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Default Extension="bin" ContentType="application/vnd.openxmlformats-officedocument.oleObject"/>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57" r:id="rId3"/>
    <p:sldId id="258" r:id="rId4"/>
    <p:sldId id="259" r:id="rId5"/>
    <p:sldId id="260" r:id="rId6"/>
    <p:sldId id="261" r:id="rId7"/>
    <p:sldId id="262" r:id="rId8"/>
    <p:sldId id="264" r:id="rId9"/>
    <p:sldId id="265" r:id="rId10"/>
    <p:sldId id="272" r:id="rId11"/>
    <p:sldId id="267" r:id="rId12"/>
    <p:sldId id="268" r:id="rId13"/>
    <p:sldId id="269" r:id="rId14"/>
    <p:sldId id="270" r:id="rId15"/>
    <p:sldId id="273" r:id="rId16"/>
    <p:sldId id="274" r:id="rId17"/>
    <p:sldId id="275" r:id="rId18"/>
    <p:sldId id="276"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png"/></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algn="l" eaLnBrk="1" latinLnBrk="0" hangingPunct="1"/>
            <a:fld id="{48D92626-37D2-4832-BF7A-BC283494A20D}" type="datetimeFigureOut">
              <a:rPr lang="en-US" smtClean="0"/>
              <a:pPr algn="l" eaLnBrk="1" latinLnBrk="0" hangingPunct="1"/>
              <a:t>9/13/2013</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pPr algn="r" eaLnBrk="1" latinLnBrk="0" hangingPunct="1"/>
            <a:fld id="{8C592886-E571-45D5-8B56-343DC94F8FA6}" type="slidenum">
              <a:rPr kumimoji="0" lang="en-US" smtClean="0"/>
              <a:pPr algn="r" eaLnBrk="1" latinLnBrk="0" hangingPunct="1"/>
              <a:t>‹#›</a:t>
            </a:fld>
            <a:endParaRPr kumimoji="0" lang="en-US" dirty="0">
              <a:solidFill>
                <a:schemeClr val="tx2">
                  <a:shade val="90000"/>
                </a:schemeClr>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8D92626-37D2-4832-BF7A-BC283494A20D}" type="datetimeFigureOut">
              <a:rPr lang="en-US" smtClean="0"/>
              <a:pPr/>
              <a:t>9/13/2013</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8C592886-E571-45D5-8B56-343DC94F8FA6}" type="slidenum">
              <a:rPr kumimoji="0" lang="en-US" smtClean="0"/>
              <a:pPr/>
              <a:t>‹#›</a:t>
            </a:fld>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lgn="l" eaLnBrk="1" latinLnBrk="0" hangingPunct="1"/>
            <a:fld id="{48D92626-37D2-4832-BF7A-BC283494A20D}" type="datetimeFigureOut">
              <a:rPr lang="en-US" smtClean="0"/>
              <a:pPr algn="l" eaLnBrk="1" latinLnBrk="0" hangingPunct="1"/>
              <a:t>9/13/2013</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pPr algn="r" eaLnBrk="1" latinLnBrk="0" hangingPunct="1"/>
            <a:fld id="{8C592886-E571-45D5-8B56-343DC94F8FA6}" type="slidenum">
              <a:rPr kumimoji="0" lang="en-US" smtClean="0"/>
              <a:pPr algn="r" eaLnBrk="1" latinLnBrk="0" hangingPunct="1"/>
              <a:t>‹#›</a:t>
            </a:fld>
            <a:endParaRPr kumimoji="0" lang="en-US">
              <a:solidFill>
                <a:schemeClr val="tx2">
                  <a:shade val="90000"/>
                </a:schemeClr>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8D92626-37D2-4832-BF7A-BC283494A20D}" type="datetimeFigureOut">
              <a:rPr lang="en-US" smtClean="0"/>
              <a:pPr/>
              <a:t>9/13/2013</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8C592886-E571-45D5-8B56-343DC94F8FA6}" type="slidenum">
              <a:rPr kumimoji="0" lang="en-US" smtClean="0"/>
              <a:pPr/>
              <a:t>‹#›</a:t>
            </a:fld>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8D92626-37D2-4832-BF7A-BC283494A20D}" type="datetimeFigureOut">
              <a:rPr lang="en-US" smtClean="0"/>
              <a:pPr/>
              <a:t>9/13/2013</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fld id="{8C592886-E571-45D5-8B56-343DC94F8FA6}" type="slidenum">
              <a:rPr kumimoji="0" lang="en-US" smtClean="0"/>
              <a:pPr/>
              <a:t>‹#›</a:t>
            </a:fld>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8D92626-37D2-4832-BF7A-BC283494A20D}" type="datetimeFigureOut">
              <a:rPr lang="en-US" smtClean="0"/>
              <a:pPr/>
              <a:t>9/13/2013</a:t>
            </a:fld>
            <a:endParaRPr lang="en-US"/>
          </a:p>
        </p:txBody>
      </p:sp>
      <p:sp>
        <p:nvSpPr>
          <p:cNvPr id="4" name="Footer Placeholder 3"/>
          <p:cNvSpPr>
            <a:spLocks noGrp="1"/>
          </p:cNvSpPr>
          <p:nvPr>
            <p:ph type="ftr" sz="quarter" idx="11"/>
          </p:nvPr>
        </p:nvSpPr>
        <p:spPr/>
        <p:txBody>
          <a:bodyPr/>
          <a:lstStyle/>
          <a:p>
            <a:endParaRPr kumimoji="0" lang="en-US"/>
          </a:p>
        </p:txBody>
      </p:sp>
      <p:sp>
        <p:nvSpPr>
          <p:cNvPr id="5" name="Slide Number Placeholder 4"/>
          <p:cNvSpPr>
            <a:spLocks noGrp="1"/>
          </p:cNvSpPr>
          <p:nvPr>
            <p:ph type="sldNum" sz="quarter" idx="12"/>
          </p:nvPr>
        </p:nvSpPr>
        <p:spPr/>
        <p:txBody>
          <a:bodyPr/>
          <a:lstStyle/>
          <a:p>
            <a:fld id="{8C592886-E571-45D5-8B56-343DC94F8FA6}" type="slidenum">
              <a:rPr kumimoji="0" lang="en-US" smtClean="0"/>
              <a:pPr/>
              <a:t>‹#›</a:t>
            </a:fld>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D92626-37D2-4832-BF7A-BC283494A20D}" type="datetimeFigureOut">
              <a:rPr lang="en-US" smtClean="0"/>
              <a:pPr/>
              <a:t>9/13/2013</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8C592886-E571-45D5-8B56-343DC94F8FA6}" type="slidenum">
              <a:rPr kumimoji="0" lang="en-US" smtClean="0"/>
              <a:pPr/>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lgn="l" eaLnBrk="1" latinLnBrk="0" hangingPunct="1"/>
            <a:fld id="{48D92626-37D2-4832-BF7A-BC283494A20D}" type="datetimeFigureOut">
              <a:rPr lang="en-US" smtClean="0"/>
              <a:pPr algn="l" eaLnBrk="1" latinLnBrk="0" hangingPunct="1"/>
              <a:t>9/13/2013</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pPr algn="r" eaLnBrk="1" latinLnBrk="0" hangingPunct="1"/>
            <a:fld id="{8C592886-E571-45D5-8B56-343DC94F8FA6}" type="slidenum">
              <a:rPr kumimoji="0" lang="en-US" smtClean="0"/>
              <a:pPr algn="r" eaLnBrk="1" latinLnBrk="0" hangingPunct="1"/>
              <a:t>‹#›</a:t>
            </a:fld>
            <a:endParaRPr kumimoji="0" lang="en-US">
              <a:solidFill>
                <a:schemeClr val="tx2">
                  <a:shade val="90000"/>
                </a:schemeClr>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lgn="l" eaLnBrk="1" latinLnBrk="0" hangingPunct="1"/>
            <a:fld id="{48D92626-37D2-4832-BF7A-BC283494A20D}" type="datetimeFigureOut">
              <a:rPr lang="en-US" smtClean="0"/>
              <a:pPr algn="l" eaLnBrk="1" latinLnBrk="0" hangingPunct="1"/>
              <a:t>9/13/2013</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pPr algn="r" eaLnBrk="1" latinLnBrk="0" hangingPunct="1"/>
            <a:fld id="{8C592886-E571-45D5-8B56-343DC94F8FA6}" type="slidenum">
              <a:rPr kumimoji="0" lang="en-US" smtClean="0"/>
              <a:pPr algn="r" eaLnBrk="1" latinLnBrk="0" hangingPunct="1"/>
              <a:t>‹#›</a:t>
            </a:fld>
            <a:endParaRPr kumimoji="0" lang="en-US">
              <a:solidFill>
                <a:schemeClr val="tx2">
                  <a:shade val="90000"/>
                </a:schemeClr>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8D92626-37D2-4832-BF7A-BC283494A20D}" type="datetimeFigureOut">
              <a:rPr lang="en-US" smtClean="0"/>
              <a:pPr/>
              <a:t>9/13/2013</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8C592886-E571-45D5-8B56-343DC94F8FA6}"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8D92626-37D2-4832-BF7A-BC283494A20D}" type="datetimeFigureOut">
              <a:rPr lang="en-US" smtClean="0"/>
              <a:pPr/>
              <a:t>9/13/2013</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8C592886-E571-45D5-8B56-343DC94F8FA6}" type="slidenum">
              <a:rPr kumimoji="0" lang="en-US" smtClean="0"/>
              <a:pPr/>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lgn="l" eaLnBrk="1" latinLnBrk="0" hangingPunct="1"/>
            <a:fld id="{48D92626-37D2-4832-BF7A-BC283494A20D}" type="datetimeFigureOut">
              <a:rPr lang="en-US" smtClean="0"/>
              <a:pPr algn="l" eaLnBrk="1" latinLnBrk="0" hangingPunct="1"/>
              <a:t>9/13/2013</a:t>
            </a:fld>
            <a:endParaRPr lang="en-US" sz="1300" dirty="0">
              <a:solidFill>
                <a:schemeClr val="bg2">
                  <a:tint val="60000"/>
                  <a:satMod val="155000"/>
                </a:scheme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lgn="r" eaLnBrk="1" latinLnBrk="0" hangingPunct="1"/>
            <a:endParaRPr kumimoji="0" lang="en-US" sz="1300" dirty="0">
              <a:solidFill>
                <a:schemeClr val="bg2">
                  <a:tint val="60000"/>
                  <a:satMod val="155000"/>
                </a:scheme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lgn="r" eaLnBrk="1" latinLnBrk="0" hangingPunct="1"/>
            <a:fld id="{8C592886-E571-45D5-8B56-343DC94F8FA6}" type="slidenum">
              <a:rPr kumimoji="0" lang="en-US" smtClean="0"/>
              <a:pPr algn="r" eaLnBrk="1" latinLnBrk="0" hangingPunct="1"/>
              <a:t>‹#›</a:t>
            </a:fld>
            <a:endParaRPr kumimoji="0" lang="en-US" sz="1600" b="1" dirty="0">
              <a:solidFill>
                <a:schemeClr val="tx2">
                  <a:shade val="90000"/>
                </a:schemeClr>
              </a:solidFill>
              <a:effectLst/>
            </a:endParaRPr>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76673"/>
            <a:ext cx="7772400" cy="3096344"/>
          </a:xfrm>
        </p:spPr>
        <p:txBody>
          <a:bodyPr/>
          <a:lstStyle/>
          <a:p>
            <a:r>
              <a:rPr lang="en-GB" sz="5400" dirty="0" smtClean="0"/>
              <a:t>Module 1: Overview of the Information System in Organizations</a:t>
            </a:r>
            <a:endParaRPr lang="en-GB" sz="5400" dirty="0"/>
          </a:p>
        </p:txBody>
      </p:sp>
      <p:sp>
        <p:nvSpPr>
          <p:cNvPr id="3" name="Subtitle 2"/>
          <p:cNvSpPr>
            <a:spLocks noGrp="1"/>
          </p:cNvSpPr>
          <p:nvPr>
            <p:ph type="subTitle" idx="1"/>
          </p:nvPr>
        </p:nvSpPr>
        <p:spPr>
          <a:xfrm>
            <a:off x="1331640" y="3789040"/>
            <a:ext cx="6400800" cy="1219200"/>
          </a:xfrm>
        </p:spPr>
        <p:txBody>
          <a:bodyPr>
            <a:normAutofit/>
          </a:bodyPr>
          <a:lstStyle/>
          <a:p>
            <a:r>
              <a:rPr lang="en-GB" sz="3200" b="1" dirty="0" smtClean="0">
                <a:solidFill>
                  <a:schemeClr val="tx1">
                    <a:lumMod val="85000"/>
                    <a:lumOff val="15000"/>
                  </a:schemeClr>
                </a:solidFill>
              </a:rPr>
              <a:t>Chapter 1: Introduction to Information Systems</a:t>
            </a:r>
            <a:endParaRPr lang="en-GB" sz="3200" b="1" dirty="0">
              <a:solidFill>
                <a:schemeClr val="tx1">
                  <a:lumMod val="85000"/>
                  <a:lumOff val="15000"/>
                </a:schemeClr>
              </a:solidFill>
            </a:endParaRPr>
          </a:p>
        </p:txBody>
      </p:sp>
    </p:spTree>
    <p:extLst>
      <p:ext uri="{BB962C8B-B14F-4D97-AF65-F5344CB8AC3E}">
        <p14:creationId xmlns="" xmlns:p14="http://schemas.microsoft.com/office/powerpoint/2010/main" val="8948048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332656"/>
            <a:ext cx="8229600" cy="1268760"/>
          </a:xfrm>
        </p:spPr>
        <p:txBody>
          <a:bodyPr/>
          <a:lstStyle/>
          <a:p>
            <a:r>
              <a:rPr lang="en-GB" sz="4400" dirty="0" smtClean="0"/>
              <a:t>Learning Objectives</a:t>
            </a:r>
            <a:endParaRPr lang="en-GB" sz="4400" dirty="0"/>
          </a:p>
        </p:txBody>
      </p:sp>
      <p:sp>
        <p:nvSpPr>
          <p:cNvPr id="3" name="Content Placeholder 2"/>
          <p:cNvSpPr>
            <a:spLocks noGrp="1"/>
          </p:cNvSpPr>
          <p:nvPr>
            <p:ph idx="1"/>
          </p:nvPr>
        </p:nvSpPr>
        <p:spPr>
          <a:xfrm>
            <a:off x="457200" y="1700808"/>
            <a:ext cx="8229600" cy="3921299"/>
          </a:xfrm>
        </p:spPr>
        <p:txBody>
          <a:bodyPr>
            <a:normAutofit lnSpcReduction="10000"/>
          </a:bodyPr>
          <a:lstStyle/>
          <a:p>
            <a:r>
              <a:rPr lang="en-GB" dirty="0" smtClean="0">
                <a:solidFill>
                  <a:schemeClr val="tx1">
                    <a:lumMod val="85000"/>
                    <a:lumOff val="15000"/>
                  </a:schemeClr>
                </a:solidFill>
              </a:rPr>
              <a:t>Discuss  why is it important to study and understand information systems</a:t>
            </a:r>
          </a:p>
          <a:p>
            <a:r>
              <a:rPr lang="en-GB" dirty="0" smtClean="0">
                <a:solidFill>
                  <a:schemeClr val="tx1">
                    <a:lumMod val="85000"/>
                    <a:lumOff val="15000"/>
                  </a:schemeClr>
                </a:solidFill>
              </a:rPr>
              <a:t>Distinguish between data, information and importance of valuable information</a:t>
            </a:r>
          </a:p>
          <a:p>
            <a:r>
              <a:rPr lang="en-GB" dirty="0" smtClean="0">
                <a:solidFill>
                  <a:schemeClr val="tx1">
                    <a:lumMod val="85000"/>
                    <a:lumOff val="15000"/>
                  </a:schemeClr>
                </a:solidFill>
              </a:rPr>
              <a:t>Discuss why organizations use Information Systems</a:t>
            </a:r>
          </a:p>
          <a:p>
            <a:r>
              <a:rPr lang="en-GB" dirty="0" smtClean="0">
                <a:solidFill>
                  <a:schemeClr val="tx1">
                    <a:lumMod val="85000"/>
                    <a:lumOff val="15000"/>
                  </a:schemeClr>
                </a:solidFill>
              </a:rPr>
              <a:t>Identify the dimensions of Information Systems</a:t>
            </a:r>
            <a:endParaRPr lang="en-GB" dirty="0">
              <a:solidFill>
                <a:schemeClr val="tx1">
                  <a:lumMod val="85000"/>
                  <a:lumOff val="15000"/>
                </a:schemeClr>
              </a:solidFill>
            </a:endParaRPr>
          </a:p>
        </p:txBody>
      </p:sp>
    </p:spTree>
    <p:extLst>
      <p:ext uri="{BB962C8B-B14F-4D97-AF65-F5344CB8AC3E}">
        <p14:creationId xmlns="" xmlns:p14="http://schemas.microsoft.com/office/powerpoint/2010/main" val="215083882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400" dirty="0"/>
              <a:t>Information</a:t>
            </a:r>
            <a:r>
              <a:rPr lang="en-GB" sz="4400" dirty="0" smtClean="0"/>
              <a:t> System</a:t>
            </a:r>
            <a:endParaRPr lang="en-GB" sz="4400" dirty="0"/>
          </a:p>
        </p:txBody>
      </p:sp>
      <p:sp>
        <p:nvSpPr>
          <p:cNvPr id="3" name="Content Placeholder 2"/>
          <p:cNvSpPr>
            <a:spLocks noGrp="1"/>
          </p:cNvSpPr>
          <p:nvPr>
            <p:ph idx="1"/>
          </p:nvPr>
        </p:nvSpPr>
        <p:spPr/>
        <p:txBody>
          <a:bodyPr/>
          <a:lstStyle/>
          <a:p>
            <a:endParaRPr lang="en-GB" dirty="0"/>
          </a:p>
        </p:txBody>
      </p:sp>
    </p:spTree>
    <p:extLst>
      <p:ext uri="{BB962C8B-B14F-4D97-AF65-F5344CB8AC3E}">
        <p14:creationId xmlns="" xmlns:p14="http://schemas.microsoft.com/office/powerpoint/2010/main" val="68354533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400" dirty="0" smtClean="0"/>
              <a:t>Information Concepts </a:t>
            </a:r>
            <a:endParaRPr lang="en-GB" sz="4400" dirty="0"/>
          </a:p>
        </p:txBody>
      </p:sp>
      <p:sp>
        <p:nvSpPr>
          <p:cNvPr id="3" name="Content Placeholder 2"/>
          <p:cNvSpPr>
            <a:spLocks noGrp="1"/>
          </p:cNvSpPr>
          <p:nvPr>
            <p:ph idx="1"/>
          </p:nvPr>
        </p:nvSpPr>
        <p:spPr/>
        <p:txBody>
          <a:bodyPr>
            <a:normAutofit fontScale="92500" lnSpcReduction="20000"/>
          </a:bodyPr>
          <a:lstStyle/>
          <a:p>
            <a:r>
              <a:rPr lang="en-GB" b="1" dirty="0">
                <a:solidFill>
                  <a:schemeClr val="tx1">
                    <a:lumMod val="85000"/>
                    <a:lumOff val="15000"/>
                  </a:schemeClr>
                </a:solidFill>
              </a:rPr>
              <a:t>Data: </a:t>
            </a:r>
            <a:r>
              <a:rPr lang="en-GB" dirty="0">
                <a:solidFill>
                  <a:schemeClr val="tx1">
                    <a:lumMod val="85000"/>
                    <a:lumOff val="15000"/>
                  </a:schemeClr>
                </a:solidFill>
              </a:rPr>
              <a:t>raw facts, such as employee number, number of hours worked in a week, inventory part numbers </a:t>
            </a:r>
            <a:r>
              <a:rPr lang="en-GB" dirty="0" smtClean="0">
                <a:solidFill>
                  <a:schemeClr val="tx1">
                    <a:lumMod val="85000"/>
                    <a:lumOff val="15000"/>
                  </a:schemeClr>
                </a:solidFill>
              </a:rPr>
              <a:t>etc.</a:t>
            </a:r>
            <a:endParaRPr lang="en-GB" dirty="0">
              <a:solidFill>
                <a:schemeClr val="tx1">
                  <a:lumMod val="85000"/>
                  <a:lumOff val="15000"/>
                </a:schemeClr>
              </a:solidFill>
            </a:endParaRPr>
          </a:p>
          <a:p>
            <a:r>
              <a:rPr lang="en-GB" dirty="0">
                <a:solidFill>
                  <a:schemeClr val="tx1">
                    <a:lumMod val="85000"/>
                    <a:lumOff val="15000"/>
                  </a:schemeClr>
                </a:solidFill>
              </a:rPr>
              <a:t>Alphanumeric data, Image data, Audio data, Video data</a:t>
            </a:r>
          </a:p>
          <a:p>
            <a:r>
              <a:rPr lang="en-GB" b="1" dirty="0">
                <a:solidFill>
                  <a:schemeClr val="tx1">
                    <a:lumMod val="85000"/>
                    <a:lumOff val="15000"/>
                  </a:schemeClr>
                </a:solidFill>
              </a:rPr>
              <a:t>Information:</a:t>
            </a:r>
            <a:r>
              <a:rPr lang="en-GB" dirty="0">
                <a:solidFill>
                  <a:schemeClr val="tx1">
                    <a:lumMod val="85000"/>
                    <a:lumOff val="15000"/>
                  </a:schemeClr>
                </a:solidFill>
              </a:rPr>
              <a:t> collection of facts organized so that they have additional value beyond the value of facts themselves</a:t>
            </a:r>
          </a:p>
          <a:p>
            <a:r>
              <a:rPr lang="en-GB" b="1" dirty="0">
                <a:solidFill>
                  <a:schemeClr val="tx1">
                    <a:lumMod val="85000"/>
                    <a:lumOff val="15000"/>
                  </a:schemeClr>
                </a:solidFill>
              </a:rPr>
              <a:t>Process:</a:t>
            </a:r>
            <a:r>
              <a:rPr lang="en-GB" dirty="0">
                <a:solidFill>
                  <a:schemeClr val="tx1">
                    <a:lumMod val="85000"/>
                    <a:lumOff val="15000"/>
                  </a:schemeClr>
                </a:solidFill>
              </a:rPr>
              <a:t> set of logically related tasks performed to achieve a defined outcome, or simply turning data into information</a:t>
            </a:r>
          </a:p>
        </p:txBody>
      </p:sp>
    </p:spTree>
    <p:extLst>
      <p:ext uri="{BB962C8B-B14F-4D97-AF65-F5344CB8AC3E}">
        <p14:creationId xmlns="" xmlns:p14="http://schemas.microsoft.com/office/powerpoint/2010/main" val="252468649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400" dirty="0" smtClean="0"/>
              <a:t>Information Concepts</a:t>
            </a:r>
            <a:endParaRPr lang="en-GB" sz="4400" dirty="0"/>
          </a:p>
        </p:txBody>
      </p:sp>
      <p:sp>
        <p:nvSpPr>
          <p:cNvPr id="3" name="Content Placeholder 2"/>
          <p:cNvSpPr>
            <a:spLocks noGrp="1"/>
          </p:cNvSpPr>
          <p:nvPr>
            <p:ph idx="1"/>
          </p:nvPr>
        </p:nvSpPr>
        <p:spPr>
          <a:xfrm>
            <a:off x="457200" y="1484784"/>
            <a:ext cx="8229600" cy="3777283"/>
          </a:xfrm>
        </p:spPr>
        <p:txBody>
          <a:bodyPr>
            <a:normAutofit/>
          </a:bodyPr>
          <a:lstStyle/>
          <a:p>
            <a:r>
              <a:rPr lang="en-GB" dirty="0">
                <a:solidFill>
                  <a:schemeClr val="tx1">
                    <a:lumMod val="85000"/>
                    <a:lumOff val="15000"/>
                  </a:schemeClr>
                </a:solidFill>
              </a:rPr>
              <a:t>However, certain rules and regulations can be set up to organize data into useful and valuable information</a:t>
            </a:r>
          </a:p>
          <a:p>
            <a:r>
              <a:rPr lang="en-GB" b="1" dirty="0">
                <a:solidFill>
                  <a:schemeClr val="tx1">
                    <a:lumMod val="85000"/>
                    <a:lumOff val="15000"/>
                  </a:schemeClr>
                </a:solidFill>
              </a:rPr>
              <a:t>Knowledge:</a:t>
            </a:r>
            <a:r>
              <a:rPr lang="en-GB" dirty="0">
                <a:solidFill>
                  <a:schemeClr val="tx1">
                    <a:lumMod val="85000"/>
                    <a:lumOff val="15000"/>
                  </a:schemeClr>
                </a:solidFill>
              </a:rPr>
              <a:t> is the awareness and understanding of a set of information and the ways that information can be made useful to support a specific task or reach a decision</a:t>
            </a:r>
          </a:p>
        </p:txBody>
      </p:sp>
    </p:spTree>
    <p:extLst>
      <p:ext uri="{BB962C8B-B14F-4D97-AF65-F5344CB8AC3E}">
        <p14:creationId xmlns="" xmlns:p14="http://schemas.microsoft.com/office/powerpoint/2010/main" val="126948234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400" dirty="0" smtClean="0"/>
              <a:t>Information Concepts</a:t>
            </a:r>
            <a:endParaRPr lang="en-GB" sz="4400" dirty="0"/>
          </a:p>
        </p:txBody>
      </p:sp>
      <p:sp>
        <p:nvSpPr>
          <p:cNvPr id="3" name="Content Placeholder 2"/>
          <p:cNvSpPr>
            <a:spLocks noGrp="1"/>
          </p:cNvSpPr>
          <p:nvPr>
            <p:ph idx="1"/>
          </p:nvPr>
        </p:nvSpPr>
        <p:spPr/>
        <p:txBody>
          <a:bodyPr>
            <a:normAutofit fontScale="70000" lnSpcReduction="20000"/>
          </a:bodyPr>
          <a:lstStyle/>
          <a:p>
            <a:r>
              <a:rPr lang="en-GB" dirty="0" smtClean="0">
                <a:solidFill>
                  <a:schemeClr val="tx1">
                    <a:lumMod val="85000"/>
                    <a:lumOff val="15000"/>
                  </a:schemeClr>
                </a:solidFill>
              </a:rPr>
              <a:t>Characteristics of valuable information</a:t>
            </a:r>
          </a:p>
          <a:p>
            <a:pPr lvl="1"/>
            <a:r>
              <a:rPr lang="en-GB" dirty="0" smtClean="0">
                <a:solidFill>
                  <a:schemeClr val="tx1">
                    <a:lumMod val="85000"/>
                    <a:lumOff val="15000"/>
                  </a:schemeClr>
                </a:solidFill>
              </a:rPr>
              <a:t>Accessible</a:t>
            </a:r>
          </a:p>
          <a:p>
            <a:pPr lvl="1"/>
            <a:r>
              <a:rPr lang="en-GB" dirty="0" smtClean="0">
                <a:solidFill>
                  <a:schemeClr val="tx1">
                    <a:lumMod val="85000"/>
                    <a:lumOff val="15000"/>
                  </a:schemeClr>
                </a:solidFill>
              </a:rPr>
              <a:t>Accurate</a:t>
            </a:r>
          </a:p>
          <a:p>
            <a:pPr lvl="1"/>
            <a:r>
              <a:rPr lang="en-GB" dirty="0" smtClean="0">
                <a:solidFill>
                  <a:schemeClr val="tx1">
                    <a:lumMod val="85000"/>
                    <a:lumOff val="15000"/>
                  </a:schemeClr>
                </a:solidFill>
              </a:rPr>
              <a:t>Complete</a:t>
            </a:r>
          </a:p>
          <a:p>
            <a:pPr lvl="1"/>
            <a:r>
              <a:rPr lang="en-GB" dirty="0" smtClean="0">
                <a:solidFill>
                  <a:schemeClr val="tx1">
                    <a:lumMod val="85000"/>
                    <a:lumOff val="15000"/>
                  </a:schemeClr>
                </a:solidFill>
              </a:rPr>
              <a:t>Economical</a:t>
            </a:r>
          </a:p>
          <a:p>
            <a:pPr lvl="1"/>
            <a:r>
              <a:rPr lang="en-GB" dirty="0" smtClean="0">
                <a:solidFill>
                  <a:schemeClr val="tx1">
                    <a:lumMod val="85000"/>
                    <a:lumOff val="15000"/>
                  </a:schemeClr>
                </a:solidFill>
              </a:rPr>
              <a:t>Flexible</a:t>
            </a:r>
          </a:p>
          <a:p>
            <a:pPr lvl="1"/>
            <a:r>
              <a:rPr lang="en-GB" dirty="0" smtClean="0">
                <a:solidFill>
                  <a:schemeClr val="tx1">
                    <a:lumMod val="85000"/>
                    <a:lumOff val="15000"/>
                  </a:schemeClr>
                </a:solidFill>
              </a:rPr>
              <a:t>Relevant</a:t>
            </a:r>
          </a:p>
          <a:p>
            <a:pPr lvl="1"/>
            <a:r>
              <a:rPr lang="en-GB" dirty="0" smtClean="0">
                <a:solidFill>
                  <a:schemeClr val="tx1">
                    <a:lumMod val="85000"/>
                    <a:lumOff val="15000"/>
                  </a:schemeClr>
                </a:solidFill>
              </a:rPr>
              <a:t>Reliable</a:t>
            </a:r>
          </a:p>
          <a:p>
            <a:pPr lvl="1"/>
            <a:r>
              <a:rPr lang="en-GB" dirty="0" smtClean="0">
                <a:solidFill>
                  <a:schemeClr val="tx1">
                    <a:lumMod val="85000"/>
                    <a:lumOff val="15000"/>
                  </a:schemeClr>
                </a:solidFill>
              </a:rPr>
              <a:t>Secure</a:t>
            </a:r>
          </a:p>
          <a:p>
            <a:pPr lvl="1"/>
            <a:r>
              <a:rPr lang="en-GB" dirty="0" smtClean="0">
                <a:solidFill>
                  <a:schemeClr val="tx1">
                    <a:lumMod val="85000"/>
                    <a:lumOff val="15000"/>
                  </a:schemeClr>
                </a:solidFill>
              </a:rPr>
              <a:t>Simple</a:t>
            </a:r>
          </a:p>
          <a:p>
            <a:pPr lvl="1"/>
            <a:r>
              <a:rPr lang="en-GB" dirty="0" smtClean="0">
                <a:solidFill>
                  <a:schemeClr val="tx1">
                    <a:lumMod val="85000"/>
                    <a:lumOff val="15000"/>
                  </a:schemeClr>
                </a:solidFill>
              </a:rPr>
              <a:t>Timely</a:t>
            </a:r>
          </a:p>
          <a:p>
            <a:pPr lvl="1"/>
            <a:r>
              <a:rPr lang="en-GB" dirty="0" smtClean="0">
                <a:solidFill>
                  <a:schemeClr val="tx1">
                    <a:lumMod val="85000"/>
                    <a:lumOff val="15000"/>
                  </a:schemeClr>
                </a:solidFill>
              </a:rPr>
              <a:t>Verifiable</a:t>
            </a:r>
          </a:p>
          <a:p>
            <a:r>
              <a:rPr lang="en-GB" dirty="0" smtClean="0">
                <a:solidFill>
                  <a:schemeClr val="tx1">
                    <a:lumMod val="85000"/>
                    <a:lumOff val="15000"/>
                  </a:schemeClr>
                </a:solidFill>
              </a:rPr>
              <a:t>The value of information is directly linked to how it helps decision makers achieve their organization’s goals</a:t>
            </a:r>
            <a:endParaRPr lang="en-GB" dirty="0">
              <a:solidFill>
                <a:schemeClr val="tx1">
                  <a:lumMod val="85000"/>
                  <a:lumOff val="15000"/>
                </a:schemeClr>
              </a:solidFill>
            </a:endParaRPr>
          </a:p>
        </p:txBody>
      </p:sp>
    </p:spTree>
    <p:extLst>
      <p:ext uri="{BB962C8B-B14F-4D97-AF65-F5344CB8AC3E}">
        <p14:creationId xmlns="" xmlns:p14="http://schemas.microsoft.com/office/powerpoint/2010/main" val="234051131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400" dirty="0" smtClean="0"/>
              <a:t>System Concepts</a:t>
            </a:r>
            <a:endParaRPr lang="en-GB" sz="4400" dirty="0"/>
          </a:p>
        </p:txBody>
      </p:sp>
      <p:sp>
        <p:nvSpPr>
          <p:cNvPr id="3" name="Content Placeholder 2"/>
          <p:cNvSpPr>
            <a:spLocks noGrp="1"/>
          </p:cNvSpPr>
          <p:nvPr>
            <p:ph idx="1"/>
          </p:nvPr>
        </p:nvSpPr>
        <p:spPr/>
        <p:txBody>
          <a:bodyPr/>
          <a:lstStyle/>
          <a:p>
            <a:r>
              <a:rPr lang="en-GB" dirty="0" smtClean="0">
                <a:solidFill>
                  <a:schemeClr val="tx1">
                    <a:lumMod val="85000"/>
                    <a:lumOff val="15000"/>
                  </a:schemeClr>
                </a:solidFill>
              </a:rPr>
              <a:t>System: is a set of elements or components that interact to accomplish goals</a:t>
            </a:r>
          </a:p>
          <a:p>
            <a:r>
              <a:rPr lang="en-GB" dirty="0" smtClean="0">
                <a:solidFill>
                  <a:schemeClr val="tx1">
                    <a:lumMod val="85000"/>
                    <a:lumOff val="15000"/>
                  </a:schemeClr>
                </a:solidFill>
              </a:rPr>
              <a:t>The relationships among the elements determine how the system works</a:t>
            </a:r>
            <a:endParaRPr lang="en-GB" dirty="0">
              <a:solidFill>
                <a:schemeClr val="tx1">
                  <a:lumMod val="85000"/>
                  <a:lumOff val="15000"/>
                </a:schemeClr>
              </a:solidFill>
            </a:endParaRPr>
          </a:p>
        </p:txBody>
      </p:sp>
    </p:spTree>
    <p:extLst>
      <p:ext uri="{BB962C8B-B14F-4D97-AF65-F5344CB8AC3E}">
        <p14:creationId xmlns="" xmlns:p14="http://schemas.microsoft.com/office/powerpoint/2010/main" val="187739832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400" dirty="0" smtClean="0"/>
              <a:t>Information System(IS)</a:t>
            </a:r>
            <a:endParaRPr lang="en-GB" sz="4400" dirty="0"/>
          </a:p>
        </p:txBody>
      </p:sp>
      <p:sp>
        <p:nvSpPr>
          <p:cNvPr id="3" name="Content Placeholder 2"/>
          <p:cNvSpPr>
            <a:spLocks noGrp="1"/>
          </p:cNvSpPr>
          <p:nvPr>
            <p:ph idx="1"/>
          </p:nvPr>
        </p:nvSpPr>
        <p:spPr>
          <a:xfrm>
            <a:off x="467544" y="1340768"/>
            <a:ext cx="8229600" cy="4525963"/>
          </a:xfrm>
        </p:spPr>
        <p:txBody>
          <a:bodyPr>
            <a:normAutofit fontScale="92500" lnSpcReduction="10000"/>
          </a:bodyPr>
          <a:lstStyle/>
          <a:p>
            <a:r>
              <a:rPr lang="en-GB" dirty="0" smtClean="0">
                <a:solidFill>
                  <a:schemeClr val="tx1">
                    <a:lumMod val="85000"/>
                    <a:lumOff val="15000"/>
                  </a:schemeClr>
                </a:solidFill>
              </a:rPr>
              <a:t>Why is Information System important?</a:t>
            </a:r>
          </a:p>
          <a:p>
            <a:pPr lvl="1"/>
            <a:r>
              <a:rPr lang="en-GB" dirty="0" smtClean="0">
                <a:solidFill>
                  <a:schemeClr val="tx1">
                    <a:lumMod val="85000"/>
                    <a:lumOff val="15000"/>
                  </a:schemeClr>
                </a:solidFill>
              </a:rPr>
              <a:t>We interact with IS personally and professionally</a:t>
            </a:r>
          </a:p>
          <a:p>
            <a:pPr lvl="1"/>
            <a:r>
              <a:rPr lang="en-GB" dirty="0" smtClean="0">
                <a:solidFill>
                  <a:schemeClr val="tx1">
                    <a:lumMod val="85000"/>
                    <a:lumOff val="15000"/>
                  </a:schemeClr>
                </a:solidFill>
              </a:rPr>
              <a:t>Transforming businesses</a:t>
            </a:r>
          </a:p>
          <a:p>
            <a:pPr lvl="1"/>
            <a:r>
              <a:rPr lang="en-GB" dirty="0" smtClean="0">
                <a:solidFill>
                  <a:schemeClr val="tx1">
                    <a:lumMod val="85000"/>
                    <a:lumOff val="15000"/>
                  </a:schemeClr>
                </a:solidFill>
              </a:rPr>
              <a:t>Globalization and Opportunities</a:t>
            </a:r>
            <a:endParaRPr lang="en-GB" dirty="0">
              <a:solidFill>
                <a:schemeClr val="tx1">
                  <a:lumMod val="85000"/>
                  <a:lumOff val="15000"/>
                </a:schemeClr>
              </a:solidFill>
            </a:endParaRPr>
          </a:p>
          <a:p>
            <a:r>
              <a:rPr lang="en-GB" dirty="0" smtClean="0">
                <a:solidFill>
                  <a:schemeClr val="tx1">
                    <a:lumMod val="85000"/>
                    <a:lumOff val="15000"/>
                  </a:schemeClr>
                </a:solidFill>
              </a:rPr>
              <a:t>IS effects all areas of the businesses</a:t>
            </a:r>
          </a:p>
          <a:p>
            <a:pPr lvl="1"/>
            <a:r>
              <a:rPr lang="en-GB" dirty="0" smtClean="0">
                <a:solidFill>
                  <a:schemeClr val="tx1">
                    <a:lumMod val="85000"/>
                    <a:lumOff val="15000"/>
                  </a:schemeClr>
                </a:solidFill>
              </a:rPr>
              <a:t>Manufacturing</a:t>
            </a:r>
          </a:p>
          <a:p>
            <a:pPr lvl="1"/>
            <a:r>
              <a:rPr lang="en-GB" dirty="0" smtClean="0">
                <a:solidFill>
                  <a:schemeClr val="tx1">
                    <a:lumMod val="85000"/>
                    <a:lumOff val="15000"/>
                  </a:schemeClr>
                </a:solidFill>
              </a:rPr>
              <a:t>Accounting</a:t>
            </a:r>
          </a:p>
          <a:p>
            <a:pPr lvl="1"/>
            <a:r>
              <a:rPr lang="en-GB" dirty="0" smtClean="0">
                <a:solidFill>
                  <a:schemeClr val="tx1">
                    <a:lumMod val="85000"/>
                    <a:lumOff val="15000"/>
                  </a:schemeClr>
                </a:solidFill>
              </a:rPr>
              <a:t>Human Resources</a:t>
            </a:r>
          </a:p>
          <a:p>
            <a:pPr lvl="1"/>
            <a:r>
              <a:rPr lang="en-GB" dirty="0" smtClean="0">
                <a:solidFill>
                  <a:schemeClr val="tx1">
                    <a:lumMod val="85000"/>
                    <a:lumOff val="15000"/>
                  </a:schemeClr>
                </a:solidFill>
              </a:rPr>
              <a:t>Marketing</a:t>
            </a:r>
          </a:p>
          <a:p>
            <a:pPr lvl="1"/>
            <a:r>
              <a:rPr lang="en-GB" dirty="0" smtClean="0">
                <a:solidFill>
                  <a:schemeClr val="tx1">
                    <a:lumMod val="85000"/>
                    <a:lumOff val="15000"/>
                  </a:schemeClr>
                </a:solidFill>
              </a:rPr>
              <a:t>Top Management</a:t>
            </a:r>
          </a:p>
          <a:p>
            <a:pPr lvl="1"/>
            <a:endParaRPr lang="en-GB" dirty="0" smtClean="0"/>
          </a:p>
          <a:p>
            <a:endParaRPr lang="en-GB" dirty="0" smtClean="0"/>
          </a:p>
        </p:txBody>
      </p:sp>
    </p:spTree>
    <p:extLst>
      <p:ext uri="{BB962C8B-B14F-4D97-AF65-F5344CB8AC3E}">
        <p14:creationId xmlns="" xmlns:p14="http://schemas.microsoft.com/office/powerpoint/2010/main" val="338612695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400" dirty="0" smtClean="0"/>
              <a:t>Information System</a:t>
            </a:r>
            <a:endParaRPr lang="en-GB" sz="4400" dirty="0"/>
          </a:p>
        </p:txBody>
      </p:sp>
      <p:sp>
        <p:nvSpPr>
          <p:cNvPr id="3" name="Content Placeholder 2"/>
          <p:cNvSpPr>
            <a:spLocks noGrp="1"/>
          </p:cNvSpPr>
          <p:nvPr>
            <p:ph idx="1"/>
          </p:nvPr>
        </p:nvSpPr>
        <p:spPr/>
        <p:txBody>
          <a:bodyPr>
            <a:normAutofit fontScale="85000" lnSpcReduction="20000"/>
          </a:bodyPr>
          <a:lstStyle/>
          <a:p>
            <a:r>
              <a:rPr lang="en-US" dirty="0">
                <a:solidFill>
                  <a:schemeClr val="tx1">
                    <a:lumMod val="85000"/>
                    <a:lumOff val="15000"/>
                  </a:schemeClr>
                </a:solidFill>
              </a:rPr>
              <a:t>Set of interrelated components </a:t>
            </a:r>
          </a:p>
          <a:p>
            <a:r>
              <a:rPr lang="en-US" dirty="0">
                <a:solidFill>
                  <a:schemeClr val="tx1">
                    <a:lumMod val="85000"/>
                    <a:lumOff val="15000"/>
                  </a:schemeClr>
                </a:solidFill>
              </a:rPr>
              <a:t>Collect, process, store, and distribute information</a:t>
            </a:r>
          </a:p>
          <a:p>
            <a:pPr lvl="1">
              <a:buNone/>
            </a:pPr>
            <a:r>
              <a:rPr lang="en-US" sz="2400" dirty="0" smtClean="0">
                <a:solidFill>
                  <a:schemeClr val="tx1">
                    <a:lumMod val="85000"/>
                    <a:lumOff val="15000"/>
                  </a:schemeClr>
                </a:solidFill>
                <a:sym typeface="Wingdings" pitchFamily="2" charset="2"/>
              </a:rPr>
              <a:t>	</a:t>
            </a:r>
            <a:r>
              <a:rPr lang="en-US" sz="2400" dirty="0">
                <a:solidFill>
                  <a:schemeClr val="tx1">
                    <a:lumMod val="85000"/>
                    <a:lumOff val="15000"/>
                  </a:schemeClr>
                </a:solidFill>
              </a:rPr>
              <a:t>By computers and software as a tool</a:t>
            </a:r>
          </a:p>
          <a:p>
            <a:r>
              <a:rPr lang="en-US" dirty="0">
                <a:solidFill>
                  <a:schemeClr val="tx1">
                    <a:lumMod val="85000"/>
                    <a:lumOff val="15000"/>
                  </a:schemeClr>
                </a:solidFill>
              </a:rPr>
              <a:t>Support decision making, coordination, </a:t>
            </a:r>
            <a:r>
              <a:rPr lang="en-US" dirty="0">
                <a:solidFill>
                  <a:schemeClr val="tx1">
                    <a:lumMod val="85000"/>
                    <a:lumOff val="15000"/>
                  </a:schemeClr>
                </a:solidFill>
                <a:cs typeface="Arial" charset="0"/>
              </a:rPr>
              <a:t>control, problem analysis and create new product </a:t>
            </a:r>
          </a:p>
          <a:p>
            <a:r>
              <a:rPr lang="en-US" dirty="0">
                <a:solidFill>
                  <a:schemeClr val="tx1">
                    <a:lumMod val="85000"/>
                    <a:lumOff val="15000"/>
                  </a:schemeClr>
                </a:solidFill>
                <a:cs typeface="Arial" charset="0"/>
              </a:rPr>
              <a:t>Provide solutions to </a:t>
            </a:r>
            <a:r>
              <a:rPr lang="en-US" dirty="0" smtClean="0">
                <a:solidFill>
                  <a:schemeClr val="tx1">
                    <a:lumMod val="85000"/>
                    <a:lumOff val="15000"/>
                  </a:schemeClr>
                </a:solidFill>
                <a:cs typeface="Arial" charset="0"/>
              </a:rPr>
              <a:t>changes/challenges </a:t>
            </a:r>
            <a:r>
              <a:rPr lang="en-US" dirty="0">
                <a:solidFill>
                  <a:schemeClr val="tx1">
                    <a:lumMod val="85000"/>
                    <a:lumOff val="15000"/>
                  </a:schemeClr>
                </a:solidFill>
                <a:cs typeface="Arial" charset="0"/>
              </a:rPr>
              <a:t>in business </a:t>
            </a:r>
            <a:r>
              <a:rPr lang="en-US" dirty="0" smtClean="0">
                <a:solidFill>
                  <a:schemeClr val="tx1">
                    <a:lumMod val="85000"/>
                    <a:lumOff val="15000"/>
                  </a:schemeClr>
                </a:solidFill>
                <a:cs typeface="Arial" charset="0"/>
              </a:rPr>
              <a:t>environment</a:t>
            </a:r>
          </a:p>
          <a:p>
            <a:r>
              <a:rPr lang="en-US" dirty="0" smtClean="0">
                <a:solidFill>
                  <a:schemeClr val="tx1">
                    <a:lumMod val="85000"/>
                    <a:lumOff val="15000"/>
                  </a:schemeClr>
                </a:solidFill>
                <a:cs typeface="Arial" charset="0"/>
              </a:rPr>
              <a:t>Another definition</a:t>
            </a:r>
          </a:p>
          <a:p>
            <a:pPr lvl="1"/>
            <a:r>
              <a:rPr lang="en-US" dirty="0" smtClean="0">
                <a:solidFill>
                  <a:schemeClr val="tx1">
                    <a:lumMod val="85000"/>
                    <a:lumOff val="15000"/>
                  </a:schemeClr>
                </a:solidFill>
                <a:cs typeface="Arial" charset="0"/>
              </a:rPr>
              <a:t>IT is an integrated Human-Machine system that combines hardware, software, databases and telecommunications networks. It collects data and processes it into information used for decision making at all levels of the organization.</a:t>
            </a:r>
            <a:endParaRPr lang="en-US" dirty="0">
              <a:solidFill>
                <a:schemeClr val="tx1">
                  <a:lumMod val="85000"/>
                  <a:lumOff val="15000"/>
                </a:schemeClr>
              </a:solidFill>
              <a:cs typeface="Arial" charset="0"/>
            </a:endParaRPr>
          </a:p>
        </p:txBody>
      </p:sp>
    </p:spTree>
    <p:extLst>
      <p:ext uri="{BB962C8B-B14F-4D97-AF65-F5344CB8AC3E}">
        <p14:creationId xmlns="" xmlns:p14="http://schemas.microsoft.com/office/powerpoint/2010/main" val="144437853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Grp="1" noChangeArrowheads="1"/>
          </p:cNvSpPr>
          <p:nvPr>
            <p:ph type="title"/>
          </p:nvPr>
        </p:nvSpPr>
        <p:spPr bwMode="auto">
          <a:prstGeom prst="rect">
            <a:avLst/>
          </a:prstGeom>
          <a:noFill/>
          <a:ln w="9525">
            <a:noFill/>
            <a:miter lim="800000"/>
            <a:headEnd/>
            <a:tailEnd/>
          </a:ln>
          <a:effectLst/>
        </p:spPr>
        <p:txBody>
          <a:bodyPr>
            <a:spAutoFit/>
          </a:bodyPr>
          <a:lstStyle/>
          <a:p>
            <a:pPr algn="ctr" fontAlgn="auto">
              <a:spcBef>
                <a:spcPts val="0"/>
              </a:spcBef>
              <a:spcAft>
                <a:spcPts val="0"/>
              </a:spcAft>
              <a:defRPr/>
            </a:pPr>
            <a:r>
              <a:rPr lang="en-US" sz="4400" dirty="0"/>
              <a:t>Functions of an Information System</a:t>
            </a:r>
          </a:p>
        </p:txBody>
      </p:sp>
      <p:sp>
        <p:nvSpPr>
          <p:cNvPr id="3" name="Content Placeholder 2"/>
          <p:cNvSpPr>
            <a:spLocks noGrp="1"/>
          </p:cNvSpPr>
          <p:nvPr>
            <p:ph idx="1"/>
          </p:nvPr>
        </p:nvSpPr>
        <p:spPr>
          <a:xfrm>
            <a:off x="533400" y="1628799"/>
            <a:ext cx="8229600" cy="3752825"/>
          </a:xfrm>
        </p:spPr>
        <p:txBody>
          <a:bodyPr/>
          <a:lstStyle/>
          <a:p>
            <a:endParaRPr lang="en-GB" dirty="0"/>
          </a:p>
        </p:txBody>
      </p:sp>
      <p:graphicFrame>
        <p:nvGraphicFramePr>
          <p:cNvPr id="4" name="Object 3"/>
          <p:cNvGraphicFramePr>
            <a:graphicFrameLocks noChangeAspect="1"/>
          </p:cNvGraphicFramePr>
          <p:nvPr>
            <p:extLst>
              <p:ext uri="{D42A27DB-BD31-4B8C-83A1-F6EECF244321}">
                <p14:modId xmlns="" xmlns:p14="http://schemas.microsoft.com/office/powerpoint/2010/main" val="2827424842"/>
              </p:ext>
            </p:extLst>
          </p:nvPr>
        </p:nvGraphicFramePr>
        <p:xfrm>
          <a:off x="533400" y="1628800"/>
          <a:ext cx="8077200" cy="3425825"/>
        </p:xfrm>
        <a:graphic>
          <a:graphicData uri="http://schemas.openxmlformats.org/presentationml/2006/ole">
            <p:oleObj spid="_x0000_s1053" name="Image" r:id="rId3" imgW="9142857" imgH="6501587" progId="">
              <p:embed/>
            </p:oleObj>
          </a:graphicData>
        </a:graphic>
      </p:graphicFrame>
      <p:sp>
        <p:nvSpPr>
          <p:cNvPr id="6" name="Text Box 4"/>
          <p:cNvSpPr txBox="1">
            <a:spLocks noChangeArrowheads="1"/>
          </p:cNvSpPr>
          <p:nvPr/>
        </p:nvSpPr>
        <p:spPr bwMode="auto">
          <a:xfrm>
            <a:off x="685800" y="5381625"/>
            <a:ext cx="7924800" cy="7386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050" b="1" dirty="0">
                <a:latin typeface="Calibri" pitchFamily="34" charset="0"/>
              </a:rPr>
              <a:t>An information system contains information about an organization and its surrounding environment. Three basic activities—input, processing, and output—produce the information organizations need. Feedback is output returned to appropriate people or activities in the organization to evaluate and refine the input. Environmental actors, such as customers, suppliers, competitors, stockholders, and regulatory agencies, interact with the organization and its information systems.</a:t>
            </a:r>
          </a:p>
        </p:txBody>
      </p:sp>
    </p:spTree>
    <p:extLst>
      <p:ext uri="{BB962C8B-B14F-4D97-AF65-F5344CB8AC3E}">
        <p14:creationId xmlns="" xmlns:p14="http://schemas.microsoft.com/office/powerpoint/2010/main" val="143903763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400" dirty="0" smtClean="0"/>
              <a:t>Why Firms </a:t>
            </a:r>
            <a:r>
              <a:rPr lang="en-GB" sz="4400" dirty="0"/>
              <a:t>U</a:t>
            </a:r>
            <a:r>
              <a:rPr lang="en-GB" sz="4400" dirty="0" smtClean="0"/>
              <a:t>se IS</a:t>
            </a:r>
            <a:endParaRPr lang="en-GB" sz="4400" dirty="0"/>
          </a:p>
        </p:txBody>
      </p:sp>
      <p:sp>
        <p:nvSpPr>
          <p:cNvPr id="3" name="Content Placeholder 2"/>
          <p:cNvSpPr>
            <a:spLocks noGrp="1"/>
          </p:cNvSpPr>
          <p:nvPr>
            <p:ph idx="1"/>
          </p:nvPr>
        </p:nvSpPr>
        <p:spPr>
          <a:xfrm>
            <a:off x="457200" y="1340768"/>
            <a:ext cx="8229600" cy="4137323"/>
          </a:xfrm>
        </p:spPr>
        <p:txBody>
          <a:bodyPr/>
          <a:lstStyle/>
          <a:p>
            <a:r>
              <a:rPr lang="en-GB" b="1" dirty="0" smtClean="0">
                <a:solidFill>
                  <a:schemeClr val="tx1">
                    <a:lumMod val="85000"/>
                    <a:lumOff val="15000"/>
                  </a:schemeClr>
                </a:solidFill>
              </a:rPr>
              <a:t>To achieve 6 strategic business objectives</a:t>
            </a:r>
          </a:p>
          <a:p>
            <a:endParaRPr lang="en-GB" dirty="0" smtClean="0">
              <a:solidFill>
                <a:schemeClr val="tx1">
                  <a:lumMod val="85000"/>
                  <a:lumOff val="15000"/>
                </a:schemeClr>
              </a:solidFill>
            </a:endParaRPr>
          </a:p>
          <a:p>
            <a:pPr marL="514350" lvl="1" indent="-514350">
              <a:buFont typeface="+mj-lt"/>
              <a:buAutoNum type="arabicPeriod"/>
              <a:defRPr/>
            </a:pPr>
            <a:r>
              <a:rPr lang="en-US" sz="2400" dirty="0">
                <a:solidFill>
                  <a:schemeClr val="tx1">
                    <a:lumMod val="85000"/>
                    <a:lumOff val="15000"/>
                  </a:schemeClr>
                </a:solidFill>
              </a:rPr>
              <a:t>Operational excellence</a:t>
            </a:r>
          </a:p>
          <a:p>
            <a:pPr marL="514350" lvl="1" indent="-514350">
              <a:buFont typeface="+mj-lt"/>
              <a:buAutoNum type="arabicPeriod"/>
              <a:defRPr/>
            </a:pPr>
            <a:r>
              <a:rPr lang="en-US" sz="2400" dirty="0">
                <a:solidFill>
                  <a:schemeClr val="tx1">
                    <a:lumMod val="85000"/>
                    <a:lumOff val="15000"/>
                  </a:schemeClr>
                </a:solidFill>
              </a:rPr>
              <a:t>New products, services, and business models</a:t>
            </a:r>
          </a:p>
          <a:p>
            <a:pPr marL="514350" lvl="1" indent="-514350">
              <a:buFont typeface="+mj-lt"/>
              <a:buAutoNum type="arabicPeriod"/>
              <a:defRPr/>
            </a:pPr>
            <a:r>
              <a:rPr lang="en-US" sz="2400" dirty="0">
                <a:solidFill>
                  <a:schemeClr val="tx1">
                    <a:lumMod val="85000"/>
                    <a:lumOff val="15000"/>
                  </a:schemeClr>
                </a:solidFill>
              </a:rPr>
              <a:t>Customer and supplier intimacy</a:t>
            </a:r>
          </a:p>
          <a:p>
            <a:pPr marL="514350" lvl="1" indent="-514350">
              <a:buFont typeface="+mj-lt"/>
              <a:buAutoNum type="arabicPeriod"/>
              <a:defRPr/>
            </a:pPr>
            <a:r>
              <a:rPr lang="en-US" sz="2400" dirty="0">
                <a:solidFill>
                  <a:schemeClr val="tx1">
                    <a:lumMod val="85000"/>
                    <a:lumOff val="15000"/>
                  </a:schemeClr>
                </a:solidFill>
              </a:rPr>
              <a:t>Improved decision making</a:t>
            </a:r>
          </a:p>
          <a:p>
            <a:pPr marL="514350" lvl="1" indent="-514350">
              <a:buFont typeface="+mj-lt"/>
              <a:buAutoNum type="arabicPeriod"/>
              <a:defRPr/>
            </a:pPr>
            <a:r>
              <a:rPr lang="en-US" sz="2400" dirty="0">
                <a:solidFill>
                  <a:schemeClr val="tx1">
                    <a:lumMod val="85000"/>
                    <a:lumOff val="15000"/>
                  </a:schemeClr>
                </a:solidFill>
              </a:rPr>
              <a:t>Competitive advantage</a:t>
            </a:r>
          </a:p>
          <a:p>
            <a:pPr marL="514350" lvl="1" indent="-514350">
              <a:buFont typeface="+mj-lt"/>
              <a:buAutoNum type="arabicPeriod"/>
              <a:defRPr/>
            </a:pPr>
            <a:r>
              <a:rPr lang="en-US" sz="2400" dirty="0">
                <a:solidFill>
                  <a:schemeClr val="tx1">
                    <a:lumMod val="85000"/>
                    <a:lumOff val="15000"/>
                  </a:schemeClr>
                </a:solidFill>
              </a:rPr>
              <a:t>Survival</a:t>
            </a:r>
          </a:p>
          <a:p>
            <a:pPr marL="342900" lvl="1" indent="-342900">
              <a:buFont typeface="Arial" charset="0"/>
              <a:buChar char="•"/>
              <a:defRPr/>
            </a:pPr>
            <a:endParaRPr lang="en-US" sz="1800" dirty="0">
              <a:latin typeface="Arial" charset="0"/>
            </a:endParaRPr>
          </a:p>
          <a:p>
            <a:endParaRPr lang="en-GB" dirty="0"/>
          </a:p>
        </p:txBody>
      </p:sp>
    </p:spTree>
    <p:extLst>
      <p:ext uri="{BB962C8B-B14F-4D97-AF65-F5344CB8AC3E}">
        <p14:creationId xmlns="" xmlns:p14="http://schemas.microsoft.com/office/powerpoint/2010/main" val="388926602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400" dirty="0" smtClean="0"/>
              <a:t>Why Firms Use IS</a:t>
            </a:r>
            <a:endParaRPr lang="en-GB" sz="4400" dirty="0"/>
          </a:p>
        </p:txBody>
      </p:sp>
      <p:sp>
        <p:nvSpPr>
          <p:cNvPr id="3" name="Content Placeholder 2"/>
          <p:cNvSpPr>
            <a:spLocks noGrp="1"/>
          </p:cNvSpPr>
          <p:nvPr>
            <p:ph idx="1"/>
          </p:nvPr>
        </p:nvSpPr>
        <p:spPr>
          <a:xfrm>
            <a:off x="457200" y="1484784"/>
            <a:ext cx="8229600" cy="3921299"/>
          </a:xfrm>
        </p:spPr>
        <p:txBody>
          <a:bodyPr>
            <a:normAutofit fontScale="85000" lnSpcReduction="20000"/>
          </a:bodyPr>
          <a:lstStyle/>
          <a:p>
            <a:r>
              <a:rPr lang="en-GB" dirty="0" smtClean="0">
                <a:solidFill>
                  <a:schemeClr val="tx1">
                    <a:lumMod val="85000"/>
                    <a:lumOff val="15000"/>
                  </a:schemeClr>
                </a:solidFill>
              </a:rPr>
              <a:t>Operational Excellence</a:t>
            </a:r>
          </a:p>
          <a:p>
            <a:pPr lvl="1"/>
            <a:r>
              <a:rPr lang="en-GB" dirty="0" smtClean="0">
                <a:solidFill>
                  <a:schemeClr val="tx1">
                    <a:lumMod val="85000"/>
                    <a:lumOff val="15000"/>
                  </a:schemeClr>
                </a:solidFill>
              </a:rPr>
              <a:t>Achieving higher levels of efficiency and productivity in business operations, plus changes in management behaviour</a:t>
            </a:r>
          </a:p>
          <a:p>
            <a:pPr lvl="1"/>
            <a:r>
              <a:rPr lang="en-US" dirty="0">
                <a:solidFill>
                  <a:schemeClr val="tx1">
                    <a:lumMod val="85000"/>
                    <a:lumOff val="15000"/>
                  </a:schemeClr>
                </a:solidFill>
              </a:rPr>
              <a:t>Example: Wal-Mart’s </a:t>
            </a:r>
            <a:r>
              <a:rPr lang="en-US" dirty="0" smtClean="0">
                <a:solidFill>
                  <a:schemeClr val="tx1">
                    <a:lumMod val="85000"/>
                    <a:lumOff val="15000"/>
                  </a:schemeClr>
                </a:solidFill>
              </a:rPr>
              <a:t>Retail Link </a:t>
            </a:r>
            <a:r>
              <a:rPr lang="en-US" dirty="0">
                <a:solidFill>
                  <a:schemeClr val="tx1">
                    <a:lumMod val="85000"/>
                    <a:lumOff val="15000"/>
                  </a:schemeClr>
                </a:solidFill>
              </a:rPr>
              <a:t>system links suppliers to stores for </a:t>
            </a:r>
            <a:r>
              <a:rPr lang="en-US" dirty="0" smtClean="0">
                <a:solidFill>
                  <a:schemeClr val="tx1">
                    <a:lumMod val="85000"/>
                    <a:lumOff val="15000"/>
                  </a:schemeClr>
                </a:solidFill>
              </a:rPr>
              <a:t>in-time replacements</a:t>
            </a:r>
            <a:endParaRPr lang="en-US" dirty="0">
              <a:solidFill>
                <a:schemeClr val="tx1">
                  <a:lumMod val="85000"/>
                  <a:lumOff val="15000"/>
                </a:schemeClr>
              </a:solidFill>
            </a:endParaRPr>
          </a:p>
          <a:p>
            <a:r>
              <a:rPr lang="en-GB" dirty="0" smtClean="0">
                <a:solidFill>
                  <a:schemeClr val="tx1">
                    <a:lumMod val="85000"/>
                    <a:lumOff val="15000"/>
                  </a:schemeClr>
                </a:solidFill>
              </a:rPr>
              <a:t>New Products/ Services/ Business Model</a:t>
            </a:r>
          </a:p>
          <a:p>
            <a:pPr lvl="1">
              <a:lnSpc>
                <a:spcPct val="90000"/>
              </a:lnSpc>
            </a:pPr>
            <a:r>
              <a:rPr lang="en-US" i="1" dirty="0">
                <a:solidFill>
                  <a:schemeClr val="tx1">
                    <a:lumMod val="85000"/>
                    <a:lumOff val="15000"/>
                  </a:schemeClr>
                </a:solidFill>
              </a:rPr>
              <a:t>Business model: </a:t>
            </a:r>
            <a:r>
              <a:rPr lang="en-US" dirty="0">
                <a:solidFill>
                  <a:schemeClr val="tx1">
                    <a:lumMod val="85000"/>
                    <a:lumOff val="15000"/>
                  </a:schemeClr>
                </a:solidFill>
              </a:rPr>
              <a:t>describes how company produces, delivers, and sells product or service to create wealth</a:t>
            </a:r>
          </a:p>
          <a:p>
            <a:pPr lvl="1">
              <a:lnSpc>
                <a:spcPct val="90000"/>
              </a:lnSpc>
            </a:pPr>
            <a:r>
              <a:rPr lang="en-US" dirty="0">
                <a:solidFill>
                  <a:schemeClr val="tx1">
                    <a:lumMod val="85000"/>
                    <a:lumOff val="15000"/>
                  </a:schemeClr>
                </a:solidFill>
              </a:rPr>
              <a:t>Information systems and technology a major enabling tool for new products, services, business models</a:t>
            </a:r>
          </a:p>
          <a:p>
            <a:pPr lvl="2">
              <a:lnSpc>
                <a:spcPct val="90000"/>
              </a:lnSpc>
            </a:pPr>
            <a:r>
              <a:rPr lang="en-US" dirty="0">
                <a:solidFill>
                  <a:schemeClr val="tx1">
                    <a:lumMod val="85000"/>
                    <a:lumOff val="15000"/>
                  </a:schemeClr>
                </a:solidFill>
              </a:rPr>
              <a:t>E.g. Apple’s iPod, </a:t>
            </a:r>
            <a:r>
              <a:rPr lang="en-US" dirty="0" smtClean="0">
                <a:solidFill>
                  <a:schemeClr val="tx1">
                    <a:lumMod val="85000"/>
                    <a:lumOff val="15000"/>
                  </a:schemeClr>
                </a:solidFill>
              </a:rPr>
              <a:t>iTunes online music business</a:t>
            </a:r>
            <a:endParaRPr lang="en-US" dirty="0">
              <a:solidFill>
                <a:schemeClr val="tx1">
                  <a:lumMod val="85000"/>
                  <a:lumOff val="15000"/>
                </a:schemeClr>
              </a:solidFill>
            </a:endParaRPr>
          </a:p>
          <a:p>
            <a:endParaRPr lang="en-GB" dirty="0">
              <a:solidFill>
                <a:schemeClr val="tx1">
                  <a:lumMod val="85000"/>
                  <a:lumOff val="15000"/>
                </a:schemeClr>
              </a:solidFill>
            </a:endParaRPr>
          </a:p>
        </p:txBody>
      </p:sp>
    </p:spTree>
    <p:extLst>
      <p:ext uri="{BB962C8B-B14F-4D97-AF65-F5344CB8AC3E}">
        <p14:creationId xmlns="" xmlns:p14="http://schemas.microsoft.com/office/powerpoint/2010/main" val="41403071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400" dirty="0"/>
              <a:t>Why Firms Use IS</a:t>
            </a:r>
          </a:p>
        </p:txBody>
      </p:sp>
      <p:sp>
        <p:nvSpPr>
          <p:cNvPr id="3" name="Content Placeholder 2"/>
          <p:cNvSpPr>
            <a:spLocks noGrp="1"/>
          </p:cNvSpPr>
          <p:nvPr>
            <p:ph idx="1"/>
          </p:nvPr>
        </p:nvSpPr>
        <p:spPr>
          <a:xfrm>
            <a:off x="457200" y="1600200"/>
            <a:ext cx="8229600" cy="4637112"/>
          </a:xfrm>
        </p:spPr>
        <p:txBody>
          <a:bodyPr>
            <a:normAutofit fontScale="77500" lnSpcReduction="20000"/>
          </a:bodyPr>
          <a:lstStyle/>
          <a:p>
            <a:r>
              <a:rPr lang="en-GB" dirty="0" smtClean="0">
                <a:solidFill>
                  <a:schemeClr val="tx1">
                    <a:lumMod val="85000"/>
                    <a:lumOff val="15000"/>
                  </a:schemeClr>
                </a:solidFill>
              </a:rPr>
              <a:t>Customer and Supplier Intimacy</a:t>
            </a:r>
          </a:p>
          <a:p>
            <a:pPr lvl="1"/>
            <a:r>
              <a:rPr lang="en-US" dirty="0">
                <a:solidFill>
                  <a:schemeClr val="tx1">
                    <a:lumMod val="85000"/>
                    <a:lumOff val="15000"/>
                  </a:schemeClr>
                </a:solidFill>
              </a:rPr>
              <a:t>Serving </a:t>
            </a:r>
            <a:r>
              <a:rPr lang="en-US" b="1" dirty="0">
                <a:solidFill>
                  <a:schemeClr val="tx1">
                    <a:lumMod val="85000"/>
                    <a:lumOff val="15000"/>
                  </a:schemeClr>
                </a:solidFill>
              </a:rPr>
              <a:t>customers</a:t>
            </a:r>
            <a:r>
              <a:rPr lang="en-US" dirty="0">
                <a:solidFill>
                  <a:schemeClr val="tx1">
                    <a:lumMod val="85000"/>
                    <a:lumOff val="15000"/>
                  </a:schemeClr>
                </a:solidFill>
              </a:rPr>
              <a:t> well leads to customers returning, which raises revenues and profits</a:t>
            </a:r>
          </a:p>
          <a:p>
            <a:pPr lvl="1"/>
            <a:r>
              <a:rPr lang="en-US" dirty="0" smtClean="0">
                <a:solidFill>
                  <a:schemeClr val="tx1">
                    <a:lumMod val="85000"/>
                    <a:lumOff val="15000"/>
                  </a:schemeClr>
                </a:solidFill>
              </a:rPr>
              <a:t>Intimacy </a:t>
            </a:r>
            <a:r>
              <a:rPr lang="en-US" dirty="0">
                <a:solidFill>
                  <a:schemeClr val="tx1">
                    <a:lumMod val="85000"/>
                    <a:lumOff val="15000"/>
                  </a:schemeClr>
                </a:solidFill>
              </a:rPr>
              <a:t>with </a:t>
            </a:r>
            <a:r>
              <a:rPr lang="en-US" b="1" dirty="0">
                <a:solidFill>
                  <a:schemeClr val="tx1">
                    <a:lumMod val="85000"/>
                    <a:lumOff val="15000"/>
                  </a:schemeClr>
                </a:solidFill>
              </a:rPr>
              <a:t>suppliers</a:t>
            </a:r>
            <a:r>
              <a:rPr lang="en-US" dirty="0">
                <a:solidFill>
                  <a:schemeClr val="tx1">
                    <a:lumMod val="85000"/>
                    <a:lumOff val="15000"/>
                  </a:schemeClr>
                </a:solidFill>
              </a:rPr>
              <a:t> allows them to provide vital inputs, which lowers costs</a:t>
            </a:r>
          </a:p>
          <a:p>
            <a:pPr lvl="2"/>
            <a:r>
              <a:rPr lang="en-US" dirty="0">
                <a:solidFill>
                  <a:schemeClr val="tx1">
                    <a:lumMod val="85000"/>
                    <a:lumOff val="15000"/>
                  </a:schemeClr>
                </a:solidFill>
              </a:rPr>
              <a:t>E.g. </a:t>
            </a:r>
            <a:r>
              <a:rPr lang="en-US" dirty="0" err="1" smtClean="0">
                <a:solidFill>
                  <a:schemeClr val="tx1">
                    <a:lumMod val="85000"/>
                    <a:lumOff val="15000"/>
                  </a:schemeClr>
                </a:solidFill>
              </a:rPr>
              <a:t>JCPenney’s</a:t>
            </a:r>
            <a:r>
              <a:rPr lang="en-US" dirty="0" smtClean="0">
                <a:solidFill>
                  <a:schemeClr val="tx1">
                    <a:lumMod val="85000"/>
                    <a:lumOff val="15000"/>
                  </a:schemeClr>
                </a:solidFill>
              </a:rPr>
              <a:t> </a:t>
            </a:r>
            <a:r>
              <a:rPr lang="en-US" dirty="0">
                <a:solidFill>
                  <a:schemeClr val="tx1">
                    <a:lumMod val="85000"/>
                    <a:lumOff val="15000"/>
                  </a:schemeClr>
                </a:solidFill>
              </a:rPr>
              <a:t>information system which links sales records to contract manufacturer</a:t>
            </a:r>
          </a:p>
          <a:p>
            <a:r>
              <a:rPr lang="en-GB" dirty="0" smtClean="0">
                <a:solidFill>
                  <a:schemeClr val="tx1">
                    <a:lumMod val="85000"/>
                    <a:lumOff val="15000"/>
                  </a:schemeClr>
                </a:solidFill>
              </a:rPr>
              <a:t>Improved decision making</a:t>
            </a:r>
            <a:endParaRPr lang="en-US" sz="400" dirty="0">
              <a:solidFill>
                <a:schemeClr val="tx1">
                  <a:lumMod val="85000"/>
                  <a:lumOff val="15000"/>
                </a:schemeClr>
              </a:solidFill>
            </a:endParaRPr>
          </a:p>
          <a:p>
            <a:pPr lvl="1"/>
            <a:r>
              <a:rPr lang="en-US" dirty="0" smtClean="0">
                <a:solidFill>
                  <a:schemeClr val="tx1">
                    <a:lumMod val="85000"/>
                    <a:lumOff val="15000"/>
                  </a:schemeClr>
                </a:solidFill>
              </a:rPr>
              <a:t>Managers need right information at right time</a:t>
            </a:r>
            <a:endParaRPr lang="en-US" dirty="0">
              <a:solidFill>
                <a:schemeClr val="tx1">
                  <a:lumMod val="85000"/>
                  <a:lumOff val="15000"/>
                </a:schemeClr>
              </a:solidFill>
            </a:endParaRPr>
          </a:p>
          <a:p>
            <a:pPr lvl="1"/>
            <a:r>
              <a:rPr lang="en-US" dirty="0" smtClean="0">
                <a:solidFill>
                  <a:schemeClr val="tx1">
                    <a:lumMod val="85000"/>
                    <a:lumOff val="15000"/>
                  </a:schemeClr>
                </a:solidFill>
              </a:rPr>
              <a:t>IS </a:t>
            </a:r>
            <a:r>
              <a:rPr lang="en-US" dirty="0">
                <a:solidFill>
                  <a:schemeClr val="tx1">
                    <a:lumMod val="85000"/>
                    <a:lumOff val="15000"/>
                  </a:schemeClr>
                </a:solidFill>
              </a:rPr>
              <a:t>provide real-time data for making decisions </a:t>
            </a:r>
          </a:p>
          <a:p>
            <a:pPr lvl="1"/>
            <a:r>
              <a:rPr lang="en-US" dirty="0">
                <a:solidFill>
                  <a:schemeClr val="tx1">
                    <a:lumMod val="85000"/>
                    <a:lumOff val="15000"/>
                  </a:schemeClr>
                </a:solidFill>
              </a:rPr>
              <a:t>E.g. Verizon’s Web-based digital dashboard to provide managers with real-time data on customer complaints, network performance, line outages, etc</a:t>
            </a:r>
            <a:r>
              <a:rPr lang="en-US" dirty="0" smtClean="0">
                <a:solidFill>
                  <a:schemeClr val="tx1">
                    <a:lumMod val="85000"/>
                    <a:lumOff val="15000"/>
                  </a:schemeClr>
                </a:solidFill>
              </a:rPr>
              <a:t>.</a:t>
            </a:r>
          </a:p>
          <a:p>
            <a:pPr lvl="1"/>
            <a:r>
              <a:rPr lang="en-US" dirty="0" smtClean="0">
                <a:solidFill>
                  <a:schemeClr val="tx1">
                    <a:lumMod val="85000"/>
                    <a:lumOff val="15000"/>
                  </a:schemeClr>
                </a:solidFill>
              </a:rPr>
              <a:t>Results in restoration and repairing fast and effective</a:t>
            </a:r>
            <a:endParaRPr lang="en-US" dirty="0">
              <a:solidFill>
                <a:schemeClr val="tx1">
                  <a:lumMod val="85000"/>
                  <a:lumOff val="15000"/>
                </a:schemeClr>
              </a:solidFill>
            </a:endParaRPr>
          </a:p>
          <a:p>
            <a:endParaRPr lang="en-GB" dirty="0"/>
          </a:p>
        </p:txBody>
      </p:sp>
    </p:spTree>
    <p:extLst>
      <p:ext uri="{BB962C8B-B14F-4D97-AF65-F5344CB8AC3E}">
        <p14:creationId xmlns="" xmlns:p14="http://schemas.microsoft.com/office/powerpoint/2010/main" val="74320757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400" dirty="0"/>
              <a:t>Why Firms Use IS</a:t>
            </a:r>
          </a:p>
        </p:txBody>
      </p:sp>
      <p:sp>
        <p:nvSpPr>
          <p:cNvPr id="3" name="Content Placeholder 2"/>
          <p:cNvSpPr>
            <a:spLocks noGrp="1"/>
          </p:cNvSpPr>
          <p:nvPr>
            <p:ph idx="1"/>
          </p:nvPr>
        </p:nvSpPr>
        <p:spPr>
          <a:xfrm>
            <a:off x="457200" y="1556792"/>
            <a:ext cx="8229600" cy="3921299"/>
          </a:xfrm>
        </p:spPr>
        <p:txBody>
          <a:bodyPr>
            <a:normAutofit fontScale="92500" lnSpcReduction="10000"/>
          </a:bodyPr>
          <a:lstStyle/>
          <a:p>
            <a:r>
              <a:rPr lang="en-GB" dirty="0" smtClean="0">
                <a:solidFill>
                  <a:schemeClr val="tx1">
                    <a:lumMod val="85000"/>
                    <a:lumOff val="15000"/>
                  </a:schemeClr>
                </a:solidFill>
              </a:rPr>
              <a:t>Competitive Advantage</a:t>
            </a:r>
          </a:p>
          <a:p>
            <a:pPr lvl="1"/>
            <a:r>
              <a:rPr lang="en-US" sz="1600" dirty="0" smtClean="0">
                <a:solidFill>
                  <a:schemeClr val="tx1">
                    <a:lumMod val="85000"/>
                    <a:lumOff val="15000"/>
                  </a:schemeClr>
                </a:solidFill>
              </a:rPr>
              <a:t>Achieve </a:t>
            </a:r>
            <a:r>
              <a:rPr lang="en-US" sz="1600" dirty="0">
                <a:solidFill>
                  <a:schemeClr val="tx1">
                    <a:lumMod val="85000"/>
                    <a:lumOff val="15000"/>
                  </a:schemeClr>
                </a:solidFill>
              </a:rPr>
              <a:t>higher sales and profit through using IS by:</a:t>
            </a:r>
          </a:p>
          <a:p>
            <a:pPr lvl="2">
              <a:lnSpc>
                <a:spcPct val="90000"/>
              </a:lnSpc>
            </a:pPr>
            <a:r>
              <a:rPr lang="en-US" dirty="0">
                <a:solidFill>
                  <a:schemeClr val="tx1">
                    <a:lumMod val="85000"/>
                    <a:lumOff val="15000"/>
                  </a:schemeClr>
                </a:solidFill>
              </a:rPr>
              <a:t>Doing things better</a:t>
            </a:r>
          </a:p>
          <a:p>
            <a:pPr lvl="2">
              <a:lnSpc>
                <a:spcPct val="90000"/>
              </a:lnSpc>
            </a:pPr>
            <a:r>
              <a:rPr lang="en-US" dirty="0">
                <a:solidFill>
                  <a:schemeClr val="tx1">
                    <a:lumMod val="85000"/>
                    <a:lumOff val="15000"/>
                  </a:schemeClr>
                </a:solidFill>
              </a:rPr>
              <a:t>Charging less for superior products</a:t>
            </a:r>
          </a:p>
          <a:p>
            <a:pPr lvl="2">
              <a:lnSpc>
                <a:spcPct val="90000"/>
              </a:lnSpc>
            </a:pPr>
            <a:r>
              <a:rPr lang="en-US" dirty="0">
                <a:solidFill>
                  <a:schemeClr val="tx1">
                    <a:lumMod val="85000"/>
                    <a:lumOff val="15000"/>
                  </a:schemeClr>
                </a:solidFill>
              </a:rPr>
              <a:t>real time </a:t>
            </a:r>
            <a:r>
              <a:rPr lang="en-US" dirty="0" smtClean="0">
                <a:solidFill>
                  <a:schemeClr val="tx1">
                    <a:lumMod val="85000"/>
                    <a:lumOff val="15000"/>
                  </a:schemeClr>
                </a:solidFill>
              </a:rPr>
              <a:t>responding</a:t>
            </a:r>
            <a:endParaRPr lang="en-US" dirty="0">
              <a:solidFill>
                <a:schemeClr val="tx1">
                  <a:lumMod val="85000"/>
                  <a:lumOff val="15000"/>
                </a:schemeClr>
              </a:solidFill>
            </a:endParaRPr>
          </a:p>
          <a:p>
            <a:pPr lvl="1">
              <a:lnSpc>
                <a:spcPct val="90000"/>
              </a:lnSpc>
            </a:pPr>
            <a:r>
              <a:rPr lang="en-US" dirty="0">
                <a:solidFill>
                  <a:schemeClr val="tx1">
                    <a:lumMod val="85000"/>
                    <a:lumOff val="15000"/>
                  </a:schemeClr>
                </a:solidFill>
              </a:rPr>
              <a:t>Using the internet is competitive advantage </a:t>
            </a:r>
            <a:endParaRPr lang="en-US" dirty="0" smtClean="0">
              <a:solidFill>
                <a:schemeClr val="tx1">
                  <a:lumMod val="85000"/>
                  <a:lumOff val="15000"/>
                </a:schemeClr>
              </a:solidFill>
            </a:endParaRPr>
          </a:p>
          <a:p>
            <a:r>
              <a:rPr lang="en-GB" dirty="0">
                <a:solidFill>
                  <a:schemeClr val="tx1">
                    <a:lumMod val="85000"/>
                    <a:lumOff val="15000"/>
                  </a:schemeClr>
                </a:solidFill>
              </a:rPr>
              <a:t>Survival</a:t>
            </a:r>
          </a:p>
          <a:p>
            <a:pPr lvl="1"/>
            <a:r>
              <a:rPr lang="en-US" dirty="0">
                <a:solidFill>
                  <a:schemeClr val="tx1">
                    <a:lumMod val="85000"/>
                    <a:lumOff val="15000"/>
                  </a:schemeClr>
                </a:solidFill>
              </a:rPr>
              <a:t>Information technologies are necessity of doing </a:t>
            </a:r>
            <a:r>
              <a:rPr lang="en-US" dirty="0" smtClean="0">
                <a:solidFill>
                  <a:schemeClr val="tx1">
                    <a:lumMod val="85000"/>
                    <a:lumOff val="15000"/>
                  </a:schemeClr>
                </a:solidFill>
              </a:rPr>
              <a:t>business</a:t>
            </a:r>
            <a:endParaRPr lang="en-US" dirty="0">
              <a:solidFill>
                <a:schemeClr val="tx1">
                  <a:lumMod val="85000"/>
                  <a:lumOff val="15000"/>
                </a:schemeClr>
              </a:solidFill>
            </a:endParaRPr>
          </a:p>
          <a:p>
            <a:pPr lvl="2"/>
            <a:r>
              <a:rPr lang="en-US" dirty="0">
                <a:solidFill>
                  <a:schemeClr val="tx1">
                    <a:lumMod val="85000"/>
                    <a:lumOff val="15000"/>
                  </a:schemeClr>
                </a:solidFill>
              </a:rPr>
              <a:t>Industry-level changes, e.g. Citibank’s introduction of ATMs</a:t>
            </a:r>
          </a:p>
          <a:p>
            <a:pPr marL="914400" lvl="2" indent="0">
              <a:buNone/>
            </a:pPr>
            <a:endParaRPr lang="en-US" dirty="0">
              <a:solidFill>
                <a:schemeClr val="tx1">
                  <a:lumMod val="85000"/>
                  <a:lumOff val="15000"/>
                </a:schemeClr>
              </a:solidFill>
            </a:endParaRPr>
          </a:p>
          <a:p>
            <a:endParaRPr lang="en-GB" dirty="0">
              <a:solidFill>
                <a:schemeClr val="tx1">
                  <a:lumMod val="85000"/>
                  <a:lumOff val="15000"/>
                </a:schemeClr>
              </a:solidFill>
            </a:endParaRPr>
          </a:p>
          <a:p>
            <a:pPr>
              <a:lnSpc>
                <a:spcPct val="90000"/>
              </a:lnSpc>
            </a:pPr>
            <a:endParaRPr lang="en-US" dirty="0">
              <a:solidFill>
                <a:schemeClr val="tx1">
                  <a:lumMod val="85000"/>
                  <a:lumOff val="15000"/>
                </a:schemeClr>
              </a:solidFill>
            </a:endParaRPr>
          </a:p>
        </p:txBody>
      </p:sp>
    </p:spTree>
    <p:extLst>
      <p:ext uri="{BB962C8B-B14F-4D97-AF65-F5344CB8AC3E}">
        <p14:creationId xmlns="" xmlns:p14="http://schemas.microsoft.com/office/powerpoint/2010/main" val="199612658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4400" dirty="0" smtClean="0"/>
              <a:t>Dimensions of Information System (IS)</a:t>
            </a:r>
            <a:endParaRPr lang="en-GB" sz="4400" dirty="0"/>
          </a:p>
        </p:txBody>
      </p:sp>
      <p:sp>
        <p:nvSpPr>
          <p:cNvPr id="3" name="Content Placeholder 2"/>
          <p:cNvSpPr>
            <a:spLocks noGrp="1"/>
          </p:cNvSpPr>
          <p:nvPr>
            <p:ph idx="1"/>
          </p:nvPr>
        </p:nvSpPr>
        <p:spPr/>
        <p:txBody>
          <a:bodyPr>
            <a:normAutofit/>
          </a:bodyPr>
          <a:lstStyle/>
          <a:p>
            <a:r>
              <a:rPr lang="en-GB" sz="2400" dirty="0" smtClean="0">
                <a:solidFill>
                  <a:schemeClr val="tx1">
                    <a:lumMod val="85000"/>
                    <a:lumOff val="15000"/>
                  </a:schemeClr>
                </a:solidFill>
              </a:rPr>
              <a:t>Using IS effectively depends on the understanding of organization , technology and management</a:t>
            </a:r>
          </a:p>
          <a:p>
            <a:r>
              <a:rPr lang="en-GB" sz="2400" dirty="0" smtClean="0">
                <a:solidFill>
                  <a:schemeClr val="tx1">
                    <a:lumMod val="85000"/>
                    <a:lumOff val="15000"/>
                  </a:schemeClr>
                </a:solidFill>
              </a:rPr>
              <a:t>Only computer literacy is not important, rather broader IS literacy is important to implement a productive IS and this field of MIS is to achieve it</a:t>
            </a:r>
            <a:endParaRPr lang="en-GB" sz="2400" dirty="0">
              <a:solidFill>
                <a:schemeClr val="tx1">
                  <a:lumMod val="85000"/>
                  <a:lumOff val="15000"/>
                </a:schemeClr>
              </a:solidFill>
            </a:endParaRPr>
          </a:p>
        </p:txBody>
      </p:sp>
      <p:pic>
        <p:nvPicPr>
          <p:cNvPr id="4" name="Picture 7" descr="Fig-1-5"/>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899592" y="3717032"/>
            <a:ext cx="3384376" cy="28803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 name="TextBox 4"/>
          <p:cNvSpPr txBox="1"/>
          <p:nvPr/>
        </p:nvSpPr>
        <p:spPr>
          <a:xfrm>
            <a:off x="5344120" y="4293096"/>
            <a:ext cx="2880320" cy="1477328"/>
          </a:xfrm>
          <a:prstGeom prst="rect">
            <a:avLst/>
          </a:prstGeom>
          <a:noFill/>
        </p:spPr>
        <p:txBody>
          <a:bodyPr wrap="square" rtlCol="0">
            <a:spAutoFit/>
          </a:bodyPr>
          <a:lstStyle/>
          <a:p>
            <a:pPr algn="ctr"/>
            <a:r>
              <a:rPr lang="en-GB" dirty="0" smtClean="0">
                <a:latin typeface="+mj-lt"/>
              </a:rPr>
              <a:t>Information System Literacy</a:t>
            </a:r>
          </a:p>
          <a:p>
            <a:r>
              <a:rPr lang="en-GB" b="1" dirty="0" smtClean="0">
                <a:latin typeface="+mj-lt"/>
              </a:rPr>
              <a:t>How</a:t>
            </a:r>
            <a:r>
              <a:rPr lang="en-GB" dirty="0" smtClean="0">
                <a:latin typeface="+mj-lt"/>
              </a:rPr>
              <a:t> and </a:t>
            </a:r>
            <a:r>
              <a:rPr lang="en-GB" b="1" dirty="0" smtClean="0">
                <a:latin typeface="+mj-lt"/>
              </a:rPr>
              <a:t>Why</a:t>
            </a:r>
            <a:r>
              <a:rPr lang="en-GB" dirty="0" smtClean="0">
                <a:latin typeface="+mj-lt"/>
              </a:rPr>
              <a:t> technology is applied in business</a:t>
            </a:r>
            <a:endParaRPr lang="en-GB" dirty="0">
              <a:latin typeface="+mj-lt"/>
            </a:endParaRPr>
          </a:p>
        </p:txBody>
      </p:sp>
    </p:spTree>
    <p:extLst>
      <p:ext uri="{BB962C8B-B14F-4D97-AF65-F5344CB8AC3E}">
        <p14:creationId xmlns="" xmlns:p14="http://schemas.microsoft.com/office/powerpoint/2010/main" val="202120765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400" dirty="0" smtClean="0"/>
              <a:t>Dimensions of Information System</a:t>
            </a:r>
            <a:endParaRPr lang="en-GB" sz="4400" dirty="0"/>
          </a:p>
        </p:txBody>
      </p:sp>
      <p:sp>
        <p:nvSpPr>
          <p:cNvPr id="3" name="Content Placeholder 2"/>
          <p:cNvSpPr>
            <a:spLocks noGrp="1"/>
          </p:cNvSpPr>
          <p:nvPr>
            <p:ph idx="1"/>
          </p:nvPr>
        </p:nvSpPr>
        <p:spPr/>
        <p:txBody>
          <a:bodyPr/>
          <a:lstStyle/>
          <a:p>
            <a:r>
              <a:rPr lang="en-GB" dirty="0" smtClean="0">
                <a:solidFill>
                  <a:schemeClr val="tx1">
                    <a:lumMod val="85000"/>
                    <a:lumOff val="15000"/>
                  </a:schemeClr>
                </a:solidFill>
              </a:rPr>
              <a:t>Organization</a:t>
            </a:r>
          </a:p>
          <a:p>
            <a:pPr lvl="1"/>
            <a:r>
              <a:rPr lang="en-GB" dirty="0" smtClean="0">
                <a:solidFill>
                  <a:schemeClr val="tx1">
                    <a:lumMod val="85000"/>
                    <a:lumOff val="15000"/>
                  </a:schemeClr>
                </a:solidFill>
              </a:rPr>
              <a:t>Key elements : People, Structure, Business Processes, Politics, Culture</a:t>
            </a:r>
          </a:p>
          <a:p>
            <a:pPr lvl="1"/>
            <a:r>
              <a:rPr lang="en-GB" dirty="0" smtClean="0">
                <a:solidFill>
                  <a:schemeClr val="tx1">
                    <a:lumMod val="85000"/>
                    <a:lumOff val="15000"/>
                  </a:schemeClr>
                </a:solidFill>
              </a:rPr>
              <a:t>Organizational structure has different levels and specialities</a:t>
            </a:r>
          </a:p>
          <a:p>
            <a:pPr lvl="1"/>
            <a:endParaRPr lang="en-GB" dirty="0"/>
          </a:p>
        </p:txBody>
      </p:sp>
      <p:graphicFrame>
        <p:nvGraphicFramePr>
          <p:cNvPr id="4" name="Object 3"/>
          <p:cNvGraphicFramePr>
            <a:graphicFrameLocks noChangeAspect="1"/>
          </p:cNvGraphicFramePr>
          <p:nvPr>
            <p:extLst>
              <p:ext uri="{D42A27DB-BD31-4B8C-83A1-F6EECF244321}">
                <p14:modId xmlns="" xmlns:p14="http://schemas.microsoft.com/office/powerpoint/2010/main" val="1963078074"/>
              </p:ext>
            </p:extLst>
          </p:nvPr>
        </p:nvGraphicFramePr>
        <p:xfrm>
          <a:off x="467544" y="4077072"/>
          <a:ext cx="4267200" cy="2543944"/>
        </p:xfrm>
        <a:graphic>
          <a:graphicData uri="http://schemas.openxmlformats.org/presentationml/2006/ole">
            <p:oleObj spid="_x0000_s2072" name="Image" r:id="rId3" imgW="6400000" imgH="4571429" progId="">
              <p:embed/>
            </p:oleObj>
          </a:graphicData>
        </a:graphic>
      </p:graphicFrame>
    </p:spTree>
    <p:extLst>
      <p:ext uri="{BB962C8B-B14F-4D97-AF65-F5344CB8AC3E}">
        <p14:creationId xmlns="" xmlns:p14="http://schemas.microsoft.com/office/powerpoint/2010/main" val="368581122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4400" dirty="0"/>
              <a:t>Dimensions of Information System (IS)</a:t>
            </a:r>
          </a:p>
        </p:txBody>
      </p:sp>
      <p:sp>
        <p:nvSpPr>
          <p:cNvPr id="3" name="Content Placeholder 2"/>
          <p:cNvSpPr>
            <a:spLocks noGrp="1"/>
          </p:cNvSpPr>
          <p:nvPr>
            <p:ph idx="1"/>
          </p:nvPr>
        </p:nvSpPr>
        <p:spPr/>
        <p:txBody>
          <a:bodyPr>
            <a:normAutofit fontScale="62500" lnSpcReduction="20000"/>
          </a:bodyPr>
          <a:lstStyle/>
          <a:p>
            <a:r>
              <a:rPr lang="en-GB" dirty="0" smtClean="0">
                <a:solidFill>
                  <a:schemeClr val="tx1">
                    <a:lumMod val="85000"/>
                    <a:lumOff val="15000"/>
                  </a:schemeClr>
                </a:solidFill>
              </a:rPr>
              <a:t>Management</a:t>
            </a:r>
          </a:p>
          <a:p>
            <a:pPr lvl="1"/>
            <a:r>
              <a:rPr lang="en-US" dirty="0" smtClean="0">
                <a:solidFill>
                  <a:schemeClr val="tx1">
                    <a:lumMod val="85000"/>
                    <a:lumOff val="15000"/>
                  </a:schemeClr>
                </a:solidFill>
              </a:rPr>
              <a:t>Make </a:t>
            </a:r>
            <a:r>
              <a:rPr lang="en-US" dirty="0">
                <a:solidFill>
                  <a:schemeClr val="tx1">
                    <a:lumMod val="85000"/>
                    <a:lumOff val="15000"/>
                  </a:schemeClr>
                </a:solidFill>
              </a:rPr>
              <a:t>decisions, formulate action plan and solve organizational </a:t>
            </a:r>
            <a:r>
              <a:rPr lang="en-US" dirty="0" smtClean="0">
                <a:solidFill>
                  <a:schemeClr val="tx1">
                    <a:lumMod val="85000"/>
                    <a:lumOff val="15000"/>
                  </a:schemeClr>
                </a:solidFill>
              </a:rPr>
              <a:t>problem</a:t>
            </a:r>
          </a:p>
          <a:p>
            <a:pPr lvl="1"/>
            <a:r>
              <a:rPr lang="en-US" dirty="0" smtClean="0">
                <a:solidFill>
                  <a:schemeClr val="tx1">
                    <a:lumMod val="85000"/>
                    <a:lumOff val="15000"/>
                  </a:schemeClr>
                </a:solidFill>
              </a:rPr>
              <a:t>Managers </a:t>
            </a:r>
            <a:r>
              <a:rPr lang="en-US" dirty="0">
                <a:solidFill>
                  <a:schemeClr val="tx1">
                    <a:lumMod val="85000"/>
                    <a:lumOff val="15000"/>
                  </a:schemeClr>
                </a:solidFill>
              </a:rPr>
              <a:t>set organizational strategy for responding to business </a:t>
            </a:r>
            <a:r>
              <a:rPr lang="en-US" dirty="0" smtClean="0">
                <a:solidFill>
                  <a:schemeClr val="tx1">
                    <a:lumMod val="85000"/>
                    <a:lumOff val="15000"/>
                  </a:schemeClr>
                </a:solidFill>
              </a:rPr>
              <a:t>challenges</a:t>
            </a:r>
          </a:p>
          <a:p>
            <a:pPr lvl="1"/>
            <a:r>
              <a:rPr lang="en-US" dirty="0" smtClean="0">
                <a:solidFill>
                  <a:schemeClr val="tx1">
                    <a:lumMod val="85000"/>
                    <a:lumOff val="15000"/>
                  </a:schemeClr>
                </a:solidFill>
              </a:rPr>
              <a:t>In </a:t>
            </a:r>
            <a:r>
              <a:rPr lang="en-US" dirty="0">
                <a:solidFill>
                  <a:schemeClr val="tx1">
                    <a:lumMod val="85000"/>
                    <a:lumOff val="15000"/>
                  </a:schemeClr>
                </a:solidFill>
              </a:rPr>
              <a:t>addition, managers must act creatively:</a:t>
            </a:r>
          </a:p>
          <a:p>
            <a:pPr marL="1371600" lvl="2" indent="-457200">
              <a:spcBef>
                <a:spcPct val="15000"/>
              </a:spcBef>
              <a:defRPr/>
            </a:pPr>
            <a:r>
              <a:rPr lang="en-US" dirty="0">
                <a:solidFill>
                  <a:schemeClr val="tx1">
                    <a:lumMod val="85000"/>
                    <a:lumOff val="15000"/>
                  </a:schemeClr>
                </a:solidFill>
              </a:rPr>
              <a:t>Creation of new products and services</a:t>
            </a:r>
          </a:p>
          <a:p>
            <a:pPr marL="1371600" lvl="2" indent="-457200">
              <a:spcBef>
                <a:spcPct val="15000"/>
              </a:spcBef>
              <a:defRPr/>
            </a:pPr>
            <a:r>
              <a:rPr lang="en-US" dirty="0">
                <a:solidFill>
                  <a:schemeClr val="tx1">
                    <a:lumMod val="85000"/>
                    <a:lumOff val="15000"/>
                  </a:schemeClr>
                </a:solidFill>
              </a:rPr>
              <a:t>Occasionally re-creating the organization</a:t>
            </a:r>
          </a:p>
          <a:p>
            <a:r>
              <a:rPr lang="en-GB" dirty="0" smtClean="0">
                <a:solidFill>
                  <a:schemeClr val="tx1">
                    <a:lumMod val="85000"/>
                    <a:lumOff val="15000"/>
                  </a:schemeClr>
                </a:solidFill>
              </a:rPr>
              <a:t>Technology</a:t>
            </a:r>
          </a:p>
          <a:p>
            <a:pPr lvl="1">
              <a:defRPr/>
            </a:pPr>
            <a:r>
              <a:rPr lang="en-US" dirty="0">
                <a:solidFill>
                  <a:schemeClr val="tx1">
                    <a:lumMod val="85000"/>
                    <a:lumOff val="15000"/>
                  </a:schemeClr>
                </a:solidFill>
              </a:rPr>
              <a:t>Hardware: physical component </a:t>
            </a:r>
          </a:p>
          <a:p>
            <a:pPr lvl="1">
              <a:defRPr/>
            </a:pPr>
            <a:r>
              <a:rPr lang="en-US" dirty="0">
                <a:solidFill>
                  <a:schemeClr val="tx1">
                    <a:lumMod val="85000"/>
                    <a:lumOff val="15000"/>
                  </a:schemeClr>
                </a:solidFill>
              </a:rPr>
              <a:t>Software: instruction control Hardware</a:t>
            </a:r>
          </a:p>
          <a:p>
            <a:pPr lvl="1">
              <a:defRPr/>
            </a:pPr>
            <a:r>
              <a:rPr lang="en-US" dirty="0">
                <a:solidFill>
                  <a:schemeClr val="tx1">
                    <a:lumMod val="85000"/>
                    <a:lumOff val="15000"/>
                  </a:schemeClr>
                </a:solidFill>
              </a:rPr>
              <a:t>Data management technology </a:t>
            </a:r>
          </a:p>
          <a:p>
            <a:pPr lvl="1">
              <a:defRPr/>
            </a:pPr>
            <a:r>
              <a:rPr lang="en-US" dirty="0">
                <a:solidFill>
                  <a:schemeClr val="tx1">
                    <a:lumMod val="85000"/>
                    <a:lumOff val="15000"/>
                  </a:schemeClr>
                </a:solidFill>
              </a:rPr>
              <a:t>Network and telecommunications technology </a:t>
            </a:r>
          </a:p>
          <a:p>
            <a:pPr lvl="1">
              <a:defRPr/>
            </a:pPr>
            <a:r>
              <a:rPr lang="en-US" dirty="0">
                <a:solidFill>
                  <a:schemeClr val="tx1">
                    <a:lumMod val="85000"/>
                    <a:lumOff val="15000"/>
                  </a:schemeClr>
                </a:solidFill>
              </a:rPr>
              <a:t>Network: Hardware + Software link computers </a:t>
            </a:r>
          </a:p>
          <a:p>
            <a:pPr lvl="1">
              <a:defRPr/>
            </a:pPr>
            <a:r>
              <a:rPr lang="en-US" dirty="0">
                <a:solidFill>
                  <a:schemeClr val="tx1">
                    <a:lumMod val="85000"/>
                    <a:lumOff val="15000"/>
                  </a:schemeClr>
                </a:solidFill>
              </a:rPr>
              <a:t>Internet: Network to provide services</a:t>
            </a:r>
          </a:p>
          <a:p>
            <a:pPr lvl="1"/>
            <a:r>
              <a:rPr lang="en-US" b="1" dirty="0">
                <a:solidFill>
                  <a:schemeClr val="tx1">
                    <a:lumMod val="85000"/>
                    <a:lumOff val="15000"/>
                  </a:schemeClr>
                </a:solidFill>
              </a:rPr>
              <a:t>IT infrastructure: </a:t>
            </a:r>
            <a:r>
              <a:rPr lang="en-US" dirty="0">
                <a:solidFill>
                  <a:schemeClr val="tx1">
                    <a:lumMod val="85000"/>
                    <a:lumOff val="15000"/>
                  </a:schemeClr>
                </a:solidFill>
              </a:rPr>
              <a:t>platform </a:t>
            </a:r>
            <a:r>
              <a:rPr lang="en-US" dirty="0" smtClean="0">
                <a:solidFill>
                  <a:schemeClr val="tx1">
                    <a:lumMod val="85000"/>
                    <a:lumOff val="15000"/>
                  </a:schemeClr>
                </a:solidFill>
              </a:rPr>
              <a:t>to build the IS</a:t>
            </a:r>
            <a:endParaRPr lang="en-US" dirty="0">
              <a:solidFill>
                <a:schemeClr val="tx1">
                  <a:lumMod val="85000"/>
                  <a:lumOff val="15000"/>
                </a:schemeClr>
              </a:solidFill>
            </a:endParaRPr>
          </a:p>
          <a:p>
            <a:pPr lvl="1"/>
            <a:endParaRPr lang="en-GB" dirty="0"/>
          </a:p>
        </p:txBody>
      </p:sp>
    </p:spTree>
    <p:extLst>
      <p:ext uri="{BB962C8B-B14F-4D97-AF65-F5344CB8AC3E}">
        <p14:creationId xmlns="" xmlns:p14="http://schemas.microsoft.com/office/powerpoint/2010/main" val="130562208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400" dirty="0" smtClean="0"/>
              <a:t>Summary</a:t>
            </a:r>
            <a:endParaRPr lang="en-GB" sz="4400" dirty="0"/>
          </a:p>
        </p:txBody>
      </p:sp>
      <p:sp>
        <p:nvSpPr>
          <p:cNvPr id="3" name="Content Placeholder 2"/>
          <p:cNvSpPr>
            <a:spLocks noGrp="1"/>
          </p:cNvSpPr>
          <p:nvPr>
            <p:ph idx="1"/>
          </p:nvPr>
        </p:nvSpPr>
        <p:spPr>
          <a:xfrm>
            <a:off x="457200" y="1556792"/>
            <a:ext cx="8229600" cy="3921299"/>
          </a:xfrm>
        </p:spPr>
        <p:txBody>
          <a:bodyPr/>
          <a:lstStyle/>
          <a:p>
            <a:pPr>
              <a:lnSpc>
                <a:spcPct val="90000"/>
              </a:lnSpc>
            </a:pPr>
            <a:r>
              <a:rPr lang="en-US" dirty="0" smtClean="0">
                <a:solidFill>
                  <a:schemeClr val="tx1">
                    <a:lumMod val="85000"/>
                    <a:lumOff val="15000"/>
                  </a:schemeClr>
                </a:solidFill>
                <a:latin typeface="Arial" charset="0"/>
              </a:rPr>
              <a:t>IS </a:t>
            </a:r>
            <a:r>
              <a:rPr lang="en-US" dirty="0">
                <a:solidFill>
                  <a:schemeClr val="tx1">
                    <a:lumMod val="85000"/>
                    <a:lumOff val="15000"/>
                  </a:schemeClr>
                </a:solidFill>
                <a:latin typeface="Arial" charset="0"/>
              </a:rPr>
              <a:t>instrument for creating value to firms </a:t>
            </a:r>
            <a:endParaRPr lang="en-US" dirty="0" smtClean="0">
              <a:solidFill>
                <a:schemeClr val="tx1">
                  <a:lumMod val="85000"/>
                  <a:lumOff val="15000"/>
                </a:schemeClr>
              </a:solidFill>
              <a:latin typeface="Arial" charset="0"/>
            </a:endParaRPr>
          </a:p>
          <a:p>
            <a:pPr>
              <a:lnSpc>
                <a:spcPct val="90000"/>
              </a:lnSpc>
            </a:pPr>
            <a:r>
              <a:rPr lang="en-US" dirty="0" smtClean="0">
                <a:solidFill>
                  <a:schemeClr val="tx1">
                    <a:lumMod val="85000"/>
                    <a:lumOff val="15000"/>
                  </a:schemeClr>
                </a:solidFill>
                <a:latin typeface="Arial" charset="0"/>
              </a:rPr>
              <a:t>The value of information is directly linked to how it helps decision makers achieve the organization’s goals</a:t>
            </a:r>
          </a:p>
          <a:p>
            <a:pPr>
              <a:lnSpc>
                <a:spcPct val="90000"/>
              </a:lnSpc>
            </a:pPr>
            <a:r>
              <a:rPr lang="en-US" dirty="0" smtClean="0">
                <a:solidFill>
                  <a:schemeClr val="tx1">
                    <a:lumMod val="85000"/>
                    <a:lumOff val="15000"/>
                  </a:schemeClr>
                </a:solidFill>
                <a:latin typeface="Arial" charset="0"/>
              </a:rPr>
              <a:t>Information systems must be applied thoughtfully and carefully so that society and industry can reap maximum benefits</a:t>
            </a:r>
            <a:endParaRPr lang="en-US" dirty="0">
              <a:solidFill>
                <a:schemeClr val="tx1">
                  <a:lumMod val="85000"/>
                  <a:lumOff val="15000"/>
                </a:schemeClr>
              </a:solidFill>
              <a:latin typeface="Arial" charset="0"/>
            </a:endParaRPr>
          </a:p>
          <a:p>
            <a:endParaRPr lang="en-GB" dirty="0"/>
          </a:p>
        </p:txBody>
      </p:sp>
    </p:spTree>
    <p:extLst>
      <p:ext uri="{BB962C8B-B14F-4D97-AF65-F5344CB8AC3E}">
        <p14:creationId xmlns="" xmlns:p14="http://schemas.microsoft.com/office/powerpoint/2010/main" val="407947320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2813</TotalTime>
  <Words>832</Words>
  <Application>Microsoft Office PowerPoint</Application>
  <PresentationFormat>On-screen Show (4:3)</PresentationFormat>
  <Paragraphs>120</Paragraphs>
  <Slides>18</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18</vt:i4>
      </vt:variant>
    </vt:vector>
  </HeadingPairs>
  <TitlesOfParts>
    <vt:vector size="20" baseType="lpstr">
      <vt:lpstr>Office Theme</vt:lpstr>
      <vt:lpstr>Image</vt:lpstr>
      <vt:lpstr>Module 1: Overview of the Information System in Organizations</vt:lpstr>
      <vt:lpstr>Learning Objectives</vt:lpstr>
      <vt:lpstr>Information System</vt:lpstr>
      <vt:lpstr>Information Concepts </vt:lpstr>
      <vt:lpstr>Information Concepts</vt:lpstr>
      <vt:lpstr>Information Concepts</vt:lpstr>
      <vt:lpstr>System Concepts</vt:lpstr>
      <vt:lpstr>Information System(IS)</vt:lpstr>
      <vt:lpstr>Information System</vt:lpstr>
      <vt:lpstr>Functions of an Information System</vt:lpstr>
      <vt:lpstr>Why Firms Use IS</vt:lpstr>
      <vt:lpstr>Why Firms Use IS</vt:lpstr>
      <vt:lpstr>Why Firms Use IS</vt:lpstr>
      <vt:lpstr>Why Firms Use IS</vt:lpstr>
      <vt:lpstr>Dimensions of Information System (IS)</vt:lpstr>
      <vt:lpstr>Dimensions of Information System</vt:lpstr>
      <vt:lpstr>Dimensions of Information System (IS)</vt:lpstr>
      <vt:lpstr>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1: Overview of the Information System in Organizations</dc:title>
  <dc:creator>tjc</dc:creator>
  <cp:lastModifiedBy>NTS</cp:lastModifiedBy>
  <cp:revision>51</cp:revision>
  <dcterms:created xsi:type="dcterms:W3CDTF">2013-09-11T08:06:38Z</dcterms:created>
  <dcterms:modified xsi:type="dcterms:W3CDTF">2013-09-13T07:36:18Z</dcterms:modified>
</cp:coreProperties>
</file>