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6" r:id="rId9"/>
    <p:sldId id="265" r:id="rId10"/>
    <p:sldId id="267" r:id="rId11"/>
    <p:sldId id="271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711" autoAdjust="0"/>
  </p:normalViewPr>
  <p:slideViewPr>
    <p:cSldViewPr>
      <p:cViewPr varScale="1">
        <p:scale>
          <a:sx n="63" d="100"/>
          <a:sy n="63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32C5E9-4C03-4F79-A0E9-7606F4434729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3E8D811-E0B1-45DF-B621-EFE662DF7CCF}">
      <dgm:prSet phldrT="[Text]"/>
      <dgm:spPr/>
      <dgm:t>
        <a:bodyPr/>
        <a:lstStyle/>
        <a:p>
          <a:r>
            <a:rPr lang="en-GB" dirty="0" smtClean="0"/>
            <a:t>Customer</a:t>
          </a:r>
          <a:endParaRPr lang="en-GB" dirty="0"/>
        </a:p>
      </dgm:t>
    </dgm:pt>
    <dgm:pt modelId="{587E90F7-DBEF-4E9A-9126-B7778A80D245}" type="parTrans" cxnId="{0E61186C-3101-42DC-9028-948F7BF0717B}">
      <dgm:prSet/>
      <dgm:spPr/>
      <dgm:t>
        <a:bodyPr/>
        <a:lstStyle/>
        <a:p>
          <a:endParaRPr lang="en-GB"/>
        </a:p>
      </dgm:t>
    </dgm:pt>
    <dgm:pt modelId="{89673ABF-4DD4-46AE-9E09-FEBFF9183E27}" type="sibTrans" cxnId="{0E61186C-3101-42DC-9028-948F7BF0717B}">
      <dgm:prSet/>
      <dgm:spPr/>
      <dgm:t>
        <a:bodyPr/>
        <a:lstStyle/>
        <a:p>
          <a:endParaRPr lang="en-GB"/>
        </a:p>
      </dgm:t>
    </dgm:pt>
    <dgm:pt modelId="{C3733AEC-D9BF-4368-AB22-F80DA948FEB8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GB" sz="1800" dirty="0" smtClean="0"/>
            <a:t>Sales</a:t>
          </a:r>
        </a:p>
        <a:p>
          <a:pPr algn="l"/>
          <a:r>
            <a:rPr lang="en-GB" sz="1400" dirty="0" smtClean="0"/>
            <a:t>Telephone sales</a:t>
          </a:r>
        </a:p>
        <a:p>
          <a:pPr algn="l"/>
          <a:r>
            <a:rPr lang="en-GB" sz="1400" dirty="0" smtClean="0"/>
            <a:t>Web sales</a:t>
          </a:r>
        </a:p>
        <a:p>
          <a:pPr algn="l"/>
          <a:r>
            <a:rPr lang="en-GB" sz="1400" dirty="0" smtClean="0"/>
            <a:t>Retail store sales</a:t>
          </a:r>
        </a:p>
        <a:p>
          <a:pPr algn="l"/>
          <a:r>
            <a:rPr lang="en-GB" sz="1400" dirty="0" smtClean="0"/>
            <a:t>Field sales</a:t>
          </a:r>
        </a:p>
        <a:p>
          <a:pPr algn="ctr"/>
          <a:endParaRPr lang="en-GB" sz="1800" dirty="0"/>
        </a:p>
      </dgm:t>
    </dgm:pt>
    <dgm:pt modelId="{3ED1C331-92A9-42A7-BB67-3783EB140BED}" type="parTrans" cxnId="{1BE49AA9-9EDA-479F-A913-890C96E5556B}">
      <dgm:prSet/>
      <dgm:spPr/>
      <dgm:t>
        <a:bodyPr/>
        <a:lstStyle/>
        <a:p>
          <a:endParaRPr lang="en-GB"/>
        </a:p>
      </dgm:t>
    </dgm:pt>
    <dgm:pt modelId="{8AF6251F-9A92-4519-BBDE-892162604C4F}" type="sibTrans" cxnId="{1BE49AA9-9EDA-479F-A913-890C96E5556B}">
      <dgm:prSet/>
      <dgm:spPr/>
      <dgm:t>
        <a:bodyPr/>
        <a:lstStyle/>
        <a:p>
          <a:endParaRPr lang="en-GB"/>
        </a:p>
      </dgm:t>
    </dgm:pt>
    <dgm:pt modelId="{2EB8656B-8A22-43DA-9DC4-EDD891BF19E7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GB" sz="1800" dirty="0" smtClean="0"/>
            <a:t>Services</a:t>
          </a:r>
        </a:p>
        <a:p>
          <a:pPr algn="l"/>
          <a:r>
            <a:rPr lang="en-GB" sz="1400" dirty="0" smtClean="0"/>
            <a:t>Call </a:t>
          </a:r>
          <a:r>
            <a:rPr lang="en-GB" sz="1400" dirty="0" err="1" smtClean="0"/>
            <a:t>center</a:t>
          </a:r>
          <a:r>
            <a:rPr lang="en-GB" sz="1400" dirty="0" smtClean="0"/>
            <a:t> data</a:t>
          </a:r>
        </a:p>
        <a:p>
          <a:pPr algn="l"/>
          <a:r>
            <a:rPr lang="en-GB" sz="1400" dirty="0" smtClean="0"/>
            <a:t>Web self-service data</a:t>
          </a:r>
        </a:p>
        <a:p>
          <a:pPr algn="l"/>
          <a:r>
            <a:rPr lang="en-GB" sz="1400" dirty="0" smtClean="0"/>
            <a:t>Wireless data</a:t>
          </a:r>
          <a:endParaRPr lang="en-GB" sz="1400" dirty="0"/>
        </a:p>
      </dgm:t>
    </dgm:pt>
    <dgm:pt modelId="{23B894A1-7821-411D-89F3-539C5A8B112A}" type="parTrans" cxnId="{C399DB18-5285-4A92-86C9-9DFC434B6960}">
      <dgm:prSet/>
      <dgm:spPr/>
      <dgm:t>
        <a:bodyPr/>
        <a:lstStyle/>
        <a:p>
          <a:endParaRPr lang="en-GB"/>
        </a:p>
      </dgm:t>
    </dgm:pt>
    <dgm:pt modelId="{0E7E3695-F21D-4E72-BD3A-FFF0806B6B48}" type="sibTrans" cxnId="{C399DB18-5285-4A92-86C9-9DFC434B6960}">
      <dgm:prSet/>
      <dgm:spPr/>
      <dgm:t>
        <a:bodyPr/>
        <a:lstStyle/>
        <a:p>
          <a:endParaRPr lang="en-GB"/>
        </a:p>
      </dgm:t>
    </dgm:pt>
    <dgm:pt modelId="{3ED008A9-54E9-476B-B180-0BF0E87B0A63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GB" sz="1800" dirty="0" smtClean="0"/>
            <a:t>Marketing</a:t>
          </a:r>
        </a:p>
        <a:p>
          <a:pPr algn="l"/>
          <a:r>
            <a:rPr lang="en-GB" sz="1400" dirty="0" smtClean="0"/>
            <a:t>Campaign data</a:t>
          </a:r>
        </a:p>
        <a:p>
          <a:pPr algn="l"/>
          <a:r>
            <a:rPr lang="en-GB" sz="1400" dirty="0" smtClean="0"/>
            <a:t>Content</a:t>
          </a:r>
        </a:p>
        <a:p>
          <a:pPr algn="l"/>
          <a:r>
            <a:rPr lang="en-GB" sz="1400" dirty="0" smtClean="0"/>
            <a:t>Data analysis</a:t>
          </a:r>
        </a:p>
        <a:p>
          <a:pPr algn="ctr"/>
          <a:endParaRPr lang="en-GB" sz="1800" dirty="0"/>
        </a:p>
      </dgm:t>
    </dgm:pt>
    <dgm:pt modelId="{0FA6F8C6-8998-44E6-B646-A3C99D9B8703}" type="parTrans" cxnId="{D7D09094-0D11-49C1-A65D-B5D24C96894C}">
      <dgm:prSet/>
      <dgm:spPr/>
      <dgm:t>
        <a:bodyPr/>
        <a:lstStyle/>
        <a:p>
          <a:endParaRPr lang="en-GB"/>
        </a:p>
      </dgm:t>
    </dgm:pt>
    <dgm:pt modelId="{B5156A6C-0C2E-4851-8E47-3EDCEDC625CF}" type="sibTrans" cxnId="{D7D09094-0D11-49C1-A65D-B5D24C96894C}">
      <dgm:prSet/>
      <dgm:spPr/>
      <dgm:t>
        <a:bodyPr/>
        <a:lstStyle/>
        <a:p>
          <a:endParaRPr lang="en-GB"/>
        </a:p>
      </dgm:t>
    </dgm:pt>
    <dgm:pt modelId="{BD6CE092-79BB-4DBC-B4C3-4AF48B0780B8}" type="pres">
      <dgm:prSet presAssocID="{9732C5E9-4C03-4F79-A0E9-7606F443472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9C5F31E-BC8F-4445-8099-C007EC61D1D8}" type="pres">
      <dgm:prSet presAssocID="{E3E8D811-E0B1-45DF-B621-EFE662DF7CCF}" presName="singleCycle" presStyleCnt="0"/>
      <dgm:spPr/>
    </dgm:pt>
    <dgm:pt modelId="{3B444301-F0C8-4ADD-A36D-6E768D45EBAC}" type="pres">
      <dgm:prSet presAssocID="{E3E8D811-E0B1-45DF-B621-EFE662DF7CCF}" presName="singleCenter" presStyleLbl="node1" presStyleIdx="0" presStyleCnt="4" custLinFactNeighborX="483" custLinFactNeighborY="-6951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BA572D0E-7757-42F1-9400-E292DDECEED5}" type="pres">
      <dgm:prSet presAssocID="{3ED1C331-92A9-42A7-BB67-3783EB140BED}" presName="Name56" presStyleLbl="parChTrans1D2" presStyleIdx="0" presStyleCnt="3"/>
      <dgm:spPr/>
      <dgm:t>
        <a:bodyPr/>
        <a:lstStyle/>
        <a:p>
          <a:endParaRPr lang="en-US"/>
        </a:p>
      </dgm:t>
    </dgm:pt>
    <dgm:pt modelId="{28F0345D-1E55-4AC1-89D0-69FBA4D03B3C}" type="pres">
      <dgm:prSet presAssocID="{C3733AEC-D9BF-4368-AB22-F80DA948FEB8}" presName="text0" presStyleLbl="node1" presStyleIdx="1" presStyleCnt="4" custScaleX="316616" custScaleY="200787" custRadScaleRad="100024" custRadScaleInc="-378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55D1B00-BC45-427C-8B91-C85B4F6FFCA0}" type="pres">
      <dgm:prSet presAssocID="{23B894A1-7821-411D-89F3-539C5A8B112A}" presName="Name56" presStyleLbl="parChTrans1D2" presStyleIdx="1" presStyleCnt="3"/>
      <dgm:spPr/>
      <dgm:t>
        <a:bodyPr/>
        <a:lstStyle/>
        <a:p>
          <a:endParaRPr lang="en-US"/>
        </a:p>
      </dgm:t>
    </dgm:pt>
    <dgm:pt modelId="{F9B0A122-F517-443B-9B10-2FC8D7A9FAD1}" type="pres">
      <dgm:prSet presAssocID="{2EB8656B-8A22-43DA-9DC4-EDD891BF19E7}" presName="text0" presStyleLbl="node1" presStyleIdx="2" presStyleCnt="4" custScaleX="326326" custScaleY="210818" custRadScaleRad="124683" custRadScaleInc="-3175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527A2FE-F13F-4787-9ABA-9DC3ED3D742B}" type="pres">
      <dgm:prSet presAssocID="{0FA6F8C6-8998-44E6-B646-A3C99D9B8703}" presName="Name56" presStyleLbl="parChTrans1D2" presStyleIdx="2" presStyleCnt="3"/>
      <dgm:spPr/>
      <dgm:t>
        <a:bodyPr/>
        <a:lstStyle/>
        <a:p>
          <a:endParaRPr lang="en-US"/>
        </a:p>
      </dgm:t>
    </dgm:pt>
    <dgm:pt modelId="{E093CDB0-D375-4DC5-8BCB-4BE49112B709}" type="pres">
      <dgm:prSet presAssocID="{3ED008A9-54E9-476B-B180-0BF0E87B0A63}" presName="text0" presStyleLbl="node1" presStyleIdx="3" presStyleCnt="4" custScaleX="331021" custScaleY="194986" custRadScaleRad="119898" custRadScaleInc="338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7D09094-0D11-49C1-A65D-B5D24C96894C}" srcId="{E3E8D811-E0B1-45DF-B621-EFE662DF7CCF}" destId="{3ED008A9-54E9-476B-B180-0BF0E87B0A63}" srcOrd="2" destOrd="0" parTransId="{0FA6F8C6-8998-44E6-B646-A3C99D9B8703}" sibTransId="{B5156A6C-0C2E-4851-8E47-3EDCEDC625CF}"/>
    <dgm:cxn modelId="{A85704EC-232E-44BB-9178-174277AA3E18}" type="presOf" srcId="{0FA6F8C6-8998-44E6-B646-A3C99D9B8703}" destId="{1527A2FE-F13F-4787-9ABA-9DC3ED3D742B}" srcOrd="0" destOrd="0" presId="urn:microsoft.com/office/officeart/2008/layout/RadialCluster"/>
    <dgm:cxn modelId="{CA9611D1-2D86-4AED-BCE7-E3B06F361486}" type="presOf" srcId="{3ED008A9-54E9-476B-B180-0BF0E87B0A63}" destId="{E093CDB0-D375-4DC5-8BCB-4BE49112B709}" srcOrd="0" destOrd="0" presId="urn:microsoft.com/office/officeart/2008/layout/RadialCluster"/>
    <dgm:cxn modelId="{546DEAD7-9CEB-4AA4-9D1D-BE97240C1667}" type="presOf" srcId="{3ED1C331-92A9-42A7-BB67-3783EB140BED}" destId="{BA572D0E-7757-42F1-9400-E292DDECEED5}" srcOrd="0" destOrd="0" presId="urn:microsoft.com/office/officeart/2008/layout/RadialCluster"/>
    <dgm:cxn modelId="{0E61186C-3101-42DC-9028-948F7BF0717B}" srcId="{9732C5E9-4C03-4F79-A0E9-7606F4434729}" destId="{E3E8D811-E0B1-45DF-B621-EFE662DF7CCF}" srcOrd="0" destOrd="0" parTransId="{587E90F7-DBEF-4E9A-9126-B7778A80D245}" sibTransId="{89673ABF-4DD4-46AE-9E09-FEBFF9183E27}"/>
    <dgm:cxn modelId="{1BE49AA9-9EDA-479F-A913-890C96E5556B}" srcId="{E3E8D811-E0B1-45DF-B621-EFE662DF7CCF}" destId="{C3733AEC-D9BF-4368-AB22-F80DA948FEB8}" srcOrd="0" destOrd="0" parTransId="{3ED1C331-92A9-42A7-BB67-3783EB140BED}" sibTransId="{8AF6251F-9A92-4519-BBDE-892162604C4F}"/>
    <dgm:cxn modelId="{C399DB18-5285-4A92-86C9-9DFC434B6960}" srcId="{E3E8D811-E0B1-45DF-B621-EFE662DF7CCF}" destId="{2EB8656B-8A22-43DA-9DC4-EDD891BF19E7}" srcOrd="1" destOrd="0" parTransId="{23B894A1-7821-411D-89F3-539C5A8B112A}" sibTransId="{0E7E3695-F21D-4E72-BD3A-FFF0806B6B48}"/>
    <dgm:cxn modelId="{8559EF79-1FC9-462C-BA56-44D87B3156AE}" type="presOf" srcId="{E3E8D811-E0B1-45DF-B621-EFE662DF7CCF}" destId="{3B444301-F0C8-4ADD-A36D-6E768D45EBAC}" srcOrd="0" destOrd="0" presId="urn:microsoft.com/office/officeart/2008/layout/RadialCluster"/>
    <dgm:cxn modelId="{36458AD0-2F30-4794-A6E4-35F9FC920051}" type="presOf" srcId="{C3733AEC-D9BF-4368-AB22-F80DA948FEB8}" destId="{28F0345D-1E55-4AC1-89D0-69FBA4D03B3C}" srcOrd="0" destOrd="0" presId="urn:microsoft.com/office/officeart/2008/layout/RadialCluster"/>
    <dgm:cxn modelId="{ED20895B-1F0E-4F17-BF80-52A1468FF58B}" type="presOf" srcId="{23B894A1-7821-411D-89F3-539C5A8B112A}" destId="{B55D1B00-BC45-427C-8B91-C85B4F6FFCA0}" srcOrd="0" destOrd="0" presId="urn:microsoft.com/office/officeart/2008/layout/RadialCluster"/>
    <dgm:cxn modelId="{7CD53135-A0E5-4356-ABF1-571052A06BD2}" type="presOf" srcId="{9732C5E9-4C03-4F79-A0E9-7606F4434729}" destId="{BD6CE092-79BB-4DBC-B4C3-4AF48B0780B8}" srcOrd="0" destOrd="0" presId="urn:microsoft.com/office/officeart/2008/layout/RadialCluster"/>
    <dgm:cxn modelId="{7A783832-D3DB-498E-AAF9-1B0492AC1A11}" type="presOf" srcId="{2EB8656B-8A22-43DA-9DC4-EDD891BF19E7}" destId="{F9B0A122-F517-443B-9B10-2FC8D7A9FAD1}" srcOrd="0" destOrd="0" presId="urn:microsoft.com/office/officeart/2008/layout/RadialCluster"/>
    <dgm:cxn modelId="{28BCB507-B371-47C0-92A2-45D8D40C7707}" type="presParOf" srcId="{BD6CE092-79BB-4DBC-B4C3-4AF48B0780B8}" destId="{49C5F31E-BC8F-4445-8099-C007EC61D1D8}" srcOrd="0" destOrd="0" presId="urn:microsoft.com/office/officeart/2008/layout/RadialCluster"/>
    <dgm:cxn modelId="{D8780C66-8248-45AA-97E0-B5E0CF9AC792}" type="presParOf" srcId="{49C5F31E-BC8F-4445-8099-C007EC61D1D8}" destId="{3B444301-F0C8-4ADD-A36D-6E768D45EBAC}" srcOrd="0" destOrd="0" presId="urn:microsoft.com/office/officeart/2008/layout/RadialCluster"/>
    <dgm:cxn modelId="{CD12C237-625B-4550-B050-47280929C72D}" type="presParOf" srcId="{49C5F31E-BC8F-4445-8099-C007EC61D1D8}" destId="{BA572D0E-7757-42F1-9400-E292DDECEED5}" srcOrd="1" destOrd="0" presId="urn:microsoft.com/office/officeart/2008/layout/RadialCluster"/>
    <dgm:cxn modelId="{28DC9115-7176-485D-BA87-844492E7FD0E}" type="presParOf" srcId="{49C5F31E-BC8F-4445-8099-C007EC61D1D8}" destId="{28F0345D-1E55-4AC1-89D0-69FBA4D03B3C}" srcOrd="2" destOrd="0" presId="urn:microsoft.com/office/officeart/2008/layout/RadialCluster"/>
    <dgm:cxn modelId="{99A2E102-C577-4351-8A7A-7FDD286A5C78}" type="presParOf" srcId="{49C5F31E-BC8F-4445-8099-C007EC61D1D8}" destId="{B55D1B00-BC45-427C-8B91-C85B4F6FFCA0}" srcOrd="3" destOrd="0" presId="urn:microsoft.com/office/officeart/2008/layout/RadialCluster"/>
    <dgm:cxn modelId="{FEB4FD97-F431-4437-AE06-4BACD56A96A8}" type="presParOf" srcId="{49C5F31E-BC8F-4445-8099-C007EC61D1D8}" destId="{F9B0A122-F517-443B-9B10-2FC8D7A9FAD1}" srcOrd="4" destOrd="0" presId="urn:microsoft.com/office/officeart/2008/layout/RadialCluster"/>
    <dgm:cxn modelId="{13AE6A02-E7A2-48BC-8367-FBD2B51E5B71}" type="presParOf" srcId="{49C5F31E-BC8F-4445-8099-C007EC61D1D8}" destId="{1527A2FE-F13F-4787-9ABA-9DC3ED3D742B}" srcOrd="5" destOrd="0" presId="urn:microsoft.com/office/officeart/2008/layout/RadialCluster"/>
    <dgm:cxn modelId="{818873AE-EC05-4771-98CE-087BDFF00369}" type="presParOf" srcId="{49C5F31E-BC8F-4445-8099-C007EC61D1D8}" destId="{E093CDB0-D375-4DC5-8BCB-4BE49112B709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444301-F0C8-4ADD-A36D-6E768D45EBAC}">
      <dsp:nvSpPr>
        <dsp:cNvPr id="0" name=""/>
        <dsp:cNvSpPr/>
      </dsp:nvSpPr>
      <dsp:spPr>
        <a:xfrm>
          <a:off x="3466735" y="1792798"/>
          <a:ext cx="1357788" cy="13577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Customer</a:t>
          </a:r>
          <a:endParaRPr lang="en-GB" sz="2200" kern="1200" dirty="0"/>
        </a:p>
      </dsp:txBody>
      <dsp:txXfrm>
        <a:off x="3533017" y="1859080"/>
        <a:ext cx="1225224" cy="1225224"/>
      </dsp:txXfrm>
    </dsp:sp>
    <dsp:sp modelId="{BA572D0E-7757-42F1-9400-E292DDECEED5}">
      <dsp:nvSpPr>
        <dsp:cNvPr id="0" name=""/>
        <dsp:cNvSpPr/>
      </dsp:nvSpPr>
      <dsp:spPr>
        <a:xfrm rot="16003261">
          <a:off x="3999342" y="1691381"/>
          <a:ext cx="2031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316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F0345D-1E55-4AC1-89D0-69FBA4D03B3C}">
      <dsp:nvSpPr>
        <dsp:cNvPr id="0" name=""/>
        <dsp:cNvSpPr/>
      </dsp:nvSpPr>
      <dsp:spPr>
        <a:xfrm>
          <a:off x="2602633" y="-236631"/>
          <a:ext cx="2880314" cy="182659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Sales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Telephone sales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Web sales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Retail store sales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Field sales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/>
        </a:p>
      </dsp:txBody>
      <dsp:txXfrm>
        <a:off x="2691800" y="-147464"/>
        <a:ext cx="2701980" cy="1648262"/>
      </dsp:txXfrm>
    </dsp:sp>
    <dsp:sp modelId="{B55D1B00-BC45-427C-8B91-C85B4F6FFCA0}">
      <dsp:nvSpPr>
        <dsp:cNvPr id="0" name=""/>
        <dsp:cNvSpPr/>
      </dsp:nvSpPr>
      <dsp:spPr>
        <a:xfrm rot="1031751">
          <a:off x="4815859" y="2739105"/>
          <a:ext cx="38772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772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B0A122-F517-443B-9B10-2FC8D7A9FAD1}">
      <dsp:nvSpPr>
        <dsp:cNvPr id="0" name=""/>
        <dsp:cNvSpPr/>
      </dsp:nvSpPr>
      <dsp:spPr>
        <a:xfrm>
          <a:off x="5194920" y="2296851"/>
          <a:ext cx="2968648" cy="191785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Services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Call </a:t>
          </a:r>
          <a:r>
            <a:rPr lang="en-GB" sz="1400" kern="1200" dirty="0" err="1" smtClean="0"/>
            <a:t>center</a:t>
          </a:r>
          <a:r>
            <a:rPr lang="en-GB" sz="1400" kern="1200" dirty="0" smtClean="0"/>
            <a:t> data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Web self-service data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Wireless data</a:t>
          </a:r>
          <a:endParaRPr lang="en-GB" sz="1400" kern="1200" dirty="0"/>
        </a:p>
      </dsp:txBody>
      <dsp:txXfrm>
        <a:off x="5288542" y="2390473"/>
        <a:ext cx="2781404" cy="1730606"/>
      </dsp:txXfrm>
    </dsp:sp>
    <dsp:sp modelId="{1527A2FE-F13F-4787-9ABA-9DC3ED3D742B}">
      <dsp:nvSpPr>
        <dsp:cNvPr id="0" name=""/>
        <dsp:cNvSpPr/>
      </dsp:nvSpPr>
      <dsp:spPr>
        <a:xfrm rot="9840849">
          <a:off x="3159670" y="2709297"/>
          <a:ext cx="31311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311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93CDB0-D375-4DC5-8BCB-4BE49112B709}">
      <dsp:nvSpPr>
        <dsp:cNvPr id="0" name=""/>
        <dsp:cNvSpPr/>
      </dsp:nvSpPr>
      <dsp:spPr>
        <a:xfrm>
          <a:off x="154365" y="2296846"/>
          <a:ext cx="3011359" cy="1773823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Marketing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Campaign data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Content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Data analysis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/>
        </a:p>
      </dsp:txBody>
      <dsp:txXfrm>
        <a:off x="240956" y="2383437"/>
        <a:ext cx="2838177" cy="16006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13/11/2013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13/11/2013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13/11/2013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13/11/2013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13/11/2013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13/11/2013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13/11/2013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 Black" panose="020B0A04020102020204" pitchFamily="34" charset="0"/>
              </a:rPr>
              <a:t>Module 3: Business Information Systems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Enterprise Systems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advantages and disadvantages of enterprise systems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Customer relationship management and its benefits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different functionalities of CRM software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Supply Chain and its importance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different functionalities of SCM software</a:t>
            </a:r>
          </a:p>
        </p:txBody>
      </p:sp>
    </p:spTree>
    <p:extLst>
      <p:ext uri="{BB962C8B-B14F-4D97-AF65-F5344CB8AC3E}">
        <p14:creationId xmlns:p14="http://schemas.microsoft.com/office/powerpoint/2010/main" xmlns="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Central to an organization 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Ensures info can be shared across all business functions at all levels of management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 resource planning (ERP) Systems</a:t>
            </a:r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Suit of integrated software modules and a common central database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Collect data from different depts. and large number of key business processes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Manufacturing &amp; production, finance &amp; accounting, sales &amp; marketing, HR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Make data available for all organization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ERPs are based on thousands of predefined business processes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SAP, Oracle, Microsoft</a:t>
            </a:r>
            <a:endParaRPr lang="en-GB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810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Advantages of ERP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Improved access to data for operational decision making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 one set of data to support all business functions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Also facilitate operational decision making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Elimination of costly, inflexible legacy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Eliminate hundreds of separate systems that are difficult to fix when broken and adapting them takes very long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Improvement of work processes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Designed to support best practices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Upgrade of technology Infrastructure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Company decides on one technology platform from one vendor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Reduces on-going and maintenance and support/training costs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072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Disadvantages of ERP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Expense and time in implementatio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3-5 years and millions od dollars to implement ERP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Difficulty implementing change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Companies have to radically change their business process to comply with the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Also employees need to adjust to their new roles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Difficulty integrating with other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Companies have other systems that need to be integrated with the ERP systems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Risks in using one vendor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Costly to switch vendors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Depend on vendor updating or going out of business</a:t>
            </a:r>
          </a:p>
        </p:txBody>
      </p:sp>
    </p:spTree>
    <p:extLst>
      <p:ext uri="{BB962C8B-B14F-4D97-AF65-F5344CB8AC3E}">
        <p14:creationId xmlns:p14="http://schemas.microsoft.com/office/powerpoint/2010/main" xmlns="" val="321727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Disadvantages of ERP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Risk of implementation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failure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Requires resources and lots of management support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Many companies implemented systems without proper preparation or failed to synchronize properly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Organization-wide definitions of data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Understand how business use data and how will it be organized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Requires data cleansing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982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Customer Relationship Management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Customer Relationship Management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manage all aspects of customer encounters, including marketing advertising, sales and customer service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CRM Systems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Capture and integrate customer data from all over org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Consolidate the data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Analyse the data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Distribute results to various systems and customer ‘touch points’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Benefits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Improved customer satisfaction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Increased customer retention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Reduced operating costs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Ability to meet customer demands</a:t>
            </a:r>
          </a:p>
        </p:txBody>
      </p:sp>
    </p:spTree>
    <p:extLst>
      <p:ext uri="{BB962C8B-B14F-4D97-AF65-F5344CB8AC3E}">
        <p14:creationId xmlns:p14="http://schemas.microsoft.com/office/powerpoint/2010/main" xmlns="" val="409377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Customer Relationship Management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0102603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04512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Customer Relationship Management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CRM software Functionality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Automates and integrates the functions of sales, marketing, and service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can be accessed to 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Match customer needs to product plans and offerings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Remind them of service requirements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Know what other products they have purchased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Consists of tools that perform functions such as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Personalizing websites for specific customers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Capture interactions with customers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Analysing with sophisticated reporting tools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Link to other enterprise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Business-process driven, conform to best practices</a:t>
            </a:r>
          </a:p>
          <a:p>
            <a:pPr lvl="2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558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Customer Relationship Management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Sales Force Automation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Help sales staff increase productivity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 contact info, product info, product configuration capabilities, sales quote generation capabilities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Reduces cost of acquiring new customers and retaining old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Sales forecasting, territory management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Customer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Info and tools to increase efficiency of call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centers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help desk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Assigning and managing customer service requests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Higher quality of service in lower cost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Web-based self service capabilities</a:t>
            </a:r>
            <a:endParaRPr lang="en-GB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074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Customer Relationship Management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Marketing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Direct-marketing campaign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Product and service info for targeted marketing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Scheduling and tracking direct-marketing mailing &amp; email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Identifies opportunities of cross-selling  - marketing of complementary products to customers  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213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Customer Relationship Management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Operational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Customer –facing applications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Tools for SFA, call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marketing automation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Analytical CRM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Applications that analyze customer data generated by operational CRM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Improve business process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059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Value of CRM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More effective marketing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Lower cost customer acquisition and retention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Info from CRM increases sales revenue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Profitable customers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Segments for focused marketing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and cross selling</a:t>
            </a:r>
          </a:p>
          <a:p>
            <a:r>
              <a:rPr lang="en-GB" sz="2200" smtClean="0">
                <a:latin typeface="Arial" panose="020B0604020202020204" pitchFamily="34" charset="0"/>
                <a:cs typeface="Arial" panose="020B0604020202020204" pitchFamily="34" charset="0"/>
              </a:rPr>
              <a:t>Reduces churn </a:t>
            </a:r>
            <a:endParaRPr lang="en-GB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85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1393</TotalTime>
  <Words>675</Words>
  <Application>Microsoft Office PowerPoint</Application>
  <PresentationFormat>On-screen Show (4:3)</PresentationFormat>
  <Paragraphs>120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MIS</vt:lpstr>
      <vt:lpstr>Module 3: Business Information Systems</vt:lpstr>
      <vt:lpstr>Learning Objectives</vt:lpstr>
      <vt:lpstr>Enterprise Systems</vt:lpstr>
      <vt:lpstr>Advantages of ERP Systems</vt:lpstr>
      <vt:lpstr>Disadvantages of ERP Systems</vt:lpstr>
      <vt:lpstr>Disadvantages of ERP Systems</vt:lpstr>
      <vt:lpstr>Customer Relationship Management Systems</vt:lpstr>
      <vt:lpstr>Customer Relationship Management Systems</vt:lpstr>
      <vt:lpstr>Customer Relationship Management Systems</vt:lpstr>
      <vt:lpstr>Customer Relationship Management Systems</vt:lpstr>
      <vt:lpstr>Customer Relationship Management Systems</vt:lpstr>
      <vt:lpstr>Customer Relationship Management Systems</vt:lpstr>
      <vt:lpstr>Business Value of CRM Systems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3: Business Information Systems</dc:title>
  <dc:creator>tjc</dc:creator>
  <cp:lastModifiedBy>vcomsats</cp:lastModifiedBy>
  <cp:revision>38</cp:revision>
  <dcterms:created xsi:type="dcterms:W3CDTF">2013-11-12T08:00:32Z</dcterms:created>
  <dcterms:modified xsi:type="dcterms:W3CDTF">2013-11-13T07:42:43Z</dcterms:modified>
</cp:coreProperties>
</file>