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2" r:id="rId9"/>
    <p:sldId id="263" r:id="rId10"/>
    <p:sldId id="265" r:id="rId11"/>
    <p:sldId id="264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18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11/11/2013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85877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11/11/2013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87138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11/11/2013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19933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11/11/2013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49196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11/11/2013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04798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11/11/2013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26479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11/11/2013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22658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11/11/2013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30121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11/11/2013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81854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11/11/2013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79041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11/11/2013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86250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40CB7-6455-4F02-9FD8-5F0D8CD8C9E5}" type="datetimeFigureOut">
              <a:rPr lang="en-GB" smtClean="0"/>
              <a:pPr/>
              <a:t>11/11/2013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0684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latin typeface="Arial Black" panose="020B0A04020102020204" pitchFamily="34" charset="0"/>
              </a:rPr>
              <a:t>Module 3: Business Information Systems</a:t>
            </a:r>
            <a:endParaRPr lang="en-GB" dirty="0"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Chapter 8: Electronic and Mobile Commerce</a:t>
            </a:r>
            <a:endParaRPr lang="en-GB" b="1" dirty="0">
              <a:solidFill>
                <a:schemeClr val="tx1">
                  <a:lumMod val="85000"/>
                  <a:lumOff val="1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219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Learning Objectives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Discuss what makes e-commerce popular and unique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Discuss the types of e-commerce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Identify the different e-commerce business models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Identify the e-commerce revenue models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Discuss m-commerce and its use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Discuss web site creation as the tool for effective e-commerce</a:t>
            </a:r>
          </a:p>
          <a:p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000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E-commerce and its Features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Use of the Internet and the Web to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transact business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Distribution, buying, selling, marketing, services </a:t>
            </a:r>
          </a:p>
          <a:p>
            <a:pPr lvl="1"/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26831776"/>
              </p:ext>
            </p:extLst>
          </p:nvPr>
        </p:nvGraphicFramePr>
        <p:xfrm>
          <a:off x="683568" y="2708920"/>
          <a:ext cx="7848872" cy="292608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3924436"/>
                <a:gridCol w="3924436"/>
              </a:tblGrid>
              <a:tr h="226824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E-commerce Technology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Business Significance</a:t>
                      </a:r>
                      <a:endParaRPr lang="en-GB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b="1" dirty="0" smtClean="0"/>
                        <a:t>Ubiquity:</a:t>
                      </a:r>
                      <a:r>
                        <a:rPr lang="en-GB" sz="1400" dirty="0" smtClean="0"/>
                        <a:t> Internet/Web technology is available everywhere at work, at home, and elsewhere via mobile</a:t>
                      </a:r>
                      <a:r>
                        <a:rPr lang="en-GB" sz="1400" baseline="0" dirty="0" smtClean="0"/>
                        <a:t> </a:t>
                      </a:r>
                      <a:r>
                        <a:rPr lang="en-GB" sz="1400" dirty="0" smtClean="0"/>
                        <a:t>devices</a:t>
                      </a:r>
                    </a:p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‘</a:t>
                      </a:r>
                      <a:r>
                        <a:rPr lang="en-GB" sz="1400" dirty="0" smtClean="0"/>
                        <a:t>marketspace’ </a:t>
                      </a:r>
                      <a:r>
                        <a:rPr lang="en-GB" sz="1400" dirty="0" smtClean="0"/>
                        <a:t>anytime is created, shopping can take place anywhere. Customer convenience is enhanced and shopping costs are reduced</a:t>
                      </a:r>
                      <a:endParaRPr lang="en-GB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b="1" dirty="0" smtClean="0"/>
                        <a:t>Global reach:</a:t>
                      </a:r>
                      <a:r>
                        <a:rPr lang="en-GB" sz="1400" dirty="0" smtClean="0"/>
                        <a:t> the technology reaches acros</a:t>
                      </a:r>
                      <a:r>
                        <a:rPr lang="en-GB" sz="1400" baseline="0" dirty="0" smtClean="0"/>
                        <a:t>s national boundaries, around the earth</a:t>
                      </a:r>
                    </a:p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Commerce</a:t>
                      </a:r>
                      <a:r>
                        <a:rPr lang="en-GB" sz="1400" baseline="0" dirty="0" smtClean="0"/>
                        <a:t> is enabled across cultural and national boundaries seamlessly and without modifications</a:t>
                      </a:r>
                      <a:endParaRPr lang="en-GB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b="1" dirty="0" smtClean="0"/>
                        <a:t>Universal standards:</a:t>
                      </a:r>
                      <a:r>
                        <a:rPr lang="en-GB" sz="1400" dirty="0" smtClean="0"/>
                        <a:t> There is one set of technology standards, namely Internet</a:t>
                      </a:r>
                      <a:r>
                        <a:rPr lang="en-GB" sz="1400" baseline="0" dirty="0" smtClean="0"/>
                        <a:t> standards</a:t>
                      </a:r>
                    </a:p>
                    <a:p>
                      <a:endParaRPr lang="en-GB" sz="1400" baseline="0" dirty="0" smtClean="0"/>
                    </a:p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With one set of technical standards</a:t>
                      </a:r>
                      <a:r>
                        <a:rPr lang="en-GB" sz="1400" baseline="0" dirty="0" smtClean="0"/>
                        <a:t> across the globe, disparate computer systems can easily communicate with one another</a:t>
                      </a:r>
                      <a:endParaRPr lang="en-GB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9433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E-commerce and its Features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500735473"/>
              </p:ext>
            </p:extLst>
          </p:nvPr>
        </p:nvGraphicFramePr>
        <p:xfrm>
          <a:off x="457200" y="1600200"/>
          <a:ext cx="7848872" cy="396240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3924436"/>
                <a:gridCol w="3924436"/>
              </a:tblGrid>
              <a:tr h="226824"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E-commerce Technology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Business Significance</a:t>
                      </a:r>
                      <a:endParaRPr lang="en-GB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b="1" dirty="0" smtClean="0"/>
                        <a:t>Richness</a:t>
                      </a:r>
                      <a:r>
                        <a:rPr lang="en-GB" sz="1400" b="1" baseline="0" dirty="0" smtClean="0"/>
                        <a:t> :</a:t>
                      </a:r>
                      <a:r>
                        <a:rPr lang="en-GB" sz="1400" baseline="0" dirty="0" smtClean="0"/>
                        <a:t> Video, audio and text messages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Text</a:t>
                      </a:r>
                      <a:r>
                        <a:rPr lang="en-GB" sz="1400" baseline="0" dirty="0" smtClean="0"/>
                        <a:t> , video, audio marketing messages are integrated into a single marketing message and consumer experience</a:t>
                      </a:r>
                      <a:endParaRPr lang="en-GB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b="1" dirty="0" smtClean="0"/>
                        <a:t>Interactivity:</a:t>
                      </a:r>
                      <a:r>
                        <a:rPr lang="en-GB" sz="1400" dirty="0" smtClean="0"/>
                        <a:t> the technology works through interaction with the user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Consumers are engaged in a dialog that dynamically adjusts the experience</a:t>
                      </a:r>
                      <a:r>
                        <a:rPr lang="en-GB" sz="1400" baseline="0" dirty="0" smtClean="0"/>
                        <a:t> to the individual</a:t>
                      </a:r>
                      <a:endParaRPr lang="en-GB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b="1" dirty="0" smtClean="0"/>
                        <a:t>Information Density:</a:t>
                      </a:r>
                      <a:r>
                        <a:rPr lang="en-GB" sz="1400" dirty="0" smtClean="0"/>
                        <a:t> the technology</a:t>
                      </a:r>
                      <a:r>
                        <a:rPr lang="en-GB" sz="1400" baseline="0" dirty="0" smtClean="0"/>
                        <a:t> reduces information costs and raises quality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Information</a:t>
                      </a:r>
                      <a:r>
                        <a:rPr lang="en-GB" sz="1400" baseline="0" dirty="0" smtClean="0"/>
                        <a:t> processing, storage and communication costs drop dramatically, whereas currency, accuracy and timeliness improves</a:t>
                      </a:r>
                      <a:endParaRPr lang="en-GB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b="1" dirty="0" smtClean="0"/>
                        <a:t>Customization:</a:t>
                      </a:r>
                      <a:r>
                        <a:rPr lang="en-GB" sz="1400" dirty="0" smtClean="0"/>
                        <a:t> this technology allows personalized messages to be delivered to individuals as well as groups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Personalization of marketing messages and</a:t>
                      </a:r>
                      <a:r>
                        <a:rPr lang="en-GB" sz="1400" baseline="0" dirty="0" smtClean="0"/>
                        <a:t> </a:t>
                      </a:r>
                      <a:r>
                        <a:rPr lang="en-GB" sz="1400" dirty="0" smtClean="0"/>
                        <a:t>customization of products and services are based</a:t>
                      </a:r>
                      <a:r>
                        <a:rPr lang="en-GB" sz="1400" baseline="0" dirty="0" smtClean="0"/>
                        <a:t> on individual characteristics</a:t>
                      </a:r>
                      <a:endParaRPr lang="en-GB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GB" sz="1400" b="1" dirty="0" smtClean="0"/>
                        <a:t>Social technology:</a:t>
                      </a:r>
                      <a:r>
                        <a:rPr lang="en-GB" sz="1400" dirty="0" smtClean="0"/>
                        <a:t> user content generation</a:t>
                      </a:r>
                      <a:r>
                        <a:rPr lang="en-GB" sz="1400" baseline="0" dirty="0" smtClean="0"/>
                        <a:t> and social networking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 smtClean="0"/>
                        <a:t>New internet social and business models enable user content creation and distribution, and support social networks</a:t>
                      </a:r>
                      <a:endParaRPr lang="en-GB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54405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Types of e-commerce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Business to Consumer(B2C)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Directly selling to consumers, producers or providers of consumer products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Good and services cheaper when purchased from the Web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Amazon, Dell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Business to Business(B2B)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Useful tool for connecting business partners in a virtual supply chain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Many companies adopt online procurement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Automate exchange of info between two companies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Consumer to Consumer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Consumers directly selling to consumers by auctioning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Most popular web site, eBay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448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E-commerce Business Models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Portal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Google, Bing, Yahoo, MSN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Provide integrated package of content and service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Web searching, news reading, entertainment and advertising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Generate revenues by charging advertisers, website referrals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E-</a:t>
            </a:r>
            <a:r>
              <a:rPr lang="en-GB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tailer</a:t>
            </a:r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Online retail stores (Amazon)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Value proposition: convenient and cost effective shopping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Some represent a physical retailer and some are completely virtual</a:t>
            </a: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744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E-commerce Business Models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Content Provider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Includes Intellectual property, that is all forms of human expression that can be put into any tangible medium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Text, CD, DVD, Web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Revenue generated by selling the content inexpensively to be played or viewed on computers/mobile devices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Service Provider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Offering services online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Photo sharing, online sites for backup and data storage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Software as a Service</a:t>
            </a:r>
          </a:p>
        </p:txBody>
      </p:sp>
    </p:spTree>
    <p:extLst>
      <p:ext uri="{BB962C8B-B14F-4D97-AF65-F5344CB8AC3E}">
        <p14:creationId xmlns:p14="http://schemas.microsoft.com/office/powerpoint/2010/main" xmlns="" val="1198255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E-commerce Revenue Models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Advertising Revenue Model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Revenue generated from the advertisers who pay to expose to customers to ads on major websites and portals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Sales Revenue Model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Revenue generated by selling goods, information or services to customers, e.g. Amazon, iTunes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Subscription Revenue Model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Offering content or services while charging subscription on an </a:t>
            </a:r>
            <a:r>
              <a:rPr lang="en-GB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ongoing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basis, e.g. music magazines sites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Free Revenue Model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Offer services or content for free, but charge a premium for advanced or special features, e.g. photo sharing, radio, games etc.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2394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M-commerce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Business transactions with the help of mobile devices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M-commerce fastest growing form of e-commerce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 2010,  represented less than 10% of all e-commerce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M-commerce applications are time-critical, for people on move, and accomplish a certain task more efficiently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Banking and financial services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Wireless advertising and retailing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Games and entertainment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0804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Strategies of successful E-commerce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Building an effective Web site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Define a team to build and maintain the site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Site design, technologies used, hardware and software, what customers need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Business Objectives and Web site Functionality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What tasks should the web site accomplish?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Develop technology and information requirements based on business objectives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Digital </a:t>
            </a:r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catalog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product database, customer tracking, shopping cart etc.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Establishing the Web site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Building in house or outsourcing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Hosting on company servers or web host provider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5297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Strategies of successful E-commerce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Building Traffic to the Web site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Register a domain name that defines your business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Maki the site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search engine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friendly by adhering to SEO techniques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Also deploy Web site traffic data analysis tools to monitor the traffic</a:t>
            </a: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Maintaining and Improving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Updating software and hardware with time to keep pace with technology and increasing traffic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Be aware of new trends and developments in areas of e-commerce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Personalization is effective in keeping customers</a:t>
            </a:r>
          </a:p>
          <a:p>
            <a:pPr lvl="1"/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4074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E-commerce is unique and popular because of its distinguishing features, because of the Internet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There are different business models and revenue models concerning e-commerce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M-commerce is effective with time-critical and ‘on the move’ applications</a:t>
            </a:r>
          </a:p>
          <a:p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Building an effective web site </a:t>
            </a:r>
            <a:r>
              <a:rPr lang="en-GB" sz="2400" smtClean="0">
                <a:latin typeface="Arial" panose="020B0604020202020204" pitchFamily="34" charset="0"/>
                <a:cs typeface="Arial" panose="020B0604020202020204" pitchFamily="34" charset="0"/>
              </a:rPr>
              <a:t>is the key </a:t>
            </a:r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to doing effective e-commerce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31011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I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MIS</Template>
  <TotalTime>995</TotalTime>
  <Words>875</Words>
  <Application>Microsoft Office PowerPoint</Application>
  <PresentationFormat>On-screen Show (4:3)</PresentationFormat>
  <Paragraphs>107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MIS</vt:lpstr>
      <vt:lpstr>Module 3: Business Information Systems</vt:lpstr>
      <vt:lpstr>Learning Objectives</vt:lpstr>
      <vt:lpstr>E-commerce and its Features</vt:lpstr>
      <vt:lpstr>E-commerce and its Features</vt:lpstr>
      <vt:lpstr>Types of e-commerce</vt:lpstr>
      <vt:lpstr>E-commerce Business Models</vt:lpstr>
      <vt:lpstr>E-commerce Business Models</vt:lpstr>
      <vt:lpstr>E-commerce Revenue Models</vt:lpstr>
      <vt:lpstr>M-commerce</vt:lpstr>
      <vt:lpstr>Strategies of successful E-commerce</vt:lpstr>
      <vt:lpstr>Strategies of successful E-commerce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3: Business Information Systems</dc:title>
  <dc:creator>tjc</dc:creator>
  <cp:lastModifiedBy>NTS</cp:lastModifiedBy>
  <cp:revision>39</cp:revision>
  <dcterms:created xsi:type="dcterms:W3CDTF">2013-11-10T13:00:52Z</dcterms:created>
  <dcterms:modified xsi:type="dcterms:W3CDTF">2013-11-11T09:32:36Z</dcterms:modified>
</cp:coreProperties>
</file>