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65" r:id="rId12"/>
    <p:sldId id="266" r:id="rId13"/>
    <p:sldId id="267" r:id="rId14"/>
    <p:sldId id="268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2" r:id="rId23"/>
    <p:sldId id="280" r:id="rId24"/>
    <p:sldId id="281" r:id="rId25"/>
    <p:sldId id="269" r:id="rId26"/>
    <p:sldId id="270" r:id="rId27"/>
    <p:sldId id="271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Architecture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7: Information Systems Security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reasons for Information Systems’ vulnerabilities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reasons for security for business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different types of threats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components of an organizational framework for security and control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various tools and technologies for safeguarding IS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Policies, procedures, and technical measures used to prevent unauthorized access, alteration, theft or physical damage to Information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Methods, policies, and organizational procedures that ensure that safety of the organizational assets; the accuracy and reliability or records; operational adherence to management standards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8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Why Systems are Vulnerable?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stored in electronic form is vulnerable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communication network, breach can occur at any access point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Steal data, alter messages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Intruders with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attacks disrupts Web sites operations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breakdowns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Bad configuring, improper installation, or unauthorized changes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Offshore partnering also adds to system vulnerability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Portability makes cell phones, smart phones, tablets to be easily stolen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Apps for mobile phones can be used to malicious purposes</a:t>
            </a:r>
          </a:p>
        </p:txBody>
      </p:sp>
    </p:spTree>
    <p:extLst>
      <p:ext uri="{BB962C8B-B14F-4D97-AF65-F5344CB8AC3E}">
        <p14:creationId xmlns:p14="http://schemas.microsoft.com/office/powerpoint/2010/main" xmlns="" val="4354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and Wireless Security Challenges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more vulnerable than internal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Widespread impact of attack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Always-on connection have fixed address becomes fixed target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Also most VoIP transmission is not encrypted, so susceptible to interception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Vulnerability also increases because of e-mails, IMs and peer-to-peer(P2P) file sharing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4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Security Challenges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is vulnerable because radio frequency bands are easier to scan (eavesdropping)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Hackers use wireless cards, external antenna and hacking software to intrude into WLANs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Sniffer programs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OS have the ability to identify the SSID of the network, and configures the NIC accordingly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Wired Equivalent Privacy (WEP)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standard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Allows access point users to share a 40-bit encrypted password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Stronger encryption: WPA2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 (Malware)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Virus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 program that attaches itself to another program or file to be executed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Mostly they deliver a ‘payload’, (just a message or destroys data)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Spread from computer to computer, triggered by human actions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Copy themselves from computer to computer through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Destroy data and halt operations of computer network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come through downloaded programs, e-mail attachments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Malware target mobile devices too, thus being a serious threat to enterprise computing</a:t>
            </a:r>
          </a:p>
        </p:txBody>
      </p:sp>
    </p:spTree>
    <p:extLst>
      <p:ext uri="{BB962C8B-B14F-4D97-AF65-F5344CB8AC3E}">
        <p14:creationId xmlns:p14="http://schemas.microsoft.com/office/powerpoint/2010/main" xmlns="" val="38506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Trojan Horse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Looks like a legitimate program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Does not replicate itself, but creates way for virus and other malicious code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the Greek Trojan war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SQL injection attacks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Malware that takes advantage of vulnerabilities in poorly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web application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Enter data into online form to check for vulnerability to a SQL injection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Spyware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Small programs that temporarily install themselves on the computer to monitor web surfing for advertising, but they also act as malware, affecting the computer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peformance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Accessing a computer system unauthorized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“cracker” is an individual with criminal intent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Find weaknesses in the security features of web sites or computer systems</a:t>
            </a:r>
          </a:p>
          <a:p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CyberVandalism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Intentional disruption, defacement of web site or corporate information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Spoofing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Hackers hide themselves behind fake ids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involves redirecting a Web link to a fake ones that looks like the original site</a:t>
            </a:r>
          </a:p>
        </p:txBody>
      </p:sp>
    </p:spTree>
    <p:extLst>
      <p:ext uri="{BB962C8B-B14F-4D97-AF65-F5344CB8AC3E}">
        <p14:creationId xmlns:p14="http://schemas.microsoft.com/office/powerpoint/2010/main" xmlns="" val="370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Sniffing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Eavesdropping program that monitors information traveling over a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They have a legitimate use as well, but  otherwise can be very lethal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Hackers flood a network server or web server will many requests for services to crash the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e-commerce sites, these attacks can be costly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42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Crime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“Any violations of criminal law that involve a knowledge of computer technology for their perpetration, investigation or prosecution”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7123025"/>
              </p:ext>
            </p:extLst>
          </p:nvPr>
        </p:nvGraphicFramePr>
        <p:xfrm>
          <a:off x="611560" y="2852936"/>
          <a:ext cx="7920880" cy="25958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60440"/>
                <a:gridCol w="396044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Computers as targets of</a:t>
                      </a:r>
                      <a:r>
                        <a:rPr lang="en-GB" sz="1400" baseline="0" dirty="0" smtClean="0"/>
                        <a:t> crime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Computer 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as instruments of crime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Breaching the confidentiality of protected computerized data</a:t>
                      </a:r>
                    </a:p>
                    <a:p>
                      <a:r>
                        <a:rPr lang="en-GB" sz="1400" dirty="0" smtClean="0"/>
                        <a:t>Accessing a computer without authority</a:t>
                      </a:r>
                    </a:p>
                    <a:p>
                      <a:r>
                        <a:rPr lang="en-GB" sz="1400" dirty="0" smtClean="0"/>
                        <a:t>Accessing a protected computer to commit fraud</a:t>
                      </a:r>
                    </a:p>
                    <a:p>
                      <a:r>
                        <a:rPr lang="en-GB" sz="1400" dirty="0" smtClean="0"/>
                        <a:t>Accessing</a:t>
                      </a:r>
                      <a:r>
                        <a:rPr lang="en-GB" sz="1400" baseline="0" dirty="0" smtClean="0"/>
                        <a:t> a protected computer to cause damage</a:t>
                      </a:r>
                    </a:p>
                    <a:p>
                      <a:r>
                        <a:rPr lang="en-GB" sz="1400" baseline="0" dirty="0" smtClean="0"/>
                        <a:t>Transmitting a program that intentionally causes damage</a:t>
                      </a:r>
                    </a:p>
                    <a:p>
                      <a:r>
                        <a:rPr lang="en-GB" sz="1400" baseline="0" dirty="0" smtClean="0"/>
                        <a:t>Threatening to cause damage to protected computer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Theft of trade secrets</a:t>
                      </a:r>
                    </a:p>
                    <a:p>
                      <a:r>
                        <a:rPr lang="en-GB" sz="1400" dirty="0" smtClean="0"/>
                        <a:t>Unauthorized copying</a:t>
                      </a:r>
                      <a:r>
                        <a:rPr lang="en-GB" sz="1400" baseline="0" dirty="0" smtClean="0"/>
                        <a:t> of software or copyrighted intellectual property</a:t>
                      </a:r>
                    </a:p>
                    <a:p>
                      <a:r>
                        <a:rPr lang="en-GB" sz="1400" baseline="0" dirty="0" smtClean="0"/>
                        <a:t>Schemes to defraud</a:t>
                      </a:r>
                    </a:p>
                    <a:p>
                      <a:r>
                        <a:rPr lang="en-GB" sz="1400" baseline="0" dirty="0" smtClean="0"/>
                        <a:t>Using e-mail for threats and harassment</a:t>
                      </a:r>
                    </a:p>
                    <a:p>
                      <a:r>
                        <a:rPr lang="en-GB" sz="1400" baseline="0" dirty="0" smtClean="0"/>
                        <a:t>Intentionally attempting to intercept electronic communication</a:t>
                      </a:r>
                    </a:p>
                    <a:p>
                      <a:r>
                        <a:rPr lang="en-GB" sz="1400" baseline="0" dirty="0" smtClean="0"/>
                        <a:t>Illegally accessing stored electronic documents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121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Hacking and Computer Crime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Identity Theft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Crime in which an imposter obtains key pieces of key personal information to impersonate someone else,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Credit card theft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Phishing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Setting up fake web sites or sending fake e-mails that look legitimate to ask users for personal data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Pharming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Redirects users to fake web page even when they have entered the correct web address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Happens when ISP companies have flawed software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Cyberterrorism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Cyber attacks that target software that run electric power grids, air traffic control, or bank networks (on large scale)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41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Value of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Usually businesses don’t put much effort in security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security and control is critical to businesses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They lose 2.1% of market value if security breach happens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Valuable and confidential info needs protection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Inadequacy can lead to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Legal 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exposure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 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return on investment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 productivity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Lower operational costs 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2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Evidence and Computer Forensics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Nowadays, legal cases rely on digital data stored on storage media along with e-mail and e-commerce transactions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lectronic document policy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Records organized, discarded not too soon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Forensics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scientific collection, examination, authentication, preservation and analysis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 data retrieved from storage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for court evidence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includes ambient data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Firm’s contingency planning process should have awareness of this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00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Framework for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 Controls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 Controls: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govern the design, security and use of computer programs, security of data files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controls, physical hardware controls, computer operations controls, data security controls, control over implementation of business processes, and administrative controls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Controls: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specific controls unique to each computerized application that check for data accuracy and completeness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Input Controls: while entering data in systems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 Controls: during updating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Output Controls: results of computer processing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5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Framework for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Assessment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Helps to determine most cost effective set of controls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Determines the level of risk to the firm if a specific activity or process is not properly controlled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Value of information assets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Points of vulnerability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Frequency of problem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of damage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Controls should focus on ways to minimize the risk of a certain problem if the probability of its damage is relatively greater or highest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Power failure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User errors</a:t>
            </a:r>
          </a:p>
        </p:txBody>
      </p:sp>
    </p:spTree>
    <p:extLst>
      <p:ext uri="{BB962C8B-B14F-4D97-AF65-F5344CB8AC3E}">
        <p14:creationId xmlns:p14="http://schemas.microsoft.com/office/powerpoint/2010/main" xmlns="" val="31602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Framework for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Policy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statements ranking information risks, identifying acceptable security goals, and identifying the mechanisms for achieving these goals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Recovery Planning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Plans for restoration of computing and communication services after they have been disrupted, especially technical issues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Continuity Planning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Focuses on how the company can restore business operations after a disaster strikes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Identifies critical business processes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Determines plans to handle such processes</a:t>
            </a:r>
          </a:p>
        </p:txBody>
      </p:sp>
    </p:spTree>
    <p:extLst>
      <p:ext uri="{BB962C8B-B14F-4D97-AF65-F5344CB8AC3E}">
        <p14:creationId xmlns:p14="http://schemas.microsoft.com/office/powerpoint/2010/main" xmlns="" val="1722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Framework for Security and Control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 Auditing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How does management know that IS security and controls are effective?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Examines the firms overall security environment as well as controls governing individual 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technologies, procedures, documentation, training and personnel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simulate attacks</a:t>
            </a:r>
          </a:p>
        </p:txBody>
      </p:sp>
    </p:spTree>
    <p:extLst>
      <p:ext uri="{BB962C8B-B14F-4D97-AF65-F5344CB8AC3E}">
        <p14:creationId xmlns:p14="http://schemas.microsoft.com/office/powerpoint/2010/main" xmlns="" val="244237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Identity Management and Authentication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Automating the process of keeping track of all these users and their system privileges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Authentication is the ability to know that a person is who he/she claims to be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Using passwords: log on to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Tokens: device designed to prove identity, display passcodes that frequently change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Smart card: size of a credit card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Biometric authentication: systems that read and interpret individual human traits that are unique e.g. fingerprints, facial features, retinal image against stored profile.</a:t>
            </a:r>
          </a:p>
        </p:txBody>
      </p:sp>
    </p:spTree>
    <p:extLst>
      <p:ext uri="{BB962C8B-B14F-4D97-AF65-F5344CB8AC3E}">
        <p14:creationId xmlns:p14="http://schemas.microsoft.com/office/powerpoint/2010/main" xmlns="" val="36537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Firewall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Prevents unauthorized users from accessing private networks. A firewall is a combination of hardware &amp; software that controls the flow of incoming and outgoing network traffic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Checks names, IP addresses, applications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Placed in between private networks and external network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Intrusion Detection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security against suspicious network traffic and unauthorized access attempts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Feature full-time monitoring tools placed at most vulnerable points to detect and deter intruders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01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Antivirus and Antispyware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to check computer systems and drives for computer viruses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only against viruses already known, so updating antivirus software is necessary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for PCs, mobile devices, servers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Securing Wireless Networks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WEP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Assign unique name to networks SSID and instruct router not to broadcast it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WPA2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stronger security standards, longer keys that continually change</a:t>
            </a:r>
          </a:p>
        </p:txBody>
      </p:sp>
    </p:spTree>
    <p:extLst>
      <p:ext uri="{BB962C8B-B14F-4D97-AF65-F5344CB8AC3E}">
        <p14:creationId xmlns:p14="http://schemas.microsoft.com/office/powerpoint/2010/main" xmlns="" val="29150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Encryption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 of transforming plain text or data into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ciper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text that cannot be read by anyone other than the sender and the intended receiver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Uses secret numeric code called encryption key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Two protocols SSL and S-HTTP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Public key encryption: uses two set of keys, one public and one private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Public Key Infrastructure (PKI) now widely used in e-commerce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57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Ensuring System Availability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rely on digital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Especially when working with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online transaction processing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Fault Tolerant computer systems contain redundant hardware, software, and power supply components, providing continuous, uninterrupted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minimize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downtime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Outsourcing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Outsourcing many security functions to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managed security service providers (MSSPs)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that monitor network activity and perform vulnerability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15319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Technologies for protecting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in the Cloud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Accountability and responsibility for protection of sensitive data still reside with the company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Cloud providers store and secure data according to corporate requirements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ask for proof of encryption from cloud providers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Also ask if cloud providers submit to external audits and security certifications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Securing Mobile Platforms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Make sure company security policy includes mobile devices and their protection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guidelines with approved mobile platform and applications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Ensure smartphone are up to date with latest security patches and antivirus</a:t>
            </a:r>
          </a:p>
        </p:txBody>
      </p:sp>
    </p:spTree>
    <p:extLst>
      <p:ext uri="{BB962C8B-B14F-4D97-AF65-F5344CB8AC3E}">
        <p14:creationId xmlns:p14="http://schemas.microsoft.com/office/powerpoint/2010/main" xmlns="" val="16586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Company: McAfee – prominent antivirus software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Product: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AntiVirus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Plus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Problem: released an update that caused the computers to crash and failed to reboot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Lost network capability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Couldn’t detect USB drives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Windows XP service pack 3, McAfee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VirusScan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version 8.7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Conducted investigation to figure out ‘why’ was the mistake made and ‘who’ got affected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7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Users did not receive a warning  that svchost.exe was going to be quarantined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 assurance failed to detect the critical error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Testing was not conducted on the mentioned operating system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Created a “</a:t>
            </a:r>
            <a:r>
              <a:rPr lang="en-GB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SuperDAT</a:t>
            </a:r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Remediation tool” to fix the problem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5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When Antivirus software cripples your computers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Did not apply proper quality assurance procedures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Had recently changed their QA environment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factors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users did not receive a warning that a critical file will be quarantined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Impact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Damage an antivirus company’s reputation because people blindly trust such companies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Customer’s businesses became non-functional and had to shut down until computers were fixed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0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data are vulnerable to destruction, misuse, error and fraud, also hardware and software failures 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Situation is aggravated when systems are connected to Internet or wireless mediums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sound security and control can cause firms relying on computer systems lose sales and productivity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need to have good general and application controls including security policy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tools and technologies available to provide security to systems</a:t>
            </a:r>
          </a:p>
          <a:p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87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2727</TotalTime>
  <Words>1885</Words>
  <Application>Microsoft Office PowerPoint</Application>
  <PresentationFormat>On-screen Show (4:3)</PresentationFormat>
  <Paragraphs>240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MIS</vt:lpstr>
      <vt:lpstr>Module 2: Information Technology Architecture</vt:lpstr>
      <vt:lpstr>Learning Objectives</vt:lpstr>
      <vt:lpstr>Security and Control</vt:lpstr>
      <vt:lpstr>Why Systems are Vulnerable?</vt:lpstr>
      <vt:lpstr>Internet and Wireless Security Challenges</vt:lpstr>
      <vt:lpstr>Wireless Security Challenges</vt:lpstr>
      <vt:lpstr>Malicious Software (Malware)</vt:lpstr>
      <vt:lpstr>Malicious Software</vt:lpstr>
      <vt:lpstr>Hacking and Computer Crime</vt:lpstr>
      <vt:lpstr>Hacking and Computer Crime</vt:lpstr>
      <vt:lpstr>Hacking and Computer Crime</vt:lpstr>
      <vt:lpstr>Hacking and Computer Crime</vt:lpstr>
      <vt:lpstr>Business Value of Security and Control</vt:lpstr>
      <vt:lpstr>Electronic Evidence and Computer Forensics</vt:lpstr>
      <vt:lpstr>Establishing Framework for Security and Control</vt:lpstr>
      <vt:lpstr>Establishing Framework for Security and Control</vt:lpstr>
      <vt:lpstr>Establishing Framework for Security and Control</vt:lpstr>
      <vt:lpstr>Establishing Framework for Security and Control</vt:lpstr>
      <vt:lpstr>Tools And Technologies for protecting IS</vt:lpstr>
      <vt:lpstr>Tools And Technologies for protecting IS</vt:lpstr>
      <vt:lpstr>Tools And Technologies for protecting IS</vt:lpstr>
      <vt:lpstr>Tools And Technologies for protecting IS</vt:lpstr>
      <vt:lpstr>Tools And Technologies for protecting IS</vt:lpstr>
      <vt:lpstr>Tools And Technologies for protecting IS</vt:lpstr>
      <vt:lpstr>Case Study: When Antivirus software cripples your computers</vt:lpstr>
      <vt:lpstr>Case Study: When Antivirus software cripples your computers</vt:lpstr>
      <vt:lpstr>Case Study: When Antivirus software cripples your computers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NTS</cp:lastModifiedBy>
  <cp:revision>69</cp:revision>
  <dcterms:created xsi:type="dcterms:W3CDTF">2013-11-07T08:12:00Z</dcterms:created>
  <dcterms:modified xsi:type="dcterms:W3CDTF">2013-11-11T07:34:46Z</dcterms:modified>
</cp:coreProperties>
</file>