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9" r:id="rId11"/>
    <p:sldId id="270" r:id="rId12"/>
    <p:sldId id="271" r:id="rId13"/>
    <p:sldId id="272" r:id="rId14"/>
    <p:sldId id="266" r:id="rId15"/>
    <p:sldId id="268" r:id="rId16"/>
    <p:sldId id="265" r:id="rId17"/>
    <p:sldId id="267" r:id="rId18"/>
    <p:sldId id="273" r:id="rId19"/>
    <p:sldId id="275" r:id="rId20"/>
    <p:sldId id="278" r:id="rId21"/>
    <p:sldId id="279" r:id="rId22"/>
    <p:sldId id="280" r:id="rId23"/>
    <p:sldId id="276" r:id="rId24"/>
    <p:sldId id="277" r:id="rId25"/>
    <p:sldId id="274" r:id="rId26"/>
    <p:sldId id="281" r:id="rId27"/>
    <p:sldId id="282" r:id="rId28"/>
    <p:sldId id="283" r:id="rId29"/>
    <p:sldId id="284" r:id="rId30"/>
    <p:sldId id="293" r:id="rId31"/>
    <p:sldId id="286" r:id="rId32"/>
    <p:sldId id="292" r:id="rId33"/>
    <p:sldId id="287" r:id="rId34"/>
    <p:sldId id="288" r:id="rId35"/>
    <p:sldId id="296" r:id="rId36"/>
    <p:sldId id="289" r:id="rId37"/>
    <p:sldId id="294" r:id="rId38"/>
    <p:sldId id="290" r:id="rId39"/>
    <p:sldId id="291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06/11/2013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8841"/>
            <a:ext cx="7772400" cy="161161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6: Telecommunications, Internet and Wireless Technology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telecommunication media and hardware required for transmission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network types and key networking technologies (including protocols)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principle technologies and standards for wireless networking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several telecommunication applications that orgs benefit from today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how Internet works and its support for communications and e-business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transmission of signals for 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general model of telecommunication consists of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sending device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medium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communication device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receiving unit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0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Any material substance that carries an electronic signal to support communications between sending and receiving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Divided into one or more communication channels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Classified as simplex, half duplex, full duplex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Characteristics: 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Bandwidth: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rate at which data is exchanged (bps)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bandwidth, more channel transmits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Broadband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Latency: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it takes a signal to travel from one location to another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Best combo: high bandwidth, low latency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08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transmission medium</a:t>
            </a: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9037210"/>
              </p:ext>
            </p:extLst>
          </p:nvPr>
        </p:nvGraphicFramePr>
        <p:xfrm>
          <a:off x="899592" y="2051680"/>
          <a:ext cx="7416824" cy="44805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Media 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Description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Advantages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Disadvantages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of</a:t>
                      </a:r>
                      <a:r>
                        <a:rPr lang="en-GB" baseline="0" dirty="0" smtClean="0"/>
                        <a:t> copper wires, insulated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Used for</a:t>
                      </a:r>
                      <a:r>
                        <a:rPr lang="en-GB" baseline="0" dirty="0" smtClean="0"/>
                        <a:t> telephone services, widely available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Transmission speed and distance limitation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Coaxial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Inner conductor wire surrounded by insulation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Cleaner and faster</a:t>
                      </a:r>
                      <a:r>
                        <a:rPr lang="en-GB" baseline="0" dirty="0" smtClean="0"/>
                        <a:t> data transfer than twisted pair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More expensive</a:t>
                      </a:r>
                      <a:r>
                        <a:rPr lang="en-GB" baseline="0" dirty="0" smtClean="0"/>
                        <a:t> than twisted pair</a:t>
                      </a:r>
                      <a:endParaRPr lang="en-GB" dirty="0"/>
                    </a:p>
                  </a:txBody>
                  <a:tcPr/>
                </a:tc>
              </a:tr>
              <a:tr h="284584">
                <a:tc>
                  <a:txBody>
                    <a:bodyPr/>
                    <a:lstStyle/>
                    <a:p>
                      <a:r>
                        <a:rPr lang="en-GB" dirty="0" smtClean="0"/>
                        <a:t>Fiber-Optic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Extremely thin glass strands bound together in a sheathing, uses light to transmit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Less diameter, less distortion and high transmission rate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Expensive to purchase and install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770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transmission medium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Microwave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Infrared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8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Modem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device that converts digital signals to analog signals (modulation) and vice versa (demodulation) 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 modem, cable modem, DSL modem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Device that connect network components, sending a packet of data to all other connected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Smarter than hub, forward data to specific destination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Card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device, connection medium for linking network components</a:t>
            </a:r>
          </a:p>
          <a:p>
            <a:pPr lvl="2"/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28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Router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WAP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89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network consists of two or more connected computers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simple network contains: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Client computer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Dedicated server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operating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Hub/switch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1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743" y="1772816"/>
            <a:ext cx="7335681" cy="3744415"/>
          </a:xfrm>
        </p:spPr>
      </p:pic>
    </p:spTree>
    <p:extLst>
      <p:ext uri="{BB962C8B-B14F-4D97-AF65-F5344CB8AC3E}">
        <p14:creationId xmlns:p14="http://schemas.microsoft.com/office/powerpoint/2010/main" xmlns="" val="30598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Wired Network with Hub/Switch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706396"/>
            <a:ext cx="6840760" cy="4268635"/>
          </a:xfrm>
        </p:spPr>
      </p:pic>
    </p:spTree>
    <p:extLst>
      <p:ext uri="{BB962C8B-B14F-4D97-AF65-F5344CB8AC3E}">
        <p14:creationId xmlns:p14="http://schemas.microsoft.com/office/powerpoint/2010/main" xmlns="" val="22850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router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9573" y="1628801"/>
            <a:ext cx="6901726" cy="4320480"/>
          </a:xfrm>
        </p:spPr>
      </p:pic>
    </p:spTree>
    <p:extLst>
      <p:ext uri="{BB962C8B-B14F-4D97-AF65-F5344CB8AC3E}">
        <p14:creationId xmlns:p14="http://schemas.microsoft.com/office/powerpoint/2010/main" xmlns="" val="391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Hybrid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844824"/>
            <a:ext cx="6577653" cy="4104455"/>
          </a:xfrm>
        </p:spPr>
      </p:pic>
    </p:spTree>
    <p:extLst>
      <p:ext uri="{BB962C8B-B14F-4D97-AF65-F5344CB8AC3E}">
        <p14:creationId xmlns:p14="http://schemas.microsoft.com/office/powerpoint/2010/main" xmlns="" val="27284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Local Area Networks (LAN):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connects computer systems and devices within a small area, typically they are wired into office buildings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Computers must be equipped with the correct interface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One computer is dedicated network file server, providing access to resources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Ethernet: LAN standard for physical medium (10 Mbps)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Fast Ethernet (100Mps), Gigabit Ethernet (1 Gbps)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Peer-to-peer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used in very small networks, different computers can exchange data by direct access and also peripheral devices. Useful for small businesses</a:t>
            </a:r>
          </a:p>
          <a:p>
            <a:pPr lvl="1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Metropolitan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 Networks (MAN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): 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connects computers systems within a campus or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Range of 30-90 miles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Wide Area Networks (WAN):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Networks: connects large geographical regions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– world’s largest WAN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Mesh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way to route communications among network nodes by allowing for continuous connections and reconfiguration around blocked paths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Robust, if one node fails, others can still communicate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Can be used to provide Internet access, secure connections to corporate netowrks and VoIP calls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60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Distributed computing model, some processing power on client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Linked to network to server computers, sets rules for communication, provides every client with an address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Packet Switching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Slicing digital messages into packets, sending them over communication paths, reassembling at destination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Transmitted through routers</a:t>
            </a:r>
          </a:p>
        </p:txBody>
      </p:sp>
    </p:spTree>
    <p:extLst>
      <p:ext uri="{BB962C8B-B14F-4D97-AF65-F5344CB8AC3E}">
        <p14:creationId xmlns:p14="http://schemas.microsoft.com/office/powerpoint/2010/main" xmlns="" val="38802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TCP/IP Connectivity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Protocol: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set of rules and procedures concerning transmission of information between 2 points in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Now only worldwide standard Transmission Control Protocol/Internet Protocol (TCP/IP) is used with any kind of hardware for networking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TCP: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handles movement of data between computers, sequencing packets and acknowledging sending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delivery of packets and reassembling during transmission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5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Advantages: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Helps businesses stay in touch with customers, suppliers, partners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flexible arrangements for organizing work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Help create new products, services, sales channels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easier access to remote corporate areas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8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N/W standard, creates PAN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10m, 722Kbps (2.4Ghz)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for battery powered devices (printers, Keyboard)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FedEx: signals transmitted from handheld devices through bluetooth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Wi-Fi (802.11)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for wireless LAN and wireless Internet access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30-5-m, 11Mbps-54Mbps (2.4Ghz)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Use: creating ‘hotspots’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802.11 n is the fastest ( 100Mbps) based on the MIMO( multiple input/multiple output)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6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WiMAX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Worldwide Interoperability for Microwave Access)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31 miles, 75Mbps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Use: areas where difficult to install broadband or Wi-Fi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Connectivity provided by WiMAX towers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3356992"/>
            <a:ext cx="4987826" cy="29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018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RFID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Standard for radio signals to communicate with a tag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Use: tracking movement of goods through supply chain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RFID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embedded microchip and antenna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Active: battery powered, send data automatically, expensive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Passive: powered by the signals from reader, lighter, less expensive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RFID Reader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Reads tag, capturing the data, decodes it and send it over the network to the computer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Reads data in its range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need to update H/W and S/W to accommodate large data from RFID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SAP, Oracle offer RFID-ready versions for SCM applications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908720"/>
            <a:ext cx="200846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911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Cellular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ITU developed standard for cellular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standardize and allow global roaming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Mobile Communication standard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System for Mobile Communication (GSM) and CDMA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GPRS (General Packet Radio Service), EDGE, EVDO (Evolution Data Optimized)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Earlier for voice and small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3G 144 Kbps to 2.4 Mbps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Video, VoIP, graphics, rich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Next: 4G  100Mbps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56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and Network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Business applications include: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Linking Pcs to Mainframes/Servers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Voice Mail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Send/receive store verbal messages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 Business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small networks with few devices easily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Either WAP with modem or a combo device (router, firewall, hub)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Filtering and encryption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Document Distribution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Send/receive digital documents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Saves paper, access faster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4322" y="2060848"/>
            <a:ext cx="2483869" cy="1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502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and Network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Call Centres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Telecommuting/Virtual Networks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Videoconferencing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Data Exchange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Funds Transfer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Distance Learning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 Collaboration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02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Crew Transportation Industry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Shuttling crew members to train locations where they are needed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Slow to adopt telecomm technologies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Van drivers could not communicate with dispatcher while in route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Railway company not happy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RailCrewXpress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Serving railways through technology platform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telecommunication system that connects drivers with dispatchers and company 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Tracks drivers, dynamic routing change, maintains history of routes and driver times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analysed to optimize the efficiency of dispatches &amp; routing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67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Economical networking technologies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Automatically switch between satellite and GPRS data transmission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Intelligently decide how much info to send and when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Next milestone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RFID scanners to be installed in vans for tracking location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14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Faster and efficient communication between drivers and dispatchers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Happier railway companies, because they get accurate ETAs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Flexibility to accept new trip orders and reroute quickly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Real Time Monitoring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Providing time-relevant info for quick decision-making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View minute by minute info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Respond quickly to changing conditions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Analyse data for operational efficiency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8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Internet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Extensive, public communication system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worldwide collection of networks that links billions of diverse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users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World’s largest implementation of Client/Server computing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Started as ARPANET, project of DoD, U.S in 1970s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Initial Goal: Allow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scientists at different physical locations to share information and work together on military and scientific projects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Originally 4 main computers (host)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Now: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Grown into a public , cooperative, independent network, more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than 1 billion host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nodes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W3C researches and sets standards and guidelines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7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the Internet Works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the TCP/IP networking protocol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Every computer has an Internet Address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32 bit number representing by four strings of numbers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207.46.250.119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Domain Name: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nglish name that corresponds to the 32.bit number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DNS server holds the list of IP addresses mapped to their domain names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International web sites outside USA, use a two letter country code, like ‘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pk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’ for Pakistan.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97152"/>
            <a:ext cx="3432175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627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the Internet Works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852" y="1556792"/>
            <a:ext cx="4822825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9643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ISPs and Internet Architecture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Service Provider (ISP)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any company that provides people  and organizations access to the Internet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Mostly provide services over broadband internet access through DSLs, cable or satellite transmission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 universities and businesses use the very fast T1 and T3 lines to connect to Internet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Internet Service Providers (WISP)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Wireless Internet Service provider (WISP) is a company that provides wireless Internet access to computers and mobile devices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3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ISPs and Internet Architecture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internet, your computer is the client that can access data, information and services from a variety of servers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Internet data traffic is carried over transcontinental high-speed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backbone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(45Mbps to 2.5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Gbps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Usually made of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Fiber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optics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addition to backbone, the internet encompasses an intricate collection of regional and local communication links (telephone lines, cable television lines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These lease access to ISPs and companies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153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World Wide Web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at CERN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Most popular Internet Service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Consists of a worldwide collection of electronic documents, each document called a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Web page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Collection of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web pages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items associated with it constitute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Web site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Web server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is a computer that delivers requested Web pages to your computer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Hypertext Transfer Language (HTML):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language for formatting documents and web pages and incorporating dynamic link to other documents and pictures stored on same or remote computer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61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World Wide Web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Web Address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 unique address of the Web page, also called a URL (Uniform Resource Locator)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Web browser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retrieves a web page using its Web address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Many addresses begin with HTTP – Hypertext  Transfer Protocol </a:t>
            </a:r>
          </a:p>
          <a:p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is a set of rules that defines how pages transfer over the internet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http://www.us-parks.com/grand_canyon/scenic_vistas.html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1181100" y="5119687"/>
            <a:ext cx="228600" cy="152400"/>
          </a:xfrm>
          <a:prstGeom prst="line">
            <a:avLst/>
          </a:prstGeom>
          <a:noFill/>
          <a:ln w="9525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33666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933700" y="5043487"/>
            <a:ext cx="0" cy="228600"/>
          </a:xfrm>
          <a:prstGeom prst="line">
            <a:avLst/>
          </a:prstGeom>
          <a:noFill/>
          <a:ln w="9525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33666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610100" y="5119687"/>
            <a:ext cx="0" cy="228600"/>
          </a:xfrm>
          <a:prstGeom prst="line">
            <a:avLst/>
          </a:prstGeom>
          <a:noFill/>
          <a:ln w="9525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33666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6362700" y="5043487"/>
            <a:ext cx="0" cy="381000"/>
          </a:xfrm>
          <a:prstGeom prst="line">
            <a:avLst/>
          </a:prstGeom>
          <a:noFill/>
          <a:ln w="9525">
            <a:solidFill>
              <a:srgbClr val="3366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srgbClr val="336666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6700" y="5272087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336666"/>
                </a:solidFill>
                <a:latin typeface="Arial" charset="0"/>
              </a:rPr>
              <a:t>protocol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400300" y="5348287"/>
            <a:ext cx="129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336666"/>
                </a:solidFill>
                <a:latin typeface="Arial" charset="0"/>
              </a:rPr>
              <a:t>Domain name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229100" y="534828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336666"/>
                </a:solidFill>
                <a:latin typeface="Arial" charset="0"/>
              </a:rPr>
              <a:t>path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5905500" y="5424487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336666"/>
                </a:solidFill>
                <a:latin typeface="Arial" charset="0"/>
              </a:rPr>
              <a:t>Web page name</a:t>
            </a:r>
          </a:p>
        </p:txBody>
      </p:sp>
    </p:spTree>
    <p:extLst>
      <p:ext uri="{BB962C8B-B14F-4D97-AF65-F5344CB8AC3E}">
        <p14:creationId xmlns:p14="http://schemas.microsoft.com/office/powerpoint/2010/main" xmlns="" val="8465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World Wide Web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Search Engine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It is a program that finds Web sites, Web pages, images, videos, news and other information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word or phrase entered for defining your search is called a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Search text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or Keyword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results of the search are known as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hits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bring HTML files, Microsoft Office files, PDF files, videos, images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Search Engine Marketing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Sponsored links for which advertisers have paid to be listed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Fastest growing Internet advertising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optimize their sites for search engine recognition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Search Engine Optimization (SEO):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 of improving the quality &amp; volume of web traffic to a website</a:t>
            </a:r>
          </a:p>
        </p:txBody>
      </p:sp>
    </p:spTree>
    <p:extLst>
      <p:ext uri="{BB962C8B-B14F-4D97-AF65-F5344CB8AC3E}">
        <p14:creationId xmlns:p14="http://schemas.microsoft.com/office/powerpoint/2010/main" xmlns="" val="167744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Web 2.0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Enables people to collaborate, share information, and create new services and content online</a:t>
            </a:r>
          </a:p>
          <a:p>
            <a:r>
              <a:rPr lang="en-GB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Four features: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interactivity, real-time user control, social participation and user generated content</a:t>
            </a:r>
          </a:p>
          <a:p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Mashups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Widgets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services that enable users and system developers to mix and match content or software components to create something new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Blogs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Weblog is a personal Website that contains a series of chronological entries by the author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Popular publishing tools, also have business uses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574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Web 2.0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RSS (Really Simple Syndication)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Syndicates web site content so that it can be used in another setting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Pulls specific content from Web sites and feeds it to user’s computer for later viewing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News feeds, event listing, new stories, headlines, project updates, distributing corporate information etc.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Wiki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Web sites where visitors can add, delete or modify the site, including previous author’s work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Motorola sales reps using Wiki for sharing sales info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Social Networking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Build communities of friends and professional colleagues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5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and Web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: Electronic mail is 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that allows transfer of messages and files via a computer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Instant Messaging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VoIP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Voice transmission over the Internet, instead of telephone 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Voice travels in digital form using packet switching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Lower long distance call costs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Newsgroups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worldwide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discussion groups posted on Internet electronic bulletin boards on which people share views on a certain topic. Groups are either moderated or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unmoderated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, discussion through e-mail</a:t>
            </a: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65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and Web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Telnet and FTP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Protocol that enables you to log on to other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Accessing public files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File Transfer Protocol, transferring files between host and remote computer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uploading, downloading content to/from a web site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Content Streaming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Multimedia, radio broadcasts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Watching streamed videos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Web shopping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Web Auctions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Matching buyers and sellers, e.g. eBay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82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technology lets more people send and receive all forms of data over greater distances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EDD, EDI and EFT are useful telecomm applications that have changed the way orgs do businesses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internet provides a wide range of services, some practical for business use today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management issues, speed and service affect all networks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20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3695</TotalTime>
  <Words>2217</Words>
  <Application>Microsoft Office PowerPoint</Application>
  <PresentationFormat>On-screen Show (4:3)</PresentationFormat>
  <Paragraphs>345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MIS</vt:lpstr>
      <vt:lpstr>Module 2: Information Technology Infrastructure</vt:lpstr>
      <vt:lpstr>Learning Objectives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Computer Network </vt:lpstr>
      <vt:lpstr>Computer Network </vt:lpstr>
      <vt:lpstr>Wired Network with Hub/Switch </vt:lpstr>
      <vt:lpstr>Two router Network </vt:lpstr>
      <vt:lpstr>Hybrid Network </vt:lpstr>
      <vt:lpstr>Computer Network </vt:lpstr>
      <vt:lpstr>Computer Network </vt:lpstr>
      <vt:lpstr>Key Digital Networking Technologies </vt:lpstr>
      <vt:lpstr>Key Digital Networking Technologies </vt:lpstr>
      <vt:lpstr>Wireless Communication </vt:lpstr>
      <vt:lpstr>Wireless Communication Standards </vt:lpstr>
      <vt:lpstr>Wireless Communication Standards </vt:lpstr>
      <vt:lpstr>Wireless Communication Standards </vt:lpstr>
      <vt:lpstr>Cellular Network </vt:lpstr>
      <vt:lpstr>Telecommunication and Network Applications </vt:lpstr>
      <vt:lpstr>Telecommunication and Network Applications </vt:lpstr>
      <vt:lpstr>Case Study: Delivering People More Efficiently Through Telecommunications </vt:lpstr>
      <vt:lpstr>Case Study: Delivering People More Efficiently Through Telecommunications </vt:lpstr>
      <vt:lpstr>Case Study: Delivering People More Efficiently Through Telecommunications </vt:lpstr>
      <vt:lpstr>The Internet </vt:lpstr>
      <vt:lpstr>How the Internet Works </vt:lpstr>
      <vt:lpstr>How the Internet Works </vt:lpstr>
      <vt:lpstr>ISPs and Internet Architecture </vt:lpstr>
      <vt:lpstr>ISPs and Internet Architecture </vt:lpstr>
      <vt:lpstr>The World Wide Web </vt:lpstr>
      <vt:lpstr>The World Wide Web </vt:lpstr>
      <vt:lpstr>The World Wide Web </vt:lpstr>
      <vt:lpstr>Web 2.0 </vt:lpstr>
      <vt:lpstr>Web 2.0 </vt:lpstr>
      <vt:lpstr>Internet and Web Applications </vt:lpstr>
      <vt:lpstr>Internet and Web Applications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Administrator</cp:lastModifiedBy>
  <cp:revision>106</cp:revision>
  <dcterms:created xsi:type="dcterms:W3CDTF">2013-10-31T08:17:25Z</dcterms:created>
  <dcterms:modified xsi:type="dcterms:W3CDTF">2013-11-06T07:25:53Z</dcterms:modified>
</cp:coreProperties>
</file>