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0" r:id="rId10"/>
    <p:sldId id="269" r:id="rId11"/>
    <p:sldId id="270" r:id="rId12"/>
    <p:sldId id="271" r:id="rId13"/>
    <p:sldId id="272" r:id="rId14"/>
    <p:sldId id="266" r:id="rId15"/>
    <p:sldId id="268" r:id="rId16"/>
    <p:sldId id="265" r:id="rId17"/>
    <p:sldId id="267" r:id="rId18"/>
    <p:sldId id="273" r:id="rId19"/>
    <p:sldId id="275" r:id="rId20"/>
    <p:sldId id="278" r:id="rId21"/>
    <p:sldId id="279" r:id="rId22"/>
    <p:sldId id="280" r:id="rId23"/>
    <p:sldId id="276" r:id="rId24"/>
    <p:sldId id="277" r:id="rId25"/>
    <p:sldId id="274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5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04/11/2013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88841"/>
            <a:ext cx="7772400" cy="161161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Arial Black" panose="020B0A04020102020204" pitchFamily="34" charset="0"/>
              </a:rPr>
              <a:t>Module 2: Information Technology Infrastructure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6: Telecommunications, Internet and Wireless Technology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telecommunication media and hardware required for transmission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network types and key networking technologies (including protocols)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principle technologies and standards for wireless networking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Describe several telecommunication applications that orgs benefit from today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how Internet works and its support for communications and e-business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transmission of signals for communication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general model of telecommunication consists of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sending device 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medium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communication device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receiving unit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062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Transmission medium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Any material substance that carries an electronic signal to support communications between sending and receiving devices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Divided into one or more communication channels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Classified as simplex, half duplex, full duplex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Characteristics: </a:t>
            </a:r>
          </a:p>
          <a:p>
            <a:pPr lvl="2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Bandwidth: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rate at which data is exchanged (bps)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Higher bandwidth, more channel transmits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Broadband</a:t>
            </a:r>
          </a:p>
          <a:p>
            <a:pPr lvl="2"/>
            <a:r>
              <a:rPr lang="en-GB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Latency: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time it takes a signal to travel from one location to another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Best combo: high bandwidth, low latency</a:t>
            </a: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208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Physical transmission medium</a:t>
            </a: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6121121"/>
              </p:ext>
            </p:extLst>
          </p:nvPr>
        </p:nvGraphicFramePr>
        <p:xfrm>
          <a:off x="899592" y="2051680"/>
          <a:ext cx="7416824" cy="44805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854206"/>
                <a:gridCol w="1854206"/>
                <a:gridCol w="1854206"/>
                <a:gridCol w="1854206"/>
              </a:tblGrid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Media Type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Description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Advantages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Disadvantages</a:t>
                      </a:r>
                      <a:endParaRPr lang="en-GB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Twisted pair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Twisted pair of</a:t>
                      </a:r>
                      <a:r>
                        <a:rPr lang="en-GB" baseline="0" dirty="0" smtClean="0"/>
                        <a:t> copper wires, insulated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Used for</a:t>
                      </a:r>
                      <a:r>
                        <a:rPr lang="en-GB" baseline="0" dirty="0" smtClean="0"/>
                        <a:t> telephone services, widely available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Transmission speed and distance limitation</a:t>
                      </a:r>
                      <a:endParaRPr lang="en-GB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GB" dirty="0" smtClean="0"/>
                        <a:t>Coaxial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Inner conductor wire surrounded by insulation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Cleaner and faster</a:t>
                      </a:r>
                      <a:r>
                        <a:rPr lang="en-GB" baseline="0" dirty="0" smtClean="0"/>
                        <a:t> data transfer than twisted pair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More expensive</a:t>
                      </a:r>
                      <a:r>
                        <a:rPr lang="en-GB" baseline="0" dirty="0" smtClean="0"/>
                        <a:t> than twisted pair</a:t>
                      </a:r>
                      <a:endParaRPr lang="en-GB" dirty="0"/>
                    </a:p>
                  </a:txBody>
                  <a:tcPr/>
                </a:tc>
              </a:tr>
              <a:tr h="284584">
                <a:tc>
                  <a:txBody>
                    <a:bodyPr/>
                    <a:lstStyle/>
                    <a:p>
                      <a:r>
                        <a:rPr lang="en-GB" dirty="0" err="1" smtClean="0"/>
                        <a:t>Fiber</a:t>
                      </a:r>
                      <a:r>
                        <a:rPr lang="en-GB" dirty="0" smtClean="0"/>
                        <a:t>-Optic cable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Extremely thin glass strands bound together in a sheathing, uses light to transmit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Less diameter, less distortion and high transmission rate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Expensive to purchase and install</a:t>
                      </a:r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770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transmission medium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Microwave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Radio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Infrared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8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Hardware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Modem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Special device that converts digital signals to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analog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signals (modulation) and vice versa (demodulation) 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PC modem, cable modem, DSL modem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Hub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Device that connect network components, sending a packet of data to all other connected devices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Switch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Smarter than hub, forward data to specific destination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 Card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 device, connection medium for linking network components</a:t>
            </a:r>
          </a:p>
          <a:p>
            <a:pPr lvl="2"/>
            <a:endParaRPr lang="en-GB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228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 to telecommunications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Hardware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Router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WAP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8890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network consists of two or more connected computers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simple network contains: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Client computer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Dedicated server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interfaces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Connection medium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 operating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Hub/switch 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114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743" y="1772816"/>
            <a:ext cx="7335681" cy="3744415"/>
          </a:xfrm>
        </p:spPr>
      </p:pic>
    </p:spTree>
    <p:extLst>
      <p:ext uri="{BB962C8B-B14F-4D97-AF65-F5344CB8AC3E}">
        <p14:creationId xmlns:p14="http://schemas.microsoft.com/office/powerpoint/2010/main" xmlns="" val="305985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Wired Network with Hub/Switch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706396"/>
            <a:ext cx="6840760" cy="4268635"/>
          </a:xfrm>
        </p:spPr>
      </p:pic>
    </p:spTree>
    <p:extLst>
      <p:ext uri="{BB962C8B-B14F-4D97-AF65-F5344CB8AC3E}">
        <p14:creationId xmlns:p14="http://schemas.microsoft.com/office/powerpoint/2010/main" xmlns="" val="228502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Two router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39573" y="1628801"/>
            <a:ext cx="6901726" cy="4320480"/>
          </a:xfrm>
        </p:spPr>
      </p:pic>
    </p:spTree>
    <p:extLst>
      <p:ext uri="{BB962C8B-B14F-4D97-AF65-F5344CB8AC3E}">
        <p14:creationId xmlns:p14="http://schemas.microsoft.com/office/powerpoint/2010/main" xmlns="" val="3917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Hybrid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31640" y="1844824"/>
            <a:ext cx="6577653" cy="4104455"/>
          </a:xfrm>
        </p:spPr>
      </p:pic>
    </p:spTree>
    <p:extLst>
      <p:ext uri="{BB962C8B-B14F-4D97-AF65-F5344CB8AC3E}">
        <p14:creationId xmlns:p14="http://schemas.microsoft.com/office/powerpoint/2010/main" xmlns="" val="272846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Networks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Local Area Networks (LAN):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connects computer systems and devices within a small area, typically they are wired into office buildings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Computers must be equipped with the correct interface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Client/Server architecture: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One computer is dedicated network file server, providing access to resources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Ethernet: LAN standard for physical medium (10 Mbps)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Fast Ethernet (100Mps), Gigabit Ethernet (1 </a:t>
            </a:r>
            <a:r>
              <a:rPr lang="en-GB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Gbps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Peer-to-peer architecture: </a:t>
            </a:r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used in very small networks, different computers can exchange data by direct access and also peripheral devices. Useful for small businesses</a:t>
            </a:r>
          </a:p>
          <a:p>
            <a:pPr lvl="1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Metropolitan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Area Networks (MAN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): 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connects computers systems within a campus or a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city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Range of 30-90 miles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7912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Networks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Wide Area Networks (WAN):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Networks: connects large geographical regions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– world’s largest WAN</a:t>
            </a: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Mesh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Networking: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way to route communications among network nodes by allowing for continuous connections and reconfiguration around blocked paths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Robust, if one node fails, others can still communicate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Can be used to provide Internet access, secure connections to corporate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netowrks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and VoIP calls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608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Digital Networking Technologies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Client/Server computing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Distributed computing model, some processing power on client computers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Linked to network to server computers, sets rules for communication, provides every client with an address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Packet Switching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Slicing digital messages into packets, sending them over communication paths, reassembling at destination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Transmitted through routers</a:t>
            </a:r>
          </a:p>
        </p:txBody>
      </p:sp>
    </p:spTree>
    <p:extLst>
      <p:ext uri="{BB962C8B-B14F-4D97-AF65-F5344CB8AC3E}">
        <p14:creationId xmlns:p14="http://schemas.microsoft.com/office/powerpoint/2010/main" xmlns="" val="3880222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Key Digital Networking Technologies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TCP/IP Connectivity</a:t>
            </a: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Protocol: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 set of rules and procedures concerning transmission of information between 2 points in a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network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Now only worldwide standard Transmission Control Protocol/Internet Protocol (TCP/IP) is used with any kind of hardware for networking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TCP: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handles movement of data between computers, sequencing packets and acknowledging sending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IP: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delivery of packets and reassembling during transmission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250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Advantages: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Helps businesses stay in touch with customers, suppliers, partners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Provides flexible arrangements for organizing work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Help create new products, services, sales channels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easier access to remote corporate areas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488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Standards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Bluetooth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N/W standard, creates PAN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Range: 10m, 722Kbps (2.4Ghz)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Useful for battery powered devices (printers, Keyboard)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FedEx: signals transmitted from handheld devices through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bluetooth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Wi-Fi (802.11)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Standard for wireless LAN and wireless Internet access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Range: 30-5-m, 11Mbps-54Mbps (2.4Ghz)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Use: creating ‘hotspots’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802.11 n is the fastest ( 100Mbps) based on the MIMO( multiple input/multiple output)</a:t>
            </a: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9636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Standards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WiMAX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Worldwide Interoperability for Microwave Access)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Range: 31 miles, 75Mbps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Use: areas where difficult to install broadband or Wi-Fi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Connectivity provided by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WiMAX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towers</a:t>
            </a:r>
          </a:p>
          <a:p>
            <a:pPr lvl="1"/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3356992"/>
            <a:ext cx="4987826" cy="2903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018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Communication Standards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RFID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Standard for radio signals to communicate with a tag</a:t>
            </a:r>
          </a:p>
          <a:p>
            <a:pPr lvl="1"/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Use: tracking movement of goods through supply chain</a:t>
            </a:r>
          </a:p>
          <a:p>
            <a:pPr lvl="1"/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RFID </a:t>
            </a:r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embedded microchip and antenna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Active: battery powered, send data automatically, expensive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Passive: powered by the signals from reader, lighter, less expensive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RFID Reader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Reads tag, capturing the data, decodes it and send it over the network to the computer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Reads data in its range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Businesses need to update H/W and S/W to accommodate large data from RFID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SAP, Oracle offer RFID-ready versions for SCM applications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6256" y="908720"/>
            <a:ext cx="2008469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9113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Cellular Network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ITU developed standard for cellular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 standardize and allow global roaming</a:t>
            </a:r>
          </a:p>
          <a:p>
            <a:r>
              <a:rPr lang="en-GB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Mobile Communication standard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Global System for Mobile Communication (GSM) and CDMA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GPRS (General Packet Radio Service), EDGE, EVDO (Evolution Data Optimized)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Earlier for voice and small data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3G 144 Kbps to 2.4 Mbps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Video, VoIP, graphics, rich media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Next: 4G  100Mbps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568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and Network Applications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Important Business applications include: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Linking Pcs to Mainframes/Servers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Voice Mail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Send/receive store verbal messages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Small Business Networks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Create small networks with few devices easily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Either WAP with modem or a combo device (router, firewall, hub)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Filtering and encryption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Document Distribution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Send/receive digital documents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Saves paper, access faster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4322" y="2060848"/>
            <a:ext cx="2483869" cy="183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1502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Telecommunication and Network Applications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Call Centres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Telecommuting/Virtual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Workers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Videoconferencing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Data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Interchange (EDI)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</a:t>
            </a:r>
            <a:r>
              <a:rPr lang="en-GB" sz="2400" b="1" smtClean="0">
                <a:latin typeface="Arial" panose="020B0604020202020204" pitchFamily="34" charset="0"/>
                <a:cs typeface="Arial" panose="020B0604020202020204" pitchFamily="34" charset="0"/>
              </a:rPr>
              <a:t>Funds </a:t>
            </a:r>
            <a:r>
              <a:rPr lang="en-GB" sz="2400" b="1" smtClean="0">
                <a:latin typeface="Arial" panose="020B0604020202020204" pitchFamily="34" charset="0"/>
                <a:cs typeface="Arial" panose="020B0604020202020204" pitchFamily="34" charset="0"/>
              </a:rPr>
              <a:t>Transfer (EFT)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Distance Learning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Team Collaboration</a:t>
            </a:r>
          </a:p>
          <a:p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202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Delivering People More Efficiently Through Telecommunications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Crew Transportation Industry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Shuttling crew members to train locations where they are needed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Problem: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Slow to adopt telecomm technologies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Van drivers could not communicate with dispatcher while in route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Railway company not happy</a:t>
            </a:r>
          </a:p>
          <a:p>
            <a:r>
              <a:rPr lang="en-GB" sz="2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RailCrewXpress</a:t>
            </a:r>
            <a:endParaRPr lang="en-GB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Serving railways through technology platform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telecommunication system that connects drivers with dispatchers and company 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Tracks drivers, dynamic routing change, maintains history of routes and driver times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is analysed to optimize the efficiency of dispatches &amp; routing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367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Delivering People More Efficiently Through Telecommunications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Economical networking technologies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Automatically switch between satellite and GPRS data transmission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Intelligently decide how much info to send and when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Next milestone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RFID scanners to be installed in vans for tracking location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51440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Case Study: Delivering People More Efficiently Through Telecommunications</a:t>
            </a:r>
            <a:b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Advantages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Faster and efficient communication between drivers and dispatchers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Happier railway companies, because they get accurate ETAs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Flexibility to accept new trip orders and reroute quickly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Real Time Monitoring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Providing time-relevant info for quick decision-making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View minute by minute info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Respond quickly to changing conditions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Analyse data for operational efficiency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8866485"/>
      </p:ext>
    </p:extLst>
  </p:cSld>
  <p:clrMapOvr>
    <a:masterClrMapping/>
  </p:clrMapOvr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2069</TotalTime>
  <Words>1275</Words>
  <Application>Microsoft Office PowerPoint</Application>
  <PresentationFormat>On-screen Show (4:3)</PresentationFormat>
  <Paragraphs>210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MIS</vt:lpstr>
      <vt:lpstr>Module 2: Information Technology Infrastructure</vt:lpstr>
      <vt:lpstr>Learning Objectives</vt:lpstr>
      <vt:lpstr>Intro to Telecommunications</vt:lpstr>
      <vt:lpstr>Intro to telecommunications</vt:lpstr>
      <vt:lpstr>Intro to telecommunications</vt:lpstr>
      <vt:lpstr>Intro to telecommunications</vt:lpstr>
      <vt:lpstr>Intro to telecommunications</vt:lpstr>
      <vt:lpstr>Intro to telecommunications</vt:lpstr>
      <vt:lpstr>Computer Network </vt:lpstr>
      <vt:lpstr>Computer Network </vt:lpstr>
      <vt:lpstr>Wired Network with Hub/Switch </vt:lpstr>
      <vt:lpstr>Two router Network </vt:lpstr>
      <vt:lpstr>Hybrid Network </vt:lpstr>
      <vt:lpstr>Computer Network </vt:lpstr>
      <vt:lpstr>Computer Network </vt:lpstr>
      <vt:lpstr>Key Digital Networking Technologies </vt:lpstr>
      <vt:lpstr>Key Digital Networking Technologies </vt:lpstr>
      <vt:lpstr>Wireless Communication </vt:lpstr>
      <vt:lpstr>Wireless Communication Standards </vt:lpstr>
      <vt:lpstr>Wireless Communication Standards </vt:lpstr>
      <vt:lpstr>Wireless Communication Standards </vt:lpstr>
      <vt:lpstr>Cellular Network </vt:lpstr>
      <vt:lpstr>Telecommunication and Network Applications </vt:lpstr>
      <vt:lpstr>Telecommunication and Network Applications </vt:lpstr>
      <vt:lpstr>Case Study: Delivering People More Efficiently Through Telecommunications </vt:lpstr>
      <vt:lpstr>Case Study: Delivering People More Efficiently Through Telecommunications </vt:lpstr>
      <vt:lpstr>Case Study: Delivering People More Efficiently Through Telecommunications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Information Systems</dc:title>
  <dc:creator>tjc</dc:creator>
  <cp:lastModifiedBy>vcomsats</cp:lastModifiedBy>
  <cp:revision>59</cp:revision>
  <dcterms:created xsi:type="dcterms:W3CDTF">2013-10-31T08:17:25Z</dcterms:created>
  <dcterms:modified xsi:type="dcterms:W3CDTF">2013-11-04T07:04:43Z</dcterms:modified>
</cp:coreProperties>
</file>