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7" r:id="rId6"/>
    <p:sldId id="261" r:id="rId7"/>
    <p:sldId id="268" r:id="rId8"/>
    <p:sldId id="262" r:id="rId9"/>
    <p:sldId id="270" r:id="rId10"/>
    <p:sldId id="260" r:id="rId11"/>
    <p:sldId id="269" r:id="rId12"/>
    <p:sldId id="263" r:id="rId13"/>
    <p:sldId id="272" r:id="rId14"/>
    <p:sldId id="264" r:id="rId15"/>
    <p:sldId id="271" r:id="rId16"/>
    <p:sldId id="273" r:id="rId17"/>
    <p:sldId id="274" r:id="rId18"/>
    <p:sldId id="275" r:id="rId19"/>
    <p:sldId id="265" r:id="rId20"/>
    <p:sldId id="266" r:id="rId21"/>
    <p:sldId id="276" r:id="rId22"/>
    <p:sldId id="277" r:id="rId23"/>
    <p:sldId id="278" r:id="rId24"/>
    <p:sldId id="279" r:id="rId25"/>
    <p:sldId id="287" r:id="rId26"/>
    <p:sldId id="280" r:id="rId27"/>
    <p:sldId id="286" r:id="rId28"/>
    <p:sldId id="281" r:id="rId29"/>
    <p:sldId id="282" r:id="rId30"/>
    <p:sldId id="284" r:id="rId31"/>
    <p:sldId id="283" r:id="rId32"/>
    <p:sldId id="285" r:id="rId33"/>
    <p:sldId id="288" r:id="rId34"/>
    <p:sldId id="289" r:id="rId35"/>
    <p:sldId id="290" r:id="rId36"/>
    <p:sldId id="291" r:id="rId37"/>
    <p:sldId id="293" r:id="rId38"/>
    <p:sldId id="294" r:id="rId39"/>
    <p:sldId id="292"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42" autoAdjust="0"/>
    <p:restoredTop sz="94711" autoAdjust="0"/>
  </p:normalViewPr>
  <p:slideViewPr>
    <p:cSldViewPr>
      <p:cViewPr varScale="1">
        <p:scale>
          <a:sx n="42" d="100"/>
          <a:sy n="42" d="100"/>
        </p:scale>
        <p:origin x="-1507" y="-86"/>
      </p:cViewPr>
      <p:guideLst>
        <p:guide orient="horz" pos="2160"/>
        <p:guide pos="2880"/>
      </p:guideLst>
    </p:cSldViewPr>
  </p:slideViewPr>
  <p:outlineViewPr>
    <p:cViewPr>
      <p:scale>
        <a:sx n="33" d="100"/>
        <a:sy n="33" d="100"/>
      </p:scale>
      <p:origin x="24" y="18498"/>
    </p:cViewPr>
  </p:outlin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6740CB7-6455-4F02-9FD8-5F0D8CD8C9E5}" type="datetimeFigureOut">
              <a:rPr lang="en-GB" smtClean="0"/>
              <a:pPr/>
              <a:t>30/10/2013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26222E-B846-4D76-A032-0C074D0D6C94}" type="slidenum">
              <a:rPr lang="en-GB" smtClean="0"/>
              <a:pPr/>
              <a:t>‹#›</a:t>
            </a:fld>
            <a:endParaRPr lang="en-GB"/>
          </a:p>
        </p:txBody>
      </p:sp>
    </p:spTree>
    <p:extLst>
      <p:ext uri="{BB962C8B-B14F-4D97-AF65-F5344CB8AC3E}">
        <p14:creationId xmlns:p14="http://schemas.microsoft.com/office/powerpoint/2010/main" xmlns="" val="27858774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6740CB7-6455-4F02-9FD8-5F0D8CD8C9E5}" type="datetimeFigureOut">
              <a:rPr lang="en-GB" smtClean="0"/>
              <a:pPr/>
              <a:t>30/10/2013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26222E-B846-4D76-A032-0C074D0D6C94}" type="slidenum">
              <a:rPr lang="en-GB" smtClean="0"/>
              <a:pPr/>
              <a:t>‹#›</a:t>
            </a:fld>
            <a:endParaRPr lang="en-GB"/>
          </a:p>
        </p:txBody>
      </p:sp>
    </p:spTree>
    <p:extLst>
      <p:ext uri="{BB962C8B-B14F-4D97-AF65-F5344CB8AC3E}">
        <p14:creationId xmlns:p14="http://schemas.microsoft.com/office/powerpoint/2010/main" xmlns="" val="15871384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6740CB7-6455-4F02-9FD8-5F0D8CD8C9E5}" type="datetimeFigureOut">
              <a:rPr lang="en-GB" smtClean="0"/>
              <a:pPr/>
              <a:t>30/10/2013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26222E-B846-4D76-A032-0C074D0D6C94}" type="slidenum">
              <a:rPr lang="en-GB" smtClean="0"/>
              <a:pPr/>
              <a:t>‹#›</a:t>
            </a:fld>
            <a:endParaRPr lang="en-GB"/>
          </a:p>
        </p:txBody>
      </p:sp>
    </p:spTree>
    <p:extLst>
      <p:ext uri="{BB962C8B-B14F-4D97-AF65-F5344CB8AC3E}">
        <p14:creationId xmlns:p14="http://schemas.microsoft.com/office/powerpoint/2010/main" xmlns="" val="26199338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6740CB7-6455-4F02-9FD8-5F0D8CD8C9E5}" type="datetimeFigureOut">
              <a:rPr lang="en-GB" smtClean="0"/>
              <a:pPr/>
              <a:t>30/10/2013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26222E-B846-4D76-A032-0C074D0D6C94}" type="slidenum">
              <a:rPr lang="en-GB" smtClean="0"/>
              <a:pPr/>
              <a:t>‹#›</a:t>
            </a:fld>
            <a:endParaRPr lang="en-GB"/>
          </a:p>
        </p:txBody>
      </p:sp>
    </p:spTree>
    <p:extLst>
      <p:ext uri="{BB962C8B-B14F-4D97-AF65-F5344CB8AC3E}">
        <p14:creationId xmlns:p14="http://schemas.microsoft.com/office/powerpoint/2010/main" xmlns="" val="3149196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6740CB7-6455-4F02-9FD8-5F0D8CD8C9E5}" type="datetimeFigureOut">
              <a:rPr lang="en-GB" smtClean="0"/>
              <a:pPr/>
              <a:t>30/10/2013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926222E-B846-4D76-A032-0C074D0D6C94}" type="slidenum">
              <a:rPr lang="en-GB" smtClean="0"/>
              <a:pPr/>
              <a:t>‹#›</a:t>
            </a:fld>
            <a:endParaRPr lang="en-GB"/>
          </a:p>
        </p:txBody>
      </p:sp>
    </p:spTree>
    <p:extLst>
      <p:ext uri="{BB962C8B-B14F-4D97-AF65-F5344CB8AC3E}">
        <p14:creationId xmlns:p14="http://schemas.microsoft.com/office/powerpoint/2010/main" xmlns="" val="1404798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6740CB7-6455-4F02-9FD8-5F0D8CD8C9E5}" type="datetimeFigureOut">
              <a:rPr lang="en-GB" smtClean="0"/>
              <a:pPr/>
              <a:t>30/10/2013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26222E-B846-4D76-A032-0C074D0D6C94}" type="slidenum">
              <a:rPr lang="en-GB" smtClean="0"/>
              <a:pPr/>
              <a:t>‹#›</a:t>
            </a:fld>
            <a:endParaRPr lang="en-GB"/>
          </a:p>
        </p:txBody>
      </p:sp>
    </p:spTree>
    <p:extLst>
      <p:ext uri="{BB962C8B-B14F-4D97-AF65-F5344CB8AC3E}">
        <p14:creationId xmlns:p14="http://schemas.microsoft.com/office/powerpoint/2010/main" xmlns="" val="3726479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740CB7-6455-4F02-9FD8-5F0D8CD8C9E5}" type="datetimeFigureOut">
              <a:rPr lang="en-GB" smtClean="0"/>
              <a:pPr/>
              <a:t>30/10/2013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926222E-B846-4D76-A032-0C074D0D6C94}" type="slidenum">
              <a:rPr lang="en-GB" smtClean="0"/>
              <a:pPr/>
              <a:t>‹#›</a:t>
            </a:fld>
            <a:endParaRPr lang="en-GB"/>
          </a:p>
        </p:txBody>
      </p:sp>
    </p:spTree>
    <p:extLst>
      <p:ext uri="{BB962C8B-B14F-4D97-AF65-F5344CB8AC3E}">
        <p14:creationId xmlns:p14="http://schemas.microsoft.com/office/powerpoint/2010/main" xmlns="" val="6226588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740CB7-6455-4F02-9FD8-5F0D8CD8C9E5}" type="datetimeFigureOut">
              <a:rPr lang="en-GB" smtClean="0"/>
              <a:pPr/>
              <a:t>30/10/2013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26222E-B846-4D76-A032-0C074D0D6C94}" type="slidenum">
              <a:rPr lang="en-GB" smtClean="0"/>
              <a:pPr/>
              <a:t>‹#›</a:t>
            </a:fld>
            <a:endParaRPr lang="en-GB"/>
          </a:p>
        </p:txBody>
      </p:sp>
    </p:spTree>
    <p:extLst>
      <p:ext uri="{BB962C8B-B14F-4D97-AF65-F5344CB8AC3E}">
        <p14:creationId xmlns:p14="http://schemas.microsoft.com/office/powerpoint/2010/main" xmlns="" val="10301218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740CB7-6455-4F02-9FD8-5F0D8CD8C9E5}" type="datetimeFigureOut">
              <a:rPr lang="en-GB" smtClean="0"/>
              <a:pPr/>
              <a:t>30/10/2013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26222E-B846-4D76-A032-0C074D0D6C94}" type="slidenum">
              <a:rPr lang="en-GB" smtClean="0"/>
              <a:pPr/>
              <a:t>‹#›</a:t>
            </a:fld>
            <a:endParaRPr lang="en-GB"/>
          </a:p>
        </p:txBody>
      </p:sp>
    </p:spTree>
    <p:extLst>
      <p:ext uri="{BB962C8B-B14F-4D97-AF65-F5344CB8AC3E}">
        <p14:creationId xmlns:p14="http://schemas.microsoft.com/office/powerpoint/2010/main" xmlns="" val="22818549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6740CB7-6455-4F02-9FD8-5F0D8CD8C9E5}" type="datetimeFigureOut">
              <a:rPr lang="en-GB" smtClean="0"/>
              <a:pPr/>
              <a:t>30/10/2013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26222E-B846-4D76-A032-0C074D0D6C94}" type="slidenum">
              <a:rPr lang="en-GB" smtClean="0"/>
              <a:pPr/>
              <a:t>‹#›</a:t>
            </a:fld>
            <a:endParaRPr lang="en-GB"/>
          </a:p>
        </p:txBody>
      </p:sp>
    </p:spTree>
    <p:extLst>
      <p:ext uri="{BB962C8B-B14F-4D97-AF65-F5344CB8AC3E}">
        <p14:creationId xmlns:p14="http://schemas.microsoft.com/office/powerpoint/2010/main" xmlns="" val="979041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6740CB7-6455-4F02-9FD8-5F0D8CD8C9E5}" type="datetimeFigureOut">
              <a:rPr lang="en-GB" smtClean="0"/>
              <a:pPr/>
              <a:t>30/10/2013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26222E-B846-4D76-A032-0C074D0D6C94}" type="slidenum">
              <a:rPr lang="en-GB" smtClean="0"/>
              <a:pPr/>
              <a:t>‹#›</a:t>
            </a:fld>
            <a:endParaRPr lang="en-GB"/>
          </a:p>
        </p:txBody>
      </p:sp>
    </p:spTree>
    <p:extLst>
      <p:ext uri="{BB962C8B-B14F-4D97-AF65-F5344CB8AC3E}">
        <p14:creationId xmlns:p14="http://schemas.microsoft.com/office/powerpoint/2010/main" xmlns="" val="23862504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740CB7-6455-4F02-9FD8-5F0D8CD8C9E5}" type="datetimeFigureOut">
              <a:rPr lang="en-GB" smtClean="0"/>
              <a:pPr/>
              <a:t>30/10/2013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26222E-B846-4D76-A032-0C074D0D6C94}" type="slidenum">
              <a:rPr lang="en-GB" smtClean="0"/>
              <a:pPr/>
              <a:t>‹#›</a:t>
            </a:fld>
            <a:endParaRPr lang="en-GB"/>
          </a:p>
        </p:txBody>
      </p:sp>
    </p:spTree>
    <p:extLst>
      <p:ext uri="{BB962C8B-B14F-4D97-AF65-F5344CB8AC3E}">
        <p14:creationId xmlns:p14="http://schemas.microsoft.com/office/powerpoint/2010/main" xmlns="" val="12068416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dirty="0" smtClean="0">
                <a:latin typeface="Arial Black" panose="020B0A04020102020204" pitchFamily="34" charset="0"/>
              </a:rPr>
              <a:t>Module 2: Information Technology Infrastructure</a:t>
            </a:r>
            <a:endParaRPr lang="en-GB" dirty="0">
              <a:latin typeface="Arial Black" panose="020B0A04020102020204" pitchFamily="34" charset="0"/>
            </a:endParaRPr>
          </a:p>
        </p:txBody>
      </p:sp>
      <p:sp>
        <p:nvSpPr>
          <p:cNvPr id="3" name="Subtitle 2"/>
          <p:cNvSpPr>
            <a:spLocks noGrp="1"/>
          </p:cNvSpPr>
          <p:nvPr>
            <p:ph type="subTitle" idx="1"/>
          </p:nvPr>
        </p:nvSpPr>
        <p:spPr/>
        <p:txBody>
          <a:bodyPr/>
          <a:lstStyle/>
          <a:p>
            <a:r>
              <a:rPr lang="en-GB" dirty="0" smtClean="0">
                <a:solidFill>
                  <a:schemeClr val="tx1">
                    <a:lumMod val="85000"/>
                    <a:lumOff val="15000"/>
                  </a:schemeClr>
                </a:solidFill>
                <a:latin typeface="Arial Black" panose="020B0A04020102020204" pitchFamily="34" charset="0"/>
              </a:rPr>
              <a:t>Chapter 5: Databases and Information Management</a:t>
            </a:r>
            <a:endParaRPr lang="en-GB" dirty="0">
              <a:solidFill>
                <a:schemeClr val="tx1">
                  <a:lumMod val="85000"/>
                  <a:lumOff val="15000"/>
                </a:schemeClr>
              </a:solidFill>
              <a:latin typeface="Arial Black" panose="020B0A04020102020204" pitchFamily="34" charset="0"/>
            </a:endParaRPr>
          </a:p>
        </p:txBody>
      </p:sp>
    </p:spTree>
    <p:extLst>
      <p:ext uri="{BB962C8B-B14F-4D97-AF65-F5344CB8AC3E}">
        <p14:creationId xmlns:p14="http://schemas.microsoft.com/office/powerpoint/2010/main" xmlns="" val="14621943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Why Learn About Database Systems, Data </a:t>
            </a:r>
            <a:r>
              <a:rPr lang="en-GB" sz="2800" b="1" dirty="0" err="1" smtClean="0">
                <a:latin typeface="Arial" panose="020B0604020202020204" pitchFamily="34" charset="0"/>
                <a:cs typeface="Arial" panose="020B0604020202020204" pitchFamily="34" charset="0"/>
              </a:rPr>
              <a:t>Centers</a:t>
            </a:r>
            <a:r>
              <a:rPr lang="en-GB" sz="2800" b="1" dirty="0" smtClean="0">
                <a:latin typeface="Arial" panose="020B0604020202020204" pitchFamily="34" charset="0"/>
                <a:cs typeface="Arial" panose="020B0604020202020204" pitchFamily="34" charset="0"/>
              </a:rPr>
              <a:t> and Business Intelligence?</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What role do databases play in overall effectiveness of Information Systems?</a:t>
            </a:r>
          </a:p>
          <a:p>
            <a:pPr marL="0" indent="0">
              <a:buNone/>
            </a:pPr>
            <a:endParaRPr lang="en-GB" sz="2400" b="1" dirty="0" smtClean="0">
              <a:latin typeface="Arial" panose="020B0604020202020204" pitchFamily="34" charset="0"/>
              <a:cs typeface="Arial" panose="020B0604020202020204" pitchFamily="34" charset="0"/>
            </a:endParaRPr>
          </a:p>
          <a:p>
            <a:r>
              <a:rPr lang="en-GB" sz="2400" b="1" dirty="0" smtClean="0">
                <a:latin typeface="Arial" panose="020B0604020202020204" pitchFamily="34" charset="0"/>
                <a:cs typeface="Arial" panose="020B0604020202020204" pitchFamily="34" charset="0"/>
              </a:rPr>
              <a:t>What techniques do businesses use to maximize the value of the information provided from database?</a:t>
            </a:r>
          </a:p>
        </p:txBody>
      </p:sp>
    </p:spTree>
    <p:extLst>
      <p:ext uri="{BB962C8B-B14F-4D97-AF65-F5344CB8AC3E}">
        <p14:creationId xmlns:p14="http://schemas.microsoft.com/office/powerpoint/2010/main" xmlns="" val="39730505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Learning Objectives</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Define general data management concepts and terms </a:t>
            </a:r>
          </a:p>
          <a:p>
            <a:r>
              <a:rPr lang="en-GB" sz="2400" b="1" dirty="0" smtClean="0">
                <a:latin typeface="Arial" panose="020B0604020202020204" pitchFamily="34" charset="0"/>
                <a:cs typeface="Arial" panose="020B0604020202020204" pitchFamily="34" charset="0"/>
              </a:rPr>
              <a:t>Identify the advantages of database approach and describe relational database model</a:t>
            </a:r>
          </a:p>
          <a:p>
            <a:r>
              <a:rPr lang="en-GB" sz="2400" b="1" dirty="0" smtClean="0">
                <a:latin typeface="Arial" panose="020B0604020202020204" pitchFamily="34" charset="0"/>
                <a:cs typeface="Arial" panose="020B0604020202020204" pitchFamily="34" charset="0"/>
              </a:rPr>
              <a:t>Identify the role and functions of DBMS</a:t>
            </a:r>
          </a:p>
          <a:p>
            <a:r>
              <a:rPr lang="en-GB" sz="2400" b="1" dirty="0" smtClean="0">
                <a:latin typeface="Arial" panose="020B0604020202020204" pitchFamily="34" charset="0"/>
                <a:cs typeface="Arial" panose="020B0604020202020204" pitchFamily="34" charset="0"/>
              </a:rPr>
              <a:t>Identify current database applications</a:t>
            </a:r>
          </a:p>
          <a:p>
            <a:r>
              <a:rPr lang="en-GB" sz="2400" b="1" dirty="0" smtClean="0">
                <a:latin typeface="Arial" panose="020B0604020202020204" pitchFamily="34" charset="0"/>
                <a:cs typeface="Arial" panose="020B0604020202020204" pitchFamily="34" charset="0"/>
              </a:rPr>
              <a:t>Identify the role of Business Intelligence </a:t>
            </a:r>
          </a:p>
          <a:p>
            <a:endParaRPr lang="en-GB" sz="2400" b="1"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1400044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 Management</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Hierarchy of data</a:t>
            </a:r>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547664" y="2204864"/>
            <a:ext cx="6232694" cy="4015990"/>
          </a:xfrm>
          <a:prstGeom prst="rect">
            <a:avLst/>
          </a:prstGeom>
        </p:spPr>
      </p:pic>
    </p:spTree>
    <p:extLst>
      <p:ext uri="{BB962C8B-B14F-4D97-AF65-F5344CB8AC3E}">
        <p14:creationId xmlns:p14="http://schemas.microsoft.com/office/powerpoint/2010/main" xmlns="" val="3075267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 Management</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Building blocks of hierarchy</a:t>
            </a:r>
          </a:p>
          <a:p>
            <a:r>
              <a:rPr lang="en-GB" sz="1800" b="1" dirty="0">
                <a:latin typeface="Arial" panose="020B0604020202020204" pitchFamily="34" charset="0"/>
                <a:cs typeface="Arial" panose="020B0604020202020204" pitchFamily="34" charset="0"/>
              </a:rPr>
              <a:t>bit</a:t>
            </a:r>
            <a:r>
              <a:rPr lang="en-GB" sz="1800" dirty="0">
                <a:latin typeface="Arial" panose="020B0604020202020204" pitchFamily="34" charset="0"/>
                <a:cs typeface="Arial" panose="020B0604020202020204" pitchFamily="34" charset="0"/>
              </a:rPr>
              <a:t> (the smallest unit of data) has only two values - 1 or 0</a:t>
            </a:r>
          </a:p>
          <a:p>
            <a:r>
              <a:rPr lang="en-GB" sz="1800" b="1" dirty="0">
                <a:latin typeface="Arial" panose="020B0604020202020204" pitchFamily="34" charset="0"/>
                <a:cs typeface="Arial" panose="020B0604020202020204" pitchFamily="34" charset="0"/>
              </a:rPr>
              <a:t>bytes</a:t>
            </a:r>
            <a:r>
              <a:rPr lang="en-GB" sz="1800" dirty="0">
                <a:latin typeface="Arial" panose="020B0604020202020204" pitchFamily="34" charset="0"/>
                <a:cs typeface="Arial" panose="020B0604020202020204" pitchFamily="34" charset="0"/>
              </a:rPr>
              <a:t> - 8 bits make up one byte, which represents one character like the letter A</a:t>
            </a:r>
          </a:p>
          <a:p>
            <a:r>
              <a:rPr lang="en-GB" sz="1800" b="1" dirty="0">
                <a:latin typeface="Arial" panose="020B0604020202020204" pitchFamily="34" charset="0"/>
                <a:cs typeface="Arial" panose="020B0604020202020204" pitchFamily="34" charset="0"/>
              </a:rPr>
              <a:t>field</a:t>
            </a:r>
            <a:r>
              <a:rPr lang="en-GB" sz="1800" dirty="0">
                <a:latin typeface="Arial" panose="020B0604020202020204" pitchFamily="34" charset="0"/>
                <a:cs typeface="Arial" panose="020B0604020202020204" pitchFamily="34" charset="0"/>
              </a:rPr>
              <a:t> (or in a database attribute), represents a combination of bytes that make up one aspect of a business object (i.e. last name, invoice number, age)</a:t>
            </a:r>
          </a:p>
          <a:p>
            <a:r>
              <a:rPr lang="en-GB" sz="1800" b="1" dirty="0">
                <a:latin typeface="Arial" panose="020B0604020202020204" pitchFamily="34" charset="0"/>
                <a:cs typeface="Arial" panose="020B0604020202020204" pitchFamily="34" charset="0"/>
              </a:rPr>
              <a:t>record</a:t>
            </a:r>
            <a:r>
              <a:rPr lang="en-GB" sz="1800" dirty="0">
                <a:latin typeface="Arial" panose="020B0604020202020204" pitchFamily="34" charset="0"/>
                <a:cs typeface="Arial" panose="020B0604020202020204" pitchFamily="34" charset="0"/>
              </a:rPr>
              <a:t> - a collection of related data fields (i.e. name/address/phone information for one student)</a:t>
            </a:r>
          </a:p>
          <a:p>
            <a:r>
              <a:rPr lang="en-GB" sz="1800" b="1" dirty="0">
                <a:latin typeface="Arial" panose="020B0604020202020204" pitchFamily="34" charset="0"/>
                <a:cs typeface="Arial" panose="020B0604020202020204" pitchFamily="34" charset="0"/>
              </a:rPr>
              <a:t>file </a:t>
            </a:r>
            <a:r>
              <a:rPr lang="en-GB" sz="1800" dirty="0">
                <a:latin typeface="Arial" panose="020B0604020202020204" pitchFamily="34" charset="0"/>
                <a:cs typeface="Arial" panose="020B0604020202020204" pitchFamily="34" charset="0"/>
              </a:rPr>
              <a:t>(or in a database an entity) - a collection of related records (all students in MIS213)</a:t>
            </a:r>
          </a:p>
          <a:p>
            <a:r>
              <a:rPr lang="en-GB" sz="1800" b="1" dirty="0">
                <a:latin typeface="Arial" panose="020B0604020202020204" pitchFamily="34" charset="0"/>
                <a:cs typeface="Arial" panose="020B0604020202020204" pitchFamily="34" charset="0"/>
              </a:rPr>
              <a:t>database</a:t>
            </a:r>
            <a:r>
              <a:rPr lang="en-GB" sz="1800" dirty="0">
                <a:latin typeface="Arial" panose="020B0604020202020204" pitchFamily="34" charset="0"/>
                <a:cs typeface="Arial" panose="020B0604020202020204" pitchFamily="34" charset="0"/>
              </a:rPr>
              <a:t> - a group of similar items  (all students and faculty in Cameron School of Business)</a:t>
            </a:r>
          </a:p>
          <a:p>
            <a:endParaRPr lang="en-GB" sz="2400" b="1"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5888599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 Management</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TRADITIONAL (File Based )approach to data management</a:t>
            </a:r>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763688" y="2564904"/>
            <a:ext cx="5913040" cy="3925884"/>
          </a:xfrm>
          <a:prstGeom prst="rect">
            <a:avLst/>
          </a:prstGeom>
        </p:spPr>
      </p:pic>
    </p:spTree>
    <p:extLst>
      <p:ext uri="{BB962C8B-B14F-4D97-AF65-F5344CB8AC3E}">
        <p14:creationId xmlns:p14="http://schemas.microsoft.com/office/powerpoint/2010/main" xmlns="" val="29172219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 Management</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PROBLEMS</a:t>
            </a:r>
          </a:p>
          <a:p>
            <a:pPr lvl="1"/>
            <a:r>
              <a:rPr lang="en-GB" sz="1800" b="1" dirty="0" smtClean="0">
                <a:latin typeface="Arial" panose="020B0604020202020204" pitchFamily="34" charset="0"/>
                <a:cs typeface="Arial" panose="020B0604020202020204" pitchFamily="34" charset="0"/>
              </a:rPr>
              <a:t>Data Redundancy</a:t>
            </a:r>
          </a:p>
          <a:p>
            <a:pPr lvl="2"/>
            <a:r>
              <a:rPr lang="en-GB" sz="1400" dirty="0" smtClean="0">
                <a:latin typeface="Arial" panose="020B0604020202020204" pitchFamily="34" charset="0"/>
                <a:cs typeface="Arial" panose="020B0604020202020204" pitchFamily="34" charset="0"/>
              </a:rPr>
              <a:t>Duplication of data, same data is stored in multiple locations</a:t>
            </a:r>
          </a:p>
          <a:p>
            <a:pPr lvl="2"/>
            <a:r>
              <a:rPr lang="en-GB" sz="1400" dirty="0" smtClean="0">
                <a:latin typeface="Arial" panose="020B0604020202020204" pitchFamily="34" charset="0"/>
                <a:cs typeface="Arial" panose="020B0604020202020204" pitchFamily="34" charset="0"/>
              </a:rPr>
              <a:t>Data inconsistency, same attributed have different names or values</a:t>
            </a:r>
          </a:p>
          <a:p>
            <a:pPr lvl="2"/>
            <a:r>
              <a:rPr lang="en-GB" sz="1400" dirty="0" smtClean="0">
                <a:latin typeface="Arial" panose="020B0604020202020204" pitchFamily="34" charset="0"/>
                <a:cs typeface="Arial" panose="020B0604020202020204" pitchFamily="34" charset="0"/>
              </a:rPr>
              <a:t>Updating problems</a:t>
            </a:r>
          </a:p>
          <a:p>
            <a:pPr lvl="1"/>
            <a:r>
              <a:rPr lang="en-GB" sz="1800" b="1" dirty="0" smtClean="0">
                <a:latin typeface="Arial" panose="020B0604020202020204" pitchFamily="34" charset="0"/>
                <a:cs typeface="Arial" panose="020B0604020202020204" pitchFamily="34" charset="0"/>
              </a:rPr>
              <a:t>Program Data Dependence</a:t>
            </a:r>
          </a:p>
          <a:p>
            <a:pPr lvl="2"/>
            <a:r>
              <a:rPr lang="en-GB" sz="1400" dirty="0" smtClean="0">
                <a:latin typeface="Arial" panose="020B0604020202020204" pitchFamily="34" charset="0"/>
                <a:cs typeface="Arial" panose="020B0604020202020204" pitchFamily="34" charset="0"/>
              </a:rPr>
              <a:t>Changes in program require changes in data</a:t>
            </a:r>
          </a:p>
          <a:p>
            <a:pPr lvl="1"/>
            <a:r>
              <a:rPr lang="en-GB" sz="1800" b="1" dirty="0" smtClean="0">
                <a:latin typeface="Arial" panose="020B0604020202020204" pitchFamily="34" charset="0"/>
                <a:cs typeface="Arial" panose="020B0604020202020204" pitchFamily="34" charset="0"/>
              </a:rPr>
              <a:t>Lack of Flexibility</a:t>
            </a:r>
          </a:p>
          <a:p>
            <a:pPr lvl="2"/>
            <a:r>
              <a:rPr lang="en-GB" sz="1400" dirty="0" smtClean="0">
                <a:latin typeface="Arial" panose="020B0604020202020204" pitchFamily="34" charset="0"/>
                <a:cs typeface="Arial" panose="020B0604020202020204" pitchFamily="34" charset="0"/>
              </a:rPr>
              <a:t>difficult and expensive process to retrieve ad-hoc reports</a:t>
            </a:r>
          </a:p>
          <a:p>
            <a:pPr lvl="1"/>
            <a:r>
              <a:rPr lang="en-GB" sz="1800" b="1" dirty="0" smtClean="0">
                <a:latin typeface="Arial" panose="020B0604020202020204" pitchFamily="34" charset="0"/>
                <a:cs typeface="Arial" panose="020B0604020202020204" pitchFamily="34" charset="0"/>
              </a:rPr>
              <a:t>Lack of Sharing</a:t>
            </a:r>
          </a:p>
          <a:p>
            <a:pPr lvl="2"/>
            <a:r>
              <a:rPr lang="en-GB" sz="1400" dirty="0" smtClean="0">
                <a:latin typeface="Arial" panose="020B0604020202020204" pitchFamily="34" charset="0"/>
                <a:cs typeface="Arial" panose="020B0604020202020204" pitchFamily="34" charset="0"/>
              </a:rPr>
              <a:t>Because data is located in different files and different departments, difficult to be shared and accessed in timely manner</a:t>
            </a:r>
          </a:p>
        </p:txBody>
      </p:sp>
    </p:spTree>
    <p:extLst>
      <p:ext uri="{BB962C8B-B14F-4D97-AF65-F5344CB8AC3E}">
        <p14:creationId xmlns:p14="http://schemas.microsoft.com/office/powerpoint/2010/main" xmlns="" val="34684210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 Management</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340768"/>
            <a:ext cx="8229600" cy="4785395"/>
          </a:xfrm>
        </p:spPr>
        <p:txBody>
          <a:bodyPr>
            <a:normAutofit/>
          </a:bodyPr>
          <a:lstStyle/>
          <a:p>
            <a:r>
              <a:rPr lang="en-GB" sz="2400" b="1" dirty="0" smtClean="0">
                <a:latin typeface="Arial" panose="020B0604020202020204" pitchFamily="34" charset="0"/>
                <a:cs typeface="Arial" panose="020B0604020202020204" pitchFamily="34" charset="0"/>
              </a:rPr>
              <a:t>DATABASE Approach</a:t>
            </a:r>
          </a:p>
          <a:p>
            <a:r>
              <a:rPr lang="en-GB" sz="2400" b="1" dirty="0" smtClean="0">
                <a:latin typeface="Arial" panose="020B0604020202020204" pitchFamily="34" charset="0"/>
                <a:cs typeface="Arial" panose="020B0604020202020204" pitchFamily="34" charset="0"/>
              </a:rPr>
              <a:t>Database</a:t>
            </a:r>
          </a:p>
          <a:p>
            <a:pPr lvl="1"/>
            <a:r>
              <a:rPr lang="en-GB" sz="1800" dirty="0" smtClean="0">
                <a:latin typeface="Arial" panose="020B0604020202020204" pitchFamily="34" charset="0"/>
                <a:cs typeface="Arial" panose="020B0604020202020204" pitchFamily="34" charset="0"/>
              </a:rPr>
              <a:t>Organized collection of data, or a collection of related files containing records</a:t>
            </a:r>
          </a:p>
          <a:p>
            <a:r>
              <a:rPr lang="en-GB" sz="2400" b="1" dirty="0" smtClean="0">
                <a:latin typeface="Arial" panose="020B0604020202020204" pitchFamily="34" charset="0"/>
                <a:cs typeface="Arial" panose="020B0604020202020204" pitchFamily="34" charset="0"/>
              </a:rPr>
              <a:t>Entity</a:t>
            </a:r>
          </a:p>
          <a:p>
            <a:pPr lvl="1"/>
            <a:r>
              <a:rPr lang="en-GB" sz="1800" dirty="0" smtClean="0">
                <a:latin typeface="Arial" panose="020B0604020202020204" pitchFamily="34" charset="0"/>
                <a:cs typeface="Arial" panose="020B0604020202020204" pitchFamily="34" charset="0"/>
              </a:rPr>
              <a:t>Generalized class of people, places or things (objects) for which data is collected, stored and maintained</a:t>
            </a:r>
          </a:p>
          <a:p>
            <a:pPr lvl="1"/>
            <a:r>
              <a:rPr lang="en-GB" sz="1800" dirty="0" smtClean="0">
                <a:latin typeface="Arial" panose="020B0604020202020204" pitchFamily="34" charset="0"/>
                <a:cs typeface="Arial" panose="020B0604020202020204" pitchFamily="34" charset="0"/>
              </a:rPr>
              <a:t>E.g. SUPPLIER, PRODUCT</a:t>
            </a:r>
          </a:p>
          <a:p>
            <a:r>
              <a:rPr lang="en-GB" sz="2400" b="1" dirty="0" smtClean="0">
                <a:latin typeface="Arial" panose="020B0604020202020204" pitchFamily="34" charset="0"/>
                <a:cs typeface="Arial" panose="020B0604020202020204" pitchFamily="34" charset="0"/>
              </a:rPr>
              <a:t>Attribute</a:t>
            </a:r>
          </a:p>
          <a:p>
            <a:pPr lvl="1"/>
            <a:r>
              <a:rPr lang="en-GB" sz="1800" dirty="0" smtClean="0">
                <a:latin typeface="Arial" panose="020B0604020202020204" pitchFamily="34" charset="0"/>
                <a:cs typeface="Arial" panose="020B0604020202020204" pitchFamily="34" charset="0"/>
              </a:rPr>
              <a:t>Specific characteristics of each entity</a:t>
            </a:r>
          </a:p>
          <a:p>
            <a:pPr lvl="1"/>
            <a:r>
              <a:rPr lang="en-GB" sz="1800" dirty="0" smtClean="0">
                <a:latin typeface="Arial" panose="020B0604020202020204" pitchFamily="34" charset="0"/>
                <a:cs typeface="Arial" panose="020B0604020202020204" pitchFamily="34" charset="0"/>
              </a:rPr>
              <a:t>E.g. SUPPLIER: Name, address</a:t>
            </a:r>
          </a:p>
          <a:p>
            <a:pPr lvl="1"/>
            <a:r>
              <a:rPr lang="en-GB" sz="1800" dirty="0" smtClean="0">
                <a:latin typeface="Arial" panose="020B0604020202020204" pitchFamily="34" charset="0"/>
                <a:cs typeface="Arial" panose="020B0604020202020204" pitchFamily="34" charset="0"/>
              </a:rPr>
              <a:t>PRODUCT: Product ID, Product Price</a:t>
            </a:r>
          </a:p>
          <a:p>
            <a:r>
              <a:rPr lang="en-GB" sz="2200" b="1" dirty="0" smtClean="0">
                <a:latin typeface="Arial" panose="020B0604020202020204" pitchFamily="34" charset="0"/>
                <a:cs typeface="Arial" panose="020B0604020202020204" pitchFamily="34" charset="0"/>
              </a:rPr>
              <a:t>Database Management System </a:t>
            </a:r>
            <a:r>
              <a:rPr lang="en-GB" sz="2200" dirty="0" smtClean="0">
                <a:latin typeface="Arial" panose="020B0604020202020204" pitchFamily="34" charset="0"/>
                <a:cs typeface="Arial" panose="020B0604020202020204" pitchFamily="34" charset="0"/>
              </a:rPr>
              <a:t>(DBMS)</a:t>
            </a:r>
          </a:p>
          <a:p>
            <a:pPr lvl="1"/>
            <a:endParaRPr lang="en-GB" sz="1800" dirty="0" smtClean="0">
              <a:latin typeface="Arial" panose="020B0604020202020204" pitchFamily="34" charset="0"/>
              <a:cs typeface="Arial" panose="020B0604020202020204" pitchFamily="34" charset="0"/>
            </a:endParaRPr>
          </a:p>
          <a:p>
            <a:pPr marL="457200" lvl="1" indent="0">
              <a:buNone/>
            </a:pPr>
            <a:endParaRPr lang="en-GB"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8904988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 Management</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DATABASE Approach</a:t>
            </a:r>
          </a:p>
          <a:p>
            <a:pPr marL="457200" lvl="1" indent="0">
              <a:buNone/>
            </a:pPr>
            <a:endParaRPr lang="en-GB" sz="1800"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547664" y="1988840"/>
            <a:ext cx="5846588" cy="4523472"/>
          </a:xfrm>
          <a:prstGeom prst="rect">
            <a:avLst/>
          </a:prstGeom>
        </p:spPr>
      </p:pic>
    </p:spTree>
    <p:extLst>
      <p:ext uri="{BB962C8B-B14F-4D97-AF65-F5344CB8AC3E}">
        <p14:creationId xmlns:p14="http://schemas.microsoft.com/office/powerpoint/2010/main" xmlns="" val="10222844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 Management</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412776"/>
            <a:ext cx="8229600" cy="4713387"/>
          </a:xfrm>
        </p:spPr>
        <p:txBody>
          <a:bodyPr>
            <a:normAutofit/>
          </a:bodyPr>
          <a:lstStyle/>
          <a:p>
            <a:r>
              <a:rPr lang="en-GB" sz="2400" b="1" dirty="0" smtClean="0">
                <a:latin typeface="Arial" panose="020B0604020202020204" pitchFamily="34" charset="0"/>
                <a:cs typeface="Arial" panose="020B0604020202020204" pitchFamily="34" charset="0"/>
              </a:rPr>
              <a:t>Advantages of Database Approach</a:t>
            </a:r>
            <a:endParaRPr lang="en-GB" sz="1800" dirty="0">
              <a:latin typeface="Arial" panose="020B0604020202020204" pitchFamily="34" charset="0"/>
              <a:cs typeface="Arial" panose="020B0604020202020204" pitchFamily="34" charset="0"/>
            </a:endParaRPr>
          </a:p>
          <a:p>
            <a:endParaRPr lang="en-GB" sz="2400" b="1" dirty="0" smtClean="0">
              <a:latin typeface="Arial" panose="020B0604020202020204" pitchFamily="34" charset="0"/>
              <a:cs typeface="Arial" panose="020B0604020202020204"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xmlns="" val="905349696"/>
              </p:ext>
            </p:extLst>
          </p:nvPr>
        </p:nvGraphicFramePr>
        <p:xfrm>
          <a:off x="457200" y="2247900"/>
          <a:ext cx="8229600" cy="4145280"/>
        </p:xfrm>
        <a:graphic>
          <a:graphicData uri="http://schemas.openxmlformats.org/drawingml/2006/table">
            <a:tbl>
              <a:tblPr>
                <a:tableStyleId>{1E171933-4619-4E11-9A3F-F7608DF75F80}</a:tableStyleId>
              </a:tblPr>
              <a:tblGrid>
                <a:gridCol w="3106688"/>
                <a:gridCol w="5122912"/>
              </a:tblGrid>
              <a:tr h="0">
                <a:tc>
                  <a:txBody>
                    <a:bodyPr/>
                    <a:lstStyle/>
                    <a:p>
                      <a:r>
                        <a:rPr lang="en-GB" sz="1600" dirty="0"/>
                        <a:t>1. Reduced data redundancy</a:t>
                      </a:r>
                      <a:endParaRPr lang="en-GB" sz="1600" dirty="0">
                        <a:latin typeface="Arial" panose="020B0604020202020204" pitchFamily="34" charset="0"/>
                        <a:cs typeface="Arial" panose="020B0604020202020204" pitchFamily="34" charset="0"/>
                      </a:endParaRPr>
                    </a:p>
                  </a:txBody>
                  <a:tcPr marL="0" marR="0" marT="0" marB="0" anchor="ctr"/>
                </a:tc>
                <a:tc>
                  <a:txBody>
                    <a:bodyPr/>
                    <a:lstStyle/>
                    <a:p>
                      <a:r>
                        <a:rPr lang="en-GB" sz="1600" dirty="0"/>
                        <a:t>Data about a person / invoice / product is stored only one </a:t>
                      </a:r>
                      <a:r>
                        <a:rPr lang="en-GB" sz="1600" dirty="0" smtClean="0"/>
                        <a:t>time</a:t>
                      </a:r>
                    </a:p>
                    <a:p>
                      <a:endParaRPr lang="en-GB" sz="1600" dirty="0">
                        <a:latin typeface="Arial" panose="020B0604020202020204" pitchFamily="34" charset="0"/>
                        <a:cs typeface="Arial" panose="020B0604020202020204" pitchFamily="34" charset="0"/>
                      </a:endParaRPr>
                    </a:p>
                  </a:txBody>
                  <a:tcPr marL="0" marR="0" marT="0" marB="0" anchor="ctr"/>
                </a:tc>
              </a:tr>
              <a:tr h="0">
                <a:tc>
                  <a:txBody>
                    <a:bodyPr/>
                    <a:lstStyle/>
                    <a:p>
                      <a:r>
                        <a:rPr lang="en-GB" sz="1600" dirty="0"/>
                        <a:t>2. Improved data integrity</a:t>
                      </a:r>
                      <a:endParaRPr lang="en-GB" sz="1600" dirty="0">
                        <a:latin typeface="Arial" panose="020B0604020202020204" pitchFamily="34" charset="0"/>
                        <a:cs typeface="Arial" panose="020B0604020202020204" pitchFamily="34" charset="0"/>
                      </a:endParaRPr>
                    </a:p>
                  </a:txBody>
                  <a:tcPr marL="0" marR="0" marT="0" marB="0" anchor="ctr"/>
                </a:tc>
                <a:tc>
                  <a:txBody>
                    <a:bodyPr/>
                    <a:lstStyle/>
                    <a:p>
                      <a:r>
                        <a:rPr lang="en-GB" sz="1600" dirty="0"/>
                        <a:t>Since data is stored only once for each entity, we don't need to worry about updating multiple records for the same entity (i.e. storing home address several times for the same person</a:t>
                      </a:r>
                      <a:r>
                        <a:rPr lang="en-GB" sz="1600" dirty="0" smtClean="0"/>
                        <a:t>)</a:t>
                      </a:r>
                    </a:p>
                    <a:p>
                      <a:endParaRPr lang="en-GB" sz="1600" dirty="0">
                        <a:latin typeface="Arial" panose="020B0604020202020204" pitchFamily="34" charset="0"/>
                        <a:cs typeface="Arial" panose="020B0604020202020204" pitchFamily="34" charset="0"/>
                      </a:endParaRPr>
                    </a:p>
                  </a:txBody>
                  <a:tcPr marL="0" marR="0" marT="0" marB="0" anchor="ctr"/>
                </a:tc>
              </a:tr>
              <a:tr h="0">
                <a:tc>
                  <a:txBody>
                    <a:bodyPr/>
                    <a:lstStyle/>
                    <a:p>
                      <a:r>
                        <a:rPr lang="en-GB" sz="1600"/>
                        <a:t>3. Easier updating of data</a:t>
                      </a:r>
                      <a:endParaRPr lang="en-GB" sz="1600">
                        <a:latin typeface="Arial" panose="020B0604020202020204" pitchFamily="34" charset="0"/>
                        <a:cs typeface="Arial" panose="020B0604020202020204" pitchFamily="34" charset="0"/>
                      </a:endParaRPr>
                    </a:p>
                  </a:txBody>
                  <a:tcPr marL="0" marR="0" marT="0" marB="0" anchor="ctr"/>
                </a:tc>
                <a:tc>
                  <a:txBody>
                    <a:bodyPr/>
                    <a:lstStyle/>
                    <a:p>
                      <a:r>
                        <a:rPr lang="en-GB" sz="1600" dirty="0"/>
                        <a:t>Again the advantage of one </a:t>
                      </a:r>
                      <a:r>
                        <a:rPr lang="en-GB" sz="1600" dirty="0" smtClean="0"/>
                        <a:t>storage</a:t>
                      </a:r>
                      <a:r>
                        <a:rPr lang="en-GB" sz="1600" baseline="0" dirty="0" smtClean="0"/>
                        <a:t> location</a:t>
                      </a:r>
                      <a:endParaRPr lang="en-GB" sz="1600" dirty="0" smtClean="0"/>
                    </a:p>
                    <a:p>
                      <a:endParaRPr lang="en-GB" sz="1600" dirty="0">
                        <a:latin typeface="Arial" panose="020B0604020202020204" pitchFamily="34" charset="0"/>
                        <a:cs typeface="Arial" panose="020B0604020202020204" pitchFamily="34" charset="0"/>
                      </a:endParaRPr>
                    </a:p>
                  </a:txBody>
                  <a:tcPr marL="0" marR="0" marT="0" marB="0" anchor="ctr"/>
                </a:tc>
              </a:tr>
              <a:tr h="0">
                <a:tc>
                  <a:txBody>
                    <a:bodyPr/>
                    <a:lstStyle/>
                    <a:p>
                      <a:r>
                        <a:rPr lang="en-GB" sz="1600" dirty="0"/>
                        <a:t>4. Data and program independence</a:t>
                      </a:r>
                      <a:endParaRPr lang="en-GB" sz="1600" dirty="0">
                        <a:latin typeface="Arial" panose="020B0604020202020204" pitchFamily="34" charset="0"/>
                        <a:cs typeface="Arial" panose="020B0604020202020204" pitchFamily="34" charset="0"/>
                      </a:endParaRPr>
                    </a:p>
                  </a:txBody>
                  <a:tcPr marL="0" marR="0" marT="0" marB="0" anchor="ctr"/>
                </a:tc>
                <a:tc>
                  <a:txBody>
                    <a:bodyPr/>
                    <a:lstStyle/>
                    <a:p>
                      <a:r>
                        <a:rPr lang="en-GB" sz="1600" dirty="0"/>
                        <a:t>The data files are separate from the applications (HR, payroll, invoicing) and thus can be used by many </a:t>
                      </a:r>
                      <a:r>
                        <a:rPr lang="en-GB" sz="1600" dirty="0" smtClean="0"/>
                        <a:t>applications</a:t>
                      </a:r>
                    </a:p>
                    <a:p>
                      <a:endParaRPr lang="en-GB" sz="1600" dirty="0">
                        <a:latin typeface="Arial" panose="020B0604020202020204" pitchFamily="34" charset="0"/>
                        <a:cs typeface="Arial" panose="020B0604020202020204" pitchFamily="34" charset="0"/>
                      </a:endParaRPr>
                    </a:p>
                  </a:txBody>
                  <a:tcPr marL="0" marR="0" marT="0" marB="0" anchor="ctr"/>
                </a:tc>
              </a:tr>
              <a:tr h="0">
                <a:tc>
                  <a:txBody>
                    <a:bodyPr/>
                    <a:lstStyle/>
                    <a:p>
                      <a:r>
                        <a:rPr lang="en-GB" sz="1600"/>
                        <a:t>5. Improved strategic use of data</a:t>
                      </a:r>
                      <a:endParaRPr lang="en-GB" sz="1600">
                        <a:latin typeface="Arial" panose="020B0604020202020204" pitchFamily="34" charset="0"/>
                        <a:cs typeface="Arial" panose="020B0604020202020204" pitchFamily="34" charset="0"/>
                      </a:endParaRPr>
                    </a:p>
                  </a:txBody>
                  <a:tcPr marL="0" marR="0" marT="0" marB="0" anchor="ctr"/>
                </a:tc>
                <a:tc>
                  <a:txBody>
                    <a:bodyPr/>
                    <a:lstStyle/>
                    <a:p>
                      <a:r>
                        <a:rPr lang="en-GB" sz="1600" dirty="0" smtClean="0"/>
                        <a:t>Accurate</a:t>
                      </a:r>
                      <a:r>
                        <a:rPr lang="en-GB" sz="1600" baseline="0" dirty="0" smtClean="0"/>
                        <a:t>, complete, up-to-date data is used by decision makers</a:t>
                      </a:r>
                      <a:endParaRPr lang="en-GB" sz="1600" dirty="0" smtClean="0"/>
                    </a:p>
                    <a:p>
                      <a:endParaRPr lang="en-GB" sz="1600" dirty="0">
                        <a:latin typeface="Arial" panose="020B0604020202020204" pitchFamily="34" charset="0"/>
                        <a:cs typeface="Arial" panose="020B0604020202020204" pitchFamily="34" charset="0"/>
                      </a:endParaRPr>
                    </a:p>
                  </a:txBody>
                  <a:tcPr marL="0" marR="0" marT="0" marB="0" anchor="ctr"/>
                </a:tc>
              </a:tr>
              <a:tr h="0">
                <a:tc>
                  <a:txBody>
                    <a:bodyPr/>
                    <a:lstStyle/>
                    <a:p>
                      <a:r>
                        <a:rPr lang="en-GB" sz="1600"/>
                        <a:t>6. Improved security</a:t>
                      </a:r>
                      <a:endParaRPr lang="en-GB" sz="1600">
                        <a:latin typeface="Arial" panose="020B0604020202020204" pitchFamily="34" charset="0"/>
                        <a:cs typeface="Arial" panose="020B0604020202020204" pitchFamily="34" charset="0"/>
                      </a:endParaRPr>
                    </a:p>
                  </a:txBody>
                  <a:tcPr marL="0" marR="0" marT="0" marB="0" anchor="ctr"/>
                </a:tc>
                <a:tc>
                  <a:txBody>
                    <a:bodyPr/>
                    <a:lstStyle/>
                    <a:p>
                      <a:r>
                        <a:rPr lang="en-GB" sz="1600" dirty="0"/>
                        <a:t>Backups and access can be better controlled by </a:t>
                      </a:r>
                      <a:r>
                        <a:rPr lang="en-GB" sz="1600" dirty="0" smtClean="0"/>
                        <a:t>passwords,</a:t>
                      </a:r>
                      <a:r>
                        <a:rPr lang="en-GB" sz="1600" baseline="0" dirty="0" smtClean="0"/>
                        <a:t> ensuring privacy</a:t>
                      </a:r>
                      <a:endParaRPr lang="en-GB" sz="1600" dirty="0">
                        <a:latin typeface="Arial" panose="020B0604020202020204" pitchFamily="34" charset="0"/>
                        <a:cs typeface="Arial" panose="020B0604020202020204" pitchFamily="34" charset="0"/>
                      </a:endParaRPr>
                    </a:p>
                  </a:txBody>
                  <a:tcPr marL="0" marR="0" marT="0" marB="0" anchor="ctr"/>
                </a:tc>
              </a:tr>
            </a:tbl>
          </a:graphicData>
        </a:graphic>
      </p:graphicFrame>
      <p:sp>
        <p:nvSpPr>
          <p:cNvPr id="7" name="Rectangle 2"/>
          <p:cNvSpPr>
            <a:spLocks noChangeArrowheads="1"/>
          </p:cNvSpPr>
          <p:nvPr/>
        </p:nvSpPr>
        <p:spPr bwMode="auto">
          <a:xfrm>
            <a:off x="457200" y="194310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charset="0"/>
                <a:cs typeface="Arial" charset="0"/>
              </a:rPr>
              <a:t> </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charset="0"/>
              <a:cs typeface="Arial" charset="0"/>
            </a:endParaRPr>
          </a:p>
        </p:txBody>
      </p:sp>
    </p:spTree>
    <p:extLst>
      <p:ext uri="{BB962C8B-B14F-4D97-AF65-F5344CB8AC3E}">
        <p14:creationId xmlns:p14="http://schemas.microsoft.com/office/powerpoint/2010/main" xmlns="" val="23363538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 Management</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844824"/>
            <a:ext cx="8229600" cy="4281339"/>
          </a:xfrm>
        </p:spPr>
        <p:txBody>
          <a:bodyPr>
            <a:normAutofit/>
          </a:bodyPr>
          <a:lstStyle/>
          <a:p>
            <a:r>
              <a:rPr lang="en-GB" sz="2400" b="1" dirty="0" smtClean="0">
                <a:latin typeface="Arial" panose="020B0604020202020204" pitchFamily="34" charset="0"/>
                <a:cs typeface="Arial" panose="020B0604020202020204" pitchFamily="34" charset="0"/>
              </a:rPr>
              <a:t>Some more advantages of Database Approach</a:t>
            </a:r>
          </a:p>
          <a:p>
            <a:pPr lvl="1"/>
            <a:r>
              <a:rPr lang="en-GB" sz="1800" dirty="0" smtClean="0">
                <a:latin typeface="Arial" panose="020B0604020202020204" pitchFamily="34" charset="0"/>
                <a:cs typeface="Arial" panose="020B0604020202020204" pitchFamily="34" charset="0"/>
              </a:rPr>
              <a:t>Standardization of data access</a:t>
            </a:r>
          </a:p>
          <a:p>
            <a:pPr lvl="1"/>
            <a:r>
              <a:rPr lang="en-GB" sz="1800" dirty="0" smtClean="0">
                <a:latin typeface="Arial" panose="020B0604020202020204" pitchFamily="34" charset="0"/>
                <a:cs typeface="Arial" panose="020B0604020202020204" pitchFamily="34" charset="0"/>
              </a:rPr>
              <a:t>Shared data and information resources</a:t>
            </a:r>
          </a:p>
          <a:p>
            <a:r>
              <a:rPr lang="en-GB" sz="2400" b="1" dirty="0" smtClean="0">
                <a:latin typeface="Arial" panose="020B0604020202020204" pitchFamily="34" charset="0"/>
                <a:cs typeface="Arial" panose="020B0604020202020204" pitchFamily="34" charset="0"/>
              </a:rPr>
              <a:t>Disadvantages</a:t>
            </a:r>
            <a:endParaRPr lang="en-GB" sz="1800" dirty="0">
              <a:latin typeface="Arial" panose="020B0604020202020204" pitchFamily="34" charset="0"/>
              <a:cs typeface="Arial" panose="020B0604020202020204" pitchFamily="34" charset="0"/>
            </a:endParaRPr>
          </a:p>
          <a:p>
            <a:pPr lvl="1"/>
            <a:r>
              <a:rPr lang="en-GB" sz="1800" dirty="0" smtClean="0">
                <a:latin typeface="Arial" panose="020B0604020202020204" pitchFamily="34" charset="0"/>
                <a:cs typeface="Arial" panose="020B0604020202020204" pitchFamily="34" charset="0"/>
              </a:rPr>
              <a:t>More complex</a:t>
            </a:r>
          </a:p>
          <a:p>
            <a:pPr lvl="2"/>
            <a:r>
              <a:rPr lang="en-GB" sz="1400" dirty="0" smtClean="0">
                <a:latin typeface="Arial" panose="020B0604020202020204" pitchFamily="34" charset="0"/>
                <a:cs typeface="Arial" panose="020B0604020202020204" pitchFamily="34" charset="0"/>
              </a:rPr>
              <a:t>DBMS could be difficult to set up and operate</a:t>
            </a:r>
          </a:p>
          <a:p>
            <a:pPr lvl="1"/>
            <a:r>
              <a:rPr lang="en-GB" sz="1800" dirty="0" smtClean="0">
                <a:latin typeface="Arial" panose="020B0604020202020204" pitchFamily="34" charset="0"/>
                <a:cs typeface="Arial" panose="020B0604020202020204" pitchFamily="34" charset="0"/>
              </a:rPr>
              <a:t>More expensive</a:t>
            </a:r>
          </a:p>
          <a:p>
            <a:pPr lvl="2"/>
            <a:r>
              <a:rPr lang="en-GB" sz="1400" dirty="0" smtClean="0">
                <a:latin typeface="Arial" panose="020B0604020202020204" pitchFamily="34" charset="0"/>
                <a:cs typeface="Arial" panose="020B0604020202020204" pitchFamily="34" charset="0"/>
              </a:rPr>
              <a:t>More expensive to purchase, additional personnel and additional hardware required</a:t>
            </a:r>
          </a:p>
          <a:p>
            <a:pPr lvl="1"/>
            <a:r>
              <a:rPr lang="en-GB" sz="1800" dirty="0" smtClean="0">
                <a:latin typeface="Arial" panose="020B0604020202020204" pitchFamily="34" charset="0"/>
                <a:cs typeface="Arial" panose="020B0604020202020204" pitchFamily="34" charset="0"/>
              </a:rPr>
              <a:t>Difficult to recover from failure</a:t>
            </a:r>
          </a:p>
          <a:p>
            <a:pPr lvl="2"/>
            <a:r>
              <a:rPr lang="en-GB" sz="1400" dirty="0" smtClean="0">
                <a:latin typeface="Arial" panose="020B0604020202020204" pitchFamily="34" charset="0"/>
                <a:cs typeface="Arial" panose="020B0604020202020204" pitchFamily="34" charset="0"/>
              </a:rPr>
              <a:t>Failure in DBMS shuts down entire database</a:t>
            </a:r>
          </a:p>
        </p:txBody>
      </p:sp>
      <p:sp>
        <p:nvSpPr>
          <p:cNvPr id="7" name="Rectangle 2"/>
          <p:cNvSpPr>
            <a:spLocks noChangeArrowheads="1"/>
          </p:cNvSpPr>
          <p:nvPr/>
        </p:nvSpPr>
        <p:spPr bwMode="auto">
          <a:xfrm>
            <a:off x="457200" y="194310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charset="0"/>
                <a:cs typeface="Arial" charset="0"/>
              </a:rPr>
              <a:t> </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charset="0"/>
              <a:cs typeface="Arial" charset="0"/>
            </a:endParaRPr>
          </a:p>
        </p:txBody>
      </p:sp>
    </p:spTree>
    <p:extLst>
      <p:ext uri="{BB962C8B-B14F-4D97-AF65-F5344CB8AC3E}">
        <p14:creationId xmlns:p14="http://schemas.microsoft.com/office/powerpoint/2010/main" xmlns="" val="20694421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 </a:t>
            </a:r>
            <a:r>
              <a:rPr lang="en-GB" sz="2800" b="1" dirty="0" err="1" smtClean="0">
                <a:latin typeface="Arial" panose="020B0604020202020204" pitchFamily="34" charset="0"/>
                <a:cs typeface="Arial" panose="020B0604020202020204" pitchFamily="34" charset="0"/>
              </a:rPr>
              <a:t>Modeling</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When building a database, following must be considered</a:t>
            </a:r>
          </a:p>
          <a:p>
            <a:pPr lvl="1"/>
            <a:r>
              <a:rPr lang="en-GB" sz="1800" b="1" dirty="0" smtClean="0">
                <a:latin typeface="Arial" panose="020B0604020202020204" pitchFamily="34" charset="0"/>
                <a:cs typeface="Arial" panose="020B0604020202020204" pitchFamily="34" charset="0"/>
              </a:rPr>
              <a:t>Content: </a:t>
            </a:r>
            <a:r>
              <a:rPr lang="en-GB" sz="1800" dirty="0" smtClean="0">
                <a:latin typeface="Arial" panose="020B0604020202020204" pitchFamily="34" charset="0"/>
                <a:cs typeface="Arial" panose="020B0604020202020204" pitchFamily="34" charset="0"/>
              </a:rPr>
              <a:t>What data should be collected and at what cost?</a:t>
            </a:r>
          </a:p>
          <a:p>
            <a:pPr lvl="1"/>
            <a:r>
              <a:rPr lang="en-GB" sz="1800" b="1" dirty="0" smtClean="0">
                <a:latin typeface="Arial" panose="020B0604020202020204" pitchFamily="34" charset="0"/>
                <a:cs typeface="Arial" panose="020B0604020202020204" pitchFamily="34" charset="0"/>
              </a:rPr>
              <a:t>Access: </a:t>
            </a:r>
            <a:r>
              <a:rPr lang="en-GB" sz="1800" dirty="0" smtClean="0">
                <a:latin typeface="Arial" panose="020B0604020202020204" pitchFamily="34" charset="0"/>
                <a:cs typeface="Arial" panose="020B0604020202020204" pitchFamily="34" charset="0"/>
              </a:rPr>
              <a:t>What data should be provided to which users and when?</a:t>
            </a:r>
          </a:p>
          <a:p>
            <a:pPr lvl="1"/>
            <a:r>
              <a:rPr lang="en-GB" sz="1800" b="1" dirty="0" smtClean="0">
                <a:latin typeface="Arial" panose="020B0604020202020204" pitchFamily="34" charset="0"/>
                <a:cs typeface="Arial" panose="020B0604020202020204" pitchFamily="34" charset="0"/>
              </a:rPr>
              <a:t>Logical Structure: </a:t>
            </a:r>
            <a:r>
              <a:rPr lang="en-GB" sz="1800" dirty="0" smtClean="0">
                <a:latin typeface="Arial" panose="020B0604020202020204" pitchFamily="34" charset="0"/>
                <a:cs typeface="Arial" panose="020B0604020202020204" pitchFamily="34" charset="0"/>
              </a:rPr>
              <a:t>How should data be arranged?</a:t>
            </a:r>
          </a:p>
          <a:p>
            <a:pPr lvl="1"/>
            <a:r>
              <a:rPr lang="en-GB" sz="1800" b="1" dirty="0" smtClean="0">
                <a:latin typeface="Arial" panose="020B0604020202020204" pitchFamily="34" charset="0"/>
                <a:cs typeface="Arial" panose="020B0604020202020204" pitchFamily="34" charset="0"/>
              </a:rPr>
              <a:t>Physical Organization: </a:t>
            </a:r>
            <a:r>
              <a:rPr lang="en-GB" sz="1800" dirty="0" smtClean="0">
                <a:latin typeface="Arial" panose="020B0604020202020204" pitchFamily="34" charset="0"/>
                <a:cs typeface="Arial" panose="020B0604020202020204" pitchFamily="34" charset="0"/>
              </a:rPr>
              <a:t>Where should data be physically located?</a:t>
            </a:r>
          </a:p>
          <a:p>
            <a:r>
              <a:rPr lang="en-GB" sz="2200" b="1" dirty="0" smtClean="0">
                <a:latin typeface="Arial" panose="020B0604020202020204" pitchFamily="34" charset="0"/>
                <a:cs typeface="Arial" panose="020B0604020202020204" pitchFamily="34" charset="0"/>
              </a:rPr>
              <a:t>Logical Design</a:t>
            </a:r>
          </a:p>
          <a:p>
            <a:pPr lvl="1"/>
            <a:r>
              <a:rPr lang="en-GB" sz="1800" dirty="0" smtClean="0">
                <a:latin typeface="Arial" panose="020B0604020202020204" pitchFamily="34" charset="0"/>
                <a:cs typeface="Arial" panose="020B0604020202020204" pitchFamily="34" charset="0"/>
              </a:rPr>
              <a:t>Abstract model of how data should be structured and arranged</a:t>
            </a:r>
          </a:p>
          <a:p>
            <a:pPr lvl="1"/>
            <a:r>
              <a:rPr lang="en-GB" sz="1800" b="1" dirty="0" smtClean="0">
                <a:latin typeface="Arial" panose="020B0604020202020204" pitchFamily="34" charset="0"/>
                <a:cs typeface="Arial" panose="020B0604020202020204" pitchFamily="34" charset="0"/>
              </a:rPr>
              <a:t>Data Model : </a:t>
            </a:r>
            <a:r>
              <a:rPr lang="en-GB" sz="1800" dirty="0" smtClean="0">
                <a:latin typeface="Arial" panose="020B0604020202020204" pitchFamily="34" charset="0"/>
                <a:cs typeface="Arial" panose="020B0604020202020204" pitchFamily="34" charset="0"/>
              </a:rPr>
              <a:t>diagram of entities and their relationships</a:t>
            </a:r>
          </a:p>
          <a:p>
            <a:r>
              <a:rPr lang="en-GB" sz="2200" b="1" dirty="0" smtClean="0">
                <a:latin typeface="Arial" panose="020B0604020202020204" pitchFamily="34" charset="0"/>
                <a:cs typeface="Arial" panose="020B0604020202020204" pitchFamily="34" charset="0"/>
              </a:rPr>
              <a:t>Physical Design</a:t>
            </a:r>
          </a:p>
          <a:p>
            <a:pPr lvl="1"/>
            <a:r>
              <a:rPr lang="en-GB" sz="1800" dirty="0" smtClean="0">
                <a:latin typeface="Arial" panose="020B0604020202020204" pitchFamily="34" charset="0"/>
                <a:cs typeface="Arial" panose="020B0604020202020204" pitchFamily="34" charset="0"/>
              </a:rPr>
              <a:t>Fine tunes logical design for performance and cost (improved response time, reduce storage space)</a:t>
            </a:r>
            <a:endParaRPr lang="en-GB"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8089197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 </a:t>
            </a:r>
            <a:r>
              <a:rPr lang="en-GB" sz="2800" b="1" dirty="0" err="1" smtClean="0">
                <a:latin typeface="Arial" panose="020B0604020202020204" pitchFamily="34" charset="0"/>
                <a:cs typeface="Arial" panose="020B0604020202020204" pitchFamily="34" charset="0"/>
              </a:rPr>
              <a:t>Modeling</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Entity Relationship Diagram</a:t>
            </a:r>
          </a:p>
          <a:p>
            <a:pPr lvl="1"/>
            <a:r>
              <a:rPr lang="en-GB" sz="1800" b="1" dirty="0" smtClean="0">
                <a:latin typeface="Arial" panose="020B0604020202020204" pitchFamily="34" charset="0"/>
                <a:cs typeface="Arial" panose="020B0604020202020204" pitchFamily="34" charset="0"/>
              </a:rPr>
              <a:t>Use basic graphical symbols to show the organization and relation between data</a:t>
            </a:r>
          </a:p>
          <a:p>
            <a:pPr lvl="1"/>
            <a:r>
              <a:rPr lang="en-GB" sz="1800" b="1" dirty="0" smtClean="0">
                <a:latin typeface="Arial" panose="020B0604020202020204" pitchFamily="34" charset="0"/>
                <a:cs typeface="Arial" panose="020B0604020202020204" pitchFamily="34" charset="0"/>
              </a:rPr>
              <a:t>One to one</a:t>
            </a:r>
          </a:p>
          <a:p>
            <a:pPr lvl="1"/>
            <a:r>
              <a:rPr lang="en-GB" sz="1800" b="1" dirty="0" smtClean="0">
                <a:latin typeface="Arial" panose="020B0604020202020204" pitchFamily="34" charset="0"/>
                <a:cs typeface="Arial" panose="020B0604020202020204" pitchFamily="34" charset="0"/>
              </a:rPr>
              <a:t>One to many</a:t>
            </a:r>
          </a:p>
          <a:p>
            <a:pPr lvl="1"/>
            <a:r>
              <a:rPr lang="en-GB" sz="1800" b="1" dirty="0" smtClean="0">
                <a:latin typeface="Arial" panose="020B0604020202020204" pitchFamily="34" charset="0"/>
                <a:cs typeface="Arial" panose="020B0604020202020204" pitchFamily="34" charset="0"/>
              </a:rPr>
              <a:t>Many to many</a:t>
            </a:r>
            <a:endParaRPr lang="en-GB" sz="1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0277140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a:latin typeface="Arial" panose="020B0604020202020204" pitchFamily="34" charset="0"/>
                <a:cs typeface="Arial" panose="020B0604020202020204" pitchFamily="34" charset="0"/>
              </a:rPr>
              <a:t>Relational Database Model</a:t>
            </a: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The Relational Database Model</a:t>
            </a:r>
          </a:p>
          <a:p>
            <a:r>
              <a:rPr lang="en-GB" sz="2400" b="1" dirty="0" smtClean="0">
                <a:latin typeface="Arial" panose="020B0604020202020204" pitchFamily="34" charset="0"/>
                <a:cs typeface="Arial" panose="020B0604020202020204" pitchFamily="34" charset="0"/>
              </a:rPr>
              <a:t>Relational Database</a:t>
            </a:r>
          </a:p>
          <a:p>
            <a:pPr lvl="1"/>
            <a:r>
              <a:rPr lang="en-GB" sz="1800" dirty="0" smtClean="0">
                <a:latin typeface="Arial" panose="020B0604020202020204" pitchFamily="34" charset="0"/>
                <a:cs typeface="Arial" panose="020B0604020202020204" pitchFamily="34" charset="0"/>
              </a:rPr>
              <a:t>Organize data into two-dimensional tables (</a:t>
            </a:r>
            <a:r>
              <a:rPr lang="en-GB" sz="1800" b="1" dirty="0" smtClean="0">
                <a:latin typeface="Arial" panose="020B0604020202020204" pitchFamily="34" charset="0"/>
                <a:cs typeface="Arial" panose="020B0604020202020204" pitchFamily="34" charset="0"/>
              </a:rPr>
              <a:t>relations</a:t>
            </a:r>
            <a:r>
              <a:rPr lang="en-GB" sz="1800" dirty="0" smtClean="0">
                <a:latin typeface="Arial" panose="020B0604020202020204" pitchFamily="34" charset="0"/>
                <a:cs typeface="Arial" panose="020B0604020202020204" pitchFamily="34" charset="0"/>
              </a:rPr>
              <a:t>) with columns and rows</a:t>
            </a:r>
          </a:p>
          <a:p>
            <a:pPr lvl="1"/>
            <a:r>
              <a:rPr lang="en-GB" sz="1800" dirty="0" smtClean="0">
                <a:latin typeface="Arial" panose="020B0604020202020204" pitchFamily="34" charset="0"/>
                <a:cs typeface="Arial" panose="020B0604020202020204" pitchFamily="34" charset="0"/>
              </a:rPr>
              <a:t>One table for each entity </a:t>
            </a:r>
          </a:p>
          <a:p>
            <a:pPr lvl="1"/>
            <a:r>
              <a:rPr lang="en-GB" sz="1800" b="1" dirty="0" smtClean="0">
                <a:latin typeface="Arial" panose="020B0604020202020204" pitchFamily="34" charset="0"/>
                <a:cs typeface="Arial" panose="020B0604020202020204" pitchFamily="34" charset="0"/>
              </a:rPr>
              <a:t>Fields</a:t>
            </a:r>
            <a:r>
              <a:rPr lang="en-GB" sz="1800" dirty="0" smtClean="0">
                <a:latin typeface="Arial" panose="020B0604020202020204" pitchFamily="34" charset="0"/>
                <a:cs typeface="Arial" panose="020B0604020202020204" pitchFamily="34" charset="0"/>
              </a:rPr>
              <a:t> (columns) store data representing an attribute</a:t>
            </a:r>
          </a:p>
          <a:p>
            <a:pPr lvl="1"/>
            <a:r>
              <a:rPr lang="en-GB" sz="1800" dirty="0" smtClean="0">
                <a:latin typeface="Arial" panose="020B0604020202020204" pitchFamily="34" charset="0"/>
                <a:cs typeface="Arial" panose="020B0604020202020204" pitchFamily="34" charset="0"/>
              </a:rPr>
              <a:t>Rows store data for separate </a:t>
            </a:r>
            <a:r>
              <a:rPr lang="en-GB" sz="1800" b="1" dirty="0" smtClean="0">
                <a:latin typeface="Arial" panose="020B0604020202020204" pitchFamily="34" charset="0"/>
                <a:cs typeface="Arial" panose="020B0604020202020204" pitchFamily="34" charset="0"/>
              </a:rPr>
              <a:t>records</a:t>
            </a:r>
          </a:p>
          <a:p>
            <a:pPr lvl="1"/>
            <a:r>
              <a:rPr lang="en-GB" sz="1800" b="1" dirty="0" smtClean="0">
                <a:latin typeface="Arial" panose="020B0604020202020204" pitchFamily="34" charset="0"/>
                <a:cs typeface="Arial" panose="020B0604020202020204" pitchFamily="34" charset="0"/>
              </a:rPr>
              <a:t>Key field</a:t>
            </a:r>
            <a:r>
              <a:rPr lang="en-GB" sz="1800" dirty="0" smtClean="0">
                <a:latin typeface="Arial" panose="020B0604020202020204" pitchFamily="34" charset="0"/>
                <a:cs typeface="Arial" panose="020B0604020202020204" pitchFamily="34" charset="0"/>
              </a:rPr>
              <a:t>: identifies a record</a:t>
            </a:r>
          </a:p>
          <a:p>
            <a:pPr lvl="1"/>
            <a:r>
              <a:rPr lang="en-GB" sz="1800" b="1" dirty="0" smtClean="0">
                <a:latin typeface="Arial" panose="020B0604020202020204" pitchFamily="34" charset="0"/>
                <a:cs typeface="Arial" panose="020B0604020202020204" pitchFamily="34" charset="0"/>
              </a:rPr>
              <a:t>Primary Key</a:t>
            </a:r>
            <a:r>
              <a:rPr lang="en-GB" sz="1800" dirty="0" smtClean="0">
                <a:latin typeface="Arial" panose="020B0604020202020204" pitchFamily="34" charset="0"/>
                <a:cs typeface="Arial" panose="020B0604020202020204" pitchFamily="34" charset="0"/>
              </a:rPr>
              <a:t>: A field that uniquely identifies a set of records, cannot be duplicated and distinguishes records</a:t>
            </a:r>
          </a:p>
          <a:p>
            <a:pPr lvl="1"/>
            <a:r>
              <a:rPr lang="en-GB" sz="1800" b="1" dirty="0" smtClean="0">
                <a:latin typeface="Arial" panose="020B0604020202020204" pitchFamily="34" charset="0"/>
                <a:cs typeface="Arial" panose="020B0604020202020204" pitchFamily="34" charset="0"/>
              </a:rPr>
              <a:t>Domain</a:t>
            </a:r>
            <a:r>
              <a:rPr lang="en-GB" sz="1800" dirty="0" smtClean="0">
                <a:latin typeface="Arial" panose="020B0604020202020204" pitchFamily="34" charset="0"/>
                <a:cs typeface="Arial" panose="020B0604020202020204" pitchFamily="34" charset="0"/>
              </a:rPr>
              <a:t> is the allowable values for these attributes. E.g. attribute for pay does not include negative numbers</a:t>
            </a:r>
            <a:endParaRPr lang="en-GB"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7058755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a:latin typeface="Arial" panose="020B0604020202020204" pitchFamily="34" charset="0"/>
                <a:cs typeface="Arial" panose="020B0604020202020204" pitchFamily="34" charset="0"/>
              </a:rPr>
              <a:t>Relational Database Model</a:t>
            </a: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The Relational Database Model</a:t>
            </a:r>
          </a:p>
        </p:txBody>
      </p:sp>
    </p:spTree>
    <p:extLst>
      <p:ext uri="{BB962C8B-B14F-4D97-AF65-F5344CB8AC3E}">
        <p14:creationId xmlns:p14="http://schemas.microsoft.com/office/powerpoint/2010/main" xmlns="" val="15155554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a:latin typeface="Arial" panose="020B0604020202020204" pitchFamily="34" charset="0"/>
                <a:cs typeface="Arial" panose="020B0604020202020204" pitchFamily="34" charset="0"/>
              </a:rPr>
              <a:t>Relational Database Model</a:t>
            </a: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Manipulating Data</a:t>
            </a:r>
          </a:p>
          <a:p>
            <a:pPr lvl="1"/>
            <a:r>
              <a:rPr lang="en-GB" sz="1800" dirty="0" smtClean="0">
                <a:latin typeface="Arial" panose="020B0604020202020204" pitchFamily="34" charset="0"/>
                <a:cs typeface="Arial" panose="020B0604020202020204" pitchFamily="34" charset="0"/>
              </a:rPr>
              <a:t>For inquiries and </a:t>
            </a:r>
            <a:r>
              <a:rPr lang="en-GB" sz="1800" dirty="0" err="1" smtClean="0">
                <a:latin typeface="Arial" panose="020B0604020202020204" pitchFamily="34" charset="0"/>
                <a:cs typeface="Arial" panose="020B0604020202020204" pitchFamily="34" charset="0"/>
              </a:rPr>
              <a:t>analyzing</a:t>
            </a:r>
            <a:r>
              <a:rPr lang="en-GB" sz="1800" dirty="0" smtClean="0">
                <a:latin typeface="Arial" panose="020B0604020202020204" pitchFamily="34" charset="0"/>
                <a:cs typeface="Arial" panose="020B0604020202020204" pitchFamily="34" charset="0"/>
              </a:rPr>
              <a:t> data</a:t>
            </a:r>
          </a:p>
          <a:p>
            <a:pPr lvl="1"/>
            <a:r>
              <a:rPr lang="en-GB" sz="1800" b="1" dirty="0" smtClean="0">
                <a:latin typeface="Arial" panose="020B0604020202020204" pitchFamily="34" charset="0"/>
                <a:cs typeface="Arial" panose="020B0604020202020204" pitchFamily="34" charset="0"/>
              </a:rPr>
              <a:t>Selecting</a:t>
            </a:r>
            <a:r>
              <a:rPr lang="en-GB" sz="1800" dirty="0" smtClean="0">
                <a:latin typeface="Arial" panose="020B0604020202020204" pitchFamily="34" charset="0"/>
                <a:cs typeface="Arial" panose="020B0604020202020204" pitchFamily="34" charset="0"/>
              </a:rPr>
              <a:t>: eliminating rows according to certain criteria</a:t>
            </a:r>
          </a:p>
          <a:p>
            <a:pPr lvl="1"/>
            <a:endParaRPr lang="en-GB" sz="1800" dirty="0" smtClean="0">
              <a:latin typeface="Arial" panose="020B0604020202020204" pitchFamily="34" charset="0"/>
              <a:cs typeface="Arial" panose="020B0604020202020204" pitchFamily="34" charset="0"/>
            </a:endParaRPr>
          </a:p>
          <a:p>
            <a:pPr lvl="1"/>
            <a:r>
              <a:rPr lang="en-GB" sz="1800" b="1" dirty="0" smtClean="0">
                <a:latin typeface="Arial" panose="020B0604020202020204" pitchFamily="34" charset="0"/>
                <a:cs typeface="Arial" panose="020B0604020202020204" pitchFamily="34" charset="0"/>
              </a:rPr>
              <a:t>Projecting</a:t>
            </a:r>
            <a:r>
              <a:rPr lang="en-GB" sz="1800" dirty="0" smtClean="0">
                <a:latin typeface="Arial" panose="020B0604020202020204" pitchFamily="34" charset="0"/>
                <a:cs typeface="Arial" panose="020B0604020202020204" pitchFamily="34" charset="0"/>
              </a:rPr>
              <a:t>: eliminating columns in a table</a:t>
            </a:r>
          </a:p>
          <a:p>
            <a:pPr lvl="1"/>
            <a:endParaRPr lang="en-GB" sz="1800" dirty="0" smtClean="0">
              <a:latin typeface="Arial" panose="020B0604020202020204" pitchFamily="34" charset="0"/>
              <a:cs typeface="Arial" panose="020B0604020202020204" pitchFamily="34" charset="0"/>
            </a:endParaRPr>
          </a:p>
          <a:p>
            <a:pPr lvl="1"/>
            <a:r>
              <a:rPr lang="en-GB" sz="1800" b="1" dirty="0" smtClean="0">
                <a:latin typeface="Arial" panose="020B0604020202020204" pitchFamily="34" charset="0"/>
                <a:cs typeface="Arial" panose="020B0604020202020204" pitchFamily="34" charset="0"/>
              </a:rPr>
              <a:t>Joining</a:t>
            </a:r>
            <a:r>
              <a:rPr lang="en-GB" sz="1800" dirty="0" smtClean="0">
                <a:latin typeface="Arial" panose="020B0604020202020204" pitchFamily="34" charset="0"/>
                <a:cs typeface="Arial" panose="020B0604020202020204" pitchFamily="34" charset="0"/>
              </a:rPr>
              <a:t>; combining two or more tables</a:t>
            </a:r>
          </a:p>
          <a:p>
            <a:pPr marL="457200" lvl="1" indent="0">
              <a:buNone/>
            </a:pPr>
            <a:endParaRPr lang="en-GB" sz="1800" dirty="0" smtClean="0">
              <a:latin typeface="Arial" panose="020B0604020202020204" pitchFamily="34" charset="0"/>
              <a:cs typeface="Arial" panose="020B0604020202020204" pitchFamily="34" charset="0"/>
            </a:endParaRPr>
          </a:p>
          <a:p>
            <a:pPr lvl="1"/>
            <a:r>
              <a:rPr lang="en-GB" sz="1800" dirty="0" smtClean="0">
                <a:latin typeface="Arial" panose="020B0604020202020204" pitchFamily="34" charset="0"/>
                <a:cs typeface="Arial" panose="020B0604020202020204" pitchFamily="34" charset="0"/>
              </a:rPr>
              <a:t>As long as tables share at least one common attribute, tables in a relational database can be </a:t>
            </a:r>
            <a:r>
              <a:rPr lang="en-GB" sz="1800" b="1" dirty="0" smtClean="0">
                <a:latin typeface="Arial" panose="020B0604020202020204" pitchFamily="34" charset="0"/>
                <a:cs typeface="Arial" panose="020B0604020202020204" pitchFamily="34" charset="0"/>
              </a:rPr>
              <a:t>linked </a:t>
            </a:r>
            <a:r>
              <a:rPr lang="en-GB" sz="1800" dirty="0" smtClean="0">
                <a:latin typeface="Arial" panose="020B0604020202020204" pitchFamily="34" charset="0"/>
                <a:cs typeface="Arial" panose="020B0604020202020204" pitchFamily="34" charset="0"/>
              </a:rPr>
              <a:t>to provide useful information and reports</a:t>
            </a:r>
            <a:endParaRPr lang="en-GB" sz="1800" b="1"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41910638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a:latin typeface="Arial" panose="020B0604020202020204" pitchFamily="34" charset="0"/>
                <a:cs typeface="Arial" panose="020B0604020202020204" pitchFamily="34" charset="0"/>
              </a:rPr>
              <a:t>Relational Database Model</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1422668023"/>
              </p:ext>
            </p:extLst>
          </p:nvPr>
        </p:nvGraphicFramePr>
        <p:xfrm>
          <a:off x="539552" y="1531794"/>
          <a:ext cx="3816424" cy="1483360"/>
        </p:xfrm>
        <a:graphic>
          <a:graphicData uri="http://schemas.openxmlformats.org/drawingml/2006/table">
            <a:tbl>
              <a:tblPr firstRow="1" bandRow="1">
                <a:tableStyleId>{5C22544A-7EE6-4342-B048-85BDC9FD1C3A}</a:tableStyleId>
              </a:tblPr>
              <a:tblGrid>
                <a:gridCol w="936103"/>
                <a:gridCol w="1512168"/>
                <a:gridCol w="1368153"/>
              </a:tblGrid>
              <a:tr h="370840">
                <a:tc>
                  <a:txBody>
                    <a:bodyPr/>
                    <a:lstStyle/>
                    <a:p>
                      <a:r>
                        <a:rPr lang="en-GB" dirty="0" smtClean="0"/>
                        <a:t>Project</a:t>
                      </a:r>
                      <a:endParaRPr lang="en-GB" dirty="0"/>
                    </a:p>
                  </a:txBody>
                  <a:tcPr/>
                </a:tc>
                <a:tc>
                  <a:txBody>
                    <a:bodyPr/>
                    <a:lstStyle/>
                    <a:p>
                      <a:r>
                        <a:rPr lang="en-GB" dirty="0" smtClean="0"/>
                        <a:t>Description</a:t>
                      </a:r>
                      <a:endParaRPr lang="en-GB" dirty="0"/>
                    </a:p>
                  </a:txBody>
                  <a:tcPr/>
                </a:tc>
                <a:tc>
                  <a:txBody>
                    <a:bodyPr/>
                    <a:lstStyle/>
                    <a:p>
                      <a:r>
                        <a:rPr lang="en-GB" dirty="0" smtClean="0"/>
                        <a:t>Dept. No.</a:t>
                      </a:r>
                      <a:endParaRPr lang="en-GB" dirty="0"/>
                    </a:p>
                  </a:txBody>
                  <a:tcPr/>
                </a:tc>
              </a:tr>
              <a:tr h="370840">
                <a:tc>
                  <a:txBody>
                    <a:bodyPr/>
                    <a:lstStyle/>
                    <a:p>
                      <a:r>
                        <a:rPr lang="en-GB" dirty="0" smtClean="0"/>
                        <a:t>155</a:t>
                      </a:r>
                      <a:endParaRPr lang="en-GB" dirty="0"/>
                    </a:p>
                  </a:txBody>
                  <a:tcPr/>
                </a:tc>
                <a:tc>
                  <a:txBody>
                    <a:bodyPr/>
                    <a:lstStyle/>
                    <a:p>
                      <a:r>
                        <a:rPr lang="en-GB" dirty="0" smtClean="0"/>
                        <a:t>Payroll</a:t>
                      </a:r>
                      <a:endParaRPr lang="en-GB" dirty="0"/>
                    </a:p>
                  </a:txBody>
                  <a:tcPr/>
                </a:tc>
                <a:tc>
                  <a:txBody>
                    <a:bodyPr/>
                    <a:lstStyle/>
                    <a:p>
                      <a:r>
                        <a:rPr lang="en-GB" dirty="0" smtClean="0"/>
                        <a:t>001</a:t>
                      </a:r>
                      <a:endParaRPr lang="en-GB" dirty="0"/>
                    </a:p>
                  </a:txBody>
                  <a:tcPr/>
                </a:tc>
              </a:tr>
              <a:tr h="370840">
                <a:tc>
                  <a:txBody>
                    <a:bodyPr/>
                    <a:lstStyle/>
                    <a:p>
                      <a:r>
                        <a:rPr lang="en-GB" dirty="0" smtClean="0"/>
                        <a:t>498</a:t>
                      </a:r>
                      <a:endParaRPr lang="en-GB" dirty="0"/>
                    </a:p>
                  </a:txBody>
                  <a:tcPr/>
                </a:tc>
                <a:tc>
                  <a:txBody>
                    <a:bodyPr/>
                    <a:lstStyle/>
                    <a:p>
                      <a:r>
                        <a:rPr lang="en-GB" dirty="0" smtClean="0"/>
                        <a:t>Widgets</a:t>
                      </a:r>
                      <a:endParaRPr lang="en-GB" dirty="0"/>
                    </a:p>
                  </a:txBody>
                  <a:tcPr/>
                </a:tc>
                <a:tc>
                  <a:txBody>
                    <a:bodyPr/>
                    <a:lstStyle/>
                    <a:p>
                      <a:r>
                        <a:rPr lang="en-GB" dirty="0" smtClean="0"/>
                        <a:t>002</a:t>
                      </a:r>
                      <a:endParaRPr lang="en-GB" dirty="0"/>
                    </a:p>
                  </a:txBody>
                  <a:tcPr/>
                </a:tc>
              </a:tr>
              <a:tr h="370840">
                <a:tc>
                  <a:txBody>
                    <a:bodyPr/>
                    <a:lstStyle/>
                    <a:p>
                      <a:r>
                        <a:rPr lang="en-GB" dirty="0" smtClean="0"/>
                        <a:t>226</a:t>
                      </a:r>
                      <a:endParaRPr lang="en-GB" dirty="0"/>
                    </a:p>
                  </a:txBody>
                  <a:tcPr/>
                </a:tc>
                <a:tc>
                  <a:txBody>
                    <a:bodyPr/>
                    <a:lstStyle/>
                    <a:p>
                      <a:r>
                        <a:rPr lang="en-GB" dirty="0" smtClean="0"/>
                        <a:t>Sales Manual</a:t>
                      </a:r>
                      <a:endParaRPr lang="en-GB" dirty="0"/>
                    </a:p>
                  </a:txBody>
                  <a:tcPr/>
                </a:tc>
                <a:tc>
                  <a:txBody>
                    <a:bodyPr/>
                    <a:lstStyle/>
                    <a:p>
                      <a:r>
                        <a:rPr lang="en-GB" dirty="0" smtClean="0"/>
                        <a:t>003</a:t>
                      </a:r>
                      <a:endParaRPr lang="en-GB" dirty="0"/>
                    </a:p>
                  </a:txBody>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xmlns="" val="3750127423"/>
              </p:ext>
            </p:extLst>
          </p:nvPr>
        </p:nvGraphicFramePr>
        <p:xfrm>
          <a:off x="4932040" y="1268760"/>
          <a:ext cx="4007769" cy="1752600"/>
        </p:xfrm>
        <a:graphic>
          <a:graphicData uri="http://schemas.openxmlformats.org/drawingml/2006/table">
            <a:tbl>
              <a:tblPr firstRow="1" bandRow="1">
                <a:tableStyleId>{5C22544A-7EE6-4342-B048-85BDC9FD1C3A}</a:tableStyleId>
              </a:tblPr>
              <a:tblGrid>
                <a:gridCol w="1080120"/>
                <a:gridCol w="1591726"/>
                <a:gridCol w="1335923"/>
              </a:tblGrid>
              <a:tr h="370840">
                <a:tc>
                  <a:txBody>
                    <a:bodyPr/>
                    <a:lstStyle/>
                    <a:p>
                      <a:r>
                        <a:rPr lang="en-GB" dirty="0" smtClean="0"/>
                        <a:t>Dept.</a:t>
                      </a:r>
                      <a:r>
                        <a:rPr lang="en-GB" baseline="0" dirty="0" smtClean="0"/>
                        <a:t> No. </a:t>
                      </a:r>
                      <a:endParaRPr lang="en-GB" dirty="0"/>
                    </a:p>
                  </a:txBody>
                  <a:tcPr/>
                </a:tc>
                <a:tc>
                  <a:txBody>
                    <a:bodyPr/>
                    <a:lstStyle/>
                    <a:p>
                      <a:r>
                        <a:rPr lang="en-GB" dirty="0" smtClean="0"/>
                        <a:t>Dept. Name</a:t>
                      </a:r>
                      <a:endParaRPr lang="en-GB" dirty="0"/>
                    </a:p>
                  </a:txBody>
                  <a:tcPr/>
                </a:tc>
                <a:tc>
                  <a:txBody>
                    <a:bodyPr/>
                    <a:lstStyle/>
                    <a:p>
                      <a:r>
                        <a:rPr lang="en-GB" dirty="0" smtClean="0"/>
                        <a:t>SSN</a:t>
                      </a:r>
                      <a:endParaRPr lang="en-GB" dirty="0"/>
                    </a:p>
                  </a:txBody>
                  <a:tcPr/>
                </a:tc>
              </a:tr>
              <a:tr h="370840">
                <a:tc>
                  <a:txBody>
                    <a:bodyPr/>
                    <a:lstStyle/>
                    <a:p>
                      <a:r>
                        <a:rPr lang="en-GB" dirty="0" smtClean="0"/>
                        <a:t>001</a:t>
                      </a:r>
                      <a:endParaRPr lang="en-GB" dirty="0"/>
                    </a:p>
                  </a:txBody>
                  <a:tcPr/>
                </a:tc>
                <a:tc>
                  <a:txBody>
                    <a:bodyPr/>
                    <a:lstStyle/>
                    <a:p>
                      <a:r>
                        <a:rPr lang="en-GB" dirty="0" smtClean="0"/>
                        <a:t>Accounting</a:t>
                      </a:r>
                      <a:endParaRPr lang="en-GB" dirty="0"/>
                    </a:p>
                  </a:txBody>
                  <a:tcPr/>
                </a:tc>
                <a:tc>
                  <a:txBody>
                    <a:bodyPr/>
                    <a:lstStyle/>
                    <a:p>
                      <a:r>
                        <a:rPr lang="en-GB" dirty="0" smtClean="0"/>
                        <a:t>10-10</a:t>
                      </a:r>
                      <a:endParaRPr lang="en-GB" dirty="0"/>
                    </a:p>
                  </a:txBody>
                  <a:tcPr/>
                </a:tc>
              </a:tr>
              <a:tr h="370840">
                <a:tc>
                  <a:txBody>
                    <a:bodyPr/>
                    <a:lstStyle/>
                    <a:p>
                      <a:r>
                        <a:rPr lang="en-GB" dirty="0" smtClean="0"/>
                        <a:t>002</a:t>
                      </a:r>
                      <a:endParaRPr lang="en-GB" dirty="0"/>
                    </a:p>
                  </a:txBody>
                  <a:tcPr/>
                </a:tc>
                <a:tc>
                  <a:txBody>
                    <a:bodyPr/>
                    <a:lstStyle/>
                    <a:p>
                      <a:r>
                        <a:rPr lang="en-GB" dirty="0" smtClean="0"/>
                        <a:t>Manufacturing</a:t>
                      </a:r>
                      <a:endParaRPr lang="en-GB" dirty="0"/>
                    </a:p>
                  </a:txBody>
                  <a:tcPr/>
                </a:tc>
                <a:tc>
                  <a:txBody>
                    <a:bodyPr/>
                    <a:lstStyle/>
                    <a:p>
                      <a:r>
                        <a:rPr lang="en-GB" dirty="0" smtClean="0"/>
                        <a:t>23-25</a:t>
                      </a:r>
                      <a:endParaRPr lang="en-GB" dirty="0"/>
                    </a:p>
                  </a:txBody>
                  <a:tcPr/>
                </a:tc>
              </a:tr>
              <a:tr h="370840">
                <a:tc>
                  <a:txBody>
                    <a:bodyPr/>
                    <a:lstStyle/>
                    <a:p>
                      <a:r>
                        <a:rPr lang="en-GB" dirty="0" smtClean="0"/>
                        <a:t>003</a:t>
                      </a:r>
                      <a:endParaRPr lang="en-GB" dirty="0"/>
                    </a:p>
                  </a:txBody>
                  <a:tcPr/>
                </a:tc>
                <a:tc>
                  <a:txBody>
                    <a:bodyPr/>
                    <a:lstStyle/>
                    <a:p>
                      <a:r>
                        <a:rPr lang="en-GB" dirty="0" smtClean="0"/>
                        <a:t>Marketing</a:t>
                      </a:r>
                      <a:endParaRPr lang="en-GB" dirty="0"/>
                    </a:p>
                  </a:txBody>
                  <a:tcPr/>
                </a:tc>
                <a:tc>
                  <a:txBody>
                    <a:bodyPr/>
                    <a:lstStyle/>
                    <a:p>
                      <a:r>
                        <a:rPr lang="en-GB" dirty="0" smtClean="0"/>
                        <a:t>10-45</a:t>
                      </a:r>
                      <a:endParaRPr lang="en-GB" dirty="0"/>
                    </a:p>
                  </a:txBody>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xmlns="" val="4279015714"/>
              </p:ext>
            </p:extLst>
          </p:nvPr>
        </p:nvGraphicFramePr>
        <p:xfrm>
          <a:off x="1475656" y="4077072"/>
          <a:ext cx="6096000" cy="1478280"/>
        </p:xfrm>
        <a:graphic>
          <a:graphicData uri="http://schemas.openxmlformats.org/drawingml/2006/table">
            <a:tbl>
              <a:tblPr firstRow="1" bandRow="1">
                <a:tableStyleId>{5C22544A-7EE6-4342-B048-85BDC9FD1C3A}</a:tableStyleId>
              </a:tblPr>
              <a:tblGrid>
                <a:gridCol w="864096"/>
                <a:gridCol w="2183904"/>
                <a:gridCol w="1524000"/>
                <a:gridCol w="1524000"/>
              </a:tblGrid>
              <a:tr h="360040">
                <a:tc>
                  <a:txBody>
                    <a:bodyPr/>
                    <a:lstStyle/>
                    <a:p>
                      <a:r>
                        <a:rPr lang="en-GB" dirty="0" smtClean="0"/>
                        <a:t>SSN</a:t>
                      </a:r>
                      <a:endParaRPr lang="en-GB" dirty="0"/>
                    </a:p>
                  </a:txBody>
                  <a:tcPr/>
                </a:tc>
                <a:tc>
                  <a:txBody>
                    <a:bodyPr/>
                    <a:lstStyle/>
                    <a:p>
                      <a:r>
                        <a:rPr lang="en-GB" dirty="0" smtClean="0"/>
                        <a:t>Name</a:t>
                      </a:r>
                      <a:endParaRPr lang="en-GB" dirty="0"/>
                    </a:p>
                  </a:txBody>
                  <a:tcPr/>
                </a:tc>
                <a:tc>
                  <a:txBody>
                    <a:bodyPr/>
                    <a:lstStyle/>
                    <a:p>
                      <a:r>
                        <a:rPr lang="en-GB" dirty="0" smtClean="0"/>
                        <a:t>Hire Date</a:t>
                      </a:r>
                      <a:endParaRPr lang="en-GB" dirty="0"/>
                    </a:p>
                  </a:txBody>
                  <a:tcPr/>
                </a:tc>
                <a:tc>
                  <a:txBody>
                    <a:bodyPr/>
                    <a:lstStyle/>
                    <a:p>
                      <a:r>
                        <a:rPr lang="en-GB" dirty="0" smtClean="0"/>
                        <a:t>Dept. No.</a:t>
                      </a:r>
                      <a:endParaRPr lang="en-GB" dirty="0"/>
                    </a:p>
                  </a:txBody>
                  <a:tcPr/>
                </a:tc>
              </a:tr>
              <a:tr h="370840">
                <a:tc>
                  <a:txBody>
                    <a:bodyPr/>
                    <a:lstStyle/>
                    <a:p>
                      <a:r>
                        <a:rPr lang="en-GB" dirty="0" smtClean="0"/>
                        <a:t>10-10</a:t>
                      </a:r>
                      <a:endParaRPr lang="en-GB" dirty="0"/>
                    </a:p>
                  </a:txBody>
                  <a:tcPr/>
                </a:tc>
                <a:tc>
                  <a:txBody>
                    <a:bodyPr/>
                    <a:lstStyle/>
                    <a:p>
                      <a:r>
                        <a:rPr lang="en-GB" dirty="0" err="1" smtClean="0"/>
                        <a:t>Rasheed</a:t>
                      </a:r>
                      <a:r>
                        <a:rPr lang="en-GB" dirty="0" smtClean="0"/>
                        <a:t> Khan</a:t>
                      </a:r>
                      <a:endParaRPr lang="en-GB" dirty="0"/>
                    </a:p>
                  </a:txBody>
                  <a:tcPr/>
                </a:tc>
                <a:tc>
                  <a:txBody>
                    <a:bodyPr/>
                    <a:lstStyle/>
                    <a:p>
                      <a:r>
                        <a:rPr lang="en-GB" dirty="0" smtClean="0"/>
                        <a:t>10-07-1997</a:t>
                      </a:r>
                      <a:endParaRPr lang="en-GB" dirty="0"/>
                    </a:p>
                  </a:txBody>
                  <a:tcPr/>
                </a:tc>
                <a:tc>
                  <a:txBody>
                    <a:bodyPr/>
                    <a:lstStyle/>
                    <a:p>
                      <a:r>
                        <a:rPr lang="en-GB" dirty="0" smtClean="0"/>
                        <a:t>001</a:t>
                      </a:r>
                      <a:endParaRPr lang="en-GB" dirty="0"/>
                    </a:p>
                  </a:txBody>
                  <a:tcPr/>
                </a:tc>
              </a:tr>
              <a:tr h="370840">
                <a:tc>
                  <a:txBody>
                    <a:bodyPr/>
                    <a:lstStyle/>
                    <a:p>
                      <a:r>
                        <a:rPr lang="en-GB" dirty="0" smtClean="0"/>
                        <a:t>23-25</a:t>
                      </a:r>
                      <a:endParaRPr lang="en-GB" dirty="0"/>
                    </a:p>
                  </a:txBody>
                  <a:tcPr/>
                </a:tc>
                <a:tc>
                  <a:txBody>
                    <a:bodyPr/>
                    <a:lstStyle/>
                    <a:p>
                      <a:r>
                        <a:rPr lang="en-GB" dirty="0" err="1" smtClean="0"/>
                        <a:t>Haider</a:t>
                      </a:r>
                      <a:r>
                        <a:rPr lang="en-GB" dirty="0" smtClean="0"/>
                        <a:t> Ali</a:t>
                      </a:r>
                      <a:endParaRPr lang="en-GB" dirty="0"/>
                    </a:p>
                  </a:txBody>
                  <a:tcPr/>
                </a:tc>
                <a:tc>
                  <a:txBody>
                    <a:bodyPr/>
                    <a:lstStyle/>
                    <a:p>
                      <a:r>
                        <a:rPr lang="en-GB" dirty="0" smtClean="0"/>
                        <a:t>02-17- 1998</a:t>
                      </a:r>
                      <a:endParaRPr lang="en-GB" dirty="0"/>
                    </a:p>
                  </a:txBody>
                  <a:tcPr/>
                </a:tc>
                <a:tc>
                  <a:txBody>
                    <a:bodyPr/>
                    <a:lstStyle/>
                    <a:p>
                      <a:r>
                        <a:rPr lang="en-GB" dirty="0" smtClean="0"/>
                        <a:t>002</a:t>
                      </a:r>
                      <a:endParaRPr lang="en-GB" dirty="0"/>
                    </a:p>
                  </a:txBody>
                  <a:tcPr/>
                </a:tc>
              </a:tr>
              <a:tr h="370840">
                <a:tc>
                  <a:txBody>
                    <a:bodyPr/>
                    <a:lstStyle/>
                    <a:p>
                      <a:r>
                        <a:rPr lang="en-GB" dirty="0" smtClean="0"/>
                        <a:t>10-45</a:t>
                      </a:r>
                      <a:endParaRPr lang="en-GB" dirty="0"/>
                    </a:p>
                  </a:txBody>
                  <a:tcPr/>
                </a:tc>
                <a:tc>
                  <a:txBody>
                    <a:bodyPr/>
                    <a:lstStyle/>
                    <a:p>
                      <a:r>
                        <a:rPr lang="en-GB" dirty="0" err="1" smtClean="0"/>
                        <a:t>Safdar</a:t>
                      </a:r>
                      <a:r>
                        <a:rPr lang="en-GB" dirty="0" smtClean="0"/>
                        <a:t> Ahmed</a:t>
                      </a:r>
                      <a:endParaRPr lang="en-GB" dirty="0"/>
                    </a:p>
                  </a:txBody>
                  <a:tcPr/>
                </a:tc>
                <a:tc>
                  <a:txBody>
                    <a:bodyPr/>
                    <a:lstStyle/>
                    <a:p>
                      <a:r>
                        <a:rPr lang="en-GB" dirty="0" smtClean="0"/>
                        <a:t>01-05-1985</a:t>
                      </a:r>
                      <a:endParaRPr lang="en-GB" dirty="0"/>
                    </a:p>
                  </a:txBody>
                  <a:tcPr/>
                </a:tc>
                <a:tc>
                  <a:txBody>
                    <a:bodyPr/>
                    <a:lstStyle/>
                    <a:p>
                      <a:r>
                        <a:rPr lang="en-GB" dirty="0" smtClean="0"/>
                        <a:t>003</a:t>
                      </a:r>
                      <a:endParaRPr lang="en-GB" dirty="0"/>
                    </a:p>
                  </a:txBody>
                  <a:tcPr/>
                </a:tc>
              </a:tr>
            </a:tbl>
          </a:graphicData>
        </a:graphic>
      </p:graphicFrame>
      <p:sp>
        <p:nvSpPr>
          <p:cNvPr id="7" name="TextBox 6"/>
          <p:cNvSpPr txBox="1"/>
          <p:nvPr/>
        </p:nvSpPr>
        <p:spPr>
          <a:xfrm>
            <a:off x="539552" y="3037602"/>
            <a:ext cx="1296144" cy="369332"/>
          </a:xfrm>
          <a:prstGeom prst="rect">
            <a:avLst/>
          </a:prstGeom>
          <a:noFill/>
        </p:spPr>
        <p:txBody>
          <a:bodyPr wrap="square" rtlCol="0">
            <a:spAutoFit/>
          </a:bodyPr>
          <a:lstStyle/>
          <a:p>
            <a:r>
              <a:rPr lang="en-GB" dirty="0" smtClean="0"/>
              <a:t>Project</a:t>
            </a:r>
            <a:endParaRPr lang="en-GB" dirty="0"/>
          </a:p>
        </p:txBody>
      </p:sp>
      <p:sp>
        <p:nvSpPr>
          <p:cNvPr id="8" name="TextBox 7"/>
          <p:cNvSpPr txBox="1"/>
          <p:nvPr/>
        </p:nvSpPr>
        <p:spPr>
          <a:xfrm>
            <a:off x="4932040" y="3037602"/>
            <a:ext cx="1440160" cy="369332"/>
          </a:xfrm>
          <a:prstGeom prst="rect">
            <a:avLst/>
          </a:prstGeom>
          <a:noFill/>
        </p:spPr>
        <p:txBody>
          <a:bodyPr wrap="square" rtlCol="0">
            <a:spAutoFit/>
          </a:bodyPr>
          <a:lstStyle/>
          <a:p>
            <a:r>
              <a:rPr lang="en-GB" dirty="0" smtClean="0"/>
              <a:t>Department</a:t>
            </a:r>
            <a:endParaRPr lang="en-GB" dirty="0"/>
          </a:p>
        </p:txBody>
      </p:sp>
      <p:sp>
        <p:nvSpPr>
          <p:cNvPr id="9" name="TextBox 8"/>
          <p:cNvSpPr txBox="1"/>
          <p:nvPr/>
        </p:nvSpPr>
        <p:spPr>
          <a:xfrm>
            <a:off x="1475656" y="5661248"/>
            <a:ext cx="1656184" cy="369332"/>
          </a:xfrm>
          <a:prstGeom prst="rect">
            <a:avLst/>
          </a:prstGeom>
          <a:noFill/>
        </p:spPr>
        <p:txBody>
          <a:bodyPr wrap="square" rtlCol="0">
            <a:spAutoFit/>
          </a:bodyPr>
          <a:lstStyle/>
          <a:p>
            <a:r>
              <a:rPr lang="en-GB" dirty="0" smtClean="0"/>
              <a:t>Manager</a:t>
            </a:r>
            <a:endParaRPr lang="en-GB" dirty="0"/>
          </a:p>
        </p:txBody>
      </p:sp>
    </p:spTree>
    <p:extLst>
      <p:ext uri="{BB962C8B-B14F-4D97-AF65-F5344CB8AC3E}">
        <p14:creationId xmlns:p14="http://schemas.microsoft.com/office/powerpoint/2010/main" xmlns="" val="9420221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a:latin typeface="Arial" panose="020B0604020202020204" pitchFamily="34" charset="0"/>
                <a:cs typeface="Arial" panose="020B0604020202020204" pitchFamily="34" charset="0"/>
              </a:rPr>
              <a:t>Relational Database Model</a:t>
            </a: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Data </a:t>
            </a:r>
            <a:r>
              <a:rPr lang="en-GB" sz="2400" b="1" dirty="0" err="1" smtClean="0">
                <a:latin typeface="Arial" panose="020B0604020202020204" pitchFamily="34" charset="0"/>
                <a:cs typeface="Arial" panose="020B0604020202020204" pitchFamily="34" charset="0"/>
              </a:rPr>
              <a:t>Cleanup</a:t>
            </a:r>
            <a:endParaRPr lang="en-GB" sz="2400" b="1" dirty="0" smtClean="0">
              <a:latin typeface="Arial" panose="020B0604020202020204" pitchFamily="34" charset="0"/>
              <a:cs typeface="Arial" panose="020B0604020202020204" pitchFamily="34" charset="0"/>
            </a:endParaRPr>
          </a:p>
          <a:p>
            <a:pPr lvl="1"/>
            <a:r>
              <a:rPr lang="en-GB" sz="1800" dirty="0" smtClean="0">
                <a:latin typeface="Arial" panose="020B0604020202020204" pitchFamily="34" charset="0"/>
                <a:cs typeface="Arial" panose="020B0604020202020204" pitchFamily="34" charset="0"/>
              </a:rPr>
              <a:t>Valuable information: accurate, complete, reliable, economical, flexible, relevant, simple, timely, verifiable, accessible, secure</a:t>
            </a:r>
          </a:p>
          <a:p>
            <a:pPr lvl="1"/>
            <a:r>
              <a:rPr lang="en-GB" sz="1800" dirty="0" smtClean="0">
                <a:latin typeface="Arial" panose="020B0604020202020204" pitchFamily="34" charset="0"/>
                <a:cs typeface="Arial" panose="020B0604020202020204" pitchFamily="34" charset="0"/>
              </a:rPr>
              <a:t>Data </a:t>
            </a:r>
            <a:r>
              <a:rPr lang="en-GB" sz="1800" dirty="0" err="1" smtClean="0">
                <a:latin typeface="Arial" panose="020B0604020202020204" pitchFamily="34" charset="0"/>
                <a:cs typeface="Arial" panose="020B0604020202020204" pitchFamily="34" charset="0"/>
              </a:rPr>
              <a:t>cleanup</a:t>
            </a:r>
            <a:r>
              <a:rPr lang="en-GB" sz="1800" dirty="0" smtClean="0">
                <a:latin typeface="Arial" panose="020B0604020202020204" pitchFamily="34" charset="0"/>
                <a:cs typeface="Arial" panose="020B0604020202020204" pitchFamily="34" charset="0"/>
              </a:rPr>
              <a:t> is to develop data with these characteristics</a:t>
            </a:r>
          </a:p>
          <a:p>
            <a:pPr lvl="1"/>
            <a:endParaRPr lang="en-GB" sz="18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4587636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Database Management Systems (DBMS)</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Group of programs used as an interface between a database and application programs/users, used to create, implement, use and update a database.</a:t>
            </a:r>
          </a:p>
          <a:p>
            <a:pPr lvl="1"/>
            <a:r>
              <a:rPr lang="en-GB" sz="1800" dirty="0" smtClean="0">
                <a:latin typeface="Arial" panose="020B0604020202020204" pitchFamily="34" charset="0"/>
                <a:cs typeface="Arial" panose="020B0604020202020204" pitchFamily="34" charset="0"/>
              </a:rPr>
              <a:t>Makes physical database available for different logical views required by users</a:t>
            </a:r>
          </a:p>
          <a:p>
            <a:r>
              <a:rPr lang="en-GB" sz="2200" dirty="0" smtClean="0">
                <a:latin typeface="Arial" panose="020B0604020202020204" pitchFamily="34" charset="0"/>
                <a:cs typeface="Arial" panose="020B0604020202020204" pitchFamily="34" charset="0"/>
              </a:rPr>
              <a:t>Single User DBMS</a:t>
            </a:r>
          </a:p>
          <a:p>
            <a:pPr lvl="1"/>
            <a:r>
              <a:rPr lang="en-GB" sz="1800" dirty="0" smtClean="0">
                <a:latin typeface="Arial" panose="020B0604020202020204" pitchFamily="34" charset="0"/>
                <a:cs typeface="Arial" panose="020B0604020202020204" pitchFamily="34" charset="0"/>
              </a:rPr>
              <a:t>Databases for personal computer are meant for single users </a:t>
            </a:r>
          </a:p>
          <a:p>
            <a:pPr lvl="1"/>
            <a:r>
              <a:rPr lang="en-GB" sz="1800" dirty="0" smtClean="0">
                <a:latin typeface="Arial" panose="020B0604020202020204" pitchFamily="34" charset="0"/>
                <a:cs typeface="Arial" panose="020B0604020202020204" pitchFamily="34" charset="0"/>
              </a:rPr>
              <a:t>Access, FileMaker Pro, Microsoft InfoPath</a:t>
            </a:r>
          </a:p>
          <a:p>
            <a:r>
              <a:rPr lang="en-GB" sz="2200" dirty="0" smtClean="0">
                <a:latin typeface="Arial" panose="020B0604020202020204" pitchFamily="34" charset="0"/>
                <a:cs typeface="Arial" panose="020B0604020202020204" pitchFamily="34" charset="0"/>
              </a:rPr>
              <a:t>Multiuser DBMS</a:t>
            </a:r>
          </a:p>
          <a:p>
            <a:pPr lvl="1"/>
            <a:r>
              <a:rPr lang="en-GB" sz="1800" dirty="0" smtClean="0">
                <a:latin typeface="Arial" panose="020B0604020202020204" pitchFamily="34" charset="0"/>
                <a:cs typeface="Arial" panose="020B0604020202020204" pitchFamily="34" charset="0"/>
              </a:rPr>
              <a:t>Used by large mainframe computers</a:t>
            </a:r>
          </a:p>
          <a:p>
            <a:pPr lvl="1"/>
            <a:r>
              <a:rPr lang="en-GB" sz="1800" dirty="0" smtClean="0">
                <a:latin typeface="Arial" panose="020B0604020202020204" pitchFamily="34" charset="0"/>
                <a:cs typeface="Arial" panose="020B0604020202020204" pitchFamily="34" charset="0"/>
              </a:rPr>
              <a:t>Powerful, expensive, allow hundreds of people to access</a:t>
            </a:r>
          </a:p>
          <a:p>
            <a:pPr lvl="1"/>
            <a:r>
              <a:rPr lang="en-GB" sz="1800" dirty="0" smtClean="0">
                <a:latin typeface="Arial" panose="020B0604020202020204" pitchFamily="34" charset="0"/>
                <a:cs typeface="Arial" panose="020B0604020202020204" pitchFamily="34" charset="0"/>
              </a:rPr>
              <a:t>Oracle, Sybase, DB2 by IBM, Teradata database</a:t>
            </a:r>
            <a:endParaRPr lang="en-GB"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6775171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Capabilities of Database </a:t>
            </a:r>
            <a:r>
              <a:rPr lang="en-GB" sz="2800" b="1" dirty="0">
                <a:latin typeface="Arial" panose="020B0604020202020204" pitchFamily="34" charset="0"/>
                <a:cs typeface="Arial" panose="020B0604020202020204" pitchFamily="34" charset="0"/>
              </a:rPr>
              <a:t>Management Systems (DBMS)</a:t>
            </a: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Provides capabilities and tools for organizing, managing and accessing the data in the database</a:t>
            </a:r>
          </a:p>
          <a:p>
            <a:r>
              <a:rPr lang="en-GB" sz="2400" b="1" dirty="0" smtClean="0">
                <a:latin typeface="Arial" panose="020B0604020202020204" pitchFamily="34" charset="0"/>
                <a:cs typeface="Arial" panose="020B0604020202020204" pitchFamily="34" charset="0"/>
              </a:rPr>
              <a:t>Data Definition language (DDL)</a:t>
            </a:r>
          </a:p>
          <a:p>
            <a:pPr lvl="1"/>
            <a:r>
              <a:rPr lang="en-GB" sz="1800" dirty="0" smtClean="0">
                <a:latin typeface="Arial" panose="020B0604020202020204" pitchFamily="34" charset="0"/>
                <a:cs typeface="Arial" panose="020B0604020202020204" pitchFamily="34" charset="0"/>
              </a:rPr>
              <a:t>Collection of instructions and commands used to define and describe data and relations in a specific database</a:t>
            </a:r>
          </a:p>
          <a:p>
            <a:pPr lvl="1"/>
            <a:r>
              <a:rPr lang="en-GB" sz="1800" dirty="0" smtClean="0">
                <a:latin typeface="Arial" panose="020B0604020202020204" pitchFamily="34" charset="0"/>
                <a:cs typeface="Arial" panose="020B0604020202020204" pitchFamily="34" charset="0"/>
              </a:rPr>
              <a:t>Basically used to define </a:t>
            </a:r>
            <a:r>
              <a:rPr lang="en-GB" sz="1800" b="1" dirty="0" smtClean="0">
                <a:latin typeface="Arial" panose="020B0604020202020204" pitchFamily="34" charset="0"/>
                <a:cs typeface="Arial" panose="020B0604020202020204" pitchFamily="34" charset="0"/>
              </a:rPr>
              <a:t>schema</a:t>
            </a:r>
            <a:r>
              <a:rPr lang="en-GB" sz="1800" dirty="0" smtClean="0">
                <a:latin typeface="Arial" panose="020B0604020202020204" pitchFamily="34" charset="0"/>
                <a:cs typeface="Arial" panose="020B0604020202020204" pitchFamily="34" charset="0"/>
              </a:rPr>
              <a:t> (description) </a:t>
            </a:r>
          </a:p>
          <a:p>
            <a:pPr lvl="1"/>
            <a:r>
              <a:rPr lang="en-GB" sz="1800" dirty="0" smtClean="0">
                <a:latin typeface="Arial" panose="020B0604020202020204" pitchFamily="34" charset="0"/>
                <a:cs typeface="Arial" panose="020B0604020202020204" pitchFamily="34" charset="0"/>
              </a:rPr>
              <a:t>Describes logical access paths and logical records in the database</a:t>
            </a:r>
          </a:p>
          <a:p>
            <a:pPr lvl="1"/>
            <a:r>
              <a:rPr lang="en-GB" sz="1800" dirty="0" smtClean="0">
                <a:latin typeface="Arial" panose="020B0604020202020204" pitchFamily="34" charset="0"/>
                <a:cs typeface="Arial" panose="020B0604020202020204" pitchFamily="34" charset="0"/>
              </a:rPr>
              <a:t>SQL: CREATE, DROP, ALTER</a:t>
            </a:r>
          </a:p>
          <a:p>
            <a:pPr marL="457200" lvl="1" indent="0">
              <a:buNone/>
            </a:pPr>
            <a:endParaRPr lang="en-GB" sz="1800" dirty="0" smtClean="0">
              <a:latin typeface="Arial" panose="020B0604020202020204" pitchFamily="34" charset="0"/>
              <a:cs typeface="Arial" panose="020B0604020202020204" pitchFamily="34" charset="0"/>
            </a:endParaRPr>
          </a:p>
          <a:p>
            <a:endParaRPr lang="en-GB" sz="2400" b="1" dirty="0" smtClean="0">
              <a:latin typeface="Arial" panose="020B0604020202020204" pitchFamily="34" charset="0"/>
              <a:cs typeface="Arial" panose="020B0604020202020204" pitchFamily="34" charset="0"/>
            </a:endParaRPr>
          </a:p>
          <a:p>
            <a:endParaRPr lang="en-GB" sz="2400" b="1" dirty="0" smtClean="0">
              <a:latin typeface="Arial" panose="020B0604020202020204" pitchFamily="34" charset="0"/>
              <a:cs typeface="Arial" panose="020B0604020202020204" pitchFamily="34" charset="0"/>
            </a:endParaRPr>
          </a:p>
          <a:p>
            <a:pPr lvl="1"/>
            <a:endParaRPr lang="en-GB" sz="1800" dirty="0">
              <a:latin typeface="Arial" panose="020B0604020202020204" pitchFamily="34" charset="0"/>
              <a:cs typeface="Arial" panose="020B0604020202020204" pitchFamily="34" charset="0"/>
            </a:endParaRPr>
          </a:p>
        </p:txBody>
      </p:sp>
      <p:sp>
        <p:nvSpPr>
          <p:cNvPr id="5" name="TextBox 4"/>
          <p:cNvSpPr txBox="1"/>
          <p:nvPr/>
        </p:nvSpPr>
        <p:spPr>
          <a:xfrm>
            <a:off x="1763688" y="4653136"/>
            <a:ext cx="5184576" cy="1754326"/>
          </a:xfrm>
          <a:prstGeom prst="rect">
            <a:avLst/>
          </a:prstGeom>
          <a:noFill/>
        </p:spPr>
        <p:txBody>
          <a:bodyPr wrap="square" rtlCol="0">
            <a:spAutoFit/>
          </a:bodyPr>
          <a:lstStyle/>
          <a:p>
            <a:r>
              <a:rPr lang="en-GB" dirty="0">
                <a:solidFill>
                  <a:srgbClr val="C00000"/>
                </a:solidFill>
              </a:rPr>
              <a:t>CREATE TABLE employees (</a:t>
            </a:r>
          </a:p>
          <a:p>
            <a:r>
              <a:rPr lang="en-GB" dirty="0">
                <a:solidFill>
                  <a:srgbClr val="C00000"/>
                </a:solidFill>
              </a:rPr>
              <a:t>    id            </a:t>
            </a:r>
            <a:r>
              <a:rPr lang="en-GB" dirty="0" smtClean="0">
                <a:solidFill>
                  <a:srgbClr val="C00000"/>
                </a:solidFill>
              </a:rPr>
              <a:t>        INTEGER      </a:t>
            </a:r>
            <a:r>
              <a:rPr lang="en-GB" dirty="0">
                <a:solidFill>
                  <a:srgbClr val="C00000"/>
                </a:solidFill>
              </a:rPr>
              <a:t>PRIMARY KEY,</a:t>
            </a:r>
          </a:p>
          <a:p>
            <a:r>
              <a:rPr lang="en-GB" dirty="0">
                <a:solidFill>
                  <a:srgbClr val="C00000"/>
                </a:solidFill>
              </a:rPr>
              <a:t>    </a:t>
            </a:r>
            <a:r>
              <a:rPr lang="en-GB" dirty="0" err="1">
                <a:solidFill>
                  <a:srgbClr val="C00000"/>
                </a:solidFill>
              </a:rPr>
              <a:t>first_name</a:t>
            </a:r>
            <a:r>
              <a:rPr lang="en-GB" dirty="0">
                <a:solidFill>
                  <a:srgbClr val="C00000"/>
                </a:solidFill>
              </a:rPr>
              <a:t>    VARCHAR(50)  NULL,</a:t>
            </a:r>
          </a:p>
          <a:p>
            <a:r>
              <a:rPr lang="en-GB" dirty="0">
                <a:solidFill>
                  <a:srgbClr val="C00000"/>
                </a:solidFill>
              </a:rPr>
              <a:t>    </a:t>
            </a:r>
            <a:r>
              <a:rPr lang="en-GB" dirty="0" err="1">
                <a:solidFill>
                  <a:srgbClr val="C00000"/>
                </a:solidFill>
              </a:rPr>
              <a:t>last_name</a:t>
            </a:r>
            <a:r>
              <a:rPr lang="en-GB" dirty="0">
                <a:solidFill>
                  <a:srgbClr val="C00000"/>
                </a:solidFill>
              </a:rPr>
              <a:t>     VARCHAR(75)  NOT NULL,</a:t>
            </a:r>
          </a:p>
          <a:p>
            <a:r>
              <a:rPr lang="en-GB" dirty="0">
                <a:solidFill>
                  <a:srgbClr val="C00000"/>
                </a:solidFill>
              </a:rPr>
              <a:t>    </a:t>
            </a:r>
            <a:r>
              <a:rPr lang="en-GB" dirty="0" err="1">
                <a:solidFill>
                  <a:srgbClr val="C00000"/>
                </a:solidFill>
              </a:rPr>
              <a:t>dateofbirth</a:t>
            </a:r>
            <a:r>
              <a:rPr lang="en-GB" dirty="0">
                <a:solidFill>
                  <a:srgbClr val="C00000"/>
                </a:solidFill>
              </a:rPr>
              <a:t>   </a:t>
            </a:r>
            <a:r>
              <a:rPr lang="en-GB" dirty="0" smtClean="0">
                <a:solidFill>
                  <a:srgbClr val="C00000"/>
                </a:solidFill>
              </a:rPr>
              <a:t> DATE         </a:t>
            </a:r>
            <a:r>
              <a:rPr lang="en-GB" dirty="0">
                <a:solidFill>
                  <a:srgbClr val="C00000"/>
                </a:solidFill>
              </a:rPr>
              <a:t>NULL</a:t>
            </a:r>
          </a:p>
          <a:p>
            <a:r>
              <a:rPr lang="en-GB" dirty="0">
                <a:solidFill>
                  <a:srgbClr val="C00000"/>
                </a:solidFill>
              </a:rPr>
              <a:t>);</a:t>
            </a:r>
          </a:p>
        </p:txBody>
      </p:sp>
    </p:spTree>
    <p:extLst>
      <p:ext uri="{BB962C8B-B14F-4D97-AF65-F5344CB8AC3E}">
        <p14:creationId xmlns:p14="http://schemas.microsoft.com/office/powerpoint/2010/main" xmlns="" val="209353093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Capabilities of Database Management Systems (DBMS)</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Data Dictionary</a:t>
            </a:r>
          </a:p>
          <a:p>
            <a:pPr lvl="1"/>
            <a:r>
              <a:rPr lang="en-GB" sz="1800" dirty="0" smtClean="0">
                <a:latin typeface="Arial" panose="020B0604020202020204" pitchFamily="34" charset="0"/>
                <a:cs typeface="Arial" panose="020B0604020202020204" pitchFamily="34" charset="0"/>
              </a:rPr>
              <a:t>Detailed description of all data used in the database</a:t>
            </a:r>
          </a:p>
          <a:p>
            <a:pPr lvl="1"/>
            <a:r>
              <a:rPr lang="en-GB" sz="1800" dirty="0" smtClean="0">
                <a:latin typeface="Arial" panose="020B0604020202020204" pitchFamily="34" charset="0"/>
                <a:cs typeface="Arial" panose="020B0604020202020204" pitchFamily="34" charset="0"/>
              </a:rPr>
              <a:t>Name of data item, range of values used, type of data, amount of storage needed, notation of person who updated it, users who can access it, list of reports that use data item</a:t>
            </a:r>
          </a:p>
          <a:p>
            <a:pPr lvl="1"/>
            <a:endParaRPr lang="en-GB" sz="1800" dirty="0" smtClean="0">
              <a:latin typeface="Arial" panose="020B0604020202020204" pitchFamily="34" charset="0"/>
              <a:cs typeface="Arial" panose="020B0604020202020204" pitchFamily="34" charset="0"/>
            </a:endParaRPr>
          </a:p>
        </p:txBody>
      </p:sp>
      <p:sp>
        <p:nvSpPr>
          <p:cNvPr id="4" name="TextBox 3"/>
          <p:cNvSpPr txBox="1"/>
          <p:nvPr/>
        </p:nvSpPr>
        <p:spPr>
          <a:xfrm>
            <a:off x="1846908" y="3429000"/>
            <a:ext cx="5400600" cy="2893100"/>
          </a:xfrm>
          <a:prstGeom prst="rect">
            <a:avLst/>
          </a:prstGeom>
          <a:noFill/>
        </p:spPr>
        <p:txBody>
          <a:bodyPr wrap="square" rtlCol="0">
            <a:spAutoFit/>
          </a:bodyPr>
          <a:lstStyle/>
          <a:p>
            <a:r>
              <a:rPr lang="en-GB" sz="1400" dirty="0" smtClean="0">
                <a:solidFill>
                  <a:srgbClr val="C00000"/>
                </a:solidFill>
              </a:rPr>
              <a:t>NORTHWEATERN MANUFACTURING</a:t>
            </a:r>
          </a:p>
          <a:p>
            <a:endParaRPr lang="en-GB" sz="1400" dirty="0">
              <a:solidFill>
                <a:srgbClr val="C00000"/>
              </a:solidFill>
            </a:endParaRPr>
          </a:p>
          <a:p>
            <a:r>
              <a:rPr lang="en-GB" sz="1400" dirty="0" smtClean="0">
                <a:solidFill>
                  <a:srgbClr val="C00000"/>
                </a:solidFill>
              </a:rPr>
              <a:t>PREPARED BY: 	BORDWELL</a:t>
            </a:r>
          </a:p>
          <a:p>
            <a:r>
              <a:rPr lang="en-GB" sz="1400" dirty="0" smtClean="0">
                <a:solidFill>
                  <a:srgbClr val="C00000"/>
                </a:solidFill>
              </a:rPr>
              <a:t>DATE: 		04 AUGUST 2007</a:t>
            </a:r>
          </a:p>
          <a:p>
            <a:r>
              <a:rPr lang="en-GB" sz="1400" dirty="0" smtClean="0">
                <a:solidFill>
                  <a:srgbClr val="C00000"/>
                </a:solidFill>
              </a:rPr>
              <a:t>APPROVED BY:	 EDWARDS</a:t>
            </a:r>
          </a:p>
          <a:p>
            <a:r>
              <a:rPr lang="en-GB" sz="1400" dirty="0" smtClean="0">
                <a:solidFill>
                  <a:srgbClr val="C00000"/>
                </a:solidFill>
              </a:rPr>
              <a:t>VERSION:		 3.1</a:t>
            </a:r>
          </a:p>
          <a:p>
            <a:r>
              <a:rPr lang="en-GB" sz="1400" dirty="0" smtClean="0">
                <a:solidFill>
                  <a:srgbClr val="C00000"/>
                </a:solidFill>
              </a:rPr>
              <a:t>PAGE: 		1 OF 1</a:t>
            </a:r>
          </a:p>
          <a:p>
            <a:r>
              <a:rPr lang="en-GB" sz="1400" dirty="0" smtClean="0">
                <a:solidFill>
                  <a:srgbClr val="C00000"/>
                </a:solidFill>
              </a:rPr>
              <a:t>DATA ELEMENT NAME:	 PARTNO</a:t>
            </a:r>
          </a:p>
          <a:p>
            <a:r>
              <a:rPr lang="en-GB" sz="1400" dirty="0" smtClean="0">
                <a:solidFill>
                  <a:srgbClr val="C00000"/>
                </a:solidFill>
              </a:rPr>
              <a:t>DESCRIPTION: 	INVENTRY PART NUMBER</a:t>
            </a:r>
          </a:p>
          <a:p>
            <a:r>
              <a:rPr lang="en-GB" sz="1400" dirty="0" smtClean="0">
                <a:solidFill>
                  <a:srgbClr val="C00000"/>
                </a:solidFill>
              </a:rPr>
              <a:t>OTHER NAMES:	 PTNO</a:t>
            </a:r>
          </a:p>
          <a:p>
            <a:r>
              <a:rPr lang="en-GB" sz="1400" dirty="0" smtClean="0">
                <a:solidFill>
                  <a:srgbClr val="C00000"/>
                </a:solidFill>
              </a:rPr>
              <a:t>VALUE RANGE:	 100 TO 5000</a:t>
            </a:r>
          </a:p>
          <a:p>
            <a:r>
              <a:rPr lang="en-GB" sz="1400" dirty="0" smtClean="0">
                <a:solidFill>
                  <a:srgbClr val="C00000"/>
                </a:solidFill>
              </a:rPr>
              <a:t>DATA TYPE:		 NUMERIC</a:t>
            </a:r>
          </a:p>
          <a:p>
            <a:r>
              <a:rPr lang="en-GB" sz="1400" dirty="0" smtClean="0">
                <a:solidFill>
                  <a:srgbClr val="C00000"/>
                </a:solidFill>
              </a:rPr>
              <a:t>POSITION: 		4 POSITIONS OR COLUMNS</a:t>
            </a:r>
            <a:endParaRPr lang="en-GB" sz="1400" dirty="0">
              <a:solidFill>
                <a:srgbClr val="C00000"/>
              </a:solidFill>
            </a:endParaRPr>
          </a:p>
        </p:txBody>
      </p:sp>
    </p:spTree>
    <p:extLst>
      <p:ext uri="{BB962C8B-B14F-4D97-AF65-F5344CB8AC3E}">
        <p14:creationId xmlns:p14="http://schemas.microsoft.com/office/powerpoint/2010/main" xmlns="" val="330891358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Database Management Systems (DBMS)</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Data Manipulation Language</a:t>
            </a:r>
          </a:p>
          <a:p>
            <a:pPr lvl="1"/>
            <a:r>
              <a:rPr lang="en-GB" sz="1800" dirty="0" smtClean="0">
                <a:latin typeface="Arial" panose="020B0604020202020204" pitchFamily="34" charset="0"/>
                <a:cs typeface="Arial" panose="020B0604020202020204" pitchFamily="34" charset="0"/>
              </a:rPr>
              <a:t>Specific language used to access, modify, and make </a:t>
            </a:r>
            <a:r>
              <a:rPr lang="en-GB" sz="1800" b="1" dirty="0" smtClean="0">
                <a:latin typeface="Arial" panose="020B0604020202020204" pitchFamily="34" charset="0"/>
                <a:cs typeface="Arial" panose="020B0604020202020204" pitchFamily="34" charset="0"/>
              </a:rPr>
              <a:t>queries</a:t>
            </a:r>
            <a:r>
              <a:rPr lang="en-GB" sz="1800" dirty="0" smtClean="0">
                <a:latin typeface="Arial" panose="020B0604020202020204" pitchFamily="34" charset="0"/>
                <a:cs typeface="Arial" panose="020B0604020202020204" pitchFamily="34" charset="0"/>
              </a:rPr>
              <a:t>(request for specific data) </a:t>
            </a:r>
          </a:p>
          <a:p>
            <a:pPr lvl="1"/>
            <a:r>
              <a:rPr lang="en-GB" sz="1800" dirty="0" smtClean="0">
                <a:latin typeface="Arial" panose="020B0604020202020204" pitchFamily="34" charset="0"/>
                <a:cs typeface="Arial" panose="020B0604020202020204" pitchFamily="34" charset="0"/>
              </a:rPr>
              <a:t>Storing, Retrieving, Manipulating data and Generating reports</a:t>
            </a:r>
          </a:p>
          <a:p>
            <a:pPr lvl="1"/>
            <a:r>
              <a:rPr lang="en-GB" sz="1800" dirty="0" smtClean="0">
                <a:latin typeface="Arial" panose="020B0604020202020204" pitchFamily="34" charset="0"/>
                <a:cs typeface="Arial" panose="020B0604020202020204" pitchFamily="34" charset="0"/>
              </a:rPr>
              <a:t>Query By Example (QBE)</a:t>
            </a:r>
          </a:p>
          <a:p>
            <a:pPr lvl="2"/>
            <a:r>
              <a:rPr lang="en-GB" sz="1400" dirty="0" smtClean="0">
                <a:latin typeface="Arial" panose="020B0604020202020204" pitchFamily="34" charset="0"/>
                <a:cs typeface="Arial" panose="020B0604020202020204" pitchFamily="34" charset="0"/>
              </a:rPr>
              <a:t>Visual approach to developing database queries</a:t>
            </a:r>
          </a:p>
          <a:p>
            <a:pPr lvl="2"/>
            <a:r>
              <a:rPr lang="en-GB" sz="1400" dirty="0" smtClean="0">
                <a:latin typeface="Arial" panose="020B0604020202020204" pitchFamily="34" charset="0"/>
                <a:cs typeface="Arial" panose="020B0604020202020204" pitchFamily="34" charset="0"/>
              </a:rPr>
              <a:t>GUI to retrieve data</a:t>
            </a:r>
          </a:p>
          <a:p>
            <a:pPr lvl="2"/>
            <a:r>
              <a:rPr lang="en-GB" sz="1400" dirty="0" smtClean="0">
                <a:latin typeface="Arial" panose="020B0604020202020204" pitchFamily="34" charset="0"/>
                <a:cs typeface="Arial" panose="020B0604020202020204" pitchFamily="34" charset="0"/>
              </a:rPr>
              <a:t>MS Access</a:t>
            </a:r>
          </a:p>
          <a:p>
            <a:pPr lvl="1"/>
            <a:r>
              <a:rPr lang="en-GB" sz="1800" dirty="0" smtClean="0">
                <a:latin typeface="Arial" panose="020B0604020202020204" pitchFamily="34" charset="0"/>
                <a:cs typeface="Arial" panose="020B0604020202020204" pitchFamily="34" charset="0"/>
              </a:rPr>
              <a:t>Structured Query Language (SQL)</a:t>
            </a:r>
          </a:p>
          <a:p>
            <a:pPr lvl="2"/>
            <a:r>
              <a:rPr lang="en-GB" sz="1400" dirty="0" smtClean="0">
                <a:latin typeface="Arial" panose="020B0604020202020204" pitchFamily="34" charset="0"/>
                <a:cs typeface="Arial" panose="020B0604020202020204" pitchFamily="34" charset="0"/>
              </a:rPr>
              <a:t>Integral part of relational databases</a:t>
            </a:r>
          </a:p>
          <a:p>
            <a:pPr lvl="2"/>
            <a:r>
              <a:rPr lang="en-GB" sz="1400" dirty="0" smtClean="0">
                <a:latin typeface="Arial" panose="020B0604020202020204" pitchFamily="34" charset="0"/>
                <a:cs typeface="Arial" panose="020B0604020202020204" pitchFamily="34" charset="0"/>
              </a:rPr>
              <a:t>Consists of special keywords and rules </a:t>
            </a:r>
          </a:p>
          <a:p>
            <a:pPr lvl="2"/>
            <a:r>
              <a:rPr lang="en-GB" sz="1400" dirty="0" smtClean="0">
                <a:latin typeface="Arial" panose="020B0604020202020204" pitchFamily="34" charset="0"/>
                <a:cs typeface="Arial" panose="020B0604020202020204" pitchFamily="34" charset="0"/>
              </a:rPr>
              <a:t>Also includes built-in functions  AVG, MAX, MIN</a:t>
            </a:r>
          </a:p>
        </p:txBody>
      </p:sp>
    </p:spTree>
    <p:extLst>
      <p:ext uri="{BB962C8B-B14F-4D97-AF65-F5344CB8AC3E}">
        <p14:creationId xmlns:p14="http://schemas.microsoft.com/office/powerpoint/2010/main" xmlns="" val="89272746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Database Management Systems (DBMS)</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Data Manipulation Language</a:t>
            </a:r>
          </a:p>
        </p:txBody>
      </p:sp>
      <p:graphicFrame>
        <p:nvGraphicFramePr>
          <p:cNvPr id="4" name="Table 3"/>
          <p:cNvGraphicFramePr>
            <a:graphicFrameLocks noGrp="1"/>
          </p:cNvGraphicFramePr>
          <p:nvPr>
            <p:extLst>
              <p:ext uri="{D42A27DB-BD31-4B8C-83A1-F6EECF244321}">
                <p14:modId xmlns:p14="http://schemas.microsoft.com/office/powerpoint/2010/main" xmlns="" val="1037584269"/>
              </p:ext>
            </p:extLst>
          </p:nvPr>
        </p:nvGraphicFramePr>
        <p:xfrm>
          <a:off x="755576" y="2420888"/>
          <a:ext cx="7776864" cy="3937248"/>
        </p:xfrm>
        <a:graphic>
          <a:graphicData uri="http://schemas.openxmlformats.org/drawingml/2006/table">
            <a:tbl>
              <a:tblPr firstRow="1" bandRow="1">
                <a:tableStyleId>{5C22544A-7EE6-4342-B048-85BDC9FD1C3A}</a:tableStyleId>
              </a:tblPr>
              <a:tblGrid>
                <a:gridCol w="3888432"/>
                <a:gridCol w="3888432"/>
              </a:tblGrid>
              <a:tr h="432048">
                <a:tc>
                  <a:txBody>
                    <a:bodyPr/>
                    <a:lstStyle/>
                    <a:p>
                      <a:r>
                        <a:rPr lang="en-GB" sz="1600" dirty="0" smtClean="0"/>
                        <a:t>SQL</a:t>
                      </a:r>
                      <a:r>
                        <a:rPr lang="en-GB" sz="1600" baseline="0" dirty="0" smtClean="0"/>
                        <a:t> Command</a:t>
                      </a:r>
                      <a:endParaRPr lang="en-GB" sz="1600" dirty="0"/>
                    </a:p>
                  </a:txBody>
                  <a:tcPr/>
                </a:tc>
                <a:tc>
                  <a:txBody>
                    <a:bodyPr/>
                    <a:lstStyle/>
                    <a:p>
                      <a:r>
                        <a:rPr lang="en-GB" sz="1600" dirty="0" smtClean="0"/>
                        <a:t>Description</a:t>
                      </a:r>
                      <a:endParaRPr lang="en-GB" sz="1600" dirty="0"/>
                    </a:p>
                  </a:txBody>
                  <a:tcPr/>
                </a:tc>
              </a:tr>
              <a:tr h="3456384">
                <a:tc>
                  <a:txBody>
                    <a:bodyPr/>
                    <a:lstStyle/>
                    <a:p>
                      <a:r>
                        <a:rPr lang="en-GB" sz="1600" dirty="0" smtClean="0"/>
                        <a:t>SELECT </a:t>
                      </a:r>
                      <a:r>
                        <a:rPr lang="en-GB" sz="1600" dirty="0" err="1" smtClean="0"/>
                        <a:t>ClientName</a:t>
                      </a:r>
                      <a:r>
                        <a:rPr lang="en-GB" sz="1600" dirty="0" smtClean="0"/>
                        <a:t>, Debt</a:t>
                      </a:r>
                    </a:p>
                    <a:p>
                      <a:r>
                        <a:rPr lang="en-GB" sz="1600" dirty="0" smtClean="0"/>
                        <a:t>FROM</a:t>
                      </a:r>
                      <a:r>
                        <a:rPr lang="en-GB" sz="1600" baseline="0" dirty="0" smtClean="0"/>
                        <a:t> Client</a:t>
                      </a:r>
                    </a:p>
                    <a:p>
                      <a:r>
                        <a:rPr lang="en-GB" sz="1600" baseline="0" dirty="0" smtClean="0"/>
                        <a:t>WHERE Debt&gt;1000</a:t>
                      </a:r>
                    </a:p>
                    <a:p>
                      <a:endParaRPr lang="en-GB" sz="1600" baseline="0" dirty="0" smtClean="0"/>
                    </a:p>
                    <a:p>
                      <a:r>
                        <a:rPr lang="en-GB" sz="1600" baseline="0" dirty="0" smtClean="0"/>
                        <a:t>SELECT </a:t>
                      </a:r>
                      <a:r>
                        <a:rPr lang="en-GB" sz="1600" baseline="0" dirty="0" err="1" smtClean="0"/>
                        <a:t>ClientName</a:t>
                      </a:r>
                      <a:r>
                        <a:rPr lang="en-GB" sz="1600" baseline="0" dirty="0" smtClean="0"/>
                        <a:t>, </a:t>
                      </a:r>
                      <a:r>
                        <a:rPr lang="en-GB" sz="1600" baseline="0" dirty="0" err="1" smtClean="0"/>
                        <a:t>ClientNum</a:t>
                      </a:r>
                      <a:r>
                        <a:rPr lang="en-GB" sz="1600" baseline="0" dirty="0" smtClean="0"/>
                        <a:t>, </a:t>
                      </a:r>
                      <a:r>
                        <a:rPr lang="en-GB" sz="1600" baseline="0" dirty="0" err="1" smtClean="0"/>
                        <a:t>OrderNum</a:t>
                      </a:r>
                      <a:endParaRPr lang="en-GB" sz="1600" baseline="0" dirty="0" smtClean="0"/>
                    </a:p>
                    <a:p>
                      <a:r>
                        <a:rPr lang="en-GB" sz="1600" baseline="0" dirty="0" smtClean="0"/>
                        <a:t>FROM Client, Order</a:t>
                      </a:r>
                    </a:p>
                    <a:p>
                      <a:r>
                        <a:rPr lang="en-GB" sz="1600" baseline="0" dirty="0" smtClean="0"/>
                        <a:t>WHERE </a:t>
                      </a:r>
                      <a:r>
                        <a:rPr lang="en-GB" sz="1600" baseline="0" dirty="0" err="1" smtClean="0"/>
                        <a:t>Client.ClientNum</a:t>
                      </a:r>
                      <a:r>
                        <a:rPr lang="en-GB" sz="1600" baseline="0" dirty="0" smtClean="0"/>
                        <a:t>=</a:t>
                      </a:r>
                      <a:r>
                        <a:rPr lang="en-GB" sz="1600" baseline="0" dirty="0" err="1" smtClean="0"/>
                        <a:t>Order.ClientNum</a:t>
                      </a:r>
                      <a:endParaRPr lang="en-GB" sz="1600" baseline="0" dirty="0" smtClean="0"/>
                    </a:p>
                    <a:p>
                      <a:endParaRPr lang="en-GB" sz="1600" baseline="0" smtClean="0"/>
                    </a:p>
                    <a:p>
                      <a:endParaRPr lang="en-GB" sz="1600" baseline="0" smtClean="0"/>
                    </a:p>
                    <a:p>
                      <a:endParaRPr lang="en-GB" sz="1600" baseline="0" smtClean="0"/>
                    </a:p>
                    <a:p>
                      <a:endParaRPr lang="en-GB" sz="1600" baseline="0" smtClean="0"/>
                    </a:p>
                    <a:p>
                      <a:endParaRPr lang="en-GB" sz="1600" baseline="0" dirty="0" smtClean="0"/>
                    </a:p>
                    <a:p>
                      <a:r>
                        <a:rPr lang="en-GB" sz="1600" baseline="0" dirty="0" smtClean="0"/>
                        <a:t>GRANT INSERT ON</a:t>
                      </a:r>
                    </a:p>
                    <a:p>
                      <a:r>
                        <a:rPr lang="en-GB" sz="1600" baseline="0" dirty="0" smtClean="0"/>
                        <a:t>Client to Guthrie</a:t>
                      </a:r>
                      <a:endParaRPr lang="en-GB" sz="1600" dirty="0"/>
                    </a:p>
                  </a:txBody>
                  <a:tcPr/>
                </a:tc>
                <a:tc>
                  <a:txBody>
                    <a:bodyPr/>
                    <a:lstStyle/>
                    <a:p>
                      <a:r>
                        <a:rPr lang="en-GB" sz="1600" dirty="0" smtClean="0"/>
                        <a:t>Query displays all clients and amount they owe to the company rom database table Client, or client who owe more than $1000</a:t>
                      </a:r>
                    </a:p>
                    <a:p>
                      <a:endParaRPr lang="en-GB" sz="1600" dirty="0" smtClean="0"/>
                    </a:p>
                    <a:p>
                      <a:r>
                        <a:rPr lang="en-GB" sz="1600" dirty="0" smtClean="0"/>
                        <a:t>Join</a:t>
                      </a:r>
                      <a:r>
                        <a:rPr lang="en-GB" sz="1600" baseline="0" dirty="0" smtClean="0"/>
                        <a:t> command that combines data rom 2 tables: Client and Order. New table will be created with client name, client number and order number.</a:t>
                      </a:r>
                    </a:p>
                    <a:p>
                      <a:endParaRPr lang="en-GB" sz="1600" baseline="0" dirty="0" smtClean="0"/>
                    </a:p>
                    <a:p>
                      <a:endParaRPr lang="en-GB" sz="1600" baseline="0" dirty="0" smtClean="0"/>
                    </a:p>
                    <a:p>
                      <a:endParaRPr lang="en-GB" sz="1600" baseline="0" dirty="0" smtClean="0"/>
                    </a:p>
                    <a:p>
                      <a:endParaRPr lang="en-GB" sz="1600" baseline="0" dirty="0" smtClean="0"/>
                    </a:p>
                    <a:p>
                      <a:r>
                        <a:rPr lang="en-GB" sz="1600" baseline="0" dirty="0" smtClean="0"/>
                        <a:t>Security command, that allows Guthrie to enter values or rows in Client table</a:t>
                      </a:r>
                      <a:endParaRPr lang="en-GB" sz="1600" dirty="0"/>
                    </a:p>
                  </a:txBody>
                  <a:tcPr/>
                </a:tc>
              </a:tr>
            </a:tbl>
          </a:graphicData>
        </a:graphic>
      </p:graphicFrame>
    </p:spTree>
    <p:extLst>
      <p:ext uri="{BB962C8B-B14F-4D97-AF65-F5344CB8AC3E}">
        <p14:creationId xmlns:p14="http://schemas.microsoft.com/office/powerpoint/2010/main" xmlns="" val="39430451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Database Administration</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Require a skilled DBA</a:t>
            </a:r>
          </a:p>
          <a:p>
            <a:pPr lvl="1"/>
            <a:r>
              <a:rPr lang="en-GB" sz="1800" dirty="0" smtClean="0">
                <a:latin typeface="Arial" panose="020B0604020202020204" pitchFamily="34" charset="0"/>
                <a:cs typeface="Arial" panose="020B0604020202020204" pitchFamily="34" charset="0"/>
              </a:rPr>
              <a:t>Expected to have clear understanding of the fundamental business of organizations</a:t>
            </a:r>
          </a:p>
          <a:p>
            <a:pPr lvl="1"/>
            <a:r>
              <a:rPr lang="en-GB" sz="1800" dirty="0" smtClean="0">
                <a:latin typeface="Arial" panose="020B0604020202020204" pitchFamily="34" charset="0"/>
                <a:cs typeface="Arial" panose="020B0604020202020204" pitchFamily="34" charset="0"/>
              </a:rPr>
              <a:t>Proficient in the use of selected DBMS</a:t>
            </a:r>
          </a:p>
          <a:p>
            <a:pPr lvl="1"/>
            <a:r>
              <a:rPr lang="en-GB" sz="1800" dirty="0" smtClean="0">
                <a:latin typeface="Arial" panose="020B0604020202020204" pitchFamily="34" charset="0"/>
                <a:cs typeface="Arial" panose="020B0604020202020204" pitchFamily="34" charset="0"/>
              </a:rPr>
              <a:t>Stay ahead of emerging technologies and new design approaches</a:t>
            </a:r>
          </a:p>
          <a:p>
            <a:pPr lvl="1"/>
            <a:r>
              <a:rPr lang="en-GB" sz="1800" dirty="0" smtClean="0">
                <a:latin typeface="Arial" panose="020B0604020202020204" pitchFamily="34" charset="0"/>
                <a:cs typeface="Arial" panose="020B0604020202020204" pitchFamily="34" charset="0"/>
              </a:rPr>
              <a:t>Role: plan, design, create, operate, secure, monitor, and maintain</a:t>
            </a:r>
          </a:p>
          <a:p>
            <a:pPr lvl="1"/>
            <a:r>
              <a:rPr lang="en-GB" sz="1800" dirty="0" smtClean="0">
                <a:latin typeface="Arial" panose="020B0604020202020204" pitchFamily="34" charset="0"/>
                <a:cs typeface="Arial" panose="020B0604020202020204" pitchFamily="34" charset="0"/>
              </a:rPr>
              <a:t>Works with users and programmers</a:t>
            </a:r>
          </a:p>
          <a:p>
            <a:pPr lvl="1"/>
            <a:r>
              <a:rPr lang="en-GB" sz="1800" dirty="0" smtClean="0">
                <a:latin typeface="Arial" panose="020B0604020202020204" pitchFamily="34" charset="0"/>
                <a:cs typeface="Arial" panose="020B0604020202020204" pitchFamily="34" charset="0"/>
              </a:rPr>
              <a:t>Database administrator: responsible for defining and implementing consistent principles for a variety of data issues </a:t>
            </a:r>
          </a:p>
        </p:txBody>
      </p:sp>
    </p:spTree>
    <p:extLst>
      <p:ext uri="{BB962C8B-B14F-4D97-AF65-F5344CB8AC3E}">
        <p14:creationId xmlns:p14="http://schemas.microsoft.com/office/powerpoint/2010/main" xmlns="" val="5979305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Database Applications</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Manipulate content of a database to produce useful information</a:t>
            </a:r>
          </a:p>
          <a:p>
            <a:pPr lvl="1"/>
            <a:r>
              <a:rPr lang="en-GB" sz="1800" dirty="0" smtClean="0">
                <a:latin typeface="Arial" panose="020B0604020202020204" pitchFamily="34" charset="0"/>
                <a:cs typeface="Arial" panose="020B0604020202020204" pitchFamily="34" charset="0"/>
              </a:rPr>
              <a:t>Searching, filtering, synthesizing, and assimilating the data contained in database </a:t>
            </a:r>
          </a:p>
          <a:p>
            <a:r>
              <a:rPr lang="en-GB" sz="2200" dirty="0" smtClean="0">
                <a:latin typeface="Arial" panose="020B0604020202020204" pitchFamily="34" charset="0"/>
                <a:cs typeface="Arial" panose="020B0604020202020204" pitchFamily="34" charset="0"/>
              </a:rPr>
              <a:t>Businesses use databases, not only for keeping track of employee and customer records, but also to make better decisions and run operations effectively</a:t>
            </a:r>
          </a:p>
          <a:p>
            <a:pPr lvl="1"/>
            <a:r>
              <a:rPr lang="en-GB" sz="1800" dirty="0" smtClean="0">
                <a:latin typeface="Arial" panose="020B0604020202020204" pitchFamily="34" charset="0"/>
                <a:cs typeface="Arial" panose="020B0604020202020204" pitchFamily="34" charset="0"/>
              </a:rPr>
              <a:t>Data warehouse</a:t>
            </a:r>
          </a:p>
          <a:p>
            <a:pPr lvl="1"/>
            <a:r>
              <a:rPr lang="en-GB" sz="1800" dirty="0" smtClean="0">
                <a:latin typeface="Arial" panose="020B0604020202020204" pitchFamily="34" charset="0"/>
                <a:cs typeface="Arial" panose="020B0604020202020204" pitchFamily="34" charset="0"/>
              </a:rPr>
              <a:t>Data mining</a:t>
            </a:r>
          </a:p>
          <a:p>
            <a:pPr lvl="1"/>
            <a:r>
              <a:rPr lang="en-GB" sz="1800" dirty="0" smtClean="0">
                <a:latin typeface="Arial" panose="020B0604020202020204" pitchFamily="34" charset="0"/>
                <a:cs typeface="Arial" panose="020B0604020202020204" pitchFamily="34" charset="0"/>
              </a:rPr>
              <a:t>Business intelligence</a:t>
            </a:r>
          </a:p>
          <a:p>
            <a:pPr lvl="1"/>
            <a:r>
              <a:rPr lang="en-GB" sz="1800" dirty="0" smtClean="0">
                <a:latin typeface="Arial" panose="020B0604020202020204" pitchFamily="34" charset="0"/>
                <a:cs typeface="Arial" panose="020B0604020202020204" pitchFamily="34" charset="0"/>
              </a:rPr>
              <a:t>Web mining and text mining</a:t>
            </a:r>
          </a:p>
        </p:txBody>
      </p:sp>
    </p:spTree>
    <p:extLst>
      <p:ext uri="{BB962C8B-B14F-4D97-AF65-F5344CB8AC3E}">
        <p14:creationId xmlns:p14="http://schemas.microsoft.com/office/powerpoint/2010/main" xmlns="" val="268604307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Database Applications</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Data Warehouse</a:t>
            </a:r>
          </a:p>
          <a:p>
            <a:pPr lvl="1"/>
            <a:r>
              <a:rPr lang="en-GB" sz="1800" dirty="0" smtClean="0">
                <a:latin typeface="Arial" panose="020B0604020202020204" pitchFamily="34" charset="0"/>
                <a:cs typeface="Arial" panose="020B0604020202020204" pitchFamily="34" charset="0"/>
              </a:rPr>
              <a:t>Database that stores current and historical data of potential interest to decision makers throughout the company</a:t>
            </a:r>
          </a:p>
          <a:p>
            <a:pPr lvl="1"/>
            <a:r>
              <a:rPr lang="en-GB" sz="1800" dirty="0" smtClean="0">
                <a:latin typeface="Arial" panose="020B0604020202020204" pitchFamily="34" charset="0"/>
                <a:cs typeface="Arial" panose="020B0604020202020204" pitchFamily="34" charset="0"/>
              </a:rPr>
              <a:t>The data is gathered from various operational transaction system, including website transactions</a:t>
            </a:r>
          </a:p>
          <a:p>
            <a:pPr lvl="1"/>
            <a:r>
              <a:rPr lang="en-GB" sz="1800" dirty="0" smtClean="0">
                <a:latin typeface="Arial" panose="020B0604020202020204" pitchFamily="34" charset="0"/>
                <a:cs typeface="Arial" panose="020B0604020202020204" pitchFamily="34" charset="0"/>
              </a:rPr>
              <a:t>Consolidates the information from different locations and makes them available for analysis and decisions</a:t>
            </a:r>
          </a:p>
          <a:p>
            <a:pPr lvl="1"/>
            <a:r>
              <a:rPr lang="en-GB" sz="1800" dirty="0" smtClean="0">
                <a:latin typeface="Arial" panose="020B0604020202020204" pitchFamily="34" charset="0"/>
                <a:cs typeface="Arial" panose="020B0604020202020204" pitchFamily="34" charset="0"/>
              </a:rPr>
              <a:t>Provides range of standardized query tools, analytical tools and graphical reporting facilities</a:t>
            </a:r>
          </a:p>
          <a:p>
            <a:pPr lvl="1"/>
            <a:r>
              <a:rPr lang="en-GB" sz="1800" dirty="0" smtClean="0">
                <a:latin typeface="Arial" panose="020B0604020202020204" pitchFamily="34" charset="0"/>
                <a:cs typeface="Arial" panose="020B0604020202020204" pitchFamily="34" charset="0"/>
              </a:rPr>
              <a:t>Advantage: ability to relate data in innovative ways</a:t>
            </a:r>
          </a:p>
          <a:p>
            <a:pPr marL="457200" lvl="1" indent="0">
              <a:buNone/>
            </a:pPr>
            <a:endParaRPr lang="en-GB" sz="18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10401995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Database Applications</a:t>
            </a:r>
            <a:endParaRPr lang="en-GB" sz="2800" b="1" dirty="0">
              <a:latin typeface="Arial" panose="020B0604020202020204" pitchFamily="34" charset="0"/>
              <a:cs typeface="Arial" panose="020B0604020202020204" pitchFamily="34" charset="0"/>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21628" y="1052736"/>
            <a:ext cx="9014868" cy="5647357"/>
          </a:xfrm>
        </p:spPr>
      </p:pic>
    </p:spTree>
    <p:extLst>
      <p:ext uri="{BB962C8B-B14F-4D97-AF65-F5344CB8AC3E}">
        <p14:creationId xmlns:p14="http://schemas.microsoft.com/office/powerpoint/2010/main" xmlns="" val="339629523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Database Applications</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Data Mart</a:t>
            </a:r>
          </a:p>
          <a:p>
            <a:pPr lvl="1"/>
            <a:r>
              <a:rPr lang="en-GB" sz="1800" dirty="0" smtClean="0">
                <a:latin typeface="Arial" panose="020B0604020202020204" pitchFamily="34" charset="0"/>
                <a:cs typeface="Arial" panose="020B0604020202020204" pitchFamily="34" charset="0"/>
              </a:rPr>
              <a:t>Subset of data warehouse</a:t>
            </a:r>
          </a:p>
          <a:p>
            <a:pPr lvl="1"/>
            <a:r>
              <a:rPr lang="en-GB" sz="1800" dirty="0" smtClean="0">
                <a:latin typeface="Arial" panose="020B0604020202020204" pitchFamily="34" charset="0"/>
                <a:cs typeface="Arial" panose="020B0604020202020204" pitchFamily="34" charset="0"/>
              </a:rPr>
              <a:t>Contains summarized or highly focused portion of data about a specific area</a:t>
            </a:r>
          </a:p>
          <a:p>
            <a:pPr lvl="1"/>
            <a:r>
              <a:rPr lang="en-GB" sz="1800" dirty="0" smtClean="0">
                <a:latin typeface="Arial" panose="020B0604020202020204" pitchFamily="34" charset="0"/>
                <a:cs typeface="Arial" panose="020B0604020202020204" pitchFamily="34" charset="0"/>
              </a:rPr>
              <a:t>E.g. marketing/sales data to deal with customer information</a:t>
            </a:r>
          </a:p>
          <a:p>
            <a:pPr lvl="1"/>
            <a:r>
              <a:rPr lang="en-GB" sz="1800" dirty="0" smtClean="0">
                <a:latin typeface="Arial" panose="020B0604020202020204" pitchFamily="34" charset="0"/>
                <a:cs typeface="Arial" panose="020B0604020202020204" pitchFamily="34" charset="0"/>
              </a:rPr>
              <a:t>Useful for smaller groups who want to access detailed data</a:t>
            </a:r>
          </a:p>
          <a:p>
            <a:pPr lvl="1"/>
            <a:r>
              <a:rPr lang="en-GB" sz="1800" dirty="0" smtClean="0">
                <a:latin typeface="Arial" panose="020B0604020202020204" pitchFamily="34" charset="0"/>
                <a:cs typeface="Arial" panose="020B0604020202020204" pitchFamily="34" charset="0"/>
              </a:rPr>
              <a:t>Constructed more rapidly, requires less powerful hardware, lower cost</a:t>
            </a:r>
          </a:p>
          <a:p>
            <a:pPr lvl="1"/>
            <a:endParaRPr lang="en-GB" sz="18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83183142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Database Applications</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Business Intelligence</a:t>
            </a:r>
          </a:p>
          <a:p>
            <a:pPr lvl="1"/>
            <a:r>
              <a:rPr lang="en-GB" sz="1800" dirty="0" smtClean="0">
                <a:latin typeface="Arial" panose="020B0604020202020204" pitchFamily="34" charset="0"/>
                <a:cs typeface="Arial" panose="020B0604020202020204" pitchFamily="34" charset="0"/>
              </a:rPr>
              <a:t>Involves gathering enough of the right information in a timely manner and usable form and </a:t>
            </a:r>
            <a:r>
              <a:rPr lang="en-GB" sz="1800" dirty="0" err="1" smtClean="0">
                <a:latin typeface="Arial" panose="020B0604020202020204" pitchFamily="34" charset="0"/>
                <a:cs typeface="Arial" panose="020B0604020202020204" pitchFamily="34" charset="0"/>
              </a:rPr>
              <a:t>analyzing</a:t>
            </a:r>
            <a:r>
              <a:rPr lang="en-GB" sz="1800" dirty="0" smtClean="0">
                <a:latin typeface="Arial" panose="020B0604020202020204" pitchFamily="34" charset="0"/>
                <a:cs typeface="Arial" panose="020B0604020202020204" pitchFamily="34" charset="0"/>
              </a:rPr>
              <a:t> it so that it can have a positive effect on business strategy, tactics or operations.</a:t>
            </a:r>
          </a:p>
          <a:p>
            <a:pPr lvl="1"/>
            <a:r>
              <a:rPr lang="en-GB" sz="1800" dirty="0" smtClean="0">
                <a:latin typeface="Arial" panose="020B0604020202020204" pitchFamily="34" charset="0"/>
                <a:cs typeface="Arial" panose="020B0604020202020204" pitchFamily="34" charset="0"/>
              </a:rPr>
              <a:t>Competitive intelligence; information about competitors and the ways that knowledge effects strategy, tactics and operations</a:t>
            </a:r>
          </a:p>
          <a:p>
            <a:pPr lvl="2"/>
            <a:r>
              <a:rPr lang="en-GB" sz="1400" dirty="0" smtClean="0">
                <a:latin typeface="Arial" panose="020B0604020202020204" pitchFamily="34" charset="0"/>
                <a:cs typeface="Arial" panose="020B0604020202020204" pitchFamily="34" charset="0"/>
              </a:rPr>
              <a:t>Beneficial for responding to changing marketplace </a:t>
            </a:r>
          </a:p>
          <a:p>
            <a:pPr lvl="1"/>
            <a:r>
              <a:rPr lang="en-GB" sz="1800" dirty="0" smtClean="0">
                <a:latin typeface="Arial" panose="020B0604020202020204" pitchFamily="34" charset="0"/>
                <a:cs typeface="Arial" panose="020B0604020202020204" pitchFamily="34" charset="0"/>
              </a:rPr>
              <a:t>Tools</a:t>
            </a:r>
          </a:p>
          <a:p>
            <a:pPr lvl="2"/>
            <a:r>
              <a:rPr lang="en-GB" sz="1400" dirty="0" smtClean="0">
                <a:latin typeface="Arial" panose="020B0604020202020204" pitchFamily="34" charset="0"/>
                <a:cs typeface="Arial" panose="020B0604020202020204" pitchFamily="34" charset="0"/>
              </a:rPr>
              <a:t>Software for database querying and reporting</a:t>
            </a:r>
          </a:p>
          <a:p>
            <a:pPr lvl="2"/>
            <a:r>
              <a:rPr lang="en-GB" sz="1400" dirty="0" smtClean="0">
                <a:latin typeface="Arial" panose="020B0604020202020204" pitchFamily="34" charset="0"/>
                <a:cs typeface="Arial" panose="020B0604020202020204" pitchFamily="34" charset="0"/>
              </a:rPr>
              <a:t>Multidimensional data analysis (OLAP)</a:t>
            </a:r>
          </a:p>
          <a:p>
            <a:pPr lvl="2"/>
            <a:r>
              <a:rPr lang="en-GB" sz="1400" dirty="0" smtClean="0">
                <a:latin typeface="Arial" panose="020B0604020202020204" pitchFamily="34" charset="0"/>
                <a:cs typeface="Arial" panose="020B0604020202020204" pitchFamily="34" charset="0"/>
              </a:rPr>
              <a:t>data mining</a:t>
            </a:r>
          </a:p>
          <a:p>
            <a:pPr lvl="2"/>
            <a:endParaRPr lang="en-GB" sz="18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86112434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Database Applications</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a:latin typeface="Arial" panose="020B0604020202020204" pitchFamily="34" charset="0"/>
                <a:cs typeface="Arial" panose="020B0604020202020204" pitchFamily="34" charset="0"/>
              </a:rPr>
              <a:t>Data Mining</a:t>
            </a:r>
          </a:p>
          <a:p>
            <a:pPr lvl="1"/>
            <a:r>
              <a:rPr lang="en-GB" sz="1800" dirty="0">
                <a:latin typeface="Arial" panose="020B0604020202020204" pitchFamily="34" charset="0"/>
                <a:cs typeface="Arial" panose="020B0604020202020204" pitchFamily="34" charset="0"/>
              </a:rPr>
              <a:t>Provides insight into corporate data that cannot be obtained with OLAP </a:t>
            </a:r>
          </a:p>
          <a:p>
            <a:pPr lvl="1"/>
            <a:r>
              <a:rPr lang="en-GB" sz="1800" dirty="0">
                <a:latin typeface="Arial" panose="020B0604020202020204" pitchFamily="34" charset="0"/>
                <a:cs typeface="Arial" panose="020B0604020202020204" pitchFamily="34" charset="0"/>
              </a:rPr>
              <a:t>Hidden patterns and relationships are found in large databases by inferring rules</a:t>
            </a:r>
          </a:p>
          <a:p>
            <a:pPr lvl="1"/>
            <a:r>
              <a:rPr lang="en-GB" sz="1800" dirty="0">
                <a:latin typeface="Arial" panose="020B0604020202020204" pitchFamily="34" charset="0"/>
                <a:cs typeface="Arial" panose="020B0604020202020204" pitchFamily="34" charset="0"/>
              </a:rPr>
              <a:t>Type of information retrieved is: association, sequences, classifications, clusters, forecasts</a:t>
            </a:r>
          </a:p>
          <a:p>
            <a:pPr lvl="1"/>
            <a:r>
              <a:rPr lang="en-GB" sz="1800" dirty="0">
                <a:latin typeface="Arial" panose="020B0604020202020204" pitchFamily="34" charset="0"/>
                <a:cs typeface="Arial" panose="020B0604020202020204" pitchFamily="34" charset="0"/>
              </a:rPr>
              <a:t>Extensive use in marketing to improve customer retention, cross-selling opportunities, campaign management, one-to-one marketing</a:t>
            </a:r>
          </a:p>
          <a:p>
            <a:pPr lvl="1"/>
            <a:r>
              <a:rPr lang="en-GB" sz="1800" b="1" dirty="0" smtClean="0">
                <a:latin typeface="Arial" panose="020B0604020202020204" pitchFamily="34" charset="0"/>
                <a:cs typeface="Arial" panose="020B0604020202020204" pitchFamily="34" charset="0"/>
              </a:rPr>
              <a:t>Predictive Analysis: </a:t>
            </a:r>
            <a:r>
              <a:rPr lang="en-GB" sz="1800" dirty="0" smtClean="0">
                <a:latin typeface="Arial" panose="020B0604020202020204" pitchFamily="34" charset="0"/>
                <a:cs typeface="Arial" panose="020B0604020202020204" pitchFamily="34" charset="0"/>
              </a:rPr>
              <a:t>combines historic data with assumptions about future conditions to predict outcome of events such as future product sales or such probabilities</a:t>
            </a:r>
          </a:p>
          <a:p>
            <a:pPr lvl="2"/>
            <a:r>
              <a:rPr lang="en-GB" sz="1400" dirty="0" smtClean="0">
                <a:latin typeface="Arial" panose="020B0604020202020204" pitchFamily="34" charset="0"/>
                <a:cs typeface="Arial" panose="020B0604020202020204" pitchFamily="34" charset="0"/>
              </a:rPr>
              <a:t>Find new market segments that could be profitable</a:t>
            </a:r>
          </a:p>
          <a:p>
            <a:pPr lvl="1"/>
            <a:r>
              <a:rPr lang="en-GB" sz="1800" dirty="0" smtClean="0">
                <a:latin typeface="Arial" panose="020B0604020202020204" pitchFamily="34" charset="0"/>
                <a:cs typeface="Arial" panose="020B0604020202020204" pitchFamily="34" charset="0"/>
              </a:rPr>
              <a:t>Oracle, Sybase etc. incorporate data mining functionality</a:t>
            </a:r>
          </a:p>
        </p:txBody>
      </p:sp>
    </p:spTree>
    <p:extLst>
      <p:ext uri="{BB962C8B-B14F-4D97-AF65-F5344CB8AC3E}">
        <p14:creationId xmlns:p14="http://schemas.microsoft.com/office/powerpoint/2010/main" xmlns="" val="244201684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Database Applications</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8229600" cy="4709120"/>
          </a:xfrm>
        </p:spPr>
        <p:txBody>
          <a:bodyPr>
            <a:normAutofit/>
          </a:bodyPr>
          <a:lstStyle/>
          <a:p>
            <a:r>
              <a:rPr lang="en-GB" sz="2400" b="1" dirty="0" smtClean="0">
                <a:latin typeface="Arial" panose="020B0604020202020204" pitchFamily="34" charset="0"/>
                <a:cs typeface="Arial" panose="020B0604020202020204" pitchFamily="34" charset="0"/>
              </a:rPr>
              <a:t>Online Analytical Processing (OLAP)</a:t>
            </a:r>
          </a:p>
          <a:p>
            <a:pPr lvl="1"/>
            <a:r>
              <a:rPr lang="en-GB" sz="1800" dirty="0" smtClean="0">
                <a:latin typeface="Arial" panose="020B0604020202020204" pitchFamily="34" charset="0"/>
                <a:cs typeface="Arial" panose="020B0604020202020204" pitchFamily="34" charset="0"/>
              </a:rPr>
              <a:t>To answer question such as: how many washers sold in each of your sales regions and compare actual results with projected sales?</a:t>
            </a:r>
          </a:p>
          <a:p>
            <a:pPr lvl="1"/>
            <a:r>
              <a:rPr lang="en-GB" sz="1800" dirty="0" smtClean="0">
                <a:latin typeface="Arial" panose="020B0604020202020204" pitchFamily="34" charset="0"/>
                <a:cs typeface="Arial" panose="020B0604020202020204" pitchFamily="34" charset="0"/>
              </a:rPr>
              <a:t>Supports multidimensional data analysis, so users can use same data in different ways/dimensions (product, pricing, region, time period)</a:t>
            </a:r>
          </a:p>
          <a:p>
            <a:pPr lvl="1"/>
            <a:r>
              <a:rPr lang="en-GB" sz="1800" dirty="0" smtClean="0">
                <a:latin typeface="Arial" panose="020B0604020202020204" pitchFamily="34" charset="0"/>
                <a:cs typeface="Arial" panose="020B0604020202020204" pitchFamily="34" charset="0"/>
              </a:rPr>
              <a:t>Enables users to obtain online answers to ad-hoc questions</a:t>
            </a:r>
          </a:p>
        </p:txBody>
      </p:sp>
      <p:graphicFrame>
        <p:nvGraphicFramePr>
          <p:cNvPr id="4" name="Table 3"/>
          <p:cNvGraphicFramePr>
            <a:graphicFrameLocks noGrp="1"/>
          </p:cNvGraphicFramePr>
          <p:nvPr>
            <p:extLst>
              <p:ext uri="{D42A27DB-BD31-4B8C-83A1-F6EECF244321}">
                <p14:modId xmlns:p14="http://schemas.microsoft.com/office/powerpoint/2010/main" xmlns="" val="3924263696"/>
              </p:ext>
            </p:extLst>
          </p:nvPr>
        </p:nvGraphicFramePr>
        <p:xfrm>
          <a:off x="1547664" y="3861048"/>
          <a:ext cx="6096000" cy="2376264"/>
        </p:xfrm>
        <a:graphic>
          <a:graphicData uri="http://schemas.openxmlformats.org/drawingml/2006/table">
            <a:tbl>
              <a:tblPr firstRow="1" bandRow="1">
                <a:tableStyleId>{5C22544A-7EE6-4342-B048-85BDC9FD1C3A}</a:tableStyleId>
              </a:tblPr>
              <a:tblGrid>
                <a:gridCol w="3048000"/>
                <a:gridCol w="3048000"/>
              </a:tblGrid>
              <a:tr h="594066">
                <a:tc>
                  <a:txBody>
                    <a:bodyPr/>
                    <a:lstStyle/>
                    <a:p>
                      <a:r>
                        <a:rPr lang="en-GB" sz="1600" dirty="0" smtClean="0"/>
                        <a:t>OLAP</a:t>
                      </a:r>
                      <a:endParaRPr lang="en-GB" sz="1600" dirty="0"/>
                    </a:p>
                  </a:txBody>
                  <a:tcPr/>
                </a:tc>
                <a:tc>
                  <a:txBody>
                    <a:bodyPr/>
                    <a:lstStyle/>
                    <a:p>
                      <a:r>
                        <a:rPr lang="en-GB" sz="1600" dirty="0" smtClean="0"/>
                        <a:t>Data</a:t>
                      </a:r>
                      <a:r>
                        <a:rPr lang="en-GB" sz="1600" baseline="0" dirty="0" smtClean="0"/>
                        <a:t> Mining</a:t>
                      </a:r>
                      <a:endParaRPr lang="en-GB" sz="1600" dirty="0"/>
                    </a:p>
                  </a:txBody>
                  <a:tcPr/>
                </a:tc>
              </a:tr>
              <a:tr h="594066">
                <a:tc>
                  <a:txBody>
                    <a:bodyPr/>
                    <a:lstStyle/>
                    <a:p>
                      <a:r>
                        <a:rPr lang="en-GB" sz="1600" dirty="0" smtClean="0"/>
                        <a:t>Used for data analysis</a:t>
                      </a:r>
                      <a:r>
                        <a:rPr lang="en-GB" sz="1600" baseline="0" dirty="0" smtClean="0"/>
                        <a:t> and decision making</a:t>
                      </a:r>
                      <a:endParaRPr lang="en-GB" sz="1600" dirty="0"/>
                    </a:p>
                  </a:txBody>
                  <a:tcPr/>
                </a:tc>
                <a:tc>
                  <a:txBody>
                    <a:bodyPr/>
                    <a:lstStyle/>
                    <a:p>
                      <a:r>
                        <a:rPr lang="en-GB" sz="1600" dirty="0" smtClean="0"/>
                        <a:t>Used for data analysis and decision making</a:t>
                      </a:r>
                      <a:endParaRPr lang="en-GB" sz="1600" dirty="0"/>
                    </a:p>
                  </a:txBody>
                  <a:tcPr/>
                </a:tc>
              </a:tr>
              <a:tr h="594066">
                <a:tc>
                  <a:txBody>
                    <a:bodyPr/>
                    <a:lstStyle/>
                    <a:p>
                      <a:r>
                        <a:rPr lang="en-GB" sz="1600" dirty="0" smtClean="0"/>
                        <a:t>Top-down, query driven analysis</a:t>
                      </a:r>
                      <a:endParaRPr lang="en-GB" sz="1600" dirty="0"/>
                    </a:p>
                  </a:txBody>
                  <a:tcPr/>
                </a:tc>
                <a:tc>
                  <a:txBody>
                    <a:bodyPr/>
                    <a:lstStyle/>
                    <a:p>
                      <a:r>
                        <a:rPr lang="en-GB" sz="1600" dirty="0" smtClean="0"/>
                        <a:t>Bottom up, discovery driven analysis</a:t>
                      </a:r>
                      <a:endParaRPr lang="en-GB" sz="1600" dirty="0"/>
                    </a:p>
                  </a:txBody>
                  <a:tcPr/>
                </a:tc>
              </a:tr>
              <a:tr h="594066">
                <a:tc>
                  <a:txBody>
                    <a:bodyPr/>
                    <a:lstStyle/>
                    <a:p>
                      <a:r>
                        <a:rPr lang="en-GB" sz="1600" dirty="0" smtClean="0"/>
                        <a:t>Users must be knowledgeable of data and its business context</a:t>
                      </a:r>
                      <a:endParaRPr lang="en-GB" sz="1600" dirty="0"/>
                    </a:p>
                  </a:txBody>
                  <a:tcPr/>
                </a:tc>
                <a:tc>
                  <a:txBody>
                    <a:bodyPr/>
                    <a:lstStyle/>
                    <a:p>
                      <a:r>
                        <a:rPr lang="en-GB" sz="1600" dirty="0" smtClean="0"/>
                        <a:t>Users trust in data mining tools to</a:t>
                      </a:r>
                    </a:p>
                    <a:p>
                      <a:r>
                        <a:rPr lang="en-GB" sz="1600" dirty="0" smtClean="0"/>
                        <a:t>To uncover valid hypotheses </a:t>
                      </a:r>
                      <a:endParaRPr lang="en-GB" sz="1600" dirty="0"/>
                    </a:p>
                  </a:txBody>
                  <a:tcPr/>
                </a:tc>
              </a:tr>
            </a:tbl>
          </a:graphicData>
        </a:graphic>
      </p:graphicFrame>
    </p:spTree>
    <p:extLst>
      <p:ext uri="{BB962C8B-B14F-4D97-AF65-F5344CB8AC3E}">
        <p14:creationId xmlns:p14="http://schemas.microsoft.com/office/powerpoint/2010/main" xmlns="" val="277511573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Database Applications</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Text Mining and Web Mining</a:t>
            </a:r>
          </a:p>
          <a:p>
            <a:pPr lvl="1"/>
            <a:r>
              <a:rPr lang="en-GB" sz="1800" dirty="0" smtClean="0">
                <a:latin typeface="Arial" panose="020B0604020202020204" pitchFamily="34" charset="0"/>
                <a:cs typeface="Arial" panose="020B0604020202020204" pitchFamily="34" charset="0"/>
              </a:rPr>
              <a:t>Unstructured data is also part of firms useful information</a:t>
            </a:r>
          </a:p>
          <a:p>
            <a:pPr lvl="2"/>
            <a:r>
              <a:rPr lang="en-GB" sz="1400" dirty="0" smtClean="0">
                <a:latin typeface="Arial" panose="020B0604020202020204" pitchFamily="34" charset="0"/>
                <a:cs typeface="Arial" panose="020B0604020202020204" pitchFamily="34" charset="0"/>
              </a:rPr>
              <a:t>E-mails, memos, survey responses, legal cases, service reports are also valuable</a:t>
            </a:r>
          </a:p>
          <a:p>
            <a:pPr lvl="1"/>
            <a:r>
              <a:rPr lang="en-GB" sz="1800" dirty="0" smtClean="0">
                <a:latin typeface="Arial" panose="020B0604020202020204" pitchFamily="34" charset="0"/>
                <a:cs typeface="Arial" panose="020B0604020202020204" pitchFamily="34" charset="0"/>
              </a:rPr>
              <a:t>Text Mining tools help businesses </a:t>
            </a:r>
            <a:r>
              <a:rPr lang="en-GB" sz="1800" dirty="0" err="1" smtClean="0">
                <a:latin typeface="Arial" panose="020B0604020202020204" pitchFamily="34" charset="0"/>
                <a:cs typeface="Arial" panose="020B0604020202020204" pitchFamily="34" charset="0"/>
              </a:rPr>
              <a:t>analyze</a:t>
            </a:r>
            <a:r>
              <a:rPr lang="en-GB" sz="1800" dirty="0" smtClean="0">
                <a:latin typeface="Arial" panose="020B0604020202020204" pitchFamily="34" charset="0"/>
                <a:cs typeface="Arial" panose="020B0604020202020204" pitchFamily="34" charset="0"/>
              </a:rPr>
              <a:t> this data</a:t>
            </a:r>
          </a:p>
          <a:p>
            <a:pPr lvl="2"/>
            <a:r>
              <a:rPr lang="en-GB" sz="1400" dirty="0" smtClean="0">
                <a:latin typeface="Arial" panose="020B0604020202020204" pitchFamily="34" charset="0"/>
                <a:cs typeface="Arial" panose="020B0604020202020204" pitchFamily="34" charset="0"/>
              </a:rPr>
              <a:t>Extract key elements from unstructured data set</a:t>
            </a:r>
          </a:p>
          <a:p>
            <a:pPr lvl="2"/>
            <a:r>
              <a:rPr lang="en-GB" sz="1400" dirty="0" smtClean="0">
                <a:latin typeface="Arial" panose="020B0604020202020204" pitchFamily="34" charset="0"/>
                <a:cs typeface="Arial" panose="020B0604020202020204" pitchFamily="34" charset="0"/>
              </a:rPr>
              <a:t>Discover  patterns and relationships</a:t>
            </a:r>
          </a:p>
          <a:p>
            <a:pPr lvl="2"/>
            <a:r>
              <a:rPr lang="en-GB" sz="1400" dirty="0" smtClean="0">
                <a:latin typeface="Arial" panose="020B0604020202020204" pitchFamily="34" charset="0"/>
                <a:cs typeface="Arial" panose="020B0604020202020204" pitchFamily="34" charset="0"/>
              </a:rPr>
              <a:t>Summarize the information</a:t>
            </a:r>
          </a:p>
          <a:p>
            <a:pPr lvl="1"/>
            <a:r>
              <a:rPr lang="en-GB" sz="1800" dirty="0" smtClean="0">
                <a:latin typeface="Arial" panose="020B0604020202020204" pitchFamily="34" charset="0"/>
                <a:cs typeface="Arial" panose="020B0604020202020204" pitchFamily="34" charset="0"/>
              </a:rPr>
              <a:t>Web Mining: Discovery and analysis of useful patterns and info from WWW</a:t>
            </a:r>
          </a:p>
          <a:p>
            <a:pPr lvl="2"/>
            <a:r>
              <a:rPr lang="en-GB" sz="1400" dirty="0" smtClean="0">
                <a:latin typeface="Arial" panose="020B0604020202020204" pitchFamily="34" charset="0"/>
                <a:cs typeface="Arial" panose="020B0604020202020204" pitchFamily="34" charset="0"/>
              </a:rPr>
              <a:t>Understanding customer behaviour</a:t>
            </a:r>
          </a:p>
          <a:p>
            <a:pPr lvl="2"/>
            <a:r>
              <a:rPr lang="en-GB" sz="1400" dirty="0" smtClean="0">
                <a:latin typeface="Arial" panose="020B0604020202020204" pitchFamily="34" charset="0"/>
                <a:cs typeface="Arial" panose="020B0604020202020204" pitchFamily="34" charset="0"/>
              </a:rPr>
              <a:t>Evaluating effectiveness of customer website</a:t>
            </a:r>
          </a:p>
          <a:p>
            <a:pPr lvl="2"/>
            <a:r>
              <a:rPr lang="en-GB" sz="1400" dirty="0" smtClean="0">
                <a:latin typeface="Arial" panose="020B0604020202020204" pitchFamily="34" charset="0"/>
                <a:cs typeface="Arial" panose="020B0604020202020204" pitchFamily="34" charset="0"/>
              </a:rPr>
              <a:t>Quantify success of marketing campaign</a:t>
            </a:r>
          </a:p>
          <a:p>
            <a:pPr lvl="2"/>
            <a:r>
              <a:rPr lang="en-GB" sz="1400" dirty="0" smtClean="0">
                <a:latin typeface="Arial" panose="020B0604020202020204" pitchFamily="34" charset="0"/>
                <a:cs typeface="Arial" panose="020B0604020202020204" pitchFamily="34" charset="0"/>
              </a:rPr>
              <a:t>Content Mining, Structure Mining, Usage </a:t>
            </a:r>
            <a:r>
              <a:rPr lang="en-GB" sz="1400" dirty="0" err="1" smtClean="0">
                <a:latin typeface="Arial" panose="020B0604020202020204" pitchFamily="34" charset="0"/>
                <a:cs typeface="Arial" panose="020B0604020202020204" pitchFamily="34" charset="0"/>
              </a:rPr>
              <a:t>MIning</a:t>
            </a:r>
            <a:endParaRPr lang="en-GB" sz="14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32990028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Database And the Web</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Firms use the web to make information from their internal databases available to customers and partners</a:t>
            </a:r>
          </a:p>
          <a:p>
            <a:r>
              <a:rPr lang="en-GB" sz="2400" b="1" dirty="0" smtClean="0">
                <a:latin typeface="Arial" panose="020B0604020202020204" pitchFamily="34" charset="0"/>
                <a:cs typeface="Arial" panose="020B0604020202020204" pitchFamily="34" charset="0"/>
              </a:rPr>
              <a:t>Middleware and other software make this possible</a:t>
            </a:r>
          </a:p>
          <a:p>
            <a:pPr lvl="1"/>
            <a:r>
              <a:rPr lang="en-GB" sz="1800" dirty="0" smtClean="0">
                <a:latin typeface="Arial" panose="020B0604020202020204" pitchFamily="34" charset="0"/>
                <a:cs typeface="Arial" panose="020B0604020202020204" pitchFamily="34" charset="0"/>
              </a:rPr>
              <a:t>Web server</a:t>
            </a:r>
          </a:p>
          <a:p>
            <a:pPr lvl="1"/>
            <a:r>
              <a:rPr lang="en-GB" sz="1800" dirty="0" smtClean="0">
                <a:latin typeface="Arial" panose="020B0604020202020204" pitchFamily="34" charset="0"/>
                <a:cs typeface="Arial" panose="020B0604020202020204" pitchFamily="34" charset="0"/>
              </a:rPr>
              <a:t>Application server or CGI</a:t>
            </a:r>
          </a:p>
          <a:p>
            <a:pPr lvl="1"/>
            <a:r>
              <a:rPr lang="en-GB" sz="1800" dirty="0" smtClean="0">
                <a:latin typeface="Arial" panose="020B0604020202020204" pitchFamily="34" charset="0"/>
                <a:cs typeface="Arial" panose="020B0604020202020204" pitchFamily="34" charset="0"/>
              </a:rPr>
              <a:t>Database Server</a:t>
            </a:r>
          </a:p>
          <a:p>
            <a:r>
              <a:rPr lang="en-GB" sz="2400" b="1" dirty="0" smtClean="0">
                <a:latin typeface="Arial" panose="020B0604020202020204" pitchFamily="34" charset="0"/>
                <a:cs typeface="Arial" panose="020B0604020202020204" pitchFamily="34" charset="0"/>
              </a:rPr>
              <a:t>Advantages</a:t>
            </a:r>
          </a:p>
          <a:p>
            <a:pPr lvl="1"/>
            <a:r>
              <a:rPr lang="en-GB" sz="1800" dirty="0" smtClean="0">
                <a:latin typeface="Arial" panose="020B0604020202020204" pitchFamily="34" charset="0"/>
                <a:cs typeface="Arial" panose="020B0604020202020204" pitchFamily="34" charset="0"/>
              </a:rPr>
              <a:t>Web browser software easier to use than query tools</a:t>
            </a:r>
          </a:p>
          <a:p>
            <a:pPr lvl="1"/>
            <a:r>
              <a:rPr lang="en-GB" sz="1800" dirty="0" smtClean="0">
                <a:latin typeface="Arial" panose="020B0604020202020204" pitchFamily="34" charset="0"/>
                <a:cs typeface="Arial" panose="020B0604020202020204" pitchFamily="34" charset="0"/>
              </a:rPr>
              <a:t>Web interfaces require few or no change to internal databases</a:t>
            </a:r>
          </a:p>
          <a:p>
            <a:pPr lvl="1"/>
            <a:r>
              <a:rPr lang="en-GB" sz="1800" dirty="0" smtClean="0">
                <a:latin typeface="Arial" panose="020B0604020202020204" pitchFamily="34" charset="0"/>
                <a:cs typeface="Arial" panose="020B0604020202020204" pitchFamily="34" charset="0"/>
              </a:rPr>
              <a:t>Less costly</a:t>
            </a:r>
          </a:p>
          <a:p>
            <a:endParaRPr lang="en-GB"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43307247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Managing Data Resources</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Establishing Information Policy</a:t>
            </a:r>
          </a:p>
          <a:p>
            <a:pPr lvl="1"/>
            <a:r>
              <a:rPr lang="en-GB" sz="1800" dirty="0" smtClean="0">
                <a:latin typeface="Arial" panose="020B0604020202020204" pitchFamily="34" charset="0"/>
                <a:cs typeface="Arial" panose="020B0604020202020204" pitchFamily="34" charset="0"/>
              </a:rPr>
              <a:t>Organizations rules for sharing, disseminating, acquiring, standardizing, classifying and inventorying information</a:t>
            </a:r>
          </a:p>
          <a:p>
            <a:pPr lvl="1"/>
            <a:r>
              <a:rPr lang="en-GB" sz="1800" dirty="0" smtClean="0">
                <a:latin typeface="Arial" panose="020B0604020202020204" pitchFamily="34" charset="0"/>
                <a:cs typeface="Arial" panose="020B0604020202020204" pitchFamily="34" charset="0"/>
              </a:rPr>
              <a:t>Which units share info, where info can be distributed, who can maintain and update it</a:t>
            </a:r>
          </a:p>
          <a:p>
            <a:pPr lvl="1"/>
            <a:r>
              <a:rPr lang="en-GB" sz="1800" b="1" dirty="0" smtClean="0">
                <a:latin typeface="Arial" panose="020B0604020202020204" pitchFamily="34" charset="0"/>
                <a:cs typeface="Arial" panose="020B0604020202020204" pitchFamily="34" charset="0"/>
              </a:rPr>
              <a:t>Data administration</a:t>
            </a:r>
            <a:r>
              <a:rPr lang="en-GB" sz="1800" dirty="0" smtClean="0">
                <a:latin typeface="Arial" panose="020B0604020202020204" pitchFamily="34" charset="0"/>
                <a:cs typeface="Arial" panose="020B0604020202020204" pitchFamily="34" charset="0"/>
              </a:rPr>
              <a:t> in large organizations is responsible for defining policies and procedures for managing organizational resources</a:t>
            </a:r>
          </a:p>
          <a:p>
            <a:pPr lvl="1"/>
            <a:r>
              <a:rPr lang="en-GB" sz="1800" dirty="0" smtClean="0">
                <a:latin typeface="Arial" panose="020B0604020202020204" pitchFamily="34" charset="0"/>
                <a:cs typeface="Arial" panose="020B0604020202020204" pitchFamily="34" charset="0"/>
              </a:rPr>
              <a:t>Database administration: design and management group performs the following functions:</a:t>
            </a:r>
          </a:p>
          <a:p>
            <a:pPr lvl="2"/>
            <a:r>
              <a:rPr lang="en-GB" sz="1400" dirty="0" smtClean="0">
                <a:latin typeface="Arial" panose="020B0604020202020204" pitchFamily="34" charset="0"/>
                <a:cs typeface="Arial" panose="020B0604020202020204" pitchFamily="34" charset="0"/>
              </a:rPr>
              <a:t>Establishing physical database</a:t>
            </a:r>
          </a:p>
          <a:p>
            <a:pPr lvl="2"/>
            <a:r>
              <a:rPr lang="en-GB" sz="1400" dirty="0" smtClean="0">
                <a:latin typeface="Arial" panose="020B0604020202020204" pitchFamily="34" charset="0"/>
                <a:cs typeface="Arial" panose="020B0604020202020204" pitchFamily="34" charset="0"/>
              </a:rPr>
              <a:t>Logical relations among elements</a:t>
            </a:r>
          </a:p>
          <a:p>
            <a:pPr lvl="2"/>
            <a:r>
              <a:rPr lang="en-GB" sz="1400" dirty="0" smtClean="0">
                <a:latin typeface="Arial" panose="020B0604020202020204" pitchFamily="34" charset="0"/>
                <a:cs typeface="Arial" panose="020B0604020202020204" pitchFamily="34" charset="0"/>
              </a:rPr>
              <a:t>Access rules and security procedures</a:t>
            </a:r>
          </a:p>
          <a:p>
            <a:pPr lvl="2"/>
            <a:endParaRPr lang="en-GB" sz="1400" dirty="0" smtClean="0">
              <a:latin typeface="Arial" panose="020B0604020202020204" pitchFamily="34" charset="0"/>
              <a:cs typeface="Arial" panose="020B0604020202020204" pitchFamily="34" charset="0"/>
            </a:endParaRPr>
          </a:p>
          <a:p>
            <a:pPr lvl="1"/>
            <a:endParaRPr lang="en-GB" sz="18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02973829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Managing Data Resources</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Ensuring Data Quality</a:t>
            </a:r>
          </a:p>
          <a:p>
            <a:pPr lvl="1"/>
            <a:r>
              <a:rPr lang="en-GB" sz="1800" dirty="0" smtClean="0">
                <a:latin typeface="Arial" panose="020B0604020202020204" pitchFamily="34" charset="0"/>
                <a:cs typeface="Arial" panose="020B0604020202020204" pitchFamily="34" charset="0"/>
              </a:rPr>
              <a:t>Poor data quality is major obstacle to successful customer relationship management</a:t>
            </a:r>
          </a:p>
          <a:p>
            <a:pPr lvl="1"/>
            <a:r>
              <a:rPr lang="en-GB" sz="1800" dirty="0" smtClean="0">
                <a:latin typeface="Arial" panose="020B0604020202020204" pitchFamily="34" charset="0"/>
                <a:cs typeface="Arial" panose="020B0604020202020204" pitchFamily="34" charset="0"/>
              </a:rPr>
              <a:t>Data Quality problems</a:t>
            </a:r>
          </a:p>
          <a:p>
            <a:pPr lvl="2"/>
            <a:r>
              <a:rPr lang="en-GB" sz="1400" dirty="0" smtClean="0">
                <a:latin typeface="Arial" panose="020B0604020202020204" pitchFamily="34" charset="0"/>
                <a:cs typeface="Arial" panose="020B0604020202020204" pitchFamily="34" charset="0"/>
              </a:rPr>
              <a:t>Redundant and inconsistent data produced by multiple systems</a:t>
            </a:r>
          </a:p>
          <a:p>
            <a:pPr lvl="2"/>
            <a:r>
              <a:rPr lang="en-GB" sz="1400" dirty="0" smtClean="0">
                <a:latin typeface="Arial" panose="020B0604020202020204" pitchFamily="34" charset="0"/>
                <a:cs typeface="Arial" panose="020B0604020202020204" pitchFamily="34" charset="0"/>
              </a:rPr>
              <a:t>Data input errors</a:t>
            </a:r>
          </a:p>
          <a:p>
            <a:pPr lvl="1"/>
            <a:r>
              <a:rPr lang="en-GB" sz="1800" b="1" dirty="0" smtClean="0">
                <a:latin typeface="Arial" panose="020B0604020202020204" pitchFamily="34" charset="0"/>
                <a:cs typeface="Arial" panose="020B0604020202020204" pitchFamily="34" charset="0"/>
              </a:rPr>
              <a:t>Data Quality Audit</a:t>
            </a:r>
            <a:r>
              <a:rPr lang="en-GB" sz="1800" dirty="0" smtClean="0">
                <a:latin typeface="Arial" panose="020B0604020202020204" pitchFamily="34" charset="0"/>
                <a:cs typeface="Arial" panose="020B0604020202020204" pitchFamily="34" charset="0"/>
              </a:rPr>
              <a:t>: structured survey of accuracy and completeness of data</a:t>
            </a:r>
          </a:p>
          <a:p>
            <a:pPr lvl="1"/>
            <a:r>
              <a:rPr lang="en-GB" sz="1800" b="1" dirty="0" smtClean="0">
                <a:latin typeface="Arial" panose="020B0604020202020204" pitchFamily="34" charset="0"/>
                <a:cs typeface="Arial" panose="020B0604020202020204" pitchFamily="34" charset="0"/>
              </a:rPr>
              <a:t>Data cleansing</a:t>
            </a:r>
            <a:r>
              <a:rPr lang="en-GB" sz="1800" dirty="0" smtClean="0">
                <a:latin typeface="Arial" panose="020B0604020202020204" pitchFamily="34" charset="0"/>
                <a:cs typeface="Arial" panose="020B0604020202020204" pitchFamily="34" charset="0"/>
              </a:rPr>
              <a:t>: detects and corrects incorrect, incomplete, improperly formatted and redundant data</a:t>
            </a:r>
            <a:endParaRPr lang="en-GB" sz="1400" dirty="0" smtClean="0">
              <a:latin typeface="Arial" panose="020B0604020202020204" pitchFamily="34" charset="0"/>
              <a:cs typeface="Arial" panose="020B0604020202020204" pitchFamily="34" charset="0"/>
            </a:endParaRPr>
          </a:p>
          <a:p>
            <a:pPr marL="457200" lvl="1" indent="0">
              <a:buNone/>
            </a:pPr>
            <a:endParaRPr lang="en-GB" sz="1800" dirty="0" smtClean="0">
              <a:latin typeface="Arial" panose="020B0604020202020204" pitchFamily="34" charset="0"/>
              <a:cs typeface="Arial" panose="020B0604020202020204" pitchFamily="34" charset="0"/>
            </a:endParaRPr>
          </a:p>
          <a:p>
            <a:pPr lvl="2"/>
            <a:endParaRPr lang="en-GB" sz="1400" dirty="0" smtClean="0">
              <a:latin typeface="Arial" panose="020B0604020202020204" pitchFamily="34" charset="0"/>
              <a:cs typeface="Arial" panose="020B0604020202020204" pitchFamily="34" charset="0"/>
            </a:endParaRPr>
          </a:p>
          <a:p>
            <a:pPr lvl="1"/>
            <a:endParaRPr lang="en-GB" sz="18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72364214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Case Study: What can businesses learn from Text Mining?</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Text Mining</a:t>
            </a:r>
          </a:p>
          <a:p>
            <a:pPr lvl="1"/>
            <a:r>
              <a:rPr lang="en-GB" sz="1800" dirty="0" smtClean="0">
                <a:latin typeface="Arial" panose="020B0604020202020204" pitchFamily="34" charset="0"/>
                <a:cs typeface="Arial" panose="020B0604020202020204" pitchFamily="34" charset="0"/>
              </a:rPr>
              <a:t>Discovery of patterns and relationships from large sets of unstructured data</a:t>
            </a:r>
          </a:p>
          <a:p>
            <a:pPr lvl="1"/>
            <a:r>
              <a:rPr lang="en-GB" sz="1800" dirty="0" smtClean="0">
                <a:latin typeface="Arial" panose="020B0604020202020204" pitchFamily="34" charset="0"/>
                <a:cs typeface="Arial" panose="020B0604020202020204" pitchFamily="34" charset="0"/>
              </a:rPr>
              <a:t>Mobile digital platform has amplified the explosion in digital info</a:t>
            </a:r>
          </a:p>
          <a:p>
            <a:pPr lvl="1"/>
            <a:r>
              <a:rPr lang="en-GB" sz="1800" dirty="0" smtClean="0">
                <a:latin typeface="Arial" panose="020B0604020202020204" pitchFamily="34" charset="0"/>
                <a:cs typeface="Arial" panose="020B0604020202020204" pitchFamily="34" charset="0"/>
              </a:rPr>
              <a:t>Consumer collaboration and sharing offers insights into customer behaviour and attitudes</a:t>
            </a:r>
          </a:p>
          <a:p>
            <a:r>
              <a:rPr lang="en-GB" sz="2200" b="1" dirty="0" smtClean="0">
                <a:latin typeface="Arial" panose="020B0604020202020204" pitchFamily="34" charset="0"/>
                <a:cs typeface="Arial" panose="020B0604020202020204" pitchFamily="34" charset="0"/>
              </a:rPr>
              <a:t>Problem with JetBlue</a:t>
            </a:r>
          </a:p>
          <a:p>
            <a:pPr lvl="1"/>
            <a:r>
              <a:rPr lang="en-GB" sz="1800" dirty="0" smtClean="0">
                <a:latin typeface="Arial" panose="020B0604020202020204" pitchFamily="34" charset="0"/>
                <a:cs typeface="Arial" panose="020B0604020202020204" pitchFamily="34" charset="0"/>
              </a:rPr>
              <a:t>Receiving large volume of e-mails, no simple way to read everything</a:t>
            </a:r>
          </a:p>
          <a:p>
            <a:pPr lvl="1"/>
            <a:r>
              <a:rPr lang="en-GB" sz="1800" dirty="0" smtClean="0">
                <a:latin typeface="Arial" panose="020B0604020202020204" pitchFamily="34" charset="0"/>
                <a:cs typeface="Arial" panose="020B0604020202020204" pitchFamily="34" charset="0"/>
              </a:rPr>
              <a:t>Used text analysis tools to identify facts, opinions, requests from text of survey responses, e-mails, blog entries, news article etc.</a:t>
            </a:r>
          </a:p>
          <a:p>
            <a:pPr lvl="1"/>
            <a:r>
              <a:rPr lang="en-GB" sz="1800" dirty="0" smtClean="0">
                <a:latin typeface="Arial" panose="020B0604020202020204" pitchFamily="34" charset="0"/>
                <a:cs typeface="Arial" panose="020B0604020202020204" pitchFamily="34" charset="0"/>
              </a:rPr>
              <a:t>Used it with another tool: classifying customers into groups</a:t>
            </a:r>
          </a:p>
          <a:p>
            <a:r>
              <a:rPr lang="en-GB" sz="2200" b="1" dirty="0" err="1" smtClean="0">
                <a:latin typeface="Arial" panose="020B0604020202020204" pitchFamily="34" charset="0"/>
                <a:cs typeface="Arial" panose="020B0604020202020204" pitchFamily="34" charset="0"/>
              </a:rPr>
              <a:t>Clarabridge</a:t>
            </a:r>
            <a:r>
              <a:rPr lang="en-GB" sz="2200" b="1" dirty="0" smtClean="0">
                <a:latin typeface="Arial" panose="020B0604020202020204" pitchFamily="34" charset="0"/>
                <a:cs typeface="Arial" panose="020B0604020202020204" pitchFamily="34" charset="0"/>
              </a:rPr>
              <a:t> text analytics solution</a:t>
            </a:r>
          </a:p>
          <a:p>
            <a:pPr lvl="1"/>
            <a:r>
              <a:rPr lang="en-GB" sz="1800" dirty="0" smtClean="0">
                <a:latin typeface="Arial" panose="020B0604020202020204" pitchFamily="34" charset="0"/>
                <a:cs typeface="Arial" panose="020B0604020202020204" pitchFamily="34" charset="0"/>
              </a:rPr>
              <a:t>Delivered as software service</a:t>
            </a:r>
          </a:p>
          <a:p>
            <a:pPr marL="457200" lvl="1" indent="0">
              <a:buNone/>
            </a:pPr>
            <a:endParaRPr lang="en-GB" sz="1800" dirty="0" smtClean="0">
              <a:latin typeface="Arial" panose="020B0604020202020204" pitchFamily="34" charset="0"/>
              <a:cs typeface="Arial" panose="020B0604020202020204" pitchFamily="34" charset="0"/>
            </a:endParaRPr>
          </a:p>
          <a:p>
            <a:pPr lvl="2"/>
            <a:endParaRPr lang="en-GB" sz="1400" dirty="0" smtClean="0">
              <a:latin typeface="Arial" panose="020B0604020202020204" pitchFamily="34" charset="0"/>
              <a:cs typeface="Arial" panose="020B0604020202020204" pitchFamily="34" charset="0"/>
            </a:endParaRPr>
          </a:p>
          <a:p>
            <a:pPr lvl="1"/>
            <a:endParaRPr lang="en-GB" sz="18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68943749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Case Study: What can businesses learn from Text Mining?</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Challenges of unstructured data</a:t>
            </a:r>
          </a:p>
          <a:p>
            <a:pPr lvl="1"/>
            <a:r>
              <a:rPr lang="en-GB" sz="1800" dirty="0" smtClean="0">
                <a:latin typeface="Arial" panose="020B0604020202020204" pitchFamily="34" charset="0"/>
                <a:cs typeface="Arial" panose="020B0604020202020204" pitchFamily="34" charset="0"/>
              </a:rPr>
              <a:t>Lots of digital information generated that has no distinct form</a:t>
            </a:r>
          </a:p>
          <a:p>
            <a:pPr lvl="1"/>
            <a:r>
              <a:rPr lang="en-GB" sz="1800" dirty="0" smtClean="0">
                <a:latin typeface="Arial" panose="020B0604020202020204" pitchFamily="34" charset="0"/>
                <a:cs typeface="Arial" panose="020B0604020202020204" pitchFamily="34" charset="0"/>
              </a:rPr>
              <a:t>Difficult to </a:t>
            </a:r>
            <a:r>
              <a:rPr lang="en-GB" sz="1800" dirty="0" err="1" smtClean="0">
                <a:latin typeface="Arial" panose="020B0604020202020204" pitchFamily="34" charset="0"/>
                <a:cs typeface="Arial" panose="020B0604020202020204" pitchFamily="34" charset="0"/>
              </a:rPr>
              <a:t>analyze</a:t>
            </a:r>
            <a:r>
              <a:rPr lang="en-GB" sz="1800" dirty="0" smtClean="0">
                <a:latin typeface="Arial" panose="020B0604020202020204" pitchFamily="34" charset="0"/>
                <a:cs typeface="Arial" panose="020B0604020202020204" pitchFamily="34" charset="0"/>
              </a:rPr>
              <a:t> if there are loads of e-mails (with customer sentiments, preferences, requests etc.)</a:t>
            </a:r>
          </a:p>
          <a:p>
            <a:pPr lvl="1"/>
            <a:r>
              <a:rPr lang="en-GB" sz="1800" dirty="0" err="1" smtClean="0">
                <a:latin typeface="Arial" panose="020B0604020202020204" pitchFamily="34" charset="0"/>
                <a:cs typeface="Arial" panose="020B0604020202020204" pitchFamily="34" charset="0"/>
              </a:rPr>
              <a:t>Analyzing</a:t>
            </a:r>
            <a:r>
              <a:rPr lang="en-GB" sz="1800" dirty="0" smtClean="0">
                <a:latin typeface="Arial" panose="020B0604020202020204" pitchFamily="34" charset="0"/>
                <a:cs typeface="Arial" panose="020B0604020202020204" pitchFamily="34" charset="0"/>
              </a:rPr>
              <a:t> customer surveys takes weeks</a:t>
            </a:r>
          </a:p>
          <a:p>
            <a:pPr lvl="1"/>
            <a:r>
              <a:rPr lang="en-GB" sz="1800" dirty="0" smtClean="0">
                <a:latin typeface="Arial" panose="020B0604020202020204" pitchFamily="34" charset="0"/>
                <a:cs typeface="Arial" panose="020B0604020202020204" pitchFamily="34" charset="0"/>
              </a:rPr>
              <a:t>Use slow manual approaches</a:t>
            </a:r>
          </a:p>
          <a:p>
            <a:r>
              <a:rPr lang="en-GB" sz="2200" b="1" dirty="0" smtClean="0">
                <a:latin typeface="Arial" panose="020B0604020202020204" pitchFamily="34" charset="0"/>
                <a:cs typeface="Arial" panose="020B0604020202020204" pitchFamily="34" charset="0"/>
              </a:rPr>
              <a:t>Improving decision making</a:t>
            </a:r>
          </a:p>
          <a:p>
            <a:pPr lvl="1"/>
            <a:r>
              <a:rPr lang="en-GB" sz="1800" dirty="0" smtClean="0">
                <a:latin typeface="Arial" panose="020B0604020202020204" pitchFamily="34" charset="0"/>
                <a:cs typeface="Arial" panose="020B0604020202020204" pitchFamily="34" charset="0"/>
              </a:rPr>
              <a:t>Spot and address problems quickly</a:t>
            </a:r>
          </a:p>
          <a:p>
            <a:pPr lvl="1"/>
            <a:r>
              <a:rPr lang="en-GB" sz="1800" dirty="0" smtClean="0">
                <a:latin typeface="Arial" panose="020B0604020202020204" pitchFamily="34" charset="0"/>
                <a:cs typeface="Arial" panose="020B0604020202020204" pitchFamily="34" charset="0"/>
              </a:rPr>
              <a:t>Identify facts, opinions, trends etc. to act quickly on customer demands</a:t>
            </a:r>
          </a:p>
          <a:p>
            <a:pPr lvl="1"/>
            <a:r>
              <a:rPr lang="en-GB" sz="1800" dirty="0" smtClean="0">
                <a:latin typeface="Arial" panose="020B0604020202020204" pitchFamily="34" charset="0"/>
                <a:cs typeface="Arial" panose="020B0604020202020204" pitchFamily="34" charset="0"/>
              </a:rPr>
              <a:t>Categorizing comments to reveal less obvious insights</a:t>
            </a:r>
          </a:p>
          <a:p>
            <a:pPr lvl="1"/>
            <a:r>
              <a:rPr lang="en-GB" sz="1800" dirty="0" smtClean="0">
                <a:latin typeface="Arial" panose="020B0604020202020204" pitchFamily="34" charset="0"/>
                <a:cs typeface="Arial" panose="020B0604020202020204" pitchFamily="34" charset="0"/>
              </a:rPr>
              <a:t>Also used to make building improvements</a:t>
            </a:r>
          </a:p>
          <a:p>
            <a:pPr lvl="1"/>
            <a:endParaRPr lang="en-GB" sz="1800" dirty="0" smtClean="0">
              <a:latin typeface="Arial" panose="020B0604020202020204" pitchFamily="34" charset="0"/>
              <a:cs typeface="Arial" panose="020B0604020202020204" pitchFamily="34" charset="0"/>
            </a:endParaRPr>
          </a:p>
          <a:p>
            <a:pPr marL="457200" lvl="1" indent="0">
              <a:buNone/>
            </a:pPr>
            <a:endParaRPr lang="en-GB" sz="1800" dirty="0" smtClean="0">
              <a:latin typeface="Arial" panose="020B0604020202020204" pitchFamily="34" charset="0"/>
              <a:cs typeface="Arial" panose="020B0604020202020204" pitchFamily="34" charset="0"/>
            </a:endParaRPr>
          </a:p>
          <a:p>
            <a:pPr lvl="2"/>
            <a:endParaRPr lang="en-GB" sz="1400" dirty="0" smtClean="0">
              <a:latin typeface="Arial" panose="020B0604020202020204" pitchFamily="34" charset="0"/>
              <a:cs typeface="Arial" panose="020B0604020202020204" pitchFamily="34" charset="0"/>
            </a:endParaRPr>
          </a:p>
          <a:p>
            <a:pPr lvl="1"/>
            <a:endParaRPr lang="en-GB" sz="18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56286116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Case Study: What can businesses learn from Text Mining?</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Kind of Businesses</a:t>
            </a:r>
          </a:p>
          <a:p>
            <a:pPr lvl="1"/>
            <a:r>
              <a:rPr lang="en-GB" sz="1800" dirty="0" smtClean="0">
                <a:latin typeface="Arial" panose="020B0604020202020204" pitchFamily="34" charset="0"/>
                <a:cs typeface="Arial" panose="020B0604020202020204" pitchFamily="34" charset="0"/>
              </a:rPr>
              <a:t>Airlines</a:t>
            </a:r>
          </a:p>
          <a:p>
            <a:pPr lvl="1"/>
            <a:r>
              <a:rPr lang="en-GB" sz="1800" dirty="0" smtClean="0">
                <a:latin typeface="Arial" panose="020B0604020202020204" pitchFamily="34" charset="0"/>
                <a:cs typeface="Arial" panose="020B0604020202020204" pitchFamily="34" charset="0"/>
              </a:rPr>
              <a:t>Hotel chains</a:t>
            </a:r>
          </a:p>
          <a:p>
            <a:pPr lvl="1"/>
            <a:r>
              <a:rPr lang="en-GB" sz="1800" dirty="0" smtClean="0">
                <a:latin typeface="Arial" panose="020B0604020202020204" pitchFamily="34" charset="0"/>
                <a:cs typeface="Arial" panose="020B0604020202020204" pitchFamily="34" charset="0"/>
              </a:rPr>
              <a:t>Restaurants</a:t>
            </a:r>
          </a:p>
          <a:p>
            <a:pPr lvl="1"/>
            <a:r>
              <a:rPr lang="en-GB" sz="1800" dirty="0" smtClean="0">
                <a:latin typeface="Arial" panose="020B0604020202020204" pitchFamily="34" charset="0"/>
                <a:cs typeface="Arial" panose="020B0604020202020204" pitchFamily="34" charset="0"/>
              </a:rPr>
              <a:t>Also used by location managers</a:t>
            </a:r>
          </a:p>
          <a:p>
            <a:pPr lvl="1"/>
            <a:endParaRPr lang="en-GB" sz="1800" dirty="0" smtClean="0">
              <a:latin typeface="Arial" panose="020B0604020202020204" pitchFamily="34" charset="0"/>
              <a:cs typeface="Arial" panose="020B0604020202020204" pitchFamily="34" charset="0"/>
            </a:endParaRPr>
          </a:p>
          <a:p>
            <a:pPr marL="457200" lvl="1" indent="0">
              <a:buNone/>
            </a:pPr>
            <a:endParaRPr lang="en-GB" sz="1800" dirty="0" smtClean="0">
              <a:latin typeface="Arial" panose="020B0604020202020204" pitchFamily="34" charset="0"/>
              <a:cs typeface="Arial" panose="020B0604020202020204" pitchFamily="34" charset="0"/>
            </a:endParaRPr>
          </a:p>
          <a:p>
            <a:pPr lvl="2"/>
            <a:endParaRPr lang="en-GB" sz="1400" dirty="0" smtClean="0">
              <a:latin typeface="Arial" panose="020B0604020202020204" pitchFamily="34" charset="0"/>
              <a:cs typeface="Arial" panose="020B0604020202020204" pitchFamily="34" charset="0"/>
            </a:endParaRPr>
          </a:p>
          <a:p>
            <a:pPr lvl="1"/>
            <a:endParaRPr lang="en-GB" sz="18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46355588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Summary</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Data Management and Data </a:t>
            </a:r>
            <a:r>
              <a:rPr lang="en-GB" sz="2400" b="1" dirty="0" err="1" smtClean="0">
                <a:latin typeface="Arial" panose="020B0604020202020204" pitchFamily="34" charset="0"/>
                <a:cs typeface="Arial" panose="020B0604020202020204" pitchFamily="34" charset="0"/>
              </a:rPr>
              <a:t>Modeling</a:t>
            </a:r>
            <a:r>
              <a:rPr lang="en-GB" sz="2400" b="1" dirty="0" smtClean="0">
                <a:latin typeface="Arial" panose="020B0604020202020204" pitchFamily="34" charset="0"/>
                <a:cs typeface="Arial" panose="020B0604020202020204" pitchFamily="34" charset="0"/>
              </a:rPr>
              <a:t> are key aspects of organizing data and information</a:t>
            </a:r>
          </a:p>
          <a:p>
            <a:r>
              <a:rPr lang="en-GB" sz="2400" b="1" dirty="0" smtClean="0">
                <a:latin typeface="Arial" panose="020B0604020202020204" pitchFamily="34" charset="0"/>
                <a:cs typeface="Arial" panose="020B0604020202020204" pitchFamily="34" charset="0"/>
              </a:rPr>
              <a:t>Relational model reduce my problems of data inconsistency, easier to control, more flexible</a:t>
            </a:r>
          </a:p>
          <a:p>
            <a:r>
              <a:rPr lang="en-GB" sz="2400" b="1" dirty="0" smtClean="0">
                <a:latin typeface="Arial" panose="020B0604020202020204" pitchFamily="34" charset="0"/>
                <a:cs typeface="Arial" panose="020B0604020202020204" pitchFamily="34" charset="0"/>
              </a:rPr>
              <a:t>DBMS produce wide variety of documents, reports, useful for orgs</a:t>
            </a:r>
          </a:p>
          <a:p>
            <a:r>
              <a:rPr lang="en-GB" sz="2400" b="1" dirty="0" smtClean="0">
                <a:latin typeface="Arial" panose="020B0604020202020204" pitchFamily="34" charset="0"/>
                <a:cs typeface="Arial" panose="020B0604020202020204" pitchFamily="34" charset="0"/>
              </a:rPr>
              <a:t>Data quality is important to be maintained</a:t>
            </a:r>
          </a:p>
          <a:p>
            <a:r>
              <a:rPr lang="en-GB" sz="2400" b="1" dirty="0" smtClean="0">
                <a:latin typeface="Arial" panose="020B0604020202020204" pitchFamily="34" charset="0"/>
                <a:cs typeface="Arial" panose="020B0604020202020204" pitchFamily="34" charset="0"/>
              </a:rPr>
              <a:t>Business Intelligence tools have positive effects on </a:t>
            </a:r>
            <a:r>
              <a:rPr lang="en-GB" sz="2400" b="1" smtClean="0">
                <a:latin typeface="Arial" panose="020B0604020202020204" pitchFamily="34" charset="0"/>
                <a:cs typeface="Arial" panose="020B0604020202020204" pitchFamily="34" charset="0"/>
              </a:rPr>
              <a:t>business strategy</a:t>
            </a:r>
            <a:r>
              <a:rPr lang="en-GB" sz="2400" b="1" smtClean="0">
                <a:latin typeface="Arial" panose="020B0604020202020204" pitchFamily="34" charset="0"/>
                <a:cs typeface="Arial" panose="020B0604020202020204" pitchFamily="34" charset="0"/>
              </a:rPr>
              <a:t>                                   </a:t>
            </a:r>
            <a:endParaRPr lang="en-GB" sz="2400" b="1" dirty="0" smtClean="0">
              <a:latin typeface="Arial" panose="020B0604020202020204" pitchFamily="34" charset="0"/>
              <a:cs typeface="Arial" panose="020B0604020202020204" pitchFamily="34" charset="0"/>
            </a:endParaRPr>
          </a:p>
          <a:p>
            <a:endParaRPr lang="en-GB" sz="2400" b="1" dirty="0" smtClean="0">
              <a:latin typeface="Arial" panose="020B0604020202020204" pitchFamily="34" charset="0"/>
              <a:cs typeface="Arial" panose="020B0604020202020204" pitchFamily="34" charset="0"/>
            </a:endParaRPr>
          </a:p>
          <a:p>
            <a:pPr marL="457200" lvl="1" indent="0">
              <a:buNone/>
            </a:pPr>
            <a:endParaRPr lang="en-GB" sz="1800" dirty="0" smtClean="0">
              <a:latin typeface="Arial" panose="020B0604020202020204" pitchFamily="34" charset="0"/>
              <a:cs typeface="Arial" panose="020B0604020202020204" pitchFamily="34" charset="0"/>
            </a:endParaRPr>
          </a:p>
          <a:p>
            <a:pPr lvl="2"/>
            <a:endParaRPr lang="en-GB" sz="1400" dirty="0" smtClean="0">
              <a:latin typeface="Arial" panose="020B0604020202020204" pitchFamily="34" charset="0"/>
              <a:cs typeface="Arial" panose="020B0604020202020204" pitchFamily="34" charset="0"/>
            </a:endParaRPr>
          </a:p>
          <a:p>
            <a:pPr lvl="1"/>
            <a:endParaRPr lang="en-GB" sz="18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749883870"/>
      </p:ext>
    </p:extLst>
  </p:cSld>
  <p:clrMapOvr>
    <a:masterClrMapping/>
  </p:clrMapOvr>
  <p:timing>
    <p:tnLst>
      <p:par>
        <p:cTn id="1" dur="indefinite" restart="never" nodeType="tmRoot"/>
      </p:par>
    </p:tnLst>
  </p:timing>
</p:sld>
</file>

<file path=ppt/theme/theme1.xml><?xml version="1.0" encoding="utf-8"?>
<a:theme xmlns:a="http://schemas.openxmlformats.org/drawingml/2006/main" name="MI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MIS</Template>
  <TotalTime>4737</TotalTime>
  <Words>2459</Words>
  <Application>Microsoft Office PowerPoint</Application>
  <PresentationFormat>On-screen Show (4:3)</PresentationFormat>
  <Paragraphs>389</Paragraphs>
  <Slides>39</Slides>
  <Notes>0</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MIS</vt:lpstr>
      <vt:lpstr>Module 2: Information Technology Infrastructure</vt:lpstr>
      <vt:lpstr>Why Learn About Database Systems, Data Centers and Business Intelligence?</vt:lpstr>
      <vt:lpstr>Learning Objectives</vt:lpstr>
      <vt:lpstr>Data Management</vt:lpstr>
      <vt:lpstr>Data Management</vt:lpstr>
      <vt:lpstr>Data Management</vt:lpstr>
      <vt:lpstr>Data Management</vt:lpstr>
      <vt:lpstr>Data Management</vt:lpstr>
      <vt:lpstr>Data Management</vt:lpstr>
      <vt:lpstr>Data Management</vt:lpstr>
      <vt:lpstr>Data Management</vt:lpstr>
      <vt:lpstr>Data Modeling</vt:lpstr>
      <vt:lpstr>Data Modeling</vt:lpstr>
      <vt:lpstr>Relational Database Model</vt:lpstr>
      <vt:lpstr>Relational Database Model</vt:lpstr>
      <vt:lpstr>Relational Database Model</vt:lpstr>
      <vt:lpstr>Relational Database Model</vt:lpstr>
      <vt:lpstr>Relational Database Model</vt:lpstr>
      <vt:lpstr>Database Management Systems (DBMS)</vt:lpstr>
      <vt:lpstr>Capabilities of Database Management Systems (DBMS)</vt:lpstr>
      <vt:lpstr>Capabilities of Database Management Systems (DBMS)</vt:lpstr>
      <vt:lpstr>Database Management Systems (DBMS)</vt:lpstr>
      <vt:lpstr>Database Management Systems (DBMS)</vt:lpstr>
      <vt:lpstr>Database Administration</vt:lpstr>
      <vt:lpstr>Database Applications</vt:lpstr>
      <vt:lpstr>Database Applications</vt:lpstr>
      <vt:lpstr>Database Applications</vt:lpstr>
      <vt:lpstr>Database Applications</vt:lpstr>
      <vt:lpstr>Database Applications</vt:lpstr>
      <vt:lpstr>Database Applications</vt:lpstr>
      <vt:lpstr>Database Applications</vt:lpstr>
      <vt:lpstr>Database Applications</vt:lpstr>
      <vt:lpstr>Database And the Web</vt:lpstr>
      <vt:lpstr>Managing Data Resources</vt:lpstr>
      <vt:lpstr>Managing Data Resources</vt:lpstr>
      <vt:lpstr>Case Study: What can businesses learn from Text Mining?</vt:lpstr>
      <vt:lpstr>Case Study: What can businesses learn from Text Mining?</vt:lpstr>
      <vt:lpstr>Case Study: What can businesses learn from Text Mining?</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2: Information Technology Infrastructure</dc:title>
  <dc:creator>tjc</dc:creator>
  <cp:lastModifiedBy>NTS</cp:lastModifiedBy>
  <cp:revision>92</cp:revision>
  <dcterms:created xsi:type="dcterms:W3CDTF">2013-10-24T07:47:04Z</dcterms:created>
  <dcterms:modified xsi:type="dcterms:W3CDTF">2013-10-30T07:38:46Z</dcterms:modified>
</cp:coreProperties>
</file>