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7" r:id="rId6"/>
    <p:sldId id="261" r:id="rId7"/>
    <p:sldId id="268" r:id="rId8"/>
    <p:sldId id="262" r:id="rId9"/>
    <p:sldId id="270" r:id="rId10"/>
    <p:sldId id="260" r:id="rId11"/>
    <p:sldId id="269" r:id="rId12"/>
    <p:sldId id="263" r:id="rId13"/>
    <p:sldId id="272" r:id="rId14"/>
    <p:sldId id="264" r:id="rId15"/>
    <p:sldId id="271" r:id="rId16"/>
    <p:sldId id="273" r:id="rId17"/>
    <p:sldId id="274"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785877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58713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61993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14919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40479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726479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62265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03012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28185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97904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25/10/2013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38625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40CB7-6455-4F02-9FD8-5F0D8CD8C9E5}" type="datetimeFigureOut">
              <a:rPr lang="en-GB" smtClean="0"/>
              <a:pPr/>
              <a:t>25/10/2013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206841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latin typeface="Arial Black" panose="020B0A04020102020204" pitchFamily="34" charset="0"/>
              </a:rPr>
              <a:t>Module 2: Information Technology Infrastructure</a:t>
            </a:r>
            <a:endParaRPr lang="en-GB" dirty="0">
              <a:latin typeface="Arial Black" panose="020B0A04020102020204" pitchFamily="34" charset="0"/>
            </a:endParaRPr>
          </a:p>
        </p:txBody>
      </p:sp>
      <p:sp>
        <p:nvSpPr>
          <p:cNvPr id="3" name="Subtitle 2"/>
          <p:cNvSpPr>
            <a:spLocks noGrp="1"/>
          </p:cNvSpPr>
          <p:nvPr>
            <p:ph type="subTitle" idx="1"/>
          </p:nvPr>
        </p:nvSpPr>
        <p:spPr/>
        <p:txBody>
          <a:bodyPr/>
          <a:lstStyle/>
          <a:p>
            <a:r>
              <a:rPr lang="en-GB" dirty="0" smtClean="0">
                <a:solidFill>
                  <a:schemeClr val="tx1">
                    <a:lumMod val="85000"/>
                    <a:lumOff val="15000"/>
                  </a:schemeClr>
                </a:solidFill>
                <a:latin typeface="Arial Black" panose="020B0A04020102020204" pitchFamily="34" charset="0"/>
              </a:rPr>
              <a:t>Chapter 5: Databases and Information Management</a:t>
            </a:r>
            <a:endParaRPr lang="en-GB" dirty="0">
              <a:solidFill>
                <a:schemeClr val="tx1">
                  <a:lumMod val="85000"/>
                  <a:lumOff val="15000"/>
                </a:schemeClr>
              </a:solidFill>
              <a:latin typeface="Arial Black" panose="020B0A04020102020204" pitchFamily="34" charset="0"/>
            </a:endParaRPr>
          </a:p>
        </p:txBody>
      </p:sp>
    </p:spTree>
    <p:extLst>
      <p:ext uri="{BB962C8B-B14F-4D97-AF65-F5344CB8AC3E}">
        <p14:creationId xmlns:p14="http://schemas.microsoft.com/office/powerpoint/2010/main" xmlns="" val="1462194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Why Learn About Database Systems, Data </a:t>
            </a:r>
            <a:r>
              <a:rPr lang="en-GB" sz="2800" b="1" dirty="0" err="1" smtClean="0">
                <a:latin typeface="Arial" panose="020B0604020202020204" pitchFamily="34" charset="0"/>
                <a:cs typeface="Arial" panose="020B0604020202020204" pitchFamily="34" charset="0"/>
              </a:rPr>
              <a:t>Centers</a:t>
            </a:r>
            <a:r>
              <a:rPr lang="en-GB" sz="2800" b="1" dirty="0" smtClean="0">
                <a:latin typeface="Arial" panose="020B0604020202020204" pitchFamily="34" charset="0"/>
                <a:cs typeface="Arial" panose="020B0604020202020204" pitchFamily="34" charset="0"/>
              </a:rPr>
              <a:t> and Business Intelligence?</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What role do databases play in overall effectiveness of Information Systems?</a:t>
            </a:r>
          </a:p>
          <a:p>
            <a:pPr marL="0" indent="0">
              <a:buNone/>
            </a:pPr>
            <a:endParaRPr lang="en-GB" sz="2400" b="1" dirty="0" smtClean="0">
              <a:latin typeface="Arial" panose="020B0604020202020204" pitchFamily="34" charset="0"/>
              <a:cs typeface="Arial" panose="020B0604020202020204" pitchFamily="34" charset="0"/>
            </a:endParaRPr>
          </a:p>
          <a:p>
            <a:r>
              <a:rPr lang="en-GB" sz="2400" b="1" dirty="0" smtClean="0">
                <a:latin typeface="Arial" panose="020B0604020202020204" pitchFamily="34" charset="0"/>
                <a:cs typeface="Arial" panose="020B0604020202020204" pitchFamily="34" charset="0"/>
              </a:rPr>
              <a:t>What techniques do businesses use to maximize the value of the information provided from database?</a:t>
            </a:r>
          </a:p>
        </p:txBody>
      </p:sp>
    </p:spTree>
    <p:extLst>
      <p:ext uri="{BB962C8B-B14F-4D97-AF65-F5344CB8AC3E}">
        <p14:creationId xmlns:p14="http://schemas.microsoft.com/office/powerpoint/2010/main" xmlns="" val="3973050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Learning Objectives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Define general data management concepts and terms </a:t>
            </a:r>
          </a:p>
          <a:p>
            <a:r>
              <a:rPr lang="en-GB" sz="2400" b="1" dirty="0" smtClean="0">
                <a:latin typeface="Arial" panose="020B0604020202020204" pitchFamily="34" charset="0"/>
                <a:cs typeface="Arial" panose="020B0604020202020204" pitchFamily="34" charset="0"/>
              </a:rPr>
              <a:t>Identify the advantages of database approach and describe relational database model</a:t>
            </a:r>
          </a:p>
          <a:p>
            <a:r>
              <a:rPr lang="en-GB" sz="2400" b="1" dirty="0" smtClean="0">
                <a:latin typeface="Arial" panose="020B0604020202020204" pitchFamily="34" charset="0"/>
                <a:cs typeface="Arial" panose="020B0604020202020204" pitchFamily="34" charset="0"/>
              </a:rPr>
              <a:t>Identify the role and functions of DBMS</a:t>
            </a:r>
          </a:p>
          <a:p>
            <a:r>
              <a:rPr lang="en-GB" sz="2400" b="1" dirty="0" smtClean="0">
                <a:latin typeface="Arial" panose="020B0604020202020204" pitchFamily="34" charset="0"/>
                <a:cs typeface="Arial" panose="020B0604020202020204" pitchFamily="34" charset="0"/>
              </a:rPr>
              <a:t>Identify current database applications</a:t>
            </a:r>
          </a:p>
          <a:p>
            <a:r>
              <a:rPr lang="en-GB" sz="2400" b="1" dirty="0" smtClean="0">
                <a:latin typeface="Arial" panose="020B0604020202020204" pitchFamily="34" charset="0"/>
                <a:cs typeface="Arial" panose="020B0604020202020204" pitchFamily="34" charset="0"/>
              </a:rPr>
              <a:t>Identify the role of Business Intelligence </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40004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Hierarchy of data</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47664" y="2204864"/>
            <a:ext cx="6232694" cy="4015990"/>
          </a:xfrm>
          <a:prstGeom prst="rect">
            <a:avLst/>
          </a:prstGeom>
        </p:spPr>
      </p:pic>
    </p:spTree>
    <p:extLst>
      <p:ext uri="{BB962C8B-B14F-4D97-AF65-F5344CB8AC3E}">
        <p14:creationId xmlns:p14="http://schemas.microsoft.com/office/powerpoint/2010/main" xmlns="" val="307526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Building blocks of hierarchy</a:t>
            </a:r>
          </a:p>
          <a:p>
            <a:r>
              <a:rPr lang="en-GB" sz="1800" b="1" dirty="0">
                <a:latin typeface="Arial" panose="020B0604020202020204" pitchFamily="34" charset="0"/>
                <a:cs typeface="Arial" panose="020B0604020202020204" pitchFamily="34" charset="0"/>
              </a:rPr>
              <a:t>bit</a:t>
            </a:r>
            <a:r>
              <a:rPr lang="en-GB" sz="1800" dirty="0">
                <a:latin typeface="Arial" panose="020B0604020202020204" pitchFamily="34" charset="0"/>
                <a:cs typeface="Arial" panose="020B0604020202020204" pitchFamily="34" charset="0"/>
              </a:rPr>
              <a:t> (the smallest unit of data) has only two values - 1 or 0</a:t>
            </a:r>
          </a:p>
          <a:p>
            <a:r>
              <a:rPr lang="en-GB" sz="1800" b="1" dirty="0">
                <a:latin typeface="Arial" panose="020B0604020202020204" pitchFamily="34" charset="0"/>
                <a:cs typeface="Arial" panose="020B0604020202020204" pitchFamily="34" charset="0"/>
              </a:rPr>
              <a:t>bytes</a:t>
            </a:r>
            <a:r>
              <a:rPr lang="en-GB" sz="1800" dirty="0">
                <a:latin typeface="Arial" panose="020B0604020202020204" pitchFamily="34" charset="0"/>
                <a:cs typeface="Arial" panose="020B0604020202020204" pitchFamily="34" charset="0"/>
              </a:rPr>
              <a:t> - 8 bits make up one byte, which represents one character like the letter A</a:t>
            </a:r>
          </a:p>
          <a:p>
            <a:r>
              <a:rPr lang="en-GB" sz="1800" b="1" dirty="0">
                <a:latin typeface="Arial" panose="020B0604020202020204" pitchFamily="34" charset="0"/>
                <a:cs typeface="Arial" panose="020B0604020202020204" pitchFamily="34" charset="0"/>
              </a:rPr>
              <a:t>field</a:t>
            </a:r>
            <a:r>
              <a:rPr lang="en-GB" sz="1800" dirty="0">
                <a:latin typeface="Arial" panose="020B0604020202020204" pitchFamily="34" charset="0"/>
                <a:cs typeface="Arial" panose="020B0604020202020204" pitchFamily="34" charset="0"/>
              </a:rPr>
              <a:t> (or in a database attribute), represents a combination of bytes that make up one aspect of a business object (i.e. last name, invoice number, age)</a:t>
            </a:r>
          </a:p>
          <a:p>
            <a:r>
              <a:rPr lang="en-GB" sz="1800" b="1" dirty="0">
                <a:latin typeface="Arial" panose="020B0604020202020204" pitchFamily="34" charset="0"/>
                <a:cs typeface="Arial" panose="020B0604020202020204" pitchFamily="34" charset="0"/>
              </a:rPr>
              <a:t>record</a:t>
            </a:r>
            <a:r>
              <a:rPr lang="en-GB" sz="1800" dirty="0">
                <a:latin typeface="Arial" panose="020B0604020202020204" pitchFamily="34" charset="0"/>
                <a:cs typeface="Arial" panose="020B0604020202020204" pitchFamily="34" charset="0"/>
              </a:rPr>
              <a:t> - a collection of related data fields (i.e. name/address/phone information for one student)</a:t>
            </a:r>
          </a:p>
          <a:p>
            <a:r>
              <a:rPr lang="en-GB" sz="1800" b="1" dirty="0">
                <a:latin typeface="Arial" panose="020B0604020202020204" pitchFamily="34" charset="0"/>
                <a:cs typeface="Arial" panose="020B0604020202020204" pitchFamily="34" charset="0"/>
              </a:rPr>
              <a:t>file </a:t>
            </a:r>
            <a:r>
              <a:rPr lang="en-GB" sz="1800" dirty="0">
                <a:latin typeface="Arial" panose="020B0604020202020204" pitchFamily="34" charset="0"/>
                <a:cs typeface="Arial" panose="020B0604020202020204" pitchFamily="34" charset="0"/>
              </a:rPr>
              <a:t>(or in a database an entity) - a collection of related records (all students in MIS213)</a:t>
            </a:r>
          </a:p>
          <a:p>
            <a:r>
              <a:rPr lang="en-GB" sz="1800" b="1" dirty="0">
                <a:latin typeface="Arial" panose="020B0604020202020204" pitchFamily="34" charset="0"/>
                <a:cs typeface="Arial" panose="020B0604020202020204" pitchFamily="34" charset="0"/>
              </a:rPr>
              <a:t>database</a:t>
            </a:r>
            <a:r>
              <a:rPr lang="en-GB" sz="1800" dirty="0">
                <a:latin typeface="Arial" panose="020B0604020202020204" pitchFamily="34" charset="0"/>
                <a:cs typeface="Arial" panose="020B0604020202020204" pitchFamily="34" charset="0"/>
              </a:rPr>
              <a:t> - a group of similar items  (all students and faculty in Cameron School of Business)</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88859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TRADITIONAL (File Based )approach to data management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63688" y="2564904"/>
            <a:ext cx="5913040" cy="3925884"/>
          </a:xfrm>
          <a:prstGeom prst="rect">
            <a:avLst/>
          </a:prstGeom>
        </p:spPr>
      </p:pic>
    </p:spTree>
    <p:extLst>
      <p:ext uri="{BB962C8B-B14F-4D97-AF65-F5344CB8AC3E}">
        <p14:creationId xmlns:p14="http://schemas.microsoft.com/office/powerpoint/2010/main" xmlns="" val="2917221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PROBLEMS</a:t>
            </a:r>
          </a:p>
          <a:p>
            <a:pPr lvl="1"/>
            <a:r>
              <a:rPr lang="en-GB" sz="1800" b="1" dirty="0" smtClean="0">
                <a:latin typeface="Arial" panose="020B0604020202020204" pitchFamily="34" charset="0"/>
                <a:cs typeface="Arial" panose="020B0604020202020204" pitchFamily="34" charset="0"/>
              </a:rPr>
              <a:t>Data Redundancy</a:t>
            </a:r>
          </a:p>
          <a:p>
            <a:pPr lvl="2"/>
            <a:r>
              <a:rPr lang="en-GB" sz="1400" dirty="0" smtClean="0">
                <a:latin typeface="Arial" panose="020B0604020202020204" pitchFamily="34" charset="0"/>
                <a:cs typeface="Arial" panose="020B0604020202020204" pitchFamily="34" charset="0"/>
              </a:rPr>
              <a:t>Duplication of data, same data is stored in multiple locations</a:t>
            </a:r>
          </a:p>
          <a:p>
            <a:pPr lvl="2"/>
            <a:r>
              <a:rPr lang="en-GB" sz="1400" dirty="0" smtClean="0">
                <a:latin typeface="Arial" panose="020B0604020202020204" pitchFamily="34" charset="0"/>
                <a:cs typeface="Arial" panose="020B0604020202020204" pitchFamily="34" charset="0"/>
              </a:rPr>
              <a:t>Data inconsistency, same attributed have different names or values</a:t>
            </a:r>
          </a:p>
          <a:p>
            <a:pPr lvl="2"/>
            <a:r>
              <a:rPr lang="en-GB" sz="1400" dirty="0" smtClean="0">
                <a:latin typeface="Arial" panose="020B0604020202020204" pitchFamily="34" charset="0"/>
                <a:cs typeface="Arial" panose="020B0604020202020204" pitchFamily="34" charset="0"/>
              </a:rPr>
              <a:t>Updating problems</a:t>
            </a:r>
          </a:p>
          <a:p>
            <a:pPr lvl="1"/>
            <a:r>
              <a:rPr lang="en-GB" sz="1800" b="1" dirty="0" smtClean="0">
                <a:latin typeface="Arial" panose="020B0604020202020204" pitchFamily="34" charset="0"/>
                <a:cs typeface="Arial" panose="020B0604020202020204" pitchFamily="34" charset="0"/>
              </a:rPr>
              <a:t>Program Data Dependence</a:t>
            </a:r>
          </a:p>
          <a:p>
            <a:pPr lvl="2"/>
            <a:r>
              <a:rPr lang="en-GB" sz="1400" dirty="0" smtClean="0">
                <a:latin typeface="Arial" panose="020B0604020202020204" pitchFamily="34" charset="0"/>
                <a:cs typeface="Arial" panose="020B0604020202020204" pitchFamily="34" charset="0"/>
              </a:rPr>
              <a:t>Changes in program require changes in data</a:t>
            </a:r>
          </a:p>
          <a:p>
            <a:pPr lvl="1"/>
            <a:r>
              <a:rPr lang="en-GB" sz="1800" b="1" dirty="0" smtClean="0">
                <a:latin typeface="Arial" panose="020B0604020202020204" pitchFamily="34" charset="0"/>
                <a:cs typeface="Arial" panose="020B0604020202020204" pitchFamily="34" charset="0"/>
              </a:rPr>
              <a:t>Lack of Flexibility</a:t>
            </a:r>
          </a:p>
          <a:p>
            <a:pPr lvl="2"/>
            <a:r>
              <a:rPr lang="en-GB" sz="1400" dirty="0" smtClean="0">
                <a:latin typeface="Arial" panose="020B0604020202020204" pitchFamily="34" charset="0"/>
                <a:cs typeface="Arial" panose="020B0604020202020204" pitchFamily="34" charset="0"/>
              </a:rPr>
              <a:t>difficult and expensive process to retrieve ad-hoc reports</a:t>
            </a:r>
          </a:p>
          <a:p>
            <a:pPr lvl="1"/>
            <a:r>
              <a:rPr lang="en-GB" sz="1800" b="1" dirty="0" smtClean="0">
                <a:latin typeface="Arial" panose="020B0604020202020204" pitchFamily="34" charset="0"/>
                <a:cs typeface="Arial" panose="020B0604020202020204" pitchFamily="34" charset="0"/>
              </a:rPr>
              <a:t>Lack of Sharing</a:t>
            </a:r>
          </a:p>
          <a:p>
            <a:pPr lvl="2"/>
            <a:r>
              <a:rPr lang="en-GB" sz="1400" dirty="0" smtClean="0">
                <a:latin typeface="Arial" panose="020B0604020202020204" pitchFamily="34" charset="0"/>
                <a:cs typeface="Arial" panose="020B0604020202020204" pitchFamily="34" charset="0"/>
              </a:rPr>
              <a:t>Because data is located in different files and different departments, difficult to be shared and accessed in timely manner</a:t>
            </a:r>
          </a:p>
        </p:txBody>
      </p:sp>
    </p:spTree>
    <p:extLst>
      <p:ext uri="{BB962C8B-B14F-4D97-AF65-F5344CB8AC3E}">
        <p14:creationId xmlns:p14="http://schemas.microsoft.com/office/powerpoint/2010/main" xmlns="" val="3468421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340768"/>
            <a:ext cx="8229600" cy="4785395"/>
          </a:xfrm>
        </p:spPr>
        <p:txBody>
          <a:bodyPr>
            <a:normAutofit/>
          </a:bodyPr>
          <a:lstStyle/>
          <a:p>
            <a:r>
              <a:rPr lang="en-GB" sz="2400" b="1" dirty="0" smtClean="0">
                <a:latin typeface="Arial" panose="020B0604020202020204" pitchFamily="34" charset="0"/>
                <a:cs typeface="Arial" panose="020B0604020202020204" pitchFamily="34" charset="0"/>
              </a:rPr>
              <a:t>DATABASE Approach</a:t>
            </a:r>
          </a:p>
          <a:p>
            <a:r>
              <a:rPr lang="en-GB" sz="2400" b="1" dirty="0" smtClean="0">
                <a:latin typeface="Arial" panose="020B0604020202020204" pitchFamily="34" charset="0"/>
                <a:cs typeface="Arial" panose="020B0604020202020204" pitchFamily="34" charset="0"/>
              </a:rPr>
              <a:t>Database</a:t>
            </a:r>
          </a:p>
          <a:p>
            <a:pPr lvl="1"/>
            <a:r>
              <a:rPr lang="en-GB" sz="1800" dirty="0" smtClean="0">
                <a:latin typeface="Arial" panose="020B0604020202020204" pitchFamily="34" charset="0"/>
                <a:cs typeface="Arial" panose="020B0604020202020204" pitchFamily="34" charset="0"/>
              </a:rPr>
              <a:t>Organized collection of data, or a collection of related files containing records</a:t>
            </a:r>
          </a:p>
          <a:p>
            <a:r>
              <a:rPr lang="en-GB" sz="2400" b="1" dirty="0" smtClean="0">
                <a:latin typeface="Arial" panose="020B0604020202020204" pitchFamily="34" charset="0"/>
                <a:cs typeface="Arial" panose="020B0604020202020204" pitchFamily="34" charset="0"/>
              </a:rPr>
              <a:t>Entity</a:t>
            </a:r>
          </a:p>
          <a:p>
            <a:pPr lvl="1"/>
            <a:r>
              <a:rPr lang="en-GB" sz="1800" dirty="0" smtClean="0">
                <a:latin typeface="Arial" panose="020B0604020202020204" pitchFamily="34" charset="0"/>
                <a:cs typeface="Arial" panose="020B0604020202020204" pitchFamily="34" charset="0"/>
              </a:rPr>
              <a:t>Generalized class of people, places or things (objects) for which data is collected, stored and maintained</a:t>
            </a:r>
          </a:p>
          <a:p>
            <a:pPr lvl="1"/>
            <a:r>
              <a:rPr lang="en-GB" sz="1800" dirty="0" smtClean="0">
                <a:latin typeface="Arial" panose="020B0604020202020204" pitchFamily="34" charset="0"/>
                <a:cs typeface="Arial" panose="020B0604020202020204" pitchFamily="34" charset="0"/>
              </a:rPr>
              <a:t>E.g. SUPPLIER, PRODUCT</a:t>
            </a:r>
          </a:p>
          <a:p>
            <a:r>
              <a:rPr lang="en-GB" sz="2400" b="1" dirty="0" smtClean="0">
                <a:latin typeface="Arial" panose="020B0604020202020204" pitchFamily="34" charset="0"/>
                <a:cs typeface="Arial" panose="020B0604020202020204" pitchFamily="34" charset="0"/>
              </a:rPr>
              <a:t>Attribute</a:t>
            </a:r>
          </a:p>
          <a:p>
            <a:pPr lvl="1"/>
            <a:r>
              <a:rPr lang="en-GB" sz="1800" dirty="0" smtClean="0">
                <a:latin typeface="Arial" panose="020B0604020202020204" pitchFamily="34" charset="0"/>
                <a:cs typeface="Arial" panose="020B0604020202020204" pitchFamily="34" charset="0"/>
              </a:rPr>
              <a:t>Specific characteristics of each entity</a:t>
            </a:r>
          </a:p>
          <a:p>
            <a:pPr lvl="1"/>
            <a:r>
              <a:rPr lang="en-GB" sz="1800" dirty="0" smtClean="0">
                <a:latin typeface="Arial" panose="020B0604020202020204" pitchFamily="34" charset="0"/>
                <a:cs typeface="Arial" panose="020B0604020202020204" pitchFamily="34" charset="0"/>
              </a:rPr>
              <a:t>E.g. SUPPLIER: Name, address</a:t>
            </a:r>
          </a:p>
          <a:p>
            <a:pPr lvl="1"/>
            <a:r>
              <a:rPr lang="en-GB" sz="1800" dirty="0" smtClean="0">
                <a:latin typeface="Arial" panose="020B0604020202020204" pitchFamily="34" charset="0"/>
                <a:cs typeface="Arial" panose="020B0604020202020204" pitchFamily="34" charset="0"/>
              </a:rPr>
              <a:t>PRODUCT: Product ID, Product Price</a:t>
            </a:r>
          </a:p>
          <a:p>
            <a:r>
              <a:rPr lang="en-GB" sz="2200" b="1" dirty="0" smtClean="0">
                <a:latin typeface="Arial" panose="020B0604020202020204" pitchFamily="34" charset="0"/>
                <a:cs typeface="Arial" panose="020B0604020202020204" pitchFamily="34" charset="0"/>
              </a:rPr>
              <a:t>Database Management System </a:t>
            </a:r>
            <a:r>
              <a:rPr lang="en-GB" sz="2200" dirty="0" smtClean="0">
                <a:latin typeface="Arial" panose="020B0604020202020204" pitchFamily="34" charset="0"/>
                <a:cs typeface="Arial" panose="020B0604020202020204" pitchFamily="34" charset="0"/>
              </a:rPr>
              <a:t>(DBMS)</a:t>
            </a:r>
          </a:p>
          <a:p>
            <a:pPr lvl="1"/>
            <a:endParaRPr lang="en-GB" sz="1800" dirty="0" smtClean="0">
              <a:latin typeface="Arial" panose="020B0604020202020204" pitchFamily="34" charset="0"/>
              <a:cs typeface="Arial" panose="020B0604020202020204" pitchFamily="34" charset="0"/>
            </a:endParaRPr>
          </a:p>
          <a:p>
            <a:pPr marL="457200" lvl="1"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90498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DATABASE Approach</a:t>
            </a:r>
          </a:p>
          <a:p>
            <a:pPr marL="457200" lvl="1" indent="0">
              <a:buNone/>
            </a:pPr>
            <a:endParaRPr lang="en-GB" sz="1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547664" y="1988840"/>
            <a:ext cx="5846588" cy="4523472"/>
          </a:xfrm>
          <a:prstGeom prst="rect">
            <a:avLst/>
          </a:prstGeom>
        </p:spPr>
      </p:pic>
    </p:spTree>
    <p:extLst>
      <p:ext uri="{BB962C8B-B14F-4D97-AF65-F5344CB8AC3E}">
        <p14:creationId xmlns:p14="http://schemas.microsoft.com/office/powerpoint/2010/main" xmlns="" val="1022284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2776"/>
            <a:ext cx="8229600" cy="4713387"/>
          </a:xfrm>
        </p:spPr>
        <p:txBody>
          <a:bodyPr>
            <a:normAutofit/>
          </a:bodyPr>
          <a:lstStyle/>
          <a:p>
            <a:r>
              <a:rPr lang="en-GB" sz="2400" b="1" dirty="0" smtClean="0">
                <a:latin typeface="Arial" panose="020B0604020202020204" pitchFamily="34" charset="0"/>
                <a:cs typeface="Arial" panose="020B0604020202020204" pitchFamily="34" charset="0"/>
              </a:rPr>
              <a:t>Advantages of Database Approach</a:t>
            </a:r>
            <a:endParaRPr lang="en-GB" sz="1800" dirty="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xmlns="" val="905349696"/>
              </p:ext>
            </p:extLst>
          </p:nvPr>
        </p:nvGraphicFramePr>
        <p:xfrm>
          <a:off x="457200" y="2247900"/>
          <a:ext cx="8229600" cy="4145280"/>
        </p:xfrm>
        <a:graphic>
          <a:graphicData uri="http://schemas.openxmlformats.org/drawingml/2006/table">
            <a:tbl>
              <a:tblPr>
                <a:tableStyleId>{1E171933-4619-4E11-9A3F-F7608DF75F80}</a:tableStyleId>
              </a:tblPr>
              <a:tblGrid>
                <a:gridCol w="3106688"/>
                <a:gridCol w="5122912"/>
              </a:tblGrid>
              <a:tr h="0">
                <a:tc>
                  <a:txBody>
                    <a:bodyPr/>
                    <a:lstStyle/>
                    <a:p>
                      <a:r>
                        <a:rPr lang="en-GB" sz="1600" dirty="0"/>
                        <a:t>1. Reduced data redundancy</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Data about a person / invoice / product is stored only one </a:t>
                      </a:r>
                      <a:r>
                        <a:rPr lang="en-GB" sz="1600" dirty="0" smtClean="0"/>
                        <a:t>time</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dirty="0"/>
                        <a:t>2. Improved data integrity</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Since data is stored only once for each entity, we don't need to worry about updating multiple records for the same entity (i.e. storing home address several times for the same person</a:t>
                      </a:r>
                      <a:r>
                        <a:rPr lang="en-GB" sz="1600" dirty="0" smtClean="0"/>
                        <a:t>)</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3. Easier updating of data</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a:t>Again the advantage of one </a:t>
                      </a:r>
                      <a:r>
                        <a:rPr lang="en-GB" sz="1600" dirty="0" smtClean="0"/>
                        <a:t>storage</a:t>
                      </a:r>
                      <a:r>
                        <a:rPr lang="en-GB" sz="1600" baseline="0" dirty="0" smtClean="0"/>
                        <a:t> location</a:t>
                      </a:r>
                      <a:endParaRPr lang="en-GB" sz="1600" dirty="0" smtClean="0"/>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dirty="0"/>
                        <a:t>4. Data and program independence</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The data files are separate from the applications (HR, payroll, invoicing) and thus can be used by many </a:t>
                      </a:r>
                      <a:r>
                        <a:rPr lang="en-GB" sz="1600" dirty="0" smtClean="0"/>
                        <a:t>applications</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5. Improved strategic use of data</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smtClean="0"/>
                        <a:t>Accurate</a:t>
                      </a:r>
                      <a:r>
                        <a:rPr lang="en-GB" sz="1600" baseline="0" dirty="0" smtClean="0"/>
                        <a:t>, complete, up-to-date data is used by decision makers</a:t>
                      </a:r>
                      <a:endParaRPr lang="en-GB" sz="1600" dirty="0" smtClean="0"/>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6. Improved security</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a:t>Backups and access can be better controlled by </a:t>
                      </a:r>
                      <a:r>
                        <a:rPr lang="en-GB" sz="1600" dirty="0" smtClean="0"/>
                        <a:t>passwords,</a:t>
                      </a:r>
                      <a:r>
                        <a:rPr lang="en-GB" sz="1600" baseline="0" dirty="0" smtClean="0"/>
                        <a:t> ensuring privacy</a:t>
                      </a:r>
                      <a:endParaRPr lang="en-GB" sz="1600" dirty="0">
                        <a:latin typeface="Arial" panose="020B0604020202020204" pitchFamily="34" charset="0"/>
                        <a:cs typeface="Arial" panose="020B0604020202020204" pitchFamily="34" charset="0"/>
                      </a:endParaRPr>
                    </a:p>
                  </a:txBody>
                  <a:tcPr marL="0" marR="0" marT="0" marB="0" anchor="ctr"/>
                </a:tc>
              </a:tr>
            </a:tbl>
          </a:graphicData>
        </a:graphic>
      </p:graphicFrame>
      <p:sp>
        <p:nvSpPr>
          <p:cNvPr id="7" name="Rectangle 2"/>
          <p:cNvSpPr>
            <a:spLocks noChangeArrowheads="1"/>
          </p:cNvSpPr>
          <p:nvPr/>
        </p:nvSpPr>
        <p:spPr bwMode="auto">
          <a:xfrm>
            <a:off x="457200" y="19431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xmlns="" val="2336353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844824"/>
            <a:ext cx="8229600" cy="4281339"/>
          </a:xfrm>
        </p:spPr>
        <p:txBody>
          <a:bodyPr>
            <a:normAutofit/>
          </a:bodyPr>
          <a:lstStyle/>
          <a:p>
            <a:r>
              <a:rPr lang="en-GB" sz="2400" b="1" dirty="0" smtClean="0">
                <a:latin typeface="Arial" panose="020B0604020202020204" pitchFamily="34" charset="0"/>
                <a:cs typeface="Arial" panose="020B0604020202020204" pitchFamily="34" charset="0"/>
              </a:rPr>
              <a:t>Some more advantages of Database Approach</a:t>
            </a:r>
          </a:p>
          <a:p>
            <a:pPr lvl="1"/>
            <a:r>
              <a:rPr lang="en-GB" sz="1800" dirty="0" smtClean="0">
                <a:latin typeface="Arial" panose="020B0604020202020204" pitchFamily="34" charset="0"/>
                <a:cs typeface="Arial" panose="020B0604020202020204" pitchFamily="34" charset="0"/>
              </a:rPr>
              <a:t>Standardization of data access</a:t>
            </a:r>
          </a:p>
          <a:p>
            <a:pPr lvl="1"/>
            <a:r>
              <a:rPr lang="en-GB" sz="1800" dirty="0" smtClean="0">
                <a:latin typeface="Arial" panose="020B0604020202020204" pitchFamily="34" charset="0"/>
                <a:cs typeface="Arial" panose="020B0604020202020204" pitchFamily="34" charset="0"/>
              </a:rPr>
              <a:t>Shared data and information resources</a:t>
            </a:r>
          </a:p>
          <a:p>
            <a:r>
              <a:rPr lang="en-GB" sz="2400" b="1" dirty="0" smtClean="0">
                <a:latin typeface="Arial" panose="020B0604020202020204" pitchFamily="34" charset="0"/>
                <a:cs typeface="Arial" panose="020B0604020202020204" pitchFamily="34" charset="0"/>
              </a:rPr>
              <a:t>Disadvantages</a:t>
            </a:r>
            <a:endParaRPr lang="en-GB" sz="1800" dirty="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More complex</a:t>
            </a:r>
          </a:p>
          <a:p>
            <a:pPr lvl="2"/>
            <a:r>
              <a:rPr lang="en-GB" sz="1400" dirty="0" smtClean="0">
                <a:latin typeface="Arial" panose="020B0604020202020204" pitchFamily="34" charset="0"/>
                <a:cs typeface="Arial" panose="020B0604020202020204" pitchFamily="34" charset="0"/>
              </a:rPr>
              <a:t>DBMS could be difficult to set up and operate</a:t>
            </a:r>
          </a:p>
          <a:p>
            <a:pPr lvl="1"/>
            <a:r>
              <a:rPr lang="en-GB" sz="1800" dirty="0" smtClean="0">
                <a:latin typeface="Arial" panose="020B0604020202020204" pitchFamily="34" charset="0"/>
                <a:cs typeface="Arial" panose="020B0604020202020204" pitchFamily="34" charset="0"/>
              </a:rPr>
              <a:t>More expensive</a:t>
            </a:r>
          </a:p>
          <a:p>
            <a:pPr lvl="2"/>
            <a:r>
              <a:rPr lang="en-GB" sz="1400" dirty="0" smtClean="0">
                <a:latin typeface="Arial" panose="020B0604020202020204" pitchFamily="34" charset="0"/>
                <a:cs typeface="Arial" panose="020B0604020202020204" pitchFamily="34" charset="0"/>
              </a:rPr>
              <a:t>More expensive to purchase, additional personnel and additional hardware required</a:t>
            </a:r>
          </a:p>
          <a:p>
            <a:pPr lvl="1"/>
            <a:r>
              <a:rPr lang="en-GB" sz="1800" dirty="0" smtClean="0">
                <a:latin typeface="Arial" panose="020B0604020202020204" pitchFamily="34" charset="0"/>
                <a:cs typeface="Arial" panose="020B0604020202020204" pitchFamily="34" charset="0"/>
              </a:rPr>
              <a:t>Difficult to recover from failure</a:t>
            </a:r>
          </a:p>
          <a:p>
            <a:pPr lvl="2"/>
            <a:r>
              <a:rPr lang="en-GB" sz="1400" dirty="0" smtClean="0">
                <a:latin typeface="Arial" panose="020B0604020202020204" pitchFamily="34" charset="0"/>
                <a:cs typeface="Arial" panose="020B0604020202020204" pitchFamily="34" charset="0"/>
              </a:rPr>
              <a:t>Failure in DBMS shuts down entire database</a:t>
            </a:r>
          </a:p>
        </p:txBody>
      </p:sp>
      <p:sp>
        <p:nvSpPr>
          <p:cNvPr id="7" name="Rectangle 2"/>
          <p:cNvSpPr>
            <a:spLocks noChangeArrowheads="1"/>
          </p:cNvSpPr>
          <p:nvPr/>
        </p:nvSpPr>
        <p:spPr bwMode="auto">
          <a:xfrm>
            <a:off x="457200" y="19431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xmlns="" val="2069442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a:t>
            </a:r>
            <a:r>
              <a:rPr lang="en-GB" sz="2800" b="1" dirty="0" err="1" smtClean="0">
                <a:latin typeface="Arial" panose="020B0604020202020204" pitchFamily="34" charset="0"/>
                <a:cs typeface="Arial" panose="020B0604020202020204" pitchFamily="34" charset="0"/>
              </a:rPr>
              <a:t>Modeling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When building a database, following must be considered</a:t>
            </a:r>
          </a:p>
          <a:p>
            <a:pPr lvl="1"/>
            <a:r>
              <a:rPr lang="en-GB" sz="1800" b="1" dirty="0" smtClean="0">
                <a:latin typeface="Arial" panose="020B0604020202020204" pitchFamily="34" charset="0"/>
                <a:cs typeface="Arial" panose="020B0604020202020204" pitchFamily="34" charset="0"/>
              </a:rPr>
              <a:t>Content: </a:t>
            </a:r>
            <a:r>
              <a:rPr lang="en-GB" sz="1800" dirty="0" smtClean="0">
                <a:latin typeface="Arial" panose="020B0604020202020204" pitchFamily="34" charset="0"/>
                <a:cs typeface="Arial" panose="020B0604020202020204" pitchFamily="34" charset="0"/>
              </a:rPr>
              <a:t>What data should be collected and at what cost?</a:t>
            </a:r>
          </a:p>
          <a:p>
            <a:pPr lvl="1"/>
            <a:r>
              <a:rPr lang="en-GB" sz="1800" b="1" dirty="0" smtClean="0">
                <a:latin typeface="Arial" panose="020B0604020202020204" pitchFamily="34" charset="0"/>
                <a:cs typeface="Arial" panose="020B0604020202020204" pitchFamily="34" charset="0"/>
              </a:rPr>
              <a:t>Access: </a:t>
            </a:r>
            <a:r>
              <a:rPr lang="en-GB" sz="1800" dirty="0" smtClean="0">
                <a:latin typeface="Arial" panose="020B0604020202020204" pitchFamily="34" charset="0"/>
                <a:cs typeface="Arial" panose="020B0604020202020204" pitchFamily="34" charset="0"/>
              </a:rPr>
              <a:t>What data should be provided to which users and when?</a:t>
            </a:r>
          </a:p>
          <a:p>
            <a:pPr lvl="1"/>
            <a:r>
              <a:rPr lang="en-GB" sz="1800" b="1" dirty="0" smtClean="0">
                <a:latin typeface="Arial" panose="020B0604020202020204" pitchFamily="34" charset="0"/>
                <a:cs typeface="Arial" panose="020B0604020202020204" pitchFamily="34" charset="0"/>
              </a:rPr>
              <a:t>Logical Structure: </a:t>
            </a:r>
            <a:r>
              <a:rPr lang="en-GB" sz="1800" dirty="0" smtClean="0">
                <a:latin typeface="Arial" panose="020B0604020202020204" pitchFamily="34" charset="0"/>
                <a:cs typeface="Arial" panose="020B0604020202020204" pitchFamily="34" charset="0"/>
              </a:rPr>
              <a:t>How should data be arranged?</a:t>
            </a:r>
          </a:p>
          <a:p>
            <a:pPr lvl="1"/>
            <a:r>
              <a:rPr lang="en-GB" sz="1800" b="1" dirty="0" smtClean="0">
                <a:latin typeface="Arial" panose="020B0604020202020204" pitchFamily="34" charset="0"/>
                <a:cs typeface="Arial" panose="020B0604020202020204" pitchFamily="34" charset="0"/>
              </a:rPr>
              <a:t>Physical Organization: </a:t>
            </a:r>
            <a:r>
              <a:rPr lang="en-GB" sz="1800" dirty="0" smtClean="0">
                <a:latin typeface="Arial" panose="020B0604020202020204" pitchFamily="34" charset="0"/>
                <a:cs typeface="Arial" panose="020B0604020202020204" pitchFamily="34" charset="0"/>
              </a:rPr>
              <a:t>Where should data be physically located?</a:t>
            </a:r>
          </a:p>
          <a:p>
            <a:r>
              <a:rPr lang="en-GB" sz="2200" b="1" dirty="0" smtClean="0">
                <a:latin typeface="Arial" panose="020B0604020202020204" pitchFamily="34" charset="0"/>
                <a:cs typeface="Arial" panose="020B0604020202020204" pitchFamily="34" charset="0"/>
              </a:rPr>
              <a:t>Logical Design</a:t>
            </a:r>
          </a:p>
          <a:p>
            <a:pPr lvl="1"/>
            <a:r>
              <a:rPr lang="en-GB" sz="1800" dirty="0" smtClean="0">
                <a:latin typeface="Arial" panose="020B0604020202020204" pitchFamily="34" charset="0"/>
                <a:cs typeface="Arial" panose="020B0604020202020204" pitchFamily="34" charset="0"/>
              </a:rPr>
              <a:t>Abstract model of how data should be structured and arranged</a:t>
            </a:r>
          </a:p>
          <a:p>
            <a:pPr lvl="1"/>
            <a:r>
              <a:rPr lang="en-GB" sz="1800" b="1" dirty="0" smtClean="0">
                <a:latin typeface="Arial" panose="020B0604020202020204" pitchFamily="34" charset="0"/>
                <a:cs typeface="Arial" panose="020B0604020202020204" pitchFamily="34" charset="0"/>
              </a:rPr>
              <a:t>Data Model : </a:t>
            </a:r>
            <a:r>
              <a:rPr lang="en-GB" sz="1800" dirty="0" smtClean="0">
                <a:latin typeface="Arial" panose="020B0604020202020204" pitchFamily="34" charset="0"/>
                <a:cs typeface="Arial" panose="020B0604020202020204" pitchFamily="34" charset="0"/>
              </a:rPr>
              <a:t>diagram of entities and their relationships</a:t>
            </a:r>
          </a:p>
          <a:p>
            <a:r>
              <a:rPr lang="en-GB" sz="2200" b="1" dirty="0" smtClean="0">
                <a:latin typeface="Arial" panose="020B0604020202020204" pitchFamily="34" charset="0"/>
                <a:cs typeface="Arial" panose="020B0604020202020204" pitchFamily="34" charset="0"/>
              </a:rPr>
              <a:t>Physical Design</a:t>
            </a:r>
          </a:p>
          <a:p>
            <a:pPr lvl="1"/>
            <a:r>
              <a:rPr lang="en-GB" sz="1800" dirty="0" smtClean="0">
                <a:latin typeface="Arial" panose="020B0604020202020204" pitchFamily="34" charset="0"/>
                <a:cs typeface="Arial" panose="020B0604020202020204" pitchFamily="34" charset="0"/>
              </a:rPr>
              <a:t>Fine tunes logical design for performance and cost (improved response time, reduce storage space)</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08919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a:t>
            </a:r>
            <a:r>
              <a:rPr lang="en-GB" sz="2800" b="1" dirty="0" err="1" smtClean="0">
                <a:latin typeface="Arial" panose="020B0604020202020204" pitchFamily="34" charset="0"/>
                <a:cs typeface="Arial" panose="020B0604020202020204" pitchFamily="34" charset="0"/>
              </a:rPr>
              <a:t>Modeling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Entity Relationship Diagram</a:t>
            </a:r>
          </a:p>
          <a:p>
            <a:pPr lvl="1"/>
            <a:r>
              <a:rPr lang="en-GB" sz="1800" b="1" dirty="0" smtClean="0">
                <a:latin typeface="Arial" panose="020B0604020202020204" pitchFamily="34" charset="0"/>
                <a:cs typeface="Arial" panose="020B0604020202020204" pitchFamily="34" charset="0"/>
              </a:rPr>
              <a:t>Use basic graphical symbols to show the organization and relation between data</a:t>
            </a:r>
          </a:p>
          <a:p>
            <a:pPr lvl="1"/>
            <a:r>
              <a:rPr lang="en-GB" sz="1800" b="1" dirty="0" smtClean="0">
                <a:latin typeface="Arial" panose="020B0604020202020204" pitchFamily="34" charset="0"/>
                <a:cs typeface="Arial" panose="020B0604020202020204" pitchFamily="34" charset="0"/>
              </a:rPr>
              <a:t>One to one</a:t>
            </a:r>
          </a:p>
          <a:p>
            <a:pPr lvl="1"/>
            <a:r>
              <a:rPr lang="en-GB" sz="1800" b="1" dirty="0" smtClean="0">
                <a:latin typeface="Arial" panose="020B0604020202020204" pitchFamily="34" charset="0"/>
                <a:cs typeface="Arial" panose="020B0604020202020204" pitchFamily="34" charset="0"/>
              </a:rPr>
              <a:t>One to many</a:t>
            </a:r>
          </a:p>
          <a:p>
            <a:pPr lvl="1"/>
            <a:r>
              <a:rPr lang="en-GB" sz="1800" b="1" dirty="0" smtClean="0">
                <a:latin typeface="Arial" panose="020B0604020202020204" pitchFamily="34" charset="0"/>
                <a:cs typeface="Arial" panose="020B0604020202020204" pitchFamily="34" charset="0"/>
              </a:rPr>
              <a:t>Many to many</a:t>
            </a:r>
            <a:endParaRPr lang="en-GB"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2771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Relational Database Model</a:t>
            </a:r>
          </a:p>
          <a:p>
            <a:r>
              <a:rPr lang="en-GB" sz="2400" b="1" dirty="0" smtClean="0">
                <a:latin typeface="Arial" panose="020B0604020202020204" pitchFamily="34" charset="0"/>
                <a:cs typeface="Arial" panose="020B0604020202020204" pitchFamily="34" charset="0"/>
              </a:rPr>
              <a:t>Relational Database</a:t>
            </a:r>
          </a:p>
          <a:p>
            <a:pPr lvl="1"/>
            <a:r>
              <a:rPr lang="en-GB" sz="1800" dirty="0" smtClean="0">
                <a:latin typeface="Arial" panose="020B0604020202020204" pitchFamily="34" charset="0"/>
                <a:cs typeface="Arial" panose="020B0604020202020204" pitchFamily="34" charset="0"/>
              </a:rPr>
              <a:t>Organize data into two-dimensional tables (</a:t>
            </a:r>
            <a:r>
              <a:rPr lang="en-GB" sz="1800" b="1" dirty="0" smtClean="0">
                <a:latin typeface="Arial" panose="020B0604020202020204" pitchFamily="34" charset="0"/>
                <a:cs typeface="Arial" panose="020B0604020202020204" pitchFamily="34" charset="0"/>
              </a:rPr>
              <a:t>relations</a:t>
            </a:r>
            <a:r>
              <a:rPr lang="en-GB" sz="1800" dirty="0" smtClean="0">
                <a:latin typeface="Arial" panose="020B0604020202020204" pitchFamily="34" charset="0"/>
                <a:cs typeface="Arial" panose="020B0604020202020204" pitchFamily="34" charset="0"/>
              </a:rPr>
              <a:t>) with columns and rows</a:t>
            </a:r>
          </a:p>
          <a:p>
            <a:pPr lvl="1"/>
            <a:r>
              <a:rPr lang="en-GB" sz="1800" dirty="0" smtClean="0">
                <a:latin typeface="Arial" panose="020B0604020202020204" pitchFamily="34" charset="0"/>
                <a:cs typeface="Arial" panose="020B0604020202020204" pitchFamily="34" charset="0"/>
              </a:rPr>
              <a:t>One table for each entity </a:t>
            </a:r>
          </a:p>
          <a:p>
            <a:pPr lvl="1"/>
            <a:r>
              <a:rPr lang="en-GB" sz="1800" b="1" dirty="0" smtClean="0">
                <a:latin typeface="Arial" panose="020B0604020202020204" pitchFamily="34" charset="0"/>
                <a:cs typeface="Arial" panose="020B0604020202020204" pitchFamily="34" charset="0"/>
              </a:rPr>
              <a:t>Fields</a:t>
            </a:r>
            <a:r>
              <a:rPr lang="en-GB" sz="1800" dirty="0" smtClean="0">
                <a:latin typeface="Arial" panose="020B0604020202020204" pitchFamily="34" charset="0"/>
                <a:cs typeface="Arial" panose="020B0604020202020204" pitchFamily="34" charset="0"/>
              </a:rPr>
              <a:t> (columns) store data representing an attribute</a:t>
            </a:r>
          </a:p>
          <a:p>
            <a:pPr lvl="1"/>
            <a:r>
              <a:rPr lang="en-GB" sz="1800" dirty="0" smtClean="0">
                <a:latin typeface="Arial" panose="020B0604020202020204" pitchFamily="34" charset="0"/>
                <a:cs typeface="Arial" panose="020B0604020202020204" pitchFamily="34" charset="0"/>
              </a:rPr>
              <a:t>Rows store data for separate </a:t>
            </a:r>
            <a:r>
              <a:rPr lang="en-GB" sz="1800" b="1" dirty="0" smtClean="0">
                <a:latin typeface="Arial" panose="020B0604020202020204" pitchFamily="34" charset="0"/>
                <a:cs typeface="Arial" panose="020B0604020202020204" pitchFamily="34" charset="0"/>
              </a:rPr>
              <a:t>records</a:t>
            </a:r>
          </a:p>
          <a:p>
            <a:pPr lvl="1"/>
            <a:r>
              <a:rPr lang="en-GB" sz="1800" b="1" dirty="0" smtClean="0">
                <a:latin typeface="Arial" panose="020B0604020202020204" pitchFamily="34" charset="0"/>
                <a:cs typeface="Arial" panose="020B0604020202020204" pitchFamily="34" charset="0"/>
              </a:rPr>
              <a:t>Key field</a:t>
            </a:r>
            <a:r>
              <a:rPr lang="en-GB" sz="1800" dirty="0" smtClean="0">
                <a:latin typeface="Arial" panose="020B0604020202020204" pitchFamily="34" charset="0"/>
                <a:cs typeface="Arial" panose="020B0604020202020204" pitchFamily="34" charset="0"/>
              </a:rPr>
              <a:t>: identifies a record</a:t>
            </a:r>
          </a:p>
          <a:p>
            <a:pPr lvl="1"/>
            <a:r>
              <a:rPr lang="en-GB" sz="1800" b="1" dirty="0" smtClean="0">
                <a:latin typeface="Arial" panose="020B0604020202020204" pitchFamily="34" charset="0"/>
                <a:cs typeface="Arial" panose="020B0604020202020204" pitchFamily="34" charset="0"/>
              </a:rPr>
              <a:t>Primary Key</a:t>
            </a:r>
            <a:r>
              <a:rPr lang="en-GB" sz="1800" dirty="0" smtClean="0">
                <a:latin typeface="Arial" panose="020B0604020202020204" pitchFamily="34" charset="0"/>
                <a:cs typeface="Arial" panose="020B0604020202020204" pitchFamily="34" charset="0"/>
              </a:rPr>
              <a:t>: A field that uniquely identifies a set of records, cannot be duplicated and distinguishes records</a:t>
            </a:r>
          </a:p>
          <a:p>
            <a:pPr lvl="1"/>
            <a:r>
              <a:rPr lang="en-GB" sz="1800" b="1" dirty="0" smtClean="0">
                <a:latin typeface="Arial" panose="020B0604020202020204" pitchFamily="34" charset="0"/>
                <a:cs typeface="Arial" panose="020B0604020202020204" pitchFamily="34" charset="0"/>
              </a:rPr>
              <a:t>Domain</a:t>
            </a:r>
            <a:r>
              <a:rPr lang="en-GB" sz="1800" dirty="0" smtClean="0">
                <a:latin typeface="Arial" panose="020B0604020202020204" pitchFamily="34" charset="0"/>
                <a:cs typeface="Arial" panose="020B0604020202020204" pitchFamily="34" charset="0"/>
              </a:rPr>
              <a:t> is the allowable values for these attributes. E.g. attribute for pay does not include negative numbers</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05875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Relational Database Model</a:t>
            </a:r>
          </a:p>
        </p:txBody>
      </p:sp>
    </p:spTree>
    <p:extLst>
      <p:ext uri="{BB962C8B-B14F-4D97-AF65-F5344CB8AC3E}">
        <p14:creationId xmlns:p14="http://schemas.microsoft.com/office/powerpoint/2010/main" xmlns="" val="15155554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Manipulating Data</a:t>
            </a:r>
          </a:p>
          <a:p>
            <a:pPr lvl="1"/>
            <a:r>
              <a:rPr lang="en-GB" sz="1800" dirty="0" smtClean="0">
                <a:latin typeface="Arial" panose="020B0604020202020204" pitchFamily="34" charset="0"/>
                <a:cs typeface="Arial" panose="020B0604020202020204" pitchFamily="34" charset="0"/>
              </a:rPr>
              <a:t>For inquiries and </a:t>
            </a:r>
            <a:r>
              <a:rPr lang="en-GB" sz="1800" dirty="0" err="1" smtClean="0">
                <a:latin typeface="Arial" panose="020B0604020202020204" pitchFamily="34" charset="0"/>
                <a:cs typeface="Arial" panose="020B0604020202020204" pitchFamily="34" charset="0"/>
              </a:rPr>
              <a:t>analyzing</a:t>
            </a:r>
            <a:r>
              <a:rPr lang="en-GB" sz="1800" dirty="0" smtClean="0">
                <a:latin typeface="Arial" panose="020B0604020202020204" pitchFamily="34" charset="0"/>
                <a:cs typeface="Arial" panose="020B0604020202020204" pitchFamily="34" charset="0"/>
              </a:rPr>
              <a:t> data</a:t>
            </a:r>
          </a:p>
          <a:p>
            <a:pPr lvl="1"/>
            <a:r>
              <a:rPr lang="en-GB" sz="1800" b="1" dirty="0" smtClean="0">
                <a:latin typeface="Arial" panose="020B0604020202020204" pitchFamily="34" charset="0"/>
                <a:cs typeface="Arial" panose="020B0604020202020204" pitchFamily="34" charset="0"/>
              </a:rPr>
              <a:t>Selecting</a:t>
            </a:r>
            <a:r>
              <a:rPr lang="en-GB" sz="1800" dirty="0" smtClean="0">
                <a:latin typeface="Arial" panose="020B0604020202020204" pitchFamily="34" charset="0"/>
                <a:cs typeface="Arial" panose="020B0604020202020204" pitchFamily="34" charset="0"/>
              </a:rPr>
              <a:t>: eliminating rows according to certain criteria</a:t>
            </a:r>
          </a:p>
          <a:p>
            <a:pPr lvl="1"/>
            <a:endParaRPr lang="en-GB" sz="1800" dirty="0" smtClean="0">
              <a:latin typeface="Arial" panose="020B0604020202020204" pitchFamily="34" charset="0"/>
              <a:cs typeface="Arial" panose="020B0604020202020204" pitchFamily="34" charset="0"/>
            </a:endParaRPr>
          </a:p>
          <a:p>
            <a:pPr lvl="1"/>
            <a:r>
              <a:rPr lang="en-GB" sz="1800" b="1" dirty="0" smtClean="0">
                <a:latin typeface="Arial" panose="020B0604020202020204" pitchFamily="34" charset="0"/>
                <a:cs typeface="Arial" panose="020B0604020202020204" pitchFamily="34" charset="0"/>
              </a:rPr>
              <a:t>Projecting</a:t>
            </a:r>
            <a:r>
              <a:rPr lang="en-GB" sz="1800" dirty="0" smtClean="0">
                <a:latin typeface="Arial" panose="020B0604020202020204" pitchFamily="34" charset="0"/>
                <a:cs typeface="Arial" panose="020B0604020202020204" pitchFamily="34" charset="0"/>
              </a:rPr>
              <a:t>: eliminating columns in a table</a:t>
            </a:r>
          </a:p>
          <a:p>
            <a:pPr lvl="1"/>
            <a:endParaRPr lang="en-GB" sz="1800" dirty="0" smtClean="0">
              <a:latin typeface="Arial" panose="020B0604020202020204" pitchFamily="34" charset="0"/>
              <a:cs typeface="Arial" panose="020B0604020202020204" pitchFamily="34" charset="0"/>
            </a:endParaRPr>
          </a:p>
          <a:p>
            <a:pPr lvl="1"/>
            <a:r>
              <a:rPr lang="en-GB" sz="1800" b="1" dirty="0" smtClean="0">
                <a:latin typeface="Arial" panose="020B0604020202020204" pitchFamily="34" charset="0"/>
                <a:cs typeface="Arial" panose="020B0604020202020204" pitchFamily="34" charset="0"/>
              </a:rPr>
              <a:t>Joining</a:t>
            </a:r>
            <a:r>
              <a:rPr lang="en-GB" sz="1800" dirty="0" smtClean="0">
                <a:latin typeface="Arial" panose="020B0604020202020204" pitchFamily="34" charset="0"/>
                <a:cs typeface="Arial" panose="020B0604020202020204" pitchFamily="34" charset="0"/>
              </a:rPr>
              <a:t>; combining two or more tables</a:t>
            </a:r>
          </a:p>
          <a:p>
            <a:pPr marL="457200" lvl="1" indent="0">
              <a:buNone/>
            </a:pPr>
            <a:endParaRPr lang="en-GB" sz="1800" dirty="0" smtClean="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As long as tables share at least one common attribute, tables in a relational database can be </a:t>
            </a:r>
            <a:r>
              <a:rPr lang="en-GB" sz="1800" b="1" dirty="0" smtClean="0">
                <a:latin typeface="Arial" panose="020B0604020202020204" pitchFamily="34" charset="0"/>
                <a:cs typeface="Arial" panose="020B0604020202020204" pitchFamily="34" charset="0"/>
              </a:rPr>
              <a:t>linked </a:t>
            </a:r>
            <a:r>
              <a:rPr lang="en-GB" sz="1800" dirty="0" smtClean="0">
                <a:latin typeface="Arial" panose="020B0604020202020204" pitchFamily="34" charset="0"/>
                <a:cs typeface="Arial" panose="020B0604020202020204" pitchFamily="34" charset="0"/>
              </a:rPr>
              <a:t>to provide useful information and reports</a:t>
            </a:r>
            <a:endParaRPr lang="en-GB" sz="18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1063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22668023"/>
              </p:ext>
            </p:extLst>
          </p:nvPr>
        </p:nvGraphicFramePr>
        <p:xfrm>
          <a:off x="539552" y="1531794"/>
          <a:ext cx="3816424" cy="1483360"/>
        </p:xfrm>
        <a:graphic>
          <a:graphicData uri="http://schemas.openxmlformats.org/drawingml/2006/table">
            <a:tbl>
              <a:tblPr firstRow="1" bandRow="1">
                <a:tableStyleId>{5C22544A-7EE6-4342-B048-85BDC9FD1C3A}</a:tableStyleId>
              </a:tblPr>
              <a:tblGrid>
                <a:gridCol w="936103"/>
                <a:gridCol w="1512168"/>
                <a:gridCol w="1368153"/>
              </a:tblGrid>
              <a:tr h="370840">
                <a:tc>
                  <a:txBody>
                    <a:bodyPr/>
                    <a:lstStyle/>
                    <a:p>
                      <a:r>
                        <a:rPr lang="en-GB" dirty="0" smtClean="0"/>
                        <a:t>Project</a:t>
                      </a:r>
                      <a:endParaRPr lang="en-GB" dirty="0"/>
                    </a:p>
                  </a:txBody>
                  <a:tcPr/>
                </a:tc>
                <a:tc>
                  <a:txBody>
                    <a:bodyPr/>
                    <a:lstStyle/>
                    <a:p>
                      <a:r>
                        <a:rPr lang="en-GB" dirty="0" smtClean="0"/>
                        <a:t>Description</a:t>
                      </a:r>
                      <a:endParaRPr lang="en-GB" dirty="0"/>
                    </a:p>
                  </a:txBody>
                  <a:tcPr/>
                </a:tc>
                <a:tc>
                  <a:txBody>
                    <a:bodyPr/>
                    <a:lstStyle/>
                    <a:p>
                      <a:r>
                        <a:rPr lang="en-GB" dirty="0" smtClean="0"/>
                        <a:t>Dept. No.</a:t>
                      </a:r>
                      <a:endParaRPr lang="en-GB" dirty="0"/>
                    </a:p>
                  </a:txBody>
                  <a:tcPr/>
                </a:tc>
              </a:tr>
              <a:tr h="370840">
                <a:tc>
                  <a:txBody>
                    <a:bodyPr/>
                    <a:lstStyle/>
                    <a:p>
                      <a:r>
                        <a:rPr lang="en-GB" dirty="0" smtClean="0"/>
                        <a:t>155</a:t>
                      </a:r>
                      <a:endParaRPr lang="en-GB" dirty="0"/>
                    </a:p>
                  </a:txBody>
                  <a:tcPr/>
                </a:tc>
                <a:tc>
                  <a:txBody>
                    <a:bodyPr/>
                    <a:lstStyle/>
                    <a:p>
                      <a:r>
                        <a:rPr lang="en-GB" dirty="0" smtClean="0"/>
                        <a:t>Payroll</a:t>
                      </a:r>
                      <a:endParaRPr lang="en-GB" dirty="0"/>
                    </a:p>
                  </a:txBody>
                  <a:tcPr/>
                </a:tc>
                <a:tc>
                  <a:txBody>
                    <a:bodyPr/>
                    <a:lstStyle/>
                    <a:p>
                      <a:r>
                        <a:rPr lang="en-GB" dirty="0" smtClean="0"/>
                        <a:t>001</a:t>
                      </a:r>
                      <a:endParaRPr lang="en-GB" dirty="0"/>
                    </a:p>
                  </a:txBody>
                  <a:tcPr/>
                </a:tc>
              </a:tr>
              <a:tr h="370840">
                <a:tc>
                  <a:txBody>
                    <a:bodyPr/>
                    <a:lstStyle/>
                    <a:p>
                      <a:r>
                        <a:rPr lang="en-GB" dirty="0" smtClean="0"/>
                        <a:t>498</a:t>
                      </a:r>
                      <a:endParaRPr lang="en-GB" dirty="0"/>
                    </a:p>
                  </a:txBody>
                  <a:tcPr/>
                </a:tc>
                <a:tc>
                  <a:txBody>
                    <a:bodyPr/>
                    <a:lstStyle/>
                    <a:p>
                      <a:r>
                        <a:rPr lang="en-GB" dirty="0" smtClean="0"/>
                        <a:t>Widgets</a:t>
                      </a:r>
                      <a:endParaRPr lang="en-GB" dirty="0"/>
                    </a:p>
                  </a:txBody>
                  <a:tcPr/>
                </a:tc>
                <a:tc>
                  <a:txBody>
                    <a:bodyPr/>
                    <a:lstStyle/>
                    <a:p>
                      <a:r>
                        <a:rPr lang="en-GB" dirty="0" smtClean="0"/>
                        <a:t>002</a:t>
                      </a:r>
                      <a:endParaRPr lang="en-GB" dirty="0"/>
                    </a:p>
                  </a:txBody>
                  <a:tcPr/>
                </a:tc>
              </a:tr>
              <a:tr h="370840">
                <a:tc>
                  <a:txBody>
                    <a:bodyPr/>
                    <a:lstStyle/>
                    <a:p>
                      <a:r>
                        <a:rPr lang="en-GB" dirty="0" smtClean="0"/>
                        <a:t>226</a:t>
                      </a:r>
                      <a:endParaRPr lang="en-GB" dirty="0"/>
                    </a:p>
                  </a:txBody>
                  <a:tcPr/>
                </a:tc>
                <a:tc>
                  <a:txBody>
                    <a:bodyPr/>
                    <a:lstStyle/>
                    <a:p>
                      <a:r>
                        <a:rPr lang="en-GB" dirty="0" smtClean="0"/>
                        <a:t>Sales Manual</a:t>
                      </a:r>
                      <a:endParaRPr lang="en-GB" dirty="0"/>
                    </a:p>
                  </a:txBody>
                  <a:tcPr/>
                </a:tc>
                <a:tc>
                  <a:txBody>
                    <a:bodyPr/>
                    <a:lstStyle/>
                    <a:p>
                      <a:r>
                        <a:rPr lang="en-GB" dirty="0" smtClean="0"/>
                        <a:t>003</a:t>
                      </a:r>
                      <a:endParaRPr lang="en-GB"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3750127423"/>
              </p:ext>
            </p:extLst>
          </p:nvPr>
        </p:nvGraphicFramePr>
        <p:xfrm>
          <a:off x="4932040" y="1268760"/>
          <a:ext cx="4007769" cy="1752600"/>
        </p:xfrm>
        <a:graphic>
          <a:graphicData uri="http://schemas.openxmlformats.org/drawingml/2006/table">
            <a:tbl>
              <a:tblPr firstRow="1" bandRow="1">
                <a:tableStyleId>{5C22544A-7EE6-4342-B048-85BDC9FD1C3A}</a:tableStyleId>
              </a:tblPr>
              <a:tblGrid>
                <a:gridCol w="1080120"/>
                <a:gridCol w="1591726"/>
                <a:gridCol w="1335923"/>
              </a:tblGrid>
              <a:tr h="370840">
                <a:tc>
                  <a:txBody>
                    <a:bodyPr/>
                    <a:lstStyle/>
                    <a:p>
                      <a:r>
                        <a:rPr lang="en-GB" dirty="0" smtClean="0"/>
                        <a:t>Dept.</a:t>
                      </a:r>
                      <a:r>
                        <a:rPr lang="en-GB" baseline="0" dirty="0" smtClean="0"/>
                        <a:t> No. </a:t>
                      </a:r>
                      <a:endParaRPr lang="en-GB" dirty="0"/>
                    </a:p>
                  </a:txBody>
                  <a:tcPr/>
                </a:tc>
                <a:tc>
                  <a:txBody>
                    <a:bodyPr/>
                    <a:lstStyle/>
                    <a:p>
                      <a:r>
                        <a:rPr lang="en-GB" dirty="0" smtClean="0"/>
                        <a:t>Dept. Name</a:t>
                      </a:r>
                      <a:endParaRPr lang="en-GB" dirty="0"/>
                    </a:p>
                  </a:txBody>
                  <a:tcPr/>
                </a:tc>
                <a:tc>
                  <a:txBody>
                    <a:bodyPr/>
                    <a:lstStyle/>
                    <a:p>
                      <a:r>
                        <a:rPr lang="en-GB" dirty="0" smtClean="0"/>
                        <a:t>SSN</a:t>
                      </a:r>
                      <a:endParaRPr lang="en-GB" dirty="0"/>
                    </a:p>
                  </a:txBody>
                  <a:tcPr/>
                </a:tc>
              </a:tr>
              <a:tr h="370840">
                <a:tc>
                  <a:txBody>
                    <a:bodyPr/>
                    <a:lstStyle/>
                    <a:p>
                      <a:r>
                        <a:rPr lang="en-GB" dirty="0" smtClean="0"/>
                        <a:t>001</a:t>
                      </a:r>
                      <a:endParaRPr lang="en-GB" dirty="0"/>
                    </a:p>
                  </a:txBody>
                  <a:tcPr/>
                </a:tc>
                <a:tc>
                  <a:txBody>
                    <a:bodyPr/>
                    <a:lstStyle/>
                    <a:p>
                      <a:r>
                        <a:rPr lang="en-GB" dirty="0" smtClean="0"/>
                        <a:t>Accounting</a:t>
                      </a:r>
                      <a:endParaRPr lang="en-GB" dirty="0"/>
                    </a:p>
                  </a:txBody>
                  <a:tcPr/>
                </a:tc>
                <a:tc>
                  <a:txBody>
                    <a:bodyPr/>
                    <a:lstStyle/>
                    <a:p>
                      <a:r>
                        <a:rPr lang="en-GB" dirty="0" smtClean="0"/>
                        <a:t>10-10</a:t>
                      </a:r>
                      <a:endParaRPr lang="en-GB" dirty="0"/>
                    </a:p>
                  </a:txBody>
                  <a:tcPr/>
                </a:tc>
              </a:tr>
              <a:tr h="370840">
                <a:tc>
                  <a:txBody>
                    <a:bodyPr/>
                    <a:lstStyle/>
                    <a:p>
                      <a:r>
                        <a:rPr lang="en-GB" dirty="0" smtClean="0"/>
                        <a:t>002</a:t>
                      </a:r>
                      <a:endParaRPr lang="en-GB" dirty="0"/>
                    </a:p>
                  </a:txBody>
                  <a:tcPr/>
                </a:tc>
                <a:tc>
                  <a:txBody>
                    <a:bodyPr/>
                    <a:lstStyle/>
                    <a:p>
                      <a:r>
                        <a:rPr lang="en-GB" dirty="0" smtClean="0"/>
                        <a:t>Manufacturing</a:t>
                      </a:r>
                      <a:endParaRPr lang="en-GB" dirty="0"/>
                    </a:p>
                  </a:txBody>
                  <a:tcPr/>
                </a:tc>
                <a:tc>
                  <a:txBody>
                    <a:bodyPr/>
                    <a:lstStyle/>
                    <a:p>
                      <a:r>
                        <a:rPr lang="en-GB" dirty="0" smtClean="0"/>
                        <a:t>23-25</a:t>
                      </a:r>
                      <a:endParaRPr lang="en-GB" dirty="0"/>
                    </a:p>
                  </a:txBody>
                  <a:tcPr/>
                </a:tc>
              </a:tr>
              <a:tr h="370840">
                <a:tc>
                  <a:txBody>
                    <a:bodyPr/>
                    <a:lstStyle/>
                    <a:p>
                      <a:r>
                        <a:rPr lang="en-GB" dirty="0" smtClean="0"/>
                        <a:t>003</a:t>
                      </a:r>
                      <a:endParaRPr lang="en-GB" dirty="0"/>
                    </a:p>
                  </a:txBody>
                  <a:tcPr/>
                </a:tc>
                <a:tc>
                  <a:txBody>
                    <a:bodyPr/>
                    <a:lstStyle/>
                    <a:p>
                      <a:r>
                        <a:rPr lang="en-GB" dirty="0" smtClean="0"/>
                        <a:t>Marketing</a:t>
                      </a:r>
                      <a:endParaRPr lang="en-GB" dirty="0"/>
                    </a:p>
                  </a:txBody>
                  <a:tcPr/>
                </a:tc>
                <a:tc>
                  <a:txBody>
                    <a:bodyPr/>
                    <a:lstStyle/>
                    <a:p>
                      <a:r>
                        <a:rPr lang="en-GB" dirty="0" smtClean="0"/>
                        <a:t>10-45</a:t>
                      </a:r>
                      <a:endParaRPr lang="en-GB"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4279015714"/>
              </p:ext>
            </p:extLst>
          </p:nvPr>
        </p:nvGraphicFramePr>
        <p:xfrm>
          <a:off x="1475656" y="4077072"/>
          <a:ext cx="6096000" cy="1478280"/>
        </p:xfrm>
        <a:graphic>
          <a:graphicData uri="http://schemas.openxmlformats.org/drawingml/2006/table">
            <a:tbl>
              <a:tblPr firstRow="1" bandRow="1">
                <a:tableStyleId>{5C22544A-7EE6-4342-B048-85BDC9FD1C3A}</a:tableStyleId>
              </a:tblPr>
              <a:tblGrid>
                <a:gridCol w="864096"/>
                <a:gridCol w="2183904"/>
                <a:gridCol w="1524000"/>
                <a:gridCol w="1524000"/>
              </a:tblGrid>
              <a:tr h="360040">
                <a:tc>
                  <a:txBody>
                    <a:bodyPr/>
                    <a:lstStyle/>
                    <a:p>
                      <a:r>
                        <a:rPr lang="en-GB" dirty="0" smtClean="0"/>
                        <a:t>SSN</a:t>
                      </a:r>
                      <a:endParaRPr lang="en-GB" dirty="0"/>
                    </a:p>
                  </a:txBody>
                  <a:tcPr/>
                </a:tc>
                <a:tc>
                  <a:txBody>
                    <a:bodyPr/>
                    <a:lstStyle/>
                    <a:p>
                      <a:r>
                        <a:rPr lang="en-GB" dirty="0" smtClean="0"/>
                        <a:t>Name</a:t>
                      </a:r>
                      <a:endParaRPr lang="en-GB" dirty="0"/>
                    </a:p>
                  </a:txBody>
                  <a:tcPr/>
                </a:tc>
                <a:tc>
                  <a:txBody>
                    <a:bodyPr/>
                    <a:lstStyle/>
                    <a:p>
                      <a:r>
                        <a:rPr lang="en-GB" dirty="0" smtClean="0"/>
                        <a:t>Hire Date</a:t>
                      </a:r>
                      <a:endParaRPr lang="en-GB" dirty="0"/>
                    </a:p>
                  </a:txBody>
                  <a:tcPr/>
                </a:tc>
                <a:tc>
                  <a:txBody>
                    <a:bodyPr/>
                    <a:lstStyle/>
                    <a:p>
                      <a:r>
                        <a:rPr lang="en-GB" dirty="0" smtClean="0"/>
                        <a:t>Dept. No.</a:t>
                      </a:r>
                      <a:endParaRPr lang="en-GB" dirty="0"/>
                    </a:p>
                  </a:txBody>
                  <a:tcPr/>
                </a:tc>
              </a:tr>
              <a:tr h="370840">
                <a:tc>
                  <a:txBody>
                    <a:bodyPr/>
                    <a:lstStyle/>
                    <a:p>
                      <a:r>
                        <a:rPr lang="en-GB" dirty="0" smtClean="0"/>
                        <a:t>10-10</a:t>
                      </a:r>
                      <a:endParaRPr lang="en-GB" dirty="0"/>
                    </a:p>
                  </a:txBody>
                  <a:tcPr/>
                </a:tc>
                <a:tc>
                  <a:txBody>
                    <a:bodyPr/>
                    <a:lstStyle/>
                    <a:p>
                      <a:r>
                        <a:rPr lang="en-GB" dirty="0" err="1" smtClean="0"/>
                        <a:t>Rasheed</a:t>
                      </a:r>
                      <a:r>
                        <a:rPr lang="en-GB" dirty="0" smtClean="0"/>
                        <a:t> Khan</a:t>
                      </a:r>
                      <a:endParaRPr lang="en-GB" dirty="0"/>
                    </a:p>
                  </a:txBody>
                  <a:tcPr/>
                </a:tc>
                <a:tc>
                  <a:txBody>
                    <a:bodyPr/>
                    <a:lstStyle/>
                    <a:p>
                      <a:r>
                        <a:rPr lang="en-GB" dirty="0" smtClean="0"/>
                        <a:t>10-07-1997</a:t>
                      </a:r>
                      <a:endParaRPr lang="en-GB" dirty="0"/>
                    </a:p>
                  </a:txBody>
                  <a:tcPr/>
                </a:tc>
                <a:tc>
                  <a:txBody>
                    <a:bodyPr/>
                    <a:lstStyle/>
                    <a:p>
                      <a:r>
                        <a:rPr lang="en-GB" dirty="0" smtClean="0"/>
                        <a:t>001</a:t>
                      </a:r>
                      <a:endParaRPr lang="en-GB" dirty="0"/>
                    </a:p>
                  </a:txBody>
                  <a:tcPr/>
                </a:tc>
              </a:tr>
              <a:tr h="370840">
                <a:tc>
                  <a:txBody>
                    <a:bodyPr/>
                    <a:lstStyle/>
                    <a:p>
                      <a:r>
                        <a:rPr lang="en-GB" dirty="0" smtClean="0"/>
                        <a:t>23-25</a:t>
                      </a:r>
                      <a:endParaRPr lang="en-GB" dirty="0"/>
                    </a:p>
                  </a:txBody>
                  <a:tcPr/>
                </a:tc>
                <a:tc>
                  <a:txBody>
                    <a:bodyPr/>
                    <a:lstStyle/>
                    <a:p>
                      <a:r>
                        <a:rPr lang="en-GB" dirty="0" err="1" smtClean="0"/>
                        <a:t>Haider</a:t>
                      </a:r>
                      <a:r>
                        <a:rPr lang="en-GB" dirty="0" smtClean="0"/>
                        <a:t> Ali</a:t>
                      </a:r>
                      <a:endParaRPr lang="en-GB" dirty="0"/>
                    </a:p>
                  </a:txBody>
                  <a:tcPr/>
                </a:tc>
                <a:tc>
                  <a:txBody>
                    <a:bodyPr/>
                    <a:lstStyle/>
                    <a:p>
                      <a:r>
                        <a:rPr lang="en-GB" dirty="0" smtClean="0"/>
                        <a:t>02-17- 1998</a:t>
                      </a:r>
                      <a:endParaRPr lang="en-GB" dirty="0"/>
                    </a:p>
                  </a:txBody>
                  <a:tcPr/>
                </a:tc>
                <a:tc>
                  <a:txBody>
                    <a:bodyPr/>
                    <a:lstStyle/>
                    <a:p>
                      <a:r>
                        <a:rPr lang="en-GB" dirty="0" smtClean="0"/>
                        <a:t>002</a:t>
                      </a:r>
                      <a:endParaRPr lang="en-GB" dirty="0"/>
                    </a:p>
                  </a:txBody>
                  <a:tcPr/>
                </a:tc>
              </a:tr>
              <a:tr h="370840">
                <a:tc>
                  <a:txBody>
                    <a:bodyPr/>
                    <a:lstStyle/>
                    <a:p>
                      <a:r>
                        <a:rPr lang="en-GB" dirty="0" smtClean="0"/>
                        <a:t>10-45</a:t>
                      </a:r>
                      <a:endParaRPr lang="en-GB" dirty="0"/>
                    </a:p>
                  </a:txBody>
                  <a:tcPr/>
                </a:tc>
                <a:tc>
                  <a:txBody>
                    <a:bodyPr/>
                    <a:lstStyle/>
                    <a:p>
                      <a:r>
                        <a:rPr lang="en-GB" dirty="0" err="1" smtClean="0"/>
                        <a:t>Safdar</a:t>
                      </a:r>
                      <a:r>
                        <a:rPr lang="en-GB" dirty="0" smtClean="0"/>
                        <a:t> Ahmed</a:t>
                      </a:r>
                      <a:endParaRPr lang="en-GB" dirty="0"/>
                    </a:p>
                  </a:txBody>
                  <a:tcPr/>
                </a:tc>
                <a:tc>
                  <a:txBody>
                    <a:bodyPr/>
                    <a:lstStyle/>
                    <a:p>
                      <a:r>
                        <a:rPr lang="en-GB" dirty="0" smtClean="0"/>
                        <a:t>01-05-1985</a:t>
                      </a:r>
                      <a:endParaRPr lang="en-GB" dirty="0"/>
                    </a:p>
                  </a:txBody>
                  <a:tcPr/>
                </a:tc>
                <a:tc>
                  <a:txBody>
                    <a:bodyPr/>
                    <a:lstStyle/>
                    <a:p>
                      <a:r>
                        <a:rPr lang="en-GB" dirty="0" smtClean="0"/>
                        <a:t>003</a:t>
                      </a:r>
                      <a:endParaRPr lang="en-GB" dirty="0"/>
                    </a:p>
                  </a:txBody>
                  <a:tcPr/>
                </a:tc>
              </a:tr>
            </a:tbl>
          </a:graphicData>
        </a:graphic>
      </p:graphicFrame>
      <p:sp>
        <p:nvSpPr>
          <p:cNvPr id="7" name="TextBox 6"/>
          <p:cNvSpPr txBox="1"/>
          <p:nvPr/>
        </p:nvSpPr>
        <p:spPr>
          <a:xfrm>
            <a:off x="539552" y="3037602"/>
            <a:ext cx="1296144" cy="369332"/>
          </a:xfrm>
          <a:prstGeom prst="rect">
            <a:avLst/>
          </a:prstGeom>
          <a:noFill/>
        </p:spPr>
        <p:txBody>
          <a:bodyPr wrap="square" rtlCol="0">
            <a:spAutoFit/>
          </a:bodyPr>
          <a:lstStyle/>
          <a:p>
            <a:r>
              <a:rPr lang="en-GB" dirty="0" smtClean="0"/>
              <a:t>Project</a:t>
            </a:r>
            <a:endParaRPr lang="en-GB" dirty="0"/>
          </a:p>
        </p:txBody>
      </p:sp>
      <p:sp>
        <p:nvSpPr>
          <p:cNvPr id="8" name="TextBox 7"/>
          <p:cNvSpPr txBox="1"/>
          <p:nvPr/>
        </p:nvSpPr>
        <p:spPr>
          <a:xfrm>
            <a:off x="4932040" y="3037602"/>
            <a:ext cx="1440160" cy="369332"/>
          </a:xfrm>
          <a:prstGeom prst="rect">
            <a:avLst/>
          </a:prstGeom>
          <a:noFill/>
        </p:spPr>
        <p:txBody>
          <a:bodyPr wrap="square" rtlCol="0">
            <a:spAutoFit/>
          </a:bodyPr>
          <a:lstStyle/>
          <a:p>
            <a:r>
              <a:rPr lang="en-GB" dirty="0" smtClean="0"/>
              <a:t>Department</a:t>
            </a:r>
            <a:endParaRPr lang="en-GB" dirty="0"/>
          </a:p>
        </p:txBody>
      </p:sp>
      <p:sp>
        <p:nvSpPr>
          <p:cNvPr id="9" name="TextBox 8"/>
          <p:cNvSpPr txBox="1"/>
          <p:nvPr/>
        </p:nvSpPr>
        <p:spPr>
          <a:xfrm>
            <a:off x="1475656" y="5661248"/>
            <a:ext cx="1656184" cy="369332"/>
          </a:xfrm>
          <a:prstGeom prst="rect">
            <a:avLst/>
          </a:prstGeom>
          <a:noFill/>
        </p:spPr>
        <p:txBody>
          <a:bodyPr wrap="square" rtlCol="0">
            <a:spAutoFit/>
          </a:bodyPr>
          <a:lstStyle/>
          <a:p>
            <a:r>
              <a:rPr lang="en-GB" dirty="0" smtClean="0"/>
              <a:t>Manager</a:t>
            </a:r>
            <a:endParaRPr lang="en-GB" dirty="0"/>
          </a:p>
        </p:txBody>
      </p:sp>
    </p:spTree>
    <p:extLst>
      <p:ext uri="{BB962C8B-B14F-4D97-AF65-F5344CB8AC3E}">
        <p14:creationId xmlns:p14="http://schemas.microsoft.com/office/powerpoint/2010/main" xmlns="" val="942022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a:t>
            </a:r>
            <a:r>
              <a:rPr lang="en-GB" sz="2400" b="1" dirty="0" err="1" smtClean="0">
                <a:latin typeface="Arial" panose="020B0604020202020204" pitchFamily="34" charset="0"/>
                <a:cs typeface="Arial" panose="020B0604020202020204" pitchFamily="34" charset="0"/>
              </a:rPr>
              <a:t>Cleanup</a:t>
            </a:r>
            <a:endParaRPr lang="en-GB" sz="2400" b="1" dirty="0" smtClean="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Valuable information: accurate, complete, reliable, economical, flexible, relevant, simple, timely, verifiable, accessible, secure</a:t>
            </a:r>
          </a:p>
          <a:p>
            <a:pPr lvl="1"/>
            <a:r>
              <a:rPr lang="en-GB" sz="1800" dirty="0" smtClean="0">
                <a:latin typeface="Arial" panose="020B0604020202020204" pitchFamily="34" charset="0"/>
                <a:cs typeface="Arial" panose="020B0604020202020204" pitchFamily="34" charset="0"/>
              </a:rPr>
              <a:t>Data </a:t>
            </a:r>
            <a:r>
              <a:rPr lang="en-GB" sz="1800" dirty="0" err="1" smtClean="0">
                <a:latin typeface="Arial" panose="020B0604020202020204" pitchFamily="34" charset="0"/>
                <a:cs typeface="Arial" panose="020B0604020202020204" pitchFamily="34" charset="0"/>
              </a:rPr>
              <a:t>cleanup</a:t>
            </a:r>
            <a:r>
              <a:rPr lang="en-GB" sz="1800" dirty="0" smtClean="0">
                <a:latin typeface="Arial" panose="020B0604020202020204" pitchFamily="34" charset="0"/>
                <a:cs typeface="Arial" panose="020B0604020202020204" pitchFamily="34" charset="0"/>
              </a:rPr>
              <a:t> is to develop data with these characteristics</a:t>
            </a: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58763606"/>
      </p:ext>
    </p:extLst>
  </p:cSld>
  <p:clrMapOvr>
    <a:masterClrMapping/>
  </p:clrMapOvr>
  <p:timing>
    <p:tnLst>
      <p:par>
        <p:cTn id="1" dur="indefinite" restart="never" nodeType="tmRoot"/>
      </p:par>
    </p:tnLst>
  </p:timing>
</p:sld>
</file>

<file path=ppt/theme/theme1.xml><?xml version="1.0" encoding="utf-8"?>
<a:theme xmlns:a="http://schemas.openxmlformats.org/drawingml/2006/main" name="MI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MIS</Template>
  <TotalTime>1401</TotalTime>
  <Words>935</Words>
  <Application>Microsoft Office PowerPoint</Application>
  <PresentationFormat>On-screen Show (4:3)</PresentationFormat>
  <Paragraphs>164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MIS</vt:lpstr>
      <vt:lpstr>Module 2: Information Technology Infrastructure</vt:lpstr>
      <vt:lpstr>Why Learn About Database Systems, Data Centers and Business Intelligence?</vt:lpstr>
      <vt:lpstr>Learning Objectives</vt:lpstr>
      <vt:lpstr>Data Management</vt:lpstr>
      <vt:lpstr>Data Management</vt:lpstr>
      <vt:lpstr>Data Management</vt:lpstr>
      <vt:lpstr>Data Management</vt:lpstr>
      <vt:lpstr>Data Management</vt:lpstr>
      <vt:lpstr>Data Management</vt:lpstr>
      <vt:lpstr>Data Management</vt:lpstr>
      <vt:lpstr>Data Management</vt:lpstr>
      <vt:lpstr>Data Modeling</vt:lpstr>
      <vt:lpstr>Data Modeling</vt:lpstr>
      <vt:lpstr>Relational Database Model</vt:lpstr>
      <vt:lpstr>Relational Database Model</vt:lpstr>
      <vt:lpstr>Relational Database Model</vt:lpstr>
      <vt:lpstr>Relational Database Model</vt:lpstr>
      <vt:lpstr>Relational Database Model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Information Technology Infrastructure</dc:title>
  <dc:creator>tjc</dc:creator>
  <cp:lastModifiedBy>NTS</cp:lastModifiedBy>
  <cp:revision>35</cp:revision>
  <dcterms:created xsi:type="dcterms:W3CDTF">2013-10-24T07:47:04Z</dcterms:created>
  <dcterms:modified xsi:type="dcterms:W3CDTF">2013-10-25T07:35:47Z</dcterms:modified>
</cp:coreProperties>
</file>