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9" r:id="rId6"/>
    <p:sldId id="270" r:id="rId7"/>
    <p:sldId id="271" r:id="rId8"/>
    <p:sldId id="260" r:id="rId9"/>
    <p:sldId id="268" r:id="rId10"/>
    <p:sldId id="261" r:id="rId11"/>
    <p:sldId id="263" r:id="rId12"/>
    <p:sldId id="264" r:id="rId13"/>
    <p:sldId id="262" r:id="rId14"/>
    <p:sldId id="265" r:id="rId15"/>
    <p:sldId id="266" r:id="rId16"/>
    <p:sldId id="267"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785877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58713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61993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149196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404798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3726479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62265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030121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281854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97904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740CB7-6455-4F02-9FD8-5F0D8CD8C9E5}" type="datetimeFigureOut">
              <a:rPr lang="en-GB" smtClean="0"/>
              <a:pPr/>
              <a:t>20/09/2013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2386250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40CB7-6455-4F02-9FD8-5F0D8CD8C9E5}" type="datetimeFigureOut">
              <a:rPr lang="en-GB" smtClean="0"/>
              <a:pPr/>
              <a:t>20/09/2013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26222E-B846-4D76-A032-0C074D0D6C94}" type="slidenum">
              <a:rPr lang="en-GB" smtClean="0"/>
              <a:pPr/>
              <a:t>‹#›</a:t>
            </a:fld>
            <a:endParaRPr lang="en-GB"/>
          </a:p>
        </p:txBody>
      </p:sp>
    </p:spTree>
    <p:extLst>
      <p:ext uri="{BB962C8B-B14F-4D97-AF65-F5344CB8AC3E}">
        <p14:creationId xmlns:p14="http://schemas.microsoft.com/office/powerpoint/2010/main" xmlns="" val="1206841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latin typeface="Arial Black" panose="020B0A04020102020204" pitchFamily="34" charset="0"/>
              </a:rPr>
              <a:t>Management Information Systems</a:t>
            </a:r>
            <a:br>
              <a:rPr lang="en-GB" dirty="0" smtClean="0">
                <a:latin typeface="Arial Black" panose="020B0A04020102020204" pitchFamily="34" charset="0"/>
              </a:rPr>
            </a:br>
            <a:r>
              <a:rPr lang="en-GB" dirty="0" smtClean="0">
                <a:latin typeface="Arial Black" panose="020B0A04020102020204" pitchFamily="34" charset="0"/>
              </a:rPr>
              <a:t> (CSC373)</a:t>
            </a:r>
            <a:br>
              <a:rPr lang="en-GB" dirty="0" smtClean="0">
                <a:latin typeface="Arial Black" panose="020B0A04020102020204" pitchFamily="34" charset="0"/>
              </a:rPr>
            </a:br>
            <a:r>
              <a:rPr lang="en-GB" sz="3100" dirty="0" smtClean="0">
                <a:latin typeface="Arial Black" panose="020B0A04020102020204" pitchFamily="34" charset="0"/>
              </a:rPr>
              <a:t>3(3,0)</a:t>
            </a:r>
            <a:endParaRPr lang="en-GB" sz="3100" dirty="0">
              <a:latin typeface="Arial Black" panose="020B0A04020102020204" pitchFamily="34" charset="0"/>
            </a:endParaRPr>
          </a:p>
        </p:txBody>
      </p:sp>
      <p:sp>
        <p:nvSpPr>
          <p:cNvPr id="3" name="Subtitle 2"/>
          <p:cNvSpPr>
            <a:spLocks noGrp="1"/>
          </p:cNvSpPr>
          <p:nvPr>
            <p:ph type="subTitle" idx="1"/>
          </p:nvPr>
        </p:nvSpPr>
        <p:spPr>
          <a:xfrm>
            <a:off x="1371600" y="4365104"/>
            <a:ext cx="6400800" cy="1273696"/>
          </a:xfrm>
        </p:spPr>
        <p:txBody>
          <a:bodyPr/>
          <a:lstStyle/>
          <a:p>
            <a:r>
              <a:rPr lang="en-GB" dirty="0" smtClean="0">
                <a:solidFill>
                  <a:schemeClr val="tx1">
                    <a:lumMod val="50000"/>
                    <a:lumOff val="50000"/>
                  </a:schemeClr>
                </a:solidFill>
                <a:latin typeface="Arial Black" panose="020B0A04020102020204" pitchFamily="34" charset="0"/>
              </a:rPr>
              <a:t>Introduction to the Course</a:t>
            </a:r>
            <a:endParaRPr lang="en-GB" dirty="0">
              <a:solidFill>
                <a:schemeClr val="tx1">
                  <a:lumMod val="50000"/>
                  <a:lumOff val="50000"/>
                </a:schemeClr>
              </a:solidFill>
              <a:latin typeface="Arial Black" panose="020B0A04020102020204" pitchFamily="34" charset="0"/>
            </a:endParaRPr>
          </a:p>
        </p:txBody>
      </p:sp>
    </p:spTree>
    <p:extLst>
      <p:ext uri="{BB962C8B-B14F-4D97-AF65-F5344CB8AC3E}">
        <p14:creationId xmlns:p14="http://schemas.microsoft.com/office/powerpoint/2010/main" xmlns="" val="14621943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Lecturer’s Profile</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gn="ctr">
              <a:buNone/>
            </a:pPr>
            <a:endParaRPr lang="en-GB" sz="2400" b="1" dirty="0">
              <a:latin typeface="Arial" panose="020B0604020202020204" pitchFamily="34" charset="0"/>
              <a:cs typeface="Arial" panose="020B0604020202020204" pitchFamily="34" charset="0"/>
            </a:endParaRPr>
          </a:p>
          <a:p>
            <a:pPr marL="0" indent="0" algn="ctr">
              <a:buNone/>
            </a:pPr>
            <a:r>
              <a:rPr lang="en-GB" sz="2400" b="1" dirty="0" err="1" smtClean="0">
                <a:latin typeface="Arial" panose="020B0604020202020204" pitchFamily="34" charset="0"/>
                <a:cs typeface="Arial" panose="020B0604020202020204" pitchFamily="34" charset="0"/>
              </a:rPr>
              <a:t>Ayisha</a:t>
            </a:r>
            <a:r>
              <a:rPr lang="en-GB" sz="2400" b="1" dirty="0" smtClean="0">
                <a:latin typeface="Arial" panose="020B0604020202020204" pitchFamily="34" charset="0"/>
                <a:cs typeface="Arial" panose="020B0604020202020204" pitchFamily="34" charset="0"/>
              </a:rPr>
              <a:t> </a:t>
            </a:r>
            <a:r>
              <a:rPr lang="en-GB" sz="2400" b="1" dirty="0" err="1" smtClean="0">
                <a:latin typeface="Arial" panose="020B0604020202020204" pitchFamily="34" charset="0"/>
                <a:cs typeface="Arial" panose="020B0604020202020204" pitchFamily="34" charset="0"/>
              </a:rPr>
              <a:t>Qureshi</a:t>
            </a:r>
            <a:endParaRPr lang="en-GB" sz="2400" b="1" dirty="0" smtClean="0">
              <a:latin typeface="Arial" panose="020B0604020202020204" pitchFamily="34" charset="0"/>
              <a:cs typeface="Arial" panose="020B0604020202020204" pitchFamily="34" charset="0"/>
            </a:endParaRPr>
          </a:p>
          <a:p>
            <a:pPr marL="0" indent="0" algn="ctr">
              <a:buNone/>
            </a:pPr>
            <a:endParaRPr lang="en-GB" sz="2400" b="1" dirty="0" smtClean="0">
              <a:latin typeface="Arial" panose="020B0604020202020204" pitchFamily="34" charset="0"/>
              <a:cs typeface="Arial" panose="020B0604020202020204" pitchFamily="34" charset="0"/>
            </a:endParaRPr>
          </a:p>
          <a:p>
            <a:pPr marL="0" indent="0" algn="ctr">
              <a:buNone/>
            </a:pPr>
            <a:r>
              <a:rPr lang="en-GB" sz="2400" b="1" dirty="0" smtClean="0">
                <a:latin typeface="Arial" panose="020B0604020202020204" pitchFamily="34" charset="0"/>
                <a:cs typeface="Arial" panose="020B0604020202020204" pitchFamily="34" charset="0"/>
              </a:rPr>
              <a:t>Lecturer, Computer Science</a:t>
            </a:r>
          </a:p>
          <a:p>
            <a:pPr marL="0" indent="0" algn="ctr">
              <a:buNone/>
            </a:pPr>
            <a:r>
              <a:rPr lang="en-GB" sz="2400" b="1" dirty="0" smtClean="0">
                <a:latin typeface="Arial" panose="020B0604020202020204" pitchFamily="34" charset="0"/>
                <a:cs typeface="Arial" panose="020B0604020202020204" pitchFamily="34" charset="0"/>
              </a:rPr>
              <a:t>CIIT, Islamabad </a:t>
            </a:r>
          </a:p>
          <a:p>
            <a:pPr marL="0" indent="0" algn="ctr">
              <a:buNone/>
            </a:pPr>
            <a:endParaRPr lang="en-GB" sz="2400" b="1" dirty="0" smtClean="0">
              <a:latin typeface="Arial" panose="020B0604020202020204" pitchFamily="34" charset="0"/>
              <a:cs typeface="Arial" panose="020B0604020202020204" pitchFamily="34" charset="0"/>
            </a:endParaRPr>
          </a:p>
          <a:p>
            <a:pPr marL="0" indent="0" algn="ctr">
              <a:buNone/>
            </a:pPr>
            <a:r>
              <a:rPr lang="en-GB" sz="2400" b="1" dirty="0" smtClean="0">
                <a:latin typeface="Arial" panose="020B0604020202020204" pitchFamily="34" charset="0"/>
                <a:cs typeface="Arial" panose="020B0604020202020204" pitchFamily="34" charset="0"/>
              </a:rPr>
              <a:t>Masters in Information Systems</a:t>
            </a:r>
          </a:p>
          <a:p>
            <a:pPr marL="0" indent="0" algn="ctr">
              <a:buNone/>
            </a:pPr>
            <a:r>
              <a:rPr lang="en-GB" sz="2400" b="1" dirty="0" smtClean="0">
                <a:latin typeface="Arial" panose="020B0604020202020204" pitchFamily="34" charset="0"/>
                <a:cs typeface="Arial" panose="020B0604020202020204" pitchFamily="34" charset="0"/>
              </a:rPr>
              <a:t>HEC, Lausanne</a:t>
            </a:r>
          </a:p>
          <a:p>
            <a:pPr marL="0" indent="0">
              <a:buNone/>
            </a:pPr>
            <a:endParaRPr lang="en-GB"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40004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What is Management Information Systems?</a:t>
            </a:r>
            <a:endParaRPr lang="en-GB" sz="2400" b="1" dirty="0">
              <a:latin typeface="Arial" panose="020B0604020202020204" pitchFamily="34" charset="0"/>
              <a:cs typeface="Arial" panose="020B0604020202020204" pitchFamily="34" charset="0"/>
            </a:endParaRPr>
          </a:p>
          <a:p>
            <a:pPr lvl="1"/>
            <a:r>
              <a:rPr lang="en-GB" sz="1800" i="1" dirty="0">
                <a:latin typeface="Arial" panose="020B0604020202020204" pitchFamily="34" charset="0"/>
                <a:cs typeface="Arial" panose="020B0604020202020204" pitchFamily="34" charset="0"/>
              </a:rPr>
              <a:t>An organized approach to the study of the information needs of an organization's management at every level in making operational, tactical, and strategic decisions. Its objective is to design and implement procedures, processes, and routines that provide suitably detailed reports in an accurate, consistent, and timely manner.</a:t>
            </a:r>
          </a:p>
          <a:p>
            <a:pPr lvl="1"/>
            <a:r>
              <a:rPr lang="en-GB" sz="1800" i="1" dirty="0">
                <a:latin typeface="Arial" panose="020B0604020202020204" pitchFamily="34" charset="0"/>
                <a:cs typeface="Arial" panose="020B0604020202020204" pitchFamily="34" charset="0"/>
              </a:rPr>
              <a:t>In a management information system, modern, computerized systems continuously gather relevant data, both from inside and outside an organization. This data is then processed, integrated, and stored in a centralized database (or data warehouse) where it is constantly updated and made available to all who have the authority to access it, in a form that suits their purpose</a:t>
            </a:r>
            <a:r>
              <a:rPr lang="en-GB" sz="1800" i="1" dirty="0" smtClean="0">
                <a:latin typeface="Arial" panose="020B0604020202020204" pitchFamily="34" charset="0"/>
                <a:cs typeface="Arial" panose="020B0604020202020204" pitchFamily="34" charset="0"/>
              </a:rPr>
              <a:t>.</a:t>
            </a:r>
          </a:p>
          <a:p>
            <a:pPr lvl="1"/>
            <a:r>
              <a:rPr lang="en-GB" sz="1800" i="1" dirty="0" smtClean="0">
                <a:latin typeface="Arial" panose="020B0604020202020204" pitchFamily="34" charset="0"/>
                <a:cs typeface="Arial" panose="020B0604020202020204" pitchFamily="34" charset="0"/>
              </a:rPr>
              <a:t>(business dictionary)</a:t>
            </a:r>
            <a:endParaRPr lang="en-GB" sz="1800" i="1" dirty="0">
              <a:latin typeface="Arial" panose="020B0604020202020204" pitchFamily="34" charset="0"/>
              <a:cs typeface="Arial" panose="020B0604020202020204" pitchFamily="34" charset="0"/>
            </a:endParaRPr>
          </a:p>
          <a:p>
            <a:pPr lvl="1"/>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8953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Why do business students need to study MIS?</a:t>
            </a:r>
          </a:p>
          <a:p>
            <a:pPr lvl="1"/>
            <a:r>
              <a:rPr lang="en-GB" sz="1800" dirty="0" smtClean="0">
                <a:latin typeface="Arial" panose="020B0604020202020204" pitchFamily="34" charset="0"/>
                <a:cs typeface="Arial" panose="020B0604020202020204" pitchFamily="34" charset="0"/>
              </a:rPr>
              <a:t>Information and Communication Technologies dominate the business world</a:t>
            </a:r>
          </a:p>
          <a:p>
            <a:pPr lvl="1"/>
            <a:r>
              <a:rPr lang="en-GB" sz="1800" dirty="0" smtClean="0">
                <a:latin typeface="Arial" panose="020B0604020202020204" pitchFamily="34" charset="0"/>
                <a:cs typeface="Arial" panose="020B0604020202020204" pitchFamily="34" charset="0"/>
              </a:rPr>
              <a:t>Business dynamics changing in the face of emerging technologies and new software</a:t>
            </a:r>
          </a:p>
          <a:p>
            <a:pPr lvl="1"/>
            <a:r>
              <a:rPr lang="en-GB" sz="1800" dirty="0" smtClean="0">
                <a:latin typeface="Arial" panose="020B0604020202020204" pitchFamily="34" charset="0"/>
                <a:cs typeface="Arial" panose="020B0604020202020204" pitchFamily="34" charset="0"/>
              </a:rPr>
              <a:t>Competition is increasing</a:t>
            </a:r>
          </a:p>
          <a:p>
            <a:pPr lvl="1"/>
            <a:r>
              <a:rPr lang="en-GB" sz="1800" dirty="0" smtClean="0">
                <a:latin typeface="Arial" panose="020B0604020202020204" pitchFamily="34" charset="0"/>
                <a:cs typeface="Arial" panose="020B0604020202020204" pitchFamily="34" charset="0"/>
              </a:rPr>
              <a:t>Enable students to access the problems and opportunities when using Information Technology in business</a:t>
            </a:r>
          </a:p>
          <a:p>
            <a:pPr lvl="1"/>
            <a:r>
              <a:rPr lang="en-GB" sz="1800" dirty="0" smtClean="0">
                <a:latin typeface="Arial" panose="020B0604020202020204" pitchFamily="34" charset="0"/>
                <a:cs typeface="Arial" panose="020B0604020202020204" pitchFamily="34" charset="0"/>
              </a:rPr>
              <a:t>Also understand transformational changes within and outside the industry</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56146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385714" y="1340768"/>
            <a:ext cx="7749530" cy="4725323"/>
          </a:xfrm>
        </p:spPr>
      </p:pic>
      <p:sp>
        <p:nvSpPr>
          <p:cNvPr id="5" name="TextBox 4"/>
          <p:cNvSpPr txBox="1"/>
          <p:nvPr/>
        </p:nvSpPr>
        <p:spPr>
          <a:xfrm>
            <a:off x="1547664" y="6021288"/>
            <a:ext cx="1584176" cy="253916"/>
          </a:xfrm>
          <a:prstGeom prst="rect">
            <a:avLst/>
          </a:prstGeom>
          <a:noFill/>
        </p:spPr>
        <p:txBody>
          <a:bodyPr wrap="square" rtlCol="0">
            <a:spAutoFit/>
          </a:bodyPr>
          <a:lstStyle/>
          <a:p>
            <a:r>
              <a:rPr lang="en-GB" sz="1050" dirty="0" smtClean="0"/>
              <a:t>© </a:t>
            </a:r>
            <a:r>
              <a:rPr lang="en-GB" sz="1050" dirty="0" err="1" smtClean="0"/>
              <a:t>Moez</a:t>
            </a:r>
            <a:r>
              <a:rPr lang="en-GB" sz="1050" dirty="0" smtClean="0"/>
              <a:t> </a:t>
            </a:r>
            <a:r>
              <a:rPr lang="en-GB" sz="1050" dirty="0" err="1" smtClean="0"/>
              <a:t>Limayem</a:t>
            </a:r>
            <a:r>
              <a:rPr lang="en-GB" sz="1050" dirty="0" smtClean="0"/>
              <a:t> 2006</a:t>
            </a:r>
            <a:endParaRPr lang="en-GB" sz="1050" dirty="0"/>
          </a:p>
        </p:txBody>
      </p:sp>
    </p:spTree>
    <p:extLst>
      <p:ext uri="{BB962C8B-B14F-4D97-AF65-F5344CB8AC3E}">
        <p14:creationId xmlns:p14="http://schemas.microsoft.com/office/powerpoint/2010/main" xmlns="" val="786845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619672" y="1628800"/>
            <a:ext cx="7029450" cy="4286250"/>
          </a:xfrm>
        </p:spPr>
      </p:pic>
      <p:sp>
        <p:nvSpPr>
          <p:cNvPr id="6" name="TextBox 5"/>
          <p:cNvSpPr txBox="1"/>
          <p:nvPr/>
        </p:nvSpPr>
        <p:spPr>
          <a:xfrm>
            <a:off x="1547664" y="6021288"/>
            <a:ext cx="1584176" cy="253916"/>
          </a:xfrm>
          <a:prstGeom prst="rect">
            <a:avLst/>
          </a:prstGeom>
          <a:noFill/>
        </p:spPr>
        <p:txBody>
          <a:bodyPr wrap="square" rtlCol="0">
            <a:spAutoFit/>
          </a:bodyPr>
          <a:lstStyle/>
          <a:p>
            <a:r>
              <a:rPr lang="en-GB" sz="1050" dirty="0" smtClean="0"/>
              <a:t>© </a:t>
            </a:r>
            <a:r>
              <a:rPr lang="en-GB" sz="1050" dirty="0" err="1" smtClean="0"/>
              <a:t>Moez</a:t>
            </a:r>
            <a:r>
              <a:rPr lang="en-GB" sz="1050" dirty="0" smtClean="0"/>
              <a:t> </a:t>
            </a:r>
            <a:r>
              <a:rPr lang="en-GB" sz="1050" dirty="0" err="1" smtClean="0"/>
              <a:t>Limayem</a:t>
            </a:r>
            <a:r>
              <a:rPr lang="en-GB" sz="1050" dirty="0" smtClean="0"/>
              <a:t> 2006</a:t>
            </a:r>
            <a:endParaRPr lang="en-GB" sz="1050" dirty="0"/>
          </a:p>
        </p:txBody>
      </p:sp>
    </p:spTree>
    <p:extLst>
      <p:ext uri="{BB962C8B-B14F-4D97-AF65-F5344CB8AC3E}">
        <p14:creationId xmlns:p14="http://schemas.microsoft.com/office/powerpoint/2010/main" xmlns="" val="2593428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547664" y="1628800"/>
            <a:ext cx="7029450" cy="4286250"/>
          </a:xfrm>
        </p:spPr>
      </p:pic>
      <p:sp>
        <p:nvSpPr>
          <p:cNvPr id="6" name="TextBox 5"/>
          <p:cNvSpPr txBox="1"/>
          <p:nvPr/>
        </p:nvSpPr>
        <p:spPr>
          <a:xfrm>
            <a:off x="1547664" y="5974784"/>
            <a:ext cx="1584176" cy="253916"/>
          </a:xfrm>
          <a:prstGeom prst="rect">
            <a:avLst/>
          </a:prstGeom>
          <a:noFill/>
        </p:spPr>
        <p:txBody>
          <a:bodyPr wrap="square" rtlCol="0">
            <a:spAutoFit/>
          </a:bodyPr>
          <a:lstStyle/>
          <a:p>
            <a:r>
              <a:rPr lang="en-GB" sz="1050" dirty="0" smtClean="0"/>
              <a:t>© </a:t>
            </a:r>
            <a:r>
              <a:rPr lang="en-GB" sz="1050" dirty="0" err="1" smtClean="0"/>
              <a:t>Moez</a:t>
            </a:r>
            <a:r>
              <a:rPr lang="en-GB" sz="1050" dirty="0" smtClean="0"/>
              <a:t> </a:t>
            </a:r>
            <a:r>
              <a:rPr lang="en-GB" sz="1050" dirty="0" err="1" smtClean="0"/>
              <a:t>Limayem</a:t>
            </a:r>
            <a:r>
              <a:rPr lang="en-GB" sz="1050" dirty="0" smtClean="0"/>
              <a:t> 2006</a:t>
            </a:r>
            <a:endParaRPr lang="en-GB" sz="1050" dirty="0"/>
          </a:p>
        </p:txBody>
      </p:sp>
    </p:spTree>
    <p:extLst>
      <p:ext uri="{BB962C8B-B14F-4D97-AF65-F5344CB8AC3E}">
        <p14:creationId xmlns:p14="http://schemas.microsoft.com/office/powerpoint/2010/main" xmlns="" val="1180034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Careers in MIS</a:t>
            </a:r>
          </a:p>
          <a:p>
            <a:pPr lvl="1"/>
            <a:r>
              <a:rPr lang="en-GB" sz="1800" dirty="0" smtClean="0">
                <a:latin typeface="Arial" panose="020B0604020202020204" pitchFamily="34" charset="0"/>
                <a:cs typeface="Arial" panose="020B0604020202020204" pitchFamily="34" charset="0"/>
              </a:rPr>
              <a:t>Offered as  Computer Science subject to business students</a:t>
            </a:r>
          </a:p>
          <a:p>
            <a:pPr lvl="1"/>
            <a:r>
              <a:rPr lang="en-GB" sz="1800" dirty="0" smtClean="0">
                <a:latin typeface="Arial" panose="020B0604020202020204" pitchFamily="34" charset="0"/>
                <a:cs typeface="Arial" panose="020B0604020202020204" pitchFamily="34" charset="0"/>
              </a:rPr>
              <a:t>Completing Masters degree in MIS has benefits</a:t>
            </a:r>
          </a:p>
          <a:p>
            <a:pPr lvl="1"/>
            <a:r>
              <a:rPr lang="en-GB" sz="1800" b="1" dirty="0" smtClean="0">
                <a:latin typeface="Arial" panose="020B0604020202020204" pitchFamily="34" charset="0"/>
                <a:cs typeface="Arial" panose="020B0604020202020204" pitchFamily="34" charset="0"/>
              </a:rPr>
              <a:t>Companies:</a:t>
            </a:r>
            <a:r>
              <a:rPr lang="en-GB" sz="1800" dirty="0" smtClean="0">
                <a:latin typeface="Arial" panose="020B0604020202020204" pitchFamily="34" charset="0"/>
                <a:cs typeface="Arial" panose="020B0604020202020204" pitchFamily="34" charset="0"/>
              </a:rPr>
              <a:t>  Insurance, telecommunications, financial services, education, medical, non profit organizations</a:t>
            </a:r>
          </a:p>
          <a:p>
            <a:pPr lvl="1"/>
            <a:r>
              <a:rPr lang="en-GB" sz="1800" dirty="0" smtClean="0">
                <a:latin typeface="Arial" panose="020B0604020202020204" pitchFamily="34" charset="0"/>
                <a:cs typeface="Arial" panose="020B0604020202020204" pitchFamily="34" charset="0"/>
              </a:rPr>
              <a:t>Rise in demand for IS personnel</a:t>
            </a:r>
          </a:p>
          <a:p>
            <a:pPr lvl="1"/>
            <a:r>
              <a:rPr lang="en-GB" sz="1800" b="1" dirty="0" smtClean="0">
                <a:latin typeface="Arial" panose="020B0604020202020204" pitchFamily="34" charset="0"/>
                <a:cs typeface="Arial" panose="020B0604020202020204" pitchFamily="34" charset="0"/>
              </a:rPr>
              <a:t>Profile:</a:t>
            </a:r>
            <a:r>
              <a:rPr lang="en-GB" sz="1800" dirty="0" smtClean="0">
                <a:latin typeface="Arial" panose="020B0604020202020204" pitchFamily="34" charset="0"/>
                <a:cs typeface="Arial" panose="020B0604020202020204" pitchFamily="34" charset="0"/>
              </a:rPr>
              <a:t> data communication analysts, system analyst, consultants, quality assurance managers, database administrators, system security analyst, IS auditor </a:t>
            </a:r>
          </a:p>
          <a:p>
            <a:pPr lvl="1"/>
            <a:r>
              <a:rPr lang="en-GB" sz="1800" b="1" dirty="0" smtClean="0">
                <a:latin typeface="Arial" panose="020B0604020202020204" pitchFamily="34" charset="0"/>
                <a:cs typeface="Arial" panose="020B0604020202020204" pitchFamily="34" charset="0"/>
              </a:rPr>
              <a:t>Skills:</a:t>
            </a:r>
            <a:r>
              <a:rPr lang="en-GB" sz="1800" dirty="0" smtClean="0">
                <a:latin typeface="Arial" panose="020B0604020202020204" pitchFamily="34" charset="0"/>
                <a:cs typeface="Arial" panose="020B0604020202020204" pitchFamily="34" charset="0"/>
              </a:rPr>
              <a:t> technical skills, written verbal communication, understanding of organizations, ability to work with people/ in groups</a:t>
            </a:r>
          </a:p>
          <a:p>
            <a:pPr lvl="1"/>
            <a:r>
              <a:rPr lang="en-GB" sz="1800" dirty="0" smtClean="0">
                <a:latin typeface="Arial" panose="020B0604020202020204" pitchFamily="34" charset="0"/>
                <a:cs typeface="Arial" panose="020B0604020202020204" pitchFamily="34" charset="0"/>
              </a:rPr>
              <a:t>CISA, CISSP</a:t>
            </a: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091612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MIS</a:t>
            </a:r>
            <a:endParaRPr lang="en-GB" sz="2800" b="1"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467544" y="1340768"/>
            <a:ext cx="8116859" cy="4949304"/>
          </a:xfrm>
        </p:spPr>
      </p:pic>
    </p:spTree>
    <p:extLst>
      <p:ext uri="{BB962C8B-B14F-4D97-AF65-F5344CB8AC3E}">
        <p14:creationId xmlns:p14="http://schemas.microsoft.com/office/powerpoint/2010/main" xmlns="" val="17413855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Learning Outcomes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Have understanding of the Information Systems and its associated concepts</a:t>
            </a:r>
          </a:p>
          <a:p>
            <a:r>
              <a:rPr lang="en-GB" sz="2400" b="1" dirty="0" smtClean="0">
                <a:latin typeface="Arial" panose="020B0604020202020204" pitchFamily="34" charset="0"/>
                <a:cs typeface="Arial" panose="020B0604020202020204" pitchFamily="34" charset="0"/>
              </a:rPr>
              <a:t>Able to recognize the importance and use of various Information and Communication Technologies (ICTs)</a:t>
            </a:r>
          </a:p>
          <a:p>
            <a:r>
              <a:rPr lang="en-GB" sz="2400" b="1" dirty="0" smtClean="0">
                <a:latin typeface="Arial" panose="020B0604020202020204" pitchFamily="34" charset="0"/>
                <a:cs typeface="Arial" panose="020B0604020202020204" pitchFamily="34" charset="0"/>
              </a:rPr>
              <a:t>Able to analyse decision making process</a:t>
            </a:r>
          </a:p>
          <a:p>
            <a:r>
              <a:rPr lang="en-GB" sz="2400" b="1" dirty="0" smtClean="0">
                <a:latin typeface="Arial" panose="020B0604020202020204" pitchFamily="34" charset="0"/>
                <a:cs typeface="Arial" panose="020B0604020202020204" pitchFamily="34" charset="0"/>
              </a:rPr>
              <a:t>Have understanding of the various types of Information Systems</a:t>
            </a:r>
          </a:p>
          <a:p>
            <a:r>
              <a:rPr lang="en-GB" sz="2400" b="1" dirty="0" smtClean="0">
                <a:latin typeface="Arial" panose="020B0604020202020204" pitchFamily="34" charset="0"/>
                <a:cs typeface="Arial" panose="020B0604020202020204" pitchFamily="34" charset="0"/>
              </a:rPr>
              <a:t>Have knowledge of the system development </a:t>
            </a:r>
          </a:p>
          <a:p>
            <a:r>
              <a:rPr lang="en-GB" sz="2400" b="1" dirty="0" smtClean="0">
                <a:latin typeface="Arial" panose="020B0604020202020204" pitchFamily="34" charset="0"/>
                <a:cs typeface="Arial" panose="020B0604020202020204" pitchFamily="34" charset="0"/>
              </a:rPr>
              <a:t>Appreciate the social and ethical considerations of MIS within organizations</a:t>
            </a:r>
          </a:p>
        </p:txBody>
      </p:sp>
    </p:spTree>
    <p:extLst>
      <p:ext uri="{BB962C8B-B14F-4D97-AF65-F5344CB8AC3E}">
        <p14:creationId xmlns:p14="http://schemas.microsoft.com/office/powerpoint/2010/main" xmlns="" val="2425014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Course Contents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dirty="0"/>
              <a:t>Module 1: Overview of Information Systems in Organizations</a:t>
            </a:r>
          </a:p>
          <a:p>
            <a:pPr lvl="1"/>
            <a:r>
              <a:rPr lang="en-GB" sz="2000" dirty="0"/>
              <a:t>Chapter 1: Introduction to Information Systems</a:t>
            </a:r>
          </a:p>
          <a:p>
            <a:pPr lvl="1"/>
            <a:r>
              <a:rPr lang="en-GB" sz="2000" dirty="0"/>
              <a:t>Chapter 2: How Businesses use Information Systems</a:t>
            </a:r>
          </a:p>
          <a:p>
            <a:r>
              <a:rPr lang="en-GB" sz="2400" dirty="0"/>
              <a:t>Module 2: Information Technology Infrastructure</a:t>
            </a:r>
          </a:p>
          <a:p>
            <a:pPr lvl="1"/>
            <a:r>
              <a:rPr lang="en-GB" sz="2000" dirty="0"/>
              <a:t>Chapter 3: Hardware and Software </a:t>
            </a:r>
          </a:p>
          <a:p>
            <a:pPr lvl="1"/>
            <a:r>
              <a:rPr lang="en-GB" sz="2000" dirty="0"/>
              <a:t>Chapter 4: IT and Emerging Technologies</a:t>
            </a:r>
          </a:p>
          <a:p>
            <a:pPr lvl="1"/>
            <a:r>
              <a:rPr lang="en-GB" sz="2000" dirty="0"/>
              <a:t>Chapter 5: Telecommunications, Internet and Wireless technology</a:t>
            </a:r>
          </a:p>
          <a:p>
            <a:pPr lvl="1"/>
            <a:r>
              <a:rPr lang="en-GB" sz="2000" dirty="0"/>
              <a:t>Chapter 6: Databases and Information Management</a:t>
            </a:r>
          </a:p>
          <a:p>
            <a:pPr lvl="1"/>
            <a:r>
              <a:rPr lang="en-GB" sz="2000" dirty="0"/>
              <a:t>Chapter 7: Information System </a:t>
            </a:r>
            <a:r>
              <a:rPr lang="en-GB" sz="2000" dirty="0" smtClean="0"/>
              <a:t>Security</a:t>
            </a:r>
            <a:endParaRPr lang="en-GB" sz="2000" dirty="0"/>
          </a:p>
        </p:txBody>
      </p:sp>
    </p:spTree>
    <p:extLst>
      <p:ext uri="{BB962C8B-B14F-4D97-AF65-F5344CB8AC3E}">
        <p14:creationId xmlns:p14="http://schemas.microsoft.com/office/powerpoint/2010/main" xmlns="" val="31925957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Course Contents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dirty="0"/>
              <a:t>Module 3: Business Information Systems</a:t>
            </a:r>
          </a:p>
          <a:p>
            <a:pPr lvl="1"/>
            <a:r>
              <a:rPr lang="en-GB" sz="2000" dirty="0"/>
              <a:t>Chapter 8: Electronic and Mobile Commerce</a:t>
            </a:r>
          </a:p>
          <a:p>
            <a:pPr lvl="1"/>
            <a:r>
              <a:rPr lang="en-GB" sz="2000" dirty="0"/>
              <a:t>Chapter 9: Enterprise Systems</a:t>
            </a:r>
          </a:p>
          <a:p>
            <a:pPr lvl="1"/>
            <a:r>
              <a:rPr lang="en-GB" sz="2000" dirty="0"/>
              <a:t>Chapter 10: Information and Decision Support Systems</a:t>
            </a:r>
          </a:p>
          <a:p>
            <a:pPr lvl="1"/>
            <a:r>
              <a:rPr lang="en-GB" sz="2000" dirty="0"/>
              <a:t>Chapter 11: Knowledge Management</a:t>
            </a:r>
          </a:p>
          <a:p>
            <a:r>
              <a:rPr lang="en-GB" sz="2400" dirty="0"/>
              <a:t>Module 4: Systems Development</a:t>
            </a:r>
          </a:p>
          <a:p>
            <a:pPr lvl="1"/>
            <a:r>
              <a:rPr lang="en-GB" sz="2000" dirty="0"/>
              <a:t>Chapter 12: Managing Projects</a:t>
            </a:r>
          </a:p>
          <a:p>
            <a:pPr lvl="1"/>
            <a:r>
              <a:rPr lang="en-GB" sz="2000" dirty="0"/>
              <a:t>Chapter 13: Investigation and Analysis</a:t>
            </a:r>
          </a:p>
          <a:p>
            <a:pPr lvl="1"/>
            <a:r>
              <a:rPr lang="en-GB" sz="2000" dirty="0"/>
              <a:t>Chapter 14: Systems Development Cycle</a:t>
            </a:r>
          </a:p>
          <a:p>
            <a:r>
              <a:rPr lang="en-GB" sz="2400" dirty="0"/>
              <a:t>Module 5: IS in Business and Society</a:t>
            </a:r>
          </a:p>
          <a:p>
            <a:pPr lvl="1"/>
            <a:r>
              <a:rPr lang="en-GB" sz="2000" dirty="0"/>
              <a:t>Chapter 16: Social and Ethical Issues in </a:t>
            </a:r>
            <a:r>
              <a:rPr lang="en-GB" sz="2000" dirty="0" smtClean="0"/>
              <a:t>IS</a:t>
            </a:r>
            <a:endParaRPr lang="en-GB" sz="2000" b="1" dirty="0" smtClean="0">
              <a:latin typeface="Arial" panose="020B0604020202020204" pitchFamily="34" charset="0"/>
              <a:cs typeface="Arial" panose="020B0604020202020204" pitchFamily="34" charset="0"/>
            </a:endParaRPr>
          </a:p>
          <a:p>
            <a:pPr marL="457200" lvl="1"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71016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Assignments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4 assignments per semester</a:t>
            </a:r>
          </a:p>
          <a:p>
            <a:r>
              <a:rPr lang="en-GB" sz="2400" b="1" dirty="0" smtClean="0">
                <a:latin typeface="Arial" panose="020B0604020202020204" pitchFamily="34" charset="0"/>
                <a:cs typeface="Arial" panose="020B0604020202020204" pitchFamily="34" charset="0"/>
              </a:rPr>
              <a:t>10% of total marks</a:t>
            </a:r>
          </a:p>
          <a:p>
            <a:r>
              <a:rPr lang="en-GB" sz="2400" b="1" dirty="0" smtClean="0">
                <a:latin typeface="Arial" panose="020B0604020202020204" pitchFamily="34" charset="0"/>
                <a:cs typeface="Arial" panose="020B0604020202020204" pitchFamily="34" charset="0"/>
              </a:rPr>
              <a:t>Content:</a:t>
            </a:r>
          </a:p>
          <a:p>
            <a:pPr lvl="1"/>
            <a:r>
              <a:rPr lang="en-GB" sz="2000" b="1" dirty="0" smtClean="0">
                <a:latin typeface="Arial" panose="020B0604020202020204" pitchFamily="34" charset="0"/>
                <a:cs typeface="Arial" panose="020B0604020202020204" pitchFamily="34" charset="0"/>
              </a:rPr>
              <a:t>Detailed questions</a:t>
            </a:r>
          </a:p>
          <a:p>
            <a:pPr lvl="1"/>
            <a:r>
              <a:rPr lang="en-GB" sz="2000" b="1" dirty="0" smtClean="0">
                <a:latin typeface="Arial" panose="020B0604020202020204" pitchFamily="34" charset="0"/>
                <a:cs typeface="Arial" panose="020B0604020202020204" pitchFamily="34" charset="0"/>
              </a:rPr>
              <a:t>Internet Search</a:t>
            </a:r>
          </a:p>
        </p:txBody>
      </p:sp>
    </p:spTree>
    <p:extLst>
      <p:ext uri="{BB962C8B-B14F-4D97-AF65-F5344CB8AC3E}">
        <p14:creationId xmlns:p14="http://schemas.microsoft.com/office/powerpoint/2010/main" xmlns="" val="20547302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Quiz</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4 quizzes per semester</a:t>
            </a:r>
          </a:p>
          <a:p>
            <a:r>
              <a:rPr lang="en-GB" sz="2400" b="1" dirty="0" smtClean="0">
                <a:latin typeface="Arial" panose="020B0604020202020204" pitchFamily="34" charset="0"/>
                <a:cs typeface="Arial" panose="020B0604020202020204" pitchFamily="34" charset="0"/>
              </a:rPr>
              <a:t>10% of total marks</a:t>
            </a:r>
            <a:endParaRPr lang="en-GB" sz="2400" b="1" dirty="0">
              <a:latin typeface="Arial" panose="020B0604020202020204" pitchFamily="34" charset="0"/>
              <a:cs typeface="Arial" panose="020B0604020202020204" pitchFamily="34" charset="0"/>
            </a:endParaRPr>
          </a:p>
          <a:p>
            <a:r>
              <a:rPr lang="en-GB" sz="2400" b="1" dirty="0" smtClean="0">
                <a:latin typeface="Arial" panose="020B0604020202020204" pitchFamily="34" charset="0"/>
                <a:cs typeface="Arial" panose="020B0604020202020204" pitchFamily="34" charset="0"/>
              </a:rPr>
              <a:t>Multiple choice</a:t>
            </a:r>
          </a:p>
          <a:p>
            <a:r>
              <a:rPr lang="en-GB" sz="2400" b="1" dirty="0" smtClean="0">
                <a:latin typeface="Arial" panose="020B0604020202020204" pitchFamily="34" charset="0"/>
                <a:cs typeface="Arial" panose="020B0604020202020204" pitchFamily="34" charset="0"/>
              </a:rPr>
              <a:t>Content: </a:t>
            </a:r>
          </a:p>
          <a:p>
            <a:pPr lvl="1"/>
            <a:r>
              <a:rPr lang="en-GB" sz="2000" b="1" dirty="0" smtClean="0">
                <a:latin typeface="Arial" panose="020B0604020202020204" pitchFamily="34" charset="0"/>
                <a:cs typeface="Arial" panose="020B0604020202020204" pitchFamily="34" charset="0"/>
              </a:rPr>
              <a:t>Lectures</a:t>
            </a:r>
          </a:p>
          <a:p>
            <a:pPr lvl="1"/>
            <a:r>
              <a:rPr lang="en-GB" sz="2000" b="1" dirty="0" smtClean="0">
                <a:latin typeface="Arial" panose="020B0604020202020204" pitchFamily="34" charset="0"/>
                <a:cs typeface="Arial" panose="020B0604020202020204" pitchFamily="34" charset="0"/>
              </a:rPr>
              <a:t>Case Studies </a:t>
            </a:r>
          </a:p>
        </p:txBody>
      </p:sp>
    </p:spTree>
    <p:extLst>
      <p:ext uri="{BB962C8B-B14F-4D97-AF65-F5344CB8AC3E}">
        <p14:creationId xmlns:p14="http://schemas.microsoft.com/office/powerpoint/2010/main" xmlns="" val="713583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Graded Discussion Points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Based on Case Studies</a:t>
            </a:r>
          </a:p>
          <a:p>
            <a:pPr lvl="1"/>
            <a:r>
              <a:rPr lang="en-GB" sz="1800" dirty="0" smtClean="0">
                <a:latin typeface="Arial" panose="020B0604020202020204" pitchFamily="34" charset="0"/>
                <a:cs typeface="Arial" panose="020B0604020202020204" pitchFamily="34" charset="0"/>
              </a:rPr>
              <a:t>Required to read and understand the case study</a:t>
            </a:r>
          </a:p>
          <a:p>
            <a:pPr lvl="1"/>
            <a:r>
              <a:rPr lang="en-GB" sz="1800" dirty="0" smtClean="0">
                <a:latin typeface="Arial" panose="020B0604020202020204" pitchFamily="34" charset="0"/>
                <a:cs typeface="Arial" panose="020B0604020202020204" pitchFamily="34" charset="0"/>
              </a:rPr>
              <a:t>Discuss on the discussion board</a:t>
            </a:r>
          </a:p>
          <a:p>
            <a:pPr lvl="1"/>
            <a:r>
              <a:rPr lang="en-GB" sz="1800" dirty="0" smtClean="0">
                <a:latin typeface="Arial" panose="020B0604020202020204" pitchFamily="34" charset="0"/>
                <a:cs typeface="Arial" panose="020B0604020202020204" pitchFamily="34" charset="0"/>
              </a:rPr>
              <a:t>Come up with possible answers to the case-study questions</a:t>
            </a:r>
          </a:p>
          <a:p>
            <a:r>
              <a:rPr lang="en-GB" sz="2200" b="1" dirty="0" smtClean="0">
                <a:latin typeface="Arial" panose="020B0604020202020204" pitchFamily="34" charset="0"/>
                <a:cs typeface="Arial" panose="020B0604020202020204" pitchFamily="34" charset="0"/>
              </a:rPr>
              <a:t>Based on Lectures</a:t>
            </a:r>
          </a:p>
          <a:p>
            <a:pPr lvl="1"/>
            <a:r>
              <a:rPr lang="en-GB" sz="1800" dirty="0" smtClean="0">
                <a:latin typeface="Arial" panose="020B0604020202020204" pitchFamily="34" charset="0"/>
                <a:cs typeface="Arial" panose="020B0604020202020204" pitchFamily="34" charset="0"/>
              </a:rPr>
              <a:t>Any topic will be given to discuss further</a:t>
            </a:r>
            <a:endParaRPr lang="en-GB" sz="2200" dirty="0" smtClean="0">
              <a:latin typeface="Arial" panose="020B0604020202020204" pitchFamily="34" charset="0"/>
              <a:cs typeface="Arial" panose="020B0604020202020204" pitchFamily="34" charset="0"/>
            </a:endParaRPr>
          </a:p>
          <a:p>
            <a:r>
              <a:rPr lang="en-GB" sz="2200" b="1" dirty="0" smtClean="0">
                <a:latin typeface="Arial" panose="020B0604020202020204" pitchFamily="34" charset="0"/>
                <a:cs typeface="Arial" panose="020B0604020202020204" pitchFamily="34" charset="0"/>
              </a:rPr>
              <a:t>Queries</a:t>
            </a:r>
            <a:endParaRPr lang="en-GB" sz="1800" b="1" dirty="0">
              <a:latin typeface="Arial" panose="020B0604020202020204" pitchFamily="34" charset="0"/>
              <a:cs typeface="Arial" panose="020B0604020202020204" pitchFamily="34" charset="0"/>
            </a:endParaRPr>
          </a:p>
          <a:p>
            <a:pPr lvl="1"/>
            <a:r>
              <a:rPr lang="en-GB" sz="1800" dirty="0" smtClean="0">
                <a:latin typeface="Arial" panose="020B0604020202020204" pitchFamily="34" charset="0"/>
                <a:cs typeface="Arial" panose="020B0604020202020204" pitchFamily="34" charset="0"/>
              </a:rPr>
              <a:t>Ask related question for further understanding</a:t>
            </a:r>
          </a:p>
          <a:p>
            <a:r>
              <a:rPr lang="en-GB" sz="2200" b="1" dirty="0" smtClean="0">
                <a:latin typeface="Arial" panose="020B0604020202020204" pitchFamily="34" charset="0"/>
                <a:cs typeface="Arial" panose="020B0604020202020204" pitchFamily="34" charset="0"/>
              </a:rPr>
              <a:t>5% of total marks</a:t>
            </a:r>
          </a:p>
        </p:txBody>
      </p:sp>
    </p:spTree>
    <p:extLst>
      <p:ext uri="{BB962C8B-B14F-4D97-AF65-F5344CB8AC3E}">
        <p14:creationId xmlns:p14="http://schemas.microsoft.com/office/powerpoint/2010/main" xmlns="" val="1416533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Sessional and Final Exams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Sessional: 25%</a:t>
            </a:r>
          </a:p>
          <a:p>
            <a:r>
              <a:rPr lang="en-GB" sz="2400" b="1" dirty="0" smtClean="0">
                <a:latin typeface="Arial" panose="020B0604020202020204" pitchFamily="34" charset="0"/>
                <a:cs typeface="Arial" panose="020B0604020202020204" pitchFamily="34" charset="0"/>
              </a:rPr>
              <a:t>Final: 50%</a:t>
            </a:r>
          </a:p>
          <a:p>
            <a:r>
              <a:rPr lang="en-GB" sz="2400" b="1" dirty="0" smtClean="0">
                <a:latin typeface="Arial" panose="020B0604020202020204" pitchFamily="34" charset="0"/>
                <a:cs typeface="Arial" panose="020B0604020202020204" pitchFamily="34" charset="0"/>
              </a:rPr>
              <a:t>All course included</a:t>
            </a:r>
          </a:p>
          <a:p>
            <a:r>
              <a:rPr lang="en-GB" sz="2400" b="1" dirty="0" smtClean="0">
                <a:latin typeface="Arial" panose="020B0604020202020204" pitchFamily="34" charset="0"/>
                <a:cs typeface="Arial" panose="020B0604020202020204" pitchFamily="34" charset="0"/>
              </a:rPr>
              <a:t>Selected case studies</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14756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Summary</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What is MIS</a:t>
            </a:r>
          </a:p>
          <a:p>
            <a:r>
              <a:rPr lang="en-GB" sz="2400" b="1" dirty="0" smtClean="0">
                <a:latin typeface="Arial" panose="020B0604020202020204" pitchFamily="34" charset="0"/>
                <a:cs typeface="Arial" panose="020B0604020202020204" pitchFamily="34" charset="0"/>
              </a:rPr>
              <a:t>Need of MIS for business students</a:t>
            </a:r>
          </a:p>
          <a:p>
            <a:r>
              <a:rPr lang="en-GB" sz="2400" b="1" dirty="0" smtClean="0">
                <a:latin typeface="Arial" panose="020B0604020202020204" pitchFamily="34" charset="0"/>
                <a:cs typeface="Arial" panose="020B0604020202020204" pitchFamily="34" charset="0"/>
              </a:rPr>
              <a:t>Future in MIS</a:t>
            </a:r>
          </a:p>
          <a:p>
            <a:r>
              <a:rPr lang="en-GB" sz="2400" b="1" dirty="0" smtClean="0">
                <a:latin typeface="Arial" panose="020B0604020202020204" pitchFamily="34" charset="0"/>
                <a:cs typeface="Arial" panose="020B0604020202020204" pitchFamily="34" charset="0"/>
              </a:rPr>
              <a:t>Learning Objectives and Course Modules</a:t>
            </a:r>
          </a:p>
          <a:p>
            <a:r>
              <a:rPr lang="en-GB" sz="2400" b="1" dirty="0" smtClean="0">
                <a:latin typeface="Arial" panose="020B0604020202020204" pitchFamily="34" charset="0"/>
                <a:cs typeface="Arial" panose="020B0604020202020204" pitchFamily="34" charset="0"/>
              </a:rPr>
              <a:t>Course Details</a:t>
            </a:r>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14756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MI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4187</TotalTime>
  <Words>641</Words>
  <Application>Microsoft Office PowerPoint</Application>
  <PresentationFormat>On-screen Show (4:3)</PresentationFormat>
  <Paragraphs>102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MIS</vt:lpstr>
      <vt:lpstr>Management Information Systems  (CSC373) 3(3,0)</vt:lpstr>
      <vt:lpstr>Lecturer’s Profile</vt:lpstr>
      <vt:lpstr>MIS</vt:lpstr>
      <vt:lpstr>MIS</vt:lpstr>
      <vt:lpstr>MIS</vt:lpstr>
      <vt:lpstr>MIS</vt:lpstr>
      <vt:lpstr>MIS</vt:lpstr>
      <vt:lpstr>MIS</vt:lpstr>
      <vt:lpstr>MIS</vt:lpstr>
      <vt:lpstr>Learning Outcomes</vt:lpstr>
      <vt:lpstr>Course Contents</vt:lpstr>
      <vt:lpstr>Course Contents</vt:lpstr>
      <vt:lpstr>Assignments</vt:lpstr>
      <vt:lpstr>Quiz</vt:lpstr>
      <vt:lpstr>Graded Discussion Points</vt:lpstr>
      <vt:lpstr>Sessional and Final Exams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Information Systems</dc:title>
  <dc:creator>tjc</dc:creator>
  <cp:lastModifiedBy>NTS</cp:lastModifiedBy>
  <cp:revision>26</cp:revision>
  <dcterms:created xsi:type="dcterms:W3CDTF">2013-09-17T12:47:54Z</dcterms:created>
  <dcterms:modified xsi:type="dcterms:W3CDTF">2013-09-20T11:26:49Z</dcterms:modified>
</cp:coreProperties>
</file>