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45"/>
  </p:notesMasterIdLst>
  <p:handoutMasterIdLst>
    <p:handoutMasterId r:id="rId46"/>
  </p:handoutMasterIdLst>
  <p:sldIdLst>
    <p:sldId id="403" r:id="rId2"/>
    <p:sldId id="404" r:id="rId3"/>
    <p:sldId id="406" r:id="rId4"/>
    <p:sldId id="407" r:id="rId5"/>
    <p:sldId id="409" r:id="rId6"/>
    <p:sldId id="411" r:id="rId7"/>
    <p:sldId id="412" r:id="rId8"/>
    <p:sldId id="413" r:id="rId9"/>
    <p:sldId id="415" r:id="rId10"/>
    <p:sldId id="470" r:id="rId11"/>
    <p:sldId id="471" r:id="rId12"/>
    <p:sldId id="472" r:id="rId13"/>
    <p:sldId id="474" r:id="rId14"/>
    <p:sldId id="475" r:id="rId15"/>
    <p:sldId id="476" r:id="rId16"/>
    <p:sldId id="477" r:id="rId17"/>
    <p:sldId id="478" r:id="rId18"/>
    <p:sldId id="469" r:id="rId19"/>
    <p:sldId id="416" r:id="rId20"/>
    <p:sldId id="417" r:id="rId21"/>
    <p:sldId id="418" r:id="rId22"/>
    <p:sldId id="419" r:id="rId23"/>
    <p:sldId id="420" r:id="rId24"/>
    <p:sldId id="421" r:id="rId25"/>
    <p:sldId id="422" r:id="rId26"/>
    <p:sldId id="423" r:id="rId27"/>
    <p:sldId id="424" r:id="rId28"/>
    <p:sldId id="425" r:id="rId29"/>
    <p:sldId id="426" r:id="rId30"/>
    <p:sldId id="427" r:id="rId31"/>
    <p:sldId id="428" r:id="rId32"/>
    <p:sldId id="429" r:id="rId33"/>
    <p:sldId id="430" r:id="rId34"/>
    <p:sldId id="431" r:id="rId35"/>
    <p:sldId id="432" r:id="rId36"/>
    <p:sldId id="433" r:id="rId37"/>
    <p:sldId id="434" r:id="rId38"/>
    <p:sldId id="435" r:id="rId39"/>
    <p:sldId id="436" r:id="rId40"/>
    <p:sldId id="437" r:id="rId41"/>
    <p:sldId id="438" r:id="rId42"/>
    <p:sldId id="479" r:id="rId43"/>
    <p:sldId id="402" r:id="rId4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8131" autoAdjust="0"/>
  </p:normalViewPr>
  <p:slideViewPr>
    <p:cSldViewPr>
      <p:cViewPr>
        <p:scale>
          <a:sx n="50" d="100"/>
          <a:sy n="50" d="100"/>
        </p:scale>
        <p:origin x="-1872" y="-9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Lst>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10.xml"/><Relationship Id="rId1" Type="http://schemas.openxmlformats.org/officeDocument/2006/relationships/slide" Target="slides/slide8.xml"/><Relationship Id="rId5" Type="http://schemas.openxmlformats.org/officeDocument/2006/relationships/slide" Target="slides/slide16.xml"/><Relationship Id="rId4"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2870D1-EF66-4061-A53D-2D5E5529780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F95F4207-4ECE-44C6-BA75-EEEFAF919369}">
      <dgm:prSet phldrT="[Text]"/>
      <dgm:spPr/>
      <dgm:t>
        <a:bodyPr/>
        <a:lstStyle/>
        <a:p>
          <a:r>
            <a:rPr kumimoji="1" lang="en-GB" dirty="0" smtClean="0"/>
            <a:t>link</a:t>
          </a:r>
          <a:r>
            <a:rPr kumimoji="1" lang="en-US" dirty="0" smtClean="0"/>
            <a:t> LAN hub &amp; mobile data terminal </a:t>
          </a:r>
          <a:endParaRPr lang="en-US" dirty="0"/>
        </a:p>
      </dgm:t>
    </dgm:pt>
    <dgm:pt modelId="{97077C59-CE2A-4122-B93B-AFFB3143AB30}" type="parTrans" cxnId="{25277746-E00E-4196-977E-A026ED76340C}">
      <dgm:prSet/>
      <dgm:spPr/>
      <dgm:t>
        <a:bodyPr/>
        <a:lstStyle/>
        <a:p>
          <a:endParaRPr lang="en-US"/>
        </a:p>
      </dgm:t>
    </dgm:pt>
    <dgm:pt modelId="{6FAB1D68-352B-463C-8484-36F2A4C0FB64}" type="sibTrans" cxnId="{25277746-E00E-4196-977E-A026ED76340C}">
      <dgm:prSet/>
      <dgm:spPr/>
      <dgm:t>
        <a:bodyPr/>
        <a:lstStyle/>
        <a:p>
          <a:endParaRPr lang="en-US"/>
        </a:p>
      </dgm:t>
    </dgm:pt>
    <dgm:pt modelId="{90DD1363-CA52-4DB3-BEB0-29EC0E222801}">
      <dgm:prSet/>
      <dgm:spPr/>
      <dgm:t>
        <a:bodyPr/>
        <a:lstStyle/>
        <a:p>
          <a:r>
            <a:rPr kumimoji="1" lang="en-GB" dirty="0" smtClean="0"/>
            <a:t>laptop</a:t>
          </a:r>
          <a:r>
            <a:rPr kumimoji="1" lang="en-US" dirty="0" smtClean="0"/>
            <a:t> or notepad computer</a:t>
          </a:r>
          <a:endParaRPr lang="en-US" dirty="0"/>
        </a:p>
      </dgm:t>
    </dgm:pt>
    <dgm:pt modelId="{6BA6A7D5-2F54-4465-B103-2DACCD4C02E2}" type="parTrans" cxnId="{09582705-EDC5-41CC-A4D2-495C8EF52FDD}">
      <dgm:prSet/>
      <dgm:spPr/>
      <dgm:t>
        <a:bodyPr/>
        <a:lstStyle/>
        <a:p>
          <a:endParaRPr lang="en-US"/>
        </a:p>
      </dgm:t>
    </dgm:pt>
    <dgm:pt modelId="{CFD74935-C469-4335-8E76-0097B42BE13F}" type="sibTrans" cxnId="{09582705-EDC5-41CC-A4D2-495C8EF52FDD}">
      <dgm:prSet/>
      <dgm:spPr/>
      <dgm:t>
        <a:bodyPr/>
        <a:lstStyle/>
        <a:p>
          <a:endParaRPr lang="en-US"/>
        </a:p>
      </dgm:t>
    </dgm:pt>
    <dgm:pt modelId="{56889CCD-8C14-4D09-8080-E2BDDCFC6BBF}">
      <dgm:prSet/>
      <dgm:spPr/>
      <dgm:t>
        <a:bodyPr/>
        <a:lstStyle/>
        <a:p>
          <a:r>
            <a:rPr kumimoji="1" lang="en-GB" dirty="0" smtClean="0"/>
            <a:t>enable </a:t>
          </a:r>
          <a:r>
            <a:rPr kumimoji="1" lang="en-US" dirty="0" smtClean="0"/>
            <a:t>employee to transfer data from portable computer to server</a:t>
          </a:r>
          <a:endParaRPr kumimoji="1" lang="en-GB" dirty="0"/>
        </a:p>
      </dgm:t>
    </dgm:pt>
    <dgm:pt modelId="{25A9EAC4-743A-4F30-A6DB-CAFC02419B2A}" type="parTrans" cxnId="{EDA06F21-91A4-4AED-868A-D56F2F818AB4}">
      <dgm:prSet/>
      <dgm:spPr/>
      <dgm:t>
        <a:bodyPr/>
        <a:lstStyle/>
        <a:p>
          <a:endParaRPr lang="en-US"/>
        </a:p>
      </dgm:t>
    </dgm:pt>
    <dgm:pt modelId="{8BA6131A-285E-4E22-BE0D-52FE47A9EF9E}" type="sibTrans" cxnId="{EDA06F21-91A4-4AED-868A-D56F2F818AB4}">
      <dgm:prSet/>
      <dgm:spPr/>
      <dgm:t>
        <a:bodyPr/>
        <a:lstStyle/>
        <a:p>
          <a:endParaRPr lang="en-US"/>
        </a:p>
      </dgm:t>
    </dgm:pt>
    <dgm:pt modelId="{5F66A3FA-B727-4161-AA14-9C5C99D10D9F}" type="pres">
      <dgm:prSet presAssocID="{4B2870D1-EF66-4061-A53D-2D5E55297808}" presName="linear" presStyleCnt="0">
        <dgm:presLayoutVars>
          <dgm:dir/>
          <dgm:animLvl val="lvl"/>
          <dgm:resizeHandles val="exact"/>
        </dgm:presLayoutVars>
      </dgm:prSet>
      <dgm:spPr/>
      <dgm:t>
        <a:bodyPr/>
        <a:lstStyle/>
        <a:p>
          <a:endParaRPr lang="en-US"/>
        </a:p>
      </dgm:t>
    </dgm:pt>
    <dgm:pt modelId="{612108EE-54B5-4A18-9D0D-9E9E25EA1F1F}" type="pres">
      <dgm:prSet presAssocID="{F95F4207-4ECE-44C6-BA75-EEEFAF919369}" presName="parentLin" presStyleCnt="0"/>
      <dgm:spPr/>
    </dgm:pt>
    <dgm:pt modelId="{5E656080-3457-47A0-8E6B-5EF83033A76C}" type="pres">
      <dgm:prSet presAssocID="{F95F4207-4ECE-44C6-BA75-EEEFAF919369}" presName="parentLeftMargin" presStyleLbl="node1" presStyleIdx="0" presStyleCnt="1"/>
      <dgm:spPr/>
      <dgm:t>
        <a:bodyPr/>
        <a:lstStyle/>
        <a:p>
          <a:endParaRPr lang="en-US"/>
        </a:p>
      </dgm:t>
    </dgm:pt>
    <dgm:pt modelId="{D1B22D8B-9CE1-4B0D-86E1-F4CCEE74FF52}" type="pres">
      <dgm:prSet presAssocID="{F95F4207-4ECE-44C6-BA75-EEEFAF919369}" presName="parentText" presStyleLbl="node1" presStyleIdx="0" presStyleCnt="1">
        <dgm:presLayoutVars>
          <dgm:chMax val="0"/>
          <dgm:bulletEnabled val="1"/>
        </dgm:presLayoutVars>
      </dgm:prSet>
      <dgm:spPr/>
      <dgm:t>
        <a:bodyPr/>
        <a:lstStyle/>
        <a:p>
          <a:endParaRPr lang="en-US"/>
        </a:p>
      </dgm:t>
    </dgm:pt>
    <dgm:pt modelId="{7685E614-4413-4B76-86FA-6FDB17303C6F}" type="pres">
      <dgm:prSet presAssocID="{F95F4207-4ECE-44C6-BA75-EEEFAF919369}" presName="negativeSpace" presStyleCnt="0"/>
      <dgm:spPr/>
    </dgm:pt>
    <dgm:pt modelId="{4F2EAD6F-96AA-470F-B4CA-176C050DE112}" type="pres">
      <dgm:prSet presAssocID="{F95F4207-4ECE-44C6-BA75-EEEFAF919369}" presName="childText" presStyleLbl="conFgAcc1" presStyleIdx="0" presStyleCnt="1">
        <dgm:presLayoutVars>
          <dgm:bulletEnabled val="1"/>
        </dgm:presLayoutVars>
      </dgm:prSet>
      <dgm:spPr/>
      <dgm:t>
        <a:bodyPr/>
        <a:lstStyle/>
        <a:p>
          <a:endParaRPr lang="en-US"/>
        </a:p>
      </dgm:t>
    </dgm:pt>
  </dgm:ptLst>
  <dgm:cxnLst>
    <dgm:cxn modelId="{1B677D15-5497-284A-B170-C78BE5E3553D}" type="presOf" srcId="{4B2870D1-EF66-4061-A53D-2D5E55297808}" destId="{5F66A3FA-B727-4161-AA14-9C5C99D10D9F}" srcOrd="0" destOrd="0" presId="urn:microsoft.com/office/officeart/2005/8/layout/list1"/>
    <dgm:cxn modelId="{25277746-E00E-4196-977E-A026ED76340C}" srcId="{4B2870D1-EF66-4061-A53D-2D5E55297808}" destId="{F95F4207-4ECE-44C6-BA75-EEEFAF919369}" srcOrd="0" destOrd="0" parTransId="{97077C59-CE2A-4122-B93B-AFFB3143AB30}" sibTransId="{6FAB1D68-352B-463C-8484-36F2A4C0FB64}"/>
    <dgm:cxn modelId="{24192399-3332-3A40-98F2-11CBFA5EE769}" type="presOf" srcId="{90DD1363-CA52-4DB3-BEB0-29EC0E222801}" destId="{4F2EAD6F-96AA-470F-B4CA-176C050DE112}" srcOrd="0" destOrd="0" presId="urn:microsoft.com/office/officeart/2005/8/layout/list1"/>
    <dgm:cxn modelId="{09582705-EDC5-41CC-A4D2-495C8EF52FDD}" srcId="{F95F4207-4ECE-44C6-BA75-EEEFAF919369}" destId="{90DD1363-CA52-4DB3-BEB0-29EC0E222801}" srcOrd="0" destOrd="0" parTransId="{6BA6A7D5-2F54-4465-B103-2DACCD4C02E2}" sibTransId="{CFD74935-C469-4335-8E76-0097B42BE13F}"/>
    <dgm:cxn modelId="{E5FD62E2-5610-AE42-975F-4E482420984A}" type="presOf" srcId="{56889CCD-8C14-4D09-8080-E2BDDCFC6BBF}" destId="{4F2EAD6F-96AA-470F-B4CA-176C050DE112}" srcOrd="0" destOrd="1" presId="urn:microsoft.com/office/officeart/2005/8/layout/list1"/>
    <dgm:cxn modelId="{EDA06F21-91A4-4AED-868A-D56F2F818AB4}" srcId="{F95F4207-4ECE-44C6-BA75-EEEFAF919369}" destId="{56889CCD-8C14-4D09-8080-E2BDDCFC6BBF}" srcOrd="1" destOrd="0" parTransId="{25A9EAC4-743A-4F30-A6DB-CAFC02419B2A}" sibTransId="{8BA6131A-285E-4E22-BE0D-52FE47A9EF9E}"/>
    <dgm:cxn modelId="{826F06FC-F96A-884E-A128-8B05CAA0D91C}" type="presOf" srcId="{F95F4207-4ECE-44C6-BA75-EEEFAF919369}" destId="{5E656080-3457-47A0-8E6B-5EF83033A76C}" srcOrd="0" destOrd="0" presId="urn:microsoft.com/office/officeart/2005/8/layout/list1"/>
    <dgm:cxn modelId="{88E95740-7304-2D43-862F-6B15A9798970}" type="presOf" srcId="{F95F4207-4ECE-44C6-BA75-EEEFAF919369}" destId="{D1B22D8B-9CE1-4B0D-86E1-F4CCEE74FF52}" srcOrd="1" destOrd="0" presId="urn:microsoft.com/office/officeart/2005/8/layout/list1"/>
    <dgm:cxn modelId="{E5120D11-1B88-2A47-8666-5C36B2771A4C}" type="presParOf" srcId="{5F66A3FA-B727-4161-AA14-9C5C99D10D9F}" destId="{612108EE-54B5-4A18-9D0D-9E9E25EA1F1F}" srcOrd="0" destOrd="0" presId="urn:microsoft.com/office/officeart/2005/8/layout/list1"/>
    <dgm:cxn modelId="{B4D311EC-8688-7642-BC7D-8A0D7A394C6C}" type="presParOf" srcId="{612108EE-54B5-4A18-9D0D-9E9E25EA1F1F}" destId="{5E656080-3457-47A0-8E6B-5EF83033A76C}" srcOrd="0" destOrd="0" presId="urn:microsoft.com/office/officeart/2005/8/layout/list1"/>
    <dgm:cxn modelId="{78C9E6F2-DBAE-7443-ABAB-8FD14B5545EE}" type="presParOf" srcId="{612108EE-54B5-4A18-9D0D-9E9E25EA1F1F}" destId="{D1B22D8B-9CE1-4B0D-86E1-F4CCEE74FF52}" srcOrd="1" destOrd="0" presId="urn:microsoft.com/office/officeart/2005/8/layout/list1"/>
    <dgm:cxn modelId="{0890B217-3CE2-B148-B19B-D810F031C670}" type="presParOf" srcId="{5F66A3FA-B727-4161-AA14-9C5C99D10D9F}" destId="{7685E614-4413-4B76-86FA-6FDB17303C6F}" srcOrd="1" destOrd="0" presId="urn:microsoft.com/office/officeart/2005/8/layout/list1"/>
    <dgm:cxn modelId="{686CBE6D-F901-0C43-8176-960C1CD5E46D}" type="presParOf" srcId="{5F66A3FA-B727-4161-AA14-9C5C99D10D9F}" destId="{4F2EAD6F-96AA-470F-B4CA-176C050DE112}"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BE3D37-DC7A-FE44-B73B-D6A1320B677F}" type="doc">
      <dgm:prSet loTypeId="urn:microsoft.com/office/officeart/2005/8/layout/bProcess3" loCatId="process" qsTypeId="urn:microsoft.com/office/officeart/2005/8/quickstyle/simple4" qsCatId="simple" csTypeId="urn:microsoft.com/office/officeart/2005/8/colors/accent1_2" csCatId="accent1" phldr="1"/>
      <dgm:spPr/>
      <dgm:t>
        <a:bodyPr/>
        <a:lstStyle/>
        <a:p>
          <a:endParaRPr lang="en-US"/>
        </a:p>
      </dgm:t>
    </dgm:pt>
    <dgm:pt modelId="{B3928F28-D1A8-E04A-8683-F73EEA98453D}">
      <dgm:prSet custT="1"/>
      <dgm:spPr/>
      <dgm:t>
        <a:bodyPr/>
        <a:lstStyle/>
        <a:p>
          <a:pPr rtl="0"/>
          <a:r>
            <a:rPr kumimoji="1" lang="en-US" sz="1600" b="1" i="0" dirty="0" smtClean="0">
              <a:solidFill>
                <a:schemeClr val="bg1"/>
              </a:solidFill>
            </a:rPr>
            <a:t>THROUGHPUT – </a:t>
          </a:r>
          <a:r>
            <a:rPr kumimoji="1" lang="en-US" sz="1600" b="1" i="0" dirty="0" smtClean="0">
              <a:solidFill>
                <a:schemeClr val="tx1"/>
              </a:solidFill>
            </a:rPr>
            <a:t>should make efficient use of medium</a:t>
          </a:r>
          <a:endParaRPr kumimoji="1" lang="en-GB" sz="1600" b="1" i="0" dirty="0">
            <a:solidFill>
              <a:schemeClr val="tx1"/>
            </a:solidFill>
          </a:endParaRPr>
        </a:p>
      </dgm:t>
    </dgm:pt>
    <dgm:pt modelId="{954B6D89-3499-D247-B6DD-DC9ECE9E9763}" type="parTrans" cxnId="{FCCD6ECC-092F-514C-B850-3E5CA7D04CF7}">
      <dgm:prSet/>
      <dgm:spPr/>
      <dgm:t>
        <a:bodyPr/>
        <a:lstStyle/>
        <a:p>
          <a:endParaRPr lang="en-US"/>
        </a:p>
      </dgm:t>
    </dgm:pt>
    <dgm:pt modelId="{04866FEA-6E8B-EB4B-94CB-CC5146112CA4}" type="sibTrans" cxnId="{FCCD6ECC-092F-514C-B850-3E5CA7D04CF7}">
      <dgm:prSet/>
      <dgm:spPr/>
      <dgm:t>
        <a:bodyPr/>
        <a:lstStyle/>
        <a:p>
          <a:endParaRPr lang="en-US" dirty="0"/>
        </a:p>
      </dgm:t>
    </dgm:pt>
    <dgm:pt modelId="{5E26FEA5-B0AF-E447-A9CB-3053D425F2A4}">
      <dgm:prSet custT="1"/>
      <dgm:spPr/>
      <dgm:t>
        <a:bodyPr/>
        <a:lstStyle/>
        <a:p>
          <a:pPr rtl="0"/>
          <a:r>
            <a:rPr kumimoji="1" lang="en-US" sz="1600" b="1" i="0" dirty="0" smtClean="0">
              <a:solidFill>
                <a:schemeClr val="bg1"/>
              </a:solidFill>
            </a:rPr>
            <a:t>NUMBER OF NODES- </a:t>
          </a:r>
          <a:r>
            <a:rPr kumimoji="1" lang="en-US" sz="1600" b="1" i="0" dirty="0" smtClean="0">
              <a:solidFill>
                <a:schemeClr val="tx1"/>
              </a:solidFill>
            </a:rPr>
            <a:t>hundreds of nodes across multiple cells</a:t>
          </a:r>
          <a:endParaRPr lang="en-US" sz="1600" b="1" i="0" dirty="0">
            <a:solidFill>
              <a:schemeClr val="tx1"/>
            </a:solidFill>
          </a:endParaRPr>
        </a:p>
      </dgm:t>
    </dgm:pt>
    <dgm:pt modelId="{266C460F-EFF5-9943-97A5-1FFEB4EBFA06}" type="parTrans" cxnId="{FAB156C0-188A-EB4D-90FB-36FC0A84FA53}">
      <dgm:prSet/>
      <dgm:spPr/>
      <dgm:t>
        <a:bodyPr/>
        <a:lstStyle/>
        <a:p>
          <a:endParaRPr lang="en-US"/>
        </a:p>
      </dgm:t>
    </dgm:pt>
    <dgm:pt modelId="{AD84C192-44CC-EF43-924E-1DC5C7329D33}" type="sibTrans" cxnId="{FAB156C0-188A-EB4D-90FB-36FC0A84FA53}">
      <dgm:prSet/>
      <dgm:spPr/>
      <dgm:t>
        <a:bodyPr/>
        <a:lstStyle/>
        <a:p>
          <a:endParaRPr lang="en-US" dirty="0"/>
        </a:p>
      </dgm:t>
    </dgm:pt>
    <dgm:pt modelId="{6895D3C4-C315-EE49-8C2F-6C9575AD770F}">
      <dgm:prSet custT="1"/>
      <dgm:spPr/>
      <dgm:t>
        <a:bodyPr/>
        <a:lstStyle/>
        <a:p>
          <a:pPr rtl="0"/>
          <a:r>
            <a:rPr kumimoji="1" lang="en-US" sz="1600" b="1" i="0" dirty="0" smtClean="0">
              <a:solidFill>
                <a:schemeClr val="bg1"/>
              </a:solidFill>
            </a:rPr>
            <a:t>CONNECTION TO BACKBONE LAN –</a:t>
          </a:r>
          <a:r>
            <a:rPr kumimoji="1" lang="en-GB" sz="1600" b="1" i="0" dirty="0" smtClean="0">
              <a:solidFill>
                <a:schemeClr val="bg1"/>
              </a:solidFill>
            </a:rPr>
            <a:t> </a:t>
          </a:r>
          <a:r>
            <a:rPr kumimoji="1" lang="en-GB" sz="1600" b="1" i="0" dirty="0" smtClean="0">
              <a:solidFill>
                <a:schemeClr val="tx1"/>
              </a:solidFill>
            </a:rPr>
            <a:t>use of</a:t>
          </a:r>
          <a:r>
            <a:rPr kumimoji="1" lang="en-US" sz="1600" b="1" i="0" dirty="0" smtClean="0">
              <a:solidFill>
                <a:schemeClr val="tx1"/>
              </a:solidFill>
            </a:rPr>
            <a:t> control modules</a:t>
          </a:r>
          <a:endParaRPr kumimoji="1" lang="en-GB" sz="1600" b="1" i="0" dirty="0">
            <a:solidFill>
              <a:schemeClr val="tx1"/>
            </a:solidFill>
          </a:endParaRPr>
        </a:p>
      </dgm:t>
    </dgm:pt>
    <dgm:pt modelId="{69A2F78D-63B3-DD42-A453-B5052DD1B639}" type="parTrans" cxnId="{884A65A7-8F3C-404D-BC95-15E6DFD3030A}">
      <dgm:prSet/>
      <dgm:spPr/>
      <dgm:t>
        <a:bodyPr/>
        <a:lstStyle/>
        <a:p>
          <a:endParaRPr lang="en-US"/>
        </a:p>
      </dgm:t>
    </dgm:pt>
    <dgm:pt modelId="{CDE40595-C5DF-5C4C-ACB0-7A9A0CA7FC71}" type="sibTrans" cxnId="{884A65A7-8F3C-404D-BC95-15E6DFD3030A}">
      <dgm:prSet/>
      <dgm:spPr/>
      <dgm:t>
        <a:bodyPr/>
        <a:lstStyle/>
        <a:p>
          <a:endParaRPr lang="en-US" dirty="0"/>
        </a:p>
      </dgm:t>
    </dgm:pt>
    <dgm:pt modelId="{A392D94A-A7A6-954F-B1F2-06E0902BE136}">
      <dgm:prSet custT="1"/>
      <dgm:spPr/>
      <dgm:t>
        <a:bodyPr/>
        <a:lstStyle/>
        <a:p>
          <a:pPr rtl="0"/>
          <a:r>
            <a:rPr kumimoji="1" lang="en-US" sz="1600" b="1" i="0" dirty="0" smtClean="0">
              <a:solidFill>
                <a:schemeClr val="bg1"/>
              </a:solidFill>
            </a:rPr>
            <a:t>SERVICE AREA – </a:t>
          </a:r>
          <a:r>
            <a:rPr kumimoji="1" lang="en-US" sz="1600" b="1" i="0" dirty="0" smtClean="0">
              <a:solidFill>
                <a:schemeClr val="tx1"/>
              </a:solidFill>
            </a:rPr>
            <a:t>coverage area of 100 to 300m</a:t>
          </a:r>
          <a:endParaRPr lang="en-US" sz="1600" b="1" i="0" dirty="0">
            <a:solidFill>
              <a:schemeClr val="tx1"/>
            </a:solidFill>
          </a:endParaRPr>
        </a:p>
      </dgm:t>
    </dgm:pt>
    <dgm:pt modelId="{FC6886DD-BC80-E840-A53D-E36DD74221F7}" type="parTrans" cxnId="{DF9BCEC0-D708-AB42-895E-E57ABD0EE0F3}">
      <dgm:prSet/>
      <dgm:spPr/>
      <dgm:t>
        <a:bodyPr/>
        <a:lstStyle/>
        <a:p>
          <a:endParaRPr lang="en-US"/>
        </a:p>
      </dgm:t>
    </dgm:pt>
    <dgm:pt modelId="{F046C097-B611-D84D-81A0-877E56732792}" type="sibTrans" cxnId="{DF9BCEC0-D708-AB42-895E-E57ABD0EE0F3}">
      <dgm:prSet/>
      <dgm:spPr/>
      <dgm:t>
        <a:bodyPr/>
        <a:lstStyle/>
        <a:p>
          <a:endParaRPr lang="en-US" dirty="0"/>
        </a:p>
      </dgm:t>
    </dgm:pt>
    <dgm:pt modelId="{D342FD90-54A8-FC4D-919B-265AA0AAFD08}">
      <dgm:prSet custT="1"/>
      <dgm:spPr/>
      <dgm:t>
        <a:bodyPr/>
        <a:lstStyle/>
        <a:p>
          <a:pPr rtl="0"/>
          <a:r>
            <a:rPr kumimoji="1" lang="en-US" sz="1600" b="1" i="0" dirty="0" smtClean="0">
              <a:solidFill>
                <a:schemeClr val="bg1"/>
              </a:solidFill>
            </a:rPr>
            <a:t>BATTERY POWER CONSUMPTION – </a:t>
          </a:r>
          <a:r>
            <a:rPr kumimoji="1" lang="en-US" sz="1600" b="1" i="0" dirty="0" smtClean="0">
              <a:solidFill>
                <a:schemeClr val="tx1"/>
              </a:solidFill>
            </a:rPr>
            <a:t>reduce power consumption while not in use</a:t>
          </a:r>
          <a:endParaRPr kumimoji="1" lang="en-GB" sz="1600" b="1" i="0" dirty="0" smtClean="0">
            <a:solidFill>
              <a:schemeClr val="tx1"/>
            </a:solidFill>
          </a:endParaRPr>
        </a:p>
      </dgm:t>
    </dgm:pt>
    <dgm:pt modelId="{5582F21B-A3E4-8146-BB7F-FA2D75403730}" type="parTrans" cxnId="{B04A538B-3581-884B-8663-C597E01EAF0E}">
      <dgm:prSet/>
      <dgm:spPr/>
      <dgm:t>
        <a:bodyPr/>
        <a:lstStyle/>
        <a:p>
          <a:endParaRPr lang="en-US"/>
        </a:p>
      </dgm:t>
    </dgm:pt>
    <dgm:pt modelId="{1248E679-75E5-6044-8B7D-A8E47D408898}" type="sibTrans" cxnId="{B04A538B-3581-884B-8663-C597E01EAF0E}">
      <dgm:prSet/>
      <dgm:spPr/>
      <dgm:t>
        <a:bodyPr/>
        <a:lstStyle/>
        <a:p>
          <a:endParaRPr lang="en-US" dirty="0"/>
        </a:p>
      </dgm:t>
    </dgm:pt>
    <dgm:pt modelId="{AB6E52D3-9802-034D-ACDF-BBBBD49A67C2}">
      <dgm:prSet custT="1"/>
      <dgm:spPr/>
      <dgm:t>
        <a:bodyPr/>
        <a:lstStyle/>
        <a:p>
          <a:pPr rtl="0"/>
          <a:r>
            <a:rPr kumimoji="1" lang="en-US" sz="1600" b="1" i="0" dirty="0" smtClean="0">
              <a:solidFill>
                <a:schemeClr val="bg1"/>
              </a:solidFill>
            </a:rPr>
            <a:t>TRANSMISSION ROBUST AND SECURITY– </a:t>
          </a:r>
          <a:r>
            <a:rPr kumimoji="1" lang="en-US" sz="1600" b="1" i="0" dirty="0" smtClean="0">
              <a:solidFill>
                <a:schemeClr val="tx1"/>
              </a:solidFill>
            </a:rPr>
            <a:t>reliability and privacy/security</a:t>
          </a:r>
          <a:endParaRPr kumimoji="1" lang="en-GB" sz="1600" b="1" i="0" dirty="0" smtClean="0">
            <a:solidFill>
              <a:schemeClr val="tx1"/>
            </a:solidFill>
          </a:endParaRPr>
        </a:p>
      </dgm:t>
    </dgm:pt>
    <dgm:pt modelId="{37EFC0E4-54A0-7D4A-8201-994627B3C6E9}" type="parTrans" cxnId="{3F9DED20-FEA1-2442-8B6D-718ED4B28211}">
      <dgm:prSet/>
      <dgm:spPr/>
      <dgm:t>
        <a:bodyPr/>
        <a:lstStyle/>
        <a:p>
          <a:endParaRPr lang="en-US"/>
        </a:p>
      </dgm:t>
    </dgm:pt>
    <dgm:pt modelId="{037EB6B3-3456-014D-AA45-3D54F1E2F325}" type="sibTrans" cxnId="{3F9DED20-FEA1-2442-8B6D-718ED4B28211}">
      <dgm:prSet/>
      <dgm:spPr/>
      <dgm:t>
        <a:bodyPr/>
        <a:lstStyle/>
        <a:p>
          <a:endParaRPr lang="en-US" dirty="0"/>
        </a:p>
      </dgm:t>
    </dgm:pt>
    <dgm:pt modelId="{9C9624D3-AA5F-C54E-8DB8-F082075BBD51}">
      <dgm:prSet custT="1"/>
      <dgm:spPr/>
      <dgm:t>
        <a:bodyPr/>
        <a:lstStyle/>
        <a:p>
          <a:pPr rtl="0"/>
          <a:r>
            <a:rPr kumimoji="1" lang="en-US" sz="1600" b="1" i="0" dirty="0" smtClean="0">
              <a:solidFill>
                <a:schemeClr val="bg1"/>
              </a:solidFill>
            </a:rPr>
            <a:t>COLLOCATED NETWORK OPERATION – </a:t>
          </a:r>
          <a:r>
            <a:rPr kumimoji="1" lang="en-US" sz="1600" b="1" i="0" dirty="0" smtClean="0">
              <a:solidFill>
                <a:schemeClr val="tx1"/>
              </a:solidFill>
            </a:rPr>
            <a:t>possible interference between LANs</a:t>
          </a:r>
          <a:endParaRPr lang="en-US" sz="1600" b="1" i="0" dirty="0">
            <a:solidFill>
              <a:schemeClr val="tx1"/>
            </a:solidFill>
          </a:endParaRPr>
        </a:p>
      </dgm:t>
    </dgm:pt>
    <dgm:pt modelId="{65CD796B-6DE8-5B46-B313-FE6450365F32}" type="parTrans" cxnId="{F362F506-6D67-BC49-99C0-7C696292890C}">
      <dgm:prSet/>
      <dgm:spPr/>
      <dgm:t>
        <a:bodyPr/>
        <a:lstStyle/>
        <a:p>
          <a:endParaRPr lang="en-US"/>
        </a:p>
      </dgm:t>
    </dgm:pt>
    <dgm:pt modelId="{05C7A83B-FECB-6246-9D6E-DC7959BAC4A8}" type="sibTrans" cxnId="{F362F506-6D67-BC49-99C0-7C696292890C}">
      <dgm:prSet/>
      <dgm:spPr/>
      <dgm:t>
        <a:bodyPr/>
        <a:lstStyle/>
        <a:p>
          <a:endParaRPr lang="en-US" dirty="0"/>
        </a:p>
      </dgm:t>
    </dgm:pt>
    <dgm:pt modelId="{9F65E974-FD79-8445-8CBB-0875A548CDA6}">
      <dgm:prSet custT="1"/>
      <dgm:spPr/>
      <dgm:t>
        <a:bodyPr/>
        <a:lstStyle/>
        <a:p>
          <a:pPr rtl="0"/>
          <a:r>
            <a:rPr kumimoji="1" lang="en-US" sz="1600" b="1" i="0" dirty="0" smtClean="0">
              <a:solidFill>
                <a:schemeClr val="bg1"/>
              </a:solidFill>
            </a:rPr>
            <a:t>LICENSE-FREE OPERATION – </a:t>
          </a:r>
          <a:r>
            <a:rPr kumimoji="1" lang="en-US" sz="1600" b="1" i="0" dirty="0" smtClean="0">
              <a:solidFill>
                <a:schemeClr val="tx1"/>
              </a:solidFill>
            </a:rPr>
            <a:t>not having to secure a license for the frequency band used by the LAN</a:t>
          </a:r>
          <a:endParaRPr kumimoji="1" lang="en-GB" sz="1600" b="1" i="0" dirty="0" smtClean="0">
            <a:solidFill>
              <a:schemeClr val="tx1"/>
            </a:solidFill>
          </a:endParaRPr>
        </a:p>
      </dgm:t>
    </dgm:pt>
    <dgm:pt modelId="{413F5381-6BB9-A64F-8939-3CB3442BF2CE}" type="parTrans" cxnId="{8223F6E6-6554-F440-97FF-24864F82DCBE}">
      <dgm:prSet/>
      <dgm:spPr/>
      <dgm:t>
        <a:bodyPr/>
        <a:lstStyle/>
        <a:p>
          <a:endParaRPr lang="en-US"/>
        </a:p>
      </dgm:t>
    </dgm:pt>
    <dgm:pt modelId="{0E7BF9A7-45D7-A142-A1A9-A9319A34B2D9}" type="sibTrans" cxnId="{8223F6E6-6554-F440-97FF-24864F82DCBE}">
      <dgm:prSet/>
      <dgm:spPr/>
      <dgm:t>
        <a:bodyPr/>
        <a:lstStyle/>
        <a:p>
          <a:endParaRPr lang="en-US" dirty="0"/>
        </a:p>
      </dgm:t>
    </dgm:pt>
    <dgm:pt modelId="{1A6AFE2F-2659-FB45-8A5C-A94385E877C8}">
      <dgm:prSet custT="1"/>
      <dgm:spPr/>
      <dgm:t>
        <a:bodyPr/>
        <a:lstStyle/>
        <a:p>
          <a:pPr rtl="0"/>
          <a:r>
            <a:rPr kumimoji="1" lang="en-US" sz="1600" b="1" i="0" dirty="0" smtClean="0">
              <a:solidFill>
                <a:schemeClr val="bg1"/>
              </a:solidFill>
            </a:rPr>
            <a:t>HANDOFF/ROAMING– </a:t>
          </a:r>
          <a:r>
            <a:rPr kumimoji="1" lang="en-US" sz="1600" b="1" i="0" dirty="0" smtClean="0">
              <a:solidFill>
                <a:schemeClr val="tx1"/>
              </a:solidFill>
            </a:rPr>
            <a:t>enable stations to move from one cell to another</a:t>
          </a:r>
        </a:p>
      </dgm:t>
    </dgm:pt>
    <dgm:pt modelId="{3C1EE6BA-1E0C-164E-91ED-F06BC8BF93A3}" type="parTrans" cxnId="{615C7318-7F41-FB40-954F-EE3B4ED768A5}">
      <dgm:prSet/>
      <dgm:spPr/>
      <dgm:t>
        <a:bodyPr/>
        <a:lstStyle/>
        <a:p>
          <a:endParaRPr lang="en-US"/>
        </a:p>
      </dgm:t>
    </dgm:pt>
    <dgm:pt modelId="{67D972CC-0F44-1A48-AEAD-A7C389EE862C}" type="sibTrans" cxnId="{615C7318-7F41-FB40-954F-EE3B4ED768A5}">
      <dgm:prSet/>
      <dgm:spPr/>
      <dgm:t>
        <a:bodyPr/>
        <a:lstStyle/>
        <a:p>
          <a:endParaRPr lang="en-US" dirty="0"/>
        </a:p>
      </dgm:t>
    </dgm:pt>
    <dgm:pt modelId="{8CB6DA54-3F63-3B44-A5B3-251FFDA46D14}">
      <dgm:prSet custT="1"/>
      <dgm:spPr/>
      <dgm:t>
        <a:bodyPr/>
        <a:lstStyle/>
        <a:p>
          <a:pPr rtl="0"/>
          <a:r>
            <a:rPr kumimoji="1" lang="en-US" sz="1600" b="1" i="0" dirty="0" smtClean="0">
              <a:solidFill>
                <a:schemeClr val="bg1"/>
              </a:solidFill>
            </a:rPr>
            <a:t>DYNAMIC CONFIGURATION- </a:t>
          </a:r>
          <a:r>
            <a:rPr kumimoji="1" lang="en-US" sz="1600" b="1" i="0" dirty="0" smtClean="0">
              <a:solidFill>
                <a:schemeClr val="tx1"/>
              </a:solidFill>
            </a:rPr>
            <a:t>addition, deletion,  relocation of end systems without disruption</a:t>
          </a:r>
        </a:p>
      </dgm:t>
    </dgm:pt>
    <dgm:pt modelId="{3413F9F6-4418-3A4F-A1F3-CBB993F279FD}" type="parTrans" cxnId="{EC3399A3-245B-0048-9FB3-173335457875}">
      <dgm:prSet/>
      <dgm:spPr/>
      <dgm:t>
        <a:bodyPr/>
        <a:lstStyle/>
        <a:p>
          <a:endParaRPr lang="en-US"/>
        </a:p>
      </dgm:t>
    </dgm:pt>
    <dgm:pt modelId="{8BCA98D8-E85E-1D4B-8BC4-B960E2CD171C}" type="sibTrans" cxnId="{EC3399A3-245B-0048-9FB3-173335457875}">
      <dgm:prSet/>
      <dgm:spPr/>
      <dgm:t>
        <a:bodyPr/>
        <a:lstStyle/>
        <a:p>
          <a:endParaRPr lang="en-US"/>
        </a:p>
      </dgm:t>
    </dgm:pt>
    <dgm:pt modelId="{171536D1-DD88-DB4A-AEAD-9E563685B04C}" type="pres">
      <dgm:prSet presAssocID="{04BE3D37-DC7A-FE44-B73B-D6A1320B677F}" presName="Name0" presStyleCnt="0">
        <dgm:presLayoutVars>
          <dgm:dir/>
          <dgm:resizeHandles val="exact"/>
        </dgm:presLayoutVars>
      </dgm:prSet>
      <dgm:spPr/>
      <dgm:t>
        <a:bodyPr/>
        <a:lstStyle/>
        <a:p>
          <a:endParaRPr lang="en-US"/>
        </a:p>
      </dgm:t>
    </dgm:pt>
    <dgm:pt modelId="{359F31F1-9B63-1F44-AEF9-2E1746374C9C}" type="pres">
      <dgm:prSet presAssocID="{B3928F28-D1A8-E04A-8683-F73EEA98453D}" presName="node" presStyleLbl="node1" presStyleIdx="0" presStyleCnt="10" custScaleX="2000000" custScaleY="2000000">
        <dgm:presLayoutVars>
          <dgm:bulletEnabled val="1"/>
        </dgm:presLayoutVars>
      </dgm:prSet>
      <dgm:spPr/>
      <dgm:t>
        <a:bodyPr/>
        <a:lstStyle/>
        <a:p>
          <a:endParaRPr lang="en-US"/>
        </a:p>
      </dgm:t>
    </dgm:pt>
    <dgm:pt modelId="{84D12BB5-740F-B34A-B8A8-9E2A576FD227}" type="pres">
      <dgm:prSet presAssocID="{04866FEA-6E8B-EB4B-94CB-CC5146112CA4}" presName="sibTrans" presStyleLbl="sibTrans1D1" presStyleIdx="0" presStyleCnt="9"/>
      <dgm:spPr/>
      <dgm:t>
        <a:bodyPr/>
        <a:lstStyle/>
        <a:p>
          <a:endParaRPr lang="en-US"/>
        </a:p>
      </dgm:t>
    </dgm:pt>
    <dgm:pt modelId="{87ACA4C7-1617-1940-A6DC-6F9447732226}" type="pres">
      <dgm:prSet presAssocID="{04866FEA-6E8B-EB4B-94CB-CC5146112CA4}" presName="connectorText" presStyleLbl="sibTrans1D1" presStyleIdx="0" presStyleCnt="9"/>
      <dgm:spPr/>
      <dgm:t>
        <a:bodyPr/>
        <a:lstStyle/>
        <a:p>
          <a:endParaRPr lang="en-US"/>
        </a:p>
      </dgm:t>
    </dgm:pt>
    <dgm:pt modelId="{AFDCF7AF-29A6-1C47-B544-9C764BA91A56}" type="pres">
      <dgm:prSet presAssocID="{5E26FEA5-B0AF-E447-A9CB-3053D425F2A4}" presName="node" presStyleLbl="node1" presStyleIdx="1" presStyleCnt="10" custScaleX="2000000" custScaleY="2000000">
        <dgm:presLayoutVars>
          <dgm:bulletEnabled val="1"/>
        </dgm:presLayoutVars>
      </dgm:prSet>
      <dgm:spPr/>
      <dgm:t>
        <a:bodyPr/>
        <a:lstStyle/>
        <a:p>
          <a:endParaRPr lang="en-US"/>
        </a:p>
      </dgm:t>
    </dgm:pt>
    <dgm:pt modelId="{13376C1D-C94B-7D4C-94A0-6C2EF3928413}" type="pres">
      <dgm:prSet presAssocID="{AD84C192-44CC-EF43-924E-1DC5C7329D33}" presName="sibTrans" presStyleLbl="sibTrans1D1" presStyleIdx="1" presStyleCnt="9"/>
      <dgm:spPr/>
      <dgm:t>
        <a:bodyPr/>
        <a:lstStyle/>
        <a:p>
          <a:endParaRPr lang="en-US"/>
        </a:p>
      </dgm:t>
    </dgm:pt>
    <dgm:pt modelId="{F12847A7-F501-2A49-BFC7-4BD2529005F7}" type="pres">
      <dgm:prSet presAssocID="{AD84C192-44CC-EF43-924E-1DC5C7329D33}" presName="connectorText" presStyleLbl="sibTrans1D1" presStyleIdx="1" presStyleCnt="9"/>
      <dgm:spPr/>
      <dgm:t>
        <a:bodyPr/>
        <a:lstStyle/>
        <a:p>
          <a:endParaRPr lang="en-US"/>
        </a:p>
      </dgm:t>
    </dgm:pt>
    <dgm:pt modelId="{5E0D425F-B920-8647-BEC4-1E8E183F1E0A}" type="pres">
      <dgm:prSet presAssocID="{6895D3C4-C315-EE49-8C2F-6C9575AD770F}" presName="node" presStyleLbl="node1" presStyleIdx="2" presStyleCnt="10" custScaleX="2000000" custScaleY="2000000">
        <dgm:presLayoutVars>
          <dgm:bulletEnabled val="1"/>
        </dgm:presLayoutVars>
      </dgm:prSet>
      <dgm:spPr/>
      <dgm:t>
        <a:bodyPr/>
        <a:lstStyle/>
        <a:p>
          <a:endParaRPr lang="en-US"/>
        </a:p>
      </dgm:t>
    </dgm:pt>
    <dgm:pt modelId="{8DF4C193-9CA7-2540-B800-F029745B3DB8}" type="pres">
      <dgm:prSet presAssocID="{CDE40595-C5DF-5C4C-ACB0-7A9A0CA7FC71}" presName="sibTrans" presStyleLbl="sibTrans1D1" presStyleIdx="2" presStyleCnt="9"/>
      <dgm:spPr/>
      <dgm:t>
        <a:bodyPr/>
        <a:lstStyle/>
        <a:p>
          <a:endParaRPr lang="en-US"/>
        </a:p>
      </dgm:t>
    </dgm:pt>
    <dgm:pt modelId="{DFDBE0C6-F6B1-3E49-A636-CCD58394B571}" type="pres">
      <dgm:prSet presAssocID="{CDE40595-C5DF-5C4C-ACB0-7A9A0CA7FC71}" presName="connectorText" presStyleLbl="sibTrans1D1" presStyleIdx="2" presStyleCnt="9"/>
      <dgm:spPr/>
      <dgm:t>
        <a:bodyPr/>
        <a:lstStyle/>
        <a:p>
          <a:endParaRPr lang="en-US"/>
        </a:p>
      </dgm:t>
    </dgm:pt>
    <dgm:pt modelId="{E29C40DC-7325-7140-8D1C-65569707253E}" type="pres">
      <dgm:prSet presAssocID="{A392D94A-A7A6-954F-B1F2-06E0902BE136}" presName="node" presStyleLbl="node1" presStyleIdx="3" presStyleCnt="10" custScaleX="2000000" custScaleY="2000000">
        <dgm:presLayoutVars>
          <dgm:bulletEnabled val="1"/>
        </dgm:presLayoutVars>
      </dgm:prSet>
      <dgm:spPr/>
      <dgm:t>
        <a:bodyPr/>
        <a:lstStyle/>
        <a:p>
          <a:endParaRPr lang="en-US"/>
        </a:p>
      </dgm:t>
    </dgm:pt>
    <dgm:pt modelId="{3F93041A-C970-794E-8825-2BAB7039994C}" type="pres">
      <dgm:prSet presAssocID="{F046C097-B611-D84D-81A0-877E56732792}" presName="sibTrans" presStyleLbl="sibTrans1D1" presStyleIdx="3" presStyleCnt="9"/>
      <dgm:spPr/>
      <dgm:t>
        <a:bodyPr/>
        <a:lstStyle/>
        <a:p>
          <a:endParaRPr lang="en-US"/>
        </a:p>
      </dgm:t>
    </dgm:pt>
    <dgm:pt modelId="{0297E36C-4587-964C-BC78-206A9F083D7E}" type="pres">
      <dgm:prSet presAssocID="{F046C097-B611-D84D-81A0-877E56732792}" presName="connectorText" presStyleLbl="sibTrans1D1" presStyleIdx="3" presStyleCnt="9"/>
      <dgm:spPr/>
      <dgm:t>
        <a:bodyPr/>
        <a:lstStyle/>
        <a:p>
          <a:endParaRPr lang="en-US"/>
        </a:p>
      </dgm:t>
    </dgm:pt>
    <dgm:pt modelId="{CFA89BC6-AD81-8648-B941-01D5B12CE590}" type="pres">
      <dgm:prSet presAssocID="{D342FD90-54A8-FC4D-919B-265AA0AAFD08}" presName="node" presStyleLbl="node1" presStyleIdx="4" presStyleCnt="10" custScaleX="2000000" custScaleY="2000000">
        <dgm:presLayoutVars>
          <dgm:bulletEnabled val="1"/>
        </dgm:presLayoutVars>
      </dgm:prSet>
      <dgm:spPr/>
      <dgm:t>
        <a:bodyPr/>
        <a:lstStyle/>
        <a:p>
          <a:endParaRPr lang="en-US"/>
        </a:p>
      </dgm:t>
    </dgm:pt>
    <dgm:pt modelId="{A2BE5D2B-3D15-4945-8D96-3BC11A6B0FD8}" type="pres">
      <dgm:prSet presAssocID="{1248E679-75E5-6044-8B7D-A8E47D408898}" presName="sibTrans" presStyleLbl="sibTrans1D1" presStyleIdx="4" presStyleCnt="9"/>
      <dgm:spPr/>
      <dgm:t>
        <a:bodyPr/>
        <a:lstStyle/>
        <a:p>
          <a:endParaRPr lang="en-US"/>
        </a:p>
      </dgm:t>
    </dgm:pt>
    <dgm:pt modelId="{6B8AC4DA-A244-1C40-B880-92869375842D}" type="pres">
      <dgm:prSet presAssocID="{1248E679-75E5-6044-8B7D-A8E47D408898}" presName="connectorText" presStyleLbl="sibTrans1D1" presStyleIdx="4" presStyleCnt="9"/>
      <dgm:spPr/>
      <dgm:t>
        <a:bodyPr/>
        <a:lstStyle/>
        <a:p>
          <a:endParaRPr lang="en-US"/>
        </a:p>
      </dgm:t>
    </dgm:pt>
    <dgm:pt modelId="{A13599CD-F3A1-B34A-B29B-1191A8DDCCBF}" type="pres">
      <dgm:prSet presAssocID="{AB6E52D3-9802-034D-ACDF-BBBBD49A67C2}" presName="node" presStyleLbl="node1" presStyleIdx="5" presStyleCnt="10" custScaleX="2000000" custScaleY="2000000">
        <dgm:presLayoutVars>
          <dgm:bulletEnabled val="1"/>
        </dgm:presLayoutVars>
      </dgm:prSet>
      <dgm:spPr/>
      <dgm:t>
        <a:bodyPr/>
        <a:lstStyle/>
        <a:p>
          <a:endParaRPr lang="en-US"/>
        </a:p>
      </dgm:t>
    </dgm:pt>
    <dgm:pt modelId="{B359DF7E-C7BC-F946-80E3-41CC5A013387}" type="pres">
      <dgm:prSet presAssocID="{037EB6B3-3456-014D-AA45-3D54F1E2F325}" presName="sibTrans" presStyleLbl="sibTrans1D1" presStyleIdx="5" presStyleCnt="9"/>
      <dgm:spPr/>
      <dgm:t>
        <a:bodyPr/>
        <a:lstStyle/>
        <a:p>
          <a:endParaRPr lang="en-US"/>
        </a:p>
      </dgm:t>
    </dgm:pt>
    <dgm:pt modelId="{0A78774A-D611-AF45-855F-37E473124654}" type="pres">
      <dgm:prSet presAssocID="{037EB6B3-3456-014D-AA45-3D54F1E2F325}" presName="connectorText" presStyleLbl="sibTrans1D1" presStyleIdx="5" presStyleCnt="9"/>
      <dgm:spPr/>
      <dgm:t>
        <a:bodyPr/>
        <a:lstStyle/>
        <a:p>
          <a:endParaRPr lang="en-US"/>
        </a:p>
      </dgm:t>
    </dgm:pt>
    <dgm:pt modelId="{D1A4A410-D5E1-184E-B977-D53797F32915}" type="pres">
      <dgm:prSet presAssocID="{9C9624D3-AA5F-C54E-8DB8-F082075BBD51}" presName="node" presStyleLbl="node1" presStyleIdx="6" presStyleCnt="10" custScaleX="2000000" custScaleY="2000000">
        <dgm:presLayoutVars>
          <dgm:bulletEnabled val="1"/>
        </dgm:presLayoutVars>
      </dgm:prSet>
      <dgm:spPr/>
      <dgm:t>
        <a:bodyPr/>
        <a:lstStyle/>
        <a:p>
          <a:endParaRPr lang="en-US"/>
        </a:p>
      </dgm:t>
    </dgm:pt>
    <dgm:pt modelId="{03D49A50-CF0C-8A49-965C-F8E174704F3B}" type="pres">
      <dgm:prSet presAssocID="{05C7A83B-FECB-6246-9D6E-DC7959BAC4A8}" presName="sibTrans" presStyleLbl="sibTrans1D1" presStyleIdx="6" presStyleCnt="9"/>
      <dgm:spPr/>
      <dgm:t>
        <a:bodyPr/>
        <a:lstStyle/>
        <a:p>
          <a:endParaRPr lang="en-US"/>
        </a:p>
      </dgm:t>
    </dgm:pt>
    <dgm:pt modelId="{39B0F087-AB2F-244A-ACE0-CA598DC2F1BB}" type="pres">
      <dgm:prSet presAssocID="{05C7A83B-FECB-6246-9D6E-DC7959BAC4A8}" presName="connectorText" presStyleLbl="sibTrans1D1" presStyleIdx="6" presStyleCnt="9"/>
      <dgm:spPr/>
      <dgm:t>
        <a:bodyPr/>
        <a:lstStyle/>
        <a:p>
          <a:endParaRPr lang="en-US"/>
        </a:p>
      </dgm:t>
    </dgm:pt>
    <dgm:pt modelId="{80623A0A-C748-DF4A-877F-2E62E6FEDAA2}" type="pres">
      <dgm:prSet presAssocID="{9F65E974-FD79-8445-8CBB-0875A548CDA6}" presName="node" presStyleLbl="node1" presStyleIdx="7" presStyleCnt="10" custScaleX="2000000" custScaleY="2000000">
        <dgm:presLayoutVars>
          <dgm:bulletEnabled val="1"/>
        </dgm:presLayoutVars>
      </dgm:prSet>
      <dgm:spPr/>
      <dgm:t>
        <a:bodyPr/>
        <a:lstStyle/>
        <a:p>
          <a:endParaRPr lang="en-US"/>
        </a:p>
      </dgm:t>
    </dgm:pt>
    <dgm:pt modelId="{F4BC78BC-96E7-774E-A100-9B2F79F79664}" type="pres">
      <dgm:prSet presAssocID="{0E7BF9A7-45D7-A142-A1A9-A9319A34B2D9}" presName="sibTrans" presStyleLbl="sibTrans1D1" presStyleIdx="7" presStyleCnt="9"/>
      <dgm:spPr/>
      <dgm:t>
        <a:bodyPr/>
        <a:lstStyle/>
        <a:p>
          <a:endParaRPr lang="en-US"/>
        </a:p>
      </dgm:t>
    </dgm:pt>
    <dgm:pt modelId="{CB4EFFBF-B933-D345-A635-BD9D0866E907}" type="pres">
      <dgm:prSet presAssocID="{0E7BF9A7-45D7-A142-A1A9-A9319A34B2D9}" presName="connectorText" presStyleLbl="sibTrans1D1" presStyleIdx="7" presStyleCnt="9"/>
      <dgm:spPr/>
      <dgm:t>
        <a:bodyPr/>
        <a:lstStyle/>
        <a:p>
          <a:endParaRPr lang="en-US"/>
        </a:p>
      </dgm:t>
    </dgm:pt>
    <dgm:pt modelId="{A43C3DA4-D3B8-0844-887D-7C1AE83290B3}" type="pres">
      <dgm:prSet presAssocID="{1A6AFE2F-2659-FB45-8A5C-A94385E877C8}" presName="node" presStyleLbl="node1" presStyleIdx="8" presStyleCnt="10" custScaleX="2000000" custScaleY="2000000">
        <dgm:presLayoutVars>
          <dgm:bulletEnabled val="1"/>
        </dgm:presLayoutVars>
      </dgm:prSet>
      <dgm:spPr/>
      <dgm:t>
        <a:bodyPr/>
        <a:lstStyle/>
        <a:p>
          <a:endParaRPr lang="en-US"/>
        </a:p>
      </dgm:t>
    </dgm:pt>
    <dgm:pt modelId="{6DB5CE33-AD88-EA40-9937-EA3C0A65A345}" type="pres">
      <dgm:prSet presAssocID="{67D972CC-0F44-1A48-AEAD-A7C389EE862C}" presName="sibTrans" presStyleLbl="sibTrans1D1" presStyleIdx="8" presStyleCnt="9"/>
      <dgm:spPr/>
      <dgm:t>
        <a:bodyPr/>
        <a:lstStyle/>
        <a:p>
          <a:endParaRPr lang="en-US"/>
        </a:p>
      </dgm:t>
    </dgm:pt>
    <dgm:pt modelId="{EBFFDA5E-0FF8-734B-8CE6-C981E7D9A819}" type="pres">
      <dgm:prSet presAssocID="{67D972CC-0F44-1A48-AEAD-A7C389EE862C}" presName="connectorText" presStyleLbl="sibTrans1D1" presStyleIdx="8" presStyleCnt="9"/>
      <dgm:spPr/>
      <dgm:t>
        <a:bodyPr/>
        <a:lstStyle/>
        <a:p>
          <a:endParaRPr lang="en-US"/>
        </a:p>
      </dgm:t>
    </dgm:pt>
    <dgm:pt modelId="{C2DE83DC-0CC1-E14D-99FF-CA19C7F8316D}" type="pres">
      <dgm:prSet presAssocID="{8CB6DA54-3F63-3B44-A5B3-251FFDA46D14}" presName="node" presStyleLbl="node1" presStyleIdx="9" presStyleCnt="10" custScaleX="2000000" custScaleY="2000000">
        <dgm:presLayoutVars>
          <dgm:bulletEnabled val="1"/>
        </dgm:presLayoutVars>
      </dgm:prSet>
      <dgm:spPr/>
      <dgm:t>
        <a:bodyPr/>
        <a:lstStyle/>
        <a:p>
          <a:endParaRPr lang="en-US"/>
        </a:p>
      </dgm:t>
    </dgm:pt>
  </dgm:ptLst>
  <dgm:cxnLst>
    <dgm:cxn modelId="{E6323354-A602-7A47-B360-65C26393E877}" type="presOf" srcId="{9C9624D3-AA5F-C54E-8DB8-F082075BBD51}" destId="{D1A4A410-D5E1-184E-B977-D53797F32915}" srcOrd="0" destOrd="0" presId="urn:microsoft.com/office/officeart/2005/8/layout/bProcess3"/>
    <dgm:cxn modelId="{718FE9CC-4BA7-1F4B-8C6A-52923777565B}" type="presOf" srcId="{1A6AFE2F-2659-FB45-8A5C-A94385E877C8}" destId="{A43C3DA4-D3B8-0844-887D-7C1AE83290B3}" srcOrd="0" destOrd="0" presId="urn:microsoft.com/office/officeart/2005/8/layout/bProcess3"/>
    <dgm:cxn modelId="{5B060E1F-31EF-7741-8327-9E47F473C9EE}" type="presOf" srcId="{AD84C192-44CC-EF43-924E-1DC5C7329D33}" destId="{13376C1D-C94B-7D4C-94A0-6C2EF3928413}" srcOrd="0" destOrd="0" presId="urn:microsoft.com/office/officeart/2005/8/layout/bProcess3"/>
    <dgm:cxn modelId="{EC3399A3-245B-0048-9FB3-173335457875}" srcId="{04BE3D37-DC7A-FE44-B73B-D6A1320B677F}" destId="{8CB6DA54-3F63-3B44-A5B3-251FFDA46D14}" srcOrd="9" destOrd="0" parTransId="{3413F9F6-4418-3A4F-A1F3-CBB993F279FD}" sibTransId="{8BCA98D8-E85E-1D4B-8BC4-B960E2CD171C}"/>
    <dgm:cxn modelId="{D4CAF045-072E-4C4A-9B2F-200E54E95CA4}" type="presOf" srcId="{1248E679-75E5-6044-8B7D-A8E47D408898}" destId="{A2BE5D2B-3D15-4945-8D96-3BC11A6B0FD8}" srcOrd="0" destOrd="0" presId="urn:microsoft.com/office/officeart/2005/8/layout/bProcess3"/>
    <dgm:cxn modelId="{3341EE94-7833-324B-A143-85ED4486B98E}" type="presOf" srcId="{0E7BF9A7-45D7-A142-A1A9-A9319A34B2D9}" destId="{F4BC78BC-96E7-774E-A100-9B2F79F79664}" srcOrd="0" destOrd="0" presId="urn:microsoft.com/office/officeart/2005/8/layout/bProcess3"/>
    <dgm:cxn modelId="{FAFE5EA9-BF39-B04E-B58A-75F45CB3122A}" type="presOf" srcId="{04866FEA-6E8B-EB4B-94CB-CC5146112CA4}" destId="{84D12BB5-740F-B34A-B8A8-9E2A576FD227}" srcOrd="0" destOrd="0" presId="urn:microsoft.com/office/officeart/2005/8/layout/bProcess3"/>
    <dgm:cxn modelId="{FCCD6ECC-092F-514C-B850-3E5CA7D04CF7}" srcId="{04BE3D37-DC7A-FE44-B73B-D6A1320B677F}" destId="{B3928F28-D1A8-E04A-8683-F73EEA98453D}" srcOrd="0" destOrd="0" parTransId="{954B6D89-3499-D247-B6DD-DC9ECE9E9763}" sibTransId="{04866FEA-6E8B-EB4B-94CB-CC5146112CA4}"/>
    <dgm:cxn modelId="{718235BC-A520-564A-B036-760FDB0AA46F}" type="presOf" srcId="{04866FEA-6E8B-EB4B-94CB-CC5146112CA4}" destId="{87ACA4C7-1617-1940-A6DC-6F9447732226}" srcOrd="1" destOrd="0" presId="urn:microsoft.com/office/officeart/2005/8/layout/bProcess3"/>
    <dgm:cxn modelId="{32611D8D-B93A-8E4F-A512-0496797BDFC4}" type="presOf" srcId="{037EB6B3-3456-014D-AA45-3D54F1E2F325}" destId="{0A78774A-D611-AF45-855F-37E473124654}" srcOrd="1" destOrd="0" presId="urn:microsoft.com/office/officeart/2005/8/layout/bProcess3"/>
    <dgm:cxn modelId="{BD821D32-4B1E-AB45-A3B4-3E8BE497C22A}" type="presOf" srcId="{A392D94A-A7A6-954F-B1F2-06E0902BE136}" destId="{E29C40DC-7325-7140-8D1C-65569707253E}" srcOrd="0" destOrd="0" presId="urn:microsoft.com/office/officeart/2005/8/layout/bProcess3"/>
    <dgm:cxn modelId="{615C7318-7F41-FB40-954F-EE3B4ED768A5}" srcId="{04BE3D37-DC7A-FE44-B73B-D6A1320B677F}" destId="{1A6AFE2F-2659-FB45-8A5C-A94385E877C8}" srcOrd="8" destOrd="0" parTransId="{3C1EE6BA-1E0C-164E-91ED-F06BC8BF93A3}" sibTransId="{67D972CC-0F44-1A48-AEAD-A7C389EE862C}"/>
    <dgm:cxn modelId="{B07D296A-5465-8B43-99A5-E70FD63D577E}" type="presOf" srcId="{AB6E52D3-9802-034D-ACDF-BBBBD49A67C2}" destId="{A13599CD-F3A1-B34A-B29B-1191A8DDCCBF}" srcOrd="0" destOrd="0" presId="urn:microsoft.com/office/officeart/2005/8/layout/bProcess3"/>
    <dgm:cxn modelId="{493DC1ED-AE55-0B47-BAAB-B771BC3EC825}" type="presOf" srcId="{D342FD90-54A8-FC4D-919B-265AA0AAFD08}" destId="{CFA89BC6-AD81-8648-B941-01D5B12CE590}" srcOrd="0" destOrd="0" presId="urn:microsoft.com/office/officeart/2005/8/layout/bProcess3"/>
    <dgm:cxn modelId="{E680521E-3E59-D84C-9CE7-60B84C7836AA}" type="presOf" srcId="{67D972CC-0F44-1A48-AEAD-A7C389EE862C}" destId="{EBFFDA5E-0FF8-734B-8CE6-C981E7D9A819}" srcOrd="1" destOrd="0" presId="urn:microsoft.com/office/officeart/2005/8/layout/bProcess3"/>
    <dgm:cxn modelId="{E511F3DB-C771-B14B-B86D-0E64D130C788}" type="presOf" srcId="{0E7BF9A7-45D7-A142-A1A9-A9319A34B2D9}" destId="{CB4EFFBF-B933-D345-A635-BD9D0866E907}" srcOrd="1" destOrd="0" presId="urn:microsoft.com/office/officeart/2005/8/layout/bProcess3"/>
    <dgm:cxn modelId="{94CB1E8B-A5DB-BA4E-BF47-99BE61A807DB}" type="presOf" srcId="{67D972CC-0F44-1A48-AEAD-A7C389EE862C}" destId="{6DB5CE33-AD88-EA40-9937-EA3C0A65A345}" srcOrd="0" destOrd="0" presId="urn:microsoft.com/office/officeart/2005/8/layout/bProcess3"/>
    <dgm:cxn modelId="{884A65A7-8F3C-404D-BC95-15E6DFD3030A}" srcId="{04BE3D37-DC7A-FE44-B73B-D6A1320B677F}" destId="{6895D3C4-C315-EE49-8C2F-6C9575AD770F}" srcOrd="2" destOrd="0" parTransId="{69A2F78D-63B3-DD42-A453-B5052DD1B639}" sibTransId="{CDE40595-C5DF-5C4C-ACB0-7A9A0CA7FC71}"/>
    <dgm:cxn modelId="{AB89DE1C-AE98-214F-9FA4-0A94A6DCA41C}" type="presOf" srcId="{6895D3C4-C315-EE49-8C2F-6C9575AD770F}" destId="{5E0D425F-B920-8647-BEC4-1E8E183F1E0A}" srcOrd="0" destOrd="0" presId="urn:microsoft.com/office/officeart/2005/8/layout/bProcess3"/>
    <dgm:cxn modelId="{CDB41601-859C-0B49-8BCC-4B66DE3CB348}" type="presOf" srcId="{CDE40595-C5DF-5C4C-ACB0-7A9A0CA7FC71}" destId="{8DF4C193-9CA7-2540-B800-F029745B3DB8}" srcOrd="0" destOrd="0" presId="urn:microsoft.com/office/officeart/2005/8/layout/bProcess3"/>
    <dgm:cxn modelId="{D845ABBD-BB42-A842-9B7A-4F32993D4954}" type="presOf" srcId="{F046C097-B611-D84D-81A0-877E56732792}" destId="{3F93041A-C970-794E-8825-2BAB7039994C}" srcOrd="0" destOrd="0" presId="urn:microsoft.com/office/officeart/2005/8/layout/bProcess3"/>
    <dgm:cxn modelId="{70F4F701-7D31-A64E-AF17-456F39996295}" type="presOf" srcId="{9F65E974-FD79-8445-8CBB-0875A548CDA6}" destId="{80623A0A-C748-DF4A-877F-2E62E6FEDAA2}" srcOrd="0" destOrd="0" presId="urn:microsoft.com/office/officeart/2005/8/layout/bProcess3"/>
    <dgm:cxn modelId="{6B91ADB9-993F-1446-9C99-5683DC8DB054}" type="presOf" srcId="{AD84C192-44CC-EF43-924E-1DC5C7329D33}" destId="{F12847A7-F501-2A49-BFC7-4BD2529005F7}" srcOrd="1" destOrd="0" presId="urn:microsoft.com/office/officeart/2005/8/layout/bProcess3"/>
    <dgm:cxn modelId="{FAB156C0-188A-EB4D-90FB-36FC0A84FA53}" srcId="{04BE3D37-DC7A-FE44-B73B-D6A1320B677F}" destId="{5E26FEA5-B0AF-E447-A9CB-3053D425F2A4}" srcOrd="1" destOrd="0" parTransId="{266C460F-EFF5-9943-97A5-1FFEB4EBFA06}" sibTransId="{AD84C192-44CC-EF43-924E-1DC5C7329D33}"/>
    <dgm:cxn modelId="{4E153CA5-919A-1447-B6C4-979B8AE6D458}" type="presOf" srcId="{1248E679-75E5-6044-8B7D-A8E47D408898}" destId="{6B8AC4DA-A244-1C40-B880-92869375842D}" srcOrd="1" destOrd="0" presId="urn:microsoft.com/office/officeart/2005/8/layout/bProcess3"/>
    <dgm:cxn modelId="{3F9DED20-FEA1-2442-8B6D-718ED4B28211}" srcId="{04BE3D37-DC7A-FE44-B73B-D6A1320B677F}" destId="{AB6E52D3-9802-034D-ACDF-BBBBD49A67C2}" srcOrd="5" destOrd="0" parTransId="{37EFC0E4-54A0-7D4A-8201-994627B3C6E9}" sibTransId="{037EB6B3-3456-014D-AA45-3D54F1E2F325}"/>
    <dgm:cxn modelId="{747541EA-7E94-7746-A66E-32397DB5E2FB}" type="presOf" srcId="{CDE40595-C5DF-5C4C-ACB0-7A9A0CA7FC71}" destId="{DFDBE0C6-F6B1-3E49-A636-CCD58394B571}" srcOrd="1" destOrd="0" presId="urn:microsoft.com/office/officeart/2005/8/layout/bProcess3"/>
    <dgm:cxn modelId="{B04A538B-3581-884B-8663-C597E01EAF0E}" srcId="{04BE3D37-DC7A-FE44-B73B-D6A1320B677F}" destId="{D342FD90-54A8-FC4D-919B-265AA0AAFD08}" srcOrd="4" destOrd="0" parTransId="{5582F21B-A3E4-8146-BB7F-FA2D75403730}" sibTransId="{1248E679-75E5-6044-8B7D-A8E47D408898}"/>
    <dgm:cxn modelId="{FB3B8E24-166C-F441-925F-0CFD077A7931}" type="presOf" srcId="{05C7A83B-FECB-6246-9D6E-DC7959BAC4A8}" destId="{03D49A50-CF0C-8A49-965C-F8E174704F3B}" srcOrd="0" destOrd="0" presId="urn:microsoft.com/office/officeart/2005/8/layout/bProcess3"/>
    <dgm:cxn modelId="{DF9BCEC0-D708-AB42-895E-E57ABD0EE0F3}" srcId="{04BE3D37-DC7A-FE44-B73B-D6A1320B677F}" destId="{A392D94A-A7A6-954F-B1F2-06E0902BE136}" srcOrd="3" destOrd="0" parTransId="{FC6886DD-BC80-E840-A53D-E36DD74221F7}" sibTransId="{F046C097-B611-D84D-81A0-877E56732792}"/>
    <dgm:cxn modelId="{F362F506-6D67-BC49-99C0-7C696292890C}" srcId="{04BE3D37-DC7A-FE44-B73B-D6A1320B677F}" destId="{9C9624D3-AA5F-C54E-8DB8-F082075BBD51}" srcOrd="6" destOrd="0" parTransId="{65CD796B-6DE8-5B46-B313-FE6450365F32}" sibTransId="{05C7A83B-FECB-6246-9D6E-DC7959BAC4A8}"/>
    <dgm:cxn modelId="{7F26931C-38DB-B74E-B8D6-D929427DD338}" type="presOf" srcId="{037EB6B3-3456-014D-AA45-3D54F1E2F325}" destId="{B359DF7E-C7BC-F946-80E3-41CC5A013387}" srcOrd="0" destOrd="0" presId="urn:microsoft.com/office/officeart/2005/8/layout/bProcess3"/>
    <dgm:cxn modelId="{A52CCF15-FD4D-1D46-ADCD-2DE9941BC8F1}" type="presOf" srcId="{8CB6DA54-3F63-3B44-A5B3-251FFDA46D14}" destId="{C2DE83DC-0CC1-E14D-99FF-CA19C7F8316D}" srcOrd="0" destOrd="0" presId="urn:microsoft.com/office/officeart/2005/8/layout/bProcess3"/>
    <dgm:cxn modelId="{CA097885-BEFC-9D4C-A267-7A2F8CAC841F}" type="presOf" srcId="{04BE3D37-DC7A-FE44-B73B-D6A1320B677F}" destId="{171536D1-DD88-DB4A-AEAD-9E563685B04C}" srcOrd="0" destOrd="0" presId="urn:microsoft.com/office/officeart/2005/8/layout/bProcess3"/>
    <dgm:cxn modelId="{AF9D95D0-DADC-2F4C-8F54-0E4143D2FC2B}" type="presOf" srcId="{05C7A83B-FECB-6246-9D6E-DC7959BAC4A8}" destId="{39B0F087-AB2F-244A-ACE0-CA598DC2F1BB}" srcOrd="1" destOrd="0" presId="urn:microsoft.com/office/officeart/2005/8/layout/bProcess3"/>
    <dgm:cxn modelId="{EC2CBFD9-CEFF-DB44-A629-B7EB8C572077}" type="presOf" srcId="{5E26FEA5-B0AF-E447-A9CB-3053D425F2A4}" destId="{AFDCF7AF-29A6-1C47-B544-9C764BA91A56}" srcOrd="0" destOrd="0" presId="urn:microsoft.com/office/officeart/2005/8/layout/bProcess3"/>
    <dgm:cxn modelId="{9D2C8761-088D-224D-9D01-01EE06E34161}" type="presOf" srcId="{F046C097-B611-D84D-81A0-877E56732792}" destId="{0297E36C-4587-964C-BC78-206A9F083D7E}" srcOrd="1" destOrd="0" presId="urn:microsoft.com/office/officeart/2005/8/layout/bProcess3"/>
    <dgm:cxn modelId="{EC8EE052-174F-EE46-AE66-4DC9B65989CD}" type="presOf" srcId="{B3928F28-D1A8-E04A-8683-F73EEA98453D}" destId="{359F31F1-9B63-1F44-AEF9-2E1746374C9C}" srcOrd="0" destOrd="0" presId="urn:microsoft.com/office/officeart/2005/8/layout/bProcess3"/>
    <dgm:cxn modelId="{8223F6E6-6554-F440-97FF-24864F82DCBE}" srcId="{04BE3D37-DC7A-FE44-B73B-D6A1320B677F}" destId="{9F65E974-FD79-8445-8CBB-0875A548CDA6}" srcOrd="7" destOrd="0" parTransId="{413F5381-6BB9-A64F-8939-3CB3442BF2CE}" sibTransId="{0E7BF9A7-45D7-A142-A1A9-A9319A34B2D9}"/>
    <dgm:cxn modelId="{B9073BD3-D4DA-2F43-BD76-8574457249B5}" type="presParOf" srcId="{171536D1-DD88-DB4A-AEAD-9E563685B04C}" destId="{359F31F1-9B63-1F44-AEF9-2E1746374C9C}" srcOrd="0" destOrd="0" presId="urn:microsoft.com/office/officeart/2005/8/layout/bProcess3"/>
    <dgm:cxn modelId="{98BBB576-A79E-7A47-BB1F-8B65A4B2E3DE}" type="presParOf" srcId="{171536D1-DD88-DB4A-AEAD-9E563685B04C}" destId="{84D12BB5-740F-B34A-B8A8-9E2A576FD227}" srcOrd="1" destOrd="0" presId="urn:microsoft.com/office/officeart/2005/8/layout/bProcess3"/>
    <dgm:cxn modelId="{2537CE6B-7459-BC41-8487-7878151853F7}" type="presParOf" srcId="{84D12BB5-740F-B34A-B8A8-9E2A576FD227}" destId="{87ACA4C7-1617-1940-A6DC-6F9447732226}" srcOrd="0" destOrd="0" presId="urn:microsoft.com/office/officeart/2005/8/layout/bProcess3"/>
    <dgm:cxn modelId="{B76F9CAC-E70E-A24B-8533-4EF7BE01290E}" type="presParOf" srcId="{171536D1-DD88-DB4A-AEAD-9E563685B04C}" destId="{AFDCF7AF-29A6-1C47-B544-9C764BA91A56}" srcOrd="2" destOrd="0" presId="urn:microsoft.com/office/officeart/2005/8/layout/bProcess3"/>
    <dgm:cxn modelId="{18ABA950-7D5A-D24A-A5D4-5C39CFE0CBB9}" type="presParOf" srcId="{171536D1-DD88-DB4A-AEAD-9E563685B04C}" destId="{13376C1D-C94B-7D4C-94A0-6C2EF3928413}" srcOrd="3" destOrd="0" presId="urn:microsoft.com/office/officeart/2005/8/layout/bProcess3"/>
    <dgm:cxn modelId="{C4303DEF-6D76-CE46-ACF7-80E9C12D1364}" type="presParOf" srcId="{13376C1D-C94B-7D4C-94A0-6C2EF3928413}" destId="{F12847A7-F501-2A49-BFC7-4BD2529005F7}" srcOrd="0" destOrd="0" presId="urn:microsoft.com/office/officeart/2005/8/layout/bProcess3"/>
    <dgm:cxn modelId="{67E2D3EE-D986-7C45-B829-23FEDA129C2B}" type="presParOf" srcId="{171536D1-DD88-DB4A-AEAD-9E563685B04C}" destId="{5E0D425F-B920-8647-BEC4-1E8E183F1E0A}" srcOrd="4" destOrd="0" presId="urn:microsoft.com/office/officeart/2005/8/layout/bProcess3"/>
    <dgm:cxn modelId="{0FB17190-08E8-234E-B47F-A0613E60BBF9}" type="presParOf" srcId="{171536D1-DD88-DB4A-AEAD-9E563685B04C}" destId="{8DF4C193-9CA7-2540-B800-F029745B3DB8}" srcOrd="5" destOrd="0" presId="urn:microsoft.com/office/officeart/2005/8/layout/bProcess3"/>
    <dgm:cxn modelId="{76593DA8-5FBE-3D4C-A0AA-ADF081A5884E}" type="presParOf" srcId="{8DF4C193-9CA7-2540-B800-F029745B3DB8}" destId="{DFDBE0C6-F6B1-3E49-A636-CCD58394B571}" srcOrd="0" destOrd="0" presId="urn:microsoft.com/office/officeart/2005/8/layout/bProcess3"/>
    <dgm:cxn modelId="{6D0317DA-1690-A94C-B2D5-BC32A36E5CB8}" type="presParOf" srcId="{171536D1-DD88-DB4A-AEAD-9E563685B04C}" destId="{E29C40DC-7325-7140-8D1C-65569707253E}" srcOrd="6" destOrd="0" presId="urn:microsoft.com/office/officeart/2005/8/layout/bProcess3"/>
    <dgm:cxn modelId="{01600074-71AC-4041-81A3-B3C70612E666}" type="presParOf" srcId="{171536D1-DD88-DB4A-AEAD-9E563685B04C}" destId="{3F93041A-C970-794E-8825-2BAB7039994C}" srcOrd="7" destOrd="0" presId="urn:microsoft.com/office/officeart/2005/8/layout/bProcess3"/>
    <dgm:cxn modelId="{8DCDC190-6076-B642-993E-A74A335EC5F7}" type="presParOf" srcId="{3F93041A-C970-794E-8825-2BAB7039994C}" destId="{0297E36C-4587-964C-BC78-206A9F083D7E}" srcOrd="0" destOrd="0" presId="urn:microsoft.com/office/officeart/2005/8/layout/bProcess3"/>
    <dgm:cxn modelId="{4F370180-2ADE-374B-9BA9-47780EC6980C}" type="presParOf" srcId="{171536D1-DD88-DB4A-AEAD-9E563685B04C}" destId="{CFA89BC6-AD81-8648-B941-01D5B12CE590}" srcOrd="8" destOrd="0" presId="urn:microsoft.com/office/officeart/2005/8/layout/bProcess3"/>
    <dgm:cxn modelId="{07284351-751D-794A-8B59-A382E036B4BD}" type="presParOf" srcId="{171536D1-DD88-DB4A-AEAD-9E563685B04C}" destId="{A2BE5D2B-3D15-4945-8D96-3BC11A6B0FD8}" srcOrd="9" destOrd="0" presId="urn:microsoft.com/office/officeart/2005/8/layout/bProcess3"/>
    <dgm:cxn modelId="{5BB46850-8FA9-BE4A-B24F-601D5C7F90AF}" type="presParOf" srcId="{A2BE5D2B-3D15-4945-8D96-3BC11A6B0FD8}" destId="{6B8AC4DA-A244-1C40-B880-92869375842D}" srcOrd="0" destOrd="0" presId="urn:microsoft.com/office/officeart/2005/8/layout/bProcess3"/>
    <dgm:cxn modelId="{2E007CB0-D56A-3649-AF0D-B7A2AA97FDB0}" type="presParOf" srcId="{171536D1-DD88-DB4A-AEAD-9E563685B04C}" destId="{A13599CD-F3A1-B34A-B29B-1191A8DDCCBF}" srcOrd="10" destOrd="0" presId="urn:microsoft.com/office/officeart/2005/8/layout/bProcess3"/>
    <dgm:cxn modelId="{2B3BF706-C098-4243-9E6A-AE0022A4387B}" type="presParOf" srcId="{171536D1-DD88-DB4A-AEAD-9E563685B04C}" destId="{B359DF7E-C7BC-F946-80E3-41CC5A013387}" srcOrd="11" destOrd="0" presId="urn:microsoft.com/office/officeart/2005/8/layout/bProcess3"/>
    <dgm:cxn modelId="{CA02DFE9-1675-9A46-9ADA-7F8261B3FE2A}" type="presParOf" srcId="{B359DF7E-C7BC-F946-80E3-41CC5A013387}" destId="{0A78774A-D611-AF45-855F-37E473124654}" srcOrd="0" destOrd="0" presId="urn:microsoft.com/office/officeart/2005/8/layout/bProcess3"/>
    <dgm:cxn modelId="{8F70A1C8-A178-3F4F-B988-2D819739CBB8}" type="presParOf" srcId="{171536D1-DD88-DB4A-AEAD-9E563685B04C}" destId="{D1A4A410-D5E1-184E-B977-D53797F32915}" srcOrd="12" destOrd="0" presId="urn:microsoft.com/office/officeart/2005/8/layout/bProcess3"/>
    <dgm:cxn modelId="{85702BE3-D04E-074E-94D2-4EED99C9618A}" type="presParOf" srcId="{171536D1-DD88-DB4A-AEAD-9E563685B04C}" destId="{03D49A50-CF0C-8A49-965C-F8E174704F3B}" srcOrd="13" destOrd="0" presId="urn:microsoft.com/office/officeart/2005/8/layout/bProcess3"/>
    <dgm:cxn modelId="{09CF1568-7D48-FB41-AEE2-8831601401E4}" type="presParOf" srcId="{03D49A50-CF0C-8A49-965C-F8E174704F3B}" destId="{39B0F087-AB2F-244A-ACE0-CA598DC2F1BB}" srcOrd="0" destOrd="0" presId="urn:microsoft.com/office/officeart/2005/8/layout/bProcess3"/>
    <dgm:cxn modelId="{97507E03-DCC0-7347-B597-4CAB2185DF90}" type="presParOf" srcId="{171536D1-DD88-DB4A-AEAD-9E563685B04C}" destId="{80623A0A-C748-DF4A-877F-2E62E6FEDAA2}" srcOrd="14" destOrd="0" presId="urn:microsoft.com/office/officeart/2005/8/layout/bProcess3"/>
    <dgm:cxn modelId="{930161CB-98B9-9443-85E0-8B9A6524D0C6}" type="presParOf" srcId="{171536D1-DD88-DB4A-AEAD-9E563685B04C}" destId="{F4BC78BC-96E7-774E-A100-9B2F79F79664}" srcOrd="15" destOrd="0" presId="urn:microsoft.com/office/officeart/2005/8/layout/bProcess3"/>
    <dgm:cxn modelId="{F87F7422-E8A9-054A-A90D-703EF4C6981D}" type="presParOf" srcId="{F4BC78BC-96E7-774E-A100-9B2F79F79664}" destId="{CB4EFFBF-B933-D345-A635-BD9D0866E907}" srcOrd="0" destOrd="0" presId="urn:microsoft.com/office/officeart/2005/8/layout/bProcess3"/>
    <dgm:cxn modelId="{D905DB25-F683-894C-921C-ED6B24CA4221}" type="presParOf" srcId="{171536D1-DD88-DB4A-AEAD-9E563685B04C}" destId="{A43C3DA4-D3B8-0844-887D-7C1AE83290B3}" srcOrd="16" destOrd="0" presId="urn:microsoft.com/office/officeart/2005/8/layout/bProcess3"/>
    <dgm:cxn modelId="{290C7DD3-C05C-1D4E-A1A8-FECE46FF61CF}" type="presParOf" srcId="{171536D1-DD88-DB4A-AEAD-9E563685B04C}" destId="{6DB5CE33-AD88-EA40-9937-EA3C0A65A345}" srcOrd="17" destOrd="0" presId="urn:microsoft.com/office/officeart/2005/8/layout/bProcess3"/>
    <dgm:cxn modelId="{8778BBE0-4A2A-3348-8ADF-E54ED95712D2}" type="presParOf" srcId="{6DB5CE33-AD88-EA40-9937-EA3C0A65A345}" destId="{EBFFDA5E-0FF8-734B-8CE6-C981E7D9A819}" srcOrd="0" destOrd="0" presId="urn:microsoft.com/office/officeart/2005/8/layout/bProcess3"/>
    <dgm:cxn modelId="{78E82DE1-F2C6-724E-AE87-41EBDD30140A}" type="presParOf" srcId="{171536D1-DD88-DB4A-AEAD-9E563685B04C}" destId="{C2DE83DC-0CC1-E14D-99FF-CA19C7F8316D}" srcOrd="18" destOrd="0" presId="urn:microsoft.com/office/officeart/2005/8/layout/b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EAD6F-96AA-470F-B4CA-176C050DE112}">
      <dsp:nvSpPr>
        <dsp:cNvPr id="0" name=""/>
        <dsp:cNvSpPr/>
      </dsp:nvSpPr>
      <dsp:spPr>
        <a:xfrm>
          <a:off x="0" y="463419"/>
          <a:ext cx="7848600" cy="173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139" tIns="499872" rIns="609139" bIns="170688" numCol="1" spcCol="1270" anchor="t" anchorCtr="0">
          <a:noAutofit/>
        </a:bodyPr>
        <a:lstStyle/>
        <a:p>
          <a:pPr marL="228600" lvl="1" indent="-228600" algn="l" defTabSz="1066800">
            <a:lnSpc>
              <a:spcPct val="90000"/>
            </a:lnSpc>
            <a:spcBef>
              <a:spcPct val="0"/>
            </a:spcBef>
            <a:spcAft>
              <a:spcPct val="15000"/>
            </a:spcAft>
            <a:buChar char="••"/>
          </a:pPr>
          <a:r>
            <a:rPr kumimoji="1" lang="en-GB" sz="2400" kern="1200" dirty="0" smtClean="0"/>
            <a:t>laptop</a:t>
          </a:r>
          <a:r>
            <a:rPr kumimoji="1" lang="en-US" sz="2400" kern="1200" dirty="0" smtClean="0"/>
            <a:t> or notepad computer</a:t>
          </a:r>
          <a:endParaRPr lang="en-US" sz="2400" kern="1200" dirty="0"/>
        </a:p>
        <a:p>
          <a:pPr marL="228600" lvl="1" indent="-228600" algn="l" defTabSz="1066800">
            <a:lnSpc>
              <a:spcPct val="90000"/>
            </a:lnSpc>
            <a:spcBef>
              <a:spcPct val="0"/>
            </a:spcBef>
            <a:spcAft>
              <a:spcPct val="15000"/>
            </a:spcAft>
            <a:buChar char="••"/>
          </a:pPr>
          <a:r>
            <a:rPr kumimoji="1" lang="en-GB" sz="2400" kern="1200" dirty="0" smtClean="0"/>
            <a:t>enable </a:t>
          </a:r>
          <a:r>
            <a:rPr kumimoji="1" lang="en-US" sz="2400" kern="1200" dirty="0" smtClean="0"/>
            <a:t>employee to transfer data from portable computer to server</a:t>
          </a:r>
          <a:endParaRPr kumimoji="1" lang="en-GB" sz="2400" kern="1200" dirty="0"/>
        </a:p>
      </dsp:txBody>
      <dsp:txXfrm>
        <a:off x="0" y="463419"/>
        <a:ext cx="7848600" cy="1738800"/>
      </dsp:txXfrm>
    </dsp:sp>
    <dsp:sp modelId="{D1B22D8B-9CE1-4B0D-86E1-F4CCEE74FF52}">
      <dsp:nvSpPr>
        <dsp:cNvPr id="0" name=""/>
        <dsp:cNvSpPr/>
      </dsp:nvSpPr>
      <dsp:spPr>
        <a:xfrm>
          <a:off x="392430" y="109179"/>
          <a:ext cx="5494020" cy="7084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lvl="0" algn="l" defTabSz="1066800">
            <a:lnSpc>
              <a:spcPct val="90000"/>
            </a:lnSpc>
            <a:spcBef>
              <a:spcPct val="0"/>
            </a:spcBef>
            <a:spcAft>
              <a:spcPct val="35000"/>
            </a:spcAft>
          </a:pPr>
          <a:r>
            <a:rPr kumimoji="1" lang="en-GB" sz="2400" kern="1200" dirty="0" smtClean="0"/>
            <a:t>link</a:t>
          </a:r>
          <a:r>
            <a:rPr kumimoji="1" lang="en-US" sz="2400" kern="1200" dirty="0" smtClean="0"/>
            <a:t> LAN hub &amp; mobile data terminal </a:t>
          </a:r>
          <a:endParaRPr lang="en-US" sz="2400" kern="1200" dirty="0"/>
        </a:p>
      </dsp:txBody>
      <dsp:txXfrm>
        <a:off x="427015" y="143764"/>
        <a:ext cx="5424850"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12BB5-740F-B34A-B8A8-9E2A576FD227}">
      <dsp:nvSpPr>
        <dsp:cNvPr id="0" name=""/>
        <dsp:cNvSpPr/>
      </dsp:nvSpPr>
      <dsp:spPr>
        <a:xfrm>
          <a:off x="2183914" y="993401"/>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28994" y="1038992"/>
        <a:ext cx="1279" cy="256"/>
      </dsp:txXfrm>
    </dsp:sp>
    <dsp:sp modelId="{359F31F1-9B63-1F44-AEF9-2E1746374C9C}">
      <dsp:nvSpPr>
        <dsp:cNvPr id="0" name=""/>
        <dsp:cNvSpPr/>
      </dsp:nvSpPr>
      <dsp:spPr>
        <a:xfrm>
          <a:off x="5467" y="371330"/>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THROUGHPUT – </a:t>
          </a:r>
          <a:r>
            <a:rPr kumimoji="1" lang="en-US" sz="1600" b="1" i="0" kern="1200" dirty="0" smtClean="0">
              <a:solidFill>
                <a:schemeClr val="tx1"/>
              </a:solidFill>
            </a:rPr>
            <a:t>should make efficient use of medium</a:t>
          </a:r>
          <a:endParaRPr kumimoji="1" lang="en-GB" sz="1600" b="1" i="0" kern="1200" dirty="0">
            <a:solidFill>
              <a:schemeClr val="tx1"/>
            </a:solidFill>
          </a:endParaRPr>
        </a:p>
      </dsp:txBody>
      <dsp:txXfrm>
        <a:off x="5467" y="371330"/>
        <a:ext cx="2225967" cy="1335580"/>
      </dsp:txXfrm>
    </dsp:sp>
    <dsp:sp modelId="{13376C1D-C94B-7D4C-94A0-6C2EF3928413}">
      <dsp:nvSpPr>
        <dsp:cNvPr id="0" name=""/>
        <dsp:cNvSpPr/>
      </dsp:nvSpPr>
      <dsp:spPr>
        <a:xfrm>
          <a:off x="4435480" y="993401"/>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480560" y="1038992"/>
        <a:ext cx="1279" cy="256"/>
      </dsp:txXfrm>
    </dsp:sp>
    <dsp:sp modelId="{AFDCF7AF-29A6-1C47-B544-9C764BA91A56}">
      <dsp:nvSpPr>
        <dsp:cNvPr id="0" name=""/>
        <dsp:cNvSpPr/>
      </dsp:nvSpPr>
      <dsp:spPr>
        <a:xfrm>
          <a:off x="2257033" y="371330"/>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NUMBER OF NODES- </a:t>
          </a:r>
          <a:r>
            <a:rPr kumimoji="1" lang="en-US" sz="1600" b="1" i="0" kern="1200" dirty="0" smtClean="0">
              <a:solidFill>
                <a:schemeClr val="tx1"/>
              </a:solidFill>
            </a:rPr>
            <a:t>hundreds of nodes across multiple cells</a:t>
          </a:r>
          <a:endParaRPr lang="en-US" sz="1600" b="1" i="0" kern="1200" dirty="0">
            <a:solidFill>
              <a:schemeClr val="tx1"/>
            </a:solidFill>
          </a:endParaRPr>
        </a:p>
      </dsp:txBody>
      <dsp:txXfrm>
        <a:off x="2257033" y="371330"/>
        <a:ext cx="2225967" cy="1335580"/>
      </dsp:txXfrm>
    </dsp:sp>
    <dsp:sp modelId="{8DF4C193-9CA7-2540-B800-F029745B3DB8}">
      <dsp:nvSpPr>
        <dsp:cNvPr id="0" name=""/>
        <dsp:cNvSpPr/>
      </dsp:nvSpPr>
      <dsp:spPr>
        <a:xfrm>
          <a:off x="6687046" y="993401"/>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732126" y="1038992"/>
        <a:ext cx="1279" cy="256"/>
      </dsp:txXfrm>
    </dsp:sp>
    <dsp:sp modelId="{5E0D425F-B920-8647-BEC4-1E8E183F1E0A}">
      <dsp:nvSpPr>
        <dsp:cNvPr id="0" name=""/>
        <dsp:cNvSpPr/>
      </dsp:nvSpPr>
      <dsp:spPr>
        <a:xfrm>
          <a:off x="4508599" y="371330"/>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CONNECTION TO BACKBONE LAN –</a:t>
          </a:r>
          <a:r>
            <a:rPr kumimoji="1" lang="en-GB" sz="1600" b="1" i="0" kern="1200" dirty="0" smtClean="0">
              <a:solidFill>
                <a:schemeClr val="bg1"/>
              </a:solidFill>
            </a:rPr>
            <a:t> </a:t>
          </a:r>
          <a:r>
            <a:rPr kumimoji="1" lang="en-GB" sz="1600" b="1" i="0" kern="1200" dirty="0" smtClean="0">
              <a:solidFill>
                <a:schemeClr val="tx1"/>
              </a:solidFill>
            </a:rPr>
            <a:t>use of</a:t>
          </a:r>
          <a:r>
            <a:rPr kumimoji="1" lang="en-US" sz="1600" b="1" i="0" kern="1200" dirty="0" smtClean="0">
              <a:solidFill>
                <a:schemeClr val="tx1"/>
              </a:solidFill>
            </a:rPr>
            <a:t> control modules</a:t>
          </a:r>
          <a:endParaRPr kumimoji="1" lang="en-GB" sz="1600" b="1" i="0" kern="1200" dirty="0">
            <a:solidFill>
              <a:schemeClr val="tx1"/>
            </a:solidFill>
          </a:endParaRPr>
        </a:p>
      </dsp:txBody>
      <dsp:txXfrm>
        <a:off x="4508599" y="371330"/>
        <a:ext cx="2225967" cy="1335580"/>
      </dsp:txXfrm>
    </dsp:sp>
    <dsp:sp modelId="{3F93041A-C970-794E-8825-2BAB7039994C}">
      <dsp:nvSpPr>
        <dsp:cNvPr id="0" name=""/>
        <dsp:cNvSpPr/>
      </dsp:nvSpPr>
      <dsp:spPr>
        <a:xfrm>
          <a:off x="1118451" y="1659391"/>
          <a:ext cx="6754697" cy="91440"/>
        </a:xfrm>
        <a:custGeom>
          <a:avLst/>
          <a:gdLst/>
          <a:ahLst/>
          <a:cxnLst/>
          <a:rect l="0" t="0" r="0" b="0"/>
          <a:pathLst>
            <a:path>
              <a:moveTo>
                <a:pt x="6754697" y="45720"/>
              </a:moveTo>
              <a:lnTo>
                <a:pt x="6754697" y="60319"/>
              </a:lnTo>
              <a:lnTo>
                <a:pt x="0" y="60319"/>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326931" y="1704983"/>
        <a:ext cx="337737" cy="256"/>
      </dsp:txXfrm>
    </dsp:sp>
    <dsp:sp modelId="{E29C40DC-7325-7140-8D1C-65569707253E}">
      <dsp:nvSpPr>
        <dsp:cNvPr id="0" name=""/>
        <dsp:cNvSpPr/>
      </dsp:nvSpPr>
      <dsp:spPr>
        <a:xfrm>
          <a:off x="6760165" y="371330"/>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SERVICE AREA – </a:t>
          </a:r>
          <a:r>
            <a:rPr kumimoji="1" lang="en-US" sz="1600" b="1" i="0" kern="1200" dirty="0" smtClean="0">
              <a:solidFill>
                <a:schemeClr val="tx1"/>
              </a:solidFill>
            </a:rPr>
            <a:t>coverage area of 100 to 300m</a:t>
          </a:r>
          <a:endParaRPr lang="en-US" sz="1600" b="1" i="0" kern="1200" dirty="0">
            <a:solidFill>
              <a:schemeClr val="tx1"/>
            </a:solidFill>
          </a:endParaRPr>
        </a:p>
      </dsp:txBody>
      <dsp:txXfrm>
        <a:off x="6760165" y="371330"/>
        <a:ext cx="2225967" cy="1335580"/>
      </dsp:txXfrm>
    </dsp:sp>
    <dsp:sp modelId="{A2BE5D2B-3D15-4945-8D96-3BC11A6B0FD8}">
      <dsp:nvSpPr>
        <dsp:cNvPr id="0" name=""/>
        <dsp:cNvSpPr/>
      </dsp:nvSpPr>
      <dsp:spPr>
        <a:xfrm>
          <a:off x="2183914" y="2354580"/>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28994" y="2400171"/>
        <a:ext cx="1279" cy="256"/>
      </dsp:txXfrm>
    </dsp:sp>
    <dsp:sp modelId="{CFA89BC6-AD81-8648-B941-01D5B12CE590}">
      <dsp:nvSpPr>
        <dsp:cNvPr id="0" name=""/>
        <dsp:cNvSpPr/>
      </dsp:nvSpPr>
      <dsp:spPr>
        <a:xfrm>
          <a:off x="5467" y="1732509"/>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BATTERY POWER CONSUMPTION – </a:t>
          </a:r>
          <a:r>
            <a:rPr kumimoji="1" lang="en-US" sz="1600" b="1" i="0" kern="1200" dirty="0" smtClean="0">
              <a:solidFill>
                <a:schemeClr val="tx1"/>
              </a:solidFill>
            </a:rPr>
            <a:t>reduce power consumption while not in use</a:t>
          </a:r>
          <a:endParaRPr kumimoji="1" lang="en-GB" sz="1600" b="1" i="0" kern="1200" dirty="0" smtClean="0">
            <a:solidFill>
              <a:schemeClr val="tx1"/>
            </a:solidFill>
          </a:endParaRPr>
        </a:p>
      </dsp:txBody>
      <dsp:txXfrm>
        <a:off x="5467" y="1732509"/>
        <a:ext cx="2225967" cy="1335580"/>
      </dsp:txXfrm>
    </dsp:sp>
    <dsp:sp modelId="{B359DF7E-C7BC-F946-80E3-41CC5A013387}">
      <dsp:nvSpPr>
        <dsp:cNvPr id="0" name=""/>
        <dsp:cNvSpPr/>
      </dsp:nvSpPr>
      <dsp:spPr>
        <a:xfrm>
          <a:off x="4435480" y="2354580"/>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480560" y="2400171"/>
        <a:ext cx="1279" cy="256"/>
      </dsp:txXfrm>
    </dsp:sp>
    <dsp:sp modelId="{A13599CD-F3A1-B34A-B29B-1191A8DDCCBF}">
      <dsp:nvSpPr>
        <dsp:cNvPr id="0" name=""/>
        <dsp:cNvSpPr/>
      </dsp:nvSpPr>
      <dsp:spPr>
        <a:xfrm>
          <a:off x="2257033" y="1732509"/>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TRANSMISSION ROBUST AND SECURITY– </a:t>
          </a:r>
          <a:r>
            <a:rPr kumimoji="1" lang="en-US" sz="1600" b="1" i="0" kern="1200" dirty="0" smtClean="0">
              <a:solidFill>
                <a:schemeClr val="tx1"/>
              </a:solidFill>
            </a:rPr>
            <a:t>reliability and privacy/security</a:t>
          </a:r>
          <a:endParaRPr kumimoji="1" lang="en-GB" sz="1600" b="1" i="0" kern="1200" dirty="0" smtClean="0">
            <a:solidFill>
              <a:schemeClr val="tx1"/>
            </a:solidFill>
          </a:endParaRPr>
        </a:p>
      </dsp:txBody>
      <dsp:txXfrm>
        <a:off x="2257033" y="1732509"/>
        <a:ext cx="2225967" cy="1335580"/>
      </dsp:txXfrm>
    </dsp:sp>
    <dsp:sp modelId="{03D49A50-CF0C-8A49-965C-F8E174704F3B}">
      <dsp:nvSpPr>
        <dsp:cNvPr id="0" name=""/>
        <dsp:cNvSpPr/>
      </dsp:nvSpPr>
      <dsp:spPr>
        <a:xfrm>
          <a:off x="6687046" y="2354580"/>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6732126" y="2400171"/>
        <a:ext cx="1279" cy="256"/>
      </dsp:txXfrm>
    </dsp:sp>
    <dsp:sp modelId="{D1A4A410-D5E1-184E-B977-D53797F32915}">
      <dsp:nvSpPr>
        <dsp:cNvPr id="0" name=""/>
        <dsp:cNvSpPr/>
      </dsp:nvSpPr>
      <dsp:spPr>
        <a:xfrm>
          <a:off x="4508599" y="1732509"/>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COLLOCATED NETWORK OPERATION – </a:t>
          </a:r>
          <a:r>
            <a:rPr kumimoji="1" lang="en-US" sz="1600" b="1" i="0" kern="1200" dirty="0" smtClean="0">
              <a:solidFill>
                <a:schemeClr val="tx1"/>
              </a:solidFill>
            </a:rPr>
            <a:t>possible interference between LANs</a:t>
          </a:r>
          <a:endParaRPr lang="en-US" sz="1600" b="1" i="0" kern="1200" dirty="0">
            <a:solidFill>
              <a:schemeClr val="tx1"/>
            </a:solidFill>
          </a:endParaRPr>
        </a:p>
      </dsp:txBody>
      <dsp:txXfrm>
        <a:off x="4508599" y="1732509"/>
        <a:ext cx="2225967" cy="1335580"/>
      </dsp:txXfrm>
    </dsp:sp>
    <dsp:sp modelId="{F4BC78BC-96E7-774E-A100-9B2F79F79664}">
      <dsp:nvSpPr>
        <dsp:cNvPr id="0" name=""/>
        <dsp:cNvSpPr/>
      </dsp:nvSpPr>
      <dsp:spPr>
        <a:xfrm>
          <a:off x="1118451" y="3020570"/>
          <a:ext cx="6754697" cy="91440"/>
        </a:xfrm>
        <a:custGeom>
          <a:avLst/>
          <a:gdLst/>
          <a:ahLst/>
          <a:cxnLst/>
          <a:rect l="0" t="0" r="0" b="0"/>
          <a:pathLst>
            <a:path>
              <a:moveTo>
                <a:pt x="6754697" y="45720"/>
              </a:moveTo>
              <a:lnTo>
                <a:pt x="6754697" y="60319"/>
              </a:lnTo>
              <a:lnTo>
                <a:pt x="0" y="60319"/>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326931" y="3066162"/>
        <a:ext cx="337737" cy="256"/>
      </dsp:txXfrm>
    </dsp:sp>
    <dsp:sp modelId="{80623A0A-C748-DF4A-877F-2E62E6FEDAA2}">
      <dsp:nvSpPr>
        <dsp:cNvPr id="0" name=""/>
        <dsp:cNvSpPr/>
      </dsp:nvSpPr>
      <dsp:spPr>
        <a:xfrm>
          <a:off x="6760165" y="1732509"/>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LICENSE-FREE OPERATION – </a:t>
          </a:r>
          <a:r>
            <a:rPr kumimoji="1" lang="en-US" sz="1600" b="1" i="0" kern="1200" dirty="0" smtClean="0">
              <a:solidFill>
                <a:schemeClr val="tx1"/>
              </a:solidFill>
            </a:rPr>
            <a:t>not having to secure a license for the frequency band used by the LAN</a:t>
          </a:r>
          <a:endParaRPr kumimoji="1" lang="en-GB" sz="1600" b="1" i="0" kern="1200" dirty="0" smtClean="0">
            <a:solidFill>
              <a:schemeClr val="tx1"/>
            </a:solidFill>
          </a:endParaRPr>
        </a:p>
      </dsp:txBody>
      <dsp:txXfrm>
        <a:off x="6760165" y="1732509"/>
        <a:ext cx="2225967" cy="1335580"/>
      </dsp:txXfrm>
    </dsp:sp>
    <dsp:sp modelId="{6DB5CE33-AD88-EA40-9937-EA3C0A65A345}">
      <dsp:nvSpPr>
        <dsp:cNvPr id="0" name=""/>
        <dsp:cNvSpPr/>
      </dsp:nvSpPr>
      <dsp:spPr>
        <a:xfrm>
          <a:off x="2183914" y="3715758"/>
          <a:ext cx="91440" cy="91440"/>
        </a:xfrm>
        <a:custGeom>
          <a:avLst/>
          <a:gdLst/>
          <a:ahLst/>
          <a:cxnLst/>
          <a:rect l="0" t="0" r="0" b="0"/>
          <a:pathLst>
            <a:path>
              <a:moveTo>
                <a:pt x="45720" y="45720"/>
              </a:moveTo>
              <a:lnTo>
                <a:pt x="60319"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228994" y="3761350"/>
        <a:ext cx="1279" cy="256"/>
      </dsp:txXfrm>
    </dsp:sp>
    <dsp:sp modelId="{A43C3DA4-D3B8-0844-887D-7C1AE83290B3}">
      <dsp:nvSpPr>
        <dsp:cNvPr id="0" name=""/>
        <dsp:cNvSpPr/>
      </dsp:nvSpPr>
      <dsp:spPr>
        <a:xfrm>
          <a:off x="5467" y="3093688"/>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HANDOFF/ROAMING– </a:t>
          </a:r>
          <a:r>
            <a:rPr kumimoji="1" lang="en-US" sz="1600" b="1" i="0" kern="1200" dirty="0" smtClean="0">
              <a:solidFill>
                <a:schemeClr val="tx1"/>
              </a:solidFill>
            </a:rPr>
            <a:t>enable stations to move from one cell to another</a:t>
          </a:r>
        </a:p>
      </dsp:txBody>
      <dsp:txXfrm>
        <a:off x="5467" y="3093688"/>
        <a:ext cx="2225967" cy="1335580"/>
      </dsp:txXfrm>
    </dsp:sp>
    <dsp:sp modelId="{C2DE83DC-0CC1-E14D-99FF-CA19C7F8316D}">
      <dsp:nvSpPr>
        <dsp:cNvPr id="0" name=""/>
        <dsp:cNvSpPr/>
      </dsp:nvSpPr>
      <dsp:spPr>
        <a:xfrm>
          <a:off x="2257033" y="3093688"/>
          <a:ext cx="2225967" cy="133558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kumimoji="1" lang="en-US" sz="1600" b="1" i="0" kern="1200" dirty="0" smtClean="0">
              <a:solidFill>
                <a:schemeClr val="bg1"/>
              </a:solidFill>
            </a:rPr>
            <a:t>DYNAMIC CONFIGURATION- </a:t>
          </a:r>
          <a:r>
            <a:rPr kumimoji="1" lang="en-US" sz="1600" b="1" i="0" kern="1200" dirty="0" smtClean="0">
              <a:solidFill>
                <a:schemeClr val="tx1"/>
              </a:solidFill>
            </a:rPr>
            <a:t>addition, deletion,  relocation of end systems without disruption</a:t>
          </a:r>
        </a:p>
      </dsp:txBody>
      <dsp:txXfrm>
        <a:off x="2257033" y="3093688"/>
        <a:ext cx="2225967" cy="13355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C0953ECD-9CBF-7D4B-AD20-5D0805951FD2}" type="datetime1">
              <a:rPr lang="en-US" smtClean="0"/>
              <a:pPr>
                <a:defRPr/>
              </a:pPr>
              <a:t>11/23/2013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C8FD014B-1193-A743-9FDE-E58973D68382}" type="datetime1">
              <a:rPr lang="en-US" smtClean="0"/>
              <a:pPr>
                <a:defRPr/>
              </a:pPr>
              <a:t>11/23/2013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B5492AFE-2B5E-48B7-9899-16C692CBF076}"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66EE390-B1FA-4C71-8CAD-F4DCE0A00EDD}" type="slidenum">
              <a:rPr lang="en-US"/>
              <a:pPr/>
              <a:t>2</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F9D6FB3E-8855-4AA5-9AE8-9D4A45F2CE3F}" type="slidenum">
              <a:rPr lang="en-US"/>
              <a:pPr/>
              <a:t>3</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851CE5E-45AB-4A90-B468-479CE93CD206}" type="slidenum">
              <a:rPr lang="en-US"/>
              <a:pPr/>
              <a:t>4</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52123E5-F7DB-412B-8478-42C76CAF4D3D}" type="slidenum">
              <a:rPr lang="en-US"/>
              <a:pPr/>
              <a:t>5</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25E59A8-57E5-4956-A89E-AA1405898147}" type="slidenum">
              <a:rPr lang="en-US"/>
              <a:pPr/>
              <a:t>6</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444CAAF-70B2-4434-8378-C5445DEF0780}" type="slidenum">
              <a:rPr lang="en-US"/>
              <a:pPr/>
              <a:t>7</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AAD2AA9-DFE0-4366-8DBB-86B7345F4E77}" type="slidenum">
              <a:rPr lang="en-US"/>
              <a:pPr/>
              <a:t>8</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n-US" smtClean="0"/>
          </a:p>
        </p:txBody>
      </p:sp>
      <p:sp>
        <p:nvSpPr>
          <p:cNvPr id="96260" name="Slide Number Placeholder 3"/>
          <p:cNvSpPr>
            <a:spLocks noGrp="1"/>
          </p:cNvSpPr>
          <p:nvPr>
            <p:ph type="sldNum" sz="quarter" idx="5"/>
          </p:nvPr>
        </p:nvSpPr>
        <p:spPr>
          <a:noFill/>
        </p:spPr>
        <p:txBody>
          <a:bodyPr/>
          <a:lstStyle/>
          <a:p>
            <a:fld id="{E0BD0FFB-024B-4474-AFD4-29B19A1BD7BB}" type="slidenum">
              <a:rPr lang="en-US"/>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FEAEC7E-5F02-6841-861E-B10BA3726AB8}" type="slidenum">
              <a:rPr lang="en-US"/>
              <a:pPr/>
              <a:t>10</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dirty="0">
                <a:latin typeface="Times" pitchFamily="-110" charset="0"/>
              </a:rPr>
              <a:t>A wireless LAN makes use of a wireless transmission medium. Until relatively recently, wireless LANs were little used. The reasons for this included high prices, low data rates, occupational safety concerns, and licensing requirements. As these problems have been addressed, the popularity of wireless LANs has grown rapidly.</a:t>
            </a:r>
          </a:p>
          <a:p>
            <a:r>
              <a:rPr lang="en-US" dirty="0"/>
              <a:t> [PAHL95] lists four application areas for wireless LANs: LAN extension, cross-building interconnect, nomadic access, and ad hoc networks. </a:t>
            </a:r>
            <a:endParaRPr lang="en-US" dirty="0">
              <a:latin typeface="Times" pitchFamily="-110" charset="0"/>
            </a:endParaRP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17B474F-2BD7-AE43-BBED-EFF392CA168F}" type="slidenum">
              <a:rPr lang="en-US"/>
              <a:pPr/>
              <a:t>11</a:t>
            </a:fld>
            <a:endParaRPr lang="en-US" dirty="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914400" y="4343400"/>
            <a:ext cx="5181600" cy="4419600"/>
          </a:xfrm>
          <a:noFill/>
          <a:ln/>
        </p:spPr>
        <p:txBody>
          <a:bodyPr/>
          <a:lstStyle/>
          <a:p>
            <a:r>
              <a:rPr lang="en-US" dirty="0"/>
              <a:t>Early wireless LAN products, introduced in the late 1980s, were marketed as substitutes for traditional wired LANs. A wireless LAN saves the cost of the installation of LAN cabling and eases the task of relocation and other modifications to network structure. However, this motivation for wireless LANs was overtaken by events. First, as awareness of the need for LANs became greater, architects designed new buildings to include extensive prewiring for data applications. Second, with advances in data transmission technology, there is an increasing reliance on twisted pair cabling for LANs. Most buildings are now wired with an abundance of data-grade cable, and many newer buildings are prewired with Category 5. Thus, the use of a wireless LAN to replace wired LANs has not happened to any great extent.</a:t>
            </a:r>
          </a:p>
          <a:p>
            <a:r>
              <a:rPr lang="en-US" dirty="0"/>
              <a:t>	However, in a number of environments, there is a role for the wireless LAN as an alternative to a wired LAN. Examples include buildings with large open areas, such as manufacturing plants, stock exchange trading floors, and warehouses; historical buildings with insufficient twisted pair and where drilling holes for new wiring is prohibited; and small offices where installation and maintenance of wired LANs is not economical. In all of these cases, a wireless LAN provides an effective and more attractive alternative. In most of these cases, an organization will also have a wired LAN to support servers and some stationary workstations. For example, a manufacturing facility typically has an office area that is separate from the factory floor but that must be linked to it for networking purposes. Therefore, typically, a wireless LAN will be linked into a wired LAN on the same premises. Thus, this application area is referred to as LAN extension.</a:t>
            </a:r>
          </a:p>
          <a:p>
            <a:r>
              <a:rPr lang="en-US" dirty="0"/>
              <a:t>	Stallings DCC9e Figure 17.1 indicates a simple wireless LAN configuration that is typical of many environments. There is a backbone wired LAN, such as Ethernet, that supports servers, workstations, and one or more bridges or routers to link with other networks. In addition, there is a control module (CM) that acts as an interface to a wireless LAN. The control module includes either bridge or router functionality to link the wireless LAN to the backbone. It includes some sort of access control logic, such as a polling or token-passing scheme, to regulate the access from the end systems. Note that some of the end systems are standalone devices, such as a workstation or a server. Hubs or other user modules (UMs) that control a number of stations off a wired LAN may also be part of the wireless LAN configuration.</a:t>
            </a:r>
          </a:p>
          <a:p>
            <a:r>
              <a:rPr lang="en-US" dirty="0"/>
              <a:t>	The configuration of Figure 17.1 can be referred to as a single-cell wireless LAN; all of the wireless end systems are within range of a single control module. </a:t>
            </a:r>
            <a:endParaRPr lang="en-US" dirty="0">
              <a:latin typeface="Times" pitchFamily="-110"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1730EE2-BEBC-054B-8CA6-7BF916D3C2B2}" type="slidenum">
              <a:rPr lang="en-US"/>
              <a:pPr/>
              <a:t>12</a:t>
            </a:fld>
            <a:endParaRPr lang="en-US" dirty="0"/>
          </a:p>
        </p:txBody>
      </p:sp>
      <p:sp>
        <p:nvSpPr>
          <p:cNvPr id="63491" name="Rectangle 1026"/>
          <p:cNvSpPr>
            <a:spLocks noGrp="1" noRot="1" noChangeAspect="1" noChangeArrowheads="1" noTextEdit="1"/>
          </p:cNvSpPr>
          <p:nvPr>
            <p:ph type="sldImg"/>
          </p:nvPr>
        </p:nvSpPr>
        <p:spPr>
          <a:ln/>
        </p:spPr>
      </p:sp>
      <p:sp>
        <p:nvSpPr>
          <p:cNvPr id="63492" name="Rectangle 1027"/>
          <p:cNvSpPr>
            <a:spLocks noGrp="1" noChangeArrowheads="1"/>
          </p:cNvSpPr>
          <p:nvPr>
            <p:ph type="body" idx="1"/>
          </p:nvPr>
        </p:nvSpPr>
        <p:spPr>
          <a:noFill/>
          <a:ln/>
        </p:spPr>
        <p:txBody>
          <a:bodyPr/>
          <a:lstStyle/>
          <a:p>
            <a:r>
              <a:rPr lang="en-US" dirty="0"/>
              <a:t>Another common configuration, suggested by Stallings DCC9e Figure 17.2, is a multiple-cell wireless LAN. In this case, there are multiple control modules interconnected by a wired LAN. Each control module supports a number of wireless end systems within its transmission range. For example, with an infrared LAN, transmission is limited to a single room; therefore, one cell is needed for each room in an office building that requires wireless support.</a:t>
            </a:r>
          </a:p>
          <a:p>
            <a:endParaRPr lang="en-US" dirty="0">
              <a:latin typeface="Times" pitchFamily="-110" charset="0"/>
            </a:endParaRP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9DAAEA7-4C8E-0E41-A9C0-71C1C42EFC2E}" type="slidenum">
              <a:rPr lang="en-US"/>
              <a:pPr/>
              <a:t>13</a:t>
            </a:fld>
            <a:endParaRPr lang="en-US"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r>
              <a:rPr lang="en-US" dirty="0"/>
              <a:t>Nomadic access provides a wireless link between a LAN hub and a mobile data terminal equipped with an antenna, such as a laptop computer or notepad computer. One example of the utility of such a connection is to enable an employee returning from a trip to transfer data from a personal portable computer to a server in the office. Nomadic access is also useful in an extended environment such as a campus or a business operating out of a cluster of buildings. In both of these cases, users may move around with their portable computers and may wish access to the servers on a wired LAN from various locations.</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E8BDE52-40DB-9548-8CAD-C48713E1111C}" type="slidenum">
              <a:rPr lang="en-US"/>
              <a:pPr/>
              <a:t>14</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dirty="0"/>
              <a:t>	Stallings DCC9e Figure 17.3 suggests the differences between a wireless LAN that supports LAN extension and nomadic access requirements and an ad hoc wireless LAN. In the former case, the wireless LAN forms a stationary infrastructure consisting of one or more cells with a control module for each cell. Within a cell, there may be a number of stationary end systems. Nomadic stations can move from one cell to another. In contrast, there is no infrastructure for an ad hoc network. Rather, a peer collection of stations within range of each other may dynamically configure themselves into a temporary network.</a:t>
            </a:r>
          </a:p>
          <a:p>
            <a:endParaRPr lang="en-US" dirty="0">
              <a:latin typeface="Times" pitchFamily="-110"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5C1703D-D4F4-E14F-8AE0-BA9C17CF7E1E}" type="slidenum">
              <a:rPr lang="en-US"/>
              <a:pPr/>
              <a:t>15</a:t>
            </a:fld>
            <a:endParaRPr lang="en-US" dirty="0"/>
          </a:p>
        </p:txBody>
      </p:sp>
      <p:sp>
        <p:nvSpPr>
          <p:cNvPr id="67587" name="Rectangle 1026"/>
          <p:cNvSpPr>
            <a:spLocks noGrp="1" noRot="1" noChangeAspect="1" noChangeArrowheads="1" noTextEdit="1"/>
          </p:cNvSpPr>
          <p:nvPr>
            <p:ph type="sldImg"/>
          </p:nvPr>
        </p:nvSpPr>
        <p:spPr>
          <a:ln/>
        </p:spPr>
      </p:sp>
      <p:sp>
        <p:nvSpPr>
          <p:cNvPr id="67588" name="Rectangle 1027"/>
          <p:cNvSpPr>
            <a:spLocks noGrp="1" noChangeArrowheads="1"/>
          </p:cNvSpPr>
          <p:nvPr>
            <p:ph type="body" idx="1"/>
          </p:nvPr>
        </p:nvSpPr>
        <p:spPr>
          <a:noFill/>
          <a:ln/>
        </p:spPr>
        <p:txBody>
          <a:bodyPr/>
          <a:lstStyle/>
          <a:p>
            <a:r>
              <a:rPr lang="en-US" dirty="0"/>
              <a:t>An ad hoc network is a peer-to-peer network (no centralized server) set up temporarily to meet some immediate need. For example, a group of employees, each with a laptop or palmtop computer, may convene in a conference room for a business or classroom meeting. The employees link their computers in a temporary network just for the duration of the meeting.</a:t>
            </a:r>
          </a:p>
          <a:p>
            <a:r>
              <a:rPr lang="en-US" dirty="0">
                <a:latin typeface="Times" pitchFamily="-110" charset="0"/>
              </a:rPr>
              <a:t> </a:t>
            </a:r>
            <a:r>
              <a:rPr lang="en-US" dirty="0"/>
              <a:t>Stallings DCC8e </a:t>
            </a:r>
            <a:r>
              <a:rPr lang="en-US" dirty="0">
                <a:latin typeface="Times" pitchFamily="-110" charset="0"/>
              </a:rPr>
              <a:t>Figure 17.3 suggests the differences between a wireless LAN that supports LAN extension and nomadic access requirements and an ad hoc wireless LAN. In contrast to the previous slide, there is no infrastructure for an ad hoc network. Rather, a peer collection of stations within range of each other may dynamically configure themselves into a temporary network.</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10F8CBB-53A2-A546-AAB5-B596DEB0868F}" type="slidenum">
              <a:rPr lang="en-US"/>
              <a:pPr/>
              <a:t>16</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dirty="0"/>
              <a:t>A wireless LAN must meet the same sort of requirements typical of any LAN, including high capacity, ability to cover short distances, full connectivity among attached stations, and broadcast capability. In addition, there are a number of requirements specific to the wireless LAN environment. The following are among the most important requirements for wireless LANs:</a:t>
            </a:r>
          </a:p>
          <a:p>
            <a:r>
              <a:rPr lang="en-US" dirty="0"/>
              <a:t> </a:t>
            </a:r>
          </a:p>
          <a:p>
            <a:r>
              <a:rPr lang="en-US" b="1" dirty="0"/>
              <a:t>Throughput:</a:t>
            </a:r>
            <a:r>
              <a:rPr lang="en-US" dirty="0"/>
              <a:t> The medium access control protocol should make as efficient use as possible of the wireless medium to maximize capacity.</a:t>
            </a:r>
          </a:p>
          <a:p>
            <a:r>
              <a:rPr lang="en-US" b="1" dirty="0"/>
              <a:t>Number of nodes:</a:t>
            </a:r>
            <a:r>
              <a:rPr lang="en-US" dirty="0"/>
              <a:t> Wireless LANs may need to support hundreds of nodes across multiple cells.</a:t>
            </a:r>
          </a:p>
          <a:p>
            <a:r>
              <a:rPr lang="en-US" b="1" dirty="0"/>
              <a:t>Connection to backbone LAN:</a:t>
            </a:r>
            <a:r>
              <a:rPr lang="en-US" dirty="0"/>
              <a:t> In most cases, interconnection with stations on a wired backbone LAN is required. For infrastructure wireless LANs, this is easily accomplished through the use of control modules that connect to both types of LANs. There may also need to be accommodation for mobile users and ad hoc wireless networks.</a:t>
            </a:r>
          </a:p>
          <a:p>
            <a:r>
              <a:rPr lang="en-US" b="1" dirty="0"/>
              <a:t>Service area:</a:t>
            </a:r>
            <a:r>
              <a:rPr lang="en-US" dirty="0"/>
              <a:t> A typical coverage area for a wireless LAN has a diameter of 100 to 300 m.</a:t>
            </a:r>
          </a:p>
          <a:p>
            <a:r>
              <a:rPr lang="en-US" b="1" dirty="0"/>
              <a:t>Battery power consumption:</a:t>
            </a:r>
            <a:r>
              <a:rPr lang="en-US" dirty="0"/>
              <a:t> Mobile workers use battery-powered workstations that need to have a long battery life when used with wireless adapters. This suggests that a MAC protocol that requires mobile nodes to monitor access points constantly or engage in frequent handshakes with a base station is inappropriate. Typical wireless LAN implementations have features to reduce power consumption while not using the network, such as a sleep mode.</a:t>
            </a:r>
          </a:p>
          <a:p>
            <a:r>
              <a:rPr lang="en-US" b="1" dirty="0"/>
              <a:t>Transmission robustness and security:</a:t>
            </a:r>
            <a:r>
              <a:rPr lang="en-US" dirty="0"/>
              <a:t> Unless properly designed, a wireless LAN may be especially vulnerable to interference and eavesdropping. The design of a wireless LAN must permit reliable transmission even in a noisy environment and should provide some level of security from eavesdropping.</a:t>
            </a:r>
          </a:p>
          <a:p>
            <a:r>
              <a:rPr lang="en-US" b="1" dirty="0"/>
              <a:t>Collocated network operation:</a:t>
            </a:r>
            <a:r>
              <a:rPr lang="en-US" dirty="0"/>
              <a:t> As wireless LANs become more popular, it is quite likely for two or more wireless LANs to operate in the same area or in some area where interference between the LANs is possible. Such interference may thwart the normal operation of a MAC algorithm and may allow unauthorized access to a particular LAN.</a:t>
            </a:r>
          </a:p>
          <a:p>
            <a:r>
              <a:rPr lang="en-US" b="1" dirty="0"/>
              <a:t>License-free operation:</a:t>
            </a:r>
            <a:r>
              <a:rPr lang="en-US" dirty="0"/>
              <a:t> Users would prefer to buy and operate wireless LAN products without having to secure a license for the frequency band used by the LAN.</a:t>
            </a:r>
          </a:p>
          <a:p>
            <a:r>
              <a:rPr lang="en-US" b="1" dirty="0"/>
              <a:t>Handoff/roaming:</a:t>
            </a:r>
            <a:r>
              <a:rPr lang="en-US" dirty="0"/>
              <a:t> The MAC protocol used in the wireless LAN should enable mobile stations to move from one cell to another.</a:t>
            </a:r>
          </a:p>
          <a:p>
            <a:r>
              <a:rPr lang="en-US" b="1" dirty="0"/>
              <a:t>Dynamic configuration:</a:t>
            </a:r>
            <a:r>
              <a:rPr lang="en-US" dirty="0"/>
              <a:t> The MAC addressing and network management aspects of the LAN should permit dynamic and automated addition, deletion, and relocation of end systems without disruption to other users.</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E8BDE52-40DB-9548-8CAD-C48713E1111C}" type="slidenum">
              <a:rPr lang="en-US"/>
              <a:pPr/>
              <a:t>17</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r>
              <a:rPr lang="en-US" dirty="0"/>
              <a:t>	Stallings DCC9e Figure 17.3 suggests the differences between a wireless LAN that supports LAN extension and nomadic access requirements and an ad hoc wireless LAN. In the former case, the wireless LAN forms a stationary infrastructure consisting of one or more cells with a control module for each cell. Within a cell, there may be a number of stationary end systems. Nomadic stations can move from one cell to another. In contrast, there is no infrastructure for an ad hoc network. Rather, a peer collection of stations within range of each other may dynamically configure themselves into a temporary network.</a:t>
            </a:r>
          </a:p>
          <a:p>
            <a:endParaRPr lang="en-US" dirty="0">
              <a:latin typeface="Times" pitchFamily="-110"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E6B09F3E-94E1-43F3-AB95-0978B08D82E7}" type="slidenum">
              <a:rPr lang="en-US"/>
              <a:pPr/>
              <a:t>19</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0F3FD75-DBA6-4977-920C-C2DE6436022C}" type="slidenum">
              <a:rPr lang="en-US"/>
              <a:pPr/>
              <a:t>20</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A7FD3F0-5CA6-489C-9040-C933668DF135}" type="slidenum">
              <a:rPr lang="en-US"/>
              <a:pPr/>
              <a:t>21</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82595BD4-F069-4F14-9BF5-CED59E6A7F1B}" type="slidenum">
              <a:rPr lang="en-US"/>
              <a:pPr/>
              <a:t>22</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3D202CF5-A597-46D8-8E50-C6643B9E120C}" type="slidenum">
              <a:rPr lang="en-US"/>
              <a:pPr/>
              <a:t>23</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CC04340A-7180-44B3-B1B5-A84BD65E85B6}" type="slidenum">
              <a:rPr lang="en-US"/>
              <a:pPr/>
              <a:t>24</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869F30B5-9185-4F85-885A-2E6103D70B1C}" type="slidenum">
              <a:rPr lang="en-US"/>
              <a:pPr/>
              <a:t>25</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1FE46110-DE16-446E-8AE1-5F405FB04A8F}" type="slidenum">
              <a:rPr lang="en-US"/>
              <a:pPr/>
              <a:t>26</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FF35F5A-1BF8-4B24-B3D5-612834468C85}" type="slidenum">
              <a:rPr lang="en-US"/>
              <a:pPr/>
              <a:t>27</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3568D103-CB24-42FF-94A3-E5961379B189}" type="slidenum">
              <a:rPr lang="en-US"/>
              <a:pPr/>
              <a:t>28</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D57F93CE-5C28-4659-9324-9780DC9DA711}" type="slidenum">
              <a:rPr lang="en-US"/>
              <a:pPr/>
              <a:t>29</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44A2256-56DD-4C33-A060-38384BD470A6}" type="slidenum">
              <a:rPr lang="en-US"/>
              <a:pPr/>
              <a:t>30</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E4204D16-CFA8-4844-95C3-CC08598D7FE7}" type="slidenum">
              <a:rPr lang="en-US"/>
              <a:pPr/>
              <a:t>31</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06E16B3-2A58-4EE1-8CD6-D5DF7D6FD02A}" type="slidenum">
              <a:rPr lang="en-US"/>
              <a:pPr/>
              <a:t>32</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82345F1E-2C6F-44B0-B615-ECC19D270C27}" type="slidenum">
              <a:rPr lang="en-US"/>
              <a:pPr/>
              <a:t>33</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3A15A4DA-FC3E-43B9-BFAF-1FE82B7DF202}" type="slidenum">
              <a:rPr lang="en-US"/>
              <a:pPr/>
              <a:t>34</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E54FAC3F-8FA6-4339-A6A8-A4AE66FD87FA}" type="slidenum">
              <a:rPr lang="en-US"/>
              <a:pPr/>
              <a:t>35</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9EB3A28-373C-435C-B13C-ED0474947A97}" type="slidenum">
              <a:rPr lang="en-US"/>
              <a:pPr/>
              <a:t>36</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F1CBABF4-17AB-4734-ABF9-4A3B0B2E5F34}" type="slidenum">
              <a:rPr lang="en-US"/>
              <a:pPr/>
              <a:t>37</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2EDC3647-575D-48EE-A8E2-EC9F923A127A}" type="slidenum">
              <a:rPr lang="en-US"/>
              <a:pPr/>
              <a:t>38</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FDD7B519-D9D5-4AC5-A9A1-D2D4FC5B77A3}" type="slidenum">
              <a:rPr lang="en-US"/>
              <a:pPr/>
              <a:t>39</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A756A0F9-49F9-4810-9D86-6C849759D628}" type="slidenum">
              <a:rPr lang="en-US"/>
              <a:pPr/>
              <a:t>40</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3755EDD-B11E-4724-87DE-9DF314BC87E5}" type="slidenum">
              <a:rPr lang="en-US"/>
              <a:pPr/>
              <a:t>41</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685490" y="4343869"/>
            <a:ext cx="5487022" cy="4114175"/>
          </a:xfrm>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ctrTitle"/>
          </p:nvPr>
        </p:nvSpPr>
        <p:spPr>
          <a:xfrm>
            <a:off x="990600" y="1143000"/>
            <a:ext cx="7772400" cy="1143000"/>
          </a:xfrm>
        </p:spPr>
        <p:txBody>
          <a:bodyPr/>
          <a:lstStyle/>
          <a:p>
            <a:r>
              <a:rPr lang="en-US" dirty="0" smtClean="0"/>
              <a:t>Communication Networks</a:t>
            </a:r>
          </a:p>
        </p:txBody>
      </p:sp>
      <p:sp>
        <p:nvSpPr>
          <p:cNvPr id="28675" name="Rectangle 6"/>
          <p:cNvSpPr>
            <a:spLocks noGrp="1" noChangeArrowheads="1"/>
          </p:cNvSpPr>
          <p:nvPr>
            <p:ph type="subTitle" idx="1"/>
          </p:nvPr>
        </p:nvSpPr>
        <p:spPr/>
        <p:txBody>
          <a:bodyPr/>
          <a:lstStyle/>
          <a:p>
            <a:r>
              <a:rPr lang="en-US" smtClean="0"/>
              <a:t>Lecture 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14400" y="685800"/>
            <a:ext cx="7793037" cy="1143000"/>
          </a:xfrm>
        </p:spPr>
        <p:txBody>
          <a:bodyPr/>
          <a:lstStyle/>
          <a:p>
            <a:r>
              <a:rPr lang="en-US" sz="4000" dirty="0"/>
              <a:t>W</a:t>
            </a:r>
            <a:r>
              <a:rPr lang="en-US" sz="4000" dirty="0" smtClean="0"/>
              <a:t>ireless</a:t>
            </a:r>
            <a:r>
              <a:rPr lang="tr-TR" sz="4000" dirty="0" smtClean="0"/>
              <a:t> </a:t>
            </a:r>
            <a:r>
              <a:rPr lang="en-US" sz="4000" dirty="0"/>
              <a:t>C</a:t>
            </a:r>
            <a:r>
              <a:rPr lang="en-US" sz="4000" dirty="0" smtClean="0"/>
              <a:t>ommunication?</a:t>
            </a:r>
          </a:p>
        </p:txBody>
      </p:sp>
      <p:sp>
        <p:nvSpPr>
          <p:cNvPr id="29699" name="Rectangle 3"/>
          <p:cNvSpPr>
            <a:spLocks noGrp="1" noChangeArrowheads="1"/>
          </p:cNvSpPr>
          <p:nvPr>
            <p:ph type="body" idx="1"/>
          </p:nvPr>
        </p:nvSpPr>
        <p:spPr>
          <a:xfrm>
            <a:off x="228600" y="1933575"/>
            <a:ext cx="8726488" cy="4314825"/>
          </a:xfrm>
          <a:solidFill>
            <a:schemeClr val="bg1"/>
          </a:solidFill>
        </p:spPr>
        <p:txBody>
          <a:bodyPr/>
          <a:lstStyle/>
          <a:p>
            <a:r>
              <a:rPr lang="tr-TR" sz="2200" dirty="0" smtClean="0">
                <a:latin typeface="Times New Roman" pitchFamily="18" charset="0"/>
              </a:rPr>
              <a:t>Any form of communication that does not require the transmitter and receiver to be in physical contact through gu</a:t>
            </a:r>
            <a:r>
              <a:rPr lang="en-US" sz="2200" dirty="0" err="1" smtClean="0">
                <a:latin typeface="Times New Roman" pitchFamily="18" charset="0"/>
              </a:rPr>
              <a:t>i</a:t>
            </a:r>
            <a:r>
              <a:rPr lang="tr-TR" sz="2200" dirty="0" smtClean="0">
                <a:latin typeface="Times New Roman" pitchFamily="18" charset="0"/>
              </a:rPr>
              <a:t>ded med</a:t>
            </a:r>
            <a:r>
              <a:rPr lang="en-US" sz="2200" dirty="0" err="1" smtClean="0">
                <a:latin typeface="Times New Roman" pitchFamily="18" charset="0"/>
              </a:rPr>
              <a:t>i</a:t>
            </a:r>
            <a:r>
              <a:rPr lang="tr-TR" sz="2200" dirty="0" smtClean="0">
                <a:latin typeface="Times New Roman" pitchFamily="18" charset="0"/>
              </a:rPr>
              <a:t>a</a:t>
            </a:r>
          </a:p>
          <a:p>
            <a:pPr>
              <a:lnSpc>
                <a:spcPct val="90000"/>
              </a:lnSpc>
            </a:pPr>
            <a:r>
              <a:rPr lang="en-US" sz="2200" dirty="0" smtClean="0">
                <a:latin typeface="Times New Roman" pitchFamily="18" charset="0"/>
              </a:rPr>
              <a:t>Electromagnetic wave propagated through free-space</a:t>
            </a:r>
          </a:p>
          <a:p>
            <a:pPr lvl="1">
              <a:lnSpc>
                <a:spcPct val="90000"/>
              </a:lnSpc>
            </a:pPr>
            <a:r>
              <a:rPr lang="en-US" sz="2200" dirty="0" smtClean="0">
                <a:latin typeface="Times New Roman" pitchFamily="18" charset="0"/>
              </a:rPr>
              <a:t>Radar, RF, Microwave, IR, Optical</a:t>
            </a:r>
          </a:p>
          <a:p>
            <a:pPr>
              <a:lnSpc>
                <a:spcPct val="90000"/>
              </a:lnSpc>
            </a:pPr>
            <a:r>
              <a:rPr lang="en-US" sz="2200" dirty="0" smtClean="0">
                <a:latin typeface="Times New Roman" pitchFamily="18" charset="0"/>
              </a:rPr>
              <a:t>Simplex: one-way communication (e.g., radio, TV)</a:t>
            </a:r>
          </a:p>
          <a:p>
            <a:r>
              <a:rPr lang="en-US" sz="2200" dirty="0" smtClean="0">
                <a:latin typeface="Times New Roman" pitchFamily="18" charset="0"/>
              </a:rPr>
              <a:t>Half-duplex: two-way communication but not simultaneous (e.g.,</a:t>
            </a:r>
            <a:r>
              <a:rPr lang="tr-TR" sz="2200" dirty="0" smtClean="0">
                <a:latin typeface="Times New Roman" pitchFamily="18" charset="0"/>
              </a:rPr>
              <a:t> </a:t>
            </a:r>
            <a:r>
              <a:rPr lang="en-US" sz="2200" dirty="0" smtClean="0">
                <a:latin typeface="Times New Roman" pitchFamily="18" charset="0"/>
              </a:rPr>
              <a:t>push-to-talk radios)</a:t>
            </a:r>
          </a:p>
          <a:p>
            <a:pPr>
              <a:lnSpc>
                <a:spcPct val="90000"/>
              </a:lnSpc>
            </a:pPr>
            <a:r>
              <a:rPr lang="en-US" sz="2200" dirty="0" smtClean="0">
                <a:latin typeface="Times New Roman" pitchFamily="18" charset="0"/>
              </a:rPr>
              <a:t>Full-duplex: two-way communication (e.g., cellular phones)</a:t>
            </a:r>
          </a:p>
          <a:p>
            <a:pPr lvl="1">
              <a:lnSpc>
                <a:spcPct val="90000"/>
              </a:lnSpc>
            </a:pPr>
            <a:r>
              <a:rPr lang="en-US" sz="2200" dirty="0" smtClean="0">
                <a:latin typeface="Times New Roman" pitchFamily="18" charset="0"/>
              </a:rPr>
              <a:t>Frequency-division duplex (FDD)</a:t>
            </a:r>
          </a:p>
          <a:p>
            <a:pPr lvl="1">
              <a:lnSpc>
                <a:spcPct val="90000"/>
              </a:lnSpc>
            </a:pPr>
            <a:r>
              <a:rPr lang="tr-TR" sz="2200" dirty="0" smtClean="0">
                <a:latin typeface="Times New Roman" pitchFamily="18" charset="0"/>
              </a:rPr>
              <a:t>Time-division duplex (TDD): simulated full-duplex</a:t>
            </a:r>
          </a:p>
          <a:p>
            <a:pPr lvl="1">
              <a:lnSpc>
                <a:spcPct val="90000"/>
              </a:lnSpc>
            </a:pPr>
            <a:endParaRPr lang="en-US" sz="2200" dirty="0"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685800"/>
            <a:ext cx="8458200" cy="1143000"/>
          </a:xfrm>
        </p:spPr>
        <p:txBody>
          <a:bodyPr/>
          <a:lstStyle/>
          <a:p>
            <a:r>
              <a:rPr lang="en-US" sz="4200" dirty="0" smtClean="0"/>
              <a:t>Why </a:t>
            </a:r>
            <a:r>
              <a:rPr lang="en-US" sz="4200" dirty="0"/>
              <a:t>U</a:t>
            </a:r>
            <a:r>
              <a:rPr lang="en-US" sz="4200" dirty="0" smtClean="0"/>
              <a:t>se </a:t>
            </a:r>
            <a:r>
              <a:rPr lang="en-US" sz="4200" dirty="0"/>
              <a:t>W</a:t>
            </a:r>
            <a:r>
              <a:rPr lang="en-US" sz="4200" dirty="0" smtClean="0"/>
              <a:t>ireless </a:t>
            </a:r>
            <a:r>
              <a:rPr lang="en-US" sz="4200" dirty="0"/>
              <a:t>C</a:t>
            </a:r>
            <a:r>
              <a:rPr lang="en-US" sz="4200" dirty="0" smtClean="0"/>
              <a:t>ommunication?</a:t>
            </a:r>
          </a:p>
        </p:txBody>
      </p:sp>
      <p:sp>
        <p:nvSpPr>
          <p:cNvPr id="31747" name="Rectangle 3"/>
          <p:cNvSpPr>
            <a:spLocks noGrp="1" noChangeArrowheads="1"/>
          </p:cNvSpPr>
          <p:nvPr>
            <p:ph type="body" idx="1"/>
          </p:nvPr>
        </p:nvSpPr>
        <p:spPr>
          <a:xfrm>
            <a:off x="228600" y="1943100"/>
            <a:ext cx="8726488" cy="4686300"/>
          </a:xfrm>
          <a:solidFill>
            <a:schemeClr val="bg1"/>
          </a:solidFill>
        </p:spPr>
        <p:txBody>
          <a:bodyPr/>
          <a:lstStyle/>
          <a:p>
            <a:r>
              <a:rPr lang="en-US" sz="2800" dirty="0" smtClean="0">
                <a:latin typeface="Times New Roman" pitchFamily="18" charset="0"/>
              </a:rPr>
              <a:t>Provides mobility</a:t>
            </a:r>
            <a:r>
              <a:rPr lang="tr-TR" sz="2800" dirty="0" smtClean="0">
                <a:latin typeface="Times New Roman" pitchFamily="18" charset="0"/>
              </a:rPr>
              <a:t> </a:t>
            </a:r>
            <a:endParaRPr lang="en-US" sz="2800" dirty="0" smtClean="0">
              <a:latin typeface="Times New Roman" pitchFamily="18" charset="0"/>
            </a:endParaRPr>
          </a:p>
          <a:p>
            <a:pPr lvl="1"/>
            <a:r>
              <a:rPr lang="en-US" sz="2400" dirty="0" smtClean="0">
                <a:latin typeface="Times New Roman" pitchFamily="18" charset="0"/>
              </a:rPr>
              <a:t>A user can send and receive messages no matter where he/she is located</a:t>
            </a:r>
            <a:endParaRPr lang="tr-TR" sz="2400" dirty="0" smtClean="0">
              <a:latin typeface="Times New Roman" pitchFamily="18" charset="0"/>
            </a:endParaRPr>
          </a:p>
          <a:p>
            <a:r>
              <a:rPr lang="en-US" sz="2800" dirty="0" smtClean="0">
                <a:latin typeface="Times New Roman" pitchFamily="18" charset="0"/>
              </a:rPr>
              <a:t>Added convenience / reduced cost</a:t>
            </a:r>
          </a:p>
          <a:p>
            <a:pPr lvl="1"/>
            <a:r>
              <a:rPr lang="en-US" sz="2400" dirty="0" smtClean="0">
                <a:latin typeface="Times New Roman" pitchFamily="18" charset="0"/>
              </a:rPr>
              <a:t>Enables communications without adding expensive infrastructure</a:t>
            </a:r>
          </a:p>
          <a:p>
            <a:pPr lvl="1"/>
            <a:r>
              <a:rPr lang="en-US" sz="2400" dirty="0" smtClean="0">
                <a:latin typeface="Times New Roman" pitchFamily="18" charset="0"/>
              </a:rPr>
              <a:t>Can easily setup temporary wireless LANs (disaster situations)</a:t>
            </a:r>
          </a:p>
          <a:p>
            <a:r>
              <a:rPr lang="en-US" sz="2800" dirty="0" smtClean="0">
                <a:latin typeface="Times New Roman" pitchFamily="18" charset="0"/>
              </a:rPr>
              <a:t>Developing nations use cellular telephony rather than laying wires to each home</a:t>
            </a:r>
          </a:p>
          <a:p>
            <a:r>
              <a:rPr lang="en-US" sz="2800" dirty="0" smtClean="0">
                <a:latin typeface="Times New Roman" pitchFamily="18" charset="0"/>
              </a:rPr>
              <a:t>Use resources only when sending or receiving signal</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762000" y="914400"/>
            <a:ext cx="8382000" cy="762000"/>
          </a:xfrm>
        </p:spPr>
        <p:txBody>
          <a:bodyPr/>
          <a:lstStyle/>
          <a:p>
            <a:r>
              <a:rPr lang="en-US" sz="3800" dirty="0"/>
              <a:t>W</a:t>
            </a:r>
            <a:r>
              <a:rPr lang="en-US" sz="3800" dirty="0" smtClean="0"/>
              <a:t>ireless is Different </a:t>
            </a:r>
            <a:r>
              <a:rPr lang="en-US" sz="3800" dirty="0"/>
              <a:t>T</a:t>
            </a:r>
            <a:r>
              <a:rPr lang="en-US" sz="3800" dirty="0" smtClean="0"/>
              <a:t>han Wired Why?</a:t>
            </a:r>
          </a:p>
        </p:txBody>
      </p:sp>
      <p:sp>
        <p:nvSpPr>
          <p:cNvPr id="32771" name="Rectangle 1027"/>
          <p:cNvSpPr>
            <a:spLocks noGrp="1" noChangeArrowheads="1"/>
          </p:cNvSpPr>
          <p:nvPr>
            <p:ph type="body" idx="1"/>
          </p:nvPr>
        </p:nvSpPr>
        <p:spPr>
          <a:xfrm>
            <a:off x="0" y="1933575"/>
            <a:ext cx="9144000" cy="4924425"/>
          </a:xfrm>
          <a:solidFill>
            <a:schemeClr val="bg1"/>
          </a:solidFill>
        </p:spPr>
        <p:txBody>
          <a:bodyPr/>
          <a:lstStyle/>
          <a:p>
            <a:pPr>
              <a:lnSpc>
                <a:spcPct val="80000"/>
              </a:lnSpc>
            </a:pPr>
            <a:r>
              <a:rPr lang="en-US" sz="2800" dirty="0" smtClean="0">
                <a:latin typeface="Times New Roman" pitchFamily="18" charset="0"/>
              </a:rPr>
              <a:t>Noisy, time-varying channel</a:t>
            </a:r>
            <a:r>
              <a:rPr lang="tr-TR" sz="2800" dirty="0" smtClean="0">
                <a:latin typeface="Times New Roman" pitchFamily="18" charset="0"/>
              </a:rPr>
              <a:t> </a:t>
            </a:r>
            <a:endParaRPr lang="en-US" sz="2800" dirty="0" smtClean="0">
              <a:latin typeface="Times New Roman" pitchFamily="18" charset="0"/>
            </a:endParaRPr>
          </a:p>
          <a:p>
            <a:pPr lvl="1">
              <a:lnSpc>
                <a:spcPct val="80000"/>
              </a:lnSpc>
            </a:pPr>
            <a:r>
              <a:rPr lang="en-US" sz="2400" dirty="0" smtClean="0">
                <a:latin typeface="Times New Roman" pitchFamily="18" charset="0"/>
              </a:rPr>
              <a:t>BER varies by orders of magnitude</a:t>
            </a:r>
          </a:p>
          <a:p>
            <a:pPr lvl="1">
              <a:lnSpc>
                <a:spcPct val="80000"/>
              </a:lnSpc>
            </a:pPr>
            <a:r>
              <a:rPr lang="en-US" sz="2400" dirty="0" err="1" smtClean="0">
                <a:latin typeface="Times New Roman" pitchFamily="18" charset="0"/>
              </a:rPr>
              <a:t>Enviromental</a:t>
            </a:r>
            <a:r>
              <a:rPr lang="en-US" sz="2400" dirty="0" smtClean="0">
                <a:latin typeface="Times New Roman" pitchFamily="18" charset="0"/>
              </a:rPr>
              <a:t> conditions affect transmission</a:t>
            </a:r>
            <a:endParaRPr lang="tr-TR" sz="2400" dirty="0" smtClean="0">
              <a:latin typeface="Times New Roman" pitchFamily="18" charset="0"/>
            </a:endParaRPr>
          </a:p>
          <a:p>
            <a:pPr>
              <a:lnSpc>
                <a:spcPct val="80000"/>
              </a:lnSpc>
            </a:pPr>
            <a:r>
              <a:rPr lang="en-US" sz="2800" dirty="0" smtClean="0">
                <a:latin typeface="Times New Roman" pitchFamily="18" charset="0"/>
              </a:rPr>
              <a:t>Shared medium</a:t>
            </a:r>
          </a:p>
          <a:p>
            <a:pPr lvl="1">
              <a:lnSpc>
                <a:spcPct val="80000"/>
              </a:lnSpc>
            </a:pPr>
            <a:r>
              <a:rPr lang="en-US" sz="2400" dirty="0" smtClean="0">
                <a:latin typeface="Times New Roman" pitchFamily="18" charset="0"/>
              </a:rPr>
              <a:t>Other users create interference</a:t>
            </a:r>
          </a:p>
          <a:p>
            <a:pPr lvl="1">
              <a:lnSpc>
                <a:spcPct val="80000"/>
              </a:lnSpc>
            </a:pPr>
            <a:r>
              <a:rPr lang="en-US" sz="2400" dirty="0" smtClean="0">
                <a:latin typeface="Times New Roman" pitchFamily="18" charset="0"/>
              </a:rPr>
              <a:t>Must develop ways to share the channel</a:t>
            </a:r>
          </a:p>
          <a:p>
            <a:pPr>
              <a:lnSpc>
                <a:spcPct val="80000"/>
              </a:lnSpc>
            </a:pPr>
            <a:r>
              <a:rPr lang="en-US" sz="2800" dirty="0" smtClean="0">
                <a:latin typeface="Times New Roman" pitchFamily="18" charset="0"/>
              </a:rPr>
              <a:t>Bandwidth is limited</a:t>
            </a:r>
          </a:p>
          <a:p>
            <a:pPr lvl="1">
              <a:lnSpc>
                <a:spcPct val="80000"/>
              </a:lnSpc>
            </a:pPr>
            <a:r>
              <a:rPr lang="en-US" sz="2400" dirty="0" smtClean="0">
                <a:latin typeface="Times New Roman" pitchFamily="18" charset="0"/>
              </a:rPr>
              <a:t>T</a:t>
            </a:r>
            <a:r>
              <a:rPr lang="tr-TR" sz="2400" dirty="0" smtClean="0">
                <a:latin typeface="Times New Roman" pitchFamily="18" charset="0"/>
              </a:rPr>
              <a:t>ÜK</a:t>
            </a:r>
            <a:r>
              <a:rPr lang="en-US" sz="2400" dirty="0" smtClean="0">
                <a:latin typeface="Times New Roman" pitchFamily="18" charset="0"/>
              </a:rPr>
              <a:t>, FCC determines the frequency allocation</a:t>
            </a:r>
          </a:p>
          <a:p>
            <a:pPr lvl="1">
              <a:lnSpc>
                <a:spcPct val="80000"/>
              </a:lnSpc>
            </a:pPr>
            <a:r>
              <a:rPr lang="en-US" sz="2400" dirty="0" smtClean="0">
                <a:latin typeface="Times New Roman" pitchFamily="18" charset="0"/>
              </a:rPr>
              <a:t>ISM band for unlicensed spectrum (902-928 MHz, 2.4-2.5 GHz, 5.725-5.875 GHz)</a:t>
            </a:r>
          </a:p>
          <a:p>
            <a:pPr>
              <a:lnSpc>
                <a:spcPct val="80000"/>
              </a:lnSpc>
            </a:pPr>
            <a:r>
              <a:rPr lang="en-US" sz="2800" dirty="0" smtClean="0">
                <a:latin typeface="Times New Roman" pitchFamily="18" charset="0"/>
              </a:rPr>
              <a:t>Requires intelligent signal processing and communications to make efficient use of limited bandwidth in error-prone environment</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38200" y="1066800"/>
            <a:ext cx="7315200" cy="685800"/>
          </a:xfrm>
        </p:spPr>
        <p:txBody>
          <a:bodyPr/>
          <a:lstStyle/>
          <a:p>
            <a:r>
              <a:rPr lang="en-US" sz="4000" dirty="0" smtClean="0"/>
              <a:t>Modern Cellular Standards</a:t>
            </a:r>
          </a:p>
        </p:txBody>
      </p:sp>
      <p:sp>
        <p:nvSpPr>
          <p:cNvPr id="34819" name="Rectangle 3"/>
          <p:cNvSpPr>
            <a:spLocks noGrp="1" noChangeArrowheads="1"/>
          </p:cNvSpPr>
          <p:nvPr>
            <p:ph type="body" idx="1"/>
          </p:nvPr>
        </p:nvSpPr>
        <p:spPr>
          <a:xfrm>
            <a:off x="0" y="1933575"/>
            <a:ext cx="9144000" cy="5076825"/>
          </a:xfrm>
          <a:solidFill>
            <a:schemeClr val="bg1"/>
          </a:solidFill>
        </p:spPr>
        <p:txBody>
          <a:bodyPr/>
          <a:lstStyle/>
          <a:p>
            <a:pPr>
              <a:lnSpc>
                <a:spcPct val="80000"/>
              </a:lnSpc>
            </a:pPr>
            <a:r>
              <a:rPr lang="en-US" sz="1500" dirty="0" smtClean="0">
                <a:latin typeface="Times New Roman" pitchFamily="18" charset="0"/>
              </a:rPr>
              <a:t>First generation (1G) systems (analog)</a:t>
            </a:r>
            <a:r>
              <a:rPr lang="tr-TR" sz="1500" dirty="0" smtClean="0">
                <a:latin typeface="Times New Roman" pitchFamily="18" charset="0"/>
              </a:rPr>
              <a:t> </a:t>
            </a:r>
            <a:endParaRPr lang="en-US" sz="1500" dirty="0" smtClean="0">
              <a:latin typeface="Times New Roman" pitchFamily="18" charset="0"/>
            </a:endParaRPr>
          </a:p>
          <a:p>
            <a:pPr lvl="1">
              <a:lnSpc>
                <a:spcPct val="80000"/>
              </a:lnSpc>
            </a:pPr>
            <a:r>
              <a:rPr lang="en-US" sz="1500" dirty="0" smtClean="0">
                <a:latin typeface="Times New Roman" pitchFamily="18" charset="0"/>
              </a:rPr>
              <a:t>1979: NTT (Japan), FDMA, FM, 25 kHz channels, 870-940 MHz)</a:t>
            </a:r>
          </a:p>
          <a:p>
            <a:pPr lvl="1">
              <a:lnSpc>
                <a:spcPct val="80000"/>
              </a:lnSpc>
            </a:pPr>
            <a:r>
              <a:rPr lang="en-US" sz="1500" dirty="0" smtClean="0">
                <a:latin typeface="Times New Roman" pitchFamily="18" charset="0"/>
              </a:rPr>
              <a:t>1981: NMT (Sweden and Norway), FDMA, FM, 25 kHz, 450-470 MHz</a:t>
            </a:r>
          </a:p>
          <a:p>
            <a:pPr lvl="1">
              <a:lnSpc>
                <a:spcPct val="80000"/>
              </a:lnSpc>
            </a:pPr>
            <a:r>
              <a:rPr lang="en-US" sz="1500" dirty="0" smtClean="0">
                <a:latin typeface="Times New Roman" pitchFamily="18" charset="0"/>
              </a:rPr>
              <a:t>1983: AMPS (US), FDMA, FM, 30 kHz channels, 824-894 MHz</a:t>
            </a:r>
          </a:p>
          <a:p>
            <a:pPr lvl="1">
              <a:lnSpc>
                <a:spcPct val="80000"/>
              </a:lnSpc>
            </a:pPr>
            <a:r>
              <a:rPr lang="tr-TR" sz="1500" dirty="0" smtClean="0">
                <a:latin typeface="Times New Roman" pitchFamily="18" charset="0"/>
              </a:rPr>
              <a:t>1985: TACS (Europe), FDMA, FM, 25 kHz </a:t>
            </a:r>
            <a:r>
              <a:rPr lang="tr-TR" sz="1500" dirty="0" err="1" smtClean="0">
                <a:latin typeface="Times New Roman" pitchFamily="18" charset="0"/>
              </a:rPr>
              <a:t>channels</a:t>
            </a:r>
            <a:r>
              <a:rPr lang="tr-TR" sz="1500" dirty="0" smtClean="0">
                <a:latin typeface="Times New Roman" pitchFamily="18" charset="0"/>
              </a:rPr>
              <a:t>, 900 MHz</a:t>
            </a:r>
          </a:p>
          <a:p>
            <a:pPr>
              <a:lnSpc>
                <a:spcPct val="80000"/>
              </a:lnSpc>
            </a:pPr>
            <a:r>
              <a:rPr lang="en-US" sz="1500" dirty="0" smtClean="0">
                <a:latin typeface="Times New Roman" pitchFamily="18" charset="0"/>
              </a:rPr>
              <a:t>Second generation (2G) systems (digital)</a:t>
            </a:r>
          </a:p>
          <a:p>
            <a:pPr lvl="1">
              <a:lnSpc>
                <a:spcPct val="80000"/>
              </a:lnSpc>
            </a:pPr>
            <a:r>
              <a:rPr lang="en-US" sz="1500" dirty="0" smtClean="0">
                <a:latin typeface="Times New Roman" pitchFamily="18" charset="0"/>
              </a:rPr>
              <a:t>Supported voice and low-rate data (up to 9.6 kbps)</a:t>
            </a:r>
          </a:p>
          <a:p>
            <a:pPr lvl="1">
              <a:lnSpc>
                <a:spcPct val="80000"/>
              </a:lnSpc>
            </a:pPr>
            <a:r>
              <a:rPr lang="en-US" sz="1500" dirty="0" smtClean="0">
                <a:latin typeface="Times New Roman" pitchFamily="18" charset="0"/>
              </a:rPr>
              <a:t>1990: GSM (Europe), TDMA, GMSK, 200 kHz channels, 890-960 MHz</a:t>
            </a:r>
          </a:p>
          <a:p>
            <a:pPr lvl="1">
              <a:lnSpc>
                <a:spcPct val="80000"/>
              </a:lnSpc>
            </a:pPr>
            <a:r>
              <a:rPr lang="en-US" sz="1500" dirty="0" smtClean="0">
                <a:latin typeface="Times New Roman" pitchFamily="18" charset="0"/>
              </a:rPr>
              <a:t>1991: USDC/IS-54 (US), TDMA, π/4 DQPSK, 30 kHz channels, 824-894 MHz</a:t>
            </a:r>
          </a:p>
          <a:p>
            <a:pPr lvl="1">
              <a:lnSpc>
                <a:spcPct val="80000"/>
              </a:lnSpc>
            </a:pPr>
            <a:r>
              <a:rPr lang="en-US" sz="1500" dirty="0" smtClean="0">
                <a:latin typeface="Times New Roman" pitchFamily="18" charset="0"/>
              </a:rPr>
              <a:t>1993: IS-95 (US), CDMA, BPSK/QPSK, 1.25 MHz channels, 824-894 MHz and 1.8-2.0 GHz</a:t>
            </a:r>
          </a:p>
          <a:p>
            <a:pPr lvl="1">
              <a:lnSpc>
                <a:spcPct val="80000"/>
              </a:lnSpc>
            </a:pPr>
            <a:r>
              <a:rPr lang="en-US" sz="1500" dirty="0" smtClean="0">
                <a:latin typeface="Times New Roman" pitchFamily="18" charset="0"/>
              </a:rPr>
              <a:t>1993: CDPD (US) FHSS GMSK 30 kHz channels 824-894 </a:t>
            </a:r>
            <a:r>
              <a:rPr lang="en-US" sz="1500" dirty="0" err="1" smtClean="0">
                <a:latin typeface="Times New Roman" pitchFamily="18" charset="0"/>
              </a:rPr>
              <a:t>Mhz</a:t>
            </a:r>
            <a:endParaRPr lang="en-US" sz="1500" dirty="0" smtClean="0">
              <a:latin typeface="Times New Roman" pitchFamily="18" charset="0"/>
            </a:endParaRPr>
          </a:p>
          <a:p>
            <a:pPr>
              <a:lnSpc>
                <a:spcPct val="80000"/>
              </a:lnSpc>
            </a:pPr>
            <a:r>
              <a:rPr lang="en-US" sz="1500" dirty="0" smtClean="0">
                <a:latin typeface="Times New Roman" pitchFamily="18" charset="0"/>
              </a:rPr>
              <a:t>Enhanced 2G (2.5G) systems</a:t>
            </a:r>
          </a:p>
          <a:p>
            <a:pPr lvl="1">
              <a:lnSpc>
                <a:spcPct val="80000"/>
              </a:lnSpc>
            </a:pPr>
            <a:r>
              <a:rPr lang="en-US" sz="1500" dirty="0" smtClean="0">
                <a:latin typeface="Times New Roman" pitchFamily="18" charset="0"/>
              </a:rPr>
              <a:t>Increased data rates</a:t>
            </a:r>
          </a:p>
          <a:p>
            <a:pPr lvl="1">
              <a:lnSpc>
                <a:spcPct val="80000"/>
              </a:lnSpc>
            </a:pPr>
            <a:r>
              <a:rPr lang="en-US" sz="1500" dirty="0" smtClean="0">
                <a:latin typeface="Times New Roman" pitchFamily="18" charset="0"/>
              </a:rPr>
              <a:t>General Packet Radio System (GPRS): packet-based overlay to GSM, up to 171.2 kbps</a:t>
            </a:r>
          </a:p>
          <a:p>
            <a:pPr lvl="1">
              <a:lnSpc>
                <a:spcPct val="80000"/>
              </a:lnSpc>
            </a:pPr>
            <a:r>
              <a:rPr lang="en-US" sz="1500" dirty="0" smtClean="0">
                <a:latin typeface="Times New Roman" pitchFamily="18" charset="0"/>
              </a:rPr>
              <a:t>Enhanced Data rates for GSM Evolution (EDGE): modulation enhancements to GSM to support up to 180 kbps</a:t>
            </a:r>
          </a:p>
          <a:p>
            <a:pPr>
              <a:lnSpc>
                <a:spcPct val="80000"/>
              </a:lnSpc>
            </a:pPr>
            <a:r>
              <a:rPr lang="en-US" sz="1500" dirty="0" smtClean="0">
                <a:latin typeface="Times New Roman" pitchFamily="18" charset="0"/>
              </a:rPr>
              <a:t>3rd generation (3G) systems</a:t>
            </a:r>
          </a:p>
          <a:p>
            <a:pPr lvl="1">
              <a:lnSpc>
                <a:spcPct val="80000"/>
              </a:lnSpc>
            </a:pPr>
            <a:r>
              <a:rPr lang="en-US" sz="1500" dirty="0" smtClean="0">
                <a:latin typeface="Times New Roman" pitchFamily="18" charset="0"/>
              </a:rPr>
              <a:t>Up to 2 Mbps</a:t>
            </a:r>
          </a:p>
          <a:p>
            <a:pPr lvl="1">
              <a:lnSpc>
                <a:spcPct val="80000"/>
              </a:lnSpc>
            </a:pPr>
            <a:r>
              <a:rPr lang="en-US" sz="1500" dirty="0" smtClean="0">
                <a:latin typeface="Times New Roman" pitchFamily="18" charset="0"/>
              </a:rPr>
              <a:t>Internet, VoIP</a:t>
            </a:r>
          </a:p>
          <a:p>
            <a:pPr lvl="1">
              <a:lnSpc>
                <a:spcPct val="80000"/>
              </a:lnSpc>
            </a:pPr>
            <a:r>
              <a:rPr lang="en-US" sz="1500" dirty="0" smtClean="0">
                <a:latin typeface="Times New Roman" pitchFamily="18" charset="0"/>
              </a:rPr>
              <a:t>2004-2005: IMT-2000, 2000 MHz range - W-CDMA (UMTS), cdma2000, TD-SCMA</a:t>
            </a:r>
          </a:p>
          <a:p>
            <a:pPr>
              <a:lnSpc>
                <a:spcPct val="80000"/>
              </a:lnSpc>
            </a:pPr>
            <a:r>
              <a:rPr lang="en-US" sz="1500" dirty="0" smtClean="0">
                <a:latin typeface="Times New Roman" pitchFamily="18" charset="0"/>
              </a:rPr>
              <a:t>4th Generation </a:t>
            </a:r>
          </a:p>
          <a:p>
            <a:pPr lvl="1">
              <a:lnSpc>
                <a:spcPct val="80000"/>
              </a:lnSpc>
            </a:pPr>
            <a:endParaRPr lang="en-US" sz="1500" dirty="0"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38200" y="990600"/>
            <a:ext cx="7877175" cy="762000"/>
          </a:xfrm>
        </p:spPr>
        <p:txBody>
          <a:bodyPr/>
          <a:lstStyle/>
          <a:p>
            <a:r>
              <a:rPr lang="en-US" dirty="0" smtClean="0"/>
              <a:t>Underlying Concepts</a:t>
            </a:r>
          </a:p>
        </p:txBody>
      </p:sp>
      <p:sp>
        <p:nvSpPr>
          <p:cNvPr id="36867" name="Rectangle 3"/>
          <p:cNvSpPr>
            <a:spLocks noGrp="1" noChangeArrowheads="1"/>
          </p:cNvSpPr>
          <p:nvPr>
            <p:ph type="body" idx="1"/>
          </p:nvPr>
        </p:nvSpPr>
        <p:spPr>
          <a:xfrm>
            <a:off x="0" y="1828800"/>
            <a:ext cx="9144000" cy="5029200"/>
          </a:xfrm>
          <a:solidFill>
            <a:schemeClr val="bg1"/>
          </a:solidFill>
        </p:spPr>
        <p:txBody>
          <a:bodyPr/>
          <a:lstStyle/>
          <a:p>
            <a:r>
              <a:rPr lang="en-US" dirty="0" smtClean="0">
                <a:latin typeface="Times New Roman" pitchFamily="18" charset="0"/>
              </a:rPr>
              <a:t>Electromagnetics</a:t>
            </a:r>
          </a:p>
          <a:p>
            <a:pPr lvl="1"/>
            <a:r>
              <a:rPr lang="en-US" dirty="0" smtClean="0">
                <a:latin typeface="Times New Roman" pitchFamily="18" charset="0"/>
              </a:rPr>
              <a:t>Antennas, wave propagation, channel modeling</a:t>
            </a:r>
          </a:p>
          <a:p>
            <a:r>
              <a:rPr lang="en-US" dirty="0" smtClean="0">
                <a:latin typeface="Times New Roman" pitchFamily="18" charset="0"/>
              </a:rPr>
              <a:t>Signals and systems</a:t>
            </a:r>
          </a:p>
          <a:p>
            <a:pPr lvl="1"/>
            <a:r>
              <a:rPr lang="en-US" dirty="0" smtClean="0">
                <a:latin typeface="Times New Roman" pitchFamily="18" charset="0"/>
              </a:rPr>
              <a:t>Filtering, Fourier transforms, block-diagram design</a:t>
            </a:r>
          </a:p>
          <a:p>
            <a:r>
              <a:rPr lang="en-US" dirty="0" smtClean="0">
                <a:latin typeface="Times New Roman" pitchFamily="18" charset="0"/>
              </a:rPr>
              <a:t>Digital signal processing</a:t>
            </a:r>
          </a:p>
          <a:p>
            <a:pPr lvl="1"/>
            <a:r>
              <a:rPr lang="en-US" dirty="0" smtClean="0">
                <a:latin typeface="Times New Roman" pitchFamily="18" charset="0"/>
              </a:rPr>
              <a:t>Equalization, spread-spectrum, source coding</a:t>
            </a:r>
          </a:p>
          <a:p>
            <a:r>
              <a:rPr lang="en-US" dirty="0" smtClean="0">
                <a:latin typeface="Times New Roman" pitchFamily="18" charset="0"/>
              </a:rPr>
              <a:t>Communications</a:t>
            </a:r>
          </a:p>
          <a:p>
            <a:pPr lvl="1"/>
            <a:r>
              <a:rPr lang="en-US" dirty="0" smtClean="0">
                <a:latin typeface="Times New Roman" pitchFamily="18" charset="0"/>
              </a:rPr>
              <a:t>Modulation, noise analysis, channel capacity, channel coding</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90600" y="685800"/>
            <a:ext cx="7793037" cy="1143000"/>
          </a:xfrm>
        </p:spPr>
        <p:txBody>
          <a:bodyPr/>
          <a:lstStyle/>
          <a:p>
            <a:r>
              <a:rPr lang="en-US" dirty="0" smtClean="0"/>
              <a:t>Enabling Technologies</a:t>
            </a:r>
          </a:p>
        </p:txBody>
      </p:sp>
      <p:sp>
        <p:nvSpPr>
          <p:cNvPr id="37891" name="Rectangle 3"/>
          <p:cNvSpPr>
            <a:spLocks noGrp="1" noChangeArrowheads="1"/>
          </p:cNvSpPr>
          <p:nvPr>
            <p:ph type="body" idx="1"/>
          </p:nvPr>
        </p:nvSpPr>
        <p:spPr>
          <a:xfrm>
            <a:off x="228600" y="1981200"/>
            <a:ext cx="8726488" cy="4762500"/>
          </a:xfrm>
          <a:solidFill>
            <a:schemeClr val="bg1"/>
          </a:solidFill>
        </p:spPr>
        <p:txBody>
          <a:bodyPr/>
          <a:lstStyle/>
          <a:p>
            <a:r>
              <a:rPr lang="en-US" sz="2800" dirty="0" smtClean="0">
                <a:latin typeface="Times New Roman" pitchFamily="18" charset="0"/>
              </a:rPr>
              <a:t>Digital integrated circuits</a:t>
            </a:r>
          </a:p>
          <a:p>
            <a:r>
              <a:rPr lang="en-US" sz="2800" dirty="0" smtClean="0">
                <a:latin typeface="Times New Roman" pitchFamily="18" charset="0"/>
              </a:rPr>
              <a:t>RF generation devices (efficient power amps, sleep modes, improved oscillators, smart antennas)</a:t>
            </a:r>
          </a:p>
          <a:p>
            <a:r>
              <a:rPr lang="en-US" sz="2800" dirty="0" smtClean="0">
                <a:latin typeface="Times New Roman" pitchFamily="18" charset="0"/>
              </a:rPr>
              <a:t>Source coding (data compression)</a:t>
            </a:r>
          </a:p>
          <a:p>
            <a:r>
              <a:rPr lang="en-US" sz="2800" dirty="0" smtClean="0">
                <a:latin typeface="Times New Roman" pitchFamily="18" charset="0"/>
              </a:rPr>
              <a:t>Modulation (improved efficiency)</a:t>
            </a:r>
          </a:p>
          <a:p>
            <a:r>
              <a:rPr lang="en-US" sz="2800" dirty="0" smtClean="0">
                <a:latin typeface="Times New Roman" pitchFamily="18" charset="0"/>
              </a:rPr>
              <a:t>Multiple-access techniques (increase number of users)</a:t>
            </a:r>
          </a:p>
          <a:p>
            <a:r>
              <a:rPr lang="en-US" sz="2800" dirty="0" smtClean="0">
                <a:latin typeface="Times New Roman" pitchFamily="18" charset="0"/>
              </a:rPr>
              <a:t>Channel coding/forward error correction (improve probability of successful reception)</a:t>
            </a:r>
          </a:p>
          <a:p>
            <a:r>
              <a:rPr lang="en-US" sz="2800" dirty="0" smtClean="0">
                <a:latin typeface="Times New Roman" pitchFamily="18" charset="0"/>
              </a:rPr>
              <a:t>Software programmable radios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9"/>
          <p:cNvSpPr>
            <a:spLocks noChangeAspect="1" noChangeArrowheads="1"/>
          </p:cNvSpPr>
          <p:nvPr/>
        </p:nvSpPr>
        <p:spPr bwMode="auto">
          <a:xfrm>
            <a:off x="76200" y="5926138"/>
            <a:ext cx="2743200" cy="644525"/>
          </a:xfrm>
          <a:prstGeom prst="rect">
            <a:avLst/>
          </a:prstGeom>
          <a:solidFill>
            <a:srgbClr val="FFFF00"/>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wrap="none" anchor="ctr">
            <a:flatTx/>
          </a:bodyPr>
          <a:lstStyle/>
          <a:p>
            <a:pPr algn="ctr"/>
            <a:r>
              <a:rPr kumimoji="1" lang="en-US">
                <a:ea typeface="SimSun" pitchFamily="2" charset="-122"/>
              </a:rPr>
              <a:t>Channel</a:t>
            </a:r>
          </a:p>
        </p:txBody>
      </p:sp>
      <p:sp>
        <p:nvSpPr>
          <p:cNvPr id="38915" name="Rectangle 27"/>
          <p:cNvSpPr>
            <a:spLocks noChangeAspect="1" noChangeArrowheads="1"/>
          </p:cNvSpPr>
          <p:nvPr/>
        </p:nvSpPr>
        <p:spPr bwMode="auto">
          <a:xfrm>
            <a:off x="152400" y="5175250"/>
            <a:ext cx="2625725" cy="644525"/>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wrap="none" anchor="ctr">
            <a:flatTx/>
          </a:bodyPr>
          <a:lstStyle/>
          <a:p>
            <a:pPr algn="ctr"/>
            <a:r>
              <a:rPr kumimoji="1" lang="en-US">
                <a:ea typeface="SimSun" pitchFamily="2" charset="-122"/>
              </a:rPr>
              <a:t>Physical</a:t>
            </a:r>
          </a:p>
        </p:txBody>
      </p:sp>
      <p:sp>
        <p:nvSpPr>
          <p:cNvPr id="38916" name="Rectangle 23"/>
          <p:cNvSpPr>
            <a:spLocks noChangeAspect="1" noChangeArrowheads="1"/>
          </p:cNvSpPr>
          <p:nvPr/>
        </p:nvSpPr>
        <p:spPr bwMode="auto">
          <a:xfrm>
            <a:off x="166688" y="4425950"/>
            <a:ext cx="2625725" cy="644525"/>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wrap="none" anchor="ctr">
            <a:flatTx/>
          </a:bodyPr>
          <a:lstStyle/>
          <a:p>
            <a:pPr algn="ctr"/>
            <a:r>
              <a:rPr kumimoji="1" lang="en-US">
                <a:ea typeface="SimSun" pitchFamily="2" charset="-122"/>
              </a:rPr>
              <a:t>Data Link (MAC)</a:t>
            </a:r>
            <a:endParaRPr kumimoji="1" lang="en-US" sz="3200">
              <a:ea typeface="SimSun" pitchFamily="2" charset="-122"/>
            </a:endParaRPr>
          </a:p>
        </p:txBody>
      </p:sp>
      <p:sp>
        <p:nvSpPr>
          <p:cNvPr id="38917" name="Rectangle 2"/>
          <p:cNvSpPr>
            <a:spLocks noGrp="1" noChangeArrowheads="1"/>
          </p:cNvSpPr>
          <p:nvPr>
            <p:ph type="title"/>
          </p:nvPr>
        </p:nvSpPr>
        <p:spPr>
          <a:xfrm>
            <a:off x="914400" y="990600"/>
            <a:ext cx="7793038" cy="685800"/>
          </a:xfrm>
        </p:spPr>
        <p:txBody>
          <a:bodyPr/>
          <a:lstStyle/>
          <a:p>
            <a:r>
              <a:rPr lang="en-US" sz="4000" dirty="0" smtClean="0"/>
              <a:t>Protocol stack</a:t>
            </a:r>
          </a:p>
        </p:txBody>
      </p:sp>
      <p:sp>
        <p:nvSpPr>
          <p:cNvPr id="38918" name="Rectangle 19"/>
          <p:cNvSpPr>
            <a:spLocks noChangeAspect="1" noChangeArrowheads="1"/>
          </p:cNvSpPr>
          <p:nvPr/>
        </p:nvSpPr>
        <p:spPr bwMode="auto">
          <a:xfrm>
            <a:off x="195263" y="3675063"/>
            <a:ext cx="2625725" cy="646112"/>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wrap="none" anchor="ctr">
            <a:flatTx/>
          </a:bodyPr>
          <a:lstStyle/>
          <a:p>
            <a:pPr algn="ctr"/>
            <a:r>
              <a:rPr kumimoji="1" lang="en-US">
                <a:ea typeface="SimSun" pitchFamily="2" charset="-122"/>
              </a:rPr>
              <a:t>Network</a:t>
            </a:r>
          </a:p>
        </p:txBody>
      </p:sp>
      <p:sp>
        <p:nvSpPr>
          <p:cNvPr id="38919" name="Rectangle 15"/>
          <p:cNvSpPr>
            <a:spLocks noChangeAspect="1" noChangeArrowheads="1"/>
          </p:cNvSpPr>
          <p:nvPr/>
        </p:nvSpPr>
        <p:spPr bwMode="auto">
          <a:xfrm>
            <a:off x="180975" y="2925763"/>
            <a:ext cx="2625725" cy="644525"/>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wrap="none" anchor="ctr">
            <a:flatTx/>
          </a:bodyPr>
          <a:lstStyle/>
          <a:p>
            <a:pPr algn="ctr"/>
            <a:r>
              <a:rPr kumimoji="1" lang="en-US">
                <a:ea typeface="SimSun" pitchFamily="2" charset="-122"/>
              </a:rPr>
              <a:t>Transport</a:t>
            </a:r>
            <a:endParaRPr kumimoji="1" lang="en-US" sz="3200">
              <a:ea typeface="SimSun" pitchFamily="2" charset="-122"/>
            </a:endParaRPr>
          </a:p>
        </p:txBody>
      </p:sp>
      <p:sp>
        <p:nvSpPr>
          <p:cNvPr id="38920" name="Rectangle 11"/>
          <p:cNvSpPr>
            <a:spLocks noChangeAspect="1" noChangeArrowheads="1"/>
          </p:cNvSpPr>
          <p:nvPr/>
        </p:nvSpPr>
        <p:spPr bwMode="auto">
          <a:xfrm>
            <a:off x="207963" y="2176463"/>
            <a:ext cx="2625725" cy="644525"/>
          </a:xfrm>
          <a:prstGeom prst="rect">
            <a:avLst/>
          </a:prstGeom>
          <a:solidFill>
            <a:srgbClr val="CCFFCC"/>
          </a:solidFill>
          <a:ln w="9525">
            <a:miter lim="800000"/>
            <a:headEnd/>
            <a:tailEnd/>
          </a:ln>
          <a:scene3d>
            <a:camera prst="legacyObliqueTopRight"/>
            <a:lightRig rig="legacyFlat3" dir="b"/>
          </a:scene3d>
          <a:sp3d extrusionH="430200" prstMaterial="legacyMatte">
            <a:bevelT w="13500" h="13500" prst="angle"/>
            <a:bevelB w="13500" h="13500" prst="angle"/>
            <a:extrusionClr>
              <a:srgbClr val="CCFFCC"/>
            </a:extrusionClr>
          </a:sp3d>
        </p:spPr>
        <p:txBody>
          <a:bodyPr wrap="none" anchor="ctr">
            <a:flatTx/>
          </a:bodyPr>
          <a:lstStyle/>
          <a:p>
            <a:pPr algn="ctr"/>
            <a:r>
              <a:rPr kumimoji="1" lang="en-US" dirty="0">
                <a:ea typeface="SimSun" pitchFamily="2" charset="-122"/>
              </a:rPr>
              <a:t>Application</a:t>
            </a:r>
            <a:endParaRPr kumimoji="1" lang="en-US" sz="3200" dirty="0">
              <a:ea typeface="SimSun" pitchFamily="2" charset="-122"/>
            </a:endParaRPr>
          </a:p>
        </p:txBody>
      </p:sp>
      <p:sp>
        <p:nvSpPr>
          <p:cNvPr id="38921" name="Text Box 30"/>
          <p:cNvSpPr txBox="1">
            <a:spLocks noChangeArrowheads="1"/>
          </p:cNvSpPr>
          <p:nvPr/>
        </p:nvSpPr>
        <p:spPr bwMode="auto">
          <a:xfrm>
            <a:off x="3595688" y="2057400"/>
            <a:ext cx="2078037" cy="457200"/>
          </a:xfrm>
          <a:prstGeom prst="rect">
            <a:avLst/>
          </a:prstGeom>
          <a:solidFill>
            <a:schemeClr val="bg1"/>
          </a:solidFill>
          <a:ln w="9525">
            <a:noFill/>
            <a:miter lim="800000"/>
            <a:headEnd/>
            <a:tailEnd/>
          </a:ln>
        </p:spPr>
        <p:txBody>
          <a:bodyPr wrap="none">
            <a:spAutoFit/>
          </a:bodyPr>
          <a:lstStyle/>
          <a:p>
            <a:r>
              <a:rPr lang="en-US"/>
              <a:t>Source coding</a:t>
            </a:r>
          </a:p>
        </p:txBody>
      </p:sp>
      <p:sp>
        <p:nvSpPr>
          <p:cNvPr id="38922" name="Text Box 31"/>
          <p:cNvSpPr txBox="1">
            <a:spLocks noChangeArrowheads="1"/>
          </p:cNvSpPr>
          <p:nvPr/>
        </p:nvSpPr>
        <p:spPr bwMode="auto">
          <a:xfrm>
            <a:off x="3576638" y="2878138"/>
            <a:ext cx="4224337" cy="457200"/>
          </a:xfrm>
          <a:prstGeom prst="rect">
            <a:avLst/>
          </a:prstGeom>
          <a:noFill/>
          <a:ln w="9525">
            <a:noFill/>
            <a:miter lim="800000"/>
            <a:headEnd/>
            <a:tailEnd/>
          </a:ln>
        </p:spPr>
        <p:txBody>
          <a:bodyPr wrap="none">
            <a:spAutoFit/>
          </a:bodyPr>
          <a:lstStyle/>
          <a:p>
            <a:r>
              <a:rPr lang="en-US"/>
              <a:t>Packet re-ordering (e.g., TCP)</a:t>
            </a:r>
          </a:p>
        </p:txBody>
      </p:sp>
      <p:sp>
        <p:nvSpPr>
          <p:cNvPr id="38923" name="Text Box 32"/>
          <p:cNvSpPr txBox="1">
            <a:spLocks noChangeArrowheads="1"/>
          </p:cNvSpPr>
          <p:nvPr/>
        </p:nvSpPr>
        <p:spPr bwMode="auto">
          <a:xfrm>
            <a:off x="3579813" y="3624263"/>
            <a:ext cx="2530475" cy="457200"/>
          </a:xfrm>
          <a:prstGeom prst="rect">
            <a:avLst/>
          </a:prstGeom>
          <a:noFill/>
          <a:ln w="9525">
            <a:noFill/>
            <a:miter lim="800000"/>
            <a:headEnd/>
            <a:tailEnd/>
          </a:ln>
        </p:spPr>
        <p:txBody>
          <a:bodyPr wrap="none">
            <a:spAutoFit/>
          </a:bodyPr>
          <a:lstStyle/>
          <a:p>
            <a:r>
              <a:rPr lang="en-US"/>
              <a:t>Routing (e.g., IP)</a:t>
            </a:r>
          </a:p>
        </p:txBody>
      </p:sp>
      <p:sp>
        <p:nvSpPr>
          <p:cNvPr id="38924" name="Text Box 33"/>
          <p:cNvSpPr txBox="1">
            <a:spLocks noChangeArrowheads="1"/>
          </p:cNvSpPr>
          <p:nvPr/>
        </p:nvSpPr>
        <p:spPr bwMode="auto">
          <a:xfrm>
            <a:off x="3579813" y="4386263"/>
            <a:ext cx="3873500" cy="457200"/>
          </a:xfrm>
          <a:prstGeom prst="rect">
            <a:avLst/>
          </a:prstGeom>
          <a:noFill/>
          <a:ln w="9525">
            <a:noFill/>
            <a:miter lim="800000"/>
            <a:headEnd/>
            <a:tailEnd/>
          </a:ln>
        </p:spPr>
        <p:txBody>
          <a:bodyPr wrap="none">
            <a:spAutoFit/>
          </a:bodyPr>
          <a:lstStyle/>
          <a:p>
            <a:r>
              <a:rPr lang="en-US"/>
              <a:t>Error correction, encryption</a:t>
            </a:r>
          </a:p>
        </p:txBody>
      </p:sp>
      <p:sp>
        <p:nvSpPr>
          <p:cNvPr id="38925" name="Text Box 34"/>
          <p:cNvSpPr txBox="1">
            <a:spLocks noChangeArrowheads="1"/>
          </p:cNvSpPr>
          <p:nvPr/>
        </p:nvSpPr>
        <p:spPr bwMode="auto">
          <a:xfrm>
            <a:off x="3519488" y="5148263"/>
            <a:ext cx="4897437" cy="457200"/>
          </a:xfrm>
          <a:prstGeom prst="rect">
            <a:avLst/>
          </a:prstGeom>
          <a:noFill/>
          <a:ln w="9525">
            <a:noFill/>
            <a:miter lim="800000"/>
            <a:headEnd/>
            <a:tailEnd/>
          </a:ln>
        </p:spPr>
        <p:txBody>
          <a:bodyPr wrap="none">
            <a:spAutoFit/>
          </a:bodyPr>
          <a:lstStyle/>
          <a:p>
            <a:r>
              <a:rPr lang="en-US"/>
              <a:t>Modulation, power control, filtering</a:t>
            </a:r>
          </a:p>
        </p:txBody>
      </p:sp>
      <p:sp>
        <p:nvSpPr>
          <p:cNvPr id="38926" name="Rectangle 35"/>
          <p:cNvSpPr>
            <a:spLocks noGrp="1" noChangeArrowheads="1"/>
          </p:cNvSpPr>
          <p:nvPr>
            <p:ph type="body" idx="1"/>
          </p:nvPr>
        </p:nvSpPr>
        <p:spPr>
          <a:xfrm>
            <a:off x="3352800" y="5791200"/>
            <a:ext cx="5486400" cy="914400"/>
          </a:xfrm>
          <a:solidFill>
            <a:schemeClr val="bg1"/>
          </a:solidFill>
        </p:spPr>
        <p:txBody>
          <a:bodyPr/>
          <a:lstStyle/>
          <a:p>
            <a:pPr>
              <a:lnSpc>
                <a:spcPct val="80000"/>
              </a:lnSpc>
            </a:pPr>
            <a:r>
              <a:rPr lang="en-US" sz="2400" dirty="0" smtClean="0"/>
              <a:t>Provides abstraction when designing layers</a:t>
            </a:r>
          </a:p>
        </p:txBody>
      </p:sp>
      <p:sp>
        <p:nvSpPr>
          <p:cNvPr id="15" name="Slide Number Placeholder 14"/>
          <p:cNvSpPr>
            <a:spLocks noGrp="1"/>
          </p:cNvSpPr>
          <p:nvPr>
            <p:ph type="sldNum" sz="quarter" idx="12"/>
          </p:nvPr>
        </p:nvSpPr>
        <p:spPr>
          <a:xfrm>
            <a:off x="7239000" y="6400800"/>
            <a:ext cx="1905000" cy="457200"/>
          </a:xfrm>
        </p:spPr>
        <p:txBody>
          <a:bodyPr/>
          <a:lstStyle/>
          <a:p>
            <a:pPr>
              <a:defRPr/>
            </a:pPr>
            <a:fld id="{BACECD4D-FF13-F54C-9E44-5E76ECC5C64E}"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smtClean="0"/>
          </a:p>
        </p:txBody>
      </p:sp>
      <p:sp>
        <p:nvSpPr>
          <p:cNvPr id="41987" name="Content Placeholder 2"/>
          <p:cNvSpPr>
            <a:spLocks noGrp="1"/>
          </p:cNvSpPr>
          <p:nvPr>
            <p:ph idx="1"/>
          </p:nvPr>
        </p:nvSpPr>
        <p:spPr/>
        <p:txBody>
          <a:bodyPr/>
          <a:lstStyle/>
          <a:p>
            <a:endParaRPr lang="en-US" smtClean="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pPr eaLnBrk="1" hangingPunct="1"/>
            <a:r>
              <a:rPr kumimoji="1" lang="en-GB" dirty="0"/>
              <a:t>Overview of Wireless LANs</a:t>
            </a:r>
            <a:endParaRPr kumimoji="1" lang="en-US" dirty="0"/>
          </a:p>
        </p:txBody>
      </p:sp>
      <p:sp>
        <p:nvSpPr>
          <p:cNvPr id="67589" name="Rectangle 5"/>
          <p:cNvSpPr>
            <a:spLocks noGrp="1" noChangeArrowheads="1"/>
          </p:cNvSpPr>
          <p:nvPr>
            <p:ph type="body" idx="1"/>
          </p:nvPr>
        </p:nvSpPr>
        <p:spPr>
          <a:xfrm>
            <a:off x="304800" y="1905000"/>
            <a:ext cx="8229600" cy="4876800"/>
          </a:xfrm>
        </p:spPr>
        <p:txBody>
          <a:bodyPr/>
          <a:lstStyle/>
          <a:p>
            <a:pPr eaLnBrk="1" hangingPunct="1">
              <a:defRPr/>
            </a:pPr>
            <a:r>
              <a:rPr kumimoji="1" lang="en-US" dirty="0" smtClean="0"/>
              <a:t>wireless </a:t>
            </a:r>
            <a:r>
              <a:rPr kumimoji="1" lang="en-US" dirty="0"/>
              <a:t>transmission medium</a:t>
            </a:r>
            <a:endParaRPr kumimoji="1" lang="en-GB" dirty="0"/>
          </a:p>
          <a:p>
            <a:pPr eaLnBrk="1" hangingPunct="1">
              <a:defRPr/>
            </a:pPr>
            <a:r>
              <a:rPr kumimoji="1" lang="en-GB" dirty="0"/>
              <a:t>issues of</a:t>
            </a:r>
            <a:r>
              <a:rPr kumimoji="1" lang="en-US" dirty="0"/>
              <a:t> high prices, low data rates, occupational safety concerns, &amp; licensing requirements now addressed</a:t>
            </a:r>
            <a:endParaRPr kumimoji="1" lang="en-GB" dirty="0"/>
          </a:p>
          <a:p>
            <a:pPr eaLnBrk="1" hangingPunct="1">
              <a:defRPr/>
            </a:pPr>
            <a:r>
              <a:rPr kumimoji="1" lang="en-GB" dirty="0"/>
              <a:t>key application areas:</a:t>
            </a:r>
          </a:p>
          <a:p>
            <a:pPr lvl="1" eaLnBrk="1" hangingPunct="1">
              <a:defRPr/>
            </a:pPr>
            <a:r>
              <a:rPr kumimoji="1" lang="en-US" dirty="0"/>
              <a:t>LAN extension</a:t>
            </a:r>
          </a:p>
          <a:p>
            <a:pPr lvl="1" eaLnBrk="1" hangingPunct="1">
              <a:defRPr/>
            </a:pPr>
            <a:r>
              <a:rPr kumimoji="1" lang="en-US" dirty="0"/>
              <a:t>cross-building interconnect</a:t>
            </a:r>
          </a:p>
          <a:p>
            <a:pPr lvl="1" eaLnBrk="1" hangingPunct="1">
              <a:defRPr/>
            </a:pPr>
            <a:r>
              <a:rPr kumimoji="1" lang="en-US" dirty="0"/>
              <a:t>nomadic access</a:t>
            </a:r>
          </a:p>
          <a:p>
            <a:pPr lvl="1" eaLnBrk="1" hangingPunct="1">
              <a:defRPr/>
            </a:pPr>
            <a:r>
              <a:rPr kumimoji="1" lang="en-US" dirty="0"/>
              <a:t>ad hoc networking</a:t>
            </a:r>
          </a:p>
        </p:txBody>
      </p:sp>
      <p:pic>
        <p:nvPicPr>
          <p:cNvPr id="4" name="Picture 3"/>
          <p:cNvPicPr>
            <a:picLocks noChangeAspect="1"/>
          </p:cNvPicPr>
          <p:nvPr/>
        </p:nvPicPr>
        <p:blipFill>
          <a:blip r:embed="rId3"/>
          <a:stretch>
            <a:fillRect/>
          </a:stretch>
        </p:blipFill>
        <p:spPr>
          <a:xfrm rot="169010">
            <a:off x="5869690" y="3375436"/>
            <a:ext cx="3005543" cy="3005543"/>
          </a:xfrm>
          <a:prstGeom prst="rect">
            <a:avLst/>
          </a:prstGeom>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405121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7589">
                                            <p:txEl>
                                              <p:pRg st="2" end="2"/>
                                            </p:txEl>
                                          </p:spTgt>
                                        </p:tgtEl>
                                        <p:attrNameLst>
                                          <p:attrName>style.visibility</p:attrName>
                                        </p:attrNameLst>
                                      </p:cBhvr>
                                      <p:to>
                                        <p:strVal val="visible"/>
                                      </p:to>
                                    </p:set>
                                    <p:anim calcmode="lin" valueType="num">
                                      <p:cBhvr additive="base">
                                        <p:cTn id="7" dur="500" fill="hold"/>
                                        <p:tgtEl>
                                          <p:spTgt spid="67589">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589">
                                            <p:txEl>
                                              <p:pRg st="2" end="2"/>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500"/>
                                  </p:stCondLst>
                                  <p:childTnLst>
                                    <p:set>
                                      <p:cBhvr>
                                        <p:cTn id="11" dur="1" fill="hold">
                                          <p:stCondLst>
                                            <p:cond delay="0"/>
                                          </p:stCondLst>
                                        </p:cTn>
                                        <p:tgtEl>
                                          <p:spTgt spid="67589">
                                            <p:txEl>
                                              <p:pRg st="3" end="3"/>
                                            </p:txEl>
                                          </p:spTgt>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nodeType="afterEffect">
                                  <p:stCondLst>
                                    <p:cond delay="500"/>
                                  </p:stCondLst>
                                  <p:childTnLst>
                                    <p:set>
                                      <p:cBhvr>
                                        <p:cTn id="14" dur="1" fill="hold">
                                          <p:stCondLst>
                                            <p:cond delay="0"/>
                                          </p:stCondLst>
                                        </p:cTn>
                                        <p:tgtEl>
                                          <p:spTgt spid="67589">
                                            <p:txEl>
                                              <p:pRg st="4" end="4"/>
                                            </p:txEl>
                                          </p:spTgt>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nodeType="afterEffect">
                                  <p:stCondLst>
                                    <p:cond delay="500"/>
                                  </p:stCondLst>
                                  <p:childTnLst>
                                    <p:set>
                                      <p:cBhvr>
                                        <p:cTn id="17" dur="1" fill="hold">
                                          <p:stCondLst>
                                            <p:cond delay="0"/>
                                          </p:stCondLst>
                                        </p:cTn>
                                        <p:tgtEl>
                                          <p:spTgt spid="67589">
                                            <p:txEl>
                                              <p:pRg st="5" end="5"/>
                                            </p:txEl>
                                          </p:spTgt>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nodeType="afterEffect">
                                  <p:stCondLst>
                                    <p:cond delay="500"/>
                                  </p:stCondLst>
                                  <p:childTnLst>
                                    <p:set>
                                      <p:cBhvr>
                                        <p:cTn id="20" dur="1" fill="hold">
                                          <p:stCondLst>
                                            <p:cond delay="0"/>
                                          </p:stCondLst>
                                        </p:cTn>
                                        <p:tgtEl>
                                          <p:spTgt spid="675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14400" y="533400"/>
            <a:ext cx="8229600" cy="1139825"/>
          </a:xfrm>
        </p:spPr>
        <p:txBody>
          <a:bodyPr/>
          <a:lstStyle/>
          <a:p>
            <a:pPr eaLnBrk="1" hangingPunct="1">
              <a:defRPr/>
            </a:pPr>
            <a:r>
              <a:rPr kumimoji="1" lang="en-GB" dirty="0"/>
              <a:t>Single Cell </a:t>
            </a:r>
            <a:r>
              <a:rPr kumimoji="1" lang="en-US" dirty="0"/>
              <a:t>LAN Extension</a:t>
            </a:r>
          </a:p>
        </p:txBody>
      </p:sp>
      <p:pic>
        <p:nvPicPr>
          <p:cNvPr id="6147" name="Picture 5" descr="Single Cell                                                    002828FE  Mnementh                      BEAE7A2F:"/>
          <p:cNvPicPr>
            <a:picLocks noChangeAspect="1" noChangeArrowheads="1"/>
          </p:cNvPicPr>
          <p:nvPr/>
        </p:nvPicPr>
        <p:blipFill>
          <a:blip r:embed="rId3"/>
          <a:srcRect l="3580" t="4633" r="3580" b="11581"/>
          <a:stretch>
            <a:fillRect/>
          </a:stretch>
        </p:blipFill>
        <p:spPr bwMode="auto">
          <a:xfrm>
            <a:off x="381000" y="2057400"/>
            <a:ext cx="8336054" cy="4572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11</a:t>
            </a:fld>
            <a:endParaRPr lang="en-US"/>
          </a:p>
        </p:txBody>
      </p:sp>
    </p:spTree>
    <p:extLst>
      <p:ext uri="{BB962C8B-B14F-4D97-AF65-F5344CB8AC3E}">
        <p14:creationId xmlns:p14="http://schemas.microsoft.com/office/powerpoint/2010/main" xmlns="" val="79282340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838200" y="536575"/>
            <a:ext cx="8229600" cy="1139825"/>
          </a:xfrm>
        </p:spPr>
        <p:txBody>
          <a:bodyPr/>
          <a:lstStyle/>
          <a:p>
            <a:pPr eaLnBrk="1" hangingPunct="1">
              <a:defRPr/>
            </a:pPr>
            <a:r>
              <a:rPr kumimoji="1" lang="en-GB" dirty="0"/>
              <a:t>Multi Cell </a:t>
            </a:r>
            <a:r>
              <a:rPr kumimoji="1" lang="en-US" dirty="0"/>
              <a:t>LAN Extension</a:t>
            </a:r>
          </a:p>
        </p:txBody>
      </p:sp>
      <p:pic>
        <p:nvPicPr>
          <p:cNvPr id="7171" name="Picture 4" descr=" Multicell                                                      002828FE  Mnementh                      BEAE7A2F:"/>
          <p:cNvPicPr>
            <a:picLocks noChangeAspect="1" noChangeArrowheads="1"/>
          </p:cNvPicPr>
          <p:nvPr/>
        </p:nvPicPr>
        <p:blipFill>
          <a:blip r:embed="rId3"/>
          <a:srcRect l="3580" t="4633" r="3580" b="11581"/>
          <a:stretch>
            <a:fillRect/>
          </a:stretch>
        </p:blipFill>
        <p:spPr bwMode="auto">
          <a:xfrm>
            <a:off x="381000" y="1981200"/>
            <a:ext cx="8458200" cy="4876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12</a:t>
            </a:fld>
            <a:endParaRPr lang="en-US"/>
          </a:p>
        </p:txBody>
      </p:sp>
    </p:spTree>
    <p:extLst>
      <p:ext uri="{BB962C8B-B14F-4D97-AF65-F5344CB8AC3E}">
        <p14:creationId xmlns:p14="http://schemas.microsoft.com/office/powerpoint/2010/main" xmlns="" val="2206782885"/>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kumimoji="1" lang="en-US" dirty="0"/>
              <a:t>Nomadic Access</a:t>
            </a:r>
          </a:p>
        </p:txBody>
      </p:sp>
      <p:sp>
        <p:nvSpPr>
          <p:cNvPr id="71683" name="Rectangle 3"/>
          <p:cNvSpPr>
            <a:spLocks noGrp="1" noChangeArrowheads="1"/>
          </p:cNvSpPr>
          <p:nvPr>
            <p:ph type="body" idx="1"/>
          </p:nvPr>
        </p:nvSpPr>
        <p:spPr>
          <a:xfrm>
            <a:off x="304800" y="2514600"/>
            <a:ext cx="7772400" cy="2286000"/>
          </a:xfrm>
        </p:spPr>
        <p:txBody>
          <a:bodyPr/>
          <a:lstStyle/>
          <a:p>
            <a:pPr eaLnBrk="1" hangingPunct="1">
              <a:defRPr/>
            </a:pPr>
            <a:endParaRPr kumimoji="1" lang="en-GB" dirty="0" smtClean="0"/>
          </a:p>
          <a:p>
            <a:pPr eaLnBrk="1" hangingPunct="1">
              <a:defRPr/>
            </a:pPr>
            <a:endParaRPr kumimoji="1" lang="en-GB" dirty="0"/>
          </a:p>
          <a:p>
            <a:pPr marL="0" indent="0" eaLnBrk="1" hangingPunct="1">
              <a:buNone/>
              <a:defRPr/>
            </a:pPr>
            <a:endParaRPr kumimoji="1" lang="en-GB" dirty="0"/>
          </a:p>
          <a:p>
            <a:pPr eaLnBrk="1" hangingPunct="1">
              <a:defRPr/>
            </a:pPr>
            <a:r>
              <a:rPr kumimoji="1" lang="en-GB" dirty="0" smtClean="0"/>
              <a:t>also </a:t>
            </a:r>
            <a:r>
              <a:rPr kumimoji="1" lang="en-US" dirty="0"/>
              <a:t>useful in extended environment such as campus or cluster of buildings</a:t>
            </a:r>
            <a:endParaRPr kumimoji="1" lang="en-GB" dirty="0"/>
          </a:p>
          <a:p>
            <a:pPr lvl="1" eaLnBrk="1" hangingPunct="1">
              <a:defRPr/>
            </a:pPr>
            <a:r>
              <a:rPr kumimoji="1" lang="en-GB" dirty="0"/>
              <a:t>users</a:t>
            </a:r>
            <a:r>
              <a:rPr kumimoji="1" lang="en-US" dirty="0"/>
              <a:t> move around with portable computers</a:t>
            </a:r>
            <a:endParaRPr kumimoji="1" lang="en-GB" dirty="0" smtClean="0"/>
          </a:p>
          <a:p>
            <a:pPr lvl="1" eaLnBrk="1" hangingPunct="1">
              <a:defRPr/>
            </a:pPr>
            <a:r>
              <a:rPr kumimoji="1" lang="en-US" dirty="0" smtClean="0"/>
              <a:t>access </a:t>
            </a:r>
            <a:r>
              <a:rPr kumimoji="1" lang="en-US" dirty="0"/>
              <a:t>to servers on wired LAN</a:t>
            </a:r>
          </a:p>
        </p:txBody>
      </p:sp>
      <p:graphicFrame>
        <p:nvGraphicFramePr>
          <p:cNvPr id="2" name="Diagram 1"/>
          <p:cNvGraphicFramePr/>
          <p:nvPr>
            <p:extLst>
              <p:ext uri="{D42A27DB-BD31-4B8C-83A1-F6EECF244321}">
                <p14:modId xmlns:p14="http://schemas.microsoft.com/office/powerpoint/2010/main" xmlns="" val="2622325949"/>
              </p:ext>
            </p:extLst>
          </p:nvPr>
        </p:nvGraphicFramePr>
        <p:xfrm>
          <a:off x="533400" y="1828800"/>
          <a:ext cx="7848600" cy="231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Tree>
    <p:extLst>
      <p:ext uri="{BB962C8B-B14F-4D97-AF65-F5344CB8AC3E}">
        <p14:creationId xmlns:p14="http://schemas.microsoft.com/office/powerpoint/2010/main" xmlns="" val="23813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3" presetClass="path" presetSubtype="0" accel="50000" decel="50000" fill="hold" nodeType="afterEffect">
                                  <p:stCondLst>
                                    <p:cond delay="500"/>
                                  </p:stCondLst>
                                  <p:childTnLst>
                                    <p:animMotion origin="layout" path="M 0 0 C 0.015 0.024 0.037 0.049 0.055 0.059 C 0.082 0.075 0.108 0.081 0.113 0.073 C 0.117 0.065 0.099 0.045 0.072 0.029 C 0.054 0.019 0.021 0.012 -0.008 0.011 C -0.036 0.012 -0.07 0.019 -0.088 0.029 C -0.115 0.045 -0.133 0.065 -0.128 0.073 C -0.123 0.081 -0.097 0.075 -0.071 0.059 C -0.053 0.049 -0.03 0.024 -0.016 0 C -0.001 -0.025 0.009 -0.058 0.009 -0.079 C 0.009 -0.111 0.002 -0.136 -0.008 -0.136 C -0.017 -0.136 -0.025 -0.111 -0.025 -0.079 C -0.025 -0.058 -0.014 -0.025 0 0 Z" pathEditMode="relative" ptsTypes="">
                                      <p:cBhvr>
                                        <p:cTn id="6" dur="2500" fill="hold"/>
                                        <p:tgtEl>
                                          <p:spTgt spid="71683">
                                            <p:txEl>
                                              <p:pRg st="4" end="4"/>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14400" y="685800"/>
            <a:ext cx="8229600" cy="1139825"/>
          </a:xfrm>
        </p:spPr>
        <p:txBody>
          <a:bodyPr/>
          <a:lstStyle/>
          <a:p>
            <a:pPr eaLnBrk="1" hangingPunct="1"/>
            <a:r>
              <a:rPr kumimoji="1" lang="en-GB" dirty="0"/>
              <a:t>Infrastructure Wireless LAN</a:t>
            </a:r>
            <a:endParaRPr kumimoji="1" lang="en-US" dirty="0"/>
          </a:p>
        </p:txBody>
      </p:sp>
      <p:pic>
        <p:nvPicPr>
          <p:cNvPr id="10243" name="Picture 4" descr="WLAN Config                                                    002828FE  Mnementh                      BEAE7A2F:"/>
          <p:cNvPicPr>
            <a:picLocks noChangeAspect="1" noChangeArrowheads="1"/>
          </p:cNvPicPr>
          <p:nvPr/>
        </p:nvPicPr>
        <p:blipFill>
          <a:blip r:embed="rId3"/>
          <a:srcRect l="4633" t="3580" r="4633" b="50113"/>
          <a:stretch>
            <a:fillRect/>
          </a:stretch>
        </p:blipFill>
        <p:spPr bwMode="auto">
          <a:xfrm>
            <a:off x="457200" y="1981200"/>
            <a:ext cx="8492331" cy="4876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14</a:t>
            </a:fld>
            <a:endParaRPr lang="en-US"/>
          </a:p>
        </p:txBody>
      </p:sp>
    </p:spTree>
    <p:extLst>
      <p:ext uri="{BB962C8B-B14F-4D97-AF65-F5344CB8AC3E}">
        <p14:creationId xmlns:p14="http://schemas.microsoft.com/office/powerpoint/2010/main" xmlns="" val="703086261"/>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38200" y="612775"/>
            <a:ext cx="8229600" cy="1139825"/>
          </a:xfrm>
        </p:spPr>
        <p:txBody>
          <a:bodyPr/>
          <a:lstStyle/>
          <a:p>
            <a:pPr eaLnBrk="1" hangingPunct="1">
              <a:defRPr/>
            </a:pPr>
            <a:r>
              <a:rPr kumimoji="1" lang="en-US" dirty="0"/>
              <a:t>Ad Hoc Networking</a:t>
            </a:r>
          </a:p>
        </p:txBody>
      </p:sp>
      <p:sp>
        <p:nvSpPr>
          <p:cNvPr id="69635" name="Rectangle 3"/>
          <p:cNvSpPr>
            <a:spLocks noGrp="1" noChangeArrowheads="1"/>
          </p:cNvSpPr>
          <p:nvPr>
            <p:ph type="body" idx="1"/>
          </p:nvPr>
        </p:nvSpPr>
        <p:spPr>
          <a:xfrm>
            <a:off x="457200" y="1981200"/>
            <a:ext cx="8229600" cy="685800"/>
          </a:xfrm>
        </p:spPr>
        <p:txBody>
          <a:bodyPr/>
          <a:lstStyle/>
          <a:p>
            <a:pPr eaLnBrk="1" hangingPunct="1"/>
            <a:r>
              <a:rPr kumimoji="1" lang="en-US" dirty="0"/>
              <a:t>temporary </a:t>
            </a:r>
            <a:r>
              <a:rPr kumimoji="1" lang="en-GB" dirty="0"/>
              <a:t>peer</a:t>
            </a:r>
            <a:r>
              <a:rPr kumimoji="1" lang="en-US" dirty="0"/>
              <a:t>-to-peer network</a:t>
            </a:r>
            <a:endParaRPr kumimoji="1" lang="en-GB" dirty="0"/>
          </a:p>
        </p:txBody>
      </p:sp>
      <p:pic>
        <p:nvPicPr>
          <p:cNvPr id="11268" name="Picture 5" descr="WLAN Config                                                    002828FE  Mnementh                      BEAE7A2F:"/>
          <p:cNvPicPr>
            <a:picLocks noChangeAspect="1" noChangeArrowheads="1"/>
          </p:cNvPicPr>
          <p:nvPr/>
        </p:nvPicPr>
        <p:blipFill>
          <a:blip r:embed="rId3"/>
          <a:srcRect l="4633" t="50113" r="4633" b="7159"/>
          <a:stretch>
            <a:fillRect/>
          </a:stretch>
        </p:blipFill>
        <p:spPr bwMode="auto">
          <a:xfrm>
            <a:off x="76200" y="2809142"/>
            <a:ext cx="7772400" cy="420125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spTree>
    <p:extLst>
      <p:ext uri="{BB962C8B-B14F-4D97-AF65-F5344CB8AC3E}">
        <p14:creationId xmlns:p14="http://schemas.microsoft.com/office/powerpoint/2010/main" xmlns="" val="3998347557"/>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a:xfrm>
            <a:off x="838200" y="536575"/>
            <a:ext cx="8229600" cy="1139825"/>
          </a:xfrm>
        </p:spPr>
        <p:txBody>
          <a:bodyPr/>
          <a:lstStyle/>
          <a:p>
            <a:pPr eaLnBrk="1" hangingPunct="1"/>
            <a:r>
              <a:rPr kumimoji="1" lang="en-GB" dirty="0"/>
              <a:t>Wireless LAN Requirements</a:t>
            </a:r>
            <a:endParaRPr kumimoji="1" lang="en-US" dirty="0"/>
          </a:p>
        </p:txBody>
      </p:sp>
      <p:graphicFrame>
        <p:nvGraphicFramePr>
          <p:cNvPr id="6" name="Diagram 5"/>
          <p:cNvGraphicFramePr/>
          <p:nvPr>
            <p:extLst>
              <p:ext uri="{D42A27DB-BD31-4B8C-83A1-F6EECF244321}">
                <p14:modId xmlns:p14="http://schemas.microsoft.com/office/powerpoint/2010/main" xmlns="" val="2000858295"/>
              </p:ext>
            </p:extLst>
          </p:nvPr>
        </p:nvGraphicFramePr>
        <p:xfrm>
          <a:off x="152400" y="2057400"/>
          <a:ext cx="89916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Tree>
    <p:extLst>
      <p:ext uri="{BB962C8B-B14F-4D97-AF65-F5344CB8AC3E}">
        <p14:creationId xmlns:p14="http://schemas.microsoft.com/office/powerpoint/2010/main" xmlns="" val="1228192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14400" y="685800"/>
            <a:ext cx="8229600" cy="1139825"/>
          </a:xfrm>
        </p:spPr>
        <p:txBody>
          <a:bodyPr/>
          <a:lstStyle/>
          <a:p>
            <a:pPr eaLnBrk="1" hangingPunct="1"/>
            <a:r>
              <a:rPr kumimoji="1" lang="en-GB" dirty="0"/>
              <a:t>Infrastructure Wireless LAN</a:t>
            </a:r>
            <a:endParaRPr kumimoji="1" lang="en-US" dirty="0"/>
          </a:p>
        </p:txBody>
      </p:sp>
      <p:pic>
        <p:nvPicPr>
          <p:cNvPr id="10243" name="Picture 4" descr="WLAN Config                                                    002828FE  Mnementh                      BEAE7A2F:"/>
          <p:cNvPicPr>
            <a:picLocks noChangeAspect="1" noChangeArrowheads="1"/>
          </p:cNvPicPr>
          <p:nvPr/>
        </p:nvPicPr>
        <p:blipFill>
          <a:blip r:embed="rId3"/>
          <a:srcRect l="4633" t="3580" r="4633" b="50113"/>
          <a:stretch>
            <a:fillRect/>
          </a:stretch>
        </p:blipFill>
        <p:spPr bwMode="auto">
          <a:xfrm>
            <a:off x="457200" y="1981200"/>
            <a:ext cx="8492331" cy="4876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17</a:t>
            </a:fld>
            <a:endParaRPr lang="en-US"/>
          </a:p>
        </p:txBody>
      </p:sp>
    </p:spTree>
    <p:extLst>
      <p:ext uri="{BB962C8B-B14F-4D97-AF65-F5344CB8AC3E}">
        <p14:creationId xmlns:p14="http://schemas.microsoft.com/office/powerpoint/2010/main" xmlns="" val="2594912242"/>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3757729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50938" y="617538"/>
            <a:ext cx="7993062" cy="1143000"/>
          </a:xfrm>
        </p:spPr>
        <p:txBody>
          <a:bodyPr/>
          <a:lstStyle/>
          <a:p>
            <a:pPr eaLnBrk="1" hangingPunct="1"/>
            <a:r>
              <a:rPr lang="en-US" sz="4000" dirty="0" smtClean="0"/>
              <a:t>Types of Communication Networks</a:t>
            </a:r>
          </a:p>
        </p:txBody>
      </p:sp>
      <p:sp>
        <p:nvSpPr>
          <p:cNvPr id="43011" name="Rectangle 3"/>
          <p:cNvSpPr>
            <a:spLocks noGrp="1" noChangeArrowheads="1"/>
          </p:cNvSpPr>
          <p:nvPr>
            <p:ph type="body" idx="1"/>
          </p:nvPr>
        </p:nvSpPr>
        <p:spPr/>
        <p:txBody>
          <a:bodyPr/>
          <a:lstStyle/>
          <a:p>
            <a:pPr eaLnBrk="1" hangingPunct="1"/>
            <a:r>
              <a:rPr lang="en-US" smtClean="0">
                <a:latin typeface="Times New Roman" pitchFamily="18" charset="0"/>
              </a:rPr>
              <a:t>Traditional</a:t>
            </a:r>
          </a:p>
          <a:p>
            <a:pPr lvl="1" eaLnBrk="1" hangingPunct="1"/>
            <a:r>
              <a:rPr lang="en-US" smtClean="0">
                <a:latin typeface="Times New Roman" pitchFamily="18" charset="0"/>
              </a:rPr>
              <a:t>Traditional local area network (LAN)</a:t>
            </a:r>
          </a:p>
          <a:p>
            <a:pPr lvl="1" eaLnBrk="1" hangingPunct="1"/>
            <a:r>
              <a:rPr lang="en-US" smtClean="0">
                <a:latin typeface="Times New Roman" pitchFamily="18" charset="0"/>
              </a:rPr>
              <a:t>Traditional wide area network (WAN)</a:t>
            </a:r>
          </a:p>
          <a:p>
            <a:pPr eaLnBrk="1" hangingPunct="1"/>
            <a:r>
              <a:rPr lang="en-US" smtClean="0">
                <a:latin typeface="Times New Roman" pitchFamily="18" charset="0"/>
              </a:rPr>
              <a:t>Higher-speed</a:t>
            </a:r>
          </a:p>
          <a:p>
            <a:pPr lvl="1" eaLnBrk="1" hangingPunct="1"/>
            <a:r>
              <a:rPr lang="en-US" smtClean="0">
                <a:latin typeface="Times New Roman" pitchFamily="18" charset="0"/>
              </a:rPr>
              <a:t>High-speed local area network (LAN)</a:t>
            </a:r>
          </a:p>
          <a:p>
            <a:pPr lvl="1" eaLnBrk="1" hangingPunct="1"/>
            <a:r>
              <a:rPr lang="en-US" smtClean="0">
                <a:latin typeface="Times New Roman" pitchFamily="18" charset="0"/>
              </a:rPr>
              <a:t>Metropolitan area network (MAN)</a:t>
            </a:r>
          </a:p>
          <a:p>
            <a:pPr lvl="1" eaLnBrk="1" hangingPunct="1"/>
            <a:r>
              <a:rPr lang="en-US" smtClean="0">
                <a:latin typeface="Times New Roman" pitchFamily="18" charset="0"/>
              </a:rPr>
              <a:t>High-speed wide area network (WAN)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457200"/>
            <a:ext cx="9144000" cy="525462"/>
          </a:xfrm>
        </p:spPr>
        <p:txBody>
          <a:bodyPr/>
          <a:lstStyle/>
          <a:p>
            <a:pPr eaLnBrk="1" hangingPunct="1"/>
            <a:r>
              <a:rPr lang="en-US" sz="3200" dirty="0" smtClean="0"/>
              <a:t>Speed and Distance of Communications Networks</a:t>
            </a:r>
          </a:p>
        </p:txBody>
      </p:sp>
      <p:pic>
        <p:nvPicPr>
          <p:cNvPr id="44035" name="Picture 3"/>
          <p:cNvPicPr>
            <a:picLocks noChangeAspect="1" noChangeArrowheads="1"/>
          </p:cNvPicPr>
          <p:nvPr/>
        </p:nvPicPr>
        <p:blipFill>
          <a:blip r:embed="rId3"/>
          <a:srcRect/>
          <a:stretch>
            <a:fillRect/>
          </a:stretch>
        </p:blipFill>
        <p:spPr bwMode="auto">
          <a:xfrm>
            <a:off x="533400" y="2286000"/>
            <a:ext cx="7391400" cy="419100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sp>
        <p:nvSpPr>
          <p:cNvPr id="2" name="Rectangle 1"/>
          <p:cNvSpPr/>
          <p:nvPr/>
        </p:nvSpPr>
        <p:spPr bwMode="auto">
          <a:xfrm>
            <a:off x="1143000" y="6096000"/>
            <a:ext cx="1143000" cy="4572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dirty="0" smtClean="0"/>
              <a:t>Characteristics of WANs</a:t>
            </a:r>
          </a:p>
        </p:txBody>
      </p:sp>
      <p:sp>
        <p:nvSpPr>
          <p:cNvPr id="45059" name="Rectangle 3"/>
          <p:cNvSpPr>
            <a:spLocks noGrp="1" noChangeArrowheads="1"/>
          </p:cNvSpPr>
          <p:nvPr>
            <p:ph type="body" idx="1"/>
          </p:nvPr>
        </p:nvSpPr>
        <p:spPr/>
        <p:txBody>
          <a:bodyPr/>
          <a:lstStyle/>
          <a:p>
            <a:pPr eaLnBrk="1" hangingPunct="1">
              <a:lnSpc>
                <a:spcPct val="90000"/>
              </a:lnSpc>
            </a:pPr>
            <a:r>
              <a:rPr lang="en-US" sz="2800" smtClean="0">
                <a:latin typeface="Times New Roman" pitchFamily="18" charset="0"/>
              </a:rPr>
              <a:t>Covers large geographical areas</a:t>
            </a:r>
          </a:p>
          <a:p>
            <a:pPr eaLnBrk="1" hangingPunct="1">
              <a:lnSpc>
                <a:spcPct val="90000"/>
              </a:lnSpc>
            </a:pPr>
            <a:r>
              <a:rPr lang="en-US" sz="2800" smtClean="0">
                <a:latin typeface="Times New Roman" pitchFamily="18" charset="0"/>
              </a:rPr>
              <a:t>Circuits provided by a common carrier</a:t>
            </a:r>
          </a:p>
          <a:p>
            <a:pPr eaLnBrk="1" hangingPunct="1">
              <a:lnSpc>
                <a:spcPct val="90000"/>
              </a:lnSpc>
            </a:pPr>
            <a:r>
              <a:rPr lang="en-US" sz="2800" smtClean="0">
                <a:latin typeface="Times New Roman" pitchFamily="18" charset="0"/>
              </a:rPr>
              <a:t>Consists of interconnected switching nodes</a:t>
            </a:r>
          </a:p>
          <a:p>
            <a:pPr eaLnBrk="1" hangingPunct="1">
              <a:lnSpc>
                <a:spcPct val="90000"/>
              </a:lnSpc>
            </a:pPr>
            <a:r>
              <a:rPr lang="en-US" sz="2800" smtClean="0">
                <a:latin typeface="Times New Roman" pitchFamily="18" charset="0"/>
              </a:rPr>
              <a:t>Traditional WANs provide modest capacity</a:t>
            </a:r>
          </a:p>
          <a:p>
            <a:pPr lvl="1" eaLnBrk="1" hangingPunct="1">
              <a:lnSpc>
                <a:spcPct val="90000"/>
              </a:lnSpc>
            </a:pPr>
            <a:r>
              <a:rPr lang="en-US" sz="2400" smtClean="0">
                <a:latin typeface="Times New Roman" pitchFamily="18" charset="0"/>
              </a:rPr>
              <a:t>64000 bps common</a:t>
            </a:r>
          </a:p>
          <a:p>
            <a:pPr lvl="1" eaLnBrk="1" hangingPunct="1">
              <a:lnSpc>
                <a:spcPct val="90000"/>
              </a:lnSpc>
            </a:pPr>
            <a:r>
              <a:rPr lang="en-US" sz="2400" smtClean="0">
                <a:latin typeface="Times New Roman" pitchFamily="18" charset="0"/>
              </a:rPr>
              <a:t>Business subscribers using T-1 service – 1.544 Mbps common</a:t>
            </a:r>
          </a:p>
          <a:p>
            <a:pPr eaLnBrk="1" hangingPunct="1">
              <a:lnSpc>
                <a:spcPct val="90000"/>
              </a:lnSpc>
            </a:pPr>
            <a:r>
              <a:rPr lang="en-US" sz="2800" smtClean="0">
                <a:latin typeface="Times New Roman" pitchFamily="18" charset="0"/>
              </a:rPr>
              <a:t>Higher-speed WANs use optical fiber and transmission technique known as asynchronous transfer mode (ATM)</a:t>
            </a:r>
          </a:p>
          <a:p>
            <a:pPr lvl="1" eaLnBrk="1" hangingPunct="1">
              <a:lnSpc>
                <a:spcPct val="90000"/>
              </a:lnSpc>
            </a:pPr>
            <a:r>
              <a:rPr lang="en-US" sz="2400" smtClean="0">
                <a:latin typeface="Times New Roman" pitchFamily="18" charset="0"/>
              </a:rPr>
              <a:t>10s and 100s of Mbps common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dirty="0" smtClean="0"/>
              <a:t>Characteristics of LANs</a:t>
            </a:r>
          </a:p>
        </p:txBody>
      </p:sp>
      <p:sp>
        <p:nvSpPr>
          <p:cNvPr id="46083" name="Rectangle 3"/>
          <p:cNvSpPr>
            <a:spLocks noGrp="1" noChangeArrowheads="1"/>
          </p:cNvSpPr>
          <p:nvPr>
            <p:ph type="body" idx="1"/>
          </p:nvPr>
        </p:nvSpPr>
        <p:spPr/>
        <p:txBody>
          <a:bodyPr/>
          <a:lstStyle/>
          <a:p>
            <a:pPr eaLnBrk="1" hangingPunct="1"/>
            <a:r>
              <a:rPr lang="en-US" dirty="0" smtClean="0">
                <a:latin typeface="Times New Roman" pitchFamily="18" charset="0"/>
              </a:rPr>
              <a:t>L</a:t>
            </a:r>
            <a:r>
              <a:rPr lang="en-US" dirty="0" smtClean="0">
                <a:latin typeface="Times New Roman" pitchFamily="18" charset="0"/>
                <a:cs typeface="Times New Roman" pitchFamily="18" charset="0"/>
              </a:rPr>
              <a:t>ike WAN, LAN interconnects a variety of devices and provides a means for information exchange among them</a:t>
            </a:r>
          </a:p>
          <a:p>
            <a:pPr eaLnBrk="1" hangingPunct="1"/>
            <a:r>
              <a:rPr lang="en-US" dirty="0" smtClean="0">
                <a:latin typeface="Times New Roman" pitchFamily="18" charset="0"/>
                <a:cs typeface="Times New Roman" pitchFamily="18" charset="0"/>
              </a:rPr>
              <a:t>Traditional LANs</a:t>
            </a:r>
          </a:p>
          <a:p>
            <a:pPr lvl="1" eaLnBrk="1" hangingPunct="1"/>
            <a:r>
              <a:rPr lang="en-US" dirty="0" smtClean="0">
                <a:latin typeface="Times New Roman" pitchFamily="18" charset="0"/>
                <a:cs typeface="Times New Roman" pitchFamily="18" charset="0"/>
              </a:rPr>
              <a:t>Provide data rates of 1 to 20 Mbps</a:t>
            </a:r>
          </a:p>
          <a:p>
            <a:pPr eaLnBrk="1" hangingPunct="1"/>
            <a:r>
              <a:rPr lang="en-US" dirty="0" smtClean="0">
                <a:latin typeface="Times New Roman" pitchFamily="18" charset="0"/>
                <a:cs typeface="Times New Roman" pitchFamily="18" charset="0"/>
              </a:rPr>
              <a:t>High-speed LANS</a:t>
            </a:r>
          </a:p>
          <a:p>
            <a:pPr lvl="1" eaLnBrk="1" hangingPunct="1"/>
            <a:r>
              <a:rPr lang="en-US" dirty="0" smtClean="0">
                <a:latin typeface="Times New Roman" pitchFamily="18" charset="0"/>
                <a:cs typeface="Times New Roman" pitchFamily="18" charset="0"/>
              </a:rPr>
              <a:t>Provide data rates of 100 Mbps to 1 </a:t>
            </a:r>
            <a:r>
              <a:rPr lang="en-US" dirty="0" err="1" smtClean="0">
                <a:latin typeface="Times New Roman" pitchFamily="18" charset="0"/>
                <a:cs typeface="Times New Roman" pitchFamily="18" charset="0"/>
              </a:rPr>
              <a:t>Gbps</a:t>
            </a:r>
            <a:r>
              <a:rPr lang="en-US" dirty="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14400" y="617538"/>
            <a:ext cx="8382000" cy="1143000"/>
          </a:xfrm>
        </p:spPr>
        <p:txBody>
          <a:bodyPr/>
          <a:lstStyle/>
          <a:p>
            <a:pPr eaLnBrk="1" hangingPunct="1"/>
            <a:r>
              <a:rPr lang="en-US" sz="3800" dirty="0" smtClean="0"/>
              <a:t>Differences between LANs and WANs</a:t>
            </a:r>
          </a:p>
        </p:txBody>
      </p:sp>
      <p:sp>
        <p:nvSpPr>
          <p:cNvPr id="47107" name="Rectangle 3"/>
          <p:cNvSpPr>
            <a:spLocks noGrp="1" noChangeArrowheads="1"/>
          </p:cNvSpPr>
          <p:nvPr>
            <p:ph type="body" idx="1"/>
          </p:nvPr>
        </p:nvSpPr>
        <p:spPr/>
        <p:txBody>
          <a:bodyPr/>
          <a:lstStyle/>
          <a:p>
            <a:pPr eaLnBrk="1" hangingPunct="1"/>
            <a:r>
              <a:rPr lang="en-US" smtClean="0">
                <a:latin typeface="Times New Roman" pitchFamily="18" charset="0"/>
              </a:rPr>
              <a:t>Scope of a LAN is smaller</a:t>
            </a:r>
          </a:p>
          <a:p>
            <a:pPr lvl="1" eaLnBrk="1" hangingPunct="1"/>
            <a:r>
              <a:rPr lang="en-US" smtClean="0">
                <a:latin typeface="Times New Roman" pitchFamily="18" charset="0"/>
              </a:rPr>
              <a:t>LAN interconnects devices within a single building or cluster of buildings</a:t>
            </a:r>
          </a:p>
          <a:p>
            <a:pPr eaLnBrk="1" hangingPunct="1"/>
            <a:r>
              <a:rPr lang="en-US" smtClean="0">
                <a:latin typeface="Times New Roman" pitchFamily="18" charset="0"/>
              </a:rPr>
              <a:t>LAN usually owned by organization that owns the attached devices</a:t>
            </a:r>
          </a:p>
          <a:p>
            <a:pPr lvl="1" eaLnBrk="1" hangingPunct="1"/>
            <a:r>
              <a:rPr lang="en-US" smtClean="0">
                <a:latin typeface="Times New Roman" pitchFamily="18" charset="0"/>
              </a:rPr>
              <a:t>For WANs, most of network assets are not owned by same organization</a:t>
            </a:r>
          </a:p>
          <a:p>
            <a:pPr eaLnBrk="1" hangingPunct="1"/>
            <a:r>
              <a:rPr lang="en-US" smtClean="0">
                <a:latin typeface="Times New Roman" pitchFamily="18" charset="0"/>
              </a:rPr>
              <a:t>Internal data rate of LAN is much greater</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dirty="0" smtClean="0">
                <a:cs typeface="Times New Roman" pitchFamily="18" charset="0"/>
              </a:rPr>
              <a:t>Switching Terms</a:t>
            </a:r>
          </a:p>
        </p:txBody>
      </p:sp>
      <p:sp>
        <p:nvSpPr>
          <p:cNvPr id="48131" name="Rectangle 3"/>
          <p:cNvSpPr>
            <a:spLocks noGrp="1" noChangeArrowheads="1"/>
          </p:cNvSpPr>
          <p:nvPr>
            <p:ph type="body" idx="1"/>
          </p:nvPr>
        </p:nvSpPr>
        <p:spPr/>
        <p:txBody>
          <a:bodyPr/>
          <a:lstStyle/>
          <a:p>
            <a:pPr eaLnBrk="1" hangingPunct="1">
              <a:lnSpc>
                <a:spcPct val="90000"/>
              </a:lnSpc>
            </a:pPr>
            <a:r>
              <a:rPr lang="en-US" smtClean="0">
                <a:latin typeface="Times New Roman" pitchFamily="18" charset="0"/>
                <a:cs typeface="Times New Roman" pitchFamily="18" charset="0"/>
              </a:rPr>
              <a:t>Switching Nodes:</a:t>
            </a:r>
          </a:p>
          <a:p>
            <a:pPr lvl="1" eaLnBrk="1" hangingPunct="1">
              <a:lnSpc>
                <a:spcPct val="90000"/>
              </a:lnSpc>
            </a:pPr>
            <a:r>
              <a:rPr lang="en-US" smtClean="0">
                <a:latin typeface="Times New Roman" pitchFamily="18" charset="0"/>
                <a:cs typeface="Times New Roman" pitchFamily="18" charset="0"/>
              </a:rPr>
              <a:t>Intermediate switching device that moves data</a:t>
            </a:r>
          </a:p>
          <a:p>
            <a:pPr lvl="1" eaLnBrk="1" hangingPunct="1">
              <a:lnSpc>
                <a:spcPct val="90000"/>
              </a:lnSpc>
            </a:pPr>
            <a:r>
              <a:rPr lang="en-US" smtClean="0">
                <a:latin typeface="Times New Roman" pitchFamily="18" charset="0"/>
                <a:cs typeface="Times New Roman" pitchFamily="18" charset="0"/>
              </a:rPr>
              <a:t>Not concerned with content of data</a:t>
            </a:r>
          </a:p>
          <a:p>
            <a:pPr eaLnBrk="1" hangingPunct="1">
              <a:lnSpc>
                <a:spcPct val="90000"/>
              </a:lnSpc>
            </a:pPr>
            <a:r>
              <a:rPr lang="en-US" smtClean="0">
                <a:latin typeface="Times New Roman" pitchFamily="18" charset="0"/>
                <a:cs typeface="Times New Roman" pitchFamily="18" charset="0"/>
              </a:rPr>
              <a:t>Stations:</a:t>
            </a:r>
          </a:p>
          <a:p>
            <a:pPr lvl="1" eaLnBrk="1" hangingPunct="1">
              <a:lnSpc>
                <a:spcPct val="90000"/>
              </a:lnSpc>
            </a:pPr>
            <a:r>
              <a:rPr lang="en-US" smtClean="0">
                <a:latin typeface="Times New Roman" pitchFamily="18" charset="0"/>
                <a:cs typeface="Times New Roman" pitchFamily="18" charset="0"/>
              </a:rPr>
              <a:t>End devices that wish to communicate</a:t>
            </a:r>
          </a:p>
          <a:p>
            <a:pPr lvl="1" eaLnBrk="1" hangingPunct="1">
              <a:lnSpc>
                <a:spcPct val="90000"/>
              </a:lnSpc>
            </a:pPr>
            <a:r>
              <a:rPr lang="en-US" smtClean="0">
                <a:latin typeface="Times New Roman" pitchFamily="18" charset="0"/>
                <a:cs typeface="Times New Roman" pitchFamily="18" charset="0"/>
              </a:rPr>
              <a:t>Each station is connected to a switching node</a:t>
            </a:r>
          </a:p>
          <a:p>
            <a:pPr eaLnBrk="1" hangingPunct="1">
              <a:lnSpc>
                <a:spcPct val="90000"/>
              </a:lnSpc>
            </a:pPr>
            <a:r>
              <a:rPr lang="en-US" smtClean="0">
                <a:latin typeface="Times New Roman" pitchFamily="18" charset="0"/>
                <a:cs typeface="Times New Roman" pitchFamily="18" charset="0"/>
              </a:rPr>
              <a:t>Communications Network:</a:t>
            </a:r>
          </a:p>
          <a:p>
            <a:pPr lvl="1" eaLnBrk="1" hangingPunct="1">
              <a:lnSpc>
                <a:spcPct val="90000"/>
              </a:lnSpc>
            </a:pPr>
            <a:r>
              <a:rPr lang="en-US" smtClean="0">
                <a:latin typeface="Times New Roman" pitchFamily="18" charset="0"/>
                <a:cs typeface="Times New Roman" pitchFamily="18" charset="0"/>
              </a:rPr>
              <a:t>A collection of switching nodes</a:t>
            </a:r>
            <a:r>
              <a:rPr lang="en-US"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smtClean="0">
                <a:cs typeface="Times New Roman" pitchFamily="18" charset="0"/>
              </a:rPr>
              <a:t>Switched Network</a:t>
            </a:r>
            <a:endParaRPr lang="en-US" dirty="0" smtClean="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grpSp>
        <p:nvGrpSpPr>
          <p:cNvPr id="2" name="Group 1"/>
          <p:cNvGrpSpPr/>
          <p:nvPr/>
        </p:nvGrpSpPr>
        <p:grpSpPr>
          <a:xfrm>
            <a:off x="228600" y="2362199"/>
            <a:ext cx="6858000" cy="4267201"/>
            <a:chOff x="228600" y="2362199"/>
            <a:chExt cx="6858000" cy="4267201"/>
          </a:xfrm>
        </p:grpSpPr>
        <p:pic>
          <p:nvPicPr>
            <p:cNvPr id="49155" name="Picture 3"/>
            <p:cNvPicPr>
              <a:picLocks noChangeAspect="1" noChangeArrowheads="1"/>
            </p:cNvPicPr>
            <p:nvPr/>
          </p:nvPicPr>
          <p:blipFill>
            <a:blip r:embed="rId3"/>
            <a:srcRect/>
            <a:stretch>
              <a:fillRect/>
            </a:stretch>
          </p:blipFill>
          <p:spPr bwMode="auto">
            <a:xfrm>
              <a:off x="228600" y="2362199"/>
              <a:ext cx="6858000" cy="4267201"/>
            </a:xfrm>
            <a:prstGeom prst="rect">
              <a:avLst/>
            </a:prstGeom>
            <a:noFill/>
            <a:ln w="9525">
              <a:noFill/>
              <a:miter lim="800000"/>
              <a:headEnd/>
              <a:tailEnd/>
            </a:ln>
          </p:spPr>
        </p:pic>
        <p:sp>
          <p:nvSpPr>
            <p:cNvPr id="5" name="Rectangle 4"/>
            <p:cNvSpPr/>
            <p:nvPr/>
          </p:nvSpPr>
          <p:spPr bwMode="auto">
            <a:xfrm>
              <a:off x="2057400" y="6172200"/>
              <a:ext cx="1143000" cy="4572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dirty="0" smtClean="0">
                <a:cs typeface="Times New Roman" pitchFamily="18" charset="0"/>
              </a:rPr>
              <a:t>Observations of the Network</a:t>
            </a:r>
            <a:r>
              <a:rPr lang="en-US" dirty="0" smtClean="0"/>
              <a:t> </a:t>
            </a:r>
          </a:p>
        </p:txBody>
      </p:sp>
      <p:sp>
        <p:nvSpPr>
          <p:cNvPr id="50179" name="Rectangle 3"/>
          <p:cNvSpPr>
            <a:spLocks noGrp="1" noChangeArrowheads="1"/>
          </p:cNvSpPr>
          <p:nvPr>
            <p:ph type="body" idx="1"/>
          </p:nvPr>
        </p:nvSpPr>
        <p:spPr>
          <a:xfrm>
            <a:off x="0" y="2743200"/>
            <a:ext cx="5638800" cy="4114800"/>
          </a:xfrm>
        </p:spPr>
        <p:txBody>
          <a:bodyPr/>
          <a:lstStyle/>
          <a:p>
            <a:pPr eaLnBrk="1" hangingPunct="1"/>
            <a:r>
              <a:rPr lang="en-US" sz="2400" dirty="0" smtClean="0">
                <a:latin typeface="Times New Roman" pitchFamily="18" charset="0"/>
              </a:rPr>
              <a:t>S</a:t>
            </a:r>
            <a:r>
              <a:rPr lang="en-US" sz="2400" dirty="0" smtClean="0">
                <a:latin typeface="Times New Roman" pitchFamily="18" charset="0"/>
                <a:cs typeface="Times New Roman" pitchFamily="18" charset="0"/>
              </a:rPr>
              <a:t>ome nodes connect only to other nodes (e.g., 5 and 7)</a:t>
            </a:r>
          </a:p>
          <a:p>
            <a:pPr eaLnBrk="1" hangingPunct="1"/>
            <a:r>
              <a:rPr lang="en-US" sz="2400" dirty="0" smtClean="0">
                <a:latin typeface="Times New Roman" pitchFamily="18" charset="0"/>
                <a:cs typeface="Times New Roman" pitchFamily="18" charset="0"/>
              </a:rPr>
              <a:t>Some nodes connect to one or more stations</a:t>
            </a:r>
          </a:p>
          <a:p>
            <a:pPr eaLnBrk="1" hangingPunct="1"/>
            <a:r>
              <a:rPr lang="en-US" sz="2400" dirty="0" smtClean="0">
                <a:latin typeface="Times New Roman" pitchFamily="18" charset="0"/>
                <a:cs typeface="Times New Roman" pitchFamily="18" charset="0"/>
              </a:rPr>
              <a:t>Node-node links usually multiplexed links</a:t>
            </a:r>
          </a:p>
          <a:p>
            <a:pPr lvl="1" eaLnBrk="1" hangingPunct="1"/>
            <a:r>
              <a:rPr lang="en-US" sz="2400" dirty="0" smtClean="0">
                <a:latin typeface="Times New Roman" pitchFamily="18" charset="0"/>
                <a:cs typeface="Times New Roman" pitchFamily="18" charset="0"/>
              </a:rPr>
              <a:t>Frequency-division multiplexing (FDM)</a:t>
            </a:r>
          </a:p>
          <a:p>
            <a:pPr lvl="1" eaLnBrk="1" hangingPunct="1"/>
            <a:r>
              <a:rPr lang="en-US" sz="2400" dirty="0" smtClean="0">
                <a:latin typeface="Times New Roman" pitchFamily="18" charset="0"/>
                <a:cs typeface="Times New Roman" pitchFamily="18" charset="0"/>
              </a:rPr>
              <a:t>Time-division multiplexing (TDM)</a:t>
            </a:r>
          </a:p>
          <a:p>
            <a:pPr eaLnBrk="1" hangingPunct="1"/>
            <a:r>
              <a:rPr lang="en-US" sz="2400" dirty="0" smtClean="0">
                <a:latin typeface="Times New Roman" pitchFamily="18" charset="0"/>
                <a:cs typeface="Times New Roman" pitchFamily="18" charset="0"/>
              </a:rPr>
              <a:t>Not a direct link between every node pair</a:t>
            </a:r>
            <a:r>
              <a:rPr lang="en-US" sz="2400" dirty="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grpSp>
        <p:nvGrpSpPr>
          <p:cNvPr id="5" name="Group 4"/>
          <p:cNvGrpSpPr/>
          <p:nvPr/>
        </p:nvGrpSpPr>
        <p:grpSpPr>
          <a:xfrm>
            <a:off x="5486400" y="1828801"/>
            <a:ext cx="3657600" cy="2667000"/>
            <a:chOff x="228600" y="2362199"/>
            <a:chExt cx="6858000" cy="4267201"/>
          </a:xfrm>
        </p:grpSpPr>
        <p:pic>
          <p:nvPicPr>
            <p:cNvPr id="6" name="Picture 3"/>
            <p:cNvPicPr>
              <a:picLocks noChangeAspect="1" noChangeArrowheads="1"/>
            </p:cNvPicPr>
            <p:nvPr/>
          </p:nvPicPr>
          <p:blipFill>
            <a:blip r:embed="rId3"/>
            <a:srcRect/>
            <a:stretch>
              <a:fillRect/>
            </a:stretch>
          </p:blipFill>
          <p:spPr bwMode="auto">
            <a:xfrm>
              <a:off x="228600" y="2362199"/>
              <a:ext cx="6858000" cy="4267201"/>
            </a:xfrm>
            <a:prstGeom prst="rect">
              <a:avLst/>
            </a:prstGeom>
            <a:noFill/>
            <a:ln w="9525">
              <a:noFill/>
              <a:miter lim="800000"/>
              <a:headEnd/>
              <a:tailEnd/>
            </a:ln>
          </p:spPr>
        </p:pic>
        <p:sp>
          <p:nvSpPr>
            <p:cNvPr id="7" name="Rectangle 6"/>
            <p:cNvSpPr/>
            <p:nvPr/>
          </p:nvSpPr>
          <p:spPr bwMode="auto">
            <a:xfrm>
              <a:off x="2057400" y="6172200"/>
              <a:ext cx="1143000" cy="4572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sz="3600" dirty="0" smtClean="0">
                <a:latin typeface="Times New Roman" pitchFamily="18" charset="0"/>
                <a:cs typeface="Times New Roman" pitchFamily="18" charset="0"/>
              </a:rPr>
              <a:t>Techniques Used in Switched Networks</a:t>
            </a:r>
          </a:p>
        </p:txBody>
      </p:sp>
      <p:sp>
        <p:nvSpPr>
          <p:cNvPr id="51203" name="Rectangle 3"/>
          <p:cNvSpPr>
            <a:spLocks noGrp="1" noChangeArrowheads="1"/>
          </p:cNvSpPr>
          <p:nvPr>
            <p:ph type="body" idx="1"/>
          </p:nvPr>
        </p:nvSpPr>
        <p:spPr/>
        <p:txBody>
          <a:bodyPr/>
          <a:lstStyle/>
          <a:p>
            <a:pPr eaLnBrk="1" hangingPunct="1"/>
            <a:r>
              <a:rPr lang="en-US" dirty="0" smtClean="0">
                <a:latin typeface="Times New Roman" pitchFamily="18" charset="0"/>
              </a:rPr>
              <a:t>C</a:t>
            </a:r>
            <a:r>
              <a:rPr lang="en-US" dirty="0" smtClean="0">
                <a:latin typeface="Times New Roman" pitchFamily="18" charset="0"/>
                <a:cs typeface="Times New Roman" pitchFamily="18" charset="0"/>
              </a:rPr>
              <a:t>ircuit switching</a:t>
            </a:r>
          </a:p>
          <a:p>
            <a:pPr lvl="1" eaLnBrk="1" hangingPunct="1"/>
            <a:r>
              <a:rPr lang="en-US" dirty="0" smtClean="0">
                <a:latin typeface="Times New Roman" pitchFamily="18" charset="0"/>
                <a:cs typeface="Times New Roman" pitchFamily="18" charset="0"/>
              </a:rPr>
              <a:t>Dedicated communications path between two stations</a:t>
            </a:r>
          </a:p>
          <a:p>
            <a:pPr lvl="1" eaLnBrk="1" hangingPunct="1"/>
            <a:r>
              <a:rPr lang="en-US" dirty="0" smtClean="0">
                <a:latin typeface="Times New Roman" pitchFamily="18" charset="0"/>
                <a:cs typeface="Times New Roman" pitchFamily="18" charset="0"/>
              </a:rPr>
              <a:t>E.g., public telephone network</a:t>
            </a:r>
          </a:p>
          <a:p>
            <a:pPr eaLnBrk="1" hangingPunct="1"/>
            <a:r>
              <a:rPr lang="en-US" dirty="0" smtClean="0">
                <a:latin typeface="Times New Roman" pitchFamily="18" charset="0"/>
                <a:cs typeface="Times New Roman" pitchFamily="18" charset="0"/>
              </a:rPr>
              <a:t>Packet switching</a:t>
            </a:r>
          </a:p>
          <a:p>
            <a:pPr lvl="1" eaLnBrk="1" hangingPunct="1"/>
            <a:r>
              <a:rPr lang="en-US" dirty="0" smtClean="0">
                <a:latin typeface="Times New Roman" pitchFamily="18" charset="0"/>
                <a:cs typeface="Times New Roman" pitchFamily="18" charset="0"/>
              </a:rPr>
              <a:t>Message is broken into a series of packets</a:t>
            </a:r>
          </a:p>
          <a:p>
            <a:pPr lvl="1" eaLnBrk="1" hangingPunct="1"/>
            <a:r>
              <a:rPr lang="en-US" dirty="0" smtClean="0">
                <a:latin typeface="Times New Roman" pitchFamily="18" charset="0"/>
                <a:cs typeface="Times New Roman" pitchFamily="18" charset="0"/>
              </a:rPr>
              <a:t>Each node determines next leg of transmission for each packet</a:t>
            </a:r>
            <a:endParaRPr lang="en-US" dirty="0"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latin typeface="Times New Roman" pitchFamily="18" charset="0"/>
                <a:cs typeface="Times New Roman" pitchFamily="18" charset="0"/>
              </a:rPr>
              <a:t>Phases of Circuit Switching</a:t>
            </a:r>
          </a:p>
        </p:txBody>
      </p:sp>
      <p:sp>
        <p:nvSpPr>
          <p:cNvPr id="52227" name="Rectangle 3"/>
          <p:cNvSpPr>
            <a:spLocks noGrp="1" noChangeArrowheads="1"/>
          </p:cNvSpPr>
          <p:nvPr>
            <p:ph type="body" idx="1"/>
          </p:nvPr>
        </p:nvSpPr>
        <p:spPr/>
        <p:txBody>
          <a:bodyPr/>
          <a:lstStyle/>
          <a:p>
            <a:pPr eaLnBrk="1" hangingPunct="1">
              <a:lnSpc>
                <a:spcPct val="90000"/>
              </a:lnSpc>
            </a:pPr>
            <a:r>
              <a:rPr lang="en-US" sz="2800" dirty="0" smtClean="0">
                <a:latin typeface="Times New Roman" pitchFamily="18" charset="0"/>
                <a:cs typeface="Times New Roman" pitchFamily="18" charset="0"/>
              </a:rPr>
              <a:t>Circuit establishment</a:t>
            </a:r>
          </a:p>
          <a:p>
            <a:pPr lvl="1" eaLnBrk="1" hangingPunct="1">
              <a:lnSpc>
                <a:spcPct val="90000"/>
              </a:lnSpc>
            </a:pPr>
            <a:r>
              <a:rPr lang="en-US" sz="2400" dirty="0" smtClean="0">
                <a:latin typeface="Times New Roman" pitchFamily="18" charset="0"/>
                <a:cs typeface="Times New Roman" pitchFamily="18" charset="0"/>
              </a:rPr>
              <a:t>An end to end circuit is established through switching nodes</a:t>
            </a:r>
          </a:p>
          <a:p>
            <a:pPr eaLnBrk="1" hangingPunct="1">
              <a:lnSpc>
                <a:spcPct val="90000"/>
              </a:lnSpc>
            </a:pPr>
            <a:r>
              <a:rPr lang="en-US" sz="2800" dirty="0" smtClean="0">
                <a:latin typeface="Times New Roman" pitchFamily="18" charset="0"/>
                <a:cs typeface="Times New Roman" pitchFamily="18" charset="0"/>
              </a:rPr>
              <a:t>Information Transfer</a:t>
            </a:r>
          </a:p>
          <a:p>
            <a:pPr lvl="1" eaLnBrk="1" hangingPunct="1">
              <a:lnSpc>
                <a:spcPct val="90000"/>
              </a:lnSpc>
            </a:pPr>
            <a:r>
              <a:rPr lang="en-US" sz="2400" dirty="0" smtClean="0">
                <a:latin typeface="Times New Roman" pitchFamily="18" charset="0"/>
                <a:cs typeface="Times New Roman" pitchFamily="18" charset="0"/>
              </a:rPr>
              <a:t>Information transmitted through the network</a:t>
            </a:r>
          </a:p>
          <a:p>
            <a:pPr lvl="1" eaLnBrk="1" hangingPunct="1">
              <a:lnSpc>
                <a:spcPct val="90000"/>
              </a:lnSpc>
            </a:pPr>
            <a:r>
              <a:rPr lang="en-US" sz="2400" dirty="0" smtClean="0">
                <a:latin typeface="Times New Roman" pitchFamily="18" charset="0"/>
                <a:cs typeface="Times New Roman" pitchFamily="18" charset="0"/>
              </a:rPr>
              <a:t>Data may be analog voice, digitized voice, or binary data</a:t>
            </a:r>
          </a:p>
          <a:p>
            <a:pPr eaLnBrk="1" hangingPunct="1">
              <a:lnSpc>
                <a:spcPct val="90000"/>
              </a:lnSpc>
            </a:pPr>
            <a:r>
              <a:rPr lang="en-US" sz="2800" dirty="0" smtClean="0">
                <a:latin typeface="Times New Roman" pitchFamily="18" charset="0"/>
                <a:cs typeface="Times New Roman" pitchFamily="18" charset="0"/>
              </a:rPr>
              <a:t>Circuit disconnect</a:t>
            </a:r>
          </a:p>
          <a:p>
            <a:pPr lvl="1" eaLnBrk="1" hangingPunct="1">
              <a:lnSpc>
                <a:spcPct val="90000"/>
              </a:lnSpc>
            </a:pPr>
            <a:r>
              <a:rPr lang="en-US" sz="2400" dirty="0" smtClean="0">
                <a:latin typeface="Times New Roman" pitchFamily="18" charset="0"/>
                <a:cs typeface="Times New Roman" pitchFamily="18" charset="0"/>
              </a:rPr>
              <a:t>Circuit is terminated</a:t>
            </a:r>
          </a:p>
          <a:p>
            <a:pPr lvl="1" eaLnBrk="1" hangingPunct="1">
              <a:lnSpc>
                <a:spcPct val="90000"/>
              </a:lnSpc>
            </a:pPr>
            <a:r>
              <a:rPr lang="en-US" sz="2400" dirty="0" smtClean="0">
                <a:latin typeface="Times New Roman" pitchFamily="18" charset="0"/>
                <a:cs typeface="Times New Roman" pitchFamily="18" charset="0"/>
              </a:rPr>
              <a:t>Each node </a:t>
            </a:r>
            <a:r>
              <a:rPr lang="en-US" sz="2400" dirty="0" err="1" smtClean="0">
                <a:latin typeface="Times New Roman" pitchFamily="18" charset="0"/>
                <a:cs typeface="Times New Roman" pitchFamily="18" charset="0"/>
              </a:rPr>
              <a:t>deallocates</a:t>
            </a:r>
            <a:r>
              <a:rPr lang="en-US" sz="2400" dirty="0" smtClean="0">
                <a:latin typeface="Times New Roman" pitchFamily="18" charset="0"/>
                <a:cs typeface="Times New Roman" pitchFamily="18" charset="0"/>
              </a:rPr>
              <a:t> dedicated resources</a:t>
            </a:r>
            <a:endParaRPr lang="en-US" sz="2400" dirty="0"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150938" y="617538"/>
            <a:ext cx="7993062" cy="1143000"/>
          </a:xfrm>
        </p:spPr>
        <p:txBody>
          <a:bodyPr/>
          <a:lstStyle/>
          <a:p>
            <a:pPr eaLnBrk="1" hangingPunct="1"/>
            <a:r>
              <a:rPr lang="en-US" sz="4000" dirty="0" smtClean="0">
                <a:latin typeface="Times New Roman" pitchFamily="18" charset="0"/>
                <a:cs typeface="Times New Roman" pitchFamily="18" charset="0"/>
              </a:rPr>
              <a:t>Characteristics of Circuit Switching</a:t>
            </a:r>
          </a:p>
        </p:txBody>
      </p:sp>
      <p:sp>
        <p:nvSpPr>
          <p:cNvPr id="53251" name="Rectangle 3"/>
          <p:cNvSpPr>
            <a:spLocks noGrp="1" noChangeArrowheads="1"/>
          </p:cNvSpPr>
          <p:nvPr>
            <p:ph type="body" idx="1"/>
          </p:nvPr>
        </p:nvSpPr>
        <p:spPr/>
        <p:txBody>
          <a:bodyPr/>
          <a:lstStyle/>
          <a:p>
            <a:pPr eaLnBrk="1" hangingPunct="1"/>
            <a:r>
              <a:rPr lang="en-US" sz="2800" smtClean="0">
                <a:latin typeface="Times New Roman" pitchFamily="18" charset="0"/>
                <a:cs typeface="Times New Roman" pitchFamily="18" charset="0"/>
              </a:rPr>
              <a:t>Can be inefficient</a:t>
            </a:r>
          </a:p>
          <a:p>
            <a:pPr lvl="1" eaLnBrk="1" hangingPunct="1"/>
            <a:r>
              <a:rPr lang="en-US" sz="2400" smtClean="0">
                <a:latin typeface="Times New Roman" pitchFamily="18" charset="0"/>
                <a:cs typeface="Times New Roman" pitchFamily="18" charset="0"/>
              </a:rPr>
              <a:t>Channel capacity dedicated for duration of connection</a:t>
            </a:r>
          </a:p>
          <a:p>
            <a:pPr lvl="1" eaLnBrk="1" hangingPunct="1"/>
            <a:r>
              <a:rPr lang="en-US" sz="2400" smtClean="0">
                <a:latin typeface="Times New Roman" pitchFamily="18" charset="0"/>
                <a:cs typeface="Times New Roman" pitchFamily="18" charset="0"/>
              </a:rPr>
              <a:t>Utilization not 100%</a:t>
            </a:r>
          </a:p>
          <a:p>
            <a:pPr lvl="1" eaLnBrk="1" hangingPunct="1"/>
            <a:r>
              <a:rPr lang="en-US" sz="2400" smtClean="0">
                <a:latin typeface="Times New Roman" pitchFamily="18" charset="0"/>
                <a:cs typeface="Times New Roman" pitchFamily="18" charset="0"/>
              </a:rPr>
              <a:t>Delay prior to signal transfer for establishment</a:t>
            </a:r>
          </a:p>
          <a:p>
            <a:pPr eaLnBrk="1" hangingPunct="1"/>
            <a:r>
              <a:rPr lang="en-US" sz="2800" smtClean="0">
                <a:latin typeface="Times New Roman" pitchFamily="18" charset="0"/>
                <a:cs typeface="Times New Roman" pitchFamily="18" charset="0"/>
              </a:rPr>
              <a:t>Once established, network is transparent to users</a:t>
            </a:r>
          </a:p>
          <a:p>
            <a:pPr eaLnBrk="1" hangingPunct="1"/>
            <a:r>
              <a:rPr lang="en-US" sz="2800" smtClean="0">
                <a:latin typeface="Times New Roman" pitchFamily="18" charset="0"/>
                <a:cs typeface="Times New Roman" pitchFamily="18" charset="0"/>
              </a:rPr>
              <a:t>Information transmitted at fixed data rate with only propagation delay</a:t>
            </a:r>
            <a:r>
              <a:rPr lang="en-US" sz="280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617538"/>
            <a:ext cx="9144000" cy="449262"/>
          </a:xfrm>
        </p:spPr>
        <p:txBody>
          <a:bodyPr/>
          <a:lstStyle/>
          <a:p>
            <a:pPr eaLnBrk="1" hangingPunct="1"/>
            <a:r>
              <a:rPr lang="en-US" sz="3000" dirty="0" smtClean="0">
                <a:cs typeface="Times New Roman" pitchFamily="18" charset="0"/>
              </a:rPr>
              <a:t>Components of Public Telecommunications Network</a:t>
            </a:r>
          </a:p>
        </p:txBody>
      </p:sp>
      <p:sp>
        <p:nvSpPr>
          <p:cNvPr id="54275" name="Rectangle 3"/>
          <p:cNvSpPr>
            <a:spLocks noGrp="1" noChangeArrowheads="1"/>
          </p:cNvSpPr>
          <p:nvPr>
            <p:ph type="body" idx="1"/>
          </p:nvPr>
        </p:nvSpPr>
        <p:spPr/>
        <p:txBody>
          <a:bodyPr/>
          <a:lstStyle/>
          <a:p>
            <a:pPr eaLnBrk="1" hangingPunct="1">
              <a:lnSpc>
                <a:spcPct val="90000"/>
              </a:lnSpc>
            </a:pPr>
            <a:r>
              <a:rPr lang="en-US" sz="2800" smtClean="0">
                <a:latin typeface="Times New Roman" pitchFamily="18" charset="0"/>
                <a:cs typeface="Times New Roman" pitchFamily="18" charset="0"/>
              </a:rPr>
              <a:t>Subscribers - devices that attach to the network; mostly telephones</a:t>
            </a:r>
          </a:p>
          <a:p>
            <a:pPr eaLnBrk="1" hangingPunct="1">
              <a:lnSpc>
                <a:spcPct val="90000"/>
              </a:lnSpc>
            </a:pPr>
            <a:r>
              <a:rPr lang="en-US" sz="2800" smtClean="0">
                <a:latin typeface="Times New Roman" pitchFamily="18" charset="0"/>
                <a:cs typeface="Times New Roman" pitchFamily="18" charset="0"/>
              </a:rPr>
              <a:t>Subscriber line - link between subscriber and network</a:t>
            </a:r>
          </a:p>
          <a:p>
            <a:pPr lvl="1" eaLnBrk="1" hangingPunct="1">
              <a:lnSpc>
                <a:spcPct val="90000"/>
              </a:lnSpc>
            </a:pPr>
            <a:r>
              <a:rPr lang="en-US" sz="2400" smtClean="0">
                <a:latin typeface="Times New Roman" pitchFamily="18" charset="0"/>
                <a:cs typeface="Times New Roman" pitchFamily="18" charset="0"/>
              </a:rPr>
              <a:t>Also called subscriber loop or local loop</a:t>
            </a:r>
          </a:p>
          <a:p>
            <a:pPr eaLnBrk="1" hangingPunct="1">
              <a:lnSpc>
                <a:spcPct val="90000"/>
              </a:lnSpc>
            </a:pPr>
            <a:r>
              <a:rPr lang="en-US" sz="2800" smtClean="0">
                <a:latin typeface="Times New Roman" pitchFamily="18" charset="0"/>
                <a:cs typeface="Times New Roman" pitchFamily="18" charset="0"/>
              </a:rPr>
              <a:t>Exchanges - switching centers in the network</a:t>
            </a:r>
          </a:p>
          <a:p>
            <a:pPr lvl="1" eaLnBrk="1" hangingPunct="1">
              <a:lnSpc>
                <a:spcPct val="90000"/>
              </a:lnSpc>
            </a:pPr>
            <a:r>
              <a:rPr lang="en-US" sz="2400" smtClean="0">
                <a:latin typeface="Times New Roman" pitchFamily="18" charset="0"/>
                <a:cs typeface="Times New Roman" pitchFamily="18" charset="0"/>
              </a:rPr>
              <a:t>A switching centers that support subscribers is an end office</a:t>
            </a:r>
          </a:p>
          <a:p>
            <a:pPr eaLnBrk="1" hangingPunct="1">
              <a:lnSpc>
                <a:spcPct val="90000"/>
              </a:lnSpc>
            </a:pPr>
            <a:r>
              <a:rPr lang="en-US" sz="2800" smtClean="0">
                <a:latin typeface="Times New Roman" pitchFamily="18" charset="0"/>
                <a:cs typeface="Times New Roman" pitchFamily="18" charset="0"/>
              </a:rPr>
              <a:t>Trunks - branches between exchanges</a:t>
            </a:r>
            <a:r>
              <a:rPr lang="en-US" sz="280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n-US" smtClean="0"/>
              <a:t>Circuit Switching</a:t>
            </a:r>
          </a:p>
        </p:txBody>
      </p:sp>
      <p:graphicFrame>
        <p:nvGraphicFramePr>
          <p:cNvPr id="1026" name="Object 5"/>
          <p:cNvGraphicFramePr>
            <a:graphicFrameLocks noGrp="1" noChangeAspect="1"/>
          </p:cNvGraphicFramePr>
          <p:nvPr>
            <p:ph sz="half" idx="1"/>
            <p:extLst>
              <p:ext uri="{D42A27DB-BD31-4B8C-83A1-F6EECF244321}">
                <p14:modId xmlns:p14="http://schemas.microsoft.com/office/powerpoint/2010/main" xmlns="" val="2381262038"/>
              </p:ext>
            </p:extLst>
          </p:nvPr>
        </p:nvGraphicFramePr>
        <p:xfrm>
          <a:off x="304800" y="2514600"/>
          <a:ext cx="4800600" cy="3709988"/>
        </p:xfrm>
        <a:graphic>
          <a:graphicData uri="http://schemas.openxmlformats.org/presentationml/2006/ole">
            <p:oleObj spid="_x0000_s86057" name="Acrobat Document" r:id="rId4" imgW="6336000" imgH="4896000" progId="AcroExch.Document.7">
              <p:embed/>
            </p:oleObj>
          </a:graphicData>
        </a:graphic>
      </p:graphicFrame>
      <p:graphicFrame>
        <p:nvGraphicFramePr>
          <p:cNvPr id="1027" name="Object 7"/>
          <p:cNvGraphicFramePr>
            <a:graphicFrameLocks noGrp="1" noChangeAspect="1"/>
          </p:cNvGraphicFramePr>
          <p:nvPr>
            <p:ph sz="half" idx="2"/>
          </p:nvPr>
        </p:nvGraphicFramePr>
        <p:xfrm>
          <a:off x="4724400" y="2514600"/>
          <a:ext cx="4419600" cy="3946525"/>
        </p:xfrm>
        <a:graphic>
          <a:graphicData uri="http://schemas.openxmlformats.org/presentationml/2006/ole">
            <p:oleObj spid="_x0000_s86058" name="Acrobat Document" r:id="rId5" imgW="6336000" imgH="4896000" progId="AcroExch.Document.7">
              <p:embed/>
            </p:oleObj>
          </a:graphicData>
        </a:graphic>
      </p:graphicFrame>
      <p:sp>
        <p:nvSpPr>
          <p:cNvPr id="5" name="Slide Number Placeholder 4"/>
          <p:cNvSpPr>
            <a:spLocks noGrp="1"/>
          </p:cNvSpPr>
          <p:nvPr>
            <p:ph type="sldNum" sz="quarter" idx="12"/>
          </p:nvPr>
        </p:nvSpPr>
        <p:spPr/>
        <p:txBody>
          <a:bodyPr/>
          <a:lstStyle/>
          <a:p>
            <a:pPr>
              <a:defRPr/>
            </a:pPr>
            <a:fld id="{DCFD3B8F-CAE3-5346-8F1E-242E6BD84BB7}" type="slidenum">
              <a:rPr lang="en-US" smtClean="0"/>
              <a:pPr>
                <a:defRPr/>
              </a:pPr>
              <a:t>31</a:t>
            </a:fld>
            <a:endParaRPr lang="en-US"/>
          </a:p>
        </p:txBody>
      </p:sp>
      <p:sp>
        <p:nvSpPr>
          <p:cNvPr id="2" name="Rectangle 1"/>
          <p:cNvSpPr/>
          <p:nvPr/>
        </p:nvSpPr>
        <p:spPr bwMode="auto">
          <a:xfrm>
            <a:off x="533400" y="4876800"/>
            <a:ext cx="5334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7" name="Rectangle 6"/>
          <p:cNvSpPr/>
          <p:nvPr/>
        </p:nvSpPr>
        <p:spPr bwMode="auto">
          <a:xfrm>
            <a:off x="914400" y="5029200"/>
            <a:ext cx="5334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8" name="Rectangle 7"/>
          <p:cNvSpPr/>
          <p:nvPr/>
        </p:nvSpPr>
        <p:spPr bwMode="auto">
          <a:xfrm>
            <a:off x="6019800" y="5638800"/>
            <a:ext cx="5334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dirty="0" smtClean="0">
                <a:cs typeface="Times New Roman" pitchFamily="18" charset="0"/>
              </a:rPr>
              <a:t>How Packet Switching Works</a:t>
            </a:r>
            <a:r>
              <a:rPr lang="en-US" dirty="0" smtClean="0"/>
              <a:t> </a:t>
            </a:r>
          </a:p>
        </p:txBody>
      </p:sp>
      <p:sp>
        <p:nvSpPr>
          <p:cNvPr id="55299" name="Rectangle 3"/>
          <p:cNvSpPr>
            <a:spLocks noGrp="1" noChangeArrowheads="1"/>
          </p:cNvSpPr>
          <p:nvPr>
            <p:ph type="body" idx="1"/>
          </p:nvPr>
        </p:nvSpPr>
        <p:spPr/>
        <p:txBody>
          <a:bodyPr/>
          <a:lstStyle/>
          <a:p>
            <a:pPr eaLnBrk="1" hangingPunct="1">
              <a:lnSpc>
                <a:spcPct val="90000"/>
              </a:lnSpc>
            </a:pPr>
            <a:r>
              <a:rPr lang="en-US" smtClean="0">
                <a:latin typeface="Times New Roman" pitchFamily="18" charset="0"/>
              </a:rPr>
              <a:t>D</a:t>
            </a:r>
            <a:r>
              <a:rPr lang="en-US" smtClean="0">
                <a:latin typeface="Times New Roman" pitchFamily="18" charset="0"/>
                <a:cs typeface="Times New Roman" pitchFamily="18" charset="0"/>
              </a:rPr>
              <a:t>ata is transmitted in blocks, called packets</a:t>
            </a:r>
          </a:p>
          <a:p>
            <a:pPr eaLnBrk="1" hangingPunct="1">
              <a:lnSpc>
                <a:spcPct val="90000"/>
              </a:lnSpc>
            </a:pPr>
            <a:r>
              <a:rPr lang="en-US" smtClean="0">
                <a:latin typeface="Times New Roman" pitchFamily="18" charset="0"/>
                <a:cs typeface="Times New Roman" pitchFamily="18" charset="0"/>
              </a:rPr>
              <a:t>Before sending, the message is broken into a series of packets</a:t>
            </a:r>
          </a:p>
          <a:p>
            <a:pPr lvl="1" eaLnBrk="1" hangingPunct="1">
              <a:lnSpc>
                <a:spcPct val="90000"/>
              </a:lnSpc>
            </a:pPr>
            <a:r>
              <a:rPr lang="en-US" smtClean="0">
                <a:latin typeface="Times New Roman" pitchFamily="18" charset="0"/>
                <a:cs typeface="Times New Roman" pitchFamily="18" charset="0"/>
              </a:rPr>
              <a:t>Typical packet length is 1000 octets (bytes)</a:t>
            </a:r>
          </a:p>
          <a:p>
            <a:pPr lvl="1" eaLnBrk="1" hangingPunct="1">
              <a:lnSpc>
                <a:spcPct val="90000"/>
              </a:lnSpc>
            </a:pPr>
            <a:r>
              <a:rPr lang="en-US" smtClean="0">
                <a:latin typeface="Times New Roman" pitchFamily="18" charset="0"/>
                <a:cs typeface="Times New Roman" pitchFamily="18" charset="0"/>
              </a:rPr>
              <a:t>Packets consists of a portion of data plus a packet header that includes control information</a:t>
            </a:r>
          </a:p>
          <a:p>
            <a:pPr eaLnBrk="1" hangingPunct="1">
              <a:lnSpc>
                <a:spcPct val="90000"/>
              </a:lnSpc>
            </a:pPr>
            <a:r>
              <a:rPr lang="en-US" smtClean="0">
                <a:latin typeface="Times New Roman" pitchFamily="18" charset="0"/>
                <a:cs typeface="Times New Roman" pitchFamily="18" charset="0"/>
              </a:rPr>
              <a:t>At each node en route, packet is received, stored briefly and passed to the next node</a:t>
            </a:r>
            <a:r>
              <a:rPr lang="en-US"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dirty="0" smtClean="0"/>
              <a:t>The Use of Packets</a:t>
            </a:r>
          </a:p>
        </p:txBody>
      </p:sp>
      <p:graphicFrame>
        <p:nvGraphicFramePr>
          <p:cNvPr id="2050" name="Object 7"/>
          <p:cNvGraphicFramePr>
            <a:graphicFrameLocks noGrp="1" noChangeAspect="1"/>
          </p:cNvGraphicFramePr>
          <p:nvPr>
            <p:ph idx="1"/>
          </p:nvPr>
        </p:nvGraphicFramePr>
        <p:xfrm>
          <a:off x="1143000" y="1981200"/>
          <a:ext cx="5324475" cy="4114800"/>
        </p:xfrm>
        <a:graphic>
          <a:graphicData uri="http://schemas.openxmlformats.org/presentationml/2006/ole">
            <p:oleObj spid="_x0000_s87062" name="Acrobat Document" r:id="rId4" imgW="6336000" imgH="4896000" progId="AcroExch.Document.7">
              <p:embed/>
            </p:oleObj>
          </a:graphicData>
        </a:graphic>
      </p:graphicFrame>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
        <p:nvSpPr>
          <p:cNvPr id="5" name="Rectangle 4"/>
          <p:cNvSpPr/>
          <p:nvPr/>
        </p:nvSpPr>
        <p:spPr bwMode="auto">
          <a:xfrm>
            <a:off x="2514600" y="4724400"/>
            <a:ext cx="914400" cy="3048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304800" y="2057400"/>
            <a:ext cx="2895600" cy="2057400"/>
          </a:xfrm>
        </p:spPr>
        <p:txBody>
          <a:bodyPr/>
          <a:lstStyle/>
          <a:p>
            <a:pPr eaLnBrk="1" hangingPunct="1"/>
            <a:r>
              <a:rPr lang="en-US" dirty="0" smtClean="0"/>
              <a:t>Packet Switching</a:t>
            </a:r>
          </a:p>
        </p:txBody>
      </p:sp>
      <p:pic>
        <p:nvPicPr>
          <p:cNvPr id="56323" name="Picture 3"/>
          <p:cNvPicPr>
            <a:picLocks noChangeAspect="1" noChangeArrowheads="1"/>
          </p:cNvPicPr>
          <p:nvPr/>
        </p:nvPicPr>
        <p:blipFill>
          <a:blip r:embed="rId3"/>
          <a:srcRect/>
          <a:stretch>
            <a:fillRect/>
          </a:stretch>
        </p:blipFill>
        <p:spPr bwMode="auto">
          <a:xfrm>
            <a:off x="3810000" y="192088"/>
            <a:ext cx="5105400" cy="3770312"/>
          </a:xfrm>
          <a:prstGeom prst="rect">
            <a:avLst/>
          </a:prstGeom>
          <a:noFill/>
          <a:ln w="9525">
            <a:noFill/>
            <a:miter lim="800000"/>
            <a:headEnd/>
            <a:tailEnd/>
          </a:ln>
        </p:spPr>
      </p:pic>
      <p:pic>
        <p:nvPicPr>
          <p:cNvPr id="56324" name="Picture 5"/>
          <p:cNvPicPr>
            <a:picLocks noChangeAspect="1" noChangeArrowheads="1"/>
          </p:cNvPicPr>
          <p:nvPr/>
        </p:nvPicPr>
        <p:blipFill>
          <a:blip r:embed="rId4"/>
          <a:srcRect/>
          <a:stretch>
            <a:fillRect/>
          </a:stretch>
        </p:blipFill>
        <p:spPr bwMode="auto">
          <a:xfrm>
            <a:off x="3962400" y="3949700"/>
            <a:ext cx="5029200" cy="29083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34</a:t>
            </a:fld>
            <a:endParaRPr lang="en-US"/>
          </a:p>
        </p:txBody>
      </p:sp>
      <p:sp>
        <p:nvSpPr>
          <p:cNvPr id="6" name="Rectangle 5"/>
          <p:cNvSpPr/>
          <p:nvPr/>
        </p:nvSpPr>
        <p:spPr bwMode="auto">
          <a:xfrm>
            <a:off x="4648200" y="6400800"/>
            <a:ext cx="990600" cy="4572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dirty="0" smtClean="0">
                <a:cs typeface="Times New Roman" pitchFamily="18" charset="0"/>
              </a:rPr>
              <a:t>Packet Switching Advantages</a:t>
            </a:r>
          </a:p>
        </p:txBody>
      </p:sp>
      <p:sp>
        <p:nvSpPr>
          <p:cNvPr id="57347" name="Rectangle 3"/>
          <p:cNvSpPr>
            <a:spLocks noGrp="1" noChangeArrowheads="1"/>
          </p:cNvSpPr>
          <p:nvPr>
            <p:ph type="body" idx="1"/>
          </p:nvPr>
        </p:nvSpPr>
        <p:spPr>
          <a:xfrm>
            <a:off x="0" y="1981200"/>
            <a:ext cx="8915400" cy="4114800"/>
          </a:xfrm>
        </p:spPr>
        <p:txBody>
          <a:bodyPr/>
          <a:lstStyle/>
          <a:p>
            <a:pPr eaLnBrk="1" hangingPunct="1">
              <a:lnSpc>
                <a:spcPct val="90000"/>
              </a:lnSpc>
            </a:pPr>
            <a:r>
              <a:rPr lang="en-US" sz="2800" dirty="0" smtClean="0">
                <a:latin typeface="Times New Roman" pitchFamily="18" charset="0"/>
                <a:cs typeface="Times New Roman" pitchFamily="18" charset="0"/>
              </a:rPr>
              <a:t>Line efficiency is greater</a:t>
            </a:r>
          </a:p>
          <a:p>
            <a:pPr lvl="1" eaLnBrk="1" hangingPunct="1">
              <a:lnSpc>
                <a:spcPct val="90000"/>
              </a:lnSpc>
            </a:pPr>
            <a:r>
              <a:rPr lang="en-US" sz="2400" dirty="0" smtClean="0">
                <a:latin typeface="Times New Roman" pitchFamily="18" charset="0"/>
                <a:cs typeface="Times New Roman" pitchFamily="18" charset="0"/>
              </a:rPr>
              <a:t>Many packets over time can dynamically share the same node to node link</a:t>
            </a:r>
          </a:p>
          <a:p>
            <a:pPr eaLnBrk="1" hangingPunct="1">
              <a:lnSpc>
                <a:spcPct val="90000"/>
              </a:lnSpc>
            </a:pPr>
            <a:r>
              <a:rPr lang="en-US" sz="2800" dirty="0" smtClean="0">
                <a:latin typeface="Times New Roman" pitchFamily="18" charset="0"/>
                <a:cs typeface="Times New Roman" pitchFamily="18" charset="0"/>
              </a:rPr>
              <a:t>Packet-switching networks can carry out data-rate conversion</a:t>
            </a:r>
          </a:p>
          <a:p>
            <a:pPr lvl="1" eaLnBrk="1" hangingPunct="1">
              <a:lnSpc>
                <a:spcPct val="90000"/>
              </a:lnSpc>
            </a:pPr>
            <a:r>
              <a:rPr lang="en-US" sz="2400" dirty="0" smtClean="0">
                <a:latin typeface="Times New Roman" pitchFamily="18" charset="0"/>
                <a:cs typeface="Times New Roman" pitchFamily="18" charset="0"/>
              </a:rPr>
              <a:t>Two stations with different data rates can exchange information</a:t>
            </a:r>
          </a:p>
          <a:p>
            <a:pPr eaLnBrk="1" hangingPunct="1">
              <a:lnSpc>
                <a:spcPct val="90000"/>
              </a:lnSpc>
            </a:pPr>
            <a:r>
              <a:rPr lang="en-US" sz="2800" dirty="0" smtClean="0">
                <a:latin typeface="Times New Roman" pitchFamily="18" charset="0"/>
                <a:cs typeface="Times New Roman" pitchFamily="18" charset="0"/>
              </a:rPr>
              <a:t>Unlike circuit-switching networks that block calls when traffic is heavy, packet-switching still accepts packets, but with increased delivery delay</a:t>
            </a:r>
          </a:p>
          <a:p>
            <a:pPr eaLnBrk="1" hangingPunct="1">
              <a:lnSpc>
                <a:spcPct val="90000"/>
              </a:lnSpc>
            </a:pPr>
            <a:r>
              <a:rPr lang="en-US" sz="2800" dirty="0" smtClean="0">
                <a:latin typeface="Times New Roman" pitchFamily="18" charset="0"/>
                <a:cs typeface="Times New Roman" pitchFamily="18" charset="0"/>
              </a:rPr>
              <a:t>Priorities can be used</a:t>
            </a:r>
            <a:endParaRPr lang="en-US" sz="2800" dirty="0"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838200" y="617538"/>
            <a:ext cx="8105775" cy="1143000"/>
          </a:xfrm>
        </p:spPr>
        <p:txBody>
          <a:bodyPr/>
          <a:lstStyle/>
          <a:p>
            <a:pPr eaLnBrk="1" hangingPunct="1"/>
            <a:r>
              <a:rPr lang="en-US" sz="4000" dirty="0" smtClean="0">
                <a:cs typeface="Times New Roman" pitchFamily="18" charset="0"/>
              </a:rPr>
              <a:t>Disadvantages of Packet Switching</a:t>
            </a:r>
          </a:p>
        </p:txBody>
      </p:sp>
      <p:sp>
        <p:nvSpPr>
          <p:cNvPr id="58371" name="Rectangle 3"/>
          <p:cNvSpPr>
            <a:spLocks noGrp="1" noChangeArrowheads="1"/>
          </p:cNvSpPr>
          <p:nvPr>
            <p:ph type="body" idx="1"/>
          </p:nvPr>
        </p:nvSpPr>
        <p:spPr>
          <a:xfrm>
            <a:off x="0" y="2017713"/>
            <a:ext cx="8955088" cy="4114800"/>
          </a:xfrm>
        </p:spPr>
        <p:txBody>
          <a:bodyPr/>
          <a:lstStyle/>
          <a:p>
            <a:pPr eaLnBrk="1" hangingPunct="1">
              <a:lnSpc>
                <a:spcPct val="90000"/>
              </a:lnSpc>
            </a:pPr>
            <a:r>
              <a:rPr lang="en-US" sz="2800" dirty="0" smtClean="0">
                <a:latin typeface="Times New Roman" pitchFamily="18" charset="0"/>
              </a:rPr>
              <a:t>E</a:t>
            </a:r>
            <a:r>
              <a:rPr lang="en-US" sz="2800" dirty="0" smtClean="0">
                <a:latin typeface="Times New Roman" pitchFamily="18" charset="0"/>
                <a:cs typeface="Times New Roman" pitchFamily="18" charset="0"/>
              </a:rPr>
              <a:t>ach packet switching node introduces a delay</a:t>
            </a:r>
          </a:p>
          <a:p>
            <a:pPr eaLnBrk="1" hangingPunct="1">
              <a:lnSpc>
                <a:spcPct val="90000"/>
              </a:lnSpc>
            </a:pPr>
            <a:r>
              <a:rPr lang="en-US" sz="2800" dirty="0" smtClean="0">
                <a:latin typeface="Times New Roman" pitchFamily="18" charset="0"/>
                <a:cs typeface="Times New Roman" pitchFamily="18" charset="0"/>
              </a:rPr>
              <a:t>Overall packet delay can vary substantially</a:t>
            </a:r>
          </a:p>
          <a:p>
            <a:pPr lvl="1" eaLnBrk="1" hangingPunct="1">
              <a:lnSpc>
                <a:spcPct val="90000"/>
              </a:lnSpc>
            </a:pPr>
            <a:r>
              <a:rPr lang="en-US" sz="2400" dirty="0" smtClean="0">
                <a:latin typeface="Times New Roman" pitchFamily="18" charset="0"/>
                <a:cs typeface="Times New Roman" pitchFamily="18" charset="0"/>
              </a:rPr>
              <a:t>This is referred to as jitter</a:t>
            </a:r>
          </a:p>
          <a:p>
            <a:pPr lvl="1" eaLnBrk="1" hangingPunct="1">
              <a:lnSpc>
                <a:spcPct val="90000"/>
              </a:lnSpc>
            </a:pPr>
            <a:r>
              <a:rPr lang="en-US" sz="2400" dirty="0" smtClean="0">
                <a:latin typeface="Times New Roman" pitchFamily="18" charset="0"/>
                <a:cs typeface="Times New Roman" pitchFamily="18" charset="0"/>
              </a:rPr>
              <a:t>Caused by differing packet sizes, routes taken and varying delay in the switches</a:t>
            </a:r>
          </a:p>
          <a:p>
            <a:pPr eaLnBrk="1" hangingPunct="1">
              <a:lnSpc>
                <a:spcPct val="90000"/>
              </a:lnSpc>
            </a:pPr>
            <a:r>
              <a:rPr lang="en-US" sz="2800" dirty="0" smtClean="0">
                <a:latin typeface="Times New Roman" pitchFamily="18" charset="0"/>
                <a:cs typeface="Times New Roman" pitchFamily="18" charset="0"/>
              </a:rPr>
              <a:t>Each packet requires overhead information</a:t>
            </a:r>
          </a:p>
          <a:p>
            <a:pPr lvl="1" eaLnBrk="1" hangingPunct="1">
              <a:lnSpc>
                <a:spcPct val="90000"/>
              </a:lnSpc>
            </a:pPr>
            <a:r>
              <a:rPr lang="en-US" sz="2400" dirty="0" smtClean="0">
                <a:latin typeface="Times New Roman" pitchFamily="18" charset="0"/>
                <a:cs typeface="Times New Roman" pitchFamily="18" charset="0"/>
              </a:rPr>
              <a:t>Includes destination and sequencing information</a:t>
            </a:r>
          </a:p>
          <a:p>
            <a:pPr lvl="1" eaLnBrk="1" hangingPunct="1">
              <a:lnSpc>
                <a:spcPct val="90000"/>
              </a:lnSpc>
            </a:pPr>
            <a:r>
              <a:rPr lang="en-US" sz="2400" dirty="0" smtClean="0">
                <a:latin typeface="Times New Roman" pitchFamily="18" charset="0"/>
                <a:cs typeface="Times New Roman" pitchFamily="18" charset="0"/>
              </a:rPr>
              <a:t>Reduces communication capacity</a:t>
            </a:r>
          </a:p>
          <a:p>
            <a:pPr eaLnBrk="1" hangingPunct="1">
              <a:lnSpc>
                <a:spcPct val="90000"/>
              </a:lnSpc>
            </a:pPr>
            <a:r>
              <a:rPr lang="en-US" sz="2800" dirty="0" smtClean="0">
                <a:latin typeface="Times New Roman" pitchFamily="18" charset="0"/>
                <a:cs typeface="Times New Roman" pitchFamily="18" charset="0"/>
              </a:rPr>
              <a:t>More processing required at each node</a:t>
            </a:r>
            <a:r>
              <a:rPr lang="en-US" sz="2800" dirty="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85800" y="617538"/>
            <a:ext cx="8458200" cy="1143000"/>
          </a:xfrm>
        </p:spPr>
        <p:txBody>
          <a:bodyPr/>
          <a:lstStyle/>
          <a:p>
            <a:pPr eaLnBrk="1" hangingPunct="1"/>
            <a:r>
              <a:rPr lang="en-US" sz="3600" dirty="0" smtClean="0">
                <a:cs typeface="Times New Roman" pitchFamily="18" charset="0"/>
              </a:rPr>
              <a:t>Packet Switching Networks - Datagram</a:t>
            </a:r>
          </a:p>
        </p:txBody>
      </p:sp>
      <p:sp>
        <p:nvSpPr>
          <p:cNvPr id="59395" name="Rectangle 3"/>
          <p:cNvSpPr>
            <a:spLocks noGrp="1" noChangeArrowheads="1"/>
          </p:cNvSpPr>
          <p:nvPr>
            <p:ph type="body" idx="1"/>
          </p:nvPr>
        </p:nvSpPr>
        <p:spPr/>
        <p:txBody>
          <a:bodyPr/>
          <a:lstStyle/>
          <a:p>
            <a:pPr eaLnBrk="1" hangingPunct="1"/>
            <a:r>
              <a:rPr lang="en-US" sz="2800" smtClean="0">
                <a:latin typeface="Times New Roman" pitchFamily="18" charset="0"/>
                <a:cs typeface="Times New Roman" pitchFamily="18" charset="0"/>
              </a:rPr>
              <a:t>Each packet treated independently, without reference to previous packets</a:t>
            </a:r>
          </a:p>
          <a:p>
            <a:pPr eaLnBrk="1" hangingPunct="1"/>
            <a:r>
              <a:rPr lang="en-US" sz="2800" smtClean="0">
                <a:latin typeface="Times New Roman" pitchFamily="18" charset="0"/>
                <a:cs typeface="Times New Roman" pitchFamily="18" charset="0"/>
              </a:rPr>
              <a:t>Each node chooses next node on packet</a:t>
            </a:r>
            <a:r>
              <a:rPr lang="ja-JP" altLang="en-US" sz="2800" smtClean="0">
                <a:latin typeface="Times New Roman" pitchFamily="18" charset="0"/>
                <a:cs typeface="Times New Roman" pitchFamily="18" charset="0"/>
              </a:rPr>
              <a:t>’</a:t>
            </a:r>
            <a:r>
              <a:rPr lang="en-US" altLang="ja-JP" sz="2800" smtClean="0">
                <a:latin typeface="Times New Roman" pitchFamily="18" charset="0"/>
                <a:cs typeface="Times New Roman" pitchFamily="18" charset="0"/>
              </a:rPr>
              <a:t>s path</a:t>
            </a:r>
          </a:p>
          <a:p>
            <a:pPr eaLnBrk="1" hangingPunct="1"/>
            <a:r>
              <a:rPr lang="en-US" sz="2800" smtClean="0">
                <a:latin typeface="Times New Roman" pitchFamily="18" charset="0"/>
                <a:cs typeface="Times New Roman" pitchFamily="18" charset="0"/>
              </a:rPr>
              <a:t>Packets don</a:t>
            </a:r>
            <a:r>
              <a:rPr lang="ja-JP" altLang="en-US" sz="2800" smtClean="0">
                <a:latin typeface="Times New Roman" pitchFamily="18" charset="0"/>
                <a:cs typeface="Times New Roman" pitchFamily="18" charset="0"/>
              </a:rPr>
              <a:t>’</a:t>
            </a:r>
            <a:r>
              <a:rPr lang="en-US" altLang="ja-JP" sz="2800" smtClean="0">
                <a:latin typeface="Times New Roman" pitchFamily="18" charset="0"/>
                <a:cs typeface="Times New Roman" pitchFamily="18" charset="0"/>
              </a:rPr>
              <a:t>t necessarily follow same route and may arrive out of sequence</a:t>
            </a:r>
          </a:p>
          <a:p>
            <a:pPr eaLnBrk="1" hangingPunct="1"/>
            <a:r>
              <a:rPr lang="en-US" sz="2800" smtClean="0">
                <a:latin typeface="Times New Roman" pitchFamily="18" charset="0"/>
                <a:cs typeface="Times New Roman" pitchFamily="18" charset="0"/>
              </a:rPr>
              <a:t>Exit node restores packets to original order</a:t>
            </a:r>
          </a:p>
          <a:p>
            <a:pPr eaLnBrk="1" hangingPunct="1"/>
            <a:r>
              <a:rPr lang="en-US" sz="2800" smtClean="0">
                <a:latin typeface="Times New Roman" pitchFamily="18" charset="0"/>
                <a:cs typeface="Times New Roman" pitchFamily="18" charset="0"/>
              </a:rPr>
              <a:t>Responsibility of exit node or destination to detect loss of packet and how to recover</a:t>
            </a:r>
            <a:r>
              <a:rPr lang="en-US" sz="2800" smtClean="0">
                <a:latin typeface="Times New Roman" pitchFamily="18" charset="0"/>
              </a:rPr>
              <a:t>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838200" y="617538"/>
            <a:ext cx="8305800" cy="1143000"/>
          </a:xfrm>
        </p:spPr>
        <p:txBody>
          <a:bodyPr/>
          <a:lstStyle/>
          <a:p>
            <a:pPr eaLnBrk="1" hangingPunct="1"/>
            <a:r>
              <a:rPr lang="en-US" sz="3600" dirty="0" smtClean="0">
                <a:cs typeface="Times New Roman" pitchFamily="18" charset="0"/>
              </a:rPr>
              <a:t>Packet Switching Networks – Datagram</a:t>
            </a:r>
          </a:p>
        </p:txBody>
      </p:sp>
      <p:sp>
        <p:nvSpPr>
          <p:cNvPr id="60419" name="Rectangle 3"/>
          <p:cNvSpPr>
            <a:spLocks noGrp="1" noChangeArrowheads="1"/>
          </p:cNvSpPr>
          <p:nvPr>
            <p:ph type="body" idx="1"/>
          </p:nvPr>
        </p:nvSpPr>
        <p:spPr/>
        <p:txBody>
          <a:bodyPr/>
          <a:lstStyle/>
          <a:p>
            <a:pPr eaLnBrk="1" hangingPunct="1"/>
            <a:r>
              <a:rPr lang="en-US" smtClean="0">
                <a:latin typeface="Times New Roman" pitchFamily="18" charset="0"/>
                <a:cs typeface="Times New Roman" pitchFamily="18" charset="0"/>
              </a:rPr>
              <a:t>Advantages:</a:t>
            </a:r>
          </a:p>
          <a:p>
            <a:pPr lvl="1" eaLnBrk="1" hangingPunct="1"/>
            <a:r>
              <a:rPr lang="en-US" smtClean="0">
                <a:latin typeface="Times New Roman" pitchFamily="18" charset="0"/>
                <a:cs typeface="Times New Roman" pitchFamily="18" charset="0"/>
              </a:rPr>
              <a:t>Call setup phase is avoided</a:t>
            </a:r>
          </a:p>
          <a:p>
            <a:pPr lvl="1" eaLnBrk="1" hangingPunct="1"/>
            <a:r>
              <a:rPr lang="en-US" smtClean="0">
                <a:latin typeface="Times New Roman" pitchFamily="18" charset="0"/>
                <a:cs typeface="Times New Roman" pitchFamily="18" charset="0"/>
              </a:rPr>
              <a:t>Because it</a:t>
            </a:r>
            <a:r>
              <a:rPr lang="ja-JP" altLang="en-US" smtClean="0">
                <a:latin typeface="Times New Roman" pitchFamily="18" charset="0"/>
                <a:cs typeface="Times New Roman" pitchFamily="18" charset="0"/>
              </a:rPr>
              <a:t>’</a:t>
            </a:r>
            <a:r>
              <a:rPr lang="en-US" altLang="ja-JP" smtClean="0">
                <a:latin typeface="Times New Roman" pitchFamily="18" charset="0"/>
                <a:cs typeface="Times New Roman" pitchFamily="18" charset="0"/>
              </a:rPr>
              <a:t>s more primitive, it</a:t>
            </a:r>
            <a:r>
              <a:rPr lang="ja-JP" altLang="en-US" smtClean="0">
                <a:latin typeface="Times New Roman" pitchFamily="18" charset="0"/>
                <a:cs typeface="Times New Roman" pitchFamily="18" charset="0"/>
              </a:rPr>
              <a:t>’</a:t>
            </a:r>
            <a:r>
              <a:rPr lang="en-US" altLang="ja-JP" smtClean="0">
                <a:latin typeface="Times New Roman" pitchFamily="18" charset="0"/>
                <a:cs typeface="Times New Roman" pitchFamily="18" charset="0"/>
              </a:rPr>
              <a:t>s more flexible</a:t>
            </a:r>
          </a:p>
          <a:p>
            <a:pPr lvl="1" eaLnBrk="1" hangingPunct="1"/>
            <a:r>
              <a:rPr lang="en-US" smtClean="0">
                <a:latin typeface="Times New Roman" pitchFamily="18" charset="0"/>
                <a:cs typeface="Times New Roman" pitchFamily="18" charset="0"/>
              </a:rPr>
              <a:t>Datagram delivery is more reliable</a:t>
            </a:r>
            <a:endParaRPr lang="en-US"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838200" y="617538"/>
            <a:ext cx="8305800" cy="1143000"/>
          </a:xfrm>
        </p:spPr>
        <p:txBody>
          <a:bodyPr/>
          <a:lstStyle/>
          <a:p>
            <a:pPr eaLnBrk="1" hangingPunct="1"/>
            <a:r>
              <a:rPr lang="en-US" sz="3200" dirty="0" smtClean="0">
                <a:cs typeface="Times New Roman" pitchFamily="18" charset="0"/>
              </a:rPr>
              <a:t>Packet Switching Networks – Virtual Circuit</a:t>
            </a:r>
          </a:p>
        </p:txBody>
      </p:sp>
      <p:sp>
        <p:nvSpPr>
          <p:cNvPr id="61443" name="Rectangle 3"/>
          <p:cNvSpPr>
            <a:spLocks noGrp="1" noChangeArrowheads="1"/>
          </p:cNvSpPr>
          <p:nvPr>
            <p:ph type="body" idx="1"/>
          </p:nvPr>
        </p:nvSpPr>
        <p:spPr/>
        <p:txBody>
          <a:bodyPr/>
          <a:lstStyle/>
          <a:p>
            <a:pPr eaLnBrk="1" hangingPunct="1">
              <a:lnSpc>
                <a:spcPct val="90000"/>
              </a:lnSpc>
            </a:pPr>
            <a:r>
              <a:rPr lang="en-US" sz="2800" smtClean="0">
                <a:latin typeface="Times New Roman" pitchFamily="18" charset="0"/>
                <a:cs typeface="Times New Roman" pitchFamily="18" charset="0"/>
              </a:rPr>
              <a:t>Preplanned route established before packets sent</a:t>
            </a:r>
          </a:p>
          <a:p>
            <a:pPr eaLnBrk="1" hangingPunct="1">
              <a:lnSpc>
                <a:spcPct val="90000"/>
              </a:lnSpc>
            </a:pPr>
            <a:r>
              <a:rPr lang="en-US" sz="2800" smtClean="0">
                <a:latin typeface="Times New Roman" pitchFamily="18" charset="0"/>
                <a:cs typeface="Times New Roman" pitchFamily="18" charset="0"/>
              </a:rPr>
              <a:t>All packets between source and destination follow this route</a:t>
            </a:r>
          </a:p>
          <a:p>
            <a:pPr eaLnBrk="1" hangingPunct="1">
              <a:lnSpc>
                <a:spcPct val="90000"/>
              </a:lnSpc>
            </a:pPr>
            <a:r>
              <a:rPr lang="en-US" sz="2800" smtClean="0">
                <a:latin typeface="Times New Roman" pitchFamily="18" charset="0"/>
                <a:cs typeface="Times New Roman" pitchFamily="18" charset="0"/>
              </a:rPr>
              <a:t>Routing decision not required by nodes for each packet</a:t>
            </a:r>
          </a:p>
          <a:p>
            <a:pPr eaLnBrk="1" hangingPunct="1">
              <a:lnSpc>
                <a:spcPct val="90000"/>
              </a:lnSpc>
            </a:pPr>
            <a:r>
              <a:rPr lang="en-US" sz="2800" smtClean="0">
                <a:latin typeface="Times New Roman" pitchFamily="18" charset="0"/>
                <a:cs typeface="Times New Roman" pitchFamily="18" charset="0"/>
              </a:rPr>
              <a:t>Emulates a circuit in a circuit switching network but is not a dedicated path</a:t>
            </a:r>
          </a:p>
          <a:p>
            <a:pPr lvl="1" eaLnBrk="1" hangingPunct="1">
              <a:lnSpc>
                <a:spcPct val="90000"/>
              </a:lnSpc>
            </a:pPr>
            <a:r>
              <a:rPr lang="en-US" sz="2400" smtClean="0">
                <a:latin typeface="Times New Roman" pitchFamily="18" charset="0"/>
                <a:cs typeface="Times New Roman" pitchFamily="18" charset="0"/>
              </a:rPr>
              <a:t>Packets still buffered at each node and queued for output over a line</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762000" y="617538"/>
            <a:ext cx="8382000" cy="1143000"/>
          </a:xfrm>
        </p:spPr>
        <p:txBody>
          <a:bodyPr/>
          <a:lstStyle/>
          <a:p>
            <a:pPr eaLnBrk="1" hangingPunct="1"/>
            <a:r>
              <a:rPr lang="en-US" sz="3400" dirty="0" smtClean="0">
                <a:cs typeface="Times New Roman" pitchFamily="18" charset="0"/>
              </a:rPr>
              <a:t>Packet Switching Networks – Virtual Circuit</a:t>
            </a:r>
            <a:endParaRPr lang="en-US" sz="3400" dirty="0" smtClean="0"/>
          </a:p>
        </p:txBody>
      </p:sp>
      <p:sp>
        <p:nvSpPr>
          <p:cNvPr id="62467" name="Rectangle 3"/>
          <p:cNvSpPr>
            <a:spLocks noGrp="1" noChangeArrowheads="1"/>
          </p:cNvSpPr>
          <p:nvPr>
            <p:ph type="body" idx="1"/>
          </p:nvPr>
        </p:nvSpPr>
        <p:spPr/>
        <p:txBody>
          <a:bodyPr/>
          <a:lstStyle/>
          <a:p>
            <a:pPr eaLnBrk="1" hangingPunct="1"/>
            <a:r>
              <a:rPr lang="en-US" smtClean="0">
                <a:latin typeface="Times New Roman" pitchFamily="18" charset="0"/>
                <a:cs typeface="Times New Roman" pitchFamily="18" charset="0"/>
              </a:rPr>
              <a:t>Advantages:</a:t>
            </a:r>
          </a:p>
          <a:p>
            <a:pPr lvl="1" eaLnBrk="1" hangingPunct="1"/>
            <a:r>
              <a:rPr lang="en-US" smtClean="0">
                <a:latin typeface="Times New Roman" pitchFamily="18" charset="0"/>
                <a:cs typeface="Times New Roman" pitchFamily="18" charset="0"/>
              </a:rPr>
              <a:t>Packets arrive in original order</a:t>
            </a:r>
          </a:p>
          <a:p>
            <a:pPr lvl="1" eaLnBrk="1" hangingPunct="1"/>
            <a:r>
              <a:rPr lang="en-US" smtClean="0">
                <a:latin typeface="Times New Roman" pitchFamily="18" charset="0"/>
                <a:cs typeface="Times New Roman" pitchFamily="18" charset="0"/>
              </a:rPr>
              <a:t>Packets arrive correctly</a:t>
            </a:r>
          </a:p>
          <a:p>
            <a:pPr lvl="1" eaLnBrk="1" hangingPunct="1"/>
            <a:r>
              <a:rPr lang="en-US" smtClean="0">
                <a:latin typeface="Times New Roman" pitchFamily="18" charset="0"/>
                <a:cs typeface="Times New Roman" pitchFamily="18" charset="0"/>
              </a:rPr>
              <a:t>Packets transmitted more rapidly without routing decisions made at each node</a:t>
            </a:r>
            <a:endParaRPr lang="en-US" smtClean="0">
              <a:latin typeface="Times New Roman" pitchFamily="18" charset="0"/>
            </a:endParaRP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1150938" y="304800"/>
            <a:ext cx="7793037" cy="1143000"/>
          </a:xfrm>
        </p:spPr>
        <p:txBody>
          <a:bodyPr/>
          <a:lstStyle/>
          <a:p>
            <a:pPr eaLnBrk="1" hangingPunct="1"/>
            <a:r>
              <a:rPr lang="en-US" dirty="0" smtClean="0">
                <a:latin typeface="Times New Roman" pitchFamily="18" charset="0"/>
              </a:rPr>
              <a:t>Datagram versus Virtual Circuit </a:t>
            </a:r>
          </a:p>
        </p:txBody>
      </p:sp>
      <p:graphicFrame>
        <p:nvGraphicFramePr>
          <p:cNvPr id="3074" name="Object 5"/>
          <p:cNvGraphicFramePr>
            <a:graphicFrameLocks noGrp="1" noChangeAspect="1"/>
          </p:cNvGraphicFramePr>
          <p:nvPr>
            <p:ph sz="half" idx="1"/>
            <p:extLst>
              <p:ext uri="{D42A27DB-BD31-4B8C-83A1-F6EECF244321}">
                <p14:modId xmlns:p14="http://schemas.microsoft.com/office/powerpoint/2010/main" xmlns="" val="725087090"/>
              </p:ext>
            </p:extLst>
          </p:nvPr>
        </p:nvGraphicFramePr>
        <p:xfrm>
          <a:off x="576263" y="1981200"/>
          <a:ext cx="4100512" cy="4876800"/>
        </p:xfrm>
        <a:graphic>
          <a:graphicData uri="http://schemas.openxmlformats.org/presentationml/2006/ole">
            <p:oleObj spid="_x0000_s88107" name="Acrobat Document" r:id="rId4" imgW="4896000" imgH="6336000" progId="AcroExch.Document.7">
              <p:embed/>
            </p:oleObj>
          </a:graphicData>
        </a:graphic>
      </p:graphicFrame>
      <p:graphicFrame>
        <p:nvGraphicFramePr>
          <p:cNvPr id="3075" name="Object 7"/>
          <p:cNvGraphicFramePr>
            <a:graphicFrameLocks noGrp="1" noChangeAspect="1"/>
          </p:cNvGraphicFramePr>
          <p:nvPr>
            <p:ph sz="half" idx="2"/>
            <p:extLst>
              <p:ext uri="{D42A27DB-BD31-4B8C-83A1-F6EECF244321}">
                <p14:modId xmlns:p14="http://schemas.microsoft.com/office/powerpoint/2010/main" xmlns="" val="2875137000"/>
              </p:ext>
            </p:extLst>
          </p:nvPr>
        </p:nvGraphicFramePr>
        <p:xfrm>
          <a:off x="4495800" y="2057400"/>
          <a:ext cx="4100512" cy="4800600"/>
        </p:xfrm>
        <a:graphic>
          <a:graphicData uri="http://schemas.openxmlformats.org/presentationml/2006/ole">
            <p:oleObj spid="_x0000_s88108" name="Acrobat Document" r:id="rId5" imgW="4896000" imgH="6336000" progId="AcroExch.Document.7">
              <p:embed/>
            </p:oleObj>
          </a:graphicData>
        </a:graphic>
      </p:graphicFrame>
      <p:sp>
        <p:nvSpPr>
          <p:cNvPr id="5" name="Slide Number Placeholder 4"/>
          <p:cNvSpPr>
            <a:spLocks noGrp="1"/>
          </p:cNvSpPr>
          <p:nvPr>
            <p:ph type="sldNum" sz="quarter" idx="12"/>
          </p:nvPr>
        </p:nvSpPr>
        <p:spPr/>
        <p:txBody>
          <a:bodyPr/>
          <a:lstStyle/>
          <a:p>
            <a:pPr>
              <a:defRPr/>
            </a:pPr>
            <a:fld id="{DCFD3B8F-CAE3-5346-8F1E-242E6BD84BB7}" type="slidenum">
              <a:rPr lang="en-US" smtClean="0"/>
              <a:pPr>
                <a:defRPr/>
              </a:pPr>
              <a:t>41</a:t>
            </a:fld>
            <a:endParaRPr lang="en-US"/>
          </a:p>
        </p:txBody>
      </p:sp>
      <p:sp>
        <p:nvSpPr>
          <p:cNvPr id="6" name="Rectangle 5"/>
          <p:cNvSpPr/>
          <p:nvPr/>
        </p:nvSpPr>
        <p:spPr bwMode="auto">
          <a:xfrm>
            <a:off x="1295400" y="6477000"/>
            <a:ext cx="762000" cy="3556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7" name="Rectangle 6"/>
          <p:cNvSpPr/>
          <p:nvPr/>
        </p:nvSpPr>
        <p:spPr bwMode="auto">
          <a:xfrm>
            <a:off x="5029200" y="6400800"/>
            <a:ext cx="762000" cy="3556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DCFD3B8F-CAE3-5346-8F1E-242E6BD84BB7}" type="slidenum">
              <a:rPr lang="en-US" smtClean="0"/>
              <a:pPr>
                <a:defRPr/>
              </a:pPr>
              <a:t>42</a:t>
            </a:fld>
            <a:endParaRPr lang="en-US"/>
          </a:p>
        </p:txBody>
      </p:sp>
    </p:spTree>
    <p:extLst>
      <p:ext uri="{BB962C8B-B14F-4D97-AF65-F5344CB8AC3E}">
        <p14:creationId xmlns:p14="http://schemas.microsoft.com/office/powerpoint/2010/main" xmlns="" val="8012668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Summary</a:t>
            </a:r>
          </a:p>
        </p:txBody>
      </p:sp>
      <p:sp>
        <p:nvSpPr>
          <p:cNvPr id="3" name="Content Placeholder 2"/>
          <p:cNvSpPr>
            <a:spLocks noGrp="1"/>
          </p:cNvSpPr>
          <p:nvPr>
            <p:ph idx="1"/>
          </p:nvPr>
        </p:nvSpPr>
        <p:spPr>
          <a:xfrm>
            <a:off x="533400" y="2133600"/>
            <a:ext cx="7772400" cy="4114800"/>
          </a:xfrm>
        </p:spPr>
        <p:txBody>
          <a:bodyPr/>
          <a:lstStyle/>
          <a:p>
            <a:pPr eaLnBrk="1" hangingPunct="1">
              <a:defRPr/>
            </a:pPr>
            <a:r>
              <a:rPr lang="en-US" dirty="0" smtClean="0">
                <a:cs typeface="+mn-cs"/>
              </a:rPr>
              <a:t>Wireless Communication…Why ?</a:t>
            </a:r>
          </a:p>
          <a:p>
            <a:pPr eaLnBrk="1" hangingPunct="1">
              <a:defRPr/>
            </a:pPr>
            <a:r>
              <a:rPr lang="en-US" dirty="0" smtClean="0">
                <a:cs typeface="+mn-cs"/>
              </a:rPr>
              <a:t>Wired Vs. Wireless</a:t>
            </a:r>
          </a:p>
          <a:p>
            <a:pPr eaLnBrk="1" hangingPunct="1">
              <a:defRPr/>
            </a:pPr>
            <a:r>
              <a:rPr lang="en-US" dirty="0" smtClean="0">
                <a:cs typeface="+mn-cs"/>
              </a:rPr>
              <a:t>Enabling Technologies</a:t>
            </a:r>
          </a:p>
          <a:p>
            <a:pPr eaLnBrk="1" hangingPunct="1">
              <a:defRPr/>
            </a:pPr>
            <a:r>
              <a:rPr lang="en-US" dirty="0" smtClean="0">
                <a:cs typeface="+mn-cs"/>
              </a:rPr>
              <a:t>Wireless Protocols Layers</a:t>
            </a:r>
          </a:p>
          <a:p>
            <a:pPr eaLnBrk="1" hangingPunct="1">
              <a:defRPr/>
            </a:pPr>
            <a:r>
              <a:rPr lang="en-US" dirty="0" smtClean="0">
                <a:cs typeface="+mn-cs"/>
              </a:rPr>
              <a:t>Wireless Lane</a:t>
            </a:r>
          </a:p>
          <a:p>
            <a:pPr eaLnBrk="1" hangingPunct="1">
              <a:defRPr/>
            </a:pPr>
            <a:r>
              <a:rPr lang="en-US" dirty="0" smtClean="0">
                <a:cs typeface="+mn-cs"/>
              </a:rPr>
              <a:t>Types of Communication Networks</a:t>
            </a:r>
          </a:p>
          <a:p>
            <a:pPr eaLnBrk="1" hangingPunct="1">
              <a:defRPr/>
            </a:pPr>
            <a:r>
              <a:rPr lang="en-US" dirty="0" smtClean="0">
                <a:cs typeface="+mn-cs"/>
              </a:rPr>
              <a:t>Packet Switching Vs. Circuit Switching</a:t>
            </a:r>
          </a:p>
          <a:p>
            <a:pPr eaLnBrk="1" hangingPunct="1">
              <a:defRPr/>
            </a:pPr>
            <a:endParaRPr lang="en-US" dirty="0" smtClean="0">
              <a:cs typeface="+mn-cs"/>
            </a:endParaRPr>
          </a:p>
          <a:p>
            <a:pPr eaLnBrk="1" hangingPunct="1">
              <a:defRPr/>
            </a:pPr>
            <a:endParaRPr lang="en-US" dirty="0" smtClean="0">
              <a:cs typeface="+mn-cs"/>
            </a:endParaRP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11124</TotalTime>
  <Words>2377</Words>
  <Application>Microsoft Macintosh PowerPoint</Application>
  <PresentationFormat>On-screen Show (4:3)</PresentationFormat>
  <Paragraphs>355</Paragraphs>
  <Slides>43</Slides>
  <Notes>40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Blends</vt:lpstr>
      <vt:lpstr>Acrobat Document</vt:lpstr>
      <vt:lpstr>Communication Networks</vt:lpstr>
      <vt:lpstr>Wireless Communication?</vt:lpstr>
      <vt:lpstr>Why Use Wireless Communication?</vt:lpstr>
      <vt:lpstr>Wireless is Different Than Wired Why?</vt:lpstr>
      <vt:lpstr>Modern Cellular Standards</vt:lpstr>
      <vt:lpstr>Underlying Concepts</vt:lpstr>
      <vt:lpstr>Enabling Technologies</vt:lpstr>
      <vt:lpstr>Protocol stack</vt:lpstr>
      <vt:lpstr>Slide 9</vt:lpstr>
      <vt:lpstr>Overview of Wireless LANs</vt:lpstr>
      <vt:lpstr>Single Cell LAN Extension</vt:lpstr>
      <vt:lpstr>Multi Cell LAN Extension</vt:lpstr>
      <vt:lpstr>Nomadic Access</vt:lpstr>
      <vt:lpstr>Infrastructure Wireless LAN</vt:lpstr>
      <vt:lpstr>Ad Hoc Networking</vt:lpstr>
      <vt:lpstr>Wireless LAN Requirements</vt:lpstr>
      <vt:lpstr>Infrastructure Wireless LAN</vt:lpstr>
      <vt:lpstr>Slide 18</vt:lpstr>
      <vt:lpstr>Types of Communication Networks</vt:lpstr>
      <vt:lpstr>Speed and Distance of Communications Networks</vt:lpstr>
      <vt:lpstr>Characteristics of WANs</vt:lpstr>
      <vt:lpstr>Characteristics of LANs</vt:lpstr>
      <vt:lpstr>Differences between LANs and WANs</vt:lpstr>
      <vt:lpstr>Switching Terms</vt:lpstr>
      <vt:lpstr>Switched Network</vt:lpstr>
      <vt:lpstr>Observations of the Network </vt:lpstr>
      <vt:lpstr>Techniques Used in Switched Networks</vt:lpstr>
      <vt:lpstr>Phases of Circuit Switching</vt:lpstr>
      <vt:lpstr>Characteristics of Circuit Switching</vt:lpstr>
      <vt:lpstr>Components of Public Telecommunications Network</vt:lpstr>
      <vt:lpstr>Circuit Switching</vt:lpstr>
      <vt:lpstr>How Packet Switching Works </vt:lpstr>
      <vt:lpstr>The Use of Packets</vt:lpstr>
      <vt:lpstr>Packet Switching</vt:lpstr>
      <vt:lpstr>Packet Switching Advantages</vt:lpstr>
      <vt:lpstr>Disadvantages of Packet Switching</vt:lpstr>
      <vt:lpstr>Packet Switching Networks - Datagram</vt:lpstr>
      <vt:lpstr>Packet Switching Networks – Datagram</vt:lpstr>
      <vt:lpstr>Packet Switching Networks – Virtual Circuit</vt:lpstr>
      <vt:lpstr>Packet Switching Networks – Virtual Circuit</vt:lpstr>
      <vt:lpstr>Datagram versus Virtual Circuit </vt:lpstr>
      <vt:lpstr>Slide 42</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360</cp:revision>
  <dcterms:created xsi:type="dcterms:W3CDTF">1999-06-26T21:48:38Z</dcterms:created>
  <dcterms:modified xsi:type="dcterms:W3CDTF">2013-11-23T08:52:13Z</dcterms:modified>
</cp:coreProperties>
</file>