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notesSlides/notesSlide2.xml" ContentType="application/vnd.openxmlformats-officedocument.presentationml.notesSlide+xml"/>
  <Override PartName="/ppt/diagrams/drawing2.xml" ContentType="application/vnd.ms-office.drawingml.diagramDrawing+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Layouts/slideLayout6.xml" ContentType="application/vnd.openxmlformats-officedocument.presentationml.slideLayout+xml"/>
  <Override PartName="/ppt/diagrams/quickStyle2.xml" ContentType="application/vnd.openxmlformats-officedocument.drawingml.diagramStyle+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9.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diagrams/layout1.xml" ContentType="application/vnd.openxmlformats-officedocument.drawingml.diagramLayout+xml"/>
  <Override PartName="/ppt/diagrams/data2.xml" ContentType="application/vnd.openxmlformats-officedocument.drawingml.diagramData+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diagrams/colors2.xml" ContentType="application/vnd.openxmlformats-officedocument.drawingml.diagramColors+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drawing1.xml" ContentType="application/vnd.ms-office.drawingml.diagramDrawing+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Layouts/slideLayout3.xml" ContentType="application/vnd.openxmlformats-officedocument.presentationml.slideLayout+xml"/>
  <Default Extension="jpeg" ContentType="image/jpeg"/>
  <Default Extension="emf" ContentType="image/x-emf"/>
  <Override PartName="/ppt/diagrams/quickStyle1.xml" ContentType="application/vnd.openxmlformats-officedocument.drawingml.diagramStyl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notesSlides/notesSlide8.xml" ContentType="application/vnd.openxmlformats-officedocument.presentationml.notesSlide+xml"/>
  <Override PartName="/ppt/notesSlides/notesSlide11.xml" ContentType="application/vnd.openxmlformats-officedocument.presentationml.notesSlide+xml"/>
  <Override PartName="/ppt/diagrams/layout2.xml" ContentType="application/vnd.openxmlformats-officedocument.drawingml.diagramLayout+xml"/>
  <Override PartName="/ppt/notesSlides/notesSlide6.xml" ContentType="application/vnd.openxmlformats-officedocument.presentationml.notesSlide+xml"/>
  <Override PartName="/ppt/slides/slide8.xml" ContentType="application/vnd.openxmlformats-officedocument.presentationml.slide+xml"/>
  <Override PartName="/ppt/slides/slide49.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ppt/diagrams/data1.xml" ContentType="application/vnd.openxmlformats-officedocument.drawingml.diagramData+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Default Extension="rels" ContentType="application/vnd.openxmlformats-package.relationship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autoCompressPictures="0">
  <p:sldMasterIdLst>
    <p:sldMasterId id="2147483659" r:id="rId1"/>
  </p:sldMasterIdLst>
  <p:notesMasterIdLst>
    <p:notesMasterId r:id="rId62"/>
  </p:notesMasterIdLst>
  <p:handoutMasterIdLst>
    <p:handoutMasterId r:id="rId63"/>
  </p:handoutMasterIdLst>
  <p:sldIdLst>
    <p:sldId id="256" r:id="rId2"/>
    <p:sldId id="464" r:id="rId3"/>
    <p:sldId id="608" r:id="rId4"/>
    <p:sldId id="610" r:id="rId5"/>
    <p:sldId id="611" r:id="rId6"/>
    <p:sldId id="612" r:id="rId7"/>
    <p:sldId id="609" r:id="rId8"/>
    <p:sldId id="613" r:id="rId9"/>
    <p:sldId id="614" r:id="rId10"/>
    <p:sldId id="615" r:id="rId11"/>
    <p:sldId id="667" r:id="rId12"/>
    <p:sldId id="616" r:id="rId13"/>
    <p:sldId id="617" r:id="rId14"/>
    <p:sldId id="619" r:id="rId15"/>
    <p:sldId id="618" r:id="rId16"/>
    <p:sldId id="620" r:id="rId17"/>
    <p:sldId id="621" r:id="rId18"/>
    <p:sldId id="622" r:id="rId19"/>
    <p:sldId id="623" r:id="rId20"/>
    <p:sldId id="624" r:id="rId21"/>
    <p:sldId id="625" r:id="rId22"/>
    <p:sldId id="626" r:id="rId23"/>
    <p:sldId id="628" r:id="rId24"/>
    <p:sldId id="629" r:id="rId25"/>
    <p:sldId id="631" r:id="rId26"/>
    <p:sldId id="630" r:id="rId27"/>
    <p:sldId id="635" r:id="rId28"/>
    <p:sldId id="632" r:id="rId29"/>
    <p:sldId id="634" r:id="rId30"/>
    <p:sldId id="636" r:id="rId31"/>
    <p:sldId id="633" r:id="rId32"/>
    <p:sldId id="639" r:id="rId33"/>
    <p:sldId id="640" r:id="rId34"/>
    <p:sldId id="637" r:id="rId35"/>
    <p:sldId id="641" r:id="rId36"/>
    <p:sldId id="642" r:id="rId37"/>
    <p:sldId id="645" r:id="rId38"/>
    <p:sldId id="646" r:id="rId39"/>
    <p:sldId id="647" r:id="rId40"/>
    <p:sldId id="643" r:id="rId41"/>
    <p:sldId id="644" r:id="rId42"/>
    <p:sldId id="650" r:id="rId43"/>
    <p:sldId id="651" r:id="rId44"/>
    <p:sldId id="652" r:id="rId45"/>
    <p:sldId id="653" r:id="rId46"/>
    <p:sldId id="648" r:id="rId47"/>
    <p:sldId id="649" r:id="rId48"/>
    <p:sldId id="654" r:id="rId49"/>
    <p:sldId id="655" r:id="rId50"/>
    <p:sldId id="656" r:id="rId51"/>
    <p:sldId id="657" r:id="rId52"/>
    <p:sldId id="658" r:id="rId53"/>
    <p:sldId id="661" r:id="rId54"/>
    <p:sldId id="659" r:id="rId55"/>
    <p:sldId id="662" r:id="rId56"/>
    <p:sldId id="663" r:id="rId57"/>
    <p:sldId id="665" r:id="rId58"/>
    <p:sldId id="664" r:id="rId59"/>
    <p:sldId id="666" r:id="rId60"/>
    <p:sldId id="402" r:id="rId61"/>
  </p:sldIdLst>
  <p:sldSz cx="9144000" cy="6858000" type="screen4x3"/>
  <p:notesSz cx="6858000" cy="9144000"/>
  <p:defaultTextStyle>
    <a:defPPr>
      <a:defRPr lang="en-US"/>
    </a:defPPr>
    <a:lvl1pPr algn="l" rtl="0" fontAlgn="base">
      <a:spcBef>
        <a:spcPct val="0"/>
      </a:spcBef>
      <a:spcAft>
        <a:spcPct val="0"/>
      </a:spcAft>
      <a:defRPr sz="2400" kern="1200">
        <a:solidFill>
          <a:schemeClr val="tx1"/>
        </a:solidFill>
        <a:latin typeface="Tahoma" charset="0"/>
        <a:ea typeface="ＭＳ Ｐゴシック" charset="0"/>
        <a:cs typeface="ＭＳ Ｐゴシック" charset="0"/>
      </a:defRPr>
    </a:lvl1pPr>
    <a:lvl2pPr marL="457200" algn="l" rtl="0" fontAlgn="base">
      <a:spcBef>
        <a:spcPct val="0"/>
      </a:spcBef>
      <a:spcAft>
        <a:spcPct val="0"/>
      </a:spcAft>
      <a:defRPr sz="2400" kern="1200">
        <a:solidFill>
          <a:schemeClr val="tx1"/>
        </a:solidFill>
        <a:latin typeface="Tahoma" charset="0"/>
        <a:ea typeface="ＭＳ Ｐゴシック" charset="0"/>
        <a:cs typeface="ＭＳ Ｐゴシック" charset="0"/>
      </a:defRPr>
    </a:lvl2pPr>
    <a:lvl3pPr marL="914400" algn="l" rtl="0" fontAlgn="base">
      <a:spcBef>
        <a:spcPct val="0"/>
      </a:spcBef>
      <a:spcAft>
        <a:spcPct val="0"/>
      </a:spcAft>
      <a:defRPr sz="2400" kern="1200">
        <a:solidFill>
          <a:schemeClr val="tx1"/>
        </a:solidFill>
        <a:latin typeface="Tahoma" charset="0"/>
        <a:ea typeface="ＭＳ Ｐゴシック" charset="0"/>
        <a:cs typeface="ＭＳ Ｐゴシック" charset="0"/>
      </a:defRPr>
    </a:lvl3pPr>
    <a:lvl4pPr marL="1371600" algn="l" rtl="0" fontAlgn="base">
      <a:spcBef>
        <a:spcPct val="0"/>
      </a:spcBef>
      <a:spcAft>
        <a:spcPct val="0"/>
      </a:spcAft>
      <a:defRPr sz="2400" kern="1200">
        <a:solidFill>
          <a:schemeClr val="tx1"/>
        </a:solidFill>
        <a:latin typeface="Tahoma" charset="0"/>
        <a:ea typeface="ＭＳ Ｐゴシック" charset="0"/>
        <a:cs typeface="ＭＳ Ｐゴシック" charset="0"/>
      </a:defRPr>
    </a:lvl4pPr>
    <a:lvl5pPr marL="1828800" algn="l" rtl="0" fontAlgn="base">
      <a:spcBef>
        <a:spcPct val="0"/>
      </a:spcBef>
      <a:spcAft>
        <a:spcPct val="0"/>
      </a:spcAft>
      <a:defRPr sz="2400" kern="1200">
        <a:solidFill>
          <a:schemeClr val="tx1"/>
        </a:solidFill>
        <a:latin typeface="Tahoma" charset="0"/>
        <a:ea typeface="ＭＳ Ｐゴシック" charset="0"/>
        <a:cs typeface="ＭＳ Ｐゴシック" charset="0"/>
      </a:defRPr>
    </a:lvl5pPr>
    <a:lvl6pPr marL="2286000" algn="l" defTabSz="457200" rtl="0" eaLnBrk="1" latinLnBrk="0" hangingPunct="1">
      <a:defRPr sz="2400" kern="1200">
        <a:solidFill>
          <a:schemeClr val="tx1"/>
        </a:solidFill>
        <a:latin typeface="Tahoma" charset="0"/>
        <a:ea typeface="ＭＳ Ｐゴシック" charset="0"/>
        <a:cs typeface="ＭＳ Ｐゴシック" charset="0"/>
      </a:defRPr>
    </a:lvl6pPr>
    <a:lvl7pPr marL="2743200" algn="l" defTabSz="457200" rtl="0" eaLnBrk="1" latinLnBrk="0" hangingPunct="1">
      <a:defRPr sz="2400" kern="1200">
        <a:solidFill>
          <a:schemeClr val="tx1"/>
        </a:solidFill>
        <a:latin typeface="Tahoma" charset="0"/>
        <a:ea typeface="ＭＳ Ｐゴシック" charset="0"/>
        <a:cs typeface="ＭＳ Ｐゴシック" charset="0"/>
      </a:defRPr>
    </a:lvl7pPr>
    <a:lvl8pPr marL="3200400" algn="l" defTabSz="457200" rtl="0" eaLnBrk="1" latinLnBrk="0" hangingPunct="1">
      <a:defRPr sz="2400" kern="1200">
        <a:solidFill>
          <a:schemeClr val="tx1"/>
        </a:solidFill>
        <a:latin typeface="Tahoma" charset="0"/>
        <a:ea typeface="ＭＳ Ｐゴシック" charset="0"/>
        <a:cs typeface="ＭＳ Ｐゴシック" charset="0"/>
      </a:defRPr>
    </a:lvl8pPr>
    <a:lvl9pPr marL="3657600" algn="l" defTabSz="457200" rtl="0" eaLnBrk="1" latinLnBrk="0" hangingPunct="1">
      <a:defRPr sz="2400" kern="1200">
        <a:solidFill>
          <a:schemeClr val="tx1"/>
        </a:solidFill>
        <a:latin typeface="Tahoma" charset="0"/>
        <a:ea typeface="ＭＳ Ｐゴシック" charset="0"/>
        <a:cs typeface="ＭＳ Ｐゴシック"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clrMru>
    <a:srgbClr val="33CC33"/>
    <a:srgbClr val="996BA8"/>
    <a:srgbClr val="FF6600"/>
  </p:clrMru>
  <p:extLst>
    <p:ext uri="{E76CE94A-603C-4142-B9EB-6D1370010A27}">
      <p14:discardImageEditData xmlns:p14="http://schemas.microsoft.com/office/powerpoint/2010/main" xmlns="" val="0"/>
    </p:ext>
    <p:ext uri="{D31A062A-798A-4329-ABDD-BBA856620510}">
      <p14:defaultImageDpi xmlns:p14="http://schemas.microsoft.com/office/powerpoint/2010/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9866" autoAdjust="0"/>
  </p:normalViewPr>
  <p:slideViewPr>
    <p:cSldViewPr>
      <p:cViewPr>
        <p:scale>
          <a:sx n="76" d="100"/>
          <a:sy n="76" d="100"/>
        </p:scale>
        <p:origin x="-446" y="883"/>
      </p:cViewPr>
      <p:guideLst>
        <p:guide orient="horz" pos="2160"/>
        <p:guide pos="2880"/>
      </p:guideLst>
    </p:cSldViewPr>
  </p:slideViewPr>
  <p:outlineViewPr>
    <p:cViewPr>
      <p:scale>
        <a:sx n="33" d="100"/>
        <a:sy n="33" d="100"/>
      </p:scale>
      <p:origin x="0" y="0"/>
    </p:cViewPr>
    <p:sldLst>
      <p:sld r:id="rId1" collapse="1"/>
    </p:sldLst>
  </p:outlineViewPr>
  <p:notesTextViewPr>
    <p:cViewPr>
      <p:scale>
        <a:sx n="100" d="100"/>
        <a:sy n="100" d="100"/>
      </p:scale>
      <p:origin x="0" y="0"/>
    </p:cViewPr>
  </p:notesTextViewPr>
  <p:sorterViewPr>
    <p:cViewPr>
      <p:scale>
        <a:sx n="66" d="100"/>
        <a:sy n="66" d="100"/>
      </p:scale>
      <p:origin x="0" y="1896"/>
    </p:cViewPr>
  </p:sorter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handoutMaster" Target="handoutMasters/handout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notesMaster" Target="notesMasters/notesMaster1.xml"/></Relationships>
</file>

<file path=ppt/_rels/viewProps.xml.rels><?xml version="1.0" encoding="UTF-8" standalone="yes"?>
<Relationships xmlns="http://schemas.openxmlformats.org/package/2006/relationships"><Relationship Id="rId1" Type="http://schemas.openxmlformats.org/officeDocument/2006/relationships/slide" Target="slides/slide2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6026752-000F-4481-95A9-CA54C7A11E19}" type="doc">
      <dgm:prSet loTypeId="urn:microsoft.com/office/officeart/2005/8/layout/vList2" loCatId="list" qsTypeId="urn:microsoft.com/office/officeart/2005/8/quickstyle/3d6" qsCatId="3D" csTypeId="urn:microsoft.com/office/officeart/2005/8/colors/accent1_2" csCatId="accent1" phldr="1"/>
      <dgm:spPr/>
      <dgm:t>
        <a:bodyPr/>
        <a:lstStyle/>
        <a:p>
          <a:endParaRPr lang="en-US"/>
        </a:p>
      </dgm:t>
    </dgm:pt>
    <dgm:pt modelId="{828D3FA2-FD4B-46BC-BC1E-F757D6C87869}">
      <dgm:prSet phldrT="[Text]"/>
      <dgm:spPr/>
      <dgm:t>
        <a:bodyPr/>
        <a:lstStyle/>
        <a:p>
          <a:r>
            <a:rPr kumimoji="1" lang="en-US" b="1" dirty="0" smtClean="0"/>
            <a:t>spectrum</a:t>
          </a:r>
          <a:endParaRPr lang="en-US" dirty="0"/>
        </a:p>
      </dgm:t>
    </dgm:pt>
    <dgm:pt modelId="{4A8C3566-09EC-4AB3-8413-53986DEC453B}" type="parTrans" cxnId="{B2B305D1-D635-4A4E-BB6E-E32F3034291B}">
      <dgm:prSet/>
      <dgm:spPr/>
      <dgm:t>
        <a:bodyPr/>
        <a:lstStyle/>
        <a:p>
          <a:endParaRPr lang="en-US"/>
        </a:p>
      </dgm:t>
    </dgm:pt>
    <dgm:pt modelId="{A5F1638E-5A70-428D-B655-745EA23BC21C}" type="sibTrans" cxnId="{B2B305D1-D635-4A4E-BB6E-E32F3034291B}">
      <dgm:prSet/>
      <dgm:spPr/>
      <dgm:t>
        <a:bodyPr/>
        <a:lstStyle/>
        <a:p>
          <a:endParaRPr lang="en-US"/>
        </a:p>
      </dgm:t>
    </dgm:pt>
    <dgm:pt modelId="{588E46AF-AAB7-41F4-A821-7DAD7D6AAC57}">
      <dgm:prSet phldrT="[Text]"/>
      <dgm:spPr/>
      <dgm:t>
        <a:bodyPr/>
        <a:lstStyle/>
        <a:p>
          <a:r>
            <a:rPr kumimoji="1" lang="en-US" dirty="0" smtClean="0"/>
            <a:t>range of frequencies contained in signal</a:t>
          </a:r>
          <a:endParaRPr lang="en-US" dirty="0"/>
        </a:p>
      </dgm:t>
    </dgm:pt>
    <dgm:pt modelId="{9E063E4E-D1EE-48D5-90BB-0E415F8F7E69}" type="parTrans" cxnId="{A5131C45-3095-4A09-BE72-6582780D3EB1}">
      <dgm:prSet/>
      <dgm:spPr/>
      <dgm:t>
        <a:bodyPr/>
        <a:lstStyle/>
        <a:p>
          <a:endParaRPr lang="en-US"/>
        </a:p>
      </dgm:t>
    </dgm:pt>
    <dgm:pt modelId="{77BAECF0-79BA-46BD-9DD0-2D268C32AACE}" type="sibTrans" cxnId="{A5131C45-3095-4A09-BE72-6582780D3EB1}">
      <dgm:prSet/>
      <dgm:spPr/>
      <dgm:t>
        <a:bodyPr/>
        <a:lstStyle/>
        <a:p>
          <a:endParaRPr lang="en-US"/>
        </a:p>
      </dgm:t>
    </dgm:pt>
    <dgm:pt modelId="{CCBC0858-D7F9-4C24-8599-5520B8B1C4C9}">
      <dgm:prSet phldrT="[Text]"/>
      <dgm:spPr/>
      <dgm:t>
        <a:bodyPr/>
        <a:lstStyle/>
        <a:p>
          <a:r>
            <a:rPr kumimoji="1" lang="en-US" b="1" dirty="0" smtClean="0"/>
            <a:t>absolute bandwidth</a:t>
          </a:r>
          <a:endParaRPr lang="en-US" dirty="0"/>
        </a:p>
      </dgm:t>
    </dgm:pt>
    <dgm:pt modelId="{119112ED-FE1E-4A5B-AFE0-854B8A015242}" type="parTrans" cxnId="{D5F206D7-F8FB-49B2-8B36-A2A2D5725D0A}">
      <dgm:prSet/>
      <dgm:spPr/>
      <dgm:t>
        <a:bodyPr/>
        <a:lstStyle/>
        <a:p>
          <a:endParaRPr lang="en-US"/>
        </a:p>
      </dgm:t>
    </dgm:pt>
    <dgm:pt modelId="{6A59FD77-9446-4F31-A803-DBBDC58709F6}" type="sibTrans" cxnId="{D5F206D7-F8FB-49B2-8B36-A2A2D5725D0A}">
      <dgm:prSet/>
      <dgm:spPr/>
      <dgm:t>
        <a:bodyPr/>
        <a:lstStyle/>
        <a:p>
          <a:endParaRPr lang="en-US"/>
        </a:p>
      </dgm:t>
    </dgm:pt>
    <dgm:pt modelId="{37083F33-DB76-422A-AE35-8FBB453D9EAF}">
      <dgm:prSet phldrT="[Text]"/>
      <dgm:spPr/>
      <dgm:t>
        <a:bodyPr/>
        <a:lstStyle/>
        <a:p>
          <a:r>
            <a:rPr kumimoji="1" lang="en-US" dirty="0" smtClean="0"/>
            <a:t>width of spectrum</a:t>
          </a:r>
          <a:endParaRPr lang="en-US" dirty="0"/>
        </a:p>
      </dgm:t>
    </dgm:pt>
    <dgm:pt modelId="{79B05C41-5F92-44BA-9419-94639CA1DBA5}" type="parTrans" cxnId="{4A37DB31-2023-4B45-BBC2-6BD6FDFD3F28}">
      <dgm:prSet/>
      <dgm:spPr/>
      <dgm:t>
        <a:bodyPr/>
        <a:lstStyle/>
        <a:p>
          <a:endParaRPr lang="en-US"/>
        </a:p>
      </dgm:t>
    </dgm:pt>
    <dgm:pt modelId="{07521E85-3C1D-4FE2-B6AD-8E36AF45D1F8}" type="sibTrans" cxnId="{4A37DB31-2023-4B45-BBC2-6BD6FDFD3F28}">
      <dgm:prSet/>
      <dgm:spPr/>
      <dgm:t>
        <a:bodyPr/>
        <a:lstStyle/>
        <a:p>
          <a:endParaRPr lang="en-US"/>
        </a:p>
      </dgm:t>
    </dgm:pt>
    <dgm:pt modelId="{F5A9CCAC-5748-4331-BC5F-26D9A714FFE9}">
      <dgm:prSet phldrT="[Text]"/>
      <dgm:spPr/>
      <dgm:t>
        <a:bodyPr/>
        <a:lstStyle/>
        <a:p>
          <a:r>
            <a:rPr kumimoji="1" lang="en-US" dirty="0" smtClean="0"/>
            <a:t>often just </a:t>
          </a:r>
          <a:r>
            <a:rPr kumimoji="1" lang="en-US" i="1" dirty="0" smtClean="0"/>
            <a:t>bandwidth</a:t>
          </a:r>
          <a:endParaRPr lang="en-US" dirty="0"/>
        </a:p>
      </dgm:t>
    </dgm:pt>
    <dgm:pt modelId="{AB066754-BFDC-4EC0-AC5F-DA6FDBA045BF}" type="parTrans" cxnId="{2294ECFD-064C-4EC5-85DD-56F2A957D16E}">
      <dgm:prSet/>
      <dgm:spPr/>
      <dgm:t>
        <a:bodyPr/>
        <a:lstStyle/>
        <a:p>
          <a:endParaRPr lang="en-US"/>
        </a:p>
      </dgm:t>
    </dgm:pt>
    <dgm:pt modelId="{6D04F725-6757-4737-AA60-126938C315AC}" type="sibTrans" cxnId="{2294ECFD-064C-4EC5-85DD-56F2A957D16E}">
      <dgm:prSet/>
      <dgm:spPr/>
      <dgm:t>
        <a:bodyPr/>
        <a:lstStyle/>
        <a:p>
          <a:endParaRPr lang="en-US"/>
        </a:p>
      </dgm:t>
    </dgm:pt>
    <dgm:pt modelId="{59AEF6EA-B4AD-448D-AFAC-A76841BB29EE}">
      <dgm:prSet/>
      <dgm:spPr/>
      <dgm:t>
        <a:bodyPr/>
        <a:lstStyle/>
        <a:p>
          <a:r>
            <a:rPr kumimoji="1" lang="en-US" b="1" dirty="0" smtClean="0"/>
            <a:t>effective bandwidth</a:t>
          </a:r>
        </a:p>
      </dgm:t>
    </dgm:pt>
    <dgm:pt modelId="{ECDF41E9-69E4-4549-92B5-022B0A5A5E76}" type="parTrans" cxnId="{9F6887E9-B0BC-48D2-B353-6C54954BD676}">
      <dgm:prSet/>
      <dgm:spPr/>
      <dgm:t>
        <a:bodyPr/>
        <a:lstStyle/>
        <a:p>
          <a:endParaRPr lang="en-US"/>
        </a:p>
      </dgm:t>
    </dgm:pt>
    <dgm:pt modelId="{01E2382B-7C14-4AF9-BF7D-FF3BC00BBEC2}" type="sibTrans" cxnId="{9F6887E9-B0BC-48D2-B353-6C54954BD676}">
      <dgm:prSet/>
      <dgm:spPr/>
      <dgm:t>
        <a:bodyPr/>
        <a:lstStyle/>
        <a:p>
          <a:endParaRPr lang="en-US"/>
        </a:p>
      </dgm:t>
    </dgm:pt>
    <dgm:pt modelId="{4A0ADF0C-8587-4DBF-957B-B85ED2604D5B}">
      <dgm:prSet/>
      <dgm:spPr/>
      <dgm:t>
        <a:bodyPr/>
        <a:lstStyle/>
        <a:p>
          <a:r>
            <a:rPr kumimoji="1" lang="en-US" dirty="0" smtClean="0"/>
            <a:t>narrow band of frequencies containing most energy</a:t>
          </a:r>
        </a:p>
      </dgm:t>
    </dgm:pt>
    <dgm:pt modelId="{E1056FE1-9F74-40A6-B42C-FF6C89A19AAE}" type="parTrans" cxnId="{EE007D47-E9E0-4B59-A2FA-B5F4935752FF}">
      <dgm:prSet/>
      <dgm:spPr/>
      <dgm:t>
        <a:bodyPr/>
        <a:lstStyle/>
        <a:p>
          <a:endParaRPr lang="en-US"/>
        </a:p>
      </dgm:t>
    </dgm:pt>
    <dgm:pt modelId="{E71513CA-5F4A-4F67-90FC-4C0C238DFB0A}" type="sibTrans" cxnId="{EE007D47-E9E0-4B59-A2FA-B5F4935752FF}">
      <dgm:prSet/>
      <dgm:spPr/>
      <dgm:t>
        <a:bodyPr/>
        <a:lstStyle/>
        <a:p>
          <a:endParaRPr lang="en-US"/>
        </a:p>
      </dgm:t>
    </dgm:pt>
    <dgm:pt modelId="{2600AB43-C663-42EF-AE7A-7FE5DE3B8848}">
      <dgm:prSet/>
      <dgm:spPr/>
      <dgm:t>
        <a:bodyPr/>
        <a:lstStyle/>
        <a:p>
          <a:r>
            <a:rPr kumimoji="1" lang="en-US" b="1" dirty="0" smtClean="0"/>
            <a:t>dc component</a:t>
          </a:r>
        </a:p>
      </dgm:t>
    </dgm:pt>
    <dgm:pt modelId="{CB6D9E01-977B-41CC-85C5-2C5734D101BA}" type="parTrans" cxnId="{6DF0D767-B95D-477D-A2E9-997605EAD34F}">
      <dgm:prSet/>
      <dgm:spPr/>
      <dgm:t>
        <a:bodyPr/>
        <a:lstStyle/>
        <a:p>
          <a:endParaRPr lang="en-US"/>
        </a:p>
      </dgm:t>
    </dgm:pt>
    <dgm:pt modelId="{A1CE50F1-BFD3-401E-90AF-241B6BCC52C4}" type="sibTrans" cxnId="{6DF0D767-B95D-477D-A2E9-997605EAD34F}">
      <dgm:prSet/>
      <dgm:spPr/>
      <dgm:t>
        <a:bodyPr/>
        <a:lstStyle/>
        <a:p>
          <a:endParaRPr lang="en-US"/>
        </a:p>
      </dgm:t>
    </dgm:pt>
    <dgm:pt modelId="{0BDE23DE-2960-4BA9-AFA4-AE2103251057}">
      <dgm:prSet/>
      <dgm:spPr/>
      <dgm:t>
        <a:bodyPr/>
        <a:lstStyle/>
        <a:p>
          <a:r>
            <a:rPr kumimoji="1" lang="en-US" dirty="0" smtClean="0"/>
            <a:t>component of zero frequency</a:t>
          </a:r>
          <a:endParaRPr kumimoji="1" lang="en-US" b="1" dirty="0" smtClean="0"/>
        </a:p>
      </dgm:t>
    </dgm:pt>
    <dgm:pt modelId="{FBFEA57A-A488-4EA5-8039-4C48A49DFBDC}" type="parTrans" cxnId="{8294BB39-E9B9-4683-9FBC-6763BD5BD406}">
      <dgm:prSet/>
      <dgm:spPr/>
      <dgm:t>
        <a:bodyPr/>
        <a:lstStyle/>
        <a:p>
          <a:endParaRPr lang="en-US"/>
        </a:p>
      </dgm:t>
    </dgm:pt>
    <dgm:pt modelId="{9273484E-5186-48B7-8937-8FBE742F9019}" type="sibTrans" cxnId="{8294BB39-E9B9-4683-9FBC-6763BD5BD406}">
      <dgm:prSet/>
      <dgm:spPr/>
      <dgm:t>
        <a:bodyPr/>
        <a:lstStyle/>
        <a:p>
          <a:endParaRPr lang="en-US"/>
        </a:p>
      </dgm:t>
    </dgm:pt>
    <dgm:pt modelId="{76E90195-0F54-4068-B9D1-1EBF6ABEEF13}" type="pres">
      <dgm:prSet presAssocID="{F6026752-000F-4481-95A9-CA54C7A11E19}" presName="linear" presStyleCnt="0">
        <dgm:presLayoutVars>
          <dgm:animLvl val="lvl"/>
          <dgm:resizeHandles val="exact"/>
        </dgm:presLayoutVars>
      </dgm:prSet>
      <dgm:spPr/>
      <dgm:t>
        <a:bodyPr/>
        <a:lstStyle/>
        <a:p>
          <a:endParaRPr lang="en-US"/>
        </a:p>
      </dgm:t>
    </dgm:pt>
    <dgm:pt modelId="{C23FB97D-6FF7-4E51-B02C-D5F69B1990E8}" type="pres">
      <dgm:prSet presAssocID="{828D3FA2-FD4B-46BC-BC1E-F757D6C87869}" presName="parentText" presStyleLbl="node1" presStyleIdx="0" presStyleCnt="4">
        <dgm:presLayoutVars>
          <dgm:chMax val="0"/>
          <dgm:bulletEnabled val="1"/>
        </dgm:presLayoutVars>
      </dgm:prSet>
      <dgm:spPr/>
      <dgm:t>
        <a:bodyPr/>
        <a:lstStyle/>
        <a:p>
          <a:endParaRPr lang="en-US"/>
        </a:p>
      </dgm:t>
    </dgm:pt>
    <dgm:pt modelId="{9B4B903F-0DD1-42AF-85EF-D3582B5EB57A}" type="pres">
      <dgm:prSet presAssocID="{828D3FA2-FD4B-46BC-BC1E-F757D6C87869}" presName="childText" presStyleLbl="revTx" presStyleIdx="0" presStyleCnt="4">
        <dgm:presLayoutVars>
          <dgm:bulletEnabled val="1"/>
        </dgm:presLayoutVars>
      </dgm:prSet>
      <dgm:spPr/>
      <dgm:t>
        <a:bodyPr/>
        <a:lstStyle/>
        <a:p>
          <a:endParaRPr lang="en-US"/>
        </a:p>
      </dgm:t>
    </dgm:pt>
    <dgm:pt modelId="{E4AE79B4-A715-41D6-82D7-D97697AAA969}" type="pres">
      <dgm:prSet presAssocID="{CCBC0858-D7F9-4C24-8599-5520B8B1C4C9}" presName="parentText" presStyleLbl="node1" presStyleIdx="1" presStyleCnt="4">
        <dgm:presLayoutVars>
          <dgm:chMax val="0"/>
          <dgm:bulletEnabled val="1"/>
        </dgm:presLayoutVars>
      </dgm:prSet>
      <dgm:spPr/>
      <dgm:t>
        <a:bodyPr/>
        <a:lstStyle/>
        <a:p>
          <a:endParaRPr lang="en-US"/>
        </a:p>
      </dgm:t>
    </dgm:pt>
    <dgm:pt modelId="{5B42B68E-B3D4-41E1-9305-2D9599703EE1}" type="pres">
      <dgm:prSet presAssocID="{CCBC0858-D7F9-4C24-8599-5520B8B1C4C9}" presName="childText" presStyleLbl="revTx" presStyleIdx="1" presStyleCnt="4">
        <dgm:presLayoutVars>
          <dgm:bulletEnabled val="1"/>
        </dgm:presLayoutVars>
      </dgm:prSet>
      <dgm:spPr/>
      <dgm:t>
        <a:bodyPr/>
        <a:lstStyle/>
        <a:p>
          <a:endParaRPr lang="en-US"/>
        </a:p>
      </dgm:t>
    </dgm:pt>
    <dgm:pt modelId="{BDE3E5B0-6B65-4F1D-94C5-C4A7764365F7}" type="pres">
      <dgm:prSet presAssocID="{59AEF6EA-B4AD-448D-AFAC-A76841BB29EE}" presName="parentText" presStyleLbl="node1" presStyleIdx="2" presStyleCnt="4">
        <dgm:presLayoutVars>
          <dgm:chMax val="0"/>
          <dgm:bulletEnabled val="1"/>
        </dgm:presLayoutVars>
      </dgm:prSet>
      <dgm:spPr/>
      <dgm:t>
        <a:bodyPr/>
        <a:lstStyle/>
        <a:p>
          <a:endParaRPr lang="en-US"/>
        </a:p>
      </dgm:t>
    </dgm:pt>
    <dgm:pt modelId="{B0D64F1A-1D6C-4C72-B092-62CA4389BF2F}" type="pres">
      <dgm:prSet presAssocID="{59AEF6EA-B4AD-448D-AFAC-A76841BB29EE}" presName="childText" presStyleLbl="revTx" presStyleIdx="2" presStyleCnt="4">
        <dgm:presLayoutVars>
          <dgm:bulletEnabled val="1"/>
        </dgm:presLayoutVars>
      </dgm:prSet>
      <dgm:spPr/>
      <dgm:t>
        <a:bodyPr/>
        <a:lstStyle/>
        <a:p>
          <a:endParaRPr lang="en-US"/>
        </a:p>
      </dgm:t>
    </dgm:pt>
    <dgm:pt modelId="{F5E101F1-AE6C-4924-9582-E14EA198AF2B}" type="pres">
      <dgm:prSet presAssocID="{2600AB43-C663-42EF-AE7A-7FE5DE3B8848}" presName="parentText" presStyleLbl="node1" presStyleIdx="3" presStyleCnt="4">
        <dgm:presLayoutVars>
          <dgm:chMax val="0"/>
          <dgm:bulletEnabled val="1"/>
        </dgm:presLayoutVars>
      </dgm:prSet>
      <dgm:spPr/>
      <dgm:t>
        <a:bodyPr/>
        <a:lstStyle/>
        <a:p>
          <a:endParaRPr lang="en-US"/>
        </a:p>
      </dgm:t>
    </dgm:pt>
    <dgm:pt modelId="{8989264E-4C23-4B7C-9554-084FE061CF28}" type="pres">
      <dgm:prSet presAssocID="{2600AB43-C663-42EF-AE7A-7FE5DE3B8848}" presName="childText" presStyleLbl="revTx" presStyleIdx="3" presStyleCnt="4">
        <dgm:presLayoutVars>
          <dgm:bulletEnabled val="1"/>
        </dgm:presLayoutVars>
      </dgm:prSet>
      <dgm:spPr/>
      <dgm:t>
        <a:bodyPr/>
        <a:lstStyle/>
        <a:p>
          <a:endParaRPr lang="en-US"/>
        </a:p>
      </dgm:t>
    </dgm:pt>
  </dgm:ptLst>
  <dgm:cxnLst>
    <dgm:cxn modelId="{D5F206D7-F8FB-49B2-8B36-A2A2D5725D0A}" srcId="{F6026752-000F-4481-95A9-CA54C7A11E19}" destId="{CCBC0858-D7F9-4C24-8599-5520B8B1C4C9}" srcOrd="1" destOrd="0" parTransId="{119112ED-FE1E-4A5B-AFE0-854B8A015242}" sibTransId="{6A59FD77-9446-4F31-A803-DBBDC58709F6}"/>
    <dgm:cxn modelId="{EE007D47-E9E0-4B59-A2FA-B5F4935752FF}" srcId="{59AEF6EA-B4AD-448D-AFAC-A76841BB29EE}" destId="{4A0ADF0C-8587-4DBF-957B-B85ED2604D5B}" srcOrd="1" destOrd="0" parTransId="{E1056FE1-9F74-40A6-B42C-FF6C89A19AAE}" sibTransId="{E71513CA-5F4A-4F67-90FC-4C0C238DFB0A}"/>
    <dgm:cxn modelId="{A5131C45-3095-4A09-BE72-6582780D3EB1}" srcId="{828D3FA2-FD4B-46BC-BC1E-F757D6C87869}" destId="{588E46AF-AAB7-41F4-A821-7DAD7D6AAC57}" srcOrd="0" destOrd="0" parTransId="{9E063E4E-D1EE-48D5-90BB-0E415F8F7E69}" sibTransId="{77BAECF0-79BA-46BD-9DD0-2D268C32AACE}"/>
    <dgm:cxn modelId="{0AF43841-1046-9E4C-9F67-3F384D555C7B}" type="presOf" srcId="{4A0ADF0C-8587-4DBF-957B-B85ED2604D5B}" destId="{B0D64F1A-1D6C-4C72-B092-62CA4389BF2F}" srcOrd="0" destOrd="1" presId="urn:microsoft.com/office/officeart/2005/8/layout/vList2"/>
    <dgm:cxn modelId="{9F6887E9-B0BC-48D2-B353-6C54954BD676}" srcId="{F6026752-000F-4481-95A9-CA54C7A11E19}" destId="{59AEF6EA-B4AD-448D-AFAC-A76841BB29EE}" srcOrd="2" destOrd="0" parTransId="{ECDF41E9-69E4-4549-92B5-022B0A5A5E76}" sibTransId="{01E2382B-7C14-4AF9-BF7D-FF3BC00BBEC2}"/>
    <dgm:cxn modelId="{BF266300-9375-FE47-921B-347DBDD1BC8C}" type="presOf" srcId="{588E46AF-AAB7-41F4-A821-7DAD7D6AAC57}" destId="{9B4B903F-0DD1-42AF-85EF-D3582B5EB57A}" srcOrd="0" destOrd="0" presId="urn:microsoft.com/office/officeart/2005/8/layout/vList2"/>
    <dgm:cxn modelId="{B2B305D1-D635-4A4E-BB6E-E32F3034291B}" srcId="{F6026752-000F-4481-95A9-CA54C7A11E19}" destId="{828D3FA2-FD4B-46BC-BC1E-F757D6C87869}" srcOrd="0" destOrd="0" parTransId="{4A8C3566-09EC-4AB3-8413-53986DEC453B}" sibTransId="{A5F1638E-5A70-428D-B655-745EA23BC21C}"/>
    <dgm:cxn modelId="{75750158-3143-9049-9616-DE31BF9DAD72}" type="presOf" srcId="{37083F33-DB76-422A-AE35-8FBB453D9EAF}" destId="{5B42B68E-B3D4-41E1-9305-2D9599703EE1}" srcOrd="0" destOrd="0" presId="urn:microsoft.com/office/officeart/2005/8/layout/vList2"/>
    <dgm:cxn modelId="{8C82C1EB-EBE6-5541-809B-828E8F3D7DC7}" type="presOf" srcId="{F5A9CCAC-5748-4331-BC5F-26D9A714FFE9}" destId="{B0D64F1A-1D6C-4C72-B092-62CA4389BF2F}" srcOrd="0" destOrd="0" presId="urn:microsoft.com/office/officeart/2005/8/layout/vList2"/>
    <dgm:cxn modelId="{E35ED59A-3655-5344-A23F-61089A8071A2}" type="presOf" srcId="{0BDE23DE-2960-4BA9-AFA4-AE2103251057}" destId="{8989264E-4C23-4B7C-9554-084FE061CF28}" srcOrd="0" destOrd="0" presId="urn:microsoft.com/office/officeart/2005/8/layout/vList2"/>
    <dgm:cxn modelId="{4A37DB31-2023-4B45-BBC2-6BD6FDFD3F28}" srcId="{CCBC0858-D7F9-4C24-8599-5520B8B1C4C9}" destId="{37083F33-DB76-422A-AE35-8FBB453D9EAF}" srcOrd="0" destOrd="0" parTransId="{79B05C41-5F92-44BA-9419-94639CA1DBA5}" sibTransId="{07521E85-3C1D-4FE2-B6AD-8E36AF45D1F8}"/>
    <dgm:cxn modelId="{D30676F2-70E3-314C-8A4A-2C569B4EBBF2}" type="presOf" srcId="{F6026752-000F-4481-95A9-CA54C7A11E19}" destId="{76E90195-0F54-4068-B9D1-1EBF6ABEEF13}" srcOrd="0" destOrd="0" presId="urn:microsoft.com/office/officeart/2005/8/layout/vList2"/>
    <dgm:cxn modelId="{8294BB39-E9B9-4683-9FBC-6763BD5BD406}" srcId="{2600AB43-C663-42EF-AE7A-7FE5DE3B8848}" destId="{0BDE23DE-2960-4BA9-AFA4-AE2103251057}" srcOrd="0" destOrd="0" parTransId="{FBFEA57A-A488-4EA5-8039-4C48A49DFBDC}" sibTransId="{9273484E-5186-48B7-8937-8FBE742F9019}"/>
    <dgm:cxn modelId="{521995B6-6BD7-3340-863E-E4785FBB795F}" type="presOf" srcId="{828D3FA2-FD4B-46BC-BC1E-F757D6C87869}" destId="{C23FB97D-6FF7-4E51-B02C-D5F69B1990E8}" srcOrd="0" destOrd="0" presId="urn:microsoft.com/office/officeart/2005/8/layout/vList2"/>
    <dgm:cxn modelId="{77034934-625B-0846-9F90-849233CB1995}" type="presOf" srcId="{2600AB43-C663-42EF-AE7A-7FE5DE3B8848}" destId="{F5E101F1-AE6C-4924-9582-E14EA198AF2B}" srcOrd="0" destOrd="0" presId="urn:microsoft.com/office/officeart/2005/8/layout/vList2"/>
    <dgm:cxn modelId="{6DF0D767-B95D-477D-A2E9-997605EAD34F}" srcId="{F6026752-000F-4481-95A9-CA54C7A11E19}" destId="{2600AB43-C663-42EF-AE7A-7FE5DE3B8848}" srcOrd="3" destOrd="0" parTransId="{CB6D9E01-977B-41CC-85C5-2C5734D101BA}" sibTransId="{A1CE50F1-BFD3-401E-90AF-241B6BCC52C4}"/>
    <dgm:cxn modelId="{4A82A947-C7E2-6A49-88CD-E5C45ACEA157}" type="presOf" srcId="{59AEF6EA-B4AD-448D-AFAC-A76841BB29EE}" destId="{BDE3E5B0-6B65-4F1D-94C5-C4A7764365F7}" srcOrd="0" destOrd="0" presId="urn:microsoft.com/office/officeart/2005/8/layout/vList2"/>
    <dgm:cxn modelId="{B55DC8EA-3551-ED43-9C94-43B67EB6A36A}" type="presOf" srcId="{CCBC0858-D7F9-4C24-8599-5520B8B1C4C9}" destId="{E4AE79B4-A715-41D6-82D7-D97697AAA969}" srcOrd="0" destOrd="0" presId="urn:microsoft.com/office/officeart/2005/8/layout/vList2"/>
    <dgm:cxn modelId="{2294ECFD-064C-4EC5-85DD-56F2A957D16E}" srcId="{59AEF6EA-B4AD-448D-AFAC-A76841BB29EE}" destId="{F5A9CCAC-5748-4331-BC5F-26D9A714FFE9}" srcOrd="0" destOrd="0" parTransId="{AB066754-BFDC-4EC0-AC5F-DA6FDBA045BF}" sibTransId="{6D04F725-6757-4737-AA60-126938C315AC}"/>
    <dgm:cxn modelId="{31EAE2F7-BFF4-F14C-95BB-0B95D787A2B6}" type="presParOf" srcId="{76E90195-0F54-4068-B9D1-1EBF6ABEEF13}" destId="{C23FB97D-6FF7-4E51-B02C-D5F69B1990E8}" srcOrd="0" destOrd="0" presId="urn:microsoft.com/office/officeart/2005/8/layout/vList2"/>
    <dgm:cxn modelId="{CE53560E-9E6D-1F4F-AD0C-9EC4941D569F}" type="presParOf" srcId="{76E90195-0F54-4068-B9D1-1EBF6ABEEF13}" destId="{9B4B903F-0DD1-42AF-85EF-D3582B5EB57A}" srcOrd="1" destOrd="0" presId="urn:microsoft.com/office/officeart/2005/8/layout/vList2"/>
    <dgm:cxn modelId="{3BF5E32E-1490-4C4E-8091-DB94C2AFE841}" type="presParOf" srcId="{76E90195-0F54-4068-B9D1-1EBF6ABEEF13}" destId="{E4AE79B4-A715-41D6-82D7-D97697AAA969}" srcOrd="2" destOrd="0" presId="urn:microsoft.com/office/officeart/2005/8/layout/vList2"/>
    <dgm:cxn modelId="{6BDB1A2F-F37E-9E4D-9B7F-465D6F7015B2}" type="presParOf" srcId="{76E90195-0F54-4068-B9D1-1EBF6ABEEF13}" destId="{5B42B68E-B3D4-41E1-9305-2D9599703EE1}" srcOrd="3" destOrd="0" presId="urn:microsoft.com/office/officeart/2005/8/layout/vList2"/>
    <dgm:cxn modelId="{C0807063-01B0-5849-9795-A2C662563D1A}" type="presParOf" srcId="{76E90195-0F54-4068-B9D1-1EBF6ABEEF13}" destId="{BDE3E5B0-6B65-4F1D-94C5-C4A7764365F7}" srcOrd="4" destOrd="0" presId="urn:microsoft.com/office/officeart/2005/8/layout/vList2"/>
    <dgm:cxn modelId="{75E599CC-D97C-C649-89DB-51FA60ECFD73}" type="presParOf" srcId="{76E90195-0F54-4068-B9D1-1EBF6ABEEF13}" destId="{B0D64F1A-1D6C-4C72-B092-62CA4389BF2F}" srcOrd="5" destOrd="0" presId="urn:microsoft.com/office/officeart/2005/8/layout/vList2"/>
    <dgm:cxn modelId="{B625C461-AB9E-6A40-8EE3-A5819C5AB3FF}" type="presParOf" srcId="{76E90195-0F54-4068-B9D1-1EBF6ABEEF13}" destId="{F5E101F1-AE6C-4924-9582-E14EA198AF2B}" srcOrd="6" destOrd="0" presId="urn:microsoft.com/office/officeart/2005/8/layout/vList2"/>
    <dgm:cxn modelId="{764372D4-E4A2-0F45-BF0C-D1284F878977}" type="presParOf" srcId="{76E90195-0F54-4068-B9D1-1EBF6ABEEF13}" destId="{8989264E-4C23-4B7C-9554-084FE061CF28}" srcOrd="7" destOrd="0" presId="urn:microsoft.com/office/officeart/2005/8/layout/vList2"/>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7766765-4242-7843-8AA3-D980C4952608}" type="doc">
      <dgm:prSet loTypeId="urn:microsoft.com/office/officeart/2005/8/layout/arrow4" loCatId="relationship" qsTypeId="urn:microsoft.com/office/officeart/2005/8/quickstyle/simple4" qsCatId="simple" csTypeId="urn:microsoft.com/office/officeart/2005/8/colors/accent1_2" csCatId="accent1" phldr="1"/>
      <dgm:spPr/>
      <dgm:t>
        <a:bodyPr/>
        <a:lstStyle/>
        <a:p>
          <a:endParaRPr lang="en-US"/>
        </a:p>
      </dgm:t>
    </dgm:pt>
    <dgm:pt modelId="{4B7C4133-A347-7043-8E4F-EF2F044F432D}">
      <dgm:prSet/>
      <dgm:spPr/>
      <dgm:t>
        <a:bodyPr/>
        <a:lstStyle/>
        <a:p>
          <a:pPr rtl="0"/>
          <a:r>
            <a:rPr kumimoji="1" lang="en-US" dirty="0" smtClean="0"/>
            <a:t>Unwanted signals inserted between transmitter and receiver</a:t>
          </a:r>
          <a:endParaRPr lang="en-US" dirty="0"/>
        </a:p>
      </dgm:t>
    </dgm:pt>
    <dgm:pt modelId="{DFAEC107-A443-8446-BA07-F7C11EEE978F}" type="parTrans" cxnId="{53DE3161-51BB-6946-A6E5-F8E19BA480F4}">
      <dgm:prSet/>
      <dgm:spPr/>
      <dgm:t>
        <a:bodyPr/>
        <a:lstStyle/>
        <a:p>
          <a:endParaRPr lang="en-US"/>
        </a:p>
      </dgm:t>
    </dgm:pt>
    <dgm:pt modelId="{9B3A34F8-5E51-724A-8F5E-DB1A18463341}" type="sibTrans" cxnId="{53DE3161-51BB-6946-A6E5-F8E19BA480F4}">
      <dgm:prSet/>
      <dgm:spPr/>
      <dgm:t>
        <a:bodyPr/>
        <a:lstStyle/>
        <a:p>
          <a:endParaRPr lang="en-US"/>
        </a:p>
      </dgm:t>
    </dgm:pt>
    <dgm:pt modelId="{212655F4-CB3F-D747-B2D0-7684DFD740B9}">
      <dgm:prSet/>
      <dgm:spPr/>
      <dgm:t>
        <a:bodyPr/>
        <a:lstStyle/>
        <a:p>
          <a:pPr rtl="0"/>
          <a:r>
            <a:rPr kumimoji="1" lang="en-US" dirty="0" smtClean="0"/>
            <a:t>is the major limiting factor in communications system performance</a:t>
          </a:r>
          <a:endParaRPr lang="en-US" dirty="0"/>
        </a:p>
      </dgm:t>
    </dgm:pt>
    <dgm:pt modelId="{035808FF-18D2-A24E-B6C1-FBDD91D892AE}" type="parTrans" cxnId="{2CE910A1-2BD3-6040-A81B-54E910C99ECF}">
      <dgm:prSet/>
      <dgm:spPr/>
      <dgm:t>
        <a:bodyPr/>
        <a:lstStyle/>
        <a:p>
          <a:endParaRPr lang="en-US"/>
        </a:p>
      </dgm:t>
    </dgm:pt>
    <dgm:pt modelId="{6EDA5FB5-C017-A440-9845-3BDA190015DD}" type="sibTrans" cxnId="{2CE910A1-2BD3-6040-A81B-54E910C99ECF}">
      <dgm:prSet/>
      <dgm:spPr/>
      <dgm:t>
        <a:bodyPr/>
        <a:lstStyle/>
        <a:p>
          <a:endParaRPr lang="en-US"/>
        </a:p>
      </dgm:t>
    </dgm:pt>
    <dgm:pt modelId="{0FB088B9-2FF2-5046-8695-0F64BD63C8AF}" type="pres">
      <dgm:prSet presAssocID="{E7766765-4242-7843-8AA3-D980C4952608}" presName="compositeShape" presStyleCnt="0">
        <dgm:presLayoutVars>
          <dgm:chMax val="2"/>
          <dgm:dir/>
          <dgm:resizeHandles val="exact"/>
        </dgm:presLayoutVars>
      </dgm:prSet>
      <dgm:spPr/>
      <dgm:t>
        <a:bodyPr/>
        <a:lstStyle/>
        <a:p>
          <a:endParaRPr lang="en-US"/>
        </a:p>
      </dgm:t>
    </dgm:pt>
    <dgm:pt modelId="{9F6EE80C-908F-454D-8C98-266C50A4A468}" type="pres">
      <dgm:prSet presAssocID="{4B7C4133-A347-7043-8E4F-EF2F044F432D}" presName="upArrow" presStyleLbl="node1" presStyleIdx="0" presStyleCnt="2" custLinFactNeighborX="-1085"/>
      <dgm:spPr/>
    </dgm:pt>
    <dgm:pt modelId="{FA4CCC99-0424-824C-9474-CD2C2424AE5B}" type="pres">
      <dgm:prSet presAssocID="{4B7C4133-A347-7043-8E4F-EF2F044F432D}" presName="upArrowText" presStyleLbl="revTx" presStyleIdx="0" presStyleCnt="2" custScaleX="125266">
        <dgm:presLayoutVars>
          <dgm:chMax val="0"/>
          <dgm:bulletEnabled val="1"/>
        </dgm:presLayoutVars>
      </dgm:prSet>
      <dgm:spPr/>
      <dgm:t>
        <a:bodyPr/>
        <a:lstStyle/>
        <a:p>
          <a:endParaRPr lang="en-US"/>
        </a:p>
      </dgm:t>
    </dgm:pt>
    <dgm:pt modelId="{E13D192E-A6A4-544A-8A15-C473BB5A91AC}" type="pres">
      <dgm:prSet presAssocID="{212655F4-CB3F-D747-B2D0-7684DFD740B9}" presName="downArrow" presStyleLbl="node1" presStyleIdx="1" presStyleCnt="2" custLinFactNeighborX="-17056"/>
      <dgm:spPr/>
    </dgm:pt>
    <dgm:pt modelId="{D19ED4C5-FCE6-3948-995E-40E4D35DC917}" type="pres">
      <dgm:prSet presAssocID="{212655F4-CB3F-D747-B2D0-7684DFD740B9}" presName="downArrowText" presStyleLbl="revTx" presStyleIdx="1" presStyleCnt="2" custScaleX="130904">
        <dgm:presLayoutVars>
          <dgm:chMax val="0"/>
          <dgm:bulletEnabled val="1"/>
        </dgm:presLayoutVars>
      </dgm:prSet>
      <dgm:spPr/>
      <dgm:t>
        <a:bodyPr/>
        <a:lstStyle/>
        <a:p>
          <a:endParaRPr lang="en-US"/>
        </a:p>
      </dgm:t>
    </dgm:pt>
  </dgm:ptLst>
  <dgm:cxnLst>
    <dgm:cxn modelId="{2CE910A1-2BD3-6040-A81B-54E910C99ECF}" srcId="{E7766765-4242-7843-8AA3-D980C4952608}" destId="{212655F4-CB3F-D747-B2D0-7684DFD740B9}" srcOrd="1" destOrd="0" parTransId="{035808FF-18D2-A24E-B6C1-FBDD91D892AE}" sibTransId="{6EDA5FB5-C017-A440-9845-3BDA190015DD}"/>
    <dgm:cxn modelId="{53DE3161-51BB-6946-A6E5-F8E19BA480F4}" srcId="{E7766765-4242-7843-8AA3-D980C4952608}" destId="{4B7C4133-A347-7043-8E4F-EF2F044F432D}" srcOrd="0" destOrd="0" parTransId="{DFAEC107-A443-8446-BA07-F7C11EEE978F}" sibTransId="{9B3A34F8-5E51-724A-8F5E-DB1A18463341}"/>
    <dgm:cxn modelId="{B3156E06-197F-364E-9B17-75ABFD1D61AA}" type="presOf" srcId="{4B7C4133-A347-7043-8E4F-EF2F044F432D}" destId="{FA4CCC99-0424-824C-9474-CD2C2424AE5B}" srcOrd="0" destOrd="0" presId="urn:microsoft.com/office/officeart/2005/8/layout/arrow4"/>
    <dgm:cxn modelId="{B3660D2B-4298-504E-A981-BB1325F6B835}" type="presOf" srcId="{E7766765-4242-7843-8AA3-D980C4952608}" destId="{0FB088B9-2FF2-5046-8695-0F64BD63C8AF}" srcOrd="0" destOrd="0" presId="urn:microsoft.com/office/officeart/2005/8/layout/arrow4"/>
    <dgm:cxn modelId="{5A63734A-343A-524F-B92A-5764C17D1519}" type="presOf" srcId="{212655F4-CB3F-D747-B2D0-7684DFD740B9}" destId="{D19ED4C5-FCE6-3948-995E-40E4D35DC917}" srcOrd="0" destOrd="0" presId="urn:microsoft.com/office/officeart/2005/8/layout/arrow4"/>
    <dgm:cxn modelId="{565EEE64-74B7-BA4A-B043-69FEE98CC83D}" type="presParOf" srcId="{0FB088B9-2FF2-5046-8695-0F64BD63C8AF}" destId="{9F6EE80C-908F-454D-8C98-266C50A4A468}" srcOrd="0" destOrd="0" presId="urn:microsoft.com/office/officeart/2005/8/layout/arrow4"/>
    <dgm:cxn modelId="{ADAC5CCD-5228-5C41-A349-253A1423AF27}" type="presParOf" srcId="{0FB088B9-2FF2-5046-8695-0F64BD63C8AF}" destId="{FA4CCC99-0424-824C-9474-CD2C2424AE5B}" srcOrd="1" destOrd="0" presId="urn:microsoft.com/office/officeart/2005/8/layout/arrow4"/>
    <dgm:cxn modelId="{7C0C9D7C-3499-5E47-97FC-B69ACD2DE717}" type="presParOf" srcId="{0FB088B9-2FF2-5046-8695-0F64BD63C8AF}" destId="{E13D192E-A6A4-544A-8A15-C473BB5A91AC}" srcOrd="2" destOrd="0" presId="urn:microsoft.com/office/officeart/2005/8/layout/arrow4"/>
    <dgm:cxn modelId="{598A1E85-7365-EC45-9C89-F85CD5E8211E}" type="presParOf" srcId="{0FB088B9-2FF2-5046-8695-0F64BD63C8AF}" destId="{D19ED4C5-FCE6-3948-995E-40E4D35DC917}" srcOrd="3" destOrd="0" presId="urn:microsoft.com/office/officeart/2005/8/layout/arrow4"/>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C23FB97D-6FF7-4E51-B02C-D5F69B1990E8}">
      <dsp:nvSpPr>
        <dsp:cNvPr id="0" name=""/>
        <dsp:cNvSpPr/>
      </dsp:nvSpPr>
      <dsp:spPr>
        <a:xfrm>
          <a:off x="0" y="51014"/>
          <a:ext cx="8686800" cy="695565"/>
        </a:xfrm>
        <a:prstGeom prst="roundRect">
          <a:avLst/>
        </a:prstGeom>
        <a:solidFill>
          <a:schemeClr val="accent1">
            <a:hueOff val="0"/>
            <a:satOff val="0"/>
            <a:lumOff val="0"/>
            <a:alphaOff val="0"/>
          </a:schemeClr>
        </a:solidFill>
        <a:ln>
          <a:noFill/>
        </a:ln>
        <a:effectLst>
          <a:outerShdw blurRad="40000" dist="23000" dir="5400000" rotWithShape="0">
            <a:srgbClr val="000000">
              <a:alpha val="35000"/>
            </a:srgbClr>
          </a:outerShdw>
        </a:effectLst>
        <a:sp3d prstMaterial="plastic">
          <a:bevelT w="50800" h="50800"/>
          <a:bevelB w="50800" h="50800"/>
        </a:sp3d>
      </dsp:spPr>
      <dsp:style>
        <a:lnRef idx="0">
          <a:scrgbClr r="0" g="0" b="0"/>
        </a:lnRef>
        <a:fillRef idx="1">
          <a:scrgbClr r="0" g="0" b="0"/>
        </a:fillRef>
        <a:effectRef idx="2">
          <a:scrgbClr r="0" g="0" b="0"/>
        </a:effectRef>
        <a:fontRef idx="minor">
          <a:schemeClr val="lt1"/>
        </a:fontRef>
      </dsp:style>
      <dsp:txBody>
        <a:bodyPr spcFirstLastPara="0" vert="horz" wrap="square" lIns="110490" tIns="110490" rIns="110490" bIns="110490" numCol="1" spcCol="1270" anchor="ctr" anchorCtr="0">
          <a:noAutofit/>
        </a:bodyPr>
        <a:lstStyle/>
        <a:p>
          <a:pPr lvl="0" algn="l" defTabSz="1289050">
            <a:lnSpc>
              <a:spcPct val="90000"/>
            </a:lnSpc>
            <a:spcBef>
              <a:spcPct val="0"/>
            </a:spcBef>
            <a:spcAft>
              <a:spcPct val="35000"/>
            </a:spcAft>
          </a:pPr>
          <a:r>
            <a:rPr kumimoji="1" lang="en-US" sz="2900" b="1" kern="1200" dirty="0" smtClean="0"/>
            <a:t>spectrum</a:t>
          </a:r>
          <a:endParaRPr lang="en-US" sz="2900" kern="1200" dirty="0"/>
        </a:p>
      </dsp:txBody>
      <dsp:txXfrm>
        <a:off x="0" y="51014"/>
        <a:ext cx="8686800" cy="695565"/>
      </dsp:txXfrm>
    </dsp:sp>
    <dsp:sp modelId="{9B4B903F-0DD1-42AF-85EF-D3582B5EB57A}">
      <dsp:nvSpPr>
        <dsp:cNvPr id="0" name=""/>
        <dsp:cNvSpPr/>
      </dsp:nvSpPr>
      <dsp:spPr>
        <a:xfrm>
          <a:off x="0" y="746579"/>
          <a:ext cx="8686800" cy="480240"/>
        </a:xfrm>
        <a:prstGeom prst="rect">
          <a:avLst/>
        </a:prstGeom>
        <a:solidFill>
          <a:schemeClr val="lt1">
            <a:alpha val="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275806" tIns="36830" rIns="206248" bIns="36830" numCol="1" spcCol="1270" anchor="t" anchorCtr="0">
          <a:noAutofit/>
        </a:bodyPr>
        <a:lstStyle/>
        <a:p>
          <a:pPr marL="228600" lvl="1" indent="-228600" algn="l" defTabSz="1022350">
            <a:lnSpc>
              <a:spcPct val="90000"/>
            </a:lnSpc>
            <a:spcBef>
              <a:spcPct val="0"/>
            </a:spcBef>
            <a:spcAft>
              <a:spcPct val="20000"/>
            </a:spcAft>
            <a:buChar char="••"/>
          </a:pPr>
          <a:r>
            <a:rPr kumimoji="1" lang="en-US" sz="2300" kern="1200" dirty="0" smtClean="0"/>
            <a:t>range of frequencies contained in signal</a:t>
          </a:r>
          <a:endParaRPr lang="en-US" sz="2300" kern="1200" dirty="0"/>
        </a:p>
      </dsp:txBody>
      <dsp:txXfrm>
        <a:off x="0" y="746579"/>
        <a:ext cx="8686800" cy="480240"/>
      </dsp:txXfrm>
    </dsp:sp>
    <dsp:sp modelId="{E4AE79B4-A715-41D6-82D7-D97697AAA969}">
      <dsp:nvSpPr>
        <dsp:cNvPr id="0" name=""/>
        <dsp:cNvSpPr/>
      </dsp:nvSpPr>
      <dsp:spPr>
        <a:xfrm>
          <a:off x="0" y="1226819"/>
          <a:ext cx="8686800" cy="695565"/>
        </a:xfrm>
        <a:prstGeom prst="roundRect">
          <a:avLst/>
        </a:prstGeom>
        <a:solidFill>
          <a:schemeClr val="accent1">
            <a:hueOff val="0"/>
            <a:satOff val="0"/>
            <a:lumOff val="0"/>
            <a:alphaOff val="0"/>
          </a:schemeClr>
        </a:solidFill>
        <a:ln>
          <a:noFill/>
        </a:ln>
        <a:effectLst>
          <a:outerShdw blurRad="40000" dist="23000" dir="5400000" rotWithShape="0">
            <a:srgbClr val="000000">
              <a:alpha val="35000"/>
            </a:srgbClr>
          </a:outerShdw>
        </a:effectLst>
        <a:sp3d prstMaterial="plastic">
          <a:bevelT w="50800" h="50800"/>
          <a:bevelB w="50800" h="50800"/>
        </a:sp3d>
      </dsp:spPr>
      <dsp:style>
        <a:lnRef idx="0">
          <a:scrgbClr r="0" g="0" b="0"/>
        </a:lnRef>
        <a:fillRef idx="1">
          <a:scrgbClr r="0" g="0" b="0"/>
        </a:fillRef>
        <a:effectRef idx="2">
          <a:scrgbClr r="0" g="0" b="0"/>
        </a:effectRef>
        <a:fontRef idx="minor">
          <a:schemeClr val="lt1"/>
        </a:fontRef>
      </dsp:style>
      <dsp:txBody>
        <a:bodyPr spcFirstLastPara="0" vert="horz" wrap="square" lIns="110490" tIns="110490" rIns="110490" bIns="110490" numCol="1" spcCol="1270" anchor="ctr" anchorCtr="0">
          <a:noAutofit/>
        </a:bodyPr>
        <a:lstStyle/>
        <a:p>
          <a:pPr lvl="0" algn="l" defTabSz="1289050">
            <a:lnSpc>
              <a:spcPct val="90000"/>
            </a:lnSpc>
            <a:spcBef>
              <a:spcPct val="0"/>
            </a:spcBef>
            <a:spcAft>
              <a:spcPct val="35000"/>
            </a:spcAft>
          </a:pPr>
          <a:r>
            <a:rPr kumimoji="1" lang="en-US" sz="2900" b="1" kern="1200" dirty="0" smtClean="0"/>
            <a:t>absolute bandwidth</a:t>
          </a:r>
          <a:endParaRPr lang="en-US" sz="2900" kern="1200" dirty="0"/>
        </a:p>
      </dsp:txBody>
      <dsp:txXfrm>
        <a:off x="0" y="1226819"/>
        <a:ext cx="8686800" cy="695565"/>
      </dsp:txXfrm>
    </dsp:sp>
    <dsp:sp modelId="{5B42B68E-B3D4-41E1-9305-2D9599703EE1}">
      <dsp:nvSpPr>
        <dsp:cNvPr id="0" name=""/>
        <dsp:cNvSpPr/>
      </dsp:nvSpPr>
      <dsp:spPr>
        <a:xfrm>
          <a:off x="0" y="1922384"/>
          <a:ext cx="8686800" cy="480240"/>
        </a:xfrm>
        <a:prstGeom prst="rect">
          <a:avLst/>
        </a:prstGeom>
        <a:solidFill>
          <a:schemeClr val="lt1">
            <a:alpha val="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275806" tIns="36830" rIns="206248" bIns="36830" numCol="1" spcCol="1270" anchor="t" anchorCtr="0">
          <a:noAutofit/>
        </a:bodyPr>
        <a:lstStyle/>
        <a:p>
          <a:pPr marL="228600" lvl="1" indent="-228600" algn="l" defTabSz="1022350">
            <a:lnSpc>
              <a:spcPct val="90000"/>
            </a:lnSpc>
            <a:spcBef>
              <a:spcPct val="0"/>
            </a:spcBef>
            <a:spcAft>
              <a:spcPct val="20000"/>
            </a:spcAft>
            <a:buChar char="••"/>
          </a:pPr>
          <a:r>
            <a:rPr kumimoji="1" lang="en-US" sz="2300" kern="1200" dirty="0" smtClean="0"/>
            <a:t>width of spectrum</a:t>
          </a:r>
          <a:endParaRPr lang="en-US" sz="2300" kern="1200" dirty="0"/>
        </a:p>
      </dsp:txBody>
      <dsp:txXfrm>
        <a:off x="0" y="1922384"/>
        <a:ext cx="8686800" cy="480240"/>
      </dsp:txXfrm>
    </dsp:sp>
    <dsp:sp modelId="{BDE3E5B0-6B65-4F1D-94C5-C4A7764365F7}">
      <dsp:nvSpPr>
        <dsp:cNvPr id="0" name=""/>
        <dsp:cNvSpPr/>
      </dsp:nvSpPr>
      <dsp:spPr>
        <a:xfrm>
          <a:off x="0" y="2402625"/>
          <a:ext cx="8686800" cy="695565"/>
        </a:xfrm>
        <a:prstGeom prst="roundRect">
          <a:avLst/>
        </a:prstGeom>
        <a:solidFill>
          <a:schemeClr val="accent1">
            <a:hueOff val="0"/>
            <a:satOff val="0"/>
            <a:lumOff val="0"/>
            <a:alphaOff val="0"/>
          </a:schemeClr>
        </a:solidFill>
        <a:ln>
          <a:noFill/>
        </a:ln>
        <a:effectLst>
          <a:outerShdw blurRad="40000" dist="23000" dir="5400000" rotWithShape="0">
            <a:srgbClr val="000000">
              <a:alpha val="35000"/>
            </a:srgbClr>
          </a:outerShdw>
        </a:effectLst>
        <a:sp3d prstMaterial="plastic">
          <a:bevelT w="50800" h="50800"/>
          <a:bevelB w="50800" h="50800"/>
        </a:sp3d>
      </dsp:spPr>
      <dsp:style>
        <a:lnRef idx="0">
          <a:scrgbClr r="0" g="0" b="0"/>
        </a:lnRef>
        <a:fillRef idx="1">
          <a:scrgbClr r="0" g="0" b="0"/>
        </a:fillRef>
        <a:effectRef idx="2">
          <a:scrgbClr r="0" g="0" b="0"/>
        </a:effectRef>
        <a:fontRef idx="minor">
          <a:schemeClr val="lt1"/>
        </a:fontRef>
      </dsp:style>
      <dsp:txBody>
        <a:bodyPr spcFirstLastPara="0" vert="horz" wrap="square" lIns="110490" tIns="110490" rIns="110490" bIns="110490" numCol="1" spcCol="1270" anchor="ctr" anchorCtr="0">
          <a:noAutofit/>
        </a:bodyPr>
        <a:lstStyle/>
        <a:p>
          <a:pPr lvl="0" algn="l" defTabSz="1289050">
            <a:lnSpc>
              <a:spcPct val="90000"/>
            </a:lnSpc>
            <a:spcBef>
              <a:spcPct val="0"/>
            </a:spcBef>
            <a:spcAft>
              <a:spcPct val="35000"/>
            </a:spcAft>
          </a:pPr>
          <a:r>
            <a:rPr kumimoji="1" lang="en-US" sz="2900" b="1" kern="1200" dirty="0" smtClean="0"/>
            <a:t>effective bandwidth</a:t>
          </a:r>
        </a:p>
      </dsp:txBody>
      <dsp:txXfrm>
        <a:off x="0" y="2402625"/>
        <a:ext cx="8686800" cy="695565"/>
      </dsp:txXfrm>
    </dsp:sp>
    <dsp:sp modelId="{B0D64F1A-1D6C-4C72-B092-62CA4389BF2F}">
      <dsp:nvSpPr>
        <dsp:cNvPr id="0" name=""/>
        <dsp:cNvSpPr/>
      </dsp:nvSpPr>
      <dsp:spPr>
        <a:xfrm>
          <a:off x="0" y="3098190"/>
          <a:ext cx="8686800" cy="780389"/>
        </a:xfrm>
        <a:prstGeom prst="rect">
          <a:avLst/>
        </a:prstGeom>
        <a:solidFill>
          <a:schemeClr val="lt1">
            <a:alpha val="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275806" tIns="36830" rIns="206248" bIns="36830" numCol="1" spcCol="1270" anchor="t" anchorCtr="0">
          <a:noAutofit/>
        </a:bodyPr>
        <a:lstStyle/>
        <a:p>
          <a:pPr marL="228600" lvl="1" indent="-228600" algn="l" defTabSz="1022350">
            <a:lnSpc>
              <a:spcPct val="90000"/>
            </a:lnSpc>
            <a:spcBef>
              <a:spcPct val="0"/>
            </a:spcBef>
            <a:spcAft>
              <a:spcPct val="20000"/>
            </a:spcAft>
            <a:buChar char="••"/>
          </a:pPr>
          <a:r>
            <a:rPr kumimoji="1" lang="en-US" sz="2300" kern="1200" dirty="0" smtClean="0"/>
            <a:t>often just </a:t>
          </a:r>
          <a:r>
            <a:rPr kumimoji="1" lang="en-US" sz="2300" i="1" kern="1200" dirty="0" smtClean="0"/>
            <a:t>bandwidth</a:t>
          </a:r>
          <a:endParaRPr lang="en-US" sz="2300" kern="1200" dirty="0"/>
        </a:p>
        <a:p>
          <a:pPr marL="228600" lvl="1" indent="-228600" algn="l" defTabSz="1022350">
            <a:lnSpc>
              <a:spcPct val="90000"/>
            </a:lnSpc>
            <a:spcBef>
              <a:spcPct val="0"/>
            </a:spcBef>
            <a:spcAft>
              <a:spcPct val="20000"/>
            </a:spcAft>
            <a:buChar char="••"/>
          </a:pPr>
          <a:r>
            <a:rPr kumimoji="1" lang="en-US" sz="2300" kern="1200" dirty="0" smtClean="0"/>
            <a:t>narrow band of frequencies containing most energy</a:t>
          </a:r>
        </a:p>
      </dsp:txBody>
      <dsp:txXfrm>
        <a:off x="0" y="3098190"/>
        <a:ext cx="8686800" cy="780389"/>
      </dsp:txXfrm>
    </dsp:sp>
    <dsp:sp modelId="{F5E101F1-AE6C-4924-9582-E14EA198AF2B}">
      <dsp:nvSpPr>
        <dsp:cNvPr id="0" name=""/>
        <dsp:cNvSpPr/>
      </dsp:nvSpPr>
      <dsp:spPr>
        <a:xfrm>
          <a:off x="0" y="3878580"/>
          <a:ext cx="8686800" cy="695565"/>
        </a:xfrm>
        <a:prstGeom prst="roundRect">
          <a:avLst/>
        </a:prstGeom>
        <a:solidFill>
          <a:schemeClr val="accent1">
            <a:hueOff val="0"/>
            <a:satOff val="0"/>
            <a:lumOff val="0"/>
            <a:alphaOff val="0"/>
          </a:schemeClr>
        </a:solidFill>
        <a:ln>
          <a:noFill/>
        </a:ln>
        <a:effectLst>
          <a:outerShdw blurRad="40000" dist="23000" dir="5400000" rotWithShape="0">
            <a:srgbClr val="000000">
              <a:alpha val="35000"/>
            </a:srgbClr>
          </a:outerShdw>
        </a:effectLst>
        <a:sp3d prstMaterial="plastic">
          <a:bevelT w="50800" h="50800"/>
          <a:bevelB w="50800" h="50800"/>
        </a:sp3d>
      </dsp:spPr>
      <dsp:style>
        <a:lnRef idx="0">
          <a:scrgbClr r="0" g="0" b="0"/>
        </a:lnRef>
        <a:fillRef idx="1">
          <a:scrgbClr r="0" g="0" b="0"/>
        </a:fillRef>
        <a:effectRef idx="2">
          <a:scrgbClr r="0" g="0" b="0"/>
        </a:effectRef>
        <a:fontRef idx="minor">
          <a:schemeClr val="lt1"/>
        </a:fontRef>
      </dsp:style>
      <dsp:txBody>
        <a:bodyPr spcFirstLastPara="0" vert="horz" wrap="square" lIns="110490" tIns="110490" rIns="110490" bIns="110490" numCol="1" spcCol="1270" anchor="ctr" anchorCtr="0">
          <a:noAutofit/>
        </a:bodyPr>
        <a:lstStyle/>
        <a:p>
          <a:pPr lvl="0" algn="l" defTabSz="1289050">
            <a:lnSpc>
              <a:spcPct val="90000"/>
            </a:lnSpc>
            <a:spcBef>
              <a:spcPct val="0"/>
            </a:spcBef>
            <a:spcAft>
              <a:spcPct val="35000"/>
            </a:spcAft>
          </a:pPr>
          <a:r>
            <a:rPr kumimoji="1" lang="en-US" sz="2900" b="1" kern="1200" dirty="0" smtClean="0"/>
            <a:t>dc component</a:t>
          </a:r>
        </a:p>
      </dsp:txBody>
      <dsp:txXfrm>
        <a:off x="0" y="3878580"/>
        <a:ext cx="8686800" cy="695565"/>
      </dsp:txXfrm>
    </dsp:sp>
    <dsp:sp modelId="{8989264E-4C23-4B7C-9554-084FE061CF28}">
      <dsp:nvSpPr>
        <dsp:cNvPr id="0" name=""/>
        <dsp:cNvSpPr/>
      </dsp:nvSpPr>
      <dsp:spPr>
        <a:xfrm>
          <a:off x="0" y="4574145"/>
          <a:ext cx="8686800" cy="480240"/>
        </a:xfrm>
        <a:prstGeom prst="rect">
          <a:avLst/>
        </a:prstGeom>
        <a:solidFill>
          <a:schemeClr val="lt1">
            <a:alpha val="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275806" tIns="36830" rIns="206248" bIns="36830" numCol="1" spcCol="1270" anchor="t" anchorCtr="0">
          <a:noAutofit/>
        </a:bodyPr>
        <a:lstStyle/>
        <a:p>
          <a:pPr marL="228600" lvl="1" indent="-228600" algn="l" defTabSz="1022350">
            <a:lnSpc>
              <a:spcPct val="90000"/>
            </a:lnSpc>
            <a:spcBef>
              <a:spcPct val="0"/>
            </a:spcBef>
            <a:spcAft>
              <a:spcPct val="20000"/>
            </a:spcAft>
            <a:buChar char="••"/>
          </a:pPr>
          <a:r>
            <a:rPr kumimoji="1" lang="en-US" sz="2300" kern="1200" dirty="0" smtClean="0"/>
            <a:t>component of zero frequency</a:t>
          </a:r>
          <a:endParaRPr kumimoji="1" lang="en-US" sz="2300" b="1" kern="1200" dirty="0" smtClean="0"/>
        </a:p>
      </dsp:txBody>
      <dsp:txXfrm>
        <a:off x="0" y="4574145"/>
        <a:ext cx="8686800" cy="480240"/>
      </dsp:txXfrm>
    </dsp:sp>
  </dsp:spTree>
</dsp:drawing>
</file>

<file path=ppt/diagrams/drawing2.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9F6EE80C-908F-454D-8C98-266C50A4A468}">
      <dsp:nvSpPr>
        <dsp:cNvPr id="0" name=""/>
        <dsp:cNvSpPr/>
      </dsp:nvSpPr>
      <dsp:spPr>
        <a:xfrm>
          <a:off x="-361297" y="0"/>
          <a:ext cx="2791206" cy="2414016"/>
        </a:xfrm>
        <a:prstGeom prst="upArrow">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FA4CCC99-0424-824C-9474-CD2C2424AE5B}">
      <dsp:nvSpPr>
        <dsp:cNvPr id="0" name=""/>
        <dsp:cNvSpPr/>
      </dsp:nvSpPr>
      <dsp:spPr>
        <a:xfrm>
          <a:off x="1915271" y="0"/>
          <a:ext cx="5933339" cy="241401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77368" tIns="0" rIns="277368" bIns="277368" numCol="1" spcCol="1270" anchor="ctr" anchorCtr="0">
          <a:noAutofit/>
        </a:bodyPr>
        <a:lstStyle/>
        <a:p>
          <a:pPr lvl="0" algn="l" defTabSz="1733550" rtl="0">
            <a:lnSpc>
              <a:spcPct val="90000"/>
            </a:lnSpc>
            <a:spcBef>
              <a:spcPct val="0"/>
            </a:spcBef>
            <a:spcAft>
              <a:spcPct val="35000"/>
            </a:spcAft>
          </a:pPr>
          <a:r>
            <a:rPr kumimoji="1" lang="en-US" sz="3900" kern="1200" dirty="0" smtClean="0"/>
            <a:t>Unwanted signals inserted between transmitter and receiver</a:t>
          </a:r>
          <a:endParaRPr lang="en-US" sz="3900" kern="1200" dirty="0"/>
        </a:p>
      </dsp:txBody>
      <dsp:txXfrm>
        <a:off x="1915271" y="0"/>
        <a:ext cx="5933339" cy="2414016"/>
      </dsp:txXfrm>
    </dsp:sp>
    <dsp:sp modelId="{E13D192E-A6A4-544A-8A15-C473BB5A91AC}">
      <dsp:nvSpPr>
        <dsp:cNvPr id="0" name=""/>
        <dsp:cNvSpPr/>
      </dsp:nvSpPr>
      <dsp:spPr>
        <a:xfrm>
          <a:off x="0" y="2615183"/>
          <a:ext cx="2791206" cy="2414016"/>
        </a:xfrm>
        <a:prstGeom prst="downArrow">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D19ED4C5-FCE6-3948-995E-40E4D35DC917}">
      <dsp:nvSpPr>
        <dsp:cNvPr id="0" name=""/>
        <dsp:cNvSpPr/>
      </dsp:nvSpPr>
      <dsp:spPr>
        <a:xfrm>
          <a:off x="2619108" y="2615183"/>
          <a:ext cx="6200388" cy="241401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70256" tIns="0" rIns="270256" bIns="270256" numCol="1" spcCol="1270" anchor="ctr" anchorCtr="0">
          <a:noAutofit/>
        </a:bodyPr>
        <a:lstStyle/>
        <a:p>
          <a:pPr lvl="0" algn="l" defTabSz="1689100" rtl="0">
            <a:lnSpc>
              <a:spcPct val="90000"/>
            </a:lnSpc>
            <a:spcBef>
              <a:spcPct val="0"/>
            </a:spcBef>
            <a:spcAft>
              <a:spcPct val="35000"/>
            </a:spcAft>
          </a:pPr>
          <a:r>
            <a:rPr kumimoji="1" lang="en-US" sz="3800" kern="1200" dirty="0" smtClean="0"/>
            <a:t>is the major limiting factor in communications system performance</a:t>
          </a:r>
          <a:endParaRPr lang="en-US" sz="3800" kern="1200" dirty="0"/>
        </a:p>
      </dsp:txBody>
      <dsp:txXfrm>
        <a:off x="2619108" y="2615183"/>
        <a:ext cx="6200388" cy="2414016"/>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arrow4">
  <dgm:title val=""/>
  <dgm:desc val=""/>
  <dgm:catLst>
    <dgm:cat type="relationship" pri="8000"/>
    <dgm:cat type="process" pri="30000"/>
  </dgm:catLst>
  <dgm:samp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Lst>
      <dgm:cxnLst>
        <dgm:cxn modelId="3" srcId="0" destId="1" srcOrd="0" destOrd="0"/>
        <dgm:cxn modelId="4" srcId="0" destId="2" srcOrd="1" destOrd="0"/>
      </dgm:cxnLst>
      <dgm:bg/>
      <dgm:whole/>
    </dgm:dataModel>
  </dgm:clrData>
  <dgm:layoutNode name="compositeShape">
    <dgm:varLst>
      <dgm:chMax val="2"/>
      <dgm:dir/>
      <dgm:resizeHandles val="exact"/>
    </dgm:varLst>
    <dgm:alg type="composite"/>
    <dgm:shape xmlns:r="http://schemas.openxmlformats.org/officeDocument/2006/relationships" r:blip="">
      <dgm:adjLst/>
    </dgm:shape>
    <dgm:presOf/>
    <dgm:choose name="Name0">
      <dgm:if name="Name1" func="var" arg="dir" op="equ" val="norm">
        <dgm:choose name="Name2">
          <dgm:if name="Name3" axis="ch" ptType="node" func="cnt" op="lte" val="1">
            <dgm:constrLst>
              <dgm:constr type="primFontSz" for="des" ptType="node" op="equ" val="65"/>
              <dgm:constr type="w" for="ch" forName="upArrow" refType="w" fact="0.33"/>
              <dgm:constr type="h" for="ch" forName="upArrow" refType="h"/>
              <dgm:constr type="b" for="ch" forName="upArrow" refType="h" fact="0.48"/>
              <dgm:constr type="l" for="ch" forName="upArrow"/>
              <dgm:constr type="h" for="ch" forName="upArrow" refType="w" refFor="ch" refForName="upArrow" op="gte" fact="0.75"/>
              <dgm:constr type="w" for="ch" forName="upArrowText" refType="w" fact="0.56"/>
              <dgm:constr type="h" for="ch" forName="upArrowText" refType="h"/>
              <dgm:constr type="b" for="ch" forName="upArrowText" refType="h" fact="0.48"/>
              <dgm:constr type="l" for="ch" forName="upArrowText" refType="w" refFor="ch" refForName="upArrow" fact="1.03"/>
            </dgm:constrLst>
          </dgm:if>
          <dgm:else name="Name4">
            <dgm:constrLst>
              <dgm:constr type="primFontSz" for="des" ptType="node" op="equ" val="65"/>
              <dgm:constr type="w" for="ch" forName="upArrow" refType="w" fact="0.33"/>
              <dgm:constr type="h" for="ch" forName="upArrow" refType="h" fact="0.48"/>
              <dgm:constr type="b" for="ch" forName="upArrow" refType="h" fact="0.48"/>
              <dgm:constr type="l" for="ch" forName="upArrow"/>
              <dgm:constr type="h" for="ch" forName="upArrow" refType="w" refFor="ch" refForName="upArrow" op="gte" fact="0.75"/>
              <dgm:constr type="w" for="ch" forName="upArrowText" refType="w" fact="0.56"/>
              <dgm:constr type="h" for="ch" forName="upArrowText" refType="h" fact="0.48"/>
              <dgm:constr type="b" for="ch" forName="upArrowText" refType="h" fact="0.48"/>
              <dgm:constr type="l" for="ch" forName="upArrowText" refType="w" refFor="ch" refForName="upArrow" fact="1.03"/>
              <dgm:constr type="w" for="ch" forName="downArrow" refType="w" fact="0.33"/>
              <dgm:constr type="h" for="ch" forName="downArrow" refType="h" fact="0.48"/>
              <dgm:constr type="t" for="ch" forName="downArrow" refType="h" fact="0.52"/>
              <dgm:constr type="l" for="ch" forName="downArrow" refType="w" refFor="ch" refForName="downArrow" fact="0.3"/>
              <dgm:constr type="h" for="ch" forName="downArrow" refType="w" refFor="ch" refForName="downArrow" op="gte" fact="0.75"/>
              <dgm:constr type="w" for="ch" forName="downArrowText" refType="w" fact="0.56"/>
              <dgm:constr type="h" for="ch" forName="downArrowText" refType="h" fact="0.48"/>
              <dgm:constr type="t" for="ch" forName="downArrowText" refType="h" fact="0.52"/>
              <dgm:constr type="l" for="ch" forName="downArrowText" refType="w" refFor="ch" refForName="downArrow" fact="1.33"/>
            </dgm:constrLst>
          </dgm:else>
        </dgm:choose>
      </dgm:if>
      <dgm:else name="Name5">
        <dgm:choose name="Name6">
          <dgm:if name="Name7" axis="ch" ptType="node" func="cnt" op="lte" val="1">
            <dgm:constrLst>
              <dgm:constr type="primFontSz" for="des" ptType="node" op="equ" val="65"/>
              <dgm:constr type="w" for="ch" forName="upArrow" refType="w" fact="0.33"/>
              <dgm:constr type="h" for="ch" forName="upArrow" refType="h"/>
              <dgm:constr type="t" for="ch" forName="upArrow"/>
              <dgm:constr type="l" for="ch" forName="upArrow" refType="w" fact="0.67"/>
              <dgm:constr type="h" for="ch" forName="upArrow" refType="w" refFor="ch" refForName="upArrow" op="gte" fact="0.75"/>
              <dgm:constr type="w" for="ch" forName="upArrowText" refType="w" fact="0.56"/>
              <dgm:constr type="h" for="ch" forName="upArrowText" refType="h"/>
              <dgm:constr type="t" for="ch" forName="upArrowText"/>
              <dgm:constr type="l" for="ch" forName="upArrowText" refType="w" fact="0.1"/>
            </dgm:constrLst>
          </dgm:if>
          <dgm:else name="Name8">
            <dgm:constrLst>
              <dgm:constr type="primFontSz" for="des" ptType="node" op="equ" val="65"/>
              <dgm:constr type="w" for="ch" forName="upArrow" refType="w" fact="0.33"/>
              <dgm:constr type="h" for="ch" forName="upArrow" refType="h" fact="0.48"/>
              <dgm:constr type="t" for="ch" forName="upArrow"/>
              <dgm:constr type="l" for="ch" forName="upArrow" refType="w" fact="0.67"/>
              <dgm:constr type="h" for="ch" forName="upArrow" refType="w" refFor="ch" refForName="upArrow" op="gte" fact="0.75"/>
              <dgm:constr type="w" for="ch" forName="upArrowText" refType="w" fact="0.56"/>
              <dgm:constr type="h" for="ch" forName="upArrowText" refType="h" fact="0.48"/>
              <dgm:constr type="t" for="ch" forName="upArrowText"/>
              <dgm:constr type="l" for="ch" forName="upArrowText" refType="w" fact="0.1"/>
              <dgm:constr type="w" for="ch" forName="downArrow" refType="w" fact="0.33"/>
              <dgm:constr type="h" for="ch" forName="downArrow" refType="h" fact="0.48"/>
              <dgm:constr type="t" for="ch" forName="downArrow" refType="h" fact="0.52"/>
              <dgm:constr type="l" for="ch" forName="downArrow" refType="w" fact="0.57"/>
              <dgm:constr type="h" for="ch" forName="downArrow" refType="w" refFor="ch" refForName="downArrow" op="gte" fact="0.75"/>
              <dgm:constr type="w" for="ch" forName="downArrowText" refType="w" fact="0.56"/>
              <dgm:constr type="h" for="ch" forName="downArrowText" refType="h" fact="0.48"/>
              <dgm:constr type="t" for="ch" forName="downArrowText" refType="h" fact="0.52"/>
              <dgm:constr type="l" for="ch" forName="downArrowText"/>
            </dgm:constrLst>
          </dgm:else>
        </dgm:choose>
      </dgm:else>
    </dgm:choose>
    <dgm:ruleLst/>
    <dgm:forEach name="Name9" axis="ch" ptType="node" cnt="1">
      <dgm:layoutNode name="upArrow" styleLbl="node1">
        <dgm:alg type="sp"/>
        <dgm:shape xmlns:r="http://schemas.openxmlformats.org/officeDocument/2006/relationships" type="upArrow" r:blip="">
          <dgm:adjLst/>
        </dgm:shape>
        <dgm:presOf/>
        <dgm:constrLst/>
        <dgm:ruleLst/>
      </dgm:layoutNode>
      <dgm:layoutNode name="upArrowText" styleLbl="revTx">
        <dgm:varLst>
          <dgm:chMax val="0"/>
          <dgm:bulletEnabled val="1"/>
        </dgm:varLst>
        <dgm:choose name="Name10">
          <dgm:if name="Name11" axis="root des" ptType="all node" func="maxDepth" op="gt" val="1">
            <dgm:alg type="tx">
              <dgm:param type="parTxLTRAlign" val="l"/>
              <dgm:param type="parTxRTLAlign" val="r"/>
              <dgm:param type="txAnchorVertCh" val="mid"/>
            </dgm:alg>
          </dgm:if>
          <dgm:else name="Name12">
            <dgm:choose name="Name13">
              <dgm:if name="Name14" func="var" arg="dir" op="equ" val="norm">
                <dgm:alg type="tx">
                  <dgm:param type="parTxLTRAlign" val="l"/>
                  <dgm:param type="parTxRTLAlign" val="l"/>
                  <dgm:param type="txAnchorVertCh" val="mid"/>
                </dgm:alg>
              </dgm:if>
              <dgm:else name="Name15">
                <dgm:alg type="tx">
                  <dgm:param type="parTxLTRAlign" val="r"/>
                  <dgm:param type="parTxRTLAlign" val="r"/>
                  <dgm:param type="txAnchorVertCh" val="mid"/>
                </dgm:alg>
              </dgm:else>
            </dgm:choose>
          </dgm:else>
        </dgm:choose>
        <dgm:shape xmlns:r="http://schemas.openxmlformats.org/officeDocument/2006/relationships" type="rect" r:blip="">
          <dgm:adjLst/>
        </dgm:shape>
        <dgm:presOf axis="desOrSelf" ptType="node"/>
        <dgm:constrLst>
          <dgm:constr type="tMarg"/>
        </dgm:constrLst>
        <dgm:ruleLst>
          <dgm:rule type="primFontSz" val="5" fact="NaN" max="NaN"/>
        </dgm:ruleLst>
      </dgm:layoutNode>
    </dgm:forEach>
    <dgm:forEach name="Name16" axis="ch" ptType="node" st="2" cnt="1">
      <dgm:layoutNode name="downArrow" styleLbl="node1">
        <dgm:alg type="sp"/>
        <dgm:shape xmlns:r="http://schemas.openxmlformats.org/officeDocument/2006/relationships" type="downArrow" r:blip="">
          <dgm:adjLst/>
        </dgm:shape>
        <dgm:presOf/>
        <dgm:constrLst/>
        <dgm:ruleLst/>
      </dgm:layoutNode>
      <dgm:layoutNode name="downArrowText" styleLbl="revTx">
        <dgm:varLst>
          <dgm:chMax val="0"/>
          <dgm:bulletEnabled val="1"/>
        </dgm:varLst>
        <dgm:choose name="Name17">
          <dgm:if name="Name18" axis="root des" ptType="all node" func="maxDepth" op="gt" val="1">
            <dgm:alg type="tx">
              <dgm:param type="parTxLTRAlign" val="l"/>
              <dgm:param type="parTxRTLAlign" val="r"/>
              <dgm:param type="txAnchorVertCh" val="mid"/>
            </dgm:alg>
          </dgm:if>
          <dgm:else name="Name19">
            <dgm:choose name="Name20">
              <dgm:if name="Name21" func="var" arg="dir" op="equ" val="norm">
                <dgm:alg type="tx">
                  <dgm:param type="parTxLTRAlign" val="l"/>
                  <dgm:param type="parTxRTLAlign" val="l"/>
                  <dgm:param type="txAnchorVertCh" val="mid"/>
                </dgm:alg>
              </dgm:if>
              <dgm:else name="Name22">
                <dgm:alg type="tx">
                  <dgm:param type="parTxLTRAlign" val="r"/>
                  <dgm:param type="parTxRTLAlign" val="r"/>
                  <dgm:param type="txAnchorVertCh" val="mid"/>
                </dgm:alg>
              </dgm:else>
            </dgm:choose>
          </dgm:else>
        </dgm:choose>
        <dgm:shape xmlns:r="http://schemas.openxmlformats.org/officeDocument/2006/relationships" type="rect" r:blip="">
          <dgm:adjLst/>
        </dgm:shape>
        <dgm:presOf axis="desOrSelf" ptType="node"/>
        <dgm:constrLst>
          <dgm:constr type="tMarg"/>
        </dgm:constrLst>
        <dgm:ruleLst>
          <dgm:rule type="primFontSz" val="5" fact="NaN" max="NaN"/>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6">
  <dgm:title val=""/>
  <dgm:desc val=""/>
  <dgm:catLst>
    <dgm:cat type="3D" pri="11600"/>
  </dgm:catLst>
  <dgm:scene3d>
    <a:camera prst="perspectiveRelaxedModerately" zoom="92000"/>
    <a:lightRig rig="balanced" dir="t">
      <a:rot lat="0" lon="0" rev="12700000"/>
    </a:lightRig>
  </dgm:scene3d>
  <dgm:styleLbl name="node0">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lnNode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vennNode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tx1"/>
      </a:fontRef>
    </dgm:style>
  </dgm:styleLbl>
  <dgm:styleLbl name="alignNode1">
    <dgm:scene3d>
      <a:camera prst="orthographicFront"/>
      <a:lightRig rig="threePt" dir="t"/>
    </dgm:scene3d>
    <dgm:sp3d prstMaterial="plastic">
      <a:bevelT w="50800" h="50800"/>
      <a:bevelB w="50800" h="50800"/>
    </dgm:sp3d>
    <dgm:txPr/>
    <dgm:style>
      <a:lnRef idx="1">
        <a:scrgbClr r="0" g="0" b="0"/>
      </a:lnRef>
      <a:fillRef idx="1">
        <a:scrgbClr r="0" g="0" b="0"/>
      </a:fillRef>
      <a:effectRef idx="2">
        <a:scrgbClr r="0" g="0" b="0"/>
      </a:effectRef>
      <a:fontRef idx="minor">
        <a:schemeClr val="lt1"/>
      </a:fontRef>
    </dgm:style>
  </dgm:styleLbl>
  <dgm:styleLbl name="node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node3">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node4">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fgImgPlace1">
    <dgm:scene3d>
      <a:camera prst="orthographicFront"/>
      <a:lightRig rig="threePt" dir="t"/>
    </dgm:scene3d>
    <dgm:sp3d z="50080" prstMaterial="plastic">
      <a:bevelT w="50800" h="50800"/>
      <a:bevelB w="50800" h="50800"/>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z="-54000" prstMaterial="plastic">
      <a:bevelT w="50800" h="50800"/>
      <a:bevelB w="50800" h="50800"/>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z="-25400" prstMaterial="plastic">
      <a:bevelT w="25400" h="25400"/>
      <a:bevelB w="25400" h="25400"/>
    </dgm:sp3d>
    <dgm:txPr/>
    <dgm:style>
      <a:lnRef idx="1">
        <a:scrgbClr r="0" g="0" b="0"/>
      </a:lnRef>
      <a:fillRef idx="1">
        <a:scrgbClr r="0" g="0" b="0"/>
      </a:fillRef>
      <a:effectRef idx="2">
        <a:scrgbClr r="0" g="0" b="0"/>
      </a:effectRef>
      <a:fontRef idx="minor">
        <a:schemeClr val="lt1"/>
      </a:fontRef>
    </dgm:style>
  </dgm:styleLbl>
  <dgm:styleLbl name="fgSibTrans2D1">
    <dgm:scene3d>
      <a:camera prst="orthographicFront"/>
      <a:lightRig rig="threePt" dir="t"/>
    </dgm:scene3d>
    <dgm:sp3d z="50080" prstMaterial="plastic">
      <a:bevelT w="25400" h="25400"/>
      <a:bevelB w="25400" h="25400"/>
    </dgm:sp3d>
    <dgm:txPr/>
    <dgm:style>
      <a:lnRef idx="1">
        <a:scrgbClr r="0" g="0" b="0"/>
      </a:lnRef>
      <a:fillRef idx="1">
        <a:scrgbClr r="0" g="0" b="0"/>
      </a:fillRef>
      <a:effectRef idx="2">
        <a:scrgbClr r="0" g="0" b="0"/>
      </a:effectRef>
      <a:fontRef idx="minor">
        <a:schemeClr val="lt1"/>
      </a:fontRef>
    </dgm:style>
  </dgm:styleLbl>
  <dgm:styleLbl name="bgSibTrans2D1">
    <dgm:scene3d>
      <a:camera prst="orthographicFront"/>
      <a:lightRig rig="threePt" dir="t"/>
    </dgm:scene3d>
    <dgm:sp3d z="-54080" prstMaterial="plastic">
      <a:bevelT w="25400" h="25400"/>
      <a:bevelB w="25400" h="25400"/>
    </dgm:sp3d>
    <dgm:txPr/>
    <dgm:style>
      <a:lnRef idx="1">
        <a:scrgbClr r="0" g="0" b="0"/>
      </a:lnRef>
      <a:fillRef idx="1">
        <a:scrgbClr r="0" g="0" b="0"/>
      </a:fillRef>
      <a:effectRef idx="2">
        <a:scrgbClr r="0" g="0" b="0"/>
      </a:effectRef>
      <a:fontRef idx="minor">
        <a:schemeClr val="lt1"/>
      </a:fontRef>
    </dgm:style>
  </dgm:styleLbl>
  <dgm:styleLbl name="sibTrans1D1">
    <dgm:scene3d>
      <a:camera prst="orthographicFront"/>
      <a:lightRig rig="threePt" dir="t"/>
    </dgm:scene3d>
    <dgm:sp3d z="-25400" prstMaterial="plastic"/>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75000" prstMaterial="plastic"/>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asst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asst2">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asst3">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parChTrans2D1">
    <dgm:scene3d>
      <a:camera prst="orthographicFront"/>
      <a:lightRig rig="threePt" dir="t"/>
    </dgm:scene3d>
    <dgm:sp3d z="-25400" prstMaterial="plastic">
      <a:bevelT w="25400" h="25400"/>
      <a:bevelB w="25400" h="25400"/>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dgm:scene3d>
    <dgm:sp3d z="-25400" prstMaterial="plastic">
      <a:bevelT w="25400" h="25400"/>
      <a:bevelB w="25400" h="25400"/>
    </dgm:sp3d>
    <dgm:txPr/>
    <dgm:style>
      <a:lnRef idx="0">
        <a:scrgbClr r="0" g="0" b="0"/>
      </a:lnRef>
      <a:fillRef idx="1">
        <a:scrgbClr r="0" g="0" b="0"/>
      </a:fillRef>
      <a:effectRef idx="2">
        <a:scrgbClr r="0" g="0" b="0"/>
      </a:effectRef>
      <a:fontRef idx="minor">
        <a:schemeClr val="lt1"/>
      </a:fontRef>
    </dgm:style>
  </dgm:styleLbl>
  <dgm:styleLbl name="parChTrans2D3">
    <dgm:scene3d>
      <a:camera prst="orthographicFront"/>
      <a:lightRig rig="threePt" dir="t"/>
    </dgm:scene3d>
    <dgm:sp3d z="-25400" prstMaterial="plastic">
      <a:bevelT w="25400" h="25400"/>
      <a:bevelB w="25400" h="25400"/>
    </dgm:sp3d>
    <dgm:txPr/>
    <dgm:style>
      <a:lnRef idx="0">
        <a:scrgbClr r="0" g="0" b="0"/>
      </a:lnRef>
      <a:fillRef idx="1">
        <a:scrgbClr r="0" g="0" b="0"/>
      </a:fillRef>
      <a:effectRef idx="2">
        <a:scrgbClr r="0" g="0" b="0"/>
      </a:effectRef>
      <a:fontRef idx="minor">
        <a:schemeClr val="lt1"/>
      </a:fontRef>
    </dgm:style>
  </dgm:styleLbl>
  <dgm:styleLbl name="parChTrans2D4">
    <dgm:scene3d>
      <a:camera prst="orthographicFront"/>
      <a:lightRig rig="threePt" dir="t"/>
    </dgm:scene3d>
    <dgm:sp3d z="-25400" prstMaterial="plastic">
      <a:bevelT w="25400" h="25400"/>
      <a:bevelB w="25400" h="25400"/>
    </dgm:sp3d>
    <dgm:txPr/>
    <dgm:style>
      <a:lnRef idx="0">
        <a:scrgbClr r="0" g="0" b="0"/>
      </a:lnRef>
      <a:fillRef idx="1">
        <a:scrgbClr r="0" g="0" b="0"/>
      </a:fillRef>
      <a:effectRef idx="2">
        <a:scrgbClr r="0" g="0" b="0"/>
      </a:effectRef>
      <a:fontRef idx="minor">
        <a:schemeClr val="lt1"/>
      </a:fontRef>
    </dgm:style>
  </dgm:styleLbl>
  <dgm:styleLbl name="parChTrans1D1">
    <dgm:scene3d>
      <a:camera prst="orthographicFront"/>
      <a:lightRig rig="threePt" dir="t"/>
    </dgm:scene3d>
    <dgm:sp3d z="-25400" prstMaterial="plastic"/>
    <dgm:txPr/>
    <dgm:style>
      <a:lnRef idx="2">
        <a:scrgbClr r="0" g="0" b="0"/>
      </a:lnRef>
      <a:fillRef idx="0">
        <a:scrgbClr r="0" g="0" b="0"/>
      </a:fillRef>
      <a:effectRef idx="0">
        <a:scrgbClr r="0" g="0" b="0"/>
      </a:effectRef>
      <a:fontRef idx="minor">
        <a:schemeClr val="tx1"/>
      </a:fontRef>
    </dgm:style>
  </dgm:styleLbl>
  <dgm:styleLbl name="parChTrans1D2">
    <dgm:scene3d>
      <a:camera prst="orthographicFront"/>
      <a:lightRig rig="threePt" dir="t"/>
    </dgm:scene3d>
    <dgm:sp3d z="-25400" prstMaterial="plastic"/>
    <dgm:txPr/>
    <dgm:style>
      <a:lnRef idx="2">
        <a:scrgbClr r="0" g="0" b="0"/>
      </a:lnRef>
      <a:fillRef idx="0">
        <a:scrgbClr r="0" g="0" b="0"/>
      </a:fillRef>
      <a:effectRef idx="0">
        <a:scrgbClr r="0" g="0" b="0"/>
      </a:effectRef>
      <a:fontRef idx="minor">
        <a:schemeClr val="tx1"/>
      </a:fontRef>
    </dgm:style>
  </dgm:styleLbl>
  <dgm:styleLbl name="parChTrans1D3">
    <dgm:scene3d>
      <a:camera prst="orthographicFront"/>
      <a:lightRig rig="threePt" dir="t"/>
    </dgm:scene3d>
    <dgm:sp3d z="-25400" prstMaterial="plastic"/>
    <dgm:txPr/>
    <dgm:style>
      <a:lnRef idx="2">
        <a:scrgbClr r="0" g="0" b="0"/>
      </a:lnRef>
      <a:fillRef idx="0">
        <a:scrgbClr r="0" g="0" b="0"/>
      </a:fillRef>
      <a:effectRef idx="0">
        <a:scrgbClr r="0" g="0" b="0"/>
      </a:effectRef>
      <a:fontRef idx="minor">
        <a:schemeClr val="tx1"/>
      </a:fontRef>
    </dgm:style>
  </dgm:styleLbl>
  <dgm:styleLbl name="parChTrans1D4">
    <dgm:scene3d>
      <a:camera prst="orthographicFront"/>
      <a:lightRig rig="threePt" dir="t"/>
    </dgm:scene3d>
    <dgm:sp3d z="-25400" prstMaterial="plastic"/>
    <dgm:txPr/>
    <dgm:style>
      <a:lnRef idx="2">
        <a:scrgbClr r="0" g="0" b="0"/>
      </a:lnRef>
      <a:fillRef idx="0">
        <a:scrgbClr r="0" g="0" b="0"/>
      </a:fillRef>
      <a:effectRef idx="0">
        <a:scrgbClr r="0" g="0" b="0"/>
      </a:effectRef>
      <a:fontRef idx="minor">
        <a:schemeClr val="tx1"/>
      </a:fontRef>
    </dgm:style>
  </dgm:styleLbl>
  <dgm:styleLbl name="fgAcc1">
    <dgm:scene3d>
      <a:camera prst="orthographicFront"/>
      <a:lightRig rig="threePt" dir="t"/>
    </dgm:scene3d>
    <dgm:sp3d z="50080" prstMaterial="plastic">
      <a:bevelT w="25400" h="25400"/>
      <a:bevelB w="25400" h="25400"/>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z="-152400" prstMaterial="plastic">
      <a:bevelT w="25400" h="25400"/>
      <a:bevelB w="25400" h="25400"/>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prstMaterial="plastic">
      <a:bevelT w="25400" h="25400"/>
      <a:bevelB w="25400" h="25400"/>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prstMaterial="plastic">
      <a:bevelT w="50800" h="50800"/>
      <a:bevelB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threePt" dir="t"/>
    </dgm:scene3d>
    <dgm:sp3d z="-152400" prstMaterial="plastic">
      <a:bevelT w="25400" h="25400"/>
      <a:bevelB w="25400" h="25400"/>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z="152400" prstMaterial="plastic">
      <a:bevelT w="25400" h="25400"/>
      <a:bevelB w="25400" h="25400"/>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prstMaterial="plastic">
      <a:bevelT w="25400" h="25400"/>
      <a:bevelB w="25400" h="25400"/>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dgm:scene3d>
    <dgm:sp3d z="-152400" prstMaterial="plastic">
      <a:bevelT w="25400" h="25400"/>
      <a:bevelB w="25400" h="254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threePt" dir="t"/>
    </dgm:scene3d>
    <dgm:sp3d z="50080" prstMaterial="plastic">
      <a:bevelT w="25400" h="25400"/>
      <a:bevelB w="25400" h="25400"/>
    </dgm:sp3d>
    <dgm:txPr/>
    <dgm:style>
      <a:lnRef idx="0">
        <a:scrgbClr r="0" g="0" b="0"/>
      </a:lnRef>
      <a:fillRef idx="1">
        <a:scrgbClr r="0" g="0" b="0"/>
      </a:fillRef>
      <a:effectRef idx="2">
        <a:scrgbClr r="0" g="0" b="0"/>
      </a:effectRef>
      <a:fontRef idx="minor"/>
    </dgm:style>
  </dgm:styleLbl>
  <dgm:styleLbl name="alignAccFollowNode1">
    <dgm:scene3d>
      <a:camera prst="orthographicFront"/>
      <a:lightRig rig="threePt" dir="t"/>
    </dgm:scene3d>
    <dgm:sp3d prstMaterial="plastic">
      <a:bevelT w="25400" h="25400"/>
      <a:bevelB w="25400" h="25400"/>
    </dgm:sp3d>
    <dgm:txPr/>
    <dgm:style>
      <a:lnRef idx="0">
        <a:scrgbClr r="0" g="0" b="0"/>
      </a:lnRef>
      <a:fillRef idx="1">
        <a:scrgbClr r="0" g="0" b="0"/>
      </a:fillRef>
      <a:effectRef idx="2">
        <a:scrgbClr r="0" g="0" b="0"/>
      </a:effectRef>
      <a:fontRef idx="minor"/>
    </dgm:style>
  </dgm:styleLbl>
  <dgm:styleLbl name="bgAccFollowNode1">
    <dgm:scene3d>
      <a:camera prst="orthographicFront"/>
      <a:lightRig rig="threePt" dir="t"/>
    </dgm:scene3d>
    <dgm:sp3d z="-152400" prstMaterial="plastic">
      <a:bevelT w="25400" h="25400"/>
      <a:bevelB w="25400" h="25400"/>
    </dgm:sp3d>
    <dgm:txPr/>
    <dgm:style>
      <a:lnRef idx="0">
        <a:scrgbClr r="0" g="0" b="0"/>
      </a:lnRef>
      <a:fillRef idx="1">
        <a:scrgbClr r="0" g="0" b="0"/>
      </a:fillRef>
      <a:effectRef idx="2">
        <a:scrgbClr r="0" g="0" b="0"/>
      </a:effectRef>
      <a:fontRef idx="minor"/>
    </dgm:style>
  </dgm:styleLbl>
  <dgm:styleLbl name="fgAcc0">
    <dgm:scene3d>
      <a:camera prst="orthographicFront"/>
      <a:lightRig rig="threePt" dir="t"/>
    </dgm:scene3d>
    <dgm:sp3d z="50080" prstMaterial="plastic">
      <a:bevelT w="25400" h="25400"/>
      <a:bevelB w="25400" h="25400"/>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z="50080" prstMaterial="plastic">
      <a:bevelT w="25400" h="25400"/>
      <a:bevelB w="25400" h="25400"/>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z="50080" prstMaterial="plastic">
      <a:bevelT w="25400" h="25400"/>
      <a:bevelB w="25400" h="25400"/>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z="50080" prstMaterial="plastic">
      <a:bevelT w="25400" h="25400"/>
      <a:bevelB w="25400" h="25400"/>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z="-152400" prstMaterial="plastic">
      <a:bevelT w="25400" h="25400"/>
      <a:bevelB w="25400" h="25400"/>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z="-10400" extrusionH="12700" prstMaterial="plastic"/>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z="50080" prstMaterial="plastic">
      <a:bevelT w="50800" h="50800"/>
      <a:bevelB w="50800" h="50800"/>
    </dgm:sp3d>
    <dgm:txPr/>
    <dgm:style>
      <a:lnRef idx="0">
        <a:scrgbClr r="0" g="0" b="0"/>
      </a:lnRef>
      <a:fillRef idx="1">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1">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smtClean="0">
                <a:cs typeface="+mn-cs"/>
              </a:defRPr>
            </a:lvl1pPr>
          </a:lstStyle>
          <a:p>
            <a:pPr>
              <a:defRPr/>
            </a:pPr>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smtClean="0">
                <a:cs typeface="+mn-cs"/>
              </a:defRPr>
            </a:lvl1pPr>
          </a:lstStyle>
          <a:p>
            <a:pPr>
              <a:defRPr/>
            </a:pPr>
            <a:fld id="{1566B0D8-2CD0-9D41-AB54-37FC39BE075B}" type="datetime1">
              <a:rPr lang="en-US" smtClean="0"/>
              <a:pPr>
                <a:defRPr/>
              </a:pPr>
              <a:t>11/22/2013</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smtClean="0">
                <a:cs typeface="+mn-cs"/>
              </a:defRPr>
            </a:lvl1pPr>
          </a:lstStyle>
          <a:p>
            <a:pPr>
              <a:defRPr/>
            </a:pPr>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smtClean="0">
                <a:cs typeface="+mn-cs"/>
              </a:defRPr>
            </a:lvl1pPr>
          </a:lstStyle>
          <a:p>
            <a:pPr>
              <a:defRPr/>
            </a:pPr>
            <a:fld id="{2199EECF-33E2-8544-8C03-9676057B3023}" type="slidenum">
              <a:rPr lang="en-US"/>
              <a:pPr>
                <a:defRPr/>
              </a:pPr>
              <a:t>‹#›</a:t>
            </a:fld>
            <a:endParaRPr lang="en-US"/>
          </a:p>
        </p:txBody>
      </p:sp>
    </p:spTree>
    <p:extLst>
      <p:ext uri="{BB962C8B-B14F-4D97-AF65-F5344CB8AC3E}">
        <p14:creationId xmlns:p14="http://schemas.microsoft.com/office/powerpoint/2010/main" xmlns="" val="1850375351"/>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smtClean="0">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smtClean="0">
                <a:cs typeface="+mn-cs"/>
              </a:defRPr>
            </a:lvl1pPr>
          </a:lstStyle>
          <a:p>
            <a:pPr>
              <a:defRPr/>
            </a:pPr>
            <a:fld id="{FB380F8E-79CE-1C45-B374-0CAB95A54896}" type="datetime1">
              <a:rPr lang="en-US" smtClean="0"/>
              <a:pPr>
                <a:defRPr/>
              </a:pPr>
              <a:t>11/22/2013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smtClean="0">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smtClean="0">
                <a:cs typeface="+mn-cs"/>
              </a:defRPr>
            </a:lvl1pPr>
          </a:lstStyle>
          <a:p>
            <a:pPr>
              <a:defRPr/>
            </a:pPr>
            <a:fld id="{AB9DE7AF-AD50-8844-9C9B-3555AFAFC167}" type="slidenum">
              <a:rPr lang="en-US"/>
              <a:pPr>
                <a:defRPr/>
              </a:pPr>
              <a:t>‹#›</a:t>
            </a:fld>
            <a:endParaRPr lang="en-US"/>
          </a:p>
        </p:txBody>
      </p:sp>
    </p:spTree>
    <p:extLst>
      <p:ext uri="{BB962C8B-B14F-4D97-AF65-F5344CB8AC3E}">
        <p14:creationId xmlns:p14="http://schemas.microsoft.com/office/powerpoint/2010/main" xmlns="" val="3294829746"/>
      </p:ext>
    </p:extLst>
  </p:cSld>
  <p:clrMap bg1="lt1" tx1="dk1" bg2="lt2" tx2="dk2" accent1="accent1" accent2="accent2" accent3="accent3" accent4="accent4" accent5="accent5" accent6="accent6" hlink="hlink" folHlink="folHlink"/>
  <p:hf hdr="0" ftr="0" dt="0"/>
  <p:notesStyle>
    <a:lvl1pPr algn="l" defTabSz="457200" rtl="0" fontAlgn="base">
      <a:spcBef>
        <a:spcPct val="30000"/>
      </a:spcBef>
      <a:spcAft>
        <a:spcPct val="0"/>
      </a:spcAft>
      <a:defRPr sz="1200" kern="1200">
        <a:solidFill>
          <a:schemeClr val="tx1"/>
        </a:solidFill>
        <a:latin typeface="+mn-lt"/>
        <a:ea typeface="ＭＳ Ｐゴシック" charset="0"/>
        <a:cs typeface="ＭＳ Ｐゴシック" charset="0"/>
      </a:defRPr>
    </a:lvl1pPr>
    <a:lvl2pPr marL="457200" algn="l" defTabSz="457200" rtl="0" fontAlgn="base">
      <a:spcBef>
        <a:spcPct val="30000"/>
      </a:spcBef>
      <a:spcAft>
        <a:spcPct val="0"/>
      </a:spcAft>
      <a:defRPr sz="1200" kern="1200">
        <a:solidFill>
          <a:schemeClr val="tx1"/>
        </a:solidFill>
        <a:latin typeface="+mn-lt"/>
        <a:ea typeface="ＭＳ Ｐゴシック" charset="0"/>
        <a:cs typeface="+mn-cs"/>
      </a:defRPr>
    </a:lvl2pPr>
    <a:lvl3pPr marL="914400" algn="l" defTabSz="457200" rtl="0" fontAlgn="base">
      <a:spcBef>
        <a:spcPct val="30000"/>
      </a:spcBef>
      <a:spcAft>
        <a:spcPct val="0"/>
      </a:spcAft>
      <a:defRPr sz="1200" kern="1200">
        <a:solidFill>
          <a:schemeClr val="tx1"/>
        </a:solidFill>
        <a:latin typeface="+mn-lt"/>
        <a:ea typeface="ＭＳ Ｐゴシック" charset="0"/>
        <a:cs typeface="+mn-cs"/>
      </a:defRPr>
    </a:lvl3pPr>
    <a:lvl4pPr marL="1371600" algn="l" defTabSz="457200" rtl="0" fontAlgn="base">
      <a:spcBef>
        <a:spcPct val="30000"/>
      </a:spcBef>
      <a:spcAft>
        <a:spcPct val="0"/>
      </a:spcAft>
      <a:defRPr sz="1200" kern="1200">
        <a:solidFill>
          <a:schemeClr val="tx1"/>
        </a:solidFill>
        <a:latin typeface="+mn-lt"/>
        <a:ea typeface="ＭＳ Ｐゴシック" charset="0"/>
        <a:cs typeface="+mn-cs"/>
      </a:defRPr>
    </a:lvl4pPr>
    <a:lvl5pPr marL="1828800" algn="l" defTabSz="457200" rtl="0" fontAlgn="base">
      <a:spcBef>
        <a:spcPct val="30000"/>
      </a:spcBef>
      <a:spcAft>
        <a:spcPct val="0"/>
      </a:spcAft>
      <a:defRPr sz="1200" kern="1200">
        <a:solidFill>
          <a:schemeClr val="tx1"/>
        </a:solidFill>
        <a:latin typeface="+mn-lt"/>
        <a:ea typeface="ＭＳ Ｐゴシック" charset="0"/>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fld id="{72515A54-23A0-974E-AEBB-AF6C46FE6CEC}" type="slidenum">
              <a:rPr lang="en-US" sz="1200">
                <a:latin typeface="Times New Roman" charset="0"/>
              </a:rPr>
              <a:pPr/>
              <a:t>4</a:t>
            </a:fld>
            <a:endParaRPr lang="en-US" sz="1200">
              <a:latin typeface="Times New Roman" charset="0"/>
            </a:endParaRPr>
          </a:p>
        </p:txBody>
      </p:sp>
      <p:sp>
        <p:nvSpPr>
          <p:cNvPr id="60419" name="Rectangle 2"/>
          <p:cNvSpPr>
            <a:spLocks noGrp="1" noRot="1" noChangeAspect="1" noChangeArrowheads="1" noTextEdit="1"/>
          </p:cNvSpPr>
          <p:nvPr>
            <p:ph type="sldImg"/>
          </p:nvPr>
        </p:nvSpPr>
        <p:spPr>
          <a:ln/>
        </p:spPr>
      </p:sp>
      <p:sp>
        <p:nvSpPr>
          <p:cNvPr id="60420"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fld id="{FA16F665-C1E3-3A49-AD88-BED833620499}" type="slidenum">
              <a:rPr lang="en-US" sz="1200">
                <a:latin typeface="Times New Roman" charset="0"/>
              </a:rPr>
              <a:pPr/>
              <a:t>5</a:t>
            </a:fld>
            <a:endParaRPr lang="en-US" sz="1200">
              <a:latin typeface="Times New Roman" charset="0"/>
            </a:endParaRPr>
          </a:p>
        </p:txBody>
      </p:sp>
      <p:sp>
        <p:nvSpPr>
          <p:cNvPr id="61443" name="Rectangle 2"/>
          <p:cNvSpPr>
            <a:spLocks noGrp="1" noRot="1" noChangeAspect="1" noChangeArrowheads="1" noTextEdit="1"/>
          </p:cNvSpPr>
          <p:nvPr>
            <p:ph type="sldImg"/>
          </p:nvPr>
        </p:nvSpPr>
        <p:spPr>
          <a:ln/>
        </p:spPr>
      </p:sp>
      <p:sp>
        <p:nvSpPr>
          <p:cNvPr id="61444"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a:latin typeface="Times" charset="0"/>
              </a:rPr>
              <a:t>In practice, an electromagnetic signal will be made up of many frequencies. It can be shown, using a discipline known as Fourier analysis, that any signal is made up of components at various frequencies, in which each component is a sinusoid. </a:t>
            </a:r>
            <a:r>
              <a:rPr lang="en-US">
                <a:solidFill>
                  <a:srgbClr val="000000"/>
                </a:solidFill>
                <a:latin typeface="Times" charset="0"/>
              </a:rPr>
              <a:t>By adding together enough sinusoidal signals, each with the appropriate amplitude, frequency, and phase, any electromagnetic signal can be constructed.</a:t>
            </a:r>
          </a:p>
          <a:p>
            <a:endParaRPr lang="en-US">
              <a:latin typeface="Times"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fld id="{0C1BF3E7-3C4B-1540-86FA-1EBD342187B9}" type="slidenum">
              <a:rPr lang="en-US" sz="1200">
                <a:latin typeface="Times New Roman" charset="0"/>
              </a:rPr>
              <a:pPr/>
              <a:t>6</a:t>
            </a:fld>
            <a:endParaRPr lang="en-US" sz="1200">
              <a:latin typeface="Times New Roman" charset="0"/>
            </a:endParaRPr>
          </a:p>
        </p:txBody>
      </p:sp>
      <p:sp>
        <p:nvSpPr>
          <p:cNvPr id="62467" name="Rectangle 2"/>
          <p:cNvSpPr>
            <a:spLocks noGrp="1" noRot="1" noChangeAspect="1" noChangeArrowheads="1" noTextEdit="1"/>
          </p:cNvSpPr>
          <p:nvPr>
            <p:ph type="sldImg"/>
          </p:nvPr>
        </p:nvSpPr>
        <p:spPr>
          <a:ln/>
        </p:spPr>
      </p:sp>
      <p:sp>
        <p:nvSpPr>
          <p:cNvPr id="62468"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a:latin typeface="Times" charset="0"/>
              </a:rPr>
              <a:t>In Stallings DCC8e Figure 3.4c, the components of this signal are just sine waves of frequencies </a:t>
            </a:r>
            <a:r>
              <a:rPr lang="en-US" i="1">
                <a:latin typeface="Times" charset="0"/>
              </a:rPr>
              <a:t>f</a:t>
            </a:r>
            <a:r>
              <a:rPr lang="en-US">
                <a:latin typeface="Times" charset="0"/>
              </a:rPr>
              <a:t> and 3f, as shpwn in parts (a) and (b).</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AB9DE7AF-AD50-8844-9C9B-3555AFAFC167}" type="slidenum">
              <a:rPr lang="en-US" smtClean="0"/>
              <a:pPr>
                <a:defRPr/>
              </a:pPr>
              <a:t>10</a:t>
            </a:fld>
            <a:endParaRPr lang="en-US"/>
          </a:p>
        </p:txBody>
      </p:sp>
    </p:spTree>
    <p:extLst>
      <p:ext uri="{BB962C8B-B14F-4D97-AF65-F5344CB8AC3E}">
        <p14:creationId xmlns:p14="http://schemas.microsoft.com/office/powerpoint/2010/main" xmlns="" val="5010604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fld id="{86BAB196-CF6B-4E48-99E1-9FB35C87C5B3}" type="slidenum">
              <a:rPr lang="en-US" sz="1200">
                <a:latin typeface="Times New Roman" charset="0"/>
              </a:rPr>
              <a:pPr/>
              <a:t>19</a:t>
            </a:fld>
            <a:endParaRPr lang="en-US" sz="1200">
              <a:latin typeface="Times New Roman" charset="0"/>
            </a:endParaRPr>
          </a:p>
        </p:txBody>
      </p:sp>
      <p:sp>
        <p:nvSpPr>
          <p:cNvPr id="57347" name="Rectangle 2"/>
          <p:cNvSpPr>
            <a:spLocks noGrp="1" noRot="1" noChangeAspect="1" noChangeArrowheads="1" noTextEdit="1"/>
          </p:cNvSpPr>
          <p:nvPr>
            <p:ph type="sldImg"/>
          </p:nvPr>
        </p:nvSpPr>
        <p:spPr>
          <a:ln/>
        </p:spPr>
      </p:sp>
      <p:sp>
        <p:nvSpPr>
          <p:cNvPr id="57348"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a:latin typeface="Times" charset="0"/>
              </a:rPr>
              <a:t>The sine wave is the fundamental periodic signal. A general sine wave can be represented by three parameters:</a:t>
            </a:r>
          </a:p>
          <a:p>
            <a:pPr>
              <a:buFontTx/>
              <a:buChar char="•"/>
            </a:pPr>
            <a:r>
              <a:rPr lang="en-US">
                <a:latin typeface="Times" charset="0"/>
              </a:rPr>
              <a:t>peak amplitude (</a:t>
            </a:r>
            <a:r>
              <a:rPr lang="en-US" i="1">
                <a:latin typeface="Times" charset="0"/>
              </a:rPr>
              <a:t>A</a:t>
            </a:r>
            <a:r>
              <a:rPr lang="en-US">
                <a:latin typeface="Times" charset="0"/>
              </a:rPr>
              <a:t>) - the maximum value or strength of the signal over time; typically measured in volts.</a:t>
            </a:r>
          </a:p>
          <a:p>
            <a:pPr>
              <a:buFontTx/>
              <a:buChar char="•"/>
            </a:pPr>
            <a:r>
              <a:rPr lang="en-US">
                <a:latin typeface="Times" charset="0"/>
              </a:rPr>
              <a:t>frequency (</a:t>
            </a:r>
            <a:r>
              <a:rPr lang="en-US" i="1">
                <a:latin typeface="Times" charset="0"/>
              </a:rPr>
              <a:t>f</a:t>
            </a:r>
            <a:r>
              <a:rPr lang="en-US">
                <a:latin typeface="Times" charset="0"/>
              </a:rPr>
              <a:t>) - the rate [in cycles per second, or Hertz (Hz)] at which the signal repeats. An equivalent parameter is the </a:t>
            </a:r>
            <a:r>
              <a:rPr lang="en-US" b="1">
                <a:latin typeface="Times" charset="0"/>
              </a:rPr>
              <a:t>period</a:t>
            </a:r>
            <a:r>
              <a:rPr lang="en-US">
                <a:latin typeface="Times" charset="0"/>
              </a:rPr>
              <a:t> (</a:t>
            </a:r>
            <a:r>
              <a:rPr lang="en-US" i="1">
                <a:latin typeface="Times" charset="0"/>
              </a:rPr>
              <a:t>T</a:t>
            </a:r>
            <a:r>
              <a:rPr lang="en-US">
                <a:latin typeface="Times" charset="0"/>
              </a:rPr>
              <a:t>) of a signal, so </a:t>
            </a:r>
            <a:r>
              <a:rPr lang="en-US" i="1">
                <a:latin typeface="Times" charset="0"/>
              </a:rPr>
              <a:t>T</a:t>
            </a:r>
            <a:r>
              <a:rPr lang="en-US">
                <a:latin typeface="Times" charset="0"/>
              </a:rPr>
              <a:t> = 1/</a:t>
            </a:r>
            <a:r>
              <a:rPr lang="en-US" i="1">
                <a:latin typeface="Times" charset="0"/>
              </a:rPr>
              <a:t>f</a:t>
            </a:r>
            <a:r>
              <a:rPr lang="en-US">
                <a:latin typeface="Times" charset="0"/>
              </a:rPr>
              <a:t>. </a:t>
            </a:r>
            <a:endParaRPr lang="en-US" b="1">
              <a:latin typeface="Times" charset="0"/>
            </a:endParaRPr>
          </a:p>
          <a:p>
            <a:pPr>
              <a:buFontTx/>
              <a:buChar char="•"/>
            </a:pPr>
            <a:r>
              <a:rPr lang="en-US">
                <a:latin typeface="Times" charset="0"/>
              </a:rPr>
              <a:t>phase (</a:t>
            </a:r>
            <a:r>
              <a:rPr lang="en-US">
                <a:latin typeface="Symbol" charset="0"/>
                <a:sym typeface="Symbol" charset="0"/>
              </a:rPr>
              <a:t></a:t>
            </a:r>
            <a:r>
              <a:rPr lang="en-US">
                <a:latin typeface="Times" charset="0"/>
              </a:rPr>
              <a:t>) - measure of relative position in time within a single period of a signal, illustrated subsequently</a:t>
            </a:r>
          </a:p>
          <a:p>
            <a:r>
              <a:rPr lang="en-US">
                <a:latin typeface="Times" charset="0"/>
              </a:rPr>
              <a:t> </a:t>
            </a:r>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8D8F29F-C963-40ED-A23B-58ABFBA45589}" type="slidenum">
              <a:rPr lang="en-US" smtClean="0"/>
              <a:pPr/>
              <a:t>29</a:t>
            </a:fld>
            <a:endParaRPr lang="en-US"/>
          </a:p>
        </p:txBody>
      </p:sp>
    </p:spTree>
    <p:extLst>
      <p:ext uri="{BB962C8B-B14F-4D97-AF65-F5344CB8AC3E}">
        <p14:creationId xmlns:p14="http://schemas.microsoft.com/office/powerpoint/2010/main" xmlns="" val="98521512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AB9DE7AF-AD50-8844-9C9B-3555AFAFC167}" type="slidenum">
              <a:rPr lang="en-US" smtClean="0"/>
              <a:pPr>
                <a:defRPr/>
              </a:pPr>
              <a:t>30</a:t>
            </a:fld>
            <a:endParaRPr lang="en-US"/>
          </a:p>
        </p:txBody>
      </p:sp>
    </p:spTree>
    <p:extLst>
      <p:ext uri="{BB962C8B-B14F-4D97-AF65-F5344CB8AC3E}">
        <p14:creationId xmlns:p14="http://schemas.microsoft.com/office/powerpoint/2010/main" xmlns="" val="33291169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fld id="{4B4770E2-D964-5C47-BE4C-46F756F10B98}" type="slidenum">
              <a:rPr lang="en-US" sz="1200">
                <a:latin typeface="Times New Roman" charset="0"/>
              </a:rPr>
              <a:pPr/>
              <a:t>37</a:t>
            </a:fld>
            <a:endParaRPr lang="en-US" sz="1200">
              <a:latin typeface="Times New Roman" charset="0"/>
            </a:endParaRPr>
          </a:p>
        </p:txBody>
      </p:sp>
      <p:sp>
        <p:nvSpPr>
          <p:cNvPr id="81923" name="Rectangle 2"/>
          <p:cNvSpPr>
            <a:spLocks noGrp="1" noRot="1" noChangeAspect="1" noChangeArrowheads="1" noTextEdit="1"/>
          </p:cNvSpPr>
          <p:nvPr>
            <p:ph type="sldImg"/>
          </p:nvPr>
        </p:nvSpPr>
        <p:spPr>
          <a:ln/>
        </p:spPr>
      </p:sp>
      <p:sp>
        <p:nvSpPr>
          <p:cNvPr id="81924"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a:latin typeface="Times" charset="0"/>
              </a:rPr>
              <a:t>The maximum rate at which data can be transmitted over a given communication channel, under given conditions, is referred to as the </a:t>
            </a:r>
            <a:r>
              <a:rPr lang="en-US" b="1">
                <a:latin typeface="Times" charset="0"/>
              </a:rPr>
              <a:t>channel capacity</a:t>
            </a:r>
            <a:r>
              <a:rPr lang="en-US">
                <a:latin typeface="Times" charset="0"/>
              </a:rPr>
              <a:t>. There are four concepts here that we are trying to relate to one another.</a:t>
            </a:r>
          </a:p>
          <a:p>
            <a:r>
              <a:rPr lang="en-US">
                <a:latin typeface="Times" charset="0"/>
                <a:cs typeface="Times New Roman" charset="0"/>
              </a:rPr>
              <a:t>• </a:t>
            </a:r>
            <a:r>
              <a:rPr lang="en-US" b="1">
                <a:latin typeface="Times" charset="0"/>
              </a:rPr>
              <a:t>Data rate</a:t>
            </a:r>
            <a:r>
              <a:rPr lang="en-US">
                <a:latin typeface="Times" charset="0"/>
              </a:rPr>
              <a:t>, in bits per second (bps), at which data can be communicated </a:t>
            </a:r>
          </a:p>
          <a:p>
            <a:r>
              <a:rPr lang="en-US">
                <a:latin typeface="Times" charset="0"/>
                <a:cs typeface="Times New Roman" charset="0"/>
              </a:rPr>
              <a:t>• </a:t>
            </a:r>
            <a:r>
              <a:rPr lang="en-US" b="1">
                <a:latin typeface="Times" charset="0"/>
              </a:rPr>
              <a:t>Bandwidth,</a:t>
            </a:r>
            <a:r>
              <a:rPr lang="en-US">
                <a:latin typeface="Times" charset="0"/>
              </a:rPr>
              <a:t> as constrained by the transmitter and the nature of the transmission medium, expressed in cycles per second, or Hertz</a:t>
            </a:r>
          </a:p>
          <a:p>
            <a:r>
              <a:rPr lang="en-US">
                <a:latin typeface="Times" charset="0"/>
                <a:cs typeface="Times New Roman" charset="0"/>
              </a:rPr>
              <a:t>• </a:t>
            </a:r>
            <a:r>
              <a:rPr lang="en-US" b="1">
                <a:latin typeface="Times" charset="0"/>
              </a:rPr>
              <a:t>Noise,</a:t>
            </a:r>
            <a:r>
              <a:rPr lang="en-US">
                <a:latin typeface="Times" charset="0"/>
              </a:rPr>
              <a:t> average level of noise over the communications path</a:t>
            </a:r>
          </a:p>
          <a:p>
            <a:r>
              <a:rPr lang="en-US">
                <a:latin typeface="Times" charset="0"/>
                <a:cs typeface="Times New Roman" charset="0"/>
              </a:rPr>
              <a:t>•</a:t>
            </a:r>
            <a:r>
              <a:rPr lang="en-US" b="1">
                <a:latin typeface="Times" charset="0"/>
              </a:rPr>
              <a:t> Error rate,</a:t>
            </a:r>
            <a:r>
              <a:rPr lang="en-US">
                <a:latin typeface="Times" charset="0"/>
              </a:rPr>
              <a:t> at which errors occur, where an error is the reception of a 1 when a 0 was transmitted or the reception of a 0 when a 1 was transmitted</a:t>
            </a:r>
          </a:p>
          <a:p>
            <a:r>
              <a:rPr lang="en-US">
                <a:latin typeface="Times" charset="0"/>
              </a:rPr>
              <a:t>All transmission channels of any practical interest are of limited bandwidth, which arise from the physical properties of the transmission medium or from deliberate limitations at the transmitter on the bandwidth to prevent interference from other sources. Want to make as efficient use as possible of a given bandwidth. For digital data, this means that we would like to get as high a data rate as possible at a particular limit of error rate for a given bandwidth. The main constraint on achieving this efficiency is noise.</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fld id="{4E1A7091-7668-1D4F-9D6C-EF16C392B583}" type="slidenum">
              <a:rPr lang="en-US" sz="1200">
                <a:latin typeface="Times New Roman" charset="0"/>
              </a:rPr>
              <a:pPr/>
              <a:t>38</a:t>
            </a:fld>
            <a:endParaRPr lang="en-US" sz="1200">
              <a:latin typeface="Times New Roman" charset="0"/>
            </a:endParaRPr>
          </a:p>
        </p:txBody>
      </p:sp>
      <p:sp>
        <p:nvSpPr>
          <p:cNvPr id="83971" name="Rectangle 2"/>
          <p:cNvSpPr>
            <a:spLocks noGrp="1" noRot="1" noChangeAspect="1" noChangeArrowheads="1" noTextEdit="1"/>
          </p:cNvSpPr>
          <p:nvPr>
            <p:ph type="sldImg"/>
          </p:nvPr>
        </p:nvSpPr>
        <p:spPr>
          <a:ln/>
        </p:spPr>
      </p:sp>
      <p:sp>
        <p:nvSpPr>
          <p:cNvPr id="83972"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a:t>C</a:t>
            </a:r>
            <a:r>
              <a:rPr lang="en-US">
                <a:latin typeface="Times" charset="0"/>
              </a:rPr>
              <a:t>onsider the relationship among data rate, noise, and error rate. The presence of noise can corrupt one or more bits. If the data rate is increased, then the bits become "shorter" so that more bits are affected by a given pattern of noise. Mathematician Claude Shannon developed a formula relating these. For a given level of noise, expect that a greater signal strength would improve the ability to receive data correctly in the presence of noise. The key parameter involved is the </a:t>
            </a:r>
            <a:r>
              <a:rPr lang="en-US" b="1">
                <a:latin typeface="Times" charset="0"/>
              </a:rPr>
              <a:t>signal-to-noise ratio</a:t>
            </a:r>
            <a:r>
              <a:rPr lang="en-US">
                <a:latin typeface="Times" charset="0"/>
              </a:rPr>
              <a:t> (SNR, or S/N), which is the </a:t>
            </a:r>
            <a:r>
              <a:rPr lang="en-US" b="1">
                <a:latin typeface="Times" charset="0"/>
              </a:rPr>
              <a:t>ratio of the power in a signal </a:t>
            </a:r>
            <a:r>
              <a:rPr lang="en-US">
                <a:latin typeface="Times" charset="0"/>
              </a:rPr>
              <a:t>to the </a:t>
            </a:r>
            <a:r>
              <a:rPr lang="en-US" b="1">
                <a:latin typeface="Times" charset="0"/>
              </a:rPr>
              <a:t>power contained in the noise </a:t>
            </a:r>
            <a:r>
              <a:rPr lang="en-US">
                <a:latin typeface="Times" charset="0"/>
              </a:rPr>
              <a:t>that is present at a particular point in the transmission. Typically, this ratio is measured at a receiver, because it is at this point that an attempt is made to process the signal and recover the data. For convenience, this ratio is often reported in decibels. This expresses the amount, in decibels, that the intended signal exceeds the noise level. A high SNR will mean a high-quality signal and a low number of required intermediate repeaters.</a:t>
            </a:r>
          </a:p>
          <a:p>
            <a:r>
              <a:rPr lang="en-US">
                <a:latin typeface="Times" charset="0"/>
              </a:rPr>
              <a:t>The signal-to-noise ratio is important in the transmission of digital data because it sets the upper bound on the achievable data rate. Shannon's result is that the maximum channel capacity, in bits per second, obeys the equation shown. </a:t>
            </a:r>
            <a:r>
              <a:rPr lang="en-US" i="1">
                <a:latin typeface="Times" charset="0"/>
              </a:rPr>
              <a:t>C</a:t>
            </a:r>
            <a:r>
              <a:rPr lang="en-US">
                <a:latin typeface="Times" charset="0"/>
              </a:rPr>
              <a:t> is the capacity of the channel in bits per second and </a:t>
            </a:r>
            <a:r>
              <a:rPr lang="en-US" i="1">
                <a:latin typeface="Times" charset="0"/>
              </a:rPr>
              <a:t>B</a:t>
            </a:r>
            <a:r>
              <a:rPr lang="en-US">
                <a:latin typeface="Times" charset="0"/>
              </a:rPr>
              <a:t> is the bandwidth of the channel in Hertz. The Shannon formula represents the theoretical maximum that can be achieved. In practice, however, only much lower rates are achieved, in part because </a:t>
            </a:r>
            <a:r>
              <a:rPr lang="en-US" b="1">
                <a:solidFill>
                  <a:srgbClr val="FFC000"/>
                </a:solidFill>
                <a:latin typeface="Times" charset="0"/>
              </a:rPr>
              <a:t>formula only assumes white noise </a:t>
            </a:r>
            <a:r>
              <a:rPr lang="en-US">
                <a:latin typeface="Times" charset="0"/>
              </a:rPr>
              <a:t>(thermal noise). </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Tahoma" panose="020B0604030504040204" pitchFamily="34" charset="0"/>
                <a:ea typeface="MS PGothic" panose="020B0600070205080204" pitchFamily="34" charset="-128"/>
              </a:defRPr>
            </a:lvl1pPr>
            <a:lvl2pPr marL="742950" indent="-285750" eaLnBrk="0" hangingPunct="0">
              <a:defRPr sz="2400">
                <a:solidFill>
                  <a:schemeClr val="tx1"/>
                </a:solidFill>
                <a:latin typeface="Tahoma" panose="020B0604030504040204" pitchFamily="34" charset="0"/>
                <a:ea typeface="MS PGothic" panose="020B0600070205080204" pitchFamily="34" charset="-128"/>
              </a:defRPr>
            </a:lvl2pPr>
            <a:lvl3pPr marL="1143000" indent="-228600" eaLnBrk="0" hangingPunct="0">
              <a:defRPr sz="2400">
                <a:solidFill>
                  <a:schemeClr val="tx1"/>
                </a:solidFill>
                <a:latin typeface="Tahoma" panose="020B0604030504040204" pitchFamily="34" charset="0"/>
                <a:ea typeface="MS PGothic" panose="020B0600070205080204" pitchFamily="34" charset="-128"/>
              </a:defRPr>
            </a:lvl3pPr>
            <a:lvl4pPr marL="1600200" indent="-228600" eaLnBrk="0" hangingPunct="0">
              <a:defRPr sz="2400">
                <a:solidFill>
                  <a:schemeClr val="tx1"/>
                </a:solidFill>
                <a:latin typeface="Tahoma" panose="020B0604030504040204" pitchFamily="34" charset="0"/>
                <a:ea typeface="MS PGothic" panose="020B0600070205080204" pitchFamily="34" charset="-128"/>
              </a:defRPr>
            </a:lvl4pPr>
            <a:lvl5pPr marL="2057400" indent="-228600" eaLnBrk="0" hangingPunct="0">
              <a:defRPr sz="2400">
                <a:solidFill>
                  <a:schemeClr val="tx1"/>
                </a:solidFill>
                <a:latin typeface="Tahoma" panose="020B060403050404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ahoma" panose="020B060403050404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ahoma" panose="020B060403050404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ahoma" panose="020B060403050404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ahoma" panose="020B0604030504040204" pitchFamily="34" charset="0"/>
                <a:ea typeface="MS PGothic" panose="020B0600070205080204" pitchFamily="34" charset="-128"/>
              </a:defRPr>
            </a:lvl9pPr>
          </a:lstStyle>
          <a:p>
            <a:pPr eaLnBrk="1" hangingPunct="1"/>
            <a:fld id="{29F470DC-E175-4239-88AA-5CA9029957B0}" type="slidenum">
              <a:rPr lang="en-US" sz="1200"/>
              <a:pPr eaLnBrk="1" hangingPunct="1"/>
              <a:t>53</a:t>
            </a:fld>
            <a:endParaRPr lang="en-US" sz="1200"/>
          </a:p>
        </p:txBody>
      </p:sp>
      <p:sp>
        <p:nvSpPr>
          <p:cNvPr id="3993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39939"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latin typeface="Times" panose="02020603050405020304" pitchFamily="18" charset="0"/>
            </a:endParaRPr>
          </a:p>
          <a:p>
            <a:pPr eaLnBrk="1" hangingPunct="1">
              <a:spcBef>
                <a:spcPct val="0"/>
              </a:spcBef>
            </a:pPr>
            <a:r>
              <a:rPr lang="en-US" smtClean="0">
                <a:latin typeface="Times New Roman" panose="02020603050405020304" pitchFamily="18" charset="0"/>
              </a:rPr>
              <a:t>The </a:t>
            </a:r>
            <a:r>
              <a:rPr lang="en-US" b="1" smtClean="0">
                <a:latin typeface="Times New Roman" panose="02020603050405020304" pitchFamily="18" charset="0"/>
              </a:rPr>
              <a:t>spectrum</a:t>
            </a:r>
            <a:r>
              <a:rPr lang="en-US" smtClean="0">
                <a:latin typeface="Times New Roman" panose="02020603050405020304" pitchFamily="18" charset="0"/>
              </a:rPr>
              <a:t> of a signal is the range of frequencies that it contains. For the signal of Stallings DCC9e Figure 3.4c, the spectrum extends from </a:t>
            </a:r>
            <a:r>
              <a:rPr lang="en-US" i="1" smtClean="0">
                <a:latin typeface="Times New Roman" panose="02020603050405020304" pitchFamily="18" charset="0"/>
              </a:rPr>
              <a:t>f</a:t>
            </a:r>
            <a:r>
              <a:rPr lang="en-US" smtClean="0">
                <a:latin typeface="Times New Roman" panose="02020603050405020304" pitchFamily="18" charset="0"/>
              </a:rPr>
              <a:t> to 3</a:t>
            </a:r>
            <a:r>
              <a:rPr lang="en-US" i="1" smtClean="0">
                <a:latin typeface="Times New Roman" panose="02020603050405020304" pitchFamily="18" charset="0"/>
              </a:rPr>
              <a:t>f</a:t>
            </a:r>
            <a:r>
              <a:rPr lang="en-US" smtClean="0">
                <a:latin typeface="Times New Roman" panose="02020603050405020304" pitchFamily="18" charset="0"/>
              </a:rPr>
              <a:t>. The </a:t>
            </a:r>
            <a:r>
              <a:rPr lang="en-US" b="1" smtClean="0">
                <a:latin typeface="Times New Roman" panose="02020603050405020304" pitchFamily="18" charset="0"/>
              </a:rPr>
              <a:t>absolute bandwidth</a:t>
            </a:r>
            <a:r>
              <a:rPr lang="en-US" smtClean="0">
                <a:latin typeface="Times New Roman" panose="02020603050405020304" pitchFamily="18" charset="0"/>
              </a:rPr>
              <a:t> of a signal is the width of the spectrum. In the case of Stallings DCC9e Figure 3.4c, the bandwidth is 3</a:t>
            </a:r>
            <a:r>
              <a:rPr lang="en-US" i="1" smtClean="0">
                <a:latin typeface="Times New Roman" panose="02020603050405020304" pitchFamily="18" charset="0"/>
              </a:rPr>
              <a:t>f</a:t>
            </a:r>
            <a:r>
              <a:rPr lang="en-US" smtClean="0">
                <a:latin typeface="Times New Roman" panose="02020603050405020304" pitchFamily="18" charset="0"/>
              </a:rPr>
              <a:t> – </a:t>
            </a:r>
            <a:r>
              <a:rPr lang="en-US" i="1" smtClean="0">
                <a:latin typeface="Times New Roman" panose="02020603050405020304" pitchFamily="18" charset="0"/>
              </a:rPr>
              <a:t>f</a:t>
            </a:r>
            <a:r>
              <a:rPr lang="en-US" smtClean="0">
                <a:latin typeface="Times New Roman" panose="02020603050405020304" pitchFamily="18" charset="0"/>
              </a:rPr>
              <a:t> = 2</a:t>
            </a:r>
            <a:r>
              <a:rPr lang="en-US" i="1" smtClean="0">
                <a:latin typeface="Times New Roman" panose="02020603050405020304" pitchFamily="18" charset="0"/>
              </a:rPr>
              <a:t>f</a:t>
            </a:r>
            <a:r>
              <a:rPr lang="en-US" smtClean="0">
                <a:latin typeface="Times New Roman" panose="02020603050405020304" pitchFamily="18" charset="0"/>
              </a:rPr>
              <a:t>. Many signals, such as that of Figure 3.5b, have an infinite bandwidth. However, most of the energy in the signal is contained in a relatively narrow band of frequencies. This band is referred to as the </a:t>
            </a:r>
            <a:r>
              <a:rPr lang="en-US" b="1" smtClean="0">
                <a:latin typeface="Times New Roman" panose="02020603050405020304" pitchFamily="18" charset="0"/>
              </a:rPr>
              <a:t>effective bandwidth</a:t>
            </a:r>
            <a:r>
              <a:rPr lang="en-US" smtClean="0">
                <a:latin typeface="Times New Roman" panose="02020603050405020304" pitchFamily="18" charset="0"/>
              </a:rPr>
              <a:t>, or just </a:t>
            </a:r>
            <a:r>
              <a:rPr lang="en-US" b="1" smtClean="0">
                <a:latin typeface="Times New Roman" panose="02020603050405020304" pitchFamily="18" charset="0"/>
              </a:rPr>
              <a:t>bandwidth</a:t>
            </a:r>
            <a:r>
              <a:rPr lang="en-US" smtClean="0">
                <a:latin typeface="Times New Roman" panose="02020603050405020304" pitchFamily="18" charset="0"/>
              </a:rPr>
              <a:t>.</a:t>
            </a:r>
          </a:p>
          <a:p>
            <a:pPr eaLnBrk="1" hangingPunct="1">
              <a:spcBef>
                <a:spcPct val="0"/>
              </a:spcBef>
            </a:pPr>
            <a:r>
              <a:rPr lang="en-US" b="1" smtClean="0">
                <a:latin typeface="Times New Roman" panose="02020603050405020304" pitchFamily="18" charset="0"/>
              </a:rPr>
              <a:t>	</a:t>
            </a:r>
            <a:r>
              <a:rPr lang="en-US" smtClean="0">
                <a:latin typeface="Times New Roman" panose="02020603050405020304" pitchFamily="18" charset="0"/>
              </a:rPr>
              <a:t>One final term to define is </a:t>
            </a:r>
            <a:r>
              <a:rPr lang="en-US" b="1" smtClean="0">
                <a:latin typeface="Times New Roman" panose="02020603050405020304" pitchFamily="18" charset="0"/>
              </a:rPr>
              <a:t>dc component</a:t>
            </a:r>
            <a:r>
              <a:rPr lang="en-US" smtClean="0">
                <a:latin typeface="Times New Roman" panose="02020603050405020304" pitchFamily="18" charset="0"/>
              </a:rPr>
              <a:t>. If a signal includes a component of zero frequency, that component is a direct current (dc) or constant component. </a:t>
            </a:r>
            <a:endParaRPr lang="en-US" i="1" smtClean="0">
              <a:latin typeface="Times" panose="02020603050405020304" pitchFamily="18" charset="0"/>
            </a:endParaRPr>
          </a:p>
        </p:txBody>
      </p:sp>
      <p:sp>
        <p:nvSpPr>
          <p:cNvPr id="39940" name="Footer Placeholder 4"/>
          <p:cNvSpPr>
            <a:spLocks noGrp="1"/>
          </p:cNvSpPr>
          <p:nvPr>
            <p:ph type="ftr" sz="quarter" idx="4"/>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sz="2400">
                <a:solidFill>
                  <a:schemeClr val="tx1"/>
                </a:solidFill>
                <a:latin typeface="Tahoma" panose="020B0604030504040204" pitchFamily="34" charset="0"/>
                <a:ea typeface="MS PGothic" panose="020B0600070205080204" pitchFamily="34" charset="-128"/>
              </a:defRPr>
            </a:lvl1pPr>
            <a:lvl2pPr marL="742950" indent="-285750" eaLnBrk="0" hangingPunct="0">
              <a:defRPr sz="2400">
                <a:solidFill>
                  <a:schemeClr val="tx1"/>
                </a:solidFill>
                <a:latin typeface="Tahoma" panose="020B0604030504040204" pitchFamily="34" charset="0"/>
                <a:ea typeface="MS PGothic" panose="020B0600070205080204" pitchFamily="34" charset="-128"/>
              </a:defRPr>
            </a:lvl2pPr>
            <a:lvl3pPr marL="1143000" indent="-228600" eaLnBrk="0" hangingPunct="0">
              <a:defRPr sz="2400">
                <a:solidFill>
                  <a:schemeClr val="tx1"/>
                </a:solidFill>
                <a:latin typeface="Tahoma" panose="020B0604030504040204" pitchFamily="34" charset="0"/>
                <a:ea typeface="MS PGothic" panose="020B0600070205080204" pitchFamily="34" charset="-128"/>
              </a:defRPr>
            </a:lvl3pPr>
            <a:lvl4pPr marL="1600200" indent="-228600" eaLnBrk="0" hangingPunct="0">
              <a:defRPr sz="2400">
                <a:solidFill>
                  <a:schemeClr val="tx1"/>
                </a:solidFill>
                <a:latin typeface="Tahoma" panose="020B0604030504040204" pitchFamily="34" charset="0"/>
                <a:ea typeface="MS PGothic" panose="020B0600070205080204" pitchFamily="34" charset="-128"/>
              </a:defRPr>
            </a:lvl4pPr>
            <a:lvl5pPr marL="2057400" indent="-228600" eaLnBrk="0" hangingPunct="0">
              <a:defRPr sz="2400">
                <a:solidFill>
                  <a:schemeClr val="tx1"/>
                </a:solidFill>
                <a:latin typeface="Tahoma" panose="020B060403050404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ahoma" panose="020B060403050404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ahoma" panose="020B060403050404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ahoma" panose="020B060403050404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ahoma" panose="020B0604030504040204" pitchFamily="34" charset="0"/>
                <a:ea typeface="MS PGothic" panose="020B0600070205080204" pitchFamily="34" charset="-128"/>
              </a:defRPr>
            </a:lvl9pPr>
          </a:lstStyle>
          <a:p>
            <a:pPr eaLnBrk="1" hangingPunct="1"/>
            <a:r>
              <a:rPr lang="en-US" sz="1200" smtClean="0"/>
              <a:t>Data and Computer Communications, Ninth Edition by William Stallings, (c) Pearson Education - Prentice Hall, 2011</a:t>
            </a:r>
          </a:p>
        </p:txBody>
      </p:sp>
    </p:spTree>
    <p:extLst>
      <p:ext uri="{BB962C8B-B14F-4D97-AF65-F5344CB8AC3E}">
        <p14:creationId xmlns:p14="http://schemas.microsoft.com/office/powerpoint/2010/main" xmlns="" val="13429525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1"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sz="2400">
                <a:solidFill>
                  <a:schemeClr val="tx1"/>
                </a:solidFill>
                <a:latin typeface="Tahoma" charset="0"/>
                <a:ea typeface="ＭＳ Ｐゴシック" charset="0"/>
                <a:cs typeface="ＭＳ Ｐゴシック" charset="0"/>
              </a:defRPr>
            </a:lvl1pPr>
            <a:lvl2pPr marL="742950" indent="-285750" eaLnBrk="0" hangingPunct="0">
              <a:defRPr sz="2400">
                <a:solidFill>
                  <a:schemeClr val="tx1"/>
                </a:solidFill>
                <a:latin typeface="Tahoma" charset="0"/>
                <a:ea typeface="ＭＳ Ｐゴシック" charset="0"/>
              </a:defRPr>
            </a:lvl2pPr>
            <a:lvl3pPr marL="1143000" indent="-228600" eaLnBrk="0" hangingPunct="0">
              <a:defRPr sz="2400">
                <a:solidFill>
                  <a:schemeClr val="tx1"/>
                </a:solidFill>
                <a:latin typeface="Tahoma" charset="0"/>
                <a:ea typeface="ＭＳ Ｐゴシック" charset="0"/>
              </a:defRPr>
            </a:lvl3pPr>
            <a:lvl4pPr marL="1600200" indent="-228600" eaLnBrk="0" hangingPunct="0">
              <a:defRPr sz="2400">
                <a:solidFill>
                  <a:schemeClr val="tx1"/>
                </a:solidFill>
                <a:latin typeface="Tahoma" charset="0"/>
                <a:ea typeface="ＭＳ Ｐゴシック" charset="0"/>
              </a:defRPr>
            </a:lvl4pPr>
            <a:lvl5pPr marL="2057400" indent="-228600" eaLnBrk="0" hangingPunct="0">
              <a:defRPr sz="2400">
                <a:solidFill>
                  <a:schemeClr val="tx1"/>
                </a:solidFill>
                <a:latin typeface="Tahoma" charset="0"/>
                <a:ea typeface="ＭＳ Ｐゴシック" charset="0"/>
              </a:defRPr>
            </a:lvl5pPr>
            <a:lvl6pPr marL="2514600" indent="-228600" eaLnBrk="0" fontAlgn="base" hangingPunct="0">
              <a:spcBef>
                <a:spcPct val="0"/>
              </a:spcBef>
              <a:spcAft>
                <a:spcPct val="0"/>
              </a:spcAft>
              <a:defRPr sz="2400">
                <a:solidFill>
                  <a:schemeClr val="tx1"/>
                </a:solidFill>
                <a:latin typeface="Tahoma" charset="0"/>
                <a:ea typeface="ＭＳ Ｐゴシック" charset="0"/>
              </a:defRPr>
            </a:lvl6pPr>
            <a:lvl7pPr marL="2971800" indent="-228600" eaLnBrk="0" fontAlgn="base" hangingPunct="0">
              <a:spcBef>
                <a:spcPct val="0"/>
              </a:spcBef>
              <a:spcAft>
                <a:spcPct val="0"/>
              </a:spcAft>
              <a:defRPr sz="2400">
                <a:solidFill>
                  <a:schemeClr val="tx1"/>
                </a:solidFill>
                <a:latin typeface="Tahoma" charset="0"/>
                <a:ea typeface="ＭＳ Ｐゴシック" charset="0"/>
              </a:defRPr>
            </a:lvl7pPr>
            <a:lvl8pPr marL="3429000" indent="-228600" eaLnBrk="0" fontAlgn="base" hangingPunct="0">
              <a:spcBef>
                <a:spcPct val="0"/>
              </a:spcBef>
              <a:spcAft>
                <a:spcPct val="0"/>
              </a:spcAft>
              <a:defRPr sz="2400">
                <a:solidFill>
                  <a:schemeClr val="tx1"/>
                </a:solidFill>
                <a:latin typeface="Tahoma" charset="0"/>
                <a:ea typeface="ＭＳ Ｐゴシック" charset="0"/>
              </a:defRPr>
            </a:lvl8pPr>
            <a:lvl9pPr marL="3886200" indent="-228600" eaLnBrk="0" fontAlgn="base" hangingPunct="0">
              <a:spcBef>
                <a:spcPct val="0"/>
              </a:spcBef>
              <a:spcAft>
                <a:spcPct val="0"/>
              </a:spcAft>
              <a:defRPr sz="2400">
                <a:solidFill>
                  <a:schemeClr val="tx1"/>
                </a:solidFill>
                <a:latin typeface="Tahoma" charset="0"/>
                <a:ea typeface="ＭＳ Ｐゴシック" charset="0"/>
              </a:defRPr>
            </a:lvl9pPr>
          </a:lstStyle>
          <a:p>
            <a:pPr eaLnBrk="1" hangingPunct="1"/>
            <a:fld id="{D351D2A0-C77A-B844-AE0A-88DBA919FD43}" type="slidenum">
              <a:rPr lang="en-US" sz="1200"/>
              <a:pPr eaLnBrk="1" hangingPunct="1"/>
              <a:t>57</a:t>
            </a:fld>
            <a:endParaRPr lang="en-US" sz="1200"/>
          </a:p>
        </p:txBody>
      </p:sp>
      <p:sp>
        <p:nvSpPr>
          <p:cNvPr id="76802"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76803"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dirty="0">
              <a:latin typeface="Times" charset="0"/>
            </a:endParaRPr>
          </a:p>
        </p:txBody>
      </p:sp>
      <p:sp>
        <p:nvSpPr>
          <p:cNvPr id="76804" name="Footer Placeholder 4"/>
          <p:cNvSpPr>
            <a:spLocks noGrp="1"/>
          </p:cNvSpPr>
          <p:nvPr>
            <p:ph type="ftr" sz="quarter" idx="4"/>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sz="2400">
                <a:solidFill>
                  <a:schemeClr val="tx1"/>
                </a:solidFill>
                <a:latin typeface="Tahoma" charset="0"/>
                <a:ea typeface="ＭＳ Ｐゴシック" charset="0"/>
                <a:cs typeface="ＭＳ Ｐゴシック" charset="0"/>
              </a:defRPr>
            </a:lvl1pPr>
            <a:lvl2pPr marL="742950" indent="-285750" eaLnBrk="0" hangingPunct="0">
              <a:defRPr sz="2400">
                <a:solidFill>
                  <a:schemeClr val="tx1"/>
                </a:solidFill>
                <a:latin typeface="Tahoma" charset="0"/>
                <a:ea typeface="ＭＳ Ｐゴシック" charset="0"/>
              </a:defRPr>
            </a:lvl2pPr>
            <a:lvl3pPr marL="1143000" indent="-228600" eaLnBrk="0" hangingPunct="0">
              <a:defRPr sz="2400">
                <a:solidFill>
                  <a:schemeClr val="tx1"/>
                </a:solidFill>
                <a:latin typeface="Tahoma" charset="0"/>
                <a:ea typeface="ＭＳ Ｐゴシック" charset="0"/>
              </a:defRPr>
            </a:lvl3pPr>
            <a:lvl4pPr marL="1600200" indent="-228600" eaLnBrk="0" hangingPunct="0">
              <a:defRPr sz="2400">
                <a:solidFill>
                  <a:schemeClr val="tx1"/>
                </a:solidFill>
                <a:latin typeface="Tahoma" charset="0"/>
                <a:ea typeface="ＭＳ Ｐゴシック" charset="0"/>
              </a:defRPr>
            </a:lvl4pPr>
            <a:lvl5pPr marL="2057400" indent="-228600" eaLnBrk="0" hangingPunct="0">
              <a:defRPr sz="2400">
                <a:solidFill>
                  <a:schemeClr val="tx1"/>
                </a:solidFill>
                <a:latin typeface="Tahoma" charset="0"/>
                <a:ea typeface="ＭＳ Ｐゴシック" charset="0"/>
              </a:defRPr>
            </a:lvl5pPr>
            <a:lvl6pPr marL="2514600" indent="-228600" eaLnBrk="0" fontAlgn="base" hangingPunct="0">
              <a:spcBef>
                <a:spcPct val="0"/>
              </a:spcBef>
              <a:spcAft>
                <a:spcPct val="0"/>
              </a:spcAft>
              <a:defRPr sz="2400">
                <a:solidFill>
                  <a:schemeClr val="tx1"/>
                </a:solidFill>
                <a:latin typeface="Tahoma" charset="0"/>
                <a:ea typeface="ＭＳ Ｐゴシック" charset="0"/>
              </a:defRPr>
            </a:lvl6pPr>
            <a:lvl7pPr marL="2971800" indent="-228600" eaLnBrk="0" fontAlgn="base" hangingPunct="0">
              <a:spcBef>
                <a:spcPct val="0"/>
              </a:spcBef>
              <a:spcAft>
                <a:spcPct val="0"/>
              </a:spcAft>
              <a:defRPr sz="2400">
                <a:solidFill>
                  <a:schemeClr val="tx1"/>
                </a:solidFill>
                <a:latin typeface="Tahoma" charset="0"/>
                <a:ea typeface="ＭＳ Ｐゴシック" charset="0"/>
              </a:defRPr>
            </a:lvl7pPr>
            <a:lvl8pPr marL="3429000" indent="-228600" eaLnBrk="0" fontAlgn="base" hangingPunct="0">
              <a:spcBef>
                <a:spcPct val="0"/>
              </a:spcBef>
              <a:spcAft>
                <a:spcPct val="0"/>
              </a:spcAft>
              <a:defRPr sz="2400">
                <a:solidFill>
                  <a:schemeClr val="tx1"/>
                </a:solidFill>
                <a:latin typeface="Tahoma" charset="0"/>
                <a:ea typeface="ＭＳ Ｐゴシック" charset="0"/>
              </a:defRPr>
            </a:lvl8pPr>
            <a:lvl9pPr marL="3886200" indent="-228600" eaLnBrk="0" fontAlgn="base" hangingPunct="0">
              <a:spcBef>
                <a:spcPct val="0"/>
              </a:spcBef>
              <a:spcAft>
                <a:spcPct val="0"/>
              </a:spcAft>
              <a:defRPr sz="2400">
                <a:solidFill>
                  <a:schemeClr val="tx1"/>
                </a:solidFill>
                <a:latin typeface="Tahoma" charset="0"/>
                <a:ea typeface="ＭＳ Ｐゴシック" charset="0"/>
              </a:defRPr>
            </a:lvl9pPr>
          </a:lstStyle>
          <a:p>
            <a:pPr eaLnBrk="1" hangingPunct="1"/>
            <a:r>
              <a:rPr lang="en-US" sz="1200"/>
              <a:t>Data and Computer Communications, Ninth Edition by William Stallings, (c) Pearson Education - Prentice Hall, 2011</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2"/>
          <p:cNvGrpSpPr>
            <a:grpSpLocks/>
          </p:cNvGrpSpPr>
          <p:nvPr/>
        </p:nvGrpSpPr>
        <p:grpSpPr bwMode="auto">
          <a:xfrm>
            <a:off x="0" y="2438400"/>
            <a:ext cx="9009063" cy="1052513"/>
            <a:chOff x="0" y="1536"/>
            <a:chExt cx="5675" cy="663"/>
          </a:xfrm>
        </p:grpSpPr>
        <p:grpSp>
          <p:nvGrpSpPr>
            <p:cNvPr id="5" name="Group 3"/>
            <p:cNvGrpSpPr>
              <a:grpSpLocks/>
            </p:cNvGrpSpPr>
            <p:nvPr/>
          </p:nvGrpSpPr>
          <p:grpSpPr bwMode="auto">
            <a:xfrm>
              <a:off x="183" y="1604"/>
              <a:ext cx="448" cy="299"/>
              <a:chOff x="720" y="336"/>
              <a:chExt cx="624" cy="432"/>
            </a:xfrm>
          </p:grpSpPr>
          <p:sp>
            <p:nvSpPr>
              <p:cNvPr id="12" name="Rectangle 4"/>
              <p:cNvSpPr>
                <a:spLocks noChangeArrowheads="1"/>
              </p:cNvSpPr>
              <p:nvPr/>
            </p:nvSpPr>
            <p:spPr bwMode="auto">
              <a:xfrm>
                <a:off x="720" y="336"/>
                <a:ext cx="384" cy="432"/>
              </a:xfrm>
              <a:prstGeom prst="rect">
                <a:avLst/>
              </a:prstGeom>
              <a:solidFill>
                <a:schemeClr val="folHlink"/>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a:cs typeface="+mn-cs"/>
                </a:endParaRPr>
              </a:p>
            </p:txBody>
          </p:sp>
          <p:sp>
            <p:nvSpPr>
              <p:cNvPr id="13" name="Rectangle 5"/>
              <p:cNvSpPr>
                <a:spLocks noChangeArrowheads="1"/>
              </p:cNvSpPr>
              <p:nvPr/>
            </p:nvSpPr>
            <p:spPr bwMode="auto">
              <a:xfrm>
                <a:off x="1056" y="336"/>
                <a:ext cx="288" cy="432"/>
              </a:xfrm>
              <a:prstGeom prst="rect">
                <a:avLst/>
              </a:prstGeom>
              <a:gradFill rotWithShape="0">
                <a:gsLst>
                  <a:gs pos="0">
                    <a:schemeClr val="folHlink"/>
                  </a:gs>
                  <a:gs pos="100000">
                    <a:schemeClr val="bg1"/>
                  </a:gs>
                </a:gsLst>
                <a:lin ang="0" scaled="1"/>
              </a:gra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a:cs typeface="+mn-cs"/>
                </a:endParaRPr>
              </a:p>
            </p:txBody>
          </p:sp>
        </p:grpSp>
        <p:grpSp>
          <p:nvGrpSpPr>
            <p:cNvPr id="6" name="Group 6"/>
            <p:cNvGrpSpPr>
              <a:grpSpLocks/>
            </p:cNvGrpSpPr>
            <p:nvPr/>
          </p:nvGrpSpPr>
          <p:grpSpPr bwMode="auto">
            <a:xfrm>
              <a:off x="261" y="1870"/>
              <a:ext cx="465" cy="299"/>
              <a:chOff x="912" y="2640"/>
              <a:chExt cx="672" cy="432"/>
            </a:xfrm>
          </p:grpSpPr>
          <p:sp>
            <p:nvSpPr>
              <p:cNvPr id="10" name="Rectangle 7"/>
              <p:cNvSpPr>
                <a:spLocks noChangeArrowheads="1"/>
              </p:cNvSpPr>
              <p:nvPr/>
            </p:nvSpPr>
            <p:spPr bwMode="auto">
              <a:xfrm>
                <a:off x="912" y="2640"/>
                <a:ext cx="384" cy="432"/>
              </a:xfrm>
              <a:prstGeom prst="rect">
                <a:avLst/>
              </a:prstGeom>
              <a:solidFill>
                <a:schemeClr val="accent2"/>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a:cs typeface="+mn-cs"/>
                </a:endParaRPr>
              </a:p>
            </p:txBody>
          </p:sp>
          <p:sp>
            <p:nvSpPr>
              <p:cNvPr id="11" name="Rectangle 8"/>
              <p:cNvSpPr>
                <a:spLocks noChangeArrowheads="1"/>
              </p:cNvSpPr>
              <p:nvPr/>
            </p:nvSpPr>
            <p:spPr bwMode="auto">
              <a:xfrm>
                <a:off x="1249" y="2640"/>
                <a:ext cx="335" cy="432"/>
              </a:xfrm>
              <a:prstGeom prst="rect">
                <a:avLst/>
              </a:prstGeom>
              <a:gradFill rotWithShape="0">
                <a:gsLst>
                  <a:gs pos="0">
                    <a:schemeClr val="accent2"/>
                  </a:gs>
                  <a:gs pos="100000">
                    <a:schemeClr val="bg1"/>
                  </a:gs>
                </a:gsLst>
                <a:lin ang="0" scaled="1"/>
              </a:gra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a:cs typeface="+mn-cs"/>
                </a:endParaRPr>
              </a:p>
            </p:txBody>
          </p:sp>
        </p:grpSp>
        <p:sp>
          <p:nvSpPr>
            <p:cNvPr id="7" name="Rectangle 9"/>
            <p:cNvSpPr>
              <a:spLocks noChangeArrowheads="1"/>
            </p:cNvSpPr>
            <p:nvPr/>
          </p:nvSpPr>
          <p:spPr bwMode="auto">
            <a:xfrm>
              <a:off x="0" y="1824"/>
              <a:ext cx="353" cy="266"/>
            </a:xfrm>
            <a:prstGeom prst="rect">
              <a:avLst/>
            </a:prstGeom>
            <a:gradFill rotWithShape="0">
              <a:gsLst>
                <a:gs pos="0">
                  <a:schemeClr val="bg1"/>
                </a:gs>
                <a:gs pos="100000">
                  <a:schemeClr val="hlink"/>
                </a:gs>
              </a:gsLst>
              <a:lin ang="18900000" scaled="1"/>
            </a:gra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a:cs typeface="+mn-cs"/>
              </a:endParaRPr>
            </a:p>
          </p:txBody>
        </p:sp>
        <p:sp>
          <p:nvSpPr>
            <p:cNvPr id="8" name="Rectangle 10"/>
            <p:cNvSpPr>
              <a:spLocks noChangeArrowheads="1"/>
            </p:cNvSpPr>
            <p:nvPr/>
          </p:nvSpPr>
          <p:spPr bwMode="auto">
            <a:xfrm>
              <a:off x="400" y="1536"/>
              <a:ext cx="20" cy="663"/>
            </a:xfrm>
            <a:prstGeom prst="rect">
              <a:avLst/>
            </a:prstGeom>
            <a:solidFill>
              <a:schemeClr val="bg2"/>
            </a:solidFill>
            <a:ln>
              <a:noFill/>
            </a:ln>
            <a:effectLst/>
            <a:extLst>
              <a:ext uri="{91240B29-F687-4f45-9708-019B960494DF}">
                <a14:hiddenLine xmlns:a14="http://schemas.microsoft.com/office/drawing/2010/main" xmlns="" w="9525">
                  <a:solidFill>
                    <a:schemeClr val="bg2"/>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a:cs typeface="+mn-cs"/>
              </a:endParaRPr>
            </a:p>
          </p:txBody>
        </p:sp>
        <p:sp>
          <p:nvSpPr>
            <p:cNvPr id="9" name="Rectangle 11"/>
            <p:cNvSpPr>
              <a:spLocks noChangeArrowheads="1"/>
            </p:cNvSpPr>
            <p:nvPr/>
          </p:nvSpPr>
          <p:spPr bwMode="auto">
            <a:xfrm flipV="1">
              <a:off x="199" y="2054"/>
              <a:ext cx="5476" cy="35"/>
            </a:xfrm>
            <a:prstGeom prst="rect">
              <a:avLst/>
            </a:prstGeom>
            <a:gradFill rotWithShape="0">
              <a:gsLst>
                <a:gs pos="0">
                  <a:schemeClr val="bg2"/>
                </a:gs>
                <a:gs pos="100000">
                  <a:schemeClr val="bg1"/>
                </a:gs>
              </a:gsLst>
              <a:lin ang="0" scaled="1"/>
            </a:gra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a:cs typeface="+mn-cs"/>
              </a:endParaRPr>
            </a:p>
          </p:txBody>
        </p:sp>
      </p:grpSp>
      <p:sp>
        <p:nvSpPr>
          <p:cNvPr id="362508" name="Rectangle 12"/>
          <p:cNvSpPr>
            <a:spLocks noGrp="1" noChangeArrowheads="1"/>
          </p:cNvSpPr>
          <p:nvPr>
            <p:ph type="ctrTitle"/>
          </p:nvPr>
        </p:nvSpPr>
        <p:spPr>
          <a:xfrm>
            <a:off x="990600" y="1828800"/>
            <a:ext cx="7772400" cy="1143000"/>
          </a:xfrm>
        </p:spPr>
        <p:txBody>
          <a:bodyPr/>
          <a:lstStyle>
            <a:lvl1pPr>
              <a:defRPr/>
            </a:lvl1pPr>
          </a:lstStyle>
          <a:p>
            <a:pPr lvl="0"/>
            <a:r>
              <a:rPr lang="en-US" noProof="0" smtClean="0"/>
              <a:t>Click to edit Master title style</a:t>
            </a:r>
          </a:p>
        </p:txBody>
      </p:sp>
      <p:sp>
        <p:nvSpPr>
          <p:cNvPr id="362509" name="Rectangle 13"/>
          <p:cNvSpPr>
            <a:spLocks noGrp="1" noChangeArrowheads="1"/>
          </p:cNvSpPr>
          <p:nvPr>
            <p:ph type="subTitle" idx="1"/>
          </p:nvPr>
        </p:nvSpPr>
        <p:spPr>
          <a:xfrm>
            <a:off x="1371600" y="3886200"/>
            <a:ext cx="6400800" cy="1752600"/>
          </a:xfrm>
        </p:spPr>
        <p:txBody>
          <a:bodyPr/>
          <a:lstStyle>
            <a:lvl1pPr marL="0" indent="0" algn="ctr">
              <a:buFont typeface="Wingdings" charset="0"/>
              <a:buNone/>
              <a:defRPr/>
            </a:lvl1pPr>
          </a:lstStyle>
          <a:p>
            <a:pPr lvl="0"/>
            <a:r>
              <a:rPr lang="en-US" noProof="0" smtClean="0"/>
              <a:t>Click to edit Master subtitle style</a:t>
            </a:r>
          </a:p>
        </p:txBody>
      </p:sp>
      <p:sp>
        <p:nvSpPr>
          <p:cNvPr id="14" name="Rectangle 14"/>
          <p:cNvSpPr>
            <a:spLocks noGrp="1" noChangeArrowheads="1"/>
          </p:cNvSpPr>
          <p:nvPr>
            <p:ph type="dt" sz="half" idx="10"/>
          </p:nvPr>
        </p:nvSpPr>
        <p:spPr>
          <a:xfrm>
            <a:off x="990600" y="6248400"/>
            <a:ext cx="1905000" cy="457200"/>
          </a:xfrm>
        </p:spPr>
        <p:txBody>
          <a:bodyPr/>
          <a:lstStyle>
            <a:lvl1pPr>
              <a:defRPr smtClean="0">
                <a:solidFill>
                  <a:schemeClr val="bg2"/>
                </a:solidFill>
              </a:defRPr>
            </a:lvl1pPr>
          </a:lstStyle>
          <a:p>
            <a:pPr>
              <a:defRPr/>
            </a:pPr>
            <a:endParaRPr lang="en-US"/>
          </a:p>
        </p:txBody>
      </p:sp>
      <p:sp>
        <p:nvSpPr>
          <p:cNvPr id="15" name="Rectangle 15"/>
          <p:cNvSpPr>
            <a:spLocks noGrp="1" noChangeArrowheads="1"/>
          </p:cNvSpPr>
          <p:nvPr>
            <p:ph type="ftr" sz="quarter" idx="11"/>
          </p:nvPr>
        </p:nvSpPr>
        <p:spPr>
          <a:xfrm>
            <a:off x="3429000" y="6248400"/>
            <a:ext cx="2895600" cy="457200"/>
          </a:xfrm>
        </p:spPr>
        <p:txBody>
          <a:bodyPr/>
          <a:lstStyle>
            <a:lvl1pPr>
              <a:defRPr smtClean="0">
                <a:solidFill>
                  <a:schemeClr val="bg2"/>
                </a:solidFill>
              </a:defRPr>
            </a:lvl1pPr>
          </a:lstStyle>
          <a:p>
            <a:pPr>
              <a:defRPr/>
            </a:pPr>
            <a:endParaRPr lang="en-US"/>
          </a:p>
        </p:txBody>
      </p:sp>
      <p:sp>
        <p:nvSpPr>
          <p:cNvPr id="16" name="Rectangle 16"/>
          <p:cNvSpPr>
            <a:spLocks noGrp="1" noChangeArrowheads="1"/>
          </p:cNvSpPr>
          <p:nvPr>
            <p:ph type="sldNum" sz="quarter" idx="12"/>
          </p:nvPr>
        </p:nvSpPr>
        <p:spPr>
          <a:xfrm>
            <a:off x="6858000" y="6248400"/>
            <a:ext cx="1905000" cy="457200"/>
          </a:xfrm>
        </p:spPr>
        <p:txBody>
          <a:bodyPr/>
          <a:lstStyle>
            <a:lvl1pPr>
              <a:defRPr smtClean="0">
                <a:solidFill>
                  <a:schemeClr val="bg2"/>
                </a:solidFill>
              </a:defRPr>
            </a:lvl1pPr>
          </a:lstStyle>
          <a:p>
            <a:pPr>
              <a:defRPr/>
            </a:pPr>
            <a:fld id="{BF6881AE-96BD-0448-BA60-84125E980046}" type="slidenum">
              <a:rPr lang="en-US"/>
              <a:pPr>
                <a:defRPr/>
              </a:pPr>
              <a:t>‹#›</a:t>
            </a:fld>
            <a:endParaRPr lang="en-US"/>
          </a:p>
        </p:txBody>
      </p:sp>
    </p:spTree>
    <p:extLst>
      <p:ext uri="{BB962C8B-B14F-4D97-AF65-F5344CB8AC3E}">
        <p14:creationId xmlns:p14="http://schemas.microsoft.com/office/powerpoint/2010/main" xmlns="" val="275252651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1"/>
          <p:cNvSpPr>
            <a:spLocks noGrp="1" noChangeArrowheads="1"/>
          </p:cNvSpPr>
          <p:nvPr>
            <p:ph type="dt" sz="half" idx="10"/>
          </p:nvPr>
        </p:nvSpPr>
        <p:spPr>
          <a:ln/>
        </p:spPr>
        <p:txBody>
          <a:bodyPr/>
          <a:lstStyle>
            <a:lvl1pPr>
              <a:defRPr/>
            </a:lvl1pPr>
          </a:lstStyle>
          <a:p>
            <a:pPr>
              <a:defRPr/>
            </a:pPr>
            <a:endParaRPr lang="en-US"/>
          </a:p>
        </p:txBody>
      </p:sp>
      <p:sp>
        <p:nvSpPr>
          <p:cNvPr id="5" name="Rectangle 12"/>
          <p:cNvSpPr>
            <a:spLocks noGrp="1" noChangeArrowheads="1"/>
          </p:cNvSpPr>
          <p:nvPr>
            <p:ph type="ftr" sz="quarter" idx="11"/>
          </p:nvPr>
        </p:nvSpPr>
        <p:spPr>
          <a:ln/>
        </p:spPr>
        <p:txBody>
          <a:bodyPr/>
          <a:lstStyle>
            <a:lvl1pPr>
              <a:defRPr/>
            </a:lvl1pPr>
          </a:lstStyle>
          <a:p>
            <a:pPr>
              <a:defRPr/>
            </a:pPr>
            <a:endParaRPr lang="en-US"/>
          </a:p>
        </p:txBody>
      </p:sp>
      <p:sp>
        <p:nvSpPr>
          <p:cNvPr id="6" name="Rectangle 13"/>
          <p:cNvSpPr>
            <a:spLocks noGrp="1" noChangeArrowheads="1"/>
          </p:cNvSpPr>
          <p:nvPr>
            <p:ph type="sldNum" sz="quarter" idx="12"/>
          </p:nvPr>
        </p:nvSpPr>
        <p:spPr>
          <a:ln/>
        </p:spPr>
        <p:txBody>
          <a:bodyPr/>
          <a:lstStyle>
            <a:lvl1pPr>
              <a:defRPr/>
            </a:lvl1pPr>
          </a:lstStyle>
          <a:p>
            <a:pPr>
              <a:defRPr/>
            </a:pPr>
            <a:fld id="{BACECD4D-FF13-F54C-9E44-5E76ECC5C64E}" type="slidenum">
              <a:rPr lang="en-US"/>
              <a:pPr>
                <a:defRPr/>
              </a:pPr>
              <a:t>‹#›</a:t>
            </a:fld>
            <a:endParaRPr lang="en-US"/>
          </a:p>
        </p:txBody>
      </p:sp>
    </p:spTree>
    <p:extLst>
      <p:ext uri="{BB962C8B-B14F-4D97-AF65-F5344CB8AC3E}">
        <p14:creationId xmlns:p14="http://schemas.microsoft.com/office/powerpoint/2010/main" xmlns="" val="124594706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1"/>
          <p:cNvSpPr>
            <a:spLocks noGrp="1" noChangeArrowheads="1"/>
          </p:cNvSpPr>
          <p:nvPr>
            <p:ph type="dt" sz="half" idx="10"/>
          </p:nvPr>
        </p:nvSpPr>
        <p:spPr>
          <a:ln/>
        </p:spPr>
        <p:txBody>
          <a:bodyPr/>
          <a:lstStyle>
            <a:lvl1pPr>
              <a:defRPr/>
            </a:lvl1pPr>
          </a:lstStyle>
          <a:p>
            <a:pPr>
              <a:defRPr/>
            </a:pPr>
            <a:endParaRPr lang="en-US"/>
          </a:p>
        </p:txBody>
      </p:sp>
      <p:sp>
        <p:nvSpPr>
          <p:cNvPr id="5" name="Rectangle 12"/>
          <p:cNvSpPr>
            <a:spLocks noGrp="1" noChangeArrowheads="1"/>
          </p:cNvSpPr>
          <p:nvPr>
            <p:ph type="ftr" sz="quarter" idx="11"/>
          </p:nvPr>
        </p:nvSpPr>
        <p:spPr>
          <a:ln/>
        </p:spPr>
        <p:txBody>
          <a:bodyPr/>
          <a:lstStyle>
            <a:lvl1pPr>
              <a:defRPr/>
            </a:lvl1pPr>
          </a:lstStyle>
          <a:p>
            <a:pPr>
              <a:defRPr/>
            </a:pPr>
            <a:endParaRPr lang="en-US"/>
          </a:p>
        </p:txBody>
      </p:sp>
      <p:sp>
        <p:nvSpPr>
          <p:cNvPr id="6" name="Rectangle 13"/>
          <p:cNvSpPr>
            <a:spLocks noGrp="1" noChangeArrowheads="1"/>
          </p:cNvSpPr>
          <p:nvPr>
            <p:ph type="sldNum" sz="quarter" idx="12"/>
          </p:nvPr>
        </p:nvSpPr>
        <p:spPr>
          <a:ln/>
        </p:spPr>
        <p:txBody>
          <a:bodyPr/>
          <a:lstStyle>
            <a:lvl1pPr>
              <a:defRPr/>
            </a:lvl1pPr>
          </a:lstStyle>
          <a:p>
            <a:pPr>
              <a:defRPr/>
            </a:pPr>
            <a:fld id="{72E86DEC-6A6C-054D-B08C-E93A1EA17DC3}" type="slidenum">
              <a:rPr lang="en-US"/>
              <a:pPr>
                <a:defRPr/>
              </a:pPr>
              <a:t>‹#›</a:t>
            </a:fld>
            <a:endParaRPr lang="en-US"/>
          </a:p>
        </p:txBody>
      </p:sp>
    </p:spTree>
    <p:extLst>
      <p:ext uri="{BB962C8B-B14F-4D97-AF65-F5344CB8AC3E}">
        <p14:creationId xmlns:p14="http://schemas.microsoft.com/office/powerpoint/2010/main" xmlns="" val="35819986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182688" y="2017713"/>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145088" y="2017713"/>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1"/>
          <p:cNvSpPr>
            <a:spLocks noGrp="1" noChangeArrowheads="1"/>
          </p:cNvSpPr>
          <p:nvPr>
            <p:ph type="dt" sz="half" idx="10"/>
          </p:nvPr>
        </p:nvSpPr>
        <p:spPr>
          <a:ln/>
        </p:spPr>
        <p:txBody>
          <a:bodyPr/>
          <a:lstStyle>
            <a:lvl1pPr>
              <a:defRPr/>
            </a:lvl1pPr>
          </a:lstStyle>
          <a:p>
            <a:pPr>
              <a:defRPr/>
            </a:pPr>
            <a:endParaRPr lang="en-US"/>
          </a:p>
        </p:txBody>
      </p:sp>
      <p:sp>
        <p:nvSpPr>
          <p:cNvPr id="6" name="Rectangle 12"/>
          <p:cNvSpPr>
            <a:spLocks noGrp="1" noChangeArrowheads="1"/>
          </p:cNvSpPr>
          <p:nvPr>
            <p:ph type="ftr" sz="quarter" idx="11"/>
          </p:nvPr>
        </p:nvSpPr>
        <p:spPr>
          <a:ln/>
        </p:spPr>
        <p:txBody>
          <a:bodyPr/>
          <a:lstStyle>
            <a:lvl1pPr>
              <a:defRPr/>
            </a:lvl1pPr>
          </a:lstStyle>
          <a:p>
            <a:pPr>
              <a:defRPr/>
            </a:pPr>
            <a:endParaRPr lang="en-US"/>
          </a:p>
        </p:txBody>
      </p:sp>
      <p:sp>
        <p:nvSpPr>
          <p:cNvPr id="7" name="Rectangle 13"/>
          <p:cNvSpPr>
            <a:spLocks noGrp="1" noChangeArrowheads="1"/>
          </p:cNvSpPr>
          <p:nvPr>
            <p:ph type="sldNum" sz="quarter" idx="12"/>
          </p:nvPr>
        </p:nvSpPr>
        <p:spPr>
          <a:ln/>
        </p:spPr>
        <p:txBody>
          <a:bodyPr/>
          <a:lstStyle>
            <a:lvl1pPr>
              <a:defRPr/>
            </a:lvl1pPr>
          </a:lstStyle>
          <a:p>
            <a:pPr>
              <a:defRPr/>
            </a:pPr>
            <a:fld id="{DCFD3B8F-CAE3-5346-8F1E-242E6BD84BB7}" type="slidenum">
              <a:rPr lang="en-US"/>
              <a:pPr>
                <a:defRPr/>
              </a:pPr>
              <a:t>‹#›</a:t>
            </a:fld>
            <a:endParaRPr lang="en-US"/>
          </a:p>
        </p:txBody>
      </p:sp>
    </p:spTree>
    <p:extLst>
      <p:ext uri="{BB962C8B-B14F-4D97-AF65-F5344CB8AC3E}">
        <p14:creationId xmlns:p14="http://schemas.microsoft.com/office/powerpoint/2010/main" xmlns="" val="37195876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1"/>
          <p:cNvSpPr>
            <a:spLocks noGrp="1" noChangeArrowheads="1"/>
          </p:cNvSpPr>
          <p:nvPr>
            <p:ph type="dt" sz="half" idx="10"/>
          </p:nvPr>
        </p:nvSpPr>
        <p:spPr>
          <a:ln/>
        </p:spPr>
        <p:txBody>
          <a:bodyPr/>
          <a:lstStyle>
            <a:lvl1pPr>
              <a:defRPr/>
            </a:lvl1pPr>
          </a:lstStyle>
          <a:p>
            <a:pPr>
              <a:defRPr/>
            </a:pPr>
            <a:endParaRPr lang="en-US"/>
          </a:p>
        </p:txBody>
      </p:sp>
      <p:sp>
        <p:nvSpPr>
          <p:cNvPr id="8" name="Rectangle 12"/>
          <p:cNvSpPr>
            <a:spLocks noGrp="1" noChangeArrowheads="1"/>
          </p:cNvSpPr>
          <p:nvPr>
            <p:ph type="ftr" sz="quarter" idx="11"/>
          </p:nvPr>
        </p:nvSpPr>
        <p:spPr>
          <a:ln/>
        </p:spPr>
        <p:txBody>
          <a:bodyPr/>
          <a:lstStyle>
            <a:lvl1pPr>
              <a:defRPr/>
            </a:lvl1pPr>
          </a:lstStyle>
          <a:p>
            <a:pPr>
              <a:defRPr/>
            </a:pPr>
            <a:endParaRPr lang="en-US"/>
          </a:p>
        </p:txBody>
      </p:sp>
      <p:sp>
        <p:nvSpPr>
          <p:cNvPr id="9" name="Rectangle 13"/>
          <p:cNvSpPr>
            <a:spLocks noGrp="1" noChangeArrowheads="1"/>
          </p:cNvSpPr>
          <p:nvPr>
            <p:ph type="sldNum" sz="quarter" idx="12"/>
          </p:nvPr>
        </p:nvSpPr>
        <p:spPr>
          <a:ln/>
        </p:spPr>
        <p:txBody>
          <a:bodyPr/>
          <a:lstStyle>
            <a:lvl1pPr>
              <a:defRPr/>
            </a:lvl1pPr>
          </a:lstStyle>
          <a:p>
            <a:pPr>
              <a:defRPr/>
            </a:pPr>
            <a:fld id="{2387FA14-3A3B-FA48-9218-71169721B875}" type="slidenum">
              <a:rPr lang="en-US"/>
              <a:pPr>
                <a:defRPr/>
              </a:pPr>
              <a:t>‹#›</a:t>
            </a:fld>
            <a:endParaRPr lang="en-US"/>
          </a:p>
        </p:txBody>
      </p:sp>
    </p:spTree>
    <p:extLst>
      <p:ext uri="{BB962C8B-B14F-4D97-AF65-F5344CB8AC3E}">
        <p14:creationId xmlns:p14="http://schemas.microsoft.com/office/powerpoint/2010/main" xmlns="" val="7768004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1"/>
          <p:cNvSpPr>
            <a:spLocks noGrp="1" noChangeArrowheads="1"/>
          </p:cNvSpPr>
          <p:nvPr>
            <p:ph type="dt" sz="half" idx="10"/>
          </p:nvPr>
        </p:nvSpPr>
        <p:spPr>
          <a:ln/>
        </p:spPr>
        <p:txBody>
          <a:bodyPr/>
          <a:lstStyle>
            <a:lvl1pPr>
              <a:defRPr/>
            </a:lvl1pPr>
          </a:lstStyle>
          <a:p>
            <a:pPr>
              <a:defRPr/>
            </a:pPr>
            <a:endParaRPr lang="en-US"/>
          </a:p>
        </p:txBody>
      </p:sp>
      <p:sp>
        <p:nvSpPr>
          <p:cNvPr id="4" name="Rectangle 12"/>
          <p:cNvSpPr>
            <a:spLocks noGrp="1" noChangeArrowheads="1"/>
          </p:cNvSpPr>
          <p:nvPr>
            <p:ph type="ftr" sz="quarter" idx="11"/>
          </p:nvPr>
        </p:nvSpPr>
        <p:spPr>
          <a:ln/>
        </p:spPr>
        <p:txBody>
          <a:bodyPr/>
          <a:lstStyle>
            <a:lvl1pPr>
              <a:defRPr/>
            </a:lvl1pPr>
          </a:lstStyle>
          <a:p>
            <a:pPr>
              <a:defRPr/>
            </a:pPr>
            <a:endParaRPr lang="en-US"/>
          </a:p>
        </p:txBody>
      </p:sp>
      <p:sp>
        <p:nvSpPr>
          <p:cNvPr id="5" name="Rectangle 13"/>
          <p:cNvSpPr>
            <a:spLocks noGrp="1" noChangeArrowheads="1"/>
          </p:cNvSpPr>
          <p:nvPr>
            <p:ph type="sldNum" sz="quarter" idx="12"/>
          </p:nvPr>
        </p:nvSpPr>
        <p:spPr>
          <a:ln/>
        </p:spPr>
        <p:txBody>
          <a:bodyPr/>
          <a:lstStyle>
            <a:lvl1pPr>
              <a:defRPr/>
            </a:lvl1pPr>
          </a:lstStyle>
          <a:p>
            <a:pPr>
              <a:defRPr/>
            </a:pPr>
            <a:fld id="{E4797F84-0C78-8542-813C-918336DB0B3E}" type="slidenum">
              <a:rPr lang="en-US"/>
              <a:pPr>
                <a:defRPr/>
              </a:pPr>
              <a:t>‹#›</a:t>
            </a:fld>
            <a:endParaRPr lang="en-US"/>
          </a:p>
        </p:txBody>
      </p:sp>
    </p:spTree>
    <p:extLst>
      <p:ext uri="{BB962C8B-B14F-4D97-AF65-F5344CB8AC3E}">
        <p14:creationId xmlns:p14="http://schemas.microsoft.com/office/powerpoint/2010/main" xmlns="" val="61112957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1"/>
          <p:cNvSpPr>
            <a:spLocks noGrp="1" noChangeArrowheads="1"/>
          </p:cNvSpPr>
          <p:nvPr>
            <p:ph type="dt" sz="half" idx="10"/>
          </p:nvPr>
        </p:nvSpPr>
        <p:spPr>
          <a:ln/>
        </p:spPr>
        <p:txBody>
          <a:bodyPr/>
          <a:lstStyle>
            <a:lvl1pPr>
              <a:defRPr/>
            </a:lvl1pPr>
          </a:lstStyle>
          <a:p>
            <a:pPr>
              <a:defRPr/>
            </a:pPr>
            <a:endParaRPr lang="en-US"/>
          </a:p>
        </p:txBody>
      </p:sp>
      <p:sp>
        <p:nvSpPr>
          <p:cNvPr id="3" name="Rectangle 12"/>
          <p:cNvSpPr>
            <a:spLocks noGrp="1" noChangeArrowheads="1"/>
          </p:cNvSpPr>
          <p:nvPr>
            <p:ph type="ftr" sz="quarter" idx="11"/>
          </p:nvPr>
        </p:nvSpPr>
        <p:spPr>
          <a:ln/>
        </p:spPr>
        <p:txBody>
          <a:bodyPr/>
          <a:lstStyle>
            <a:lvl1pPr>
              <a:defRPr/>
            </a:lvl1pPr>
          </a:lstStyle>
          <a:p>
            <a:pPr>
              <a:defRPr/>
            </a:pPr>
            <a:endParaRPr lang="en-US"/>
          </a:p>
        </p:txBody>
      </p:sp>
      <p:sp>
        <p:nvSpPr>
          <p:cNvPr id="4" name="Rectangle 13"/>
          <p:cNvSpPr>
            <a:spLocks noGrp="1" noChangeArrowheads="1"/>
          </p:cNvSpPr>
          <p:nvPr>
            <p:ph type="sldNum" sz="quarter" idx="12"/>
          </p:nvPr>
        </p:nvSpPr>
        <p:spPr>
          <a:ln/>
        </p:spPr>
        <p:txBody>
          <a:bodyPr/>
          <a:lstStyle>
            <a:lvl1pPr>
              <a:defRPr/>
            </a:lvl1pPr>
          </a:lstStyle>
          <a:p>
            <a:pPr>
              <a:defRPr/>
            </a:pPr>
            <a:fld id="{5C2AD70A-F452-E64A-AEFF-71D9D438E66A}" type="slidenum">
              <a:rPr lang="en-US"/>
              <a:pPr>
                <a:defRPr/>
              </a:pPr>
              <a:t>‹#›</a:t>
            </a:fld>
            <a:endParaRPr lang="en-US"/>
          </a:p>
        </p:txBody>
      </p:sp>
    </p:spTree>
    <p:extLst>
      <p:ext uri="{BB962C8B-B14F-4D97-AF65-F5344CB8AC3E}">
        <p14:creationId xmlns:p14="http://schemas.microsoft.com/office/powerpoint/2010/main" xmlns="" val="281914813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1"/>
          <p:cNvSpPr>
            <a:spLocks noGrp="1" noChangeArrowheads="1"/>
          </p:cNvSpPr>
          <p:nvPr>
            <p:ph type="dt" sz="half" idx="10"/>
          </p:nvPr>
        </p:nvSpPr>
        <p:spPr>
          <a:ln/>
        </p:spPr>
        <p:txBody>
          <a:bodyPr/>
          <a:lstStyle>
            <a:lvl1pPr>
              <a:defRPr/>
            </a:lvl1pPr>
          </a:lstStyle>
          <a:p>
            <a:pPr>
              <a:defRPr/>
            </a:pPr>
            <a:endParaRPr lang="en-US"/>
          </a:p>
        </p:txBody>
      </p:sp>
      <p:sp>
        <p:nvSpPr>
          <p:cNvPr id="6" name="Rectangle 12"/>
          <p:cNvSpPr>
            <a:spLocks noGrp="1" noChangeArrowheads="1"/>
          </p:cNvSpPr>
          <p:nvPr>
            <p:ph type="ftr" sz="quarter" idx="11"/>
          </p:nvPr>
        </p:nvSpPr>
        <p:spPr>
          <a:ln/>
        </p:spPr>
        <p:txBody>
          <a:bodyPr/>
          <a:lstStyle>
            <a:lvl1pPr>
              <a:defRPr/>
            </a:lvl1pPr>
          </a:lstStyle>
          <a:p>
            <a:pPr>
              <a:defRPr/>
            </a:pPr>
            <a:endParaRPr lang="en-US"/>
          </a:p>
        </p:txBody>
      </p:sp>
      <p:sp>
        <p:nvSpPr>
          <p:cNvPr id="7" name="Rectangle 13"/>
          <p:cNvSpPr>
            <a:spLocks noGrp="1" noChangeArrowheads="1"/>
          </p:cNvSpPr>
          <p:nvPr>
            <p:ph type="sldNum" sz="quarter" idx="12"/>
          </p:nvPr>
        </p:nvSpPr>
        <p:spPr>
          <a:ln/>
        </p:spPr>
        <p:txBody>
          <a:bodyPr/>
          <a:lstStyle>
            <a:lvl1pPr>
              <a:defRPr/>
            </a:lvl1pPr>
          </a:lstStyle>
          <a:p>
            <a:pPr>
              <a:defRPr/>
            </a:pPr>
            <a:fld id="{BFED1CC2-0C2D-A446-8226-12EA26AD74B9}" type="slidenum">
              <a:rPr lang="en-US"/>
              <a:pPr>
                <a:defRPr/>
              </a:pPr>
              <a:t>‹#›</a:t>
            </a:fld>
            <a:endParaRPr lang="en-US"/>
          </a:p>
        </p:txBody>
      </p:sp>
    </p:spTree>
    <p:extLst>
      <p:ext uri="{BB962C8B-B14F-4D97-AF65-F5344CB8AC3E}">
        <p14:creationId xmlns:p14="http://schemas.microsoft.com/office/powerpoint/2010/main" xmlns="" val="25657579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1"/>
          <p:cNvSpPr>
            <a:spLocks noGrp="1" noChangeArrowheads="1"/>
          </p:cNvSpPr>
          <p:nvPr>
            <p:ph type="dt" sz="half" idx="10"/>
          </p:nvPr>
        </p:nvSpPr>
        <p:spPr>
          <a:ln/>
        </p:spPr>
        <p:txBody>
          <a:bodyPr/>
          <a:lstStyle>
            <a:lvl1pPr>
              <a:defRPr/>
            </a:lvl1pPr>
          </a:lstStyle>
          <a:p>
            <a:pPr>
              <a:defRPr/>
            </a:pPr>
            <a:endParaRPr lang="en-US"/>
          </a:p>
        </p:txBody>
      </p:sp>
      <p:sp>
        <p:nvSpPr>
          <p:cNvPr id="6" name="Rectangle 12"/>
          <p:cNvSpPr>
            <a:spLocks noGrp="1" noChangeArrowheads="1"/>
          </p:cNvSpPr>
          <p:nvPr>
            <p:ph type="ftr" sz="quarter" idx="11"/>
          </p:nvPr>
        </p:nvSpPr>
        <p:spPr>
          <a:ln/>
        </p:spPr>
        <p:txBody>
          <a:bodyPr/>
          <a:lstStyle>
            <a:lvl1pPr>
              <a:defRPr/>
            </a:lvl1pPr>
          </a:lstStyle>
          <a:p>
            <a:pPr>
              <a:defRPr/>
            </a:pPr>
            <a:endParaRPr lang="en-US"/>
          </a:p>
        </p:txBody>
      </p:sp>
      <p:sp>
        <p:nvSpPr>
          <p:cNvPr id="7" name="Rectangle 13"/>
          <p:cNvSpPr>
            <a:spLocks noGrp="1" noChangeArrowheads="1"/>
          </p:cNvSpPr>
          <p:nvPr>
            <p:ph type="sldNum" sz="quarter" idx="12"/>
          </p:nvPr>
        </p:nvSpPr>
        <p:spPr>
          <a:ln/>
        </p:spPr>
        <p:txBody>
          <a:bodyPr/>
          <a:lstStyle>
            <a:lvl1pPr>
              <a:defRPr/>
            </a:lvl1pPr>
          </a:lstStyle>
          <a:p>
            <a:pPr>
              <a:defRPr/>
            </a:pPr>
            <a:fld id="{E9672343-F802-BD46-9537-058246718553}" type="slidenum">
              <a:rPr lang="en-US"/>
              <a:pPr>
                <a:defRPr/>
              </a:pPr>
              <a:t>‹#›</a:t>
            </a:fld>
            <a:endParaRPr lang="en-US"/>
          </a:p>
        </p:txBody>
      </p:sp>
    </p:spTree>
    <p:extLst>
      <p:ext uri="{BB962C8B-B14F-4D97-AF65-F5344CB8AC3E}">
        <p14:creationId xmlns:p14="http://schemas.microsoft.com/office/powerpoint/2010/main" xmlns="" val="9343602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1"/>
          <p:cNvSpPr>
            <a:spLocks noGrp="1" noChangeArrowheads="1"/>
          </p:cNvSpPr>
          <p:nvPr>
            <p:ph type="dt" sz="half" idx="10"/>
          </p:nvPr>
        </p:nvSpPr>
        <p:spPr>
          <a:ln/>
        </p:spPr>
        <p:txBody>
          <a:bodyPr/>
          <a:lstStyle>
            <a:lvl1pPr>
              <a:defRPr/>
            </a:lvl1pPr>
          </a:lstStyle>
          <a:p>
            <a:pPr>
              <a:defRPr/>
            </a:pPr>
            <a:endParaRPr lang="en-US"/>
          </a:p>
        </p:txBody>
      </p:sp>
      <p:sp>
        <p:nvSpPr>
          <p:cNvPr id="5" name="Rectangle 12"/>
          <p:cNvSpPr>
            <a:spLocks noGrp="1" noChangeArrowheads="1"/>
          </p:cNvSpPr>
          <p:nvPr>
            <p:ph type="ftr" sz="quarter" idx="11"/>
          </p:nvPr>
        </p:nvSpPr>
        <p:spPr>
          <a:ln/>
        </p:spPr>
        <p:txBody>
          <a:bodyPr/>
          <a:lstStyle>
            <a:lvl1pPr>
              <a:defRPr/>
            </a:lvl1pPr>
          </a:lstStyle>
          <a:p>
            <a:pPr>
              <a:defRPr/>
            </a:pPr>
            <a:endParaRPr lang="en-US"/>
          </a:p>
        </p:txBody>
      </p:sp>
      <p:sp>
        <p:nvSpPr>
          <p:cNvPr id="6" name="Rectangle 13"/>
          <p:cNvSpPr>
            <a:spLocks noGrp="1" noChangeArrowheads="1"/>
          </p:cNvSpPr>
          <p:nvPr>
            <p:ph type="sldNum" sz="quarter" idx="12"/>
          </p:nvPr>
        </p:nvSpPr>
        <p:spPr>
          <a:ln/>
        </p:spPr>
        <p:txBody>
          <a:bodyPr/>
          <a:lstStyle>
            <a:lvl1pPr>
              <a:defRPr/>
            </a:lvl1pPr>
          </a:lstStyle>
          <a:p>
            <a:pPr>
              <a:defRPr/>
            </a:pPr>
            <a:fld id="{605193C3-DB45-9A41-988E-A9B736442D25}" type="slidenum">
              <a:rPr lang="en-US"/>
              <a:pPr>
                <a:defRPr/>
              </a:pPr>
              <a:t>‹#›</a:t>
            </a:fld>
            <a:endParaRPr lang="en-US"/>
          </a:p>
        </p:txBody>
      </p:sp>
    </p:spTree>
    <p:extLst>
      <p:ext uri="{BB962C8B-B14F-4D97-AF65-F5344CB8AC3E}">
        <p14:creationId xmlns:p14="http://schemas.microsoft.com/office/powerpoint/2010/main" xmlns="" val="102704620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04050" y="617538"/>
            <a:ext cx="1951038" cy="551497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1150938" y="617538"/>
            <a:ext cx="5700712" cy="551497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1"/>
          <p:cNvSpPr>
            <a:spLocks noGrp="1" noChangeArrowheads="1"/>
          </p:cNvSpPr>
          <p:nvPr>
            <p:ph type="dt" sz="half" idx="10"/>
          </p:nvPr>
        </p:nvSpPr>
        <p:spPr>
          <a:ln/>
        </p:spPr>
        <p:txBody>
          <a:bodyPr/>
          <a:lstStyle>
            <a:lvl1pPr>
              <a:defRPr/>
            </a:lvl1pPr>
          </a:lstStyle>
          <a:p>
            <a:pPr>
              <a:defRPr/>
            </a:pPr>
            <a:endParaRPr lang="en-US"/>
          </a:p>
        </p:txBody>
      </p:sp>
      <p:sp>
        <p:nvSpPr>
          <p:cNvPr id="5" name="Rectangle 12"/>
          <p:cNvSpPr>
            <a:spLocks noGrp="1" noChangeArrowheads="1"/>
          </p:cNvSpPr>
          <p:nvPr>
            <p:ph type="ftr" sz="quarter" idx="11"/>
          </p:nvPr>
        </p:nvSpPr>
        <p:spPr>
          <a:ln/>
        </p:spPr>
        <p:txBody>
          <a:bodyPr/>
          <a:lstStyle>
            <a:lvl1pPr>
              <a:defRPr/>
            </a:lvl1pPr>
          </a:lstStyle>
          <a:p>
            <a:pPr>
              <a:defRPr/>
            </a:pPr>
            <a:endParaRPr lang="en-US"/>
          </a:p>
        </p:txBody>
      </p:sp>
      <p:sp>
        <p:nvSpPr>
          <p:cNvPr id="6" name="Rectangle 13"/>
          <p:cNvSpPr>
            <a:spLocks noGrp="1" noChangeArrowheads="1"/>
          </p:cNvSpPr>
          <p:nvPr>
            <p:ph type="sldNum" sz="quarter" idx="12"/>
          </p:nvPr>
        </p:nvSpPr>
        <p:spPr>
          <a:ln/>
        </p:spPr>
        <p:txBody>
          <a:bodyPr/>
          <a:lstStyle>
            <a:lvl1pPr>
              <a:defRPr/>
            </a:lvl1pPr>
          </a:lstStyle>
          <a:p>
            <a:pPr>
              <a:defRPr/>
            </a:pPr>
            <a:fld id="{3F56A3E6-EF20-1540-8508-1AFF9B21ECBC}" type="slidenum">
              <a:rPr lang="en-US"/>
              <a:pPr>
                <a:defRPr/>
              </a:pPr>
              <a:t>‹#›</a:t>
            </a:fld>
            <a:endParaRPr lang="en-US"/>
          </a:p>
        </p:txBody>
      </p:sp>
    </p:spTree>
    <p:extLst>
      <p:ext uri="{BB962C8B-B14F-4D97-AF65-F5344CB8AC3E}">
        <p14:creationId xmlns:p14="http://schemas.microsoft.com/office/powerpoint/2010/main" xmlns="" val="354518788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685800" y="19812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685800" y="6248400"/>
            <a:ext cx="1905000" cy="457200"/>
          </a:xfrm>
        </p:spPr>
        <p:txBody>
          <a:bodyPr/>
          <a:lstStyle>
            <a:lvl1pPr>
              <a:defRPr/>
            </a:lvl1pPr>
          </a:lstStyle>
          <a:p>
            <a:endParaRPr lang="en-US"/>
          </a:p>
        </p:txBody>
      </p:sp>
      <p:sp>
        <p:nvSpPr>
          <p:cNvPr id="6" name="Footer Placeholder 5"/>
          <p:cNvSpPr>
            <a:spLocks noGrp="1"/>
          </p:cNvSpPr>
          <p:nvPr>
            <p:ph type="ftr" sz="quarter" idx="11"/>
          </p:nvPr>
        </p:nvSpPr>
        <p:spPr>
          <a:xfrm>
            <a:off x="3124200" y="6248400"/>
            <a:ext cx="2895600" cy="457200"/>
          </a:xfrm>
        </p:spPr>
        <p:txBody>
          <a:bodyPr/>
          <a:lstStyle>
            <a:lvl1pPr>
              <a:defRPr/>
            </a:lvl1pPr>
          </a:lstStyle>
          <a:p>
            <a:endParaRPr lang="en-US"/>
          </a:p>
        </p:txBody>
      </p:sp>
      <p:sp>
        <p:nvSpPr>
          <p:cNvPr id="7" name="Slide Number Placeholder 6"/>
          <p:cNvSpPr>
            <a:spLocks noGrp="1"/>
          </p:cNvSpPr>
          <p:nvPr>
            <p:ph type="sldNum" sz="quarter" idx="12"/>
          </p:nvPr>
        </p:nvSpPr>
        <p:spPr>
          <a:xfrm>
            <a:off x="6553200" y="6248400"/>
            <a:ext cx="1905000" cy="457200"/>
          </a:xfrm>
        </p:spPr>
        <p:txBody>
          <a:bodyPr/>
          <a:lstStyle>
            <a:lvl1pPr>
              <a:defRPr/>
            </a:lvl1pPr>
          </a:lstStyle>
          <a:p>
            <a:fld id="{32DE4AD3-84F3-F24D-89DD-077B1EDA6DE2}" type="slidenum">
              <a:rPr lang="en-US"/>
              <a:pPr/>
              <a:t>‹#›</a:t>
            </a:fld>
            <a:endParaRPr lang="en-US"/>
          </a:p>
        </p:txBody>
      </p:sp>
    </p:spTree>
    <p:extLst>
      <p:ext uri="{BB962C8B-B14F-4D97-AF65-F5344CB8AC3E}">
        <p14:creationId xmlns:p14="http://schemas.microsoft.com/office/powerpoint/2010/main" xmlns="" val="3959039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61474" name="Rectangle 2"/>
          <p:cNvSpPr>
            <a:spLocks noChangeArrowheads="1"/>
          </p:cNvSpPr>
          <p:nvPr/>
        </p:nvSpPr>
        <p:spPr bwMode="ltGray">
          <a:xfrm>
            <a:off x="417513" y="1098550"/>
            <a:ext cx="438150" cy="474663"/>
          </a:xfrm>
          <a:prstGeom prst="rect">
            <a:avLst/>
          </a:prstGeom>
          <a:solidFill>
            <a:schemeClr val="accent2"/>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lgn="ctr">
              <a:defRPr/>
            </a:pPr>
            <a:endParaRPr kumimoji="1" lang="en-US">
              <a:cs typeface="+mn-cs"/>
            </a:endParaRPr>
          </a:p>
        </p:txBody>
      </p:sp>
      <p:sp>
        <p:nvSpPr>
          <p:cNvPr id="361475" name="Rectangle 3"/>
          <p:cNvSpPr>
            <a:spLocks noChangeArrowheads="1"/>
          </p:cNvSpPr>
          <p:nvPr/>
        </p:nvSpPr>
        <p:spPr bwMode="ltGray">
          <a:xfrm>
            <a:off x="800100" y="1098550"/>
            <a:ext cx="328613" cy="474663"/>
          </a:xfrm>
          <a:prstGeom prst="rect">
            <a:avLst/>
          </a:prstGeom>
          <a:gradFill rotWithShape="0">
            <a:gsLst>
              <a:gs pos="0">
                <a:schemeClr val="accent2"/>
              </a:gs>
              <a:gs pos="100000">
                <a:schemeClr val="bg1"/>
              </a:gs>
            </a:gsLst>
            <a:lin ang="0" scaled="1"/>
          </a:gra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lgn="ctr">
              <a:defRPr/>
            </a:pPr>
            <a:endParaRPr kumimoji="1" lang="en-US">
              <a:cs typeface="+mn-cs"/>
            </a:endParaRPr>
          </a:p>
        </p:txBody>
      </p:sp>
      <p:sp>
        <p:nvSpPr>
          <p:cNvPr id="361476" name="Rectangle 4"/>
          <p:cNvSpPr>
            <a:spLocks noChangeArrowheads="1"/>
          </p:cNvSpPr>
          <p:nvPr/>
        </p:nvSpPr>
        <p:spPr bwMode="ltGray">
          <a:xfrm>
            <a:off x="541338" y="1520825"/>
            <a:ext cx="422275" cy="474663"/>
          </a:xfrm>
          <a:prstGeom prst="rect">
            <a:avLst/>
          </a:prstGeom>
          <a:solidFill>
            <a:schemeClr val="folHlink"/>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lgn="ctr">
              <a:defRPr/>
            </a:pPr>
            <a:endParaRPr kumimoji="1" lang="en-US">
              <a:cs typeface="+mn-cs"/>
            </a:endParaRPr>
          </a:p>
        </p:txBody>
      </p:sp>
      <p:sp>
        <p:nvSpPr>
          <p:cNvPr id="361477" name="Rectangle 5"/>
          <p:cNvSpPr>
            <a:spLocks noChangeArrowheads="1"/>
          </p:cNvSpPr>
          <p:nvPr/>
        </p:nvSpPr>
        <p:spPr bwMode="ltGray">
          <a:xfrm>
            <a:off x="911225" y="1520825"/>
            <a:ext cx="368300" cy="474663"/>
          </a:xfrm>
          <a:prstGeom prst="rect">
            <a:avLst/>
          </a:prstGeom>
          <a:gradFill rotWithShape="0">
            <a:gsLst>
              <a:gs pos="0">
                <a:schemeClr val="folHlink"/>
              </a:gs>
              <a:gs pos="100000">
                <a:schemeClr val="bg1"/>
              </a:gs>
            </a:gsLst>
            <a:lin ang="0" scaled="1"/>
          </a:gra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lgn="ctr">
              <a:defRPr/>
            </a:pPr>
            <a:endParaRPr kumimoji="1" lang="en-US">
              <a:cs typeface="+mn-cs"/>
            </a:endParaRPr>
          </a:p>
        </p:txBody>
      </p:sp>
      <p:sp>
        <p:nvSpPr>
          <p:cNvPr id="361478" name="Rectangle 6"/>
          <p:cNvSpPr>
            <a:spLocks noChangeArrowheads="1"/>
          </p:cNvSpPr>
          <p:nvPr/>
        </p:nvSpPr>
        <p:spPr bwMode="ltGray">
          <a:xfrm>
            <a:off x="127000" y="1447800"/>
            <a:ext cx="560388" cy="422275"/>
          </a:xfrm>
          <a:prstGeom prst="rect">
            <a:avLst/>
          </a:prstGeom>
          <a:gradFill rotWithShape="0">
            <a:gsLst>
              <a:gs pos="0">
                <a:schemeClr val="bg1"/>
              </a:gs>
              <a:gs pos="100000">
                <a:schemeClr val="hlink"/>
              </a:gs>
            </a:gsLst>
            <a:lin ang="18900000" scaled="1"/>
          </a:gra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lgn="ctr">
              <a:defRPr/>
            </a:pPr>
            <a:endParaRPr kumimoji="1" lang="en-US">
              <a:cs typeface="+mn-cs"/>
            </a:endParaRPr>
          </a:p>
        </p:txBody>
      </p:sp>
      <p:sp>
        <p:nvSpPr>
          <p:cNvPr id="361479" name="Rectangle 7"/>
          <p:cNvSpPr>
            <a:spLocks noChangeArrowheads="1"/>
          </p:cNvSpPr>
          <p:nvPr/>
        </p:nvSpPr>
        <p:spPr bwMode="gray">
          <a:xfrm>
            <a:off x="762000" y="990600"/>
            <a:ext cx="31750" cy="1052513"/>
          </a:xfrm>
          <a:prstGeom prst="rect">
            <a:avLst/>
          </a:prstGeom>
          <a:solidFill>
            <a:schemeClr val="bg2"/>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lgn="ctr">
              <a:defRPr/>
            </a:pPr>
            <a:endParaRPr kumimoji="1" lang="en-US">
              <a:cs typeface="+mn-cs"/>
            </a:endParaRPr>
          </a:p>
        </p:txBody>
      </p:sp>
      <p:sp>
        <p:nvSpPr>
          <p:cNvPr id="361480" name="Rectangle 8"/>
          <p:cNvSpPr>
            <a:spLocks noChangeArrowheads="1"/>
          </p:cNvSpPr>
          <p:nvPr/>
        </p:nvSpPr>
        <p:spPr bwMode="gray">
          <a:xfrm>
            <a:off x="442913" y="1781175"/>
            <a:ext cx="8226425" cy="31750"/>
          </a:xfrm>
          <a:prstGeom prst="rect">
            <a:avLst/>
          </a:prstGeom>
          <a:gradFill rotWithShape="0">
            <a:gsLst>
              <a:gs pos="0">
                <a:schemeClr val="bg2"/>
              </a:gs>
              <a:gs pos="100000">
                <a:schemeClr val="bg1"/>
              </a:gs>
            </a:gsLst>
            <a:lin ang="0" scaled="1"/>
          </a:gra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lgn="ctr">
              <a:defRPr/>
            </a:pPr>
            <a:endParaRPr kumimoji="1" lang="en-US">
              <a:cs typeface="+mn-cs"/>
            </a:endParaRPr>
          </a:p>
        </p:txBody>
      </p:sp>
      <p:sp>
        <p:nvSpPr>
          <p:cNvPr id="361481" name="Rectangle 9"/>
          <p:cNvSpPr>
            <a:spLocks noGrp="1" noChangeArrowheads="1"/>
          </p:cNvSpPr>
          <p:nvPr>
            <p:ph type="title"/>
          </p:nvPr>
        </p:nvSpPr>
        <p:spPr bwMode="auto">
          <a:xfrm>
            <a:off x="1150938" y="617538"/>
            <a:ext cx="7793037" cy="1143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b" anchorCtr="0" compatLnSpc="1">
            <a:prstTxWarp prst="textNoShape">
              <a:avLst/>
            </a:prstTxWarp>
          </a:bodyPr>
          <a:lstStyle/>
          <a:p>
            <a:pPr lvl="0"/>
            <a:r>
              <a:rPr lang="en-US"/>
              <a:t>Click to edit Master title style</a:t>
            </a:r>
          </a:p>
        </p:txBody>
      </p:sp>
      <p:sp>
        <p:nvSpPr>
          <p:cNvPr id="361482" name="Rectangle 10"/>
          <p:cNvSpPr>
            <a:spLocks noGrp="1" noChangeArrowheads="1"/>
          </p:cNvSpPr>
          <p:nvPr>
            <p:ph type="body" idx="1"/>
          </p:nvPr>
        </p:nvSpPr>
        <p:spPr bwMode="auto">
          <a:xfrm>
            <a:off x="1182688" y="2017713"/>
            <a:ext cx="7772400" cy="4114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61483" name="Rectangle 11"/>
          <p:cNvSpPr>
            <a:spLocks noGrp="1" noChangeArrowheads="1"/>
          </p:cNvSpPr>
          <p:nvPr>
            <p:ph type="dt" sz="half" idx="2"/>
          </p:nvPr>
        </p:nvSpPr>
        <p:spPr bwMode="auto">
          <a:xfrm>
            <a:off x="914400" y="6324600"/>
            <a:ext cx="19050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b" anchorCtr="0" compatLnSpc="1">
            <a:prstTxWarp prst="textNoShape">
              <a:avLst/>
            </a:prstTxWarp>
          </a:bodyPr>
          <a:lstStyle>
            <a:lvl1pPr>
              <a:defRPr sz="1400" smtClean="0">
                <a:cs typeface="+mn-cs"/>
              </a:defRPr>
            </a:lvl1pPr>
          </a:lstStyle>
          <a:p>
            <a:pPr>
              <a:defRPr/>
            </a:pPr>
            <a:endParaRPr lang="en-US"/>
          </a:p>
        </p:txBody>
      </p:sp>
      <p:sp>
        <p:nvSpPr>
          <p:cNvPr id="361484" name="Rectangle 12"/>
          <p:cNvSpPr>
            <a:spLocks noGrp="1" noChangeArrowheads="1"/>
          </p:cNvSpPr>
          <p:nvPr>
            <p:ph type="ftr" sz="quarter" idx="3"/>
          </p:nvPr>
        </p:nvSpPr>
        <p:spPr bwMode="auto">
          <a:xfrm>
            <a:off x="3352800" y="6324600"/>
            <a:ext cx="28956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b" anchorCtr="0" compatLnSpc="1">
            <a:prstTxWarp prst="textNoShape">
              <a:avLst/>
            </a:prstTxWarp>
          </a:bodyPr>
          <a:lstStyle>
            <a:lvl1pPr algn="ctr">
              <a:defRPr sz="1400" smtClean="0">
                <a:cs typeface="+mn-cs"/>
              </a:defRPr>
            </a:lvl1pPr>
          </a:lstStyle>
          <a:p>
            <a:pPr>
              <a:defRPr/>
            </a:pPr>
            <a:endParaRPr lang="en-US"/>
          </a:p>
        </p:txBody>
      </p:sp>
      <p:sp>
        <p:nvSpPr>
          <p:cNvPr id="361485" name="Rectangle 13"/>
          <p:cNvSpPr>
            <a:spLocks noGrp="1" noChangeArrowheads="1"/>
          </p:cNvSpPr>
          <p:nvPr>
            <p:ph type="sldNum" sz="quarter" idx="4"/>
          </p:nvPr>
        </p:nvSpPr>
        <p:spPr bwMode="auto">
          <a:xfrm>
            <a:off x="6781800" y="6324600"/>
            <a:ext cx="19050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b" anchorCtr="0" compatLnSpc="1">
            <a:prstTxWarp prst="textNoShape">
              <a:avLst/>
            </a:prstTxWarp>
          </a:bodyPr>
          <a:lstStyle>
            <a:lvl1pPr algn="r">
              <a:defRPr sz="1400" smtClean="0">
                <a:cs typeface="+mn-cs"/>
              </a:defRPr>
            </a:lvl1pPr>
          </a:lstStyle>
          <a:p>
            <a:pPr>
              <a:defRPr/>
            </a:pPr>
            <a:fld id="{3836CEE4-F598-C84F-8789-B173362D47E9}"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84"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6" r:id="rId12"/>
  </p:sldLayoutIdLst>
  <p:hf hdr="0" ftr="0" dt="0"/>
  <p:txStyles>
    <p:titleStyle>
      <a:lvl1pPr algn="l" rtl="0" eaLnBrk="0" fontAlgn="base" hangingPunct="0">
        <a:spcBef>
          <a:spcPct val="0"/>
        </a:spcBef>
        <a:spcAft>
          <a:spcPct val="0"/>
        </a:spcAft>
        <a:defRPr sz="4400">
          <a:solidFill>
            <a:schemeClr val="tx2"/>
          </a:solidFill>
          <a:latin typeface="+mj-lt"/>
          <a:ea typeface="+mj-ea"/>
          <a:cs typeface="ＭＳ Ｐゴシック" charset="0"/>
        </a:defRPr>
      </a:lvl1pPr>
      <a:lvl2pPr algn="l" rtl="0" eaLnBrk="0" fontAlgn="base" hangingPunct="0">
        <a:spcBef>
          <a:spcPct val="0"/>
        </a:spcBef>
        <a:spcAft>
          <a:spcPct val="0"/>
        </a:spcAft>
        <a:defRPr sz="4400">
          <a:solidFill>
            <a:schemeClr val="tx2"/>
          </a:solidFill>
          <a:latin typeface="Tahoma" charset="0"/>
          <a:ea typeface="ＭＳ Ｐゴシック" charset="0"/>
          <a:cs typeface="ＭＳ Ｐゴシック" charset="0"/>
        </a:defRPr>
      </a:lvl2pPr>
      <a:lvl3pPr algn="l" rtl="0" eaLnBrk="0" fontAlgn="base" hangingPunct="0">
        <a:spcBef>
          <a:spcPct val="0"/>
        </a:spcBef>
        <a:spcAft>
          <a:spcPct val="0"/>
        </a:spcAft>
        <a:defRPr sz="4400">
          <a:solidFill>
            <a:schemeClr val="tx2"/>
          </a:solidFill>
          <a:latin typeface="Tahoma" charset="0"/>
          <a:ea typeface="ＭＳ Ｐゴシック" charset="0"/>
          <a:cs typeface="ＭＳ Ｐゴシック" charset="0"/>
        </a:defRPr>
      </a:lvl3pPr>
      <a:lvl4pPr algn="l" rtl="0" eaLnBrk="0" fontAlgn="base" hangingPunct="0">
        <a:spcBef>
          <a:spcPct val="0"/>
        </a:spcBef>
        <a:spcAft>
          <a:spcPct val="0"/>
        </a:spcAft>
        <a:defRPr sz="4400">
          <a:solidFill>
            <a:schemeClr val="tx2"/>
          </a:solidFill>
          <a:latin typeface="Tahoma" charset="0"/>
          <a:ea typeface="ＭＳ Ｐゴシック" charset="0"/>
          <a:cs typeface="ＭＳ Ｐゴシック" charset="0"/>
        </a:defRPr>
      </a:lvl4pPr>
      <a:lvl5pPr algn="l" rtl="0" eaLnBrk="0" fontAlgn="base" hangingPunct="0">
        <a:spcBef>
          <a:spcPct val="0"/>
        </a:spcBef>
        <a:spcAft>
          <a:spcPct val="0"/>
        </a:spcAft>
        <a:defRPr sz="4400">
          <a:solidFill>
            <a:schemeClr val="tx2"/>
          </a:solidFill>
          <a:latin typeface="Tahoma" charset="0"/>
          <a:ea typeface="ＭＳ Ｐゴシック" charset="0"/>
          <a:cs typeface="ＭＳ Ｐゴシック" charset="0"/>
        </a:defRPr>
      </a:lvl5pPr>
      <a:lvl6pPr marL="457200" algn="l" rtl="0" fontAlgn="base">
        <a:spcBef>
          <a:spcPct val="0"/>
        </a:spcBef>
        <a:spcAft>
          <a:spcPct val="0"/>
        </a:spcAft>
        <a:defRPr sz="4400">
          <a:solidFill>
            <a:schemeClr val="tx2"/>
          </a:solidFill>
          <a:latin typeface="Tahoma" charset="0"/>
          <a:ea typeface="ＭＳ Ｐゴシック" charset="0"/>
        </a:defRPr>
      </a:lvl6pPr>
      <a:lvl7pPr marL="914400" algn="l" rtl="0" fontAlgn="base">
        <a:spcBef>
          <a:spcPct val="0"/>
        </a:spcBef>
        <a:spcAft>
          <a:spcPct val="0"/>
        </a:spcAft>
        <a:defRPr sz="4400">
          <a:solidFill>
            <a:schemeClr val="tx2"/>
          </a:solidFill>
          <a:latin typeface="Tahoma" charset="0"/>
          <a:ea typeface="ＭＳ Ｐゴシック" charset="0"/>
        </a:defRPr>
      </a:lvl7pPr>
      <a:lvl8pPr marL="1371600" algn="l" rtl="0" fontAlgn="base">
        <a:spcBef>
          <a:spcPct val="0"/>
        </a:spcBef>
        <a:spcAft>
          <a:spcPct val="0"/>
        </a:spcAft>
        <a:defRPr sz="4400">
          <a:solidFill>
            <a:schemeClr val="tx2"/>
          </a:solidFill>
          <a:latin typeface="Tahoma" charset="0"/>
          <a:ea typeface="ＭＳ Ｐゴシック" charset="0"/>
        </a:defRPr>
      </a:lvl8pPr>
      <a:lvl9pPr marL="1828800" algn="l" rtl="0" fontAlgn="base">
        <a:spcBef>
          <a:spcPct val="0"/>
        </a:spcBef>
        <a:spcAft>
          <a:spcPct val="0"/>
        </a:spcAft>
        <a:defRPr sz="4400">
          <a:solidFill>
            <a:schemeClr val="tx2"/>
          </a:solidFill>
          <a:latin typeface="Tahoma" charset="0"/>
          <a:ea typeface="ＭＳ Ｐゴシック" charset="0"/>
        </a:defRPr>
      </a:lvl9pPr>
    </p:titleStyle>
    <p:bodyStyle>
      <a:lvl1pPr marL="342900" indent="-342900" algn="l" rtl="0" eaLnBrk="0" fontAlgn="base" hangingPunct="0">
        <a:spcBef>
          <a:spcPct val="20000"/>
        </a:spcBef>
        <a:spcAft>
          <a:spcPct val="0"/>
        </a:spcAft>
        <a:buClr>
          <a:schemeClr val="folHlink"/>
        </a:buClr>
        <a:buSzPct val="60000"/>
        <a:buFont typeface="Wingdings" charset="0"/>
        <a:buChar char="n"/>
        <a:defRPr sz="3200">
          <a:solidFill>
            <a:schemeClr val="tx1"/>
          </a:solidFill>
          <a:latin typeface="+mn-lt"/>
          <a:ea typeface="+mn-ea"/>
          <a:cs typeface="ＭＳ Ｐゴシック" charset="0"/>
        </a:defRPr>
      </a:lvl1pPr>
      <a:lvl2pPr marL="742950" indent="-285750" algn="l" rtl="0" eaLnBrk="0" fontAlgn="base" hangingPunct="0">
        <a:spcBef>
          <a:spcPct val="20000"/>
        </a:spcBef>
        <a:spcAft>
          <a:spcPct val="0"/>
        </a:spcAft>
        <a:buClr>
          <a:schemeClr val="hlink"/>
        </a:buClr>
        <a:buSzPct val="55000"/>
        <a:buFont typeface="Wingdings" charset="0"/>
        <a:buChar char="n"/>
        <a:defRPr sz="2800">
          <a:solidFill>
            <a:schemeClr val="tx1"/>
          </a:solidFill>
          <a:latin typeface="+mn-lt"/>
          <a:ea typeface="+mn-ea"/>
        </a:defRPr>
      </a:lvl2pPr>
      <a:lvl3pPr marL="1143000" indent="-228600" algn="l" rtl="0" eaLnBrk="0" fontAlgn="base" hangingPunct="0">
        <a:spcBef>
          <a:spcPct val="20000"/>
        </a:spcBef>
        <a:spcAft>
          <a:spcPct val="0"/>
        </a:spcAft>
        <a:buClr>
          <a:schemeClr val="folHlink"/>
        </a:buClr>
        <a:buSzPct val="50000"/>
        <a:buFont typeface="Wingdings" charset="0"/>
        <a:buChar char="n"/>
        <a:defRPr sz="2400">
          <a:solidFill>
            <a:schemeClr val="tx1"/>
          </a:solidFill>
          <a:latin typeface="+mn-lt"/>
          <a:ea typeface="+mn-ea"/>
        </a:defRPr>
      </a:lvl3pPr>
      <a:lvl4pPr marL="1600200" indent="-228600" algn="l" rtl="0" eaLnBrk="0" fontAlgn="base" hangingPunct="0">
        <a:spcBef>
          <a:spcPct val="20000"/>
        </a:spcBef>
        <a:spcAft>
          <a:spcPct val="0"/>
        </a:spcAft>
        <a:buClr>
          <a:schemeClr val="accent2"/>
        </a:buClr>
        <a:buSzPct val="55000"/>
        <a:buFont typeface="Wingdings" charset="0"/>
        <a:buChar char="n"/>
        <a:defRPr sz="2000">
          <a:solidFill>
            <a:schemeClr val="tx1"/>
          </a:solidFill>
          <a:latin typeface="+mn-lt"/>
          <a:ea typeface="+mn-ea"/>
        </a:defRPr>
      </a:lvl4pPr>
      <a:lvl5pPr marL="2057400" indent="-228600" algn="l" rtl="0" eaLnBrk="0" fontAlgn="base" hangingPunct="0">
        <a:spcBef>
          <a:spcPct val="20000"/>
        </a:spcBef>
        <a:spcAft>
          <a:spcPct val="0"/>
        </a:spcAft>
        <a:buClr>
          <a:schemeClr val="accent1"/>
        </a:buClr>
        <a:buSzPct val="50000"/>
        <a:buFont typeface="Wingdings" charset="0"/>
        <a:buChar char="n"/>
        <a:defRPr sz="2000">
          <a:solidFill>
            <a:schemeClr val="tx1"/>
          </a:solidFill>
          <a:latin typeface="+mn-lt"/>
          <a:ea typeface="+mn-ea"/>
        </a:defRPr>
      </a:lvl5pPr>
      <a:lvl6pPr marL="2514600" indent="-228600" algn="l" rtl="0" fontAlgn="base">
        <a:spcBef>
          <a:spcPct val="20000"/>
        </a:spcBef>
        <a:spcAft>
          <a:spcPct val="0"/>
        </a:spcAft>
        <a:buClr>
          <a:schemeClr val="accent1"/>
        </a:buClr>
        <a:buSzPct val="50000"/>
        <a:buFont typeface="Wingdings" charset="0"/>
        <a:buChar char="n"/>
        <a:defRPr sz="2000">
          <a:solidFill>
            <a:schemeClr val="tx1"/>
          </a:solidFill>
          <a:latin typeface="+mn-lt"/>
          <a:ea typeface="+mn-ea"/>
        </a:defRPr>
      </a:lvl6pPr>
      <a:lvl7pPr marL="2971800" indent="-228600" algn="l" rtl="0" fontAlgn="base">
        <a:spcBef>
          <a:spcPct val="20000"/>
        </a:spcBef>
        <a:spcAft>
          <a:spcPct val="0"/>
        </a:spcAft>
        <a:buClr>
          <a:schemeClr val="accent1"/>
        </a:buClr>
        <a:buSzPct val="50000"/>
        <a:buFont typeface="Wingdings" charset="0"/>
        <a:buChar char="n"/>
        <a:defRPr sz="2000">
          <a:solidFill>
            <a:schemeClr val="tx1"/>
          </a:solidFill>
          <a:latin typeface="+mn-lt"/>
          <a:ea typeface="+mn-ea"/>
        </a:defRPr>
      </a:lvl7pPr>
      <a:lvl8pPr marL="3429000" indent="-228600" algn="l" rtl="0" fontAlgn="base">
        <a:spcBef>
          <a:spcPct val="20000"/>
        </a:spcBef>
        <a:spcAft>
          <a:spcPct val="0"/>
        </a:spcAft>
        <a:buClr>
          <a:schemeClr val="accent1"/>
        </a:buClr>
        <a:buSzPct val="50000"/>
        <a:buFont typeface="Wingdings" charset="0"/>
        <a:buChar char="n"/>
        <a:defRPr sz="2000">
          <a:solidFill>
            <a:schemeClr val="tx1"/>
          </a:solidFill>
          <a:latin typeface="+mn-lt"/>
          <a:ea typeface="+mn-ea"/>
        </a:defRPr>
      </a:lvl8pPr>
      <a:lvl9pPr marL="3886200" indent="-228600" algn="l" rtl="0" fontAlgn="base">
        <a:spcBef>
          <a:spcPct val="20000"/>
        </a:spcBef>
        <a:spcAft>
          <a:spcPct val="0"/>
        </a:spcAft>
        <a:buClr>
          <a:schemeClr val="accent1"/>
        </a:buClr>
        <a:buSzPct val="50000"/>
        <a:buFont typeface="Wingdings" charset="0"/>
        <a:buChar char="n"/>
        <a:defRPr sz="2000">
          <a:solidFill>
            <a:schemeClr val="tx1"/>
          </a:solidFill>
          <a:latin typeface="+mn-lt"/>
          <a:ea typeface="+mn-ea"/>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vmlDrawing" Target="../drawings/vmlDrawing2.vml"/><Relationship Id="rId4" Type="http://schemas.openxmlformats.org/officeDocument/2006/relationships/image" Target="../media/image5.png"/></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Layout" Target="../slideLayouts/slideLayout2.xml"/><Relationship Id="rId1" Type="http://schemas.openxmlformats.org/officeDocument/2006/relationships/vmlDrawing" Target="../drawings/vmlDrawing3.v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slideLayout" Target="../slideLayouts/slideLayout2.xml"/><Relationship Id="rId1" Type="http://schemas.openxmlformats.org/officeDocument/2006/relationships/vmlDrawing" Target="../drawings/vmlDrawing4.vml"/><Relationship Id="rId5" Type="http://schemas.openxmlformats.org/officeDocument/2006/relationships/image" Target="../media/image10.png"/><Relationship Id="rId4" Type="http://schemas.openxmlformats.org/officeDocument/2006/relationships/image" Target="../media/image9.jpeg"/></Relationships>
</file>

<file path=ppt/slides/_rels/slide1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slideLayout" Target="../slideLayouts/slideLayout2.xml"/><Relationship Id="rId1" Type="http://schemas.openxmlformats.org/officeDocument/2006/relationships/vmlDrawing" Target="../drawings/vmlDrawing5.vml"/><Relationship Id="rId4" Type="http://schemas.openxmlformats.org/officeDocument/2006/relationships/image" Target="../media/image12.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5.emf"/><Relationship Id="rId2" Type="http://schemas.openxmlformats.org/officeDocument/2006/relationships/slideLayout" Target="../slideLayouts/slideLayout12.xml"/><Relationship Id="rId1" Type="http://schemas.openxmlformats.org/officeDocument/2006/relationships/vmlDrawing" Target="../drawings/vmlDrawing6.vml"/><Relationship Id="rId4" Type="http://schemas.openxmlformats.org/officeDocument/2006/relationships/image" Target="../media/image16.emf"/></Relationships>
</file>

<file path=ppt/slides/_rels/slide21.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slideLayout" Target="../slideLayouts/slideLayout12.xml"/><Relationship Id="rId1" Type="http://schemas.openxmlformats.org/officeDocument/2006/relationships/vmlDrawing" Target="../drawings/vmlDrawing7.v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8.v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slideLayout" Target="../slideLayouts/slideLayout2.xml"/><Relationship Id="rId1" Type="http://schemas.openxmlformats.org/officeDocument/2006/relationships/vmlDrawing" Target="../drawings/vmlDrawing9.vml"/></Relationships>
</file>

<file path=ppt/slides/_rels/slide2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0.v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vmlDrawing" Target="../drawings/vmlDrawing11.v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4.png"/></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vmlDrawing" Target="../drawings/vmlDrawing12.vml"/><Relationship Id="rId4" Type="http://schemas.openxmlformats.org/officeDocument/2006/relationships/image" Target="../media/image2.png"/></Relationships>
</file>

<file path=ppt/slides/_rels/slide3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slideLayout" Target="../slideLayouts/slideLayout2.xml"/><Relationship Id="rId1" Type="http://schemas.openxmlformats.org/officeDocument/2006/relationships/vmlDrawing" Target="../drawings/vmlDrawing13.v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slideLayout" Target="../slideLayouts/slideLayout2.xml"/><Relationship Id="rId1" Type="http://schemas.openxmlformats.org/officeDocument/2006/relationships/vmlDrawing" Target="../drawings/vmlDrawing14.vml"/></Relationships>
</file>

<file path=ppt/slides/_rels/slide34.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3" name="Rectangle 5"/>
          <p:cNvSpPr>
            <a:spLocks noGrp="1" noChangeArrowheads="1"/>
          </p:cNvSpPr>
          <p:nvPr>
            <p:ph type="ctrTitle"/>
          </p:nvPr>
        </p:nvSpPr>
        <p:spPr>
          <a:xfrm>
            <a:off x="-25400" y="838200"/>
            <a:ext cx="9144000" cy="1143000"/>
          </a:xfrm>
        </p:spPr>
        <p:txBody>
          <a:bodyPr/>
          <a:lstStyle/>
          <a:p>
            <a:pPr algn="ctr" eaLnBrk="1" hangingPunct="1">
              <a:defRPr/>
            </a:pPr>
            <a:r>
              <a:rPr lang="en-US" dirty="0" smtClean="0"/>
              <a:t>TRANSMISSION FUNDAMENTALS</a:t>
            </a:r>
            <a:br>
              <a:rPr lang="en-US" dirty="0" smtClean="0"/>
            </a:br>
            <a:r>
              <a:rPr lang="en-US" dirty="0" smtClean="0"/>
              <a:t>Recap Questions/Solutions</a:t>
            </a:r>
            <a:endParaRPr lang="en-US" dirty="0" smtClean="0">
              <a:cs typeface="+mj-cs"/>
            </a:endParaRPr>
          </a:p>
        </p:txBody>
      </p:sp>
      <p:sp>
        <p:nvSpPr>
          <p:cNvPr id="2054" name="Rectangle 6"/>
          <p:cNvSpPr>
            <a:spLocks noGrp="1" noChangeArrowheads="1"/>
          </p:cNvSpPr>
          <p:nvPr>
            <p:ph type="subTitle" idx="1"/>
          </p:nvPr>
        </p:nvSpPr>
        <p:spPr/>
        <p:txBody>
          <a:bodyPr/>
          <a:lstStyle/>
          <a:p>
            <a:pPr eaLnBrk="1" hangingPunct="1">
              <a:defRPr/>
            </a:pPr>
            <a:r>
              <a:rPr lang="en-US" dirty="0" smtClean="0">
                <a:cs typeface="+mn-cs"/>
              </a:rPr>
              <a:t>Lecture </a:t>
            </a:r>
            <a:r>
              <a:rPr lang="en-US" dirty="0">
                <a:cs typeface="+mn-cs"/>
              </a:rPr>
              <a:t>8</a:t>
            </a:r>
            <a:endParaRPr lang="en-US" dirty="0" smtClean="0">
              <a:cs typeface="+mn-cs"/>
            </a:endParaRPr>
          </a:p>
          <a:p>
            <a:pPr eaLnBrk="1" hangingPunct="1">
              <a:defRPr/>
            </a:pPr>
            <a:endParaRPr lang="en-US" dirty="0" smtClean="0">
              <a:cs typeface="+mn-cs"/>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685800"/>
            <a:ext cx="7793037" cy="1143000"/>
          </a:xfrm>
        </p:spPr>
        <p:txBody>
          <a:bodyPr/>
          <a:lstStyle/>
          <a:p>
            <a:r>
              <a:rPr lang="en-US" dirty="0" smtClean="0"/>
              <a:t>Overview</a:t>
            </a:r>
            <a:endParaRPr lang="en-US" dirty="0"/>
          </a:p>
        </p:txBody>
      </p:sp>
      <p:sp>
        <p:nvSpPr>
          <p:cNvPr id="3" name="Content Placeholder 2"/>
          <p:cNvSpPr>
            <a:spLocks noGrp="1"/>
          </p:cNvSpPr>
          <p:nvPr>
            <p:ph idx="1"/>
          </p:nvPr>
        </p:nvSpPr>
        <p:spPr>
          <a:xfrm>
            <a:off x="0" y="1828800"/>
            <a:ext cx="8686800" cy="5029200"/>
          </a:xfrm>
        </p:spPr>
        <p:txBody>
          <a:bodyPr/>
          <a:lstStyle/>
          <a:p>
            <a:r>
              <a:rPr lang="en-US" sz="2400" dirty="0"/>
              <a:t>Frequency </a:t>
            </a:r>
            <a:r>
              <a:rPr lang="en-US" sz="2400" dirty="0" smtClean="0"/>
              <a:t>and Period Relationship</a:t>
            </a:r>
          </a:p>
          <a:p>
            <a:r>
              <a:rPr lang="en-US" sz="2400" dirty="0" smtClean="0"/>
              <a:t>Representation of a signal by sinusoids</a:t>
            </a:r>
          </a:p>
          <a:p>
            <a:r>
              <a:rPr lang="en-US" sz="2400" dirty="0"/>
              <a:t>Frequency </a:t>
            </a:r>
            <a:r>
              <a:rPr lang="en-US" sz="2400" dirty="0" smtClean="0"/>
              <a:t>and Wavelength Relationship</a:t>
            </a:r>
          </a:p>
          <a:p>
            <a:r>
              <a:rPr lang="en-US" sz="2400" dirty="0"/>
              <a:t>Amplitude, Frequency and </a:t>
            </a:r>
            <a:r>
              <a:rPr lang="en-US" sz="2400" dirty="0" smtClean="0"/>
              <a:t>Phase</a:t>
            </a:r>
          </a:p>
          <a:p>
            <a:r>
              <a:rPr lang="en-US" sz="2400" dirty="0" smtClean="0"/>
              <a:t>Decomposition </a:t>
            </a:r>
            <a:r>
              <a:rPr lang="en-US" sz="2400" dirty="0"/>
              <a:t>of a </a:t>
            </a:r>
            <a:r>
              <a:rPr lang="en-US" sz="2400" dirty="0" smtClean="0"/>
              <a:t>Signal</a:t>
            </a:r>
          </a:p>
          <a:p>
            <a:r>
              <a:rPr lang="en-US" sz="2400" dirty="0" smtClean="0"/>
              <a:t>Sinusoidal </a:t>
            </a:r>
            <a:r>
              <a:rPr lang="en-US" sz="2400" dirty="0"/>
              <a:t>Signal </a:t>
            </a:r>
            <a:r>
              <a:rPr lang="en-US" sz="2400" dirty="0" smtClean="0"/>
              <a:t>Period</a:t>
            </a:r>
          </a:p>
          <a:p>
            <a:r>
              <a:rPr lang="en-US" sz="2400" dirty="0" smtClean="0"/>
              <a:t>Periodicity </a:t>
            </a:r>
            <a:r>
              <a:rPr lang="en-US" sz="2400" dirty="0"/>
              <a:t>in Case of Linear Combination of two </a:t>
            </a:r>
            <a:r>
              <a:rPr lang="en-US" sz="2400" dirty="0" smtClean="0"/>
              <a:t>Signals</a:t>
            </a:r>
          </a:p>
          <a:p>
            <a:r>
              <a:rPr lang="en-US" sz="2400" dirty="0" smtClean="0"/>
              <a:t>Signal </a:t>
            </a:r>
            <a:r>
              <a:rPr lang="en-US" sz="2400" dirty="0"/>
              <a:t>Harmonics </a:t>
            </a:r>
            <a:r>
              <a:rPr lang="en-US" sz="2400" dirty="0" smtClean="0"/>
              <a:t>Elimination</a:t>
            </a:r>
            <a:r>
              <a:rPr lang="en-US" sz="2400" dirty="0"/>
              <a:t> </a:t>
            </a:r>
            <a:r>
              <a:rPr lang="en-US" sz="2400" dirty="0" smtClean="0"/>
              <a:t>(higher order or lower order)</a:t>
            </a:r>
          </a:p>
          <a:p>
            <a:r>
              <a:rPr lang="en-US" sz="2400" dirty="0"/>
              <a:t>Channel </a:t>
            </a:r>
            <a:r>
              <a:rPr lang="en-US" sz="2400" dirty="0" smtClean="0"/>
              <a:t>Capacity Computation</a:t>
            </a:r>
          </a:p>
          <a:p>
            <a:r>
              <a:rPr lang="en-US" sz="2400" dirty="0"/>
              <a:t>Shannon Formula and </a:t>
            </a:r>
            <a:r>
              <a:rPr lang="en-GB" altLang="zh-CN" sz="2400" dirty="0" err="1"/>
              <a:t>Nyquist</a:t>
            </a:r>
            <a:r>
              <a:rPr lang="en-GB" altLang="zh-CN" sz="2400" dirty="0"/>
              <a:t> </a:t>
            </a:r>
            <a:r>
              <a:rPr lang="en-GB" altLang="zh-CN" sz="2400" dirty="0" smtClean="0"/>
              <a:t>Criterion</a:t>
            </a:r>
          </a:p>
          <a:p>
            <a:r>
              <a:rPr lang="en-US" sz="2400" dirty="0"/>
              <a:t>Signal to Noise </a:t>
            </a:r>
            <a:r>
              <a:rPr lang="en-US" sz="2400" dirty="0" smtClean="0"/>
              <a:t>Ratio</a:t>
            </a:r>
            <a:endParaRPr lang="en-GB" altLang="zh-CN" sz="2400" dirty="0"/>
          </a:p>
        </p:txBody>
      </p:sp>
      <p:sp>
        <p:nvSpPr>
          <p:cNvPr id="5" name="Slide Number Placeholder 4"/>
          <p:cNvSpPr>
            <a:spLocks noGrp="1"/>
          </p:cNvSpPr>
          <p:nvPr>
            <p:ph type="sldNum" sz="quarter" idx="12"/>
          </p:nvPr>
        </p:nvSpPr>
        <p:spPr/>
        <p:txBody>
          <a:bodyPr/>
          <a:lstStyle/>
          <a:p>
            <a:pPr>
              <a:defRPr/>
            </a:pPr>
            <a:fld id="{BACECD4D-FF13-F54C-9E44-5E76ECC5C64E}" type="slidenum">
              <a:rPr lang="en-US" smtClean="0"/>
              <a:pPr>
                <a:defRPr/>
              </a:pPr>
              <a:t>2</a:t>
            </a:fld>
            <a:endParaRPr lang="en-US" dirty="0"/>
          </a:p>
        </p:txBody>
      </p:sp>
    </p:spTree>
    <p:extLst>
      <p:ext uri="{BB962C8B-B14F-4D97-AF65-F5344CB8AC3E}">
        <p14:creationId xmlns:p14="http://schemas.microsoft.com/office/powerpoint/2010/main" xmlns="" val="91590655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Frequency Period Relationship</a:t>
            </a:r>
            <a:endParaRPr lang="en-US" dirty="0"/>
          </a:p>
        </p:txBody>
      </p:sp>
      <p:sp>
        <p:nvSpPr>
          <p:cNvPr id="3" name="Content Placeholder 2"/>
          <p:cNvSpPr>
            <a:spLocks noGrp="1"/>
          </p:cNvSpPr>
          <p:nvPr>
            <p:ph idx="1"/>
          </p:nvPr>
        </p:nvSpPr>
        <p:spPr>
          <a:xfrm>
            <a:off x="0" y="2895600"/>
            <a:ext cx="9144000" cy="4114800"/>
          </a:xfrm>
        </p:spPr>
        <p:txBody>
          <a:bodyPr/>
          <a:lstStyle/>
          <a:p>
            <a:pPr marL="0" indent="0">
              <a:buNone/>
            </a:pPr>
            <a:r>
              <a:rPr lang="en-US" dirty="0" smtClean="0"/>
              <a:t>Q</a:t>
            </a:r>
            <a:r>
              <a:rPr lang="en-US" dirty="0"/>
              <a:t>-</a:t>
            </a:r>
            <a:r>
              <a:rPr lang="en-US" dirty="0" smtClean="0"/>
              <a:t>: A </a:t>
            </a:r>
            <a:r>
              <a:rPr lang="en-US" dirty="0"/>
              <a:t>signal has a fundamental frequency of 1000 Hz. What is its period?</a:t>
            </a:r>
          </a:p>
        </p:txBody>
      </p:sp>
      <p:sp>
        <p:nvSpPr>
          <p:cNvPr id="4" name="Slide Number Placeholder 3"/>
          <p:cNvSpPr>
            <a:spLocks noGrp="1"/>
          </p:cNvSpPr>
          <p:nvPr>
            <p:ph type="sldNum" sz="quarter" idx="12"/>
          </p:nvPr>
        </p:nvSpPr>
        <p:spPr/>
        <p:txBody>
          <a:bodyPr/>
          <a:lstStyle/>
          <a:p>
            <a:pPr>
              <a:defRPr/>
            </a:pPr>
            <a:fld id="{BACECD4D-FF13-F54C-9E44-5E76ECC5C64E}" type="slidenum">
              <a:rPr lang="en-US" smtClean="0"/>
              <a:pPr>
                <a:defRPr/>
              </a:pPr>
              <a:t>3</a:t>
            </a:fld>
            <a:endParaRPr lang="en-US"/>
          </a:p>
        </p:txBody>
      </p:sp>
    </p:spTree>
    <p:extLst>
      <p:ext uri="{BB962C8B-B14F-4D97-AF65-F5344CB8AC3E}">
        <p14:creationId xmlns:p14="http://schemas.microsoft.com/office/powerpoint/2010/main" xmlns="" val="360880454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Slide Number Placeholder 1"/>
          <p:cNvSpPr>
            <a:spLocks noGrp="1"/>
          </p:cNvSpPr>
          <p:nvPr>
            <p:ph type="sldNum" sz="quarter" idx="12"/>
          </p:nvPr>
        </p:nvSpPr>
        <p:spPr>
          <a:xfrm>
            <a:off x="457200" y="6248400"/>
            <a:ext cx="2133600" cy="457200"/>
          </a:xfrm>
        </p:spPr>
        <p:txBody>
          <a:bodyPr/>
          <a:lstStyle>
            <a:lvl1pPr>
              <a:defRPr sz="2400">
                <a:solidFill>
                  <a:schemeClr val="tx1"/>
                </a:solidFill>
                <a:latin typeface="Arial" charset="0"/>
                <a:ea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l"/>
            <a:r>
              <a:rPr lang="en-US" sz="1000"/>
              <a:t>3.</a:t>
            </a:r>
            <a:fld id="{32388FD2-5B0A-744F-A075-890E2E149E55}" type="slidenum">
              <a:rPr lang="en-US" sz="1000"/>
              <a:pPr algn="l"/>
              <a:t>4</a:t>
            </a:fld>
            <a:endParaRPr lang="en-US" sz="1000"/>
          </a:p>
        </p:txBody>
      </p:sp>
      <p:sp>
        <p:nvSpPr>
          <p:cNvPr id="14348" name="Rectangle 11"/>
          <p:cNvSpPr>
            <a:spLocks noChangeArrowheads="1"/>
          </p:cNvSpPr>
          <p:nvPr/>
        </p:nvSpPr>
        <p:spPr bwMode="auto">
          <a:xfrm>
            <a:off x="495300" y="3576637"/>
            <a:ext cx="8648700" cy="2062163"/>
          </a:xfrm>
          <a:prstGeom prst="rect">
            <a:avLst/>
          </a:prstGeom>
          <a:solidFill>
            <a:schemeClr val="bg2"/>
          </a:solidFill>
          <a:ln>
            <a:noFill/>
          </a:ln>
          <a:extLst>
            <a:ext uri="{91240B29-F687-4f45-9708-019B960494DF}">
              <a14:hiddenLine xmlns:a14="http://schemas.microsoft.com/office/drawing/2010/main" xmlns="" w="76200">
                <a:solidFill>
                  <a:srgbClr val="000000"/>
                </a:solidFill>
                <a:miter lim="800000"/>
                <a:headEnd/>
                <a:tailEnd/>
              </a14:hiddenLine>
            </a:ext>
          </a:extLst>
        </p:spPr>
        <p:txBody>
          <a:bodyPr wrap="square">
            <a:spAutoFit/>
          </a:bodyPr>
          <a:lstStyle/>
          <a:p>
            <a:pPr algn="just"/>
            <a:r>
              <a:rPr lang="en-US" sz="3200" dirty="0">
                <a:solidFill>
                  <a:srgbClr val="FFFFFF"/>
                </a:solidFill>
              </a:rPr>
              <a:t>According to Fourier analysis, any composite signal is a combination </a:t>
            </a:r>
            <a:r>
              <a:rPr lang="en-US" sz="3200" dirty="0" smtClean="0">
                <a:solidFill>
                  <a:srgbClr val="FFFFFF"/>
                </a:solidFill>
              </a:rPr>
              <a:t>of simple </a:t>
            </a:r>
            <a:r>
              <a:rPr lang="en-US" sz="3200" dirty="0">
                <a:solidFill>
                  <a:srgbClr val="FFFFFF"/>
                </a:solidFill>
              </a:rPr>
              <a:t>sine waves with different frequencies, amplitudes, and phases.</a:t>
            </a:r>
          </a:p>
        </p:txBody>
      </p:sp>
      <p:grpSp>
        <p:nvGrpSpPr>
          <p:cNvPr id="14349" name="Group 12"/>
          <p:cNvGrpSpPr>
            <a:grpSpLocks/>
          </p:cNvGrpSpPr>
          <p:nvPr/>
        </p:nvGrpSpPr>
        <p:grpSpPr bwMode="auto">
          <a:xfrm>
            <a:off x="457200" y="2874962"/>
            <a:ext cx="1143000" cy="566738"/>
            <a:chOff x="1200" y="1248"/>
            <a:chExt cx="720" cy="357"/>
          </a:xfrm>
        </p:grpSpPr>
        <p:pic>
          <p:nvPicPr>
            <p:cNvPr id="14350" name="Picture 13"/>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1200" y="1248"/>
              <a:ext cx="720" cy="35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4351" name="Text Box 14"/>
            <p:cNvSpPr txBox="1">
              <a:spLocks noChangeArrowheads="1"/>
            </p:cNvSpPr>
            <p:nvPr/>
          </p:nvSpPr>
          <p:spPr bwMode="auto">
            <a:xfrm>
              <a:off x="1284" y="1248"/>
              <a:ext cx="551" cy="32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r>
                <a:rPr lang="en-US">
                  <a:solidFill>
                    <a:schemeClr val="hlink"/>
                  </a:solidFill>
                </a:rPr>
                <a:t>Note</a:t>
              </a:r>
            </a:p>
          </p:txBody>
        </p:sp>
      </p:grpSp>
      <p:sp>
        <p:nvSpPr>
          <p:cNvPr id="16" name="Title 1"/>
          <p:cNvSpPr txBox="1">
            <a:spLocks/>
          </p:cNvSpPr>
          <p:nvPr/>
        </p:nvSpPr>
        <p:spPr>
          <a:xfrm>
            <a:off x="1150938" y="990600"/>
            <a:ext cx="7793037" cy="1143000"/>
          </a:xfrm>
          <a:prstGeom prst="rect">
            <a:avLst/>
          </a:prstGeom>
        </p:spPr>
        <p:txBody>
          <a:bodyPr/>
          <a:lstStyle>
            <a:lvl1pPr algn="l" rtl="0" eaLnBrk="0" fontAlgn="base" hangingPunct="0">
              <a:spcBef>
                <a:spcPct val="0"/>
              </a:spcBef>
              <a:spcAft>
                <a:spcPct val="0"/>
              </a:spcAft>
              <a:defRPr sz="4400">
                <a:solidFill>
                  <a:schemeClr val="tx2"/>
                </a:solidFill>
                <a:latin typeface="+mj-lt"/>
                <a:ea typeface="+mj-ea"/>
                <a:cs typeface="ＭＳ Ｐゴシック" charset="0"/>
              </a:defRPr>
            </a:lvl1pPr>
            <a:lvl2pPr algn="l" rtl="0" eaLnBrk="0" fontAlgn="base" hangingPunct="0">
              <a:spcBef>
                <a:spcPct val="0"/>
              </a:spcBef>
              <a:spcAft>
                <a:spcPct val="0"/>
              </a:spcAft>
              <a:defRPr sz="4400">
                <a:solidFill>
                  <a:schemeClr val="tx2"/>
                </a:solidFill>
                <a:latin typeface="Tahoma" charset="0"/>
                <a:ea typeface="ＭＳ Ｐゴシック" charset="0"/>
                <a:cs typeface="ＭＳ Ｐゴシック" charset="0"/>
              </a:defRPr>
            </a:lvl2pPr>
            <a:lvl3pPr algn="l" rtl="0" eaLnBrk="0" fontAlgn="base" hangingPunct="0">
              <a:spcBef>
                <a:spcPct val="0"/>
              </a:spcBef>
              <a:spcAft>
                <a:spcPct val="0"/>
              </a:spcAft>
              <a:defRPr sz="4400">
                <a:solidFill>
                  <a:schemeClr val="tx2"/>
                </a:solidFill>
                <a:latin typeface="Tahoma" charset="0"/>
                <a:ea typeface="ＭＳ Ｐゴシック" charset="0"/>
                <a:cs typeface="ＭＳ Ｐゴシック" charset="0"/>
              </a:defRPr>
            </a:lvl3pPr>
            <a:lvl4pPr algn="l" rtl="0" eaLnBrk="0" fontAlgn="base" hangingPunct="0">
              <a:spcBef>
                <a:spcPct val="0"/>
              </a:spcBef>
              <a:spcAft>
                <a:spcPct val="0"/>
              </a:spcAft>
              <a:defRPr sz="4400">
                <a:solidFill>
                  <a:schemeClr val="tx2"/>
                </a:solidFill>
                <a:latin typeface="Tahoma" charset="0"/>
                <a:ea typeface="ＭＳ Ｐゴシック" charset="0"/>
                <a:cs typeface="ＭＳ Ｐゴシック" charset="0"/>
              </a:defRPr>
            </a:lvl4pPr>
            <a:lvl5pPr algn="l" rtl="0" eaLnBrk="0" fontAlgn="base" hangingPunct="0">
              <a:spcBef>
                <a:spcPct val="0"/>
              </a:spcBef>
              <a:spcAft>
                <a:spcPct val="0"/>
              </a:spcAft>
              <a:defRPr sz="4400">
                <a:solidFill>
                  <a:schemeClr val="tx2"/>
                </a:solidFill>
                <a:latin typeface="Tahoma" charset="0"/>
                <a:ea typeface="ＭＳ Ｐゴシック" charset="0"/>
                <a:cs typeface="ＭＳ Ｐゴシック" charset="0"/>
              </a:defRPr>
            </a:lvl5pPr>
            <a:lvl6pPr marL="457200" algn="l" rtl="0" fontAlgn="base">
              <a:spcBef>
                <a:spcPct val="0"/>
              </a:spcBef>
              <a:spcAft>
                <a:spcPct val="0"/>
              </a:spcAft>
              <a:defRPr sz="4400">
                <a:solidFill>
                  <a:schemeClr val="tx2"/>
                </a:solidFill>
                <a:latin typeface="Tahoma" charset="0"/>
                <a:ea typeface="ＭＳ Ｐゴシック" charset="0"/>
              </a:defRPr>
            </a:lvl6pPr>
            <a:lvl7pPr marL="914400" algn="l" rtl="0" fontAlgn="base">
              <a:spcBef>
                <a:spcPct val="0"/>
              </a:spcBef>
              <a:spcAft>
                <a:spcPct val="0"/>
              </a:spcAft>
              <a:defRPr sz="4400">
                <a:solidFill>
                  <a:schemeClr val="tx2"/>
                </a:solidFill>
                <a:latin typeface="Tahoma" charset="0"/>
                <a:ea typeface="ＭＳ Ｐゴシック" charset="0"/>
              </a:defRPr>
            </a:lvl7pPr>
            <a:lvl8pPr marL="1371600" algn="l" rtl="0" fontAlgn="base">
              <a:spcBef>
                <a:spcPct val="0"/>
              </a:spcBef>
              <a:spcAft>
                <a:spcPct val="0"/>
              </a:spcAft>
              <a:defRPr sz="4400">
                <a:solidFill>
                  <a:schemeClr val="tx2"/>
                </a:solidFill>
                <a:latin typeface="Tahoma" charset="0"/>
                <a:ea typeface="ＭＳ Ｐゴシック" charset="0"/>
              </a:defRPr>
            </a:lvl8pPr>
            <a:lvl9pPr marL="1828800" algn="l" rtl="0" fontAlgn="base">
              <a:spcBef>
                <a:spcPct val="0"/>
              </a:spcBef>
              <a:spcAft>
                <a:spcPct val="0"/>
              </a:spcAft>
              <a:defRPr sz="4400">
                <a:solidFill>
                  <a:schemeClr val="tx2"/>
                </a:solidFill>
                <a:latin typeface="Tahoma" charset="0"/>
                <a:ea typeface="ＭＳ Ｐゴシック" charset="0"/>
              </a:defRPr>
            </a:lvl9pPr>
          </a:lstStyle>
          <a:p>
            <a:r>
              <a:rPr lang="en-US" smtClean="0"/>
              <a:t>Frequency Period Relationship</a:t>
            </a:r>
            <a:endParaRPr lang="en-US" dirty="0"/>
          </a:p>
        </p:txBody>
      </p:sp>
    </p:spTree>
    <p:extLst>
      <p:ext uri="{BB962C8B-B14F-4D97-AF65-F5344CB8AC3E}">
        <p14:creationId xmlns:p14="http://schemas.microsoft.com/office/powerpoint/2010/main" xmlns="" val="374853545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ChangeArrowheads="1"/>
          </p:cNvSpPr>
          <p:nvPr>
            <p:ph type="title"/>
          </p:nvPr>
        </p:nvSpPr>
        <p:spPr/>
        <p:txBody>
          <a:bodyPr/>
          <a:lstStyle/>
          <a:p>
            <a:pPr eaLnBrk="1" hangingPunct="1"/>
            <a:r>
              <a:rPr kumimoji="1" lang="en-US">
                <a:latin typeface="Arial" charset="0"/>
              </a:rPr>
              <a:t>Frequency Domain Concepts</a:t>
            </a:r>
          </a:p>
        </p:txBody>
      </p:sp>
      <p:sp>
        <p:nvSpPr>
          <p:cNvPr id="62467" name="Rectangle 3"/>
          <p:cNvSpPr>
            <a:spLocks noGrp="1" noChangeArrowheads="1"/>
          </p:cNvSpPr>
          <p:nvPr>
            <p:ph type="body" idx="1"/>
          </p:nvPr>
        </p:nvSpPr>
        <p:spPr>
          <a:xfrm>
            <a:off x="152400" y="2209800"/>
            <a:ext cx="8802688" cy="4114800"/>
          </a:xfrm>
        </p:spPr>
        <p:txBody>
          <a:bodyPr/>
          <a:lstStyle/>
          <a:p>
            <a:pPr eaLnBrk="1" hangingPunct="1">
              <a:buFont typeface="Wingdings" charset="2"/>
              <a:buChar char="Ø"/>
              <a:defRPr/>
            </a:pPr>
            <a:r>
              <a:rPr kumimoji="1" lang="en-US" dirty="0" smtClean="0">
                <a:ea typeface="+mn-ea"/>
              </a:rPr>
              <a:t>Signal is made up of </a:t>
            </a:r>
            <a:r>
              <a:rPr kumimoji="1" lang="en-US" dirty="0" smtClean="0">
                <a:solidFill>
                  <a:srgbClr val="FFC000"/>
                </a:solidFill>
                <a:ea typeface="+mn-ea"/>
              </a:rPr>
              <a:t>many</a:t>
            </a:r>
            <a:r>
              <a:rPr kumimoji="1" lang="en-US" dirty="0" smtClean="0">
                <a:ea typeface="+mn-ea"/>
              </a:rPr>
              <a:t> frequencies</a:t>
            </a:r>
          </a:p>
          <a:p>
            <a:pPr eaLnBrk="1" hangingPunct="1">
              <a:buFont typeface="Wingdings" charset="2"/>
              <a:buChar char="Ø"/>
              <a:defRPr/>
            </a:pPr>
            <a:r>
              <a:rPr kumimoji="1" lang="en-US" dirty="0"/>
              <a:t>C</a:t>
            </a:r>
            <a:r>
              <a:rPr kumimoji="1" lang="en-US" dirty="0" smtClean="0">
                <a:ea typeface="+mn-ea"/>
              </a:rPr>
              <a:t>omponents are sine waves</a:t>
            </a:r>
          </a:p>
          <a:p>
            <a:pPr eaLnBrk="1" hangingPunct="1">
              <a:buFont typeface="Wingdings" charset="2"/>
              <a:buChar char="Ø"/>
              <a:defRPr/>
            </a:pPr>
            <a:r>
              <a:rPr kumimoji="1" lang="en-US" dirty="0" smtClean="0">
                <a:ea typeface="+mn-ea"/>
              </a:rPr>
              <a:t>Fourier analysis can show that any signal is made up of component sine waves</a:t>
            </a:r>
          </a:p>
          <a:p>
            <a:pPr eaLnBrk="1" hangingPunct="1">
              <a:buFont typeface="Wingdings" charset="2"/>
              <a:buChar char="Ø"/>
              <a:defRPr/>
            </a:pPr>
            <a:r>
              <a:rPr kumimoji="1" lang="en-US" dirty="0"/>
              <a:t>C</a:t>
            </a:r>
            <a:r>
              <a:rPr kumimoji="1" lang="en-US" dirty="0" smtClean="0">
                <a:ea typeface="+mn-ea"/>
              </a:rPr>
              <a:t>an plot frequency domain functions</a:t>
            </a:r>
          </a:p>
          <a:p>
            <a:pPr eaLnBrk="1" hangingPunct="1">
              <a:buFont typeface="Wingdings" charset="2"/>
              <a:buChar char="Ø"/>
              <a:defRPr/>
            </a:pPr>
            <a:endParaRPr kumimoji="1" lang="en-US" dirty="0" smtClean="0">
              <a:ea typeface="+mn-ea"/>
            </a:endParaRPr>
          </a:p>
        </p:txBody>
      </p:sp>
      <p:sp>
        <p:nvSpPr>
          <p:cNvPr id="2" name="Slide Number Placeholder 1"/>
          <p:cNvSpPr>
            <a:spLocks noGrp="1"/>
          </p:cNvSpPr>
          <p:nvPr>
            <p:ph type="sldNum" sz="quarter" idx="12"/>
          </p:nvPr>
        </p:nvSpPr>
        <p:spPr/>
        <p:txBody>
          <a:bodyPr/>
          <a:lstStyle/>
          <a:p>
            <a:pPr>
              <a:defRPr/>
            </a:pPr>
            <a:fld id="{BACECD4D-FF13-F54C-9E44-5E76ECC5C64E}" type="slidenum">
              <a:rPr lang="en-US" smtClean="0"/>
              <a:pPr>
                <a:defRPr/>
              </a:pPr>
              <a:t>5</a:t>
            </a:fld>
            <a:endParaRPr lang="en-US"/>
          </a:p>
        </p:txBody>
      </p:sp>
    </p:spTree>
    <p:extLst>
      <p:ext uri="{BB962C8B-B14F-4D97-AF65-F5344CB8AC3E}">
        <p14:creationId xmlns:p14="http://schemas.microsoft.com/office/powerpoint/2010/main" xmlns="" val="278588553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p:cNvSpPr>
            <a:spLocks noGrp="1" noChangeArrowheads="1"/>
          </p:cNvSpPr>
          <p:nvPr>
            <p:ph type="title"/>
          </p:nvPr>
        </p:nvSpPr>
        <p:spPr>
          <a:xfrm>
            <a:off x="152400" y="1828800"/>
            <a:ext cx="3657600" cy="2895600"/>
          </a:xfrm>
        </p:spPr>
        <p:txBody>
          <a:bodyPr/>
          <a:lstStyle/>
          <a:p>
            <a:pPr eaLnBrk="1" hangingPunct="1"/>
            <a:r>
              <a:rPr kumimoji="1" lang="en-US" dirty="0">
                <a:latin typeface="Arial" charset="0"/>
              </a:rPr>
              <a:t>Addition of </a:t>
            </a:r>
            <a:br>
              <a:rPr kumimoji="1" lang="en-US" dirty="0">
                <a:latin typeface="Arial" charset="0"/>
              </a:rPr>
            </a:br>
            <a:r>
              <a:rPr kumimoji="1" lang="en-US" dirty="0">
                <a:latin typeface="Arial" charset="0"/>
              </a:rPr>
              <a:t>Frequency</a:t>
            </a:r>
            <a:br>
              <a:rPr kumimoji="1" lang="en-US" dirty="0">
                <a:latin typeface="Arial" charset="0"/>
              </a:rPr>
            </a:br>
            <a:r>
              <a:rPr kumimoji="1" lang="en-US" dirty="0">
                <a:latin typeface="Arial" charset="0"/>
              </a:rPr>
              <a:t>Components</a:t>
            </a:r>
            <a:br>
              <a:rPr kumimoji="1" lang="en-US" dirty="0">
                <a:latin typeface="Arial" charset="0"/>
              </a:rPr>
            </a:br>
            <a:r>
              <a:rPr kumimoji="1" lang="en-US" dirty="0">
                <a:latin typeface="Arial" charset="0"/>
              </a:rPr>
              <a:t>(T=1/f)</a:t>
            </a:r>
          </a:p>
        </p:txBody>
      </p:sp>
      <p:pic>
        <p:nvPicPr>
          <p:cNvPr id="16387" name="Picture 4"/>
          <p:cNvPicPr preferRelativeResize="0">
            <a:picLocks noChangeAspect="1" noChangeArrowheads="1"/>
          </p:cNvPicPr>
          <p:nvPr/>
        </p:nvPicPr>
        <p:blipFill>
          <a:blip r:embed="rId4">
            <a:extLst>
              <a:ext uri="{28A0092B-C50C-407E-A947-70E740481C1C}">
                <a14:useLocalDpi xmlns:a14="http://schemas.microsoft.com/office/drawing/2010/main" xmlns="" val="0"/>
              </a:ext>
            </a:extLst>
          </a:blip>
          <a:srcRect t="2557" b="4347"/>
          <a:stretch>
            <a:fillRect/>
          </a:stretch>
        </p:blipFill>
        <p:spPr bwMode="auto">
          <a:xfrm>
            <a:off x="4114800" y="457200"/>
            <a:ext cx="4613275" cy="60277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63493" name="Rectangle 5"/>
          <p:cNvSpPr>
            <a:spLocks noGrp="1" noChangeArrowheads="1"/>
          </p:cNvSpPr>
          <p:nvPr>
            <p:ph type="body" idx="1"/>
          </p:nvPr>
        </p:nvSpPr>
        <p:spPr>
          <a:xfrm>
            <a:off x="228600" y="4800600"/>
            <a:ext cx="3886200" cy="1981200"/>
          </a:xfrm>
        </p:spPr>
        <p:txBody>
          <a:bodyPr/>
          <a:lstStyle/>
          <a:p>
            <a:pPr eaLnBrk="1" hangingPunct="1">
              <a:buFont typeface="Wingdings" charset="2"/>
              <a:buChar char="Ø"/>
              <a:defRPr/>
            </a:pPr>
            <a:r>
              <a:rPr kumimoji="1" lang="en-US" dirty="0" smtClean="0">
                <a:ea typeface="+mn-ea"/>
              </a:rPr>
              <a:t>c is sum of </a:t>
            </a:r>
            <a:r>
              <a:rPr kumimoji="1" lang="en-US" i="1" dirty="0" smtClean="0">
                <a:ea typeface="+mn-ea"/>
              </a:rPr>
              <a:t>f &amp; 3f (with different amplitudes)</a:t>
            </a:r>
          </a:p>
          <a:p>
            <a:pPr eaLnBrk="1" hangingPunct="1">
              <a:buFont typeface="Wingdings" charset="2"/>
              <a:buChar char="Ø"/>
              <a:defRPr/>
            </a:pPr>
            <a:endParaRPr kumimoji="1" lang="en-US" dirty="0" smtClean="0">
              <a:ea typeface="+mn-ea"/>
            </a:endParaRPr>
          </a:p>
          <a:p>
            <a:pPr eaLnBrk="1" hangingPunct="1">
              <a:buFont typeface="Wingdings" charset="2"/>
              <a:buChar char="Ø"/>
              <a:defRPr/>
            </a:pPr>
            <a:endParaRPr kumimoji="1" lang="en-US" dirty="0" smtClean="0">
              <a:ea typeface="+mn-ea"/>
            </a:endParaRPr>
          </a:p>
        </p:txBody>
      </p:sp>
      <p:sp>
        <p:nvSpPr>
          <p:cNvPr id="2" name="Slide Number Placeholder 1"/>
          <p:cNvSpPr>
            <a:spLocks noGrp="1"/>
          </p:cNvSpPr>
          <p:nvPr>
            <p:ph type="sldNum" sz="quarter" idx="12"/>
          </p:nvPr>
        </p:nvSpPr>
        <p:spPr/>
        <p:txBody>
          <a:bodyPr/>
          <a:lstStyle/>
          <a:p>
            <a:pPr>
              <a:defRPr/>
            </a:pPr>
            <a:fld id="{BACECD4D-FF13-F54C-9E44-5E76ECC5C64E}" type="slidenum">
              <a:rPr lang="en-US" smtClean="0"/>
              <a:pPr>
                <a:defRPr/>
              </a:pPr>
              <a:t>6</a:t>
            </a:fld>
            <a:endParaRPr lang="en-US"/>
          </a:p>
        </p:txBody>
      </p:sp>
    </p:spTree>
    <p:extLst>
      <p:ext uri="{BB962C8B-B14F-4D97-AF65-F5344CB8AC3E}">
        <p14:creationId xmlns:p14="http://schemas.microsoft.com/office/powerpoint/2010/main" xmlns="" val="411497372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defRPr/>
            </a:pPr>
            <a:fld id="{BACECD4D-FF13-F54C-9E44-5E76ECC5C64E}" type="slidenum">
              <a:rPr lang="en-US" smtClean="0"/>
              <a:pPr>
                <a:defRPr/>
              </a:pPr>
              <a:t>7</a:t>
            </a:fld>
            <a:endParaRPr lang="en-US"/>
          </a:p>
        </p:txBody>
      </p:sp>
      <p:sp>
        <p:nvSpPr>
          <p:cNvPr id="7" name="Content Placeholder 2"/>
          <p:cNvSpPr>
            <a:spLocks noGrp="1"/>
          </p:cNvSpPr>
          <p:nvPr>
            <p:ph idx="1"/>
          </p:nvPr>
        </p:nvSpPr>
        <p:spPr>
          <a:xfrm>
            <a:off x="0" y="2133600"/>
            <a:ext cx="9144000" cy="1600200"/>
          </a:xfrm>
        </p:spPr>
        <p:txBody>
          <a:bodyPr/>
          <a:lstStyle/>
          <a:p>
            <a:pPr marL="0" indent="0">
              <a:buNone/>
            </a:pPr>
            <a:r>
              <a:rPr lang="en-US" dirty="0" smtClean="0"/>
              <a:t>Q-1: A </a:t>
            </a:r>
            <a:r>
              <a:rPr lang="en-US" dirty="0"/>
              <a:t>signal has a fundamental frequency of 1000 Hz. What is its period?</a:t>
            </a:r>
          </a:p>
        </p:txBody>
      </p:sp>
      <p:sp>
        <p:nvSpPr>
          <p:cNvPr id="8" name="Title 1"/>
          <p:cNvSpPr>
            <a:spLocks noGrp="1"/>
          </p:cNvSpPr>
          <p:nvPr>
            <p:ph type="title"/>
          </p:nvPr>
        </p:nvSpPr>
        <p:spPr/>
        <p:txBody>
          <a:bodyPr/>
          <a:lstStyle/>
          <a:p>
            <a:r>
              <a:rPr lang="en-US" dirty="0" smtClean="0"/>
              <a:t>Frequency Period Relationship</a:t>
            </a:r>
            <a:endParaRPr lang="en-US" dirty="0"/>
          </a:p>
        </p:txBody>
      </p:sp>
      <p:pic>
        <p:nvPicPr>
          <p:cNvPr id="10" name="Picture 9"/>
          <p:cNvPicPr>
            <a:picLocks noChangeAspect="1"/>
          </p:cNvPicPr>
          <p:nvPr/>
        </p:nvPicPr>
        <p:blipFill>
          <a:blip r:embed="rId2"/>
          <a:stretch>
            <a:fillRect/>
          </a:stretch>
        </p:blipFill>
        <p:spPr>
          <a:xfrm>
            <a:off x="76200" y="3276600"/>
            <a:ext cx="6362700" cy="2705100"/>
          </a:xfrm>
          <a:prstGeom prst="rect">
            <a:avLst/>
          </a:prstGeom>
        </p:spPr>
      </p:pic>
    </p:spTree>
    <p:extLst>
      <p:ext uri="{BB962C8B-B14F-4D97-AF65-F5344CB8AC3E}">
        <p14:creationId xmlns:p14="http://schemas.microsoft.com/office/powerpoint/2010/main" xmlns="" val="342365217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defRPr/>
            </a:pPr>
            <a:fld id="{BACECD4D-FF13-F54C-9E44-5E76ECC5C64E}" type="slidenum">
              <a:rPr lang="en-US" smtClean="0"/>
              <a:pPr>
                <a:defRPr/>
              </a:pPr>
              <a:t>8</a:t>
            </a:fld>
            <a:endParaRPr lang="en-US"/>
          </a:p>
        </p:txBody>
      </p:sp>
      <p:pic>
        <p:nvPicPr>
          <p:cNvPr id="5" name="Picture 4"/>
          <p:cNvPicPr>
            <a:picLocks noChangeAspect="1"/>
          </p:cNvPicPr>
          <p:nvPr/>
        </p:nvPicPr>
        <p:blipFill>
          <a:blip r:embed="rId2"/>
          <a:stretch>
            <a:fillRect/>
          </a:stretch>
        </p:blipFill>
        <p:spPr>
          <a:xfrm>
            <a:off x="8467" y="4038600"/>
            <a:ext cx="3801533" cy="2717800"/>
          </a:xfrm>
          <a:prstGeom prst="rect">
            <a:avLst/>
          </a:prstGeom>
        </p:spPr>
      </p:pic>
      <p:sp>
        <p:nvSpPr>
          <p:cNvPr id="6" name="Content Placeholder 2"/>
          <p:cNvSpPr>
            <a:spLocks noGrp="1"/>
          </p:cNvSpPr>
          <p:nvPr>
            <p:ph idx="1"/>
          </p:nvPr>
        </p:nvSpPr>
        <p:spPr>
          <a:xfrm>
            <a:off x="0" y="2133600"/>
            <a:ext cx="9144000" cy="1600200"/>
          </a:xfrm>
        </p:spPr>
        <p:txBody>
          <a:bodyPr/>
          <a:lstStyle/>
          <a:p>
            <a:pPr marL="0" indent="0">
              <a:buNone/>
            </a:pPr>
            <a:r>
              <a:rPr lang="en-US" dirty="0" smtClean="0"/>
              <a:t>Q-1: A </a:t>
            </a:r>
            <a:r>
              <a:rPr lang="en-US" dirty="0"/>
              <a:t>signal has a fundamental frequency of 1000 Hz. What is its period</a:t>
            </a:r>
            <a:r>
              <a:rPr lang="en-US" dirty="0" smtClean="0"/>
              <a:t>?</a:t>
            </a:r>
          </a:p>
          <a:p>
            <a:pPr marL="0" indent="0">
              <a:buNone/>
            </a:pPr>
            <a:r>
              <a:rPr lang="en-US" dirty="0" smtClean="0"/>
              <a:t>Sol:</a:t>
            </a:r>
            <a:endParaRPr lang="en-US" dirty="0"/>
          </a:p>
        </p:txBody>
      </p:sp>
      <p:sp>
        <p:nvSpPr>
          <p:cNvPr id="7" name="Title 1"/>
          <p:cNvSpPr>
            <a:spLocks noGrp="1"/>
          </p:cNvSpPr>
          <p:nvPr>
            <p:ph type="title"/>
          </p:nvPr>
        </p:nvSpPr>
        <p:spPr>
          <a:xfrm>
            <a:off x="1150938" y="617538"/>
            <a:ext cx="7793037" cy="1143000"/>
          </a:xfrm>
        </p:spPr>
        <p:txBody>
          <a:bodyPr/>
          <a:lstStyle/>
          <a:p>
            <a:r>
              <a:rPr lang="en-US" dirty="0" smtClean="0"/>
              <a:t>Frequency Period Relationship</a:t>
            </a:r>
            <a:endParaRPr lang="en-US" dirty="0"/>
          </a:p>
        </p:txBody>
      </p:sp>
      <p:sp>
        <p:nvSpPr>
          <p:cNvPr id="8" name="Rectangle 7"/>
          <p:cNvSpPr/>
          <p:nvPr/>
        </p:nvSpPr>
        <p:spPr>
          <a:xfrm>
            <a:off x="1371600" y="3348335"/>
            <a:ext cx="8001000" cy="523220"/>
          </a:xfrm>
          <a:prstGeom prst="rect">
            <a:avLst/>
          </a:prstGeom>
        </p:spPr>
        <p:txBody>
          <a:bodyPr wrap="square">
            <a:spAutoFit/>
          </a:bodyPr>
          <a:lstStyle/>
          <a:p>
            <a:r>
              <a:rPr lang="en-US" sz="2800" b="1" i="1" dirty="0"/>
              <a:t>Period = 1/1000 = 0.001 s = 1 </a:t>
            </a:r>
            <a:r>
              <a:rPr lang="en-US" sz="2800" b="1" i="1" dirty="0" err="1"/>
              <a:t>ms.</a:t>
            </a:r>
            <a:endParaRPr lang="en-US" sz="2800" b="1" i="1" dirty="0"/>
          </a:p>
        </p:txBody>
      </p:sp>
    </p:spTree>
    <p:extLst>
      <p:ext uri="{BB962C8B-B14F-4D97-AF65-F5344CB8AC3E}">
        <p14:creationId xmlns:p14="http://schemas.microsoft.com/office/powerpoint/2010/main" xmlns="" val="87243310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pPr>
              <a:defRPr/>
            </a:pPr>
            <a:fld id="{BACECD4D-FF13-F54C-9E44-5E76ECC5C64E}" type="slidenum">
              <a:rPr lang="en-US" smtClean="0"/>
              <a:pPr>
                <a:defRPr/>
              </a:pPr>
              <a:t>9</a:t>
            </a:fld>
            <a:endParaRPr lang="en-US"/>
          </a:p>
        </p:txBody>
      </p:sp>
    </p:spTree>
    <p:extLst>
      <p:ext uri="{BB962C8B-B14F-4D97-AF65-F5344CB8AC3E}">
        <p14:creationId xmlns:p14="http://schemas.microsoft.com/office/powerpoint/2010/main" xmlns="" val="251647293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0025" y="304800"/>
            <a:ext cx="8943975" cy="685800"/>
          </a:xfrm>
        </p:spPr>
        <p:txBody>
          <a:bodyPr/>
          <a:lstStyle/>
          <a:p>
            <a:r>
              <a:rPr lang="en-US" sz="2800" dirty="0" smtClean="0"/>
              <a:t>Q: Express </a:t>
            </a:r>
            <a:r>
              <a:rPr lang="en-US" sz="2800" dirty="0"/>
              <a:t>the following in the simplest form you can</a:t>
            </a:r>
            <a:r>
              <a:rPr lang="en-US" sz="2800" dirty="0" smtClean="0"/>
              <a:t>:</a:t>
            </a:r>
            <a:endParaRPr lang="en-US" sz="2800" dirty="0"/>
          </a:p>
        </p:txBody>
      </p:sp>
      <p:sp>
        <p:nvSpPr>
          <p:cNvPr id="3" name="Content Placeholder 2"/>
          <p:cNvSpPr>
            <a:spLocks noGrp="1"/>
          </p:cNvSpPr>
          <p:nvPr>
            <p:ph idx="1"/>
          </p:nvPr>
        </p:nvSpPr>
        <p:spPr>
          <a:xfrm>
            <a:off x="31044" y="1905000"/>
            <a:ext cx="9112956" cy="1447800"/>
          </a:xfrm>
        </p:spPr>
        <p:txBody>
          <a:bodyPr/>
          <a:lstStyle/>
          <a:p>
            <a:pPr marL="0" indent="0">
              <a:buNone/>
            </a:pPr>
            <a:r>
              <a:rPr lang="en-US" dirty="0" smtClean="0"/>
              <a:t>a</a:t>
            </a:r>
            <a:r>
              <a:rPr lang="en-US" dirty="0"/>
              <a:t>. </a:t>
            </a:r>
            <a:r>
              <a:rPr lang="en-US" i="1" dirty="0"/>
              <a:t>sin(</a:t>
            </a:r>
            <a:r>
              <a:rPr lang="en-US" i="1" dirty="0" smtClean="0"/>
              <a:t>2</a:t>
            </a:r>
            <a:r>
              <a:rPr lang="el-GR" i="1" dirty="0" smtClean="0">
                <a:latin typeface="Lucida Grande"/>
                <a:ea typeface="Lucida Grande"/>
                <a:cs typeface="Lucida Grande"/>
              </a:rPr>
              <a:t>π</a:t>
            </a:r>
            <a:r>
              <a:rPr lang="en-US" i="1" dirty="0" smtClean="0"/>
              <a:t>.</a:t>
            </a:r>
            <a:r>
              <a:rPr lang="en-US" i="1" dirty="0" err="1" smtClean="0"/>
              <a:t>ft</a:t>
            </a:r>
            <a:r>
              <a:rPr lang="en-US" i="1" dirty="0" smtClean="0"/>
              <a:t> </a:t>
            </a:r>
            <a:r>
              <a:rPr lang="en-US" i="1" dirty="0"/>
              <a:t>- </a:t>
            </a:r>
            <a:r>
              <a:rPr lang="el-GR" i="1" dirty="0">
                <a:latin typeface="Lucida Grande"/>
                <a:ea typeface="Lucida Grande"/>
                <a:cs typeface="Lucida Grande"/>
              </a:rPr>
              <a:t>π</a:t>
            </a:r>
            <a:r>
              <a:rPr lang="en-US" i="1" dirty="0" smtClean="0"/>
              <a:t>) </a:t>
            </a:r>
            <a:r>
              <a:rPr lang="en-US" i="1" dirty="0"/>
              <a:t>+ sin(</a:t>
            </a:r>
            <a:r>
              <a:rPr lang="en-US" i="1" dirty="0" smtClean="0"/>
              <a:t>2</a:t>
            </a:r>
            <a:r>
              <a:rPr lang="el-GR" i="1" dirty="0">
                <a:latin typeface="Lucida Grande"/>
                <a:ea typeface="Lucida Grande"/>
                <a:cs typeface="Lucida Grande"/>
              </a:rPr>
              <a:t>π</a:t>
            </a:r>
            <a:r>
              <a:rPr lang="en-US" i="1" dirty="0" smtClean="0"/>
              <a:t>.</a:t>
            </a:r>
            <a:r>
              <a:rPr lang="en-US" i="1" dirty="0" err="1" smtClean="0"/>
              <a:t>ft</a:t>
            </a:r>
            <a:r>
              <a:rPr lang="en-US" i="1" dirty="0" smtClean="0"/>
              <a:t> </a:t>
            </a:r>
            <a:r>
              <a:rPr lang="en-US" i="1" dirty="0"/>
              <a:t>+ </a:t>
            </a:r>
            <a:r>
              <a:rPr lang="el-GR" i="1" dirty="0">
                <a:latin typeface="Lucida Grande"/>
                <a:ea typeface="Lucida Grande"/>
                <a:cs typeface="Lucida Grande"/>
              </a:rPr>
              <a:t>π</a:t>
            </a:r>
            <a:r>
              <a:rPr lang="en-US" i="1" dirty="0" smtClean="0"/>
              <a:t>)</a:t>
            </a:r>
            <a:endParaRPr lang="en-US" i="1" dirty="0"/>
          </a:p>
          <a:p>
            <a:pPr marL="0" indent="0">
              <a:buNone/>
            </a:pPr>
            <a:r>
              <a:rPr lang="en-US" dirty="0"/>
              <a:t>b . </a:t>
            </a:r>
            <a:r>
              <a:rPr lang="en-US" i="1" dirty="0"/>
              <a:t>sin </a:t>
            </a:r>
            <a:r>
              <a:rPr lang="en-US" i="1" dirty="0" smtClean="0"/>
              <a:t>2</a:t>
            </a:r>
            <a:r>
              <a:rPr lang="el-GR" i="1" dirty="0">
                <a:latin typeface="Lucida Grande"/>
                <a:ea typeface="Lucida Grande"/>
                <a:cs typeface="Lucida Grande"/>
              </a:rPr>
              <a:t>π</a:t>
            </a:r>
            <a:r>
              <a:rPr lang="en-US" i="1" dirty="0" err="1" smtClean="0"/>
              <a:t>ft</a:t>
            </a:r>
            <a:r>
              <a:rPr lang="en-US" i="1" dirty="0" smtClean="0"/>
              <a:t> </a:t>
            </a:r>
            <a:r>
              <a:rPr lang="en-US" i="1" dirty="0"/>
              <a:t>+ sin(</a:t>
            </a:r>
            <a:r>
              <a:rPr lang="en-US" i="1" dirty="0" smtClean="0"/>
              <a:t>2</a:t>
            </a:r>
            <a:r>
              <a:rPr lang="el-GR" i="1" dirty="0">
                <a:latin typeface="Lucida Grande"/>
                <a:ea typeface="Lucida Grande"/>
                <a:cs typeface="Lucida Grande"/>
              </a:rPr>
              <a:t>π</a:t>
            </a:r>
            <a:r>
              <a:rPr lang="en-US" i="1" dirty="0" err="1" smtClean="0"/>
              <a:t>ft</a:t>
            </a:r>
            <a:r>
              <a:rPr lang="en-US" i="1" dirty="0" smtClean="0"/>
              <a:t> </a:t>
            </a:r>
            <a:r>
              <a:rPr lang="en-US" i="1" dirty="0"/>
              <a:t>- </a:t>
            </a:r>
            <a:r>
              <a:rPr lang="el-GR" i="1" dirty="0">
                <a:latin typeface="Lucida Grande"/>
                <a:ea typeface="Lucida Grande"/>
                <a:cs typeface="Lucida Grande"/>
              </a:rPr>
              <a:t>π</a:t>
            </a:r>
            <a:r>
              <a:rPr lang="en-US" i="1" dirty="0" smtClean="0"/>
              <a:t>)</a:t>
            </a:r>
            <a:endParaRPr lang="en-US" i="1" dirty="0"/>
          </a:p>
        </p:txBody>
      </p:sp>
      <p:sp>
        <p:nvSpPr>
          <p:cNvPr id="4" name="Slide Number Placeholder 3"/>
          <p:cNvSpPr>
            <a:spLocks noGrp="1"/>
          </p:cNvSpPr>
          <p:nvPr>
            <p:ph type="sldNum" sz="quarter" idx="12"/>
          </p:nvPr>
        </p:nvSpPr>
        <p:spPr/>
        <p:txBody>
          <a:bodyPr/>
          <a:lstStyle/>
          <a:p>
            <a:pPr>
              <a:defRPr/>
            </a:pPr>
            <a:fld id="{BACECD4D-FF13-F54C-9E44-5E76ECC5C64E}" type="slidenum">
              <a:rPr lang="en-US" smtClean="0"/>
              <a:pPr>
                <a:defRPr/>
              </a:pPr>
              <a:t>10</a:t>
            </a:fld>
            <a:endParaRPr lang="en-US"/>
          </a:p>
        </p:txBody>
      </p:sp>
      <p:pic>
        <p:nvPicPr>
          <p:cNvPr id="5" name="Picture 4"/>
          <p:cNvPicPr>
            <a:picLocks noChangeAspect="1"/>
          </p:cNvPicPr>
          <p:nvPr/>
        </p:nvPicPr>
        <p:blipFill>
          <a:blip r:embed="rId4"/>
          <a:stretch>
            <a:fillRect/>
          </a:stretch>
        </p:blipFill>
        <p:spPr>
          <a:xfrm>
            <a:off x="4876800" y="3124200"/>
            <a:ext cx="4267200" cy="3213100"/>
          </a:xfrm>
          <a:prstGeom prst="rect">
            <a:avLst/>
          </a:prstGeom>
        </p:spPr>
      </p:pic>
      <p:sp>
        <p:nvSpPr>
          <p:cNvPr id="6" name="Rectangle 5"/>
          <p:cNvSpPr/>
          <p:nvPr/>
        </p:nvSpPr>
        <p:spPr>
          <a:xfrm>
            <a:off x="0" y="3283803"/>
            <a:ext cx="4724400" cy="830997"/>
          </a:xfrm>
          <a:prstGeom prst="rect">
            <a:avLst/>
          </a:prstGeom>
        </p:spPr>
        <p:txBody>
          <a:bodyPr wrap="square">
            <a:spAutoFit/>
          </a:bodyPr>
          <a:lstStyle/>
          <a:p>
            <a:r>
              <a:rPr lang="en-US" i="1" dirty="0" smtClean="0"/>
              <a:t>Sol:</a:t>
            </a:r>
          </a:p>
          <a:p>
            <a:r>
              <a:rPr lang="en-US" i="1" dirty="0"/>
              <a:t>a</a:t>
            </a:r>
            <a:r>
              <a:rPr lang="en-US" i="1" dirty="0" smtClean="0"/>
              <a:t>: -</a:t>
            </a:r>
            <a:r>
              <a:rPr lang="el-GR" i="1" dirty="0" smtClean="0"/>
              <a:t>2 </a:t>
            </a:r>
            <a:r>
              <a:rPr lang="el-GR" i="1" dirty="0"/>
              <a:t>sin (</a:t>
            </a:r>
            <a:r>
              <a:rPr lang="el-GR" i="1" dirty="0" smtClean="0"/>
              <a:t>2</a:t>
            </a:r>
            <a:r>
              <a:rPr lang="el-GR" i="1" dirty="0">
                <a:latin typeface="Lucida Grande"/>
                <a:ea typeface="Lucida Grande"/>
                <a:cs typeface="Lucida Grande"/>
              </a:rPr>
              <a:t>π</a:t>
            </a:r>
            <a:r>
              <a:rPr lang="el-GR" i="1" dirty="0" smtClean="0"/>
              <a:t>ft</a:t>
            </a:r>
            <a:r>
              <a:rPr lang="el-GR" dirty="0"/>
              <a:t>)</a:t>
            </a:r>
            <a:endParaRPr lang="en-US" dirty="0"/>
          </a:p>
        </p:txBody>
      </p:sp>
    </p:spTree>
    <p:extLst>
      <p:ext uri="{BB962C8B-B14F-4D97-AF65-F5344CB8AC3E}">
        <p14:creationId xmlns:p14="http://schemas.microsoft.com/office/powerpoint/2010/main" xmlns="" val="60916433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4" name="Slide Number Placeholder 3"/>
          <p:cNvSpPr>
            <a:spLocks noGrp="1"/>
          </p:cNvSpPr>
          <p:nvPr>
            <p:ph type="sldNum" sz="quarter" idx="12"/>
          </p:nvPr>
        </p:nvSpPr>
        <p:spPr/>
        <p:txBody>
          <a:bodyPr/>
          <a:lstStyle/>
          <a:p>
            <a:pPr>
              <a:defRPr/>
            </a:pPr>
            <a:fld id="{BACECD4D-FF13-F54C-9E44-5E76ECC5C64E}" type="slidenum">
              <a:rPr lang="en-US" smtClean="0"/>
              <a:pPr>
                <a:defRPr/>
              </a:pPr>
              <a:t>11</a:t>
            </a:fld>
            <a:endParaRPr lang="en-US"/>
          </a:p>
        </p:txBody>
      </p:sp>
      <p:sp>
        <p:nvSpPr>
          <p:cNvPr id="5" name="Rectangle 4"/>
          <p:cNvSpPr/>
          <p:nvPr/>
        </p:nvSpPr>
        <p:spPr>
          <a:xfrm>
            <a:off x="0" y="4191000"/>
            <a:ext cx="5029200" cy="461665"/>
          </a:xfrm>
          <a:prstGeom prst="rect">
            <a:avLst/>
          </a:prstGeom>
        </p:spPr>
        <p:txBody>
          <a:bodyPr wrap="square">
            <a:spAutoFit/>
          </a:bodyPr>
          <a:lstStyle/>
          <a:p>
            <a:r>
              <a:rPr lang="el-GR" i="1" dirty="0"/>
              <a:t>b. sin (</a:t>
            </a:r>
            <a:r>
              <a:rPr lang="el-GR" i="1" dirty="0" smtClean="0"/>
              <a:t>2</a:t>
            </a:r>
            <a:r>
              <a:rPr lang="el-GR" i="1" dirty="0">
                <a:latin typeface="Lucida Grande"/>
                <a:ea typeface="Lucida Grande"/>
                <a:cs typeface="Lucida Grande"/>
              </a:rPr>
              <a:t>π</a:t>
            </a:r>
            <a:r>
              <a:rPr lang="el-GR" i="1" dirty="0" smtClean="0"/>
              <a:t>ft</a:t>
            </a:r>
            <a:r>
              <a:rPr lang="el-GR" i="1" dirty="0"/>
              <a:t>) + sin (</a:t>
            </a:r>
            <a:r>
              <a:rPr lang="el-GR" i="1" dirty="0" smtClean="0"/>
              <a:t>2</a:t>
            </a:r>
            <a:r>
              <a:rPr lang="el-GR" i="1" dirty="0">
                <a:latin typeface="Lucida Grande"/>
                <a:ea typeface="Lucida Grande"/>
                <a:cs typeface="Lucida Grande"/>
              </a:rPr>
              <a:t>π</a:t>
            </a:r>
            <a:r>
              <a:rPr lang="el-GR" i="1" dirty="0" smtClean="0"/>
              <a:t>ft </a:t>
            </a:r>
            <a:r>
              <a:rPr lang="el-GR" i="1" dirty="0"/>
              <a:t>– </a:t>
            </a:r>
            <a:r>
              <a:rPr lang="el-GR" i="1" dirty="0">
                <a:latin typeface="Lucida Grande"/>
                <a:ea typeface="Lucida Grande"/>
                <a:cs typeface="Lucida Grande"/>
              </a:rPr>
              <a:t>π</a:t>
            </a:r>
            <a:r>
              <a:rPr lang="el-GR" i="1" dirty="0" smtClean="0"/>
              <a:t>) </a:t>
            </a:r>
            <a:r>
              <a:rPr lang="el-GR" i="1" dirty="0"/>
              <a:t>= 0.</a:t>
            </a:r>
            <a:endParaRPr lang="en-US" i="1" dirty="0"/>
          </a:p>
        </p:txBody>
      </p:sp>
      <p:pic>
        <p:nvPicPr>
          <p:cNvPr id="6" name="Picture 5"/>
          <p:cNvPicPr>
            <a:picLocks noChangeAspect="1"/>
          </p:cNvPicPr>
          <p:nvPr/>
        </p:nvPicPr>
        <p:blipFill>
          <a:blip r:embed="rId3"/>
          <a:stretch>
            <a:fillRect/>
          </a:stretch>
        </p:blipFill>
        <p:spPr>
          <a:xfrm>
            <a:off x="76200" y="4876800"/>
            <a:ext cx="2641600" cy="1955800"/>
          </a:xfrm>
          <a:prstGeom prst="rect">
            <a:avLst/>
          </a:prstGeom>
        </p:spPr>
      </p:pic>
      <p:sp>
        <p:nvSpPr>
          <p:cNvPr id="7" name="Title 1"/>
          <p:cNvSpPr txBox="1">
            <a:spLocks/>
          </p:cNvSpPr>
          <p:nvPr/>
        </p:nvSpPr>
        <p:spPr bwMode="auto">
          <a:xfrm>
            <a:off x="200025" y="304800"/>
            <a:ext cx="8943975" cy="685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b" anchorCtr="0" compatLnSpc="1">
            <a:prstTxWarp prst="textNoShape">
              <a:avLst/>
            </a:prstTxWarp>
          </a:bodyPr>
          <a:lstStyle>
            <a:lvl1pPr algn="l" rtl="0" eaLnBrk="0" fontAlgn="base" hangingPunct="0">
              <a:spcBef>
                <a:spcPct val="0"/>
              </a:spcBef>
              <a:spcAft>
                <a:spcPct val="0"/>
              </a:spcAft>
              <a:defRPr sz="4400">
                <a:solidFill>
                  <a:schemeClr val="tx2"/>
                </a:solidFill>
                <a:latin typeface="+mj-lt"/>
                <a:ea typeface="+mj-ea"/>
                <a:cs typeface="ＭＳ Ｐゴシック" charset="0"/>
              </a:defRPr>
            </a:lvl1pPr>
            <a:lvl2pPr algn="l" rtl="0" eaLnBrk="0" fontAlgn="base" hangingPunct="0">
              <a:spcBef>
                <a:spcPct val="0"/>
              </a:spcBef>
              <a:spcAft>
                <a:spcPct val="0"/>
              </a:spcAft>
              <a:defRPr sz="4400">
                <a:solidFill>
                  <a:schemeClr val="tx2"/>
                </a:solidFill>
                <a:latin typeface="Tahoma" charset="0"/>
                <a:ea typeface="ＭＳ Ｐゴシック" charset="0"/>
                <a:cs typeface="ＭＳ Ｐゴシック" charset="0"/>
              </a:defRPr>
            </a:lvl2pPr>
            <a:lvl3pPr algn="l" rtl="0" eaLnBrk="0" fontAlgn="base" hangingPunct="0">
              <a:spcBef>
                <a:spcPct val="0"/>
              </a:spcBef>
              <a:spcAft>
                <a:spcPct val="0"/>
              </a:spcAft>
              <a:defRPr sz="4400">
                <a:solidFill>
                  <a:schemeClr val="tx2"/>
                </a:solidFill>
                <a:latin typeface="Tahoma" charset="0"/>
                <a:ea typeface="ＭＳ Ｐゴシック" charset="0"/>
                <a:cs typeface="ＭＳ Ｐゴシック" charset="0"/>
              </a:defRPr>
            </a:lvl3pPr>
            <a:lvl4pPr algn="l" rtl="0" eaLnBrk="0" fontAlgn="base" hangingPunct="0">
              <a:spcBef>
                <a:spcPct val="0"/>
              </a:spcBef>
              <a:spcAft>
                <a:spcPct val="0"/>
              </a:spcAft>
              <a:defRPr sz="4400">
                <a:solidFill>
                  <a:schemeClr val="tx2"/>
                </a:solidFill>
                <a:latin typeface="Tahoma" charset="0"/>
                <a:ea typeface="ＭＳ Ｐゴシック" charset="0"/>
                <a:cs typeface="ＭＳ Ｐゴシック" charset="0"/>
              </a:defRPr>
            </a:lvl4pPr>
            <a:lvl5pPr algn="l" rtl="0" eaLnBrk="0" fontAlgn="base" hangingPunct="0">
              <a:spcBef>
                <a:spcPct val="0"/>
              </a:spcBef>
              <a:spcAft>
                <a:spcPct val="0"/>
              </a:spcAft>
              <a:defRPr sz="4400">
                <a:solidFill>
                  <a:schemeClr val="tx2"/>
                </a:solidFill>
                <a:latin typeface="Tahoma" charset="0"/>
                <a:ea typeface="ＭＳ Ｐゴシック" charset="0"/>
                <a:cs typeface="ＭＳ Ｐゴシック" charset="0"/>
              </a:defRPr>
            </a:lvl5pPr>
            <a:lvl6pPr marL="457200" algn="l" rtl="0" fontAlgn="base">
              <a:spcBef>
                <a:spcPct val="0"/>
              </a:spcBef>
              <a:spcAft>
                <a:spcPct val="0"/>
              </a:spcAft>
              <a:defRPr sz="4400">
                <a:solidFill>
                  <a:schemeClr val="tx2"/>
                </a:solidFill>
                <a:latin typeface="Tahoma" charset="0"/>
                <a:ea typeface="ＭＳ Ｐゴシック" charset="0"/>
              </a:defRPr>
            </a:lvl6pPr>
            <a:lvl7pPr marL="914400" algn="l" rtl="0" fontAlgn="base">
              <a:spcBef>
                <a:spcPct val="0"/>
              </a:spcBef>
              <a:spcAft>
                <a:spcPct val="0"/>
              </a:spcAft>
              <a:defRPr sz="4400">
                <a:solidFill>
                  <a:schemeClr val="tx2"/>
                </a:solidFill>
                <a:latin typeface="Tahoma" charset="0"/>
                <a:ea typeface="ＭＳ Ｐゴシック" charset="0"/>
              </a:defRPr>
            </a:lvl7pPr>
            <a:lvl8pPr marL="1371600" algn="l" rtl="0" fontAlgn="base">
              <a:spcBef>
                <a:spcPct val="0"/>
              </a:spcBef>
              <a:spcAft>
                <a:spcPct val="0"/>
              </a:spcAft>
              <a:defRPr sz="4400">
                <a:solidFill>
                  <a:schemeClr val="tx2"/>
                </a:solidFill>
                <a:latin typeface="Tahoma" charset="0"/>
                <a:ea typeface="ＭＳ Ｐゴシック" charset="0"/>
              </a:defRPr>
            </a:lvl8pPr>
            <a:lvl9pPr marL="1828800" algn="l" rtl="0" fontAlgn="base">
              <a:spcBef>
                <a:spcPct val="0"/>
              </a:spcBef>
              <a:spcAft>
                <a:spcPct val="0"/>
              </a:spcAft>
              <a:defRPr sz="4400">
                <a:solidFill>
                  <a:schemeClr val="tx2"/>
                </a:solidFill>
                <a:latin typeface="Tahoma" charset="0"/>
                <a:ea typeface="ＭＳ Ｐゴシック" charset="0"/>
              </a:defRPr>
            </a:lvl9pPr>
          </a:lstStyle>
          <a:p>
            <a:r>
              <a:rPr lang="en-US" sz="2800" smtClean="0"/>
              <a:t>Q: Express the following in the simplest form you can:</a:t>
            </a:r>
            <a:endParaRPr lang="en-US" sz="2800" dirty="0"/>
          </a:p>
        </p:txBody>
      </p:sp>
      <p:sp>
        <p:nvSpPr>
          <p:cNvPr id="8" name="Content Placeholder 2"/>
          <p:cNvSpPr>
            <a:spLocks noGrp="1"/>
          </p:cNvSpPr>
          <p:nvPr>
            <p:ph idx="1"/>
          </p:nvPr>
        </p:nvSpPr>
        <p:spPr>
          <a:xfrm>
            <a:off x="31044" y="1905000"/>
            <a:ext cx="9112956" cy="1447800"/>
          </a:xfrm>
        </p:spPr>
        <p:txBody>
          <a:bodyPr/>
          <a:lstStyle/>
          <a:p>
            <a:pPr marL="0" indent="0">
              <a:buNone/>
            </a:pPr>
            <a:r>
              <a:rPr lang="en-US" dirty="0" smtClean="0"/>
              <a:t>a</a:t>
            </a:r>
            <a:r>
              <a:rPr lang="en-US" dirty="0"/>
              <a:t>. </a:t>
            </a:r>
            <a:r>
              <a:rPr lang="en-US" i="1" dirty="0"/>
              <a:t>sin(</a:t>
            </a:r>
            <a:r>
              <a:rPr lang="en-US" i="1" dirty="0" smtClean="0"/>
              <a:t>2</a:t>
            </a:r>
            <a:r>
              <a:rPr lang="el-GR" i="1" dirty="0" smtClean="0">
                <a:latin typeface="Lucida Grande"/>
                <a:ea typeface="Lucida Grande"/>
                <a:cs typeface="Lucida Grande"/>
              </a:rPr>
              <a:t>π</a:t>
            </a:r>
            <a:r>
              <a:rPr lang="en-US" i="1" dirty="0" smtClean="0"/>
              <a:t>.</a:t>
            </a:r>
            <a:r>
              <a:rPr lang="en-US" i="1" dirty="0" err="1" smtClean="0"/>
              <a:t>ft</a:t>
            </a:r>
            <a:r>
              <a:rPr lang="en-US" i="1" dirty="0" smtClean="0"/>
              <a:t> </a:t>
            </a:r>
            <a:r>
              <a:rPr lang="en-US" i="1" dirty="0"/>
              <a:t>- </a:t>
            </a:r>
            <a:r>
              <a:rPr lang="el-GR" i="1" dirty="0">
                <a:latin typeface="Lucida Grande"/>
                <a:ea typeface="Lucida Grande"/>
                <a:cs typeface="Lucida Grande"/>
              </a:rPr>
              <a:t>π</a:t>
            </a:r>
            <a:r>
              <a:rPr lang="en-US" i="1" dirty="0" smtClean="0"/>
              <a:t>) </a:t>
            </a:r>
            <a:r>
              <a:rPr lang="en-US" i="1" dirty="0"/>
              <a:t>+ sin(</a:t>
            </a:r>
            <a:r>
              <a:rPr lang="en-US" i="1" dirty="0" smtClean="0"/>
              <a:t>2</a:t>
            </a:r>
            <a:r>
              <a:rPr lang="el-GR" i="1" dirty="0">
                <a:latin typeface="Lucida Grande"/>
                <a:ea typeface="Lucida Grande"/>
                <a:cs typeface="Lucida Grande"/>
              </a:rPr>
              <a:t>π</a:t>
            </a:r>
            <a:r>
              <a:rPr lang="en-US" i="1" dirty="0" smtClean="0"/>
              <a:t>.</a:t>
            </a:r>
            <a:r>
              <a:rPr lang="en-US" i="1" dirty="0" err="1" smtClean="0"/>
              <a:t>ft</a:t>
            </a:r>
            <a:r>
              <a:rPr lang="en-US" i="1" dirty="0" smtClean="0"/>
              <a:t> </a:t>
            </a:r>
            <a:r>
              <a:rPr lang="en-US" i="1" dirty="0"/>
              <a:t>+ </a:t>
            </a:r>
            <a:r>
              <a:rPr lang="el-GR" i="1" dirty="0">
                <a:latin typeface="Lucida Grande"/>
                <a:ea typeface="Lucida Grande"/>
                <a:cs typeface="Lucida Grande"/>
              </a:rPr>
              <a:t>π</a:t>
            </a:r>
            <a:r>
              <a:rPr lang="en-US" i="1" dirty="0" smtClean="0"/>
              <a:t>)</a:t>
            </a:r>
            <a:endParaRPr lang="en-US" i="1" dirty="0"/>
          </a:p>
          <a:p>
            <a:pPr marL="0" indent="0">
              <a:buNone/>
            </a:pPr>
            <a:r>
              <a:rPr lang="en-US" dirty="0"/>
              <a:t>b . </a:t>
            </a:r>
            <a:r>
              <a:rPr lang="en-US" i="1" dirty="0"/>
              <a:t>sin </a:t>
            </a:r>
            <a:r>
              <a:rPr lang="en-US" i="1" dirty="0" smtClean="0"/>
              <a:t>2</a:t>
            </a:r>
            <a:r>
              <a:rPr lang="el-GR" i="1" dirty="0">
                <a:latin typeface="Lucida Grande"/>
                <a:ea typeface="Lucida Grande"/>
                <a:cs typeface="Lucida Grande"/>
              </a:rPr>
              <a:t>π</a:t>
            </a:r>
            <a:r>
              <a:rPr lang="en-US" i="1" dirty="0" err="1" smtClean="0"/>
              <a:t>ft</a:t>
            </a:r>
            <a:r>
              <a:rPr lang="en-US" i="1" dirty="0" smtClean="0"/>
              <a:t> </a:t>
            </a:r>
            <a:r>
              <a:rPr lang="en-US" i="1" dirty="0"/>
              <a:t>+ sin(</a:t>
            </a:r>
            <a:r>
              <a:rPr lang="en-US" i="1" dirty="0" smtClean="0"/>
              <a:t>2</a:t>
            </a:r>
            <a:r>
              <a:rPr lang="el-GR" i="1" dirty="0">
                <a:latin typeface="Lucida Grande"/>
                <a:ea typeface="Lucida Grande"/>
                <a:cs typeface="Lucida Grande"/>
              </a:rPr>
              <a:t>π</a:t>
            </a:r>
            <a:r>
              <a:rPr lang="en-US" i="1" dirty="0" err="1" smtClean="0"/>
              <a:t>ft</a:t>
            </a:r>
            <a:r>
              <a:rPr lang="en-US" i="1" dirty="0" smtClean="0"/>
              <a:t> </a:t>
            </a:r>
            <a:r>
              <a:rPr lang="en-US" i="1" dirty="0"/>
              <a:t>- </a:t>
            </a:r>
            <a:r>
              <a:rPr lang="el-GR" i="1" dirty="0">
                <a:latin typeface="Lucida Grande"/>
                <a:ea typeface="Lucida Grande"/>
                <a:cs typeface="Lucida Grande"/>
              </a:rPr>
              <a:t>π</a:t>
            </a:r>
            <a:r>
              <a:rPr lang="en-US" i="1" dirty="0" smtClean="0"/>
              <a:t>)</a:t>
            </a:r>
            <a:endParaRPr lang="en-US" i="1" dirty="0"/>
          </a:p>
        </p:txBody>
      </p:sp>
      <p:sp>
        <p:nvSpPr>
          <p:cNvPr id="9" name="Rectangle 8"/>
          <p:cNvSpPr/>
          <p:nvPr/>
        </p:nvSpPr>
        <p:spPr>
          <a:xfrm>
            <a:off x="8424" y="3733800"/>
            <a:ext cx="795961" cy="461665"/>
          </a:xfrm>
          <a:prstGeom prst="rect">
            <a:avLst/>
          </a:prstGeom>
        </p:spPr>
        <p:txBody>
          <a:bodyPr wrap="none">
            <a:spAutoFit/>
          </a:bodyPr>
          <a:lstStyle/>
          <a:p>
            <a:r>
              <a:rPr lang="en-US" i="1" dirty="0"/>
              <a:t>Sol:</a:t>
            </a:r>
          </a:p>
        </p:txBody>
      </p:sp>
    </p:spTree>
    <p:extLst>
      <p:ext uri="{BB962C8B-B14F-4D97-AF65-F5344CB8AC3E}">
        <p14:creationId xmlns:p14="http://schemas.microsoft.com/office/powerpoint/2010/main" xmlns="" val="341397294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pPr>
              <a:defRPr/>
            </a:pPr>
            <a:fld id="{BACECD4D-FF13-F54C-9E44-5E76ECC5C64E}" type="slidenum">
              <a:rPr lang="en-US" smtClean="0"/>
              <a:pPr>
                <a:defRPr/>
              </a:pPr>
              <a:t>12</a:t>
            </a:fld>
            <a:endParaRPr lang="en-US"/>
          </a:p>
        </p:txBody>
      </p:sp>
    </p:spTree>
    <p:extLst>
      <p:ext uri="{BB962C8B-B14F-4D97-AF65-F5344CB8AC3E}">
        <p14:creationId xmlns:p14="http://schemas.microsoft.com/office/powerpoint/2010/main" xmlns="" val="335274475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617538"/>
            <a:ext cx="8229600" cy="1143000"/>
          </a:xfrm>
        </p:spPr>
        <p:txBody>
          <a:bodyPr/>
          <a:lstStyle/>
          <a:p>
            <a:r>
              <a:rPr lang="en-US" sz="4000" dirty="0" smtClean="0"/>
              <a:t>Frequency Wavelength Relationship</a:t>
            </a:r>
            <a:endParaRPr lang="en-US" sz="4000" dirty="0"/>
          </a:p>
        </p:txBody>
      </p:sp>
      <p:sp>
        <p:nvSpPr>
          <p:cNvPr id="3" name="Content Placeholder 2"/>
          <p:cNvSpPr>
            <a:spLocks noGrp="1"/>
          </p:cNvSpPr>
          <p:nvPr>
            <p:ph idx="1"/>
          </p:nvPr>
        </p:nvSpPr>
        <p:spPr>
          <a:xfrm>
            <a:off x="0" y="2017713"/>
            <a:ext cx="9144000" cy="2630487"/>
          </a:xfrm>
        </p:spPr>
        <p:txBody>
          <a:bodyPr/>
          <a:lstStyle/>
          <a:p>
            <a:pPr marL="0" indent="0">
              <a:buNone/>
            </a:pPr>
            <a:r>
              <a:rPr lang="en-US" dirty="0" smtClean="0"/>
              <a:t>Q: Sound </a:t>
            </a:r>
            <a:r>
              <a:rPr lang="en-US" dirty="0"/>
              <a:t>may be modeled as sinusoidal functions. Compare the wavelength and </a:t>
            </a:r>
            <a:r>
              <a:rPr lang="en-US" dirty="0" smtClean="0"/>
              <a:t>relative frequency </a:t>
            </a:r>
            <a:r>
              <a:rPr lang="en-US" dirty="0"/>
              <a:t>of musical notes. Use 330 m/s as the speed of sound and the following </a:t>
            </a:r>
            <a:r>
              <a:rPr lang="en-US" dirty="0" smtClean="0"/>
              <a:t>frequencies for </a:t>
            </a:r>
            <a:r>
              <a:rPr lang="en-US" dirty="0"/>
              <a:t>the musical scale.</a:t>
            </a:r>
          </a:p>
        </p:txBody>
      </p:sp>
      <p:sp>
        <p:nvSpPr>
          <p:cNvPr id="4" name="Slide Number Placeholder 3"/>
          <p:cNvSpPr>
            <a:spLocks noGrp="1"/>
          </p:cNvSpPr>
          <p:nvPr>
            <p:ph type="sldNum" sz="quarter" idx="12"/>
          </p:nvPr>
        </p:nvSpPr>
        <p:spPr/>
        <p:txBody>
          <a:bodyPr/>
          <a:lstStyle/>
          <a:p>
            <a:pPr>
              <a:defRPr/>
            </a:pPr>
            <a:fld id="{BACECD4D-FF13-F54C-9E44-5E76ECC5C64E}" type="slidenum">
              <a:rPr lang="en-US" smtClean="0"/>
              <a:pPr>
                <a:defRPr/>
              </a:pPr>
              <a:t>13</a:t>
            </a:fld>
            <a:endParaRPr lang="en-US"/>
          </a:p>
        </p:txBody>
      </p:sp>
      <p:pic>
        <p:nvPicPr>
          <p:cNvPr id="5" name="Picture 4"/>
          <p:cNvPicPr>
            <a:picLocks noChangeAspect="1"/>
          </p:cNvPicPr>
          <p:nvPr/>
        </p:nvPicPr>
        <p:blipFill>
          <a:blip r:embed="rId2"/>
          <a:stretch>
            <a:fillRect/>
          </a:stretch>
        </p:blipFill>
        <p:spPr>
          <a:xfrm>
            <a:off x="228600" y="4953000"/>
            <a:ext cx="8242300" cy="914400"/>
          </a:xfrm>
          <a:prstGeom prst="rect">
            <a:avLst/>
          </a:prstGeom>
        </p:spPr>
      </p:pic>
    </p:spTree>
    <p:extLst>
      <p:ext uri="{BB962C8B-B14F-4D97-AF65-F5344CB8AC3E}">
        <p14:creationId xmlns:p14="http://schemas.microsoft.com/office/powerpoint/2010/main" xmlns="" val="185762049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1" lang="en-US" dirty="0" smtClean="0"/>
              <a:t>Wavelength</a:t>
            </a:r>
            <a:endParaRPr lang="en-US" dirty="0"/>
          </a:p>
        </p:txBody>
      </p:sp>
      <p:sp>
        <p:nvSpPr>
          <p:cNvPr id="3" name="Content Placeholder 2"/>
          <p:cNvSpPr>
            <a:spLocks noGrp="1"/>
          </p:cNvSpPr>
          <p:nvPr>
            <p:ph idx="1"/>
          </p:nvPr>
        </p:nvSpPr>
        <p:spPr>
          <a:xfrm>
            <a:off x="25400" y="4953000"/>
            <a:ext cx="9144000" cy="1905000"/>
          </a:xfrm>
        </p:spPr>
        <p:txBody>
          <a:bodyPr/>
          <a:lstStyle/>
          <a:p>
            <a:pPr marL="0" indent="0">
              <a:buNone/>
            </a:pPr>
            <a:r>
              <a:rPr lang="en-US" dirty="0"/>
              <a:t>The relationship is </a:t>
            </a:r>
            <a:r>
              <a:rPr lang="en-US" dirty="0" err="1"/>
              <a:t>λf</a:t>
            </a:r>
            <a:r>
              <a:rPr lang="en-US" dirty="0"/>
              <a:t> = v, where </a:t>
            </a:r>
            <a:r>
              <a:rPr lang="en-US" dirty="0" err="1"/>
              <a:t>λ</a:t>
            </a:r>
            <a:r>
              <a:rPr lang="en-US" dirty="0"/>
              <a:t> is the wavelength, f is the frequency, and v is </a:t>
            </a:r>
            <a:r>
              <a:rPr lang="en-US" dirty="0" smtClean="0"/>
              <a:t>the speed </a:t>
            </a:r>
            <a:r>
              <a:rPr lang="en-US" dirty="0"/>
              <a:t>at which the signal is traveling.</a:t>
            </a:r>
          </a:p>
        </p:txBody>
      </p:sp>
      <p:sp>
        <p:nvSpPr>
          <p:cNvPr id="4" name="Slide Number Placeholder 3"/>
          <p:cNvSpPr>
            <a:spLocks noGrp="1"/>
          </p:cNvSpPr>
          <p:nvPr>
            <p:ph type="sldNum" sz="quarter" idx="12"/>
          </p:nvPr>
        </p:nvSpPr>
        <p:spPr/>
        <p:txBody>
          <a:bodyPr/>
          <a:lstStyle/>
          <a:p>
            <a:pPr>
              <a:defRPr/>
            </a:pPr>
            <a:fld id="{BACECD4D-FF13-F54C-9E44-5E76ECC5C64E}" type="slidenum">
              <a:rPr lang="en-US" smtClean="0"/>
              <a:pPr>
                <a:defRPr/>
              </a:pPr>
              <a:t>14</a:t>
            </a:fld>
            <a:endParaRPr lang="en-US"/>
          </a:p>
        </p:txBody>
      </p:sp>
      <p:pic>
        <p:nvPicPr>
          <p:cNvPr id="5" name="Picture 4"/>
          <p:cNvPicPr>
            <a:picLocks noChangeAspect="1"/>
          </p:cNvPicPr>
          <p:nvPr/>
        </p:nvPicPr>
        <p:blipFill>
          <a:blip r:embed="rId3"/>
          <a:stretch>
            <a:fillRect/>
          </a:stretch>
        </p:blipFill>
        <p:spPr>
          <a:xfrm>
            <a:off x="25400" y="2133600"/>
            <a:ext cx="2590800" cy="1533525"/>
          </a:xfrm>
          <a:prstGeom prst="rect">
            <a:avLst/>
          </a:prstGeom>
        </p:spPr>
      </p:pic>
      <p:pic>
        <p:nvPicPr>
          <p:cNvPr id="6" name="Picture 6" descr="https://encrypted-tbn3.gstatic.com/images?q=tbn:ANd9GcTOGP42JXg6e-ErLnqnIhYSk5mDxUYV0ItCjqMdQPbO-LyffzdH"/>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228600" y="3657600"/>
            <a:ext cx="2381250" cy="1304925"/>
          </a:xfrm>
          <a:prstGeom prst="rect">
            <a:avLst/>
          </a:prstGeom>
          <a:noFill/>
          <a:extLst>
            <a:ext uri="{909E8E84-426E-40dd-AFC4-6F175D3DCCD1}">
              <a14:hiddenFill xmlns:a14="http://schemas.microsoft.com/office/drawing/2010/main" xmlns="">
                <a:solidFill>
                  <a:srgbClr val="FFFFFF"/>
                </a:solidFill>
              </a14:hiddenFill>
            </a:ext>
          </a:extLst>
        </p:spPr>
      </p:pic>
      <p:pic>
        <p:nvPicPr>
          <p:cNvPr id="7" name="Picture 4"/>
          <p:cNvPicPr preferRelativeResize="0">
            <a:picLocks noChangeAspect="1" noChangeArrowheads="1"/>
          </p:cNvPicPr>
          <p:nvPr/>
        </p:nvPicPr>
        <p:blipFill>
          <a:blip r:embed="rId5">
            <a:lum bright="-2000" contrast="8000"/>
            <a:extLst>
              <a:ext uri="{28A0092B-C50C-407E-A947-70E740481C1C}">
                <a14:useLocalDpi xmlns:a14="http://schemas.microsoft.com/office/drawing/2010/main" xmlns="" val="0"/>
              </a:ext>
            </a:extLst>
          </a:blip>
          <a:srcRect b="7153"/>
          <a:stretch>
            <a:fillRect/>
          </a:stretch>
        </p:blipFill>
        <p:spPr bwMode="auto">
          <a:xfrm>
            <a:off x="3352800" y="1828800"/>
            <a:ext cx="4343400" cy="30099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358066575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defRPr/>
            </a:pPr>
            <a:fld id="{BACECD4D-FF13-F54C-9E44-5E76ECC5C64E}" type="slidenum">
              <a:rPr lang="en-US" smtClean="0"/>
              <a:pPr>
                <a:defRPr/>
              </a:pPr>
              <a:t>15</a:t>
            </a:fld>
            <a:endParaRPr lang="en-US"/>
          </a:p>
        </p:txBody>
      </p:sp>
      <p:pic>
        <p:nvPicPr>
          <p:cNvPr id="5" name="Picture 4"/>
          <p:cNvPicPr>
            <a:picLocks noChangeAspect="1"/>
          </p:cNvPicPr>
          <p:nvPr/>
        </p:nvPicPr>
        <p:blipFill>
          <a:blip r:embed="rId2"/>
          <a:stretch>
            <a:fillRect/>
          </a:stretch>
        </p:blipFill>
        <p:spPr>
          <a:xfrm>
            <a:off x="0" y="5867400"/>
            <a:ext cx="8242300" cy="914400"/>
          </a:xfrm>
          <a:prstGeom prst="rect">
            <a:avLst/>
          </a:prstGeom>
        </p:spPr>
      </p:pic>
      <p:sp>
        <p:nvSpPr>
          <p:cNvPr id="7" name="Content Placeholder 2"/>
          <p:cNvSpPr>
            <a:spLocks noGrp="1"/>
          </p:cNvSpPr>
          <p:nvPr>
            <p:ph idx="1"/>
          </p:nvPr>
        </p:nvSpPr>
        <p:spPr>
          <a:xfrm>
            <a:off x="31044" y="3886200"/>
            <a:ext cx="9144000" cy="1905000"/>
          </a:xfrm>
        </p:spPr>
        <p:txBody>
          <a:bodyPr/>
          <a:lstStyle/>
          <a:p>
            <a:pPr marL="0" indent="0">
              <a:buNone/>
            </a:pPr>
            <a:r>
              <a:rPr lang="en-US" dirty="0"/>
              <a:t>The relationship is </a:t>
            </a:r>
            <a:r>
              <a:rPr lang="en-US" dirty="0" err="1"/>
              <a:t>λf</a:t>
            </a:r>
            <a:r>
              <a:rPr lang="en-US" dirty="0"/>
              <a:t> = v, where </a:t>
            </a:r>
            <a:r>
              <a:rPr lang="en-US" dirty="0" err="1"/>
              <a:t>λ</a:t>
            </a:r>
            <a:r>
              <a:rPr lang="en-US" dirty="0"/>
              <a:t> is the wavelength, f is the frequency, and v is </a:t>
            </a:r>
            <a:r>
              <a:rPr lang="en-US" dirty="0" smtClean="0"/>
              <a:t>the speed </a:t>
            </a:r>
            <a:r>
              <a:rPr lang="en-US" dirty="0"/>
              <a:t>at which the signal is traveling.</a:t>
            </a:r>
          </a:p>
        </p:txBody>
      </p:sp>
      <p:sp>
        <p:nvSpPr>
          <p:cNvPr id="8" name="Content Placeholder 2"/>
          <p:cNvSpPr txBox="1">
            <a:spLocks/>
          </p:cNvSpPr>
          <p:nvPr/>
        </p:nvSpPr>
        <p:spPr bwMode="auto">
          <a:xfrm>
            <a:off x="0" y="1981200"/>
            <a:ext cx="9144000" cy="13716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folHlink"/>
              </a:buClr>
              <a:buSzPct val="60000"/>
              <a:buFont typeface="Wingdings" charset="0"/>
              <a:buChar char="n"/>
              <a:defRPr sz="3200">
                <a:solidFill>
                  <a:schemeClr val="tx1"/>
                </a:solidFill>
                <a:latin typeface="+mn-lt"/>
                <a:ea typeface="+mn-ea"/>
                <a:cs typeface="ＭＳ Ｐゴシック" charset="0"/>
              </a:defRPr>
            </a:lvl1pPr>
            <a:lvl2pPr marL="742950" indent="-285750" algn="l" rtl="0" eaLnBrk="0" fontAlgn="base" hangingPunct="0">
              <a:spcBef>
                <a:spcPct val="20000"/>
              </a:spcBef>
              <a:spcAft>
                <a:spcPct val="0"/>
              </a:spcAft>
              <a:buClr>
                <a:schemeClr val="hlink"/>
              </a:buClr>
              <a:buSzPct val="55000"/>
              <a:buFont typeface="Wingdings" charset="0"/>
              <a:buChar char="n"/>
              <a:defRPr sz="2800">
                <a:solidFill>
                  <a:schemeClr val="tx1"/>
                </a:solidFill>
                <a:latin typeface="+mn-lt"/>
                <a:ea typeface="+mn-ea"/>
              </a:defRPr>
            </a:lvl2pPr>
            <a:lvl3pPr marL="1143000" indent="-228600" algn="l" rtl="0" eaLnBrk="0" fontAlgn="base" hangingPunct="0">
              <a:spcBef>
                <a:spcPct val="20000"/>
              </a:spcBef>
              <a:spcAft>
                <a:spcPct val="0"/>
              </a:spcAft>
              <a:buClr>
                <a:schemeClr val="folHlink"/>
              </a:buClr>
              <a:buSzPct val="50000"/>
              <a:buFont typeface="Wingdings" charset="0"/>
              <a:buChar char="n"/>
              <a:defRPr sz="2400">
                <a:solidFill>
                  <a:schemeClr val="tx1"/>
                </a:solidFill>
                <a:latin typeface="+mn-lt"/>
                <a:ea typeface="+mn-ea"/>
              </a:defRPr>
            </a:lvl3pPr>
            <a:lvl4pPr marL="1600200" indent="-228600" algn="l" rtl="0" eaLnBrk="0" fontAlgn="base" hangingPunct="0">
              <a:spcBef>
                <a:spcPct val="20000"/>
              </a:spcBef>
              <a:spcAft>
                <a:spcPct val="0"/>
              </a:spcAft>
              <a:buClr>
                <a:schemeClr val="accent2"/>
              </a:buClr>
              <a:buSzPct val="55000"/>
              <a:buFont typeface="Wingdings" charset="0"/>
              <a:buChar char="n"/>
              <a:defRPr sz="2000">
                <a:solidFill>
                  <a:schemeClr val="tx1"/>
                </a:solidFill>
                <a:latin typeface="+mn-lt"/>
                <a:ea typeface="+mn-ea"/>
              </a:defRPr>
            </a:lvl4pPr>
            <a:lvl5pPr marL="2057400" indent="-228600" algn="l" rtl="0" eaLnBrk="0" fontAlgn="base" hangingPunct="0">
              <a:spcBef>
                <a:spcPct val="20000"/>
              </a:spcBef>
              <a:spcAft>
                <a:spcPct val="0"/>
              </a:spcAft>
              <a:buClr>
                <a:schemeClr val="accent1"/>
              </a:buClr>
              <a:buSzPct val="50000"/>
              <a:buFont typeface="Wingdings" charset="0"/>
              <a:buChar char="n"/>
              <a:defRPr sz="2000">
                <a:solidFill>
                  <a:schemeClr val="tx1"/>
                </a:solidFill>
                <a:latin typeface="+mn-lt"/>
                <a:ea typeface="+mn-ea"/>
              </a:defRPr>
            </a:lvl5pPr>
            <a:lvl6pPr marL="2514600" indent="-228600" algn="l" rtl="0" fontAlgn="base">
              <a:spcBef>
                <a:spcPct val="20000"/>
              </a:spcBef>
              <a:spcAft>
                <a:spcPct val="0"/>
              </a:spcAft>
              <a:buClr>
                <a:schemeClr val="accent1"/>
              </a:buClr>
              <a:buSzPct val="50000"/>
              <a:buFont typeface="Wingdings" charset="0"/>
              <a:buChar char="n"/>
              <a:defRPr sz="2000">
                <a:solidFill>
                  <a:schemeClr val="tx1"/>
                </a:solidFill>
                <a:latin typeface="+mn-lt"/>
                <a:ea typeface="+mn-ea"/>
              </a:defRPr>
            </a:lvl6pPr>
            <a:lvl7pPr marL="2971800" indent="-228600" algn="l" rtl="0" fontAlgn="base">
              <a:spcBef>
                <a:spcPct val="20000"/>
              </a:spcBef>
              <a:spcAft>
                <a:spcPct val="0"/>
              </a:spcAft>
              <a:buClr>
                <a:schemeClr val="accent1"/>
              </a:buClr>
              <a:buSzPct val="50000"/>
              <a:buFont typeface="Wingdings" charset="0"/>
              <a:buChar char="n"/>
              <a:defRPr sz="2000">
                <a:solidFill>
                  <a:schemeClr val="tx1"/>
                </a:solidFill>
                <a:latin typeface="+mn-lt"/>
                <a:ea typeface="+mn-ea"/>
              </a:defRPr>
            </a:lvl7pPr>
            <a:lvl8pPr marL="3429000" indent="-228600" algn="l" rtl="0" fontAlgn="base">
              <a:spcBef>
                <a:spcPct val="20000"/>
              </a:spcBef>
              <a:spcAft>
                <a:spcPct val="0"/>
              </a:spcAft>
              <a:buClr>
                <a:schemeClr val="accent1"/>
              </a:buClr>
              <a:buSzPct val="50000"/>
              <a:buFont typeface="Wingdings" charset="0"/>
              <a:buChar char="n"/>
              <a:defRPr sz="2000">
                <a:solidFill>
                  <a:schemeClr val="tx1"/>
                </a:solidFill>
                <a:latin typeface="+mn-lt"/>
                <a:ea typeface="+mn-ea"/>
              </a:defRPr>
            </a:lvl8pPr>
            <a:lvl9pPr marL="3886200" indent="-228600" algn="l" rtl="0" fontAlgn="base">
              <a:spcBef>
                <a:spcPct val="20000"/>
              </a:spcBef>
              <a:spcAft>
                <a:spcPct val="0"/>
              </a:spcAft>
              <a:buClr>
                <a:schemeClr val="accent1"/>
              </a:buClr>
              <a:buSzPct val="50000"/>
              <a:buFont typeface="Wingdings" charset="0"/>
              <a:buChar char="n"/>
              <a:defRPr sz="2000">
                <a:solidFill>
                  <a:schemeClr val="tx1"/>
                </a:solidFill>
                <a:latin typeface="+mn-lt"/>
                <a:ea typeface="+mn-ea"/>
              </a:defRPr>
            </a:lvl9pPr>
          </a:lstStyle>
          <a:p>
            <a:pPr marL="0" indent="0">
              <a:buFont typeface="Wingdings" charset="0"/>
              <a:buNone/>
            </a:pPr>
            <a:r>
              <a:rPr lang="en-US" sz="2000" dirty="0" smtClean="0"/>
              <a:t>Q: Sound may be modeled as sinusoidal functions. Compare the wavelength and relative frequency of musical notes. Use 330 m/s as the speed of sound and the following frequencies for the musical scale.</a:t>
            </a:r>
            <a:endParaRPr lang="en-US" sz="2000" dirty="0"/>
          </a:p>
        </p:txBody>
      </p:sp>
      <p:sp>
        <p:nvSpPr>
          <p:cNvPr id="10" name="Title 1"/>
          <p:cNvSpPr>
            <a:spLocks noGrp="1"/>
          </p:cNvSpPr>
          <p:nvPr>
            <p:ph type="title"/>
          </p:nvPr>
        </p:nvSpPr>
        <p:spPr>
          <a:xfrm>
            <a:off x="914400" y="617538"/>
            <a:ext cx="8229600" cy="1143000"/>
          </a:xfrm>
        </p:spPr>
        <p:txBody>
          <a:bodyPr/>
          <a:lstStyle/>
          <a:p>
            <a:r>
              <a:rPr lang="en-US" sz="4000" dirty="0" smtClean="0"/>
              <a:t>Frequency Wavelength Relationship</a:t>
            </a:r>
            <a:endParaRPr lang="en-US" sz="4000" dirty="0"/>
          </a:p>
        </p:txBody>
      </p:sp>
    </p:spTree>
    <p:extLst>
      <p:ext uri="{BB962C8B-B14F-4D97-AF65-F5344CB8AC3E}">
        <p14:creationId xmlns:p14="http://schemas.microsoft.com/office/powerpoint/2010/main" xmlns="" val="278850878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p:cNvPicPr>
            <a:picLocks noGrp="1" noChangeAspect="1"/>
          </p:cNvPicPr>
          <p:nvPr>
            <p:ph idx="1"/>
          </p:nvPr>
        </p:nvPicPr>
        <p:blipFill>
          <a:blip r:embed="rId3"/>
          <a:srcRect l="622" r="622"/>
          <a:stretch>
            <a:fillRect/>
          </a:stretch>
        </p:blipFill>
        <p:spPr>
          <a:xfrm>
            <a:off x="2971800" y="1828800"/>
            <a:ext cx="6172200" cy="2971800"/>
          </a:xfrm>
        </p:spPr>
      </p:pic>
      <p:sp>
        <p:nvSpPr>
          <p:cNvPr id="4" name="Slide Number Placeholder 3"/>
          <p:cNvSpPr>
            <a:spLocks noGrp="1"/>
          </p:cNvSpPr>
          <p:nvPr>
            <p:ph type="sldNum" sz="quarter" idx="12"/>
          </p:nvPr>
        </p:nvSpPr>
        <p:spPr/>
        <p:txBody>
          <a:bodyPr/>
          <a:lstStyle/>
          <a:p>
            <a:pPr>
              <a:defRPr/>
            </a:pPr>
            <a:fld id="{BACECD4D-FF13-F54C-9E44-5E76ECC5C64E}" type="slidenum">
              <a:rPr lang="en-US" smtClean="0"/>
              <a:pPr>
                <a:defRPr/>
              </a:pPr>
              <a:t>16</a:t>
            </a:fld>
            <a:endParaRPr lang="en-US"/>
          </a:p>
        </p:txBody>
      </p:sp>
      <p:pic>
        <p:nvPicPr>
          <p:cNvPr id="6" name="Picture 5"/>
          <p:cNvPicPr>
            <a:picLocks noChangeAspect="1"/>
          </p:cNvPicPr>
          <p:nvPr/>
        </p:nvPicPr>
        <p:blipFill>
          <a:blip r:embed="rId4"/>
          <a:stretch>
            <a:fillRect/>
          </a:stretch>
        </p:blipFill>
        <p:spPr>
          <a:xfrm>
            <a:off x="0" y="4876800"/>
            <a:ext cx="9144000" cy="1116623"/>
          </a:xfrm>
          <a:prstGeom prst="rect">
            <a:avLst/>
          </a:prstGeom>
        </p:spPr>
      </p:pic>
      <p:sp>
        <p:nvSpPr>
          <p:cNvPr id="7" name="Rectangle 6"/>
          <p:cNvSpPr/>
          <p:nvPr/>
        </p:nvSpPr>
        <p:spPr>
          <a:xfrm>
            <a:off x="0" y="6107668"/>
            <a:ext cx="9144000" cy="369332"/>
          </a:xfrm>
          <a:prstGeom prst="rect">
            <a:avLst/>
          </a:prstGeom>
        </p:spPr>
        <p:txBody>
          <a:bodyPr wrap="square">
            <a:spAutoFit/>
          </a:bodyPr>
          <a:lstStyle/>
          <a:p>
            <a:r>
              <a:rPr lang="en-US" sz="1800" b="1" dirty="0"/>
              <a:t>N = note; F = frequency (Hz); D = frequency difference; W = wavelength (m)</a:t>
            </a:r>
          </a:p>
        </p:txBody>
      </p:sp>
      <p:sp>
        <p:nvSpPr>
          <p:cNvPr id="10" name="Title 1"/>
          <p:cNvSpPr>
            <a:spLocks noGrp="1"/>
          </p:cNvSpPr>
          <p:nvPr>
            <p:ph type="title"/>
          </p:nvPr>
        </p:nvSpPr>
        <p:spPr>
          <a:xfrm>
            <a:off x="914400" y="617538"/>
            <a:ext cx="8229600" cy="1143000"/>
          </a:xfrm>
        </p:spPr>
        <p:txBody>
          <a:bodyPr/>
          <a:lstStyle/>
          <a:p>
            <a:r>
              <a:rPr lang="en-US" sz="4000" dirty="0" smtClean="0"/>
              <a:t>Frequency Wavelength Relationship</a:t>
            </a:r>
            <a:endParaRPr lang="en-US" sz="4000" dirty="0"/>
          </a:p>
        </p:txBody>
      </p:sp>
    </p:spTree>
    <p:extLst>
      <p:ext uri="{BB962C8B-B14F-4D97-AF65-F5344CB8AC3E}">
        <p14:creationId xmlns:p14="http://schemas.microsoft.com/office/powerpoint/2010/main" xmlns="" val="225707956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pPr>
              <a:defRPr/>
            </a:pPr>
            <a:fld id="{BACECD4D-FF13-F54C-9E44-5E76ECC5C64E}" type="slidenum">
              <a:rPr lang="en-US" smtClean="0"/>
              <a:pPr>
                <a:defRPr/>
              </a:pPr>
              <a:t>17</a:t>
            </a:fld>
            <a:endParaRPr lang="en-US"/>
          </a:p>
        </p:txBody>
      </p:sp>
    </p:spTree>
    <p:extLst>
      <p:ext uri="{BB962C8B-B14F-4D97-AF65-F5344CB8AC3E}">
        <p14:creationId xmlns:p14="http://schemas.microsoft.com/office/powerpoint/2010/main" xmlns="" val="34163209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990600"/>
            <a:ext cx="8305800" cy="769938"/>
          </a:xfrm>
        </p:spPr>
        <p:txBody>
          <a:bodyPr/>
          <a:lstStyle/>
          <a:p>
            <a:r>
              <a:rPr lang="en-US" dirty="0" smtClean="0"/>
              <a:t>Amplitude, Frequency and Phase</a:t>
            </a:r>
            <a:endParaRPr lang="en-US" dirty="0"/>
          </a:p>
        </p:txBody>
      </p:sp>
      <p:sp>
        <p:nvSpPr>
          <p:cNvPr id="3" name="Content Placeholder 2"/>
          <p:cNvSpPr>
            <a:spLocks noGrp="1"/>
          </p:cNvSpPr>
          <p:nvPr>
            <p:ph idx="1"/>
          </p:nvPr>
        </p:nvSpPr>
        <p:spPr>
          <a:xfrm>
            <a:off x="0" y="2017713"/>
            <a:ext cx="9144000" cy="2782887"/>
          </a:xfrm>
        </p:spPr>
        <p:txBody>
          <a:bodyPr/>
          <a:lstStyle/>
          <a:p>
            <a:pPr marL="0" indent="0">
              <a:buNone/>
            </a:pPr>
            <a:r>
              <a:rPr lang="en-US" dirty="0" smtClean="0"/>
              <a:t>Q: If </a:t>
            </a:r>
            <a:r>
              <a:rPr lang="en-US" dirty="0"/>
              <a:t>the solid curve in Figure </a:t>
            </a:r>
            <a:r>
              <a:rPr lang="en-US" dirty="0" smtClean="0"/>
              <a:t>below </a:t>
            </a:r>
            <a:r>
              <a:rPr lang="en-US" dirty="0"/>
              <a:t>represents </a:t>
            </a:r>
            <a:r>
              <a:rPr lang="en-US" i="1" dirty="0"/>
              <a:t>sin(</a:t>
            </a:r>
            <a:r>
              <a:rPr lang="en-US" i="1" dirty="0" smtClean="0"/>
              <a:t>2</a:t>
            </a:r>
            <a:r>
              <a:rPr lang="el-GR" i="1" dirty="0">
                <a:latin typeface="Lucida Grande"/>
                <a:ea typeface="Lucida Grande"/>
                <a:cs typeface="Lucida Grande"/>
              </a:rPr>
              <a:t>π</a:t>
            </a:r>
            <a:r>
              <a:rPr lang="en-US" i="1" dirty="0" smtClean="0"/>
              <a:t>t</a:t>
            </a:r>
            <a:r>
              <a:rPr lang="en-US" i="1" dirty="0"/>
              <a:t>) </a:t>
            </a:r>
            <a:r>
              <a:rPr lang="en-US" dirty="0"/>
              <a:t>, what does the dotted </a:t>
            </a:r>
            <a:r>
              <a:rPr lang="en-US" dirty="0" smtClean="0"/>
              <a:t>curve represent? That </a:t>
            </a:r>
            <a:r>
              <a:rPr lang="en-US" dirty="0"/>
              <a:t>is, the dotted curve can be written in the form </a:t>
            </a:r>
            <a:r>
              <a:rPr lang="en-US" i="1" dirty="0"/>
              <a:t>A sin(</a:t>
            </a:r>
            <a:r>
              <a:rPr lang="en-US" i="1" dirty="0" smtClean="0"/>
              <a:t>2</a:t>
            </a:r>
            <a:r>
              <a:rPr lang="el-GR" i="1" dirty="0">
                <a:latin typeface="Lucida Grande"/>
                <a:ea typeface="Lucida Grande"/>
                <a:cs typeface="Lucida Grande"/>
              </a:rPr>
              <a:t>π</a:t>
            </a:r>
            <a:r>
              <a:rPr lang="en-US" i="1" dirty="0" err="1" smtClean="0"/>
              <a:t>ft</a:t>
            </a:r>
            <a:r>
              <a:rPr lang="en-US" i="1" dirty="0" smtClean="0"/>
              <a:t> </a:t>
            </a:r>
            <a:r>
              <a:rPr lang="en-US" i="1" dirty="0"/>
              <a:t>+ </a:t>
            </a:r>
            <a:r>
              <a:rPr lang="en-US" i="1" dirty="0" err="1" smtClean="0"/>
              <a:t>Φ</a:t>
            </a:r>
            <a:r>
              <a:rPr lang="en-US" i="1" dirty="0" smtClean="0"/>
              <a:t>)</a:t>
            </a:r>
            <a:r>
              <a:rPr lang="en-US" dirty="0"/>
              <a:t>; what </a:t>
            </a:r>
            <a:r>
              <a:rPr lang="en-US" dirty="0" smtClean="0"/>
              <a:t>are </a:t>
            </a:r>
            <a:r>
              <a:rPr lang="en-US" i="1" dirty="0" smtClean="0"/>
              <a:t>A</a:t>
            </a:r>
            <a:r>
              <a:rPr lang="en-US" dirty="0"/>
              <a:t>, </a:t>
            </a:r>
            <a:r>
              <a:rPr lang="en-US" i="1" dirty="0"/>
              <a:t>f</a:t>
            </a:r>
            <a:r>
              <a:rPr lang="en-US" dirty="0"/>
              <a:t>, and </a:t>
            </a:r>
            <a:r>
              <a:rPr lang="en-US" i="1" dirty="0" err="1" smtClean="0"/>
              <a:t>Φ</a:t>
            </a:r>
            <a:r>
              <a:rPr lang="en-US" dirty="0" smtClean="0"/>
              <a:t>?</a:t>
            </a:r>
            <a:endParaRPr lang="en-US" dirty="0"/>
          </a:p>
        </p:txBody>
      </p:sp>
      <p:sp>
        <p:nvSpPr>
          <p:cNvPr id="4" name="Slide Number Placeholder 3"/>
          <p:cNvSpPr>
            <a:spLocks noGrp="1"/>
          </p:cNvSpPr>
          <p:nvPr>
            <p:ph type="sldNum" sz="quarter" idx="12"/>
          </p:nvPr>
        </p:nvSpPr>
        <p:spPr/>
        <p:txBody>
          <a:bodyPr/>
          <a:lstStyle/>
          <a:p>
            <a:pPr>
              <a:defRPr/>
            </a:pPr>
            <a:fld id="{BACECD4D-FF13-F54C-9E44-5E76ECC5C64E}" type="slidenum">
              <a:rPr lang="en-US" smtClean="0"/>
              <a:pPr>
                <a:defRPr/>
              </a:pPr>
              <a:t>18</a:t>
            </a:fld>
            <a:endParaRPr lang="en-US"/>
          </a:p>
        </p:txBody>
      </p:sp>
      <p:pic>
        <p:nvPicPr>
          <p:cNvPr id="5" name="Picture 4"/>
          <p:cNvPicPr>
            <a:picLocks noChangeAspect="1"/>
          </p:cNvPicPr>
          <p:nvPr/>
        </p:nvPicPr>
        <p:blipFill>
          <a:blip r:embed="rId2"/>
          <a:stretch>
            <a:fillRect/>
          </a:stretch>
        </p:blipFill>
        <p:spPr>
          <a:xfrm>
            <a:off x="3733800" y="4191000"/>
            <a:ext cx="3505200" cy="2667000"/>
          </a:xfrm>
          <a:prstGeom prst="rect">
            <a:avLst/>
          </a:prstGeom>
        </p:spPr>
      </p:pic>
    </p:spTree>
    <p:extLst>
      <p:ext uri="{BB962C8B-B14F-4D97-AF65-F5344CB8AC3E}">
        <p14:creationId xmlns:p14="http://schemas.microsoft.com/office/powerpoint/2010/main" xmlns="" val="17208526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5" name="Rectangle 3"/>
          <p:cNvSpPr>
            <a:spLocks noGrp="1" noChangeArrowheads="1"/>
          </p:cNvSpPr>
          <p:nvPr>
            <p:ph type="body" idx="1"/>
          </p:nvPr>
        </p:nvSpPr>
        <p:spPr>
          <a:xfrm>
            <a:off x="152400" y="2017713"/>
            <a:ext cx="5791200" cy="4114800"/>
          </a:xfrm>
        </p:spPr>
        <p:txBody>
          <a:bodyPr/>
          <a:lstStyle/>
          <a:p>
            <a:pPr eaLnBrk="1" hangingPunct="1">
              <a:lnSpc>
                <a:spcPct val="90000"/>
              </a:lnSpc>
            </a:pPr>
            <a:r>
              <a:rPr kumimoji="1" lang="en-US" sz="2800" dirty="0" smtClean="0">
                <a:latin typeface="Arial" charset="0"/>
              </a:rPr>
              <a:t>Peak </a:t>
            </a:r>
            <a:r>
              <a:rPr kumimoji="1" lang="en-US" sz="2800" dirty="0">
                <a:latin typeface="Arial" charset="0"/>
              </a:rPr>
              <a:t>amplitude (A)</a:t>
            </a:r>
          </a:p>
          <a:p>
            <a:pPr lvl="1" eaLnBrk="1" hangingPunct="1">
              <a:lnSpc>
                <a:spcPct val="90000"/>
              </a:lnSpc>
            </a:pPr>
            <a:r>
              <a:rPr kumimoji="1" lang="en-US" sz="2400" dirty="0">
                <a:latin typeface="Arial" charset="0"/>
              </a:rPr>
              <a:t>maximum strength of signal</a:t>
            </a:r>
          </a:p>
          <a:p>
            <a:pPr lvl="1" eaLnBrk="1" hangingPunct="1">
              <a:lnSpc>
                <a:spcPct val="90000"/>
              </a:lnSpc>
            </a:pPr>
            <a:r>
              <a:rPr kumimoji="1" lang="en-US" sz="2400" dirty="0" smtClean="0">
                <a:latin typeface="Arial" charset="0"/>
              </a:rPr>
              <a:t>Volts</a:t>
            </a:r>
            <a:endParaRPr kumimoji="1" lang="en-US" sz="2400" dirty="0">
              <a:latin typeface="Arial" charset="0"/>
            </a:endParaRPr>
          </a:p>
          <a:p>
            <a:pPr eaLnBrk="1" hangingPunct="1">
              <a:lnSpc>
                <a:spcPct val="90000"/>
              </a:lnSpc>
            </a:pPr>
            <a:r>
              <a:rPr kumimoji="1" lang="en-US" sz="2800" dirty="0" smtClean="0">
                <a:latin typeface="Arial" charset="0"/>
              </a:rPr>
              <a:t>Frequency </a:t>
            </a:r>
            <a:r>
              <a:rPr kumimoji="1" lang="en-US" sz="2800" dirty="0">
                <a:latin typeface="Arial" charset="0"/>
              </a:rPr>
              <a:t>(f)</a:t>
            </a:r>
          </a:p>
          <a:p>
            <a:pPr lvl="1" eaLnBrk="1" hangingPunct="1">
              <a:lnSpc>
                <a:spcPct val="90000"/>
              </a:lnSpc>
            </a:pPr>
            <a:r>
              <a:rPr kumimoji="1" lang="en-US" sz="2400" dirty="0">
                <a:latin typeface="Arial" charset="0"/>
              </a:rPr>
              <a:t>rate of change of signal</a:t>
            </a:r>
          </a:p>
          <a:p>
            <a:pPr lvl="1" eaLnBrk="1" hangingPunct="1">
              <a:lnSpc>
                <a:spcPct val="90000"/>
              </a:lnSpc>
            </a:pPr>
            <a:r>
              <a:rPr kumimoji="1" lang="en-US" sz="2400" dirty="0">
                <a:latin typeface="Arial" charset="0"/>
              </a:rPr>
              <a:t>Hertz (Hz) or cycles per second</a:t>
            </a:r>
          </a:p>
          <a:p>
            <a:pPr lvl="1" eaLnBrk="1" hangingPunct="1">
              <a:lnSpc>
                <a:spcPct val="90000"/>
              </a:lnSpc>
            </a:pPr>
            <a:r>
              <a:rPr kumimoji="1" lang="en-US" sz="2400" dirty="0">
                <a:latin typeface="Arial" charset="0"/>
              </a:rPr>
              <a:t>period = time for one repetition (T)</a:t>
            </a:r>
          </a:p>
          <a:p>
            <a:pPr lvl="1" eaLnBrk="1" hangingPunct="1">
              <a:lnSpc>
                <a:spcPct val="90000"/>
              </a:lnSpc>
            </a:pPr>
            <a:r>
              <a:rPr kumimoji="1" lang="en-US" sz="2400" dirty="0">
                <a:latin typeface="Arial" charset="0"/>
              </a:rPr>
              <a:t>T = 1/f</a:t>
            </a:r>
          </a:p>
          <a:p>
            <a:pPr eaLnBrk="1" hangingPunct="1">
              <a:lnSpc>
                <a:spcPct val="90000"/>
              </a:lnSpc>
            </a:pPr>
            <a:r>
              <a:rPr kumimoji="1" lang="en-US" sz="2800" dirty="0" smtClean="0">
                <a:latin typeface="Arial" charset="0"/>
              </a:rPr>
              <a:t>Phase </a:t>
            </a:r>
            <a:r>
              <a:rPr kumimoji="1" lang="en-US" sz="2800" dirty="0">
                <a:latin typeface="Arial" charset="0"/>
              </a:rPr>
              <a:t>(</a:t>
            </a:r>
            <a:r>
              <a:rPr kumimoji="1" lang="en-US" sz="2800" dirty="0">
                <a:latin typeface="Arial" charset="0"/>
                <a:sym typeface="Symbol" charset="0"/>
              </a:rPr>
              <a:t>)</a:t>
            </a:r>
          </a:p>
          <a:p>
            <a:pPr lvl="1" eaLnBrk="1" hangingPunct="1">
              <a:lnSpc>
                <a:spcPct val="90000"/>
              </a:lnSpc>
            </a:pPr>
            <a:r>
              <a:rPr kumimoji="1" lang="en-US" sz="2400" dirty="0">
                <a:latin typeface="Arial" charset="0"/>
              </a:rPr>
              <a:t>relative position in time</a:t>
            </a:r>
          </a:p>
        </p:txBody>
      </p:sp>
      <p:pic>
        <p:nvPicPr>
          <p:cNvPr id="4" name="Picture 3"/>
          <p:cNvPicPr>
            <a:picLocks noChangeAspect="1"/>
          </p:cNvPicPr>
          <p:nvPr/>
        </p:nvPicPr>
        <p:blipFill>
          <a:blip r:embed="rId3"/>
          <a:stretch>
            <a:fillRect/>
          </a:stretch>
        </p:blipFill>
        <p:spPr>
          <a:xfrm>
            <a:off x="6076950" y="2362200"/>
            <a:ext cx="2914650" cy="1571625"/>
          </a:xfrm>
          <a:prstGeom prst="rect">
            <a:avLst/>
          </a:prstGeom>
        </p:spPr>
      </p:pic>
      <p:sp>
        <p:nvSpPr>
          <p:cNvPr id="5" name="Title 1"/>
          <p:cNvSpPr txBox="1">
            <a:spLocks/>
          </p:cNvSpPr>
          <p:nvPr/>
        </p:nvSpPr>
        <p:spPr bwMode="auto">
          <a:xfrm>
            <a:off x="762000" y="609600"/>
            <a:ext cx="8305800" cy="12954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b" anchorCtr="0" compatLnSpc="1">
            <a:prstTxWarp prst="textNoShape">
              <a:avLst/>
            </a:prstTxWarp>
          </a:bodyPr>
          <a:lstStyle>
            <a:lvl1pPr algn="l" rtl="0" eaLnBrk="0" fontAlgn="base" hangingPunct="0">
              <a:spcBef>
                <a:spcPct val="0"/>
              </a:spcBef>
              <a:spcAft>
                <a:spcPct val="0"/>
              </a:spcAft>
              <a:defRPr sz="4400">
                <a:solidFill>
                  <a:schemeClr val="tx2"/>
                </a:solidFill>
                <a:latin typeface="+mj-lt"/>
                <a:ea typeface="+mj-ea"/>
                <a:cs typeface="ＭＳ Ｐゴシック" charset="0"/>
              </a:defRPr>
            </a:lvl1pPr>
            <a:lvl2pPr algn="l" rtl="0" eaLnBrk="0" fontAlgn="base" hangingPunct="0">
              <a:spcBef>
                <a:spcPct val="0"/>
              </a:spcBef>
              <a:spcAft>
                <a:spcPct val="0"/>
              </a:spcAft>
              <a:defRPr sz="4400">
                <a:solidFill>
                  <a:schemeClr val="tx2"/>
                </a:solidFill>
                <a:latin typeface="Tahoma" charset="0"/>
                <a:ea typeface="ＭＳ Ｐゴシック" charset="0"/>
                <a:cs typeface="ＭＳ Ｐゴシック" charset="0"/>
              </a:defRPr>
            </a:lvl2pPr>
            <a:lvl3pPr algn="l" rtl="0" eaLnBrk="0" fontAlgn="base" hangingPunct="0">
              <a:spcBef>
                <a:spcPct val="0"/>
              </a:spcBef>
              <a:spcAft>
                <a:spcPct val="0"/>
              </a:spcAft>
              <a:defRPr sz="4400">
                <a:solidFill>
                  <a:schemeClr val="tx2"/>
                </a:solidFill>
                <a:latin typeface="Tahoma" charset="0"/>
                <a:ea typeface="ＭＳ Ｐゴシック" charset="0"/>
                <a:cs typeface="ＭＳ Ｐゴシック" charset="0"/>
              </a:defRPr>
            </a:lvl3pPr>
            <a:lvl4pPr algn="l" rtl="0" eaLnBrk="0" fontAlgn="base" hangingPunct="0">
              <a:spcBef>
                <a:spcPct val="0"/>
              </a:spcBef>
              <a:spcAft>
                <a:spcPct val="0"/>
              </a:spcAft>
              <a:defRPr sz="4400">
                <a:solidFill>
                  <a:schemeClr val="tx2"/>
                </a:solidFill>
                <a:latin typeface="Tahoma" charset="0"/>
                <a:ea typeface="ＭＳ Ｐゴシック" charset="0"/>
                <a:cs typeface="ＭＳ Ｐゴシック" charset="0"/>
              </a:defRPr>
            </a:lvl4pPr>
            <a:lvl5pPr algn="l" rtl="0" eaLnBrk="0" fontAlgn="base" hangingPunct="0">
              <a:spcBef>
                <a:spcPct val="0"/>
              </a:spcBef>
              <a:spcAft>
                <a:spcPct val="0"/>
              </a:spcAft>
              <a:defRPr sz="4400">
                <a:solidFill>
                  <a:schemeClr val="tx2"/>
                </a:solidFill>
                <a:latin typeface="Tahoma" charset="0"/>
                <a:ea typeface="ＭＳ Ｐゴシック" charset="0"/>
                <a:cs typeface="ＭＳ Ｐゴシック" charset="0"/>
              </a:defRPr>
            </a:lvl5pPr>
            <a:lvl6pPr marL="457200" algn="l" rtl="0" fontAlgn="base">
              <a:spcBef>
                <a:spcPct val="0"/>
              </a:spcBef>
              <a:spcAft>
                <a:spcPct val="0"/>
              </a:spcAft>
              <a:defRPr sz="4400">
                <a:solidFill>
                  <a:schemeClr val="tx2"/>
                </a:solidFill>
                <a:latin typeface="Tahoma" charset="0"/>
                <a:ea typeface="ＭＳ Ｐゴシック" charset="0"/>
              </a:defRPr>
            </a:lvl6pPr>
            <a:lvl7pPr marL="914400" algn="l" rtl="0" fontAlgn="base">
              <a:spcBef>
                <a:spcPct val="0"/>
              </a:spcBef>
              <a:spcAft>
                <a:spcPct val="0"/>
              </a:spcAft>
              <a:defRPr sz="4400">
                <a:solidFill>
                  <a:schemeClr val="tx2"/>
                </a:solidFill>
                <a:latin typeface="Tahoma" charset="0"/>
                <a:ea typeface="ＭＳ Ｐゴシック" charset="0"/>
              </a:defRPr>
            </a:lvl7pPr>
            <a:lvl8pPr marL="1371600" algn="l" rtl="0" fontAlgn="base">
              <a:spcBef>
                <a:spcPct val="0"/>
              </a:spcBef>
              <a:spcAft>
                <a:spcPct val="0"/>
              </a:spcAft>
              <a:defRPr sz="4400">
                <a:solidFill>
                  <a:schemeClr val="tx2"/>
                </a:solidFill>
                <a:latin typeface="Tahoma" charset="0"/>
                <a:ea typeface="ＭＳ Ｐゴシック" charset="0"/>
              </a:defRPr>
            </a:lvl8pPr>
            <a:lvl9pPr marL="1828800" algn="l" rtl="0" fontAlgn="base">
              <a:spcBef>
                <a:spcPct val="0"/>
              </a:spcBef>
              <a:spcAft>
                <a:spcPct val="0"/>
              </a:spcAft>
              <a:defRPr sz="4400">
                <a:solidFill>
                  <a:schemeClr val="tx2"/>
                </a:solidFill>
                <a:latin typeface="Tahoma" charset="0"/>
                <a:ea typeface="ＭＳ Ｐゴシック" charset="0"/>
              </a:defRPr>
            </a:lvl9pPr>
          </a:lstStyle>
          <a:p>
            <a:r>
              <a:rPr lang="en-US" dirty="0" smtClean="0"/>
              <a:t>Amplitude, Frequency and Phase</a:t>
            </a:r>
          </a:p>
          <a:p>
            <a:r>
              <a:rPr kumimoji="1" lang="en-US" dirty="0">
                <a:latin typeface="Arial" charset="0"/>
              </a:rPr>
              <a:t>Sine Wave</a:t>
            </a:r>
            <a:endParaRPr lang="en-US" dirty="0"/>
          </a:p>
        </p:txBody>
      </p:sp>
      <p:sp>
        <p:nvSpPr>
          <p:cNvPr id="2" name="Slide Number Placeholder 1"/>
          <p:cNvSpPr>
            <a:spLocks noGrp="1"/>
          </p:cNvSpPr>
          <p:nvPr>
            <p:ph type="sldNum" sz="quarter" idx="12"/>
          </p:nvPr>
        </p:nvSpPr>
        <p:spPr/>
        <p:txBody>
          <a:bodyPr/>
          <a:lstStyle/>
          <a:p>
            <a:pPr>
              <a:defRPr/>
            </a:pPr>
            <a:fld id="{BACECD4D-FF13-F54C-9E44-5E76ECC5C64E}" type="slidenum">
              <a:rPr lang="en-US" smtClean="0"/>
              <a:pPr>
                <a:defRPr/>
              </a:pPr>
              <a:t>19</a:t>
            </a:fld>
            <a:endParaRPr lang="en-US"/>
          </a:p>
        </p:txBody>
      </p:sp>
    </p:spTree>
    <p:extLst>
      <p:ext uri="{BB962C8B-B14F-4D97-AF65-F5344CB8AC3E}">
        <p14:creationId xmlns:p14="http://schemas.microsoft.com/office/powerpoint/2010/main" xmlns="" val="84133361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990600"/>
            <a:ext cx="7772400" cy="762000"/>
          </a:xfrm>
        </p:spPr>
        <p:txBody>
          <a:bodyPr/>
          <a:lstStyle/>
          <a:p>
            <a:r>
              <a:rPr lang="en-US" dirty="0" smtClean="0"/>
              <a:t>Amplitude, Frequency</a:t>
            </a:r>
            <a:endParaRPr lang="en-US" dirty="0"/>
          </a:p>
        </p:txBody>
      </p:sp>
      <p:sp>
        <p:nvSpPr>
          <p:cNvPr id="5" name="Slide Number Placeholder 4"/>
          <p:cNvSpPr>
            <a:spLocks noGrp="1"/>
          </p:cNvSpPr>
          <p:nvPr>
            <p:ph type="sldNum" sz="quarter" idx="12"/>
          </p:nvPr>
        </p:nvSpPr>
        <p:spPr/>
        <p:txBody>
          <a:bodyPr/>
          <a:lstStyle/>
          <a:p>
            <a:fld id="{32DE4AD3-84F3-F24D-89DD-077B1EDA6DE2}" type="slidenum">
              <a:rPr lang="en-US" smtClean="0"/>
              <a:pPr/>
              <a:t>20</a:t>
            </a:fld>
            <a:endParaRPr lang="en-US"/>
          </a:p>
        </p:txBody>
      </p:sp>
      <p:pic>
        <p:nvPicPr>
          <p:cNvPr id="8" name="Picture 7"/>
          <p:cNvPicPr>
            <a:picLocks noChangeAspect="1"/>
          </p:cNvPicPr>
          <p:nvPr/>
        </p:nvPicPr>
        <p:blipFill>
          <a:blip r:embed="rId3"/>
          <a:stretch>
            <a:fillRect/>
          </a:stretch>
        </p:blipFill>
        <p:spPr>
          <a:xfrm>
            <a:off x="355600" y="1917700"/>
            <a:ext cx="6731000" cy="2425700"/>
          </a:xfrm>
          <a:prstGeom prst="rect">
            <a:avLst/>
          </a:prstGeom>
        </p:spPr>
      </p:pic>
      <p:pic>
        <p:nvPicPr>
          <p:cNvPr id="9" name="Picture 8"/>
          <p:cNvPicPr>
            <a:picLocks noChangeAspect="1"/>
          </p:cNvPicPr>
          <p:nvPr/>
        </p:nvPicPr>
        <p:blipFill>
          <a:blip r:embed="rId4"/>
          <a:stretch>
            <a:fillRect/>
          </a:stretch>
        </p:blipFill>
        <p:spPr>
          <a:xfrm>
            <a:off x="381000" y="4648200"/>
            <a:ext cx="6692900" cy="1625600"/>
          </a:xfrm>
          <a:prstGeom prst="rect">
            <a:avLst/>
          </a:prstGeom>
        </p:spPr>
      </p:pic>
      <p:sp>
        <p:nvSpPr>
          <p:cNvPr id="10" name="TextBox 9"/>
          <p:cNvSpPr txBox="1"/>
          <p:nvPr/>
        </p:nvSpPr>
        <p:spPr>
          <a:xfrm>
            <a:off x="4267200" y="2133600"/>
            <a:ext cx="2664011" cy="461665"/>
          </a:xfrm>
          <a:prstGeom prst="rect">
            <a:avLst/>
          </a:prstGeom>
          <a:noFill/>
        </p:spPr>
        <p:txBody>
          <a:bodyPr wrap="none" rtlCol="0">
            <a:spAutoFit/>
          </a:bodyPr>
          <a:lstStyle/>
          <a:p>
            <a:r>
              <a:rPr lang="en-US" dirty="0" smtClean="0"/>
              <a:t>Amplitude Change</a:t>
            </a:r>
            <a:endParaRPr lang="en-US" dirty="0"/>
          </a:p>
        </p:txBody>
      </p:sp>
      <p:sp>
        <p:nvSpPr>
          <p:cNvPr id="11" name="TextBox 10"/>
          <p:cNvSpPr txBox="1"/>
          <p:nvPr/>
        </p:nvSpPr>
        <p:spPr>
          <a:xfrm>
            <a:off x="2133600" y="4724400"/>
            <a:ext cx="2705188" cy="461665"/>
          </a:xfrm>
          <a:prstGeom prst="rect">
            <a:avLst/>
          </a:prstGeom>
          <a:noFill/>
        </p:spPr>
        <p:txBody>
          <a:bodyPr wrap="none" rtlCol="0">
            <a:spAutoFit/>
          </a:bodyPr>
          <a:lstStyle/>
          <a:p>
            <a:r>
              <a:rPr lang="en-US" dirty="0" smtClean="0"/>
              <a:t>Frequency Change</a:t>
            </a:r>
            <a:endParaRPr lang="en-US" dirty="0"/>
          </a:p>
        </p:txBody>
      </p:sp>
    </p:spTree>
    <p:extLst>
      <p:ext uri="{BB962C8B-B14F-4D97-AF65-F5344CB8AC3E}">
        <p14:creationId xmlns:p14="http://schemas.microsoft.com/office/powerpoint/2010/main" xmlns="" val="96954692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a:xfrm>
            <a:off x="762000" y="1143000"/>
            <a:ext cx="7772400" cy="609600"/>
          </a:xfrm>
        </p:spPr>
        <p:txBody>
          <a:bodyPr/>
          <a:lstStyle/>
          <a:p>
            <a:r>
              <a:rPr lang="en-US" sz="4000" dirty="0"/>
              <a:t>Phase</a:t>
            </a:r>
          </a:p>
        </p:txBody>
      </p:sp>
      <p:sp>
        <p:nvSpPr>
          <p:cNvPr id="32771" name="Rectangle 3"/>
          <p:cNvSpPr>
            <a:spLocks noGrp="1" noChangeArrowheads="1"/>
          </p:cNvSpPr>
          <p:nvPr>
            <p:ph type="body" sz="half" idx="1"/>
          </p:nvPr>
        </p:nvSpPr>
        <p:spPr>
          <a:xfrm>
            <a:off x="0" y="1981200"/>
            <a:ext cx="8991600" cy="1828800"/>
          </a:xfrm>
        </p:spPr>
        <p:txBody>
          <a:bodyPr/>
          <a:lstStyle/>
          <a:p>
            <a:r>
              <a:rPr lang="en-US" sz="2000" b="1" dirty="0"/>
              <a:t>The term phase describes the position  of the waveform relative to time zero.</a:t>
            </a:r>
          </a:p>
          <a:p>
            <a:endParaRPr lang="en-US" sz="2000" b="1" dirty="0"/>
          </a:p>
          <a:p>
            <a:r>
              <a:rPr lang="en-US" sz="2000" dirty="0"/>
              <a:t>The phase is measured in degrees or radians (360 degrees is 2</a:t>
            </a:r>
            <a:r>
              <a:rPr lang="en-US" sz="2000" dirty="0">
                <a:latin typeface="Symbol" charset="0"/>
              </a:rPr>
              <a:t>p</a:t>
            </a:r>
            <a:r>
              <a:rPr lang="en-US" sz="2000" dirty="0"/>
              <a:t> radians)</a:t>
            </a:r>
          </a:p>
          <a:p>
            <a:endParaRPr lang="en-US" sz="2000" dirty="0"/>
          </a:p>
        </p:txBody>
      </p:sp>
      <p:pic>
        <p:nvPicPr>
          <p:cNvPr id="32775" name="Picture 7"/>
          <p:cNvPicPr>
            <a:picLocks noGrp="1" noChangeAspect="1" noChangeArrowheads="1"/>
          </p:cNvPicPr>
          <p:nvPr>
            <p:ph sz="half" idx="2"/>
          </p:nvPr>
        </p:nvPicPr>
        <p:blipFill>
          <a:blip r:embed="rId2">
            <a:extLst>
              <a:ext uri="{28A0092B-C50C-407E-A947-70E740481C1C}">
                <a14:useLocalDpi xmlns:a14="http://schemas.microsoft.com/office/drawing/2010/main" xmlns="" val="0"/>
              </a:ext>
            </a:extLst>
          </a:blip>
          <a:srcRect/>
          <a:stretch>
            <a:fillRect/>
          </a:stretch>
        </p:blipFill>
        <p:spPr>
          <a:xfrm>
            <a:off x="76200" y="3733800"/>
            <a:ext cx="6858000" cy="3124200"/>
          </a:xfrm>
          <a:noFill/>
          <a:ln/>
        </p:spPr>
      </p:pic>
      <p:sp>
        <p:nvSpPr>
          <p:cNvPr id="2" name="Slide Number Placeholder 1"/>
          <p:cNvSpPr>
            <a:spLocks noGrp="1"/>
          </p:cNvSpPr>
          <p:nvPr>
            <p:ph type="sldNum" sz="quarter" idx="12"/>
          </p:nvPr>
        </p:nvSpPr>
        <p:spPr/>
        <p:txBody>
          <a:bodyPr/>
          <a:lstStyle/>
          <a:p>
            <a:fld id="{32DE4AD3-84F3-F24D-89DD-077B1EDA6DE2}" type="slidenum">
              <a:rPr lang="en-US" smtClean="0"/>
              <a:pPr/>
              <a:t>21</a:t>
            </a:fld>
            <a:endParaRPr lang="en-US"/>
          </a:p>
        </p:txBody>
      </p:sp>
    </p:spTree>
    <p:extLst>
      <p:ext uri="{BB962C8B-B14F-4D97-AF65-F5344CB8AC3E}">
        <p14:creationId xmlns:p14="http://schemas.microsoft.com/office/powerpoint/2010/main" xmlns="" val="63769187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32DE4AD3-84F3-F24D-89DD-077B1EDA6DE2}" type="slidenum">
              <a:rPr lang="en-US" smtClean="0"/>
              <a:pPr/>
              <a:t>22</a:t>
            </a:fld>
            <a:endParaRPr lang="en-US"/>
          </a:p>
        </p:txBody>
      </p:sp>
      <p:pic>
        <p:nvPicPr>
          <p:cNvPr id="8" name="Picture 7"/>
          <p:cNvPicPr>
            <a:picLocks noChangeAspect="1"/>
          </p:cNvPicPr>
          <p:nvPr/>
        </p:nvPicPr>
        <p:blipFill>
          <a:blip r:embed="rId3"/>
          <a:stretch>
            <a:fillRect/>
          </a:stretch>
        </p:blipFill>
        <p:spPr>
          <a:xfrm>
            <a:off x="1473200" y="1905000"/>
            <a:ext cx="7696200" cy="4025900"/>
          </a:xfrm>
          <a:prstGeom prst="rect">
            <a:avLst/>
          </a:prstGeom>
        </p:spPr>
      </p:pic>
      <p:sp>
        <p:nvSpPr>
          <p:cNvPr id="9" name="Title 1"/>
          <p:cNvSpPr>
            <a:spLocks noGrp="1"/>
          </p:cNvSpPr>
          <p:nvPr>
            <p:ph type="title"/>
          </p:nvPr>
        </p:nvSpPr>
        <p:spPr>
          <a:xfrm>
            <a:off x="838200" y="990600"/>
            <a:ext cx="8305800" cy="769938"/>
          </a:xfrm>
        </p:spPr>
        <p:txBody>
          <a:bodyPr/>
          <a:lstStyle/>
          <a:p>
            <a:r>
              <a:rPr lang="en-US" dirty="0" smtClean="0"/>
              <a:t>Amplitude, Frequency and Phase</a:t>
            </a:r>
            <a:endParaRPr lang="en-US" dirty="0"/>
          </a:p>
        </p:txBody>
      </p:sp>
      <p:sp>
        <p:nvSpPr>
          <p:cNvPr id="10" name="Rectangle 9"/>
          <p:cNvSpPr/>
          <p:nvPr/>
        </p:nvSpPr>
        <p:spPr>
          <a:xfrm>
            <a:off x="11288" y="6096000"/>
            <a:ext cx="6160911" cy="461665"/>
          </a:xfrm>
          <a:prstGeom prst="rect">
            <a:avLst/>
          </a:prstGeom>
        </p:spPr>
        <p:txBody>
          <a:bodyPr wrap="square">
            <a:spAutoFit/>
          </a:bodyPr>
          <a:lstStyle/>
          <a:p>
            <a:r>
              <a:rPr lang="en-US" i="1" dirty="0" smtClean="0"/>
              <a:t>A:</a:t>
            </a:r>
            <a:r>
              <a:rPr lang="el-GR" i="1" dirty="0" smtClean="0"/>
              <a:t>2 </a:t>
            </a:r>
            <a:r>
              <a:rPr lang="el-GR" i="1" dirty="0"/>
              <a:t>sin(</a:t>
            </a:r>
            <a:r>
              <a:rPr lang="el-GR" i="1" dirty="0" smtClean="0"/>
              <a:t>4</a:t>
            </a:r>
            <a:r>
              <a:rPr lang="el-GR" i="1" dirty="0" smtClean="0">
                <a:latin typeface="Lucida Grande"/>
                <a:ea typeface="Lucida Grande"/>
                <a:cs typeface="Lucida Grande"/>
              </a:rPr>
              <a:t>π</a:t>
            </a:r>
            <a:r>
              <a:rPr lang="el-GR" i="1" dirty="0" smtClean="0"/>
              <a:t>t +</a:t>
            </a:r>
            <a:r>
              <a:rPr lang="el-GR" i="1" dirty="0" smtClean="0">
                <a:latin typeface="Lucida Grande"/>
                <a:ea typeface="Lucida Grande"/>
                <a:cs typeface="Lucida Grande"/>
              </a:rPr>
              <a:t>π</a:t>
            </a:r>
            <a:r>
              <a:rPr lang="en-US" i="1" dirty="0" smtClean="0"/>
              <a:t> </a:t>
            </a:r>
            <a:r>
              <a:rPr lang="el-GR" i="1" dirty="0" smtClean="0"/>
              <a:t>)</a:t>
            </a:r>
            <a:r>
              <a:rPr lang="el-GR" i="1" dirty="0"/>
              <a:t>; A = 2, f = 2, φ = </a:t>
            </a:r>
            <a:r>
              <a:rPr lang="el-GR" i="1" dirty="0">
                <a:latin typeface="Lucida Grande"/>
                <a:ea typeface="Lucida Grande"/>
                <a:cs typeface="Lucida Grande"/>
              </a:rPr>
              <a:t>π</a:t>
            </a:r>
            <a:r>
              <a:rPr lang="el-GR" i="1" dirty="0"/>
              <a:t>t</a:t>
            </a:r>
            <a:endParaRPr lang="en-US" i="1" dirty="0"/>
          </a:p>
        </p:txBody>
      </p:sp>
    </p:spTree>
    <p:extLst>
      <p:ext uri="{BB962C8B-B14F-4D97-AF65-F5344CB8AC3E}">
        <p14:creationId xmlns:p14="http://schemas.microsoft.com/office/powerpoint/2010/main" xmlns="" val="3259880160"/>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pPr>
              <a:defRPr/>
            </a:pPr>
            <a:fld id="{BACECD4D-FF13-F54C-9E44-5E76ECC5C64E}" type="slidenum">
              <a:rPr lang="en-US" smtClean="0"/>
              <a:pPr>
                <a:defRPr/>
              </a:pPr>
              <a:t>23</a:t>
            </a:fld>
            <a:endParaRPr lang="en-US"/>
          </a:p>
        </p:txBody>
      </p:sp>
    </p:spTree>
    <p:extLst>
      <p:ext uri="{BB962C8B-B14F-4D97-AF65-F5344CB8AC3E}">
        <p14:creationId xmlns:p14="http://schemas.microsoft.com/office/powerpoint/2010/main" xmlns="" val="1072999557"/>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828800"/>
            <a:ext cx="9144000" cy="2362200"/>
          </a:xfrm>
        </p:spPr>
        <p:txBody>
          <a:bodyPr/>
          <a:lstStyle/>
          <a:p>
            <a:pPr marL="0" indent="0">
              <a:buNone/>
            </a:pPr>
            <a:r>
              <a:rPr lang="en-US" sz="2800" dirty="0" smtClean="0"/>
              <a:t>Q: Decompose </a:t>
            </a:r>
            <a:r>
              <a:rPr lang="en-US" sz="2800" dirty="0"/>
              <a:t>the signal </a:t>
            </a:r>
            <a:endParaRPr lang="en-US" sz="2800" dirty="0" smtClean="0"/>
          </a:p>
          <a:p>
            <a:pPr marL="0" indent="0">
              <a:buNone/>
            </a:pPr>
            <a:r>
              <a:rPr lang="en-US" sz="2800" i="1" dirty="0" smtClean="0"/>
              <a:t>(</a:t>
            </a:r>
            <a:r>
              <a:rPr lang="en-US" sz="2800" i="1" dirty="0"/>
              <a:t>1 + 0.1 </a:t>
            </a:r>
            <a:r>
              <a:rPr lang="en-US" sz="2800" i="1" dirty="0" err="1"/>
              <a:t>cos</a:t>
            </a:r>
            <a:r>
              <a:rPr lang="en-US" sz="2800" i="1" dirty="0"/>
              <a:t> </a:t>
            </a:r>
            <a:r>
              <a:rPr lang="en-US" sz="2800" i="1" dirty="0" smtClean="0"/>
              <a:t>5t) </a:t>
            </a:r>
            <a:r>
              <a:rPr lang="en-US" sz="2800" i="1" dirty="0" err="1" smtClean="0"/>
              <a:t>cos</a:t>
            </a:r>
            <a:r>
              <a:rPr lang="en-US" sz="2800" i="1" dirty="0" smtClean="0"/>
              <a:t> 100t</a:t>
            </a:r>
            <a:r>
              <a:rPr lang="en-US" sz="2800" dirty="0" smtClean="0"/>
              <a:t> </a:t>
            </a:r>
          </a:p>
          <a:p>
            <a:pPr marL="0" indent="0">
              <a:buNone/>
            </a:pPr>
            <a:r>
              <a:rPr lang="en-US" sz="2800" dirty="0"/>
              <a:t>	</a:t>
            </a:r>
            <a:r>
              <a:rPr lang="en-US" sz="2800" dirty="0" smtClean="0"/>
              <a:t>				into </a:t>
            </a:r>
            <a:r>
              <a:rPr lang="en-US" sz="2800" dirty="0"/>
              <a:t>a linear combination of </a:t>
            </a:r>
            <a:r>
              <a:rPr lang="en-US" sz="2800" dirty="0" smtClean="0"/>
              <a:t>sinusoidal function</a:t>
            </a:r>
            <a:r>
              <a:rPr lang="en-US" sz="2800" dirty="0"/>
              <a:t>, and find the amplitude, frequency, and phase of each component</a:t>
            </a:r>
            <a:r>
              <a:rPr lang="en-US" sz="2800" dirty="0" smtClean="0"/>
              <a:t>.</a:t>
            </a:r>
            <a:endParaRPr lang="en-US" sz="2800" dirty="0"/>
          </a:p>
        </p:txBody>
      </p:sp>
      <p:sp>
        <p:nvSpPr>
          <p:cNvPr id="4" name="Slide Number Placeholder 3"/>
          <p:cNvSpPr>
            <a:spLocks noGrp="1"/>
          </p:cNvSpPr>
          <p:nvPr>
            <p:ph type="sldNum" sz="quarter" idx="12"/>
          </p:nvPr>
        </p:nvSpPr>
        <p:spPr/>
        <p:txBody>
          <a:bodyPr/>
          <a:lstStyle/>
          <a:p>
            <a:pPr>
              <a:defRPr/>
            </a:pPr>
            <a:fld id="{BACECD4D-FF13-F54C-9E44-5E76ECC5C64E}" type="slidenum">
              <a:rPr lang="en-US" smtClean="0"/>
              <a:pPr>
                <a:defRPr/>
              </a:pPr>
              <a:t>24</a:t>
            </a:fld>
            <a:endParaRPr lang="en-US"/>
          </a:p>
        </p:txBody>
      </p:sp>
      <p:sp>
        <p:nvSpPr>
          <p:cNvPr id="6" name="Title 1"/>
          <p:cNvSpPr>
            <a:spLocks noGrp="1"/>
          </p:cNvSpPr>
          <p:nvPr>
            <p:ph type="title"/>
          </p:nvPr>
        </p:nvSpPr>
        <p:spPr>
          <a:xfrm>
            <a:off x="838200" y="990600"/>
            <a:ext cx="8305800" cy="769938"/>
          </a:xfrm>
        </p:spPr>
        <p:txBody>
          <a:bodyPr/>
          <a:lstStyle/>
          <a:p>
            <a:r>
              <a:rPr lang="en-US" dirty="0" smtClean="0"/>
              <a:t>Decomposition of a Signal</a:t>
            </a:r>
            <a:endParaRPr lang="en-US" dirty="0"/>
          </a:p>
        </p:txBody>
      </p:sp>
      <p:sp>
        <p:nvSpPr>
          <p:cNvPr id="9" name="Rectangle 8"/>
          <p:cNvSpPr/>
          <p:nvPr/>
        </p:nvSpPr>
        <p:spPr>
          <a:xfrm>
            <a:off x="0" y="4104144"/>
            <a:ext cx="8915400" cy="2677656"/>
          </a:xfrm>
          <a:prstGeom prst="rect">
            <a:avLst/>
          </a:prstGeom>
        </p:spPr>
        <p:txBody>
          <a:bodyPr wrap="square">
            <a:spAutoFit/>
          </a:bodyPr>
          <a:lstStyle/>
          <a:p>
            <a:r>
              <a:rPr lang="en-US" dirty="0" err="1" smtClean="0"/>
              <a:t>Ans</a:t>
            </a:r>
            <a:r>
              <a:rPr lang="en-US" dirty="0" smtClean="0"/>
              <a:t>:</a:t>
            </a:r>
          </a:p>
          <a:p>
            <a:pPr algn="ctr"/>
            <a:r>
              <a:rPr lang="en-US" i="1" dirty="0" smtClean="0"/>
              <a:t>(</a:t>
            </a:r>
            <a:r>
              <a:rPr lang="en-US" i="1" dirty="0"/>
              <a:t>1 + 0.1 </a:t>
            </a:r>
            <a:r>
              <a:rPr lang="en-US" i="1" dirty="0" err="1"/>
              <a:t>cos</a:t>
            </a:r>
            <a:r>
              <a:rPr lang="en-US" i="1" dirty="0"/>
              <a:t> 5t) </a:t>
            </a:r>
            <a:r>
              <a:rPr lang="en-US" i="1" dirty="0" err="1"/>
              <a:t>cos</a:t>
            </a:r>
            <a:r>
              <a:rPr lang="en-US" i="1" dirty="0"/>
              <a:t> 100t = </a:t>
            </a:r>
            <a:r>
              <a:rPr lang="en-US" i="1" dirty="0" err="1"/>
              <a:t>cos</a:t>
            </a:r>
            <a:r>
              <a:rPr lang="en-US" i="1" dirty="0"/>
              <a:t> 100t + 0.1 </a:t>
            </a:r>
            <a:r>
              <a:rPr lang="en-US" i="1" dirty="0" err="1"/>
              <a:t>cos</a:t>
            </a:r>
            <a:r>
              <a:rPr lang="en-US" i="1" dirty="0"/>
              <a:t> 5t </a:t>
            </a:r>
            <a:r>
              <a:rPr lang="en-US" i="1" dirty="0" err="1"/>
              <a:t>cos</a:t>
            </a:r>
            <a:r>
              <a:rPr lang="en-US" i="1" dirty="0"/>
              <a:t> </a:t>
            </a:r>
            <a:r>
              <a:rPr lang="en-US" i="1" dirty="0" smtClean="0"/>
              <a:t>100t.</a:t>
            </a:r>
          </a:p>
          <a:p>
            <a:r>
              <a:rPr lang="en-US" i="1" dirty="0" smtClean="0"/>
              <a:t> </a:t>
            </a:r>
            <a:r>
              <a:rPr lang="en-US" dirty="0" smtClean="0"/>
              <a:t>From </a:t>
            </a:r>
            <a:r>
              <a:rPr lang="en-US" dirty="0"/>
              <a:t>the </a:t>
            </a:r>
            <a:r>
              <a:rPr lang="en-US" dirty="0" smtClean="0"/>
              <a:t>trigonometric identity </a:t>
            </a:r>
          </a:p>
          <a:p>
            <a:pPr algn="ctr"/>
            <a:r>
              <a:rPr lang="en-US" i="1" dirty="0" err="1" smtClean="0"/>
              <a:t>cos</a:t>
            </a:r>
            <a:r>
              <a:rPr lang="en-US" i="1" dirty="0" smtClean="0"/>
              <a:t> </a:t>
            </a:r>
            <a:r>
              <a:rPr lang="en-US" i="1" dirty="0"/>
              <a:t>a </a:t>
            </a:r>
            <a:r>
              <a:rPr lang="en-US" i="1" dirty="0" err="1"/>
              <a:t>cos</a:t>
            </a:r>
            <a:r>
              <a:rPr lang="en-US" i="1" dirty="0"/>
              <a:t> b = </a:t>
            </a:r>
            <a:r>
              <a:rPr lang="en-US" i="1" dirty="0" smtClean="0"/>
              <a:t>1</a:t>
            </a:r>
            <a:r>
              <a:rPr lang="en-US" i="1" dirty="0"/>
              <a:t>/</a:t>
            </a:r>
            <a:r>
              <a:rPr lang="en-US" i="1" dirty="0" smtClean="0"/>
              <a:t>2[</a:t>
            </a:r>
            <a:r>
              <a:rPr lang="en-US" i="1" dirty="0" err="1" smtClean="0"/>
              <a:t>cos</a:t>
            </a:r>
            <a:r>
              <a:rPr lang="en-US" i="1" dirty="0"/>
              <a:t>(a + b) + </a:t>
            </a:r>
            <a:r>
              <a:rPr lang="en-US" i="1" dirty="0" err="1"/>
              <a:t>cos</a:t>
            </a:r>
            <a:r>
              <a:rPr lang="en-US" i="1" dirty="0"/>
              <a:t>(a – b</a:t>
            </a:r>
            <a:r>
              <a:rPr lang="en-US" i="1" dirty="0" smtClean="0"/>
              <a:t>)]</a:t>
            </a:r>
            <a:r>
              <a:rPr lang="en-US" dirty="0" smtClean="0"/>
              <a:t>,</a:t>
            </a:r>
          </a:p>
          <a:p>
            <a:r>
              <a:rPr lang="en-US" dirty="0" smtClean="0"/>
              <a:t>this </a:t>
            </a:r>
            <a:r>
              <a:rPr lang="en-US" dirty="0"/>
              <a:t>equation can be rewritten </a:t>
            </a:r>
            <a:r>
              <a:rPr lang="en-US" dirty="0" smtClean="0"/>
              <a:t>as the </a:t>
            </a:r>
            <a:r>
              <a:rPr lang="en-US" dirty="0"/>
              <a:t>linear combination of three sinusoids:</a:t>
            </a:r>
          </a:p>
          <a:p>
            <a:pPr algn="ctr"/>
            <a:r>
              <a:rPr lang="es-ES_tradnl" i="1" dirty="0" err="1"/>
              <a:t>cos</a:t>
            </a:r>
            <a:r>
              <a:rPr lang="es-ES_tradnl" i="1" dirty="0"/>
              <a:t> 100t + 0.05 </a:t>
            </a:r>
            <a:r>
              <a:rPr lang="es-ES_tradnl" i="1" dirty="0" err="1"/>
              <a:t>cos</a:t>
            </a:r>
            <a:r>
              <a:rPr lang="es-ES_tradnl" i="1" dirty="0"/>
              <a:t> 105t + 0.05 </a:t>
            </a:r>
            <a:r>
              <a:rPr lang="es-ES_tradnl" i="1" dirty="0" err="1"/>
              <a:t>cos</a:t>
            </a:r>
            <a:r>
              <a:rPr lang="es-ES_tradnl" i="1" dirty="0"/>
              <a:t> 95</a:t>
            </a:r>
            <a:endParaRPr lang="en-US" i="1" dirty="0"/>
          </a:p>
        </p:txBody>
      </p:sp>
    </p:spTree>
    <p:extLst>
      <p:ext uri="{BB962C8B-B14F-4D97-AF65-F5344CB8AC3E}">
        <p14:creationId xmlns:p14="http://schemas.microsoft.com/office/powerpoint/2010/main" xmlns="" val="1808919343"/>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pPr>
              <a:defRPr/>
            </a:pPr>
            <a:fld id="{BACECD4D-FF13-F54C-9E44-5E76ECC5C64E}" type="slidenum">
              <a:rPr lang="en-US" smtClean="0"/>
              <a:pPr>
                <a:defRPr/>
              </a:pPr>
              <a:t>25</a:t>
            </a:fld>
            <a:endParaRPr lang="en-US"/>
          </a:p>
        </p:txBody>
      </p:sp>
    </p:spTree>
    <p:extLst>
      <p:ext uri="{BB962C8B-B14F-4D97-AF65-F5344CB8AC3E}">
        <p14:creationId xmlns:p14="http://schemas.microsoft.com/office/powerpoint/2010/main" xmlns="" val="2993528972"/>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defRPr/>
            </a:pPr>
            <a:fld id="{BACECD4D-FF13-F54C-9E44-5E76ECC5C64E}" type="slidenum">
              <a:rPr lang="en-US" smtClean="0"/>
              <a:pPr>
                <a:defRPr/>
              </a:pPr>
              <a:t>26</a:t>
            </a:fld>
            <a:endParaRPr lang="en-US"/>
          </a:p>
        </p:txBody>
      </p:sp>
      <p:pic>
        <p:nvPicPr>
          <p:cNvPr id="7" name="Picture 6"/>
          <p:cNvPicPr>
            <a:picLocks noChangeAspect="1"/>
          </p:cNvPicPr>
          <p:nvPr/>
        </p:nvPicPr>
        <p:blipFill>
          <a:blip r:embed="rId3"/>
          <a:stretch>
            <a:fillRect/>
          </a:stretch>
        </p:blipFill>
        <p:spPr>
          <a:xfrm>
            <a:off x="2667000" y="3276600"/>
            <a:ext cx="4965700" cy="584200"/>
          </a:xfrm>
          <a:prstGeom prst="rect">
            <a:avLst/>
          </a:prstGeom>
        </p:spPr>
      </p:pic>
      <p:sp>
        <p:nvSpPr>
          <p:cNvPr id="8" name="Rectangle 7"/>
          <p:cNvSpPr/>
          <p:nvPr/>
        </p:nvSpPr>
        <p:spPr>
          <a:xfrm>
            <a:off x="8466" y="4267200"/>
            <a:ext cx="9135533" cy="1446550"/>
          </a:xfrm>
          <a:prstGeom prst="rect">
            <a:avLst/>
          </a:prstGeom>
        </p:spPr>
        <p:txBody>
          <a:bodyPr wrap="square">
            <a:spAutoFit/>
          </a:bodyPr>
          <a:lstStyle/>
          <a:p>
            <a:r>
              <a:rPr lang="pt-BR" sz="2200" dirty="0" err="1"/>
              <a:t>We</a:t>
            </a:r>
            <a:r>
              <a:rPr lang="pt-BR" sz="2200" dirty="0"/>
              <a:t> </a:t>
            </a:r>
            <a:r>
              <a:rPr lang="pt-BR" sz="2200" dirty="0" err="1"/>
              <a:t>have</a:t>
            </a:r>
            <a:r>
              <a:rPr lang="pt-BR" sz="2200" dirty="0"/>
              <a:t> </a:t>
            </a:r>
            <a:endParaRPr lang="pt-BR" sz="2200" dirty="0" smtClean="0"/>
          </a:p>
          <a:p>
            <a:r>
              <a:rPr lang="pt-BR" sz="2200" i="1" dirty="0" smtClean="0"/>
              <a:t>cos</a:t>
            </a:r>
            <a:r>
              <a:rPr lang="pt-BR" sz="2200" i="1" baseline="30000" dirty="0" smtClean="0"/>
              <a:t>2</a:t>
            </a:r>
            <a:r>
              <a:rPr lang="pt-BR" sz="2200" i="1" dirty="0" smtClean="0"/>
              <a:t>x </a:t>
            </a:r>
            <a:r>
              <a:rPr lang="pt-BR" sz="2200" i="1" dirty="0"/>
              <a:t>= cos </a:t>
            </a:r>
            <a:r>
              <a:rPr lang="pt-BR" sz="2200" i="1" dirty="0" err="1"/>
              <a:t>x</a:t>
            </a:r>
            <a:r>
              <a:rPr lang="pt-BR" sz="2200" i="1" dirty="0"/>
              <a:t> cos </a:t>
            </a:r>
            <a:r>
              <a:rPr lang="pt-BR" sz="2200" i="1" dirty="0" err="1"/>
              <a:t>x</a:t>
            </a:r>
            <a:r>
              <a:rPr lang="pt-BR" sz="2200" i="1" dirty="0"/>
              <a:t> = </a:t>
            </a:r>
            <a:r>
              <a:rPr lang="pt-BR" sz="2200" i="1" dirty="0" smtClean="0"/>
              <a:t>½[cos</a:t>
            </a:r>
            <a:r>
              <a:rPr lang="pt-BR" sz="2200" i="1" dirty="0"/>
              <a:t>(2x) + cos(0</a:t>
            </a:r>
            <a:r>
              <a:rPr lang="pt-BR" sz="2200" i="1" dirty="0" smtClean="0"/>
              <a:t>)] </a:t>
            </a:r>
            <a:r>
              <a:rPr lang="pt-BR" sz="2200" i="1" dirty="0"/>
              <a:t>= </a:t>
            </a:r>
            <a:r>
              <a:rPr lang="pt-BR" sz="2200" i="1" dirty="0" smtClean="0"/>
              <a:t>½[cos</a:t>
            </a:r>
            <a:r>
              <a:rPr lang="pt-BR" sz="2200" i="1" dirty="0"/>
              <a:t>(2x) + </a:t>
            </a:r>
            <a:r>
              <a:rPr lang="pt-BR" sz="2200" i="1" dirty="0" smtClean="0"/>
              <a:t>1]</a:t>
            </a:r>
            <a:r>
              <a:rPr lang="pt-BR" sz="2200" dirty="0" smtClean="0"/>
              <a:t>. </a:t>
            </a:r>
            <a:r>
              <a:rPr lang="pt-BR" sz="2200" dirty="0" err="1"/>
              <a:t>Then</a:t>
            </a:r>
            <a:r>
              <a:rPr lang="pt-BR" sz="2200" dirty="0"/>
              <a:t>:</a:t>
            </a:r>
          </a:p>
          <a:p>
            <a:r>
              <a:rPr lang="en-US" sz="2200" i="1" dirty="0"/>
              <a:t>f(t) = (10 </a:t>
            </a:r>
            <a:r>
              <a:rPr lang="en-US" sz="2200" i="1" dirty="0" err="1"/>
              <a:t>cos</a:t>
            </a:r>
            <a:r>
              <a:rPr lang="en-US" sz="2200" i="1" dirty="0"/>
              <a:t> t)</a:t>
            </a:r>
            <a:r>
              <a:rPr lang="en-US" sz="2200" i="1" baseline="30000" dirty="0"/>
              <a:t>2 </a:t>
            </a:r>
            <a:r>
              <a:rPr lang="en-US" sz="2200" i="1" dirty="0"/>
              <a:t>= 100 cos</a:t>
            </a:r>
            <a:r>
              <a:rPr lang="en-US" sz="2200" i="1" baseline="30000" dirty="0"/>
              <a:t>2</a:t>
            </a:r>
            <a:r>
              <a:rPr lang="en-US" sz="2200" i="1" dirty="0"/>
              <a:t>t = 50 + 50 </a:t>
            </a:r>
            <a:r>
              <a:rPr lang="en-US" sz="2200" i="1" dirty="0" err="1"/>
              <a:t>cos</a:t>
            </a:r>
            <a:r>
              <a:rPr lang="en-US" sz="2200" i="1" dirty="0"/>
              <a:t>(2t)</a:t>
            </a:r>
            <a:r>
              <a:rPr lang="en-US" sz="2200" dirty="0"/>
              <a:t>. </a:t>
            </a:r>
            <a:endParaRPr lang="en-US" sz="2200" dirty="0" smtClean="0"/>
          </a:p>
          <a:p>
            <a:r>
              <a:rPr lang="en-US" sz="2200" dirty="0" smtClean="0"/>
              <a:t>The </a:t>
            </a:r>
            <a:r>
              <a:rPr lang="en-US" sz="2200" dirty="0"/>
              <a:t>period of </a:t>
            </a:r>
            <a:r>
              <a:rPr lang="en-US" sz="2200" i="1" dirty="0" err="1"/>
              <a:t>cos</a:t>
            </a:r>
            <a:r>
              <a:rPr lang="en-US" sz="2200" i="1" dirty="0"/>
              <a:t>(2t)</a:t>
            </a:r>
            <a:r>
              <a:rPr lang="en-US" sz="2200" dirty="0"/>
              <a:t> is </a:t>
            </a:r>
            <a:r>
              <a:rPr lang="el-GR" sz="2000" i="1" dirty="0">
                <a:latin typeface="Lucida Grande"/>
                <a:ea typeface="Lucida Grande"/>
                <a:cs typeface="Lucida Grande"/>
              </a:rPr>
              <a:t>π</a:t>
            </a:r>
            <a:r>
              <a:rPr lang="en-US" sz="2200" dirty="0" smtClean="0"/>
              <a:t> </a:t>
            </a:r>
            <a:r>
              <a:rPr lang="en-US" sz="2200" dirty="0"/>
              <a:t>and </a:t>
            </a:r>
            <a:r>
              <a:rPr lang="en-US" sz="2200" dirty="0" smtClean="0"/>
              <a:t>therefore the </a:t>
            </a:r>
            <a:r>
              <a:rPr lang="en-US" sz="2200" dirty="0"/>
              <a:t>period of </a:t>
            </a:r>
            <a:r>
              <a:rPr lang="en-US" sz="2200" i="1" dirty="0"/>
              <a:t>f(t)</a:t>
            </a:r>
            <a:r>
              <a:rPr lang="en-US" sz="2200" dirty="0"/>
              <a:t> is </a:t>
            </a:r>
            <a:r>
              <a:rPr lang="el-GR" sz="2000" i="1" dirty="0">
                <a:latin typeface="Lucida Grande"/>
                <a:ea typeface="Lucida Grande"/>
                <a:cs typeface="Lucida Grande"/>
              </a:rPr>
              <a:t>π</a:t>
            </a:r>
            <a:endParaRPr lang="en-US" sz="2200" i="1" dirty="0"/>
          </a:p>
        </p:txBody>
      </p:sp>
      <p:sp>
        <p:nvSpPr>
          <p:cNvPr id="9" name="Rectangle 8"/>
          <p:cNvSpPr/>
          <p:nvPr/>
        </p:nvSpPr>
        <p:spPr>
          <a:xfrm>
            <a:off x="533400" y="2133600"/>
            <a:ext cx="8153400" cy="1077218"/>
          </a:xfrm>
          <a:prstGeom prst="rect">
            <a:avLst/>
          </a:prstGeom>
        </p:spPr>
        <p:txBody>
          <a:bodyPr wrap="square">
            <a:spAutoFit/>
          </a:bodyPr>
          <a:lstStyle/>
          <a:p>
            <a:r>
              <a:rPr lang="en-US" dirty="0" smtClean="0"/>
              <a:t>Q: Find </a:t>
            </a:r>
            <a:r>
              <a:rPr lang="en-US" dirty="0"/>
              <a:t>the period of the function </a:t>
            </a:r>
            <a:r>
              <a:rPr lang="en-US" i="1" dirty="0"/>
              <a:t>f(t) = ( 10 </a:t>
            </a:r>
            <a:r>
              <a:rPr lang="en-US" i="1" dirty="0" err="1" smtClean="0"/>
              <a:t>cos</a:t>
            </a:r>
            <a:r>
              <a:rPr lang="en-US" i="1" dirty="0" smtClean="0"/>
              <a:t> t)</a:t>
            </a:r>
            <a:r>
              <a:rPr lang="en-US" baseline="30000" dirty="0" smtClean="0"/>
              <a:t>2</a:t>
            </a:r>
          </a:p>
          <a:p>
            <a:endParaRPr lang="en-US" baseline="30000" dirty="0"/>
          </a:p>
          <a:p>
            <a:r>
              <a:rPr lang="en-US" dirty="0" err="1" smtClean="0"/>
              <a:t>Ans</a:t>
            </a:r>
            <a:r>
              <a:rPr lang="en-US" dirty="0" smtClean="0"/>
              <a:t>: Since </a:t>
            </a:r>
            <a:endParaRPr lang="en-US" baseline="30000" dirty="0"/>
          </a:p>
        </p:txBody>
      </p:sp>
      <p:sp>
        <p:nvSpPr>
          <p:cNvPr id="10" name="Title 1"/>
          <p:cNvSpPr>
            <a:spLocks noGrp="1"/>
          </p:cNvSpPr>
          <p:nvPr>
            <p:ph type="title"/>
          </p:nvPr>
        </p:nvSpPr>
        <p:spPr>
          <a:xfrm>
            <a:off x="838200" y="990600"/>
            <a:ext cx="8305800" cy="769938"/>
          </a:xfrm>
        </p:spPr>
        <p:txBody>
          <a:bodyPr/>
          <a:lstStyle/>
          <a:p>
            <a:r>
              <a:rPr lang="en-US" dirty="0" smtClean="0"/>
              <a:t>Sinusoidal Signal Period</a:t>
            </a:r>
            <a:endParaRPr lang="en-US" dirty="0"/>
          </a:p>
        </p:txBody>
      </p:sp>
    </p:spTree>
    <p:extLst>
      <p:ext uri="{BB962C8B-B14F-4D97-AF65-F5344CB8AC3E}">
        <p14:creationId xmlns:p14="http://schemas.microsoft.com/office/powerpoint/2010/main" xmlns="" val="1525941225"/>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pPr>
              <a:defRPr/>
            </a:pPr>
            <a:fld id="{BACECD4D-FF13-F54C-9E44-5E76ECC5C64E}" type="slidenum">
              <a:rPr lang="en-US" smtClean="0"/>
              <a:pPr>
                <a:defRPr/>
              </a:pPr>
              <a:t>27</a:t>
            </a:fld>
            <a:endParaRPr lang="en-US"/>
          </a:p>
        </p:txBody>
      </p:sp>
    </p:spTree>
    <p:extLst>
      <p:ext uri="{BB962C8B-B14F-4D97-AF65-F5344CB8AC3E}">
        <p14:creationId xmlns:p14="http://schemas.microsoft.com/office/powerpoint/2010/main" xmlns="" val="2463719227"/>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Periodicity in Case of Linear Combination of two Signals</a:t>
            </a:r>
            <a:endParaRPr lang="en-US" dirty="0"/>
          </a:p>
        </p:txBody>
      </p:sp>
      <p:sp>
        <p:nvSpPr>
          <p:cNvPr id="3" name="Content Placeholder 2"/>
          <p:cNvSpPr>
            <a:spLocks noGrp="1"/>
          </p:cNvSpPr>
          <p:nvPr>
            <p:ph idx="1"/>
          </p:nvPr>
        </p:nvSpPr>
        <p:spPr>
          <a:xfrm>
            <a:off x="0" y="2017713"/>
            <a:ext cx="8955088" cy="2782887"/>
          </a:xfrm>
        </p:spPr>
        <p:txBody>
          <a:bodyPr/>
          <a:lstStyle/>
          <a:p>
            <a:pPr marL="0" indent="0">
              <a:buNone/>
            </a:pPr>
            <a:r>
              <a:rPr lang="en-US" dirty="0" smtClean="0"/>
              <a:t>Q: Consider </a:t>
            </a:r>
            <a:r>
              <a:rPr lang="en-US" dirty="0"/>
              <a:t>two periodic functions </a:t>
            </a:r>
            <a:r>
              <a:rPr lang="en-US" i="1" dirty="0" smtClean="0"/>
              <a:t>f</a:t>
            </a:r>
            <a:r>
              <a:rPr lang="en-US" i="1" baseline="-25000" dirty="0" smtClean="0"/>
              <a:t>1</a:t>
            </a:r>
            <a:r>
              <a:rPr lang="en-US" i="1" dirty="0" smtClean="0"/>
              <a:t> </a:t>
            </a:r>
            <a:r>
              <a:rPr lang="en-US" i="1" dirty="0"/>
              <a:t>(t)</a:t>
            </a:r>
            <a:r>
              <a:rPr lang="en-US" dirty="0"/>
              <a:t> and </a:t>
            </a:r>
            <a:r>
              <a:rPr lang="en-US" i="1" dirty="0" smtClean="0"/>
              <a:t>f</a:t>
            </a:r>
            <a:r>
              <a:rPr lang="en-US" i="1" baseline="-25000" dirty="0" smtClean="0"/>
              <a:t>2 </a:t>
            </a:r>
            <a:r>
              <a:rPr lang="en-US" i="1" dirty="0" smtClean="0"/>
              <a:t>(</a:t>
            </a:r>
            <a:r>
              <a:rPr lang="en-US" i="1" dirty="0"/>
              <a:t>t)</a:t>
            </a:r>
            <a:r>
              <a:rPr lang="en-US" dirty="0"/>
              <a:t> , with periods </a:t>
            </a:r>
            <a:r>
              <a:rPr lang="en-US" i="1" dirty="0" smtClean="0"/>
              <a:t>T</a:t>
            </a:r>
            <a:r>
              <a:rPr lang="en-US" i="1" baseline="-25000" dirty="0"/>
              <a:t>1</a:t>
            </a:r>
            <a:r>
              <a:rPr lang="en-US" dirty="0" smtClean="0"/>
              <a:t> </a:t>
            </a:r>
            <a:r>
              <a:rPr lang="en-US" dirty="0"/>
              <a:t>and </a:t>
            </a:r>
            <a:r>
              <a:rPr lang="en-US" i="1" dirty="0" smtClean="0"/>
              <a:t>T</a:t>
            </a:r>
            <a:r>
              <a:rPr lang="en-US" i="1" baseline="-25000" dirty="0" smtClean="0"/>
              <a:t>2</a:t>
            </a:r>
            <a:r>
              <a:rPr lang="en-US" dirty="0" smtClean="0"/>
              <a:t>, </a:t>
            </a:r>
            <a:r>
              <a:rPr lang="en-US" dirty="0"/>
              <a:t>respectively. </a:t>
            </a:r>
            <a:r>
              <a:rPr lang="en-US" dirty="0" smtClean="0"/>
              <a:t>Is it </a:t>
            </a:r>
            <a:r>
              <a:rPr lang="en-US" dirty="0"/>
              <a:t>always the case that the function </a:t>
            </a:r>
            <a:r>
              <a:rPr lang="en-US" i="1" dirty="0"/>
              <a:t>f(t) = </a:t>
            </a:r>
            <a:r>
              <a:rPr lang="en-US" i="1" dirty="0" smtClean="0"/>
              <a:t>f</a:t>
            </a:r>
            <a:r>
              <a:rPr lang="en-US" i="1" baseline="-25000" dirty="0" smtClean="0"/>
              <a:t>1</a:t>
            </a:r>
            <a:r>
              <a:rPr lang="en-US" i="1" dirty="0" smtClean="0"/>
              <a:t>( </a:t>
            </a:r>
            <a:r>
              <a:rPr lang="en-US" i="1" dirty="0"/>
              <a:t>t) + </a:t>
            </a:r>
            <a:r>
              <a:rPr lang="en-US" i="1" dirty="0" smtClean="0"/>
              <a:t>f</a:t>
            </a:r>
            <a:r>
              <a:rPr lang="en-US" i="1" baseline="-25000" dirty="0" smtClean="0"/>
              <a:t>2</a:t>
            </a:r>
            <a:r>
              <a:rPr lang="en-US" i="1" dirty="0" smtClean="0"/>
              <a:t>(</a:t>
            </a:r>
            <a:r>
              <a:rPr lang="en-US" i="1" dirty="0"/>
              <a:t>t)</a:t>
            </a:r>
            <a:r>
              <a:rPr lang="en-US" dirty="0"/>
              <a:t> is periodic? If so, </a:t>
            </a:r>
            <a:r>
              <a:rPr lang="en-US" dirty="0" smtClean="0"/>
              <a:t>demonstrate this </a:t>
            </a:r>
            <a:r>
              <a:rPr lang="en-US" dirty="0"/>
              <a:t>fact. If not, under what conditions is </a:t>
            </a:r>
            <a:r>
              <a:rPr lang="en-US" i="1" dirty="0"/>
              <a:t>f(t)</a:t>
            </a:r>
            <a:r>
              <a:rPr lang="en-US" dirty="0"/>
              <a:t> periodic?</a:t>
            </a:r>
          </a:p>
        </p:txBody>
      </p:sp>
      <p:sp>
        <p:nvSpPr>
          <p:cNvPr id="4" name="Slide Number Placeholder 3"/>
          <p:cNvSpPr>
            <a:spLocks noGrp="1"/>
          </p:cNvSpPr>
          <p:nvPr>
            <p:ph type="sldNum" sz="quarter" idx="12"/>
          </p:nvPr>
        </p:nvSpPr>
        <p:spPr/>
        <p:txBody>
          <a:bodyPr/>
          <a:lstStyle/>
          <a:p>
            <a:pPr>
              <a:defRPr/>
            </a:pPr>
            <a:fld id="{BACECD4D-FF13-F54C-9E44-5E76ECC5C64E}" type="slidenum">
              <a:rPr lang="en-US" smtClean="0"/>
              <a:pPr>
                <a:defRPr/>
              </a:pPr>
              <a:t>28</a:t>
            </a:fld>
            <a:endParaRPr lang="en-US"/>
          </a:p>
        </p:txBody>
      </p:sp>
    </p:spTree>
    <p:extLst>
      <p:ext uri="{BB962C8B-B14F-4D97-AF65-F5344CB8AC3E}">
        <p14:creationId xmlns:p14="http://schemas.microsoft.com/office/powerpoint/2010/main" xmlns="" val="190771585"/>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Periodic </a:t>
            </a:r>
            <a:r>
              <a:rPr lang="en-US" dirty="0" smtClean="0"/>
              <a:t>Signal </a:t>
            </a:r>
            <a:r>
              <a:rPr lang="en-US" sz="2000" dirty="0" smtClean="0"/>
              <a:t>(Time Domain Concepts)</a:t>
            </a:r>
            <a:endParaRPr lang="en-US" sz="2000" dirty="0"/>
          </a:p>
        </p:txBody>
      </p:sp>
      <p:sp>
        <p:nvSpPr>
          <p:cNvPr id="3" name="Content Placeholder 2"/>
          <p:cNvSpPr>
            <a:spLocks noGrp="1"/>
          </p:cNvSpPr>
          <p:nvPr>
            <p:ph idx="1"/>
          </p:nvPr>
        </p:nvSpPr>
        <p:spPr/>
        <p:txBody>
          <a:bodyPr/>
          <a:lstStyle/>
          <a:p>
            <a:r>
              <a:rPr lang="en-US" sz="3200" b="1" dirty="0">
                <a:cs typeface="ＭＳ Ｐゴシック" charset="0"/>
              </a:rPr>
              <a:t>Periodic </a:t>
            </a:r>
            <a:r>
              <a:rPr lang="en-US" sz="3200" b="1" dirty="0" smtClean="0">
                <a:cs typeface="ＭＳ Ｐゴシック" charset="0"/>
              </a:rPr>
              <a:t>signal </a:t>
            </a:r>
            <a:r>
              <a:rPr lang="en-US" dirty="0"/>
              <a:t>in which the same signal </a:t>
            </a:r>
            <a:r>
              <a:rPr lang="en-US" dirty="0" smtClean="0"/>
              <a:t>pattern repeats </a:t>
            </a:r>
            <a:r>
              <a:rPr lang="en-US" dirty="0"/>
              <a:t>over </a:t>
            </a:r>
            <a:r>
              <a:rPr lang="en-US" dirty="0" smtClean="0"/>
              <a:t>time</a:t>
            </a:r>
            <a:endParaRPr lang="en-US" sz="6600" b="1" dirty="0" smtClean="0">
              <a:cs typeface="ＭＳ Ｐゴシック" charset="0"/>
            </a:endParaRPr>
          </a:p>
          <a:p>
            <a:pPr marL="0" indent="0">
              <a:buNone/>
            </a:pPr>
            <a:endParaRPr lang="en-US" dirty="0"/>
          </a:p>
        </p:txBody>
      </p:sp>
      <p:sp>
        <p:nvSpPr>
          <p:cNvPr id="4" name="Slide Number Placeholder 3"/>
          <p:cNvSpPr>
            <a:spLocks noGrp="1"/>
          </p:cNvSpPr>
          <p:nvPr>
            <p:ph type="sldNum" sz="quarter" idx="12"/>
          </p:nvPr>
        </p:nvSpPr>
        <p:spPr/>
        <p:txBody>
          <a:bodyPr/>
          <a:lstStyle/>
          <a:p>
            <a:fld id="{C26CB1B2-3CF1-4F51-B924-8D64DCC7A4B0}" type="slidenum">
              <a:rPr lang="en-US" smtClean="0"/>
              <a:pPr/>
              <a:t>29</a:t>
            </a:fld>
            <a:endParaRPr lang="en-US"/>
          </a:p>
        </p:txBody>
      </p:sp>
      <p:pic>
        <p:nvPicPr>
          <p:cNvPr id="5" name="Picture 4"/>
          <p:cNvPicPr>
            <a:picLocks noChangeAspect="1"/>
          </p:cNvPicPr>
          <p:nvPr/>
        </p:nvPicPr>
        <p:blipFill>
          <a:blip r:embed="rId4"/>
          <a:stretch>
            <a:fillRect/>
          </a:stretch>
        </p:blipFill>
        <p:spPr>
          <a:xfrm>
            <a:off x="25400" y="3200400"/>
            <a:ext cx="2914650" cy="1571625"/>
          </a:xfrm>
          <a:prstGeom prst="rect">
            <a:avLst/>
          </a:prstGeom>
        </p:spPr>
      </p:pic>
      <p:sp>
        <p:nvSpPr>
          <p:cNvPr id="6" name="Rectangle 5"/>
          <p:cNvSpPr/>
          <p:nvPr/>
        </p:nvSpPr>
        <p:spPr>
          <a:xfrm>
            <a:off x="1877188" y="4803262"/>
            <a:ext cx="1122423" cy="276999"/>
          </a:xfrm>
          <a:prstGeom prst="rect">
            <a:avLst/>
          </a:prstGeom>
        </p:spPr>
        <p:txBody>
          <a:bodyPr wrap="none">
            <a:spAutoFit/>
          </a:bodyPr>
          <a:lstStyle/>
          <a:p>
            <a:r>
              <a:rPr lang="en-US" sz="1200" b="0" i="0" u="none" strike="noStrike" baseline="0" dirty="0" smtClean="0">
                <a:latin typeface="?•?'B8ˇøú~'1"/>
              </a:rPr>
              <a:t>(a) Sine wave</a:t>
            </a:r>
            <a:endParaRPr lang="en-US" sz="1200" dirty="0"/>
          </a:p>
        </p:txBody>
      </p:sp>
      <p:pic>
        <p:nvPicPr>
          <p:cNvPr id="7" name="Picture 6"/>
          <p:cNvPicPr>
            <a:picLocks noChangeAspect="1"/>
          </p:cNvPicPr>
          <p:nvPr/>
        </p:nvPicPr>
        <p:blipFill>
          <a:blip r:embed="rId5"/>
          <a:stretch>
            <a:fillRect/>
          </a:stretch>
        </p:blipFill>
        <p:spPr>
          <a:xfrm>
            <a:off x="3733800" y="3200400"/>
            <a:ext cx="2933700" cy="1628775"/>
          </a:xfrm>
          <a:prstGeom prst="rect">
            <a:avLst/>
          </a:prstGeom>
        </p:spPr>
      </p:pic>
      <p:sp>
        <p:nvSpPr>
          <p:cNvPr id="8" name="Rectangle 7"/>
          <p:cNvSpPr/>
          <p:nvPr/>
        </p:nvSpPr>
        <p:spPr>
          <a:xfrm>
            <a:off x="6324600" y="4773525"/>
            <a:ext cx="1309974" cy="276999"/>
          </a:xfrm>
          <a:prstGeom prst="rect">
            <a:avLst/>
          </a:prstGeom>
        </p:spPr>
        <p:txBody>
          <a:bodyPr wrap="none">
            <a:spAutoFit/>
          </a:bodyPr>
          <a:lstStyle/>
          <a:p>
            <a:r>
              <a:rPr lang="en-US" sz="1200" b="0" i="0" u="none" strike="noStrike" baseline="0" dirty="0" smtClean="0">
                <a:latin typeface="?•?'B8ˇøú~'1"/>
              </a:rPr>
              <a:t>(b) Square wave</a:t>
            </a:r>
            <a:endParaRPr lang="en-US" sz="1200" dirty="0"/>
          </a:p>
        </p:txBody>
      </p:sp>
      <p:sp>
        <p:nvSpPr>
          <p:cNvPr id="9" name="Rectangle 8"/>
          <p:cNvSpPr/>
          <p:nvPr/>
        </p:nvSpPr>
        <p:spPr>
          <a:xfrm>
            <a:off x="2362200" y="5024735"/>
            <a:ext cx="4032835" cy="461665"/>
          </a:xfrm>
          <a:prstGeom prst="rect">
            <a:avLst/>
          </a:prstGeom>
        </p:spPr>
        <p:txBody>
          <a:bodyPr wrap="none">
            <a:spAutoFit/>
          </a:bodyPr>
          <a:lstStyle/>
          <a:p>
            <a:r>
              <a:rPr lang="en-US" dirty="0" smtClean="0"/>
              <a:t>Examples of Periodic Signals</a:t>
            </a:r>
            <a:endParaRPr lang="en-US" dirty="0"/>
          </a:p>
        </p:txBody>
      </p:sp>
      <p:sp>
        <p:nvSpPr>
          <p:cNvPr id="10" name="Rectangle 9"/>
          <p:cNvSpPr/>
          <p:nvPr/>
        </p:nvSpPr>
        <p:spPr>
          <a:xfrm>
            <a:off x="-76200" y="5486400"/>
            <a:ext cx="9220200" cy="461665"/>
          </a:xfrm>
          <a:prstGeom prst="rect">
            <a:avLst/>
          </a:prstGeom>
        </p:spPr>
        <p:txBody>
          <a:bodyPr wrap="square">
            <a:spAutoFit/>
          </a:bodyPr>
          <a:lstStyle/>
          <a:p>
            <a:r>
              <a:rPr lang="en-US" b="0" i="0" u="none" strike="noStrike" baseline="0" dirty="0" smtClean="0">
                <a:latin typeface=")ÊHﬁˇøú~'1"/>
              </a:rPr>
              <a:t>Mathematically, a signal s(t) is</a:t>
            </a:r>
            <a:r>
              <a:rPr lang="en-US" b="0" i="0" u="none" strike="noStrike" dirty="0" smtClean="0">
                <a:latin typeface=")ÊHﬁˇøú~'1"/>
              </a:rPr>
              <a:t> </a:t>
            </a:r>
            <a:r>
              <a:rPr lang="en-US" b="0" i="0" u="none" strike="noStrike" baseline="0" dirty="0" smtClean="0">
                <a:latin typeface=")ÊHﬁˇøú~'1"/>
              </a:rPr>
              <a:t>defined to be periodic if and only if</a:t>
            </a:r>
            <a:endParaRPr lang="en-US" dirty="0"/>
          </a:p>
        </p:txBody>
      </p:sp>
      <p:pic>
        <p:nvPicPr>
          <p:cNvPr id="13" name="Picture 12"/>
          <p:cNvPicPr>
            <a:picLocks noChangeAspect="1"/>
          </p:cNvPicPr>
          <p:nvPr/>
        </p:nvPicPr>
        <p:blipFill>
          <a:blip r:embed="rId6"/>
          <a:stretch>
            <a:fillRect/>
          </a:stretch>
        </p:blipFill>
        <p:spPr>
          <a:xfrm>
            <a:off x="3257550" y="6019800"/>
            <a:ext cx="1962150" cy="209550"/>
          </a:xfrm>
          <a:prstGeom prst="rect">
            <a:avLst/>
          </a:prstGeom>
        </p:spPr>
      </p:pic>
      <p:sp>
        <p:nvSpPr>
          <p:cNvPr id="14" name="Rectangle 13"/>
          <p:cNvSpPr/>
          <p:nvPr/>
        </p:nvSpPr>
        <p:spPr>
          <a:xfrm>
            <a:off x="0" y="6400800"/>
            <a:ext cx="9220200" cy="276999"/>
          </a:xfrm>
          <a:prstGeom prst="rect">
            <a:avLst/>
          </a:prstGeom>
        </p:spPr>
        <p:txBody>
          <a:bodyPr wrap="square">
            <a:spAutoFit/>
          </a:bodyPr>
          <a:lstStyle/>
          <a:p>
            <a:r>
              <a:rPr lang="en-US" sz="1200" b="0" i="0" u="none" strike="noStrike" baseline="0" dirty="0" smtClean="0">
                <a:latin typeface="sÉHﬁˇøú~'1"/>
              </a:rPr>
              <a:t>where the constant T is the period of the signal ( T is the smallest value that satisfies</a:t>
            </a:r>
            <a:r>
              <a:rPr lang="en-US" sz="1200" b="0" i="0" u="none" strike="noStrike" dirty="0" smtClean="0">
                <a:latin typeface="sÉHﬁˇøú~'1"/>
              </a:rPr>
              <a:t> </a:t>
            </a:r>
            <a:r>
              <a:rPr lang="en-US" sz="1200" b="0" i="0" u="none" strike="noStrike" baseline="0" dirty="0" smtClean="0">
                <a:latin typeface="sÉHﬁˇøú~'1"/>
              </a:rPr>
              <a:t>the equation) .</a:t>
            </a:r>
            <a:endParaRPr lang="en-US" sz="1200" dirty="0"/>
          </a:p>
        </p:txBody>
      </p:sp>
    </p:spTree>
    <p:extLst>
      <p:ext uri="{BB962C8B-B14F-4D97-AF65-F5344CB8AC3E}">
        <p14:creationId xmlns:p14="http://schemas.microsoft.com/office/powerpoint/2010/main" xmlns="" val="2767010250"/>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defRPr/>
            </a:pPr>
            <a:fld id="{BACECD4D-FF13-F54C-9E44-5E76ECC5C64E}" type="slidenum">
              <a:rPr lang="en-US" smtClean="0"/>
              <a:pPr>
                <a:defRPr/>
              </a:pPr>
              <a:t>30</a:t>
            </a:fld>
            <a:endParaRPr lang="en-US"/>
          </a:p>
        </p:txBody>
      </p:sp>
      <p:sp>
        <p:nvSpPr>
          <p:cNvPr id="5" name="Content Placeholder 2"/>
          <p:cNvSpPr>
            <a:spLocks noGrp="1"/>
          </p:cNvSpPr>
          <p:nvPr>
            <p:ph idx="1"/>
          </p:nvPr>
        </p:nvSpPr>
        <p:spPr>
          <a:xfrm>
            <a:off x="0" y="1905000"/>
            <a:ext cx="6096000" cy="4114800"/>
          </a:xfrm>
        </p:spPr>
        <p:txBody>
          <a:bodyPr/>
          <a:lstStyle/>
          <a:p>
            <a:r>
              <a:rPr lang="en-US" sz="2000" dirty="0" smtClean="0"/>
              <a:t>Suppose that </a:t>
            </a:r>
            <a:r>
              <a:rPr lang="en-US" sz="2000" dirty="0"/>
              <a:t>we let a positive pulse represent binary 0 and a negative pulse represent binary 1</a:t>
            </a:r>
            <a:r>
              <a:rPr lang="en-US" sz="2000" dirty="0" smtClean="0"/>
              <a:t>. Then </a:t>
            </a:r>
            <a:r>
              <a:rPr lang="en-US" sz="2000" dirty="0"/>
              <a:t>the waveform represents the binary stream 0101. . . . The duration of each </a:t>
            </a:r>
            <a:r>
              <a:rPr lang="en-US" sz="2000" dirty="0" smtClean="0"/>
              <a:t>pulse is </a:t>
            </a:r>
            <a:r>
              <a:rPr lang="en-US" sz="2000" dirty="0"/>
              <a:t>1/(</a:t>
            </a:r>
            <a:r>
              <a:rPr lang="en-US" sz="2000" dirty="0" smtClean="0"/>
              <a:t>2f)</a:t>
            </a:r>
            <a:r>
              <a:rPr lang="en-US" sz="2000" dirty="0"/>
              <a:t>; thus the data rate is </a:t>
            </a:r>
            <a:r>
              <a:rPr lang="en-US" sz="2000" dirty="0" smtClean="0"/>
              <a:t>2f bits </a:t>
            </a:r>
            <a:r>
              <a:rPr lang="en-US" sz="2000" dirty="0"/>
              <a:t>per second (bps)</a:t>
            </a:r>
            <a:r>
              <a:rPr lang="en-US" sz="2000" dirty="0" smtClean="0"/>
              <a:t>.</a:t>
            </a:r>
          </a:p>
          <a:p>
            <a:r>
              <a:rPr lang="en-US" sz="2000" dirty="0" smtClean="0"/>
              <a:t>What </a:t>
            </a:r>
            <a:r>
              <a:rPr lang="en-US" sz="2000" dirty="0"/>
              <a:t>are the frequency components</a:t>
            </a:r>
          </a:p>
          <a:p>
            <a:pPr marL="0" indent="0">
              <a:buNone/>
            </a:pPr>
            <a:r>
              <a:rPr lang="en-US" sz="2000" dirty="0"/>
              <a:t> </a:t>
            </a:r>
            <a:r>
              <a:rPr lang="en-US" sz="2000" dirty="0" smtClean="0"/>
              <a:t>   of </a:t>
            </a:r>
            <a:r>
              <a:rPr lang="en-US" sz="2000" dirty="0"/>
              <a:t>this </a:t>
            </a:r>
            <a:r>
              <a:rPr lang="en-US" sz="2000" dirty="0" smtClean="0"/>
              <a:t>signal</a:t>
            </a:r>
          </a:p>
          <a:p>
            <a:r>
              <a:rPr lang="en-US" sz="2000" dirty="0"/>
              <a:t>By </a:t>
            </a:r>
            <a:r>
              <a:rPr lang="en-US" sz="2000" dirty="0" smtClean="0"/>
              <a:t>adding together </a:t>
            </a:r>
            <a:r>
              <a:rPr lang="en-US" sz="2000" dirty="0"/>
              <a:t>sine waves at </a:t>
            </a:r>
            <a:r>
              <a:rPr lang="en-US" sz="2000" dirty="0" smtClean="0"/>
              <a:t>frequencies f and </a:t>
            </a:r>
            <a:r>
              <a:rPr lang="en-US" sz="2000" dirty="0"/>
              <a:t>3f, we get a waveform that begins to </a:t>
            </a:r>
            <a:r>
              <a:rPr lang="en-US" sz="2000" dirty="0" smtClean="0"/>
              <a:t>resemble the </a:t>
            </a:r>
            <a:r>
              <a:rPr lang="en-US" sz="2000" dirty="0"/>
              <a:t>square wave. </a:t>
            </a:r>
          </a:p>
        </p:txBody>
      </p:sp>
      <p:pic>
        <p:nvPicPr>
          <p:cNvPr id="6" name="Picture 5"/>
          <p:cNvPicPr preferRelativeResize="0">
            <a:picLocks noChangeAspect="1" noChangeArrowheads="1"/>
          </p:cNvPicPr>
          <p:nvPr/>
        </p:nvPicPr>
        <p:blipFill>
          <a:blip r:embed="rId4">
            <a:lum bright="-10000" contrast="56000"/>
            <a:extLst>
              <a:ext uri="{28A0092B-C50C-407E-A947-70E740481C1C}">
                <a14:useLocalDpi xmlns:a14="http://schemas.microsoft.com/office/drawing/2010/main" xmlns="" val="0"/>
              </a:ext>
            </a:extLst>
          </a:blip>
          <a:srcRect t="2557" b="4347"/>
          <a:stretch>
            <a:fillRect/>
          </a:stretch>
        </p:blipFill>
        <p:spPr bwMode="auto">
          <a:xfrm>
            <a:off x="6136863" y="2362200"/>
            <a:ext cx="2854737" cy="393842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7" name="Title 1"/>
          <p:cNvSpPr>
            <a:spLocks noGrp="1"/>
          </p:cNvSpPr>
          <p:nvPr>
            <p:ph type="title"/>
          </p:nvPr>
        </p:nvSpPr>
        <p:spPr>
          <a:xfrm>
            <a:off x="1150938" y="617538"/>
            <a:ext cx="7793037" cy="1143000"/>
          </a:xfrm>
        </p:spPr>
        <p:txBody>
          <a:bodyPr/>
          <a:lstStyle/>
          <a:p>
            <a:r>
              <a:rPr lang="en-US" dirty="0" smtClean="0"/>
              <a:t>Periodicity in Case of Linear Combination of two Signals</a:t>
            </a:r>
            <a:endParaRPr lang="en-US" dirty="0"/>
          </a:p>
        </p:txBody>
      </p:sp>
    </p:spTree>
    <p:extLst>
      <p:ext uri="{BB962C8B-B14F-4D97-AF65-F5344CB8AC3E}">
        <p14:creationId xmlns:p14="http://schemas.microsoft.com/office/powerpoint/2010/main" xmlns="" val="3874126003"/>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defRPr/>
            </a:pPr>
            <a:fld id="{BACECD4D-FF13-F54C-9E44-5E76ECC5C64E}" type="slidenum">
              <a:rPr lang="en-US" smtClean="0"/>
              <a:pPr>
                <a:defRPr/>
              </a:pPr>
              <a:t>31</a:t>
            </a:fld>
            <a:endParaRPr lang="en-US"/>
          </a:p>
        </p:txBody>
      </p:sp>
      <p:pic>
        <p:nvPicPr>
          <p:cNvPr id="6" name="Picture 5"/>
          <p:cNvPicPr>
            <a:picLocks noChangeAspect="1"/>
          </p:cNvPicPr>
          <p:nvPr/>
        </p:nvPicPr>
        <p:blipFill>
          <a:blip r:embed="rId3"/>
          <a:stretch>
            <a:fillRect/>
          </a:stretch>
        </p:blipFill>
        <p:spPr>
          <a:xfrm>
            <a:off x="28222" y="4419600"/>
            <a:ext cx="9144000" cy="2190561"/>
          </a:xfrm>
          <a:prstGeom prst="rect">
            <a:avLst/>
          </a:prstGeom>
        </p:spPr>
      </p:pic>
      <p:sp>
        <p:nvSpPr>
          <p:cNvPr id="7" name="Content Placeholder 2"/>
          <p:cNvSpPr>
            <a:spLocks noGrp="1"/>
          </p:cNvSpPr>
          <p:nvPr>
            <p:ph idx="1"/>
          </p:nvPr>
        </p:nvSpPr>
        <p:spPr>
          <a:xfrm>
            <a:off x="0" y="1828800"/>
            <a:ext cx="8955088" cy="2782887"/>
          </a:xfrm>
        </p:spPr>
        <p:txBody>
          <a:bodyPr/>
          <a:lstStyle/>
          <a:p>
            <a:pPr marL="0" indent="0">
              <a:buNone/>
            </a:pPr>
            <a:r>
              <a:rPr lang="en-US" sz="2600" dirty="0" smtClean="0"/>
              <a:t>Q: Consider </a:t>
            </a:r>
            <a:r>
              <a:rPr lang="en-US" sz="2600" dirty="0"/>
              <a:t>two periodic functions </a:t>
            </a:r>
            <a:r>
              <a:rPr lang="en-US" sz="2600" i="1" dirty="0" smtClean="0"/>
              <a:t>f</a:t>
            </a:r>
            <a:r>
              <a:rPr lang="en-US" sz="2600" i="1" baseline="-25000" dirty="0" smtClean="0"/>
              <a:t>1</a:t>
            </a:r>
            <a:r>
              <a:rPr lang="en-US" sz="2600" i="1" dirty="0" smtClean="0"/>
              <a:t> </a:t>
            </a:r>
            <a:r>
              <a:rPr lang="en-US" sz="2600" i="1" dirty="0"/>
              <a:t>(t)</a:t>
            </a:r>
            <a:r>
              <a:rPr lang="en-US" sz="2600" dirty="0"/>
              <a:t> and </a:t>
            </a:r>
            <a:r>
              <a:rPr lang="en-US" sz="2600" i="1" dirty="0" smtClean="0"/>
              <a:t>f</a:t>
            </a:r>
            <a:r>
              <a:rPr lang="en-US" sz="2600" i="1" baseline="-25000" dirty="0" smtClean="0"/>
              <a:t>2 </a:t>
            </a:r>
            <a:r>
              <a:rPr lang="en-US" sz="2600" i="1" dirty="0" smtClean="0"/>
              <a:t>(</a:t>
            </a:r>
            <a:r>
              <a:rPr lang="en-US" sz="2600" i="1" dirty="0"/>
              <a:t>t)</a:t>
            </a:r>
            <a:r>
              <a:rPr lang="en-US" sz="2600" dirty="0"/>
              <a:t> , with periods </a:t>
            </a:r>
            <a:r>
              <a:rPr lang="en-US" sz="2600" i="1" dirty="0" smtClean="0"/>
              <a:t>T</a:t>
            </a:r>
            <a:r>
              <a:rPr lang="en-US" sz="2600" i="1" baseline="-25000" dirty="0"/>
              <a:t>1</a:t>
            </a:r>
            <a:r>
              <a:rPr lang="en-US" sz="2600" dirty="0" smtClean="0"/>
              <a:t> </a:t>
            </a:r>
            <a:r>
              <a:rPr lang="en-US" sz="2600" dirty="0"/>
              <a:t>and </a:t>
            </a:r>
            <a:r>
              <a:rPr lang="en-US" sz="2600" i="1" dirty="0" smtClean="0"/>
              <a:t>T</a:t>
            </a:r>
            <a:r>
              <a:rPr lang="en-US" sz="2600" i="1" baseline="-25000" dirty="0" smtClean="0"/>
              <a:t>2</a:t>
            </a:r>
            <a:r>
              <a:rPr lang="en-US" sz="2600" dirty="0" smtClean="0"/>
              <a:t> </a:t>
            </a:r>
            <a:r>
              <a:rPr lang="en-US" sz="2600" dirty="0"/>
              <a:t>respectively. </a:t>
            </a:r>
            <a:r>
              <a:rPr lang="en-US" sz="2600" dirty="0" smtClean="0"/>
              <a:t>Is it </a:t>
            </a:r>
            <a:r>
              <a:rPr lang="en-US" sz="2600" dirty="0"/>
              <a:t>always the case that the function </a:t>
            </a:r>
            <a:r>
              <a:rPr lang="en-US" sz="2600" i="1" dirty="0"/>
              <a:t>f(t) = </a:t>
            </a:r>
            <a:r>
              <a:rPr lang="en-US" sz="2600" i="1" dirty="0" smtClean="0"/>
              <a:t>f</a:t>
            </a:r>
            <a:r>
              <a:rPr lang="en-US" sz="2600" i="1" baseline="-25000" dirty="0" smtClean="0"/>
              <a:t>1</a:t>
            </a:r>
            <a:r>
              <a:rPr lang="en-US" sz="2600" i="1" dirty="0" smtClean="0"/>
              <a:t>( </a:t>
            </a:r>
            <a:r>
              <a:rPr lang="en-US" sz="2600" i="1" dirty="0"/>
              <a:t>t) + </a:t>
            </a:r>
            <a:r>
              <a:rPr lang="en-US" sz="2600" i="1" dirty="0" smtClean="0"/>
              <a:t>f</a:t>
            </a:r>
            <a:r>
              <a:rPr lang="en-US" sz="2600" i="1" baseline="-25000" dirty="0" smtClean="0"/>
              <a:t>2</a:t>
            </a:r>
            <a:r>
              <a:rPr lang="en-US" sz="2600" i="1" dirty="0" smtClean="0"/>
              <a:t>(</a:t>
            </a:r>
            <a:r>
              <a:rPr lang="en-US" sz="2600" i="1" dirty="0"/>
              <a:t>t)</a:t>
            </a:r>
            <a:r>
              <a:rPr lang="en-US" sz="2600" dirty="0"/>
              <a:t> is periodic? If so, </a:t>
            </a:r>
            <a:r>
              <a:rPr lang="en-US" sz="2600" dirty="0" smtClean="0"/>
              <a:t>demonstrate this </a:t>
            </a:r>
            <a:r>
              <a:rPr lang="en-US" sz="2600" dirty="0"/>
              <a:t>fact. If not, under what conditions is </a:t>
            </a:r>
            <a:r>
              <a:rPr lang="en-US" sz="2600" i="1" dirty="0"/>
              <a:t>f(t)</a:t>
            </a:r>
            <a:r>
              <a:rPr lang="en-US" sz="2600" dirty="0"/>
              <a:t> periodic</a:t>
            </a:r>
            <a:r>
              <a:rPr lang="en-US" sz="2600" dirty="0" smtClean="0"/>
              <a:t>?</a:t>
            </a:r>
          </a:p>
          <a:p>
            <a:pPr marL="0" indent="0">
              <a:buNone/>
            </a:pPr>
            <a:r>
              <a:rPr lang="en-US" sz="2600" dirty="0" err="1" smtClean="0"/>
              <a:t>Ans</a:t>
            </a:r>
            <a:r>
              <a:rPr lang="en-US" sz="2600" dirty="0" smtClean="0"/>
              <a:t>:</a:t>
            </a:r>
            <a:endParaRPr lang="en-US" sz="2600" dirty="0"/>
          </a:p>
        </p:txBody>
      </p:sp>
      <p:sp>
        <p:nvSpPr>
          <p:cNvPr id="8" name="Title 1"/>
          <p:cNvSpPr>
            <a:spLocks noGrp="1"/>
          </p:cNvSpPr>
          <p:nvPr>
            <p:ph type="title"/>
          </p:nvPr>
        </p:nvSpPr>
        <p:spPr>
          <a:xfrm>
            <a:off x="1150938" y="617538"/>
            <a:ext cx="7793037" cy="1143000"/>
          </a:xfrm>
        </p:spPr>
        <p:txBody>
          <a:bodyPr/>
          <a:lstStyle/>
          <a:p>
            <a:r>
              <a:rPr lang="en-US" dirty="0" smtClean="0"/>
              <a:t>Periodicity in case of Linear Combination of two Signals</a:t>
            </a:r>
            <a:endParaRPr lang="en-US" dirty="0"/>
          </a:p>
        </p:txBody>
      </p:sp>
    </p:spTree>
    <p:extLst>
      <p:ext uri="{BB962C8B-B14F-4D97-AF65-F5344CB8AC3E}">
        <p14:creationId xmlns:p14="http://schemas.microsoft.com/office/powerpoint/2010/main" xmlns="" val="1699010067"/>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pPr>
              <a:defRPr/>
            </a:pPr>
            <a:fld id="{BACECD4D-FF13-F54C-9E44-5E76ECC5C64E}" type="slidenum">
              <a:rPr lang="en-US" smtClean="0"/>
              <a:pPr>
                <a:defRPr/>
              </a:pPr>
              <a:t>32</a:t>
            </a:fld>
            <a:endParaRPr lang="en-US"/>
          </a:p>
        </p:txBody>
      </p:sp>
    </p:spTree>
    <p:extLst>
      <p:ext uri="{BB962C8B-B14F-4D97-AF65-F5344CB8AC3E}">
        <p14:creationId xmlns:p14="http://schemas.microsoft.com/office/powerpoint/2010/main" xmlns="" val="1023145355"/>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617538"/>
            <a:ext cx="8105775" cy="1143000"/>
          </a:xfrm>
        </p:spPr>
        <p:txBody>
          <a:bodyPr/>
          <a:lstStyle/>
          <a:p>
            <a:r>
              <a:rPr lang="en-US" dirty="0" smtClean="0"/>
              <a:t>Signal Harmonics Elimination</a:t>
            </a:r>
            <a:endParaRPr lang="en-US" dirty="0"/>
          </a:p>
        </p:txBody>
      </p:sp>
      <p:sp>
        <p:nvSpPr>
          <p:cNvPr id="3" name="Content Placeholder 2"/>
          <p:cNvSpPr>
            <a:spLocks noGrp="1"/>
          </p:cNvSpPr>
          <p:nvPr>
            <p:ph idx="1"/>
          </p:nvPr>
        </p:nvSpPr>
        <p:spPr>
          <a:xfrm>
            <a:off x="0" y="2017713"/>
            <a:ext cx="3657600" cy="3544887"/>
          </a:xfrm>
        </p:spPr>
        <p:txBody>
          <a:bodyPr/>
          <a:lstStyle/>
          <a:p>
            <a:pPr marL="0" indent="0">
              <a:buNone/>
            </a:pPr>
            <a:r>
              <a:rPr lang="en-US" sz="2000" dirty="0" smtClean="0"/>
              <a:t>Q: Figure </a:t>
            </a:r>
            <a:r>
              <a:rPr lang="en-US" sz="2000" dirty="0"/>
              <a:t>shows the effect of eliminating higher-harmonic components of a </a:t>
            </a:r>
            <a:r>
              <a:rPr lang="en-US" sz="2000" dirty="0" smtClean="0"/>
              <a:t>square wave </a:t>
            </a:r>
            <a:r>
              <a:rPr lang="en-US" sz="2000" dirty="0"/>
              <a:t>and retaining only a few lower harmonic components. What would the </a:t>
            </a:r>
            <a:r>
              <a:rPr lang="en-US" sz="2000" dirty="0" smtClean="0"/>
              <a:t>signal look </a:t>
            </a:r>
            <a:r>
              <a:rPr lang="en-US" sz="2000" dirty="0"/>
              <a:t>like in the opposite case; that is, retaining all higher harmonics and eliminating </a:t>
            </a:r>
            <a:r>
              <a:rPr lang="en-US" sz="2000" dirty="0" smtClean="0"/>
              <a:t>a few </a:t>
            </a:r>
            <a:r>
              <a:rPr lang="en-US" sz="2000" dirty="0"/>
              <a:t>lower harmonics?</a:t>
            </a:r>
          </a:p>
        </p:txBody>
      </p:sp>
      <p:sp>
        <p:nvSpPr>
          <p:cNvPr id="4" name="Slide Number Placeholder 3"/>
          <p:cNvSpPr>
            <a:spLocks noGrp="1"/>
          </p:cNvSpPr>
          <p:nvPr>
            <p:ph type="sldNum" sz="quarter" idx="12"/>
          </p:nvPr>
        </p:nvSpPr>
        <p:spPr/>
        <p:txBody>
          <a:bodyPr/>
          <a:lstStyle/>
          <a:p>
            <a:pPr>
              <a:defRPr/>
            </a:pPr>
            <a:fld id="{BACECD4D-FF13-F54C-9E44-5E76ECC5C64E}" type="slidenum">
              <a:rPr lang="en-US" smtClean="0"/>
              <a:pPr>
                <a:defRPr/>
              </a:pPr>
              <a:t>33</a:t>
            </a:fld>
            <a:endParaRPr lang="en-US"/>
          </a:p>
        </p:txBody>
      </p:sp>
      <p:pic>
        <p:nvPicPr>
          <p:cNvPr id="5" name="Picture 4"/>
          <p:cNvPicPr>
            <a:picLocks noChangeAspect="1"/>
          </p:cNvPicPr>
          <p:nvPr/>
        </p:nvPicPr>
        <p:blipFill>
          <a:blip r:embed="rId3"/>
          <a:stretch>
            <a:fillRect/>
          </a:stretch>
        </p:blipFill>
        <p:spPr>
          <a:xfrm>
            <a:off x="3657600" y="1981200"/>
            <a:ext cx="5105400" cy="4191000"/>
          </a:xfrm>
          <a:prstGeom prst="rect">
            <a:avLst/>
          </a:prstGeom>
        </p:spPr>
      </p:pic>
    </p:spTree>
    <p:extLst>
      <p:ext uri="{BB962C8B-B14F-4D97-AF65-F5344CB8AC3E}">
        <p14:creationId xmlns:p14="http://schemas.microsoft.com/office/powerpoint/2010/main" xmlns="" val="1993699241"/>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defRPr/>
            </a:pPr>
            <a:fld id="{BACECD4D-FF13-F54C-9E44-5E76ECC5C64E}" type="slidenum">
              <a:rPr lang="en-US" smtClean="0"/>
              <a:pPr>
                <a:defRPr/>
              </a:pPr>
              <a:t>34</a:t>
            </a:fld>
            <a:endParaRPr lang="en-US"/>
          </a:p>
        </p:txBody>
      </p:sp>
      <p:pic>
        <p:nvPicPr>
          <p:cNvPr id="7" name="Picture 6"/>
          <p:cNvPicPr>
            <a:picLocks noChangeAspect="1"/>
          </p:cNvPicPr>
          <p:nvPr/>
        </p:nvPicPr>
        <p:blipFill>
          <a:blip r:embed="rId2"/>
          <a:stretch>
            <a:fillRect/>
          </a:stretch>
        </p:blipFill>
        <p:spPr>
          <a:xfrm>
            <a:off x="1295400" y="1828800"/>
            <a:ext cx="6477000" cy="3505200"/>
          </a:xfrm>
          <a:prstGeom prst="rect">
            <a:avLst/>
          </a:prstGeom>
        </p:spPr>
      </p:pic>
      <p:sp>
        <p:nvSpPr>
          <p:cNvPr id="8" name="Title 1"/>
          <p:cNvSpPr>
            <a:spLocks noGrp="1"/>
          </p:cNvSpPr>
          <p:nvPr>
            <p:ph type="title"/>
          </p:nvPr>
        </p:nvSpPr>
        <p:spPr>
          <a:xfrm>
            <a:off x="838200" y="617538"/>
            <a:ext cx="8105775" cy="1143000"/>
          </a:xfrm>
        </p:spPr>
        <p:txBody>
          <a:bodyPr/>
          <a:lstStyle/>
          <a:p>
            <a:r>
              <a:rPr lang="en-US" dirty="0" smtClean="0"/>
              <a:t>Harmonics Elimination</a:t>
            </a:r>
            <a:endParaRPr lang="en-US" dirty="0"/>
          </a:p>
        </p:txBody>
      </p:sp>
      <p:sp>
        <p:nvSpPr>
          <p:cNvPr id="9" name="Rectangle 8"/>
          <p:cNvSpPr/>
          <p:nvPr/>
        </p:nvSpPr>
        <p:spPr>
          <a:xfrm>
            <a:off x="37630" y="5715000"/>
            <a:ext cx="9115734" cy="430887"/>
          </a:xfrm>
          <a:prstGeom prst="rect">
            <a:avLst/>
          </a:prstGeom>
        </p:spPr>
        <p:txBody>
          <a:bodyPr wrap="square">
            <a:spAutoFit/>
          </a:bodyPr>
          <a:lstStyle/>
          <a:p>
            <a:r>
              <a:rPr lang="en-US" sz="2200" dirty="0" err="1" smtClean="0"/>
              <a:t>Ans</a:t>
            </a:r>
            <a:r>
              <a:rPr lang="en-US" sz="2200" dirty="0" smtClean="0"/>
              <a:t>: The </a:t>
            </a:r>
            <a:r>
              <a:rPr lang="en-US" sz="2200" dirty="0"/>
              <a:t>signal would be a low-amplitude, rapidly changing waveform.</a:t>
            </a:r>
          </a:p>
        </p:txBody>
      </p:sp>
    </p:spTree>
    <p:extLst>
      <p:ext uri="{BB962C8B-B14F-4D97-AF65-F5344CB8AC3E}">
        <p14:creationId xmlns:p14="http://schemas.microsoft.com/office/powerpoint/2010/main" xmlns="" val="966908492"/>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pPr>
              <a:defRPr/>
            </a:pPr>
            <a:fld id="{BACECD4D-FF13-F54C-9E44-5E76ECC5C64E}" type="slidenum">
              <a:rPr lang="en-US" smtClean="0"/>
              <a:pPr>
                <a:defRPr/>
              </a:pPr>
              <a:t>35</a:t>
            </a:fld>
            <a:endParaRPr lang="en-US"/>
          </a:p>
        </p:txBody>
      </p:sp>
    </p:spTree>
    <p:extLst>
      <p:ext uri="{BB962C8B-B14F-4D97-AF65-F5344CB8AC3E}">
        <p14:creationId xmlns:p14="http://schemas.microsoft.com/office/powerpoint/2010/main" xmlns="" val="1408360862"/>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Channel Capacity</a:t>
            </a:r>
            <a:endParaRPr lang="en-US" dirty="0"/>
          </a:p>
        </p:txBody>
      </p:sp>
      <p:sp>
        <p:nvSpPr>
          <p:cNvPr id="3" name="Content Placeholder 2"/>
          <p:cNvSpPr>
            <a:spLocks noGrp="1"/>
          </p:cNvSpPr>
          <p:nvPr>
            <p:ph idx="1"/>
          </p:nvPr>
        </p:nvSpPr>
        <p:spPr>
          <a:xfrm>
            <a:off x="0" y="2017713"/>
            <a:ext cx="9144000" cy="1639887"/>
          </a:xfrm>
        </p:spPr>
        <p:txBody>
          <a:bodyPr/>
          <a:lstStyle/>
          <a:p>
            <a:pPr marL="0" indent="0">
              <a:buNone/>
            </a:pPr>
            <a:r>
              <a:rPr lang="en-US" dirty="0" smtClean="0"/>
              <a:t>Q: What </a:t>
            </a:r>
            <a:r>
              <a:rPr lang="en-US" dirty="0"/>
              <a:t>is the channel capacity for a </a:t>
            </a:r>
            <a:r>
              <a:rPr lang="en-US" dirty="0" err="1"/>
              <a:t>teleprinter</a:t>
            </a:r>
            <a:r>
              <a:rPr lang="en-US" dirty="0"/>
              <a:t> channel with a 300-Hz bandwidth and </a:t>
            </a:r>
            <a:r>
              <a:rPr lang="en-US" dirty="0" smtClean="0"/>
              <a:t>a signal</a:t>
            </a:r>
            <a:r>
              <a:rPr lang="en-US" dirty="0"/>
              <a:t>-to-noise ratio of 3 dB</a:t>
            </a:r>
          </a:p>
        </p:txBody>
      </p:sp>
      <p:sp>
        <p:nvSpPr>
          <p:cNvPr id="4" name="Slide Number Placeholder 3"/>
          <p:cNvSpPr>
            <a:spLocks noGrp="1"/>
          </p:cNvSpPr>
          <p:nvPr>
            <p:ph type="sldNum" sz="quarter" idx="12"/>
          </p:nvPr>
        </p:nvSpPr>
        <p:spPr/>
        <p:txBody>
          <a:bodyPr/>
          <a:lstStyle/>
          <a:p>
            <a:pPr>
              <a:defRPr/>
            </a:pPr>
            <a:fld id="{BACECD4D-FF13-F54C-9E44-5E76ECC5C64E}" type="slidenum">
              <a:rPr lang="en-US" smtClean="0"/>
              <a:pPr>
                <a:defRPr/>
              </a:pPr>
              <a:t>36</a:t>
            </a:fld>
            <a:endParaRPr lang="en-US"/>
          </a:p>
        </p:txBody>
      </p:sp>
    </p:spTree>
    <p:extLst>
      <p:ext uri="{BB962C8B-B14F-4D97-AF65-F5344CB8AC3E}">
        <p14:creationId xmlns:p14="http://schemas.microsoft.com/office/powerpoint/2010/main" xmlns="" val="3996451654"/>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2"/>
          <p:cNvSpPr>
            <a:spLocks noGrp="1" noChangeArrowheads="1"/>
          </p:cNvSpPr>
          <p:nvPr>
            <p:ph type="title"/>
          </p:nvPr>
        </p:nvSpPr>
        <p:spPr/>
        <p:txBody>
          <a:bodyPr/>
          <a:lstStyle/>
          <a:p>
            <a:pPr eaLnBrk="1" hangingPunct="1"/>
            <a:r>
              <a:rPr kumimoji="1" lang="en-US">
                <a:latin typeface="Arial" charset="0"/>
              </a:rPr>
              <a:t>Channel Capacity</a:t>
            </a:r>
          </a:p>
        </p:txBody>
      </p:sp>
      <p:sp>
        <p:nvSpPr>
          <p:cNvPr id="84995" name="Rectangle 3"/>
          <p:cNvSpPr>
            <a:spLocks noGrp="1" noChangeArrowheads="1"/>
          </p:cNvSpPr>
          <p:nvPr>
            <p:ph type="body" idx="1"/>
          </p:nvPr>
        </p:nvSpPr>
        <p:spPr>
          <a:xfrm>
            <a:off x="457200" y="1676400"/>
            <a:ext cx="8229600" cy="4648200"/>
          </a:xfrm>
        </p:spPr>
        <p:txBody>
          <a:bodyPr/>
          <a:lstStyle/>
          <a:p>
            <a:pPr eaLnBrk="1" hangingPunct="1"/>
            <a:r>
              <a:rPr kumimoji="1" lang="en-US">
                <a:solidFill>
                  <a:srgbClr val="FFC000"/>
                </a:solidFill>
                <a:latin typeface="Arial" charset="0"/>
              </a:rPr>
              <a:t>maximum</a:t>
            </a:r>
            <a:r>
              <a:rPr kumimoji="1" lang="en-US">
                <a:latin typeface="Arial" charset="0"/>
              </a:rPr>
              <a:t> possible data rate on a communication channel </a:t>
            </a:r>
          </a:p>
          <a:p>
            <a:pPr lvl="1" eaLnBrk="1" hangingPunct="1"/>
            <a:r>
              <a:rPr kumimoji="1" lang="en-US">
                <a:latin typeface="Arial" charset="0"/>
              </a:rPr>
              <a:t>data rate - in bits per second</a:t>
            </a:r>
          </a:p>
          <a:p>
            <a:pPr lvl="1" eaLnBrk="1" hangingPunct="1"/>
            <a:r>
              <a:rPr kumimoji="1" lang="en-US">
                <a:latin typeface="Arial" charset="0"/>
              </a:rPr>
              <a:t>bandwidth - in cycles per second or Hertz</a:t>
            </a:r>
          </a:p>
          <a:p>
            <a:pPr lvl="1" eaLnBrk="1" hangingPunct="1"/>
            <a:r>
              <a:rPr kumimoji="1" lang="en-US">
                <a:latin typeface="Arial" charset="0"/>
              </a:rPr>
              <a:t>noise - on communication link</a:t>
            </a:r>
          </a:p>
          <a:p>
            <a:pPr lvl="1" eaLnBrk="1" hangingPunct="1"/>
            <a:r>
              <a:rPr kumimoji="1" lang="en-US">
                <a:latin typeface="Arial" charset="0"/>
              </a:rPr>
              <a:t>error rate - of corrupted bits</a:t>
            </a:r>
          </a:p>
          <a:p>
            <a:pPr eaLnBrk="1" hangingPunct="1"/>
            <a:r>
              <a:rPr kumimoji="1" lang="en-US">
                <a:latin typeface="Arial" charset="0"/>
              </a:rPr>
              <a:t>limitations due to physical properties</a:t>
            </a:r>
          </a:p>
          <a:p>
            <a:pPr eaLnBrk="1" hangingPunct="1"/>
            <a:r>
              <a:rPr kumimoji="1" lang="en-US">
                <a:latin typeface="Arial" charset="0"/>
              </a:rPr>
              <a:t>want most efficient use of capacity</a:t>
            </a:r>
          </a:p>
        </p:txBody>
      </p:sp>
      <p:sp>
        <p:nvSpPr>
          <p:cNvPr id="2" name="Slide Number Placeholder 1"/>
          <p:cNvSpPr>
            <a:spLocks noGrp="1"/>
          </p:cNvSpPr>
          <p:nvPr>
            <p:ph type="sldNum" sz="quarter" idx="12"/>
          </p:nvPr>
        </p:nvSpPr>
        <p:spPr/>
        <p:txBody>
          <a:bodyPr/>
          <a:lstStyle/>
          <a:p>
            <a:pPr>
              <a:defRPr/>
            </a:pPr>
            <a:fld id="{BACECD4D-FF13-F54C-9E44-5E76ECC5C64E}" type="slidenum">
              <a:rPr lang="en-US" smtClean="0"/>
              <a:pPr>
                <a:defRPr/>
              </a:pPr>
              <a:t>37</a:t>
            </a:fld>
            <a:endParaRPr lang="en-US"/>
          </a:p>
        </p:txBody>
      </p:sp>
    </p:spTree>
    <p:extLst>
      <p:ext uri="{BB962C8B-B14F-4D97-AF65-F5344CB8AC3E}">
        <p14:creationId xmlns:p14="http://schemas.microsoft.com/office/powerpoint/2010/main" xmlns="" val="2106441276"/>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2"/>
          <p:cNvSpPr>
            <a:spLocks noGrp="1" noChangeArrowheads="1"/>
          </p:cNvSpPr>
          <p:nvPr>
            <p:ph type="title"/>
          </p:nvPr>
        </p:nvSpPr>
        <p:spPr/>
        <p:txBody>
          <a:bodyPr/>
          <a:lstStyle/>
          <a:p>
            <a:pPr eaLnBrk="1" hangingPunct="1"/>
            <a:r>
              <a:rPr kumimoji="1" lang="en-GB">
                <a:latin typeface="Arial" charset="0"/>
              </a:rPr>
              <a:t>Shannon Capacity Formula</a:t>
            </a:r>
          </a:p>
        </p:txBody>
      </p:sp>
      <p:sp>
        <p:nvSpPr>
          <p:cNvPr id="102403" name="Rectangle 3"/>
          <p:cNvSpPr>
            <a:spLocks noGrp="1" noChangeArrowheads="1"/>
          </p:cNvSpPr>
          <p:nvPr>
            <p:ph type="body" idx="1"/>
          </p:nvPr>
        </p:nvSpPr>
        <p:spPr>
          <a:xfrm>
            <a:off x="457200" y="1676400"/>
            <a:ext cx="8229600" cy="4800600"/>
          </a:xfrm>
        </p:spPr>
        <p:txBody>
          <a:bodyPr/>
          <a:lstStyle/>
          <a:p>
            <a:pPr eaLnBrk="1" hangingPunct="1"/>
            <a:r>
              <a:rPr kumimoji="1" lang="en-GB" sz="2800">
                <a:latin typeface="Arial" charset="0"/>
              </a:rPr>
              <a:t>considers relation of data rate, </a:t>
            </a:r>
            <a:r>
              <a:rPr kumimoji="1" lang="en-GB" sz="2800">
                <a:solidFill>
                  <a:srgbClr val="FFC000"/>
                </a:solidFill>
                <a:latin typeface="Arial" charset="0"/>
              </a:rPr>
              <a:t>noise</a:t>
            </a:r>
            <a:r>
              <a:rPr kumimoji="1" lang="en-GB" sz="2800">
                <a:latin typeface="Arial" charset="0"/>
              </a:rPr>
              <a:t> &amp; error rate</a:t>
            </a:r>
          </a:p>
          <a:p>
            <a:pPr lvl="1" eaLnBrk="1" hangingPunct="1"/>
            <a:r>
              <a:rPr kumimoji="1" lang="en-GB" sz="2400">
                <a:latin typeface="Arial" charset="0"/>
              </a:rPr>
              <a:t>faster data rate shortens each bit so bursts of noise affects more bits</a:t>
            </a:r>
          </a:p>
          <a:p>
            <a:pPr lvl="1" eaLnBrk="1" hangingPunct="1"/>
            <a:r>
              <a:rPr kumimoji="1" lang="en-GB" sz="2400">
                <a:latin typeface="Arial" charset="0"/>
              </a:rPr>
              <a:t>given noise level, higher signal strength means lower errors</a:t>
            </a:r>
          </a:p>
          <a:p>
            <a:pPr eaLnBrk="1" hangingPunct="1"/>
            <a:r>
              <a:rPr kumimoji="1" lang="en-GB" sz="2800">
                <a:latin typeface="Arial" charset="0"/>
              </a:rPr>
              <a:t>Shannon developed </a:t>
            </a:r>
            <a:r>
              <a:rPr kumimoji="1" lang="en-GB" sz="2800">
                <a:solidFill>
                  <a:srgbClr val="FFC000"/>
                </a:solidFill>
                <a:latin typeface="Arial" charset="0"/>
              </a:rPr>
              <a:t>formula relating these </a:t>
            </a:r>
            <a:r>
              <a:rPr kumimoji="1" lang="en-GB" sz="2800">
                <a:latin typeface="Arial" charset="0"/>
              </a:rPr>
              <a:t>to signal to noise ratio (in decibels)</a:t>
            </a:r>
          </a:p>
          <a:p>
            <a:pPr eaLnBrk="1" hangingPunct="1"/>
            <a:r>
              <a:rPr kumimoji="1" lang="en-GB" sz="2800">
                <a:latin typeface="Arial" charset="0"/>
              </a:rPr>
              <a:t>SNR</a:t>
            </a:r>
            <a:r>
              <a:rPr kumimoji="1" lang="en-GB" sz="2800" baseline="-25000">
                <a:latin typeface="Arial" charset="0"/>
              </a:rPr>
              <a:t>db</a:t>
            </a:r>
            <a:r>
              <a:rPr kumimoji="1" lang="en-GB" sz="2800" baseline="30000">
                <a:latin typeface="Arial" charset="0"/>
              </a:rPr>
              <a:t>=</a:t>
            </a:r>
            <a:r>
              <a:rPr kumimoji="1" lang="en-GB" sz="2800">
                <a:latin typeface="Arial" charset="0"/>
              </a:rPr>
              <a:t>10 log</a:t>
            </a:r>
            <a:r>
              <a:rPr kumimoji="1" lang="en-GB" sz="2800" baseline="-25000">
                <a:latin typeface="Arial" charset="0"/>
              </a:rPr>
              <a:t>10 </a:t>
            </a:r>
            <a:r>
              <a:rPr kumimoji="1" lang="en-GB" sz="2800">
                <a:latin typeface="Arial" charset="0"/>
              </a:rPr>
              <a:t>(signal/noise)</a:t>
            </a:r>
          </a:p>
          <a:p>
            <a:pPr eaLnBrk="1" hangingPunct="1"/>
            <a:r>
              <a:rPr kumimoji="1" lang="en-GB" sz="2800">
                <a:latin typeface="Arial" charset="0"/>
              </a:rPr>
              <a:t>Capacity C=B log</a:t>
            </a:r>
            <a:r>
              <a:rPr kumimoji="1" lang="en-GB" sz="2800" baseline="-25000">
                <a:latin typeface="Arial" charset="0"/>
              </a:rPr>
              <a:t>2</a:t>
            </a:r>
            <a:r>
              <a:rPr kumimoji="1" lang="en-GB" sz="2800">
                <a:latin typeface="Arial" charset="0"/>
              </a:rPr>
              <a:t>(1+SNR)</a:t>
            </a:r>
          </a:p>
          <a:p>
            <a:pPr lvl="1" eaLnBrk="1" hangingPunct="1"/>
            <a:r>
              <a:rPr lang="en-US" sz="2400">
                <a:latin typeface="Arial" charset="0"/>
              </a:rPr>
              <a:t>theoretical maximum</a:t>
            </a:r>
            <a:r>
              <a:rPr lang="en-US" sz="2400">
                <a:latin typeface="Times" charset="0"/>
              </a:rPr>
              <a:t> </a:t>
            </a:r>
            <a:r>
              <a:rPr kumimoji="1" lang="en-GB" sz="2400">
                <a:latin typeface="Arial" charset="0"/>
              </a:rPr>
              <a:t>capacity</a:t>
            </a:r>
          </a:p>
          <a:p>
            <a:pPr lvl="1" eaLnBrk="1" hangingPunct="1"/>
            <a:r>
              <a:rPr kumimoji="1" lang="en-GB" sz="2400">
                <a:latin typeface="Arial" charset="0"/>
              </a:rPr>
              <a:t>get lower in practice</a:t>
            </a:r>
          </a:p>
        </p:txBody>
      </p:sp>
      <p:sp>
        <p:nvSpPr>
          <p:cNvPr id="2" name="Slide Number Placeholder 1"/>
          <p:cNvSpPr>
            <a:spLocks noGrp="1"/>
          </p:cNvSpPr>
          <p:nvPr>
            <p:ph type="sldNum" sz="quarter" idx="12"/>
          </p:nvPr>
        </p:nvSpPr>
        <p:spPr/>
        <p:txBody>
          <a:bodyPr/>
          <a:lstStyle/>
          <a:p>
            <a:pPr>
              <a:defRPr/>
            </a:pPr>
            <a:fld id="{BACECD4D-FF13-F54C-9E44-5E76ECC5C64E}" type="slidenum">
              <a:rPr lang="en-US" smtClean="0"/>
              <a:pPr>
                <a:defRPr/>
              </a:pPr>
              <a:t>38</a:t>
            </a:fld>
            <a:endParaRPr lang="en-US"/>
          </a:p>
        </p:txBody>
      </p:sp>
    </p:spTree>
    <p:extLst>
      <p:ext uri="{BB962C8B-B14F-4D97-AF65-F5344CB8AC3E}">
        <p14:creationId xmlns:p14="http://schemas.microsoft.com/office/powerpoint/2010/main" xmlns="" val="2313626175"/>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Channel Capacity</a:t>
            </a:r>
            <a:endParaRPr lang="en-US" dirty="0"/>
          </a:p>
        </p:txBody>
      </p:sp>
      <p:sp>
        <p:nvSpPr>
          <p:cNvPr id="3" name="Content Placeholder 2"/>
          <p:cNvSpPr>
            <a:spLocks noGrp="1"/>
          </p:cNvSpPr>
          <p:nvPr>
            <p:ph idx="1"/>
          </p:nvPr>
        </p:nvSpPr>
        <p:spPr>
          <a:xfrm>
            <a:off x="0" y="1865313"/>
            <a:ext cx="9144000" cy="4992687"/>
          </a:xfrm>
        </p:spPr>
        <p:txBody>
          <a:bodyPr/>
          <a:lstStyle/>
          <a:p>
            <a:pPr marL="0" indent="0">
              <a:buNone/>
            </a:pPr>
            <a:r>
              <a:rPr lang="en-US" sz="2800" dirty="0" smtClean="0"/>
              <a:t>Q: What </a:t>
            </a:r>
            <a:r>
              <a:rPr lang="en-US" sz="2800" dirty="0"/>
              <a:t>is the channel capacity for a </a:t>
            </a:r>
            <a:r>
              <a:rPr lang="en-US" sz="2800" dirty="0" err="1"/>
              <a:t>teleprinter</a:t>
            </a:r>
            <a:r>
              <a:rPr lang="en-US" sz="2800" dirty="0"/>
              <a:t> channel with a 300-Hz bandwidth and </a:t>
            </a:r>
            <a:r>
              <a:rPr lang="en-US" sz="2800" dirty="0" smtClean="0"/>
              <a:t>a signal</a:t>
            </a:r>
            <a:r>
              <a:rPr lang="en-US" sz="2800" dirty="0"/>
              <a:t>-to-noise ratio of 3 </a:t>
            </a:r>
            <a:r>
              <a:rPr lang="en-US" sz="2800" dirty="0" smtClean="0"/>
              <a:t>dB</a:t>
            </a:r>
          </a:p>
          <a:p>
            <a:pPr marL="0" indent="0">
              <a:buNone/>
            </a:pPr>
            <a:r>
              <a:rPr lang="en-US" sz="2400" dirty="0" smtClean="0"/>
              <a:t>Sol: Using </a:t>
            </a:r>
            <a:r>
              <a:rPr lang="en-US" sz="2400" dirty="0"/>
              <a:t>Shannon's equation: </a:t>
            </a:r>
            <a:endParaRPr lang="en-US" sz="2400" dirty="0" smtClean="0"/>
          </a:p>
          <a:p>
            <a:pPr marL="0" indent="0">
              <a:buNone/>
            </a:pPr>
            <a:r>
              <a:rPr lang="en-US" sz="2800" dirty="0"/>
              <a:t>	</a:t>
            </a:r>
            <a:r>
              <a:rPr lang="en-US" sz="2800" dirty="0" smtClean="0"/>
              <a:t>				   C </a:t>
            </a:r>
            <a:r>
              <a:rPr lang="en-US" sz="2800" dirty="0"/>
              <a:t>= B log</a:t>
            </a:r>
            <a:r>
              <a:rPr lang="en-US" sz="2800" baseline="-25000" dirty="0"/>
              <a:t>2</a:t>
            </a:r>
            <a:r>
              <a:rPr lang="en-US" sz="2800" dirty="0"/>
              <a:t> (1 + SNR)</a:t>
            </a:r>
          </a:p>
          <a:p>
            <a:pPr marL="0" indent="0">
              <a:buNone/>
            </a:pPr>
            <a:r>
              <a:rPr lang="en-US" sz="2400" dirty="0"/>
              <a:t>We have </a:t>
            </a:r>
            <a:endParaRPr lang="en-US" sz="2400" dirty="0" smtClean="0"/>
          </a:p>
          <a:p>
            <a:pPr marL="0" indent="0">
              <a:buNone/>
            </a:pPr>
            <a:r>
              <a:rPr lang="en-US" sz="2800" dirty="0"/>
              <a:t>	</a:t>
            </a:r>
            <a:r>
              <a:rPr lang="en-US" sz="2800" dirty="0" smtClean="0"/>
              <a:t>	W </a:t>
            </a:r>
            <a:r>
              <a:rPr lang="en-US" sz="2800" dirty="0"/>
              <a:t>= 300 Hz (SNR)</a:t>
            </a:r>
            <a:r>
              <a:rPr lang="en-US" sz="2800" baseline="-25000" dirty="0"/>
              <a:t>dB</a:t>
            </a:r>
            <a:r>
              <a:rPr lang="en-US" sz="2800" dirty="0"/>
              <a:t> = 3</a:t>
            </a:r>
          </a:p>
          <a:p>
            <a:pPr marL="0" indent="0">
              <a:buNone/>
            </a:pPr>
            <a:r>
              <a:rPr lang="en-US" sz="2400" dirty="0"/>
              <a:t>Therefore, </a:t>
            </a:r>
            <a:endParaRPr lang="en-US" sz="2400" dirty="0" smtClean="0"/>
          </a:p>
          <a:p>
            <a:pPr marL="0" indent="0">
              <a:buNone/>
            </a:pPr>
            <a:r>
              <a:rPr lang="en-US" sz="2400" dirty="0"/>
              <a:t>	</a:t>
            </a:r>
            <a:r>
              <a:rPr lang="en-US" sz="2400" dirty="0" smtClean="0"/>
              <a:t>	</a:t>
            </a:r>
            <a:r>
              <a:rPr lang="en-US" sz="2800" dirty="0" smtClean="0"/>
              <a:t>SNR </a:t>
            </a:r>
            <a:r>
              <a:rPr lang="en-US" sz="2800" dirty="0"/>
              <a:t>= </a:t>
            </a:r>
            <a:r>
              <a:rPr lang="en-US" sz="2800" dirty="0" smtClean="0"/>
              <a:t>100</a:t>
            </a:r>
            <a:r>
              <a:rPr lang="en-US" sz="2800" baseline="30000" dirty="0" smtClean="0"/>
              <a:t>0.3</a:t>
            </a:r>
          </a:p>
          <a:p>
            <a:pPr marL="0" indent="0">
              <a:buNone/>
            </a:pPr>
            <a:r>
              <a:rPr lang="fi-FI" sz="2800" dirty="0"/>
              <a:t>C = 300 </a:t>
            </a:r>
            <a:r>
              <a:rPr lang="en-US" sz="2800" dirty="0"/>
              <a:t>log</a:t>
            </a:r>
            <a:r>
              <a:rPr lang="en-US" sz="2800" baseline="-25000" dirty="0"/>
              <a:t>2</a:t>
            </a:r>
            <a:r>
              <a:rPr lang="fi-FI" sz="2800" dirty="0" smtClean="0"/>
              <a:t> </a:t>
            </a:r>
            <a:r>
              <a:rPr lang="fi-FI" sz="2800" dirty="0"/>
              <a:t>(1 + </a:t>
            </a:r>
            <a:r>
              <a:rPr lang="en-US" sz="2800" dirty="0" smtClean="0"/>
              <a:t>100</a:t>
            </a:r>
            <a:r>
              <a:rPr lang="en-US" sz="2800" baseline="30000" dirty="0" smtClean="0"/>
              <a:t>0.3</a:t>
            </a:r>
            <a:r>
              <a:rPr lang="fi-FI" sz="2800" dirty="0" smtClean="0"/>
              <a:t>) </a:t>
            </a:r>
            <a:r>
              <a:rPr lang="fi-FI" sz="2800" dirty="0"/>
              <a:t>= 300 </a:t>
            </a:r>
            <a:r>
              <a:rPr lang="en-US" sz="2800" dirty="0"/>
              <a:t>log</a:t>
            </a:r>
            <a:r>
              <a:rPr lang="en-US" sz="2800" baseline="-25000" dirty="0"/>
              <a:t>2</a:t>
            </a:r>
            <a:r>
              <a:rPr lang="fi-FI" sz="2800" dirty="0" smtClean="0"/>
              <a:t> </a:t>
            </a:r>
            <a:r>
              <a:rPr lang="fi-FI" sz="2800" dirty="0"/>
              <a:t>(2.995) = 474 </a:t>
            </a:r>
            <a:r>
              <a:rPr lang="fi-FI" sz="2800" dirty="0" err="1"/>
              <a:t>bps</a:t>
            </a:r>
            <a:endParaRPr lang="en-US" sz="2800" baseline="30000" dirty="0"/>
          </a:p>
        </p:txBody>
      </p:sp>
      <p:sp>
        <p:nvSpPr>
          <p:cNvPr id="4" name="Slide Number Placeholder 3"/>
          <p:cNvSpPr>
            <a:spLocks noGrp="1"/>
          </p:cNvSpPr>
          <p:nvPr>
            <p:ph type="sldNum" sz="quarter" idx="12"/>
          </p:nvPr>
        </p:nvSpPr>
        <p:spPr/>
        <p:txBody>
          <a:bodyPr/>
          <a:lstStyle/>
          <a:p>
            <a:pPr>
              <a:defRPr/>
            </a:pPr>
            <a:fld id="{BACECD4D-FF13-F54C-9E44-5E76ECC5C64E}" type="slidenum">
              <a:rPr lang="en-US" smtClean="0"/>
              <a:pPr>
                <a:defRPr/>
              </a:pPr>
              <a:t>39</a:t>
            </a:fld>
            <a:endParaRPr lang="en-US"/>
          </a:p>
        </p:txBody>
      </p:sp>
    </p:spTree>
    <p:extLst>
      <p:ext uri="{BB962C8B-B14F-4D97-AF65-F5344CB8AC3E}">
        <p14:creationId xmlns:p14="http://schemas.microsoft.com/office/powerpoint/2010/main" xmlns="" val="1884577952"/>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pPr>
              <a:defRPr/>
            </a:pPr>
            <a:fld id="{BACECD4D-FF13-F54C-9E44-5E76ECC5C64E}" type="slidenum">
              <a:rPr lang="en-US" smtClean="0"/>
              <a:pPr>
                <a:defRPr/>
              </a:pPr>
              <a:t>40</a:t>
            </a:fld>
            <a:endParaRPr lang="en-US"/>
          </a:p>
        </p:txBody>
      </p:sp>
    </p:spTree>
    <p:extLst>
      <p:ext uri="{BB962C8B-B14F-4D97-AF65-F5344CB8AC3E}">
        <p14:creationId xmlns:p14="http://schemas.microsoft.com/office/powerpoint/2010/main" xmlns="" val="1870217096"/>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617538"/>
            <a:ext cx="8153400" cy="1143000"/>
          </a:xfrm>
        </p:spPr>
        <p:txBody>
          <a:bodyPr/>
          <a:lstStyle/>
          <a:p>
            <a:r>
              <a:rPr lang="en-US" sz="4200" dirty="0" smtClean="0"/>
              <a:t>Data Rate (Given), Bandwidth???.</a:t>
            </a:r>
            <a:endParaRPr lang="en-US" sz="4200" dirty="0"/>
          </a:p>
        </p:txBody>
      </p:sp>
      <p:sp>
        <p:nvSpPr>
          <p:cNvPr id="3" name="Content Placeholder 2"/>
          <p:cNvSpPr>
            <a:spLocks noGrp="1"/>
          </p:cNvSpPr>
          <p:nvPr>
            <p:ph idx="1"/>
          </p:nvPr>
        </p:nvSpPr>
        <p:spPr>
          <a:xfrm>
            <a:off x="152400" y="2017713"/>
            <a:ext cx="8991600" cy="4114800"/>
          </a:xfrm>
        </p:spPr>
        <p:txBody>
          <a:bodyPr/>
          <a:lstStyle/>
          <a:p>
            <a:pPr marL="0" indent="0">
              <a:buNone/>
            </a:pPr>
            <a:r>
              <a:rPr lang="en-US" dirty="0" smtClean="0"/>
              <a:t>Q: A </a:t>
            </a:r>
            <a:r>
              <a:rPr lang="en-US" dirty="0"/>
              <a:t>digital signaling system is required to operate at 9600 bps.</a:t>
            </a:r>
          </a:p>
          <a:p>
            <a:pPr marL="450850" indent="-450850">
              <a:buNone/>
            </a:pPr>
            <a:r>
              <a:rPr lang="en-US" dirty="0"/>
              <a:t>a. If a signal element encodes a 4-bit word</a:t>
            </a:r>
            <a:r>
              <a:rPr lang="en-US" dirty="0" smtClean="0"/>
              <a:t>, what </a:t>
            </a:r>
            <a:r>
              <a:rPr lang="en-US" dirty="0"/>
              <a:t>is the minimum required </a:t>
            </a:r>
            <a:r>
              <a:rPr lang="en-US" dirty="0" smtClean="0"/>
              <a:t>bandwidth of </a:t>
            </a:r>
            <a:r>
              <a:rPr lang="en-US" dirty="0"/>
              <a:t>the channel?</a:t>
            </a:r>
          </a:p>
          <a:p>
            <a:pPr marL="0" indent="0">
              <a:buNone/>
            </a:pPr>
            <a:r>
              <a:rPr lang="en-US" dirty="0"/>
              <a:t>b. Repeat part (a) for the case of 8-bit words.</a:t>
            </a:r>
          </a:p>
        </p:txBody>
      </p:sp>
      <p:sp>
        <p:nvSpPr>
          <p:cNvPr id="4" name="Slide Number Placeholder 3"/>
          <p:cNvSpPr>
            <a:spLocks noGrp="1"/>
          </p:cNvSpPr>
          <p:nvPr>
            <p:ph type="sldNum" sz="quarter" idx="12"/>
          </p:nvPr>
        </p:nvSpPr>
        <p:spPr/>
        <p:txBody>
          <a:bodyPr/>
          <a:lstStyle/>
          <a:p>
            <a:pPr>
              <a:defRPr/>
            </a:pPr>
            <a:fld id="{BACECD4D-FF13-F54C-9E44-5E76ECC5C64E}" type="slidenum">
              <a:rPr lang="en-US" smtClean="0"/>
              <a:pPr>
                <a:defRPr/>
              </a:pPr>
              <a:t>41</a:t>
            </a:fld>
            <a:endParaRPr lang="en-US"/>
          </a:p>
        </p:txBody>
      </p:sp>
    </p:spTree>
    <p:extLst>
      <p:ext uri="{BB962C8B-B14F-4D97-AF65-F5344CB8AC3E}">
        <p14:creationId xmlns:p14="http://schemas.microsoft.com/office/powerpoint/2010/main" xmlns="" val="3604986621"/>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p>
            <a:fld id="{105B1247-8ECC-9844-ADB1-92DD583A271B}" type="slidenum">
              <a:rPr lang="en-GB"/>
              <a:pPr/>
              <a:t>42</a:t>
            </a:fld>
            <a:endParaRPr lang="en-GB"/>
          </a:p>
        </p:txBody>
      </p:sp>
      <p:sp>
        <p:nvSpPr>
          <p:cNvPr id="158722" name="Rectangle 2"/>
          <p:cNvSpPr>
            <a:spLocks noGrp="1" noChangeArrowheads="1"/>
          </p:cNvSpPr>
          <p:nvPr>
            <p:ph type="title"/>
          </p:nvPr>
        </p:nvSpPr>
        <p:spPr/>
        <p:txBody>
          <a:bodyPr/>
          <a:lstStyle/>
          <a:p>
            <a:r>
              <a:rPr lang="en-US" altLang="zh-CN">
                <a:ea typeface="宋体" charset="0"/>
                <a:cs typeface="宋体" charset="0"/>
              </a:rPr>
              <a:t>Two Formulas</a:t>
            </a:r>
            <a:endParaRPr lang="en-US"/>
          </a:p>
        </p:txBody>
      </p:sp>
      <p:sp>
        <p:nvSpPr>
          <p:cNvPr id="158723" name="Rectangle 3"/>
          <p:cNvSpPr>
            <a:spLocks noGrp="1" noChangeArrowheads="1"/>
          </p:cNvSpPr>
          <p:nvPr>
            <p:ph type="body" idx="1"/>
          </p:nvPr>
        </p:nvSpPr>
        <p:spPr/>
        <p:txBody>
          <a:bodyPr/>
          <a:lstStyle/>
          <a:p>
            <a:r>
              <a:rPr lang="en-GB" altLang="zh-CN" dirty="0">
                <a:latin typeface="Times New Roman" charset="0"/>
                <a:ea typeface="宋体" charset="0"/>
                <a:cs typeface="宋体" charset="0"/>
              </a:rPr>
              <a:t>Problem: given a bandwidth, what data rate can we achieve?</a:t>
            </a:r>
          </a:p>
          <a:p>
            <a:endParaRPr lang="en-GB" altLang="zh-CN" dirty="0">
              <a:latin typeface="Times New Roman" charset="0"/>
              <a:ea typeface="宋体" charset="0"/>
              <a:cs typeface="宋体" charset="0"/>
            </a:endParaRPr>
          </a:p>
          <a:p>
            <a:r>
              <a:rPr lang="en-GB" altLang="zh-CN" dirty="0" err="1">
                <a:latin typeface="Times New Roman" charset="0"/>
                <a:ea typeface="宋体" charset="0"/>
                <a:cs typeface="宋体" charset="0"/>
              </a:rPr>
              <a:t>Nyquist</a:t>
            </a:r>
            <a:r>
              <a:rPr lang="en-GB" altLang="zh-CN" dirty="0">
                <a:latin typeface="Times New Roman" charset="0"/>
                <a:ea typeface="宋体" charset="0"/>
                <a:cs typeface="宋体" charset="0"/>
              </a:rPr>
              <a:t> Formula</a:t>
            </a:r>
          </a:p>
          <a:p>
            <a:pPr lvl="1"/>
            <a:r>
              <a:rPr lang="en-US" altLang="zh-CN" dirty="0">
                <a:latin typeface="Times New Roman" charset="0"/>
                <a:ea typeface="宋体" charset="0"/>
                <a:cs typeface="宋体" charset="0"/>
              </a:rPr>
              <a:t>Assume noise free</a:t>
            </a:r>
          </a:p>
          <a:p>
            <a:endParaRPr lang="en-US" altLang="zh-CN" dirty="0">
              <a:latin typeface="Times New Roman" charset="0"/>
              <a:ea typeface="宋体" charset="0"/>
              <a:cs typeface="宋体" charset="0"/>
            </a:endParaRPr>
          </a:p>
          <a:p>
            <a:r>
              <a:rPr lang="en-US" altLang="zh-CN" dirty="0">
                <a:latin typeface="Times New Roman" charset="0"/>
                <a:ea typeface="宋体" charset="0"/>
                <a:cs typeface="宋体" charset="0"/>
              </a:rPr>
              <a:t>Shannon Capacity Formula</a:t>
            </a:r>
          </a:p>
          <a:p>
            <a:pPr lvl="1"/>
            <a:r>
              <a:rPr lang="en-US" altLang="zh-CN" dirty="0">
                <a:latin typeface="Times New Roman" charset="0"/>
                <a:ea typeface="宋体" charset="0"/>
                <a:cs typeface="宋体" charset="0"/>
              </a:rPr>
              <a:t>Assume white noise</a:t>
            </a:r>
            <a:endParaRPr lang="en-US" dirty="0">
              <a:latin typeface="Times New Roman" charset="0"/>
              <a:ea typeface="宋体" charset="0"/>
              <a:cs typeface="宋体" charset="0"/>
            </a:endParaRPr>
          </a:p>
        </p:txBody>
      </p:sp>
    </p:spTree>
    <p:extLst>
      <p:ext uri="{BB962C8B-B14F-4D97-AF65-F5344CB8AC3E}">
        <p14:creationId xmlns:p14="http://schemas.microsoft.com/office/powerpoint/2010/main" xmlns="" val="394839409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5872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58723">
                                            <p:txEl>
                                              <p:pRg st="3" end="3"/>
                                            </p:txEl>
                                          </p:spTgt>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nodeType="clickEffect">
                                  <p:stCondLst>
                                    <p:cond delay="0"/>
                                  </p:stCondLst>
                                  <p:childTnLst>
                                    <p:set>
                                      <p:cBhvr>
                                        <p:cTn id="12" dur="1" fill="hold">
                                          <p:stCondLst>
                                            <p:cond delay="0"/>
                                          </p:stCondLst>
                                        </p:cTn>
                                        <p:tgtEl>
                                          <p:spTgt spid="158723">
                                            <p:txEl>
                                              <p:pRg st="5" end="5"/>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5872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p>
            <a:fld id="{81D9E711-456C-BC4C-9DAD-CFB1C646EBBE}" type="slidenum">
              <a:rPr lang="en-GB"/>
              <a:pPr/>
              <a:t>43</a:t>
            </a:fld>
            <a:endParaRPr lang="en-GB"/>
          </a:p>
        </p:txBody>
      </p:sp>
      <p:sp>
        <p:nvSpPr>
          <p:cNvPr id="101378" name="Rectangle 2"/>
          <p:cNvSpPr>
            <a:spLocks noGrp="1" noChangeArrowheads="1"/>
          </p:cNvSpPr>
          <p:nvPr>
            <p:ph type="title"/>
          </p:nvPr>
        </p:nvSpPr>
        <p:spPr/>
        <p:txBody>
          <a:bodyPr/>
          <a:lstStyle/>
          <a:p>
            <a:r>
              <a:rPr lang="en-GB"/>
              <a:t>Nyquist </a:t>
            </a:r>
            <a:r>
              <a:rPr lang="en-GB" altLang="zh-CN">
                <a:ea typeface="宋体" charset="0"/>
                <a:cs typeface="宋体" charset="0"/>
              </a:rPr>
              <a:t>Formula</a:t>
            </a:r>
            <a:endParaRPr lang="en-GB"/>
          </a:p>
        </p:txBody>
      </p:sp>
      <p:sp>
        <p:nvSpPr>
          <p:cNvPr id="101379" name="Rectangle 3"/>
          <p:cNvSpPr>
            <a:spLocks noGrp="1" noChangeArrowheads="1"/>
          </p:cNvSpPr>
          <p:nvPr>
            <p:ph type="body" idx="1"/>
          </p:nvPr>
        </p:nvSpPr>
        <p:spPr>
          <a:xfrm>
            <a:off x="0" y="1828800"/>
            <a:ext cx="9144000" cy="5486400"/>
          </a:xfrm>
        </p:spPr>
        <p:txBody>
          <a:bodyPr/>
          <a:lstStyle/>
          <a:p>
            <a:r>
              <a:rPr lang="en-GB" altLang="zh-CN" sz="2600" dirty="0">
                <a:latin typeface="Times New Roman" charset="0"/>
                <a:ea typeface="宋体" charset="0"/>
                <a:cs typeface="宋体" charset="0"/>
              </a:rPr>
              <a:t>Assume a </a:t>
            </a:r>
            <a:r>
              <a:rPr lang="en-GB" sz="2600" dirty="0">
                <a:latin typeface="Times New Roman" charset="0"/>
              </a:rPr>
              <a:t>channel is </a:t>
            </a:r>
            <a:r>
              <a:rPr lang="en-GB" sz="2600" dirty="0">
                <a:solidFill>
                  <a:srgbClr val="FF0000"/>
                </a:solidFill>
                <a:latin typeface="Times New Roman" charset="0"/>
              </a:rPr>
              <a:t>noise free</a:t>
            </a:r>
            <a:r>
              <a:rPr lang="en-GB" sz="2600" dirty="0">
                <a:latin typeface="Times New Roman" charset="0"/>
              </a:rPr>
              <a:t>.</a:t>
            </a:r>
          </a:p>
          <a:p>
            <a:r>
              <a:rPr lang="en-GB" altLang="zh-CN" sz="2600" dirty="0" err="1">
                <a:latin typeface="Times New Roman" charset="0"/>
                <a:ea typeface="宋体" charset="0"/>
                <a:cs typeface="宋体" charset="0"/>
              </a:rPr>
              <a:t>Nyquist</a:t>
            </a:r>
            <a:r>
              <a:rPr lang="en-GB" altLang="zh-CN" sz="2600" dirty="0">
                <a:latin typeface="Times New Roman" charset="0"/>
                <a:ea typeface="宋体" charset="0"/>
                <a:cs typeface="宋体" charset="0"/>
              </a:rPr>
              <a:t> formulation: i</a:t>
            </a:r>
            <a:r>
              <a:rPr lang="en-GB" sz="2600" dirty="0">
                <a:latin typeface="Times New Roman" charset="0"/>
              </a:rPr>
              <a:t>f</a:t>
            </a:r>
            <a:r>
              <a:rPr lang="en-GB" altLang="zh-CN" sz="2600" dirty="0">
                <a:latin typeface="Times New Roman" charset="0"/>
                <a:ea typeface="宋体" charset="0"/>
                <a:cs typeface="宋体" charset="0"/>
              </a:rPr>
              <a:t> the</a:t>
            </a:r>
            <a:r>
              <a:rPr lang="en-GB" sz="2600" dirty="0">
                <a:latin typeface="Times New Roman" charset="0"/>
              </a:rPr>
              <a:t> rate of signal transmission is 2B, then </a:t>
            </a:r>
            <a:r>
              <a:rPr lang="en-GB" altLang="zh-CN" sz="2600" dirty="0">
                <a:latin typeface="Times New Roman" charset="0"/>
                <a:ea typeface="宋体" charset="0"/>
                <a:cs typeface="宋体" charset="0"/>
              </a:rPr>
              <a:t>a </a:t>
            </a:r>
            <a:r>
              <a:rPr lang="en-GB" sz="2600" dirty="0">
                <a:latin typeface="Times New Roman" charset="0"/>
              </a:rPr>
              <a:t>signal with frequencies no greater than B is sufficient to carry the signal rate.</a:t>
            </a:r>
          </a:p>
          <a:p>
            <a:pPr lvl="1"/>
            <a:r>
              <a:rPr lang="en-GB" sz="2600" dirty="0">
                <a:latin typeface="Times New Roman" charset="0"/>
              </a:rPr>
              <a:t>Given bandwidth B, highest </a:t>
            </a:r>
            <a:r>
              <a:rPr lang="en-GB" sz="2600" dirty="0">
                <a:solidFill>
                  <a:srgbClr val="FF0000"/>
                </a:solidFill>
                <a:latin typeface="Times New Roman" charset="0"/>
              </a:rPr>
              <a:t>signal rate</a:t>
            </a:r>
            <a:r>
              <a:rPr lang="en-GB" sz="2600" dirty="0">
                <a:latin typeface="Times New Roman" charset="0"/>
              </a:rPr>
              <a:t> is 2B.</a:t>
            </a:r>
          </a:p>
          <a:p>
            <a:r>
              <a:rPr lang="en-GB" altLang="zh-CN" sz="2600" dirty="0">
                <a:latin typeface="Times New Roman" charset="0"/>
                <a:ea typeface="宋体" charset="0"/>
                <a:cs typeface="宋体" charset="0"/>
              </a:rPr>
              <a:t>Why is there such a limitation?</a:t>
            </a:r>
          </a:p>
          <a:p>
            <a:pPr lvl="1"/>
            <a:r>
              <a:rPr lang="en-GB" altLang="zh-CN" sz="2600" dirty="0">
                <a:latin typeface="Times New Roman" charset="0"/>
                <a:ea typeface="宋体" charset="0"/>
                <a:cs typeface="宋体" charset="0"/>
              </a:rPr>
              <a:t>due to </a:t>
            </a:r>
            <a:r>
              <a:rPr lang="en-GB" altLang="zh-CN" sz="2600" b="1" dirty="0" err="1">
                <a:latin typeface="Times New Roman" charset="0"/>
                <a:ea typeface="宋体" charset="0"/>
                <a:cs typeface="宋体" charset="0"/>
              </a:rPr>
              <a:t>intersymbol</a:t>
            </a:r>
            <a:r>
              <a:rPr lang="en-GB" altLang="zh-CN" sz="2600" b="1" dirty="0">
                <a:latin typeface="Times New Roman" charset="0"/>
                <a:ea typeface="宋体" charset="0"/>
                <a:cs typeface="宋体" charset="0"/>
              </a:rPr>
              <a:t> interference</a:t>
            </a:r>
            <a:r>
              <a:rPr lang="en-GB" altLang="zh-CN" sz="2600" dirty="0">
                <a:latin typeface="Times New Roman" charset="0"/>
                <a:ea typeface="宋体" charset="0"/>
                <a:cs typeface="宋体" charset="0"/>
              </a:rPr>
              <a:t>, such as is produced by delay distortion.</a:t>
            </a:r>
          </a:p>
          <a:p>
            <a:r>
              <a:rPr lang="en-GB" sz="2600" dirty="0">
                <a:latin typeface="Times New Roman" charset="0"/>
              </a:rPr>
              <a:t>Given binary signal</a:t>
            </a:r>
            <a:r>
              <a:rPr lang="en-GB" altLang="zh-CN" sz="2600" dirty="0">
                <a:latin typeface="Times New Roman" charset="0"/>
                <a:ea typeface="宋体" charset="0"/>
                <a:cs typeface="宋体" charset="0"/>
              </a:rPr>
              <a:t> (two voltage levels)</a:t>
            </a:r>
            <a:r>
              <a:rPr lang="en-GB" sz="2600" dirty="0">
                <a:latin typeface="Times New Roman" charset="0"/>
              </a:rPr>
              <a:t>, </a:t>
            </a:r>
            <a:r>
              <a:rPr lang="en-GB" altLang="zh-CN" sz="2600" dirty="0">
                <a:latin typeface="Times New Roman" charset="0"/>
                <a:ea typeface="宋体" charset="0"/>
                <a:cs typeface="宋体" charset="0"/>
              </a:rPr>
              <a:t>the maximum </a:t>
            </a:r>
            <a:r>
              <a:rPr lang="en-GB" sz="2600" dirty="0">
                <a:solidFill>
                  <a:srgbClr val="FF0000"/>
                </a:solidFill>
                <a:latin typeface="Times New Roman" charset="0"/>
              </a:rPr>
              <a:t>data rate</a:t>
            </a:r>
            <a:r>
              <a:rPr lang="en-GB" sz="2600" dirty="0">
                <a:latin typeface="Times New Roman" charset="0"/>
              </a:rPr>
              <a:t> supported by B Hz is 2B bps.</a:t>
            </a:r>
            <a:endParaRPr lang="en-GB" altLang="zh-CN" sz="2600" dirty="0">
              <a:latin typeface="Times New Roman" charset="0"/>
              <a:ea typeface="宋体" charset="0"/>
              <a:cs typeface="宋体" charset="0"/>
            </a:endParaRPr>
          </a:p>
          <a:p>
            <a:pPr lvl="1"/>
            <a:r>
              <a:rPr lang="en-GB" altLang="zh-CN" sz="2600" dirty="0">
                <a:latin typeface="Times New Roman" charset="0"/>
                <a:ea typeface="宋体" charset="0"/>
                <a:cs typeface="宋体" charset="0"/>
              </a:rPr>
              <a:t>One signal represents one bit</a:t>
            </a:r>
            <a:endParaRPr lang="en-GB" sz="2600" dirty="0">
              <a:latin typeface="Times New Roman" charset="0"/>
            </a:endParaRPr>
          </a:p>
          <a:p>
            <a:pPr>
              <a:buFontTx/>
              <a:buNone/>
            </a:pPr>
            <a:endParaRPr lang="en-GB" sz="2600" dirty="0">
              <a:latin typeface="Times New Roman" charset="0"/>
            </a:endParaRPr>
          </a:p>
        </p:txBody>
      </p:sp>
    </p:spTree>
    <p:extLst>
      <p:ext uri="{BB962C8B-B14F-4D97-AF65-F5344CB8AC3E}">
        <p14:creationId xmlns:p14="http://schemas.microsoft.com/office/powerpoint/2010/main" xmlns="" val="44562639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01379">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01379">
                                            <p:txEl>
                                              <p:pRg st="2" end="2"/>
                                            </p:txEl>
                                          </p:spTgt>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nodeType="clickEffect">
                                  <p:stCondLst>
                                    <p:cond delay="0"/>
                                  </p:stCondLst>
                                  <p:childTnLst>
                                    <p:set>
                                      <p:cBhvr>
                                        <p:cTn id="12" dur="1" fill="hold">
                                          <p:stCondLst>
                                            <p:cond delay="0"/>
                                          </p:stCondLst>
                                        </p:cTn>
                                        <p:tgtEl>
                                          <p:spTgt spid="101379">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01379">
                                            <p:txEl>
                                              <p:pRg st="4" end="4"/>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101379">
                                            <p:txEl>
                                              <p:pRg st="5" end="5"/>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01379">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p>
            <a:fld id="{5F0F8F16-181A-2146-829B-3F266DAAD7D5}" type="slidenum">
              <a:rPr lang="en-GB"/>
              <a:pPr/>
              <a:t>44</a:t>
            </a:fld>
            <a:endParaRPr lang="en-GB"/>
          </a:p>
        </p:txBody>
      </p:sp>
      <p:sp>
        <p:nvSpPr>
          <p:cNvPr id="159746" name="Rectangle 2"/>
          <p:cNvSpPr>
            <a:spLocks noGrp="1" noChangeArrowheads="1"/>
          </p:cNvSpPr>
          <p:nvPr>
            <p:ph type="title"/>
          </p:nvPr>
        </p:nvSpPr>
        <p:spPr/>
        <p:txBody>
          <a:bodyPr/>
          <a:lstStyle/>
          <a:p>
            <a:r>
              <a:rPr lang="en-GB"/>
              <a:t>Nyquist </a:t>
            </a:r>
            <a:r>
              <a:rPr lang="en-GB" altLang="zh-CN">
                <a:ea typeface="宋体" charset="0"/>
                <a:cs typeface="宋体" charset="0"/>
              </a:rPr>
              <a:t>Formula</a:t>
            </a:r>
            <a:endParaRPr lang="en-US"/>
          </a:p>
        </p:txBody>
      </p:sp>
      <p:sp>
        <p:nvSpPr>
          <p:cNvPr id="159747" name="Rectangle 3"/>
          <p:cNvSpPr>
            <a:spLocks noGrp="1" noChangeArrowheads="1"/>
          </p:cNvSpPr>
          <p:nvPr>
            <p:ph type="body" idx="1"/>
          </p:nvPr>
        </p:nvSpPr>
        <p:spPr/>
        <p:txBody>
          <a:bodyPr/>
          <a:lstStyle/>
          <a:p>
            <a:pPr>
              <a:lnSpc>
                <a:spcPct val="90000"/>
              </a:lnSpc>
            </a:pPr>
            <a:r>
              <a:rPr lang="en-GB" altLang="zh-CN" sz="2400">
                <a:latin typeface="Times New Roman" charset="0"/>
                <a:ea typeface="宋体" charset="0"/>
                <a:cs typeface="宋体" charset="0"/>
              </a:rPr>
              <a:t>Signals with more than two levels can be used, i.e., each signal element can represent more than one bit.</a:t>
            </a:r>
          </a:p>
          <a:p>
            <a:pPr lvl="1">
              <a:lnSpc>
                <a:spcPct val="90000"/>
              </a:lnSpc>
            </a:pPr>
            <a:r>
              <a:rPr lang="en-GB" altLang="zh-CN" sz="2000">
                <a:latin typeface="Times New Roman" charset="0"/>
                <a:ea typeface="宋体" charset="0"/>
                <a:cs typeface="宋体" charset="0"/>
              </a:rPr>
              <a:t>E.g., if a signal has 4 different levels, then a signal can be used to represents two bits: 00, 01, 10, 11</a:t>
            </a:r>
            <a:endParaRPr lang="en-GB" sz="2000">
              <a:latin typeface="Times New Roman" charset="0"/>
            </a:endParaRPr>
          </a:p>
          <a:p>
            <a:pPr>
              <a:lnSpc>
                <a:spcPct val="90000"/>
              </a:lnSpc>
            </a:pPr>
            <a:r>
              <a:rPr lang="en-GB" altLang="zh-CN" sz="2400">
                <a:latin typeface="Times New Roman" charset="0"/>
                <a:ea typeface="宋体" charset="0"/>
                <a:cs typeface="宋体" charset="0"/>
              </a:rPr>
              <a:t>With multilevel signaling, the </a:t>
            </a:r>
            <a:r>
              <a:rPr lang="en-GB" altLang="zh-CN" sz="2400">
                <a:solidFill>
                  <a:srgbClr val="FF0000"/>
                </a:solidFill>
                <a:latin typeface="Times New Roman" charset="0"/>
                <a:ea typeface="宋体" charset="0"/>
                <a:cs typeface="宋体" charset="0"/>
              </a:rPr>
              <a:t>Nyquist formula</a:t>
            </a:r>
            <a:r>
              <a:rPr lang="en-GB" altLang="zh-CN" sz="2400">
                <a:latin typeface="Times New Roman" charset="0"/>
                <a:ea typeface="宋体" charset="0"/>
                <a:cs typeface="宋体" charset="0"/>
              </a:rPr>
              <a:t> becomes: </a:t>
            </a:r>
          </a:p>
          <a:p>
            <a:pPr lvl="1">
              <a:lnSpc>
                <a:spcPct val="90000"/>
              </a:lnSpc>
            </a:pPr>
            <a:r>
              <a:rPr lang="en-GB" sz="2000">
                <a:solidFill>
                  <a:srgbClr val="FF0000"/>
                </a:solidFill>
                <a:latin typeface="Times New Roman" charset="0"/>
              </a:rPr>
              <a:t>C</a:t>
            </a:r>
            <a:r>
              <a:rPr lang="en-GB" altLang="zh-CN" sz="2000">
                <a:solidFill>
                  <a:srgbClr val="FF0000"/>
                </a:solidFill>
                <a:latin typeface="Times New Roman" charset="0"/>
                <a:ea typeface="宋体" charset="0"/>
                <a:cs typeface="宋体" charset="0"/>
              </a:rPr>
              <a:t> </a:t>
            </a:r>
            <a:r>
              <a:rPr lang="en-GB" sz="2000">
                <a:solidFill>
                  <a:srgbClr val="FF0000"/>
                </a:solidFill>
                <a:latin typeface="Times New Roman" charset="0"/>
              </a:rPr>
              <a:t>= 2B log</a:t>
            </a:r>
            <a:r>
              <a:rPr lang="en-GB" sz="2000" baseline="-25000">
                <a:solidFill>
                  <a:srgbClr val="FF0000"/>
                </a:solidFill>
                <a:latin typeface="Times New Roman" charset="0"/>
              </a:rPr>
              <a:t>2</a:t>
            </a:r>
            <a:r>
              <a:rPr lang="en-GB" sz="2000">
                <a:solidFill>
                  <a:srgbClr val="FF0000"/>
                </a:solidFill>
                <a:latin typeface="Times New Roman" charset="0"/>
              </a:rPr>
              <a:t>M</a:t>
            </a:r>
            <a:endParaRPr lang="en-GB" altLang="zh-CN" sz="2000">
              <a:solidFill>
                <a:srgbClr val="FF0000"/>
              </a:solidFill>
              <a:latin typeface="Times New Roman" charset="0"/>
              <a:ea typeface="宋体" charset="0"/>
              <a:cs typeface="宋体" charset="0"/>
            </a:endParaRPr>
          </a:p>
          <a:p>
            <a:pPr lvl="1">
              <a:lnSpc>
                <a:spcPct val="90000"/>
              </a:lnSpc>
            </a:pPr>
            <a:r>
              <a:rPr lang="en-GB" altLang="zh-CN" sz="2000">
                <a:solidFill>
                  <a:srgbClr val="FF0000"/>
                </a:solidFill>
                <a:latin typeface="Times New Roman" charset="0"/>
                <a:ea typeface="宋体" charset="0"/>
                <a:cs typeface="宋体" charset="0"/>
              </a:rPr>
              <a:t>M</a:t>
            </a:r>
            <a:r>
              <a:rPr lang="en-GB" altLang="zh-CN" sz="2000">
                <a:latin typeface="Times New Roman" charset="0"/>
                <a:ea typeface="宋体" charset="0"/>
                <a:cs typeface="宋体" charset="0"/>
              </a:rPr>
              <a:t> is the number of discrete signal levels, </a:t>
            </a:r>
            <a:r>
              <a:rPr lang="en-GB" altLang="zh-CN" sz="2000">
                <a:solidFill>
                  <a:srgbClr val="FF0000"/>
                </a:solidFill>
                <a:latin typeface="Times New Roman" charset="0"/>
                <a:ea typeface="宋体" charset="0"/>
                <a:cs typeface="宋体" charset="0"/>
              </a:rPr>
              <a:t>B</a:t>
            </a:r>
            <a:r>
              <a:rPr lang="en-GB" altLang="zh-CN" sz="2000">
                <a:latin typeface="Times New Roman" charset="0"/>
                <a:ea typeface="宋体" charset="0"/>
                <a:cs typeface="宋体" charset="0"/>
              </a:rPr>
              <a:t> is the given bandwidth, </a:t>
            </a:r>
            <a:r>
              <a:rPr lang="en-GB" altLang="zh-CN" sz="2000">
                <a:solidFill>
                  <a:srgbClr val="FF0000"/>
                </a:solidFill>
                <a:latin typeface="Times New Roman" charset="0"/>
                <a:ea typeface="宋体" charset="0"/>
                <a:cs typeface="宋体" charset="0"/>
              </a:rPr>
              <a:t>C</a:t>
            </a:r>
            <a:r>
              <a:rPr lang="en-GB" altLang="zh-CN" sz="2000">
                <a:latin typeface="Times New Roman" charset="0"/>
                <a:ea typeface="宋体" charset="0"/>
                <a:cs typeface="宋体" charset="0"/>
              </a:rPr>
              <a:t> is the channel capacity in bps.</a:t>
            </a:r>
          </a:p>
          <a:p>
            <a:pPr lvl="1">
              <a:lnSpc>
                <a:spcPct val="90000"/>
              </a:lnSpc>
            </a:pPr>
            <a:r>
              <a:rPr lang="en-GB" altLang="zh-CN" sz="2000">
                <a:latin typeface="Times New Roman" charset="0"/>
                <a:ea typeface="宋体" charset="0"/>
                <a:cs typeface="宋体" charset="0"/>
              </a:rPr>
              <a:t>How large can </a:t>
            </a:r>
            <a:r>
              <a:rPr lang="en-GB" altLang="zh-CN" sz="2000">
                <a:solidFill>
                  <a:srgbClr val="FF0000"/>
                </a:solidFill>
                <a:latin typeface="Times New Roman" charset="0"/>
                <a:ea typeface="宋体" charset="0"/>
                <a:cs typeface="宋体" charset="0"/>
              </a:rPr>
              <a:t>M</a:t>
            </a:r>
            <a:r>
              <a:rPr lang="en-GB" altLang="zh-CN" sz="2000">
                <a:latin typeface="Times New Roman" charset="0"/>
                <a:ea typeface="宋体" charset="0"/>
                <a:cs typeface="宋体" charset="0"/>
              </a:rPr>
              <a:t> be?</a:t>
            </a:r>
          </a:p>
          <a:p>
            <a:pPr lvl="2">
              <a:lnSpc>
                <a:spcPct val="90000"/>
              </a:lnSpc>
            </a:pPr>
            <a:r>
              <a:rPr lang="en-GB" altLang="zh-CN" sz="1800">
                <a:latin typeface="Times New Roman" charset="0"/>
                <a:ea typeface="宋体" charset="0"/>
                <a:cs typeface="宋体" charset="0"/>
              </a:rPr>
              <a:t>The receiver must distinguish one of </a:t>
            </a:r>
            <a:r>
              <a:rPr lang="en-GB" altLang="zh-CN" sz="1800">
                <a:solidFill>
                  <a:srgbClr val="FF0000"/>
                </a:solidFill>
                <a:latin typeface="Times New Roman" charset="0"/>
                <a:ea typeface="宋体" charset="0"/>
                <a:cs typeface="宋体" charset="0"/>
              </a:rPr>
              <a:t>M</a:t>
            </a:r>
            <a:r>
              <a:rPr lang="en-GB" altLang="zh-CN" sz="1800">
                <a:latin typeface="Times New Roman" charset="0"/>
                <a:ea typeface="宋体" charset="0"/>
                <a:cs typeface="宋体" charset="0"/>
              </a:rPr>
              <a:t> possible signal elements. </a:t>
            </a:r>
          </a:p>
          <a:p>
            <a:pPr lvl="2">
              <a:lnSpc>
                <a:spcPct val="90000"/>
              </a:lnSpc>
            </a:pPr>
            <a:r>
              <a:rPr lang="en-GB" altLang="zh-CN" sz="1800">
                <a:latin typeface="Times New Roman" charset="0"/>
                <a:ea typeface="宋体" charset="0"/>
                <a:cs typeface="宋体" charset="0"/>
              </a:rPr>
              <a:t>Noise and other impairments on the transmission line will limit the practical value of </a:t>
            </a:r>
            <a:r>
              <a:rPr lang="en-GB" altLang="zh-CN" sz="1800">
                <a:solidFill>
                  <a:srgbClr val="FF0000"/>
                </a:solidFill>
                <a:latin typeface="Times New Roman" charset="0"/>
                <a:ea typeface="宋体" charset="0"/>
                <a:cs typeface="宋体" charset="0"/>
              </a:rPr>
              <a:t>M</a:t>
            </a:r>
            <a:r>
              <a:rPr lang="en-GB" altLang="zh-CN" sz="1800">
                <a:latin typeface="Times New Roman" charset="0"/>
                <a:ea typeface="宋体" charset="0"/>
                <a:cs typeface="宋体" charset="0"/>
              </a:rPr>
              <a:t>.</a:t>
            </a:r>
          </a:p>
          <a:p>
            <a:pPr>
              <a:lnSpc>
                <a:spcPct val="90000"/>
              </a:lnSpc>
            </a:pPr>
            <a:r>
              <a:rPr lang="en-GB" altLang="zh-CN" sz="2400">
                <a:latin typeface="Times New Roman" charset="0"/>
                <a:ea typeface="宋体" charset="0"/>
                <a:cs typeface="宋体" charset="0"/>
              </a:rPr>
              <a:t>Nyquist’s formula indicates that, if all other things are equal, doubling the bandwidth doubles the data rate.</a:t>
            </a:r>
            <a:endParaRPr lang="en-US" sz="2400"/>
          </a:p>
        </p:txBody>
      </p:sp>
    </p:spTree>
    <p:extLst>
      <p:ext uri="{BB962C8B-B14F-4D97-AF65-F5344CB8AC3E}">
        <p14:creationId xmlns:p14="http://schemas.microsoft.com/office/powerpoint/2010/main" xmlns="" val="333489818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59747">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59747">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59747">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59747">
                                            <p:txEl>
                                              <p:pRg st="5" end="5"/>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59747">
                                            <p:txEl>
                                              <p:pRg st="6" end="6"/>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59747">
                                            <p:txEl>
                                              <p:pRg st="7" end="7"/>
                                            </p:txEl>
                                          </p:spTgt>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1" presetClass="entr" presetSubtype="0" fill="hold" nodeType="clickEffect">
                                  <p:stCondLst>
                                    <p:cond delay="0"/>
                                  </p:stCondLst>
                                  <p:childTnLst>
                                    <p:set>
                                      <p:cBhvr>
                                        <p:cTn id="20" dur="1" fill="hold">
                                          <p:stCondLst>
                                            <p:cond delay="0"/>
                                          </p:stCondLst>
                                        </p:cTn>
                                        <p:tgtEl>
                                          <p:spTgt spid="159747">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617538"/>
            <a:ext cx="8153400" cy="1143000"/>
          </a:xfrm>
        </p:spPr>
        <p:txBody>
          <a:bodyPr/>
          <a:lstStyle/>
          <a:p>
            <a:r>
              <a:rPr lang="en-US" sz="4200" dirty="0" smtClean="0"/>
              <a:t>Data Rate (Given), Bandwidth???.</a:t>
            </a:r>
            <a:endParaRPr lang="en-US" sz="4200" dirty="0"/>
          </a:p>
        </p:txBody>
      </p:sp>
      <p:sp>
        <p:nvSpPr>
          <p:cNvPr id="3" name="Content Placeholder 2"/>
          <p:cNvSpPr>
            <a:spLocks noGrp="1"/>
          </p:cNvSpPr>
          <p:nvPr>
            <p:ph idx="1"/>
          </p:nvPr>
        </p:nvSpPr>
        <p:spPr>
          <a:xfrm>
            <a:off x="0" y="1905000"/>
            <a:ext cx="9144000" cy="4953000"/>
          </a:xfrm>
        </p:spPr>
        <p:txBody>
          <a:bodyPr/>
          <a:lstStyle/>
          <a:p>
            <a:pPr marL="0" indent="0">
              <a:buNone/>
            </a:pPr>
            <a:r>
              <a:rPr lang="en-US" sz="2000" dirty="0" smtClean="0"/>
              <a:t>Q: A </a:t>
            </a:r>
            <a:r>
              <a:rPr lang="en-US" sz="2000" dirty="0"/>
              <a:t>digital signaling system is required to operate at 9600 bps.</a:t>
            </a:r>
          </a:p>
          <a:p>
            <a:pPr marL="450850" indent="-450850">
              <a:buNone/>
            </a:pPr>
            <a:r>
              <a:rPr lang="en-US" sz="2000" dirty="0"/>
              <a:t>a. If a signal element encodes a 4-bit word</a:t>
            </a:r>
            <a:r>
              <a:rPr lang="en-US" sz="2000" dirty="0" smtClean="0"/>
              <a:t>, what </a:t>
            </a:r>
            <a:r>
              <a:rPr lang="en-US" sz="2000" dirty="0"/>
              <a:t>is the minimum required </a:t>
            </a:r>
            <a:r>
              <a:rPr lang="en-US" sz="2000" dirty="0" smtClean="0"/>
              <a:t>bandwidth of </a:t>
            </a:r>
            <a:r>
              <a:rPr lang="en-US" sz="2000" dirty="0"/>
              <a:t>the channel?</a:t>
            </a:r>
          </a:p>
          <a:p>
            <a:pPr marL="0" indent="0">
              <a:buNone/>
            </a:pPr>
            <a:r>
              <a:rPr lang="en-US" sz="2000" dirty="0"/>
              <a:t>b. Repeat part (a) for the case of 8-bit words</a:t>
            </a:r>
            <a:r>
              <a:rPr lang="en-US" sz="2000" dirty="0" smtClean="0"/>
              <a:t>.</a:t>
            </a:r>
          </a:p>
          <a:p>
            <a:pPr marL="0" indent="0">
              <a:buNone/>
            </a:pPr>
            <a:endParaRPr lang="en-US" sz="800" dirty="0"/>
          </a:p>
          <a:p>
            <a:pPr marL="0" indent="0">
              <a:buNone/>
            </a:pPr>
            <a:r>
              <a:rPr lang="en-US" sz="2000" dirty="0" err="1" smtClean="0"/>
              <a:t>Ans</a:t>
            </a:r>
            <a:r>
              <a:rPr lang="en-US" sz="2000" dirty="0" smtClean="0"/>
              <a:t>: Using </a:t>
            </a:r>
            <a:r>
              <a:rPr lang="en-US" sz="2000" dirty="0" err="1"/>
              <a:t>Nyquist's</a:t>
            </a:r>
            <a:r>
              <a:rPr lang="en-US" sz="2000" dirty="0"/>
              <a:t> equation: </a:t>
            </a:r>
            <a:endParaRPr lang="en-US" sz="2000" dirty="0" smtClean="0"/>
          </a:p>
          <a:p>
            <a:pPr marL="0" indent="0">
              <a:buNone/>
            </a:pPr>
            <a:r>
              <a:rPr lang="en-US" sz="2000" dirty="0"/>
              <a:t>	</a:t>
            </a:r>
            <a:r>
              <a:rPr lang="en-US" sz="2000" dirty="0" smtClean="0"/>
              <a:t>		</a:t>
            </a:r>
            <a:r>
              <a:rPr lang="en-US" sz="2000" i="1" dirty="0" smtClean="0"/>
              <a:t>C </a:t>
            </a:r>
            <a:r>
              <a:rPr lang="en-US" sz="2000" i="1" dirty="0"/>
              <a:t>= 2B </a:t>
            </a:r>
            <a:r>
              <a:rPr lang="en-US" sz="2000" i="1" dirty="0" smtClean="0"/>
              <a:t>log</a:t>
            </a:r>
            <a:r>
              <a:rPr lang="en-US" sz="2000" i="1" baseline="-25000" dirty="0" smtClean="0"/>
              <a:t>2 </a:t>
            </a:r>
            <a:r>
              <a:rPr lang="en-US" sz="2000" i="1" dirty="0" smtClean="0"/>
              <a:t>M</a:t>
            </a:r>
            <a:endParaRPr lang="en-US" sz="2000" i="1" dirty="0"/>
          </a:p>
          <a:p>
            <a:pPr marL="0" indent="0">
              <a:buNone/>
            </a:pPr>
            <a:r>
              <a:rPr lang="en-US" sz="2000" dirty="0"/>
              <a:t>We have </a:t>
            </a:r>
            <a:endParaRPr lang="en-US" sz="2000" dirty="0" smtClean="0"/>
          </a:p>
          <a:p>
            <a:pPr marL="0" indent="0">
              <a:buNone/>
            </a:pPr>
            <a:r>
              <a:rPr lang="en-US" sz="2000" dirty="0"/>
              <a:t>	</a:t>
            </a:r>
            <a:r>
              <a:rPr lang="en-US" sz="2000" dirty="0" smtClean="0"/>
              <a:t>C </a:t>
            </a:r>
            <a:r>
              <a:rPr lang="en-US" sz="2000" dirty="0"/>
              <a:t>= 9600 bps</a:t>
            </a:r>
          </a:p>
          <a:p>
            <a:pPr marL="0" indent="0">
              <a:buNone/>
            </a:pPr>
            <a:r>
              <a:rPr lang="en-US" sz="2000" dirty="0"/>
              <a:t>a. </a:t>
            </a:r>
            <a:r>
              <a:rPr lang="en-US" sz="2000" dirty="0" smtClean="0"/>
              <a:t>log</a:t>
            </a:r>
            <a:r>
              <a:rPr lang="en-US" sz="2000" baseline="-25000" dirty="0" smtClean="0"/>
              <a:t>2 </a:t>
            </a:r>
            <a:r>
              <a:rPr lang="en-US" sz="2000" dirty="0" smtClean="0"/>
              <a:t>M </a:t>
            </a:r>
            <a:r>
              <a:rPr lang="en-US" sz="2000" dirty="0"/>
              <a:t>= 4, because a signal element encodes a 4-bit word</a:t>
            </a:r>
          </a:p>
          <a:p>
            <a:pPr marL="0" indent="0">
              <a:buNone/>
            </a:pPr>
            <a:r>
              <a:rPr lang="en-US" sz="2000" dirty="0"/>
              <a:t>Therefore, </a:t>
            </a:r>
            <a:endParaRPr lang="en-US" sz="2000" dirty="0" smtClean="0"/>
          </a:p>
          <a:p>
            <a:pPr marL="0" indent="0">
              <a:buNone/>
            </a:pPr>
            <a:r>
              <a:rPr lang="en-US" sz="2000" dirty="0"/>
              <a:t>	</a:t>
            </a:r>
            <a:r>
              <a:rPr lang="en-US" sz="2000" dirty="0" smtClean="0"/>
              <a:t>C </a:t>
            </a:r>
            <a:r>
              <a:rPr lang="en-US" sz="2000" dirty="0"/>
              <a:t>= 9600 = 2B x</a:t>
            </a:r>
            <a:r>
              <a:rPr lang="en-US" sz="2000" dirty="0" smtClean="0"/>
              <a:t> </a:t>
            </a:r>
            <a:r>
              <a:rPr lang="en-US" sz="2000" dirty="0"/>
              <a:t>4, and</a:t>
            </a:r>
          </a:p>
          <a:p>
            <a:pPr marL="0" indent="0">
              <a:buNone/>
            </a:pPr>
            <a:r>
              <a:rPr lang="en-US" sz="2000" dirty="0" smtClean="0"/>
              <a:t>	B </a:t>
            </a:r>
            <a:r>
              <a:rPr lang="en-US" sz="2000" dirty="0"/>
              <a:t>= 1200 Hz</a:t>
            </a:r>
          </a:p>
          <a:p>
            <a:pPr marL="0" indent="0">
              <a:buNone/>
            </a:pPr>
            <a:r>
              <a:rPr lang="en-US" sz="2000" dirty="0"/>
              <a:t>b. 9600 = 2B x</a:t>
            </a:r>
            <a:r>
              <a:rPr lang="en-US" sz="2000" dirty="0" smtClean="0"/>
              <a:t> </a:t>
            </a:r>
            <a:r>
              <a:rPr lang="en-US" sz="2000" dirty="0"/>
              <a:t>8, and B = 600 Hz</a:t>
            </a:r>
          </a:p>
        </p:txBody>
      </p:sp>
      <p:sp>
        <p:nvSpPr>
          <p:cNvPr id="4" name="Slide Number Placeholder 3"/>
          <p:cNvSpPr>
            <a:spLocks noGrp="1"/>
          </p:cNvSpPr>
          <p:nvPr>
            <p:ph type="sldNum" sz="quarter" idx="12"/>
          </p:nvPr>
        </p:nvSpPr>
        <p:spPr/>
        <p:txBody>
          <a:bodyPr/>
          <a:lstStyle/>
          <a:p>
            <a:pPr>
              <a:defRPr/>
            </a:pPr>
            <a:fld id="{BACECD4D-FF13-F54C-9E44-5E76ECC5C64E}" type="slidenum">
              <a:rPr lang="en-US" smtClean="0"/>
              <a:pPr>
                <a:defRPr/>
              </a:pPr>
              <a:t>45</a:t>
            </a:fld>
            <a:endParaRPr lang="en-US"/>
          </a:p>
        </p:txBody>
      </p:sp>
    </p:spTree>
    <p:extLst>
      <p:ext uri="{BB962C8B-B14F-4D97-AF65-F5344CB8AC3E}">
        <p14:creationId xmlns:p14="http://schemas.microsoft.com/office/powerpoint/2010/main" xmlns="" val="2400356348"/>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pPr>
              <a:defRPr/>
            </a:pPr>
            <a:fld id="{BACECD4D-FF13-F54C-9E44-5E76ECC5C64E}" type="slidenum">
              <a:rPr lang="en-US" smtClean="0"/>
              <a:pPr>
                <a:defRPr/>
              </a:pPr>
              <a:t>46</a:t>
            </a:fld>
            <a:endParaRPr lang="en-US"/>
          </a:p>
        </p:txBody>
      </p:sp>
    </p:spTree>
    <p:extLst>
      <p:ext uri="{BB962C8B-B14F-4D97-AF65-F5344CB8AC3E}">
        <p14:creationId xmlns:p14="http://schemas.microsoft.com/office/powerpoint/2010/main" xmlns="" val="2584444445"/>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3000" y="1211262"/>
            <a:ext cx="8001000" cy="541338"/>
          </a:xfrm>
        </p:spPr>
        <p:txBody>
          <a:bodyPr/>
          <a:lstStyle/>
          <a:p>
            <a:r>
              <a:rPr lang="en-US" sz="2800" dirty="0"/>
              <a:t>Shannon and </a:t>
            </a:r>
            <a:r>
              <a:rPr lang="en-US" sz="2800" dirty="0" err="1" smtClean="0"/>
              <a:t>Nyquist</a:t>
            </a:r>
            <a:r>
              <a:rPr lang="en-US" sz="2800" dirty="0" smtClean="0"/>
              <a:t> Channel Capacity Formulas</a:t>
            </a:r>
            <a:endParaRPr lang="en-US" sz="2800" dirty="0"/>
          </a:p>
        </p:txBody>
      </p:sp>
      <p:sp>
        <p:nvSpPr>
          <p:cNvPr id="3" name="Content Placeholder 2"/>
          <p:cNvSpPr>
            <a:spLocks noGrp="1"/>
          </p:cNvSpPr>
          <p:nvPr>
            <p:ph idx="1"/>
          </p:nvPr>
        </p:nvSpPr>
        <p:spPr>
          <a:xfrm>
            <a:off x="22383" y="2667000"/>
            <a:ext cx="9144000" cy="4687887"/>
          </a:xfrm>
        </p:spPr>
        <p:txBody>
          <a:bodyPr/>
          <a:lstStyle/>
          <a:p>
            <a:pPr marL="0" indent="0">
              <a:buNone/>
            </a:pPr>
            <a:r>
              <a:rPr lang="en-US" dirty="0" smtClean="0"/>
              <a:t>Q: Study </a:t>
            </a:r>
            <a:r>
              <a:rPr lang="en-US" dirty="0"/>
              <a:t>the works of Shannon and </a:t>
            </a:r>
            <a:r>
              <a:rPr lang="en-US" dirty="0" err="1"/>
              <a:t>Nyquist</a:t>
            </a:r>
            <a:r>
              <a:rPr lang="en-US" dirty="0"/>
              <a:t> on channel capacity. Each places an upper </a:t>
            </a:r>
            <a:r>
              <a:rPr lang="en-US" dirty="0" smtClean="0"/>
              <a:t>limit on </a:t>
            </a:r>
            <a:r>
              <a:rPr lang="en-US" dirty="0"/>
              <a:t>the bit rate of a channel based on two different approaches. How are the two related</a:t>
            </a:r>
            <a:r>
              <a:rPr lang="en-US" dirty="0" smtClean="0"/>
              <a:t>?</a:t>
            </a:r>
          </a:p>
        </p:txBody>
      </p:sp>
      <p:sp>
        <p:nvSpPr>
          <p:cNvPr id="4" name="Slide Number Placeholder 3"/>
          <p:cNvSpPr>
            <a:spLocks noGrp="1"/>
          </p:cNvSpPr>
          <p:nvPr>
            <p:ph type="sldNum" sz="quarter" idx="12"/>
          </p:nvPr>
        </p:nvSpPr>
        <p:spPr/>
        <p:txBody>
          <a:bodyPr/>
          <a:lstStyle/>
          <a:p>
            <a:pPr>
              <a:defRPr/>
            </a:pPr>
            <a:fld id="{BACECD4D-FF13-F54C-9E44-5E76ECC5C64E}" type="slidenum">
              <a:rPr lang="en-US" smtClean="0"/>
              <a:pPr>
                <a:defRPr/>
              </a:pPr>
              <a:t>47</a:t>
            </a:fld>
            <a:endParaRPr lang="en-US"/>
          </a:p>
        </p:txBody>
      </p:sp>
    </p:spTree>
    <p:extLst>
      <p:ext uri="{BB962C8B-B14F-4D97-AF65-F5344CB8AC3E}">
        <p14:creationId xmlns:p14="http://schemas.microsoft.com/office/powerpoint/2010/main" xmlns="" val="3253162075"/>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p>
            <a:fld id="{75EFFEAD-FEEE-4846-A168-DD1E82CA44FB}" type="slidenum">
              <a:rPr lang="en-GB"/>
              <a:pPr/>
              <a:t>48</a:t>
            </a:fld>
            <a:endParaRPr lang="en-GB"/>
          </a:p>
        </p:txBody>
      </p:sp>
      <p:sp>
        <p:nvSpPr>
          <p:cNvPr id="102402" name="Rectangle 2"/>
          <p:cNvSpPr>
            <a:spLocks noGrp="1" noChangeArrowheads="1"/>
          </p:cNvSpPr>
          <p:nvPr>
            <p:ph type="title"/>
          </p:nvPr>
        </p:nvSpPr>
        <p:spPr/>
        <p:txBody>
          <a:bodyPr/>
          <a:lstStyle/>
          <a:p>
            <a:r>
              <a:rPr lang="en-GB"/>
              <a:t>Shannon Capacity Formula</a:t>
            </a:r>
          </a:p>
        </p:txBody>
      </p:sp>
      <p:sp>
        <p:nvSpPr>
          <p:cNvPr id="102403" name="Rectangle 3"/>
          <p:cNvSpPr>
            <a:spLocks noGrp="1" noChangeArrowheads="1"/>
          </p:cNvSpPr>
          <p:nvPr>
            <p:ph type="body" idx="1"/>
          </p:nvPr>
        </p:nvSpPr>
        <p:spPr/>
        <p:txBody>
          <a:bodyPr/>
          <a:lstStyle/>
          <a:p>
            <a:pPr>
              <a:lnSpc>
                <a:spcPct val="90000"/>
              </a:lnSpc>
            </a:pPr>
            <a:r>
              <a:rPr lang="en-GB" altLang="zh-CN" sz="2000">
                <a:latin typeface="Times New Roman" charset="0"/>
                <a:ea typeface="宋体" charset="0"/>
                <a:cs typeface="宋体" charset="0"/>
              </a:rPr>
              <a:t>Now c</a:t>
            </a:r>
            <a:r>
              <a:rPr lang="en-GB" sz="2000">
                <a:latin typeface="Times New Roman" charset="0"/>
              </a:rPr>
              <a:t>onsider</a:t>
            </a:r>
            <a:r>
              <a:rPr lang="en-GB" altLang="zh-CN" sz="2000">
                <a:latin typeface="Times New Roman" charset="0"/>
                <a:ea typeface="宋体" charset="0"/>
                <a:cs typeface="宋体" charset="0"/>
              </a:rPr>
              <a:t> the relationship among </a:t>
            </a:r>
            <a:r>
              <a:rPr lang="en-GB" sz="2000">
                <a:solidFill>
                  <a:srgbClr val="FF0000"/>
                </a:solidFill>
                <a:latin typeface="Times New Roman" charset="0"/>
              </a:rPr>
              <a:t>data rate</a:t>
            </a:r>
            <a:r>
              <a:rPr lang="en-GB" sz="2000">
                <a:latin typeface="Times New Roman" charset="0"/>
              </a:rPr>
              <a:t>, </a:t>
            </a:r>
            <a:r>
              <a:rPr lang="en-GB" sz="2000">
                <a:solidFill>
                  <a:srgbClr val="FF0000"/>
                </a:solidFill>
                <a:latin typeface="Times New Roman" charset="0"/>
              </a:rPr>
              <a:t>noise</a:t>
            </a:r>
            <a:r>
              <a:rPr lang="en-GB" altLang="zh-CN" sz="2000">
                <a:latin typeface="Times New Roman" charset="0"/>
                <a:ea typeface="宋体" charset="0"/>
                <a:cs typeface="宋体" charset="0"/>
              </a:rPr>
              <a:t>,</a:t>
            </a:r>
            <a:r>
              <a:rPr lang="en-GB" sz="2000">
                <a:latin typeface="Times New Roman" charset="0"/>
              </a:rPr>
              <a:t> and </a:t>
            </a:r>
            <a:r>
              <a:rPr lang="en-GB" sz="2000">
                <a:solidFill>
                  <a:srgbClr val="FF0000"/>
                </a:solidFill>
                <a:latin typeface="Times New Roman" charset="0"/>
              </a:rPr>
              <a:t>error rate</a:t>
            </a:r>
            <a:r>
              <a:rPr lang="en-GB" sz="2000">
                <a:latin typeface="Times New Roman" charset="0"/>
              </a:rPr>
              <a:t>.</a:t>
            </a:r>
          </a:p>
          <a:p>
            <a:pPr>
              <a:lnSpc>
                <a:spcPct val="90000"/>
              </a:lnSpc>
            </a:pPr>
            <a:r>
              <a:rPr lang="en-GB" sz="2000">
                <a:latin typeface="Times New Roman" charset="0"/>
              </a:rPr>
              <a:t>Faster data rate shortens each bit, so burst of noise affects more bits</a:t>
            </a:r>
          </a:p>
          <a:p>
            <a:pPr lvl="1">
              <a:lnSpc>
                <a:spcPct val="90000"/>
              </a:lnSpc>
            </a:pPr>
            <a:r>
              <a:rPr lang="en-GB" sz="1800">
                <a:latin typeface="Times New Roman" charset="0"/>
              </a:rPr>
              <a:t>At given noise level, high</a:t>
            </a:r>
            <a:r>
              <a:rPr lang="en-GB" altLang="zh-CN" sz="1800">
                <a:latin typeface="Times New Roman" charset="0"/>
              </a:rPr>
              <a:t>er</a:t>
            </a:r>
            <a:r>
              <a:rPr lang="en-GB" sz="1800">
                <a:latin typeface="Times New Roman" charset="0"/>
              </a:rPr>
              <a:t> data rate </a:t>
            </a:r>
            <a:r>
              <a:rPr lang="en-GB" altLang="zh-CN" sz="1800">
                <a:latin typeface="Times New Roman" charset="0"/>
              </a:rPr>
              <a:t>results in</a:t>
            </a:r>
            <a:r>
              <a:rPr lang="en-GB" sz="1800">
                <a:latin typeface="Times New Roman" charset="0"/>
              </a:rPr>
              <a:t> higher error rate</a:t>
            </a:r>
          </a:p>
          <a:p>
            <a:pPr>
              <a:lnSpc>
                <a:spcPct val="90000"/>
              </a:lnSpc>
            </a:pPr>
            <a:r>
              <a:rPr lang="en-GB" altLang="zh-CN" sz="2000">
                <a:latin typeface="Times New Roman" charset="0"/>
                <a:ea typeface="宋体" charset="0"/>
                <a:cs typeface="宋体" charset="0"/>
              </a:rPr>
              <a:t>All of these concepts can be tied together neatly in a formula developed by </a:t>
            </a:r>
            <a:r>
              <a:rPr lang="en-GB" altLang="zh-CN" sz="2000" b="1">
                <a:latin typeface="Times New Roman" charset="0"/>
                <a:ea typeface="宋体" charset="0"/>
                <a:cs typeface="宋体" charset="0"/>
              </a:rPr>
              <a:t>Claude Shannon</a:t>
            </a:r>
            <a:r>
              <a:rPr lang="en-GB" altLang="zh-CN" sz="2000">
                <a:latin typeface="Times New Roman" charset="0"/>
                <a:ea typeface="宋体" charset="0"/>
                <a:cs typeface="宋体" charset="0"/>
              </a:rPr>
              <a:t>.</a:t>
            </a:r>
          </a:p>
          <a:p>
            <a:pPr lvl="1">
              <a:lnSpc>
                <a:spcPct val="90000"/>
              </a:lnSpc>
            </a:pPr>
            <a:r>
              <a:rPr lang="en-GB" altLang="zh-CN" sz="1800">
                <a:latin typeface="Times New Roman" charset="0"/>
                <a:ea typeface="宋体" charset="0"/>
                <a:cs typeface="宋体" charset="0"/>
              </a:rPr>
              <a:t>For a given level of noise, we would expect that a greater signal strength would improve the ability to receive data correctly.</a:t>
            </a:r>
          </a:p>
          <a:p>
            <a:pPr lvl="1">
              <a:lnSpc>
                <a:spcPct val="90000"/>
              </a:lnSpc>
            </a:pPr>
            <a:r>
              <a:rPr lang="en-GB" altLang="zh-CN" sz="1800">
                <a:latin typeface="Times New Roman" charset="0"/>
                <a:ea typeface="宋体" charset="0"/>
                <a:cs typeface="宋体" charset="0"/>
              </a:rPr>
              <a:t>The key parameter is the </a:t>
            </a:r>
            <a:r>
              <a:rPr lang="en-GB" sz="1800">
                <a:solidFill>
                  <a:srgbClr val="FF0000"/>
                </a:solidFill>
                <a:latin typeface="Times New Roman" charset="0"/>
              </a:rPr>
              <a:t>SNR: Signal</a:t>
            </a:r>
            <a:r>
              <a:rPr lang="en-GB" altLang="zh-CN" sz="1800">
                <a:solidFill>
                  <a:srgbClr val="FF0000"/>
                </a:solidFill>
                <a:latin typeface="Times New Roman" charset="0"/>
                <a:ea typeface="宋体" charset="0"/>
                <a:cs typeface="宋体" charset="0"/>
              </a:rPr>
              <a:t>-</a:t>
            </a:r>
            <a:r>
              <a:rPr lang="en-GB" sz="1800">
                <a:solidFill>
                  <a:srgbClr val="FF0000"/>
                </a:solidFill>
                <a:latin typeface="Times New Roman" charset="0"/>
              </a:rPr>
              <a:t>to</a:t>
            </a:r>
            <a:r>
              <a:rPr lang="en-GB" altLang="zh-CN" sz="1800">
                <a:solidFill>
                  <a:srgbClr val="FF0000"/>
                </a:solidFill>
                <a:latin typeface="Times New Roman" charset="0"/>
                <a:ea typeface="宋体" charset="0"/>
                <a:cs typeface="宋体" charset="0"/>
              </a:rPr>
              <a:t>-</a:t>
            </a:r>
            <a:r>
              <a:rPr lang="en-GB" sz="1800">
                <a:solidFill>
                  <a:srgbClr val="FF0000"/>
                </a:solidFill>
                <a:latin typeface="Times New Roman" charset="0"/>
              </a:rPr>
              <a:t>Noise Ratio</a:t>
            </a:r>
            <a:r>
              <a:rPr lang="en-GB" altLang="zh-CN" sz="1800">
                <a:latin typeface="Times New Roman" charset="0"/>
                <a:ea typeface="宋体" charset="0"/>
                <a:cs typeface="宋体" charset="0"/>
              </a:rPr>
              <a:t>, which is the ratio of the power in a signal to the power contained in the noise. </a:t>
            </a:r>
          </a:p>
          <a:p>
            <a:pPr lvl="1">
              <a:lnSpc>
                <a:spcPct val="90000"/>
              </a:lnSpc>
            </a:pPr>
            <a:r>
              <a:rPr lang="en-GB" altLang="zh-CN" sz="1800">
                <a:latin typeface="Times New Roman" charset="0"/>
                <a:ea typeface="宋体" charset="0"/>
                <a:cs typeface="宋体" charset="0"/>
              </a:rPr>
              <a:t>Typically, SNR is measured at receiver, because it is the receiver that processes the signal and recovers the data.</a:t>
            </a:r>
            <a:endParaRPr lang="en-GB" sz="1800">
              <a:latin typeface="Times New Roman" charset="0"/>
            </a:endParaRPr>
          </a:p>
          <a:p>
            <a:pPr>
              <a:lnSpc>
                <a:spcPct val="90000"/>
              </a:lnSpc>
            </a:pPr>
            <a:r>
              <a:rPr lang="en-GB" altLang="zh-CN" sz="2000">
                <a:latin typeface="Times New Roman" charset="0"/>
                <a:ea typeface="宋体" charset="0"/>
                <a:cs typeface="宋体" charset="0"/>
              </a:rPr>
              <a:t>For convenience, this ratio is often reported in decibels</a:t>
            </a:r>
          </a:p>
          <a:p>
            <a:pPr lvl="1">
              <a:lnSpc>
                <a:spcPct val="90000"/>
              </a:lnSpc>
            </a:pPr>
            <a:r>
              <a:rPr lang="en-GB" altLang="zh-CN" sz="1800">
                <a:solidFill>
                  <a:srgbClr val="FF0000"/>
                </a:solidFill>
                <a:latin typeface="Times New Roman" charset="0"/>
                <a:ea typeface="宋体" charset="0"/>
                <a:cs typeface="宋体" charset="0"/>
              </a:rPr>
              <a:t>SNR</a:t>
            </a:r>
            <a:r>
              <a:rPr lang="en-GB" altLang="zh-CN" sz="1800">
                <a:latin typeface="Times New Roman" charset="0"/>
                <a:ea typeface="宋体" charset="0"/>
                <a:cs typeface="宋体" charset="0"/>
              </a:rPr>
              <a:t> = signal power / noise power</a:t>
            </a:r>
          </a:p>
          <a:p>
            <a:pPr lvl="1">
              <a:lnSpc>
                <a:spcPct val="90000"/>
              </a:lnSpc>
            </a:pPr>
            <a:r>
              <a:rPr lang="en-GB" sz="1800">
                <a:solidFill>
                  <a:srgbClr val="FF0000"/>
                </a:solidFill>
                <a:latin typeface="Times New Roman" charset="0"/>
              </a:rPr>
              <a:t>SNR</a:t>
            </a:r>
            <a:r>
              <a:rPr lang="en-GB" sz="1800" baseline="-25000">
                <a:solidFill>
                  <a:srgbClr val="FF0000"/>
                </a:solidFill>
                <a:latin typeface="Times New Roman" charset="0"/>
              </a:rPr>
              <a:t>db</a:t>
            </a:r>
            <a:r>
              <a:rPr lang="en-GB" sz="1800" baseline="30000">
                <a:solidFill>
                  <a:srgbClr val="FF0000"/>
                </a:solidFill>
                <a:latin typeface="Times New Roman" charset="0"/>
              </a:rPr>
              <a:t>=</a:t>
            </a:r>
            <a:r>
              <a:rPr lang="en-GB" altLang="zh-CN" sz="1800" baseline="30000">
                <a:solidFill>
                  <a:srgbClr val="FF0000"/>
                </a:solidFill>
                <a:latin typeface="Times New Roman" charset="0"/>
                <a:ea typeface="宋体" charset="0"/>
                <a:cs typeface="宋体" charset="0"/>
              </a:rPr>
              <a:t> </a:t>
            </a:r>
            <a:r>
              <a:rPr lang="en-GB" sz="1800">
                <a:solidFill>
                  <a:srgbClr val="FF0000"/>
                </a:solidFill>
                <a:latin typeface="Times New Roman" charset="0"/>
              </a:rPr>
              <a:t>10 log</a:t>
            </a:r>
            <a:r>
              <a:rPr lang="en-GB" sz="1800" baseline="-25000">
                <a:solidFill>
                  <a:srgbClr val="FF0000"/>
                </a:solidFill>
                <a:latin typeface="Times New Roman" charset="0"/>
              </a:rPr>
              <a:t>10 </a:t>
            </a:r>
            <a:r>
              <a:rPr lang="en-GB" sz="1800">
                <a:solidFill>
                  <a:srgbClr val="FF0000"/>
                </a:solidFill>
                <a:latin typeface="Times New Roman" charset="0"/>
              </a:rPr>
              <a:t>(</a:t>
            </a:r>
            <a:r>
              <a:rPr lang="en-GB" altLang="zh-CN" sz="1800">
                <a:solidFill>
                  <a:srgbClr val="FF0000"/>
                </a:solidFill>
                <a:latin typeface="Times New Roman" charset="0"/>
                <a:ea typeface="宋体" charset="0"/>
                <a:cs typeface="宋体" charset="0"/>
              </a:rPr>
              <a:t>SNR</a:t>
            </a:r>
            <a:r>
              <a:rPr lang="en-GB" sz="1800">
                <a:solidFill>
                  <a:srgbClr val="FF0000"/>
                </a:solidFill>
                <a:latin typeface="Times New Roman" charset="0"/>
              </a:rPr>
              <a:t>)</a:t>
            </a:r>
          </a:p>
        </p:txBody>
      </p:sp>
    </p:spTree>
    <p:extLst>
      <p:ext uri="{BB962C8B-B14F-4D97-AF65-F5344CB8AC3E}">
        <p14:creationId xmlns:p14="http://schemas.microsoft.com/office/powerpoint/2010/main" xmlns="" val="137353932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0240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02403">
                                            <p:txEl>
                                              <p:pRg st="2" end="2"/>
                                            </p:txEl>
                                          </p:spTgt>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nodeType="clickEffect">
                                  <p:stCondLst>
                                    <p:cond delay="0"/>
                                  </p:stCondLst>
                                  <p:childTnLst>
                                    <p:set>
                                      <p:cBhvr>
                                        <p:cTn id="12" dur="1" fill="hold">
                                          <p:stCondLst>
                                            <p:cond delay="0"/>
                                          </p:stCondLst>
                                        </p:cTn>
                                        <p:tgtEl>
                                          <p:spTgt spid="10240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02403">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02403">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02403">
                                            <p:txEl>
                                              <p:pRg st="6" end="6"/>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102403">
                                            <p:txEl>
                                              <p:pRg st="7" end="7"/>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02403">
                                            <p:txEl>
                                              <p:pRg st="8" end="8"/>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0240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p>
            <a:fld id="{845FB075-7597-9347-9510-569819115EFC}" type="slidenum">
              <a:rPr lang="en-GB"/>
              <a:pPr/>
              <a:t>49</a:t>
            </a:fld>
            <a:endParaRPr lang="en-GB"/>
          </a:p>
        </p:txBody>
      </p:sp>
      <p:sp>
        <p:nvSpPr>
          <p:cNvPr id="122882" name="Rectangle 2"/>
          <p:cNvSpPr>
            <a:spLocks noGrp="1" noChangeArrowheads="1"/>
          </p:cNvSpPr>
          <p:nvPr>
            <p:ph type="title"/>
          </p:nvPr>
        </p:nvSpPr>
        <p:spPr/>
        <p:txBody>
          <a:bodyPr/>
          <a:lstStyle/>
          <a:p>
            <a:r>
              <a:rPr lang="en-GB"/>
              <a:t>Shannon Capacity Formula</a:t>
            </a:r>
            <a:endParaRPr lang="en-US" altLang="zh-TW">
              <a:ea typeface="新細明體" charset="0"/>
              <a:cs typeface="新細明體" charset="0"/>
            </a:endParaRPr>
          </a:p>
        </p:txBody>
      </p:sp>
      <p:sp>
        <p:nvSpPr>
          <p:cNvPr id="122883" name="Rectangle 3"/>
          <p:cNvSpPr>
            <a:spLocks noGrp="1" noChangeArrowheads="1"/>
          </p:cNvSpPr>
          <p:nvPr>
            <p:ph type="body" idx="1"/>
          </p:nvPr>
        </p:nvSpPr>
        <p:spPr/>
        <p:txBody>
          <a:bodyPr/>
          <a:lstStyle/>
          <a:p>
            <a:r>
              <a:rPr lang="en-GB" altLang="zh-CN" sz="2400">
                <a:latin typeface="Times New Roman" charset="0"/>
                <a:ea typeface="宋体" charset="0"/>
                <a:cs typeface="宋体" charset="0"/>
              </a:rPr>
              <a:t>Shannon Capacity Formula:</a:t>
            </a:r>
          </a:p>
          <a:p>
            <a:pPr lvl="1"/>
            <a:r>
              <a:rPr lang="en-GB" sz="2000">
                <a:solidFill>
                  <a:srgbClr val="FF0000"/>
                </a:solidFill>
                <a:latin typeface="Times New Roman" charset="0"/>
              </a:rPr>
              <a:t>C</a:t>
            </a:r>
            <a:r>
              <a:rPr lang="en-GB" altLang="zh-CN" sz="2000">
                <a:solidFill>
                  <a:srgbClr val="FF0000"/>
                </a:solidFill>
                <a:latin typeface="Times New Roman" charset="0"/>
                <a:ea typeface="宋体" charset="0"/>
                <a:cs typeface="宋体" charset="0"/>
              </a:rPr>
              <a:t> </a:t>
            </a:r>
            <a:r>
              <a:rPr lang="en-GB" sz="2000">
                <a:solidFill>
                  <a:srgbClr val="FF0000"/>
                </a:solidFill>
                <a:latin typeface="Times New Roman" charset="0"/>
              </a:rPr>
              <a:t>=</a:t>
            </a:r>
            <a:r>
              <a:rPr lang="en-GB" altLang="zh-CN" sz="2000">
                <a:solidFill>
                  <a:srgbClr val="FF0000"/>
                </a:solidFill>
                <a:latin typeface="Times New Roman" charset="0"/>
                <a:ea typeface="宋体" charset="0"/>
                <a:cs typeface="宋体" charset="0"/>
              </a:rPr>
              <a:t> </a:t>
            </a:r>
            <a:r>
              <a:rPr lang="en-GB" sz="2000">
                <a:solidFill>
                  <a:srgbClr val="FF0000"/>
                </a:solidFill>
                <a:latin typeface="Times New Roman" charset="0"/>
              </a:rPr>
              <a:t>B log</a:t>
            </a:r>
            <a:r>
              <a:rPr lang="en-GB" sz="2000" baseline="-25000">
                <a:solidFill>
                  <a:srgbClr val="FF0000"/>
                </a:solidFill>
                <a:latin typeface="Times New Roman" charset="0"/>
              </a:rPr>
              <a:t>2</a:t>
            </a:r>
            <a:r>
              <a:rPr lang="en-GB" sz="2000">
                <a:solidFill>
                  <a:srgbClr val="FF0000"/>
                </a:solidFill>
                <a:latin typeface="Times New Roman" charset="0"/>
              </a:rPr>
              <a:t>(1+SNR)</a:t>
            </a:r>
            <a:endParaRPr lang="en-GB" altLang="zh-CN" sz="2000">
              <a:solidFill>
                <a:srgbClr val="FF0000"/>
              </a:solidFill>
              <a:latin typeface="Times New Roman" charset="0"/>
              <a:ea typeface="宋体" charset="0"/>
              <a:cs typeface="宋体" charset="0"/>
            </a:endParaRPr>
          </a:p>
          <a:p>
            <a:pPr lvl="1"/>
            <a:r>
              <a:rPr lang="en-GB" altLang="zh-CN" sz="2000">
                <a:solidFill>
                  <a:srgbClr val="FF0000"/>
                </a:solidFill>
                <a:latin typeface="Times New Roman" charset="0"/>
                <a:ea typeface="宋体" charset="0"/>
                <a:cs typeface="宋体" charset="0"/>
              </a:rPr>
              <a:t>Only white noise is assumed. Therefore it represents the theoretical maximum that can be achieved.</a:t>
            </a:r>
          </a:p>
          <a:p>
            <a:r>
              <a:rPr lang="en-GB" sz="2400">
                <a:latin typeface="Times New Roman" charset="0"/>
              </a:rPr>
              <a:t>This is referred to as error-free capacity.</a:t>
            </a:r>
            <a:endParaRPr lang="en-GB" altLang="zh-CN" sz="2400">
              <a:latin typeface="Times New Roman" charset="0"/>
              <a:ea typeface="宋体" charset="0"/>
              <a:cs typeface="宋体" charset="0"/>
            </a:endParaRPr>
          </a:p>
          <a:p>
            <a:r>
              <a:rPr lang="en-US" altLang="zh-CN" sz="2400">
                <a:latin typeface="Times New Roman" charset="0"/>
                <a:ea typeface="宋体" charset="0"/>
                <a:cs typeface="宋体" charset="0"/>
              </a:rPr>
              <a:t>Some remarks:</a:t>
            </a:r>
          </a:p>
          <a:p>
            <a:pPr lvl="1"/>
            <a:r>
              <a:rPr lang="en-US" altLang="zh-CN" sz="2000">
                <a:latin typeface="Times New Roman" charset="0"/>
                <a:ea typeface="宋体" charset="0"/>
                <a:cs typeface="宋体" charset="0"/>
              </a:rPr>
              <a:t>Given a level of noise, the data rate could be increased by increasing either </a:t>
            </a:r>
            <a:r>
              <a:rPr lang="en-US" altLang="zh-CN" sz="2000">
                <a:solidFill>
                  <a:srgbClr val="FF0000"/>
                </a:solidFill>
                <a:latin typeface="Times New Roman" charset="0"/>
                <a:ea typeface="宋体" charset="0"/>
                <a:cs typeface="宋体" charset="0"/>
              </a:rPr>
              <a:t>signal strength</a:t>
            </a:r>
            <a:r>
              <a:rPr lang="en-US" altLang="zh-CN" sz="2000">
                <a:latin typeface="Times New Roman" charset="0"/>
                <a:ea typeface="宋体" charset="0"/>
                <a:cs typeface="宋体" charset="0"/>
              </a:rPr>
              <a:t> or </a:t>
            </a:r>
            <a:r>
              <a:rPr lang="en-US" altLang="zh-CN" sz="2000">
                <a:solidFill>
                  <a:srgbClr val="FF0000"/>
                </a:solidFill>
                <a:latin typeface="Times New Roman" charset="0"/>
                <a:ea typeface="宋体" charset="0"/>
                <a:cs typeface="宋体" charset="0"/>
              </a:rPr>
              <a:t>bandwidth</a:t>
            </a:r>
            <a:r>
              <a:rPr lang="en-US" altLang="zh-CN" sz="2000">
                <a:latin typeface="Times New Roman" charset="0"/>
                <a:ea typeface="宋体" charset="0"/>
                <a:cs typeface="宋体" charset="0"/>
              </a:rPr>
              <a:t>.</a:t>
            </a:r>
          </a:p>
          <a:p>
            <a:pPr lvl="1"/>
            <a:r>
              <a:rPr lang="en-US" altLang="zh-CN" sz="2000">
                <a:latin typeface="Times New Roman" charset="0"/>
                <a:ea typeface="宋体" charset="0"/>
                <a:cs typeface="宋体" charset="0"/>
              </a:rPr>
              <a:t>As the signal strength increases, so do the effects of nonlinearities in the system which leads to an increase in intermodulation noise.</a:t>
            </a:r>
          </a:p>
          <a:p>
            <a:pPr lvl="1"/>
            <a:r>
              <a:rPr lang="en-US" altLang="zh-CN" sz="2000">
                <a:latin typeface="Times New Roman" charset="0"/>
                <a:ea typeface="宋体" charset="0"/>
                <a:cs typeface="宋体" charset="0"/>
              </a:rPr>
              <a:t>Because noise is assumed to be white, the wider the bandwidth, the more noise is admitted to the system. Thus, as B increases, SNR decreases.</a:t>
            </a:r>
            <a:endParaRPr lang="en-US" altLang="zh-TW" sz="2000">
              <a:latin typeface="Times New Roman" charset="0"/>
              <a:ea typeface="新細明體" charset="0"/>
              <a:cs typeface="新細明體" charset="0"/>
            </a:endParaRPr>
          </a:p>
        </p:txBody>
      </p:sp>
    </p:spTree>
    <p:extLst>
      <p:ext uri="{BB962C8B-B14F-4D97-AF65-F5344CB8AC3E}">
        <p14:creationId xmlns:p14="http://schemas.microsoft.com/office/powerpoint/2010/main" xmlns="" val="134822922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22883">
                                            <p:txEl>
                                              <p:pRg st="3" end="3"/>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122883">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22883">
                                            <p:txEl>
                                              <p:pRg st="5" end="5"/>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22883">
                                            <p:txEl>
                                              <p:pRg st="6" end="6"/>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2288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2017712"/>
            <a:ext cx="9144000" cy="4687887"/>
          </a:xfrm>
        </p:spPr>
        <p:txBody>
          <a:bodyPr/>
          <a:lstStyle/>
          <a:p>
            <a:pPr marL="0" indent="0" algn="just">
              <a:buNone/>
            </a:pPr>
            <a:r>
              <a:rPr lang="en-US" sz="2600" dirty="0" smtClean="0"/>
              <a:t>Q: Study </a:t>
            </a:r>
            <a:r>
              <a:rPr lang="en-US" sz="2600" dirty="0"/>
              <a:t>the works of Shannon and </a:t>
            </a:r>
            <a:r>
              <a:rPr lang="en-US" sz="2600" dirty="0" err="1"/>
              <a:t>Nyquist</a:t>
            </a:r>
            <a:r>
              <a:rPr lang="en-US" sz="2600" dirty="0"/>
              <a:t> on channel capacity. Each places an upper </a:t>
            </a:r>
            <a:r>
              <a:rPr lang="en-US" sz="2600" dirty="0" smtClean="0"/>
              <a:t>limit on </a:t>
            </a:r>
            <a:r>
              <a:rPr lang="en-US" sz="2600" dirty="0"/>
              <a:t>the bit rate of a channel based on two different approaches. How are the two related</a:t>
            </a:r>
            <a:r>
              <a:rPr lang="en-US" sz="2600" dirty="0" smtClean="0"/>
              <a:t>?</a:t>
            </a:r>
          </a:p>
          <a:p>
            <a:pPr marL="0" indent="0" algn="just">
              <a:buNone/>
            </a:pPr>
            <a:endParaRPr lang="en-US" sz="2600" dirty="0"/>
          </a:p>
          <a:p>
            <a:pPr marL="0" indent="0" algn="just">
              <a:buNone/>
            </a:pPr>
            <a:r>
              <a:rPr lang="en-US" sz="2600" dirty="0" err="1" smtClean="0"/>
              <a:t>Ans</a:t>
            </a:r>
            <a:r>
              <a:rPr lang="en-US" sz="2600" dirty="0" smtClean="0"/>
              <a:t>: </a:t>
            </a:r>
            <a:r>
              <a:rPr lang="en-US" sz="2600" dirty="0" err="1"/>
              <a:t>Nyquist</a:t>
            </a:r>
            <a:r>
              <a:rPr lang="en-US" sz="2600" dirty="0"/>
              <a:t> analyzed the theoretical capacity of a noiseless channel; therefore, in </a:t>
            </a:r>
            <a:r>
              <a:rPr lang="en-US" sz="2600" dirty="0" smtClean="0"/>
              <a:t>that case</a:t>
            </a:r>
            <a:r>
              <a:rPr lang="en-US" sz="2600" dirty="0"/>
              <a:t>, the signaling rate is limited solely by channel bandwidth. Shannon </a:t>
            </a:r>
            <a:r>
              <a:rPr lang="en-US" sz="2600" dirty="0" smtClean="0"/>
              <a:t>addressed the question </a:t>
            </a:r>
            <a:r>
              <a:rPr lang="en-US" sz="2600" dirty="0"/>
              <a:t>of what signaling rate can be achieved over </a:t>
            </a:r>
            <a:r>
              <a:rPr lang="en-US" sz="2600" dirty="0" smtClean="0"/>
              <a:t>a channel </a:t>
            </a:r>
            <a:r>
              <a:rPr lang="en-US" sz="2600" dirty="0"/>
              <a:t>with a </a:t>
            </a:r>
            <a:r>
              <a:rPr lang="en-US" sz="2600" dirty="0" smtClean="0"/>
              <a:t>given bandwidth</a:t>
            </a:r>
            <a:r>
              <a:rPr lang="en-US" sz="2600" dirty="0"/>
              <a:t>, a given signal power, and </a:t>
            </a:r>
            <a:r>
              <a:rPr lang="en-US" sz="2600" dirty="0" smtClean="0"/>
              <a:t>in the </a:t>
            </a:r>
            <a:r>
              <a:rPr lang="en-US" sz="2600" dirty="0"/>
              <a:t>presence of noise.</a:t>
            </a:r>
          </a:p>
        </p:txBody>
      </p:sp>
      <p:sp>
        <p:nvSpPr>
          <p:cNvPr id="4" name="Slide Number Placeholder 3"/>
          <p:cNvSpPr>
            <a:spLocks noGrp="1"/>
          </p:cNvSpPr>
          <p:nvPr>
            <p:ph type="sldNum" sz="quarter" idx="12"/>
          </p:nvPr>
        </p:nvSpPr>
        <p:spPr/>
        <p:txBody>
          <a:bodyPr/>
          <a:lstStyle/>
          <a:p>
            <a:pPr>
              <a:defRPr/>
            </a:pPr>
            <a:fld id="{BACECD4D-FF13-F54C-9E44-5E76ECC5C64E}" type="slidenum">
              <a:rPr lang="en-US" smtClean="0"/>
              <a:pPr>
                <a:defRPr/>
              </a:pPr>
              <a:t>50</a:t>
            </a:fld>
            <a:endParaRPr lang="en-US"/>
          </a:p>
        </p:txBody>
      </p:sp>
      <p:sp>
        <p:nvSpPr>
          <p:cNvPr id="5" name="Title 1"/>
          <p:cNvSpPr>
            <a:spLocks noGrp="1"/>
          </p:cNvSpPr>
          <p:nvPr>
            <p:ph type="title"/>
          </p:nvPr>
        </p:nvSpPr>
        <p:spPr>
          <a:xfrm>
            <a:off x="1150938" y="617538"/>
            <a:ext cx="7993062" cy="1143000"/>
          </a:xfrm>
        </p:spPr>
        <p:txBody>
          <a:bodyPr/>
          <a:lstStyle/>
          <a:p>
            <a:r>
              <a:rPr lang="en-US" sz="2800" dirty="0"/>
              <a:t>Shannon and </a:t>
            </a:r>
            <a:r>
              <a:rPr lang="en-US" sz="2800" dirty="0" err="1" smtClean="0"/>
              <a:t>Nyquist</a:t>
            </a:r>
            <a:r>
              <a:rPr lang="en-US" sz="2800" dirty="0" smtClean="0"/>
              <a:t> Channel Capacity Formulas</a:t>
            </a:r>
            <a:endParaRPr lang="en-US" sz="2800" dirty="0"/>
          </a:p>
        </p:txBody>
      </p:sp>
    </p:spTree>
    <p:extLst>
      <p:ext uri="{BB962C8B-B14F-4D97-AF65-F5344CB8AC3E}">
        <p14:creationId xmlns:p14="http://schemas.microsoft.com/office/powerpoint/2010/main" xmlns="" val="2320439766"/>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pPr>
              <a:defRPr/>
            </a:pPr>
            <a:fld id="{BACECD4D-FF13-F54C-9E44-5E76ECC5C64E}" type="slidenum">
              <a:rPr lang="en-US" smtClean="0"/>
              <a:pPr>
                <a:defRPr/>
              </a:pPr>
              <a:t>51</a:t>
            </a:fld>
            <a:endParaRPr lang="en-US"/>
          </a:p>
        </p:txBody>
      </p:sp>
    </p:spTree>
    <p:extLst>
      <p:ext uri="{BB962C8B-B14F-4D97-AF65-F5344CB8AC3E}">
        <p14:creationId xmlns:p14="http://schemas.microsoft.com/office/powerpoint/2010/main" xmlns="" val="3053046733"/>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066800"/>
            <a:ext cx="8305800" cy="693738"/>
          </a:xfrm>
        </p:spPr>
        <p:txBody>
          <a:bodyPr/>
          <a:lstStyle/>
          <a:p>
            <a:r>
              <a:rPr lang="en-US" sz="3600" dirty="0" smtClean="0"/>
              <a:t>Theoretical and Actual Channel Capacity  </a:t>
            </a:r>
            <a:endParaRPr lang="en-US" sz="3600" dirty="0"/>
          </a:p>
        </p:txBody>
      </p:sp>
      <p:sp>
        <p:nvSpPr>
          <p:cNvPr id="3" name="Content Placeholder 2"/>
          <p:cNvSpPr>
            <a:spLocks noGrp="1"/>
          </p:cNvSpPr>
          <p:nvPr>
            <p:ph idx="1"/>
          </p:nvPr>
        </p:nvSpPr>
        <p:spPr>
          <a:xfrm>
            <a:off x="0" y="2017713"/>
            <a:ext cx="9144000" cy="4114800"/>
          </a:xfrm>
        </p:spPr>
        <p:txBody>
          <a:bodyPr/>
          <a:lstStyle/>
          <a:p>
            <a:pPr marL="0" indent="0" algn="just">
              <a:buNone/>
            </a:pPr>
            <a:r>
              <a:rPr lang="en-US" dirty="0" smtClean="0"/>
              <a:t>Q: Given </a:t>
            </a:r>
            <a:r>
              <a:rPr lang="en-US" dirty="0"/>
              <a:t>the narrow (usable) audio bandwidth of a telephone transmission facility, </a:t>
            </a:r>
            <a:r>
              <a:rPr lang="en-US" dirty="0" smtClean="0"/>
              <a:t>a nominal </a:t>
            </a:r>
            <a:r>
              <a:rPr lang="en-US" dirty="0"/>
              <a:t>SNR of 56dB (400,000), and a distortion level of &lt;0.2 % </a:t>
            </a:r>
            <a:r>
              <a:rPr lang="en-US" dirty="0" smtClean="0"/>
              <a:t>,</a:t>
            </a:r>
          </a:p>
          <a:p>
            <a:pPr marL="450850" indent="-450850" algn="just">
              <a:buNone/>
            </a:pPr>
            <a:r>
              <a:rPr lang="en-US" dirty="0" smtClean="0"/>
              <a:t>a</a:t>
            </a:r>
            <a:r>
              <a:rPr lang="en-US" dirty="0"/>
              <a:t>. What is the theoretical maximum channel capacity (Kbps) of traditional </a:t>
            </a:r>
            <a:r>
              <a:rPr lang="en-US" dirty="0" smtClean="0"/>
              <a:t>telephone lines</a:t>
            </a:r>
            <a:r>
              <a:rPr lang="en-US" dirty="0"/>
              <a:t>?</a:t>
            </a:r>
          </a:p>
          <a:p>
            <a:pPr marL="0" indent="0" algn="just">
              <a:buNone/>
            </a:pPr>
            <a:r>
              <a:rPr lang="en-US" dirty="0"/>
              <a:t>b. What is the actual maximum channel capacity</a:t>
            </a:r>
          </a:p>
        </p:txBody>
      </p:sp>
      <p:sp>
        <p:nvSpPr>
          <p:cNvPr id="4" name="Slide Number Placeholder 3"/>
          <p:cNvSpPr>
            <a:spLocks noGrp="1"/>
          </p:cNvSpPr>
          <p:nvPr>
            <p:ph type="sldNum" sz="quarter" idx="12"/>
          </p:nvPr>
        </p:nvSpPr>
        <p:spPr/>
        <p:txBody>
          <a:bodyPr/>
          <a:lstStyle/>
          <a:p>
            <a:pPr>
              <a:defRPr/>
            </a:pPr>
            <a:fld id="{BACECD4D-FF13-F54C-9E44-5E76ECC5C64E}" type="slidenum">
              <a:rPr lang="en-US" smtClean="0"/>
              <a:pPr>
                <a:defRPr/>
              </a:pPr>
              <a:t>52</a:t>
            </a:fld>
            <a:endParaRPr lang="en-US"/>
          </a:p>
        </p:txBody>
      </p:sp>
    </p:spTree>
    <p:extLst>
      <p:ext uri="{BB962C8B-B14F-4D97-AF65-F5344CB8AC3E}">
        <p14:creationId xmlns:p14="http://schemas.microsoft.com/office/powerpoint/2010/main" xmlns="" val="2980827066"/>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ChangeArrowheads="1"/>
          </p:cNvSpPr>
          <p:nvPr>
            <p:ph type="title"/>
          </p:nvPr>
        </p:nvSpPr>
        <p:spPr/>
        <p:txBody>
          <a:bodyPr/>
          <a:lstStyle/>
          <a:p>
            <a:pPr eaLnBrk="1" hangingPunct="1">
              <a:defRPr/>
            </a:pPr>
            <a:r>
              <a:rPr kumimoji="1" lang="en-US" dirty="0" smtClean="0">
                <a:ea typeface="+mj-ea"/>
                <a:cs typeface="+mj-cs"/>
              </a:rPr>
              <a:t>Putting it Altogether</a:t>
            </a:r>
            <a:endParaRPr kumimoji="1" lang="en-US" dirty="0">
              <a:ea typeface="+mj-ea"/>
              <a:cs typeface="+mj-cs"/>
            </a:endParaRPr>
          </a:p>
        </p:txBody>
      </p:sp>
      <p:graphicFrame>
        <p:nvGraphicFramePr>
          <p:cNvPr id="4" name="Diagram 3"/>
          <p:cNvGraphicFramePr/>
          <p:nvPr>
            <p:extLst>
              <p:ext uri="{D42A27DB-BD31-4B8C-83A1-F6EECF244321}">
                <p14:modId xmlns:p14="http://schemas.microsoft.com/office/powerpoint/2010/main" xmlns="" val="1435119129"/>
              </p:ext>
            </p:extLst>
          </p:nvPr>
        </p:nvGraphicFramePr>
        <p:xfrm>
          <a:off x="228600" y="1905000"/>
          <a:ext cx="8686800" cy="51054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Slide Number Placeholder 1"/>
          <p:cNvSpPr>
            <a:spLocks noGrp="1"/>
          </p:cNvSpPr>
          <p:nvPr>
            <p:ph type="sldNum" sz="quarter" idx="12"/>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a:lstStyle>
            <a:lvl1pPr eaLnBrk="0" hangingPunct="0">
              <a:defRPr sz="2400">
                <a:solidFill>
                  <a:schemeClr val="tx1"/>
                </a:solidFill>
                <a:latin typeface="Tahoma" panose="020B0604030504040204" pitchFamily="34" charset="0"/>
                <a:ea typeface="MS PGothic" panose="020B0600070205080204" pitchFamily="34" charset="-128"/>
              </a:defRPr>
            </a:lvl1pPr>
            <a:lvl2pPr marL="742950" indent="-285750" eaLnBrk="0" hangingPunct="0">
              <a:defRPr sz="2400">
                <a:solidFill>
                  <a:schemeClr val="tx1"/>
                </a:solidFill>
                <a:latin typeface="Tahoma" panose="020B0604030504040204" pitchFamily="34" charset="0"/>
                <a:ea typeface="MS PGothic" panose="020B0600070205080204" pitchFamily="34" charset="-128"/>
              </a:defRPr>
            </a:lvl2pPr>
            <a:lvl3pPr marL="1143000" indent="-228600" eaLnBrk="0" hangingPunct="0">
              <a:defRPr sz="2400">
                <a:solidFill>
                  <a:schemeClr val="tx1"/>
                </a:solidFill>
                <a:latin typeface="Tahoma" panose="020B0604030504040204" pitchFamily="34" charset="0"/>
                <a:ea typeface="MS PGothic" panose="020B0600070205080204" pitchFamily="34" charset="-128"/>
              </a:defRPr>
            </a:lvl3pPr>
            <a:lvl4pPr marL="1600200" indent="-228600" eaLnBrk="0" hangingPunct="0">
              <a:defRPr sz="2400">
                <a:solidFill>
                  <a:schemeClr val="tx1"/>
                </a:solidFill>
                <a:latin typeface="Tahoma" panose="020B0604030504040204" pitchFamily="34" charset="0"/>
                <a:ea typeface="MS PGothic" panose="020B0600070205080204" pitchFamily="34" charset="-128"/>
              </a:defRPr>
            </a:lvl4pPr>
            <a:lvl5pPr marL="2057400" indent="-228600" eaLnBrk="0" hangingPunct="0">
              <a:defRPr sz="2400">
                <a:solidFill>
                  <a:schemeClr val="tx1"/>
                </a:solidFill>
                <a:latin typeface="Tahoma" panose="020B060403050404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ahoma" panose="020B060403050404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ahoma" panose="020B060403050404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ahoma" panose="020B060403050404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ahoma" panose="020B0604030504040204" pitchFamily="34" charset="0"/>
                <a:ea typeface="MS PGothic" panose="020B0600070205080204" pitchFamily="34" charset="-128"/>
              </a:defRPr>
            </a:lvl9pPr>
          </a:lstStyle>
          <a:p>
            <a:pPr eaLnBrk="1" hangingPunct="1"/>
            <a:fld id="{65458E9F-00C4-4D0C-A1D0-3A06DECE4EFF}" type="slidenum">
              <a:rPr lang="en-US" sz="1400"/>
              <a:pPr eaLnBrk="1" hangingPunct="1"/>
              <a:t>53</a:t>
            </a:fld>
            <a:endParaRPr lang="en-US" sz="1400"/>
          </a:p>
        </p:txBody>
      </p:sp>
    </p:spTree>
    <p:extLst>
      <p:ext uri="{BB962C8B-B14F-4D97-AF65-F5344CB8AC3E}">
        <p14:creationId xmlns:p14="http://schemas.microsoft.com/office/powerpoint/2010/main" xmlns="" val="3076215429"/>
      </p:ext>
    </p:extLst>
  </p:cSld>
  <p:clrMapOvr>
    <a:masterClrMapping/>
  </p:clrMapOvr>
  <p:transition spd="slow"/>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3871995"/>
            <a:ext cx="9144000" cy="2971800"/>
          </a:xfrm>
        </p:spPr>
        <p:txBody>
          <a:bodyPr/>
          <a:lstStyle/>
          <a:p>
            <a:pPr marL="514350" indent="-514350">
              <a:buAutoNum type="alphaLcPeriod"/>
            </a:pPr>
            <a:r>
              <a:rPr lang="it-IT" sz="2400" dirty="0" smtClean="0"/>
              <a:t>Using </a:t>
            </a:r>
            <a:r>
              <a:rPr lang="it-IT" sz="2400" dirty="0" err="1"/>
              <a:t>Shannon’s</a:t>
            </a:r>
            <a:r>
              <a:rPr lang="it-IT" sz="2400" dirty="0"/>
              <a:t> formula: C = 3000 </a:t>
            </a:r>
            <a:r>
              <a:rPr lang="it-IT" sz="2400" dirty="0" smtClean="0"/>
              <a:t>log</a:t>
            </a:r>
            <a:r>
              <a:rPr lang="it-IT" sz="2400" baseline="-25000" dirty="0" smtClean="0"/>
              <a:t>2</a:t>
            </a:r>
            <a:r>
              <a:rPr lang="it-IT" sz="2400" dirty="0" smtClean="0"/>
              <a:t> </a:t>
            </a:r>
            <a:r>
              <a:rPr lang="it-IT" sz="2400" dirty="0"/>
              <a:t>(1+400000) = 56 </a:t>
            </a:r>
            <a:r>
              <a:rPr lang="it-IT" sz="2400" dirty="0" smtClean="0"/>
              <a:t>Kbps</a:t>
            </a:r>
          </a:p>
          <a:p>
            <a:pPr marL="514350" indent="-514350">
              <a:buAutoNum type="alphaLcPeriod"/>
            </a:pPr>
            <a:r>
              <a:rPr lang="en-US" sz="2400" dirty="0" smtClean="0"/>
              <a:t>Due </a:t>
            </a:r>
            <a:r>
              <a:rPr lang="en-US" sz="2400" dirty="0"/>
              <a:t>to the fact there is a distortion level (as well as other </a:t>
            </a:r>
            <a:r>
              <a:rPr lang="en-US" sz="2400" dirty="0" smtClean="0"/>
              <a:t>potentially detrimental </a:t>
            </a:r>
            <a:r>
              <a:rPr lang="en-US" sz="2400" dirty="0"/>
              <a:t>impacts to the rated capacity, the actual maximum will </a:t>
            </a:r>
            <a:r>
              <a:rPr lang="en-US" sz="2400" dirty="0" smtClean="0"/>
              <a:t>be somewhat </a:t>
            </a:r>
            <a:r>
              <a:rPr lang="en-US" sz="2400" dirty="0"/>
              <a:t>degraded from the theoretical maximum. A discussion of </a:t>
            </a:r>
            <a:r>
              <a:rPr lang="en-US" sz="2400" dirty="0" smtClean="0"/>
              <a:t>these relevant </a:t>
            </a:r>
            <a:r>
              <a:rPr lang="en-US" sz="2400" dirty="0"/>
              <a:t>impacts should be included and a qualitative value discussed.</a:t>
            </a:r>
          </a:p>
        </p:txBody>
      </p:sp>
      <p:sp>
        <p:nvSpPr>
          <p:cNvPr id="4" name="Slide Number Placeholder 3"/>
          <p:cNvSpPr>
            <a:spLocks noGrp="1"/>
          </p:cNvSpPr>
          <p:nvPr>
            <p:ph type="sldNum" sz="quarter" idx="12"/>
          </p:nvPr>
        </p:nvSpPr>
        <p:spPr/>
        <p:txBody>
          <a:bodyPr/>
          <a:lstStyle/>
          <a:p>
            <a:pPr>
              <a:defRPr/>
            </a:pPr>
            <a:fld id="{BACECD4D-FF13-F54C-9E44-5E76ECC5C64E}" type="slidenum">
              <a:rPr lang="en-US" smtClean="0"/>
              <a:pPr>
                <a:defRPr/>
              </a:pPr>
              <a:t>54</a:t>
            </a:fld>
            <a:endParaRPr lang="en-US"/>
          </a:p>
        </p:txBody>
      </p:sp>
      <p:sp>
        <p:nvSpPr>
          <p:cNvPr id="5" name="Content Placeholder 2"/>
          <p:cNvSpPr txBox="1">
            <a:spLocks/>
          </p:cNvSpPr>
          <p:nvPr/>
        </p:nvSpPr>
        <p:spPr bwMode="auto">
          <a:xfrm>
            <a:off x="0" y="2017713"/>
            <a:ext cx="9144000" cy="179228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folHlink"/>
              </a:buClr>
              <a:buSzPct val="60000"/>
              <a:buFont typeface="Wingdings" charset="0"/>
              <a:buChar char="n"/>
              <a:defRPr sz="3200">
                <a:solidFill>
                  <a:schemeClr val="tx1"/>
                </a:solidFill>
                <a:latin typeface="+mn-lt"/>
                <a:ea typeface="+mn-ea"/>
                <a:cs typeface="ＭＳ Ｐゴシック" charset="0"/>
              </a:defRPr>
            </a:lvl1pPr>
            <a:lvl2pPr marL="742950" indent="-285750" algn="l" rtl="0" eaLnBrk="0" fontAlgn="base" hangingPunct="0">
              <a:spcBef>
                <a:spcPct val="20000"/>
              </a:spcBef>
              <a:spcAft>
                <a:spcPct val="0"/>
              </a:spcAft>
              <a:buClr>
                <a:schemeClr val="hlink"/>
              </a:buClr>
              <a:buSzPct val="55000"/>
              <a:buFont typeface="Wingdings" charset="0"/>
              <a:buChar char="n"/>
              <a:defRPr sz="2800">
                <a:solidFill>
                  <a:schemeClr val="tx1"/>
                </a:solidFill>
                <a:latin typeface="+mn-lt"/>
                <a:ea typeface="+mn-ea"/>
              </a:defRPr>
            </a:lvl2pPr>
            <a:lvl3pPr marL="1143000" indent="-228600" algn="l" rtl="0" eaLnBrk="0" fontAlgn="base" hangingPunct="0">
              <a:spcBef>
                <a:spcPct val="20000"/>
              </a:spcBef>
              <a:spcAft>
                <a:spcPct val="0"/>
              </a:spcAft>
              <a:buClr>
                <a:schemeClr val="folHlink"/>
              </a:buClr>
              <a:buSzPct val="50000"/>
              <a:buFont typeface="Wingdings" charset="0"/>
              <a:buChar char="n"/>
              <a:defRPr sz="2400">
                <a:solidFill>
                  <a:schemeClr val="tx1"/>
                </a:solidFill>
                <a:latin typeface="+mn-lt"/>
                <a:ea typeface="+mn-ea"/>
              </a:defRPr>
            </a:lvl3pPr>
            <a:lvl4pPr marL="1600200" indent="-228600" algn="l" rtl="0" eaLnBrk="0" fontAlgn="base" hangingPunct="0">
              <a:spcBef>
                <a:spcPct val="20000"/>
              </a:spcBef>
              <a:spcAft>
                <a:spcPct val="0"/>
              </a:spcAft>
              <a:buClr>
                <a:schemeClr val="accent2"/>
              </a:buClr>
              <a:buSzPct val="55000"/>
              <a:buFont typeface="Wingdings" charset="0"/>
              <a:buChar char="n"/>
              <a:defRPr sz="2000">
                <a:solidFill>
                  <a:schemeClr val="tx1"/>
                </a:solidFill>
                <a:latin typeface="+mn-lt"/>
                <a:ea typeface="+mn-ea"/>
              </a:defRPr>
            </a:lvl4pPr>
            <a:lvl5pPr marL="2057400" indent="-228600" algn="l" rtl="0" eaLnBrk="0" fontAlgn="base" hangingPunct="0">
              <a:spcBef>
                <a:spcPct val="20000"/>
              </a:spcBef>
              <a:spcAft>
                <a:spcPct val="0"/>
              </a:spcAft>
              <a:buClr>
                <a:schemeClr val="accent1"/>
              </a:buClr>
              <a:buSzPct val="50000"/>
              <a:buFont typeface="Wingdings" charset="0"/>
              <a:buChar char="n"/>
              <a:defRPr sz="2000">
                <a:solidFill>
                  <a:schemeClr val="tx1"/>
                </a:solidFill>
                <a:latin typeface="+mn-lt"/>
                <a:ea typeface="+mn-ea"/>
              </a:defRPr>
            </a:lvl5pPr>
            <a:lvl6pPr marL="2514600" indent="-228600" algn="l" rtl="0" fontAlgn="base">
              <a:spcBef>
                <a:spcPct val="20000"/>
              </a:spcBef>
              <a:spcAft>
                <a:spcPct val="0"/>
              </a:spcAft>
              <a:buClr>
                <a:schemeClr val="accent1"/>
              </a:buClr>
              <a:buSzPct val="50000"/>
              <a:buFont typeface="Wingdings" charset="0"/>
              <a:buChar char="n"/>
              <a:defRPr sz="2000">
                <a:solidFill>
                  <a:schemeClr val="tx1"/>
                </a:solidFill>
                <a:latin typeface="+mn-lt"/>
                <a:ea typeface="+mn-ea"/>
              </a:defRPr>
            </a:lvl6pPr>
            <a:lvl7pPr marL="2971800" indent="-228600" algn="l" rtl="0" fontAlgn="base">
              <a:spcBef>
                <a:spcPct val="20000"/>
              </a:spcBef>
              <a:spcAft>
                <a:spcPct val="0"/>
              </a:spcAft>
              <a:buClr>
                <a:schemeClr val="accent1"/>
              </a:buClr>
              <a:buSzPct val="50000"/>
              <a:buFont typeface="Wingdings" charset="0"/>
              <a:buChar char="n"/>
              <a:defRPr sz="2000">
                <a:solidFill>
                  <a:schemeClr val="tx1"/>
                </a:solidFill>
                <a:latin typeface="+mn-lt"/>
                <a:ea typeface="+mn-ea"/>
              </a:defRPr>
            </a:lvl7pPr>
            <a:lvl8pPr marL="3429000" indent="-228600" algn="l" rtl="0" fontAlgn="base">
              <a:spcBef>
                <a:spcPct val="20000"/>
              </a:spcBef>
              <a:spcAft>
                <a:spcPct val="0"/>
              </a:spcAft>
              <a:buClr>
                <a:schemeClr val="accent1"/>
              </a:buClr>
              <a:buSzPct val="50000"/>
              <a:buFont typeface="Wingdings" charset="0"/>
              <a:buChar char="n"/>
              <a:defRPr sz="2000">
                <a:solidFill>
                  <a:schemeClr val="tx1"/>
                </a:solidFill>
                <a:latin typeface="+mn-lt"/>
                <a:ea typeface="+mn-ea"/>
              </a:defRPr>
            </a:lvl8pPr>
            <a:lvl9pPr marL="3886200" indent="-228600" algn="l" rtl="0" fontAlgn="base">
              <a:spcBef>
                <a:spcPct val="20000"/>
              </a:spcBef>
              <a:spcAft>
                <a:spcPct val="0"/>
              </a:spcAft>
              <a:buClr>
                <a:schemeClr val="accent1"/>
              </a:buClr>
              <a:buSzPct val="50000"/>
              <a:buFont typeface="Wingdings" charset="0"/>
              <a:buChar char="n"/>
              <a:defRPr sz="2000">
                <a:solidFill>
                  <a:schemeClr val="tx1"/>
                </a:solidFill>
                <a:latin typeface="+mn-lt"/>
                <a:ea typeface="+mn-ea"/>
              </a:defRPr>
            </a:lvl9pPr>
          </a:lstStyle>
          <a:p>
            <a:pPr marL="0" indent="0" algn="just">
              <a:buFont typeface="Wingdings" charset="0"/>
              <a:buNone/>
            </a:pPr>
            <a:r>
              <a:rPr lang="en-US" sz="2000" dirty="0" smtClean="0"/>
              <a:t>Q: Given the narrow (usable) audio bandwidth of a telephone transmission facility, a nominal SNR of 56dB (400,000), and a distortion level of &lt;0.2 % ,</a:t>
            </a:r>
          </a:p>
          <a:p>
            <a:pPr marL="450850" indent="-450850" algn="just">
              <a:buFont typeface="Wingdings" charset="0"/>
              <a:buNone/>
            </a:pPr>
            <a:r>
              <a:rPr lang="en-US" sz="2000" dirty="0" smtClean="0"/>
              <a:t>a. What is the theoretical maximum channel capacity (Kbps) of traditional telephone lines?</a:t>
            </a:r>
          </a:p>
          <a:p>
            <a:pPr marL="0" indent="0" algn="just">
              <a:buFont typeface="Wingdings" charset="0"/>
              <a:buNone/>
            </a:pPr>
            <a:r>
              <a:rPr lang="en-US" sz="2000" dirty="0" smtClean="0"/>
              <a:t>b. What is the actual maximum channel capacity</a:t>
            </a:r>
          </a:p>
          <a:p>
            <a:pPr marL="0" indent="0" algn="just">
              <a:buFont typeface="Wingdings" charset="0"/>
              <a:buNone/>
            </a:pPr>
            <a:r>
              <a:rPr lang="en-US" sz="2000" dirty="0" smtClean="0"/>
              <a:t>Sol:</a:t>
            </a:r>
            <a:endParaRPr lang="en-US" sz="2000" dirty="0"/>
          </a:p>
        </p:txBody>
      </p:sp>
      <p:sp>
        <p:nvSpPr>
          <p:cNvPr id="6" name="Title 1"/>
          <p:cNvSpPr>
            <a:spLocks noGrp="1"/>
          </p:cNvSpPr>
          <p:nvPr>
            <p:ph type="title"/>
          </p:nvPr>
        </p:nvSpPr>
        <p:spPr>
          <a:xfrm>
            <a:off x="838200" y="1066800"/>
            <a:ext cx="8305800" cy="693738"/>
          </a:xfrm>
        </p:spPr>
        <p:txBody>
          <a:bodyPr/>
          <a:lstStyle/>
          <a:p>
            <a:r>
              <a:rPr lang="en-US" sz="3600" dirty="0" smtClean="0"/>
              <a:t>Theoretical and Actual Channel Capacity  </a:t>
            </a:r>
            <a:endParaRPr lang="en-US" sz="3600" dirty="0"/>
          </a:p>
        </p:txBody>
      </p:sp>
    </p:spTree>
    <p:extLst>
      <p:ext uri="{BB962C8B-B14F-4D97-AF65-F5344CB8AC3E}">
        <p14:creationId xmlns:p14="http://schemas.microsoft.com/office/powerpoint/2010/main" xmlns="" val="2641393522"/>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dirty="0"/>
          </a:p>
        </p:txBody>
      </p:sp>
      <p:sp>
        <p:nvSpPr>
          <p:cNvPr id="4" name="Slide Number Placeholder 3"/>
          <p:cNvSpPr>
            <a:spLocks noGrp="1"/>
          </p:cNvSpPr>
          <p:nvPr>
            <p:ph type="sldNum" sz="quarter" idx="12"/>
          </p:nvPr>
        </p:nvSpPr>
        <p:spPr/>
        <p:txBody>
          <a:bodyPr/>
          <a:lstStyle/>
          <a:p>
            <a:pPr>
              <a:defRPr/>
            </a:pPr>
            <a:fld id="{BACECD4D-FF13-F54C-9E44-5E76ECC5C64E}" type="slidenum">
              <a:rPr lang="en-US" smtClean="0"/>
              <a:pPr>
                <a:defRPr/>
              </a:pPr>
              <a:t>55</a:t>
            </a:fld>
            <a:endParaRPr lang="en-US"/>
          </a:p>
        </p:txBody>
      </p:sp>
    </p:spTree>
    <p:extLst>
      <p:ext uri="{BB962C8B-B14F-4D97-AF65-F5344CB8AC3E}">
        <p14:creationId xmlns:p14="http://schemas.microsoft.com/office/powerpoint/2010/main" xmlns="" val="3309692992"/>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990600"/>
            <a:ext cx="8105775" cy="769938"/>
          </a:xfrm>
        </p:spPr>
        <p:txBody>
          <a:bodyPr/>
          <a:lstStyle/>
          <a:p>
            <a:r>
              <a:rPr lang="en-US" dirty="0" smtClean="0"/>
              <a:t>Signal to Noise Ratio</a:t>
            </a:r>
            <a:endParaRPr lang="en-US" dirty="0"/>
          </a:p>
        </p:txBody>
      </p:sp>
      <p:sp>
        <p:nvSpPr>
          <p:cNvPr id="3" name="Content Placeholder 2"/>
          <p:cNvSpPr>
            <a:spLocks noGrp="1"/>
          </p:cNvSpPr>
          <p:nvPr>
            <p:ph idx="1"/>
          </p:nvPr>
        </p:nvSpPr>
        <p:spPr>
          <a:xfrm>
            <a:off x="0" y="2017713"/>
            <a:ext cx="9144000" cy="4114800"/>
          </a:xfrm>
        </p:spPr>
        <p:txBody>
          <a:bodyPr/>
          <a:lstStyle/>
          <a:p>
            <a:pPr marL="0" indent="0">
              <a:buNone/>
            </a:pPr>
            <a:r>
              <a:rPr lang="en-US" dirty="0" smtClean="0"/>
              <a:t>Q: Given </a:t>
            </a:r>
            <a:r>
              <a:rPr lang="en-US" dirty="0"/>
              <a:t>a channel with an intended capacity of 20 Mbps, the bandwidth of the </a:t>
            </a:r>
            <a:r>
              <a:rPr lang="en-US" dirty="0" smtClean="0"/>
              <a:t>channel is </a:t>
            </a:r>
            <a:r>
              <a:rPr lang="en-US" dirty="0"/>
              <a:t>3 </a:t>
            </a:r>
            <a:r>
              <a:rPr lang="en-US" dirty="0" err="1"/>
              <a:t>MHz.</a:t>
            </a:r>
            <a:r>
              <a:rPr lang="en-US" dirty="0"/>
              <a:t> What signal-to-noise ratio is required to achieve this capacity</a:t>
            </a:r>
          </a:p>
        </p:txBody>
      </p:sp>
      <p:sp>
        <p:nvSpPr>
          <p:cNvPr id="4" name="Slide Number Placeholder 3"/>
          <p:cNvSpPr>
            <a:spLocks noGrp="1"/>
          </p:cNvSpPr>
          <p:nvPr>
            <p:ph type="sldNum" sz="quarter" idx="12"/>
          </p:nvPr>
        </p:nvSpPr>
        <p:spPr/>
        <p:txBody>
          <a:bodyPr/>
          <a:lstStyle/>
          <a:p>
            <a:pPr>
              <a:defRPr/>
            </a:pPr>
            <a:fld id="{BACECD4D-FF13-F54C-9E44-5E76ECC5C64E}" type="slidenum">
              <a:rPr lang="en-US" smtClean="0"/>
              <a:pPr>
                <a:defRPr/>
              </a:pPr>
              <a:t>56</a:t>
            </a:fld>
            <a:endParaRPr lang="en-US"/>
          </a:p>
        </p:txBody>
      </p:sp>
    </p:spTree>
    <p:extLst>
      <p:ext uri="{BB962C8B-B14F-4D97-AF65-F5344CB8AC3E}">
        <p14:creationId xmlns:p14="http://schemas.microsoft.com/office/powerpoint/2010/main" xmlns="" val="120112687"/>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extLst>
              <p:ext uri="{D42A27DB-BD31-4B8C-83A1-F6EECF244321}">
                <p14:modId xmlns:p14="http://schemas.microsoft.com/office/powerpoint/2010/main" xmlns="" val="2415341135"/>
              </p:ext>
            </p:extLst>
          </p:nvPr>
        </p:nvGraphicFramePr>
        <p:xfrm>
          <a:off x="228600" y="1600200"/>
          <a:ext cx="8458200" cy="50292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Slide Number Placeholder 1"/>
          <p:cNvSpPr>
            <a:spLocks noGrp="1"/>
          </p:cNvSpPr>
          <p:nvPr>
            <p:ph type="sldNum" sz="quarter" idx="12"/>
          </p:nvPr>
        </p:nvSpPr>
        <p:spPr/>
        <p:txBody>
          <a:bodyPr/>
          <a:lstStyle/>
          <a:p>
            <a:pPr>
              <a:defRPr/>
            </a:pPr>
            <a:fld id="{6385B2F8-A688-8540-B072-E88D2020D7EF}" type="slidenum">
              <a:rPr lang="en-US"/>
              <a:pPr>
                <a:defRPr/>
              </a:pPr>
              <a:t>57</a:t>
            </a:fld>
            <a:endParaRPr lang="en-US"/>
          </a:p>
        </p:txBody>
      </p:sp>
      <p:sp>
        <p:nvSpPr>
          <p:cNvPr id="5" name="Title 1"/>
          <p:cNvSpPr txBox="1">
            <a:spLocks/>
          </p:cNvSpPr>
          <p:nvPr/>
        </p:nvSpPr>
        <p:spPr bwMode="auto">
          <a:xfrm>
            <a:off x="838200" y="838200"/>
            <a:ext cx="8105775" cy="76993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b" anchorCtr="0" compatLnSpc="1">
            <a:prstTxWarp prst="textNoShape">
              <a:avLst/>
            </a:prstTxWarp>
          </a:bodyPr>
          <a:lstStyle>
            <a:lvl1pPr algn="l" rtl="0" eaLnBrk="0" fontAlgn="base" hangingPunct="0">
              <a:spcBef>
                <a:spcPct val="0"/>
              </a:spcBef>
              <a:spcAft>
                <a:spcPct val="0"/>
              </a:spcAft>
              <a:defRPr sz="4400">
                <a:solidFill>
                  <a:schemeClr val="tx2"/>
                </a:solidFill>
                <a:latin typeface="+mj-lt"/>
                <a:ea typeface="+mj-ea"/>
                <a:cs typeface="ＭＳ Ｐゴシック" charset="0"/>
              </a:defRPr>
            </a:lvl1pPr>
            <a:lvl2pPr algn="l" rtl="0" eaLnBrk="0" fontAlgn="base" hangingPunct="0">
              <a:spcBef>
                <a:spcPct val="0"/>
              </a:spcBef>
              <a:spcAft>
                <a:spcPct val="0"/>
              </a:spcAft>
              <a:defRPr sz="4400">
                <a:solidFill>
                  <a:schemeClr val="tx2"/>
                </a:solidFill>
                <a:latin typeface="Tahoma" charset="0"/>
                <a:ea typeface="ＭＳ Ｐゴシック" charset="0"/>
                <a:cs typeface="ＭＳ Ｐゴシック" charset="0"/>
              </a:defRPr>
            </a:lvl2pPr>
            <a:lvl3pPr algn="l" rtl="0" eaLnBrk="0" fontAlgn="base" hangingPunct="0">
              <a:spcBef>
                <a:spcPct val="0"/>
              </a:spcBef>
              <a:spcAft>
                <a:spcPct val="0"/>
              </a:spcAft>
              <a:defRPr sz="4400">
                <a:solidFill>
                  <a:schemeClr val="tx2"/>
                </a:solidFill>
                <a:latin typeface="Tahoma" charset="0"/>
                <a:ea typeface="ＭＳ Ｐゴシック" charset="0"/>
                <a:cs typeface="ＭＳ Ｐゴシック" charset="0"/>
              </a:defRPr>
            </a:lvl3pPr>
            <a:lvl4pPr algn="l" rtl="0" eaLnBrk="0" fontAlgn="base" hangingPunct="0">
              <a:spcBef>
                <a:spcPct val="0"/>
              </a:spcBef>
              <a:spcAft>
                <a:spcPct val="0"/>
              </a:spcAft>
              <a:defRPr sz="4400">
                <a:solidFill>
                  <a:schemeClr val="tx2"/>
                </a:solidFill>
                <a:latin typeface="Tahoma" charset="0"/>
                <a:ea typeface="ＭＳ Ｐゴシック" charset="0"/>
                <a:cs typeface="ＭＳ Ｐゴシック" charset="0"/>
              </a:defRPr>
            </a:lvl4pPr>
            <a:lvl5pPr algn="l" rtl="0" eaLnBrk="0" fontAlgn="base" hangingPunct="0">
              <a:spcBef>
                <a:spcPct val="0"/>
              </a:spcBef>
              <a:spcAft>
                <a:spcPct val="0"/>
              </a:spcAft>
              <a:defRPr sz="4400">
                <a:solidFill>
                  <a:schemeClr val="tx2"/>
                </a:solidFill>
                <a:latin typeface="Tahoma" charset="0"/>
                <a:ea typeface="ＭＳ Ｐゴシック" charset="0"/>
                <a:cs typeface="ＭＳ Ｐゴシック" charset="0"/>
              </a:defRPr>
            </a:lvl5pPr>
            <a:lvl6pPr marL="457200" algn="l" rtl="0" fontAlgn="base">
              <a:spcBef>
                <a:spcPct val="0"/>
              </a:spcBef>
              <a:spcAft>
                <a:spcPct val="0"/>
              </a:spcAft>
              <a:defRPr sz="4400">
                <a:solidFill>
                  <a:schemeClr val="tx2"/>
                </a:solidFill>
                <a:latin typeface="Tahoma" charset="0"/>
                <a:ea typeface="ＭＳ Ｐゴシック" charset="0"/>
              </a:defRPr>
            </a:lvl6pPr>
            <a:lvl7pPr marL="914400" algn="l" rtl="0" fontAlgn="base">
              <a:spcBef>
                <a:spcPct val="0"/>
              </a:spcBef>
              <a:spcAft>
                <a:spcPct val="0"/>
              </a:spcAft>
              <a:defRPr sz="4400">
                <a:solidFill>
                  <a:schemeClr val="tx2"/>
                </a:solidFill>
                <a:latin typeface="Tahoma" charset="0"/>
                <a:ea typeface="ＭＳ Ｐゴシック" charset="0"/>
              </a:defRPr>
            </a:lvl7pPr>
            <a:lvl8pPr marL="1371600" algn="l" rtl="0" fontAlgn="base">
              <a:spcBef>
                <a:spcPct val="0"/>
              </a:spcBef>
              <a:spcAft>
                <a:spcPct val="0"/>
              </a:spcAft>
              <a:defRPr sz="4400">
                <a:solidFill>
                  <a:schemeClr val="tx2"/>
                </a:solidFill>
                <a:latin typeface="Tahoma" charset="0"/>
                <a:ea typeface="ＭＳ Ｐゴシック" charset="0"/>
              </a:defRPr>
            </a:lvl8pPr>
            <a:lvl9pPr marL="1828800" algn="l" rtl="0" fontAlgn="base">
              <a:spcBef>
                <a:spcPct val="0"/>
              </a:spcBef>
              <a:spcAft>
                <a:spcPct val="0"/>
              </a:spcAft>
              <a:defRPr sz="4400">
                <a:solidFill>
                  <a:schemeClr val="tx2"/>
                </a:solidFill>
                <a:latin typeface="Tahoma" charset="0"/>
                <a:ea typeface="ＭＳ Ｐゴシック" charset="0"/>
              </a:defRPr>
            </a:lvl9pPr>
          </a:lstStyle>
          <a:p>
            <a:r>
              <a:rPr lang="en-US" dirty="0" smtClean="0"/>
              <a:t>Signal to Noise Ratio(Noise)</a:t>
            </a:r>
            <a:endParaRPr lang="en-US" dirty="0"/>
          </a:p>
        </p:txBody>
      </p:sp>
    </p:spTree>
    <p:extLst>
      <p:ext uri="{BB962C8B-B14F-4D97-AF65-F5344CB8AC3E}">
        <p14:creationId xmlns:p14="http://schemas.microsoft.com/office/powerpoint/2010/main" xmlns="" val="1251672786"/>
      </p:ext>
    </p:extLst>
  </p:cSld>
  <p:clrMapOvr>
    <a:masterClrMapping/>
  </p:clrMapOvr>
  <p:transition spd="slow"/>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3505200"/>
            <a:ext cx="8955088" cy="3352800"/>
          </a:xfrm>
        </p:spPr>
        <p:txBody>
          <a:bodyPr/>
          <a:lstStyle/>
          <a:p>
            <a:pPr marL="0" indent="0">
              <a:buNone/>
            </a:pPr>
            <a:endParaRPr lang="en-US" sz="3000" dirty="0"/>
          </a:p>
          <a:p>
            <a:pPr marL="0" indent="0">
              <a:buNone/>
            </a:pPr>
            <a:r>
              <a:rPr lang="en-US" sz="3000" dirty="0"/>
              <a:t>C = B log</a:t>
            </a:r>
            <a:r>
              <a:rPr lang="en-US" sz="3000" baseline="-25000" dirty="0"/>
              <a:t>2</a:t>
            </a:r>
            <a:r>
              <a:rPr lang="en-US" sz="3000" dirty="0"/>
              <a:t> (1 + SNR)</a:t>
            </a:r>
          </a:p>
          <a:p>
            <a:pPr marL="0" indent="0">
              <a:buNone/>
            </a:pPr>
            <a:r>
              <a:rPr lang="sv-SE" sz="3000" dirty="0"/>
              <a:t>20 x</a:t>
            </a:r>
            <a:r>
              <a:rPr lang="sv-SE" sz="3000" dirty="0" smtClean="0"/>
              <a:t> </a:t>
            </a:r>
            <a:r>
              <a:rPr lang="sv-SE" sz="3000" dirty="0"/>
              <a:t>10</a:t>
            </a:r>
            <a:r>
              <a:rPr lang="sv-SE" sz="3000" baseline="30000" dirty="0"/>
              <a:t>6</a:t>
            </a:r>
            <a:r>
              <a:rPr lang="sv-SE" sz="3000" dirty="0"/>
              <a:t> = 3 </a:t>
            </a:r>
            <a:r>
              <a:rPr lang="sv-SE" sz="3000" dirty="0" smtClean="0"/>
              <a:t>x </a:t>
            </a:r>
            <a:r>
              <a:rPr lang="sv-SE" sz="3000" dirty="0"/>
              <a:t>10</a:t>
            </a:r>
            <a:r>
              <a:rPr lang="sv-SE" sz="3000" baseline="30000" dirty="0"/>
              <a:t>6</a:t>
            </a:r>
            <a:r>
              <a:rPr lang="sv-SE" sz="3000" dirty="0" smtClean="0"/>
              <a:t> x </a:t>
            </a:r>
            <a:r>
              <a:rPr lang="en-US" sz="3000" dirty="0"/>
              <a:t>log</a:t>
            </a:r>
            <a:r>
              <a:rPr lang="en-US" sz="3000" baseline="-25000" dirty="0"/>
              <a:t>2 </a:t>
            </a:r>
            <a:r>
              <a:rPr lang="sv-SE" sz="3000" dirty="0" smtClean="0"/>
              <a:t>(</a:t>
            </a:r>
            <a:r>
              <a:rPr lang="sv-SE" sz="3000" dirty="0"/>
              <a:t>1 + SNR)</a:t>
            </a:r>
          </a:p>
          <a:p>
            <a:pPr marL="0" indent="0">
              <a:buNone/>
            </a:pPr>
            <a:r>
              <a:rPr lang="en-US" sz="3000" dirty="0"/>
              <a:t>log</a:t>
            </a:r>
            <a:r>
              <a:rPr lang="en-US" sz="3000" baseline="-25000" dirty="0"/>
              <a:t>2</a:t>
            </a:r>
            <a:r>
              <a:rPr lang="sv-SE" sz="3000" dirty="0" smtClean="0"/>
              <a:t> (</a:t>
            </a:r>
            <a:r>
              <a:rPr lang="sv-SE" sz="3000" dirty="0"/>
              <a:t>1 + SNR) = 6.67</a:t>
            </a:r>
          </a:p>
          <a:p>
            <a:pPr marL="0" indent="0">
              <a:buNone/>
            </a:pPr>
            <a:r>
              <a:rPr lang="sv-SE" sz="3000" dirty="0"/>
              <a:t>1 + SNR = 102</a:t>
            </a:r>
          </a:p>
          <a:p>
            <a:pPr marL="0" indent="0">
              <a:buNone/>
            </a:pPr>
            <a:r>
              <a:rPr lang="sv-SE" sz="3000" dirty="0"/>
              <a:t>SNR = 101</a:t>
            </a:r>
            <a:endParaRPr lang="en-US" sz="3000" dirty="0"/>
          </a:p>
        </p:txBody>
      </p:sp>
      <p:sp>
        <p:nvSpPr>
          <p:cNvPr id="4" name="Slide Number Placeholder 3"/>
          <p:cNvSpPr>
            <a:spLocks noGrp="1"/>
          </p:cNvSpPr>
          <p:nvPr>
            <p:ph type="sldNum" sz="quarter" idx="12"/>
          </p:nvPr>
        </p:nvSpPr>
        <p:spPr/>
        <p:txBody>
          <a:bodyPr/>
          <a:lstStyle/>
          <a:p>
            <a:pPr>
              <a:defRPr/>
            </a:pPr>
            <a:fld id="{BACECD4D-FF13-F54C-9E44-5E76ECC5C64E}" type="slidenum">
              <a:rPr lang="en-US" smtClean="0"/>
              <a:pPr>
                <a:defRPr/>
              </a:pPr>
              <a:t>58</a:t>
            </a:fld>
            <a:endParaRPr lang="en-US"/>
          </a:p>
        </p:txBody>
      </p:sp>
      <p:sp>
        <p:nvSpPr>
          <p:cNvPr id="5" name="Content Placeholder 2"/>
          <p:cNvSpPr txBox="1">
            <a:spLocks/>
          </p:cNvSpPr>
          <p:nvPr/>
        </p:nvSpPr>
        <p:spPr bwMode="auto">
          <a:xfrm>
            <a:off x="0" y="2017713"/>
            <a:ext cx="9144000" cy="4114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folHlink"/>
              </a:buClr>
              <a:buSzPct val="60000"/>
              <a:buFont typeface="Wingdings" charset="0"/>
              <a:buChar char="n"/>
              <a:defRPr sz="3200">
                <a:solidFill>
                  <a:schemeClr val="tx1"/>
                </a:solidFill>
                <a:latin typeface="+mn-lt"/>
                <a:ea typeface="+mn-ea"/>
                <a:cs typeface="ＭＳ Ｐゴシック" charset="0"/>
              </a:defRPr>
            </a:lvl1pPr>
            <a:lvl2pPr marL="742950" indent="-285750" algn="l" rtl="0" eaLnBrk="0" fontAlgn="base" hangingPunct="0">
              <a:spcBef>
                <a:spcPct val="20000"/>
              </a:spcBef>
              <a:spcAft>
                <a:spcPct val="0"/>
              </a:spcAft>
              <a:buClr>
                <a:schemeClr val="hlink"/>
              </a:buClr>
              <a:buSzPct val="55000"/>
              <a:buFont typeface="Wingdings" charset="0"/>
              <a:buChar char="n"/>
              <a:defRPr sz="2800">
                <a:solidFill>
                  <a:schemeClr val="tx1"/>
                </a:solidFill>
                <a:latin typeface="+mn-lt"/>
                <a:ea typeface="+mn-ea"/>
              </a:defRPr>
            </a:lvl2pPr>
            <a:lvl3pPr marL="1143000" indent="-228600" algn="l" rtl="0" eaLnBrk="0" fontAlgn="base" hangingPunct="0">
              <a:spcBef>
                <a:spcPct val="20000"/>
              </a:spcBef>
              <a:spcAft>
                <a:spcPct val="0"/>
              </a:spcAft>
              <a:buClr>
                <a:schemeClr val="folHlink"/>
              </a:buClr>
              <a:buSzPct val="50000"/>
              <a:buFont typeface="Wingdings" charset="0"/>
              <a:buChar char="n"/>
              <a:defRPr sz="2400">
                <a:solidFill>
                  <a:schemeClr val="tx1"/>
                </a:solidFill>
                <a:latin typeface="+mn-lt"/>
                <a:ea typeface="+mn-ea"/>
              </a:defRPr>
            </a:lvl3pPr>
            <a:lvl4pPr marL="1600200" indent="-228600" algn="l" rtl="0" eaLnBrk="0" fontAlgn="base" hangingPunct="0">
              <a:spcBef>
                <a:spcPct val="20000"/>
              </a:spcBef>
              <a:spcAft>
                <a:spcPct val="0"/>
              </a:spcAft>
              <a:buClr>
                <a:schemeClr val="accent2"/>
              </a:buClr>
              <a:buSzPct val="55000"/>
              <a:buFont typeface="Wingdings" charset="0"/>
              <a:buChar char="n"/>
              <a:defRPr sz="2000">
                <a:solidFill>
                  <a:schemeClr val="tx1"/>
                </a:solidFill>
                <a:latin typeface="+mn-lt"/>
                <a:ea typeface="+mn-ea"/>
              </a:defRPr>
            </a:lvl4pPr>
            <a:lvl5pPr marL="2057400" indent="-228600" algn="l" rtl="0" eaLnBrk="0" fontAlgn="base" hangingPunct="0">
              <a:spcBef>
                <a:spcPct val="20000"/>
              </a:spcBef>
              <a:spcAft>
                <a:spcPct val="0"/>
              </a:spcAft>
              <a:buClr>
                <a:schemeClr val="accent1"/>
              </a:buClr>
              <a:buSzPct val="50000"/>
              <a:buFont typeface="Wingdings" charset="0"/>
              <a:buChar char="n"/>
              <a:defRPr sz="2000">
                <a:solidFill>
                  <a:schemeClr val="tx1"/>
                </a:solidFill>
                <a:latin typeface="+mn-lt"/>
                <a:ea typeface="+mn-ea"/>
              </a:defRPr>
            </a:lvl5pPr>
            <a:lvl6pPr marL="2514600" indent="-228600" algn="l" rtl="0" fontAlgn="base">
              <a:spcBef>
                <a:spcPct val="20000"/>
              </a:spcBef>
              <a:spcAft>
                <a:spcPct val="0"/>
              </a:spcAft>
              <a:buClr>
                <a:schemeClr val="accent1"/>
              </a:buClr>
              <a:buSzPct val="50000"/>
              <a:buFont typeface="Wingdings" charset="0"/>
              <a:buChar char="n"/>
              <a:defRPr sz="2000">
                <a:solidFill>
                  <a:schemeClr val="tx1"/>
                </a:solidFill>
                <a:latin typeface="+mn-lt"/>
                <a:ea typeface="+mn-ea"/>
              </a:defRPr>
            </a:lvl6pPr>
            <a:lvl7pPr marL="2971800" indent="-228600" algn="l" rtl="0" fontAlgn="base">
              <a:spcBef>
                <a:spcPct val="20000"/>
              </a:spcBef>
              <a:spcAft>
                <a:spcPct val="0"/>
              </a:spcAft>
              <a:buClr>
                <a:schemeClr val="accent1"/>
              </a:buClr>
              <a:buSzPct val="50000"/>
              <a:buFont typeface="Wingdings" charset="0"/>
              <a:buChar char="n"/>
              <a:defRPr sz="2000">
                <a:solidFill>
                  <a:schemeClr val="tx1"/>
                </a:solidFill>
                <a:latin typeface="+mn-lt"/>
                <a:ea typeface="+mn-ea"/>
              </a:defRPr>
            </a:lvl7pPr>
            <a:lvl8pPr marL="3429000" indent="-228600" algn="l" rtl="0" fontAlgn="base">
              <a:spcBef>
                <a:spcPct val="20000"/>
              </a:spcBef>
              <a:spcAft>
                <a:spcPct val="0"/>
              </a:spcAft>
              <a:buClr>
                <a:schemeClr val="accent1"/>
              </a:buClr>
              <a:buSzPct val="50000"/>
              <a:buFont typeface="Wingdings" charset="0"/>
              <a:buChar char="n"/>
              <a:defRPr sz="2000">
                <a:solidFill>
                  <a:schemeClr val="tx1"/>
                </a:solidFill>
                <a:latin typeface="+mn-lt"/>
                <a:ea typeface="+mn-ea"/>
              </a:defRPr>
            </a:lvl8pPr>
            <a:lvl9pPr marL="3886200" indent="-228600" algn="l" rtl="0" fontAlgn="base">
              <a:spcBef>
                <a:spcPct val="20000"/>
              </a:spcBef>
              <a:spcAft>
                <a:spcPct val="0"/>
              </a:spcAft>
              <a:buClr>
                <a:schemeClr val="accent1"/>
              </a:buClr>
              <a:buSzPct val="50000"/>
              <a:buFont typeface="Wingdings" charset="0"/>
              <a:buChar char="n"/>
              <a:defRPr sz="2000">
                <a:solidFill>
                  <a:schemeClr val="tx1"/>
                </a:solidFill>
                <a:latin typeface="+mn-lt"/>
                <a:ea typeface="+mn-ea"/>
              </a:defRPr>
            </a:lvl9pPr>
          </a:lstStyle>
          <a:p>
            <a:pPr marL="0" indent="0">
              <a:buFont typeface="Wingdings" charset="0"/>
              <a:buNone/>
            </a:pPr>
            <a:r>
              <a:rPr lang="en-US" sz="3000" dirty="0" smtClean="0"/>
              <a:t>Q: Given a channel with an intended capacity of 20 Mbps, the bandwidth of the channel is 3 </a:t>
            </a:r>
            <a:r>
              <a:rPr lang="en-US" sz="3000" dirty="0" err="1" smtClean="0"/>
              <a:t>MHz.</a:t>
            </a:r>
            <a:r>
              <a:rPr lang="en-US" sz="3000" dirty="0" smtClean="0"/>
              <a:t> What signal-to-noise ratio is required to achieve this capacity</a:t>
            </a:r>
            <a:endParaRPr lang="en-US" sz="3000" dirty="0"/>
          </a:p>
        </p:txBody>
      </p:sp>
      <p:sp>
        <p:nvSpPr>
          <p:cNvPr id="7" name="Title 1"/>
          <p:cNvSpPr>
            <a:spLocks noGrp="1"/>
          </p:cNvSpPr>
          <p:nvPr>
            <p:ph type="title"/>
          </p:nvPr>
        </p:nvSpPr>
        <p:spPr>
          <a:xfrm>
            <a:off x="838200" y="990600"/>
            <a:ext cx="8105775" cy="769938"/>
          </a:xfrm>
        </p:spPr>
        <p:txBody>
          <a:bodyPr/>
          <a:lstStyle/>
          <a:p>
            <a:r>
              <a:rPr lang="en-US" dirty="0" smtClean="0"/>
              <a:t>Signal to Noise Ratio</a:t>
            </a:r>
            <a:endParaRPr lang="en-US" dirty="0"/>
          </a:p>
        </p:txBody>
      </p:sp>
    </p:spTree>
    <p:extLst>
      <p:ext uri="{BB962C8B-B14F-4D97-AF65-F5344CB8AC3E}">
        <p14:creationId xmlns:p14="http://schemas.microsoft.com/office/powerpoint/2010/main" xmlns="" val="2859449916"/>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pPr>
              <a:defRPr/>
            </a:pPr>
            <a:fld id="{BACECD4D-FF13-F54C-9E44-5E76ECC5C64E}" type="slidenum">
              <a:rPr lang="en-US" smtClean="0"/>
              <a:pPr>
                <a:defRPr/>
              </a:pPr>
              <a:t>59</a:t>
            </a:fld>
            <a:endParaRPr lang="en-US"/>
          </a:p>
        </p:txBody>
      </p:sp>
    </p:spTree>
    <p:extLst>
      <p:ext uri="{BB962C8B-B14F-4D97-AF65-F5344CB8AC3E}">
        <p14:creationId xmlns:p14="http://schemas.microsoft.com/office/powerpoint/2010/main" xmlns="" val="2257306150"/>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152400"/>
            <a:ext cx="8153400" cy="1752600"/>
          </a:xfrm>
        </p:spPr>
        <p:txBody>
          <a:bodyPr/>
          <a:lstStyle/>
          <a:p>
            <a:pPr eaLnBrk="1" hangingPunct="1">
              <a:defRPr/>
            </a:pPr>
            <a:r>
              <a:rPr lang="en-US" sz="4000" dirty="0" smtClean="0">
                <a:cs typeface="+mj-cs"/>
              </a:rPr>
              <a:t>Summary: Recap of Transmission Fundamentals via Questions and their Solutions</a:t>
            </a:r>
          </a:p>
        </p:txBody>
      </p:sp>
      <p:sp>
        <p:nvSpPr>
          <p:cNvPr id="5" name="Slide Number Placeholder 4"/>
          <p:cNvSpPr>
            <a:spLocks noGrp="1"/>
          </p:cNvSpPr>
          <p:nvPr>
            <p:ph type="sldNum" sz="quarter" idx="12"/>
          </p:nvPr>
        </p:nvSpPr>
        <p:spPr/>
        <p:txBody>
          <a:bodyPr/>
          <a:lstStyle/>
          <a:p>
            <a:pPr>
              <a:defRPr/>
            </a:pPr>
            <a:fld id="{BACECD4D-FF13-F54C-9E44-5E76ECC5C64E}" type="slidenum">
              <a:rPr lang="en-US" smtClean="0"/>
              <a:pPr>
                <a:defRPr/>
              </a:pPr>
              <a:t>60</a:t>
            </a:fld>
            <a:endParaRPr lang="en-US"/>
          </a:p>
        </p:txBody>
      </p:sp>
      <p:sp>
        <p:nvSpPr>
          <p:cNvPr id="6" name="Content Placeholder 2"/>
          <p:cNvSpPr>
            <a:spLocks noGrp="1"/>
          </p:cNvSpPr>
          <p:nvPr>
            <p:ph idx="1"/>
          </p:nvPr>
        </p:nvSpPr>
        <p:spPr>
          <a:xfrm>
            <a:off x="0" y="1828800"/>
            <a:ext cx="8686800" cy="5029200"/>
          </a:xfrm>
        </p:spPr>
        <p:txBody>
          <a:bodyPr/>
          <a:lstStyle/>
          <a:p>
            <a:r>
              <a:rPr lang="en-US" sz="2400" dirty="0"/>
              <a:t>Frequency Period </a:t>
            </a:r>
            <a:r>
              <a:rPr lang="en-US" sz="2400" dirty="0" smtClean="0"/>
              <a:t>Relationship</a:t>
            </a:r>
          </a:p>
          <a:p>
            <a:r>
              <a:rPr lang="en-US" sz="2400" dirty="0" smtClean="0"/>
              <a:t>Representation of a signal by sinusoids</a:t>
            </a:r>
          </a:p>
          <a:p>
            <a:r>
              <a:rPr lang="en-US" sz="2400" dirty="0"/>
              <a:t>Frequency Wavelength </a:t>
            </a:r>
            <a:r>
              <a:rPr lang="en-US" sz="2400" dirty="0" smtClean="0"/>
              <a:t>Relationship</a:t>
            </a:r>
          </a:p>
          <a:p>
            <a:r>
              <a:rPr lang="en-US" sz="2400" dirty="0"/>
              <a:t>Amplitude, Frequency and </a:t>
            </a:r>
            <a:r>
              <a:rPr lang="en-US" sz="2400" dirty="0" smtClean="0"/>
              <a:t>Phase</a:t>
            </a:r>
          </a:p>
          <a:p>
            <a:r>
              <a:rPr lang="en-US" sz="2400" dirty="0" smtClean="0"/>
              <a:t>Decomposition </a:t>
            </a:r>
            <a:r>
              <a:rPr lang="en-US" sz="2400" dirty="0"/>
              <a:t>of a </a:t>
            </a:r>
            <a:r>
              <a:rPr lang="en-US" sz="2400" dirty="0" smtClean="0"/>
              <a:t>Signal</a:t>
            </a:r>
          </a:p>
          <a:p>
            <a:r>
              <a:rPr lang="en-US" sz="2400" dirty="0" smtClean="0"/>
              <a:t>Sinusoidal </a:t>
            </a:r>
            <a:r>
              <a:rPr lang="en-US" sz="2400" dirty="0"/>
              <a:t>Signal </a:t>
            </a:r>
            <a:r>
              <a:rPr lang="en-US" sz="2400" dirty="0" smtClean="0"/>
              <a:t>Period</a:t>
            </a:r>
          </a:p>
          <a:p>
            <a:r>
              <a:rPr lang="en-US" sz="2400" dirty="0" smtClean="0"/>
              <a:t>Periodicity </a:t>
            </a:r>
            <a:r>
              <a:rPr lang="en-US" sz="2400" dirty="0"/>
              <a:t>in Case of Linear Combination of two </a:t>
            </a:r>
            <a:r>
              <a:rPr lang="en-US" sz="2400" dirty="0" smtClean="0"/>
              <a:t>Signals</a:t>
            </a:r>
          </a:p>
          <a:p>
            <a:r>
              <a:rPr lang="en-US" sz="2400" dirty="0" smtClean="0"/>
              <a:t>Signal </a:t>
            </a:r>
            <a:r>
              <a:rPr lang="en-US" sz="2400" dirty="0"/>
              <a:t>Harmonics </a:t>
            </a:r>
            <a:r>
              <a:rPr lang="en-US" sz="2400" dirty="0" smtClean="0"/>
              <a:t>Elimination</a:t>
            </a:r>
            <a:r>
              <a:rPr lang="en-US" sz="2400" dirty="0"/>
              <a:t> </a:t>
            </a:r>
            <a:r>
              <a:rPr lang="en-US" sz="2400" dirty="0" smtClean="0"/>
              <a:t>(higher order or lower order)</a:t>
            </a:r>
          </a:p>
          <a:p>
            <a:r>
              <a:rPr lang="en-US" sz="2400" dirty="0"/>
              <a:t>Channel </a:t>
            </a:r>
            <a:r>
              <a:rPr lang="en-US" sz="2400" dirty="0" smtClean="0"/>
              <a:t>Capacity Computation</a:t>
            </a:r>
          </a:p>
          <a:p>
            <a:r>
              <a:rPr lang="en-US" sz="2400" dirty="0"/>
              <a:t>Shannon Formula and </a:t>
            </a:r>
            <a:r>
              <a:rPr lang="en-GB" altLang="zh-CN" sz="2400" dirty="0" err="1"/>
              <a:t>Nyquist</a:t>
            </a:r>
            <a:r>
              <a:rPr lang="en-GB" altLang="zh-CN" sz="2400" dirty="0"/>
              <a:t> </a:t>
            </a:r>
            <a:r>
              <a:rPr lang="en-GB" altLang="zh-CN" sz="2400" dirty="0" smtClean="0"/>
              <a:t>Criterion</a:t>
            </a:r>
          </a:p>
          <a:p>
            <a:r>
              <a:rPr lang="en-US" sz="2400" dirty="0"/>
              <a:t>Signal to Noise </a:t>
            </a:r>
            <a:r>
              <a:rPr lang="en-US" sz="2400" dirty="0" smtClean="0"/>
              <a:t>Ratio</a:t>
            </a:r>
            <a:endParaRPr lang="en-GB" altLang="zh-CN" sz="2400"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Blends">
  <a:themeElements>
    <a:clrScheme name="Blends 2">
      <a:dk1>
        <a:srgbClr val="000000"/>
      </a:dk1>
      <a:lt1>
        <a:srgbClr val="FFFFFF"/>
      </a:lt1>
      <a:dk2>
        <a:srgbClr val="333399"/>
      </a:dk2>
      <a:lt2>
        <a:srgbClr val="1C1C1C"/>
      </a:lt2>
      <a:accent1>
        <a:srgbClr val="00E4A8"/>
      </a:accent1>
      <a:accent2>
        <a:srgbClr val="FFCF01"/>
      </a:accent2>
      <a:accent3>
        <a:srgbClr val="FFFFFF"/>
      </a:accent3>
      <a:accent4>
        <a:srgbClr val="000000"/>
      </a:accent4>
      <a:accent5>
        <a:srgbClr val="AAEFD1"/>
      </a:accent5>
      <a:accent6>
        <a:srgbClr val="E7BB01"/>
      </a:accent6>
      <a:hlink>
        <a:srgbClr val="FF0000"/>
      </a:hlink>
      <a:folHlink>
        <a:srgbClr val="3333CC"/>
      </a:folHlink>
    </a:clrScheme>
    <a:fontScheme name="Blends">
      <a:majorFont>
        <a:latin typeface="Tahoma"/>
        <a:ea typeface="ＭＳ Ｐゴシック"/>
        <a:cs typeface=""/>
      </a:majorFont>
      <a:minorFont>
        <a:latin typeface="Tahoma"/>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miter lim="800000"/>
          <a:headEnd type="none" w="med" len="med"/>
          <a:tailEnd type="none" w="med" len="med"/>
        </a:ln>
        <a:effectLst/>
        <a:extLst>
          <a:ext uri="{AF507438-7753-43e0-B8FC-AC1667EBCBE1}">
            <a14:hiddenEffects xmlns:a14="http://schemas.microsoft.com/office/drawing/2010/main" xmlns="">
              <a:effectLst>
                <a:outerShdw blurRad="63500" dist="35921" dir="2700000" algn="ctr" rotWithShape="0">
                  <a:schemeClr val="bg2"/>
                </a:outerShdw>
              </a:effectLst>
            </a14:hiddenEffects>
          </a:ext>
        </a:ex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Tahoma" charset="0"/>
            <a:ea typeface="ＭＳ Ｐゴシック"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miter lim="800000"/>
          <a:headEnd type="none" w="med" len="med"/>
          <a:tailEnd type="none" w="med" len="med"/>
        </a:ln>
        <a:effectLst/>
        <a:extLst>
          <a:ext uri="{AF507438-7753-43e0-B8FC-AC1667EBCBE1}">
            <a14:hiddenEffects xmlns:a14="http://schemas.microsoft.com/office/drawing/2010/main" xmlns="">
              <a:effectLst>
                <a:outerShdw blurRad="63500" dist="35921" dir="2700000" algn="ctr" rotWithShape="0">
                  <a:schemeClr val="bg2"/>
                </a:outerShdw>
              </a:effectLst>
            </a14:hiddenEffects>
          </a:ext>
        </a:ex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Tahoma" charset="0"/>
            <a:ea typeface="ＭＳ Ｐゴシック" charset="0"/>
          </a:defRPr>
        </a:defPPr>
      </a:lstStyle>
    </a:lnDef>
  </a:objectDefaults>
  <a:extraClrSchemeLst>
    <a:extraClrScheme>
      <a:clrScheme name="Blends 1">
        <a:dk1>
          <a:srgbClr val="969696"/>
        </a:dk1>
        <a:lt1>
          <a:srgbClr val="FFFFFF"/>
        </a:lt1>
        <a:dk2>
          <a:srgbClr val="000000"/>
        </a:dk2>
        <a:lt2>
          <a:srgbClr val="DDDDDD"/>
        </a:lt2>
        <a:accent1>
          <a:srgbClr val="00E4A8"/>
        </a:accent1>
        <a:accent2>
          <a:srgbClr val="3333CC"/>
        </a:accent2>
        <a:accent3>
          <a:srgbClr val="AAAAAA"/>
        </a:accent3>
        <a:accent4>
          <a:srgbClr val="DADADA"/>
        </a:accent4>
        <a:accent5>
          <a:srgbClr val="AAEFD1"/>
        </a:accent5>
        <a:accent6>
          <a:srgbClr val="2D2DB9"/>
        </a:accent6>
        <a:hlink>
          <a:srgbClr val="FF5050"/>
        </a:hlink>
        <a:folHlink>
          <a:srgbClr val="FFCF01"/>
        </a:folHlink>
      </a:clrScheme>
      <a:clrMap bg1="dk2" tx1="lt1" bg2="dk1" tx2="lt2" accent1="accent1" accent2="accent2" accent3="accent3" accent4="accent4" accent5="accent5" accent6="accent6" hlink="hlink" folHlink="folHlink"/>
    </a:extraClrScheme>
    <a:extraClrScheme>
      <a:clrScheme name="Blends 2">
        <a:dk1>
          <a:srgbClr val="000000"/>
        </a:dk1>
        <a:lt1>
          <a:srgbClr val="FFFFFF"/>
        </a:lt1>
        <a:dk2>
          <a:srgbClr val="333399"/>
        </a:dk2>
        <a:lt2>
          <a:srgbClr val="1C1C1C"/>
        </a:lt2>
        <a:accent1>
          <a:srgbClr val="00E4A8"/>
        </a:accent1>
        <a:accent2>
          <a:srgbClr val="FFCF01"/>
        </a:accent2>
        <a:accent3>
          <a:srgbClr val="FFFFFF"/>
        </a:accent3>
        <a:accent4>
          <a:srgbClr val="000000"/>
        </a:accent4>
        <a:accent5>
          <a:srgbClr val="AAEFD1"/>
        </a:accent5>
        <a:accent6>
          <a:srgbClr val="E7BB01"/>
        </a:accent6>
        <a:hlink>
          <a:srgbClr val="FF0000"/>
        </a:hlink>
        <a:folHlink>
          <a:srgbClr val="3333CC"/>
        </a:folHlink>
      </a:clrScheme>
      <a:clrMap bg1="lt1" tx1="dk1" bg2="lt2" tx2="dk2" accent1="accent1" accent2="accent2" accent3="accent3" accent4="accent4" accent5="accent5" accent6="accent6" hlink="hlink" folHlink="folHlink"/>
    </a:extraClrScheme>
    <a:extraClrScheme>
      <a:clrScheme name="Blends 3">
        <a:dk1>
          <a:srgbClr val="000000"/>
        </a:dk1>
        <a:lt1>
          <a:srgbClr val="FFFFFF"/>
        </a:lt1>
        <a:dk2>
          <a:srgbClr val="000000"/>
        </a:dk2>
        <a:lt2>
          <a:srgbClr val="5F5F5F"/>
        </a:lt2>
        <a:accent1>
          <a:srgbClr val="EAEAEA"/>
        </a:accent1>
        <a:accent2>
          <a:srgbClr val="808080"/>
        </a:accent2>
        <a:accent3>
          <a:srgbClr val="FFFFFF"/>
        </a:accent3>
        <a:accent4>
          <a:srgbClr val="000000"/>
        </a:accent4>
        <a:accent5>
          <a:srgbClr val="F3F3F3"/>
        </a:accent5>
        <a:accent6>
          <a:srgbClr val="737373"/>
        </a:accent6>
        <a:hlink>
          <a:srgbClr val="4D4D4D"/>
        </a:hlink>
        <a:folHlink>
          <a:srgbClr val="C0C0C0"/>
        </a:folHlink>
      </a:clrScheme>
      <a:clrMap bg1="lt1" tx1="dk1" bg2="lt2" tx2="dk2" accent1="accent1" accent2="accent2" accent3="accent3" accent4="accent4" accent5="accent5" accent6="accent6" hlink="hlink" folHlink="folHlink"/>
    </a:extraClrScheme>
    <a:extraClrScheme>
      <a:clrScheme name="Blends 4">
        <a:dk1>
          <a:srgbClr val="000094"/>
        </a:dk1>
        <a:lt1>
          <a:srgbClr val="FFFFFF"/>
        </a:lt1>
        <a:dk2>
          <a:srgbClr val="0000CC"/>
        </a:dk2>
        <a:lt2>
          <a:srgbClr val="FFFFCC"/>
        </a:lt2>
        <a:accent1>
          <a:srgbClr val="3193FF"/>
        </a:accent1>
        <a:accent2>
          <a:srgbClr val="9900FF"/>
        </a:accent2>
        <a:accent3>
          <a:srgbClr val="AAAAE2"/>
        </a:accent3>
        <a:accent4>
          <a:srgbClr val="DADADA"/>
        </a:accent4>
        <a:accent5>
          <a:srgbClr val="ADC8FF"/>
        </a:accent5>
        <a:accent6>
          <a:srgbClr val="8A00E7"/>
        </a:accent6>
        <a:hlink>
          <a:srgbClr val="FF3399"/>
        </a:hlink>
        <a:folHlink>
          <a:srgbClr val="FFCC00"/>
        </a:folHlink>
      </a:clrScheme>
      <a:clrMap bg1="dk2" tx1="lt1" bg2="dk1" tx2="lt2" accent1="accent1" accent2="accent2" accent3="accent3" accent4="accent4" accent5="accent5" accent6="accent6" hlink="hlink" folHlink="folHlink"/>
    </a:extraClrScheme>
    <a:extraClrScheme>
      <a:clrScheme name="Blends 5">
        <a:dk1>
          <a:srgbClr val="000000"/>
        </a:dk1>
        <a:lt1>
          <a:srgbClr val="FFFFFF"/>
        </a:lt1>
        <a:dk2>
          <a:srgbClr val="000066"/>
        </a:dk2>
        <a:lt2>
          <a:srgbClr val="333333"/>
        </a:lt2>
        <a:accent1>
          <a:srgbClr val="C4709A"/>
        </a:accent1>
        <a:accent2>
          <a:srgbClr val="4B4EB5"/>
        </a:accent2>
        <a:accent3>
          <a:srgbClr val="FFFFFF"/>
        </a:accent3>
        <a:accent4>
          <a:srgbClr val="000000"/>
        </a:accent4>
        <a:accent5>
          <a:srgbClr val="DEBBCA"/>
        </a:accent5>
        <a:accent6>
          <a:srgbClr val="4346A4"/>
        </a:accent6>
        <a:hlink>
          <a:srgbClr val="C481CF"/>
        </a:hlink>
        <a:folHlink>
          <a:srgbClr val="76B749"/>
        </a:folHlink>
      </a:clrScheme>
      <a:clrMap bg1="lt1" tx1="dk1" bg2="lt2" tx2="dk2" accent1="accent1" accent2="accent2" accent3="accent3" accent4="accent4" accent5="accent5" accent6="accent6" hlink="hlink" folHlink="folHlink"/>
    </a:extraClrScheme>
    <a:extraClrScheme>
      <a:clrScheme name="Blends 6">
        <a:dk1>
          <a:srgbClr val="000000"/>
        </a:dk1>
        <a:lt1>
          <a:srgbClr val="FFFFFF"/>
        </a:lt1>
        <a:dk2>
          <a:srgbClr val="6A4076"/>
        </a:dk2>
        <a:lt2>
          <a:srgbClr val="969696"/>
        </a:lt2>
        <a:accent1>
          <a:srgbClr val="DBA9C2"/>
        </a:accent1>
        <a:accent2>
          <a:srgbClr val="E1BF91"/>
        </a:accent2>
        <a:accent3>
          <a:srgbClr val="FFFFFF"/>
        </a:accent3>
        <a:accent4>
          <a:srgbClr val="000000"/>
        </a:accent4>
        <a:accent5>
          <a:srgbClr val="EAD1DD"/>
        </a:accent5>
        <a:accent6>
          <a:srgbClr val="CCAD83"/>
        </a:accent6>
        <a:hlink>
          <a:srgbClr val="B3CE82"/>
        </a:hlink>
        <a:folHlink>
          <a:srgbClr val="B8AD48"/>
        </a:folHlink>
      </a:clrScheme>
      <a:clrMap bg1="lt1" tx1="dk1" bg2="lt2" tx2="dk2" accent1="accent1" accent2="accent2" accent3="accent3" accent4="accent4" accent5="accent5" accent6="accent6" hlink="hlink" folHlink="folHlink"/>
    </a:extraClrScheme>
    <a:extraClrScheme>
      <a:clrScheme name="Blends 7">
        <a:dk1>
          <a:srgbClr val="000000"/>
        </a:dk1>
        <a:lt1>
          <a:srgbClr val="FFFFFF"/>
        </a:lt1>
        <a:dk2>
          <a:srgbClr val="515F7B"/>
        </a:dk2>
        <a:lt2>
          <a:srgbClr val="808080"/>
        </a:lt2>
        <a:accent1>
          <a:srgbClr val="9FCAD3"/>
        </a:accent1>
        <a:accent2>
          <a:srgbClr val="C0C0C0"/>
        </a:accent2>
        <a:accent3>
          <a:srgbClr val="FFFFFF"/>
        </a:accent3>
        <a:accent4>
          <a:srgbClr val="000000"/>
        </a:accent4>
        <a:accent5>
          <a:srgbClr val="CDE1E6"/>
        </a:accent5>
        <a:accent6>
          <a:srgbClr val="AEAEAE"/>
        </a:accent6>
        <a:hlink>
          <a:srgbClr val="91AFBF"/>
        </a:hlink>
        <a:folHlink>
          <a:srgbClr val="ECEAAC"/>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H:\Program Files\Microsoft Office\Templates\Presentation Designs\Blends.pot</Template>
  <TotalTime>15838</TotalTime>
  <Words>3524</Words>
  <Application>Microsoft Office PowerPoint</Application>
  <PresentationFormat>On-screen Show (4:3)</PresentationFormat>
  <Paragraphs>347</Paragraphs>
  <Slides>60</Slides>
  <Notes>11</Notes>
  <HiddenSlides>0</HiddenSlides>
  <MMClips>0</MMClips>
  <ScaleCrop>false</ScaleCrop>
  <HeadingPairs>
    <vt:vector size="4" baseType="variant">
      <vt:variant>
        <vt:lpstr>Theme</vt:lpstr>
      </vt:variant>
      <vt:variant>
        <vt:i4>1</vt:i4>
      </vt:variant>
      <vt:variant>
        <vt:lpstr>Slide Titles</vt:lpstr>
      </vt:variant>
      <vt:variant>
        <vt:i4>60</vt:i4>
      </vt:variant>
    </vt:vector>
  </HeadingPairs>
  <TitlesOfParts>
    <vt:vector size="61" baseType="lpstr">
      <vt:lpstr>Blends</vt:lpstr>
      <vt:lpstr>TRANSMISSION FUNDAMENTALS Recap Questions/Solutions</vt:lpstr>
      <vt:lpstr>Overview</vt:lpstr>
      <vt:lpstr>Frequency Period Relationship</vt:lpstr>
      <vt:lpstr>Slide 4</vt:lpstr>
      <vt:lpstr>Frequency Domain Concepts</vt:lpstr>
      <vt:lpstr>Addition of  Frequency Components (T=1/f)</vt:lpstr>
      <vt:lpstr>Frequency Period Relationship</vt:lpstr>
      <vt:lpstr>Frequency Period Relationship</vt:lpstr>
      <vt:lpstr>Slide 9</vt:lpstr>
      <vt:lpstr>Q: Express the following in the simplest form you can:</vt:lpstr>
      <vt:lpstr>Slide 11</vt:lpstr>
      <vt:lpstr>Slide 12</vt:lpstr>
      <vt:lpstr>Frequency Wavelength Relationship</vt:lpstr>
      <vt:lpstr>Wavelength</vt:lpstr>
      <vt:lpstr>Frequency Wavelength Relationship</vt:lpstr>
      <vt:lpstr>Frequency Wavelength Relationship</vt:lpstr>
      <vt:lpstr>Slide 17</vt:lpstr>
      <vt:lpstr>Amplitude, Frequency and Phase</vt:lpstr>
      <vt:lpstr>Slide 19</vt:lpstr>
      <vt:lpstr>Amplitude, Frequency</vt:lpstr>
      <vt:lpstr>Phase</vt:lpstr>
      <vt:lpstr>Amplitude, Frequency and Phase</vt:lpstr>
      <vt:lpstr>Slide 23</vt:lpstr>
      <vt:lpstr>Decomposition of a Signal</vt:lpstr>
      <vt:lpstr>Slide 25</vt:lpstr>
      <vt:lpstr>Sinusoidal Signal Period</vt:lpstr>
      <vt:lpstr>Slide 27</vt:lpstr>
      <vt:lpstr>Periodicity in Case of Linear Combination of two Signals</vt:lpstr>
      <vt:lpstr>Periodic Signal (Time Domain Concepts)</vt:lpstr>
      <vt:lpstr>Periodicity in Case of Linear Combination of two Signals</vt:lpstr>
      <vt:lpstr>Periodicity in case of Linear Combination of two Signals</vt:lpstr>
      <vt:lpstr>Slide 32</vt:lpstr>
      <vt:lpstr>Signal Harmonics Elimination</vt:lpstr>
      <vt:lpstr>Harmonics Elimination</vt:lpstr>
      <vt:lpstr>Slide 35</vt:lpstr>
      <vt:lpstr>Channel Capacity</vt:lpstr>
      <vt:lpstr>Channel Capacity</vt:lpstr>
      <vt:lpstr>Shannon Capacity Formula</vt:lpstr>
      <vt:lpstr>Channel Capacity</vt:lpstr>
      <vt:lpstr>Slide 40</vt:lpstr>
      <vt:lpstr>Data Rate (Given), Bandwidth???.</vt:lpstr>
      <vt:lpstr>Two Formulas</vt:lpstr>
      <vt:lpstr>Nyquist Formula</vt:lpstr>
      <vt:lpstr>Nyquist Formula</vt:lpstr>
      <vt:lpstr>Data Rate (Given), Bandwidth???.</vt:lpstr>
      <vt:lpstr>Slide 46</vt:lpstr>
      <vt:lpstr>Shannon and Nyquist Channel Capacity Formulas</vt:lpstr>
      <vt:lpstr>Shannon Capacity Formula</vt:lpstr>
      <vt:lpstr>Shannon Capacity Formula</vt:lpstr>
      <vt:lpstr>Shannon and Nyquist Channel Capacity Formulas</vt:lpstr>
      <vt:lpstr>Slide 51</vt:lpstr>
      <vt:lpstr>Theoretical and Actual Channel Capacity  </vt:lpstr>
      <vt:lpstr>Putting it Altogether</vt:lpstr>
      <vt:lpstr>Theoretical and Actual Channel Capacity  </vt:lpstr>
      <vt:lpstr>Slide 55</vt:lpstr>
      <vt:lpstr>Signal to Noise Ratio</vt:lpstr>
      <vt:lpstr>Slide 57</vt:lpstr>
      <vt:lpstr>Signal to Noise Ratio</vt:lpstr>
      <vt:lpstr>Slide 59</vt:lpstr>
      <vt:lpstr>Summary: Recap of Transmission Fundamentals via Questions and their Solutions</vt:lpstr>
    </vt:vector>
  </TitlesOfParts>
  <Company>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Wireless Communications and Networks</dc:title>
  <dc:creator>Thomas Fronckowiak Jr.</dc:creator>
  <cp:lastModifiedBy>NTS</cp:lastModifiedBy>
  <cp:revision>660</cp:revision>
  <dcterms:created xsi:type="dcterms:W3CDTF">1999-06-26T21:48:38Z</dcterms:created>
  <dcterms:modified xsi:type="dcterms:W3CDTF">2013-11-22T11:31:11Z</dcterms:modified>
</cp:coreProperties>
</file>