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47"/>
  </p:notesMasterIdLst>
  <p:handoutMasterIdLst>
    <p:handoutMasterId r:id="rId48"/>
  </p:handoutMasterIdLst>
  <p:sldIdLst>
    <p:sldId id="256" r:id="rId2"/>
    <p:sldId id="464" r:id="rId3"/>
    <p:sldId id="563" r:id="rId4"/>
    <p:sldId id="565" r:id="rId5"/>
    <p:sldId id="564" r:id="rId6"/>
    <p:sldId id="566" r:id="rId7"/>
    <p:sldId id="567" r:id="rId8"/>
    <p:sldId id="568" r:id="rId9"/>
    <p:sldId id="570" r:id="rId10"/>
    <p:sldId id="577" r:id="rId11"/>
    <p:sldId id="578" r:id="rId12"/>
    <p:sldId id="579" r:id="rId13"/>
    <p:sldId id="574" r:id="rId14"/>
    <p:sldId id="575" r:id="rId15"/>
    <p:sldId id="569" r:id="rId16"/>
    <p:sldId id="572" r:id="rId17"/>
    <p:sldId id="573" r:id="rId18"/>
    <p:sldId id="580" r:id="rId19"/>
    <p:sldId id="581" r:id="rId20"/>
    <p:sldId id="582" r:id="rId21"/>
    <p:sldId id="583" r:id="rId22"/>
    <p:sldId id="585" r:id="rId23"/>
    <p:sldId id="584" r:id="rId24"/>
    <p:sldId id="586" r:id="rId25"/>
    <p:sldId id="587" r:id="rId26"/>
    <p:sldId id="589" r:id="rId27"/>
    <p:sldId id="590" r:id="rId28"/>
    <p:sldId id="588" r:id="rId29"/>
    <p:sldId id="591" r:id="rId30"/>
    <p:sldId id="592" r:id="rId31"/>
    <p:sldId id="595" r:id="rId32"/>
    <p:sldId id="596" r:id="rId33"/>
    <p:sldId id="597" r:id="rId34"/>
    <p:sldId id="598" r:id="rId35"/>
    <p:sldId id="599" r:id="rId36"/>
    <p:sldId id="593" r:id="rId37"/>
    <p:sldId id="600" r:id="rId38"/>
    <p:sldId id="594" r:id="rId39"/>
    <p:sldId id="601" r:id="rId40"/>
    <p:sldId id="603" r:id="rId41"/>
    <p:sldId id="602" r:id="rId42"/>
    <p:sldId id="604" r:id="rId43"/>
    <p:sldId id="605" r:id="rId44"/>
    <p:sldId id="607" r:id="rId45"/>
    <p:sldId id="402" r:id="rId4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Tahoma" charset="0"/>
        <a:ea typeface="ＭＳ Ｐゴシック" charset="0"/>
        <a:cs typeface="ＭＳ Ｐゴシック" charset="0"/>
      </a:defRPr>
    </a:lvl5pPr>
    <a:lvl6pPr marL="2286000" algn="l" defTabSz="457200" rtl="0" eaLnBrk="1" latinLnBrk="0" hangingPunct="1">
      <a:defRPr sz="2400" kern="1200">
        <a:solidFill>
          <a:schemeClr val="tx1"/>
        </a:solidFill>
        <a:latin typeface="Tahoma" charset="0"/>
        <a:ea typeface="ＭＳ Ｐゴシック" charset="0"/>
        <a:cs typeface="ＭＳ Ｐゴシック" charset="0"/>
      </a:defRPr>
    </a:lvl6pPr>
    <a:lvl7pPr marL="2743200" algn="l" defTabSz="457200" rtl="0" eaLnBrk="1" latinLnBrk="0" hangingPunct="1">
      <a:defRPr sz="2400" kern="1200">
        <a:solidFill>
          <a:schemeClr val="tx1"/>
        </a:solidFill>
        <a:latin typeface="Tahoma" charset="0"/>
        <a:ea typeface="ＭＳ Ｐゴシック" charset="0"/>
        <a:cs typeface="ＭＳ Ｐゴシック" charset="0"/>
      </a:defRPr>
    </a:lvl7pPr>
    <a:lvl8pPr marL="3200400" algn="l" defTabSz="457200" rtl="0" eaLnBrk="1" latinLnBrk="0" hangingPunct="1">
      <a:defRPr sz="2400" kern="1200">
        <a:solidFill>
          <a:schemeClr val="tx1"/>
        </a:solidFill>
        <a:latin typeface="Tahoma" charset="0"/>
        <a:ea typeface="ＭＳ Ｐゴシック" charset="0"/>
        <a:cs typeface="ＭＳ Ｐゴシック" charset="0"/>
      </a:defRPr>
    </a:lvl8pPr>
    <a:lvl9pPr marL="3657600" algn="l" defTabSz="457200" rtl="0" eaLnBrk="1" latinLnBrk="0" hangingPunct="1">
      <a:defRPr sz="2400" kern="1200">
        <a:solidFill>
          <a:schemeClr val="tx1"/>
        </a:solidFill>
        <a:latin typeface="Tahoma"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08" autoAdjust="0"/>
  </p:normalViewPr>
  <p:slideViewPr>
    <p:cSldViewPr>
      <p:cViewPr>
        <p:scale>
          <a:sx n="45" d="100"/>
          <a:sy n="45" d="100"/>
        </p:scale>
        <p:origin x="-133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89913015-08CC-E440-87A1-58B4C761A80F}" type="datetime1">
              <a:rPr lang="en-US" smtClean="0"/>
              <a:pPr>
                <a:defRPr/>
              </a:pPr>
              <a:t>11/16/2013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2199EECF-33E2-8544-8C03-9676057B3023}" type="slidenum">
              <a:rPr lang="en-US"/>
              <a:pPr>
                <a:defRPr/>
              </a:pPr>
              <a:t>‹#›</a:t>
            </a:fld>
            <a:endParaRPr lang="en-US"/>
          </a:p>
        </p:txBody>
      </p:sp>
    </p:spTree>
    <p:extLst>
      <p:ext uri="{BB962C8B-B14F-4D97-AF65-F5344CB8AC3E}">
        <p14:creationId xmlns:p14="http://schemas.microsoft.com/office/powerpoint/2010/main" xmlns="" val="185037535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cs typeface="+mn-cs"/>
              </a:defRPr>
            </a:lvl1pPr>
          </a:lstStyle>
          <a:p>
            <a:pPr>
              <a:defRPr/>
            </a:pPr>
            <a:fld id="{A5A55371-E085-8144-BCF5-50D4CD713AB0}" type="datetime1">
              <a:rPr lang="en-US" smtClean="0"/>
              <a:pPr>
                <a:defRPr/>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cs typeface="+mn-cs"/>
              </a:defRPr>
            </a:lvl1pPr>
          </a:lstStyle>
          <a:p>
            <a:pPr>
              <a:defRPr/>
            </a:pPr>
            <a:fld id="{AB9DE7AF-AD50-8844-9C9B-3555AFAFC167}" type="slidenum">
              <a:rPr lang="en-US"/>
              <a:pPr>
                <a:defRPr/>
              </a:pPr>
              <a:t>‹#›</a:t>
            </a:fld>
            <a:endParaRPr lang="en-US"/>
          </a:p>
        </p:txBody>
      </p:sp>
    </p:spTree>
    <p:extLst>
      <p:ext uri="{BB962C8B-B14F-4D97-AF65-F5344CB8AC3E}">
        <p14:creationId xmlns:p14="http://schemas.microsoft.com/office/powerpoint/2010/main" xmlns="" val="3294829746"/>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B9DE7AF-AD50-8844-9C9B-3555AFAFC167}"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408224E2-0841-4348-A673-8194296F15CE}" type="slidenum">
              <a:rPr lang="en-US"/>
              <a:pPr/>
              <a:t>5</a:t>
            </a:fld>
            <a:endParaRPr lang="en-US"/>
          </a:p>
        </p:txBody>
      </p:sp>
      <p:sp>
        <p:nvSpPr>
          <p:cNvPr id="7170"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7171"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2B6AE3D-26E8-A84B-9F69-4AB43AF939CA}" type="slidenum">
              <a:rPr lang="en-US" sz="1200"/>
              <a:pPr eaLnBrk="1" hangingPunct="1"/>
              <a:t>13</a:t>
            </a:fld>
            <a:endParaRPr lang="en-US" sz="1200"/>
          </a:p>
        </p:txBody>
      </p:sp>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981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Times"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C597087A-B6F6-DE40-9301-EE158C9798EB}" type="slidenum">
              <a:rPr lang="en-US" sz="1200"/>
              <a:pPr eaLnBrk="1" hangingPunct="1"/>
              <a:t>14</a:t>
            </a:fld>
            <a:endParaRPr lang="en-US" sz="1200"/>
          </a:p>
        </p:txBody>
      </p:sp>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083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B0988D3-5E0E-C24F-9109-ED79A1B4CB1E}" type="slidenum">
              <a:rPr lang="en-US"/>
              <a:pPr/>
              <a:t>22</a:t>
            </a:fld>
            <a:endParaRPr lang="en-US"/>
          </a:p>
        </p:txBody>
      </p:sp>
      <p:sp>
        <p:nvSpPr>
          <p:cNvPr id="49154" name="Rectangle 2"/>
          <p:cNvSpPr>
            <a:spLocks noGrp="1" noRot="1" noChangeAspect="1" noChangeArrowheads="1" noTextEdit="1"/>
          </p:cNvSpPr>
          <p:nvPr>
            <p:ph type="sldImg"/>
          </p:nvPr>
        </p:nvSpPr>
        <p:spPr>
          <a:xfrm>
            <a:off x="1155700" y="682625"/>
            <a:ext cx="4548188" cy="3411538"/>
          </a:xfrm>
          <a:ln w="12700" cap="flat">
            <a:solidFill>
              <a:schemeClr val="tx1"/>
            </a:solidFill>
          </a:ln>
          <a:extLst>
            <a:ext uri="{909E8E84-426E-40dd-AFC4-6F175D3DCCD1}">
              <a14:hiddenFill xmlns:a14="http://schemas.microsoft.com/office/drawing/2010/main" xmlns="">
                <a:noFill/>
              </a14:hiddenFill>
            </a:ext>
            <a:ext uri="{FAA26D3D-D897-4be2-8F04-BA451C77F1D7}">
              <ma14:placeholderFlag xmlns:ma14="http://schemas.microsoft.com/office/mac/drawingml/2011/main" xmlns="" val="1"/>
            </a:ext>
          </a:extLst>
        </p:spPr>
      </p:sp>
      <p:sp>
        <p:nvSpPr>
          <p:cNvPr id="49155" name="Rectangle 3"/>
          <p:cNvSpPr>
            <a:spLocks noGrp="1" noChangeArrowheads="1"/>
          </p:cNvSpPr>
          <p:nvPr>
            <p:ph type="body" idx="1"/>
          </p:nvPr>
        </p:nvSpPr>
        <p:spPr>
          <a:xfrm>
            <a:off x="914400" y="4341813"/>
            <a:ext cx="5029200" cy="4114800"/>
          </a:xfrm>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31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
        <p:nvSpPr>
          <p:cNvPr id="1331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charset="0"/>
                <a:ea typeface="ＭＳ Ｐゴシック" charset="0"/>
                <a:cs typeface="ＭＳ Ｐゴシック" charset="0"/>
              </a:defRPr>
            </a:lvl1pPr>
            <a:lvl2pPr marL="742950" indent="-285750" eaLnBrk="0" hangingPunct="0">
              <a:defRPr sz="2400">
                <a:solidFill>
                  <a:schemeClr val="tx1"/>
                </a:solidFill>
                <a:latin typeface="Tahoma" charset="0"/>
                <a:ea typeface="ＭＳ Ｐゴシック" charset="0"/>
              </a:defRPr>
            </a:lvl2pPr>
            <a:lvl3pPr marL="1143000" indent="-228600" eaLnBrk="0" hangingPunct="0">
              <a:defRPr sz="2400">
                <a:solidFill>
                  <a:schemeClr val="tx1"/>
                </a:solidFill>
                <a:latin typeface="Tahoma" charset="0"/>
                <a:ea typeface="ＭＳ Ｐゴシック" charset="0"/>
              </a:defRPr>
            </a:lvl3pPr>
            <a:lvl4pPr marL="1600200" indent="-228600" eaLnBrk="0" hangingPunct="0">
              <a:defRPr sz="2400">
                <a:solidFill>
                  <a:schemeClr val="tx1"/>
                </a:solidFill>
                <a:latin typeface="Tahoma" charset="0"/>
                <a:ea typeface="ＭＳ Ｐゴシック" charset="0"/>
              </a:defRPr>
            </a:lvl4pPr>
            <a:lvl5pPr marL="2057400" indent="-228600" eaLnBrk="0" hangingPunct="0">
              <a:defRPr sz="2400">
                <a:solidFill>
                  <a:schemeClr val="tx1"/>
                </a:solidFill>
                <a:latin typeface="Tahoma" charset="0"/>
                <a:ea typeface="ＭＳ Ｐゴシック" charset="0"/>
              </a:defRPr>
            </a:lvl5pPr>
            <a:lvl6pPr marL="2514600" indent="-228600" eaLnBrk="0" fontAlgn="base" hangingPunct="0">
              <a:spcBef>
                <a:spcPct val="0"/>
              </a:spcBef>
              <a:spcAft>
                <a:spcPct val="0"/>
              </a:spcAft>
              <a:defRPr sz="2400">
                <a:solidFill>
                  <a:schemeClr val="tx1"/>
                </a:solidFill>
                <a:latin typeface="Tahoma" charset="0"/>
                <a:ea typeface="ＭＳ Ｐゴシック" charset="0"/>
              </a:defRPr>
            </a:lvl6pPr>
            <a:lvl7pPr marL="2971800" indent="-228600" eaLnBrk="0" fontAlgn="base" hangingPunct="0">
              <a:spcBef>
                <a:spcPct val="0"/>
              </a:spcBef>
              <a:spcAft>
                <a:spcPct val="0"/>
              </a:spcAft>
              <a:defRPr sz="2400">
                <a:solidFill>
                  <a:schemeClr val="tx1"/>
                </a:solidFill>
                <a:latin typeface="Tahoma" charset="0"/>
                <a:ea typeface="ＭＳ Ｐゴシック" charset="0"/>
              </a:defRPr>
            </a:lvl7pPr>
            <a:lvl8pPr marL="3429000" indent="-228600" eaLnBrk="0" fontAlgn="base" hangingPunct="0">
              <a:spcBef>
                <a:spcPct val="0"/>
              </a:spcBef>
              <a:spcAft>
                <a:spcPct val="0"/>
              </a:spcAft>
              <a:defRPr sz="2400">
                <a:solidFill>
                  <a:schemeClr val="tx1"/>
                </a:solidFill>
                <a:latin typeface="Tahoma" charset="0"/>
                <a:ea typeface="ＭＳ Ｐゴシック" charset="0"/>
              </a:defRPr>
            </a:lvl8pPr>
            <a:lvl9pPr marL="3886200" indent="-228600" eaLnBrk="0" fontAlgn="base" hangingPunct="0">
              <a:spcBef>
                <a:spcPct val="0"/>
              </a:spcBef>
              <a:spcAft>
                <a:spcPct val="0"/>
              </a:spcAft>
              <a:defRPr sz="2400">
                <a:solidFill>
                  <a:schemeClr val="tx1"/>
                </a:solidFill>
                <a:latin typeface="Tahoma" charset="0"/>
                <a:ea typeface="ＭＳ Ｐゴシック" charset="0"/>
              </a:defRPr>
            </a:lvl9pPr>
          </a:lstStyle>
          <a:p>
            <a:pPr eaLnBrk="1" hangingPunct="1"/>
            <a:fld id="{FFB517B5-76A7-274E-9CE1-FFE6B3D6F0D8}" type="slidenum">
              <a:rPr lang="en-US" sz="1200"/>
              <a:pPr eaLnBrk="1" hangingPunct="1"/>
              <a:t>31</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p:spPr>
        <p:txBody>
          <a:bodyPr/>
          <a:lstStyle>
            <a:lvl1pPr>
              <a:defRPr smtClean="0">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p:spPr>
        <p:txBody>
          <a:bodyPr/>
          <a:lstStyle>
            <a:lvl1pPr>
              <a:defRPr smtClean="0">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p:spPr>
        <p:txBody>
          <a:bodyPr/>
          <a:lstStyle>
            <a:lvl1pPr>
              <a:defRPr smtClean="0">
                <a:solidFill>
                  <a:schemeClr val="bg2"/>
                </a:solidFill>
              </a:defRPr>
            </a:lvl1pPr>
          </a:lstStyle>
          <a:p>
            <a:pPr>
              <a:defRPr/>
            </a:pPr>
            <a:fld id="{BF6881AE-96BD-0448-BA60-84125E980046}" type="slidenum">
              <a:rPr lang="en-US"/>
              <a:pPr>
                <a:defRPr/>
              </a:pPr>
              <a:t>‹#›</a:t>
            </a:fld>
            <a:endParaRPr lang="en-US"/>
          </a:p>
        </p:txBody>
      </p:sp>
    </p:spTree>
    <p:extLst>
      <p:ext uri="{BB962C8B-B14F-4D97-AF65-F5344CB8AC3E}">
        <p14:creationId xmlns:p14="http://schemas.microsoft.com/office/powerpoint/2010/main" xmlns="" val="27525265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BACECD4D-FF13-F54C-9E44-5E76ECC5C64E}" type="slidenum">
              <a:rPr lang="en-US"/>
              <a:pPr>
                <a:defRPr/>
              </a:pPr>
              <a:t>‹#›</a:t>
            </a:fld>
            <a:endParaRPr lang="en-US"/>
          </a:p>
        </p:txBody>
      </p:sp>
    </p:spTree>
    <p:extLst>
      <p:ext uri="{BB962C8B-B14F-4D97-AF65-F5344CB8AC3E}">
        <p14:creationId xmlns:p14="http://schemas.microsoft.com/office/powerpoint/2010/main" xmlns="" val="12459470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72E86DEC-6A6C-054D-B08C-E93A1EA17DC3}" type="slidenum">
              <a:rPr lang="en-US"/>
              <a:pPr>
                <a:defRPr/>
              </a:pPr>
              <a:t>‹#›</a:t>
            </a:fld>
            <a:endParaRPr lang="en-US"/>
          </a:p>
        </p:txBody>
      </p:sp>
    </p:spTree>
    <p:extLst>
      <p:ext uri="{BB962C8B-B14F-4D97-AF65-F5344CB8AC3E}">
        <p14:creationId xmlns:p14="http://schemas.microsoft.com/office/powerpoint/2010/main" xmlns="" val="3581998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DCFD3B8F-CAE3-5346-8F1E-242E6BD84BB7}" type="slidenum">
              <a:rPr lang="en-US"/>
              <a:pPr>
                <a:defRPr/>
              </a:pPr>
              <a:t>‹#›</a:t>
            </a:fld>
            <a:endParaRPr lang="en-US"/>
          </a:p>
        </p:txBody>
      </p:sp>
    </p:spTree>
    <p:extLst>
      <p:ext uri="{BB962C8B-B14F-4D97-AF65-F5344CB8AC3E}">
        <p14:creationId xmlns:p14="http://schemas.microsoft.com/office/powerpoint/2010/main" xmlns="" val="3719587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pPr>
              <a:defRPr/>
            </a:pPr>
            <a:fld id="{2387FA14-3A3B-FA48-9218-71169721B875}" type="slidenum">
              <a:rPr lang="en-US"/>
              <a:pPr>
                <a:defRPr/>
              </a:pPr>
              <a:t>‹#›</a:t>
            </a:fld>
            <a:endParaRPr lang="en-US"/>
          </a:p>
        </p:txBody>
      </p:sp>
    </p:spTree>
    <p:extLst>
      <p:ext uri="{BB962C8B-B14F-4D97-AF65-F5344CB8AC3E}">
        <p14:creationId xmlns:p14="http://schemas.microsoft.com/office/powerpoint/2010/main" xmlns="" val="776800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pPr>
              <a:defRPr/>
            </a:pPr>
            <a:fld id="{E4797F84-0C78-8542-813C-918336DB0B3E}" type="slidenum">
              <a:rPr lang="en-US"/>
              <a:pPr>
                <a:defRPr/>
              </a:pPr>
              <a:t>‹#›</a:t>
            </a:fld>
            <a:endParaRPr lang="en-US"/>
          </a:p>
        </p:txBody>
      </p:sp>
    </p:spTree>
    <p:extLst>
      <p:ext uri="{BB962C8B-B14F-4D97-AF65-F5344CB8AC3E}">
        <p14:creationId xmlns:p14="http://schemas.microsoft.com/office/powerpoint/2010/main" xmlns="" val="611129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pPr>
              <a:defRPr/>
            </a:pPr>
            <a:fld id="{5C2AD70A-F452-E64A-AEFF-71D9D438E66A}" type="slidenum">
              <a:rPr lang="en-US"/>
              <a:pPr>
                <a:defRPr/>
              </a:pPr>
              <a:t>‹#›</a:t>
            </a:fld>
            <a:endParaRPr lang="en-US"/>
          </a:p>
        </p:txBody>
      </p:sp>
    </p:spTree>
    <p:extLst>
      <p:ext uri="{BB962C8B-B14F-4D97-AF65-F5344CB8AC3E}">
        <p14:creationId xmlns:p14="http://schemas.microsoft.com/office/powerpoint/2010/main" xmlns="" val="281914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BFED1CC2-0C2D-A446-8226-12EA26AD74B9}" type="slidenum">
              <a:rPr lang="en-US"/>
              <a:pPr>
                <a:defRPr/>
              </a:pPr>
              <a:t>‹#›</a:t>
            </a:fld>
            <a:endParaRPr lang="en-US"/>
          </a:p>
        </p:txBody>
      </p:sp>
    </p:spTree>
    <p:extLst>
      <p:ext uri="{BB962C8B-B14F-4D97-AF65-F5344CB8AC3E}">
        <p14:creationId xmlns:p14="http://schemas.microsoft.com/office/powerpoint/2010/main" xmlns="" val="256575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pPr>
              <a:defRPr/>
            </a:pPr>
            <a:fld id="{E9672343-F802-BD46-9537-058246718553}" type="slidenum">
              <a:rPr lang="en-US"/>
              <a:pPr>
                <a:defRPr/>
              </a:pPr>
              <a:t>‹#›</a:t>
            </a:fld>
            <a:endParaRPr lang="en-US"/>
          </a:p>
        </p:txBody>
      </p:sp>
    </p:spTree>
    <p:extLst>
      <p:ext uri="{BB962C8B-B14F-4D97-AF65-F5344CB8AC3E}">
        <p14:creationId xmlns:p14="http://schemas.microsoft.com/office/powerpoint/2010/main" xmlns="" val="934360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605193C3-DB45-9A41-988E-A9B736442D25}" type="slidenum">
              <a:rPr lang="en-US"/>
              <a:pPr>
                <a:defRPr/>
              </a:pPr>
              <a:t>‹#›</a:t>
            </a:fld>
            <a:endParaRPr lang="en-US"/>
          </a:p>
        </p:txBody>
      </p:sp>
    </p:spTree>
    <p:extLst>
      <p:ext uri="{BB962C8B-B14F-4D97-AF65-F5344CB8AC3E}">
        <p14:creationId xmlns:p14="http://schemas.microsoft.com/office/powerpoint/2010/main" xmlns="" val="10270462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pPr>
              <a:defRPr/>
            </a:pPr>
            <a:fld id="{3F56A3E6-EF20-1540-8508-1AFF9B21ECBC}" type="slidenum">
              <a:rPr lang="en-US"/>
              <a:pPr>
                <a:defRPr/>
              </a:pPr>
              <a:t>‹#›</a:t>
            </a:fld>
            <a:endParaRPr lang="en-US"/>
          </a:p>
        </p:txBody>
      </p:sp>
    </p:spTree>
    <p:extLst>
      <p:ext uri="{BB962C8B-B14F-4D97-AF65-F5344CB8AC3E}">
        <p14:creationId xmlns:p14="http://schemas.microsoft.com/office/powerpoint/2010/main" xmlns="" val="3545187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32DE4AD3-84F3-F24D-89DD-077B1EDA6DE2}" type="slidenum">
              <a:rPr lang="en-US"/>
              <a:pPr/>
              <a:t>‹#›</a:t>
            </a:fld>
            <a:endParaRPr lang="en-US"/>
          </a:p>
        </p:txBody>
      </p:sp>
    </p:spTree>
    <p:extLst>
      <p:ext uri="{BB962C8B-B14F-4D97-AF65-F5344CB8AC3E}">
        <p14:creationId xmlns:p14="http://schemas.microsoft.com/office/powerpoint/2010/main" xmlns="" val="395903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cs typeface="+mn-cs"/>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smtClean="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smtClean="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smtClean="0">
                <a:cs typeface="+mn-cs"/>
              </a:defRPr>
            </a:lvl1pPr>
          </a:lstStyle>
          <a:p>
            <a:pPr>
              <a:defRPr/>
            </a:pPr>
            <a:fld id="{3836CEE4-F598-C84F-8789-B173362D47E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4"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6"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25400" y="838200"/>
            <a:ext cx="9144000" cy="1143000"/>
          </a:xfrm>
        </p:spPr>
        <p:txBody>
          <a:bodyPr/>
          <a:lstStyle/>
          <a:p>
            <a:pPr algn="ctr" eaLnBrk="1" hangingPunct="1">
              <a:defRPr/>
            </a:pPr>
            <a:r>
              <a:rPr lang="en-US" dirty="0" smtClean="0"/>
              <a:t>TRANSMISSION FUNDAMENTALS</a:t>
            </a:r>
            <a:br>
              <a:rPr lang="en-US" dirty="0" smtClean="0"/>
            </a:br>
            <a:r>
              <a:rPr lang="en-US" dirty="0" smtClean="0"/>
              <a:t>Review Q/A</a:t>
            </a:r>
            <a:endParaRPr lang="en-US" dirty="0" smtClean="0">
              <a:cs typeface="+mj-cs"/>
            </a:endParaRPr>
          </a:p>
        </p:txBody>
      </p:sp>
      <p:sp>
        <p:nvSpPr>
          <p:cNvPr id="2054" name="Rectangle 6"/>
          <p:cNvSpPr>
            <a:spLocks noGrp="1" noChangeArrowheads="1"/>
          </p:cNvSpPr>
          <p:nvPr>
            <p:ph type="subTitle" idx="1"/>
          </p:nvPr>
        </p:nvSpPr>
        <p:spPr/>
        <p:txBody>
          <a:bodyPr/>
          <a:lstStyle/>
          <a:p>
            <a:pPr eaLnBrk="1" hangingPunct="1">
              <a:defRPr/>
            </a:pPr>
            <a:r>
              <a:rPr lang="en-US" dirty="0" smtClean="0">
                <a:cs typeface="+mn-cs"/>
              </a:rPr>
              <a:t>Lecture </a:t>
            </a:r>
            <a:r>
              <a:rPr lang="en-US" dirty="0">
                <a:cs typeface="+mn-cs"/>
              </a:rPr>
              <a:t>7</a:t>
            </a:r>
            <a:endParaRPr lang="en-US" dirty="0" smtClean="0">
              <a:cs typeface="+mn-cs"/>
            </a:endParaRPr>
          </a:p>
          <a:p>
            <a:pPr eaLnBrk="1" hangingPunct="1">
              <a:defRPr/>
            </a:pPr>
            <a:endParaRPr lang="en-US" dirty="0" smtClean="0">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685800"/>
            <a:ext cx="7793037" cy="1143000"/>
          </a:xfrm>
        </p:spPr>
        <p:txBody>
          <a:bodyPr/>
          <a:lstStyle/>
          <a:p>
            <a:r>
              <a:rPr lang="en-US" dirty="0" smtClean="0"/>
              <a:t>Overview</a:t>
            </a:r>
            <a:endParaRPr lang="en-US" dirty="0"/>
          </a:p>
        </p:txBody>
      </p:sp>
      <p:sp>
        <p:nvSpPr>
          <p:cNvPr id="3" name="Content Placeholder 2"/>
          <p:cNvSpPr>
            <a:spLocks noGrp="1"/>
          </p:cNvSpPr>
          <p:nvPr>
            <p:ph idx="1"/>
          </p:nvPr>
        </p:nvSpPr>
        <p:spPr>
          <a:xfrm>
            <a:off x="0" y="1828800"/>
            <a:ext cx="8686800" cy="5410200"/>
          </a:xfrm>
        </p:spPr>
        <p:txBody>
          <a:bodyPr/>
          <a:lstStyle/>
          <a:p>
            <a:r>
              <a:rPr lang="en-US" sz="2400" b="1" dirty="0" smtClean="0"/>
              <a:t>Transmission Media</a:t>
            </a:r>
          </a:p>
          <a:p>
            <a:pPr marL="0" indent="0">
              <a:buNone/>
            </a:pPr>
            <a:r>
              <a:rPr lang="en-US" sz="2400" dirty="0" smtClean="0"/>
              <a:t>	Guided Unguided Media</a:t>
            </a:r>
          </a:p>
          <a:p>
            <a:endParaRPr lang="en-US" sz="2400" dirty="0"/>
          </a:p>
          <a:p>
            <a:r>
              <a:rPr lang="en-US" sz="2400" b="1" dirty="0"/>
              <a:t>Transmission Media</a:t>
            </a:r>
          </a:p>
          <a:p>
            <a:pPr lvl="2"/>
            <a:r>
              <a:rPr lang="en-US" dirty="0"/>
              <a:t> Microwave </a:t>
            </a:r>
            <a:r>
              <a:rPr lang="en-US" dirty="0" smtClean="0"/>
              <a:t>Transmission</a:t>
            </a:r>
            <a:endParaRPr lang="en-US" dirty="0"/>
          </a:p>
          <a:p>
            <a:r>
              <a:rPr lang="en-US" sz="2400" b="1" dirty="0" smtClean="0"/>
              <a:t>Direct Broadcast </a:t>
            </a:r>
            <a:r>
              <a:rPr lang="en-US" sz="2400" b="1" dirty="0"/>
              <a:t>Satellite </a:t>
            </a:r>
            <a:endParaRPr lang="en-US" sz="2400" dirty="0" smtClean="0"/>
          </a:p>
          <a:p>
            <a:r>
              <a:rPr lang="en-US" sz="2400" b="1" dirty="0" smtClean="0"/>
              <a:t>Multiplexing</a:t>
            </a:r>
          </a:p>
          <a:p>
            <a:r>
              <a:rPr lang="en-US" sz="2400" b="1" dirty="0" smtClean="0"/>
              <a:t>FDM TDM</a:t>
            </a:r>
            <a:endParaRPr lang="en-US" sz="2400" b="1" dirty="0"/>
          </a:p>
          <a:p>
            <a:pPr marL="0" indent="0">
              <a:buNone/>
            </a:pPr>
            <a:endParaRPr lang="en-US" sz="2400" dirty="0"/>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2</a:t>
            </a:fld>
            <a:endParaRPr lang="en-US"/>
          </a:p>
        </p:txBody>
      </p:sp>
    </p:spTree>
    <p:extLst>
      <p:ext uri="{BB962C8B-B14F-4D97-AF65-F5344CB8AC3E}">
        <p14:creationId xmlns:p14="http://schemas.microsoft.com/office/powerpoint/2010/main" xmlns="" val="9159065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09600"/>
          </a:xfrm>
        </p:spPr>
        <p:txBody>
          <a:bodyPr/>
          <a:lstStyle/>
          <a:p>
            <a:r>
              <a:rPr lang="en-US" sz="3400" dirty="0" smtClean="0"/>
              <a:t>Review Question: Guided Vs. Unguided Media</a:t>
            </a:r>
            <a:endParaRPr lang="en-US" sz="3400" dirty="0"/>
          </a:p>
        </p:txBody>
      </p:sp>
      <p:grpSp>
        <p:nvGrpSpPr>
          <p:cNvPr id="5" name="Group 4"/>
          <p:cNvGrpSpPr/>
          <p:nvPr/>
        </p:nvGrpSpPr>
        <p:grpSpPr>
          <a:xfrm>
            <a:off x="457200" y="3052763"/>
            <a:ext cx="8305800" cy="2890837"/>
            <a:chOff x="685800" y="2062163"/>
            <a:chExt cx="8305800" cy="2890837"/>
          </a:xfrm>
        </p:grpSpPr>
        <p:pic>
          <p:nvPicPr>
            <p:cNvPr id="6"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2062163"/>
              <a:ext cx="7331075" cy="2586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 name="Rectangle 6"/>
            <p:cNvSpPr/>
            <p:nvPr/>
          </p:nvSpPr>
          <p:spPr>
            <a:xfrm>
              <a:off x="5791200" y="4583668"/>
              <a:ext cx="3200400" cy="369332"/>
            </a:xfrm>
            <a:prstGeom prst="rect">
              <a:avLst/>
            </a:prstGeom>
            <a:ln>
              <a:solidFill>
                <a:schemeClr val="tx1"/>
              </a:solidFill>
            </a:ln>
          </p:spPr>
          <p:txBody>
            <a:bodyPr wrap="square">
              <a:spAutoFit/>
            </a:bodyPr>
            <a:lstStyle/>
            <a:p>
              <a:r>
                <a:rPr lang="en-US" sz="1800" dirty="0"/>
                <a:t>A</a:t>
              </a:r>
              <a:r>
                <a:rPr lang="en-US" sz="1800" dirty="0" smtClean="0"/>
                <a:t>tmosphere </a:t>
              </a:r>
              <a:r>
                <a:rPr lang="en-US" sz="1800" dirty="0"/>
                <a:t>and </a:t>
              </a:r>
              <a:r>
                <a:rPr lang="en-US" sz="1800" dirty="0" smtClean="0"/>
                <a:t>Outer </a:t>
              </a:r>
              <a:r>
                <a:rPr lang="en-US" sz="1800" dirty="0"/>
                <a:t>space</a:t>
              </a:r>
            </a:p>
          </p:txBody>
        </p:sp>
      </p:grpSp>
      <p:sp>
        <p:nvSpPr>
          <p:cNvPr id="8" name="Rectangle 7"/>
          <p:cNvSpPr/>
          <p:nvPr/>
        </p:nvSpPr>
        <p:spPr>
          <a:xfrm>
            <a:off x="0" y="1905000"/>
            <a:ext cx="9144000" cy="1015663"/>
          </a:xfrm>
          <a:prstGeom prst="rect">
            <a:avLst/>
          </a:prstGeom>
        </p:spPr>
        <p:txBody>
          <a:bodyPr wrap="square">
            <a:spAutoFit/>
          </a:bodyPr>
          <a:lstStyle/>
          <a:p>
            <a:r>
              <a:rPr lang="en-US" sz="3000" b="1" dirty="0" smtClean="0"/>
              <a:t>Review Question: Differentiate </a:t>
            </a:r>
            <a:r>
              <a:rPr lang="en-US" sz="3000" b="1" dirty="0"/>
              <a:t>between guided media and unguided media</a:t>
            </a:r>
          </a:p>
        </p:txBody>
      </p:sp>
      <p:sp>
        <p:nvSpPr>
          <p:cNvPr id="9" name="Slide Number Placeholder 8"/>
          <p:cNvSpPr>
            <a:spLocks noGrp="1"/>
          </p:cNvSpPr>
          <p:nvPr>
            <p:ph type="sldNum" sz="quarter" idx="12"/>
          </p:nvPr>
        </p:nvSpPr>
        <p:spPr/>
        <p:txBody>
          <a:bodyPr/>
          <a:lstStyle/>
          <a:p>
            <a:pPr>
              <a:defRPr/>
            </a:pPr>
            <a:fld id="{BACECD4D-FF13-F54C-9E44-5E76ECC5C64E}" type="slidenum">
              <a:rPr lang="en-US" smtClean="0"/>
              <a:pPr>
                <a:defRPr/>
              </a:pPr>
              <a:t>3</a:t>
            </a:fld>
            <a:endParaRPr lang="en-US"/>
          </a:p>
        </p:txBody>
      </p:sp>
    </p:spTree>
    <p:extLst>
      <p:ext uri="{BB962C8B-B14F-4D97-AF65-F5344CB8AC3E}">
        <p14:creationId xmlns:p14="http://schemas.microsoft.com/office/powerpoint/2010/main" xmlns="" val="39488204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sz="3200" dirty="0"/>
              <a:t>Transmission Media</a:t>
            </a:r>
          </a:p>
        </p:txBody>
      </p:sp>
      <p:sp>
        <p:nvSpPr>
          <p:cNvPr id="6147" name="Rectangle 3"/>
          <p:cNvSpPr>
            <a:spLocks noGrp="1" noChangeArrowheads="1"/>
          </p:cNvSpPr>
          <p:nvPr>
            <p:ph type="body" sz="half" idx="1"/>
          </p:nvPr>
        </p:nvSpPr>
        <p:spPr>
          <a:xfrm>
            <a:off x="685800" y="1981200"/>
            <a:ext cx="7620000" cy="4114800"/>
          </a:xfrm>
        </p:spPr>
        <p:txBody>
          <a:bodyPr/>
          <a:lstStyle/>
          <a:p>
            <a:pPr>
              <a:lnSpc>
                <a:spcPct val="90000"/>
              </a:lnSpc>
            </a:pPr>
            <a:r>
              <a:rPr lang="en-US" sz="2000" dirty="0"/>
              <a:t>The transmission medium is the physical path by which a message travels from sender to receiver.</a:t>
            </a:r>
          </a:p>
          <a:p>
            <a:pPr>
              <a:lnSpc>
                <a:spcPct val="90000"/>
              </a:lnSpc>
            </a:pPr>
            <a:endParaRPr lang="en-US" sz="2000" dirty="0"/>
          </a:p>
          <a:p>
            <a:pPr>
              <a:lnSpc>
                <a:spcPct val="90000"/>
              </a:lnSpc>
            </a:pPr>
            <a:r>
              <a:rPr lang="en-US" sz="2000" dirty="0"/>
              <a:t>Computers and telecommunication devices use signals to represent data.</a:t>
            </a:r>
          </a:p>
          <a:p>
            <a:pPr>
              <a:lnSpc>
                <a:spcPct val="90000"/>
              </a:lnSpc>
            </a:pPr>
            <a:r>
              <a:rPr lang="en-US" sz="2000" dirty="0"/>
              <a:t>These signals are transmitted from a device to another in the  form of electromagnetic energy.</a:t>
            </a:r>
          </a:p>
          <a:p>
            <a:pPr>
              <a:lnSpc>
                <a:spcPct val="90000"/>
              </a:lnSpc>
            </a:pPr>
            <a:endParaRPr lang="en-US" sz="2000" dirty="0"/>
          </a:p>
          <a:p>
            <a:pPr>
              <a:lnSpc>
                <a:spcPct val="90000"/>
              </a:lnSpc>
            </a:pPr>
            <a:r>
              <a:rPr lang="en-US" sz="2000" dirty="0"/>
              <a:t>Examples  of Electromagnetic energy include power, radio waves, infrared light, visible light, ultraviolet light, and X and gamma rays. </a:t>
            </a:r>
          </a:p>
          <a:p>
            <a:pPr>
              <a:lnSpc>
                <a:spcPct val="90000"/>
              </a:lnSpc>
            </a:pPr>
            <a:endParaRPr lang="en-US" sz="2000" dirty="0"/>
          </a:p>
          <a:p>
            <a:pPr>
              <a:lnSpc>
                <a:spcPct val="90000"/>
              </a:lnSpc>
            </a:pPr>
            <a:r>
              <a:rPr lang="en-US" sz="2000" dirty="0"/>
              <a:t>All  these electromagnetic signals constitute  the  </a:t>
            </a:r>
            <a:r>
              <a:rPr lang="en-US" sz="2000" b="1" dirty="0"/>
              <a:t>electromagnetic spectrum</a:t>
            </a:r>
          </a:p>
        </p:txBody>
      </p:sp>
      <p:sp>
        <p:nvSpPr>
          <p:cNvPr id="4" name="Title 1"/>
          <p:cNvSpPr txBox="1">
            <a:spLocks/>
          </p:cNvSpPr>
          <p:nvPr/>
        </p:nvSpPr>
        <p:spPr bwMode="auto">
          <a:xfrm>
            <a:off x="0" y="4572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400" smtClean="0"/>
              <a:t>Review Question: Guided Vs. Unguided Media</a:t>
            </a:r>
            <a:endParaRPr lang="en-US" sz="3400" dirty="0"/>
          </a:p>
        </p:txBody>
      </p:sp>
      <p:sp>
        <p:nvSpPr>
          <p:cNvPr id="5" name="Slide Number Placeholder 4"/>
          <p:cNvSpPr>
            <a:spLocks noGrp="1"/>
          </p:cNvSpPr>
          <p:nvPr>
            <p:ph type="sldNum" sz="quarter" idx="12"/>
          </p:nvPr>
        </p:nvSpPr>
        <p:spPr/>
        <p:txBody>
          <a:bodyPr/>
          <a:lstStyle/>
          <a:p>
            <a:fld id="{32DE4AD3-84F3-F24D-89DD-077B1EDA6DE2}" type="slidenum">
              <a:rPr lang="en-US" smtClean="0"/>
              <a:pPr/>
              <a:t>4</a:t>
            </a:fld>
            <a:endParaRPr lang="en-US"/>
          </a:p>
        </p:txBody>
      </p:sp>
    </p:spTree>
    <p:extLst>
      <p:ext uri="{BB962C8B-B14F-4D97-AF65-F5344CB8AC3E}">
        <p14:creationId xmlns:p14="http://schemas.microsoft.com/office/powerpoint/2010/main" xmlns="" val="83156174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6147">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6147">
                                            <p:txEl>
                                              <p:pRg st="2" end="2"/>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6147">
                                            <p:txEl>
                                              <p:pRg st="3" end="3"/>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6147">
                                            <p:txEl>
                                              <p:pRg st="5" end="5"/>
                                            </p:txEl>
                                          </p:spTgt>
                                        </p:tgtEl>
                                        <p:attrNameLst>
                                          <p:attrName>ppt_c</p:attrName>
                                        </p:attrNameLst>
                                      </p:cBhvr>
                                      <p:to>
                                        <a:schemeClr val="bg2"/>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7" end="7"/>
                                            </p:txEl>
                                          </p:spTgt>
                                        </p:tgtEl>
                                        <p:attrNameLst>
                                          <p:attrName>style.visibility</p:attrName>
                                        </p:attrNameLst>
                                      </p:cBhvr>
                                      <p:to>
                                        <p:strVal val="visible"/>
                                      </p:to>
                                    </p:set>
                                  </p:childTnLst>
                                  <p:subTnLst>
                                    <p:animClr clrSpc="rgb" dir="cw">
                                      <p:cBhvr override="childStyle">
                                        <p:cTn dur="1" fill="hold" display="0" masterRel="nextClick" afterEffect="1"/>
                                        <p:tgtEl>
                                          <p:spTgt spid="6147">
                                            <p:txEl>
                                              <p:pRg st="7" end="7"/>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Classes of Transmission Media</a:t>
            </a:r>
          </a:p>
        </p:txBody>
      </p:sp>
      <p:sp>
        <p:nvSpPr>
          <p:cNvPr id="6147" name="Rectangle 3" descr="Rectangle: Click to edit Master text styles&#10;Second level&#10;Third level&#10;Fourth level&#10;Fifth level"/>
          <p:cNvSpPr>
            <a:spLocks noGrp="1" noChangeArrowheads="1"/>
          </p:cNvSpPr>
          <p:nvPr>
            <p:ph type="body" idx="1"/>
          </p:nvPr>
        </p:nvSpPr>
        <p:spPr/>
        <p:txBody>
          <a:bodyPr/>
          <a:lstStyle/>
          <a:p>
            <a:r>
              <a:rPr lang="en-US" dirty="0"/>
              <a:t>Conducted or guided media</a:t>
            </a:r>
          </a:p>
          <a:p>
            <a:pPr lvl="1"/>
            <a:r>
              <a:rPr lang="en-US" dirty="0"/>
              <a:t>use a conductor such as a wire or a fiber optic cable to move the signal from sender to receiver</a:t>
            </a:r>
          </a:p>
          <a:p>
            <a:r>
              <a:rPr lang="en-US" dirty="0"/>
              <a:t>Wireless or unguided media</a:t>
            </a:r>
          </a:p>
          <a:p>
            <a:pPr lvl="1"/>
            <a:r>
              <a:rPr lang="en-US" dirty="0"/>
              <a:t>use radio waves of different frequencies and do not need a wire or cable conductor to transmit signals</a:t>
            </a:r>
          </a:p>
        </p:txBody>
      </p:sp>
      <p:sp>
        <p:nvSpPr>
          <p:cNvPr id="4" name="Title 1"/>
          <p:cNvSpPr txBox="1">
            <a:spLocks/>
          </p:cNvSpPr>
          <p:nvPr/>
        </p:nvSpPr>
        <p:spPr bwMode="auto">
          <a:xfrm>
            <a:off x="0" y="457200"/>
            <a:ext cx="9144000" cy="60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400" smtClean="0"/>
              <a:t>Review Question: Guided Vs. Unguided Media</a:t>
            </a:r>
            <a:endParaRPr lang="en-US" sz="34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5</a:t>
            </a:fld>
            <a:endParaRPr lang="en-US"/>
          </a:p>
        </p:txBody>
      </p:sp>
    </p:spTree>
    <p:extLst>
      <p:ext uri="{BB962C8B-B14F-4D97-AF65-F5344CB8AC3E}">
        <p14:creationId xmlns:p14="http://schemas.microsoft.com/office/powerpoint/2010/main" xmlns="" val="169944808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288340"/>
            <a:ext cx="9144000" cy="1569660"/>
          </a:xfrm>
          <a:prstGeom prst="rect">
            <a:avLst/>
          </a:prstGeom>
        </p:spPr>
        <p:txBody>
          <a:bodyPr wrap="square">
            <a:spAutoFit/>
          </a:bodyPr>
          <a:lstStyle/>
          <a:p>
            <a:r>
              <a:rPr lang="en-US" b="1" dirty="0" smtClean="0"/>
              <a:t>Review Answer:</a:t>
            </a:r>
            <a:r>
              <a:rPr lang="en-US" dirty="0" smtClean="0"/>
              <a:t> With </a:t>
            </a:r>
            <a:r>
              <a:rPr lang="en-US" dirty="0"/>
              <a:t>guided media, the electromagnetic waves are guided along an </a:t>
            </a:r>
            <a:r>
              <a:rPr lang="en-US" dirty="0" smtClean="0"/>
              <a:t>enclosed physical </a:t>
            </a:r>
            <a:r>
              <a:rPr lang="en-US" dirty="0"/>
              <a:t>path, whereas unguided media provide </a:t>
            </a:r>
            <a:r>
              <a:rPr lang="en-US" dirty="0" smtClean="0"/>
              <a:t>a means </a:t>
            </a:r>
            <a:r>
              <a:rPr lang="en-US" dirty="0"/>
              <a:t>for </a:t>
            </a:r>
            <a:r>
              <a:rPr lang="en-US" dirty="0" smtClean="0"/>
              <a:t>transmitting electromagnetic </a:t>
            </a:r>
            <a:r>
              <a:rPr lang="en-US" dirty="0"/>
              <a:t>waves through space, air, or water, but do not guide them.</a:t>
            </a:r>
          </a:p>
        </p:txBody>
      </p:sp>
      <p:grpSp>
        <p:nvGrpSpPr>
          <p:cNvPr id="6" name="Group 5"/>
          <p:cNvGrpSpPr/>
          <p:nvPr/>
        </p:nvGrpSpPr>
        <p:grpSpPr>
          <a:xfrm>
            <a:off x="762000" y="2819400"/>
            <a:ext cx="8382000" cy="2514600"/>
            <a:chOff x="685800" y="2062163"/>
            <a:chExt cx="8305800" cy="2890837"/>
          </a:xfrm>
        </p:grpSpPr>
        <p:pic>
          <p:nvPicPr>
            <p:cNvPr id="7"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2062163"/>
              <a:ext cx="7331075" cy="25860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 name="Rectangle 7"/>
            <p:cNvSpPr/>
            <p:nvPr/>
          </p:nvSpPr>
          <p:spPr>
            <a:xfrm>
              <a:off x="5791200" y="4583668"/>
              <a:ext cx="3200400" cy="369332"/>
            </a:xfrm>
            <a:prstGeom prst="rect">
              <a:avLst/>
            </a:prstGeom>
            <a:ln>
              <a:solidFill>
                <a:schemeClr val="tx1"/>
              </a:solidFill>
            </a:ln>
          </p:spPr>
          <p:txBody>
            <a:bodyPr wrap="square">
              <a:spAutoFit/>
            </a:bodyPr>
            <a:lstStyle/>
            <a:p>
              <a:r>
                <a:rPr lang="en-US" sz="1800" dirty="0"/>
                <a:t>A</a:t>
              </a:r>
              <a:r>
                <a:rPr lang="en-US" sz="1800" dirty="0" smtClean="0"/>
                <a:t>tmosphere </a:t>
              </a:r>
              <a:r>
                <a:rPr lang="en-US" sz="1800" dirty="0"/>
                <a:t>and </a:t>
              </a:r>
              <a:r>
                <a:rPr lang="en-US" sz="1800" dirty="0" smtClean="0"/>
                <a:t>Outer </a:t>
              </a:r>
              <a:r>
                <a:rPr lang="en-US" sz="1800" dirty="0"/>
                <a:t>space</a:t>
              </a:r>
            </a:p>
          </p:txBody>
        </p:sp>
      </p:grpSp>
      <p:sp>
        <p:nvSpPr>
          <p:cNvPr id="9" name="Rectangle 8"/>
          <p:cNvSpPr/>
          <p:nvPr/>
        </p:nvSpPr>
        <p:spPr>
          <a:xfrm>
            <a:off x="0" y="1752600"/>
            <a:ext cx="9144000" cy="1015663"/>
          </a:xfrm>
          <a:prstGeom prst="rect">
            <a:avLst/>
          </a:prstGeom>
        </p:spPr>
        <p:txBody>
          <a:bodyPr wrap="square">
            <a:spAutoFit/>
          </a:bodyPr>
          <a:lstStyle/>
          <a:p>
            <a:r>
              <a:rPr lang="en-US" sz="3000" b="1" dirty="0" smtClean="0"/>
              <a:t>Review Question: Differentiate </a:t>
            </a:r>
            <a:r>
              <a:rPr lang="en-US" sz="3000" b="1" dirty="0"/>
              <a:t>between guided media and unguided media</a:t>
            </a:r>
          </a:p>
        </p:txBody>
      </p:sp>
      <p:sp>
        <p:nvSpPr>
          <p:cNvPr id="10" name="Title 1"/>
          <p:cNvSpPr>
            <a:spLocks noGrp="1"/>
          </p:cNvSpPr>
          <p:nvPr>
            <p:ph type="title"/>
          </p:nvPr>
        </p:nvSpPr>
        <p:spPr>
          <a:xfrm>
            <a:off x="0" y="457200"/>
            <a:ext cx="9144000" cy="609600"/>
          </a:xfrm>
        </p:spPr>
        <p:txBody>
          <a:bodyPr/>
          <a:lstStyle/>
          <a:p>
            <a:r>
              <a:rPr lang="en-US" sz="3400" dirty="0" smtClean="0"/>
              <a:t>Review Question: Guided Vs. Unguided Media</a:t>
            </a:r>
            <a:endParaRPr lang="en-US" sz="3400" dirty="0"/>
          </a:p>
        </p:txBody>
      </p:sp>
      <p:sp>
        <p:nvSpPr>
          <p:cNvPr id="11" name="Slide Number Placeholder 10"/>
          <p:cNvSpPr>
            <a:spLocks noGrp="1"/>
          </p:cNvSpPr>
          <p:nvPr>
            <p:ph type="sldNum" sz="quarter" idx="12"/>
          </p:nvPr>
        </p:nvSpPr>
        <p:spPr/>
        <p:txBody>
          <a:bodyPr/>
          <a:lstStyle/>
          <a:p>
            <a:pPr>
              <a:defRPr/>
            </a:pPr>
            <a:fld id="{BACECD4D-FF13-F54C-9E44-5E76ECC5C64E}" type="slidenum">
              <a:rPr lang="en-US" smtClean="0"/>
              <a:pPr>
                <a:defRPr/>
              </a:pPr>
              <a:t>6</a:t>
            </a:fld>
            <a:endParaRPr lang="en-US"/>
          </a:p>
        </p:txBody>
      </p:sp>
    </p:spTree>
    <p:extLst>
      <p:ext uri="{BB962C8B-B14F-4D97-AF65-F5344CB8AC3E}">
        <p14:creationId xmlns:p14="http://schemas.microsoft.com/office/powerpoint/2010/main" xmlns="" val="10508492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7</a:t>
            </a:fld>
            <a:endParaRPr lang="en-US"/>
          </a:p>
        </p:txBody>
      </p:sp>
    </p:spTree>
    <p:extLst>
      <p:ext uri="{BB962C8B-B14F-4D97-AF65-F5344CB8AC3E}">
        <p14:creationId xmlns:p14="http://schemas.microsoft.com/office/powerpoint/2010/main" xmlns="" val="6617708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01662"/>
          </a:xfrm>
        </p:spPr>
        <p:txBody>
          <a:bodyPr/>
          <a:lstStyle/>
          <a:p>
            <a:r>
              <a:rPr lang="en-US" sz="3700" dirty="0" smtClean="0"/>
              <a:t>Review Question: Microwave Transmission</a:t>
            </a:r>
            <a:endParaRPr lang="en-US" sz="3700" dirty="0"/>
          </a:p>
        </p:txBody>
      </p:sp>
      <p:sp>
        <p:nvSpPr>
          <p:cNvPr id="3" name="Content Placeholder 2"/>
          <p:cNvSpPr>
            <a:spLocks noGrp="1"/>
          </p:cNvSpPr>
          <p:nvPr>
            <p:ph idx="1"/>
          </p:nvPr>
        </p:nvSpPr>
        <p:spPr>
          <a:xfrm>
            <a:off x="0" y="1905001"/>
            <a:ext cx="9144000" cy="990600"/>
          </a:xfrm>
        </p:spPr>
        <p:txBody>
          <a:bodyPr/>
          <a:lstStyle/>
          <a:p>
            <a:pPr marL="0" indent="0">
              <a:buNone/>
            </a:pPr>
            <a:r>
              <a:rPr lang="en-US" sz="2400" dirty="0" smtClean="0"/>
              <a:t>Review Question: </a:t>
            </a:r>
            <a:r>
              <a:rPr lang="en-US" sz="2400" dirty="0"/>
              <a:t>What are some major advantages and disadvantages of microwave transmission?</a:t>
            </a:r>
          </a:p>
        </p:txBody>
      </p:sp>
      <p:pic>
        <p:nvPicPr>
          <p:cNvPr id="5" name="Picture 2" descr="http://www.sciencelearn.org.nz/var/sciencelearn/storage/images/contexts/you_me_and_uv/sci_media/images/the_electromagnetic_spectrum/69399-9-eng-NZ/the_electromagnetic_spectrum_full_size_landscap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2943225"/>
            <a:ext cx="4495800" cy="322897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4" descr="http://growblu.com/media/wysiwyg/figure_1.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00550" y="2895600"/>
            <a:ext cx="4743450" cy="363855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8</a:t>
            </a:fld>
            <a:endParaRPr lang="en-US"/>
          </a:p>
        </p:txBody>
      </p:sp>
    </p:spTree>
    <p:extLst>
      <p:ext uri="{BB962C8B-B14F-4D97-AF65-F5344CB8AC3E}">
        <p14:creationId xmlns:p14="http://schemas.microsoft.com/office/powerpoint/2010/main" xmlns="" val="1339213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914400"/>
            <a:ext cx="9372600" cy="660400"/>
          </a:xfrm>
        </p:spPr>
        <p:txBody>
          <a:bodyPr/>
          <a:lstStyle/>
          <a:p>
            <a:r>
              <a:rPr lang="en-US" sz="4000" dirty="0"/>
              <a:t>Microwave Transmission Characteristics </a:t>
            </a:r>
          </a:p>
        </p:txBody>
      </p:sp>
      <p:sp>
        <p:nvSpPr>
          <p:cNvPr id="6" name="Rectangle 5"/>
          <p:cNvSpPr/>
          <p:nvPr/>
        </p:nvSpPr>
        <p:spPr>
          <a:xfrm>
            <a:off x="0" y="1871008"/>
            <a:ext cx="9144000" cy="1938992"/>
          </a:xfrm>
          <a:prstGeom prst="rect">
            <a:avLst/>
          </a:prstGeom>
        </p:spPr>
        <p:txBody>
          <a:bodyPr wrap="square">
            <a:spAutoFit/>
          </a:bodyPr>
          <a:lstStyle/>
          <a:p>
            <a:r>
              <a:rPr lang="en-US" dirty="0"/>
              <a:t>Microwave transmission covers a </a:t>
            </a:r>
            <a:r>
              <a:rPr lang="en-US" dirty="0" smtClean="0"/>
              <a:t>substantial portion </a:t>
            </a:r>
            <a:r>
              <a:rPr lang="en-US" dirty="0"/>
              <a:t>of the electromagnetic spectrum. Common </a:t>
            </a:r>
            <a:r>
              <a:rPr lang="en-US" dirty="0" smtClean="0"/>
              <a:t>frequencies used </a:t>
            </a:r>
            <a:r>
              <a:rPr lang="en-US" dirty="0"/>
              <a:t>for </a:t>
            </a:r>
            <a:r>
              <a:rPr lang="en-US" dirty="0" smtClean="0"/>
              <a:t>transmission are </a:t>
            </a:r>
            <a:r>
              <a:rPr lang="en-US" dirty="0"/>
              <a:t>in the range 2 to 40 GHz. The higher </a:t>
            </a:r>
            <a:r>
              <a:rPr lang="en-US" dirty="0" smtClean="0"/>
              <a:t>the frequency </a:t>
            </a:r>
            <a:r>
              <a:rPr lang="en-US" dirty="0"/>
              <a:t>used, the higher </a:t>
            </a:r>
            <a:r>
              <a:rPr lang="en-US" dirty="0" smtClean="0"/>
              <a:t>the potential </a:t>
            </a:r>
            <a:r>
              <a:rPr lang="en-US" dirty="0"/>
              <a:t>bandwidth and therefore the higher the potential data rate.</a:t>
            </a:r>
          </a:p>
        </p:txBody>
      </p:sp>
      <p:graphicFrame>
        <p:nvGraphicFramePr>
          <p:cNvPr id="8" name="Object 2"/>
          <p:cNvGraphicFramePr>
            <a:graphicFrameLocks noChangeAspect="1"/>
          </p:cNvGraphicFramePr>
          <p:nvPr>
            <p:extLst>
              <p:ext uri="{D42A27DB-BD31-4B8C-83A1-F6EECF244321}">
                <p14:modId xmlns:p14="http://schemas.microsoft.com/office/powerpoint/2010/main" xmlns="" val="2106276209"/>
              </p:ext>
            </p:extLst>
          </p:nvPr>
        </p:nvGraphicFramePr>
        <p:xfrm>
          <a:off x="0" y="4343400"/>
          <a:ext cx="5257800" cy="2209800"/>
        </p:xfrm>
        <a:graphic>
          <a:graphicData uri="http://schemas.openxmlformats.org/presentationml/2006/ole">
            <p:oleObj spid="_x0000_s30809" name="Document" r:id="rId3" imgW="6061680" imgH="2212560" progId="Word.Document.12">
              <p:embed/>
            </p:oleObj>
          </a:graphicData>
        </a:graphic>
      </p:graphicFrame>
      <p:sp>
        <p:nvSpPr>
          <p:cNvPr id="9" name="Rectangle 8"/>
          <p:cNvSpPr/>
          <p:nvPr/>
        </p:nvSpPr>
        <p:spPr>
          <a:xfrm>
            <a:off x="1143000" y="6320135"/>
            <a:ext cx="5943600" cy="461665"/>
          </a:xfrm>
          <a:prstGeom prst="rect">
            <a:avLst/>
          </a:prstGeom>
        </p:spPr>
        <p:txBody>
          <a:bodyPr wrap="square">
            <a:spAutoFit/>
          </a:bodyPr>
          <a:lstStyle/>
          <a:p>
            <a:r>
              <a:rPr lang="en-US" dirty="0"/>
              <a:t>Microwave Bandwidth and Data Rates</a:t>
            </a:r>
          </a:p>
        </p:txBody>
      </p:sp>
      <p:sp>
        <p:nvSpPr>
          <p:cNvPr id="7" name="Title 1"/>
          <p:cNvSpPr txBox="1">
            <a:spLocks/>
          </p:cNvSpPr>
          <p:nvPr/>
        </p:nvSpPr>
        <p:spPr bwMode="auto">
          <a:xfrm>
            <a:off x="0" y="457200"/>
            <a:ext cx="9144000" cy="601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700" smtClean="0"/>
              <a:t>Review Question: Microwave Transmission</a:t>
            </a:r>
            <a:endParaRPr lang="en-US" sz="3700" dirty="0"/>
          </a:p>
        </p:txBody>
      </p:sp>
      <p:pic>
        <p:nvPicPr>
          <p:cNvPr id="10" name="Picture 2" descr="http://www.sciencelearn.org.nz/var/sciencelearn/storage/images/contexts/you_me_and_uv/sci_media/images/the_electromagnetic_spectrum/69399-9-eng-NZ/the_electromagnetic_spectrum_full_size_landscape.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57800" y="3581400"/>
            <a:ext cx="3657600" cy="292417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Slide Number Placeholder 10"/>
          <p:cNvSpPr>
            <a:spLocks noGrp="1"/>
          </p:cNvSpPr>
          <p:nvPr>
            <p:ph type="sldNum" sz="quarter" idx="12"/>
          </p:nvPr>
        </p:nvSpPr>
        <p:spPr/>
        <p:txBody>
          <a:bodyPr/>
          <a:lstStyle/>
          <a:p>
            <a:pPr>
              <a:defRPr/>
            </a:pPr>
            <a:fld id="{BACECD4D-FF13-F54C-9E44-5E76ECC5C64E}" type="slidenum">
              <a:rPr lang="en-US" smtClean="0"/>
              <a:pPr>
                <a:defRPr/>
              </a:pPr>
              <a:t>9</a:t>
            </a:fld>
            <a:endParaRPr lang="en-US"/>
          </a:p>
        </p:txBody>
      </p:sp>
    </p:spTree>
    <p:extLst>
      <p:ext uri="{BB962C8B-B14F-4D97-AF65-F5344CB8AC3E}">
        <p14:creationId xmlns:p14="http://schemas.microsoft.com/office/powerpoint/2010/main" xmlns="" val="26390848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9144000" cy="525462"/>
          </a:xfrm>
        </p:spPr>
        <p:txBody>
          <a:bodyPr/>
          <a:lstStyle/>
          <a:p>
            <a:r>
              <a:rPr lang="en-US" sz="3600" dirty="0"/>
              <a:t>Wireless (or, Unguided) Transmission Media</a:t>
            </a:r>
          </a:p>
        </p:txBody>
      </p:sp>
      <p:sp>
        <p:nvSpPr>
          <p:cNvPr id="5" name="Rectangle 4"/>
          <p:cNvSpPr/>
          <p:nvPr/>
        </p:nvSpPr>
        <p:spPr>
          <a:xfrm>
            <a:off x="0" y="1905000"/>
            <a:ext cx="5638800" cy="4524315"/>
          </a:xfrm>
          <a:prstGeom prst="rect">
            <a:avLst/>
          </a:prstGeom>
        </p:spPr>
        <p:txBody>
          <a:bodyPr wrap="square">
            <a:spAutoFit/>
          </a:bodyPr>
          <a:lstStyle/>
          <a:p>
            <a:r>
              <a:rPr lang="en-US" dirty="0"/>
              <a:t>Transmissions and receptions are achieved by means of an antenna and can be</a:t>
            </a:r>
          </a:p>
          <a:p>
            <a:endParaRPr lang="en-US" dirty="0"/>
          </a:p>
          <a:p>
            <a:r>
              <a:rPr lang="en-US" b="1" dirty="0"/>
              <a:t>Directional</a:t>
            </a:r>
            <a:r>
              <a:rPr lang="en-US" dirty="0"/>
              <a:t> Point-to-point focused beams employing high frequencies.</a:t>
            </a:r>
          </a:p>
          <a:p>
            <a:endParaRPr lang="en-US" dirty="0"/>
          </a:p>
          <a:p>
            <a:r>
              <a:rPr lang="en-US" b="1" dirty="0"/>
              <a:t>Omnidirectional</a:t>
            </a:r>
            <a:r>
              <a:rPr lang="en-US" dirty="0"/>
              <a:t> Waves propagating in all directions using signals of lower frequencies.</a:t>
            </a:r>
          </a:p>
          <a:p>
            <a:endParaRPr lang="en-US" dirty="0"/>
          </a:p>
          <a:p>
            <a:r>
              <a:rPr lang="en-US" dirty="0"/>
              <a:t>              </a:t>
            </a:r>
          </a:p>
        </p:txBody>
      </p:sp>
      <p:pic>
        <p:nvPicPr>
          <p:cNvPr id="6" name="Picture 5"/>
          <p:cNvPicPr>
            <a:picLocks noChangeAspect="1"/>
          </p:cNvPicPr>
          <p:nvPr/>
        </p:nvPicPr>
        <p:blipFill>
          <a:blip r:embed="rId3"/>
          <a:stretch>
            <a:fillRect/>
          </a:stretch>
        </p:blipFill>
        <p:spPr>
          <a:xfrm>
            <a:off x="5715000" y="2971800"/>
            <a:ext cx="3352800" cy="1117600"/>
          </a:xfrm>
          <a:prstGeom prst="rect">
            <a:avLst/>
          </a:prstGeom>
        </p:spPr>
      </p:pic>
      <p:pic>
        <p:nvPicPr>
          <p:cNvPr id="7" name="Picture 6"/>
          <p:cNvPicPr>
            <a:picLocks noChangeAspect="1"/>
          </p:cNvPicPr>
          <p:nvPr/>
        </p:nvPicPr>
        <p:blipFill>
          <a:blip r:embed="rId4"/>
          <a:stretch>
            <a:fillRect/>
          </a:stretch>
        </p:blipFill>
        <p:spPr>
          <a:xfrm>
            <a:off x="5029200" y="4572000"/>
            <a:ext cx="2514600" cy="1752600"/>
          </a:xfrm>
          <a:prstGeom prst="rect">
            <a:avLst/>
          </a:prstGeom>
        </p:spPr>
      </p:pic>
      <p:sp>
        <p:nvSpPr>
          <p:cNvPr id="8" name="Slide Number Placeholder 7"/>
          <p:cNvSpPr>
            <a:spLocks noGrp="1"/>
          </p:cNvSpPr>
          <p:nvPr>
            <p:ph type="sldNum" sz="quarter" idx="12"/>
          </p:nvPr>
        </p:nvSpPr>
        <p:spPr/>
        <p:txBody>
          <a:bodyPr/>
          <a:lstStyle/>
          <a:p>
            <a:pPr>
              <a:defRPr/>
            </a:pPr>
            <a:fld id="{BACECD4D-FF13-F54C-9E44-5E76ECC5C64E}" type="slidenum">
              <a:rPr lang="en-US" smtClean="0"/>
              <a:pPr>
                <a:defRPr/>
              </a:pPr>
              <a:t>10</a:t>
            </a:fld>
            <a:endParaRPr lang="en-US"/>
          </a:p>
        </p:txBody>
      </p:sp>
    </p:spTree>
    <p:extLst>
      <p:ext uri="{BB962C8B-B14F-4D97-AF65-F5344CB8AC3E}">
        <p14:creationId xmlns:p14="http://schemas.microsoft.com/office/powerpoint/2010/main" xmlns="" val="3446300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28600" y="2387600"/>
            <a:ext cx="6540500" cy="3022600"/>
          </a:xfrm>
          <a:prstGeom prst="rect">
            <a:avLst/>
          </a:prstGeom>
        </p:spPr>
      </p:pic>
      <p:sp>
        <p:nvSpPr>
          <p:cNvPr id="7" name="Rectangle 6"/>
          <p:cNvSpPr/>
          <p:nvPr/>
        </p:nvSpPr>
        <p:spPr>
          <a:xfrm>
            <a:off x="0" y="5334000"/>
            <a:ext cx="9144000" cy="830997"/>
          </a:xfrm>
          <a:prstGeom prst="rect">
            <a:avLst/>
          </a:prstGeom>
        </p:spPr>
        <p:txBody>
          <a:bodyPr wrap="square">
            <a:spAutoFit/>
          </a:bodyPr>
          <a:lstStyle/>
          <a:p>
            <a:r>
              <a:rPr lang="en-US" b="1" dirty="0"/>
              <a:t>Terrestrial </a:t>
            </a:r>
            <a:r>
              <a:rPr lang="en-US" b="1" dirty="0" smtClean="0"/>
              <a:t>Microwave</a:t>
            </a:r>
            <a:r>
              <a:rPr lang="en-US" dirty="0" smtClean="0"/>
              <a:t>: Microwaves </a:t>
            </a:r>
            <a:r>
              <a:rPr lang="en-US" dirty="0"/>
              <a:t>bend with the curvature of the earth</a:t>
            </a:r>
          </a:p>
        </p:txBody>
      </p:sp>
      <p:pic>
        <p:nvPicPr>
          <p:cNvPr id="8" name="Picture 7"/>
          <p:cNvPicPr>
            <a:picLocks noChangeAspect="1"/>
          </p:cNvPicPr>
          <p:nvPr/>
        </p:nvPicPr>
        <p:blipFill>
          <a:blip r:embed="rId3"/>
          <a:stretch>
            <a:fillRect/>
          </a:stretch>
        </p:blipFill>
        <p:spPr>
          <a:xfrm>
            <a:off x="5638800" y="1905000"/>
            <a:ext cx="3505200" cy="1524000"/>
          </a:xfrm>
          <a:prstGeom prst="rect">
            <a:avLst/>
          </a:prstGeom>
        </p:spPr>
      </p:pic>
      <p:sp>
        <p:nvSpPr>
          <p:cNvPr id="9" name="Title 1"/>
          <p:cNvSpPr>
            <a:spLocks noGrp="1"/>
          </p:cNvSpPr>
          <p:nvPr>
            <p:ph type="title"/>
          </p:nvPr>
        </p:nvSpPr>
        <p:spPr>
          <a:xfrm>
            <a:off x="0" y="533400"/>
            <a:ext cx="9144000" cy="525462"/>
          </a:xfrm>
        </p:spPr>
        <p:txBody>
          <a:bodyPr/>
          <a:lstStyle/>
          <a:p>
            <a:r>
              <a:rPr lang="en-US" sz="3600" dirty="0"/>
              <a:t>Wireless (or, Unguided) Transmission Media</a:t>
            </a:r>
          </a:p>
        </p:txBody>
      </p:sp>
      <p:sp>
        <p:nvSpPr>
          <p:cNvPr id="10" name="Slide Number Placeholder 9"/>
          <p:cNvSpPr>
            <a:spLocks noGrp="1"/>
          </p:cNvSpPr>
          <p:nvPr>
            <p:ph type="sldNum" sz="quarter" idx="12"/>
          </p:nvPr>
        </p:nvSpPr>
        <p:spPr/>
        <p:txBody>
          <a:bodyPr/>
          <a:lstStyle/>
          <a:p>
            <a:pPr>
              <a:defRPr/>
            </a:pPr>
            <a:fld id="{BACECD4D-FF13-F54C-9E44-5E76ECC5C64E}" type="slidenum">
              <a:rPr lang="en-US" smtClean="0"/>
              <a:pPr>
                <a:defRPr/>
              </a:pPr>
              <a:t>11</a:t>
            </a:fld>
            <a:endParaRPr lang="en-US"/>
          </a:p>
        </p:txBody>
      </p:sp>
    </p:spTree>
    <p:extLst>
      <p:ext uri="{BB962C8B-B14F-4D97-AF65-F5344CB8AC3E}">
        <p14:creationId xmlns:p14="http://schemas.microsoft.com/office/powerpoint/2010/main" xmlns="" val="26893456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2133600"/>
            <a:ext cx="9144000" cy="1323439"/>
          </a:xfrm>
          <a:prstGeom prst="rect">
            <a:avLst/>
          </a:prstGeom>
        </p:spPr>
        <p:txBody>
          <a:bodyPr wrap="square">
            <a:spAutoFit/>
          </a:bodyPr>
          <a:lstStyle/>
          <a:p>
            <a:r>
              <a:rPr lang="en-US" sz="2000" b="1" dirty="0"/>
              <a:t>Satellite </a:t>
            </a:r>
            <a:r>
              <a:rPr lang="en-US" sz="2000" b="1" dirty="0" smtClean="0"/>
              <a:t>Microwave</a:t>
            </a:r>
            <a:r>
              <a:rPr lang="en-US" sz="2000" dirty="0" smtClean="0"/>
              <a:t>: A </a:t>
            </a:r>
            <a:r>
              <a:rPr lang="en-US" sz="2000" dirty="0"/>
              <a:t>communication </a:t>
            </a:r>
            <a:r>
              <a:rPr lang="en-US" sz="2000" dirty="0" smtClean="0"/>
              <a:t>satellite: Is </a:t>
            </a:r>
            <a:r>
              <a:rPr lang="en-US" sz="2000" dirty="0"/>
              <a:t>used for link ground </a:t>
            </a:r>
            <a:r>
              <a:rPr lang="en-US" sz="2000" dirty="0" smtClean="0"/>
              <a:t>stations, </a:t>
            </a:r>
            <a:r>
              <a:rPr lang="en-US" sz="2000" dirty="0"/>
              <a:t>Operates on a number of frequency bands, called transponder </a:t>
            </a:r>
            <a:r>
              <a:rPr lang="en-US" sz="2000" dirty="0" smtClean="0"/>
              <a:t>channels. Receives </a:t>
            </a:r>
            <a:r>
              <a:rPr lang="en-US" sz="2000" dirty="0"/>
              <a:t>transmissions on one frequency band (uplink), and transmits on another </a:t>
            </a:r>
            <a:r>
              <a:rPr lang="en-US" sz="2000" dirty="0" smtClean="0"/>
              <a:t>frequency (</a:t>
            </a:r>
            <a:r>
              <a:rPr lang="en-US" sz="2000" dirty="0"/>
              <a:t>downlink).</a:t>
            </a:r>
          </a:p>
        </p:txBody>
      </p:sp>
      <p:pic>
        <p:nvPicPr>
          <p:cNvPr id="6" name="Picture 5"/>
          <p:cNvPicPr>
            <a:picLocks noChangeAspect="1"/>
          </p:cNvPicPr>
          <p:nvPr/>
        </p:nvPicPr>
        <p:blipFill>
          <a:blip r:embed="rId3"/>
          <a:stretch>
            <a:fillRect/>
          </a:stretch>
        </p:blipFill>
        <p:spPr>
          <a:xfrm>
            <a:off x="0" y="3409929"/>
            <a:ext cx="9144000" cy="3448071"/>
          </a:xfrm>
          <a:prstGeom prst="rect">
            <a:avLst/>
          </a:prstGeom>
        </p:spPr>
      </p:pic>
      <p:sp>
        <p:nvSpPr>
          <p:cNvPr id="7" name="Title 1"/>
          <p:cNvSpPr>
            <a:spLocks noGrp="1"/>
          </p:cNvSpPr>
          <p:nvPr>
            <p:ph type="title"/>
          </p:nvPr>
        </p:nvSpPr>
        <p:spPr>
          <a:xfrm>
            <a:off x="0" y="533400"/>
            <a:ext cx="9144000" cy="525462"/>
          </a:xfrm>
        </p:spPr>
        <p:txBody>
          <a:bodyPr/>
          <a:lstStyle/>
          <a:p>
            <a:r>
              <a:rPr lang="en-US" sz="3600" dirty="0"/>
              <a:t>Wireless (or, Unguided) Transmission Media</a:t>
            </a:r>
          </a:p>
        </p:txBody>
      </p:sp>
      <p:sp>
        <p:nvSpPr>
          <p:cNvPr id="8" name="Slide Number Placeholder 7"/>
          <p:cNvSpPr>
            <a:spLocks noGrp="1"/>
          </p:cNvSpPr>
          <p:nvPr>
            <p:ph type="sldNum" sz="quarter" idx="12"/>
          </p:nvPr>
        </p:nvSpPr>
        <p:spPr/>
        <p:txBody>
          <a:bodyPr/>
          <a:lstStyle/>
          <a:p>
            <a:pPr>
              <a:defRPr/>
            </a:pPr>
            <a:fld id="{BACECD4D-FF13-F54C-9E44-5E76ECC5C64E}" type="slidenum">
              <a:rPr lang="en-US" smtClean="0"/>
              <a:pPr>
                <a:defRPr/>
              </a:pPr>
              <a:t>12</a:t>
            </a:fld>
            <a:endParaRPr lang="en-US"/>
          </a:p>
        </p:txBody>
      </p:sp>
    </p:spTree>
    <p:extLst>
      <p:ext uri="{BB962C8B-B14F-4D97-AF65-F5344CB8AC3E}">
        <p14:creationId xmlns:p14="http://schemas.microsoft.com/office/powerpoint/2010/main" xmlns="" val="35208406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817563" y="762000"/>
            <a:ext cx="7793037" cy="1143000"/>
          </a:xfrm>
        </p:spPr>
        <p:txBody>
          <a:bodyPr/>
          <a:lstStyle/>
          <a:p>
            <a:pPr eaLnBrk="1" hangingPunct="1">
              <a:defRPr/>
            </a:pPr>
            <a:r>
              <a:rPr kumimoji="1" lang="en-GB" dirty="0">
                <a:cs typeface="+mj-cs"/>
              </a:rPr>
              <a:t>Satellite Point-to-Point Link</a:t>
            </a:r>
          </a:p>
        </p:txBody>
      </p:sp>
      <p:pic>
        <p:nvPicPr>
          <p:cNvPr id="64514" name="Picture 5" descr="Satellite Config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b="57272"/>
          <a:stretch>
            <a:fillRect/>
          </a:stretch>
        </p:blipFill>
        <p:spPr bwMode="auto">
          <a:xfrm>
            <a:off x="533400" y="2179638"/>
            <a:ext cx="7772400" cy="4297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13</a:t>
            </a:fld>
            <a:endParaRPr lang="en-US"/>
          </a:p>
        </p:txBody>
      </p:sp>
    </p:spTree>
    <p:extLst>
      <p:ext uri="{BB962C8B-B14F-4D97-AF65-F5344CB8AC3E}">
        <p14:creationId xmlns:p14="http://schemas.microsoft.com/office/powerpoint/2010/main" xmlns="" val="849794598"/>
      </p:ext>
    </p:extLst>
  </p:cSld>
  <p:clrMapOvr>
    <a:masterClrMapping/>
  </p:clrMapOvr>
  <p:transition spd="slow">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685800"/>
            <a:ext cx="7793037" cy="1143000"/>
          </a:xfrm>
        </p:spPr>
        <p:txBody>
          <a:bodyPr/>
          <a:lstStyle/>
          <a:p>
            <a:pPr eaLnBrk="1" hangingPunct="1">
              <a:defRPr/>
            </a:pPr>
            <a:r>
              <a:rPr kumimoji="1" lang="en-GB" dirty="0">
                <a:cs typeface="+mj-cs"/>
              </a:rPr>
              <a:t>Satellite Broadcast Link</a:t>
            </a:r>
          </a:p>
        </p:txBody>
      </p:sp>
      <p:pic>
        <p:nvPicPr>
          <p:cNvPr id="65538" name="Picture 5" descr="Satellite Configs                                              00282829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39375" b="16109"/>
          <a:stretch>
            <a:fillRect/>
          </a:stretch>
        </p:blipFill>
        <p:spPr bwMode="auto">
          <a:xfrm>
            <a:off x="533400" y="2082800"/>
            <a:ext cx="7772400" cy="447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14</a:t>
            </a:fld>
            <a:endParaRPr lang="en-US"/>
          </a:p>
        </p:txBody>
      </p:sp>
    </p:spTree>
    <p:extLst>
      <p:ext uri="{BB962C8B-B14F-4D97-AF65-F5344CB8AC3E}">
        <p14:creationId xmlns:p14="http://schemas.microsoft.com/office/powerpoint/2010/main" xmlns="" val="1043493277"/>
      </p:ext>
    </p:extLst>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17713"/>
            <a:ext cx="9144000" cy="4114800"/>
          </a:xfrm>
        </p:spPr>
        <p:txBody>
          <a:bodyPr/>
          <a:lstStyle/>
          <a:p>
            <a:pPr marL="0" indent="0">
              <a:buNone/>
            </a:pPr>
            <a:r>
              <a:rPr lang="en-US" sz="3000" b="1" dirty="0"/>
              <a:t>Review Question</a:t>
            </a:r>
            <a:r>
              <a:rPr lang="en-US" sz="3000" dirty="0"/>
              <a:t>: What are some major advantages and disadvantages of microwave transmission</a:t>
            </a:r>
            <a:r>
              <a:rPr lang="en-US" sz="3000" dirty="0" smtClean="0"/>
              <a:t>?</a:t>
            </a:r>
            <a:endParaRPr lang="en-US" sz="3000" dirty="0"/>
          </a:p>
          <a:p>
            <a:pPr marL="0" indent="0">
              <a:buNone/>
            </a:pPr>
            <a:r>
              <a:rPr lang="en-US" sz="3000" b="1" dirty="0" err="1" smtClean="0"/>
              <a:t>Ans</a:t>
            </a:r>
            <a:r>
              <a:rPr lang="en-US" sz="3000" b="1" dirty="0" smtClean="0"/>
              <a:t>: </a:t>
            </a:r>
            <a:r>
              <a:rPr lang="en-US" sz="3000" dirty="0"/>
              <a:t>Point-to-point microwave transmission has a high data rate and less </a:t>
            </a:r>
            <a:r>
              <a:rPr lang="en-US" sz="3000" dirty="0" smtClean="0"/>
              <a:t>attenuation than </a:t>
            </a:r>
            <a:r>
              <a:rPr lang="en-US" sz="3000" dirty="0"/>
              <a:t>twisted pair or coaxial cable. It is affected by rainfall, however, </a:t>
            </a:r>
            <a:r>
              <a:rPr lang="en-US" sz="3000" dirty="0" smtClean="0"/>
              <a:t>especially above </a:t>
            </a:r>
            <a:r>
              <a:rPr lang="en-US" sz="3000" dirty="0"/>
              <a:t>10 GHz. It is also requires line of sight and is subject to interference </a:t>
            </a:r>
            <a:r>
              <a:rPr lang="en-US" sz="3000" dirty="0" smtClean="0"/>
              <a:t>from other </a:t>
            </a:r>
            <a:r>
              <a:rPr lang="en-US" sz="3000" dirty="0"/>
              <a:t>microwave transmission, which can be intense in some places.</a:t>
            </a:r>
          </a:p>
        </p:txBody>
      </p:sp>
      <p:sp>
        <p:nvSpPr>
          <p:cNvPr id="5" name="Title 1"/>
          <p:cNvSpPr>
            <a:spLocks noGrp="1"/>
          </p:cNvSpPr>
          <p:nvPr>
            <p:ph type="title"/>
          </p:nvPr>
        </p:nvSpPr>
        <p:spPr>
          <a:xfrm>
            <a:off x="0" y="1016000"/>
            <a:ext cx="9144000" cy="660400"/>
          </a:xfrm>
        </p:spPr>
        <p:txBody>
          <a:bodyPr/>
          <a:lstStyle/>
          <a:p>
            <a:r>
              <a:rPr lang="en-US" sz="4000" dirty="0" smtClean="0"/>
              <a:t>Microwave Transmission </a:t>
            </a:r>
            <a:r>
              <a:rPr lang="en-US" sz="4000" dirty="0"/>
              <a:t>Characteristics </a:t>
            </a:r>
          </a:p>
        </p:txBody>
      </p:sp>
      <p:sp>
        <p:nvSpPr>
          <p:cNvPr id="6" name="Title 1"/>
          <p:cNvSpPr txBox="1">
            <a:spLocks/>
          </p:cNvSpPr>
          <p:nvPr/>
        </p:nvSpPr>
        <p:spPr bwMode="auto">
          <a:xfrm>
            <a:off x="0" y="457200"/>
            <a:ext cx="9144000" cy="601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700" dirty="0" smtClean="0"/>
              <a:t>Review Question: Microwave Transmission</a:t>
            </a:r>
            <a:endParaRPr lang="en-US" sz="3700" dirty="0"/>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15</a:t>
            </a:fld>
            <a:endParaRPr lang="en-US"/>
          </a:p>
        </p:txBody>
      </p:sp>
    </p:spTree>
    <p:extLst>
      <p:ext uri="{BB962C8B-B14F-4D97-AF65-F5344CB8AC3E}">
        <p14:creationId xmlns:p14="http://schemas.microsoft.com/office/powerpoint/2010/main" xmlns="" val="4134875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5138"/>
            <a:ext cx="9144000" cy="601662"/>
          </a:xfrm>
        </p:spPr>
        <p:txBody>
          <a:bodyPr/>
          <a:lstStyle/>
          <a:p>
            <a:r>
              <a:rPr lang="en-US" sz="3600" dirty="0"/>
              <a:t>Advantage and Disadvantage of Microwave</a:t>
            </a:r>
            <a:r>
              <a:rPr lang="en-US" sz="3600" dirty="0" smtClean="0"/>
              <a:t>?</a:t>
            </a:r>
            <a:endParaRPr lang="en-US" sz="3600" dirty="0"/>
          </a:p>
        </p:txBody>
      </p:sp>
      <p:sp>
        <p:nvSpPr>
          <p:cNvPr id="3" name="Content Placeholder 2"/>
          <p:cNvSpPr>
            <a:spLocks noGrp="1"/>
          </p:cNvSpPr>
          <p:nvPr>
            <p:ph idx="1"/>
          </p:nvPr>
        </p:nvSpPr>
        <p:spPr>
          <a:xfrm>
            <a:off x="0" y="1905000"/>
            <a:ext cx="9144000" cy="4114800"/>
          </a:xfrm>
        </p:spPr>
        <p:txBody>
          <a:bodyPr/>
          <a:lstStyle/>
          <a:p>
            <a:r>
              <a:rPr lang="en-US" sz="2800" b="1" dirty="0"/>
              <a:t>Advantages:</a:t>
            </a:r>
            <a:endParaRPr lang="en-US" sz="2800" dirty="0"/>
          </a:p>
          <a:p>
            <a:r>
              <a:rPr lang="en-US" sz="2800" dirty="0"/>
              <a:t>No cables needed</a:t>
            </a:r>
          </a:p>
          <a:p>
            <a:r>
              <a:rPr lang="en-US" sz="2800" dirty="0"/>
              <a:t>Multiple channels available</a:t>
            </a:r>
          </a:p>
          <a:p>
            <a:r>
              <a:rPr lang="en-US" sz="2800" dirty="0"/>
              <a:t>Wide bandwidth</a:t>
            </a:r>
          </a:p>
          <a:p>
            <a:r>
              <a:rPr lang="en-US" sz="2800" b="1" dirty="0"/>
              <a:t>Disadvantages:</a:t>
            </a:r>
            <a:endParaRPr lang="en-US" sz="2800" dirty="0"/>
          </a:p>
          <a:p>
            <a:r>
              <a:rPr lang="en-US" sz="2800" dirty="0"/>
              <a:t>Line-of-sight will be disrupted if any obstacle, such as new buildings, are in the way</a:t>
            </a:r>
          </a:p>
          <a:p>
            <a:r>
              <a:rPr lang="en-US" sz="2800" dirty="0"/>
              <a:t>Signal absorption by the atmosphere. Microwaves suffer from attenuation due to atmospheric conditions.</a:t>
            </a:r>
          </a:p>
          <a:p>
            <a:r>
              <a:rPr lang="en-US" sz="2800" dirty="0"/>
              <a:t>Towers are expensive to build </a:t>
            </a:r>
          </a:p>
          <a:p>
            <a:endParaRPr lang="en-US" sz="28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16</a:t>
            </a:fld>
            <a:endParaRPr lang="en-US"/>
          </a:p>
        </p:txBody>
      </p:sp>
    </p:spTree>
    <p:extLst>
      <p:ext uri="{BB962C8B-B14F-4D97-AF65-F5344CB8AC3E}">
        <p14:creationId xmlns:p14="http://schemas.microsoft.com/office/powerpoint/2010/main" xmlns="" val="939358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17</a:t>
            </a:fld>
            <a:endParaRPr lang="en-US"/>
          </a:p>
        </p:txBody>
      </p:sp>
    </p:spTree>
    <p:extLst>
      <p:ext uri="{BB962C8B-B14F-4D97-AF65-F5344CB8AC3E}">
        <p14:creationId xmlns:p14="http://schemas.microsoft.com/office/powerpoint/2010/main" xmlns="" val="2043664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09600"/>
          </a:xfrm>
        </p:spPr>
        <p:txBody>
          <a:bodyPr/>
          <a:lstStyle/>
          <a:p>
            <a:r>
              <a:rPr lang="en-US" sz="3600" dirty="0" smtClean="0"/>
              <a:t>Direct Broadcast Satellite: Review Question</a:t>
            </a:r>
            <a:endParaRPr lang="en-US" sz="3600" dirty="0"/>
          </a:p>
        </p:txBody>
      </p:sp>
      <p:sp>
        <p:nvSpPr>
          <p:cNvPr id="3" name="Content Placeholder 2"/>
          <p:cNvSpPr>
            <a:spLocks noGrp="1"/>
          </p:cNvSpPr>
          <p:nvPr>
            <p:ph idx="1"/>
          </p:nvPr>
        </p:nvSpPr>
        <p:spPr>
          <a:xfrm>
            <a:off x="0" y="1905000"/>
            <a:ext cx="9144000" cy="609600"/>
          </a:xfrm>
        </p:spPr>
        <p:txBody>
          <a:bodyPr/>
          <a:lstStyle/>
          <a:p>
            <a:pPr marL="0" indent="0">
              <a:buNone/>
            </a:pPr>
            <a:r>
              <a:rPr lang="en-US" dirty="0" smtClean="0"/>
              <a:t>What </a:t>
            </a:r>
            <a:r>
              <a:rPr lang="en-US" dirty="0"/>
              <a:t>is direct broadcast satellite (DBS) ?</a:t>
            </a:r>
          </a:p>
        </p:txBody>
      </p:sp>
      <p:sp>
        <p:nvSpPr>
          <p:cNvPr id="5" name="Rectangle 4"/>
          <p:cNvSpPr/>
          <p:nvPr/>
        </p:nvSpPr>
        <p:spPr>
          <a:xfrm>
            <a:off x="0" y="2590800"/>
            <a:ext cx="9144000" cy="4154983"/>
          </a:xfrm>
          <a:prstGeom prst="rect">
            <a:avLst/>
          </a:prstGeom>
        </p:spPr>
        <p:txBody>
          <a:bodyPr wrap="square">
            <a:spAutoFit/>
          </a:bodyPr>
          <a:lstStyle/>
          <a:p>
            <a:r>
              <a:rPr lang="en-US" sz="2200" dirty="0"/>
              <a:t>Direct broadcast satellite (DBS) refers to satellite television (TV) systems in which the subscribers, or end users, receive signals directly from geostationary satellites. Signals are broadcast in digital format at microwave frequencies. DBS is the descendant of direct-to-home (DTH) satellite services.</a:t>
            </a:r>
          </a:p>
          <a:p>
            <a:endParaRPr lang="en-US" sz="2200" dirty="0"/>
          </a:p>
          <a:p>
            <a:r>
              <a:rPr lang="en-US" sz="2200" dirty="0"/>
              <a:t>A DBS subscriber installation consists of a dish antenna two to three feet (60 to 90 centimeters) in diameter, a conventional TV set, a signal converter placed next to the TV set, and a length of coaxial cable between the dish and the converter. The dish intercepts microwave signals directly from the satellite. The converter produces output that can be viewed on the TV receiver.</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18</a:t>
            </a:fld>
            <a:endParaRPr lang="en-US"/>
          </a:p>
        </p:txBody>
      </p:sp>
    </p:spTree>
    <p:extLst>
      <p:ext uri="{BB962C8B-B14F-4D97-AF65-F5344CB8AC3E}">
        <p14:creationId xmlns:p14="http://schemas.microsoft.com/office/powerpoint/2010/main" xmlns="" val="17877535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867400" y="2133600"/>
            <a:ext cx="3175000" cy="2540000"/>
          </a:xfrm>
          <a:prstGeom prst="rect">
            <a:avLst/>
          </a:prstGeom>
        </p:spPr>
      </p:pic>
      <p:sp>
        <p:nvSpPr>
          <p:cNvPr id="6" name="Rectangle 5"/>
          <p:cNvSpPr/>
          <p:nvPr/>
        </p:nvSpPr>
        <p:spPr>
          <a:xfrm>
            <a:off x="0" y="4648200"/>
            <a:ext cx="9144000" cy="1938992"/>
          </a:xfrm>
          <a:prstGeom prst="rect">
            <a:avLst/>
          </a:prstGeom>
        </p:spPr>
        <p:txBody>
          <a:bodyPr wrap="square">
            <a:spAutoFit/>
          </a:bodyPr>
          <a:lstStyle/>
          <a:p>
            <a:r>
              <a:rPr lang="en-US" dirty="0"/>
              <a:t>The most recent application of satellite </a:t>
            </a:r>
            <a:r>
              <a:rPr lang="en-US" dirty="0" smtClean="0"/>
              <a:t>technology to </a:t>
            </a:r>
            <a:r>
              <a:rPr lang="en-US" dirty="0"/>
              <a:t>television distribution is direct broadcast satellite (DBS), in which satellite video </a:t>
            </a:r>
            <a:r>
              <a:rPr lang="en-US" dirty="0" smtClean="0"/>
              <a:t>signals are </a:t>
            </a:r>
            <a:r>
              <a:rPr lang="en-US" dirty="0"/>
              <a:t>transmitted directly to the home user. </a:t>
            </a:r>
            <a:r>
              <a:rPr lang="en-US" dirty="0" smtClean="0"/>
              <a:t>The dropping </a:t>
            </a:r>
            <a:r>
              <a:rPr lang="en-US" dirty="0"/>
              <a:t>cost and size of </a:t>
            </a:r>
            <a:r>
              <a:rPr lang="en-US" dirty="0" smtClean="0"/>
              <a:t>receiving antennas </a:t>
            </a:r>
            <a:r>
              <a:rPr lang="en-US" dirty="0"/>
              <a:t>have made </a:t>
            </a:r>
            <a:r>
              <a:rPr lang="en-US" dirty="0" smtClean="0"/>
              <a:t>DBS economically </a:t>
            </a:r>
            <a:r>
              <a:rPr lang="en-US" dirty="0"/>
              <a:t>feasible, and DBS is now commonplace.</a:t>
            </a:r>
          </a:p>
        </p:txBody>
      </p:sp>
      <p:sp>
        <p:nvSpPr>
          <p:cNvPr id="7" name="Title 1"/>
          <p:cNvSpPr>
            <a:spLocks noGrp="1"/>
          </p:cNvSpPr>
          <p:nvPr>
            <p:ph type="title"/>
          </p:nvPr>
        </p:nvSpPr>
        <p:spPr>
          <a:xfrm>
            <a:off x="0" y="457200"/>
            <a:ext cx="9144000" cy="609600"/>
          </a:xfrm>
        </p:spPr>
        <p:txBody>
          <a:bodyPr/>
          <a:lstStyle/>
          <a:p>
            <a:r>
              <a:rPr lang="en-US" sz="3600" dirty="0" smtClean="0"/>
              <a:t>Direct Broadcast Satellite: Review Question</a:t>
            </a:r>
            <a:endParaRPr lang="en-US" sz="3600" dirty="0"/>
          </a:p>
        </p:txBody>
      </p:sp>
      <p:sp>
        <p:nvSpPr>
          <p:cNvPr id="8" name="Content Placeholder 2"/>
          <p:cNvSpPr>
            <a:spLocks noGrp="1"/>
          </p:cNvSpPr>
          <p:nvPr>
            <p:ph idx="1"/>
          </p:nvPr>
        </p:nvSpPr>
        <p:spPr>
          <a:xfrm>
            <a:off x="0" y="1905000"/>
            <a:ext cx="9144000" cy="609600"/>
          </a:xfrm>
        </p:spPr>
        <p:txBody>
          <a:bodyPr/>
          <a:lstStyle/>
          <a:p>
            <a:pPr marL="0" indent="0">
              <a:buNone/>
            </a:pPr>
            <a:r>
              <a:rPr lang="en-US" sz="3000" dirty="0" smtClean="0"/>
              <a:t>What </a:t>
            </a:r>
            <a:r>
              <a:rPr lang="en-US" sz="3000" dirty="0"/>
              <a:t>is direct broadcast satellite (DBS) ?</a:t>
            </a:r>
          </a:p>
        </p:txBody>
      </p:sp>
      <p:sp>
        <p:nvSpPr>
          <p:cNvPr id="9" name="Rectangle 8"/>
          <p:cNvSpPr/>
          <p:nvPr/>
        </p:nvSpPr>
        <p:spPr>
          <a:xfrm>
            <a:off x="0" y="2819400"/>
            <a:ext cx="6858000" cy="830997"/>
          </a:xfrm>
          <a:prstGeom prst="rect">
            <a:avLst/>
          </a:prstGeom>
        </p:spPr>
        <p:txBody>
          <a:bodyPr wrap="square">
            <a:spAutoFit/>
          </a:bodyPr>
          <a:lstStyle/>
          <a:p>
            <a:r>
              <a:rPr lang="en-US" dirty="0"/>
              <a:t>A number of companies provide DBS and DTH service throughout the world</a:t>
            </a:r>
            <a:r>
              <a:rPr lang="en-US" dirty="0" smtClean="0"/>
              <a:t>.</a:t>
            </a:r>
            <a:endParaRPr lang="en-US" dirty="0"/>
          </a:p>
        </p:txBody>
      </p:sp>
      <p:sp>
        <p:nvSpPr>
          <p:cNvPr id="10" name="Slide Number Placeholder 9"/>
          <p:cNvSpPr>
            <a:spLocks noGrp="1"/>
          </p:cNvSpPr>
          <p:nvPr>
            <p:ph type="sldNum" sz="quarter" idx="12"/>
          </p:nvPr>
        </p:nvSpPr>
        <p:spPr/>
        <p:txBody>
          <a:bodyPr/>
          <a:lstStyle/>
          <a:p>
            <a:pPr>
              <a:defRPr/>
            </a:pPr>
            <a:fld id="{BACECD4D-FF13-F54C-9E44-5E76ECC5C64E}" type="slidenum">
              <a:rPr lang="en-US" smtClean="0"/>
              <a:pPr>
                <a:defRPr/>
              </a:pPr>
              <a:t>19</a:t>
            </a:fld>
            <a:endParaRPr lang="en-US"/>
          </a:p>
        </p:txBody>
      </p:sp>
    </p:spTree>
    <p:extLst>
      <p:ext uri="{BB962C8B-B14F-4D97-AF65-F5344CB8AC3E}">
        <p14:creationId xmlns:p14="http://schemas.microsoft.com/office/powerpoint/2010/main" xmlns="" val="17326564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20</a:t>
            </a:fld>
            <a:endParaRPr lang="en-US"/>
          </a:p>
        </p:txBody>
      </p:sp>
    </p:spTree>
    <p:extLst>
      <p:ext uri="{BB962C8B-B14F-4D97-AF65-F5344CB8AC3E}">
        <p14:creationId xmlns:p14="http://schemas.microsoft.com/office/powerpoint/2010/main" xmlns="" val="32423562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09600"/>
          </a:xfrm>
        </p:spPr>
        <p:txBody>
          <a:bodyPr/>
          <a:lstStyle/>
          <a:p>
            <a:r>
              <a:rPr lang="en-US" sz="3300" dirty="0" smtClean="0"/>
              <a:t>Satellite Uplink and Downlink: Review Question</a:t>
            </a:r>
            <a:endParaRPr lang="en-US" sz="3300" dirty="0"/>
          </a:p>
        </p:txBody>
      </p:sp>
      <p:sp>
        <p:nvSpPr>
          <p:cNvPr id="3" name="Content Placeholder 2"/>
          <p:cNvSpPr>
            <a:spLocks noGrp="1"/>
          </p:cNvSpPr>
          <p:nvPr>
            <p:ph idx="1"/>
          </p:nvPr>
        </p:nvSpPr>
        <p:spPr>
          <a:xfrm>
            <a:off x="0" y="2017713"/>
            <a:ext cx="8955088" cy="1258887"/>
          </a:xfrm>
        </p:spPr>
        <p:txBody>
          <a:bodyPr/>
          <a:lstStyle/>
          <a:p>
            <a:pPr marL="0" indent="0">
              <a:buNone/>
            </a:pPr>
            <a:r>
              <a:rPr lang="en-US" dirty="0" smtClean="0"/>
              <a:t>Question: Why </a:t>
            </a:r>
            <a:r>
              <a:rPr lang="en-US" dirty="0"/>
              <a:t>must a satellite have distinct uplink and downlink frequencies?</a:t>
            </a:r>
          </a:p>
        </p:txBody>
      </p:sp>
      <p:sp>
        <p:nvSpPr>
          <p:cNvPr id="5" name="Rectangle 4"/>
          <p:cNvSpPr/>
          <p:nvPr/>
        </p:nvSpPr>
        <p:spPr>
          <a:xfrm>
            <a:off x="-31044" y="3810000"/>
            <a:ext cx="9144000" cy="1569660"/>
          </a:xfrm>
          <a:prstGeom prst="rect">
            <a:avLst/>
          </a:prstGeom>
        </p:spPr>
        <p:txBody>
          <a:bodyPr wrap="square">
            <a:spAutoFit/>
          </a:bodyPr>
          <a:lstStyle/>
          <a:p>
            <a:r>
              <a:rPr lang="en-US" dirty="0"/>
              <a:t>In satellite telecommunications terminology, uplink means the signal sent from Earth to the satellite </a:t>
            </a:r>
            <a:endParaRPr lang="en-US" dirty="0" smtClean="0"/>
          </a:p>
          <a:p>
            <a:r>
              <a:rPr lang="en-US" dirty="0" smtClean="0"/>
              <a:t>					     and </a:t>
            </a:r>
          </a:p>
          <a:p>
            <a:r>
              <a:rPr lang="en-US" dirty="0" smtClean="0"/>
              <a:t>downlink </a:t>
            </a:r>
            <a:r>
              <a:rPr lang="en-US" dirty="0"/>
              <a:t>means the signal from the satellite to earth</a:t>
            </a:r>
            <a:r>
              <a:rPr lang="en-US" dirty="0" smtClean="0"/>
              <a:t>.</a:t>
            </a:r>
            <a:endParaRPr lang="en-US" dirty="0"/>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21</a:t>
            </a:fld>
            <a:endParaRPr lang="en-US"/>
          </a:p>
        </p:txBody>
      </p:sp>
    </p:spTree>
    <p:extLst>
      <p:ext uri="{BB962C8B-B14F-4D97-AF65-F5344CB8AC3E}">
        <p14:creationId xmlns:p14="http://schemas.microsoft.com/office/powerpoint/2010/main" xmlns="" val="2400595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descr="Small grid"/>
          <p:cNvSpPr>
            <a:spLocks noChangeArrowheads="1"/>
          </p:cNvSpPr>
          <p:nvPr/>
        </p:nvSpPr>
        <p:spPr bwMode="auto">
          <a:xfrm rot="5400000">
            <a:off x="4054475" y="2667000"/>
            <a:ext cx="685800" cy="533400"/>
          </a:xfrm>
          <a:prstGeom prst="parallelogram">
            <a:avLst>
              <a:gd name="adj" fmla="val 32137"/>
            </a:avLst>
          </a:prstGeom>
          <a:pattFill prst="smGrid">
            <a:fgClr>
              <a:schemeClr val="bg1"/>
            </a:fgClr>
            <a:bgClr>
              <a:schemeClr val="folHlink"/>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graphicFrame>
        <p:nvGraphicFramePr>
          <p:cNvPr id="48131" name="Object 3"/>
          <p:cNvGraphicFramePr>
            <a:graphicFrameLocks/>
          </p:cNvGraphicFramePr>
          <p:nvPr/>
        </p:nvGraphicFramePr>
        <p:xfrm>
          <a:off x="482600" y="4419600"/>
          <a:ext cx="1303338" cy="1228725"/>
        </p:xfrm>
        <a:graphic>
          <a:graphicData uri="http://schemas.openxmlformats.org/presentationml/2006/ole">
            <p:oleObj spid="_x0000_s1101" name="Drag 'n Draw" r:id="rId4" imgW="73080" imgH="73080" progId="">
              <p:embed/>
            </p:oleObj>
          </a:graphicData>
        </a:graphic>
      </p:graphicFrame>
      <p:graphicFrame>
        <p:nvGraphicFramePr>
          <p:cNvPr id="48132" name="Object 4"/>
          <p:cNvGraphicFramePr>
            <a:graphicFrameLocks/>
          </p:cNvGraphicFramePr>
          <p:nvPr/>
        </p:nvGraphicFramePr>
        <p:xfrm>
          <a:off x="6873875" y="4552950"/>
          <a:ext cx="1187450" cy="1117600"/>
        </p:xfrm>
        <a:graphic>
          <a:graphicData uri="http://schemas.openxmlformats.org/presentationml/2006/ole">
            <p:oleObj spid="_x0000_s1102" name="Drag 'n Draw" r:id="rId5" imgW="868320" imgH="822600" progId="">
              <p:embed/>
            </p:oleObj>
          </a:graphicData>
        </a:graphic>
      </p:graphicFrame>
      <p:sp>
        <p:nvSpPr>
          <p:cNvPr id="48133" name="Rectangle 5"/>
          <p:cNvSpPr>
            <a:spLocks noChangeArrowheads="1"/>
          </p:cNvSpPr>
          <p:nvPr/>
        </p:nvSpPr>
        <p:spPr bwMode="auto">
          <a:xfrm>
            <a:off x="3749675" y="2133600"/>
            <a:ext cx="1066800" cy="609600"/>
          </a:xfrm>
          <a:prstGeom prst="rect">
            <a:avLst/>
          </a:prstGeom>
          <a:gradFill rotWithShape="0">
            <a:gsLst>
              <a:gs pos="0">
                <a:srgbClr val="EAEC5E">
                  <a:gamma/>
                  <a:shade val="29804"/>
                  <a:invGamma/>
                </a:srgbClr>
              </a:gs>
              <a:gs pos="50000">
                <a:srgbClr val="EAEC5E"/>
              </a:gs>
              <a:gs pos="100000">
                <a:srgbClr val="EAEC5E">
                  <a:gamma/>
                  <a:shade val="29804"/>
                  <a:invGamma/>
                </a:srgbClr>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4" name="AutoShape 6" descr="Small grid"/>
          <p:cNvSpPr>
            <a:spLocks noChangeArrowheads="1"/>
          </p:cNvSpPr>
          <p:nvPr/>
        </p:nvSpPr>
        <p:spPr bwMode="auto">
          <a:xfrm rot="5400000">
            <a:off x="3673475" y="1752600"/>
            <a:ext cx="685800" cy="533400"/>
          </a:xfrm>
          <a:prstGeom prst="parallelogram">
            <a:avLst>
              <a:gd name="adj" fmla="val 32137"/>
            </a:avLst>
          </a:prstGeom>
          <a:pattFill prst="smGrid">
            <a:fgClr>
              <a:schemeClr val="bg1"/>
            </a:fgClr>
            <a:bgClr>
              <a:schemeClr val="folHlink"/>
            </a:bgClr>
          </a:patt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5" name="Line 7"/>
          <p:cNvSpPr>
            <a:spLocks noChangeShapeType="1"/>
          </p:cNvSpPr>
          <p:nvPr/>
        </p:nvSpPr>
        <p:spPr bwMode="auto">
          <a:xfrm flipV="1">
            <a:off x="1539875" y="2971800"/>
            <a:ext cx="2286000" cy="1752600"/>
          </a:xfrm>
          <a:prstGeom prst="line">
            <a:avLst/>
          </a:prstGeom>
          <a:noFill/>
          <a:ln w="50800">
            <a:solidFill>
              <a:schemeClr val="tx1"/>
            </a:solidFill>
            <a:prstDash val="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6" name="Line 8"/>
          <p:cNvSpPr>
            <a:spLocks noChangeShapeType="1"/>
          </p:cNvSpPr>
          <p:nvPr/>
        </p:nvSpPr>
        <p:spPr bwMode="auto">
          <a:xfrm>
            <a:off x="4816475" y="2971800"/>
            <a:ext cx="2286000" cy="1828800"/>
          </a:xfrm>
          <a:prstGeom prst="line">
            <a:avLst/>
          </a:prstGeom>
          <a:noFill/>
          <a:ln w="50800">
            <a:solidFill>
              <a:schemeClr val="tx1"/>
            </a:solidFill>
            <a:prstDash val="dash"/>
            <a:round/>
            <a:headEnd type="none" w="sm" len="sm"/>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37" name="Rectangle 9"/>
          <p:cNvSpPr>
            <a:spLocks noChangeArrowheads="1"/>
          </p:cNvSpPr>
          <p:nvPr/>
        </p:nvSpPr>
        <p:spPr bwMode="auto">
          <a:xfrm>
            <a:off x="457200" y="4022725"/>
            <a:ext cx="8096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dish</a:t>
            </a:r>
          </a:p>
        </p:txBody>
      </p:sp>
      <p:sp>
        <p:nvSpPr>
          <p:cNvPr id="48138" name="Rectangle 10"/>
          <p:cNvSpPr>
            <a:spLocks noChangeArrowheads="1"/>
          </p:cNvSpPr>
          <p:nvPr/>
        </p:nvSpPr>
        <p:spPr bwMode="auto">
          <a:xfrm>
            <a:off x="7239000" y="4175125"/>
            <a:ext cx="80962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dish</a:t>
            </a:r>
          </a:p>
        </p:txBody>
      </p:sp>
      <p:sp>
        <p:nvSpPr>
          <p:cNvPr id="48139" name="Rectangle 11"/>
          <p:cNvSpPr>
            <a:spLocks noChangeArrowheads="1"/>
          </p:cNvSpPr>
          <p:nvPr/>
        </p:nvSpPr>
        <p:spPr bwMode="auto">
          <a:xfrm>
            <a:off x="152400" y="5699125"/>
            <a:ext cx="21621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uplink station</a:t>
            </a:r>
          </a:p>
        </p:txBody>
      </p:sp>
      <p:sp>
        <p:nvSpPr>
          <p:cNvPr id="48140" name="Rectangle 12"/>
          <p:cNvSpPr>
            <a:spLocks noChangeArrowheads="1"/>
          </p:cNvSpPr>
          <p:nvPr/>
        </p:nvSpPr>
        <p:spPr bwMode="auto">
          <a:xfrm>
            <a:off x="6324600" y="5699125"/>
            <a:ext cx="25844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downlink station</a:t>
            </a:r>
          </a:p>
        </p:txBody>
      </p:sp>
      <p:sp>
        <p:nvSpPr>
          <p:cNvPr id="48141" name="Rectangle 13"/>
          <p:cNvSpPr>
            <a:spLocks noChangeArrowheads="1"/>
          </p:cNvSpPr>
          <p:nvPr/>
        </p:nvSpPr>
        <p:spPr bwMode="auto">
          <a:xfrm>
            <a:off x="4876800" y="1736725"/>
            <a:ext cx="1962150" cy="822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satellite</a:t>
            </a:r>
          </a:p>
          <a:p>
            <a:pPr eaLnBrk="0" hangingPunct="0"/>
            <a:r>
              <a:rPr lang="en-US" b="1">
                <a:latin typeface="Arial" charset="0"/>
              </a:rPr>
              <a:t>transponder</a:t>
            </a:r>
          </a:p>
        </p:txBody>
      </p:sp>
      <p:sp>
        <p:nvSpPr>
          <p:cNvPr id="48142" name="Line 14"/>
          <p:cNvSpPr>
            <a:spLocks noChangeShapeType="1"/>
          </p:cNvSpPr>
          <p:nvPr/>
        </p:nvSpPr>
        <p:spPr bwMode="auto">
          <a:xfrm>
            <a:off x="4206875" y="2819400"/>
            <a:ext cx="0" cy="3276600"/>
          </a:xfrm>
          <a:prstGeom prst="line">
            <a:avLst/>
          </a:prstGeom>
          <a:noFill/>
          <a:ln w="12700">
            <a:solidFill>
              <a:schemeClr val="tx1"/>
            </a:solidFill>
            <a:round/>
            <a:headEnd type="stealth" w="med" len="lg"/>
            <a:tailEnd type="stealth" w="med"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8143" name="Rectangle 15"/>
          <p:cNvSpPr>
            <a:spLocks noChangeArrowheads="1"/>
          </p:cNvSpPr>
          <p:nvPr/>
        </p:nvSpPr>
        <p:spPr bwMode="auto">
          <a:xfrm>
            <a:off x="4191000" y="4556125"/>
            <a:ext cx="1981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0" hangingPunct="0"/>
            <a:r>
              <a:rPr lang="en-US" b="1">
                <a:latin typeface="Arial" charset="0"/>
              </a:rPr>
              <a:t>22,300 miles</a:t>
            </a:r>
          </a:p>
        </p:txBody>
      </p:sp>
      <p:sp>
        <p:nvSpPr>
          <p:cNvPr id="48144" name="Rectangle 16"/>
          <p:cNvSpPr>
            <a:spLocks noGrp="1" noChangeArrowheads="1"/>
          </p:cNvSpPr>
          <p:nvPr>
            <p:ph type="title"/>
          </p:nvPr>
        </p:nvSpPr>
        <p:spPr/>
        <p:txBody>
          <a:bodyPr/>
          <a:lstStyle/>
          <a:p>
            <a:r>
              <a:rPr lang="en-US"/>
              <a:t>Satellite Transmission Process</a:t>
            </a:r>
          </a:p>
        </p:txBody>
      </p:sp>
      <p:sp>
        <p:nvSpPr>
          <p:cNvPr id="18" name="Slide Number Placeholder 17"/>
          <p:cNvSpPr>
            <a:spLocks noGrp="1"/>
          </p:cNvSpPr>
          <p:nvPr>
            <p:ph type="sldNum" sz="quarter" idx="12"/>
          </p:nvPr>
        </p:nvSpPr>
        <p:spPr/>
        <p:txBody>
          <a:bodyPr/>
          <a:lstStyle/>
          <a:p>
            <a:pPr>
              <a:defRPr/>
            </a:pPr>
            <a:fld id="{BACECD4D-FF13-F54C-9E44-5E76ECC5C64E}" type="slidenum">
              <a:rPr lang="en-US" smtClean="0"/>
              <a:pPr>
                <a:defRPr/>
              </a:pPr>
              <a:t>22</a:t>
            </a:fld>
            <a:endParaRPr lang="en-US"/>
          </a:p>
        </p:txBody>
      </p:sp>
    </p:spTree>
    <p:extLst>
      <p:ext uri="{BB962C8B-B14F-4D97-AF65-F5344CB8AC3E}">
        <p14:creationId xmlns:p14="http://schemas.microsoft.com/office/powerpoint/2010/main" xmlns="" val="1710769800"/>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17713"/>
            <a:ext cx="8955088" cy="2630487"/>
          </a:xfrm>
        </p:spPr>
        <p:txBody>
          <a:bodyPr/>
          <a:lstStyle/>
          <a:p>
            <a:pPr marL="0" indent="0">
              <a:buNone/>
            </a:pPr>
            <a:r>
              <a:rPr lang="en-US" dirty="0"/>
              <a:t>Question: Why must a satellite have distinct uplink and downlink frequencies</a:t>
            </a:r>
            <a:r>
              <a:rPr lang="en-US" dirty="0" smtClean="0"/>
              <a:t>?</a:t>
            </a:r>
          </a:p>
          <a:p>
            <a:pPr marL="0" indent="0">
              <a:buNone/>
            </a:pPr>
            <a:r>
              <a:rPr lang="en-US" dirty="0" err="1" smtClean="0"/>
              <a:t>Ans</a:t>
            </a:r>
            <a:r>
              <a:rPr lang="en-US" dirty="0" smtClean="0"/>
              <a:t>: A </a:t>
            </a:r>
            <a:r>
              <a:rPr lang="en-US" dirty="0"/>
              <a:t>satellite must use different uplink and downlink frequencies for </a:t>
            </a:r>
            <a:r>
              <a:rPr lang="en-US" dirty="0" smtClean="0"/>
              <a:t>continuous operation </a:t>
            </a:r>
            <a:r>
              <a:rPr lang="en-US" dirty="0"/>
              <a:t>in order to avoid </a:t>
            </a:r>
            <a:r>
              <a:rPr lang="en-US" dirty="0" smtClean="0"/>
              <a:t>interference</a:t>
            </a:r>
          </a:p>
          <a:p>
            <a:pPr marL="0" indent="0">
              <a:buNone/>
            </a:pPr>
            <a:endParaRPr lang="en-US" sz="2400" i="1" dirty="0" smtClean="0"/>
          </a:p>
          <a:p>
            <a:pPr marL="0" indent="0">
              <a:buNone/>
            </a:pPr>
            <a:r>
              <a:rPr lang="en-US" sz="2400" i="1" dirty="0" smtClean="0"/>
              <a:t>e.g. in a typical scenario </a:t>
            </a:r>
            <a:r>
              <a:rPr lang="en-US" sz="2400" i="1" dirty="0"/>
              <a:t>Satellites use a frequency bandwidth range of 5.925 to 6.425 GHz from earth to satellite (uplink) and a range of 3.7 to 4.2 GHz from satellite to earth (downlink</a:t>
            </a:r>
            <a:r>
              <a:rPr lang="en-US" sz="2400" i="1" dirty="0" smtClean="0"/>
              <a:t>)</a:t>
            </a:r>
          </a:p>
          <a:p>
            <a:pPr marL="0" indent="0">
              <a:buNone/>
            </a:pPr>
            <a:r>
              <a:rPr lang="en-US" sz="2400" i="1" dirty="0" err="1" smtClean="0"/>
              <a:t>Upllnk</a:t>
            </a:r>
            <a:r>
              <a:rPr lang="en-US" sz="2400" i="1" dirty="0" smtClean="0"/>
              <a:t> Frequency is higher than downlink frequency</a:t>
            </a:r>
            <a:endParaRPr lang="en-US" sz="2400" i="1" dirty="0"/>
          </a:p>
          <a:p>
            <a:pPr marL="0" indent="0">
              <a:buNone/>
            </a:pPr>
            <a:endParaRPr lang="en-US" dirty="0"/>
          </a:p>
        </p:txBody>
      </p:sp>
      <p:sp>
        <p:nvSpPr>
          <p:cNvPr id="6" name="Title 1"/>
          <p:cNvSpPr>
            <a:spLocks noGrp="1"/>
          </p:cNvSpPr>
          <p:nvPr>
            <p:ph type="title"/>
          </p:nvPr>
        </p:nvSpPr>
        <p:spPr>
          <a:xfrm>
            <a:off x="0" y="457200"/>
            <a:ext cx="9144000" cy="609600"/>
          </a:xfrm>
        </p:spPr>
        <p:txBody>
          <a:bodyPr/>
          <a:lstStyle/>
          <a:p>
            <a:r>
              <a:rPr lang="en-US" sz="3300" dirty="0" smtClean="0"/>
              <a:t>Satellite Uplink and Downlink: Review Question</a:t>
            </a:r>
            <a:endParaRPr lang="en-US" sz="3300"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23</a:t>
            </a:fld>
            <a:endParaRPr lang="en-US"/>
          </a:p>
        </p:txBody>
      </p:sp>
    </p:spTree>
    <p:extLst>
      <p:ext uri="{BB962C8B-B14F-4D97-AF65-F5344CB8AC3E}">
        <p14:creationId xmlns:p14="http://schemas.microsoft.com/office/powerpoint/2010/main" xmlns="" val="15885576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24</a:t>
            </a:fld>
            <a:endParaRPr lang="en-US"/>
          </a:p>
        </p:txBody>
      </p:sp>
    </p:spTree>
    <p:extLst>
      <p:ext uri="{BB962C8B-B14F-4D97-AF65-F5344CB8AC3E}">
        <p14:creationId xmlns:p14="http://schemas.microsoft.com/office/powerpoint/2010/main" xmlns="" val="10305467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685800"/>
          </a:xfrm>
        </p:spPr>
        <p:txBody>
          <a:bodyPr/>
          <a:lstStyle/>
          <a:p>
            <a:r>
              <a:rPr lang="en-US" sz="3200" dirty="0" smtClean="0"/>
              <a:t>Broadcast Radio Vs. Microwave Review Question</a:t>
            </a:r>
            <a:endParaRPr lang="en-US" sz="3200" dirty="0"/>
          </a:p>
        </p:txBody>
      </p:sp>
      <p:pic>
        <p:nvPicPr>
          <p:cNvPr id="5" name="Picture 2" descr="http://www.sciencelearn.org.nz/var/sciencelearn/storage/images/contexts/you_me_and_uv/sci_media/images/the_electromagnetic_spectrum/69399-9-eng-NZ/the_electromagnetic_spectrum_full_size_landscap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86400" y="3019425"/>
            <a:ext cx="3657600" cy="29241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0" y="5950803"/>
            <a:ext cx="9144000" cy="830997"/>
          </a:xfrm>
          <a:prstGeom prst="rect">
            <a:avLst/>
          </a:prstGeom>
        </p:spPr>
        <p:txBody>
          <a:bodyPr wrap="square">
            <a:spAutoFit/>
          </a:bodyPr>
          <a:lstStyle/>
          <a:p>
            <a:pPr marL="0" indent="0">
              <a:buNone/>
            </a:pPr>
            <a:r>
              <a:rPr lang="en-US" dirty="0"/>
              <a:t>Microwave and radio waves are light waves of different lengths on the same end of the electromagnetic spectrum</a:t>
            </a:r>
          </a:p>
        </p:txBody>
      </p:sp>
      <p:sp>
        <p:nvSpPr>
          <p:cNvPr id="3" name="Content Placeholder 2"/>
          <p:cNvSpPr>
            <a:spLocks noGrp="1"/>
          </p:cNvSpPr>
          <p:nvPr>
            <p:ph idx="1"/>
          </p:nvPr>
        </p:nvSpPr>
        <p:spPr>
          <a:xfrm>
            <a:off x="0" y="2017713"/>
            <a:ext cx="9144000" cy="1335087"/>
          </a:xfrm>
        </p:spPr>
        <p:txBody>
          <a:bodyPr/>
          <a:lstStyle/>
          <a:p>
            <a:pPr marL="0" indent="0">
              <a:buNone/>
            </a:pPr>
            <a:r>
              <a:rPr lang="en-US" dirty="0" smtClean="0"/>
              <a:t>Question: Indicate </a:t>
            </a:r>
            <a:r>
              <a:rPr lang="en-US" dirty="0"/>
              <a:t>some significant differences between broadcast radio and </a:t>
            </a:r>
            <a:r>
              <a:rPr lang="en-US" dirty="0" smtClean="0"/>
              <a:t>microwave?</a:t>
            </a:r>
          </a:p>
          <a:p>
            <a:pPr marL="0" indent="0">
              <a:buNone/>
            </a:pPr>
            <a:endParaRPr lang="en-US" dirty="0"/>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25</a:t>
            </a:fld>
            <a:endParaRPr lang="en-US"/>
          </a:p>
        </p:txBody>
      </p:sp>
    </p:spTree>
    <p:extLst>
      <p:ext uri="{BB962C8B-B14F-4D97-AF65-F5344CB8AC3E}">
        <p14:creationId xmlns:p14="http://schemas.microsoft.com/office/powerpoint/2010/main" xmlns="" val="15406025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Rectangle 4"/>
          <p:cNvSpPr/>
          <p:nvPr/>
        </p:nvSpPr>
        <p:spPr>
          <a:xfrm>
            <a:off x="0" y="76200"/>
            <a:ext cx="9144000" cy="6863417"/>
          </a:xfrm>
          <a:prstGeom prst="rect">
            <a:avLst/>
          </a:prstGeom>
        </p:spPr>
        <p:txBody>
          <a:bodyPr wrap="square">
            <a:spAutoFit/>
          </a:bodyPr>
          <a:lstStyle/>
          <a:p>
            <a:r>
              <a:rPr lang="en-US" sz="2000" b="1" dirty="0" smtClean="0"/>
              <a:t>Microwaves</a:t>
            </a:r>
            <a:endParaRPr lang="en-US" sz="2000" b="1" dirty="0"/>
          </a:p>
          <a:p>
            <a:r>
              <a:rPr lang="en-US" sz="2000" dirty="0"/>
              <a:t>These are electromagnetic waves that have a wavelength of 1mm through to 1m. They were first proved to exist in 1888 by the German scientist Heinrich Hertz</a:t>
            </a:r>
            <a:r>
              <a:rPr lang="en-US" sz="2000" dirty="0" smtClean="0"/>
              <a:t>.</a:t>
            </a:r>
            <a:endParaRPr lang="en-US" sz="2000" dirty="0"/>
          </a:p>
          <a:p>
            <a:r>
              <a:rPr lang="en-US" sz="2000" dirty="0"/>
              <a:t>Microwaves are used in many </a:t>
            </a:r>
            <a:r>
              <a:rPr lang="en-US" sz="2000" dirty="0" err="1"/>
              <a:t>applcations</a:t>
            </a:r>
            <a:r>
              <a:rPr lang="en-US" sz="2000" dirty="0"/>
              <a:t>. In communication they are used to carry the signal in wireless and Bluetooth devices. Satellite communication also uses different frequencies of microwave radiation. Satellites also use microwaves for navigation applications. The Global Positioning System (GPS) uses microwave radiation for satellite navigation systems to locate themselves. Radar systems also use microwaves to locate objects</a:t>
            </a:r>
            <a:r>
              <a:rPr lang="en-US" sz="2000" dirty="0" smtClean="0"/>
              <a:t>.</a:t>
            </a:r>
            <a:endParaRPr lang="en-US" sz="2000" dirty="0"/>
          </a:p>
          <a:p>
            <a:r>
              <a:rPr lang="en-US" sz="2000" dirty="0"/>
              <a:t>Microwaves are also used in cooking food. The ability of microwaves to heat food was accidentally discovered by an American engineer called Percy Spencer in the 1940s. He was testing part of radar system when he found that the chocolate bar in his pocket began to melt. He </a:t>
            </a:r>
            <a:r>
              <a:rPr lang="en-US" sz="2000" dirty="0" err="1"/>
              <a:t>realised</a:t>
            </a:r>
            <a:r>
              <a:rPr lang="en-US" sz="2000" dirty="0"/>
              <a:t> that the microwaves were heating up the food and could be used in the kitchen. The scientific name for this process is called dielectric heating.</a:t>
            </a:r>
          </a:p>
          <a:p>
            <a:endParaRPr lang="en-US" sz="2000" dirty="0"/>
          </a:p>
          <a:p>
            <a:r>
              <a:rPr lang="en-US" sz="2000" dirty="0"/>
              <a:t>Microwave radiation can damage the body - usually when the shielding on a microwave oven doesn't work properly. The escaping radiation can damage the lens in the eye causing it to lose its transparency. This is called a cataract. Basically, it is 'cooking' the proteins in the eye in the same way as a cooked egg-white changes from transparent to white.</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26</a:t>
            </a:fld>
            <a:endParaRPr lang="en-US"/>
          </a:p>
        </p:txBody>
      </p:sp>
    </p:spTree>
    <p:extLst>
      <p:ext uri="{BB962C8B-B14F-4D97-AF65-F5344CB8AC3E}">
        <p14:creationId xmlns:p14="http://schemas.microsoft.com/office/powerpoint/2010/main" xmlns="" val="5198947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7446"/>
            <a:ext cx="9144000" cy="6863417"/>
          </a:xfrm>
          <a:prstGeom prst="rect">
            <a:avLst/>
          </a:prstGeom>
        </p:spPr>
        <p:txBody>
          <a:bodyPr wrap="square">
            <a:spAutoFit/>
          </a:bodyPr>
          <a:lstStyle/>
          <a:p>
            <a:r>
              <a:rPr lang="en-US" sz="2000" b="1" dirty="0"/>
              <a:t>Radio </a:t>
            </a:r>
            <a:r>
              <a:rPr lang="en-US" sz="2000" b="1" dirty="0" smtClean="0"/>
              <a:t>Waves</a:t>
            </a:r>
            <a:endParaRPr lang="en-US" sz="2000" b="1" dirty="0"/>
          </a:p>
          <a:p>
            <a:r>
              <a:rPr lang="en-US" sz="2000" dirty="0"/>
              <a:t>Radio waves have a slightly lower frequency (and a higher wavelength) than microwaves. The Ultra High Frequency (or UHF) waves are in the overlapping frequencies between microwaves and radio waves. The Very High Frequency (or VHF) waves have a lower frequency and are definitely in the radio wave spectrum. Both UHF and VHF waves are used to carry television signals. VHF has been used for many years for radio broadcasts, however, UHF signals are now being used as well in Digital Audio Broadcasting (or DAB radio)</a:t>
            </a:r>
            <a:r>
              <a:rPr lang="en-US" sz="2000" dirty="0" smtClean="0"/>
              <a:t>.</a:t>
            </a:r>
            <a:endParaRPr lang="en-US" sz="2000" dirty="0"/>
          </a:p>
          <a:p>
            <a:r>
              <a:rPr lang="en-US" sz="2000" dirty="0"/>
              <a:t>Radio-frequency Identification (or RFID) is used in devices (often called tags) that can be tracked using suitable equipment. These tags can be used to track people, animals or used in security tags in shops.</a:t>
            </a:r>
          </a:p>
          <a:p>
            <a:r>
              <a:rPr lang="en-US" sz="2000" dirty="0"/>
              <a:t>RFID tags have been used to time the runners in races. In a marathon for example, where there are a large number of runners, it is would be impossible to time every person. But if they wear a small tag the computer can log the time that each runner takes to complete the course.</a:t>
            </a:r>
          </a:p>
          <a:p>
            <a:r>
              <a:rPr lang="en-US" sz="2000" dirty="0"/>
              <a:t>The 'chips' that are used in animal identification are RFID tags. A small tag, the size of a grain of rice, is injected under the skin of a dog, cat or horse. Each chip transmits a unique number which can be used to look up the details of that animal on a central database.</a:t>
            </a:r>
          </a:p>
          <a:p>
            <a:r>
              <a:rPr lang="en-US" sz="2000" dirty="0"/>
              <a:t>Libraries use RFID tags to keep track of the books that they own. You may have noticed a sticker placed in the inside cover of a book with a maze-like pattern in copper. This is the RFID tag.</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27</a:t>
            </a:fld>
            <a:endParaRPr lang="en-US"/>
          </a:p>
        </p:txBody>
      </p:sp>
    </p:spTree>
    <p:extLst>
      <p:ext uri="{BB962C8B-B14F-4D97-AF65-F5344CB8AC3E}">
        <p14:creationId xmlns:p14="http://schemas.microsoft.com/office/powerpoint/2010/main" xmlns="" val="18835335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Radio Vs. Microwave</a:t>
            </a:r>
            <a:endParaRPr lang="en-US" dirty="0"/>
          </a:p>
        </p:txBody>
      </p:sp>
      <p:sp>
        <p:nvSpPr>
          <p:cNvPr id="5" name="Rectangle 4"/>
          <p:cNvSpPr/>
          <p:nvPr/>
        </p:nvSpPr>
        <p:spPr>
          <a:xfrm>
            <a:off x="0" y="2257485"/>
            <a:ext cx="9144000" cy="4524315"/>
          </a:xfrm>
          <a:prstGeom prst="rect">
            <a:avLst/>
          </a:prstGeom>
        </p:spPr>
        <p:txBody>
          <a:bodyPr wrap="square">
            <a:spAutoFit/>
          </a:bodyPr>
          <a:lstStyle/>
          <a:p>
            <a:r>
              <a:rPr lang="en-US" dirty="0"/>
              <a:t>The principle difference between radio and microwave is that</a:t>
            </a:r>
          </a:p>
          <a:p>
            <a:r>
              <a:rPr lang="en-US" dirty="0"/>
              <a:t>radio is omnidirectional and microwave is focused.</a:t>
            </a:r>
          </a:p>
          <a:p>
            <a:r>
              <a:rPr lang="en-US" dirty="0"/>
              <a:t>The term "Radio" covers the FM radio and UHF and VHF</a:t>
            </a:r>
          </a:p>
          <a:p>
            <a:r>
              <a:rPr lang="en-US" dirty="0"/>
              <a:t>television.</a:t>
            </a:r>
          </a:p>
          <a:p>
            <a:r>
              <a:rPr lang="en-US" dirty="0"/>
              <a:t>Packet Radio: Uses a ground based antenna to link multiple</a:t>
            </a:r>
          </a:p>
          <a:p>
            <a:r>
              <a:rPr lang="en-US" dirty="0"/>
              <a:t>sites in a data transmission network.</a:t>
            </a:r>
          </a:p>
          <a:p>
            <a:r>
              <a:rPr lang="en-US" dirty="0" err="1"/>
              <a:t>Teletext</a:t>
            </a:r>
            <a:r>
              <a:rPr lang="en-US" dirty="0"/>
              <a:t> Service: This service inserts character data in the</a:t>
            </a:r>
          </a:p>
          <a:p>
            <a:r>
              <a:rPr lang="en-US" dirty="0"/>
              <a:t>vertical blanking interval in a conventional TV signal.</a:t>
            </a:r>
          </a:p>
          <a:p>
            <a:r>
              <a:rPr lang="en-US" dirty="0"/>
              <a:t>Televisions equipped with a decoder can receive and display</a:t>
            </a:r>
          </a:p>
          <a:p>
            <a:r>
              <a:rPr lang="en-US" dirty="0"/>
              <a:t>the signal (Closed Caption).</a:t>
            </a:r>
          </a:p>
          <a:p>
            <a:r>
              <a:rPr lang="en-US" dirty="0"/>
              <a:t>Cellular Radio: A given frequency may be used by a number</a:t>
            </a:r>
          </a:p>
          <a:p>
            <a:r>
              <a:rPr lang="en-US" dirty="0"/>
              <a:t>of transmitters in the same area.</a:t>
            </a:r>
          </a:p>
        </p:txBody>
      </p:sp>
      <p:sp>
        <p:nvSpPr>
          <p:cNvPr id="7" name="Title 1"/>
          <p:cNvSpPr txBox="1">
            <a:spLocks/>
          </p:cNvSpPr>
          <p:nvPr/>
        </p:nvSpPr>
        <p:spPr bwMode="auto">
          <a:xfrm>
            <a:off x="0" y="457200"/>
            <a:ext cx="91440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Tahoma"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a:lstStyle>
          <a:p>
            <a:r>
              <a:rPr lang="en-US" sz="3200" smtClean="0"/>
              <a:t>Broadcast Radio Vs. Microwave Review Question</a:t>
            </a:r>
            <a:endParaRPr lang="en-US" sz="3200" dirty="0"/>
          </a:p>
        </p:txBody>
      </p:sp>
      <p:sp>
        <p:nvSpPr>
          <p:cNvPr id="8" name="Slide Number Placeholder 7"/>
          <p:cNvSpPr>
            <a:spLocks noGrp="1"/>
          </p:cNvSpPr>
          <p:nvPr>
            <p:ph type="sldNum" sz="quarter" idx="12"/>
          </p:nvPr>
        </p:nvSpPr>
        <p:spPr/>
        <p:txBody>
          <a:bodyPr/>
          <a:lstStyle/>
          <a:p>
            <a:pPr>
              <a:defRPr/>
            </a:pPr>
            <a:fld id="{BACECD4D-FF13-F54C-9E44-5E76ECC5C64E}" type="slidenum">
              <a:rPr lang="en-US" smtClean="0"/>
              <a:pPr>
                <a:defRPr/>
              </a:pPr>
              <a:t>28</a:t>
            </a:fld>
            <a:endParaRPr lang="en-US"/>
          </a:p>
        </p:txBody>
      </p:sp>
    </p:spTree>
    <p:extLst>
      <p:ext uri="{BB962C8B-B14F-4D97-AF65-F5344CB8AC3E}">
        <p14:creationId xmlns:p14="http://schemas.microsoft.com/office/powerpoint/2010/main" xmlns="" val="208958538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sciencelearn.org.nz/var/sciencelearn/storage/images/contexts/you_me_and_uv/sci_media/images/the_electromagnetic_spectrum/69399-9-eng-NZ/the_electromagnetic_spectrum_full_size_landscap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00511" y="2895600"/>
            <a:ext cx="3657600" cy="2924175"/>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bwMode="auto">
          <a:xfrm>
            <a:off x="0" y="1865313"/>
            <a:ext cx="9144000" cy="1335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folHlink"/>
              </a:buClr>
              <a:buSzPct val="60000"/>
              <a:buFont typeface="Wingdings" charset="0"/>
              <a:buChar char="n"/>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charset="0"/>
              <a:buChar char="n"/>
              <a:defRPr sz="2800">
                <a:solidFill>
                  <a:schemeClr val="tx1"/>
                </a:solidFill>
                <a:latin typeface="+mn-lt"/>
                <a:ea typeface="+mn-ea"/>
              </a:defRPr>
            </a:lvl2pPr>
            <a:lvl3pPr marL="1143000" indent="-228600" algn="l" rtl="0" eaLnBrk="0" fontAlgn="base" hangingPunct="0">
              <a:spcBef>
                <a:spcPct val="20000"/>
              </a:spcBef>
              <a:spcAft>
                <a:spcPct val="0"/>
              </a:spcAft>
              <a:buClr>
                <a:schemeClr val="folHlink"/>
              </a:buClr>
              <a:buSzPct val="50000"/>
              <a:buFont typeface="Wingdings" charset="0"/>
              <a:buChar char="n"/>
              <a:defRPr sz="2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SzPct val="55000"/>
              <a:buFont typeface="Wingding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SzPct val="50000"/>
              <a:buFont typeface="Wingdings" charset="0"/>
              <a:buChar char="n"/>
              <a:defRPr sz="2000">
                <a:solidFill>
                  <a:schemeClr val="tx1"/>
                </a:solidFill>
                <a:latin typeface="+mn-lt"/>
                <a:ea typeface="+mn-ea"/>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a:lstStyle>
          <a:p>
            <a:pPr marL="0" indent="0">
              <a:buFont typeface="Wingdings" charset="0"/>
              <a:buNone/>
            </a:pPr>
            <a:r>
              <a:rPr lang="en-US" dirty="0" smtClean="0"/>
              <a:t>Question: Indicate some significant differences between broadcast radio and microwave?</a:t>
            </a:r>
          </a:p>
          <a:p>
            <a:pPr marL="0" indent="0">
              <a:buFont typeface="Wingdings" charset="0"/>
              <a:buNone/>
            </a:pPr>
            <a:endParaRPr lang="en-US" dirty="0"/>
          </a:p>
        </p:txBody>
      </p:sp>
      <p:sp>
        <p:nvSpPr>
          <p:cNvPr id="3" name="Content Placeholder 2"/>
          <p:cNvSpPr>
            <a:spLocks noGrp="1"/>
          </p:cNvSpPr>
          <p:nvPr>
            <p:ph idx="1"/>
          </p:nvPr>
        </p:nvSpPr>
        <p:spPr>
          <a:xfrm>
            <a:off x="0" y="5334000"/>
            <a:ext cx="9144000" cy="4114800"/>
          </a:xfrm>
        </p:spPr>
        <p:txBody>
          <a:bodyPr/>
          <a:lstStyle/>
          <a:p>
            <a:pPr marL="0" indent="0">
              <a:buNone/>
            </a:pPr>
            <a:r>
              <a:rPr lang="en-US" dirty="0"/>
              <a:t>Broadcast is omnidirectional, does not require dish shaped antennas, and </a:t>
            </a:r>
            <a:r>
              <a:rPr lang="en-US" dirty="0" smtClean="0"/>
              <a:t>the antennas </a:t>
            </a:r>
            <a:r>
              <a:rPr lang="en-US" dirty="0"/>
              <a:t>do not have to be rigidly mounted in precise alignment.</a:t>
            </a:r>
          </a:p>
        </p:txBody>
      </p:sp>
      <p:sp>
        <p:nvSpPr>
          <p:cNvPr id="8" name="Title 1"/>
          <p:cNvSpPr>
            <a:spLocks noGrp="1"/>
          </p:cNvSpPr>
          <p:nvPr>
            <p:ph type="title"/>
          </p:nvPr>
        </p:nvSpPr>
        <p:spPr>
          <a:xfrm>
            <a:off x="0" y="457200"/>
            <a:ext cx="9144000" cy="685800"/>
          </a:xfrm>
        </p:spPr>
        <p:txBody>
          <a:bodyPr/>
          <a:lstStyle/>
          <a:p>
            <a:r>
              <a:rPr lang="en-US" sz="3200" dirty="0" smtClean="0"/>
              <a:t>Broadcast Radio Vs. Microwave Review Question</a:t>
            </a:r>
            <a:endParaRPr lang="en-US" sz="3200" dirty="0"/>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29</a:t>
            </a:fld>
            <a:endParaRPr lang="en-US"/>
          </a:p>
        </p:txBody>
      </p:sp>
    </p:spTree>
    <p:extLst>
      <p:ext uri="{BB962C8B-B14F-4D97-AF65-F5344CB8AC3E}">
        <p14:creationId xmlns:p14="http://schemas.microsoft.com/office/powerpoint/2010/main" xmlns="" val="417431571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Review Question</a:t>
            </a:r>
            <a:endParaRPr lang="en-US" dirty="0"/>
          </a:p>
        </p:txBody>
      </p:sp>
      <p:sp>
        <p:nvSpPr>
          <p:cNvPr id="3" name="Content Placeholder 2"/>
          <p:cNvSpPr>
            <a:spLocks noGrp="1"/>
          </p:cNvSpPr>
          <p:nvPr>
            <p:ph idx="1"/>
          </p:nvPr>
        </p:nvSpPr>
        <p:spPr/>
        <p:txBody>
          <a:bodyPr/>
          <a:lstStyle/>
          <a:p>
            <a:pPr marL="0" indent="0">
              <a:buNone/>
            </a:pPr>
            <a:r>
              <a:rPr lang="en-US" dirty="0"/>
              <a:t>Why is multiplexing so cost-effective</a:t>
            </a:r>
            <a:r>
              <a:rPr lang="en-US" dirty="0" smtClean="0"/>
              <a:t>?</a:t>
            </a: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30</a:t>
            </a:fld>
            <a:endParaRPr lang="en-US"/>
          </a:p>
        </p:txBody>
      </p:sp>
    </p:spTree>
    <p:extLst>
      <p:ext uri="{BB962C8B-B14F-4D97-AF65-F5344CB8AC3E}">
        <p14:creationId xmlns:p14="http://schemas.microsoft.com/office/powerpoint/2010/main" xmlns="" val="1192397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pPr eaLnBrk="1" hangingPunct="1">
              <a:defRPr/>
            </a:pPr>
            <a:r>
              <a:rPr lang="en-US" smtClean="0">
                <a:cs typeface="Times New Roman" charset="0"/>
              </a:rPr>
              <a:t>Multiplexing</a:t>
            </a:r>
          </a:p>
        </p:txBody>
      </p:sp>
      <p:pic>
        <p:nvPicPr>
          <p:cNvPr id="28365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6200" y="1905000"/>
            <a:ext cx="83058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0" y="4191000"/>
            <a:ext cx="9144000" cy="2308324"/>
          </a:xfrm>
          <a:prstGeom prst="rect">
            <a:avLst/>
          </a:prstGeom>
        </p:spPr>
        <p:txBody>
          <a:bodyPr wrap="square">
            <a:spAutoFit/>
          </a:bodyPr>
          <a:lstStyle/>
          <a:p>
            <a:r>
              <a:rPr lang="en-US" dirty="0"/>
              <a:t>In both local and wide area communications, it is almost always the case that </a:t>
            </a:r>
            <a:r>
              <a:rPr lang="en-US" dirty="0" smtClean="0"/>
              <a:t>the capacity </a:t>
            </a:r>
            <a:r>
              <a:rPr lang="en-US" dirty="0"/>
              <a:t>of the transmission medium exceeds the capacity required for the </a:t>
            </a:r>
            <a:r>
              <a:rPr lang="en-US" dirty="0" smtClean="0"/>
              <a:t>transmission of </a:t>
            </a:r>
            <a:r>
              <a:rPr lang="en-US" dirty="0"/>
              <a:t>a single signal</a:t>
            </a:r>
            <a:r>
              <a:rPr lang="en-US" dirty="0" smtClean="0"/>
              <a:t>. </a:t>
            </a:r>
            <a:r>
              <a:rPr lang="en-US" dirty="0"/>
              <a:t>To make efficient use of the transmission system, it is </a:t>
            </a:r>
            <a:r>
              <a:rPr lang="en-US" dirty="0" smtClean="0"/>
              <a:t>desirable to </a:t>
            </a:r>
            <a:r>
              <a:rPr lang="en-US" dirty="0"/>
              <a:t>carry multiple signals on a single medium. This is referred to as multiplexing</a:t>
            </a:r>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31</a:t>
            </a:fld>
            <a:endParaRPr lang="en-US"/>
          </a:p>
        </p:txBody>
      </p:sp>
    </p:spTree>
    <p:extLst>
      <p:ext uri="{BB962C8B-B14F-4D97-AF65-F5344CB8AC3E}">
        <p14:creationId xmlns:p14="http://schemas.microsoft.com/office/powerpoint/2010/main" xmlns="" val="9772951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eaLnBrk="1" hangingPunct="1">
              <a:defRPr/>
            </a:pPr>
            <a:r>
              <a:rPr lang="en-US" smtClean="0">
                <a:cs typeface="Times New Roman" charset="0"/>
              </a:rPr>
              <a:t>Reasons for Widespread Use of Multiplexing</a:t>
            </a:r>
          </a:p>
        </p:txBody>
      </p:sp>
      <p:sp>
        <p:nvSpPr>
          <p:cNvPr id="284675" name="Rectangle 3"/>
          <p:cNvSpPr>
            <a:spLocks noGrp="1" noChangeArrowheads="1"/>
          </p:cNvSpPr>
          <p:nvPr>
            <p:ph type="body" idx="1"/>
          </p:nvPr>
        </p:nvSpPr>
        <p:spPr/>
        <p:txBody>
          <a:bodyPr/>
          <a:lstStyle/>
          <a:p>
            <a:pPr eaLnBrk="1" hangingPunct="1">
              <a:defRPr/>
            </a:pPr>
            <a:r>
              <a:rPr lang="en-US" sz="2800" smtClean="0">
                <a:cs typeface="Times New Roman" charset="0"/>
              </a:rPr>
              <a:t>Cost per kbps of transmission facility declines with an increase in the data rate</a:t>
            </a:r>
          </a:p>
          <a:p>
            <a:pPr eaLnBrk="1" hangingPunct="1">
              <a:defRPr/>
            </a:pPr>
            <a:r>
              <a:rPr lang="en-US" sz="2800" smtClean="0">
                <a:cs typeface="Times New Roman" charset="0"/>
              </a:rPr>
              <a:t>Cost of transmission and receiving equipment declines with increased data rate</a:t>
            </a:r>
          </a:p>
          <a:p>
            <a:pPr eaLnBrk="1" hangingPunct="1">
              <a:defRPr/>
            </a:pPr>
            <a:r>
              <a:rPr lang="en-US" sz="2800" smtClean="0">
                <a:cs typeface="Times New Roman" charset="0"/>
              </a:rPr>
              <a:t>Most individual data communicating devices require relatively modest data rate support</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32</a:t>
            </a:fld>
            <a:endParaRPr lang="en-US"/>
          </a:p>
        </p:txBody>
      </p:sp>
    </p:spTree>
    <p:extLst>
      <p:ext uri="{BB962C8B-B14F-4D97-AF65-F5344CB8AC3E}">
        <p14:creationId xmlns:p14="http://schemas.microsoft.com/office/powerpoint/2010/main" xmlns="" val="432922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pPr eaLnBrk="1" hangingPunct="1">
              <a:defRPr/>
            </a:pPr>
            <a:r>
              <a:rPr lang="en-US" smtClean="0">
                <a:cs typeface="Times New Roman" charset="0"/>
              </a:rPr>
              <a:t>Multiplexing Techniques</a:t>
            </a:r>
          </a:p>
        </p:txBody>
      </p:sp>
      <p:sp>
        <p:nvSpPr>
          <p:cNvPr id="286723" name="Rectangle 3"/>
          <p:cNvSpPr>
            <a:spLocks noGrp="1" noChangeArrowheads="1"/>
          </p:cNvSpPr>
          <p:nvPr>
            <p:ph type="body" idx="1"/>
          </p:nvPr>
        </p:nvSpPr>
        <p:spPr/>
        <p:txBody>
          <a:bodyPr/>
          <a:lstStyle/>
          <a:p>
            <a:pPr eaLnBrk="1" hangingPunct="1">
              <a:defRPr/>
            </a:pPr>
            <a:r>
              <a:rPr lang="en-US" smtClean="0">
                <a:cs typeface="Times New Roman" charset="0"/>
              </a:rPr>
              <a:t>Frequency-division multiplexing (FDM)</a:t>
            </a:r>
          </a:p>
          <a:p>
            <a:pPr lvl="1" eaLnBrk="1" hangingPunct="1">
              <a:defRPr/>
            </a:pPr>
            <a:r>
              <a:rPr lang="en-US" smtClean="0">
                <a:cs typeface="Times New Roman" charset="0"/>
              </a:rPr>
              <a:t>Takes advantage of the fact that the useful bandwidth of the medium exceeds the required bandwidth of a given signal</a:t>
            </a:r>
          </a:p>
          <a:p>
            <a:pPr eaLnBrk="1" hangingPunct="1">
              <a:defRPr/>
            </a:pPr>
            <a:r>
              <a:rPr lang="en-US" smtClean="0">
                <a:cs typeface="Times New Roman" charset="0"/>
              </a:rPr>
              <a:t>Time-division multiplexing (TDM)</a:t>
            </a:r>
          </a:p>
          <a:p>
            <a:pPr lvl="1" eaLnBrk="1" hangingPunct="1">
              <a:defRPr/>
            </a:pPr>
            <a:r>
              <a:rPr lang="en-US" smtClean="0">
                <a:cs typeface="Times New Roman" charset="0"/>
              </a:rPr>
              <a:t>Takes advantage of the fact that the achievable bit rate of the medium exceeds the required data rate of a digital signal</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33</a:t>
            </a:fld>
            <a:endParaRPr lang="en-US"/>
          </a:p>
        </p:txBody>
      </p:sp>
    </p:spTree>
    <p:extLst>
      <p:ext uri="{BB962C8B-B14F-4D97-AF65-F5344CB8AC3E}">
        <p14:creationId xmlns:p14="http://schemas.microsoft.com/office/powerpoint/2010/main" xmlns="" val="9087501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4" name="Rectangle 8"/>
          <p:cNvSpPr>
            <a:spLocks noGrp="1" noChangeArrowheads="1"/>
          </p:cNvSpPr>
          <p:nvPr>
            <p:ph type="title"/>
          </p:nvPr>
        </p:nvSpPr>
        <p:spPr>
          <a:xfrm>
            <a:off x="762000" y="617538"/>
            <a:ext cx="8181975" cy="1143000"/>
          </a:xfrm>
        </p:spPr>
        <p:txBody>
          <a:bodyPr/>
          <a:lstStyle/>
          <a:p>
            <a:pPr eaLnBrk="1" hangingPunct="1">
              <a:defRPr/>
            </a:pPr>
            <a:r>
              <a:rPr lang="en-US" smtClean="0">
                <a:cs typeface="Times New Roman" charset="0"/>
              </a:rPr>
              <a:t>Frequency-division Multiplexing</a:t>
            </a:r>
            <a:endParaRPr lang="en-US" smtClean="0">
              <a:cs typeface="+mj-cs"/>
            </a:endParaRPr>
          </a:p>
        </p:txBody>
      </p:sp>
      <p:pic>
        <p:nvPicPr>
          <p:cNvPr id="285707"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963737"/>
            <a:ext cx="4724400" cy="337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4267200" y="1752600"/>
            <a:ext cx="4876800" cy="3477875"/>
          </a:xfrm>
          <a:prstGeom prst="rect">
            <a:avLst/>
          </a:prstGeom>
        </p:spPr>
        <p:txBody>
          <a:bodyPr wrap="square">
            <a:spAutoFit/>
          </a:bodyPr>
          <a:lstStyle/>
          <a:p>
            <a:pPr algn="just"/>
            <a:r>
              <a:rPr lang="en-US" sz="2000" dirty="0"/>
              <a:t>Each </a:t>
            </a:r>
            <a:r>
              <a:rPr lang="en-US" sz="2000" dirty="0" smtClean="0"/>
              <a:t>signal requires </a:t>
            </a:r>
            <a:r>
              <a:rPr lang="en-US" sz="2000" dirty="0"/>
              <a:t>a certain bandwidth centered on its carrier frequency</a:t>
            </a:r>
            <a:r>
              <a:rPr lang="en-US" sz="2000" dirty="0" smtClean="0"/>
              <a:t>, referred </a:t>
            </a:r>
            <a:r>
              <a:rPr lang="en-US" sz="2000" dirty="0"/>
              <a:t>to as </a:t>
            </a:r>
            <a:r>
              <a:rPr lang="en-US" sz="2000" dirty="0" smtClean="0"/>
              <a:t>a channel</a:t>
            </a:r>
            <a:r>
              <a:rPr lang="en-US" sz="2000" dirty="0"/>
              <a:t>. To </a:t>
            </a:r>
            <a:r>
              <a:rPr lang="en-US" sz="2000" dirty="0" smtClean="0"/>
              <a:t>prevent interference</a:t>
            </a:r>
            <a:r>
              <a:rPr lang="en-US" sz="2000" dirty="0"/>
              <a:t>, the channels are separated by guard bands, </a:t>
            </a:r>
            <a:r>
              <a:rPr lang="en-US" sz="2000" dirty="0" smtClean="0"/>
              <a:t>which are </a:t>
            </a:r>
            <a:r>
              <a:rPr lang="en-US" sz="2000" dirty="0"/>
              <a:t>unused portions of the </a:t>
            </a:r>
            <a:r>
              <a:rPr lang="en-US" sz="2000" dirty="0" smtClean="0"/>
              <a:t>spectrum. </a:t>
            </a:r>
            <a:r>
              <a:rPr lang="en-US" sz="2000" dirty="0"/>
              <a:t>An example is the multiplexing of voice signals. We mentioned that the </a:t>
            </a:r>
            <a:r>
              <a:rPr lang="en-US" sz="2000" dirty="0" smtClean="0"/>
              <a:t>useful spectrum </a:t>
            </a:r>
            <a:r>
              <a:rPr lang="en-US" sz="2000" dirty="0"/>
              <a:t>for voice is 300 </a:t>
            </a:r>
            <a:r>
              <a:rPr lang="en-US" sz="2000" dirty="0" smtClean="0"/>
              <a:t>to 3400 </a:t>
            </a:r>
            <a:r>
              <a:rPr lang="en-US" sz="2000" dirty="0"/>
              <a:t>Hz. Thus, a bandwidth of 4 kHz is adequate </a:t>
            </a:r>
            <a:r>
              <a:rPr lang="en-US" sz="2000" dirty="0" smtClean="0"/>
              <a:t>to carry </a:t>
            </a:r>
            <a:r>
              <a:rPr lang="en-US" sz="2000" dirty="0"/>
              <a:t>the voice signal and provide a guard band</a:t>
            </a:r>
          </a:p>
        </p:txBody>
      </p:sp>
      <p:sp>
        <p:nvSpPr>
          <p:cNvPr id="4" name="Rectangle 3"/>
          <p:cNvSpPr/>
          <p:nvPr/>
        </p:nvSpPr>
        <p:spPr>
          <a:xfrm>
            <a:off x="0" y="5257800"/>
            <a:ext cx="9144000" cy="1631216"/>
          </a:xfrm>
          <a:prstGeom prst="rect">
            <a:avLst/>
          </a:prstGeom>
        </p:spPr>
        <p:txBody>
          <a:bodyPr wrap="square">
            <a:spAutoFit/>
          </a:bodyPr>
          <a:lstStyle/>
          <a:p>
            <a:r>
              <a:rPr lang="en-US" sz="2000" dirty="0"/>
              <a:t>Six signal sources are fed into a </a:t>
            </a:r>
            <a:r>
              <a:rPr lang="en-US" sz="2000" dirty="0" smtClean="0"/>
              <a:t>multiplexer that </a:t>
            </a:r>
            <a:r>
              <a:rPr lang="en-US" sz="2000" dirty="0"/>
              <a:t>modulates each signal onto a different frequency (fi, . . . , f6). Each </a:t>
            </a:r>
            <a:r>
              <a:rPr lang="en-US" sz="2000" dirty="0" smtClean="0"/>
              <a:t>signal requires </a:t>
            </a:r>
            <a:r>
              <a:rPr lang="en-US" sz="2000" dirty="0"/>
              <a:t>a certain bandwidth centered on its carrier frequency, referred to as </a:t>
            </a:r>
            <a:r>
              <a:rPr lang="en-US" sz="2000" dirty="0" smtClean="0"/>
              <a:t>a channel</a:t>
            </a:r>
            <a:r>
              <a:rPr lang="en-US" sz="2000" dirty="0"/>
              <a:t>. To prevent interference, the channels are separated by </a:t>
            </a:r>
            <a:r>
              <a:rPr lang="en-US" sz="2000" dirty="0" smtClean="0"/>
              <a:t>guard </a:t>
            </a:r>
            <a:r>
              <a:rPr lang="en-US" sz="2000" dirty="0"/>
              <a:t>bands, which</a:t>
            </a:r>
          </a:p>
          <a:p>
            <a:r>
              <a:rPr lang="en-US" sz="2000" dirty="0"/>
              <a:t>are unused portions of the spectrum (not shown in the figure).</a:t>
            </a:r>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34</a:t>
            </a:fld>
            <a:endParaRPr lang="en-US"/>
          </a:p>
        </p:txBody>
      </p:sp>
    </p:spTree>
    <p:extLst>
      <p:ext uri="{BB962C8B-B14F-4D97-AF65-F5344CB8AC3E}">
        <p14:creationId xmlns:p14="http://schemas.microsoft.com/office/powerpoint/2010/main" xmlns="" val="10105804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ChangeArrowheads="1"/>
          </p:cNvSpPr>
          <p:nvPr>
            <p:ph type="title"/>
          </p:nvPr>
        </p:nvSpPr>
        <p:spPr/>
        <p:txBody>
          <a:bodyPr/>
          <a:lstStyle/>
          <a:p>
            <a:pPr eaLnBrk="1" hangingPunct="1">
              <a:defRPr/>
            </a:pPr>
            <a:r>
              <a:rPr lang="en-US" smtClean="0">
                <a:cs typeface="Times New Roman" charset="0"/>
              </a:rPr>
              <a:t>Time-division Multiplexing</a:t>
            </a:r>
          </a:p>
        </p:txBody>
      </p:sp>
      <p:pic>
        <p:nvPicPr>
          <p:cNvPr id="36557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905000"/>
            <a:ext cx="4673600" cy="3657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4724400" y="1752600"/>
            <a:ext cx="4419600" cy="3170099"/>
          </a:xfrm>
          <a:prstGeom prst="rect">
            <a:avLst/>
          </a:prstGeom>
        </p:spPr>
        <p:txBody>
          <a:bodyPr wrap="square">
            <a:spAutoFit/>
          </a:bodyPr>
          <a:lstStyle/>
          <a:p>
            <a:pPr algn="just"/>
            <a:r>
              <a:rPr lang="en-US" sz="2000" dirty="0"/>
              <a:t>TDM, referring to the fact that time slots </a:t>
            </a:r>
            <a:r>
              <a:rPr lang="en-US" sz="2000" dirty="0" smtClean="0"/>
              <a:t>are </a:t>
            </a:r>
            <a:r>
              <a:rPr lang="en-US" sz="2000" dirty="0" err="1" smtClean="0"/>
              <a:t>preassigned</a:t>
            </a:r>
            <a:r>
              <a:rPr lang="en-US" sz="2000" dirty="0" smtClean="0"/>
              <a:t> </a:t>
            </a:r>
            <a:r>
              <a:rPr lang="en-US" sz="2000" dirty="0"/>
              <a:t>and fixed. Hence the </a:t>
            </a:r>
            <a:r>
              <a:rPr lang="en-US" sz="2000" dirty="0" smtClean="0"/>
              <a:t>timing of transmission </a:t>
            </a:r>
            <a:r>
              <a:rPr lang="en-US" sz="2000" dirty="0"/>
              <a:t>from the various sources is synchronized. In contrast, </a:t>
            </a:r>
            <a:r>
              <a:rPr lang="en-US" sz="2000" dirty="0" smtClean="0"/>
              <a:t>asynchronous TDM </a:t>
            </a:r>
            <a:r>
              <a:rPr lang="en-US" sz="2000" dirty="0"/>
              <a:t>allows time on the medium to be allocated dynamically. </a:t>
            </a:r>
            <a:r>
              <a:rPr lang="en-US" sz="2000" dirty="0" smtClean="0"/>
              <a:t>Unless otherwise </a:t>
            </a:r>
            <a:r>
              <a:rPr lang="en-US" sz="2000" dirty="0"/>
              <a:t>noted, the term TDM will be used to mean synchronous TDM</a:t>
            </a:r>
          </a:p>
        </p:txBody>
      </p:sp>
      <p:sp>
        <p:nvSpPr>
          <p:cNvPr id="4" name="Rectangle 3"/>
          <p:cNvSpPr/>
          <p:nvPr/>
        </p:nvSpPr>
        <p:spPr>
          <a:xfrm>
            <a:off x="0" y="5229761"/>
            <a:ext cx="9144000" cy="1323439"/>
          </a:xfrm>
          <a:prstGeom prst="rect">
            <a:avLst/>
          </a:prstGeom>
        </p:spPr>
        <p:txBody>
          <a:bodyPr wrap="square">
            <a:spAutoFit/>
          </a:bodyPr>
          <a:lstStyle/>
          <a:p>
            <a:r>
              <a:rPr lang="en-US" sz="2000" dirty="0"/>
              <a:t>TDM takes advantage of the fact that the achievable bit rate (sometimes</a:t>
            </a:r>
            <a:r>
              <a:rPr lang="en-US" sz="2000" dirty="0" smtClean="0"/>
              <a:t>, unfortunately</a:t>
            </a:r>
            <a:r>
              <a:rPr lang="en-US" sz="2000" dirty="0"/>
              <a:t>, called bandwidth) of the medium exceeds the required data rate of </a:t>
            </a:r>
            <a:r>
              <a:rPr lang="en-US" sz="2000" dirty="0" smtClean="0"/>
              <a:t>a digital </a:t>
            </a:r>
            <a:r>
              <a:rPr lang="en-US" sz="2000" dirty="0"/>
              <a:t>signal. Multiple digital signals can be carried on a </a:t>
            </a:r>
            <a:r>
              <a:rPr lang="en-US" sz="2000" dirty="0" smtClean="0"/>
              <a:t>single transmission path by </a:t>
            </a:r>
            <a:r>
              <a:rPr lang="en-US" sz="2000" dirty="0"/>
              <a:t>interleaving portions of each signal in time.</a:t>
            </a:r>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35</a:t>
            </a:fld>
            <a:endParaRPr lang="en-US"/>
          </a:p>
        </p:txBody>
      </p:sp>
    </p:spTree>
    <p:extLst>
      <p:ext uri="{BB962C8B-B14F-4D97-AF65-F5344CB8AC3E}">
        <p14:creationId xmlns:p14="http://schemas.microsoft.com/office/powerpoint/2010/main" xmlns="" val="39366092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TDM and FDM</a:t>
            </a:r>
            <a:endParaRPr lang="en-US" dirty="0"/>
          </a:p>
        </p:txBody>
      </p:sp>
      <p:pic>
        <p:nvPicPr>
          <p:cNvPr id="5" name="Picture 4"/>
          <p:cNvPicPr>
            <a:picLocks noChangeAspect="1"/>
          </p:cNvPicPr>
          <p:nvPr/>
        </p:nvPicPr>
        <p:blipFill>
          <a:blip r:embed="rId2"/>
          <a:stretch>
            <a:fillRect/>
          </a:stretch>
        </p:blipFill>
        <p:spPr>
          <a:xfrm>
            <a:off x="4572000" y="1828800"/>
            <a:ext cx="4305300" cy="1892300"/>
          </a:xfrm>
          <a:prstGeom prst="rect">
            <a:avLst/>
          </a:prstGeom>
        </p:spPr>
      </p:pic>
      <p:pic>
        <p:nvPicPr>
          <p:cNvPr id="6" name="Picture 5"/>
          <p:cNvPicPr>
            <a:picLocks noChangeAspect="1"/>
          </p:cNvPicPr>
          <p:nvPr/>
        </p:nvPicPr>
        <p:blipFill>
          <a:blip r:embed="rId3"/>
          <a:stretch>
            <a:fillRect/>
          </a:stretch>
        </p:blipFill>
        <p:spPr>
          <a:xfrm>
            <a:off x="0" y="4038600"/>
            <a:ext cx="8001000" cy="2822222"/>
          </a:xfrm>
          <a:prstGeom prst="rect">
            <a:avLst/>
          </a:prstGeom>
        </p:spPr>
      </p:pic>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36</a:t>
            </a:fld>
            <a:endParaRPr lang="en-US"/>
          </a:p>
        </p:txBody>
      </p:sp>
    </p:spTree>
    <p:extLst>
      <p:ext uri="{BB962C8B-B14F-4D97-AF65-F5344CB8AC3E}">
        <p14:creationId xmlns:p14="http://schemas.microsoft.com/office/powerpoint/2010/main" xmlns="" val="21790293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Multiplexing Review Question</a:t>
            </a:r>
            <a:endParaRPr lang="en-US" dirty="0"/>
          </a:p>
        </p:txBody>
      </p:sp>
      <p:sp>
        <p:nvSpPr>
          <p:cNvPr id="3" name="Content Placeholder 2"/>
          <p:cNvSpPr>
            <a:spLocks noGrp="1"/>
          </p:cNvSpPr>
          <p:nvPr>
            <p:ph idx="1"/>
          </p:nvPr>
        </p:nvSpPr>
        <p:spPr>
          <a:xfrm>
            <a:off x="0" y="2017713"/>
            <a:ext cx="9144000" cy="1258887"/>
          </a:xfrm>
        </p:spPr>
        <p:txBody>
          <a:bodyPr/>
          <a:lstStyle/>
          <a:p>
            <a:pPr marL="0" indent="0">
              <a:buNone/>
            </a:pPr>
            <a:r>
              <a:rPr lang="en-US" dirty="0"/>
              <a:t>Why is multiplexing so cost-effective</a:t>
            </a:r>
            <a:r>
              <a:rPr lang="en-US" dirty="0" smtClean="0"/>
              <a:t>?</a:t>
            </a:r>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Multiplexing </a:t>
            </a:r>
            <a:r>
              <a:rPr lang="en-US" dirty="0"/>
              <a:t>is cost-effective because the higher the data rate, the more cost-effective the transmission facility.</a:t>
            </a:r>
          </a:p>
          <a:p>
            <a:pPr marL="0" indent="0">
              <a:buNone/>
            </a:pPr>
            <a:endParaRPr lang="en-US" dirty="0"/>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37</a:t>
            </a:fld>
            <a:endParaRPr lang="en-US"/>
          </a:p>
        </p:txBody>
      </p:sp>
    </p:spTree>
    <p:extLst>
      <p:ext uri="{BB962C8B-B14F-4D97-AF65-F5344CB8AC3E}">
        <p14:creationId xmlns:p14="http://schemas.microsoft.com/office/powerpoint/2010/main" xmlns="" val="19874020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38</a:t>
            </a:fld>
            <a:endParaRPr lang="en-US"/>
          </a:p>
        </p:txBody>
      </p:sp>
    </p:spTree>
    <p:extLst>
      <p:ext uri="{BB962C8B-B14F-4D97-AF65-F5344CB8AC3E}">
        <p14:creationId xmlns:p14="http://schemas.microsoft.com/office/powerpoint/2010/main" xmlns="" val="25439169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sz="4000" dirty="0" smtClean="0"/>
              <a:t>Interference Avoidance By Multiplexing</a:t>
            </a:r>
            <a:r>
              <a:rPr lang="en-US" dirty="0" smtClean="0"/>
              <a:t>: Review Question</a:t>
            </a:r>
            <a:endParaRPr lang="en-US" dirty="0"/>
          </a:p>
        </p:txBody>
      </p:sp>
      <p:sp>
        <p:nvSpPr>
          <p:cNvPr id="3" name="Content Placeholder 2"/>
          <p:cNvSpPr>
            <a:spLocks noGrp="1"/>
          </p:cNvSpPr>
          <p:nvPr>
            <p:ph idx="1"/>
          </p:nvPr>
        </p:nvSpPr>
        <p:spPr>
          <a:xfrm>
            <a:off x="0" y="2590800"/>
            <a:ext cx="9144000" cy="4114800"/>
          </a:xfrm>
        </p:spPr>
        <p:txBody>
          <a:bodyPr/>
          <a:lstStyle/>
          <a:p>
            <a:pPr marL="0" indent="0">
              <a:buNone/>
            </a:pPr>
            <a:r>
              <a:rPr lang="en-US" dirty="0"/>
              <a:t>How is interference avoided by using frequency division multiplexing</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39</a:t>
            </a:fld>
            <a:endParaRPr lang="en-US"/>
          </a:p>
        </p:txBody>
      </p:sp>
    </p:spTree>
    <p:extLst>
      <p:ext uri="{BB962C8B-B14F-4D97-AF65-F5344CB8AC3E}">
        <p14:creationId xmlns:p14="http://schemas.microsoft.com/office/powerpoint/2010/main" xmlns="" val="400207814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704" name="Rectangle 8"/>
          <p:cNvSpPr>
            <a:spLocks noGrp="1" noChangeArrowheads="1"/>
          </p:cNvSpPr>
          <p:nvPr>
            <p:ph type="title"/>
          </p:nvPr>
        </p:nvSpPr>
        <p:spPr>
          <a:xfrm>
            <a:off x="762000" y="617538"/>
            <a:ext cx="8181975" cy="1143000"/>
          </a:xfrm>
        </p:spPr>
        <p:txBody>
          <a:bodyPr/>
          <a:lstStyle/>
          <a:p>
            <a:pPr eaLnBrk="1" hangingPunct="1">
              <a:defRPr/>
            </a:pPr>
            <a:r>
              <a:rPr lang="en-US" smtClean="0">
                <a:cs typeface="Times New Roman" charset="0"/>
              </a:rPr>
              <a:t>Frequency-division Multiplexing</a:t>
            </a:r>
            <a:endParaRPr lang="en-US" smtClean="0">
              <a:cs typeface="+mj-cs"/>
            </a:endParaRPr>
          </a:p>
        </p:txBody>
      </p:sp>
      <p:pic>
        <p:nvPicPr>
          <p:cNvPr id="285707" name="Picture 11"/>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1963737"/>
            <a:ext cx="4724400" cy="337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3" name="Rectangle 2"/>
          <p:cNvSpPr/>
          <p:nvPr/>
        </p:nvSpPr>
        <p:spPr>
          <a:xfrm>
            <a:off x="4267200" y="1752600"/>
            <a:ext cx="4876800" cy="3477875"/>
          </a:xfrm>
          <a:prstGeom prst="rect">
            <a:avLst/>
          </a:prstGeom>
        </p:spPr>
        <p:txBody>
          <a:bodyPr wrap="square">
            <a:spAutoFit/>
          </a:bodyPr>
          <a:lstStyle/>
          <a:p>
            <a:pPr algn="just"/>
            <a:r>
              <a:rPr lang="en-US" sz="2000" dirty="0"/>
              <a:t>Each </a:t>
            </a:r>
            <a:r>
              <a:rPr lang="en-US" sz="2000" dirty="0" smtClean="0"/>
              <a:t>signal requires </a:t>
            </a:r>
            <a:r>
              <a:rPr lang="en-US" sz="2000" dirty="0"/>
              <a:t>a certain bandwidth centered on its carrier frequency</a:t>
            </a:r>
            <a:r>
              <a:rPr lang="en-US" sz="2000" dirty="0" smtClean="0"/>
              <a:t>, referred </a:t>
            </a:r>
            <a:r>
              <a:rPr lang="en-US" sz="2000" dirty="0"/>
              <a:t>to as </a:t>
            </a:r>
            <a:r>
              <a:rPr lang="en-US" sz="2000" dirty="0" smtClean="0"/>
              <a:t>a channel</a:t>
            </a:r>
            <a:r>
              <a:rPr lang="en-US" sz="2000" dirty="0"/>
              <a:t>. To </a:t>
            </a:r>
            <a:r>
              <a:rPr lang="en-US" sz="2000" dirty="0" smtClean="0"/>
              <a:t>prevent interference</a:t>
            </a:r>
            <a:r>
              <a:rPr lang="en-US" sz="2000" dirty="0"/>
              <a:t>, the channels are separated by guard bands, </a:t>
            </a:r>
            <a:r>
              <a:rPr lang="en-US" sz="2000" dirty="0" smtClean="0"/>
              <a:t>which are </a:t>
            </a:r>
            <a:r>
              <a:rPr lang="en-US" sz="2000" dirty="0"/>
              <a:t>unused portions of the </a:t>
            </a:r>
            <a:r>
              <a:rPr lang="en-US" sz="2000" dirty="0" smtClean="0"/>
              <a:t>spectrum. </a:t>
            </a:r>
            <a:r>
              <a:rPr lang="en-US" sz="2000" dirty="0"/>
              <a:t>An example is the multiplexing of voice signals. We mentioned that the </a:t>
            </a:r>
            <a:r>
              <a:rPr lang="en-US" sz="2000" dirty="0" smtClean="0"/>
              <a:t>useful spectrum </a:t>
            </a:r>
            <a:r>
              <a:rPr lang="en-US" sz="2000" dirty="0"/>
              <a:t>for voice is 300 </a:t>
            </a:r>
            <a:r>
              <a:rPr lang="en-US" sz="2000" dirty="0" smtClean="0"/>
              <a:t>to 3400 </a:t>
            </a:r>
            <a:r>
              <a:rPr lang="en-US" sz="2000" dirty="0"/>
              <a:t>Hz. Thus, a bandwidth of 4 kHz is adequate </a:t>
            </a:r>
            <a:r>
              <a:rPr lang="en-US" sz="2000" dirty="0" smtClean="0"/>
              <a:t>to carry </a:t>
            </a:r>
            <a:r>
              <a:rPr lang="en-US" sz="2000" dirty="0"/>
              <a:t>the voice signal and provide a guard band</a:t>
            </a:r>
          </a:p>
        </p:txBody>
      </p:sp>
      <p:sp>
        <p:nvSpPr>
          <p:cNvPr id="4" name="Rectangle 3"/>
          <p:cNvSpPr/>
          <p:nvPr/>
        </p:nvSpPr>
        <p:spPr>
          <a:xfrm>
            <a:off x="0" y="5257800"/>
            <a:ext cx="9144000" cy="1631216"/>
          </a:xfrm>
          <a:prstGeom prst="rect">
            <a:avLst/>
          </a:prstGeom>
        </p:spPr>
        <p:txBody>
          <a:bodyPr wrap="square">
            <a:spAutoFit/>
          </a:bodyPr>
          <a:lstStyle/>
          <a:p>
            <a:r>
              <a:rPr lang="en-US" sz="2000" dirty="0"/>
              <a:t>Six signal sources are fed into a </a:t>
            </a:r>
            <a:r>
              <a:rPr lang="en-US" sz="2000" dirty="0" smtClean="0"/>
              <a:t>multiplexer that </a:t>
            </a:r>
            <a:r>
              <a:rPr lang="en-US" sz="2000" dirty="0"/>
              <a:t>modulates each signal onto a different frequency (fi, . . . , f6). Each </a:t>
            </a:r>
            <a:r>
              <a:rPr lang="en-US" sz="2000" dirty="0" smtClean="0"/>
              <a:t>signal requires </a:t>
            </a:r>
            <a:r>
              <a:rPr lang="en-US" sz="2000" dirty="0"/>
              <a:t>a certain bandwidth centered on its carrier frequency, referred to as </a:t>
            </a:r>
            <a:r>
              <a:rPr lang="en-US" sz="2000" dirty="0" smtClean="0"/>
              <a:t>a channel</a:t>
            </a:r>
            <a:r>
              <a:rPr lang="en-US" sz="2000" dirty="0"/>
              <a:t>. To prevent interference, the channels are separated by </a:t>
            </a:r>
            <a:r>
              <a:rPr lang="en-US" sz="2000" dirty="0" smtClean="0"/>
              <a:t>guard </a:t>
            </a:r>
            <a:r>
              <a:rPr lang="en-US" sz="2000" dirty="0"/>
              <a:t>bands, which</a:t>
            </a:r>
          </a:p>
          <a:p>
            <a:r>
              <a:rPr lang="en-US" sz="2000" dirty="0"/>
              <a:t>are unused portions of the spectrum (not shown in the figure).</a:t>
            </a:r>
          </a:p>
        </p:txBody>
      </p:sp>
      <p:sp>
        <p:nvSpPr>
          <p:cNvPr id="7" name="Slide Number Placeholder 6"/>
          <p:cNvSpPr>
            <a:spLocks noGrp="1"/>
          </p:cNvSpPr>
          <p:nvPr>
            <p:ph type="sldNum" sz="quarter" idx="12"/>
          </p:nvPr>
        </p:nvSpPr>
        <p:spPr/>
        <p:txBody>
          <a:bodyPr/>
          <a:lstStyle/>
          <a:p>
            <a:pPr>
              <a:defRPr/>
            </a:pPr>
            <a:fld id="{BACECD4D-FF13-F54C-9E44-5E76ECC5C64E}" type="slidenum">
              <a:rPr lang="en-US" smtClean="0"/>
              <a:pPr>
                <a:defRPr/>
              </a:pPr>
              <a:t>40</a:t>
            </a:fld>
            <a:endParaRPr lang="en-US"/>
          </a:p>
        </p:txBody>
      </p:sp>
    </p:spTree>
    <p:extLst>
      <p:ext uri="{BB962C8B-B14F-4D97-AF65-F5344CB8AC3E}">
        <p14:creationId xmlns:p14="http://schemas.microsoft.com/office/powerpoint/2010/main" xmlns="" val="5018442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17713"/>
            <a:ext cx="8955088" cy="4114800"/>
          </a:xfrm>
        </p:spPr>
        <p:txBody>
          <a:bodyPr/>
          <a:lstStyle/>
          <a:p>
            <a:pPr marL="0" indent="0">
              <a:buNone/>
            </a:pPr>
            <a:r>
              <a:rPr lang="en-US" dirty="0"/>
              <a:t>How is interference avoided by using frequency division multiplexing</a:t>
            </a:r>
          </a:p>
          <a:p>
            <a:pPr marL="0" indent="0">
              <a:buNone/>
            </a:pPr>
            <a:endParaRPr lang="en-US" dirty="0" smtClean="0"/>
          </a:p>
          <a:p>
            <a:pPr marL="0" indent="0">
              <a:buNone/>
            </a:pPr>
            <a:endParaRPr lang="en-US" dirty="0"/>
          </a:p>
          <a:p>
            <a:pPr marL="0" indent="0">
              <a:buNone/>
            </a:pPr>
            <a:r>
              <a:rPr lang="en-US" dirty="0" smtClean="0"/>
              <a:t>Interference </a:t>
            </a:r>
            <a:r>
              <a:rPr lang="en-US" dirty="0"/>
              <a:t>is avoided under frequency division multiplexing by the use of </a:t>
            </a:r>
            <a:r>
              <a:rPr lang="en-US" dirty="0" smtClean="0"/>
              <a:t>guard bands</a:t>
            </a:r>
            <a:r>
              <a:rPr lang="en-US" dirty="0"/>
              <a:t>, which are unused portions of the frequency spectrum </a:t>
            </a:r>
            <a:r>
              <a:rPr lang="en-US" dirty="0" smtClean="0"/>
              <a:t>between </a:t>
            </a:r>
            <a:r>
              <a:rPr lang="en-US" dirty="0" err="1" smtClean="0"/>
              <a:t>subchannels</a:t>
            </a:r>
            <a:r>
              <a:rPr lang="en-US" dirty="0"/>
              <a:t>.</a:t>
            </a:r>
          </a:p>
        </p:txBody>
      </p:sp>
      <p:sp>
        <p:nvSpPr>
          <p:cNvPr id="5" name="Title 1"/>
          <p:cNvSpPr>
            <a:spLocks noGrp="1"/>
          </p:cNvSpPr>
          <p:nvPr>
            <p:ph type="title"/>
          </p:nvPr>
        </p:nvSpPr>
        <p:spPr>
          <a:xfrm>
            <a:off x="0" y="152400"/>
            <a:ext cx="9144000" cy="1143000"/>
          </a:xfrm>
        </p:spPr>
        <p:txBody>
          <a:bodyPr/>
          <a:lstStyle/>
          <a:p>
            <a:r>
              <a:rPr lang="en-US" sz="4000" dirty="0" smtClean="0"/>
              <a:t>Interference Avoidance By Multiplexing</a:t>
            </a:r>
            <a:r>
              <a:rPr lang="en-US" dirty="0" smtClean="0"/>
              <a:t>: Review Question</a:t>
            </a:r>
            <a:endParaRPr lang="en-US" dirty="0"/>
          </a:p>
        </p:txBody>
      </p:sp>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41</a:t>
            </a:fld>
            <a:endParaRPr lang="en-US"/>
          </a:p>
        </p:txBody>
      </p:sp>
    </p:spTree>
    <p:extLst>
      <p:ext uri="{BB962C8B-B14F-4D97-AF65-F5344CB8AC3E}">
        <p14:creationId xmlns:p14="http://schemas.microsoft.com/office/powerpoint/2010/main" xmlns="" val="29044876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42</a:t>
            </a:fld>
            <a:endParaRPr lang="en-US"/>
          </a:p>
        </p:txBody>
      </p:sp>
    </p:spTree>
    <p:extLst>
      <p:ext uri="{BB962C8B-B14F-4D97-AF65-F5344CB8AC3E}">
        <p14:creationId xmlns:p14="http://schemas.microsoft.com/office/powerpoint/2010/main" xmlns="" val="16052797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dirty="0" smtClean="0"/>
              <a:t>Synchronous TDM: Review Question</a:t>
            </a:r>
            <a:endParaRPr lang="en-US" dirty="0"/>
          </a:p>
        </p:txBody>
      </p:sp>
      <p:sp>
        <p:nvSpPr>
          <p:cNvPr id="3" name="Content Placeholder 2"/>
          <p:cNvSpPr>
            <a:spLocks noGrp="1"/>
          </p:cNvSpPr>
          <p:nvPr>
            <p:ph idx="1"/>
          </p:nvPr>
        </p:nvSpPr>
        <p:spPr>
          <a:xfrm>
            <a:off x="0" y="2017713"/>
            <a:ext cx="9144000" cy="1335087"/>
          </a:xfrm>
        </p:spPr>
        <p:txBody>
          <a:bodyPr/>
          <a:lstStyle/>
          <a:p>
            <a:pPr marL="0" indent="0">
              <a:buNone/>
            </a:pPr>
            <a:r>
              <a:rPr lang="en-US" dirty="0"/>
              <a:t>Explain how synchronous time </a:t>
            </a:r>
            <a:r>
              <a:rPr lang="en-US" dirty="0" smtClean="0"/>
              <a:t>division multiplexing </a:t>
            </a:r>
            <a:r>
              <a:rPr lang="en-US" dirty="0"/>
              <a:t>(TDM) </a:t>
            </a:r>
            <a:r>
              <a:rPr lang="en-US" dirty="0" smtClean="0"/>
              <a:t>works</a:t>
            </a:r>
          </a:p>
          <a:p>
            <a:pPr marL="0" indent="0">
              <a:buNone/>
            </a:pPr>
            <a:endParaRPr lang="en-US" dirty="0" smtClean="0"/>
          </a:p>
          <a:p>
            <a:pPr marL="0" indent="0">
              <a:buNone/>
            </a:pPr>
            <a:endParaRPr lang="en-US" dirty="0"/>
          </a:p>
        </p:txBody>
      </p:sp>
      <p:pic>
        <p:nvPicPr>
          <p:cNvPr id="5" name="Picture 4"/>
          <p:cNvPicPr>
            <a:picLocks noChangeAspect="1"/>
          </p:cNvPicPr>
          <p:nvPr/>
        </p:nvPicPr>
        <p:blipFill>
          <a:blip r:embed="rId2"/>
          <a:stretch>
            <a:fillRect/>
          </a:stretch>
        </p:blipFill>
        <p:spPr>
          <a:xfrm>
            <a:off x="838200" y="4038600"/>
            <a:ext cx="7023100" cy="1689100"/>
          </a:xfrm>
          <a:prstGeom prst="rect">
            <a:avLst/>
          </a:prstGeom>
        </p:spPr>
      </p:pic>
      <p:sp>
        <p:nvSpPr>
          <p:cNvPr id="6" name="Slide Number Placeholder 5"/>
          <p:cNvSpPr>
            <a:spLocks noGrp="1"/>
          </p:cNvSpPr>
          <p:nvPr>
            <p:ph type="sldNum" sz="quarter" idx="12"/>
          </p:nvPr>
        </p:nvSpPr>
        <p:spPr/>
        <p:txBody>
          <a:bodyPr/>
          <a:lstStyle/>
          <a:p>
            <a:pPr>
              <a:defRPr/>
            </a:pPr>
            <a:fld id="{BACECD4D-FF13-F54C-9E44-5E76ECC5C64E}" type="slidenum">
              <a:rPr lang="en-US" smtClean="0"/>
              <a:pPr>
                <a:defRPr/>
              </a:pPr>
              <a:t>43</a:t>
            </a:fld>
            <a:endParaRPr lang="en-US"/>
          </a:p>
        </p:txBody>
      </p:sp>
    </p:spTree>
    <p:extLst>
      <p:ext uri="{BB962C8B-B14F-4D97-AF65-F5344CB8AC3E}">
        <p14:creationId xmlns:p14="http://schemas.microsoft.com/office/powerpoint/2010/main" xmlns="" val="35647080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dirty="0" smtClean="0"/>
              <a:t>Synchronous TDM: Review Question</a:t>
            </a:r>
            <a:endParaRPr lang="en-US" dirty="0"/>
          </a:p>
        </p:txBody>
      </p:sp>
      <p:sp>
        <p:nvSpPr>
          <p:cNvPr id="3" name="Content Placeholder 2"/>
          <p:cNvSpPr>
            <a:spLocks noGrp="1"/>
          </p:cNvSpPr>
          <p:nvPr>
            <p:ph idx="1"/>
          </p:nvPr>
        </p:nvSpPr>
        <p:spPr>
          <a:xfrm>
            <a:off x="0" y="2017713"/>
            <a:ext cx="9144000" cy="4114800"/>
          </a:xfrm>
        </p:spPr>
        <p:txBody>
          <a:bodyPr/>
          <a:lstStyle/>
          <a:p>
            <a:pPr marL="0" indent="0">
              <a:buNone/>
            </a:pPr>
            <a:r>
              <a:rPr lang="en-US" dirty="0" smtClean="0"/>
              <a:t>Q: Explain </a:t>
            </a:r>
            <a:r>
              <a:rPr lang="en-US" dirty="0"/>
              <a:t>how synchronous time </a:t>
            </a:r>
            <a:r>
              <a:rPr lang="en-US" dirty="0" smtClean="0"/>
              <a:t>division multiplexing </a:t>
            </a:r>
            <a:r>
              <a:rPr lang="en-US" dirty="0"/>
              <a:t>(TDM) </a:t>
            </a:r>
            <a:r>
              <a:rPr lang="en-US" dirty="0" smtClean="0"/>
              <a:t>works</a:t>
            </a:r>
          </a:p>
          <a:p>
            <a:pPr marL="0" indent="0">
              <a:buNone/>
            </a:pPr>
            <a:endParaRPr lang="en-US" dirty="0" smtClean="0"/>
          </a:p>
          <a:p>
            <a:pPr marL="0" indent="0">
              <a:buNone/>
            </a:pPr>
            <a:endParaRPr lang="en-US" dirty="0"/>
          </a:p>
          <a:p>
            <a:pPr marL="0" indent="0">
              <a:buNone/>
            </a:pPr>
            <a:r>
              <a:rPr lang="en-US" dirty="0" err="1" smtClean="0"/>
              <a:t>Ans:A</a:t>
            </a:r>
            <a:r>
              <a:rPr lang="en-US" dirty="0" smtClean="0"/>
              <a:t> </a:t>
            </a:r>
            <a:r>
              <a:rPr lang="en-US" dirty="0"/>
              <a:t>synchronous time division multiplexer interleaves bits from each signal </a:t>
            </a:r>
            <a:r>
              <a:rPr lang="en-US" dirty="0" smtClean="0"/>
              <a:t>and takes </a:t>
            </a:r>
            <a:r>
              <a:rPr lang="en-US" dirty="0"/>
              <a:t>turns transmitting bits from each of the signals in a round-robin fashion.</a:t>
            </a:r>
          </a:p>
        </p:txBody>
      </p:sp>
      <p:sp>
        <p:nvSpPr>
          <p:cNvPr id="5" name="Slide Number Placeholder 4"/>
          <p:cNvSpPr>
            <a:spLocks noGrp="1"/>
          </p:cNvSpPr>
          <p:nvPr>
            <p:ph type="sldNum" sz="quarter" idx="12"/>
          </p:nvPr>
        </p:nvSpPr>
        <p:spPr/>
        <p:txBody>
          <a:bodyPr/>
          <a:lstStyle/>
          <a:p>
            <a:pPr>
              <a:defRPr/>
            </a:pPr>
            <a:fld id="{BACECD4D-FF13-F54C-9E44-5E76ECC5C64E}" type="slidenum">
              <a:rPr lang="en-US" smtClean="0"/>
              <a:pPr>
                <a:defRPr/>
              </a:pPr>
              <a:t>44</a:t>
            </a:fld>
            <a:endParaRPr lang="en-US"/>
          </a:p>
        </p:txBody>
      </p:sp>
    </p:spTree>
    <p:extLst>
      <p:ext uri="{BB962C8B-B14F-4D97-AF65-F5344CB8AC3E}">
        <p14:creationId xmlns:p14="http://schemas.microsoft.com/office/powerpoint/2010/main" xmlns="" val="305630852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lstStyle/>
          <a:p>
            <a:pPr eaLnBrk="1" hangingPunct="1">
              <a:defRPr/>
            </a:pPr>
            <a:r>
              <a:rPr lang="en-US" sz="4000" dirty="0" smtClean="0">
                <a:cs typeface="+mj-cs"/>
              </a:rPr>
              <a:t>Summary: Review Q/A with Discussion</a:t>
            </a:r>
          </a:p>
        </p:txBody>
      </p:sp>
      <p:sp>
        <p:nvSpPr>
          <p:cNvPr id="7" name="Content Placeholder 2"/>
          <p:cNvSpPr>
            <a:spLocks noGrp="1"/>
          </p:cNvSpPr>
          <p:nvPr>
            <p:ph idx="1"/>
          </p:nvPr>
        </p:nvSpPr>
        <p:spPr>
          <a:xfrm>
            <a:off x="0" y="1828800"/>
            <a:ext cx="8686800" cy="5410200"/>
          </a:xfrm>
        </p:spPr>
        <p:txBody>
          <a:bodyPr/>
          <a:lstStyle/>
          <a:p>
            <a:r>
              <a:rPr lang="en-US" sz="2400" b="1" dirty="0" smtClean="0"/>
              <a:t>Transmission Media</a:t>
            </a:r>
          </a:p>
          <a:p>
            <a:pPr marL="0" indent="0">
              <a:buNone/>
            </a:pPr>
            <a:r>
              <a:rPr lang="en-US" sz="2400" dirty="0" smtClean="0"/>
              <a:t>	Guided Unguided Media</a:t>
            </a:r>
          </a:p>
          <a:p>
            <a:endParaRPr lang="en-US" sz="2400" dirty="0"/>
          </a:p>
          <a:p>
            <a:r>
              <a:rPr lang="en-US" sz="2400" b="1" dirty="0"/>
              <a:t>Transmission Media</a:t>
            </a:r>
          </a:p>
          <a:p>
            <a:pPr lvl="2"/>
            <a:r>
              <a:rPr lang="en-US" dirty="0"/>
              <a:t> Microwave </a:t>
            </a:r>
            <a:r>
              <a:rPr lang="en-US" dirty="0" smtClean="0"/>
              <a:t>Transmission</a:t>
            </a:r>
            <a:endParaRPr lang="en-US" dirty="0"/>
          </a:p>
          <a:p>
            <a:r>
              <a:rPr lang="en-US" sz="2400" b="1" dirty="0" smtClean="0"/>
              <a:t>Direct Broadcast </a:t>
            </a:r>
            <a:r>
              <a:rPr lang="en-US" sz="2400" b="1" dirty="0"/>
              <a:t>Satellite </a:t>
            </a:r>
            <a:endParaRPr lang="en-US" sz="2400" dirty="0" smtClean="0"/>
          </a:p>
          <a:p>
            <a:r>
              <a:rPr lang="en-US" sz="2400" b="1" dirty="0" smtClean="0"/>
              <a:t>Multiplexing</a:t>
            </a:r>
          </a:p>
          <a:p>
            <a:r>
              <a:rPr lang="en-US" sz="2400" b="1" dirty="0" smtClean="0"/>
              <a:t>FDM TDM</a:t>
            </a:r>
            <a:endParaRPr lang="en-US" sz="2400" b="1" dirty="0"/>
          </a:p>
          <a:p>
            <a:pPr marL="0" indent="0">
              <a:buNone/>
            </a:pPr>
            <a:endParaRPr lang="en-US" sz="2400" dirty="0"/>
          </a:p>
        </p:txBody>
      </p:sp>
      <p:sp>
        <p:nvSpPr>
          <p:cNvPr id="9" name="Slide Number Placeholder 8"/>
          <p:cNvSpPr>
            <a:spLocks noGrp="1"/>
          </p:cNvSpPr>
          <p:nvPr>
            <p:ph type="sldNum" sz="quarter" idx="12"/>
          </p:nvPr>
        </p:nvSpPr>
        <p:spPr/>
        <p:txBody>
          <a:bodyPr/>
          <a:lstStyle/>
          <a:p>
            <a:pPr>
              <a:defRPr/>
            </a:pPr>
            <a:fld id="{BACECD4D-FF13-F54C-9E44-5E76ECC5C64E}" type="slidenum">
              <a:rPr lang="en-US" smtClean="0"/>
              <a:pPr>
                <a:defRPr/>
              </a:pPr>
              <a:t>45</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14988</TotalTime>
  <Words>2438</Words>
  <Application>Microsoft Office PowerPoint</Application>
  <PresentationFormat>On-screen Show (4:3)</PresentationFormat>
  <Paragraphs>231</Paragraphs>
  <Slides>45</Slides>
  <Notes>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Blends</vt:lpstr>
      <vt:lpstr>Document</vt:lpstr>
      <vt:lpstr>Drag 'n Draw</vt:lpstr>
      <vt:lpstr>TRANSMISSION FUNDAMENTALS Review Q/A</vt:lpstr>
      <vt:lpstr>Overview</vt:lpstr>
      <vt:lpstr>Review Question: Guided Vs. Unguided Media</vt:lpstr>
      <vt:lpstr>Transmission Media</vt:lpstr>
      <vt:lpstr>Classes of Transmission Media</vt:lpstr>
      <vt:lpstr>Review Question: Guided Vs. Unguided Media</vt:lpstr>
      <vt:lpstr>Slide 7</vt:lpstr>
      <vt:lpstr>Review Question: Microwave Transmission</vt:lpstr>
      <vt:lpstr>Microwave Transmission Characteristics </vt:lpstr>
      <vt:lpstr>Wireless (or, Unguided) Transmission Media</vt:lpstr>
      <vt:lpstr>Wireless (or, Unguided) Transmission Media</vt:lpstr>
      <vt:lpstr>Wireless (or, Unguided) Transmission Media</vt:lpstr>
      <vt:lpstr>Satellite Point-to-Point Link</vt:lpstr>
      <vt:lpstr>Satellite Broadcast Link</vt:lpstr>
      <vt:lpstr>Microwave Transmission Characteristics </vt:lpstr>
      <vt:lpstr>Advantage and Disadvantage of Microwave?</vt:lpstr>
      <vt:lpstr>Slide 17</vt:lpstr>
      <vt:lpstr>Direct Broadcast Satellite: Review Question</vt:lpstr>
      <vt:lpstr>Direct Broadcast Satellite: Review Question</vt:lpstr>
      <vt:lpstr>Slide 20</vt:lpstr>
      <vt:lpstr>Satellite Uplink and Downlink: Review Question</vt:lpstr>
      <vt:lpstr>Satellite Transmission Process</vt:lpstr>
      <vt:lpstr>Satellite Uplink and Downlink: Review Question</vt:lpstr>
      <vt:lpstr>Slide 24</vt:lpstr>
      <vt:lpstr>Broadcast Radio Vs. Microwave Review Question</vt:lpstr>
      <vt:lpstr>Slide 26</vt:lpstr>
      <vt:lpstr>Slide 27</vt:lpstr>
      <vt:lpstr>Radio Vs. Microwave</vt:lpstr>
      <vt:lpstr>Broadcast Radio Vs. Microwave Review Question</vt:lpstr>
      <vt:lpstr>Multiplexing Review Question</vt:lpstr>
      <vt:lpstr>Multiplexing</vt:lpstr>
      <vt:lpstr>Reasons for Widespread Use of Multiplexing</vt:lpstr>
      <vt:lpstr>Multiplexing Techniques</vt:lpstr>
      <vt:lpstr>Frequency-division Multiplexing</vt:lpstr>
      <vt:lpstr>Time-division Multiplexing</vt:lpstr>
      <vt:lpstr>TDM and FDM</vt:lpstr>
      <vt:lpstr>Multiplexing Review Question</vt:lpstr>
      <vt:lpstr>Slide 38</vt:lpstr>
      <vt:lpstr>Interference Avoidance By Multiplexing: Review Question</vt:lpstr>
      <vt:lpstr>Frequency-division Multiplexing</vt:lpstr>
      <vt:lpstr>Interference Avoidance By Multiplexing: Review Question</vt:lpstr>
      <vt:lpstr>Slide 42</vt:lpstr>
      <vt:lpstr>Synchronous TDM: Review Question</vt:lpstr>
      <vt:lpstr>Synchronous TDM: Review Question</vt:lpstr>
      <vt:lpstr>Summary: Review Q/A with Discussion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NTS</cp:lastModifiedBy>
  <cp:revision>536</cp:revision>
  <dcterms:created xsi:type="dcterms:W3CDTF">1999-06-26T21:48:38Z</dcterms:created>
  <dcterms:modified xsi:type="dcterms:W3CDTF">2013-11-16T06:17:36Z</dcterms:modified>
</cp:coreProperties>
</file>