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notesSlides/notesSlide8.xml" ContentType="application/vnd.openxmlformats-officedocument.presentationml.notesSlide+xml"/>
  <Default Extension="gif" ContentType="video/unknown"/>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53"/>
  </p:notesMasterIdLst>
  <p:handoutMasterIdLst>
    <p:handoutMasterId r:id="rId54"/>
  </p:handoutMasterIdLst>
  <p:sldIdLst>
    <p:sldId id="256" r:id="rId2"/>
    <p:sldId id="464" r:id="rId3"/>
    <p:sldId id="505" r:id="rId4"/>
    <p:sldId id="506" r:id="rId5"/>
    <p:sldId id="507" r:id="rId6"/>
    <p:sldId id="504" r:id="rId7"/>
    <p:sldId id="508" r:id="rId8"/>
    <p:sldId id="509" r:id="rId9"/>
    <p:sldId id="514" r:id="rId10"/>
    <p:sldId id="537" r:id="rId11"/>
    <p:sldId id="517" r:id="rId12"/>
    <p:sldId id="531" r:id="rId13"/>
    <p:sldId id="530" r:id="rId14"/>
    <p:sldId id="532" r:id="rId15"/>
    <p:sldId id="518" r:id="rId16"/>
    <p:sldId id="534" r:id="rId17"/>
    <p:sldId id="510" r:id="rId18"/>
    <p:sldId id="519" r:id="rId19"/>
    <p:sldId id="536" r:id="rId20"/>
    <p:sldId id="526" r:id="rId21"/>
    <p:sldId id="520" r:id="rId22"/>
    <p:sldId id="529" r:id="rId23"/>
    <p:sldId id="538" r:id="rId24"/>
    <p:sldId id="523" r:id="rId25"/>
    <p:sldId id="524" r:id="rId26"/>
    <p:sldId id="525" r:id="rId27"/>
    <p:sldId id="539" r:id="rId28"/>
    <p:sldId id="521" r:id="rId29"/>
    <p:sldId id="527" r:id="rId30"/>
    <p:sldId id="533" r:id="rId31"/>
    <p:sldId id="528" r:id="rId32"/>
    <p:sldId id="540" r:id="rId33"/>
    <p:sldId id="545" r:id="rId34"/>
    <p:sldId id="546" r:id="rId35"/>
    <p:sldId id="541" r:id="rId36"/>
    <p:sldId id="542" r:id="rId37"/>
    <p:sldId id="547" r:id="rId38"/>
    <p:sldId id="548" r:id="rId39"/>
    <p:sldId id="572" r:id="rId40"/>
    <p:sldId id="551" r:id="rId41"/>
    <p:sldId id="550" r:id="rId42"/>
    <p:sldId id="554" r:id="rId43"/>
    <p:sldId id="552" r:id="rId44"/>
    <p:sldId id="549" r:id="rId45"/>
    <p:sldId id="556" r:id="rId46"/>
    <p:sldId id="557" r:id="rId47"/>
    <p:sldId id="559" r:id="rId48"/>
    <p:sldId id="555" r:id="rId49"/>
    <p:sldId id="560" r:id="rId50"/>
    <p:sldId id="561" r:id="rId51"/>
    <p:sldId id="573" r:id="rId5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2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2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2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2400" kern="1200">
        <a:solidFill>
          <a:schemeClr val="tx1"/>
        </a:solidFill>
        <a:latin typeface="Tahom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33CC33"/>
    <a:srgbClr val="996BA8"/>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48232" autoAdjust="0"/>
  </p:normalViewPr>
  <p:slideViewPr>
    <p:cSldViewPr>
      <p:cViewPr>
        <p:scale>
          <a:sx n="37" d="100"/>
          <a:sy n="37" d="100"/>
        </p:scale>
        <p:origin x="-1574" y="-168"/>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189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1"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EF5C21-DD7B-5849-9A86-5BB607522AE2}" type="doc">
      <dgm:prSet loTypeId="urn:microsoft.com/office/officeart/2005/8/layout/bProcess4" loCatId="process" qsTypeId="urn:microsoft.com/office/officeart/2005/8/quickstyle/simple4" qsCatId="simple" csTypeId="urn:microsoft.com/office/officeart/2005/8/colors/accent1_2" csCatId="accent1" phldr="1"/>
      <dgm:spPr/>
      <dgm:t>
        <a:bodyPr/>
        <a:lstStyle/>
        <a:p>
          <a:endParaRPr lang="en-US"/>
        </a:p>
      </dgm:t>
    </dgm:pt>
    <dgm:pt modelId="{6747C23B-A542-FC4F-AE1A-1C27C6083B6C}">
      <dgm:prSet custT="1"/>
      <dgm:spPr/>
      <dgm:t>
        <a:bodyPr/>
        <a:lstStyle/>
        <a:p>
          <a:pPr rtl="0"/>
          <a:r>
            <a:rPr kumimoji="1" lang="en-US" sz="2200" b="1" dirty="0" smtClean="0">
              <a:solidFill>
                <a:schemeClr val="tx2"/>
              </a:solidFill>
              <a:effectLst>
                <a:outerShdw blurRad="38100" dist="38100" dir="2700000" algn="tl">
                  <a:srgbClr val="000000"/>
                </a:outerShdw>
              </a:effectLst>
              <a:latin typeface="+mj-lt"/>
              <a:ea typeface="+mj-ea"/>
              <a:cs typeface="+mj-cs"/>
            </a:rPr>
            <a:t>the wavelength of a signal is the distance occupied by a single cycle</a:t>
          </a:r>
          <a:endParaRPr kumimoji="1" lang="en-US" sz="2200" b="1" dirty="0">
            <a:solidFill>
              <a:schemeClr val="tx2"/>
            </a:solidFill>
            <a:effectLst>
              <a:outerShdw blurRad="38100" dist="38100" dir="2700000" algn="tl">
                <a:srgbClr val="000000"/>
              </a:outerShdw>
            </a:effectLst>
            <a:latin typeface="+mj-lt"/>
            <a:ea typeface="+mj-ea"/>
            <a:cs typeface="+mj-cs"/>
          </a:endParaRPr>
        </a:p>
      </dgm:t>
    </dgm:pt>
    <dgm:pt modelId="{22790EC3-0D2F-1D4A-821C-E3F16B886191}" type="parTrans" cxnId="{190307FC-957F-454E-8E16-06D460459278}">
      <dgm:prSet/>
      <dgm:spPr/>
      <dgm:t>
        <a:bodyPr/>
        <a:lstStyle/>
        <a:p>
          <a:endParaRPr lang="en-US"/>
        </a:p>
      </dgm:t>
    </dgm:pt>
    <dgm:pt modelId="{9F97E7EE-600C-3C45-9A14-D2EF747877D1}" type="sibTrans" cxnId="{190307FC-957F-454E-8E16-06D460459278}">
      <dgm:prSet/>
      <dgm:spPr/>
      <dgm:t>
        <a:bodyPr/>
        <a:lstStyle/>
        <a:p>
          <a:endParaRPr lang="en-US" dirty="0"/>
        </a:p>
      </dgm:t>
    </dgm:pt>
    <dgm:pt modelId="{0085FB0F-E644-6744-A9FC-0EC37AA30235}">
      <dgm:prSet custT="1"/>
      <dgm:spPr/>
      <dgm:t>
        <a:bodyPr/>
        <a:lstStyle/>
        <a:p>
          <a:pPr rtl="0"/>
          <a:r>
            <a:rPr kumimoji="1" lang="en-US" sz="2200" b="1" dirty="0" smtClean="0">
              <a:solidFill>
                <a:schemeClr val="tx2"/>
              </a:solidFill>
              <a:effectLst>
                <a:outerShdw blurRad="38100" dist="38100" dir="2700000" algn="tl">
                  <a:srgbClr val="000000"/>
                </a:outerShdw>
              </a:effectLst>
              <a:latin typeface="+mj-lt"/>
              <a:ea typeface="+mj-ea"/>
              <a:cs typeface="+mj-cs"/>
            </a:rPr>
            <a:t>can also be stated as the distance between two points of corresponding phase of two consecutive cycles</a:t>
          </a:r>
          <a:endParaRPr kumimoji="1" lang="en-US" sz="2200" b="1" dirty="0">
            <a:solidFill>
              <a:schemeClr val="tx2"/>
            </a:solidFill>
            <a:effectLst>
              <a:outerShdw blurRad="38100" dist="38100" dir="2700000" algn="tl">
                <a:srgbClr val="000000"/>
              </a:outerShdw>
            </a:effectLst>
            <a:latin typeface="+mj-lt"/>
            <a:ea typeface="+mj-ea"/>
            <a:cs typeface="+mj-cs"/>
          </a:endParaRPr>
        </a:p>
      </dgm:t>
    </dgm:pt>
    <dgm:pt modelId="{A536B0C4-83ED-C842-B438-056BCC13F578}" type="parTrans" cxnId="{90A9C1D3-96C4-7744-89C0-A62970F384B9}">
      <dgm:prSet/>
      <dgm:spPr/>
      <dgm:t>
        <a:bodyPr/>
        <a:lstStyle/>
        <a:p>
          <a:endParaRPr lang="en-US"/>
        </a:p>
      </dgm:t>
    </dgm:pt>
    <dgm:pt modelId="{3AE79789-1E60-4D4E-814C-A3BE6C09E877}" type="sibTrans" cxnId="{90A9C1D3-96C4-7744-89C0-A62970F384B9}">
      <dgm:prSet/>
      <dgm:spPr/>
      <dgm:t>
        <a:bodyPr/>
        <a:lstStyle/>
        <a:p>
          <a:endParaRPr lang="en-US" dirty="0"/>
        </a:p>
      </dgm:t>
    </dgm:pt>
    <dgm:pt modelId="{6999D847-F8DC-DD41-9366-195BB085CD11}">
      <dgm:prSet custT="1"/>
      <dgm:spPr/>
      <dgm:t>
        <a:bodyPr/>
        <a:lstStyle/>
        <a:p>
          <a:pPr rtl="0"/>
          <a:r>
            <a:rPr kumimoji="1" lang="en-US" sz="2200" b="1" dirty="0" smtClean="0">
              <a:solidFill>
                <a:schemeClr val="tx2"/>
              </a:solidFill>
              <a:effectLst>
                <a:outerShdw blurRad="38100" dist="38100" dir="2700000" algn="tl">
                  <a:srgbClr val="000000"/>
                </a:outerShdw>
              </a:effectLst>
              <a:latin typeface="+mj-lt"/>
              <a:ea typeface="+mj-ea"/>
              <a:cs typeface="+mj-cs"/>
            </a:rPr>
            <a:t>assuming signal velocity v, then the wavelength is related to the period  as </a:t>
          </a:r>
          <a:r>
            <a:rPr kumimoji="1" lang="en-US" sz="2200" b="1" dirty="0" smtClean="0">
              <a:solidFill>
                <a:schemeClr val="tx2"/>
              </a:solidFill>
              <a:effectLst>
                <a:outerShdw blurRad="38100" dist="38100" dir="2700000" algn="tl">
                  <a:srgbClr val="000000"/>
                </a:outerShdw>
              </a:effectLst>
              <a:latin typeface="+mj-lt"/>
              <a:ea typeface="+mj-ea"/>
              <a:cs typeface="+mj-cs"/>
              <a:sym typeface="Symbol"/>
            </a:rPr>
            <a:t></a:t>
          </a:r>
          <a:r>
            <a:rPr kumimoji="1" lang="en-US" sz="2200" b="1" dirty="0" smtClean="0">
              <a:solidFill>
                <a:schemeClr val="tx2"/>
              </a:solidFill>
              <a:effectLst>
                <a:outerShdw blurRad="38100" dist="38100" dir="2700000" algn="tl">
                  <a:srgbClr val="000000"/>
                </a:outerShdw>
              </a:effectLst>
              <a:latin typeface="+mj-lt"/>
              <a:ea typeface="+mj-ea"/>
              <a:cs typeface="+mj-cs"/>
            </a:rPr>
            <a:t> = vT</a:t>
          </a:r>
        </a:p>
      </dgm:t>
    </dgm:pt>
    <dgm:pt modelId="{BFEACB9A-B167-A347-9265-5FEBA6333F7B}" type="parTrans" cxnId="{1FC828E7-F5A3-804E-B9B7-9459E8844DD2}">
      <dgm:prSet/>
      <dgm:spPr/>
      <dgm:t>
        <a:bodyPr/>
        <a:lstStyle/>
        <a:p>
          <a:endParaRPr lang="en-US"/>
        </a:p>
      </dgm:t>
    </dgm:pt>
    <dgm:pt modelId="{AA09D569-591F-9F40-9D27-7064401CEBFB}" type="sibTrans" cxnId="{1FC828E7-F5A3-804E-B9B7-9459E8844DD2}">
      <dgm:prSet/>
      <dgm:spPr/>
      <dgm:t>
        <a:bodyPr/>
        <a:lstStyle/>
        <a:p>
          <a:endParaRPr lang="en-US" dirty="0"/>
        </a:p>
      </dgm:t>
    </dgm:pt>
    <dgm:pt modelId="{FD49AD91-C411-DF41-9647-3B27B2DFF093}">
      <dgm:prSet custT="1"/>
      <dgm:spPr/>
      <dgm:t>
        <a:bodyPr/>
        <a:lstStyle/>
        <a:p>
          <a:pPr rtl="0"/>
          <a:r>
            <a:rPr kumimoji="1" lang="en-US" sz="2800" b="1" dirty="0" smtClean="0">
              <a:solidFill>
                <a:schemeClr val="tx2"/>
              </a:solidFill>
              <a:effectLst>
                <a:outerShdw blurRad="38100" dist="38100" dir="2700000" algn="tl">
                  <a:srgbClr val="000000"/>
                </a:outerShdw>
              </a:effectLst>
              <a:latin typeface="+mj-lt"/>
              <a:ea typeface="+mj-ea"/>
              <a:cs typeface="+mj-cs"/>
            </a:rPr>
            <a:t>or equivalently </a:t>
          </a:r>
          <a:r>
            <a:rPr kumimoji="1" lang="en-US" sz="2800" b="1" dirty="0" smtClean="0">
              <a:solidFill>
                <a:schemeClr val="tx2"/>
              </a:solidFill>
              <a:effectLst>
                <a:outerShdw blurRad="38100" dist="38100" dir="2700000" algn="tl">
                  <a:srgbClr val="000000"/>
                </a:outerShdw>
              </a:effectLst>
              <a:latin typeface="+mj-lt"/>
              <a:ea typeface="+mj-ea"/>
              <a:cs typeface="+mj-cs"/>
              <a:sym typeface="Symbol"/>
            </a:rPr>
            <a:t></a:t>
          </a:r>
          <a:r>
            <a:rPr kumimoji="1" lang="en-US" sz="2800" b="1" dirty="0" smtClean="0">
              <a:solidFill>
                <a:schemeClr val="tx2"/>
              </a:solidFill>
              <a:effectLst>
                <a:outerShdw blurRad="38100" dist="38100" dir="2700000" algn="tl">
                  <a:srgbClr val="000000"/>
                </a:outerShdw>
              </a:effectLst>
              <a:latin typeface="+mj-lt"/>
              <a:ea typeface="+mj-ea"/>
              <a:cs typeface="+mj-cs"/>
            </a:rPr>
            <a:t>f = v</a:t>
          </a:r>
        </a:p>
      </dgm:t>
    </dgm:pt>
    <dgm:pt modelId="{71D0E381-3290-6F4E-BB67-0A9E761686F3}" type="parTrans" cxnId="{32816DD8-BEA3-AA40-BFDB-A62060F6277F}">
      <dgm:prSet/>
      <dgm:spPr/>
      <dgm:t>
        <a:bodyPr/>
        <a:lstStyle/>
        <a:p>
          <a:endParaRPr lang="en-US"/>
        </a:p>
      </dgm:t>
    </dgm:pt>
    <dgm:pt modelId="{6ACBD690-BE8B-AD46-A6B1-C04584F1BD29}" type="sibTrans" cxnId="{32816DD8-BEA3-AA40-BFDB-A62060F6277F}">
      <dgm:prSet/>
      <dgm:spPr/>
      <dgm:t>
        <a:bodyPr/>
        <a:lstStyle/>
        <a:p>
          <a:endParaRPr lang="en-US" dirty="0"/>
        </a:p>
      </dgm:t>
    </dgm:pt>
    <dgm:pt modelId="{2EED14C3-1E34-7941-ACB8-F743546BA98B}">
      <dgm:prSet custT="1"/>
      <dgm:spPr/>
      <dgm:t>
        <a:bodyPr/>
        <a:lstStyle/>
        <a:p>
          <a:pPr rtl="0"/>
          <a:r>
            <a:rPr kumimoji="1" lang="en-US" sz="2200" b="1" dirty="0" smtClean="0">
              <a:solidFill>
                <a:schemeClr val="tx2"/>
              </a:solidFill>
              <a:effectLst>
                <a:outerShdw blurRad="38100" dist="38100" dir="2700000" algn="tl">
                  <a:srgbClr val="000000"/>
                </a:outerShdw>
              </a:effectLst>
              <a:latin typeface="+mj-lt"/>
              <a:ea typeface="+mj-ea"/>
              <a:cs typeface="+mj-cs"/>
            </a:rPr>
            <a:t>especially when v=c</a:t>
          </a:r>
        </a:p>
      </dgm:t>
    </dgm:pt>
    <dgm:pt modelId="{CCC620B4-F23A-054D-AB83-E1D500C9467F}" type="parTrans" cxnId="{413D8FCC-18C5-0E41-9AA3-8EA55FD57807}">
      <dgm:prSet/>
      <dgm:spPr/>
      <dgm:t>
        <a:bodyPr/>
        <a:lstStyle/>
        <a:p>
          <a:endParaRPr lang="en-US"/>
        </a:p>
      </dgm:t>
    </dgm:pt>
    <dgm:pt modelId="{06F1843B-79E6-3A44-A191-B827933B30D3}" type="sibTrans" cxnId="{413D8FCC-18C5-0E41-9AA3-8EA55FD57807}">
      <dgm:prSet/>
      <dgm:spPr/>
      <dgm:t>
        <a:bodyPr/>
        <a:lstStyle/>
        <a:p>
          <a:endParaRPr lang="en-US"/>
        </a:p>
      </dgm:t>
    </dgm:pt>
    <dgm:pt modelId="{0AC8D13C-296C-094A-812F-B27CCFACBB3A}">
      <dgm:prSet custT="1"/>
      <dgm:spPr/>
      <dgm:t>
        <a:bodyPr/>
        <a:lstStyle/>
        <a:p>
          <a:pPr rtl="0"/>
          <a:r>
            <a:rPr kumimoji="1" lang="en-US" sz="2200" b="1" dirty="0" smtClean="0">
              <a:solidFill>
                <a:schemeClr val="tx2"/>
              </a:solidFill>
              <a:effectLst>
                <a:outerShdw blurRad="38100" dist="38100" dir="2700000" algn="tl">
                  <a:srgbClr val="000000"/>
                </a:outerShdw>
              </a:effectLst>
              <a:latin typeface="+mj-lt"/>
              <a:ea typeface="+mj-ea"/>
              <a:cs typeface="+mj-cs"/>
            </a:rPr>
            <a:t>c = 3*108 ms-1 (speed of light in free space)</a:t>
          </a:r>
        </a:p>
      </dgm:t>
    </dgm:pt>
    <dgm:pt modelId="{0793E2C8-8021-4746-A194-090D24017FCA}" type="sibTrans" cxnId="{154BC226-0A7E-5244-BD80-C9EC25C61AEC}">
      <dgm:prSet/>
      <dgm:spPr/>
      <dgm:t>
        <a:bodyPr/>
        <a:lstStyle/>
        <a:p>
          <a:endParaRPr lang="en-US"/>
        </a:p>
      </dgm:t>
    </dgm:pt>
    <dgm:pt modelId="{E721E7F1-F4BB-D948-B985-0C96D1DED1CB}" type="parTrans" cxnId="{154BC226-0A7E-5244-BD80-C9EC25C61AEC}">
      <dgm:prSet/>
      <dgm:spPr/>
      <dgm:t>
        <a:bodyPr/>
        <a:lstStyle/>
        <a:p>
          <a:endParaRPr lang="en-US"/>
        </a:p>
      </dgm:t>
    </dgm:pt>
    <dgm:pt modelId="{65D84C18-ACD7-8C46-8637-720BDCB53E74}" type="pres">
      <dgm:prSet presAssocID="{06EF5C21-DD7B-5849-9A86-5BB607522AE2}" presName="Name0" presStyleCnt="0">
        <dgm:presLayoutVars>
          <dgm:dir/>
          <dgm:resizeHandles/>
        </dgm:presLayoutVars>
      </dgm:prSet>
      <dgm:spPr/>
      <dgm:t>
        <a:bodyPr/>
        <a:lstStyle/>
        <a:p>
          <a:endParaRPr lang="en-US"/>
        </a:p>
      </dgm:t>
    </dgm:pt>
    <dgm:pt modelId="{7507B84E-B640-F148-8AFF-E4351F6B3FCA}" type="pres">
      <dgm:prSet presAssocID="{6747C23B-A542-FC4F-AE1A-1C27C6083B6C}" presName="compNode" presStyleCnt="0"/>
      <dgm:spPr/>
    </dgm:pt>
    <dgm:pt modelId="{CDFFF359-4062-E04F-A197-C1A69C3F0D2E}" type="pres">
      <dgm:prSet presAssocID="{6747C23B-A542-FC4F-AE1A-1C27C6083B6C}" presName="dummyConnPt" presStyleCnt="0"/>
      <dgm:spPr/>
    </dgm:pt>
    <dgm:pt modelId="{A3E2A8F7-3E28-CE45-9619-D1ED6C400AED}" type="pres">
      <dgm:prSet presAssocID="{6747C23B-A542-FC4F-AE1A-1C27C6083B6C}" presName="node" presStyleLbl="node1" presStyleIdx="0" presStyleCnt="5" custScaleX="109333">
        <dgm:presLayoutVars>
          <dgm:bulletEnabled val="1"/>
        </dgm:presLayoutVars>
      </dgm:prSet>
      <dgm:spPr/>
      <dgm:t>
        <a:bodyPr/>
        <a:lstStyle/>
        <a:p>
          <a:endParaRPr lang="en-US"/>
        </a:p>
      </dgm:t>
    </dgm:pt>
    <dgm:pt modelId="{05C875E0-F2AA-E44E-8288-239635C6A1F7}" type="pres">
      <dgm:prSet presAssocID="{9F97E7EE-600C-3C45-9A14-D2EF747877D1}" presName="sibTrans" presStyleLbl="bgSibTrans2D1" presStyleIdx="0" presStyleCnt="4"/>
      <dgm:spPr/>
      <dgm:t>
        <a:bodyPr/>
        <a:lstStyle/>
        <a:p>
          <a:endParaRPr lang="en-US"/>
        </a:p>
      </dgm:t>
    </dgm:pt>
    <dgm:pt modelId="{DD4858F7-2D66-F74B-A793-DF68108E3850}" type="pres">
      <dgm:prSet presAssocID="{0085FB0F-E644-6744-A9FC-0EC37AA30235}" presName="compNode" presStyleCnt="0"/>
      <dgm:spPr/>
    </dgm:pt>
    <dgm:pt modelId="{A68265BB-CBAC-BD4E-AFC8-DDC64404D122}" type="pres">
      <dgm:prSet presAssocID="{0085FB0F-E644-6744-A9FC-0EC37AA30235}" presName="dummyConnPt" presStyleCnt="0"/>
      <dgm:spPr/>
    </dgm:pt>
    <dgm:pt modelId="{ECFA07E2-8B6B-CF49-BE0A-3D44A4B24E76}" type="pres">
      <dgm:prSet presAssocID="{0085FB0F-E644-6744-A9FC-0EC37AA30235}" presName="node" presStyleLbl="node1" presStyleIdx="1" presStyleCnt="5" custScaleX="145749">
        <dgm:presLayoutVars>
          <dgm:bulletEnabled val="1"/>
        </dgm:presLayoutVars>
      </dgm:prSet>
      <dgm:spPr/>
      <dgm:t>
        <a:bodyPr/>
        <a:lstStyle/>
        <a:p>
          <a:endParaRPr lang="en-US"/>
        </a:p>
      </dgm:t>
    </dgm:pt>
    <dgm:pt modelId="{A9755AFE-B157-7545-B9EA-5FF58A82B03D}" type="pres">
      <dgm:prSet presAssocID="{3AE79789-1E60-4D4E-814C-A3BE6C09E877}" presName="sibTrans" presStyleLbl="bgSibTrans2D1" presStyleIdx="1" presStyleCnt="4"/>
      <dgm:spPr/>
      <dgm:t>
        <a:bodyPr/>
        <a:lstStyle/>
        <a:p>
          <a:endParaRPr lang="en-US"/>
        </a:p>
      </dgm:t>
    </dgm:pt>
    <dgm:pt modelId="{EBC2EFD2-2190-6E40-9857-863F0DB172C0}" type="pres">
      <dgm:prSet presAssocID="{6999D847-F8DC-DD41-9366-195BB085CD11}" presName="compNode" presStyleCnt="0"/>
      <dgm:spPr/>
    </dgm:pt>
    <dgm:pt modelId="{385FD3DD-A715-E540-AD70-0AAAC2B65804}" type="pres">
      <dgm:prSet presAssocID="{6999D847-F8DC-DD41-9366-195BB085CD11}" presName="dummyConnPt" presStyleCnt="0"/>
      <dgm:spPr/>
    </dgm:pt>
    <dgm:pt modelId="{72DCC03E-7C0F-8140-8C02-93862FA7B85F}" type="pres">
      <dgm:prSet presAssocID="{6999D847-F8DC-DD41-9366-195BB085CD11}" presName="node" presStyleLbl="node1" presStyleIdx="2" presStyleCnt="5" custScaleX="132335">
        <dgm:presLayoutVars>
          <dgm:bulletEnabled val="1"/>
        </dgm:presLayoutVars>
      </dgm:prSet>
      <dgm:spPr/>
      <dgm:t>
        <a:bodyPr/>
        <a:lstStyle/>
        <a:p>
          <a:endParaRPr lang="en-US"/>
        </a:p>
      </dgm:t>
    </dgm:pt>
    <dgm:pt modelId="{69AE9777-51D5-8448-A130-4EE11DF584A6}" type="pres">
      <dgm:prSet presAssocID="{AA09D569-591F-9F40-9D27-7064401CEBFB}" presName="sibTrans" presStyleLbl="bgSibTrans2D1" presStyleIdx="2" presStyleCnt="4"/>
      <dgm:spPr/>
      <dgm:t>
        <a:bodyPr/>
        <a:lstStyle/>
        <a:p>
          <a:endParaRPr lang="en-US"/>
        </a:p>
      </dgm:t>
    </dgm:pt>
    <dgm:pt modelId="{DBCECC21-0CE0-C94F-9188-5796268EB3ED}" type="pres">
      <dgm:prSet presAssocID="{FD49AD91-C411-DF41-9647-3B27B2DFF093}" presName="compNode" presStyleCnt="0"/>
      <dgm:spPr/>
    </dgm:pt>
    <dgm:pt modelId="{A71FF643-A659-9F45-8695-10F3DAE297EE}" type="pres">
      <dgm:prSet presAssocID="{FD49AD91-C411-DF41-9647-3B27B2DFF093}" presName="dummyConnPt" presStyleCnt="0"/>
      <dgm:spPr/>
    </dgm:pt>
    <dgm:pt modelId="{6632F21F-7259-A541-AE0A-2CA6ED53CBD5}" type="pres">
      <dgm:prSet presAssocID="{FD49AD91-C411-DF41-9647-3B27B2DFF093}" presName="node" presStyleLbl="node1" presStyleIdx="3" presStyleCnt="5" custLinFactNeighborX="-15522" custLinFactNeighborY="9414">
        <dgm:presLayoutVars>
          <dgm:bulletEnabled val="1"/>
        </dgm:presLayoutVars>
      </dgm:prSet>
      <dgm:spPr/>
      <dgm:t>
        <a:bodyPr/>
        <a:lstStyle/>
        <a:p>
          <a:endParaRPr lang="en-US"/>
        </a:p>
      </dgm:t>
    </dgm:pt>
    <dgm:pt modelId="{EE110798-5C23-B943-BAC5-EAC2DD9A80B2}" type="pres">
      <dgm:prSet presAssocID="{6ACBD690-BE8B-AD46-A6B1-C04584F1BD29}" presName="sibTrans" presStyleLbl="bgSibTrans2D1" presStyleIdx="3" presStyleCnt="4"/>
      <dgm:spPr/>
      <dgm:t>
        <a:bodyPr/>
        <a:lstStyle/>
        <a:p>
          <a:endParaRPr lang="en-US"/>
        </a:p>
      </dgm:t>
    </dgm:pt>
    <dgm:pt modelId="{78F01C15-ED1C-CE4C-87BF-22AEC14AC306}" type="pres">
      <dgm:prSet presAssocID="{2EED14C3-1E34-7941-ACB8-F743546BA98B}" presName="compNode" presStyleCnt="0"/>
      <dgm:spPr/>
    </dgm:pt>
    <dgm:pt modelId="{761AFAB5-A629-6147-AF07-A1D1C7F12474}" type="pres">
      <dgm:prSet presAssocID="{2EED14C3-1E34-7941-ACB8-F743546BA98B}" presName="dummyConnPt" presStyleCnt="0"/>
      <dgm:spPr/>
    </dgm:pt>
    <dgm:pt modelId="{742FAB36-7D4B-194F-9026-D60D2D053063}" type="pres">
      <dgm:prSet presAssocID="{2EED14C3-1E34-7941-ACB8-F743546BA98B}" presName="node" presStyleLbl="node1" presStyleIdx="4" presStyleCnt="5" custScaleX="143249" custLinFactNeighborX="-11787" custLinFactNeighborY="12117">
        <dgm:presLayoutVars>
          <dgm:bulletEnabled val="1"/>
        </dgm:presLayoutVars>
      </dgm:prSet>
      <dgm:spPr/>
      <dgm:t>
        <a:bodyPr/>
        <a:lstStyle/>
        <a:p>
          <a:endParaRPr lang="en-US"/>
        </a:p>
      </dgm:t>
    </dgm:pt>
  </dgm:ptLst>
  <dgm:cxnLst>
    <dgm:cxn modelId="{413D8FCC-18C5-0E41-9AA3-8EA55FD57807}" srcId="{06EF5C21-DD7B-5849-9A86-5BB607522AE2}" destId="{2EED14C3-1E34-7941-ACB8-F743546BA98B}" srcOrd="4" destOrd="0" parTransId="{CCC620B4-F23A-054D-AB83-E1D500C9467F}" sibTransId="{06F1843B-79E6-3A44-A191-B827933B30D3}"/>
    <dgm:cxn modelId="{32816DD8-BEA3-AA40-BFDB-A62060F6277F}" srcId="{06EF5C21-DD7B-5849-9A86-5BB607522AE2}" destId="{FD49AD91-C411-DF41-9647-3B27B2DFF093}" srcOrd="3" destOrd="0" parTransId="{71D0E381-3290-6F4E-BB67-0A9E761686F3}" sibTransId="{6ACBD690-BE8B-AD46-A6B1-C04584F1BD29}"/>
    <dgm:cxn modelId="{95CE1538-4698-E14B-9C51-E61963DBE5DF}" type="presOf" srcId="{6747C23B-A542-FC4F-AE1A-1C27C6083B6C}" destId="{A3E2A8F7-3E28-CE45-9619-D1ED6C400AED}" srcOrd="0" destOrd="0" presId="urn:microsoft.com/office/officeart/2005/8/layout/bProcess4"/>
    <dgm:cxn modelId="{07A5DD31-65F3-6245-84F3-B3DBC16838B6}" type="presOf" srcId="{0AC8D13C-296C-094A-812F-B27CCFACBB3A}" destId="{742FAB36-7D4B-194F-9026-D60D2D053063}" srcOrd="0" destOrd="1" presId="urn:microsoft.com/office/officeart/2005/8/layout/bProcess4"/>
    <dgm:cxn modelId="{7AAED34B-BE8C-624D-946F-E834521A63A6}" type="presOf" srcId="{06EF5C21-DD7B-5849-9A86-5BB607522AE2}" destId="{65D84C18-ACD7-8C46-8637-720BDCB53E74}" srcOrd="0" destOrd="0" presId="urn:microsoft.com/office/officeart/2005/8/layout/bProcess4"/>
    <dgm:cxn modelId="{1FC828E7-F5A3-804E-B9B7-9459E8844DD2}" srcId="{06EF5C21-DD7B-5849-9A86-5BB607522AE2}" destId="{6999D847-F8DC-DD41-9366-195BB085CD11}" srcOrd="2" destOrd="0" parTransId="{BFEACB9A-B167-A347-9265-5FEBA6333F7B}" sibTransId="{AA09D569-591F-9F40-9D27-7064401CEBFB}"/>
    <dgm:cxn modelId="{154BC226-0A7E-5244-BD80-C9EC25C61AEC}" srcId="{2EED14C3-1E34-7941-ACB8-F743546BA98B}" destId="{0AC8D13C-296C-094A-812F-B27CCFACBB3A}" srcOrd="0" destOrd="0" parTransId="{E721E7F1-F4BB-D948-B985-0C96D1DED1CB}" sibTransId="{0793E2C8-8021-4746-A194-090D24017FCA}"/>
    <dgm:cxn modelId="{9E91AC32-603A-1847-95B7-2F49AC6222AE}" type="presOf" srcId="{6999D847-F8DC-DD41-9366-195BB085CD11}" destId="{72DCC03E-7C0F-8140-8C02-93862FA7B85F}" srcOrd="0" destOrd="0" presId="urn:microsoft.com/office/officeart/2005/8/layout/bProcess4"/>
    <dgm:cxn modelId="{5CB157C1-A611-BA47-9D13-B0E43E885354}" type="presOf" srcId="{2EED14C3-1E34-7941-ACB8-F743546BA98B}" destId="{742FAB36-7D4B-194F-9026-D60D2D053063}" srcOrd="0" destOrd="0" presId="urn:microsoft.com/office/officeart/2005/8/layout/bProcess4"/>
    <dgm:cxn modelId="{AEE6311E-B340-004D-A85E-344F42A7EB9E}" type="presOf" srcId="{0085FB0F-E644-6744-A9FC-0EC37AA30235}" destId="{ECFA07E2-8B6B-CF49-BE0A-3D44A4B24E76}" srcOrd="0" destOrd="0" presId="urn:microsoft.com/office/officeart/2005/8/layout/bProcess4"/>
    <dgm:cxn modelId="{90A9C1D3-96C4-7744-89C0-A62970F384B9}" srcId="{06EF5C21-DD7B-5849-9A86-5BB607522AE2}" destId="{0085FB0F-E644-6744-A9FC-0EC37AA30235}" srcOrd="1" destOrd="0" parTransId="{A536B0C4-83ED-C842-B438-056BCC13F578}" sibTransId="{3AE79789-1E60-4D4E-814C-A3BE6C09E877}"/>
    <dgm:cxn modelId="{4DB99E74-839F-274F-A48A-BF1AFE6BA2B2}" type="presOf" srcId="{AA09D569-591F-9F40-9D27-7064401CEBFB}" destId="{69AE9777-51D5-8448-A130-4EE11DF584A6}" srcOrd="0" destOrd="0" presId="urn:microsoft.com/office/officeart/2005/8/layout/bProcess4"/>
    <dgm:cxn modelId="{E1F25293-C0F2-B049-BFB9-4DF766523719}" type="presOf" srcId="{3AE79789-1E60-4D4E-814C-A3BE6C09E877}" destId="{A9755AFE-B157-7545-B9EA-5FF58A82B03D}" srcOrd="0" destOrd="0" presId="urn:microsoft.com/office/officeart/2005/8/layout/bProcess4"/>
    <dgm:cxn modelId="{B148A47D-5694-2D42-A49E-5511E49F4507}" type="presOf" srcId="{FD49AD91-C411-DF41-9647-3B27B2DFF093}" destId="{6632F21F-7259-A541-AE0A-2CA6ED53CBD5}" srcOrd="0" destOrd="0" presId="urn:microsoft.com/office/officeart/2005/8/layout/bProcess4"/>
    <dgm:cxn modelId="{E7C42020-3469-3C43-96D0-432C999531C2}" type="presOf" srcId="{9F97E7EE-600C-3C45-9A14-D2EF747877D1}" destId="{05C875E0-F2AA-E44E-8288-239635C6A1F7}" srcOrd="0" destOrd="0" presId="urn:microsoft.com/office/officeart/2005/8/layout/bProcess4"/>
    <dgm:cxn modelId="{25FA5925-1C62-1743-AA34-339992B51D4C}" type="presOf" srcId="{6ACBD690-BE8B-AD46-A6B1-C04584F1BD29}" destId="{EE110798-5C23-B943-BAC5-EAC2DD9A80B2}" srcOrd="0" destOrd="0" presId="urn:microsoft.com/office/officeart/2005/8/layout/bProcess4"/>
    <dgm:cxn modelId="{190307FC-957F-454E-8E16-06D460459278}" srcId="{06EF5C21-DD7B-5849-9A86-5BB607522AE2}" destId="{6747C23B-A542-FC4F-AE1A-1C27C6083B6C}" srcOrd="0" destOrd="0" parTransId="{22790EC3-0D2F-1D4A-821C-E3F16B886191}" sibTransId="{9F97E7EE-600C-3C45-9A14-D2EF747877D1}"/>
    <dgm:cxn modelId="{0EDEE48C-B177-3A46-B255-7C5F8C9A780C}" type="presParOf" srcId="{65D84C18-ACD7-8C46-8637-720BDCB53E74}" destId="{7507B84E-B640-F148-8AFF-E4351F6B3FCA}" srcOrd="0" destOrd="0" presId="urn:microsoft.com/office/officeart/2005/8/layout/bProcess4"/>
    <dgm:cxn modelId="{280D13B4-72C2-DC4E-A3CC-C8982F8FF28D}" type="presParOf" srcId="{7507B84E-B640-F148-8AFF-E4351F6B3FCA}" destId="{CDFFF359-4062-E04F-A197-C1A69C3F0D2E}" srcOrd="0" destOrd="0" presId="urn:microsoft.com/office/officeart/2005/8/layout/bProcess4"/>
    <dgm:cxn modelId="{7EACD0A5-9B2C-984C-9BC4-DB48A592AD3B}" type="presParOf" srcId="{7507B84E-B640-F148-8AFF-E4351F6B3FCA}" destId="{A3E2A8F7-3E28-CE45-9619-D1ED6C400AED}" srcOrd="1" destOrd="0" presId="urn:microsoft.com/office/officeart/2005/8/layout/bProcess4"/>
    <dgm:cxn modelId="{3F9DFD63-1613-9147-9E36-05064C42EF8F}" type="presParOf" srcId="{65D84C18-ACD7-8C46-8637-720BDCB53E74}" destId="{05C875E0-F2AA-E44E-8288-239635C6A1F7}" srcOrd="1" destOrd="0" presId="urn:microsoft.com/office/officeart/2005/8/layout/bProcess4"/>
    <dgm:cxn modelId="{958B57AB-62BD-9B43-9F95-06981EBEF21A}" type="presParOf" srcId="{65D84C18-ACD7-8C46-8637-720BDCB53E74}" destId="{DD4858F7-2D66-F74B-A793-DF68108E3850}" srcOrd="2" destOrd="0" presId="urn:microsoft.com/office/officeart/2005/8/layout/bProcess4"/>
    <dgm:cxn modelId="{D8989FFA-744C-DF4E-A0BA-4F637C5D278A}" type="presParOf" srcId="{DD4858F7-2D66-F74B-A793-DF68108E3850}" destId="{A68265BB-CBAC-BD4E-AFC8-DDC64404D122}" srcOrd="0" destOrd="0" presId="urn:microsoft.com/office/officeart/2005/8/layout/bProcess4"/>
    <dgm:cxn modelId="{27AD9D87-F422-2145-8000-E7F75E4A1A62}" type="presParOf" srcId="{DD4858F7-2D66-F74B-A793-DF68108E3850}" destId="{ECFA07E2-8B6B-CF49-BE0A-3D44A4B24E76}" srcOrd="1" destOrd="0" presId="urn:microsoft.com/office/officeart/2005/8/layout/bProcess4"/>
    <dgm:cxn modelId="{7AF3E277-3726-364E-8CDC-D37A4B025F07}" type="presParOf" srcId="{65D84C18-ACD7-8C46-8637-720BDCB53E74}" destId="{A9755AFE-B157-7545-B9EA-5FF58A82B03D}" srcOrd="3" destOrd="0" presId="urn:microsoft.com/office/officeart/2005/8/layout/bProcess4"/>
    <dgm:cxn modelId="{2F8F6F9E-DEC7-0945-B415-48D448F90B82}" type="presParOf" srcId="{65D84C18-ACD7-8C46-8637-720BDCB53E74}" destId="{EBC2EFD2-2190-6E40-9857-863F0DB172C0}" srcOrd="4" destOrd="0" presId="urn:microsoft.com/office/officeart/2005/8/layout/bProcess4"/>
    <dgm:cxn modelId="{C33659C3-1C39-904A-B373-A50260C2D0D3}" type="presParOf" srcId="{EBC2EFD2-2190-6E40-9857-863F0DB172C0}" destId="{385FD3DD-A715-E540-AD70-0AAAC2B65804}" srcOrd="0" destOrd="0" presId="urn:microsoft.com/office/officeart/2005/8/layout/bProcess4"/>
    <dgm:cxn modelId="{40C3F57F-7548-6046-916D-02AD88EE4B71}" type="presParOf" srcId="{EBC2EFD2-2190-6E40-9857-863F0DB172C0}" destId="{72DCC03E-7C0F-8140-8C02-93862FA7B85F}" srcOrd="1" destOrd="0" presId="urn:microsoft.com/office/officeart/2005/8/layout/bProcess4"/>
    <dgm:cxn modelId="{CFCF027D-3C35-D146-9F7F-B39DF2FCCBE3}" type="presParOf" srcId="{65D84C18-ACD7-8C46-8637-720BDCB53E74}" destId="{69AE9777-51D5-8448-A130-4EE11DF584A6}" srcOrd="5" destOrd="0" presId="urn:microsoft.com/office/officeart/2005/8/layout/bProcess4"/>
    <dgm:cxn modelId="{451173E5-2734-FF4C-99B1-4699587F5B1A}" type="presParOf" srcId="{65D84C18-ACD7-8C46-8637-720BDCB53E74}" destId="{DBCECC21-0CE0-C94F-9188-5796268EB3ED}" srcOrd="6" destOrd="0" presId="urn:microsoft.com/office/officeart/2005/8/layout/bProcess4"/>
    <dgm:cxn modelId="{59EE06EE-31B3-4E4D-8544-D306C22C0A16}" type="presParOf" srcId="{DBCECC21-0CE0-C94F-9188-5796268EB3ED}" destId="{A71FF643-A659-9F45-8695-10F3DAE297EE}" srcOrd="0" destOrd="0" presId="urn:microsoft.com/office/officeart/2005/8/layout/bProcess4"/>
    <dgm:cxn modelId="{A82E59F6-BB10-2F4B-910E-BDD6C1E83542}" type="presParOf" srcId="{DBCECC21-0CE0-C94F-9188-5796268EB3ED}" destId="{6632F21F-7259-A541-AE0A-2CA6ED53CBD5}" srcOrd="1" destOrd="0" presId="urn:microsoft.com/office/officeart/2005/8/layout/bProcess4"/>
    <dgm:cxn modelId="{3A65DB8C-9D35-AB4C-A074-F9628C0EB737}" type="presParOf" srcId="{65D84C18-ACD7-8C46-8637-720BDCB53E74}" destId="{EE110798-5C23-B943-BAC5-EAC2DD9A80B2}" srcOrd="7" destOrd="0" presId="urn:microsoft.com/office/officeart/2005/8/layout/bProcess4"/>
    <dgm:cxn modelId="{4602DBB1-6C51-A84E-A51F-33E428F8030C}" type="presParOf" srcId="{65D84C18-ACD7-8C46-8637-720BDCB53E74}" destId="{78F01C15-ED1C-CE4C-87BF-22AEC14AC306}" srcOrd="8" destOrd="0" presId="urn:microsoft.com/office/officeart/2005/8/layout/bProcess4"/>
    <dgm:cxn modelId="{98E2551A-7AE7-9F4E-8247-1DE11A902BD9}" type="presParOf" srcId="{78F01C15-ED1C-CE4C-87BF-22AEC14AC306}" destId="{761AFAB5-A629-6147-AF07-A1D1C7F12474}" srcOrd="0" destOrd="0" presId="urn:microsoft.com/office/officeart/2005/8/layout/bProcess4"/>
    <dgm:cxn modelId="{73EB22A6-841F-7341-88E0-552C04088F62}" type="presParOf" srcId="{78F01C15-ED1C-CE4C-87BF-22AEC14AC306}" destId="{742FAB36-7D4B-194F-9026-D60D2D053063}" srcOrd="1" destOrd="0" presId="urn:microsoft.com/office/officeart/2005/8/layout/bProcess4"/>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9DC211-5005-4046-A225-FD2F7417AF60}" type="doc">
      <dgm:prSet loTypeId="urn:microsoft.com/office/officeart/2005/8/layout/hList3" loCatId="list" qsTypeId="urn:microsoft.com/office/officeart/2005/8/quickstyle/3d3" qsCatId="3D" csTypeId="urn:microsoft.com/office/officeart/2005/8/colors/accent1_2" csCatId="accent1" phldr="1"/>
      <dgm:spPr/>
      <dgm:t>
        <a:bodyPr/>
        <a:lstStyle/>
        <a:p>
          <a:endParaRPr lang="en-US"/>
        </a:p>
      </dgm:t>
    </dgm:pt>
    <dgm:pt modelId="{25150B65-5737-1243-A2CD-D7F182B8B2BC}">
      <dgm:prSet custT="1"/>
      <dgm:spPr/>
      <dgm:t>
        <a:bodyPr/>
        <a:lstStyle/>
        <a:p>
          <a:pPr algn="l" rtl="0"/>
          <a:r>
            <a:rPr kumimoji="1" lang="en-US" sz="2400" b="1" i="0" dirty="0" smtClean="0"/>
            <a:t>Maximum rate at which data can be transmitted over a given communications channel under given conditions</a:t>
          </a:r>
          <a:endParaRPr lang="en-US" sz="2400" b="1" i="0" dirty="0"/>
        </a:p>
      </dgm:t>
    </dgm:pt>
    <dgm:pt modelId="{AA586D4D-301C-5D43-B5D8-5081C8D2E8FB}" type="parTrans" cxnId="{D3F77F6D-0816-A24E-91B3-0B952DF34085}">
      <dgm:prSet/>
      <dgm:spPr/>
      <dgm:t>
        <a:bodyPr/>
        <a:lstStyle/>
        <a:p>
          <a:endParaRPr lang="en-US">
            <a:solidFill>
              <a:schemeClr val="tx1"/>
            </a:solidFill>
          </a:endParaRPr>
        </a:p>
      </dgm:t>
    </dgm:pt>
    <dgm:pt modelId="{C0FEF859-C2A3-4B41-9932-CF03891530A5}" type="sibTrans" cxnId="{D3F77F6D-0816-A24E-91B3-0B952DF34085}">
      <dgm:prSet/>
      <dgm:spPr/>
      <dgm:t>
        <a:bodyPr/>
        <a:lstStyle/>
        <a:p>
          <a:endParaRPr lang="en-US">
            <a:solidFill>
              <a:schemeClr val="tx1"/>
            </a:solidFill>
          </a:endParaRPr>
        </a:p>
      </dgm:t>
    </dgm:pt>
    <dgm:pt modelId="{F3C91541-C143-B849-9174-617FFB07F696}">
      <dgm:prSet custT="1"/>
      <dgm:spPr/>
      <dgm:t>
        <a:bodyPr/>
        <a:lstStyle/>
        <a:p>
          <a:pPr rtl="0"/>
          <a:endParaRPr lang="en-US" sz="1600" b="1" i="0" dirty="0">
            <a:solidFill>
              <a:schemeClr val="tx2"/>
            </a:solidFill>
          </a:endParaRPr>
        </a:p>
      </dgm:t>
    </dgm:pt>
    <dgm:pt modelId="{9184E6AF-F5CB-4440-9C64-EF859863D0B7}" type="parTrans" cxnId="{40882CF6-7DF0-C542-9984-BE7B7B94483F}">
      <dgm:prSet/>
      <dgm:spPr/>
      <dgm:t>
        <a:bodyPr/>
        <a:lstStyle/>
        <a:p>
          <a:endParaRPr lang="en-US">
            <a:solidFill>
              <a:schemeClr val="tx1"/>
            </a:solidFill>
          </a:endParaRPr>
        </a:p>
      </dgm:t>
    </dgm:pt>
    <dgm:pt modelId="{79F5433E-DE77-E844-B048-519229BFBB71}" type="sibTrans" cxnId="{40882CF6-7DF0-C542-9984-BE7B7B94483F}">
      <dgm:prSet/>
      <dgm:spPr/>
      <dgm:t>
        <a:bodyPr/>
        <a:lstStyle/>
        <a:p>
          <a:endParaRPr lang="en-US">
            <a:solidFill>
              <a:schemeClr val="tx1"/>
            </a:solidFill>
          </a:endParaRPr>
        </a:p>
      </dgm:t>
    </dgm:pt>
    <dgm:pt modelId="{94AE3635-F866-564D-A665-A6F24AB5E01D}">
      <dgm:prSet/>
      <dgm:spPr/>
      <dgm:t>
        <a:bodyPr/>
        <a:lstStyle/>
        <a:p>
          <a:pPr rtl="0"/>
          <a:r>
            <a:rPr kumimoji="1" lang="en-US" b="1" i="0" dirty="0" smtClean="0"/>
            <a:t>data rate </a:t>
          </a:r>
        </a:p>
        <a:p>
          <a:pPr rtl="0"/>
          <a:endParaRPr kumimoji="1" lang="en-US" b="1" i="0" dirty="0" smtClean="0"/>
        </a:p>
        <a:p>
          <a:pPr rtl="0"/>
          <a:r>
            <a:rPr kumimoji="1" lang="en-US" b="1" i="0" dirty="0" smtClean="0"/>
            <a:t> in bits per second</a:t>
          </a:r>
          <a:endParaRPr lang="en-US" dirty="0"/>
        </a:p>
      </dgm:t>
    </dgm:pt>
    <dgm:pt modelId="{462700EE-1CC5-3542-9175-CE85EE557BEB}" type="parTrans" cxnId="{E1E39020-F018-4C45-99AA-C128B6E9E660}">
      <dgm:prSet/>
      <dgm:spPr/>
      <dgm:t>
        <a:bodyPr/>
        <a:lstStyle/>
        <a:p>
          <a:endParaRPr lang="en-US"/>
        </a:p>
      </dgm:t>
    </dgm:pt>
    <dgm:pt modelId="{A7652AB1-EAFA-FD4D-95D9-855215227F9E}" type="sibTrans" cxnId="{E1E39020-F018-4C45-99AA-C128B6E9E660}">
      <dgm:prSet/>
      <dgm:spPr/>
      <dgm:t>
        <a:bodyPr/>
        <a:lstStyle/>
        <a:p>
          <a:endParaRPr lang="en-US"/>
        </a:p>
      </dgm:t>
    </dgm:pt>
    <dgm:pt modelId="{394F5F07-604E-804B-B5AC-A1E8F346A30D}">
      <dgm:prSet/>
      <dgm:spPr/>
      <dgm:t>
        <a:bodyPr/>
        <a:lstStyle/>
        <a:p>
          <a:pPr rtl="0"/>
          <a:r>
            <a:rPr kumimoji="1" lang="en-US" b="1" i="0" dirty="0" smtClean="0"/>
            <a:t>bandwidth</a:t>
          </a:r>
        </a:p>
        <a:p>
          <a:pPr rtl="0"/>
          <a:endParaRPr kumimoji="1" lang="en-US" b="1" i="0" dirty="0" smtClean="0"/>
        </a:p>
        <a:p>
          <a:pPr rtl="0"/>
          <a:r>
            <a:rPr kumimoji="1" lang="en-US" b="1" i="0" dirty="0" smtClean="0"/>
            <a:t> in cycles per second or Hertz</a:t>
          </a:r>
          <a:endParaRPr lang="en-US" b="1" i="0" dirty="0"/>
        </a:p>
      </dgm:t>
    </dgm:pt>
    <dgm:pt modelId="{0C87A161-684D-8643-AF32-7C365FCE4002}" type="parTrans" cxnId="{069390FA-1260-4D46-8826-EB81498BCAEC}">
      <dgm:prSet/>
      <dgm:spPr/>
      <dgm:t>
        <a:bodyPr/>
        <a:lstStyle/>
        <a:p>
          <a:endParaRPr lang="en-US"/>
        </a:p>
      </dgm:t>
    </dgm:pt>
    <dgm:pt modelId="{FDFBACEA-45DC-D24F-937A-A04CFC580A6C}" type="sibTrans" cxnId="{069390FA-1260-4D46-8826-EB81498BCAEC}">
      <dgm:prSet/>
      <dgm:spPr/>
      <dgm:t>
        <a:bodyPr/>
        <a:lstStyle/>
        <a:p>
          <a:endParaRPr lang="en-US"/>
        </a:p>
      </dgm:t>
    </dgm:pt>
    <dgm:pt modelId="{DB4A024D-F9D6-D544-A617-27138944E861}">
      <dgm:prSet/>
      <dgm:spPr/>
      <dgm:t>
        <a:bodyPr/>
        <a:lstStyle/>
        <a:p>
          <a:pPr rtl="0"/>
          <a:r>
            <a:rPr kumimoji="1" lang="en-US" b="1" i="0" dirty="0" smtClean="0"/>
            <a:t>error rate</a:t>
          </a:r>
        </a:p>
        <a:p>
          <a:pPr rtl="0"/>
          <a:endParaRPr kumimoji="1" lang="en-US" b="1" i="0" dirty="0" smtClean="0"/>
        </a:p>
        <a:p>
          <a:pPr rtl="0"/>
          <a:r>
            <a:rPr kumimoji="1" lang="en-US" b="1" i="0" dirty="0" smtClean="0"/>
            <a:t> rate of corrupted bits</a:t>
          </a:r>
          <a:endParaRPr lang="en-US" b="1" i="0" dirty="0"/>
        </a:p>
      </dgm:t>
    </dgm:pt>
    <dgm:pt modelId="{F99026E8-A6FF-9B41-B2F5-569DE4E61A9A}" type="parTrans" cxnId="{C1B987C4-E06E-2F40-838A-42AF270BCBA3}">
      <dgm:prSet/>
      <dgm:spPr/>
      <dgm:t>
        <a:bodyPr/>
        <a:lstStyle/>
        <a:p>
          <a:endParaRPr lang="en-US"/>
        </a:p>
      </dgm:t>
    </dgm:pt>
    <dgm:pt modelId="{30CF4D1A-A10B-F54F-9170-FD5C59843338}" type="sibTrans" cxnId="{C1B987C4-E06E-2F40-838A-42AF270BCBA3}">
      <dgm:prSet/>
      <dgm:spPr/>
      <dgm:t>
        <a:bodyPr/>
        <a:lstStyle/>
        <a:p>
          <a:endParaRPr lang="en-US"/>
        </a:p>
      </dgm:t>
    </dgm:pt>
    <dgm:pt modelId="{618B090C-CFD2-2440-AE01-C33C19D1C441}">
      <dgm:prSet/>
      <dgm:spPr/>
      <dgm:t>
        <a:bodyPr/>
        <a:lstStyle/>
        <a:p>
          <a:pPr rtl="0"/>
          <a:r>
            <a:rPr kumimoji="1" lang="en-US" b="1" i="0" dirty="0" smtClean="0"/>
            <a:t>limitations due to physical properties</a:t>
          </a:r>
          <a:endParaRPr lang="en-US" b="1" i="0" dirty="0"/>
        </a:p>
      </dgm:t>
    </dgm:pt>
    <dgm:pt modelId="{707F9659-A2C3-8C40-81D9-3792F02B944E}" type="parTrans" cxnId="{395B69DD-8E30-4247-805C-16D7A60FEC47}">
      <dgm:prSet/>
      <dgm:spPr/>
      <dgm:t>
        <a:bodyPr/>
        <a:lstStyle/>
        <a:p>
          <a:endParaRPr lang="en-US"/>
        </a:p>
      </dgm:t>
    </dgm:pt>
    <dgm:pt modelId="{32F3F922-5DAA-784A-A26E-0C86CCF3CEBC}" type="sibTrans" cxnId="{395B69DD-8E30-4247-805C-16D7A60FEC47}">
      <dgm:prSet/>
      <dgm:spPr/>
      <dgm:t>
        <a:bodyPr/>
        <a:lstStyle/>
        <a:p>
          <a:endParaRPr lang="en-US"/>
        </a:p>
      </dgm:t>
    </dgm:pt>
    <dgm:pt modelId="{96FE722E-5ED6-7548-A33A-77E1F94A94F1}">
      <dgm:prSet/>
      <dgm:spPr/>
      <dgm:t>
        <a:bodyPr/>
        <a:lstStyle/>
        <a:p>
          <a:pPr rtl="0"/>
          <a:r>
            <a:rPr kumimoji="1" lang="en-US" b="1" i="0" dirty="0" smtClean="0"/>
            <a:t>main constraint on achieving efficiency is noise</a:t>
          </a:r>
          <a:endParaRPr lang="en-US" b="1" i="0" dirty="0"/>
        </a:p>
      </dgm:t>
    </dgm:pt>
    <dgm:pt modelId="{49F5208A-5F22-3848-8A83-7721FD41F8CD}" type="parTrans" cxnId="{ABDD0252-E467-CE49-B1E9-3C4BC764583E}">
      <dgm:prSet/>
      <dgm:spPr/>
      <dgm:t>
        <a:bodyPr/>
        <a:lstStyle/>
        <a:p>
          <a:endParaRPr lang="en-US"/>
        </a:p>
      </dgm:t>
    </dgm:pt>
    <dgm:pt modelId="{43815C64-8594-4842-B82C-D362E10623BB}" type="sibTrans" cxnId="{ABDD0252-E467-CE49-B1E9-3C4BC764583E}">
      <dgm:prSet/>
      <dgm:spPr/>
      <dgm:t>
        <a:bodyPr/>
        <a:lstStyle/>
        <a:p>
          <a:endParaRPr lang="en-US"/>
        </a:p>
      </dgm:t>
    </dgm:pt>
    <dgm:pt modelId="{8E887C6C-CB11-5445-B499-C37972C1B6CB}">
      <dgm:prSet/>
      <dgm:spPr/>
      <dgm:t>
        <a:bodyPr/>
        <a:lstStyle/>
        <a:p>
          <a:pPr rtl="0"/>
          <a:r>
            <a:rPr kumimoji="1" lang="en-US" b="1" i="0" dirty="0" smtClean="0"/>
            <a:t>noise</a:t>
          </a:r>
        </a:p>
        <a:p>
          <a:pPr rtl="0"/>
          <a:endParaRPr kumimoji="1" lang="en-US" b="1" i="0" dirty="0" smtClean="0"/>
        </a:p>
        <a:p>
          <a:pPr rtl="0"/>
          <a:r>
            <a:rPr kumimoji="1" lang="en-US" b="1" i="0" dirty="0" smtClean="0"/>
            <a:t> average noise level over path</a:t>
          </a:r>
          <a:endParaRPr lang="en-US" b="1" i="0" dirty="0"/>
        </a:p>
      </dgm:t>
    </dgm:pt>
    <dgm:pt modelId="{FAC9332C-BA15-A849-B638-032E0BE680E7}" type="parTrans" cxnId="{92408030-DBA1-844D-AD2B-08CFACE82451}">
      <dgm:prSet/>
      <dgm:spPr/>
      <dgm:t>
        <a:bodyPr/>
        <a:lstStyle/>
        <a:p>
          <a:endParaRPr lang="en-US"/>
        </a:p>
      </dgm:t>
    </dgm:pt>
    <dgm:pt modelId="{3DDF8FE9-9FE1-1543-A0E7-9E01E2B5EBF2}" type="sibTrans" cxnId="{92408030-DBA1-844D-AD2B-08CFACE82451}">
      <dgm:prSet/>
      <dgm:spPr/>
      <dgm:t>
        <a:bodyPr/>
        <a:lstStyle/>
        <a:p>
          <a:endParaRPr lang="en-US"/>
        </a:p>
      </dgm:t>
    </dgm:pt>
    <dgm:pt modelId="{3212F247-180A-F041-90FC-822893A04E5B}" type="pres">
      <dgm:prSet presAssocID="{B09DC211-5005-4046-A225-FD2F7417AF60}" presName="composite" presStyleCnt="0">
        <dgm:presLayoutVars>
          <dgm:chMax val="1"/>
          <dgm:dir/>
          <dgm:resizeHandles val="exact"/>
        </dgm:presLayoutVars>
      </dgm:prSet>
      <dgm:spPr/>
      <dgm:t>
        <a:bodyPr/>
        <a:lstStyle/>
        <a:p>
          <a:endParaRPr lang="en-US"/>
        </a:p>
      </dgm:t>
    </dgm:pt>
    <dgm:pt modelId="{E0BABE0F-CE2C-134D-B97A-7DDFA02DA952}" type="pres">
      <dgm:prSet presAssocID="{25150B65-5737-1243-A2CD-D7F182B8B2BC}" presName="roof" presStyleLbl="dkBgShp" presStyleIdx="0" presStyleCnt="2" custLinFactNeighborX="893"/>
      <dgm:spPr/>
      <dgm:t>
        <a:bodyPr/>
        <a:lstStyle/>
        <a:p>
          <a:endParaRPr lang="en-US"/>
        </a:p>
      </dgm:t>
    </dgm:pt>
    <dgm:pt modelId="{695F5485-884C-9D40-B3C8-5B89C78EFC46}" type="pres">
      <dgm:prSet presAssocID="{25150B65-5737-1243-A2CD-D7F182B8B2BC}" presName="pillars" presStyleCnt="0"/>
      <dgm:spPr/>
      <dgm:t>
        <a:bodyPr/>
        <a:lstStyle/>
        <a:p>
          <a:endParaRPr lang="en-US"/>
        </a:p>
      </dgm:t>
    </dgm:pt>
    <dgm:pt modelId="{EFB30DA4-88A3-1242-89E4-5E0DC1072739}" type="pres">
      <dgm:prSet presAssocID="{25150B65-5737-1243-A2CD-D7F182B8B2BC}" presName="pillar1" presStyleLbl="node1" presStyleIdx="0" presStyleCnt="6">
        <dgm:presLayoutVars>
          <dgm:bulletEnabled val="1"/>
        </dgm:presLayoutVars>
      </dgm:prSet>
      <dgm:spPr/>
      <dgm:t>
        <a:bodyPr/>
        <a:lstStyle/>
        <a:p>
          <a:endParaRPr lang="en-US"/>
        </a:p>
      </dgm:t>
    </dgm:pt>
    <dgm:pt modelId="{8538B3FB-725E-B444-8395-C64E74DB1706}" type="pres">
      <dgm:prSet presAssocID="{394F5F07-604E-804B-B5AC-A1E8F346A30D}" presName="pillarX" presStyleLbl="node1" presStyleIdx="1" presStyleCnt="6">
        <dgm:presLayoutVars>
          <dgm:bulletEnabled val="1"/>
        </dgm:presLayoutVars>
      </dgm:prSet>
      <dgm:spPr/>
      <dgm:t>
        <a:bodyPr/>
        <a:lstStyle/>
        <a:p>
          <a:endParaRPr lang="en-US"/>
        </a:p>
      </dgm:t>
    </dgm:pt>
    <dgm:pt modelId="{B47C3D55-E38B-8144-BDD8-8C6B236A544D}" type="pres">
      <dgm:prSet presAssocID="{8E887C6C-CB11-5445-B499-C37972C1B6CB}" presName="pillarX" presStyleLbl="node1" presStyleIdx="2" presStyleCnt="6">
        <dgm:presLayoutVars>
          <dgm:bulletEnabled val="1"/>
        </dgm:presLayoutVars>
      </dgm:prSet>
      <dgm:spPr/>
      <dgm:t>
        <a:bodyPr/>
        <a:lstStyle/>
        <a:p>
          <a:endParaRPr lang="en-US"/>
        </a:p>
      </dgm:t>
    </dgm:pt>
    <dgm:pt modelId="{C0635D4F-B56C-F74E-B894-40A44D9A651D}" type="pres">
      <dgm:prSet presAssocID="{DB4A024D-F9D6-D544-A617-27138944E861}" presName="pillarX" presStyleLbl="node1" presStyleIdx="3" presStyleCnt="6">
        <dgm:presLayoutVars>
          <dgm:bulletEnabled val="1"/>
        </dgm:presLayoutVars>
      </dgm:prSet>
      <dgm:spPr/>
      <dgm:t>
        <a:bodyPr/>
        <a:lstStyle/>
        <a:p>
          <a:endParaRPr lang="en-US"/>
        </a:p>
      </dgm:t>
    </dgm:pt>
    <dgm:pt modelId="{7CB35973-B090-FF47-B358-22AAA957F549}" type="pres">
      <dgm:prSet presAssocID="{618B090C-CFD2-2440-AE01-C33C19D1C441}" presName="pillarX" presStyleLbl="node1" presStyleIdx="4" presStyleCnt="6">
        <dgm:presLayoutVars>
          <dgm:bulletEnabled val="1"/>
        </dgm:presLayoutVars>
      </dgm:prSet>
      <dgm:spPr/>
      <dgm:t>
        <a:bodyPr/>
        <a:lstStyle/>
        <a:p>
          <a:endParaRPr lang="en-US"/>
        </a:p>
      </dgm:t>
    </dgm:pt>
    <dgm:pt modelId="{321FF7A3-020A-1F41-AC0F-448B333C26BD}" type="pres">
      <dgm:prSet presAssocID="{96FE722E-5ED6-7548-A33A-77E1F94A94F1}" presName="pillarX" presStyleLbl="node1" presStyleIdx="5" presStyleCnt="6">
        <dgm:presLayoutVars>
          <dgm:bulletEnabled val="1"/>
        </dgm:presLayoutVars>
      </dgm:prSet>
      <dgm:spPr/>
      <dgm:t>
        <a:bodyPr/>
        <a:lstStyle/>
        <a:p>
          <a:endParaRPr lang="en-US"/>
        </a:p>
      </dgm:t>
    </dgm:pt>
    <dgm:pt modelId="{DA02D7A0-AF0C-7042-B456-D4565B942468}" type="pres">
      <dgm:prSet presAssocID="{25150B65-5737-1243-A2CD-D7F182B8B2BC}" presName="base" presStyleLbl="dkBgShp" presStyleIdx="1" presStyleCnt="2"/>
      <dgm:spPr/>
      <dgm:t>
        <a:bodyPr/>
        <a:lstStyle/>
        <a:p>
          <a:endParaRPr lang="en-US"/>
        </a:p>
      </dgm:t>
    </dgm:pt>
  </dgm:ptLst>
  <dgm:cxnLst>
    <dgm:cxn modelId="{ABDD0252-E467-CE49-B1E9-3C4BC764583E}" srcId="{25150B65-5737-1243-A2CD-D7F182B8B2BC}" destId="{96FE722E-5ED6-7548-A33A-77E1F94A94F1}" srcOrd="5" destOrd="0" parTransId="{49F5208A-5F22-3848-8A83-7721FD41F8CD}" sibTransId="{43815C64-8594-4842-B82C-D362E10623BB}"/>
    <dgm:cxn modelId="{C1B987C4-E06E-2F40-838A-42AF270BCBA3}" srcId="{25150B65-5737-1243-A2CD-D7F182B8B2BC}" destId="{DB4A024D-F9D6-D544-A617-27138944E861}" srcOrd="3" destOrd="0" parTransId="{F99026E8-A6FF-9B41-B2F5-569DE4E61A9A}" sibTransId="{30CF4D1A-A10B-F54F-9170-FD5C59843338}"/>
    <dgm:cxn modelId="{E1E39020-F018-4C45-99AA-C128B6E9E660}" srcId="{25150B65-5737-1243-A2CD-D7F182B8B2BC}" destId="{94AE3635-F866-564D-A665-A6F24AB5E01D}" srcOrd="0" destOrd="0" parTransId="{462700EE-1CC5-3542-9175-CE85EE557BEB}" sibTransId="{A7652AB1-EAFA-FD4D-95D9-855215227F9E}"/>
    <dgm:cxn modelId="{CA5DE6B0-0445-6340-ADBA-B883B946F1EA}" type="presOf" srcId="{B09DC211-5005-4046-A225-FD2F7417AF60}" destId="{3212F247-180A-F041-90FC-822893A04E5B}" srcOrd="0" destOrd="0" presId="urn:microsoft.com/office/officeart/2005/8/layout/hList3"/>
    <dgm:cxn modelId="{069390FA-1260-4D46-8826-EB81498BCAEC}" srcId="{25150B65-5737-1243-A2CD-D7F182B8B2BC}" destId="{394F5F07-604E-804B-B5AC-A1E8F346A30D}" srcOrd="1" destOrd="0" parTransId="{0C87A161-684D-8643-AF32-7C365FCE4002}" sibTransId="{FDFBACEA-45DC-D24F-937A-A04CFC580A6C}"/>
    <dgm:cxn modelId="{92408030-DBA1-844D-AD2B-08CFACE82451}" srcId="{25150B65-5737-1243-A2CD-D7F182B8B2BC}" destId="{8E887C6C-CB11-5445-B499-C37972C1B6CB}" srcOrd="2" destOrd="0" parTransId="{FAC9332C-BA15-A849-B638-032E0BE680E7}" sibTransId="{3DDF8FE9-9FE1-1543-A0E7-9E01E2B5EBF2}"/>
    <dgm:cxn modelId="{9D8FAED6-867A-7A4B-B861-CC01D4BF683D}" type="presOf" srcId="{DB4A024D-F9D6-D544-A617-27138944E861}" destId="{C0635D4F-B56C-F74E-B894-40A44D9A651D}" srcOrd="0" destOrd="0" presId="urn:microsoft.com/office/officeart/2005/8/layout/hList3"/>
    <dgm:cxn modelId="{1E0C5B51-2470-3049-8B53-68DAE79665CB}" type="presOf" srcId="{618B090C-CFD2-2440-AE01-C33C19D1C441}" destId="{7CB35973-B090-FF47-B358-22AAA957F549}" srcOrd="0" destOrd="0" presId="urn:microsoft.com/office/officeart/2005/8/layout/hList3"/>
    <dgm:cxn modelId="{8501CA69-3A9D-3047-99C0-64D0C1C79AF2}" type="presOf" srcId="{94AE3635-F866-564D-A665-A6F24AB5E01D}" destId="{EFB30DA4-88A3-1242-89E4-5E0DC1072739}" srcOrd="0" destOrd="0" presId="urn:microsoft.com/office/officeart/2005/8/layout/hList3"/>
    <dgm:cxn modelId="{2CCAF640-CED4-7842-8C01-AE053000B032}" type="presOf" srcId="{96FE722E-5ED6-7548-A33A-77E1F94A94F1}" destId="{321FF7A3-020A-1F41-AC0F-448B333C26BD}" srcOrd="0" destOrd="0" presId="urn:microsoft.com/office/officeart/2005/8/layout/hList3"/>
    <dgm:cxn modelId="{D3F77F6D-0816-A24E-91B3-0B952DF34085}" srcId="{B09DC211-5005-4046-A225-FD2F7417AF60}" destId="{25150B65-5737-1243-A2CD-D7F182B8B2BC}" srcOrd="0" destOrd="0" parTransId="{AA586D4D-301C-5D43-B5D8-5081C8D2E8FB}" sibTransId="{C0FEF859-C2A3-4B41-9932-CF03891530A5}"/>
    <dgm:cxn modelId="{D0BCBA3D-095F-6542-9712-3F303391C9A8}" type="presOf" srcId="{8E887C6C-CB11-5445-B499-C37972C1B6CB}" destId="{B47C3D55-E38B-8144-BDD8-8C6B236A544D}" srcOrd="0" destOrd="0" presId="urn:microsoft.com/office/officeart/2005/8/layout/hList3"/>
    <dgm:cxn modelId="{40882CF6-7DF0-C542-9984-BE7B7B94483F}" srcId="{B09DC211-5005-4046-A225-FD2F7417AF60}" destId="{F3C91541-C143-B849-9174-617FFB07F696}" srcOrd="1" destOrd="0" parTransId="{9184E6AF-F5CB-4440-9C64-EF859863D0B7}" sibTransId="{79F5433E-DE77-E844-B048-519229BFBB71}"/>
    <dgm:cxn modelId="{395B69DD-8E30-4247-805C-16D7A60FEC47}" srcId="{25150B65-5737-1243-A2CD-D7F182B8B2BC}" destId="{618B090C-CFD2-2440-AE01-C33C19D1C441}" srcOrd="4" destOrd="0" parTransId="{707F9659-A2C3-8C40-81D9-3792F02B944E}" sibTransId="{32F3F922-5DAA-784A-A26E-0C86CCF3CEBC}"/>
    <dgm:cxn modelId="{964D453C-FAF8-3440-8543-884722C81153}" type="presOf" srcId="{25150B65-5737-1243-A2CD-D7F182B8B2BC}" destId="{E0BABE0F-CE2C-134D-B97A-7DDFA02DA952}" srcOrd="0" destOrd="0" presId="urn:microsoft.com/office/officeart/2005/8/layout/hList3"/>
    <dgm:cxn modelId="{42D6AC78-97D2-724C-8D31-8FD1D7A73470}" type="presOf" srcId="{394F5F07-604E-804B-B5AC-A1E8F346A30D}" destId="{8538B3FB-725E-B444-8395-C64E74DB1706}" srcOrd="0" destOrd="0" presId="urn:microsoft.com/office/officeart/2005/8/layout/hList3"/>
    <dgm:cxn modelId="{654D81AD-2307-B34F-8FAD-C07B564EFA81}" type="presParOf" srcId="{3212F247-180A-F041-90FC-822893A04E5B}" destId="{E0BABE0F-CE2C-134D-B97A-7DDFA02DA952}" srcOrd="0" destOrd="0" presId="urn:microsoft.com/office/officeart/2005/8/layout/hList3"/>
    <dgm:cxn modelId="{5D8BE0B2-FB86-4B48-9107-D00B2AA7BBB5}" type="presParOf" srcId="{3212F247-180A-F041-90FC-822893A04E5B}" destId="{695F5485-884C-9D40-B3C8-5B89C78EFC46}" srcOrd="1" destOrd="0" presId="urn:microsoft.com/office/officeart/2005/8/layout/hList3"/>
    <dgm:cxn modelId="{35FA8AF9-1BEA-E948-B006-0925410D8441}" type="presParOf" srcId="{695F5485-884C-9D40-B3C8-5B89C78EFC46}" destId="{EFB30DA4-88A3-1242-89E4-5E0DC1072739}" srcOrd="0" destOrd="0" presId="urn:microsoft.com/office/officeart/2005/8/layout/hList3"/>
    <dgm:cxn modelId="{476F7F5D-3054-1848-B133-E444790EE317}" type="presParOf" srcId="{695F5485-884C-9D40-B3C8-5B89C78EFC46}" destId="{8538B3FB-725E-B444-8395-C64E74DB1706}" srcOrd="1" destOrd="0" presId="urn:microsoft.com/office/officeart/2005/8/layout/hList3"/>
    <dgm:cxn modelId="{BA053FCF-CAE1-744D-9071-8D386585CE43}" type="presParOf" srcId="{695F5485-884C-9D40-B3C8-5B89C78EFC46}" destId="{B47C3D55-E38B-8144-BDD8-8C6B236A544D}" srcOrd="2" destOrd="0" presId="urn:microsoft.com/office/officeart/2005/8/layout/hList3"/>
    <dgm:cxn modelId="{1FF48AEF-FFD2-914F-8AC7-E8DADCC3A165}" type="presParOf" srcId="{695F5485-884C-9D40-B3C8-5B89C78EFC46}" destId="{C0635D4F-B56C-F74E-B894-40A44D9A651D}" srcOrd="3" destOrd="0" presId="urn:microsoft.com/office/officeart/2005/8/layout/hList3"/>
    <dgm:cxn modelId="{845E9953-6E0A-F742-9355-9BB3BC438528}" type="presParOf" srcId="{695F5485-884C-9D40-B3C8-5B89C78EFC46}" destId="{7CB35973-B090-FF47-B358-22AAA957F549}" srcOrd="4" destOrd="0" presId="urn:microsoft.com/office/officeart/2005/8/layout/hList3"/>
    <dgm:cxn modelId="{8FB1268D-8DE9-494E-998E-376D42A25AF1}" type="presParOf" srcId="{695F5485-884C-9D40-B3C8-5B89C78EFC46}" destId="{321FF7A3-020A-1F41-AC0F-448B333C26BD}" srcOrd="5" destOrd="0" presId="urn:microsoft.com/office/officeart/2005/8/layout/hList3"/>
    <dgm:cxn modelId="{509B1CB7-5423-2547-A1AE-5D9D13C813F2}" type="presParOf" srcId="{3212F247-180A-F041-90FC-822893A04E5B}" destId="{DA02D7A0-AF0C-7042-B456-D4565B942468}"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C0AD4E1-838D-2544-AFBF-00D2A87DB860}" type="doc">
      <dgm:prSet loTypeId="urn:microsoft.com/office/officeart/2005/8/layout/cycle1" loCatId="cycle" qsTypeId="urn:microsoft.com/office/officeart/2005/8/quickstyle/simple4" qsCatId="simple" csTypeId="urn:microsoft.com/office/officeart/2005/8/colors/accent1_2" csCatId="accent1"/>
      <dgm:spPr/>
      <dgm:t>
        <a:bodyPr/>
        <a:lstStyle/>
        <a:p>
          <a:endParaRPr lang="en-US"/>
        </a:p>
      </dgm:t>
    </dgm:pt>
    <dgm:pt modelId="{1A361E8D-D39B-A044-A91B-964B5B381492}">
      <dgm:prSet/>
      <dgm:spPr/>
      <dgm:t>
        <a:bodyPr/>
        <a:lstStyle/>
        <a:p>
          <a:pPr rtl="0"/>
          <a:r>
            <a:rPr lang="en-US" dirty="0" smtClean="0"/>
            <a:t>Received signal strength must be:</a:t>
          </a:r>
          <a:endParaRPr lang="en-US" dirty="0"/>
        </a:p>
      </dgm:t>
    </dgm:pt>
    <dgm:pt modelId="{E23F223A-620D-9A43-8587-5BE22B6C9A9D}" type="parTrans" cxnId="{7F4F8E0B-B40D-BB4F-931D-3055749ADF8E}">
      <dgm:prSet/>
      <dgm:spPr/>
      <dgm:t>
        <a:bodyPr/>
        <a:lstStyle/>
        <a:p>
          <a:endParaRPr lang="en-US"/>
        </a:p>
      </dgm:t>
    </dgm:pt>
    <dgm:pt modelId="{BF082C21-AA19-D042-822D-728ED604D5A1}" type="sibTrans" cxnId="{7F4F8E0B-B40D-BB4F-931D-3055749ADF8E}">
      <dgm:prSet/>
      <dgm:spPr/>
      <dgm:t>
        <a:bodyPr/>
        <a:lstStyle/>
        <a:p>
          <a:endParaRPr lang="en-US" dirty="0"/>
        </a:p>
      </dgm:t>
    </dgm:pt>
    <dgm:pt modelId="{905442BC-C7CE-C74B-8BFE-CA391CB0FE92}">
      <dgm:prSet/>
      <dgm:spPr/>
      <dgm:t>
        <a:bodyPr/>
        <a:lstStyle/>
        <a:p>
          <a:pPr rtl="0"/>
          <a:r>
            <a:rPr lang="en-US" dirty="0" smtClean="0"/>
            <a:t>strong enough to be detected</a:t>
          </a:r>
          <a:endParaRPr lang="en-US" dirty="0"/>
        </a:p>
      </dgm:t>
    </dgm:pt>
    <dgm:pt modelId="{6E48AFF6-F4CB-FF47-AD2D-0342475F86E0}" type="parTrans" cxnId="{081745D7-C57C-2342-B610-8C5FC97EBCE0}">
      <dgm:prSet/>
      <dgm:spPr/>
      <dgm:t>
        <a:bodyPr/>
        <a:lstStyle/>
        <a:p>
          <a:endParaRPr lang="en-US"/>
        </a:p>
      </dgm:t>
    </dgm:pt>
    <dgm:pt modelId="{2951E2FD-5ADE-1C43-8686-B765D4EDD6F1}" type="sibTrans" cxnId="{081745D7-C57C-2342-B610-8C5FC97EBCE0}">
      <dgm:prSet/>
      <dgm:spPr/>
      <dgm:t>
        <a:bodyPr/>
        <a:lstStyle/>
        <a:p>
          <a:endParaRPr lang="en-US"/>
        </a:p>
      </dgm:t>
    </dgm:pt>
    <dgm:pt modelId="{926700E0-44D4-E24C-8204-F14DF062AA2C}">
      <dgm:prSet/>
      <dgm:spPr/>
      <dgm:t>
        <a:bodyPr/>
        <a:lstStyle/>
        <a:p>
          <a:pPr rtl="0"/>
          <a:r>
            <a:rPr lang="en-US" dirty="0" smtClean="0"/>
            <a:t>sufficiently higher than noise to be received without error</a:t>
          </a:r>
          <a:endParaRPr lang="en-US" dirty="0"/>
        </a:p>
      </dgm:t>
    </dgm:pt>
    <dgm:pt modelId="{9C01BA83-768C-3F43-9766-A79A1250092C}" type="parTrans" cxnId="{541E99BA-EB38-3547-9622-53818A4DE710}">
      <dgm:prSet/>
      <dgm:spPr/>
      <dgm:t>
        <a:bodyPr/>
        <a:lstStyle/>
        <a:p>
          <a:endParaRPr lang="en-US"/>
        </a:p>
      </dgm:t>
    </dgm:pt>
    <dgm:pt modelId="{D8807172-9543-DE42-A93A-B948CDFF490E}" type="sibTrans" cxnId="{541E99BA-EB38-3547-9622-53818A4DE710}">
      <dgm:prSet/>
      <dgm:spPr/>
      <dgm:t>
        <a:bodyPr/>
        <a:lstStyle/>
        <a:p>
          <a:endParaRPr lang="en-US"/>
        </a:p>
      </dgm:t>
    </dgm:pt>
    <dgm:pt modelId="{9E74789B-988E-B549-8D20-8499478E517A}">
      <dgm:prSet/>
      <dgm:spPr/>
      <dgm:t>
        <a:bodyPr/>
        <a:lstStyle/>
        <a:p>
          <a:pPr rtl="0"/>
          <a:r>
            <a:rPr lang="en-US" dirty="0" smtClean="0"/>
            <a:t>Strength can be increased using amplifiers or repeaters.</a:t>
          </a:r>
          <a:endParaRPr lang="en-US" dirty="0"/>
        </a:p>
      </dgm:t>
    </dgm:pt>
    <dgm:pt modelId="{D4082227-95C6-B44F-90B2-CAF950810D3B}" type="parTrans" cxnId="{81D0B9B9-3231-B747-B387-813A2C95BBC9}">
      <dgm:prSet/>
      <dgm:spPr/>
      <dgm:t>
        <a:bodyPr/>
        <a:lstStyle/>
        <a:p>
          <a:endParaRPr lang="en-US"/>
        </a:p>
      </dgm:t>
    </dgm:pt>
    <dgm:pt modelId="{6BBE2D50-5B4F-E34F-80EF-B0D869949FB1}" type="sibTrans" cxnId="{81D0B9B9-3231-B747-B387-813A2C95BBC9}">
      <dgm:prSet/>
      <dgm:spPr/>
      <dgm:t>
        <a:bodyPr/>
        <a:lstStyle/>
        <a:p>
          <a:endParaRPr lang="en-US" dirty="0"/>
        </a:p>
      </dgm:t>
    </dgm:pt>
    <dgm:pt modelId="{902C46C0-D7A9-C243-BC5A-25A15192C319}">
      <dgm:prSet/>
      <dgm:spPr/>
      <dgm:t>
        <a:bodyPr/>
        <a:lstStyle/>
        <a:p>
          <a:pPr rtl="0"/>
          <a:r>
            <a:rPr lang="en-US" dirty="0" smtClean="0"/>
            <a:t>Equalize attenuation across the band of frequencies used by using loading coils or amplifiers.</a:t>
          </a:r>
          <a:endParaRPr lang="en-US" dirty="0"/>
        </a:p>
      </dgm:t>
    </dgm:pt>
    <dgm:pt modelId="{0644D8A1-A637-DC40-A4E7-4CB703976619}" type="parTrans" cxnId="{E5189D43-0E97-BA41-958F-B679B3AA7D95}">
      <dgm:prSet/>
      <dgm:spPr/>
      <dgm:t>
        <a:bodyPr/>
        <a:lstStyle/>
        <a:p>
          <a:endParaRPr lang="en-US"/>
        </a:p>
      </dgm:t>
    </dgm:pt>
    <dgm:pt modelId="{36BB42BA-4821-144F-92BC-EDB6FAFB521B}" type="sibTrans" cxnId="{E5189D43-0E97-BA41-958F-B679B3AA7D95}">
      <dgm:prSet/>
      <dgm:spPr/>
      <dgm:t>
        <a:bodyPr/>
        <a:lstStyle/>
        <a:p>
          <a:endParaRPr lang="en-US" dirty="0"/>
        </a:p>
      </dgm:t>
    </dgm:pt>
    <dgm:pt modelId="{C858DD02-2E3F-4641-A1E0-5877F2007E37}" type="pres">
      <dgm:prSet presAssocID="{BC0AD4E1-838D-2544-AFBF-00D2A87DB860}" presName="cycle" presStyleCnt="0">
        <dgm:presLayoutVars>
          <dgm:dir/>
          <dgm:resizeHandles val="exact"/>
        </dgm:presLayoutVars>
      </dgm:prSet>
      <dgm:spPr/>
      <dgm:t>
        <a:bodyPr/>
        <a:lstStyle/>
        <a:p>
          <a:endParaRPr lang="en-US"/>
        </a:p>
      </dgm:t>
    </dgm:pt>
    <dgm:pt modelId="{365DD24E-9554-D34F-AB3A-51704018508A}" type="pres">
      <dgm:prSet presAssocID="{1A361E8D-D39B-A044-A91B-964B5B381492}" presName="dummy" presStyleCnt="0"/>
      <dgm:spPr/>
    </dgm:pt>
    <dgm:pt modelId="{2A457100-9AAB-5C4E-9C01-58A49E3E9CF9}" type="pres">
      <dgm:prSet presAssocID="{1A361E8D-D39B-A044-A91B-964B5B381492}" presName="node" presStyleLbl="revTx" presStyleIdx="0" presStyleCnt="3">
        <dgm:presLayoutVars>
          <dgm:bulletEnabled val="1"/>
        </dgm:presLayoutVars>
      </dgm:prSet>
      <dgm:spPr/>
      <dgm:t>
        <a:bodyPr/>
        <a:lstStyle/>
        <a:p>
          <a:endParaRPr lang="en-US"/>
        </a:p>
      </dgm:t>
    </dgm:pt>
    <dgm:pt modelId="{02A1CD25-DC8C-F745-94AE-EF62AE2491D2}" type="pres">
      <dgm:prSet presAssocID="{BF082C21-AA19-D042-822D-728ED604D5A1}" presName="sibTrans" presStyleLbl="node1" presStyleIdx="0" presStyleCnt="3"/>
      <dgm:spPr/>
      <dgm:t>
        <a:bodyPr/>
        <a:lstStyle/>
        <a:p>
          <a:endParaRPr lang="en-US"/>
        </a:p>
      </dgm:t>
    </dgm:pt>
    <dgm:pt modelId="{1472A071-6955-2548-9E1B-AA9A03E01401}" type="pres">
      <dgm:prSet presAssocID="{9E74789B-988E-B549-8D20-8499478E517A}" presName="dummy" presStyleCnt="0"/>
      <dgm:spPr/>
    </dgm:pt>
    <dgm:pt modelId="{6731A66F-46D1-344A-8400-0C7935FC4736}" type="pres">
      <dgm:prSet presAssocID="{9E74789B-988E-B549-8D20-8499478E517A}" presName="node" presStyleLbl="revTx" presStyleIdx="1" presStyleCnt="3">
        <dgm:presLayoutVars>
          <dgm:bulletEnabled val="1"/>
        </dgm:presLayoutVars>
      </dgm:prSet>
      <dgm:spPr/>
      <dgm:t>
        <a:bodyPr/>
        <a:lstStyle/>
        <a:p>
          <a:endParaRPr lang="en-US"/>
        </a:p>
      </dgm:t>
    </dgm:pt>
    <dgm:pt modelId="{05B57B5C-AD73-4249-A836-4B2649FDAEC1}" type="pres">
      <dgm:prSet presAssocID="{6BBE2D50-5B4F-E34F-80EF-B0D869949FB1}" presName="sibTrans" presStyleLbl="node1" presStyleIdx="1" presStyleCnt="3"/>
      <dgm:spPr/>
      <dgm:t>
        <a:bodyPr/>
        <a:lstStyle/>
        <a:p>
          <a:endParaRPr lang="en-US"/>
        </a:p>
      </dgm:t>
    </dgm:pt>
    <dgm:pt modelId="{3B170A09-86EF-724B-B506-BB5743A261BB}" type="pres">
      <dgm:prSet presAssocID="{902C46C0-D7A9-C243-BC5A-25A15192C319}" presName="dummy" presStyleCnt="0"/>
      <dgm:spPr/>
    </dgm:pt>
    <dgm:pt modelId="{FC89BF89-1103-1A48-962B-244ED0A9780C}" type="pres">
      <dgm:prSet presAssocID="{902C46C0-D7A9-C243-BC5A-25A15192C319}" presName="node" presStyleLbl="revTx" presStyleIdx="2" presStyleCnt="3">
        <dgm:presLayoutVars>
          <dgm:bulletEnabled val="1"/>
        </dgm:presLayoutVars>
      </dgm:prSet>
      <dgm:spPr/>
      <dgm:t>
        <a:bodyPr/>
        <a:lstStyle/>
        <a:p>
          <a:endParaRPr lang="en-US"/>
        </a:p>
      </dgm:t>
    </dgm:pt>
    <dgm:pt modelId="{13353C3D-FD49-C44C-BD83-148F2534385D}" type="pres">
      <dgm:prSet presAssocID="{36BB42BA-4821-144F-92BC-EDB6FAFB521B}" presName="sibTrans" presStyleLbl="node1" presStyleIdx="2" presStyleCnt="3"/>
      <dgm:spPr/>
      <dgm:t>
        <a:bodyPr/>
        <a:lstStyle/>
        <a:p>
          <a:endParaRPr lang="en-US"/>
        </a:p>
      </dgm:t>
    </dgm:pt>
  </dgm:ptLst>
  <dgm:cxnLst>
    <dgm:cxn modelId="{81D0B9B9-3231-B747-B387-813A2C95BBC9}" srcId="{BC0AD4E1-838D-2544-AFBF-00D2A87DB860}" destId="{9E74789B-988E-B549-8D20-8499478E517A}" srcOrd="1" destOrd="0" parTransId="{D4082227-95C6-B44F-90B2-CAF950810D3B}" sibTransId="{6BBE2D50-5B4F-E34F-80EF-B0D869949FB1}"/>
    <dgm:cxn modelId="{7F4F8E0B-B40D-BB4F-931D-3055749ADF8E}" srcId="{BC0AD4E1-838D-2544-AFBF-00D2A87DB860}" destId="{1A361E8D-D39B-A044-A91B-964B5B381492}" srcOrd="0" destOrd="0" parTransId="{E23F223A-620D-9A43-8587-5BE22B6C9A9D}" sibTransId="{BF082C21-AA19-D042-822D-728ED604D5A1}"/>
    <dgm:cxn modelId="{58C14F2E-4115-154B-AD1A-CD62C11AAF17}" type="presOf" srcId="{905442BC-C7CE-C74B-8BFE-CA391CB0FE92}" destId="{2A457100-9AAB-5C4E-9C01-58A49E3E9CF9}" srcOrd="0" destOrd="1" presId="urn:microsoft.com/office/officeart/2005/8/layout/cycle1"/>
    <dgm:cxn modelId="{541E99BA-EB38-3547-9622-53818A4DE710}" srcId="{1A361E8D-D39B-A044-A91B-964B5B381492}" destId="{926700E0-44D4-E24C-8204-F14DF062AA2C}" srcOrd="1" destOrd="0" parTransId="{9C01BA83-768C-3F43-9766-A79A1250092C}" sibTransId="{D8807172-9543-DE42-A93A-B948CDFF490E}"/>
    <dgm:cxn modelId="{E5189D43-0E97-BA41-958F-B679B3AA7D95}" srcId="{BC0AD4E1-838D-2544-AFBF-00D2A87DB860}" destId="{902C46C0-D7A9-C243-BC5A-25A15192C319}" srcOrd="2" destOrd="0" parTransId="{0644D8A1-A637-DC40-A4E7-4CB703976619}" sibTransId="{36BB42BA-4821-144F-92BC-EDB6FAFB521B}"/>
    <dgm:cxn modelId="{7B5D02F4-D5FB-7244-A070-9BD3364FC596}" type="presOf" srcId="{926700E0-44D4-E24C-8204-F14DF062AA2C}" destId="{2A457100-9AAB-5C4E-9C01-58A49E3E9CF9}" srcOrd="0" destOrd="2" presId="urn:microsoft.com/office/officeart/2005/8/layout/cycle1"/>
    <dgm:cxn modelId="{081875B0-24D9-9C49-835E-E7B8A0FE523C}" type="presOf" srcId="{BF082C21-AA19-D042-822D-728ED604D5A1}" destId="{02A1CD25-DC8C-F745-94AE-EF62AE2491D2}" srcOrd="0" destOrd="0" presId="urn:microsoft.com/office/officeart/2005/8/layout/cycle1"/>
    <dgm:cxn modelId="{6415C0A3-5513-BF48-8FEE-2A1ED6436C5A}" type="presOf" srcId="{BC0AD4E1-838D-2544-AFBF-00D2A87DB860}" destId="{C858DD02-2E3F-4641-A1E0-5877F2007E37}" srcOrd="0" destOrd="0" presId="urn:microsoft.com/office/officeart/2005/8/layout/cycle1"/>
    <dgm:cxn modelId="{081745D7-C57C-2342-B610-8C5FC97EBCE0}" srcId="{1A361E8D-D39B-A044-A91B-964B5B381492}" destId="{905442BC-C7CE-C74B-8BFE-CA391CB0FE92}" srcOrd="0" destOrd="0" parTransId="{6E48AFF6-F4CB-FF47-AD2D-0342475F86E0}" sibTransId="{2951E2FD-5ADE-1C43-8686-B765D4EDD6F1}"/>
    <dgm:cxn modelId="{67EDBA86-761A-BC48-9929-70F34E694D84}" type="presOf" srcId="{36BB42BA-4821-144F-92BC-EDB6FAFB521B}" destId="{13353C3D-FD49-C44C-BD83-148F2534385D}" srcOrd="0" destOrd="0" presId="urn:microsoft.com/office/officeart/2005/8/layout/cycle1"/>
    <dgm:cxn modelId="{D853C6FB-2BD7-F44A-AA11-23C4CB4A5244}" type="presOf" srcId="{9E74789B-988E-B549-8D20-8499478E517A}" destId="{6731A66F-46D1-344A-8400-0C7935FC4736}" srcOrd="0" destOrd="0" presId="urn:microsoft.com/office/officeart/2005/8/layout/cycle1"/>
    <dgm:cxn modelId="{AE0832B5-ED05-B541-A9BB-2684930495D5}" type="presOf" srcId="{902C46C0-D7A9-C243-BC5A-25A15192C319}" destId="{FC89BF89-1103-1A48-962B-244ED0A9780C}" srcOrd="0" destOrd="0" presId="urn:microsoft.com/office/officeart/2005/8/layout/cycle1"/>
    <dgm:cxn modelId="{6BFC0A1E-7523-C445-B576-3BD266847569}" type="presOf" srcId="{6BBE2D50-5B4F-E34F-80EF-B0D869949FB1}" destId="{05B57B5C-AD73-4249-A836-4B2649FDAEC1}" srcOrd="0" destOrd="0" presId="urn:microsoft.com/office/officeart/2005/8/layout/cycle1"/>
    <dgm:cxn modelId="{1BBD118A-6C51-7847-A90F-17DA23593A94}" type="presOf" srcId="{1A361E8D-D39B-A044-A91B-964B5B381492}" destId="{2A457100-9AAB-5C4E-9C01-58A49E3E9CF9}" srcOrd="0" destOrd="0" presId="urn:microsoft.com/office/officeart/2005/8/layout/cycle1"/>
    <dgm:cxn modelId="{96CC06A9-F038-5C48-A8A2-306A2268EC41}" type="presParOf" srcId="{C858DD02-2E3F-4641-A1E0-5877F2007E37}" destId="{365DD24E-9554-D34F-AB3A-51704018508A}" srcOrd="0" destOrd="0" presId="urn:microsoft.com/office/officeart/2005/8/layout/cycle1"/>
    <dgm:cxn modelId="{D56424C5-F67B-EE49-9490-47A82E3186DC}" type="presParOf" srcId="{C858DD02-2E3F-4641-A1E0-5877F2007E37}" destId="{2A457100-9AAB-5C4E-9C01-58A49E3E9CF9}" srcOrd="1" destOrd="0" presId="urn:microsoft.com/office/officeart/2005/8/layout/cycle1"/>
    <dgm:cxn modelId="{BB8E1CC6-CF10-ED41-90F7-D0CE288E5C60}" type="presParOf" srcId="{C858DD02-2E3F-4641-A1E0-5877F2007E37}" destId="{02A1CD25-DC8C-F745-94AE-EF62AE2491D2}" srcOrd="2" destOrd="0" presId="urn:microsoft.com/office/officeart/2005/8/layout/cycle1"/>
    <dgm:cxn modelId="{B8BBF674-2B9E-DF4F-BE46-AA2791A2E0D3}" type="presParOf" srcId="{C858DD02-2E3F-4641-A1E0-5877F2007E37}" destId="{1472A071-6955-2548-9E1B-AA9A03E01401}" srcOrd="3" destOrd="0" presId="urn:microsoft.com/office/officeart/2005/8/layout/cycle1"/>
    <dgm:cxn modelId="{4C7706A9-9BF0-5D41-B65F-0B3357F33D4E}" type="presParOf" srcId="{C858DD02-2E3F-4641-A1E0-5877F2007E37}" destId="{6731A66F-46D1-344A-8400-0C7935FC4736}" srcOrd="4" destOrd="0" presId="urn:microsoft.com/office/officeart/2005/8/layout/cycle1"/>
    <dgm:cxn modelId="{A3D5511E-747F-544F-BE58-B2771DD68A12}" type="presParOf" srcId="{C858DD02-2E3F-4641-A1E0-5877F2007E37}" destId="{05B57B5C-AD73-4249-A836-4B2649FDAEC1}" srcOrd="5" destOrd="0" presId="urn:microsoft.com/office/officeart/2005/8/layout/cycle1"/>
    <dgm:cxn modelId="{E4C37B3A-BF0D-0149-800D-02BBC36B4D01}" type="presParOf" srcId="{C858DD02-2E3F-4641-A1E0-5877F2007E37}" destId="{3B170A09-86EF-724B-B506-BB5743A261BB}" srcOrd="6" destOrd="0" presId="urn:microsoft.com/office/officeart/2005/8/layout/cycle1"/>
    <dgm:cxn modelId="{427F2A0C-1B6F-2445-B612-AFD4183C4919}" type="presParOf" srcId="{C858DD02-2E3F-4641-A1E0-5877F2007E37}" destId="{FC89BF89-1103-1A48-962B-244ED0A9780C}" srcOrd="7" destOrd="0" presId="urn:microsoft.com/office/officeart/2005/8/layout/cycle1"/>
    <dgm:cxn modelId="{346F598F-5A6C-A04F-86FA-32CB0B562E5C}" type="presParOf" srcId="{C858DD02-2E3F-4641-A1E0-5877F2007E37}" destId="{13353C3D-FD49-C44C-BD83-148F2534385D}" srcOrd="8" destOrd="0" presId="urn:microsoft.com/office/officeart/2005/8/layout/cycle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09DC211-5005-4046-A225-FD2F7417AF60}" type="doc">
      <dgm:prSet loTypeId="urn:microsoft.com/office/officeart/2005/8/layout/hList3" loCatId="list" qsTypeId="urn:microsoft.com/office/officeart/2005/8/quickstyle/3d3" qsCatId="3D" csTypeId="urn:microsoft.com/office/officeart/2005/8/colors/accent1_2" csCatId="accent1" phldr="1"/>
      <dgm:spPr/>
      <dgm:t>
        <a:bodyPr/>
        <a:lstStyle/>
        <a:p>
          <a:endParaRPr lang="en-US"/>
        </a:p>
      </dgm:t>
    </dgm:pt>
    <dgm:pt modelId="{25150B65-5737-1243-A2CD-D7F182B8B2BC}">
      <dgm:prSet custT="1"/>
      <dgm:spPr/>
      <dgm:t>
        <a:bodyPr/>
        <a:lstStyle/>
        <a:p>
          <a:pPr algn="l" rtl="0"/>
          <a:r>
            <a:rPr kumimoji="1" lang="en-US" sz="2400" b="1" i="0" dirty="0" smtClean="0"/>
            <a:t>Maximum rate at which data can be transmitted over a given communications channel under given conditions</a:t>
          </a:r>
          <a:endParaRPr lang="en-US" sz="2400" b="1" i="0" dirty="0"/>
        </a:p>
      </dgm:t>
    </dgm:pt>
    <dgm:pt modelId="{AA586D4D-301C-5D43-B5D8-5081C8D2E8FB}" type="parTrans" cxnId="{D3F77F6D-0816-A24E-91B3-0B952DF34085}">
      <dgm:prSet/>
      <dgm:spPr/>
      <dgm:t>
        <a:bodyPr/>
        <a:lstStyle/>
        <a:p>
          <a:endParaRPr lang="en-US">
            <a:solidFill>
              <a:schemeClr val="tx1"/>
            </a:solidFill>
          </a:endParaRPr>
        </a:p>
      </dgm:t>
    </dgm:pt>
    <dgm:pt modelId="{C0FEF859-C2A3-4B41-9932-CF03891530A5}" type="sibTrans" cxnId="{D3F77F6D-0816-A24E-91B3-0B952DF34085}">
      <dgm:prSet/>
      <dgm:spPr/>
      <dgm:t>
        <a:bodyPr/>
        <a:lstStyle/>
        <a:p>
          <a:endParaRPr lang="en-US">
            <a:solidFill>
              <a:schemeClr val="tx1"/>
            </a:solidFill>
          </a:endParaRPr>
        </a:p>
      </dgm:t>
    </dgm:pt>
    <dgm:pt modelId="{F3C91541-C143-B849-9174-617FFB07F696}">
      <dgm:prSet custT="1"/>
      <dgm:spPr/>
      <dgm:t>
        <a:bodyPr/>
        <a:lstStyle/>
        <a:p>
          <a:pPr rtl="0"/>
          <a:endParaRPr lang="en-US" sz="1600" b="1" i="0" dirty="0">
            <a:solidFill>
              <a:schemeClr val="tx2"/>
            </a:solidFill>
          </a:endParaRPr>
        </a:p>
      </dgm:t>
    </dgm:pt>
    <dgm:pt modelId="{9184E6AF-F5CB-4440-9C64-EF859863D0B7}" type="parTrans" cxnId="{40882CF6-7DF0-C542-9984-BE7B7B94483F}">
      <dgm:prSet/>
      <dgm:spPr/>
      <dgm:t>
        <a:bodyPr/>
        <a:lstStyle/>
        <a:p>
          <a:endParaRPr lang="en-US">
            <a:solidFill>
              <a:schemeClr val="tx1"/>
            </a:solidFill>
          </a:endParaRPr>
        </a:p>
      </dgm:t>
    </dgm:pt>
    <dgm:pt modelId="{79F5433E-DE77-E844-B048-519229BFBB71}" type="sibTrans" cxnId="{40882CF6-7DF0-C542-9984-BE7B7B94483F}">
      <dgm:prSet/>
      <dgm:spPr/>
      <dgm:t>
        <a:bodyPr/>
        <a:lstStyle/>
        <a:p>
          <a:endParaRPr lang="en-US">
            <a:solidFill>
              <a:schemeClr val="tx1"/>
            </a:solidFill>
          </a:endParaRPr>
        </a:p>
      </dgm:t>
    </dgm:pt>
    <dgm:pt modelId="{94AE3635-F866-564D-A665-A6F24AB5E01D}">
      <dgm:prSet/>
      <dgm:spPr/>
      <dgm:t>
        <a:bodyPr/>
        <a:lstStyle/>
        <a:p>
          <a:pPr rtl="0"/>
          <a:r>
            <a:rPr kumimoji="1" lang="en-US" b="1" i="0" dirty="0" smtClean="0"/>
            <a:t>data rate </a:t>
          </a:r>
        </a:p>
        <a:p>
          <a:pPr rtl="0"/>
          <a:endParaRPr kumimoji="1" lang="en-US" b="1" i="0" dirty="0" smtClean="0"/>
        </a:p>
        <a:p>
          <a:pPr rtl="0"/>
          <a:r>
            <a:rPr kumimoji="1" lang="en-US" b="1" i="0" dirty="0" smtClean="0"/>
            <a:t> in bits per second</a:t>
          </a:r>
          <a:endParaRPr lang="en-US" dirty="0"/>
        </a:p>
      </dgm:t>
    </dgm:pt>
    <dgm:pt modelId="{462700EE-1CC5-3542-9175-CE85EE557BEB}" type="parTrans" cxnId="{E1E39020-F018-4C45-99AA-C128B6E9E660}">
      <dgm:prSet/>
      <dgm:spPr/>
      <dgm:t>
        <a:bodyPr/>
        <a:lstStyle/>
        <a:p>
          <a:endParaRPr lang="en-US"/>
        </a:p>
      </dgm:t>
    </dgm:pt>
    <dgm:pt modelId="{A7652AB1-EAFA-FD4D-95D9-855215227F9E}" type="sibTrans" cxnId="{E1E39020-F018-4C45-99AA-C128B6E9E660}">
      <dgm:prSet/>
      <dgm:spPr/>
      <dgm:t>
        <a:bodyPr/>
        <a:lstStyle/>
        <a:p>
          <a:endParaRPr lang="en-US"/>
        </a:p>
      </dgm:t>
    </dgm:pt>
    <dgm:pt modelId="{394F5F07-604E-804B-B5AC-A1E8F346A30D}">
      <dgm:prSet/>
      <dgm:spPr/>
      <dgm:t>
        <a:bodyPr/>
        <a:lstStyle/>
        <a:p>
          <a:pPr rtl="0"/>
          <a:r>
            <a:rPr kumimoji="1" lang="en-US" b="1" i="0" dirty="0" smtClean="0"/>
            <a:t>bandwidth</a:t>
          </a:r>
        </a:p>
        <a:p>
          <a:pPr rtl="0"/>
          <a:endParaRPr kumimoji="1" lang="en-US" b="1" i="0" dirty="0" smtClean="0"/>
        </a:p>
        <a:p>
          <a:pPr rtl="0"/>
          <a:r>
            <a:rPr kumimoji="1" lang="en-US" b="1" i="0" dirty="0" smtClean="0"/>
            <a:t> in cycles per second or Hertz</a:t>
          </a:r>
          <a:endParaRPr lang="en-US" b="1" i="0" dirty="0"/>
        </a:p>
      </dgm:t>
    </dgm:pt>
    <dgm:pt modelId="{0C87A161-684D-8643-AF32-7C365FCE4002}" type="parTrans" cxnId="{069390FA-1260-4D46-8826-EB81498BCAEC}">
      <dgm:prSet/>
      <dgm:spPr/>
      <dgm:t>
        <a:bodyPr/>
        <a:lstStyle/>
        <a:p>
          <a:endParaRPr lang="en-US"/>
        </a:p>
      </dgm:t>
    </dgm:pt>
    <dgm:pt modelId="{FDFBACEA-45DC-D24F-937A-A04CFC580A6C}" type="sibTrans" cxnId="{069390FA-1260-4D46-8826-EB81498BCAEC}">
      <dgm:prSet/>
      <dgm:spPr/>
      <dgm:t>
        <a:bodyPr/>
        <a:lstStyle/>
        <a:p>
          <a:endParaRPr lang="en-US"/>
        </a:p>
      </dgm:t>
    </dgm:pt>
    <dgm:pt modelId="{DB4A024D-F9D6-D544-A617-27138944E861}">
      <dgm:prSet/>
      <dgm:spPr/>
      <dgm:t>
        <a:bodyPr/>
        <a:lstStyle/>
        <a:p>
          <a:pPr rtl="0"/>
          <a:r>
            <a:rPr kumimoji="1" lang="en-US" b="1" i="0" dirty="0" smtClean="0"/>
            <a:t>error rate</a:t>
          </a:r>
        </a:p>
        <a:p>
          <a:pPr rtl="0"/>
          <a:endParaRPr kumimoji="1" lang="en-US" b="1" i="0" dirty="0" smtClean="0"/>
        </a:p>
        <a:p>
          <a:pPr rtl="0"/>
          <a:r>
            <a:rPr kumimoji="1" lang="en-US" b="1" i="0" dirty="0" smtClean="0"/>
            <a:t> rate of corrupted bits</a:t>
          </a:r>
          <a:endParaRPr lang="en-US" b="1" i="0" dirty="0"/>
        </a:p>
      </dgm:t>
    </dgm:pt>
    <dgm:pt modelId="{F99026E8-A6FF-9B41-B2F5-569DE4E61A9A}" type="parTrans" cxnId="{C1B987C4-E06E-2F40-838A-42AF270BCBA3}">
      <dgm:prSet/>
      <dgm:spPr/>
      <dgm:t>
        <a:bodyPr/>
        <a:lstStyle/>
        <a:p>
          <a:endParaRPr lang="en-US"/>
        </a:p>
      </dgm:t>
    </dgm:pt>
    <dgm:pt modelId="{30CF4D1A-A10B-F54F-9170-FD5C59843338}" type="sibTrans" cxnId="{C1B987C4-E06E-2F40-838A-42AF270BCBA3}">
      <dgm:prSet/>
      <dgm:spPr/>
      <dgm:t>
        <a:bodyPr/>
        <a:lstStyle/>
        <a:p>
          <a:endParaRPr lang="en-US"/>
        </a:p>
      </dgm:t>
    </dgm:pt>
    <dgm:pt modelId="{618B090C-CFD2-2440-AE01-C33C19D1C441}">
      <dgm:prSet/>
      <dgm:spPr/>
      <dgm:t>
        <a:bodyPr/>
        <a:lstStyle/>
        <a:p>
          <a:pPr rtl="0"/>
          <a:r>
            <a:rPr kumimoji="1" lang="en-US" b="1" i="0" dirty="0" smtClean="0"/>
            <a:t>limitations due to physical properties</a:t>
          </a:r>
          <a:endParaRPr lang="en-US" b="1" i="0" dirty="0"/>
        </a:p>
      </dgm:t>
    </dgm:pt>
    <dgm:pt modelId="{707F9659-A2C3-8C40-81D9-3792F02B944E}" type="parTrans" cxnId="{395B69DD-8E30-4247-805C-16D7A60FEC47}">
      <dgm:prSet/>
      <dgm:spPr/>
      <dgm:t>
        <a:bodyPr/>
        <a:lstStyle/>
        <a:p>
          <a:endParaRPr lang="en-US"/>
        </a:p>
      </dgm:t>
    </dgm:pt>
    <dgm:pt modelId="{32F3F922-5DAA-784A-A26E-0C86CCF3CEBC}" type="sibTrans" cxnId="{395B69DD-8E30-4247-805C-16D7A60FEC47}">
      <dgm:prSet/>
      <dgm:spPr/>
      <dgm:t>
        <a:bodyPr/>
        <a:lstStyle/>
        <a:p>
          <a:endParaRPr lang="en-US"/>
        </a:p>
      </dgm:t>
    </dgm:pt>
    <dgm:pt modelId="{96FE722E-5ED6-7548-A33A-77E1F94A94F1}">
      <dgm:prSet/>
      <dgm:spPr/>
      <dgm:t>
        <a:bodyPr/>
        <a:lstStyle/>
        <a:p>
          <a:pPr rtl="0"/>
          <a:r>
            <a:rPr kumimoji="1" lang="en-US" b="1" i="0" dirty="0" smtClean="0"/>
            <a:t>main constraint on achieving efficiency is noise</a:t>
          </a:r>
          <a:endParaRPr lang="en-US" b="1" i="0" dirty="0"/>
        </a:p>
      </dgm:t>
    </dgm:pt>
    <dgm:pt modelId="{49F5208A-5F22-3848-8A83-7721FD41F8CD}" type="parTrans" cxnId="{ABDD0252-E467-CE49-B1E9-3C4BC764583E}">
      <dgm:prSet/>
      <dgm:spPr/>
      <dgm:t>
        <a:bodyPr/>
        <a:lstStyle/>
        <a:p>
          <a:endParaRPr lang="en-US"/>
        </a:p>
      </dgm:t>
    </dgm:pt>
    <dgm:pt modelId="{43815C64-8594-4842-B82C-D362E10623BB}" type="sibTrans" cxnId="{ABDD0252-E467-CE49-B1E9-3C4BC764583E}">
      <dgm:prSet/>
      <dgm:spPr/>
      <dgm:t>
        <a:bodyPr/>
        <a:lstStyle/>
        <a:p>
          <a:endParaRPr lang="en-US"/>
        </a:p>
      </dgm:t>
    </dgm:pt>
    <dgm:pt modelId="{8E887C6C-CB11-5445-B499-C37972C1B6CB}">
      <dgm:prSet/>
      <dgm:spPr/>
      <dgm:t>
        <a:bodyPr/>
        <a:lstStyle/>
        <a:p>
          <a:pPr rtl="0"/>
          <a:r>
            <a:rPr kumimoji="1" lang="en-US" b="1" i="0" dirty="0" smtClean="0"/>
            <a:t>noise</a:t>
          </a:r>
        </a:p>
        <a:p>
          <a:pPr rtl="0"/>
          <a:endParaRPr kumimoji="1" lang="en-US" b="1" i="0" dirty="0" smtClean="0"/>
        </a:p>
        <a:p>
          <a:pPr rtl="0"/>
          <a:r>
            <a:rPr kumimoji="1" lang="en-US" b="1" i="0" dirty="0" smtClean="0"/>
            <a:t> average noise level over path</a:t>
          </a:r>
          <a:endParaRPr lang="en-US" b="1" i="0" dirty="0"/>
        </a:p>
      </dgm:t>
    </dgm:pt>
    <dgm:pt modelId="{FAC9332C-BA15-A849-B638-032E0BE680E7}" type="parTrans" cxnId="{92408030-DBA1-844D-AD2B-08CFACE82451}">
      <dgm:prSet/>
      <dgm:spPr/>
      <dgm:t>
        <a:bodyPr/>
        <a:lstStyle/>
        <a:p>
          <a:endParaRPr lang="en-US"/>
        </a:p>
      </dgm:t>
    </dgm:pt>
    <dgm:pt modelId="{3DDF8FE9-9FE1-1543-A0E7-9E01E2B5EBF2}" type="sibTrans" cxnId="{92408030-DBA1-844D-AD2B-08CFACE82451}">
      <dgm:prSet/>
      <dgm:spPr/>
      <dgm:t>
        <a:bodyPr/>
        <a:lstStyle/>
        <a:p>
          <a:endParaRPr lang="en-US"/>
        </a:p>
      </dgm:t>
    </dgm:pt>
    <dgm:pt modelId="{3212F247-180A-F041-90FC-822893A04E5B}" type="pres">
      <dgm:prSet presAssocID="{B09DC211-5005-4046-A225-FD2F7417AF60}" presName="composite" presStyleCnt="0">
        <dgm:presLayoutVars>
          <dgm:chMax val="1"/>
          <dgm:dir/>
          <dgm:resizeHandles val="exact"/>
        </dgm:presLayoutVars>
      </dgm:prSet>
      <dgm:spPr/>
      <dgm:t>
        <a:bodyPr/>
        <a:lstStyle/>
        <a:p>
          <a:endParaRPr lang="en-US"/>
        </a:p>
      </dgm:t>
    </dgm:pt>
    <dgm:pt modelId="{E0BABE0F-CE2C-134D-B97A-7DDFA02DA952}" type="pres">
      <dgm:prSet presAssocID="{25150B65-5737-1243-A2CD-D7F182B8B2BC}" presName="roof" presStyleLbl="dkBgShp" presStyleIdx="0" presStyleCnt="2" custLinFactNeighborX="893"/>
      <dgm:spPr/>
      <dgm:t>
        <a:bodyPr/>
        <a:lstStyle/>
        <a:p>
          <a:endParaRPr lang="en-US"/>
        </a:p>
      </dgm:t>
    </dgm:pt>
    <dgm:pt modelId="{695F5485-884C-9D40-B3C8-5B89C78EFC46}" type="pres">
      <dgm:prSet presAssocID="{25150B65-5737-1243-A2CD-D7F182B8B2BC}" presName="pillars" presStyleCnt="0"/>
      <dgm:spPr/>
      <dgm:t>
        <a:bodyPr/>
        <a:lstStyle/>
        <a:p>
          <a:endParaRPr lang="en-US"/>
        </a:p>
      </dgm:t>
    </dgm:pt>
    <dgm:pt modelId="{EFB30DA4-88A3-1242-89E4-5E0DC1072739}" type="pres">
      <dgm:prSet presAssocID="{25150B65-5737-1243-A2CD-D7F182B8B2BC}" presName="pillar1" presStyleLbl="node1" presStyleIdx="0" presStyleCnt="6">
        <dgm:presLayoutVars>
          <dgm:bulletEnabled val="1"/>
        </dgm:presLayoutVars>
      </dgm:prSet>
      <dgm:spPr/>
      <dgm:t>
        <a:bodyPr/>
        <a:lstStyle/>
        <a:p>
          <a:endParaRPr lang="en-US"/>
        </a:p>
      </dgm:t>
    </dgm:pt>
    <dgm:pt modelId="{8538B3FB-725E-B444-8395-C64E74DB1706}" type="pres">
      <dgm:prSet presAssocID="{394F5F07-604E-804B-B5AC-A1E8F346A30D}" presName="pillarX" presStyleLbl="node1" presStyleIdx="1" presStyleCnt="6">
        <dgm:presLayoutVars>
          <dgm:bulletEnabled val="1"/>
        </dgm:presLayoutVars>
      </dgm:prSet>
      <dgm:spPr/>
      <dgm:t>
        <a:bodyPr/>
        <a:lstStyle/>
        <a:p>
          <a:endParaRPr lang="en-US"/>
        </a:p>
      </dgm:t>
    </dgm:pt>
    <dgm:pt modelId="{B47C3D55-E38B-8144-BDD8-8C6B236A544D}" type="pres">
      <dgm:prSet presAssocID="{8E887C6C-CB11-5445-B499-C37972C1B6CB}" presName="pillarX" presStyleLbl="node1" presStyleIdx="2" presStyleCnt="6">
        <dgm:presLayoutVars>
          <dgm:bulletEnabled val="1"/>
        </dgm:presLayoutVars>
      </dgm:prSet>
      <dgm:spPr/>
      <dgm:t>
        <a:bodyPr/>
        <a:lstStyle/>
        <a:p>
          <a:endParaRPr lang="en-US"/>
        </a:p>
      </dgm:t>
    </dgm:pt>
    <dgm:pt modelId="{C0635D4F-B56C-F74E-B894-40A44D9A651D}" type="pres">
      <dgm:prSet presAssocID="{DB4A024D-F9D6-D544-A617-27138944E861}" presName="pillarX" presStyleLbl="node1" presStyleIdx="3" presStyleCnt="6">
        <dgm:presLayoutVars>
          <dgm:bulletEnabled val="1"/>
        </dgm:presLayoutVars>
      </dgm:prSet>
      <dgm:spPr/>
      <dgm:t>
        <a:bodyPr/>
        <a:lstStyle/>
        <a:p>
          <a:endParaRPr lang="en-US"/>
        </a:p>
      </dgm:t>
    </dgm:pt>
    <dgm:pt modelId="{7CB35973-B090-FF47-B358-22AAA957F549}" type="pres">
      <dgm:prSet presAssocID="{618B090C-CFD2-2440-AE01-C33C19D1C441}" presName="pillarX" presStyleLbl="node1" presStyleIdx="4" presStyleCnt="6">
        <dgm:presLayoutVars>
          <dgm:bulletEnabled val="1"/>
        </dgm:presLayoutVars>
      </dgm:prSet>
      <dgm:spPr/>
      <dgm:t>
        <a:bodyPr/>
        <a:lstStyle/>
        <a:p>
          <a:endParaRPr lang="en-US"/>
        </a:p>
      </dgm:t>
    </dgm:pt>
    <dgm:pt modelId="{321FF7A3-020A-1F41-AC0F-448B333C26BD}" type="pres">
      <dgm:prSet presAssocID="{96FE722E-5ED6-7548-A33A-77E1F94A94F1}" presName="pillarX" presStyleLbl="node1" presStyleIdx="5" presStyleCnt="6">
        <dgm:presLayoutVars>
          <dgm:bulletEnabled val="1"/>
        </dgm:presLayoutVars>
      </dgm:prSet>
      <dgm:spPr/>
      <dgm:t>
        <a:bodyPr/>
        <a:lstStyle/>
        <a:p>
          <a:endParaRPr lang="en-US"/>
        </a:p>
      </dgm:t>
    </dgm:pt>
    <dgm:pt modelId="{DA02D7A0-AF0C-7042-B456-D4565B942468}" type="pres">
      <dgm:prSet presAssocID="{25150B65-5737-1243-A2CD-D7F182B8B2BC}" presName="base" presStyleLbl="dkBgShp" presStyleIdx="1" presStyleCnt="2"/>
      <dgm:spPr/>
      <dgm:t>
        <a:bodyPr/>
        <a:lstStyle/>
        <a:p>
          <a:endParaRPr lang="en-US"/>
        </a:p>
      </dgm:t>
    </dgm:pt>
  </dgm:ptLst>
  <dgm:cxnLst>
    <dgm:cxn modelId="{ABDD0252-E467-CE49-B1E9-3C4BC764583E}" srcId="{25150B65-5737-1243-A2CD-D7F182B8B2BC}" destId="{96FE722E-5ED6-7548-A33A-77E1F94A94F1}" srcOrd="5" destOrd="0" parTransId="{49F5208A-5F22-3848-8A83-7721FD41F8CD}" sibTransId="{43815C64-8594-4842-B82C-D362E10623BB}"/>
    <dgm:cxn modelId="{C1B987C4-E06E-2F40-838A-42AF270BCBA3}" srcId="{25150B65-5737-1243-A2CD-D7F182B8B2BC}" destId="{DB4A024D-F9D6-D544-A617-27138944E861}" srcOrd="3" destOrd="0" parTransId="{F99026E8-A6FF-9B41-B2F5-569DE4E61A9A}" sibTransId="{30CF4D1A-A10B-F54F-9170-FD5C59843338}"/>
    <dgm:cxn modelId="{E1E39020-F018-4C45-99AA-C128B6E9E660}" srcId="{25150B65-5737-1243-A2CD-D7F182B8B2BC}" destId="{94AE3635-F866-564D-A665-A6F24AB5E01D}" srcOrd="0" destOrd="0" parTransId="{462700EE-1CC5-3542-9175-CE85EE557BEB}" sibTransId="{A7652AB1-EAFA-FD4D-95D9-855215227F9E}"/>
    <dgm:cxn modelId="{09FAA9F7-2A3D-DC46-8E3C-37C0DD332DCE}" type="presOf" srcId="{25150B65-5737-1243-A2CD-D7F182B8B2BC}" destId="{E0BABE0F-CE2C-134D-B97A-7DDFA02DA952}" srcOrd="0" destOrd="0" presId="urn:microsoft.com/office/officeart/2005/8/layout/hList3"/>
    <dgm:cxn modelId="{069390FA-1260-4D46-8826-EB81498BCAEC}" srcId="{25150B65-5737-1243-A2CD-D7F182B8B2BC}" destId="{394F5F07-604E-804B-B5AC-A1E8F346A30D}" srcOrd="1" destOrd="0" parTransId="{0C87A161-684D-8643-AF32-7C365FCE4002}" sibTransId="{FDFBACEA-45DC-D24F-937A-A04CFC580A6C}"/>
    <dgm:cxn modelId="{92408030-DBA1-844D-AD2B-08CFACE82451}" srcId="{25150B65-5737-1243-A2CD-D7F182B8B2BC}" destId="{8E887C6C-CB11-5445-B499-C37972C1B6CB}" srcOrd="2" destOrd="0" parTransId="{FAC9332C-BA15-A849-B638-032E0BE680E7}" sibTransId="{3DDF8FE9-9FE1-1543-A0E7-9E01E2B5EBF2}"/>
    <dgm:cxn modelId="{43CCA82D-5E81-3A4A-A844-7BB09D2654FF}" type="presOf" srcId="{B09DC211-5005-4046-A225-FD2F7417AF60}" destId="{3212F247-180A-F041-90FC-822893A04E5B}" srcOrd="0" destOrd="0" presId="urn:microsoft.com/office/officeart/2005/8/layout/hList3"/>
    <dgm:cxn modelId="{4E370EF3-1867-2F42-97D5-9451C549C269}" type="presOf" srcId="{618B090C-CFD2-2440-AE01-C33C19D1C441}" destId="{7CB35973-B090-FF47-B358-22AAA957F549}" srcOrd="0" destOrd="0" presId="urn:microsoft.com/office/officeart/2005/8/layout/hList3"/>
    <dgm:cxn modelId="{D544B2DF-E2CC-CE46-BC0E-096F8DD8BA06}" type="presOf" srcId="{8E887C6C-CB11-5445-B499-C37972C1B6CB}" destId="{B47C3D55-E38B-8144-BDD8-8C6B236A544D}" srcOrd="0" destOrd="0" presId="urn:microsoft.com/office/officeart/2005/8/layout/hList3"/>
    <dgm:cxn modelId="{D3F77F6D-0816-A24E-91B3-0B952DF34085}" srcId="{B09DC211-5005-4046-A225-FD2F7417AF60}" destId="{25150B65-5737-1243-A2CD-D7F182B8B2BC}" srcOrd="0" destOrd="0" parTransId="{AA586D4D-301C-5D43-B5D8-5081C8D2E8FB}" sibTransId="{C0FEF859-C2A3-4B41-9932-CF03891530A5}"/>
    <dgm:cxn modelId="{AB059DC4-3BE4-BD43-8BAA-1C848A5A81FB}" type="presOf" srcId="{DB4A024D-F9D6-D544-A617-27138944E861}" destId="{C0635D4F-B56C-F74E-B894-40A44D9A651D}" srcOrd="0" destOrd="0" presId="urn:microsoft.com/office/officeart/2005/8/layout/hList3"/>
    <dgm:cxn modelId="{40882CF6-7DF0-C542-9984-BE7B7B94483F}" srcId="{B09DC211-5005-4046-A225-FD2F7417AF60}" destId="{F3C91541-C143-B849-9174-617FFB07F696}" srcOrd="1" destOrd="0" parTransId="{9184E6AF-F5CB-4440-9C64-EF859863D0B7}" sibTransId="{79F5433E-DE77-E844-B048-519229BFBB71}"/>
    <dgm:cxn modelId="{395B69DD-8E30-4247-805C-16D7A60FEC47}" srcId="{25150B65-5737-1243-A2CD-D7F182B8B2BC}" destId="{618B090C-CFD2-2440-AE01-C33C19D1C441}" srcOrd="4" destOrd="0" parTransId="{707F9659-A2C3-8C40-81D9-3792F02B944E}" sibTransId="{32F3F922-5DAA-784A-A26E-0C86CCF3CEBC}"/>
    <dgm:cxn modelId="{60434E9C-370A-2448-9BE2-1AD5D483BEE2}" type="presOf" srcId="{394F5F07-604E-804B-B5AC-A1E8F346A30D}" destId="{8538B3FB-725E-B444-8395-C64E74DB1706}" srcOrd="0" destOrd="0" presId="urn:microsoft.com/office/officeart/2005/8/layout/hList3"/>
    <dgm:cxn modelId="{661A1367-A02B-6947-B3C6-8AE334D81526}" type="presOf" srcId="{96FE722E-5ED6-7548-A33A-77E1F94A94F1}" destId="{321FF7A3-020A-1F41-AC0F-448B333C26BD}" srcOrd="0" destOrd="0" presId="urn:microsoft.com/office/officeart/2005/8/layout/hList3"/>
    <dgm:cxn modelId="{B0FDB1EB-C62E-834B-98CE-2107D6E626AF}" type="presOf" srcId="{94AE3635-F866-564D-A665-A6F24AB5E01D}" destId="{EFB30DA4-88A3-1242-89E4-5E0DC1072739}" srcOrd="0" destOrd="0" presId="urn:microsoft.com/office/officeart/2005/8/layout/hList3"/>
    <dgm:cxn modelId="{F0F16C77-EA12-2E4B-8688-4EB7423433AE}" type="presParOf" srcId="{3212F247-180A-F041-90FC-822893A04E5B}" destId="{E0BABE0F-CE2C-134D-B97A-7DDFA02DA952}" srcOrd="0" destOrd="0" presId="urn:microsoft.com/office/officeart/2005/8/layout/hList3"/>
    <dgm:cxn modelId="{4CBA9235-9B7E-2742-BC88-CE129228836F}" type="presParOf" srcId="{3212F247-180A-F041-90FC-822893A04E5B}" destId="{695F5485-884C-9D40-B3C8-5B89C78EFC46}" srcOrd="1" destOrd="0" presId="urn:microsoft.com/office/officeart/2005/8/layout/hList3"/>
    <dgm:cxn modelId="{C9C6523B-E22A-C947-A1EB-EDA23D1720EC}" type="presParOf" srcId="{695F5485-884C-9D40-B3C8-5B89C78EFC46}" destId="{EFB30DA4-88A3-1242-89E4-5E0DC1072739}" srcOrd="0" destOrd="0" presId="urn:microsoft.com/office/officeart/2005/8/layout/hList3"/>
    <dgm:cxn modelId="{236D02D5-2A5B-CE4E-A70E-0CDE55BF729F}" type="presParOf" srcId="{695F5485-884C-9D40-B3C8-5B89C78EFC46}" destId="{8538B3FB-725E-B444-8395-C64E74DB1706}" srcOrd="1" destOrd="0" presId="urn:microsoft.com/office/officeart/2005/8/layout/hList3"/>
    <dgm:cxn modelId="{5D23AFD3-D641-F14D-AAA3-53FF5C266479}" type="presParOf" srcId="{695F5485-884C-9D40-B3C8-5B89C78EFC46}" destId="{B47C3D55-E38B-8144-BDD8-8C6B236A544D}" srcOrd="2" destOrd="0" presId="urn:microsoft.com/office/officeart/2005/8/layout/hList3"/>
    <dgm:cxn modelId="{D4830C57-EEA4-884C-AC37-055315426D64}" type="presParOf" srcId="{695F5485-884C-9D40-B3C8-5B89C78EFC46}" destId="{C0635D4F-B56C-F74E-B894-40A44D9A651D}" srcOrd="3" destOrd="0" presId="urn:microsoft.com/office/officeart/2005/8/layout/hList3"/>
    <dgm:cxn modelId="{A1DA72D9-65F9-E540-BAE8-6E17A4DC2424}" type="presParOf" srcId="{695F5485-884C-9D40-B3C8-5B89C78EFC46}" destId="{7CB35973-B090-FF47-B358-22AAA957F549}" srcOrd="4" destOrd="0" presId="urn:microsoft.com/office/officeart/2005/8/layout/hList3"/>
    <dgm:cxn modelId="{7F726DE1-BAF1-4644-80B1-7759BBA71D6D}" type="presParOf" srcId="{695F5485-884C-9D40-B3C8-5B89C78EFC46}" destId="{321FF7A3-020A-1F41-AC0F-448B333C26BD}" srcOrd="5" destOrd="0" presId="urn:microsoft.com/office/officeart/2005/8/layout/hList3"/>
    <dgm:cxn modelId="{226CFD42-6070-9941-B09E-E4B1DE5C22CC}" type="presParOf" srcId="{3212F247-180A-F041-90FC-822893A04E5B}" destId="{DA02D7A0-AF0C-7042-B456-D4565B942468}" srcOrd="2" destOrd="0" presId="urn:microsoft.com/office/officeart/2005/8/layout/hLis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5C875E0-F2AA-E44E-8288-239635C6A1F7}">
      <dsp:nvSpPr>
        <dsp:cNvPr id="0" name=""/>
        <dsp:cNvSpPr/>
      </dsp:nvSpPr>
      <dsp:spPr>
        <a:xfrm rot="5400000">
          <a:off x="148720" y="1241175"/>
          <a:ext cx="1905577" cy="230010"/>
        </a:xfrm>
        <a:prstGeom prst="rect">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3E2A8F7-3E28-CE45-9619-D1ED6C400AED}">
      <dsp:nvSpPr>
        <dsp:cNvPr id="0" name=""/>
        <dsp:cNvSpPr/>
      </dsp:nvSpPr>
      <dsp:spPr>
        <a:xfrm>
          <a:off x="465523" y="21639"/>
          <a:ext cx="2794197" cy="153340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kumimoji="1" lang="en-US" sz="2200" b="1" kern="1200" dirty="0" smtClean="0">
              <a:solidFill>
                <a:schemeClr val="tx2"/>
              </a:solidFill>
              <a:effectLst>
                <a:outerShdw blurRad="38100" dist="38100" dir="2700000" algn="tl">
                  <a:srgbClr val="000000"/>
                </a:outerShdw>
              </a:effectLst>
              <a:latin typeface="+mj-lt"/>
              <a:ea typeface="+mj-ea"/>
              <a:cs typeface="+mj-cs"/>
            </a:rPr>
            <a:t>the wavelength of a signal is the distance occupied by a single cycle</a:t>
          </a:r>
          <a:endParaRPr kumimoji="1" lang="en-US" sz="2200" b="1" kern="1200" dirty="0">
            <a:solidFill>
              <a:schemeClr val="tx2"/>
            </a:solidFill>
            <a:effectLst>
              <a:outerShdw blurRad="38100" dist="38100" dir="2700000" algn="tl">
                <a:srgbClr val="000000"/>
              </a:outerShdw>
            </a:effectLst>
            <a:latin typeface="+mj-lt"/>
            <a:ea typeface="+mj-ea"/>
            <a:cs typeface="+mj-cs"/>
          </a:endParaRPr>
        </a:p>
      </dsp:txBody>
      <dsp:txXfrm>
        <a:off x="465523" y="21639"/>
        <a:ext cx="2794197" cy="1533405"/>
      </dsp:txXfrm>
    </dsp:sp>
    <dsp:sp modelId="{A9755AFE-B157-7545-B9EA-5FF58A82B03D}">
      <dsp:nvSpPr>
        <dsp:cNvPr id="0" name=""/>
        <dsp:cNvSpPr/>
      </dsp:nvSpPr>
      <dsp:spPr>
        <a:xfrm rot="5400000">
          <a:off x="148720" y="3157933"/>
          <a:ext cx="1905577" cy="230010"/>
        </a:xfrm>
        <a:prstGeom prst="rect">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CFA07E2-8B6B-CF49-BE0A-3D44A4B24E76}">
      <dsp:nvSpPr>
        <dsp:cNvPr id="0" name=""/>
        <dsp:cNvSpPr/>
      </dsp:nvSpPr>
      <dsp:spPr>
        <a:xfrm>
          <a:off x="186" y="1938397"/>
          <a:ext cx="3724873" cy="153340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kumimoji="1" lang="en-US" sz="2200" b="1" kern="1200" dirty="0" smtClean="0">
              <a:solidFill>
                <a:schemeClr val="tx2"/>
              </a:solidFill>
              <a:effectLst>
                <a:outerShdw blurRad="38100" dist="38100" dir="2700000" algn="tl">
                  <a:srgbClr val="000000"/>
                </a:outerShdw>
              </a:effectLst>
              <a:latin typeface="+mj-lt"/>
              <a:ea typeface="+mj-ea"/>
              <a:cs typeface="+mj-cs"/>
            </a:rPr>
            <a:t>can also be stated as the distance between two points of corresponding phase of two consecutive cycles</a:t>
          </a:r>
          <a:endParaRPr kumimoji="1" lang="en-US" sz="2200" b="1" kern="1200" dirty="0">
            <a:solidFill>
              <a:schemeClr val="tx2"/>
            </a:solidFill>
            <a:effectLst>
              <a:outerShdw blurRad="38100" dist="38100" dir="2700000" algn="tl">
                <a:srgbClr val="000000"/>
              </a:outerShdw>
            </a:effectLst>
            <a:latin typeface="+mj-lt"/>
            <a:ea typeface="+mj-ea"/>
            <a:cs typeface="+mj-cs"/>
          </a:endParaRPr>
        </a:p>
      </dsp:txBody>
      <dsp:txXfrm>
        <a:off x="186" y="1938397"/>
        <a:ext cx="3724873" cy="1533405"/>
      </dsp:txXfrm>
    </dsp:sp>
    <dsp:sp modelId="{69AE9777-51D5-8448-A130-4EE11DF584A6}">
      <dsp:nvSpPr>
        <dsp:cNvPr id="0" name=""/>
        <dsp:cNvSpPr/>
      </dsp:nvSpPr>
      <dsp:spPr>
        <a:xfrm rot="18027">
          <a:off x="1108878" y="4127131"/>
          <a:ext cx="4126677" cy="230010"/>
        </a:xfrm>
        <a:prstGeom prst="rect">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2DCC03E-7C0F-8140-8C02-93862FA7B85F}">
      <dsp:nvSpPr>
        <dsp:cNvPr id="0" name=""/>
        <dsp:cNvSpPr/>
      </dsp:nvSpPr>
      <dsp:spPr>
        <a:xfrm>
          <a:off x="171595" y="3855154"/>
          <a:ext cx="3382054" cy="153340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kumimoji="1" lang="en-US" sz="2200" b="1" kern="1200" dirty="0" smtClean="0">
              <a:solidFill>
                <a:schemeClr val="tx2"/>
              </a:solidFill>
              <a:effectLst>
                <a:outerShdw blurRad="38100" dist="38100" dir="2700000" algn="tl">
                  <a:srgbClr val="000000"/>
                </a:outerShdw>
              </a:effectLst>
              <a:latin typeface="+mj-lt"/>
              <a:ea typeface="+mj-ea"/>
              <a:cs typeface="+mj-cs"/>
            </a:rPr>
            <a:t>assuming signal velocity v, then the wavelength is related to the period  as </a:t>
          </a:r>
          <a:r>
            <a:rPr kumimoji="1" lang="en-US" sz="2200" b="1" kern="1200" dirty="0" smtClean="0">
              <a:solidFill>
                <a:schemeClr val="tx2"/>
              </a:solidFill>
              <a:effectLst>
                <a:outerShdw blurRad="38100" dist="38100" dir="2700000" algn="tl">
                  <a:srgbClr val="000000"/>
                </a:outerShdw>
              </a:effectLst>
              <a:latin typeface="+mj-lt"/>
              <a:ea typeface="+mj-ea"/>
              <a:cs typeface="+mj-cs"/>
              <a:sym typeface="Symbol"/>
            </a:rPr>
            <a:t></a:t>
          </a:r>
          <a:r>
            <a:rPr kumimoji="1" lang="en-US" sz="2200" b="1" kern="1200" dirty="0" smtClean="0">
              <a:solidFill>
                <a:schemeClr val="tx2"/>
              </a:solidFill>
              <a:effectLst>
                <a:outerShdw blurRad="38100" dist="38100" dir="2700000" algn="tl">
                  <a:srgbClr val="000000"/>
                </a:outerShdw>
              </a:effectLst>
              <a:latin typeface="+mj-lt"/>
              <a:ea typeface="+mj-ea"/>
              <a:cs typeface="+mj-cs"/>
            </a:rPr>
            <a:t> = vT</a:t>
          </a:r>
        </a:p>
      </dsp:txBody>
      <dsp:txXfrm>
        <a:off x="171595" y="3855154"/>
        <a:ext cx="3382054" cy="1533405"/>
      </dsp:txXfrm>
    </dsp:sp>
    <dsp:sp modelId="{EE110798-5C23-B943-BAC5-EAC2DD9A80B2}">
      <dsp:nvSpPr>
        <dsp:cNvPr id="0" name=""/>
        <dsp:cNvSpPr/>
      </dsp:nvSpPr>
      <dsp:spPr>
        <a:xfrm rot="16360448">
          <a:off x="4410383" y="3261654"/>
          <a:ext cx="1754504" cy="230010"/>
        </a:xfrm>
        <a:prstGeom prst="rect">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632F21F-7259-A541-AE0A-2CA6ED53CBD5}">
      <dsp:nvSpPr>
        <dsp:cNvPr id="0" name=""/>
        <dsp:cNvSpPr/>
      </dsp:nvSpPr>
      <dsp:spPr>
        <a:xfrm>
          <a:off x="4724392" y="3876794"/>
          <a:ext cx="2555676" cy="153340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kumimoji="1" lang="en-US" sz="2800" b="1" kern="1200" dirty="0" smtClean="0">
              <a:solidFill>
                <a:schemeClr val="tx2"/>
              </a:solidFill>
              <a:effectLst>
                <a:outerShdw blurRad="38100" dist="38100" dir="2700000" algn="tl">
                  <a:srgbClr val="000000"/>
                </a:outerShdw>
              </a:effectLst>
              <a:latin typeface="+mj-lt"/>
              <a:ea typeface="+mj-ea"/>
              <a:cs typeface="+mj-cs"/>
            </a:rPr>
            <a:t>or equivalently </a:t>
          </a:r>
          <a:r>
            <a:rPr kumimoji="1" lang="en-US" sz="2800" b="1" kern="1200" dirty="0" smtClean="0">
              <a:solidFill>
                <a:schemeClr val="tx2"/>
              </a:solidFill>
              <a:effectLst>
                <a:outerShdw blurRad="38100" dist="38100" dir="2700000" algn="tl">
                  <a:srgbClr val="000000"/>
                </a:outerShdw>
              </a:effectLst>
              <a:latin typeface="+mj-lt"/>
              <a:ea typeface="+mj-ea"/>
              <a:cs typeface="+mj-cs"/>
              <a:sym typeface="Symbol"/>
            </a:rPr>
            <a:t></a:t>
          </a:r>
          <a:r>
            <a:rPr kumimoji="1" lang="en-US" sz="2800" b="1" kern="1200" dirty="0" smtClean="0">
              <a:solidFill>
                <a:schemeClr val="tx2"/>
              </a:solidFill>
              <a:effectLst>
                <a:outerShdw blurRad="38100" dist="38100" dir="2700000" algn="tl">
                  <a:srgbClr val="000000"/>
                </a:outerShdw>
              </a:effectLst>
              <a:latin typeface="+mj-lt"/>
              <a:ea typeface="+mj-ea"/>
              <a:cs typeface="+mj-cs"/>
            </a:rPr>
            <a:t>f = v</a:t>
          </a:r>
        </a:p>
      </dsp:txBody>
      <dsp:txXfrm>
        <a:off x="4724392" y="3876794"/>
        <a:ext cx="2555676" cy="1533405"/>
      </dsp:txXfrm>
    </dsp:sp>
    <dsp:sp modelId="{742FAB36-7D4B-194F-9026-D60D2D053063}">
      <dsp:nvSpPr>
        <dsp:cNvPr id="0" name=""/>
        <dsp:cNvSpPr/>
      </dsp:nvSpPr>
      <dsp:spPr>
        <a:xfrm>
          <a:off x="4267194" y="2124199"/>
          <a:ext cx="3660981" cy="153340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t" anchorCtr="0">
          <a:noAutofit/>
        </a:bodyPr>
        <a:lstStyle/>
        <a:p>
          <a:pPr lvl="0" algn="l" defTabSz="977900" rtl="0">
            <a:lnSpc>
              <a:spcPct val="90000"/>
            </a:lnSpc>
            <a:spcBef>
              <a:spcPct val="0"/>
            </a:spcBef>
            <a:spcAft>
              <a:spcPct val="35000"/>
            </a:spcAft>
          </a:pPr>
          <a:r>
            <a:rPr kumimoji="1" lang="en-US" sz="2200" b="1" kern="1200" dirty="0" smtClean="0">
              <a:solidFill>
                <a:schemeClr val="tx2"/>
              </a:solidFill>
              <a:effectLst>
                <a:outerShdw blurRad="38100" dist="38100" dir="2700000" algn="tl">
                  <a:srgbClr val="000000"/>
                </a:outerShdw>
              </a:effectLst>
              <a:latin typeface="+mj-lt"/>
              <a:ea typeface="+mj-ea"/>
              <a:cs typeface="+mj-cs"/>
            </a:rPr>
            <a:t>especially when v=c</a:t>
          </a:r>
        </a:p>
        <a:p>
          <a:pPr marL="228600" lvl="1" indent="-228600" algn="l" defTabSz="977900" rtl="0">
            <a:lnSpc>
              <a:spcPct val="90000"/>
            </a:lnSpc>
            <a:spcBef>
              <a:spcPct val="0"/>
            </a:spcBef>
            <a:spcAft>
              <a:spcPct val="15000"/>
            </a:spcAft>
            <a:buChar char="••"/>
          </a:pPr>
          <a:r>
            <a:rPr kumimoji="1" lang="en-US" sz="2200" b="1" kern="1200" dirty="0" smtClean="0">
              <a:solidFill>
                <a:schemeClr val="tx2"/>
              </a:solidFill>
              <a:effectLst>
                <a:outerShdw blurRad="38100" dist="38100" dir="2700000" algn="tl">
                  <a:srgbClr val="000000"/>
                </a:outerShdw>
              </a:effectLst>
              <a:latin typeface="+mj-lt"/>
              <a:ea typeface="+mj-ea"/>
              <a:cs typeface="+mj-cs"/>
            </a:rPr>
            <a:t>c = 3*108 ms-1 (speed of light in free space)</a:t>
          </a:r>
        </a:p>
      </dsp:txBody>
      <dsp:txXfrm>
        <a:off x="4267194" y="2124199"/>
        <a:ext cx="3660981" cy="153340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0BABE0F-CE2C-134D-B97A-7DDFA02DA952}">
      <dsp:nvSpPr>
        <dsp:cNvPr id="0" name=""/>
        <dsp:cNvSpPr/>
      </dsp:nvSpPr>
      <dsp:spPr>
        <a:xfrm>
          <a:off x="0" y="0"/>
          <a:ext cx="7696200" cy="1093476"/>
        </a:xfrm>
        <a:prstGeom prst="rect">
          <a:avLst/>
        </a:prstGeom>
        <a:solidFill>
          <a:schemeClr val="accent1">
            <a:shade val="8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00800" h="154000"/>
          <a:bevelB w="152400"/>
        </a:sp3d>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kumimoji="1" lang="en-US" sz="2400" b="1" i="0" kern="1200" dirty="0" smtClean="0"/>
            <a:t>Maximum rate at which data can be transmitted over a given communications channel under given conditions</a:t>
          </a:r>
          <a:endParaRPr lang="en-US" sz="2400" b="1" i="0" kern="1200" dirty="0"/>
        </a:p>
      </dsp:txBody>
      <dsp:txXfrm>
        <a:off x="0" y="0"/>
        <a:ext cx="7696200" cy="1093476"/>
      </dsp:txXfrm>
    </dsp:sp>
    <dsp:sp modelId="{EFB30DA4-88A3-1242-89E4-5E0DC1072739}">
      <dsp:nvSpPr>
        <dsp:cNvPr id="0" name=""/>
        <dsp:cNvSpPr/>
      </dsp:nvSpPr>
      <dsp:spPr>
        <a:xfrm>
          <a:off x="3757" y="1093476"/>
          <a:ext cx="1281447" cy="2296299"/>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kumimoji="1" lang="en-US" sz="1600" b="1" i="0" kern="1200" dirty="0" smtClean="0"/>
            <a:t>data rate </a:t>
          </a:r>
        </a:p>
        <a:p>
          <a:pPr lvl="0" algn="ctr" defTabSz="711200" rtl="0">
            <a:lnSpc>
              <a:spcPct val="90000"/>
            </a:lnSpc>
            <a:spcBef>
              <a:spcPct val="0"/>
            </a:spcBef>
            <a:spcAft>
              <a:spcPct val="35000"/>
            </a:spcAft>
          </a:pPr>
          <a:endParaRPr kumimoji="1" lang="en-US" sz="1600" b="1" i="0" kern="1200" dirty="0" smtClean="0"/>
        </a:p>
        <a:p>
          <a:pPr lvl="0" algn="ctr" defTabSz="711200" rtl="0">
            <a:lnSpc>
              <a:spcPct val="90000"/>
            </a:lnSpc>
            <a:spcBef>
              <a:spcPct val="0"/>
            </a:spcBef>
            <a:spcAft>
              <a:spcPct val="35000"/>
            </a:spcAft>
          </a:pPr>
          <a:r>
            <a:rPr kumimoji="1" lang="en-US" sz="1600" b="1" i="0" kern="1200" dirty="0" smtClean="0"/>
            <a:t> in bits per second</a:t>
          </a:r>
          <a:endParaRPr lang="en-US" sz="1600" kern="1200" dirty="0"/>
        </a:p>
      </dsp:txBody>
      <dsp:txXfrm>
        <a:off x="3757" y="1093476"/>
        <a:ext cx="1281447" cy="2296299"/>
      </dsp:txXfrm>
    </dsp:sp>
    <dsp:sp modelId="{8538B3FB-725E-B444-8395-C64E74DB1706}">
      <dsp:nvSpPr>
        <dsp:cNvPr id="0" name=""/>
        <dsp:cNvSpPr/>
      </dsp:nvSpPr>
      <dsp:spPr>
        <a:xfrm>
          <a:off x="1285205" y="1093476"/>
          <a:ext cx="1281447" cy="2296299"/>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kumimoji="1" lang="en-US" sz="1600" b="1" i="0" kern="1200" dirty="0" smtClean="0"/>
            <a:t>bandwidth</a:t>
          </a:r>
        </a:p>
        <a:p>
          <a:pPr lvl="0" algn="ctr" defTabSz="711200" rtl="0">
            <a:lnSpc>
              <a:spcPct val="90000"/>
            </a:lnSpc>
            <a:spcBef>
              <a:spcPct val="0"/>
            </a:spcBef>
            <a:spcAft>
              <a:spcPct val="35000"/>
            </a:spcAft>
          </a:pPr>
          <a:endParaRPr kumimoji="1" lang="en-US" sz="1600" b="1" i="0" kern="1200" dirty="0" smtClean="0"/>
        </a:p>
        <a:p>
          <a:pPr lvl="0" algn="ctr" defTabSz="711200" rtl="0">
            <a:lnSpc>
              <a:spcPct val="90000"/>
            </a:lnSpc>
            <a:spcBef>
              <a:spcPct val="0"/>
            </a:spcBef>
            <a:spcAft>
              <a:spcPct val="35000"/>
            </a:spcAft>
          </a:pPr>
          <a:r>
            <a:rPr kumimoji="1" lang="en-US" sz="1600" b="1" i="0" kern="1200" dirty="0" smtClean="0"/>
            <a:t> in cycles per second or Hertz</a:t>
          </a:r>
          <a:endParaRPr lang="en-US" sz="1600" b="1" i="0" kern="1200" dirty="0"/>
        </a:p>
      </dsp:txBody>
      <dsp:txXfrm>
        <a:off x="1285205" y="1093476"/>
        <a:ext cx="1281447" cy="2296299"/>
      </dsp:txXfrm>
    </dsp:sp>
    <dsp:sp modelId="{B47C3D55-E38B-8144-BDD8-8C6B236A544D}">
      <dsp:nvSpPr>
        <dsp:cNvPr id="0" name=""/>
        <dsp:cNvSpPr/>
      </dsp:nvSpPr>
      <dsp:spPr>
        <a:xfrm>
          <a:off x="2566652" y="1093476"/>
          <a:ext cx="1281447" cy="2296299"/>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kumimoji="1" lang="en-US" sz="1600" b="1" i="0" kern="1200" dirty="0" smtClean="0"/>
            <a:t>noise</a:t>
          </a:r>
        </a:p>
        <a:p>
          <a:pPr lvl="0" algn="ctr" defTabSz="711200" rtl="0">
            <a:lnSpc>
              <a:spcPct val="90000"/>
            </a:lnSpc>
            <a:spcBef>
              <a:spcPct val="0"/>
            </a:spcBef>
            <a:spcAft>
              <a:spcPct val="35000"/>
            </a:spcAft>
          </a:pPr>
          <a:endParaRPr kumimoji="1" lang="en-US" sz="1600" b="1" i="0" kern="1200" dirty="0" smtClean="0"/>
        </a:p>
        <a:p>
          <a:pPr lvl="0" algn="ctr" defTabSz="711200" rtl="0">
            <a:lnSpc>
              <a:spcPct val="90000"/>
            </a:lnSpc>
            <a:spcBef>
              <a:spcPct val="0"/>
            </a:spcBef>
            <a:spcAft>
              <a:spcPct val="35000"/>
            </a:spcAft>
          </a:pPr>
          <a:r>
            <a:rPr kumimoji="1" lang="en-US" sz="1600" b="1" i="0" kern="1200" dirty="0" smtClean="0"/>
            <a:t> average noise level over path</a:t>
          </a:r>
          <a:endParaRPr lang="en-US" sz="1600" b="1" i="0" kern="1200" dirty="0"/>
        </a:p>
      </dsp:txBody>
      <dsp:txXfrm>
        <a:off x="2566652" y="1093476"/>
        <a:ext cx="1281447" cy="2296299"/>
      </dsp:txXfrm>
    </dsp:sp>
    <dsp:sp modelId="{C0635D4F-B56C-F74E-B894-40A44D9A651D}">
      <dsp:nvSpPr>
        <dsp:cNvPr id="0" name=""/>
        <dsp:cNvSpPr/>
      </dsp:nvSpPr>
      <dsp:spPr>
        <a:xfrm>
          <a:off x="3848099" y="1093476"/>
          <a:ext cx="1281447" cy="2296299"/>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kumimoji="1" lang="en-US" sz="1600" b="1" i="0" kern="1200" dirty="0" smtClean="0"/>
            <a:t>error rate</a:t>
          </a:r>
        </a:p>
        <a:p>
          <a:pPr lvl="0" algn="ctr" defTabSz="711200" rtl="0">
            <a:lnSpc>
              <a:spcPct val="90000"/>
            </a:lnSpc>
            <a:spcBef>
              <a:spcPct val="0"/>
            </a:spcBef>
            <a:spcAft>
              <a:spcPct val="35000"/>
            </a:spcAft>
          </a:pPr>
          <a:endParaRPr kumimoji="1" lang="en-US" sz="1600" b="1" i="0" kern="1200" dirty="0" smtClean="0"/>
        </a:p>
        <a:p>
          <a:pPr lvl="0" algn="ctr" defTabSz="711200" rtl="0">
            <a:lnSpc>
              <a:spcPct val="90000"/>
            </a:lnSpc>
            <a:spcBef>
              <a:spcPct val="0"/>
            </a:spcBef>
            <a:spcAft>
              <a:spcPct val="35000"/>
            </a:spcAft>
          </a:pPr>
          <a:r>
            <a:rPr kumimoji="1" lang="en-US" sz="1600" b="1" i="0" kern="1200" dirty="0" smtClean="0"/>
            <a:t> rate of corrupted bits</a:t>
          </a:r>
          <a:endParaRPr lang="en-US" sz="1600" b="1" i="0" kern="1200" dirty="0"/>
        </a:p>
      </dsp:txBody>
      <dsp:txXfrm>
        <a:off x="3848099" y="1093476"/>
        <a:ext cx="1281447" cy="2296299"/>
      </dsp:txXfrm>
    </dsp:sp>
    <dsp:sp modelId="{7CB35973-B090-FF47-B358-22AAA957F549}">
      <dsp:nvSpPr>
        <dsp:cNvPr id="0" name=""/>
        <dsp:cNvSpPr/>
      </dsp:nvSpPr>
      <dsp:spPr>
        <a:xfrm>
          <a:off x="5129547" y="1093476"/>
          <a:ext cx="1281447" cy="2296299"/>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kumimoji="1" lang="en-US" sz="1600" b="1" i="0" kern="1200" dirty="0" smtClean="0"/>
            <a:t>limitations due to physical properties</a:t>
          </a:r>
          <a:endParaRPr lang="en-US" sz="1600" b="1" i="0" kern="1200" dirty="0"/>
        </a:p>
      </dsp:txBody>
      <dsp:txXfrm>
        <a:off x="5129547" y="1093476"/>
        <a:ext cx="1281447" cy="2296299"/>
      </dsp:txXfrm>
    </dsp:sp>
    <dsp:sp modelId="{321FF7A3-020A-1F41-AC0F-448B333C26BD}">
      <dsp:nvSpPr>
        <dsp:cNvPr id="0" name=""/>
        <dsp:cNvSpPr/>
      </dsp:nvSpPr>
      <dsp:spPr>
        <a:xfrm>
          <a:off x="6410994" y="1093476"/>
          <a:ext cx="1281447" cy="2296299"/>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kumimoji="1" lang="en-US" sz="1600" b="1" i="0" kern="1200" dirty="0" smtClean="0"/>
            <a:t>main constraint on achieving efficiency is noise</a:t>
          </a:r>
          <a:endParaRPr lang="en-US" sz="1600" b="1" i="0" kern="1200" dirty="0"/>
        </a:p>
      </dsp:txBody>
      <dsp:txXfrm>
        <a:off x="6410994" y="1093476"/>
        <a:ext cx="1281447" cy="2296299"/>
      </dsp:txXfrm>
    </dsp:sp>
    <dsp:sp modelId="{DA02D7A0-AF0C-7042-B456-D4565B942468}">
      <dsp:nvSpPr>
        <dsp:cNvPr id="0" name=""/>
        <dsp:cNvSpPr/>
      </dsp:nvSpPr>
      <dsp:spPr>
        <a:xfrm>
          <a:off x="0" y="3389775"/>
          <a:ext cx="7696200" cy="255144"/>
        </a:xfrm>
        <a:prstGeom prst="rect">
          <a:avLst/>
        </a:prstGeom>
        <a:solidFill>
          <a:schemeClr val="accent1">
            <a:shade val="8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00800" h="154000"/>
          <a:bevelB w="152400"/>
        </a:sp3d>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A457100-9AAB-5C4E-9C01-58A49E3E9CF9}">
      <dsp:nvSpPr>
        <dsp:cNvPr id="0" name=""/>
        <dsp:cNvSpPr/>
      </dsp:nvSpPr>
      <dsp:spPr>
        <a:xfrm>
          <a:off x="4508629" y="292614"/>
          <a:ext cx="1494327" cy="1494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l" defTabSz="622300" rtl="0">
            <a:lnSpc>
              <a:spcPct val="90000"/>
            </a:lnSpc>
            <a:spcBef>
              <a:spcPct val="0"/>
            </a:spcBef>
            <a:spcAft>
              <a:spcPct val="35000"/>
            </a:spcAft>
          </a:pPr>
          <a:r>
            <a:rPr lang="en-US" sz="1400" kern="1200" dirty="0" smtClean="0"/>
            <a:t>Received signal strength must be:</a:t>
          </a:r>
          <a:endParaRPr lang="en-US" sz="1400" kern="1200" dirty="0"/>
        </a:p>
        <a:p>
          <a:pPr marL="57150" lvl="1" indent="-57150" algn="l" defTabSz="488950" rtl="0">
            <a:lnSpc>
              <a:spcPct val="90000"/>
            </a:lnSpc>
            <a:spcBef>
              <a:spcPct val="0"/>
            </a:spcBef>
            <a:spcAft>
              <a:spcPct val="15000"/>
            </a:spcAft>
            <a:buChar char="••"/>
          </a:pPr>
          <a:r>
            <a:rPr lang="en-US" sz="1100" kern="1200" dirty="0" smtClean="0"/>
            <a:t>strong enough to be detected</a:t>
          </a:r>
          <a:endParaRPr lang="en-US" sz="1100" kern="1200" dirty="0"/>
        </a:p>
        <a:p>
          <a:pPr marL="57150" lvl="1" indent="-57150" algn="l" defTabSz="488950" rtl="0">
            <a:lnSpc>
              <a:spcPct val="90000"/>
            </a:lnSpc>
            <a:spcBef>
              <a:spcPct val="0"/>
            </a:spcBef>
            <a:spcAft>
              <a:spcPct val="15000"/>
            </a:spcAft>
            <a:buChar char="••"/>
          </a:pPr>
          <a:r>
            <a:rPr lang="en-US" sz="1100" kern="1200" dirty="0" smtClean="0"/>
            <a:t>sufficiently higher than noise to be received without error</a:t>
          </a:r>
          <a:endParaRPr lang="en-US" sz="1100" kern="1200" dirty="0"/>
        </a:p>
      </dsp:txBody>
      <dsp:txXfrm>
        <a:off x="4508629" y="292614"/>
        <a:ext cx="1494327" cy="1494327"/>
      </dsp:txXfrm>
    </dsp:sp>
    <dsp:sp modelId="{02A1CD25-DC8C-F745-94AE-EF62AE2491D2}">
      <dsp:nvSpPr>
        <dsp:cNvPr id="0" name=""/>
        <dsp:cNvSpPr/>
      </dsp:nvSpPr>
      <dsp:spPr>
        <a:xfrm>
          <a:off x="2235335" y="-641"/>
          <a:ext cx="3530329" cy="3530329"/>
        </a:xfrm>
        <a:prstGeom prst="circularArrow">
          <a:avLst>
            <a:gd name="adj1" fmla="val 8254"/>
            <a:gd name="adj2" fmla="val 576591"/>
            <a:gd name="adj3" fmla="val 2961687"/>
            <a:gd name="adj4" fmla="val 53175"/>
            <a:gd name="adj5" fmla="val 963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731A66F-46D1-344A-8400-0C7935FC4736}">
      <dsp:nvSpPr>
        <dsp:cNvPr id="0" name=""/>
        <dsp:cNvSpPr/>
      </dsp:nvSpPr>
      <dsp:spPr>
        <a:xfrm>
          <a:off x="3253336" y="2466846"/>
          <a:ext cx="1494327" cy="1494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kern="1200" dirty="0" smtClean="0"/>
            <a:t>Strength can be increased using amplifiers or repeaters.</a:t>
          </a:r>
          <a:endParaRPr lang="en-US" sz="1400" kern="1200" dirty="0"/>
        </a:p>
      </dsp:txBody>
      <dsp:txXfrm>
        <a:off x="3253336" y="2466846"/>
        <a:ext cx="1494327" cy="1494327"/>
      </dsp:txXfrm>
    </dsp:sp>
    <dsp:sp modelId="{05B57B5C-AD73-4249-A836-4B2649FDAEC1}">
      <dsp:nvSpPr>
        <dsp:cNvPr id="0" name=""/>
        <dsp:cNvSpPr/>
      </dsp:nvSpPr>
      <dsp:spPr>
        <a:xfrm>
          <a:off x="2235335" y="-641"/>
          <a:ext cx="3530329" cy="3530329"/>
        </a:xfrm>
        <a:prstGeom prst="circularArrow">
          <a:avLst>
            <a:gd name="adj1" fmla="val 8254"/>
            <a:gd name="adj2" fmla="val 576591"/>
            <a:gd name="adj3" fmla="val 10170234"/>
            <a:gd name="adj4" fmla="val 7261722"/>
            <a:gd name="adj5" fmla="val 963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C89BF89-1103-1A48-962B-244ED0A9780C}">
      <dsp:nvSpPr>
        <dsp:cNvPr id="0" name=""/>
        <dsp:cNvSpPr/>
      </dsp:nvSpPr>
      <dsp:spPr>
        <a:xfrm>
          <a:off x="1998043" y="292614"/>
          <a:ext cx="1494327" cy="14943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lvl="0" algn="ctr" defTabSz="622300" rtl="0">
            <a:lnSpc>
              <a:spcPct val="90000"/>
            </a:lnSpc>
            <a:spcBef>
              <a:spcPct val="0"/>
            </a:spcBef>
            <a:spcAft>
              <a:spcPct val="35000"/>
            </a:spcAft>
          </a:pPr>
          <a:r>
            <a:rPr lang="en-US" sz="1400" kern="1200" dirty="0" smtClean="0"/>
            <a:t>Equalize attenuation across the band of frequencies used by using loading coils or amplifiers.</a:t>
          </a:r>
          <a:endParaRPr lang="en-US" sz="1400" kern="1200" dirty="0"/>
        </a:p>
      </dsp:txBody>
      <dsp:txXfrm>
        <a:off x="1998043" y="292614"/>
        <a:ext cx="1494327" cy="1494327"/>
      </dsp:txXfrm>
    </dsp:sp>
    <dsp:sp modelId="{13353C3D-FD49-C44C-BD83-148F2534385D}">
      <dsp:nvSpPr>
        <dsp:cNvPr id="0" name=""/>
        <dsp:cNvSpPr/>
      </dsp:nvSpPr>
      <dsp:spPr>
        <a:xfrm>
          <a:off x="2235335" y="-641"/>
          <a:ext cx="3530329" cy="3530329"/>
        </a:xfrm>
        <a:prstGeom prst="circularArrow">
          <a:avLst>
            <a:gd name="adj1" fmla="val 8254"/>
            <a:gd name="adj2" fmla="val 576591"/>
            <a:gd name="adj3" fmla="val 16854696"/>
            <a:gd name="adj4" fmla="val 14968713"/>
            <a:gd name="adj5" fmla="val 963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0BABE0F-CE2C-134D-B97A-7DDFA02DA952}">
      <dsp:nvSpPr>
        <dsp:cNvPr id="0" name=""/>
        <dsp:cNvSpPr/>
      </dsp:nvSpPr>
      <dsp:spPr>
        <a:xfrm>
          <a:off x="0" y="0"/>
          <a:ext cx="7315200" cy="914400"/>
        </a:xfrm>
        <a:prstGeom prst="rect">
          <a:avLst/>
        </a:prstGeom>
        <a:solidFill>
          <a:schemeClr val="accent1">
            <a:shade val="8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00800" h="154000"/>
          <a:bevelB w="152400"/>
        </a:sp3d>
      </dsp:spPr>
      <dsp:style>
        <a:lnRef idx="0">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kumimoji="1" lang="en-US" sz="2400" b="1" i="0" kern="1200" dirty="0" smtClean="0"/>
            <a:t>Maximum rate at which data can be transmitted over a given communications channel under given conditions</a:t>
          </a:r>
          <a:endParaRPr lang="en-US" sz="2400" b="1" i="0" kern="1200" dirty="0"/>
        </a:p>
      </dsp:txBody>
      <dsp:txXfrm>
        <a:off x="0" y="0"/>
        <a:ext cx="7315200" cy="914400"/>
      </dsp:txXfrm>
    </dsp:sp>
    <dsp:sp modelId="{EFB30DA4-88A3-1242-89E4-5E0DC1072739}">
      <dsp:nvSpPr>
        <dsp:cNvPr id="0" name=""/>
        <dsp:cNvSpPr/>
      </dsp:nvSpPr>
      <dsp:spPr>
        <a:xfrm>
          <a:off x="3571" y="914400"/>
          <a:ext cx="1218009" cy="1920240"/>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kumimoji="1" lang="en-US" sz="1600" b="1" i="0" kern="1200" dirty="0" smtClean="0"/>
            <a:t>data rate </a:t>
          </a:r>
        </a:p>
        <a:p>
          <a:pPr lvl="0" algn="ctr" defTabSz="711200" rtl="0">
            <a:lnSpc>
              <a:spcPct val="90000"/>
            </a:lnSpc>
            <a:spcBef>
              <a:spcPct val="0"/>
            </a:spcBef>
            <a:spcAft>
              <a:spcPct val="35000"/>
            </a:spcAft>
          </a:pPr>
          <a:endParaRPr kumimoji="1" lang="en-US" sz="1600" b="1" i="0" kern="1200" dirty="0" smtClean="0"/>
        </a:p>
        <a:p>
          <a:pPr lvl="0" algn="ctr" defTabSz="711200" rtl="0">
            <a:lnSpc>
              <a:spcPct val="90000"/>
            </a:lnSpc>
            <a:spcBef>
              <a:spcPct val="0"/>
            </a:spcBef>
            <a:spcAft>
              <a:spcPct val="35000"/>
            </a:spcAft>
          </a:pPr>
          <a:r>
            <a:rPr kumimoji="1" lang="en-US" sz="1600" b="1" i="0" kern="1200" dirty="0" smtClean="0"/>
            <a:t> in bits per second</a:t>
          </a:r>
          <a:endParaRPr lang="en-US" sz="1600" kern="1200" dirty="0"/>
        </a:p>
      </dsp:txBody>
      <dsp:txXfrm>
        <a:off x="3571" y="914400"/>
        <a:ext cx="1218009" cy="1920240"/>
      </dsp:txXfrm>
    </dsp:sp>
    <dsp:sp modelId="{8538B3FB-725E-B444-8395-C64E74DB1706}">
      <dsp:nvSpPr>
        <dsp:cNvPr id="0" name=""/>
        <dsp:cNvSpPr/>
      </dsp:nvSpPr>
      <dsp:spPr>
        <a:xfrm>
          <a:off x="1221581" y="914400"/>
          <a:ext cx="1218009" cy="1920240"/>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kumimoji="1" lang="en-US" sz="1600" b="1" i="0" kern="1200" dirty="0" smtClean="0"/>
            <a:t>bandwidth</a:t>
          </a:r>
        </a:p>
        <a:p>
          <a:pPr lvl="0" algn="ctr" defTabSz="711200" rtl="0">
            <a:lnSpc>
              <a:spcPct val="90000"/>
            </a:lnSpc>
            <a:spcBef>
              <a:spcPct val="0"/>
            </a:spcBef>
            <a:spcAft>
              <a:spcPct val="35000"/>
            </a:spcAft>
          </a:pPr>
          <a:endParaRPr kumimoji="1" lang="en-US" sz="1600" b="1" i="0" kern="1200" dirty="0" smtClean="0"/>
        </a:p>
        <a:p>
          <a:pPr lvl="0" algn="ctr" defTabSz="711200" rtl="0">
            <a:lnSpc>
              <a:spcPct val="90000"/>
            </a:lnSpc>
            <a:spcBef>
              <a:spcPct val="0"/>
            </a:spcBef>
            <a:spcAft>
              <a:spcPct val="35000"/>
            </a:spcAft>
          </a:pPr>
          <a:r>
            <a:rPr kumimoji="1" lang="en-US" sz="1600" b="1" i="0" kern="1200" dirty="0" smtClean="0"/>
            <a:t> in cycles per second or Hertz</a:t>
          </a:r>
          <a:endParaRPr lang="en-US" sz="1600" b="1" i="0" kern="1200" dirty="0"/>
        </a:p>
      </dsp:txBody>
      <dsp:txXfrm>
        <a:off x="1221581" y="914400"/>
        <a:ext cx="1218009" cy="1920240"/>
      </dsp:txXfrm>
    </dsp:sp>
    <dsp:sp modelId="{B47C3D55-E38B-8144-BDD8-8C6B236A544D}">
      <dsp:nvSpPr>
        <dsp:cNvPr id="0" name=""/>
        <dsp:cNvSpPr/>
      </dsp:nvSpPr>
      <dsp:spPr>
        <a:xfrm>
          <a:off x="2439590" y="914400"/>
          <a:ext cx="1218009" cy="1920240"/>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kumimoji="1" lang="en-US" sz="1600" b="1" i="0" kern="1200" dirty="0" smtClean="0"/>
            <a:t>noise</a:t>
          </a:r>
        </a:p>
        <a:p>
          <a:pPr lvl="0" algn="ctr" defTabSz="711200" rtl="0">
            <a:lnSpc>
              <a:spcPct val="90000"/>
            </a:lnSpc>
            <a:spcBef>
              <a:spcPct val="0"/>
            </a:spcBef>
            <a:spcAft>
              <a:spcPct val="35000"/>
            </a:spcAft>
          </a:pPr>
          <a:endParaRPr kumimoji="1" lang="en-US" sz="1600" b="1" i="0" kern="1200" dirty="0" smtClean="0"/>
        </a:p>
        <a:p>
          <a:pPr lvl="0" algn="ctr" defTabSz="711200" rtl="0">
            <a:lnSpc>
              <a:spcPct val="90000"/>
            </a:lnSpc>
            <a:spcBef>
              <a:spcPct val="0"/>
            </a:spcBef>
            <a:spcAft>
              <a:spcPct val="35000"/>
            </a:spcAft>
          </a:pPr>
          <a:r>
            <a:rPr kumimoji="1" lang="en-US" sz="1600" b="1" i="0" kern="1200" dirty="0" smtClean="0"/>
            <a:t> average noise level over path</a:t>
          </a:r>
          <a:endParaRPr lang="en-US" sz="1600" b="1" i="0" kern="1200" dirty="0"/>
        </a:p>
      </dsp:txBody>
      <dsp:txXfrm>
        <a:off x="2439590" y="914400"/>
        <a:ext cx="1218009" cy="1920240"/>
      </dsp:txXfrm>
    </dsp:sp>
    <dsp:sp modelId="{C0635D4F-B56C-F74E-B894-40A44D9A651D}">
      <dsp:nvSpPr>
        <dsp:cNvPr id="0" name=""/>
        <dsp:cNvSpPr/>
      </dsp:nvSpPr>
      <dsp:spPr>
        <a:xfrm>
          <a:off x="3657600" y="914400"/>
          <a:ext cx="1218009" cy="1920240"/>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kumimoji="1" lang="en-US" sz="1600" b="1" i="0" kern="1200" dirty="0" smtClean="0"/>
            <a:t>error rate</a:t>
          </a:r>
        </a:p>
        <a:p>
          <a:pPr lvl="0" algn="ctr" defTabSz="711200" rtl="0">
            <a:lnSpc>
              <a:spcPct val="90000"/>
            </a:lnSpc>
            <a:spcBef>
              <a:spcPct val="0"/>
            </a:spcBef>
            <a:spcAft>
              <a:spcPct val="35000"/>
            </a:spcAft>
          </a:pPr>
          <a:endParaRPr kumimoji="1" lang="en-US" sz="1600" b="1" i="0" kern="1200" dirty="0" smtClean="0"/>
        </a:p>
        <a:p>
          <a:pPr lvl="0" algn="ctr" defTabSz="711200" rtl="0">
            <a:lnSpc>
              <a:spcPct val="90000"/>
            </a:lnSpc>
            <a:spcBef>
              <a:spcPct val="0"/>
            </a:spcBef>
            <a:spcAft>
              <a:spcPct val="35000"/>
            </a:spcAft>
          </a:pPr>
          <a:r>
            <a:rPr kumimoji="1" lang="en-US" sz="1600" b="1" i="0" kern="1200" dirty="0" smtClean="0"/>
            <a:t> rate of corrupted bits</a:t>
          </a:r>
          <a:endParaRPr lang="en-US" sz="1600" b="1" i="0" kern="1200" dirty="0"/>
        </a:p>
      </dsp:txBody>
      <dsp:txXfrm>
        <a:off x="3657600" y="914400"/>
        <a:ext cx="1218009" cy="1920240"/>
      </dsp:txXfrm>
    </dsp:sp>
    <dsp:sp modelId="{7CB35973-B090-FF47-B358-22AAA957F549}">
      <dsp:nvSpPr>
        <dsp:cNvPr id="0" name=""/>
        <dsp:cNvSpPr/>
      </dsp:nvSpPr>
      <dsp:spPr>
        <a:xfrm>
          <a:off x="4875609" y="914400"/>
          <a:ext cx="1218009" cy="1920240"/>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kumimoji="1" lang="en-US" sz="1600" b="1" i="0" kern="1200" dirty="0" smtClean="0"/>
            <a:t>limitations due to physical properties</a:t>
          </a:r>
          <a:endParaRPr lang="en-US" sz="1600" b="1" i="0" kern="1200" dirty="0"/>
        </a:p>
      </dsp:txBody>
      <dsp:txXfrm>
        <a:off x="4875609" y="914400"/>
        <a:ext cx="1218009" cy="1920240"/>
      </dsp:txXfrm>
    </dsp:sp>
    <dsp:sp modelId="{321FF7A3-020A-1F41-AC0F-448B333C26BD}">
      <dsp:nvSpPr>
        <dsp:cNvPr id="0" name=""/>
        <dsp:cNvSpPr/>
      </dsp:nvSpPr>
      <dsp:spPr>
        <a:xfrm>
          <a:off x="6093618" y="914400"/>
          <a:ext cx="1218009" cy="1920240"/>
        </a:xfrm>
        <a:prstGeom prst="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kumimoji="1" lang="en-US" sz="1600" b="1" i="0" kern="1200" dirty="0" smtClean="0"/>
            <a:t>main constraint on achieving efficiency is noise</a:t>
          </a:r>
          <a:endParaRPr lang="en-US" sz="1600" b="1" i="0" kern="1200" dirty="0"/>
        </a:p>
      </dsp:txBody>
      <dsp:txXfrm>
        <a:off x="6093618" y="914400"/>
        <a:ext cx="1218009" cy="1920240"/>
      </dsp:txXfrm>
    </dsp:sp>
    <dsp:sp modelId="{DA02D7A0-AF0C-7042-B456-D4565B942468}">
      <dsp:nvSpPr>
        <dsp:cNvPr id="0" name=""/>
        <dsp:cNvSpPr/>
      </dsp:nvSpPr>
      <dsp:spPr>
        <a:xfrm>
          <a:off x="0" y="2834640"/>
          <a:ext cx="7315200" cy="213360"/>
        </a:xfrm>
        <a:prstGeom prst="rect">
          <a:avLst/>
        </a:prstGeom>
        <a:solidFill>
          <a:schemeClr val="accent1">
            <a:shade val="8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00800" h="154000"/>
          <a:bevelB w="152400"/>
        </a:sp3d>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89913015-08CC-E440-87A1-58B4C761A80F}" type="datetime1">
              <a:rPr lang="en-US" smtClean="0"/>
              <a:pPr>
                <a:defRPr/>
              </a:pPr>
              <a:t>11/15/2013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2199EECF-33E2-8544-8C03-9676057B3023}" type="slidenum">
              <a:rPr lang="en-US"/>
              <a:pPr>
                <a:defRPr/>
              </a:pPr>
              <a:t>‹#›</a:t>
            </a:fld>
            <a:endParaRPr lang="en-US"/>
          </a:p>
        </p:txBody>
      </p:sp>
    </p:spTree>
    <p:extLst>
      <p:ext uri="{BB962C8B-B14F-4D97-AF65-F5344CB8AC3E}">
        <p14:creationId xmlns:p14="http://schemas.microsoft.com/office/powerpoint/2010/main" xmlns="" val="18503753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A5A55371-E085-8144-BCF5-50D4CD713AB0}" type="datetime1">
              <a:rPr lang="en-US" smtClean="0"/>
              <a:pPr>
                <a:defRPr/>
              </a:pPr>
              <a:t>11/15/2013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AB9DE7AF-AD50-8844-9C9B-3555AFAFC167}" type="slidenum">
              <a:rPr lang="en-US"/>
              <a:pPr>
                <a:defRPr/>
              </a:pPr>
              <a:t>‹#›</a:t>
            </a:fld>
            <a:endParaRPr lang="en-US"/>
          </a:p>
        </p:txBody>
      </p:sp>
    </p:spTree>
    <p:extLst>
      <p:ext uri="{BB962C8B-B14F-4D97-AF65-F5344CB8AC3E}">
        <p14:creationId xmlns:p14="http://schemas.microsoft.com/office/powerpoint/2010/main" xmlns="" val="3294829746"/>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C5D5B3E0-07BD-FF44-9DE7-88C8E6F04784}" type="slidenum">
              <a:rPr lang="en-US" sz="1200"/>
              <a:pPr eaLnBrk="1" hangingPunct="1"/>
              <a:t>4</a:t>
            </a:fld>
            <a:endParaRPr lang="en-US" sz="1200"/>
          </a:p>
        </p:txBody>
      </p:sp>
      <p:sp>
        <p:nvSpPr>
          <p:cNvPr id="62466"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62467"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b="1">
                <a:latin typeface="Times New Roman" charset="0"/>
              </a:rPr>
              <a:t>Analog and Digital Signals</a:t>
            </a:r>
          </a:p>
          <a:p>
            <a:pPr eaLnBrk="1" hangingPunct="1">
              <a:spcBef>
                <a:spcPct val="0"/>
              </a:spcBef>
            </a:pPr>
            <a:r>
              <a:rPr lang="en-US">
                <a:latin typeface="Times New Roman" charset="0"/>
              </a:rPr>
              <a:t>Stallings DCC9e Figure 3.14a shows a communications system, data are propagated from one point to another by means of electromagnetic signals. An </a:t>
            </a:r>
            <a:r>
              <a:rPr lang="en-US" b="1">
                <a:latin typeface="Times New Roman" charset="0"/>
              </a:rPr>
              <a:t>analog signal</a:t>
            </a:r>
            <a:r>
              <a:rPr lang="en-US">
                <a:latin typeface="Times New Roman" charset="0"/>
              </a:rPr>
              <a:t> is a continuously varying electromagnetic wave that may be propagated over a variety of media, depending on spectrum; examples are wire media, such as twisted pair and coaxial cable; fiber optic cable; and unguided media, such as atmosphere or space propagation</a:t>
            </a:r>
            <a:endParaRPr lang="en-US">
              <a:latin typeface="Times" charset="0"/>
            </a:endParaRPr>
          </a:p>
        </p:txBody>
      </p:sp>
      <p:sp>
        <p:nvSpPr>
          <p:cNvPr id="62468" name="Footer Placeholder 4"/>
          <p:cNvSpPr>
            <a:spLocks noGrp="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200"/>
              <a:t>Data and Computer Communications, Ninth Edition by William Stallings, (c) Pearson Education - Prentice Hall, 2011</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23726E85-DE5A-A64E-BCE0-85B887BE44F7}" type="slidenum">
              <a:rPr lang="en-US" sz="1200"/>
              <a:pPr eaLnBrk="1" hangingPunct="1"/>
              <a:t>5</a:t>
            </a:fld>
            <a:endParaRPr lang="en-US" sz="1200"/>
          </a:p>
        </p:txBody>
      </p:sp>
      <p:sp>
        <p:nvSpPr>
          <p:cNvPr id="64514"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66564" name="Rectangle 3"/>
          <p:cNvSpPr>
            <a:spLocks noGrp="1" noChangeArrowheads="1"/>
          </p:cNvSpPr>
          <p:nvPr>
            <p:ph type="body" idx="1"/>
          </p:nvPr>
        </p:nvSpPr>
        <p:spPr>
          <a:solidFill>
            <a:srgbClr val="FFFFFF"/>
          </a:solidFill>
          <a:ln>
            <a:solidFill>
              <a:srgbClr val="000000"/>
            </a:solidFill>
          </a:ln>
        </p:spPr>
        <p:txBody>
          <a:bodyPr/>
          <a:lstStyle/>
          <a:p>
            <a:pPr eaLnBrk="1" fontAlgn="auto" hangingPunct="1">
              <a:spcBef>
                <a:spcPts val="0"/>
              </a:spcBef>
              <a:spcAft>
                <a:spcPts val="0"/>
              </a:spcAft>
              <a:defRPr/>
            </a:pPr>
            <a:r>
              <a:rPr lang="en-US" b="1" i="1" cap="small" dirty="0" smtClean="0">
                <a:latin typeface="Times New Roman" pitchFamily="-110" charset="0"/>
                <a:ea typeface="ＭＳ Ｐゴシック" pitchFamily="-110" charset="-128"/>
                <a:cs typeface="ＭＳ Ｐゴシック" pitchFamily="-110" charset="-128"/>
              </a:rPr>
              <a:t> Data and Signals</a:t>
            </a:r>
          </a:p>
          <a:p>
            <a:pPr eaLnBrk="1" fontAlgn="auto" hangingPunct="1">
              <a:spcBef>
                <a:spcPts val="0"/>
              </a:spcBef>
              <a:spcAft>
                <a:spcPts val="0"/>
              </a:spcAft>
              <a:defRPr/>
            </a:pPr>
            <a:r>
              <a:rPr lang="en-US" dirty="0" smtClean="0">
                <a:latin typeface="Times New Roman" pitchFamily="-110" charset="0"/>
                <a:ea typeface="ＭＳ Ｐゴシック" pitchFamily="-110" charset="-128"/>
                <a:cs typeface="ＭＳ Ｐゴシック" pitchFamily="-110" charset="-128"/>
              </a:rPr>
              <a:t>	In the foregoing discussion, we have looked at analog signals used to represent analog data and digital signals used to represent digital data. Generally, analog data are a function of time and occupy a limited frequency spectrum; such data can be represented by an electromagnetic signal occupying the same spectrum. Digital data can be represented by digital signals, with a different voltage level for each of the two binary digits.</a:t>
            </a:r>
          </a:p>
          <a:p>
            <a:pPr eaLnBrk="1" fontAlgn="auto" hangingPunct="1">
              <a:spcBef>
                <a:spcPts val="0"/>
              </a:spcBef>
              <a:spcAft>
                <a:spcPts val="0"/>
              </a:spcAft>
              <a:defRPr/>
            </a:pPr>
            <a:r>
              <a:rPr lang="en-US" dirty="0" smtClean="0">
                <a:latin typeface="Times New Roman" pitchFamily="-110" charset="0"/>
                <a:ea typeface="ＭＳ Ｐゴシック" pitchFamily="-110" charset="-128"/>
                <a:cs typeface="ＭＳ Ｐゴシック" pitchFamily="-110" charset="-128"/>
              </a:rPr>
              <a:t>	As Stallings DCC9e Figure 3.14 illustrates, these are not the only possibilities. Digital data can also be represented by analog signals by use of a modem (modulator/demodulator). The modem converts a series of binary (two-valued) voltage pulses into an analog signal by encoding the digital data onto a carrier frequency. The resulting signal occupies a certain spectrum of frequency centered about the carrier and may be propagated across a medium suitable for that carrier. The most common modems represent digital data in the voice spectrum and hence allow those data to be propagated over ordinary voice-grade telephone lines. At the other end of the line, another modem demodulates the signal to recover the original data.</a:t>
            </a:r>
          </a:p>
          <a:p>
            <a:pPr eaLnBrk="1" fontAlgn="auto" hangingPunct="1">
              <a:spcBef>
                <a:spcPts val="0"/>
              </a:spcBef>
              <a:spcAft>
                <a:spcPts val="0"/>
              </a:spcAft>
              <a:defRPr/>
            </a:pPr>
            <a:r>
              <a:rPr lang="en-US" dirty="0" smtClean="0">
                <a:latin typeface="Times New Roman" pitchFamily="-110" charset="0"/>
                <a:ea typeface="ＭＳ Ｐゴシック" pitchFamily="-110" charset="-128"/>
                <a:cs typeface="ＭＳ Ｐゴシック" pitchFamily="-110" charset="-128"/>
              </a:rPr>
              <a:t>	In an operation very similar to that performed by a modem, analog data can be represented by digital signals. The device that performs this function for voice data is a codec (coder-decoder). In essence, the codec takes an analog signal that directly represents the voice data and approximates that signal by a bit stream. At the receiving end, the bit stream is used to reconstruct the analog data.</a:t>
            </a:r>
          </a:p>
          <a:p>
            <a:pPr eaLnBrk="1" fontAlgn="auto" hangingPunct="1">
              <a:spcBef>
                <a:spcPts val="0"/>
              </a:spcBef>
              <a:spcAft>
                <a:spcPts val="0"/>
              </a:spcAft>
              <a:defRPr/>
            </a:pPr>
            <a:r>
              <a:rPr lang="en-US" dirty="0" smtClean="0">
                <a:latin typeface="Times New Roman" pitchFamily="-110" charset="0"/>
                <a:ea typeface="ＭＳ Ｐゴシック" pitchFamily="-110" charset="-128"/>
                <a:cs typeface="ＭＳ Ｐゴシック" pitchFamily="-110" charset="-128"/>
              </a:rPr>
              <a:t>	Thus, Stallings DCC9e Figure 3.14 suggests that data may be encoded into signals in a variety of ways. We will return to this topic in Chapter 5.</a:t>
            </a:r>
          </a:p>
          <a:p>
            <a:pPr eaLnBrk="1" fontAlgn="auto" hangingPunct="1">
              <a:spcBef>
                <a:spcPts val="0"/>
              </a:spcBef>
              <a:spcAft>
                <a:spcPts val="0"/>
              </a:spcAft>
              <a:defRPr/>
            </a:pPr>
            <a:r>
              <a:rPr lang="en-US" dirty="0" smtClean="0">
                <a:latin typeface="Times New Roman" pitchFamily="-110" charset="0"/>
                <a:ea typeface="ＭＳ Ｐゴシック" pitchFamily="-110" charset="-128"/>
                <a:cs typeface="ＭＳ Ｐゴシック" pitchFamily="-110" charset="-128"/>
              </a:rPr>
              <a:t> </a:t>
            </a:r>
          </a:p>
          <a:p>
            <a:pPr eaLnBrk="1" fontAlgn="auto" hangingPunct="1">
              <a:spcBef>
                <a:spcPts val="0"/>
              </a:spcBef>
              <a:spcAft>
                <a:spcPts val="0"/>
              </a:spcAft>
              <a:defRPr/>
            </a:pPr>
            <a:endParaRPr lang="en-US" dirty="0">
              <a:latin typeface="Times" pitchFamily="-110" charset="0"/>
              <a:ea typeface="+mn-ea"/>
              <a:cs typeface="+mn-cs"/>
            </a:endParaRPr>
          </a:p>
        </p:txBody>
      </p:sp>
      <p:sp>
        <p:nvSpPr>
          <p:cNvPr id="64516" name="Footer Placeholder 4"/>
          <p:cNvSpPr>
            <a:spLocks noGrp="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200"/>
              <a:t>Data and Computer Communications, Ninth Edition by William Stallings, (c) Pearson Education - Prentice Hall, 2011</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D8F29F-C963-40ED-A23B-58ABFBA45589}" type="slidenum">
              <a:rPr lang="en-US" smtClean="0"/>
              <a:pPr/>
              <a:t>9</a:t>
            </a:fld>
            <a:endParaRPr lang="en-US"/>
          </a:p>
        </p:txBody>
      </p:sp>
    </p:spTree>
    <p:extLst>
      <p:ext uri="{BB962C8B-B14F-4D97-AF65-F5344CB8AC3E}">
        <p14:creationId xmlns:p14="http://schemas.microsoft.com/office/powerpoint/2010/main" xmlns="" val="985215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6BAB196-CF6B-4E48-99E1-9FB35C87C5B3}" type="slidenum">
              <a:rPr lang="en-US" sz="1200">
                <a:latin typeface="Times New Roman" charset="0"/>
              </a:rPr>
              <a:pPr/>
              <a:t>11</a:t>
            </a:fld>
            <a:endParaRPr lang="en-US" sz="1200">
              <a:latin typeface="Times New Roman"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charset="0"/>
              </a:rPr>
              <a:t>The sine wave is the fundamental periodic signal. A general sine wave can be represented by three parameters:</a:t>
            </a:r>
          </a:p>
          <a:p>
            <a:pPr>
              <a:buFontTx/>
              <a:buChar char="•"/>
            </a:pPr>
            <a:r>
              <a:rPr lang="en-US">
                <a:latin typeface="Times" charset="0"/>
              </a:rPr>
              <a:t>peak amplitude (</a:t>
            </a:r>
            <a:r>
              <a:rPr lang="en-US" i="1">
                <a:latin typeface="Times" charset="0"/>
              </a:rPr>
              <a:t>A</a:t>
            </a:r>
            <a:r>
              <a:rPr lang="en-US">
                <a:latin typeface="Times" charset="0"/>
              </a:rPr>
              <a:t>) - the maximum value or strength of the signal over time; typically measured in volts.</a:t>
            </a:r>
          </a:p>
          <a:p>
            <a:pPr>
              <a:buFontTx/>
              <a:buChar char="•"/>
            </a:pPr>
            <a:r>
              <a:rPr lang="en-US">
                <a:latin typeface="Times" charset="0"/>
              </a:rPr>
              <a:t>frequency (</a:t>
            </a:r>
            <a:r>
              <a:rPr lang="en-US" i="1">
                <a:latin typeface="Times" charset="0"/>
              </a:rPr>
              <a:t>f</a:t>
            </a:r>
            <a:r>
              <a:rPr lang="en-US">
                <a:latin typeface="Times" charset="0"/>
              </a:rPr>
              <a:t>) - the rate [in cycles per second, or Hertz (Hz)] at which the signal repeats. An equivalent parameter is the </a:t>
            </a:r>
            <a:r>
              <a:rPr lang="en-US" b="1">
                <a:latin typeface="Times" charset="0"/>
              </a:rPr>
              <a:t>period</a:t>
            </a:r>
            <a:r>
              <a:rPr lang="en-US">
                <a:latin typeface="Times" charset="0"/>
              </a:rPr>
              <a:t> (</a:t>
            </a:r>
            <a:r>
              <a:rPr lang="en-US" i="1">
                <a:latin typeface="Times" charset="0"/>
              </a:rPr>
              <a:t>T</a:t>
            </a:r>
            <a:r>
              <a:rPr lang="en-US">
                <a:latin typeface="Times" charset="0"/>
              </a:rPr>
              <a:t>) of a signal, so </a:t>
            </a:r>
            <a:r>
              <a:rPr lang="en-US" i="1">
                <a:latin typeface="Times" charset="0"/>
              </a:rPr>
              <a:t>T</a:t>
            </a:r>
            <a:r>
              <a:rPr lang="en-US">
                <a:latin typeface="Times" charset="0"/>
              </a:rPr>
              <a:t> = 1/</a:t>
            </a:r>
            <a:r>
              <a:rPr lang="en-US" i="1">
                <a:latin typeface="Times" charset="0"/>
              </a:rPr>
              <a:t>f</a:t>
            </a:r>
            <a:r>
              <a:rPr lang="en-US">
                <a:latin typeface="Times" charset="0"/>
              </a:rPr>
              <a:t>. </a:t>
            </a:r>
            <a:endParaRPr lang="en-US" b="1">
              <a:latin typeface="Times" charset="0"/>
            </a:endParaRPr>
          </a:p>
          <a:p>
            <a:pPr>
              <a:buFontTx/>
              <a:buChar char="•"/>
            </a:pPr>
            <a:r>
              <a:rPr lang="en-US">
                <a:latin typeface="Times" charset="0"/>
              </a:rPr>
              <a:t>phase (</a:t>
            </a:r>
            <a:r>
              <a:rPr lang="en-US">
                <a:latin typeface="Symbol" charset="0"/>
                <a:sym typeface="Symbol" charset="0"/>
              </a:rPr>
              <a:t></a:t>
            </a:r>
            <a:r>
              <a:rPr lang="en-US">
                <a:latin typeface="Times" charset="0"/>
              </a:rPr>
              <a:t>) - measure of relative position in time within a single period of a signal, illustrated subsequently</a:t>
            </a:r>
          </a:p>
          <a:p>
            <a:r>
              <a:rPr lang="en-US">
                <a:latin typeface="Times" charset="0"/>
              </a:rPr>
              <a:t> </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B9DE7AF-AD50-8844-9C9B-3555AFAFC167}" type="slidenum">
              <a:rPr lang="en-US" smtClean="0"/>
              <a:pPr>
                <a:defRPr/>
              </a:pPr>
              <a:t>18</a:t>
            </a:fld>
            <a:endParaRPr lang="en-US"/>
          </a:p>
        </p:txBody>
      </p:sp>
    </p:spTree>
    <p:extLst>
      <p:ext uri="{BB962C8B-B14F-4D97-AF65-F5344CB8AC3E}">
        <p14:creationId xmlns:p14="http://schemas.microsoft.com/office/powerpoint/2010/main" xmlns="" val="4137083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F585AFB2-4A04-4674-8C47-9D1A7B85BE75}" type="slidenum">
              <a:rPr lang="en-US" sz="1200"/>
              <a:pPr eaLnBrk="1" hangingPunct="1"/>
              <a:t>24</a:t>
            </a:fld>
            <a:endParaRPr lang="en-US" sz="1200"/>
          </a:p>
        </p:txBody>
      </p:sp>
      <p:sp>
        <p:nvSpPr>
          <p:cNvPr id="296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69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latin typeface="Times New Roman" panose="02020603050405020304" pitchFamily="18" charset="0"/>
              </a:rPr>
              <a:t>	</a:t>
            </a:r>
            <a:endParaRPr lang="en-US" dirty="0" smtClean="0">
              <a:latin typeface="Times" panose="02020603050405020304" pitchFamily="18" charset="0"/>
            </a:endParaRPr>
          </a:p>
        </p:txBody>
      </p:sp>
      <p:sp>
        <p:nvSpPr>
          <p:cNvPr id="29700" name="Footer Placeholder 4"/>
          <p:cNvSpPr>
            <a:spLocks noGrp="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r>
              <a:rPr lang="en-US" sz="1200" smtClean="0"/>
              <a:t>Data and Computer Communications, Ninth Edition by William Stallings, (c) Pearson Education - Prentice Hall, 2011</a:t>
            </a:r>
          </a:p>
        </p:txBody>
      </p:sp>
    </p:spTree>
    <p:extLst>
      <p:ext uri="{BB962C8B-B14F-4D97-AF65-F5344CB8AC3E}">
        <p14:creationId xmlns:p14="http://schemas.microsoft.com/office/powerpoint/2010/main" xmlns="" val="3807987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7D98E914-6321-4696-B2BC-09B94AD60AB5}" type="slidenum">
              <a:rPr lang="en-US" sz="1200"/>
              <a:pPr eaLnBrk="1" hangingPunct="1"/>
              <a:t>25</a:t>
            </a:fld>
            <a:endParaRPr lang="en-US" sz="1200"/>
          </a:p>
        </p:txBody>
      </p:sp>
      <p:sp>
        <p:nvSpPr>
          <p:cNvPr id="317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74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latin typeface="Times New Roman" panose="02020603050405020304" pitchFamily="18" charset="0"/>
              </a:rPr>
              <a:t>	</a:t>
            </a:r>
            <a:endParaRPr lang="en-US" dirty="0" smtClean="0"/>
          </a:p>
        </p:txBody>
      </p:sp>
      <p:sp>
        <p:nvSpPr>
          <p:cNvPr id="31748" name="Footer Placeholder 4"/>
          <p:cNvSpPr>
            <a:spLocks noGrp="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r>
              <a:rPr lang="en-US" sz="1200" smtClean="0"/>
              <a:t>Data and Computer Communications, Ninth Edition by William Stallings, (c) Pearson Education - Prentice Hall, 2011</a:t>
            </a:r>
          </a:p>
        </p:txBody>
      </p:sp>
    </p:spTree>
    <p:extLst>
      <p:ext uri="{BB962C8B-B14F-4D97-AF65-F5344CB8AC3E}">
        <p14:creationId xmlns:p14="http://schemas.microsoft.com/office/powerpoint/2010/main" xmlns="" val="3877018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2D1AFD2A-697E-4449-8D20-96B65416F3AF}" type="slidenum">
              <a:rPr lang="en-US" sz="1200"/>
              <a:pPr eaLnBrk="1" hangingPunct="1"/>
              <a:t>40</a:t>
            </a:fld>
            <a:endParaRPr lang="en-US" sz="1200"/>
          </a:p>
        </p:txBody>
      </p:sp>
      <p:sp>
        <p:nvSpPr>
          <p:cNvPr id="686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861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Times" charset="0"/>
            </a:endParaRPr>
          </a:p>
        </p:txBody>
      </p:sp>
      <p:sp>
        <p:nvSpPr>
          <p:cNvPr id="68612" name="Footer Placeholder 4"/>
          <p:cNvSpPr>
            <a:spLocks noGrp="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200"/>
              <a:t>Data and Computer Communications, Ninth Edition by William Stallings, (c) Pearson Education - Prentice Hall, 2011</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0088C49C-7FB4-644F-A4FD-851347CCC1A9}" type="slidenum">
              <a:rPr lang="en-US" sz="1200"/>
              <a:pPr eaLnBrk="1" hangingPunct="1"/>
              <a:t>43</a:t>
            </a:fld>
            <a:endParaRPr lang="en-US" sz="1200"/>
          </a:p>
        </p:txBody>
      </p:sp>
      <p:sp>
        <p:nvSpPr>
          <p:cNvPr id="706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065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Times New Roman" charset="0"/>
            </a:endParaRPr>
          </a:p>
        </p:txBody>
      </p:sp>
      <p:sp>
        <p:nvSpPr>
          <p:cNvPr id="70660" name="Footer Placeholder 4"/>
          <p:cNvSpPr>
            <a:spLocks noGrp="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200"/>
              <a:t>Data and Computer Communications, Ninth Edition by William Stallings, (c) Pearson Education - Prentice Hall, 2011</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AA38DE87-E30B-084F-B034-3F17F6788585}" type="slidenum">
              <a:rPr lang="en-US" sz="1200"/>
              <a:pPr eaLnBrk="1" hangingPunct="1"/>
              <a:t>47</a:t>
            </a:fld>
            <a:endParaRPr lang="en-US" sz="1200"/>
          </a:p>
        </p:txBody>
      </p:sp>
      <p:sp>
        <p:nvSpPr>
          <p:cNvPr id="890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a:latin typeface="Times New Roman" charset="0"/>
              </a:rPr>
              <a:t>We have seen that there are a variety of impairments that distort or corrupt a signal. For digital data, the question that then arises is to what extent these impairments limit the data rate that can be achieved. The maximum rate at which data can be transmitted over a given communication path, or channel, under given conditions, is referred to as the </a:t>
            </a:r>
            <a:r>
              <a:rPr lang="en-US" b="1" dirty="0">
                <a:latin typeface="Times New Roman" charset="0"/>
              </a:rPr>
              <a:t>channel capacity</a:t>
            </a:r>
            <a:r>
              <a:rPr lang="en-US" dirty="0">
                <a:latin typeface="Times New Roman" charset="0"/>
              </a:rPr>
              <a:t>.</a:t>
            </a:r>
          </a:p>
          <a:p>
            <a:pPr>
              <a:spcBef>
                <a:spcPct val="0"/>
              </a:spcBef>
            </a:pPr>
            <a:r>
              <a:rPr lang="en-US" dirty="0">
                <a:latin typeface="Times New Roman" charset="0"/>
              </a:rPr>
              <a:t>	There are four concepts here that we are trying to relate to one another.</a:t>
            </a:r>
          </a:p>
          <a:p>
            <a:pPr>
              <a:spcBef>
                <a:spcPct val="0"/>
              </a:spcBef>
            </a:pPr>
            <a:r>
              <a:rPr lang="en-US" dirty="0">
                <a:latin typeface="Times New Roman" charset="0"/>
              </a:rPr>
              <a:t> </a:t>
            </a:r>
          </a:p>
          <a:p>
            <a:pPr>
              <a:spcBef>
                <a:spcPct val="0"/>
              </a:spcBef>
            </a:pPr>
            <a:r>
              <a:rPr lang="en-US" b="1" dirty="0">
                <a:latin typeface="Times New Roman" charset="0"/>
              </a:rPr>
              <a:t>Data rate:</a:t>
            </a:r>
            <a:r>
              <a:rPr lang="en-US" dirty="0">
                <a:latin typeface="Times New Roman" charset="0"/>
              </a:rPr>
              <a:t> The rate, in bits per second (bps), at which data can be communicated</a:t>
            </a:r>
          </a:p>
          <a:p>
            <a:pPr>
              <a:spcBef>
                <a:spcPct val="0"/>
              </a:spcBef>
            </a:pPr>
            <a:r>
              <a:rPr lang="en-US" b="1" dirty="0">
                <a:latin typeface="Times New Roman" charset="0"/>
              </a:rPr>
              <a:t>Bandwidth:</a:t>
            </a:r>
            <a:r>
              <a:rPr lang="en-US" dirty="0">
                <a:latin typeface="Times New Roman" charset="0"/>
              </a:rPr>
              <a:t> The bandwidth of the transmitted signal as constrained by the transmitter and the nature of the transmission medium, expressed in cycles per second, or hertz</a:t>
            </a:r>
          </a:p>
          <a:p>
            <a:pPr>
              <a:spcBef>
                <a:spcPct val="0"/>
              </a:spcBef>
            </a:pPr>
            <a:r>
              <a:rPr lang="en-US" b="1" dirty="0">
                <a:latin typeface="Times New Roman" charset="0"/>
              </a:rPr>
              <a:t>Noise:</a:t>
            </a:r>
            <a:r>
              <a:rPr lang="en-US" dirty="0">
                <a:latin typeface="Times New Roman" charset="0"/>
              </a:rPr>
              <a:t> The average level of noise over the communications path</a:t>
            </a:r>
          </a:p>
          <a:p>
            <a:pPr>
              <a:spcBef>
                <a:spcPct val="0"/>
              </a:spcBef>
            </a:pPr>
            <a:r>
              <a:rPr lang="en-US" b="1" dirty="0">
                <a:latin typeface="Times New Roman" charset="0"/>
              </a:rPr>
              <a:t>Error rate:</a:t>
            </a:r>
            <a:r>
              <a:rPr lang="en-US" dirty="0">
                <a:latin typeface="Times New Roman" charset="0"/>
              </a:rPr>
              <a:t> The rate at which errors occur, where an error is the reception of a 1 when a 0 was transmitted or the reception of a 0 when a 1 was transmitted</a:t>
            </a:r>
          </a:p>
          <a:p>
            <a:pPr>
              <a:spcBef>
                <a:spcPct val="0"/>
              </a:spcBef>
            </a:pPr>
            <a:r>
              <a:rPr lang="en-US" dirty="0">
                <a:latin typeface="Times New Roman" charset="0"/>
              </a:rPr>
              <a:t> </a:t>
            </a:r>
          </a:p>
          <a:p>
            <a:pPr>
              <a:spcBef>
                <a:spcPct val="0"/>
              </a:spcBef>
            </a:pPr>
            <a:r>
              <a:rPr lang="en-US" dirty="0">
                <a:latin typeface="Times New Roman" charset="0"/>
              </a:rPr>
              <a:t>	The problem we are addressing is this: Communications facilities are expensive and, in general, the greater the bandwidth of a facility, the greater the cost. Furthermore, all transmission channels of any practical interest are of limited bandwidth. The limitations arise from the physical properties of the transmission medium or from deliberate limitations at the transmitter on the bandwidth to prevent interference from other sources. Accordingly, we would like to make as efficient use as possible of a given bandwidth. For digital data, this means that we would like to get as high a data rate as possible at a particular limit of error rate for a given bandwidth. The main constraint on achieving this efficiency is noise.</a:t>
            </a:r>
          </a:p>
          <a:p>
            <a:pPr>
              <a:spcBef>
                <a:spcPct val="0"/>
              </a:spcBef>
            </a:pPr>
            <a:endParaRPr lang="en-US" dirty="0">
              <a:latin typeface="Times" charset="0"/>
            </a:endParaRPr>
          </a:p>
        </p:txBody>
      </p:sp>
      <p:sp>
        <p:nvSpPr>
          <p:cNvPr id="89092" name="Footer Placeholder 4"/>
          <p:cNvSpPr>
            <a:spLocks noGrp="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200"/>
              <a:t>Data and Computer Communications, Ninth Edition by William Stallings, (c) Pearson Education - Prentice Hall, 2011</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362508" name="Rectangle 12"/>
          <p:cNvSpPr>
            <a:spLocks noGrp="1" noChangeArrowheads="1"/>
          </p:cNvSpPr>
          <p:nvPr>
            <p:ph type="ctrTitle"/>
          </p:nvPr>
        </p:nvSpPr>
        <p:spPr>
          <a:xfrm>
            <a:off x="990600" y="1828800"/>
            <a:ext cx="7772400" cy="1143000"/>
          </a:xfrm>
        </p:spPr>
        <p:txBody>
          <a:bodyPr/>
          <a:lstStyle>
            <a:lvl1pPr>
              <a:defRPr/>
            </a:lvl1pPr>
          </a:lstStyle>
          <a:p>
            <a:pPr lvl="0"/>
            <a:r>
              <a:rPr lang="en-US" noProof="0" smtClean="0"/>
              <a:t>Click to edit Master title style</a:t>
            </a:r>
          </a:p>
        </p:txBody>
      </p:sp>
      <p:sp>
        <p:nvSpPr>
          <p:cNvPr id="362509" name="Rectangle 13"/>
          <p:cNvSpPr>
            <a:spLocks noGrp="1" noChangeArrowheads="1"/>
          </p:cNvSpPr>
          <p:nvPr>
            <p:ph type="subTitle"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smtClean="0">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smtClean="0">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smtClean="0">
                <a:solidFill>
                  <a:schemeClr val="bg2"/>
                </a:solidFill>
              </a:defRPr>
            </a:lvl1pPr>
          </a:lstStyle>
          <a:p>
            <a:pPr>
              <a:defRPr/>
            </a:pPr>
            <a:fld id="{BF6881AE-96BD-0448-BA60-84125E980046}" type="slidenum">
              <a:rPr lang="en-US"/>
              <a:pPr>
                <a:defRPr/>
              </a:pPr>
              <a:t>‹#›</a:t>
            </a:fld>
            <a:endParaRPr lang="en-US"/>
          </a:p>
        </p:txBody>
      </p:sp>
    </p:spTree>
    <p:extLst>
      <p:ext uri="{BB962C8B-B14F-4D97-AF65-F5344CB8AC3E}">
        <p14:creationId xmlns:p14="http://schemas.microsoft.com/office/powerpoint/2010/main" xmlns="" val="2752526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BACECD4D-FF13-F54C-9E44-5E76ECC5C64E}" type="slidenum">
              <a:rPr lang="en-US"/>
              <a:pPr>
                <a:defRPr/>
              </a:pPr>
              <a:t>‹#›</a:t>
            </a:fld>
            <a:endParaRPr lang="en-US"/>
          </a:p>
        </p:txBody>
      </p:sp>
    </p:spTree>
    <p:extLst>
      <p:ext uri="{BB962C8B-B14F-4D97-AF65-F5344CB8AC3E}">
        <p14:creationId xmlns:p14="http://schemas.microsoft.com/office/powerpoint/2010/main" xmlns="" val="1245947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72E86DEC-6A6C-054D-B08C-E93A1EA17DC3}" type="slidenum">
              <a:rPr lang="en-US"/>
              <a:pPr>
                <a:defRPr/>
              </a:pPr>
              <a:t>‹#›</a:t>
            </a:fld>
            <a:endParaRPr lang="en-US"/>
          </a:p>
        </p:txBody>
      </p:sp>
    </p:spTree>
    <p:extLst>
      <p:ext uri="{BB962C8B-B14F-4D97-AF65-F5344CB8AC3E}">
        <p14:creationId xmlns:p14="http://schemas.microsoft.com/office/powerpoint/2010/main" xmlns="" val="358199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DCFD3B8F-CAE3-5346-8F1E-242E6BD84BB7}" type="slidenum">
              <a:rPr lang="en-US"/>
              <a:pPr>
                <a:defRPr/>
              </a:pPr>
              <a:t>‹#›</a:t>
            </a:fld>
            <a:endParaRPr lang="en-US"/>
          </a:p>
        </p:txBody>
      </p:sp>
    </p:spTree>
    <p:extLst>
      <p:ext uri="{BB962C8B-B14F-4D97-AF65-F5344CB8AC3E}">
        <p14:creationId xmlns:p14="http://schemas.microsoft.com/office/powerpoint/2010/main" xmlns="" val="3719587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2387FA14-3A3B-FA48-9218-71169721B875}" type="slidenum">
              <a:rPr lang="en-US"/>
              <a:pPr>
                <a:defRPr/>
              </a:pPr>
              <a:t>‹#›</a:t>
            </a:fld>
            <a:endParaRPr lang="en-US"/>
          </a:p>
        </p:txBody>
      </p:sp>
    </p:spTree>
    <p:extLst>
      <p:ext uri="{BB962C8B-B14F-4D97-AF65-F5344CB8AC3E}">
        <p14:creationId xmlns:p14="http://schemas.microsoft.com/office/powerpoint/2010/main" xmlns="" val="77680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E4797F84-0C78-8542-813C-918336DB0B3E}" type="slidenum">
              <a:rPr lang="en-US"/>
              <a:pPr>
                <a:defRPr/>
              </a:pPr>
              <a:t>‹#›</a:t>
            </a:fld>
            <a:endParaRPr lang="en-US"/>
          </a:p>
        </p:txBody>
      </p:sp>
    </p:spTree>
    <p:extLst>
      <p:ext uri="{BB962C8B-B14F-4D97-AF65-F5344CB8AC3E}">
        <p14:creationId xmlns:p14="http://schemas.microsoft.com/office/powerpoint/2010/main" xmlns="" val="611129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5C2AD70A-F452-E64A-AEFF-71D9D438E66A}" type="slidenum">
              <a:rPr lang="en-US"/>
              <a:pPr>
                <a:defRPr/>
              </a:pPr>
              <a:t>‹#›</a:t>
            </a:fld>
            <a:endParaRPr lang="en-US"/>
          </a:p>
        </p:txBody>
      </p:sp>
    </p:spTree>
    <p:extLst>
      <p:ext uri="{BB962C8B-B14F-4D97-AF65-F5344CB8AC3E}">
        <p14:creationId xmlns:p14="http://schemas.microsoft.com/office/powerpoint/2010/main" xmlns="" val="2819148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BFED1CC2-0C2D-A446-8226-12EA26AD74B9}" type="slidenum">
              <a:rPr lang="en-US"/>
              <a:pPr>
                <a:defRPr/>
              </a:pPr>
              <a:t>‹#›</a:t>
            </a:fld>
            <a:endParaRPr lang="en-US"/>
          </a:p>
        </p:txBody>
      </p:sp>
    </p:spTree>
    <p:extLst>
      <p:ext uri="{BB962C8B-B14F-4D97-AF65-F5344CB8AC3E}">
        <p14:creationId xmlns:p14="http://schemas.microsoft.com/office/powerpoint/2010/main" xmlns="" val="2565757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E9672343-F802-BD46-9537-058246718553}" type="slidenum">
              <a:rPr lang="en-US"/>
              <a:pPr>
                <a:defRPr/>
              </a:pPr>
              <a:t>‹#›</a:t>
            </a:fld>
            <a:endParaRPr lang="en-US"/>
          </a:p>
        </p:txBody>
      </p:sp>
    </p:spTree>
    <p:extLst>
      <p:ext uri="{BB962C8B-B14F-4D97-AF65-F5344CB8AC3E}">
        <p14:creationId xmlns:p14="http://schemas.microsoft.com/office/powerpoint/2010/main" xmlns="" val="934360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605193C3-DB45-9A41-988E-A9B736442D25}" type="slidenum">
              <a:rPr lang="en-US"/>
              <a:pPr>
                <a:defRPr/>
              </a:pPr>
              <a:t>‹#›</a:t>
            </a:fld>
            <a:endParaRPr lang="en-US"/>
          </a:p>
        </p:txBody>
      </p:sp>
    </p:spTree>
    <p:extLst>
      <p:ext uri="{BB962C8B-B14F-4D97-AF65-F5344CB8AC3E}">
        <p14:creationId xmlns:p14="http://schemas.microsoft.com/office/powerpoint/2010/main" xmlns="" val="1027046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3F56A3E6-EF20-1540-8508-1AFF9B21ECBC}" type="slidenum">
              <a:rPr lang="en-US"/>
              <a:pPr>
                <a:defRPr/>
              </a:pPr>
              <a:t>‹#›</a:t>
            </a:fld>
            <a:endParaRPr lang="en-US"/>
          </a:p>
        </p:txBody>
      </p:sp>
    </p:spTree>
    <p:extLst>
      <p:ext uri="{BB962C8B-B14F-4D97-AF65-F5344CB8AC3E}">
        <p14:creationId xmlns:p14="http://schemas.microsoft.com/office/powerpoint/2010/main" xmlns="" val="3545187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32DE4AD3-84F3-F24D-89DD-077B1EDA6DE2}" type="slidenum">
              <a:rPr lang="en-US"/>
              <a:pPr/>
              <a:t>‹#›</a:t>
            </a:fld>
            <a:endParaRPr lang="en-US"/>
          </a:p>
        </p:txBody>
      </p:sp>
    </p:spTree>
    <p:extLst>
      <p:ext uri="{BB962C8B-B14F-4D97-AF65-F5344CB8AC3E}">
        <p14:creationId xmlns:p14="http://schemas.microsoft.com/office/powerpoint/2010/main" xmlns="" val="39590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1474"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6"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9"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1" name="Rectangle 9"/>
          <p:cNvSpPr>
            <a:spLocks noGrp="1" noChangeArrowheads="1"/>
          </p:cNvSpPr>
          <p:nvPr>
            <p:ph type="title"/>
          </p:nvPr>
        </p:nvSpPr>
        <p:spPr bwMode="auto">
          <a:xfrm>
            <a:off x="1150938" y="617538"/>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61482"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1483" name="Rectangle 11"/>
          <p:cNvSpPr>
            <a:spLocks noGrp="1" noChangeArrowheads="1"/>
          </p:cNvSpPr>
          <p:nvPr>
            <p:ph type="dt" sz="half" idx="2"/>
          </p:nvPr>
        </p:nvSpPr>
        <p:spPr bwMode="auto">
          <a:xfrm>
            <a:off x="9144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400" smtClean="0">
                <a:cs typeface="+mn-cs"/>
              </a:defRPr>
            </a:lvl1pPr>
          </a:lstStyle>
          <a:p>
            <a:pPr>
              <a:defRPr/>
            </a:pPr>
            <a:endParaRPr lang="en-US"/>
          </a:p>
        </p:txBody>
      </p:sp>
      <p:sp>
        <p:nvSpPr>
          <p:cNvPr id="361484" name="Rectangle 12"/>
          <p:cNvSpPr>
            <a:spLocks noGrp="1" noChangeArrowheads="1"/>
          </p:cNvSpPr>
          <p:nvPr>
            <p:ph type="ftr" sz="quarter" idx="3"/>
          </p:nvPr>
        </p:nvSpPr>
        <p:spPr bwMode="auto">
          <a:xfrm>
            <a:off x="3352800" y="63246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ctr">
              <a:defRPr sz="1400" smtClean="0">
                <a:cs typeface="+mn-cs"/>
              </a:defRPr>
            </a:lvl1pPr>
          </a:lstStyle>
          <a:p>
            <a:pPr>
              <a:defRPr/>
            </a:pPr>
            <a:endParaRPr lang="en-US"/>
          </a:p>
        </p:txBody>
      </p:sp>
      <p:sp>
        <p:nvSpPr>
          <p:cNvPr id="361485" name="Rectangle 13"/>
          <p:cNvSpPr>
            <a:spLocks noGrp="1" noChangeArrowheads="1"/>
          </p:cNvSpPr>
          <p:nvPr>
            <p:ph type="sldNum" sz="quarter" idx="4"/>
          </p:nvPr>
        </p:nvSpPr>
        <p:spPr bwMode="auto">
          <a:xfrm>
            <a:off x="67818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400" smtClean="0">
                <a:cs typeface="+mn-cs"/>
              </a:defRPr>
            </a:lvl1pPr>
          </a:lstStyle>
          <a:p>
            <a:pPr>
              <a:defRPr/>
            </a:pPr>
            <a:fld id="{3836CEE4-F598-C84F-8789-B173362D47E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6" r:id="rId12"/>
  </p:sldLayoutIdLst>
  <p:hf hdr="0" ftr="0" dt="0"/>
  <p:txStyles>
    <p:title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p:titleStyle>
    <p:body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image" Target="../media/image9.emf"/></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Layout" Target="../slideLayouts/slideLayout12.xml"/><Relationship Id="rId1" Type="http://schemas.openxmlformats.org/officeDocument/2006/relationships/vmlDrawing" Target="../drawings/vmlDrawing5.v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gif"/><Relationship Id="rId1" Type="http://schemas.openxmlformats.org/officeDocument/2006/relationships/vmlDrawing" Target="../drawings/vmlDrawing7.vml"/><Relationship Id="rId6" Type="http://schemas.openxmlformats.org/officeDocument/2006/relationships/image" Target="../media/image15.png"/><Relationship Id="rId5" Type="http://schemas.microsoft.com/office/2007/relationships/media" Target="../media/media1.gif"/><Relationship Id="rId4" Type="http://schemas.openxmlformats.org/officeDocument/2006/relationships/notesSlide" Target="../notesSlides/notesSlide5.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19.pn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7.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8.jpeg"/><Relationship Id="rId4" Type="http://schemas.openxmlformats.org/officeDocument/2006/relationships/diagramData" Target="../diagrams/data1.xml"/><Relationship Id="rId9"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9.xml"/><Relationship Id="rId7" Type="http://schemas.openxmlformats.org/officeDocument/2006/relationships/diagramColors" Target="../diagrams/colors3.xml"/><Relationship Id="rId2" Type="http://schemas.openxmlformats.org/officeDocument/2006/relationships/slideLayout" Target="../slideLayouts/slideLayout3.xml"/><Relationship Id="rId1" Type="http://schemas.openxmlformats.org/officeDocument/2006/relationships/vmlDrawing" Target="../drawings/vmlDrawing19.v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25400" y="838200"/>
            <a:ext cx="9144000" cy="1143000"/>
          </a:xfrm>
        </p:spPr>
        <p:txBody>
          <a:bodyPr/>
          <a:lstStyle/>
          <a:p>
            <a:pPr algn="ctr" eaLnBrk="1" hangingPunct="1">
              <a:defRPr/>
            </a:pPr>
            <a:r>
              <a:rPr lang="en-US" dirty="0" smtClean="0"/>
              <a:t>TRANSMISSION </a:t>
            </a:r>
            <a:r>
              <a:rPr lang="en-US" dirty="0" smtClean="0"/>
              <a:t>FUNDAMENTALS</a:t>
            </a:r>
            <a:br>
              <a:rPr lang="en-US" dirty="0" smtClean="0"/>
            </a:br>
            <a:r>
              <a:rPr lang="en-US" dirty="0" smtClean="0"/>
              <a:t>Review</a:t>
            </a:r>
            <a:endParaRPr lang="en-US" dirty="0" smtClean="0">
              <a:cs typeface="+mj-cs"/>
            </a:endParaRPr>
          </a:p>
        </p:txBody>
      </p:sp>
      <p:sp>
        <p:nvSpPr>
          <p:cNvPr id="2054" name="Rectangle 6"/>
          <p:cNvSpPr>
            <a:spLocks noGrp="1" noChangeArrowheads="1"/>
          </p:cNvSpPr>
          <p:nvPr>
            <p:ph type="subTitle" idx="1"/>
          </p:nvPr>
        </p:nvSpPr>
        <p:spPr/>
        <p:txBody>
          <a:bodyPr/>
          <a:lstStyle/>
          <a:p>
            <a:pPr eaLnBrk="1" hangingPunct="1">
              <a:defRPr/>
            </a:pPr>
            <a:r>
              <a:rPr lang="en-US" dirty="0" smtClean="0">
                <a:cs typeface="+mn-cs"/>
              </a:rPr>
              <a:t>Lecture </a:t>
            </a:r>
            <a:r>
              <a:rPr lang="en-US" dirty="0">
                <a:cs typeface="+mn-cs"/>
              </a:rPr>
              <a:t>6</a:t>
            </a:r>
            <a:endParaRPr lang="en-US" dirty="0" smtClean="0">
              <a:cs typeface="+mn-cs"/>
            </a:endParaRPr>
          </a:p>
          <a:p>
            <a:pPr eaLnBrk="1" hangingPunct="1">
              <a:defRPr/>
            </a:pPr>
            <a:endParaRPr lang="en-US" dirty="0" smtClean="0">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793037" cy="1143000"/>
          </a:xfrm>
        </p:spPr>
        <p:txBody>
          <a:bodyPr/>
          <a:lstStyle/>
          <a:p>
            <a:r>
              <a:rPr lang="en-US" dirty="0" smtClean="0"/>
              <a:t>Overview</a:t>
            </a:r>
            <a:endParaRPr lang="en-US" dirty="0"/>
          </a:p>
        </p:txBody>
      </p:sp>
      <p:sp>
        <p:nvSpPr>
          <p:cNvPr id="3" name="Content Placeholder 2"/>
          <p:cNvSpPr>
            <a:spLocks noGrp="1"/>
          </p:cNvSpPr>
          <p:nvPr>
            <p:ph idx="1"/>
          </p:nvPr>
        </p:nvSpPr>
        <p:spPr>
          <a:xfrm>
            <a:off x="0" y="2590800"/>
            <a:ext cx="4724400" cy="5410200"/>
          </a:xfrm>
        </p:spPr>
        <p:txBody>
          <a:bodyPr/>
          <a:lstStyle/>
          <a:p>
            <a:r>
              <a:rPr lang="en-US" sz="1600" b="1" dirty="0"/>
              <a:t>Signals for Conveying Information</a:t>
            </a:r>
          </a:p>
          <a:p>
            <a:pPr lvl="2"/>
            <a:r>
              <a:rPr lang="en-US" sz="1600" dirty="0"/>
              <a:t>Time Domain Concepts</a:t>
            </a:r>
          </a:p>
          <a:p>
            <a:pPr lvl="2"/>
            <a:r>
              <a:rPr lang="en-US" sz="1600" dirty="0"/>
              <a:t>Frequency Domain Concepts</a:t>
            </a:r>
          </a:p>
          <a:p>
            <a:pPr lvl="2"/>
            <a:r>
              <a:rPr lang="en-US" sz="1600" dirty="0"/>
              <a:t>Relationship between Data Rate and Bandwidth</a:t>
            </a:r>
          </a:p>
          <a:p>
            <a:r>
              <a:rPr lang="en-US" sz="1600" b="1" dirty="0" smtClean="0"/>
              <a:t>Analog </a:t>
            </a:r>
            <a:r>
              <a:rPr lang="en-US" sz="1600" b="1" dirty="0"/>
              <a:t>and Digital Data Transmission</a:t>
            </a:r>
          </a:p>
          <a:p>
            <a:pPr lvl="2"/>
            <a:r>
              <a:rPr lang="en-US" sz="1600" dirty="0"/>
              <a:t>Analog and Digital Data</a:t>
            </a:r>
          </a:p>
          <a:p>
            <a:pPr lvl="2"/>
            <a:r>
              <a:rPr lang="en-US" sz="1600" dirty="0"/>
              <a:t>Analog and Digital Signaling</a:t>
            </a:r>
          </a:p>
          <a:p>
            <a:pPr lvl="2"/>
            <a:r>
              <a:rPr lang="en-US" sz="1600" dirty="0"/>
              <a:t>Analog and Digital </a:t>
            </a:r>
            <a:r>
              <a:rPr lang="en-US" sz="1600" dirty="0" smtClean="0"/>
              <a:t>Transmission</a:t>
            </a:r>
            <a:endParaRPr lang="en-US" sz="1600" dirty="0"/>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2</a:t>
            </a:fld>
            <a:endParaRPr lang="en-US" dirty="0"/>
          </a:p>
        </p:txBody>
      </p:sp>
      <p:sp>
        <p:nvSpPr>
          <p:cNvPr id="4" name="Rectangle 3"/>
          <p:cNvSpPr/>
          <p:nvPr/>
        </p:nvSpPr>
        <p:spPr>
          <a:xfrm>
            <a:off x="4800600" y="2590800"/>
            <a:ext cx="4572000" cy="3276600"/>
          </a:xfrm>
          <a:prstGeom prst="rect">
            <a:avLst/>
          </a:prstGeom>
          <a:noFill/>
          <a:ln>
            <a:noFill/>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marL="342900" indent="-342900" eaLnBrk="0" hangingPunct="0">
              <a:spcBef>
                <a:spcPct val="20000"/>
              </a:spcBef>
              <a:buClr>
                <a:schemeClr val="folHlink"/>
              </a:buClr>
              <a:buSzPct val="60000"/>
              <a:buFont typeface="Wingdings" charset="0"/>
              <a:buChar char="n"/>
            </a:pPr>
            <a:r>
              <a:rPr lang="en-US" sz="1600" b="1" dirty="0"/>
              <a:t>Channel Capacity</a:t>
            </a:r>
          </a:p>
          <a:p>
            <a:pPr lvl="2"/>
            <a:r>
              <a:rPr lang="en-US" sz="1600" dirty="0" err="1" smtClean="0"/>
              <a:t>Nyquist</a:t>
            </a:r>
            <a:r>
              <a:rPr lang="en-US" sz="1600" dirty="0" smtClean="0"/>
              <a:t> </a:t>
            </a:r>
            <a:r>
              <a:rPr lang="en-US" sz="1600" dirty="0"/>
              <a:t>Bandwidth</a:t>
            </a:r>
          </a:p>
          <a:p>
            <a:pPr lvl="2"/>
            <a:r>
              <a:rPr lang="en-US" sz="1600" dirty="0"/>
              <a:t>Shannon Capacity </a:t>
            </a:r>
            <a:r>
              <a:rPr lang="en-US" sz="1600" dirty="0" smtClean="0"/>
              <a:t>Formula</a:t>
            </a:r>
            <a:endParaRPr lang="en-US" sz="1600" dirty="0" smtClean="0">
              <a:latin typeface="+mn-lt"/>
              <a:ea typeface="+mn-ea"/>
            </a:endParaRPr>
          </a:p>
          <a:p>
            <a:pPr marL="342900" indent="-342900" eaLnBrk="0" hangingPunct="0">
              <a:spcBef>
                <a:spcPct val="20000"/>
              </a:spcBef>
              <a:buClr>
                <a:schemeClr val="folHlink"/>
              </a:buClr>
              <a:buSzPct val="60000"/>
              <a:buFont typeface="Wingdings" charset="0"/>
              <a:buChar char="n"/>
            </a:pPr>
            <a:endParaRPr lang="en-US" sz="1600" dirty="0" smtClean="0">
              <a:latin typeface="+mn-lt"/>
              <a:ea typeface="+mn-ea"/>
            </a:endParaRPr>
          </a:p>
          <a:p>
            <a:pPr marL="342900" indent="-342900" eaLnBrk="0" hangingPunct="0">
              <a:spcBef>
                <a:spcPct val="20000"/>
              </a:spcBef>
              <a:buClr>
                <a:schemeClr val="folHlink"/>
              </a:buClr>
              <a:buSzPct val="60000"/>
              <a:buFont typeface="Wingdings" charset="0"/>
              <a:buChar char="n"/>
            </a:pPr>
            <a:r>
              <a:rPr lang="en-US" sz="1600" b="1" dirty="0" smtClean="0">
                <a:latin typeface="+mn-lt"/>
                <a:ea typeface="+mn-ea"/>
              </a:rPr>
              <a:t>Transmission </a:t>
            </a:r>
            <a:r>
              <a:rPr lang="en-US" sz="1600" b="1" dirty="0">
                <a:latin typeface="+mn-lt"/>
                <a:ea typeface="+mn-ea"/>
              </a:rPr>
              <a:t>Media</a:t>
            </a:r>
          </a:p>
          <a:p>
            <a:pPr marL="1143000" lvl="2" indent="-228600" eaLnBrk="0" hangingPunct="0">
              <a:spcBef>
                <a:spcPct val="20000"/>
              </a:spcBef>
              <a:buClr>
                <a:schemeClr val="folHlink"/>
              </a:buClr>
              <a:buSzPct val="50000"/>
              <a:buFont typeface="Wingdings" charset="0"/>
              <a:buChar char="n"/>
            </a:pPr>
            <a:r>
              <a:rPr lang="en-US" sz="1600" dirty="0" smtClean="0">
                <a:latin typeface="+mn-lt"/>
                <a:ea typeface="+mn-ea"/>
              </a:rPr>
              <a:t> Microwave Transmission</a:t>
            </a:r>
            <a:endParaRPr lang="en-US" sz="1600" dirty="0">
              <a:latin typeface="+mn-lt"/>
              <a:ea typeface="+mn-ea"/>
            </a:endParaRPr>
          </a:p>
        </p:txBody>
      </p:sp>
    </p:spTree>
    <p:extLst>
      <p:ext uri="{BB962C8B-B14F-4D97-AF65-F5344CB8AC3E}">
        <p14:creationId xmlns:p14="http://schemas.microsoft.com/office/powerpoint/2010/main" xmlns="" val="9159065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Analog and Digital</a:t>
            </a:r>
            <a:endParaRPr lang="en-US" dirty="0"/>
          </a:p>
        </p:txBody>
      </p:sp>
      <p:sp>
        <p:nvSpPr>
          <p:cNvPr id="3" name="Content Placeholder 2"/>
          <p:cNvSpPr>
            <a:spLocks noGrp="1"/>
          </p:cNvSpPr>
          <p:nvPr>
            <p:ph idx="1"/>
          </p:nvPr>
        </p:nvSpPr>
        <p:spPr>
          <a:xfrm>
            <a:off x="0" y="4837113"/>
            <a:ext cx="9144000" cy="4840287"/>
          </a:xfrm>
        </p:spPr>
        <p:txBody>
          <a:bodyPr/>
          <a:lstStyle/>
          <a:p>
            <a:pPr marL="0" indent="0">
              <a:buNone/>
            </a:pPr>
            <a:r>
              <a:rPr lang="en-US" dirty="0" smtClean="0"/>
              <a:t>Differentiate </a:t>
            </a:r>
            <a:r>
              <a:rPr lang="en-US" dirty="0"/>
              <a:t>between an analog and a digital electromagnetic signal.</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a:t>
            </a:fld>
            <a:endParaRPr lang="en-US"/>
          </a:p>
        </p:txBody>
      </p:sp>
      <p:pic>
        <p:nvPicPr>
          <p:cNvPr id="5" name="Picture 5"/>
          <p:cNvPicPr preferRelativeResize="0">
            <a:picLocks noChangeAspect="1" noChangeArrowheads="1"/>
          </p:cNvPicPr>
          <p:nvPr/>
        </p:nvPicPr>
        <p:blipFill>
          <a:blip r:embed="rId2">
            <a:extLst>
              <a:ext uri="{28A0092B-C50C-407E-A947-70E740481C1C}">
                <a14:useLocalDpi xmlns:a14="http://schemas.microsoft.com/office/drawing/2010/main" xmlns="" val="0"/>
              </a:ext>
            </a:extLst>
          </a:blip>
          <a:srcRect b="10942"/>
          <a:stretch>
            <a:fillRect/>
          </a:stretch>
        </p:blipFill>
        <p:spPr bwMode="auto">
          <a:xfrm>
            <a:off x="4368800" y="1905000"/>
            <a:ext cx="4800600" cy="299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457200" y="2133600"/>
            <a:ext cx="2551900" cy="461665"/>
          </a:xfrm>
          <a:prstGeom prst="rect">
            <a:avLst/>
          </a:prstGeom>
        </p:spPr>
        <p:txBody>
          <a:bodyPr wrap="none">
            <a:spAutoFit/>
          </a:bodyPr>
          <a:lstStyle/>
          <a:p>
            <a:pPr marL="0" indent="0">
              <a:buNone/>
            </a:pPr>
            <a:r>
              <a:rPr lang="en-US" dirty="0"/>
              <a:t>Review Question:</a:t>
            </a:r>
          </a:p>
        </p:txBody>
      </p:sp>
    </p:spTree>
    <p:extLst>
      <p:ext uri="{BB962C8B-B14F-4D97-AF65-F5344CB8AC3E}">
        <p14:creationId xmlns:p14="http://schemas.microsoft.com/office/powerpoint/2010/main" xmlns="" val="7139707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defRPr/>
            </a:pPr>
            <a:r>
              <a:rPr kumimoji="1" lang="en-US" dirty="0">
                <a:cs typeface="+mj-cs"/>
              </a:rPr>
              <a:t>Analog Signals</a:t>
            </a:r>
          </a:p>
        </p:txBody>
      </p:sp>
      <p:pic>
        <p:nvPicPr>
          <p:cNvPr id="61442" name="Picture 3"/>
          <p:cNvPicPr>
            <a:picLocks noChangeAspect="1" noChangeArrowheads="1"/>
          </p:cNvPicPr>
          <p:nvPr/>
        </p:nvPicPr>
        <p:blipFill>
          <a:blip r:embed="rId3">
            <a:lum contrast="50000"/>
            <a:extLst>
              <a:ext uri="{28A0092B-C50C-407E-A947-70E740481C1C}">
                <a14:useLocalDpi xmlns:a14="http://schemas.microsoft.com/office/drawing/2010/main" xmlns="" val="0"/>
              </a:ext>
            </a:extLst>
          </a:blip>
          <a:srcRect l="2591" r="6477" b="57768"/>
          <a:stretch>
            <a:fillRect/>
          </a:stretch>
        </p:blipFill>
        <p:spPr bwMode="auto">
          <a:xfrm>
            <a:off x="0" y="2133600"/>
            <a:ext cx="54102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D9BD8293-FBDA-D94E-8997-8D5837A1C675}" type="slidenum">
              <a:rPr lang="en-US"/>
              <a:pPr>
                <a:defRPr/>
              </a:pPr>
              <a:t>4</a:t>
            </a:fld>
            <a:endParaRPr lang="en-US"/>
          </a:p>
        </p:txBody>
      </p:sp>
      <p:sp>
        <p:nvSpPr>
          <p:cNvPr id="4" name="Rectangle 3"/>
          <p:cNvSpPr/>
          <p:nvPr/>
        </p:nvSpPr>
        <p:spPr>
          <a:xfrm>
            <a:off x="5486400" y="2057400"/>
            <a:ext cx="3657600" cy="2862322"/>
          </a:xfrm>
          <a:prstGeom prst="rect">
            <a:avLst/>
          </a:prstGeom>
        </p:spPr>
        <p:txBody>
          <a:bodyPr wrap="square">
            <a:spAutoFit/>
          </a:bodyPr>
          <a:lstStyle/>
          <a:p>
            <a:pPr algn="just"/>
            <a:r>
              <a:rPr lang="en-US" sz="2000" b="1" dirty="0"/>
              <a:t>Digital data, analog signal</a:t>
            </a:r>
            <a:r>
              <a:rPr lang="en-US" sz="2000" dirty="0"/>
              <a:t>: Some transmission media, such as optical fiber </a:t>
            </a:r>
            <a:r>
              <a:rPr lang="en-US" sz="2000" dirty="0" smtClean="0"/>
              <a:t>and satellite</a:t>
            </a:r>
            <a:r>
              <a:rPr lang="en-US" sz="2000" dirty="0"/>
              <a:t>, will only propagate analog signals.</a:t>
            </a:r>
          </a:p>
          <a:p>
            <a:pPr algn="just"/>
            <a:endParaRPr lang="en-US" sz="2000" dirty="0"/>
          </a:p>
          <a:p>
            <a:pPr algn="just"/>
            <a:r>
              <a:rPr lang="en-US" sz="2000" b="1" dirty="0"/>
              <a:t>Analog data, analog signal</a:t>
            </a:r>
            <a:r>
              <a:rPr lang="en-US" sz="2000" dirty="0"/>
              <a:t>: Analog data are </a:t>
            </a:r>
            <a:r>
              <a:rPr lang="en-US" sz="2000" dirty="0" smtClean="0"/>
              <a:t>easily converted </a:t>
            </a:r>
            <a:r>
              <a:rPr lang="en-US" sz="2000" dirty="0"/>
              <a:t>to an analog signal.</a:t>
            </a:r>
          </a:p>
        </p:txBody>
      </p:sp>
    </p:spTree>
    <p:extLst>
      <p:ext uri="{BB962C8B-B14F-4D97-AF65-F5344CB8AC3E}">
        <p14:creationId xmlns:p14="http://schemas.microsoft.com/office/powerpoint/2010/main" xmlns="" val="2573028636"/>
      </p:ext>
    </p:extLst>
  </p:cSld>
  <p:clrMapOvr>
    <a:masterClrMapping/>
  </p:clrMapOvr>
  <p:transition spd="slow">
    <p:zoom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eaLnBrk="1" hangingPunct="1">
              <a:defRPr/>
            </a:pPr>
            <a:r>
              <a:rPr kumimoji="1" lang="en-US" dirty="0">
                <a:cs typeface="+mj-cs"/>
              </a:rPr>
              <a:t>Digital Signals</a:t>
            </a:r>
          </a:p>
        </p:txBody>
      </p:sp>
      <p:pic>
        <p:nvPicPr>
          <p:cNvPr id="63490" name="Picture 3"/>
          <p:cNvPicPr preferRelativeResize="0">
            <a:picLocks noChangeAspect="1" noChangeArrowheads="1"/>
          </p:cNvPicPr>
          <p:nvPr/>
        </p:nvPicPr>
        <p:blipFill>
          <a:blip r:embed="rId4">
            <a:lum bright="10000" contrast="52000"/>
            <a:extLst>
              <a:ext uri="{28A0092B-C50C-407E-A947-70E740481C1C}">
                <a14:useLocalDpi xmlns:a14="http://schemas.microsoft.com/office/drawing/2010/main" xmlns="" val="0"/>
              </a:ext>
            </a:extLst>
          </a:blip>
          <a:srcRect l="4318" t="49016" r="4750" b="8752"/>
          <a:stretch>
            <a:fillRect/>
          </a:stretch>
        </p:blipFill>
        <p:spPr bwMode="auto">
          <a:xfrm>
            <a:off x="76200" y="1858963"/>
            <a:ext cx="5257800" cy="4465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15D3E019-333B-F048-B75E-34A2290F58AD}" type="slidenum">
              <a:rPr lang="en-US"/>
              <a:pPr>
                <a:defRPr/>
              </a:pPr>
              <a:t>5</a:t>
            </a:fld>
            <a:endParaRPr lang="en-US"/>
          </a:p>
        </p:txBody>
      </p:sp>
      <p:sp>
        <p:nvSpPr>
          <p:cNvPr id="5" name="Rectangle 4"/>
          <p:cNvSpPr/>
          <p:nvPr/>
        </p:nvSpPr>
        <p:spPr>
          <a:xfrm>
            <a:off x="5257800" y="1905000"/>
            <a:ext cx="3352800" cy="4401205"/>
          </a:xfrm>
          <a:prstGeom prst="rect">
            <a:avLst/>
          </a:prstGeom>
        </p:spPr>
        <p:txBody>
          <a:bodyPr wrap="square">
            <a:spAutoFit/>
          </a:bodyPr>
          <a:lstStyle/>
          <a:p>
            <a:pPr algn="just"/>
            <a:r>
              <a:rPr lang="en-US" sz="2000" b="1" dirty="0"/>
              <a:t>Digital data, digital signal: </a:t>
            </a:r>
            <a:r>
              <a:rPr lang="en-US" sz="2000" dirty="0"/>
              <a:t>In general, </a:t>
            </a:r>
            <a:r>
              <a:rPr lang="en-US" sz="2000" dirty="0" smtClean="0"/>
              <a:t>the equipment </a:t>
            </a:r>
            <a:r>
              <a:rPr lang="en-US" sz="2000" dirty="0"/>
              <a:t>for </a:t>
            </a:r>
            <a:r>
              <a:rPr lang="en-US" sz="2000" dirty="0" smtClean="0"/>
              <a:t>encoding digital data </a:t>
            </a:r>
            <a:r>
              <a:rPr lang="en-US" sz="2000" dirty="0"/>
              <a:t>into a digital signal is less complex and less expensive than digital-</a:t>
            </a:r>
            <a:r>
              <a:rPr lang="en-US" sz="2000" dirty="0" smtClean="0"/>
              <a:t>to analog Equipment.</a:t>
            </a:r>
            <a:endParaRPr lang="en-US" sz="2000" dirty="0"/>
          </a:p>
          <a:p>
            <a:pPr algn="just"/>
            <a:r>
              <a:rPr lang="en-US" sz="2000" b="1" dirty="0"/>
              <a:t>Analog data, digital signal</a:t>
            </a:r>
            <a:r>
              <a:rPr lang="en-US" sz="2000" dirty="0"/>
              <a:t>: Conversion of analog data to digital form permits </a:t>
            </a:r>
            <a:r>
              <a:rPr lang="en-US" sz="2000" dirty="0" smtClean="0"/>
              <a:t>the use </a:t>
            </a:r>
            <a:r>
              <a:rPr lang="en-US" sz="2000" dirty="0"/>
              <a:t>of modern digital transmission and switching equipment for analog data.</a:t>
            </a:r>
          </a:p>
        </p:txBody>
      </p:sp>
    </p:spTree>
    <p:extLst>
      <p:ext uri="{BB962C8B-B14F-4D97-AF65-F5344CB8AC3E}">
        <p14:creationId xmlns:p14="http://schemas.microsoft.com/office/powerpoint/2010/main" xmlns="" val="1960569423"/>
      </p:ext>
    </p:extLst>
  </p:cSld>
  <p:clrMapOvr>
    <a:masterClrMapping/>
  </p:clrMapOvr>
  <p:transition spd="slow">
    <p:zoom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8" y="617538"/>
            <a:ext cx="7993062" cy="1143000"/>
          </a:xfrm>
        </p:spPr>
        <p:txBody>
          <a:bodyPr/>
          <a:lstStyle/>
          <a:p>
            <a:r>
              <a:rPr lang="en-US" sz="4200" dirty="0"/>
              <a:t>Analog and </a:t>
            </a:r>
            <a:r>
              <a:rPr lang="en-US" sz="4200" dirty="0" smtClean="0"/>
              <a:t>Digital (Review </a:t>
            </a:r>
            <a:r>
              <a:rPr lang="en-US" sz="4200" dirty="0" err="1" smtClean="0"/>
              <a:t>Ans</a:t>
            </a:r>
            <a:r>
              <a:rPr lang="en-US" sz="4200" dirty="0" smtClean="0"/>
              <a:t>:)</a:t>
            </a:r>
            <a:endParaRPr lang="en-US" sz="4200" dirty="0"/>
          </a:p>
        </p:txBody>
      </p:sp>
      <p:sp>
        <p:nvSpPr>
          <p:cNvPr id="3" name="Content Placeholder 2"/>
          <p:cNvSpPr>
            <a:spLocks noGrp="1"/>
          </p:cNvSpPr>
          <p:nvPr>
            <p:ph idx="1"/>
          </p:nvPr>
        </p:nvSpPr>
        <p:spPr>
          <a:xfrm>
            <a:off x="0" y="1828800"/>
            <a:ext cx="4953000" cy="5029200"/>
          </a:xfrm>
        </p:spPr>
        <p:txBody>
          <a:bodyPr/>
          <a:lstStyle/>
          <a:p>
            <a:r>
              <a:rPr lang="en-US" sz="2700" dirty="0" err="1" smtClean="0"/>
              <a:t>Ans</a:t>
            </a:r>
            <a:r>
              <a:rPr lang="en-US" sz="2700" dirty="0" smtClean="0"/>
              <a:t>: A </a:t>
            </a:r>
            <a:r>
              <a:rPr lang="en-US" sz="2700" dirty="0"/>
              <a:t>continuous or analog signal is one in which the signal intensity varies in </a:t>
            </a:r>
            <a:r>
              <a:rPr lang="en-US" sz="2700" dirty="0" smtClean="0"/>
              <a:t>a smooth </a:t>
            </a:r>
            <a:r>
              <a:rPr lang="en-US" sz="2700" dirty="0"/>
              <a:t>fashion over time while a discrete or digital signal is one in which the </a:t>
            </a:r>
            <a:r>
              <a:rPr lang="en-US" sz="2700" dirty="0" smtClean="0"/>
              <a:t>signal intensity </a:t>
            </a:r>
            <a:r>
              <a:rPr lang="en-US" sz="2700" dirty="0"/>
              <a:t>maintains one of a finite number of constant levels for some period of </a:t>
            </a:r>
            <a:r>
              <a:rPr lang="en-US" sz="2700" dirty="0" smtClean="0"/>
              <a:t>time and </a:t>
            </a:r>
            <a:r>
              <a:rPr lang="en-US" sz="2700" dirty="0"/>
              <a:t>then changes to another constant level</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6</a:t>
            </a:fld>
            <a:endParaRPr lang="en-US"/>
          </a:p>
        </p:txBody>
      </p:sp>
      <p:pic>
        <p:nvPicPr>
          <p:cNvPr id="5" name="Picture 5"/>
          <p:cNvPicPr preferRelativeResize="0">
            <a:picLocks noChangeAspect="1" noChangeArrowheads="1"/>
          </p:cNvPicPr>
          <p:nvPr/>
        </p:nvPicPr>
        <p:blipFill>
          <a:blip r:embed="rId2">
            <a:extLst>
              <a:ext uri="{28A0092B-C50C-407E-A947-70E740481C1C}">
                <a14:useLocalDpi xmlns:a14="http://schemas.microsoft.com/office/drawing/2010/main" xmlns="" val="0"/>
              </a:ext>
            </a:extLst>
          </a:blip>
          <a:srcRect b="10942"/>
          <a:stretch>
            <a:fillRect/>
          </a:stretch>
        </p:blipFill>
        <p:spPr bwMode="auto">
          <a:xfrm>
            <a:off x="4800600" y="1905000"/>
            <a:ext cx="4368800"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236691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17538"/>
            <a:ext cx="9144000" cy="1143000"/>
          </a:xfrm>
        </p:spPr>
        <p:txBody>
          <a:bodyPr/>
          <a:lstStyle/>
          <a:p>
            <a:r>
              <a:rPr lang="en-US" sz="3800" dirty="0"/>
              <a:t>Comparison of analog and digital signals</a:t>
            </a:r>
            <a:br>
              <a:rPr lang="en-US" sz="3800" dirty="0"/>
            </a:br>
            <a:endParaRPr lang="en-US" sz="38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7</a:t>
            </a:fld>
            <a:endParaRPr lang="en-US"/>
          </a:p>
        </p:txBody>
      </p:sp>
      <p:pic>
        <p:nvPicPr>
          <p:cNvPr id="5"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34950" y="2895600"/>
            <a:ext cx="7613650" cy="2438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6" name="Rectangle 5"/>
          <p:cNvSpPr/>
          <p:nvPr/>
        </p:nvSpPr>
        <p:spPr>
          <a:xfrm>
            <a:off x="0" y="1676400"/>
            <a:ext cx="9144000" cy="1200328"/>
          </a:xfrm>
          <a:prstGeom prst="rect">
            <a:avLst/>
          </a:prstGeom>
        </p:spPr>
        <p:txBody>
          <a:bodyPr wrap="square">
            <a:spAutoFit/>
          </a:bodyPr>
          <a:lstStyle/>
          <a:p>
            <a:pPr eaLnBrk="0" hangingPunct="0">
              <a:buFont typeface="Wingdings" charset="0"/>
              <a:buChar char="§"/>
            </a:pPr>
            <a:r>
              <a:rPr lang="en-US" dirty="0"/>
              <a:t>Data can be analog or digital. </a:t>
            </a:r>
          </a:p>
          <a:p>
            <a:pPr eaLnBrk="0" hangingPunct="0">
              <a:buFont typeface="Wingdings" charset="0"/>
              <a:buChar char="§"/>
            </a:pPr>
            <a:r>
              <a:rPr lang="en-US" dirty="0"/>
              <a:t>Analog data are continuous and take continuous values.</a:t>
            </a:r>
          </a:p>
          <a:p>
            <a:pPr eaLnBrk="0" hangingPunct="0">
              <a:buFont typeface="Wingdings" charset="0"/>
              <a:buChar char="§"/>
            </a:pPr>
            <a:r>
              <a:rPr lang="en-US" dirty="0"/>
              <a:t>Digital data have discrete states and take discrete values.</a:t>
            </a:r>
            <a:endParaRPr lang="en-US" b="1" dirty="0">
              <a:latin typeface="Arial" charset="0"/>
            </a:endParaRPr>
          </a:p>
        </p:txBody>
      </p:sp>
      <p:sp>
        <p:nvSpPr>
          <p:cNvPr id="7" name="Rectangle 6"/>
          <p:cNvSpPr/>
          <p:nvPr/>
        </p:nvSpPr>
        <p:spPr>
          <a:xfrm>
            <a:off x="-25400" y="5334000"/>
            <a:ext cx="9144000" cy="1200328"/>
          </a:xfrm>
          <a:prstGeom prst="rect">
            <a:avLst/>
          </a:prstGeom>
        </p:spPr>
        <p:txBody>
          <a:bodyPr wrap="square">
            <a:spAutoFit/>
          </a:bodyPr>
          <a:lstStyle/>
          <a:p>
            <a:pPr eaLnBrk="0" hangingPunct="0">
              <a:buFontTx/>
              <a:buChar char="•"/>
            </a:pPr>
            <a:r>
              <a:rPr lang="en-US" dirty="0"/>
              <a:t>Signals can be analog or digital.</a:t>
            </a:r>
          </a:p>
          <a:p>
            <a:pPr eaLnBrk="0" hangingPunct="0">
              <a:buFontTx/>
              <a:buChar char="•"/>
            </a:pPr>
            <a:r>
              <a:rPr lang="en-US" dirty="0"/>
              <a:t>Analog signals can have an infinite number of values in a range.</a:t>
            </a:r>
          </a:p>
          <a:p>
            <a:pPr eaLnBrk="0" hangingPunct="0">
              <a:buFontTx/>
              <a:buChar char="•"/>
            </a:pPr>
            <a:r>
              <a:rPr lang="en-US" dirty="0"/>
              <a:t>Digital signals can have only a limited </a:t>
            </a:r>
            <a:r>
              <a:rPr lang="en-US" dirty="0" smtClean="0"/>
              <a:t>number </a:t>
            </a:r>
            <a:r>
              <a:rPr lang="en-US" dirty="0"/>
              <a:t>of values.</a:t>
            </a:r>
          </a:p>
        </p:txBody>
      </p:sp>
    </p:spTree>
    <p:extLst>
      <p:ext uri="{BB962C8B-B14F-4D97-AF65-F5344CB8AC3E}">
        <p14:creationId xmlns:p14="http://schemas.microsoft.com/office/powerpoint/2010/main" xmlns="" val="30712351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8" y="617538"/>
            <a:ext cx="7993062" cy="1143000"/>
          </a:xfrm>
        </p:spPr>
        <p:txBody>
          <a:bodyPr/>
          <a:lstStyle/>
          <a:p>
            <a:r>
              <a:rPr lang="en-US" sz="4100" dirty="0" smtClean="0"/>
              <a:t>Periodic Signal (Review Question)</a:t>
            </a:r>
            <a:endParaRPr lang="en-US" sz="4100" dirty="0"/>
          </a:p>
        </p:txBody>
      </p:sp>
      <p:sp>
        <p:nvSpPr>
          <p:cNvPr id="3" name="Content Placeholder 2"/>
          <p:cNvSpPr>
            <a:spLocks noGrp="1"/>
          </p:cNvSpPr>
          <p:nvPr>
            <p:ph idx="1"/>
          </p:nvPr>
        </p:nvSpPr>
        <p:spPr>
          <a:xfrm>
            <a:off x="4724400" y="1905000"/>
            <a:ext cx="4419600" cy="2590800"/>
          </a:xfrm>
        </p:spPr>
        <p:txBody>
          <a:bodyPr/>
          <a:lstStyle/>
          <a:p>
            <a:pPr marL="0" indent="0">
              <a:buNone/>
            </a:pPr>
            <a:r>
              <a:rPr lang="en-US" sz="3000" b="1" dirty="0"/>
              <a:t>Review Question</a:t>
            </a:r>
            <a:endParaRPr lang="en-US" sz="3000" b="1" dirty="0" smtClean="0"/>
          </a:p>
          <a:p>
            <a:pPr marL="0" indent="0">
              <a:buNone/>
            </a:pPr>
            <a:r>
              <a:rPr lang="en-US" sz="2000" dirty="0" smtClean="0"/>
              <a:t>What </a:t>
            </a:r>
            <a:r>
              <a:rPr lang="en-US" sz="2000" dirty="0"/>
              <a:t>are three important characteristics of a periodic signal?</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8</a:t>
            </a:fld>
            <a:endParaRPr lang="en-US"/>
          </a:p>
        </p:txBody>
      </p:sp>
      <p:pic>
        <p:nvPicPr>
          <p:cNvPr id="5" name="Picture 4"/>
          <p:cNvPicPr preferRelativeResize="0">
            <a:picLocks noChangeAspect="1" noChangeArrowheads="1"/>
          </p:cNvPicPr>
          <p:nvPr/>
        </p:nvPicPr>
        <p:blipFill>
          <a:blip r:embed="rId3">
            <a:extLst>
              <a:ext uri="{28A0092B-C50C-407E-A947-70E740481C1C}">
                <a14:useLocalDpi xmlns:a14="http://schemas.microsoft.com/office/drawing/2010/main" xmlns="" val="0"/>
              </a:ext>
            </a:extLst>
          </a:blip>
          <a:srcRect b="9688"/>
          <a:stretch>
            <a:fillRect/>
          </a:stretch>
        </p:blipFill>
        <p:spPr bwMode="auto">
          <a:xfrm>
            <a:off x="0" y="2057400"/>
            <a:ext cx="4843463"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4800600" y="3441680"/>
            <a:ext cx="4343400" cy="3416320"/>
          </a:xfrm>
          <a:prstGeom prst="rect">
            <a:avLst/>
          </a:prstGeom>
        </p:spPr>
        <p:txBody>
          <a:bodyPr wrap="square">
            <a:spAutoFit/>
          </a:bodyPr>
          <a:lstStyle/>
          <a:p>
            <a:pPr algn="just" eaLnBrk="1" hangingPunct="1"/>
            <a:r>
              <a:rPr lang="en-US" dirty="0">
                <a:effectLst>
                  <a:outerShdw blurRad="38100" dist="38100" dir="2700000" algn="tl">
                    <a:srgbClr val="DDDDDD"/>
                  </a:outerShdw>
                </a:effectLst>
              </a:rPr>
              <a:t>Periodic analog signals can be classified as </a:t>
            </a:r>
            <a:r>
              <a:rPr lang="en-US" dirty="0">
                <a:solidFill>
                  <a:schemeClr val="hlink"/>
                </a:solidFill>
                <a:effectLst>
                  <a:outerShdw blurRad="38100" dist="38100" dir="2700000" algn="tl">
                    <a:srgbClr val="DDDDDD"/>
                  </a:outerShdw>
                </a:effectLst>
              </a:rPr>
              <a:t>simple</a:t>
            </a:r>
            <a:r>
              <a:rPr lang="en-US" dirty="0">
                <a:effectLst>
                  <a:outerShdw blurRad="38100" dist="38100" dir="2700000" algn="tl">
                    <a:srgbClr val="DDDDDD"/>
                  </a:outerShdw>
                </a:effectLst>
              </a:rPr>
              <a:t> or </a:t>
            </a:r>
            <a:r>
              <a:rPr lang="en-US" dirty="0">
                <a:solidFill>
                  <a:schemeClr val="hlink"/>
                </a:solidFill>
                <a:effectLst>
                  <a:outerShdw blurRad="38100" dist="38100" dir="2700000" algn="tl">
                    <a:srgbClr val="DDDDDD"/>
                  </a:outerShdw>
                </a:effectLst>
              </a:rPr>
              <a:t>composite</a:t>
            </a:r>
            <a:r>
              <a:rPr lang="en-US" dirty="0">
                <a:effectLst>
                  <a:outerShdw blurRad="38100" dist="38100" dir="2700000" algn="tl">
                    <a:srgbClr val="DDDDDD"/>
                  </a:outerShdw>
                </a:effectLst>
              </a:rPr>
              <a:t>. A simple periodic analog signal, a </a:t>
            </a:r>
            <a:r>
              <a:rPr lang="en-US" dirty="0">
                <a:solidFill>
                  <a:schemeClr val="hlink"/>
                </a:solidFill>
                <a:effectLst>
                  <a:outerShdw blurRad="38100" dist="38100" dir="2700000" algn="tl">
                    <a:srgbClr val="DDDDDD"/>
                  </a:outerShdw>
                </a:effectLst>
              </a:rPr>
              <a:t>sine wave</a:t>
            </a:r>
            <a:r>
              <a:rPr lang="en-US" dirty="0">
                <a:effectLst>
                  <a:outerShdw blurRad="38100" dist="38100" dir="2700000" algn="tl">
                    <a:srgbClr val="DDDDDD"/>
                  </a:outerShdw>
                </a:effectLst>
              </a:rPr>
              <a:t>, cannot be decomposed into simpler signals. A composite</a:t>
            </a:r>
          </a:p>
          <a:p>
            <a:pPr algn="just" eaLnBrk="1" hangingPunct="1"/>
            <a:r>
              <a:rPr lang="en-US" dirty="0">
                <a:effectLst>
                  <a:outerShdw blurRad="38100" dist="38100" dir="2700000" algn="tl">
                    <a:srgbClr val="DDDDDD"/>
                  </a:outerShdw>
                </a:effectLst>
              </a:rPr>
              <a:t>periodic analog signal is composed of multiple sine waves.</a:t>
            </a:r>
          </a:p>
        </p:txBody>
      </p:sp>
    </p:spTree>
    <p:extLst>
      <p:ext uri="{BB962C8B-B14F-4D97-AF65-F5344CB8AC3E}">
        <p14:creationId xmlns:p14="http://schemas.microsoft.com/office/powerpoint/2010/main" xmlns="" val="28129532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Periodic </a:t>
            </a:r>
            <a:r>
              <a:rPr lang="en-US" dirty="0" smtClean="0"/>
              <a:t>Signal </a:t>
            </a:r>
            <a:r>
              <a:rPr lang="en-US" sz="2000" dirty="0" smtClean="0"/>
              <a:t>(Time Domain Concepts)</a:t>
            </a:r>
            <a:endParaRPr lang="en-US" sz="2000" dirty="0"/>
          </a:p>
        </p:txBody>
      </p:sp>
      <p:sp>
        <p:nvSpPr>
          <p:cNvPr id="3" name="Content Placeholder 2"/>
          <p:cNvSpPr>
            <a:spLocks noGrp="1"/>
          </p:cNvSpPr>
          <p:nvPr>
            <p:ph idx="1"/>
          </p:nvPr>
        </p:nvSpPr>
        <p:spPr/>
        <p:txBody>
          <a:bodyPr/>
          <a:lstStyle/>
          <a:p>
            <a:r>
              <a:rPr lang="en-US" sz="3200" b="1" dirty="0">
                <a:cs typeface="ＭＳ Ｐゴシック" charset="0"/>
              </a:rPr>
              <a:t>Periodic </a:t>
            </a:r>
            <a:r>
              <a:rPr lang="en-US" sz="3200" b="1" dirty="0" smtClean="0">
                <a:cs typeface="ＭＳ Ｐゴシック" charset="0"/>
              </a:rPr>
              <a:t>signal </a:t>
            </a:r>
            <a:r>
              <a:rPr lang="en-US" dirty="0"/>
              <a:t>in which the same signal </a:t>
            </a:r>
            <a:r>
              <a:rPr lang="en-US" dirty="0" smtClean="0"/>
              <a:t>pattern repeats </a:t>
            </a:r>
            <a:r>
              <a:rPr lang="en-US" dirty="0"/>
              <a:t>over </a:t>
            </a:r>
            <a:r>
              <a:rPr lang="en-US" dirty="0" smtClean="0"/>
              <a:t>time</a:t>
            </a:r>
            <a:endParaRPr lang="en-US" sz="6600" b="1" dirty="0" smtClean="0">
              <a:cs typeface="ＭＳ Ｐゴシック" charset="0"/>
            </a:endParaRPr>
          </a:p>
          <a:p>
            <a:pPr marL="0" indent="0">
              <a:buNone/>
            </a:pPr>
            <a:endParaRPr lang="en-US" dirty="0"/>
          </a:p>
        </p:txBody>
      </p:sp>
      <p:sp>
        <p:nvSpPr>
          <p:cNvPr id="4" name="Slide Number Placeholder 3"/>
          <p:cNvSpPr>
            <a:spLocks noGrp="1"/>
          </p:cNvSpPr>
          <p:nvPr>
            <p:ph type="sldNum" sz="quarter" idx="12"/>
          </p:nvPr>
        </p:nvSpPr>
        <p:spPr/>
        <p:txBody>
          <a:bodyPr/>
          <a:lstStyle/>
          <a:p>
            <a:fld id="{C26CB1B2-3CF1-4F51-B924-8D64DCC7A4B0}" type="slidenum">
              <a:rPr lang="en-US" smtClean="0"/>
              <a:pPr/>
              <a:t>9</a:t>
            </a:fld>
            <a:endParaRPr lang="en-US"/>
          </a:p>
        </p:txBody>
      </p:sp>
      <p:pic>
        <p:nvPicPr>
          <p:cNvPr id="5" name="Picture 4"/>
          <p:cNvPicPr>
            <a:picLocks noChangeAspect="1"/>
          </p:cNvPicPr>
          <p:nvPr/>
        </p:nvPicPr>
        <p:blipFill>
          <a:blip r:embed="rId3"/>
          <a:stretch>
            <a:fillRect/>
          </a:stretch>
        </p:blipFill>
        <p:spPr>
          <a:xfrm>
            <a:off x="25400" y="3200400"/>
            <a:ext cx="2914650" cy="1571625"/>
          </a:xfrm>
          <a:prstGeom prst="rect">
            <a:avLst/>
          </a:prstGeom>
        </p:spPr>
      </p:pic>
      <p:sp>
        <p:nvSpPr>
          <p:cNvPr id="6" name="Rectangle 5"/>
          <p:cNvSpPr/>
          <p:nvPr/>
        </p:nvSpPr>
        <p:spPr>
          <a:xfrm>
            <a:off x="1877188" y="4803262"/>
            <a:ext cx="1122423" cy="276999"/>
          </a:xfrm>
          <a:prstGeom prst="rect">
            <a:avLst/>
          </a:prstGeom>
        </p:spPr>
        <p:txBody>
          <a:bodyPr wrap="none">
            <a:spAutoFit/>
          </a:bodyPr>
          <a:lstStyle/>
          <a:p>
            <a:r>
              <a:rPr lang="en-US" sz="1200" b="0" i="0" u="none" strike="noStrike" baseline="0" dirty="0" smtClean="0">
                <a:latin typeface="?•?'B8ˇøú~'1"/>
              </a:rPr>
              <a:t>(a) Sine wave</a:t>
            </a:r>
            <a:endParaRPr lang="en-US" sz="1200" dirty="0"/>
          </a:p>
        </p:txBody>
      </p:sp>
      <p:pic>
        <p:nvPicPr>
          <p:cNvPr id="7" name="Picture 6"/>
          <p:cNvPicPr>
            <a:picLocks noChangeAspect="1"/>
          </p:cNvPicPr>
          <p:nvPr/>
        </p:nvPicPr>
        <p:blipFill>
          <a:blip r:embed="rId4"/>
          <a:stretch>
            <a:fillRect/>
          </a:stretch>
        </p:blipFill>
        <p:spPr>
          <a:xfrm>
            <a:off x="3733800" y="3200400"/>
            <a:ext cx="2933700" cy="1628775"/>
          </a:xfrm>
          <a:prstGeom prst="rect">
            <a:avLst/>
          </a:prstGeom>
        </p:spPr>
      </p:pic>
      <p:sp>
        <p:nvSpPr>
          <p:cNvPr id="8" name="Rectangle 7"/>
          <p:cNvSpPr/>
          <p:nvPr/>
        </p:nvSpPr>
        <p:spPr>
          <a:xfrm>
            <a:off x="6324600" y="4773525"/>
            <a:ext cx="1309974" cy="276999"/>
          </a:xfrm>
          <a:prstGeom prst="rect">
            <a:avLst/>
          </a:prstGeom>
        </p:spPr>
        <p:txBody>
          <a:bodyPr wrap="none">
            <a:spAutoFit/>
          </a:bodyPr>
          <a:lstStyle/>
          <a:p>
            <a:r>
              <a:rPr lang="en-US" sz="1200" b="0" i="0" u="none" strike="noStrike" baseline="0" dirty="0" smtClean="0">
                <a:latin typeface="?•?'B8ˇøú~'1"/>
              </a:rPr>
              <a:t>(b) Square wave</a:t>
            </a:r>
            <a:endParaRPr lang="en-US" sz="1200" dirty="0"/>
          </a:p>
        </p:txBody>
      </p:sp>
      <p:sp>
        <p:nvSpPr>
          <p:cNvPr id="9" name="Rectangle 8"/>
          <p:cNvSpPr/>
          <p:nvPr/>
        </p:nvSpPr>
        <p:spPr>
          <a:xfrm>
            <a:off x="2362200" y="5100935"/>
            <a:ext cx="4032835" cy="461665"/>
          </a:xfrm>
          <a:prstGeom prst="rect">
            <a:avLst/>
          </a:prstGeom>
        </p:spPr>
        <p:txBody>
          <a:bodyPr wrap="none">
            <a:spAutoFit/>
          </a:bodyPr>
          <a:lstStyle/>
          <a:p>
            <a:r>
              <a:rPr lang="en-US" dirty="0" smtClean="0"/>
              <a:t>Examples of Periodic Signals</a:t>
            </a:r>
            <a:endParaRPr lang="en-US" dirty="0"/>
          </a:p>
        </p:txBody>
      </p:sp>
      <p:sp>
        <p:nvSpPr>
          <p:cNvPr id="10" name="Rectangle 9"/>
          <p:cNvSpPr/>
          <p:nvPr/>
        </p:nvSpPr>
        <p:spPr>
          <a:xfrm>
            <a:off x="-76200" y="5724435"/>
            <a:ext cx="9220200" cy="461665"/>
          </a:xfrm>
          <a:prstGeom prst="rect">
            <a:avLst/>
          </a:prstGeom>
        </p:spPr>
        <p:txBody>
          <a:bodyPr wrap="square">
            <a:spAutoFit/>
          </a:bodyPr>
          <a:lstStyle/>
          <a:p>
            <a:r>
              <a:rPr lang="en-US" b="0" i="0" u="none" strike="noStrike" baseline="0" dirty="0" smtClean="0">
                <a:latin typeface=")ÊHﬁˇøú~'1"/>
              </a:rPr>
              <a:t>Mathematically, a signal s(t) is</a:t>
            </a:r>
            <a:r>
              <a:rPr lang="en-US" b="0" i="0" u="none" strike="noStrike" dirty="0" smtClean="0">
                <a:latin typeface=")ÊHﬁˇøú~'1"/>
              </a:rPr>
              <a:t> </a:t>
            </a:r>
            <a:r>
              <a:rPr lang="en-US" b="0" i="0" u="none" strike="noStrike" baseline="0" dirty="0" smtClean="0">
                <a:latin typeface=")ÊHﬁˇøú~'1"/>
              </a:rPr>
              <a:t>defined to be periodic if and only if</a:t>
            </a:r>
            <a:endParaRPr lang="en-US" dirty="0"/>
          </a:p>
        </p:txBody>
      </p:sp>
      <p:pic>
        <p:nvPicPr>
          <p:cNvPr id="13" name="Picture 12"/>
          <p:cNvPicPr>
            <a:picLocks noChangeAspect="1"/>
          </p:cNvPicPr>
          <p:nvPr/>
        </p:nvPicPr>
        <p:blipFill>
          <a:blip r:embed="rId5"/>
          <a:stretch>
            <a:fillRect/>
          </a:stretch>
        </p:blipFill>
        <p:spPr>
          <a:xfrm>
            <a:off x="3257550" y="6324600"/>
            <a:ext cx="1962150" cy="209550"/>
          </a:xfrm>
          <a:prstGeom prst="rect">
            <a:avLst/>
          </a:prstGeom>
        </p:spPr>
      </p:pic>
      <p:sp>
        <p:nvSpPr>
          <p:cNvPr id="14" name="Rectangle 13"/>
          <p:cNvSpPr/>
          <p:nvPr/>
        </p:nvSpPr>
        <p:spPr>
          <a:xfrm>
            <a:off x="0" y="6553200"/>
            <a:ext cx="9220200" cy="276999"/>
          </a:xfrm>
          <a:prstGeom prst="rect">
            <a:avLst/>
          </a:prstGeom>
        </p:spPr>
        <p:txBody>
          <a:bodyPr wrap="square">
            <a:spAutoFit/>
          </a:bodyPr>
          <a:lstStyle/>
          <a:p>
            <a:r>
              <a:rPr lang="en-US" sz="1200" b="0" i="0" u="none" strike="noStrike" baseline="0" dirty="0" smtClean="0">
                <a:latin typeface="sÉHﬁˇøú~'1"/>
              </a:rPr>
              <a:t>where the constant T is the period of the signal ( T is the smallest value that satisfies</a:t>
            </a:r>
            <a:r>
              <a:rPr lang="en-US" sz="1200" b="0" i="0" u="none" strike="noStrike" dirty="0" smtClean="0">
                <a:latin typeface="sÉHﬁˇøú~'1"/>
              </a:rPr>
              <a:t> </a:t>
            </a:r>
            <a:r>
              <a:rPr lang="en-US" sz="1200" b="0" i="0" u="none" strike="noStrike" baseline="0" dirty="0" smtClean="0">
                <a:latin typeface="sÉHﬁˇøú~'1"/>
              </a:rPr>
              <a:t>the equation) .</a:t>
            </a:r>
            <a:endParaRPr lang="en-US" sz="1200" dirty="0"/>
          </a:p>
        </p:txBody>
      </p:sp>
    </p:spTree>
    <p:extLst>
      <p:ext uri="{BB962C8B-B14F-4D97-AF65-F5344CB8AC3E}">
        <p14:creationId xmlns:p14="http://schemas.microsoft.com/office/powerpoint/2010/main" xmlns="" val="2325461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10</a:t>
            </a:fld>
            <a:endParaRPr lang="en-US"/>
          </a:p>
        </p:txBody>
      </p:sp>
    </p:spTree>
    <p:extLst>
      <p:ext uri="{BB962C8B-B14F-4D97-AF65-F5344CB8AC3E}">
        <p14:creationId xmlns:p14="http://schemas.microsoft.com/office/powerpoint/2010/main" xmlns="" val="3459781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kumimoji="1" lang="en-US" dirty="0">
                <a:latin typeface="Arial" charset="0"/>
              </a:rPr>
              <a:t>Sine Wave</a:t>
            </a:r>
          </a:p>
        </p:txBody>
      </p:sp>
      <p:sp>
        <p:nvSpPr>
          <p:cNvPr id="59395" name="Rectangle 3"/>
          <p:cNvSpPr>
            <a:spLocks noGrp="1" noChangeArrowheads="1"/>
          </p:cNvSpPr>
          <p:nvPr>
            <p:ph type="body" idx="1"/>
          </p:nvPr>
        </p:nvSpPr>
        <p:spPr>
          <a:xfrm>
            <a:off x="152400" y="2017713"/>
            <a:ext cx="5791200" cy="4114800"/>
          </a:xfrm>
        </p:spPr>
        <p:txBody>
          <a:bodyPr/>
          <a:lstStyle/>
          <a:p>
            <a:pPr eaLnBrk="1" hangingPunct="1">
              <a:lnSpc>
                <a:spcPct val="90000"/>
              </a:lnSpc>
            </a:pPr>
            <a:r>
              <a:rPr kumimoji="1" lang="en-US" sz="2800" dirty="0" smtClean="0">
                <a:latin typeface="Arial" charset="0"/>
              </a:rPr>
              <a:t>Peak </a:t>
            </a:r>
            <a:r>
              <a:rPr kumimoji="1" lang="en-US" sz="2800" dirty="0">
                <a:latin typeface="Arial" charset="0"/>
              </a:rPr>
              <a:t>amplitude (A)</a:t>
            </a:r>
          </a:p>
          <a:p>
            <a:pPr lvl="1" eaLnBrk="1" hangingPunct="1">
              <a:lnSpc>
                <a:spcPct val="90000"/>
              </a:lnSpc>
            </a:pPr>
            <a:r>
              <a:rPr kumimoji="1" lang="en-US" sz="2400" dirty="0">
                <a:latin typeface="Arial" charset="0"/>
              </a:rPr>
              <a:t>maximum strength of signal</a:t>
            </a:r>
          </a:p>
          <a:p>
            <a:pPr lvl="1" eaLnBrk="1" hangingPunct="1">
              <a:lnSpc>
                <a:spcPct val="90000"/>
              </a:lnSpc>
            </a:pPr>
            <a:r>
              <a:rPr kumimoji="1" lang="en-US" sz="2400" dirty="0" smtClean="0">
                <a:latin typeface="Arial" charset="0"/>
              </a:rPr>
              <a:t>Volts</a:t>
            </a:r>
            <a:endParaRPr kumimoji="1" lang="en-US" sz="2400" dirty="0">
              <a:latin typeface="Arial" charset="0"/>
            </a:endParaRPr>
          </a:p>
          <a:p>
            <a:pPr eaLnBrk="1" hangingPunct="1">
              <a:lnSpc>
                <a:spcPct val="90000"/>
              </a:lnSpc>
            </a:pPr>
            <a:r>
              <a:rPr kumimoji="1" lang="en-US" sz="2800" dirty="0" smtClean="0">
                <a:latin typeface="Arial" charset="0"/>
              </a:rPr>
              <a:t>Frequency </a:t>
            </a:r>
            <a:r>
              <a:rPr kumimoji="1" lang="en-US" sz="2800" dirty="0">
                <a:latin typeface="Arial" charset="0"/>
              </a:rPr>
              <a:t>(f)</a:t>
            </a:r>
          </a:p>
          <a:p>
            <a:pPr lvl="1" eaLnBrk="1" hangingPunct="1">
              <a:lnSpc>
                <a:spcPct val="90000"/>
              </a:lnSpc>
            </a:pPr>
            <a:r>
              <a:rPr kumimoji="1" lang="en-US" sz="2400" dirty="0">
                <a:latin typeface="Arial" charset="0"/>
              </a:rPr>
              <a:t>rate of change of signal</a:t>
            </a:r>
          </a:p>
          <a:p>
            <a:pPr lvl="1" eaLnBrk="1" hangingPunct="1">
              <a:lnSpc>
                <a:spcPct val="90000"/>
              </a:lnSpc>
            </a:pPr>
            <a:r>
              <a:rPr kumimoji="1" lang="en-US" sz="2400" dirty="0">
                <a:latin typeface="Arial" charset="0"/>
              </a:rPr>
              <a:t>Hertz (Hz) or cycles per second</a:t>
            </a:r>
          </a:p>
          <a:p>
            <a:pPr lvl="1" eaLnBrk="1" hangingPunct="1">
              <a:lnSpc>
                <a:spcPct val="90000"/>
              </a:lnSpc>
            </a:pPr>
            <a:r>
              <a:rPr kumimoji="1" lang="en-US" sz="2400" dirty="0">
                <a:latin typeface="Arial" charset="0"/>
              </a:rPr>
              <a:t>period = time for one repetition (T)</a:t>
            </a:r>
          </a:p>
          <a:p>
            <a:pPr lvl="1" eaLnBrk="1" hangingPunct="1">
              <a:lnSpc>
                <a:spcPct val="90000"/>
              </a:lnSpc>
            </a:pPr>
            <a:r>
              <a:rPr kumimoji="1" lang="en-US" sz="2400" dirty="0">
                <a:latin typeface="Arial" charset="0"/>
              </a:rPr>
              <a:t>T = 1/f</a:t>
            </a:r>
          </a:p>
          <a:p>
            <a:pPr eaLnBrk="1" hangingPunct="1">
              <a:lnSpc>
                <a:spcPct val="90000"/>
              </a:lnSpc>
            </a:pPr>
            <a:r>
              <a:rPr kumimoji="1" lang="en-US" sz="2800" dirty="0" smtClean="0">
                <a:latin typeface="Arial" charset="0"/>
              </a:rPr>
              <a:t>Phase </a:t>
            </a:r>
            <a:r>
              <a:rPr kumimoji="1" lang="en-US" sz="2800" dirty="0">
                <a:latin typeface="Arial" charset="0"/>
              </a:rPr>
              <a:t>(</a:t>
            </a:r>
            <a:r>
              <a:rPr kumimoji="1" lang="en-US" sz="2800" dirty="0">
                <a:latin typeface="Arial" charset="0"/>
                <a:sym typeface="Symbol" charset="0"/>
              </a:rPr>
              <a:t>)</a:t>
            </a:r>
          </a:p>
          <a:p>
            <a:pPr lvl="1" eaLnBrk="1" hangingPunct="1">
              <a:lnSpc>
                <a:spcPct val="90000"/>
              </a:lnSpc>
            </a:pPr>
            <a:r>
              <a:rPr kumimoji="1" lang="en-US" sz="2400" dirty="0">
                <a:latin typeface="Arial" charset="0"/>
              </a:rPr>
              <a:t>relative position in time</a:t>
            </a:r>
          </a:p>
        </p:txBody>
      </p:sp>
      <p:pic>
        <p:nvPicPr>
          <p:cNvPr id="4" name="Picture 3"/>
          <p:cNvPicPr>
            <a:picLocks noChangeAspect="1"/>
          </p:cNvPicPr>
          <p:nvPr/>
        </p:nvPicPr>
        <p:blipFill>
          <a:blip r:embed="rId3"/>
          <a:stretch>
            <a:fillRect/>
          </a:stretch>
        </p:blipFill>
        <p:spPr>
          <a:xfrm>
            <a:off x="6076950" y="2362200"/>
            <a:ext cx="2914650" cy="1571625"/>
          </a:xfrm>
          <a:prstGeom prst="rect">
            <a:avLst/>
          </a:prstGeom>
        </p:spPr>
      </p:pic>
    </p:spTree>
    <p:extLst>
      <p:ext uri="{BB962C8B-B14F-4D97-AF65-F5344CB8AC3E}">
        <p14:creationId xmlns:p14="http://schemas.microsoft.com/office/powerpoint/2010/main" xmlns="" val="5817134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Amplitude, Frequency</a:t>
            </a:r>
            <a:endParaRPr lang="en-US" dirty="0"/>
          </a:p>
        </p:txBody>
      </p:sp>
      <p:sp>
        <p:nvSpPr>
          <p:cNvPr id="5" name="Slide Number Placeholder 4"/>
          <p:cNvSpPr>
            <a:spLocks noGrp="1"/>
          </p:cNvSpPr>
          <p:nvPr>
            <p:ph type="sldNum" sz="quarter" idx="12"/>
          </p:nvPr>
        </p:nvSpPr>
        <p:spPr/>
        <p:txBody>
          <a:bodyPr/>
          <a:lstStyle/>
          <a:p>
            <a:fld id="{32DE4AD3-84F3-F24D-89DD-077B1EDA6DE2}" type="slidenum">
              <a:rPr lang="en-US" smtClean="0"/>
              <a:pPr/>
              <a:t>12</a:t>
            </a:fld>
            <a:endParaRPr lang="en-US"/>
          </a:p>
        </p:txBody>
      </p:sp>
      <p:pic>
        <p:nvPicPr>
          <p:cNvPr id="8" name="Picture 7"/>
          <p:cNvPicPr>
            <a:picLocks noChangeAspect="1"/>
          </p:cNvPicPr>
          <p:nvPr/>
        </p:nvPicPr>
        <p:blipFill>
          <a:blip r:embed="rId3"/>
          <a:stretch>
            <a:fillRect/>
          </a:stretch>
        </p:blipFill>
        <p:spPr>
          <a:xfrm>
            <a:off x="355600" y="1917700"/>
            <a:ext cx="6731000" cy="2425700"/>
          </a:xfrm>
          <a:prstGeom prst="rect">
            <a:avLst/>
          </a:prstGeom>
        </p:spPr>
      </p:pic>
      <p:pic>
        <p:nvPicPr>
          <p:cNvPr id="9" name="Picture 8"/>
          <p:cNvPicPr>
            <a:picLocks noChangeAspect="1"/>
          </p:cNvPicPr>
          <p:nvPr/>
        </p:nvPicPr>
        <p:blipFill>
          <a:blip r:embed="rId4"/>
          <a:stretch>
            <a:fillRect/>
          </a:stretch>
        </p:blipFill>
        <p:spPr>
          <a:xfrm>
            <a:off x="381000" y="4648200"/>
            <a:ext cx="6692900" cy="1625600"/>
          </a:xfrm>
          <a:prstGeom prst="rect">
            <a:avLst/>
          </a:prstGeom>
        </p:spPr>
      </p:pic>
      <p:sp>
        <p:nvSpPr>
          <p:cNvPr id="10" name="TextBox 9"/>
          <p:cNvSpPr txBox="1"/>
          <p:nvPr/>
        </p:nvSpPr>
        <p:spPr>
          <a:xfrm>
            <a:off x="4267200" y="2133600"/>
            <a:ext cx="2664011" cy="461665"/>
          </a:xfrm>
          <a:prstGeom prst="rect">
            <a:avLst/>
          </a:prstGeom>
          <a:noFill/>
        </p:spPr>
        <p:txBody>
          <a:bodyPr wrap="none" rtlCol="0">
            <a:spAutoFit/>
          </a:bodyPr>
          <a:lstStyle/>
          <a:p>
            <a:r>
              <a:rPr lang="en-US" dirty="0" smtClean="0"/>
              <a:t>Amplitude Change</a:t>
            </a:r>
            <a:endParaRPr lang="en-US" dirty="0"/>
          </a:p>
        </p:txBody>
      </p:sp>
      <p:sp>
        <p:nvSpPr>
          <p:cNvPr id="11" name="TextBox 10"/>
          <p:cNvSpPr txBox="1"/>
          <p:nvPr/>
        </p:nvSpPr>
        <p:spPr>
          <a:xfrm>
            <a:off x="2133600" y="4724400"/>
            <a:ext cx="2705188" cy="461665"/>
          </a:xfrm>
          <a:prstGeom prst="rect">
            <a:avLst/>
          </a:prstGeom>
          <a:noFill/>
        </p:spPr>
        <p:txBody>
          <a:bodyPr wrap="none" rtlCol="0">
            <a:spAutoFit/>
          </a:bodyPr>
          <a:lstStyle/>
          <a:p>
            <a:r>
              <a:rPr lang="en-US" dirty="0" smtClean="0"/>
              <a:t>Frequency Change</a:t>
            </a:r>
            <a:endParaRPr lang="en-US" dirty="0"/>
          </a:p>
        </p:txBody>
      </p:sp>
    </p:spTree>
    <p:extLst>
      <p:ext uri="{BB962C8B-B14F-4D97-AF65-F5344CB8AC3E}">
        <p14:creationId xmlns:p14="http://schemas.microsoft.com/office/powerpoint/2010/main" xmlns="" val="40539101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762000" y="1143000"/>
            <a:ext cx="7772400" cy="609600"/>
          </a:xfrm>
        </p:spPr>
        <p:txBody>
          <a:bodyPr/>
          <a:lstStyle/>
          <a:p>
            <a:r>
              <a:rPr lang="en-US" sz="4000" dirty="0"/>
              <a:t>Phase</a:t>
            </a:r>
          </a:p>
        </p:txBody>
      </p:sp>
      <p:sp>
        <p:nvSpPr>
          <p:cNvPr id="32771" name="Rectangle 3"/>
          <p:cNvSpPr>
            <a:spLocks noGrp="1" noChangeArrowheads="1"/>
          </p:cNvSpPr>
          <p:nvPr>
            <p:ph type="body" sz="half" idx="1"/>
          </p:nvPr>
        </p:nvSpPr>
        <p:spPr>
          <a:xfrm>
            <a:off x="0" y="1981200"/>
            <a:ext cx="8991600" cy="1828800"/>
          </a:xfrm>
        </p:spPr>
        <p:txBody>
          <a:bodyPr/>
          <a:lstStyle/>
          <a:p>
            <a:r>
              <a:rPr lang="en-US" sz="2000" b="1" dirty="0"/>
              <a:t>The term phase describes the position  of the waveform relative to time zero.</a:t>
            </a:r>
          </a:p>
          <a:p>
            <a:endParaRPr lang="en-US" sz="2000" b="1" dirty="0"/>
          </a:p>
          <a:p>
            <a:r>
              <a:rPr lang="en-US" sz="2000" dirty="0"/>
              <a:t>The phase is measured in degrees or radians (360 degrees is 2</a:t>
            </a:r>
            <a:r>
              <a:rPr lang="en-US" sz="2000" dirty="0">
                <a:latin typeface="Symbol" charset="0"/>
              </a:rPr>
              <a:t>p</a:t>
            </a:r>
            <a:r>
              <a:rPr lang="en-US" sz="2000" dirty="0"/>
              <a:t> radians)</a:t>
            </a:r>
          </a:p>
          <a:p>
            <a:endParaRPr lang="en-US" sz="2000" dirty="0"/>
          </a:p>
        </p:txBody>
      </p:sp>
      <p:pic>
        <p:nvPicPr>
          <p:cNvPr id="32775" name="Picture 7"/>
          <p:cNvPicPr>
            <a:picLocks noGrp="1" noChangeAspect="1" noChangeArrowheads="1"/>
          </p:cNvPicPr>
          <p:nvPr>
            <p:ph sz="half" idx="2"/>
          </p:nvPr>
        </p:nvPicPr>
        <p:blipFill>
          <a:blip r:embed="rId2">
            <a:extLst>
              <a:ext uri="{28A0092B-C50C-407E-A947-70E740481C1C}">
                <a14:useLocalDpi xmlns:a14="http://schemas.microsoft.com/office/drawing/2010/main" xmlns="" val="0"/>
              </a:ext>
            </a:extLst>
          </a:blip>
          <a:srcRect/>
          <a:stretch>
            <a:fillRect/>
          </a:stretch>
        </p:blipFill>
        <p:spPr>
          <a:xfrm>
            <a:off x="76200" y="3733800"/>
            <a:ext cx="6858000" cy="3124200"/>
          </a:xfrm>
          <a:noFill/>
          <a:ln/>
        </p:spPr>
      </p:pic>
    </p:spTree>
    <p:extLst>
      <p:ext uri="{BB962C8B-B14F-4D97-AF65-F5344CB8AC3E}">
        <p14:creationId xmlns:p14="http://schemas.microsoft.com/office/powerpoint/2010/main" xmlns="" val="30296522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 Change</a:t>
            </a:r>
            <a:endParaRPr lang="en-US" dirty="0"/>
          </a:p>
        </p:txBody>
      </p:sp>
      <p:sp>
        <p:nvSpPr>
          <p:cNvPr id="5" name="Slide Number Placeholder 4"/>
          <p:cNvSpPr>
            <a:spLocks noGrp="1"/>
          </p:cNvSpPr>
          <p:nvPr>
            <p:ph type="sldNum" sz="quarter" idx="12"/>
          </p:nvPr>
        </p:nvSpPr>
        <p:spPr/>
        <p:txBody>
          <a:bodyPr/>
          <a:lstStyle/>
          <a:p>
            <a:fld id="{32DE4AD3-84F3-F24D-89DD-077B1EDA6DE2}" type="slidenum">
              <a:rPr lang="en-US" smtClean="0"/>
              <a:pPr/>
              <a:t>14</a:t>
            </a:fld>
            <a:endParaRPr lang="en-US"/>
          </a:p>
        </p:txBody>
      </p:sp>
      <p:pic>
        <p:nvPicPr>
          <p:cNvPr id="6" name="Picture 5"/>
          <p:cNvPicPr>
            <a:picLocks noChangeAspect="1"/>
          </p:cNvPicPr>
          <p:nvPr/>
        </p:nvPicPr>
        <p:blipFill>
          <a:blip r:embed="rId3"/>
          <a:stretch>
            <a:fillRect/>
          </a:stretch>
        </p:blipFill>
        <p:spPr>
          <a:xfrm>
            <a:off x="1371600" y="2133600"/>
            <a:ext cx="6248400" cy="4140200"/>
          </a:xfrm>
          <a:prstGeom prst="rect">
            <a:avLst/>
          </a:prstGeom>
        </p:spPr>
      </p:pic>
    </p:spTree>
    <p:extLst>
      <p:ext uri="{BB962C8B-B14F-4D97-AF65-F5344CB8AC3E}">
        <p14:creationId xmlns:p14="http://schemas.microsoft.com/office/powerpoint/2010/main" xmlns="" val="30659155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Periodic Signal (Review </a:t>
            </a:r>
            <a:r>
              <a:rPr lang="en-US" dirty="0" err="1" smtClean="0"/>
              <a:t>Ans</a:t>
            </a:r>
            <a:r>
              <a:rPr lang="en-US" dirty="0" smtClean="0"/>
              <a:t>:)</a:t>
            </a:r>
            <a:endParaRPr lang="en-US" dirty="0"/>
          </a:p>
        </p:txBody>
      </p:sp>
      <p:sp>
        <p:nvSpPr>
          <p:cNvPr id="3" name="Content Placeholder 2"/>
          <p:cNvSpPr>
            <a:spLocks noGrp="1"/>
          </p:cNvSpPr>
          <p:nvPr>
            <p:ph idx="1"/>
          </p:nvPr>
        </p:nvSpPr>
        <p:spPr>
          <a:xfrm>
            <a:off x="4724400" y="1905000"/>
            <a:ext cx="4419600" cy="2590800"/>
          </a:xfrm>
        </p:spPr>
        <p:txBody>
          <a:bodyPr/>
          <a:lstStyle/>
          <a:p>
            <a:pPr marL="0" indent="0">
              <a:buNone/>
            </a:pPr>
            <a:r>
              <a:rPr lang="en-US" sz="3000" b="1" dirty="0"/>
              <a:t>Review Question</a:t>
            </a:r>
            <a:endParaRPr lang="en-US" sz="3000" b="1" dirty="0" smtClean="0"/>
          </a:p>
          <a:p>
            <a:pPr marL="0" indent="0">
              <a:buNone/>
            </a:pPr>
            <a:r>
              <a:rPr lang="en-US" sz="2000" dirty="0" smtClean="0"/>
              <a:t>What </a:t>
            </a:r>
            <a:r>
              <a:rPr lang="en-US" sz="2000" dirty="0"/>
              <a:t>are three important characteristics of a periodic signal?</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15</a:t>
            </a:fld>
            <a:endParaRPr lang="en-US"/>
          </a:p>
        </p:txBody>
      </p:sp>
      <p:pic>
        <p:nvPicPr>
          <p:cNvPr id="5" name="Picture 4"/>
          <p:cNvPicPr preferRelativeResize="0">
            <a:picLocks noChangeAspect="1" noChangeArrowheads="1"/>
          </p:cNvPicPr>
          <p:nvPr/>
        </p:nvPicPr>
        <p:blipFill>
          <a:blip r:embed="rId2">
            <a:extLst>
              <a:ext uri="{28A0092B-C50C-407E-A947-70E740481C1C}">
                <a14:useLocalDpi xmlns:a14="http://schemas.microsoft.com/office/drawing/2010/main" xmlns="" val="0"/>
              </a:ext>
            </a:extLst>
          </a:blip>
          <a:srcRect b="9688"/>
          <a:stretch>
            <a:fillRect/>
          </a:stretch>
        </p:blipFill>
        <p:spPr bwMode="auto">
          <a:xfrm>
            <a:off x="0" y="1752600"/>
            <a:ext cx="4843463"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0" y="5943600"/>
            <a:ext cx="9144000" cy="830997"/>
          </a:xfrm>
          <a:prstGeom prst="rect">
            <a:avLst/>
          </a:prstGeom>
        </p:spPr>
        <p:txBody>
          <a:bodyPr wrap="square">
            <a:spAutoFit/>
          </a:bodyPr>
          <a:lstStyle/>
          <a:p>
            <a:r>
              <a:rPr lang="en-US" dirty="0"/>
              <a:t>Amplitude, frequency, and phase are three </a:t>
            </a:r>
            <a:r>
              <a:rPr lang="en-US" dirty="0" smtClean="0"/>
              <a:t>important characteristics </a:t>
            </a:r>
            <a:r>
              <a:rPr lang="en-US" dirty="0"/>
              <a:t>of a </a:t>
            </a:r>
            <a:r>
              <a:rPr lang="en-US" dirty="0" smtClean="0"/>
              <a:t>periodic signal</a:t>
            </a:r>
            <a:r>
              <a:rPr lang="en-US" dirty="0"/>
              <a:t>.</a:t>
            </a:r>
          </a:p>
        </p:txBody>
      </p:sp>
    </p:spTree>
    <p:extLst>
      <p:ext uri="{BB962C8B-B14F-4D97-AF65-F5344CB8AC3E}">
        <p14:creationId xmlns:p14="http://schemas.microsoft.com/office/powerpoint/2010/main" xmlns="" val="34170091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16</a:t>
            </a:fld>
            <a:endParaRPr lang="en-US"/>
          </a:p>
        </p:txBody>
      </p:sp>
      <p:pic>
        <p:nvPicPr>
          <p:cNvPr id="5"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400" y="2667001"/>
            <a:ext cx="3276600" cy="3047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6" name="Picture 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486399" y="2438400"/>
            <a:ext cx="3505201" cy="304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7" name="Rectangle 6"/>
          <p:cNvSpPr/>
          <p:nvPr/>
        </p:nvSpPr>
        <p:spPr>
          <a:xfrm>
            <a:off x="0" y="5657672"/>
            <a:ext cx="3911600" cy="1200328"/>
          </a:xfrm>
          <a:prstGeom prst="rect">
            <a:avLst/>
          </a:prstGeom>
        </p:spPr>
        <p:txBody>
          <a:bodyPr wrap="square">
            <a:spAutoFit/>
          </a:bodyPr>
          <a:lstStyle/>
          <a:p>
            <a:r>
              <a:rPr lang="en-US" dirty="0"/>
              <a:t>Two signals with the same amplitude and phase</a:t>
            </a:r>
            <a:r>
              <a:rPr lang="en-US" dirty="0" smtClean="0"/>
              <a:t>, but </a:t>
            </a:r>
            <a:r>
              <a:rPr lang="en-US" dirty="0"/>
              <a:t>different frequencies</a:t>
            </a:r>
          </a:p>
        </p:txBody>
      </p:sp>
      <p:sp>
        <p:nvSpPr>
          <p:cNvPr id="8" name="Rectangle 7"/>
          <p:cNvSpPr/>
          <p:nvPr/>
        </p:nvSpPr>
        <p:spPr>
          <a:xfrm>
            <a:off x="5105400" y="5364540"/>
            <a:ext cx="4038600" cy="1569660"/>
          </a:xfrm>
          <a:prstGeom prst="rect">
            <a:avLst/>
          </a:prstGeom>
        </p:spPr>
        <p:txBody>
          <a:bodyPr wrap="square">
            <a:spAutoFit/>
          </a:bodyPr>
          <a:lstStyle/>
          <a:p>
            <a:r>
              <a:rPr lang="en-US" dirty="0"/>
              <a:t>Three sine waves with the same amplitude and frequency</a:t>
            </a:r>
            <a:r>
              <a:rPr lang="en-US" dirty="0" smtClean="0"/>
              <a:t>, but with different phases</a:t>
            </a:r>
            <a:endParaRPr lang="en-US" dirty="0"/>
          </a:p>
        </p:txBody>
      </p:sp>
      <p:pic>
        <p:nvPicPr>
          <p:cNvPr id="9"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371600" y="-25400"/>
            <a:ext cx="3722688" cy="2616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0" name="Rectangle 9"/>
          <p:cNvSpPr/>
          <p:nvPr/>
        </p:nvSpPr>
        <p:spPr>
          <a:xfrm>
            <a:off x="5105400" y="228600"/>
            <a:ext cx="4064000" cy="1200328"/>
          </a:xfrm>
          <a:prstGeom prst="rect">
            <a:avLst/>
          </a:prstGeom>
        </p:spPr>
        <p:txBody>
          <a:bodyPr wrap="square">
            <a:spAutoFit/>
          </a:bodyPr>
          <a:lstStyle/>
          <a:p>
            <a:r>
              <a:rPr lang="en-US" dirty="0"/>
              <a:t>Two signals with the same phase and </a:t>
            </a:r>
            <a:r>
              <a:rPr lang="en-US" dirty="0" smtClean="0"/>
              <a:t>frequency, but different amplitudes</a:t>
            </a:r>
            <a:endParaRPr lang="en-US" dirty="0"/>
          </a:p>
        </p:txBody>
      </p:sp>
    </p:spTree>
    <p:extLst>
      <p:ext uri="{BB962C8B-B14F-4D97-AF65-F5344CB8AC3E}">
        <p14:creationId xmlns:p14="http://schemas.microsoft.com/office/powerpoint/2010/main" xmlns="" val="12172555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17</a:t>
            </a:fld>
            <a:endParaRPr lang="en-US"/>
          </a:p>
        </p:txBody>
      </p:sp>
    </p:spTree>
    <p:extLst>
      <p:ext uri="{BB962C8B-B14F-4D97-AF65-F5344CB8AC3E}">
        <p14:creationId xmlns:p14="http://schemas.microsoft.com/office/powerpoint/2010/main" xmlns="" val="40578590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Periodic (Review Question )</a:t>
            </a:r>
            <a:endParaRPr lang="en-US" dirty="0"/>
          </a:p>
        </p:txBody>
      </p:sp>
      <p:sp>
        <p:nvSpPr>
          <p:cNvPr id="3" name="Content Placeholder 2"/>
          <p:cNvSpPr>
            <a:spLocks noGrp="1"/>
          </p:cNvSpPr>
          <p:nvPr>
            <p:ph idx="1"/>
          </p:nvPr>
        </p:nvSpPr>
        <p:spPr>
          <a:xfrm>
            <a:off x="0" y="2017713"/>
            <a:ext cx="9144000" cy="1639887"/>
          </a:xfrm>
        </p:spPr>
        <p:txBody>
          <a:bodyPr/>
          <a:lstStyle/>
          <a:p>
            <a:pPr marL="0" indent="0">
              <a:buNone/>
            </a:pPr>
            <a:r>
              <a:rPr lang="en-US" dirty="0"/>
              <a:t>How many radians are there in a complete circle of 360 degrees</a:t>
            </a:r>
            <a:r>
              <a:rPr lang="en-US" dirty="0" smtClean="0"/>
              <a:t>?</a:t>
            </a:r>
          </a:p>
          <a:p>
            <a:pPr marL="0" indent="0">
              <a:buNone/>
            </a:pPr>
            <a:endParaRPr lang="en-US" dirty="0"/>
          </a:p>
          <a:p>
            <a:pPr marL="0" indent="0">
              <a:buNone/>
            </a:pPr>
            <a:r>
              <a:rPr lang="en-US" dirty="0" smtClean="0"/>
              <a:t> </a:t>
            </a:r>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18</a:t>
            </a:fld>
            <a:endParaRPr lang="en-US"/>
          </a:p>
        </p:txBody>
      </p:sp>
      <p:pic>
        <p:nvPicPr>
          <p:cNvPr id="6" name="Circle_radians.gif">
            <a:hlinkClick r:id="" action="ppaction://media"/>
          </p:cNvPr>
          <p:cNvPicPr>
            <a:picLocks noChangeAspect="1"/>
          </p:cNvPicPr>
          <p:nvPr>
            <a:videoFile r:link="rId2"/>
            <p:extLst>
              <p:ext uri="{DAA4B4D4-6D71-4841-9C94-3DE7FCFB9230}">
                <p14:media xmlns:p14="http://schemas.microsoft.com/office/powerpoint/2010/main" xmlns="" r:embed="rId5"/>
              </p:ext>
            </p:extLst>
          </p:nvPr>
        </p:nvPicPr>
        <p:blipFill>
          <a:blip r:embed="rId6"/>
          <a:stretch>
            <a:fillRect/>
          </a:stretch>
        </p:blipFill>
        <p:spPr>
          <a:xfrm>
            <a:off x="4343400" y="3048000"/>
            <a:ext cx="3390900" cy="3086100"/>
          </a:xfrm>
          <a:prstGeom prst="rect">
            <a:avLst/>
          </a:prstGeom>
        </p:spPr>
      </p:pic>
      <p:sp>
        <p:nvSpPr>
          <p:cNvPr id="8" name="Rectangle 7"/>
          <p:cNvSpPr/>
          <p:nvPr/>
        </p:nvSpPr>
        <p:spPr>
          <a:xfrm>
            <a:off x="457200" y="4038600"/>
            <a:ext cx="3506088" cy="461665"/>
          </a:xfrm>
          <a:prstGeom prst="rect">
            <a:avLst/>
          </a:prstGeom>
        </p:spPr>
        <p:txBody>
          <a:bodyPr wrap="none">
            <a:spAutoFit/>
          </a:bodyPr>
          <a:lstStyle/>
          <a:p>
            <a:r>
              <a:rPr lang="en-US" dirty="0" smtClean="0"/>
              <a:t>π </a:t>
            </a:r>
            <a:r>
              <a:rPr lang="en-US" dirty="0"/>
              <a:t>radians = 180 </a:t>
            </a:r>
            <a:r>
              <a:rPr lang="en-US" dirty="0" err="1"/>
              <a:t>degress</a:t>
            </a:r>
            <a:endParaRPr lang="en-US" dirty="0"/>
          </a:p>
        </p:txBody>
      </p:sp>
      <p:sp>
        <p:nvSpPr>
          <p:cNvPr id="9" name="Rectangle 8"/>
          <p:cNvSpPr/>
          <p:nvPr/>
        </p:nvSpPr>
        <p:spPr>
          <a:xfrm>
            <a:off x="609600" y="4796135"/>
            <a:ext cx="3672800" cy="461665"/>
          </a:xfrm>
          <a:prstGeom prst="rect">
            <a:avLst/>
          </a:prstGeom>
        </p:spPr>
        <p:txBody>
          <a:bodyPr wrap="none">
            <a:spAutoFit/>
          </a:bodyPr>
          <a:lstStyle/>
          <a:p>
            <a:r>
              <a:rPr lang="en-US" dirty="0" smtClean="0"/>
              <a:t>2π </a:t>
            </a:r>
            <a:r>
              <a:rPr lang="en-US" dirty="0"/>
              <a:t>radians = </a:t>
            </a:r>
            <a:r>
              <a:rPr lang="en-US" dirty="0" smtClean="0"/>
              <a:t>360 </a:t>
            </a:r>
            <a:r>
              <a:rPr lang="en-US" dirty="0" err="1"/>
              <a:t>degress</a:t>
            </a:r>
            <a:endParaRPr lang="en-US" dirty="0"/>
          </a:p>
        </p:txBody>
      </p:sp>
    </p:spTree>
    <p:extLst>
      <p:ext uri="{BB962C8B-B14F-4D97-AF65-F5344CB8AC3E}">
        <p14:creationId xmlns:p14="http://schemas.microsoft.com/office/powerpoint/2010/main" xmlns="" val="29892766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Review Question 2</a:t>
            </a:r>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19</a:t>
            </a:fld>
            <a:endParaRPr lang="en-US"/>
          </a:p>
        </p:txBody>
      </p:sp>
      <p:sp>
        <p:nvSpPr>
          <p:cNvPr id="5" name="Rectangle 11"/>
          <p:cNvSpPr>
            <a:spLocks noChangeArrowheads="1"/>
          </p:cNvSpPr>
          <p:nvPr/>
        </p:nvSpPr>
        <p:spPr bwMode="auto">
          <a:xfrm>
            <a:off x="228600" y="2025650"/>
            <a:ext cx="85344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just"/>
            <a:r>
              <a:rPr lang="en-US" baseline="0" dirty="0"/>
              <a:t>A sine wave is offset 1/6 cycle with respect to time 0. What is its phase in degrees and radians?</a:t>
            </a:r>
          </a:p>
        </p:txBody>
      </p:sp>
      <p:sp>
        <p:nvSpPr>
          <p:cNvPr id="6" name="Rectangle 14"/>
          <p:cNvSpPr>
            <a:spLocks noChangeArrowheads="1"/>
          </p:cNvSpPr>
          <p:nvPr/>
        </p:nvSpPr>
        <p:spPr bwMode="auto">
          <a:xfrm>
            <a:off x="304800" y="2971800"/>
            <a:ext cx="8534400" cy="13731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just"/>
            <a:r>
              <a:rPr lang="en-US" baseline="0" dirty="0">
                <a:solidFill>
                  <a:schemeClr val="hlink"/>
                </a:solidFill>
              </a:rPr>
              <a:t>Solution</a:t>
            </a:r>
          </a:p>
          <a:p>
            <a:pPr algn="just"/>
            <a:r>
              <a:rPr lang="en-US" baseline="0" dirty="0"/>
              <a:t>We know that 1 complete cycle is 360°. Therefore, 1/6 cycle is</a:t>
            </a:r>
          </a:p>
        </p:txBody>
      </p:sp>
      <p:pic>
        <p:nvPicPr>
          <p:cNvPr id="7" name="Picture 1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768475" y="4560888"/>
            <a:ext cx="5607050" cy="620712"/>
          </a:xfrm>
          <a:prstGeom prst="rect">
            <a:avLst/>
          </a:prstGeom>
          <a:solidFill>
            <a:srgbClr val="3366FF"/>
          </a:solidFill>
          <a:ln w="57150">
            <a:solidFill>
              <a:srgbClr val="3366FF"/>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13947158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20</a:t>
            </a:fld>
            <a:endParaRPr lang="en-US"/>
          </a:p>
        </p:txBody>
      </p:sp>
    </p:spTree>
    <p:extLst>
      <p:ext uri="{BB962C8B-B14F-4D97-AF65-F5344CB8AC3E}">
        <p14:creationId xmlns:p14="http://schemas.microsoft.com/office/powerpoint/2010/main" xmlns="" val="36830398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 y="0"/>
            <a:ext cx="9118600" cy="1143000"/>
          </a:xfrm>
        </p:spPr>
        <p:txBody>
          <a:bodyPr/>
          <a:lstStyle/>
          <a:p>
            <a:r>
              <a:rPr kumimoji="1" lang="en-US" sz="3500" dirty="0"/>
              <a:t>Varying Sine Waves s(t) = A sin(2</a:t>
            </a:r>
            <a:r>
              <a:rPr kumimoji="1" lang="en-US" sz="3500" dirty="0">
                <a:sym typeface="Symbol" pitchFamily="-110" charset="2"/>
              </a:rPr>
              <a:t></a:t>
            </a:r>
            <a:r>
              <a:rPr kumimoji="1" lang="en-US" sz="3500" dirty="0"/>
              <a:t>ft +</a:t>
            </a:r>
            <a:r>
              <a:rPr kumimoji="1" lang="en-US" sz="3500" dirty="0">
                <a:sym typeface="Symbol" pitchFamily="-110" charset="2"/>
              </a:rPr>
              <a:t></a:t>
            </a:r>
            <a:r>
              <a:rPr kumimoji="1" lang="en-US" sz="3500" dirty="0" smtClean="0"/>
              <a:t>):</a:t>
            </a:r>
            <a:br>
              <a:rPr kumimoji="1" lang="en-US" sz="3500" dirty="0" smtClean="0"/>
            </a:br>
            <a:r>
              <a:rPr kumimoji="1" lang="en-US" sz="3500" dirty="0" smtClean="0"/>
              <a:t>Review Question</a:t>
            </a:r>
            <a:endParaRPr lang="en-US" sz="3500" dirty="0"/>
          </a:p>
        </p:txBody>
      </p:sp>
      <p:sp>
        <p:nvSpPr>
          <p:cNvPr id="3" name="Content Placeholder 2"/>
          <p:cNvSpPr>
            <a:spLocks noGrp="1"/>
          </p:cNvSpPr>
          <p:nvPr>
            <p:ph idx="1"/>
          </p:nvPr>
        </p:nvSpPr>
        <p:spPr>
          <a:xfrm>
            <a:off x="25400" y="4953001"/>
            <a:ext cx="9144000" cy="1905000"/>
          </a:xfrm>
        </p:spPr>
        <p:txBody>
          <a:bodyPr/>
          <a:lstStyle/>
          <a:p>
            <a:pPr marL="0" indent="0">
              <a:buNone/>
            </a:pPr>
            <a:r>
              <a:rPr lang="en-US" dirty="0" smtClean="0"/>
              <a:t>Review Question: What </a:t>
            </a:r>
            <a:r>
              <a:rPr lang="en-US" dirty="0"/>
              <a:t>is the relationship between the wavelength and frequency of a sine wave?</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21</a:t>
            </a:fld>
            <a:endParaRPr lang="en-US"/>
          </a:p>
        </p:txBody>
      </p:sp>
      <p:pic>
        <p:nvPicPr>
          <p:cNvPr id="5" name="Picture 4"/>
          <p:cNvPicPr>
            <a:picLocks noChangeAspect="1"/>
          </p:cNvPicPr>
          <p:nvPr/>
        </p:nvPicPr>
        <p:blipFill>
          <a:blip r:embed="rId3"/>
          <a:stretch>
            <a:fillRect/>
          </a:stretch>
        </p:blipFill>
        <p:spPr>
          <a:xfrm>
            <a:off x="25400" y="2133600"/>
            <a:ext cx="2590800" cy="1533525"/>
          </a:xfrm>
          <a:prstGeom prst="rect">
            <a:avLst/>
          </a:prstGeom>
        </p:spPr>
      </p:pic>
      <p:pic>
        <p:nvPicPr>
          <p:cNvPr id="6" name="Picture 6" descr="https://encrypted-tbn3.gstatic.com/images?q=tbn:ANd9GcTOGP42JXg6e-ErLnqnIhYSk5mDxUYV0ItCjqMdQPbO-LyffzdH"/>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28600" y="3657600"/>
            <a:ext cx="2381250" cy="1304925"/>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4"/>
          <p:cNvPicPr preferRelativeResize="0">
            <a:picLocks noChangeAspect="1" noChangeArrowheads="1"/>
          </p:cNvPicPr>
          <p:nvPr/>
        </p:nvPicPr>
        <p:blipFill>
          <a:blip r:embed="rId5">
            <a:lum bright="-2000" contrast="8000"/>
            <a:extLst>
              <a:ext uri="{28A0092B-C50C-407E-A947-70E740481C1C}">
                <a14:useLocalDpi xmlns:a14="http://schemas.microsoft.com/office/drawing/2010/main" xmlns="" val="0"/>
              </a:ext>
            </a:extLst>
          </a:blip>
          <a:srcRect b="7153"/>
          <a:stretch>
            <a:fillRect/>
          </a:stretch>
        </p:blipFill>
        <p:spPr bwMode="auto">
          <a:xfrm>
            <a:off x="3352800" y="1828800"/>
            <a:ext cx="4343400" cy="300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982431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914400" y="990600"/>
            <a:ext cx="7772400" cy="685800"/>
          </a:xfrm>
        </p:spPr>
        <p:txBody>
          <a:bodyPr/>
          <a:lstStyle/>
          <a:p>
            <a:r>
              <a:rPr lang="en-US" sz="4000" dirty="0"/>
              <a:t>Frequency and Period</a:t>
            </a:r>
          </a:p>
        </p:txBody>
      </p:sp>
      <p:sp>
        <p:nvSpPr>
          <p:cNvPr id="31747" name="Rectangle 3"/>
          <p:cNvSpPr>
            <a:spLocks noGrp="1" noChangeArrowheads="1"/>
          </p:cNvSpPr>
          <p:nvPr>
            <p:ph type="body" idx="1"/>
          </p:nvPr>
        </p:nvSpPr>
        <p:spPr>
          <a:xfrm>
            <a:off x="381000" y="1905000"/>
            <a:ext cx="7772400" cy="4648200"/>
          </a:xfrm>
        </p:spPr>
        <p:txBody>
          <a:bodyPr/>
          <a:lstStyle/>
          <a:p>
            <a:r>
              <a:rPr lang="en-US" sz="2400" dirty="0"/>
              <a:t>Period is the amount of time it takes a signal to complete one cycle.</a:t>
            </a:r>
          </a:p>
          <a:p>
            <a:endParaRPr lang="en-US" sz="2400" dirty="0"/>
          </a:p>
          <a:p>
            <a:r>
              <a:rPr lang="en-US" sz="2400" dirty="0"/>
              <a:t>Frequency is the number of cycles per second.</a:t>
            </a:r>
          </a:p>
          <a:p>
            <a:pPr>
              <a:buFontTx/>
              <a:buNone/>
            </a:pPr>
            <a:endParaRPr lang="en-US" sz="2400" dirty="0"/>
          </a:p>
          <a:p>
            <a:r>
              <a:rPr lang="en-US" sz="2400" dirty="0"/>
              <a:t>Frequency=1/Period</a:t>
            </a:r>
          </a:p>
          <a:p>
            <a:endParaRPr lang="en-US" sz="2400" dirty="0"/>
          </a:p>
          <a:p>
            <a:r>
              <a:rPr lang="en-US" sz="2400" dirty="0"/>
              <a:t>Period=1/Frequency</a:t>
            </a:r>
          </a:p>
          <a:p>
            <a:pPr>
              <a:buFontTx/>
              <a:buNone/>
            </a:pPr>
            <a:endParaRPr lang="en-US" sz="2400" dirty="0"/>
          </a:p>
        </p:txBody>
      </p:sp>
    </p:spTree>
    <p:extLst>
      <p:ext uri="{BB962C8B-B14F-4D97-AF65-F5344CB8AC3E}">
        <p14:creationId xmlns:p14="http://schemas.microsoft.com/office/powerpoint/2010/main" xmlns="" val="28876571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Frequency and Period</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23</a:t>
            </a:fld>
            <a:endParaRPr lang="en-US"/>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28600" y="3165475"/>
            <a:ext cx="8601075" cy="2397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6" name="Rectangle 5"/>
          <p:cNvSpPr/>
          <p:nvPr/>
        </p:nvSpPr>
        <p:spPr>
          <a:xfrm>
            <a:off x="2286000" y="2133600"/>
            <a:ext cx="4211610" cy="461665"/>
          </a:xfrm>
          <a:prstGeom prst="rect">
            <a:avLst/>
          </a:prstGeom>
        </p:spPr>
        <p:txBody>
          <a:bodyPr wrap="none">
            <a:spAutoFit/>
          </a:bodyPr>
          <a:lstStyle/>
          <a:p>
            <a:r>
              <a:rPr lang="en-US" dirty="0"/>
              <a:t>Units of period and frequency</a:t>
            </a:r>
          </a:p>
        </p:txBody>
      </p:sp>
    </p:spTree>
    <p:extLst>
      <p:ext uri="{BB962C8B-B14F-4D97-AF65-F5344CB8AC3E}">
        <p14:creationId xmlns:p14="http://schemas.microsoft.com/office/powerpoint/2010/main" xmlns="" val="20738391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762000" y="617538"/>
            <a:ext cx="8458200" cy="1143000"/>
          </a:xfrm>
        </p:spPr>
        <p:txBody>
          <a:bodyPr/>
          <a:lstStyle/>
          <a:p>
            <a:pPr eaLnBrk="1" hangingPunct="1">
              <a:defRPr/>
            </a:pPr>
            <a:r>
              <a:rPr kumimoji="1" lang="en-US" sz="3500" dirty="0">
                <a:ea typeface="+mj-ea"/>
                <a:cs typeface="+mj-cs"/>
              </a:rPr>
              <a:t>Varying Sine </a:t>
            </a:r>
            <a:r>
              <a:rPr kumimoji="1" lang="en-US" sz="3500" dirty="0" smtClean="0">
                <a:ea typeface="+mj-ea"/>
                <a:cs typeface="+mj-cs"/>
              </a:rPr>
              <a:t>Waves s(t</a:t>
            </a:r>
            <a:r>
              <a:rPr kumimoji="1" lang="en-US" sz="3500" dirty="0">
                <a:ea typeface="+mj-ea"/>
                <a:cs typeface="+mj-cs"/>
              </a:rPr>
              <a:t>) = A sin(2</a:t>
            </a:r>
            <a:r>
              <a:rPr kumimoji="1" lang="en-US" sz="3500" dirty="0">
                <a:ea typeface="+mj-ea"/>
                <a:cs typeface="+mj-cs"/>
                <a:sym typeface="Symbol" pitchFamily="-110" charset="2"/>
              </a:rPr>
              <a:t></a:t>
            </a:r>
            <a:r>
              <a:rPr kumimoji="1" lang="en-US" sz="3500" dirty="0">
                <a:ea typeface="+mj-ea"/>
                <a:cs typeface="+mj-cs"/>
              </a:rPr>
              <a:t>ft +</a:t>
            </a:r>
            <a:r>
              <a:rPr kumimoji="1" lang="en-US" sz="3500" dirty="0">
                <a:ea typeface="+mj-ea"/>
                <a:cs typeface="+mj-cs"/>
                <a:sym typeface="Symbol" pitchFamily="-110" charset="2"/>
              </a:rPr>
              <a:t></a:t>
            </a:r>
            <a:r>
              <a:rPr kumimoji="1" lang="en-US" sz="3500" dirty="0">
                <a:ea typeface="+mj-ea"/>
                <a:cs typeface="+mj-cs"/>
              </a:rPr>
              <a:t>)</a:t>
            </a:r>
          </a:p>
        </p:txBody>
      </p:sp>
      <p:pic>
        <p:nvPicPr>
          <p:cNvPr id="28674" name="Picture 4"/>
          <p:cNvPicPr preferRelativeResize="0">
            <a:picLocks noChangeAspect="1" noChangeArrowheads="1"/>
          </p:cNvPicPr>
          <p:nvPr/>
        </p:nvPicPr>
        <p:blipFill>
          <a:blip r:embed="rId3">
            <a:lum bright="-2000" contrast="8000"/>
            <a:extLst>
              <a:ext uri="{28A0092B-C50C-407E-A947-70E740481C1C}">
                <a14:useLocalDpi xmlns:a14="http://schemas.microsoft.com/office/drawing/2010/main" xmlns="" val="0"/>
              </a:ext>
            </a:extLst>
          </a:blip>
          <a:srcRect b="7153"/>
          <a:stretch>
            <a:fillRect/>
          </a:stretch>
        </p:blipFill>
        <p:spPr bwMode="auto">
          <a:xfrm>
            <a:off x="42862" y="1943100"/>
            <a:ext cx="6586538" cy="4838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4C8803BB-3015-459D-8FA3-9FC0EDE975A4}" type="slidenum">
              <a:rPr lang="en-US" sz="1400"/>
              <a:pPr eaLnBrk="1" hangingPunct="1"/>
              <a:t>24</a:t>
            </a:fld>
            <a:endParaRPr lang="en-US" sz="1400"/>
          </a:p>
        </p:txBody>
      </p:sp>
      <p:sp>
        <p:nvSpPr>
          <p:cNvPr id="3" name="Rectangle 2"/>
          <p:cNvSpPr/>
          <p:nvPr/>
        </p:nvSpPr>
        <p:spPr>
          <a:xfrm>
            <a:off x="6324600" y="1943100"/>
            <a:ext cx="2743200" cy="1938992"/>
          </a:xfrm>
          <a:prstGeom prst="rect">
            <a:avLst/>
          </a:prstGeom>
        </p:spPr>
        <p:txBody>
          <a:bodyPr wrap="square">
            <a:spAutoFit/>
          </a:bodyPr>
          <a:lstStyle/>
          <a:p>
            <a:r>
              <a:rPr lang="en-US" sz="1000" dirty="0" smtClean="0"/>
              <a:t>The peak amplitude is the maximum value or strength of the signal over time; typically, this value is measured in volts. </a:t>
            </a:r>
          </a:p>
          <a:p>
            <a:endParaRPr lang="en-US" sz="1000" dirty="0"/>
          </a:p>
          <a:p>
            <a:r>
              <a:rPr lang="en-US" sz="1000" dirty="0" smtClean="0"/>
              <a:t>The frequency is the rate [in cycles per second, or Hertz (Hz)] at which the signal repeats. An equivalent parameter is the period T of a signal. </a:t>
            </a:r>
          </a:p>
          <a:p>
            <a:endParaRPr lang="en-US" sz="1000" dirty="0"/>
          </a:p>
          <a:p>
            <a:r>
              <a:rPr lang="en-US" sz="1000" dirty="0" smtClean="0"/>
              <a:t>Phase </a:t>
            </a:r>
            <a:r>
              <a:rPr lang="en-US" sz="1000" dirty="0"/>
              <a:t>is a measure of the relative position in time within a single</a:t>
            </a:r>
          </a:p>
          <a:p>
            <a:r>
              <a:rPr lang="en-US" sz="1000" dirty="0"/>
              <a:t>period of a signal,</a:t>
            </a:r>
          </a:p>
        </p:txBody>
      </p:sp>
    </p:spTree>
    <p:extLst>
      <p:ext uri="{BB962C8B-B14F-4D97-AF65-F5344CB8AC3E}">
        <p14:creationId xmlns:p14="http://schemas.microsoft.com/office/powerpoint/2010/main" xmlns="" val="1656366050"/>
      </p:ext>
    </p:extLst>
  </p:cSld>
  <p:clrMapOvr>
    <a:masterClrMapping/>
  </p:clrMapOvr>
  <p:transition spd="slow">
    <p:zoom dir="in"/>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0"/>
            <a:ext cx="8229600" cy="1139825"/>
          </a:xfrm>
        </p:spPr>
        <p:txBody>
          <a:bodyPr/>
          <a:lstStyle/>
          <a:p>
            <a:pPr eaLnBrk="1" hangingPunct="1">
              <a:defRPr/>
            </a:pPr>
            <a:r>
              <a:rPr kumimoji="1" lang="en-US" dirty="0">
                <a:ea typeface="+mj-ea"/>
                <a:cs typeface="+mj-cs"/>
              </a:rPr>
              <a:t>Wavelength (</a:t>
            </a:r>
            <a:r>
              <a:rPr kumimoji="1" lang="en-US" dirty="0">
                <a:ea typeface="+mj-ea"/>
                <a:cs typeface="+mj-cs"/>
                <a:sym typeface="Symbol" pitchFamily="-110" charset="2"/>
              </a:rPr>
              <a:t>)</a:t>
            </a:r>
          </a:p>
        </p:txBody>
      </p:sp>
      <p:graphicFrame>
        <p:nvGraphicFramePr>
          <p:cNvPr id="4" name="Diagram 3"/>
          <p:cNvGraphicFramePr/>
          <p:nvPr>
            <p:extLst>
              <p:ext uri="{D42A27DB-BD31-4B8C-83A1-F6EECF244321}">
                <p14:modId xmlns:p14="http://schemas.microsoft.com/office/powerpoint/2010/main" xmlns="" val="2646295237"/>
              </p:ext>
            </p:extLst>
          </p:nvPr>
        </p:nvGraphicFramePr>
        <p:xfrm>
          <a:off x="457200" y="1219200"/>
          <a:ext cx="8229600" cy="5410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Slide Number Placeholder 1"/>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69AB3A29-32F9-4806-BA35-A73801F2998A}" type="slidenum">
              <a:rPr lang="en-US" sz="1400"/>
              <a:pPr eaLnBrk="1" hangingPunct="1"/>
              <a:t>25</a:t>
            </a:fld>
            <a:endParaRPr lang="en-US" sz="1400"/>
          </a:p>
        </p:txBody>
      </p:sp>
      <p:pic>
        <p:nvPicPr>
          <p:cNvPr id="3" name="Picture 2"/>
          <p:cNvPicPr>
            <a:picLocks noChangeAspect="1"/>
          </p:cNvPicPr>
          <p:nvPr/>
        </p:nvPicPr>
        <p:blipFill>
          <a:blip r:embed="rId9"/>
          <a:stretch>
            <a:fillRect/>
          </a:stretch>
        </p:blipFill>
        <p:spPr>
          <a:xfrm>
            <a:off x="4572000" y="152400"/>
            <a:ext cx="2590800" cy="1533525"/>
          </a:xfrm>
          <a:prstGeom prst="rect">
            <a:avLst/>
          </a:prstGeom>
        </p:spPr>
      </p:pic>
      <p:pic>
        <p:nvPicPr>
          <p:cNvPr id="30726" name="Picture 6" descr="https://encrypted-tbn3.gstatic.com/images?q=tbn:ANd9GcTOGP42JXg6e-ErLnqnIhYSk5mDxUYV0ItCjqMdQPbO-LyffzdH"/>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5591175" y="1981199"/>
            <a:ext cx="2381250" cy="13049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70722229"/>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dirty="0" smtClean="0"/>
              <a:t>Wavelength: Review </a:t>
            </a:r>
            <a:r>
              <a:rPr kumimoji="1" lang="en-US" dirty="0"/>
              <a:t>Question</a:t>
            </a:r>
            <a:endParaRPr lang="en-US" dirty="0"/>
          </a:p>
        </p:txBody>
      </p:sp>
      <p:sp>
        <p:nvSpPr>
          <p:cNvPr id="3" name="Content Placeholder 2"/>
          <p:cNvSpPr>
            <a:spLocks noGrp="1"/>
          </p:cNvSpPr>
          <p:nvPr>
            <p:ph idx="1"/>
          </p:nvPr>
        </p:nvSpPr>
        <p:spPr>
          <a:xfrm>
            <a:off x="25400" y="4953000"/>
            <a:ext cx="9144000" cy="1905000"/>
          </a:xfrm>
        </p:spPr>
        <p:txBody>
          <a:bodyPr/>
          <a:lstStyle/>
          <a:p>
            <a:pPr marL="0" indent="0">
              <a:buNone/>
            </a:pPr>
            <a:r>
              <a:rPr lang="en-US" dirty="0"/>
              <a:t>The relationship is </a:t>
            </a:r>
            <a:r>
              <a:rPr lang="en-US" dirty="0" err="1"/>
              <a:t>λf</a:t>
            </a:r>
            <a:r>
              <a:rPr lang="en-US" dirty="0"/>
              <a:t> = v, where </a:t>
            </a:r>
            <a:r>
              <a:rPr lang="en-US" dirty="0" err="1"/>
              <a:t>λ</a:t>
            </a:r>
            <a:r>
              <a:rPr lang="en-US" dirty="0"/>
              <a:t> is the wavelength, f is the frequency, and v is </a:t>
            </a:r>
            <a:r>
              <a:rPr lang="en-US" dirty="0" smtClean="0"/>
              <a:t>the speed </a:t>
            </a:r>
            <a:r>
              <a:rPr lang="en-US" dirty="0"/>
              <a:t>at which the signal is traveling.</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26</a:t>
            </a:fld>
            <a:endParaRPr lang="en-US"/>
          </a:p>
        </p:txBody>
      </p:sp>
      <p:pic>
        <p:nvPicPr>
          <p:cNvPr id="5" name="Picture 4"/>
          <p:cNvPicPr>
            <a:picLocks noChangeAspect="1"/>
          </p:cNvPicPr>
          <p:nvPr/>
        </p:nvPicPr>
        <p:blipFill>
          <a:blip r:embed="rId2"/>
          <a:stretch>
            <a:fillRect/>
          </a:stretch>
        </p:blipFill>
        <p:spPr>
          <a:xfrm>
            <a:off x="25400" y="2133600"/>
            <a:ext cx="2590800" cy="1533525"/>
          </a:xfrm>
          <a:prstGeom prst="rect">
            <a:avLst/>
          </a:prstGeom>
        </p:spPr>
      </p:pic>
      <p:pic>
        <p:nvPicPr>
          <p:cNvPr id="6" name="Picture 6" descr="https://encrypted-tbn3.gstatic.com/images?q=tbn:ANd9GcTOGP42JXg6e-ErLnqnIhYSk5mDxUYV0ItCjqMdQPbO-LyffzdH"/>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28600" y="3657600"/>
            <a:ext cx="2381250" cy="1304925"/>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4"/>
          <p:cNvPicPr preferRelativeResize="0">
            <a:picLocks noChangeAspect="1" noChangeArrowheads="1"/>
          </p:cNvPicPr>
          <p:nvPr/>
        </p:nvPicPr>
        <p:blipFill>
          <a:blip r:embed="rId4">
            <a:lum bright="-2000" contrast="8000"/>
            <a:extLst>
              <a:ext uri="{28A0092B-C50C-407E-A947-70E740481C1C}">
                <a14:useLocalDpi xmlns:a14="http://schemas.microsoft.com/office/drawing/2010/main" xmlns="" val="0"/>
              </a:ext>
            </a:extLst>
          </a:blip>
          <a:srcRect b="7153"/>
          <a:stretch>
            <a:fillRect/>
          </a:stretch>
        </p:blipFill>
        <p:spPr bwMode="auto">
          <a:xfrm>
            <a:off x="3352800" y="1828800"/>
            <a:ext cx="4343400" cy="300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0774954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Wavelength and Period</a:t>
            </a:r>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27</a:t>
            </a:fld>
            <a:endParaRPr lang="en-US"/>
          </a:p>
        </p:txBody>
      </p:sp>
      <p:pic>
        <p:nvPicPr>
          <p:cNvPr id="5"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7200" y="2778125"/>
            <a:ext cx="8034338" cy="20050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6" name="Rectangle 5"/>
          <p:cNvSpPr/>
          <p:nvPr/>
        </p:nvSpPr>
        <p:spPr>
          <a:xfrm>
            <a:off x="609600" y="5486400"/>
            <a:ext cx="7968848" cy="461665"/>
          </a:xfrm>
          <a:prstGeom prst="rect">
            <a:avLst/>
          </a:prstGeom>
        </p:spPr>
        <p:txBody>
          <a:bodyPr wrap="none">
            <a:spAutoFit/>
          </a:bodyPr>
          <a:lstStyle/>
          <a:p>
            <a:r>
              <a:rPr lang="en-US" dirty="0" err="1"/>
              <a:t>λf</a:t>
            </a:r>
            <a:r>
              <a:rPr lang="en-US" dirty="0"/>
              <a:t> = </a:t>
            </a:r>
            <a:r>
              <a:rPr lang="en-US" dirty="0" smtClean="0"/>
              <a:t>v, By putting f=1/T the equation becomes </a:t>
            </a:r>
            <a:r>
              <a:rPr lang="en-US" dirty="0" err="1" smtClean="0"/>
              <a:t>λ</a:t>
            </a:r>
            <a:r>
              <a:rPr lang="en-US" dirty="0" smtClean="0"/>
              <a:t>/T </a:t>
            </a:r>
            <a:r>
              <a:rPr lang="en-US" dirty="0"/>
              <a:t>= v</a:t>
            </a:r>
            <a:r>
              <a:rPr lang="en-US" dirty="0" smtClean="0"/>
              <a:t> </a:t>
            </a:r>
            <a:endParaRPr lang="en-US" dirty="0"/>
          </a:p>
        </p:txBody>
      </p:sp>
    </p:spTree>
    <p:extLst>
      <p:ext uri="{BB962C8B-B14F-4D97-AF65-F5344CB8AC3E}">
        <p14:creationId xmlns:p14="http://schemas.microsoft.com/office/powerpoint/2010/main" xmlns="" val="23527229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28</a:t>
            </a:fld>
            <a:endParaRPr lang="en-US"/>
          </a:p>
        </p:txBody>
      </p:sp>
    </p:spTree>
    <p:extLst>
      <p:ext uri="{BB962C8B-B14F-4D97-AF65-F5344CB8AC3E}">
        <p14:creationId xmlns:p14="http://schemas.microsoft.com/office/powerpoint/2010/main" xmlns="" val="4371942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kumimoji="1" lang="en-US" sz="3900" dirty="0">
                <a:latin typeface="Arial" charset="0"/>
              </a:rPr>
              <a:t>Spectrum &amp; </a:t>
            </a:r>
            <a:r>
              <a:rPr kumimoji="1" lang="en-US" sz="3900" dirty="0" smtClean="0">
                <a:latin typeface="Arial" charset="0"/>
              </a:rPr>
              <a:t>Bandwidth </a:t>
            </a:r>
            <a:r>
              <a:rPr lang="en-US" sz="3900" dirty="0" smtClean="0"/>
              <a:t>Review Question</a:t>
            </a:r>
            <a:endParaRPr lang="en-US" sz="3900" dirty="0"/>
          </a:p>
        </p:txBody>
      </p:sp>
      <p:sp>
        <p:nvSpPr>
          <p:cNvPr id="3" name="Content Placeholder 2"/>
          <p:cNvSpPr>
            <a:spLocks noGrp="1"/>
          </p:cNvSpPr>
          <p:nvPr>
            <p:ph idx="1"/>
          </p:nvPr>
        </p:nvSpPr>
        <p:spPr>
          <a:xfrm>
            <a:off x="0" y="2017713"/>
            <a:ext cx="9144000" cy="4114800"/>
          </a:xfrm>
        </p:spPr>
        <p:txBody>
          <a:bodyPr/>
          <a:lstStyle/>
          <a:p>
            <a:pPr marL="0" indent="0">
              <a:buNone/>
            </a:pPr>
            <a:r>
              <a:rPr lang="en-US" sz="2800" dirty="0"/>
              <a:t>What is the relationship between a signal's spectrum and its bandwidth?</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29</a:t>
            </a:fld>
            <a:endParaRPr lang="en-US"/>
          </a:p>
        </p:txBody>
      </p:sp>
      <p:graphicFrame>
        <p:nvGraphicFramePr>
          <p:cNvPr id="5" name="Diagram 4"/>
          <p:cNvGraphicFramePr/>
          <p:nvPr>
            <p:extLst>
              <p:ext uri="{D42A27DB-BD31-4B8C-83A1-F6EECF244321}">
                <p14:modId xmlns:p14="http://schemas.microsoft.com/office/powerpoint/2010/main" xmlns="" val="2221710723"/>
              </p:ext>
            </p:extLst>
          </p:nvPr>
        </p:nvGraphicFramePr>
        <p:xfrm>
          <a:off x="304800" y="3124200"/>
          <a:ext cx="7696200" cy="3644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2325223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838200" y="838200"/>
            <a:ext cx="8305800" cy="838200"/>
          </a:xfrm>
        </p:spPr>
        <p:txBody>
          <a:bodyPr/>
          <a:lstStyle/>
          <a:p>
            <a:r>
              <a:rPr lang="en-US" sz="4000" dirty="0"/>
              <a:t>Frequency Spectrum and Bandwidth</a:t>
            </a:r>
          </a:p>
        </p:txBody>
      </p:sp>
      <p:sp>
        <p:nvSpPr>
          <p:cNvPr id="11267" name="Rectangle 3"/>
          <p:cNvSpPr>
            <a:spLocks noGrp="1" noChangeArrowheads="1"/>
          </p:cNvSpPr>
          <p:nvPr>
            <p:ph type="body" idx="1"/>
          </p:nvPr>
        </p:nvSpPr>
        <p:spPr>
          <a:xfrm>
            <a:off x="457200" y="2362200"/>
            <a:ext cx="7772400" cy="4114800"/>
          </a:xfrm>
        </p:spPr>
        <p:txBody>
          <a:bodyPr/>
          <a:lstStyle/>
          <a:p>
            <a:r>
              <a:rPr lang="en-US" sz="2400" dirty="0"/>
              <a:t>The </a:t>
            </a:r>
            <a:r>
              <a:rPr lang="en-US" sz="2400" b="1" dirty="0"/>
              <a:t>frequency spectrum</a:t>
            </a:r>
            <a:r>
              <a:rPr lang="en-US" sz="2400" dirty="0"/>
              <a:t> of a signal is the collection of all the component frequencies it contains and is shown using a frequency-domain graph.</a:t>
            </a:r>
          </a:p>
          <a:p>
            <a:pPr marL="0" indent="0">
              <a:buNone/>
            </a:pPr>
            <a:endParaRPr lang="en-US" sz="2400" dirty="0"/>
          </a:p>
          <a:p>
            <a:r>
              <a:rPr lang="en-US" sz="2400" dirty="0"/>
              <a:t>The bandwidth  of a signal is the width of the frequency spectrum, i.e.,  bandwidth refers to the range of component frequencies.</a:t>
            </a:r>
          </a:p>
          <a:p>
            <a:r>
              <a:rPr lang="en-US" sz="2400" dirty="0"/>
              <a:t>To compute the bandwidth, subtract the lowest frequency from the highest frequency of the range.</a:t>
            </a:r>
          </a:p>
          <a:p>
            <a:endParaRPr lang="en-US" sz="2400" dirty="0"/>
          </a:p>
        </p:txBody>
      </p:sp>
    </p:spTree>
    <p:extLst>
      <p:ext uri="{BB962C8B-B14F-4D97-AF65-F5344CB8AC3E}">
        <p14:creationId xmlns:p14="http://schemas.microsoft.com/office/powerpoint/2010/main" xmlns="" val="33247778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7538"/>
            <a:ext cx="8458200" cy="1143000"/>
          </a:xfrm>
        </p:spPr>
        <p:txBody>
          <a:bodyPr/>
          <a:lstStyle/>
          <a:p>
            <a:r>
              <a:rPr lang="en-US" sz="4000" dirty="0"/>
              <a:t>Frequency Spectrum and Bandwidth</a:t>
            </a:r>
          </a:p>
        </p:txBody>
      </p:sp>
      <p:sp>
        <p:nvSpPr>
          <p:cNvPr id="3" name="Content Placeholder 2"/>
          <p:cNvSpPr>
            <a:spLocks noGrp="1"/>
          </p:cNvSpPr>
          <p:nvPr>
            <p:ph idx="1"/>
          </p:nvPr>
        </p:nvSpPr>
        <p:spPr>
          <a:xfrm>
            <a:off x="0" y="2017713"/>
            <a:ext cx="9144000" cy="4114800"/>
          </a:xfrm>
        </p:spPr>
        <p:txBody>
          <a:bodyPr/>
          <a:lstStyle/>
          <a:p>
            <a:r>
              <a:rPr lang="en-US" sz="2400" b="1" dirty="0"/>
              <a:t>FREQUENCY</a:t>
            </a:r>
            <a:r>
              <a:rPr lang="en-US" sz="2400" dirty="0"/>
              <a:t> is the number of occurrences of a repeating event per unit time. It is also referred to as temporal frequency. The period is the duration of one cycle in a repeating event, so the period is the reciprocal of the frequency. </a:t>
            </a:r>
            <a:br>
              <a:rPr lang="en-US" sz="2400" dirty="0"/>
            </a:br>
            <a:r>
              <a:rPr lang="en-US" sz="2400" dirty="0"/>
              <a:t/>
            </a:r>
            <a:br>
              <a:rPr lang="en-US" sz="2400" dirty="0"/>
            </a:br>
            <a:r>
              <a:rPr lang="en-US" sz="2400" b="1" dirty="0"/>
              <a:t>BANDWIDTH</a:t>
            </a:r>
            <a:r>
              <a:rPr lang="en-US" sz="2400" dirty="0"/>
              <a:t> is the difference between the upper and lower cutoff frequencies of, for example, a filter, a communication channel, or a signal spectrum, and is typically measured in hertz. </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31</a:t>
            </a:fld>
            <a:endParaRPr lang="en-US"/>
          </a:p>
        </p:txBody>
      </p:sp>
    </p:spTree>
    <p:extLst>
      <p:ext uri="{BB962C8B-B14F-4D97-AF65-F5344CB8AC3E}">
        <p14:creationId xmlns:p14="http://schemas.microsoft.com/office/powerpoint/2010/main" xmlns="" val="4800766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400" y="1981200"/>
            <a:ext cx="9144000" cy="4114800"/>
          </a:xfrm>
        </p:spPr>
        <p:txBody>
          <a:bodyPr/>
          <a:lstStyle/>
          <a:p>
            <a:r>
              <a:rPr lang="en-US" dirty="0"/>
              <a:t>What is the relationship between a signal's spectrum and its bandwidth?</a:t>
            </a:r>
          </a:p>
          <a:p>
            <a:endParaRPr lang="en-US" dirty="0" smtClean="0"/>
          </a:p>
          <a:p>
            <a:endParaRPr lang="en-US" dirty="0" smtClean="0"/>
          </a:p>
          <a:p>
            <a:r>
              <a:rPr lang="en-US" dirty="0" smtClean="0"/>
              <a:t>The </a:t>
            </a:r>
            <a:r>
              <a:rPr lang="en-US" dirty="0"/>
              <a:t>spectrum of a signal consists of </a:t>
            </a:r>
            <a:r>
              <a:rPr lang="en-US" dirty="0" smtClean="0"/>
              <a:t>the frequencies </a:t>
            </a:r>
            <a:r>
              <a:rPr lang="en-US" dirty="0"/>
              <a:t>it contains; the bandwidth of </a:t>
            </a:r>
            <a:r>
              <a:rPr lang="en-US" dirty="0" smtClean="0"/>
              <a:t>a signal </a:t>
            </a:r>
            <a:r>
              <a:rPr lang="en-US" dirty="0"/>
              <a:t>is the width of the spectrum.</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32</a:t>
            </a:fld>
            <a:endParaRPr lang="en-US"/>
          </a:p>
        </p:txBody>
      </p:sp>
      <p:sp>
        <p:nvSpPr>
          <p:cNvPr id="5" name="Title 1"/>
          <p:cNvSpPr>
            <a:spLocks noGrp="1"/>
          </p:cNvSpPr>
          <p:nvPr>
            <p:ph type="title"/>
          </p:nvPr>
        </p:nvSpPr>
        <p:spPr>
          <a:xfrm>
            <a:off x="0" y="304800"/>
            <a:ext cx="9144000" cy="609600"/>
          </a:xfrm>
        </p:spPr>
        <p:txBody>
          <a:bodyPr/>
          <a:lstStyle/>
          <a:p>
            <a:r>
              <a:rPr kumimoji="1" lang="en-US" sz="3900" dirty="0">
                <a:latin typeface="Arial" charset="0"/>
              </a:rPr>
              <a:t>Spectrum &amp; </a:t>
            </a:r>
            <a:r>
              <a:rPr kumimoji="1" lang="en-US" sz="3900" dirty="0" smtClean="0">
                <a:latin typeface="Arial" charset="0"/>
              </a:rPr>
              <a:t>Bandwidth </a:t>
            </a:r>
            <a:r>
              <a:rPr lang="en-US" sz="3900" dirty="0" smtClean="0"/>
              <a:t>Review Question</a:t>
            </a:r>
            <a:endParaRPr lang="en-US" sz="3900" dirty="0"/>
          </a:p>
        </p:txBody>
      </p:sp>
    </p:spTree>
    <p:extLst>
      <p:ext uri="{BB962C8B-B14F-4D97-AF65-F5344CB8AC3E}">
        <p14:creationId xmlns:p14="http://schemas.microsoft.com/office/powerpoint/2010/main" xmlns="" val="4993046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Q:2</a:t>
            </a:r>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33</a:t>
            </a:fld>
            <a:endParaRPr lang="en-US"/>
          </a:p>
        </p:txBody>
      </p:sp>
      <p:sp>
        <p:nvSpPr>
          <p:cNvPr id="5" name="Rectangle 11"/>
          <p:cNvSpPr>
            <a:spLocks noChangeArrowheads="1"/>
          </p:cNvSpPr>
          <p:nvPr/>
        </p:nvSpPr>
        <p:spPr bwMode="auto">
          <a:xfrm>
            <a:off x="228600" y="1949450"/>
            <a:ext cx="8534400" cy="30813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just"/>
            <a:r>
              <a:rPr lang="en-US" baseline="0" dirty="0"/>
              <a:t>If a periodic signal is decomposed into five sine waves with frequencies of 100, 300, 500, 700, and 900 Hz, what is its bandwidth? Draw the spectrum, assuming all components have a maximum amplitude of 10 V.</a:t>
            </a:r>
          </a:p>
          <a:p>
            <a:pPr algn="just"/>
            <a:r>
              <a:rPr lang="en-US" baseline="0" dirty="0">
                <a:solidFill>
                  <a:schemeClr val="hlink"/>
                </a:solidFill>
              </a:rPr>
              <a:t>Solution</a:t>
            </a:r>
          </a:p>
          <a:p>
            <a:pPr algn="just"/>
            <a:r>
              <a:rPr lang="en-US" baseline="0" dirty="0"/>
              <a:t>Let </a:t>
            </a:r>
            <a:r>
              <a:rPr lang="en-US" baseline="0" dirty="0" err="1">
                <a:solidFill>
                  <a:schemeClr val="hlink"/>
                </a:solidFill>
              </a:rPr>
              <a:t>f</a:t>
            </a:r>
            <a:r>
              <a:rPr lang="en-US" baseline="-14000" dirty="0" err="1">
                <a:solidFill>
                  <a:schemeClr val="hlink"/>
                </a:solidFill>
              </a:rPr>
              <a:t>h</a:t>
            </a:r>
            <a:r>
              <a:rPr lang="en-US" baseline="0" dirty="0"/>
              <a:t> be the highest frequency, </a:t>
            </a:r>
            <a:r>
              <a:rPr lang="en-US" baseline="0" dirty="0" err="1">
                <a:solidFill>
                  <a:schemeClr val="hlink"/>
                </a:solidFill>
              </a:rPr>
              <a:t>f</a:t>
            </a:r>
            <a:r>
              <a:rPr lang="en-US" baseline="-14000" dirty="0" err="1">
                <a:solidFill>
                  <a:schemeClr val="hlink"/>
                </a:solidFill>
              </a:rPr>
              <a:t>l</a:t>
            </a:r>
            <a:r>
              <a:rPr lang="en-US" baseline="0" dirty="0"/>
              <a:t> the lowest frequency, and </a:t>
            </a:r>
            <a:r>
              <a:rPr lang="en-US" baseline="0" dirty="0">
                <a:solidFill>
                  <a:schemeClr val="hlink"/>
                </a:solidFill>
              </a:rPr>
              <a:t>B</a:t>
            </a:r>
            <a:r>
              <a:rPr lang="en-US" baseline="0" dirty="0"/>
              <a:t> the bandwidth. Then</a:t>
            </a:r>
          </a:p>
        </p:txBody>
      </p:sp>
      <p:pic>
        <p:nvPicPr>
          <p:cNvPr id="6" name="Picture 1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649538" y="5346700"/>
            <a:ext cx="3843337" cy="458788"/>
          </a:xfrm>
          <a:prstGeom prst="rect">
            <a:avLst/>
          </a:prstGeom>
          <a:noFill/>
          <a:ln w="57150">
            <a:solidFill>
              <a:srgbClr val="3366FF"/>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7" name="Rectangle 15"/>
          <p:cNvSpPr>
            <a:spLocks noChangeArrowheads="1"/>
          </p:cNvSpPr>
          <p:nvPr/>
        </p:nvSpPr>
        <p:spPr bwMode="auto">
          <a:xfrm>
            <a:off x="228600" y="6064250"/>
            <a:ext cx="85344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just"/>
            <a:r>
              <a:rPr lang="en-US" baseline="0" dirty="0"/>
              <a:t>The spectrum has only five spikes, at 100, 300, 500, 700, and 900 </a:t>
            </a:r>
            <a:r>
              <a:rPr lang="en-US" baseline="0" dirty="0" smtClean="0"/>
              <a:t>Hz.</a:t>
            </a:r>
            <a:endParaRPr lang="en-US" baseline="0" dirty="0"/>
          </a:p>
        </p:txBody>
      </p:sp>
      <p:sp>
        <p:nvSpPr>
          <p:cNvPr id="8" name="Title 1"/>
          <p:cNvSpPr txBox="1">
            <a:spLocks/>
          </p:cNvSpPr>
          <p:nvPr/>
        </p:nvSpPr>
        <p:spPr bwMode="auto">
          <a:xfrm>
            <a:off x="0" y="304800"/>
            <a:ext cx="91440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kumimoji="1" lang="en-US" sz="3900" smtClean="0">
                <a:latin typeface="Arial" charset="0"/>
              </a:rPr>
              <a:t>Spectrum &amp; Bandwidth </a:t>
            </a:r>
            <a:r>
              <a:rPr lang="en-US" sz="3900" smtClean="0"/>
              <a:t>Review Question</a:t>
            </a:r>
            <a:endParaRPr lang="en-US" sz="3900" dirty="0"/>
          </a:p>
        </p:txBody>
      </p:sp>
    </p:spTree>
    <p:extLst>
      <p:ext uri="{BB962C8B-B14F-4D97-AF65-F5344CB8AC3E}">
        <p14:creationId xmlns:p14="http://schemas.microsoft.com/office/powerpoint/2010/main" xmlns="" val="20998880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Q:2</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34</a:t>
            </a:fld>
            <a:endParaRPr lang="en-US"/>
          </a:p>
        </p:txBody>
      </p:sp>
      <p:pic>
        <p:nvPicPr>
          <p:cNvPr id="5" name="Picture 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84275" y="2430463"/>
            <a:ext cx="6929438" cy="2305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6" name="Title 1"/>
          <p:cNvSpPr txBox="1">
            <a:spLocks/>
          </p:cNvSpPr>
          <p:nvPr/>
        </p:nvSpPr>
        <p:spPr bwMode="auto">
          <a:xfrm>
            <a:off x="0" y="304800"/>
            <a:ext cx="91440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kumimoji="1" lang="en-US" sz="3900" smtClean="0">
                <a:latin typeface="Arial" charset="0"/>
              </a:rPr>
              <a:t>Spectrum &amp; Bandwidth </a:t>
            </a:r>
            <a:r>
              <a:rPr lang="en-US" sz="3900" smtClean="0"/>
              <a:t>Review Question</a:t>
            </a:r>
            <a:endParaRPr lang="en-US" sz="3900" dirty="0"/>
          </a:p>
        </p:txBody>
      </p:sp>
    </p:spTree>
    <p:extLst>
      <p:ext uri="{BB962C8B-B14F-4D97-AF65-F5344CB8AC3E}">
        <p14:creationId xmlns:p14="http://schemas.microsoft.com/office/powerpoint/2010/main" xmlns="" val="26167065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Q3:</a:t>
            </a:r>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35</a:t>
            </a:fld>
            <a:endParaRPr lang="en-US"/>
          </a:p>
        </p:txBody>
      </p:sp>
      <p:sp>
        <p:nvSpPr>
          <p:cNvPr id="5" name="Rectangle 11"/>
          <p:cNvSpPr>
            <a:spLocks noChangeArrowheads="1"/>
          </p:cNvSpPr>
          <p:nvPr/>
        </p:nvSpPr>
        <p:spPr bwMode="auto">
          <a:xfrm>
            <a:off x="228600" y="1981200"/>
            <a:ext cx="8534400" cy="30813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just"/>
            <a:r>
              <a:rPr lang="en-US" baseline="0" dirty="0"/>
              <a:t>A periodic signal has a bandwidth of 20 Hz. The highest frequency is 60 Hz. What is the lowest frequency? Draw the spectrum if the signal contains all frequencies of the same amplitude.</a:t>
            </a:r>
          </a:p>
          <a:p>
            <a:pPr algn="just"/>
            <a:r>
              <a:rPr lang="en-US" baseline="0" dirty="0">
                <a:solidFill>
                  <a:schemeClr val="hlink"/>
                </a:solidFill>
              </a:rPr>
              <a:t>Solution</a:t>
            </a:r>
          </a:p>
          <a:p>
            <a:pPr algn="just"/>
            <a:r>
              <a:rPr lang="en-US" baseline="0" dirty="0"/>
              <a:t>Let </a:t>
            </a:r>
            <a:r>
              <a:rPr lang="en-US" baseline="0" dirty="0" err="1">
                <a:solidFill>
                  <a:schemeClr val="hlink"/>
                </a:solidFill>
              </a:rPr>
              <a:t>f</a:t>
            </a:r>
            <a:r>
              <a:rPr lang="en-US" baseline="-25000" dirty="0" err="1">
                <a:solidFill>
                  <a:schemeClr val="hlink"/>
                </a:solidFill>
              </a:rPr>
              <a:t>h</a:t>
            </a:r>
            <a:r>
              <a:rPr lang="en-US" baseline="0" dirty="0"/>
              <a:t> be the highest frequency, </a:t>
            </a:r>
            <a:r>
              <a:rPr lang="en-US" baseline="0" dirty="0" err="1">
                <a:solidFill>
                  <a:schemeClr val="hlink"/>
                </a:solidFill>
              </a:rPr>
              <a:t>f</a:t>
            </a:r>
            <a:r>
              <a:rPr lang="en-US" baseline="-25000" dirty="0" err="1">
                <a:solidFill>
                  <a:schemeClr val="hlink"/>
                </a:solidFill>
              </a:rPr>
              <a:t>l</a:t>
            </a:r>
            <a:r>
              <a:rPr lang="en-US" baseline="0" dirty="0"/>
              <a:t> the lowest frequency, and </a:t>
            </a:r>
            <a:r>
              <a:rPr lang="en-US" baseline="0" dirty="0">
                <a:solidFill>
                  <a:schemeClr val="hlink"/>
                </a:solidFill>
              </a:rPr>
              <a:t>B</a:t>
            </a:r>
            <a:r>
              <a:rPr lang="en-US" baseline="0" dirty="0"/>
              <a:t> the bandwidth. Then</a:t>
            </a:r>
          </a:p>
        </p:txBody>
      </p:sp>
      <p:pic>
        <p:nvPicPr>
          <p:cNvPr id="6" name="Picture 1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17625" y="5216525"/>
            <a:ext cx="6507163" cy="422275"/>
          </a:xfrm>
          <a:prstGeom prst="rect">
            <a:avLst/>
          </a:prstGeom>
          <a:noFill/>
          <a:ln w="57150">
            <a:solidFill>
              <a:srgbClr val="3366FF"/>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7" name="Rectangle 15"/>
          <p:cNvSpPr>
            <a:spLocks noChangeArrowheads="1"/>
          </p:cNvSpPr>
          <p:nvPr/>
        </p:nvSpPr>
        <p:spPr bwMode="auto">
          <a:xfrm>
            <a:off x="228600" y="5911850"/>
            <a:ext cx="8534400"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just"/>
            <a:r>
              <a:rPr lang="en-US" baseline="0" dirty="0"/>
              <a:t>The spectrum contains all integer frequencies. We show this by a series of spikes </a:t>
            </a:r>
            <a:r>
              <a:rPr lang="en-US" baseline="0" dirty="0" smtClean="0"/>
              <a:t>.</a:t>
            </a:r>
            <a:endParaRPr lang="en-US" baseline="0" dirty="0"/>
          </a:p>
        </p:txBody>
      </p:sp>
      <p:sp>
        <p:nvSpPr>
          <p:cNvPr id="8" name="Title 1"/>
          <p:cNvSpPr txBox="1">
            <a:spLocks/>
          </p:cNvSpPr>
          <p:nvPr/>
        </p:nvSpPr>
        <p:spPr bwMode="auto">
          <a:xfrm>
            <a:off x="0" y="304800"/>
            <a:ext cx="91440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kumimoji="1" lang="en-US" sz="3900" dirty="0" smtClean="0">
                <a:latin typeface="Arial" charset="0"/>
              </a:rPr>
              <a:t>Spectrum &amp; Bandwidth </a:t>
            </a:r>
            <a:r>
              <a:rPr lang="en-US" sz="3900" dirty="0" smtClean="0"/>
              <a:t>Review Question</a:t>
            </a:r>
            <a:endParaRPr lang="en-US" sz="3900" dirty="0"/>
          </a:p>
        </p:txBody>
      </p:sp>
    </p:spTree>
    <p:extLst>
      <p:ext uri="{BB962C8B-B14F-4D97-AF65-F5344CB8AC3E}">
        <p14:creationId xmlns:p14="http://schemas.microsoft.com/office/powerpoint/2010/main" xmlns="" val="12217702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36</a:t>
            </a:fld>
            <a:endParaRPr lang="en-US"/>
          </a:p>
        </p:txBody>
      </p:sp>
      <p:pic>
        <p:nvPicPr>
          <p:cNvPr id="5" name="Picture 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6263" y="3003550"/>
            <a:ext cx="8034337" cy="1416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6" name="Title 1"/>
          <p:cNvSpPr>
            <a:spLocks noGrp="1"/>
          </p:cNvSpPr>
          <p:nvPr>
            <p:ph type="title"/>
          </p:nvPr>
        </p:nvSpPr>
        <p:spPr>
          <a:xfrm>
            <a:off x="1150938" y="617538"/>
            <a:ext cx="7793037" cy="1143000"/>
          </a:xfrm>
        </p:spPr>
        <p:txBody>
          <a:bodyPr/>
          <a:lstStyle/>
          <a:p>
            <a:r>
              <a:rPr lang="en-US" dirty="0" smtClean="0"/>
              <a:t>Review Q3:</a:t>
            </a:r>
            <a:endParaRPr lang="en-US" dirty="0"/>
          </a:p>
        </p:txBody>
      </p:sp>
      <p:sp>
        <p:nvSpPr>
          <p:cNvPr id="7" name="Title 1"/>
          <p:cNvSpPr txBox="1">
            <a:spLocks/>
          </p:cNvSpPr>
          <p:nvPr/>
        </p:nvSpPr>
        <p:spPr bwMode="auto">
          <a:xfrm>
            <a:off x="0" y="304800"/>
            <a:ext cx="91440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kumimoji="1" lang="en-US" sz="3900" dirty="0" smtClean="0">
                <a:latin typeface="Arial" charset="0"/>
              </a:rPr>
              <a:t>Spectrum &amp; Bandwidth </a:t>
            </a:r>
            <a:r>
              <a:rPr lang="en-US" sz="3900" dirty="0" smtClean="0"/>
              <a:t>Review Question</a:t>
            </a:r>
            <a:endParaRPr lang="en-US" sz="3900" dirty="0"/>
          </a:p>
        </p:txBody>
      </p:sp>
    </p:spTree>
    <p:extLst>
      <p:ext uri="{BB962C8B-B14F-4D97-AF65-F5344CB8AC3E}">
        <p14:creationId xmlns:p14="http://schemas.microsoft.com/office/powerpoint/2010/main" xmlns="" val="42234359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37</a:t>
            </a:fld>
            <a:endParaRPr lang="en-US"/>
          </a:p>
        </p:txBody>
      </p:sp>
      <p:sp>
        <p:nvSpPr>
          <p:cNvPr id="5" name="Title 1"/>
          <p:cNvSpPr txBox="1">
            <a:spLocks/>
          </p:cNvSpPr>
          <p:nvPr/>
        </p:nvSpPr>
        <p:spPr bwMode="auto">
          <a:xfrm>
            <a:off x="990600" y="762000"/>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dirty="0" smtClean="0"/>
              <a:t>Review Q4:</a:t>
            </a:r>
            <a:endParaRPr lang="en-US" dirty="0"/>
          </a:p>
        </p:txBody>
      </p:sp>
      <p:sp>
        <p:nvSpPr>
          <p:cNvPr id="6" name="Title 1"/>
          <p:cNvSpPr txBox="1">
            <a:spLocks/>
          </p:cNvSpPr>
          <p:nvPr/>
        </p:nvSpPr>
        <p:spPr bwMode="auto">
          <a:xfrm>
            <a:off x="0" y="304800"/>
            <a:ext cx="91440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kumimoji="1" lang="en-US" sz="3900" dirty="0" smtClean="0">
                <a:latin typeface="Arial" charset="0"/>
              </a:rPr>
              <a:t>Spectrum &amp; Bandwidth </a:t>
            </a:r>
            <a:r>
              <a:rPr lang="en-US" sz="3900" dirty="0" smtClean="0"/>
              <a:t>Review Question</a:t>
            </a:r>
            <a:endParaRPr lang="en-US" sz="3900" dirty="0"/>
          </a:p>
        </p:txBody>
      </p:sp>
      <p:sp>
        <p:nvSpPr>
          <p:cNvPr id="7" name="Rectangle 11"/>
          <p:cNvSpPr>
            <a:spLocks noChangeArrowheads="1"/>
          </p:cNvSpPr>
          <p:nvPr/>
        </p:nvSpPr>
        <p:spPr bwMode="auto">
          <a:xfrm>
            <a:off x="228600" y="1905000"/>
            <a:ext cx="8534400" cy="3416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just"/>
            <a:r>
              <a:rPr lang="en-US" baseline="0" dirty="0"/>
              <a:t>A </a:t>
            </a:r>
            <a:r>
              <a:rPr lang="en-US" baseline="0" dirty="0" err="1"/>
              <a:t>nonperiodic</a:t>
            </a:r>
            <a:r>
              <a:rPr lang="en-US" baseline="0" dirty="0"/>
              <a:t> composite signal has a bandwidth of 200 kHz, with a middle frequency of 140 kHz and peak amplitude of 20 V. The two extreme frequencies have an amplitude of 0. Draw the frequency domain of the signal.</a:t>
            </a:r>
          </a:p>
          <a:p>
            <a:pPr algn="just"/>
            <a:endParaRPr lang="en-US" baseline="0" dirty="0"/>
          </a:p>
          <a:p>
            <a:pPr algn="just"/>
            <a:r>
              <a:rPr lang="en-US" baseline="0" dirty="0">
                <a:solidFill>
                  <a:schemeClr val="hlink"/>
                </a:solidFill>
              </a:rPr>
              <a:t>Solution</a:t>
            </a:r>
          </a:p>
          <a:p>
            <a:pPr algn="just"/>
            <a:r>
              <a:rPr lang="en-US" baseline="0" dirty="0"/>
              <a:t>The lowest frequency must be at 40 kHz and the highest at 240 kHz. Figure </a:t>
            </a:r>
            <a:r>
              <a:rPr lang="en-US" baseline="0" dirty="0" smtClean="0"/>
              <a:t>on next slide </a:t>
            </a:r>
            <a:r>
              <a:rPr lang="en-US" baseline="0" dirty="0"/>
              <a:t>shows the frequency domain and the bandwidth.</a:t>
            </a:r>
          </a:p>
        </p:txBody>
      </p:sp>
      <p:pic>
        <p:nvPicPr>
          <p:cNvPr id="8"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200400" y="4953000"/>
            <a:ext cx="5105400" cy="1905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9" name="Rectangle 8"/>
          <p:cNvSpPr/>
          <p:nvPr/>
        </p:nvSpPr>
        <p:spPr>
          <a:xfrm>
            <a:off x="0" y="5766137"/>
            <a:ext cx="3124200" cy="1015663"/>
          </a:xfrm>
          <a:prstGeom prst="rect">
            <a:avLst/>
          </a:prstGeom>
        </p:spPr>
        <p:txBody>
          <a:bodyPr wrap="square">
            <a:spAutoFit/>
          </a:bodyPr>
          <a:lstStyle/>
          <a:p>
            <a:r>
              <a:rPr lang="en-US" sz="2000" dirty="0"/>
              <a:t>The time and frequency domains of a </a:t>
            </a:r>
            <a:r>
              <a:rPr lang="en-US" sz="2000" dirty="0" err="1"/>
              <a:t>nonperiodic</a:t>
            </a:r>
            <a:r>
              <a:rPr lang="en-US" sz="2000" dirty="0"/>
              <a:t> signal</a:t>
            </a:r>
          </a:p>
        </p:txBody>
      </p:sp>
    </p:spTree>
    <p:extLst>
      <p:ext uri="{BB962C8B-B14F-4D97-AF65-F5344CB8AC3E}">
        <p14:creationId xmlns:p14="http://schemas.microsoft.com/office/powerpoint/2010/main" xmlns="" val="543841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38</a:t>
            </a:fld>
            <a:endParaRPr lang="en-US"/>
          </a:p>
        </p:txBody>
      </p:sp>
      <p:pic>
        <p:nvPicPr>
          <p:cNvPr id="5" name="Picture 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3733800"/>
            <a:ext cx="8135938" cy="2219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6" name="Rectangle 5"/>
          <p:cNvSpPr/>
          <p:nvPr/>
        </p:nvSpPr>
        <p:spPr>
          <a:xfrm>
            <a:off x="0" y="2133600"/>
            <a:ext cx="9144000" cy="1200328"/>
          </a:xfrm>
          <a:prstGeom prst="rect">
            <a:avLst/>
          </a:prstGeom>
        </p:spPr>
        <p:txBody>
          <a:bodyPr wrap="square">
            <a:spAutoFit/>
          </a:bodyPr>
          <a:lstStyle/>
          <a:p>
            <a:pPr algn="just"/>
            <a:r>
              <a:rPr lang="en-US" dirty="0">
                <a:solidFill>
                  <a:schemeClr val="hlink"/>
                </a:solidFill>
              </a:rPr>
              <a:t>Solution</a:t>
            </a:r>
          </a:p>
          <a:p>
            <a:pPr algn="just"/>
            <a:r>
              <a:rPr lang="en-US" dirty="0"/>
              <a:t>The lowest frequency must be at 40 kHz and the highest at 240 kHz</a:t>
            </a:r>
          </a:p>
        </p:txBody>
      </p:sp>
      <p:sp>
        <p:nvSpPr>
          <p:cNvPr id="7" name="Title 1"/>
          <p:cNvSpPr txBox="1">
            <a:spLocks/>
          </p:cNvSpPr>
          <p:nvPr/>
        </p:nvSpPr>
        <p:spPr bwMode="auto">
          <a:xfrm>
            <a:off x="990600" y="762000"/>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dirty="0" smtClean="0"/>
              <a:t>Review Q4:</a:t>
            </a:r>
            <a:endParaRPr lang="en-US" dirty="0"/>
          </a:p>
        </p:txBody>
      </p:sp>
      <p:sp>
        <p:nvSpPr>
          <p:cNvPr id="8" name="Title 1"/>
          <p:cNvSpPr txBox="1">
            <a:spLocks/>
          </p:cNvSpPr>
          <p:nvPr/>
        </p:nvSpPr>
        <p:spPr bwMode="auto">
          <a:xfrm>
            <a:off x="0" y="304800"/>
            <a:ext cx="91440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kumimoji="1" lang="en-US" sz="3900" dirty="0" smtClean="0">
                <a:latin typeface="Arial" charset="0"/>
              </a:rPr>
              <a:t>Spectrum &amp; Bandwidth </a:t>
            </a:r>
            <a:r>
              <a:rPr lang="en-US" sz="3900" dirty="0" smtClean="0"/>
              <a:t>Review Question</a:t>
            </a:r>
            <a:endParaRPr lang="en-US" sz="3900" dirty="0"/>
          </a:p>
        </p:txBody>
      </p:sp>
    </p:spTree>
    <p:extLst>
      <p:ext uri="{BB962C8B-B14F-4D97-AF65-F5344CB8AC3E}">
        <p14:creationId xmlns:p14="http://schemas.microsoft.com/office/powerpoint/2010/main" xmlns="" val="1007996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39</a:t>
            </a:fld>
            <a:endParaRPr lang="en-US"/>
          </a:p>
        </p:txBody>
      </p:sp>
    </p:spTree>
    <p:extLst>
      <p:ext uri="{BB962C8B-B14F-4D97-AF65-F5344CB8AC3E}">
        <p14:creationId xmlns:p14="http://schemas.microsoft.com/office/powerpoint/2010/main" xmlns="" val="15036478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defRPr/>
            </a:pPr>
            <a:r>
              <a:rPr lang="en-US" dirty="0"/>
              <a:t>Attenuation Review Question</a:t>
            </a:r>
            <a:r>
              <a:rPr kumimoji="1" lang="en-US" dirty="0" smtClean="0">
                <a:cs typeface="+mj-cs"/>
              </a:rPr>
              <a:t/>
            </a:r>
            <a:br>
              <a:rPr kumimoji="1" lang="en-US" dirty="0" smtClean="0">
                <a:cs typeface="+mj-cs"/>
              </a:rPr>
            </a:br>
            <a:r>
              <a:rPr kumimoji="1" lang="en-US" dirty="0" smtClean="0">
                <a:cs typeface="+mj-cs"/>
              </a:rPr>
              <a:t>Transmission </a:t>
            </a:r>
            <a:r>
              <a:rPr kumimoji="1" lang="en-US" dirty="0">
                <a:cs typeface="+mj-cs"/>
              </a:rPr>
              <a:t>Impairments</a:t>
            </a:r>
          </a:p>
        </p:txBody>
      </p:sp>
      <p:sp>
        <p:nvSpPr>
          <p:cNvPr id="78851" name="Rectangle 3"/>
          <p:cNvSpPr>
            <a:spLocks noGrp="1" noChangeArrowheads="1"/>
          </p:cNvSpPr>
          <p:nvPr>
            <p:ph type="body" idx="1"/>
          </p:nvPr>
        </p:nvSpPr>
        <p:spPr>
          <a:xfrm>
            <a:off x="0" y="2971800"/>
            <a:ext cx="8955088" cy="4114800"/>
          </a:xfrm>
        </p:spPr>
        <p:txBody>
          <a:bodyPr/>
          <a:lstStyle/>
          <a:p>
            <a:pPr eaLnBrk="1" hangingPunct="1">
              <a:lnSpc>
                <a:spcPct val="90000"/>
              </a:lnSpc>
              <a:defRPr/>
            </a:pPr>
            <a:r>
              <a:rPr kumimoji="1" lang="en-US" dirty="0">
                <a:cs typeface="+mn-cs"/>
              </a:rPr>
              <a:t>S</a:t>
            </a:r>
            <a:r>
              <a:rPr kumimoji="1" lang="en-US" dirty="0" smtClean="0">
                <a:cs typeface="+mn-cs"/>
              </a:rPr>
              <a:t>ignal </a:t>
            </a:r>
            <a:r>
              <a:rPr kumimoji="1" lang="en-US" dirty="0">
                <a:cs typeface="+mn-cs"/>
              </a:rPr>
              <a:t>received may differ from signal transmitted causing:</a:t>
            </a:r>
          </a:p>
          <a:p>
            <a:pPr lvl="1" eaLnBrk="1" hangingPunct="1">
              <a:lnSpc>
                <a:spcPct val="90000"/>
              </a:lnSpc>
              <a:defRPr/>
            </a:pPr>
            <a:r>
              <a:rPr kumimoji="1" lang="en-US" dirty="0"/>
              <a:t>A</a:t>
            </a:r>
            <a:r>
              <a:rPr kumimoji="1" lang="en-US" dirty="0" smtClean="0"/>
              <a:t>nalog </a:t>
            </a:r>
            <a:r>
              <a:rPr kumimoji="1" lang="en-US" dirty="0"/>
              <a:t>- degradation of signal quality</a:t>
            </a:r>
          </a:p>
          <a:p>
            <a:pPr lvl="1" eaLnBrk="1" hangingPunct="1">
              <a:lnSpc>
                <a:spcPct val="90000"/>
              </a:lnSpc>
              <a:defRPr/>
            </a:pPr>
            <a:r>
              <a:rPr kumimoji="1" lang="en-US" dirty="0"/>
              <a:t>D</a:t>
            </a:r>
            <a:r>
              <a:rPr kumimoji="1" lang="en-US" dirty="0" smtClean="0"/>
              <a:t>igital </a:t>
            </a:r>
            <a:r>
              <a:rPr kumimoji="1" lang="en-US" dirty="0"/>
              <a:t>- bit errors</a:t>
            </a:r>
          </a:p>
          <a:p>
            <a:pPr eaLnBrk="1" hangingPunct="1">
              <a:lnSpc>
                <a:spcPct val="90000"/>
              </a:lnSpc>
              <a:defRPr/>
            </a:pPr>
            <a:r>
              <a:rPr kumimoji="1" lang="en-US" dirty="0">
                <a:cs typeface="+mn-cs"/>
              </a:rPr>
              <a:t>M</a:t>
            </a:r>
            <a:r>
              <a:rPr kumimoji="1" lang="en-US" dirty="0" smtClean="0">
                <a:cs typeface="+mn-cs"/>
              </a:rPr>
              <a:t>ost </a:t>
            </a:r>
            <a:r>
              <a:rPr kumimoji="1" lang="en-US" dirty="0">
                <a:cs typeface="+mn-cs"/>
              </a:rPr>
              <a:t>significant impairments are</a:t>
            </a:r>
          </a:p>
          <a:p>
            <a:pPr lvl="1" eaLnBrk="1" hangingPunct="1">
              <a:lnSpc>
                <a:spcPct val="90000"/>
              </a:lnSpc>
              <a:defRPr/>
            </a:pPr>
            <a:r>
              <a:rPr kumimoji="1" lang="en-US" dirty="0"/>
              <a:t>A</a:t>
            </a:r>
            <a:r>
              <a:rPr kumimoji="1" lang="en-US" dirty="0" smtClean="0"/>
              <a:t>ttenuation </a:t>
            </a:r>
            <a:r>
              <a:rPr kumimoji="1" lang="en-US" dirty="0"/>
              <a:t>and attenuation distortion</a:t>
            </a:r>
          </a:p>
          <a:p>
            <a:pPr lvl="1" eaLnBrk="1" hangingPunct="1">
              <a:lnSpc>
                <a:spcPct val="90000"/>
              </a:lnSpc>
              <a:defRPr/>
            </a:pPr>
            <a:r>
              <a:rPr kumimoji="1" lang="en-US" dirty="0"/>
              <a:t>D</a:t>
            </a:r>
            <a:r>
              <a:rPr kumimoji="1" lang="en-US" dirty="0" smtClean="0"/>
              <a:t>elay </a:t>
            </a:r>
            <a:r>
              <a:rPr kumimoji="1" lang="en-US" dirty="0"/>
              <a:t>distortion</a:t>
            </a:r>
          </a:p>
          <a:p>
            <a:pPr lvl="1" eaLnBrk="1" hangingPunct="1">
              <a:lnSpc>
                <a:spcPct val="90000"/>
              </a:lnSpc>
              <a:defRPr/>
            </a:pPr>
            <a:r>
              <a:rPr kumimoji="1" lang="en-US" dirty="0"/>
              <a:t>N</a:t>
            </a:r>
            <a:r>
              <a:rPr kumimoji="1" lang="en-US" dirty="0" smtClean="0"/>
              <a:t>oise</a:t>
            </a:r>
            <a:endParaRPr kumimoji="1" lang="en-US" dirty="0"/>
          </a:p>
          <a:p>
            <a:pPr lvl="1" eaLnBrk="1" hangingPunct="1">
              <a:lnSpc>
                <a:spcPct val="90000"/>
              </a:lnSpc>
              <a:defRPr/>
            </a:pPr>
            <a:endParaRPr kumimoji="1" lang="en-US" dirty="0"/>
          </a:p>
        </p:txBody>
      </p:sp>
      <p:pic>
        <p:nvPicPr>
          <p:cNvPr id="67587" name="Picture 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7008813" y="4876800"/>
            <a:ext cx="1738312"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pPr>
              <a:defRPr/>
            </a:pPr>
            <a:fld id="{74FE52B6-857E-A048-9D01-9FFAA6E09FFB}" type="slidenum">
              <a:rPr lang="en-US"/>
              <a:pPr>
                <a:defRPr/>
              </a:pPr>
              <a:t>40</a:t>
            </a:fld>
            <a:endParaRPr lang="en-US"/>
          </a:p>
        </p:txBody>
      </p:sp>
      <p:sp>
        <p:nvSpPr>
          <p:cNvPr id="3" name="Rectangle 2"/>
          <p:cNvSpPr/>
          <p:nvPr/>
        </p:nvSpPr>
        <p:spPr>
          <a:xfrm>
            <a:off x="914400" y="2133600"/>
            <a:ext cx="5998119" cy="553998"/>
          </a:xfrm>
          <a:prstGeom prst="rect">
            <a:avLst/>
          </a:prstGeom>
        </p:spPr>
        <p:txBody>
          <a:bodyPr wrap="none">
            <a:spAutoFit/>
          </a:bodyPr>
          <a:lstStyle/>
          <a:p>
            <a:r>
              <a:rPr lang="en-US" sz="3000" b="1" dirty="0"/>
              <a:t>Question: What is attenuation</a:t>
            </a:r>
          </a:p>
        </p:txBody>
      </p:sp>
    </p:spTree>
    <p:extLst>
      <p:ext uri="{BB962C8B-B14F-4D97-AF65-F5344CB8AC3E}">
        <p14:creationId xmlns:p14="http://schemas.microsoft.com/office/powerpoint/2010/main" xmlns="" val="185859649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78851">
                                            <p:txEl>
                                              <p:pRg st="1" end="1"/>
                                            </p:txEl>
                                          </p:spTgt>
                                        </p:tgtEl>
                                        <p:attrNameLst>
                                          <p:attrName>style.visibility</p:attrName>
                                        </p:attrNameLst>
                                      </p:cBhvr>
                                      <p:to>
                                        <p:strVal val="visible"/>
                                      </p:to>
                                    </p:set>
                                    <p:anim calcmode="lin" valueType="num">
                                      <p:cBhvr additive="base">
                                        <p:cTn id="7" dur="500" fill="hold"/>
                                        <p:tgtEl>
                                          <p:spTgt spid="78851">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8851">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8851">
                                            <p:txEl>
                                              <p:pRg st="2" end="2"/>
                                            </p:txEl>
                                          </p:spTgt>
                                        </p:tgtEl>
                                        <p:attrNameLst>
                                          <p:attrName>style.visibility</p:attrName>
                                        </p:attrNameLst>
                                      </p:cBhvr>
                                      <p:to>
                                        <p:strVal val="visible"/>
                                      </p:to>
                                    </p:set>
                                    <p:anim calcmode="lin" valueType="num">
                                      <p:cBhvr additive="base">
                                        <p:cTn id="11" dur="500" fill="hold"/>
                                        <p:tgtEl>
                                          <p:spTgt spid="78851">
                                            <p:txEl>
                                              <p:pRg st="2" end="2"/>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78851">
                                            <p:txEl>
                                              <p:pRg st="2" end="2"/>
                                            </p:txEl>
                                          </p:spTgt>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500"/>
                            </p:stCondLst>
                            <p:childTnLst>
                              <p:par>
                                <p:cTn id="14" presetID="2" presetClass="entr" presetSubtype="8" fill="hold" nodeType="afterEffect">
                                  <p:stCondLst>
                                    <p:cond delay="0"/>
                                  </p:stCondLst>
                                  <p:childTnLst>
                                    <p:set>
                                      <p:cBhvr>
                                        <p:cTn id="15" dur="1" fill="hold">
                                          <p:stCondLst>
                                            <p:cond delay="0"/>
                                          </p:stCondLst>
                                        </p:cTn>
                                        <p:tgtEl>
                                          <p:spTgt spid="78851">
                                            <p:txEl>
                                              <p:pRg st="4" end="4"/>
                                            </p:txEl>
                                          </p:spTgt>
                                        </p:tgtEl>
                                        <p:attrNameLst>
                                          <p:attrName>style.visibility</p:attrName>
                                        </p:attrNameLst>
                                      </p:cBhvr>
                                      <p:to>
                                        <p:strVal val="visible"/>
                                      </p:to>
                                    </p:set>
                                    <p:anim calcmode="lin" valueType="num">
                                      <p:cBhvr additive="base">
                                        <p:cTn id="16" dur="500" fill="hold"/>
                                        <p:tgtEl>
                                          <p:spTgt spid="78851">
                                            <p:txEl>
                                              <p:pRg st="4" end="4"/>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78851">
                                            <p:txEl>
                                              <p:pRg st="4" end="4"/>
                                            </p:txEl>
                                          </p:spTgt>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78851">
                                            <p:txEl>
                                              <p:pRg st="6" end="6"/>
                                            </p:txEl>
                                          </p:spTgt>
                                        </p:tgtEl>
                                        <p:attrNameLst>
                                          <p:attrName>style.visibility</p:attrName>
                                        </p:attrNameLst>
                                      </p:cBhvr>
                                      <p:to>
                                        <p:strVal val="visible"/>
                                      </p:to>
                                    </p:set>
                                    <p:anim calcmode="lin" valueType="num">
                                      <p:cBhvr additive="base">
                                        <p:cTn id="20" dur="500" fill="hold"/>
                                        <p:tgtEl>
                                          <p:spTgt spid="78851">
                                            <p:txEl>
                                              <p:pRg st="6" end="6"/>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78851">
                                            <p:txEl>
                                              <p:pRg st="6" end="6"/>
                                            </p:txEl>
                                          </p:spTgt>
                                        </p:tgtEl>
                                        <p:attrNameLst>
                                          <p:attrName>ppt_y</p:attrName>
                                        </p:attrNameLst>
                                      </p:cBhvr>
                                      <p:tavLst>
                                        <p:tav tm="0">
                                          <p:val>
                                            <p:strVal val="#ppt_y"/>
                                          </p:val>
                                        </p:tav>
                                        <p:tav tm="100000">
                                          <p:val>
                                            <p:strVal val="#ppt_y"/>
                                          </p:val>
                                        </p:tav>
                                      </p:tavLst>
                                    </p:anim>
                                  </p:childTnLst>
                                </p:cTn>
                              </p:par>
                              <p:par>
                                <p:cTn id="22" presetID="1" presetClass="entr" presetSubtype="0" fill="hold" nodeType="withEffect">
                                  <p:stCondLst>
                                    <p:cond delay="500"/>
                                  </p:stCondLst>
                                  <p:childTnLst>
                                    <p:set>
                                      <p:cBhvr>
                                        <p:cTn id="23" dur="1" fill="hold">
                                          <p:stCondLst>
                                            <p:cond delay="0"/>
                                          </p:stCondLst>
                                        </p:cTn>
                                        <p:tgtEl>
                                          <p:spTgt spid="7885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Attenuation Review Question</a:t>
            </a:r>
            <a:endParaRPr lang="en-US" dirty="0"/>
          </a:p>
        </p:txBody>
      </p:sp>
      <p:sp>
        <p:nvSpPr>
          <p:cNvPr id="3" name="Content Placeholder 2"/>
          <p:cNvSpPr>
            <a:spLocks noGrp="1"/>
          </p:cNvSpPr>
          <p:nvPr>
            <p:ph idx="1"/>
          </p:nvPr>
        </p:nvSpPr>
        <p:spPr>
          <a:xfrm>
            <a:off x="1182688" y="1828800"/>
            <a:ext cx="7772400" cy="877887"/>
          </a:xfrm>
        </p:spPr>
        <p:txBody>
          <a:bodyPr/>
          <a:lstStyle/>
          <a:p>
            <a:r>
              <a:rPr lang="en-US" b="1" dirty="0" smtClean="0"/>
              <a:t>Question: What </a:t>
            </a:r>
            <a:r>
              <a:rPr lang="en-US" b="1" dirty="0"/>
              <a:t>is attenuation</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41</a:t>
            </a:fld>
            <a:endParaRPr lang="en-US"/>
          </a:p>
        </p:txBody>
      </p:sp>
      <p:sp>
        <p:nvSpPr>
          <p:cNvPr id="5" name="Rectangle 3"/>
          <p:cNvSpPr txBox="1">
            <a:spLocks noChangeArrowheads="1"/>
          </p:cNvSpPr>
          <p:nvPr/>
        </p:nvSpPr>
        <p:spPr bwMode="auto">
          <a:xfrm>
            <a:off x="0" y="2400300"/>
            <a:ext cx="9144000" cy="4686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a:lstStyle>
          <a:p>
            <a:pPr eaLnBrk="1" hangingPunct="1">
              <a:lnSpc>
                <a:spcPct val="90000"/>
              </a:lnSpc>
            </a:pPr>
            <a:r>
              <a:rPr kumimoji="1" lang="en-US" sz="2800" smtClean="0">
                <a:latin typeface="Arial" charset="0"/>
              </a:rPr>
              <a:t>where signal </a:t>
            </a:r>
            <a:r>
              <a:rPr kumimoji="1" lang="en-US" sz="2800" smtClean="0">
                <a:solidFill>
                  <a:srgbClr val="FFC000"/>
                </a:solidFill>
                <a:latin typeface="Arial" charset="0"/>
              </a:rPr>
              <a:t>strength</a:t>
            </a:r>
            <a:r>
              <a:rPr kumimoji="1" lang="en-US" sz="2800" smtClean="0">
                <a:latin typeface="Arial" charset="0"/>
              </a:rPr>
              <a:t> falls off with distance</a:t>
            </a:r>
          </a:p>
          <a:p>
            <a:pPr eaLnBrk="1" hangingPunct="1">
              <a:lnSpc>
                <a:spcPct val="90000"/>
              </a:lnSpc>
            </a:pPr>
            <a:r>
              <a:rPr kumimoji="1" lang="en-US" sz="2800" smtClean="0">
                <a:latin typeface="Arial" charset="0"/>
              </a:rPr>
              <a:t>depends on medium</a:t>
            </a:r>
          </a:p>
          <a:p>
            <a:pPr eaLnBrk="1" hangingPunct="1">
              <a:lnSpc>
                <a:spcPct val="90000"/>
              </a:lnSpc>
            </a:pPr>
            <a:r>
              <a:rPr kumimoji="1" lang="en-US" sz="2800" smtClean="0">
                <a:latin typeface="Arial" charset="0"/>
              </a:rPr>
              <a:t>received signal strength must be:</a:t>
            </a:r>
          </a:p>
          <a:p>
            <a:pPr lvl="1" eaLnBrk="1" hangingPunct="1">
              <a:lnSpc>
                <a:spcPct val="90000"/>
              </a:lnSpc>
            </a:pPr>
            <a:r>
              <a:rPr kumimoji="1" lang="en-US" sz="2400" smtClean="0">
                <a:latin typeface="Arial" charset="0"/>
              </a:rPr>
              <a:t>strong enough to be detected</a:t>
            </a:r>
          </a:p>
          <a:p>
            <a:pPr lvl="1" eaLnBrk="1" hangingPunct="1">
              <a:lnSpc>
                <a:spcPct val="90000"/>
              </a:lnSpc>
            </a:pPr>
            <a:r>
              <a:rPr kumimoji="1" lang="en-US" sz="2400" smtClean="0">
                <a:latin typeface="Arial" charset="0"/>
              </a:rPr>
              <a:t>sufficiently higher than noise to receive without error</a:t>
            </a:r>
          </a:p>
          <a:p>
            <a:pPr eaLnBrk="1" hangingPunct="1">
              <a:lnSpc>
                <a:spcPct val="90000"/>
              </a:lnSpc>
            </a:pPr>
            <a:r>
              <a:rPr kumimoji="1" lang="en-US" sz="2800" smtClean="0">
                <a:latin typeface="Arial" charset="0"/>
              </a:rPr>
              <a:t>so </a:t>
            </a:r>
            <a:r>
              <a:rPr kumimoji="1" lang="en-US" sz="2800" smtClean="0">
                <a:solidFill>
                  <a:srgbClr val="FFC000"/>
                </a:solidFill>
                <a:latin typeface="Arial" charset="0"/>
              </a:rPr>
              <a:t>increase strength </a:t>
            </a:r>
            <a:r>
              <a:rPr kumimoji="1" lang="en-US" sz="2800" smtClean="0">
                <a:latin typeface="Arial" charset="0"/>
              </a:rPr>
              <a:t>using amplifiers/repeaters</a:t>
            </a:r>
          </a:p>
          <a:p>
            <a:pPr eaLnBrk="1" hangingPunct="1">
              <a:lnSpc>
                <a:spcPct val="90000"/>
              </a:lnSpc>
            </a:pPr>
            <a:r>
              <a:rPr kumimoji="1" lang="en-US" sz="2800" smtClean="0">
                <a:latin typeface="Arial" charset="0"/>
              </a:rPr>
              <a:t>is also an increasing function of frequency</a:t>
            </a:r>
          </a:p>
          <a:p>
            <a:pPr eaLnBrk="1" hangingPunct="1">
              <a:lnSpc>
                <a:spcPct val="90000"/>
              </a:lnSpc>
            </a:pPr>
            <a:r>
              <a:rPr kumimoji="1" lang="en-US" sz="2800" smtClean="0">
                <a:latin typeface="Arial" charset="0"/>
              </a:rPr>
              <a:t>so </a:t>
            </a:r>
            <a:r>
              <a:rPr kumimoji="1" lang="en-US" sz="2800" smtClean="0">
                <a:solidFill>
                  <a:srgbClr val="FFC000"/>
                </a:solidFill>
                <a:latin typeface="Arial" charset="0"/>
              </a:rPr>
              <a:t>equalize</a:t>
            </a:r>
            <a:r>
              <a:rPr kumimoji="1" lang="en-US" sz="2800" smtClean="0">
                <a:latin typeface="Arial" charset="0"/>
              </a:rPr>
              <a:t> attenuation across band of frequencies used</a:t>
            </a:r>
          </a:p>
          <a:p>
            <a:pPr lvl="1" eaLnBrk="1" hangingPunct="1">
              <a:lnSpc>
                <a:spcPct val="90000"/>
              </a:lnSpc>
            </a:pPr>
            <a:r>
              <a:rPr kumimoji="1" lang="en-US" sz="2400" smtClean="0">
                <a:latin typeface="Arial" charset="0"/>
              </a:rPr>
              <a:t>e.g. using loading coils (voice grade) or amplifiers</a:t>
            </a:r>
            <a:endParaRPr kumimoji="1" lang="en-US" sz="2400" dirty="0">
              <a:latin typeface="Arial" charset="0"/>
            </a:endParaRPr>
          </a:p>
        </p:txBody>
      </p:sp>
    </p:spTree>
    <p:extLst>
      <p:ext uri="{BB962C8B-B14F-4D97-AF65-F5344CB8AC3E}">
        <p14:creationId xmlns:p14="http://schemas.microsoft.com/office/powerpoint/2010/main" xmlns="" val="331675143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rPr>
              <a:t>Problem	</a:t>
            </a:r>
          </a:p>
        </p:txBody>
      </p:sp>
      <p:pic>
        <p:nvPicPr>
          <p:cNvPr id="5" name="Picture 4"/>
          <p:cNvPicPr>
            <a:picLocks noChangeAspect="1"/>
          </p:cNvPicPr>
          <p:nvPr/>
        </p:nvPicPr>
        <p:blipFill>
          <a:blip r:embed="rId2"/>
          <a:stretch>
            <a:fillRect/>
          </a:stretch>
        </p:blipFill>
        <p:spPr>
          <a:xfrm>
            <a:off x="762000" y="2882900"/>
            <a:ext cx="5372100" cy="3289300"/>
          </a:xfrm>
          <a:prstGeom prst="rect">
            <a:avLst/>
          </a:prstGeom>
        </p:spPr>
      </p:pic>
      <p:sp>
        <p:nvSpPr>
          <p:cNvPr id="6" name="Rectangle 5"/>
          <p:cNvSpPr/>
          <p:nvPr/>
        </p:nvSpPr>
        <p:spPr>
          <a:xfrm>
            <a:off x="0" y="1828800"/>
            <a:ext cx="9144000" cy="830997"/>
          </a:xfrm>
          <a:prstGeom prst="rect">
            <a:avLst/>
          </a:prstGeom>
        </p:spPr>
        <p:txBody>
          <a:bodyPr wrap="square">
            <a:spAutoFit/>
          </a:bodyPr>
          <a:lstStyle/>
          <a:p>
            <a:r>
              <a:rPr lang="en-US" dirty="0"/>
              <a:t>The effect of dispersion, along with attenuation, on a fiber optic signal can be seen in Figure</a:t>
            </a:r>
          </a:p>
        </p:txBody>
      </p:sp>
    </p:spTree>
    <p:extLst>
      <p:ext uri="{BB962C8B-B14F-4D97-AF65-F5344CB8AC3E}">
        <p14:creationId xmlns:p14="http://schemas.microsoft.com/office/powerpoint/2010/main" xmlns="" val="23225500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914400" y="762000"/>
            <a:ext cx="7772400" cy="927100"/>
          </a:xfrm>
        </p:spPr>
        <p:txBody>
          <a:bodyPr/>
          <a:lstStyle/>
          <a:p>
            <a:pPr eaLnBrk="1" hangingPunct="1">
              <a:defRPr/>
            </a:pPr>
            <a:r>
              <a:rPr lang="en-US" cap="none" dirty="0" smtClean="0">
                <a:cs typeface="+mj-cs"/>
              </a:rPr>
              <a:t>ATTENUATION</a:t>
            </a:r>
          </a:p>
        </p:txBody>
      </p:sp>
      <p:graphicFrame>
        <p:nvGraphicFramePr>
          <p:cNvPr id="22" name="Diagram 21"/>
          <p:cNvGraphicFramePr/>
          <p:nvPr/>
        </p:nvGraphicFramePr>
        <p:xfrm>
          <a:off x="2438400" y="1676400"/>
          <a:ext cx="8001000" cy="3962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9635" name="TextBox 20"/>
          <p:cNvSpPr txBox="1">
            <a:spLocks noChangeArrowheads="1"/>
          </p:cNvSpPr>
          <p:nvPr/>
        </p:nvSpPr>
        <p:spPr bwMode="auto">
          <a:xfrm>
            <a:off x="76200" y="5410200"/>
            <a:ext cx="9067800" cy="1354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buFont typeface="Wingdings" charset="0"/>
              <a:buChar char="Ø"/>
            </a:pPr>
            <a:r>
              <a:rPr lang="en-US" b="1" dirty="0"/>
              <a:t>  </a:t>
            </a:r>
            <a:r>
              <a:rPr lang="en-US" b="1" dirty="0" smtClean="0"/>
              <a:t>Signal </a:t>
            </a:r>
            <a:r>
              <a:rPr lang="en-US" b="1" dirty="0"/>
              <a:t>strength falls off with distance over any transmission medium</a:t>
            </a:r>
          </a:p>
          <a:p>
            <a:pPr eaLnBrk="1" hangingPunct="1"/>
            <a:endParaRPr lang="en-US" sz="1000" b="1" dirty="0"/>
          </a:p>
          <a:p>
            <a:pPr eaLnBrk="1" hangingPunct="1">
              <a:buFont typeface="Wingdings" charset="0"/>
              <a:buChar char="Ø"/>
            </a:pPr>
            <a:r>
              <a:rPr lang="en-US" b="1" dirty="0"/>
              <a:t>  </a:t>
            </a:r>
            <a:r>
              <a:rPr lang="en-US" b="1" dirty="0" smtClean="0"/>
              <a:t>Varies </a:t>
            </a:r>
            <a:r>
              <a:rPr lang="en-US" b="1" dirty="0"/>
              <a:t>with frequency</a:t>
            </a:r>
          </a:p>
        </p:txBody>
      </p:sp>
      <p:sp>
        <p:nvSpPr>
          <p:cNvPr id="2" name="Slide Number Placeholder 1"/>
          <p:cNvSpPr>
            <a:spLocks noGrp="1"/>
          </p:cNvSpPr>
          <p:nvPr>
            <p:ph type="sldNum" sz="quarter" idx="12"/>
          </p:nvPr>
        </p:nvSpPr>
        <p:spPr/>
        <p:txBody>
          <a:bodyPr/>
          <a:lstStyle/>
          <a:p>
            <a:pPr>
              <a:defRPr/>
            </a:pPr>
            <a:fld id="{57FBE0C5-6350-964F-9581-F3C1F3D5DFDF}" type="slidenum">
              <a:rPr lang="en-US"/>
              <a:pPr>
                <a:defRPr/>
              </a:pPr>
              <a:t>43</a:t>
            </a:fld>
            <a:endParaRPr lang="en-US"/>
          </a:p>
        </p:txBody>
      </p:sp>
    </p:spTree>
    <p:extLst>
      <p:ext uri="{BB962C8B-B14F-4D97-AF65-F5344CB8AC3E}">
        <p14:creationId xmlns:p14="http://schemas.microsoft.com/office/powerpoint/2010/main" xmlns="" val="3862025036"/>
      </p:ext>
    </p:extLst>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44</a:t>
            </a:fld>
            <a:endParaRPr lang="en-US"/>
          </a:p>
        </p:txBody>
      </p:sp>
    </p:spTree>
    <p:extLst>
      <p:ext uri="{BB962C8B-B14F-4D97-AF65-F5344CB8AC3E}">
        <p14:creationId xmlns:p14="http://schemas.microsoft.com/office/powerpoint/2010/main" xmlns="" val="261728896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dirty="0" smtClean="0">
                <a:cs typeface="Times New Roman" charset="0"/>
              </a:rPr>
              <a:t>Channel Capacity: Review Question</a:t>
            </a:r>
            <a:endParaRPr lang="en-US" dirty="0"/>
          </a:p>
        </p:txBody>
      </p:sp>
      <p:sp>
        <p:nvSpPr>
          <p:cNvPr id="3" name="Slide Number Placeholder 2"/>
          <p:cNvSpPr>
            <a:spLocks noGrp="1"/>
          </p:cNvSpPr>
          <p:nvPr>
            <p:ph type="sldNum" sz="quarter" idx="12"/>
          </p:nvPr>
        </p:nvSpPr>
        <p:spPr/>
        <p:txBody>
          <a:bodyPr/>
          <a:lstStyle/>
          <a:p>
            <a:fld id="{E3D4CCC9-D7DC-4DE4-A1E7-B0440448BEEF}" type="slidenum">
              <a:rPr lang="en-US" smtClean="0"/>
              <a:pPr/>
              <a:t>45</a:t>
            </a:fld>
            <a:endParaRPr lang="en-US"/>
          </a:p>
        </p:txBody>
      </p:sp>
      <p:sp>
        <p:nvSpPr>
          <p:cNvPr id="4" name="Rectangle 3"/>
          <p:cNvSpPr txBox="1">
            <a:spLocks noChangeArrowheads="1"/>
          </p:cNvSpPr>
          <p:nvPr/>
        </p:nvSpPr>
        <p:spPr>
          <a:xfrm>
            <a:off x="0" y="2514600"/>
            <a:ext cx="9144000" cy="4114800"/>
          </a:xfrm>
          <a:prstGeom prst="rect">
            <a:avLst/>
          </a:prstGeom>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a:lstStyle>
          <a:p>
            <a:pPr>
              <a:lnSpc>
                <a:spcPct val="90000"/>
              </a:lnSpc>
            </a:pPr>
            <a:r>
              <a:rPr lang="en-US" dirty="0" smtClean="0">
                <a:cs typeface="Times New Roman" charset="0"/>
              </a:rPr>
              <a:t>Impairments, such as noise, limit data rate that can be achieved</a:t>
            </a:r>
          </a:p>
          <a:p>
            <a:pPr>
              <a:lnSpc>
                <a:spcPct val="90000"/>
              </a:lnSpc>
            </a:pPr>
            <a:r>
              <a:rPr lang="en-US" dirty="0" smtClean="0">
                <a:cs typeface="Times New Roman" charset="0"/>
              </a:rPr>
              <a:t>For digital data, to what extent do impairments limit data rate?</a:t>
            </a:r>
          </a:p>
          <a:p>
            <a:pPr>
              <a:lnSpc>
                <a:spcPct val="90000"/>
              </a:lnSpc>
            </a:pPr>
            <a:r>
              <a:rPr lang="en-US" dirty="0" smtClean="0">
                <a:cs typeface="Times New Roman" charset="0"/>
              </a:rPr>
              <a:t>Channel Capacity – the maximum rate at which data can be transmitted over a given </a:t>
            </a:r>
            <a:r>
              <a:rPr lang="en-US" b="1" dirty="0" smtClean="0">
                <a:cs typeface="Times New Roman" charset="0"/>
              </a:rPr>
              <a:t>communication path, or channel</a:t>
            </a:r>
            <a:r>
              <a:rPr lang="en-US" dirty="0" smtClean="0">
                <a:cs typeface="Times New Roman" charset="0"/>
              </a:rPr>
              <a:t>, under given conditions  </a:t>
            </a:r>
            <a:endParaRPr lang="en-US" dirty="0">
              <a:cs typeface="Times New Roman" charset="0"/>
            </a:endParaRPr>
          </a:p>
        </p:txBody>
      </p:sp>
      <p:sp>
        <p:nvSpPr>
          <p:cNvPr id="5" name="Rectangle 4"/>
          <p:cNvSpPr/>
          <p:nvPr/>
        </p:nvSpPr>
        <p:spPr>
          <a:xfrm>
            <a:off x="228600" y="1905000"/>
            <a:ext cx="8305800" cy="553998"/>
          </a:xfrm>
          <a:prstGeom prst="rect">
            <a:avLst/>
          </a:prstGeom>
        </p:spPr>
        <p:txBody>
          <a:bodyPr wrap="square">
            <a:spAutoFit/>
          </a:bodyPr>
          <a:lstStyle/>
          <a:p>
            <a:r>
              <a:rPr lang="en-US" sz="3000" b="1" dirty="0" smtClean="0"/>
              <a:t>Review Question: Define </a:t>
            </a:r>
            <a:r>
              <a:rPr lang="en-US" sz="3000" b="1" dirty="0"/>
              <a:t>channel capacity</a:t>
            </a:r>
          </a:p>
        </p:txBody>
      </p:sp>
    </p:spTree>
    <p:extLst>
      <p:ext uri="{BB962C8B-B14F-4D97-AF65-F5344CB8AC3E}">
        <p14:creationId xmlns:p14="http://schemas.microsoft.com/office/powerpoint/2010/main" xmlns="" val="397428382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lstStyle/>
          <a:p>
            <a:r>
              <a:rPr lang="en-US" sz="4000" dirty="0">
                <a:cs typeface="Times New Roman" charset="0"/>
              </a:rPr>
              <a:t>Concepts Related to Channel Capacity</a:t>
            </a:r>
            <a:endParaRPr lang="en-US" sz="4000" dirty="0"/>
          </a:p>
        </p:txBody>
      </p:sp>
      <p:sp>
        <p:nvSpPr>
          <p:cNvPr id="3" name="Slide Number Placeholder 2"/>
          <p:cNvSpPr>
            <a:spLocks noGrp="1"/>
          </p:cNvSpPr>
          <p:nvPr>
            <p:ph type="sldNum" sz="quarter" idx="12"/>
          </p:nvPr>
        </p:nvSpPr>
        <p:spPr/>
        <p:txBody>
          <a:bodyPr/>
          <a:lstStyle/>
          <a:p>
            <a:fld id="{E3D4CCC9-D7DC-4DE4-A1E7-B0440448BEEF}" type="slidenum">
              <a:rPr lang="en-US" smtClean="0"/>
              <a:pPr/>
              <a:t>46</a:t>
            </a:fld>
            <a:endParaRPr lang="en-US"/>
          </a:p>
        </p:txBody>
      </p:sp>
      <p:sp>
        <p:nvSpPr>
          <p:cNvPr id="4" name="Rectangle 3"/>
          <p:cNvSpPr txBox="1">
            <a:spLocks noChangeArrowheads="1"/>
          </p:cNvSpPr>
          <p:nvPr/>
        </p:nvSpPr>
        <p:spPr>
          <a:xfrm>
            <a:off x="0" y="2514600"/>
            <a:ext cx="9144000" cy="4114800"/>
          </a:xfrm>
          <a:prstGeom prst="rect">
            <a:avLst/>
          </a:prstGeom>
        </p:spPr>
        <p:txBody>
          <a:bodyPr/>
          <a:lst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a:lstStyle>
          <a:p>
            <a:pPr>
              <a:lnSpc>
                <a:spcPct val="90000"/>
              </a:lnSpc>
            </a:pPr>
            <a:r>
              <a:rPr lang="en-US" sz="2800" dirty="0" smtClean="0">
                <a:cs typeface="Times New Roman" charset="0"/>
              </a:rPr>
              <a:t>Data rate - rate at which data can be communicated (bps)</a:t>
            </a:r>
          </a:p>
          <a:p>
            <a:pPr>
              <a:lnSpc>
                <a:spcPct val="90000"/>
              </a:lnSpc>
            </a:pPr>
            <a:r>
              <a:rPr lang="en-US" sz="2800" dirty="0" smtClean="0">
                <a:cs typeface="Times New Roman" charset="0"/>
              </a:rPr>
              <a:t>Bandwidth - the bandwidth of the transmitted signal as constrained by the transmitter and the nature of the transmission medium (Hertz)</a:t>
            </a:r>
          </a:p>
          <a:p>
            <a:pPr>
              <a:lnSpc>
                <a:spcPct val="90000"/>
              </a:lnSpc>
            </a:pPr>
            <a:r>
              <a:rPr lang="en-US" sz="2800" dirty="0" smtClean="0">
                <a:cs typeface="Times New Roman" charset="0"/>
              </a:rPr>
              <a:t>Noise - average level of noise over the communications path</a:t>
            </a:r>
          </a:p>
          <a:p>
            <a:pPr>
              <a:lnSpc>
                <a:spcPct val="90000"/>
              </a:lnSpc>
            </a:pPr>
            <a:r>
              <a:rPr lang="en-US" sz="2800" dirty="0" smtClean="0">
                <a:cs typeface="Times New Roman" charset="0"/>
              </a:rPr>
              <a:t>Error rate - rate at which errors occur</a:t>
            </a:r>
          </a:p>
          <a:p>
            <a:pPr lvl="1">
              <a:lnSpc>
                <a:spcPct val="90000"/>
              </a:lnSpc>
            </a:pPr>
            <a:r>
              <a:rPr lang="en-US" sz="2400" dirty="0" smtClean="0">
                <a:cs typeface="Times New Roman" charset="0"/>
              </a:rPr>
              <a:t>Error = transmit 1 and receive 0; transmit 0 and receive 1</a:t>
            </a:r>
            <a:endParaRPr lang="en-US" sz="2400" dirty="0">
              <a:cs typeface="Times New Roman" charset="0"/>
            </a:endParaRPr>
          </a:p>
        </p:txBody>
      </p:sp>
      <p:sp>
        <p:nvSpPr>
          <p:cNvPr id="5" name="Rectangle 4"/>
          <p:cNvSpPr/>
          <p:nvPr/>
        </p:nvSpPr>
        <p:spPr>
          <a:xfrm>
            <a:off x="228600" y="1905000"/>
            <a:ext cx="8305800" cy="553998"/>
          </a:xfrm>
          <a:prstGeom prst="rect">
            <a:avLst/>
          </a:prstGeom>
        </p:spPr>
        <p:txBody>
          <a:bodyPr wrap="square">
            <a:spAutoFit/>
          </a:bodyPr>
          <a:lstStyle/>
          <a:p>
            <a:r>
              <a:rPr lang="en-US" sz="3000" b="1" dirty="0" smtClean="0"/>
              <a:t>Review Question: Define </a:t>
            </a:r>
            <a:r>
              <a:rPr lang="en-US" sz="3000" b="1" dirty="0"/>
              <a:t>channel capacity</a:t>
            </a:r>
          </a:p>
        </p:txBody>
      </p:sp>
    </p:spTree>
    <p:extLst>
      <p:ext uri="{BB962C8B-B14F-4D97-AF65-F5344CB8AC3E}">
        <p14:creationId xmlns:p14="http://schemas.microsoft.com/office/powerpoint/2010/main" xmlns="" val="31289138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pPr eaLnBrk="1" hangingPunct="1">
              <a:defRPr/>
            </a:pPr>
            <a:r>
              <a:rPr lang="en-US" dirty="0" smtClean="0">
                <a:cs typeface="+mj-cs"/>
              </a:rPr>
              <a:t>Channel Capacity</a:t>
            </a:r>
            <a:endParaRPr lang="en-US" dirty="0">
              <a:cs typeface="+mj-cs"/>
            </a:endParaRPr>
          </a:p>
        </p:txBody>
      </p:sp>
      <p:graphicFrame>
        <p:nvGraphicFramePr>
          <p:cNvPr id="18" name="Diagram 17"/>
          <p:cNvGraphicFramePr/>
          <p:nvPr>
            <p:extLst>
              <p:ext uri="{D42A27DB-BD31-4B8C-83A1-F6EECF244321}">
                <p14:modId xmlns:p14="http://schemas.microsoft.com/office/powerpoint/2010/main" xmlns="" val="236603845"/>
              </p:ext>
            </p:extLst>
          </p:nvPr>
        </p:nvGraphicFramePr>
        <p:xfrm>
          <a:off x="228600" y="2514600"/>
          <a:ext cx="7315200" cy="30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p:txBody>
          <a:bodyPr/>
          <a:lstStyle/>
          <a:p>
            <a:pPr>
              <a:defRPr/>
            </a:pPr>
            <a:fld id="{B8B65AD2-1686-2546-8FF4-313B0800D794}" type="slidenum">
              <a:rPr lang="en-US"/>
              <a:pPr>
                <a:defRPr/>
              </a:pPr>
              <a:t>47</a:t>
            </a:fld>
            <a:endParaRPr lang="en-US"/>
          </a:p>
        </p:txBody>
      </p:sp>
      <p:sp>
        <p:nvSpPr>
          <p:cNvPr id="5" name="Rectangle 4"/>
          <p:cNvSpPr/>
          <p:nvPr/>
        </p:nvSpPr>
        <p:spPr>
          <a:xfrm>
            <a:off x="228600" y="1905000"/>
            <a:ext cx="8305800" cy="553998"/>
          </a:xfrm>
          <a:prstGeom prst="rect">
            <a:avLst/>
          </a:prstGeom>
        </p:spPr>
        <p:txBody>
          <a:bodyPr wrap="square">
            <a:spAutoFit/>
          </a:bodyPr>
          <a:lstStyle/>
          <a:p>
            <a:r>
              <a:rPr lang="en-US" sz="3000" b="1" dirty="0" smtClean="0"/>
              <a:t>Review Question: Define </a:t>
            </a:r>
            <a:r>
              <a:rPr lang="en-US" sz="3000" b="1" dirty="0"/>
              <a:t>channel capacity</a:t>
            </a:r>
          </a:p>
        </p:txBody>
      </p:sp>
      <p:sp>
        <p:nvSpPr>
          <p:cNvPr id="3" name="Rectangle 2"/>
          <p:cNvSpPr/>
          <p:nvPr/>
        </p:nvSpPr>
        <p:spPr>
          <a:xfrm>
            <a:off x="0" y="5581472"/>
            <a:ext cx="9144000" cy="1107996"/>
          </a:xfrm>
          <a:prstGeom prst="rect">
            <a:avLst/>
          </a:prstGeom>
        </p:spPr>
        <p:txBody>
          <a:bodyPr wrap="square">
            <a:spAutoFit/>
          </a:bodyPr>
          <a:lstStyle/>
          <a:p>
            <a:r>
              <a:rPr lang="en-US" sz="2200" b="1" dirty="0" err="1" smtClean="0"/>
              <a:t>Ans</a:t>
            </a:r>
            <a:r>
              <a:rPr lang="en-US" sz="2200" b="1" dirty="0" smtClean="0"/>
              <a:t>: The </a:t>
            </a:r>
            <a:r>
              <a:rPr lang="en-US" sz="2200" b="1" dirty="0"/>
              <a:t>rate at which data can be transmitted over a </a:t>
            </a:r>
            <a:r>
              <a:rPr lang="en-US" sz="2200" b="1" dirty="0" smtClean="0"/>
              <a:t>given communication </a:t>
            </a:r>
            <a:r>
              <a:rPr lang="en-US" sz="2200" b="1" dirty="0"/>
              <a:t>path, </a:t>
            </a:r>
            <a:r>
              <a:rPr lang="en-US" sz="2200" b="1" dirty="0" smtClean="0"/>
              <a:t>or channel</a:t>
            </a:r>
            <a:r>
              <a:rPr lang="en-US" sz="2200" b="1" dirty="0"/>
              <a:t>, under given conditions, </a:t>
            </a:r>
            <a:r>
              <a:rPr lang="en-US" sz="2200" b="1" dirty="0" smtClean="0"/>
              <a:t>is referred </a:t>
            </a:r>
            <a:r>
              <a:rPr lang="en-US" sz="2200" b="1" dirty="0"/>
              <a:t>to as the channel capacity.</a:t>
            </a:r>
          </a:p>
        </p:txBody>
      </p:sp>
    </p:spTree>
    <p:extLst>
      <p:ext uri="{BB962C8B-B14F-4D97-AF65-F5344CB8AC3E}">
        <p14:creationId xmlns:p14="http://schemas.microsoft.com/office/powerpoint/2010/main" xmlns="" val="3551405484"/>
      </p:ext>
    </p:extLst>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48</a:t>
            </a:fld>
            <a:endParaRPr lang="en-US"/>
          </a:p>
        </p:txBody>
      </p:sp>
    </p:spTree>
    <p:extLst>
      <p:ext uri="{BB962C8B-B14F-4D97-AF65-F5344CB8AC3E}">
        <p14:creationId xmlns:p14="http://schemas.microsoft.com/office/powerpoint/2010/main" xmlns="" val="162799918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17538"/>
            <a:ext cx="8229600" cy="1143000"/>
          </a:xfrm>
        </p:spPr>
        <p:txBody>
          <a:bodyPr/>
          <a:lstStyle/>
          <a:p>
            <a:r>
              <a:rPr lang="en-US" sz="4000" dirty="0" smtClean="0"/>
              <a:t>Factors Effecting Channel Capacity</a:t>
            </a:r>
            <a:endParaRPr lang="en-US" sz="4000" dirty="0"/>
          </a:p>
        </p:txBody>
      </p:sp>
      <p:sp>
        <p:nvSpPr>
          <p:cNvPr id="3" name="Content Placeholder 2"/>
          <p:cNvSpPr>
            <a:spLocks noGrp="1"/>
          </p:cNvSpPr>
          <p:nvPr>
            <p:ph idx="1"/>
          </p:nvPr>
        </p:nvSpPr>
        <p:spPr>
          <a:xfrm>
            <a:off x="0" y="2017713"/>
            <a:ext cx="9144000" cy="1182687"/>
          </a:xfrm>
        </p:spPr>
        <p:txBody>
          <a:bodyPr/>
          <a:lstStyle/>
          <a:p>
            <a:pPr marL="0" indent="0">
              <a:buNone/>
            </a:pPr>
            <a:r>
              <a:rPr lang="en-US" dirty="0" smtClean="0"/>
              <a:t>Review Question: What </a:t>
            </a:r>
            <a:r>
              <a:rPr lang="en-US" dirty="0"/>
              <a:t>key factors affect channel capacity</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49</a:t>
            </a:fld>
            <a:endParaRPr lang="en-US"/>
          </a:p>
        </p:txBody>
      </p:sp>
      <p:sp>
        <p:nvSpPr>
          <p:cNvPr id="5" name="Rectangle 4"/>
          <p:cNvSpPr/>
          <p:nvPr/>
        </p:nvSpPr>
        <p:spPr>
          <a:xfrm>
            <a:off x="0" y="3048000"/>
            <a:ext cx="9144000" cy="3785652"/>
          </a:xfrm>
          <a:prstGeom prst="rect">
            <a:avLst/>
          </a:prstGeom>
        </p:spPr>
        <p:txBody>
          <a:bodyPr wrap="square">
            <a:spAutoFit/>
          </a:bodyPr>
          <a:lstStyle/>
          <a:p>
            <a:r>
              <a:rPr lang="en-US" dirty="0">
                <a:latin typeface="Times New Roman" charset="0"/>
              </a:rPr>
              <a:t>Communications facilities are expensive and, in general, the greater the </a:t>
            </a:r>
            <a:r>
              <a:rPr lang="en-US" dirty="0" smtClean="0">
                <a:latin typeface="Times New Roman" charset="0"/>
              </a:rPr>
              <a:t>bandwidth. Furthermore</a:t>
            </a:r>
            <a:r>
              <a:rPr lang="en-US" dirty="0">
                <a:latin typeface="Times New Roman" charset="0"/>
              </a:rPr>
              <a:t>, all transmission channels of any practical interest are of limited bandwidth. The limitations arise from the physical properties of the transmission medium or from deliberate limitations at the transmitter on the bandwidth to prevent interference from other sources. Accordingly, we would like to make as efficient use as possible of a given bandwidth. For digital data, this means that we would like to get as high a data rate as possible at a particular limit of error rate for a given bandwidth. The main constraint on achieving this efficiency is noise.</a:t>
            </a:r>
          </a:p>
        </p:txBody>
      </p:sp>
    </p:spTree>
    <p:extLst>
      <p:ext uri="{BB962C8B-B14F-4D97-AF65-F5344CB8AC3E}">
        <p14:creationId xmlns:p14="http://schemas.microsoft.com/office/powerpoint/2010/main" xmlns="" val="3465997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28800"/>
            <a:ext cx="9144000" cy="3011487"/>
          </a:xfrm>
        </p:spPr>
        <p:txBody>
          <a:bodyPr/>
          <a:lstStyle/>
          <a:p>
            <a:pPr marL="0" indent="0">
              <a:buNone/>
            </a:pPr>
            <a:r>
              <a:rPr lang="en-US" dirty="0" smtClean="0"/>
              <a:t>The Factors</a:t>
            </a:r>
          </a:p>
          <a:p>
            <a:pPr marL="2235200" lvl="2" indent="-355600"/>
            <a:r>
              <a:rPr lang="en-US" dirty="0" smtClean="0"/>
              <a:t>Bandwidth</a:t>
            </a:r>
            <a:endParaRPr lang="en-US" dirty="0"/>
          </a:p>
          <a:p>
            <a:pPr marL="2235200" lvl="2" indent="-355600"/>
            <a:r>
              <a:rPr lang="en-US" dirty="0" smtClean="0"/>
              <a:t>Noise,</a:t>
            </a:r>
          </a:p>
          <a:p>
            <a:pPr marL="2235200" lvl="2" indent="-355600"/>
            <a:r>
              <a:rPr lang="en-US" dirty="0"/>
              <a:t>E</a:t>
            </a:r>
            <a:r>
              <a:rPr lang="en-US" dirty="0" smtClean="0"/>
              <a:t>rror </a:t>
            </a:r>
            <a:r>
              <a:rPr lang="en-US" dirty="0"/>
              <a:t>rate </a:t>
            </a:r>
            <a:endParaRPr lang="en-US" dirty="0" smtClean="0"/>
          </a:p>
          <a:p>
            <a:pPr marL="0" indent="0">
              <a:buNone/>
            </a:pPr>
            <a:r>
              <a:rPr lang="en-US" dirty="0"/>
              <a:t>	</a:t>
            </a:r>
            <a:r>
              <a:rPr lang="en-US" dirty="0" smtClean="0"/>
              <a:t>	    		affect </a:t>
            </a:r>
            <a:r>
              <a:rPr lang="en-US" dirty="0"/>
              <a:t>channel capacity</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50</a:t>
            </a:fld>
            <a:endParaRPr lang="en-US"/>
          </a:p>
        </p:txBody>
      </p:sp>
      <p:sp>
        <p:nvSpPr>
          <p:cNvPr id="5" name="Rectangle 4"/>
          <p:cNvSpPr/>
          <p:nvPr/>
        </p:nvSpPr>
        <p:spPr>
          <a:xfrm>
            <a:off x="0" y="4205744"/>
            <a:ext cx="9144000" cy="2677656"/>
          </a:xfrm>
          <a:prstGeom prst="rect">
            <a:avLst/>
          </a:prstGeom>
        </p:spPr>
        <p:txBody>
          <a:bodyPr wrap="square">
            <a:spAutoFit/>
          </a:bodyPr>
          <a:lstStyle/>
          <a:p>
            <a:r>
              <a:rPr lang="en-US" b="1" dirty="0">
                <a:latin typeface="Times New Roman" charset="0"/>
              </a:rPr>
              <a:t>Bandwidth:</a:t>
            </a:r>
            <a:r>
              <a:rPr lang="en-US" dirty="0">
                <a:latin typeface="Times New Roman" charset="0"/>
              </a:rPr>
              <a:t> The bandwidth of the transmitted signal as constrained by the transmitter and the nature of the transmission medium, expressed in cycles per second, or hertz</a:t>
            </a:r>
          </a:p>
          <a:p>
            <a:r>
              <a:rPr lang="en-US" b="1" dirty="0">
                <a:latin typeface="Times New Roman" charset="0"/>
              </a:rPr>
              <a:t>Noise:</a:t>
            </a:r>
            <a:r>
              <a:rPr lang="en-US" dirty="0">
                <a:latin typeface="Times New Roman" charset="0"/>
              </a:rPr>
              <a:t> The average level of noise over the communications path</a:t>
            </a:r>
          </a:p>
          <a:p>
            <a:r>
              <a:rPr lang="en-US" b="1" dirty="0">
                <a:latin typeface="Times New Roman" charset="0"/>
              </a:rPr>
              <a:t>Error rate:</a:t>
            </a:r>
            <a:r>
              <a:rPr lang="en-US" dirty="0">
                <a:latin typeface="Times New Roman" charset="0"/>
              </a:rPr>
              <a:t> The rate at which errors occur, where an error is the reception of a 1 when a 0 was transmitted or the reception of a 0 when a 1 was transmitted</a:t>
            </a:r>
            <a:endParaRPr lang="en-US" dirty="0"/>
          </a:p>
        </p:txBody>
      </p:sp>
      <p:sp>
        <p:nvSpPr>
          <p:cNvPr id="6" name="Title 1"/>
          <p:cNvSpPr>
            <a:spLocks noGrp="1"/>
          </p:cNvSpPr>
          <p:nvPr>
            <p:ph type="title"/>
          </p:nvPr>
        </p:nvSpPr>
        <p:spPr>
          <a:xfrm>
            <a:off x="838200" y="617538"/>
            <a:ext cx="8105775" cy="1143000"/>
          </a:xfrm>
        </p:spPr>
        <p:txBody>
          <a:bodyPr/>
          <a:lstStyle/>
          <a:p>
            <a:r>
              <a:rPr lang="en-US" sz="4000" dirty="0" smtClean="0"/>
              <a:t>Factors Effecting Channel Capacity</a:t>
            </a:r>
            <a:endParaRPr lang="en-US" sz="4000" dirty="0"/>
          </a:p>
        </p:txBody>
      </p:sp>
    </p:spTree>
    <p:extLst>
      <p:ext uri="{BB962C8B-B14F-4D97-AF65-F5344CB8AC3E}">
        <p14:creationId xmlns:p14="http://schemas.microsoft.com/office/powerpoint/2010/main" xmlns="" val="259251318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685800"/>
          </a:xfrm>
        </p:spPr>
        <p:txBody>
          <a:bodyPr/>
          <a:lstStyle/>
          <a:p>
            <a:pPr eaLnBrk="1" hangingPunct="1">
              <a:defRPr/>
            </a:pPr>
            <a:r>
              <a:rPr lang="en-US" sz="4000" dirty="0" smtClean="0">
                <a:cs typeface="+mj-cs"/>
              </a:rPr>
              <a:t>Summary: Review Q/A with Discussion</a:t>
            </a:r>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51</a:t>
            </a:fld>
            <a:endParaRPr lang="en-US"/>
          </a:p>
        </p:txBody>
      </p:sp>
      <p:sp>
        <p:nvSpPr>
          <p:cNvPr id="6" name="Content Placeholder 2"/>
          <p:cNvSpPr>
            <a:spLocks noGrp="1"/>
          </p:cNvSpPr>
          <p:nvPr>
            <p:ph idx="1"/>
          </p:nvPr>
        </p:nvSpPr>
        <p:spPr>
          <a:xfrm>
            <a:off x="0" y="2590800"/>
            <a:ext cx="4724400" cy="5410200"/>
          </a:xfrm>
        </p:spPr>
        <p:txBody>
          <a:bodyPr/>
          <a:lstStyle/>
          <a:p>
            <a:r>
              <a:rPr lang="en-US" sz="1600" b="1" dirty="0"/>
              <a:t>Signals for Conveying Information</a:t>
            </a:r>
          </a:p>
          <a:p>
            <a:pPr lvl="2"/>
            <a:r>
              <a:rPr lang="en-US" sz="1600" dirty="0"/>
              <a:t>Time Domain Concepts</a:t>
            </a:r>
          </a:p>
          <a:p>
            <a:pPr lvl="2"/>
            <a:r>
              <a:rPr lang="en-US" sz="1600" dirty="0"/>
              <a:t>Frequency Domain Concepts</a:t>
            </a:r>
          </a:p>
          <a:p>
            <a:pPr lvl="2"/>
            <a:r>
              <a:rPr lang="en-US" sz="1600" dirty="0"/>
              <a:t>Relationship between Data Rate and Bandwidth</a:t>
            </a:r>
          </a:p>
          <a:p>
            <a:r>
              <a:rPr lang="en-US" sz="1600" b="1" dirty="0" smtClean="0"/>
              <a:t>Analog </a:t>
            </a:r>
            <a:r>
              <a:rPr lang="en-US" sz="1600" b="1" dirty="0"/>
              <a:t>and Digital Data Transmission</a:t>
            </a:r>
          </a:p>
          <a:p>
            <a:pPr lvl="2"/>
            <a:r>
              <a:rPr lang="en-US" sz="1600" dirty="0"/>
              <a:t>Analog and Digital Data</a:t>
            </a:r>
          </a:p>
          <a:p>
            <a:pPr lvl="2"/>
            <a:r>
              <a:rPr lang="en-US" sz="1600" dirty="0"/>
              <a:t>Analog and Digital Signaling</a:t>
            </a:r>
          </a:p>
          <a:p>
            <a:pPr lvl="2"/>
            <a:r>
              <a:rPr lang="en-US" sz="1600" dirty="0"/>
              <a:t>Analog and Digital </a:t>
            </a:r>
            <a:r>
              <a:rPr lang="en-US" sz="1600" dirty="0" smtClean="0"/>
              <a:t>Transmission</a:t>
            </a:r>
            <a:endParaRPr lang="en-US" sz="1600" dirty="0"/>
          </a:p>
        </p:txBody>
      </p:sp>
      <p:sp>
        <p:nvSpPr>
          <p:cNvPr id="7" name="Rectangle 6"/>
          <p:cNvSpPr/>
          <p:nvPr/>
        </p:nvSpPr>
        <p:spPr>
          <a:xfrm>
            <a:off x="4800600" y="2590800"/>
            <a:ext cx="4572000" cy="3276600"/>
          </a:xfrm>
          <a:prstGeom prst="rect">
            <a:avLst/>
          </a:prstGeom>
          <a:noFill/>
          <a:ln>
            <a:noFill/>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marL="342900" indent="-342900" eaLnBrk="0" hangingPunct="0">
              <a:spcBef>
                <a:spcPct val="20000"/>
              </a:spcBef>
              <a:buClr>
                <a:schemeClr val="folHlink"/>
              </a:buClr>
              <a:buSzPct val="60000"/>
              <a:buFont typeface="Wingdings" charset="0"/>
              <a:buChar char="n"/>
            </a:pPr>
            <a:r>
              <a:rPr lang="en-US" sz="1600" b="1" dirty="0"/>
              <a:t>Channel Capacity</a:t>
            </a:r>
          </a:p>
          <a:p>
            <a:pPr marL="342900" indent="-342900" eaLnBrk="0" hangingPunct="0">
              <a:spcBef>
                <a:spcPct val="20000"/>
              </a:spcBef>
              <a:buClr>
                <a:schemeClr val="folHlink"/>
              </a:buClr>
              <a:buSzPct val="60000"/>
              <a:buFont typeface="Wingdings" charset="0"/>
              <a:buChar char="n"/>
            </a:pPr>
            <a:r>
              <a:rPr lang="en-US" sz="1600" dirty="0" smtClean="0">
                <a:latin typeface="+mn-lt"/>
                <a:ea typeface="+mn-ea"/>
              </a:rPr>
              <a:t>Factors effecting channel capacity</a:t>
            </a:r>
            <a:endParaRPr lang="en-US" sz="1600" dirty="0" smtClean="0">
              <a:latin typeface="+mn-lt"/>
              <a:ea typeface="+mn-ea"/>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H:\Program Files\Microsoft Office\Templates\Presentation Designs\Blends.pot</Template>
  <TotalTime>14104</TotalTime>
  <Words>2593</Words>
  <Application>Microsoft Office PowerPoint</Application>
  <PresentationFormat>On-screen Show (4:3)</PresentationFormat>
  <Paragraphs>340</Paragraphs>
  <Slides>51</Slides>
  <Notes>10</Notes>
  <HiddenSlides>0</HiddenSlides>
  <MMClips>1</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Blends</vt:lpstr>
      <vt:lpstr>TRANSMISSION FUNDAMENTALS Review</vt:lpstr>
      <vt:lpstr>Overview</vt:lpstr>
      <vt:lpstr>Analog and Digital</vt:lpstr>
      <vt:lpstr>Analog Signals</vt:lpstr>
      <vt:lpstr>Digital Signals</vt:lpstr>
      <vt:lpstr>Analog and Digital (Review Ans:)</vt:lpstr>
      <vt:lpstr>Comparison of analog and digital signals </vt:lpstr>
      <vt:lpstr>Periodic Signal (Review Question)</vt:lpstr>
      <vt:lpstr>Periodic Signal (Time Domain Concepts)</vt:lpstr>
      <vt:lpstr>Slide 10</vt:lpstr>
      <vt:lpstr>Sine Wave</vt:lpstr>
      <vt:lpstr>Amplitude, Frequency</vt:lpstr>
      <vt:lpstr>Phase</vt:lpstr>
      <vt:lpstr>Phase Change</vt:lpstr>
      <vt:lpstr>Periodic Signal (Review Ans:)</vt:lpstr>
      <vt:lpstr>Slide 16</vt:lpstr>
      <vt:lpstr>Slide 17</vt:lpstr>
      <vt:lpstr>Periodic (Review Question )</vt:lpstr>
      <vt:lpstr>Review Question 2</vt:lpstr>
      <vt:lpstr>Slide 20</vt:lpstr>
      <vt:lpstr>Varying Sine Waves s(t) = A sin(2ft +): Review Question</vt:lpstr>
      <vt:lpstr>Frequency and Period</vt:lpstr>
      <vt:lpstr>Frequency and Period</vt:lpstr>
      <vt:lpstr>Varying Sine Waves s(t) = A sin(2ft +)</vt:lpstr>
      <vt:lpstr>Wavelength ()</vt:lpstr>
      <vt:lpstr>Wavelength: Review Question</vt:lpstr>
      <vt:lpstr>Wavelength and Period</vt:lpstr>
      <vt:lpstr>Slide 28</vt:lpstr>
      <vt:lpstr>Spectrum &amp; Bandwidth Review Question</vt:lpstr>
      <vt:lpstr>Frequency Spectrum and Bandwidth</vt:lpstr>
      <vt:lpstr>Frequency Spectrum and Bandwidth</vt:lpstr>
      <vt:lpstr>Spectrum &amp; Bandwidth Review Question</vt:lpstr>
      <vt:lpstr>Review Q:2</vt:lpstr>
      <vt:lpstr>Review Q:2</vt:lpstr>
      <vt:lpstr>Review Q3:</vt:lpstr>
      <vt:lpstr>Review Q3:</vt:lpstr>
      <vt:lpstr>Slide 37</vt:lpstr>
      <vt:lpstr>Slide 38</vt:lpstr>
      <vt:lpstr>Slide 39</vt:lpstr>
      <vt:lpstr>Attenuation Review Question Transmission Impairments</vt:lpstr>
      <vt:lpstr>Attenuation Review Question</vt:lpstr>
      <vt:lpstr>Problem </vt:lpstr>
      <vt:lpstr>ATTENUATION</vt:lpstr>
      <vt:lpstr>Slide 44</vt:lpstr>
      <vt:lpstr>Channel Capacity: Review Question</vt:lpstr>
      <vt:lpstr>Concepts Related to Channel Capacity</vt:lpstr>
      <vt:lpstr>Channel Capacity</vt:lpstr>
      <vt:lpstr>Slide 48</vt:lpstr>
      <vt:lpstr>Factors Effecting Channel Capacity</vt:lpstr>
      <vt:lpstr>Factors Effecting Channel Capacity</vt:lpstr>
      <vt:lpstr>Summary: Review Q/A with Discussion</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Wireless Communications and Networks</dc:title>
  <dc:creator>Thomas Fronckowiak Jr.</dc:creator>
  <cp:lastModifiedBy>NTS</cp:lastModifiedBy>
  <cp:revision>467</cp:revision>
  <dcterms:created xsi:type="dcterms:W3CDTF">1999-06-26T21:48:38Z</dcterms:created>
  <dcterms:modified xsi:type="dcterms:W3CDTF">2013-11-15T08:21:13Z</dcterms:modified>
</cp:coreProperties>
</file>