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43"/>
  </p:notesMasterIdLst>
  <p:handoutMasterIdLst>
    <p:handoutMasterId r:id="rId44"/>
  </p:handoutMasterIdLst>
  <p:sldIdLst>
    <p:sldId id="256" r:id="rId2"/>
    <p:sldId id="464" r:id="rId3"/>
    <p:sldId id="471" r:id="rId4"/>
    <p:sldId id="472" r:id="rId5"/>
    <p:sldId id="473" r:id="rId6"/>
    <p:sldId id="474" r:id="rId7"/>
    <p:sldId id="475" r:id="rId8"/>
    <p:sldId id="476" r:id="rId9"/>
    <p:sldId id="477" r:id="rId10"/>
    <p:sldId id="478" r:id="rId11"/>
    <p:sldId id="479" r:id="rId12"/>
    <p:sldId id="480" r:id="rId13"/>
    <p:sldId id="487" r:id="rId14"/>
    <p:sldId id="488" r:id="rId15"/>
    <p:sldId id="481" r:id="rId16"/>
    <p:sldId id="482" r:id="rId17"/>
    <p:sldId id="483" r:id="rId18"/>
    <p:sldId id="484" r:id="rId19"/>
    <p:sldId id="485" r:id="rId20"/>
    <p:sldId id="486" r:id="rId21"/>
    <p:sldId id="437" r:id="rId22"/>
    <p:sldId id="438" r:id="rId23"/>
    <p:sldId id="439" r:id="rId24"/>
    <p:sldId id="470" r:id="rId25"/>
    <p:sldId id="440" r:id="rId26"/>
    <p:sldId id="441" r:id="rId27"/>
    <p:sldId id="442" r:id="rId28"/>
    <p:sldId id="444" r:id="rId29"/>
    <p:sldId id="503" r:id="rId30"/>
    <p:sldId id="489" r:id="rId31"/>
    <p:sldId id="490" r:id="rId32"/>
    <p:sldId id="491" r:id="rId33"/>
    <p:sldId id="492" r:id="rId34"/>
    <p:sldId id="493" r:id="rId35"/>
    <p:sldId id="495" r:id="rId36"/>
    <p:sldId id="496" r:id="rId37"/>
    <p:sldId id="497" r:id="rId38"/>
    <p:sldId id="498" r:id="rId39"/>
    <p:sldId id="494" r:id="rId40"/>
    <p:sldId id="500" r:id="rId41"/>
    <p:sldId id="402" r:id="rId4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48232" autoAdjust="0"/>
  </p:normalViewPr>
  <p:slideViewPr>
    <p:cSldViewPr>
      <p:cViewPr>
        <p:scale>
          <a:sx n="50" d="100"/>
          <a:sy n="50" d="100"/>
        </p:scale>
        <p:origin x="-1872" y="2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6C30231-2C97-5E41-B306-E61A0356CAB1}" type="doc">
      <dgm:prSet loTypeId="urn:microsoft.com/office/officeart/2005/8/layout/hProcess9" loCatId="process" qsTypeId="urn:microsoft.com/office/officeart/2005/8/quickstyle/simple4" qsCatId="simple" csTypeId="urn:microsoft.com/office/officeart/2005/8/colors/accent1_2" csCatId="accent1" phldr="1"/>
      <dgm:spPr/>
      <dgm:t>
        <a:bodyPr/>
        <a:lstStyle/>
        <a:p>
          <a:endParaRPr lang="en-US"/>
        </a:p>
      </dgm:t>
    </dgm:pt>
    <dgm:pt modelId="{768D367D-7B31-8A40-9A0F-AF6A4B3C5C15}">
      <dgm:prSet/>
      <dgm:spPr/>
      <dgm:t>
        <a:bodyPr/>
        <a:lstStyle/>
        <a:p>
          <a:pPr rtl="0"/>
          <a:r>
            <a:rPr kumimoji="1" lang="en-US" sz="2000" b="1" i="0" dirty="0" smtClean="0">
              <a:solidFill>
                <a:schemeClr val="bg2"/>
              </a:solidFill>
            </a:rPr>
            <a:t>Free space loss</a:t>
          </a:r>
          <a:endParaRPr lang="en-US" sz="2000" b="1" i="0" dirty="0">
            <a:solidFill>
              <a:schemeClr val="bg2"/>
            </a:solidFill>
          </a:endParaRPr>
        </a:p>
      </dgm:t>
    </dgm:pt>
    <dgm:pt modelId="{9018A79F-89D2-2441-AAB9-CAE6EA0D23F7}" type="parTrans" cxnId="{343494F6-FFDD-E249-ADF6-514B334AE55C}">
      <dgm:prSet/>
      <dgm:spPr/>
      <dgm:t>
        <a:bodyPr/>
        <a:lstStyle/>
        <a:p>
          <a:endParaRPr lang="en-US"/>
        </a:p>
      </dgm:t>
    </dgm:pt>
    <dgm:pt modelId="{4E72B584-EE9E-EA42-AB74-FF0BE96D0974}" type="sibTrans" cxnId="{343494F6-FFDD-E249-ADF6-514B334AE55C}">
      <dgm:prSet/>
      <dgm:spPr/>
      <dgm:t>
        <a:bodyPr/>
        <a:lstStyle/>
        <a:p>
          <a:endParaRPr lang="en-US"/>
        </a:p>
      </dgm:t>
    </dgm:pt>
    <dgm:pt modelId="{4F2A24C1-489B-9C48-8147-D7BFC80CA92E}">
      <dgm:prSet custT="1"/>
      <dgm:spPr/>
      <dgm:t>
        <a:bodyPr/>
        <a:lstStyle/>
        <a:p>
          <a:pPr rtl="0"/>
          <a:r>
            <a:rPr kumimoji="1" lang="en-US" sz="2000" b="1" i="0" dirty="0" smtClean="0">
              <a:solidFill>
                <a:schemeClr val="tx2"/>
              </a:solidFill>
            </a:rPr>
            <a:t>loss of signal with distance</a:t>
          </a:r>
          <a:endParaRPr lang="en-US" sz="2000" b="1" i="0" dirty="0">
            <a:solidFill>
              <a:schemeClr val="tx2"/>
            </a:solidFill>
          </a:endParaRPr>
        </a:p>
      </dgm:t>
    </dgm:pt>
    <dgm:pt modelId="{8656813A-C483-764C-93F7-29FD08389118}" type="parTrans" cxnId="{AF2EFF53-9A71-B047-A2D7-E48F3C85FCE9}">
      <dgm:prSet/>
      <dgm:spPr/>
      <dgm:t>
        <a:bodyPr/>
        <a:lstStyle/>
        <a:p>
          <a:endParaRPr lang="en-US"/>
        </a:p>
      </dgm:t>
    </dgm:pt>
    <dgm:pt modelId="{CA7E8324-F155-2942-B371-C7DB2A468DD7}" type="sibTrans" cxnId="{AF2EFF53-9A71-B047-A2D7-E48F3C85FCE9}">
      <dgm:prSet/>
      <dgm:spPr/>
      <dgm:t>
        <a:bodyPr/>
        <a:lstStyle/>
        <a:p>
          <a:endParaRPr lang="en-US"/>
        </a:p>
      </dgm:t>
    </dgm:pt>
    <dgm:pt modelId="{A2B46028-7E4C-1548-B473-CEEB49FB2D72}">
      <dgm:prSet/>
      <dgm:spPr/>
      <dgm:t>
        <a:bodyPr/>
        <a:lstStyle/>
        <a:p>
          <a:pPr rtl="0"/>
          <a:r>
            <a:rPr kumimoji="1" lang="en-US" sz="2000" b="1" i="0" dirty="0" smtClean="0">
              <a:solidFill>
                <a:schemeClr val="bg2"/>
              </a:solidFill>
            </a:rPr>
            <a:t>Atmospheric Absorption</a:t>
          </a:r>
          <a:endParaRPr lang="en-US" sz="2000" b="1" i="0" dirty="0">
            <a:solidFill>
              <a:schemeClr val="bg2"/>
            </a:solidFill>
          </a:endParaRPr>
        </a:p>
      </dgm:t>
    </dgm:pt>
    <dgm:pt modelId="{A364B61E-916B-2F4D-83E3-29718644B87D}" type="parTrans" cxnId="{36D5706A-4D65-BA40-8E30-16B3E9413684}">
      <dgm:prSet/>
      <dgm:spPr/>
      <dgm:t>
        <a:bodyPr/>
        <a:lstStyle/>
        <a:p>
          <a:endParaRPr lang="en-US"/>
        </a:p>
      </dgm:t>
    </dgm:pt>
    <dgm:pt modelId="{AC6D8AA3-784B-9943-B4BF-D016B178CDC2}" type="sibTrans" cxnId="{36D5706A-4D65-BA40-8E30-16B3E9413684}">
      <dgm:prSet/>
      <dgm:spPr/>
      <dgm:t>
        <a:bodyPr/>
        <a:lstStyle/>
        <a:p>
          <a:endParaRPr lang="en-US"/>
        </a:p>
      </dgm:t>
    </dgm:pt>
    <dgm:pt modelId="{2004167A-C965-FB4B-B73C-C679F4B6E6A4}">
      <dgm:prSet custT="1"/>
      <dgm:spPr/>
      <dgm:t>
        <a:bodyPr/>
        <a:lstStyle/>
        <a:p>
          <a:pPr rtl="0"/>
          <a:r>
            <a:rPr kumimoji="1" lang="en-US" sz="2000" b="1" i="0" dirty="0" smtClean="0">
              <a:solidFill>
                <a:schemeClr val="tx2"/>
              </a:solidFill>
            </a:rPr>
            <a:t>from water vapor and oxygen absorption</a:t>
          </a:r>
          <a:endParaRPr kumimoji="1" lang="en-US" sz="2000" b="1" i="0" dirty="0">
            <a:solidFill>
              <a:schemeClr val="tx2"/>
            </a:solidFill>
          </a:endParaRPr>
        </a:p>
      </dgm:t>
    </dgm:pt>
    <dgm:pt modelId="{7131F5F7-F588-EE48-BDA3-6372BA682604}" type="parTrans" cxnId="{99E33687-DCBE-CF48-B8CD-88F27EEE1C21}">
      <dgm:prSet/>
      <dgm:spPr/>
      <dgm:t>
        <a:bodyPr/>
        <a:lstStyle/>
        <a:p>
          <a:endParaRPr lang="en-US"/>
        </a:p>
      </dgm:t>
    </dgm:pt>
    <dgm:pt modelId="{F67FA9F1-9CDB-A54E-B26D-5123F16137EF}" type="sibTrans" cxnId="{99E33687-DCBE-CF48-B8CD-88F27EEE1C21}">
      <dgm:prSet/>
      <dgm:spPr/>
      <dgm:t>
        <a:bodyPr/>
        <a:lstStyle/>
        <a:p>
          <a:endParaRPr lang="en-US"/>
        </a:p>
      </dgm:t>
    </dgm:pt>
    <dgm:pt modelId="{CA5D832E-3E19-3048-9F9B-24FF327EA450}">
      <dgm:prSet/>
      <dgm:spPr/>
      <dgm:t>
        <a:bodyPr/>
        <a:lstStyle/>
        <a:p>
          <a:pPr rtl="0"/>
          <a:r>
            <a:rPr kumimoji="1" lang="en-US" sz="2400" b="1" i="0" dirty="0" smtClean="0">
              <a:solidFill>
                <a:schemeClr val="bg2"/>
              </a:solidFill>
            </a:rPr>
            <a:t>Multipath</a:t>
          </a:r>
          <a:endParaRPr lang="en-US" sz="2400" b="1" i="0" dirty="0">
            <a:solidFill>
              <a:schemeClr val="bg2"/>
            </a:solidFill>
          </a:endParaRPr>
        </a:p>
      </dgm:t>
    </dgm:pt>
    <dgm:pt modelId="{ED2A84F3-60E9-AE4F-848C-22DC09781CE7}" type="parTrans" cxnId="{2DC1780D-8BF3-0E4F-951F-E693ED0345E7}">
      <dgm:prSet/>
      <dgm:spPr/>
      <dgm:t>
        <a:bodyPr/>
        <a:lstStyle/>
        <a:p>
          <a:endParaRPr lang="en-US"/>
        </a:p>
      </dgm:t>
    </dgm:pt>
    <dgm:pt modelId="{B6618282-8092-5642-AE2A-F4C2EE405E91}" type="sibTrans" cxnId="{2DC1780D-8BF3-0E4F-951F-E693ED0345E7}">
      <dgm:prSet/>
      <dgm:spPr/>
      <dgm:t>
        <a:bodyPr/>
        <a:lstStyle/>
        <a:p>
          <a:endParaRPr lang="en-US"/>
        </a:p>
      </dgm:t>
    </dgm:pt>
    <dgm:pt modelId="{B8B45C6A-F207-4D4A-838E-944098414B31}">
      <dgm:prSet custT="1"/>
      <dgm:spPr/>
      <dgm:t>
        <a:bodyPr/>
        <a:lstStyle/>
        <a:p>
          <a:pPr rtl="0"/>
          <a:r>
            <a:rPr kumimoji="1" lang="en-US" sz="2000" b="1" i="0" dirty="0" smtClean="0">
              <a:solidFill>
                <a:schemeClr val="tx2"/>
              </a:solidFill>
            </a:rPr>
            <a:t>multiple interfering signals from reflections</a:t>
          </a:r>
          <a:endParaRPr kumimoji="1" lang="en-US" sz="2000" b="1" i="0" dirty="0">
            <a:solidFill>
              <a:schemeClr val="tx2"/>
            </a:solidFill>
          </a:endParaRPr>
        </a:p>
      </dgm:t>
    </dgm:pt>
    <dgm:pt modelId="{E3877AB1-8499-AC43-B7A6-6C79C6505BDB}" type="parTrans" cxnId="{74E6C9FB-2405-914B-83C8-CE1C5CD4BE9E}">
      <dgm:prSet/>
      <dgm:spPr/>
      <dgm:t>
        <a:bodyPr/>
        <a:lstStyle/>
        <a:p>
          <a:endParaRPr lang="en-US"/>
        </a:p>
      </dgm:t>
    </dgm:pt>
    <dgm:pt modelId="{DBABCD2D-5E1C-4647-94DE-F4A37834960A}" type="sibTrans" cxnId="{74E6C9FB-2405-914B-83C8-CE1C5CD4BE9E}">
      <dgm:prSet/>
      <dgm:spPr/>
      <dgm:t>
        <a:bodyPr/>
        <a:lstStyle/>
        <a:p>
          <a:endParaRPr lang="en-US"/>
        </a:p>
      </dgm:t>
    </dgm:pt>
    <dgm:pt modelId="{438E184A-32BB-0544-B82D-84C2F2003AD4}">
      <dgm:prSet/>
      <dgm:spPr/>
      <dgm:t>
        <a:bodyPr/>
        <a:lstStyle/>
        <a:p>
          <a:pPr rtl="0"/>
          <a:r>
            <a:rPr kumimoji="1" lang="en-US" sz="2400" b="1" i="0" dirty="0" smtClean="0">
              <a:solidFill>
                <a:schemeClr val="bg2"/>
              </a:solidFill>
            </a:rPr>
            <a:t>Refraction</a:t>
          </a:r>
          <a:endParaRPr lang="en-US" sz="2400" b="1" i="0" dirty="0">
            <a:solidFill>
              <a:schemeClr val="bg2"/>
            </a:solidFill>
          </a:endParaRPr>
        </a:p>
      </dgm:t>
    </dgm:pt>
    <dgm:pt modelId="{1FC399B6-D334-444C-971B-0959434E46A0}" type="parTrans" cxnId="{3794CBEA-DAA4-0A4F-8D18-5E4673178B01}">
      <dgm:prSet/>
      <dgm:spPr/>
      <dgm:t>
        <a:bodyPr/>
        <a:lstStyle/>
        <a:p>
          <a:endParaRPr lang="en-US"/>
        </a:p>
      </dgm:t>
    </dgm:pt>
    <dgm:pt modelId="{BB49E90A-F8E8-0F45-AC0B-C032175750D4}" type="sibTrans" cxnId="{3794CBEA-DAA4-0A4F-8D18-5E4673178B01}">
      <dgm:prSet/>
      <dgm:spPr/>
      <dgm:t>
        <a:bodyPr/>
        <a:lstStyle/>
        <a:p>
          <a:endParaRPr lang="en-US"/>
        </a:p>
      </dgm:t>
    </dgm:pt>
    <dgm:pt modelId="{334AF48A-B343-0A46-958B-A28A37BFE71F}">
      <dgm:prSet custT="1"/>
      <dgm:spPr/>
      <dgm:t>
        <a:bodyPr/>
        <a:lstStyle/>
        <a:p>
          <a:pPr rtl="0"/>
          <a:r>
            <a:rPr kumimoji="1" lang="en-US" sz="2000" b="1" i="0" dirty="0" smtClean="0">
              <a:solidFill>
                <a:schemeClr val="tx2"/>
              </a:solidFill>
            </a:rPr>
            <a:t>bending signal away from receiver</a:t>
          </a:r>
          <a:endParaRPr kumimoji="1" lang="en-US" sz="2000" b="1" i="0" dirty="0">
            <a:solidFill>
              <a:schemeClr val="tx2"/>
            </a:solidFill>
          </a:endParaRPr>
        </a:p>
      </dgm:t>
    </dgm:pt>
    <dgm:pt modelId="{B3F87651-11D5-B84E-9ED1-F8F766927722}" type="parTrans" cxnId="{312762AA-FCBA-2C43-9698-67844CE887E9}">
      <dgm:prSet/>
      <dgm:spPr/>
      <dgm:t>
        <a:bodyPr/>
        <a:lstStyle/>
        <a:p>
          <a:endParaRPr lang="en-US"/>
        </a:p>
      </dgm:t>
    </dgm:pt>
    <dgm:pt modelId="{36377C83-0AC1-784D-BA96-62963FCC5C96}" type="sibTrans" cxnId="{312762AA-FCBA-2C43-9698-67844CE887E9}">
      <dgm:prSet/>
      <dgm:spPr/>
      <dgm:t>
        <a:bodyPr/>
        <a:lstStyle/>
        <a:p>
          <a:endParaRPr lang="en-US"/>
        </a:p>
      </dgm:t>
    </dgm:pt>
    <dgm:pt modelId="{465A8997-589F-E843-9257-FA0701ED5C3D}" type="pres">
      <dgm:prSet presAssocID="{66C30231-2C97-5E41-B306-E61A0356CAB1}" presName="CompostProcess" presStyleCnt="0">
        <dgm:presLayoutVars>
          <dgm:dir/>
          <dgm:resizeHandles val="exact"/>
        </dgm:presLayoutVars>
      </dgm:prSet>
      <dgm:spPr/>
      <dgm:t>
        <a:bodyPr/>
        <a:lstStyle/>
        <a:p>
          <a:endParaRPr lang="en-US"/>
        </a:p>
      </dgm:t>
    </dgm:pt>
    <dgm:pt modelId="{54FEAD1E-D889-F04F-8164-758D91E229DA}" type="pres">
      <dgm:prSet presAssocID="{66C30231-2C97-5E41-B306-E61A0356CAB1}" presName="arrow" presStyleLbl="bgShp" presStyleIdx="0" presStyleCnt="1"/>
      <dgm:spPr/>
    </dgm:pt>
    <dgm:pt modelId="{5A68B8FC-4FC7-4347-923D-C732AC349F90}" type="pres">
      <dgm:prSet presAssocID="{66C30231-2C97-5E41-B306-E61A0356CAB1}" presName="linearProcess" presStyleCnt="0"/>
      <dgm:spPr/>
    </dgm:pt>
    <dgm:pt modelId="{0C87CD05-9C23-2A40-B5F9-32560446A430}" type="pres">
      <dgm:prSet presAssocID="{768D367D-7B31-8A40-9A0F-AF6A4B3C5C15}" presName="textNode" presStyleLbl="node1" presStyleIdx="0" presStyleCnt="4" custScaleX="93390" custScaleY="110240" custLinFactNeighborX="55932" custLinFactNeighborY="-1835">
        <dgm:presLayoutVars>
          <dgm:bulletEnabled val="1"/>
        </dgm:presLayoutVars>
      </dgm:prSet>
      <dgm:spPr/>
      <dgm:t>
        <a:bodyPr/>
        <a:lstStyle/>
        <a:p>
          <a:endParaRPr lang="en-US"/>
        </a:p>
      </dgm:t>
    </dgm:pt>
    <dgm:pt modelId="{CABC0D9B-F5C0-0240-B259-80EE1F40949D}" type="pres">
      <dgm:prSet presAssocID="{4E72B584-EE9E-EA42-AB74-FF0BE96D0974}" presName="sibTrans" presStyleCnt="0"/>
      <dgm:spPr/>
    </dgm:pt>
    <dgm:pt modelId="{80C51632-9932-8049-BD02-CAB1CE71749F}" type="pres">
      <dgm:prSet presAssocID="{A2B46028-7E4C-1548-B473-CEEB49FB2D72}" presName="textNode" presStyleLbl="node1" presStyleIdx="1" presStyleCnt="4" custScaleX="107804" custScaleY="118244" custLinFactNeighborX="22187" custLinFactNeighborY="-1835">
        <dgm:presLayoutVars>
          <dgm:bulletEnabled val="1"/>
        </dgm:presLayoutVars>
      </dgm:prSet>
      <dgm:spPr/>
      <dgm:t>
        <a:bodyPr/>
        <a:lstStyle/>
        <a:p>
          <a:endParaRPr lang="en-US"/>
        </a:p>
      </dgm:t>
    </dgm:pt>
    <dgm:pt modelId="{4133A25F-9EC3-E647-AAC9-E9EB19DA7047}" type="pres">
      <dgm:prSet presAssocID="{AC6D8AA3-784B-9943-B4BF-D016B178CDC2}" presName="sibTrans" presStyleCnt="0"/>
      <dgm:spPr/>
    </dgm:pt>
    <dgm:pt modelId="{973F4DD8-45E7-324E-BD4C-C7AA32FC463E}" type="pres">
      <dgm:prSet presAssocID="{CA5D832E-3E19-3048-9F9B-24FF327EA450}" presName="textNode" presStyleLbl="node1" presStyleIdx="2" presStyleCnt="4" custScaleY="121916" custLinFactNeighborX="-25715" custLinFactNeighborY="1">
        <dgm:presLayoutVars>
          <dgm:bulletEnabled val="1"/>
        </dgm:presLayoutVars>
      </dgm:prSet>
      <dgm:spPr/>
      <dgm:t>
        <a:bodyPr/>
        <a:lstStyle/>
        <a:p>
          <a:endParaRPr lang="en-US"/>
        </a:p>
      </dgm:t>
    </dgm:pt>
    <dgm:pt modelId="{CC959427-B24A-1744-9E86-A6634807D835}" type="pres">
      <dgm:prSet presAssocID="{B6618282-8092-5642-AE2A-F4C2EE405E91}" presName="sibTrans" presStyleCnt="0"/>
      <dgm:spPr/>
    </dgm:pt>
    <dgm:pt modelId="{02CD00FE-CC04-F740-B3B1-9842D9D3E8F3}" type="pres">
      <dgm:prSet presAssocID="{438E184A-32BB-0544-B82D-84C2F2003AD4}" presName="textNode" presStyleLbl="node1" presStyleIdx="3" presStyleCnt="4" custLinFactNeighborX="8578" custLinFactNeighborY="-2952">
        <dgm:presLayoutVars>
          <dgm:bulletEnabled val="1"/>
        </dgm:presLayoutVars>
      </dgm:prSet>
      <dgm:spPr/>
      <dgm:t>
        <a:bodyPr/>
        <a:lstStyle/>
        <a:p>
          <a:endParaRPr lang="en-US"/>
        </a:p>
      </dgm:t>
    </dgm:pt>
  </dgm:ptLst>
  <dgm:cxnLst>
    <dgm:cxn modelId="{343494F6-FFDD-E249-ADF6-514B334AE55C}" srcId="{66C30231-2C97-5E41-B306-E61A0356CAB1}" destId="{768D367D-7B31-8A40-9A0F-AF6A4B3C5C15}" srcOrd="0" destOrd="0" parTransId="{9018A79F-89D2-2441-AAB9-CAE6EA0D23F7}" sibTransId="{4E72B584-EE9E-EA42-AB74-FF0BE96D0974}"/>
    <dgm:cxn modelId="{312762AA-FCBA-2C43-9698-67844CE887E9}" srcId="{438E184A-32BB-0544-B82D-84C2F2003AD4}" destId="{334AF48A-B343-0A46-958B-A28A37BFE71F}" srcOrd="0" destOrd="0" parTransId="{B3F87651-11D5-B84E-9ED1-F8F766927722}" sibTransId="{36377C83-0AC1-784D-BA96-62963FCC5C96}"/>
    <dgm:cxn modelId="{DDD1E60A-3601-1B46-BCCD-5BF1C880F7D6}" type="presOf" srcId="{CA5D832E-3E19-3048-9F9B-24FF327EA450}" destId="{973F4DD8-45E7-324E-BD4C-C7AA32FC463E}" srcOrd="0" destOrd="0" presId="urn:microsoft.com/office/officeart/2005/8/layout/hProcess9"/>
    <dgm:cxn modelId="{CD7A8561-97A5-4C43-B1D8-CFAD52361F3F}" type="presOf" srcId="{66C30231-2C97-5E41-B306-E61A0356CAB1}" destId="{465A8997-589F-E843-9257-FA0701ED5C3D}" srcOrd="0" destOrd="0" presId="urn:microsoft.com/office/officeart/2005/8/layout/hProcess9"/>
    <dgm:cxn modelId="{74E6C9FB-2405-914B-83C8-CE1C5CD4BE9E}" srcId="{CA5D832E-3E19-3048-9F9B-24FF327EA450}" destId="{B8B45C6A-F207-4D4A-838E-944098414B31}" srcOrd="0" destOrd="0" parTransId="{E3877AB1-8499-AC43-B7A6-6C79C6505BDB}" sibTransId="{DBABCD2D-5E1C-4647-94DE-F4A37834960A}"/>
    <dgm:cxn modelId="{E33A4D42-8C94-9D48-9E92-B70225A2AC7A}" type="presOf" srcId="{B8B45C6A-F207-4D4A-838E-944098414B31}" destId="{973F4DD8-45E7-324E-BD4C-C7AA32FC463E}" srcOrd="0" destOrd="1" presId="urn:microsoft.com/office/officeart/2005/8/layout/hProcess9"/>
    <dgm:cxn modelId="{36D5706A-4D65-BA40-8E30-16B3E9413684}" srcId="{66C30231-2C97-5E41-B306-E61A0356CAB1}" destId="{A2B46028-7E4C-1548-B473-CEEB49FB2D72}" srcOrd="1" destOrd="0" parTransId="{A364B61E-916B-2F4D-83E3-29718644B87D}" sibTransId="{AC6D8AA3-784B-9943-B4BF-D016B178CDC2}"/>
    <dgm:cxn modelId="{F49C2388-4E93-D044-BFD1-41289799894D}" type="presOf" srcId="{A2B46028-7E4C-1548-B473-CEEB49FB2D72}" destId="{80C51632-9932-8049-BD02-CAB1CE71749F}" srcOrd="0" destOrd="0" presId="urn:microsoft.com/office/officeart/2005/8/layout/hProcess9"/>
    <dgm:cxn modelId="{3794CBEA-DAA4-0A4F-8D18-5E4673178B01}" srcId="{66C30231-2C97-5E41-B306-E61A0356CAB1}" destId="{438E184A-32BB-0544-B82D-84C2F2003AD4}" srcOrd="3" destOrd="0" parTransId="{1FC399B6-D334-444C-971B-0959434E46A0}" sibTransId="{BB49E90A-F8E8-0F45-AC0B-C032175750D4}"/>
    <dgm:cxn modelId="{AF2EFF53-9A71-B047-A2D7-E48F3C85FCE9}" srcId="{768D367D-7B31-8A40-9A0F-AF6A4B3C5C15}" destId="{4F2A24C1-489B-9C48-8147-D7BFC80CA92E}" srcOrd="0" destOrd="0" parTransId="{8656813A-C483-764C-93F7-29FD08389118}" sibTransId="{CA7E8324-F155-2942-B371-C7DB2A468DD7}"/>
    <dgm:cxn modelId="{5317954F-9012-4A47-905B-B68E430C5637}" type="presOf" srcId="{768D367D-7B31-8A40-9A0F-AF6A4B3C5C15}" destId="{0C87CD05-9C23-2A40-B5F9-32560446A430}" srcOrd="0" destOrd="0" presId="urn:microsoft.com/office/officeart/2005/8/layout/hProcess9"/>
    <dgm:cxn modelId="{B20255E9-8DD8-2341-A71A-02D4EA2B181A}" type="presOf" srcId="{438E184A-32BB-0544-B82D-84C2F2003AD4}" destId="{02CD00FE-CC04-F740-B3B1-9842D9D3E8F3}" srcOrd="0" destOrd="0" presId="urn:microsoft.com/office/officeart/2005/8/layout/hProcess9"/>
    <dgm:cxn modelId="{99E33687-DCBE-CF48-B8CD-88F27EEE1C21}" srcId="{A2B46028-7E4C-1548-B473-CEEB49FB2D72}" destId="{2004167A-C965-FB4B-B73C-C679F4B6E6A4}" srcOrd="0" destOrd="0" parTransId="{7131F5F7-F588-EE48-BDA3-6372BA682604}" sibTransId="{F67FA9F1-9CDB-A54E-B26D-5123F16137EF}"/>
    <dgm:cxn modelId="{203A8564-C561-8340-9940-8C2B9E99B8CF}" type="presOf" srcId="{4F2A24C1-489B-9C48-8147-D7BFC80CA92E}" destId="{0C87CD05-9C23-2A40-B5F9-32560446A430}" srcOrd="0" destOrd="1" presId="urn:microsoft.com/office/officeart/2005/8/layout/hProcess9"/>
    <dgm:cxn modelId="{71558953-891A-2B46-B159-364D801AF9CF}" type="presOf" srcId="{334AF48A-B343-0A46-958B-A28A37BFE71F}" destId="{02CD00FE-CC04-F740-B3B1-9842D9D3E8F3}" srcOrd="0" destOrd="1" presId="urn:microsoft.com/office/officeart/2005/8/layout/hProcess9"/>
    <dgm:cxn modelId="{CE7515CD-5781-7C44-AAA8-B8E075FF7E9C}" type="presOf" srcId="{2004167A-C965-FB4B-B73C-C679F4B6E6A4}" destId="{80C51632-9932-8049-BD02-CAB1CE71749F}" srcOrd="0" destOrd="1" presId="urn:microsoft.com/office/officeart/2005/8/layout/hProcess9"/>
    <dgm:cxn modelId="{2DC1780D-8BF3-0E4F-951F-E693ED0345E7}" srcId="{66C30231-2C97-5E41-B306-E61A0356CAB1}" destId="{CA5D832E-3E19-3048-9F9B-24FF327EA450}" srcOrd="2" destOrd="0" parTransId="{ED2A84F3-60E9-AE4F-848C-22DC09781CE7}" sibTransId="{B6618282-8092-5642-AE2A-F4C2EE405E91}"/>
    <dgm:cxn modelId="{962B1698-4A72-D640-8220-0799898F440D}" type="presParOf" srcId="{465A8997-589F-E843-9257-FA0701ED5C3D}" destId="{54FEAD1E-D889-F04F-8164-758D91E229DA}" srcOrd="0" destOrd="0" presId="urn:microsoft.com/office/officeart/2005/8/layout/hProcess9"/>
    <dgm:cxn modelId="{6BB754C6-6DEB-8A40-8224-DC5612EB5E60}" type="presParOf" srcId="{465A8997-589F-E843-9257-FA0701ED5C3D}" destId="{5A68B8FC-4FC7-4347-923D-C732AC349F90}" srcOrd="1" destOrd="0" presId="urn:microsoft.com/office/officeart/2005/8/layout/hProcess9"/>
    <dgm:cxn modelId="{70EE0BA1-6CD6-5B45-A170-F9C39C2D46F4}" type="presParOf" srcId="{5A68B8FC-4FC7-4347-923D-C732AC349F90}" destId="{0C87CD05-9C23-2A40-B5F9-32560446A430}" srcOrd="0" destOrd="0" presId="urn:microsoft.com/office/officeart/2005/8/layout/hProcess9"/>
    <dgm:cxn modelId="{B4389EEB-A556-A34E-B90D-14CF862C7C32}" type="presParOf" srcId="{5A68B8FC-4FC7-4347-923D-C732AC349F90}" destId="{CABC0D9B-F5C0-0240-B259-80EE1F40949D}" srcOrd="1" destOrd="0" presId="urn:microsoft.com/office/officeart/2005/8/layout/hProcess9"/>
    <dgm:cxn modelId="{D0C21EAA-3222-384B-B0D0-60A1B6F8B153}" type="presParOf" srcId="{5A68B8FC-4FC7-4347-923D-C732AC349F90}" destId="{80C51632-9932-8049-BD02-CAB1CE71749F}" srcOrd="2" destOrd="0" presId="urn:microsoft.com/office/officeart/2005/8/layout/hProcess9"/>
    <dgm:cxn modelId="{12656F70-DA9C-A245-B98F-9C619FDC8583}" type="presParOf" srcId="{5A68B8FC-4FC7-4347-923D-C732AC349F90}" destId="{4133A25F-9EC3-E647-AAC9-E9EB19DA7047}" srcOrd="3" destOrd="0" presId="urn:microsoft.com/office/officeart/2005/8/layout/hProcess9"/>
    <dgm:cxn modelId="{15EC3693-DB38-114A-92C6-63E62B220FF4}" type="presParOf" srcId="{5A68B8FC-4FC7-4347-923D-C732AC349F90}" destId="{973F4DD8-45E7-324E-BD4C-C7AA32FC463E}" srcOrd="4" destOrd="0" presId="urn:microsoft.com/office/officeart/2005/8/layout/hProcess9"/>
    <dgm:cxn modelId="{1C23875F-5965-6E48-901B-86CB979C021F}" type="presParOf" srcId="{5A68B8FC-4FC7-4347-923D-C732AC349F90}" destId="{CC959427-B24A-1744-9E86-A6634807D835}" srcOrd="5" destOrd="0" presId="urn:microsoft.com/office/officeart/2005/8/layout/hProcess9"/>
    <dgm:cxn modelId="{4F0A63A4-BFA2-EC41-9A6E-0B87B142CD49}" type="presParOf" srcId="{5A68B8FC-4FC7-4347-923D-C732AC349F90}" destId="{02CD00FE-CC04-F740-B3B1-9842D9D3E8F3}" srcOrd="6"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9758F7-029E-6349-BDBE-4120CDEAA20D}"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A0511CF5-F60B-3A4C-B82B-F5AC763612B9}">
      <dgm:prSet/>
      <dgm:spPr/>
      <dgm:t>
        <a:bodyPr/>
        <a:lstStyle/>
        <a:p>
          <a:pPr rtl="0"/>
          <a:r>
            <a:rPr kumimoji="1" lang="en-US" dirty="0" smtClean="0"/>
            <a:t>multiple beams of light at different frequencies</a:t>
          </a:r>
          <a:endParaRPr lang="en-US" dirty="0"/>
        </a:p>
      </dgm:t>
    </dgm:pt>
    <dgm:pt modelId="{430E276D-2D67-DE4F-A716-FE8EEDCD12F8}" type="parTrans" cxnId="{D5356E2B-2D3F-564A-BFBE-87D584B718AC}">
      <dgm:prSet/>
      <dgm:spPr/>
      <dgm:t>
        <a:bodyPr/>
        <a:lstStyle/>
        <a:p>
          <a:endParaRPr lang="en-US"/>
        </a:p>
      </dgm:t>
    </dgm:pt>
    <dgm:pt modelId="{E08BB324-9082-444E-9C86-271FAB1CC486}" type="sibTrans" cxnId="{D5356E2B-2D3F-564A-BFBE-87D584B718AC}">
      <dgm:prSet/>
      <dgm:spPr/>
      <dgm:t>
        <a:bodyPr/>
        <a:lstStyle/>
        <a:p>
          <a:endParaRPr lang="en-US"/>
        </a:p>
      </dgm:t>
    </dgm:pt>
    <dgm:pt modelId="{B18E13A7-5B36-EE4A-A856-DE80F512A042}">
      <dgm:prSet/>
      <dgm:spPr/>
      <dgm:t>
        <a:bodyPr/>
        <a:lstStyle/>
        <a:p>
          <a:pPr rtl="0"/>
          <a:r>
            <a:rPr kumimoji="1" lang="en-US" dirty="0" smtClean="0"/>
            <a:t>carried over optical fiber links</a:t>
          </a:r>
          <a:endParaRPr lang="en-US" dirty="0"/>
        </a:p>
      </dgm:t>
    </dgm:pt>
    <dgm:pt modelId="{92071FBD-8B91-B349-A1F2-E8AABEDB7FA0}" type="parTrans" cxnId="{45112369-E79D-3B4C-B1AB-36E7F7803C9C}">
      <dgm:prSet/>
      <dgm:spPr/>
      <dgm:t>
        <a:bodyPr/>
        <a:lstStyle/>
        <a:p>
          <a:endParaRPr lang="en-US"/>
        </a:p>
      </dgm:t>
    </dgm:pt>
    <dgm:pt modelId="{5E00C690-B191-5040-A7B7-1C965575CDA9}" type="sibTrans" cxnId="{45112369-E79D-3B4C-B1AB-36E7F7803C9C}">
      <dgm:prSet/>
      <dgm:spPr/>
      <dgm:t>
        <a:bodyPr/>
        <a:lstStyle/>
        <a:p>
          <a:endParaRPr lang="en-US"/>
        </a:p>
      </dgm:t>
    </dgm:pt>
    <dgm:pt modelId="{E2FD1EA9-4B84-3543-97D8-3533D4A8CE83}">
      <dgm:prSet/>
      <dgm:spPr/>
      <dgm:t>
        <a:bodyPr/>
        <a:lstStyle/>
        <a:p>
          <a:pPr rtl="0"/>
          <a:r>
            <a:rPr kumimoji="1" lang="en-US" dirty="0" smtClean="0"/>
            <a:t>commercial systems with 160 channels of 10 Gbps</a:t>
          </a:r>
          <a:endParaRPr lang="en-US" dirty="0"/>
        </a:p>
      </dgm:t>
    </dgm:pt>
    <dgm:pt modelId="{0F79BB69-47D8-E349-8FF3-3D88B50D5F35}" type="parTrans" cxnId="{1EB4E6AC-8FA5-AF4A-A5D8-C7D0D0BCEE13}">
      <dgm:prSet/>
      <dgm:spPr/>
      <dgm:t>
        <a:bodyPr/>
        <a:lstStyle/>
        <a:p>
          <a:endParaRPr lang="en-US"/>
        </a:p>
      </dgm:t>
    </dgm:pt>
    <dgm:pt modelId="{3739CFDC-979E-5F4E-931B-3E6910F88B85}" type="sibTrans" cxnId="{1EB4E6AC-8FA5-AF4A-A5D8-C7D0D0BCEE13}">
      <dgm:prSet/>
      <dgm:spPr/>
      <dgm:t>
        <a:bodyPr/>
        <a:lstStyle/>
        <a:p>
          <a:endParaRPr lang="en-US"/>
        </a:p>
      </dgm:t>
    </dgm:pt>
    <dgm:pt modelId="{EFADFC9C-C85D-BC48-B472-254275E9A3B1}">
      <dgm:prSet/>
      <dgm:spPr/>
      <dgm:t>
        <a:bodyPr/>
        <a:lstStyle/>
        <a:p>
          <a:pPr rtl="0"/>
          <a:r>
            <a:rPr kumimoji="1" lang="en-US" dirty="0" smtClean="0"/>
            <a:t>lab demo of 256 channels 39.8 Gbps</a:t>
          </a:r>
          <a:endParaRPr lang="en-US" dirty="0"/>
        </a:p>
      </dgm:t>
    </dgm:pt>
    <dgm:pt modelId="{E61530BF-37F5-4B49-84DE-303E81A32947}" type="parTrans" cxnId="{F450DB58-0492-3E4A-AA27-69C67C0852ED}">
      <dgm:prSet/>
      <dgm:spPr/>
      <dgm:t>
        <a:bodyPr/>
        <a:lstStyle/>
        <a:p>
          <a:endParaRPr lang="en-US"/>
        </a:p>
      </dgm:t>
    </dgm:pt>
    <dgm:pt modelId="{27785A53-1B26-A74B-89AE-328D0596B7F8}" type="sibTrans" cxnId="{F450DB58-0492-3E4A-AA27-69C67C0852ED}">
      <dgm:prSet/>
      <dgm:spPr/>
      <dgm:t>
        <a:bodyPr/>
        <a:lstStyle/>
        <a:p>
          <a:endParaRPr lang="en-US"/>
        </a:p>
      </dgm:t>
    </dgm:pt>
    <dgm:pt modelId="{366B10E7-DECA-354D-898E-201A265BB06F}">
      <dgm:prSet/>
      <dgm:spPr/>
      <dgm:t>
        <a:bodyPr/>
        <a:lstStyle/>
        <a:p>
          <a:pPr rtl="0"/>
          <a:r>
            <a:rPr kumimoji="1" lang="en-US" dirty="0" smtClean="0"/>
            <a:t>architecture similar to other FDM systems</a:t>
          </a:r>
          <a:endParaRPr lang="en-US" dirty="0"/>
        </a:p>
      </dgm:t>
    </dgm:pt>
    <dgm:pt modelId="{43D3DBE0-B3BB-3D4F-B33D-806F88F85AF7}" type="parTrans" cxnId="{E35E9FAD-E4A6-6545-81A0-6A93588AE6E7}">
      <dgm:prSet/>
      <dgm:spPr/>
      <dgm:t>
        <a:bodyPr/>
        <a:lstStyle/>
        <a:p>
          <a:endParaRPr lang="en-US"/>
        </a:p>
      </dgm:t>
    </dgm:pt>
    <dgm:pt modelId="{1D738DAA-BCF0-DF43-978F-92A8D5B3E41B}" type="sibTrans" cxnId="{E35E9FAD-E4A6-6545-81A0-6A93588AE6E7}">
      <dgm:prSet/>
      <dgm:spPr/>
      <dgm:t>
        <a:bodyPr/>
        <a:lstStyle/>
        <a:p>
          <a:endParaRPr lang="en-US"/>
        </a:p>
      </dgm:t>
    </dgm:pt>
    <dgm:pt modelId="{F3CABC56-847F-6A4E-A175-D50113BABBEA}">
      <dgm:prSet/>
      <dgm:spPr/>
      <dgm:t>
        <a:bodyPr/>
        <a:lstStyle/>
        <a:p>
          <a:pPr rtl="0"/>
          <a:r>
            <a:rPr kumimoji="1" lang="en-GB" dirty="0" smtClean="0"/>
            <a:t>multiplexer consolidates laser sources (1550nm) for transmission over single fiber</a:t>
          </a:r>
          <a:endParaRPr kumimoji="1" lang="en-GB" dirty="0"/>
        </a:p>
      </dgm:t>
    </dgm:pt>
    <dgm:pt modelId="{EDF78610-AFE6-9D4A-912E-1F8E99418009}" type="parTrans" cxnId="{A1191966-AFA8-A245-B134-0519825BAEF8}">
      <dgm:prSet/>
      <dgm:spPr/>
      <dgm:t>
        <a:bodyPr/>
        <a:lstStyle/>
        <a:p>
          <a:endParaRPr lang="en-US"/>
        </a:p>
      </dgm:t>
    </dgm:pt>
    <dgm:pt modelId="{5936D73D-09BF-7D47-A44F-05079EEF30AC}" type="sibTrans" cxnId="{A1191966-AFA8-A245-B134-0519825BAEF8}">
      <dgm:prSet/>
      <dgm:spPr/>
      <dgm:t>
        <a:bodyPr/>
        <a:lstStyle/>
        <a:p>
          <a:endParaRPr lang="en-US"/>
        </a:p>
      </dgm:t>
    </dgm:pt>
    <dgm:pt modelId="{C3AE8326-E09D-024C-89FD-B6DEF1DA1CF3}">
      <dgm:prSet/>
      <dgm:spPr/>
      <dgm:t>
        <a:bodyPr/>
        <a:lstStyle/>
        <a:p>
          <a:pPr rtl="0"/>
          <a:r>
            <a:rPr kumimoji="1" lang="en-GB" dirty="0" smtClean="0"/>
            <a:t>optical amplifiers amplify all wavelengths</a:t>
          </a:r>
          <a:endParaRPr kumimoji="1" lang="en-GB" dirty="0"/>
        </a:p>
      </dgm:t>
    </dgm:pt>
    <dgm:pt modelId="{21270BB6-518E-1749-BDCA-299CED364808}" type="parTrans" cxnId="{4B62B58D-2F7D-774E-A496-4ADA0EF28BBA}">
      <dgm:prSet/>
      <dgm:spPr/>
      <dgm:t>
        <a:bodyPr/>
        <a:lstStyle/>
        <a:p>
          <a:endParaRPr lang="en-US"/>
        </a:p>
      </dgm:t>
    </dgm:pt>
    <dgm:pt modelId="{F271CEFC-5987-AD42-9A63-DEBD6363FE26}" type="sibTrans" cxnId="{4B62B58D-2F7D-774E-A496-4ADA0EF28BBA}">
      <dgm:prSet/>
      <dgm:spPr/>
      <dgm:t>
        <a:bodyPr/>
        <a:lstStyle/>
        <a:p>
          <a:endParaRPr lang="en-US"/>
        </a:p>
      </dgm:t>
    </dgm:pt>
    <dgm:pt modelId="{E2AF3FFB-BE2C-AE4D-983C-53C088B3A6D5}">
      <dgm:prSet/>
      <dgm:spPr/>
      <dgm:t>
        <a:bodyPr/>
        <a:lstStyle/>
        <a:p>
          <a:pPr rtl="0"/>
          <a:r>
            <a:rPr kumimoji="1" lang="en-US" dirty="0" smtClean="0"/>
            <a:t>demultiplexer separates channels at destination</a:t>
          </a:r>
          <a:endParaRPr lang="en-US" dirty="0"/>
        </a:p>
      </dgm:t>
    </dgm:pt>
    <dgm:pt modelId="{1F5A689C-D83A-C940-A7E7-1D656E5A1CD6}" type="parTrans" cxnId="{B150685A-C922-5348-A9A0-85FB74B85006}">
      <dgm:prSet/>
      <dgm:spPr/>
      <dgm:t>
        <a:bodyPr/>
        <a:lstStyle/>
        <a:p>
          <a:endParaRPr lang="en-US"/>
        </a:p>
      </dgm:t>
    </dgm:pt>
    <dgm:pt modelId="{4D0A4295-351F-EF42-8CD3-44046143581D}" type="sibTrans" cxnId="{B150685A-C922-5348-A9A0-85FB74B85006}">
      <dgm:prSet/>
      <dgm:spPr/>
      <dgm:t>
        <a:bodyPr/>
        <a:lstStyle/>
        <a:p>
          <a:endParaRPr lang="en-US"/>
        </a:p>
      </dgm:t>
    </dgm:pt>
    <dgm:pt modelId="{C4F1D622-B671-834D-B040-1FD8ACEB26F3}">
      <dgm:prSet/>
      <dgm:spPr/>
      <dgm:t>
        <a:bodyPr/>
        <a:lstStyle/>
        <a:p>
          <a:pPr rtl="0"/>
          <a:r>
            <a:rPr kumimoji="1" lang="en-US" dirty="0" smtClean="0"/>
            <a:t>Dense Wavelength Division Multiplexing (DWDM)</a:t>
          </a:r>
          <a:endParaRPr lang="en-US" dirty="0"/>
        </a:p>
      </dgm:t>
    </dgm:pt>
    <dgm:pt modelId="{9A3AB239-BE5A-2E4A-B550-21E188F455D0}" type="parTrans" cxnId="{CEF36FA4-8445-AD43-AF6E-16895FDA6609}">
      <dgm:prSet/>
      <dgm:spPr/>
      <dgm:t>
        <a:bodyPr/>
        <a:lstStyle/>
        <a:p>
          <a:endParaRPr lang="en-US"/>
        </a:p>
      </dgm:t>
    </dgm:pt>
    <dgm:pt modelId="{688EF70E-F7D0-CE42-AA45-D002018D44A4}" type="sibTrans" cxnId="{CEF36FA4-8445-AD43-AF6E-16895FDA6609}">
      <dgm:prSet/>
      <dgm:spPr/>
      <dgm:t>
        <a:bodyPr/>
        <a:lstStyle/>
        <a:p>
          <a:endParaRPr lang="en-US"/>
        </a:p>
      </dgm:t>
    </dgm:pt>
    <dgm:pt modelId="{C493E96A-6B4A-D24B-9D2B-7BB826BD691B}">
      <dgm:prSet/>
      <dgm:spPr/>
      <dgm:t>
        <a:bodyPr/>
        <a:lstStyle/>
        <a:p>
          <a:pPr rtl="0"/>
          <a:r>
            <a:rPr kumimoji="1" lang="en-US" dirty="0" smtClean="0"/>
            <a:t>use of more channels more closely spaced</a:t>
          </a:r>
          <a:endParaRPr lang="en-US" dirty="0"/>
        </a:p>
      </dgm:t>
    </dgm:pt>
    <dgm:pt modelId="{38C31AB7-6E20-C24C-ADA6-1B1A1E1BE941}" type="parTrans" cxnId="{6459F85D-FE8A-F446-90C8-71D379D9C736}">
      <dgm:prSet/>
      <dgm:spPr/>
      <dgm:t>
        <a:bodyPr/>
        <a:lstStyle/>
        <a:p>
          <a:endParaRPr lang="en-US"/>
        </a:p>
      </dgm:t>
    </dgm:pt>
    <dgm:pt modelId="{6FB2BD20-3C32-8341-A57F-7F986F83BB6D}" type="sibTrans" cxnId="{6459F85D-FE8A-F446-90C8-71D379D9C736}">
      <dgm:prSet/>
      <dgm:spPr/>
      <dgm:t>
        <a:bodyPr/>
        <a:lstStyle/>
        <a:p>
          <a:endParaRPr lang="en-US"/>
        </a:p>
      </dgm:t>
    </dgm:pt>
    <dgm:pt modelId="{468F0496-465A-4045-8976-F2C8C0EE86DF}" type="pres">
      <dgm:prSet presAssocID="{859758F7-029E-6349-BDBE-4120CDEAA20D}" presName="linear" presStyleCnt="0">
        <dgm:presLayoutVars>
          <dgm:animLvl val="lvl"/>
          <dgm:resizeHandles val="exact"/>
        </dgm:presLayoutVars>
      </dgm:prSet>
      <dgm:spPr/>
      <dgm:t>
        <a:bodyPr/>
        <a:lstStyle/>
        <a:p>
          <a:endParaRPr lang="en-US"/>
        </a:p>
      </dgm:t>
    </dgm:pt>
    <dgm:pt modelId="{3FAF98DA-1062-044F-8177-048C9975D7E6}" type="pres">
      <dgm:prSet presAssocID="{A0511CF5-F60B-3A4C-B82B-F5AC763612B9}" presName="parentText" presStyleLbl="node1" presStyleIdx="0" presStyleCnt="4">
        <dgm:presLayoutVars>
          <dgm:chMax val="0"/>
          <dgm:bulletEnabled val="1"/>
        </dgm:presLayoutVars>
      </dgm:prSet>
      <dgm:spPr/>
      <dgm:t>
        <a:bodyPr/>
        <a:lstStyle/>
        <a:p>
          <a:endParaRPr lang="en-US"/>
        </a:p>
      </dgm:t>
    </dgm:pt>
    <dgm:pt modelId="{96C2EDB1-D099-8146-8F4E-8CB9E83DF5B0}" type="pres">
      <dgm:prSet presAssocID="{E08BB324-9082-444E-9C86-271FAB1CC486}" presName="spacer" presStyleCnt="0"/>
      <dgm:spPr/>
    </dgm:pt>
    <dgm:pt modelId="{C7FC8ADC-C456-544B-B7A8-BBFD6E673739}" type="pres">
      <dgm:prSet presAssocID="{B18E13A7-5B36-EE4A-A856-DE80F512A042}" presName="parentText" presStyleLbl="node1" presStyleIdx="1" presStyleCnt="4">
        <dgm:presLayoutVars>
          <dgm:chMax val="0"/>
          <dgm:bulletEnabled val="1"/>
        </dgm:presLayoutVars>
      </dgm:prSet>
      <dgm:spPr/>
      <dgm:t>
        <a:bodyPr/>
        <a:lstStyle/>
        <a:p>
          <a:endParaRPr lang="en-US"/>
        </a:p>
      </dgm:t>
    </dgm:pt>
    <dgm:pt modelId="{B9F40F03-5B29-C549-946C-70B24DE14D50}" type="pres">
      <dgm:prSet presAssocID="{B18E13A7-5B36-EE4A-A856-DE80F512A042}" presName="childText" presStyleLbl="revTx" presStyleIdx="0" presStyleCnt="3">
        <dgm:presLayoutVars>
          <dgm:bulletEnabled val="1"/>
        </dgm:presLayoutVars>
      </dgm:prSet>
      <dgm:spPr/>
      <dgm:t>
        <a:bodyPr/>
        <a:lstStyle/>
        <a:p>
          <a:endParaRPr lang="en-US"/>
        </a:p>
      </dgm:t>
    </dgm:pt>
    <dgm:pt modelId="{0721ECAA-1C5C-6249-A52E-DBB1B720CDDB}" type="pres">
      <dgm:prSet presAssocID="{366B10E7-DECA-354D-898E-201A265BB06F}" presName="parentText" presStyleLbl="node1" presStyleIdx="2" presStyleCnt="4">
        <dgm:presLayoutVars>
          <dgm:chMax val="0"/>
          <dgm:bulletEnabled val="1"/>
        </dgm:presLayoutVars>
      </dgm:prSet>
      <dgm:spPr/>
      <dgm:t>
        <a:bodyPr/>
        <a:lstStyle/>
        <a:p>
          <a:endParaRPr lang="en-US"/>
        </a:p>
      </dgm:t>
    </dgm:pt>
    <dgm:pt modelId="{6A894F16-EFA8-0A45-9E8E-371F6537CEDD}" type="pres">
      <dgm:prSet presAssocID="{366B10E7-DECA-354D-898E-201A265BB06F}" presName="childText" presStyleLbl="revTx" presStyleIdx="1" presStyleCnt="3">
        <dgm:presLayoutVars>
          <dgm:bulletEnabled val="1"/>
        </dgm:presLayoutVars>
      </dgm:prSet>
      <dgm:spPr/>
      <dgm:t>
        <a:bodyPr/>
        <a:lstStyle/>
        <a:p>
          <a:endParaRPr lang="en-US"/>
        </a:p>
      </dgm:t>
    </dgm:pt>
    <dgm:pt modelId="{A5F23D01-9D9F-4649-ACDB-690C83D48CBA}" type="pres">
      <dgm:prSet presAssocID="{C4F1D622-B671-834D-B040-1FD8ACEB26F3}" presName="parentText" presStyleLbl="node1" presStyleIdx="3" presStyleCnt="4">
        <dgm:presLayoutVars>
          <dgm:chMax val="0"/>
          <dgm:bulletEnabled val="1"/>
        </dgm:presLayoutVars>
      </dgm:prSet>
      <dgm:spPr/>
      <dgm:t>
        <a:bodyPr/>
        <a:lstStyle/>
        <a:p>
          <a:endParaRPr lang="en-US"/>
        </a:p>
      </dgm:t>
    </dgm:pt>
    <dgm:pt modelId="{F246A0D8-C095-E647-B24A-EA0D113A6C88}" type="pres">
      <dgm:prSet presAssocID="{C4F1D622-B671-834D-B040-1FD8ACEB26F3}" presName="childText" presStyleLbl="revTx" presStyleIdx="2" presStyleCnt="3">
        <dgm:presLayoutVars>
          <dgm:bulletEnabled val="1"/>
        </dgm:presLayoutVars>
      </dgm:prSet>
      <dgm:spPr/>
      <dgm:t>
        <a:bodyPr/>
        <a:lstStyle/>
        <a:p>
          <a:endParaRPr lang="en-US"/>
        </a:p>
      </dgm:t>
    </dgm:pt>
  </dgm:ptLst>
  <dgm:cxnLst>
    <dgm:cxn modelId="{1EB4E6AC-8FA5-AF4A-A5D8-C7D0D0BCEE13}" srcId="{B18E13A7-5B36-EE4A-A856-DE80F512A042}" destId="{E2FD1EA9-4B84-3543-97D8-3533D4A8CE83}" srcOrd="0" destOrd="0" parTransId="{0F79BB69-47D8-E349-8FF3-3D88B50D5F35}" sibTransId="{3739CFDC-979E-5F4E-931B-3E6910F88B85}"/>
    <dgm:cxn modelId="{2A988D67-E66D-5347-B4EE-2DCD86994D19}" type="presOf" srcId="{EFADFC9C-C85D-BC48-B472-254275E9A3B1}" destId="{B9F40F03-5B29-C549-946C-70B24DE14D50}" srcOrd="0" destOrd="1" presId="urn:microsoft.com/office/officeart/2005/8/layout/vList2"/>
    <dgm:cxn modelId="{CEF36FA4-8445-AD43-AF6E-16895FDA6609}" srcId="{859758F7-029E-6349-BDBE-4120CDEAA20D}" destId="{C4F1D622-B671-834D-B040-1FD8ACEB26F3}" srcOrd="3" destOrd="0" parTransId="{9A3AB239-BE5A-2E4A-B550-21E188F455D0}" sibTransId="{688EF70E-F7D0-CE42-AA45-D002018D44A4}"/>
    <dgm:cxn modelId="{D5356E2B-2D3F-564A-BFBE-87D584B718AC}" srcId="{859758F7-029E-6349-BDBE-4120CDEAA20D}" destId="{A0511CF5-F60B-3A4C-B82B-F5AC763612B9}" srcOrd="0" destOrd="0" parTransId="{430E276D-2D67-DE4F-A716-FE8EEDCD12F8}" sibTransId="{E08BB324-9082-444E-9C86-271FAB1CC486}"/>
    <dgm:cxn modelId="{EE3411B8-F47C-5749-8E91-23FD2C5A4745}" type="presOf" srcId="{C4F1D622-B671-834D-B040-1FD8ACEB26F3}" destId="{A5F23D01-9D9F-4649-ACDB-690C83D48CBA}" srcOrd="0" destOrd="0" presId="urn:microsoft.com/office/officeart/2005/8/layout/vList2"/>
    <dgm:cxn modelId="{254C971E-F78C-2C42-8A2C-D3167CA69BD6}" type="presOf" srcId="{E2FD1EA9-4B84-3543-97D8-3533D4A8CE83}" destId="{B9F40F03-5B29-C549-946C-70B24DE14D50}" srcOrd="0" destOrd="0" presId="urn:microsoft.com/office/officeart/2005/8/layout/vList2"/>
    <dgm:cxn modelId="{A1191966-AFA8-A245-B134-0519825BAEF8}" srcId="{366B10E7-DECA-354D-898E-201A265BB06F}" destId="{F3CABC56-847F-6A4E-A175-D50113BABBEA}" srcOrd="0" destOrd="0" parTransId="{EDF78610-AFE6-9D4A-912E-1F8E99418009}" sibTransId="{5936D73D-09BF-7D47-A44F-05079EEF30AC}"/>
    <dgm:cxn modelId="{61E98974-7C77-D948-946A-53719838C40A}" type="presOf" srcId="{B18E13A7-5B36-EE4A-A856-DE80F512A042}" destId="{C7FC8ADC-C456-544B-B7A8-BBFD6E673739}" srcOrd="0" destOrd="0" presId="urn:microsoft.com/office/officeart/2005/8/layout/vList2"/>
    <dgm:cxn modelId="{1F071556-602A-7C4F-BB2C-A0BE6982998F}" type="presOf" srcId="{C493E96A-6B4A-D24B-9D2B-7BB826BD691B}" destId="{F246A0D8-C095-E647-B24A-EA0D113A6C88}" srcOrd="0" destOrd="0" presId="urn:microsoft.com/office/officeart/2005/8/layout/vList2"/>
    <dgm:cxn modelId="{1C6A3317-C39D-C241-ABB2-9C5D91EBFEEC}" type="presOf" srcId="{859758F7-029E-6349-BDBE-4120CDEAA20D}" destId="{468F0496-465A-4045-8976-F2C8C0EE86DF}" srcOrd="0" destOrd="0" presId="urn:microsoft.com/office/officeart/2005/8/layout/vList2"/>
    <dgm:cxn modelId="{45112369-E79D-3B4C-B1AB-36E7F7803C9C}" srcId="{859758F7-029E-6349-BDBE-4120CDEAA20D}" destId="{B18E13A7-5B36-EE4A-A856-DE80F512A042}" srcOrd="1" destOrd="0" parTransId="{92071FBD-8B91-B349-A1F2-E8AABEDB7FA0}" sibTransId="{5E00C690-B191-5040-A7B7-1C965575CDA9}"/>
    <dgm:cxn modelId="{3C1C08F8-0442-6343-ABF3-FB6498C71AAD}" type="presOf" srcId="{C3AE8326-E09D-024C-89FD-B6DEF1DA1CF3}" destId="{6A894F16-EFA8-0A45-9E8E-371F6537CEDD}" srcOrd="0" destOrd="1" presId="urn:microsoft.com/office/officeart/2005/8/layout/vList2"/>
    <dgm:cxn modelId="{B150685A-C922-5348-A9A0-85FB74B85006}" srcId="{366B10E7-DECA-354D-898E-201A265BB06F}" destId="{E2AF3FFB-BE2C-AE4D-983C-53C088B3A6D5}" srcOrd="2" destOrd="0" parTransId="{1F5A689C-D83A-C940-A7E7-1D656E5A1CD6}" sibTransId="{4D0A4295-351F-EF42-8CD3-44046143581D}"/>
    <dgm:cxn modelId="{43CFA20B-40FE-C54B-946C-C4A7AF903743}" type="presOf" srcId="{E2AF3FFB-BE2C-AE4D-983C-53C088B3A6D5}" destId="{6A894F16-EFA8-0A45-9E8E-371F6537CEDD}" srcOrd="0" destOrd="2" presId="urn:microsoft.com/office/officeart/2005/8/layout/vList2"/>
    <dgm:cxn modelId="{E35E9FAD-E4A6-6545-81A0-6A93588AE6E7}" srcId="{859758F7-029E-6349-BDBE-4120CDEAA20D}" destId="{366B10E7-DECA-354D-898E-201A265BB06F}" srcOrd="2" destOrd="0" parTransId="{43D3DBE0-B3BB-3D4F-B33D-806F88F85AF7}" sibTransId="{1D738DAA-BCF0-DF43-978F-92A8D5B3E41B}"/>
    <dgm:cxn modelId="{6459F85D-FE8A-F446-90C8-71D379D9C736}" srcId="{C4F1D622-B671-834D-B040-1FD8ACEB26F3}" destId="{C493E96A-6B4A-D24B-9D2B-7BB826BD691B}" srcOrd="0" destOrd="0" parTransId="{38C31AB7-6E20-C24C-ADA6-1B1A1E1BE941}" sibTransId="{6FB2BD20-3C32-8341-A57F-7F986F83BB6D}"/>
    <dgm:cxn modelId="{4B62B58D-2F7D-774E-A496-4ADA0EF28BBA}" srcId="{366B10E7-DECA-354D-898E-201A265BB06F}" destId="{C3AE8326-E09D-024C-89FD-B6DEF1DA1CF3}" srcOrd="1" destOrd="0" parTransId="{21270BB6-518E-1749-BDCA-299CED364808}" sibTransId="{F271CEFC-5987-AD42-9A63-DEBD6363FE26}"/>
    <dgm:cxn modelId="{F450DB58-0492-3E4A-AA27-69C67C0852ED}" srcId="{B18E13A7-5B36-EE4A-A856-DE80F512A042}" destId="{EFADFC9C-C85D-BC48-B472-254275E9A3B1}" srcOrd="1" destOrd="0" parTransId="{E61530BF-37F5-4B49-84DE-303E81A32947}" sibTransId="{27785A53-1B26-A74B-89AE-328D0596B7F8}"/>
    <dgm:cxn modelId="{B6662905-1B3A-7747-B094-6C0103711FD2}" type="presOf" srcId="{366B10E7-DECA-354D-898E-201A265BB06F}" destId="{0721ECAA-1C5C-6249-A52E-DBB1B720CDDB}" srcOrd="0" destOrd="0" presId="urn:microsoft.com/office/officeart/2005/8/layout/vList2"/>
    <dgm:cxn modelId="{FA050671-E55D-2645-92FD-098796AF0231}" type="presOf" srcId="{F3CABC56-847F-6A4E-A175-D50113BABBEA}" destId="{6A894F16-EFA8-0A45-9E8E-371F6537CEDD}" srcOrd="0" destOrd="0" presId="urn:microsoft.com/office/officeart/2005/8/layout/vList2"/>
    <dgm:cxn modelId="{F0DC617E-91EE-814F-BC7D-078DF5E48E3B}" type="presOf" srcId="{A0511CF5-F60B-3A4C-B82B-F5AC763612B9}" destId="{3FAF98DA-1062-044F-8177-048C9975D7E6}" srcOrd="0" destOrd="0" presId="urn:microsoft.com/office/officeart/2005/8/layout/vList2"/>
    <dgm:cxn modelId="{A2071283-AA0E-B64E-B1CF-CEAE2C656FE1}" type="presParOf" srcId="{468F0496-465A-4045-8976-F2C8C0EE86DF}" destId="{3FAF98DA-1062-044F-8177-048C9975D7E6}" srcOrd="0" destOrd="0" presId="urn:microsoft.com/office/officeart/2005/8/layout/vList2"/>
    <dgm:cxn modelId="{1A5E1352-758C-B14D-B70C-4096E686AAE3}" type="presParOf" srcId="{468F0496-465A-4045-8976-F2C8C0EE86DF}" destId="{96C2EDB1-D099-8146-8F4E-8CB9E83DF5B0}" srcOrd="1" destOrd="0" presId="urn:microsoft.com/office/officeart/2005/8/layout/vList2"/>
    <dgm:cxn modelId="{04812EE5-AE86-0549-8F0C-E9FCB8285E6F}" type="presParOf" srcId="{468F0496-465A-4045-8976-F2C8C0EE86DF}" destId="{C7FC8ADC-C456-544B-B7A8-BBFD6E673739}" srcOrd="2" destOrd="0" presId="urn:microsoft.com/office/officeart/2005/8/layout/vList2"/>
    <dgm:cxn modelId="{00B350B2-C42E-3243-9BE4-871C840790B3}" type="presParOf" srcId="{468F0496-465A-4045-8976-F2C8C0EE86DF}" destId="{B9F40F03-5B29-C549-946C-70B24DE14D50}" srcOrd="3" destOrd="0" presId="urn:microsoft.com/office/officeart/2005/8/layout/vList2"/>
    <dgm:cxn modelId="{E4316DD4-2C21-7B43-B5A4-D84C93ADBB59}" type="presParOf" srcId="{468F0496-465A-4045-8976-F2C8C0EE86DF}" destId="{0721ECAA-1C5C-6249-A52E-DBB1B720CDDB}" srcOrd="4" destOrd="0" presId="urn:microsoft.com/office/officeart/2005/8/layout/vList2"/>
    <dgm:cxn modelId="{8243EC39-4EFD-6C47-8444-840EE88A03BD}" type="presParOf" srcId="{468F0496-465A-4045-8976-F2C8C0EE86DF}" destId="{6A894F16-EFA8-0A45-9E8E-371F6537CEDD}" srcOrd="5" destOrd="0" presId="urn:microsoft.com/office/officeart/2005/8/layout/vList2"/>
    <dgm:cxn modelId="{9248DD89-C6F4-5148-A124-28AD45C1F2AA}" type="presParOf" srcId="{468F0496-465A-4045-8976-F2C8C0EE86DF}" destId="{A5F23D01-9D9F-4649-ACDB-690C83D48CBA}" srcOrd="6" destOrd="0" presId="urn:microsoft.com/office/officeart/2005/8/layout/vList2"/>
    <dgm:cxn modelId="{B5016720-AAE7-FF4E-B116-F92BC56AB420}" type="presParOf" srcId="{468F0496-465A-4045-8976-F2C8C0EE86DF}" destId="{F246A0D8-C095-E647-B24A-EA0D113A6C88}" srcOrd="7"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FEAD1E-D889-F04F-8164-758D91E229DA}">
      <dsp:nvSpPr>
        <dsp:cNvPr id="0" name=""/>
        <dsp:cNvSpPr/>
      </dsp:nvSpPr>
      <dsp:spPr>
        <a:xfrm>
          <a:off x="617219" y="0"/>
          <a:ext cx="6995160" cy="4759325"/>
        </a:xfrm>
        <a:prstGeom prst="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0C87CD05-9C23-2A40-B5F9-32560446A430}">
      <dsp:nvSpPr>
        <dsp:cNvPr id="0" name=""/>
        <dsp:cNvSpPr/>
      </dsp:nvSpPr>
      <dsp:spPr>
        <a:xfrm>
          <a:off x="152400" y="1295393"/>
          <a:ext cx="1727232" cy="209867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kumimoji="1" lang="en-US" sz="2000" b="1" i="0" kern="1200" dirty="0" smtClean="0">
              <a:solidFill>
                <a:schemeClr val="bg2"/>
              </a:solidFill>
            </a:rPr>
            <a:t>Free space loss</a:t>
          </a:r>
          <a:endParaRPr lang="en-US" sz="2000" b="1" i="0" kern="1200" dirty="0">
            <a:solidFill>
              <a:schemeClr val="bg2"/>
            </a:solidFill>
          </a:endParaRPr>
        </a:p>
        <a:p>
          <a:pPr marL="228600" lvl="1" indent="-228600" algn="l" defTabSz="889000" rtl="0">
            <a:lnSpc>
              <a:spcPct val="90000"/>
            </a:lnSpc>
            <a:spcBef>
              <a:spcPct val="0"/>
            </a:spcBef>
            <a:spcAft>
              <a:spcPct val="15000"/>
            </a:spcAft>
            <a:buChar char="••"/>
          </a:pPr>
          <a:r>
            <a:rPr kumimoji="1" lang="en-US" sz="2000" b="1" i="0" kern="1200" dirty="0" smtClean="0">
              <a:solidFill>
                <a:schemeClr val="tx2"/>
              </a:solidFill>
            </a:rPr>
            <a:t>loss of signal with distance</a:t>
          </a:r>
          <a:endParaRPr lang="en-US" sz="2000" b="1" i="0" kern="1200" dirty="0">
            <a:solidFill>
              <a:schemeClr val="tx2"/>
            </a:solidFill>
          </a:endParaRPr>
        </a:p>
      </dsp:txBody>
      <dsp:txXfrm>
        <a:off x="236717" y="1379710"/>
        <a:ext cx="1558598" cy="1930037"/>
      </dsp:txXfrm>
    </dsp:sp>
    <dsp:sp modelId="{80C51632-9932-8049-BD02-CAB1CE71749F}">
      <dsp:nvSpPr>
        <dsp:cNvPr id="0" name=""/>
        <dsp:cNvSpPr/>
      </dsp:nvSpPr>
      <dsp:spPr>
        <a:xfrm>
          <a:off x="2057400" y="1219205"/>
          <a:ext cx="1993816" cy="2251046"/>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kumimoji="1" lang="en-US" sz="2000" b="1" i="0" kern="1200" dirty="0" smtClean="0">
              <a:solidFill>
                <a:schemeClr val="bg2"/>
              </a:solidFill>
            </a:rPr>
            <a:t>Atmospheric Absorption</a:t>
          </a:r>
          <a:endParaRPr lang="en-US" sz="2000" b="1" i="0" kern="1200" dirty="0">
            <a:solidFill>
              <a:schemeClr val="bg2"/>
            </a:solidFill>
          </a:endParaRPr>
        </a:p>
        <a:p>
          <a:pPr marL="228600" lvl="1" indent="-228600" algn="l" defTabSz="889000" rtl="0">
            <a:lnSpc>
              <a:spcPct val="90000"/>
            </a:lnSpc>
            <a:spcBef>
              <a:spcPct val="0"/>
            </a:spcBef>
            <a:spcAft>
              <a:spcPct val="15000"/>
            </a:spcAft>
            <a:buChar char="••"/>
          </a:pPr>
          <a:r>
            <a:rPr kumimoji="1" lang="en-US" sz="2000" b="1" i="0" kern="1200" dirty="0" smtClean="0">
              <a:solidFill>
                <a:schemeClr val="tx2"/>
              </a:solidFill>
            </a:rPr>
            <a:t>from water vapor and oxygen absorption</a:t>
          </a:r>
          <a:endParaRPr kumimoji="1" lang="en-US" sz="2000" b="1" i="0" kern="1200" dirty="0">
            <a:solidFill>
              <a:schemeClr val="tx2"/>
            </a:solidFill>
          </a:endParaRPr>
        </a:p>
      </dsp:txBody>
      <dsp:txXfrm>
        <a:off x="2154730" y="1316535"/>
        <a:ext cx="1799156" cy="2056386"/>
      </dsp:txXfrm>
    </dsp:sp>
    <dsp:sp modelId="{973F4DD8-45E7-324E-BD4C-C7AA32FC463E}">
      <dsp:nvSpPr>
        <dsp:cNvPr id="0" name=""/>
        <dsp:cNvSpPr/>
      </dsp:nvSpPr>
      <dsp:spPr>
        <a:xfrm>
          <a:off x="4190999" y="1219205"/>
          <a:ext cx="1849482" cy="2320951"/>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1066800" rtl="0">
            <a:lnSpc>
              <a:spcPct val="90000"/>
            </a:lnSpc>
            <a:spcBef>
              <a:spcPct val="0"/>
            </a:spcBef>
            <a:spcAft>
              <a:spcPct val="35000"/>
            </a:spcAft>
          </a:pPr>
          <a:r>
            <a:rPr kumimoji="1" lang="en-US" sz="2400" b="1" i="0" kern="1200" dirty="0" smtClean="0">
              <a:solidFill>
                <a:schemeClr val="bg2"/>
              </a:solidFill>
            </a:rPr>
            <a:t>Multipath</a:t>
          </a:r>
          <a:endParaRPr lang="en-US" sz="2400" b="1" i="0" kern="1200" dirty="0">
            <a:solidFill>
              <a:schemeClr val="bg2"/>
            </a:solidFill>
          </a:endParaRPr>
        </a:p>
        <a:p>
          <a:pPr marL="228600" lvl="1" indent="-228600" algn="l" defTabSz="889000" rtl="0">
            <a:lnSpc>
              <a:spcPct val="90000"/>
            </a:lnSpc>
            <a:spcBef>
              <a:spcPct val="0"/>
            </a:spcBef>
            <a:spcAft>
              <a:spcPct val="15000"/>
            </a:spcAft>
            <a:buChar char="••"/>
          </a:pPr>
          <a:r>
            <a:rPr kumimoji="1" lang="en-US" sz="2000" b="1" i="0" kern="1200" dirty="0" smtClean="0">
              <a:solidFill>
                <a:schemeClr val="tx2"/>
              </a:solidFill>
            </a:rPr>
            <a:t>multiple interfering signals from reflections</a:t>
          </a:r>
          <a:endParaRPr kumimoji="1" lang="en-US" sz="2000" b="1" i="0" kern="1200" dirty="0">
            <a:solidFill>
              <a:schemeClr val="tx2"/>
            </a:solidFill>
          </a:endParaRPr>
        </a:p>
      </dsp:txBody>
      <dsp:txXfrm>
        <a:off x="4281283" y="1309489"/>
        <a:ext cx="1668914" cy="2140383"/>
      </dsp:txXfrm>
    </dsp:sp>
    <dsp:sp modelId="{02CD00FE-CC04-F740-B3B1-9842D9D3E8F3}">
      <dsp:nvSpPr>
        <dsp:cNvPr id="0" name=""/>
        <dsp:cNvSpPr/>
      </dsp:nvSpPr>
      <dsp:spPr>
        <a:xfrm>
          <a:off x="6380117" y="1371599"/>
          <a:ext cx="1849482" cy="190373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lvl="0" algn="l" defTabSz="1066800" rtl="0">
            <a:lnSpc>
              <a:spcPct val="90000"/>
            </a:lnSpc>
            <a:spcBef>
              <a:spcPct val="0"/>
            </a:spcBef>
            <a:spcAft>
              <a:spcPct val="35000"/>
            </a:spcAft>
          </a:pPr>
          <a:r>
            <a:rPr kumimoji="1" lang="en-US" sz="2400" b="1" i="0" kern="1200" dirty="0" smtClean="0">
              <a:solidFill>
                <a:schemeClr val="bg2"/>
              </a:solidFill>
            </a:rPr>
            <a:t>Refraction</a:t>
          </a:r>
          <a:endParaRPr lang="en-US" sz="2400" b="1" i="0" kern="1200" dirty="0">
            <a:solidFill>
              <a:schemeClr val="bg2"/>
            </a:solidFill>
          </a:endParaRPr>
        </a:p>
        <a:p>
          <a:pPr marL="228600" lvl="1" indent="-228600" algn="l" defTabSz="889000" rtl="0">
            <a:lnSpc>
              <a:spcPct val="90000"/>
            </a:lnSpc>
            <a:spcBef>
              <a:spcPct val="0"/>
            </a:spcBef>
            <a:spcAft>
              <a:spcPct val="15000"/>
            </a:spcAft>
            <a:buChar char="••"/>
          </a:pPr>
          <a:r>
            <a:rPr kumimoji="1" lang="en-US" sz="2000" b="1" i="0" kern="1200" dirty="0" smtClean="0">
              <a:solidFill>
                <a:schemeClr val="tx2"/>
              </a:solidFill>
            </a:rPr>
            <a:t>bending signal away from receiver</a:t>
          </a:r>
          <a:endParaRPr kumimoji="1" lang="en-US" sz="2000" b="1" i="0" kern="1200" dirty="0">
            <a:solidFill>
              <a:schemeClr val="tx2"/>
            </a:solidFill>
          </a:endParaRPr>
        </a:p>
      </dsp:txBody>
      <dsp:txXfrm>
        <a:off x="6470401" y="1461883"/>
        <a:ext cx="1668914" cy="17231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AF98DA-1062-044F-8177-048C9975D7E6}">
      <dsp:nvSpPr>
        <dsp:cNvPr id="0" name=""/>
        <dsp:cNvSpPr/>
      </dsp:nvSpPr>
      <dsp:spPr>
        <a:xfrm>
          <a:off x="0" y="71820"/>
          <a:ext cx="84582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kern="1200" dirty="0" smtClean="0"/>
            <a:t>multiple beams of light at different frequencies</a:t>
          </a:r>
          <a:endParaRPr lang="en-US" sz="2400" kern="1200" dirty="0"/>
        </a:p>
      </dsp:txBody>
      <dsp:txXfrm>
        <a:off x="28100" y="99920"/>
        <a:ext cx="8402000" cy="519439"/>
      </dsp:txXfrm>
    </dsp:sp>
    <dsp:sp modelId="{C7FC8ADC-C456-544B-B7A8-BBFD6E673739}">
      <dsp:nvSpPr>
        <dsp:cNvPr id="0" name=""/>
        <dsp:cNvSpPr/>
      </dsp:nvSpPr>
      <dsp:spPr>
        <a:xfrm>
          <a:off x="0" y="716580"/>
          <a:ext cx="84582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kern="1200" dirty="0" smtClean="0"/>
            <a:t>carried over optical fiber links</a:t>
          </a:r>
          <a:endParaRPr lang="en-US" sz="2400" kern="1200" dirty="0"/>
        </a:p>
      </dsp:txBody>
      <dsp:txXfrm>
        <a:off x="28100" y="744680"/>
        <a:ext cx="8402000" cy="519439"/>
      </dsp:txXfrm>
    </dsp:sp>
    <dsp:sp modelId="{B9F40F03-5B29-C549-946C-70B24DE14D50}">
      <dsp:nvSpPr>
        <dsp:cNvPr id="0" name=""/>
        <dsp:cNvSpPr/>
      </dsp:nvSpPr>
      <dsp:spPr>
        <a:xfrm>
          <a:off x="0" y="1292219"/>
          <a:ext cx="8458200" cy="64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kumimoji="1" lang="en-US" sz="1900" kern="1200" dirty="0" smtClean="0"/>
            <a:t>commercial systems with 160 channels of 10 Gbps</a:t>
          </a:r>
          <a:endParaRPr lang="en-US" sz="1900" kern="1200" dirty="0"/>
        </a:p>
        <a:p>
          <a:pPr marL="171450" lvl="1" indent="-171450" algn="l" defTabSz="844550" rtl="0">
            <a:lnSpc>
              <a:spcPct val="90000"/>
            </a:lnSpc>
            <a:spcBef>
              <a:spcPct val="0"/>
            </a:spcBef>
            <a:spcAft>
              <a:spcPct val="20000"/>
            </a:spcAft>
            <a:buChar char="••"/>
          </a:pPr>
          <a:r>
            <a:rPr kumimoji="1" lang="en-US" sz="1900" kern="1200" dirty="0" smtClean="0"/>
            <a:t>lab demo of 256 channels 39.8 Gbps</a:t>
          </a:r>
          <a:endParaRPr lang="en-US" sz="1900" kern="1200" dirty="0"/>
        </a:p>
      </dsp:txBody>
      <dsp:txXfrm>
        <a:off x="0" y="1292219"/>
        <a:ext cx="8458200" cy="645840"/>
      </dsp:txXfrm>
    </dsp:sp>
    <dsp:sp modelId="{0721ECAA-1C5C-6249-A52E-DBB1B720CDDB}">
      <dsp:nvSpPr>
        <dsp:cNvPr id="0" name=""/>
        <dsp:cNvSpPr/>
      </dsp:nvSpPr>
      <dsp:spPr>
        <a:xfrm>
          <a:off x="0" y="1938060"/>
          <a:ext cx="84582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kern="1200" dirty="0" smtClean="0"/>
            <a:t>architecture similar to other FDM systems</a:t>
          </a:r>
          <a:endParaRPr lang="en-US" sz="2400" kern="1200" dirty="0"/>
        </a:p>
      </dsp:txBody>
      <dsp:txXfrm>
        <a:off x="28100" y="1966160"/>
        <a:ext cx="8402000" cy="519439"/>
      </dsp:txXfrm>
    </dsp:sp>
    <dsp:sp modelId="{6A894F16-EFA8-0A45-9E8E-371F6537CEDD}">
      <dsp:nvSpPr>
        <dsp:cNvPr id="0" name=""/>
        <dsp:cNvSpPr/>
      </dsp:nvSpPr>
      <dsp:spPr>
        <a:xfrm>
          <a:off x="0" y="2513699"/>
          <a:ext cx="8458200" cy="124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kumimoji="1" lang="en-GB" sz="1900" kern="1200" dirty="0" smtClean="0"/>
            <a:t>multiplexer consolidates laser sources (1550nm) for transmission over single fiber</a:t>
          </a:r>
          <a:endParaRPr kumimoji="1" lang="en-GB" sz="1900" kern="1200" dirty="0"/>
        </a:p>
        <a:p>
          <a:pPr marL="171450" lvl="1" indent="-171450" algn="l" defTabSz="844550" rtl="0">
            <a:lnSpc>
              <a:spcPct val="90000"/>
            </a:lnSpc>
            <a:spcBef>
              <a:spcPct val="0"/>
            </a:spcBef>
            <a:spcAft>
              <a:spcPct val="20000"/>
            </a:spcAft>
            <a:buChar char="••"/>
          </a:pPr>
          <a:r>
            <a:rPr kumimoji="1" lang="en-GB" sz="1900" kern="1200" dirty="0" smtClean="0"/>
            <a:t>optical amplifiers amplify all wavelengths</a:t>
          </a:r>
          <a:endParaRPr kumimoji="1" lang="en-GB" sz="1900" kern="1200" dirty="0"/>
        </a:p>
        <a:p>
          <a:pPr marL="171450" lvl="1" indent="-171450" algn="l" defTabSz="844550" rtl="0">
            <a:lnSpc>
              <a:spcPct val="90000"/>
            </a:lnSpc>
            <a:spcBef>
              <a:spcPct val="0"/>
            </a:spcBef>
            <a:spcAft>
              <a:spcPct val="20000"/>
            </a:spcAft>
            <a:buChar char="••"/>
          </a:pPr>
          <a:r>
            <a:rPr kumimoji="1" lang="en-US" sz="1900" kern="1200" dirty="0" smtClean="0"/>
            <a:t>demultiplexer separates channels at destination</a:t>
          </a:r>
          <a:endParaRPr lang="en-US" sz="1900" kern="1200" dirty="0"/>
        </a:p>
      </dsp:txBody>
      <dsp:txXfrm>
        <a:off x="0" y="2513699"/>
        <a:ext cx="8458200" cy="1242000"/>
      </dsp:txXfrm>
    </dsp:sp>
    <dsp:sp modelId="{A5F23D01-9D9F-4649-ACDB-690C83D48CBA}">
      <dsp:nvSpPr>
        <dsp:cNvPr id="0" name=""/>
        <dsp:cNvSpPr/>
      </dsp:nvSpPr>
      <dsp:spPr>
        <a:xfrm>
          <a:off x="0" y="3755699"/>
          <a:ext cx="8458200" cy="575639"/>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kumimoji="1" lang="en-US" sz="2400" kern="1200" dirty="0" smtClean="0"/>
            <a:t>Dense Wavelength Division Multiplexing (DWDM)</a:t>
          </a:r>
          <a:endParaRPr lang="en-US" sz="2400" kern="1200" dirty="0"/>
        </a:p>
      </dsp:txBody>
      <dsp:txXfrm>
        <a:off x="28100" y="3783799"/>
        <a:ext cx="8402000" cy="519439"/>
      </dsp:txXfrm>
    </dsp:sp>
    <dsp:sp modelId="{F246A0D8-C095-E647-B24A-EA0D113A6C88}">
      <dsp:nvSpPr>
        <dsp:cNvPr id="0" name=""/>
        <dsp:cNvSpPr/>
      </dsp:nvSpPr>
      <dsp:spPr>
        <a:xfrm>
          <a:off x="0" y="4331339"/>
          <a:ext cx="8458200"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854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kumimoji="1" lang="en-US" sz="1900" kern="1200" dirty="0" smtClean="0"/>
            <a:t>use of more channels more closely spaced</a:t>
          </a:r>
          <a:endParaRPr lang="en-US" sz="1900" kern="1200" dirty="0"/>
        </a:p>
      </dsp:txBody>
      <dsp:txXfrm>
        <a:off x="0" y="4331339"/>
        <a:ext cx="8458200" cy="39744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4.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89913015-08CC-E440-87A1-58B4C761A80F}" type="datetime1">
              <a:rPr lang="en-US" smtClean="0"/>
              <a:pPr>
                <a:defRPr/>
              </a:pPr>
              <a:t>11/9/2013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A5A55371-E085-8144-BCF5-50D4CD713AB0}" type="datetime1">
              <a:rPr lang="en-US" smtClean="0"/>
              <a:pPr>
                <a:defRPr/>
              </a:pPr>
              <a:t>11/9/2013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F38E617-3155-094D-9C7A-B3A531EF9CAA}" type="slidenum">
              <a:rPr lang="en-US"/>
              <a:pPr/>
              <a:t>5</a:t>
            </a:fld>
            <a:endParaRPr lang="en-US"/>
          </a:p>
        </p:txBody>
      </p:sp>
      <p:sp>
        <p:nvSpPr>
          <p:cNvPr id="40962"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40963"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6</a:t>
            </a:fld>
            <a:endParaRPr lang="en-US"/>
          </a:p>
        </p:txBody>
      </p:sp>
    </p:spTree>
    <p:extLst>
      <p:ext uri="{BB962C8B-B14F-4D97-AF65-F5344CB8AC3E}">
        <p14:creationId xmlns:p14="http://schemas.microsoft.com/office/powerpoint/2010/main" xmlns="" val="1990696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7627E119-F898-7649-B472-0744CD95105E}" type="slidenum">
              <a:rPr lang="en-US"/>
              <a:pPr/>
              <a:t>8</a:t>
            </a:fld>
            <a:endParaRPr lang="en-US"/>
          </a:p>
        </p:txBody>
      </p:sp>
      <p:sp>
        <p:nvSpPr>
          <p:cNvPr id="45058"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45059"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F5FB323-DC62-694A-B883-11A33FBE5248}" type="slidenum">
              <a:rPr lang="en-US"/>
              <a:pPr/>
              <a:t>9</a:t>
            </a:fld>
            <a:endParaRPr lang="en-US"/>
          </a:p>
        </p:txBody>
      </p:sp>
      <p:sp>
        <p:nvSpPr>
          <p:cNvPr id="47106"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47107"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B0988D3-5E0E-C24F-9109-ED79A1B4CB1E}" type="slidenum">
              <a:rPr lang="en-US"/>
              <a:pPr/>
              <a:t>10</a:t>
            </a:fld>
            <a:endParaRPr lang="en-US"/>
          </a:p>
        </p:txBody>
      </p:sp>
      <p:sp>
        <p:nvSpPr>
          <p:cNvPr id="49154"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49155"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A328489-0BEE-A34F-9D2F-DAACAC59B4E8}" type="slidenum">
              <a:rPr lang="en-US"/>
              <a:pPr/>
              <a:t>15</a:t>
            </a:fld>
            <a:endParaRPr lang="en-US"/>
          </a:p>
        </p:txBody>
      </p:sp>
      <p:sp>
        <p:nvSpPr>
          <p:cNvPr id="53250"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53251"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595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14400">
              <a:spcBef>
                <a:spcPct val="0"/>
              </a:spcBef>
            </a:pPr>
            <a:endParaRPr lang="en-US" dirty="0">
              <a:latin typeface="Calibri" charset="0"/>
            </a:endParaRPr>
          </a:p>
        </p:txBody>
      </p:sp>
      <p:sp>
        <p:nvSpPr>
          <p:cNvPr id="1259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6877ACDB-0301-7A44-AD9A-27FE65305EBC}" type="slidenum">
              <a:rPr lang="en-US" sz="1200"/>
              <a:pPr eaLnBrk="1" hangingPunct="1"/>
              <a:t>21</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8FCF953B-02F3-5046-A954-6A27E42987F2}" type="slidenum">
              <a:rPr lang="en-US" sz="1200"/>
              <a:pPr eaLnBrk="1" hangingPunct="1"/>
              <a:t>22</a:t>
            </a:fld>
            <a:endParaRPr lang="en-US" sz="1200"/>
          </a:p>
        </p:txBody>
      </p:sp>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960BDD1-B575-5B44-895D-9DC1CFF99C48}" type="slidenum">
              <a:rPr lang="en-US" sz="1200"/>
              <a:pPr eaLnBrk="1" hangingPunct="1"/>
              <a:t>23</a:t>
            </a:fld>
            <a:endParaRPr lang="en-US" sz="1200"/>
          </a:p>
        </p:txBody>
      </p:sp>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0CD92E2-8802-434B-ABF4-E0B45DADF66F}" type="slidenum">
              <a:rPr lang="en-US" sz="1200"/>
              <a:pPr eaLnBrk="1" hangingPunct="1"/>
              <a:t>25</a:t>
            </a:fld>
            <a:endParaRPr lang="en-US" sz="1200"/>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dirty="0">
                <a:latin typeface="Times New Roman" charset="0"/>
              </a:rPr>
              <a:t> </a:t>
            </a:r>
          </a:p>
          <a:p>
            <a:pPr>
              <a:spcBef>
                <a:spcPct val="0"/>
              </a:spcBef>
            </a:pPr>
            <a:endParaRPr lang="en-US" dirty="0">
              <a:latin typeface="Times"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5B3B6DC-CD6A-5940-9B26-0AB974CFB075}" type="slidenum">
              <a:rPr lang="en-US" sz="1200"/>
              <a:pPr eaLnBrk="1" hangingPunct="1"/>
              <a:t>26</a:t>
            </a:fld>
            <a:endParaRPr lang="en-US" sz="1200"/>
          </a:p>
        </p:txBody>
      </p:sp>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4212" name="Rectangle 3"/>
          <p:cNvSpPr>
            <a:spLocks noGrp="1" noChangeArrowheads="1"/>
          </p:cNvSpPr>
          <p:nvPr>
            <p:ph type="body" idx="1"/>
          </p:nvPr>
        </p:nvSpPr>
        <p:spPr>
          <a:ln/>
        </p:spPr>
        <p:txBody>
          <a:bodyPr/>
          <a:lstStyle/>
          <a:p>
            <a:pPr fontAlgn="auto">
              <a:spcBef>
                <a:spcPts val="0"/>
              </a:spcBef>
              <a:spcAft>
                <a:spcPts val="0"/>
              </a:spcAft>
              <a:defRPr/>
            </a:pPr>
            <a:endParaRPr lang="en-US" dirty="0">
              <a:latin typeface="Times" pitchFamily="-110" charset="0"/>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0B4AC5FA-7FCA-7447-B72D-34E603CCC7BF}" type="slidenum">
              <a:rPr lang="en-US" sz="1200"/>
              <a:pPr eaLnBrk="1" hangingPunct="1"/>
              <a:t>27</a:t>
            </a:fld>
            <a:endParaRPr lang="en-US" sz="1200"/>
          </a:p>
        </p:txBody>
      </p:sp>
      <p:sp>
        <p:nvSpPr>
          <p:cNvPr id="1310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solidFill>
                <a:srgbClr val="000000"/>
              </a:solidFill>
              <a:latin typeface="Times"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01FBF67-B601-B94F-93AF-4E7FBBC1803A}" type="slidenum">
              <a:rPr lang="en-US" sz="1200"/>
              <a:pPr eaLnBrk="1" hangingPunct="1"/>
              <a:t>28</a:t>
            </a:fld>
            <a:endParaRPr lang="en-US" sz="1200"/>
          </a:p>
        </p:txBody>
      </p:sp>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solidFill>
                <a:srgbClr val="000000"/>
              </a:solidFill>
              <a:latin typeface="Times"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31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331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FB517B5-76A7-274E-9CE1-FFE6B3D6F0D8}" type="slidenum">
              <a:rPr lang="en-US" sz="1200"/>
              <a:pPr eaLnBrk="1" hangingPunct="1"/>
              <a:t>30</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Universität Karlsruhe</a:t>
            </a:r>
          </a:p>
          <a:p>
            <a:pPr eaLnBrk="1" hangingPunct="1"/>
            <a:r>
              <a:rPr lang="en-US" sz="1200">
                <a:solidFill>
                  <a:srgbClr val="000000"/>
                </a:solidFill>
                <a:latin typeface="Arial" charset="0"/>
                <a:cs typeface="Arial" charset="0"/>
              </a:rPr>
              <a:t>Institut für Telematik</a:t>
            </a:r>
          </a:p>
        </p:txBody>
      </p:sp>
      <p:sp>
        <p:nvSpPr>
          <p:cNvPr id="204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9C8FF002-AC73-2A41-A934-4C8BA389B180}" type="datetime1">
              <a:rPr lang="en-US" sz="1200">
                <a:solidFill>
                  <a:srgbClr val="000000"/>
                </a:solidFill>
                <a:latin typeface="Arial" charset="0"/>
                <a:cs typeface="Arial" charset="0"/>
              </a:rPr>
              <a:pPr eaLnBrk="1" hangingPunct="1"/>
              <a:t>11/9/2013</a:t>
            </a:fld>
            <a:endParaRPr lang="en-US" sz="1200">
              <a:solidFill>
                <a:srgbClr val="000000"/>
              </a:solidFill>
              <a:latin typeface="Arial" charset="0"/>
              <a:cs typeface="Arial" charset="0"/>
            </a:endParaRPr>
          </a:p>
        </p:txBody>
      </p:sp>
      <p:sp>
        <p:nvSpPr>
          <p:cNvPr id="20483"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Prof. Dr. Dr. h.c. G. Krüger</a:t>
            </a:r>
          </a:p>
          <a:p>
            <a:pPr eaLnBrk="1" hangingPunct="1"/>
            <a:r>
              <a:rPr lang="en-US" sz="1200">
                <a:solidFill>
                  <a:srgbClr val="000000"/>
                </a:solidFill>
                <a:latin typeface="Arial" charset="0"/>
                <a:cs typeface="Arial" charset="0"/>
              </a:rPr>
              <a:t>E. Dorner / Dr. J. Schiller</a:t>
            </a:r>
          </a:p>
        </p:txBody>
      </p:sp>
      <p:sp>
        <p:nvSpPr>
          <p:cNvPr id="2048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6C0D841-D43C-C24C-BC19-F9CB19AF2B40}" type="slidenum">
              <a:rPr lang="en-US" sz="1200">
                <a:solidFill>
                  <a:srgbClr val="000000"/>
                </a:solidFill>
                <a:latin typeface="Arial" charset="0"/>
                <a:cs typeface="Arial" charset="0"/>
              </a:rPr>
              <a:pPr eaLnBrk="1" hangingPunct="1"/>
              <a:t>35</a:t>
            </a:fld>
            <a:endParaRPr lang="en-US" sz="1200">
              <a:solidFill>
                <a:srgbClr val="000000"/>
              </a:solidFill>
              <a:latin typeface="Arial" charset="0"/>
              <a:cs typeface="Arial" charset="0"/>
            </a:endParaRPr>
          </a:p>
        </p:txBody>
      </p:sp>
      <p:sp>
        <p:nvSpPr>
          <p:cNvPr id="2048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48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ur-PK">
              <a:latin typeface="Calibri" charset="0"/>
              <a:cs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Universität Karlsruhe</a:t>
            </a:r>
          </a:p>
          <a:p>
            <a:pPr eaLnBrk="1" hangingPunct="1"/>
            <a:r>
              <a:rPr lang="en-US" sz="1200">
                <a:solidFill>
                  <a:srgbClr val="000000"/>
                </a:solidFill>
                <a:latin typeface="Arial" charset="0"/>
                <a:cs typeface="Arial" charset="0"/>
              </a:rPr>
              <a:t>Institut für Telematik</a:t>
            </a:r>
          </a:p>
        </p:txBody>
      </p:sp>
      <p:sp>
        <p:nvSpPr>
          <p:cNvPr id="225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E6F87D28-F36B-AD41-9085-22F2C7B07ED2}" type="datetime1">
              <a:rPr lang="en-US" sz="1200">
                <a:solidFill>
                  <a:srgbClr val="000000"/>
                </a:solidFill>
                <a:latin typeface="Arial" charset="0"/>
                <a:cs typeface="Arial" charset="0"/>
              </a:rPr>
              <a:pPr eaLnBrk="1" hangingPunct="1"/>
              <a:t>11/9/2013</a:t>
            </a:fld>
            <a:endParaRPr lang="en-US" sz="1200">
              <a:solidFill>
                <a:srgbClr val="000000"/>
              </a:solidFill>
              <a:latin typeface="Arial" charset="0"/>
              <a:cs typeface="Arial" charset="0"/>
            </a:endParaRPr>
          </a:p>
        </p:txBody>
      </p:sp>
      <p:sp>
        <p:nvSpPr>
          <p:cNvPr id="22531"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Prof. Dr. Dr. h.c. G. Krüger</a:t>
            </a:r>
          </a:p>
          <a:p>
            <a:pPr eaLnBrk="1" hangingPunct="1"/>
            <a:r>
              <a:rPr lang="en-US" sz="1200">
                <a:solidFill>
                  <a:srgbClr val="000000"/>
                </a:solidFill>
                <a:latin typeface="Arial" charset="0"/>
                <a:cs typeface="Arial" charset="0"/>
              </a:rPr>
              <a:t>E. Dorner / Dr. J. Schiller</a:t>
            </a:r>
          </a:p>
        </p:txBody>
      </p:sp>
      <p:sp>
        <p:nvSpPr>
          <p:cNvPr id="2253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AB0068C9-1489-1C4E-B1BB-A43460985B56}" type="slidenum">
              <a:rPr lang="en-US" sz="1200">
                <a:solidFill>
                  <a:srgbClr val="000000"/>
                </a:solidFill>
                <a:latin typeface="Arial" charset="0"/>
                <a:cs typeface="Arial" charset="0"/>
              </a:rPr>
              <a:pPr eaLnBrk="1" hangingPunct="1"/>
              <a:t>36</a:t>
            </a:fld>
            <a:endParaRPr lang="en-US" sz="1200">
              <a:solidFill>
                <a:srgbClr val="000000"/>
              </a:solidFill>
              <a:latin typeface="Arial" charset="0"/>
              <a:cs typeface="Arial" charset="0"/>
            </a:endParaRPr>
          </a:p>
        </p:txBody>
      </p:sp>
      <p:sp>
        <p:nvSpPr>
          <p:cNvPr id="2253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253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ur-PK">
              <a:latin typeface="Calibri" charset="0"/>
              <a:cs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Universität Karlsruhe</a:t>
            </a:r>
          </a:p>
          <a:p>
            <a:pPr eaLnBrk="1" hangingPunct="1"/>
            <a:r>
              <a:rPr lang="en-US" sz="1200">
                <a:solidFill>
                  <a:srgbClr val="000000"/>
                </a:solidFill>
                <a:latin typeface="Arial" charset="0"/>
                <a:cs typeface="Arial" charset="0"/>
              </a:rPr>
              <a:t>Institut für Telematik</a:t>
            </a:r>
          </a:p>
        </p:txBody>
      </p:sp>
      <p:sp>
        <p:nvSpPr>
          <p:cNvPr id="2457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B60EE32-340B-354A-92E6-9122354297C6}" type="datetime1">
              <a:rPr lang="en-US" sz="1200">
                <a:solidFill>
                  <a:srgbClr val="000000"/>
                </a:solidFill>
                <a:latin typeface="Arial" charset="0"/>
                <a:cs typeface="Arial" charset="0"/>
              </a:rPr>
              <a:pPr eaLnBrk="1" hangingPunct="1"/>
              <a:t>11/9/2013</a:t>
            </a:fld>
            <a:endParaRPr lang="en-US" sz="1200">
              <a:solidFill>
                <a:srgbClr val="000000"/>
              </a:solidFill>
              <a:latin typeface="Arial" charset="0"/>
              <a:cs typeface="Arial" charset="0"/>
            </a:endParaRPr>
          </a:p>
        </p:txBody>
      </p:sp>
      <p:sp>
        <p:nvSpPr>
          <p:cNvPr id="24579"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Prof. Dr. Dr. h.c. G. Krüger</a:t>
            </a:r>
          </a:p>
          <a:p>
            <a:pPr eaLnBrk="1" hangingPunct="1"/>
            <a:r>
              <a:rPr lang="en-US" sz="1200">
                <a:solidFill>
                  <a:srgbClr val="000000"/>
                </a:solidFill>
                <a:latin typeface="Arial" charset="0"/>
                <a:cs typeface="Arial" charset="0"/>
              </a:rPr>
              <a:t>E. Dorner / Dr. J. Schiller</a:t>
            </a:r>
          </a:p>
        </p:txBody>
      </p:sp>
      <p:sp>
        <p:nvSpPr>
          <p:cNvPr id="2458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51E9C36-591E-CE42-A6F7-B0F23BFE9654}" type="slidenum">
              <a:rPr lang="en-US" sz="1200">
                <a:solidFill>
                  <a:srgbClr val="000000"/>
                </a:solidFill>
                <a:latin typeface="Arial" charset="0"/>
                <a:cs typeface="Arial" charset="0"/>
              </a:rPr>
              <a:pPr eaLnBrk="1" hangingPunct="1"/>
              <a:t>37</a:t>
            </a:fld>
            <a:endParaRPr lang="en-US" sz="1200">
              <a:solidFill>
                <a:srgbClr val="000000"/>
              </a:solidFill>
              <a:latin typeface="Arial" charset="0"/>
              <a:cs typeface="Arial" charset="0"/>
            </a:endParaRPr>
          </a:p>
        </p:txBody>
      </p:sp>
      <p:sp>
        <p:nvSpPr>
          <p:cNvPr id="2458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8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ur-PK">
              <a:latin typeface="Calibri" charset="0"/>
              <a:cs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Universität Karlsruhe</a:t>
            </a:r>
          </a:p>
          <a:p>
            <a:pPr eaLnBrk="1" hangingPunct="1"/>
            <a:r>
              <a:rPr lang="en-US" sz="1200">
                <a:solidFill>
                  <a:srgbClr val="000000"/>
                </a:solidFill>
                <a:latin typeface="Arial" charset="0"/>
                <a:cs typeface="Arial" charset="0"/>
              </a:rPr>
              <a:t>Institut für Telematik</a:t>
            </a:r>
          </a:p>
        </p:txBody>
      </p:sp>
      <p:sp>
        <p:nvSpPr>
          <p:cNvPr id="2662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5ADBADED-1B58-3C4A-9A21-1CA04A92F891}" type="datetime1">
              <a:rPr lang="en-US" sz="1200">
                <a:solidFill>
                  <a:srgbClr val="000000"/>
                </a:solidFill>
                <a:latin typeface="Arial" charset="0"/>
                <a:cs typeface="Arial" charset="0"/>
              </a:rPr>
              <a:pPr eaLnBrk="1" hangingPunct="1"/>
              <a:t>11/9/2013</a:t>
            </a:fld>
            <a:endParaRPr lang="en-US" sz="1200">
              <a:solidFill>
                <a:srgbClr val="000000"/>
              </a:solidFill>
              <a:latin typeface="Arial" charset="0"/>
              <a:cs typeface="Arial" charset="0"/>
            </a:endParaRPr>
          </a:p>
        </p:txBody>
      </p:sp>
      <p:sp>
        <p:nvSpPr>
          <p:cNvPr id="26627"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Prof. Dr. Dr. h.c. G. Krüger</a:t>
            </a:r>
          </a:p>
          <a:p>
            <a:pPr eaLnBrk="1" hangingPunct="1"/>
            <a:r>
              <a:rPr lang="en-US" sz="1200">
                <a:solidFill>
                  <a:srgbClr val="000000"/>
                </a:solidFill>
                <a:latin typeface="Arial" charset="0"/>
                <a:cs typeface="Arial" charset="0"/>
              </a:rPr>
              <a:t>E. Dorner / Dr. J. Schiller</a:t>
            </a:r>
          </a:p>
        </p:txBody>
      </p:sp>
      <p:sp>
        <p:nvSpPr>
          <p:cNvPr id="2662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3CD64681-B053-1C40-AF54-1CA1FFB51F97}" type="slidenum">
              <a:rPr lang="en-US" sz="1200">
                <a:solidFill>
                  <a:srgbClr val="000000"/>
                </a:solidFill>
                <a:latin typeface="Arial" charset="0"/>
                <a:cs typeface="Arial" charset="0"/>
              </a:rPr>
              <a:pPr eaLnBrk="1" hangingPunct="1"/>
              <a:t>38</a:t>
            </a:fld>
            <a:endParaRPr lang="en-US" sz="1200">
              <a:solidFill>
                <a:srgbClr val="000000"/>
              </a:solidFill>
              <a:latin typeface="Arial" charset="0"/>
              <a:cs typeface="Arial" charset="0"/>
            </a:endParaRPr>
          </a:p>
        </p:txBody>
      </p:sp>
      <p:sp>
        <p:nvSpPr>
          <p:cNvPr id="2662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663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ur-PK">
              <a:latin typeface="Calibri" charset="0"/>
              <a:cs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Universität Karlsruhe</a:t>
            </a:r>
          </a:p>
          <a:p>
            <a:pPr eaLnBrk="1" hangingPunct="1"/>
            <a:r>
              <a:rPr lang="en-US" sz="1200">
                <a:solidFill>
                  <a:srgbClr val="000000"/>
                </a:solidFill>
                <a:latin typeface="Arial" charset="0"/>
                <a:cs typeface="Arial" charset="0"/>
              </a:rPr>
              <a:t>Institut für Telematik</a:t>
            </a:r>
          </a:p>
        </p:txBody>
      </p:sp>
      <p:sp>
        <p:nvSpPr>
          <p:cNvPr id="184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EBFCCB12-2705-FA42-A34E-B4C5ECCE4E1D}" type="datetime1">
              <a:rPr lang="en-US" sz="1200">
                <a:solidFill>
                  <a:srgbClr val="000000"/>
                </a:solidFill>
                <a:latin typeface="Arial" charset="0"/>
                <a:cs typeface="Arial" charset="0"/>
              </a:rPr>
              <a:pPr eaLnBrk="1" hangingPunct="1"/>
              <a:t>11/9/2013</a:t>
            </a:fld>
            <a:endParaRPr lang="en-US" sz="1200">
              <a:solidFill>
                <a:srgbClr val="000000"/>
              </a:solidFill>
              <a:latin typeface="Arial" charset="0"/>
              <a:cs typeface="Arial" charset="0"/>
            </a:endParaRPr>
          </a:p>
        </p:txBody>
      </p:sp>
      <p:sp>
        <p:nvSpPr>
          <p:cNvPr id="18435"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r>
              <a:rPr lang="en-US" sz="1200">
                <a:solidFill>
                  <a:srgbClr val="000000"/>
                </a:solidFill>
                <a:latin typeface="Arial" charset="0"/>
                <a:cs typeface="Arial" charset="0"/>
              </a:rPr>
              <a:t>Prof. Dr. Dr. h.c. G. Krüger</a:t>
            </a:r>
          </a:p>
          <a:p>
            <a:pPr eaLnBrk="1" hangingPunct="1"/>
            <a:r>
              <a:rPr lang="en-US" sz="1200">
                <a:solidFill>
                  <a:srgbClr val="000000"/>
                </a:solidFill>
                <a:latin typeface="Arial" charset="0"/>
                <a:cs typeface="Arial" charset="0"/>
              </a:rPr>
              <a:t>E. Dorner / Dr. J. Schiller</a:t>
            </a:r>
          </a:p>
        </p:txBody>
      </p:sp>
      <p:sp>
        <p:nvSpPr>
          <p:cNvPr id="1843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1075A4C8-E1ED-A044-8663-6254086433C2}" type="slidenum">
              <a:rPr lang="en-US" sz="1200">
                <a:solidFill>
                  <a:srgbClr val="000000"/>
                </a:solidFill>
                <a:latin typeface="Arial" charset="0"/>
                <a:cs typeface="Arial" charset="0"/>
              </a:rPr>
              <a:pPr eaLnBrk="1" hangingPunct="1"/>
              <a:t>39</a:t>
            </a:fld>
            <a:endParaRPr lang="en-US" sz="1200">
              <a:solidFill>
                <a:srgbClr val="000000"/>
              </a:solidFill>
              <a:latin typeface="Arial" charset="0"/>
              <a:cs typeface="Arial" charset="0"/>
            </a:endParaRPr>
          </a:p>
        </p:txBody>
      </p:sp>
      <p:sp>
        <p:nvSpPr>
          <p:cNvPr id="1843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ur-PK">
              <a:latin typeface="Calibri" charset="0"/>
              <a:cs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7AEEEEBB-B13E-244B-A83B-7F18B216AD29}" type="slidenum">
              <a:rPr lang="en-US" sz="1200"/>
              <a:pPr eaLnBrk="1" hangingPunct="1"/>
              <a:t>40</a:t>
            </a:fld>
            <a:endParaRPr lang="en-US" sz="1200"/>
          </a:p>
        </p:txBody>
      </p:sp>
      <p:sp>
        <p:nvSpPr>
          <p:cNvPr id="135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800600" y="19050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2FF7870A-C1C5-9444-A43C-1633F4FAAB9A}" type="slidenum">
              <a:rPr lang="en-US"/>
              <a:pPr/>
              <a:t>‹#›</a:t>
            </a:fld>
            <a:endParaRPr lang="en-US"/>
          </a:p>
        </p:txBody>
      </p:sp>
    </p:spTree>
    <p:extLst>
      <p:ext uri="{BB962C8B-B14F-4D97-AF65-F5344CB8AC3E}">
        <p14:creationId xmlns:p14="http://schemas.microsoft.com/office/powerpoint/2010/main" xmlns="" val="427962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package" Target="../embeddings/Microsoft_Office_Word_Document2.docx"/></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1066800" y="2209800"/>
            <a:ext cx="7772400" cy="1143000"/>
          </a:xfrm>
        </p:spPr>
        <p:txBody>
          <a:bodyPr/>
          <a:lstStyle/>
          <a:p>
            <a:pPr algn="ctr" eaLnBrk="1" hangingPunct="1">
              <a:defRPr/>
            </a:pPr>
            <a:r>
              <a:rPr lang="en-US" smtClean="0">
                <a:cs typeface="+mj-cs"/>
              </a:rPr>
              <a:t>Wireless Transmission </a:t>
            </a:r>
            <a:r>
              <a:rPr lang="en-US" dirty="0" smtClean="0">
                <a:cs typeface="+mj-cs"/>
              </a:rPr>
              <a:t>Media</a:t>
            </a: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a:t>
            </a:r>
            <a:r>
              <a:rPr lang="en-US" dirty="0">
                <a:cs typeface="+mn-cs"/>
              </a:rPr>
              <a:t>5</a:t>
            </a:r>
            <a:endParaRPr lang="en-US" dirty="0" smtClean="0">
              <a:cs typeface="+mn-cs"/>
            </a:endParaRP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182688" y="1752600"/>
            <a:ext cx="7772400" cy="4114800"/>
          </a:xfrm>
        </p:spPr>
        <p:txBody>
          <a:bodyPr/>
          <a:lstStyle/>
          <a:p>
            <a:r>
              <a:rPr lang="en-US" sz="2800" dirty="0" smtClean="0"/>
              <a:t>Wireless Transmission</a:t>
            </a:r>
          </a:p>
          <a:p>
            <a:r>
              <a:rPr lang="en-US" sz="2800" dirty="0" smtClean="0"/>
              <a:t>Wireless Transmission Examples</a:t>
            </a:r>
          </a:p>
          <a:p>
            <a:pPr lvl="1"/>
            <a:r>
              <a:rPr lang="en-US" dirty="0"/>
              <a:t>terrestrial microwave</a:t>
            </a:r>
          </a:p>
          <a:p>
            <a:pPr lvl="1"/>
            <a:r>
              <a:rPr lang="en-US" dirty="0"/>
              <a:t>satellite microwave</a:t>
            </a:r>
          </a:p>
          <a:p>
            <a:pPr lvl="1"/>
            <a:r>
              <a:rPr lang="en-US" dirty="0"/>
              <a:t>broadcast radio</a:t>
            </a:r>
          </a:p>
          <a:p>
            <a:pPr lvl="1"/>
            <a:r>
              <a:rPr lang="en-US" dirty="0" smtClean="0"/>
              <a:t>Infrared</a:t>
            </a:r>
          </a:p>
          <a:p>
            <a:r>
              <a:rPr lang="en-US" sz="2800" dirty="0" smtClean="0"/>
              <a:t>Wireless Transmission Systems Comparison</a:t>
            </a:r>
          </a:p>
          <a:p>
            <a:r>
              <a:rPr lang="en-US" sz="2800" dirty="0" smtClean="0"/>
              <a:t>Wireless Propagation Modes</a:t>
            </a:r>
          </a:p>
          <a:p>
            <a:r>
              <a:rPr lang="en-US" sz="2800" dirty="0" smtClean="0"/>
              <a:t>Multiplexing TDM, FDM WDM </a:t>
            </a:r>
            <a:endParaRPr lang="en-US" sz="2800" dirty="0"/>
          </a:p>
          <a:p>
            <a:endParaRPr lang="en-US" sz="28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a:t>
            </a:fld>
            <a:endParaRPr lang="en-US" dirty="0"/>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0"/>
            <a:ext cx="8839200" cy="1143000"/>
          </a:xfrm>
        </p:spPr>
        <p:txBody>
          <a:bodyPr/>
          <a:lstStyle/>
          <a:p>
            <a:r>
              <a:rPr lang="en-US" sz="3800" dirty="0"/>
              <a:t>Wireless (Unguided Media) Transmission</a:t>
            </a:r>
          </a:p>
        </p:txBody>
      </p:sp>
      <p:sp>
        <p:nvSpPr>
          <p:cNvPr id="37891" name="Rectangle 3" descr="Rectangle: Click to edit Master text styles&#10;Second level&#10;Third level&#10;Fourth level&#10;Fifth level"/>
          <p:cNvSpPr>
            <a:spLocks noGrp="1" noChangeArrowheads="1"/>
          </p:cNvSpPr>
          <p:nvPr>
            <p:ph type="body" idx="1"/>
          </p:nvPr>
        </p:nvSpPr>
        <p:spPr/>
        <p:txBody>
          <a:bodyPr/>
          <a:lstStyle/>
          <a:p>
            <a:r>
              <a:rPr lang="en-US" sz="2800"/>
              <a:t>transmission and reception are achieved by means of an antenna</a:t>
            </a:r>
          </a:p>
          <a:p>
            <a:r>
              <a:rPr lang="en-US" sz="2800"/>
              <a:t>directional</a:t>
            </a:r>
          </a:p>
          <a:p>
            <a:pPr lvl="1"/>
            <a:r>
              <a:rPr lang="en-US" sz="2400"/>
              <a:t>transmitting antenna puts out focused beam</a:t>
            </a:r>
          </a:p>
          <a:p>
            <a:pPr lvl="1"/>
            <a:r>
              <a:rPr lang="en-US" sz="2400"/>
              <a:t>transmitter and receiver must be aligned</a:t>
            </a:r>
          </a:p>
          <a:p>
            <a:r>
              <a:rPr lang="en-US" sz="2800"/>
              <a:t>omnidirectional</a:t>
            </a:r>
          </a:p>
          <a:p>
            <a:pPr lvl="1"/>
            <a:r>
              <a:rPr lang="en-US" sz="2400"/>
              <a:t>signal spreads out in all directions</a:t>
            </a:r>
          </a:p>
          <a:p>
            <a:pPr lvl="1"/>
            <a:r>
              <a:rPr lang="en-US" sz="2400"/>
              <a:t>can be received by many antennas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extLst>
      <p:ext uri="{BB962C8B-B14F-4D97-AF65-F5344CB8AC3E}">
        <p14:creationId xmlns:p14="http://schemas.microsoft.com/office/powerpoint/2010/main" xmlns="" val="119994639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a:t>Wireless Examples</a:t>
            </a:r>
          </a:p>
        </p:txBody>
      </p:sp>
      <p:sp>
        <p:nvSpPr>
          <p:cNvPr id="38915" name="Rectangle 3" descr="Rectangle: Click to edit Master text styles&#10;Second level&#10;Third level&#10;Fourth level&#10;Fifth level"/>
          <p:cNvSpPr>
            <a:spLocks noGrp="1" noChangeArrowheads="1"/>
          </p:cNvSpPr>
          <p:nvPr>
            <p:ph type="body" idx="1"/>
          </p:nvPr>
        </p:nvSpPr>
        <p:spPr/>
        <p:txBody>
          <a:bodyPr/>
          <a:lstStyle/>
          <a:p>
            <a:r>
              <a:rPr lang="en-US" dirty="0"/>
              <a:t>terrestrial microwave</a:t>
            </a:r>
          </a:p>
          <a:p>
            <a:r>
              <a:rPr lang="en-US" dirty="0"/>
              <a:t>satellite microwave</a:t>
            </a:r>
          </a:p>
          <a:p>
            <a:r>
              <a:rPr lang="en-US" dirty="0"/>
              <a:t>broadcast radio</a:t>
            </a:r>
          </a:p>
          <a:p>
            <a:r>
              <a:rPr lang="en-US" dirty="0"/>
              <a:t>infrared</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4</a:t>
            </a:fld>
            <a:endParaRPr lang="en-US"/>
          </a:p>
        </p:txBody>
      </p:sp>
    </p:spTree>
    <p:extLst>
      <p:ext uri="{BB962C8B-B14F-4D97-AF65-F5344CB8AC3E}">
        <p14:creationId xmlns:p14="http://schemas.microsoft.com/office/powerpoint/2010/main" xmlns="" val="224771933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Terrestrial Microwave</a:t>
            </a:r>
          </a:p>
        </p:txBody>
      </p:sp>
      <p:sp>
        <p:nvSpPr>
          <p:cNvPr id="39939"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sz="2800"/>
              <a:t>used for long-distance telephone service</a:t>
            </a:r>
          </a:p>
          <a:p>
            <a:pPr>
              <a:lnSpc>
                <a:spcPct val="90000"/>
              </a:lnSpc>
            </a:pPr>
            <a:r>
              <a:rPr lang="en-US" sz="2800"/>
              <a:t>uses radio frequency spectrum, from 2 to 40 Ghz</a:t>
            </a:r>
          </a:p>
          <a:p>
            <a:pPr>
              <a:lnSpc>
                <a:spcPct val="90000"/>
              </a:lnSpc>
            </a:pPr>
            <a:r>
              <a:rPr lang="en-US" sz="2800"/>
              <a:t>parabolic dish transmitter, mounted high</a:t>
            </a:r>
          </a:p>
          <a:p>
            <a:pPr>
              <a:lnSpc>
                <a:spcPct val="90000"/>
              </a:lnSpc>
            </a:pPr>
            <a:r>
              <a:rPr lang="en-US" sz="2800"/>
              <a:t>used by common carriers as well as private networks</a:t>
            </a:r>
          </a:p>
          <a:p>
            <a:pPr>
              <a:lnSpc>
                <a:spcPct val="90000"/>
              </a:lnSpc>
            </a:pPr>
            <a:r>
              <a:rPr lang="en-US" sz="2800"/>
              <a:t>requires unobstructed line of sight between source and receiver</a:t>
            </a:r>
          </a:p>
          <a:p>
            <a:pPr>
              <a:lnSpc>
                <a:spcPct val="90000"/>
              </a:lnSpc>
            </a:pPr>
            <a:r>
              <a:rPr lang="en-US" sz="2800"/>
              <a:t>curvature of the earth requires stations (repeaters) ~30 miles apart</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spTree>
    <p:extLst>
      <p:ext uri="{BB962C8B-B14F-4D97-AF65-F5344CB8AC3E}">
        <p14:creationId xmlns:p14="http://schemas.microsoft.com/office/powerpoint/2010/main" xmlns="" val="317791160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Satellite Microwave</a:t>
            </a:r>
            <a:br>
              <a:rPr lang="en-US"/>
            </a:br>
            <a:r>
              <a:rPr lang="en-US"/>
              <a:t>Applications</a:t>
            </a:r>
          </a:p>
        </p:txBody>
      </p:sp>
      <p:sp>
        <p:nvSpPr>
          <p:cNvPr id="41987" name="Rectangle 3" descr="Rectangle: Click to edit Master text styles&#10;Second level&#10;Third level&#10;Fourth level&#10;Fifth level"/>
          <p:cNvSpPr>
            <a:spLocks noGrp="1" noChangeArrowheads="1"/>
          </p:cNvSpPr>
          <p:nvPr>
            <p:ph type="body" idx="1"/>
          </p:nvPr>
        </p:nvSpPr>
        <p:spPr/>
        <p:txBody>
          <a:bodyPr/>
          <a:lstStyle/>
          <a:p>
            <a:endParaRPr lang="en-US"/>
          </a:p>
          <a:p>
            <a:r>
              <a:rPr lang="en-US"/>
              <a:t>Television distribution</a:t>
            </a:r>
          </a:p>
          <a:p>
            <a:r>
              <a:rPr lang="en-US"/>
              <a:t>Long-distance telephone transmission</a:t>
            </a:r>
          </a:p>
          <a:p>
            <a:r>
              <a:rPr lang="en-US"/>
              <a:t>Private business networks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spTree>
    <p:extLst>
      <p:ext uri="{BB962C8B-B14F-4D97-AF65-F5344CB8AC3E}">
        <p14:creationId xmlns:p14="http://schemas.microsoft.com/office/powerpoint/2010/main" xmlns="" val="75535897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143000"/>
          </a:xfrm>
        </p:spPr>
        <p:txBody>
          <a:bodyPr/>
          <a:lstStyle/>
          <a:p>
            <a:r>
              <a:rPr lang="en-US" sz="4000" dirty="0"/>
              <a:t>Microwave Transmission Disadvantages</a:t>
            </a:r>
          </a:p>
        </p:txBody>
      </p:sp>
      <p:sp>
        <p:nvSpPr>
          <p:cNvPr id="43011" name="Rectangle 3" descr="Rectangle: Click to edit Master text styles&#10;Second level&#10;Third level&#10;Fourth level&#10;Fifth level"/>
          <p:cNvSpPr>
            <a:spLocks noGrp="1" noChangeArrowheads="1"/>
          </p:cNvSpPr>
          <p:nvPr>
            <p:ph type="body" idx="1"/>
          </p:nvPr>
        </p:nvSpPr>
        <p:spPr/>
        <p:txBody>
          <a:bodyPr/>
          <a:lstStyle/>
          <a:p>
            <a:r>
              <a:rPr lang="en-US"/>
              <a:t>line of sight requirement</a:t>
            </a:r>
          </a:p>
          <a:p>
            <a:r>
              <a:rPr lang="en-US"/>
              <a:t>expensive towers and repeaters</a:t>
            </a:r>
          </a:p>
          <a:p>
            <a:r>
              <a:rPr lang="en-US"/>
              <a:t>subject to interference such as passing airplanes and rain</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Tree>
    <p:extLst>
      <p:ext uri="{BB962C8B-B14F-4D97-AF65-F5344CB8AC3E}">
        <p14:creationId xmlns:p14="http://schemas.microsoft.com/office/powerpoint/2010/main" xmlns="" val="381888864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38200" y="609600"/>
            <a:ext cx="9144000" cy="1143000"/>
          </a:xfrm>
        </p:spPr>
        <p:txBody>
          <a:bodyPr/>
          <a:lstStyle/>
          <a:p>
            <a:r>
              <a:rPr lang="en-US" sz="4000" dirty="0"/>
              <a:t>Satellite </a:t>
            </a:r>
            <a:r>
              <a:rPr lang="en-US" sz="4000" dirty="0" smtClean="0"/>
              <a:t> Microwave </a:t>
            </a:r>
            <a:r>
              <a:rPr lang="en-US" sz="4000" dirty="0"/>
              <a:t>Transmission</a:t>
            </a:r>
          </a:p>
        </p:txBody>
      </p:sp>
      <p:sp>
        <p:nvSpPr>
          <p:cNvPr id="44035" name="Rectangle 3" descr="Rectangle: Click to edit Master text styles&#10;Second level&#10;Third level&#10;Fourth level&#10;Fifth level"/>
          <p:cNvSpPr>
            <a:spLocks noGrp="1" noChangeArrowheads="1"/>
          </p:cNvSpPr>
          <p:nvPr>
            <p:ph type="body" idx="1"/>
          </p:nvPr>
        </p:nvSpPr>
        <p:spPr/>
        <p:txBody>
          <a:bodyPr/>
          <a:lstStyle/>
          <a:p>
            <a:r>
              <a:rPr lang="en-US"/>
              <a:t>a microwave relay station in space</a:t>
            </a:r>
          </a:p>
          <a:p>
            <a:r>
              <a:rPr lang="en-US"/>
              <a:t>can relay signals over long distances</a:t>
            </a:r>
          </a:p>
          <a:p>
            <a:r>
              <a:rPr lang="en-US"/>
              <a:t>geostationary satellites </a:t>
            </a:r>
          </a:p>
          <a:p>
            <a:pPr lvl="1"/>
            <a:r>
              <a:rPr lang="en-US"/>
              <a:t>remain above the equator at a height of 22,300 miles (geosynchronous orbit)</a:t>
            </a:r>
          </a:p>
          <a:p>
            <a:pPr lvl="1"/>
            <a:r>
              <a:rPr lang="en-US"/>
              <a:t>travel around the earth in exactly the time the earth takes to rotate</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3398244764"/>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Satellite Transmission Links</a:t>
            </a:r>
          </a:p>
        </p:txBody>
      </p:sp>
      <p:sp>
        <p:nvSpPr>
          <p:cNvPr id="46083"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a:t>earth stations communicate by sending signals to the satellite on an uplink</a:t>
            </a:r>
          </a:p>
          <a:p>
            <a:pPr>
              <a:lnSpc>
                <a:spcPct val="90000"/>
              </a:lnSpc>
            </a:pPr>
            <a:r>
              <a:rPr lang="en-US"/>
              <a:t>the satellite then repeats those signals on a downlink</a:t>
            </a:r>
          </a:p>
          <a:p>
            <a:pPr>
              <a:lnSpc>
                <a:spcPct val="90000"/>
              </a:lnSpc>
            </a:pPr>
            <a:r>
              <a:rPr lang="en-US"/>
              <a:t>the broadcast nature of the downlink makes it attractive for services such as the distribution of television programming</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extLst>
      <p:ext uri="{BB962C8B-B14F-4D97-AF65-F5344CB8AC3E}">
        <p14:creationId xmlns:p14="http://schemas.microsoft.com/office/powerpoint/2010/main" xmlns="" val="151608407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descr="Small grid"/>
          <p:cNvSpPr>
            <a:spLocks noChangeArrowheads="1"/>
          </p:cNvSpPr>
          <p:nvPr/>
        </p:nvSpPr>
        <p:spPr bwMode="auto">
          <a:xfrm rot="5400000">
            <a:off x="4054475" y="2667000"/>
            <a:ext cx="685800" cy="533400"/>
          </a:xfrm>
          <a:prstGeom prst="parallelogram">
            <a:avLst>
              <a:gd name="adj" fmla="val 32137"/>
            </a:avLst>
          </a:prstGeom>
          <a:pattFill prst="smGrid">
            <a:fgClr>
              <a:schemeClr val="bg1"/>
            </a:fgClr>
            <a:bgClr>
              <a:schemeClr val="folHlink"/>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48131" name="Object 3"/>
          <p:cNvGraphicFramePr>
            <a:graphicFrameLocks/>
          </p:cNvGraphicFramePr>
          <p:nvPr/>
        </p:nvGraphicFramePr>
        <p:xfrm>
          <a:off x="482600" y="4419600"/>
          <a:ext cx="1303338" cy="1228725"/>
        </p:xfrm>
        <a:graphic>
          <a:graphicData uri="http://schemas.openxmlformats.org/presentationml/2006/ole">
            <p:oleObj spid="_x0000_s23670" name="Drag 'n Draw" r:id="rId4" imgW="73080" imgH="73080" progId="">
              <p:embed/>
            </p:oleObj>
          </a:graphicData>
        </a:graphic>
      </p:graphicFrame>
      <p:graphicFrame>
        <p:nvGraphicFramePr>
          <p:cNvPr id="48132" name="Object 4"/>
          <p:cNvGraphicFramePr>
            <a:graphicFrameLocks/>
          </p:cNvGraphicFramePr>
          <p:nvPr/>
        </p:nvGraphicFramePr>
        <p:xfrm>
          <a:off x="6873875" y="4552950"/>
          <a:ext cx="1187450" cy="1117600"/>
        </p:xfrm>
        <a:graphic>
          <a:graphicData uri="http://schemas.openxmlformats.org/presentationml/2006/ole">
            <p:oleObj spid="_x0000_s23671" name="Drag 'n Draw" r:id="rId5" imgW="868320" imgH="822600" progId="">
              <p:embed/>
            </p:oleObj>
          </a:graphicData>
        </a:graphic>
      </p:graphicFrame>
      <p:sp>
        <p:nvSpPr>
          <p:cNvPr id="48133" name="Rectangle 5"/>
          <p:cNvSpPr>
            <a:spLocks noChangeArrowheads="1"/>
          </p:cNvSpPr>
          <p:nvPr/>
        </p:nvSpPr>
        <p:spPr bwMode="auto">
          <a:xfrm>
            <a:off x="3749675" y="2133600"/>
            <a:ext cx="1066800" cy="609600"/>
          </a:xfrm>
          <a:prstGeom prst="rect">
            <a:avLst/>
          </a:prstGeom>
          <a:gradFill rotWithShape="0">
            <a:gsLst>
              <a:gs pos="0">
                <a:srgbClr val="EAEC5E">
                  <a:gamma/>
                  <a:shade val="29804"/>
                  <a:invGamma/>
                </a:srgbClr>
              </a:gs>
              <a:gs pos="50000">
                <a:srgbClr val="EAEC5E"/>
              </a:gs>
              <a:gs pos="100000">
                <a:srgbClr val="EAEC5E">
                  <a:gamma/>
                  <a:shade val="29804"/>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4" name="AutoShape 6" descr="Small grid"/>
          <p:cNvSpPr>
            <a:spLocks noChangeArrowheads="1"/>
          </p:cNvSpPr>
          <p:nvPr/>
        </p:nvSpPr>
        <p:spPr bwMode="auto">
          <a:xfrm rot="5400000">
            <a:off x="3673475" y="1752600"/>
            <a:ext cx="685800" cy="533400"/>
          </a:xfrm>
          <a:prstGeom prst="parallelogram">
            <a:avLst>
              <a:gd name="adj" fmla="val 32137"/>
            </a:avLst>
          </a:prstGeom>
          <a:pattFill prst="smGrid">
            <a:fgClr>
              <a:schemeClr val="bg1"/>
            </a:fgClr>
            <a:bgClr>
              <a:schemeClr val="folHlink"/>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5" name="Line 7"/>
          <p:cNvSpPr>
            <a:spLocks noChangeShapeType="1"/>
          </p:cNvSpPr>
          <p:nvPr/>
        </p:nvSpPr>
        <p:spPr bwMode="auto">
          <a:xfrm flipV="1">
            <a:off x="1539875" y="2971800"/>
            <a:ext cx="2286000" cy="1752600"/>
          </a:xfrm>
          <a:prstGeom prst="line">
            <a:avLst/>
          </a:prstGeom>
          <a:noFill/>
          <a:ln w="50800">
            <a:solidFill>
              <a:schemeClr val="tx1"/>
            </a:solidFill>
            <a:prstDash val="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6" name="Line 8"/>
          <p:cNvSpPr>
            <a:spLocks noChangeShapeType="1"/>
          </p:cNvSpPr>
          <p:nvPr/>
        </p:nvSpPr>
        <p:spPr bwMode="auto">
          <a:xfrm>
            <a:off x="4816475" y="2971800"/>
            <a:ext cx="2286000" cy="1828800"/>
          </a:xfrm>
          <a:prstGeom prst="line">
            <a:avLst/>
          </a:prstGeom>
          <a:noFill/>
          <a:ln w="50800">
            <a:solidFill>
              <a:schemeClr val="tx1"/>
            </a:solidFill>
            <a:prstDash val="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7" name="Rectangle 9"/>
          <p:cNvSpPr>
            <a:spLocks noChangeArrowheads="1"/>
          </p:cNvSpPr>
          <p:nvPr/>
        </p:nvSpPr>
        <p:spPr bwMode="auto">
          <a:xfrm>
            <a:off x="457200" y="4022725"/>
            <a:ext cx="8096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dish</a:t>
            </a:r>
          </a:p>
        </p:txBody>
      </p:sp>
      <p:sp>
        <p:nvSpPr>
          <p:cNvPr id="48138" name="Rectangle 10"/>
          <p:cNvSpPr>
            <a:spLocks noChangeArrowheads="1"/>
          </p:cNvSpPr>
          <p:nvPr/>
        </p:nvSpPr>
        <p:spPr bwMode="auto">
          <a:xfrm>
            <a:off x="7239000" y="4175125"/>
            <a:ext cx="8096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dish</a:t>
            </a:r>
          </a:p>
        </p:txBody>
      </p:sp>
      <p:sp>
        <p:nvSpPr>
          <p:cNvPr id="48139" name="Rectangle 11"/>
          <p:cNvSpPr>
            <a:spLocks noChangeArrowheads="1"/>
          </p:cNvSpPr>
          <p:nvPr/>
        </p:nvSpPr>
        <p:spPr bwMode="auto">
          <a:xfrm>
            <a:off x="152400" y="5699125"/>
            <a:ext cx="21621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uplink station</a:t>
            </a:r>
          </a:p>
        </p:txBody>
      </p:sp>
      <p:sp>
        <p:nvSpPr>
          <p:cNvPr id="48140" name="Rectangle 12"/>
          <p:cNvSpPr>
            <a:spLocks noChangeArrowheads="1"/>
          </p:cNvSpPr>
          <p:nvPr/>
        </p:nvSpPr>
        <p:spPr bwMode="auto">
          <a:xfrm>
            <a:off x="6324600" y="5699125"/>
            <a:ext cx="25844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downlink station</a:t>
            </a:r>
          </a:p>
        </p:txBody>
      </p:sp>
      <p:sp>
        <p:nvSpPr>
          <p:cNvPr id="48141" name="Rectangle 13"/>
          <p:cNvSpPr>
            <a:spLocks noChangeArrowheads="1"/>
          </p:cNvSpPr>
          <p:nvPr/>
        </p:nvSpPr>
        <p:spPr bwMode="auto">
          <a:xfrm>
            <a:off x="4876800" y="1736725"/>
            <a:ext cx="196215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satellite</a:t>
            </a:r>
          </a:p>
          <a:p>
            <a:pPr eaLnBrk="0" hangingPunct="0"/>
            <a:r>
              <a:rPr lang="en-US" b="1">
                <a:latin typeface="Arial" charset="0"/>
              </a:rPr>
              <a:t>transponder</a:t>
            </a:r>
          </a:p>
        </p:txBody>
      </p:sp>
      <p:sp>
        <p:nvSpPr>
          <p:cNvPr id="48142" name="Line 14"/>
          <p:cNvSpPr>
            <a:spLocks noChangeShapeType="1"/>
          </p:cNvSpPr>
          <p:nvPr/>
        </p:nvSpPr>
        <p:spPr bwMode="auto">
          <a:xfrm>
            <a:off x="4206875" y="2819400"/>
            <a:ext cx="0" cy="3276600"/>
          </a:xfrm>
          <a:prstGeom prst="line">
            <a:avLst/>
          </a:prstGeom>
          <a:noFill/>
          <a:ln w="12700">
            <a:solidFill>
              <a:schemeClr val="tx1"/>
            </a:solidFill>
            <a:round/>
            <a:headEnd type="stealth" w="med" len="lg"/>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3" name="Rectangle 15"/>
          <p:cNvSpPr>
            <a:spLocks noChangeArrowheads="1"/>
          </p:cNvSpPr>
          <p:nvPr/>
        </p:nvSpPr>
        <p:spPr bwMode="auto">
          <a:xfrm>
            <a:off x="4191000" y="4556125"/>
            <a:ext cx="1981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22,300 miles</a:t>
            </a:r>
          </a:p>
        </p:txBody>
      </p:sp>
      <p:sp>
        <p:nvSpPr>
          <p:cNvPr id="48144" name="Rectangle 16"/>
          <p:cNvSpPr>
            <a:spLocks noGrp="1" noChangeArrowheads="1"/>
          </p:cNvSpPr>
          <p:nvPr>
            <p:ph type="title"/>
          </p:nvPr>
        </p:nvSpPr>
        <p:spPr/>
        <p:txBody>
          <a:bodyPr/>
          <a:lstStyle/>
          <a:p>
            <a:r>
              <a:rPr lang="en-US"/>
              <a:t>Satellite Transmission Process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430651200"/>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25400"/>
            <a:ext cx="8943975" cy="1143000"/>
          </a:xfrm>
        </p:spPr>
        <p:txBody>
          <a:bodyPr/>
          <a:lstStyle/>
          <a:p>
            <a:r>
              <a:rPr lang="en-US" dirty="0"/>
              <a:t>Satellite Transmission Applications</a:t>
            </a:r>
          </a:p>
        </p:txBody>
      </p:sp>
      <p:sp>
        <p:nvSpPr>
          <p:cNvPr id="50179" name="Rectangle 3" descr="Rectangle: Click to edit Master text styles&#10;Second level&#10;Third level&#10;Fourth level&#10;Fifth level"/>
          <p:cNvSpPr>
            <a:spLocks noGrp="1" noChangeArrowheads="1"/>
          </p:cNvSpPr>
          <p:nvPr>
            <p:ph type="body" idx="1"/>
          </p:nvPr>
        </p:nvSpPr>
        <p:spPr/>
        <p:txBody>
          <a:bodyPr/>
          <a:lstStyle/>
          <a:p>
            <a:r>
              <a:rPr lang="en-US"/>
              <a:t>television distribution</a:t>
            </a:r>
          </a:p>
          <a:p>
            <a:pPr lvl="1"/>
            <a:r>
              <a:rPr lang="en-US"/>
              <a:t>a network provides programming from a central location</a:t>
            </a:r>
          </a:p>
          <a:p>
            <a:pPr lvl="1"/>
            <a:r>
              <a:rPr lang="en-US"/>
              <a:t>direct broadcast satellite (DBS)</a:t>
            </a:r>
          </a:p>
          <a:p>
            <a:r>
              <a:rPr lang="en-US"/>
              <a:t>long-distance telephone transmission</a:t>
            </a:r>
          </a:p>
          <a:p>
            <a:pPr lvl="1"/>
            <a:r>
              <a:rPr lang="en-US"/>
              <a:t>high-usage international trunks</a:t>
            </a:r>
          </a:p>
          <a:p>
            <a:r>
              <a:rPr lang="en-US"/>
              <a:t>private business networks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extLst>
      <p:ext uri="{BB962C8B-B14F-4D97-AF65-F5344CB8AC3E}">
        <p14:creationId xmlns:p14="http://schemas.microsoft.com/office/powerpoint/2010/main" xmlns="" val="245583391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1143000"/>
          </a:xfrm>
        </p:spPr>
        <p:txBody>
          <a:bodyPr/>
          <a:lstStyle/>
          <a:p>
            <a:r>
              <a:rPr lang="en-US" sz="4200" dirty="0"/>
              <a:t>Principal Satellite Transmission Bands</a:t>
            </a:r>
          </a:p>
        </p:txBody>
      </p:sp>
      <p:sp>
        <p:nvSpPr>
          <p:cNvPr id="51203" name="Rectangle 3" descr="Rectangle: Click to edit Master text styles&#10;Second level&#10;Third level&#10;Fourth level&#10;Fifth level"/>
          <p:cNvSpPr>
            <a:spLocks noGrp="1" noChangeArrowheads="1"/>
          </p:cNvSpPr>
          <p:nvPr>
            <p:ph type="body" idx="1"/>
          </p:nvPr>
        </p:nvSpPr>
        <p:spPr/>
        <p:txBody>
          <a:bodyPr/>
          <a:lstStyle/>
          <a:p>
            <a:r>
              <a:rPr lang="en-US"/>
              <a:t>C band: 4(downlink) - 6(uplink) GHz</a:t>
            </a:r>
          </a:p>
          <a:p>
            <a:pPr lvl="1"/>
            <a:r>
              <a:rPr lang="en-US"/>
              <a:t>the first to be designated </a:t>
            </a:r>
          </a:p>
          <a:p>
            <a:r>
              <a:rPr lang="en-US"/>
              <a:t>Ku band: 12(downlink) -14(uplink) GHz</a:t>
            </a:r>
          </a:p>
          <a:p>
            <a:pPr lvl="1"/>
            <a:r>
              <a:rPr lang="en-US"/>
              <a:t>rain interference is the major problem</a:t>
            </a:r>
          </a:p>
          <a:p>
            <a:r>
              <a:rPr lang="en-US"/>
              <a:t>Ka band: 19(downlink) - 29(uplink) GHz</a:t>
            </a:r>
          </a:p>
          <a:p>
            <a:pPr lvl="1"/>
            <a:r>
              <a:rPr lang="en-US"/>
              <a:t>equipment needed to use the band is still very expensive</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extLst>
      <p:ext uri="{BB962C8B-B14F-4D97-AF65-F5344CB8AC3E}">
        <p14:creationId xmlns:p14="http://schemas.microsoft.com/office/powerpoint/2010/main" xmlns="" val="168090761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5400"/>
            <a:ext cx="9372600" cy="1143000"/>
          </a:xfrm>
        </p:spPr>
        <p:txBody>
          <a:bodyPr/>
          <a:lstStyle/>
          <a:p>
            <a:r>
              <a:rPr lang="en-US" sz="4000" dirty="0"/>
              <a:t>Microwave Transmission Characteristics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
        <p:nvSpPr>
          <p:cNvPr id="6" name="Rectangle 5"/>
          <p:cNvSpPr/>
          <p:nvPr/>
        </p:nvSpPr>
        <p:spPr>
          <a:xfrm>
            <a:off x="0" y="1871008"/>
            <a:ext cx="9144000" cy="1938992"/>
          </a:xfrm>
          <a:prstGeom prst="rect">
            <a:avLst/>
          </a:prstGeom>
        </p:spPr>
        <p:txBody>
          <a:bodyPr wrap="square">
            <a:spAutoFit/>
          </a:bodyPr>
          <a:lstStyle/>
          <a:p>
            <a:r>
              <a:rPr lang="en-US" dirty="0"/>
              <a:t>Microwave transmission covers a </a:t>
            </a:r>
            <a:r>
              <a:rPr lang="en-US" dirty="0" smtClean="0"/>
              <a:t>substantial portion </a:t>
            </a:r>
            <a:r>
              <a:rPr lang="en-US" dirty="0"/>
              <a:t>of the electromagnetic spectrum. Common </a:t>
            </a:r>
            <a:r>
              <a:rPr lang="en-US" dirty="0" smtClean="0"/>
              <a:t>frequencies used </a:t>
            </a:r>
            <a:r>
              <a:rPr lang="en-US" dirty="0"/>
              <a:t>for </a:t>
            </a:r>
            <a:r>
              <a:rPr lang="en-US" dirty="0" smtClean="0"/>
              <a:t>transmission are </a:t>
            </a:r>
            <a:r>
              <a:rPr lang="en-US" dirty="0"/>
              <a:t>in the range 2 to 40 GHz. The higher </a:t>
            </a:r>
            <a:r>
              <a:rPr lang="en-US" dirty="0" smtClean="0"/>
              <a:t>the frequency </a:t>
            </a:r>
            <a:r>
              <a:rPr lang="en-US" dirty="0"/>
              <a:t>used, the higher </a:t>
            </a:r>
            <a:r>
              <a:rPr lang="en-US" dirty="0" smtClean="0"/>
              <a:t>the potential </a:t>
            </a:r>
            <a:r>
              <a:rPr lang="en-US" dirty="0"/>
              <a:t>bandwidth and therefore the higher the potential data rate.</a:t>
            </a:r>
          </a:p>
        </p:txBody>
      </p:sp>
      <p:graphicFrame>
        <p:nvGraphicFramePr>
          <p:cNvPr id="8" name="Object 2"/>
          <p:cNvGraphicFramePr>
            <a:graphicFrameLocks noChangeAspect="1"/>
          </p:cNvGraphicFramePr>
          <p:nvPr>
            <p:extLst>
              <p:ext uri="{D42A27DB-BD31-4B8C-83A1-F6EECF244321}">
                <p14:modId xmlns:p14="http://schemas.microsoft.com/office/powerpoint/2010/main" xmlns="" val="3446748226"/>
              </p:ext>
            </p:extLst>
          </p:nvPr>
        </p:nvGraphicFramePr>
        <p:xfrm>
          <a:off x="0" y="3962400"/>
          <a:ext cx="6858000" cy="2590800"/>
        </p:xfrm>
        <a:graphic>
          <a:graphicData uri="http://schemas.openxmlformats.org/presentationml/2006/ole">
            <p:oleObj spid="_x0000_s1058" name="Document" r:id="rId3" imgW="6061680" imgH="2212560" progId="Word.Document.12">
              <p:embed/>
            </p:oleObj>
          </a:graphicData>
        </a:graphic>
      </p:graphicFrame>
      <p:sp>
        <p:nvSpPr>
          <p:cNvPr id="9" name="Rectangle 8"/>
          <p:cNvSpPr/>
          <p:nvPr/>
        </p:nvSpPr>
        <p:spPr>
          <a:xfrm>
            <a:off x="1143000" y="6320135"/>
            <a:ext cx="5943600" cy="461665"/>
          </a:xfrm>
          <a:prstGeom prst="rect">
            <a:avLst/>
          </a:prstGeom>
        </p:spPr>
        <p:txBody>
          <a:bodyPr wrap="square">
            <a:spAutoFit/>
          </a:bodyPr>
          <a:lstStyle/>
          <a:p>
            <a:r>
              <a:rPr lang="en-US" dirty="0"/>
              <a:t>Microwave Bandwidth and Data Rates</a:t>
            </a:r>
          </a:p>
        </p:txBody>
      </p:sp>
    </p:spTree>
    <p:extLst>
      <p:ext uri="{BB962C8B-B14F-4D97-AF65-F5344CB8AC3E}">
        <p14:creationId xmlns:p14="http://schemas.microsoft.com/office/powerpoint/2010/main" xmlns="" val="41698279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400"/>
            <a:ext cx="9144000" cy="1143000"/>
          </a:xfrm>
        </p:spPr>
        <p:txBody>
          <a:bodyPr/>
          <a:lstStyle/>
          <a:p>
            <a:r>
              <a:rPr lang="en-US" sz="4000" dirty="0" smtClean="0"/>
              <a:t>Microwave Transmission </a:t>
            </a:r>
            <a:r>
              <a:rPr lang="en-US" sz="4000" dirty="0"/>
              <a:t>Characteristics </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sp>
        <p:nvSpPr>
          <p:cNvPr id="5" name="Rectangle 4"/>
          <p:cNvSpPr/>
          <p:nvPr/>
        </p:nvSpPr>
        <p:spPr>
          <a:xfrm>
            <a:off x="0" y="1981200"/>
            <a:ext cx="9144000" cy="1200328"/>
          </a:xfrm>
          <a:prstGeom prst="rect">
            <a:avLst/>
          </a:prstGeom>
        </p:spPr>
        <p:txBody>
          <a:bodyPr wrap="square">
            <a:spAutoFit/>
          </a:bodyPr>
          <a:lstStyle/>
          <a:p>
            <a:r>
              <a:rPr lang="en-US" dirty="0"/>
              <a:t>As with any transmission system, a main source of loss is attenuation. </a:t>
            </a:r>
            <a:r>
              <a:rPr lang="en-US" dirty="0" smtClean="0"/>
              <a:t>For microwave </a:t>
            </a:r>
            <a:r>
              <a:rPr lang="en-US" dirty="0"/>
              <a:t>(and radio frequencies), the loss can be expressed as</a:t>
            </a:r>
          </a:p>
        </p:txBody>
      </p:sp>
      <p:pic>
        <p:nvPicPr>
          <p:cNvPr id="6" name="Picture 5"/>
          <p:cNvPicPr>
            <a:picLocks noChangeAspect="1"/>
          </p:cNvPicPr>
          <p:nvPr/>
        </p:nvPicPr>
        <p:blipFill>
          <a:blip r:embed="rId3"/>
          <a:stretch>
            <a:fillRect/>
          </a:stretch>
        </p:blipFill>
        <p:spPr>
          <a:xfrm>
            <a:off x="3505200" y="2908300"/>
            <a:ext cx="2032000" cy="596900"/>
          </a:xfrm>
          <a:prstGeom prst="rect">
            <a:avLst/>
          </a:prstGeom>
        </p:spPr>
      </p:pic>
      <p:sp>
        <p:nvSpPr>
          <p:cNvPr id="7" name="Rectangle 6"/>
          <p:cNvSpPr/>
          <p:nvPr/>
        </p:nvSpPr>
        <p:spPr>
          <a:xfrm>
            <a:off x="0" y="3657600"/>
            <a:ext cx="8991600" cy="2862322"/>
          </a:xfrm>
          <a:prstGeom prst="rect">
            <a:avLst/>
          </a:prstGeom>
        </p:spPr>
        <p:txBody>
          <a:bodyPr wrap="square">
            <a:spAutoFit/>
          </a:bodyPr>
          <a:lstStyle/>
          <a:p>
            <a:r>
              <a:rPr lang="en-US" sz="2000" dirty="0"/>
              <a:t>where d is the distance and A is the wavelength, in the same units. Thus, loss varies </a:t>
            </a:r>
            <a:r>
              <a:rPr lang="en-US" sz="2000" dirty="0" smtClean="0"/>
              <a:t>as the </a:t>
            </a:r>
            <a:r>
              <a:rPr lang="en-US" sz="2000" dirty="0"/>
              <a:t>square of the distance. In contrast, for twisted pair and coaxial cable, loss </a:t>
            </a:r>
            <a:r>
              <a:rPr lang="en-US" sz="2000" dirty="0" smtClean="0"/>
              <a:t>varies exponentially </a:t>
            </a:r>
            <a:r>
              <a:rPr lang="en-US" sz="2000" dirty="0"/>
              <a:t>with distance (linear in decibels). </a:t>
            </a:r>
            <a:r>
              <a:rPr lang="en-US" sz="2000" dirty="0" smtClean="0"/>
              <a:t>Thus repeaters </a:t>
            </a:r>
            <a:r>
              <a:rPr lang="en-US" sz="2000" dirty="0"/>
              <a:t>or amplifiers may </a:t>
            </a:r>
            <a:r>
              <a:rPr lang="en-US" sz="2000" dirty="0" smtClean="0"/>
              <a:t>be placed </a:t>
            </a:r>
            <a:r>
              <a:rPr lang="en-US" sz="2000" dirty="0"/>
              <a:t>farther apart for microwave systems-10 to 100 km is typical. Attenuation </a:t>
            </a:r>
            <a:r>
              <a:rPr lang="en-US" sz="2000" dirty="0" smtClean="0"/>
              <a:t>is increased </a:t>
            </a:r>
            <a:r>
              <a:rPr lang="en-US" sz="2000" dirty="0"/>
              <a:t>with rainfall. The effects of rainfall become especially noticeable above </a:t>
            </a:r>
            <a:r>
              <a:rPr lang="en-US" sz="2000" dirty="0" smtClean="0"/>
              <a:t>10 GHz</a:t>
            </a:r>
            <a:r>
              <a:rPr lang="en-US" sz="2000" dirty="0"/>
              <a:t>. Another source </a:t>
            </a:r>
            <a:r>
              <a:rPr lang="en-US" sz="2000" dirty="0" smtClean="0"/>
              <a:t>of impairment </a:t>
            </a:r>
            <a:r>
              <a:rPr lang="en-US" sz="2000" dirty="0"/>
              <a:t>is interference</a:t>
            </a:r>
            <a:r>
              <a:rPr lang="en-US" sz="2000" dirty="0" smtClean="0"/>
              <a:t>. </a:t>
            </a:r>
            <a:r>
              <a:rPr lang="en-US" sz="2000" dirty="0"/>
              <a:t>With the growing popularity </a:t>
            </a:r>
            <a:r>
              <a:rPr lang="en-US" sz="2000" dirty="0" smtClean="0"/>
              <a:t>of </a:t>
            </a:r>
            <a:r>
              <a:rPr lang="en-US" sz="2000" dirty="0"/>
              <a:t>microwave, transmission areas overlap and interference is always a danger. Thus the</a:t>
            </a:r>
          </a:p>
          <a:p>
            <a:r>
              <a:rPr lang="en-US" sz="2000" dirty="0"/>
              <a:t>assignment of frequency bands is strictly regulated</a:t>
            </a:r>
          </a:p>
        </p:txBody>
      </p:sp>
    </p:spTree>
    <p:extLst>
      <p:ext uri="{BB962C8B-B14F-4D97-AF65-F5344CB8AC3E}">
        <p14:creationId xmlns:p14="http://schemas.microsoft.com/office/powerpoint/2010/main" xmlns="" val="3904346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838200" y="533400"/>
            <a:ext cx="7772400" cy="1143000"/>
          </a:xfrm>
        </p:spPr>
        <p:txBody>
          <a:bodyPr/>
          <a:lstStyle/>
          <a:p>
            <a:r>
              <a:rPr lang="en-US" dirty="0"/>
              <a:t>Fiber </a:t>
            </a:r>
            <a:r>
              <a:rPr lang="en-US" dirty="0" err="1"/>
              <a:t>vs</a:t>
            </a:r>
            <a:r>
              <a:rPr lang="en-US" dirty="0"/>
              <a:t> Satellite</a:t>
            </a:r>
          </a:p>
        </p:txBody>
      </p:sp>
      <p:pic>
        <p:nvPicPr>
          <p:cNvPr id="52227" name="Picture 3" descr=" Picture 2                                                      00000002Macintosh HD                   ABA7815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295400" y="2133600"/>
            <a:ext cx="6858000" cy="40957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2FF7870A-C1C5-9444-A43C-1633F4FAAB9A}" type="slidenum">
              <a:rPr lang="en-US" smtClean="0"/>
              <a:pPr/>
              <a:t>15</a:t>
            </a:fld>
            <a:endParaRPr lang="en-US"/>
          </a:p>
        </p:txBody>
      </p:sp>
    </p:spTree>
    <p:extLst>
      <p:ext uri="{BB962C8B-B14F-4D97-AF65-F5344CB8AC3E}">
        <p14:creationId xmlns:p14="http://schemas.microsoft.com/office/powerpoint/2010/main" xmlns="" val="174897857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Radio</a:t>
            </a:r>
          </a:p>
        </p:txBody>
      </p:sp>
      <p:sp>
        <p:nvSpPr>
          <p:cNvPr id="54275" name="Rectangle 3" descr="Rectangle: Click to edit Master text styles&#10;Second level&#10;Third level&#10;Fourth level&#10;Fifth level"/>
          <p:cNvSpPr>
            <a:spLocks noGrp="1" noChangeArrowheads="1"/>
          </p:cNvSpPr>
          <p:nvPr>
            <p:ph type="body" idx="1"/>
          </p:nvPr>
        </p:nvSpPr>
        <p:spPr/>
        <p:txBody>
          <a:bodyPr/>
          <a:lstStyle/>
          <a:p>
            <a:r>
              <a:rPr lang="en-US"/>
              <a:t>radio is omnidirectional and microwave  is directional</a:t>
            </a:r>
          </a:p>
          <a:p>
            <a:r>
              <a:rPr lang="en-US"/>
              <a:t>Radio is a general term often used to encompass frequencies in the range 3 kHz to 300 GHz. </a:t>
            </a:r>
          </a:p>
          <a:p>
            <a:r>
              <a:rPr lang="en-US"/>
              <a:t>Mobile telephony occupies several frequency bands just under 1 GHz.</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Tree>
    <p:extLst>
      <p:ext uri="{BB962C8B-B14F-4D97-AF65-F5344CB8AC3E}">
        <p14:creationId xmlns:p14="http://schemas.microsoft.com/office/powerpoint/2010/main" xmlns="" val="38301623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Infrared</a:t>
            </a:r>
          </a:p>
        </p:txBody>
      </p:sp>
      <p:sp>
        <p:nvSpPr>
          <p:cNvPr id="55299" name="Rectangle 3" descr="Rectangle: Click to edit Master text styles&#10;Second level&#10;Third level&#10;Fourth level&#10;Fifth level"/>
          <p:cNvSpPr>
            <a:spLocks noGrp="1" noChangeArrowheads="1"/>
          </p:cNvSpPr>
          <p:nvPr>
            <p:ph type="body" idx="1"/>
          </p:nvPr>
        </p:nvSpPr>
        <p:spPr/>
        <p:txBody>
          <a:bodyPr/>
          <a:lstStyle/>
          <a:p>
            <a:pPr>
              <a:lnSpc>
                <a:spcPct val="90000"/>
              </a:lnSpc>
            </a:pPr>
            <a:r>
              <a:rPr lang="en-US"/>
              <a:t>Uses transmitters/receivers (transceivers) that modulate noncoherent infrared light. </a:t>
            </a:r>
          </a:p>
          <a:p>
            <a:pPr>
              <a:lnSpc>
                <a:spcPct val="90000"/>
              </a:lnSpc>
            </a:pPr>
            <a:r>
              <a:rPr lang="en-US"/>
              <a:t>Transceivers must be within line of sight of each other (directly or via reflection ). </a:t>
            </a:r>
          </a:p>
          <a:p>
            <a:pPr>
              <a:lnSpc>
                <a:spcPct val="90000"/>
              </a:lnSpc>
            </a:pPr>
            <a:r>
              <a:rPr lang="en-US"/>
              <a:t>Unlike microwaves, infrared does not penetrate walls.</a:t>
            </a:r>
          </a:p>
        </p:txBody>
      </p:sp>
      <p:sp>
        <p:nvSpPr>
          <p:cNvPr id="2" name="Slide Number Placeholder 1"/>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spTree>
    <p:extLst>
      <p:ext uri="{BB962C8B-B14F-4D97-AF65-F5344CB8AC3E}">
        <p14:creationId xmlns:p14="http://schemas.microsoft.com/office/powerpoint/2010/main" xmlns="" val="2375563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Satellite Vs. Terrestrial</a:t>
            </a:r>
            <a:endParaRPr lang="en-US" dirty="0"/>
          </a:p>
        </p:txBody>
      </p:sp>
      <p:sp>
        <p:nvSpPr>
          <p:cNvPr id="5" name="Rectangle 4"/>
          <p:cNvSpPr/>
          <p:nvPr/>
        </p:nvSpPr>
        <p:spPr>
          <a:xfrm>
            <a:off x="0" y="1981200"/>
            <a:ext cx="8839200" cy="5262979"/>
          </a:xfrm>
          <a:prstGeom prst="rect">
            <a:avLst/>
          </a:prstGeom>
        </p:spPr>
        <p:txBody>
          <a:bodyPr wrap="square">
            <a:spAutoFit/>
          </a:bodyPr>
          <a:lstStyle/>
          <a:p>
            <a:endParaRPr lang="en-US" dirty="0"/>
          </a:p>
          <a:p>
            <a:r>
              <a:rPr lang="en-US" dirty="0" smtClean="0"/>
              <a:t>Satellite </a:t>
            </a:r>
            <a:r>
              <a:rPr lang="en-US" dirty="0"/>
              <a:t>communications only work when there is a line of sight from the communications satellite. So does </a:t>
            </a:r>
            <a:r>
              <a:rPr lang="en-US" dirty="0" smtClean="0"/>
              <a:t>terrestrial microwave </a:t>
            </a:r>
            <a:r>
              <a:rPr lang="en-US" dirty="0"/>
              <a:t>communications. Both require parabolic antennas.</a:t>
            </a:r>
          </a:p>
          <a:p>
            <a:endParaRPr lang="en-US" dirty="0"/>
          </a:p>
          <a:p>
            <a:r>
              <a:rPr lang="en-US" dirty="0" smtClean="0"/>
              <a:t>This </a:t>
            </a:r>
            <a:r>
              <a:rPr lang="en-US" dirty="0"/>
              <a:t>is because apart from the limited frequency bands used by satellite communications, terrestrial and satellite microwave communications are actually using the same technology, and the only difference is the distance between sender and receiver</a:t>
            </a:r>
            <a:r>
              <a:rPr lang="en-US" dirty="0" smtClean="0"/>
              <a:t>.</a:t>
            </a:r>
          </a:p>
          <a:p>
            <a:endParaRPr lang="en-US" dirty="0"/>
          </a:p>
          <a:p>
            <a:r>
              <a:rPr lang="en-US" dirty="0"/>
              <a:t>T</a:t>
            </a:r>
            <a:r>
              <a:rPr lang="en-US" dirty="0" smtClean="0"/>
              <a:t>errestrial </a:t>
            </a:r>
            <a:r>
              <a:rPr lang="en-US" dirty="0"/>
              <a:t>is point to point whereas satellite is sent from earth - space - earth </a:t>
            </a:r>
          </a:p>
          <a:p>
            <a:endParaRPr lang="en-US" dirty="0"/>
          </a:p>
          <a:p>
            <a:endParaRPr lang="en-US" dirty="0"/>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3888038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Vs. Microwave</a:t>
            </a:r>
            <a:endParaRPr lang="en-US" dirty="0"/>
          </a:p>
        </p:txBody>
      </p:sp>
      <p:sp>
        <p:nvSpPr>
          <p:cNvPr id="5" name="Rectangle 4"/>
          <p:cNvSpPr/>
          <p:nvPr/>
        </p:nvSpPr>
        <p:spPr>
          <a:xfrm>
            <a:off x="0" y="1905000"/>
            <a:ext cx="9144000" cy="4524315"/>
          </a:xfrm>
          <a:prstGeom prst="rect">
            <a:avLst/>
          </a:prstGeom>
        </p:spPr>
        <p:txBody>
          <a:bodyPr wrap="square">
            <a:spAutoFit/>
          </a:bodyPr>
          <a:lstStyle/>
          <a:p>
            <a:r>
              <a:rPr lang="en-US" dirty="0"/>
              <a:t>The principle difference between radio and microwave is that</a:t>
            </a:r>
          </a:p>
          <a:p>
            <a:r>
              <a:rPr lang="en-US" dirty="0"/>
              <a:t>radio is omnidirectional and microwave is focused.</a:t>
            </a:r>
          </a:p>
          <a:p>
            <a:r>
              <a:rPr lang="en-US" dirty="0"/>
              <a:t>The term "Radio" covers the FM radio and UHF and VHF</a:t>
            </a:r>
          </a:p>
          <a:p>
            <a:r>
              <a:rPr lang="en-US" dirty="0"/>
              <a:t>television.</a:t>
            </a:r>
          </a:p>
          <a:p>
            <a:r>
              <a:rPr lang="en-US" dirty="0"/>
              <a:t>Packet Radio: Uses a ground based antenna to link multiple</a:t>
            </a:r>
          </a:p>
          <a:p>
            <a:r>
              <a:rPr lang="en-US" dirty="0"/>
              <a:t>sites in a data transmission network.</a:t>
            </a:r>
          </a:p>
          <a:p>
            <a:r>
              <a:rPr lang="en-US" dirty="0" err="1"/>
              <a:t>Teletext</a:t>
            </a:r>
            <a:r>
              <a:rPr lang="en-US" dirty="0"/>
              <a:t> Service: This service inserts character data in the</a:t>
            </a:r>
          </a:p>
          <a:p>
            <a:r>
              <a:rPr lang="en-US" dirty="0"/>
              <a:t>vertical blanking interval in a conventional TV signal.</a:t>
            </a:r>
          </a:p>
          <a:p>
            <a:r>
              <a:rPr lang="en-US" dirty="0"/>
              <a:t>Televisions equipped with a decoder can receive and display</a:t>
            </a:r>
          </a:p>
          <a:p>
            <a:r>
              <a:rPr lang="en-US" dirty="0"/>
              <a:t>the signal (Closed Caption).</a:t>
            </a:r>
          </a:p>
          <a:p>
            <a:r>
              <a:rPr lang="en-US" dirty="0"/>
              <a:t>Cellular Radio: A given frequency may be used by a number</a:t>
            </a:r>
          </a:p>
          <a:p>
            <a:r>
              <a:rPr lang="en-US" dirty="0"/>
              <a:t>of transmitters in the same area.</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extLst>
      <p:ext uri="{BB962C8B-B14F-4D97-AF65-F5344CB8AC3E}">
        <p14:creationId xmlns:p14="http://schemas.microsoft.com/office/powerpoint/2010/main" xmlns="" val="9976350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Infrared Vs. Microwave</a:t>
            </a:r>
            <a:endParaRPr lang="en-US" dirty="0"/>
          </a:p>
        </p:txBody>
      </p:sp>
      <p:sp>
        <p:nvSpPr>
          <p:cNvPr id="5" name="Rectangle 4"/>
          <p:cNvSpPr/>
          <p:nvPr/>
        </p:nvSpPr>
        <p:spPr>
          <a:xfrm>
            <a:off x="25400" y="1905000"/>
            <a:ext cx="9144000" cy="4093428"/>
          </a:xfrm>
          <a:prstGeom prst="rect">
            <a:avLst/>
          </a:prstGeom>
        </p:spPr>
        <p:txBody>
          <a:bodyPr wrap="square">
            <a:spAutoFit/>
          </a:bodyPr>
          <a:lstStyle/>
          <a:p>
            <a:r>
              <a:rPr lang="en-US" sz="2000" dirty="0"/>
              <a:t>One important difference between infrared and microwave transmission </a:t>
            </a:r>
            <a:r>
              <a:rPr lang="en-US" sz="2000" dirty="0" smtClean="0"/>
              <a:t>is that </a:t>
            </a:r>
            <a:r>
              <a:rPr lang="en-US" sz="2000" dirty="0"/>
              <a:t>the former does not penetrate walls. Thus the security and interference </a:t>
            </a:r>
            <a:r>
              <a:rPr lang="en-US" sz="2000" dirty="0" smtClean="0"/>
              <a:t>problems encountered </a:t>
            </a:r>
            <a:r>
              <a:rPr lang="en-US" sz="2000" dirty="0"/>
              <a:t>in microwave systems are not present. Furthermore, there is </a:t>
            </a:r>
            <a:r>
              <a:rPr lang="en-US" sz="2000" dirty="0" smtClean="0"/>
              <a:t>no frequency </a:t>
            </a:r>
            <a:r>
              <a:rPr lang="en-US" sz="2000" dirty="0"/>
              <a:t>allocation issue with infrared, because no licensing is required</a:t>
            </a:r>
            <a:r>
              <a:rPr lang="en-US" sz="2000" dirty="0" smtClean="0"/>
              <a:t>.</a:t>
            </a:r>
          </a:p>
          <a:p>
            <a:endParaRPr lang="en-US" sz="2000" dirty="0"/>
          </a:p>
          <a:p>
            <a:r>
              <a:rPr lang="en-US" sz="2000" dirty="0"/>
              <a:t>Also the presence </a:t>
            </a:r>
            <a:r>
              <a:rPr lang="en-US" sz="2000" dirty="0" smtClean="0"/>
              <a:t>of high </a:t>
            </a:r>
            <a:r>
              <a:rPr lang="en-US" sz="2000" dirty="0"/>
              <a:t>amounts of electromagnetic interference (EMI) would also suggest the use of infrared </a:t>
            </a:r>
            <a:r>
              <a:rPr lang="en-US" sz="2000" dirty="0" smtClean="0"/>
              <a:t>systems rather </a:t>
            </a:r>
            <a:r>
              <a:rPr lang="en-US" sz="2000" dirty="0"/>
              <a:t>than </a:t>
            </a:r>
            <a:r>
              <a:rPr lang="en-US" sz="2000" dirty="0" smtClean="0"/>
              <a:t>microwave</a:t>
            </a:r>
          </a:p>
          <a:p>
            <a:endParaRPr lang="en-US" sz="2000" dirty="0"/>
          </a:p>
          <a:p>
            <a:r>
              <a:rPr lang="en-US" sz="2000" dirty="0"/>
              <a:t>Infrared systems are advantageous if the weather is normally rainy but not </a:t>
            </a:r>
            <a:r>
              <a:rPr lang="en-US" sz="2000" dirty="0" smtClean="0"/>
              <a:t>foggy and </a:t>
            </a:r>
            <a:r>
              <a:rPr lang="en-US" sz="2000" dirty="0"/>
              <a:t>there is little </a:t>
            </a:r>
            <a:r>
              <a:rPr lang="en-US" sz="2000" dirty="0" smtClean="0"/>
              <a:t>smog. </a:t>
            </a:r>
            <a:r>
              <a:rPr lang="en-US" sz="2000" dirty="0"/>
              <a:t>However if the area is foggy and has </a:t>
            </a:r>
            <a:r>
              <a:rPr lang="en-US" sz="2000" dirty="0" smtClean="0"/>
              <a:t>a substantial </a:t>
            </a:r>
            <a:r>
              <a:rPr lang="en-US" sz="2000" dirty="0"/>
              <a:t>amount of snow </a:t>
            </a:r>
            <a:r>
              <a:rPr lang="en-US" sz="2000" dirty="0" smtClean="0"/>
              <a:t>and smog </a:t>
            </a:r>
            <a:r>
              <a:rPr lang="en-US" sz="2000" dirty="0"/>
              <a:t>then microwave systems would work better</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spTree>
    <p:extLst>
      <p:ext uri="{BB962C8B-B14F-4D97-AF65-F5344CB8AC3E}">
        <p14:creationId xmlns:p14="http://schemas.microsoft.com/office/powerpoint/2010/main" xmlns="" val="3461285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8229600" cy="1066800"/>
          </a:xfrm>
        </p:spPr>
        <p:txBody>
          <a:bodyPr/>
          <a:lstStyle/>
          <a:p>
            <a:pPr eaLnBrk="1" hangingPunct="1">
              <a:defRPr/>
            </a:pPr>
            <a:r>
              <a:rPr lang="en-US" dirty="0" smtClean="0">
                <a:cs typeface="+mj-cs"/>
              </a:rPr>
              <a:t>Frequency Bands</a:t>
            </a:r>
            <a:endParaRPr lang="en-US" dirty="0">
              <a:cs typeface="+mj-cs"/>
            </a:endParaRPr>
          </a:p>
        </p:txBody>
      </p:sp>
      <p:graphicFrame>
        <p:nvGraphicFramePr>
          <p:cNvPr id="10242" name="Object 2"/>
          <p:cNvGraphicFramePr>
            <a:graphicFrameLocks noChangeAspect="1"/>
          </p:cNvGraphicFramePr>
          <p:nvPr>
            <p:extLst>
              <p:ext uri="{D42A27DB-BD31-4B8C-83A1-F6EECF244321}">
                <p14:modId xmlns:p14="http://schemas.microsoft.com/office/powerpoint/2010/main" xmlns="" val="3655953286"/>
              </p:ext>
            </p:extLst>
          </p:nvPr>
        </p:nvGraphicFramePr>
        <p:xfrm>
          <a:off x="25400" y="2209800"/>
          <a:ext cx="6324600" cy="4343400"/>
        </p:xfrm>
        <a:graphic>
          <a:graphicData uri="http://schemas.openxmlformats.org/presentationml/2006/ole">
            <p:oleObj spid="_x0000_s10521" name="Document" r:id="rId4" imgW="24330159" imgH="22196825" progId="Word.Document.12">
              <p:embed/>
            </p:oleObj>
          </a:graphicData>
        </a:graphic>
      </p:graphicFrame>
      <p:sp>
        <p:nvSpPr>
          <p:cNvPr id="3" name="Rectangle 2"/>
          <p:cNvSpPr/>
          <p:nvPr/>
        </p:nvSpPr>
        <p:spPr>
          <a:xfrm>
            <a:off x="6477000" y="2133600"/>
            <a:ext cx="2667000" cy="2462212"/>
          </a:xfrm>
          <a:prstGeom prst="rect">
            <a:avLst/>
          </a:prstGeom>
        </p:spPr>
        <p:txBody>
          <a:bodyPr wrap="square">
            <a:spAutoFit/>
          </a:bodyPr>
          <a:lstStyle/>
          <a:p>
            <a:r>
              <a:rPr lang="en-US" sz="2200" dirty="0">
                <a:latin typeface="Times New Roman" charset="0"/>
              </a:rPr>
              <a:t>A signal radiated from an antenna travels along one </a:t>
            </a:r>
            <a:r>
              <a:rPr lang="en-US" sz="2200" dirty="0" smtClean="0">
                <a:latin typeface="Times New Roman" charset="0"/>
              </a:rPr>
              <a:t>of three </a:t>
            </a:r>
            <a:r>
              <a:rPr lang="en-US" sz="2200" dirty="0">
                <a:latin typeface="Times New Roman" charset="0"/>
              </a:rPr>
              <a:t>routes: </a:t>
            </a:r>
            <a:endParaRPr lang="en-US" sz="2200" dirty="0" smtClean="0">
              <a:latin typeface="Times New Roman" charset="0"/>
            </a:endParaRPr>
          </a:p>
          <a:p>
            <a:pPr marL="177800" indent="-177800">
              <a:buFont typeface="Arial"/>
              <a:buChar char="•"/>
            </a:pPr>
            <a:r>
              <a:rPr lang="en-US" sz="2200" dirty="0">
                <a:latin typeface="Times New Roman" charset="0"/>
              </a:rPr>
              <a:t>G</a:t>
            </a:r>
            <a:r>
              <a:rPr lang="en-US" sz="2200" dirty="0" smtClean="0">
                <a:latin typeface="Times New Roman" charset="0"/>
              </a:rPr>
              <a:t>round wave</a:t>
            </a:r>
            <a:endParaRPr lang="en-US" sz="2200" dirty="0">
              <a:latin typeface="Times New Roman" charset="0"/>
            </a:endParaRPr>
          </a:p>
          <a:p>
            <a:pPr marL="177800" indent="-177800">
              <a:buFont typeface="Arial"/>
              <a:buChar char="•"/>
            </a:pPr>
            <a:r>
              <a:rPr lang="en-US" sz="2200" dirty="0">
                <a:latin typeface="Times New Roman" charset="0"/>
              </a:rPr>
              <a:t>S</a:t>
            </a:r>
            <a:r>
              <a:rPr lang="en-US" sz="2200" dirty="0" smtClean="0">
                <a:latin typeface="Times New Roman" charset="0"/>
              </a:rPr>
              <a:t>ky wave</a:t>
            </a:r>
            <a:endParaRPr lang="en-US" sz="2200" dirty="0">
              <a:latin typeface="Times New Roman" charset="0"/>
            </a:endParaRPr>
          </a:p>
          <a:p>
            <a:pPr marL="177800" indent="-177800">
              <a:buFont typeface="Arial"/>
              <a:buChar char="•"/>
            </a:pPr>
            <a:r>
              <a:rPr lang="en-US" sz="2200" dirty="0">
                <a:latin typeface="Times New Roman" charset="0"/>
              </a:rPr>
              <a:t>L</a:t>
            </a:r>
            <a:r>
              <a:rPr lang="en-US" sz="2200" dirty="0" smtClean="0">
                <a:latin typeface="Times New Roman" charset="0"/>
              </a:rPr>
              <a:t>ine Of Sight(</a:t>
            </a:r>
            <a:r>
              <a:rPr lang="en-US" sz="2200" dirty="0">
                <a:latin typeface="Times New Roman" charset="0"/>
              </a:rPr>
              <a:t>LOS)</a:t>
            </a:r>
            <a:endParaRPr lang="en-US" sz="22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736600" y="914400"/>
            <a:ext cx="8382000" cy="787400"/>
          </a:xfrm>
        </p:spPr>
        <p:txBody>
          <a:bodyPr/>
          <a:lstStyle/>
          <a:p>
            <a:pPr eaLnBrk="1" hangingPunct="1">
              <a:defRPr/>
            </a:pPr>
            <a:r>
              <a:rPr kumimoji="1" lang="en-GB" sz="4000" dirty="0">
                <a:cs typeface="+mj-cs"/>
              </a:rPr>
              <a:t>Wireless </a:t>
            </a:r>
            <a:r>
              <a:rPr kumimoji="1" lang="en-GB" sz="4000" dirty="0" smtClean="0">
                <a:cs typeface="+mj-cs"/>
              </a:rPr>
              <a:t>Propagation Ground </a:t>
            </a:r>
            <a:r>
              <a:rPr kumimoji="1" lang="en-GB" sz="4000" dirty="0">
                <a:cs typeface="+mj-cs"/>
              </a:rPr>
              <a:t>Wave</a:t>
            </a:r>
          </a:p>
        </p:txBody>
      </p:sp>
      <p:pic>
        <p:nvPicPr>
          <p:cNvPr id="70658" name="Picture 5" descr="Propagation Mode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l="9265" t="7159" r="9265" b="64432"/>
          <a:stretch>
            <a:fillRect/>
          </a:stretch>
        </p:blipFill>
        <p:spPr bwMode="auto">
          <a:xfrm>
            <a:off x="-914400" y="1905000"/>
            <a:ext cx="7010400" cy="316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457200" y="4521875"/>
            <a:ext cx="5791200" cy="2031325"/>
          </a:xfrm>
          <a:prstGeom prst="rect">
            <a:avLst/>
          </a:prstGeom>
          <a:noFill/>
        </p:spPr>
        <p:txBody>
          <a:bodyPr wrap="square">
            <a:spAutoFit/>
          </a:bodyPr>
          <a:lstStyle/>
          <a:p>
            <a:pPr algn="ctr">
              <a:defRPr/>
            </a:pPr>
            <a:endParaRPr kumimoji="1" lang="en-US" sz="1800" dirty="0">
              <a:solidFill>
                <a:schemeClr val="tx2"/>
              </a:solidFill>
              <a:effectLst>
                <a:outerShdw blurRad="38100" dist="38100" dir="2700000" algn="tl">
                  <a:srgbClr val="000000"/>
                </a:outerShdw>
              </a:effectLst>
              <a:latin typeface="+mn-lt"/>
              <a:ea typeface="+mj-ea"/>
              <a:cs typeface="+mj-cs"/>
            </a:endParaRPr>
          </a:p>
          <a:p>
            <a:pPr marL="800100" lvl="1" indent="-342900">
              <a:buFont typeface="Arial"/>
              <a:buChar char="•"/>
              <a:defRPr/>
            </a:pPr>
            <a:r>
              <a:rPr lang="en-US" sz="1800" dirty="0">
                <a:solidFill>
                  <a:schemeClr val="tx2"/>
                </a:solidFill>
                <a:latin typeface="+mn-lt"/>
                <a:cs typeface="+mn-cs"/>
              </a:rPr>
              <a:t>G</a:t>
            </a:r>
            <a:r>
              <a:rPr lang="en-US" sz="1800" dirty="0" smtClean="0">
                <a:solidFill>
                  <a:schemeClr val="tx2"/>
                </a:solidFill>
                <a:latin typeface="+mn-lt"/>
                <a:cs typeface="+mn-cs"/>
              </a:rPr>
              <a:t>round </a:t>
            </a:r>
            <a:r>
              <a:rPr lang="en-US" sz="1800" dirty="0">
                <a:solidFill>
                  <a:schemeClr val="tx2"/>
                </a:solidFill>
                <a:latin typeface="+mn-lt"/>
                <a:cs typeface="+mn-cs"/>
              </a:rPr>
              <a:t>wave propagation follows the contour of the earth </a:t>
            </a:r>
            <a:r>
              <a:rPr lang="en-US" sz="1800" dirty="0" smtClean="0">
                <a:solidFill>
                  <a:schemeClr val="tx2"/>
                </a:solidFill>
                <a:latin typeface="+mn-lt"/>
                <a:cs typeface="+mn-cs"/>
              </a:rPr>
              <a:t>and </a:t>
            </a:r>
            <a:r>
              <a:rPr lang="en-US" sz="1800" dirty="0">
                <a:solidFill>
                  <a:schemeClr val="tx2"/>
                </a:solidFill>
                <a:latin typeface="+mn-lt"/>
                <a:cs typeface="+mn-cs"/>
              </a:rPr>
              <a:t>can propagate distances well over the visible </a:t>
            </a:r>
            <a:r>
              <a:rPr lang="en-US" sz="1800" dirty="0" smtClean="0">
                <a:solidFill>
                  <a:schemeClr val="tx2"/>
                </a:solidFill>
                <a:latin typeface="+mn-lt"/>
                <a:cs typeface="+mn-cs"/>
              </a:rPr>
              <a:t>horizon</a:t>
            </a:r>
          </a:p>
          <a:p>
            <a:pPr marL="800100" lvl="1" indent="-342900">
              <a:buFont typeface="Arial"/>
              <a:buChar char="•"/>
              <a:defRPr/>
            </a:pPr>
            <a:r>
              <a:rPr lang="en-US" sz="1800" dirty="0">
                <a:solidFill>
                  <a:schemeClr val="tx2"/>
                </a:solidFill>
                <a:latin typeface="+mn-lt"/>
                <a:cs typeface="+mn-cs"/>
              </a:rPr>
              <a:t>T</a:t>
            </a:r>
            <a:r>
              <a:rPr lang="en-US" sz="1800" dirty="0" smtClean="0">
                <a:solidFill>
                  <a:schemeClr val="tx2"/>
                </a:solidFill>
                <a:latin typeface="+mn-lt"/>
                <a:cs typeface="+mn-cs"/>
              </a:rPr>
              <a:t>his </a:t>
            </a:r>
            <a:r>
              <a:rPr lang="en-US" sz="1800" dirty="0">
                <a:solidFill>
                  <a:schemeClr val="tx2"/>
                </a:solidFill>
                <a:latin typeface="+mn-lt"/>
                <a:cs typeface="+mn-cs"/>
              </a:rPr>
              <a:t>effect is found in frequencies up to 2MHz</a:t>
            </a:r>
          </a:p>
          <a:p>
            <a:pPr marL="800100" lvl="1" indent="-342900">
              <a:buFont typeface="Arial"/>
              <a:buChar char="•"/>
              <a:defRPr/>
            </a:pPr>
            <a:r>
              <a:rPr lang="en-US" sz="1800" dirty="0">
                <a:solidFill>
                  <a:schemeClr val="tx2"/>
                </a:solidFill>
                <a:latin typeface="+mn-lt"/>
                <a:cs typeface="+mn-cs"/>
              </a:rPr>
              <a:t>T</a:t>
            </a:r>
            <a:r>
              <a:rPr lang="en-US" sz="1800" dirty="0" smtClean="0">
                <a:solidFill>
                  <a:schemeClr val="tx2"/>
                </a:solidFill>
                <a:latin typeface="+mn-lt"/>
                <a:cs typeface="+mn-cs"/>
              </a:rPr>
              <a:t>he </a:t>
            </a:r>
            <a:r>
              <a:rPr lang="en-US" sz="1800" dirty="0">
                <a:solidFill>
                  <a:schemeClr val="tx2"/>
                </a:solidFill>
                <a:latin typeface="+mn-lt"/>
                <a:cs typeface="+mn-cs"/>
              </a:rPr>
              <a:t>best known example of ground wave communication </a:t>
            </a:r>
            <a:r>
              <a:rPr lang="en-US" sz="1800" dirty="0" smtClean="0">
                <a:solidFill>
                  <a:schemeClr val="tx2"/>
                </a:solidFill>
                <a:latin typeface="+mn-lt"/>
                <a:cs typeface="+mn-cs"/>
              </a:rPr>
              <a:t>is </a:t>
            </a:r>
            <a:r>
              <a:rPr lang="en-US" sz="1800" dirty="0">
                <a:solidFill>
                  <a:schemeClr val="tx2"/>
                </a:solidFill>
                <a:latin typeface="+mn-lt"/>
                <a:cs typeface="+mn-cs"/>
              </a:rPr>
              <a:t>AM radio</a:t>
            </a:r>
          </a:p>
        </p:txBody>
      </p:sp>
      <p:sp>
        <p:nvSpPr>
          <p:cNvPr id="2" name="Rectangle 1"/>
          <p:cNvSpPr/>
          <p:nvPr/>
        </p:nvSpPr>
        <p:spPr>
          <a:xfrm>
            <a:off x="5181600" y="1935064"/>
            <a:ext cx="3962400" cy="4770536"/>
          </a:xfrm>
          <a:prstGeom prst="rect">
            <a:avLst/>
          </a:prstGeom>
        </p:spPr>
        <p:txBody>
          <a:bodyPr wrap="square">
            <a:spAutoFit/>
          </a:bodyPr>
          <a:lstStyle/>
          <a:p>
            <a:r>
              <a:rPr lang="en-US" sz="1900" i="1" dirty="0"/>
              <a:t>Radio waves in the VLF (Very low frequency) band propagate in a ground, or surface wave. The wave is confined between the surface of the earth and to the ionosphere. The ground wave can propagate a considerable distance over the earth's surface and in the low frequency and medium frequency portion of the radio spectrum. Ground wave radio propagation is used to provide relatively local radio communications coverage, especially by radio broadcast stations that require to cover a particular locality.</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22</a:t>
            </a:fld>
            <a:endParaRPr lang="en-US"/>
          </a:p>
        </p:txBody>
      </p:sp>
    </p:spTree>
  </p:cSld>
  <p:clrMapOvr>
    <a:masterClrMapping/>
  </p:clrMapOvr>
  <p:transition spd="slow">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838200" y="617538"/>
            <a:ext cx="8305800" cy="1143000"/>
          </a:xfrm>
        </p:spPr>
        <p:txBody>
          <a:bodyPr/>
          <a:lstStyle/>
          <a:p>
            <a:pPr eaLnBrk="1" hangingPunct="1">
              <a:defRPr/>
            </a:pPr>
            <a:r>
              <a:rPr kumimoji="1" lang="en-GB" dirty="0">
                <a:cs typeface="+mj-cs"/>
              </a:rPr>
              <a:t>Wireless </a:t>
            </a:r>
            <a:r>
              <a:rPr kumimoji="1" lang="en-GB" dirty="0" smtClean="0">
                <a:cs typeface="+mj-cs"/>
              </a:rPr>
              <a:t>Propagation Sky </a:t>
            </a:r>
            <a:r>
              <a:rPr kumimoji="1" lang="en-GB" dirty="0">
                <a:cs typeface="+mj-cs"/>
              </a:rPr>
              <a:t>Wave</a:t>
            </a:r>
          </a:p>
        </p:txBody>
      </p:sp>
      <p:pic>
        <p:nvPicPr>
          <p:cNvPr id="71682" name="Picture 5" descr="Propagation Mode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l="9265" t="35796" r="9265" b="35796"/>
          <a:stretch>
            <a:fillRect/>
          </a:stretch>
        </p:blipFill>
        <p:spPr bwMode="auto">
          <a:xfrm>
            <a:off x="1371600" y="1927225"/>
            <a:ext cx="6477000" cy="264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683" name="TextBox 5"/>
          <p:cNvSpPr txBox="1">
            <a:spLocks noChangeArrowheads="1"/>
          </p:cNvSpPr>
          <p:nvPr/>
        </p:nvSpPr>
        <p:spPr bwMode="auto">
          <a:xfrm>
            <a:off x="0" y="4038600"/>
            <a:ext cx="9144000" cy="2462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ahoma" charset="0"/>
                <a:ea typeface="ＭＳ Ｐゴシック" charset="0"/>
                <a:cs typeface="ＭＳ Ｐゴシック" charset="0"/>
              </a:defRPr>
            </a:lvl1pPr>
            <a:lvl2pPr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algn="ctr" eaLnBrk="1" hangingPunct="1"/>
            <a:endParaRPr lang="en-US" sz="2200" dirty="0">
              <a:solidFill>
                <a:schemeClr val="tx2"/>
              </a:solidFill>
              <a:latin typeface="+mn-lt"/>
            </a:endParaRPr>
          </a:p>
          <a:p>
            <a:pPr marL="342900" indent="-342900" eaLnBrk="1" hangingPunct="1">
              <a:buFont typeface="Arial"/>
              <a:buChar char="•"/>
            </a:pPr>
            <a:r>
              <a:rPr lang="en-US" sz="2200" dirty="0">
                <a:solidFill>
                  <a:schemeClr val="tx2"/>
                </a:solidFill>
                <a:latin typeface="+mn-lt"/>
              </a:rPr>
              <a:t>S</a:t>
            </a:r>
            <a:r>
              <a:rPr lang="en-US" sz="2200" dirty="0" smtClean="0">
                <a:solidFill>
                  <a:schemeClr val="tx2"/>
                </a:solidFill>
                <a:latin typeface="+mn-lt"/>
              </a:rPr>
              <a:t>ky </a:t>
            </a:r>
            <a:r>
              <a:rPr lang="en-US" sz="2200" dirty="0">
                <a:solidFill>
                  <a:schemeClr val="tx2"/>
                </a:solidFill>
                <a:latin typeface="+mn-lt"/>
              </a:rPr>
              <a:t>wave propagation is used for amateur radio, CB radio, </a:t>
            </a:r>
            <a:r>
              <a:rPr lang="en-US" sz="2200" dirty="0" smtClean="0">
                <a:solidFill>
                  <a:schemeClr val="tx2"/>
                </a:solidFill>
                <a:latin typeface="+mn-lt"/>
              </a:rPr>
              <a:t>and international </a:t>
            </a:r>
            <a:r>
              <a:rPr lang="en-US" sz="2200" dirty="0">
                <a:solidFill>
                  <a:schemeClr val="tx2"/>
                </a:solidFill>
                <a:latin typeface="+mn-lt"/>
              </a:rPr>
              <a:t>broadcasts such as BBC and Voice of America</a:t>
            </a:r>
          </a:p>
          <a:p>
            <a:pPr marL="342900" indent="-342900" eaLnBrk="1" hangingPunct="1">
              <a:buFont typeface="Arial"/>
              <a:buChar char="•"/>
            </a:pPr>
            <a:r>
              <a:rPr lang="en-US" sz="2200" dirty="0">
                <a:solidFill>
                  <a:schemeClr val="tx2"/>
                </a:solidFill>
                <a:latin typeface="+mn-lt"/>
              </a:rPr>
              <a:t>A</a:t>
            </a:r>
            <a:r>
              <a:rPr lang="en-US" sz="2200" dirty="0" smtClean="0">
                <a:solidFill>
                  <a:schemeClr val="tx2"/>
                </a:solidFill>
                <a:latin typeface="+mn-lt"/>
              </a:rPr>
              <a:t> </a:t>
            </a:r>
            <a:r>
              <a:rPr lang="en-US" sz="2200" dirty="0">
                <a:solidFill>
                  <a:schemeClr val="tx2"/>
                </a:solidFill>
                <a:latin typeface="+mn-lt"/>
              </a:rPr>
              <a:t>signal from an earth based antenna is reflected from </a:t>
            </a:r>
            <a:r>
              <a:rPr lang="en-US" sz="2200" dirty="0" smtClean="0">
                <a:solidFill>
                  <a:schemeClr val="tx2"/>
                </a:solidFill>
                <a:latin typeface="+mn-lt"/>
              </a:rPr>
              <a:t>the ionized </a:t>
            </a:r>
            <a:r>
              <a:rPr lang="en-US" sz="2200" dirty="0">
                <a:solidFill>
                  <a:schemeClr val="tx2"/>
                </a:solidFill>
                <a:latin typeface="+mn-lt"/>
              </a:rPr>
              <a:t>layer of the upper atmosphere back down to earth</a:t>
            </a:r>
          </a:p>
          <a:p>
            <a:pPr marL="342900" indent="-342900" eaLnBrk="1" hangingPunct="1">
              <a:buFont typeface="Arial"/>
              <a:buChar char="•"/>
            </a:pPr>
            <a:r>
              <a:rPr lang="en-US" sz="2200" dirty="0" smtClean="0">
                <a:solidFill>
                  <a:schemeClr val="tx2"/>
                </a:solidFill>
                <a:latin typeface="+mn-lt"/>
              </a:rPr>
              <a:t>Sky </a:t>
            </a:r>
            <a:r>
              <a:rPr lang="en-US" sz="2200" dirty="0">
                <a:solidFill>
                  <a:schemeClr val="tx2"/>
                </a:solidFill>
                <a:latin typeface="+mn-lt"/>
              </a:rPr>
              <a:t>wave signals can travel through a number of hops, </a:t>
            </a:r>
            <a:r>
              <a:rPr lang="en-US" sz="2200" dirty="0" smtClean="0">
                <a:solidFill>
                  <a:schemeClr val="tx2"/>
                </a:solidFill>
                <a:latin typeface="+mn-lt"/>
              </a:rPr>
              <a:t>bouncing back </a:t>
            </a:r>
            <a:r>
              <a:rPr lang="en-US" sz="2200" dirty="0">
                <a:solidFill>
                  <a:schemeClr val="tx2"/>
                </a:solidFill>
                <a:latin typeface="+mn-lt"/>
              </a:rPr>
              <a:t>and for the between the ionosphere and the earth’s surface</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Tree>
  </p:cSld>
  <p:clrMapOvr>
    <a:masterClrMapping/>
  </p:clrMapOvr>
  <p:transition spd="slow">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105775" cy="1143000"/>
          </a:xfrm>
        </p:spPr>
        <p:txBody>
          <a:bodyPr/>
          <a:lstStyle/>
          <a:p>
            <a:r>
              <a:rPr kumimoji="1" lang="en-GB" dirty="0"/>
              <a:t>Wireless Propagation Sky Wave</a:t>
            </a:r>
            <a:endParaRPr lang="en-US" dirty="0"/>
          </a:p>
        </p:txBody>
      </p:sp>
      <p:sp>
        <p:nvSpPr>
          <p:cNvPr id="5" name="Rectangle 4"/>
          <p:cNvSpPr/>
          <p:nvPr/>
        </p:nvSpPr>
        <p:spPr>
          <a:xfrm>
            <a:off x="0" y="4205744"/>
            <a:ext cx="9144000" cy="2677656"/>
          </a:xfrm>
          <a:prstGeom prst="rect">
            <a:avLst/>
          </a:prstGeom>
        </p:spPr>
        <p:txBody>
          <a:bodyPr wrap="square">
            <a:spAutoFit/>
          </a:bodyPr>
          <a:lstStyle/>
          <a:p>
            <a:r>
              <a:rPr lang="en-US" i="1" dirty="0"/>
              <a:t>In radio communication, </a:t>
            </a:r>
            <a:r>
              <a:rPr lang="en-US" i="1" dirty="0" err="1"/>
              <a:t>skywave</a:t>
            </a:r>
            <a:r>
              <a:rPr lang="en-US" i="1" dirty="0"/>
              <a:t> or skip refers to the propagation of radio waves reflected or refracted back toward Earth from the ionosphere, an electrically charged layer of the upper atmosphere. Since it is not limited by the curvature of the Earth, </a:t>
            </a:r>
            <a:r>
              <a:rPr lang="en-US" i="1" dirty="0" err="1"/>
              <a:t>skywave</a:t>
            </a:r>
            <a:r>
              <a:rPr lang="en-US" i="1" dirty="0"/>
              <a:t> propagation can be used to communicate beyond the horizon, at intercontinental distances. It is mostly used in the shortwave frequency bands.</a:t>
            </a:r>
          </a:p>
        </p:txBody>
      </p:sp>
      <p:pic>
        <p:nvPicPr>
          <p:cNvPr id="6" name="Picture 5"/>
          <p:cNvPicPr>
            <a:picLocks noChangeAspect="1"/>
          </p:cNvPicPr>
          <p:nvPr/>
        </p:nvPicPr>
        <p:blipFill>
          <a:blip r:embed="rId3"/>
          <a:stretch>
            <a:fillRect/>
          </a:stretch>
        </p:blipFill>
        <p:spPr>
          <a:xfrm>
            <a:off x="5969000" y="1828800"/>
            <a:ext cx="3175000" cy="2387600"/>
          </a:xfrm>
          <a:prstGeom prst="rect">
            <a:avLst/>
          </a:prstGeom>
        </p:spPr>
      </p:pic>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extLst>
      <p:ext uri="{BB962C8B-B14F-4D97-AF65-F5344CB8AC3E}">
        <p14:creationId xmlns:p14="http://schemas.microsoft.com/office/powerpoint/2010/main" xmlns="" val="3541290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762000" y="617538"/>
            <a:ext cx="8382000" cy="1143000"/>
          </a:xfrm>
        </p:spPr>
        <p:txBody>
          <a:bodyPr/>
          <a:lstStyle/>
          <a:p>
            <a:pPr eaLnBrk="1" hangingPunct="1">
              <a:defRPr/>
            </a:pPr>
            <a:r>
              <a:rPr kumimoji="1" lang="en-GB" sz="4200" dirty="0">
                <a:cs typeface="+mj-cs"/>
              </a:rPr>
              <a:t>Wireless </a:t>
            </a:r>
            <a:r>
              <a:rPr kumimoji="1" lang="en-GB" sz="4200" dirty="0" smtClean="0">
                <a:cs typeface="+mj-cs"/>
              </a:rPr>
              <a:t>Propagation Line of Sight</a:t>
            </a:r>
            <a:endParaRPr kumimoji="1" lang="en-GB" sz="4200" dirty="0">
              <a:cs typeface="+mj-cs"/>
            </a:endParaRPr>
          </a:p>
        </p:txBody>
      </p:sp>
      <p:pic>
        <p:nvPicPr>
          <p:cNvPr id="72706" name="Picture 5" descr="Propagation Modes                                              00282829  Mnementh                      BEAE7A2F:"/>
          <p:cNvPicPr>
            <a:picLocks noChangeAspect="1" noChangeArrowheads="1"/>
          </p:cNvPicPr>
          <p:nvPr/>
        </p:nvPicPr>
        <p:blipFill>
          <a:blip r:embed="rId4">
            <a:extLst>
              <a:ext uri="{28A0092B-C50C-407E-A947-70E740481C1C}">
                <a14:useLocalDpi xmlns:a14="http://schemas.microsoft.com/office/drawing/2010/main" xmlns="" val="0"/>
              </a:ext>
            </a:extLst>
          </a:blip>
          <a:srcRect l="9265" t="68011" r="9265" b="7159"/>
          <a:stretch>
            <a:fillRect/>
          </a:stretch>
        </p:blipFill>
        <p:spPr bwMode="auto">
          <a:xfrm>
            <a:off x="-990600" y="2057400"/>
            <a:ext cx="7899400" cy="312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0" y="5072896"/>
            <a:ext cx="5334000" cy="1785104"/>
          </a:xfrm>
          <a:prstGeom prst="rect">
            <a:avLst/>
          </a:prstGeom>
          <a:noFill/>
        </p:spPr>
        <p:txBody>
          <a:bodyPr wrap="square">
            <a:spAutoFit/>
          </a:bodyPr>
          <a:lstStyle/>
          <a:p>
            <a:pPr algn="ctr">
              <a:defRPr/>
            </a:pPr>
            <a:endParaRPr kumimoji="1" lang="en-US" sz="2200" dirty="0">
              <a:solidFill>
                <a:schemeClr val="tx2"/>
              </a:solidFill>
              <a:effectLst>
                <a:outerShdw blurRad="38100" dist="38100" dir="2700000" algn="tl">
                  <a:srgbClr val="000000"/>
                </a:outerShdw>
              </a:effectLst>
              <a:latin typeface="+mn-lt"/>
              <a:ea typeface="+mj-ea"/>
              <a:cs typeface="+mj-cs"/>
            </a:endParaRPr>
          </a:p>
          <a:p>
            <a:pPr lvl="1">
              <a:defRPr/>
            </a:pPr>
            <a:r>
              <a:rPr lang="en-US" sz="2200" dirty="0">
                <a:solidFill>
                  <a:schemeClr val="tx2"/>
                </a:solidFill>
                <a:latin typeface="+mn-lt"/>
                <a:cs typeface="+mn-cs"/>
              </a:rPr>
              <a:t>G</a:t>
            </a:r>
            <a:r>
              <a:rPr lang="en-US" sz="2200" dirty="0" smtClean="0">
                <a:solidFill>
                  <a:schemeClr val="tx2"/>
                </a:solidFill>
                <a:latin typeface="+mn-lt"/>
                <a:cs typeface="+mn-cs"/>
              </a:rPr>
              <a:t>round </a:t>
            </a:r>
            <a:r>
              <a:rPr lang="en-US" sz="2200" dirty="0">
                <a:solidFill>
                  <a:schemeClr val="tx2"/>
                </a:solidFill>
                <a:latin typeface="+mn-lt"/>
                <a:cs typeface="+mn-cs"/>
              </a:rPr>
              <a:t>and sky wave propagation modes do not operate above 30 </a:t>
            </a:r>
            <a:r>
              <a:rPr lang="en-US" sz="2200" dirty="0" smtClean="0">
                <a:solidFill>
                  <a:schemeClr val="tx2"/>
                </a:solidFill>
                <a:latin typeface="+mn-lt"/>
                <a:cs typeface="+mn-cs"/>
              </a:rPr>
              <a:t>MHz </a:t>
            </a:r>
            <a:r>
              <a:rPr lang="en-US" sz="2200" dirty="0">
                <a:solidFill>
                  <a:schemeClr val="tx2"/>
                </a:solidFill>
                <a:latin typeface="+mn-lt"/>
                <a:cs typeface="+mn-cs"/>
              </a:rPr>
              <a:t>- - communication must be by line of sight</a:t>
            </a:r>
          </a:p>
        </p:txBody>
      </p:sp>
      <p:sp>
        <p:nvSpPr>
          <p:cNvPr id="2" name="Rectangle 1"/>
          <p:cNvSpPr/>
          <p:nvPr/>
        </p:nvSpPr>
        <p:spPr>
          <a:xfrm>
            <a:off x="5638800" y="1828800"/>
            <a:ext cx="3505200" cy="4401205"/>
          </a:xfrm>
          <a:prstGeom prst="rect">
            <a:avLst/>
          </a:prstGeom>
        </p:spPr>
        <p:txBody>
          <a:bodyPr wrap="square">
            <a:spAutoFit/>
          </a:bodyPr>
          <a:lstStyle/>
          <a:p>
            <a:r>
              <a:rPr lang="en-US" sz="2000" dirty="0"/>
              <a:t>Line-of-sight propagation refers to electro-magnetic radiation or acoustic wave </a:t>
            </a:r>
            <a:r>
              <a:rPr lang="en-US" sz="2000" dirty="0" smtClean="0"/>
              <a:t>propagation. Electromagnetic </a:t>
            </a:r>
            <a:r>
              <a:rPr lang="en-US" sz="2000" dirty="0"/>
              <a:t>transmission includes light emissions traveling in a straight line. The rays or waves may be diffracted, refracted, reflected, or absorbed by atmosphere and obstructions with material and generally cannot travel over the horizon or behind obstacles.</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spTree>
  </p:cSld>
  <p:clrMapOvr>
    <a:masterClrMapping/>
  </p:clrMapOvr>
  <p:transition spd="slow">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62000" y="685800"/>
            <a:ext cx="8229600" cy="1139825"/>
          </a:xfrm>
        </p:spPr>
        <p:txBody>
          <a:bodyPr/>
          <a:lstStyle/>
          <a:p>
            <a:pPr eaLnBrk="1" hangingPunct="1">
              <a:defRPr/>
            </a:pPr>
            <a:r>
              <a:rPr kumimoji="1" lang="en-GB" dirty="0">
                <a:cs typeface="+mj-cs"/>
              </a:rPr>
              <a:t>Refraction</a:t>
            </a:r>
          </a:p>
        </p:txBody>
      </p:sp>
      <p:sp>
        <p:nvSpPr>
          <p:cNvPr id="58371" name="Rectangle 3"/>
          <p:cNvSpPr>
            <a:spLocks noGrp="1" noChangeArrowheads="1"/>
          </p:cNvSpPr>
          <p:nvPr>
            <p:ph type="body" idx="1"/>
          </p:nvPr>
        </p:nvSpPr>
        <p:spPr>
          <a:xfrm>
            <a:off x="0" y="1828800"/>
            <a:ext cx="9144000" cy="4876800"/>
          </a:xfrm>
        </p:spPr>
        <p:txBody>
          <a:bodyPr/>
          <a:lstStyle/>
          <a:p>
            <a:pPr eaLnBrk="1" hangingPunct="1">
              <a:lnSpc>
                <a:spcPct val="90000"/>
              </a:lnSpc>
              <a:defRPr/>
            </a:pPr>
            <a:r>
              <a:rPr kumimoji="1" lang="en-GB" sz="2800" dirty="0">
                <a:cs typeface="+mn-cs"/>
              </a:rPr>
              <a:t>V</a:t>
            </a:r>
            <a:r>
              <a:rPr kumimoji="1" lang="en-GB" sz="2800" dirty="0" smtClean="0">
                <a:cs typeface="+mn-cs"/>
              </a:rPr>
              <a:t>elocity </a:t>
            </a:r>
            <a:r>
              <a:rPr kumimoji="1" lang="en-GB" sz="2800" dirty="0">
                <a:cs typeface="+mn-cs"/>
              </a:rPr>
              <a:t>of electromagnetic wave is a function of</a:t>
            </a:r>
            <a:r>
              <a:rPr kumimoji="1" lang="en-GB" sz="2800" dirty="0" smtClean="0">
                <a:cs typeface="+mn-cs"/>
              </a:rPr>
              <a:t> the density of the medium through which it travels</a:t>
            </a:r>
          </a:p>
          <a:p>
            <a:pPr lvl="1" eaLnBrk="1" hangingPunct="1">
              <a:lnSpc>
                <a:spcPct val="90000"/>
              </a:lnSpc>
              <a:buSzPct val="100000"/>
              <a:buFont typeface="Arial"/>
              <a:buChar char="•"/>
              <a:defRPr/>
            </a:pPr>
            <a:r>
              <a:rPr kumimoji="1" lang="en-GB" sz="2400" dirty="0"/>
              <a:t>~3 x 10</a:t>
            </a:r>
            <a:r>
              <a:rPr kumimoji="1" lang="en-GB" sz="2400" baseline="30000" dirty="0"/>
              <a:t>8</a:t>
            </a:r>
            <a:r>
              <a:rPr kumimoji="1" lang="en-GB" sz="2400" dirty="0"/>
              <a:t> m/s in vacuum, less in anything else</a:t>
            </a:r>
          </a:p>
          <a:p>
            <a:pPr eaLnBrk="1" hangingPunct="1">
              <a:lnSpc>
                <a:spcPct val="90000"/>
              </a:lnSpc>
              <a:defRPr/>
            </a:pPr>
            <a:r>
              <a:rPr kumimoji="1" lang="en-GB" sz="2800" dirty="0">
                <a:cs typeface="+mn-cs"/>
              </a:rPr>
              <a:t>S</a:t>
            </a:r>
            <a:r>
              <a:rPr kumimoji="1" lang="en-GB" sz="2800" dirty="0" smtClean="0">
                <a:cs typeface="+mn-cs"/>
              </a:rPr>
              <a:t>peed </a:t>
            </a:r>
            <a:r>
              <a:rPr kumimoji="1" lang="en-GB" sz="2800" dirty="0">
                <a:cs typeface="+mn-cs"/>
              </a:rPr>
              <a:t>changes</a:t>
            </a:r>
            <a:r>
              <a:rPr kumimoji="1" lang="en-GB" sz="2800" dirty="0" smtClean="0">
                <a:cs typeface="+mn-cs"/>
              </a:rPr>
              <a:t> with movement </a:t>
            </a:r>
            <a:r>
              <a:rPr kumimoji="1" lang="en-GB" sz="2800" dirty="0">
                <a:cs typeface="+mn-cs"/>
              </a:rPr>
              <a:t>between media</a:t>
            </a:r>
            <a:endParaRPr kumimoji="1" lang="en-GB" sz="2800" dirty="0" smtClean="0">
              <a:cs typeface="+mn-cs"/>
            </a:endParaRPr>
          </a:p>
          <a:p>
            <a:pPr eaLnBrk="1" hangingPunct="1">
              <a:lnSpc>
                <a:spcPct val="90000"/>
              </a:lnSpc>
              <a:defRPr/>
            </a:pPr>
            <a:r>
              <a:rPr kumimoji="1" lang="en-GB" sz="2800" dirty="0">
                <a:cs typeface="+mn-cs"/>
              </a:rPr>
              <a:t>I</a:t>
            </a:r>
            <a:r>
              <a:rPr kumimoji="1" lang="en-GB" sz="2800" dirty="0" smtClean="0">
                <a:cs typeface="+mn-cs"/>
              </a:rPr>
              <a:t>ndex </a:t>
            </a:r>
            <a:r>
              <a:rPr kumimoji="1" lang="en-GB" sz="2800" dirty="0">
                <a:cs typeface="+mn-cs"/>
              </a:rPr>
              <a:t>of refraction (refractive index) is</a:t>
            </a:r>
          </a:p>
          <a:p>
            <a:pPr lvl="1" eaLnBrk="1" hangingPunct="1">
              <a:lnSpc>
                <a:spcPct val="90000"/>
              </a:lnSpc>
              <a:defRPr/>
            </a:pPr>
            <a:r>
              <a:rPr kumimoji="1" lang="en-GB" sz="2400" dirty="0">
                <a:latin typeface="Courier" pitchFamily="-110" charset="0"/>
              </a:rPr>
              <a:t>S</a:t>
            </a:r>
            <a:r>
              <a:rPr kumimoji="1" lang="en-GB" sz="2400" dirty="0" smtClean="0">
                <a:latin typeface="Courier" pitchFamily="-110" charset="0"/>
              </a:rPr>
              <a:t>ine(</a:t>
            </a:r>
            <a:r>
              <a:rPr kumimoji="1" lang="en-GB" sz="2400" dirty="0">
                <a:latin typeface="Courier" pitchFamily="-110" charset="0"/>
              </a:rPr>
              <a:t>incidence)/</a:t>
            </a:r>
            <a:r>
              <a:rPr kumimoji="1" lang="en-GB" sz="2400" dirty="0" smtClean="0">
                <a:latin typeface="Courier" pitchFamily="-110" charset="0"/>
              </a:rPr>
              <a:t>sine(</a:t>
            </a:r>
            <a:r>
              <a:rPr kumimoji="1" lang="en-GB" sz="2400" dirty="0">
                <a:latin typeface="Courier" pitchFamily="-110" charset="0"/>
              </a:rPr>
              <a:t>refraction)</a:t>
            </a:r>
          </a:p>
          <a:p>
            <a:pPr lvl="1" eaLnBrk="1" hangingPunct="1">
              <a:lnSpc>
                <a:spcPct val="90000"/>
              </a:lnSpc>
              <a:defRPr/>
            </a:pPr>
            <a:r>
              <a:rPr kumimoji="1" lang="en-GB" sz="2400" dirty="0"/>
              <a:t>V</a:t>
            </a:r>
            <a:r>
              <a:rPr kumimoji="1" lang="en-GB" sz="2400" dirty="0" smtClean="0"/>
              <a:t>aries </a:t>
            </a:r>
            <a:r>
              <a:rPr kumimoji="1" lang="en-GB" sz="2400" dirty="0"/>
              <a:t>with wavelength</a:t>
            </a:r>
            <a:endParaRPr kumimoji="1" lang="en-GB" sz="2400" dirty="0" smtClean="0"/>
          </a:p>
          <a:p>
            <a:pPr eaLnBrk="1" hangingPunct="1">
              <a:lnSpc>
                <a:spcPct val="90000"/>
              </a:lnSpc>
              <a:defRPr/>
            </a:pPr>
            <a:r>
              <a:rPr kumimoji="1" lang="en-GB" sz="2800" dirty="0">
                <a:cs typeface="+mn-cs"/>
              </a:rPr>
              <a:t>G</a:t>
            </a:r>
            <a:r>
              <a:rPr kumimoji="1" lang="en-GB" sz="2800" dirty="0" smtClean="0">
                <a:cs typeface="+mn-cs"/>
              </a:rPr>
              <a:t>radual bending</a:t>
            </a:r>
          </a:p>
          <a:p>
            <a:pPr lvl="1" eaLnBrk="1" hangingPunct="1">
              <a:lnSpc>
                <a:spcPct val="90000"/>
              </a:lnSpc>
              <a:defRPr/>
            </a:pPr>
            <a:r>
              <a:rPr kumimoji="1" lang="en-GB" sz="2400" dirty="0"/>
              <a:t>D</a:t>
            </a:r>
            <a:r>
              <a:rPr kumimoji="1" lang="en-GB" sz="2400" dirty="0" smtClean="0"/>
              <a:t>ensity </a:t>
            </a:r>
            <a:r>
              <a:rPr kumimoji="1" lang="en-GB" sz="2400" dirty="0"/>
              <a:t>of atmosphere decreases with </a:t>
            </a:r>
            <a:r>
              <a:rPr kumimoji="1" lang="en-GB" sz="2400" dirty="0" smtClean="0"/>
              <a:t>height, resulting </a:t>
            </a:r>
            <a:r>
              <a:rPr kumimoji="1" lang="en-GB" sz="2400" dirty="0"/>
              <a:t>in bending</a:t>
            </a:r>
            <a:r>
              <a:rPr kumimoji="1" lang="en-GB" sz="2400" dirty="0" smtClean="0"/>
              <a:t> of radio waves towards earth</a:t>
            </a:r>
          </a:p>
        </p:txBody>
      </p:sp>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grpId="0" nodeType="afterEffect">
                                  <p:stCondLst>
                                    <p:cond delay="1500"/>
                                  </p:stCondLst>
                                  <p:childTnLst>
                                    <p:set>
                                      <p:cBhvr>
                                        <p:cTn id="6" dur="1" fill="hold">
                                          <p:stCondLst>
                                            <p:cond delay="0"/>
                                          </p:stCondLst>
                                        </p:cTn>
                                        <p:tgtEl>
                                          <p:spTgt spid="58371">
                                            <p:txEl>
                                              <p:pRg st="1" end="1"/>
                                            </p:txEl>
                                          </p:spTgt>
                                        </p:tgtEl>
                                        <p:attrNameLst>
                                          <p:attrName>style.visibility</p:attrName>
                                        </p:attrNameLst>
                                      </p:cBhvr>
                                      <p:to>
                                        <p:strVal val="visible"/>
                                      </p:to>
                                    </p:set>
                                    <p:anim calcmode="lin" valueType="num">
                                      <p:cBhvr>
                                        <p:cTn id="7" dur="1000" fill="hold"/>
                                        <p:tgtEl>
                                          <p:spTgt spid="58371">
                                            <p:txEl>
                                              <p:pRg st="1" end="1"/>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8371">
                                            <p:txEl>
                                              <p:pRg st="1" end="1"/>
                                            </p:txEl>
                                          </p:spTgt>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8371">
                                            <p:txEl>
                                              <p:pRg st="1" end="1"/>
                                            </p:txEl>
                                          </p:spTgt>
                                        </p:tgtEl>
                                        <p:attrNameLst>
                                          <p:attrName>ppt_y</p:attrName>
                                        </p:attrNameLst>
                                      </p:cBhvr>
                                      <p:tavLst>
                                        <p:tav tm="0">
                                          <p:val>
                                            <p:strVal val="#ppt_y"/>
                                          </p:val>
                                        </p:tav>
                                        <p:tav tm="100000">
                                          <p:val>
                                            <p:strVal val="#ppt_y"/>
                                          </p:val>
                                        </p:tav>
                                      </p:tavLst>
                                    </p:anim>
                                    <p:animEffect transition="in" filter="fade">
                                      <p:cBhvr>
                                        <p:cTn id="10" dur="1000"/>
                                        <p:tgtEl>
                                          <p:spTgt spid="58371">
                                            <p:txEl>
                                              <p:pRg st="1" end="1"/>
                                            </p:txEl>
                                          </p:spTgt>
                                        </p:tgtEl>
                                      </p:cBhvr>
                                    </p:animEffect>
                                  </p:childTnLst>
                                </p:cTn>
                              </p:par>
                            </p:childTnLst>
                          </p:cTn>
                        </p:par>
                        <p:par>
                          <p:cTn id="11" fill="hold" nodeType="afterGroup">
                            <p:stCondLst>
                              <p:cond delay="2500"/>
                            </p:stCondLst>
                            <p:childTnLst>
                              <p:par>
                                <p:cTn id="12" presetID="48" presetClass="entr" presetSubtype="0" accel="50000" fill="hold" grpId="0" nodeType="afterEffect">
                                  <p:stCondLst>
                                    <p:cond delay="1500"/>
                                  </p:stCondLst>
                                  <p:childTnLst>
                                    <p:set>
                                      <p:cBhvr>
                                        <p:cTn id="13" dur="1" fill="hold">
                                          <p:stCondLst>
                                            <p:cond delay="0"/>
                                          </p:stCondLst>
                                        </p:cTn>
                                        <p:tgtEl>
                                          <p:spTgt spid="58371">
                                            <p:txEl>
                                              <p:pRg st="4" end="4"/>
                                            </p:txEl>
                                          </p:spTgt>
                                        </p:tgtEl>
                                        <p:attrNameLst>
                                          <p:attrName>style.visibility</p:attrName>
                                        </p:attrNameLst>
                                      </p:cBhvr>
                                      <p:to>
                                        <p:strVal val="visible"/>
                                      </p:to>
                                    </p:set>
                                    <p:anim calcmode="lin" valueType="num">
                                      <p:cBhvr>
                                        <p:cTn id="14" dur="1000" fill="hold"/>
                                        <p:tgtEl>
                                          <p:spTgt spid="58371">
                                            <p:txEl>
                                              <p:pRg st="4" end="4"/>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58371">
                                            <p:txEl>
                                              <p:pRg st="4" end="4"/>
                                            </p:txEl>
                                          </p:spTgt>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58371">
                                            <p:txEl>
                                              <p:pRg st="4" end="4"/>
                                            </p:txEl>
                                          </p:spTgt>
                                        </p:tgtEl>
                                        <p:attrNameLst>
                                          <p:attrName>ppt_y</p:attrName>
                                        </p:attrNameLst>
                                      </p:cBhvr>
                                      <p:tavLst>
                                        <p:tav tm="0">
                                          <p:val>
                                            <p:strVal val="#ppt_y"/>
                                          </p:val>
                                        </p:tav>
                                        <p:tav tm="100000">
                                          <p:val>
                                            <p:strVal val="#ppt_y"/>
                                          </p:val>
                                        </p:tav>
                                      </p:tavLst>
                                    </p:anim>
                                    <p:animEffect transition="in" filter="fade">
                                      <p:cBhvr>
                                        <p:cTn id="17" dur="1000"/>
                                        <p:tgtEl>
                                          <p:spTgt spid="58371">
                                            <p:txEl>
                                              <p:pRg st="4" end="4"/>
                                            </p:txEl>
                                          </p:spTgt>
                                        </p:tgtEl>
                                      </p:cBhvr>
                                    </p:animEffect>
                                  </p:childTnLst>
                                </p:cTn>
                              </p:par>
                            </p:childTnLst>
                          </p:cTn>
                        </p:par>
                        <p:par>
                          <p:cTn id="18" fill="hold" nodeType="afterGroup">
                            <p:stCondLst>
                              <p:cond delay="5000"/>
                            </p:stCondLst>
                            <p:childTnLst>
                              <p:par>
                                <p:cTn id="19" presetID="48" presetClass="entr" presetSubtype="0" accel="50000" fill="hold" grpId="0" nodeType="afterEffect">
                                  <p:stCondLst>
                                    <p:cond delay="0"/>
                                  </p:stCondLst>
                                  <p:childTnLst>
                                    <p:set>
                                      <p:cBhvr>
                                        <p:cTn id="20" dur="1" fill="hold">
                                          <p:stCondLst>
                                            <p:cond delay="0"/>
                                          </p:stCondLst>
                                        </p:cTn>
                                        <p:tgtEl>
                                          <p:spTgt spid="58371">
                                            <p:txEl>
                                              <p:pRg st="5" end="5"/>
                                            </p:txEl>
                                          </p:spTgt>
                                        </p:tgtEl>
                                        <p:attrNameLst>
                                          <p:attrName>style.visibility</p:attrName>
                                        </p:attrNameLst>
                                      </p:cBhvr>
                                      <p:to>
                                        <p:strVal val="visible"/>
                                      </p:to>
                                    </p:set>
                                    <p:anim calcmode="lin" valueType="num">
                                      <p:cBhvr>
                                        <p:cTn id="21" dur="1000" fill="hold"/>
                                        <p:tgtEl>
                                          <p:spTgt spid="58371">
                                            <p:txEl>
                                              <p:pRg st="5" end="5"/>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1000" fill="hold"/>
                                        <p:tgtEl>
                                          <p:spTgt spid="58371">
                                            <p:txEl>
                                              <p:pRg st="5" end="5"/>
                                            </p:txEl>
                                          </p:spTgt>
                                        </p:tgtEl>
                                        <p:attrNameLst>
                                          <p:attrName>ppt_x</p:attrName>
                                        </p:attrNameLst>
                                      </p:cBhvr>
                                      <p:tavLst>
                                        <p:tav tm="0">
                                          <p:val>
                                            <p:fltVal val="-1"/>
                                          </p:val>
                                        </p:tav>
                                        <p:tav tm="50000">
                                          <p:val>
                                            <p:fltVal val="0.95"/>
                                          </p:val>
                                        </p:tav>
                                        <p:tav tm="100000">
                                          <p:val>
                                            <p:strVal val="#ppt_x"/>
                                          </p:val>
                                        </p:tav>
                                      </p:tavLst>
                                    </p:anim>
                                    <p:anim calcmode="lin" valueType="num">
                                      <p:cBhvr>
                                        <p:cTn id="23" dur="1000" fill="hold"/>
                                        <p:tgtEl>
                                          <p:spTgt spid="58371">
                                            <p:txEl>
                                              <p:pRg st="5" end="5"/>
                                            </p:txEl>
                                          </p:spTgt>
                                        </p:tgtEl>
                                        <p:attrNameLst>
                                          <p:attrName>ppt_y</p:attrName>
                                        </p:attrNameLst>
                                      </p:cBhvr>
                                      <p:tavLst>
                                        <p:tav tm="0">
                                          <p:val>
                                            <p:strVal val="#ppt_y"/>
                                          </p:val>
                                        </p:tav>
                                        <p:tav tm="100000">
                                          <p:val>
                                            <p:strVal val="#ppt_y"/>
                                          </p:val>
                                        </p:tav>
                                      </p:tavLst>
                                    </p:anim>
                                    <p:animEffect transition="in" filter="fade">
                                      <p:cBhvr>
                                        <p:cTn id="24" dur="1000"/>
                                        <p:tgtEl>
                                          <p:spTgt spid="58371">
                                            <p:txEl>
                                              <p:pRg st="5" end="5"/>
                                            </p:txEl>
                                          </p:spTgt>
                                        </p:tgtEl>
                                      </p:cBhvr>
                                    </p:animEffect>
                                  </p:childTnLst>
                                </p:cTn>
                              </p:par>
                            </p:childTnLst>
                          </p:cTn>
                        </p:par>
                        <p:par>
                          <p:cTn id="25" fill="hold" nodeType="afterGroup">
                            <p:stCondLst>
                              <p:cond delay="6000"/>
                            </p:stCondLst>
                            <p:childTnLst>
                              <p:par>
                                <p:cTn id="26" presetID="48" presetClass="entr" presetSubtype="0" accel="50000" fill="hold" grpId="0" nodeType="afterEffect">
                                  <p:stCondLst>
                                    <p:cond delay="1500"/>
                                  </p:stCondLst>
                                  <p:childTnLst>
                                    <p:set>
                                      <p:cBhvr>
                                        <p:cTn id="27" dur="1" fill="hold">
                                          <p:stCondLst>
                                            <p:cond delay="0"/>
                                          </p:stCondLst>
                                        </p:cTn>
                                        <p:tgtEl>
                                          <p:spTgt spid="58371">
                                            <p:txEl>
                                              <p:pRg st="7" end="7"/>
                                            </p:txEl>
                                          </p:spTgt>
                                        </p:tgtEl>
                                        <p:attrNameLst>
                                          <p:attrName>style.visibility</p:attrName>
                                        </p:attrNameLst>
                                      </p:cBhvr>
                                      <p:to>
                                        <p:strVal val="visible"/>
                                      </p:to>
                                    </p:set>
                                    <p:anim calcmode="lin" valueType="num">
                                      <p:cBhvr>
                                        <p:cTn id="28" dur="1000" fill="hold"/>
                                        <p:tgtEl>
                                          <p:spTgt spid="58371">
                                            <p:txEl>
                                              <p:pRg st="7" end="7"/>
                                            </p:txEl>
                                          </p:spTgt>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9" dur="1000" fill="hold"/>
                                        <p:tgtEl>
                                          <p:spTgt spid="58371">
                                            <p:txEl>
                                              <p:pRg st="7" end="7"/>
                                            </p:txEl>
                                          </p:spTgt>
                                        </p:tgtEl>
                                        <p:attrNameLst>
                                          <p:attrName>ppt_x</p:attrName>
                                        </p:attrNameLst>
                                      </p:cBhvr>
                                      <p:tavLst>
                                        <p:tav tm="0">
                                          <p:val>
                                            <p:fltVal val="-1"/>
                                          </p:val>
                                        </p:tav>
                                        <p:tav tm="50000">
                                          <p:val>
                                            <p:fltVal val="0.95"/>
                                          </p:val>
                                        </p:tav>
                                        <p:tav tm="100000">
                                          <p:val>
                                            <p:strVal val="#ppt_x"/>
                                          </p:val>
                                        </p:tav>
                                      </p:tavLst>
                                    </p:anim>
                                    <p:anim calcmode="lin" valueType="num">
                                      <p:cBhvr>
                                        <p:cTn id="30" dur="1000" fill="hold"/>
                                        <p:tgtEl>
                                          <p:spTgt spid="58371">
                                            <p:txEl>
                                              <p:pRg st="7" end="7"/>
                                            </p:txEl>
                                          </p:spTgt>
                                        </p:tgtEl>
                                        <p:attrNameLst>
                                          <p:attrName>ppt_y</p:attrName>
                                        </p:attrNameLst>
                                      </p:cBhvr>
                                      <p:tavLst>
                                        <p:tav tm="0">
                                          <p:val>
                                            <p:strVal val="#ppt_y"/>
                                          </p:val>
                                        </p:tav>
                                        <p:tav tm="100000">
                                          <p:val>
                                            <p:strVal val="#ppt_y"/>
                                          </p:val>
                                        </p:tav>
                                      </p:tavLst>
                                    </p:anim>
                                    <p:animEffect transition="in" filter="fade">
                                      <p:cBhvr>
                                        <p:cTn id="31" dur="1000"/>
                                        <p:tgtEl>
                                          <p:spTgt spid="5837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kumimoji="1" lang="en-GB" dirty="0" smtClean="0">
                <a:cs typeface="+mj-cs"/>
              </a:rPr>
              <a:t>Line of Sight Transmission</a:t>
            </a:r>
            <a:endParaRPr kumimoji="1" lang="en-GB" dirty="0">
              <a:cs typeface="+mj-cs"/>
            </a:endParaRPr>
          </a:p>
        </p:txBody>
      </p:sp>
      <p:graphicFrame>
        <p:nvGraphicFramePr>
          <p:cNvPr id="4" name="Diagram 3"/>
          <p:cNvGraphicFramePr/>
          <p:nvPr/>
        </p:nvGraphicFramePr>
        <p:xfrm>
          <a:off x="457200" y="1371600"/>
          <a:ext cx="8229600" cy="4759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kumimoji="1" lang="en-GB" dirty="0">
                <a:cs typeface="+mj-cs"/>
              </a:rPr>
              <a:t>Multipath Interference</a:t>
            </a:r>
          </a:p>
        </p:txBody>
      </p:sp>
      <p:pic>
        <p:nvPicPr>
          <p:cNvPr id="75778" name="Picture 5" descr=" Multipath                                                      00282829  Mnementh                      BEAE7A2F:"/>
          <p:cNvPicPr>
            <a:picLocks noChangeAspect="1" noChangeArrowheads="1"/>
          </p:cNvPicPr>
          <p:nvPr/>
        </p:nvPicPr>
        <p:blipFill>
          <a:blip r:embed="rId4">
            <a:extLst>
              <a:ext uri="{28A0092B-C50C-407E-A947-70E740481C1C}">
                <a14:useLocalDpi xmlns:a14="http://schemas.microsoft.com/office/drawing/2010/main" xmlns="" val="0"/>
              </a:ext>
            </a:extLst>
          </a:blip>
          <a:srcRect t="10739" b="25056"/>
          <a:stretch>
            <a:fillRect/>
          </a:stretch>
        </p:blipFill>
        <p:spPr bwMode="auto">
          <a:xfrm>
            <a:off x="-609600" y="1920875"/>
            <a:ext cx="6215063" cy="516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5029200" y="2310348"/>
            <a:ext cx="3962400" cy="3785652"/>
          </a:xfrm>
          <a:prstGeom prst="rect">
            <a:avLst/>
          </a:prstGeom>
        </p:spPr>
        <p:txBody>
          <a:bodyPr wrap="square">
            <a:spAutoFit/>
          </a:bodyPr>
          <a:lstStyle/>
          <a:p>
            <a:endParaRPr lang="en-US" sz="2000" dirty="0"/>
          </a:p>
          <a:p>
            <a:r>
              <a:rPr lang="en-US" sz="2000" dirty="0"/>
              <a:t>In digital radio communications (such as GSM) multipath can cause errors and affect the quality of communications. The errors are due to </a:t>
            </a:r>
            <a:r>
              <a:rPr lang="en-US" sz="2000" dirty="0" err="1"/>
              <a:t>intersymbol</a:t>
            </a:r>
            <a:r>
              <a:rPr lang="en-US" sz="2000" dirty="0"/>
              <a:t> interference (ISI). </a:t>
            </a:r>
            <a:r>
              <a:rPr lang="en-US" sz="2000" dirty="0" err="1"/>
              <a:t>Equalisers</a:t>
            </a:r>
            <a:r>
              <a:rPr lang="en-US" sz="2000" dirty="0"/>
              <a:t> are often used to correct the ISI. Alternatively, techniques such as orthogonal frequency division modulation and rake receivers may be used.</a:t>
            </a:r>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cSld>
  <p:clrMapOvr>
    <a:masterClrMapping/>
  </p:clrMapOvr>
  <p:transition spd="slow">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spTree>
    <p:extLst>
      <p:ext uri="{BB962C8B-B14F-4D97-AF65-F5344CB8AC3E}">
        <p14:creationId xmlns:p14="http://schemas.microsoft.com/office/powerpoint/2010/main" xmlns="" val="18156342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pPr eaLnBrk="1" hangingPunct="1">
              <a:defRPr/>
            </a:pPr>
            <a:r>
              <a:rPr lang="en-US" smtClean="0">
                <a:cs typeface="Times New Roman" charset="0"/>
              </a:rPr>
              <a:t>Multiplexing</a:t>
            </a:r>
          </a:p>
        </p:txBody>
      </p:sp>
      <p:pic>
        <p:nvPicPr>
          <p:cNvPr id="28365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 y="1905000"/>
            <a:ext cx="83058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 name="Slide Number Placeholder 1"/>
          <p:cNvSpPr>
            <a:spLocks noGrp="1"/>
          </p:cNvSpPr>
          <p:nvPr>
            <p:ph type="sldNum" sz="quarter" idx="12"/>
          </p:nvPr>
        </p:nvSpPr>
        <p:spPr/>
        <p:txBody>
          <a:bodyPr/>
          <a:lstStyle/>
          <a:p>
            <a:pPr>
              <a:defRPr/>
            </a:pPr>
            <a:fld id="{8DFC2B68-7AC7-AD46-A1F4-6AB445BAE008}" type="slidenum">
              <a:rPr lang="en-US"/>
              <a:pPr>
                <a:defRPr/>
              </a:pPr>
              <a:t>30</a:t>
            </a:fld>
            <a:endParaRPr lang="en-US"/>
          </a:p>
        </p:txBody>
      </p:sp>
      <p:sp>
        <p:nvSpPr>
          <p:cNvPr id="3" name="Rectangle 2"/>
          <p:cNvSpPr/>
          <p:nvPr/>
        </p:nvSpPr>
        <p:spPr>
          <a:xfrm>
            <a:off x="0" y="4191000"/>
            <a:ext cx="9144000" cy="2308324"/>
          </a:xfrm>
          <a:prstGeom prst="rect">
            <a:avLst/>
          </a:prstGeom>
        </p:spPr>
        <p:txBody>
          <a:bodyPr wrap="square">
            <a:spAutoFit/>
          </a:bodyPr>
          <a:lstStyle/>
          <a:p>
            <a:r>
              <a:rPr lang="en-US" dirty="0"/>
              <a:t>In both local and wide area communications, it is almost always the case that </a:t>
            </a:r>
            <a:r>
              <a:rPr lang="en-US" dirty="0" smtClean="0"/>
              <a:t>the capacity </a:t>
            </a:r>
            <a:r>
              <a:rPr lang="en-US" dirty="0"/>
              <a:t>of the transmission medium exceeds the capacity required for the </a:t>
            </a:r>
            <a:r>
              <a:rPr lang="en-US" dirty="0" smtClean="0"/>
              <a:t>transmission of </a:t>
            </a:r>
            <a:r>
              <a:rPr lang="en-US" dirty="0"/>
              <a:t>a single signal</a:t>
            </a:r>
            <a:r>
              <a:rPr lang="en-US" dirty="0" smtClean="0"/>
              <a:t>. </a:t>
            </a:r>
            <a:r>
              <a:rPr lang="en-US" dirty="0"/>
              <a:t>To make efficient use of the transmission system, it is </a:t>
            </a:r>
            <a:r>
              <a:rPr lang="en-US" dirty="0" smtClean="0"/>
              <a:t>desirable to </a:t>
            </a:r>
            <a:r>
              <a:rPr lang="en-US" dirty="0"/>
              <a:t>carry multiple signals on a single medium. This is referred to as multiplexing</a:t>
            </a:r>
          </a:p>
        </p:txBody>
      </p:sp>
    </p:spTree>
    <p:extLst>
      <p:ext uri="{BB962C8B-B14F-4D97-AF65-F5344CB8AC3E}">
        <p14:creationId xmlns:p14="http://schemas.microsoft.com/office/powerpoint/2010/main" xmlns="" val="96540621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eaLnBrk="1" hangingPunct="1">
              <a:defRPr/>
            </a:pPr>
            <a:r>
              <a:rPr lang="en-US" smtClean="0">
                <a:cs typeface="Times New Roman" charset="0"/>
              </a:rPr>
              <a:t>Reasons for Widespread Use of Multiplexing</a:t>
            </a:r>
          </a:p>
        </p:txBody>
      </p:sp>
      <p:sp>
        <p:nvSpPr>
          <p:cNvPr id="284675" name="Rectangle 3"/>
          <p:cNvSpPr>
            <a:spLocks noGrp="1" noChangeArrowheads="1"/>
          </p:cNvSpPr>
          <p:nvPr>
            <p:ph type="body" idx="1"/>
          </p:nvPr>
        </p:nvSpPr>
        <p:spPr/>
        <p:txBody>
          <a:bodyPr/>
          <a:lstStyle/>
          <a:p>
            <a:pPr eaLnBrk="1" hangingPunct="1">
              <a:defRPr/>
            </a:pPr>
            <a:r>
              <a:rPr lang="en-US" sz="2800" smtClean="0">
                <a:cs typeface="Times New Roman" charset="0"/>
              </a:rPr>
              <a:t>Cost per kbps of transmission facility declines with an increase in the data rate</a:t>
            </a:r>
          </a:p>
          <a:p>
            <a:pPr eaLnBrk="1" hangingPunct="1">
              <a:defRPr/>
            </a:pPr>
            <a:r>
              <a:rPr lang="en-US" sz="2800" smtClean="0">
                <a:cs typeface="Times New Roman" charset="0"/>
              </a:rPr>
              <a:t>Cost of transmission and receiving equipment declines with increased data rate</a:t>
            </a:r>
          </a:p>
          <a:p>
            <a:pPr eaLnBrk="1" hangingPunct="1">
              <a:defRPr/>
            </a:pPr>
            <a:r>
              <a:rPr lang="en-US" sz="2800" smtClean="0">
                <a:cs typeface="Times New Roman" charset="0"/>
              </a:rPr>
              <a:t>Most individual data communicating devices require relatively modest data rate support</a:t>
            </a:r>
          </a:p>
        </p:txBody>
      </p:sp>
      <p:sp>
        <p:nvSpPr>
          <p:cNvPr id="2" name="Slide Number Placeholder 1"/>
          <p:cNvSpPr>
            <a:spLocks noGrp="1"/>
          </p:cNvSpPr>
          <p:nvPr>
            <p:ph type="sldNum" sz="quarter" idx="12"/>
          </p:nvPr>
        </p:nvSpPr>
        <p:spPr/>
        <p:txBody>
          <a:bodyPr/>
          <a:lstStyle/>
          <a:p>
            <a:pPr>
              <a:defRPr/>
            </a:pPr>
            <a:fld id="{738609B7-844E-BC4B-B527-7F51DF70E599}" type="slidenum">
              <a:rPr lang="en-US"/>
              <a:pPr>
                <a:defRPr/>
              </a:pPr>
              <a:t>31</a:t>
            </a:fld>
            <a:endParaRPr lang="en-US"/>
          </a:p>
        </p:txBody>
      </p:sp>
    </p:spTree>
    <p:extLst>
      <p:ext uri="{BB962C8B-B14F-4D97-AF65-F5344CB8AC3E}">
        <p14:creationId xmlns:p14="http://schemas.microsoft.com/office/powerpoint/2010/main" xmlns="" val="30926654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pPr eaLnBrk="1" hangingPunct="1">
              <a:defRPr/>
            </a:pPr>
            <a:r>
              <a:rPr lang="en-US" smtClean="0">
                <a:cs typeface="Times New Roman" charset="0"/>
              </a:rPr>
              <a:t>Multiplexing Techniques</a:t>
            </a:r>
          </a:p>
        </p:txBody>
      </p:sp>
      <p:sp>
        <p:nvSpPr>
          <p:cNvPr id="286723" name="Rectangle 3"/>
          <p:cNvSpPr>
            <a:spLocks noGrp="1" noChangeArrowheads="1"/>
          </p:cNvSpPr>
          <p:nvPr>
            <p:ph type="body" idx="1"/>
          </p:nvPr>
        </p:nvSpPr>
        <p:spPr/>
        <p:txBody>
          <a:bodyPr/>
          <a:lstStyle/>
          <a:p>
            <a:pPr eaLnBrk="1" hangingPunct="1">
              <a:defRPr/>
            </a:pPr>
            <a:r>
              <a:rPr lang="en-US" smtClean="0">
                <a:cs typeface="Times New Roman" charset="0"/>
              </a:rPr>
              <a:t>Frequency-division multiplexing (FDM)</a:t>
            </a:r>
          </a:p>
          <a:p>
            <a:pPr lvl="1" eaLnBrk="1" hangingPunct="1">
              <a:defRPr/>
            </a:pPr>
            <a:r>
              <a:rPr lang="en-US" smtClean="0">
                <a:cs typeface="Times New Roman" charset="0"/>
              </a:rPr>
              <a:t>Takes advantage of the fact that the useful bandwidth of the medium exceeds the required bandwidth of a given signal</a:t>
            </a:r>
          </a:p>
          <a:p>
            <a:pPr eaLnBrk="1" hangingPunct="1">
              <a:defRPr/>
            </a:pPr>
            <a:r>
              <a:rPr lang="en-US" smtClean="0">
                <a:cs typeface="Times New Roman" charset="0"/>
              </a:rPr>
              <a:t>Time-division multiplexing (TDM)</a:t>
            </a:r>
          </a:p>
          <a:p>
            <a:pPr lvl="1" eaLnBrk="1" hangingPunct="1">
              <a:defRPr/>
            </a:pPr>
            <a:r>
              <a:rPr lang="en-US" smtClean="0">
                <a:cs typeface="Times New Roman" charset="0"/>
              </a:rPr>
              <a:t>Takes advantage of the fact that the achievable bit rate of the medium exceeds the required data rate of a digital signal</a:t>
            </a:r>
          </a:p>
        </p:txBody>
      </p:sp>
      <p:sp>
        <p:nvSpPr>
          <p:cNvPr id="2" name="Slide Number Placeholder 1"/>
          <p:cNvSpPr>
            <a:spLocks noGrp="1"/>
          </p:cNvSpPr>
          <p:nvPr>
            <p:ph type="sldNum" sz="quarter" idx="12"/>
          </p:nvPr>
        </p:nvSpPr>
        <p:spPr/>
        <p:txBody>
          <a:bodyPr/>
          <a:lstStyle/>
          <a:p>
            <a:pPr>
              <a:defRPr/>
            </a:pPr>
            <a:fld id="{B475C06D-EC7D-074C-B1A7-4A4F6E982ABA}" type="slidenum">
              <a:rPr lang="en-US"/>
              <a:pPr>
                <a:defRPr/>
              </a:pPr>
              <a:t>32</a:t>
            </a:fld>
            <a:endParaRPr lang="en-US"/>
          </a:p>
        </p:txBody>
      </p:sp>
    </p:spTree>
    <p:extLst>
      <p:ext uri="{BB962C8B-B14F-4D97-AF65-F5344CB8AC3E}">
        <p14:creationId xmlns:p14="http://schemas.microsoft.com/office/powerpoint/2010/main" xmlns="" val="478459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4" name="Rectangle 8"/>
          <p:cNvSpPr>
            <a:spLocks noGrp="1" noChangeArrowheads="1"/>
          </p:cNvSpPr>
          <p:nvPr>
            <p:ph type="title"/>
          </p:nvPr>
        </p:nvSpPr>
        <p:spPr>
          <a:xfrm>
            <a:off x="762000" y="617538"/>
            <a:ext cx="8181975" cy="1143000"/>
          </a:xfrm>
        </p:spPr>
        <p:txBody>
          <a:bodyPr/>
          <a:lstStyle/>
          <a:p>
            <a:pPr eaLnBrk="1" hangingPunct="1">
              <a:defRPr/>
            </a:pPr>
            <a:r>
              <a:rPr lang="en-US" smtClean="0">
                <a:cs typeface="Times New Roman" charset="0"/>
              </a:rPr>
              <a:t>Frequency-division Multiplexing</a:t>
            </a:r>
            <a:endParaRPr lang="en-US" smtClean="0">
              <a:cs typeface="+mj-cs"/>
            </a:endParaRPr>
          </a:p>
        </p:txBody>
      </p:sp>
      <p:pic>
        <p:nvPicPr>
          <p:cNvPr id="285707"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963737"/>
            <a:ext cx="4724400" cy="337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 name="Slide Number Placeholder 1"/>
          <p:cNvSpPr>
            <a:spLocks noGrp="1"/>
          </p:cNvSpPr>
          <p:nvPr>
            <p:ph type="sldNum" sz="quarter" idx="12"/>
          </p:nvPr>
        </p:nvSpPr>
        <p:spPr/>
        <p:txBody>
          <a:bodyPr/>
          <a:lstStyle/>
          <a:p>
            <a:pPr>
              <a:defRPr/>
            </a:pPr>
            <a:fld id="{81994807-8731-7A49-9733-FC6C6868005A}" type="slidenum">
              <a:rPr lang="en-US"/>
              <a:pPr>
                <a:defRPr/>
              </a:pPr>
              <a:t>33</a:t>
            </a:fld>
            <a:endParaRPr lang="en-US"/>
          </a:p>
        </p:txBody>
      </p:sp>
      <p:sp>
        <p:nvSpPr>
          <p:cNvPr id="3" name="Rectangle 2"/>
          <p:cNvSpPr/>
          <p:nvPr/>
        </p:nvSpPr>
        <p:spPr>
          <a:xfrm>
            <a:off x="4267200" y="1752600"/>
            <a:ext cx="4876800" cy="3477875"/>
          </a:xfrm>
          <a:prstGeom prst="rect">
            <a:avLst/>
          </a:prstGeom>
        </p:spPr>
        <p:txBody>
          <a:bodyPr wrap="square">
            <a:spAutoFit/>
          </a:bodyPr>
          <a:lstStyle/>
          <a:p>
            <a:pPr algn="just"/>
            <a:r>
              <a:rPr lang="en-US" sz="2000" dirty="0"/>
              <a:t>Each </a:t>
            </a:r>
            <a:r>
              <a:rPr lang="en-US" sz="2000" dirty="0" smtClean="0"/>
              <a:t>signal requires </a:t>
            </a:r>
            <a:r>
              <a:rPr lang="en-US" sz="2000" dirty="0"/>
              <a:t>a certain bandwidth centered on its carrier frequency</a:t>
            </a:r>
            <a:r>
              <a:rPr lang="en-US" sz="2000" dirty="0" smtClean="0"/>
              <a:t>, referred </a:t>
            </a:r>
            <a:r>
              <a:rPr lang="en-US" sz="2000" dirty="0"/>
              <a:t>to as </a:t>
            </a:r>
            <a:r>
              <a:rPr lang="en-US" sz="2000" dirty="0" smtClean="0"/>
              <a:t>a channel</a:t>
            </a:r>
            <a:r>
              <a:rPr lang="en-US" sz="2000" dirty="0"/>
              <a:t>. To </a:t>
            </a:r>
            <a:r>
              <a:rPr lang="en-US" sz="2000" dirty="0" smtClean="0"/>
              <a:t>prevent interference</a:t>
            </a:r>
            <a:r>
              <a:rPr lang="en-US" sz="2000" dirty="0"/>
              <a:t>, the channels are separated by guard bands, </a:t>
            </a:r>
            <a:r>
              <a:rPr lang="en-US" sz="2000" dirty="0" smtClean="0"/>
              <a:t>which are </a:t>
            </a:r>
            <a:r>
              <a:rPr lang="en-US" sz="2000" dirty="0"/>
              <a:t>unused portions of the </a:t>
            </a:r>
            <a:r>
              <a:rPr lang="en-US" sz="2000" dirty="0" smtClean="0"/>
              <a:t>spectrum. </a:t>
            </a:r>
            <a:r>
              <a:rPr lang="en-US" sz="2000" dirty="0"/>
              <a:t>An example is the multiplexing of voice signals. We mentioned that the </a:t>
            </a:r>
            <a:r>
              <a:rPr lang="en-US" sz="2000" dirty="0" smtClean="0"/>
              <a:t>useful spectrum </a:t>
            </a:r>
            <a:r>
              <a:rPr lang="en-US" sz="2000" dirty="0"/>
              <a:t>for voice is 300 </a:t>
            </a:r>
            <a:r>
              <a:rPr lang="en-US" sz="2000" dirty="0" smtClean="0"/>
              <a:t>to 3400 </a:t>
            </a:r>
            <a:r>
              <a:rPr lang="en-US" sz="2000" dirty="0"/>
              <a:t>Hz. Thus, a bandwidth of 4 kHz is adequate </a:t>
            </a:r>
            <a:r>
              <a:rPr lang="en-US" sz="2000" dirty="0" smtClean="0"/>
              <a:t>to carry </a:t>
            </a:r>
            <a:r>
              <a:rPr lang="en-US" sz="2000" dirty="0"/>
              <a:t>the voice signal and provide a guard band</a:t>
            </a:r>
          </a:p>
        </p:txBody>
      </p:sp>
      <p:sp>
        <p:nvSpPr>
          <p:cNvPr id="4" name="Rectangle 3"/>
          <p:cNvSpPr/>
          <p:nvPr/>
        </p:nvSpPr>
        <p:spPr>
          <a:xfrm>
            <a:off x="0" y="5257800"/>
            <a:ext cx="9144000" cy="1631216"/>
          </a:xfrm>
          <a:prstGeom prst="rect">
            <a:avLst/>
          </a:prstGeom>
        </p:spPr>
        <p:txBody>
          <a:bodyPr wrap="square">
            <a:spAutoFit/>
          </a:bodyPr>
          <a:lstStyle/>
          <a:p>
            <a:r>
              <a:rPr lang="en-US" sz="2000" dirty="0"/>
              <a:t>Six signal sources are fed into a </a:t>
            </a:r>
            <a:r>
              <a:rPr lang="en-US" sz="2000" dirty="0" smtClean="0"/>
              <a:t>multiplexer that </a:t>
            </a:r>
            <a:r>
              <a:rPr lang="en-US" sz="2000" dirty="0"/>
              <a:t>modulates each signal onto a different frequency (fi, . . . , f6). Each </a:t>
            </a:r>
            <a:r>
              <a:rPr lang="en-US" sz="2000" dirty="0" smtClean="0"/>
              <a:t>signal requires </a:t>
            </a:r>
            <a:r>
              <a:rPr lang="en-US" sz="2000" dirty="0"/>
              <a:t>a certain bandwidth centered on its carrier frequency, referred to as </a:t>
            </a:r>
            <a:r>
              <a:rPr lang="en-US" sz="2000" dirty="0" smtClean="0"/>
              <a:t>a channel</a:t>
            </a:r>
            <a:r>
              <a:rPr lang="en-US" sz="2000" dirty="0"/>
              <a:t>. To prevent interference, the channels are separated by </a:t>
            </a:r>
            <a:r>
              <a:rPr lang="en-US" sz="2000" dirty="0" smtClean="0"/>
              <a:t>guard </a:t>
            </a:r>
            <a:r>
              <a:rPr lang="en-US" sz="2000" dirty="0"/>
              <a:t>bands, which</a:t>
            </a:r>
          </a:p>
          <a:p>
            <a:r>
              <a:rPr lang="en-US" sz="2000" dirty="0"/>
              <a:t>are unused portions of the spectrum (not shown in the figure).</a:t>
            </a:r>
          </a:p>
        </p:txBody>
      </p:sp>
    </p:spTree>
    <p:extLst>
      <p:ext uri="{BB962C8B-B14F-4D97-AF65-F5344CB8AC3E}">
        <p14:creationId xmlns:p14="http://schemas.microsoft.com/office/powerpoint/2010/main" xmlns="" val="27385225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pPr eaLnBrk="1" hangingPunct="1">
              <a:defRPr/>
            </a:pPr>
            <a:r>
              <a:rPr lang="en-US" smtClean="0">
                <a:cs typeface="Times New Roman" charset="0"/>
              </a:rPr>
              <a:t>Time-division Multiplexing</a:t>
            </a:r>
          </a:p>
        </p:txBody>
      </p:sp>
      <p:pic>
        <p:nvPicPr>
          <p:cNvPr id="36557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905000"/>
            <a:ext cx="4673600"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 name="Slide Number Placeholder 1"/>
          <p:cNvSpPr>
            <a:spLocks noGrp="1"/>
          </p:cNvSpPr>
          <p:nvPr>
            <p:ph type="sldNum" sz="quarter" idx="12"/>
          </p:nvPr>
        </p:nvSpPr>
        <p:spPr/>
        <p:txBody>
          <a:bodyPr/>
          <a:lstStyle/>
          <a:p>
            <a:pPr>
              <a:defRPr/>
            </a:pPr>
            <a:fld id="{771A8C6D-5175-754F-B699-2C92A31406D4}" type="slidenum">
              <a:rPr lang="en-US"/>
              <a:pPr>
                <a:defRPr/>
              </a:pPr>
              <a:t>34</a:t>
            </a:fld>
            <a:endParaRPr lang="en-US"/>
          </a:p>
        </p:txBody>
      </p:sp>
      <p:sp>
        <p:nvSpPr>
          <p:cNvPr id="3" name="Rectangle 2"/>
          <p:cNvSpPr/>
          <p:nvPr/>
        </p:nvSpPr>
        <p:spPr>
          <a:xfrm>
            <a:off x="4724400" y="1752600"/>
            <a:ext cx="4419600" cy="3170099"/>
          </a:xfrm>
          <a:prstGeom prst="rect">
            <a:avLst/>
          </a:prstGeom>
        </p:spPr>
        <p:txBody>
          <a:bodyPr wrap="square">
            <a:spAutoFit/>
          </a:bodyPr>
          <a:lstStyle/>
          <a:p>
            <a:pPr algn="just"/>
            <a:r>
              <a:rPr lang="en-US" sz="2000" dirty="0"/>
              <a:t>TDM, referring to the fact that time slots </a:t>
            </a:r>
            <a:r>
              <a:rPr lang="en-US" sz="2000" dirty="0" smtClean="0"/>
              <a:t>are </a:t>
            </a:r>
            <a:r>
              <a:rPr lang="en-US" sz="2000" dirty="0" err="1" smtClean="0"/>
              <a:t>preassigned</a:t>
            </a:r>
            <a:r>
              <a:rPr lang="en-US" sz="2000" dirty="0" smtClean="0"/>
              <a:t> </a:t>
            </a:r>
            <a:r>
              <a:rPr lang="en-US" sz="2000" dirty="0"/>
              <a:t>and fixed. Hence the </a:t>
            </a:r>
            <a:r>
              <a:rPr lang="en-US" sz="2000" dirty="0" smtClean="0"/>
              <a:t>timing of transmission </a:t>
            </a:r>
            <a:r>
              <a:rPr lang="en-US" sz="2000" dirty="0"/>
              <a:t>from the various sources is synchronized. In contrast, </a:t>
            </a:r>
            <a:r>
              <a:rPr lang="en-US" sz="2000" dirty="0" smtClean="0"/>
              <a:t>asynchronous TDM </a:t>
            </a:r>
            <a:r>
              <a:rPr lang="en-US" sz="2000" dirty="0"/>
              <a:t>allows time on the medium to be allocated dynamically. </a:t>
            </a:r>
            <a:r>
              <a:rPr lang="en-US" sz="2000" dirty="0" smtClean="0"/>
              <a:t>Unless otherwise </a:t>
            </a:r>
            <a:r>
              <a:rPr lang="en-US" sz="2000" dirty="0"/>
              <a:t>noted, the term TDM will be used to mean synchronous TDM</a:t>
            </a:r>
          </a:p>
        </p:txBody>
      </p:sp>
      <p:sp>
        <p:nvSpPr>
          <p:cNvPr id="4" name="Rectangle 3"/>
          <p:cNvSpPr/>
          <p:nvPr/>
        </p:nvSpPr>
        <p:spPr>
          <a:xfrm>
            <a:off x="0" y="5229761"/>
            <a:ext cx="9144000" cy="1323439"/>
          </a:xfrm>
          <a:prstGeom prst="rect">
            <a:avLst/>
          </a:prstGeom>
        </p:spPr>
        <p:txBody>
          <a:bodyPr wrap="square">
            <a:spAutoFit/>
          </a:bodyPr>
          <a:lstStyle/>
          <a:p>
            <a:r>
              <a:rPr lang="en-US" sz="2000" dirty="0"/>
              <a:t>TDM takes advantage of the fact that the achievable bit rate (sometimes</a:t>
            </a:r>
            <a:r>
              <a:rPr lang="en-US" sz="2000" dirty="0" smtClean="0"/>
              <a:t>, unfortunately</a:t>
            </a:r>
            <a:r>
              <a:rPr lang="en-US" sz="2000" dirty="0"/>
              <a:t>, called bandwidth) of the medium exceeds the required data rate of </a:t>
            </a:r>
            <a:r>
              <a:rPr lang="en-US" sz="2000" dirty="0" smtClean="0"/>
              <a:t>a digital </a:t>
            </a:r>
            <a:r>
              <a:rPr lang="en-US" sz="2000" dirty="0"/>
              <a:t>signal. Multiple digital signals can be carried on a </a:t>
            </a:r>
            <a:r>
              <a:rPr lang="en-US" sz="2000" dirty="0" smtClean="0"/>
              <a:t>single transmission path by </a:t>
            </a:r>
            <a:r>
              <a:rPr lang="en-US" sz="2000" dirty="0"/>
              <a:t>interleaving portions of each signal in time.</a:t>
            </a:r>
          </a:p>
        </p:txBody>
      </p:sp>
    </p:spTree>
    <p:extLst>
      <p:ext uri="{BB962C8B-B14F-4D97-AF65-F5344CB8AC3E}">
        <p14:creationId xmlns:p14="http://schemas.microsoft.com/office/powerpoint/2010/main" xmlns="" val="30345489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0"/>
          <p:cNvSpPr>
            <a:spLocks noGrp="1" noChangeArrowheads="1"/>
          </p:cNvSpPr>
          <p:nvPr>
            <p:ph type="title"/>
          </p:nvPr>
        </p:nvSpPr>
        <p:spPr/>
        <p:txBody>
          <a:bodyPr/>
          <a:lstStyle/>
          <a:p>
            <a:pPr eaLnBrk="1" hangingPunct="1">
              <a:defRPr/>
            </a:pPr>
            <a:r>
              <a:rPr lang="en-US" smtClean="0">
                <a:latin typeface="Verdana" charset="0"/>
                <a:cs typeface="+mj-cs"/>
              </a:rPr>
              <a:t>Frequency multiplex</a:t>
            </a:r>
          </a:p>
        </p:txBody>
      </p:sp>
      <p:sp>
        <p:nvSpPr>
          <p:cNvPr id="41987" name="Rectangle 31"/>
          <p:cNvSpPr>
            <a:spLocks noGrp="1" noChangeArrowheads="1"/>
          </p:cNvSpPr>
          <p:nvPr>
            <p:ph idx="1"/>
          </p:nvPr>
        </p:nvSpPr>
        <p:spPr>
          <a:xfrm>
            <a:off x="76200" y="1905000"/>
            <a:ext cx="8991600" cy="4114800"/>
          </a:xfrm>
        </p:spPr>
        <p:txBody>
          <a:bodyPr/>
          <a:lstStyle/>
          <a:p>
            <a:pPr eaLnBrk="1" hangingPunct="1">
              <a:lnSpc>
                <a:spcPct val="90000"/>
              </a:lnSpc>
              <a:defRPr/>
            </a:pPr>
            <a:r>
              <a:rPr lang="en-US" sz="2200" dirty="0" smtClean="0">
                <a:latin typeface="Verdana" charset="0"/>
                <a:cs typeface="+mn-cs"/>
              </a:rPr>
              <a:t>Separation of the whole spectrum into smaller frequency bands</a:t>
            </a:r>
          </a:p>
          <a:p>
            <a:pPr eaLnBrk="1" hangingPunct="1">
              <a:lnSpc>
                <a:spcPct val="90000"/>
              </a:lnSpc>
              <a:defRPr/>
            </a:pPr>
            <a:r>
              <a:rPr lang="en-US" sz="2200" dirty="0" smtClean="0">
                <a:latin typeface="Verdana" charset="0"/>
                <a:cs typeface="+mn-cs"/>
              </a:rPr>
              <a:t>A channel gets a certain band of the spectrum for the whole time</a:t>
            </a:r>
          </a:p>
          <a:p>
            <a:pPr eaLnBrk="1" hangingPunct="1">
              <a:lnSpc>
                <a:spcPct val="90000"/>
              </a:lnSpc>
              <a:defRPr/>
            </a:pPr>
            <a:r>
              <a:rPr lang="en-US" sz="2200" dirty="0" smtClean="0">
                <a:latin typeface="Verdana" charset="0"/>
                <a:cs typeface="+mn-cs"/>
              </a:rPr>
              <a:t>Advantages</a:t>
            </a:r>
          </a:p>
          <a:p>
            <a:pPr lvl="1" eaLnBrk="1" hangingPunct="1">
              <a:lnSpc>
                <a:spcPct val="90000"/>
              </a:lnSpc>
              <a:defRPr/>
            </a:pPr>
            <a:r>
              <a:rPr lang="en-US" sz="2200" dirty="0" smtClean="0">
                <a:latin typeface="Verdana" charset="0"/>
              </a:rPr>
              <a:t>no dynamic coordination </a:t>
            </a:r>
            <a:br>
              <a:rPr lang="en-US" sz="2200" dirty="0" smtClean="0">
                <a:latin typeface="Verdana" charset="0"/>
              </a:rPr>
            </a:br>
            <a:r>
              <a:rPr lang="en-US" sz="2200" dirty="0" smtClean="0">
                <a:latin typeface="Verdana" charset="0"/>
              </a:rPr>
              <a:t>necessary</a:t>
            </a:r>
          </a:p>
          <a:p>
            <a:pPr lvl="1" eaLnBrk="1" hangingPunct="1">
              <a:lnSpc>
                <a:spcPct val="90000"/>
              </a:lnSpc>
              <a:defRPr/>
            </a:pPr>
            <a:r>
              <a:rPr lang="en-US" sz="2200" dirty="0" smtClean="0">
                <a:latin typeface="Verdana" charset="0"/>
              </a:rPr>
              <a:t>works also for analog signals</a:t>
            </a:r>
          </a:p>
          <a:p>
            <a:pPr eaLnBrk="1" hangingPunct="1">
              <a:lnSpc>
                <a:spcPct val="90000"/>
              </a:lnSpc>
              <a:defRPr/>
            </a:pPr>
            <a:r>
              <a:rPr lang="en-US" sz="2200" dirty="0" smtClean="0">
                <a:latin typeface="Verdana" charset="0"/>
                <a:cs typeface="+mn-cs"/>
              </a:rPr>
              <a:t>Disadvantages</a:t>
            </a:r>
          </a:p>
          <a:p>
            <a:pPr lvl="1" eaLnBrk="1" hangingPunct="1">
              <a:lnSpc>
                <a:spcPct val="90000"/>
              </a:lnSpc>
              <a:defRPr/>
            </a:pPr>
            <a:r>
              <a:rPr lang="en-US" sz="2200" dirty="0" smtClean="0">
                <a:latin typeface="Verdana" charset="0"/>
              </a:rPr>
              <a:t>waste of bandwidth </a:t>
            </a:r>
            <a:br>
              <a:rPr lang="en-US" sz="2200" dirty="0" smtClean="0">
                <a:latin typeface="Verdana" charset="0"/>
              </a:rPr>
            </a:br>
            <a:r>
              <a:rPr lang="en-US" sz="2200" dirty="0" smtClean="0">
                <a:latin typeface="Verdana" charset="0"/>
              </a:rPr>
              <a:t>if the traffic is </a:t>
            </a:r>
            <a:br>
              <a:rPr lang="en-US" sz="2200" dirty="0" smtClean="0">
                <a:latin typeface="Verdana" charset="0"/>
              </a:rPr>
            </a:br>
            <a:r>
              <a:rPr lang="en-US" sz="2200" dirty="0" smtClean="0">
                <a:latin typeface="Verdana" charset="0"/>
              </a:rPr>
              <a:t>distributed </a:t>
            </a:r>
            <a:br>
              <a:rPr lang="en-US" sz="2200" dirty="0" smtClean="0">
                <a:latin typeface="Verdana" charset="0"/>
              </a:rPr>
            </a:br>
            <a:r>
              <a:rPr lang="en-US" sz="2200" dirty="0" smtClean="0">
                <a:latin typeface="Verdana" charset="0"/>
              </a:rPr>
              <a:t>unevenly</a:t>
            </a:r>
          </a:p>
          <a:p>
            <a:pPr lvl="1" eaLnBrk="1" hangingPunct="1">
              <a:lnSpc>
                <a:spcPct val="90000"/>
              </a:lnSpc>
              <a:defRPr/>
            </a:pPr>
            <a:r>
              <a:rPr lang="en-US" sz="2200" dirty="0" smtClean="0">
                <a:latin typeface="Verdana" charset="0"/>
              </a:rPr>
              <a:t>inflexible</a:t>
            </a:r>
          </a:p>
          <a:p>
            <a:pPr eaLnBrk="1" hangingPunct="1">
              <a:lnSpc>
                <a:spcPct val="90000"/>
              </a:lnSpc>
              <a:defRPr/>
            </a:pPr>
            <a:endParaRPr lang="en-US" sz="2200" dirty="0" smtClean="0">
              <a:latin typeface="Verdana" charset="0"/>
              <a:cs typeface="+mn-cs"/>
            </a:endParaRPr>
          </a:p>
        </p:txBody>
      </p:sp>
      <p:grpSp>
        <p:nvGrpSpPr>
          <p:cNvPr id="19459" name="Group 1"/>
          <p:cNvGrpSpPr>
            <a:grpSpLocks/>
          </p:cNvGrpSpPr>
          <p:nvPr/>
        </p:nvGrpSpPr>
        <p:grpSpPr bwMode="auto">
          <a:xfrm>
            <a:off x="3841750" y="3733800"/>
            <a:ext cx="5302250" cy="2960688"/>
            <a:chOff x="3003550" y="2884488"/>
            <a:chExt cx="6032500" cy="3352800"/>
          </a:xfrm>
        </p:grpSpPr>
        <p:sp>
          <p:nvSpPr>
            <p:cNvPr id="53271" name="Line 23"/>
            <p:cNvSpPr>
              <a:spLocks noChangeShapeType="1"/>
            </p:cNvSpPr>
            <p:nvPr/>
          </p:nvSpPr>
          <p:spPr bwMode="auto">
            <a:xfrm flipV="1">
              <a:off x="3232930" y="4180665"/>
              <a:ext cx="2133048" cy="2056623"/>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72" name="Line 24"/>
            <p:cNvSpPr>
              <a:spLocks noChangeShapeType="1"/>
            </p:cNvSpPr>
            <p:nvPr/>
          </p:nvSpPr>
          <p:spPr bwMode="auto">
            <a:xfrm>
              <a:off x="5365978" y="3569430"/>
              <a:ext cx="0" cy="611234"/>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73" name="Line 25"/>
            <p:cNvSpPr>
              <a:spLocks noChangeShapeType="1"/>
            </p:cNvSpPr>
            <p:nvPr/>
          </p:nvSpPr>
          <p:spPr bwMode="auto">
            <a:xfrm>
              <a:off x="5365978" y="4180665"/>
              <a:ext cx="3581572"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59" name="AutoShape 11"/>
            <p:cNvSpPr>
              <a:spLocks noChangeArrowheads="1"/>
            </p:cNvSpPr>
            <p:nvPr/>
          </p:nvSpPr>
          <p:spPr bwMode="auto">
            <a:xfrm>
              <a:off x="3460503" y="3875048"/>
              <a:ext cx="2286570" cy="2166285"/>
            </a:xfrm>
            <a:prstGeom prst="cube">
              <a:avLst>
                <a:gd name="adj" fmla="val 86069"/>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0" name="AutoShape 12"/>
            <p:cNvSpPr>
              <a:spLocks noChangeArrowheads="1"/>
            </p:cNvSpPr>
            <p:nvPr/>
          </p:nvSpPr>
          <p:spPr bwMode="auto">
            <a:xfrm>
              <a:off x="4070978" y="3875048"/>
              <a:ext cx="2284764" cy="2166285"/>
            </a:xfrm>
            <a:prstGeom prst="cube">
              <a:avLst>
                <a:gd name="adj" fmla="val 86069"/>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1" name="AutoShape 13"/>
            <p:cNvSpPr>
              <a:spLocks noChangeArrowheads="1"/>
            </p:cNvSpPr>
            <p:nvPr/>
          </p:nvSpPr>
          <p:spPr bwMode="auto">
            <a:xfrm>
              <a:off x="4679646" y="3875048"/>
              <a:ext cx="2286570" cy="2166285"/>
            </a:xfrm>
            <a:prstGeom prst="cube">
              <a:avLst>
                <a:gd name="adj" fmla="val 86069"/>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2" name="AutoShape 14"/>
            <p:cNvSpPr>
              <a:spLocks noChangeArrowheads="1"/>
            </p:cNvSpPr>
            <p:nvPr/>
          </p:nvSpPr>
          <p:spPr bwMode="auto">
            <a:xfrm>
              <a:off x="5290120" y="3875048"/>
              <a:ext cx="2284765" cy="2166285"/>
            </a:xfrm>
            <a:prstGeom prst="cube">
              <a:avLst>
                <a:gd name="adj" fmla="val 86069"/>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3" name="AutoShape 15"/>
            <p:cNvSpPr>
              <a:spLocks noChangeArrowheads="1"/>
            </p:cNvSpPr>
            <p:nvPr/>
          </p:nvSpPr>
          <p:spPr bwMode="auto">
            <a:xfrm>
              <a:off x="5898789" y="3875048"/>
              <a:ext cx="2286570" cy="2166285"/>
            </a:xfrm>
            <a:prstGeom prst="cube">
              <a:avLst>
                <a:gd name="adj" fmla="val 86069"/>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4" name="AutoShape 16"/>
            <p:cNvSpPr>
              <a:spLocks noChangeArrowheads="1"/>
            </p:cNvSpPr>
            <p:nvPr/>
          </p:nvSpPr>
          <p:spPr bwMode="auto">
            <a:xfrm>
              <a:off x="6509264" y="3875048"/>
              <a:ext cx="2284764" cy="2166285"/>
            </a:xfrm>
            <a:prstGeom prst="cube">
              <a:avLst>
                <a:gd name="adj" fmla="val 86069"/>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3265" name="AutoShape 17"/>
            <p:cNvSpPr>
              <a:spLocks noChangeArrowheads="1"/>
            </p:cNvSpPr>
            <p:nvPr/>
          </p:nvSpPr>
          <p:spPr bwMode="auto">
            <a:xfrm>
              <a:off x="5974647" y="2884488"/>
              <a:ext cx="458759" cy="488987"/>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2</a:t>
              </a:r>
              <a:endParaRPr lang="en-US" sz="1600">
                <a:solidFill>
                  <a:srgbClr val="000000"/>
                </a:solidFill>
                <a:ea typeface="+mn-ea"/>
                <a:cs typeface="+mn-cs"/>
              </a:endParaRPr>
            </a:p>
          </p:txBody>
        </p:sp>
        <p:sp>
          <p:nvSpPr>
            <p:cNvPr id="53266" name="AutoShape 18"/>
            <p:cNvSpPr>
              <a:spLocks noChangeArrowheads="1"/>
            </p:cNvSpPr>
            <p:nvPr/>
          </p:nvSpPr>
          <p:spPr bwMode="auto">
            <a:xfrm>
              <a:off x="6585122" y="2884488"/>
              <a:ext cx="456952" cy="488987"/>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53267" name="AutoShape 19"/>
            <p:cNvSpPr>
              <a:spLocks noChangeArrowheads="1"/>
            </p:cNvSpPr>
            <p:nvPr/>
          </p:nvSpPr>
          <p:spPr bwMode="auto">
            <a:xfrm>
              <a:off x="7193790" y="2884488"/>
              <a:ext cx="458759" cy="488987"/>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4</a:t>
              </a:r>
              <a:endParaRPr lang="en-US" sz="1600">
                <a:solidFill>
                  <a:srgbClr val="000000"/>
                </a:solidFill>
                <a:ea typeface="+mn-ea"/>
                <a:cs typeface="+mn-cs"/>
              </a:endParaRPr>
            </a:p>
          </p:txBody>
        </p:sp>
        <p:sp>
          <p:nvSpPr>
            <p:cNvPr id="53268" name="AutoShape 20"/>
            <p:cNvSpPr>
              <a:spLocks noChangeArrowheads="1"/>
            </p:cNvSpPr>
            <p:nvPr/>
          </p:nvSpPr>
          <p:spPr bwMode="auto">
            <a:xfrm>
              <a:off x="7804264" y="2884488"/>
              <a:ext cx="456953" cy="488987"/>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5</a:t>
              </a:r>
              <a:endParaRPr lang="en-US" sz="1600">
                <a:solidFill>
                  <a:srgbClr val="000000"/>
                </a:solidFill>
                <a:ea typeface="+mn-ea"/>
                <a:cs typeface="+mn-cs"/>
              </a:endParaRPr>
            </a:p>
          </p:txBody>
        </p:sp>
        <p:sp>
          <p:nvSpPr>
            <p:cNvPr id="53269" name="AutoShape 21"/>
            <p:cNvSpPr>
              <a:spLocks noChangeArrowheads="1"/>
            </p:cNvSpPr>
            <p:nvPr/>
          </p:nvSpPr>
          <p:spPr bwMode="auto">
            <a:xfrm>
              <a:off x="8412933" y="2884488"/>
              <a:ext cx="458759" cy="488987"/>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6</a:t>
              </a:r>
              <a:endParaRPr lang="en-US" sz="1600">
                <a:solidFill>
                  <a:srgbClr val="000000"/>
                </a:solidFill>
                <a:ea typeface="+mn-ea"/>
                <a:cs typeface="+mn-cs"/>
              </a:endParaRPr>
            </a:p>
          </p:txBody>
        </p:sp>
        <p:sp>
          <p:nvSpPr>
            <p:cNvPr id="53270" name="AutoShape 22"/>
            <p:cNvSpPr>
              <a:spLocks noChangeArrowheads="1"/>
            </p:cNvSpPr>
            <p:nvPr/>
          </p:nvSpPr>
          <p:spPr bwMode="auto">
            <a:xfrm>
              <a:off x="5365978" y="2884488"/>
              <a:ext cx="456953" cy="488987"/>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1</a:t>
              </a:r>
              <a:endParaRPr lang="en-US" sz="1600">
                <a:solidFill>
                  <a:srgbClr val="000000"/>
                </a:solidFill>
                <a:ea typeface="+mn-ea"/>
                <a:cs typeface="+mn-cs"/>
              </a:endParaRPr>
            </a:p>
          </p:txBody>
        </p:sp>
        <p:sp>
          <p:nvSpPr>
            <p:cNvPr id="53274" name="Text Box 26"/>
            <p:cNvSpPr txBox="1">
              <a:spLocks noChangeArrowheads="1"/>
            </p:cNvSpPr>
            <p:nvPr/>
          </p:nvSpPr>
          <p:spPr bwMode="auto">
            <a:xfrm>
              <a:off x="8794028" y="3799542"/>
              <a:ext cx="242022" cy="33617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53275" name="Text Box 27"/>
            <p:cNvSpPr txBox="1">
              <a:spLocks noChangeArrowheads="1"/>
            </p:cNvSpPr>
            <p:nvPr/>
          </p:nvSpPr>
          <p:spPr bwMode="auto">
            <a:xfrm>
              <a:off x="3003550" y="5856165"/>
              <a:ext cx="242022" cy="33617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3276" name="Text Box 28"/>
            <p:cNvSpPr txBox="1">
              <a:spLocks noChangeArrowheads="1"/>
            </p:cNvSpPr>
            <p:nvPr/>
          </p:nvSpPr>
          <p:spPr bwMode="auto">
            <a:xfrm>
              <a:off x="5060741" y="3418420"/>
              <a:ext cx="285370" cy="33617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grpSp>
      <p:sp>
        <p:nvSpPr>
          <p:cNvPr id="3" name="Slide Number Placeholder 2"/>
          <p:cNvSpPr>
            <a:spLocks noGrp="1"/>
          </p:cNvSpPr>
          <p:nvPr>
            <p:ph type="sldNum" sz="quarter" idx="12"/>
          </p:nvPr>
        </p:nvSpPr>
        <p:spPr/>
        <p:txBody>
          <a:bodyPr/>
          <a:lstStyle/>
          <a:p>
            <a:pPr>
              <a:defRPr/>
            </a:pPr>
            <a:fld id="{8CBAACB4-029B-A840-A5B7-073C54F0C049}" type="slidenum">
              <a:rPr lang="en-US"/>
              <a:pPr>
                <a:defRPr/>
              </a:pPr>
              <a:t>35</a:t>
            </a:fld>
            <a:endParaRPr lang="en-US"/>
          </a:p>
        </p:txBody>
      </p:sp>
    </p:spTree>
    <p:extLst>
      <p:ext uri="{BB962C8B-B14F-4D97-AF65-F5344CB8AC3E}">
        <p14:creationId xmlns:p14="http://schemas.microsoft.com/office/powerpoint/2010/main" xmlns="" val="2236619581"/>
      </p:ext>
    </p:extLst>
  </p:cSld>
  <p:clrMapOvr>
    <a:masterClrMapping/>
  </p:clrMapOvr>
  <p:transition spd="med" advClick="0">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6"/>
          <p:cNvSpPr>
            <a:spLocks noGrp="1" noChangeArrowheads="1"/>
          </p:cNvSpPr>
          <p:nvPr>
            <p:ph type="title"/>
          </p:nvPr>
        </p:nvSpPr>
        <p:spPr/>
        <p:txBody>
          <a:bodyPr/>
          <a:lstStyle/>
          <a:p>
            <a:pPr eaLnBrk="1" hangingPunct="1">
              <a:defRPr/>
            </a:pPr>
            <a:r>
              <a:rPr lang="en-US" smtClean="0">
                <a:latin typeface="Verdana" charset="0"/>
                <a:cs typeface="+mj-cs"/>
              </a:rPr>
              <a:t>Time multiplex</a:t>
            </a:r>
          </a:p>
        </p:txBody>
      </p:sp>
      <p:sp>
        <p:nvSpPr>
          <p:cNvPr id="43011" name="Rectangle 47"/>
          <p:cNvSpPr>
            <a:spLocks noGrp="1" noChangeArrowheads="1"/>
          </p:cNvSpPr>
          <p:nvPr>
            <p:ph idx="1"/>
          </p:nvPr>
        </p:nvSpPr>
        <p:spPr>
          <a:xfrm>
            <a:off x="36513" y="1905000"/>
            <a:ext cx="8955087" cy="4687888"/>
          </a:xfrm>
        </p:spPr>
        <p:txBody>
          <a:bodyPr/>
          <a:lstStyle/>
          <a:p>
            <a:pPr eaLnBrk="1" hangingPunct="1">
              <a:defRPr/>
            </a:pPr>
            <a:r>
              <a:rPr lang="en-US" sz="2600" dirty="0" smtClean="0">
                <a:latin typeface="Verdana" charset="0"/>
                <a:cs typeface="+mn-cs"/>
              </a:rPr>
              <a:t>A channel gets the whole spectrum for a certain amount of time</a:t>
            </a:r>
          </a:p>
          <a:p>
            <a:pPr eaLnBrk="1" hangingPunct="1">
              <a:defRPr/>
            </a:pPr>
            <a:r>
              <a:rPr lang="en-US" sz="2600" dirty="0" smtClean="0">
                <a:latin typeface="Verdana" charset="0"/>
                <a:cs typeface="+mn-cs"/>
              </a:rPr>
              <a:t>Advantages</a:t>
            </a:r>
          </a:p>
          <a:p>
            <a:pPr lvl="1" eaLnBrk="1" hangingPunct="1">
              <a:defRPr/>
            </a:pPr>
            <a:r>
              <a:rPr lang="en-US" sz="2600" dirty="0" smtClean="0">
                <a:latin typeface="Verdana" charset="0"/>
              </a:rPr>
              <a:t>only one carrier in the</a:t>
            </a:r>
            <a:br>
              <a:rPr lang="en-US" sz="2600" dirty="0" smtClean="0">
                <a:latin typeface="Verdana" charset="0"/>
              </a:rPr>
            </a:br>
            <a:r>
              <a:rPr lang="en-US" sz="2600" dirty="0" smtClean="0">
                <a:latin typeface="Verdana" charset="0"/>
              </a:rPr>
              <a:t>medium at any time</a:t>
            </a:r>
          </a:p>
          <a:p>
            <a:pPr lvl="1" eaLnBrk="1" hangingPunct="1">
              <a:defRPr/>
            </a:pPr>
            <a:r>
              <a:rPr lang="en-US" sz="2600" dirty="0" smtClean="0">
                <a:latin typeface="Verdana" charset="0"/>
              </a:rPr>
              <a:t>throughput high even </a:t>
            </a:r>
            <a:br>
              <a:rPr lang="en-US" sz="2600" dirty="0" smtClean="0">
                <a:latin typeface="Verdana" charset="0"/>
              </a:rPr>
            </a:br>
            <a:r>
              <a:rPr lang="en-US" sz="2600" dirty="0" smtClean="0">
                <a:latin typeface="Verdana" charset="0"/>
              </a:rPr>
              <a:t>for many users</a:t>
            </a:r>
          </a:p>
          <a:p>
            <a:pPr eaLnBrk="1" hangingPunct="1">
              <a:defRPr/>
            </a:pPr>
            <a:r>
              <a:rPr lang="en-US" sz="2600" dirty="0" smtClean="0">
                <a:latin typeface="Verdana" charset="0"/>
                <a:cs typeface="+mn-cs"/>
              </a:rPr>
              <a:t>Disadvantages</a:t>
            </a:r>
          </a:p>
          <a:p>
            <a:pPr lvl="1" eaLnBrk="1" hangingPunct="1">
              <a:defRPr/>
            </a:pPr>
            <a:r>
              <a:rPr lang="en-US" sz="2600" dirty="0" smtClean="0">
                <a:latin typeface="Verdana" charset="0"/>
              </a:rPr>
              <a:t>precise </a:t>
            </a:r>
            <a:br>
              <a:rPr lang="en-US" sz="2600" dirty="0" smtClean="0">
                <a:latin typeface="Verdana" charset="0"/>
              </a:rPr>
            </a:br>
            <a:r>
              <a:rPr lang="en-US" sz="2600" dirty="0" smtClean="0">
                <a:latin typeface="Verdana" charset="0"/>
              </a:rPr>
              <a:t>synchronization </a:t>
            </a:r>
            <a:br>
              <a:rPr lang="en-US" sz="2600" dirty="0" smtClean="0">
                <a:latin typeface="Verdana" charset="0"/>
              </a:rPr>
            </a:br>
            <a:r>
              <a:rPr lang="en-US" sz="2600" dirty="0" smtClean="0">
                <a:latin typeface="Verdana" charset="0"/>
              </a:rPr>
              <a:t>necessary</a:t>
            </a:r>
          </a:p>
        </p:txBody>
      </p:sp>
      <p:grpSp>
        <p:nvGrpSpPr>
          <p:cNvPr id="21507" name="Group 1"/>
          <p:cNvGrpSpPr>
            <a:grpSpLocks/>
          </p:cNvGrpSpPr>
          <p:nvPr/>
        </p:nvGrpSpPr>
        <p:grpSpPr bwMode="auto">
          <a:xfrm>
            <a:off x="3989388" y="3821113"/>
            <a:ext cx="5002212" cy="2960687"/>
            <a:chOff x="2551113" y="3036888"/>
            <a:chExt cx="6413500" cy="3200400"/>
          </a:xfrm>
        </p:grpSpPr>
        <p:sp>
          <p:nvSpPr>
            <p:cNvPr id="52229" name="Line 5"/>
            <p:cNvSpPr>
              <a:spLocks noChangeShapeType="1"/>
            </p:cNvSpPr>
            <p:nvPr/>
          </p:nvSpPr>
          <p:spPr bwMode="auto">
            <a:xfrm flipV="1">
              <a:off x="2626422" y="4637946"/>
              <a:ext cx="2821045" cy="1599342"/>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0" name="Line 6"/>
            <p:cNvSpPr>
              <a:spLocks noChangeShapeType="1"/>
            </p:cNvSpPr>
            <p:nvPr/>
          </p:nvSpPr>
          <p:spPr bwMode="auto">
            <a:xfrm>
              <a:off x="5447466" y="4027038"/>
              <a:ext cx="0" cy="610908"/>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1" name="Line 7"/>
            <p:cNvSpPr>
              <a:spLocks noChangeShapeType="1"/>
            </p:cNvSpPr>
            <p:nvPr/>
          </p:nvSpPr>
          <p:spPr bwMode="auto">
            <a:xfrm>
              <a:off x="5447466" y="4637946"/>
              <a:ext cx="3504934"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2" name="Text Box 8"/>
            <p:cNvSpPr txBox="1">
              <a:spLocks noChangeArrowheads="1"/>
            </p:cNvSpPr>
            <p:nvPr/>
          </p:nvSpPr>
          <p:spPr bwMode="auto">
            <a:xfrm>
              <a:off x="8722403" y="4255271"/>
              <a:ext cx="242210" cy="33805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52233" name="Text Box 9"/>
            <p:cNvSpPr txBox="1">
              <a:spLocks noChangeArrowheads="1"/>
            </p:cNvSpPr>
            <p:nvPr/>
          </p:nvSpPr>
          <p:spPr bwMode="auto">
            <a:xfrm>
              <a:off x="2551113" y="5780823"/>
              <a:ext cx="242210" cy="336342"/>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2234" name="Text Box 10"/>
            <p:cNvSpPr txBox="1">
              <a:spLocks noChangeArrowheads="1"/>
            </p:cNvSpPr>
            <p:nvPr/>
          </p:nvSpPr>
          <p:spPr bwMode="auto">
            <a:xfrm>
              <a:off x="5142158" y="3874312"/>
              <a:ext cx="284954" cy="33805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sp>
          <p:nvSpPr>
            <p:cNvPr id="52235" name="AutoShape 11"/>
            <p:cNvSpPr>
              <a:spLocks noChangeArrowheads="1"/>
            </p:cNvSpPr>
            <p:nvPr/>
          </p:nvSpPr>
          <p:spPr bwMode="auto">
            <a:xfrm>
              <a:off x="4761542" y="4407997"/>
              <a:ext cx="3885551" cy="458181"/>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6" name="AutoShape 12"/>
            <p:cNvSpPr>
              <a:spLocks noChangeArrowheads="1"/>
            </p:cNvSpPr>
            <p:nvPr/>
          </p:nvSpPr>
          <p:spPr bwMode="auto">
            <a:xfrm>
              <a:off x="4380924" y="4637946"/>
              <a:ext cx="3885552" cy="45646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7" name="AutoShape 13"/>
            <p:cNvSpPr>
              <a:spLocks noChangeArrowheads="1"/>
            </p:cNvSpPr>
            <p:nvPr/>
          </p:nvSpPr>
          <p:spPr bwMode="auto">
            <a:xfrm>
              <a:off x="3998272" y="4866179"/>
              <a:ext cx="3887587" cy="45646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8" name="AutoShape 14"/>
            <p:cNvSpPr>
              <a:spLocks noChangeArrowheads="1"/>
            </p:cNvSpPr>
            <p:nvPr/>
          </p:nvSpPr>
          <p:spPr bwMode="auto">
            <a:xfrm>
              <a:off x="3617655" y="5094410"/>
              <a:ext cx="3885551" cy="45646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39" name="AutoShape 15"/>
            <p:cNvSpPr>
              <a:spLocks noChangeArrowheads="1"/>
            </p:cNvSpPr>
            <p:nvPr/>
          </p:nvSpPr>
          <p:spPr bwMode="auto">
            <a:xfrm>
              <a:off x="3237037" y="5322643"/>
              <a:ext cx="3885552" cy="458180"/>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40" name="AutoShape 16"/>
            <p:cNvSpPr>
              <a:spLocks noChangeArrowheads="1"/>
            </p:cNvSpPr>
            <p:nvPr/>
          </p:nvSpPr>
          <p:spPr bwMode="auto">
            <a:xfrm>
              <a:off x="2856421" y="5550875"/>
              <a:ext cx="3885551" cy="458181"/>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2253" name="AutoShape 29"/>
            <p:cNvSpPr>
              <a:spLocks noChangeArrowheads="1"/>
            </p:cNvSpPr>
            <p:nvPr/>
          </p:nvSpPr>
          <p:spPr bwMode="auto">
            <a:xfrm>
              <a:off x="5903393" y="3036888"/>
              <a:ext cx="457962" cy="489069"/>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2</a:t>
              </a:r>
              <a:endParaRPr lang="en-US" sz="1600">
                <a:solidFill>
                  <a:srgbClr val="000000"/>
                </a:solidFill>
                <a:ea typeface="+mn-ea"/>
                <a:cs typeface="+mn-cs"/>
              </a:endParaRPr>
            </a:p>
          </p:txBody>
        </p:sp>
        <p:sp>
          <p:nvSpPr>
            <p:cNvPr id="52254" name="AutoShape 30"/>
            <p:cNvSpPr>
              <a:spLocks noChangeArrowheads="1"/>
            </p:cNvSpPr>
            <p:nvPr/>
          </p:nvSpPr>
          <p:spPr bwMode="auto">
            <a:xfrm>
              <a:off x="6514009" y="3036888"/>
              <a:ext cx="455926" cy="489069"/>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52255" name="AutoShape 31"/>
            <p:cNvSpPr>
              <a:spLocks noChangeArrowheads="1"/>
            </p:cNvSpPr>
            <p:nvPr/>
          </p:nvSpPr>
          <p:spPr bwMode="auto">
            <a:xfrm>
              <a:off x="7122589" y="3036888"/>
              <a:ext cx="457961" cy="489069"/>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4</a:t>
              </a:r>
              <a:endParaRPr lang="en-US" sz="1600">
                <a:solidFill>
                  <a:srgbClr val="000000"/>
                </a:solidFill>
                <a:ea typeface="+mn-ea"/>
                <a:cs typeface="+mn-cs"/>
              </a:endParaRPr>
            </a:p>
          </p:txBody>
        </p:sp>
        <p:sp>
          <p:nvSpPr>
            <p:cNvPr id="52256" name="AutoShape 32"/>
            <p:cNvSpPr>
              <a:spLocks noChangeArrowheads="1"/>
            </p:cNvSpPr>
            <p:nvPr/>
          </p:nvSpPr>
          <p:spPr bwMode="auto">
            <a:xfrm>
              <a:off x="7733205" y="3036888"/>
              <a:ext cx="455926" cy="489069"/>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5</a:t>
              </a:r>
              <a:endParaRPr lang="en-US" sz="1600">
                <a:solidFill>
                  <a:srgbClr val="000000"/>
                </a:solidFill>
                <a:ea typeface="+mn-ea"/>
                <a:cs typeface="+mn-cs"/>
              </a:endParaRPr>
            </a:p>
          </p:txBody>
        </p:sp>
        <p:sp>
          <p:nvSpPr>
            <p:cNvPr id="52257" name="AutoShape 33"/>
            <p:cNvSpPr>
              <a:spLocks noChangeArrowheads="1"/>
            </p:cNvSpPr>
            <p:nvPr/>
          </p:nvSpPr>
          <p:spPr bwMode="auto">
            <a:xfrm>
              <a:off x="8341785" y="3036888"/>
              <a:ext cx="457962" cy="489069"/>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6</a:t>
              </a:r>
              <a:endParaRPr lang="en-US" sz="1600">
                <a:solidFill>
                  <a:srgbClr val="000000"/>
                </a:solidFill>
                <a:ea typeface="+mn-ea"/>
                <a:cs typeface="+mn-cs"/>
              </a:endParaRPr>
            </a:p>
          </p:txBody>
        </p:sp>
        <p:sp>
          <p:nvSpPr>
            <p:cNvPr id="52258" name="AutoShape 34"/>
            <p:cNvSpPr>
              <a:spLocks noChangeArrowheads="1"/>
            </p:cNvSpPr>
            <p:nvPr/>
          </p:nvSpPr>
          <p:spPr bwMode="auto">
            <a:xfrm>
              <a:off x="5294813" y="3036888"/>
              <a:ext cx="455926" cy="489069"/>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1</a:t>
              </a:r>
              <a:endParaRPr lang="en-US" sz="1600">
                <a:solidFill>
                  <a:srgbClr val="000000"/>
                </a:solidFill>
                <a:ea typeface="+mn-ea"/>
                <a:cs typeface="+mn-cs"/>
              </a:endParaRPr>
            </a:p>
          </p:txBody>
        </p:sp>
      </p:grpSp>
      <p:sp>
        <p:nvSpPr>
          <p:cNvPr id="3" name="Slide Number Placeholder 2"/>
          <p:cNvSpPr>
            <a:spLocks noGrp="1"/>
          </p:cNvSpPr>
          <p:nvPr>
            <p:ph type="sldNum" sz="quarter" idx="12"/>
          </p:nvPr>
        </p:nvSpPr>
        <p:spPr/>
        <p:txBody>
          <a:bodyPr/>
          <a:lstStyle/>
          <a:p>
            <a:pPr>
              <a:defRPr/>
            </a:pPr>
            <a:fld id="{5271EDF2-A329-C941-A7DA-E3B9D3C43840}" type="slidenum">
              <a:rPr lang="en-US"/>
              <a:pPr>
                <a:defRPr/>
              </a:pPr>
              <a:t>36</a:t>
            </a:fld>
            <a:endParaRPr lang="en-US"/>
          </a:p>
        </p:txBody>
      </p:sp>
    </p:spTree>
    <p:extLst>
      <p:ext uri="{BB962C8B-B14F-4D97-AF65-F5344CB8AC3E}">
        <p14:creationId xmlns:p14="http://schemas.microsoft.com/office/powerpoint/2010/main" xmlns="" val="3419814394"/>
      </p:ext>
    </p:extLst>
  </p:cSld>
  <p:clrMapOvr>
    <a:masterClrMapping/>
  </p:clrMapOvr>
  <p:transition spd="med" advClick="0">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5"/>
          <p:cNvSpPr>
            <a:spLocks noGrp="1" noChangeArrowheads="1"/>
          </p:cNvSpPr>
          <p:nvPr>
            <p:ph type="title"/>
          </p:nvPr>
        </p:nvSpPr>
        <p:spPr>
          <a:xfrm>
            <a:off x="200025" y="25400"/>
            <a:ext cx="8943975" cy="1143000"/>
          </a:xfrm>
        </p:spPr>
        <p:txBody>
          <a:bodyPr/>
          <a:lstStyle/>
          <a:p>
            <a:pPr eaLnBrk="1" hangingPunct="1">
              <a:defRPr/>
            </a:pPr>
            <a:r>
              <a:rPr lang="en-US" dirty="0" smtClean="0">
                <a:latin typeface="Verdana" charset="0"/>
                <a:cs typeface="+mj-cs"/>
              </a:rPr>
              <a:t>Time and frequency multiplex</a:t>
            </a:r>
          </a:p>
        </p:txBody>
      </p:sp>
      <p:grpSp>
        <p:nvGrpSpPr>
          <p:cNvPr id="23554" name="Group 1"/>
          <p:cNvGrpSpPr>
            <a:grpSpLocks/>
          </p:cNvGrpSpPr>
          <p:nvPr/>
        </p:nvGrpSpPr>
        <p:grpSpPr bwMode="auto">
          <a:xfrm>
            <a:off x="3733800" y="4273550"/>
            <a:ext cx="5349875" cy="2508250"/>
            <a:chOff x="3203575" y="3117850"/>
            <a:chExt cx="5880100" cy="3048000"/>
          </a:xfrm>
        </p:grpSpPr>
        <p:sp>
          <p:nvSpPr>
            <p:cNvPr id="63542" name="Line 54"/>
            <p:cNvSpPr>
              <a:spLocks noChangeShapeType="1"/>
            </p:cNvSpPr>
            <p:nvPr/>
          </p:nvSpPr>
          <p:spPr bwMode="auto">
            <a:xfrm>
              <a:off x="5489311" y="4489451"/>
              <a:ext cx="3582150"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40" name="Line 52"/>
            <p:cNvSpPr>
              <a:spLocks noChangeShapeType="1"/>
            </p:cNvSpPr>
            <p:nvPr/>
          </p:nvSpPr>
          <p:spPr bwMode="auto">
            <a:xfrm flipV="1">
              <a:off x="3280348" y="4489451"/>
              <a:ext cx="2208963" cy="1676399"/>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41" name="Line 53"/>
            <p:cNvSpPr>
              <a:spLocks noChangeShapeType="1"/>
            </p:cNvSpPr>
            <p:nvPr/>
          </p:nvSpPr>
          <p:spPr bwMode="auto">
            <a:xfrm>
              <a:off x="5489311" y="3879851"/>
              <a:ext cx="0" cy="609600"/>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43" name="Text Box 55"/>
            <p:cNvSpPr txBox="1">
              <a:spLocks noChangeArrowheads="1"/>
            </p:cNvSpPr>
            <p:nvPr/>
          </p:nvSpPr>
          <p:spPr bwMode="auto">
            <a:xfrm>
              <a:off x="8842888" y="4184651"/>
              <a:ext cx="240787" cy="335666"/>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63493" name="AutoShape 5"/>
            <p:cNvSpPr>
              <a:spLocks noChangeArrowheads="1"/>
            </p:cNvSpPr>
            <p:nvPr/>
          </p:nvSpPr>
          <p:spPr bwMode="auto">
            <a:xfrm>
              <a:off x="5946458" y="4140280"/>
              <a:ext cx="457147" cy="488066"/>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494" name="AutoShape 6"/>
            <p:cNvSpPr>
              <a:spLocks noChangeArrowheads="1"/>
            </p:cNvSpPr>
            <p:nvPr/>
          </p:nvSpPr>
          <p:spPr bwMode="auto">
            <a:xfrm>
              <a:off x="6557151" y="4140280"/>
              <a:ext cx="457147" cy="488066"/>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495" name="AutoShape 7"/>
            <p:cNvSpPr>
              <a:spLocks noChangeArrowheads="1"/>
            </p:cNvSpPr>
            <p:nvPr/>
          </p:nvSpPr>
          <p:spPr bwMode="auto">
            <a:xfrm>
              <a:off x="7166100" y="4140280"/>
              <a:ext cx="457147" cy="488066"/>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496" name="AutoShape 8"/>
            <p:cNvSpPr>
              <a:spLocks noChangeArrowheads="1"/>
            </p:cNvSpPr>
            <p:nvPr/>
          </p:nvSpPr>
          <p:spPr bwMode="auto">
            <a:xfrm>
              <a:off x="7775047" y="4140280"/>
              <a:ext cx="457147" cy="488066"/>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497" name="AutoShape 9"/>
            <p:cNvSpPr>
              <a:spLocks noChangeArrowheads="1"/>
            </p:cNvSpPr>
            <p:nvPr/>
          </p:nvSpPr>
          <p:spPr bwMode="auto">
            <a:xfrm>
              <a:off x="8385740" y="4140280"/>
              <a:ext cx="457147" cy="488066"/>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498" name="AutoShape 10"/>
            <p:cNvSpPr>
              <a:spLocks noChangeArrowheads="1"/>
            </p:cNvSpPr>
            <p:nvPr/>
          </p:nvSpPr>
          <p:spPr bwMode="auto">
            <a:xfrm>
              <a:off x="5337511" y="4140280"/>
              <a:ext cx="457147" cy="488066"/>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4" name="AutoShape 16"/>
            <p:cNvSpPr>
              <a:spLocks noChangeArrowheads="1"/>
            </p:cNvSpPr>
            <p:nvPr/>
          </p:nvSpPr>
          <p:spPr bwMode="auto">
            <a:xfrm>
              <a:off x="5641113" y="4367916"/>
              <a:ext cx="458892" cy="48999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5" name="AutoShape 17"/>
            <p:cNvSpPr>
              <a:spLocks noChangeArrowheads="1"/>
            </p:cNvSpPr>
            <p:nvPr/>
          </p:nvSpPr>
          <p:spPr bwMode="auto">
            <a:xfrm>
              <a:off x="6251805" y="4367916"/>
              <a:ext cx="457147" cy="48999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6" name="AutoShape 18"/>
            <p:cNvSpPr>
              <a:spLocks noChangeArrowheads="1"/>
            </p:cNvSpPr>
            <p:nvPr/>
          </p:nvSpPr>
          <p:spPr bwMode="auto">
            <a:xfrm>
              <a:off x="6860753" y="4367916"/>
              <a:ext cx="457147" cy="48999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7" name="AutoShape 19"/>
            <p:cNvSpPr>
              <a:spLocks noChangeArrowheads="1"/>
            </p:cNvSpPr>
            <p:nvPr/>
          </p:nvSpPr>
          <p:spPr bwMode="auto">
            <a:xfrm>
              <a:off x="7471446" y="4367916"/>
              <a:ext cx="457147" cy="489995"/>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8" name="AutoShape 20"/>
            <p:cNvSpPr>
              <a:spLocks noChangeArrowheads="1"/>
            </p:cNvSpPr>
            <p:nvPr/>
          </p:nvSpPr>
          <p:spPr bwMode="auto">
            <a:xfrm>
              <a:off x="8080394" y="4367916"/>
              <a:ext cx="457147" cy="489995"/>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09" name="AutoShape 21"/>
            <p:cNvSpPr>
              <a:spLocks noChangeArrowheads="1"/>
            </p:cNvSpPr>
            <p:nvPr/>
          </p:nvSpPr>
          <p:spPr bwMode="auto">
            <a:xfrm>
              <a:off x="5032164" y="4367916"/>
              <a:ext cx="457147" cy="489995"/>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0" name="AutoShape 22"/>
            <p:cNvSpPr>
              <a:spLocks noChangeArrowheads="1"/>
            </p:cNvSpPr>
            <p:nvPr/>
          </p:nvSpPr>
          <p:spPr bwMode="auto">
            <a:xfrm>
              <a:off x="5337511" y="4597481"/>
              <a:ext cx="457147" cy="488065"/>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1" name="AutoShape 23"/>
            <p:cNvSpPr>
              <a:spLocks noChangeArrowheads="1"/>
            </p:cNvSpPr>
            <p:nvPr/>
          </p:nvSpPr>
          <p:spPr bwMode="auto">
            <a:xfrm>
              <a:off x="5946458" y="4597481"/>
              <a:ext cx="457147" cy="488065"/>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2" name="AutoShape 24"/>
            <p:cNvSpPr>
              <a:spLocks noChangeArrowheads="1"/>
            </p:cNvSpPr>
            <p:nvPr/>
          </p:nvSpPr>
          <p:spPr bwMode="auto">
            <a:xfrm>
              <a:off x="6557151" y="4597481"/>
              <a:ext cx="457147" cy="48806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3" name="AutoShape 25"/>
            <p:cNvSpPr>
              <a:spLocks noChangeArrowheads="1"/>
            </p:cNvSpPr>
            <p:nvPr/>
          </p:nvSpPr>
          <p:spPr bwMode="auto">
            <a:xfrm>
              <a:off x="7166100" y="4597481"/>
              <a:ext cx="457147" cy="488065"/>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4" name="AutoShape 26"/>
            <p:cNvSpPr>
              <a:spLocks noChangeArrowheads="1"/>
            </p:cNvSpPr>
            <p:nvPr/>
          </p:nvSpPr>
          <p:spPr bwMode="auto">
            <a:xfrm>
              <a:off x="7775047" y="4597481"/>
              <a:ext cx="457147" cy="48806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5" name="AutoShape 27"/>
            <p:cNvSpPr>
              <a:spLocks noChangeArrowheads="1"/>
            </p:cNvSpPr>
            <p:nvPr/>
          </p:nvSpPr>
          <p:spPr bwMode="auto">
            <a:xfrm>
              <a:off x="4726818" y="4597481"/>
              <a:ext cx="457147" cy="48806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6" name="AutoShape 28"/>
            <p:cNvSpPr>
              <a:spLocks noChangeArrowheads="1"/>
            </p:cNvSpPr>
            <p:nvPr/>
          </p:nvSpPr>
          <p:spPr bwMode="auto">
            <a:xfrm>
              <a:off x="5032164" y="4825116"/>
              <a:ext cx="457147" cy="48999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7" name="AutoShape 29"/>
            <p:cNvSpPr>
              <a:spLocks noChangeArrowheads="1"/>
            </p:cNvSpPr>
            <p:nvPr/>
          </p:nvSpPr>
          <p:spPr bwMode="auto">
            <a:xfrm>
              <a:off x="5641113" y="4825116"/>
              <a:ext cx="458892" cy="489995"/>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8" name="AutoShape 30"/>
            <p:cNvSpPr>
              <a:spLocks noChangeArrowheads="1"/>
            </p:cNvSpPr>
            <p:nvPr/>
          </p:nvSpPr>
          <p:spPr bwMode="auto">
            <a:xfrm>
              <a:off x="6251805" y="4825116"/>
              <a:ext cx="457147" cy="48999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19" name="AutoShape 31"/>
            <p:cNvSpPr>
              <a:spLocks noChangeArrowheads="1"/>
            </p:cNvSpPr>
            <p:nvPr/>
          </p:nvSpPr>
          <p:spPr bwMode="auto">
            <a:xfrm>
              <a:off x="6860753" y="4825116"/>
              <a:ext cx="457147" cy="489995"/>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0" name="AutoShape 32"/>
            <p:cNvSpPr>
              <a:spLocks noChangeArrowheads="1"/>
            </p:cNvSpPr>
            <p:nvPr/>
          </p:nvSpPr>
          <p:spPr bwMode="auto">
            <a:xfrm>
              <a:off x="7471446" y="4825116"/>
              <a:ext cx="457147" cy="489995"/>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1" name="AutoShape 33"/>
            <p:cNvSpPr>
              <a:spLocks noChangeArrowheads="1"/>
            </p:cNvSpPr>
            <p:nvPr/>
          </p:nvSpPr>
          <p:spPr bwMode="auto">
            <a:xfrm>
              <a:off x="4423216" y="4825116"/>
              <a:ext cx="457147" cy="48999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2" name="AutoShape 34"/>
            <p:cNvSpPr>
              <a:spLocks noChangeArrowheads="1"/>
            </p:cNvSpPr>
            <p:nvPr/>
          </p:nvSpPr>
          <p:spPr bwMode="auto">
            <a:xfrm>
              <a:off x="4726818" y="5054680"/>
              <a:ext cx="457147" cy="488066"/>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3" name="AutoShape 35"/>
            <p:cNvSpPr>
              <a:spLocks noChangeArrowheads="1"/>
            </p:cNvSpPr>
            <p:nvPr/>
          </p:nvSpPr>
          <p:spPr bwMode="auto">
            <a:xfrm>
              <a:off x="5337511" y="5054680"/>
              <a:ext cx="457147" cy="488066"/>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4" name="AutoShape 36"/>
            <p:cNvSpPr>
              <a:spLocks noChangeArrowheads="1"/>
            </p:cNvSpPr>
            <p:nvPr/>
          </p:nvSpPr>
          <p:spPr bwMode="auto">
            <a:xfrm>
              <a:off x="5946458" y="5054680"/>
              <a:ext cx="457147" cy="488066"/>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5" name="AutoShape 37"/>
            <p:cNvSpPr>
              <a:spLocks noChangeArrowheads="1"/>
            </p:cNvSpPr>
            <p:nvPr/>
          </p:nvSpPr>
          <p:spPr bwMode="auto">
            <a:xfrm>
              <a:off x="6557151" y="5054680"/>
              <a:ext cx="457147" cy="488066"/>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6" name="AutoShape 38"/>
            <p:cNvSpPr>
              <a:spLocks noChangeArrowheads="1"/>
            </p:cNvSpPr>
            <p:nvPr/>
          </p:nvSpPr>
          <p:spPr bwMode="auto">
            <a:xfrm>
              <a:off x="7166100" y="5054680"/>
              <a:ext cx="457147" cy="488066"/>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7" name="AutoShape 39"/>
            <p:cNvSpPr>
              <a:spLocks noChangeArrowheads="1"/>
            </p:cNvSpPr>
            <p:nvPr/>
          </p:nvSpPr>
          <p:spPr bwMode="auto">
            <a:xfrm>
              <a:off x="4117869" y="5054680"/>
              <a:ext cx="457147" cy="488066"/>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8" name="AutoShape 40"/>
            <p:cNvSpPr>
              <a:spLocks noChangeArrowheads="1"/>
            </p:cNvSpPr>
            <p:nvPr/>
          </p:nvSpPr>
          <p:spPr bwMode="auto">
            <a:xfrm>
              <a:off x="4423216" y="5282316"/>
              <a:ext cx="457147" cy="48999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29" name="AutoShape 41"/>
            <p:cNvSpPr>
              <a:spLocks noChangeArrowheads="1"/>
            </p:cNvSpPr>
            <p:nvPr/>
          </p:nvSpPr>
          <p:spPr bwMode="auto">
            <a:xfrm>
              <a:off x="5032164" y="5282316"/>
              <a:ext cx="457147" cy="489995"/>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0" name="AutoShape 42"/>
            <p:cNvSpPr>
              <a:spLocks noChangeArrowheads="1"/>
            </p:cNvSpPr>
            <p:nvPr/>
          </p:nvSpPr>
          <p:spPr bwMode="auto">
            <a:xfrm>
              <a:off x="5641113" y="5282316"/>
              <a:ext cx="458892" cy="489995"/>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1" name="AutoShape 43"/>
            <p:cNvSpPr>
              <a:spLocks noChangeArrowheads="1"/>
            </p:cNvSpPr>
            <p:nvPr/>
          </p:nvSpPr>
          <p:spPr bwMode="auto">
            <a:xfrm>
              <a:off x="6251805" y="5282316"/>
              <a:ext cx="457147" cy="489995"/>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2" name="AutoShape 44"/>
            <p:cNvSpPr>
              <a:spLocks noChangeArrowheads="1"/>
            </p:cNvSpPr>
            <p:nvPr/>
          </p:nvSpPr>
          <p:spPr bwMode="auto">
            <a:xfrm>
              <a:off x="6860753" y="5282316"/>
              <a:ext cx="457147" cy="48999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3" name="AutoShape 45"/>
            <p:cNvSpPr>
              <a:spLocks noChangeArrowheads="1"/>
            </p:cNvSpPr>
            <p:nvPr/>
          </p:nvSpPr>
          <p:spPr bwMode="auto">
            <a:xfrm>
              <a:off x="3812524" y="5282316"/>
              <a:ext cx="457147" cy="48999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4" name="AutoShape 46"/>
            <p:cNvSpPr>
              <a:spLocks noChangeArrowheads="1"/>
            </p:cNvSpPr>
            <p:nvPr/>
          </p:nvSpPr>
          <p:spPr bwMode="auto">
            <a:xfrm>
              <a:off x="4117869" y="5481015"/>
              <a:ext cx="457147" cy="488065"/>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5" name="AutoShape 47"/>
            <p:cNvSpPr>
              <a:spLocks noChangeArrowheads="1"/>
            </p:cNvSpPr>
            <p:nvPr/>
          </p:nvSpPr>
          <p:spPr bwMode="auto">
            <a:xfrm>
              <a:off x="4726818" y="5481015"/>
              <a:ext cx="457147" cy="488065"/>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6" name="AutoShape 48"/>
            <p:cNvSpPr>
              <a:spLocks noChangeArrowheads="1"/>
            </p:cNvSpPr>
            <p:nvPr/>
          </p:nvSpPr>
          <p:spPr bwMode="auto">
            <a:xfrm>
              <a:off x="5337511" y="5481015"/>
              <a:ext cx="457147" cy="488065"/>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7" name="AutoShape 49"/>
            <p:cNvSpPr>
              <a:spLocks noChangeArrowheads="1"/>
            </p:cNvSpPr>
            <p:nvPr/>
          </p:nvSpPr>
          <p:spPr bwMode="auto">
            <a:xfrm>
              <a:off x="5946458" y="5481015"/>
              <a:ext cx="457147" cy="488065"/>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8" name="AutoShape 50"/>
            <p:cNvSpPr>
              <a:spLocks noChangeArrowheads="1"/>
            </p:cNvSpPr>
            <p:nvPr/>
          </p:nvSpPr>
          <p:spPr bwMode="auto">
            <a:xfrm>
              <a:off x="6557151" y="5481015"/>
              <a:ext cx="457147" cy="488065"/>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39" name="AutoShape 51"/>
            <p:cNvSpPr>
              <a:spLocks noChangeArrowheads="1"/>
            </p:cNvSpPr>
            <p:nvPr/>
          </p:nvSpPr>
          <p:spPr bwMode="auto">
            <a:xfrm>
              <a:off x="3508922" y="5481015"/>
              <a:ext cx="457147" cy="488065"/>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63544" name="Text Box 56"/>
            <p:cNvSpPr txBox="1">
              <a:spLocks noChangeArrowheads="1"/>
            </p:cNvSpPr>
            <p:nvPr/>
          </p:nvSpPr>
          <p:spPr bwMode="auto">
            <a:xfrm>
              <a:off x="3203575" y="5708651"/>
              <a:ext cx="240787" cy="335666"/>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63545" name="Text Box 57"/>
            <p:cNvSpPr txBox="1">
              <a:spLocks noChangeArrowheads="1"/>
            </p:cNvSpPr>
            <p:nvPr/>
          </p:nvSpPr>
          <p:spPr bwMode="auto">
            <a:xfrm>
              <a:off x="5183965" y="3804615"/>
              <a:ext cx="286153" cy="335666"/>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sp>
          <p:nvSpPr>
            <p:cNvPr id="63546" name="AutoShape 58"/>
            <p:cNvSpPr>
              <a:spLocks noChangeArrowheads="1"/>
            </p:cNvSpPr>
            <p:nvPr/>
          </p:nvSpPr>
          <p:spPr bwMode="auto">
            <a:xfrm>
              <a:off x="6100004" y="3117850"/>
              <a:ext cx="457147" cy="488066"/>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eaLnBrk="0" hangingPunct="0">
                <a:defRPr/>
              </a:pPr>
              <a:r>
                <a:rPr lang="en-US" sz="1600" dirty="0">
                  <a:solidFill>
                    <a:srgbClr val="000000"/>
                  </a:solidFill>
                  <a:ea typeface="+mn-ea"/>
                  <a:cs typeface="+mn-cs"/>
                </a:rPr>
                <a:t>k</a:t>
              </a:r>
              <a:r>
                <a:rPr lang="en-US" sz="1600" baseline="-25000" dirty="0">
                  <a:solidFill>
                    <a:srgbClr val="000000"/>
                  </a:solidFill>
                  <a:ea typeface="+mn-ea"/>
                  <a:cs typeface="+mn-cs"/>
                </a:rPr>
                <a:t>2</a:t>
              </a:r>
              <a:endParaRPr lang="en-US" sz="1600" dirty="0">
                <a:solidFill>
                  <a:srgbClr val="000000"/>
                </a:solidFill>
                <a:ea typeface="+mn-ea"/>
                <a:cs typeface="+mn-cs"/>
              </a:endParaRPr>
            </a:p>
          </p:txBody>
        </p:sp>
        <p:sp>
          <p:nvSpPr>
            <p:cNvPr id="63547" name="AutoShape 59"/>
            <p:cNvSpPr>
              <a:spLocks noChangeArrowheads="1"/>
            </p:cNvSpPr>
            <p:nvPr/>
          </p:nvSpPr>
          <p:spPr bwMode="auto">
            <a:xfrm>
              <a:off x="6708953" y="3117850"/>
              <a:ext cx="457147" cy="488066"/>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63548" name="AutoShape 60"/>
            <p:cNvSpPr>
              <a:spLocks noChangeArrowheads="1"/>
            </p:cNvSpPr>
            <p:nvPr/>
          </p:nvSpPr>
          <p:spPr bwMode="auto">
            <a:xfrm>
              <a:off x="7317900" y="3117850"/>
              <a:ext cx="457147" cy="488066"/>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4</a:t>
              </a:r>
              <a:endParaRPr lang="en-US" sz="1600">
                <a:solidFill>
                  <a:srgbClr val="000000"/>
                </a:solidFill>
                <a:ea typeface="+mn-ea"/>
                <a:cs typeface="+mn-cs"/>
              </a:endParaRPr>
            </a:p>
          </p:txBody>
        </p:sp>
        <p:sp>
          <p:nvSpPr>
            <p:cNvPr id="63549" name="AutoShape 61"/>
            <p:cNvSpPr>
              <a:spLocks noChangeArrowheads="1"/>
            </p:cNvSpPr>
            <p:nvPr/>
          </p:nvSpPr>
          <p:spPr bwMode="auto">
            <a:xfrm>
              <a:off x="7928593" y="3117850"/>
              <a:ext cx="457147" cy="488066"/>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5</a:t>
              </a:r>
              <a:endParaRPr lang="en-US" sz="1600">
                <a:solidFill>
                  <a:srgbClr val="000000"/>
                </a:solidFill>
                <a:ea typeface="+mn-ea"/>
                <a:cs typeface="+mn-cs"/>
              </a:endParaRPr>
            </a:p>
          </p:txBody>
        </p:sp>
        <p:sp>
          <p:nvSpPr>
            <p:cNvPr id="63550" name="AutoShape 62"/>
            <p:cNvSpPr>
              <a:spLocks noChangeArrowheads="1"/>
            </p:cNvSpPr>
            <p:nvPr/>
          </p:nvSpPr>
          <p:spPr bwMode="auto">
            <a:xfrm>
              <a:off x="8537542" y="3117850"/>
              <a:ext cx="457147" cy="488066"/>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6</a:t>
              </a:r>
              <a:endParaRPr lang="en-US" sz="1600">
                <a:solidFill>
                  <a:srgbClr val="000000"/>
                </a:solidFill>
                <a:ea typeface="+mn-ea"/>
                <a:cs typeface="+mn-cs"/>
              </a:endParaRPr>
            </a:p>
          </p:txBody>
        </p:sp>
        <p:sp>
          <p:nvSpPr>
            <p:cNvPr id="63551" name="AutoShape 63"/>
            <p:cNvSpPr>
              <a:spLocks noChangeArrowheads="1"/>
            </p:cNvSpPr>
            <p:nvPr/>
          </p:nvSpPr>
          <p:spPr bwMode="auto">
            <a:xfrm>
              <a:off x="5489311" y="3117850"/>
              <a:ext cx="457147" cy="488066"/>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1</a:t>
              </a:r>
              <a:endParaRPr lang="en-US" sz="1600">
                <a:solidFill>
                  <a:srgbClr val="000000"/>
                </a:solidFill>
                <a:ea typeface="+mn-ea"/>
                <a:cs typeface="+mn-cs"/>
              </a:endParaRPr>
            </a:p>
          </p:txBody>
        </p:sp>
      </p:grpSp>
      <p:sp>
        <p:nvSpPr>
          <p:cNvPr id="44035" name="Rectangle 66"/>
          <p:cNvSpPr>
            <a:spLocks noGrp="1" noChangeArrowheads="1"/>
          </p:cNvSpPr>
          <p:nvPr>
            <p:ph idx="1"/>
          </p:nvPr>
        </p:nvSpPr>
        <p:spPr>
          <a:xfrm>
            <a:off x="0" y="1828800"/>
            <a:ext cx="9144000" cy="4114800"/>
          </a:xfrm>
        </p:spPr>
        <p:txBody>
          <a:bodyPr/>
          <a:lstStyle/>
          <a:p>
            <a:pPr eaLnBrk="1" hangingPunct="1">
              <a:defRPr/>
            </a:pPr>
            <a:r>
              <a:rPr lang="en-US" sz="2400" dirty="0" smtClean="0">
                <a:latin typeface="Verdana" charset="0"/>
                <a:cs typeface="+mn-cs"/>
              </a:rPr>
              <a:t>Combination of both methods</a:t>
            </a:r>
          </a:p>
          <a:p>
            <a:pPr eaLnBrk="1" hangingPunct="1">
              <a:defRPr/>
            </a:pPr>
            <a:r>
              <a:rPr lang="en-US" sz="2400" dirty="0" smtClean="0">
                <a:latin typeface="Verdana" charset="0"/>
                <a:cs typeface="+mn-cs"/>
              </a:rPr>
              <a:t>A channel gets a certain frequency band for a certain amount of time</a:t>
            </a:r>
          </a:p>
          <a:p>
            <a:pPr eaLnBrk="1" hangingPunct="1">
              <a:defRPr/>
            </a:pPr>
            <a:r>
              <a:rPr lang="en-US" sz="2400" dirty="0" smtClean="0">
                <a:latin typeface="Verdana" charset="0"/>
                <a:cs typeface="+mn-cs"/>
              </a:rPr>
              <a:t>Example: GSM </a:t>
            </a:r>
          </a:p>
          <a:p>
            <a:pPr eaLnBrk="1" hangingPunct="1">
              <a:defRPr/>
            </a:pPr>
            <a:r>
              <a:rPr lang="en-US" sz="2400" dirty="0" smtClean="0">
                <a:latin typeface="Verdana" charset="0"/>
                <a:cs typeface="+mn-cs"/>
              </a:rPr>
              <a:t>Advantages</a:t>
            </a:r>
          </a:p>
          <a:p>
            <a:pPr lvl="1" eaLnBrk="1" hangingPunct="1">
              <a:defRPr/>
            </a:pPr>
            <a:r>
              <a:rPr lang="en-US" sz="2400" dirty="0" smtClean="0">
                <a:latin typeface="Verdana" charset="0"/>
              </a:rPr>
              <a:t>better protection against </a:t>
            </a:r>
            <a:br>
              <a:rPr lang="en-US" sz="2400" dirty="0" smtClean="0">
                <a:latin typeface="Verdana" charset="0"/>
              </a:rPr>
            </a:br>
            <a:r>
              <a:rPr lang="en-US" sz="2400" dirty="0" smtClean="0">
                <a:latin typeface="Verdana" charset="0"/>
              </a:rPr>
              <a:t>tapping</a:t>
            </a:r>
          </a:p>
          <a:p>
            <a:pPr lvl="1" eaLnBrk="1" hangingPunct="1">
              <a:defRPr/>
            </a:pPr>
            <a:r>
              <a:rPr lang="en-US" sz="2400" dirty="0" smtClean="0">
                <a:latin typeface="Verdana" charset="0"/>
              </a:rPr>
              <a:t>protection against frequency </a:t>
            </a:r>
            <a:br>
              <a:rPr lang="en-US" sz="2400" dirty="0" smtClean="0">
                <a:latin typeface="Verdana" charset="0"/>
              </a:rPr>
            </a:br>
            <a:r>
              <a:rPr lang="en-US" sz="2400" dirty="0" smtClean="0">
                <a:latin typeface="Verdana" charset="0"/>
              </a:rPr>
              <a:t>selective interference</a:t>
            </a:r>
          </a:p>
          <a:p>
            <a:pPr eaLnBrk="1" hangingPunct="1">
              <a:defRPr/>
            </a:pPr>
            <a:r>
              <a:rPr lang="en-US" sz="2400" dirty="0" smtClean="0">
                <a:latin typeface="Verdana" charset="0"/>
                <a:cs typeface="+mn-cs"/>
              </a:rPr>
              <a:t>but: precise coordination</a:t>
            </a:r>
            <a:br>
              <a:rPr lang="en-US" sz="2400" dirty="0" smtClean="0">
                <a:latin typeface="Verdana" charset="0"/>
                <a:cs typeface="+mn-cs"/>
              </a:rPr>
            </a:br>
            <a:r>
              <a:rPr lang="en-US" sz="2400" dirty="0" smtClean="0">
                <a:latin typeface="Verdana" charset="0"/>
                <a:cs typeface="+mn-cs"/>
              </a:rPr>
              <a:t>required</a:t>
            </a:r>
          </a:p>
        </p:txBody>
      </p:sp>
      <p:sp>
        <p:nvSpPr>
          <p:cNvPr id="3" name="Slide Number Placeholder 2"/>
          <p:cNvSpPr>
            <a:spLocks noGrp="1"/>
          </p:cNvSpPr>
          <p:nvPr>
            <p:ph type="sldNum" sz="quarter" idx="12"/>
          </p:nvPr>
        </p:nvSpPr>
        <p:spPr/>
        <p:txBody>
          <a:bodyPr/>
          <a:lstStyle/>
          <a:p>
            <a:pPr>
              <a:defRPr/>
            </a:pPr>
            <a:fld id="{C0AE7D6F-2B65-9644-A33D-90EB9C1ACF11}" type="slidenum">
              <a:rPr lang="en-US"/>
              <a:pPr>
                <a:defRPr/>
              </a:pPr>
              <a:t>37</a:t>
            </a:fld>
            <a:endParaRPr lang="en-US"/>
          </a:p>
        </p:txBody>
      </p:sp>
    </p:spTree>
    <p:extLst>
      <p:ext uri="{BB962C8B-B14F-4D97-AF65-F5344CB8AC3E}">
        <p14:creationId xmlns:p14="http://schemas.microsoft.com/office/powerpoint/2010/main" xmlns="" val="3608074359"/>
      </p:ext>
    </p:extLst>
  </p:cSld>
  <p:clrMapOvr>
    <a:masterClrMapping/>
  </p:clrMapOvr>
  <p:transition spd="med" advClick="0">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0"/>
          <p:cNvSpPr>
            <a:spLocks noGrp="1" noChangeArrowheads="1"/>
          </p:cNvSpPr>
          <p:nvPr>
            <p:ph type="title"/>
          </p:nvPr>
        </p:nvSpPr>
        <p:spPr/>
        <p:txBody>
          <a:bodyPr/>
          <a:lstStyle/>
          <a:p>
            <a:pPr eaLnBrk="1" hangingPunct="1">
              <a:defRPr/>
            </a:pPr>
            <a:r>
              <a:rPr lang="en-US" smtClean="0">
                <a:latin typeface="Verdana" charset="0"/>
                <a:cs typeface="+mj-cs"/>
              </a:rPr>
              <a:t>Code multiplex</a:t>
            </a:r>
          </a:p>
        </p:txBody>
      </p:sp>
      <p:sp>
        <p:nvSpPr>
          <p:cNvPr id="45059" name="Rectangle 31"/>
          <p:cNvSpPr>
            <a:spLocks noGrp="1" noChangeArrowheads="1"/>
          </p:cNvSpPr>
          <p:nvPr>
            <p:ph idx="1"/>
          </p:nvPr>
        </p:nvSpPr>
        <p:spPr>
          <a:xfrm>
            <a:off x="-76200" y="1828800"/>
            <a:ext cx="7772400" cy="4114800"/>
          </a:xfrm>
        </p:spPr>
        <p:txBody>
          <a:bodyPr/>
          <a:lstStyle/>
          <a:p>
            <a:pPr eaLnBrk="1" hangingPunct="1">
              <a:defRPr/>
            </a:pPr>
            <a:r>
              <a:rPr lang="en-US" sz="2200" dirty="0" smtClean="0">
                <a:latin typeface="Verdana" charset="0"/>
                <a:cs typeface="+mn-cs"/>
              </a:rPr>
              <a:t>Each channel has a unique code</a:t>
            </a:r>
          </a:p>
          <a:p>
            <a:pPr eaLnBrk="1" hangingPunct="1">
              <a:defRPr/>
            </a:pPr>
            <a:r>
              <a:rPr lang="en-US" sz="2200" dirty="0" smtClean="0">
                <a:latin typeface="Verdana" charset="0"/>
                <a:cs typeface="+mn-cs"/>
              </a:rPr>
              <a:t>All channels use the same spectrum </a:t>
            </a:r>
            <a:br>
              <a:rPr lang="en-US" sz="2200" dirty="0" smtClean="0">
                <a:latin typeface="Verdana" charset="0"/>
                <a:cs typeface="+mn-cs"/>
              </a:rPr>
            </a:br>
            <a:r>
              <a:rPr lang="en-US" sz="2200" dirty="0" smtClean="0">
                <a:latin typeface="Verdana" charset="0"/>
                <a:cs typeface="+mn-cs"/>
              </a:rPr>
              <a:t>at the same time</a:t>
            </a:r>
          </a:p>
          <a:p>
            <a:pPr eaLnBrk="1" hangingPunct="1">
              <a:defRPr/>
            </a:pPr>
            <a:r>
              <a:rPr lang="en-US" sz="2200" dirty="0" smtClean="0">
                <a:latin typeface="Verdana" charset="0"/>
                <a:cs typeface="+mn-cs"/>
              </a:rPr>
              <a:t>Advantages</a:t>
            </a:r>
          </a:p>
          <a:p>
            <a:pPr lvl="1" eaLnBrk="1" hangingPunct="1">
              <a:defRPr/>
            </a:pPr>
            <a:r>
              <a:rPr lang="en-US" sz="2200" dirty="0" smtClean="0">
                <a:latin typeface="Verdana" charset="0"/>
              </a:rPr>
              <a:t>bandwidth efficient</a:t>
            </a:r>
          </a:p>
          <a:p>
            <a:pPr lvl="1" eaLnBrk="1" hangingPunct="1">
              <a:defRPr/>
            </a:pPr>
            <a:r>
              <a:rPr lang="en-US" sz="2200" dirty="0" smtClean="0">
                <a:latin typeface="Verdana" charset="0"/>
              </a:rPr>
              <a:t>no coordination and synchronization</a:t>
            </a:r>
            <a:br>
              <a:rPr lang="en-US" sz="2200" dirty="0" smtClean="0">
                <a:latin typeface="Verdana" charset="0"/>
              </a:rPr>
            </a:br>
            <a:r>
              <a:rPr lang="en-US" sz="2200" dirty="0" smtClean="0">
                <a:latin typeface="Verdana" charset="0"/>
              </a:rPr>
              <a:t>necessary</a:t>
            </a:r>
          </a:p>
          <a:p>
            <a:pPr lvl="1" eaLnBrk="1" hangingPunct="1">
              <a:defRPr/>
            </a:pPr>
            <a:r>
              <a:rPr lang="en-US" sz="2200" dirty="0" smtClean="0">
                <a:latin typeface="Verdana" charset="0"/>
              </a:rPr>
              <a:t>good protection against interference</a:t>
            </a:r>
            <a:br>
              <a:rPr lang="en-US" sz="2200" dirty="0" smtClean="0">
                <a:latin typeface="Verdana" charset="0"/>
              </a:rPr>
            </a:br>
            <a:r>
              <a:rPr lang="en-US" sz="2200" dirty="0" smtClean="0">
                <a:latin typeface="Verdana" charset="0"/>
              </a:rPr>
              <a:t>and tapping</a:t>
            </a:r>
          </a:p>
          <a:p>
            <a:pPr eaLnBrk="1" hangingPunct="1">
              <a:defRPr/>
            </a:pPr>
            <a:r>
              <a:rPr lang="en-US" sz="2200" dirty="0" smtClean="0">
                <a:latin typeface="Verdana" charset="0"/>
                <a:cs typeface="+mn-cs"/>
              </a:rPr>
              <a:t>Disadvantages</a:t>
            </a:r>
          </a:p>
          <a:p>
            <a:pPr lvl="1" eaLnBrk="1" hangingPunct="1">
              <a:defRPr/>
            </a:pPr>
            <a:r>
              <a:rPr lang="en-US" sz="2200" dirty="0" smtClean="0">
                <a:latin typeface="Verdana" charset="0"/>
              </a:rPr>
              <a:t>varying user data rates</a:t>
            </a:r>
          </a:p>
          <a:p>
            <a:pPr lvl="1" eaLnBrk="1" hangingPunct="1">
              <a:defRPr/>
            </a:pPr>
            <a:r>
              <a:rPr lang="en-US" sz="2200" dirty="0" smtClean="0">
                <a:latin typeface="Verdana" charset="0"/>
              </a:rPr>
              <a:t>more complex signal regeneration</a:t>
            </a:r>
          </a:p>
          <a:p>
            <a:pPr eaLnBrk="1" hangingPunct="1">
              <a:defRPr/>
            </a:pPr>
            <a:r>
              <a:rPr lang="en-US" sz="2200" dirty="0" smtClean="0">
                <a:latin typeface="Verdana" charset="0"/>
                <a:cs typeface="+mn-cs"/>
              </a:rPr>
              <a:t>Implemented using spread spectrum technology</a:t>
            </a:r>
          </a:p>
        </p:txBody>
      </p:sp>
      <p:grpSp>
        <p:nvGrpSpPr>
          <p:cNvPr id="25603" name="Group 1"/>
          <p:cNvGrpSpPr>
            <a:grpSpLocks/>
          </p:cNvGrpSpPr>
          <p:nvPr/>
        </p:nvGrpSpPr>
        <p:grpSpPr bwMode="auto">
          <a:xfrm>
            <a:off x="6019800" y="2667000"/>
            <a:ext cx="3089275" cy="3756025"/>
            <a:chOff x="5362575" y="981075"/>
            <a:chExt cx="3746500" cy="4756150"/>
          </a:xfrm>
        </p:grpSpPr>
        <p:sp>
          <p:nvSpPr>
            <p:cNvPr id="54296" name="Line 24"/>
            <p:cNvSpPr>
              <a:spLocks noChangeShapeType="1"/>
            </p:cNvSpPr>
            <p:nvPr/>
          </p:nvSpPr>
          <p:spPr bwMode="auto">
            <a:xfrm flipV="1">
              <a:off x="6124967" y="3952161"/>
              <a:ext cx="1599868" cy="1600125"/>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97" name="Line 25"/>
            <p:cNvSpPr>
              <a:spLocks noChangeShapeType="1"/>
            </p:cNvSpPr>
            <p:nvPr/>
          </p:nvSpPr>
          <p:spPr bwMode="auto">
            <a:xfrm>
              <a:off x="7724834" y="2048496"/>
              <a:ext cx="0" cy="1903665"/>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98" name="Line 26"/>
            <p:cNvSpPr>
              <a:spLocks noChangeShapeType="1"/>
            </p:cNvSpPr>
            <p:nvPr/>
          </p:nvSpPr>
          <p:spPr bwMode="auto">
            <a:xfrm>
              <a:off x="7724834" y="3952161"/>
              <a:ext cx="1370765"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3" name="AutoShape 11"/>
            <p:cNvSpPr>
              <a:spLocks noChangeArrowheads="1"/>
            </p:cNvSpPr>
            <p:nvPr/>
          </p:nvSpPr>
          <p:spPr bwMode="auto">
            <a:xfrm>
              <a:off x="6506162" y="3572233"/>
              <a:ext cx="2285250" cy="2164992"/>
            </a:xfrm>
            <a:prstGeom prst="cube">
              <a:avLst>
                <a:gd name="adj" fmla="val 86069"/>
              </a:avLst>
            </a:prstGeom>
            <a:solidFill>
              <a:srgbClr val="DADAF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4" name="AutoShape 12"/>
            <p:cNvSpPr>
              <a:spLocks noChangeArrowheads="1"/>
            </p:cNvSpPr>
            <p:nvPr/>
          </p:nvSpPr>
          <p:spPr bwMode="auto">
            <a:xfrm>
              <a:off x="6506162" y="3190293"/>
              <a:ext cx="2285250" cy="2164992"/>
            </a:xfrm>
            <a:prstGeom prst="cube">
              <a:avLst>
                <a:gd name="adj" fmla="val 86069"/>
              </a:avLst>
            </a:prstGeom>
            <a:solidFill>
              <a:schemeClr val="accent1"/>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5" name="AutoShape 13"/>
            <p:cNvSpPr>
              <a:spLocks noChangeArrowheads="1"/>
            </p:cNvSpPr>
            <p:nvPr/>
          </p:nvSpPr>
          <p:spPr bwMode="auto">
            <a:xfrm>
              <a:off x="6506162" y="2810363"/>
              <a:ext cx="2285250" cy="2164994"/>
            </a:xfrm>
            <a:prstGeom prst="cube">
              <a:avLst>
                <a:gd name="adj" fmla="val 86069"/>
              </a:avLst>
            </a:prstGeom>
            <a:solidFill>
              <a:srgbClr val="FF6699"/>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6" name="AutoShape 14"/>
            <p:cNvSpPr>
              <a:spLocks noChangeArrowheads="1"/>
            </p:cNvSpPr>
            <p:nvPr/>
          </p:nvSpPr>
          <p:spPr bwMode="auto">
            <a:xfrm>
              <a:off x="6506162" y="2428424"/>
              <a:ext cx="2285250" cy="2164994"/>
            </a:xfrm>
            <a:prstGeom prst="cube">
              <a:avLst>
                <a:gd name="adj" fmla="val 86069"/>
              </a:avLst>
            </a:prstGeom>
            <a:solidFill>
              <a:srgbClr val="FFFF66"/>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7" name="AutoShape 15"/>
            <p:cNvSpPr>
              <a:spLocks noChangeArrowheads="1"/>
            </p:cNvSpPr>
            <p:nvPr/>
          </p:nvSpPr>
          <p:spPr bwMode="auto">
            <a:xfrm>
              <a:off x="6506162" y="2048496"/>
              <a:ext cx="2285250" cy="2164992"/>
            </a:xfrm>
            <a:prstGeom prst="cube">
              <a:avLst>
                <a:gd name="adj" fmla="val 86069"/>
              </a:avLst>
            </a:prstGeom>
            <a:solidFill>
              <a:schemeClr val="accent2"/>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8" name="AutoShape 16"/>
            <p:cNvSpPr>
              <a:spLocks noChangeArrowheads="1"/>
            </p:cNvSpPr>
            <p:nvPr/>
          </p:nvSpPr>
          <p:spPr bwMode="auto">
            <a:xfrm>
              <a:off x="6506162" y="1666556"/>
              <a:ext cx="2285250" cy="2164992"/>
            </a:xfrm>
            <a:prstGeom prst="cube">
              <a:avLst>
                <a:gd name="adj" fmla="val 86069"/>
              </a:avLst>
            </a:prstGeom>
            <a:solidFill>
              <a:srgbClr val="FF00FF"/>
            </a:solidFill>
            <a:ln w="9525">
              <a:solidFill>
                <a:schemeClr val="tx1"/>
              </a:solidFill>
              <a:miter lim="800000"/>
              <a:headEn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4289" name="AutoShape 17"/>
            <p:cNvSpPr>
              <a:spLocks noChangeArrowheads="1"/>
            </p:cNvSpPr>
            <p:nvPr/>
          </p:nvSpPr>
          <p:spPr bwMode="auto">
            <a:xfrm>
              <a:off x="5972874" y="981075"/>
              <a:ext cx="456279" cy="488481"/>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2</a:t>
              </a:r>
              <a:endParaRPr lang="en-US" sz="1600">
                <a:solidFill>
                  <a:srgbClr val="000000"/>
                </a:solidFill>
                <a:ea typeface="+mn-ea"/>
                <a:cs typeface="+mn-cs"/>
              </a:endParaRPr>
            </a:p>
          </p:txBody>
        </p:sp>
        <p:sp>
          <p:nvSpPr>
            <p:cNvPr id="54290" name="AutoShape 18"/>
            <p:cNvSpPr>
              <a:spLocks noChangeArrowheads="1"/>
            </p:cNvSpPr>
            <p:nvPr/>
          </p:nvSpPr>
          <p:spPr bwMode="auto">
            <a:xfrm>
              <a:off x="6581247" y="981075"/>
              <a:ext cx="458205" cy="488481"/>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54291" name="AutoShape 19"/>
            <p:cNvSpPr>
              <a:spLocks noChangeArrowheads="1"/>
            </p:cNvSpPr>
            <p:nvPr/>
          </p:nvSpPr>
          <p:spPr bwMode="auto">
            <a:xfrm>
              <a:off x="7191545" y="981075"/>
              <a:ext cx="456280" cy="488481"/>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4</a:t>
              </a:r>
              <a:endParaRPr lang="en-US" sz="1600">
                <a:solidFill>
                  <a:srgbClr val="000000"/>
                </a:solidFill>
                <a:ea typeface="+mn-ea"/>
                <a:cs typeface="+mn-cs"/>
              </a:endParaRPr>
            </a:p>
          </p:txBody>
        </p:sp>
        <p:sp>
          <p:nvSpPr>
            <p:cNvPr id="54292" name="AutoShape 20"/>
            <p:cNvSpPr>
              <a:spLocks noChangeArrowheads="1"/>
            </p:cNvSpPr>
            <p:nvPr/>
          </p:nvSpPr>
          <p:spPr bwMode="auto">
            <a:xfrm>
              <a:off x="7801844" y="981075"/>
              <a:ext cx="456279" cy="488481"/>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5</a:t>
              </a:r>
              <a:endParaRPr lang="en-US" sz="1600">
                <a:solidFill>
                  <a:srgbClr val="000000"/>
                </a:solidFill>
                <a:ea typeface="+mn-ea"/>
                <a:cs typeface="+mn-cs"/>
              </a:endParaRPr>
            </a:p>
          </p:txBody>
        </p:sp>
        <p:sp>
          <p:nvSpPr>
            <p:cNvPr id="54293" name="AutoShape 21"/>
            <p:cNvSpPr>
              <a:spLocks noChangeArrowheads="1"/>
            </p:cNvSpPr>
            <p:nvPr/>
          </p:nvSpPr>
          <p:spPr bwMode="auto">
            <a:xfrm>
              <a:off x="8410217" y="981075"/>
              <a:ext cx="458205" cy="488481"/>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6</a:t>
              </a:r>
              <a:endParaRPr lang="en-US" sz="1600">
                <a:solidFill>
                  <a:srgbClr val="000000"/>
                </a:solidFill>
                <a:ea typeface="+mn-ea"/>
                <a:cs typeface="+mn-cs"/>
              </a:endParaRPr>
            </a:p>
          </p:txBody>
        </p:sp>
        <p:sp>
          <p:nvSpPr>
            <p:cNvPr id="54294" name="AutoShape 22"/>
            <p:cNvSpPr>
              <a:spLocks noChangeArrowheads="1"/>
            </p:cNvSpPr>
            <p:nvPr/>
          </p:nvSpPr>
          <p:spPr bwMode="auto">
            <a:xfrm>
              <a:off x="5362575" y="981075"/>
              <a:ext cx="456280" cy="488481"/>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1</a:t>
              </a:r>
              <a:endParaRPr lang="en-US" sz="1600">
                <a:solidFill>
                  <a:srgbClr val="000000"/>
                </a:solidFill>
                <a:ea typeface="+mn-ea"/>
                <a:cs typeface="+mn-cs"/>
              </a:endParaRPr>
            </a:p>
          </p:txBody>
        </p:sp>
        <p:sp>
          <p:nvSpPr>
            <p:cNvPr id="54299" name="Text Box 27"/>
            <p:cNvSpPr txBox="1">
              <a:spLocks noChangeArrowheads="1"/>
            </p:cNvSpPr>
            <p:nvPr/>
          </p:nvSpPr>
          <p:spPr bwMode="auto">
            <a:xfrm>
              <a:off x="8868422" y="3572233"/>
              <a:ext cx="240653" cy="335704"/>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54300" name="Text Box 28"/>
            <p:cNvSpPr txBox="1">
              <a:spLocks noChangeArrowheads="1"/>
            </p:cNvSpPr>
            <p:nvPr/>
          </p:nvSpPr>
          <p:spPr bwMode="auto">
            <a:xfrm>
              <a:off x="5972874" y="5095970"/>
              <a:ext cx="240653" cy="335704"/>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4301" name="Text Box 29"/>
            <p:cNvSpPr txBox="1">
              <a:spLocks noChangeArrowheads="1"/>
            </p:cNvSpPr>
            <p:nvPr/>
          </p:nvSpPr>
          <p:spPr bwMode="auto">
            <a:xfrm>
              <a:off x="7420648" y="1895720"/>
              <a:ext cx="284934" cy="335704"/>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grpSp>
      <p:sp>
        <p:nvSpPr>
          <p:cNvPr id="3" name="Slide Number Placeholder 2"/>
          <p:cNvSpPr>
            <a:spLocks noGrp="1"/>
          </p:cNvSpPr>
          <p:nvPr>
            <p:ph type="sldNum" sz="quarter" idx="12"/>
          </p:nvPr>
        </p:nvSpPr>
        <p:spPr/>
        <p:txBody>
          <a:bodyPr/>
          <a:lstStyle/>
          <a:p>
            <a:pPr>
              <a:defRPr/>
            </a:pPr>
            <a:fld id="{94EA223A-FBE7-A140-9A5D-36B6C8DBAA6F}" type="slidenum">
              <a:rPr lang="en-US"/>
              <a:pPr>
                <a:defRPr/>
              </a:pPr>
              <a:t>38</a:t>
            </a:fld>
            <a:endParaRPr lang="en-US"/>
          </a:p>
        </p:txBody>
      </p:sp>
    </p:spTree>
    <p:extLst>
      <p:ext uri="{BB962C8B-B14F-4D97-AF65-F5344CB8AC3E}">
        <p14:creationId xmlns:p14="http://schemas.microsoft.com/office/powerpoint/2010/main" xmlns="" val="3709413271"/>
      </p:ext>
    </p:extLst>
  </p:cSld>
  <p:clrMapOvr>
    <a:masterClrMapping/>
  </p:clrMapOvr>
  <p:transition spd="med" advClick="0">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defRPr/>
            </a:pPr>
            <a:r>
              <a:rPr lang="en-US" dirty="0" smtClean="0">
                <a:latin typeface="Verdana" charset="0"/>
                <a:cs typeface="+mj-cs"/>
              </a:rPr>
              <a:t>Multiplexing</a:t>
            </a:r>
          </a:p>
        </p:txBody>
      </p:sp>
      <p:sp>
        <p:nvSpPr>
          <p:cNvPr id="40963" name="Rectangle 3"/>
          <p:cNvSpPr>
            <a:spLocks noGrp="1" noChangeArrowheads="1"/>
          </p:cNvSpPr>
          <p:nvPr>
            <p:ph idx="1"/>
          </p:nvPr>
        </p:nvSpPr>
        <p:spPr>
          <a:xfrm>
            <a:off x="0" y="2017713"/>
            <a:ext cx="9144000" cy="4114800"/>
          </a:xfrm>
        </p:spPr>
        <p:txBody>
          <a:bodyPr/>
          <a:lstStyle/>
          <a:p>
            <a:pPr eaLnBrk="1" hangingPunct="1">
              <a:defRPr/>
            </a:pPr>
            <a:r>
              <a:rPr lang="en-US" dirty="0" smtClean="0">
                <a:latin typeface="Verdana" charset="0"/>
                <a:cs typeface="+mn-cs"/>
              </a:rPr>
              <a:t>Multiplexing in 4 dimensions</a:t>
            </a:r>
          </a:p>
          <a:p>
            <a:pPr marL="819150" lvl="1" eaLnBrk="1" hangingPunct="1">
              <a:defRPr/>
            </a:pPr>
            <a:r>
              <a:rPr lang="en-US" dirty="0" smtClean="0">
                <a:latin typeface="Verdana" charset="0"/>
              </a:rPr>
              <a:t>space (</a:t>
            </a:r>
            <a:r>
              <a:rPr lang="en-US" dirty="0" err="1" smtClean="0">
                <a:latin typeface="Verdana" charset="0"/>
              </a:rPr>
              <a:t>s</a:t>
            </a:r>
            <a:r>
              <a:rPr lang="en-US" baseline="-25000" dirty="0" err="1" smtClean="0">
                <a:latin typeface="Verdana" charset="0"/>
              </a:rPr>
              <a:t>i</a:t>
            </a:r>
            <a:r>
              <a:rPr lang="en-US" dirty="0" smtClean="0">
                <a:latin typeface="Verdana" charset="0"/>
              </a:rPr>
              <a:t>)</a:t>
            </a:r>
          </a:p>
          <a:p>
            <a:pPr marL="819150" lvl="1" eaLnBrk="1" hangingPunct="1">
              <a:defRPr/>
            </a:pPr>
            <a:r>
              <a:rPr lang="en-US" dirty="0" smtClean="0">
                <a:latin typeface="Verdana" charset="0"/>
              </a:rPr>
              <a:t>time (t)</a:t>
            </a:r>
          </a:p>
          <a:p>
            <a:pPr marL="819150" lvl="1" eaLnBrk="1" hangingPunct="1">
              <a:defRPr/>
            </a:pPr>
            <a:r>
              <a:rPr lang="en-US" dirty="0" smtClean="0">
                <a:latin typeface="Verdana" charset="0"/>
              </a:rPr>
              <a:t>frequency (f)</a:t>
            </a:r>
          </a:p>
          <a:p>
            <a:pPr marL="819150" lvl="1" eaLnBrk="1" hangingPunct="1">
              <a:defRPr/>
            </a:pPr>
            <a:r>
              <a:rPr lang="en-US" dirty="0" smtClean="0">
                <a:latin typeface="Verdana" charset="0"/>
              </a:rPr>
              <a:t>code (c)</a:t>
            </a:r>
          </a:p>
          <a:p>
            <a:pPr eaLnBrk="1" hangingPunct="1">
              <a:defRPr/>
            </a:pPr>
            <a:endParaRPr lang="en-US" dirty="0" smtClean="0">
              <a:latin typeface="Verdana" charset="0"/>
              <a:cs typeface="+mn-cs"/>
            </a:endParaRPr>
          </a:p>
          <a:p>
            <a:pPr eaLnBrk="1" hangingPunct="1">
              <a:defRPr/>
            </a:pPr>
            <a:r>
              <a:rPr lang="en-US" dirty="0" smtClean="0">
                <a:latin typeface="Verdana" charset="0"/>
                <a:cs typeface="+mn-cs"/>
              </a:rPr>
              <a:t>Goal: multiple use </a:t>
            </a:r>
            <a:br>
              <a:rPr lang="en-US" dirty="0" smtClean="0">
                <a:latin typeface="Verdana" charset="0"/>
                <a:cs typeface="+mn-cs"/>
              </a:rPr>
            </a:br>
            <a:r>
              <a:rPr lang="en-US" dirty="0" smtClean="0">
                <a:latin typeface="Verdana" charset="0"/>
                <a:cs typeface="+mn-cs"/>
              </a:rPr>
              <a:t>of a shared medium</a:t>
            </a:r>
          </a:p>
          <a:p>
            <a:pPr eaLnBrk="1" hangingPunct="1">
              <a:defRPr/>
            </a:pPr>
            <a:r>
              <a:rPr lang="en-US" dirty="0" smtClean="0">
                <a:latin typeface="Verdana" charset="0"/>
                <a:cs typeface="+mn-cs"/>
              </a:rPr>
              <a:t>Important: guard spaces needed!</a:t>
            </a:r>
          </a:p>
        </p:txBody>
      </p:sp>
      <p:sp>
        <p:nvSpPr>
          <p:cNvPr id="51232" name="Text Box 32"/>
          <p:cNvSpPr txBox="1">
            <a:spLocks noChangeArrowheads="1"/>
          </p:cNvSpPr>
          <p:nvPr/>
        </p:nvSpPr>
        <p:spPr bwMode="auto">
          <a:xfrm>
            <a:off x="8794750" y="3735388"/>
            <a:ext cx="241300" cy="336550"/>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grpSp>
        <p:nvGrpSpPr>
          <p:cNvPr id="17412" name="Group 1"/>
          <p:cNvGrpSpPr>
            <a:grpSpLocks/>
          </p:cNvGrpSpPr>
          <p:nvPr/>
        </p:nvGrpSpPr>
        <p:grpSpPr bwMode="auto">
          <a:xfrm>
            <a:off x="5257800" y="2500313"/>
            <a:ext cx="3660775" cy="3824287"/>
            <a:chOff x="4792663" y="1052513"/>
            <a:chExt cx="4125912" cy="4968875"/>
          </a:xfrm>
        </p:grpSpPr>
        <p:sp>
          <p:nvSpPr>
            <p:cNvPr id="51243" name="Oval 43"/>
            <p:cNvSpPr>
              <a:spLocks noChangeArrowheads="1"/>
            </p:cNvSpPr>
            <p:nvPr/>
          </p:nvSpPr>
          <p:spPr bwMode="auto">
            <a:xfrm>
              <a:off x="6941502" y="3049139"/>
              <a:ext cx="1372321" cy="1371648"/>
            </a:xfrm>
            <a:prstGeom prst="ellipse">
              <a:avLst/>
            </a:prstGeom>
            <a:solidFill>
              <a:schemeClr val="accent1"/>
            </a:solidFill>
            <a:ln w="9525">
              <a:solidFill>
                <a:schemeClr val="tx1"/>
              </a:solidFill>
              <a:round/>
              <a:headEnd/>
              <a:tailEnd/>
            </a:ln>
            <a:effectLst/>
          </p:spPr>
          <p:txBody>
            <a:bodyPr wrap="none" anchor="ctr"/>
            <a:lstStyle/>
            <a:p>
              <a:pPr eaLnBrk="0" hangingPunct="0">
                <a:defRPr/>
              </a:pPr>
              <a:r>
                <a:rPr lang="en-US" sz="1600">
                  <a:solidFill>
                    <a:srgbClr val="000000"/>
                  </a:solidFill>
                  <a:ea typeface="+mn-ea"/>
                  <a:cs typeface="+mn-cs"/>
                </a:rPr>
                <a:t>s</a:t>
              </a:r>
              <a:r>
                <a:rPr lang="en-US" sz="1600" baseline="-25000">
                  <a:solidFill>
                    <a:srgbClr val="000000"/>
                  </a:solidFill>
                  <a:ea typeface="+mn-ea"/>
                  <a:cs typeface="+mn-cs"/>
                </a:rPr>
                <a:t>2</a:t>
              </a:r>
              <a:endParaRPr lang="en-US" sz="1600">
                <a:solidFill>
                  <a:srgbClr val="000000"/>
                </a:solidFill>
                <a:ea typeface="+mn-ea"/>
                <a:cs typeface="+mn-cs"/>
              </a:endParaRPr>
            </a:p>
          </p:txBody>
        </p:sp>
        <p:sp>
          <p:nvSpPr>
            <p:cNvPr id="51244" name="Oval 44"/>
            <p:cNvSpPr>
              <a:spLocks noChangeArrowheads="1"/>
            </p:cNvSpPr>
            <p:nvPr/>
          </p:nvSpPr>
          <p:spPr bwMode="auto">
            <a:xfrm>
              <a:off x="5952069" y="4649740"/>
              <a:ext cx="1370533" cy="1371648"/>
            </a:xfrm>
            <a:prstGeom prst="ellipse">
              <a:avLst/>
            </a:prstGeom>
            <a:solidFill>
              <a:srgbClr val="FF6699"/>
            </a:solidFill>
            <a:ln w="9525">
              <a:solidFill>
                <a:schemeClr val="tx1"/>
              </a:solidFill>
              <a:round/>
              <a:headEnd/>
              <a:tailEnd/>
            </a:ln>
            <a:effectLst/>
          </p:spPr>
          <p:txBody>
            <a:bodyPr wrap="none" anchor="ctr"/>
            <a:lstStyle/>
            <a:p>
              <a:pPr eaLnBrk="0" hangingPunct="0">
                <a:defRPr/>
              </a:pPr>
              <a:r>
                <a:rPr lang="en-US" sz="1600">
                  <a:solidFill>
                    <a:srgbClr val="000000"/>
                  </a:solidFill>
                  <a:ea typeface="+mn-ea"/>
                  <a:cs typeface="+mn-cs"/>
                </a:rPr>
                <a:t>s</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51242" name="Oval 42"/>
            <p:cNvSpPr>
              <a:spLocks noChangeArrowheads="1"/>
            </p:cNvSpPr>
            <p:nvPr/>
          </p:nvSpPr>
          <p:spPr bwMode="auto">
            <a:xfrm>
              <a:off x="4808766" y="2669615"/>
              <a:ext cx="1370533" cy="1369586"/>
            </a:xfrm>
            <a:prstGeom prst="ellipse">
              <a:avLst/>
            </a:prstGeom>
            <a:solidFill>
              <a:srgbClr val="DADAF6"/>
            </a:solidFill>
            <a:ln w="9525">
              <a:solidFill>
                <a:schemeClr val="tx1"/>
              </a:solidFill>
              <a:round/>
              <a:headEnd/>
              <a:tailEnd/>
            </a:ln>
            <a:effectLst/>
          </p:spPr>
          <p:txBody>
            <a:bodyPr wrap="none" anchor="ctr"/>
            <a:lstStyle/>
            <a:p>
              <a:pPr eaLnBrk="0" hangingPunct="0">
                <a:defRPr/>
              </a:pPr>
              <a:r>
                <a:rPr lang="en-US" sz="1600">
                  <a:solidFill>
                    <a:srgbClr val="000000"/>
                  </a:solidFill>
                  <a:ea typeface="+mn-ea"/>
                  <a:cs typeface="+mn-cs"/>
                </a:rPr>
                <a:t>s</a:t>
              </a:r>
              <a:r>
                <a:rPr lang="en-US" sz="1600" baseline="-25000">
                  <a:solidFill>
                    <a:srgbClr val="000000"/>
                  </a:solidFill>
                  <a:ea typeface="+mn-ea"/>
                  <a:cs typeface="+mn-cs"/>
                </a:rPr>
                <a:t>1</a:t>
              </a:r>
              <a:endParaRPr lang="en-US" sz="1600">
                <a:solidFill>
                  <a:srgbClr val="000000"/>
                </a:solidFill>
                <a:ea typeface="+mn-ea"/>
                <a:cs typeface="+mn-cs"/>
              </a:endParaRPr>
            </a:p>
          </p:txBody>
        </p:sp>
        <p:sp>
          <p:nvSpPr>
            <p:cNvPr id="51205" name="Line 5"/>
            <p:cNvSpPr>
              <a:spLocks noChangeShapeType="1"/>
            </p:cNvSpPr>
            <p:nvPr/>
          </p:nvSpPr>
          <p:spPr bwMode="auto">
            <a:xfrm flipV="1">
              <a:off x="5494032" y="2731494"/>
              <a:ext cx="916074" cy="622914"/>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06" name="Line 6"/>
            <p:cNvSpPr>
              <a:spLocks noChangeShapeType="1"/>
            </p:cNvSpPr>
            <p:nvPr/>
          </p:nvSpPr>
          <p:spPr bwMode="auto">
            <a:xfrm>
              <a:off x="5494032" y="2228212"/>
              <a:ext cx="0" cy="1126196"/>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07" name="Line 7"/>
            <p:cNvSpPr>
              <a:spLocks noChangeShapeType="1"/>
            </p:cNvSpPr>
            <p:nvPr/>
          </p:nvSpPr>
          <p:spPr bwMode="auto">
            <a:xfrm>
              <a:off x="5494032" y="3354408"/>
              <a:ext cx="1291808"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08" name="Text Box 8"/>
            <p:cNvSpPr txBox="1">
              <a:spLocks noChangeArrowheads="1"/>
            </p:cNvSpPr>
            <p:nvPr/>
          </p:nvSpPr>
          <p:spPr bwMode="auto">
            <a:xfrm>
              <a:off x="6660595" y="3354408"/>
              <a:ext cx="241544" cy="33620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51209" name="Text Box 9"/>
            <p:cNvSpPr txBox="1">
              <a:spLocks noChangeArrowheads="1"/>
            </p:cNvSpPr>
            <p:nvPr/>
          </p:nvSpPr>
          <p:spPr bwMode="auto">
            <a:xfrm>
              <a:off x="6147093" y="2448913"/>
              <a:ext cx="241542" cy="336209"/>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1210" name="Text Box 10"/>
            <p:cNvSpPr txBox="1">
              <a:spLocks noChangeArrowheads="1"/>
            </p:cNvSpPr>
            <p:nvPr/>
          </p:nvSpPr>
          <p:spPr bwMode="auto">
            <a:xfrm>
              <a:off x="5232808" y="2069389"/>
              <a:ext cx="284485" cy="336209"/>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sp>
          <p:nvSpPr>
            <p:cNvPr id="51217" name="AutoShape 17"/>
            <p:cNvSpPr>
              <a:spLocks noChangeArrowheads="1"/>
            </p:cNvSpPr>
            <p:nvPr/>
          </p:nvSpPr>
          <p:spPr bwMode="auto">
            <a:xfrm>
              <a:off x="5723051" y="1372220"/>
              <a:ext cx="456248" cy="490906"/>
            </a:xfrm>
            <a:prstGeom prst="cube">
              <a:avLst>
                <a:gd name="adj" fmla="val 25000"/>
              </a:avLst>
            </a:prstGeom>
            <a:solidFill>
              <a:schemeClr val="accent1"/>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2</a:t>
              </a:r>
              <a:endParaRPr lang="en-US" sz="1600">
                <a:solidFill>
                  <a:srgbClr val="000000"/>
                </a:solidFill>
                <a:ea typeface="+mn-ea"/>
                <a:cs typeface="+mn-cs"/>
              </a:endParaRPr>
            </a:p>
          </p:txBody>
        </p:sp>
        <p:sp>
          <p:nvSpPr>
            <p:cNvPr id="51218" name="AutoShape 18"/>
            <p:cNvSpPr>
              <a:spLocks noChangeArrowheads="1"/>
            </p:cNvSpPr>
            <p:nvPr/>
          </p:nvSpPr>
          <p:spPr bwMode="auto">
            <a:xfrm>
              <a:off x="6333171" y="1372220"/>
              <a:ext cx="456247" cy="490906"/>
            </a:xfrm>
            <a:prstGeom prst="cube">
              <a:avLst>
                <a:gd name="adj" fmla="val 25000"/>
              </a:avLst>
            </a:prstGeom>
            <a:solidFill>
              <a:srgbClr val="FF6699"/>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3</a:t>
              </a:r>
              <a:endParaRPr lang="en-US" sz="1600">
                <a:solidFill>
                  <a:srgbClr val="000000"/>
                </a:solidFill>
                <a:ea typeface="+mn-ea"/>
                <a:cs typeface="+mn-cs"/>
              </a:endParaRPr>
            </a:p>
          </p:txBody>
        </p:sp>
        <p:sp>
          <p:nvSpPr>
            <p:cNvPr id="51219" name="AutoShape 19"/>
            <p:cNvSpPr>
              <a:spLocks noChangeArrowheads="1"/>
            </p:cNvSpPr>
            <p:nvPr/>
          </p:nvSpPr>
          <p:spPr bwMode="auto">
            <a:xfrm>
              <a:off x="6941502" y="1372220"/>
              <a:ext cx="458037" cy="490906"/>
            </a:xfrm>
            <a:prstGeom prst="cube">
              <a:avLst>
                <a:gd name="adj" fmla="val 25000"/>
              </a:avLst>
            </a:prstGeom>
            <a:solidFill>
              <a:srgbClr val="FFFF6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4</a:t>
              </a:r>
              <a:endParaRPr lang="en-US" sz="1600">
                <a:solidFill>
                  <a:srgbClr val="000000"/>
                </a:solidFill>
                <a:ea typeface="+mn-ea"/>
                <a:cs typeface="+mn-cs"/>
              </a:endParaRPr>
            </a:p>
          </p:txBody>
        </p:sp>
        <p:sp>
          <p:nvSpPr>
            <p:cNvPr id="51220" name="AutoShape 20"/>
            <p:cNvSpPr>
              <a:spLocks noChangeArrowheads="1"/>
            </p:cNvSpPr>
            <p:nvPr/>
          </p:nvSpPr>
          <p:spPr bwMode="auto">
            <a:xfrm>
              <a:off x="7551621" y="1372220"/>
              <a:ext cx="458037" cy="490906"/>
            </a:xfrm>
            <a:prstGeom prst="cube">
              <a:avLst>
                <a:gd name="adj" fmla="val 25000"/>
              </a:avLst>
            </a:prstGeom>
            <a:solidFill>
              <a:schemeClr val="accent2"/>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5</a:t>
              </a:r>
              <a:endParaRPr lang="en-US" sz="1600">
                <a:solidFill>
                  <a:srgbClr val="000000"/>
                </a:solidFill>
                <a:ea typeface="+mn-ea"/>
                <a:cs typeface="+mn-cs"/>
              </a:endParaRPr>
            </a:p>
          </p:txBody>
        </p:sp>
        <p:sp>
          <p:nvSpPr>
            <p:cNvPr id="51221" name="AutoShape 21"/>
            <p:cNvSpPr>
              <a:spLocks noChangeArrowheads="1"/>
            </p:cNvSpPr>
            <p:nvPr/>
          </p:nvSpPr>
          <p:spPr bwMode="auto">
            <a:xfrm>
              <a:off x="8161741" y="1372220"/>
              <a:ext cx="456247" cy="490906"/>
            </a:xfrm>
            <a:prstGeom prst="cube">
              <a:avLst>
                <a:gd name="adj" fmla="val 25000"/>
              </a:avLst>
            </a:prstGeom>
            <a:solidFill>
              <a:srgbClr val="FF00FF"/>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6</a:t>
              </a:r>
              <a:endParaRPr lang="en-US" sz="1600">
                <a:solidFill>
                  <a:srgbClr val="000000"/>
                </a:solidFill>
                <a:ea typeface="+mn-ea"/>
                <a:cs typeface="+mn-cs"/>
              </a:endParaRPr>
            </a:p>
          </p:txBody>
        </p:sp>
        <p:sp>
          <p:nvSpPr>
            <p:cNvPr id="51222" name="AutoShape 22"/>
            <p:cNvSpPr>
              <a:spLocks noChangeArrowheads="1"/>
            </p:cNvSpPr>
            <p:nvPr/>
          </p:nvSpPr>
          <p:spPr bwMode="auto">
            <a:xfrm>
              <a:off x="5112932" y="1372220"/>
              <a:ext cx="458037" cy="490906"/>
            </a:xfrm>
            <a:prstGeom prst="cube">
              <a:avLst>
                <a:gd name="adj" fmla="val 25000"/>
              </a:avLst>
            </a:prstGeom>
            <a:solidFill>
              <a:srgbClr val="DADAF6"/>
            </a:solidFill>
            <a:ln w="9525">
              <a:solidFill>
                <a:schemeClr val="tx1"/>
              </a:solidFill>
              <a:miter lim="800000"/>
              <a:headEnd/>
              <a:tailEnd/>
            </a:ln>
            <a:effectLst/>
          </p:spPr>
          <p:txBody>
            <a:bodyPr wrap="none" anchor="ctr"/>
            <a:lstStyle/>
            <a:p>
              <a:pPr algn="ctr" eaLnBrk="0" hangingPunct="0">
                <a:defRPr/>
              </a:pPr>
              <a:r>
                <a:rPr lang="en-US" sz="1600">
                  <a:solidFill>
                    <a:srgbClr val="000000"/>
                  </a:solidFill>
                  <a:ea typeface="+mn-ea"/>
                  <a:cs typeface="+mn-cs"/>
                </a:rPr>
                <a:t>k</a:t>
              </a:r>
              <a:r>
                <a:rPr lang="en-US" sz="1600" baseline="-25000">
                  <a:solidFill>
                    <a:srgbClr val="000000"/>
                  </a:solidFill>
                  <a:ea typeface="+mn-ea"/>
                  <a:cs typeface="+mn-cs"/>
                </a:rPr>
                <a:t>1</a:t>
              </a:r>
              <a:endParaRPr lang="en-US" sz="1600">
                <a:solidFill>
                  <a:srgbClr val="000000"/>
                </a:solidFill>
                <a:ea typeface="+mn-ea"/>
                <a:cs typeface="+mn-cs"/>
              </a:endParaRPr>
            </a:p>
          </p:txBody>
        </p:sp>
        <p:sp>
          <p:nvSpPr>
            <p:cNvPr id="51229" name="Line 29"/>
            <p:cNvSpPr>
              <a:spLocks noChangeShapeType="1"/>
            </p:cNvSpPr>
            <p:nvPr/>
          </p:nvSpPr>
          <p:spPr bwMode="auto">
            <a:xfrm flipV="1">
              <a:off x="7628557" y="3113080"/>
              <a:ext cx="916074" cy="622914"/>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0" name="Line 30"/>
            <p:cNvSpPr>
              <a:spLocks noChangeShapeType="1"/>
            </p:cNvSpPr>
            <p:nvPr/>
          </p:nvSpPr>
          <p:spPr bwMode="auto">
            <a:xfrm>
              <a:off x="7628557" y="2607736"/>
              <a:ext cx="0" cy="1128258"/>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1" name="Line 31"/>
            <p:cNvSpPr>
              <a:spLocks noChangeShapeType="1"/>
            </p:cNvSpPr>
            <p:nvPr/>
          </p:nvSpPr>
          <p:spPr bwMode="auto">
            <a:xfrm>
              <a:off x="7628557" y="3735994"/>
              <a:ext cx="1290018"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3" name="Text Box 33"/>
            <p:cNvSpPr txBox="1">
              <a:spLocks noChangeArrowheads="1"/>
            </p:cNvSpPr>
            <p:nvPr/>
          </p:nvSpPr>
          <p:spPr bwMode="auto">
            <a:xfrm>
              <a:off x="8279829" y="2830500"/>
              <a:ext cx="241542" cy="33620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1234" name="Text Box 34"/>
            <p:cNvSpPr txBox="1">
              <a:spLocks noChangeArrowheads="1"/>
            </p:cNvSpPr>
            <p:nvPr/>
          </p:nvSpPr>
          <p:spPr bwMode="auto">
            <a:xfrm>
              <a:off x="7365543" y="2448913"/>
              <a:ext cx="286273" cy="336209"/>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sp>
          <p:nvSpPr>
            <p:cNvPr id="51235" name="Line 35"/>
            <p:cNvSpPr>
              <a:spLocks noChangeShapeType="1"/>
            </p:cNvSpPr>
            <p:nvPr/>
          </p:nvSpPr>
          <p:spPr bwMode="auto">
            <a:xfrm flipV="1">
              <a:off x="6637336" y="4713681"/>
              <a:ext cx="916074" cy="622914"/>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6" name="Line 36"/>
            <p:cNvSpPr>
              <a:spLocks noChangeShapeType="1"/>
            </p:cNvSpPr>
            <p:nvPr/>
          </p:nvSpPr>
          <p:spPr bwMode="auto">
            <a:xfrm>
              <a:off x="6637336" y="4208337"/>
              <a:ext cx="0" cy="1128258"/>
            </a:xfrm>
            <a:prstGeom prst="line">
              <a:avLst/>
            </a:prstGeom>
            <a:noFill/>
            <a:ln w="9525">
              <a:solidFill>
                <a:schemeClr val="tx1"/>
              </a:solidFill>
              <a:round/>
              <a:headEnd type="triangle" w="med" len="med"/>
              <a:tailEn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7" name="Line 37"/>
            <p:cNvSpPr>
              <a:spLocks noChangeShapeType="1"/>
            </p:cNvSpPr>
            <p:nvPr/>
          </p:nvSpPr>
          <p:spPr bwMode="auto">
            <a:xfrm>
              <a:off x="6637336" y="5336595"/>
              <a:ext cx="1290018" cy="0"/>
            </a:xfrm>
            <a:prstGeom prst="line">
              <a:avLst/>
            </a:prstGeom>
            <a:noFill/>
            <a:ln w="9525">
              <a:solidFill>
                <a:schemeClr val="tx1"/>
              </a:solidFill>
              <a:round/>
              <a:headEnd/>
              <a:tailEnd type="triangle" w="med" len="med"/>
            </a:ln>
            <a:effectLst/>
          </p:spPr>
          <p:txBody>
            <a:bodyPr wrap="none" anchor="ctr"/>
            <a:lstStyle/>
            <a:p>
              <a:pPr algn="ctr">
                <a:defRPr/>
              </a:pPr>
              <a:endParaRPr lang="en-US">
                <a:solidFill>
                  <a:srgbClr val="000000"/>
                </a:solidFill>
                <a:latin typeface="Verdana" pitchFamily="-1" charset="0"/>
                <a:ea typeface="+mn-ea"/>
                <a:cs typeface="+mn-cs"/>
              </a:endParaRPr>
            </a:p>
          </p:txBody>
        </p:sp>
        <p:sp>
          <p:nvSpPr>
            <p:cNvPr id="51238" name="Text Box 38"/>
            <p:cNvSpPr txBox="1">
              <a:spLocks noChangeArrowheads="1"/>
            </p:cNvSpPr>
            <p:nvPr/>
          </p:nvSpPr>
          <p:spPr bwMode="auto">
            <a:xfrm>
              <a:off x="7803899" y="5336595"/>
              <a:ext cx="241542" cy="336209"/>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f</a:t>
              </a:r>
            </a:p>
          </p:txBody>
        </p:sp>
        <p:sp>
          <p:nvSpPr>
            <p:cNvPr id="51239" name="Text Box 39"/>
            <p:cNvSpPr txBox="1">
              <a:spLocks noChangeArrowheads="1"/>
            </p:cNvSpPr>
            <p:nvPr/>
          </p:nvSpPr>
          <p:spPr bwMode="auto">
            <a:xfrm>
              <a:off x="7290396" y="4431101"/>
              <a:ext cx="241544" cy="33620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t</a:t>
              </a:r>
            </a:p>
          </p:txBody>
        </p:sp>
        <p:sp>
          <p:nvSpPr>
            <p:cNvPr id="51240" name="Text Box 40"/>
            <p:cNvSpPr txBox="1">
              <a:spLocks noChangeArrowheads="1"/>
            </p:cNvSpPr>
            <p:nvPr/>
          </p:nvSpPr>
          <p:spPr bwMode="auto">
            <a:xfrm>
              <a:off x="6376112" y="4049514"/>
              <a:ext cx="284483" cy="336209"/>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a:t>
              </a:r>
            </a:p>
          </p:txBody>
        </p:sp>
        <p:sp>
          <p:nvSpPr>
            <p:cNvPr id="51245" name="Text Box 45"/>
            <p:cNvSpPr txBox="1">
              <a:spLocks noChangeArrowheads="1"/>
            </p:cNvSpPr>
            <p:nvPr/>
          </p:nvSpPr>
          <p:spPr bwMode="auto">
            <a:xfrm>
              <a:off x="4792663" y="1052513"/>
              <a:ext cx="1186245" cy="336208"/>
            </a:xfrm>
            <a:prstGeom prst="rect">
              <a:avLst/>
            </a:prstGeom>
            <a:noFill/>
            <a:ln w="9525">
              <a:noFill/>
              <a:miter lim="800000"/>
              <a:headEnd/>
              <a:tailEnd/>
            </a:ln>
            <a:effectLst/>
          </p:spPr>
          <p:txBody>
            <a:bodyPr wrap="none">
              <a:spAutoFit/>
            </a:bodyPr>
            <a:lstStyle/>
            <a:p>
              <a:pPr eaLnBrk="0" hangingPunct="0">
                <a:defRPr/>
              </a:pPr>
              <a:r>
                <a:rPr lang="en-US" sz="1600">
                  <a:solidFill>
                    <a:srgbClr val="000000"/>
                  </a:solidFill>
                  <a:ea typeface="+mn-ea"/>
                  <a:cs typeface="+mn-cs"/>
                </a:rPr>
                <a:t>channels k</a:t>
              </a:r>
              <a:r>
                <a:rPr lang="en-US" sz="1600" baseline="-25000">
                  <a:solidFill>
                    <a:srgbClr val="000000"/>
                  </a:solidFill>
                  <a:ea typeface="+mn-ea"/>
                  <a:cs typeface="+mn-cs"/>
                </a:rPr>
                <a:t>i</a:t>
              </a:r>
              <a:endParaRPr lang="en-US" sz="1600">
                <a:solidFill>
                  <a:srgbClr val="000000"/>
                </a:solidFill>
                <a:ea typeface="+mn-ea"/>
                <a:cs typeface="+mn-cs"/>
              </a:endParaRPr>
            </a:p>
          </p:txBody>
        </p:sp>
      </p:grpSp>
      <p:sp>
        <p:nvSpPr>
          <p:cNvPr id="3" name="Slide Number Placeholder 2"/>
          <p:cNvSpPr>
            <a:spLocks noGrp="1"/>
          </p:cNvSpPr>
          <p:nvPr>
            <p:ph type="sldNum" sz="quarter" idx="12"/>
          </p:nvPr>
        </p:nvSpPr>
        <p:spPr/>
        <p:txBody>
          <a:bodyPr/>
          <a:lstStyle/>
          <a:p>
            <a:pPr>
              <a:defRPr/>
            </a:pPr>
            <a:fld id="{960279A7-F3B1-1F40-AF51-755A43BD90DB}" type="slidenum">
              <a:rPr lang="en-US"/>
              <a:pPr>
                <a:defRPr/>
              </a:pPr>
              <a:t>39</a:t>
            </a:fld>
            <a:endParaRPr lang="en-US"/>
          </a:p>
        </p:txBody>
      </p:sp>
    </p:spTree>
    <p:extLst>
      <p:ext uri="{BB962C8B-B14F-4D97-AF65-F5344CB8AC3E}">
        <p14:creationId xmlns:p14="http://schemas.microsoft.com/office/powerpoint/2010/main" xmlns="" val="1123810516"/>
      </p:ext>
    </p:extLst>
  </p:cSld>
  <p:clrMapOvr>
    <a:masterClrMapping/>
  </p:clrMapOvr>
  <p:transition spd="med" advClick="0">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26"/>
          <p:cNvSpPr>
            <a:spLocks noGrp="1" noChangeArrowheads="1"/>
          </p:cNvSpPr>
          <p:nvPr>
            <p:ph type="title"/>
          </p:nvPr>
        </p:nvSpPr>
        <p:spPr>
          <a:xfrm>
            <a:off x="-76200" y="228600"/>
            <a:ext cx="9753600" cy="838200"/>
          </a:xfrm>
        </p:spPr>
        <p:txBody>
          <a:bodyPr/>
          <a:lstStyle/>
          <a:p>
            <a:pPr eaLnBrk="1" hangingPunct="1">
              <a:defRPr/>
            </a:pPr>
            <a:r>
              <a:rPr kumimoji="1" lang="en-GB" sz="4000" dirty="0">
                <a:cs typeface="+mj-cs"/>
              </a:rPr>
              <a:t>Wavelength Division </a:t>
            </a:r>
            <a:r>
              <a:rPr kumimoji="1" lang="en-GB" sz="4000" dirty="0" smtClean="0">
                <a:cs typeface="+mj-cs"/>
              </a:rPr>
              <a:t>Multiplexing (WDM)</a:t>
            </a:r>
            <a:endParaRPr kumimoji="1" lang="en-GB" sz="4000" dirty="0">
              <a:cs typeface="+mj-cs"/>
            </a:endParaRPr>
          </a:p>
        </p:txBody>
      </p:sp>
      <p:graphicFrame>
        <p:nvGraphicFramePr>
          <p:cNvPr id="4" name="Diagram 3"/>
          <p:cNvGraphicFramePr/>
          <p:nvPr/>
        </p:nvGraphicFramePr>
        <p:xfrm>
          <a:off x="304800" y="1676400"/>
          <a:ext cx="84582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pPr>
              <a:defRPr/>
            </a:pPr>
            <a:fld id="{606B9975-7255-B34C-ABDB-FFF852753D0F}" type="slidenum">
              <a:rPr lang="en-US"/>
              <a:pPr>
                <a:defRPr/>
              </a:pPr>
              <a:t>40</a:t>
            </a:fld>
            <a:endParaRPr lang="en-US"/>
          </a:p>
        </p:txBody>
      </p:sp>
    </p:spTree>
    <p:extLst>
      <p:ext uri="{BB962C8B-B14F-4D97-AF65-F5344CB8AC3E}">
        <p14:creationId xmlns:p14="http://schemas.microsoft.com/office/powerpoint/2010/main" xmlns="" val="3622130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cs typeface="+mj-cs"/>
              </a:rPr>
              <a:t>Summary</a:t>
            </a:r>
          </a:p>
        </p:txBody>
      </p:sp>
      <p:sp>
        <p:nvSpPr>
          <p:cNvPr id="3" name="Content Placeholder 2"/>
          <p:cNvSpPr>
            <a:spLocks noGrp="1"/>
          </p:cNvSpPr>
          <p:nvPr>
            <p:ph idx="1"/>
          </p:nvPr>
        </p:nvSpPr>
        <p:spPr>
          <a:xfrm>
            <a:off x="533400" y="2133600"/>
            <a:ext cx="7772400" cy="4114800"/>
          </a:xfrm>
        </p:spPr>
        <p:txBody>
          <a:bodyPr/>
          <a:lstStyle/>
          <a:p>
            <a:pPr eaLnBrk="1" hangingPunct="1">
              <a:defRPr/>
            </a:pPr>
            <a:r>
              <a:rPr lang="en-US" dirty="0" smtClean="0">
                <a:cs typeface="+mn-cs"/>
              </a:rPr>
              <a:t>Guided and Unguided Media</a:t>
            </a:r>
          </a:p>
          <a:p>
            <a:pPr eaLnBrk="1" hangingPunct="1">
              <a:defRPr/>
            </a:pPr>
            <a:r>
              <a:rPr lang="en-US" dirty="0" smtClean="0">
                <a:cs typeface="+mn-cs"/>
              </a:rPr>
              <a:t>Advantages and disadvantages some of the media (TP, STP, UTP, Coaxial, Fiber)</a:t>
            </a:r>
          </a:p>
          <a:p>
            <a:pPr eaLnBrk="1" hangingPunct="1">
              <a:defRPr/>
            </a:pPr>
            <a:r>
              <a:rPr lang="en-US" dirty="0" smtClean="0">
                <a:cs typeface="+mn-cs"/>
              </a:rPr>
              <a:t>Design factor of the underlying media</a:t>
            </a:r>
          </a:p>
          <a:p>
            <a:pPr eaLnBrk="1" hangingPunct="1">
              <a:defRPr/>
            </a:pPr>
            <a:r>
              <a:rPr lang="en-US" dirty="0" smtClean="0">
                <a:cs typeface="+mn-cs"/>
              </a:rPr>
              <a:t>Antennas</a:t>
            </a:r>
          </a:p>
          <a:p>
            <a:pPr eaLnBrk="1" hangingPunct="1">
              <a:defRPr/>
            </a:pPr>
            <a:r>
              <a:rPr lang="en-US" dirty="0" smtClean="0">
                <a:cs typeface="+mn-cs"/>
              </a:rPr>
              <a:t>Modes of transmission</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10922</TotalTime>
  <Words>2345</Words>
  <Application>Microsoft Macintosh PowerPoint</Application>
  <PresentationFormat>On-screen Show (4:3)</PresentationFormat>
  <Paragraphs>378</Paragraphs>
  <Slides>41</Slides>
  <Notes>20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44" baseType="lpstr">
      <vt:lpstr>Blends</vt:lpstr>
      <vt:lpstr>Drag 'n Draw</vt:lpstr>
      <vt:lpstr>Document</vt:lpstr>
      <vt:lpstr>Wireless Transmission Media</vt:lpstr>
      <vt:lpstr>Overview</vt:lpstr>
      <vt:lpstr>Wireless (Unguided Media) Transmission</vt:lpstr>
      <vt:lpstr>Wireless Examples</vt:lpstr>
      <vt:lpstr>Terrestrial Microwave</vt:lpstr>
      <vt:lpstr>Satellite Microwave Applications</vt:lpstr>
      <vt:lpstr>Microwave Transmission Disadvantages</vt:lpstr>
      <vt:lpstr>Satellite  Microwave Transmission</vt:lpstr>
      <vt:lpstr>Satellite Transmission Links</vt:lpstr>
      <vt:lpstr>Satellite Transmission Process</vt:lpstr>
      <vt:lpstr>Satellite Transmission Applications</vt:lpstr>
      <vt:lpstr>Principal Satellite Transmission Bands</vt:lpstr>
      <vt:lpstr>Microwave Transmission Characteristics </vt:lpstr>
      <vt:lpstr>Microwave Transmission Characteristics </vt:lpstr>
      <vt:lpstr>Fiber vs Satellite</vt:lpstr>
      <vt:lpstr>Radio</vt:lpstr>
      <vt:lpstr>Infrared</vt:lpstr>
      <vt:lpstr>Satellite Vs. Terrestrial</vt:lpstr>
      <vt:lpstr>Radio Vs. Microwave</vt:lpstr>
      <vt:lpstr>Infrared Vs. Microwave</vt:lpstr>
      <vt:lpstr>Frequency Bands</vt:lpstr>
      <vt:lpstr>Wireless Propagation Ground Wave</vt:lpstr>
      <vt:lpstr>Wireless Propagation Sky Wave</vt:lpstr>
      <vt:lpstr>Wireless Propagation Sky Wave</vt:lpstr>
      <vt:lpstr>Wireless Propagation Line of Sight</vt:lpstr>
      <vt:lpstr>Refraction</vt:lpstr>
      <vt:lpstr>Line of Sight Transmission</vt:lpstr>
      <vt:lpstr>Multipath Interference</vt:lpstr>
      <vt:lpstr>Slide 29</vt:lpstr>
      <vt:lpstr>Multiplexing</vt:lpstr>
      <vt:lpstr>Reasons for Widespread Use of Multiplexing</vt:lpstr>
      <vt:lpstr>Multiplexing Techniques</vt:lpstr>
      <vt:lpstr>Frequency-division Multiplexing</vt:lpstr>
      <vt:lpstr>Time-division Multiplexing</vt:lpstr>
      <vt:lpstr>Frequency multiplex</vt:lpstr>
      <vt:lpstr>Time multiplex</vt:lpstr>
      <vt:lpstr>Time and frequency multiplex</vt:lpstr>
      <vt:lpstr>Code multiplex</vt:lpstr>
      <vt:lpstr>Multiplexing</vt:lpstr>
      <vt:lpstr>Wavelength Division Multiplexing (WDM)</vt:lpstr>
      <vt:lpstr>Summary</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333</cp:revision>
  <dcterms:created xsi:type="dcterms:W3CDTF">1999-06-26T21:48:38Z</dcterms:created>
  <dcterms:modified xsi:type="dcterms:W3CDTF">2013-11-09T06:26:24Z</dcterms:modified>
</cp:coreProperties>
</file>