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Default Extension="docx" ContentType="application/vnd.openxmlformats-officedocument.wordprocessingml.document"/>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notesSlides/notesSlide23.xml" ContentType="application/vnd.openxmlformats-officedocument.presentationml.notesSlide+xml"/>
  <Override PartName="/ppt/diagrams/data6.xml" ContentType="application/vnd.openxmlformats-officedocument.drawingml.diagramData+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Default Extension="doc" ContentType="application/msword"/>
  <Override PartName="/ppt/diagrams/drawing7.xml" ContentType="application/vnd.ms-office.drawingml.diagramDrawing+xml"/>
  <Override PartName="/ppt/slides/slide9.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diagrams/drawing3.xml" ContentType="application/vnd.ms-office.drawingml.diagramDrawing+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diagrams/layout6.xml" ContentType="application/vnd.openxmlformats-officedocument.drawingml.diagramLayout+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diagrams/layout4.xml" ContentType="application/vnd.openxmlformats-officedocument.drawingml.diagramLayout+xml"/>
  <Override PartName="/ppt/notesSlides/notesSlide22.xml" ContentType="application/vnd.openxmlformats-officedocument.presentationml.notesSlide+xml"/>
  <Override PartName="/ppt/diagrams/data7.xml" ContentType="application/vnd.openxmlformats-officedocument.drawingml.diagramData+xml"/>
  <Override PartName="/ppt/notesSlides/notesSlide3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diagrams/layout2.xml" ContentType="application/vnd.openxmlformats-officedocument.drawingml.diagramLayout+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diagrams/data5.xml" ContentType="application/vnd.openxmlformats-officedocument.drawingml.diagramData+xml"/>
  <Override PartName="/ppt/diagrams/colors7.xml" ContentType="application/vnd.openxmlformats-officedocument.drawingml.diagramColors+xml"/>
  <Override PartName="/ppt/notesSlides/notesSlide31.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diagrams/layout7.xml" ContentType="application/vnd.openxmlformats-officedocument.drawingml.diagram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diagrams/layout3.xml" ContentType="application/vnd.openxmlformats-officedocument.drawingml.diagramLayout+xml"/>
  <Override PartName="/ppt/diagrams/data4.xml" ContentType="application/vnd.openxmlformats-officedocument.drawingml.diagramData+xml"/>
  <Override PartName="/ppt/notesSlides/notesSlide21.xml" ContentType="application/vnd.openxmlformats-officedocument.presentationml.notesSlide+xml"/>
  <Override PartName="/ppt/notesSlides/notesSlide10.xml" ContentType="application/vnd.openxmlformats-officedocument.presentationml.notesSlide+xml"/>
  <Override PartName="/ppt/diagrams/colors6.xml" ContentType="application/vnd.openxmlformats-officedocument.drawingml.diagramColors+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drawing5.xml" ContentType="application/vnd.ms-office.drawingml.diagramDrawing+xml"/>
  <Override PartName="/ppt/slides/slide28.xml" ContentType="application/vnd.openxmlformats-officedocument.presentationml.slide+xml"/>
  <Override PartName="/ppt/slides/slide39.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diagrams/drawing1.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trictFirstAndLastChars="0" saveSubsetFonts="1" autoCompressPictures="0">
  <p:sldMasterIdLst>
    <p:sldMasterId id="2147483659" r:id="rId1"/>
  </p:sldMasterIdLst>
  <p:notesMasterIdLst>
    <p:notesMasterId r:id="rId52"/>
  </p:notesMasterIdLst>
  <p:handoutMasterIdLst>
    <p:handoutMasterId r:id="rId53"/>
  </p:handoutMasterIdLst>
  <p:sldIdLst>
    <p:sldId id="256" r:id="rId2"/>
    <p:sldId id="464" r:id="rId3"/>
    <p:sldId id="446" r:id="rId4"/>
    <p:sldId id="447" r:id="rId5"/>
    <p:sldId id="448" r:id="rId6"/>
    <p:sldId id="449" r:id="rId7"/>
    <p:sldId id="466" r:id="rId8"/>
    <p:sldId id="450" r:id="rId9"/>
    <p:sldId id="452" r:id="rId10"/>
    <p:sldId id="453" r:id="rId11"/>
    <p:sldId id="407" r:id="rId12"/>
    <p:sldId id="408" r:id="rId13"/>
    <p:sldId id="409" r:id="rId14"/>
    <p:sldId id="410" r:id="rId15"/>
    <p:sldId id="460" r:id="rId16"/>
    <p:sldId id="412" r:id="rId17"/>
    <p:sldId id="413" r:id="rId18"/>
    <p:sldId id="456" r:id="rId19"/>
    <p:sldId id="457" r:id="rId20"/>
    <p:sldId id="414" r:id="rId21"/>
    <p:sldId id="468" r:id="rId22"/>
    <p:sldId id="415" r:id="rId23"/>
    <p:sldId id="458" r:id="rId24"/>
    <p:sldId id="462" r:id="rId25"/>
    <p:sldId id="416" r:id="rId26"/>
    <p:sldId id="417" r:id="rId27"/>
    <p:sldId id="418" r:id="rId28"/>
    <p:sldId id="454" r:id="rId29"/>
    <p:sldId id="419" r:id="rId30"/>
    <p:sldId id="455" r:id="rId31"/>
    <p:sldId id="420" r:id="rId32"/>
    <p:sldId id="459" r:id="rId33"/>
    <p:sldId id="471" r:id="rId34"/>
    <p:sldId id="422" r:id="rId35"/>
    <p:sldId id="467" r:id="rId36"/>
    <p:sldId id="423" r:id="rId37"/>
    <p:sldId id="424" r:id="rId38"/>
    <p:sldId id="425" r:id="rId39"/>
    <p:sldId id="426" r:id="rId40"/>
    <p:sldId id="427" r:id="rId41"/>
    <p:sldId id="428" r:id="rId42"/>
    <p:sldId id="429" r:id="rId43"/>
    <p:sldId id="430" r:id="rId44"/>
    <p:sldId id="431" r:id="rId45"/>
    <p:sldId id="432" r:id="rId46"/>
    <p:sldId id="433" r:id="rId47"/>
    <p:sldId id="434" r:id="rId48"/>
    <p:sldId id="435" r:id="rId49"/>
    <p:sldId id="436" r:id="rId50"/>
    <p:sldId id="472" r:id="rId51"/>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ahoma" charset="0"/>
        <a:ea typeface="ＭＳ Ｐゴシック" charset="0"/>
        <a:cs typeface="ＭＳ Ｐゴシック" charset="0"/>
      </a:defRPr>
    </a:lvl1pPr>
    <a:lvl2pPr marL="457200" algn="l" rtl="0" fontAlgn="base">
      <a:spcBef>
        <a:spcPct val="0"/>
      </a:spcBef>
      <a:spcAft>
        <a:spcPct val="0"/>
      </a:spcAft>
      <a:defRPr sz="2400" kern="1200">
        <a:solidFill>
          <a:schemeClr val="tx1"/>
        </a:solidFill>
        <a:latin typeface="Tahoma" charset="0"/>
        <a:ea typeface="ＭＳ Ｐゴシック" charset="0"/>
        <a:cs typeface="ＭＳ Ｐゴシック" charset="0"/>
      </a:defRPr>
    </a:lvl2pPr>
    <a:lvl3pPr marL="914400" algn="l" rtl="0" fontAlgn="base">
      <a:spcBef>
        <a:spcPct val="0"/>
      </a:spcBef>
      <a:spcAft>
        <a:spcPct val="0"/>
      </a:spcAft>
      <a:defRPr sz="2400" kern="1200">
        <a:solidFill>
          <a:schemeClr val="tx1"/>
        </a:solidFill>
        <a:latin typeface="Tahoma" charset="0"/>
        <a:ea typeface="ＭＳ Ｐゴシック" charset="0"/>
        <a:cs typeface="ＭＳ Ｐゴシック" charset="0"/>
      </a:defRPr>
    </a:lvl3pPr>
    <a:lvl4pPr marL="1371600" algn="l" rtl="0" fontAlgn="base">
      <a:spcBef>
        <a:spcPct val="0"/>
      </a:spcBef>
      <a:spcAft>
        <a:spcPct val="0"/>
      </a:spcAft>
      <a:defRPr sz="2400" kern="1200">
        <a:solidFill>
          <a:schemeClr val="tx1"/>
        </a:solidFill>
        <a:latin typeface="Tahoma" charset="0"/>
        <a:ea typeface="ＭＳ Ｐゴシック" charset="0"/>
        <a:cs typeface="ＭＳ Ｐゴシック" charset="0"/>
      </a:defRPr>
    </a:lvl4pPr>
    <a:lvl5pPr marL="1828800" algn="l" rtl="0" fontAlgn="base">
      <a:spcBef>
        <a:spcPct val="0"/>
      </a:spcBef>
      <a:spcAft>
        <a:spcPct val="0"/>
      </a:spcAft>
      <a:defRPr sz="2400" kern="1200">
        <a:solidFill>
          <a:schemeClr val="tx1"/>
        </a:solidFill>
        <a:latin typeface="Tahoma" charset="0"/>
        <a:ea typeface="ＭＳ Ｐゴシック" charset="0"/>
        <a:cs typeface="ＭＳ Ｐゴシック" charset="0"/>
      </a:defRPr>
    </a:lvl5pPr>
    <a:lvl6pPr marL="2286000" algn="l" defTabSz="457200" rtl="0" eaLnBrk="1" latinLnBrk="0" hangingPunct="1">
      <a:defRPr sz="2400" kern="1200">
        <a:solidFill>
          <a:schemeClr val="tx1"/>
        </a:solidFill>
        <a:latin typeface="Tahoma" charset="0"/>
        <a:ea typeface="ＭＳ Ｐゴシック" charset="0"/>
        <a:cs typeface="ＭＳ Ｐゴシック" charset="0"/>
      </a:defRPr>
    </a:lvl6pPr>
    <a:lvl7pPr marL="2743200" algn="l" defTabSz="457200" rtl="0" eaLnBrk="1" latinLnBrk="0" hangingPunct="1">
      <a:defRPr sz="2400" kern="1200">
        <a:solidFill>
          <a:schemeClr val="tx1"/>
        </a:solidFill>
        <a:latin typeface="Tahoma" charset="0"/>
        <a:ea typeface="ＭＳ Ｐゴシック" charset="0"/>
        <a:cs typeface="ＭＳ Ｐゴシック" charset="0"/>
      </a:defRPr>
    </a:lvl7pPr>
    <a:lvl8pPr marL="3200400" algn="l" defTabSz="457200" rtl="0" eaLnBrk="1" latinLnBrk="0" hangingPunct="1">
      <a:defRPr sz="2400" kern="1200">
        <a:solidFill>
          <a:schemeClr val="tx1"/>
        </a:solidFill>
        <a:latin typeface="Tahoma" charset="0"/>
        <a:ea typeface="ＭＳ Ｐゴシック" charset="0"/>
        <a:cs typeface="ＭＳ Ｐゴシック" charset="0"/>
      </a:defRPr>
    </a:lvl8pPr>
    <a:lvl9pPr marL="3657600" algn="l" defTabSz="457200" rtl="0" eaLnBrk="1" latinLnBrk="0" hangingPunct="1">
      <a:defRPr sz="2400" kern="1200">
        <a:solidFill>
          <a:schemeClr val="tx1"/>
        </a:solidFill>
        <a:latin typeface="Tahom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33CC33"/>
    <a:srgbClr val="996BA8"/>
    <a:srgbClr val="FF66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9363" autoAdjust="0"/>
  </p:normalViewPr>
  <p:slideViewPr>
    <p:cSldViewPr>
      <p:cViewPr>
        <p:scale>
          <a:sx n="50" d="100"/>
          <a:sy n="50" d="100"/>
        </p:scale>
        <p:origin x="-1872" y="-7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896"/>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6CEA0A3-7D4E-E744-B9D5-5EC1819EDD3C}" type="doc">
      <dgm:prSet loTypeId="urn:microsoft.com/office/officeart/2005/8/layout/hierarchy3" loCatId="hierarchy" qsTypeId="urn:microsoft.com/office/officeart/2005/8/quickstyle/simple4" qsCatId="simple" csTypeId="urn:microsoft.com/office/officeart/2005/8/colors/accent1_2" csCatId="accent1"/>
      <dgm:spPr/>
      <dgm:t>
        <a:bodyPr/>
        <a:lstStyle/>
        <a:p>
          <a:endParaRPr lang="en-US"/>
        </a:p>
      </dgm:t>
    </dgm:pt>
    <dgm:pt modelId="{A3446905-81E7-CB4F-85F2-A4D2B32C5821}">
      <dgm:prSet/>
      <dgm:spPr/>
      <dgm:t>
        <a:bodyPr/>
        <a:lstStyle/>
        <a:p>
          <a:pPr rtl="0"/>
          <a:r>
            <a:rPr kumimoji="1" lang="en-US" b="1" i="0" dirty="0" smtClean="0"/>
            <a:t>analog </a:t>
          </a:r>
          <a:endParaRPr lang="en-US" b="1" i="0" dirty="0"/>
        </a:p>
      </dgm:t>
    </dgm:pt>
    <dgm:pt modelId="{3A724262-EB5A-B74D-9663-1B03F63DD761}" type="parTrans" cxnId="{3AF28C98-D537-874D-991C-62FEA7B9F5AB}">
      <dgm:prSet/>
      <dgm:spPr/>
      <dgm:t>
        <a:bodyPr/>
        <a:lstStyle/>
        <a:p>
          <a:endParaRPr lang="en-US"/>
        </a:p>
      </dgm:t>
    </dgm:pt>
    <dgm:pt modelId="{5EBA7759-5ADE-EE40-BE67-4B111D69481E}" type="sibTrans" cxnId="{3AF28C98-D537-874D-991C-62FEA7B9F5AB}">
      <dgm:prSet/>
      <dgm:spPr/>
      <dgm:t>
        <a:bodyPr/>
        <a:lstStyle/>
        <a:p>
          <a:endParaRPr lang="en-US"/>
        </a:p>
      </dgm:t>
    </dgm:pt>
    <dgm:pt modelId="{8B41BFBD-7DB7-DE4C-AE2B-1F30008A3C35}">
      <dgm:prSet/>
      <dgm:spPr/>
      <dgm:t>
        <a:bodyPr/>
        <a:lstStyle/>
        <a:p>
          <a:pPr rtl="0"/>
          <a:r>
            <a:rPr kumimoji="1" lang="en-US" b="1" i="0" dirty="0" smtClean="0"/>
            <a:t>needs amplifiers every 5km to 6km</a:t>
          </a:r>
          <a:endParaRPr lang="en-US" b="1" i="0" dirty="0"/>
        </a:p>
      </dgm:t>
    </dgm:pt>
    <dgm:pt modelId="{4A893B74-B845-BF45-BB3B-D1CB29241E4C}" type="parTrans" cxnId="{FDDE15DC-100B-EC44-8565-F43B5B02D2D2}">
      <dgm:prSet/>
      <dgm:spPr/>
      <dgm:t>
        <a:bodyPr/>
        <a:lstStyle/>
        <a:p>
          <a:endParaRPr lang="en-US" dirty="0"/>
        </a:p>
      </dgm:t>
    </dgm:pt>
    <dgm:pt modelId="{BC21646F-6E14-3A4E-90E3-E9834E67F2F3}" type="sibTrans" cxnId="{FDDE15DC-100B-EC44-8565-F43B5B02D2D2}">
      <dgm:prSet/>
      <dgm:spPr/>
      <dgm:t>
        <a:bodyPr/>
        <a:lstStyle/>
        <a:p>
          <a:endParaRPr lang="en-US"/>
        </a:p>
      </dgm:t>
    </dgm:pt>
    <dgm:pt modelId="{0456D092-3EBB-3647-ADBA-F411FDA60A73}">
      <dgm:prSet/>
      <dgm:spPr/>
      <dgm:t>
        <a:bodyPr/>
        <a:lstStyle/>
        <a:p>
          <a:pPr rtl="0"/>
          <a:r>
            <a:rPr kumimoji="1" lang="en-US" b="1" i="0" dirty="0" smtClean="0"/>
            <a:t>digital</a:t>
          </a:r>
          <a:endParaRPr lang="en-US" b="1" i="0" dirty="0"/>
        </a:p>
      </dgm:t>
    </dgm:pt>
    <dgm:pt modelId="{EB8390A5-3687-3345-AB3B-85FA1C8494F7}" type="parTrans" cxnId="{DFA24E92-D703-B640-9174-6E40F809A0D8}">
      <dgm:prSet/>
      <dgm:spPr/>
      <dgm:t>
        <a:bodyPr/>
        <a:lstStyle/>
        <a:p>
          <a:endParaRPr lang="en-US"/>
        </a:p>
      </dgm:t>
    </dgm:pt>
    <dgm:pt modelId="{7FCFB1DB-5476-0C47-9BEF-14413A1B2128}" type="sibTrans" cxnId="{DFA24E92-D703-B640-9174-6E40F809A0D8}">
      <dgm:prSet/>
      <dgm:spPr/>
      <dgm:t>
        <a:bodyPr/>
        <a:lstStyle/>
        <a:p>
          <a:endParaRPr lang="en-US"/>
        </a:p>
      </dgm:t>
    </dgm:pt>
    <dgm:pt modelId="{8AAA5AC0-AB86-394D-891A-AB0E6E49027D}">
      <dgm:prSet/>
      <dgm:spPr/>
      <dgm:t>
        <a:bodyPr/>
        <a:lstStyle/>
        <a:p>
          <a:pPr rtl="0"/>
          <a:r>
            <a:rPr kumimoji="1" lang="en-US" b="1" i="0" dirty="0" smtClean="0"/>
            <a:t>can use either analog or digital signals</a:t>
          </a:r>
          <a:endParaRPr lang="en-US" b="1" i="0" dirty="0"/>
        </a:p>
      </dgm:t>
    </dgm:pt>
    <dgm:pt modelId="{DFF8D562-FB05-194E-BAA7-68AA9AE522E4}" type="parTrans" cxnId="{DA1C227B-0293-6743-8D30-84C928CE84B7}">
      <dgm:prSet/>
      <dgm:spPr/>
      <dgm:t>
        <a:bodyPr/>
        <a:lstStyle/>
        <a:p>
          <a:endParaRPr lang="en-US" dirty="0"/>
        </a:p>
      </dgm:t>
    </dgm:pt>
    <dgm:pt modelId="{8D963069-1965-FB43-8D92-E1FFF488E23B}" type="sibTrans" cxnId="{DA1C227B-0293-6743-8D30-84C928CE84B7}">
      <dgm:prSet/>
      <dgm:spPr/>
      <dgm:t>
        <a:bodyPr/>
        <a:lstStyle/>
        <a:p>
          <a:endParaRPr lang="en-US"/>
        </a:p>
      </dgm:t>
    </dgm:pt>
    <dgm:pt modelId="{F25A637F-13DC-EA47-96AB-F30A10789365}">
      <dgm:prSet/>
      <dgm:spPr/>
      <dgm:t>
        <a:bodyPr/>
        <a:lstStyle/>
        <a:p>
          <a:pPr rtl="0"/>
          <a:r>
            <a:rPr kumimoji="1" lang="en-US" b="1" i="0" dirty="0" smtClean="0"/>
            <a:t>needs a repeater every 2km to 3km</a:t>
          </a:r>
          <a:endParaRPr lang="en-US" b="1" i="0" dirty="0"/>
        </a:p>
      </dgm:t>
    </dgm:pt>
    <dgm:pt modelId="{B6DB4E53-1490-C24A-BACF-67346744DA45}" type="parTrans" cxnId="{A1FC2B7A-FAE8-C54C-A62F-735AB37E13AB}">
      <dgm:prSet/>
      <dgm:spPr/>
      <dgm:t>
        <a:bodyPr/>
        <a:lstStyle/>
        <a:p>
          <a:endParaRPr lang="en-US" dirty="0"/>
        </a:p>
      </dgm:t>
    </dgm:pt>
    <dgm:pt modelId="{6D391AC1-C7BF-2D4F-A8F4-85C42B2F3E6B}" type="sibTrans" cxnId="{A1FC2B7A-FAE8-C54C-A62F-735AB37E13AB}">
      <dgm:prSet/>
      <dgm:spPr/>
      <dgm:t>
        <a:bodyPr/>
        <a:lstStyle/>
        <a:p>
          <a:endParaRPr lang="en-US"/>
        </a:p>
      </dgm:t>
    </dgm:pt>
    <dgm:pt modelId="{25448347-6792-B049-AB99-3BF063A747FD}">
      <dgm:prSet/>
      <dgm:spPr/>
      <dgm:t>
        <a:bodyPr/>
        <a:lstStyle/>
        <a:p>
          <a:pPr rtl="0"/>
          <a:r>
            <a:rPr kumimoji="1" lang="en-US" b="1" i="0" dirty="0" smtClean="0"/>
            <a:t>limited:</a:t>
          </a:r>
          <a:endParaRPr lang="en-US" b="1" i="0" dirty="0"/>
        </a:p>
      </dgm:t>
    </dgm:pt>
    <dgm:pt modelId="{C9276284-2215-F048-A471-FA820369EBDA}" type="parTrans" cxnId="{CFA91D23-3C0F-4F44-BBA1-30736F427860}">
      <dgm:prSet/>
      <dgm:spPr/>
      <dgm:t>
        <a:bodyPr/>
        <a:lstStyle/>
        <a:p>
          <a:endParaRPr lang="en-US"/>
        </a:p>
      </dgm:t>
    </dgm:pt>
    <dgm:pt modelId="{62652094-7500-1941-B715-77BC7AC608F3}" type="sibTrans" cxnId="{CFA91D23-3C0F-4F44-BBA1-30736F427860}">
      <dgm:prSet/>
      <dgm:spPr/>
      <dgm:t>
        <a:bodyPr/>
        <a:lstStyle/>
        <a:p>
          <a:endParaRPr lang="en-US"/>
        </a:p>
      </dgm:t>
    </dgm:pt>
    <dgm:pt modelId="{F0784DBE-1EC7-BC40-A9B7-AF62353EEB38}">
      <dgm:prSet/>
      <dgm:spPr/>
      <dgm:t>
        <a:bodyPr/>
        <a:lstStyle/>
        <a:p>
          <a:pPr rtl="0"/>
          <a:r>
            <a:rPr kumimoji="1" lang="en-US" b="1" i="0" dirty="0" smtClean="0"/>
            <a:t>distance</a:t>
          </a:r>
          <a:endParaRPr lang="en-US" b="1" i="0" dirty="0"/>
        </a:p>
      </dgm:t>
    </dgm:pt>
    <dgm:pt modelId="{3854F9E9-2438-4949-B123-52C5F16F329D}" type="parTrans" cxnId="{E911CA32-AAD9-5449-BC57-E4BDC906E794}">
      <dgm:prSet/>
      <dgm:spPr/>
      <dgm:t>
        <a:bodyPr/>
        <a:lstStyle/>
        <a:p>
          <a:endParaRPr lang="en-US" dirty="0"/>
        </a:p>
      </dgm:t>
    </dgm:pt>
    <dgm:pt modelId="{F62F8F50-8EA5-614B-94A7-3C00112A49B1}" type="sibTrans" cxnId="{E911CA32-AAD9-5449-BC57-E4BDC906E794}">
      <dgm:prSet/>
      <dgm:spPr/>
      <dgm:t>
        <a:bodyPr/>
        <a:lstStyle/>
        <a:p>
          <a:endParaRPr lang="en-US"/>
        </a:p>
      </dgm:t>
    </dgm:pt>
    <dgm:pt modelId="{2BB83659-3670-7148-9A15-C639082537ED}">
      <dgm:prSet/>
      <dgm:spPr/>
      <dgm:t>
        <a:bodyPr/>
        <a:lstStyle/>
        <a:p>
          <a:pPr rtl="0"/>
          <a:r>
            <a:rPr kumimoji="1" lang="en-US" b="1" i="0" dirty="0" smtClean="0"/>
            <a:t>bandwidth (1MHz)</a:t>
          </a:r>
          <a:endParaRPr lang="en-US" b="1" i="0" dirty="0"/>
        </a:p>
      </dgm:t>
    </dgm:pt>
    <dgm:pt modelId="{D31B9598-163B-3846-9928-E605F59DCB58}" type="parTrans" cxnId="{D7CC911A-6E13-A844-9AED-A78AA57F9E81}">
      <dgm:prSet/>
      <dgm:spPr/>
      <dgm:t>
        <a:bodyPr/>
        <a:lstStyle/>
        <a:p>
          <a:endParaRPr lang="en-US" dirty="0"/>
        </a:p>
      </dgm:t>
    </dgm:pt>
    <dgm:pt modelId="{845EA86C-9A38-E74A-A9BD-B3FC82FC1E8C}" type="sibTrans" cxnId="{D7CC911A-6E13-A844-9AED-A78AA57F9E81}">
      <dgm:prSet/>
      <dgm:spPr/>
      <dgm:t>
        <a:bodyPr/>
        <a:lstStyle/>
        <a:p>
          <a:endParaRPr lang="en-US"/>
        </a:p>
      </dgm:t>
    </dgm:pt>
    <dgm:pt modelId="{9D9FE914-7E2C-E745-B214-D2FF76DD1D2F}">
      <dgm:prSet/>
      <dgm:spPr/>
      <dgm:t>
        <a:bodyPr/>
        <a:lstStyle/>
        <a:p>
          <a:pPr rtl="0"/>
          <a:r>
            <a:rPr kumimoji="1" lang="en-US" b="1" i="0" dirty="0" smtClean="0"/>
            <a:t>data rate (100MHz)</a:t>
          </a:r>
          <a:endParaRPr lang="en-US" b="1" i="0" dirty="0"/>
        </a:p>
      </dgm:t>
    </dgm:pt>
    <dgm:pt modelId="{3BF526D8-09A5-7D47-A631-BA2F8458C462}" type="parTrans" cxnId="{84BA5D05-9426-CA4D-9FFE-A624BCDCBF5D}">
      <dgm:prSet/>
      <dgm:spPr/>
      <dgm:t>
        <a:bodyPr/>
        <a:lstStyle/>
        <a:p>
          <a:endParaRPr lang="en-US" dirty="0"/>
        </a:p>
      </dgm:t>
    </dgm:pt>
    <dgm:pt modelId="{B7195C75-F95A-494A-8A99-F987D9ACE5C3}" type="sibTrans" cxnId="{84BA5D05-9426-CA4D-9FFE-A624BCDCBF5D}">
      <dgm:prSet/>
      <dgm:spPr/>
      <dgm:t>
        <a:bodyPr/>
        <a:lstStyle/>
        <a:p>
          <a:endParaRPr lang="en-US"/>
        </a:p>
      </dgm:t>
    </dgm:pt>
    <dgm:pt modelId="{D7AB7938-4E3A-394C-8BD5-4E6DBFBE3CE6}" type="pres">
      <dgm:prSet presAssocID="{36CEA0A3-7D4E-E744-B9D5-5EC1819EDD3C}" presName="diagram" presStyleCnt="0">
        <dgm:presLayoutVars>
          <dgm:chPref val="1"/>
          <dgm:dir/>
          <dgm:animOne val="branch"/>
          <dgm:animLvl val="lvl"/>
          <dgm:resizeHandles/>
        </dgm:presLayoutVars>
      </dgm:prSet>
      <dgm:spPr/>
      <dgm:t>
        <a:bodyPr/>
        <a:lstStyle/>
        <a:p>
          <a:endParaRPr lang="en-US"/>
        </a:p>
      </dgm:t>
    </dgm:pt>
    <dgm:pt modelId="{BD58D322-101D-724D-8A21-9F02A439536A}" type="pres">
      <dgm:prSet presAssocID="{A3446905-81E7-CB4F-85F2-A4D2B32C5821}" presName="root" presStyleCnt="0"/>
      <dgm:spPr/>
    </dgm:pt>
    <dgm:pt modelId="{674F5FA0-729A-4D44-A0F8-F17FB9895372}" type="pres">
      <dgm:prSet presAssocID="{A3446905-81E7-CB4F-85F2-A4D2B32C5821}" presName="rootComposite" presStyleCnt="0"/>
      <dgm:spPr/>
    </dgm:pt>
    <dgm:pt modelId="{E8B0765A-38BD-D048-98B4-8DF5B6DF0C9F}" type="pres">
      <dgm:prSet presAssocID="{A3446905-81E7-CB4F-85F2-A4D2B32C5821}" presName="rootText" presStyleLbl="node1" presStyleIdx="0" presStyleCnt="3"/>
      <dgm:spPr/>
      <dgm:t>
        <a:bodyPr/>
        <a:lstStyle/>
        <a:p>
          <a:endParaRPr lang="en-US"/>
        </a:p>
      </dgm:t>
    </dgm:pt>
    <dgm:pt modelId="{4B031148-FDA3-6840-A4F3-DF18CBF46060}" type="pres">
      <dgm:prSet presAssocID="{A3446905-81E7-CB4F-85F2-A4D2B32C5821}" presName="rootConnector" presStyleLbl="node1" presStyleIdx="0" presStyleCnt="3"/>
      <dgm:spPr/>
      <dgm:t>
        <a:bodyPr/>
        <a:lstStyle/>
        <a:p>
          <a:endParaRPr lang="en-US"/>
        </a:p>
      </dgm:t>
    </dgm:pt>
    <dgm:pt modelId="{1764A032-8E7E-AF44-AF7A-6BC31B18303D}" type="pres">
      <dgm:prSet presAssocID="{A3446905-81E7-CB4F-85F2-A4D2B32C5821}" presName="childShape" presStyleCnt="0"/>
      <dgm:spPr/>
    </dgm:pt>
    <dgm:pt modelId="{22C9C1B8-C4FE-3A46-9DA8-D05E37B73C5A}" type="pres">
      <dgm:prSet presAssocID="{4A893B74-B845-BF45-BB3B-D1CB29241E4C}" presName="Name13" presStyleLbl="parChTrans1D2" presStyleIdx="0" presStyleCnt="6"/>
      <dgm:spPr/>
      <dgm:t>
        <a:bodyPr/>
        <a:lstStyle/>
        <a:p>
          <a:endParaRPr lang="en-US"/>
        </a:p>
      </dgm:t>
    </dgm:pt>
    <dgm:pt modelId="{6455B33D-C70C-6C40-872E-E6DF03652607}" type="pres">
      <dgm:prSet presAssocID="{8B41BFBD-7DB7-DE4C-AE2B-1F30008A3C35}" presName="childText" presStyleLbl="bgAcc1" presStyleIdx="0" presStyleCnt="6">
        <dgm:presLayoutVars>
          <dgm:bulletEnabled val="1"/>
        </dgm:presLayoutVars>
      </dgm:prSet>
      <dgm:spPr/>
      <dgm:t>
        <a:bodyPr/>
        <a:lstStyle/>
        <a:p>
          <a:endParaRPr lang="en-US"/>
        </a:p>
      </dgm:t>
    </dgm:pt>
    <dgm:pt modelId="{9F7DFC62-647C-7048-B207-07D46FA6CA79}" type="pres">
      <dgm:prSet presAssocID="{0456D092-3EBB-3647-ADBA-F411FDA60A73}" presName="root" presStyleCnt="0"/>
      <dgm:spPr/>
    </dgm:pt>
    <dgm:pt modelId="{A5837AE8-35C6-2047-9E61-1740CCA1B343}" type="pres">
      <dgm:prSet presAssocID="{0456D092-3EBB-3647-ADBA-F411FDA60A73}" presName="rootComposite" presStyleCnt="0"/>
      <dgm:spPr/>
    </dgm:pt>
    <dgm:pt modelId="{C557DEA5-E514-3E4E-99D5-1C7B69B39A67}" type="pres">
      <dgm:prSet presAssocID="{0456D092-3EBB-3647-ADBA-F411FDA60A73}" presName="rootText" presStyleLbl="node1" presStyleIdx="1" presStyleCnt="3"/>
      <dgm:spPr/>
      <dgm:t>
        <a:bodyPr/>
        <a:lstStyle/>
        <a:p>
          <a:endParaRPr lang="en-US"/>
        </a:p>
      </dgm:t>
    </dgm:pt>
    <dgm:pt modelId="{6B218971-6F7A-F742-8942-D2FB08A1BA81}" type="pres">
      <dgm:prSet presAssocID="{0456D092-3EBB-3647-ADBA-F411FDA60A73}" presName="rootConnector" presStyleLbl="node1" presStyleIdx="1" presStyleCnt="3"/>
      <dgm:spPr/>
      <dgm:t>
        <a:bodyPr/>
        <a:lstStyle/>
        <a:p>
          <a:endParaRPr lang="en-US"/>
        </a:p>
      </dgm:t>
    </dgm:pt>
    <dgm:pt modelId="{A5673D5A-2404-E44F-9A16-53E1371DFB62}" type="pres">
      <dgm:prSet presAssocID="{0456D092-3EBB-3647-ADBA-F411FDA60A73}" presName="childShape" presStyleCnt="0"/>
      <dgm:spPr/>
    </dgm:pt>
    <dgm:pt modelId="{900AC95F-9FCA-6B42-BC14-9B76A3CC384C}" type="pres">
      <dgm:prSet presAssocID="{DFF8D562-FB05-194E-BAA7-68AA9AE522E4}" presName="Name13" presStyleLbl="parChTrans1D2" presStyleIdx="1" presStyleCnt="6"/>
      <dgm:spPr/>
      <dgm:t>
        <a:bodyPr/>
        <a:lstStyle/>
        <a:p>
          <a:endParaRPr lang="en-US"/>
        </a:p>
      </dgm:t>
    </dgm:pt>
    <dgm:pt modelId="{95212F56-32AE-7A43-B6BF-4E554C673573}" type="pres">
      <dgm:prSet presAssocID="{8AAA5AC0-AB86-394D-891A-AB0E6E49027D}" presName="childText" presStyleLbl="bgAcc1" presStyleIdx="1" presStyleCnt="6">
        <dgm:presLayoutVars>
          <dgm:bulletEnabled val="1"/>
        </dgm:presLayoutVars>
      </dgm:prSet>
      <dgm:spPr/>
      <dgm:t>
        <a:bodyPr/>
        <a:lstStyle/>
        <a:p>
          <a:endParaRPr lang="en-US"/>
        </a:p>
      </dgm:t>
    </dgm:pt>
    <dgm:pt modelId="{235F0584-F3D4-3D46-A1F3-E0B871BC1BDA}" type="pres">
      <dgm:prSet presAssocID="{B6DB4E53-1490-C24A-BACF-67346744DA45}" presName="Name13" presStyleLbl="parChTrans1D2" presStyleIdx="2" presStyleCnt="6"/>
      <dgm:spPr/>
      <dgm:t>
        <a:bodyPr/>
        <a:lstStyle/>
        <a:p>
          <a:endParaRPr lang="en-US"/>
        </a:p>
      </dgm:t>
    </dgm:pt>
    <dgm:pt modelId="{231C22CF-81F0-2F41-85D8-6FAEE9C4A385}" type="pres">
      <dgm:prSet presAssocID="{F25A637F-13DC-EA47-96AB-F30A10789365}" presName="childText" presStyleLbl="bgAcc1" presStyleIdx="2" presStyleCnt="6">
        <dgm:presLayoutVars>
          <dgm:bulletEnabled val="1"/>
        </dgm:presLayoutVars>
      </dgm:prSet>
      <dgm:spPr/>
      <dgm:t>
        <a:bodyPr/>
        <a:lstStyle/>
        <a:p>
          <a:endParaRPr lang="en-US"/>
        </a:p>
      </dgm:t>
    </dgm:pt>
    <dgm:pt modelId="{E7FB7349-CE56-F141-BFD8-C66ABFE153CC}" type="pres">
      <dgm:prSet presAssocID="{25448347-6792-B049-AB99-3BF063A747FD}" presName="root" presStyleCnt="0"/>
      <dgm:spPr/>
    </dgm:pt>
    <dgm:pt modelId="{A35AC36E-2C18-024B-BF0C-4BA2752578C9}" type="pres">
      <dgm:prSet presAssocID="{25448347-6792-B049-AB99-3BF063A747FD}" presName="rootComposite" presStyleCnt="0"/>
      <dgm:spPr/>
    </dgm:pt>
    <dgm:pt modelId="{2B9FFCF2-5EEF-5D48-A4BA-D8C61E8BE690}" type="pres">
      <dgm:prSet presAssocID="{25448347-6792-B049-AB99-3BF063A747FD}" presName="rootText" presStyleLbl="node1" presStyleIdx="2" presStyleCnt="3"/>
      <dgm:spPr/>
      <dgm:t>
        <a:bodyPr/>
        <a:lstStyle/>
        <a:p>
          <a:endParaRPr lang="en-US"/>
        </a:p>
      </dgm:t>
    </dgm:pt>
    <dgm:pt modelId="{54DD7DE7-61F1-2047-A3E9-605CE9EDACCB}" type="pres">
      <dgm:prSet presAssocID="{25448347-6792-B049-AB99-3BF063A747FD}" presName="rootConnector" presStyleLbl="node1" presStyleIdx="2" presStyleCnt="3"/>
      <dgm:spPr/>
      <dgm:t>
        <a:bodyPr/>
        <a:lstStyle/>
        <a:p>
          <a:endParaRPr lang="en-US"/>
        </a:p>
      </dgm:t>
    </dgm:pt>
    <dgm:pt modelId="{A650E977-7759-D64A-B303-C8B607119ADF}" type="pres">
      <dgm:prSet presAssocID="{25448347-6792-B049-AB99-3BF063A747FD}" presName="childShape" presStyleCnt="0"/>
      <dgm:spPr/>
    </dgm:pt>
    <dgm:pt modelId="{EA2A21E5-4F24-CA45-A330-5C6F25D0F089}" type="pres">
      <dgm:prSet presAssocID="{3854F9E9-2438-4949-B123-52C5F16F329D}" presName="Name13" presStyleLbl="parChTrans1D2" presStyleIdx="3" presStyleCnt="6"/>
      <dgm:spPr/>
      <dgm:t>
        <a:bodyPr/>
        <a:lstStyle/>
        <a:p>
          <a:endParaRPr lang="en-US"/>
        </a:p>
      </dgm:t>
    </dgm:pt>
    <dgm:pt modelId="{96CEB96D-AA2A-5C4A-9339-2322033288F6}" type="pres">
      <dgm:prSet presAssocID="{F0784DBE-1EC7-BC40-A9B7-AF62353EEB38}" presName="childText" presStyleLbl="bgAcc1" presStyleIdx="3" presStyleCnt="6">
        <dgm:presLayoutVars>
          <dgm:bulletEnabled val="1"/>
        </dgm:presLayoutVars>
      </dgm:prSet>
      <dgm:spPr/>
      <dgm:t>
        <a:bodyPr/>
        <a:lstStyle/>
        <a:p>
          <a:endParaRPr lang="en-US"/>
        </a:p>
      </dgm:t>
    </dgm:pt>
    <dgm:pt modelId="{76621A6C-6F59-314E-BD50-753EB4ECA6A7}" type="pres">
      <dgm:prSet presAssocID="{D31B9598-163B-3846-9928-E605F59DCB58}" presName="Name13" presStyleLbl="parChTrans1D2" presStyleIdx="4" presStyleCnt="6"/>
      <dgm:spPr/>
      <dgm:t>
        <a:bodyPr/>
        <a:lstStyle/>
        <a:p>
          <a:endParaRPr lang="en-US"/>
        </a:p>
      </dgm:t>
    </dgm:pt>
    <dgm:pt modelId="{47375A87-B10E-7B4C-BB9A-F50EA1D86135}" type="pres">
      <dgm:prSet presAssocID="{2BB83659-3670-7148-9A15-C639082537ED}" presName="childText" presStyleLbl="bgAcc1" presStyleIdx="4" presStyleCnt="6">
        <dgm:presLayoutVars>
          <dgm:bulletEnabled val="1"/>
        </dgm:presLayoutVars>
      </dgm:prSet>
      <dgm:spPr/>
      <dgm:t>
        <a:bodyPr/>
        <a:lstStyle/>
        <a:p>
          <a:endParaRPr lang="en-US"/>
        </a:p>
      </dgm:t>
    </dgm:pt>
    <dgm:pt modelId="{8AEDE5E7-84A1-FC4D-81B2-4328314CF4C9}" type="pres">
      <dgm:prSet presAssocID="{3BF526D8-09A5-7D47-A631-BA2F8458C462}" presName="Name13" presStyleLbl="parChTrans1D2" presStyleIdx="5" presStyleCnt="6"/>
      <dgm:spPr/>
      <dgm:t>
        <a:bodyPr/>
        <a:lstStyle/>
        <a:p>
          <a:endParaRPr lang="en-US"/>
        </a:p>
      </dgm:t>
    </dgm:pt>
    <dgm:pt modelId="{900A1F3C-2D2C-D74F-BDF1-0CDBB736AE4D}" type="pres">
      <dgm:prSet presAssocID="{9D9FE914-7E2C-E745-B214-D2FF76DD1D2F}" presName="childText" presStyleLbl="bgAcc1" presStyleIdx="5" presStyleCnt="6">
        <dgm:presLayoutVars>
          <dgm:bulletEnabled val="1"/>
        </dgm:presLayoutVars>
      </dgm:prSet>
      <dgm:spPr/>
      <dgm:t>
        <a:bodyPr/>
        <a:lstStyle/>
        <a:p>
          <a:endParaRPr lang="en-US"/>
        </a:p>
      </dgm:t>
    </dgm:pt>
  </dgm:ptLst>
  <dgm:cxnLst>
    <dgm:cxn modelId="{8FD7A34C-4A9D-B549-921B-C876556FC0FF}" type="presOf" srcId="{DFF8D562-FB05-194E-BAA7-68AA9AE522E4}" destId="{900AC95F-9FCA-6B42-BC14-9B76A3CC384C}" srcOrd="0" destOrd="0" presId="urn:microsoft.com/office/officeart/2005/8/layout/hierarchy3"/>
    <dgm:cxn modelId="{FDDE15DC-100B-EC44-8565-F43B5B02D2D2}" srcId="{A3446905-81E7-CB4F-85F2-A4D2B32C5821}" destId="{8B41BFBD-7DB7-DE4C-AE2B-1F30008A3C35}" srcOrd="0" destOrd="0" parTransId="{4A893B74-B845-BF45-BB3B-D1CB29241E4C}" sibTransId="{BC21646F-6E14-3A4E-90E3-E9834E67F2F3}"/>
    <dgm:cxn modelId="{3D0C163C-E7F2-9341-9C73-C6B6A634F317}" type="presOf" srcId="{3BF526D8-09A5-7D47-A631-BA2F8458C462}" destId="{8AEDE5E7-84A1-FC4D-81B2-4328314CF4C9}" srcOrd="0" destOrd="0" presId="urn:microsoft.com/office/officeart/2005/8/layout/hierarchy3"/>
    <dgm:cxn modelId="{F99B3BCE-5290-724B-953B-81F00291A5A5}" type="presOf" srcId="{0456D092-3EBB-3647-ADBA-F411FDA60A73}" destId="{6B218971-6F7A-F742-8942-D2FB08A1BA81}" srcOrd="1" destOrd="0" presId="urn:microsoft.com/office/officeart/2005/8/layout/hierarchy3"/>
    <dgm:cxn modelId="{B655E15D-8A6E-204D-935A-EEC20C7DD069}" type="presOf" srcId="{4A893B74-B845-BF45-BB3B-D1CB29241E4C}" destId="{22C9C1B8-C4FE-3A46-9DA8-D05E37B73C5A}" srcOrd="0" destOrd="0" presId="urn:microsoft.com/office/officeart/2005/8/layout/hierarchy3"/>
    <dgm:cxn modelId="{3AF28C98-D537-874D-991C-62FEA7B9F5AB}" srcId="{36CEA0A3-7D4E-E744-B9D5-5EC1819EDD3C}" destId="{A3446905-81E7-CB4F-85F2-A4D2B32C5821}" srcOrd="0" destOrd="0" parTransId="{3A724262-EB5A-B74D-9663-1B03F63DD761}" sibTransId="{5EBA7759-5ADE-EE40-BE67-4B111D69481E}"/>
    <dgm:cxn modelId="{3350AE96-85D4-2847-A069-471B981D716B}" type="presOf" srcId="{F25A637F-13DC-EA47-96AB-F30A10789365}" destId="{231C22CF-81F0-2F41-85D8-6FAEE9C4A385}" srcOrd="0" destOrd="0" presId="urn:microsoft.com/office/officeart/2005/8/layout/hierarchy3"/>
    <dgm:cxn modelId="{D7CC911A-6E13-A844-9AED-A78AA57F9E81}" srcId="{25448347-6792-B049-AB99-3BF063A747FD}" destId="{2BB83659-3670-7148-9A15-C639082537ED}" srcOrd="1" destOrd="0" parTransId="{D31B9598-163B-3846-9928-E605F59DCB58}" sibTransId="{845EA86C-9A38-E74A-A9BD-B3FC82FC1E8C}"/>
    <dgm:cxn modelId="{6C6042F0-AC54-EA4C-A58D-BABE58B65135}" type="presOf" srcId="{36CEA0A3-7D4E-E744-B9D5-5EC1819EDD3C}" destId="{D7AB7938-4E3A-394C-8BD5-4E6DBFBE3CE6}" srcOrd="0" destOrd="0" presId="urn:microsoft.com/office/officeart/2005/8/layout/hierarchy3"/>
    <dgm:cxn modelId="{9DC8029B-DDC4-9946-89E5-1A7FE8E66A0F}" type="presOf" srcId="{25448347-6792-B049-AB99-3BF063A747FD}" destId="{2B9FFCF2-5EEF-5D48-A4BA-D8C61E8BE690}" srcOrd="0" destOrd="0" presId="urn:microsoft.com/office/officeart/2005/8/layout/hierarchy3"/>
    <dgm:cxn modelId="{7A1BC6E9-C090-1840-BD85-E183D3A2B4BD}" type="presOf" srcId="{F0784DBE-1EC7-BC40-A9B7-AF62353EEB38}" destId="{96CEB96D-AA2A-5C4A-9339-2322033288F6}" srcOrd="0" destOrd="0" presId="urn:microsoft.com/office/officeart/2005/8/layout/hierarchy3"/>
    <dgm:cxn modelId="{DFA24E92-D703-B640-9174-6E40F809A0D8}" srcId="{36CEA0A3-7D4E-E744-B9D5-5EC1819EDD3C}" destId="{0456D092-3EBB-3647-ADBA-F411FDA60A73}" srcOrd="1" destOrd="0" parTransId="{EB8390A5-3687-3345-AB3B-85FA1C8494F7}" sibTransId="{7FCFB1DB-5476-0C47-9BEF-14413A1B2128}"/>
    <dgm:cxn modelId="{C1CD69D6-6F96-B547-972C-B86DE4D23B3A}" type="presOf" srcId="{A3446905-81E7-CB4F-85F2-A4D2B32C5821}" destId="{4B031148-FDA3-6840-A4F3-DF18CBF46060}" srcOrd="1" destOrd="0" presId="urn:microsoft.com/office/officeart/2005/8/layout/hierarchy3"/>
    <dgm:cxn modelId="{138B21DD-DBB3-744F-BB37-C3E5552F1FBD}" type="presOf" srcId="{9D9FE914-7E2C-E745-B214-D2FF76DD1D2F}" destId="{900A1F3C-2D2C-D74F-BDF1-0CDBB736AE4D}" srcOrd="0" destOrd="0" presId="urn:microsoft.com/office/officeart/2005/8/layout/hierarchy3"/>
    <dgm:cxn modelId="{DA588598-0AE7-FB42-B012-FED0D9A4CC8A}" type="presOf" srcId="{8AAA5AC0-AB86-394D-891A-AB0E6E49027D}" destId="{95212F56-32AE-7A43-B6BF-4E554C673573}" srcOrd="0" destOrd="0" presId="urn:microsoft.com/office/officeart/2005/8/layout/hierarchy3"/>
    <dgm:cxn modelId="{A1FC2B7A-FAE8-C54C-A62F-735AB37E13AB}" srcId="{0456D092-3EBB-3647-ADBA-F411FDA60A73}" destId="{F25A637F-13DC-EA47-96AB-F30A10789365}" srcOrd="1" destOrd="0" parTransId="{B6DB4E53-1490-C24A-BACF-67346744DA45}" sibTransId="{6D391AC1-C7BF-2D4F-A8F4-85C42B2F3E6B}"/>
    <dgm:cxn modelId="{13DB1DE1-D838-7640-BAB6-3FE374FD7FB8}" type="presOf" srcId="{B6DB4E53-1490-C24A-BACF-67346744DA45}" destId="{235F0584-F3D4-3D46-A1F3-E0B871BC1BDA}" srcOrd="0" destOrd="0" presId="urn:microsoft.com/office/officeart/2005/8/layout/hierarchy3"/>
    <dgm:cxn modelId="{DA1C227B-0293-6743-8D30-84C928CE84B7}" srcId="{0456D092-3EBB-3647-ADBA-F411FDA60A73}" destId="{8AAA5AC0-AB86-394D-891A-AB0E6E49027D}" srcOrd="0" destOrd="0" parTransId="{DFF8D562-FB05-194E-BAA7-68AA9AE522E4}" sibTransId="{8D963069-1965-FB43-8D92-E1FFF488E23B}"/>
    <dgm:cxn modelId="{CCBFACD1-389F-D642-99DB-F66380CA70C0}" type="presOf" srcId="{25448347-6792-B049-AB99-3BF063A747FD}" destId="{54DD7DE7-61F1-2047-A3E9-605CE9EDACCB}" srcOrd="1" destOrd="0" presId="urn:microsoft.com/office/officeart/2005/8/layout/hierarchy3"/>
    <dgm:cxn modelId="{B2354891-7158-EC4D-AE6A-FECD2C79D817}" type="presOf" srcId="{3854F9E9-2438-4949-B123-52C5F16F329D}" destId="{EA2A21E5-4F24-CA45-A330-5C6F25D0F089}" srcOrd="0" destOrd="0" presId="urn:microsoft.com/office/officeart/2005/8/layout/hierarchy3"/>
    <dgm:cxn modelId="{E911CA32-AAD9-5449-BC57-E4BDC906E794}" srcId="{25448347-6792-B049-AB99-3BF063A747FD}" destId="{F0784DBE-1EC7-BC40-A9B7-AF62353EEB38}" srcOrd="0" destOrd="0" parTransId="{3854F9E9-2438-4949-B123-52C5F16F329D}" sibTransId="{F62F8F50-8EA5-614B-94A7-3C00112A49B1}"/>
    <dgm:cxn modelId="{25094A6C-19D3-A242-93EB-5AD1CFD84A80}" type="presOf" srcId="{A3446905-81E7-CB4F-85F2-A4D2B32C5821}" destId="{E8B0765A-38BD-D048-98B4-8DF5B6DF0C9F}" srcOrd="0" destOrd="0" presId="urn:microsoft.com/office/officeart/2005/8/layout/hierarchy3"/>
    <dgm:cxn modelId="{BC061648-DB15-3E4D-B3B7-110C30DEC022}" type="presOf" srcId="{D31B9598-163B-3846-9928-E605F59DCB58}" destId="{76621A6C-6F59-314E-BD50-753EB4ECA6A7}" srcOrd="0" destOrd="0" presId="urn:microsoft.com/office/officeart/2005/8/layout/hierarchy3"/>
    <dgm:cxn modelId="{FE397456-3988-6A48-937B-9531CC079B4F}" type="presOf" srcId="{0456D092-3EBB-3647-ADBA-F411FDA60A73}" destId="{C557DEA5-E514-3E4E-99D5-1C7B69B39A67}" srcOrd="0" destOrd="0" presId="urn:microsoft.com/office/officeart/2005/8/layout/hierarchy3"/>
    <dgm:cxn modelId="{6A62D341-0B6D-2740-8A98-C84066EA3C51}" type="presOf" srcId="{8B41BFBD-7DB7-DE4C-AE2B-1F30008A3C35}" destId="{6455B33D-C70C-6C40-872E-E6DF03652607}" srcOrd="0" destOrd="0" presId="urn:microsoft.com/office/officeart/2005/8/layout/hierarchy3"/>
    <dgm:cxn modelId="{84BA5D05-9426-CA4D-9FFE-A624BCDCBF5D}" srcId="{25448347-6792-B049-AB99-3BF063A747FD}" destId="{9D9FE914-7E2C-E745-B214-D2FF76DD1D2F}" srcOrd="2" destOrd="0" parTransId="{3BF526D8-09A5-7D47-A631-BA2F8458C462}" sibTransId="{B7195C75-F95A-494A-8A99-F987D9ACE5C3}"/>
    <dgm:cxn modelId="{2BB6F2D1-DEA8-1146-999E-59F447AB3234}" type="presOf" srcId="{2BB83659-3670-7148-9A15-C639082537ED}" destId="{47375A87-B10E-7B4C-BB9A-F50EA1D86135}" srcOrd="0" destOrd="0" presId="urn:microsoft.com/office/officeart/2005/8/layout/hierarchy3"/>
    <dgm:cxn modelId="{CFA91D23-3C0F-4F44-BBA1-30736F427860}" srcId="{36CEA0A3-7D4E-E744-B9D5-5EC1819EDD3C}" destId="{25448347-6792-B049-AB99-3BF063A747FD}" srcOrd="2" destOrd="0" parTransId="{C9276284-2215-F048-A471-FA820369EBDA}" sibTransId="{62652094-7500-1941-B715-77BC7AC608F3}"/>
    <dgm:cxn modelId="{66B70BD3-1328-9144-BF29-66B083613E6B}" type="presParOf" srcId="{D7AB7938-4E3A-394C-8BD5-4E6DBFBE3CE6}" destId="{BD58D322-101D-724D-8A21-9F02A439536A}" srcOrd="0" destOrd="0" presId="urn:microsoft.com/office/officeart/2005/8/layout/hierarchy3"/>
    <dgm:cxn modelId="{F60381A5-807E-1144-94B5-AA44EFD87226}" type="presParOf" srcId="{BD58D322-101D-724D-8A21-9F02A439536A}" destId="{674F5FA0-729A-4D44-A0F8-F17FB9895372}" srcOrd="0" destOrd="0" presId="urn:microsoft.com/office/officeart/2005/8/layout/hierarchy3"/>
    <dgm:cxn modelId="{24AF666D-0A1F-5645-BA71-A61F20461CC2}" type="presParOf" srcId="{674F5FA0-729A-4D44-A0F8-F17FB9895372}" destId="{E8B0765A-38BD-D048-98B4-8DF5B6DF0C9F}" srcOrd="0" destOrd="0" presId="urn:microsoft.com/office/officeart/2005/8/layout/hierarchy3"/>
    <dgm:cxn modelId="{ADC3F6FA-32ED-D64B-96EE-9C6F3D04D729}" type="presParOf" srcId="{674F5FA0-729A-4D44-A0F8-F17FB9895372}" destId="{4B031148-FDA3-6840-A4F3-DF18CBF46060}" srcOrd="1" destOrd="0" presId="urn:microsoft.com/office/officeart/2005/8/layout/hierarchy3"/>
    <dgm:cxn modelId="{655654EF-F15F-9146-9462-099908CDF243}" type="presParOf" srcId="{BD58D322-101D-724D-8A21-9F02A439536A}" destId="{1764A032-8E7E-AF44-AF7A-6BC31B18303D}" srcOrd="1" destOrd="0" presId="urn:microsoft.com/office/officeart/2005/8/layout/hierarchy3"/>
    <dgm:cxn modelId="{6FCEE054-BBC3-704A-870F-9F2B856D8EF1}" type="presParOf" srcId="{1764A032-8E7E-AF44-AF7A-6BC31B18303D}" destId="{22C9C1B8-C4FE-3A46-9DA8-D05E37B73C5A}" srcOrd="0" destOrd="0" presId="urn:microsoft.com/office/officeart/2005/8/layout/hierarchy3"/>
    <dgm:cxn modelId="{C4AD6A3C-455C-7B4F-83BB-4BEA132D7FEE}" type="presParOf" srcId="{1764A032-8E7E-AF44-AF7A-6BC31B18303D}" destId="{6455B33D-C70C-6C40-872E-E6DF03652607}" srcOrd="1" destOrd="0" presId="urn:microsoft.com/office/officeart/2005/8/layout/hierarchy3"/>
    <dgm:cxn modelId="{4EA0681B-3D24-5142-A307-FFA7752DD8A8}" type="presParOf" srcId="{D7AB7938-4E3A-394C-8BD5-4E6DBFBE3CE6}" destId="{9F7DFC62-647C-7048-B207-07D46FA6CA79}" srcOrd="1" destOrd="0" presId="urn:microsoft.com/office/officeart/2005/8/layout/hierarchy3"/>
    <dgm:cxn modelId="{04B5DA89-96A4-E34D-96F7-B2974BDB0BE7}" type="presParOf" srcId="{9F7DFC62-647C-7048-B207-07D46FA6CA79}" destId="{A5837AE8-35C6-2047-9E61-1740CCA1B343}" srcOrd="0" destOrd="0" presId="urn:microsoft.com/office/officeart/2005/8/layout/hierarchy3"/>
    <dgm:cxn modelId="{54D15094-B5D3-3C4F-87D0-66A8D7F0CF21}" type="presParOf" srcId="{A5837AE8-35C6-2047-9E61-1740CCA1B343}" destId="{C557DEA5-E514-3E4E-99D5-1C7B69B39A67}" srcOrd="0" destOrd="0" presId="urn:microsoft.com/office/officeart/2005/8/layout/hierarchy3"/>
    <dgm:cxn modelId="{580D1057-6F9D-1041-9BDA-11301635DC97}" type="presParOf" srcId="{A5837AE8-35C6-2047-9E61-1740CCA1B343}" destId="{6B218971-6F7A-F742-8942-D2FB08A1BA81}" srcOrd="1" destOrd="0" presId="urn:microsoft.com/office/officeart/2005/8/layout/hierarchy3"/>
    <dgm:cxn modelId="{FC878480-57A1-E44C-824B-0E3592C77E35}" type="presParOf" srcId="{9F7DFC62-647C-7048-B207-07D46FA6CA79}" destId="{A5673D5A-2404-E44F-9A16-53E1371DFB62}" srcOrd="1" destOrd="0" presId="urn:microsoft.com/office/officeart/2005/8/layout/hierarchy3"/>
    <dgm:cxn modelId="{3A3C8FDE-C2F5-444A-8FE9-30ADE1BA8A38}" type="presParOf" srcId="{A5673D5A-2404-E44F-9A16-53E1371DFB62}" destId="{900AC95F-9FCA-6B42-BC14-9B76A3CC384C}" srcOrd="0" destOrd="0" presId="urn:microsoft.com/office/officeart/2005/8/layout/hierarchy3"/>
    <dgm:cxn modelId="{B53B953F-B2B0-874C-9D68-7AC3B79D9377}" type="presParOf" srcId="{A5673D5A-2404-E44F-9A16-53E1371DFB62}" destId="{95212F56-32AE-7A43-B6BF-4E554C673573}" srcOrd="1" destOrd="0" presId="urn:microsoft.com/office/officeart/2005/8/layout/hierarchy3"/>
    <dgm:cxn modelId="{3CB06458-2F95-CA42-BDE8-FD5013BE7BDE}" type="presParOf" srcId="{A5673D5A-2404-E44F-9A16-53E1371DFB62}" destId="{235F0584-F3D4-3D46-A1F3-E0B871BC1BDA}" srcOrd="2" destOrd="0" presId="urn:microsoft.com/office/officeart/2005/8/layout/hierarchy3"/>
    <dgm:cxn modelId="{3D7E3643-052A-8B4F-BBCE-31AA0D11DE49}" type="presParOf" srcId="{A5673D5A-2404-E44F-9A16-53E1371DFB62}" destId="{231C22CF-81F0-2F41-85D8-6FAEE9C4A385}" srcOrd="3" destOrd="0" presId="urn:microsoft.com/office/officeart/2005/8/layout/hierarchy3"/>
    <dgm:cxn modelId="{688C46DF-7B83-1043-B6A0-0C6E55F5CA25}" type="presParOf" srcId="{D7AB7938-4E3A-394C-8BD5-4E6DBFBE3CE6}" destId="{E7FB7349-CE56-F141-BFD8-C66ABFE153CC}" srcOrd="2" destOrd="0" presId="urn:microsoft.com/office/officeart/2005/8/layout/hierarchy3"/>
    <dgm:cxn modelId="{982FCE2D-5A0D-1E49-9A68-4E2FB6562108}" type="presParOf" srcId="{E7FB7349-CE56-F141-BFD8-C66ABFE153CC}" destId="{A35AC36E-2C18-024B-BF0C-4BA2752578C9}" srcOrd="0" destOrd="0" presId="urn:microsoft.com/office/officeart/2005/8/layout/hierarchy3"/>
    <dgm:cxn modelId="{A7670DDF-53F8-794B-A08A-7397F318D525}" type="presParOf" srcId="{A35AC36E-2C18-024B-BF0C-4BA2752578C9}" destId="{2B9FFCF2-5EEF-5D48-A4BA-D8C61E8BE690}" srcOrd="0" destOrd="0" presId="urn:microsoft.com/office/officeart/2005/8/layout/hierarchy3"/>
    <dgm:cxn modelId="{F8F47C28-6CAB-C747-BA45-FB1485B4C410}" type="presParOf" srcId="{A35AC36E-2C18-024B-BF0C-4BA2752578C9}" destId="{54DD7DE7-61F1-2047-A3E9-605CE9EDACCB}" srcOrd="1" destOrd="0" presId="urn:microsoft.com/office/officeart/2005/8/layout/hierarchy3"/>
    <dgm:cxn modelId="{C99019AE-662A-4242-B998-2902EB86010B}" type="presParOf" srcId="{E7FB7349-CE56-F141-BFD8-C66ABFE153CC}" destId="{A650E977-7759-D64A-B303-C8B607119ADF}" srcOrd="1" destOrd="0" presId="urn:microsoft.com/office/officeart/2005/8/layout/hierarchy3"/>
    <dgm:cxn modelId="{7292DAA4-B64A-FF41-87FE-7B5561227859}" type="presParOf" srcId="{A650E977-7759-D64A-B303-C8B607119ADF}" destId="{EA2A21E5-4F24-CA45-A330-5C6F25D0F089}" srcOrd="0" destOrd="0" presId="urn:microsoft.com/office/officeart/2005/8/layout/hierarchy3"/>
    <dgm:cxn modelId="{69BEB116-0643-344A-8DF2-D2F30CC447BC}" type="presParOf" srcId="{A650E977-7759-D64A-B303-C8B607119ADF}" destId="{96CEB96D-AA2A-5C4A-9339-2322033288F6}" srcOrd="1" destOrd="0" presId="urn:microsoft.com/office/officeart/2005/8/layout/hierarchy3"/>
    <dgm:cxn modelId="{BC287054-F486-C749-B5DD-FC0A0D95D226}" type="presParOf" srcId="{A650E977-7759-D64A-B303-C8B607119ADF}" destId="{76621A6C-6F59-314E-BD50-753EB4ECA6A7}" srcOrd="2" destOrd="0" presId="urn:microsoft.com/office/officeart/2005/8/layout/hierarchy3"/>
    <dgm:cxn modelId="{AB095094-E35F-0948-AA66-47C13338737E}" type="presParOf" srcId="{A650E977-7759-D64A-B303-C8B607119ADF}" destId="{47375A87-B10E-7B4C-BB9A-F50EA1D86135}" srcOrd="3" destOrd="0" presId="urn:microsoft.com/office/officeart/2005/8/layout/hierarchy3"/>
    <dgm:cxn modelId="{2661C448-0070-5C45-80F1-6B15E295E230}" type="presParOf" srcId="{A650E977-7759-D64A-B303-C8B607119ADF}" destId="{8AEDE5E7-84A1-FC4D-81B2-4328314CF4C9}" srcOrd="4" destOrd="0" presId="urn:microsoft.com/office/officeart/2005/8/layout/hierarchy3"/>
    <dgm:cxn modelId="{CE668DBB-45F6-8B41-B42C-0F53DD8A52E9}" type="presParOf" srcId="{A650E977-7759-D64A-B303-C8B607119ADF}" destId="{900A1F3C-2D2C-D74F-BDF1-0CDBB736AE4D}" srcOrd="5" destOrd="0" presId="urn:microsoft.com/office/officeart/2005/8/layout/hierarchy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658122D-4A2F-5947-B42D-5CACA5AD86A6}" type="doc">
      <dgm:prSet loTypeId="urn:microsoft.com/office/officeart/2005/8/layout/vList2" loCatId="list" qsTypeId="urn:microsoft.com/office/officeart/2005/8/quickstyle/simple4" qsCatId="simple" csTypeId="urn:microsoft.com/office/officeart/2005/8/colors/accent1_2" csCatId="accent1" phldr="1"/>
      <dgm:spPr/>
      <dgm:t>
        <a:bodyPr/>
        <a:lstStyle/>
        <a:p>
          <a:endParaRPr lang="en-US"/>
        </a:p>
      </dgm:t>
    </dgm:pt>
    <dgm:pt modelId="{1DE6E686-EE11-C545-9648-BA4B9B424C6B}">
      <dgm:prSet/>
      <dgm:spPr/>
      <dgm:t>
        <a:bodyPr/>
        <a:lstStyle/>
        <a:p>
          <a:pPr rtl="0"/>
          <a:r>
            <a:rPr kumimoji="1" lang="en-US" b="1" i="0" dirty="0" smtClean="0"/>
            <a:t>Unshielded Twisted Pair (UTP)</a:t>
          </a:r>
          <a:endParaRPr lang="en-US" b="1" i="0" dirty="0"/>
        </a:p>
      </dgm:t>
    </dgm:pt>
    <dgm:pt modelId="{97302285-B74F-ED41-95DC-65FB5A50D2F4}" type="parTrans" cxnId="{ADC89EDC-610C-CF4B-B5FB-98CC5CEA002B}">
      <dgm:prSet/>
      <dgm:spPr/>
      <dgm:t>
        <a:bodyPr/>
        <a:lstStyle/>
        <a:p>
          <a:endParaRPr lang="en-US"/>
        </a:p>
      </dgm:t>
    </dgm:pt>
    <dgm:pt modelId="{534E27C2-ADD0-FB45-A63F-439D8CF22C2A}" type="sibTrans" cxnId="{ADC89EDC-610C-CF4B-B5FB-98CC5CEA002B}">
      <dgm:prSet/>
      <dgm:spPr/>
      <dgm:t>
        <a:bodyPr/>
        <a:lstStyle/>
        <a:p>
          <a:endParaRPr lang="en-US"/>
        </a:p>
      </dgm:t>
    </dgm:pt>
    <dgm:pt modelId="{CAC04C62-33DB-804E-90A2-6478A1CE79C4}">
      <dgm:prSet/>
      <dgm:spPr/>
      <dgm:t>
        <a:bodyPr/>
        <a:lstStyle/>
        <a:p>
          <a:pPr rtl="0"/>
          <a:r>
            <a:rPr kumimoji="1" lang="en-US" b="0" i="0" dirty="0" smtClean="0"/>
            <a:t>Ordinary telephone wire</a:t>
          </a:r>
          <a:endParaRPr lang="en-US" b="0" i="0" dirty="0"/>
        </a:p>
      </dgm:t>
    </dgm:pt>
    <dgm:pt modelId="{33FD4F3B-D989-844F-BB2D-A69377B895A0}" type="parTrans" cxnId="{33CCF27B-0A56-5245-B853-B0F2BF9C2660}">
      <dgm:prSet/>
      <dgm:spPr/>
      <dgm:t>
        <a:bodyPr/>
        <a:lstStyle/>
        <a:p>
          <a:endParaRPr lang="en-US"/>
        </a:p>
      </dgm:t>
    </dgm:pt>
    <dgm:pt modelId="{7C6E4D67-C9CA-D04B-8658-E1D1BE8886A0}" type="sibTrans" cxnId="{33CCF27B-0A56-5245-B853-B0F2BF9C2660}">
      <dgm:prSet/>
      <dgm:spPr/>
      <dgm:t>
        <a:bodyPr/>
        <a:lstStyle/>
        <a:p>
          <a:endParaRPr lang="en-US"/>
        </a:p>
      </dgm:t>
    </dgm:pt>
    <dgm:pt modelId="{1CAB0FAF-FA4C-A94A-BBCF-869CD969DE90}">
      <dgm:prSet/>
      <dgm:spPr/>
      <dgm:t>
        <a:bodyPr/>
        <a:lstStyle/>
        <a:p>
          <a:pPr rtl="0"/>
          <a:r>
            <a:rPr kumimoji="1" lang="en-US" b="0" i="0" dirty="0" smtClean="0"/>
            <a:t>Cheapest</a:t>
          </a:r>
          <a:endParaRPr lang="en-US" b="0" i="0" dirty="0"/>
        </a:p>
      </dgm:t>
    </dgm:pt>
    <dgm:pt modelId="{C8F540DE-DFFB-6A4B-A639-1ED5ACEDBC6F}" type="parTrans" cxnId="{31F7FDBD-A4B5-6140-93F2-CC5497A44F98}">
      <dgm:prSet/>
      <dgm:spPr/>
      <dgm:t>
        <a:bodyPr/>
        <a:lstStyle/>
        <a:p>
          <a:endParaRPr lang="en-US"/>
        </a:p>
      </dgm:t>
    </dgm:pt>
    <dgm:pt modelId="{A720AF8B-29F2-4046-A5CE-FCCF0CFB4CE6}" type="sibTrans" cxnId="{31F7FDBD-A4B5-6140-93F2-CC5497A44F98}">
      <dgm:prSet/>
      <dgm:spPr/>
      <dgm:t>
        <a:bodyPr/>
        <a:lstStyle/>
        <a:p>
          <a:endParaRPr lang="en-US"/>
        </a:p>
      </dgm:t>
    </dgm:pt>
    <dgm:pt modelId="{170758B1-F9CB-8540-A969-4B024E738950}">
      <dgm:prSet/>
      <dgm:spPr/>
      <dgm:t>
        <a:bodyPr/>
        <a:lstStyle/>
        <a:p>
          <a:pPr rtl="0"/>
          <a:r>
            <a:rPr kumimoji="1" lang="en-US" b="0" i="0" dirty="0" smtClean="0"/>
            <a:t>Easiest to install</a:t>
          </a:r>
          <a:endParaRPr lang="en-US" b="0" i="0" dirty="0"/>
        </a:p>
      </dgm:t>
    </dgm:pt>
    <dgm:pt modelId="{E39FC2DC-9BE7-0045-A7DC-E318AC5D11D6}" type="parTrans" cxnId="{019F496B-55E1-AF4E-822F-04D132680930}">
      <dgm:prSet/>
      <dgm:spPr/>
      <dgm:t>
        <a:bodyPr/>
        <a:lstStyle/>
        <a:p>
          <a:endParaRPr lang="en-US"/>
        </a:p>
      </dgm:t>
    </dgm:pt>
    <dgm:pt modelId="{60333E3C-CE0A-9F43-9FF8-C42A14446CAC}" type="sibTrans" cxnId="{019F496B-55E1-AF4E-822F-04D132680930}">
      <dgm:prSet/>
      <dgm:spPr/>
      <dgm:t>
        <a:bodyPr/>
        <a:lstStyle/>
        <a:p>
          <a:endParaRPr lang="en-US"/>
        </a:p>
      </dgm:t>
    </dgm:pt>
    <dgm:pt modelId="{A47B2E17-419D-8546-AEA4-2AC00047F5EA}">
      <dgm:prSet/>
      <dgm:spPr/>
      <dgm:t>
        <a:bodyPr/>
        <a:lstStyle/>
        <a:p>
          <a:pPr rtl="0"/>
          <a:r>
            <a:rPr kumimoji="1" lang="en-US" b="0" i="0" dirty="0" smtClean="0"/>
            <a:t>Suffers from external electromagnetic interference</a:t>
          </a:r>
          <a:endParaRPr lang="en-US" b="0" i="0" dirty="0"/>
        </a:p>
      </dgm:t>
    </dgm:pt>
    <dgm:pt modelId="{67F58C55-6450-CE48-97B0-A265F8047C66}" type="parTrans" cxnId="{E4FA4775-6FF1-F747-BE5A-3088BE002985}">
      <dgm:prSet/>
      <dgm:spPr/>
      <dgm:t>
        <a:bodyPr/>
        <a:lstStyle/>
        <a:p>
          <a:endParaRPr lang="en-US"/>
        </a:p>
      </dgm:t>
    </dgm:pt>
    <dgm:pt modelId="{27DC696B-FD8E-E547-96D4-5C79D0ABC1C5}" type="sibTrans" cxnId="{E4FA4775-6FF1-F747-BE5A-3088BE002985}">
      <dgm:prSet/>
      <dgm:spPr/>
      <dgm:t>
        <a:bodyPr/>
        <a:lstStyle/>
        <a:p>
          <a:endParaRPr lang="en-US"/>
        </a:p>
      </dgm:t>
    </dgm:pt>
    <dgm:pt modelId="{6AA182D4-9B7A-BF4C-BE09-88EC5BE69C17}">
      <dgm:prSet/>
      <dgm:spPr/>
      <dgm:t>
        <a:bodyPr/>
        <a:lstStyle/>
        <a:p>
          <a:pPr rtl="0"/>
          <a:r>
            <a:rPr kumimoji="1" lang="en-US" b="1" i="0" dirty="0" smtClean="0"/>
            <a:t>Shielded Twisted Pair (STP)</a:t>
          </a:r>
          <a:endParaRPr lang="en-US" b="1" i="0" dirty="0"/>
        </a:p>
      </dgm:t>
    </dgm:pt>
    <dgm:pt modelId="{D26242BA-B039-BC4E-97F7-9ED1141D98F8}" type="parTrans" cxnId="{79AFE58C-9B8B-F546-BB18-4509FD200BA9}">
      <dgm:prSet/>
      <dgm:spPr/>
      <dgm:t>
        <a:bodyPr/>
        <a:lstStyle/>
        <a:p>
          <a:endParaRPr lang="en-US"/>
        </a:p>
      </dgm:t>
    </dgm:pt>
    <dgm:pt modelId="{32FAADF8-0782-7441-925E-1CCA064CF2CA}" type="sibTrans" cxnId="{79AFE58C-9B8B-F546-BB18-4509FD200BA9}">
      <dgm:prSet/>
      <dgm:spPr/>
      <dgm:t>
        <a:bodyPr/>
        <a:lstStyle/>
        <a:p>
          <a:endParaRPr lang="en-US"/>
        </a:p>
      </dgm:t>
    </dgm:pt>
    <dgm:pt modelId="{5E5CB841-ACFF-F94D-A947-FA7C51091BB1}">
      <dgm:prSet/>
      <dgm:spPr/>
      <dgm:t>
        <a:bodyPr/>
        <a:lstStyle/>
        <a:p>
          <a:pPr rtl="0"/>
          <a:r>
            <a:rPr kumimoji="1" lang="en-US" b="0" i="0" dirty="0" smtClean="0"/>
            <a:t>Has metal braid or sheathing that reduces interference</a:t>
          </a:r>
          <a:endParaRPr lang="en-US" b="0" i="0" dirty="0"/>
        </a:p>
      </dgm:t>
    </dgm:pt>
    <dgm:pt modelId="{64C6CD8C-ABE1-7843-A09D-DAB72B5ADADC}" type="parTrans" cxnId="{30EAD978-F00C-094F-9C40-C1A8570CF6B9}">
      <dgm:prSet/>
      <dgm:spPr/>
      <dgm:t>
        <a:bodyPr/>
        <a:lstStyle/>
        <a:p>
          <a:endParaRPr lang="en-US"/>
        </a:p>
      </dgm:t>
    </dgm:pt>
    <dgm:pt modelId="{A552DB20-CA1A-0542-B39D-B45A54CCE400}" type="sibTrans" cxnId="{30EAD978-F00C-094F-9C40-C1A8570CF6B9}">
      <dgm:prSet/>
      <dgm:spPr/>
      <dgm:t>
        <a:bodyPr/>
        <a:lstStyle/>
        <a:p>
          <a:endParaRPr lang="en-US"/>
        </a:p>
      </dgm:t>
    </dgm:pt>
    <dgm:pt modelId="{96667979-2A0D-6047-95E7-3D85FB7B2873}">
      <dgm:prSet/>
      <dgm:spPr/>
      <dgm:t>
        <a:bodyPr/>
        <a:lstStyle/>
        <a:p>
          <a:pPr rtl="0"/>
          <a:r>
            <a:rPr kumimoji="1" lang="en-US" b="0" i="0" dirty="0" smtClean="0"/>
            <a:t>Provides better performance at higher data rates</a:t>
          </a:r>
          <a:endParaRPr lang="en-US" b="0" i="0" dirty="0"/>
        </a:p>
      </dgm:t>
    </dgm:pt>
    <dgm:pt modelId="{16A0A117-73AD-DC44-A5D3-D375DFC5EFF3}" type="parTrans" cxnId="{64AE6CB8-25BD-C047-8269-164C7CBD6B48}">
      <dgm:prSet/>
      <dgm:spPr/>
      <dgm:t>
        <a:bodyPr/>
        <a:lstStyle/>
        <a:p>
          <a:endParaRPr lang="en-US"/>
        </a:p>
      </dgm:t>
    </dgm:pt>
    <dgm:pt modelId="{1B74904F-406F-9249-A000-A85D1894AB9C}" type="sibTrans" cxnId="{64AE6CB8-25BD-C047-8269-164C7CBD6B48}">
      <dgm:prSet/>
      <dgm:spPr/>
      <dgm:t>
        <a:bodyPr/>
        <a:lstStyle/>
        <a:p>
          <a:endParaRPr lang="en-US"/>
        </a:p>
      </dgm:t>
    </dgm:pt>
    <dgm:pt modelId="{75CF19AF-0AC4-AE4F-923E-68FA56EF67CB}">
      <dgm:prSet/>
      <dgm:spPr/>
      <dgm:t>
        <a:bodyPr/>
        <a:lstStyle/>
        <a:p>
          <a:pPr rtl="0"/>
          <a:r>
            <a:rPr kumimoji="1" lang="en-US" b="0" i="0" dirty="0" smtClean="0"/>
            <a:t>More expensive</a:t>
          </a:r>
          <a:endParaRPr lang="en-US" b="0" i="0" dirty="0"/>
        </a:p>
      </dgm:t>
    </dgm:pt>
    <dgm:pt modelId="{F6D10CB3-EAA0-FC40-85E8-E71796202FFD}" type="parTrans" cxnId="{A298699F-C326-D94D-8D41-104493A7B661}">
      <dgm:prSet/>
      <dgm:spPr/>
      <dgm:t>
        <a:bodyPr/>
        <a:lstStyle/>
        <a:p>
          <a:endParaRPr lang="en-US"/>
        </a:p>
      </dgm:t>
    </dgm:pt>
    <dgm:pt modelId="{9D195D4C-53BA-5740-8B81-6B0E2DBC0323}" type="sibTrans" cxnId="{A298699F-C326-D94D-8D41-104493A7B661}">
      <dgm:prSet/>
      <dgm:spPr/>
      <dgm:t>
        <a:bodyPr/>
        <a:lstStyle/>
        <a:p>
          <a:endParaRPr lang="en-US"/>
        </a:p>
      </dgm:t>
    </dgm:pt>
    <dgm:pt modelId="{85C0D6CE-A2AB-1C45-9474-6D1342682090}">
      <dgm:prSet/>
      <dgm:spPr/>
      <dgm:t>
        <a:bodyPr/>
        <a:lstStyle/>
        <a:p>
          <a:pPr rtl="0"/>
          <a:r>
            <a:rPr kumimoji="1" lang="en-US" b="0" i="0" dirty="0" smtClean="0"/>
            <a:t>Harder to handle (thick, heavy)</a:t>
          </a:r>
          <a:endParaRPr lang="en-US" b="0" i="0" dirty="0"/>
        </a:p>
      </dgm:t>
    </dgm:pt>
    <dgm:pt modelId="{FB241887-759E-CC42-B933-AC9D36A3526C}" type="parTrans" cxnId="{249E6CCA-88AF-9046-A1F9-2411F66FCA03}">
      <dgm:prSet/>
      <dgm:spPr/>
      <dgm:t>
        <a:bodyPr/>
        <a:lstStyle/>
        <a:p>
          <a:endParaRPr lang="en-US"/>
        </a:p>
      </dgm:t>
    </dgm:pt>
    <dgm:pt modelId="{ECED3DFA-1F91-764A-AD76-FA5403FE1B21}" type="sibTrans" cxnId="{249E6CCA-88AF-9046-A1F9-2411F66FCA03}">
      <dgm:prSet/>
      <dgm:spPr/>
      <dgm:t>
        <a:bodyPr/>
        <a:lstStyle/>
        <a:p>
          <a:endParaRPr lang="en-US"/>
        </a:p>
      </dgm:t>
    </dgm:pt>
    <dgm:pt modelId="{4A3A73FE-2D4E-134D-9D5C-69BE65F8DA02}">
      <dgm:prSet/>
      <dgm:spPr/>
      <dgm:t>
        <a:bodyPr/>
        <a:lstStyle/>
        <a:p>
          <a:pPr rtl="0"/>
          <a:r>
            <a:rPr lang="en-US" dirty="0" smtClean="0"/>
            <a:t>Splicing is easier</a:t>
          </a:r>
          <a:endParaRPr lang="en-US" b="0" i="0" dirty="0"/>
        </a:p>
      </dgm:t>
    </dgm:pt>
    <dgm:pt modelId="{4D8EC522-FF88-6A43-8CA7-D40DD1C60925}" type="parTrans" cxnId="{283A2284-133F-8742-B04F-FED01261BDF6}">
      <dgm:prSet/>
      <dgm:spPr/>
    </dgm:pt>
    <dgm:pt modelId="{DE850021-39DF-0C4E-80D0-C9F4CE7DC6B0}" type="sibTrans" cxnId="{283A2284-133F-8742-B04F-FED01261BDF6}">
      <dgm:prSet/>
      <dgm:spPr/>
    </dgm:pt>
    <dgm:pt modelId="{285254B4-8900-5F41-A6A3-FF5EBEA2C43F}" type="pres">
      <dgm:prSet presAssocID="{9658122D-4A2F-5947-B42D-5CACA5AD86A6}" presName="linear" presStyleCnt="0">
        <dgm:presLayoutVars>
          <dgm:animLvl val="lvl"/>
          <dgm:resizeHandles val="exact"/>
        </dgm:presLayoutVars>
      </dgm:prSet>
      <dgm:spPr/>
      <dgm:t>
        <a:bodyPr/>
        <a:lstStyle/>
        <a:p>
          <a:endParaRPr lang="en-US"/>
        </a:p>
      </dgm:t>
    </dgm:pt>
    <dgm:pt modelId="{0A39F95F-A0F9-6548-9628-686DED917BF9}" type="pres">
      <dgm:prSet presAssocID="{1DE6E686-EE11-C545-9648-BA4B9B424C6B}" presName="parentText" presStyleLbl="node1" presStyleIdx="0" presStyleCnt="2">
        <dgm:presLayoutVars>
          <dgm:chMax val="0"/>
          <dgm:bulletEnabled val="1"/>
        </dgm:presLayoutVars>
      </dgm:prSet>
      <dgm:spPr/>
      <dgm:t>
        <a:bodyPr/>
        <a:lstStyle/>
        <a:p>
          <a:endParaRPr lang="en-US"/>
        </a:p>
      </dgm:t>
    </dgm:pt>
    <dgm:pt modelId="{4FD4CB09-F293-0643-804E-AC2F30FA134D}" type="pres">
      <dgm:prSet presAssocID="{1DE6E686-EE11-C545-9648-BA4B9B424C6B}" presName="childText" presStyleLbl="revTx" presStyleIdx="0" presStyleCnt="2">
        <dgm:presLayoutVars>
          <dgm:bulletEnabled val="1"/>
        </dgm:presLayoutVars>
      </dgm:prSet>
      <dgm:spPr/>
      <dgm:t>
        <a:bodyPr/>
        <a:lstStyle/>
        <a:p>
          <a:endParaRPr lang="en-US"/>
        </a:p>
      </dgm:t>
    </dgm:pt>
    <dgm:pt modelId="{45836ADC-D9E6-1349-AA0A-DFBA43224E34}" type="pres">
      <dgm:prSet presAssocID="{6AA182D4-9B7A-BF4C-BE09-88EC5BE69C17}" presName="parentText" presStyleLbl="node1" presStyleIdx="1" presStyleCnt="2">
        <dgm:presLayoutVars>
          <dgm:chMax val="0"/>
          <dgm:bulletEnabled val="1"/>
        </dgm:presLayoutVars>
      </dgm:prSet>
      <dgm:spPr/>
      <dgm:t>
        <a:bodyPr/>
        <a:lstStyle/>
        <a:p>
          <a:endParaRPr lang="en-US"/>
        </a:p>
      </dgm:t>
    </dgm:pt>
    <dgm:pt modelId="{7B626C79-101D-8141-94B2-48F8466A0B1D}" type="pres">
      <dgm:prSet presAssocID="{6AA182D4-9B7A-BF4C-BE09-88EC5BE69C17}" presName="childText" presStyleLbl="revTx" presStyleIdx="1" presStyleCnt="2">
        <dgm:presLayoutVars>
          <dgm:bulletEnabled val="1"/>
        </dgm:presLayoutVars>
      </dgm:prSet>
      <dgm:spPr/>
      <dgm:t>
        <a:bodyPr/>
        <a:lstStyle/>
        <a:p>
          <a:endParaRPr lang="en-US"/>
        </a:p>
      </dgm:t>
    </dgm:pt>
  </dgm:ptLst>
  <dgm:cxnLst>
    <dgm:cxn modelId="{B29D28A0-ED77-C343-99FE-097A2E87293E}" type="presOf" srcId="{6AA182D4-9B7A-BF4C-BE09-88EC5BE69C17}" destId="{45836ADC-D9E6-1349-AA0A-DFBA43224E34}" srcOrd="0" destOrd="0" presId="urn:microsoft.com/office/officeart/2005/8/layout/vList2"/>
    <dgm:cxn modelId="{1AAF2741-5E08-5145-9302-64767B8F770B}" type="presOf" srcId="{CAC04C62-33DB-804E-90A2-6478A1CE79C4}" destId="{4FD4CB09-F293-0643-804E-AC2F30FA134D}" srcOrd="0" destOrd="0" presId="urn:microsoft.com/office/officeart/2005/8/layout/vList2"/>
    <dgm:cxn modelId="{ADC89EDC-610C-CF4B-B5FB-98CC5CEA002B}" srcId="{9658122D-4A2F-5947-B42D-5CACA5AD86A6}" destId="{1DE6E686-EE11-C545-9648-BA4B9B424C6B}" srcOrd="0" destOrd="0" parTransId="{97302285-B74F-ED41-95DC-65FB5A50D2F4}" sibTransId="{534E27C2-ADD0-FB45-A63F-439D8CF22C2A}"/>
    <dgm:cxn modelId="{64AE6CB8-25BD-C047-8269-164C7CBD6B48}" srcId="{6AA182D4-9B7A-BF4C-BE09-88EC5BE69C17}" destId="{96667979-2A0D-6047-95E7-3D85FB7B2873}" srcOrd="1" destOrd="0" parTransId="{16A0A117-73AD-DC44-A5D3-D375DFC5EFF3}" sibTransId="{1B74904F-406F-9249-A000-A85D1894AB9C}"/>
    <dgm:cxn modelId="{9F46A1AE-8C37-AC40-98C6-FBAC1E84459B}" type="presOf" srcId="{1CAB0FAF-FA4C-A94A-BBCF-869CD969DE90}" destId="{4FD4CB09-F293-0643-804E-AC2F30FA134D}" srcOrd="0" destOrd="1" presId="urn:microsoft.com/office/officeart/2005/8/layout/vList2"/>
    <dgm:cxn modelId="{30EAD978-F00C-094F-9C40-C1A8570CF6B9}" srcId="{6AA182D4-9B7A-BF4C-BE09-88EC5BE69C17}" destId="{5E5CB841-ACFF-F94D-A947-FA7C51091BB1}" srcOrd="0" destOrd="0" parTransId="{64C6CD8C-ABE1-7843-A09D-DAB72B5ADADC}" sibTransId="{A552DB20-CA1A-0542-B39D-B45A54CCE400}"/>
    <dgm:cxn modelId="{18C36331-4554-6E44-AEEE-A6551FFF6D56}" type="presOf" srcId="{4A3A73FE-2D4E-134D-9D5C-69BE65F8DA02}" destId="{4FD4CB09-F293-0643-804E-AC2F30FA134D}" srcOrd="0" destOrd="4" presId="urn:microsoft.com/office/officeart/2005/8/layout/vList2"/>
    <dgm:cxn modelId="{79AFE58C-9B8B-F546-BB18-4509FD200BA9}" srcId="{9658122D-4A2F-5947-B42D-5CACA5AD86A6}" destId="{6AA182D4-9B7A-BF4C-BE09-88EC5BE69C17}" srcOrd="1" destOrd="0" parTransId="{D26242BA-B039-BC4E-97F7-9ED1141D98F8}" sibTransId="{32FAADF8-0782-7441-925E-1CCA064CF2CA}"/>
    <dgm:cxn modelId="{36C46780-5C71-394D-A472-D58AD61650A5}" type="presOf" srcId="{170758B1-F9CB-8540-A969-4B024E738950}" destId="{4FD4CB09-F293-0643-804E-AC2F30FA134D}" srcOrd="0" destOrd="2" presId="urn:microsoft.com/office/officeart/2005/8/layout/vList2"/>
    <dgm:cxn modelId="{A3433379-A45F-984A-B19B-32ED12D8267C}" type="presOf" srcId="{9658122D-4A2F-5947-B42D-5CACA5AD86A6}" destId="{285254B4-8900-5F41-A6A3-FF5EBEA2C43F}" srcOrd="0" destOrd="0" presId="urn:microsoft.com/office/officeart/2005/8/layout/vList2"/>
    <dgm:cxn modelId="{A298699F-C326-D94D-8D41-104493A7B661}" srcId="{6AA182D4-9B7A-BF4C-BE09-88EC5BE69C17}" destId="{75CF19AF-0AC4-AE4F-923E-68FA56EF67CB}" srcOrd="2" destOrd="0" parTransId="{F6D10CB3-EAA0-FC40-85E8-E71796202FFD}" sibTransId="{9D195D4C-53BA-5740-8B81-6B0E2DBC0323}"/>
    <dgm:cxn modelId="{C387BB3C-AB35-0B4B-9E95-D1D4FB1483D9}" type="presOf" srcId="{A47B2E17-419D-8546-AEA4-2AC00047F5EA}" destId="{4FD4CB09-F293-0643-804E-AC2F30FA134D}" srcOrd="0" destOrd="3" presId="urn:microsoft.com/office/officeart/2005/8/layout/vList2"/>
    <dgm:cxn modelId="{057FDC7E-1583-CE46-B22A-7176FC05F334}" type="presOf" srcId="{96667979-2A0D-6047-95E7-3D85FB7B2873}" destId="{7B626C79-101D-8141-94B2-48F8466A0B1D}" srcOrd="0" destOrd="1" presId="urn:microsoft.com/office/officeart/2005/8/layout/vList2"/>
    <dgm:cxn modelId="{33CCF27B-0A56-5245-B853-B0F2BF9C2660}" srcId="{1DE6E686-EE11-C545-9648-BA4B9B424C6B}" destId="{CAC04C62-33DB-804E-90A2-6478A1CE79C4}" srcOrd="0" destOrd="0" parTransId="{33FD4F3B-D989-844F-BB2D-A69377B895A0}" sibTransId="{7C6E4D67-C9CA-D04B-8658-E1D1BE8886A0}"/>
    <dgm:cxn modelId="{283A2284-133F-8742-B04F-FED01261BDF6}" srcId="{1DE6E686-EE11-C545-9648-BA4B9B424C6B}" destId="{4A3A73FE-2D4E-134D-9D5C-69BE65F8DA02}" srcOrd="4" destOrd="0" parTransId="{4D8EC522-FF88-6A43-8CA7-D40DD1C60925}" sibTransId="{DE850021-39DF-0C4E-80D0-C9F4CE7DC6B0}"/>
    <dgm:cxn modelId="{019F496B-55E1-AF4E-822F-04D132680930}" srcId="{1DE6E686-EE11-C545-9648-BA4B9B424C6B}" destId="{170758B1-F9CB-8540-A969-4B024E738950}" srcOrd="2" destOrd="0" parTransId="{E39FC2DC-9BE7-0045-A7DC-E318AC5D11D6}" sibTransId="{60333E3C-CE0A-9F43-9FF8-C42A14446CAC}"/>
    <dgm:cxn modelId="{249E6CCA-88AF-9046-A1F9-2411F66FCA03}" srcId="{6AA182D4-9B7A-BF4C-BE09-88EC5BE69C17}" destId="{85C0D6CE-A2AB-1C45-9474-6D1342682090}" srcOrd="3" destOrd="0" parTransId="{FB241887-759E-CC42-B933-AC9D36A3526C}" sibTransId="{ECED3DFA-1F91-764A-AD76-FA5403FE1B21}"/>
    <dgm:cxn modelId="{749DADB1-A75B-994B-BCA0-BF3EE544C92C}" type="presOf" srcId="{85C0D6CE-A2AB-1C45-9474-6D1342682090}" destId="{7B626C79-101D-8141-94B2-48F8466A0B1D}" srcOrd="0" destOrd="3" presId="urn:microsoft.com/office/officeart/2005/8/layout/vList2"/>
    <dgm:cxn modelId="{2DF3502C-BD87-CB4C-AF7A-9063AAD76FE9}" type="presOf" srcId="{1DE6E686-EE11-C545-9648-BA4B9B424C6B}" destId="{0A39F95F-A0F9-6548-9628-686DED917BF9}" srcOrd="0" destOrd="0" presId="urn:microsoft.com/office/officeart/2005/8/layout/vList2"/>
    <dgm:cxn modelId="{A1061BEF-7CB6-9845-A8AD-D1255B3A57E8}" type="presOf" srcId="{75CF19AF-0AC4-AE4F-923E-68FA56EF67CB}" destId="{7B626C79-101D-8141-94B2-48F8466A0B1D}" srcOrd="0" destOrd="2" presId="urn:microsoft.com/office/officeart/2005/8/layout/vList2"/>
    <dgm:cxn modelId="{31F7FDBD-A4B5-6140-93F2-CC5497A44F98}" srcId="{1DE6E686-EE11-C545-9648-BA4B9B424C6B}" destId="{1CAB0FAF-FA4C-A94A-BBCF-869CD969DE90}" srcOrd="1" destOrd="0" parTransId="{C8F540DE-DFFB-6A4B-A639-1ED5ACEDBC6F}" sibTransId="{A720AF8B-29F2-4046-A5CE-FCCF0CFB4CE6}"/>
    <dgm:cxn modelId="{E4FA4775-6FF1-F747-BE5A-3088BE002985}" srcId="{1DE6E686-EE11-C545-9648-BA4B9B424C6B}" destId="{A47B2E17-419D-8546-AEA4-2AC00047F5EA}" srcOrd="3" destOrd="0" parTransId="{67F58C55-6450-CE48-97B0-A265F8047C66}" sibTransId="{27DC696B-FD8E-E547-96D4-5C79D0ABC1C5}"/>
    <dgm:cxn modelId="{E82FCFB1-2C5C-DF4C-9F57-F947C2FE0F32}" type="presOf" srcId="{5E5CB841-ACFF-F94D-A947-FA7C51091BB1}" destId="{7B626C79-101D-8141-94B2-48F8466A0B1D}" srcOrd="0" destOrd="0" presId="urn:microsoft.com/office/officeart/2005/8/layout/vList2"/>
    <dgm:cxn modelId="{06C03B2F-4BC7-9949-88E1-14069F2715AF}" type="presParOf" srcId="{285254B4-8900-5F41-A6A3-FF5EBEA2C43F}" destId="{0A39F95F-A0F9-6548-9628-686DED917BF9}" srcOrd="0" destOrd="0" presId="urn:microsoft.com/office/officeart/2005/8/layout/vList2"/>
    <dgm:cxn modelId="{4D5CDDEA-075C-D247-A66A-98240EE45801}" type="presParOf" srcId="{285254B4-8900-5F41-A6A3-FF5EBEA2C43F}" destId="{4FD4CB09-F293-0643-804E-AC2F30FA134D}" srcOrd="1" destOrd="0" presId="urn:microsoft.com/office/officeart/2005/8/layout/vList2"/>
    <dgm:cxn modelId="{29DEC15D-54EB-F94D-84DC-981D334D4231}" type="presParOf" srcId="{285254B4-8900-5F41-A6A3-FF5EBEA2C43F}" destId="{45836ADC-D9E6-1349-AA0A-DFBA43224E34}" srcOrd="2" destOrd="0" presId="urn:microsoft.com/office/officeart/2005/8/layout/vList2"/>
    <dgm:cxn modelId="{78BC073D-97A5-1F40-8FC0-E877BCD9FD40}" type="presParOf" srcId="{285254B4-8900-5F41-A6A3-FF5EBEA2C43F}" destId="{7B626C79-101D-8141-94B2-48F8466A0B1D}" srcOrd="3"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CC415C6-FFEB-404C-B6D7-2C7D771B280A}" type="doc">
      <dgm:prSet loTypeId="urn:microsoft.com/office/officeart/2005/8/layout/arrow4" loCatId="relationship" qsTypeId="urn:microsoft.com/office/officeart/2005/8/quickstyle/simple4" qsCatId="simple" csTypeId="urn:microsoft.com/office/officeart/2005/8/colors/accent1_2" csCatId="accent1" phldr="1"/>
      <dgm:spPr/>
      <dgm:t>
        <a:bodyPr/>
        <a:lstStyle/>
        <a:p>
          <a:endParaRPr lang="en-US"/>
        </a:p>
      </dgm:t>
    </dgm:pt>
    <dgm:pt modelId="{5FF6A63C-DFD4-AD49-A3B3-9E676E2612F4}">
      <dgm:prSet/>
      <dgm:spPr/>
      <dgm:t>
        <a:bodyPr/>
        <a:lstStyle/>
        <a:p>
          <a:pPr rtl="0"/>
          <a:r>
            <a:rPr kumimoji="1" lang="en-US" dirty="0" smtClean="0"/>
            <a:t>Frequency characteristics superior to twisted pair</a:t>
          </a:r>
          <a:endParaRPr lang="en-US" dirty="0"/>
        </a:p>
      </dgm:t>
    </dgm:pt>
    <dgm:pt modelId="{4D187D6E-DF5D-1A40-BF40-88AAE803654F}" type="parTrans" cxnId="{3DDD1E2D-8FB4-6C49-9C41-BDDB16F51551}">
      <dgm:prSet/>
      <dgm:spPr/>
      <dgm:t>
        <a:bodyPr/>
        <a:lstStyle/>
        <a:p>
          <a:endParaRPr lang="en-US"/>
        </a:p>
      </dgm:t>
    </dgm:pt>
    <dgm:pt modelId="{31F365CE-2916-C544-AF1B-FD6EEA2E1944}" type="sibTrans" cxnId="{3DDD1E2D-8FB4-6C49-9C41-BDDB16F51551}">
      <dgm:prSet/>
      <dgm:spPr/>
      <dgm:t>
        <a:bodyPr/>
        <a:lstStyle/>
        <a:p>
          <a:endParaRPr lang="en-US"/>
        </a:p>
      </dgm:t>
    </dgm:pt>
    <dgm:pt modelId="{7A10493B-1857-8F44-9168-4863EFEB27DD}">
      <dgm:prSet/>
      <dgm:spPr/>
      <dgm:t>
        <a:bodyPr/>
        <a:lstStyle/>
        <a:p>
          <a:pPr rtl="0"/>
          <a:r>
            <a:rPr kumimoji="1" lang="en-US" dirty="0" smtClean="0"/>
            <a:t>Performance limited by attenuation &amp; noise</a:t>
          </a:r>
          <a:endParaRPr lang="en-US" dirty="0"/>
        </a:p>
      </dgm:t>
    </dgm:pt>
    <dgm:pt modelId="{63E6AD56-1CBF-7746-B05A-D5EE0929B2EE}" type="parTrans" cxnId="{6B27185D-3D7D-BD45-9E44-B6EBD147302A}">
      <dgm:prSet/>
      <dgm:spPr/>
      <dgm:t>
        <a:bodyPr/>
        <a:lstStyle/>
        <a:p>
          <a:endParaRPr lang="en-US"/>
        </a:p>
      </dgm:t>
    </dgm:pt>
    <dgm:pt modelId="{2BE996BA-673F-FC46-9C31-F9BA52F28F3C}" type="sibTrans" cxnId="{6B27185D-3D7D-BD45-9E44-B6EBD147302A}">
      <dgm:prSet/>
      <dgm:spPr/>
      <dgm:t>
        <a:bodyPr/>
        <a:lstStyle/>
        <a:p>
          <a:endParaRPr lang="en-US"/>
        </a:p>
      </dgm:t>
    </dgm:pt>
    <dgm:pt modelId="{68C4D1C8-0BE0-7B48-9DE4-A74D89BCB8A8}" type="pres">
      <dgm:prSet presAssocID="{DCC415C6-FFEB-404C-B6D7-2C7D771B280A}" presName="compositeShape" presStyleCnt="0">
        <dgm:presLayoutVars>
          <dgm:chMax val="2"/>
          <dgm:dir/>
          <dgm:resizeHandles val="exact"/>
        </dgm:presLayoutVars>
      </dgm:prSet>
      <dgm:spPr/>
      <dgm:t>
        <a:bodyPr/>
        <a:lstStyle/>
        <a:p>
          <a:endParaRPr lang="en-US"/>
        </a:p>
      </dgm:t>
    </dgm:pt>
    <dgm:pt modelId="{93E77A75-4ED7-6148-AAAF-391B70E816A3}" type="pres">
      <dgm:prSet presAssocID="{5FF6A63C-DFD4-AD49-A3B3-9E676E2612F4}" presName="upArrow" presStyleLbl="node1" presStyleIdx="0" presStyleCnt="2"/>
      <dgm:spPr/>
    </dgm:pt>
    <dgm:pt modelId="{7F57BCB9-E131-584E-95FB-983CEDEB1387}" type="pres">
      <dgm:prSet presAssocID="{5FF6A63C-DFD4-AD49-A3B3-9E676E2612F4}" presName="upArrowText" presStyleLbl="revTx" presStyleIdx="0" presStyleCnt="2" custScaleX="108599" custLinFactNeighborX="10108">
        <dgm:presLayoutVars>
          <dgm:chMax val="0"/>
          <dgm:bulletEnabled val="1"/>
        </dgm:presLayoutVars>
      </dgm:prSet>
      <dgm:spPr/>
      <dgm:t>
        <a:bodyPr/>
        <a:lstStyle/>
        <a:p>
          <a:endParaRPr lang="en-US"/>
        </a:p>
      </dgm:t>
    </dgm:pt>
    <dgm:pt modelId="{E1A5B57F-A517-084D-A9BB-3B9035D9C969}" type="pres">
      <dgm:prSet presAssocID="{7A10493B-1857-8F44-9168-4863EFEB27DD}" presName="downArrow" presStyleLbl="node1" presStyleIdx="1" presStyleCnt="2"/>
      <dgm:spPr/>
    </dgm:pt>
    <dgm:pt modelId="{C534FCE3-7D4C-5D43-B5F3-9C8CFFC45423}" type="pres">
      <dgm:prSet presAssocID="{7A10493B-1857-8F44-9168-4863EFEB27DD}" presName="downArrowText" presStyleLbl="revTx" presStyleIdx="1" presStyleCnt="2">
        <dgm:presLayoutVars>
          <dgm:chMax val="0"/>
          <dgm:bulletEnabled val="1"/>
        </dgm:presLayoutVars>
      </dgm:prSet>
      <dgm:spPr/>
      <dgm:t>
        <a:bodyPr/>
        <a:lstStyle/>
        <a:p>
          <a:endParaRPr lang="en-US"/>
        </a:p>
      </dgm:t>
    </dgm:pt>
  </dgm:ptLst>
  <dgm:cxnLst>
    <dgm:cxn modelId="{6B27185D-3D7D-BD45-9E44-B6EBD147302A}" srcId="{DCC415C6-FFEB-404C-B6D7-2C7D771B280A}" destId="{7A10493B-1857-8F44-9168-4863EFEB27DD}" srcOrd="1" destOrd="0" parTransId="{63E6AD56-1CBF-7746-B05A-D5EE0929B2EE}" sibTransId="{2BE996BA-673F-FC46-9C31-F9BA52F28F3C}"/>
    <dgm:cxn modelId="{3A8057CD-1861-DC48-9035-A12F0C17A7DD}" type="presOf" srcId="{7A10493B-1857-8F44-9168-4863EFEB27DD}" destId="{C534FCE3-7D4C-5D43-B5F3-9C8CFFC45423}" srcOrd="0" destOrd="0" presId="urn:microsoft.com/office/officeart/2005/8/layout/arrow4"/>
    <dgm:cxn modelId="{4EA3A570-C55A-D645-AC4C-9A50AF9C0983}" type="presOf" srcId="{5FF6A63C-DFD4-AD49-A3B3-9E676E2612F4}" destId="{7F57BCB9-E131-584E-95FB-983CEDEB1387}" srcOrd="0" destOrd="0" presId="urn:microsoft.com/office/officeart/2005/8/layout/arrow4"/>
    <dgm:cxn modelId="{1816863C-6C82-7F4A-9C6E-9CD48F2E5510}" type="presOf" srcId="{DCC415C6-FFEB-404C-B6D7-2C7D771B280A}" destId="{68C4D1C8-0BE0-7B48-9DE4-A74D89BCB8A8}" srcOrd="0" destOrd="0" presId="urn:microsoft.com/office/officeart/2005/8/layout/arrow4"/>
    <dgm:cxn modelId="{3DDD1E2D-8FB4-6C49-9C41-BDDB16F51551}" srcId="{DCC415C6-FFEB-404C-B6D7-2C7D771B280A}" destId="{5FF6A63C-DFD4-AD49-A3B3-9E676E2612F4}" srcOrd="0" destOrd="0" parTransId="{4D187D6E-DF5D-1A40-BF40-88AAE803654F}" sibTransId="{31F365CE-2916-C544-AF1B-FD6EEA2E1944}"/>
    <dgm:cxn modelId="{94A21E44-71F8-614E-989A-32040CC6E9B7}" type="presParOf" srcId="{68C4D1C8-0BE0-7B48-9DE4-A74D89BCB8A8}" destId="{93E77A75-4ED7-6148-AAAF-391B70E816A3}" srcOrd="0" destOrd="0" presId="urn:microsoft.com/office/officeart/2005/8/layout/arrow4"/>
    <dgm:cxn modelId="{9852F1A2-D6D5-A048-8D08-44E6FB90A575}" type="presParOf" srcId="{68C4D1C8-0BE0-7B48-9DE4-A74D89BCB8A8}" destId="{7F57BCB9-E131-584E-95FB-983CEDEB1387}" srcOrd="1" destOrd="0" presId="urn:microsoft.com/office/officeart/2005/8/layout/arrow4"/>
    <dgm:cxn modelId="{C7ADD052-FFAB-C444-9FB9-8F9249C29BF2}" type="presParOf" srcId="{68C4D1C8-0BE0-7B48-9DE4-A74D89BCB8A8}" destId="{E1A5B57F-A517-084D-A9BB-3B9035D9C969}" srcOrd="2" destOrd="0" presId="urn:microsoft.com/office/officeart/2005/8/layout/arrow4"/>
    <dgm:cxn modelId="{BE7FC4BD-86DF-B840-B24C-5D2EB839DB15}" type="presParOf" srcId="{68C4D1C8-0BE0-7B48-9DE4-A74D89BCB8A8}" destId="{C534FCE3-7D4C-5D43-B5F3-9C8CFFC45423}" srcOrd="3" destOrd="0" presId="urn:microsoft.com/office/officeart/2005/8/layout/arrow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9DDE004-095A-4946-9FC7-93E61EDD5182}" type="doc">
      <dgm:prSet loTypeId="urn:microsoft.com/office/officeart/2005/8/layout/hList1" loCatId="list" qsTypeId="urn:microsoft.com/office/officeart/2005/8/quickstyle/simple4" qsCatId="simple" csTypeId="urn:microsoft.com/office/officeart/2005/8/colors/accent1_2" csCatId="accent1" phldr="1"/>
      <dgm:spPr/>
      <dgm:t>
        <a:bodyPr/>
        <a:lstStyle/>
        <a:p>
          <a:endParaRPr lang="en-US"/>
        </a:p>
      </dgm:t>
    </dgm:pt>
    <dgm:pt modelId="{ECD23506-5D67-6147-BBFC-13B91C3FED31}">
      <dgm:prSet/>
      <dgm:spPr/>
      <dgm:t>
        <a:bodyPr/>
        <a:lstStyle/>
        <a:p>
          <a:pPr rtl="0"/>
          <a:r>
            <a:rPr kumimoji="1" lang="en-US" dirty="0" smtClean="0"/>
            <a:t>Analog signals</a:t>
          </a:r>
          <a:endParaRPr lang="en-US" dirty="0"/>
        </a:p>
      </dgm:t>
    </dgm:pt>
    <dgm:pt modelId="{86550FD7-3A64-F34F-BFB4-04C3FBEDA619}" type="parTrans" cxnId="{DFBAA511-657C-7942-A331-0B771D923492}">
      <dgm:prSet/>
      <dgm:spPr/>
      <dgm:t>
        <a:bodyPr/>
        <a:lstStyle/>
        <a:p>
          <a:endParaRPr lang="en-US"/>
        </a:p>
      </dgm:t>
    </dgm:pt>
    <dgm:pt modelId="{6DD7DD11-1A66-6947-BAC5-ACD315F57D80}" type="sibTrans" cxnId="{DFBAA511-657C-7942-A331-0B771D923492}">
      <dgm:prSet/>
      <dgm:spPr/>
      <dgm:t>
        <a:bodyPr/>
        <a:lstStyle/>
        <a:p>
          <a:endParaRPr lang="en-US"/>
        </a:p>
      </dgm:t>
    </dgm:pt>
    <dgm:pt modelId="{1645F791-C0B6-5A42-9B0A-612481D6DBC0}">
      <dgm:prSet/>
      <dgm:spPr/>
      <dgm:t>
        <a:bodyPr/>
        <a:lstStyle/>
        <a:p>
          <a:pPr rtl="0"/>
          <a:r>
            <a:rPr kumimoji="1" lang="en-US" dirty="0" smtClean="0"/>
            <a:t>Amplifiers needed every few kilometers - closer if higher frequency</a:t>
          </a:r>
          <a:endParaRPr lang="en-US" dirty="0"/>
        </a:p>
      </dgm:t>
    </dgm:pt>
    <dgm:pt modelId="{E91A5189-9530-A74D-BFFA-EEC1DF6C7544}" type="parTrans" cxnId="{156DCFCB-88D1-C649-9E10-11E6D5438C5D}">
      <dgm:prSet/>
      <dgm:spPr/>
      <dgm:t>
        <a:bodyPr/>
        <a:lstStyle/>
        <a:p>
          <a:endParaRPr lang="en-US"/>
        </a:p>
      </dgm:t>
    </dgm:pt>
    <dgm:pt modelId="{37D2D93A-C957-6C48-B613-0F16A14BE8C5}" type="sibTrans" cxnId="{156DCFCB-88D1-C649-9E10-11E6D5438C5D}">
      <dgm:prSet/>
      <dgm:spPr/>
      <dgm:t>
        <a:bodyPr/>
        <a:lstStyle/>
        <a:p>
          <a:endParaRPr lang="en-US"/>
        </a:p>
      </dgm:t>
    </dgm:pt>
    <dgm:pt modelId="{E8A2F16B-E0CC-0C4E-8CC0-B3E61F7E263E}">
      <dgm:prSet/>
      <dgm:spPr/>
      <dgm:t>
        <a:bodyPr/>
        <a:lstStyle/>
        <a:p>
          <a:pPr rtl="0"/>
          <a:r>
            <a:rPr kumimoji="1" lang="en-US" dirty="0" smtClean="0"/>
            <a:t>Usable spectrum extends up to 500MHz</a:t>
          </a:r>
          <a:endParaRPr lang="en-US" dirty="0"/>
        </a:p>
      </dgm:t>
    </dgm:pt>
    <dgm:pt modelId="{00332641-8FA9-4B4F-A6CD-4847F420C98A}" type="parTrans" cxnId="{35471CFC-7BA7-8C4F-8B95-4E4709C545E8}">
      <dgm:prSet/>
      <dgm:spPr/>
      <dgm:t>
        <a:bodyPr/>
        <a:lstStyle/>
        <a:p>
          <a:endParaRPr lang="en-US"/>
        </a:p>
      </dgm:t>
    </dgm:pt>
    <dgm:pt modelId="{88C03E4E-5819-2C49-9A9F-E425983AED55}" type="sibTrans" cxnId="{35471CFC-7BA7-8C4F-8B95-4E4709C545E8}">
      <dgm:prSet/>
      <dgm:spPr/>
      <dgm:t>
        <a:bodyPr/>
        <a:lstStyle/>
        <a:p>
          <a:endParaRPr lang="en-US"/>
        </a:p>
      </dgm:t>
    </dgm:pt>
    <dgm:pt modelId="{05FD2915-F5FB-5447-8BF2-8CE2B89B627C}">
      <dgm:prSet/>
      <dgm:spPr/>
      <dgm:t>
        <a:bodyPr/>
        <a:lstStyle/>
        <a:p>
          <a:pPr rtl="0"/>
          <a:r>
            <a:rPr kumimoji="1" lang="en-US" dirty="0" smtClean="0"/>
            <a:t>Digital signals</a:t>
          </a:r>
          <a:endParaRPr lang="en-US" dirty="0"/>
        </a:p>
      </dgm:t>
    </dgm:pt>
    <dgm:pt modelId="{0D3E8F04-5AEB-6B43-AF26-9ED63246D9BA}" type="parTrans" cxnId="{E83BA88F-D724-C744-82A5-4D8FA3E853B9}">
      <dgm:prSet/>
      <dgm:spPr/>
      <dgm:t>
        <a:bodyPr/>
        <a:lstStyle/>
        <a:p>
          <a:endParaRPr lang="en-US"/>
        </a:p>
      </dgm:t>
    </dgm:pt>
    <dgm:pt modelId="{FDAF97D9-B25E-5B49-AC80-A73D81767866}" type="sibTrans" cxnId="{E83BA88F-D724-C744-82A5-4D8FA3E853B9}">
      <dgm:prSet/>
      <dgm:spPr/>
      <dgm:t>
        <a:bodyPr/>
        <a:lstStyle/>
        <a:p>
          <a:endParaRPr lang="en-US"/>
        </a:p>
      </dgm:t>
    </dgm:pt>
    <dgm:pt modelId="{D0C57612-1984-0944-B9A3-31A7CCA750B6}">
      <dgm:prSet/>
      <dgm:spPr/>
      <dgm:t>
        <a:bodyPr/>
        <a:lstStyle/>
        <a:p>
          <a:pPr rtl="0"/>
          <a:r>
            <a:rPr kumimoji="1" lang="en-US" dirty="0" smtClean="0"/>
            <a:t>Repeater every 1km - Closer for higher data rates</a:t>
          </a:r>
          <a:endParaRPr lang="en-US" dirty="0"/>
        </a:p>
      </dgm:t>
    </dgm:pt>
    <dgm:pt modelId="{5117A6D3-4BED-244E-BC28-490AB3EF796F}" type="parTrans" cxnId="{D81282ED-8156-D843-B478-AA81AB86D663}">
      <dgm:prSet/>
      <dgm:spPr/>
      <dgm:t>
        <a:bodyPr/>
        <a:lstStyle/>
        <a:p>
          <a:endParaRPr lang="en-US"/>
        </a:p>
      </dgm:t>
    </dgm:pt>
    <dgm:pt modelId="{9DB80C49-CDB2-CB4D-8A53-80D9B6DABE9D}" type="sibTrans" cxnId="{D81282ED-8156-D843-B478-AA81AB86D663}">
      <dgm:prSet/>
      <dgm:spPr/>
      <dgm:t>
        <a:bodyPr/>
        <a:lstStyle/>
        <a:p>
          <a:endParaRPr lang="en-US"/>
        </a:p>
      </dgm:t>
    </dgm:pt>
    <dgm:pt modelId="{6056E7C5-1254-4E42-AAE9-25C7E252B5E8}" type="pres">
      <dgm:prSet presAssocID="{19DDE004-095A-4946-9FC7-93E61EDD5182}" presName="Name0" presStyleCnt="0">
        <dgm:presLayoutVars>
          <dgm:dir/>
          <dgm:animLvl val="lvl"/>
          <dgm:resizeHandles val="exact"/>
        </dgm:presLayoutVars>
      </dgm:prSet>
      <dgm:spPr/>
      <dgm:t>
        <a:bodyPr/>
        <a:lstStyle/>
        <a:p>
          <a:endParaRPr lang="en-US"/>
        </a:p>
      </dgm:t>
    </dgm:pt>
    <dgm:pt modelId="{68D7D41B-3FBF-3E45-BBAF-42CF76198526}" type="pres">
      <dgm:prSet presAssocID="{ECD23506-5D67-6147-BBFC-13B91C3FED31}" presName="composite" presStyleCnt="0"/>
      <dgm:spPr/>
    </dgm:pt>
    <dgm:pt modelId="{3441E17D-C872-0D45-BEB5-30C827F56F27}" type="pres">
      <dgm:prSet presAssocID="{ECD23506-5D67-6147-BBFC-13B91C3FED31}" presName="parTx" presStyleLbl="alignNode1" presStyleIdx="0" presStyleCnt="2">
        <dgm:presLayoutVars>
          <dgm:chMax val="0"/>
          <dgm:chPref val="0"/>
          <dgm:bulletEnabled val="1"/>
        </dgm:presLayoutVars>
      </dgm:prSet>
      <dgm:spPr/>
      <dgm:t>
        <a:bodyPr/>
        <a:lstStyle/>
        <a:p>
          <a:endParaRPr lang="en-US"/>
        </a:p>
      </dgm:t>
    </dgm:pt>
    <dgm:pt modelId="{B2DB2D53-F4E7-FD4B-973D-00204D362CA0}" type="pres">
      <dgm:prSet presAssocID="{ECD23506-5D67-6147-BBFC-13B91C3FED31}" presName="desTx" presStyleLbl="alignAccFollowNode1" presStyleIdx="0" presStyleCnt="2">
        <dgm:presLayoutVars>
          <dgm:bulletEnabled val="1"/>
        </dgm:presLayoutVars>
      </dgm:prSet>
      <dgm:spPr/>
      <dgm:t>
        <a:bodyPr/>
        <a:lstStyle/>
        <a:p>
          <a:endParaRPr lang="en-US"/>
        </a:p>
      </dgm:t>
    </dgm:pt>
    <dgm:pt modelId="{EA46A4E2-7714-AD4F-BC8E-8671989044C7}" type="pres">
      <dgm:prSet presAssocID="{6DD7DD11-1A66-6947-BAC5-ACD315F57D80}" presName="space" presStyleCnt="0"/>
      <dgm:spPr/>
    </dgm:pt>
    <dgm:pt modelId="{4FD78219-C987-D541-8F97-C16F8A4C4097}" type="pres">
      <dgm:prSet presAssocID="{05FD2915-F5FB-5447-8BF2-8CE2B89B627C}" presName="composite" presStyleCnt="0"/>
      <dgm:spPr/>
    </dgm:pt>
    <dgm:pt modelId="{6D512B21-A288-B045-9FDD-9963A098500A}" type="pres">
      <dgm:prSet presAssocID="{05FD2915-F5FB-5447-8BF2-8CE2B89B627C}" presName="parTx" presStyleLbl="alignNode1" presStyleIdx="1" presStyleCnt="2">
        <dgm:presLayoutVars>
          <dgm:chMax val="0"/>
          <dgm:chPref val="0"/>
          <dgm:bulletEnabled val="1"/>
        </dgm:presLayoutVars>
      </dgm:prSet>
      <dgm:spPr/>
      <dgm:t>
        <a:bodyPr/>
        <a:lstStyle/>
        <a:p>
          <a:endParaRPr lang="en-US"/>
        </a:p>
      </dgm:t>
    </dgm:pt>
    <dgm:pt modelId="{34535DD6-5BE4-3F4C-9C6F-64FDDE946E1E}" type="pres">
      <dgm:prSet presAssocID="{05FD2915-F5FB-5447-8BF2-8CE2B89B627C}" presName="desTx" presStyleLbl="alignAccFollowNode1" presStyleIdx="1" presStyleCnt="2">
        <dgm:presLayoutVars>
          <dgm:bulletEnabled val="1"/>
        </dgm:presLayoutVars>
      </dgm:prSet>
      <dgm:spPr/>
      <dgm:t>
        <a:bodyPr/>
        <a:lstStyle/>
        <a:p>
          <a:endParaRPr lang="en-US"/>
        </a:p>
      </dgm:t>
    </dgm:pt>
  </dgm:ptLst>
  <dgm:cxnLst>
    <dgm:cxn modelId="{156DCFCB-88D1-C649-9E10-11E6D5438C5D}" srcId="{ECD23506-5D67-6147-BBFC-13B91C3FED31}" destId="{1645F791-C0B6-5A42-9B0A-612481D6DBC0}" srcOrd="0" destOrd="0" parTransId="{E91A5189-9530-A74D-BFFA-EEC1DF6C7544}" sibTransId="{37D2D93A-C957-6C48-B613-0F16A14BE8C5}"/>
    <dgm:cxn modelId="{81ED54A6-ED0E-D648-B4BA-D21A37CA3048}" type="presOf" srcId="{ECD23506-5D67-6147-BBFC-13B91C3FED31}" destId="{3441E17D-C872-0D45-BEB5-30C827F56F27}" srcOrd="0" destOrd="0" presId="urn:microsoft.com/office/officeart/2005/8/layout/hList1"/>
    <dgm:cxn modelId="{F21B0745-9537-C942-9ED7-54760DF1F493}" type="presOf" srcId="{D0C57612-1984-0944-B9A3-31A7CCA750B6}" destId="{34535DD6-5BE4-3F4C-9C6F-64FDDE946E1E}" srcOrd="0" destOrd="0" presId="urn:microsoft.com/office/officeart/2005/8/layout/hList1"/>
    <dgm:cxn modelId="{E83BA88F-D724-C744-82A5-4D8FA3E853B9}" srcId="{19DDE004-095A-4946-9FC7-93E61EDD5182}" destId="{05FD2915-F5FB-5447-8BF2-8CE2B89B627C}" srcOrd="1" destOrd="0" parTransId="{0D3E8F04-5AEB-6B43-AF26-9ED63246D9BA}" sibTransId="{FDAF97D9-B25E-5B49-AC80-A73D81767866}"/>
    <dgm:cxn modelId="{35471CFC-7BA7-8C4F-8B95-4E4709C545E8}" srcId="{ECD23506-5D67-6147-BBFC-13B91C3FED31}" destId="{E8A2F16B-E0CC-0C4E-8CC0-B3E61F7E263E}" srcOrd="1" destOrd="0" parTransId="{00332641-8FA9-4B4F-A6CD-4847F420C98A}" sibTransId="{88C03E4E-5819-2C49-9A9F-E425983AED55}"/>
    <dgm:cxn modelId="{FB2483FB-8379-F046-8444-65F725B07237}" type="presOf" srcId="{1645F791-C0B6-5A42-9B0A-612481D6DBC0}" destId="{B2DB2D53-F4E7-FD4B-973D-00204D362CA0}" srcOrd="0" destOrd="0" presId="urn:microsoft.com/office/officeart/2005/8/layout/hList1"/>
    <dgm:cxn modelId="{DFBAA511-657C-7942-A331-0B771D923492}" srcId="{19DDE004-095A-4946-9FC7-93E61EDD5182}" destId="{ECD23506-5D67-6147-BBFC-13B91C3FED31}" srcOrd="0" destOrd="0" parTransId="{86550FD7-3A64-F34F-BFB4-04C3FBEDA619}" sibTransId="{6DD7DD11-1A66-6947-BAC5-ACD315F57D80}"/>
    <dgm:cxn modelId="{CB3E0D97-228B-F746-8B86-123E8CB2BB72}" type="presOf" srcId="{E8A2F16B-E0CC-0C4E-8CC0-B3E61F7E263E}" destId="{B2DB2D53-F4E7-FD4B-973D-00204D362CA0}" srcOrd="0" destOrd="1" presId="urn:microsoft.com/office/officeart/2005/8/layout/hList1"/>
    <dgm:cxn modelId="{77107F7B-8E90-A548-A35A-3427CFD09854}" type="presOf" srcId="{19DDE004-095A-4946-9FC7-93E61EDD5182}" destId="{6056E7C5-1254-4E42-AAE9-25C7E252B5E8}" srcOrd="0" destOrd="0" presId="urn:microsoft.com/office/officeart/2005/8/layout/hList1"/>
    <dgm:cxn modelId="{D81282ED-8156-D843-B478-AA81AB86D663}" srcId="{05FD2915-F5FB-5447-8BF2-8CE2B89B627C}" destId="{D0C57612-1984-0944-B9A3-31A7CCA750B6}" srcOrd="0" destOrd="0" parTransId="{5117A6D3-4BED-244E-BC28-490AB3EF796F}" sibTransId="{9DB80C49-CDB2-CB4D-8A53-80D9B6DABE9D}"/>
    <dgm:cxn modelId="{1BDAF726-9A69-304A-8715-86414256EB7D}" type="presOf" srcId="{05FD2915-F5FB-5447-8BF2-8CE2B89B627C}" destId="{6D512B21-A288-B045-9FDD-9963A098500A}" srcOrd="0" destOrd="0" presId="urn:microsoft.com/office/officeart/2005/8/layout/hList1"/>
    <dgm:cxn modelId="{B36D8E0B-CE9A-5F41-97B4-13C3F26F0DA8}" type="presParOf" srcId="{6056E7C5-1254-4E42-AAE9-25C7E252B5E8}" destId="{68D7D41B-3FBF-3E45-BBAF-42CF76198526}" srcOrd="0" destOrd="0" presId="urn:microsoft.com/office/officeart/2005/8/layout/hList1"/>
    <dgm:cxn modelId="{73DBF3B3-5C23-3545-98EE-60A76B5B7026}" type="presParOf" srcId="{68D7D41B-3FBF-3E45-BBAF-42CF76198526}" destId="{3441E17D-C872-0D45-BEB5-30C827F56F27}" srcOrd="0" destOrd="0" presId="urn:microsoft.com/office/officeart/2005/8/layout/hList1"/>
    <dgm:cxn modelId="{8A18FD2A-7262-1748-A5AD-E76704E201B6}" type="presParOf" srcId="{68D7D41B-3FBF-3E45-BBAF-42CF76198526}" destId="{B2DB2D53-F4E7-FD4B-973D-00204D362CA0}" srcOrd="1" destOrd="0" presId="urn:microsoft.com/office/officeart/2005/8/layout/hList1"/>
    <dgm:cxn modelId="{EAD70F2D-21D5-3D4B-A428-FF210325AA23}" type="presParOf" srcId="{6056E7C5-1254-4E42-AAE9-25C7E252B5E8}" destId="{EA46A4E2-7714-AD4F-BC8E-8671989044C7}" srcOrd="1" destOrd="0" presId="urn:microsoft.com/office/officeart/2005/8/layout/hList1"/>
    <dgm:cxn modelId="{B19A486E-30DA-274E-B566-1C01FEE5C70C}" type="presParOf" srcId="{6056E7C5-1254-4E42-AAE9-25C7E252B5E8}" destId="{4FD78219-C987-D541-8F97-C16F8A4C4097}" srcOrd="2" destOrd="0" presId="urn:microsoft.com/office/officeart/2005/8/layout/hList1"/>
    <dgm:cxn modelId="{96525CE0-E1FE-4E47-8265-AC266CF2ADCF}" type="presParOf" srcId="{4FD78219-C987-D541-8F97-C16F8A4C4097}" destId="{6D512B21-A288-B045-9FDD-9963A098500A}" srcOrd="0" destOrd="0" presId="urn:microsoft.com/office/officeart/2005/8/layout/hList1"/>
    <dgm:cxn modelId="{6051FFBE-567B-F249-A64E-C699BF25C83D}" type="presParOf" srcId="{4FD78219-C987-D541-8F97-C16F8A4C4097}" destId="{34535DD6-5BE4-3F4C-9C6F-64FDDE946E1E}" srcOrd="1" destOrd="0" presId="urn:microsoft.com/office/officeart/2005/8/layout/hList1"/>
  </dgm:cxnLst>
  <dgm:bg/>
  <dgm:whole/>
  <dgm:extLst>
    <a:ext uri="http://schemas.microsoft.com/office/drawing/2008/diagram">
      <dsp:dataModelExt xmlns:dsp="http://schemas.microsoft.com/office/drawing/2008/diagram" xmlns="" relId="rId1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BA097AD-36DA-8440-96C1-7F03A4CCDEBB}" type="doc">
      <dgm:prSet loTypeId="urn:microsoft.com/office/officeart/2005/8/layout/chevron2" loCatId="process" qsTypeId="urn:microsoft.com/office/officeart/2005/8/quickstyle/simple4" qsCatId="simple" csTypeId="urn:microsoft.com/office/officeart/2005/8/colors/accent1_2" csCatId="accent1" phldr="1"/>
      <dgm:spPr/>
      <dgm:t>
        <a:bodyPr/>
        <a:lstStyle/>
        <a:p>
          <a:endParaRPr lang="en-US"/>
        </a:p>
      </dgm:t>
    </dgm:pt>
    <dgm:pt modelId="{72DA3F24-D5D0-344E-8CED-63D9ECDF0225}">
      <dgm:prSet/>
      <dgm:spPr/>
      <dgm:t>
        <a:bodyPr/>
        <a:lstStyle/>
        <a:p>
          <a:pPr rtl="0"/>
          <a:r>
            <a:rPr kumimoji="1" lang="en-US" b="1" dirty="0" smtClean="0"/>
            <a:t>1GHz to 40GHz</a:t>
          </a:r>
          <a:endParaRPr lang="en-US" dirty="0"/>
        </a:p>
      </dgm:t>
    </dgm:pt>
    <dgm:pt modelId="{3A3970E5-96A5-4B44-A2F3-EF06EE77D201}" type="parTrans" cxnId="{64A3A308-D5CE-0948-BB01-BA3475B9FD3F}">
      <dgm:prSet/>
      <dgm:spPr/>
      <dgm:t>
        <a:bodyPr/>
        <a:lstStyle/>
        <a:p>
          <a:endParaRPr lang="en-US"/>
        </a:p>
      </dgm:t>
    </dgm:pt>
    <dgm:pt modelId="{BB577B66-0CF2-604A-8E35-DD8129DE7496}" type="sibTrans" cxnId="{64A3A308-D5CE-0948-BB01-BA3475B9FD3F}">
      <dgm:prSet/>
      <dgm:spPr/>
      <dgm:t>
        <a:bodyPr/>
        <a:lstStyle/>
        <a:p>
          <a:endParaRPr lang="en-US"/>
        </a:p>
      </dgm:t>
    </dgm:pt>
    <dgm:pt modelId="{A5A6771B-46AF-BD4E-9565-0D7D9E4E026E}">
      <dgm:prSet custT="1"/>
      <dgm:spPr/>
      <dgm:t>
        <a:bodyPr/>
        <a:lstStyle/>
        <a:p>
          <a:pPr rtl="0"/>
          <a:r>
            <a:rPr kumimoji="1" lang="en-US" sz="2000" dirty="0" smtClean="0"/>
            <a:t>Referred to as microwave frequencies</a:t>
          </a:r>
          <a:endParaRPr lang="en-US" sz="2000" dirty="0"/>
        </a:p>
      </dgm:t>
    </dgm:pt>
    <dgm:pt modelId="{880DACA6-2A49-524D-98FB-383008D8F7CB}" type="parTrans" cxnId="{8E868696-4BA4-D542-B105-B3C94D3C97AF}">
      <dgm:prSet/>
      <dgm:spPr/>
      <dgm:t>
        <a:bodyPr/>
        <a:lstStyle/>
        <a:p>
          <a:endParaRPr lang="en-US"/>
        </a:p>
      </dgm:t>
    </dgm:pt>
    <dgm:pt modelId="{1CF08647-0D63-4E4B-8781-F5C5EACEFD28}" type="sibTrans" cxnId="{8E868696-4BA4-D542-B105-B3C94D3C97AF}">
      <dgm:prSet/>
      <dgm:spPr/>
      <dgm:t>
        <a:bodyPr/>
        <a:lstStyle/>
        <a:p>
          <a:endParaRPr lang="en-US"/>
        </a:p>
      </dgm:t>
    </dgm:pt>
    <dgm:pt modelId="{FF1A1E19-0B20-D449-A3A5-8E209185B3C7}">
      <dgm:prSet custT="1"/>
      <dgm:spPr/>
      <dgm:t>
        <a:bodyPr/>
        <a:lstStyle/>
        <a:p>
          <a:pPr rtl="0"/>
          <a:r>
            <a:rPr kumimoji="1" lang="en-US" sz="2000" dirty="0" smtClean="0"/>
            <a:t>Highly directional beams are possible</a:t>
          </a:r>
          <a:endParaRPr lang="en-US" sz="2000" dirty="0"/>
        </a:p>
      </dgm:t>
    </dgm:pt>
    <dgm:pt modelId="{115C3056-58EB-644F-919A-3971BA4BB671}" type="parTrans" cxnId="{728B30EC-77D3-5642-AE98-2720E4C6D4E4}">
      <dgm:prSet/>
      <dgm:spPr/>
      <dgm:t>
        <a:bodyPr/>
        <a:lstStyle/>
        <a:p>
          <a:endParaRPr lang="en-US"/>
        </a:p>
      </dgm:t>
    </dgm:pt>
    <dgm:pt modelId="{D221AE52-03B2-7143-98EA-ABDB9532B20A}" type="sibTrans" cxnId="{728B30EC-77D3-5642-AE98-2720E4C6D4E4}">
      <dgm:prSet/>
      <dgm:spPr/>
      <dgm:t>
        <a:bodyPr/>
        <a:lstStyle/>
        <a:p>
          <a:endParaRPr lang="en-US"/>
        </a:p>
      </dgm:t>
    </dgm:pt>
    <dgm:pt modelId="{38F9B2FF-E7D5-AE4E-9E83-534A752DE2E6}">
      <dgm:prSet custT="1"/>
      <dgm:spPr/>
      <dgm:t>
        <a:bodyPr/>
        <a:lstStyle/>
        <a:p>
          <a:pPr rtl="0"/>
          <a:r>
            <a:rPr kumimoji="1" lang="en-US" sz="2000" dirty="0" smtClean="0"/>
            <a:t>Suitable for point to point transmissions</a:t>
          </a:r>
          <a:endParaRPr lang="en-US" sz="2000" dirty="0"/>
        </a:p>
      </dgm:t>
    </dgm:pt>
    <dgm:pt modelId="{4E0C3776-F796-D242-8063-71E672344527}" type="parTrans" cxnId="{14C3B08E-5AE7-A643-A8F4-79D984474455}">
      <dgm:prSet/>
      <dgm:spPr/>
      <dgm:t>
        <a:bodyPr/>
        <a:lstStyle/>
        <a:p>
          <a:endParaRPr lang="en-US"/>
        </a:p>
      </dgm:t>
    </dgm:pt>
    <dgm:pt modelId="{8B23B677-743C-7F4D-A121-2E67B32975BD}" type="sibTrans" cxnId="{14C3B08E-5AE7-A643-A8F4-79D984474455}">
      <dgm:prSet/>
      <dgm:spPr/>
      <dgm:t>
        <a:bodyPr/>
        <a:lstStyle/>
        <a:p>
          <a:endParaRPr lang="en-US"/>
        </a:p>
      </dgm:t>
    </dgm:pt>
    <dgm:pt modelId="{6EA3F908-AF49-4B49-AFB1-ACD6DBB2B60E}">
      <dgm:prSet custT="1"/>
      <dgm:spPr/>
      <dgm:t>
        <a:bodyPr/>
        <a:lstStyle/>
        <a:p>
          <a:pPr rtl="0"/>
          <a:r>
            <a:rPr kumimoji="1" lang="en-US" sz="2000" dirty="0" smtClean="0"/>
            <a:t>Also used for satellite</a:t>
          </a:r>
          <a:endParaRPr lang="en-US" sz="2000" dirty="0"/>
        </a:p>
      </dgm:t>
    </dgm:pt>
    <dgm:pt modelId="{128E4D06-F463-254C-A897-DFABDF533856}" type="parTrans" cxnId="{7AD4F625-D86B-DA45-97D9-E31FC96E35D1}">
      <dgm:prSet/>
      <dgm:spPr/>
      <dgm:t>
        <a:bodyPr/>
        <a:lstStyle/>
        <a:p>
          <a:endParaRPr lang="en-US"/>
        </a:p>
      </dgm:t>
    </dgm:pt>
    <dgm:pt modelId="{9C1F9603-4AE2-9241-93C3-77D44B85DE59}" type="sibTrans" cxnId="{7AD4F625-D86B-DA45-97D9-E31FC96E35D1}">
      <dgm:prSet/>
      <dgm:spPr/>
      <dgm:t>
        <a:bodyPr/>
        <a:lstStyle/>
        <a:p>
          <a:endParaRPr lang="en-US"/>
        </a:p>
      </dgm:t>
    </dgm:pt>
    <dgm:pt modelId="{DDFAB9EE-A5CF-8941-9676-CAB3F0843407}">
      <dgm:prSet/>
      <dgm:spPr/>
      <dgm:t>
        <a:bodyPr/>
        <a:lstStyle/>
        <a:p>
          <a:pPr rtl="0"/>
          <a:r>
            <a:rPr kumimoji="1" lang="en-US" dirty="0" smtClean="0"/>
            <a:t>3</a:t>
          </a:r>
          <a:r>
            <a:rPr kumimoji="1" lang="en-US" b="1" dirty="0" smtClean="0"/>
            <a:t>0MHz to 1GHz</a:t>
          </a:r>
          <a:endParaRPr lang="en-US" dirty="0"/>
        </a:p>
      </dgm:t>
    </dgm:pt>
    <dgm:pt modelId="{0DF0D27D-4A70-E047-A5A6-F0510749C5A5}" type="parTrans" cxnId="{F7E890DE-2B01-AA4C-8170-15E7C8F98488}">
      <dgm:prSet/>
      <dgm:spPr/>
      <dgm:t>
        <a:bodyPr/>
        <a:lstStyle/>
        <a:p>
          <a:endParaRPr lang="en-US"/>
        </a:p>
      </dgm:t>
    </dgm:pt>
    <dgm:pt modelId="{09A2C663-2361-E048-A956-4C0825A38057}" type="sibTrans" cxnId="{F7E890DE-2B01-AA4C-8170-15E7C8F98488}">
      <dgm:prSet/>
      <dgm:spPr/>
      <dgm:t>
        <a:bodyPr/>
        <a:lstStyle/>
        <a:p>
          <a:endParaRPr lang="en-US"/>
        </a:p>
      </dgm:t>
    </dgm:pt>
    <dgm:pt modelId="{A530167B-D287-AA47-A540-5BCA77FB6978}">
      <dgm:prSet/>
      <dgm:spPr/>
      <dgm:t>
        <a:bodyPr/>
        <a:lstStyle/>
        <a:p>
          <a:pPr rtl="0"/>
          <a:r>
            <a:rPr kumimoji="1" lang="en-US" dirty="0" smtClean="0"/>
            <a:t>Suitable for omnidirectional applications</a:t>
          </a:r>
          <a:endParaRPr lang="en-US" dirty="0"/>
        </a:p>
      </dgm:t>
    </dgm:pt>
    <dgm:pt modelId="{80F7D86C-2952-3F49-A65F-2CAC3F3F5C92}" type="parTrans" cxnId="{99498116-4837-BD4B-A5AE-5302FD42D16F}">
      <dgm:prSet/>
      <dgm:spPr/>
      <dgm:t>
        <a:bodyPr/>
        <a:lstStyle/>
        <a:p>
          <a:endParaRPr lang="en-US"/>
        </a:p>
      </dgm:t>
    </dgm:pt>
    <dgm:pt modelId="{02C949F8-0C76-0F40-B1DF-1F0F7F4F1097}" type="sibTrans" cxnId="{99498116-4837-BD4B-A5AE-5302FD42D16F}">
      <dgm:prSet/>
      <dgm:spPr/>
      <dgm:t>
        <a:bodyPr/>
        <a:lstStyle/>
        <a:p>
          <a:endParaRPr lang="en-US"/>
        </a:p>
      </dgm:t>
    </dgm:pt>
    <dgm:pt modelId="{641A20D5-D313-C442-B083-CAD7010F6130}">
      <dgm:prSet/>
      <dgm:spPr/>
      <dgm:t>
        <a:bodyPr/>
        <a:lstStyle/>
        <a:p>
          <a:pPr rtl="0"/>
          <a:r>
            <a:rPr kumimoji="1" lang="en-US" dirty="0" smtClean="0"/>
            <a:t>Referred to as the radio range</a:t>
          </a:r>
          <a:endParaRPr lang="en-US" dirty="0"/>
        </a:p>
      </dgm:t>
    </dgm:pt>
    <dgm:pt modelId="{CC9B164E-8F57-D447-9FB2-6E9EF2C53201}" type="parTrans" cxnId="{6D0A97C2-C316-974D-A8F4-F08EAFD152C1}">
      <dgm:prSet/>
      <dgm:spPr/>
      <dgm:t>
        <a:bodyPr/>
        <a:lstStyle/>
        <a:p>
          <a:endParaRPr lang="en-US"/>
        </a:p>
      </dgm:t>
    </dgm:pt>
    <dgm:pt modelId="{967B02B1-4E1B-C345-AAB3-02CF67C78972}" type="sibTrans" cxnId="{6D0A97C2-C316-974D-A8F4-F08EAFD152C1}">
      <dgm:prSet/>
      <dgm:spPr/>
      <dgm:t>
        <a:bodyPr/>
        <a:lstStyle/>
        <a:p>
          <a:endParaRPr lang="en-US"/>
        </a:p>
      </dgm:t>
    </dgm:pt>
    <dgm:pt modelId="{A2FFC92B-97B6-7649-A576-369C478142AF}">
      <dgm:prSet/>
      <dgm:spPr/>
      <dgm:t>
        <a:bodyPr/>
        <a:lstStyle/>
        <a:p>
          <a:pPr rtl="0"/>
          <a:r>
            <a:rPr kumimoji="1" lang="en-US" b="1" dirty="0" smtClean="0"/>
            <a:t>3 x 10</a:t>
          </a:r>
          <a:r>
            <a:rPr kumimoji="1" lang="en-US" b="1" baseline="30000" dirty="0" smtClean="0"/>
            <a:t>11</a:t>
          </a:r>
          <a:r>
            <a:rPr kumimoji="1" lang="en-US" b="1" dirty="0" smtClean="0"/>
            <a:t> to 2 x 10</a:t>
          </a:r>
          <a:r>
            <a:rPr kumimoji="1" lang="en-US" b="1" baseline="30000" dirty="0" smtClean="0"/>
            <a:t>14</a:t>
          </a:r>
          <a:endParaRPr kumimoji="1" lang="en-US" b="1" dirty="0"/>
        </a:p>
      </dgm:t>
    </dgm:pt>
    <dgm:pt modelId="{5091103A-2B90-4E4E-83AA-9C1AF6659E55}" type="parTrans" cxnId="{101BF515-342F-AF42-B9D4-9D49B50493EE}">
      <dgm:prSet/>
      <dgm:spPr/>
      <dgm:t>
        <a:bodyPr/>
        <a:lstStyle/>
        <a:p>
          <a:endParaRPr lang="en-US"/>
        </a:p>
      </dgm:t>
    </dgm:pt>
    <dgm:pt modelId="{D8E18041-0B2C-E643-9949-F3AECAF1393A}" type="sibTrans" cxnId="{101BF515-342F-AF42-B9D4-9D49B50493EE}">
      <dgm:prSet/>
      <dgm:spPr/>
      <dgm:t>
        <a:bodyPr/>
        <a:lstStyle/>
        <a:p>
          <a:endParaRPr lang="en-US"/>
        </a:p>
      </dgm:t>
    </dgm:pt>
    <dgm:pt modelId="{1F060B31-45D0-2946-B3C6-09024C7DE5B6}">
      <dgm:prSet/>
      <dgm:spPr/>
      <dgm:t>
        <a:bodyPr/>
        <a:lstStyle/>
        <a:p>
          <a:pPr rtl="0"/>
          <a:r>
            <a:rPr kumimoji="1" lang="en-US" dirty="0" smtClean="0"/>
            <a:t>Infrared portion of the spectrum</a:t>
          </a:r>
          <a:endParaRPr lang="en-US" dirty="0"/>
        </a:p>
      </dgm:t>
    </dgm:pt>
    <dgm:pt modelId="{F44EB5C4-EC05-8A43-B87A-089B71A53D34}" type="parTrans" cxnId="{D002BDF6-F418-B844-B11C-B19793997A6E}">
      <dgm:prSet/>
      <dgm:spPr/>
      <dgm:t>
        <a:bodyPr/>
        <a:lstStyle/>
        <a:p>
          <a:endParaRPr lang="en-US"/>
        </a:p>
      </dgm:t>
    </dgm:pt>
    <dgm:pt modelId="{0CBB0029-0E0F-A143-A21F-39A3BA01B168}" type="sibTrans" cxnId="{D002BDF6-F418-B844-B11C-B19793997A6E}">
      <dgm:prSet/>
      <dgm:spPr/>
      <dgm:t>
        <a:bodyPr/>
        <a:lstStyle/>
        <a:p>
          <a:endParaRPr lang="en-US"/>
        </a:p>
      </dgm:t>
    </dgm:pt>
    <dgm:pt modelId="{7D452B6F-665D-9040-BAE1-9D4EB95EA4B0}">
      <dgm:prSet/>
      <dgm:spPr/>
      <dgm:t>
        <a:bodyPr/>
        <a:lstStyle/>
        <a:p>
          <a:pPr rtl="0"/>
          <a:r>
            <a:rPr kumimoji="1" lang="en-US" dirty="0" smtClean="0"/>
            <a:t>Useful to local point-to-point and multipoint applications within confined areas</a:t>
          </a:r>
          <a:endParaRPr lang="en-US" dirty="0"/>
        </a:p>
      </dgm:t>
    </dgm:pt>
    <dgm:pt modelId="{5DFEA5B6-439B-9845-89A3-4D6A4C97185C}" type="parTrans" cxnId="{F4D2863E-2D9B-E840-A544-73E148959443}">
      <dgm:prSet/>
      <dgm:spPr/>
      <dgm:t>
        <a:bodyPr/>
        <a:lstStyle/>
        <a:p>
          <a:endParaRPr lang="en-US"/>
        </a:p>
      </dgm:t>
    </dgm:pt>
    <dgm:pt modelId="{E4E13487-A2F4-8A42-A49E-8B8383D04756}" type="sibTrans" cxnId="{F4D2863E-2D9B-E840-A544-73E148959443}">
      <dgm:prSet/>
      <dgm:spPr/>
      <dgm:t>
        <a:bodyPr/>
        <a:lstStyle/>
        <a:p>
          <a:endParaRPr lang="en-US"/>
        </a:p>
      </dgm:t>
    </dgm:pt>
    <dgm:pt modelId="{72B68576-7DF6-8342-A42D-B8B88133050E}" type="pres">
      <dgm:prSet presAssocID="{0BA097AD-36DA-8440-96C1-7F03A4CCDEBB}" presName="linearFlow" presStyleCnt="0">
        <dgm:presLayoutVars>
          <dgm:dir/>
          <dgm:animLvl val="lvl"/>
          <dgm:resizeHandles val="exact"/>
        </dgm:presLayoutVars>
      </dgm:prSet>
      <dgm:spPr/>
      <dgm:t>
        <a:bodyPr/>
        <a:lstStyle/>
        <a:p>
          <a:endParaRPr lang="en-US"/>
        </a:p>
      </dgm:t>
    </dgm:pt>
    <dgm:pt modelId="{F8FFC26D-AE8F-DE4B-8C98-35120D5E2342}" type="pres">
      <dgm:prSet presAssocID="{72DA3F24-D5D0-344E-8CED-63D9ECDF0225}" presName="composite" presStyleCnt="0"/>
      <dgm:spPr/>
    </dgm:pt>
    <dgm:pt modelId="{903B9493-86F7-7743-A8B7-B842AB86E09B}" type="pres">
      <dgm:prSet presAssocID="{72DA3F24-D5D0-344E-8CED-63D9ECDF0225}" presName="parentText" presStyleLbl="alignNode1" presStyleIdx="0" presStyleCnt="3">
        <dgm:presLayoutVars>
          <dgm:chMax val="1"/>
          <dgm:bulletEnabled val="1"/>
        </dgm:presLayoutVars>
      </dgm:prSet>
      <dgm:spPr/>
      <dgm:t>
        <a:bodyPr/>
        <a:lstStyle/>
        <a:p>
          <a:endParaRPr lang="en-US"/>
        </a:p>
      </dgm:t>
    </dgm:pt>
    <dgm:pt modelId="{E04988E3-FEE8-2041-BE92-1AC664DC76E5}" type="pres">
      <dgm:prSet presAssocID="{72DA3F24-D5D0-344E-8CED-63D9ECDF0225}" presName="descendantText" presStyleLbl="alignAcc1" presStyleIdx="0" presStyleCnt="3">
        <dgm:presLayoutVars>
          <dgm:bulletEnabled val="1"/>
        </dgm:presLayoutVars>
      </dgm:prSet>
      <dgm:spPr/>
      <dgm:t>
        <a:bodyPr/>
        <a:lstStyle/>
        <a:p>
          <a:endParaRPr lang="en-US"/>
        </a:p>
      </dgm:t>
    </dgm:pt>
    <dgm:pt modelId="{5F3759C2-F28E-5145-9E52-DEA58C70A9FC}" type="pres">
      <dgm:prSet presAssocID="{BB577B66-0CF2-604A-8E35-DD8129DE7496}" presName="sp" presStyleCnt="0"/>
      <dgm:spPr/>
    </dgm:pt>
    <dgm:pt modelId="{D3942C6E-D8CA-EC4A-9CD4-67AA00EA850D}" type="pres">
      <dgm:prSet presAssocID="{DDFAB9EE-A5CF-8941-9676-CAB3F0843407}" presName="composite" presStyleCnt="0"/>
      <dgm:spPr/>
    </dgm:pt>
    <dgm:pt modelId="{32AB9C10-B372-EB4D-ACB1-DC64D5A9599A}" type="pres">
      <dgm:prSet presAssocID="{DDFAB9EE-A5CF-8941-9676-CAB3F0843407}" presName="parentText" presStyleLbl="alignNode1" presStyleIdx="1" presStyleCnt="3">
        <dgm:presLayoutVars>
          <dgm:chMax val="1"/>
          <dgm:bulletEnabled val="1"/>
        </dgm:presLayoutVars>
      </dgm:prSet>
      <dgm:spPr/>
      <dgm:t>
        <a:bodyPr/>
        <a:lstStyle/>
        <a:p>
          <a:endParaRPr lang="en-US"/>
        </a:p>
      </dgm:t>
    </dgm:pt>
    <dgm:pt modelId="{BB4AEAAF-8040-AE43-9C6C-D9096F15C830}" type="pres">
      <dgm:prSet presAssocID="{DDFAB9EE-A5CF-8941-9676-CAB3F0843407}" presName="descendantText" presStyleLbl="alignAcc1" presStyleIdx="1" presStyleCnt="3">
        <dgm:presLayoutVars>
          <dgm:bulletEnabled val="1"/>
        </dgm:presLayoutVars>
      </dgm:prSet>
      <dgm:spPr/>
      <dgm:t>
        <a:bodyPr/>
        <a:lstStyle/>
        <a:p>
          <a:endParaRPr lang="en-US"/>
        </a:p>
      </dgm:t>
    </dgm:pt>
    <dgm:pt modelId="{B8D86F01-3228-6942-94D8-728CDB0E86D0}" type="pres">
      <dgm:prSet presAssocID="{09A2C663-2361-E048-A956-4C0825A38057}" presName="sp" presStyleCnt="0"/>
      <dgm:spPr/>
    </dgm:pt>
    <dgm:pt modelId="{1693F873-1418-0B41-9E1E-9D979D500FBA}" type="pres">
      <dgm:prSet presAssocID="{A2FFC92B-97B6-7649-A576-369C478142AF}" presName="composite" presStyleCnt="0"/>
      <dgm:spPr/>
    </dgm:pt>
    <dgm:pt modelId="{23BC180E-39F3-C747-9912-CC6FF7E38099}" type="pres">
      <dgm:prSet presAssocID="{A2FFC92B-97B6-7649-A576-369C478142AF}" presName="parentText" presStyleLbl="alignNode1" presStyleIdx="2" presStyleCnt="3">
        <dgm:presLayoutVars>
          <dgm:chMax val="1"/>
          <dgm:bulletEnabled val="1"/>
        </dgm:presLayoutVars>
      </dgm:prSet>
      <dgm:spPr/>
      <dgm:t>
        <a:bodyPr/>
        <a:lstStyle/>
        <a:p>
          <a:endParaRPr lang="en-US"/>
        </a:p>
      </dgm:t>
    </dgm:pt>
    <dgm:pt modelId="{A5DE8A76-0113-4241-B00D-D968405D8119}" type="pres">
      <dgm:prSet presAssocID="{A2FFC92B-97B6-7649-A576-369C478142AF}" presName="descendantText" presStyleLbl="alignAcc1" presStyleIdx="2" presStyleCnt="3">
        <dgm:presLayoutVars>
          <dgm:bulletEnabled val="1"/>
        </dgm:presLayoutVars>
      </dgm:prSet>
      <dgm:spPr/>
      <dgm:t>
        <a:bodyPr/>
        <a:lstStyle/>
        <a:p>
          <a:endParaRPr lang="en-US"/>
        </a:p>
      </dgm:t>
    </dgm:pt>
  </dgm:ptLst>
  <dgm:cxnLst>
    <dgm:cxn modelId="{D002BDF6-F418-B844-B11C-B19793997A6E}" srcId="{A2FFC92B-97B6-7649-A576-369C478142AF}" destId="{1F060B31-45D0-2946-B3C6-09024C7DE5B6}" srcOrd="0" destOrd="0" parTransId="{F44EB5C4-EC05-8A43-B87A-089B71A53D34}" sibTransId="{0CBB0029-0E0F-A143-A21F-39A3BA01B168}"/>
    <dgm:cxn modelId="{ADA36C76-7380-4F49-A839-C1ADC5A5B8CC}" type="presOf" srcId="{38F9B2FF-E7D5-AE4E-9E83-534A752DE2E6}" destId="{E04988E3-FEE8-2041-BE92-1AC664DC76E5}" srcOrd="0" destOrd="2" presId="urn:microsoft.com/office/officeart/2005/8/layout/chevron2"/>
    <dgm:cxn modelId="{101BF515-342F-AF42-B9D4-9D49B50493EE}" srcId="{0BA097AD-36DA-8440-96C1-7F03A4CCDEBB}" destId="{A2FFC92B-97B6-7649-A576-369C478142AF}" srcOrd="2" destOrd="0" parTransId="{5091103A-2B90-4E4E-83AA-9C1AF6659E55}" sibTransId="{D8E18041-0B2C-E643-9949-F3AECAF1393A}"/>
    <dgm:cxn modelId="{21F8E199-D153-6A44-9A5D-8B6137F29DDD}" type="presOf" srcId="{A2FFC92B-97B6-7649-A576-369C478142AF}" destId="{23BC180E-39F3-C747-9912-CC6FF7E38099}" srcOrd="0" destOrd="0" presId="urn:microsoft.com/office/officeart/2005/8/layout/chevron2"/>
    <dgm:cxn modelId="{B39231E4-2D1C-A644-AA21-AFE3D08BD40D}" type="presOf" srcId="{1F060B31-45D0-2946-B3C6-09024C7DE5B6}" destId="{A5DE8A76-0113-4241-B00D-D968405D8119}" srcOrd="0" destOrd="0" presId="urn:microsoft.com/office/officeart/2005/8/layout/chevron2"/>
    <dgm:cxn modelId="{6D0A97C2-C316-974D-A8F4-F08EAFD152C1}" srcId="{DDFAB9EE-A5CF-8941-9676-CAB3F0843407}" destId="{641A20D5-D313-C442-B083-CAD7010F6130}" srcOrd="1" destOrd="0" parTransId="{CC9B164E-8F57-D447-9FB2-6E9EF2C53201}" sibTransId="{967B02B1-4E1B-C345-AAB3-02CF67C78972}"/>
    <dgm:cxn modelId="{78909DFC-DCD7-1A4A-A222-0F272F225B84}" type="presOf" srcId="{7D452B6F-665D-9040-BAE1-9D4EB95EA4B0}" destId="{A5DE8A76-0113-4241-B00D-D968405D8119}" srcOrd="0" destOrd="1" presId="urn:microsoft.com/office/officeart/2005/8/layout/chevron2"/>
    <dgm:cxn modelId="{64A3A308-D5CE-0948-BB01-BA3475B9FD3F}" srcId="{0BA097AD-36DA-8440-96C1-7F03A4CCDEBB}" destId="{72DA3F24-D5D0-344E-8CED-63D9ECDF0225}" srcOrd="0" destOrd="0" parTransId="{3A3970E5-96A5-4B44-A2F3-EF06EE77D201}" sibTransId="{BB577B66-0CF2-604A-8E35-DD8129DE7496}"/>
    <dgm:cxn modelId="{EB37B8C7-C269-0F4D-9836-C7C9CE8CD1A0}" type="presOf" srcId="{641A20D5-D313-C442-B083-CAD7010F6130}" destId="{BB4AEAAF-8040-AE43-9C6C-D9096F15C830}" srcOrd="0" destOrd="1" presId="urn:microsoft.com/office/officeart/2005/8/layout/chevron2"/>
    <dgm:cxn modelId="{7AD4F625-D86B-DA45-97D9-E31FC96E35D1}" srcId="{72DA3F24-D5D0-344E-8CED-63D9ECDF0225}" destId="{6EA3F908-AF49-4B49-AFB1-ACD6DBB2B60E}" srcOrd="3" destOrd="0" parTransId="{128E4D06-F463-254C-A897-DFABDF533856}" sibTransId="{9C1F9603-4AE2-9241-93C3-77D44B85DE59}"/>
    <dgm:cxn modelId="{8E868696-4BA4-D542-B105-B3C94D3C97AF}" srcId="{72DA3F24-D5D0-344E-8CED-63D9ECDF0225}" destId="{A5A6771B-46AF-BD4E-9565-0D7D9E4E026E}" srcOrd="0" destOrd="0" parTransId="{880DACA6-2A49-524D-98FB-383008D8F7CB}" sibTransId="{1CF08647-0D63-4E4B-8781-F5C5EACEFD28}"/>
    <dgm:cxn modelId="{F4D2863E-2D9B-E840-A544-73E148959443}" srcId="{A2FFC92B-97B6-7649-A576-369C478142AF}" destId="{7D452B6F-665D-9040-BAE1-9D4EB95EA4B0}" srcOrd="1" destOrd="0" parTransId="{5DFEA5B6-439B-9845-89A3-4D6A4C97185C}" sibTransId="{E4E13487-A2F4-8A42-A49E-8B8383D04756}"/>
    <dgm:cxn modelId="{26AA1DA8-F8C2-5142-9B8F-0F1038EA9516}" type="presOf" srcId="{FF1A1E19-0B20-D449-A3A5-8E209185B3C7}" destId="{E04988E3-FEE8-2041-BE92-1AC664DC76E5}" srcOrd="0" destOrd="1" presId="urn:microsoft.com/office/officeart/2005/8/layout/chevron2"/>
    <dgm:cxn modelId="{3C66C13A-F2BE-D44B-8F32-472D7CAD31F6}" type="presOf" srcId="{A530167B-D287-AA47-A540-5BCA77FB6978}" destId="{BB4AEAAF-8040-AE43-9C6C-D9096F15C830}" srcOrd="0" destOrd="0" presId="urn:microsoft.com/office/officeart/2005/8/layout/chevron2"/>
    <dgm:cxn modelId="{6102A079-E095-0B4C-8ADD-B24687F46BBA}" type="presOf" srcId="{A5A6771B-46AF-BD4E-9565-0D7D9E4E026E}" destId="{E04988E3-FEE8-2041-BE92-1AC664DC76E5}" srcOrd="0" destOrd="0" presId="urn:microsoft.com/office/officeart/2005/8/layout/chevron2"/>
    <dgm:cxn modelId="{99498116-4837-BD4B-A5AE-5302FD42D16F}" srcId="{DDFAB9EE-A5CF-8941-9676-CAB3F0843407}" destId="{A530167B-D287-AA47-A540-5BCA77FB6978}" srcOrd="0" destOrd="0" parTransId="{80F7D86C-2952-3F49-A65F-2CAC3F3F5C92}" sibTransId="{02C949F8-0C76-0F40-B1DF-1F0F7F4F1097}"/>
    <dgm:cxn modelId="{F7E890DE-2B01-AA4C-8170-15E7C8F98488}" srcId="{0BA097AD-36DA-8440-96C1-7F03A4CCDEBB}" destId="{DDFAB9EE-A5CF-8941-9676-CAB3F0843407}" srcOrd="1" destOrd="0" parTransId="{0DF0D27D-4A70-E047-A5A6-F0510749C5A5}" sibTransId="{09A2C663-2361-E048-A956-4C0825A38057}"/>
    <dgm:cxn modelId="{14C3B08E-5AE7-A643-A8F4-79D984474455}" srcId="{72DA3F24-D5D0-344E-8CED-63D9ECDF0225}" destId="{38F9B2FF-E7D5-AE4E-9E83-534A752DE2E6}" srcOrd="2" destOrd="0" parTransId="{4E0C3776-F796-D242-8063-71E672344527}" sibTransId="{8B23B677-743C-7F4D-A121-2E67B32975BD}"/>
    <dgm:cxn modelId="{07B5C4EE-84D3-884C-B93A-071E56CC94E9}" type="presOf" srcId="{6EA3F908-AF49-4B49-AFB1-ACD6DBB2B60E}" destId="{E04988E3-FEE8-2041-BE92-1AC664DC76E5}" srcOrd="0" destOrd="3" presId="urn:microsoft.com/office/officeart/2005/8/layout/chevron2"/>
    <dgm:cxn modelId="{6165A34C-8185-CC4B-B0B9-BE58E7A435DB}" type="presOf" srcId="{0BA097AD-36DA-8440-96C1-7F03A4CCDEBB}" destId="{72B68576-7DF6-8342-A42D-B8B88133050E}" srcOrd="0" destOrd="0" presId="urn:microsoft.com/office/officeart/2005/8/layout/chevron2"/>
    <dgm:cxn modelId="{A1AAD511-E035-9F4C-93F6-E940178D022F}" type="presOf" srcId="{DDFAB9EE-A5CF-8941-9676-CAB3F0843407}" destId="{32AB9C10-B372-EB4D-ACB1-DC64D5A9599A}" srcOrd="0" destOrd="0" presId="urn:microsoft.com/office/officeart/2005/8/layout/chevron2"/>
    <dgm:cxn modelId="{C8DBFB3D-385D-FD4E-BA47-5B97341A5E9A}" type="presOf" srcId="{72DA3F24-D5D0-344E-8CED-63D9ECDF0225}" destId="{903B9493-86F7-7743-A8B7-B842AB86E09B}" srcOrd="0" destOrd="0" presId="urn:microsoft.com/office/officeart/2005/8/layout/chevron2"/>
    <dgm:cxn modelId="{728B30EC-77D3-5642-AE98-2720E4C6D4E4}" srcId="{72DA3F24-D5D0-344E-8CED-63D9ECDF0225}" destId="{FF1A1E19-0B20-D449-A3A5-8E209185B3C7}" srcOrd="1" destOrd="0" parTransId="{115C3056-58EB-644F-919A-3971BA4BB671}" sibTransId="{D221AE52-03B2-7143-98EA-ABDB9532B20A}"/>
    <dgm:cxn modelId="{34170DCC-7AFB-804C-BBBD-E7C33DFCCDCD}" type="presParOf" srcId="{72B68576-7DF6-8342-A42D-B8B88133050E}" destId="{F8FFC26D-AE8F-DE4B-8C98-35120D5E2342}" srcOrd="0" destOrd="0" presId="urn:microsoft.com/office/officeart/2005/8/layout/chevron2"/>
    <dgm:cxn modelId="{5ACC4328-3898-134C-AD9C-02A2E23717CD}" type="presParOf" srcId="{F8FFC26D-AE8F-DE4B-8C98-35120D5E2342}" destId="{903B9493-86F7-7743-A8B7-B842AB86E09B}" srcOrd="0" destOrd="0" presId="urn:microsoft.com/office/officeart/2005/8/layout/chevron2"/>
    <dgm:cxn modelId="{FB772654-2C1A-3A43-B53A-7C6894076569}" type="presParOf" srcId="{F8FFC26D-AE8F-DE4B-8C98-35120D5E2342}" destId="{E04988E3-FEE8-2041-BE92-1AC664DC76E5}" srcOrd="1" destOrd="0" presId="urn:microsoft.com/office/officeart/2005/8/layout/chevron2"/>
    <dgm:cxn modelId="{472A5070-51D0-1B48-A7BB-6ABD75E81A4F}" type="presParOf" srcId="{72B68576-7DF6-8342-A42D-B8B88133050E}" destId="{5F3759C2-F28E-5145-9E52-DEA58C70A9FC}" srcOrd="1" destOrd="0" presId="urn:microsoft.com/office/officeart/2005/8/layout/chevron2"/>
    <dgm:cxn modelId="{0DC9BFB1-BC8A-9342-BDA2-D41B6803A92C}" type="presParOf" srcId="{72B68576-7DF6-8342-A42D-B8B88133050E}" destId="{D3942C6E-D8CA-EC4A-9CD4-67AA00EA850D}" srcOrd="2" destOrd="0" presId="urn:microsoft.com/office/officeart/2005/8/layout/chevron2"/>
    <dgm:cxn modelId="{A565F842-9EC2-A54E-BDF0-EB28497B11CF}" type="presParOf" srcId="{D3942C6E-D8CA-EC4A-9CD4-67AA00EA850D}" destId="{32AB9C10-B372-EB4D-ACB1-DC64D5A9599A}" srcOrd="0" destOrd="0" presId="urn:microsoft.com/office/officeart/2005/8/layout/chevron2"/>
    <dgm:cxn modelId="{154DDA23-8720-3C4C-AFF8-CE59E628EB2E}" type="presParOf" srcId="{D3942C6E-D8CA-EC4A-9CD4-67AA00EA850D}" destId="{BB4AEAAF-8040-AE43-9C6C-D9096F15C830}" srcOrd="1" destOrd="0" presId="urn:microsoft.com/office/officeart/2005/8/layout/chevron2"/>
    <dgm:cxn modelId="{0CC2261B-7603-F646-91CF-79852FB2A705}" type="presParOf" srcId="{72B68576-7DF6-8342-A42D-B8B88133050E}" destId="{B8D86F01-3228-6942-94D8-728CDB0E86D0}" srcOrd="3" destOrd="0" presId="urn:microsoft.com/office/officeart/2005/8/layout/chevron2"/>
    <dgm:cxn modelId="{DF2B3248-D64A-5F49-9AAE-070070D0E1E8}" type="presParOf" srcId="{72B68576-7DF6-8342-A42D-B8B88133050E}" destId="{1693F873-1418-0B41-9E1E-9D979D500FBA}" srcOrd="4" destOrd="0" presId="urn:microsoft.com/office/officeart/2005/8/layout/chevron2"/>
    <dgm:cxn modelId="{335214B3-CDBB-564E-AA1E-516348D433F4}" type="presParOf" srcId="{1693F873-1418-0B41-9E1E-9D979D500FBA}" destId="{23BC180E-39F3-C747-9912-CC6FF7E38099}" srcOrd="0" destOrd="0" presId="urn:microsoft.com/office/officeart/2005/8/layout/chevron2"/>
    <dgm:cxn modelId="{A7BB5385-7619-E04C-A22F-FC676255C115}" type="presParOf" srcId="{1693F873-1418-0B41-9E1E-9D979D500FBA}" destId="{A5DE8A76-0113-4241-B00D-D968405D8119}" srcOrd="1" destOrd="0" presId="urn:microsoft.com/office/officeart/2005/8/layout/chevron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90F9F58-F480-3F49-8E7F-C22F3D6B8ED5}" type="doc">
      <dgm:prSet loTypeId="urn:microsoft.com/office/officeart/2005/8/layout/balance1" loCatId="relationship" qsTypeId="urn:microsoft.com/office/officeart/2005/8/quickstyle/simple4" qsCatId="simple" csTypeId="urn:microsoft.com/office/officeart/2005/8/colors/accent1_2" csCatId="accent1" phldr="1"/>
      <dgm:spPr/>
      <dgm:t>
        <a:bodyPr/>
        <a:lstStyle/>
        <a:p>
          <a:endParaRPr lang="en-US"/>
        </a:p>
      </dgm:t>
    </dgm:pt>
    <dgm:pt modelId="{9A93F005-FFD6-0241-A44E-589BB1638BA7}">
      <dgm:prSet/>
      <dgm:spPr/>
      <dgm:t>
        <a:bodyPr/>
        <a:lstStyle/>
        <a:p>
          <a:pPr rtl="0"/>
          <a:r>
            <a:rPr kumimoji="1" lang="en-US" dirty="0" smtClean="0"/>
            <a:t>Transmission antenna</a:t>
          </a:r>
          <a:endParaRPr lang="en-US" dirty="0"/>
        </a:p>
      </dgm:t>
    </dgm:pt>
    <dgm:pt modelId="{33A675B9-8B92-754D-8A07-8E3E4D56827A}" type="parTrans" cxnId="{8004594E-4BFA-8A42-B4F9-7ADBB9CCD562}">
      <dgm:prSet/>
      <dgm:spPr/>
      <dgm:t>
        <a:bodyPr/>
        <a:lstStyle/>
        <a:p>
          <a:endParaRPr lang="en-US"/>
        </a:p>
      </dgm:t>
    </dgm:pt>
    <dgm:pt modelId="{E552381B-305B-884F-BFCC-8A65572E899D}" type="sibTrans" cxnId="{8004594E-4BFA-8A42-B4F9-7ADBB9CCD562}">
      <dgm:prSet/>
      <dgm:spPr/>
      <dgm:t>
        <a:bodyPr/>
        <a:lstStyle/>
        <a:p>
          <a:endParaRPr lang="en-US"/>
        </a:p>
      </dgm:t>
    </dgm:pt>
    <dgm:pt modelId="{EC5F9F84-0561-A84A-B558-9C75D300AE0B}">
      <dgm:prSet/>
      <dgm:spPr/>
      <dgm:t>
        <a:bodyPr/>
        <a:lstStyle/>
        <a:p>
          <a:pPr rtl="0"/>
          <a:r>
            <a:rPr kumimoji="1" lang="en-US" dirty="0" smtClean="0"/>
            <a:t>Radio frequency energy from transmitter</a:t>
          </a:r>
          <a:endParaRPr lang="en-US" dirty="0"/>
        </a:p>
      </dgm:t>
    </dgm:pt>
    <dgm:pt modelId="{FC8A18E6-FDEC-464F-A0E2-798D8639CB8E}" type="parTrans" cxnId="{E1A4C430-13F5-024E-8516-3257A483A44C}">
      <dgm:prSet/>
      <dgm:spPr/>
      <dgm:t>
        <a:bodyPr/>
        <a:lstStyle/>
        <a:p>
          <a:endParaRPr lang="en-US"/>
        </a:p>
      </dgm:t>
    </dgm:pt>
    <dgm:pt modelId="{3138DC1A-38E7-B84F-A4DE-38266D3B4507}" type="sibTrans" cxnId="{E1A4C430-13F5-024E-8516-3257A483A44C}">
      <dgm:prSet/>
      <dgm:spPr/>
      <dgm:t>
        <a:bodyPr/>
        <a:lstStyle/>
        <a:p>
          <a:endParaRPr lang="en-US"/>
        </a:p>
      </dgm:t>
    </dgm:pt>
    <dgm:pt modelId="{9C6DE013-DFE3-C440-8DB2-E6EA897FED97}">
      <dgm:prSet/>
      <dgm:spPr/>
      <dgm:t>
        <a:bodyPr/>
        <a:lstStyle/>
        <a:p>
          <a:pPr rtl="0"/>
          <a:r>
            <a:rPr kumimoji="1" lang="en-US" dirty="0" smtClean="0"/>
            <a:t>Converted to electromagnetic energy by antenna</a:t>
          </a:r>
          <a:endParaRPr lang="en-US" dirty="0"/>
        </a:p>
      </dgm:t>
    </dgm:pt>
    <dgm:pt modelId="{C27221EA-F705-B045-9384-F87756452A9C}" type="parTrans" cxnId="{491403F8-85AC-EA45-AF69-61A25FA91547}">
      <dgm:prSet/>
      <dgm:spPr/>
      <dgm:t>
        <a:bodyPr/>
        <a:lstStyle/>
        <a:p>
          <a:endParaRPr lang="en-US"/>
        </a:p>
      </dgm:t>
    </dgm:pt>
    <dgm:pt modelId="{9D6EDDAA-E889-B540-A367-EA5F3EAEA6A4}" type="sibTrans" cxnId="{491403F8-85AC-EA45-AF69-61A25FA91547}">
      <dgm:prSet/>
      <dgm:spPr/>
      <dgm:t>
        <a:bodyPr/>
        <a:lstStyle/>
        <a:p>
          <a:endParaRPr lang="en-US"/>
        </a:p>
      </dgm:t>
    </dgm:pt>
    <dgm:pt modelId="{1EF53044-DECA-9845-9CEF-EE913F8B9D32}">
      <dgm:prSet/>
      <dgm:spPr/>
      <dgm:t>
        <a:bodyPr/>
        <a:lstStyle/>
        <a:p>
          <a:pPr rtl="0"/>
          <a:r>
            <a:rPr kumimoji="1" lang="en-US" dirty="0" smtClean="0"/>
            <a:t>Radiated into surrounding environment</a:t>
          </a:r>
          <a:endParaRPr lang="en-US" dirty="0"/>
        </a:p>
      </dgm:t>
    </dgm:pt>
    <dgm:pt modelId="{3F727AFA-2F3C-194C-9BA2-7F3E793745DA}" type="parTrans" cxnId="{68D33184-E99F-5A4F-88E1-361CCF818435}">
      <dgm:prSet/>
      <dgm:spPr/>
      <dgm:t>
        <a:bodyPr/>
        <a:lstStyle/>
        <a:p>
          <a:endParaRPr lang="en-US"/>
        </a:p>
      </dgm:t>
    </dgm:pt>
    <dgm:pt modelId="{7005FE78-55F9-0F4D-B06B-FEA9FED25FCE}" type="sibTrans" cxnId="{68D33184-E99F-5A4F-88E1-361CCF818435}">
      <dgm:prSet/>
      <dgm:spPr/>
      <dgm:t>
        <a:bodyPr/>
        <a:lstStyle/>
        <a:p>
          <a:endParaRPr lang="en-US"/>
        </a:p>
      </dgm:t>
    </dgm:pt>
    <dgm:pt modelId="{8F9ADC5E-7895-B94E-8581-BFC948FE4617}">
      <dgm:prSet/>
      <dgm:spPr/>
      <dgm:t>
        <a:bodyPr/>
        <a:lstStyle/>
        <a:p>
          <a:pPr rtl="0"/>
          <a:r>
            <a:rPr kumimoji="1" lang="en-US" dirty="0" smtClean="0"/>
            <a:t>Reception antenna</a:t>
          </a:r>
          <a:endParaRPr lang="en-US" dirty="0"/>
        </a:p>
      </dgm:t>
    </dgm:pt>
    <dgm:pt modelId="{8C2A776B-69D2-D841-8CCE-1DE12B3B1442}" type="parTrans" cxnId="{B0A7FE3C-21D8-CA4D-B7CF-F0BAA1421461}">
      <dgm:prSet/>
      <dgm:spPr/>
      <dgm:t>
        <a:bodyPr/>
        <a:lstStyle/>
        <a:p>
          <a:endParaRPr lang="en-US"/>
        </a:p>
      </dgm:t>
    </dgm:pt>
    <dgm:pt modelId="{CF7E4B15-8A3D-F645-9FCA-8337FAC2BE98}" type="sibTrans" cxnId="{B0A7FE3C-21D8-CA4D-B7CF-F0BAA1421461}">
      <dgm:prSet/>
      <dgm:spPr/>
      <dgm:t>
        <a:bodyPr/>
        <a:lstStyle/>
        <a:p>
          <a:endParaRPr lang="en-US"/>
        </a:p>
      </dgm:t>
    </dgm:pt>
    <dgm:pt modelId="{A4C71B1A-7EB6-FA49-BCF6-E126960CF93F}">
      <dgm:prSet/>
      <dgm:spPr/>
      <dgm:t>
        <a:bodyPr/>
        <a:lstStyle/>
        <a:p>
          <a:pPr rtl="0"/>
          <a:r>
            <a:rPr kumimoji="1" lang="en-US" smtClean="0"/>
            <a:t>Electromagnetic </a:t>
          </a:r>
          <a:r>
            <a:rPr kumimoji="1" lang="en-US" dirty="0" smtClean="0"/>
            <a:t>energy impinging on antenna</a:t>
          </a:r>
          <a:endParaRPr lang="en-US" dirty="0"/>
        </a:p>
      </dgm:t>
    </dgm:pt>
    <dgm:pt modelId="{A8CD717D-CA52-E145-B6C3-B8684A13D59C}" type="parTrans" cxnId="{9F84D804-5F89-E847-A29C-1BE7433F323F}">
      <dgm:prSet/>
      <dgm:spPr/>
      <dgm:t>
        <a:bodyPr/>
        <a:lstStyle/>
        <a:p>
          <a:endParaRPr lang="en-US"/>
        </a:p>
      </dgm:t>
    </dgm:pt>
    <dgm:pt modelId="{838BF41F-DB1F-A14B-AA3B-890D457E0F93}" type="sibTrans" cxnId="{9F84D804-5F89-E847-A29C-1BE7433F323F}">
      <dgm:prSet/>
      <dgm:spPr/>
      <dgm:t>
        <a:bodyPr/>
        <a:lstStyle/>
        <a:p>
          <a:endParaRPr lang="en-US"/>
        </a:p>
      </dgm:t>
    </dgm:pt>
    <dgm:pt modelId="{4E5E0C39-E9BF-8947-8594-F4B4C80796EF}">
      <dgm:prSet/>
      <dgm:spPr/>
      <dgm:t>
        <a:bodyPr/>
        <a:lstStyle/>
        <a:p>
          <a:pPr rtl="0"/>
          <a:r>
            <a:rPr kumimoji="1" lang="en-US" dirty="0" smtClean="0"/>
            <a:t>Converted to radio frequency electrical energy</a:t>
          </a:r>
          <a:endParaRPr lang="en-US" dirty="0"/>
        </a:p>
      </dgm:t>
    </dgm:pt>
    <dgm:pt modelId="{4973620D-867C-3D41-8F7E-C92829BC984F}" type="parTrans" cxnId="{CA665486-2EDD-EC4B-A9A4-3B576EB8586D}">
      <dgm:prSet/>
      <dgm:spPr/>
      <dgm:t>
        <a:bodyPr/>
        <a:lstStyle/>
        <a:p>
          <a:endParaRPr lang="en-US"/>
        </a:p>
      </dgm:t>
    </dgm:pt>
    <dgm:pt modelId="{CC2FED88-C52B-9946-8E74-AC5D4699DCE5}" type="sibTrans" cxnId="{CA665486-2EDD-EC4B-A9A4-3B576EB8586D}">
      <dgm:prSet/>
      <dgm:spPr/>
      <dgm:t>
        <a:bodyPr/>
        <a:lstStyle/>
        <a:p>
          <a:endParaRPr lang="en-US"/>
        </a:p>
      </dgm:t>
    </dgm:pt>
    <dgm:pt modelId="{8D71ACB2-F337-AD48-9906-FE6FB0210F6F}">
      <dgm:prSet/>
      <dgm:spPr/>
      <dgm:t>
        <a:bodyPr/>
        <a:lstStyle/>
        <a:p>
          <a:pPr rtl="0"/>
          <a:r>
            <a:rPr kumimoji="1" lang="en-US" dirty="0" smtClean="0"/>
            <a:t>Fed to receiver</a:t>
          </a:r>
          <a:endParaRPr lang="en-US" dirty="0"/>
        </a:p>
      </dgm:t>
    </dgm:pt>
    <dgm:pt modelId="{7FD97F91-CAB1-004E-8DB2-7E0549002D10}" type="parTrans" cxnId="{B7F597E6-9934-C747-A64E-F9ADD91EFC7A}">
      <dgm:prSet/>
      <dgm:spPr/>
      <dgm:t>
        <a:bodyPr/>
        <a:lstStyle/>
        <a:p>
          <a:endParaRPr lang="en-US"/>
        </a:p>
      </dgm:t>
    </dgm:pt>
    <dgm:pt modelId="{F245D1FF-02D2-4145-9702-BE633B1A9B39}" type="sibTrans" cxnId="{B7F597E6-9934-C747-A64E-F9ADD91EFC7A}">
      <dgm:prSet/>
      <dgm:spPr/>
      <dgm:t>
        <a:bodyPr/>
        <a:lstStyle/>
        <a:p>
          <a:endParaRPr lang="en-US"/>
        </a:p>
      </dgm:t>
    </dgm:pt>
    <dgm:pt modelId="{0FDC42CF-6435-1041-89FF-2E087F4526C3}" type="pres">
      <dgm:prSet presAssocID="{E90F9F58-F480-3F49-8E7F-C22F3D6B8ED5}" presName="outerComposite" presStyleCnt="0">
        <dgm:presLayoutVars>
          <dgm:chMax val="2"/>
          <dgm:animLvl val="lvl"/>
          <dgm:resizeHandles val="exact"/>
        </dgm:presLayoutVars>
      </dgm:prSet>
      <dgm:spPr/>
      <dgm:t>
        <a:bodyPr/>
        <a:lstStyle/>
        <a:p>
          <a:endParaRPr lang="en-US"/>
        </a:p>
      </dgm:t>
    </dgm:pt>
    <dgm:pt modelId="{0C04C77D-1823-DA40-B206-0922A57053FA}" type="pres">
      <dgm:prSet presAssocID="{E90F9F58-F480-3F49-8E7F-C22F3D6B8ED5}" presName="dummyMaxCanvas" presStyleCnt="0"/>
      <dgm:spPr/>
    </dgm:pt>
    <dgm:pt modelId="{17B7DFE6-8A12-1C4A-9774-C7BE9CFEC825}" type="pres">
      <dgm:prSet presAssocID="{E90F9F58-F480-3F49-8E7F-C22F3D6B8ED5}" presName="parentComposite" presStyleCnt="0"/>
      <dgm:spPr/>
    </dgm:pt>
    <dgm:pt modelId="{DDB2EAB4-4ED4-5A45-BBE5-014F7E78920A}" type="pres">
      <dgm:prSet presAssocID="{E90F9F58-F480-3F49-8E7F-C22F3D6B8ED5}" presName="parent1" presStyleLbl="alignAccFollowNode1" presStyleIdx="0" presStyleCnt="4">
        <dgm:presLayoutVars>
          <dgm:chMax val="4"/>
        </dgm:presLayoutVars>
      </dgm:prSet>
      <dgm:spPr/>
      <dgm:t>
        <a:bodyPr/>
        <a:lstStyle/>
        <a:p>
          <a:endParaRPr lang="en-US"/>
        </a:p>
      </dgm:t>
    </dgm:pt>
    <dgm:pt modelId="{6B1788AF-FC33-904F-9B43-B621B5BA4B0E}" type="pres">
      <dgm:prSet presAssocID="{E90F9F58-F480-3F49-8E7F-C22F3D6B8ED5}" presName="parent2" presStyleLbl="alignAccFollowNode1" presStyleIdx="1" presStyleCnt="4">
        <dgm:presLayoutVars>
          <dgm:chMax val="4"/>
        </dgm:presLayoutVars>
      </dgm:prSet>
      <dgm:spPr/>
      <dgm:t>
        <a:bodyPr/>
        <a:lstStyle/>
        <a:p>
          <a:endParaRPr lang="en-US"/>
        </a:p>
      </dgm:t>
    </dgm:pt>
    <dgm:pt modelId="{A1B55B0F-C83B-984F-8D39-58BFFC113784}" type="pres">
      <dgm:prSet presAssocID="{E90F9F58-F480-3F49-8E7F-C22F3D6B8ED5}" presName="childrenComposite" presStyleCnt="0"/>
      <dgm:spPr/>
    </dgm:pt>
    <dgm:pt modelId="{9B99272E-67DF-7A48-B3C8-A7766AB991E9}" type="pres">
      <dgm:prSet presAssocID="{E90F9F58-F480-3F49-8E7F-C22F3D6B8ED5}" presName="dummyMaxCanvas_ChildArea" presStyleCnt="0"/>
      <dgm:spPr/>
    </dgm:pt>
    <dgm:pt modelId="{552FB460-AAAE-2B4D-AE54-2E44B2678B64}" type="pres">
      <dgm:prSet presAssocID="{E90F9F58-F480-3F49-8E7F-C22F3D6B8ED5}" presName="fulcrum" presStyleLbl="alignAccFollowNode1" presStyleIdx="2" presStyleCnt="4"/>
      <dgm:spPr/>
    </dgm:pt>
    <dgm:pt modelId="{29B9EF02-B0FA-494B-9389-6D3A583C5FCB}" type="pres">
      <dgm:prSet presAssocID="{E90F9F58-F480-3F49-8E7F-C22F3D6B8ED5}" presName="balance_33" presStyleLbl="alignAccFollowNode1" presStyleIdx="3" presStyleCnt="4" custLinFactNeighborY="12964">
        <dgm:presLayoutVars>
          <dgm:bulletEnabled val="1"/>
        </dgm:presLayoutVars>
      </dgm:prSet>
      <dgm:spPr/>
    </dgm:pt>
    <dgm:pt modelId="{A97CF177-7FF5-3C48-BA96-0B525EC26B03}" type="pres">
      <dgm:prSet presAssocID="{E90F9F58-F480-3F49-8E7F-C22F3D6B8ED5}" presName="right_33_1" presStyleLbl="node1" presStyleIdx="0" presStyleCnt="6">
        <dgm:presLayoutVars>
          <dgm:bulletEnabled val="1"/>
        </dgm:presLayoutVars>
      </dgm:prSet>
      <dgm:spPr/>
      <dgm:t>
        <a:bodyPr/>
        <a:lstStyle/>
        <a:p>
          <a:endParaRPr lang="en-US"/>
        </a:p>
      </dgm:t>
    </dgm:pt>
    <dgm:pt modelId="{798220D2-2A54-F046-9FAE-E2D0460C5FB7}" type="pres">
      <dgm:prSet presAssocID="{E90F9F58-F480-3F49-8E7F-C22F3D6B8ED5}" presName="right_33_2" presStyleLbl="node1" presStyleIdx="1" presStyleCnt="6">
        <dgm:presLayoutVars>
          <dgm:bulletEnabled val="1"/>
        </dgm:presLayoutVars>
      </dgm:prSet>
      <dgm:spPr/>
      <dgm:t>
        <a:bodyPr/>
        <a:lstStyle/>
        <a:p>
          <a:endParaRPr lang="en-US"/>
        </a:p>
      </dgm:t>
    </dgm:pt>
    <dgm:pt modelId="{24F37160-F933-C541-A164-47E7D9553EE9}" type="pres">
      <dgm:prSet presAssocID="{E90F9F58-F480-3F49-8E7F-C22F3D6B8ED5}" presName="right_33_3" presStyleLbl="node1" presStyleIdx="2" presStyleCnt="6">
        <dgm:presLayoutVars>
          <dgm:bulletEnabled val="1"/>
        </dgm:presLayoutVars>
      </dgm:prSet>
      <dgm:spPr/>
      <dgm:t>
        <a:bodyPr/>
        <a:lstStyle/>
        <a:p>
          <a:endParaRPr lang="en-US"/>
        </a:p>
      </dgm:t>
    </dgm:pt>
    <dgm:pt modelId="{7356759F-427F-B640-B3D0-E978557ECF61}" type="pres">
      <dgm:prSet presAssocID="{E90F9F58-F480-3F49-8E7F-C22F3D6B8ED5}" presName="left_33_1" presStyleLbl="node1" presStyleIdx="3" presStyleCnt="6">
        <dgm:presLayoutVars>
          <dgm:bulletEnabled val="1"/>
        </dgm:presLayoutVars>
      </dgm:prSet>
      <dgm:spPr/>
      <dgm:t>
        <a:bodyPr/>
        <a:lstStyle/>
        <a:p>
          <a:endParaRPr lang="en-US"/>
        </a:p>
      </dgm:t>
    </dgm:pt>
    <dgm:pt modelId="{25EEB4DC-BC9E-6147-AF14-0BBCA2D433BF}" type="pres">
      <dgm:prSet presAssocID="{E90F9F58-F480-3F49-8E7F-C22F3D6B8ED5}" presName="left_33_2" presStyleLbl="node1" presStyleIdx="4" presStyleCnt="6">
        <dgm:presLayoutVars>
          <dgm:bulletEnabled val="1"/>
        </dgm:presLayoutVars>
      </dgm:prSet>
      <dgm:spPr/>
      <dgm:t>
        <a:bodyPr/>
        <a:lstStyle/>
        <a:p>
          <a:endParaRPr lang="en-US"/>
        </a:p>
      </dgm:t>
    </dgm:pt>
    <dgm:pt modelId="{6AA08B8E-5283-0340-A674-340B6166D77B}" type="pres">
      <dgm:prSet presAssocID="{E90F9F58-F480-3F49-8E7F-C22F3D6B8ED5}" presName="left_33_3" presStyleLbl="node1" presStyleIdx="5" presStyleCnt="6">
        <dgm:presLayoutVars>
          <dgm:bulletEnabled val="1"/>
        </dgm:presLayoutVars>
      </dgm:prSet>
      <dgm:spPr/>
      <dgm:t>
        <a:bodyPr/>
        <a:lstStyle/>
        <a:p>
          <a:endParaRPr lang="en-US"/>
        </a:p>
      </dgm:t>
    </dgm:pt>
  </dgm:ptLst>
  <dgm:cxnLst>
    <dgm:cxn modelId="{EA0D57EE-9C8A-6C4F-870C-7A98CDB87C17}" type="presOf" srcId="{1EF53044-DECA-9845-9CEF-EE913F8B9D32}" destId="{6AA08B8E-5283-0340-A674-340B6166D77B}" srcOrd="0" destOrd="0" presId="urn:microsoft.com/office/officeart/2005/8/layout/balance1"/>
    <dgm:cxn modelId="{491403F8-85AC-EA45-AF69-61A25FA91547}" srcId="{9A93F005-FFD6-0241-A44E-589BB1638BA7}" destId="{9C6DE013-DFE3-C440-8DB2-E6EA897FED97}" srcOrd="1" destOrd="0" parTransId="{C27221EA-F705-B045-9384-F87756452A9C}" sibTransId="{9D6EDDAA-E889-B540-A367-EA5F3EAEA6A4}"/>
    <dgm:cxn modelId="{84ACEEF8-8BD6-0447-99BD-08B9D8FEF66C}" type="presOf" srcId="{A4C71B1A-7EB6-FA49-BCF6-E126960CF93F}" destId="{A97CF177-7FF5-3C48-BA96-0B525EC26B03}" srcOrd="0" destOrd="0" presId="urn:microsoft.com/office/officeart/2005/8/layout/balance1"/>
    <dgm:cxn modelId="{F3E9C2C0-3091-8A47-A5D4-EEE2D6BE0C87}" type="presOf" srcId="{4E5E0C39-E9BF-8947-8594-F4B4C80796EF}" destId="{798220D2-2A54-F046-9FAE-E2D0460C5FB7}" srcOrd="0" destOrd="0" presId="urn:microsoft.com/office/officeart/2005/8/layout/balance1"/>
    <dgm:cxn modelId="{4CD7C393-C032-924F-AC59-86BD769709C1}" type="presOf" srcId="{E90F9F58-F480-3F49-8E7F-C22F3D6B8ED5}" destId="{0FDC42CF-6435-1041-89FF-2E087F4526C3}" srcOrd="0" destOrd="0" presId="urn:microsoft.com/office/officeart/2005/8/layout/balance1"/>
    <dgm:cxn modelId="{8004594E-4BFA-8A42-B4F9-7ADBB9CCD562}" srcId="{E90F9F58-F480-3F49-8E7F-C22F3D6B8ED5}" destId="{9A93F005-FFD6-0241-A44E-589BB1638BA7}" srcOrd="0" destOrd="0" parTransId="{33A675B9-8B92-754D-8A07-8E3E4D56827A}" sibTransId="{E552381B-305B-884F-BFCC-8A65572E899D}"/>
    <dgm:cxn modelId="{CA665486-2EDD-EC4B-A9A4-3B576EB8586D}" srcId="{8F9ADC5E-7895-B94E-8581-BFC948FE4617}" destId="{4E5E0C39-E9BF-8947-8594-F4B4C80796EF}" srcOrd="1" destOrd="0" parTransId="{4973620D-867C-3D41-8F7E-C92829BC984F}" sibTransId="{CC2FED88-C52B-9946-8E74-AC5D4699DCE5}"/>
    <dgm:cxn modelId="{68D33184-E99F-5A4F-88E1-361CCF818435}" srcId="{9A93F005-FFD6-0241-A44E-589BB1638BA7}" destId="{1EF53044-DECA-9845-9CEF-EE913F8B9D32}" srcOrd="2" destOrd="0" parTransId="{3F727AFA-2F3C-194C-9BA2-7F3E793745DA}" sibTransId="{7005FE78-55F9-0F4D-B06B-FEA9FED25FCE}"/>
    <dgm:cxn modelId="{B7F597E6-9934-C747-A64E-F9ADD91EFC7A}" srcId="{8F9ADC5E-7895-B94E-8581-BFC948FE4617}" destId="{8D71ACB2-F337-AD48-9906-FE6FB0210F6F}" srcOrd="2" destOrd="0" parTransId="{7FD97F91-CAB1-004E-8DB2-7E0549002D10}" sibTransId="{F245D1FF-02D2-4145-9702-BE633B1A9B39}"/>
    <dgm:cxn modelId="{B0A7FE3C-21D8-CA4D-B7CF-F0BAA1421461}" srcId="{E90F9F58-F480-3F49-8E7F-C22F3D6B8ED5}" destId="{8F9ADC5E-7895-B94E-8581-BFC948FE4617}" srcOrd="1" destOrd="0" parTransId="{8C2A776B-69D2-D841-8CCE-1DE12B3B1442}" sibTransId="{CF7E4B15-8A3D-F645-9FCA-8337FAC2BE98}"/>
    <dgm:cxn modelId="{56289A71-C6A4-A64A-9EA2-F0962FDB0981}" type="presOf" srcId="{8F9ADC5E-7895-B94E-8581-BFC948FE4617}" destId="{6B1788AF-FC33-904F-9B43-B621B5BA4B0E}" srcOrd="0" destOrd="0" presId="urn:microsoft.com/office/officeart/2005/8/layout/balance1"/>
    <dgm:cxn modelId="{F7F749F1-0816-574C-9AED-2B4855EB0898}" type="presOf" srcId="{9C6DE013-DFE3-C440-8DB2-E6EA897FED97}" destId="{25EEB4DC-BC9E-6147-AF14-0BBCA2D433BF}" srcOrd="0" destOrd="0" presId="urn:microsoft.com/office/officeart/2005/8/layout/balance1"/>
    <dgm:cxn modelId="{54585608-F4F1-5142-A75F-0372DF96CE5B}" type="presOf" srcId="{EC5F9F84-0561-A84A-B558-9C75D300AE0B}" destId="{7356759F-427F-B640-B3D0-E978557ECF61}" srcOrd="0" destOrd="0" presId="urn:microsoft.com/office/officeart/2005/8/layout/balance1"/>
    <dgm:cxn modelId="{77F42316-1406-964F-8CDE-67F60964637F}" type="presOf" srcId="{8D71ACB2-F337-AD48-9906-FE6FB0210F6F}" destId="{24F37160-F933-C541-A164-47E7D9553EE9}" srcOrd="0" destOrd="0" presId="urn:microsoft.com/office/officeart/2005/8/layout/balance1"/>
    <dgm:cxn modelId="{EC5772E7-E64B-6E4F-B044-6AB47467B0DF}" type="presOf" srcId="{9A93F005-FFD6-0241-A44E-589BB1638BA7}" destId="{DDB2EAB4-4ED4-5A45-BBE5-014F7E78920A}" srcOrd="0" destOrd="0" presId="urn:microsoft.com/office/officeart/2005/8/layout/balance1"/>
    <dgm:cxn modelId="{9F84D804-5F89-E847-A29C-1BE7433F323F}" srcId="{8F9ADC5E-7895-B94E-8581-BFC948FE4617}" destId="{A4C71B1A-7EB6-FA49-BCF6-E126960CF93F}" srcOrd="0" destOrd="0" parTransId="{A8CD717D-CA52-E145-B6C3-B8684A13D59C}" sibTransId="{838BF41F-DB1F-A14B-AA3B-890D457E0F93}"/>
    <dgm:cxn modelId="{E1A4C430-13F5-024E-8516-3257A483A44C}" srcId="{9A93F005-FFD6-0241-A44E-589BB1638BA7}" destId="{EC5F9F84-0561-A84A-B558-9C75D300AE0B}" srcOrd="0" destOrd="0" parTransId="{FC8A18E6-FDEC-464F-A0E2-798D8639CB8E}" sibTransId="{3138DC1A-38E7-B84F-A4DE-38266D3B4507}"/>
    <dgm:cxn modelId="{F2E403C5-DF9D-C849-8278-E5F0DEDFADD6}" type="presParOf" srcId="{0FDC42CF-6435-1041-89FF-2E087F4526C3}" destId="{0C04C77D-1823-DA40-B206-0922A57053FA}" srcOrd="0" destOrd="0" presId="urn:microsoft.com/office/officeart/2005/8/layout/balance1"/>
    <dgm:cxn modelId="{5FF266E3-9A83-CB44-8140-5710E396B23E}" type="presParOf" srcId="{0FDC42CF-6435-1041-89FF-2E087F4526C3}" destId="{17B7DFE6-8A12-1C4A-9774-C7BE9CFEC825}" srcOrd="1" destOrd="0" presId="urn:microsoft.com/office/officeart/2005/8/layout/balance1"/>
    <dgm:cxn modelId="{87219F8C-8231-6D4A-853B-EBA2088CEC42}" type="presParOf" srcId="{17B7DFE6-8A12-1C4A-9774-C7BE9CFEC825}" destId="{DDB2EAB4-4ED4-5A45-BBE5-014F7E78920A}" srcOrd="0" destOrd="0" presId="urn:microsoft.com/office/officeart/2005/8/layout/balance1"/>
    <dgm:cxn modelId="{0E252AD5-B01E-4A4C-90B5-3AC65AEA8F1A}" type="presParOf" srcId="{17B7DFE6-8A12-1C4A-9774-C7BE9CFEC825}" destId="{6B1788AF-FC33-904F-9B43-B621B5BA4B0E}" srcOrd="1" destOrd="0" presId="urn:microsoft.com/office/officeart/2005/8/layout/balance1"/>
    <dgm:cxn modelId="{115F4603-ACD5-3E4A-810D-54667C230216}" type="presParOf" srcId="{0FDC42CF-6435-1041-89FF-2E087F4526C3}" destId="{A1B55B0F-C83B-984F-8D39-58BFFC113784}" srcOrd="2" destOrd="0" presId="urn:microsoft.com/office/officeart/2005/8/layout/balance1"/>
    <dgm:cxn modelId="{FB06E3BD-E2E2-8140-9C6B-9DBB418B7EFF}" type="presParOf" srcId="{A1B55B0F-C83B-984F-8D39-58BFFC113784}" destId="{9B99272E-67DF-7A48-B3C8-A7766AB991E9}" srcOrd="0" destOrd="0" presId="urn:microsoft.com/office/officeart/2005/8/layout/balance1"/>
    <dgm:cxn modelId="{F2474367-068B-C942-8C55-5B7DDDB1E28B}" type="presParOf" srcId="{A1B55B0F-C83B-984F-8D39-58BFFC113784}" destId="{552FB460-AAAE-2B4D-AE54-2E44B2678B64}" srcOrd="1" destOrd="0" presId="urn:microsoft.com/office/officeart/2005/8/layout/balance1"/>
    <dgm:cxn modelId="{D1A70F76-A422-1742-A16E-15AF9004617B}" type="presParOf" srcId="{A1B55B0F-C83B-984F-8D39-58BFFC113784}" destId="{29B9EF02-B0FA-494B-9389-6D3A583C5FCB}" srcOrd="2" destOrd="0" presId="urn:microsoft.com/office/officeart/2005/8/layout/balance1"/>
    <dgm:cxn modelId="{45CFE5E9-AB8D-0246-99AB-CC58BA66792A}" type="presParOf" srcId="{A1B55B0F-C83B-984F-8D39-58BFFC113784}" destId="{A97CF177-7FF5-3C48-BA96-0B525EC26B03}" srcOrd="3" destOrd="0" presId="urn:microsoft.com/office/officeart/2005/8/layout/balance1"/>
    <dgm:cxn modelId="{153BF087-C7E8-6D4B-A41C-09571ADD9C7A}" type="presParOf" srcId="{A1B55B0F-C83B-984F-8D39-58BFFC113784}" destId="{798220D2-2A54-F046-9FAE-E2D0460C5FB7}" srcOrd="4" destOrd="0" presId="urn:microsoft.com/office/officeart/2005/8/layout/balance1"/>
    <dgm:cxn modelId="{D116FE34-D859-F447-94F5-9A1C32EBAC1C}" type="presParOf" srcId="{A1B55B0F-C83B-984F-8D39-58BFFC113784}" destId="{24F37160-F933-C541-A164-47E7D9553EE9}" srcOrd="5" destOrd="0" presId="urn:microsoft.com/office/officeart/2005/8/layout/balance1"/>
    <dgm:cxn modelId="{38317339-1F97-FB46-9E17-DAA573220966}" type="presParOf" srcId="{A1B55B0F-C83B-984F-8D39-58BFFC113784}" destId="{7356759F-427F-B640-B3D0-E978557ECF61}" srcOrd="6" destOrd="0" presId="urn:microsoft.com/office/officeart/2005/8/layout/balance1"/>
    <dgm:cxn modelId="{99FD38BE-1EED-B04A-A85A-EB5840FCC256}" type="presParOf" srcId="{A1B55B0F-C83B-984F-8D39-58BFFC113784}" destId="{25EEB4DC-BC9E-6147-AF14-0BBCA2D433BF}" srcOrd="7" destOrd="0" presId="urn:microsoft.com/office/officeart/2005/8/layout/balance1"/>
    <dgm:cxn modelId="{D3D571A3-6266-BD47-A798-1E8A94379F4B}" type="presParOf" srcId="{A1B55B0F-C83B-984F-8D39-58BFFC113784}" destId="{6AA08B8E-5283-0340-A674-340B6166D77B}" srcOrd="8" destOrd="0" presId="urn:microsoft.com/office/officeart/2005/8/layout/balance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F79075B-51B8-BC44-9DD9-3E83EB421A05}" type="doc">
      <dgm:prSet loTypeId="urn:microsoft.com/office/officeart/2005/8/layout/pyramid2" loCatId="pyramid" qsTypeId="urn:microsoft.com/office/officeart/2005/8/quickstyle/simple4" qsCatId="simple" csTypeId="urn:microsoft.com/office/officeart/2005/8/colors/accent1_2" csCatId="accent1" phldr="1"/>
      <dgm:spPr/>
      <dgm:t>
        <a:bodyPr/>
        <a:lstStyle/>
        <a:p>
          <a:endParaRPr lang="en-US"/>
        </a:p>
      </dgm:t>
    </dgm:pt>
    <dgm:pt modelId="{6F04A0CE-B415-6B49-8A18-4F0A756E0F56}">
      <dgm:prSet custT="1"/>
      <dgm:spPr/>
      <dgm:t>
        <a:bodyPr/>
        <a:lstStyle/>
        <a:p>
          <a:pPr algn="l" rtl="0"/>
          <a:r>
            <a:rPr kumimoji="1" lang="en-US" sz="1600" dirty="0" smtClean="0"/>
            <a:t>Most common type is a parabolic dish with an antenna focusing a narrow beam onto a receiving antenna</a:t>
          </a:r>
          <a:endParaRPr lang="en-US" sz="1600" dirty="0"/>
        </a:p>
      </dgm:t>
    </dgm:pt>
    <dgm:pt modelId="{4B8E24F2-FE5F-4C49-9828-8DA05A8C22F1}" type="parTrans" cxnId="{80656907-DBB9-BD45-BB8B-AA9D00D8D1C8}">
      <dgm:prSet/>
      <dgm:spPr/>
      <dgm:t>
        <a:bodyPr/>
        <a:lstStyle/>
        <a:p>
          <a:endParaRPr lang="en-US"/>
        </a:p>
      </dgm:t>
    </dgm:pt>
    <dgm:pt modelId="{0A992732-A8DE-1843-94CD-F492BFA41E6E}" type="sibTrans" cxnId="{80656907-DBB9-BD45-BB8B-AA9D00D8D1C8}">
      <dgm:prSet/>
      <dgm:spPr/>
      <dgm:t>
        <a:bodyPr/>
        <a:lstStyle/>
        <a:p>
          <a:endParaRPr lang="en-US"/>
        </a:p>
      </dgm:t>
    </dgm:pt>
    <dgm:pt modelId="{1A368905-6F84-4F4A-9062-70668659AEB6}">
      <dgm:prSet custT="1"/>
      <dgm:spPr/>
      <dgm:t>
        <a:bodyPr/>
        <a:lstStyle/>
        <a:p>
          <a:pPr algn="l" rtl="0"/>
          <a:r>
            <a:rPr kumimoji="1" lang="en-US" sz="1600" dirty="0" smtClean="0"/>
            <a:t>Located at substantial heights above ground to extend range and transmit over obstacles</a:t>
          </a:r>
          <a:endParaRPr lang="en-US" sz="1600" dirty="0"/>
        </a:p>
      </dgm:t>
    </dgm:pt>
    <dgm:pt modelId="{2C4B1B5E-4F09-CA41-8E7A-517C82309DAC}" type="parTrans" cxnId="{1F44A54B-713D-FC40-A205-7CE4018FC5A7}">
      <dgm:prSet/>
      <dgm:spPr/>
      <dgm:t>
        <a:bodyPr/>
        <a:lstStyle/>
        <a:p>
          <a:endParaRPr lang="en-US"/>
        </a:p>
      </dgm:t>
    </dgm:pt>
    <dgm:pt modelId="{655506C7-DFDA-D14F-8149-549DB533843D}" type="sibTrans" cxnId="{1F44A54B-713D-FC40-A205-7CE4018FC5A7}">
      <dgm:prSet/>
      <dgm:spPr/>
      <dgm:t>
        <a:bodyPr/>
        <a:lstStyle/>
        <a:p>
          <a:endParaRPr lang="en-US"/>
        </a:p>
      </dgm:t>
    </dgm:pt>
    <dgm:pt modelId="{454C5E10-D72D-354E-B43B-383967FD23CE}">
      <dgm:prSet custT="1"/>
      <dgm:spPr/>
      <dgm:t>
        <a:bodyPr/>
        <a:lstStyle/>
        <a:p>
          <a:pPr algn="l" rtl="0"/>
          <a:r>
            <a:rPr kumimoji="1" lang="en-US" sz="1600" dirty="0" smtClean="0"/>
            <a:t>Uses a series of microwave relay towers with point-to-point microwave links to achieve long distance transmission</a:t>
          </a:r>
          <a:endParaRPr lang="en-US" sz="1600" dirty="0"/>
        </a:p>
      </dgm:t>
    </dgm:pt>
    <dgm:pt modelId="{6E091397-258D-C34F-8722-F2D3FD4C7019}" type="parTrans" cxnId="{4997DAD7-2491-4741-8D14-D2A790D9EA28}">
      <dgm:prSet/>
      <dgm:spPr/>
      <dgm:t>
        <a:bodyPr/>
        <a:lstStyle/>
        <a:p>
          <a:endParaRPr lang="en-US"/>
        </a:p>
      </dgm:t>
    </dgm:pt>
    <dgm:pt modelId="{AA4F9ED2-B70D-874F-B2B9-2C0DCE2EA45C}" type="sibTrans" cxnId="{4997DAD7-2491-4741-8D14-D2A790D9EA28}">
      <dgm:prSet/>
      <dgm:spPr/>
      <dgm:t>
        <a:bodyPr/>
        <a:lstStyle/>
        <a:p>
          <a:endParaRPr lang="en-US"/>
        </a:p>
      </dgm:t>
    </dgm:pt>
    <dgm:pt modelId="{A7429336-43B3-7943-BAC5-3811E1ADEF57}" type="pres">
      <dgm:prSet presAssocID="{1F79075B-51B8-BC44-9DD9-3E83EB421A05}" presName="compositeShape" presStyleCnt="0">
        <dgm:presLayoutVars>
          <dgm:dir/>
          <dgm:resizeHandles/>
        </dgm:presLayoutVars>
      </dgm:prSet>
      <dgm:spPr/>
      <dgm:t>
        <a:bodyPr/>
        <a:lstStyle/>
        <a:p>
          <a:endParaRPr lang="en-US"/>
        </a:p>
      </dgm:t>
    </dgm:pt>
    <dgm:pt modelId="{02211141-08B8-F64E-83EA-927F9FC480CB}" type="pres">
      <dgm:prSet presAssocID="{1F79075B-51B8-BC44-9DD9-3E83EB421A05}" presName="pyramid" presStyleLbl="node1" presStyleIdx="0" presStyleCnt="1" custLinFactNeighborX="2955"/>
      <dgm:spPr/>
    </dgm:pt>
    <dgm:pt modelId="{BE65835F-A51A-E04A-BF60-7BCC4C154880}" type="pres">
      <dgm:prSet presAssocID="{1F79075B-51B8-BC44-9DD9-3E83EB421A05}" presName="theList" presStyleCnt="0"/>
      <dgm:spPr/>
    </dgm:pt>
    <dgm:pt modelId="{FBC1CDB4-971B-C246-9EBF-448EB3FDD428}" type="pres">
      <dgm:prSet presAssocID="{6F04A0CE-B415-6B49-8A18-4F0A756E0F56}" presName="aNode" presStyleLbl="fgAcc1" presStyleIdx="0" presStyleCnt="3" custScaleX="118935" custLinFactX="-5012" custLinFactNeighborX="-100000" custLinFactNeighborY="69872">
        <dgm:presLayoutVars>
          <dgm:bulletEnabled val="1"/>
        </dgm:presLayoutVars>
      </dgm:prSet>
      <dgm:spPr/>
      <dgm:t>
        <a:bodyPr/>
        <a:lstStyle/>
        <a:p>
          <a:endParaRPr lang="en-US"/>
        </a:p>
      </dgm:t>
    </dgm:pt>
    <dgm:pt modelId="{4E751C68-F166-4546-A993-94DFB3D67FF9}" type="pres">
      <dgm:prSet presAssocID="{6F04A0CE-B415-6B49-8A18-4F0A756E0F56}" presName="aSpace" presStyleCnt="0"/>
      <dgm:spPr/>
    </dgm:pt>
    <dgm:pt modelId="{AFC2D7C6-C922-DA43-AB5C-0C541DCF0A4E}" type="pres">
      <dgm:prSet presAssocID="{1A368905-6F84-4F4A-9062-70668659AEB6}" presName="aNode" presStyleLbl="fgAcc1" presStyleIdx="1" presStyleCnt="3" custScaleX="115079" custLinFactNeighborX="3254" custLinFactNeighborY="60053">
        <dgm:presLayoutVars>
          <dgm:bulletEnabled val="1"/>
        </dgm:presLayoutVars>
      </dgm:prSet>
      <dgm:spPr/>
      <dgm:t>
        <a:bodyPr/>
        <a:lstStyle/>
        <a:p>
          <a:endParaRPr lang="en-US"/>
        </a:p>
      </dgm:t>
    </dgm:pt>
    <dgm:pt modelId="{8D85378C-11D0-284C-AC2B-A1C38A7C5121}" type="pres">
      <dgm:prSet presAssocID="{1A368905-6F84-4F4A-9062-70668659AEB6}" presName="aSpace" presStyleCnt="0"/>
      <dgm:spPr/>
    </dgm:pt>
    <dgm:pt modelId="{EDB41E5C-8393-984A-AAD1-1A478F89F4F3}" type="pres">
      <dgm:prSet presAssocID="{454C5E10-D72D-354E-B43B-383967FD23CE}" presName="aNode" presStyleLbl="fgAcc1" presStyleIdx="2" presStyleCnt="3" custScaleX="119544" custLinFactY="8058" custLinFactNeighborX="-46737" custLinFactNeighborY="100000">
        <dgm:presLayoutVars>
          <dgm:bulletEnabled val="1"/>
        </dgm:presLayoutVars>
      </dgm:prSet>
      <dgm:spPr/>
      <dgm:t>
        <a:bodyPr/>
        <a:lstStyle/>
        <a:p>
          <a:endParaRPr lang="en-US"/>
        </a:p>
      </dgm:t>
    </dgm:pt>
    <dgm:pt modelId="{C26606DF-38AE-2C4C-9253-C6815915129A}" type="pres">
      <dgm:prSet presAssocID="{454C5E10-D72D-354E-B43B-383967FD23CE}" presName="aSpace" presStyleCnt="0"/>
      <dgm:spPr/>
    </dgm:pt>
  </dgm:ptLst>
  <dgm:cxnLst>
    <dgm:cxn modelId="{C1C06DD2-CB45-3C4C-ACB1-C6ED4E3A3740}" type="presOf" srcId="{1A368905-6F84-4F4A-9062-70668659AEB6}" destId="{AFC2D7C6-C922-DA43-AB5C-0C541DCF0A4E}" srcOrd="0" destOrd="0" presId="urn:microsoft.com/office/officeart/2005/8/layout/pyramid2"/>
    <dgm:cxn modelId="{3057CF70-A7C1-8843-8633-25929A0EE37A}" type="presOf" srcId="{1F79075B-51B8-BC44-9DD9-3E83EB421A05}" destId="{A7429336-43B3-7943-BAC5-3811E1ADEF57}" srcOrd="0" destOrd="0" presId="urn:microsoft.com/office/officeart/2005/8/layout/pyramid2"/>
    <dgm:cxn modelId="{4997DAD7-2491-4741-8D14-D2A790D9EA28}" srcId="{1F79075B-51B8-BC44-9DD9-3E83EB421A05}" destId="{454C5E10-D72D-354E-B43B-383967FD23CE}" srcOrd="2" destOrd="0" parTransId="{6E091397-258D-C34F-8722-F2D3FD4C7019}" sibTransId="{AA4F9ED2-B70D-874F-B2B9-2C0DCE2EA45C}"/>
    <dgm:cxn modelId="{80656907-DBB9-BD45-BB8B-AA9D00D8D1C8}" srcId="{1F79075B-51B8-BC44-9DD9-3E83EB421A05}" destId="{6F04A0CE-B415-6B49-8A18-4F0A756E0F56}" srcOrd="0" destOrd="0" parTransId="{4B8E24F2-FE5F-4C49-9828-8DA05A8C22F1}" sibTransId="{0A992732-A8DE-1843-94CD-F492BFA41E6E}"/>
    <dgm:cxn modelId="{1F44A54B-713D-FC40-A205-7CE4018FC5A7}" srcId="{1F79075B-51B8-BC44-9DD9-3E83EB421A05}" destId="{1A368905-6F84-4F4A-9062-70668659AEB6}" srcOrd="1" destOrd="0" parTransId="{2C4B1B5E-4F09-CA41-8E7A-517C82309DAC}" sibTransId="{655506C7-DFDA-D14F-8149-549DB533843D}"/>
    <dgm:cxn modelId="{F94F1A4A-226C-EB42-A54C-5012FFBE61DB}" type="presOf" srcId="{6F04A0CE-B415-6B49-8A18-4F0A756E0F56}" destId="{FBC1CDB4-971B-C246-9EBF-448EB3FDD428}" srcOrd="0" destOrd="0" presId="urn:microsoft.com/office/officeart/2005/8/layout/pyramid2"/>
    <dgm:cxn modelId="{B8847641-0E0F-2447-B92C-C70AE5DE6008}" type="presOf" srcId="{454C5E10-D72D-354E-B43B-383967FD23CE}" destId="{EDB41E5C-8393-984A-AAD1-1A478F89F4F3}" srcOrd="0" destOrd="0" presId="urn:microsoft.com/office/officeart/2005/8/layout/pyramid2"/>
    <dgm:cxn modelId="{11A27BED-231B-D248-928B-41FAB2D32487}" type="presParOf" srcId="{A7429336-43B3-7943-BAC5-3811E1ADEF57}" destId="{02211141-08B8-F64E-83EA-927F9FC480CB}" srcOrd="0" destOrd="0" presId="urn:microsoft.com/office/officeart/2005/8/layout/pyramid2"/>
    <dgm:cxn modelId="{DEFCC457-6423-F64A-9F14-AB848E0997EA}" type="presParOf" srcId="{A7429336-43B3-7943-BAC5-3811E1ADEF57}" destId="{BE65835F-A51A-E04A-BF60-7BCC4C154880}" srcOrd="1" destOrd="0" presId="urn:microsoft.com/office/officeart/2005/8/layout/pyramid2"/>
    <dgm:cxn modelId="{317B0765-9D7A-A34B-B179-E85A49D576BE}" type="presParOf" srcId="{BE65835F-A51A-E04A-BF60-7BCC4C154880}" destId="{FBC1CDB4-971B-C246-9EBF-448EB3FDD428}" srcOrd="0" destOrd="0" presId="urn:microsoft.com/office/officeart/2005/8/layout/pyramid2"/>
    <dgm:cxn modelId="{A1C3B50D-D659-0949-BE06-2EF0745424FA}" type="presParOf" srcId="{BE65835F-A51A-E04A-BF60-7BCC4C154880}" destId="{4E751C68-F166-4546-A993-94DFB3D67FF9}" srcOrd="1" destOrd="0" presId="urn:microsoft.com/office/officeart/2005/8/layout/pyramid2"/>
    <dgm:cxn modelId="{8286C5EF-BA42-F341-9E2C-B24DC4C99F13}" type="presParOf" srcId="{BE65835F-A51A-E04A-BF60-7BCC4C154880}" destId="{AFC2D7C6-C922-DA43-AB5C-0C541DCF0A4E}" srcOrd="2" destOrd="0" presId="urn:microsoft.com/office/officeart/2005/8/layout/pyramid2"/>
    <dgm:cxn modelId="{3FCDB6C0-BCB0-474D-AC81-76E7F93937B0}" type="presParOf" srcId="{BE65835F-A51A-E04A-BF60-7BCC4C154880}" destId="{8D85378C-11D0-284C-AC2B-A1C38A7C5121}" srcOrd="3" destOrd="0" presId="urn:microsoft.com/office/officeart/2005/8/layout/pyramid2"/>
    <dgm:cxn modelId="{EE0A2EC3-A627-DE4E-BA42-1B3CFBC1D482}" type="presParOf" srcId="{BE65835F-A51A-E04A-BF60-7BCC4C154880}" destId="{EDB41E5C-8393-984A-AAD1-1A478F89F4F3}" srcOrd="4" destOrd="0" presId="urn:microsoft.com/office/officeart/2005/8/layout/pyramid2"/>
    <dgm:cxn modelId="{6326AD65-6E0C-5E4F-B000-6387B7589340}" type="presParOf" srcId="{BE65835F-A51A-E04A-BF60-7BCC4C154880}" destId="{C26606DF-38AE-2C4C-9253-C6815915129A}" srcOrd="5" destOrd="0" presId="urn:microsoft.com/office/officeart/2005/8/layout/pyramid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B0765A-38BD-D048-98B4-8DF5B6DF0C9F}">
      <dsp:nvSpPr>
        <dsp:cNvPr id="0" name=""/>
        <dsp:cNvSpPr/>
      </dsp:nvSpPr>
      <dsp:spPr>
        <a:xfrm>
          <a:off x="1083952" y="753"/>
          <a:ext cx="1731912" cy="865956"/>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9055" tIns="39370" rIns="59055" bIns="39370" numCol="1" spcCol="1270" anchor="ctr" anchorCtr="0">
          <a:noAutofit/>
        </a:bodyPr>
        <a:lstStyle/>
        <a:p>
          <a:pPr lvl="0" algn="ctr" defTabSz="1377950" rtl="0">
            <a:lnSpc>
              <a:spcPct val="90000"/>
            </a:lnSpc>
            <a:spcBef>
              <a:spcPct val="0"/>
            </a:spcBef>
            <a:spcAft>
              <a:spcPct val="35000"/>
            </a:spcAft>
          </a:pPr>
          <a:r>
            <a:rPr kumimoji="1" lang="en-US" sz="3100" b="1" i="0" kern="1200" dirty="0" smtClean="0"/>
            <a:t>analog </a:t>
          </a:r>
          <a:endParaRPr lang="en-US" sz="3100" b="1" i="0" kern="1200" dirty="0"/>
        </a:p>
      </dsp:txBody>
      <dsp:txXfrm>
        <a:off x="1109315" y="26116"/>
        <a:ext cx="1681186" cy="815230"/>
      </dsp:txXfrm>
    </dsp:sp>
    <dsp:sp modelId="{22C9C1B8-C4FE-3A46-9DA8-D05E37B73C5A}">
      <dsp:nvSpPr>
        <dsp:cNvPr id="0" name=""/>
        <dsp:cNvSpPr/>
      </dsp:nvSpPr>
      <dsp:spPr>
        <a:xfrm>
          <a:off x="1257143" y="866709"/>
          <a:ext cx="173191" cy="649467"/>
        </a:xfrm>
        <a:custGeom>
          <a:avLst/>
          <a:gdLst/>
          <a:ahLst/>
          <a:cxnLst/>
          <a:rect l="0" t="0" r="0" b="0"/>
          <a:pathLst>
            <a:path>
              <a:moveTo>
                <a:pt x="0" y="0"/>
              </a:moveTo>
              <a:lnTo>
                <a:pt x="0" y="649467"/>
              </a:lnTo>
              <a:lnTo>
                <a:pt x="173191" y="649467"/>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6455B33D-C70C-6C40-872E-E6DF03652607}">
      <dsp:nvSpPr>
        <dsp:cNvPr id="0" name=""/>
        <dsp:cNvSpPr/>
      </dsp:nvSpPr>
      <dsp:spPr>
        <a:xfrm>
          <a:off x="1430335" y="1083198"/>
          <a:ext cx="1385530" cy="865956"/>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lvl="0" algn="ctr" defTabSz="622300" rtl="0">
            <a:lnSpc>
              <a:spcPct val="90000"/>
            </a:lnSpc>
            <a:spcBef>
              <a:spcPct val="0"/>
            </a:spcBef>
            <a:spcAft>
              <a:spcPct val="35000"/>
            </a:spcAft>
          </a:pPr>
          <a:r>
            <a:rPr kumimoji="1" lang="en-US" sz="1400" b="1" i="0" kern="1200" dirty="0" smtClean="0"/>
            <a:t>needs amplifiers every 5km to 6km</a:t>
          </a:r>
          <a:endParaRPr lang="en-US" sz="1400" b="1" i="0" kern="1200" dirty="0"/>
        </a:p>
      </dsp:txBody>
      <dsp:txXfrm>
        <a:off x="1455698" y="1108561"/>
        <a:ext cx="1334804" cy="815230"/>
      </dsp:txXfrm>
    </dsp:sp>
    <dsp:sp modelId="{C557DEA5-E514-3E4E-99D5-1C7B69B39A67}">
      <dsp:nvSpPr>
        <dsp:cNvPr id="0" name=""/>
        <dsp:cNvSpPr/>
      </dsp:nvSpPr>
      <dsp:spPr>
        <a:xfrm>
          <a:off x="3248843" y="753"/>
          <a:ext cx="1731912" cy="865956"/>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9055" tIns="39370" rIns="59055" bIns="39370" numCol="1" spcCol="1270" anchor="ctr" anchorCtr="0">
          <a:noAutofit/>
        </a:bodyPr>
        <a:lstStyle/>
        <a:p>
          <a:pPr lvl="0" algn="ctr" defTabSz="1377950" rtl="0">
            <a:lnSpc>
              <a:spcPct val="90000"/>
            </a:lnSpc>
            <a:spcBef>
              <a:spcPct val="0"/>
            </a:spcBef>
            <a:spcAft>
              <a:spcPct val="35000"/>
            </a:spcAft>
          </a:pPr>
          <a:r>
            <a:rPr kumimoji="1" lang="en-US" sz="3100" b="1" i="0" kern="1200" dirty="0" smtClean="0"/>
            <a:t>digital</a:t>
          </a:r>
          <a:endParaRPr lang="en-US" sz="3100" b="1" i="0" kern="1200" dirty="0"/>
        </a:p>
      </dsp:txBody>
      <dsp:txXfrm>
        <a:off x="3274206" y="26116"/>
        <a:ext cx="1681186" cy="815230"/>
      </dsp:txXfrm>
    </dsp:sp>
    <dsp:sp modelId="{900AC95F-9FCA-6B42-BC14-9B76A3CC384C}">
      <dsp:nvSpPr>
        <dsp:cNvPr id="0" name=""/>
        <dsp:cNvSpPr/>
      </dsp:nvSpPr>
      <dsp:spPr>
        <a:xfrm>
          <a:off x="3422034" y="866709"/>
          <a:ext cx="173191" cy="649467"/>
        </a:xfrm>
        <a:custGeom>
          <a:avLst/>
          <a:gdLst/>
          <a:ahLst/>
          <a:cxnLst/>
          <a:rect l="0" t="0" r="0" b="0"/>
          <a:pathLst>
            <a:path>
              <a:moveTo>
                <a:pt x="0" y="0"/>
              </a:moveTo>
              <a:lnTo>
                <a:pt x="0" y="649467"/>
              </a:lnTo>
              <a:lnTo>
                <a:pt x="173191" y="649467"/>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95212F56-32AE-7A43-B6BF-4E554C673573}">
      <dsp:nvSpPr>
        <dsp:cNvPr id="0" name=""/>
        <dsp:cNvSpPr/>
      </dsp:nvSpPr>
      <dsp:spPr>
        <a:xfrm>
          <a:off x="3595226" y="1083198"/>
          <a:ext cx="1385530" cy="865956"/>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lvl="0" algn="ctr" defTabSz="622300" rtl="0">
            <a:lnSpc>
              <a:spcPct val="90000"/>
            </a:lnSpc>
            <a:spcBef>
              <a:spcPct val="0"/>
            </a:spcBef>
            <a:spcAft>
              <a:spcPct val="35000"/>
            </a:spcAft>
          </a:pPr>
          <a:r>
            <a:rPr kumimoji="1" lang="en-US" sz="1400" b="1" i="0" kern="1200" dirty="0" smtClean="0"/>
            <a:t>can use either analog or digital signals</a:t>
          </a:r>
          <a:endParaRPr lang="en-US" sz="1400" b="1" i="0" kern="1200" dirty="0"/>
        </a:p>
      </dsp:txBody>
      <dsp:txXfrm>
        <a:off x="3620589" y="1108561"/>
        <a:ext cx="1334804" cy="815230"/>
      </dsp:txXfrm>
    </dsp:sp>
    <dsp:sp modelId="{235F0584-F3D4-3D46-A1F3-E0B871BC1BDA}">
      <dsp:nvSpPr>
        <dsp:cNvPr id="0" name=""/>
        <dsp:cNvSpPr/>
      </dsp:nvSpPr>
      <dsp:spPr>
        <a:xfrm>
          <a:off x="3422034" y="866709"/>
          <a:ext cx="173191" cy="1731912"/>
        </a:xfrm>
        <a:custGeom>
          <a:avLst/>
          <a:gdLst/>
          <a:ahLst/>
          <a:cxnLst/>
          <a:rect l="0" t="0" r="0" b="0"/>
          <a:pathLst>
            <a:path>
              <a:moveTo>
                <a:pt x="0" y="0"/>
              </a:moveTo>
              <a:lnTo>
                <a:pt x="0" y="1731912"/>
              </a:lnTo>
              <a:lnTo>
                <a:pt x="173191" y="1731912"/>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231C22CF-81F0-2F41-85D8-6FAEE9C4A385}">
      <dsp:nvSpPr>
        <dsp:cNvPr id="0" name=""/>
        <dsp:cNvSpPr/>
      </dsp:nvSpPr>
      <dsp:spPr>
        <a:xfrm>
          <a:off x="3595226" y="2165644"/>
          <a:ext cx="1385530" cy="865956"/>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lvl="0" algn="ctr" defTabSz="622300" rtl="0">
            <a:lnSpc>
              <a:spcPct val="90000"/>
            </a:lnSpc>
            <a:spcBef>
              <a:spcPct val="0"/>
            </a:spcBef>
            <a:spcAft>
              <a:spcPct val="35000"/>
            </a:spcAft>
          </a:pPr>
          <a:r>
            <a:rPr kumimoji="1" lang="en-US" sz="1400" b="1" i="0" kern="1200" dirty="0" smtClean="0"/>
            <a:t>needs a repeater every 2km to 3km</a:t>
          </a:r>
          <a:endParaRPr lang="en-US" sz="1400" b="1" i="0" kern="1200" dirty="0"/>
        </a:p>
      </dsp:txBody>
      <dsp:txXfrm>
        <a:off x="3620589" y="2191007"/>
        <a:ext cx="1334804" cy="815230"/>
      </dsp:txXfrm>
    </dsp:sp>
    <dsp:sp modelId="{2B9FFCF2-5EEF-5D48-A4BA-D8C61E8BE690}">
      <dsp:nvSpPr>
        <dsp:cNvPr id="0" name=""/>
        <dsp:cNvSpPr/>
      </dsp:nvSpPr>
      <dsp:spPr>
        <a:xfrm>
          <a:off x="5413734" y="753"/>
          <a:ext cx="1731912" cy="865956"/>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9055" tIns="39370" rIns="59055" bIns="39370" numCol="1" spcCol="1270" anchor="ctr" anchorCtr="0">
          <a:noAutofit/>
        </a:bodyPr>
        <a:lstStyle/>
        <a:p>
          <a:pPr lvl="0" algn="ctr" defTabSz="1377950" rtl="0">
            <a:lnSpc>
              <a:spcPct val="90000"/>
            </a:lnSpc>
            <a:spcBef>
              <a:spcPct val="0"/>
            </a:spcBef>
            <a:spcAft>
              <a:spcPct val="35000"/>
            </a:spcAft>
          </a:pPr>
          <a:r>
            <a:rPr kumimoji="1" lang="en-US" sz="3100" b="1" i="0" kern="1200" dirty="0" smtClean="0"/>
            <a:t>limited:</a:t>
          </a:r>
          <a:endParaRPr lang="en-US" sz="3100" b="1" i="0" kern="1200" dirty="0"/>
        </a:p>
      </dsp:txBody>
      <dsp:txXfrm>
        <a:off x="5439097" y="26116"/>
        <a:ext cx="1681186" cy="815230"/>
      </dsp:txXfrm>
    </dsp:sp>
    <dsp:sp modelId="{EA2A21E5-4F24-CA45-A330-5C6F25D0F089}">
      <dsp:nvSpPr>
        <dsp:cNvPr id="0" name=""/>
        <dsp:cNvSpPr/>
      </dsp:nvSpPr>
      <dsp:spPr>
        <a:xfrm>
          <a:off x="5586925" y="866709"/>
          <a:ext cx="173191" cy="649467"/>
        </a:xfrm>
        <a:custGeom>
          <a:avLst/>
          <a:gdLst/>
          <a:ahLst/>
          <a:cxnLst/>
          <a:rect l="0" t="0" r="0" b="0"/>
          <a:pathLst>
            <a:path>
              <a:moveTo>
                <a:pt x="0" y="0"/>
              </a:moveTo>
              <a:lnTo>
                <a:pt x="0" y="649467"/>
              </a:lnTo>
              <a:lnTo>
                <a:pt x="173191" y="649467"/>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96CEB96D-AA2A-5C4A-9339-2322033288F6}">
      <dsp:nvSpPr>
        <dsp:cNvPr id="0" name=""/>
        <dsp:cNvSpPr/>
      </dsp:nvSpPr>
      <dsp:spPr>
        <a:xfrm>
          <a:off x="5760117" y="1083198"/>
          <a:ext cx="1385530" cy="865956"/>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lvl="0" algn="ctr" defTabSz="622300" rtl="0">
            <a:lnSpc>
              <a:spcPct val="90000"/>
            </a:lnSpc>
            <a:spcBef>
              <a:spcPct val="0"/>
            </a:spcBef>
            <a:spcAft>
              <a:spcPct val="35000"/>
            </a:spcAft>
          </a:pPr>
          <a:r>
            <a:rPr kumimoji="1" lang="en-US" sz="1400" b="1" i="0" kern="1200" dirty="0" smtClean="0"/>
            <a:t>distance</a:t>
          </a:r>
          <a:endParaRPr lang="en-US" sz="1400" b="1" i="0" kern="1200" dirty="0"/>
        </a:p>
      </dsp:txBody>
      <dsp:txXfrm>
        <a:off x="5785480" y="1108561"/>
        <a:ext cx="1334804" cy="815230"/>
      </dsp:txXfrm>
    </dsp:sp>
    <dsp:sp modelId="{76621A6C-6F59-314E-BD50-753EB4ECA6A7}">
      <dsp:nvSpPr>
        <dsp:cNvPr id="0" name=""/>
        <dsp:cNvSpPr/>
      </dsp:nvSpPr>
      <dsp:spPr>
        <a:xfrm>
          <a:off x="5586925" y="866709"/>
          <a:ext cx="173191" cy="1731912"/>
        </a:xfrm>
        <a:custGeom>
          <a:avLst/>
          <a:gdLst/>
          <a:ahLst/>
          <a:cxnLst/>
          <a:rect l="0" t="0" r="0" b="0"/>
          <a:pathLst>
            <a:path>
              <a:moveTo>
                <a:pt x="0" y="0"/>
              </a:moveTo>
              <a:lnTo>
                <a:pt x="0" y="1731912"/>
              </a:lnTo>
              <a:lnTo>
                <a:pt x="173191" y="1731912"/>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7375A87-B10E-7B4C-BB9A-F50EA1D86135}">
      <dsp:nvSpPr>
        <dsp:cNvPr id="0" name=""/>
        <dsp:cNvSpPr/>
      </dsp:nvSpPr>
      <dsp:spPr>
        <a:xfrm>
          <a:off x="5760117" y="2165644"/>
          <a:ext cx="1385530" cy="865956"/>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lvl="0" algn="ctr" defTabSz="622300" rtl="0">
            <a:lnSpc>
              <a:spcPct val="90000"/>
            </a:lnSpc>
            <a:spcBef>
              <a:spcPct val="0"/>
            </a:spcBef>
            <a:spcAft>
              <a:spcPct val="35000"/>
            </a:spcAft>
          </a:pPr>
          <a:r>
            <a:rPr kumimoji="1" lang="en-US" sz="1400" b="1" i="0" kern="1200" dirty="0" smtClean="0"/>
            <a:t>bandwidth (1MHz)</a:t>
          </a:r>
          <a:endParaRPr lang="en-US" sz="1400" b="1" i="0" kern="1200" dirty="0"/>
        </a:p>
      </dsp:txBody>
      <dsp:txXfrm>
        <a:off x="5785480" y="2191007"/>
        <a:ext cx="1334804" cy="815230"/>
      </dsp:txXfrm>
    </dsp:sp>
    <dsp:sp modelId="{8AEDE5E7-84A1-FC4D-81B2-4328314CF4C9}">
      <dsp:nvSpPr>
        <dsp:cNvPr id="0" name=""/>
        <dsp:cNvSpPr/>
      </dsp:nvSpPr>
      <dsp:spPr>
        <a:xfrm>
          <a:off x="5586925" y="866709"/>
          <a:ext cx="173191" cy="2814358"/>
        </a:xfrm>
        <a:custGeom>
          <a:avLst/>
          <a:gdLst/>
          <a:ahLst/>
          <a:cxnLst/>
          <a:rect l="0" t="0" r="0" b="0"/>
          <a:pathLst>
            <a:path>
              <a:moveTo>
                <a:pt x="0" y="0"/>
              </a:moveTo>
              <a:lnTo>
                <a:pt x="0" y="2814358"/>
              </a:lnTo>
              <a:lnTo>
                <a:pt x="173191" y="2814358"/>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900A1F3C-2D2C-D74F-BDF1-0CDBB736AE4D}">
      <dsp:nvSpPr>
        <dsp:cNvPr id="0" name=""/>
        <dsp:cNvSpPr/>
      </dsp:nvSpPr>
      <dsp:spPr>
        <a:xfrm>
          <a:off x="5760117" y="3248090"/>
          <a:ext cx="1385530" cy="865956"/>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lvl="0" algn="ctr" defTabSz="622300" rtl="0">
            <a:lnSpc>
              <a:spcPct val="90000"/>
            </a:lnSpc>
            <a:spcBef>
              <a:spcPct val="0"/>
            </a:spcBef>
            <a:spcAft>
              <a:spcPct val="35000"/>
            </a:spcAft>
          </a:pPr>
          <a:r>
            <a:rPr kumimoji="1" lang="en-US" sz="1400" b="1" i="0" kern="1200" dirty="0" smtClean="0"/>
            <a:t>data rate (100MHz)</a:t>
          </a:r>
          <a:endParaRPr lang="en-US" sz="1400" b="1" i="0" kern="1200" dirty="0"/>
        </a:p>
      </dsp:txBody>
      <dsp:txXfrm>
        <a:off x="5785480" y="3273453"/>
        <a:ext cx="1334804" cy="8152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39F95F-A0F9-6548-9628-686DED917BF9}">
      <dsp:nvSpPr>
        <dsp:cNvPr id="0" name=""/>
        <dsp:cNvSpPr/>
      </dsp:nvSpPr>
      <dsp:spPr>
        <a:xfrm>
          <a:off x="0" y="92399"/>
          <a:ext cx="9144000" cy="575639"/>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kumimoji="1" lang="en-US" sz="2400" b="1" i="0" kern="1200" dirty="0" smtClean="0"/>
            <a:t>Unshielded Twisted Pair (UTP)</a:t>
          </a:r>
          <a:endParaRPr lang="en-US" sz="2400" b="1" i="0" kern="1200" dirty="0"/>
        </a:p>
      </dsp:txBody>
      <dsp:txXfrm>
        <a:off x="28100" y="120499"/>
        <a:ext cx="9087800" cy="519439"/>
      </dsp:txXfrm>
    </dsp:sp>
    <dsp:sp modelId="{4FD4CB09-F293-0643-804E-AC2F30FA134D}">
      <dsp:nvSpPr>
        <dsp:cNvPr id="0" name=""/>
        <dsp:cNvSpPr/>
      </dsp:nvSpPr>
      <dsp:spPr>
        <a:xfrm>
          <a:off x="0" y="668039"/>
          <a:ext cx="9144000" cy="16394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0322" tIns="30480" rIns="170688" bIns="30480" numCol="1" spcCol="1270" anchor="t" anchorCtr="0">
          <a:noAutofit/>
        </a:bodyPr>
        <a:lstStyle/>
        <a:p>
          <a:pPr marL="171450" lvl="1" indent="-171450" algn="l" defTabSz="844550" rtl="0">
            <a:lnSpc>
              <a:spcPct val="90000"/>
            </a:lnSpc>
            <a:spcBef>
              <a:spcPct val="0"/>
            </a:spcBef>
            <a:spcAft>
              <a:spcPct val="20000"/>
            </a:spcAft>
            <a:buChar char="••"/>
          </a:pPr>
          <a:r>
            <a:rPr kumimoji="1" lang="en-US" sz="1900" b="0" i="0" kern="1200" dirty="0" smtClean="0"/>
            <a:t>Ordinary telephone wire</a:t>
          </a:r>
          <a:endParaRPr lang="en-US" sz="1900" b="0" i="0" kern="1200" dirty="0"/>
        </a:p>
        <a:p>
          <a:pPr marL="171450" lvl="1" indent="-171450" algn="l" defTabSz="844550" rtl="0">
            <a:lnSpc>
              <a:spcPct val="90000"/>
            </a:lnSpc>
            <a:spcBef>
              <a:spcPct val="0"/>
            </a:spcBef>
            <a:spcAft>
              <a:spcPct val="20000"/>
            </a:spcAft>
            <a:buChar char="••"/>
          </a:pPr>
          <a:r>
            <a:rPr kumimoji="1" lang="en-US" sz="1900" b="0" i="0" kern="1200" dirty="0" smtClean="0"/>
            <a:t>Cheapest</a:t>
          </a:r>
          <a:endParaRPr lang="en-US" sz="1900" b="0" i="0" kern="1200" dirty="0"/>
        </a:p>
        <a:p>
          <a:pPr marL="171450" lvl="1" indent="-171450" algn="l" defTabSz="844550" rtl="0">
            <a:lnSpc>
              <a:spcPct val="90000"/>
            </a:lnSpc>
            <a:spcBef>
              <a:spcPct val="0"/>
            </a:spcBef>
            <a:spcAft>
              <a:spcPct val="20000"/>
            </a:spcAft>
            <a:buChar char="••"/>
          </a:pPr>
          <a:r>
            <a:rPr kumimoji="1" lang="en-US" sz="1900" b="0" i="0" kern="1200" dirty="0" smtClean="0"/>
            <a:t>Easiest to install</a:t>
          </a:r>
          <a:endParaRPr lang="en-US" sz="1900" b="0" i="0" kern="1200" dirty="0"/>
        </a:p>
        <a:p>
          <a:pPr marL="171450" lvl="1" indent="-171450" algn="l" defTabSz="844550" rtl="0">
            <a:lnSpc>
              <a:spcPct val="90000"/>
            </a:lnSpc>
            <a:spcBef>
              <a:spcPct val="0"/>
            </a:spcBef>
            <a:spcAft>
              <a:spcPct val="20000"/>
            </a:spcAft>
            <a:buChar char="••"/>
          </a:pPr>
          <a:r>
            <a:rPr kumimoji="1" lang="en-US" sz="1900" b="0" i="0" kern="1200" dirty="0" smtClean="0"/>
            <a:t>Suffers from external electromagnetic interference</a:t>
          </a:r>
          <a:endParaRPr lang="en-US" sz="1900" b="0" i="0" kern="1200" dirty="0"/>
        </a:p>
        <a:p>
          <a:pPr marL="171450" lvl="1" indent="-171450" algn="l" defTabSz="844550" rtl="0">
            <a:lnSpc>
              <a:spcPct val="90000"/>
            </a:lnSpc>
            <a:spcBef>
              <a:spcPct val="0"/>
            </a:spcBef>
            <a:spcAft>
              <a:spcPct val="20000"/>
            </a:spcAft>
            <a:buChar char="••"/>
          </a:pPr>
          <a:r>
            <a:rPr lang="en-US" sz="1900" kern="1200" dirty="0" smtClean="0"/>
            <a:t>Splicing is easier</a:t>
          </a:r>
          <a:endParaRPr lang="en-US" sz="1900" b="0" i="0" kern="1200" dirty="0"/>
        </a:p>
      </dsp:txBody>
      <dsp:txXfrm>
        <a:off x="0" y="668039"/>
        <a:ext cx="9144000" cy="1639440"/>
      </dsp:txXfrm>
    </dsp:sp>
    <dsp:sp modelId="{45836ADC-D9E6-1349-AA0A-DFBA43224E34}">
      <dsp:nvSpPr>
        <dsp:cNvPr id="0" name=""/>
        <dsp:cNvSpPr/>
      </dsp:nvSpPr>
      <dsp:spPr>
        <a:xfrm>
          <a:off x="0" y="2307480"/>
          <a:ext cx="9144000" cy="575639"/>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kumimoji="1" lang="en-US" sz="2400" b="1" i="0" kern="1200" dirty="0" smtClean="0"/>
            <a:t>Shielded Twisted Pair (STP)</a:t>
          </a:r>
          <a:endParaRPr lang="en-US" sz="2400" b="1" i="0" kern="1200" dirty="0"/>
        </a:p>
      </dsp:txBody>
      <dsp:txXfrm>
        <a:off x="28100" y="2335580"/>
        <a:ext cx="9087800" cy="519439"/>
      </dsp:txXfrm>
    </dsp:sp>
    <dsp:sp modelId="{7B626C79-101D-8141-94B2-48F8466A0B1D}">
      <dsp:nvSpPr>
        <dsp:cNvPr id="0" name=""/>
        <dsp:cNvSpPr/>
      </dsp:nvSpPr>
      <dsp:spPr>
        <a:xfrm>
          <a:off x="0" y="2883119"/>
          <a:ext cx="9144000" cy="12916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0322" tIns="30480" rIns="170688" bIns="30480" numCol="1" spcCol="1270" anchor="t" anchorCtr="0">
          <a:noAutofit/>
        </a:bodyPr>
        <a:lstStyle/>
        <a:p>
          <a:pPr marL="171450" lvl="1" indent="-171450" algn="l" defTabSz="844550" rtl="0">
            <a:lnSpc>
              <a:spcPct val="90000"/>
            </a:lnSpc>
            <a:spcBef>
              <a:spcPct val="0"/>
            </a:spcBef>
            <a:spcAft>
              <a:spcPct val="20000"/>
            </a:spcAft>
            <a:buChar char="••"/>
          </a:pPr>
          <a:r>
            <a:rPr kumimoji="1" lang="en-US" sz="1900" b="0" i="0" kern="1200" dirty="0" smtClean="0"/>
            <a:t>Has metal braid or sheathing that reduces interference</a:t>
          </a:r>
          <a:endParaRPr lang="en-US" sz="1900" b="0" i="0" kern="1200" dirty="0"/>
        </a:p>
        <a:p>
          <a:pPr marL="171450" lvl="1" indent="-171450" algn="l" defTabSz="844550" rtl="0">
            <a:lnSpc>
              <a:spcPct val="90000"/>
            </a:lnSpc>
            <a:spcBef>
              <a:spcPct val="0"/>
            </a:spcBef>
            <a:spcAft>
              <a:spcPct val="20000"/>
            </a:spcAft>
            <a:buChar char="••"/>
          </a:pPr>
          <a:r>
            <a:rPr kumimoji="1" lang="en-US" sz="1900" b="0" i="0" kern="1200" dirty="0" smtClean="0"/>
            <a:t>Provides better performance at higher data rates</a:t>
          </a:r>
          <a:endParaRPr lang="en-US" sz="1900" b="0" i="0" kern="1200" dirty="0"/>
        </a:p>
        <a:p>
          <a:pPr marL="171450" lvl="1" indent="-171450" algn="l" defTabSz="844550" rtl="0">
            <a:lnSpc>
              <a:spcPct val="90000"/>
            </a:lnSpc>
            <a:spcBef>
              <a:spcPct val="0"/>
            </a:spcBef>
            <a:spcAft>
              <a:spcPct val="20000"/>
            </a:spcAft>
            <a:buChar char="••"/>
          </a:pPr>
          <a:r>
            <a:rPr kumimoji="1" lang="en-US" sz="1900" b="0" i="0" kern="1200" dirty="0" smtClean="0"/>
            <a:t>More expensive</a:t>
          </a:r>
          <a:endParaRPr lang="en-US" sz="1900" b="0" i="0" kern="1200" dirty="0"/>
        </a:p>
        <a:p>
          <a:pPr marL="171450" lvl="1" indent="-171450" algn="l" defTabSz="844550" rtl="0">
            <a:lnSpc>
              <a:spcPct val="90000"/>
            </a:lnSpc>
            <a:spcBef>
              <a:spcPct val="0"/>
            </a:spcBef>
            <a:spcAft>
              <a:spcPct val="20000"/>
            </a:spcAft>
            <a:buChar char="••"/>
          </a:pPr>
          <a:r>
            <a:rPr kumimoji="1" lang="en-US" sz="1900" b="0" i="0" kern="1200" dirty="0" smtClean="0"/>
            <a:t>Harder to handle (thick, heavy)</a:t>
          </a:r>
          <a:endParaRPr lang="en-US" sz="1900" b="0" i="0" kern="1200" dirty="0"/>
        </a:p>
      </dsp:txBody>
      <dsp:txXfrm>
        <a:off x="0" y="2883119"/>
        <a:ext cx="9144000" cy="129168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E77A75-4ED7-6148-AAAF-391B70E816A3}">
      <dsp:nvSpPr>
        <dsp:cNvPr id="0" name=""/>
        <dsp:cNvSpPr/>
      </dsp:nvSpPr>
      <dsp:spPr>
        <a:xfrm>
          <a:off x="2221" y="0"/>
          <a:ext cx="1332738" cy="2138172"/>
        </a:xfrm>
        <a:prstGeom prst="upArrow">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7F57BCB9-E131-584E-95FB-983CEDEB1387}">
      <dsp:nvSpPr>
        <dsp:cNvPr id="0" name=""/>
        <dsp:cNvSpPr/>
      </dsp:nvSpPr>
      <dsp:spPr>
        <a:xfrm>
          <a:off x="1506307" y="0"/>
          <a:ext cx="2456092" cy="21381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912" tIns="0" rIns="184912" bIns="184912" numCol="1" spcCol="1270" anchor="ctr" anchorCtr="0">
          <a:noAutofit/>
        </a:bodyPr>
        <a:lstStyle/>
        <a:p>
          <a:pPr lvl="0" algn="l" defTabSz="1155700" rtl="0">
            <a:lnSpc>
              <a:spcPct val="90000"/>
            </a:lnSpc>
            <a:spcBef>
              <a:spcPct val="0"/>
            </a:spcBef>
            <a:spcAft>
              <a:spcPct val="35000"/>
            </a:spcAft>
          </a:pPr>
          <a:r>
            <a:rPr kumimoji="1" lang="en-US" sz="2600" kern="1200" dirty="0" smtClean="0"/>
            <a:t>Frequency characteristics superior to twisted pair</a:t>
          </a:r>
          <a:endParaRPr lang="en-US" sz="2600" kern="1200" dirty="0"/>
        </a:p>
      </dsp:txBody>
      <dsp:txXfrm>
        <a:off x="1506307" y="0"/>
        <a:ext cx="2456092" cy="2138172"/>
      </dsp:txXfrm>
    </dsp:sp>
    <dsp:sp modelId="{E1A5B57F-A517-084D-A9BB-3B9035D9C969}">
      <dsp:nvSpPr>
        <dsp:cNvPr id="0" name=""/>
        <dsp:cNvSpPr/>
      </dsp:nvSpPr>
      <dsp:spPr>
        <a:xfrm>
          <a:off x="402042" y="2316353"/>
          <a:ext cx="1332738" cy="2138172"/>
        </a:xfrm>
        <a:prstGeom prst="downArrow">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C534FCE3-7D4C-5D43-B5F3-9C8CFFC45423}">
      <dsp:nvSpPr>
        <dsp:cNvPr id="0" name=""/>
        <dsp:cNvSpPr/>
      </dsp:nvSpPr>
      <dsp:spPr>
        <a:xfrm>
          <a:off x="1774762" y="2316353"/>
          <a:ext cx="2261616" cy="21381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912" tIns="0" rIns="184912" bIns="184912" numCol="1" spcCol="1270" anchor="ctr" anchorCtr="0">
          <a:noAutofit/>
        </a:bodyPr>
        <a:lstStyle/>
        <a:p>
          <a:pPr lvl="0" algn="l" defTabSz="1155700" rtl="0">
            <a:lnSpc>
              <a:spcPct val="90000"/>
            </a:lnSpc>
            <a:spcBef>
              <a:spcPct val="0"/>
            </a:spcBef>
            <a:spcAft>
              <a:spcPct val="35000"/>
            </a:spcAft>
          </a:pPr>
          <a:r>
            <a:rPr kumimoji="1" lang="en-US" sz="2600" kern="1200" dirty="0" smtClean="0"/>
            <a:t>Performance limited by attenuation &amp; noise</a:t>
          </a:r>
          <a:endParaRPr lang="en-US" sz="2600" kern="1200" dirty="0"/>
        </a:p>
      </dsp:txBody>
      <dsp:txXfrm>
        <a:off x="1774762" y="2316353"/>
        <a:ext cx="2261616" cy="213817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41E17D-C872-0D45-BEB5-30C827F56F27}">
      <dsp:nvSpPr>
        <dsp:cNvPr id="0" name=""/>
        <dsp:cNvSpPr/>
      </dsp:nvSpPr>
      <dsp:spPr>
        <a:xfrm>
          <a:off x="19" y="93999"/>
          <a:ext cx="1887177" cy="750181"/>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49352" tIns="85344" rIns="149352" bIns="85344" numCol="1" spcCol="1270" anchor="ctr" anchorCtr="0">
          <a:noAutofit/>
        </a:bodyPr>
        <a:lstStyle/>
        <a:p>
          <a:pPr lvl="0" algn="ctr" defTabSz="933450" rtl="0">
            <a:lnSpc>
              <a:spcPct val="90000"/>
            </a:lnSpc>
            <a:spcBef>
              <a:spcPct val="0"/>
            </a:spcBef>
            <a:spcAft>
              <a:spcPct val="35000"/>
            </a:spcAft>
          </a:pPr>
          <a:r>
            <a:rPr kumimoji="1" lang="en-US" sz="2100" kern="1200" dirty="0" smtClean="0"/>
            <a:t>Analog signals</a:t>
          </a:r>
          <a:endParaRPr lang="en-US" sz="2100" kern="1200" dirty="0"/>
        </a:p>
      </dsp:txBody>
      <dsp:txXfrm>
        <a:off x="19" y="93999"/>
        <a:ext cx="1887177" cy="750181"/>
      </dsp:txXfrm>
    </dsp:sp>
    <dsp:sp modelId="{B2DB2D53-F4E7-FD4B-973D-00204D362CA0}">
      <dsp:nvSpPr>
        <dsp:cNvPr id="0" name=""/>
        <dsp:cNvSpPr/>
      </dsp:nvSpPr>
      <dsp:spPr>
        <a:xfrm>
          <a:off x="19" y="844180"/>
          <a:ext cx="1887177" cy="3516345"/>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rtl="0">
            <a:lnSpc>
              <a:spcPct val="90000"/>
            </a:lnSpc>
            <a:spcBef>
              <a:spcPct val="0"/>
            </a:spcBef>
            <a:spcAft>
              <a:spcPct val="15000"/>
            </a:spcAft>
            <a:buChar char="••"/>
          </a:pPr>
          <a:r>
            <a:rPr kumimoji="1" lang="en-US" sz="2100" kern="1200" dirty="0" smtClean="0"/>
            <a:t>Amplifiers needed every few kilometers - closer if higher frequency</a:t>
          </a:r>
          <a:endParaRPr lang="en-US" sz="2100" kern="1200" dirty="0"/>
        </a:p>
        <a:p>
          <a:pPr marL="228600" lvl="1" indent="-228600" algn="l" defTabSz="933450" rtl="0">
            <a:lnSpc>
              <a:spcPct val="90000"/>
            </a:lnSpc>
            <a:spcBef>
              <a:spcPct val="0"/>
            </a:spcBef>
            <a:spcAft>
              <a:spcPct val="15000"/>
            </a:spcAft>
            <a:buChar char="••"/>
          </a:pPr>
          <a:r>
            <a:rPr kumimoji="1" lang="en-US" sz="2100" kern="1200" dirty="0" smtClean="0"/>
            <a:t>Usable spectrum extends up to 500MHz</a:t>
          </a:r>
          <a:endParaRPr lang="en-US" sz="2100" kern="1200" dirty="0"/>
        </a:p>
      </dsp:txBody>
      <dsp:txXfrm>
        <a:off x="19" y="844180"/>
        <a:ext cx="1887177" cy="3516345"/>
      </dsp:txXfrm>
    </dsp:sp>
    <dsp:sp modelId="{6D512B21-A288-B045-9FDD-9963A098500A}">
      <dsp:nvSpPr>
        <dsp:cNvPr id="0" name=""/>
        <dsp:cNvSpPr/>
      </dsp:nvSpPr>
      <dsp:spPr>
        <a:xfrm>
          <a:off x="2151402" y="93999"/>
          <a:ext cx="1887177" cy="750181"/>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49352" tIns="85344" rIns="149352" bIns="85344" numCol="1" spcCol="1270" anchor="ctr" anchorCtr="0">
          <a:noAutofit/>
        </a:bodyPr>
        <a:lstStyle/>
        <a:p>
          <a:pPr lvl="0" algn="ctr" defTabSz="933450" rtl="0">
            <a:lnSpc>
              <a:spcPct val="90000"/>
            </a:lnSpc>
            <a:spcBef>
              <a:spcPct val="0"/>
            </a:spcBef>
            <a:spcAft>
              <a:spcPct val="35000"/>
            </a:spcAft>
          </a:pPr>
          <a:r>
            <a:rPr kumimoji="1" lang="en-US" sz="2100" kern="1200" dirty="0" smtClean="0"/>
            <a:t>Digital signals</a:t>
          </a:r>
          <a:endParaRPr lang="en-US" sz="2100" kern="1200" dirty="0"/>
        </a:p>
      </dsp:txBody>
      <dsp:txXfrm>
        <a:off x="2151402" y="93999"/>
        <a:ext cx="1887177" cy="750181"/>
      </dsp:txXfrm>
    </dsp:sp>
    <dsp:sp modelId="{34535DD6-5BE4-3F4C-9C6F-64FDDE946E1E}">
      <dsp:nvSpPr>
        <dsp:cNvPr id="0" name=""/>
        <dsp:cNvSpPr/>
      </dsp:nvSpPr>
      <dsp:spPr>
        <a:xfrm>
          <a:off x="2151402" y="844180"/>
          <a:ext cx="1887177" cy="3516345"/>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rtl="0">
            <a:lnSpc>
              <a:spcPct val="90000"/>
            </a:lnSpc>
            <a:spcBef>
              <a:spcPct val="0"/>
            </a:spcBef>
            <a:spcAft>
              <a:spcPct val="15000"/>
            </a:spcAft>
            <a:buChar char="••"/>
          </a:pPr>
          <a:r>
            <a:rPr kumimoji="1" lang="en-US" sz="2100" kern="1200" dirty="0" smtClean="0"/>
            <a:t>Repeater every 1km - Closer for higher data rates</a:t>
          </a:r>
          <a:endParaRPr lang="en-US" sz="2100" kern="1200" dirty="0"/>
        </a:p>
      </dsp:txBody>
      <dsp:txXfrm>
        <a:off x="2151402" y="844180"/>
        <a:ext cx="1887177" cy="351634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3B9493-86F7-7743-A8B7-B842AB86E09B}">
      <dsp:nvSpPr>
        <dsp:cNvPr id="0" name=""/>
        <dsp:cNvSpPr/>
      </dsp:nvSpPr>
      <dsp:spPr>
        <a:xfrm rot="5400000">
          <a:off x="-277910" y="281144"/>
          <a:ext cx="1852736" cy="1296915"/>
        </a:xfrm>
        <a:prstGeom prst="chevron">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rtl="0">
            <a:lnSpc>
              <a:spcPct val="90000"/>
            </a:lnSpc>
            <a:spcBef>
              <a:spcPct val="0"/>
            </a:spcBef>
            <a:spcAft>
              <a:spcPct val="35000"/>
            </a:spcAft>
          </a:pPr>
          <a:r>
            <a:rPr kumimoji="1" lang="en-US" sz="1900" b="1" kern="1200" dirty="0" smtClean="0"/>
            <a:t>1GHz to 40GHz</a:t>
          </a:r>
          <a:endParaRPr lang="en-US" sz="1900" kern="1200" dirty="0"/>
        </a:p>
      </dsp:txBody>
      <dsp:txXfrm rot="-5400000">
        <a:off x="1" y="651692"/>
        <a:ext cx="1296915" cy="555821"/>
      </dsp:txXfrm>
    </dsp:sp>
    <dsp:sp modelId="{E04988E3-FEE8-2041-BE92-1AC664DC76E5}">
      <dsp:nvSpPr>
        <dsp:cNvPr id="0" name=""/>
        <dsp:cNvSpPr/>
      </dsp:nvSpPr>
      <dsp:spPr>
        <a:xfrm rot="5400000">
          <a:off x="4161118" y="-2860969"/>
          <a:ext cx="1204278" cy="6932684"/>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rtl="0">
            <a:lnSpc>
              <a:spcPct val="90000"/>
            </a:lnSpc>
            <a:spcBef>
              <a:spcPct val="0"/>
            </a:spcBef>
            <a:spcAft>
              <a:spcPct val="15000"/>
            </a:spcAft>
            <a:buChar char="••"/>
          </a:pPr>
          <a:r>
            <a:rPr kumimoji="1" lang="en-US" sz="2000" kern="1200" dirty="0" smtClean="0"/>
            <a:t>Referred to as microwave frequencies</a:t>
          </a:r>
          <a:endParaRPr lang="en-US" sz="2000" kern="1200" dirty="0"/>
        </a:p>
        <a:p>
          <a:pPr marL="228600" lvl="1" indent="-228600" algn="l" defTabSz="889000" rtl="0">
            <a:lnSpc>
              <a:spcPct val="90000"/>
            </a:lnSpc>
            <a:spcBef>
              <a:spcPct val="0"/>
            </a:spcBef>
            <a:spcAft>
              <a:spcPct val="15000"/>
            </a:spcAft>
            <a:buChar char="••"/>
          </a:pPr>
          <a:r>
            <a:rPr kumimoji="1" lang="en-US" sz="2000" kern="1200" dirty="0" smtClean="0"/>
            <a:t>Highly directional beams are possible</a:t>
          </a:r>
          <a:endParaRPr lang="en-US" sz="2000" kern="1200" dirty="0"/>
        </a:p>
        <a:p>
          <a:pPr marL="228600" lvl="1" indent="-228600" algn="l" defTabSz="889000" rtl="0">
            <a:lnSpc>
              <a:spcPct val="90000"/>
            </a:lnSpc>
            <a:spcBef>
              <a:spcPct val="0"/>
            </a:spcBef>
            <a:spcAft>
              <a:spcPct val="15000"/>
            </a:spcAft>
            <a:buChar char="••"/>
          </a:pPr>
          <a:r>
            <a:rPr kumimoji="1" lang="en-US" sz="2000" kern="1200" dirty="0" smtClean="0"/>
            <a:t>Suitable for point to point transmissions</a:t>
          </a:r>
          <a:endParaRPr lang="en-US" sz="2000" kern="1200" dirty="0"/>
        </a:p>
        <a:p>
          <a:pPr marL="228600" lvl="1" indent="-228600" algn="l" defTabSz="889000" rtl="0">
            <a:lnSpc>
              <a:spcPct val="90000"/>
            </a:lnSpc>
            <a:spcBef>
              <a:spcPct val="0"/>
            </a:spcBef>
            <a:spcAft>
              <a:spcPct val="15000"/>
            </a:spcAft>
            <a:buChar char="••"/>
          </a:pPr>
          <a:r>
            <a:rPr kumimoji="1" lang="en-US" sz="2000" kern="1200" dirty="0" smtClean="0"/>
            <a:t>Also used for satellite</a:t>
          </a:r>
          <a:endParaRPr lang="en-US" sz="2000" kern="1200" dirty="0"/>
        </a:p>
      </dsp:txBody>
      <dsp:txXfrm rot="-5400000">
        <a:off x="1296915" y="62022"/>
        <a:ext cx="6873896" cy="1086702"/>
      </dsp:txXfrm>
    </dsp:sp>
    <dsp:sp modelId="{32AB9C10-B372-EB4D-ACB1-DC64D5A9599A}">
      <dsp:nvSpPr>
        <dsp:cNvPr id="0" name=""/>
        <dsp:cNvSpPr/>
      </dsp:nvSpPr>
      <dsp:spPr>
        <a:xfrm rot="5400000">
          <a:off x="-277910" y="1942342"/>
          <a:ext cx="1852736" cy="1296915"/>
        </a:xfrm>
        <a:prstGeom prst="chevron">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rtl="0">
            <a:lnSpc>
              <a:spcPct val="90000"/>
            </a:lnSpc>
            <a:spcBef>
              <a:spcPct val="0"/>
            </a:spcBef>
            <a:spcAft>
              <a:spcPct val="35000"/>
            </a:spcAft>
          </a:pPr>
          <a:r>
            <a:rPr kumimoji="1" lang="en-US" sz="1900" kern="1200" dirty="0" smtClean="0"/>
            <a:t>3</a:t>
          </a:r>
          <a:r>
            <a:rPr kumimoji="1" lang="en-US" sz="1900" b="1" kern="1200" dirty="0" smtClean="0"/>
            <a:t>0MHz to 1GHz</a:t>
          </a:r>
          <a:endParaRPr lang="en-US" sz="1900" kern="1200" dirty="0"/>
        </a:p>
      </dsp:txBody>
      <dsp:txXfrm rot="-5400000">
        <a:off x="1" y="2312890"/>
        <a:ext cx="1296915" cy="555821"/>
      </dsp:txXfrm>
    </dsp:sp>
    <dsp:sp modelId="{BB4AEAAF-8040-AE43-9C6C-D9096F15C830}">
      <dsp:nvSpPr>
        <dsp:cNvPr id="0" name=""/>
        <dsp:cNvSpPr/>
      </dsp:nvSpPr>
      <dsp:spPr>
        <a:xfrm rot="5400000">
          <a:off x="4161118" y="-1199771"/>
          <a:ext cx="1204278" cy="6932684"/>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rtl="0">
            <a:lnSpc>
              <a:spcPct val="90000"/>
            </a:lnSpc>
            <a:spcBef>
              <a:spcPct val="0"/>
            </a:spcBef>
            <a:spcAft>
              <a:spcPct val="15000"/>
            </a:spcAft>
            <a:buChar char="••"/>
          </a:pPr>
          <a:r>
            <a:rPr kumimoji="1" lang="en-US" sz="2400" kern="1200" dirty="0" smtClean="0"/>
            <a:t>Suitable for omnidirectional applications</a:t>
          </a:r>
          <a:endParaRPr lang="en-US" sz="2400" kern="1200" dirty="0"/>
        </a:p>
        <a:p>
          <a:pPr marL="228600" lvl="1" indent="-228600" algn="l" defTabSz="1066800" rtl="0">
            <a:lnSpc>
              <a:spcPct val="90000"/>
            </a:lnSpc>
            <a:spcBef>
              <a:spcPct val="0"/>
            </a:spcBef>
            <a:spcAft>
              <a:spcPct val="15000"/>
            </a:spcAft>
            <a:buChar char="••"/>
          </a:pPr>
          <a:r>
            <a:rPr kumimoji="1" lang="en-US" sz="2400" kern="1200" dirty="0" smtClean="0"/>
            <a:t>Referred to as the radio range</a:t>
          </a:r>
          <a:endParaRPr lang="en-US" sz="2400" kern="1200" dirty="0"/>
        </a:p>
      </dsp:txBody>
      <dsp:txXfrm rot="-5400000">
        <a:off x="1296915" y="1723220"/>
        <a:ext cx="6873896" cy="1086702"/>
      </dsp:txXfrm>
    </dsp:sp>
    <dsp:sp modelId="{23BC180E-39F3-C747-9912-CC6FF7E38099}">
      <dsp:nvSpPr>
        <dsp:cNvPr id="0" name=""/>
        <dsp:cNvSpPr/>
      </dsp:nvSpPr>
      <dsp:spPr>
        <a:xfrm rot="5400000">
          <a:off x="-277910" y="3603540"/>
          <a:ext cx="1852736" cy="1296915"/>
        </a:xfrm>
        <a:prstGeom prst="chevron">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rtl="0">
            <a:lnSpc>
              <a:spcPct val="90000"/>
            </a:lnSpc>
            <a:spcBef>
              <a:spcPct val="0"/>
            </a:spcBef>
            <a:spcAft>
              <a:spcPct val="35000"/>
            </a:spcAft>
          </a:pPr>
          <a:r>
            <a:rPr kumimoji="1" lang="en-US" sz="1900" b="1" kern="1200" dirty="0" smtClean="0"/>
            <a:t>3 x 10</a:t>
          </a:r>
          <a:r>
            <a:rPr kumimoji="1" lang="en-US" sz="1900" b="1" kern="1200" baseline="30000" dirty="0" smtClean="0"/>
            <a:t>11</a:t>
          </a:r>
          <a:r>
            <a:rPr kumimoji="1" lang="en-US" sz="1900" b="1" kern="1200" dirty="0" smtClean="0"/>
            <a:t> to 2 x 10</a:t>
          </a:r>
          <a:r>
            <a:rPr kumimoji="1" lang="en-US" sz="1900" b="1" kern="1200" baseline="30000" dirty="0" smtClean="0"/>
            <a:t>14</a:t>
          </a:r>
          <a:endParaRPr kumimoji="1" lang="en-US" sz="1900" b="1" kern="1200" dirty="0"/>
        </a:p>
      </dsp:txBody>
      <dsp:txXfrm rot="-5400000">
        <a:off x="1" y="3974088"/>
        <a:ext cx="1296915" cy="555821"/>
      </dsp:txXfrm>
    </dsp:sp>
    <dsp:sp modelId="{A5DE8A76-0113-4241-B00D-D968405D8119}">
      <dsp:nvSpPr>
        <dsp:cNvPr id="0" name=""/>
        <dsp:cNvSpPr/>
      </dsp:nvSpPr>
      <dsp:spPr>
        <a:xfrm rot="5400000">
          <a:off x="4161118" y="461426"/>
          <a:ext cx="1204278" cy="6932684"/>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rtl="0">
            <a:lnSpc>
              <a:spcPct val="90000"/>
            </a:lnSpc>
            <a:spcBef>
              <a:spcPct val="0"/>
            </a:spcBef>
            <a:spcAft>
              <a:spcPct val="15000"/>
            </a:spcAft>
            <a:buChar char="••"/>
          </a:pPr>
          <a:r>
            <a:rPr kumimoji="1" lang="en-US" sz="2400" kern="1200" dirty="0" smtClean="0"/>
            <a:t>Infrared portion of the spectrum</a:t>
          </a:r>
          <a:endParaRPr lang="en-US" sz="2400" kern="1200" dirty="0"/>
        </a:p>
        <a:p>
          <a:pPr marL="228600" lvl="1" indent="-228600" algn="l" defTabSz="1066800" rtl="0">
            <a:lnSpc>
              <a:spcPct val="90000"/>
            </a:lnSpc>
            <a:spcBef>
              <a:spcPct val="0"/>
            </a:spcBef>
            <a:spcAft>
              <a:spcPct val="15000"/>
            </a:spcAft>
            <a:buChar char="••"/>
          </a:pPr>
          <a:r>
            <a:rPr kumimoji="1" lang="en-US" sz="2400" kern="1200" dirty="0" smtClean="0"/>
            <a:t>Useful to local point-to-point and multipoint applications within confined areas</a:t>
          </a:r>
          <a:endParaRPr lang="en-US" sz="2400" kern="1200" dirty="0"/>
        </a:p>
      </dsp:txBody>
      <dsp:txXfrm rot="-5400000">
        <a:off x="1296915" y="3384417"/>
        <a:ext cx="6873896" cy="108670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B2EAB4-4ED4-5A45-BBE5-014F7E78920A}">
      <dsp:nvSpPr>
        <dsp:cNvPr id="0" name=""/>
        <dsp:cNvSpPr/>
      </dsp:nvSpPr>
      <dsp:spPr>
        <a:xfrm>
          <a:off x="278892" y="266699"/>
          <a:ext cx="1673352" cy="929640"/>
        </a:xfrm>
        <a:prstGeom prst="roundRect">
          <a:avLst>
            <a:gd name="adj" fmla="val 1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kumimoji="1" lang="en-US" sz="2000" kern="1200" dirty="0" smtClean="0"/>
            <a:t>Transmission antenna</a:t>
          </a:r>
          <a:endParaRPr lang="en-US" sz="2000" kern="1200" dirty="0"/>
        </a:p>
      </dsp:txBody>
      <dsp:txXfrm>
        <a:off x="306120" y="293927"/>
        <a:ext cx="1618896" cy="875184"/>
      </dsp:txXfrm>
    </dsp:sp>
    <dsp:sp modelId="{6B1788AF-FC33-904F-9B43-B621B5BA4B0E}">
      <dsp:nvSpPr>
        <dsp:cNvPr id="0" name=""/>
        <dsp:cNvSpPr/>
      </dsp:nvSpPr>
      <dsp:spPr>
        <a:xfrm>
          <a:off x="2695956" y="266699"/>
          <a:ext cx="1673352" cy="929640"/>
        </a:xfrm>
        <a:prstGeom prst="roundRect">
          <a:avLst>
            <a:gd name="adj" fmla="val 1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kumimoji="1" lang="en-US" sz="2000" kern="1200" dirty="0" smtClean="0"/>
            <a:t>Reception antenna</a:t>
          </a:r>
          <a:endParaRPr lang="en-US" sz="2000" kern="1200" dirty="0"/>
        </a:p>
      </dsp:txBody>
      <dsp:txXfrm>
        <a:off x="2723184" y="293927"/>
        <a:ext cx="1618896" cy="875184"/>
      </dsp:txXfrm>
    </dsp:sp>
    <dsp:sp modelId="{552FB460-AAAE-2B4D-AE54-2E44B2678B64}">
      <dsp:nvSpPr>
        <dsp:cNvPr id="0" name=""/>
        <dsp:cNvSpPr/>
      </dsp:nvSpPr>
      <dsp:spPr>
        <a:xfrm>
          <a:off x="1975485" y="4217670"/>
          <a:ext cx="697230" cy="697230"/>
        </a:xfrm>
        <a:prstGeom prst="triangle">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29B9EF02-B0FA-494B-9389-6D3A583C5FCB}">
      <dsp:nvSpPr>
        <dsp:cNvPr id="0" name=""/>
        <dsp:cNvSpPr/>
      </dsp:nvSpPr>
      <dsp:spPr>
        <a:xfrm>
          <a:off x="232409" y="3962400"/>
          <a:ext cx="4183380" cy="282610"/>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A97CF177-7FF5-3C48-BA96-0B525EC26B03}">
      <dsp:nvSpPr>
        <dsp:cNvPr id="0" name=""/>
        <dsp:cNvSpPr/>
      </dsp:nvSpPr>
      <dsp:spPr>
        <a:xfrm>
          <a:off x="2695956" y="3111398"/>
          <a:ext cx="1673352" cy="780897"/>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kumimoji="1" lang="en-US" sz="1400" kern="1200" smtClean="0"/>
            <a:t>Electromagnetic </a:t>
          </a:r>
          <a:r>
            <a:rPr kumimoji="1" lang="en-US" sz="1400" kern="1200" dirty="0" smtClean="0"/>
            <a:t>energy impinging on antenna</a:t>
          </a:r>
          <a:endParaRPr lang="en-US" sz="1400" kern="1200" dirty="0"/>
        </a:p>
      </dsp:txBody>
      <dsp:txXfrm>
        <a:off x="2734076" y="3149518"/>
        <a:ext cx="1597112" cy="704657"/>
      </dsp:txXfrm>
    </dsp:sp>
    <dsp:sp modelId="{798220D2-2A54-F046-9FAE-E2D0460C5FB7}">
      <dsp:nvSpPr>
        <dsp:cNvPr id="0" name=""/>
        <dsp:cNvSpPr/>
      </dsp:nvSpPr>
      <dsp:spPr>
        <a:xfrm>
          <a:off x="2695956" y="2274722"/>
          <a:ext cx="1673352" cy="780897"/>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kumimoji="1" lang="en-US" sz="1400" kern="1200" dirty="0" smtClean="0"/>
            <a:t>Converted to radio frequency electrical energy</a:t>
          </a:r>
          <a:endParaRPr lang="en-US" sz="1400" kern="1200" dirty="0"/>
        </a:p>
      </dsp:txBody>
      <dsp:txXfrm>
        <a:off x="2734076" y="2312842"/>
        <a:ext cx="1597112" cy="704657"/>
      </dsp:txXfrm>
    </dsp:sp>
    <dsp:sp modelId="{24F37160-F933-C541-A164-47E7D9553EE9}">
      <dsp:nvSpPr>
        <dsp:cNvPr id="0" name=""/>
        <dsp:cNvSpPr/>
      </dsp:nvSpPr>
      <dsp:spPr>
        <a:xfrm>
          <a:off x="2695956" y="1438046"/>
          <a:ext cx="1673352" cy="780897"/>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kumimoji="1" lang="en-US" sz="1400" kern="1200" dirty="0" smtClean="0"/>
            <a:t>Fed to receiver</a:t>
          </a:r>
          <a:endParaRPr lang="en-US" sz="1400" kern="1200" dirty="0"/>
        </a:p>
      </dsp:txBody>
      <dsp:txXfrm>
        <a:off x="2734076" y="1476166"/>
        <a:ext cx="1597112" cy="704657"/>
      </dsp:txXfrm>
    </dsp:sp>
    <dsp:sp modelId="{7356759F-427F-B640-B3D0-E978557ECF61}">
      <dsp:nvSpPr>
        <dsp:cNvPr id="0" name=""/>
        <dsp:cNvSpPr/>
      </dsp:nvSpPr>
      <dsp:spPr>
        <a:xfrm>
          <a:off x="278892" y="3111398"/>
          <a:ext cx="1673352" cy="780897"/>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kumimoji="1" lang="en-US" sz="1400" kern="1200" dirty="0" smtClean="0"/>
            <a:t>Radio frequency energy from transmitter</a:t>
          </a:r>
          <a:endParaRPr lang="en-US" sz="1400" kern="1200" dirty="0"/>
        </a:p>
      </dsp:txBody>
      <dsp:txXfrm>
        <a:off x="317012" y="3149518"/>
        <a:ext cx="1597112" cy="704657"/>
      </dsp:txXfrm>
    </dsp:sp>
    <dsp:sp modelId="{25EEB4DC-BC9E-6147-AF14-0BBCA2D433BF}">
      <dsp:nvSpPr>
        <dsp:cNvPr id="0" name=""/>
        <dsp:cNvSpPr/>
      </dsp:nvSpPr>
      <dsp:spPr>
        <a:xfrm>
          <a:off x="278892" y="2274722"/>
          <a:ext cx="1673352" cy="780897"/>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kumimoji="1" lang="en-US" sz="1400" kern="1200" dirty="0" smtClean="0"/>
            <a:t>Converted to electromagnetic energy by antenna</a:t>
          </a:r>
          <a:endParaRPr lang="en-US" sz="1400" kern="1200" dirty="0"/>
        </a:p>
      </dsp:txBody>
      <dsp:txXfrm>
        <a:off x="317012" y="2312842"/>
        <a:ext cx="1597112" cy="704657"/>
      </dsp:txXfrm>
    </dsp:sp>
    <dsp:sp modelId="{6AA08B8E-5283-0340-A674-340B6166D77B}">
      <dsp:nvSpPr>
        <dsp:cNvPr id="0" name=""/>
        <dsp:cNvSpPr/>
      </dsp:nvSpPr>
      <dsp:spPr>
        <a:xfrm>
          <a:off x="278892" y="1438046"/>
          <a:ext cx="1673352" cy="780897"/>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kumimoji="1" lang="en-US" sz="1400" kern="1200" dirty="0" smtClean="0"/>
            <a:t>Radiated into surrounding environment</a:t>
          </a:r>
          <a:endParaRPr lang="en-US" sz="1400" kern="1200" dirty="0"/>
        </a:p>
      </dsp:txBody>
      <dsp:txXfrm>
        <a:off x="317012" y="1476166"/>
        <a:ext cx="1597112" cy="70465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211141-08B8-F64E-83EA-927F9FC480CB}">
      <dsp:nvSpPr>
        <dsp:cNvPr id="0" name=""/>
        <dsp:cNvSpPr/>
      </dsp:nvSpPr>
      <dsp:spPr>
        <a:xfrm>
          <a:off x="75067" y="0"/>
          <a:ext cx="3962400" cy="3962400"/>
        </a:xfrm>
        <a:prstGeom prst="triangl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FBC1CDB4-971B-C246-9EBF-448EB3FDD428}">
      <dsp:nvSpPr>
        <dsp:cNvPr id="0" name=""/>
        <dsp:cNvSpPr/>
      </dsp:nvSpPr>
      <dsp:spPr>
        <a:xfrm>
          <a:off x="0" y="480290"/>
          <a:ext cx="3063242" cy="937974"/>
        </a:xfrm>
        <a:prstGeom prst="round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kumimoji="1" lang="en-US" sz="1600" kern="1200" dirty="0" smtClean="0"/>
            <a:t>Most common type is a parabolic dish with an antenna focusing a narrow beam onto a receiving antenna</a:t>
          </a:r>
          <a:endParaRPr lang="en-US" sz="1600" kern="1200" dirty="0"/>
        </a:p>
      </dsp:txBody>
      <dsp:txXfrm>
        <a:off x="45788" y="526078"/>
        <a:ext cx="2971666" cy="846398"/>
      </dsp:txXfrm>
    </dsp:sp>
    <dsp:sp modelId="{AFC2D7C6-C922-DA43-AB5C-0C541DCF0A4E}">
      <dsp:nvSpPr>
        <dsp:cNvPr id="0" name=""/>
        <dsp:cNvSpPr/>
      </dsp:nvSpPr>
      <dsp:spPr>
        <a:xfrm>
          <a:off x="1760471" y="1523999"/>
          <a:ext cx="2963928" cy="937974"/>
        </a:xfrm>
        <a:prstGeom prst="round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kumimoji="1" lang="en-US" sz="1600" kern="1200" dirty="0" smtClean="0"/>
            <a:t>Located at substantial heights above ground to extend range and transmit over obstacles</a:t>
          </a:r>
          <a:endParaRPr lang="en-US" sz="1600" kern="1200" dirty="0"/>
        </a:p>
      </dsp:txBody>
      <dsp:txXfrm>
        <a:off x="1806259" y="1569787"/>
        <a:ext cx="2872352" cy="846398"/>
      </dsp:txXfrm>
    </dsp:sp>
    <dsp:sp modelId="{EDB41E5C-8393-984A-AAD1-1A478F89F4F3}">
      <dsp:nvSpPr>
        <dsp:cNvPr id="0" name=""/>
        <dsp:cNvSpPr/>
      </dsp:nvSpPr>
      <dsp:spPr>
        <a:xfrm>
          <a:off x="483754" y="2701639"/>
          <a:ext cx="3078927" cy="937974"/>
        </a:xfrm>
        <a:prstGeom prst="round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kumimoji="1" lang="en-US" sz="1600" kern="1200" dirty="0" smtClean="0"/>
            <a:t>Uses a series of microwave relay towers with point-to-point microwave links to achieve long distance transmission</a:t>
          </a:r>
          <a:endParaRPr lang="en-US" sz="1600" kern="1200" dirty="0"/>
        </a:p>
      </dsp:txBody>
      <dsp:txXfrm>
        <a:off x="529542" y="2747427"/>
        <a:ext cx="2987351" cy="846398"/>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arrow4">
  <dgm:title val=""/>
  <dgm:desc val=""/>
  <dgm:catLst>
    <dgm:cat type="relationship" pri="8000"/>
    <dgm:cat type="process" pri="30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shape xmlns:r="http://schemas.openxmlformats.org/officeDocument/2006/relationships" r:blip="">
      <dgm:adjLst/>
    </dgm:shape>
    <dgm:presOf/>
    <dgm:choose name="Name0">
      <dgm:if name="Name1" func="var" arg="dir" op="equ" val="norm">
        <dgm:choose name="Name2">
          <dgm:if name="Name3" axis="ch" ptType="node" func="cnt" op="lte" val="1">
            <dgm:constrLst>
              <dgm:constr type="primFontSz" for="des" ptType="node" op="equ" val="65"/>
              <dgm:constr type="w" for="ch" forName="upArrow" refType="w" fact="0.33"/>
              <dgm:constr type="h" for="ch" forName="upArrow" refType="h"/>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dgm:constr type="b" for="ch" forName="upArrowText" refType="h" fact="0.48"/>
              <dgm:constr type="l" for="ch" forName="upArrowText" refType="w" refFor="ch" refForName="upArrow" fact="1.03"/>
            </dgm:constrLst>
          </dgm:if>
          <dgm:else name="Name4">
            <dgm:constrLst>
              <dgm:constr type="primFontSz" for="des" ptType="node" op="equ" val="65"/>
              <dgm:constr type="w" for="ch" forName="upArrow" refType="w" fact="0.33"/>
              <dgm:constr type="h" for="ch" forName="upArrow" refType="h" fact="0.48"/>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fact="0.48"/>
              <dgm:constr type="b" for="ch" forName="upArrowText" refType="h" fact="0.48"/>
              <dgm:constr type="l" for="ch" forName="upArrowText" refType="w" refFor="ch" refForName="upArrow" fact="1.03"/>
              <dgm:constr type="w" for="ch" forName="downArrow" refType="w" fact="0.33"/>
              <dgm:constr type="h" for="ch" forName="downArrow" refType="h" fact="0.48"/>
              <dgm:constr type="t" for="ch" forName="downArrow" refType="h" fact="0.52"/>
              <dgm:constr type="l" for="ch" forName="downArrow" refType="w" refFor="ch" refForName="downArrow" fact="0.3"/>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refType="w" refFor="ch" refForName="downArrow" fact="1.33"/>
            </dgm:constrLst>
          </dgm:else>
        </dgm:choose>
      </dgm:if>
      <dgm:else name="Name5">
        <dgm:choose name="Name6">
          <dgm:if name="Name7" axis="ch" ptType="node" func="cnt" op="lte" val="1">
            <dgm:constrLst>
              <dgm:constr type="primFontSz" for="des" ptType="node" op="equ" val="65"/>
              <dgm:constr type="w" for="ch" forName="upArrow" refType="w" fact="0.33"/>
              <dgm:constr type="h" for="ch" forName="upArrow" refType="h"/>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dgm:constr type="t" for="ch" forName="upArrowText"/>
              <dgm:constr type="l" for="ch" forName="upArrowText" refType="w" fact="0.1"/>
            </dgm:constrLst>
          </dgm:if>
          <dgm:else name="Name8">
            <dgm:constrLst>
              <dgm:constr type="primFontSz" for="des" ptType="node" op="equ" val="65"/>
              <dgm:constr type="w" for="ch" forName="upArrow" refType="w" fact="0.33"/>
              <dgm:constr type="h" for="ch" forName="upArrow" refType="h" fact="0.48"/>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fact="0.48"/>
              <dgm:constr type="t" for="ch" forName="upArrowText"/>
              <dgm:constr type="l" for="ch" forName="upArrowText" refType="w" fact="0.1"/>
              <dgm:constr type="w" for="ch" forName="downArrow" refType="w" fact="0.33"/>
              <dgm:constr type="h" for="ch" forName="downArrow" refType="h" fact="0.48"/>
              <dgm:constr type="t" for="ch" forName="downArrow" refType="h" fact="0.52"/>
              <dgm:constr type="l" for="ch" forName="downArrow" refType="w" fact="0.57"/>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dgm:constrLst>
          </dgm:else>
        </dgm:choose>
      </dgm:else>
    </dgm:choose>
    <dgm:ruleLst/>
    <dgm:forEach name="Name9" axis="ch" ptType="node" cnt="1">
      <dgm:layoutNode name="upArrow" styleLbl="node1">
        <dgm:alg type="sp"/>
        <dgm:shape xmlns:r="http://schemas.openxmlformats.org/officeDocument/2006/relationships" type="upArrow" r:blip="">
          <dgm:adjLst/>
        </dgm:shape>
        <dgm:presOf/>
        <dgm:constrLst/>
        <dgm:ruleLst/>
      </dgm:layoutNode>
      <dgm:layoutNode name="upArrowText" styleLbl="revTx">
        <dgm:varLst>
          <dgm:chMax val="0"/>
          <dgm:bulletEnabled val="1"/>
        </dgm:varLst>
        <dgm:choose name="Name10">
          <dgm:if name="Name11" axis="root des" ptType="all node" func="maxDepth" op="gt" val="1">
            <dgm:alg type="tx">
              <dgm:param type="parTxLTRAlign" val="l"/>
              <dgm:param type="parTxRTLAlign" val="r"/>
              <dgm:param type="txAnchorVertCh" val="mid"/>
            </dgm:alg>
          </dgm:if>
          <dgm:else name="Name12">
            <dgm:choose name="Name13">
              <dgm:if name="Name14" func="var" arg="dir" op="equ" val="norm">
                <dgm:alg type="tx">
                  <dgm:param type="parTxLTRAlign" val="l"/>
                  <dgm:param type="parTxRTLAlign" val="l"/>
                  <dgm:param type="txAnchorVertCh" val="mid"/>
                </dgm:alg>
              </dgm:if>
              <dgm:else name="Name15">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forEach name="Name16" axis="ch" ptType="node" st="2"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chMax val="0"/>
          <dgm:bulletEnabled val="1"/>
        </dgm:varLst>
        <dgm:choose name="Name17">
          <dgm:if name="Name18" axis="root des" ptType="all node" func="maxDepth" op="gt" val="1">
            <dgm:alg type="tx">
              <dgm:param type="parTxLTRAlign" val="l"/>
              <dgm:param type="parTxRTLAlign" val="r"/>
              <dgm:param type="txAnchorVertCh" val="mid"/>
            </dgm:alg>
          </dgm:if>
          <dgm:else name="Name19">
            <dgm:choose name="Name20">
              <dgm:if name="Name21" func="var" arg="dir" op="equ" val="norm">
                <dgm:alg type="tx">
                  <dgm:param type="parTxLTRAlign" val="l"/>
                  <dgm:param type="parTxRTLAlign" val="l"/>
                  <dgm:param type="txAnchorVertCh" val="mid"/>
                </dgm:alg>
              </dgm:if>
              <dgm:else name="Name22">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balance1">
  <dgm:title val=""/>
  <dgm:desc val=""/>
  <dgm:catLst>
    <dgm:cat type="relationship" pri="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23">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25" srcId="2" destId="23" srcOrd="0" destOrd="0"/>
      </dgm:cxnLst>
      <dgm:bg/>
      <dgm:whole/>
    </dgm:dataModel>
  </dgm:sampData>
  <dgm:styleData>
    <dgm:dataModel>
      <dgm:ptLst>
        <dgm:pt modelId="0" type="doc"/>
        <dgm:pt modelId="1"/>
        <dgm:pt modelId="11"/>
        <dgm:pt modelId="12"/>
        <dgm:pt modelId="2"/>
        <dgm:pt modelId="21"/>
        <dgm:pt modelId="22"/>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tyleData>
  <dgm:clrData>
    <dgm:dataModel>
      <dgm:ptLst>
        <dgm:pt modelId="0" type="doc"/>
        <dgm:pt modelId="1"/>
        <dgm:pt modelId="11"/>
        <dgm:pt modelId="12"/>
        <dgm:pt modelId="13"/>
        <dgm:pt modelId="2"/>
        <dgm:pt modelId="21"/>
        <dgm:pt modelId="22"/>
        <dgm:pt modelId="23"/>
      </dgm:ptLst>
      <dgm:cxnLst>
        <dgm:cxn modelId="4" srcId="0" destId="1" srcOrd="0" destOrd="0"/>
        <dgm:cxn modelId="5" srcId="0" destId="2" srcOrd="1" destOrd="0"/>
        <dgm:cxn modelId="15" srcId="1" destId="11" srcOrd="0" destOrd="0"/>
        <dgm:cxn modelId="16" srcId="1" destId="12" srcOrd="0" destOrd="0"/>
        <dgm:cxn modelId="17" srcId="1" destId="13" srcOrd="0" destOrd="0"/>
        <dgm:cxn modelId="25" srcId="2" destId="21" srcOrd="0" destOrd="0"/>
        <dgm:cxn modelId="26" srcId="2" destId="22" srcOrd="0" destOrd="0"/>
        <dgm:cxn modelId="27" srcId="2" destId="23" srcOrd="0" destOrd="0"/>
      </dgm:cxnLst>
      <dgm:bg/>
      <dgm:whole/>
    </dgm:dataModel>
  </dgm:clrData>
  <dgm:layoutNode name="outerComposite">
    <dgm:varLst>
      <dgm:chMax val="2"/>
      <dgm:animLvl val="lvl"/>
      <dgm:resizeHandles val="exact"/>
    </dgm:varLst>
    <dgm:alg type="composite">
      <dgm:param type="ar" val="1"/>
    </dgm:alg>
    <dgm:shape xmlns:r="http://schemas.openxmlformats.org/officeDocument/2006/relationships" r:blip="">
      <dgm:adjLst/>
    </dgm:shape>
    <dgm:presOf/>
    <dgm:constrLst>
      <dgm:constr type="h" for="ch" forName="parentComposite" refType="h" refFor="ch" refForName="dummyMaxCanvas" op="equ" fact="0.2"/>
      <dgm:constr type="t" for="ch" forName="parentComposite"/>
      <dgm:constr type="h" for="ch" forName="childrenComposite" refType="h" refFor="ch" refForName="dummyMaxCanvas" op="equ" fact="0.8"/>
      <dgm:constr type="t" for="ch" forName="childrenComposite" refType="h" refFor="ch" refForName="dummyMaxCanvas" fact="0.2"/>
    </dgm:constrLst>
    <dgm:ruleLst/>
    <dgm:layoutNode name="dummyMaxCanvas">
      <dgm:alg type="sp"/>
      <dgm:shape xmlns:r="http://schemas.openxmlformats.org/officeDocument/2006/relationships" r:blip="">
        <dgm:adjLst/>
      </dgm:shape>
      <dgm:presOf/>
      <dgm:constrLst/>
      <dgm:ruleLst/>
    </dgm:layoutNode>
    <dgm:layoutNode name="parentComposite">
      <dgm:alg type="composite"/>
      <dgm:shape xmlns:r="http://schemas.openxmlformats.org/officeDocument/2006/relationships" r:blip="">
        <dgm:adjLst/>
      </dgm:shape>
      <dgm:presOf/>
      <dgm:constrLst>
        <dgm:constr type="w" for="ch" forName="parent1" refType="w" fact="0.36"/>
        <dgm:constr type="ctrX" for="ch" forName="parent1" refType="w" fact="0.24"/>
        <dgm:constr type="w" for="ch" forName="parent2" refType="w" fact="0.36"/>
        <dgm:constr type="ctrX" for="ch" forName="parent2" refType="w" fact="0.76"/>
        <dgm:constr type="primFontSz" for="ch" ptType="node" op="equ"/>
      </dgm:constrLst>
      <dgm:ruleLst/>
      <dgm:layoutNode name="parent1" styleLbl="alignAccFollowNode1">
        <dgm:varLst>
          <dgm:chMax val="4"/>
        </dgm:varLst>
        <dgm:alg type="tx"/>
        <dgm:shape xmlns:r="http://schemas.openxmlformats.org/officeDocument/2006/relationships" type="roundRect" r:blip="">
          <dgm:adjLst>
            <dgm:adj idx="1" val="0.1"/>
          </dgm:adjLst>
        </dgm:shape>
        <dgm:presOf axis="ch" ptType="node"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2" styleLbl="alignAccFollowNode1">
        <dgm:varLst>
          <dgm:chMax val="4"/>
        </dgm:varLst>
        <dgm:alg type="tx"/>
        <dgm:shape xmlns:r="http://schemas.openxmlformats.org/officeDocument/2006/relationships" type="roundRect" r:blip="">
          <dgm:adjLst>
            <dgm:adj idx="1" val="0.1"/>
          </dgm:adjLst>
        </dgm:shape>
        <dgm:presOf axis="ch" ptType="node" st="2"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name="childrenComposite">
      <dgm:alg type="composite"/>
      <dgm:shape xmlns:r="http://schemas.openxmlformats.org/officeDocument/2006/relationships" r:blip="">
        <dgm:adjLst/>
      </dgm:shape>
      <dgm:presOf/>
      <dgm:constrLst>
        <dgm:constr type="primFontSz" for="ch" ptType="node" op="equ" val="65"/>
        <dgm:constr type="w" for="ch" forName="fulcrum" refType="w" fact="0.15"/>
        <dgm:constr type="h" for="ch" forName="fulcrum" refType="w" refFor="ch" refForName="fulcrum"/>
        <dgm:constr type="b" for="ch" forName="fulcrum" refType="h"/>
        <dgm:constr type="ctrX" for="ch" forName="fulcrum" refType="w" fact="0.5"/>
        <dgm:constr type="w" for="ch" forName="balance_00" refType="w" fact="0.9"/>
        <dgm:constr type="h" for="ch" forName="balance_00" refType="h" fact="0.076"/>
        <dgm:constr type="b" for="ch" forName="balance_00" refType="h" fact="0.81"/>
        <dgm:constr type="ctrX" for="ch" forName="balance_00" refType="w" fact="0.5"/>
        <dgm:constr type="w" for="ch" forName="balance_01" refType="w"/>
        <dgm:constr type="h" for="ch" forName="balance_01" refType="h" fact="0.157"/>
        <dgm:constr type="b" for="ch" forName="balance_01" refType="h" fact="0.85"/>
        <dgm:constr type="ctrX" for="ch" forName="balance_01" refType="w" fact="0.5"/>
        <dgm:constr type="w" for="ch" forName="balance_02" refType="w"/>
        <dgm:constr type="h" for="ch" forName="balance_02" refType="h" fact="0.157"/>
        <dgm:constr type="b" for="ch" forName="balance_02" refType="h" fact="0.85"/>
        <dgm:constr type="ctrX" for="ch" forName="balance_02" refType="w" fact="0.5"/>
        <dgm:constr type="w" for="ch" forName="balance_03" refType="w"/>
        <dgm:constr type="h" for="ch" forName="balance_03" refType="h" fact="0.157"/>
        <dgm:constr type="b" for="ch" forName="balance_03" refType="h" fact="0.85"/>
        <dgm:constr type="ctrX" for="ch" forName="balance_03" refType="w" fact="0.5"/>
        <dgm:constr type="w" for="ch" forName="balance_04" refType="w"/>
        <dgm:constr type="h" for="ch" forName="balance_04" refType="h" fact="0.157"/>
        <dgm:constr type="b" for="ch" forName="balance_04" refType="h" fact="0.85"/>
        <dgm:constr type="ctrX" for="ch" forName="balance_04" refType="w" fact="0.5"/>
        <dgm:constr type="w" for="ch" forName="balance_10" refType="w"/>
        <dgm:constr type="h" for="ch" forName="balance_10" refType="h" fact="0.157"/>
        <dgm:constr type="b" for="ch" forName="balance_10" refType="h" fact="0.85"/>
        <dgm:constr type="ctrX" for="ch" forName="balance_10" refType="w" fact="0.5"/>
        <dgm:constr type="w" for="ch" forName="balance_11" refType="w" fact="0.9"/>
        <dgm:constr type="h" for="ch" forName="balance_11" refType="h" fact="0.076"/>
        <dgm:constr type="b" for="ch" forName="balance_11" refType="h" fact="0.81"/>
        <dgm:constr type="ctrX" for="ch" forName="balance_11" refType="w" fact="0.5"/>
        <dgm:constr type="w" for="ch" forName="balance_12" refType="w"/>
        <dgm:constr type="h" for="ch" forName="balance_12" refType="h" fact="0.157"/>
        <dgm:constr type="b" for="ch" forName="balance_12" refType="h" fact="0.85"/>
        <dgm:constr type="ctrX" for="ch" forName="balance_12" refType="w" fact="0.5"/>
        <dgm:constr type="w" for="ch" forName="balance_13" refType="w"/>
        <dgm:constr type="h" for="ch" forName="balance_13" refType="h" fact="0.157"/>
        <dgm:constr type="b" for="ch" forName="balance_13" refType="h" fact="0.85"/>
        <dgm:constr type="ctrX" for="ch" forName="balance_13" refType="w" fact="0.5"/>
        <dgm:constr type="w" for="ch" forName="balance_14" refType="w"/>
        <dgm:constr type="h" for="ch" forName="balance_14" refType="h" fact="0.157"/>
        <dgm:constr type="b" for="ch" forName="balance_14" refType="h" fact="0.85"/>
        <dgm:constr type="ctrX" for="ch" forName="balance_14" refType="w" fact="0.5"/>
        <dgm:constr type="w" for="ch" forName="balance_20" refType="w"/>
        <dgm:constr type="h" for="ch" forName="balance_20" refType="h" fact="0.157"/>
        <dgm:constr type="b" for="ch" forName="balance_20" refType="h" fact="0.85"/>
        <dgm:constr type="ctrX" for="ch" forName="balance_20" refType="w" fact="0.5"/>
        <dgm:constr type="w" for="ch" forName="balance_21" refType="w"/>
        <dgm:constr type="h" for="ch" forName="balance_21" refType="h" fact="0.157"/>
        <dgm:constr type="b" for="ch" forName="balance_21" refType="h" fact="0.85"/>
        <dgm:constr type="ctrX" for="ch" forName="balance_21" refType="w" fact="0.5"/>
        <dgm:constr type="w" for="ch" forName="balance_22" refType="w" fact="0.9"/>
        <dgm:constr type="h" for="ch" forName="balance_22" refType="h" fact="0.076"/>
        <dgm:constr type="b" for="ch" forName="balance_22" refType="h" fact="0.81"/>
        <dgm:constr type="ctrX" for="ch" forName="balance_22" refType="w" fact="0.5"/>
        <dgm:constr type="w" for="ch" forName="balance_23" refType="w"/>
        <dgm:constr type="h" for="ch" forName="balance_23" refType="h" fact="0.157"/>
        <dgm:constr type="b" for="ch" forName="balance_23" refType="h" fact="0.85"/>
        <dgm:constr type="ctrX" for="ch" forName="balance_23" refType="w" fact="0.5"/>
        <dgm:constr type="w" for="ch" forName="balance_24" refType="w"/>
        <dgm:constr type="h" for="ch" forName="balance_24" refType="h" fact="0.157"/>
        <dgm:constr type="b" for="ch" forName="balance_24" refType="h" fact="0.85"/>
        <dgm:constr type="ctrX" for="ch" forName="balance_24" refType="w" fact="0.5"/>
        <dgm:constr type="w" for="ch" forName="balance_30" refType="w"/>
        <dgm:constr type="h" for="ch" forName="balance_30" refType="h" fact="0.157"/>
        <dgm:constr type="b" for="ch" forName="balance_30" refType="h" fact="0.85"/>
        <dgm:constr type="ctrX" for="ch" forName="balance_30" refType="w" fact="0.5"/>
        <dgm:constr type="w" for="ch" forName="balance_31" refType="w"/>
        <dgm:constr type="h" for="ch" forName="balance_31" refType="h" fact="0.157"/>
        <dgm:constr type="b" for="ch" forName="balance_31" refType="h" fact="0.85"/>
        <dgm:constr type="ctrX" for="ch" forName="balance_31" refType="w" fact="0.5"/>
        <dgm:constr type="w" for="ch" forName="balance_32" refType="w"/>
        <dgm:constr type="h" for="ch" forName="balance_32" refType="h" fact="0.157"/>
        <dgm:constr type="b" for="ch" forName="balance_32" refType="h" fact="0.85"/>
        <dgm:constr type="ctrX" for="ch" forName="balance_32" refType="w" fact="0.5"/>
        <dgm:constr type="w" for="ch" forName="balance_33" refType="w" fact="0.9"/>
        <dgm:constr type="h" for="ch" forName="balance_33" refType="h" fact="0.076"/>
        <dgm:constr type="b" for="ch" forName="balance_33" refType="h" fact="0.81"/>
        <dgm:constr type="ctrX" for="ch" forName="balance_33" refType="w" fact="0.5"/>
        <dgm:constr type="w" for="ch" forName="balance_34" refType="w"/>
        <dgm:constr type="h" for="ch" forName="balance_34" refType="h" fact="0.157"/>
        <dgm:constr type="b" for="ch" forName="balance_34" refType="h" fact="0.85"/>
        <dgm:constr type="ctrX" for="ch" forName="balance_34" refType="w" fact="0.5"/>
        <dgm:constr type="w" for="ch" forName="balance_40" refType="w"/>
        <dgm:constr type="h" for="ch" forName="balance_40" refType="h" fact="0.157"/>
        <dgm:constr type="b" for="ch" forName="balance_40" refType="h" fact="0.85"/>
        <dgm:constr type="ctrX" for="ch" forName="balance_40" refType="w" fact="0.5"/>
        <dgm:constr type="w" for="ch" forName="balance_41" refType="w"/>
        <dgm:constr type="h" for="ch" forName="balance_41" refType="h" fact="0.157"/>
        <dgm:constr type="b" for="ch" forName="balance_41" refType="h" fact="0.85"/>
        <dgm:constr type="ctrX" for="ch" forName="balance_41" refType="w" fact="0.5"/>
        <dgm:constr type="w" for="ch" forName="balance_42" refType="w"/>
        <dgm:constr type="h" for="ch" forName="balance_42" refType="h" fact="0.157"/>
        <dgm:constr type="b" for="ch" forName="balance_42" refType="h" fact="0.85"/>
        <dgm:constr type="ctrX" for="ch" forName="balance_42" refType="w" fact="0.5"/>
        <dgm:constr type="w" for="ch" forName="balance_43" refType="w"/>
        <dgm:constr type="h" for="ch" forName="balance_43" refType="h" fact="0.157"/>
        <dgm:constr type="b" for="ch" forName="balance_43" refType="h" fact="0.85"/>
        <dgm:constr type="ctrX" for="ch" forName="balance_43" refType="w" fact="0.5"/>
        <dgm:constr type="w" for="ch" forName="balance_44" refType="w" fact="0.9"/>
        <dgm:constr type="h" for="ch" forName="balance_44" refType="h" fact="0.076"/>
        <dgm:constr type="b" for="ch" forName="balance_44" refType="h" fact="0.81"/>
        <dgm:constr type="ctrX" for="ch" forName="balance_44" refType="w" fact="0.5"/>
        <dgm:constr type="w" for="ch" forName="right_01_1" refType="w" fact="0.4"/>
        <dgm:constr type="h" for="ch" forName="right_01_1" refType="h" fact="0.7"/>
        <dgm:constr type="b" for="ch" forName="right_01_1" refType="h" fact="0.76"/>
        <dgm:constr type="ctrX" for="ch" forName="right_01_1" refType="w" fact="0.78"/>
        <dgm:constr type="w" for="ch" forName="left_10_1" refType="w" fact="0.4"/>
        <dgm:constr type="h" for="ch" forName="left_10_1" refType="h" fact="0.7"/>
        <dgm:constr type="b" for="ch" forName="left_10_1" refType="h" fact="0.76"/>
        <dgm:constr type="ctrX" for="ch" forName="left_10_1" refType="w" fact="0.22"/>
        <dgm:constr type="w" for="ch" forName="right_11_1" refType="w" fact="0.36"/>
        <dgm:constr type="h" for="ch" forName="right_11_1" refType="h" fact="0.67"/>
        <dgm:constr type="b" for="ch" forName="right_11_1" refType="h" fact="0.725"/>
        <dgm:constr type="ctrX" for="ch" forName="right_11_1" refType="w" fact="0.76"/>
        <dgm:constr type="w" for="ch" forName="left_11_1" refType="w" fact="0.36"/>
        <dgm:constr type="h" for="ch" forName="left_11_1" refType="h" fact="0.67"/>
        <dgm:constr type="b" for="ch" forName="left_11_1" refType="h" fact="0.725"/>
        <dgm:constr type="ctrX" for="ch" forName="left_11_1" refType="w" fact="0.24"/>
        <dgm:constr type="w" for="ch" forName="right_02_1" refType="w" fact="0.388"/>
        <dgm:constr type="h" for="ch" forName="right_02_1" refType="h" fact="0.36"/>
        <dgm:constr type="b" for="ch" forName="right_02_1" refType="h" fact="0.76"/>
        <dgm:constr type="ctrX" for="ch" forName="right_02_1" refType="w" fact="0.77"/>
        <dgm:constr type="w" for="ch" forName="right_02_2" refType="w" fact="0.388"/>
        <dgm:constr type="h" for="ch" forName="right_02_2" refType="h" fact="0.36"/>
        <dgm:constr type="b" for="ch" forName="right_02_2" refType="h" fact="0.42"/>
        <dgm:constr type="ctrX" for="ch" forName="right_02_2" refType="w" fact="0.79"/>
        <dgm:constr type="w" for="ch" forName="left_20_1" refType="w" fact="0.388"/>
        <dgm:constr type="h" for="ch" forName="left_20_1" refType="h" fact="0.36"/>
        <dgm:constr type="b" for="ch" forName="left_20_1" refType="h" fact="0.76"/>
        <dgm:constr type="ctrX" for="ch" forName="left_20_1" refType="w" fact="0.23"/>
        <dgm:constr type="w" for="ch" forName="left_20_2" refType="w" fact="0.388"/>
        <dgm:constr type="h" for="ch" forName="left_20_2" refType="h" fact="0.36"/>
        <dgm:constr type="b" for="ch" forName="left_20_2" refType="h" fact="0.42"/>
        <dgm:constr type="ctrX" for="ch" forName="left_20_2" refType="w" fact="0.21"/>
        <dgm:constr type="w" for="ch" forName="right_12_1" refType="w" fact="0.388"/>
        <dgm:constr type="h" for="ch" forName="right_12_1" refType="h" fact="0.36"/>
        <dgm:constr type="b" for="ch" forName="right_12_1" refType="h" fact="0.76"/>
        <dgm:constr type="ctrX" for="ch" forName="right_12_1" refType="w" fact="0.77"/>
        <dgm:constr type="w" for="ch" forName="right_12_2" refType="w" fact="0.388"/>
        <dgm:constr type="h" for="ch" forName="right_12_2" refType="h" fact="0.36"/>
        <dgm:constr type="b" for="ch" forName="right_12_2" refType="h" fact="0.42"/>
        <dgm:constr type="ctrX" for="ch" forName="right_12_2" refType="w" fact="0.79"/>
        <dgm:constr type="w" for="ch" forName="left_12_1" refType="w" fact="0.388"/>
        <dgm:constr type="h" for="ch" forName="left_12_1" refType="h" fact="0.36"/>
        <dgm:constr type="b" for="ch" forName="left_12_1" refType="h" fact="0.715"/>
        <dgm:constr type="ctrX" for="ch" forName="left_12_1" refType="w" fact="0.255"/>
        <dgm:constr type="w" for="ch" forName="right_22_1" refType="w" fact="0.36"/>
        <dgm:constr type="h" for="ch" forName="right_22_1" refType="h" fact="0.32"/>
        <dgm:constr type="b" for="ch" forName="right_22_1" refType="h" fact="0.725"/>
        <dgm:constr type="ctrX" for="ch" forName="right_22_1" refType="w" fact="0.76"/>
        <dgm:constr type="w" for="ch" forName="right_22_2" refType="w" fact="0.36"/>
        <dgm:constr type="h" for="ch" forName="right_22_2" refType="h" fact="0.32"/>
        <dgm:constr type="b" for="ch" forName="right_22_2" refType="h" fact="0.39"/>
        <dgm:constr type="ctrX" for="ch" forName="right_22_2" refType="w" fact="0.76"/>
        <dgm:constr type="w" for="ch" forName="left_22_1" refType="w" fact="0.36"/>
        <dgm:constr type="h" for="ch" forName="left_22_1" refType="h" fact="0.32"/>
        <dgm:constr type="b" for="ch" forName="left_22_1" refType="h" fact="0.725"/>
        <dgm:constr type="ctrX" for="ch" forName="left_22_1" refType="w" fact="0.24"/>
        <dgm:constr type="w" for="ch" forName="left_22_2" refType="w" fact="0.36"/>
        <dgm:constr type="h" for="ch" forName="left_22_2" refType="h" fact="0.32"/>
        <dgm:constr type="b" for="ch" forName="left_22_2" refType="h" fact="0.39"/>
        <dgm:constr type="ctrX" for="ch" forName="left_22_2" refType="w" fact="0.24"/>
        <dgm:constr type="w" for="ch" forName="left_21_1" refType="w" fact="0.388"/>
        <dgm:constr type="h" for="ch" forName="left_21_1" refType="h" fact="0.36"/>
        <dgm:constr type="b" for="ch" forName="left_21_1" refType="h" fact="0.76"/>
        <dgm:constr type="ctrX" for="ch" forName="left_21_1" refType="w" fact="0.23"/>
        <dgm:constr type="w" for="ch" forName="left_21_2" refType="w" fact="0.388"/>
        <dgm:constr type="h" for="ch" forName="left_21_2" refType="h" fact="0.36"/>
        <dgm:constr type="b" for="ch" forName="left_21_2" refType="h" fact="0.42"/>
        <dgm:constr type="ctrX" for="ch" forName="left_21_2" refType="w" fact="0.21"/>
        <dgm:constr type="w" for="ch" forName="right_21_1" refType="w" fact="0.388"/>
        <dgm:constr type="h" for="ch" forName="right_21_1" refType="h" fact="0.36"/>
        <dgm:constr type="b" for="ch" forName="right_21_1" refType="h" fact="0.715"/>
        <dgm:constr type="ctrX" for="ch" forName="right_21_1" refType="w" fact="0.745"/>
        <dgm:constr type="w" for="ch" forName="right_03_1" refType="w" fact="0.37"/>
        <dgm:constr type="h" for="ch" forName="right_03_1" refType="h" fact="0.24"/>
        <dgm:constr type="b" for="ch" forName="right_03_1" refType="h" fact="0.76"/>
        <dgm:constr type="ctrX" for="ch" forName="right_03_1" refType="w" fact="0.77"/>
        <dgm:constr type="w" for="ch" forName="right_03_2" refType="w" fact="0.37"/>
        <dgm:constr type="h" for="ch" forName="right_03_2" refType="h" fact="0.24"/>
        <dgm:constr type="b" for="ch" forName="right_03_2" refType="h" fact="0.535"/>
        <dgm:constr type="ctrX" for="ch" forName="right_03_2" refType="w" fact="0.783"/>
        <dgm:constr type="w" for="ch" forName="right_03_3" refType="w" fact="0.37"/>
        <dgm:constr type="h" for="ch" forName="right_03_3" refType="h" fact="0.24"/>
        <dgm:constr type="b" for="ch" forName="right_03_3" refType="h" fact="0.315"/>
        <dgm:constr type="ctrX" for="ch" forName="right_03_3" refType="w" fact="0.796"/>
        <dgm:constr type="w" for="ch" forName="left_30_1" refType="w" fact="0.37"/>
        <dgm:constr type="h" for="ch" forName="left_30_1" refType="h" fact="0.24"/>
        <dgm:constr type="b" for="ch" forName="left_30_1" refType="h" fact="0.76"/>
        <dgm:constr type="ctrX" for="ch" forName="left_30_1" refType="w" fact="0.23"/>
        <dgm:constr type="w" for="ch" forName="left_30_2" refType="w" fact="0.37"/>
        <dgm:constr type="h" for="ch" forName="left_30_2" refType="h" fact="0.24"/>
        <dgm:constr type="b" for="ch" forName="left_30_2" refType="h" fact="0.535"/>
        <dgm:constr type="ctrX" for="ch" forName="left_30_2" refType="w" fact="0.217"/>
        <dgm:constr type="w" for="ch" forName="left_30_3" refType="w" fact="0.37"/>
        <dgm:constr type="h" for="ch" forName="left_30_3" refType="h" fact="0.24"/>
        <dgm:constr type="b" for="ch" forName="left_30_3" refType="h" fact="0.315"/>
        <dgm:constr type="ctrX" for="ch" forName="left_30_3" refType="w" fact="0.204"/>
        <dgm:constr type="w" for="ch" forName="right_13_1" refType="w" fact="0.37"/>
        <dgm:constr type="h" for="ch" forName="right_13_1" refType="h" fact="0.24"/>
        <dgm:constr type="b" for="ch" forName="right_13_1" refType="h" fact="0.76"/>
        <dgm:constr type="ctrX" for="ch" forName="right_13_1" refType="w" fact="0.77"/>
        <dgm:constr type="w" for="ch" forName="right_13_2" refType="w" fact="0.37"/>
        <dgm:constr type="h" for="ch" forName="right_13_2" refType="h" fact="0.24"/>
        <dgm:constr type="b" for="ch" forName="right_13_2" refType="h" fact="0.535"/>
        <dgm:constr type="ctrX" for="ch" forName="right_13_2" refType="w" fact="0.783"/>
        <dgm:constr type="w" for="ch" forName="right_13_3" refType="w" fact="0.37"/>
        <dgm:constr type="h" for="ch" forName="right_13_3" refType="h" fact="0.24"/>
        <dgm:constr type="b" for="ch" forName="right_13_3" refType="h" fact="0.315"/>
        <dgm:constr type="ctrX" for="ch" forName="right_13_3" refType="w" fact="0.796"/>
        <dgm:constr type="w" for="ch" forName="left_13_1" refType="w" fact="0.37"/>
        <dgm:constr type="h" for="ch" forName="left_13_1" refType="h" fact="0.24"/>
        <dgm:constr type="b" for="ch" forName="left_13_1" refType="h" fact="0.715"/>
        <dgm:constr type="ctrX" for="ch" forName="left_13_1" refType="w" fact="0.255"/>
        <dgm:constr type="w" for="ch" forName="left_31_1" refType="w" fact="0.37"/>
        <dgm:constr type="h" for="ch" forName="left_31_1" refType="h" fact="0.24"/>
        <dgm:constr type="b" for="ch" forName="left_31_1" refType="h" fact="0.76"/>
        <dgm:constr type="ctrX" for="ch" forName="left_31_1" refType="w" fact="0.23"/>
        <dgm:constr type="w" for="ch" forName="left_31_2" refType="w" fact="0.37"/>
        <dgm:constr type="h" for="ch" forName="left_31_2" refType="h" fact="0.24"/>
        <dgm:constr type="b" for="ch" forName="left_31_2" refType="h" fact="0.535"/>
        <dgm:constr type="ctrX" for="ch" forName="left_31_2" refType="w" fact="0.217"/>
        <dgm:constr type="w" for="ch" forName="left_31_3" refType="w" fact="0.37"/>
        <dgm:constr type="h" for="ch" forName="left_31_3" refType="h" fact="0.24"/>
        <dgm:constr type="b" for="ch" forName="left_31_3" refType="h" fact="0.315"/>
        <dgm:constr type="ctrX" for="ch" forName="left_31_3" refType="w" fact="0.204"/>
        <dgm:constr type="w" for="ch" forName="right_31_1" refType="w" fact="0.37"/>
        <dgm:constr type="h" for="ch" forName="right_31_1" refType="h" fact="0.24"/>
        <dgm:constr type="b" for="ch" forName="right_31_1" refType="h" fact="0.715"/>
        <dgm:constr type="ctrX" for="ch" forName="right_31_1" refType="w" fact="0.745"/>
        <dgm:constr type="w" for="ch" forName="right_23_1" refType="w" fact="0.37"/>
        <dgm:constr type="h" for="ch" forName="right_23_1" refType="h" fact="0.24"/>
        <dgm:constr type="b" for="ch" forName="right_23_1" refType="h" fact="0.76"/>
        <dgm:constr type="ctrX" for="ch" forName="right_23_1" refType="w" fact="0.77"/>
        <dgm:constr type="w" for="ch" forName="right_23_2" refType="w" fact="0.37"/>
        <dgm:constr type="h" for="ch" forName="right_23_2" refType="h" fact="0.24"/>
        <dgm:constr type="b" for="ch" forName="right_23_2" refType="h" fact="0.535"/>
        <dgm:constr type="ctrX" for="ch" forName="right_23_2" refType="w" fact="0.783"/>
        <dgm:constr type="w" for="ch" forName="right_23_3" refType="w" fact="0.37"/>
        <dgm:constr type="h" for="ch" forName="right_23_3" refType="h" fact="0.24"/>
        <dgm:constr type="b" for="ch" forName="right_23_3" refType="h" fact="0.315"/>
        <dgm:constr type="ctrX" for="ch" forName="right_23_3" refType="w" fact="0.796"/>
        <dgm:constr type="w" for="ch" forName="left_23_1" refType="w" fact="0.37"/>
        <dgm:constr type="h" for="ch" forName="left_23_1" refType="h" fact="0.24"/>
        <dgm:constr type="b" for="ch" forName="left_23_1" refType="h" fact="0.715"/>
        <dgm:constr type="ctrX" for="ch" forName="left_23_1" refType="w" fact="0.255"/>
        <dgm:constr type="w" for="ch" forName="left_23_2" refType="w" fact="0.37"/>
        <dgm:constr type="h" for="ch" forName="left_23_2" refType="h" fact="0.24"/>
        <dgm:constr type="b" for="ch" forName="left_23_2" refType="h" fact="0.49"/>
        <dgm:constr type="ctrX" for="ch" forName="left_23_2" refType="w" fact="0.268"/>
        <dgm:constr type="w" for="ch" forName="left_32_1" refType="w" fact="0.37"/>
        <dgm:constr type="h" for="ch" forName="left_32_1" refType="h" fact="0.24"/>
        <dgm:constr type="b" for="ch" forName="left_32_1" refType="h" fact="0.76"/>
        <dgm:constr type="ctrX" for="ch" forName="left_32_1" refType="w" fact="0.23"/>
        <dgm:constr type="w" for="ch" forName="left_32_2" refType="w" fact="0.37"/>
        <dgm:constr type="h" for="ch" forName="left_32_2" refType="h" fact="0.24"/>
        <dgm:constr type="b" for="ch" forName="left_32_2" refType="h" fact="0.535"/>
        <dgm:constr type="ctrX" for="ch" forName="left_32_2" refType="w" fact="0.217"/>
        <dgm:constr type="w" for="ch" forName="left_32_3" refType="w" fact="0.37"/>
        <dgm:constr type="h" for="ch" forName="left_32_3" refType="h" fact="0.24"/>
        <dgm:constr type="b" for="ch" forName="left_32_3" refType="h" fact="0.315"/>
        <dgm:constr type="ctrX" for="ch" forName="left_32_3" refType="w" fact="0.204"/>
        <dgm:constr type="w" for="ch" forName="right_32_1" refType="w" fact="0.37"/>
        <dgm:constr type="h" for="ch" forName="right_32_1" refType="h" fact="0.24"/>
        <dgm:constr type="b" for="ch" forName="right_32_1" refType="h" fact="0.715"/>
        <dgm:constr type="ctrX" for="ch" forName="right_32_1" refType="w" fact="0.745"/>
        <dgm:constr type="w" for="ch" forName="right_32_2" refType="w" fact="0.37"/>
        <dgm:constr type="h" for="ch" forName="right_32_2" refType="h" fact="0.24"/>
        <dgm:constr type="b" for="ch" forName="right_32_2" refType="h" fact="0.49"/>
        <dgm:constr type="ctrX" for="ch" forName="right_32_2" refType="w" fact="0.732"/>
        <dgm:constr type="w" for="ch" forName="right_33_1" refType="w" fact="0.36"/>
        <dgm:constr type="h" for="ch" forName="right_33_1" refType="h" fact="0.21"/>
        <dgm:constr type="b" for="ch" forName="right_33_1" refType="h" fact="0.725"/>
        <dgm:constr type="ctrX" for="ch" forName="right_33_1" refType="w" fact="0.76"/>
        <dgm:constr type="w" for="ch" forName="right_33_2" refType="w" fact="0.36"/>
        <dgm:constr type="h" for="ch" forName="right_33_2" refType="h" fact="0.21"/>
        <dgm:constr type="b" for="ch" forName="right_33_2" refType="h" fact="0.5"/>
        <dgm:constr type="ctrX" for="ch" forName="right_33_2" refType="w" fact="0.76"/>
        <dgm:constr type="w" for="ch" forName="right_33_3" refType="w" fact="0.36"/>
        <dgm:constr type="h" for="ch" forName="right_33_3" refType="h" fact="0.21"/>
        <dgm:constr type="b" for="ch" forName="right_33_3" refType="h" fact="0.275"/>
        <dgm:constr type="ctrX" for="ch" forName="right_33_3" refType="w" fact="0.76"/>
        <dgm:constr type="w" for="ch" forName="left_33_1" refType="w" fact="0.36"/>
        <dgm:constr type="h" for="ch" forName="left_33_1" refType="h" fact="0.21"/>
        <dgm:constr type="b" for="ch" forName="left_33_1" refType="h" fact="0.725"/>
        <dgm:constr type="ctrX" for="ch" forName="left_33_1" refType="w" fact="0.24"/>
        <dgm:constr type="w" for="ch" forName="left_33_2" refType="w" fact="0.36"/>
        <dgm:constr type="h" for="ch" forName="left_33_2" refType="h" fact="0.21"/>
        <dgm:constr type="b" for="ch" forName="left_33_2" refType="h" fact="0.5"/>
        <dgm:constr type="ctrX" for="ch" forName="left_33_2" refType="w" fact="0.24"/>
        <dgm:constr type="w" for="ch" forName="left_33_3" refType="w" fact="0.36"/>
        <dgm:constr type="h" for="ch" forName="left_33_3" refType="h" fact="0.21"/>
        <dgm:constr type="b" for="ch" forName="left_33_3" refType="h" fact="0.275"/>
        <dgm:constr type="ctrX" for="ch" forName="left_33_3" refType="w" fact="0.24"/>
        <dgm:constr type="w" for="ch" forName="right_04_1" refType="w" fact="0.365"/>
        <dgm:constr type="h" for="ch" forName="right_04_1" refType="h" fact="0.185"/>
        <dgm:constr type="b" for="ch" forName="right_04_1" refType="h" fact="0.76"/>
        <dgm:constr type="ctrX" for="ch" forName="right_04_1" refType="w" fact="0.77"/>
        <dgm:constr type="w" for="ch" forName="right_04_2" refType="w" fact="0.365"/>
        <dgm:constr type="h" for="ch" forName="right_04_2" refType="h" fact="0.185"/>
        <dgm:constr type="b" for="ch" forName="right_04_2" refType="h" fact="0.595"/>
        <dgm:constr type="ctrX" for="ch" forName="right_04_2" refType="w" fact="0.78"/>
        <dgm:constr type="w" for="ch" forName="right_04_3" refType="w" fact="0.365"/>
        <dgm:constr type="h" for="ch" forName="right_04_3" refType="h" fact="0.185"/>
        <dgm:constr type="b" for="ch" forName="right_04_3" refType="h" fact="0.43"/>
        <dgm:constr type="ctrX" for="ch" forName="right_04_3" refType="w" fact="0.79"/>
        <dgm:constr type="w" for="ch" forName="right_04_4" refType="w" fact="0.365"/>
        <dgm:constr type="h" for="ch" forName="right_04_4" refType="h" fact="0.185"/>
        <dgm:constr type="b" for="ch" forName="right_04_4" refType="h" fact="0.265"/>
        <dgm:constr type="ctrX" for="ch" forName="right_04_4" refType="w" fact="0.8"/>
        <dgm:constr type="w" for="ch" forName="left_40_1" refType="w" fact="0.365"/>
        <dgm:constr type="h" for="ch" forName="left_40_1" refType="h" fact="0.185"/>
        <dgm:constr type="b" for="ch" forName="left_40_1" refType="h" fact="0.76"/>
        <dgm:constr type="ctrX" for="ch" forName="left_40_1" refType="w" fact="0.23"/>
        <dgm:constr type="w" for="ch" forName="left_40_2" refType="w" fact="0.365"/>
        <dgm:constr type="h" for="ch" forName="left_40_2" refType="h" fact="0.185"/>
        <dgm:constr type="b" for="ch" forName="left_40_2" refType="h" fact="0.595"/>
        <dgm:constr type="ctrX" for="ch" forName="left_40_2" refType="w" fact="0.22"/>
        <dgm:constr type="w" for="ch" forName="left_40_3" refType="w" fact="0.365"/>
        <dgm:constr type="h" for="ch" forName="left_40_3" refType="h" fact="0.185"/>
        <dgm:constr type="b" for="ch" forName="left_40_3" refType="h" fact="0.43"/>
        <dgm:constr type="ctrX" for="ch" forName="left_40_3" refType="w" fact="0.21"/>
        <dgm:constr type="w" for="ch" forName="left_40_4" refType="w" fact="0.365"/>
        <dgm:constr type="h" for="ch" forName="left_40_4" refType="h" fact="0.185"/>
        <dgm:constr type="b" for="ch" forName="left_40_4" refType="h" fact="0.265"/>
        <dgm:constr type="ctrX" for="ch" forName="left_40_4" refType="w" fact="0.2"/>
        <dgm:constr type="w" for="ch" forName="right_14_1" refType="w" fact="0.365"/>
        <dgm:constr type="h" for="ch" forName="right_14_1" refType="h" fact="0.185"/>
        <dgm:constr type="b" for="ch" forName="right_14_1" refType="h" fact="0.76"/>
        <dgm:constr type="ctrX" for="ch" forName="right_14_1" refType="w" fact="0.77"/>
        <dgm:constr type="w" for="ch" forName="right_14_2" refType="w" fact="0.365"/>
        <dgm:constr type="h" for="ch" forName="right_14_2" refType="h" fact="0.185"/>
        <dgm:constr type="b" for="ch" forName="right_14_2" refType="h" fact="0.595"/>
        <dgm:constr type="ctrX" for="ch" forName="right_14_2" refType="w" fact="0.78"/>
        <dgm:constr type="w" for="ch" forName="right_14_3" refType="w" fact="0.365"/>
        <dgm:constr type="h" for="ch" forName="right_14_3" refType="h" fact="0.185"/>
        <dgm:constr type="b" for="ch" forName="right_14_3" refType="h" fact="0.43"/>
        <dgm:constr type="ctrX" for="ch" forName="right_14_3" refType="w" fact="0.79"/>
        <dgm:constr type="w" for="ch" forName="right_14_4" refType="w" fact="0.365"/>
        <dgm:constr type="h" for="ch" forName="right_14_4" refType="h" fact="0.185"/>
        <dgm:constr type="b" for="ch" forName="right_14_4" refType="h" fact="0.265"/>
        <dgm:constr type="ctrX" for="ch" forName="right_14_4" refType="w" fact="0.8"/>
        <dgm:constr type="w" for="ch" forName="left_14_1" refType="w" fact="0.365"/>
        <dgm:constr type="h" for="ch" forName="left_14_1" refType="h" fact="0.185"/>
        <dgm:constr type="b" for="ch" forName="left_14_1" refType="h" fact="0.715"/>
        <dgm:constr type="ctrX" for="ch" forName="left_14_1" refType="w" fact="0.25"/>
        <dgm:constr type="w" for="ch" forName="left_41_1" refType="w" fact="0.365"/>
        <dgm:constr type="h" for="ch" forName="left_41_1" refType="h" fact="0.185"/>
        <dgm:constr type="b" for="ch" forName="left_41_1" refType="h" fact="0.76"/>
        <dgm:constr type="ctrX" for="ch" forName="left_41_1" refType="w" fact="0.23"/>
        <dgm:constr type="w" for="ch" forName="left_41_2" refType="w" fact="0.365"/>
        <dgm:constr type="h" for="ch" forName="left_41_2" refType="h" fact="0.185"/>
        <dgm:constr type="b" for="ch" forName="left_41_2" refType="h" fact="0.595"/>
        <dgm:constr type="ctrX" for="ch" forName="left_41_2" refType="w" fact="0.22"/>
        <dgm:constr type="w" for="ch" forName="left_41_3" refType="w" fact="0.365"/>
        <dgm:constr type="h" for="ch" forName="left_41_3" refType="h" fact="0.185"/>
        <dgm:constr type="b" for="ch" forName="left_41_3" refType="h" fact="0.43"/>
        <dgm:constr type="ctrX" for="ch" forName="left_41_3" refType="w" fact="0.21"/>
        <dgm:constr type="w" for="ch" forName="left_41_4" refType="w" fact="0.365"/>
        <dgm:constr type="h" for="ch" forName="left_41_4" refType="h" fact="0.185"/>
        <dgm:constr type="b" for="ch" forName="left_41_4" refType="h" fact="0.265"/>
        <dgm:constr type="ctrX" for="ch" forName="left_41_4" refType="w" fact="0.2"/>
        <dgm:constr type="w" for="ch" forName="right_41_1" refType="w" fact="0.365"/>
        <dgm:constr type="h" for="ch" forName="right_41_1" refType="h" fact="0.185"/>
        <dgm:constr type="b" for="ch" forName="right_41_1" refType="h" fact="0.715"/>
        <dgm:constr type="ctrX" for="ch" forName="right_41_1" refType="w" fact="0.75"/>
        <dgm:constr type="w" for="ch" forName="right_24_1" refType="w" fact="0.365"/>
        <dgm:constr type="h" for="ch" forName="right_24_1" refType="h" fact="0.185"/>
        <dgm:constr type="b" for="ch" forName="right_24_1" refType="h" fact="0.76"/>
        <dgm:constr type="ctrX" for="ch" forName="right_24_1" refType="w" fact="0.77"/>
        <dgm:constr type="w" for="ch" forName="right_24_2" refType="w" fact="0.365"/>
        <dgm:constr type="h" for="ch" forName="right_24_2" refType="h" fact="0.185"/>
        <dgm:constr type="b" for="ch" forName="right_24_2" refType="h" fact="0.595"/>
        <dgm:constr type="ctrX" for="ch" forName="right_24_2" refType="w" fact="0.78"/>
        <dgm:constr type="w" for="ch" forName="right_24_3" refType="w" fact="0.365"/>
        <dgm:constr type="h" for="ch" forName="right_24_3" refType="h" fact="0.185"/>
        <dgm:constr type="b" for="ch" forName="right_24_3" refType="h" fact="0.43"/>
        <dgm:constr type="ctrX" for="ch" forName="right_24_3" refType="w" fact="0.79"/>
        <dgm:constr type="w" for="ch" forName="right_24_4" refType="w" fact="0.365"/>
        <dgm:constr type="h" for="ch" forName="right_24_4" refType="h" fact="0.185"/>
        <dgm:constr type="b" for="ch" forName="right_24_4" refType="h" fact="0.265"/>
        <dgm:constr type="ctrX" for="ch" forName="right_24_4" refType="w" fact="0.8"/>
        <dgm:constr type="w" for="ch" forName="left_24_1" refType="w" fact="0.365"/>
        <dgm:constr type="h" for="ch" forName="left_24_1" refType="h" fact="0.185"/>
        <dgm:constr type="b" for="ch" forName="left_24_1" refType="h" fact="0.715"/>
        <dgm:constr type="ctrX" for="ch" forName="left_24_1" refType="w" fact="0.25"/>
        <dgm:constr type="w" for="ch" forName="left_24_2" refType="w" fact="0.365"/>
        <dgm:constr type="h" for="ch" forName="left_24_2" refType="h" fact="0.185"/>
        <dgm:constr type="b" for="ch" forName="left_24_2" refType="h" fact="0.55"/>
        <dgm:constr type="ctrX" for="ch" forName="left_24_2" refType="w" fact="0.26"/>
        <dgm:constr type="w" for="ch" forName="left_42_1" refType="w" fact="0.365"/>
        <dgm:constr type="h" for="ch" forName="left_42_1" refType="h" fact="0.185"/>
        <dgm:constr type="b" for="ch" forName="left_42_1" refType="h" fact="0.76"/>
        <dgm:constr type="ctrX" for="ch" forName="left_42_1" refType="w" fact="0.23"/>
        <dgm:constr type="w" for="ch" forName="left_42_2" refType="w" fact="0.365"/>
        <dgm:constr type="h" for="ch" forName="left_42_2" refType="h" fact="0.185"/>
        <dgm:constr type="b" for="ch" forName="left_42_2" refType="h" fact="0.595"/>
        <dgm:constr type="ctrX" for="ch" forName="left_42_2" refType="w" fact="0.22"/>
        <dgm:constr type="w" for="ch" forName="left_42_3" refType="w" fact="0.365"/>
        <dgm:constr type="h" for="ch" forName="left_42_3" refType="h" fact="0.185"/>
        <dgm:constr type="b" for="ch" forName="left_42_3" refType="h" fact="0.43"/>
        <dgm:constr type="ctrX" for="ch" forName="left_42_3" refType="w" fact="0.21"/>
        <dgm:constr type="w" for="ch" forName="left_42_4" refType="w" fact="0.365"/>
        <dgm:constr type="h" for="ch" forName="left_42_4" refType="h" fact="0.185"/>
        <dgm:constr type="b" for="ch" forName="left_42_4" refType="h" fact="0.265"/>
        <dgm:constr type="ctrX" for="ch" forName="left_42_4" refType="w" fact="0.2"/>
        <dgm:constr type="w" for="ch" forName="right_42_1" refType="w" fact="0.365"/>
        <dgm:constr type="h" for="ch" forName="right_42_1" refType="h" fact="0.185"/>
        <dgm:constr type="b" for="ch" forName="right_42_1" refType="h" fact="0.715"/>
        <dgm:constr type="ctrX" for="ch" forName="right_42_1" refType="w" fact="0.75"/>
        <dgm:constr type="w" for="ch" forName="right_42_2" refType="w" fact="0.365"/>
        <dgm:constr type="h" for="ch" forName="right_42_2" refType="h" fact="0.185"/>
        <dgm:constr type="b" for="ch" forName="right_42_2" refType="h" fact="0.55"/>
        <dgm:constr type="ctrX" for="ch" forName="right_42_2" refType="w" fact="0.74"/>
        <dgm:constr type="w" for="ch" forName="right_34_1" refType="w" fact="0.365"/>
        <dgm:constr type="h" for="ch" forName="right_34_1" refType="h" fact="0.185"/>
        <dgm:constr type="b" for="ch" forName="right_34_1" refType="h" fact="0.76"/>
        <dgm:constr type="ctrX" for="ch" forName="right_34_1" refType="w" fact="0.77"/>
        <dgm:constr type="w" for="ch" forName="right_34_2" refType="w" fact="0.365"/>
        <dgm:constr type="h" for="ch" forName="right_34_2" refType="h" fact="0.185"/>
        <dgm:constr type="b" for="ch" forName="right_34_2" refType="h" fact="0.595"/>
        <dgm:constr type="ctrX" for="ch" forName="right_34_2" refType="w" fact="0.78"/>
        <dgm:constr type="w" for="ch" forName="right_34_3" refType="w" fact="0.365"/>
        <dgm:constr type="h" for="ch" forName="right_34_3" refType="h" fact="0.185"/>
        <dgm:constr type="b" for="ch" forName="right_34_3" refType="h" fact="0.43"/>
        <dgm:constr type="ctrX" for="ch" forName="right_34_3" refType="w" fact="0.79"/>
        <dgm:constr type="w" for="ch" forName="right_34_4" refType="w" fact="0.365"/>
        <dgm:constr type="h" for="ch" forName="right_34_4" refType="h" fact="0.185"/>
        <dgm:constr type="b" for="ch" forName="right_34_4" refType="h" fact="0.265"/>
        <dgm:constr type="ctrX" for="ch" forName="right_34_4" refType="w" fact="0.8"/>
        <dgm:constr type="w" for="ch" forName="left_34_1" refType="w" fact="0.365"/>
        <dgm:constr type="h" for="ch" forName="left_34_1" refType="h" fact="0.185"/>
        <dgm:constr type="b" for="ch" forName="left_34_1" refType="h" fact="0.715"/>
        <dgm:constr type="ctrX" for="ch" forName="left_34_1" refType="w" fact="0.25"/>
        <dgm:constr type="w" for="ch" forName="left_34_2" refType="w" fact="0.365"/>
        <dgm:constr type="h" for="ch" forName="left_34_2" refType="h" fact="0.185"/>
        <dgm:constr type="b" for="ch" forName="left_34_2" refType="h" fact="0.55"/>
        <dgm:constr type="ctrX" for="ch" forName="left_34_2" refType="w" fact="0.26"/>
        <dgm:constr type="w" for="ch" forName="left_34_3" refType="w" fact="0.365"/>
        <dgm:constr type="h" for="ch" forName="left_34_3" refType="h" fact="0.185"/>
        <dgm:constr type="b" for="ch" forName="left_34_3" refType="h" fact="0.385"/>
        <dgm:constr type="ctrX" for="ch" forName="left_34_3" refType="w" fact="0.27"/>
        <dgm:constr type="w" for="ch" forName="left_43_1" refType="w" fact="0.365"/>
        <dgm:constr type="h" for="ch" forName="left_43_1" refType="h" fact="0.185"/>
        <dgm:constr type="b" for="ch" forName="left_43_1" refType="h" fact="0.76"/>
        <dgm:constr type="ctrX" for="ch" forName="left_43_1" refType="w" fact="0.23"/>
        <dgm:constr type="w" for="ch" forName="left_43_2" refType="w" fact="0.365"/>
        <dgm:constr type="h" for="ch" forName="left_43_2" refType="h" fact="0.185"/>
        <dgm:constr type="b" for="ch" forName="left_43_2" refType="h" fact="0.595"/>
        <dgm:constr type="ctrX" for="ch" forName="left_43_2" refType="w" fact="0.22"/>
        <dgm:constr type="w" for="ch" forName="left_43_3" refType="w" fact="0.365"/>
        <dgm:constr type="h" for="ch" forName="left_43_3" refType="h" fact="0.185"/>
        <dgm:constr type="b" for="ch" forName="left_43_3" refType="h" fact="0.43"/>
        <dgm:constr type="ctrX" for="ch" forName="left_43_3" refType="w" fact="0.21"/>
        <dgm:constr type="w" for="ch" forName="left_43_4" refType="w" fact="0.365"/>
        <dgm:constr type="h" for="ch" forName="left_43_4" refType="h" fact="0.185"/>
        <dgm:constr type="b" for="ch" forName="left_43_4" refType="h" fact="0.265"/>
        <dgm:constr type="ctrX" for="ch" forName="left_43_4" refType="w" fact="0.2"/>
        <dgm:constr type="w" for="ch" forName="right_43_1" refType="w" fact="0.365"/>
        <dgm:constr type="h" for="ch" forName="right_43_1" refType="h" fact="0.185"/>
        <dgm:constr type="b" for="ch" forName="right_43_1" refType="h" fact="0.715"/>
        <dgm:constr type="ctrX" for="ch" forName="right_43_1" refType="w" fact="0.75"/>
        <dgm:constr type="w" for="ch" forName="right_43_2" refType="w" fact="0.365"/>
        <dgm:constr type="h" for="ch" forName="right_43_2" refType="h" fact="0.185"/>
        <dgm:constr type="b" for="ch" forName="right_43_2" refType="h" fact="0.55"/>
        <dgm:constr type="ctrX" for="ch" forName="right_43_2" refType="w" fact="0.74"/>
        <dgm:constr type="w" for="ch" forName="right_43_3" refType="w" fact="0.365"/>
        <dgm:constr type="h" for="ch" forName="right_43_3" refType="h" fact="0.185"/>
        <dgm:constr type="b" for="ch" forName="right_43_3" refType="h" fact="0.385"/>
        <dgm:constr type="ctrX" for="ch" forName="right_43_3" refType="w" fact="0.73"/>
        <dgm:constr type="w" for="ch" forName="right_44_1" refType="w" fact="0.36"/>
        <dgm:constr type="h" for="ch" forName="right_44_1" refType="h" fact="0.154"/>
        <dgm:constr type="b" for="ch" forName="right_44_1" refType="h" fact="0.725"/>
        <dgm:constr type="ctrX" for="ch" forName="right_44_1" refType="w" fact="0.76"/>
        <dgm:constr type="w" for="ch" forName="right_44_2" refType="w" fact="0.36"/>
        <dgm:constr type="h" for="ch" forName="right_44_2" refType="h" fact="0.154"/>
        <dgm:constr type="b" for="ch" forName="right_44_2" refType="h" fact="0.559"/>
        <dgm:constr type="ctrX" for="ch" forName="right_44_2" refType="w" fact="0.76"/>
        <dgm:constr type="w" for="ch" forName="right_44_3" refType="w" fact="0.36"/>
        <dgm:constr type="h" for="ch" forName="right_44_3" refType="h" fact="0.154"/>
        <dgm:constr type="b" for="ch" forName="right_44_3" refType="h" fact="0.393"/>
        <dgm:constr type="ctrX" for="ch" forName="right_44_3" refType="w" fact="0.76"/>
        <dgm:constr type="w" for="ch" forName="right_44_4" refType="w" fact="0.36"/>
        <dgm:constr type="h" for="ch" forName="right_44_4" refType="h" fact="0.154"/>
        <dgm:constr type="b" for="ch" forName="right_44_4" refType="h" fact="0.224"/>
        <dgm:constr type="ctrX" for="ch" forName="right_44_4" refType="w" fact="0.76"/>
        <dgm:constr type="w" for="ch" forName="left_44_1" refType="w" fact="0.36"/>
        <dgm:constr type="h" for="ch" forName="left_44_1" refType="h" fact="0.154"/>
        <dgm:constr type="b" for="ch" forName="left_44_1" refType="h" fact="0.725"/>
        <dgm:constr type="ctrX" for="ch" forName="left_44_1" refType="w" fact="0.24"/>
        <dgm:constr type="w" for="ch" forName="left_44_2" refType="w" fact="0.36"/>
        <dgm:constr type="h" for="ch" forName="left_44_2" refType="h" fact="0.154"/>
        <dgm:constr type="b" for="ch" forName="left_44_2" refType="h" fact="0.559"/>
        <dgm:constr type="ctrX" for="ch" forName="left_44_2" refType="w" fact="0.24"/>
        <dgm:constr type="w" for="ch" forName="left_44_3" refType="w" fact="0.36"/>
        <dgm:constr type="h" for="ch" forName="left_44_3" refType="h" fact="0.154"/>
        <dgm:constr type="b" for="ch" forName="left_44_3" refType="h" fact="0.393"/>
        <dgm:constr type="ctrX" for="ch" forName="left_44_3" refType="w" fact="0.24"/>
        <dgm:constr type="w" for="ch" forName="left_44_4" refType="w" fact="0.36"/>
        <dgm:constr type="h" for="ch" forName="left_44_4" refType="h" fact="0.154"/>
        <dgm:constr type="b" for="ch" forName="left_44_4" refType="h" fact="0.224"/>
        <dgm:constr type="ctrX" for="ch" forName="left_44_4" refType="w" fact="0.24"/>
      </dgm:constrLst>
      <dgm:ruleLst/>
      <dgm:layoutNode name="dummyMaxCanvas_ChildArea">
        <dgm:alg type="sp"/>
        <dgm:shape xmlns:r="http://schemas.openxmlformats.org/officeDocument/2006/relationships" r:blip="">
          <dgm:adjLst/>
        </dgm:shape>
        <dgm:presOf/>
        <dgm:constrLst/>
        <dgm:ruleLst/>
      </dgm:layoutNode>
      <dgm:layoutNode name="fulcrum" styleLbl="alignAccFollowNode1">
        <dgm:alg type="sp"/>
        <dgm:shape xmlns:r="http://schemas.openxmlformats.org/officeDocument/2006/relationships" type="triangle" r:blip="">
          <dgm:adjLst/>
        </dgm:shape>
        <dgm:presOf/>
        <dgm:constrLst/>
        <dgm:ruleLst/>
      </dgm:layoutNode>
      <dgm:choose name="Name0">
        <dgm:if name="Name1" axis="ch ch" ptType="node node" st="1 1" cnt="1 0" func="cnt" op="equ" val="0">
          <dgm:choose name="Name2">
            <dgm:if name="Name3" axis="ch ch" ptType="node node" st="2 1" cnt="1 0" func="cnt" op="equ" val="0">
              <dgm:layoutNode name="balance_00" styleLbl="alignAccFollowNode1">
                <dgm:varLst>
                  <dgm:bulletEnabled val="1"/>
                </dgm:varLst>
                <dgm:alg type="sp"/>
                <dgm:shape xmlns:r="http://schemas.openxmlformats.org/officeDocument/2006/relationships" type="rect" r:blip="">
                  <dgm:adjLst/>
                </dgm:shape>
                <dgm:presOf/>
                <dgm:constrLst/>
                <dgm:ruleLst/>
              </dgm:layoutNode>
            </dgm:if>
            <dgm:else name="Name4">
              <dgm:choose name="Name5">
                <dgm:if name="Name6" axis="ch ch" ptType="node node" st="2 1" cnt="1 0" func="cnt" op="equ" val="1">
                  <dgm:layoutNode name="balance_01" styleLbl="alignAccFollowNode1">
                    <dgm:varLst>
                      <dgm:bulletEnabled val="1"/>
                    </dgm:varLst>
                    <dgm:alg type="sp"/>
                    <dgm:shape xmlns:r="http://schemas.openxmlformats.org/officeDocument/2006/relationships" rot="4" type="rect" r:blip="">
                      <dgm:adjLst/>
                    </dgm:shape>
                    <dgm:presOf/>
                    <dgm:constrLst/>
                    <dgm:ruleLst/>
                  </dgm:layoutNode>
                  <dgm:layoutNode name="right_0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
                  <dgm:choose name="Name8">
                    <dgm:if name="Name9" axis="ch ch" ptType="node node" st="2 1" cnt="1 0" func="cnt" op="equ" val="2">
                      <dgm:layoutNode name="balance_02" styleLbl="alignAccFollowNode1">
                        <dgm:varLst>
                          <dgm:bulletEnabled val="1"/>
                        </dgm:varLst>
                        <dgm:alg type="sp"/>
                        <dgm:shape xmlns:r="http://schemas.openxmlformats.org/officeDocument/2006/relationships" rot="4" type="rect" r:blip="">
                          <dgm:adjLst/>
                        </dgm:shape>
                        <dgm:presOf/>
                        <dgm:constrLst/>
                        <dgm:ruleLst/>
                      </dgm:layoutNode>
                      <dgm:layoutNode name="right_0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
                      <dgm:choose name="Name11">
                        <dgm:if name="Name12" axis="ch ch" ptType="node node" st="2 1" cnt="1 0" func="cnt" op="equ" val="3">
                          <dgm:layoutNode name="balance_03" styleLbl="alignAccFollowNode1">
                            <dgm:varLst>
                              <dgm:bulletEnabled val="1"/>
                            </dgm:varLst>
                            <dgm:alg type="sp"/>
                            <dgm:shape xmlns:r="http://schemas.openxmlformats.org/officeDocument/2006/relationships" rot="4" type="rect" r:blip="">
                              <dgm:adjLst/>
                            </dgm:shape>
                            <dgm:presOf/>
                            <dgm:constrLst/>
                            <dgm:ruleLst/>
                          </dgm:layoutNode>
                          <dgm:layoutNode name="right_0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3">
                          <dgm:choose name="Name14">
                            <dgm:if name="Name15" axis="ch ch" ptType="node node" st="2 1" cnt="1 0" func="cnt" op="gte" val="4">
                              <dgm:layoutNode name="balance_04" styleLbl="alignAccFollowNode1">
                                <dgm:varLst>
                                  <dgm:bulletEnabled val="1"/>
                                </dgm:varLst>
                                <dgm:alg type="sp"/>
                                <dgm:shape xmlns:r="http://schemas.openxmlformats.org/officeDocument/2006/relationships" rot="4" type="rect" r:blip="">
                                  <dgm:adjLst/>
                                </dgm:shape>
                                <dgm:presOf/>
                                <dgm:constrLst/>
                                <dgm:ruleLst/>
                              </dgm:layoutNode>
                              <dgm:layoutNode name="right_0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6"/>
                          </dgm:choose>
                        </dgm:else>
                      </dgm:choose>
                    </dgm:else>
                  </dgm:choose>
                </dgm:else>
              </dgm:choose>
            </dgm:else>
          </dgm:choose>
        </dgm:if>
        <dgm:else name="Name17">
          <dgm:choose name="Name18">
            <dgm:if name="Name19" axis="ch ch" ptType="node node" st="1 1" cnt="1 0" func="cnt" op="equ" val="1">
              <dgm:choose name="Name20">
                <dgm:if name="Name21" axis="ch ch" ptType="node node" st="2 1" cnt="1 0" func="cnt" op="equ" val="0">
                  <dgm:layoutNode name="balance_10" styleLbl="alignAccFollowNode1">
                    <dgm:varLst>
                      <dgm:bulletEnabled val="1"/>
                    </dgm:varLst>
                    <dgm:alg type="sp"/>
                    <dgm:shape xmlns:r="http://schemas.openxmlformats.org/officeDocument/2006/relationships" rot="-4" type="rect" r:blip="">
                      <dgm:adjLst/>
                    </dgm:shape>
                    <dgm:presOf/>
                    <dgm:constrLst/>
                    <dgm:ruleLst/>
                  </dgm:layoutNode>
                  <dgm:layoutNode name="left_1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2">
                  <dgm:choose name="Name23">
                    <dgm:if name="Name24" axis="ch ch" ptType="node node" st="2 1" cnt="1 0" func="cnt" op="equ" val="1">
                      <dgm:layoutNode name="balance_11" styleLbl="alignAccFollowNode1">
                        <dgm:varLst>
                          <dgm:bulletEnabled val="1"/>
                        </dgm:varLst>
                        <dgm:alg type="sp"/>
                        <dgm:shape xmlns:r="http://schemas.openxmlformats.org/officeDocument/2006/relationships" type="rect" r:blip="">
                          <dgm:adjLst/>
                        </dgm:shape>
                        <dgm:presOf/>
                        <dgm:constrLst/>
                        <dgm:ruleLst/>
                      </dgm:layoutNode>
                      <dgm:layoutNode name="left_11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1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5">
                      <dgm:choose name="Name26">
                        <dgm:if name="Name27" axis="ch ch" ptType="node node" st="2 1" cnt="1 0" func="cnt" op="equ" val="2">
                          <dgm:layoutNode name="balance_12" styleLbl="alignAccFollowNode1">
                            <dgm:varLst>
                              <dgm:bulletEnabled val="1"/>
                            </dgm:varLst>
                            <dgm:alg type="sp"/>
                            <dgm:shape xmlns:r="http://schemas.openxmlformats.org/officeDocument/2006/relationships" rot="4" type="rect" r:blip="">
                              <dgm:adjLst/>
                            </dgm:shape>
                            <dgm:presOf/>
                            <dgm:constrLst/>
                            <dgm:ruleLst/>
                          </dgm:layoutNode>
                          <dgm:layoutNode name="right_1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8">
                          <dgm:choose name="Name29">
                            <dgm:if name="Name30" axis="ch ch" ptType="node node" st="2 1" cnt="1 0" func="cnt" op="equ" val="3">
                              <dgm:layoutNode name="balance_13" styleLbl="alignAccFollowNode1">
                                <dgm:varLst>
                                  <dgm:bulletEnabled val="1"/>
                                </dgm:varLst>
                                <dgm:alg type="sp"/>
                                <dgm:shape xmlns:r="http://schemas.openxmlformats.org/officeDocument/2006/relationships" rot="4" type="rect" r:blip="">
                                  <dgm:adjLst/>
                                </dgm:shape>
                                <dgm:presOf/>
                                <dgm:constrLst/>
                                <dgm:ruleLst/>
                              </dgm:layoutNode>
                              <dgm:layoutNode name="right_1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1">
                              <dgm:choose name="Name32">
                                <dgm:if name="Name33" axis="ch ch" ptType="node node" st="2 1" cnt="1 0" func="cnt" op="gte" val="4">
                                  <dgm:layoutNode name="balance_14" styleLbl="alignAccFollowNode1">
                                    <dgm:varLst>
                                      <dgm:bulletEnabled val="1"/>
                                    </dgm:varLst>
                                    <dgm:alg type="sp"/>
                                    <dgm:shape xmlns:r="http://schemas.openxmlformats.org/officeDocument/2006/relationships" rot="4" type="rect" r:blip="">
                                      <dgm:adjLst/>
                                    </dgm:shape>
                                    <dgm:presOf/>
                                    <dgm:constrLst/>
                                    <dgm:ruleLst/>
                                  </dgm:layoutNode>
                                  <dgm:layoutNode name="right_1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4"/>
                              </dgm:choose>
                            </dgm:else>
                          </dgm:choose>
                        </dgm:else>
                      </dgm:choose>
                    </dgm:else>
                  </dgm:choose>
                </dgm:else>
              </dgm:choose>
            </dgm:if>
            <dgm:else name="Name35">
              <dgm:choose name="Name36">
                <dgm:if name="Name37" axis="ch ch" ptType="node node" st="1 1" cnt="1 0" func="cnt" op="equ" val="2">
                  <dgm:choose name="Name38">
                    <dgm:if name="Name39" axis="ch ch" ptType="node node" st="2 1" cnt="1 0" func="cnt" op="equ" val="0">
                      <dgm:layoutNode name="balance_20" styleLbl="alignAccFollowNode1">
                        <dgm:varLst>
                          <dgm:bulletEnabled val="1"/>
                        </dgm:varLst>
                        <dgm:alg type="sp"/>
                        <dgm:shape xmlns:r="http://schemas.openxmlformats.org/officeDocument/2006/relationships" rot="-4" type="rect" r:blip="">
                          <dgm:adjLst/>
                        </dgm:shape>
                        <dgm:presOf/>
                        <dgm:constrLst/>
                        <dgm:ruleLst/>
                      </dgm:layoutNode>
                      <dgm:layoutNode name="left_2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0">
                      <dgm:choose name="Name41">
                        <dgm:if name="Name42" axis="ch ch" ptType="node node" st="2 1" cnt="1 0" func="cnt" op="equ" val="1">
                          <dgm:layoutNode name="balance_21" styleLbl="alignAccFollowNode1">
                            <dgm:varLst>
                              <dgm:bulletEnabled val="1"/>
                            </dgm:varLst>
                            <dgm:alg type="sp"/>
                            <dgm:shape xmlns:r="http://schemas.openxmlformats.org/officeDocument/2006/relationships" rot="-4" type="rect" r:blip="">
                              <dgm:adjLst/>
                            </dgm:shape>
                            <dgm:presOf/>
                            <dgm:constrLst/>
                            <dgm:ruleLst/>
                          </dgm:layoutNode>
                          <dgm:layoutNode name="left_2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3">
                          <dgm:choose name="Name44">
                            <dgm:if name="Name45" axis="ch ch" ptType="node node" st="2 1" cnt="1 0" func="cnt" op="equ" val="2">
                              <dgm:layoutNode name="balance_22" styleLbl="alignAccFollowNode1">
                                <dgm:varLst>
                                  <dgm:bulletEnabled val="1"/>
                                </dgm:varLst>
                                <dgm:alg type="sp"/>
                                <dgm:shape xmlns:r="http://schemas.openxmlformats.org/officeDocument/2006/relationships" type="rect" r:blip="">
                                  <dgm:adjLst/>
                                </dgm:shape>
                                <dgm:presOf/>
                                <dgm:constrLst/>
                                <dgm:ruleLst/>
                              </dgm:layoutNode>
                              <dgm:layoutNode name="right_22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2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6">
                              <dgm:choose name="Name47">
                                <dgm:if name="Name48" axis="ch ch" ptType="node node" st="2 1" cnt="1 0" func="cnt" op="equ" val="3">
                                  <dgm:layoutNode name="balance_23" styleLbl="alignAccFollowNode1">
                                    <dgm:varLst>
                                      <dgm:bulletEnabled val="1"/>
                                    </dgm:varLst>
                                    <dgm:alg type="sp"/>
                                    <dgm:shape xmlns:r="http://schemas.openxmlformats.org/officeDocument/2006/relationships" rot="4" type="rect" r:blip="">
                                      <dgm:adjLst/>
                                    </dgm:shape>
                                    <dgm:presOf/>
                                    <dgm:constrLst/>
                                    <dgm:ruleLst/>
                                  </dgm:layoutNode>
                                  <dgm:layoutNode name="right_2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9">
                                  <dgm:choose name="Name50">
                                    <dgm:if name="Name51" axis="ch ch" ptType="node node" st="2 1" cnt="1 0" func="cnt" op="gte" val="4">
                                      <dgm:layoutNode name="balance_24" styleLbl="alignAccFollowNode1">
                                        <dgm:varLst>
                                          <dgm:bulletEnabled val="1"/>
                                        </dgm:varLst>
                                        <dgm:alg type="sp"/>
                                        <dgm:shape xmlns:r="http://schemas.openxmlformats.org/officeDocument/2006/relationships" rot="4" type="rect" r:blip="">
                                          <dgm:adjLst/>
                                        </dgm:shape>
                                        <dgm:presOf/>
                                        <dgm:constrLst/>
                                        <dgm:ruleLst/>
                                      </dgm:layoutNode>
                                      <dgm:layoutNode name="right_2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2"/>
                                  </dgm:choose>
                                </dgm:else>
                              </dgm:choose>
                            </dgm:else>
                          </dgm:choose>
                        </dgm:else>
                      </dgm:choose>
                    </dgm:else>
                  </dgm:choose>
                </dgm:if>
                <dgm:else name="Name53">
                  <dgm:choose name="Name54">
                    <dgm:if name="Name55" axis="ch ch" ptType="node node" st="1 1" cnt="1 0" func="cnt" op="equ" val="3">
                      <dgm:choose name="Name56">
                        <dgm:if name="Name57" axis="ch ch" ptType="node node" st="2 1" cnt="1 0" func="cnt" op="equ" val="0">
                          <dgm:layoutNode name="balance_30" styleLbl="alignAccFollowNode1">
                            <dgm:varLst>
                              <dgm:bulletEnabled val="1"/>
                            </dgm:varLst>
                            <dgm:alg type="sp"/>
                            <dgm:shape xmlns:r="http://schemas.openxmlformats.org/officeDocument/2006/relationships" rot="-4" type="rect" r:blip="">
                              <dgm:adjLst/>
                            </dgm:shape>
                            <dgm:presOf/>
                            <dgm:constrLst/>
                            <dgm:ruleLst/>
                          </dgm:layoutNode>
                          <dgm:layoutNode name="left_3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name="Name59">
                            <dgm:if name="Name60" axis="ch ch" ptType="node node" st="2 1" cnt="1 0" func="cnt" op="equ" val="1">
                              <dgm:layoutNode name="balance_31" styleLbl="alignAccFollowNode1">
                                <dgm:varLst>
                                  <dgm:bulletEnabled val="1"/>
                                </dgm:varLst>
                                <dgm:alg type="sp"/>
                                <dgm:shape xmlns:r="http://schemas.openxmlformats.org/officeDocument/2006/relationships" rot="-4" type="rect" r:blip="">
                                  <dgm:adjLst/>
                                </dgm:shape>
                                <dgm:presOf/>
                                <dgm:constrLst/>
                                <dgm:ruleLst/>
                              </dgm:layoutNode>
                              <dgm:layoutNode name="left_3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1">
                              <dgm:choose name="Name62">
                                <dgm:if name="Name63" axis="ch ch" ptType="node node" st="2 1" cnt="1 0" func="cnt" op="equ" val="2">
                                  <dgm:layoutNode name="balance_32" styleLbl="alignAccFollowNode1">
                                    <dgm:varLst>
                                      <dgm:bulletEnabled val="1"/>
                                    </dgm:varLst>
                                    <dgm:alg type="sp"/>
                                    <dgm:shape xmlns:r="http://schemas.openxmlformats.org/officeDocument/2006/relationships" rot="-4" type="rect" r:blip="">
                                      <dgm:adjLst/>
                                    </dgm:shape>
                                    <dgm:presOf/>
                                    <dgm:constrLst/>
                                    <dgm:ruleLst/>
                                  </dgm:layoutNode>
                                  <dgm:layoutNode name="left_3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4">
                                  <dgm:choose name="Name65">
                                    <dgm:if name="Name66" axis="ch ch" ptType="node node" st="2 1" cnt="1 0" func="cnt" op="equ" val="3">
                                      <dgm:layoutNode name="balance_33" styleLbl="alignAccFollowNode1">
                                        <dgm:varLst>
                                          <dgm:bulletEnabled val="1"/>
                                        </dgm:varLst>
                                        <dgm:alg type="sp"/>
                                        <dgm:shape xmlns:r="http://schemas.openxmlformats.org/officeDocument/2006/relationships" type="rect" r:blip="">
                                          <dgm:adjLst/>
                                        </dgm:shape>
                                        <dgm:presOf/>
                                        <dgm:constrLst/>
                                        <dgm:ruleLst/>
                                      </dgm:layoutNode>
                                      <dgm:layoutNode name="right_33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7">
                                      <dgm:choose name="Name68">
                                        <dgm:if name="Name69" axis="ch ch" ptType="node node" st="2 1" cnt="1 0" func="cnt" op="gte" val="4">
                                          <dgm:layoutNode name="balance_34" styleLbl="alignAccFollowNode1">
                                            <dgm:varLst>
                                              <dgm:bulletEnabled val="1"/>
                                            </dgm:varLst>
                                            <dgm:alg type="sp"/>
                                            <dgm:shape xmlns:r="http://schemas.openxmlformats.org/officeDocument/2006/relationships" rot="4" type="rect" r:blip="">
                                              <dgm:adjLst/>
                                            </dgm:shape>
                                            <dgm:presOf/>
                                            <dgm:constrLst/>
                                            <dgm:ruleLst/>
                                          </dgm:layoutNode>
                                          <dgm:layoutNode name="right_3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0"/>
                                      </dgm:choose>
                                    </dgm:else>
                                  </dgm:choose>
                                </dgm:else>
                              </dgm:choose>
                            </dgm:else>
                          </dgm:choose>
                        </dgm:else>
                      </dgm:choose>
                    </dgm:if>
                    <dgm:else name="Name71">
                      <dgm:choose name="Name72">
                        <dgm:if name="Name73" axis="ch ch" ptType="node node" st="1 1" cnt="1 0" func="cnt" op="gte" val="4">
                          <dgm:choose name="Name74">
                            <dgm:if name="Name75" axis="ch ch" ptType="node node" st="2 1" cnt="1 0" func="cnt" op="equ" val="0">
                              <dgm:layoutNode name="balance_40" styleLbl="alignAccFollowNode1">
                                <dgm:varLst>
                                  <dgm:bulletEnabled val="1"/>
                                </dgm:varLst>
                                <dgm:alg type="sp"/>
                                <dgm:shape xmlns:r="http://schemas.openxmlformats.org/officeDocument/2006/relationships" rot="-4" type="rect" r:blip="">
                                  <dgm:adjLst/>
                                </dgm:shape>
                                <dgm:presOf/>
                                <dgm:constrLst/>
                                <dgm:ruleLst/>
                              </dgm:layoutNode>
                              <dgm:layoutNode name="left_4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6">
                              <dgm:choose name="Name77">
                                <dgm:if name="Name78" axis="ch ch" ptType="node node" st="2 1" cnt="1 0" func="cnt" op="equ" val="1">
                                  <dgm:layoutNode name="balance_41" styleLbl="alignAccFollowNode1">
                                    <dgm:varLst>
                                      <dgm:bulletEnabled val="1"/>
                                    </dgm:varLst>
                                    <dgm:alg type="sp"/>
                                    <dgm:shape xmlns:r="http://schemas.openxmlformats.org/officeDocument/2006/relationships" rot="-4" type="rect" r:blip="">
                                      <dgm:adjLst/>
                                    </dgm:shape>
                                    <dgm:presOf/>
                                    <dgm:constrLst/>
                                    <dgm:ruleLst/>
                                  </dgm:layoutNode>
                                  <dgm:layoutNode name="left_4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name="Name80">
                                    <dgm:if name="Name81" axis="ch ch" ptType="node node" st="2 1" cnt="1 0" func="cnt" op="equ" val="2">
                                      <dgm:layoutNode name="balance_42" styleLbl="alignAccFollowNode1">
                                        <dgm:varLst>
                                          <dgm:bulletEnabled val="1"/>
                                        </dgm:varLst>
                                        <dgm:alg type="sp"/>
                                        <dgm:shape xmlns:r="http://schemas.openxmlformats.org/officeDocument/2006/relationships" rot="-4" type="rect" r:blip="">
                                          <dgm:adjLst/>
                                        </dgm:shape>
                                        <dgm:presOf/>
                                        <dgm:constrLst/>
                                        <dgm:ruleLst/>
                                      </dgm:layoutNode>
                                      <dgm:layoutNode name="left_4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2">
                                      <dgm:choose name="Name83">
                                        <dgm:if name="Name84" axis="ch ch" ptType="node node" st="2 1" cnt="1 0" func="cnt" op="equ" val="3">
                                          <dgm:layoutNode name="balance_43" styleLbl="alignAccFollowNode1">
                                            <dgm:varLst>
                                              <dgm:bulletEnabled val="1"/>
                                            </dgm:varLst>
                                            <dgm:alg type="sp"/>
                                            <dgm:shape xmlns:r="http://schemas.openxmlformats.org/officeDocument/2006/relationships" rot="-4" type="rect" r:blip="">
                                              <dgm:adjLst/>
                                            </dgm:shape>
                                            <dgm:presOf/>
                                            <dgm:constrLst/>
                                            <dgm:ruleLst/>
                                          </dgm:layoutNode>
                                          <dgm:layoutNode name="left_4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5">
                                          <dgm:choose name="Name86">
                                            <dgm:if name="Name87" axis="ch ch" ptType="node node" st="2 1" cnt="1 0" func="cnt" op="gte" val="4">
                                              <dgm:layoutNode name="balance_44" styleLbl="alignAccFollowNode1">
                                                <dgm:varLst>
                                                  <dgm:bulletEnabled val="1"/>
                                                </dgm:varLst>
                                                <dgm:alg type="sp"/>
                                                <dgm:shape xmlns:r="http://schemas.openxmlformats.org/officeDocument/2006/relationships" type="rect" r:blip="">
                                                  <dgm:adjLst/>
                                                </dgm:shape>
                                                <dgm:presOf/>
                                                <dgm:constrLst/>
                                                <dgm:ruleLst/>
                                              </dgm:layoutNode>
                                              <dgm:layoutNode name="right_44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4" styleLbl="node1">
                                                <dgm:varLst>
                                                  <dgm:bulletEnabled val="1"/>
                                                </dgm:varLst>
                                                <dgm:alg type="tx"/>
                                                <dgm:shape xmlns:r="http://schemas.openxmlformats.org/officeDocument/2006/relationships"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4" styleLbl="node1">
                                                <dgm:varLst>
                                                  <dgm:bulletEnabled val="1"/>
                                                </dgm:varLst>
                                                <dgm:alg type="tx"/>
                                                <dgm:shape xmlns:r="http://schemas.openxmlformats.org/officeDocument/2006/relationships"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8"/>
                                          </dgm:choose>
                                        </dgm:else>
                                      </dgm:choose>
                                    </dgm:else>
                                  </dgm:choose>
                                </dgm:else>
                              </dgm:choose>
                            </dgm:else>
                          </dgm:choose>
                        </dgm:if>
                        <dgm:else name="Name89"/>
                      </dgm:choose>
                    </dgm:else>
                  </dgm:choose>
                </dgm:else>
              </dgm:choose>
            </dgm:else>
          </dgm:choose>
        </dgm:else>
      </dgm:choose>
    </dgm:layoutNode>
  </dgm:layoutNode>
</dgm:layoutDef>
</file>

<file path=ppt/diagrams/layout7.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4.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smtClean="0">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smtClean="0">
                <a:cs typeface="+mn-cs"/>
              </a:defRPr>
            </a:lvl1pPr>
          </a:lstStyle>
          <a:p>
            <a:pPr>
              <a:defRPr/>
            </a:pPr>
            <a:fld id="{4A2EE02F-9006-8D4B-8C75-8DD08F110466}" type="datetime1">
              <a:rPr lang="en-US" smtClean="0"/>
              <a:pPr>
                <a:defRPr/>
              </a:pPr>
              <a:t>11/8/2013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smtClean="0">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smtClean="0">
                <a:cs typeface="+mn-cs"/>
              </a:defRPr>
            </a:lvl1pPr>
          </a:lstStyle>
          <a:p>
            <a:pPr>
              <a:defRPr/>
            </a:pPr>
            <a:fld id="{2199EECF-33E2-8544-8C03-9676057B3023}" type="slidenum">
              <a:rPr lang="en-US"/>
              <a:pPr>
                <a:defRPr/>
              </a:pPr>
              <a:t>‹#›</a:t>
            </a:fld>
            <a:endParaRPr lang="en-US"/>
          </a:p>
        </p:txBody>
      </p:sp>
    </p:spTree>
    <p:extLst>
      <p:ext uri="{BB962C8B-B14F-4D97-AF65-F5344CB8AC3E}">
        <p14:creationId xmlns:p14="http://schemas.microsoft.com/office/powerpoint/2010/main" xmlns="" val="185037535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smtClean="0">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smtClean="0">
                <a:cs typeface="+mn-cs"/>
              </a:defRPr>
            </a:lvl1pPr>
          </a:lstStyle>
          <a:p>
            <a:pPr>
              <a:defRPr/>
            </a:pPr>
            <a:fld id="{7C70EA22-D272-9E44-927E-1D0B8EFAF2B4}" type="datetime1">
              <a:rPr lang="en-US" smtClean="0"/>
              <a:pPr>
                <a:defRPr/>
              </a:pPr>
              <a:t>11/8/2013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smtClean="0">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smtClean="0">
                <a:cs typeface="+mn-cs"/>
              </a:defRPr>
            </a:lvl1pPr>
          </a:lstStyle>
          <a:p>
            <a:pPr>
              <a:defRPr/>
            </a:pPr>
            <a:fld id="{AB9DE7AF-AD50-8844-9C9B-3555AFAFC167}" type="slidenum">
              <a:rPr lang="en-US"/>
              <a:pPr>
                <a:defRPr/>
              </a:pPr>
              <a:t>‹#›</a:t>
            </a:fld>
            <a:endParaRPr lang="en-US"/>
          </a:p>
        </p:txBody>
      </p:sp>
    </p:spTree>
    <p:extLst>
      <p:ext uri="{BB962C8B-B14F-4D97-AF65-F5344CB8AC3E}">
        <p14:creationId xmlns:p14="http://schemas.microsoft.com/office/powerpoint/2010/main" xmlns="" val="3294829746"/>
      </p:ext>
    </p:extLst>
  </p:cSld>
  <p:clrMap bg1="lt1" tx1="dk1" bg2="lt2" tx2="dk2" accent1="accent1" accent2="accent2" accent3="accent3" accent4="accent4" accent5="accent5" accent6="accent6" hlink="hlink" folHlink="folHlink"/>
  <p:hf hdr="0" ftr="0" dt="0"/>
  <p:notesStyle>
    <a:lvl1pPr algn="l" defTabSz="457200" rtl="0" fontAlgn="base">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fontAlgn="base">
      <a:spcBef>
        <a:spcPct val="30000"/>
      </a:spcBef>
      <a:spcAft>
        <a:spcPct val="0"/>
      </a:spcAft>
      <a:defRPr sz="1200" kern="1200">
        <a:solidFill>
          <a:schemeClr val="tx1"/>
        </a:solidFill>
        <a:latin typeface="+mn-lt"/>
        <a:ea typeface="ＭＳ Ｐゴシック" charset="0"/>
        <a:cs typeface="+mn-cs"/>
      </a:defRPr>
    </a:lvl2pPr>
    <a:lvl3pPr marL="914400" algn="l" defTabSz="457200" rtl="0" fontAlgn="base">
      <a:spcBef>
        <a:spcPct val="30000"/>
      </a:spcBef>
      <a:spcAft>
        <a:spcPct val="0"/>
      </a:spcAft>
      <a:defRPr sz="1200" kern="1200">
        <a:solidFill>
          <a:schemeClr val="tx1"/>
        </a:solidFill>
        <a:latin typeface="+mn-lt"/>
        <a:ea typeface="ＭＳ Ｐゴシック" charset="0"/>
        <a:cs typeface="+mn-cs"/>
      </a:defRPr>
    </a:lvl3pPr>
    <a:lvl4pPr marL="1371600" algn="l" defTabSz="457200" rtl="0" fontAlgn="base">
      <a:spcBef>
        <a:spcPct val="30000"/>
      </a:spcBef>
      <a:spcAft>
        <a:spcPct val="0"/>
      </a:spcAft>
      <a:defRPr sz="1200" kern="1200">
        <a:solidFill>
          <a:schemeClr val="tx1"/>
        </a:solidFill>
        <a:latin typeface="+mn-lt"/>
        <a:ea typeface="ＭＳ Ｐゴシック" charset="0"/>
        <a:cs typeface="+mn-cs"/>
      </a:defRPr>
    </a:lvl4pPr>
    <a:lvl5pPr marL="1828800" algn="l" defTabSz="457200" rtl="0" fontAlgn="base">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B9DE7AF-AD50-8844-9C9B-3555AFAFC167}" type="slidenum">
              <a:rPr lang="en-US" smtClean="0"/>
              <a:pPr>
                <a:defRPr/>
              </a:pPr>
              <a:t>5</a:t>
            </a:fld>
            <a:endParaRPr lang="en-US"/>
          </a:p>
        </p:txBody>
      </p:sp>
    </p:spTree>
    <p:extLst>
      <p:ext uri="{BB962C8B-B14F-4D97-AF65-F5344CB8AC3E}">
        <p14:creationId xmlns:p14="http://schemas.microsoft.com/office/powerpoint/2010/main" xmlns="" val="42426492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B9DE7AF-AD50-8844-9C9B-3555AFAFC167}" type="slidenum">
              <a:rPr lang="en-US" smtClean="0"/>
              <a:pPr>
                <a:defRPr/>
              </a:pPr>
              <a:t>6</a:t>
            </a:fld>
            <a:endParaRPr lang="en-US"/>
          </a:p>
        </p:txBody>
      </p:sp>
    </p:spTree>
    <p:extLst>
      <p:ext uri="{BB962C8B-B14F-4D97-AF65-F5344CB8AC3E}">
        <p14:creationId xmlns:p14="http://schemas.microsoft.com/office/powerpoint/2010/main" xmlns="" val="21501629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B9DE7AF-AD50-8844-9C9B-3555AFAFC167}" type="slidenum">
              <a:rPr lang="en-US" smtClean="0"/>
              <a:pPr>
                <a:defRPr/>
              </a:pPr>
              <a:t>7</a:t>
            </a:fld>
            <a:endParaRPr lang="en-US"/>
          </a:p>
        </p:txBody>
      </p:sp>
    </p:spTree>
    <p:extLst>
      <p:ext uri="{BB962C8B-B14F-4D97-AF65-F5344CB8AC3E}">
        <p14:creationId xmlns:p14="http://schemas.microsoft.com/office/powerpoint/2010/main" xmlns="" val="19904579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B9DE7AF-AD50-8844-9C9B-3555AFAFC167}" type="slidenum">
              <a:rPr lang="en-US" smtClean="0"/>
              <a:pPr>
                <a:defRPr/>
              </a:pPr>
              <a:t>8</a:t>
            </a:fld>
            <a:endParaRPr lang="en-US"/>
          </a:p>
        </p:txBody>
      </p:sp>
    </p:spTree>
    <p:extLst>
      <p:ext uri="{BB962C8B-B14F-4D97-AF65-F5344CB8AC3E}">
        <p14:creationId xmlns:p14="http://schemas.microsoft.com/office/powerpoint/2010/main" xmlns="" val="29886027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D892C17E-30B1-EF41-A901-653E38A1669E}" type="slidenum">
              <a:rPr lang="en-US"/>
              <a:pPr/>
              <a:t>9</a:t>
            </a:fld>
            <a:endParaRPr lang="en-US" dirty="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endParaRPr lang="en-US" dirty="0">
              <a:latin typeface="Times" pitchFamily="-110"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96258"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defTabSz="914400">
              <a:spcBef>
                <a:spcPct val="0"/>
              </a:spcBef>
            </a:pPr>
            <a:endParaRPr lang="en-US" dirty="0">
              <a:latin typeface="Calibri" charset="0"/>
            </a:endParaRPr>
          </a:p>
        </p:txBody>
      </p:sp>
      <p:sp>
        <p:nvSpPr>
          <p:cNvPr id="96259"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C1A618C1-4FF6-634F-AFE8-002CE815901E}" type="slidenum">
              <a:rPr lang="en-US" sz="1200"/>
              <a:pPr eaLnBrk="1" hangingPunct="1"/>
              <a:t>10</a:t>
            </a:fld>
            <a:endParaRPr lang="en-US"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03913F73-C905-A840-B866-B773D218C87D}" type="slidenum">
              <a:rPr lang="en-US" sz="1200"/>
              <a:pPr eaLnBrk="1" hangingPunct="1"/>
              <a:t>11</a:t>
            </a:fld>
            <a:endParaRPr lang="en-US" sz="1200"/>
          </a:p>
        </p:txBody>
      </p:sp>
      <p:sp>
        <p:nvSpPr>
          <p:cNvPr id="9728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30724" name="Rectangle 3"/>
          <p:cNvSpPr>
            <a:spLocks noGrp="1" noChangeArrowheads="1"/>
          </p:cNvSpPr>
          <p:nvPr>
            <p:ph type="body" idx="1"/>
          </p:nvPr>
        </p:nvSpPr>
        <p:spPr>
          <a:ln/>
        </p:spPr>
        <p:txBody>
          <a:bodyPr/>
          <a:lstStyle/>
          <a:p>
            <a:pPr fontAlgn="auto">
              <a:spcBef>
                <a:spcPts val="0"/>
              </a:spcBef>
              <a:spcAft>
                <a:spcPts val="0"/>
              </a:spcAft>
              <a:defRPr/>
            </a:pPr>
            <a:endParaRPr lang="en-US" dirty="0" smtClean="0">
              <a:latin typeface="Times New Roman" pitchFamily="-110" charset="0"/>
              <a:ea typeface="ＭＳ Ｐゴシック" pitchFamily="-110" charset="-128"/>
              <a:cs typeface="ＭＳ Ｐゴシック" pitchFamily="-110"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838167E9-AE79-CE46-8067-1935AF8C2F41}" type="slidenum">
              <a:rPr lang="en-US" sz="1200"/>
              <a:pPr eaLnBrk="1" hangingPunct="1"/>
              <a:t>12</a:t>
            </a:fld>
            <a:endParaRPr lang="en-US" sz="1200"/>
          </a:p>
        </p:txBody>
      </p:sp>
      <p:sp>
        <p:nvSpPr>
          <p:cNvPr id="9830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32772" name="Rectangle 3"/>
          <p:cNvSpPr>
            <a:spLocks noGrp="1" noChangeArrowheads="1"/>
          </p:cNvSpPr>
          <p:nvPr>
            <p:ph type="body" idx="1"/>
          </p:nvPr>
        </p:nvSpPr>
        <p:spPr>
          <a:ln/>
        </p:spPr>
        <p:txBody>
          <a:bodyPr wrap="square" numCol="1" anchor="t" anchorCtr="0" compatLnSpc="1">
            <a:prstTxWarp prst="textNoShape">
              <a:avLst/>
            </a:prstTxWarp>
          </a:bodyPr>
          <a:lstStyle/>
          <a:p>
            <a:pPr>
              <a:spcBef>
                <a:spcPct val="0"/>
              </a:spcBef>
            </a:pPr>
            <a:endParaRPr lang="en-US" dirty="0">
              <a:latin typeface="Times"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95488EE9-1800-A448-9552-456BAA915F94}" type="slidenum">
              <a:rPr lang="en-US" sz="1200"/>
              <a:pPr eaLnBrk="1" hangingPunct="1"/>
              <a:t>13</a:t>
            </a:fld>
            <a:endParaRPr lang="en-US" sz="1200"/>
          </a:p>
        </p:txBody>
      </p:sp>
      <p:sp>
        <p:nvSpPr>
          <p:cNvPr id="99330" name="Rectangle 1026"/>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99331" name="Rectangle 1027"/>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a:latin typeface="Calibri"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5A633CD4-2F88-1C49-93D7-3B637C1142B5}" type="slidenum">
              <a:rPr lang="en-US" sz="1200"/>
              <a:pPr eaLnBrk="1" hangingPunct="1"/>
              <a:t>14</a:t>
            </a:fld>
            <a:endParaRPr lang="en-US" sz="1200"/>
          </a:p>
        </p:txBody>
      </p:sp>
      <p:sp>
        <p:nvSpPr>
          <p:cNvPr id="10035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36868" name="Rectangle 3"/>
          <p:cNvSpPr>
            <a:spLocks noGrp="1" noChangeArrowheads="1"/>
          </p:cNvSpPr>
          <p:nvPr>
            <p:ph type="body" idx="1"/>
          </p:nvPr>
        </p:nvSpPr>
        <p:spPr>
          <a:ln/>
        </p:spPr>
        <p:txBody>
          <a:bodyPr/>
          <a:lstStyle/>
          <a:p>
            <a:pPr lvl="2" fontAlgn="auto">
              <a:spcBef>
                <a:spcPts val="0"/>
              </a:spcBef>
              <a:spcAft>
                <a:spcPts val="0"/>
              </a:spcAft>
              <a:defRPr/>
            </a:pPr>
            <a:endParaRPr lang="en-US" dirty="0">
              <a:latin typeface="Times" pitchFamily="-110" charset="0"/>
              <a:ea typeface="+mn-ea"/>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CB30FFB6-BA48-7948-AD9F-37C08FD91512}" type="slidenum">
              <a:rPr lang="en-US" sz="1200"/>
              <a:pPr eaLnBrk="1" hangingPunct="1"/>
              <a:t>15</a:t>
            </a:fld>
            <a:endParaRPr lang="en-US" sz="1200"/>
          </a:p>
        </p:txBody>
      </p:sp>
      <p:sp>
        <p:nvSpPr>
          <p:cNvPr id="1013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013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a:latin typeface="Times"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EF8D7730-1C7A-6947-917F-59397AC43110}" type="slidenum">
              <a:rPr lang="en-US" sz="1200"/>
              <a:pPr eaLnBrk="1" hangingPunct="1"/>
              <a:t>16</a:t>
            </a:fld>
            <a:endParaRPr lang="en-US" sz="1200"/>
          </a:p>
        </p:txBody>
      </p:sp>
      <p:sp>
        <p:nvSpPr>
          <p:cNvPr id="10240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02403"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defTabSz="914400">
              <a:spcBef>
                <a:spcPct val="0"/>
              </a:spcBef>
            </a:pPr>
            <a:endParaRPr lang="en-US" dirty="0">
              <a:latin typeface="Calibri"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48149832-FE70-704E-AFAE-55769782EA0D}" type="slidenum">
              <a:rPr lang="en-US" sz="1200"/>
              <a:pPr eaLnBrk="1" hangingPunct="1"/>
              <a:t>19</a:t>
            </a:fld>
            <a:endParaRPr lang="en-US" sz="1200"/>
          </a:p>
        </p:txBody>
      </p:sp>
      <p:sp>
        <p:nvSpPr>
          <p:cNvPr id="10342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43012" name="Rectangle 3"/>
          <p:cNvSpPr>
            <a:spLocks noGrp="1" noChangeArrowheads="1"/>
          </p:cNvSpPr>
          <p:nvPr>
            <p:ph type="body" idx="1"/>
          </p:nvPr>
        </p:nvSpPr>
        <p:spPr>
          <a:ln/>
        </p:spPr>
        <p:txBody>
          <a:bodyPr/>
          <a:lstStyle/>
          <a:p>
            <a:pPr fontAlgn="auto">
              <a:spcBef>
                <a:spcPts val="0"/>
              </a:spcBef>
              <a:spcAft>
                <a:spcPts val="0"/>
              </a:spcAft>
              <a:defRPr/>
            </a:pPr>
            <a:endParaRPr lang="en-US" dirty="0">
              <a:ea typeface="+mn-ea"/>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39866935-99FB-CC46-A20A-7916B3C519E7}" type="slidenum">
              <a:rPr lang="en-US" sz="1200"/>
              <a:pPr eaLnBrk="1" hangingPunct="1"/>
              <a:t>21</a:t>
            </a:fld>
            <a:endParaRPr lang="en-US" sz="1200"/>
          </a:p>
        </p:txBody>
      </p:sp>
      <p:sp>
        <p:nvSpPr>
          <p:cNvPr id="10445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45060" name="Rectangle 3"/>
          <p:cNvSpPr>
            <a:spLocks noGrp="1" noChangeArrowheads="1"/>
          </p:cNvSpPr>
          <p:nvPr>
            <p:ph type="body" idx="1"/>
          </p:nvPr>
        </p:nvSpPr>
        <p:spPr>
          <a:ln/>
        </p:spPr>
        <p:txBody>
          <a:bodyPr/>
          <a:lstStyle/>
          <a:p>
            <a:pPr fontAlgn="auto">
              <a:spcBef>
                <a:spcPts val="0"/>
              </a:spcBef>
              <a:spcAft>
                <a:spcPts val="0"/>
              </a:spcAft>
              <a:defRPr/>
            </a:pPr>
            <a:endParaRPr lang="en-US" dirty="0">
              <a:ea typeface="+mn-ea"/>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B9DE7AF-AD50-8844-9C9B-3555AFAFC167}" type="slidenum">
              <a:rPr lang="en-US" smtClean="0"/>
              <a:pPr>
                <a:defRPr/>
              </a:pPr>
              <a:t>23</a:t>
            </a:fld>
            <a:endParaRPr lang="en-US"/>
          </a:p>
        </p:txBody>
      </p:sp>
    </p:spTree>
    <p:extLst>
      <p:ext uri="{BB962C8B-B14F-4D97-AF65-F5344CB8AC3E}">
        <p14:creationId xmlns:p14="http://schemas.microsoft.com/office/powerpoint/2010/main" xmlns="" val="6437460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F56C66FD-9DE0-8645-B2FB-A56D347C78A5}" type="slidenum">
              <a:rPr lang="en-US" sz="1200"/>
              <a:pPr eaLnBrk="1" hangingPunct="1"/>
              <a:t>24</a:t>
            </a:fld>
            <a:endParaRPr lang="en-US" sz="1200"/>
          </a:p>
        </p:txBody>
      </p:sp>
      <p:sp>
        <p:nvSpPr>
          <p:cNvPr id="10547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47108" name="Rectangle 3"/>
          <p:cNvSpPr>
            <a:spLocks noGrp="1" noChangeArrowheads="1"/>
          </p:cNvSpPr>
          <p:nvPr>
            <p:ph type="body" idx="1"/>
          </p:nvPr>
        </p:nvSpPr>
        <p:spPr>
          <a:ln/>
        </p:spPr>
        <p:txBody>
          <a:bodyPr/>
          <a:lstStyle/>
          <a:p>
            <a:pPr fontAlgn="auto">
              <a:spcBef>
                <a:spcPts val="0"/>
              </a:spcBef>
              <a:spcAft>
                <a:spcPts val="0"/>
              </a:spcAft>
              <a:defRPr/>
            </a:pPr>
            <a:endParaRPr lang="en-US" dirty="0">
              <a:latin typeface="Times" pitchFamily="-110" charset="0"/>
              <a:ea typeface="+mn-ea"/>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07E676C1-5785-7342-9309-C080EE47A25B}" type="slidenum">
              <a:rPr lang="en-US" sz="1200"/>
              <a:pPr eaLnBrk="1" hangingPunct="1"/>
              <a:t>25</a:t>
            </a:fld>
            <a:endParaRPr lang="en-US" sz="1200"/>
          </a:p>
        </p:txBody>
      </p:sp>
      <p:sp>
        <p:nvSpPr>
          <p:cNvPr id="10649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49156" name="Rectangle 3"/>
          <p:cNvSpPr>
            <a:spLocks noGrp="1" noChangeArrowheads="1"/>
          </p:cNvSpPr>
          <p:nvPr>
            <p:ph type="body" idx="1"/>
          </p:nvPr>
        </p:nvSpPr>
        <p:spPr>
          <a:ln/>
        </p:spPr>
        <p:txBody>
          <a:bodyPr/>
          <a:lstStyle/>
          <a:p>
            <a:pPr fontAlgn="auto">
              <a:spcBef>
                <a:spcPts val="0"/>
              </a:spcBef>
              <a:spcAft>
                <a:spcPts val="0"/>
              </a:spcAft>
              <a:defRPr/>
            </a:pPr>
            <a:endParaRPr lang="en-US" dirty="0">
              <a:latin typeface="Times" pitchFamily="-110" charset="0"/>
              <a:ea typeface="+mn-ea"/>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6B3EC164-F488-844D-AAD9-865CCB97312D}" type="slidenum">
              <a:rPr lang="en-US" sz="1200"/>
              <a:pPr eaLnBrk="1" hangingPunct="1"/>
              <a:t>26</a:t>
            </a:fld>
            <a:endParaRPr lang="en-US" sz="1200"/>
          </a:p>
        </p:txBody>
      </p:sp>
      <p:sp>
        <p:nvSpPr>
          <p:cNvPr id="10752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51204" name="Rectangle 3"/>
          <p:cNvSpPr>
            <a:spLocks noGrp="1" noChangeArrowheads="1"/>
          </p:cNvSpPr>
          <p:nvPr>
            <p:ph type="body" idx="1"/>
          </p:nvPr>
        </p:nvSpPr>
        <p:spPr>
          <a:ln/>
        </p:spPr>
        <p:txBody>
          <a:bodyPr/>
          <a:lstStyle/>
          <a:p>
            <a:pPr fontAlgn="auto">
              <a:spcBef>
                <a:spcPts val="0"/>
              </a:spcBef>
              <a:spcAft>
                <a:spcPts val="0"/>
              </a:spcAft>
              <a:defRPr/>
            </a:pPr>
            <a:endParaRPr lang="en-US" dirty="0">
              <a:latin typeface="Times" pitchFamily="-110" charset="0"/>
              <a:ea typeface="+mn-ea"/>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F798F889-7589-464F-A88D-4C3A086F011F}" type="slidenum">
              <a:rPr lang="en-US" sz="1200"/>
              <a:pPr eaLnBrk="1" hangingPunct="1"/>
              <a:t>28</a:t>
            </a:fld>
            <a:endParaRPr lang="en-US" sz="1200"/>
          </a:p>
        </p:txBody>
      </p:sp>
      <p:sp>
        <p:nvSpPr>
          <p:cNvPr id="10854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08547"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a:latin typeface="Calibri"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7E4305C9-0F3C-2F44-96C7-8F151FA930FD}" type="slidenum">
              <a:rPr lang="en-US" sz="1200"/>
              <a:pPr eaLnBrk="1" hangingPunct="1"/>
              <a:t>30</a:t>
            </a:fld>
            <a:endParaRPr lang="en-US" sz="1200"/>
          </a:p>
        </p:txBody>
      </p:sp>
      <p:sp>
        <p:nvSpPr>
          <p:cNvPr id="10957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09571"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a:latin typeface="Times"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1B1C7205-EBEF-224A-B0A2-B054BE7622F2}" type="slidenum">
              <a:rPr lang="en-US" sz="1200"/>
              <a:pPr eaLnBrk="1" hangingPunct="1"/>
              <a:t>33</a:t>
            </a:fld>
            <a:endParaRPr lang="en-US" sz="1200"/>
          </a:p>
        </p:txBody>
      </p:sp>
      <p:sp>
        <p:nvSpPr>
          <p:cNvPr id="11059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10595"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a:latin typeface="Times"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B9DE7AF-AD50-8844-9C9B-3555AFAFC167}" type="slidenum">
              <a:rPr lang="en-US" smtClean="0"/>
              <a:pPr>
                <a:defRPr/>
              </a:pPr>
              <a:t>34</a:t>
            </a:fld>
            <a:endParaRPr lang="en-US"/>
          </a:p>
        </p:txBody>
      </p:sp>
    </p:spTree>
    <p:extLst>
      <p:ext uri="{BB962C8B-B14F-4D97-AF65-F5344CB8AC3E}">
        <p14:creationId xmlns:p14="http://schemas.microsoft.com/office/powerpoint/2010/main" xmlns="" val="37347884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409D2AA0-9432-0A4A-A40A-F4671931BDCD}" type="slidenum">
              <a:rPr lang="en-US" sz="1200"/>
              <a:pPr eaLnBrk="1" hangingPunct="1"/>
              <a:t>35</a:t>
            </a:fld>
            <a:endParaRPr lang="en-US" sz="1200"/>
          </a:p>
        </p:txBody>
      </p:sp>
      <p:sp>
        <p:nvSpPr>
          <p:cNvPr id="11161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1161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a:latin typeface="Times"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5A458C94-0B63-9941-AC87-2A257812162B}" type="slidenum">
              <a:rPr lang="en-US" sz="1200"/>
              <a:pPr eaLnBrk="1" hangingPunct="1"/>
              <a:t>36</a:t>
            </a:fld>
            <a:endParaRPr lang="en-US" sz="1200"/>
          </a:p>
        </p:txBody>
      </p:sp>
      <p:sp>
        <p:nvSpPr>
          <p:cNvPr id="11264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12643"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defTabSz="914400">
              <a:spcBef>
                <a:spcPct val="0"/>
              </a:spcBef>
            </a:pPr>
            <a:endParaRPr lang="en-US" dirty="0">
              <a:latin typeface="Calibri"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CDC130B2-687A-D743-B868-CFB035755B0D}" type="slidenum">
              <a:rPr lang="en-US" sz="1200"/>
              <a:pPr eaLnBrk="1" hangingPunct="1"/>
              <a:t>37</a:t>
            </a:fld>
            <a:endParaRPr lang="en-US" sz="1200"/>
          </a:p>
        </p:txBody>
      </p:sp>
      <p:sp>
        <p:nvSpPr>
          <p:cNvPr id="11366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65540" name="Rectangle 3"/>
          <p:cNvSpPr>
            <a:spLocks noGrp="1" noChangeArrowheads="1"/>
          </p:cNvSpPr>
          <p:nvPr>
            <p:ph type="body" idx="1"/>
          </p:nvPr>
        </p:nvSpPr>
        <p:spPr>
          <a:ln/>
        </p:spPr>
        <p:txBody>
          <a:bodyPr/>
          <a:lstStyle/>
          <a:p>
            <a:pPr fontAlgn="auto">
              <a:spcBef>
                <a:spcPts val="0"/>
              </a:spcBef>
              <a:spcAft>
                <a:spcPts val="0"/>
              </a:spcAft>
              <a:defRPr/>
            </a:pPr>
            <a:endParaRPr lang="en-US" dirty="0">
              <a:latin typeface="Times" pitchFamily="-110" charset="0"/>
              <a:ea typeface="+mn-ea"/>
              <a:cs typeface="+mn-c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C3F40A0A-AEEA-5744-9941-C4DBA79DBF4B}" type="slidenum">
              <a:rPr lang="en-US" sz="1200"/>
              <a:pPr eaLnBrk="1" hangingPunct="1"/>
              <a:t>38</a:t>
            </a:fld>
            <a:endParaRPr lang="en-US" sz="1200"/>
          </a:p>
        </p:txBody>
      </p:sp>
      <p:sp>
        <p:nvSpPr>
          <p:cNvPr id="11469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67588" name="Rectangle 3"/>
          <p:cNvSpPr>
            <a:spLocks noGrp="1" noChangeArrowheads="1"/>
          </p:cNvSpPr>
          <p:nvPr>
            <p:ph type="body" idx="1"/>
          </p:nvPr>
        </p:nvSpPr>
        <p:spPr>
          <a:ln/>
        </p:spPr>
        <p:txBody>
          <a:bodyPr/>
          <a:lstStyle/>
          <a:p>
            <a:pPr fontAlgn="auto">
              <a:spcBef>
                <a:spcPts val="0"/>
              </a:spcBef>
              <a:spcAft>
                <a:spcPts val="0"/>
              </a:spcAft>
              <a:defRPr/>
            </a:pPr>
            <a:endParaRPr lang="en-US" dirty="0">
              <a:ea typeface="+mn-ea"/>
              <a:cs typeface="+mn-c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B4483E85-DE3A-7D4E-A013-F12A9EEA501E}" type="slidenum">
              <a:rPr lang="en-US" sz="1200"/>
              <a:pPr eaLnBrk="1" hangingPunct="1"/>
              <a:t>39</a:t>
            </a:fld>
            <a:endParaRPr lang="en-US" sz="1200"/>
          </a:p>
        </p:txBody>
      </p:sp>
      <p:sp>
        <p:nvSpPr>
          <p:cNvPr id="11571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15715"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a:spcBef>
                <a:spcPct val="0"/>
              </a:spcBef>
            </a:pPr>
            <a:endParaRPr lang="en-US">
              <a:latin typeface="Times"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1683" name="Notes Placeholder 2"/>
          <p:cNvSpPr>
            <a:spLocks noGrp="1"/>
          </p:cNvSpPr>
          <p:nvPr>
            <p:ph type="body" idx="1"/>
          </p:nvPr>
        </p:nvSpPr>
        <p:spPr>
          <a:ln/>
        </p:spPr>
        <p:txBody>
          <a:bodyPr/>
          <a:lstStyle/>
          <a:p>
            <a:pPr fontAlgn="auto">
              <a:spcBef>
                <a:spcPts val="0"/>
              </a:spcBef>
              <a:spcAft>
                <a:spcPts val="0"/>
              </a:spcAft>
              <a:defRPr/>
            </a:pPr>
            <a:endParaRPr lang="en-US" dirty="0" smtClean="0">
              <a:latin typeface="Times" pitchFamily="-110" charset="0"/>
              <a:ea typeface="+mn-ea"/>
              <a:cs typeface="+mn-cs"/>
            </a:endParaRPr>
          </a:p>
          <a:p>
            <a:pPr fontAlgn="auto">
              <a:spcBef>
                <a:spcPts val="0"/>
              </a:spcBef>
              <a:spcAft>
                <a:spcPts val="0"/>
              </a:spcAft>
              <a:defRPr/>
            </a:pPr>
            <a:endParaRPr lang="en-US" dirty="0" smtClean="0">
              <a:latin typeface="Times" pitchFamily="-110" charset="0"/>
              <a:ea typeface="+mn-ea"/>
              <a:cs typeface="+mn-cs"/>
            </a:endParaRPr>
          </a:p>
          <a:p>
            <a:pPr fontAlgn="auto">
              <a:spcBef>
                <a:spcPts val="0"/>
              </a:spcBef>
              <a:spcAft>
                <a:spcPts val="0"/>
              </a:spcAft>
              <a:defRPr/>
            </a:pPr>
            <a:endParaRPr lang="en-US" dirty="0" smtClean="0">
              <a:ea typeface="+mn-ea"/>
              <a:cs typeface="+mn-cs"/>
            </a:endParaRPr>
          </a:p>
        </p:txBody>
      </p:sp>
      <p:sp>
        <p:nvSpPr>
          <p:cNvPr id="116739"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484DA038-175C-3849-929C-D38133F7A845}" type="slidenum">
              <a:rPr lang="en-US" sz="1200"/>
              <a:pPr eaLnBrk="1" hangingPunct="1"/>
              <a:t>40</a:t>
            </a:fld>
            <a:endParaRPr lang="en-US" sz="120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17762"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defTabSz="914400">
              <a:spcBef>
                <a:spcPct val="0"/>
              </a:spcBef>
            </a:pPr>
            <a:endParaRPr lang="en-US" dirty="0">
              <a:latin typeface="Calibri" charset="0"/>
            </a:endParaRPr>
          </a:p>
        </p:txBody>
      </p:sp>
      <p:sp>
        <p:nvSpPr>
          <p:cNvPr id="117763"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FD8A78EF-4E6C-2F41-9A39-0671480FFB47}" type="slidenum">
              <a:rPr lang="en-US" sz="1200"/>
              <a:pPr eaLnBrk="1" hangingPunct="1"/>
              <a:t>41</a:t>
            </a:fld>
            <a:endParaRPr lang="en-US" sz="120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F26F126C-7D8A-6742-AB77-44C22F00D7BD}" type="slidenum">
              <a:rPr lang="en-US" sz="1200"/>
              <a:pPr eaLnBrk="1" hangingPunct="1"/>
              <a:t>42</a:t>
            </a:fld>
            <a:endParaRPr lang="en-US" sz="1200"/>
          </a:p>
        </p:txBody>
      </p:sp>
      <p:sp>
        <p:nvSpPr>
          <p:cNvPr id="11878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3732" name="Rectangle 3"/>
          <p:cNvSpPr>
            <a:spLocks noGrp="1" noChangeArrowheads="1"/>
          </p:cNvSpPr>
          <p:nvPr>
            <p:ph type="body" idx="1"/>
          </p:nvPr>
        </p:nvSpPr>
        <p:spPr>
          <a:ln/>
        </p:spPr>
        <p:txBody>
          <a:bodyPr/>
          <a:lstStyle/>
          <a:p>
            <a:pPr fontAlgn="auto">
              <a:spcBef>
                <a:spcPts val="0"/>
              </a:spcBef>
              <a:spcAft>
                <a:spcPts val="0"/>
              </a:spcAft>
              <a:defRPr/>
            </a:pPr>
            <a:endParaRPr lang="en-US" dirty="0">
              <a:latin typeface="Times" pitchFamily="-110" charset="0"/>
              <a:ea typeface="+mn-ea"/>
              <a:cs typeface="+mn-cs"/>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C2B6AE3D-26E8-A84B-9F69-4AB43AF939CA}" type="slidenum">
              <a:rPr lang="en-US" sz="1200"/>
              <a:pPr eaLnBrk="1" hangingPunct="1"/>
              <a:t>43</a:t>
            </a:fld>
            <a:endParaRPr lang="en-US" sz="1200"/>
          </a:p>
        </p:txBody>
      </p:sp>
      <p:sp>
        <p:nvSpPr>
          <p:cNvPr id="11981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19811"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a:latin typeface="Times"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C597087A-B6F6-DE40-9301-EE158C9798EB}" type="slidenum">
              <a:rPr lang="en-US" sz="1200"/>
              <a:pPr eaLnBrk="1" hangingPunct="1"/>
              <a:t>44</a:t>
            </a:fld>
            <a:endParaRPr lang="en-US" sz="1200"/>
          </a:p>
        </p:txBody>
      </p:sp>
      <p:sp>
        <p:nvSpPr>
          <p:cNvPr id="12083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20835"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a:latin typeface="Calibri"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Notes Placeholder 2"/>
          <p:cNvSpPr>
            <a:spLocks noGrp="1"/>
          </p:cNvSpPr>
          <p:nvPr>
            <p:ph type="body" idx="1"/>
          </p:nvPr>
        </p:nvSpPr>
        <p:spPr>
          <a:ln/>
        </p:spPr>
        <p:txBody>
          <a:bodyPr/>
          <a:lstStyle/>
          <a:p>
            <a:pPr fontAlgn="auto">
              <a:spcBef>
                <a:spcPts val="0"/>
              </a:spcBef>
              <a:spcAft>
                <a:spcPts val="0"/>
              </a:spcAft>
              <a:defRPr/>
            </a:pPr>
            <a:endParaRPr lang="en-US" dirty="0" smtClean="0">
              <a:ea typeface="+mn-ea"/>
              <a:cs typeface="+mn-cs"/>
            </a:endParaRPr>
          </a:p>
        </p:txBody>
      </p:sp>
      <p:sp>
        <p:nvSpPr>
          <p:cNvPr id="121859"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20D5E751-D517-454E-B089-E4034D32029A}" type="slidenum">
              <a:rPr lang="en-US" sz="1200"/>
              <a:pPr eaLnBrk="1" hangingPunct="1"/>
              <a:t>45</a:t>
            </a:fld>
            <a:endParaRPr lang="en-US" sz="120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7827" name="Notes Placeholder 2"/>
          <p:cNvSpPr>
            <a:spLocks noGrp="1"/>
          </p:cNvSpPr>
          <p:nvPr>
            <p:ph type="body" idx="1"/>
          </p:nvPr>
        </p:nvSpPr>
        <p:spPr>
          <a:ln/>
        </p:spPr>
        <p:txBody>
          <a:bodyPr/>
          <a:lstStyle/>
          <a:p>
            <a:pPr fontAlgn="auto">
              <a:spcBef>
                <a:spcPts val="0"/>
              </a:spcBef>
              <a:spcAft>
                <a:spcPts val="0"/>
              </a:spcAft>
              <a:defRPr/>
            </a:pPr>
            <a:endParaRPr lang="en-US" dirty="0">
              <a:latin typeface="Times New Roman" pitchFamily="-110" charset="0"/>
              <a:ea typeface="ＭＳ Ｐゴシック" pitchFamily="-110" charset="-128"/>
              <a:cs typeface="ＭＳ Ｐゴシック" pitchFamily="-110" charset="-128"/>
            </a:endParaRPr>
          </a:p>
        </p:txBody>
      </p:sp>
      <p:sp>
        <p:nvSpPr>
          <p:cNvPr id="122883"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F00CD247-D0B7-E74E-9749-87A6D80531B9}" type="slidenum">
              <a:rPr lang="en-US" sz="1200"/>
              <a:pPr eaLnBrk="1" hangingPunct="1"/>
              <a:t>46</a:t>
            </a:fld>
            <a:endParaRPr lang="en-US" sz="120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3BAD6063-4745-294F-B141-E03B0916F13D}" type="slidenum">
              <a:rPr lang="en-US" sz="1200"/>
              <a:pPr eaLnBrk="1" hangingPunct="1"/>
              <a:t>47</a:t>
            </a:fld>
            <a:endParaRPr lang="en-US" sz="1200"/>
          </a:p>
        </p:txBody>
      </p:sp>
      <p:sp>
        <p:nvSpPr>
          <p:cNvPr id="12390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83972" name="Rectangle 3"/>
          <p:cNvSpPr>
            <a:spLocks noGrp="1" noChangeArrowheads="1"/>
          </p:cNvSpPr>
          <p:nvPr>
            <p:ph type="body" idx="1"/>
          </p:nvPr>
        </p:nvSpPr>
        <p:spPr>
          <a:ln/>
        </p:spPr>
        <p:txBody>
          <a:bodyPr/>
          <a:lstStyle/>
          <a:p>
            <a:pPr fontAlgn="auto">
              <a:spcBef>
                <a:spcPts val="0"/>
              </a:spcBef>
              <a:spcAft>
                <a:spcPts val="0"/>
              </a:spcAft>
              <a:defRPr/>
            </a:pPr>
            <a:endParaRPr lang="en-US" b="1" dirty="0" smtClean="0">
              <a:latin typeface="Times" pitchFamily="-110" charset="0"/>
              <a:ea typeface="+mn-ea"/>
              <a:cs typeface="+mn-cs"/>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27B80D1F-938E-7D4D-98FA-502774852635}" type="slidenum">
              <a:rPr lang="en-US" sz="1200"/>
              <a:pPr eaLnBrk="1" hangingPunct="1"/>
              <a:t>48</a:t>
            </a:fld>
            <a:endParaRPr lang="en-US" sz="1200"/>
          </a:p>
        </p:txBody>
      </p:sp>
      <p:sp>
        <p:nvSpPr>
          <p:cNvPr id="12493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24931"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a:latin typeface="Calibri"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2438400"/>
            <a:ext cx="9009063" cy="1052513"/>
            <a:chOff x="0" y="1536"/>
            <a:chExt cx="5675" cy="663"/>
          </a:xfrm>
        </p:grpSpPr>
        <p:grpSp>
          <p:nvGrpSpPr>
            <p:cNvPr id="5" name="Group 3"/>
            <p:cNvGrpSpPr>
              <a:grpSpLocks/>
            </p:cNvGrpSpPr>
            <p:nvPr/>
          </p:nvGrpSpPr>
          <p:grpSpPr bwMode="auto">
            <a:xfrm>
              <a:off x="183" y="1604"/>
              <a:ext cx="448" cy="299"/>
              <a:chOff x="720" y="336"/>
              <a:chExt cx="624" cy="432"/>
            </a:xfrm>
          </p:grpSpPr>
          <p:sp>
            <p:nvSpPr>
              <p:cNvPr id="12" name="Rectangle 4"/>
              <p:cNvSpPr>
                <a:spLocks noChangeArrowheads="1"/>
              </p:cNvSpPr>
              <p:nvPr/>
            </p:nvSpPr>
            <p:spPr bwMode="auto">
              <a:xfrm>
                <a:off x="720" y="336"/>
                <a:ext cx="384" cy="432"/>
              </a:xfrm>
              <a:prstGeom prst="rect">
                <a:avLst/>
              </a:prstGeom>
              <a:solidFill>
                <a:schemeClr val="folHlink"/>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grpSp>
        <p:grpSp>
          <p:nvGrpSpPr>
            <p:cNvPr id="6" name="Group 6"/>
            <p:cNvGrpSpPr>
              <a:grpSpLocks/>
            </p:cNvGrpSpPr>
            <p:nvPr/>
          </p:nvGrpSpPr>
          <p:grpSpPr bwMode="auto">
            <a:xfrm>
              <a:off x="261" y="1870"/>
              <a:ext cx="465" cy="299"/>
              <a:chOff x="912" y="2640"/>
              <a:chExt cx="672" cy="432"/>
            </a:xfrm>
          </p:grpSpPr>
          <p:sp>
            <p:nvSpPr>
              <p:cNvPr id="10" name="Rectangle 7"/>
              <p:cNvSpPr>
                <a:spLocks noChangeArrowheads="1"/>
              </p:cNvSpPr>
              <p:nvPr/>
            </p:nvSpPr>
            <p:spPr bwMode="auto">
              <a:xfrm>
                <a:off x="912" y="2640"/>
                <a:ext cx="384" cy="432"/>
              </a:xfrm>
              <a:prstGeom prst="rect">
                <a:avLst/>
              </a:prstGeom>
              <a:solidFill>
                <a:schemeClr val="accent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1" name="Rectangle 8"/>
              <p:cNvSpPr>
                <a:spLocks noChangeArrowheads="1"/>
              </p:cNvSpPr>
              <p:nvPr/>
            </p:nvSpPr>
            <p:spPr bwMode="auto">
              <a:xfrm>
                <a:off x="1249" y="2640"/>
                <a:ext cx="335" cy="432"/>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grpSp>
        <p:sp>
          <p:nvSpPr>
            <p:cNvPr id="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8" name="Rectangle 10"/>
            <p:cNvSpPr>
              <a:spLocks noChangeArrowheads="1"/>
            </p:cNvSpPr>
            <p:nvPr/>
          </p:nvSpPr>
          <p:spPr bwMode="auto">
            <a:xfrm>
              <a:off x="400" y="1536"/>
              <a:ext cx="20" cy="663"/>
            </a:xfrm>
            <a:prstGeom prst="rect">
              <a:avLst/>
            </a:prstGeom>
            <a:solidFill>
              <a:schemeClr val="bg2"/>
            </a:solidFill>
            <a:ln>
              <a:noFill/>
            </a:ln>
            <a:effectLst/>
            <a:extLst>
              <a:ext uri="{91240B29-F687-4f45-9708-019B960494DF}">
                <a14:hiddenLine xmlns:a14="http://schemas.microsoft.com/office/drawing/2010/main" xmlns="" w="9525">
                  <a:solidFill>
                    <a:schemeClr val="bg2"/>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grpSp>
      <p:sp>
        <p:nvSpPr>
          <p:cNvPr id="362508" name="Rectangle 12"/>
          <p:cNvSpPr>
            <a:spLocks noGrp="1" noChangeArrowheads="1"/>
          </p:cNvSpPr>
          <p:nvPr>
            <p:ph type="ctrTitle"/>
          </p:nvPr>
        </p:nvSpPr>
        <p:spPr>
          <a:xfrm>
            <a:off x="990600" y="1828800"/>
            <a:ext cx="7772400" cy="1143000"/>
          </a:xfrm>
        </p:spPr>
        <p:txBody>
          <a:bodyPr/>
          <a:lstStyle>
            <a:lvl1pPr>
              <a:defRPr/>
            </a:lvl1pPr>
          </a:lstStyle>
          <a:p>
            <a:pPr lvl="0"/>
            <a:r>
              <a:rPr lang="en-US" noProof="0" smtClean="0"/>
              <a:t>Click to edit Master title style</a:t>
            </a:r>
          </a:p>
        </p:txBody>
      </p:sp>
      <p:sp>
        <p:nvSpPr>
          <p:cNvPr id="362509" name="Rectangle 13"/>
          <p:cNvSpPr>
            <a:spLocks noGrp="1" noChangeArrowheads="1"/>
          </p:cNvSpPr>
          <p:nvPr>
            <p:ph type="subTitle" idx="1"/>
          </p:nvPr>
        </p:nvSpPr>
        <p:spPr>
          <a:xfrm>
            <a:off x="1371600" y="3886200"/>
            <a:ext cx="6400800" cy="1752600"/>
          </a:xfrm>
        </p:spPr>
        <p:txBody>
          <a:bodyPr/>
          <a:lstStyle>
            <a:lvl1pPr marL="0" indent="0" algn="ctr">
              <a:buFont typeface="Wingdings" charset="0"/>
              <a:buNone/>
              <a:defRPr/>
            </a:lvl1pPr>
          </a:lstStyle>
          <a:p>
            <a:pPr lvl="0"/>
            <a:r>
              <a:rPr lang="en-US" noProof="0" smtClean="0"/>
              <a:t>Click to edit Master subtitle style</a:t>
            </a:r>
          </a:p>
        </p:txBody>
      </p:sp>
      <p:sp>
        <p:nvSpPr>
          <p:cNvPr id="14" name="Rectangle 14"/>
          <p:cNvSpPr>
            <a:spLocks noGrp="1" noChangeArrowheads="1"/>
          </p:cNvSpPr>
          <p:nvPr>
            <p:ph type="dt" sz="half" idx="10"/>
          </p:nvPr>
        </p:nvSpPr>
        <p:spPr>
          <a:xfrm>
            <a:off x="990600" y="6248400"/>
            <a:ext cx="1905000" cy="457200"/>
          </a:xfrm>
        </p:spPr>
        <p:txBody>
          <a:bodyPr/>
          <a:lstStyle>
            <a:lvl1pPr>
              <a:defRPr smtClean="0">
                <a:solidFill>
                  <a:schemeClr val="bg2"/>
                </a:solidFill>
              </a:defRPr>
            </a:lvl1pPr>
          </a:lstStyle>
          <a:p>
            <a:pPr>
              <a:defRPr/>
            </a:pPr>
            <a:endParaRPr lang="en-US"/>
          </a:p>
        </p:txBody>
      </p:sp>
      <p:sp>
        <p:nvSpPr>
          <p:cNvPr id="15" name="Rectangle 15"/>
          <p:cNvSpPr>
            <a:spLocks noGrp="1" noChangeArrowheads="1"/>
          </p:cNvSpPr>
          <p:nvPr>
            <p:ph type="ftr" sz="quarter" idx="11"/>
          </p:nvPr>
        </p:nvSpPr>
        <p:spPr>
          <a:xfrm>
            <a:off x="3429000" y="6248400"/>
            <a:ext cx="2895600" cy="457200"/>
          </a:xfrm>
        </p:spPr>
        <p:txBody>
          <a:bodyPr/>
          <a:lstStyle>
            <a:lvl1pPr>
              <a:defRPr smtClean="0">
                <a:solidFill>
                  <a:schemeClr val="bg2"/>
                </a:solidFill>
              </a:defRPr>
            </a:lvl1pPr>
          </a:lstStyle>
          <a:p>
            <a:pPr>
              <a:defRPr/>
            </a:pPr>
            <a:endParaRPr lang="en-US"/>
          </a:p>
        </p:txBody>
      </p:sp>
      <p:sp>
        <p:nvSpPr>
          <p:cNvPr id="16" name="Rectangle 16"/>
          <p:cNvSpPr>
            <a:spLocks noGrp="1" noChangeArrowheads="1"/>
          </p:cNvSpPr>
          <p:nvPr>
            <p:ph type="sldNum" sz="quarter" idx="12"/>
          </p:nvPr>
        </p:nvSpPr>
        <p:spPr>
          <a:xfrm>
            <a:off x="6858000" y="6248400"/>
            <a:ext cx="1905000" cy="457200"/>
          </a:xfrm>
        </p:spPr>
        <p:txBody>
          <a:bodyPr/>
          <a:lstStyle>
            <a:lvl1pPr>
              <a:defRPr smtClean="0">
                <a:solidFill>
                  <a:schemeClr val="bg2"/>
                </a:solidFill>
              </a:defRPr>
            </a:lvl1pPr>
          </a:lstStyle>
          <a:p>
            <a:pPr>
              <a:defRPr/>
            </a:pPr>
            <a:fld id="{BF6881AE-96BD-0448-BA60-84125E980046}" type="slidenum">
              <a:rPr lang="en-US"/>
              <a:pPr>
                <a:defRPr/>
              </a:pPr>
              <a:t>‹#›</a:t>
            </a:fld>
            <a:endParaRPr lang="en-US"/>
          </a:p>
        </p:txBody>
      </p:sp>
    </p:spTree>
    <p:extLst>
      <p:ext uri="{BB962C8B-B14F-4D97-AF65-F5344CB8AC3E}">
        <p14:creationId xmlns:p14="http://schemas.microsoft.com/office/powerpoint/2010/main" xmlns="" val="27525265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BACECD4D-FF13-F54C-9E44-5E76ECC5C64E}" type="slidenum">
              <a:rPr lang="en-US"/>
              <a:pPr>
                <a:defRPr/>
              </a:pPr>
              <a:t>‹#›</a:t>
            </a:fld>
            <a:endParaRPr lang="en-US"/>
          </a:p>
        </p:txBody>
      </p:sp>
    </p:spTree>
    <p:extLst>
      <p:ext uri="{BB962C8B-B14F-4D97-AF65-F5344CB8AC3E}">
        <p14:creationId xmlns:p14="http://schemas.microsoft.com/office/powerpoint/2010/main" xmlns="" val="12459470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72E86DEC-6A6C-054D-B08C-E93A1EA17DC3}" type="slidenum">
              <a:rPr lang="en-US"/>
              <a:pPr>
                <a:defRPr/>
              </a:pPr>
              <a:t>‹#›</a:t>
            </a:fld>
            <a:endParaRPr lang="en-US"/>
          </a:p>
        </p:txBody>
      </p:sp>
    </p:spTree>
    <p:extLst>
      <p:ext uri="{BB962C8B-B14F-4D97-AF65-F5344CB8AC3E}">
        <p14:creationId xmlns:p14="http://schemas.microsoft.com/office/powerpoint/2010/main" xmlns="" val="3581998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826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50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pPr>
              <a:defRPr/>
            </a:pPr>
            <a:fld id="{DCFD3B8F-CAE3-5346-8F1E-242E6BD84BB7}" type="slidenum">
              <a:rPr lang="en-US"/>
              <a:pPr>
                <a:defRPr/>
              </a:pPr>
              <a:t>‹#›</a:t>
            </a:fld>
            <a:endParaRPr lang="en-US"/>
          </a:p>
        </p:txBody>
      </p:sp>
    </p:spTree>
    <p:extLst>
      <p:ext uri="{BB962C8B-B14F-4D97-AF65-F5344CB8AC3E}">
        <p14:creationId xmlns:p14="http://schemas.microsoft.com/office/powerpoint/2010/main" xmlns="" val="37195876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1"/>
          <p:cNvSpPr>
            <a:spLocks noGrp="1" noChangeArrowheads="1"/>
          </p:cNvSpPr>
          <p:nvPr>
            <p:ph type="dt" sz="half" idx="10"/>
          </p:nvPr>
        </p:nvSpPr>
        <p:spPr>
          <a:ln/>
        </p:spPr>
        <p:txBody>
          <a:bodyPr/>
          <a:lstStyle>
            <a:lvl1pPr>
              <a:defRPr/>
            </a:lvl1pPr>
          </a:lstStyle>
          <a:p>
            <a:pPr>
              <a:defRPr/>
            </a:pPr>
            <a:endParaRPr lang="en-US"/>
          </a:p>
        </p:txBody>
      </p:sp>
      <p:sp>
        <p:nvSpPr>
          <p:cNvPr id="8" name="Rectangle 12"/>
          <p:cNvSpPr>
            <a:spLocks noGrp="1" noChangeArrowheads="1"/>
          </p:cNvSpPr>
          <p:nvPr>
            <p:ph type="ftr" sz="quarter" idx="11"/>
          </p:nvPr>
        </p:nvSpPr>
        <p:spPr>
          <a:ln/>
        </p:spPr>
        <p:txBody>
          <a:bodyPr/>
          <a:lstStyle>
            <a:lvl1pPr>
              <a:defRPr/>
            </a:lvl1pPr>
          </a:lstStyle>
          <a:p>
            <a:pPr>
              <a:defRPr/>
            </a:pPr>
            <a:endParaRPr lang="en-US"/>
          </a:p>
        </p:txBody>
      </p:sp>
      <p:sp>
        <p:nvSpPr>
          <p:cNvPr id="9" name="Rectangle 13"/>
          <p:cNvSpPr>
            <a:spLocks noGrp="1" noChangeArrowheads="1"/>
          </p:cNvSpPr>
          <p:nvPr>
            <p:ph type="sldNum" sz="quarter" idx="12"/>
          </p:nvPr>
        </p:nvSpPr>
        <p:spPr>
          <a:ln/>
        </p:spPr>
        <p:txBody>
          <a:bodyPr/>
          <a:lstStyle>
            <a:lvl1pPr>
              <a:defRPr/>
            </a:lvl1pPr>
          </a:lstStyle>
          <a:p>
            <a:pPr>
              <a:defRPr/>
            </a:pPr>
            <a:fld id="{2387FA14-3A3B-FA48-9218-71169721B875}" type="slidenum">
              <a:rPr lang="en-US"/>
              <a:pPr>
                <a:defRPr/>
              </a:pPr>
              <a:t>‹#›</a:t>
            </a:fld>
            <a:endParaRPr lang="en-US"/>
          </a:p>
        </p:txBody>
      </p:sp>
    </p:spTree>
    <p:extLst>
      <p:ext uri="{BB962C8B-B14F-4D97-AF65-F5344CB8AC3E}">
        <p14:creationId xmlns:p14="http://schemas.microsoft.com/office/powerpoint/2010/main" xmlns="" val="776800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1"/>
          <p:cNvSpPr>
            <a:spLocks noGrp="1" noChangeArrowheads="1"/>
          </p:cNvSpPr>
          <p:nvPr>
            <p:ph type="dt" sz="half" idx="10"/>
          </p:nvPr>
        </p:nvSpPr>
        <p:spPr>
          <a:ln/>
        </p:spPr>
        <p:txBody>
          <a:bodyPr/>
          <a:lstStyle>
            <a:lvl1pPr>
              <a:defRPr/>
            </a:lvl1pPr>
          </a:lstStyle>
          <a:p>
            <a:pPr>
              <a:defRPr/>
            </a:pPr>
            <a:endParaRPr lang="en-US"/>
          </a:p>
        </p:txBody>
      </p:sp>
      <p:sp>
        <p:nvSpPr>
          <p:cNvPr id="4" name="Rectangle 12"/>
          <p:cNvSpPr>
            <a:spLocks noGrp="1" noChangeArrowheads="1"/>
          </p:cNvSpPr>
          <p:nvPr>
            <p:ph type="ftr" sz="quarter" idx="11"/>
          </p:nvPr>
        </p:nvSpPr>
        <p:spPr>
          <a:ln/>
        </p:spPr>
        <p:txBody>
          <a:bodyPr/>
          <a:lstStyle>
            <a:lvl1pPr>
              <a:defRPr/>
            </a:lvl1pPr>
          </a:lstStyle>
          <a:p>
            <a:pPr>
              <a:defRPr/>
            </a:pPr>
            <a:endParaRPr lang="en-US"/>
          </a:p>
        </p:txBody>
      </p:sp>
      <p:sp>
        <p:nvSpPr>
          <p:cNvPr id="5" name="Rectangle 13"/>
          <p:cNvSpPr>
            <a:spLocks noGrp="1" noChangeArrowheads="1"/>
          </p:cNvSpPr>
          <p:nvPr>
            <p:ph type="sldNum" sz="quarter" idx="12"/>
          </p:nvPr>
        </p:nvSpPr>
        <p:spPr>
          <a:ln/>
        </p:spPr>
        <p:txBody>
          <a:bodyPr/>
          <a:lstStyle>
            <a:lvl1pPr>
              <a:defRPr/>
            </a:lvl1pPr>
          </a:lstStyle>
          <a:p>
            <a:pPr>
              <a:defRPr/>
            </a:pPr>
            <a:fld id="{E4797F84-0C78-8542-813C-918336DB0B3E}" type="slidenum">
              <a:rPr lang="en-US"/>
              <a:pPr>
                <a:defRPr/>
              </a:pPr>
              <a:t>‹#›</a:t>
            </a:fld>
            <a:endParaRPr lang="en-US"/>
          </a:p>
        </p:txBody>
      </p:sp>
    </p:spTree>
    <p:extLst>
      <p:ext uri="{BB962C8B-B14F-4D97-AF65-F5344CB8AC3E}">
        <p14:creationId xmlns:p14="http://schemas.microsoft.com/office/powerpoint/2010/main" xmlns="" val="6111295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a:ln/>
        </p:spPr>
        <p:txBody>
          <a:bodyPr/>
          <a:lstStyle>
            <a:lvl1pPr>
              <a:defRPr/>
            </a:lvl1pPr>
          </a:lstStyle>
          <a:p>
            <a:pPr>
              <a:defRPr/>
            </a:pPr>
            <a:endParaRPr lang="en-US"/>
          </a:p>
        </p:txBody>
      </p:sp>
      <p:sp>
        <p:nvSpPr>
          <p:cNvPr id="3" name="Rectangle 12"/>
          <p:cNvSpPr>
            <a:spLocks noGrp="1" noChangeArrowheads="1"/>
          </p:cNvSpPr>
          <p:nvPr>
            <p:ph type="ftr" sz="quarter" idx="11"/>
          </p:nvPr>
        </p:nvSpPr>
        <p:spPr>
          <a:ln/>
        </p:spPr>
        <p:txBody>
          <a:bodyPr/>
          <a:lstStyle>
            <a:lvl1pPr>
              <a:defRPr/>
            </a:lvl1pPr>
          </a:lstStyle>
          <a:p>
            <a:pPr>
              <a:defRPr/>
            </a:pPr>
            <a:endParaRPr lang="en-US"/>
          </a:p>
        </p:txBody>
      </p:sp>
      <p:sp>
        <p:nvSpPr>
          <p:cNvPr id="4" name="Rectangle 13"/>
          <p:cNvSpPr>
            <a:spLocks noGrp="1" noChangeArrowheads="1"/>
          </p:cNvSpPr>
          <p:nvPr>
            <p:ph type="sldNum" sz="quarter" idx="12"/>
          </p:nvPr>
        </p:nvSpPr>
        <p:spPr>
          <a:ln/>
        </p:spPr>
        <p:txBody>
          <a:bodyPr/>
          <a:lstStyle>
            <a:lvl1pPr>
              <a:defRPr/>
            </a:lvl1pPr>
          </a:lstStyle>
          <a:p>
            <a:pPr>
              <a:defRPr/>
            </a:pPr>
            <a:fld id="{5C2AD70A-F452-E64A-AEFF-71D9D438E66A}" type="slidenum">
              <a:rPr lang="en-US"/>
              <a:pPr>
                <a:defRPr/>
              </a:pPr>
              <a:t>‹#›</a:t>
            </a:fld>
            <a:endParaRPr lang="en-US"/>
          </a:p>
        </p:txBody>
      </p:sp>
    </p:spTree>
    <p:extLst>
      <p:ext uri="{BB962C8B-B14F-4D97-AF65-F5344CB8AC3E}">
        <p14:creationId xmlns:p14="http://schemas.microsoft.com/office/powerpoint/2010/main" xmlns="" val="28191481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pPr>
              <a:defRPr/>
            </a:pPr>
            <a:fld id="{BFED1CC2-0C2D-A446-8226-12EA26AD74B9}" type="slidenum">
              <a:rPr lang="en-US"/>
              <a:pPr>
                <a:defRPr/>
              </a:pPr>
              <a:t>‹#›</a:t>
            </a:fld>
            <a:endParaRPr lang="en-US"/>
          </a:p>
        </p:txBody>
      </p:sp>
    </p:spTree>
    <p:extLst>
      <p:ext uri="{BB962C8B-B14F-4D97-AF65-F5344CB8AC3E}">
        <p14:creationId xmlns:p14="http://schemas.microsoft.com/office/powerpoint/2010/main" xmlns="" val="2565757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pPr>
              <a:defRPr/>
            </a:pPr>
            <a:fld id="{E9672343-F802-BD46-9537-058246718553}" type="slidenum">
              <a:rPr lang="en-US"/>
              <a:pPr>
                <a:defRPr/>
              </a:pPr>
              <a:t>‹#›</a:t>
            </a:fld>
            <a:endParaRPr lang="en-US"/>
          </a:p>
        </p:txBody>
      </p:sp>
    </p:spTree>
    <p:extLst>
      <p:ext uri="{BB962C8B-B14F-4D97-AF65-F5344CB8AC3E}">
        <p14:creationId xmlns:p14="http://schemas.microsoft.com/office/powerpoint/2010/main" xmlns="" val="9343602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605193C3-DB45-9A41-988E-A9B736442D25}" type="slidenum">
              <a:rPr lang="en-US"/>
              <a:pPr>
                <a:defRPr/>
              </a:pPr>
              <a:t>‹#›</a:t>
            </a:fld>
            <a:endParaRPr lang="en-US"/>
          </a:p>
        </p:txBody>
      </p:sp>
    </p:spTree>
    <p:extLst>
      <p:ext uri="{BB962C8B-B14F-4D97-AF65-F5344CB8AC3E}">
        <p14:creationId xmlns:p14="http://schemas.microsoft.com/office/powerpoint/2010/main" xmlns="" val="10270462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4050" y="617538"/>
            <a:ext cx="1951038" cy="55149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50938" y="617538"/>
            <a:ext cx="5700712" cy="55149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3F56A3E6-EF20-1540-8508-1AFF9B21ECBC}" type="slidenum">
              <a:rPr lang="en-US"/>
              <a:pPr>
                <a:defRPr/>
              </a:pPr>
              <a:t>‹#›</a:t>
            </a:fld>
            <a:endParaRPr lang="en-US"/>
          </a:p>
        </p:txBody>
      </p:sp>
    </p:spTree>
    <p:extLst>
      <p:ext uri="{BB962C8B-B14F-4D97-AF65-F5344CB8AC3E}">
        <p14:creationId xmlns:p14="http://schemas.microsoft.com/office/powerpoint/2010/main" xmlns="" val="35451878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76400"/>
            <a:ext cx="8229600" cy="4454525"/>
          </a:xfrm>
        </p:spPr>
        <p:txBody>
          <a:bodyPr/>
          <a:lstStyle/>
          <a:p>
            <a:pPr lvl="0"/>
            <a:endParaRPr lang="en-US" noProof="0" dirty="0" smtClean="0"/>
          </a:p>
        </p:txBody>
      </p:sp>
      <p:sp>
        <p:nvSpPr>
          <p:cNvPr id="4" name="Rectangle 67"/>
          <p:cNvSpPr>
            <a:spLocks noGrp="1" noChangeArrowheads="1"/>
          </p:cNvSpPr>
          <p:nvPr>
            <p:ph type="dt" sz="half" idx="10"/>
          </p:nvPr>
        </p:nvSpPr>
        <p:spPr/>
        <p:txBody>
          <a:bodyPr/>
          <a:lstStyle>
            <a:lvl1pPr>
              <a:defRPr dirty="0"/>
            </a:lvl1pPr>
          </a:lstStyle>
          <a:p>
            <a:pPr>
              <a:defRPr/>
            </a:pPr>
            <a:endParaRPr lang="en-US"/>
          </a:p>
        </p:txBody>
      </p:sp>
      <p:sp>
        <p:nvSpPr>
          <p:cNvPr id="5" name="Rectangle 68"/>
          <p:cNvSpPr>
            <a:spLocks noGrp="1" noChangeArrowheads="1"/>
          </p:cNvSpPr>
          <p:nvPr>
            <p:ph type="ftr" sz="quarter" idx="11"/>
          </p:nvPr>
        </p:nvSpPr>
        <p:spPr/>
        <p:txBody>
          <a:bodyPr/>
          <a:lstStyle>
            <a:lvl1pPr>
              <a:defRPr dirty="0"/>
            </a:lvl1pPr>
          </a:lstStyle>
          <a:p>
            <a:pPr>
              <a:defRPr/>
            </a:pPr>
            <a:endParaRPr lang="en-US"/>
          </a:p>
        </p:txBody>
      </p:sp>
      <p:sp>
        <p:nvSpPr>
          <p:cNvPr id="6" name="Rectangle 69"/>
          <p:cNvSpPr>
            <a:spLocks noGrp="1" noChangeArrowheads="1"/>
          </p:cNvSpPr>
          <p:nvPr>
            <p:ph type="sldNum" sz="quarter" idx="12"/>
          </p:nvPr>
        </p:nvSpPr>
        <p:spPr/>
        <p:txBody>
          <a:bodyPr/>
          <a:lstStyle>
            <a:lvl1pPr>
              <a:defRPr/>
            </a:lvl1pPr>
          </a:lstStyle>
          <a:p>
            <a:pPr>
              <a:defRPr/>
            </a:pPr>
            <a:fld id="{5EFF63B4-8C30-1945-ADC0-C273F93159E7}" type="slidenum">
              <a:rPr lang="en-US"/>
              <a:pPr>
                <a:defRPr/>
              </a:pPr>
              <a:t>‹#›</a:t>
            </a:fld>
            <a:endParaRPr lang="en-US" dirty="0"/>
          </a:p>
        </p:txBody>
      </p:sp>
    </p:spTree>
    <p:extLst>
      <p:ext uri="{BB962C8B-B14F-4D97-AF65-F5344CB8AC3E}">
        <p14:creationId xmlns:p14="http://schemas.microsoft.com/office/powerpoint/2010/main" xmlns="" val="12208720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D4CB8E0D-E179-5D44-88A9-2522179FF257}" type="slidenum">
              <a:rPr lang="en-US"/>
              <a:pPr/>
              <a:t>‹#›</a:t>
            </a:fld>
            <a:endParaRPr lang="en-US"/>
          </a:p>
        </p:txBody>
      </p:sp>
    </p:spTree>
    <p:extLst>
      <p:ext uri="{BB962C8B-B14F-4D97-AF65-F5344CB8AC3E}">
        <p14:creationId xmlns:p14="http://schemas.microsoft.com/office/powerpoint/2010/main" xmlns="" val="22218494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1474" name="Rectangle 2"/>
          <p:cNvSpPr>
            <a:spLocks noChangeArrowheads="1"/>
          </p:cNvSpPr>
          <p:nvPr/>
        </p:nvSpPr>
        <p:spPr bwMode="ltGray">
          <a:xfrm>
            <a:off x="417513" y="1098550"/>
            <a:ext cx="438150" cy="474663"/>
          </a:xfrm>
          <a:prstGeom prst="rect">
            <a:avLst/>
          </a:prstGeom>
          <a:solidFill>
            <a:schemeClr val="accent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cs typeface="+mn-cs"/>
            </a:endParaRPr>
          </a:p>
        </p:txBody>
      </p:sp>
      <p:sp>
        <p:nvSpPr>
          <p:cNvPr id="361475" name="Rectangle 3"/>
          <p:cNvSpPr>
            <a:spLocks noChangeArrowheads="1"/>
          </p:cNvSpPr>
          <p:nvPr/>
        </p:nvSpPr>
        <p:spPr bwMode="ltGray">
          <a:xfrm>
            <a:off x="800100" y="10985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cs typeface="+mn-cs"/>
            </a:endParaRPr>
          </a:p>
        </p:txBody>
      </p:sp>
      <p:sp>
        <p:nvSpPr>
          <p:cNvPr id="361476" name="Rectangle 4"/>
          <p:cNvSpPr>
            <a:spLocks noChangeArrowheads="1"/>
          </p:cNvSpPr>
          <p:nvPr/>
        </p:nvSpPr>
        <p:spPr bwMode="ltGray">
          <a:xfrm>
            <a:off x="541338" y="1520825"/>
            <a:ext cx="422275" cy="474663"/>
          </a:xfrm>
          <a:prstGeom prst="rect">
            <a:avLst/>
          </a:prstGeom>
          <a:solidFill>
            <a:schemeClr val="folHlink"/>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cs typeface="+mn-cs"/>
            </a:endParaRPr>
          </a:p>
        </p:txBody>
      </p:sp>
      <p:sp>
        <p:nvSpPr>
          <p:cNvPr id="361477" name="Rectangle 5"/>
          <p:cNvSpPr>
            <a:spLocks noChangeArrowheads="1"/>
          </p:cNvSpPr>
          <p:nvPr/>
        </p:nvSpPr>
        <p:spPr bwMode="ltGray">
          <a:xfrm>
            <a:off x="911225" y="15208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cs typeface="+mn-cs"/>
            </a:endParaRPr>
          </a:p>
        </p:txBody>
      </p:sp>
      <p:sp>
        <p:nvSpPr>
          <p:cNvPr id="361478" name="Rectangle 6"/>
          <p:cNvSpPr>
            <a:spLocks noChangeArrowheads="1"/>
          </p:cNvSpPr>
          <p:nvPr/>
        </p:nvSpPr>
        <p:spPr bwMode="ltGray">
          <a:xfrm>
            <a:off x="127000" y="14478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cs typeface="+mn-cs"/>
            </a:endParaRPr>
          </a:p>
        </p:txBody>
      </p:sp>
      <p:sp>
        <p:nvSpPr>
          <p:cNvPr id="361479" name="Rectangle 7"/>
          <p:cNvSpPr>
            <a:spLocks noChangeArrowheads="1"/>
          </p:cNvSpPr>
          <p:nvPr/>
        </p:nvSpPr>
        <p:spPr bwMode="gray">
          <a:xfrm>
            <a:off x="762000" y="990600"/>
            <a:ext cx="31750" cy="1052513"/>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cs typeface="+mn-cs"/>
            </a:endParaRPr>
          </a:p>
        </p:txBody>
      </p:sp>
      <p:sp>
        <p:nvSpPr>
          <p:cNvPr id="361480" name="Rectangle 8"/>
          <p:cNvSpPr>
            <a:spLocks noChangeArrowheads="1"/>
          </p:cNvSpPr>
          <p:nvPr/>
        </p:nvSpPr>
        <p:spPr bwMode="gray">
          <a:xfrm>
            <a:off x="442913" y="1781175"/>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cs typeface="+mn-cs"/>
            </a:endParaRPr>
          </a:p>
        </p:txBody>
      </p:sp>
      <p:sp>
        <p:nvSpPr>
          <p:cNvPr id="361481" name="Rectangle 9"/>
          <p:cNvSpPr>
            <a:spLocks noGrp="1" noChangeArrowheads="1"/>
          </p:cNvSpPr>
          <p:nvPr>
            <p:ph type="title"/>
          </p:nvPr>
        </p:nvSpPr>
        <p:spPr bwMode="auto">
          <a:xfrm>
            <a:off x="1150938" y="617538"/>
            <a:ext cx="7793037"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361482" name="Rectangle 10"/>
          <p:cNvSpPr>
            <a:spLocks noGrp="1" noChangeArrowheads="1"/>
          </p:cNvSpPr>
          <p:nvPr>
            <p:ph type="body" idx="1"/>
          </p:nvPr>
        </p:nvSpPr>
        <p:spPr bwMode="auto">
          <a:xfrm>
            <a:off x="1182688" y="2017713"/>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61483" name="Rectangle 11"/>
          <p:cNvSpPr>
            <a:spLocks noGrp="1" noChangeArrowheads="1"/>
          </p:cNvSpPr>
          <p:nvPr>
            <p:ph type="dt" sz="half" idx="2"/>
          </p:nvPr>
        </p:nvSpPr>
        <p:spPr bwMode="auto">
          <a:xfrm>
            <a:off x="914400" y="63246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defRPr sz="1400" smtClean="0">
                <a:cs typeface="+mn-cs"/>
              </a:defRPr>
            </a:lvl1pPr>
          </a:lstStyle>
          <a:p>
            <a:pPr>
              <a:defRPr/>
            </a:pPr>
            <a:endParaRPr lang="en-US"/>
          </a:p>
        </p:txBody>
      </p:sp>
      <p:sp>
        <p:nvSpPr>
          <p:cNvPr id="361484" name="Rectangle 12"/>
          <p:cNvSpPr>
            <a:spLocks noGrp="1" noChangeArrowheads="1"/>
          </p:cNvSpPr>
          <p:nvPr>
            <p:ph type="ftr" sz="quarter" idx="3"/>
          </p:nvPr>
        </p:nvSpPr>
        <p:spPr bwMode="auto">
          <a:xfrm>
            <a:off x="3352800" y="63246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lgn="ctr">
              <a:defRPr sz="1400" smtClean="0">
                <a:cs typeface="+mn-cs"/>
              </a:defRPr>
            </a:lvl1pPr>
          </a:lstStyle>
          <a:p>
            <a:pPr>
              <a:defRPr/>
            </a:pPr>
            <a:endParaRPr lang="en-US"/>
          </a:p>
        </p:txBody>
      </p:sp>
      <p:sp>
        <p:nvSpPr>
          <p:cNvPr id="361485" name="Rectangle 13"/>
          <p:cNvSpPr>
            <a:spLocks noGrp="1" noChangeArrowheads="1"/>
          </p:cNvSpPr>
          <p:nvPr>
            <p:ph type="sldNum" sz="quarter" idx="4"/>
          </p:nvPr>
        </p:nvSpPr>
        <p:spPr bwMode="auto">
          <a:xfrm>
            <a:off x="6781800" y="63246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lgn="r">
              <a:defRPr sz="1400" smtClean="0">
                <a:cs typeface="+mn-cs"/>
              </a:defRPr>
            </a:lvl1pPr>
          </a:lstStyle>
          <a:p>
            <a:pPr>
              <a:defRPr/>
            </a:pPr>
            <a:fld id="{3836CEE4-F598-C84F-8789-B173362D47E9}"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84"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5" r:id="rId12"/>
    <p:sldLayoutId id="2147483686" r:id="rId13"/>
  </p:sldLayoutIdLst>
  <p:hf hdr="0" ftr="0" dt="0"/>
  <p:txStyles>
    <p:titleStyle>
      <a:lvl1pPr algn="l" rtl="0" eaLnBrk="0" fontAlgn="base" hangingPunct="0">
        <a:spcBef>
          <a:spcPct val="0"/>
        </a:spcBef>
        <a:spcAft>
          <a:spcPct val="0"/>
        </a:spcAft>
        <a:defRPr sz="4400">
          <a:solidFill>
            <a:schemeClr val="tx2"/>
          </a:solidFill>
          <a:latin typeface="+mj-lt"/>
          <a:ea typeface="+mj-ea"/>
          <a:cs typeface="ＭＳ Ｐゴシック" charset="0"/>
        </a:defRPr>
      </a:lvl1pPr>
      <a:lvl2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2pPr>
      <a:lvl3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3pPr>
      <a:lvl4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4pPr>
      <a:lvl5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5pPr>
      <a:lvl6pPr marL="457200" algn="l" rtl="0" fontAlgn="base">
        <a:spcBef>
          <a:spcPct val="0"/>
        </a:spcBef>
        <a:spcAft>
          <a:spcPct val="0"/>
        </a:spcAft>
        <a:defRPr sz="4400">
          <a:solidFill>
            <a:schemeClr val="tx2"/>
          </a:solidFill>
          <a:latin typeface="Tahoma" charset="0"/>
          <a:ea typeface="ＭＳ Ｐゴシック" charset="0"/>
        </a:defRPr>
      </a:lvl6pPr>
      <a:lvl7pPr marL="914400" algn="l" rtl="0" fontAlgn="base">
        <a:spcBef>
          <a:spcPct val="0"/>
        </a:spcBef>
        <a:spcAft>
          <a:spcPct val="0"/>
        </a:spcAft>
        <a:defRPr sz="4400">
          <a:solidFill>
            <a:schemeClr val="tx2"/>
          </a:solidFill>
          <a:latin typeface="Tahoma" charset="0"/>
          <a:ea typeface="ＭＳ Ｐゴシック" charset="0"/>
        </a:defRPr>
      </a:lvl7pPr>
      <a:lvl8pPr marL="1371600" algn="l" rtl="0" fontAlgn="base">
        <a:spcBef>
          <a:spcPct val="0"/>
        </a:spcBef>
        <a:spcAft>
          <a:spcPct val="0"/>
        </a:spcAft>
        <a:defRPr sz="4400">
          <a:solidFill>
            <a:schemeClr val="tx2"/>
          </a:solidFill>
          <a:latin typeface="Tahoma" charset="0"/>
          <a:ea typeface="ＭＳ Ｐゴシック" charset="0"/>
        </a:defRPr>
      </a:lvl8pPr>
      <a:lvl9pPr marL="1828800" algn="l" rtl="0" fontAlgn="base">
        <a:spcBef>
          <a:spcPct val="0"/>
        </a:spcBef>
        <a:spcAft>
          <a:spcPct val="0"/>
        </a:spcAft>
        <a:defRPr sz="4400">
          <a:solidFill>
            <a:schemeClr val="tx2"/>
          </a:solidFill>
          <a:latin typeface="Tahoma" charset="0"/>
          <a:ea typeface="ＭＳ Ｐゴシック" charset="0"/>
        </a:defRPr>
      </a:lvl9pPr>
    </p:titleStyle>
    <p:bodyStyle>
      <a:lvl1pPr marL="342900" indent="-342900" algn="l" rtl="0" eaLnBrk="0" fontAlgn="base" hangingPunct="0">
        <a:spcBef>
          <a:spcPct val="20000"/>
        </a:spcBef>
        <a:spcAft>
          <a:spcPct val="0"/>
        </a:spcAft>
        <a:buClr>
          <a:schemeClr val="folHlink"/>
        </a:buClr>
        <a:buSzPct val="60000"/>
        <a:buFont typeface="Wingdings" charset="0"/>
        <a:buChar char="n"/>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lr>
          <a:schemeClr val="hlink"/>
        </a:buClr>
        <a:buSzPct val="55000"/>
        <a:buFont typeface="Wingdings" charset="0"/>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charset="0"/>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charset="0"/>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charset="0"/>
        <a:buChar char="n"/>
        <a:defRPr sz="2000">
          <a:solidFill>
            <a:schemeClr val="tx1"/>
          </a:solidFill>
          <a:latin typeface="+mn-lt"/>
          <a:ea typeface="+mn-ea"/>
        </a:defRPr>
      </a:lvl5pPr>
      <a:lvl6pPr marL="25146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6pPr>
      <a:lvl7pPr marL="29718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7pPr>
      <a:lvl8pPr marL="34290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8pPr>
      <a:lvl9pPr marL="38862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2.xml"/><Relationship Id="rId1" Type="http://schemas.openxmlformats.org/officeDocument/2006/relationships/vmlDrawing" Target="../drawings/vmlDrawing1.vml"/><Relationship Id="rId4" Type="http://schemas.openxmlformats.org/officeDocument/2006/relationships/package" Target="../embeddings/Microsoft_Office_Word_Document1.docx"/></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vmlDrawing" Target="../drawings/vmlDrawing2.vml"/><Relationship Id="rId4" Type="http://schemas.openxmlformats.org/officeDocument/2006/relationships/package" Target="../embeddings/Microsoft_Office_Word_Document2.docx"/></Relationships>
</file>

<file path=ppt/slides/_rels/slide16.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diagramLayout" Target="../diagrams/layout4.xml"/><Relationship Id="rId13" Type="http://schemas.microsoft.com/office/2007/relationships/diagramDrawing" Target="../diagrams/drawing3.xml"/><Relationship Id="rId3" Type="http://schemas.openxmlformats.org/officeDocument/2006/relationships/diagramData" Target="../diagrams/data3.xml"/><Relationship Id="rId7" Type="http://schemas.openxmlformats.org/officeDocument/2006/relationships/diagramData" Target="../diagrams/data4.xml"/><Relationship Id="rId12" Type="http://schemas.microsoft.com/office/2007/relationships/diagramDrawing" Target="../diagrams/drawing4.xml"/><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diagramColors" Target="../diagrams/colors3.xml"/><Relationship Id="rId5" Type="http://schemas.openxmlformats.org/officeDocument/2006/relationships/diagramQuickStyle" Target="../diagrams/quickStyle3.xml"/><Relationship Id="rId10" Type="http://schemas.openxmlformats.org/officeDocument/2006/relationships/diagramColors" Target="../diagrams/colors4.xml"/><Relationship Id="rId4" Type="http://schemas.openxmlformats.org/officeDocument/2006/relationships/diagramLayout" Target="../diagrams/layout3.xml"/><Relationship Id="rId9" Type="http://schemas.openxmlformats.org/officeDocument/2006/relationships/diagramQuickStyle" Target="../diagrams/quickStyle4.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6.xml"/><Relationship Id="rId1" Type="http://schemas.openxmlformats.org/officeDocument/2006/relationships/vmlDrawing" Target="../drawings/vmlDrawing3.vml"/><Relationship Id="rId4" Type="http://schemas.openxmlformats.org/officeDocument/2006/relationships/oleObject" Target="../embeddings/Microsoft_Office_Word_97_-_2003_Document1.doc"/></Relationships>
</file>

<file path=ppt/slides/_rels/slide3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package" Target="../embeddings/Microsoft_Office_Word_Document3.docx"/><Relationship Id="rId2" Type="http://schemas.openxmlformats.org/officeDocument/2006/relationships/slideLayout" Target="../slideLayouts/slideLayout7.xml"/><Relationship Id="rId1" Type="http://schemas.openxmlformats.org/officeDocument/2006/relationships/vmlDrawing" Target="../drawings/vmlDrawing4.v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3.xml"/><Relationship Id="rId1" Type="http://schemas.openxmlformats.org/officeDocument/2006/relationships/slideLayout" Target="../slideLayouts/slideLayout4.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package" Target="../embeddings/Microsoft_Office_Word_Document4.docx"/></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Rectangle 5"/>
          <p:cNvSpPr>
            <a:spLocks noGrp="1" noChangeArrowheads="1"/>
          </p:cNvSpPr>
          <p:nvPr>
            <p:ph type="ctrTitle"/>
          </p:nvPr>
        </p:nvSpPr>
        <p:spPr>
          <a:xfrm>
            <a:off x="1066800" y="2209800"/>
            <a:ext cx="7772400" cy="1143000"/>
          </a:xfrm>
        </p:spPr>
        <p:txBody>
          <a:bodyPr/>
          <a:lstStyle/>
          <a:p>
            <a:pPr algn="ctr" eaLnBrk="1" hangingPunct="1">
              <a:defRPr/>
            </a:pPr>
            <a:r>
              <a:rPr lang="en-US" dirty="0" smtClean="0">
                <a:cs typeface="+mj-cs"/>
              </a:rPr>
              <a:t>Transmission Media</a:t>
            </a:r>
          </a:p>
        </p:txBody>
      </p:sp>
      <p:sp>
        <p:nvSpPr>
          <p:cNvPr id="2054" name="Rectangle 6"/>
          <p:cNvSpPr>
            <a:spLocks noGrp="1" noChangeArrowheads="1"/>
          </p:cNvSpPr>
          <p:nvPr>
            <p:ph type="subTitle" idx="1"/>
          </p:nvPr>
        </p:nvSpPr>
        <p:spPr/>
        <p:txBody>
          <a:bodyPr/>
          <a:lstStyle/>
          <a:p>
            <a:pPr eaLnBrk="1" hangingPunct="1">
              <a:defRPr/>
            </a:pPr>
            <a:r>
              <a:rPr lang="en-US" dirty="0" smtClean="0">
                <a:cs typeface="+mn-cs"/>
              </a:rPr>
              <a:t>Lecture </a:t>
            </a:r>
            <a:r>
              <a:rPr lang="en-US" dirty="0">
                <a:cs typeface="+mn-cs"/>
              </a:rPr>
              <a:t>4</a:t>
            </a:r>
            <a:endParaRPr lang="en-US" dirty="0" smtClean="0">
              <a:cs typeface="+mn-cs"/>
            </a:endParaRPr>
          </a:p>
          <a:p>
            <a:pPr eaLnBrk="1" hangingPunct="1">
              <a:defRPr/>
            </a:pPr>
            <a:endParaRPr lang="en-US" dirty="0" smtClean="0">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US" dirty="0"/>
          </a:p>
        </p:txBody>
      </p:sp>
      <p:sp>
        <p:nvSpPr>
          <p:cNvPr id="3" name="Content Placeholder 2"/>
          <p:cNvSpPr>
            <a:spLocks noGrp="1"/>
          </p:cNvSpPr>
          <p:nvPr>
            <p:ph idx="1"/>
          </p:nvPr>
        </p:nvSpPr>
        <p:spPr/>
        <p:txBody>
          <a:bodyPr/>
          <a:lstStyle/>
          <a:p>
            <a:r>
              <a:rPr lang="en-US" dirty="0"/>
              <a:t>Transmission m</a:t>
            </a:r>
            <a:r>
              <a:rPr lang="en-US" dirty="0" smtClean="0"/>
              <a:t>edia</a:t>
            </a:r>
          </a:p>
          <a:p>
            <a:r>
              <a:rPr lang="en-US" dirty="0"/>
              <a:t>Transmission m</a:t>
            </a:r>
            <a:r>
              <a:rPr lang="en-US" dirty="0" smtClean="0"/>
              <a:t>edia classification</a:t>
            </a:r>
          </a:p>
          <a:p>
            <a:r>
              <a:rPr lang="en-US" dirty="0"/>
              <a:t>Transmission </a:t>
            </a:r>
            <a:r>
              <a:rPr lang="en-US" dirty="0" smtClean="0"/>
              <a:t>Media characteristics and design specifications</a:t>
            </a:r>
          </a:p>
          <a:p>
            <a:r>
              <a:rPr lang="en-US" dirty="0" smtClean="0"/>
              <a:t>Guided and Unguided media</a:t>
            </a:r>
          </a:p>
          <a:p>
            <a:r>
              <a:rPr lang="en-US" dirty="0" smtClean="0"/>
              <a:t>Wireless Transmission Frequencies</a:t>
            </a:r>
          </a:p>
          <a:p>
            <a:r>
              <a:rPr lang="en-US" dirty="0" smtClean="0"/>
              <a:t>Antennas</a:t>
            </a:r>
          </a:p>
          <a:p>
            <a:r>
              <a:rPr lang="en-US" dirty="0" smtClean="0"/>
              <a:t>Wireless Propagation</a:t>
            </a:r>
          </a:p>
          <a:p>
            <a:endParaRPr lang="en-US" dirty="0"/>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1</a:t>
            </a:fld>
            <a:endParaRPr lang="en-US"/>
          </a:p>
        </p:txBody>
      </p:sp>
    </p:spTree>
    <p:extLst>
      <p:ext uri="{BB962C8B-B14F-4D97-AF65-F5344CB8AC3E}">
        <p14:creationId xmlns:p14="http://schemas.microsoft.com/office/powerpoint/2010/main" xmlns="" val="9159065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Transmission Media</a:t>
            </a:r>
          </a:p>
        </p:txBody>
      </p:sp>
      <p:sp>
        <p:nvSpPr>
          <p:cNvPr id="3" name="Content Placeholder 2"/>
          <p:cNvSpPr>
            <a:spLocks noGrp="1"/>
          </p:cNvSpPr>
          <p:nvPr>
            <p:ph idx="1"/>
          </p:nvPr>
        </p:nvSpPr>
        <p:spPr>
          <a:xfrm>
            <a:off x="0" y="1828800"/>
            <a:ext cx="9144000" cy="4840287"/>
          </a:xfrm>
        </p:spPr>
        <p:txBody>
          <a:bodyPr/>
          <a:lstStyle/>
          <a:p>
            <a:pPr>
              <a:lnSpc>
                <a:spcPct val="90000"/>
              </a:lnSpc>
            </a:pPr>
            <a:r>
              <a:rPr lang="en-US" sz="3000" dirty="0"/>
              <a:t>The transmission medium is the physical path by which a message travels from sender to receiver</a:t>
            </a:r>
            <a:r>
              <a:rPr lang="en-US" sz="3000" dirty="0" smtClean="0"/>
              <a:t>.</a:t>
            </a:r>
            <a:endParaRPr lang="en-US" sz="3000" dirty="0"/>
          </a:p>
          <a:p>
            <a:pPr>
              <a:lnSpc>
                <a:spcPct val="90000"/>
              </a:lnSpc>
            </a:pPr>
            <a:r>
              <a:rPr lang="en-US" sz="3000" dirty="0"/>
              <a:t>Computers and telecommunication devices use signals to represent data.</a:t>
            </a:r>
          </a:p>
          <a:p>
            <a:pPr>
              <a:lnSpc>
                <a:spcPct val="90000"/>
              </a:lnSpc>
            </a:pPr>
            <a:r>
              <a:rPr lang="en-US" sz="3000" dirty="0"/>
              <a:t>These signals are transmitted from a device to another in the  form of electromagnetic energy</a:t>
            </a:r>
            <a:r>
              <a:rPr lang="en-US" sz="3000" dirty="0" smtClean="0"/>
              <a:t>.</a:t>
            </a:r>
            <a:endParaRPr lang="en-US" sz="3000" dirty="0"/>
          </a:p>
          <a:p>
            <a:pPr>
              <a:lnSpc>
                <a:spcPct val="90000"/>
              </a:lnSpc>
            </a:pPr>
            <a:r>
              <a:rPr lang="en-US" sz="3000" dirty="0"/>
              <a:t>Examples  of Electromagnetic energy include power, radio waves, infrared light, visible light, ultraviolet light, and X and gamma rays. </a:t>
            </a:r>
          </a:p>
          <a:p>
            <a:pPr>
              <a:lnSpc>
                <a:spcPct val="90000"/>
              </a:lnSpc>
            </a:pPr>
            <a:r>
              <a:rPr lang="en-US" sz="3000" dirty="0" smtClean="0"/>
              <a:t>All  these electromagnetic signals constitute  the  </a:t>
            </a:r>
            <a:r>
              <a:rPr lang="en-US" sz="3000" b="1" dirty="0" smtClean="0"/>
              <a:t>electromagnetic spectrum</a:t>
            </a:r>
          </a:p>
          <a:p>
            <a:endParaRPr lang="en-US" sz="3000" dirty="0"/>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2</a:t>
            </a:fld>
            <a:endParaRPr lang="en-US"/>
          </a:p>
        </p:txBody>
      </p:sp>
    </p:spTree>
    <p:extLst>
      <p:ext uri="{BB962C8B-B14F-4D97-AF65-F5344CB8AC3E}">
        <p14:creationId xmlns:p14="http://schemas.microsoft.com/office/powerpoint/2010/main" xmlns="" val="10741728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Electromagnetic Spectrum</a:t>
            </a:r>
            <a:endParaRPr lang="en-US"/>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3</a:t>
            </a:fld>
            <a:endParaRPr lang="en-US"/>
          </a:p>
        </p:txBody>
      </p:sp>
      <p:pic>
        <p:nvPicPr>
          <p:cNvPr id="5" name="Picture 4"/>
          <p:cNvPicPr>
            <a:picLocks noChangeAspect="1"/>
          </p:cNvPicPr>
          <p:nvPr/>
        </p:nvPicPr>
        <p:blipFill>
          <a:blip r:embed="rId2"/>
          <a:stretch>
            <a:fillRect/>
          </a:stretch>
        </p:blipFill>
        <p:spPr>
          <a:xfrm>
            <a:off x="0" y="2057400"/>
            <a:ext cx="5943600" cy="4394200"/>
          </a:xfrm>
          <a:prstGeom prst="rect">
            <a:avLst/>
          </a:prstGeom>
        </p:spPr>
      </p:pic>
      <p:sp>
        <p:nvSpPr>
          <p:cNvPr id="6" name="Rectangle 5"/>
          <p:cNvSpPr/>
          <p:nvPr/>
        </p:nvSpPr>
        <p:spPr>
          <a:xfrm>
            <a:off x="5867400" y="1905000"/>
            <a:ext cx="3276600" cy="3416320"/>
          </a:xfrm>
          <a:prstGeom prst="rect">
            <a:avLst/>
          </a:prstGeom>
        </p:spPr>
        <p:txBody>
          <a:bodyPr wrap="square">
            <a:spAutoFit/>
          </a:bodyPr>
          <a:lstStyle/>
          <a:p>
            <a:pPr>
              <a:buFontTx/>
              <a:buChar char="•"/>
            </a:pPr>
            <a:r>
              <a:rPr lang="en-US" dirty="0"/>
              <a:t>Not all portion of the spectrum are currently usable for  telecommunications</a:t>
            </a:r>
          </a:p>
          <a:p>
            <a:pPr>
              <a:buFontTx/>
              <a:buChar char="•"/>
            </a:pPr>
            <a:endParaRPr lang="en-US" dirty="0"/>
          </a:p>
          <a:p>
            <a:pPr>
              <a:buFontTx/>
              <a:buChar char="•"/>
            </a:pPr>
            <a:r>
              <a:rPr lang="en-US" dirty="0"/>
              <a:t>Each portion of the spectrum requires  a particular transmission medium</a:t>
            </a:r>
          </a:p>
        </p:txBody>
      </p:sp>
    </p:spTree>
    <p:extLst>
      <p:ext uri="{BB962C8B-B14F-4D97-AF65-F5344CB8AC3E}">
        <p14:creationId xmlns:p14="http://schemas.microsoft.com/office/powerpoint/2010/main" xmlns="" val="243366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17538"/>
            <a:ext cx="8305800" cy="1143000"/>
          </a:xfrm>
        </p:spPr>
        <p:txBody>
          <a:bodyPr/>
          <a:lstStyle/>
          <a:p>
            <a:r>
              <a:rPr lang="en-US" sz="4200" dirty="0" smtClean="0"/>
              <a:t>Transmission Media Classification</a:t>
            </a:r>
            <a:endParaRPr lang="en-US" sz="4200" dirty="0"/>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4</a:t>
            </a:fld>
            <a:endParaRPr lang="en-US"/>
          </a:p>
        </p:txBody>
      </p:sp>
      <p:pic>
        <p:nvPicPr>
          <p:cNvPr id="5" name="Picture 2"/>
          <p:cNvPicPr>
            <a:picLocks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04800" y="1905000"/>
            <a:ext cx="8628062" cy="22621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6" name="Rectangle 5"/>
          <p:cNvSpPr/>
          <p:nvPr/>
        </p:nvSpPr>
        <p:spPr>
          <a:xfrm>
            <a:off x="152400" y="4100322"/>
            <a:ext cx="8991600" cy="2757678"/>
          </a:xfrm>
          <a:prstGeom prst="rect">
            <a:avLst/>
          </a:prstGeom>
        </p:spPr>
        <p:txBody>
          <a:bodyPr wrap="square">
            <a:spAutoFit/>
          </a:bodyPr>
          <a:lstStyle/>
          <a:p>
            <a:pPr>
              <a:lnSpc>
                <a:spcPct val="90000"/>
              </a:lnSpc>
            </a:pPr>
            <a:r>
              <a:rPr lang="en-US" dirty="0"/>
              <a:t>Guided  media,  which are those that provide  a conduit </a:t>
            </a:r>
            <a:r>
              <a:rPr lang="en-US" dirty="0" smtClean="0"/>
              <a:t>from one </a:t>
            </a:r>
            <a:r>
              <a:rPr lang="en-US" dirty="0"/>
              <a:t>device to another.</a:t>
            </a:r>
          </a:p>
          <a:p>
            <a:pPr marL="609600" indent="-609600">
              <a:lnSpc>
                <a:spcPct val="90000"/>
              </a:lnSpc>
            </a:pPr>
            <a:r>
              <a:rPr lang="en-US" dirty="0" smtClean="0"/>
              <a:t>	Examples</a:t>
            </a:r>
            <a:r>
              <a:rPr lang="en-US" dirty="0"/>
              <a:t>: twisted-pair, coaxial cable, optical fiber.</a:t>
            </a:r>
          </a:p>
          <a:p>
            <a:pPr>
              <a:lnSpc>
                <a:spcPct val="90000"/>
              </a:lnSpc>
            </a:pPr>
            <a:r>
              <a:rPr lang="en-US" dirty="0"/>
              <a:t>Unguided media (or wireless communication)  transport electromagnetic waves without using a physical conductor. Instead, signals are broadcast through air (or, in a few cases, water), and thus are available  to anyone who has a device capable of receiving them.</a:t>
            </a:r>
          </a:p>
        </p:txBody>
      </p:sp>
    </p:spTree>
    <p:extLst>
      <p:ext uri="{BB962C8B-B14F-4D97-AF65-F5344CB8AC3E}">
        <p14:creationId xmlns:p14="http://schemas.microsoft.com/office/powerpoint/2010/main" xmlns="" val="17755993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17538"/>
            <a:ext cx="8534400" cy="1143000"/>
          </a:xfrm>
        </p:spPr>
        <p:txBody>
          <a:bodyPr/>
          <a:lstStyle/>
          <a:p>
            <a:r>
              <a:rPr lang="en-US" dirty="0"/>
              <a:t>Transmission Media Classification</a:t>
            </a: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5</a:t>
            </a:fld>
            <a:endParaRPr lang="en-US"/>
          </a:p>
        </p:txBody>
      </p:sp>
      <p:pic>
        <p:nvPicPr>
          <p:cNvPr id="5" name="Picture 2"/>
          <p:cNvPicPr>
            <a:picLocks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04800" y="1905000"/>
            <a:ext cx="8628062" cy="22621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6" name="Rectangle 5"/>
          <p:cNvSpPr/>
          <p:nvPr/>
        </p:nvSpPr>
        <p:spPr>
          <a:xfrm>
            <a:off x="21269" y="4495800"/>
            <a:ext cx="9144000" cy="1569660"/>
          </a:xfrm>
          <a:prstGeom prst="rect">
            <a:avLst/>
          </a:prstGeom>
        </p:spPr>
        <p:txBody>
          <a:bodyPr wrap="square">
            <a:spAutoFit/>
          </a:bodyPr>
          <a:lstStyle/>
          <a:p>
            <a:r>
              <a:rPr lang="en-US" dirty="0"/>
              <a:t>Characteristics and quality determined by medium and signal</a:t>
            </a:r>
          </a:p>
          <a:p>
            <a:r>
              <a:rPr lang="en-US" dirty="0"/>
              <a:t>For </a:t>
            </a:r>
            <a:r>
              <a:rPr lang="en-US" b="1" dirty="0"/>
              <a:t>guided</a:t>
            </a:r>
            <a:r>
              <a:rPr lang="en-US" dirty="0"/>
              <a:t>, the medium is more important</a:t>
            </a:r>
          </a:p>
          <a:p>
            <a:r>
              <a:rPr lang="en-US" dirty="0"/>
              <a:t>For </a:t>
            </a:r>
            <a:r>
              <a:rPr lang="en-US" b="1" dirty="0"/>
              <a:t>unguided</a:t>
            </a:r>
            <a:r>
              <a:rPr lang="en-US" dirty="0"/>
              <a:t>, the bandwidth produced by the antenna is more </a:t>
            </a:r>
            <a:r>
              <a:rPr lang="en-US" dirty="0" smtClean="0"/>
              <a:t>important Key </a:t>
            </a:r>
            <a:r>
              <a:rPr lang="en-US" dirty="0"/>
              <a:t>concerns are data rate and distance</a:t>
            </a:r>
          </a:p>
        </p:txBody>
      </p:sp>
    </p:spTree>
    <p:extLst>
      <p:ext uri="{BB962C8B-B14F-4D97-AF65-F5344CB8AC3E}">
        <p14:creationId xmlns:p14="http://schemas.microsoft.com/office/powerpoint/2010/main" xmlns="" val="409189439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990600"/>
            <a:ext cx="8305800" cy="769938"/>
          </a:xfrm>
        </p:spPr>
        <p:txBody>
          <a:bodyPr/>
          <a:lstStyle/>
          <a:p>
            <a:r>
              <a:rPr lang="en-US" sz="4300" dirty="0"/>
              <a:t>Transmission Media Classification</a:t>
            </a:r>
          </a:p>
        </p:txBody>
      </p:sp>
      <p:sp>
        <p:nvSpPr>
          <p:cNvPr id="3" name="Content Placeholder 2"/>
          <p:cNvSpPr>
            <a:spLocks noGrp="1"/>
          </p:cNvSpPr>
          <p:nvPr>
            <p:ph idx="1"/>
          </p:nvPr>
        </p:nvSpPr>
        <p:spPr>
          <a:xfrm>
            <a:off x="-76200" y="4230688"/>
            <a:ext cx="9144000" cy="2779712"/>
          </a:xfrm>
        </p:spPr>
        <p:txBody>
          <a:bodyPr/>
          <a:lstStyle/>
          <a:p>
            <a:r>
              <a:rPr lang="en-US" sz="2400" dirty="0"/>
              <a:t>One key property of </a:t>
            </a:r>
            <a:r>
              <a:rPr lang="en-US" sz="2400" dirty="0" smtClean="0"/>
              <a:t>signals transmitted </a:t>
            </a:r>
            <a:r>
              <a:rPr lang="en-US" sz="2400" dirty="0"/>
              <a:t>by antenna is directionality. </a:t>
            </a:r>
            <a:endParaRPr lang="en-US" sz="2400" dirty="0" smtClean="0"/>
          </a:p>
          <a:p>
            <a:r>
              <a:rPr lang="en-US" sz="2400" dirty="0" smtClean="0"/>
              <a:t>In </a:t>
            </a:r>
            <a:r>
              <a:rPr lang="en-US" sz="2400" dirty="0"/>
              <a:t>general, signals at lower </a:t>
            </a:r>
            <a:r>
              <a:rPr lang="en-US" sz="2400" dirty="0" smtClean="0"/>
              <a:t>frequencies are </a:t>
            </a:r>
            <a:r>
              <a:rPr lang="en-US" sz="2400" dirty="0"/>
              <a:t>omnidirectional; that is, the signal propagates in all directions </a:t>
            </a:r>
            <a:r>
              <a:rPr lang="en-US" sz="2400" dirty="0" smtClean="0"/>
              <a:t>from the </a:t>
            </a:r>
            <a:r>
              <a:rPr lang="en-US" sz="2400" dirty="0"/>
              <a:t>antenna. </a:t>
            </a:r>
            <a:endParaRPr lang="en-US" sz="2400" dirty="0" smtClean="0"/>
          </a:p>
          <a:p>
            <a:r>
              <a:rPr lang="en-US" sz="2400" dirty="0" smtClean="0"/>
              <a:t>At </a:t>
            </a:r>
            <a:r>
              <a:rPr lang="en-US" sz="2400" dirty="0"/>
              <a:t>higher frequencies, it is possible to focus the signal into a </a:t>
            </a:r>
            <a:r>
              <a:rPr lang="en-US" sz="2400" dirty="0" smtClean="0"/>
              <a:t>directional beam</a:t>
            </a:r>
            <a:endParaRPr lang="en-US" sz="2400" dirty="0"/>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6</a:t>
            </a:fld>
            <a:endParaRPr lang="en-US"/>
          </a:p>
        </p:txBody>
      </p:sp>
      <p:pic>
        <p:nvPicPr>
          <p:cNvPr id="5" name="Picture 2"/>
          <p:cNvPicPr>
            <a:picLocks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04800" y="1828800"/>
            <a:ext cx="8628062" cy="22621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xmlns="" val="16304098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17538"/>
            <a:ext cx="8458200" cy="1143000"/>
          </a:xfrm>
        </p:spPr>
        <p:txBody>
          <a:bodyPr/>
          <a:lstStyle/>
          <a:p>
            <a:r>
              <a:rPr lang="en-US" dirty="0"/>
              <a:t>Transmission Media Classification</a:t>
            </a: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7</a:t>
            </a:fld>
            <a:endParaRPr lang="en-US"/>
          </a:p>
        </p:txBody>
      </p:sp>
      <p:sp>
        <p:nvSpPr>
          <p:cNvPr id="6" name="Rectangle 5"/>
          <p:cNvSpPr/>
          <p:nvPr/>
        </p:nvSpPr>
        <p:spPr>
          <a:xfrm>
            <a:off x="0" y="4983540"/>
            <a:ext cx="9144000" cy="1569660"/>
          </a:xfrm>
          <a:prstGeom prst="rect">
            <a:avLst/>
          </a:prstGeom>
        </p:spPr>
        <p:txBody>
          <a:bodyPr wrap="square">
            <a:spAutoFit/>
          </a:bodyPr>
          <a:lstStyle/>
          <a:p>
            <a:r>
              <a:rPr lang="en-US" dirty="0"/>
              <a:t>Signals of low frequency (like voice signals) are generally transmitted as current over metal cables. It is not possible to transmit visible light over metal cables, for this class of signals is necessary to use a different media, for example fiber-optic cable.</a:t>
            </a:r>
          </a:p>
        </p:txBody>
      </p:sp>
      <p:grpSp>
        <p:nvGrpSpPr>
          <p:cNvPr id="7" name="Group 6"/>
          <p:cNvGrpSpPr/>
          <p:nvPr/>
        </p:nvGrpSpPr>
        <p:grpSpPr>
          <a:xfrm>
            <a:off x="685800" y="2062163"/>
            <a:ext cx="8305800" cy="2890837"/>
            <a:chOff x="685800" y="2062163"/>
            <a:chExt cx="8305800" cy="2890837"/>
          </a:xfrm>
        </p:grpSpPr>
        <p:pic>
          <p:nvPicPr>
            <p:cNvPr id="5" name="Picture 10"/>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85800" y="2062163"/>
              <a:ext cx="7331075" cy="25860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3" name="Rectangle 2"/>
            <p:cNvSpPr/>
            <p:nvPr/>
          </p:nvSpPr>
          <p:spPr>
            <a:xfrm>
              <a:off x="5791200" y="4583668"/>
              <a:ext cx="3200400" cy="369332"/>
            </a:xfrm>
            <a:prstGeom prst="rect">
              <a:avLst/>
            </a:prstGeom>
            <a:ln>
              <a:solidFill>
                <a:schemeClr val="tx1"/>
              </a:solidFill>
            </a:ln>
          </p:spPr>
          <p:txBody>
            <a:bodyPr wrap="square">
              <a:spAutoFit/>
            </a:bodyPr>
            <a:lstStyle/>
            <a:p>
              <a:r>
                <a:rPr lang="en-US" sz="1800" dirty="0"/>
                <a:t>A</a:t>
              </a:r>
              <a:r>
                <a:rPr lang="en-US" sz="1800" dirty="0" smtClean="0"/>
                <a:t>tmosphere </a:t>
              </a:r>
              <a:r>
                <a:rPr lang="en-US" sz="1800" dirty="0"/>
                <a:t>and </a:t>
              </a:r>
              <a:r>
                <a:rPr lang="en-US" sz="1800" dirty="0" smtClean="0"/>
                <a:t>Outer </a:t>
              </a:r>
              <a:r>
                <a:rPr lang="en-US" sz="1800" dirty="0"/>
                <a:t>space</a:t>
              </a:r>
            </a:p>
          </p:txBody>
        </p:sp>
      </p:grpSp>
    </p:spTree>
    <p:extLst>
      <p:ext uri="{BB962C8B-B14F-4D97-AF65-F5344CB8AC3E}">
        <p14:creationId xmlns:p14="http://schemas.microsoft.com/office/powerpoint/2010/main" xmlns="" val="42328480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17538"/>
            <a:ext cx="8305800" cy="1143000"/>
          </a:xfrm>
        </p:spPr>
        <p:txBody>
          <a:bodyPr/>
          <a:lstStyle/>
          <a:p>
            <a:r>
              <a:rPr lang="en-US" sz="3600" dirty="0"/>
              <a:t>Design Factors </a:t>
            </a:r>
            <a:r>
              <a:rPr lang="en-US" sz="3600" dirty="0" smtClean="0"/>
              <a:t> for Transmission Media</a:t>
            </a:r>
            <a:endParaRPr lang="en-US" sz="3600" dirty="0"/>
          </a:p>
        </p:txBody>
      </p:sp>
      <p:sp>
        <p:nvSpPr>
          <p:cNvPr id="3" name="Content Placeholder 2"/>
          <p:cNvSpPr>
            <a:spLocks noGrp="1"/>
          </p:cNvSpPr>
          <p:nvPr>
            <p:ph idx="1"/>
          </p:nvPr>
        </p:nvSpPr>
        <p:spPr>
          <a:xfrm>
            <a:off x="0" y="1828800"/>
            <a:ext cx="9144000" cy="5486399"/>
          </a:xfrm>
        </p:spPr>
        <p:txBody>
          <a:bodyPr/>
          <a:lstStyle/>
          <a:p>
            <a:r>
              <a:rPr lang="en-US" sz="2800" dirty="0"/>
              <a:t>Bandwidth: All other factors remaining constant, the greater the </a:t>
            </a:r>
            <a:r>
              <a:rPr lang="en-US" sz="2800" dirty="0" smtClean="0"/>
              <a:t>bandwidth </a:t>
            </a:r>
            <a:r>
              <a:rPr lang="en-US" sz="2800" dirty="0"/>
              <a:t>of a signal, the higher the data rate that can be achieved.</a:t>
            </a:r>
          </a:p>
          <a:p>
            <a:r>
              <a:rPr lang="en-US" sz="2800" dirty="0"/>
              <a:t>Transmission impairments. Limit the distance a signal can travel.</a:t>
            </a:r>
          </a:p>
          <a:p>
            <a:r>
              <a:rPr lang="en-US" sz="2800" dirty="0"/>
              <a:t>Interference: Competing signals in overlapping frequency bands can distort or wipe out a signal.</a:t>
            </a:r>
          </a:p>
          <a:p>
            <a:r>
              <a:rPr lang="en-US" sz="2800" dirty="0"/>
              <a:t>Number of receivers: Each attachment introduces some attenuation and distortion, limiting distance and/or data rate.</a:t>
            </a:r>
          </a:p>
          <a:p>
            <a:endParaRPr lang="en-US" sz="2800" dirty="0"/>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8</a:t>
            </a:fld>
            <a:endParaRPr lang="en-US"/>
          </a:p>
        </p:txBody>
      </p:sp>
    </p:spTree>
    <p:extLst>
      <p:ext uri="{BB962C8B-B14F-4D97-AF65-F5344CB8AC3E}">
        <p14:creationId xmlns:p14="http://schemas.microsoft.com/office/powerpoint/2010/main" xmlns="" val="249079233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20" name="Rectangle 1156"/>
          <p:cNvSpPr>
            <a:spLocks noGrp="1" noChangeArrowheads="1"/>
          </p:cNvSpPr>
          <p:nvPr>
            <p:ph type="title"/>
          </p:nvPr>
        </p:nvSpPr>
        <p:spPr>
          <a:xfrm>
            <a:off x="0" y="277813"/>
            <a:ext cx="9144000" cy="636587"/>
          </a:xfrm>
        </p:spPr>
        <p:txBody>
          <a:bodyPr/>
          <a:lstStyle/>
          <a:p>
            <a:pPr eaLnBrk="1" hangingPunct="1">
              <a:defRPr/>
            </a:pPr>
            <a:r>
              <a:rPr kumimoji="1" lang="en-US" sz="3500" dirty="0">
                <a:ea typeface="+mj-ea"/>
                <a:cs typeface="+mj-cs"/>
              </a:rPr>
              <a:t>Transmission Characteristics of Guided Media </a:t>
            </a:r>
            <a:endParaRPr kumimoji="1" lang="en-GB" sz="3500" dirty="0">
              <a:ea typeface="+mj-ea"/>
              <a:cs typeface="+mj-cs"/>
            </a:endParaRPr>
          </a:p>
        </p:txBody>
      </p:sp>
      <p:sp>
        <p:nvSpPr>
          <p:cNvPr id="27651" name="Rectangle 1029"/>
          <p:cNvSpPr>
            <a:spLocks noChangeArrowheads="1"/>
          </p:cNvSpPr>
          <p:nvPr/>
        </p:nvSpPr>
        <p:spPr bwMode="auto">
          <a:xfrm>
            <a:off x="3175" y="1325563"/>
            <a:ext cx="9144000" cy="639762"/>
          </a:xfrm>
          <a:prstGeom prst="rect">
            <a:avLst/>
          </a:prstGeom>
          <a:noFill/>
          <a:ln w="9525">
            <a:noFill/>
            <a:miter lim="800000"/>
            <a:headEnd/>
            <a:tailEnd/>
          </a:ln>
        </p:spPr>
        <p:txBody>
          <a:bodyPr lIns="90000" tIns="46800" rIns="90000" bIns="46800">
            <a:prstTxWarp prst="textNoShape">
              <a:avLst/>
            </a:prstTxWarp>
            <a:spAutoFit/>
          </a:bodyPr>
          <a:lstStyle/>
          <a:p>
            <a:r>
              <a:rPr lang="en-US" sz="1200" dirty="0">
                <a:latin typeface="Times" pitchFamily="-110" charset="0"/>
                <a:ea typeface="Times New Roman" pitchFamily="-110" charset="0"/>
                <a:cs typeface="Times New Roman" pitchFamily="-110" charset="0"/>
              </a:rPr>
              <a:t> </a:t>
            </a:r>
          </a:p>
          <a:p>
            <a:endParaRPr lang="en-US" dirty="0"/>
          </a:p>
        </p:txBody>
      </p:sp>
      <p:grpSp>
        <p:nvGrpSpPr>
          <p:cNvPr id="27652" name="Group 1155"/>
          <p:cNvGrpSpPr>
            <a:grpSpLocks/>
          </p:cNvGrpSpPr>
          <p:nvPr/>
        </p:nvGrpSpPr>
        <p:grpSpPr bwMode="auto">
          <a:xfrm>
            <a:off x="85725" y="1905000"/>
            <a:ext cx="8905875" cy="4038600"/>
            <a:chOff x="-3" y="400"/>
            <a:chExt cx="5706" cy="2251"/>
          </a:xfrm>
        </p:grpSpPr>
        <p:grpSp>
          <p:nvGrpSpPr>
            <p:cNvPr id="27653" name="Group 1153"/>
            <p:cNvGrpSpPr>
              <a:grpSpLocks/>
            </p:cNvGrpSpPr>
            <p:nvPr/>
          </p:nvGrpSpPr>
          <p:grpSpPr bwMode="auto">
            <a:xfrm>
              <a:off x="0" y="403"/>
              <a:ext cx="5700" cy="2245"/>
              <a:chOff x="0" y="403"/>
              <a:chExt cx="5700" cy="2245"/>
            </a:xfrm>
          </p:grpSpPr>
          <p:grpSp>
            <p:nvGrpSpPr>
              <p:cNvPr id="27655" name="Group 1056"/>
              <p:cNvGrpSpPr>
                <a:grpSpLocks/>
              </p:cNvGrpSpPr>
              <p:nvPr/>
            </p:nvGrpSpPr>
            <p:grpSpPr bwMode="auto">
              <a:xfrm>
                <a:off x="0" y="403"/>
                <a:ext cx="1140" cy="403"/>
                <a:chOff x="0" y="403"/>
                <a:chExt cx="1140" cy="403"/>
              </a:xfrm>
            </p:grpSpPr>
            <p:sp>
              <p:nvSpPr>
                <p:cNvPr id="27776" name="Rectangle 1030"/>
                <p:cNvSpPr>
                  <a:spLocks noChangeArrowheads="1"/>
                </p:cNvSpPr>
                <p:nvPr/>
              </p:nvSpPr>
              <p:spPr bwMode="auto">
                <a:xfrm>
                  <a:off x="43" y="403"/>
                  <a:ext cx="1054" cy="403"/>
                </a:xfrm>
                <a:prstGeom prst="rect">
                  <a:avLst/>
                </a:prstGeom>
                <a:noFill/>
                <a:ln w="9525">
                  <a:noFill/>
                  <a:miter lim="800000"/>
                  <a:headEnd/>
                  <a:tailEnd/>
                </a:ln>
              </p:spPr>
              <p:txBody>
                <a:bodyPr lIns="90000" tIns="46800" rIns="90000" bIns="46800">
                  <a:prstTxWarp prst="textNoShape">
                    <a:avLst/>
                  </a:prstTxWarp>
                </a:bodyPr>
                <a:lstStyle/>
                <a:p>
                  <a:pPr algn="ctr"/>
                  <a:r>
                    <a:rPr lang="en-US" sz="1800" dirty="0">
                      <a:latin typeface="Tahoma" pitchFamily="-110" charset="0"/>
                      <a:ea typeface="Times New Roman" pitchFamily="-110" charset="0"/>
                      <a:cs typeface="Times New Roman" pitchFamily="-110" charset="0"/>
                    </a:rPr>
                    <a:t> </a:t>
                  </a:r>
                </a:p>
                <a:p>
                  <a:pPr algn="ctr"/>
                  <a:endParaRPr lang="en-US" sz="3600" dirty="0">
                    <a:latin typeface="Tahoma" pitchFamily="-110" charset="0"/>
                  </a:endParaRPr>
                </a:p>
              </p:txBody>
            </p:sp>
            <p:sp>
              <p:nvSpPr>
                <p:cNvPr id="27777" name="Rectangle 1055"/>
                <p:cNvSpPr>
                  <a:spLocks noChangeArrowheads="1"/>
                </p:cNvSpPr>
                <p:nvPr/>
              </p:nvSpPr>
              <p:spPr bwMode="auto">
                <a:xfrm>
                  <a:off x="0" y="403"/>
                  <a:ext cx="1140" cy="403"/>
                </a:xfrm>
                <a:prstGeom prst="rect">
                  <a:avLst/>
                </a:prstGeom>
                <a:noFill/>
                <a:ln w="7">
                  <a:solidFill>
                    <a:srgbClr val="A0A0A0"/>
                  </a:solidFill>
                  <a:miter lim="800000"/>
                  <a:headEnd/>
                  <a:tailEnd/>
                </a:ln>
              </p:spPr>
              <p:txBody>
                <a:bodyPr lIns="90000" tIns="46800" rIns="90000" bIns="46800">
                  <a:prstTxWarp prst="textNoShape">
                    <a:avLst/>
                  </a:prstTxWarp>
                </a:bodyPr>
                <a:lstStyle/>
                <a:p>
                  <a:endParaRPr lang="en-US" dirty="0"/>
                </a:p>
              </p:txBody>
            </p:sp>
          </p:grpSp>
          <p:grpSp>
            <p:nvGrpSpPr>
              <p:cNvPr id="27656" name="Group 1060"/>
              <p:cNvGrpSpPr>
                <a:grpSpLocks/>
              </p:cNvGrpSpPr>
              <p:nvPr/>
            </p:nvGrpSpPr>
            <p:grpSpPr bwMode="auto">
              <a:xfrm>
                <a:off x="1140" y="403"/>
                <a:ext cx="1140" cy="403"/>
                <a:chOff x="1140" y="403"/>
                <a:chExt cx="1140" cy="403"/>
              </a:xfrm>
            </p:grpSpPr>
            <p:sp>
              <p:nvSpPr>
                <p:cNvPr id="27772" name="Rectangle 1059"/>
                <p:cNvSpPr>
                  <a:spLocks noChangeArrowheads="1"/>
                </p:cNvSpPr>
                <p:nvPr/>
              </p:nvSpPr>
              <p:spPr bwMode="auto">
                <a:xfrm>
                  <a:off x="1140" y="403"/>
                  <a:ext cx="1140" cy="403"/>
                </a:xfrm>
                <a:prstGeom prst="rect">
                  <a:avLst/>
                </a:prstGeom>
                <a:noFill/>
                <a:ln w="9525">
                  <a:noFill/>
                  <a:miter lim="800000"/>
                  <a:headEnd/>
                  <a:tailEnd/>
                </a:ln>
              </p:spPr>
              <p:txBody>
                <a:bodyPr lIns="90000" tIns="46800" rIns="90000" bIns="46800">
                  <a:prstTxWarp prst="textNoShape">
                    <a:avLst/>
                  </a:prstTxWarp>
                </a:bodyPr>
                <a:lstStyle/>
                <a:p>
                  <a:endParaRPr lang="en-US" dirty="0"/>
                </a:p>
              </p:txBody>
            </p:sp>
            <p:grpSp>
              <p:nvGrpSpPr>
                <p:cNvPr id="27773" name="Group 1058"/>
                <p:cNvGrpSpPr>
                  <a:grpSpLocks/>
                </p:cNvGrpSpPr>
                <p:nvPr/>
              </p:nvGrpSpPr>
              <p:grpSpPr bwMode="auto">
                <a:xfrm>
                  <a:off x="1140" y="403"/>
                  <a:ext cx="1140" cy="403"/>
                  <a:chOff x="1140" y="403"/>
                  <a:chExt cx="1140" cy="403"/>
                </a:xfrm>
              </p:grpSpPr>
              <p:sp>
                <p:nvSpPr>
                  <p:cNvPr id="27774" name="Rectangle 1031"/>
                  <p:cNvSpPr>
                    <a:spLocks noChangeArrowheads="1"/>
                  </p:cNvSpPr>
                  <p:nvPr/>
                </p:nvSpPr>
                <p:spPr bwMode="auto">
                  <a:xfrm>
                    <a:off x="1183" y="403"/>
                    <a:ext cx="1054" cy="403"/>
                  </a:xfrm>
                  <a:prstGeom prst="rect">
                    <a:avLst/>
                  </a:prstGeom>
                  <a:noFill/>
                  <a:ln w="9525">
                    <a:noFill/>
                    <a:miter lim="800000"/>
                    <a:headEnd/>
                    <a:tailEnd/>
                  </a:ln>
                </p:spPr>
                <p:txBody>
                  <a:bodyPr lIns="90000" tIns="46800" rIns="90000" bIns="46800">
                    <a:prstTxWarp prst="textNoShape">
                      <a:avLst/>
                    </a:prstTxWarp>
                  </a:bodyPr>
                  <a:lstStyle/>
                  <a:p>
                    <a:pPr algn="ctr"/>
                    <a:r>
                      <a:rPr lang="en-US" sz="1800" b="1" dirty="0">
                        <a:latin typeface="Tahoma" pitchFamily="-110" charset="0"/>
                        <a:ea typeface="Times New Roman" pitchFamily="-110" charset="0"/>
                        <a:cs typeface="Times New Roman" pitchFamily="-110" charset="0"/>
                      </a:rPr>
                      <a:t>Frequency Range</a:t>
                    </a:r>
                    <a:endParaRPr lang="en-US" sz="1800" dirty="0">
                      <a:latin typeface="Tahoma" pitchFamily="-110" charset="0"/>
                      <a:ea typeface="Times New Roman" pitchFamily="-110" charset="0"/>
                      <a:cs typeface="Times New Roman" pitchFamily="-110" charset="0"/>
                    </a:endParaRPr>
                  </a:p>
                  <a:p>
                    <a:pPr algn="ctr"/>
                    <a:endParaRPr lang="en-US" sz="3600" dirty="0">
                      <a:latin typeface="Tahoma" pitchFamily="-110" charset="0"/>
                    </a:endParaRPr>
                  </a:p>
                </p:txBody>
              </p:sp>
              <p:sp>
                <p:nvSpPr>
                  <p:cNvPr id="27775" name="Rectangle 1057"/>
                  <p:cNvSpPr>
                    <a:spLocks noChangeArrowheads="1"/>
                  </p:cNvSpPr>
                  <p:nvPr/>
                </p:nvSpPr>
                <p:spPr bwMode="auto">
                  <a:xfrm>
                    <a:off x="1140" y="403"/>
                    <a:ext cx="1140" cy="403"/>
                  </a:xfrm>
                  <a:prstGeom prst="rect">
                    <a:avLst/>
                  </a:prstGeom>
                  <a:noFill/>
                  <a:ln w="7">
                    <a:solidFill>
                      <a:srgbClr val="A0A0A0"/>
                    </a:solidFill>
                    <a:miter lim="800000"/>
                    <a:headEnd/>
                    <a:tailEnd/>
                  </a:ln>
                </p:spPr>
                <p:txBody>
                  <a:bodyPr lIns="90000" tIns="46800" rIns="90000" bIns="46800">
                    <a:prstTxWarp prst="textNoShape">
                      <a:avLst/>
                    </a:prstTxWarp>
                  </a:bodyPr>
                  <a:lstStyle/>
                  <a:p>
                    <a:endParaRPr lang="en-US" dirty="0"/>
                  </a:p>
                </p:txBody>
              </p:sp>
            </p:grpSp>
          </p:grpSp>
          <p:grpSp>
            <p:nvGrpSpPr>
              <p:cNvPr id="27657" name="Group 1064"/>
              <p:cNvGrpSpPr>
                <a:grpSpLocks/>
              </p:cNvGrpSpPr>
              <p:nvPr/>
            </p:nvGrpSpPr>
            <p:grpSpPr bwMode="auto">
              <a:xfrm>
                <a:off x="2280" y="403"/>
                <a:ext cx="1140" cy="403"/>
                <a:chOff x="2280" y="403"/>
                <a:chExt cx="1140" cy="403"/>
              </a:xfrm>
            </p:grpSpPr>
            <p:sp>
              <p:nvSpPr>
                <p:cNvPr id="27768" name="Rectangle 1063"/>
                <p:cNvSpPr>
                  <a:spLocks noChangeArrowheads="1"/>
                </p:cNvSpPr>
                <p:nvPr/>
              </p:nvSpPr>
              <p:spPr bwMode="auto">
                <a:xfrm>
                  <a:off x="2280" y="403"/>
                  <a:ext cx="1140" cy="403"/>
                </a:xfrm>
                <a:prstGeom prst="rect">
                  <a:avLst/>
                </a:prstGeom>
                <a:noFill/>
                <a:ln w="9525">
                  <a:noFill/>
                  <a:miter lim="800000"/>
                  <a:headEnd/>
                  <a:tailEnd/>
                </a:ln>
              </p:spPr>
              <p:txBody>
                <a:bodyPr lIns="90000" tIns="46800" rIns="90000" bIns="46800">
                  <a:prstTxWarp prst="textNoShape">
                    <a:avLst/>
                  </a:prstTxWarp>
                </a:bodyPr>
                <a:lstStyle/>
                <a:p>
                  <a:endParaRPr lang="en-US" dirty="0"/>
                </a:p>
              </p:txBody>
            </p:sp>
            <p:grpSp>
              <p:nvGrpSpPr>
                <p:cNvPr id="27769" name="Group 1062"/>
                <p:cNvGrpSpPr>
                  <a:grpSpLocks/>
                </p:cNvGrpSpPr>
                <p:nvPr/>
              </p:nvGrpSpPr>
              <p:grpSpPr bwMode="auto">
                <a:xfrm>
                  <a:off x="2280" y="403"/>
                  <a:ext cx="1140" cy="403"/>
                  <a:chOff x="2280" y="403"/>
                  <a:chExt cx="1140" cy="403"/>
                </a:xfrm>
              </p:grpSpPr>
              <p:sp>
                <p:nvSpPr>
                  <p:cNvPr id="27770" name="Rectangle 1032"/>
                  <p:cNvSpPr>
                    <a:spLocks noChangeArrowheads="1"/>
                  </p:cNvSpPr>
                  <p:nvPr/>
                </p:nvSpPr>
                <p:spPr bwMode="auto">
                  <a:xfrm>
                    <a:off x="2323" y="403"/>
                    <a:ext cx="1054" cy="403"/>
                  </a:xfrm>
                  <a:prstGeom prst="rect">
                    <a:avLst/>
                  </a:prstGeom>
                  <a:noFill/>
                  <a:ln w="9525">
                    <a:noFill/>
                    <a:miter lim="800000"/>
                    <a:headEnd/>
                    <a:tailEnd/>
                  </a:ln>
                </p:spPr>
                <p:txBody>
                  <a:bodyPr lIns="90000" tIns="46800" rIns="90000" bIns="46800">
                    <a:prstTxWarp prst="textNoShape">
                      <a:avLst/>
                    </a:prstTxWarp>
                  </a:bodyPr>
                  <a:lstStyle/>
                  <a:p>
                    <a:pPr algn="ctr"/>
                    <a:r>
                      <a:rPr lang="en-US" sz="1800" b="1" dirty="0">
                        <a:latin typeface="Tahoma" pitchFamily="-110" charset="0"/>
                        <a:ea typeface="Times New Roman" pitchFamily="-110" charset="0"/>
                        <a:cs typeface="Times New Roman" pitchFamily="-110" charset="0"/>
                      </a:rPr>
                      <a:t>Typical Attenuation</a:t>
                    </a:r>
                    <a:endParaRPr lang="en-US" sz="1800" dirty="0">
                      <a:latin typeface="Tahoma" pitchFamily="-110" charset="0"/>
                      <a:ea typeface="Times New Roman" pitchFamily="-110" charset="0"/>
                      <a:cs typeface="Times New Roman" pitchFamily="-110" charset="0"/>
                    </a:endParaRPr>
                  </a:p>
                  <a:p>
                    <a:pPr algn="ctr"/>
                    <a:endParaRPr lang="en-US" sz="3600" dirty="0">
                      <a:latin typeface="Tahoma" pitchFamily="-110" charset="0"/>
                    </a:endParaRPr>
                  </a:p>
                </p:txBody>
              </p:sp>
              <p:sp>
                <p:nvSpPr>
                  <p:cNvPr id="27771" name="Rectangle 1061"/>
                  <p:cNvSpPr>
                    <a:spLocks noChangeArrowheads="1"/>
                  </p:cNvSpPr>
                  <p:nvPr/>
                </p:nvSpPr>
                <p:spPr bwMode="auto">
                  <a:xfrm>
                    <a:off x="2280" y="403"/>
                    <a:ext cx="1140" cy="403"/>
                  </a:xfrm>
                  <a:prstGeom prst="rect">
                    <a:avLst/>
                  </a:prstGeom>
                  <a:noFill/>
                  <a:ln w="7">
                    <a:solidFill>
                      <a:srgbClr val="A0A0A0"/>
                    </a:solidFill>
                    <a:miter lim="800000"/>
                    <a:headEnd/>
                    <a:tailEnd/>
                  </a:ln>
                </p:spPr>
                <p:txBody>
                  <a:bodyPr lIns="90000" tIns="46800" rIns="90000" bIns="46800">
                    <a:prstTxWarp prst="textNoShape">
                      <a:avLst/>
                    </a:prstTxWarp>
                  </a:bodyPr>
                  <a:lstStyle/>
                  <a:p>
                    <a:endParaRPr lang="en-US" dirty="0"/>
                  </a:p>
                </p:txBody>
              </p:sp>
            </p:grpSp>
          </p:grpSp>
          <p:grpSp>
            <p:nvGrpSpPr>
              <p:cNvPr id="27658" name="Group 1068"/>
              <p:cNvGrpSpPr>
                <a:grpSpLocks/>
              </p:cNvGrpSpPr>
              <p:nvPr/>
            </p:nvGrpSpPr>
            <p:grpSpPr bwMode="auto">
              <a:xfrm>
                <a:off x="3420" y="403"/>
                <a:ext cx="1140" cy="403"/>
                <a:chOff x="3420" y="403"/>
                <a:chExt cx="1140" cy="403"/>
              </a:xfrm>
            </p:grpSpPr>
            <p:sp>
              <p:nvSpPr>
                <p:cNvPr id="27764" name="Rectangle 1067"/>
                <p:cNvSpPr>
                  <a:spLocks noChangeArrowheads="1"/>
                </p:cNvSpPr>
                <p:nvPr/>
              </p:nvSpPr>
              <p:spPr bwMode="auto">
                <a:xfrm>
                  <a:off x="3420" y="403"/>
                  <a:ext cx="1140" cy="403"/>
                </a:xfrm>
                <a:prstGeom prst="rect">
                  <a:avLst/>
                </a:prstGeom>
                <a:noFill/>
                <a:ln w="9525">
                  <a:noFill/>
                  <a:miter lim="800000"/>
                  <a:headEnd/>
                  <a:tailEnd/>
                </a:ln>
              </p:spPr>
              <p:txBody>
                <a:bodyPr lIns="90000" tIns="46800" rIns="90000" bIns="46800">
                  <a:prstTxWarp prst="textNoShape">
                    <a:avLst/>
                  </a:prstTxWarp>
                </a:bodyPr>
                <a:lstStyle/>
                <a:p>
                  <a:endParaRPr lang="en-US" dirty="0"/>
                </a:p>
              </p:txBody>
            </p:sp>
            <p:grpSp>
              <p:nvGrpSpPr>
                <p:cNvPr id="27765" name="Group 1066"/>
                <p:cNvGrpSpPr>
                  <a:grpSpLocks/>
                </p:cNvGrpSpPr>
                <p:nvPr/>
              </p:nvGrpSpPr>
              <p:grpSpPr bwMode="auto">
                <a:xfrm>
                  <a:off x="3420" y="403"/>
                  <a:ext cx="1140" cy="403"/>
                  <a:chOff x="3420" y="403"/>
                  <a:chExt cx="1140" cy="403"/>
                </a:xfrm>
              </p:grpSpPr>
              <p:sp>
                <p:nvSpPr>
                  <p:cNvPr id="27766" name="Rectangle 1033"/>
                  <p:cNvSpPr>
                    <a:spLocks noChangeArrowheads="1"/>
                  </p:cNvSpPr>
                  <p:nvPr/>
                </p:nvSpPr>
                <p:spPr bwMode="auto">
                  <a:xfrm>
                    <a:off x="3463" y="403"/>
                    <a:ext cx="1054" cy="403"/>
                  </a:xfrm>
                  <a:prstGeom prst="rect">
                    <a:avLst/>
                  </a:prstGeom>
                  <a:noFill/>
                  <a:ln w="9525">
                    <a:noFill/>
                    <a:miter lim="800000"/>
                    <a:headEnd/>
                    <a:tailEnd/>
                  </a:ln>
                </p:spPr>
                <p:txBody>
                  <a:bodyPr lIns="90000" tIns="46800" rIns="90000" bIns="46800">
                    <a:prstTxWarp prst="textNoShape">
                      <a:avLst/>
                    </a:prstTxWarp>
                  </a:bodyPr>
                  <a:lstStyle/>
                  <a:p>
                    <a:pPr algn="ctr"/>
                    <a:r>
                      <a:rPr lang="en-US" sz="1800" b="1" dirty="0">
                        <a:latin typeface="Tahoma" pitchFamily="-110" charset="0"/>
                        <a:ea typeface="Times New Roman" pitchFamily="-110" charset="0"/>
                        <a:cs typeface="Times New Roman" pitchFamily="-110" charset="0"/>
                      </a:rPr>
                      <a:t>Typical Delay</a:t>
                    </a:r>
                    <a:endParaRPr lang="en-US" sz="1800" dirty="0">
                      <a:latin typeface="Tahoma" pitchFamily="-110" charset="0"/>
                      <a:ea typeface="Times New Roman" pitchFamily="-110" charset="0"/>
                      <a:cs typeface="Times New Roman" pitchFamily="-110" charset="0"/>
                    </a:endParaRPr>
                  </a:p>
                  <a:p>
                    <a:pPr algn="ctr"/>
                    <a:endParaRPr lang="en-US" sz="3600" dirty="0">
                      <a:latin typeface="Tahoma" pitchFamily="-110" charset="0"/>
                    </a:endParaRPr>
                  </a:p>
                </p:txBody>
              </p:sp>
              <p:sp>
                <p:nvSpPr>
                  <p:cNvPr id="27767" name="Rectangle 1065"/>
                  <p:cNvSpPr>
                    <a:spLocks noChangeArrowheads="1"/>
                  </p:cNvSpPr>
                  <p:nvPr/>
                </p:nvSpPr>
                <p:spPr bwMode="auto">
                  <a:xfrm>
                    <a:off x="3420" y="403"/>
                    <a:ext cx="1140" cy="403"/>
                  </a:xfrm>
                  <a:prstGeom prst="rect">
                    <a:avLst/>
                  </a:prstGeom>
                  <a:noFill/>
                  <a:ln w="7">
                    <a:solidFill>
                      <a:srgbClr val="A0A0A0"/>
                    </a:solidFill>
                    <a:miter lim="800000"/>
                    <a:headEnd/>
                    <a:tailEnd/>
                  </a:ln>
                </p:spPr>
                <p:txBody>
                  <a:bodyPr lIns="90000" tIns="46800" rIns="90000" bIns="46800">
                    <a:prstTxWarp prst="textNoShape">
                      <a:avLst/>
                    </a:prstTxWarp>
                  </a:bodyPr>
                  <a:lstStyle/>
                  <a:p>
                    <a:endParaRPr lang="en-US" dirty="0"/>
                  </a:p>
                </p:txBody>
              </p:sp>
            </p:grpSp>
          </p:grpSp>
          <p:grpSp>
            <p:nvGrpSpPr>
              <p:cNvPr id="27659" name="Group 1072"/>
              <p:cNvGrpSpPr>
                <a:grpSpLocks/>
              </p:cNvGrpSpPr>
              <p:nvPr/>
            </p:nvGrpSpPr>
            <p:grpSpPr bwMode="auto">
              <a:xfrm>
                <a:off x="4560" y="403"/>
                <a:ext cx="1140" cy="403"/>
                <a:chOff x="4560" y="403"/>
                <a:chExt cx="1140" cy="403"/>
              </a:xfrm>
            </p:grpSpPr>
            <p:sp>
              <p:nvSpPr>
                <p:cNvPr id="27760" name="Rectangle 1071"/>
                <p:cNvSpPr>
                  <a:spLocks noChangeArrowheads="1"/>
                </p:cNvSpPr>
                <p:nvPr/>
              </p:nvSpPr>
              <p:spPr bwMode="auto">
                <a:xfrm>
                  <a:off x="4560" y="403"/>
                  <a:ext cx="1140" cy="403"/>
                </a:xfrm>
                <a:prstGeom prst="rect">
                  <a:avLst/>
                </a:prstGeom>
                <a:noFill/>
                <a:ln w="9525">
                  <a:noFill/>
                  <a:miter lim="800000"/>
                  <a:headEnd/>
                  <a:tailEnd/>
                </a:ln>
              </p:spPr>
              <p:txBody>
                <a:bodyPr lIns="90000" tIns="46800" rIns="90000" bIns="46800">
                  <a:prstTxWarp prst="textNoShape">
                    <a:avLst/>
                  </a:prstTxWarp>
                </a:bodyPr>
                <a:lstStyle/>
                <a:p>
                  <a:endParaRPr lang="en-US" dirty="0"/>
                </a:p>
              </p:txBody>
            </p:sp>
            <p:grpSp>
              <p:nvGrpSpPr>
                <p:cNvPr id="27761" name="Group 1070"/>
                <p:cNvGrpSpPr>
                  <a:grpSpLocks/>
                </p:cNvGrpSpPr>
                <p:nvPr/>
              </p:nvGrpSpPr>
              <p:grpSpPr bwMode="auto">
                <a:xfrm>
                  <a:off x="4560" y="403"/>
                  <a:ext cx="1140" cy="403"/>
                  <a:chOff x="4560" y="403"/>
                  <a:chExt cx="1140" cy="403"/>
                </a:xfrm>
              </p:grpSpPr>
              <p:sp>
                <p:nvSpPr>
                  <p:cNvPr id="27762" name="Rectangle 1034"/>
                  <p:cNvSpPr>
                    <a:spLocks noChangeArrowheads="1"/>
                  </p:cNvSpPr>
                  <p:nvPr/>
                </p:nvSpPr>
                <p:spPr bwMode="auto">
                  <a:xfrm>
                    <a:off x="4603" y="403"/>
                    <a:ext cx="1054" cy="403"/>
                  </a:xfrm>
                  <a:prstGeom prst="rect">
                    <a:avLst/>
                  </a:prstGeom>
                  <a:noFill/>
                  <a:ln w="9525">
                    <a:noFill/>
                    <a:miter lim="800000"/>
                    <a:headEnd/>
                    <a:tailEnd/>
                  </a:ln>
                </p:spPr>
                <p:txBody>
                  <a:bodyPr lIns="90000" tIns="46800" rIns="90000" bIns="46800">
                    <a:prstTxWarp prst="textNoShape">
                      <a:avLst/>
                    </a:prstTxWarp>
                  </a:bodyPr>
                  <a:lstStyle/>
                  <a:p>
                    <a:pPr algn="ctr"/>
                    <a:r>
                      <a:rPr lang="en-US" sz="1800" b="1" dirty="0">
                        <a:latin typeface="Tahoma" pitchFamily="-110" charset="0"/>
                        <a:ea typeface="Times New Roman" pitchFamily="-110" charset="0"/>
                        <a:cs typeface="Times New Roman" pitchFamily="-110" charset="0"/>
                      </a:rPr>
                      <a:t>Repeater Spacing</a:t>
                    </a:r>
                    <a:endParaRPr lang="en-US" sz="1800" dirty="0">
                      <a:latin typeface="Tahoma" pitchFamily="-110" charset="0"/>
                      <a:ea typeface="Times New Roman" pitchFamily="-110" charset="0"/>
                      <a:cs typeface="Times New Roman" pitchFamily="-110" charset="0"/>
                    </a:endParaRPr>
                  </a:p>
                  <a:p>
                    <a:pPr algn="ctr"/>
                    <a:endParaRPr lang="en-US" sz="3600" dirty="0">
                      <a:latin typeface="Tahoma" pitchFamily="-110" charset="0"/>
                    </a:endParaRPr>
                  </a:p>
                </p:txBody>
              </p:sp>
              <p:sp>
                <p:nvSpPr>
                  <p:cNvPr id="27763" name="Rectangle 1069"/>
                  <p:cNvSpPr>
                    <a:spLocks noChangeArrowheads="1"/>
                  </p:cNvSpPr>
                  <p:nvPr/>
                </p:nvSpPr>
                <p:spPr bwMode="auto">
                  <a:xfrm>
                    <a:off x="4560" y="403"/>
                    <a:ext cx="1140" cy="403"/>
                  </a:xfrm>
                  <a:prstGeom prst="rect">
                    <a:avLst/>
                  </a:prstGeom>
                  <a:noFill/>
                  <a:ln w="7">
                    <a:solidFill>
                      <a:srgbClr val="A0A0A0"/>
                    </a:solidFill>
                    <a:miter lim="800000"/>
                    <a:headEnd/>
                    <a:tailEnd/>
                  </a:ln>
                </p:spPr>
                <p:txBody>
                  <a:bodyPr lIns="90000" tIns="46800" rIns="90000" bIns="46800">
                    <a:prstTxWarp prst="textNoShape">
                      <a:avLst/>
                    </a:prstTxWarp>
                  </a:bodyPr>
                  <a:lstStyle/>
                  <a:p>
                    <a:endParaRPr lang="en-US" dirty="0"/>
                  </a:p>
                </p:txBody>
              </p:sp>
            </p:grpSp>
          </p:grpSp>
          <p:grpSp>
            <p:nvGrpSpPr>
              <p:cNvPr id="27660" name="Group 1076"/>
              <p:cNvGrpSpPr>
                <a:grpSpLocks/>
              </p:cNvGrpSpPr>
              <p:nvPr/>
            </p:nvGrpSpPr>
            <p:grpSpPr bwMode="auto">
              <a:xfrm>
                <a:off x="0" y="806"/>
                <a:ext cx="1140" cy="518"/>
                <a:chOff x="0" y="806"/>
                <a:chExt cx="1140" cy="518"/>
              </a:xfrm>
            </p:grpSpPr>
            <p:sp>
              <p:nvSpPr>
                <p:cNvPr id="27756" name="Rectangle 1075"/>
                <p:cNvSpPr>
                  <a:spLocks noChangeArrowheads="1"/>
                </p:cNvSpPr>
                <p:nvPr/>
              </p:nvSpPr>
              <p:spPr bwMode="auto">
                <a:xfrm>
                  <a:off x="0" y="806"/>
                  <a:ext cx="1140" cy="518"/>
                </a:xfrm>
                <a:prstGeom prst="rect">
                  <a:avLst/>
                </a:prstGeom>
                <a:noFill/>
                <a:ln w="9525">
                  <a:noFill/>
                  <a:miter lim="800000"/>
                  <a:headEnd/>
                  <a:tailEnd/>
                </a:ln>
              </p:spPr>
              <p:txBody>
                <a:bodyPr lIns="90000" tIns="46800" rIns="90000" bIns="46800">
                  <a:prstTxWarp prst="textNoShape">
                    <a:avLst/>
                  </a:prstTxWarp>
                </a:bodyPr>
                <a:lstStyle/>
                <a:p>
                  <a:endParaRPr lang="en-US" dirty="0"/>
                </a:p>
              </p:txBody>
            </p:sp>
            <p:grpSp>
              <p:nvGrpSpPr>
                <p:cNvPr id="27757" name="Group 1074"/>
                <p:cNvGrpSpPr>
                  <a:grpSpLocks/>
                </p:cNvGrpSpPr>
                <p:nvPr/>
              </p:nvGrpSpPr>
              <p:grpSpPr bwMode="auto">
                <a:xfrm>
                  <a:off x="0" y="806"/>
                  <a:ext cx="1140" cy="518"/>
                  <a:chOff x="0" y="806"/>
                  <a:chExt cx="1140" cy="518"/>
                </a:xfrm>
              </p:grpSpPr>
              <p:sp>
                <p:nvSpPr>
                  <p:cNvPr id="27758" name="Rectangle 1035"/>
                  <p:cNvSpPr>
                    <a:spLocks noChangeArrowheads="1"/>
                  </p:cNvSpPr>
                  <p:nvPr/>
                </p:nvSpPr>
                <p:spPr bwMode="auto">
                  <a:xfrm>
                    <a:off x="43" y="806"/>
                    <a:ext cx="1054" cy="518"/>
                  </a:xfrm>
                  <a:prstGeom prst="rect">
                    <a:avLst/>
                  </a:prstGeom>
                  <a:noFill/>
                  <a:ln w="9525">
                    <a:noFill/>
                    <a:miter lim="800000"/>
                    <a:headEnd/>
                    <a:tailEnd/>
                  </a:ln>
                </p:spPr>
                <p:txBody>
                  <a:bodyPr lIns="90000" tIns="46800" rIns="90000" bIns="46800">
                    <a:prstTxWarp prst="textNoShape">
                      <a:avLst/>
                    </a:prstTxWarp>
                  </a:bodyPr>
                  <a:lstStyle/>
                  <a:p>
                    <a:r>
                      <a:rPr lang="en-US" sz="1800" dirty="0">
                        <a:latin typeface="Tahoma" pitchFamily="-110" charset="0"/>
                        <a:ea typeface="Times New Roman" pitchFamily="-110" charset="0"/>
                        <a:cs typeface="Times New Roman" pitchFamily="-110" charset="0"/>
                      </a:rPr>
                      <a:t>Twisted pair (with loading)</a:t>
                    </a:r>
                  </a:p>
                  <a:p>
                    <a:endParaRPr lang="en-US" sz="3600" dirty="0">
                      <a:latin typeface="Tahoma" pitchFamily="-110" charset="0"/>
                    </a:endParaRPr>
                  </a:p>
                </p:txBody>
              </p:sp>
              <p:sp>
                <p:nvSpPr>
                  <p:cNvPr id="27759" name="Rectangle 1073"/>
                  <p:cNvSpPr>
                    <a:spLocks noChangeArrowheads="1"/>
                  </p:cNvSpPr>
                  <p:nvPr/>
                </p:nvSpPr>
                <p:spPr bwMode="auto">
                  <a:xfrm>
                    <a:off x="0" y="806"/>
                    <a:ext cx="1140" cy="518"/>
                  </a:xfrm>
                  <a:prstGeom prst="rect">
                    <a:avLst/>
                  </a:prstGeom>
                  <a:noFill/>
                  <a:ln w="7">
                    <a:solidFill>
                      <a:srgbClr val="A0A0A0"/>
                    </a:solidFill>
                    <a:miter lim="800000"/>
                    <a:headEnd/>
                    <a:tailEnd/>
                  </a:ln>
                </p:spPr>
                <p:txBody>
                  <a:bodyPr lIns="90000" tIns="46800" rIns="90000" bIns="46800">
                    <a:prstTxWarp prst="textNoShape">
                      <a:avLst/>
                    </a:prstTxWarp>
                  </a:bodyPr>
                  <a:lstStyle/>
                  <a:p>
                    <a:endParaRPr lang="en-US" dirty="0"/>
                  </a:p>
                </p:txBody>
              </p:sp>
            </p:grpSp>
          </p:grpSp>
          <p:grpSp>
            <p:nvGrpSpPr>
              <p:cNvPr id="27661" name="Group 1080"/>
              <p:cNvGrpSpPr>
                <a:grpSpLocks/>
              </p:cNvGrpSpPr>
              <p:nvPr/>
            </p:nvGrpSpPr>
            <p:grpSpPr bwMode="auto">
              <a:xfrm>
                <a:off x="1140" y="806"/>
                <a:ext cx="1140" cy="518"/>
                <a:chOff x="1140" y="806"/>
                <a:chExt cx="1140" cy="518"/>
              </a:xfrm>
            </p:grpSpPr>
            <p:sp>
              <p:nvSpPr>
                <p:cNvPr id="27752" name="Rectangle 1079"/>
                <p:cNvSpPr>
                  <a:spLocks noChangeArrowheads="1"/>
                </p:cNvSpPr>
                <p:nvPr/>
              </p:nvSpPr>
              <p:spPr bwMode="auto">
                <a:xfrm>
                  <a:off x="1140" y="806"/>
                  <a:ext cx="1140" cy="518"/>
                </a:xfrm>
                <a:prstGeom prst="rect">
                  <a:avLst/>
                </a:prstGeom>
                <a:noFill/>
                <a:ln w="9525">
                  <a:noFill/>
                  <a:miter lim="800000"/>
                  <a:headEnd/>
                  <a:tailEnd/>
                </a:ln>
              </p:spPr>
              <p:txBody>
                <a:bodyPr lIns="90000" tIns="46800" rIns="90000" bIns="46800">
                  <a:prstTxWarp prst="textNoShape">
                    <a:avLst/>
                  </a:prstTxWarp>
                </a:bodyPr>
                <a:lstStyle/>
                <a:p>
                  <a:endParaRPr lang="en-US" dirty="0"/>
                </a:p>
              </p:txBody>
            </p:sp>
            <p:grpSp>
              <p:nvGrpSpPr>
                <p:cNvPr id="27753" name="Group 1078"/>
                <p:cNvGrpSpPr>
                  <a:grpSpLocks/>
                </p:cNvGrpSpPr>
                <p:nvPr/>
              </p:nvGrpSpPr>
              <p:grpSpPr bwMode="auto">
                <a:xfrm>
                  <a:off x="1140" y="806"/>
                  <a:ext cx="1140" cy="518"/>
                  <a:chOff x="1140" y="806"/>
                  <a:chExt cx="1140" cy="518"/>
                </a:xfrm>
              </p:grpSpPr>
              <p:sp>
                <p:nvSpPr>
                  <p:cNvPr id="27754" name="Rectangle 1036"/>
                  <p:cNvSpPr>
                    <a:spLocks noChangeArrowheads="1"/>
                  </p:cNvSpPr>
                  <p:nvPr/>
                </p:nvSpPr>
                <p:spPr bwMode="auto">
                  <a:xfrm>
                    <a:off x="1183" y="806"/>
                    <a:ext cx="1054" cy="518"/>
                  </a:xfrm>
                  <a:prstGeom prst="rect">
                    <a:avLst/>
                  </a:prstGeom>
                  <a:noFill/>
                  <a:ln w="9525">
                    <a:noFill/>
                    <a:miter lim="800000"/>
                    <a:headEnd/>
                    <a:tailEnd/>
                  </a:ln>
                </p:spPr>
                <p:txBody>
                  <a:bodyPr lIns="90000" tIns="46800" rIns="90000" bIns="46800">
                    <a:prstTxWarp prst="textNoShape">
                      <a:avLst/>
                    </a:prstTxWarp>
                  </a:bodyPr>
                  <a:lstStyle/>
                  <a:p>
                    <a:r>
                      <a:rPr lang="en-US" sz="1800" dirty="0">
                        <a:latin typeface="Tahoma" pitchFamily="-110" charset="0"/>
                        <a:ea typeface="Times New Roman" pitchFamily="-110" charset="0"/>
                        <a:cs typeface="Times New Roman" pitchFamily="-110" charset="0"/>
                      </a:rPr>
                      <a:t>0 to 3.5 kHz</a:t>
                    </a:r>
                  </a:p>
                  <a:p>
                    <a:endParaRPr lang="en-US" sz="3600" dirty="0">
                      <a:latin typeface="Tahoma" pitchFamily="-110" charset="0"/>
                    </a:endParaRPr>
                  </a:p>
                </p:txBody>
              </p:sp>
              <p:sp>
                <p:nvSpPr>
                  <p:cNvPr id="27755" name="Rectangle 1077"/>
                  <p:cNvSpPr>
                    <a:spLocks noChangeArrowheads="1"/>
                  </p:cNvSpPr>
                  <p:nvPr/>
                </p:nvSpPr>
                <p:spPr bwMode="auto">
                  <a:xfrm>
                    <a:off x="1140" y="806"/>
                    <a:ext cx="1140" cy="518"/>
                  </a:xfrm>
                  <a:prstGeom prst="rect">
                    <a:avLst/>
                  </a:prstGeom>
                  <a:noFill/>
                  <a:ln w="7">
                    <a:solidFill>
                      <a:srgbClr val="A0A0A0"/>
                    </a:solidFill>
                    <a:miter lim="800000"/>
                    <a:headEnd/>
                    <a:tailEnd/>
                  </a:ln>
                </p:spPr>
                <p:txBody>
                  <a:bodyPr lIns="90000" tIns="46800" rIns="90000" bIns="46800">
                    <a:prstTxWarp prst="textNoShape">
                      <a:avLst/>
                    </a:prstTxWarp>
                  </a:bodyPr>
                  <a:lstStyle/>
                  <a:p>
                    <a:endParaRPr lang="en-US" dirty="0"/>
                  </a:p>
                </p:txBody>
              </p:sp>
            </p:grpSp>
          </p:grpSp>
          <p:grpSp>
            <p:nvGrpSpPr>
              <p:cNvPr id="27662" name="Group 1084"/>
              <p:cNvGrpSpPr>
                <a:grpSpLocks/>
              </p:cNvGrpSpPr>
              <p:nvPr/>
            </p:nvGrpSpPr>
            <p:grpSpPr bwMode="auto">
              <a:xfrm>
                <a:off x="2280" y="806"/>
                <a:ext cx="1140" cy="518"/>
                <a:chOff x="2280" y="806"/>
                <a:chExt cx="1140" cy="518"/>
              </a:xfrm>
            </p:grpSpPr>
            <p:sp>
              <p:nvSpPr>
                <p:cNvPr id="27748" name="Rectangle 1083"/>
                <p:cNvSpPr>
                  <a:spLocks noChangeArrowheads="1"/>
                </p:cNvSpPr>
                <p:nvPr/>
              </p:nvSpPr>
              <p:spPr bwMode="auto">
                <a:xfrm>
                  <a:off x="2280" y="806"/>
                  <a:ext cx="1140" cy="518"/>
                </a:xfrm>
                <a:prstGeom prst="rect">
                  <a:avLst/>
                </a:prstGeom>
                <a:noFill/>
                <a:ln w="9525">
                  <a:noFill/>
                  <a:miter lim="800000"/>
                  <a:headEnd/>
                  <a:tailEnd/>
                </a:ln>
              </p:spPr>
              <p:txBody>
                <a:bodyPr lIns="90000" tIns="46800" rIns="90000" bIns="46800">
                  <a:prstTxWarp prst="textNoShape">
                    <a:avLst/>
                  </a:prstTxWarp>
                </a:bodyPr>
                <a:lstStyle/>
                <a:p>
                  <a:endParaRPr lang="en-US" dirty="0"/>
                </a:p>
              </p:txBody>
            </p:sp>
            <p:grpSp>
              <p:nvGrpSpPr>
                <p:cNvPr id="27749" name="Group 1082"/>
                <p:cNvGrpSpPr>
                  <a:grpSpLocks/>
                </p:cNvGrpSpPr>
                <p:nvPr/>
              </p:nvGrpSpPr>
              <p:grpSpPr bwMode="auto">
                <a:xfrm>
                  <a:off x="2280" y="806"/>
                  <a:ext cx="1140" cy="518"/>
                  <a:chOff x="2280" y="806"/>
                  <a:chExt cx="1140" cy="518"/>
                </a:xfrm>
              </p:grpSpPr>
              <p:sp>
                <p:nvSpPr>
                  <p:cNvPr id="27750" name="Rectangle 1037"/>
                  <p:cNvSpPr>
                    <a:spLocks noChangeArrowheads="1"/>
                  </p:cNvSpPr>
                  <p:nvPr/>
                </p:nvSpPr>
                <p:spPr bwMode="auto">
                  <a:xfrm>
                    <a:off x="2323" y="806"/>
                    <a:ext cx="1054" cy="518"/>
                  </a:xfrm>
                  <a:prstGeom prst="rect">
                    <a:avLst/>
                  </a:prstGeom>
                  <a:noFill/>
                  <a:ln w="9525">
                    <a:noFill/>
                    <a:miter lim="800000"/>
                    <a:headEnd/>
                    <a:tailEnd/>
                  </a:ln>
                </p:spPr>
                <p:txBody>
                  <a:bodyPr lIns="90000" tIns="46800" rIns="90000" bIns="46800">
                    <a:prstTxWarp prst="textNoShape">
                      <a:avLst/>
                    </a:prstTxWarp>
                  </a:bodyPr>
                  <a:lstStyle/>
                  <a:p>
                    <a:r>
                      <a:rPr lang="en-US" sz="1800" dirty="0">
                        <a:latin typeface="Tahoma" pitchFamily="-110" charset="0"/>
                        <a:ea typeface="Times New Roman" pitchFamily="-110" charset="0"/>
                        <a:cs typeface="Times New Roman" pitchFamily="-110" charset="0"/>
                      </a:rPr>
                      <a:t>0.2 dB/km @ 1 kHz</a:t>
                    </a:r>
                  </a:p>
                  <a:p>
                    <a:endParaRPr lang="en-US" sz="3600" dirty="0">
                      <a:latin typeface="Tahoma" pitchFamily="-110" charset="0"/>
                    </a:endParaRPr>
                  </a:p>
                </p:txBody>
              </p:sp>
              <p:sp>
                <p:nvSpPr>
                  <p:cNvPr id="27751" name="Rectangle 1081"/>
                  <p:cNvSpPr>
                    <a:spLocks noChangeArrowheads="1"/>
                  </p:cNvSpPr>
                  <p:nvPr/>
                </p:nvSpPr>
                <p:spPr bwMode="auto">
                  <a:xfrm>
                    <a:off x="2280" y="806"/>
                    <a:ext cx="1140" cy="518"/>
                  </a:xfrm>
                  <a:prstGeom prst="rect">
                    <a:avLst/>
                  </a:prstGeom>
                  <a:noFill/>
                  <a:ln w="7">
                    <a:solidFill>
                      <a:srgbClr val="A0A0A0"/>
                    </a:solidFill>
                    <a:miter lim="800000"/>
                    <a:headEnd/>
                    <a:tailEnd/>
                  </a:ln>
                </p:spPr>
                <p:txBody>
                  <a:bodyPr lIns="90000" tIns="46800" rIns="90000" bIns="46800">
                    <a:prstTxWarp prst="textNoShape">
                      <a:avLst/>
                    </a:prstTxWarp>
                  </a:bodyPr>
                  <a:lstStyle/>
                  <a:p>
                    <a:endParaRPr lang="en-US" dirty="0"/>
                  </a:p>
                </p:txBody>
              </p:sp>
            </p:grpSp>
          </p:grpSp>
          <p:grpSp>
            <p:nvGrpSpPr>
              <p:cNvPr id="27663" name="Group 1088"/>
              <p:cNvGrpSpPr>
                <a:grpSpLocks/>
              </p:cNvGrpSpPr>
              <p:nvPr/>
            </p:nvGrpSpPr>
            <p:grpSpPr bwMode="auto">
              <a:xfrm>
                <a:off x="3420" y="806"/>
                <a:ext cx="1140" cy="518"/>
                <a:chOff x="3420" y="806"/>
                <a:chExt cx="1140" cy="518"/>
              </a:xfrm>
            </p:grpSpPr>
            <p:sp>
              <p:nvSpPr>
                <p:cNvPr id="27744" name="Rectangle 1087"/>
                <p:cNvSpPr>
                  <a:spLocks noChangeArrowheads="1"/>
                </p:cNvSpPr>
                <p:nvPr/>
              </p:nvSpPr>
              <p:spPr bwMode="auto">
                <a:xfrm>
                  <a:off x="3420" y="806"/>
                  <a:ext cx="1140" cy="518"/>
                </a:xfrm>
                <a:prstGeom prst="rect">
                  <a:avLst/>
                </a:prstGeom>
                <a:noFill/>
                <a:ln w="9525">
                  <a:noFill/>
                  <a:miter lim="800000"/>
                  <a:headEnd/>
                  <a:tailEnd/>
                </a:ln>
              </p:spPr>
              <p:txBody>
                <a:bodyPr lIns="90000" tIns="46800" rIns="90000" bIns="46800">
                  <a:prstTxWarp prst="textNoShape">
                    <a:avLst/>
                  </a:prstTxWarp>
                </a:bodyPr>
                <a:lstStyle/>
                <a:p>
                  <a:endParaRPr lang="en-US" dirty="0"/>
                </a:p>
              </p:txBody>
            </p:sp>
            <p:grpSp>
              <p:nvGrpSpPr>
                <p:cNvPr id="27745" name="Group 1086"/>
                <p:cNvGrpSpPr>
                  <a:grpSpLocks/>
                </p:cNvGrpSpPr>
                <p:nvPr/>
              </p:nvGrpSpPr>
              <p:grpSpPr bwMode="auto">
                <a:xfrm>
                  <a:off x="3420" y="806"/>
                  <a:ext cx="1140" cy="518"/>
                  <a:chOff x="3420" y="806"/>
                  <a:chExt cx="1140" cy="518"/>
                </a:xfrm>
              </p:grpSpPr>
              <p:sp>
                <p:nvSpPr>
                  <p:cNvPr id="27746" name="Rectangle 1038"/>
                  <p:cNvSpPr>
                    <a:spLocks noChangeArrowheads="1"/>
                  </p:cNvSpPr>
                  <p:nvPr/>
                </p:nvSpPr>
                <p:spPr bwMode="auto">
                  <a:xfrm>
                    <a:off x="3463" y="806"/>
                    <a:ext cx="1054" cy="518"/>
                  </a:xfrm>
                  <a:prstGeom prst="rect">
                    <a:avLst/>
                  </a:prstGeom>
                  <a:noFill/>
                  <a:ln w="9525">
                    <a:noFill/>
                    <a:miter lim="800000"/>
                    <a:headEnd/>
                    <a:tailEnd/>
                  </a:ln>
                </p:spPr>
                <p:txBody>
                  <a:bodyPr lIns="90000" tIns="46800" rIns="90000" bIns="46800">
                    <a:prstTxWarp prst="textNoShape">
                      <a:avLst/>
                    </a:prstTxWarp>
                  </a:bodyPr>
                  <a:lstStyle/>
                  <a:p>
                    <a:r>
                      <a:rPr lang="en-US" sz="1800" dirty="0">
                        <a:latin typeface="Tahoma" pitchFamily="-110" charset="0"/>
                        <a:ea typeface="Times New Roman" pitchFamily="-110" charset="0"/>
                        <a:cs typeface="Times New Roman" pitchFamily="-110" charset="0"/>
                      </a:rPr>
                      <a:t>50 µs/km</a:t>
                    </a:r>
                  </a:p>
                  <a:p>
                    <a:endParaRPr lang="en-US" sz="3600" dirty="0">
                      <a:latin typeface="Tahoma" pitchFamily="-110" charset="0"/>
                    </a:endParaRPr>
                  </a:p>
                </p:txBody>
              </p:sp>
              <p:sp>
                <p:nvSpPr>
                  <p:cNvPr id="27747" name="Rectangle 1085"/>
                  <p:cNvSpPr>
                    <a:spLocks noChangeArrowheads="1"/>
                  </p:cNvSpPr>
                  <p:nvPr/>
                </p:nvSpPr>
                <p:spPr bwMode="auto">
                  <a:xfrm>
                    <a:off x="3420" y="806"/>
                    <a:ext cx="1140" cy="518"/>
                  </a:xfrm>
                  <a:prstGeom prst="rect">
                    <a:avLst/>
                  </a:prstGeom>
                  <a:noFill/>
                  <a:ln w="7">
                    <a:solidFill>
                      <a:srgbClr val="A0A0A0"/>
                    </a:solidFill>
                    <a:miter lim="800000"/>
                    <a:headEnd/>
                    <a:tailEnd/>
                  </a:ln>
                </p:spPr>
                <p:txBody>
                  <a:bodyPr lIns="90000" tIns="46800" rIns="90000" bIns="46800">
                    <a:prstTxWarp prst="textNoShape">
                      <a:avLst/>
                    </a:prstTxWarp>
                  </a:bodyPr>
                  <a:lstStyle/>
                  <a:p>
                    <a:endParaRPr lang="en-US" dirty="0"/>
                  </a:p>
                </p:txBody>
              </p:sp>
            </p:grpSp>
          </p:grpSp>
          <p:grpSp>
            <p:nvGrpSpPr>
              <p:cNvPr id="27664" name="Group 1092"/>
              <p:cNvGrpSpPr>
                <a:grpSpLocks/>
              </p:cNvGrpSpPr>
              <p:nvPr/>
            </p:nvGrpSpPr>
            <p:grpSpPr bwMode="auto">
              <a:xfrm>
                <a:off x="4560" y="806"/>
                <a:ext cx="1140" cy="518"/>
                <a:chOff x="4560" y="806"/>
                <a:chExt cx="1140" cy="518"/>
              </a:xfrm>
            </p:grpSpPr>
            <p:sp>
              <p:nvSpPr>
                <p:cNvPr id="27740" name="Rectangle 1091"/>
                <p:cNvSpPr>
                  <a:spLocks noChangeArrowheads="1"/>
                </p:cNvSpPr>
                <p:nvPr/>
              </p:nvSpPr>
              <p:spPr bwMode="auto">
                <a:xfrm>
                  <a:off x="4560" y="806"/>
                  <a:ext cx="1140" cy="518"/>
                </a:xfrm>
                <a:prstGeom prst="rect">
                  <a:avLst/>
                </a:prstGeom>
                <a:noFill/>
                <a:ln w="9525">
                  <a:noFill/>
                  <a:miter lim="800000"/>
                  <a:headEnd/>
                  <a:tailEnd/>
                </a:ln>
              </p:spPr>
              <p:txBody>
                <a:bodyPr lIns="90000" tIns="46800" rIns="90000" bIns="46800">
                  <a:prstTxWarp prst="textNoShape">
                    <a:avLst/>
                  </a:prstTxWarp>
                </a:bodyPr>
                <a:lstStyle/>
                <a:p>
                  <a:endParaRPr lang="en-US" dirty="0"/>
                </a:p>
              </p:txBody>
            </p:sp>
            <p:grpSp>
              <p:nvGrpSpPr>
                <p:cNvPr id="27741" name="Group 1090"/>
                <p:cNvGrpSpPr>
                  <a:grpSpLocks/>
                </p:cNvGrpSpPr>
                <p:nvPr/>
              </p:nvGrpSpPr>
              <p:grpSpPr bwMode="auto">
                <a:xfrm>
                  <a:off x="4560" y="806"/>
                  <a:ext cx="1140" cy="518"/>
                  <a:chOff x="4560" y="806"/>
                  <a:chExt cx="1140" cy="518"/>
                </a:xfrm>
              </p:grpSpPr>
              <p:sp>
                <p:nvSpPr>
                  <p:cNvPr id="27742" name="Rectangle 1039"/>
                  <p:cNvSpPr>
                    <a:spLocks noChangeArrowheads="1"/>
                  </p:cNvSpPr>
                  <p:nvPr/>
                </p:nvSpPr>
                <p:spPr bwMode="auto">
                  <a:xfrm>
                    <a:off x="4603" y="806"/>
                    <a:ext cx="1054" cy="518"/>
                  </a:xfrm>
                  <a:prstGeom prst="rect">
                    <a:avLst/>
                  </a:prstGeom>
                  <a:noFill/>
                  <a:ln w="9525">
                    <a:noFill/>
                    <a:miter lim="800000"/>
                    <a:headEnd/>
                    <a:tailEnd/>
                  </a:ln>
                </p:spPr>
                <p:txBody>
                  <a:bodyPr lIns="90000" tIns="46800" rIns="90000" bIns="46800">
                    <a:prstTxWarp prst="textNoShape">
                      <a:avLst/>
                    </a:prstTxWarp>
                  </a:bodyPr>
                  <a:lstStyle/>
                  <a:p>
                    <a:r>
                      <a:rPr lang="en-US" sz="1800" dirty="0">
                        <a:latin typeface="Tahoma" pitchFamily="-110" charset="0"/>
                        <a:ea typeface="Times New Roman" pitchFamily="-110" charset="0"/>
                        <a:cs typeface="Times New Roman" pitchFamily="-110" charset="0"/>
                      </a:rPr>
                      <a:t>2 km</a:t>
                    </a:r>
                  </a:p>
                  <a:p>
                    <a:endParaRPr lang="en-US" sz="3600" dirty="0">
                      <a:latin typeface="Tahoma" pitchFamily="-110" charset="0"/>
                    </a:endParaRPr>
                  </a:p>
                </p:txBody>
              </p:sp>
              <p:sp>
                <p:nvSpPr>
                  <p:cNvPr id="27743" name="Rectangle 1089"/>
                  <p:cNvSpPr>
                    <a:spLocks noChangeArrowheads="1"/>
                  </p:cNvSpPr>
                  <p:nvPr/>
                </p:nvSpPr>
                <p:spPr bwMode="auto">
                  <a:xfrm>
                    <a:off x="4560" y="806"/>
                    <a:ext cx="1140" cy="518"/>
                  </a:xfrm>
                  <a:prstGeom prst="rect">
                    <a:avLst/>
                  </a:prstGeom>
                  <a:noFill/>
                  <a:ln w="7">
                    <a:solidFill>
                      <a:srgbClr val="A0A0A0"/>
                    </a:solidFill>
                    <a:miter lim="800000"/>
                    <a:headEnd/>
                    <a:tailEnd/>
                  </a:ln>
                </p:spPr>
                <p:txBody>
                  <a:bodyPr lIns="90000" tIns="46800" rIns="90000" bIns="46800">
                    <a:prstTxWarp prst="textNoShape">
                      <a:avLst/>
                    </a:prstTxWarp>
                  </a:bodyPr>
                  <a:lstStyle/>
                  <a:p>
                    <a:endParaRPr lang="en-US" dirty="0"/>
                  </a:p>
                </p:txBody>
              </p:sp>
            </p:grpSp>
          </p:grpSp>
          <p:grpSp>
            <p:nvGrpSpPr>
              <p:cNvPr id="27665" name="Group 1096"/>
              <p:cNvGrpSpPr>
                <a:grpSpLocks/>
              </p:cNvGrpSpPr>
              <p:nvPr/>
            </p:nvGrpSpPr>
            <p:grpSpPr bwMode="auto">
              <a:xfrm>
                <a:off x="0" y="1324"/>
                <a:ext cx="1140" cy="518"/>
                <a:chOff x="0" y="1324"/>
                <a:chExt cx="1140" cy="518"/>
              </a:xfrm>
            </p:grpSpPr>
            <p:sp>
              <p:nvSpPr>
                <p:cNvPr id="27736" name="Rectangle 1095"/>
                <p:cNvSpPr>
                  <a:spLocks noChangeArrowheads="1"/>
                </p:cNvSpPr>
                <p:nvPr/>
              </p:nvSpPr>
              <p:spPr bwMode="auto">
                <a:xfrm>
                  <a:off x="0" y="1324"/>
                  <a:ext cx="1140" cy="518"/>
                </a:xfrm>
                <a:prstGeom prst="rect">
                  <a:avLst/>
                </a:prstGeom>
                <a:noFill/>
                <a:ln w="9525">
                  <a:noFill/>
                  <a:miter lim="800000"/>
                  <a:headEnd/>
                  <a:tailEnd/>
                </a:ln>
              </p:spPr>
              <p:txBody>
                <a:bodyPr lIns="90000" tIns="46800" rIns="90000" bIns="46800">
                  <a:prstTxWarp prst="textNoShape">
                    <a:avLst/>
                  </a:prstTxWarp>
                </a:bodyPr>
                <a:lstStyle/>
                <a:p>
                  <a:endParaRPr lang="en-US" dirty="0"/>
                </a:p>
              </p:txBody>
            </p:sp>
            <p:grpSp>
              <p:nvGrpSpPr>
                <p:cNvPr id="27737" name="Group 1094"/>
                <p:cNvGrpSpPr>
                  <a:grpSpLocks/>
                </p:cNvGrpSpPr>
                <p:nvPr/>
              </p:nvGrpSpPr>
              <p:grpSpPr bwMode="auto">
                <a:xfrm>
                  <a:off x="0" y="1324"/>
                  <a:ext cx="1140" cy="518"/>
                  <a:chOff x="0" y="1324"/>
                  <a:chExt cx="1140" cy="518"/>
                </a:xfrm>
              </p:grpSpPr>
              <p:sp>
                <p:nvSpPr>
                  <p:cNvPr id="27738" name="Rectangle 1040"/>
                  <p:cNvSpPr>
                    <a:spLocks noChangeArrowheads="1"/>
                  </p:cNvSpPr>
                  <p:nvPr/>
                </p:nvSpPr>
                <p:spPr bwMode="auto">
                  <a:xfrm>
                    <a:off x="43" y="1324"/>
                    <a:ext cx="1054" cy="518"/>
                  </a:xfrm>
                  <a:prstGeom prst="rect">
                    <a:avLst/>
                  </a:prstGeom>
                  <a:noFill/>
                  <a:ln w="9525">
                    <a:noFill/>
                    <a:miter lim="800000"/>
                    <a:headEnd/>
                    <a:tailEnd/>
                  </a:ln>
                </p:spPr>
                <p:txBody>
                  <a:bodyPr lIns="90000" tIns="46800" rIns="90000" bIns="46800">
                    <a:prstTxWarp prst="textNoShape">
                      <a:avLst/>
                    </a:prstTxWarp>
                  </a:bodyPr>
                  <a:lstStyle/>
                  <a:p>
                    <a:r>
                      <a:rPr lang="en-US" sz="1800" dirty="0">
                        <a:latin typeface="Tahoma" pitchFamily="-110" charset="0"/>
                        <a:ea typeface="Times New Roman" pitchFamily="-110" charset="0"/>
                        <a:cs typeface="Times New Roman" pitchFamily="-110" charset="0"/>
                      </a:rPr>
                      <a:t>Twisted pairs (multi-pair cables)</a:t>
                    </a:r>
                  </a:p>
                  <a:p>
                    <a:endParaRPr lang="en-US" sz="3600" dirty="0">
                      <a:latin typeface="Tahoma" pitchFamily="-110" charset="0"/>
                    </a:endParaRPr>
                  </a:p>
                </p:txBody>
              </p:sp>
              <p:sp>
                <p:nvSpPr>
                  <p:cNvPr id="27739" name="Rectangle 1093"/>
                  <p:cNvSpPr>
                    <a:spLocks noChangeArrowheads="1"/>
                  </p:cNvSpPr>
                  <p:nvPr/>
                </p:nvSpPr>
                <p:spPr bwMode="auto">
                  <a:xfrm>
                    <a:off x="0" y="1324"/>
                    <a:ext cx="1140" cy="518"/>
                  </a:xfrm>
                  <a:prstGeom prst="rect">
                    <a:avLst/>
                  </a:prstGeom>
                  <a:noFill/>
                  <a:ln w="7">
                    <a:solidFill>
                      <a:srgbClr val="A0A0A0"/>
                    </a:solidFill>
                    <a:miter lim="800000"/>
                    <a:headEnd/>
                    <a:tailEnd/>
                  </a:ln>
                </p:spPr>
                <p:txBody>
                  <a:bodyPr lIns="90000" tIns="46800" rIns="90000" bIns="46800">
                    <a:prstTxWarp prst="textNoShape">
                      <a:avLst/>
                    </a:prstTxWarp>
                  </a:bodyPr>
                  <a:lstStyle/>
                  <a:p>
                    <a:endParaRPr lang="en-US" dirty="0"/>
                  </a:p>
                </p:txBody>
              </p:sp>
            </p:grpSp>
          </p:grpSp>
          <p:grpSp>
            <p:nvGrpSpPr>
              <p:cNvPr id="27666" name="Group 1100"/>
              <p:cNvGrpSpPr>
                <a:grpSpLocks/>
              </p:cNvGrpSpPr>
              <p:nvPr/>
            </p:nvGrpSpPr>
            <p:grpSpPr bwMode="auto">
              <a:xfrm>
                <a:off x="1140" y="1324"/>
                <a:ext cx="1140" cy="518"/>
                <a:chOff x="1140" y="1324"/>
                <a:chExt cx="1140" cy="518"/>
              </a:xfrm>
            </p:grpSpPr>
            <p:sp>
              <p:nvSpPr>
                <p:cNvPr id="27732" name="Rectangle 1099"/>
                <p:cNvSpPr>
                  <a:spLocks noChangeArrowheads="1"/>
                </p:cNvSpPr>
                <p:nvPr/>
              </p:nvSpPr>
              <p:spPr bwMode="auto">
                <a:xfrm>
                  <a:off x="1140" y="1324"/>
                  <a:ext cx="1140" cy="518"/>
                </a:xfrm>
                <a:prstGeom prst="rect">
                  <a:avLst/>
                </a:prstGeom>
                <a:noFill/>
                <a:ln w="9525">
                  <a:noFill/>
                  <a:miter lim="800000"/>
                  <a:headEnd/>
                  <a:tailEnd/>
                </a:ln>
              </p:spPr>
              <p:txBody>
                <a:bodyPr lIns="90000" tIns="46800" rIns="90000" bIns="46800">
                  <a:prstTxWarp prst="textNoShape">
                    <a:avLst/>
                  </a:prstTxWarp>
                </a:bodyPr>
                <a:lstStyle/>
                <a:p>
                  <a:endParaRPr lang="en-US" dirty="0"/>
                </a:p>
              </p:txBody>
            </p:sp>
            <p:grpSp>
              <p:nvGrpSpPr>
                <p:cNvPr id="27733" name="Group 1098"/>
                <p:cNvGrpSpPr>
                  <a:grpSpLocks/>
                </p:cNvGrpSpPr>
                <p:nvPr/>
              </p:nvGrpSpPr>
              <p:grpSpPr bwMode="auto">
                <a:xfrm>
                  <a:off x="1140" y="1324"/>
                  <a:ext cx="1140" cy="518"/>
                  <a:chOff x="1140" y="1324"/>
                  <a:chExt cx="1140" cy="518"/>
                </a:xfrm>
              </p:grpSpPr>
              <p:sp>
                <p:nvSpPr>
                  <p:cNvPr id="27734" name="Rectangle 1041"/>
                  <p:cNvSpPr>
                    <a:spLocks noChangeArrowheads="1"/>
                  </p:cNvSpPr>
                  <p:nvPr/>
                </p:nvSpPr>
                <p:spPr bwMode="auto">
                  <a:xfrm>
                    <a:off x="1183" y="1324"/>
                    <a:ext cx="1054" cy="518"/>
                  </a:xfrm>
                  <a:prstGeom prst="rect">
                    <a:avLst/>
                  </a:prstGeom>
                  <a:noFill/>
                  <a:ln w="9525">
                    <a:noFill/>
                    <a:miter lim="800000"/>
                    <a:headEnd/>
                    <a:tailEnd/>
                  </a:ln>
                </p:spPr>
                <p:txBody>
                  <a:bodyPr lIns="90000" tIns="46800" rIns="90000" bIns="46800">
                    <a:prstTxWarp prst="textNoShape">
                      <a:avLst/>
                    </a:prstTxWarp>
                  </a:bodyPr>
                  <a:lstStyle/>
                  <a:p>
                    <a:r>
                      <a:rPr lang="en-US" sz="1800" dirty="0">
                        <a:latin typeface="Tahoma" pitchFamily="-110" charset="0"/>
                        <a:ea typeface="Times New Roman" pitchFamily="-110" charset="0"/>
                        <a:cs typeface="Times New Roman" pitchFamily="-110" charset="0"/>
                      </a:rPr>
                      <a:t>0 to 1 MHz</a:t>
                    </a:r>
                  </a:p>
                  <a:p>
                    <a:endParaRPr lang="en-US" sz="3600" dirty="0">
                      <a:latin typeface="Tahoma" pitchFamily="-110" charset="0"/>
                    </a:endParaRPr>
                  </a:p>
                </p:txBody>
              </p:sp>
              <p:sp>
                <p:nvSpPr>
                  <p:cNvPr id="27735" name="Rectangle 1097"/>
                  <p:cNvSpPr>
                    <a:spLocks noChangeArrowheads="1"/>
                  </p:cNvSpPr>
                  <p:nvPr/>
                </p:nvSpPr>
                <p:spPr bwMode="auto">
                  <a:xfrm>
                    <a:off x="1140" y="1324"/>
                    <a:ext cx="1140" cy="518"/>
                  </a:xfrm>
                  <a:prstGeom prst="rect">
                    <a:avLst/>
                  </a:prstGeom>
                  <a:noFill/>
                  <a:ln w="7">
                    <a:solidFill>
                      <a:srgbClr val="A0A0A0"/>
                    </a:solidFill>
                    <a:miter lim="800000"/>
                    <a:headEnd/>
                    <a:tailEnd/>
                  </a:ln>
                </p:spPr>
                <p:txBody>
                  <a:bodyPr lIns="90000" tIns="46800" rIns="90000" bIns="46800">
                    <a:prstTxWarp prst="textNoShape">
                      <a:avLst/>
                    </a:prstTxWarp>
                  </a:bodyPr>
                  <a:lstStyle/>
                  <a:p>
                    <a:endParaRPr lang="en-US" dirty="0"/>
                  </a:p>
                </p:txBody>
              </p:sp>
            </p:grpSp>
          </p:grpSp>
          <p:grpSp>
            <p:nvGrpSpPr>
              <p:cNvPr id="27667" name="Group 1104"/>
              <p:cNvGrpSpPr>
                <a:grpSpLocks/>
              </p:cNvGrpSpPr>
              <p:nvPr/>
            </p:nvGrpSpPr>
            <p:grpSpPr bwMode="auto">
              <a:xfrm>
                <a:off x="2280" y="1324"/>
                <a:ext cx="1140" cy="518"/>
                <a:chOff x="2280" y="1324"/>
                <a:chExt cx="1140" cy="518"/>
              </a:xfrm>
            </p:grpSpPr>
            <p:sp>
              <p:nvSpPr>
                <p:cNvPr id="27728" name="Rectangle 1103"/>
                <p:cNvSpPr>
                  <a:spLocks noChangeArrowheads="1"/>
                </p:cNvSpPr>
                <p:nvPr/>
              </p:nvSpPr>
              <p:spPr bwMode="auto">
                <a:xfrm>
                  <a:off x="2280" y="1324"/>
                  <a:ext cx="1140" cy="518"/>
                </a:xfrm>
                <a:prstGeom prst="rect">
                  <a:avLst/>
                </a:prstGeom>
                <a:noFill/>
                <a:ln w="9525">
                  <a:noFill/>
                  <a:miter lim="800000"/>
                  <a:headEnd/>
                  <a:tailEnd/>
                </a:ln>
              </p:spPr>
              <p:txBody>
                <a:bodyPr lIns="90000" tIns="46800" rIns="90000" bIns="46800">
                  <a:prstTxWarp prst="textNoShape">
                    <a:avLst/>
                  </a:prstTxWarp>
                </a:bodyPr>
                <a:lstStyle/>
                <a:p>
                  <a:endParaRPr lang="en-US" dirty="0"/>
                </a:p>
              </p:txBody>
            </p:sp>
            <p:grpSp>
              <p:nvGrpSpPr>
                <p:cNvPr id="27729" name="Group 1102"/>
                <p:cNvGrpSpPr>
                  <a:grpSpLocks/>
                </p:cNvGrpSpPr>
                <p:nvPr/>
              </p:nvGrpSpPr>
              <p:grpSpPr bwMode="auto">
                <a:xfrm>
                  <a:off x="2280" y="1324"/>
                  <a:ext cx="1140" cy="518"/>
                  <a:chOff x="2280" y="1324"/>
                  <a:chExt cx="1140" cy="518"/>
                </a:xfrm>
              </p:grpSpPr>
              <p:sp>
                <p:nvSpPr>
                  <p:cNvPr id="27730" name="Rectangle 1042"/>
                  <p:cNvSpPr>
                    <a:spLocks noChangeArrowheads="1"/>
                  </p:cNvSpPr>
                  <p:nvPr/>
                </p:nvSpPr>
                <p:spPr bwMode="auto">
                  <a:xfrm>
                    <a:off x="2323" y="1324"/>
                    <a:ext cx="1054" cy="518"/>
                  </a:xfrm>
                  <a:prstGeom prst="rect">
                    <a:avLst/>
                  </a:prstGeom>
                  <a:noFill/>
                  <a:ln w="9525">
                    <a:noFill/>
                    <a:miter lim="800000"/>
                    <a:headEnd/>
                    <a:tailEnd/>
                  </a:ln>
                </p:spPr>
                <p:txBody>
                  <a:bodyPr lIns="90000" tIns="46800" rIns="90000" bIns="46800">
                    <a:prstTxWarp prst="textNoShape">
                      <a:avLst/>
                    </a:prstTxWarp>
                  </a:bodyPr>
                  <a:lstStyle/>
                  <a:p>
                    <a:r>
                      <a:rPr lang="en-US" sz="1800" dirty="0">
                        <a:latin typeface="Tahoma" pitchFamily="-110" charset="0"/>
                        <a:ea typeface="Times New Roman" pitchFamily="-110" charset="0"/>
                        <a:cs typeface="Times New Roman" pitchFamily="-110" charset="0"/>
                      </a:rPr>
                      <a:t>0.7 dB/km @ 1 kHz</a:t>
                    </a:r>
                  </a:p>
                  <a:p>
                    <a:endParaRPr lang="en-US" sz="3600" dirty="0">
                      <a:latin typeface="Tahoma" pitchFamily="-110" charset="0"/>
                    </a:endParaRPr>
                  </a:p>
                </p:txBody>
              </p:sp>
              <p:sp>
                <p:nvSpPr>
                  <p:cNvPr id="27731" name="Rectangle 1101"/>
                  <p:cNvSpPr>
                    <a:spLocks noChangeArrowheads="1"/>
                  </p:cNvSpPr>
                  <p:nvPr/>
                </p:nvSpPr>
                <p:spPr bwMode="auto">
                  <a:xfrm>
                    <a:off x="2280" y="1324"/>
                    <a:ext cx="1140" cy="518"/>
                  </a:xfrm>
                  <a:prstGeom prst="rect">
                    <a:avLst/>
                  </a:prstGeom>
                  <a:noFill/>
                  <a:ln w="7">
                    <a:solidFill>
                      <a:srgbClr val="A0A0A0"/>
                    </a:solidFill>
                    <a:miter lim="800000"/>
                    <a:headEnd/>
                    <a:tailEnd/>
                  </a:ln>
                </p:spPr>
                <p:txBody>
                  <a:bodyPr lIns="90000" tIns="46800" rIns="90000" bIns="46800">
                    <a:prstTxWarp prst="textNoShape">
                      <a:avLst/>
                    </a:prstTxWarp>
                  </a:bodyPr>
                  <a:lstStyle/>
                  <a:p>
                    <a:endParaRPr lang="en-US" dirty="0"/>
                  </a:p>
                </p:txBody>
              </p:sp>
            </p:grpSp>
          </p:grpSp>
          <p:grpSp>
            <p:nvGrpSpPr>
              <p:cNvPr id="27668" name="Group 1108"/>
              <p:cNvGrpSpPr>
                <a:grpSpLocks/>
              </p:cNvGrpSpPr>
              <p:nvPr/>
            </p:nvGrpSpPr>
            <p:grpSpPr bwMode="auto">
              <a:xfrm>
                <a:off x="3420" y="1324"/>
                <a:ext cx="1140" cy="518"/>
                <a:chOff x="3420" y="1324"/>
                <a:chExt cx="1140" cy="518"/>
              </a:xfrm>
            </p:grpSpPr>
            <p:sp>
              <p:nvSpPr>
                <p:cNvPr id="27724" name="Rectangle 1107"/>
                <p:cNvSpPr>
                  <a:spLocks noChangeArrowheads="1"/>
                </p:cNvSpPr>
                <p:nvPr/>
              </p:nvSpPr>
              <p:spPr bwMode="auto">
                <a:xfrm>
                  <a:off x="3420" y="1324"/>
                  <a:ext cx="1140" cy="518"/>
                </a:xfrm>
                <a:prstGeom prst="rect">
                  <a:avLst/>
                </a:prstGeom>
                <a:noFill/>
                <a:ln w="9525">
                  <a:noFill/>
                  <a:miter lim="800000"/>
                  <a:headEnd/>
                  <a:tailEnd/>
                </a:ln>
              </p:spPr>
              <p:txBody>
                <a:bodyPr lIns="90000" tIns="46800" rIns="90000" bIns="46800">
                  <a:prstTxWarp prst="textNoShape">
                    <a:avLst/>
                  </a:prstTxWarp>
                </a:bodyPr>
                <a:lstStyle/>
                <a:p>
                  <a:endParaRPr lang="en-US" dirty="0"/>
                </a:p>
              </p:txBody>
            </p:sp>
            <p:grpSp>
              <p:nvGrpSpPr>
                <p:cNvPr id="27725" name="Group 1106"/>
                <p:cNvGrpSpPr>
                  <a:grpSpLocks/>
                </p:cNvGrpSpPr>
                <p:nvPr/>
              </p:nvGrpSpPr>
              <p:grpSpPr bwMode="auto">
                <a:xfrm>
                  <a:off x="3420" y="1324"/>
                  <a:ext cx="1140" cy="518"/>
                  <a:chOff x="3420" y="1324"/>
                  <a:chExt cx="1140" cy="518"/>
                </a:xfrm>
              </p:grpSpPr>
              <p:sp>
                <p:nvSpPr>
                  <p:cNvPr id="27726" name="Rectangle 1043"/>
                  <p:cNvSpPr>
                    <a:spLocks noChangeArrowheads="1"/>
                  </p:cNvSpPr>
                  <p:nvPr/>
                </p:nvSpPr>
                <p:spPr bwMode="auto">
                  <a:xfrm>
                    <a:off x="3463" y="1324"/>
                    <a:ext cx="1054" cy="518"/>
                  </a:xfrm>
                  <a:prstGeom prst="rect">
                    <a:avLst/>
                  </a:prstGeom>
                  <a:noFill/>
                  <a:ln w="9525">
                    <a:noFill/>
                    <a:miter lim="800000"/>
                    <a:headEnd/>
                    <a:tailEnd/>
                  </a:ln>
                </p:spPr>
                <p:txBody>
                  <a:bodyPr lIns="90000" tIns="46800" rIns="90000" bIns="46800">
                    <a:prstTxWarp prst="textNoShape">
                      <a:avLst/>
                    </a:prstTxWarp>
                  </a:bodyPr>
                  <a:lstStyle/>
                  <a:p>
                    <a:r>
                      <a:rPr lang="en-US" sz="1800" dirty="0">
                        <a:latin typeface="Tahoma" pitchFamily="-110" charset="0"/>
                        <a:ea typeface="Times New Roman" pitchFamily="-110" charset="0"/>
                        <a:cs typeface="Times New Roman" pitchFamily="-110" charset="0"/>
                      </a:rPr>
                      <a:t>5 µs/km</a:t>
                    </a:r>
                  </a:p>
                  <a:p>
                    <a:endParaRPr lang="en-US" sz="3600" dirty="0">
                      <a:latin typeface="Tahoma" pitchFamily="-110" charset="0"/>
                    </a:endParaRPr>
                  </a:p>
                </p:txBody>
              </p:sp>
              <p:sp>
                <p:nvSpPr>
                  <p:cNvPr id="27727" name="Rectangle 1105"/>
                  <p:cNvSpPr>
                    <a:spLocks noChangeArrowheads="1"/>
                  </p:cNvSpPr>
                  <p:nvPr/>
                </p:nvSpPr>
                <p:spPr bwMode="auto">
                  <a:xfrm>
                    <a:off x="3420" y="1324"/>
                    <a:ext cx="1140" cy="518"/>
                  </a:xfrm>
                  <a:prstGeom prst="rect">
                    <a:avLst/>
                  </a:prstGeom>
                  <a:noFill/>
                  <a:ln w="7">
                    <a:solidFill>
                      <a:srgbClr val="A0A0A0"/>
                    </a:solidFill>
                    <a:miter lim="800000"/>
                    <a:headEnd/>
                    <a:tailEnd/>
                  </a:ln>
                </p:spPr>
                <p:txBody>
                  <a:bodyPr lIns="90000" tIns="46800" rIns="90000" bIns="46800">
                    <a:prstTxWarp prst="textNoShape">
                      <a:avLst/>
                    </a:prstTxWarp>
                  </a:bodyPr>
                  <a:lstStyle/>
                  <a:p>
                    <a:endParaRPr lang="en-US" dirty="0"/>
                  </a:p>
                </p:txBody>
              </p:sp>
            </p:grpSp>
          </p:grpSp>
          <p:grpSp>
            <p:nvGrpSpPr>
              <p:cNvPr id="27669" name="Group 1112"/>
              <p:cNvGrpSpPr>
                <a:grpSpLocks/>
              </p:cNvGrpSpPr>
              <p:nvPr/>
            </p:nvGrpSpPr>
            <p:grpSpPr bwMode="auto">
              <a:xfrm>
                <a:off x="4560" y="1324"/>
                <a:ext cx="1140" cy="518"/>
                <a:chOff x="4560" y="1324"/>
                <a:chExt cx="1140" cy="518"/>
              </a:xfrm>
            </p:grpSpPr>
            <p:sp>
              <p:nvSpPr>
                <p:cNvPr id="27720" name="Rectangle 1111"/>
                <p:cNvSpPr>
                  <a:spLocks noChangeArrowheads="1"/>
                </p:cNvSpPr>
                <p:nvPr/>
              </p:nvSpPr>
              <p:spPr bwMode="auto">
                <a:xfrm>
                  <a:off x="4560" y="1324"/>
                  <a:ext cx="1140" cy="518"/>
                </a:xfrm>
                <a:prstGeom prst="rect">
                  <a:avLst/>
                </a:prstGeom>
                <a:noFill/>
                <a:ln w="9525">
                  <a:noFill/>
                  <a:miter lim="800000"/>
                  <a:headEnd/>
                  <a:tailEnd/>
                </a:ln>
              </p:spPr>
              <p:txBody>
                <a:bodyPr lIns="90000" tIns="46800" rIns="90000" bIns="46800">
                  <a:prstTxWarp prst="textNoShape">
                    <a:avLst/>
                  </a:prstTxWarp>
                </a:bodyPr>
                <a:lstStyle/>
                <a:p>
                  <a:endParaRPr lang="en-US" dirty="0"/>
                </a:p>
              </p:txBody>
            </p:sp>
            <p:grpSp>
              <p:nvGrpSpPr>
                <p:cNvPr id="27721" name="Group 1110"/>
                <p:cNvGrpSpPr>
                  <a:grpSpLocks/>
                </p:cNvGrpSpPr>
                <p:nvPr/>
              </p:nvGrpSpPr>
              <p:grpSpPr bwMode="auto">
                <a:xfrm>
                  <a:off x="4560" y="1324"/>
                  <a:ext cx="1140" cy="518"/>
                  <a:chOff x="4560" y="1324"/>
                  <a:chExt cx="1140" cy="518"/>
                </a:xfrm>
              </p:grpSpPr>
              <p:sp>
                <p:nvSpPr>
                  <p:cNvPr id="27722" name="Rectangle 1044"/>
                  <p:cNvSpPr>
                    <a:spLocks noChangeArrowheads="1"/>
                  </p:cNvSpPr>
                  <p:nvPr/>
                </p:nvSpPr>
                <p:spPr bwMode="auto">
                  <a:xfrm>
                    <a:off x="4603" y="1324"/>
                    <a:ext cx="1054" cy="518"/>
                  </a:xfrm>
                  <a:prstGeom prst="rect">
                    <a:avLst/>
                  </a:prstGeom>
                  <a:noFill/>
                  <a:ln w="9525">
                    <a:noFill/>
                    <a:miter lim="800000"/>
                    <a:headEnd/>
                    <a:tailEnd/>
                  </a:ln>
                </p:spPr>
                <p:txBody>
                  <a:bodyPr lIns="90000" tIns="46800" rIns="90000" bIns="46800">
                    <a:prstTxWarp prst="textNoShape">
                      <a:avLst/>
                    </a:prstTxWarp>
                  </a:bodyPr>
                  <a:lstStyle/>
                  <a:p>
                    <a:r>
                      <a:rPr lang="en-US" sz="1800" dirty="0">
                        <a:latin typeface="Tahoma" pitchFamily="-110" charset="0"/>
                        <a:ea typeface="Times New Roman" pitchFamily="-110" charset="0"/>
                        <a:cs typeface="Times New Roman" pitchFamily="-110" charset="0"/>
                      </a:rPr>
                      <a:t>2 km</a:t>
                    </a:r>
                  </a:p>
                  <a:p>
                    <a:endParaRPr lang="en-US" sz="3600" dirty="0">
                      <a:latin typeface="Tahoma" pitchFamily="-110" charset="0"/>
                    </a:endParaRPr>
                  </a:p>
                </p:txBody>
              </p:sp>
              <p:sp>
                <p:nvSpPr>
                  <p:cNvPr id="27723" name="Rectangle 1109"/>
                  <p:cNvSpPr>
                    <a:spLocks noChangeArrowheads="1"/>
                  </p:cNvSpPr>
                  <p:nvPr/>
                </p:nvSpPr>
                <p:spPr bwMode="auto">
                  <a:xfrm>
                    <a:off x="4560" y="1324"/>
                    <a:ext cx="1140" cy="518"/>
                  </a:xfrm>
                  <a:prstGeom prst="rect">
                    <a:avLst/>
                  </a:prstGeom>
                  <a:noFill/>
                  <a:ln w="7">
                    <a:solidFill>
                      <a:srgbClr val="A0A0A0"/>
                    </a:solidFill>
                    <a:miter lim="800000"/>
                    <a:headEnd/>
                    <a:tailEnd/>
                  </a:ln>
                </p:spPr>
                <p:txBody>
                  <a:bodyPr lIns="90000" tIns="46800" rIns="90000" bIns="46800">
                    <a:prstTxWarp prst="textNoShape">
                      <a:avLst/>
                    </a:prstTxWarp>
                  </a:bodyPr>
                  <a:lstStyle/>
                  <a:p>
                    <a:endParaRPr lang="en-US" dirty="0"/>
                  </a:p>
                </p:txBody>
              </p:sp>
            </p:grpSp>
          </p:grpSp>
          <p:grpSp>
            <p:nvGrpSpPr>
              <p:cNvPr id="27670" name="Group 1116"/>
              <p:cNvGrpSpPr>
                <a:grpSpLocks/>
              </p:cNvGrpSpPr>
              <p:nvPr/>
            </p:nvGrpSpPr>
            <p:grpSpPr bwMode="auto">
              <a:xfrm>
                <a:off x="0" y="1842"/>
                <a:ext cx="1140" cy="403"/>
                <a:chOff x="0" y="1842"/>
                <a:chExt cx="1140" cy="403"/>
              </a:xfrm>
            </p:grpSpPr>
            <p:sp>
              <p:nvSpPr>
                <p:cNvPr id="27716" name="Rectangle 1115"/>
                <p:cNvSpPr>
                  <a:spLocks noChangeArrowheads="1"/>
                </p:cNvSpPr>
                <p:nvPr/>
              </p:nvSpPr>
              <p:spPr bwMode="auto">
                <a:xfrm>
                  <a:off x="0" y="1842"/>
                  <a:ext cx="1140" cy="403"/>
                </a:xfrm>
                <a:prstGeom prst="rect">
                  <a:avLst/>
                </a:prstGeom>
                <a:noFill/>
                <a:ln w="9525">
                  <a:noFill/>
                  <a:miter lim="800000"/>
                  <a:headEnd/>
                  <a:tailEnd/>
                </a:ln>
              </p:spPr>
              <p:txBody>
                <a:bodyPr lIns="90000" tIns="46800" rIns="90000" bIns="46800">
                  <a:prstTxWarp prst="textNoShape">
                    <a:avLst/>
                  </a:prstTxWarp>
                </a:bodyPr>
                <a:lstStyle/>
                <a:p>
                  <a:endParaRPr lang="en-US" dirty="0"/>
                </a:p>
              </p:txBody>
            </p:sp>
            <p:grpSp>
              <p:nvGrpSpPr>
                <p:cNvPr id="27717" name="Group 1114"/>
                <p:cNvGrpSpPr>
                  <a:grpSpLocks/>
                </p:cNvGrpSpPr>
                <p:nvPr/>
              </p:nvGrpSpPr>
              <p:grpSpPr bwMode="auto">
                <a:xfrm>
                  <a:off x="0" y="1842"/>
                  <a:ext cx="1140" cy="403"/>
                  <a:chOff x="0" y="1842"/>
                  <a:chExt cx="1140" cy="403"/>
                </a:xfrm>
              </p:grpSpPr>
              <p:sp>
                <p:nvSpPr>
                  <p:cNvPr id="27718" name="Rectangle 1045"/>
                  <p:cNvSpPr>
                    <a:spLocks noChangeArrowheads="1"/>
                  </p:cNvSpPr>
                  <p:nvPr/>
                </p:nvSpPr>
                <p:spPr bwMode="auto">
                  <a:xfrm>
                    <a:off x="43" y="1842"/>
                    <a:ext cx="1054" cy="403"/>
                  </a:xfrm>
                  <a:prstGeom prst="rect">
                    <a:avLst/>
                  </a:prstGeom>
                  <a:noFill/>
                  <a:ln w="9525">
                    <a:noFill/>
                    <a:miter lim="800000"/>
                    <a:headEnd/>
                    <a:tailEnd/>
                  </a:ln>
                </p:spPr>
                <p:txBody>
                  <a:bodyPr lIns="90000" tIns="46800" rIns="90000" bIns="46800">
                    <a:prstTxWarp prst="textNoShape">
                      <a:avLst/>
                    </a:prstTxWarp>
                  </a:bodyPr>
                  <a:lstStyle/>
                  <a:p>
                    <a:r>
                      <a:rPr lang="en-US" sz="1800" dirty="0">
                        <a:latin typeface="Tahoma" pitchFamily="-110" charset="0"/>
                        <a:ea typeface="Times New Roman" pitchFamily="-110" charset="0"/>
                        <a:cs typeface="Times New Roman" pitchFamily="-110" charset="0"/>
                      </a:rPr>
                      <a:t>Coaxial cable</a:t>
                    </a:r>
                  </a:p>
                  <a:p>
                    <a:endParaRPr lang="en-US" sz="3600" dirty="0">
                      <a:latin typeface="Tahoma" pitchFamily="-110" charset="0"/>
                    </a:endParaRPr>
                  </a:p>
                </p:txBody>
              </p:sp>
              <p:sp>
                <p:nvSpPr>
                  <p:cNvPr id="27719" name="Rectangle 1113"/>
                  <p:cNvSpPr>
                    <a:spLocks noChangeArrowheads="1"/>
                  </p:cNvSpPr>
                  <p:nvPr/>
                </p:nvSpPr>
                <p:spPr bwMode="auto">
                  <a:xfrm>
                    <a:off x="0" y="1842"/>
                    <a:ext cx="1140" cy="403"/>
                  </a:xfrm>
                  <a:prstGeom prst="rect">
                    <a:avLst/>
                  </a:prstGeom>
                  <a:noFill/>
                  <a:ln w="7">
                    <a:solidFill>
                      <a:srgbClr val="A0A0A0"/>
                    </a:solidFill>
                    <a:miter lim="800000"/>
                    <a:headEnd/>
                    <a:tailEnd/>
                  </a:ln>
                </p:spPr>
                <p:txBody>
                  <a:bodyPr lIns="90000" tIns="46800" rIns="90000" bIns="46800">
                    <a:prstTxWarp prst="textNoShape">
                      <a:avLst/>
                    </a:prstTxWarp>
                  </a:bodyPr>
                  <a:lstStyle/>
                  <a:p>
                    <a:endParaRPr lang="en-US" dirty="0"/>
                  </a:p>
                </p:txBody>
              </p:sp>
            </p:grpSp>
          </p:grpSp>
          <p:grpSp>
            <p:nvGrpSpPr>
              <p:cNvPr id="27671" name="Group 1120"/>
              <p:cNvGrpSpPr>
                <a:grpSpLocks/>
              </p:cNvGrpSpPr>
              <p:nvPr/>
            </p:nvGrpSpPr>
            <p:grpSpPr bwMode="auto">
              <a:xfrm>
                <a:off x="1140" y="1842"/>
                <a:ext cx="1140" cy="403"/>
                <a:chOff x="1140" y="1842"/>
                <a:chExt cx="1140" cy="403"/>
              </a:xfrm>
            </p:grpSpPr>
            <p:sp>
              <p:nvSpPr>
                <p:cNvPr id="27712" name="Rectangle 1119"/>
                <p:cNvSpPr>
                  <a:spLocks noChangeArrowheads="1"/>
                </p:cNvSpPr>
                <p:nvPr/>
              </p:nvSpPr>
              <p:spPr bwMode="auto">
                <a:xfrm>
                  <a:off x="1140" y="1842"/>
                  <a:ext cx="1140" cy="403"/>
                </a:xfrm>
                <a:prstGeom prst="rect">
                  <a:avLst/>
                </a:prstGeom>
                <a:noFill/>
                <a:ln w="9525">
                  <a:noFill/>
                  <a:miter lim="800000"/>
                  <a:headEnd/>
                  <a:tailEnd/>
                </a:ln>
              </p:spPr>
              <p:txBody>
                <a:bodyPr lIns="90000" tIns="46800" rIns="90000" bIns="46800">
                  <a:prstTxWarp prst="textNoShape">
                    <a:avLst/>
                  </a:prstTxWarp>
                </a:bodyPr>
                <a:lstStyle/>
                <a:p>
                  <a:endParaRPr lang="en-US" dirty="0"/>
                </a:p>
              </p:txBody>
            </p:sp>
            <p:grpSp>
              <p:nvGrpSpPr>
                <p:cNvPr id="27713" name="Group 1118"/>
                <p:cNvGrpSpPr>
                  <a:grpSpLocks/>
                </p:cNvGrpSpPr>
                <p:nvPr/>
              </p:nvGrpSpPr>
              <p:grpSpPr bwMode="auto">
                <a:xfrm>
                  <a:off x="1140" y="1842"/>
                  <a:ext cx="1140" cy="403"/>
                  <a:chOff x="1140" y="1842"/>
                  <a:chExt cx="1140" cy="403"/>
                </a:xfrm>
              </p:grpSpPr>
              <p:sp>
                <p:nvSpPr>
                  <p:cNvPr id="27714" name="Rectangle 1046"/>
                  <p:cNvSpPr>
                    <a:spLocks noChangeArrowheads="1"/>
                  </p:cNvSpPr>
                  <p:nvPr/>
                </p:nvSpPr>
                <p:spPr bwMode="auto">
                  <a:xfrm>
                    <a:off x="1183" y="1842"/>
                    <a:ext cx="1054" cy="403"/>
                  </a:xfrm>
                  <a:prstGeom prst="rect">
                    <a:avLst/>
                  </a:prstGeom>
                  <a:noFill/>
                  <a:ln w="9525">
                    <a:noFill/>
                    <a:miter lim="800000"/>
                    <a:headEnd/>
                    <a:tailEnd/>
                  </a:ln>
                </p:spPr>
                <p:txBody>
                  <a:bodyPr lIns="90000" tIns="46800" rIns="90000" bIns="46800">
                    <a:prstTxWarp prst="textNoShape">
                      <a:avLst/>
                    </a:prstTxWarp>
                  </a:bodyPr>
                  <a:lstStyle/>
                  <a:p>
                    <a:r>
                      <a:rPr lang="en-US" sz="1800" dirty="0">
                        <a:latin typeface="Tahoma" pitchFamily="-110" charset="0"/>
                        <a:ea typeface="Times New Roman" pitchFamily="-110" charset="0"/>
                        <a:cs typeface="Times New Roman" pitchFamily="-110" charset="0"/>
                      </a:rPr>
                      <a:t>0 to 500 MHz</a:t>
                    </a:r>
                  </a:p>
                  <a:p>
                    <a:endParaRPr lang="en-US" sz="3600" dirty="0">
                      <a:latin typeface="Tahoma" pitchFamily="-110" charset="0"/>
                    </a:endParaRPr>
                  </a:p>
                </p:txBody>
              </p:sp>
              <p:sp>
                <p:nvSpPr>
                  <p:cNvPr id="27715" name="Rectangle 1117"/>
                  <p:cNvSpPr>
                    <a:spLocks noChangeArrowheads="1"/>
                  </p:cNvSpPr>
                  <p:nvPr/>
                </p:nvSpPr>
                <p:spPr bwMode="auto">
                  <a:xfrm>
                    <a:off x="1140" y="1842"/>
                    <a:ext cx="1140" cy="403"/>
                  </a:xfrm>
                  <a:prstGeom prst="rect">
                    <a:avLst/>
                  </a:prstGeom>
                  <a:noFill/>
                  <a:ln w="7">
                    <a:solidFill>
                      <a:srgbClr val="A0A0A0"/>
                    </a:solidFill>
                    <a:miter lim="800000"/>
                    <a:headEnd/>
                    <a:tailEnd/>
                  </a:ln>
                </p:spPr>
                <p:txBody>
                  <a:bodyPr lIns="90000" tIns="46800" rIns="90000" bIns="46800">
                    <a:prstTxWarp prst="textNoShape">
                      <a:avLst/>
                    </a:prstTxWarp>
                  </a:bodyPr>
                  <a:lstStyle/>
                  <a:p>
                    <a:endParaRPr lang="en-US" dirty="0"/>
                  </a:p>
                </p:txBody>
              </p:sp>
            </p:grpSp>
          </p:grpSp>
          <p:grpSp>
            <p:nvGrpSpPr>
              <p:cNvPr id="27672" name="Group 1124"/>
              <p:cNvGrpSpPr>
                <a:grpSpLocks/>
              </p:cNvGrpSpPr>
              <p:nvPr/>
            </p:nvGrpSpPr>
            <p:grpSpPr bwMode="auto">
              <a:xfrm>
                <a:off x="2280" y="1842"/>
                <a:ext cx="1140" cy="403"/>
                <a:chOff x="2280" y="1842"/>
                <a:chExt cx="1140" cy="403"/>
              </a:xfrm>
            </p:grpSpPr>
            <p:sp>
              <p:nvSpPr>
                <p:cNvPr id="27708" name="Rectangle 1123"/>
                <p:cNvSpPr>
                  <a:spLocks noChangeArrowheads="1"/>
                </p:cNvSpPr>
                <p:nvPr/>
              </p:nvSpPr>
              <p:spPr bwMode="auto">
                <a:xfrm>
                  <a:off x="2280" y="1842"/>
                  <a:ext cx="1140" cy="403"/>
                </a:xfrm>
                <a:prstGeom prst="rect">
                  <a:avLst/>
                </a:prstGeom>
                <a:noFill/>
                <a:ln w="9525">
                  <a:noFill/>
                  <a:miter lim="800000"/>
                  <a:headEnd/>
                  <a:tailEnd/>
                </a:ln>
              </p:spPr>
              <p:txBody>
                <a:bodyPr lIns="90000" tIns="46800" rIns="90000" bIns="46800">
                  <a:prstTxWarp prst="textNoShape">
                    <a:avLst/>
                  </a:prstTxWarp>
                </a:bodyPr>
                <a:lstStyle/>
                <a:p>
                  <a:endParaRPr lang="en-US" dirty="0"/>
                </a:p>
              </p:txBody>
            </p:sp>
            <p:grpSp>
              <p:nvGrpSpPr>
                <p:cNvPr id="27709" name="Group 1122"/>
                <p:cNvGrpSpPr>
                  <a:grpSpLocks/>
                </p:cNvGrpSpPr>
                <p:nvPr/>
              </p:nvGrpSpPr>
              <p:grpSpPr bwMode="auto">
                <a:xfrm>
                  <a:off x="2280" y="1842"/>
                  <a:ext cx="1140" cy="403"/>
                  <a:chOff x="2280" y="1842"/>
                  <a:chExt cx="1140" cy="403"/>
                </a:xfrm>
              </p:grpSpPr>
              <p:sp>
                <p:nvSpPr>
                  <p:cNvPr id="27710" name="Rectangle 1047"/>
                  <p:cNvSpPr>
                    <a:spLocks noChangeArrowheads="1"/>
                  </p:cNvSpPr>
                  <p:nvPr/>
                </p:nvSpPr>
                <p:spPr bwMode="auto">
                  <a:xfrm>
                    <a:off x="2323" y="1842"/>
                    <a:ext cx="1054" cy="403"/>
                  </a:xfrm>
                  <a:prstGeom prst="rect">
                    <a:avLst/>
                  </a:prstGeom>
                  <a:noFill/>
                  <a:ln w="9525">
                    <a:noFill/>
                    <a:miter lim="800000"/>
                    <a:headEnd/>
                    <a:tailEnd/>
                  </a:ln>
                </p:spPr>
                <p:txBody>
                  <a:bodyPr lIns="90000" tIns="46800" rIns="90000" bIns="46800">
                    <a:prstTxWarp prst="textNoShape">
                      <a:avLst/>
                    </a:prstTxWarp>
                  </a:bodyPr>
                  <a:lstStyle/>
                  <a:p>
                    <a:r>
                      <a:rPr lang="en-US" sz="1800" dirty="0">
                        <a:latin typeface="Tahoma" pitchFamily="-110" charset="0"/>
                        <a:ea typeface="Times New Roman" pitchFamily="-110" charset="0"/>
                        <a:cs typeface="Times New Roman" pitchFamily="-110" charset="0"/>
                      </a:rPr>
                      <a:t>7 dB/km @ 10 MHz</a:t>
                    </a:r>
                  </a:p>
                  <a:p>
                    <a:endParaRPr lang="en-US" sz="3600" dirty="0">
                      <a:latin typeface="Tahoma" pitchFamily="-110" charset="0"/>
                    </a:endParaRPr>
                  </a:p>
                </p:txBody>
              </p:sp>
              <p:sp>
                <p:nvSpPr>
                  <p:cNvPr id="27711" name="Rectangle 1121"/>
                  <p:cNvSpPr>
                    <a:spLocks noChangeArrowheads="1"/>
                  </p:cNvSpPr>
                  <p:nvPr/>
                </p:nvSpPr>
                <p:spPr bwMode="auto">
                  <a:xfrm>
                    <a:off x="2280" y="1842"/>
                    <a:ext cx="1140" cy="403"/>
                  </a:xfrm>
                  <a:prstGeom prst="rect">
                    <a:avLst/>
                  </a:prstGeom>
                  <a:noFill/>
                  <a:ln w="7">
                    <a:solidFill>
                      <a:srgbClr val="A0A0A0"/>
                    </a:solidFill>
                    <a:miter lim="800000"/>
                    <a:headEnd/>
                    <a:tailEnd/>
                  </a:ln>
                </p:spPr>
                <p:txBody>
                  <a:bodyPr lIns="90000" tIns="46800" rIns="90000" bIns="46800">
                    <a:prstTxWarp prst="textNoShape">
                      <a:avLst/>
                    </a:prstTxWarp>
                  </a:bodyPr>
                  <a:lstStyle/>
                  <a:p>
                    <a:endParaRPr lang="en-US" dirty="0"/>
                  </a:p>
                </p:txBody>
              </p:sp>
            </p:grpSp>
          </p:grpSp>
          <p:grpSp>
            <p:nvGrpSpPr>
              <p:cNvPr id="27673" name="Group 1128"/>
              <p:cNvGrpSpPr>
                <a:grpSpLocks/>
              </p:cNvGrpSpPr>
              <p:nvPr/>
            </p:nvGrpSpPr>
            <p:grpSpPr bwMode="auto">
              <a:xfrm>
                <a:off x="3420" y="1842"/>
                <a:ext cx="1140" cy="403"/>
                <a:chOff x="3420" y="1842"/>
                <a:chExt cx="1140" cy="403"/>
              </a:xfrm>
            </p:grpSpPr>
            <p:sp>
              <p:nvSpPr>
                <p:cNvPr id="27704" name="Rectangle 1127"/>
                <p:cNvSpPr>
                  <a:spLocks noChangeArrowheads="1"/>
                </p:cNvSpPr>
                <p:nvPr/>
              </p:nvSpPr>
              <p:spPr bwMode="auto">
                <a:xfrm>
                  <a:off x="3420" y="1842"/>
                  <a:ext cx="1140" cy="403"/>
                </a:xfrm>
                <a:prstGeom prst="rect">
                  <a:avLst/>
                </a:prstGeom>
                <a:noFill/>
                <a:ln w="9525">
                  <a:noFill/>
                  <a:miter lim="800000"/>
                  <a:headEnd/>
                  <a:tailEnd/>
                </a:ln>
              </p:spPr>
              <p:txBody>
                <a:bodyPr lIns="90000" tIns="46800" rIns="90000" bIns="46800">
                  <a:prstTxWarp prst="textNoShape">
                    <a:avLst/>
                  </a:prstTxWarp>
                </a:bodyPr>
                <a:lstStyle/>
                <a:p>
                  <a:endParaRPr lang="en-US" dirty="0"/>
                </a:p>
              </p:txBody>
            </p:sp>
            <p:grpSp>
              <p:nvGrpSpPr>
                <p:cNvPr id="27705" name="Group 1126"/>
                <p:cNvGrpSpPr>
                  <a:grpSpLocks/>
                </p:cNvGrpSpPr>
                <p:nvPr/>
              </p:nvGrpSpPr>
              <p:grpSpPr bwMode="auto">
                <a:xfrm>
                  <a:off x="3420" y="1842"/>
                  <a:ext cx="1140" cy="403"/>
                  <a:chOff x="3420" y="1842"/>
                  <a:chExt cx="1140" cy="403"/>
                </a:xfrm>
              </p:grpSpPr>
              <p:sp>
                <p:nvSpPr>
                  <p:cNvPr id="27706" name="Rectangle 1048"/>
                  <p:cNvSpPr>
                    <a:spLocks noChangeArrowheads="1"/>
                  </p:cNvSpPr>
                  <p:nvPr/>
                </p:nvSpPr>
                <p:spPr bwMode="auto">
                  <a:xfrm>
                    <a:off x="3463" y="1842"/>
                    <a:ext cx="1054" cy="403"/>
                  </a:xfrm>
                  <a:prstGeom prst="rect">
                    <a:avLst/>
                  </a:prstGeom>
                  <a:noFill/>
                  <a:ln w="9525">
                    <a:noFill/>
                    <a:miter lim="800000"/>
                    <a:headEnd/>
                    <a:tailEnd/>
                  </a:ln>
                </p:spPr>
                <p:txBody>
                  <a:bodyPr lIns="90000" tIns="46800" rIns="90000" bIns="46800">
                    <a:prstTxWarp prst="textNoShape">
                      <a:avLst/>
                    </a:prstTxWarp>
                  </a:bodyPr>
                  <a:lstStyle/>
                  <a:p>
                    <a:r>
                      <a:rPr lang="en-US" sz="1800" dirty="0">
                        <a:latin typeface="Tahoma" pitchFamily="-110" charset="0"/>
                        <a:ea typeface="Times New Roman" pitchFamily="-110" charset="0"/>
                        <a:cs typeface="Times New Roman" pitchFamily="-110" charset="0"/>
                      </a:rPr>
                      <a:t>4 µs/km</a:t>
                    </a:r>
                  </a:p>
                  <a:p>
                    <a:endParaRPr lang="en-US" sz="3600" dirty="0">
                      <a:latin typeface="Tahoma" pitchFamily="-110" charset="0"/>
                    </a:endParaRPr>
                  </a:p>
                </p:txBody>
              </p:sp>
              <p:sp>
                <p:nvSpPr>
                  <p:cNvPr id="27707" name="Rectangle 1125"/>
                  <p:cNvSpPr>
                    <a:spLocks noChangeArrowheads="1"/>
                  </p:cNvSpPr>
                  <p:nvPr/>
                </p:nvSpPr>
                <p:spPr bwMode="auto">
                  <a:xfrm>
                    <a:off x="3420" y="1842"/>
                    <a:ext cx="1140" cy="403"/>
                  </a:xfrm>
                  <a:prstGeom prst="rect">
                    <a:avLst/>
                  </a:prstGeom>
                  <a:noFill/>
                  <a:ln w="7">
                    <a:solidFill>
                      <a:srgbClr val="A0A0A0"/>
                    </a:solidFill>
                    <a:miter lim="800000"/>
                    <a:headEnd/>
                    <a:tailEnd/>
                  </a:ln>
                </p:spPr>
                <p:txBody>
                  <a:bodyPr lIns="90000" tIns="46800" rIns="90000" bIns="46800">
                    <a:prstTxWarp prst="textNoShape">
                      <a:avLst/>
                    </a:prstTxWarp>
                  </a:bodyPr>
                  <a:lstStyle/>
                  <a:p>
                    <a:endParaRPr lang="en-US" dirty="0"/>
                  </a:p>
                </p:txBody>
              </p:sp>
            </p:grpSp>
          </p:grpSp>
          <p:grpSp>
            <p:nvGrpSpPr>
              <p:cNvPr id="27674" name="Group 1132"/>
              <p:cNvGrpSpPr>
                <a:grpSpLocks/>
              </p:cNvGrpSpPr>
              <p:nvPr/>
            </p:nvGrpSpPr>
            <p:grpSpPr bwMode="auto">
              <a:xfrm>
                <a:off x="4560" y="1842"/>
                <a:ext cx="1140" cy="403"/>
                <a:chOff x="4560" y="1842"/>
                <a:chExt cx="1140" cy="403"/>
              </a:xfrm>
            </p:grpSpPr>
            <p:sp>
              <p:nvSpPr>
                <p:cNvPr id="27700" name="Rectangle 1131"/>
                <p:cNvSpPr>
                  <a:spLocks noChangeArrowheads="1"/>
                </p:cNvSpPr>
                <p:nvPr/>
              </p:nvSpPr>
              <p:spPr bwMode="auto">
                <a:xfrm>
                  <a:off x="4560" y="1842"/>
                  <a:ext cx="1140" cy="403"/>
                </a:xfrm>
                <a:prstGeom prst="rect">
                  <a:avLst/>
                </a:prstGeom>
                <a:noFill/>
                <a:ln w="9525">
                  <a:noFill/>
                  <a:miter lim="800000"/>
                  <a:headEnd/>
                  <a:tailEnd/>
                </a:ln>
              </p:spPr>
              <p:txBody>
                <a:bodyPr lIns="90000" tIns="46800" rIns="90000" bIns="46800">
                  <a:prstTxWarp prst="textNoShape">
                    <a:avLst/>
                  </a:prstTxWarp>
                </a:bodyPr>
                <a:lstStyle/>
                <a:p>
                  <a:endParaRPr lang="en-US" dirty="0"/>
                </a:p>
              </p:txBody>
            </p:sp>
            <p:grpSp>
              <p:nvGrpSpPr>
                <p:cNvPr id="27701" name="Group 1130"/>
                <p:cNvGrpSpPr>
                  <a:grpSpLocks/>
                </p:cNvGrpSpPr>
                <p:nvPr/>
              </p:nvGrpSpPr>
              <p:grpSpPr bwMode="auto">
                <a:xfrm>
                  <a:off x="4560" y="1842"/>
                  <a:ext cx="1140" cy="403"/>
                  <a:chOff x="4560" y="1842"/>
                  <a:chExt cx="1140" cy="403"/>
                </a:xfrm>
              </p:grpSpPr>
              <p:sp>
                <p:nvSpPr>
                  <p:cNvPr id="27702" name="Rectangle 1049"/>
                  <p:cNvSpPr>
                    <a:spLocks noChangeArrowheads="1"/>
                  </p:cNvSpPr>
                  <p:nvPr/>
                </p:nvSpPr>
                <p:spPr bwMode="auto">
                  <a:xfrm>
                    <a:off x="4603" y="1842"/>
                    <a:ext cx="1054" cy="403"/>
                  </a:xfrm>
                  <a:prstGeom prst="rect">
                    <a:avLst/>
                  </a:prstGeom>
                  <a:noFill/>
                  <a:ln w="9525">
                    <a:noFill/>
                    <a:miter lim="800000"/>
                    <a:headEnd/>
                    <a:tailEnd/>
                  </a:ln>
                </p:spPr>
                <p:txBody>
                  <a:bodyPr lIns="90000" tIns="46800" rIns="90000" bIns="46800">
                    <a:prstTxWarp prst="textNoShape">
                      <a:avLst/>
                    </a:prstTxWarp>
                  </a:bodyPr>
                  <a:lstStyle/>
                  <a:p>
                    <a:r>
                      <a:rPr lang="en-US" sz="1800" dirty="0">
                        <a:latin typeface="Tahoma" pitchFamily="-110" charset="0"/>
                        <a:ea typeface="Times New Roman" pitchFamily="-110" charset="0"/>
                        <a:cs typeface="Times New Roman" pitchFamily="-110" charset="0"/>
                      </a:rPr>
                      <a:t>1 to 9 km</a:t>
                    </a:r>
                  </a:p>
                  <a:p>
                    <a:endParaRPr lang="en-US" sz="3600" dirty="0">
                      <a:latin typeface="Tahoma" pitchFamily="-110" charset="0"/>
                    </a:endParaRPr>
                  </a:p>
                </p:txBody>
              </p:sp>
              <p:sp>
                <p:nvSpPr>
                  <p:cNvPr id="27703" name="Rectangle 1129"/>
                  <p:cNvSpPr>
                    <a:spLocks noChangeArrowheads="1"/>
                  </p:cNvSpPr>
                  <p:nvPr/>
                </p:nvSpPr>
                <p:spPr bwMode="auto">
                  <a:xfrm>
                    <a:off x="4560" y="1842"/>
                    <a:ext cx="1140" cy="403"/>
                  </a:xfrm>
                  <a:prstGeom prst="rect">
                    <a:avLst/>
                  </a:prstGeom>
                  <a:noFill/>
                  <a:ln w="7">
                    <a:solidFill>
                      <a:srgbClr val="A0A0A0"/>
                    </a:solidFill>
                    <a:miter lim="800000"/>
                    <a:headEnd/>
                    <a:tailEnd/>
                  </a:ln>
                </p:spPr>
                <p:txBody>
                  <a:bodyPr lIns="90000" tIns="46800" rIns="90000" bIns="46800">
                    <a:prstTxWarp prst="textNoShape">
                      <a:avLst/>
                    </a:prstTxWarp>
                  </a:bodyPr>
                  <a:lstStyle/>
                  <a:p>
                    <a:endParaRPr lang="en-US" dirty="0"/>
                  </a:p>
                </p:txBody>
              </p:sp>
            </p:grpSp>
          </p:grpSp>
          <p:grpSp>
            <p:nvGrpSpPr>
              <p:cNvPr id="27675" name="Group 1136"/>
              <p:cNvGrpSpPr>
                <a:grpSpLocks/>
              </p:cNvGrpSpPr>
              <p:nvPr/>
            </p:nvGrpSpPr>
            <p:grpSpPr bwMode="auto">
              <a:xfrm>
                <a:off x="0" y="2245"/>
                <a:ext cx="1140" cy="403"/>
                <a:chOff x="0" y="2245"/>
                <a:chExt cx="1140" cy="403"/>
              </a:xfrm>
            </p:grpSpPr>
            <p:sp>
              <p:nvSpPr>
                <p:cNvPr id="27696" name="Rectangle 1135"/>
                <p:cNvSpPr>
                  <a:spLocks noChangeArrowheads="1"/>
                </p:cNvSpPr>
                <p:nvPr/>
              </p:nvSpPr>
              <p:spPr bwMode="auto">
                <a:xfrm>
                  <a:off x="0" y="2245"/>
                  <a:ext cx="1140" cy="403"/>
                </a:xfrm>
                <a:prstGeom prst="rect">
                  <a:avLst/>
                </a:prstGeom>
                <a:noFill/>
                <a:ln w="9525">
                  <a:noFill/>
                  <a:miter lim="800000"/>
                  <a:headEnd/>
                  <a:tailEnd/>
                </a:ln>
              </p:spPr>
              <p:txBody>
                <a:bodyPr lIns="90000" tIns="46800" rIns="90000" bIns="46800">
                  <a:prstTxWarp prst="textNoShape">
                    <a:avLst/>
                  </a:prstTxWarp>
                </a:bodyPr>
                <a:lstStyle/>
                <a:p>
                  <a:endParaRPr lang="en-US" dirty="0"/>
                </a:p>
              </p:txBody>
            </p:sp>
            <p:grpSp>
              <p:nvGrpSpPr>
                <p:cNvPr id="27697" name="Group 1134"/>
                <p:cNvGrpSpPr>
                  <a:grpSpLocks/>
                </p:cNvGrpSpPr>
                <p:nvPr/>
              </p:nvGrpSpPr>
              <p:grpSpPr bwMode="auto">
                <a:xfrm>
                  <a:off x="0" y="2245"/>
                  <a:ext cx="1140" cy="403"/>
                  <a:chOff x="0" y="2245"/>
                  <a:chExt cx="1140" cy="403"/>
                </a:xfrm>
              </p:grpSpPr>
              <p:sp>
                <p:nvSpPr>
                  <p:cNvPr id="27698" name="Rectangle 1050"/>
                  <p:cNvSpPr>
                    <a:spLocks noChangeArrowheads="1"/>
                  </p:cNvSpPr>
                  <p:nvPr/>
                </p:nvSpPr>
                <p:spPr bwMode="auto">
                  <a:xfrm>
                    <a:off x="43" y="2245"/>
                    <a:ext cx="1054" cy="403"/>
                  </a:xfrm>
                  <a:prstGeom prst="rect">
                    <a:avLst/>
                  </a:prstGeom>
                  <a:noFill/>
                  <a:ln w="9525">
                    <a:noFill/>
                    <a:miter lim="800000"/>
                    <a:headEnd/>
                    <a:tailEnd/>
                  </a:ln>
                </p:spPr>
                <p:txBody>
                  <a:bodyPr lIns="90000" tIns="46800" rIns="90000" bIns="46800">
                    <a:prstTxWarp prst="textNoShape">
                      <a:avLst/>
                    </a:prstTxWarp>
                  </a:bodyPr>
                  <a:lstStyle/>
                  <a:p>
                    <a:r>
                      <a:rPr lang="en-US" sz="1800" dirty="0">
                        <a:latin typeface="Tahoma" pitchFamily="-110" charset="0"/>
                        <a:ea typeface="Times New Roman" pitchFamily="-110" charset="0"/>
                        <a:cs typeface="Times New Roman" pitchFamily="-110" charset="0"/>
                      </a:rPr>
                      <a:t>Optical fiber</a:t>
                    </a:r>
                  </a:p>
                  <a:p>
                    <a:endParaRPr lang="en-US" sz="3600" dirty="0">
                      <a:latin typeface="Tahoma" pitchFamily="-110" charset="0"/>
                    </a:endParaRPr>
                  </a:p>
                </p:txBody>
              </p:sp>
              <p:sp>
                <p:nvSpPr>
                  <p:cNvPr id="27699" name="Rectangle 1133"/>
                  <p:cNvSpPr>
                    <a:spLocks noChangeArrowheads="1"/>
                  </p:cNvSpPr>
                  <p:nvPr/>
                </p:nvSpPr>
                <p:spPr bwMode="auto">
                  <a:xfrm>
                    <a:off x="0" y="2245"/>
                    <a:ext cx="1140" cy="403"/>
                  </a:xfrm>
                  <a:prstGeom prst="rect">
                    <a:avLst/>
                  </a:prstGeom>
                  <a:noFill/>
                  <a:ln w="7">
                    <a:solidFill>
                      <a:srgbClr val="A0A0A0"/>
                    </a:solidFill>
                    <a:miter lim="800000"/>
                    <a:headEnd/>
                    <a:tailEnd/>
                  </a:ln>
                </p:spPr>
                <p:txBody>
                  <a:bodyPr lIns="90000" tIns="46800" rIns="90000" bIns="46800">
                    <a:prstTxWarp prst="textNoShape">
                      <a:avLst/>
                    </a:prstTxWarp>
                  </a:bodyPr>
                  <a:lstStyle/>
                  <a:p>
                    <a:endParaRPr lang="en-US" dirty="0"/>
                  </a:p>
                </p:txBody>
              </p:sp>
            </p:grpSp>
          </p:grpSp>
          <p:grpSp>
            <p:nvGrpSpPr>
              <p:cNvPr id="27676" name="Group 1140"/>
              <p:cNvGrpSpPr>
                <a:grpSpLocks/>
              </p:cNvGrpSpPr>
              <p:nvPr/>
            </p:nvGrpSpPr>
            <p:grpSpPr bwMode="auto">
              <a:xfrm>
                <a:off x="1140" y="2245"/>
                <a:ext cx="1140" cy="403"/>
                <a:chOff x="1140" y="2245"/>
                <a:chExt cx="1140" cy="403"/>
              </a:xfrm>
            </p:grpSpPr>
            <p:sp>
              <p:nvSpPr>
                <p:cNvPr id="27692" name="Rectangle 1139"/>
                <p:cNvSpPr>
                  <a:spLocks noChangeArrowheads="1"/>
                </p:cNvSpPr>
                <p:nvPr/>
              </p:nvSpPr>
              <p:spPr bwMode="auto">
                <a:xfrm>
                  <a:off x="1140" y="2245"/>
                  <a:ext cx="1140" cy="403"/>
                </a:xfrm>
                <a:prstGeom prst="rect">
                  <a:avLst/>
                </a:prstGeom>
                <a:noFill/>
                <a:ln w="9525">
                  <a:noFill/>
                  <a:miter lim="800000"/>
                  <a:headEnd/>
                  <a:tailEnd/>
                </a:ln>
              </p:spPr>
              <p:txBody>
                <a:bodyPr lIns="90000" tIns="46800" rIns="90000" bIns="46800">
                  <a:prstTxWarp prst="textNoShape">
                    <a:avLst/>
                  </a:prstTxWarp>
                </a:bodyPr>
                <a:lstStyle/>
                <a:p>
                  <a:endParaRPr lang="en-US" dirty="0"/>
                </a:p>
              </p:txBody>
            </p:sp>
            <p:grpSp>
              <p:nvGrpSpPr>
                <p:cNvPr id="27693" name="Group 1138"/>
                <p:cNvGrpSpPr>
                  <a:grpSpLocks/>
                </p:cNvGrpSpPr>
                <p:nvPr/>
              </p:nvGrpSpPr>
              <p:grpSpPr bwMode="auto">
                <a:xfrm>
                  <a:off x="1140" y="2245"/>
                  <a:ext cx="1140" cy="403"/>
                  <a:chOff x="1140" y="2245"/>
                  <a:chExt cx="1140" cy="403"/>
                </a:xfrm>
              </p:grpSpPr>
              <p:sp>
                <p:nvSpPr>
                  <p:cNvPr id="27694" name="Rectangle 1051"/>
                  <p:cNvSpPr>
                    <a:spLocks noChangeArrowheads="1"/>
                  </p:cNvSpPr>
                  <p:nvPr/>
                </p:nvSpPr>
                <p:spPr bwMode="auto">
                  <a:xfrm>
                    <a:off x="1183" y="2245"/>
                    <a:ext cx="1054" cy="403"/>
                  </a:xfrm>
                  <a:prstGeom prst="rect">
                    <a:avLst/>
                  </a:prstGeom>
                  <a:noFill/>
                  <a:ln w="9525">
                    <a:noFill/>
                    <a:miter lim="800000"/>
                    <a:headEnd/>
                    <a:tailEnd/>
                  </a:ln>
                </p:spPr>
                <p:txBody>
                  <a:bodyPr lIns="90000" tIns="46800" rIns="90000" bIns="46800">
                    <a:prstTxWarp prst="textNoShape">
                      <a:avLst/>
                    </a:prstTxWarp>
                  </a:bodyPr>
                  <a:lstStyle/>
                  <a:p>
                    <a:r>
                      <a:rPr lang="en-US" sz="1800" dirty="0">
                        <a:latin typeface="Tahoma" pitchFamily="-110" charset="0"/>
                        <a:ea typeface="Times New Roman" pitchFamily="-110" charset="0"/>
                        <a:cs typeface="Times New Roman" pitchFamily="-110" charset="0"/>
                      </a:rPr>
                      <a:t>186 to 370 THz</a:t>
                    </a:r>
                  </a:p>
                  <a:p>
                    <a:endParaRPr lang="en-US" sz="3600" dirty="0">
                      <a:latin typeface="Tahoma" pitchFamily="-110" charset="0"/>
                    </a:endParaRPr>
                  </a:p>
                </p:txBody>
              </p:sp>
              <p:sp>
                <p:nvSpPr>
                  <p:cNvPr id="27695" name="Rectangle 1137"/>
                  <p:cNvSpPr>
                    <a:spLocks noChangeArrowheads="1"/>
                  </p:cNvSpPr>
                  <p:nvPr/>
                </p:nvSpPr>
                <p:spPr bwMode="auto">
                  <a:xfrm>
                    <a:off x="1140" y="2245"/>
                    <a:ext cx="1140" cy="403"/>
                  </a:xfrm>
                  <a:prstGeom prst="rect">
                    <a:avLst/>
                  </a:prstGeom>
                  <a:noFill/>
                  <a:ln w="7">
                    <a:solidFill>
                      <a:srgbClr val="A0A0A0"/>
                    </a:solidFill>
                    <a:miter lim="800000"/>
                    <a:headEnd/>
                    <a:tailEnd/>
                  </a:ln>
                </p:spPr>
                <p:txBody>
                  <a:bodyPr lIns="90000" tIns="46800" rIns="90000" bIns="46800">
                    <a:prstTxWarp prst="textNoShape">
                      <a:avLst/>
                    </a:prstTxWarp>
                  </a:bodyPr>
                  <a:lstStyle/>
                  <a:p>
                    <a:endParaRPr lang="en-US" dirty="0"/>
                  </a:p>
                </p:txBody>
              </p:sp>
            </p:grpSp>
          </p:grpSp>
          <p:grpSp>
            <p:nvGrpSpPr>
              <p:cNvPr id="27677" name="Group 1144"/>
              <p:cNvGrpSpPr>
                <a:grpSpLocks/>
              </p:cNvGrpSpPr>
              <p:nvPr/>
            </p:nvGrpSpPr>
            <p:grpSpPr bwMode="auto">
              <a:xfrm>
                <a:off x="2280" y="2245"/>
                <a:ext cx="1140" cy="403"/>
                <a:chOff x="2280" y="2245"/>
                <a:chExt cx="1140" cy="403"/>
              </a:xfrm>
            </p:grpSpPr>
            <p:sp>
              <p:nvSpPr>
                <p:cNvPr id="27688" name="Rectangle 1143"/>
                <p:cNvSpPr>
                  <a:spLocks noChangeArrowheads="1"/>
                </p:cNvSpPr>
                <p:nvPr/>
              </p:nvSpPr>
              <p:spPr bwMode="auto">
                <a:xfrm>
                  <a:off x="2280" y="2245"/>
                  <a:ext cx="1140" cy="403"/>
                </a:xfrm>
                <a:prstGeom prst="rect">
                  <a:avLst/>
                </a:prstGeom>
                <a:noFill/>
                <a:ln w="9525">
                  <a:noFill/>
                  <a:miter lim="800000"/>
                  <a:headEnd/>
                  <a:tailEnd/>
                </a:ln>
              </p:spPr>
              <p:txBody>
                <a:bodyPr lIns="90000" tIns="46800" rIns="90000" bIns="46800">
                  <a:prstTxWarp prst="textNoShape">
                    <a:avLst/>
                  </a:prstTxWarp>
                </a:bodyPr>
                <a:lstStyle/>
                <a:p>
                  <a:endParaRPr lang="en-US" dirty="0"/>
                </a:p>
              </p:txBody>
            </p:sp>
            <p:grpSp>
              <p:nvGrpSpPr>
                <p:cNvPr id="27689" name="Group 1142"/>
                <p:cNvGrpSpPr>
                  <a:grpSpLocks/>
                </p:cNvGrpSpPr>
                <p:nvPr/>
              </p:nvGrpSpPr>
              <p:grpSpPr bwMode="auto">
                <a:xfrm>
                  <a:off x="2280" y="2245"/>
                  <a:ext cx="1140" cy="403"/>
                  <a:chOff x="2280" y="2245"/>
                  <a:chExt cx="1140" cy="403"/>
                </a:xfrm>
              </p:grpSpPr>
              <p:sp>
                <p:nvSpPr>
                  <p:cNvPr id="27690" name="Rectangle 1052"/>
                  <p:cNvSpPr>
                    <a:spLocks noChangeArrowheads="1"/>
                  </p:cNvSpPr>
                  <p:nvPr/>
                </p:nvSpPr>
                <p:spPr bwMode="auto">
                  <a:xfrm>
                    <a:off x="2323" y="2245"/>
                    <a:ext cx="1054" cy="403"/>
                  </a:xfrm>
                  <a:prstGeom prst="rect">
                    <a:avLst/>
                  </a:prstGeom>
                  <a:noFill/>
                  <a:ln w="9525">
                    <a:noFill/>
                    <a:miter lim="800000"/>
                    <a:headEnd/>
                    <a:tailEnd/>
                  </a:ln>
                </p:spPr>
                <p:txBody>
                  <a:bodyPr lIns="90000" tIns="46800" rIns="90000" bIns="46800">
                    <a:prstTxWarp prst="textNoShape">
                      <a:avLst/>
                    </a:prstTxWarp>
                  </a:bodyPr>
                  <a:lstStyle/>
                  <a:p>
                    <a:r>
                      <a:rPr lang="en-US" sz="1800" dirty="0">
                        <a:latin typeface="Tahoma" pitchFamily="-110" charset="0"/>
                        <a:ea typeface="Times New Roman" pitchFamily="-110" charset="0"/>
                        <a:cs typeface="Times New Roman" pitchFamily="-110" charset="0"/>
                      </a:rPr>
                      <a:t>0.2 to 0.5 dB/km</a:t>
                    </a:r>
                  </a:p>
                  <a:p>
                    <a:endParaRPr lang="en-US" sz="3600" dirty="0">
                      <a:latin typeface="Tahoma" pitchFamily="-110" charset="0"/>
                    </a:endParaRPr>
                  </a:p>
                </p:txBody>
              </p:sp>
              <p:sp>
                <p:nvSpPr>
                  <p:cNvPr id="27691" name="Rectangle 1141"/>
                  <p:cNvSpPr>
                    <a:spLocks noChangeArrowheads="1"/>
                  </p:cNvSpPr>
                  <p:nvPr/>
                </p:nvSpPr>
                <p:spPr bwMode="auto">
                  <a:xfrm>
                    <a:off x="2280" y="2245"/>
                    <a:ext cx="1140" cy="403"/>
                  </a:xfrm>
                  <a:prstGeom prst="rect">
                    <a:avLst/>
                  </a:prstGeom>
                  <a:noFill/>
                  <a:ln w="7">
                    <a:solidFill>
                      <a:srgbClr val="A0A0A0"/>
                    </a:solidFill>
                    <a:miter lim="800000"/>
                    <a:headEnd/>
                    <a:tailEnd/>
                  </a:ln>
                </p:spPr>
                <p:txBody>
                  <a:bodyPr lIns="90000" tIns="46800" rIns="90000" bIns="46800">
                    <a:prstTxWarp prst="textNoShape">
                      <a:avLst/>
                    </a:prstTxWarp>
                  </a:bodyPr>
                  <a:lstStyle/>
                  <a:p>
                    <a:endParaRPr lang="en-US" dirty="0"/>
                  </a:p>
                </p:txBody>
              </p:sp>
            </p:grpSp>
          </p:grpSp>
          <p:grpSp>
            <p:nvGrpSpPr>
              <p:cNvPr id="27678" name="Group 1148"/>
              <p:cNvGrpSpPr>
                <a:grpSpLocks/>
              </p:cNvGrpSpPr>
              <p:nvPr/>
            </p:nvGrpSpPr>
            <p:grpSpPr bwMode="auto">
              <a:xfrm>
                <a:off x="3420" y="2245"/>
                <a:ext cx="1140" cy="403"/>
                <a:chOff x="3420" y="2245"/>
                <a:chExt cx="1140" cy="403"/>
              </a:xfrm>
            </p:grpSpPr>
            <p:sp>
              <p:nvSpPr>
                <p:cNvPr id="27684" name="Rectangle 1147"/>
                <p:cNvSpPr>
                  <a:spLocks noChangeArrowheads="1"/>
                </p:cNvSpPr>
                <p:nvPr/>
              </p:nvSpPr>
              <p:spPr bwMode="auto">
                <a:xfrm>
                  <a:off x="3420" y="2245"/>
                  <a:ext cx="1140" cy="403"/>
                </a:xfrm>
                <a:prstGeom prst="rect">
                  <a:avLst/>
                </a:prstGeom>
                <a:noFill/>
                <a:ln w="9525">
                  <a:noFill/>
                  <a:miter lim="800000"/>
                  <a:headEnd/>
                  <a:tailEnd/>
                </a:ln>
              </p:spPr>
              <p:txBody>
                <a:bodyPr lIns="90000" tIns="46800" rIns="90000" bIns="46800">
                  <a:prstTxWarp prst="textNoShape">
                    <a:avLst/>
                  </a:prstTxWarp>
                </a:bodyPr>
                <a:lstStyle/>
                <a:p>
                  <a:endParaRPr lang="en-US" dirty="0"/>
                </a:p>
              </p:txBody>
            </p:sp>
            <p:grpSp>
              <p:nvGrpSpPr>
                <p:cNvPr id="27685" name="Group 1146"/>
                <p:cNvGrpSpPr>
                  <a:grpSpLocks/>
                </p:cNvGrpSpPr>
                <p:nvPr/>
              </p:nvGrpSpPr>
              <p:grpSpPr bwMode="auto">
                <a:xfrm>
                  <a:off x="3420" y="2245"/>
                  <a:ext cx="1140" cy="403"/>
                  <a:chOff x="3420" y="2245"/>
                  <a:chExt cx="1140" cy="403"/>
                </a:xfrm>
              </p:grpSpPr>
              <p:sp>
                <p:nvSpPr>
                  <p:cNvPr id="27686" name="Rectangle 1053"/>
                  <p:cNvSpPr>
                    <a:spLocks noChangeArrowheads="1"/>
                  </p:cNvSpPr>
                  <p:nvPr/>
                </p:nvSpPr>
                <p:spPr bwMode="auto">
                  <a:xfrm>
                    <a:off x="3463" y="2245"/>
                    <a:ext cx="1054" cy="403"/>
                  </a:xfrm>
                  <a:prstGeom prst="rect">
                    <a:avLst/>
                  </a:prstGeom>
                  <a:noFill/>
                  <a:ln w="9525">
                    <a:noFill/>
                    <a:miter lim="800000"/>
                    <a:headEnd/>
                    <a:tailEnd/>
                  </a:ln>
                </p:spPr>
                <p:txBody>
                  <a:bodyPr lIns="90000" tIns="46800" rIns="90000" bIns="46800">
                    <a:prstTxWarp prst="textNoShape">
                      <a:avLst/>
                    </a:prstTxWarp>
                  </a:bodyPr>
                  <a:lstStyle/>
                  <a:p>
                    <a:r>
                      <a:rPr lang="en-US" sz="1800" dirty="0">
                        <a:latin typeface="Tahoma" pitchFamily="-110" charset="0"/>
                        <a:ea typeface="Times New Roman" pitchFamily="-110" charset="0"/>
                        <a:cs typeface="Times New Roman" pitchFamily="-110" charset="0"/>
                      </a:rPr>
                      <a:t>5 µs/km</a:t>
                    </a:r>
                  </a:p>
                  <a:p>
                    <a:endParaRPr lang="en-US" sz="3600" dirty="0">
                      <a:latin typeface="Tahoma" pitchFamily="-110" charset="0"/>
                    </a:endParaRPr>
                  </a:p>
                </p:txBody>
              </p:sp>
              <p:sp>
                <p:nvSpPr>
                  <p:cNvPr id="27687" name="Rectangle 1145"/>
                  <p:cNvSpPr>
                    <a:spLocks noChangeArrowheads="1"/>
                  </p:cNvSpPr>
                  <p:nvPr/>
                </p:nvSpPr>
                <p:spPr bwMode="auto">
                  <a:xfrm>
                    <a:off x="3420" y="2245"/>
                    <a:ext cx="1140" cy="403"/>
                  </a:xfrm>
                  <a:prstGeom prst="rect">
                    <a:avLst/>
                  </a:prstGeom>
                  <a:noFill/>
                  <a:ln w="7">
                    <a:solidFill>
                      <a:srgbClr val="A0A0A0"/>
                    </a:solidFill>
                    <a:miter lim="800000"/>
                    <a:headEnd/>
                    <a:tailEnd/>
                  </a:ln>
                </p:spPr>
                <p:txBody>
                  <a:bodyPr lIns="90000" tIns="46800" rIns="90000" bIns="46800">
                    <a:prstTxWarp prst="textNoShape">
                      <a:avLst/>
                    </a:prstTxWarp>
                  </a:bodyPr>
                  <a:lstStyle/>
                  <a:p>
                    <a:endParaRPr lang="en-US" dirty="0"/>
                  </a:p>
                </p:txBody>
              </p:sp>
            </p:grpSp>
          </p:grpSp>
          <p:grpSp>
            <p:nvGrpSpPr>
              <p:cNvPr id="27679" name="Group 1152"/>
              <p:cNvGrpSpPr>
                <a:grpSpLocks/>
              </p:cNvGrpSpPr>
              <p:nvPr/>
            </p:nvGrpSpPr>
            <p:grpSpPr bwMode="auto">
              <a:xfrm>
                <a:off x="4560" y="2245"/>
                <a:ext cx="1140" cy="403"/>
                <a:chOff x="4560" y="2245"/>
                <a:chExt cx="1140" cy="403"/>
              </a:xfrm>
            </p:grpSpPr>
            <p:sp>
              <p:nvSpPr>
                <p:cNvPr id="27680" name="Rectangle 1151"/>
                <p:cNvSpPr>
                  <a:spLocks noChangeArrowheads="1"/>
                </p:cNvSpPr>
                <p:nvPr/>
              </p:nvSpPr>
              <p:spPr bwMode="auto">
                <a:xfrm>
                  <a:off x="4560" y="2245"/>
                  <a:ext cx="1140" cy="403"/>
                </a:xfrm>
                <a:prstGeom prst="rect">
                  <a:avLst/>
                </a:prstGeom>
                <a:noFill/>
                <a:ln w="9525">
                  <a:noFill/>
                  <a:miter lim="800000"/>
                  <a:headEnd/>
                  <a:tailEnd/>
                </a:ln>
              </p:spPr>
              <p:txBody>
                <a:bodyPr lIns="90000" tIns="46800" rIns="90000" bIns="46800">
                  <a:prstTxWarp prst="textNoShape">
                    <a:avLst/>
                  </a:prstTxWarp>
                </a:bodyPr>
                <a:lstStyle/>
                <a:p>
                  <a:endParaRPr lang="en-US" dirty="0"/>
                </a:p>
              </p:txBody>
            </p:sp>
            <p:grpSp>
              <p:nvGrpSpPr>
                <p:cNvPr id="27681" name="Group 1150"/>
                <p:cNvGrpSpPr>
                  <a:grpSpLocks/>
                </p:cNvGrpSpPr>
                <p:nvPr/>
              </p:nvGrpSpPr>
              <p:grpSpPr bwMode="auto">
                <a:xfrm>
                  <a:off x="4560" y="2245"/>
                  <a:ext cx="1140" cy="403"/>
                  <a:chOff x="4560" y="2245"/>
                  <a:chExt cx="1140" cy="403"/>
                </a:xfrm>
              </p:grpSpPr>
              <p:sp>
                <p:nvSpPr>
                  <p:cNvPr id="27682" name="Rectangle 1054"/>
                  <p:cNvSpPr>
                    <a:spLocks noChangeArrowheads="1"/>
                  </p:cNvSpPr>
                  <p:nvPr/>
                </p:nvSpPr>
                <p:spPr bwMode="auto">
                  <a:xfrm>
                    <a:off x="4603" y="2245"/>
                    <a:ext cx="1054" cy="403"/>
                  </a:xfrm>
                  <a:prstGeom prst="rect">
                    <a:avLst/>
                  </a:prstGeom>
                  <a:noFill/>
                  <a:ln w="9525">
                    <a:noFill/>
                    <a:miter lim="800000"/>
                    <a:headEnd/>
                    <a:tailEnd/>
                  </a:ln>
                </p:spPr>
                <p:txBody>
                  <a:bodyPr lIns="90000" tIns="46800" rIns="90000" bIns="46800">
                    <a:prstTxWarp prst="textNoShape">
                      <a:avLst/>
                    </a:prstTxWarp>
                  </a:bodyPr>
                  <a:lstStyle/>
                  <a:p>
                    <a:r>
                      <a:rPr lang="en-US" sz="1800" dirty="0">
                        <a:latin typeface="Tahoma" pitchFamily="-110" charset="0"/>
                        <a:ea typeface="Times New Roman" pitchFamily="-110" charset="0"/>
                        <a:cs typeface="Times New Roman" pitchFamily="-110" charset="0"/>
                      </a:rPr>
                      <a:t>40 km</a:t>
                    </a:r>
                  </a:p>
                  <a:p>
                    <a:endParaRPr lang="en-US" sz="3600" dirty="0">
                      <a:latin typeface="Tahoma" pitchFamily="-110" charset="0"/>
                    </a:endParaRPr>
                  </a:p>
                </p:txBody>
              </p:sp>
              <p:sp>
                <p:nvSpPr>
                  <p:cNvPr id="27683" name="Rectangle 1149"/>
                  <p:cNvSpPr>
                    <a:spLocks noChangeArrowheads="1"/>
                  </p:cNvSpPr>
                  <p:nvPr/>
                </p:nvSpPr>
                <p:spPr bwMode="auto">
                  <a:xfrm>
                    <a:off x="4560" y="2245"/>
                    <a:ext cx="1140" cy="403"/>
                  </a:xfrm>
                  <a:prstGeom prst="rect">
                    <a:avLst/>
                  </a:prstGeom>
                  <a:noFill/>
                  <a:ln w="7">
                    <a:solidFill>
                      <a:srgbClr val="A0A0A0"/>
                    </a:solidFill>
                    <a:miter lim="800000"/>
                    <a:headEnd/>
                    <a:tailEnd/>
                  </a:ln>
                </p:spPr>
                <p:txBody>
                  <a:bodyPr lIns="90000" tIns="46800" rIns="90000" bIns="46800">
                    <a:prstTxWarp prst="textNoShape">
                      <a:avLst/>
                    </a:prstTxWarp>
                  </a:bodyPr>
                  <a:lstStyle/>
                  <a:p>
                    <a:endParaRPr lang="en-US" dirty="0"/>
                  </a:p>
                </p:txBody>
              </p:sp>
            </p:grpSp>
          </p:grpSp>
        </p:grpSp>
        <p:sp>
          <p:nvSpPr>
            <p:cNvPr id="27654" name="Rectangle 1154"/>
            <p:cNvSpPr>
              <a:spLocks noChangeArrowheads="1"/>
            </p:cNvSpPr>
            <p:nvPr/>
          </p:nvSpPr>
          <p:spPr bwMode="auto">
            <a:xfrm>
              <a:off x="-3" y="400"/>
              <a:ext cx="5706" cy="2251"/>
            </a:xfrm>
            <a:prstGeom prst="rect">
              <a:avLst/>
            </a:prstGeom>
            <a:noFill/>
            <a:ln w="9525">
              <a:solidFill>
                <a:srgbClr val="A0A0A0"/>
              </a:solidFill>
              <a:miter lim="800000"/>
              <a:headEnd/>
              <a:tailEnd/>
            </a:ln>
          </p:spPr>
          <p:txBody>
            <a:bodyPr lIns="90000" tIns="46800" rIns="90000" bIns="46800">
              <a:prstTxWarp prst="textNoShape">
                <a:avLst/>
              </a:prstTxWarp>
            </a:bodyPr>
            <a:lstStyle/>
            <a:p>
              <a:endParaRPr lang="en-US" dirty="0"/>
            </a:p>
          </p:txBody>
        </p:sp>
      </p:grpSp>
      <p:sp>
        <p:nvSpPr>
          <p:cNvPr id="2" name="Slide Number Placeholder 1"/>
          <p:cNvSpPr>
            <a:spLocks noGrp="1"/>
          </p:cNvSpPr>
          <p:nvPr>
            <p:ph type="sldNum" sz="quarter" idx="12"/>
          </p:nvPr>
        </p:nvSpPr>
        <p:spPr/>
        <p:txBody>
          <a:bodyPr/>
          <a:lstStyle/>
          <a:p>
            <a:pPr>
              <a:defRPr/>
            </a:pPr>
            <a:fld id="{5EFF63B4-8C30-1945-ADC0-C273F93159E7}" type="slidenum">
              <a:rPr lang="en-US" smtClean="0"/>
              <a:pPr>
                <a:defRPr/>
              </a:pPr>
              <a:t>9</a:t>
            </a:fld>
            <a:endParaRPr lang="en-US" dirty="0"/>
          </a:p>
        </p:txBody>
      </p:sp>
    </p:spTree>
    <p:extLst>
      <p:ext uri="{BB962C8B-B14F-4D97-AF65-F5344CB8AC3E}">
        <p14:creationId xmlns:p14="http://schemas.microsoft.com/office/powerpoint/2010/main" xmlns="" val="1518292947"/>
      </p:ext>
    </p:extLst>
  </p:cSld>
  <p:clrMapOvr>
    <a:masterClrMapping/>
  </p:clrMapOvr>
  <p:transition spd="slow">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762000"/>
            <a:ext cx="8229600" cy="1139825"/>
          </a:xfrm>
        </p:spPr>
        <p:txBody>
          <a:bodyPr/>
          <a:lstStyle/>
          <a:p>
            <a:pPr eaLnBrk="1" hangingPunct="1">
              <a:defRPr/>
            </a:pPr>
            <a:r>
              <a:rPr lang="en-US" dirty="0" smtClean="0">
                <a:cs typeface="+mj-cs"/>
              </a:rPr>
              <a:t>Guided Transmission Media</a:t>
            </a:r>
            <a:endParaRPr lang="en-US" dirty="0">
              <a:cs typeface="+mj-cs"/>
            </a:endParaRPr>
          </a:p>
        </p:txBody>
      </p:sp>
      <p:graphicFrame>
        <p:nvGraphicFramePr>
          <p:cNvPr id="6146" name="Object 2"/>
          <p:cNvGraphicFramePr>
            <a:graphicFrameLocks noChangeAspect="1"/>
          </p:cNvGraphicFramePr>
          <p:nvPr/>
        </p:nvGraphicFramePr>
        <p:xfrm>
          <a:off x="2743200" y="1981200"/>
          <a:ext cx="4114800" cy="4495800"/>
        </p:xfrm>
        <a:graphic>
          <a:graphicData uri="http://schemas.openxmlformats.org/presentationml/2006/ole">
            <p:oleObj spid="_x0000_s6363" name="Document" r:id="rId4" imgW="23771429" imgH="32050794" progId="Word.Document.12">
              <p:embed/>
            </p:oleObj>
          </a:graphicData>
        </a:graphic>
      </p:graphicFrame>
      <p:sp>
        <p:nvSpPr>
          <p:cNvPr id="3" name="Slide Number Placeholder 2"/>
          <p:cNvSpPr>
            <a:spLocks noGrp="1"/>
          </p:cNvSpPr>
          <p:nvPr>
            <p:ph type="sldNum" sz="quarter" idx="12"/>
          </p:nvPr>
        </p:nvSpPr>
        <p:spPr/>
        <p:txBody>
          <a:bodyPr/>
          <a:lstStyle/>
          <a:p>
            <a:pPr>
              <a:defRPr/>
            </a:pPr>
            <a:fld id="{5EFF63B4-8C30-1945-ADC0-C273F93159E7}" type="slidenum">
              <a:rPr lang="en-US" smtClean="0"/>
              <a:pPr>
                <a:defRPr/>
              </a:pPr>
              <a:t>10</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7" descr="Z-Guided Media                                                 00282829  Mnementh                      BEAE7A2F:"/>
          <p:cNvPicPr>
            <a:picLocks noChangeAspect="1" noChangeArrowheads="1"/>
          </p:cNvPicPr>
          <p:nvPr/>
        </p:nvPicPr>
        <p:blipFill>
          <a:blip r:embed="rId3">
            <a:extLst>
              <a:ext uri="{28A0092B-C50C-407E-A947-70E740481C1C}">
                <a14:useLocalDpi xmlns:a14="http://schemas.microsoft.com/office/drawing/2010/main" xmlns="" val="0"/>
              </a:ext>
            </a:extLst>
          </a:blip>
          <a:srcRect b="78751"/>
          <a:stretch>
            <a:fillRect/>
          </a:stretch>
        </p:blipFill>
        <p:spPr bwMode="auto">
          <a:xfrm>
            <a:off x="1295400" y="1905000"/>
            <a:ext cx="7772400" cy="1981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221" name="Rectangle 5"/>
          <p:cNvSpPr>
            <a:spLocks noGrp="1" noChangeArrowheads="1"/>
          </p:cNvSpPr>
          <p:nvPr>
            <p:ph type="title"/>
          </p:nvPr>
        </p:nvSpPr>
        <p:spPr>
          <a:xfrm>
            <a:off x="762000" y="685800"/>
            <a:ext cx="8229600" cy="1139825"/>
          </a:xfrm>
        </p:spPr>
        <p:txBody>
          <a:bodyPr/>
          <a:lstStyle/>
          <a:p>
            <a:pPr eaLnBrk="1" hangingPunct="1">
              <a:defRPr/>
            </a:pPr>
            <a:r>
              <a:rPr kumimoji="1" lang="en-US" dirty="0">
                <a:cs typeface="+mj-cs"/>
              </a:rPr>
              <a:t>Twisted Pair</a:t>
            </a:r>
          </a:p>
        </p:txBody>
      </p:sp>
      <p:sp>
        <p:nvSpPr>
          <p:cNvPr id="6" name="TextBox 5"/>
          <p:cNvSpPr txBox="1"/>
          <p:nvPr/>
        </p:nvSpPr>
        <p:spPr>
          <a:xfrm>
            <a:off x="152400" y="3581400"/>
            <a:ext cx="8991600" cy="3046988"/>
          </a:xfrm>
          <a:prstGeom prst="rect">
            <a:avLst/>
          </a:prstGeom>
          <a:noFill/>
        </p:spPr>
        <p:txBody>
          <a:bodyPr>
            <a:spAutoFit/>
          </a:bodyPr>
          <a:lstStyle/>
          <a:p>
            <a:pPr>
              <a:defRPr/>
            </a:pPr>
            <a:r>
              <a:rPr kumimoji="1" lang="en-US" dirty="0">
                <a:effectLst>
                  <a:outerShdw blurRad="38100" dist="38100" dir="2700000" algn="tl">
                    <a:srgbClr val="000000"/>
                  </a:outerShdw>
                </a:effectLst>
                <a:latin typeface="+mj-lt"/>
                <a:ea typeface="+mj-ea"/>
                <a:cs typeface="+mj-cs"/>
              </a:rPr>
              <a:t>Twisted pair is the least expensive and most widely used guided transmission medium.</a:t>
            </a:r>
          </a:p>
          <a:p>
            <a:pPr algn="ctr">
              <a:defRPr/>
            </a:pPr>
            <a:endParaRPr kumimoji="1" lang="en-US" dirty="0">
              <a:effectLst>
                <a:outerShdw blurRad="38100" dist="38100" dir="2700000" algn="tl">
                  <a:srgbClr val="000000"/>
                </a:outerShdw>
              </a:effectLst>
              <a:latin typeface="+mj-lt"/>
              <a:ea typeface="+mj-ea"/>
              <a:cs typeface="+mj-cs"/>
            </a:endParaRPr>
          </a:p>
          <a:p>
            <a:pPr marL="800100" lvl="1" indent="-342900">
              <a:buFont typeface="Arial"/>
              <a:buChar char="•"/>
              <a:defRPr/>
            </a:pPr>
            <a:r>
              <a:rPr lang="en-US" sz="2000" dirty="0" smtClean="0">
                <a:cs typeface="+mn-cs"/>
              </a:rPr>
              <a:t>Consists </a:t>
            </a:r>
            <a:r>
              <a:rPr lang="en-US" sz="2000" dirty="0">
                <a:cs typeface="+mn-cs"/>
              </a:rPr>
              <a:t>of two insulated copper wires arranged in a regular spiral 	pattern</a:t>
            </a:r>
          </a:p>
          <a:p>
            <a:pPr marL="800100" lvl="1" indent="-342900">
              <a:buFont typeface="Arial"/>
              <a:buChar char="•"/>
              <a:defRPr/>
            </a:pPr>
            <a:r>
              <a:rPr lang="en-US" sz="2000" dirty="0" smtClean="0">
                <a:cs typeface="+mn-cs"/>
              </a:rPr>
              <a:t>A </a:t>
            </a:r>
            <a:r>
              <a:rPr lang="en-US" sz="2000" dirty="0">
                <a:cs typeface="+mn-cs"/>
              </a:rPr>
              <a:t>wire pair acts as a single communication link</a:t>
            </a:r>
          </a:p>
          <a:p>
            <a:pPr marL="800100" lvl="1" indent="-342900">
              <a:buFont typeface="Arial"/>
              <a:buChar char="•"/>
              <a:defRPr/>
            </a:pPr>
            <a:r>
              <a:rPr lang="en-US" sz="2000" dirty="0" smtClean="0">
                <a:cs typeface="+mn-cs"/>
              </a:rPr>
              <a:t>Pairs </a:t>
            </a:r>
            <a:r>
              <a:rPr lang="en-US" sz="2000" dirty="0">
                <a:cs typeface="+mn-cs"/>
              </a:rPr>
              <a:t>are bundled together into a cable</a:t>
            </a:r>
          </a:p>
          <a:p>
            <a:pPr marL="800100" lvl="1" indent="-342900">
              <a:buFont typeface="Arial"/>
              <a:buChar char="•"/>
              <a:defRPr/>
            </a:pPr>
            <a:r>
              <a:rPr lang="en-US" sz="2000" dirty="0">
                <a:cs typeface="+mn-cs"/>
              </a:rPr>
              <a:t>M</a:t>
            </a:r>
            <a:r>
              <a:rPr lang="en-US" sz="2000" dirty="0" smtClean="0">
                <a:cs typeface="+mn-cs"/>
              </a:rPr>
              <a:t>ost </a:t>
            </a:r>
            <a:r>
              <a:rPr lang="en-US" sz="2000" dirty="0">
                <a:cs typeface="+mn-cs"/>
              </a:rPr>
              <a:t>commonly used in the telephone network and for communications </a:t>
            </a:r>
            <a:r>
              <a:rPr lang="en-US" sz="2000" dirty="0" smtClean="0">
                <a:cs typeface="+mn-cs"/>
              </a:rPr>
              <a:t>within </a:t>
            </a:r>
            <a:r>
              <a:rPr lang="en-US" sz="2000" dirty="0">
                <a:cs typeface="+mn-cs"/>
              </a:rPr>
              <a:t>buildings</a:t>
            </a:r>
          </a:p>
        </p:txBody>
      </p:sp>
      <p:sp>
        <p:nvSpPr>
          <p:cNvPr id="5" name="Rectangle 4"/>
          <p:cNvSpPr/>
          <p:nvPr/>
        </p:nvSpPr>
        <p:spPr bwMode="auto">
          <a:xfrm>
            <a:off x="5105400" y="3276600"/>
            <a:ext cx="1371600" cy="304800"/>
          </a:xfrm>
          <a:prstGeom prst="rect">
            <a:avLst/>
          </a:prstGeom>
          <a:solidFill>
            <a:schemeClr val="bg1"/>
          </a:solidFill>
          <a:ln w="9525" cap="flat" cmpd="sng" algn="ctr">
            <a:noFill/>
            <a:prstDash val="solid"/>
            <a:miter lim="800000"/>
            <a:headEnd type="none" w="med" len="med"/>
            <a:tailEnd type="none" w="med" len="med"/>
          </a:ln>
          <a:effectLst/>
          <a:ex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a typeface="ＭＳ Ｐゴシック" charset="0"/>
            </a:endParaRPr>
          </a:p>
        </p:txBody>
      </p:sp>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11</a:t>
            </a:fld>
            <a:endParaRPr lang="en-US"/>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mph" presetSubtype="0" fill="hold" nodeType="afterEffect">
                                  <p:stCondLst>
                                    <p:cond delay="500"/>
                                  </p:stCondLst>
                                  <p:iterate type="lt">
                                    <p:tmPct val="4000"/>
                                  </p:iterate>
                                  <p:childTnLst>
                                    <p:set>
                                      <p:cBhvr override="childStyle">
                                        <p:cTn id="6" dur="500" fill="hold"/>
                                        <p:tgtEl>
                                          <p:spTgt spid="6">
                                            <p:txEl>
                                              <p:pRg st="0" end="0"/>
                                            </p:txEl>
                                          </p:spTgt>
                                        </p:tgtEl>
                                        <p:attrNameLst>
                                          <p:attrName>style.color</p:attrName>
                                        </p:attrNameLst>
                                      </p:cBhvr>
                                      <p:to>
                                        <p:clrVal>
                                          <a:srgbClr val="FFFF00"/>
                                        </p:clrVal>
                                      </p:to>
                                    </p:set>
                                    <p:set>
                                      <p:cBhvr>
                                        <p:cTn id="7" dur="500" fill="hold"/>
                                        <p:tgtEl>
                                          <p:spTgt spid="6">
                                            <p:txEl>
                                              <p:pRg st="0" end="0"/>
                                            </p:txEl>
                                          </p:spTgt>
                                        </p:tgtEl>
                                        <p:attrNameLst>
                                          <p:attrName>fillcolor</p:attrName>
                                        </p:attrNameLst>
                                      </p:cBhvr>
                                      <p:to>
                                        <p:clrVal>
                                          <a:srgbClr val="FFFF00"/>
                                        </p:clrVal>
                                      </p:to>
                                    </p:set>
                                    <p:set>
                                      <p:cBhvr>
                                        <p:cTn id="8" dur="500" fill="hold"/>
                                        <p:tgtEl>
                                          <p:spTgt spid="6">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0" y="277813"/>
            <a:ext cx="9144000" cy="712787"/>
          </a:xfrm>
        </p:spPr>
        <p:txBody>
          <a:bodyPr/>
          <a:lstStyle/>
          <a:p>
            <a:pPr eaLnBrk="1" hangingPunct="1">
              <a:defRPr/>
            </a:pPr>
            <a:r>
              <a:rPr kumimoji="1" lang="en-US" sz="3800" dirty="0">
                <a:cs typeface="+mj-cs"/>
              </a:rPr>
              <a:t>Twisted </a:t>
            </a:r>
            <a:r>
              <a:rPr kumimoji="1" lang="en-US" sz="3800" dirty="0" smtClean="0">
                <a:cs typeface="+mj-cs"/>
              </a:rPr>
              <a:t>Pair-Transmission </a:t>
            </a:r>
            <a:r>
              <a:rPr kumimoji="1" lang="en-US" sz="3800" dirty="0">
                <a:cs typeface="+mj-cs"/>
              </a:rPr>
              <a:t>Characteristics</a:t>
            </a:r>
          </a:p>
        </p:txBody>
      </p:sp>
      <p:graphicFrame>
        <p:nvGraphicFramePr>
          <p:cNvPr id="6" name="Diagram 5"/>
          <p:cNvGraphicFramePr/>
          <p:nvPr/>
        </p:nvGraphicFramePr>
        <p:xfrm>
          <a:off x="457200" y="1905000"/>
          <a:ext cx="8229600"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6083" name="TextBox 6"/>
          <p:cNvSpPr txBox="1">
            <a:spLocks noChangeArrowheads="1"/>
          </p:cNvSpPr>
          <p:nvPr/>
        </p:nvSpPr>
        <p:spPr bwMode="auto">
          <a:xfrm>
            <a:off x="0" y="5903893"/>
            <a:ext cx="7010400" cy="9541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r>
              <a:rPr kumimoji="1" lang="en-US" sz="3200" dirty="0"/>
              <a:t>S</a:t>
            </a:r>
            <a:r>
              <a:rPr kumimoji="1" lang="en-US" sz="3200" dirty="0" smtClean="0"/>
              <a:t>usceptible </a:t>
            </a:r>
            <a:r>
              <a:rPr kumimoji="1" lang="en-US" sz="3200" dirty="0"/>
              <a:t>to interference and noise</a:t>
            </a:r>
          </a:p>
          <a:p>
            <a:pPr eaLnBrk="1" hangingPunct="1"/>
            <a:endParaRPr lang="en-US" dirty="0"/>
          </a:p>
        </p:txBody>
      </p:sp>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12</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0" y="277813"/>
            <a:ext cx="9144000" cy="712787"/>
          </a:xfrm>
        </p:spPr>
        <p:txBody>
          <a:bodyPr/>
          <a:lstStyle/>
          <a:p>
            <a:pPr eaLnBrk="1" hangingPunct="1">
              <a:defRPr/>
            </a:pPr>
            <a:r>
              <a:rPr kumimoji="1" lang="en-US" sz="4300" dirty="0">
                <a:cs typeface="+mj-cs"/>
              </a:rPr>
              <a:t>Unshielded vs. Shielded Twisted Pair</a:t>
            </a:r>
          </a:p>
        </p:txBody>
      </p:sp>
      <p:graphicFrame>
        <p:nvGraphicFramePr>
          <p:cNvPr id="4" name="Diagram 3"/>
          <p:cNvGraphicFramePr/>
          <p:nvPr>
            <p:extLst>
              <p:ext uri="{D42A27DB-BD31-4B8C-83A1-F6EECF244321}">
                <p14:modId xmlns:p14="http://schemas.microsoft.com/office/powerpoint/2010/main" xmlns="" val="184584569"/>
              </p:ext>
            </p:extLst>
          </p:nvPr>
        </p:nvGraphicFramePr>
        <p:xfrm>
          <a:off x="0" y="1981200"/>
          <a:ext cx="9144000" cy="4267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13</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09" name="Rectangle 1149"/>
          <p:cNvSpPr>
            <a:spLocks noGrp="1" noChangeArrowheads="1"/>
          </p:cNvSpPr>
          <p:nvPr>
            <p:ph type="title"/>
          </p:nvPr>
        </p:nvSpPr>
        <p:spPr>
          <a:xfrm>
            <a:off x="0" y="533400"/>
            <a:ext cx="9144000" cy="533399"/>
          </a:xfrm>
        </p:spPr>
        <p:txBody>
          <a:bodyPr/>
          <a:lstStyle/>
          <a:p>
            <a:pPr eaLnBrk="1" hangingPunct="1">
              <a:defRPr/>
            </a:pPr>
            <a:r>
              <a:rPr kumimoji="1" lang="en-US" dirty="0" smtClean="0">
                <a:cs typeface="+mj-cs"/>
              </a:rPr>
              <a:t>Twisted Pair Categories and Classes</a:t>
            </a:r>
            <a:endParaRPr kumimoji="1" lang="en-GB" dirty="0">
              <a:cs typeface="+mj-cs"/>
            </a:endParaRPr>
          </a:p>
        </p:txBody>
      </p:sp>
      <p:graphicFrame>
        <p:nvGraphicFramePr>
          <p:cNvPr id="7170" name="Object 5"/>
          <p:cNvGraphicFramePr>
            <a:graphicFrameLocks noChangeAspect="1"/>
          </p:cNvGraphicFramePr>
          <p:nvPr>
            <p:extLst>
              <p:ext uri="{D42A27DB-BD31-4B8C-83A1-F6EECF244321}">
                <p14:modId xmlns:p14="http://schemas.microsoft.com/office/powerpoint/2010/main" xmlns="" val="2316498225"/>
              </p:ext>
            </p:extLst>
          </p:nvPr>
        </p:nvGraphicFramePr>
        <p:xfrm>
          <a:off x="1143000" y="2209800"/>
          <a:ext cx="7239000" cy="3657600"/>
        </p:xfrm>
        <a:graphic>
          <a:graphicData uri="http://schemas.openxmlformats.org/presentationml/2006/ole">
            <p:oleObj spid="_x0000_s1209" name="Document" r:id="rId4" imgW="6079680" imgH="3565440" progId="Word.Document.12">
              <p:embed/>
            </p:oleObj>
          </a:graphicData>
        </a:graphic>
      </p:graphicFrame>
      <p:sp>
        <p:nvSpPr>
          <p:cNvPr id="2" name="Slide Number Placeholder 1"/>
          <p:cNvSpPr>
            <a:spLocks noGrp="1"/>
          </p:cNvSpPr>
          <p:nvPr>
            <p:ph type="sldNum" sz="quarter" idx="12"/>
          </p:nvPr>
        </p:nvSpPr>
        <p:spPr/>
        <p:txBody>
          <a:bodyPr/>
          <a:lstStyle/>
          <a:p>
            <a:pPr>
              <a:defRPr/>
            </a:pPr>
            <a:fld id="{E4797F84-0C78-8542-813C-918336DB0B3E}" type="slidenum">
              <a:rPr lang="en-US" smtClean="0"/>
              <a:pPr>
                <a:defRPr/>
              </a:pPr>
              <a:t>14</a:t>
            </a:fld>
            <a:endParaRPr lang="en-US"/>
          </a:p>
        </p:txBody>
      </p:sp>
    </p:spTree>
    <p:extLst>
      <p:ext uri="{BB962C8B-B14F-4D97-AF65-F5344CB8AC3E}">
        <p14:creationId xmlns:p14="http://schemas.microsoft.com/office/powerpoint/2010/main" xmlns="" val="795460269"/>
      </p:ext>
    </p:extLst>
  </p:cSld>
  <p:clrMapOvr>
    <a:masterClrMapping/>
  </p:clrMapOvr>
  <p:transition spd="slow">
    <p:dissolv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0" y="617538"/>
            <a:ext cx="9144000" cy="373062"/>
          </a:xfrm>
        </p:spPr>
        <p:txBody>
          <a:bodyPr/>
          <a:lstStyle/>
          <a:p>
            <a:pPr eaLnBrk="1" hangingPunct="1">
              <a:defRPr/>
            </a:pPr>
            <a:r>
              <a:rPr kumimoji="1" lang="en-US" sz="4000" dirty="0" smtClean="0">
                <a:cs typeface="+mj-cs"/>
              </a:rPr>
              <a:t>(Impairments) Near </a:t>
            </a:r>
            <a:r>
              <a:rPr kumimoji="1" lang="en-US" sz="4000" dirty="0">
                <a:cs typeface="+mj-cs"/>
              </a:rPr>
              <a:t>End </a:t>
            </a:r>
            <a:r>
              <a:rPr kumimoji="1" lang="en-US" sz="4000" dirty="0" smtClean="0">
                <a:cs typeface="+mj-cs"/>
              </a:rPr>
              <a:t>Crosstalk (TP)</a:t>
            </a:r>
            <a:endParaRPr kumimoji="1" lang="en-US" sz="4000" dirty="0">
              <a:cs typeface="+mj-cs"/>
            </a:endParaRPr>
          </a:p>
        </p:txBody>
      </p:sp>
      <p:sp>
        <p:nvSpPr>
          <p:cNvPr id="14339" name="Rectangle 3"/>
          <p:cNvSpPr>
            <a:spLocks noGrp="1" noChangeArrowheads="1"/>
          </p:cNvSpPr>
          <p:nvPr>
            <p:ph type="body" idx="1"/>
          </p:nvPr>
        </p:nvSpPr>
        <p:spPr>
          <a:xfrm>
            <a:off x="76200" y="2286000"/>
            <a:ext cx="9067800" cy="4114800"/>
          </a:xfrm>
        </p:spPr>
        <p:txBody>
          <a:bodyPr/>
          <a:lstStyle/>
          <a:p>
            <a:pPr eaLnBrk="1" hangingPunct="1">
              <a:defRPr/>
            </a:pPr>
            <a:r>
              <a:rPr kumimoji="1" lang="en-US" dirty="0">
                <a:cs typeface="+mn-cs"/>
              </a:rPr>
              <a:t>C</a:t>
            </a:r>
            <a:r>
              <a:rPr kumimoji="1" lang="en-US" dirty="0" smtClean="0">
                <a:cs typeface="+mn-cs"/>
              </a:rPr>
              <a:t>oupling </a:t>
            </a:r>
            <a:r>
              <a:rPr kumimoji="1" lang="en-US" dirty="0">
                <a:cs typeface="+mn-cs"/>
              </a:rPr>
              <a:t>of signal from one pair of conductors to </a:t>
            </a:r>
            <a:r>
              <a:rPr kumimoji="1" lang="en-US" dirty="0" smtClean="0">
                <a:cs typeface="+mn-cs"/>
              </a:rPr>
              <a:t>another occurs </a:t>
            </a:r>
            <a:r>
              <a:rPr kumimoji="1" lang="en-US" dirty="0">
                <a:cs typeface="+mn-cs"/>
              </a:rPr>
              <a:t>when transmit signal entering the link couples back to the receiving pair </a:t>
            </a:r>
            <a:r>
              <a:rPr kumimoji="1" lang="en-US" dirty="0" smtClean="0">
                <a:cs typeface="+mn-cs"/>
              </a:rPr>
              <a:t>– (</a:t>
            </a:r>
            <a:r>
              <a:rPr kumimoji="1" lang="en-US" dirty="0">
                <a:cs typeface="+mn-cs"/>
              </a:rPr>
              <a:t>near transmitted signal is picked up by </a:t>
            </a:r>
            <a:r>
              <a:rPr kumimoji="1" lang="en-US" dirty="0" smtClean="0">
                <a:cs typeface="+mn-cs"/>
              </a:rPr>
              <a:t>near </a:t>
            </a:r>
            <a:r>
              <a:rPr kumimoji="1" lang="en-US" dirty="0">
                <a:cs typeface="+mn-cs"/>
              </a:rPr>
              <a:t>receiving pair)</a:t>
            </a:r>
          </a:p>
        </p:txBody>
      </p:sp>
      <p:pic>
        <p:nvPicPr>
          <p:cNvPr id="48131" name="Picture 3"/>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6781800" y="4419600"/>
            <a:ext cx="1714500" cy="157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15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 calcmode="lin" valueType="num">
                                      <p:cBhvr>
                                        <p:cTn id="7" dur="500" fill="hold"/>
                                        <p:tgtEl>
                                          <p:spTgt spid="14339">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4339">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30" name="Rectangle 1618"/>
          <p:cNvSpPr>
            <a:spLocks noGrp="1" noChangeArrowheads="1"/>
          </p:cNvSpPr>
          <p:nvPr>
            <p:ph type="title"/>
          </p:nvPr>
        </p:nvSpPr>
        <p:spPr>
          <a:xfrm>
            <a:off x="0" y="304800"/>
            <a:ext cx="9144000" cy="685800"/>
          </a:xfrm>
          <a:noFill/>
          <a:ln>
            <a:noFill/>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p>
            <a:pPr eaLnBrk="1" hangingPunct="1"/>
            <a:r>
              <a:rPr kumimoji="1" lang="en-GB" sz="3300" dirty="0">
                <a:cs typeface="+mj-cs"/>
              </a:rPr>
              <a:t>Signal Power Relationships (TP Characteristics)</a:t>
            </a:r>
          </a:p>
        </p:txBody>
      </p:sp>
      <p:pic>
        <p:nvPicPr>
          <p:cNvPr id="2" name="Picture 1"/>
          <p:cNvPicPr>
            <a:picLocks noChangeAspect="1"/>
          </p:cNvPicPr>
          <p:nvPr/>
        </p:nvPicPr>
        <p:blipFill>
          <a:blip r:embed="rId3"/>
          <a:stretch>
            <a:fillRect/>
          </a:stretch>
        </p:blipFill>
        <p:spPr>
          <a:xfrm>
            <a:off x="0" y="1981200"/>
            <a:ext cx="5930900" cy="3276600"/>
          </a:xfrm>
          <a:prstGeom prst="rect">
            <a:avLst/>
          </a:prstGeom>
        </p:spPr>
      </p:pic>
      <p:sp>
        <p:nvSpPr>
          <p:cNvPr id="3" name="Rectangle 2"/>
          <p:cNvSpPr/>
          <p:nvPr/>
        </p:nvSpPr>
        <p:spPr>
          <a:xfrm>
            <a:off x="6248400" y="1828800"/>
            <a:ext cx="2971800" cy="4708981"/>
          </a:xfrm>
          <a:prstGeom prst="rect">
            <a:avLst/>
          </a:prstGeom>
        </p:spPr>
        <p:txBody>
          <a:bodyPr wrap="square">
            <a:spAutoFit/>
          </a:bodyPr>
          <a:lstStyle/>
          <a:p>
            <a:r>
              <a:rPr lang="en-US" sz="2000" i="1" dirty="0" smtClean="0">
                <a:latin typeface="Times New Roman" charset="0"/>
              </a:rPr>
              <a:t>Fig. illustrates </a:t>
            </a:r>
            <a:r>
              <a:rPr lang="en-US" sz="2000" i="1" dirty="0">
                <a:latin typeface="Times New Roman" charset="0"/>
              </a:rPr>
              <a:t>the relationship between NEXT loss and insertion loss at system A. A transmitted signal from system B, with a transmitted signal power of </a:t>
            </a:r>
            <a:r>
              <a:rPr lang="en-US" sz="2000" i="1" dirty="0" err="1">
                <a:latin typeface="Times New Roman" charset="0"/>
              </a:rPr>
              <a:t>Pt</a:t>
            </a:r>
            <a:r>
              <a:rPr lang="en-US" sz="2000" i="1" dirty="0">
                <a:latin typeface="Times New Roman" charset="0"/>
              </a:rPr>
              <a:t> is received at A with a reduced signal power of Pr. At the same time, system A is transmitting to signal B, and we assume that the transmission is at the same transmit signal power of Pt. </a:t>
            </a:r>
            <a:endParaRPr lang="en-US" sz="2000" i="1" dirty="0"/>
          </a:p>
        </p:txBody>
      </p:sp>
      <p:sp>
        <p:nvSpPr>
          <p:cNvPr id="4" name="Rectangle 3"/>
          <p:cNvSpPr/>
          <p:nvPr/>
        </p:nvSpPr>
        <p:spPr>
          <a:xfrm>
            <a:off x="0" y="4648200"/>
            <a:ext cx="6172200" cy="2246769"/>
          </a:xfrm>
          <a:prstGeom prst="rect">
            <a:avLst/>
          </a:prstGeom>
        </p:spPr>
        <p:txBody>
          <a:bodyPr wrap="square">
            <a:spAutoFit/>
          </a:bodyPr>
          <a:lstStyle/>
          <a:p>
            <a:r>
              <a:rPr lang="en-US" sz="2000" dirty="0">
                <a:latin typeface="Times New Roman" charset="0"/>
              </a:rPr>
              <a:t>Due to crosstalk, a certain level of signal from A's transmitter is induced on the receive wire pair at A with a power level of </a:t>
            </a:r>
            <a:r>
              <a:rPr lang="en-US" sz="2000" i="1" dirty="0">
                <a:latin typeface="Times New Roman" charset="0"/>
              </a:rPr>
              <a:t>Pc</a:t>
            </a:r>
            <a:r>
              <a:rPr lang="en-US" sz="2000" dirty="0">
                <a:latin typeface="Times New Roman" charset="0"/>
              </a:rPr>
              <a:t>; this is the crosstalk signal. Clearly, we need to have </a:t>
            </a:r>
            <a:r>
              <a:rPr lang="en-US" sz="2000" i="1" dirty="0" err="1">
                <a:latin typeface="Times New Roman" charset="0"/>
              </a:rPr>
              <a:t>Pr</a:t>
            </a:r>
            <a:r>
              <a:rPr lang="en-US" sz="2000" dirty="0">
                <a:latin typeface="Times New Roman" charset="0"/>
              </a:rPr>
              <a:t> &gt; </a:t>
            </a:r>
            <a:r>
              <a:rPr lang="en-US" sz="2000" i="1" dirty="0">
                <a:latin typeface="Times New Roman" charset="0"/>
              </a:rPr>
              <a:t>Pc</a:t>
            </a:r>
            <a:r>
              <a:rPr lang="en-US" sz="2000" dirty="0">
                <a:latin typeface="Times New Roman" charset="0"/>
              </a:rPr>
              <a:t> to be able to intelligibly receive the intended signal, and the greater the difference between </a:t>
            </a:r>
            <a:r>
              <a:rPr lang="en-US" sz="2000" i="1" dirty="0" err="1">
                <a:latin typeface="Times New Roman" charset="0"/>
              </a:rPr>
              <a:t>Pr</a:t>
            </a:r>
            <a:r>
              <a:rPr lang="en-US" sz="2000" dirty="0">
                <a:latin typeface="Times New Roman" charset="0"/>
              </a:rPr>
              <a:t> and </a:t>
            </a:r>
            <a:r>
              <a:rPr lang="en-US" sz="2000" i="1" dirty="0">
                <a:latin typeface="Times New Roman" charset="0"/>
              </a:rPr>
              <a:t>Pc</a:t>
            </a:r>
            <a:r>
              <a:rPr lang="en-US" sz="2000" dirty="0">
                <a:latin typeface="Times New Roman" charset="0"/>
              </a:rPr>
              <a:t>, the better. Unlike insertion loss, NEXT loss does not vary as a function of the length of the link</a:t>
            </a:r>
            <a:endParaRPr lang="en-US" sz="2000" dirty="0"/>
          </a:p>
        </p:txBody>
      </p:sp>
      <p:sp>
        <p:nvSpPr>
          <p:cNvPr id="5" name="Slide Number Placeholder 4"/>
          <p:cNvSpPr>
            <a:spLocks noGrp="1"/>
          </p:cNvSpPr>
          <p:nvPr>
            <p:ph type="sldNum" sz="quarter" idx="12"/>
          </p:nvPr>
        </p:nvSpPr>
        <p:spPr/>
        <p:txBody>
          <a:bodyPr/>
          <a:lstStyle/>
          <a:p>
            <a:pPr>
              <a:defRPr/>
            </a:pPr>
            <a:fld id="{E4797F84-0C78-8542-813C-918336DB0B3E}" type="slidenum">
              <a:rPr lang="en-US" smtClean="0"/>
              <a:pPr>
                <a:defRPr/>
              </a:pPr>
              <a:t>16</a:t>
            </a:fld>
            <a:endParaRPr lang="en-US"/>
          </a:p>
        </p:txBody>
      </p:sp>
    </p:spTree>
  </p:cSld>
  <p:clrMapOvr>
    <a:masterClrMapping/>
  </p:clrMapOvr>
  <p:transition spd="slow">
    <p:dissolv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ext Box 2"/>
          <p:cNvSpPr txBox="1">
            <a:spLocks noChangeArrowheads="1"/>
          </p:cNvSpPr>
          <p:nvPr/>
        </p:nvSpPr>
        <p:spPr bwMode="auto">
          <a:xfrm>
            <a:off x="228600" y="1120914"/>
            <a:ext cx="4876800" cy="707886"/>
          </a:xfrm>
          <a:prstGeom prst="rect">
            <a:avLst/>
          </a:prstGeom>
          <a:noFill/>
          <a:ln>
            <a:noFill/>
          </a:ln>
          <a:effectLst/>
          <a:extLst>
            <a:ext uri="{909E8E84-426E-40dd-AFC4-6F175D3DCCD1}">
              <a14:hiddenFill xmlns:a14="http://schemas.microsoft.com/office/drawing/2010/main" xmlns="">
                <a:solidFill>
                  <a:srgbClr val="00CC00"/>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eaLnBrk="0" hangingPunct="0"/>
            <a:r>
              <a:rPr lang="en-US" sz="4000" dirty="0">
                <a:solidFill>
                  <a:schemeClr val="tx2"/>
                </a:solidFill>
                <a:latin typeface="+mj-lt"/>
              </a:rPr>
              <a:t>UTP </a:t>
            </a:r>
            <a:r>
              <a:rPr lang="en-US" sz="4000" dirty="0" smtClean="0">
                <a:solidFill>
                  <a:schemeClr val="tx2"/>
                </a:solidFill>
                <a:latin typeface="+mj-lt"/>
              </a:rPr>
              <a:t>Connectors</a:t>
            </a:r>
            <a:endParaRPr lang="en-US" sz="4000" dirty="0">
              <a:solidFill>
                <a:schemeClr val="tx2"/>
              </a:solidFill>
              <a:latin typeface="+mj-lt"/>
            </a:endParaRPr>
          </a:p>
        </p:txBody>
      </p:sp>
      <p:pic>
        <p:nvPicPr>
          <p:cNvPr id="85002" name="Picture 10"/>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62000" y="3352800"/>
            <a:ext cx="7532688" cy="30114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85003" name="Text Box 11"/>
          <p:cNvSpPr txBox="1">
            <a:spLocks noChangeArrowheads="1"/>
          </p:cNvSpPr>
          <p:nvPr/>
        </p:nvSpPr>
        <p:spPr bwMode="auto">
          <a:xfrm>
            <a:off x="152400" y="2133600"/>
            <a:ext cx="8610600" cy="9541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r>
              <a:rPr lang="en-US" sz="2800" dirty="0"/>
              <a:t>The most common UTP connector is RJ45 (RJ stands  for  Registered Jack).</a:t>
            </a:r>
          </a:p>
        </p:txBody>
      </p:sp>
      <p:sp>
        <p:nvSpPr>
          <p:cNvPr id="2" name="Slide Number Placeholder 1"/>
          <p:cNvSpPr>
            <a:spLocks noGrp="1"/>
          </p:cNvSpPr>
          <p:nvPr>
            <p:ph type="sldNum" sz="quarter" idx="12"/>
          </p:nvPr>
        </p:nvSpPr>
        <p:spPr/>
        <p:txBody>
          <a:bodyPr/>
          <a:lstStyle/>
          <a:p>
            <a:pPr>
              <a:defRPr/>
            </a:pPr>
            <a:fld id="{5C2AD70A-F452-E64A-AEFF-71D9D438E66A}" type="slidenum">
              <a:rPr lang="en-US" smtClean="0"/>
              <a:pPr>
                <a:defRPr/>
              </a:pPr>
              <a:t>17</a:t>
            </a:fld>
            <a:endParaRPr lang="en-US"/>
          </a:p>
        </p:txBody>
      </p:sp>
    </p:spTree>
    <p:extLst>
      <p:ext uri="{BB962C8B-B14F-4D97-AF65-F5344CB8AC3E}">
        <p14:creationId xmlns:p14="http://schemas.microsoft.com/office/powerpoint/2010/main" xmlns="" val="8866236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r>
              <a:rPr lang="en-US" dirty="0"/>
              <a:t>Applications</a:t>
            </a:r>
          </a:p>
        </p:txBody>
      </p:sp>
      <p:sp>
        <p:nvSpPr>
          <p:cNvPr id="86019" name="Rectangle 3"/>
          <p:cNvSpPr>
            <a:spLocks noGrp="1" noChangeArrowheads="1"/>
          </p:cNvSpPr>
          <p:nvPr>
            <p:ph type="body" idx="1"/>
          </p:nvPr>
        </p:nvSpPr>
        <p:spPr/>
        <p:txBody>
          <a:bodyPr/>
          <a:lstStyle/>
          <a:p>
            <a:r>
              <a:rPr lang="en-US" sz="2400" dirty="0"/>
              <a:t>Twisted-pair cables are used in telephones lines to provide voice and data channels.</a:t>
            </a:r>
          </a:p>
          <a:p>
            <a:r>
              <a:rPr lang="en-US" sz="2400" dirty="0"/>
              <a:t>The DSL lines that are used by the telephone companies to provide high data rate connections also use the high-bandwidth capability of unshielded twisted-pair cables.</a:t>
            </a:r>
          </a:p>
          <a:p>
            <a:r>
              <a:rPr lang="en-US" sz="2400" dirty="0"/>
              <a:t>Local area networks, such as 10Base-T and 100Base-T, also used UTP cables.</a:t>
            </a:r>
          </a:p>
        </p:txBody>
      </p:sp>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18</a:t>
            </a:fld>
            <a:endParaRPr lang="en-US"/>
          </a:p>
        </p:txBody>
      </p:sp>
    </p:spTree>
    <p:extLst>
      <p:ext uri="{BB962C8B-B14F-4D97-AF65-F5344CB8AC3E}">
        <p14:creationId xmlns:p14="http://schemas.microsoft.com/office/powerpoint/2010/main" xmlns="" val="37168707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6019">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86019">
                                            <p:txEl>
                                              <p:pRg st="0" end="0"/>
                                            </p:txEl>
                                          </p:spTgt>
                                        </p:tgtEl>
                                        <p:attrNameLst>
                                          <p:attrName>ppt_c</p:attrName>
                                        </p:attrNameLst>
                                      </p:cBhvr>
                                      <p:to>
                                        <a:schemeClr val="bg2"/>
                                      </p:to>
                                    </p:animClr>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6019">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86019">
                                            <p:txEl>
                                              <p:pRg st="1" end="1"/>
                                            </p:txEl>
                                          </p:spTgt>
                                        </p:tgtEl>
                                        <p:attrNameLst>
                                          <p:attrName>ppt_c</p:attrName>
                                        </p:attrNameLst>
                                      </p:cBhvr>
                                      <p:to>
                                        <a:schemeClr val="bg2"/>
                                      </p:to>
                                    </p:animClr>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6019">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86019">
                                            <p:txEl>
                                              <p:pRg st="2" end="2"/>
                                            </p:txEl>
                                          </p:spTgt>
                                        </p:tgtEl>
                                        <p:attrNameLst>
                                          <p:attrName>ppt_c</p:attrName>
                                        </p:attrNameLst>
                                      </p:cBhvr>
                                      <p:to>
                                        <a:schemeClr val="bg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19"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6" descr="Z-Guided Media                                                 00282829  Mnementh                      BEAE7A2F:"/>
          <p:cNvPicPr>
            <a:picLocks noChangeAspect="1" noChangeArrowheads="1"/>
          </p:cNvPicPr>
          <p:nvPr/>
        </p:nvPicPr>
        <p:blipFill>
          <a:blip r:embed="rId3">
            <a:extLst>
              <a:ext uri="{28A0092B-C50C-407E-A947-70E740481C1C}">
                <a14:useLocalDpi xmlns:a14="http://schemas.microsoft.com/office/drawing/2010/main" xmlns="" val="0"/>
              </a:ext>
            </a:extLst>
          </a:blip>
          <a:srcRect t="20795" b="42955"/>
          <a:stretch>
            <a:fillRect/>
          </a:stretch>
        </p:blipFill>
        <p:spPr bwMode="auto">
          <a:xfrm>
            <a:off x="1676400" y="1905000"/>
            <a:ext cx="7772400" cy="3276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5362" name="Rectangle 2"/>
          <p:cNvSpPr>
            <a:spLocks noGrp="1" noChangeArrowheads="1"/>
          </p:cNvSpPr>
          <p:nvPr>
            <p:ph type="title"/>
          </p:nvPr>
        </p:nvSpPr>
        <p:spPr>
          <a:xfrm>
            <a:off x="762000" y="685800"/>
            <a:ext cx="8229600" cy="1139825"/>
          </a:xfrm>
        </p:spPr>
        <p:txBody>
          <a:bodyPr/>
          <a:lstStyle/>
          <a:p>
            <a:pPr eaLnBrk="1" hangingPunct="1">
              <a:defRPr/>
            </a:pPr>
            <a:r>
              <a:rPr kumimoji="1" lang="en-US" dirty="0">
                <a:cs typeface="+mj-cs"/>
              </a:rPr>
              <a:t>Coaxial Cable</a:t>
            </a:r>
          </a:p>
        </p:txBody>
      </p:sp>
      <p:sp>
        <p:nvSpPr>
          <p:cNvPr id="6" name="Rectangle 5"/>
          <p:cNvSpPr/>
          <p:nvPr/>
        </p:nvSpPr>
        <p:spPr>
          <a:xfrm>
            <a:off x="0" y="4842808"/>
            <a:ext cx="9144000" cy="1938992"/>
          </a:xfrm>
          <a:prstGeom prst="rect">
            <a:avLst/>
          </a:prstGeom>
        </p:spPr>
        <p:txBody>
          <a:bodyPr>
            <a:spAutoFit/>
          </a:bodyPr>
          <a:lstStyle/>
          <a:p>
            <a:pPr>
              <a:defRPr/>
            </a:pPr>
            <a:r>
              <a:rPr kumimoji="1" lang="en-US" sz="2000" dirty="0">
                <a:solidFill>
                  <a:schemeClr val="tx2"/>
                </a:solidFill>
                <a:effectLst>
                  <a:outerShdw blurRad="38100" dist="38100" dir="2700000" algn="tl">
                    <a:srgbClr val="000000"/>
                  </a:outerShdw>
                </a:effectLst>
                <a:cs typeface="+mn-cs"/>
              </a:rPr>
              <a:t>Coaxial cable can be used over longer distances and support more stations on a shared line than twisted pair</a:t>
            </a:r>
            <a:r>
              <a:rPr kumimoji="1" lang="en-US" sz="2000" dirty="0" smtClean="0">
                <a:solidFill>
                  <a:schemeClr val="tx2"/>
                </a:solidFill>
                <a:effectLst>
                  <a:outerShdw blurRad="38100" dist="38100" dir="2700000" algn="tl">
                    <a:srgbClr val="000000"/>
                  </a:outerShdw>
                </a:effectLst>
                <a:cs typeface="+mn-cs"/>
              </a:rPr>
              <a:t>.</a:t>
            </a:r>
            <a:endParaRPr kumimoji="1" lang="en-US" sz="2000" dirty="0">
              <a:solidFill>
                <a:schemeClr val="tx2"/>
              </a:solidFill>
              <a:effectLst>
                <a:outerShdw blurRad="38100" dist="38100" dir="2700000" algn="tl">
                  <a:srgbClr val="000000"/>
                </a:outerShdw>
              </a:effectLst>
              <a:cs typeface="+mn-cs"/>
            </a:endParaRPr>
          </a:p>
          <a:p>
            <a:pPr marL="0" lvl="1">
              <a:buFont typeface="Arial"/>
              <a:buChar char="•"/>
              <a:defRPr/>
            </a:pPr>
            <a:r>
              <a:rPr lang="en-US" sz="2000" dirty="0" smtClean="0">
                <a:solidFill>
                  <a:schemeClr val="tx2"/>
                </a:solidFill>
                <a:cs typeface="+mn-cs"/>
              </a:rPr>
              <a:t>It consists </a:t>
            </a:r>
            <a:r>
              <a:rPr lang="en-US" sz="2000" dirty="0">
                <a:solidFill>
                  <a:schemeClr val="tx2"/>
                </a:solidFill>
                <a:cs typeface="+mn-cs"/>
              </a:rPr>
              <a:t>of a hollow outer cylindrical conductor that surrounds a single </a:t>
            </a:r>
            <a:r>
              <a:rPr lang="en-US" sz="2000" dirty="0" smtClean="0">
                <a:solidFill>
                  <a:schemeClr val="tx2"/>
                </a:solidFill>
                <a:cs typeface="+mn-cs"/>
              </a:rPr>
              <a:t>inner </a:t>
            </a:r>
            <a:r>
              <a:rPr lang="en-US" sz="2000" dirty="0">
                <a:solidFill>
                  <a:schemeClr val="tx2"/>
                </a:solidFill>
                <a:cs typeface="+mn-cs"/>
              </a:rPr>
              <a:t>wire conductor</a:t>
            </a:r>
          </a:p>
          <a:p>
            <a:pPr marL="0" lvl="1">
              <a:buFont typeface="Arial"/>
              <a:buChar char="•"/>
              <a:defRPr/>
            </a:pPr>
            <a:r>
              <a:rPr lang="en-US" sz="2000" dirty="0" smtClean="0">
                <a:solidFill>
                  <a:schemeClr val="tx2"/>
                </a:solidFill>
                <a:cs typeface="+mn-cs"/>
              </a:rPr>
              <a:t>It is </a:t>
            </a:r>
            <a:r>
              <a:rPr lang="en-US" sz="2000" dirty="0">
                <a:solidFill>
                  <a:schemeClr val="tx2"/>
                </a:solidFill>
                <a:cs typeface="+mn-cs"/>
              </a:rPr>
              <a:t>a versatile transmission medium used in a wide variety of applications</a:t>
            </a:r>
          </a:p>
          <a:p>
            <a:pPr marL="0" lvl="1">
              <a:buFont typeface="Arial"/>
              <a:buChar char="•"/>
              <a:defRPr/>
            </a:pPr>
            <a:r>
              <a:rPr lang="en-US" sz="2000" dirty="0" smtClean="0">
                <a:solidFill>
                  <a:schemeClr val="tx2"/>
                </a:solidFill>
                <a:cs typeface="+mn-cs"/>
              </a:rPr>
              <a:t>It is used </a:t>
            </a:r>
            <a:r>
              <a:rPr lang="en-US" sz="2000" dirty="0">
                <a:solidFill>
                  <a:schemeClr val="tx2"/>
                </a:solidFill>
                <a:cs typeface="+mn-cs"/>
              </a:rPr>
              <a:t>for TV distribution, long distance telephone transmission and LANs</a:t>
            </a:r>
          </a:p>
        </p:txBody>
      </p:sp>
      <p:sp>
        <p:nvSpPr>
          <p:cNvPr id="2" name="Rectangle 1"/>
          <p:cNvSpPr/>
          <p:nvPr/>
        </p:nvSpPr>
        <p:spPr bwMode="auto">
          <a:xfrm>
            <a:off x="5486400" y="4648200"/>
            <a:ext cx="1371600" cy="304800"/>
          </a:xfrm>
          <a:prstGeom prst="rect">
            <a:avLst/>
          </a:prstGeom>
          <a:solidFill>
            <a:schemeClr val="bg1"/>
          </a:solidFill>
          <a:ln w="9525" cap="flat" cmpd="sng" algn="ctr">
            <a:noFill/>
            <a:prstDash val="solid"/>
            <a:miter lim="800000"/>
            <a:headEnd type="none" w="med" len="med"/>
            <a:tailEnd type="none" w="med" len="med"/>
          </a:ln>
          <a:effectLst/>
          <a:ex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a typeface="ＭＳ Ｐゴシック" charset="0"/>
            </a:endParaRPr>
          </a:p>
        </p:txBody>
      </p:sp>
      <p:sp>
        <p:nvSpPr>
          <p:cNvPr id="3" name="Slide Number Placeholder 2"/>
          <p:cNvSpPr>
            <a:spLocks noGrp="1"/>
          </p:cNvSpPr>
          <p:nvPr>
            <p:ph type="sldNum" sz="quarter" idx="12"/>
          </p:nvPr>
        </p:nvSpPr>
        <p:spPr/>
        <p:txBody>
          <a:bodyPr/>
          <a:lstStyle/>
          <a:p>
            <a:pPr>
              <a:defRPr/>
            </a:pPr>
            <a:fld id="{BACECD4D-FF13-F54C-9E44-5E76ECC5C64E}" type="slidenum">
              <a:rPr lang="en-US" smtClean="0"/>
              <a:pPr>
                <a:defRPr/>
              </a:pPr>
              <a:t>19</a:t>
            </a:fld>
            <a:endParaRPr lang="en-US"/>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mph" presetSubtype="0" fill="hold" nodeType="afterEffect">
                                  <p:stCondLst>
                                    <p:cond delay="500"/>
                                  </p:stCondLst>
                                  <p:iterate type="lt">
                                    <p:tmPct val="4000"/>
                                  </p:iterate>
                                  <p:childTnLst>
                                    <p:set>
                                      <p:cBhvr override="childStyle">
                                        <p:cTn id="6" dur="500" fill="hold"/>
                                        <p:tgtEl>
                                          <p:spTgt spid="6">
                                            <p:txEl>
                                              <p:pRg st="0" end="0"/>
                                            </p:txEl>
                                          </p:spTgt>
                                        </p:tgtEl>
                                        <p:attrNameLst>
                                          <p:attrName>style.color</p:attrName>
                                        </p:attrNameLst>
                                      </p:cBhvr>
                                      <p:to>
                                        <p:clrVal>
                                          <a:srgbClr val="FFFF00"/>
                                        </p:clrVal>
                                      </p:to>
                                    </p:set>
                                    <p:set>
                                      <p:cBhvr>
                                        <p:cTn id="7" dur="500" fill="hold"/>
                                        <p:tgtEl>
                                          <p:spTgt spid="6">
                                            <p:txEl>
                                              <p:pRg st="0" end="0"/>
                                            </p:txEl>
                                          </p:spTgt>
                                        </p:tgtEl>
                                        <p:attrNameLst>
                                          <p:attrName>fillcolor</p:attrName>
                                        </p:attrNameLst>
                                      </p:cBhvr>
                                      <p:to>
                                        <p:clrVal>
                                          <a:srgbClr val="FFFF00"/>
                                        </p:clrVal>
                                      </p:to>
                                    </p:set>
                                    <p:set>
                                      <p:cBhvr>
                                        <p:cTn id="8" dur="500" fill="hold"/>
                                        <p:tgtEl>
                                          <p:spTgt spid="6">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dirty="0"/>
              <a:t>Coaxial Cable</a:t>
            </a:r>
            <a:endParaRPr lang="en-US" dirty="0"/>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20</a:t>
            </a:fld>
            <a:endParaRPr lang="en-US"/>
          </a:p>
        </p:txBody>
      </p:sp>
      <p:pic>
        <p:nvPicPr>
          <p:cNvPr id="7" name="Picture 6"/>
          <p:cNvPicPr>
            <a:picLocks noChangeAspect="1"/>
          </p:cNvPicPr>
          <p:nvPr/>
        </p:nvPicPr>
        <p:blipFill>
          <a:blip r:embed="rId2"/>
          <a:stretch>
            <a:fillRect/>
          </a:stretch>
        </p:blipFill>
        <p:spPr>
          <a:xfrm>
            <a:off x="5715000" y="1828800"/>
            <a:ext cx="3251200" cy="2209800"/>
          </a:xfrm>
          <a:prstGeom prst="rect">
            <a:avLst/>
          </a:prstGeom>
        </p:spPr>
      </p:pic>
      <p:sp>
        <p:nvSpPr>
          <p:cNvPr id="8" name="Rectangle 7"/>
          <p:cNvSpPr/>
          <p:nvPr/>
        </p:nvSpPr>
        <p:spPr>
          <a:xfrm>
            <a:off x="5943600" y="3810000"/>
            <a:ext cx="3962400" cy="1477328"/>
          </a:xfrm>
          <a:prstGeom prst="rect">
            <a:avLst/>
          </a:prstGeom>
        </p:spPr>
        <p:txBody>
          <a:bodyPr wrap="square">
            <a:spAutoFit/>
          </a:bodyPr>
          <a:lstStyle/>
          <a:p>
            <a:endParaRPr lang="en-US" sz="1800" dirty="0"/>
          </a:p>
          <a:p>
            <a:pPr marL="457200" indent="-457200">
              <a:buFont typeface="+mj-lt"/>
              <a:buAutoNum type="alphaUcPeriod"/>
            </a:pPr>
            <a:r>
              <a:rPr lang="en-US" sz="1800" dirty="0"/>
              <a:t>   </a:t>
            </a:r>
            <a:r>
              <a:rPr lang="en-US" sz="1800" dirty="0" smtClean="0"/>
              <a:t>Outer </a:t>
            </a:r>
            <a:r>
              <a:rPr lang="en-US" sz="1800" dirty="0"/>
              <a:t>plastic </a:t>
            </a:r>
            <a:r>
              <a:rPr lang="en-US" sz="1800" dirty="0" smtClean="0"/>
              <a:t>sheath</a:t>
            </a:r>
          </a:p>
          <a:p>
            <a:pPr marL="457200" indent="-457200">
              <a:buFont typeface="+mj-lt"/>
              <a:buAutoNum type="alphaUcPeriod"/>
            </a:pPr>
            <a:r>
              <a:rPr lang="en-US" sz="1800" dirty="0" smtClean="0"/>
              <a:t>Woven </a:t>
            </a:r>
            <a:r>
              <a:rPr lang="en-US" sz="1800" dirty="0"/>
              <a:t>copper </a:t>
            </a:r>
            <a:r>
              <a:rPr lang="en-US" sz="1800" dirty="0" smtClean="0"/>
              <a:t>shield</a:t>
            </a:r>
          </a:p>
          <a:p>
            <a:pPr marL="457200" indent="-457200">
              <a:buFont typeface="+mj-lt"/>
              <a:buAutoNum type="alphaUcPeriod"/>
            </a:pPr>
            <a:r>
              <a:rPr lang="en-US" sz="1800" dirty="0" smtClean="0"/>
              <a:t>Inner </a:t>
            </a:r>
            <a:r>
              <a:rPr lang="en-US" sz="1800" dirty="0"/>
              <a:t>dielectric </a:t>
            </a:r>
            <a:r>
              <a:rPr lang="en-US" sz="1800" dirty="0" smtClean="0"/>
              <a:t>insulator</a:t>
            </a:r>
          </a:p>
          <a:p>
            <a:pPr marL="457200" indent="-457200">
              <a:buFont typeface="+mj-lt"/>
              <a:buAutoNum type="alphaUcPeriod"/>
            </a:pPr>
            <a:r>
              <a:rPr lang="en-US" sz="1800" dirty="0" smtClean="0"/>
              <a:t>Copper </a:t>
            </a:r>
            <a:r>
              <a:rPr lang="en-US" sz="1800" dirty="0"/>
              <a:t>core</a:t>
            </a:r>
          </a:p>
        </p:txBody>
      </p:sp>
      <p:pic>
        <p:nvPicPr>
          <p:cNvPr id="9" name="Picture 8"/>
          <p:cNvPicPr>
            <a:picLocks noChangeAspect="1"/>
          </p:cNvPicPr>
          <p:nvPr/>
        </p:nvPicPr>
        <p:blipFill>
          <a:blip r:embed="rId3"/>
          <a:stretch>
            <a:fillRect/>
          </a:stretch>
        </p:blipFill>
        <p:spPr>
          <a:xfrm>
            <a:off x="304800" y="2133600"/>
            <a:ext cx="3810000" cy="2667000"/>
          </a:xfrm>
          <a:prstGeom prst="rect">
            <a:avLst/>
          </a:prstGeom>
        </p:spPr>
      </p:pic>
      <p:sp>
        <p:nvSpPr>
          <p:cNvPr id="10" name="Rectangle 9"/>
          <p:cNvSpPr/>
          <p:nvPr/>
        </p:nvSpPr>
        <p:spPr>
          <a:xfrm>
            <a:off x="-61886" y="5334000"/>
            <a:ext cx="9181705" cy="1323439"/>
          </a:xfrm>
          <a:prstGeom prst="rect">
            <a:avLst/>
          </a:prstGeom>
        </p:spPr>
        <p:txBody>
          <a:bodyPr wrap="square">
            <a:spAutoFit/>
          </a:bodyPr>
          <a:lstStyle/>
          <a:p>
            <a:r>
              <a:rPr lang="en-US" sz="2000" dirty="0"/>
              <a:t>Coaxial cables have numerous uses; they are used for transmitting video as well as radio signals and for high-speed internet connections. This type of cable can be made out of a number of different materials depending on the frequency and impedance of the device with which it is being used. </a:t>
            </a:r>
          </a:p>
        </p:txBody>
      </p:sp>
    </p:spTree>
    <p:extLst>
      <p:ext uri="{BB962C8B-B14F-4D97-AF65-F5344CB8AC3E}">
        <p14:creationId xmlns:p14="http://schemas.microsoft.com/office/powerpoint/2010/main" xmlns="" val="342247979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0" y="533400"/>
            <a:ext cx="9144000" cy="533400"/>
          </a:xfrm>
        </p:spPr>
        <p:txBody>
          <a:bodyPr/>
          <a:lstStyle/>
          <a:p>
            <a:pPr eaLnBrk="1" hangingPunct="1">
              <a:defRPr/>
            </a:pPr>
            <a:r>
              <a:rPr kumimoji="1" lang="en-US" sz="3600" dirty="0">
                <a:cs typeface="+mj-cs"/>
              </a:rPr>
              <a:t>Coaxial Cable - Transmission Characteristics</a:t>
            </a:r>
          </a:p>
        </p:txBody>
      </p:sp>
      <p:graphicFrame>
        <p:nvGraphicFramePr>
          <p:cNvPr id="5" name="Content Placeholder 4"/>
          <p:cNvGraphicFramePr>
            <a:graphicFrameLocks noGrp="1"/>
          </p:cNvGraphicFramePr>
          <p:nvPr>
            <p:ph sz="half" idx="1"/>
            <p:extLst>
              <p:ext uri="{D42A27DB-BD31-4B8C-83A1-F6EECF244321}">
                <p14:modId xmlns:p14="http://schemas.microsoft.com/office/powerpoint/2010/main" xmlns="" val="3666253198"/>
              </p:ext>
            </p:extLst>
          </p:nvPr>
        </p:nvGraphicFramePr>
        <p:xfrm>
          <a:off x="152400" y="2022475"/>
          <a:ext cx="4038600" cy="44545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Content Placeholder 5"/>
          <p:cNvGraphicFramePr>
            <a:graphicFrameLocks noGrp="1"/>
          </p:cNvGraphicFramePr>
          <p:nvPr>
            <p:ph sz="half" idx="2"/>
            <p:extLst>
              <p:ext uri="{D42A27DB-BD31-4B8C-83A1-F6EECF244321}">
                <p14:modId xmlns:p14="http://schemas.microsoft.com/office/powerpoint/2010/main" xmlns="" val="3512649121"/>
              </p:ext>
            </p:extLst>
          </p:nvPr>
        </p:nvGraphicFramePr>
        <p:xfrm>
          <a:off x="4648200" y="2057400"/>
          <a:ext cx="4038600" cy="445452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2" name="Slide Number Placeholder 1"/>
          <p:cNvSpPr>
            <a:spLocks noGrp="1"/>
          </p:cNvSpPr>
          <p:nvPr>
            <p:ph type="sldNum" sz="quarter" idx="12"/>
          </p:nvPr>
        </p:nvSpPr>
        <p:spPr/>
        <p:txBody>
          <a:bodyPr/>
          <a:lstStyle/>
          <a:p>
            <a:pPr>
              <a:defRPr/>
            </a:pPr>
            <a:fld id="{DCFD3B8F-CAE3-5346-8F1E-242E6BD84BB7}" type="slidenum">
              <a:rPr lang="en-US" smtClean="0"/>
              <a:pPr>
                <a:defRPr/>
              </a:pPr>
              <a:t>21</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7042" name="Text Box 2"/>
          <p:cNvSpPr txBox="1">
            <a:spLocks noChangeArrowheads="1"/>
          </p:cNvSpPr>
          <p:nvPr/>
        </p:nvSpPr>
        <p:spPr bwMode="auto">
          <a:xfrm>
            <a:off x="838200" y="1066800"/>
            <a:ext cx="4876800" cy="769441"/>
          </a:xfrm>
          <a:prstGeom prst="rect">
            <a:avLst/>
          </a:prstGeom>
          <a:noFill/>
          <a:ln>
            <a:noFill/>
          </a:ln>
          <a:effectLst/>
          <a:extLst>
            <a:ext uri="{909E8E84-426E-40dd-AFC4-6F175D3DCCD1}">
              <a14:hiddenFill xmlns:a14="http://schemas.microsoft.com/office/drawing/2010/main" xmlns="">
                <a:solidFill>
                  <a:srgbClr val="00CC00"/>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eaLnBrk="0" hangingPunct="0"/>
            <a:r>
              <a:rPr lang="en-US" sz="4400" dirty="0">
                <a:solidFill>
                  <a:schemeClr val="tx2"/>
                </a:solidFill>
                <a:latin typeface="+mj-lt"/>
              </a:rPr>
              <a:t>BNC </a:t>
            </a:r>
            <a:r>
              <a:rPr lang="en-US" sz="4400" dirty="0" smtClean="0">
                <a:solidFill>
                  <a:schemeClr val="tx2"/>
                </a:solidFill>
                <a:latin typeface="+mj-lt"/>
              </a:rPr>
              <a:t>Connectors</a:t>
            </a:r>
            <a:endParaRPr lang="en-US" sz="4400" dirty="0">
              <a:solidFill>
                <a:schemeClr val="tx2"/>
              </a:solidFill>
              <a:latin typeface="+mj-lt"/>
            </a:endParaRPr>
          </a:p>
        </p:txBody>
      </p:sp>
      <p:pic>
        <p:nvPicPr>
          <p:cNvPr id="87050" name="Picture 10"/>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6200" y="4802187"/>
            <a:ext cx="8199438" cy="20558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87051" name="Text Box 11"/>
          <p:cNvSpPr txBox="1">
            <a:spLocks noChangeArrowheads="1"/>
          </p:cNvSpPr>
          <p:nvPr/>
        </p:nvSpPr>
        <p:spPr bwMode="auto">
          <a:xfrm>
            <a:off x="76200" y="1905000"/>
            <a:ext cx="8991600" cy="280076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r>
              <a:rPr lang="en-US" sz="2200" dirty="0" smtClean="0"/>
              <a:t>- To </a:t>
            </a:r>
            <a:r>
              <a:rPr lang="en-US" sz="2200" dirty="0"/>
              <a:t>connect coaxial cable to devices, it is necessary to use </a:t>
            </a:r>
            <a:r>
              <a:rPr lang="en-US" sz="2200" dirty="0" smtClean="0"/>
              <a:t> coaxial </a:t>
            </a:r>
            <a:r>
              <a:rPr lang="en-US" sz="2200" dirty="0"/>
              <a:t>connectors. The most common type of connector is the </a:t>
            </a:r>
            <a:r>
              <a:rPr lang="en-US" sz="2200" dirty="0" err="1"/>
              <a:t>Bayone</a:t>
            </a:r>
            <a:r>
              <a:rPr lang="en-US" sz="2200" dirty="0"/>
              <a:t>-Neill-</a:t>
            </a:r>
            <a:r>
              <a:rPr lang="en-US" sz="2200" dirty="0" err="1"/>
              <a:t>Concelman</a:t>
            </a:r>
            <a:r>
              <a:rPr lang="en-US" sz="2200" dirty="0"/>
              <a:t>, or BNC, connectors. There are </a:t>
            </a:r>
            <a:r>
              <a:rPr lang="en-US" sz="2200" dirty="0" smtClean="0"/>
              <a:t>three </a:t>
            </a:r>
            <a:r>
              <a:rPr lang="en-US" sz="2200" dirty="0"/>
              <a:t>t</a:t>
            </a:r>
            <a:r>
              <a:rPr lang="en-US" sz="2200" dirty="0" smtClean="0"/>
              <a:t>ypes</a:t>
            </a:r>
            <a:r>
              <a:rPr lang="en-US" sz="2200" dirty="0"/>
              <a:t>: </a:t>
            </a:r>
            <a:endParaRPr lang="en-US" sz="2200" dirty="0" smtClean="0"/>
          </a:p>
          <a:p>
            <a:r>
              <a:rPr lang="en-US" sz="2200" dirty="0"/>
              <a:t>T</a:t>
            </a:r>
            <a:r>
              <a:rPr lang="en-US" sz="2200" dirty="0" smtClean="0"/>
              <a:t>he </a:t>
            </a:r>
            <a:r>
              <a:rPr lang="en-US" sz="2200" dirty="0"/>
              <a:t>BNC connector, </a:t>
            </a:r>
            <a:r>
              <a:rPr lang="en-US" sz="2200" dirty="0" smtClean="0"/>
              <a:t> the </a:t>
            </a:r>
            <a:r>
              <a:rPr lang="en-US" sz="2200" dirty="0"/>
              <a:t>BNC T connector,  the BNC terminator.</a:t>
            </a:r>
          </a:p>
          <a:p>
            <a:endParaRPr lang="en-US" sz="2200" dirty="0" smtClean="0"/>
          </a:p>
          <a:p>
            <a:r>
              <a:rPr lang="en-US" sz="2200" dirty="0" smtClean="0"/>
              <a:t>Applications </a:t>
            </a:r>
            <a:r>
              <a:rPr lang="en-US" sz="2200" dirty="0"/>
              <a:t>include cable TV networks, and some traditional Ethernet LANs like 10Base-2, or 10-Base5.</a:t>
            </a:r>
          </a:p>
          <a:p>
            <a:endParaRPr lang="en-US" sz="2200" dirty="0"/>
          </a:p>
        </p:txBody>
      </p:sp>
      <p:sp>
        <p:nvSpPr>
          <p:cNvPr id="2" name="Slide Number Placeholder 1"/>
          <p:cNvSpPr>
            <a:spLocks noGrp="1"/>
          </p:cNvSpPr>
          <p:nvPr>
            <p:ph type="sldNum" sz="quarter" idx="12"/>
          </p:nvPr>
        </p:nvSpPr>
        <p:spPr/>
        <p:txBody>
          <a:bodyPr/>
          <a:lstStyle/>
          <a:p>
            <a:pPr>
              <a:defRPr/>
            </a:pPr>
            <a:fld id="{5C2AD70A-F452-E64A-AEFF-71D9D438E66A}" type="slidenum">
              <a:rPr lang="en-US" smtClean="0"/>
              <a:pPr>
                <a:defRPr/>
              </a:pPr>
              <a:t>22</a:t>
            </a:fld>
            <a:endParaRPr lang="en-US"/>
          </a:p>
        </p:txBody>
      </p:sp>
    </p:spTree>
    <p:extLst>
      <p:ext uri="{BB962C8B-B14F-4D97-AF65-F5344CB8AC3E}">
        <p14:creationId xmlns:p14="http://schemas.microsoft.com/office/powerpoint/2010/main" xmlns="" val="380812790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dirty="0"/>
              <a:t>Coaxial Cable</a:t>
            </a:r>
            <a:endParaRPr lang="en-US" dirty="0"/>
          </a:p>
        </p:txBody>
      </p:sp>
      <p:sp>
        <p:nvSpPr>
          <p:cNvPr id="3" name="Content Placeholder 2"/>
          <p:cNvSpPr>
            <a:spLocks noGrp="1"/>
          </p:cNvSpPr>
          <p:nvPr>
            <p:ph idx="1"/>
          </p:nvPr>
        </p:nvSpPr>
        <p:spPr>
          <a:xfrm>
            <a:off x="0" y="2017713"/>
            <a:ext cx="8955088" cy="4114800"/>
          </a:xfrm>
        </p:spPr>
        <p:txBody>
          <a:bodyPr/>
          <a:lstStyle/>
          <a:p>
            <a:r>
              <a:rPr lang="en-US" sz="2600" b="1" dirty="0"/>
              <a:t>Advantages</a:t>
            </a:r>
            <a:r>
              <a:rPr lang="en-US" sz="2600" dirty="0"/>
              <a:t> : </a:t>
            </a:r>
            <a:endParaRPr lang="en-US" sz="2600" dirty="0" smtClean="0"/>
          </a:p>
          <a:p>
            <a:pPr marL="514350" indent="-514350">
              <a:buFont typeface="+mj-lt"/>
              <a:buAutoNum type="arabicPeriod"/>
            </a:pPr>
            <a:r>
              <a:rPr lang="en-US" sz="2600" dirty="0" smtClean="0"/>
              <a:t>Coaxial </a:t>
            </a:r>
            <a:r>
              <a:rPr lang="en-US" sz="2600" dirty="0"/>
              <a:t>cable can support greater cable lengths between network devices than twisted pair </a:t>
            </a:r>
            <a:r>
              <a:rPr lang="en-US" sz="2600" dirty="0" smtClean="0"/>
              <a:t>cable.</a:t>
            </a:r>
            <a:endParaRPr lang="en-US" sz="2600" dirty="0"/>
          </a:p>
          <a:p>
            <a:pPr marL="514350" indent="-514350">
              <a:buFont typeface="+mj-lt"/>
              <a:buAutoNum type="arabicPeriod"/>
            </a:pPr>
            <a:r>
              <a:rPr lang="en-US" sz="2600" dirty="0" smtClean="0"/>
              <a:t>Thick </a:t>
            </a:r>
            <a:r>
              <a:rPr lang="en-US" sz="2600" dirty="0"/>
              <a:t>coaxial cable has an extra protective plastic cover that help keep </a:t>
            </a:r>
            <a:r>
              <a:rPr lang="en-US" sz="2600" dirty="0" smtClean="0"/>
              <a:t>moisture away</a:t>
            </a:r>
            <a:r>
              <a:rPr lang="en-US" sz="2600" dirty="0"/>
              <a:t>.</a:t>
            </a:r>
            <a:br>
              <a:rPr lang="en-US" sz="2600" dirty="0"/>
            </a:br>
            <a:r>
              <a:rPr lang="en-US" sz="2600" b="1" dirty="0" smtClean="0"/>
              <a:t>Disadvantages </a:t>
            </a:r>
            <a:r>
              <a:rPr lang="en-US" sz="2600" b="1" dirty="0"/>
              <a:t>: </a:t>
            </a:r>
            <a:endParaRPr lang="en-US" sz="2600" b="1" dirty="0" smtClean="0"/>
          </a:p>
          <a:p>
            <a:pPr marL="514350" indent="-514350">
              <a:buFont typeface="Wingdings" charset="2"/>
              <a:buAutoNum type="arabicPlain"/>
            </a:pPr>
            <a:r>
              <a:rPr lang="en-US" sz="2600" dirty="0"/>
              <a:t>I</a:t>
            </a:r>
            <a:r>
              <a:rPr lang="en-US" sz="2600" dirty="0" smtClean="0"/>
              <a:t>t </a:t>
            </a:r>
            <a:r>
              <a:rPr lang="en-US" sz="2600" dirty="0"/>
              <a:t>does not bend easily and is difficult to install.</a:t>
            </a:r>
            <a:br>
              <a:rPr lang="en-US" sz="2600" dirty="0"/>
            </a:br>
            <a:endParaRPr lang="en-US" sz="2600" dirty="0"/>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23</a:t>
            </a:fld>
            <a:endParaRPr lang="en-US"/>
          </a:p>
        </p:txBody>
      </p:sp>
      <p:sp>
        <p:nvSpPr>
          <p:cNvPr id="5" name="Rectangle 4"/>
          <p:cNvSpPr/>
          <p:nvPr/>
        </p:nvSpPr>
        <p:spPr>
          <a:xfrm>
            <a:off x="4024" y="5410200"/>
            <a:ext cx="9144000" cy="646331"/>
          </a:xfrm>
          <a:prstGeom prst="rect">
            <a:avLst/>
          </a:prstGeom>
        </p:spPr>
        <p:txBody>
          <a:bodyPr wrap="square">
            <a:spAutoFit/>
          </a:bodyPr>
          <a:lstStyle/>
          <a:p>
            <a:r>
              <a:rPr lang="en-US" sz="1800" i="1" dirty="0"/>
              <a:t>Common applications of coaxial cable include video and CATV distribution, RF and microwave transmission, and computer and instrumentation data connections</a:t>
            </a:r>
          </a:p>
        </p:txBody>
      </p:sp>
    </p:spTree>
    <p:extLst>
      <p:ext uri="{BB962C8B-B14F-4D97-AF65-F5344CB8AC3E}">
        <p14:creationId xmlns:p14="http://schemas.microsoft.com/office/powerpoint/2010/main" xmlns="" val="411932915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762000" y="609600"/>
            <a:ext cx="8229600" cy="1139825"/>
          </a:xfrm>
        </p:spPr>
        <p:txBody>
          <a:bodyPr/>
          <a:lstStyle/>
          <a:p>
            <a:pPr eaLnBrk="1" hangingPunct="1">
              <a:defRPr/>
            </a:pPr>
            <a:r>
              <a:rPr kumimoji="1" lang="en-US" dirty="0">
                <a:cs typeface="+mj-cs"/>
              </a:rPr>
              <a:t>Optical Fiber</a:t>
            </a:r>
          </a:p>
        </p:txBody>
      </p:sp>
      <p:pic>
        <p:nvPicPr>
          <p:cNvPr id="52226" name="Picture 5" descr="Z-Guided Media                                                 00282829  Mnementh                      BEAE7A2F:"/>
          <p:cNvPicPr>
            <a:picLocks noChangeAspect="1" noChangeArrowheads="1"/>
          </p:cNvPicPr>
          <p:nvPr/>
        </p:nvPicPr>
        <p:blipFill>
          <a:blip r:embed="rId3">
            <a:extLst>
              <a:ext uri="{28A0092B-C50C-407E-A947-70E740481C1C}">
                <a14:useLocalDpi xmlns:a14="http://schemas.microsoft.com/office/drawing/2010/main" xmlns="" val="0"/>
              </a:ext>
            </a:extLst>
          </a:blip>
          <a:srcRect t="55482" b="8949"/>
          <a:stretch>
            <a:fillRect/>
          </a:stretch>
        </p:blipFill>
        <p:spPr bwMode="auto">
          <a:xfrm>
            <a:off x="3505200" y="1981201"/>
            <a:ext cx="6324600" cy="25907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p:nvPr/>
        </p:nvSpPr>
        <p:spPr>
          <a:xfrm>
            <a:off x="0" y="4919008"/>
            <a:ext cx="9144000" cy="1938992"/>
          </a:xfrm>
          <a:prstGeom prst="rect">
            <a:avLst/>
          </a:prstGeom>
          <a:noFill/>
        </p:spPr>
        <p:txBody>
          <a:bodyPr>
            <a:spAutoFit/>
          </a:bodyPr>
          <a:lstStyle/>
          <a:p>
            <a:pPr>
              <a:defRPr/>
            </a:pPr>
            <a:r>
              <a:rPr kumimoji="1" lang="en-US" sz="2000" dirty="0">
                <a:effectLst>
                  <a:outerShdw blurRad="38100" dist="38100" dir="2700000" algn="tl">
                    <a:srgbClr val="000000"/>
                  </a:outerShdw>
                </a:effectLst>
                <a:latin typeface="+mn-lt"/>
                <a:ea typeface="+mj-ea"/>
                <a:cs typeface="+mj-cs"/>
              </a:rPr>
              <a:t>Optical fiber is a thin flexible medium capable of guiding an optical ray.</a:t>
            </a:r>
          </a:p>
          <a:p>
            <a:pPr>
              <a:defRPr/>
            </a:pPr>
            <a:endParaRPr kumimoji="1" lang="en-US" sz="2000" dirty="0">
              <a:effectLst>
                <a:outerShdw blurRad="38100" dist="38100" dir="2700000" algn="tl">
                  <a:srgbClr val="000000"/>
                </a:outerShdw>
              </a:effectLst>
              <a:latin typeface="+mn-lt"/>
              <a:ea typeface="+mj-ea"/>
              <a:cs typeface="+mj-cs"/>
            </a:endParaRPr>
          </a:p>
          <a:p>
            <a:pPr lvl="1">
              <a:defRPr/>
            </a:pPr>
            <a:r>
              <a:rPr lang="en-US" sz="2000" dirty="0">
                <a:latin typeface="+mn-lt"/>
                <a:cs typeface="+mn-cs"/>
              </a:rPr>
              <a:t>V</a:t>
            </a:r>
            <a:r>
              <a:rPr lang="en-US" sz="2000" dirty="0" smtClean="0">
                <a:latin typeface="+mn-lt"/>
                <a:cs typeface="+mn-cs"/>
              </a:rPr>
              <a:t>arious </a:t>
            </a:r>
            <a:r>
              <a:rPr lang="en-US" sz="2000" dirty="0">
                <a:latin typeface="+mn-lt"/>
                <a:cs typeface="+mn-cs"/>
              </a:rPr>
              <a:t>glasses and plastics can be used to make optical fibers</a:t>
            </a:r>
          </a:p>
          <a:p>
            <a:pPr lvl="1">
              <a:defRPr/>
            </a:pPr>
            <a:r>
              <a:rPr lang="en-US" sz="2000" dirty="0" smtClean="0">
                <a:latin typeface="+mn-lt"/>
                <a:cs typeface="+mn-cs"/>
              </a:rPr>
              <a:t>It has </a:t>
            </a:r>
            <a:r>
              <a:rPr lang="en-US" sz="2000" dirty="0">
                <a:latin typeface="+mn-lt"/>
                <a:cs typeface="+mn-cs"/>
              </a:rPr>
              <a:t>a cylindrical shape with three sections – core, cladding, jacket</a:t>
            </a:r>
          </a:p>
          <a:p>
            <a:pPr lvl="1">
              <a:defRPr/>
            </a:pPr>
            <a:r>
              <a:rPr lang="en-US" sz="2000" dirty="0" smtClean="0">
                <a:latin typeface="+mn-lt"/>
                <a:cs typeface="+mn-cs"/>
              </a:rPr>
              <a:t>It is being widely </a:t>
            </a:r>
            <a:r>
              <a:rPr lang="en-US" sz="2000" dirty="0">
                <a:latin typeface="+mn-lt"/>
                <a:cs typeface="+mn-cs"/>
              </a:rPr>
              <a:t>used in long distance telecommunications</a:t>
            </a:r>
          </a:p>
          <a:p>
            <a:pPr lvl="1">
              <a:defRPr/>
            </a:pPr>
            <a:r>
              <a:rPr lang="en-US" sz="2000" dirty="0">
                <a:latin typeface="+mn-lt"/>
                <a:cs typeface="+mn-cs"/>
              </a:rPr>
              <a:t>P</a:t>
            </a:r>
            <a:r>
              <a:rPr lang="en-US" sz="2000" dirty="0" smtClean="0">
                <a:latin typeface="+mn-lt"/>
                <a:cs typeface="+mn-cs"/>
              </a:rPr>
              <a:t>erformance</a:t>
            </a:r>
            <a:r>
              <a:rPr lang="en-US" sz="2000" dirty="0">
                <a:latin typeface="+mn-lt"/>
                <a:cs typeface="+mn-cs"/>
              </a:rPr>
              <a:t>, price and advantages have made it popular to use</a:t>
            </a:r>
          </a:p>
        </p:txBody>
      </p:sp>
      <p:sp>
        <p:nvSpPr>
          <p:cNvPr id="5" name="Rectangle 4"/>
          <p:cNvSpPr/>
          <p:nvPr/>
        </p:nvSpPr>
        <p:spPr bwMode="auto">
          <a:xfrm>
            <a:off x="6019800" y="4648200"/>
            <a:ext cx="1371600" cy="304800"/>
          </a:xfrm>
          <a:prstGeom prst="rect">
            <a:avLst/>
          </a:prstGeom>
          <a:solidFill>
            <a:schemeClr val="bg1"/>
          </a:solidFill>
          <a:ln w="9525" cap="flat" cmpd="sng" algn="ctr">
            <a:noFill/>
            <a:prstDash val="solid"/>
            <a:miter lim="800000"/>
            <a:headEnd type="none" w="med" len="med"/>
            <a:tailEnd type="none" w="med" len="med"/>
          </a:ln>
          <a:effectLst/>
          <a:ex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a typeface="ＭＳ Ｐゴシック" charset="0"/>
            </a:endParaRPr>
          </a:p>
        </p:txBody>
      </p:sp>
      <p:sp>
        <p:nvSpPr>
          <p:cNvPr id="2" name="Rectangle 1"/>
          <p:cNvSpPr/>
          <p:nvPr/>
        </p:nvSpPr>
        <p:spPr>
          <a:xfrm>
            <a:off x="0" y="1828800"/>
            <a:ext cx="3810000" cy="2308324"/>
          </a:xfrm>
          <a:prstGeom prst="rect">
            <a:avLst/>
          </a:prstGeom>
        </p:spPr>
        <p:txBody>
          <a:bodyPr wrap="square">
            <a:spAutoFit/>
          </a:bodyPr>
          <a:lstStyle/>
          <a:p>
            <a:r>
              <a:rPr lang="en-US" sz="1800" dirty="0"/>
              <a:t>An optical fiber (or optical </a:t>
            </a:r>
            <a:r>
              <a:rPr lang="en-US" sz="1800" dirty="0" err="1"/>
              <a:t>fibre</a:t>
            </a:r>
            <a:r>
              <a:rPr lang="en-US" sz="1800" dirty="0"/>
              <a:t>) is a flexible, transparent fiber made of high quality extruded glass (silica) or plastic, slightly thicker than a human hair. It can function as a waveguide, or “light pipe</a:t>
            </a:r>
            <a:r>
              <a:rPr lang="en-US" sz="1800" dirty="0" smtClean="0"/>
              <a:t>” to transmit </a:t>
            </a:r>
            <a:r>
              <a:rPr lang="en-US" sz="1800" dirty="0"/>
              <a:t>light between the two ends of the fiber.</a:t>
            </a:r>
          </a:p>
        </p:txBody>
      </p:sp>
      <p:sp>
        <p:nvSpPr>
          <p:cNvPr id="3" name="Slide Number Placeholder 2"/>
          <p:cNvSpPr>
            <a:spLocks noGrp="1"/>
          </p:cNvSpPr>
          <p:nvPr>
            <p:ph type="sldNum" sz="quarter" idx="12"/>
          </p:nvPr>
        </p:nvSpPr>
        <p:spPr/>
        <p:txBody>
          <a:bodyPr/>
          <a:lstStyle/>
          <a:p>
            <a:pPr>
              <a:defRPr/>
            </a:pPr>
            <a:fld id="{BACECD4D-FF13-F54C-9E44-5E76ECC5C64E}" type="slidenum">
              <a:rPr lang="en-US" smtClean="0"/>
              <a:pPr>
                <a:defRPr/>
              </a:pPr>
              <a:t>24</a:t>
            </a:fld>
            <a:endParaRPr lang="en-US"/>
          </a:p>
        </p:txBody>
      </p:sp>
    </p:spTree>
  </p:cSld>
  <p:clrMapOvr>
    <a:masterClrMapping/>
  </p:clrMapOvr>
  <p:transition spd="slow">
    <p:dissolv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762000" y="762000"/>
            <a:ext cx="8229600" cy="1139825"/>
          </a:xfrm>
        </p:spPr>
        <p:txBody>
          <a:bodyPr/>
          <a:lstStyle/>
          <a:p>
            <a:pPr eaLnBrk="1" hangingPunct="1">
              <a:defRPr/>
            </a:pPr>
            <a:r>
              <a:rPr kumimoji="1" lang="en-US" dirty="0">
                <a:cs typeface="+mj-cs"/>
              </a:rPr>
              <a:t>Optical Fiber - Benefits</a:t>
            </a:r>
          </a:p>
        </p:txBody>
      </p:sp>
      <p:sp>
        <p:nvSpPr>
          <p:cNvPr id="19459" name="Rectangle 3"/>
          <p:cNvSpPr>
            <a:spLocks noGrp="1" noChangeArrowheads="1"/>
          </p:cNvSpPr>
          <p:nvPr>
            <p:ph type="body" idx="1"/>
          </p:nvPr>
        </p:nvSpPr>
        <p:spPr>
          <a:xfrm>
            <a:off x="0" y="1752600"/>
            <a:ext cx="9144000" cy="5257800"/>
          </a:xfrm>
        </p:spPr>
        <p:txBody>
          <a:bodyPr/>
          <a:lstStyle/>
          <a:p>
            <a:pPr eaLnBrk="1" hangingPunct="1">
              <a:defRPr/>
            </a:pPr>
            <a:r>
              <a:rPr kumimoji="1" lang="en-US" dirty="0">
                <a:cs typeface="+mn-cs"/>
              </a:rPr>
              <a:t>G</a:t>
            </a:r>
            <a:r>
              <a:rPr kumimoji="1" lang="en-US" dirty="0" smtClean="0">
                <a:cs typeface="+mn-cs"/>
              </a:rPr>
              <a:t>reater </a:t>
            </a:r>
            <a:r>
              <a:rPr kumimoji="1" lang="en-US" dirty="0">
                <a:cs typeface="+mn-cs"/>
              </a:rPr>
              <a:t>capacity</a:t>
            </a:r>
          </a:p>
          <a:p>
            <a:pPr lvl="1" eaLnBrk="1" hangingPunct="1">
              <a:defRPr/>
            </a:pPr>
            <a:r>
              <a:rPr kumimoji="1" lang="en-US" sz="2000" dirty="0"/>
              <a:t>D</a:t>
            </a:r>
            <a:r>
              <a:rPr kumimoji="1" lang="en-US" sz="2000" dirty="0" smtClean="0"/>
              <a:t>ata </a:t>
            </a:r>
            <a:r>
              <a:rPr kumimoji="1" lang="en-US" sz="2000" dirty="0"/>
              <a:t>rates of hundreds of Gbps</a:t>
            </a:r>
          </a:p>
          <a:p>
            <a:pPr eaLnBrk="1" hangingPunct="1">
              <a:defRPr/>
            </a:pPr>
            <a:r>
              <a:rPr kumimoji="1" lang="en-US" dirty="0">
                <a:cs typeface="+mn-cs"/>
              </a:rPr>
              <a:t>S</a:t>
            </a:r>
            <a:r>
              <a:rPr kumimoji="1" lang="en-US" dirty="0" smtClean="0">
                <a:cs typeface="+mn-cs"/>
              </a:rPr>
              <a:t>maller </a:t>
            </a:r>
            <a:r>
              <a:rPr kumimoji="1" lang="en-US" dirty="0">
                <a:cs typeface="+mn-cs"/>
              </a:rPr>
              <a:t>size and lighter weight</a:t>
            </a:r>
          </a:p>
          <a:p>
            <a:pPr lvl="1" eaLnBrk="1" hangingPunct="1">
              <a:defRPr/>
            </a:pPr>
            <a:r>
              <a:rPr kumimoji="1" lang="en-US" sz="2000" dirty="0"/>
              <a:t>C</a:t>
            </a:r>
            <a:r>
              <a:rPr kumimoji="1" lang="en-US" sz="2000" dirty="0" smtClean="0"/>
              <a:t>onsiderably </a:t>
            </a:r>
            <a:r>
              <a:rPr kumimoji="1" lang="en-US" sz="2000" dirty="0"/>
              <a:t>thinner than coaxial or twisted pair cable</a:t>
            </a:r>
          </a:p>
          <a:p>
            <a:pPr lvl="1" eaLnBrk="1" hangingPunct="1">
              <a:defRPr/>
            </a:pPr>
            <a:r>
              <a:rPr kumimoji="1" lang="en-US" sz="2000" dirty="0"/>
              <a:t>R</a:t>
            </a:r>
            <a:r>
              <a:rPr kumimoji="1" lang="en-US" sz="2000" dirty="0" smtClean="0"/>
              <a:t>educes </a:t>
            </a:r>
            <a:r>
              <a:rPr kumimoji="1" lang="en-US" sz="2000" dirty="0"/>
              <a:t>structural support requirements</a:t>
            </a:r>
          </a:p>
          <a:p>
            <a:pPr eaLnBrk="1" hangingPunct="1">
              <a:defRPr/>
            </a:pPr>
            <a:r>
              <a:rPr kumimoji="1" lang="en-US" dirty="0">
                <a:cs typeface="+mn-cs"/>
              </a:rPr>
              <a:t>L</a:t>
            </a:r>
            <a:r>
              <a:rPr kumimoji="1" lang="en-US" dirty="0" smtClean="0">
                <a:cs typeface="+mn-cs"/>
              </a:rPr>
              <a:t>ower </a:t>
            </a:r>
            <a:r>
              <a:rPr kumimoji="1" lang="en-US" dirty="0">
                <a:cs typeface="+mn-cs"/>
              </a:rPr>
              <a:t>attenuation</a:t>
            </a:r>
          </a:p>
          <a:p>
            <a:pPr eaLnBrk="1" hangingPunct="1">
              <a:defRPr/>
            </a:pPr>
            <a:r>
              <a:rPr kumimoji="1" lang="en-US" dirty="0">
                <a:cs typeface="+mn-cs"/>
              </a:rPr>
              <a:t>E</a:t>
            </a:r>
            <a:r>
              <a:rPr kumimoji="1" lang="en-US" dirty="0" smtClean="0">
                <a:cs typeface="+mn-cs"/>
              </a:rPr>
              <a:t>lectromagnetic </a:t>
            </a:r>
            <a:r>
              <a:rPr kumimoji="1" lang="en-US" dirty="0">
                <a:cs typeface="+mn-cs"/>
              </a:rPr>
              <a:t>isolation</a:t>
            </a:r>
          </a:p>
          <a:p>
            <a:pPr lvl="1" eaLnBrk="1" hangingPunct="1">
              <a:defRPr/>
            </a:pPr>
            <a:r>
              <a:rPr kumimoji="1" lang="en-US" sz="2000" dirty="0"/>
              <a:t>N</a:t>
            </a:r>
            <a:r>
              <a:rPr kumimoji="1" lang="en-US" sz="2000" dirty="0" smtClean="0"/>
              <a:t>ot </a:t>
            </a:r>
            <a:r>
              <a:rPr kumimoji="1" lang="en-US" sz="2000" dirty="0"/>
              <a:t>vulnerable to interference, impulse noise, or crosstalk</a:t>
            </a:r>
          </a:p>
          <a:p>
            <a:pPr lvl="1" eaLnBrk="1" hangingPunct="1">
              <a:defRPr/>
            </a:pPr>
            <a:r>
              <a:rPr kumimoji="1" lang="en-US" sz="2000" dirty="0"/>
              <a:t>H</a:t>
            </a:r>
            <a:r>
              <a:rPr kumimoji="1" lang="en-US" sz="2000" dirty="0" smtClean="0"/>
              <a:t>igh </a:t>
            </a:r>
            <a:r>
              <a:rPr kumimoji="1" lang="en-US" sz="2000" dirty="0"/>
              <a:t>degree of security from eavesdropping</a:t>
            </a:r>
          </a:p>
          <a:p>
            <a:pPr eaLnBrk="1" hangingPunct="1">
              <a:defRPr/>
            </a:pPr>
            <a:r>
              <a:rPr kumimoji="1" lang="en-US" dirty="0">
                <a:cs typeface="+mn-cs"/>
              </a:rPr>
              <a:t>G</a:t>
            </a:r>
            <a:r>
              <a:rPr kumimoji="1" lang="en-US" dirty="0" smtClean="0">
                <a:cs typeface="+mn-cs"/>
              </a:rPr>
              <a:t>reater </a:t>
            </a:r>
            <a:r>
              <a:rPr kumimoji="1" lang="en-US" dirty="0">
                <a:cs typeface="+mn-cs"/>
              </a:rPr>
              <a:t>repeater spacing</a:t>
            </a:r>
          </a:p>
          <a:p>
            <a:pPr lvl="1" eaLnBrk="1" hangingPunct="1">
              <a:defRPr/>
            </a:pPr>
            <a:r>
              <a:rPr kumimoji="1" lang="en-US" sz="2000" dirty="0"/>
              <a:t>L</a:t>
            </a:r>
            <a:r>
              <a:rPr kumimoji="1" lang="en-US" sz="2000" dirty="0" smtClean="0"/>
              <a:t>ower </a:t>
            </a:r>
            <a:r>
              <a:rPr kumimoji="1" lang="en-US" sz="2000" dirty="0"/>
              <a:t>cost and fewer sources of error</a:t>
            </a:r>
          </a:p>
        </p:txBody>
      </p:sp>
      <p:pic>
        <p:nvPicPr>
          <p:cNvPr id="53251" name="Picture 3"/>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7467600" y="1676400"/>
            <a:ext cx="1449388" cy="1571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25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5" presetClass="entr" presetSubtype="0" fill="hold" grpId="0" nodeType="with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 calcmode="lin" valueType="num">
                                      <p:cBhvr>
                                        <p:cTn id="7" dur="500" decel="50000" fill="hold">
                                          <p:stCondLst>
                                            <p:cond delay="0"/>
                                          </p:stCondLst>
                                        </p:cTn>
                                        <p:tgtEl>
                                          <p:spTgt spid="19459">
                                            <p:txEl>
                                              <p:pRg st="0" end="0"/>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19459">
                                            <p:txEl>
                                              <p:pRg st="0" end="0"/>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19459">
                                            <p:txEl>
                                              <p:pRg st="0" end="0"/>
                                            </p:txEl>
                                          </p:spTgt>
                                        </p:tgtEl>
                                        <p:attrNameLst>
                                          <p:attrName>ppt_w</p:attrName>
                                        </p:attrNameLst>
                                      </p:cBhvr>
                                      <p:tavLst>
                                        <p:tav tm="0">
                                          <p:val>
                                            <p:strVal val="#ppt_w*.05"/>
                                          </p:val>
                                        </p:tav>
                                        <p:tav tm="100000">
                                          <p:val>
                                            <p:strVal val="#ppt_w"/>
                                          </p:val>
                                        </p:tav>
                                      </p:tavLst>
                                    </p:anim>
                                    <p:anim calcmode="lin" valueType="num">
                                      <p:cBhvr>
                                        <p:cTn id="10" dur="1000" fill="hold"/>
                                        <p:tgtEl>
                                          <p:spTgt spid="19459">
                                            <p:txEl>
                                              <p:pRg st="0" end="0"/>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19459">
                                            <p:txEl>
                                              <p:pRg st="0" end="0"/>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19459">
                                            <p:txEl>
                                              <p:pRg st="0" end="0"/>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19459">
                                            <p:txEl>
                                              <p:pRg st="0" end="0"/>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19459">
                                            <p:txEl>
                                              <p:pRg st="0" end="0"/>
                                            </p:txEl>
                                          </p:spTgt>
                                        </p:tgtEl>
                                      </p:cBhvr>
                                    </p:animEffect>
                                  </p:childTnLst>
                                </p:cTn>
                              </p:par>
                              <p:par>
                                <p:cTn id="15" presetID="25" presetClass="entr" presetSubtype="0" fill="hold" grpId="0" nodeType="withEffect">
                                  <p:stCondLst>
                                    <p:cond delay="0"/>
                                  </p:stCondLst>
                                  <p:childTnLst>
                                    <p:set>
                                      <p:cBhvr>
                                        <p:cTn id="16" dur="1" fill="hold">
                                          <p:stCondLst>
                                            <p:cond delay="0"/>
                                          </p:stCondLst>
                                        </p:cTn>
                                        <p:tgtEl>
                                          <p:spTgt spid="19459">
                                            <p:txEl>
                                              <p:pRg st="1" end="1"/>
                                            </p:txEl>
                                          </p:spTgt>
                                        </p:tgtEl>
                                        <p:attrNameLst>
                                          <p:attrName>style.visibility</p:attrName>
                                        </p:attrNameLst>
                                      </p:cBhvr>
                                      <p:to>
                                        <p:strVal val="visible"/>
                                      </p:to>
                                    </p:set>
                                    <p:anim calcmode="lin" valueType="num">
                                      <p:cBhvr>
                                        <p:cTn id="17" dur="500" decel="50000" fill="hold">
                                          <p:stCondLst>
                                            <p:cond delay="0"/>
                                          </p:stCondLst>
                                        </p:cTn>
                                        <p:tgtEl>
                                          <p:spTgt spid="19459">
                                            <p:txEl>
                                              <p:pRg st="1" end="1"/>
                                            </p:txEl>
                                          </p:spTgt>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19459">
                                            <p:txEl>
                                              <p:pRg st="1" end="1"/>
                                            </p:txEl>
                                          </p:spTgt>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19459">
                                            <p:txEl>
                                              <p:pRg st="1" end="1"/>
                                            </p:txEl>
                                          </p:spTgt>
                                        </p:tgtEl>
                                        <p:attrNameLst>
                                          <p:attrName>ppt_w</p:attrName>
                                        </p:attrNameLst>
                                      </p:cBhvr>
                                      <p:tavLst>
                                        <p:tav tm="0">
                                          <p:val>
                                            <p:strVal val="#ppt_w*.05"/>
                                          </p:val>
                                        </p:tav>
                                        <p:tav tm="100000">
                                          <p:val>
                                            <p:strVal val="#ppt_w"/>
                                          </p:val>
                                        </p:tav>
                                      </p:tavLst>
                                    </p:anim>
                                    <p:anim calcmode="lin" valueType="num">
                                      <p:cBhvr>
                                        <p:cTn id="20" dur="1000" fill="hold"/>
                                        <p:tgtEl>
                                          <p:spTgt spid="19459">
                                            <p:txEl>
                                              <p:pRg st="1" end="1"/>
                                            </p:txEl>
                                          </p:spTgt>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19459">
                                            <p:txEl>
                                              <p:pRg st="1" end="1"/>
                                            </p:txEl>
                                          </p:spTgt>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19459">
                                            <p:txEl>
                                              <p:pRg st="1" end="1"/>
                                            </p:txEl>
                                          </p:spTgt>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19459">
                                            <p:txEl>
                                              <p:pRg st="1" end="1"/>
                                            </p:txEl>
                                          </p:spTgt>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19459">
                                            <p:txEl>
                                              <p:pRg st="1" end="1"/>
                                            </p:txEl>
                                          </p:spTgt>
                                        </p:tgtEl>
                                      </p:cBhvr>
                                    </p:animEffect>
                                  </p:childTnLst>
                                </p:cTn>
                              </p:par>
                            </p:childTnLst>
                          </p:cTn>
                        </p:par>
                        <p:par>
                          <p:cTn id="25" fill="hold" nodeType="afterGroup">
                            <p:stCondLst>
                              <p:cond delay="1000"/>
                            </p:stCondLst>
                            <p:childTnLst>
                              <p:par>
                                <p:cTn id="26" presetID="25" presetClass="entr" presetSubtype="0" fill="hold" grpId="0" nodeType="afterEffect">
                                  <p:stCondLst>
                                    <p:cond delay="2000"/>
                                  </p:stCondLst>
                                  <p:childTnLst>
                                    <p:set>
                                      <p:cBhvr>
                                        <p:cTn id="27" dur="1" fill="hold">
                                          <p:stCondLst>
                                            <p:cond delay="0"/>
                                          </p:stCondLst>
                                        </p:cTn>
                                        <p:tgtEl>
                                          <p:spTgt spid="19459">
                                            <p:txEl>
                                              <p:pRg st="2" end="2"/>
                                            </p:txEl>
                                          </p:spTgt>
                                        </p:tgtEl>
                                        <p:attrNameLst>
                                          <p:attrName>style.visibility</p:attrName>
                                        </p:attrNameLst>
                                      </p:cBhvr>
                                      <p:to>
                                        <p:strVal val="visible"/>
                                      </p:to>
                                    </p:set>
                                    <p:anim calcmode="lin" valueType="num">
                                      <p:cBhvr>
                                        <p:cTn id="28" dur="500" decel="50000" fill="hold">
                                          <p:stCondLst>
                                            <p:cond delay="0"/>
                                          </p:stCondLst>
                                        </p:cTn>
                                        <p:tgtEl>
                                          <p:spTgt spid="19459">
                                            <p:txEl>
                                              <p:pRg st="2" end="2"/>
                                            </p:txEl>
                                          </p:spTgt>
                                        </p:tgtEl>
                                        <p:attrNameLst>
                                          <p:attrName>style.rotation</p:attrName>
                                        </p:attrNameLst>
                                      </p:cBhvr>
                                      <p:tavLst>
                                        <p:tav tm="0">
                                          <p:val>
                                            <p:fltVal val="-90"/>
                                          </p:val>
                                        </p:tav>
                                        <p:tav tm="100000">
                                          <p:val>
                                            <p:fltVal val="0"/>
                                          </p:val>
                                        </p:tav>
                                      </p:tavLst>
                                    </p:anim>
                                    <p:anim calcmode="lin" valueType="num">
                                      <p:cBhvr>
                                        <p:cTn id="29" dur="500" decel="50000" fill="hold">
                                          <p:stCondLst>
                                            <p:cond delay="0"/>
                                          </p:stCondLst>
                                        </p:cTn>
                                        <p:tgtEl>
                                          <p:spTgt spid="19459">
                                            <p:txEl>
                                              <p:pRg st="2" end="2"/>
                                            </p:txEl>
                                          </p:spTgt>
                                        </p:tgtEl>
                                        <p:attrNameLst>
                                          <p:attrName>ppt_w</p:attrName>
                                        </p:attrNameLst>
                                      </p:cBhvr>
                                      <p:tavLst>
                                        <p:tav tm="0">
                                          <p:val>
                                            <p:strVal val="#ppt_w"/>
                                          </p:val>
                                        </p:tav>
                                        <p:tav tm="100000">
                                          <p:val>
                                            <p:strVal val="#ppt_w*.05"/>
                                          </p:val>
                                        </p:tav>
                                      </p:tavLst>
                                    </p:anim>
                                    <p:anim calcmode="lin" valueType="num">
                                      <p:cBhvr>
                                        <p:cTn id="30" dur="500" accel="50000" fill="hold">
                                          <p:stCondLst>
                                            <p:cond delay="500"/>
                                          </p:stCondLst>
                                        </p:cTn>
                                        <p:tgtEl>
                                          <p:spTgt spid="19459">
                                            <p:txEl>
                                              <p:pRg st="2" end="2"/>
                                            </p:txEl>
                                          </p:spTgt>
                                        </p:tgtEl>
                                        <p:attrNameLst>
                                          <p:attrName>ppt_w</p:attrName>
                                        </p:attrNameLst>
                                      </p:cBhvr>
                                      <p:tavLst>
                                        <p:tav tm="0">
                                          <p:val>
                                            <p:strVal val="#ppt_w*.05"/>
                                          </p:val>
                                        </p:tav>
                                        <p:tav tm="100000">
                                          <p:val>
                                            <p:strVal val="#ppt_w"/>
                                          </p:val>
                                        </p:tav>
                                      </p:tavLst>
                                    </p:anim>
                                    <p:anim calcmode="lin" valueType="num">
                                      <p:cBhvr>
                                        <p:cTn id="31" dur="1000" fill="hold"/>
                                        <p:tgtEl>
                                          <p:spTgt spid="19459">
                                            <p:txEl>
                                              <p:pRg st="2" end="2"/>
                                            </p:txEl>
                                          </p:spTgt>
                                        </p:tgtEl>
                                        <p:attrNameLst>
                                          <p:attrName>ppt_h</p:attrName>
                                        </p:attrNameLst>
                                      </p:cBhvr>
                                      <p:tavLst>
                                        <p:tav tm="0">
                                          <p:val>
                                            <p:strVal val="#ppt_h"/>
                                          </p:val>
                                        </p:tav>
                                        <p:tav tm="100000">
                                          <p:val>
                                            <p:strVal val="#ppt_h"/>
                                          </p:val>
                                        </p:tav>
                                      </p:tavLst>
                                    </p:anim>
                                    <p:anim calcmode="lin" valueType="num">
                                      <p:cBhvr>
                                        <p:cTn id="32" dur="500" decel="50000" fill="hold">
                                          <p:stCondLst>
                                            <p:cond delay="0"/>
                                          </p:stCondLst>
                                        </p:cTn>
                                        <p:tgtEl>
                                          <p:spTgt spid="19459">
                                            <p:txEl>
                                              <p:pRg st="2" end="2"/>
                                            </p:txEl>
                                          </p:spTgt>
                                        </p:tgtEl>
                                        <p:attrNameLst>
                                          <p:attrName>ppt_x</p:attrName>
                                        </p:attrNameLst>
                                      </p:cBhvr>
                                      <p:tavLst>
                                        <p:tav tm="0">
                                          <p:val>
                                            <p:strVal val="#ppt_x+.4"/>
                                          </p:val>
                                        </p:tav>
                                        <p:tav tm="100000">
                                          <p:val>
                                            <p:strVal val="#ppt_x"/>
                                          </p:val>
                                        </p:tav>
                                      </p:tavLst>
                                    </p:anim>
                                    <p:anim calcmode="lin" valueType="num">
                                      <p:cBhvr>
                                        <p:cTn id="33" dur="500" decel="50000" fill="hold">
                                          <p:stCondLst>
                                            <p:cond delay="0"/>
                                          </p:stCondLst>
                                        </p:cTn>
                                        <p:tgtEl>
                                          <p:spTgt spid="19459">
                                            <p:txEl>
                                              <p:pRg st="2" end="2"/>
                                            </p:txEl>
                                          </p:spTgt>
                                        </p:tgtEl>
                                        <p:attrNameLst>
                                          <p:attrName>ppt_y</p:attrName>
                                        </p:attrNameLst>
                                      </p:cBhvr>
                                      <p:tavLst>
                                        <p:tav tm="0">
                                          <p:val>
                                            <p:strVal val="#ppt_y-.2"/>
                                          </p:val>
                                        </p:tav>
                                        <p:tav tm="100000">
                                          <p:val>
                                            <p:strVal val="#ppt_y+.1"/>
                                          </p:val>
                                        </p:tav>
                                      </p:tavLst>
                                    </p:anim>
                                    <p:anim calcmode="lin" valueType="num">
                                      <p:cBhvr>
                                        <p:cTn id="34" dur="500" accel="50000" fill="hold">
                                          <p:stCondLst>
                                            <p:cond delay="500"/>
                                          </p:stCondLst>
                                        </p:cTn>
                                        <p:tgtEl>
                                          <p:spTgt spid="19459">
                                            <p:txEl>
                                              <p:pRg st="2" end="2"/>
                                            </p:txEl>
                                          </p:spTgt>
                                        </p:tgtEl>
                                        <p:attrNameLst>
                                          <p:attrName>ppt_y</p:attrName>
                                        </p:attrNameLst>
                                      </p:cBhvr>
                                      <p:tavLst>
                                        <p:tav tm="0">
                                          <p:val>
                                            <p:strVal val="#ppt_y+.1"/>
                                          </p:val>
                                        </p:tav>
                                        <p:tav tm="100000">
                                          <p:val>
                                            <p:strVal val="#ppt_y"/>
                                          </p:val>
                                        </p:tav>
                                      </p:tavLst>
                                    </p:anim>
                                    <p:animEffect transition="in" filter="fade">
                                      <p:cBhvr>
                                        <p:cTn id="35" dur="1000" decel="50000">
                                          <p:stCondLst>
                                            <p:cond delay="0"/>
                                          </p:stCondLst>
                                        </p:cTn>
                                        <p:tgtEl>
                                          <p:spTgt spid="19459">
                                            <p:txEl>
                                              <p:pRg st="2" end="2"/>
                                            </p:txEl>
                                          </p:spTgt>
                                        </p:tgtEl>
                                      </p:cBhvr>
                                    </p:animEffect>
                                  </p:childTnLst>
                                </p:cTn>
                              </p:par>
                            </p:childTnLst>
                          </p:cTn>
                        </p:par>
                        <p:par>
                          <p:cTn id="36" fill="hold" nodeType="afterGroup">
                            <p:stCondLst>
                              <p:cond delay="4000"/>
                            </p:stCondLst>
                            <p:childTnLst>
                              <p:par>
                                <p:cTn id="37" presetID="25" presetClass="entr" presetSubtype="0" fill="hold" grpId="0" nodeType="afterEffect">
                                  <p:stCondLst>
                                    <p:cond delay="0"/>
                                  </p:stCondLst>
                                  <p:childTnLst>
                                    <p:set>
                                      <p:cBhvr>
                                        <p:cTn id="38" dur="1" fill="hold">
                                          <p:stCondLst>
                                            <p:cond delay="0"/>
                                          </p:stCondLst>
                                        </p:cTn>
                                        <p:tgtEl>
                                          <p:spTgt spid="19459">
                                            <p:txEl>
                                              <p:pRg st="3" end="3"/>
                                            </p:txEl>
                                          </p:spTgt>
                                        </p:tgtEl>
                                        <p:attrNameLst>
                                          <p:attrName>style.visibility</p:attrName>
                                        </p:attrNameLst>
                                      </p:cBhvr>
                                      <p:to>
                                        <p:strVal val="visible"/>
                                      </p:to>
                                    </p:set>
                                    <p:anim calcmode="lin" valueType="num">
                                      <p:cBhvr>
                                        <p:cTn id="39" dur="500" decel="50000" fill="hold">
                                          <p:stCondLst>
                                            <p:cond delay="0"/>
                                          </p:stCondLst>
                                        </p:cTn>
                                        <p:tgtEl>
                                          <p:spTgt spid="19459">
                                            <p:txEl>
                                              <p:pRg st="3" end="3"/>
                                            </p:txEl>
                                          </p:spTgt>
                                        </p:tgtEl>
                                        <p:attrNameLst>
                                          <p:attrName>style.rotation</p:attrName>
                                        </p:attrNameLst>
                                      </p:cBhvr>
                                      <p:tavLst>
                                        <p:tav tm="0">
                                          <p:val>
                                            <p:fltVal val="-90"/>
                                          </p:val>
                                        </p:tav>
                                        <p:tav tm="100000">
                                          <p:val>
                                            <p:fltVal val="0"/>
                                          </p:val>
                                        </p:tav>
                                      </p:tavLst>
                                    </p:anim>
                                    <p:anim calcmode="lin" valueType="num">
                                      <p:cBhvr>
                                        <p:cTn id="40" dur="500" decel="50000" fill="hold">
                                          <p:stCondLst>
                                            <p:cond delay="0"/>
                                          </p:stCondLst>
                                        </p:cTn>
                                        <p:tgtEl>
                                          <p:spTgt spid="19459">
                                            <p:txEl>
                                              <p:pRg st="3" end="3"/>
                                            </p:txEl>
                                          </p:spTgt>
                                        </p:tgtEl>
                                        <p:attrNameLst>
                                          <p:attrName>ppt_w</p:attrName>
                                        </p:attrNameLst>
                                      </p:cBhvr>
                                      <p:tavLst>
                                        <p:tav tm="0">
                                          <p:val>
                                            <p:strVal val="#ppt_w"/>
                                          </p:val>
                                        </p:tav>
                                        <p:tav tm="100000">
                                          <p:val>
                                            <p:strVal val="#ppt_w*.05"/>
                                          </p:val>
                                        </p:tav>
                                      </p:tavLst>
                                    </p:anim>
                                    <p:anim calcmode="lin" valueType="num">
                                      <p:cBhvr>
                                        <p:cTn id="41" dur="500" accel="50000" fill="hold">
                                          <p:stCondLst>
                                            <p:cond delay="500"/>
                                          </p:stCondLst>
                                        </p:cTn>
                                        <p:tgtEl>
                                          <p:spTgt spid="19459">
                                            <p:txEl>
                                              <p:pRg st="3" end="3"/>
                                            </p:txEl>
                                          </p:spTgt>
                                        </p:tgtEl>
                                        <p:attrNameLst>
                                          <p:attrName>ppt_w</p:attrName>
                                        </p:attrNameLst>
                                      </p:cBhvr>
                                      <p:tavLst>
                                        <p:tav tm="0">
                                          <p:val>
                                            <p:strVal val="#ppt_w*.05"/>
                                          </p:val>
                                        </p:tav>
                                        <p:tav tm="100000">
                                          <p:val>
                                            <p:strVal val="#ppt_w"/>
                                          </p:val>
                                        </p:tav>
                                      </p:tavLst>
                                    </p:anim>
                                    <p:anim calcmode="lin" valueType="num">
                                      <p:cBhvr>
                                        <p:cTn id="42" dur="1000" fill="hold"/>
                                        <p:tgtEl>
                                          <p:spTgt spid="19459">
                                            <p:txEl>
                                              <p:pRg st="3" end="3"/>
                                            </p:txEl>
                                          </p:spTgt>
                                        </p:tgtEl>
                                        <p:attrNameLst>
                                          <p:attrName>ppt_h</p:attrName>
                                        </p:attrNameLst>
                                      </p:cBhvr>
                                      <p:tavLst>
                                        <p:tav tm="0">
                                          <p:val>
                                            <p:strVal val="#ppt_h"/>
                                          </p:val>
                                        </p:tav>
                                        <p:tav tm="100000">
                                          <p:val>
                                            <p:strVal val="#ppt_h"/>
                                          </p:val>
                                        </p:tav>
                                      </p:tavLst>
                                    </p:anim>
                                    <p:anim calcmode="lin" valueType="num">
                                      <p:cBhvr>
                                        <p:cTn id="43" dur="500" decel="50000" fill="hold">
                                          <p:stCondLst>
                                            <p:cond delay="0"/>
                                          </p:stCondLst>
                                        </p:cTn>
                                        <p:tgtEl>
                                          <p:spTgt spid="19459">
                                            <p:txEl>
                                              <p:pRg st="3" end="3"/>
                                            </p:txEl>
                                          </p:spTgt>
                                        </p:tgtEl>
                                        <p:attrNameLst>
                                          <p:attrName>ppt_x</p:attrName>
                                        </p:attrNameLst>
                                      </p:cBhvr>
                                      <p:tavLst>
                                        <p:tav tm="0">
                                          <p:val>
                                            <p:strVal val="#ppt_x+.4"/>
                                          </p:val>
                                        </p:tav>
                                        <p:tav tm="100000">
                                          <p:val>
                                            <p:strVal val="#ppt_x"/>
                                          </p:val>
                                        </p:tav>
                                      </p:tavLst>
                                    </p:anim>
                                    <p:anim calcmode="lin" valueType="num">
                                      <p:cBhvr>
                                        <p:cTn id="44" dur="500" decel="50000" fill="hold">
                                          <p:stCondLst>
                                            <p:cond delay="0"/>
                                          </p:stCondLst>
                                        </p:cTn>
                                        <p:tgtEl>
                                          <p:spTgt spid="19459">
                                            <p:txEl>
                                              <p:pRg st="3" end="3"/>
                                            </p:txEl>
                                          </p:spTgt>
                                        </p:tgtEl>
                                        <p:attrNameLst>
                                          <p:attrName>ppt_y</p:attrName>
                                        </p:attrNameLst>
                                      </p:cBhvr>
                                      <p:tavLst>
                                        <p:tav tm="0">
                                          <p:val>
                                            <p:strVal val="#ppt_y-.2"/>
                                          </p:val>
                                        </p:tav>
                                        <p:tav tm="100000">
                                          <p:val>
                                            <p:strVal val="#ppt_y+.1"/>
                                          </p:val>
                                        </p:tav>
                                      </p:tavLst>
                                    </p:anim>
                                    <p:anim calcmode="lin" valueType="num">
                                      <p:cBhvr>
                                        <p:cTn id="45" dur="500" accel="50000" fill="hold">
                                          <p:stCondLst>
                                            <p:cond delay="500"/>
                                          </p:stCondLst>
                                        </p:cTn>
                                        <p:tgtEl>
                                          <p:spTgt spid="19459">
                                            <p:txEl>
                                              <p:pRg st="3" end="3"/>
                                            </p:txEl>
                                          </p:spTgt>
                                        </p:tgtEl>
                                        <p:attrNameLst>
                                          <p:attrName>ppt_y</p:attrName>
                                        </p:attrNameLst>
                                      </p:cBhvr>
                                      <p:tavLst>
                                        <p:tav tm="0">
                                          <p:val>
                                            <p:strVal val="#ppt_y+.1"/>
                                          </p:val>
                                        </p:tav>
                                        <p:tav tm="100000">
                                          <p:val>
                                            <p:strVal val="#ppt_y"/>
                                          </p:val>
                                        </p:tav>
                                      </p:tavLst>
                                    </p:anim>
                                    <p:animEffect transition="in" filter="fade">
                                      <p:cBhvr>
                                        <p:cTn id="46" dur="1000" decel="50000">
                                          <p:stCondLst>
                                            <p:cond delay="0"/>
                                          </p:stCondLst>
                                        </p:cTn>
                                        <p:tgtEl>
                                          <p:spTgt spid="19459">
                                            <p:txEl>
                                              <p:pRg st="3" end="3"/>
                                            </p:txEl>
                                          </p:spTgt>
                                        </p:tgtEl>
                                      </p:cBhvr>
                                    </p:animEffect>
                                  </p:childTnLst>
                                </p:cTn>
                              </p:par>
                            </p:childTnLst>
                          </p:cTn>
                        </p:par>
                        <p:par>
                          <p:cTn id="47" fill="hold" nodeType="afterGroup">
                            <p:stCondLst>
                              <p:cond delay="5000"/>
                            </p:stCondLst>
                            <p:childTnLst>
                              <p:par>
                                <p:cTn id="48" presetID="25" presetClass="entr" presetSubtype="0" fill="hold" grpId="0" nodeType="afterEffect">
                                  <p:stCondLst>
                                    <p:cond delay="0"/>
                                  </p:stCondLst>
                                  <p:childTnLst>
                                    <p:set>
                                      <p:cBhvr>
                                        <p:cTn id="49" dur="1" fill="hold">
                                          <p:stCondLst>
                                            <p:cond delay="0"/>
                                          </p:stCondLst>
                                        </p:cTn>
                                        <p:tgtEl>
                                          <p:spTgt spid="19459">
                                            <p:txEl>
                                              <p:pRg st="4" end="4"/>
                                            </p:txEl>
                                          </p:spTgt>
                                        </p:tgtEl>
                                        <p:attrNameLst>
                                          <p:attrName>style.visibility</p:attrName>
                                        </p:attrNameLst>
                                      </p:cBhvr>
                                      <p:to>
                                        <p:strVal val="visible"/>
                                      </p:to>
                                    </p:set>
                                    <p:anim calcmode="lin" valueType="num">
                                      <p:cBhvr>
                                        <p:cTn id="50" dur="500" decel="50000" fill="hold">
                                          <p:stCondLst>
                                            <p:cond delay="0"/>
                                          </p:stCondLst>
                                        </p:cTn>
                                        <p:tgtEl>
                                          <p:spTgt spid="19459">
                                            <p:txEl>
                                              <p:pRg st="4" end="4"/>
                                            </p:txEl>
                                          </p:spTgt>
                                        </p:tgtEl>
                                        <p:attrNameLst>
                                          <p:attrName>style.rotation</p:attrName>
                                        </p:attrNameLst>
                                      </p:cBhvr>
                                      <p:tavLst>
                                        <p:tav tm="0">
                                          <p:val>
                                            <p:fltVal val="-90"/>
                                          </p:val>
                                        </p:tav>
                                        <p:tav tm="100000">
                                          <p:val>
                                            <p:fltVal val="0"/>
                                          </p:val>
                                        </p:tav>
                                      </p:tavLst>
                                    </p:anim>
                                    <p:anim calcmode="lin" valueType="num">
                                      <p:cBhvr>
                                        <p:cTn id="51" dur="500" decel="50000" fill="hold">
                                          <p:stCondLst>
                                            <p:cond delay="0"/>
                                          </p:stCondLst>
                                        </p:cTn>
                                        <p:tgtEl>
                                          <p:spTgt spid="19459">
                                            <p:txEl>
                                              <p:pRg st="4" end="4"/>
                                            </p:txEl>
                                          </p:spTgt>
                                        </p:tgtEl>
                                        <p:attrNameLst>
                                          <p:attrName>ppt_w</p:attrName>
                                        </p:attrNameLst>
                                      </p:cBhvr>
                                      <p:tavLst>
                                        <p:tav tm="0">
                                          <p:val>
                                            <p:strVal val="#ppt_w"/>
                                          </p:val>
                                        </p:tav>
                                        <p:tav tm="100000">
                                          <p:val>
                                            <p:strVal val="#ppt_w*.05"/>
                                          </p:val>
                                        </p:tav>
                                      </p:tavLst>
                                    </p:anim>
                                    <p:anim calcmode="lin" valueType="num">
                                      <p:cBhvr>
                                        <p:cTn id="52" dur="500" accel="50000" fill="hold">
                                          <p:stCondLst>
                                            <p:cond delay="500"/>
                                          </p:stCondLst>
                                        </p:cTn>
                                        <p:tgtEl>
                                          <p:spTgt spid="19459">
                                            <p:txEl>
                                              <p:pRg st="4" end="4"/>
                                            </p:txEl>
                                          </p:spTgt>
                                        </p:tgtEl>
                                        <p:attrNameLst>
                                          <p:attrName>ppt_w</p:attrName>
                                        </p:attrNameLst>
                                      </p:cBhvr>
                                      <p:tavLst>
                                        <p:tav tm="0">
                                          <p:val>
                                            <p:strVal val="#ppt_w*.05"/>
                                          </p:val>
                                        </p:tav>
                                        <p:tav tm="100000">
                                          <p:val>
                                            <p:strVal val="#ppt_w"/>
                                          </p:val>
                                        </p:tav>
                                      </p:tavLst>
                                    </p:anim>
                                    <p:anim calcmode="lin" valueType="num">
                                      <p:cBhvr>
                                        <p:cTn id="53" dur="1000" fill="hold"/>
                                        <p:tgtEl>
                                          <p:spTgt spid="19459">
                                            <p:txEl>
                                              <p:pRg st="4" end="4"/>
                                            </p:txEl>
                                          </p:spTgt>
                                        </p:tgtEl>
                                        <p:attrNameLst>
                                          <p:attrName>ppt_h</p:attrName>
                                        </p:attrNameLst>
                                      </p:cBhvr>
                                      <p:tavLst>
                                        <p:tav tm="0">
                                          <p:val>
                                            <p:strVal val="#ppt_h"/>
                                          </p:val>
                                        </p:tav>
                                        <p:tav tm="100000">
                                          <p:val>
                                            <p:strVal val="#ppt_h"/>
                                          </p:val>
                                        </p:tav>
                                      </p:tavLst>
                                    </p:anim>
                                    <p:anim calcmode="lin" valueType="num">
                                      <p:cBhvr>
                                        <p:cTn id="54" dur="500" decel="50000" fill="hold">
                                          <p:stCondLst>
                                            <p:cond delay="0"/>
                                          </p:stCondLst>
                                        </p:cTn>
                                        <p:tgtEl>
                                          <p:spTgt spid="19459">
                                            <p:txEl>
                                              <p:pRg st="4" end="4"/>
                                            </p:txEl>
                                          </p:spTgt>
                                        </p:tgtEl>
                                        <p:attrNameLst>
                                          <p:attrName>ppt_x</p:attrName>
                                        </p:attrNameLst>
                                      </p:cBhvr>
                                      <p:tavLst>
                                        <p:tav tm="0">
                                          <p:val>
                                            <p:strVal val="#ppt_x+.4"/>
                                          </p:val>
                                        </p:tav>
                                        <p:tav tm="100000">
                                          <p:val>
                                            <p:strVal val="#ppt_x"/>
                                          </p:val>
                                        </p:tav>
                                      </p:tavLst>
                                    </p:anim>
                                    <p:anim calcmode="lin" valueType="num">
                                      <p:cBhvr>
                                        <p:cTn id="55" dur="500" decel="50000" fill="hold">
                                          <p:stCondLst>
                                            <p:cond delay="0"/>
                                          </p:stCondLst>
                                        </p:cTn>
                                        <p:tgtEl>
                                          <p:spTgt spid="19459">
                                            <p:txEl>
                                              <p:pRg st="4" end="4"/>
                                            </p:txEl>
                                          </p:spTgt>
                                        </p:tgtEl>
                                        <p:attrNameLst>
                                          <p:attrName>ppt_y</p:attrName>
                                        </p:attrNameLst>
                                      </p:cBhvr>
                                      <p:tavLst>
                                        <p:tav tm="0">
                                          <p:val>
                                            <p:strVal val="#ppt_y-.2"/>
                                          </p:val>
                                        </p:tav>
                                        <p:tav tm="100000">
                                          <p:val>
                                            <p:strVal val="#ppt_y+.1"/>
                                          </p:val>
                                        </p:tav>
                                      </p:tavLst>
                                    </p:anim>
                                    <p:anim calcmode="lin" valueType="num">
                                      <p:cBhvr>
                                        <p:cTn id="56" dur="500" accel="50000" fill="hold">
                                          <p:stCondLst>
                                            <p:cond delay="500"/>
                                          </p:stCondLst>
                                        </p:cTn>
                                        <p:tgtEl>
                                          <p:spTgt spid="19459">
                                            <p:txEl>
                                              <p:pRg st="4" end="4"/>
                                            </p:txEl>
                                          </p:spTgt>
                                        </p:tgtEl>
                                        <p:attrNameLst>
                                          <p:attrName>ppt_y</p:attrName>
                                        </p:attrNameLst>
                                      </p:cBhvr>
                                      <p:tavLst>
                                        <p:tav tm="0">
                                          <p:val>
                                            <p:strVal val="#ppt_y+.1"/>
                                          </p:val>
                                        </p:tav>
                                        <p:tav tm="100000">
                                          <p:val>
                                            <p:strVal val="#ppt_y"/>
                                          </p:val>
                                        </p:tav>
                                      </p:tavLst>
                                    </p:anim>
                                    <p:animEffect transition="in" filter="fade">
                                      <p:cBhvr>
                                        <p:cTn id="57" dur="1000" decel="50000">
                                          <p:stCondLst>
                                            <p:cond delay="0"/>
                                          </p:stCondLst>
                                        </p:cTn>
                                        <p:tgtEl>
                                          <p:spTgt spid="19459">
                                            <p:txEl>
                                              <p:pRg st="4" end="4"/>
                                            </p:txEl>
                                          </p:spTgt>
                                        </p:tgtEl>
                                      </p:cBhvr>
                                    </p:animEffect>
                                  </p:childTnLst>
                                </p:cTn>
                              </p:par>
                            </p:childTnLst>
                          </p:cTn>
                        </p:par>
                        <p:par>
                          <p:cTn id="58" fill="hold" nodeType="afterGroup">
                            <p:stCondLst>
                              <p:cond delay="6000"/>
                            </p:stCondLst>
                            <p:childTnLst>
                              <p:par>
                                <p:cTn id="59" presetID="25" presetClass="entr" presetSubtype="0" fill="hold" grpId="0" nodeType="afterEffect">
                                  <p:stCondLst>
                                    <p:cond delay="2000"/>
                                  </p:stCondLst>
                                  <p:childTnLst>
                                    <p:set>
                                      <p:cBhvr>
                                        <p:cTn id="60" dur="1" fill="hold">
                                          <p:stCondLst>
                                            <p:cond delay="0"/>
                                          </p:stCondLst>
                                        </p:cTn>
                                        <p:tgtEl>
                                          <p:spTgt spid="19459">
                                            <p:txEl>
                                              <p:pRg st="5" end="5"/>
                                            </p:txEl>
                                          </p:spTgt>
                                        </p:tgtEl>
                                        <p:attrNameLst>
                                          <p:attrName>style.visibility</p:attrName>
                                        </p:attrNameLst>
                                      </p:cBhvr>
                                      <p:to>
                                        <p:strVal val="visible"/>
                                      </p:to>
                                    </p:set>
                                    <p:anim calcmode="lin" valueType="num">
                                      <p:cBhvr>
                                        <p:cTn id="61" dur="500" decel="50000" fill="hold">
                                          <p:stCondLst>
                                            <p:cond delay="0"/>
                                          </p:stCondLst>
                                        </p:cTn>
                                        <p:tgtEl>
                                          <p:spTgt spid="19459">
                                            <p:txEl>
                                              <p:pRg st="5" end="5"/>
                                            </p:txEl>
                                          </p:spTgt>
                                        </p:tgtEl>
                                        <p:attrNameLst>
                                          <p:attrName>style.rotation</p:attrName>
                                        </p:attrNameLst>
                                      </p:cBhvr>
                                      <p:tavLst>
                                        <p:tav tm="0">
                                          <p:val>
                                            <p:fltVal val="-90"/>
                                          </p:val>
                                        </p:tav>
                                        <p:tav tm="100000">
                                          <p:val>
                                            <p:fltVal val="0"/>
                                          </p:val>
                                        </p:tav>
                                      </p:tavLst>
                                    </p:anim>
                                    <p:anim calcmode="lin" valueType="num">
                                      <p:cBhvr>
                                        <p:cTn id="62" dur="500" decel="50000" fill="hold">
                                          <p:stCondLst>
                                            <p:cond delay="0"/>
                                          </p:stCondLst>
                                        </p:cTn>
                                        <p:tgtEl>
                                          <p:spTgt spid="19459">
                                            <p:txEl>
                                              <p:pRg st="5" end="5"/>
                                            </p:txEl>
                                          </p:spTgt>
                                        </p:tgtEl>
                                        <p:attrNameLst>
                                          <p:attrName>ppt_w</p:attrName>
                                        </p:attrNameLst>
                                      </p:cBhvr>
                                      <p:tavLst>
                                        <p:tav tm="0">
                                          <p:val>
                                            <p:strVal val="#ppt_w"/>
                                          </p:val>
                                        </p:tav>
                                        <p:tav tm="100000">
                                          <p:val>
                                            <p:strVal val="#ppt_w*.05"/>
                                          </p:val>
                                        </p:tav>
                                      </p:tavLst>
                                    </p:anim>
                                    <p:anim calcmode="lin" valueType="num">
                                      <p:cBhvr>
                                        <p:cTn id="63" dur="500" accel="50000" fill="hold">
                                          <p:stCondLst>
                                            <p:cond delay="500"/>
                                          </p:stCondLst>
                                        </p:cTn>
                                        <p:tgtEl>
                                          <p:spTgt spid="19459">
                                            <p:txEl>
                                              <p:pRg st="5" end="5"/>
                                            </p:txEl>
                                          </p:spTgt>
                                        </p:tgtEl>
                                        <p:attrNameLst>
                                          <p:attrName>ppt_w</p:attrName>
                                        </p:attrNameLst>
                                      </p:cBhvr>
                                      <p:tavLst>
                                        <p:tav tm="0">
                                          <p:val>
                                            <p:strVal val="#ppt_w*.05"/>
                                          </p:val>
                                        </p:tav>
                                        <p:tav tm="100000">
                                          <p:val>
                                            <p:strVal val="#ppt_w"/>
                                          </p:val>
                                        </p:tav>
                                      </p:tavLst>
                                    </p:anim>
                                    <p:anim calcmode="lin" valueType="num">
                                      <p:cBhvr>
                                        <p:cTn id="64" dur="1000" fill="hold"/>
                                        <p:tgtEl>
                                          <p:spTgt spid="19459">
                                            <p:txEl>
                                              <p:pRg st="5" end="5"/>
                                            </p:txEl>
                                          </p:spTgt>
                                        </p:tgtEl>
                                        <p:attrNameLst>
                                          <p:attrName>ppt_h</p:attrName>
                                        </p:attrNameLst>
                                      </p:cBhvr>
                                      <p:tavLst>
                                        <p:tav tm="0">
                                          <p:val>
                                            <p:strVal val="#ppt_h"/>
                                          </p:val>
                                        </p:tav>
                                        <p:tav tm="100000">
                                          <p:val>
                                            <p:strVal val="#ppt_h"/>
                                          </p:val>
                                        </p:tav>
                                      </p:tavLst>
                                    </p:anim>
                                    <p:anim calcmode="lin" valueType="num">
                                      <p:cBhvr>
                                        <p:cTn id="65" dur="500" decel="50000" fill="hold">
                                          <p:stCondLst>
                                            <p:cond delay="0"/>
                                          </p:stCondLst>
                                        </p:cTn>
                                        <p:tgtEl>
                                          <p:spTgt spid="19459">
                                            <p:txEl>
                                              <p:pRg st="5" end="5"/>
                                            </p:txEl>
                                          </p:spTgt>
                                        </p:tgtEl>
                                        <p:attrNameLst>
                                          <p:attrName>ppt_x</p:attrName>
                                        </p:attrNameLst>
                                      </p:cBhvr>
                                      <p:tavLst>
                                        <p:tav tm="0">
                                          <p:val>
                                            <p:strVal val="#ppt_x+.4"/>
                                          </p:val>
                                        </p:tav>
                                        <p:tav tm="100000">
                                          <p:val>
                                            <p:strVal val="#ppt_x"/>
                                          </p:val>
                                        </p:tav>
                                      </p:tavLst>
                                    </p:anim>
                                    <p:anim calcmode="lin" valueType="num">
                                      <p:cBhvr>
                                        <p:cTn id="66" dur="500" decel="50000" fill="hold">
                                          <p:stCondLst>
                                            <p:cond delay="0"/>
                                          </p:stCondLst>
                                        </p:cTn>
                                        <p:tgtEl>
                                          <p:spTgt spid="19459">
                                            <p:txEl>
                                              <p:pRg st="5" end="5"/>
                                            </p:txEl>
                                          </p:spTgt>
                                        </p:tgtEl>
                                        <p:attrNameLst>
                                          <p:attrName>ppt_y</p:attrName>
                                        </p:attrNameLst>
                                      </p:cBhvr>
                                      <p:tavLst>
                                        <p:tav tm="0">
                                          <p:val>
                                            <p:strVal val="#ppt_y-.2"/>
                                          </p:val>
                                        </p:tav>
                                        <p:tav tm="100000">
                                          <p:val>
                                            <p:strVal val="#ppt_y+.1"/>
                                          </p:val>
                                        </p:tav>
                                      </p:tavLst>
                                    </p:anim>
                                    <p:anim calcmode="lin" valueType="num">
                                      <p:cBhvr>
                                        <p:cTn id="67" dur="500" accel="50000" fill="hold">
                                          <p:stCondLst>
                                            <p:cond delay="500"/>
                                          </p:stCondLst>
                                        </p:cTn>
                                        <p:tgtEl>
                                          <p:spTgt spid="19459">
                                            <p:txEl>
                                              <p:pRg st="5" end="5"/>
                                            </p:txEl>
                                          </p:spTgt>
                                        </p:tgtEl>
                                        <p:attrNameLst>
                                          <p:attrName>ppt_y</p:attrName>
                                        </p:attrNameLst>
                                      </p:cBhvr>
                                      <p:tavLst>
                                        <p:tav tm="0">
                                          <p:val>
                                            <p:strVal val="#ppt_y+.1"/>
                                          </p:val>
                                        </p:tav>
                                        <p:tav tm="100000">
                                          <p:val>
                                            <p:strVal val="#ppt_y"/>
                                          </p:val>
                                        </p:tav>
                                      </p:tavLst>
                                    </p:anim>
                                    <p:animEffect transition="in" filter="fade">
                                      <p:cBhvr>
                                        <p:cTn id="68" dur="1000" decel="50000">
                                          <p:stCondLst>
                                            <p:cond delay="0"/>
                                          </p:stCondLst>
                                        </p:cTn>
                                        <p:tgtEl>
                                          <p:spTgt spid="19459">
                                            <p:txEl>
                                              <p:pRg st="5" end="5"/>
                                            </p:txEl>
                                          </p:spTgt>
                                        </p:tgtEl>
                                      </p:cBhvr>
                                    </p:animEffect>
                                  </p:childTnLst>
                                </p:cTn>
                              </p:par>
                            </p:childTnLst>
                          </p:cTn>
                        </p:par>
                        <p:par>
                          <p:cTn id="69" fill="hold" nodeType="afterGroup">
                            <p:stCondLst>
                              <p:cond delay="9000"/>
                            </p:stCondLst>
                            <p:childTnLst>
                              <p:par>
                                <p:cTn id="70" presetID="25" presetClass="entr" presetSubtype="0" fill="hold" grpId="0" nodeType="afterEffect">
                                  <p:stCondLst>
                                    <p:cond delay="1500"/>
                                  </p:stCondLst>
                                  <p:childTnLst>
                                    <p:set>
                                      <p:cBhvr>
                                        <p:cTn id="71" dur="1" fill="hold">
                                          <p:stCondLst>
                                            <p:cond delay="0"/>
                                          </p:stCondLst>
                                        </p:cTn>
                                        <p:tgtEl>
                                          <p:spTgt spid="19459">
                                            <p:txEl>
                                              <p:pRg st="6" end="6"/>
                                            </p:txEl>
                                          </p:spTgt>
                                        </p:tgtEl>
                                        <p:attrNameLst>
                                          <p:attrName>style.visibility</p:attrName>
                                        </p:attrNameLst>
                                      </p:cBhvr>
                                      <p:to>
                                        <p:strVal val="visible"/>
                                      </p:to>
                                    </p:set>
                                    <p:anim calcmode="lin" valueType="num">
                                      <p:cBhvr>
                                        <p:cTn id="72" dur="500" decel="50000" fill="hold">
                                          <p:stCondLst>
                                            <p:cond delay="0"/>
                                          </p:stCondLst>
                                        </p:cTn>
                                        <p:tgtEl>
                                          <p:spTgt spid="19459">
                                            <p:txEl>
                                              <p:pRg st="6" end="6"/>
                                            </p:txEl>
                                          </p:spTgt>
                                        </p:tgtEl>
                                        <p:attrNameLst>
                                          <p:attrName>style.rotation</p:attrName>
                                        </p:attrNameLst>
                                      </p:cBhvr>
                                      <p:tavLst>
                                        <p:tav tm="0">
                                          <p:val>
                                            <p:fltVal val="-90"/>
                                          </p:val>
                                        </p:tav>
                                        <p:tav tm="100000">
                                          <p:val>
                                            <p:fltVal val="0"/>
                                          </p:val>
                                        </p:tav>
                                      </p:tavLst>
                                    </p:anim>
                                    <p:anim calcmode="lin" valueType="num">
                                      <p:cBhvr>
                                        <p:cTn id="73" dur="500" decel="50000" fill="hold">
                                          <p:stCondLst>
                                            <p:cond delay="0"/>
                                          </p:stCondLst>
                                        </p:cTn>
                                        <p:tgtEl>
                                          <p:spTgt spid="19459">
                                            <p:txEl>
                                              <p:pRg st="6" end="6"/>
                                            </p:txEl>
                                          </p:spTgt>
                                        </p:tgtEl>
                                        <p:attrNameLst>
                                          <p:attrName>ppt_w</p:attrName>
                                        </p:attrNameLst>
                                      </p:cBhvr>
                                      <p:tavLst>
                                        <p:tav tm="0">
                                          <p:val>
                                            <p:strVal val="#ppt_w"/>
                                          </p:val>
                                        </p:tav>
                                        <p:tav tm="100000">
                                          <p:val>
                                            <p:strVal val="#ppt_w*.05"/>
                                          </p:val>
                                        </p:tav>
                                      </p:tavLst>
                                    </p:anim>
                                    <p:anim calcmode="lin" valueType="num">
                                      <p:cBhvr>
                                        <p:cTn id="74" dur="500" accel="50000" fill="hold">
                                          <p:stCondLst>
                                            <p:cond delay="500"/>
                                          </p:stCondLst>
                                        </p:cTn>
                                        <p:tgtEl>
                                          <p:spTgt spid="19459">
                                            <p:txEl>
                                              <p:pRg st="6" end="6"/>
                                            </p:txEl>
                                          </p:spTgt>
                                        </p:tgtEl>
                                        <p:attrNameLst>
                                          <p:attrName>ppt_w</p:attrName>
                                        </p:attrNameLst>
                                      </p:cBhvr>
                                      <p:tavLst>
                                        <p:tav tm="0">
                                          <p:val>
                                            <p:strVal val="#ppt_w*.05"/>
                                          </p:val>
                                        </p:tav>
                                        <p:tav tm="100000">
                                          <p:val>
                                            <p:strVal val="#ppt_w"/>
                                          </p:val>
                                        </p:tav>
                                      </p:tavLst>
                                    </p:anim>
                                    <p:anim calcmode="lin" valueType="num">
                                      <p:cBhvr>
                                        <p:cTn id="75" dur="1000" fill="hold"/>
                                        <p:tgtEl>
                                          <p:spTgt spid="19459">
                                            <p:txEl>
                                              <p:pRg st="6" end="6"/>
                                            </p:txEl>
                                          </p:spTgt>
                                        </p:tgtEl>
                                        <p:attrNameLst>
                                          <p:attrName>ppt_h</p:attrName>
                                        </p:attrNameLst>
                                      </p:cBhvr>
                                      <p:tavLst>
                                        <p:tav tm="0">
                                          <p:val>
                                            <p:strVal val="#ppt_h"/>
                                          </p:val>
                                        </p:tav>
                                        <p:tav tm="100000">
                                          <p:val>
                                            <p:strVal val="#ppt_h"/>
                                          </p:val>
                                        </p:tav>
                                      </p:tavLst>
                                    </p:anim>
                                    <p:anim calcmode="lin" valueType="num">
                                      <p:cBhvr>
                                        <p:cTn id="76" dur="500" decel="50000" fill="hold">
                                          <p:stCondLst>
                                            <p:cond delay="0"/>
                                          </p:stCondLst>
                                        </p:cTn>
                                        <p:tgtEl>
                                          <p:spTgt spid="19459">
                                            <p:txEl>
                                              <p:pRg st="6" end="6"/>
                                            </p:txEl>
                                          </p:spTgt>
                                        </p:tgtEl>
                                        <p:attrNameLst>
                                          <p:attrName>ppt_x</p:attrName>
                                        </p:attrNameLst>
                                      </p:cBhvr>
                                      <p:tavLst>
                                        <p:tav tm="0">
                                          <p:val>
                                            <p:strVal val="#ppt_x+.4"/>
                                          </p:val>
                                        </p:tav>
                                        <p:tav tm="100000">
                                          <p:val>
                                            <p:strVal val="#ppt_x"/>
                                          </p:val>
                                        </p:tav>
                                      </p:tavLst>
                                    </p:anim>
                                    <p:anim calcmode="lin" valueType="num">
                                      <p:cBhvr>
                                        <p:cTn id="77" dur="500" decel="50000" fill="hold">
                                          <p:stCondLst>
                                            <p:cond delay="0"/>
                                          </p:stCondLst>
                                        </p:cTn>
                                        <p:tgtEl>
                                          <p:spTgt spid="19459">
                                            <p:txEl>
                                              <p:pRg st="6" end="6"/>
                                            </p:txEl>
                                          </p:spTgt>
                                        </p:tgtEl>
                                        <p:attrNameLst>
                                          <p:attrName>ppt_y</p:attrName>
                                        </p:attrNameLst>
                                      </p:cBhvr>
                                      <p:tavLst>
                                        <p:tav tm="0">
                                          <p:val>
                                            <p:strVal val="#ppt_y-.2"/>
                                          </p:val>
                                        </p:tav>
                                        <p:tav tm="100000">
                                          <p:val>
                                            <p:strVal val="#ppt_y+.1"/>
                                          </p:val>
                                        </p:tav>
                                      </p:tavLst>
                                    </p:anim>
                                    <p:anim calcmode="lin" valueType="num">
                                      <p:cBhvr>
                                        <p:cTn id="78" dur="500" accel="50000" fill="hold">
                                          <p:stCondLst>
                                            <p:cond delay="500"/>
                                          </p:stCondLst>
                                        </p:cTn>
                                        <p:tgtEl>
                                          <p:spTgt spid="19459">
                                            <p:txEl>
                                              <p:pRg st="6" end="6"/>
                                            </p:txEl>
                                          </p:spTgt>
                                        </p:tgtEl>
                                        <p:attrNameLst>
                                          <p:attrName>ppt_y</p:attrName>
                                        </p:attrNameLst>
                                      </p:cBhvr>
                                      <p:tavLst>
                                        <p:tav tm="0">
                                          <p:val>
                                            <p:strVal val="#ppt_y+.1"/>
                                          </p:val>
                                        </p:tav>
                                        <p:tav tm="100000">
                                          <p:val>
                                            <p:strVal val="#ppt_y"/>
                                          </p:val>
                                        </p:tav>
                                      </p:tavLst>
                                    </p:anim>
                                    <p:animEffect transition="in" filter="fade">
                                      <p:cBhvr>
                                        <p:cTn id="79" dur="1000" decel="50000">
                                          <p:stCondLst>
                                            <p:cond delay="0"/>
                                          </p:stCondLst>
                                        </p:cTn>
                                        <p:tgtEl>
                                          <p:spTgt spid="19459">
                                            <p:txEl>
                                              <p:pRg st="6" end="6"/>
                                            </p:txEl>
                                          </p:spTgt>
                                        </p:tgtEl>
                                      </p:cBhvr>
                                    </p:animEffect>
                                  </p:childTnLst>
                                </p:cTn>
                              </p:par>
                            </p:childTnLst>
                          </p:cTn>
                        </p:par>
                        <p:par>
                          <p:cTn id="80" fill="hold" nodeType="afterGroup">
                            <p:stCondLst>
                              <p:cond delay="11500"/>
                            </p:stCondLst>
                            <p:childTnLst>
                              <p:par>
                                <p:cTn id="81" presetID="25" presetClass="entr" presetSubtype="0" fill="hold" grpId="0" nodeType="afterEffect">
                                  <p:stCondLst>
                                    <p:cond delay="0"/>
                                  </p:stCondLst>
                                  <p:childTnLst>
                                    <p:set>
                                      <p:cBhvr>
                                        <p:cTn id="82" dur="1" fill="hold">
                                          <p:stCondLst>
                                            <p:cond delay="0"/>
                                          </p:stCondLst>
                                        </p:cTn>
                                        <p:tgtEl>
                                          <p:spTgt spid="19459">
                                            <p:txEl>
                                              <p:pRg st="7" end="7"/>
                                            </p:txEl>
                                          </p:spTgt>
                                        </p:tgtEl>
                                        <p:attrNameLst>
                                          <p:attrName>style.visibility</p:attrName>
                                        </p:attrNameLst>
                                      </p:cBhvr>
                                      <p:to>
                                        <p:strVal val="visible"/>
                                      </p:to>
                                    </p:set>
                                    <p:anim calcmode="lin" valueType="num">
                                      <p:cBhvr>
                                        <p:cTn id="83" dur="500" decel="50000" fill="hold">
                                          <p:stCondLst>
                                            <p:cond delay="0"/>
                                          </p:stCondLst>
                                        </p:cTn>
                                        <p:tgtEl>
                                          <p:spTgt spid="19459">
                                            <p:txEl>
                                              <p:pRg st="7" end="7"/>
                                            </p:txEl>
                                          </p:spTgt>
                                        </p:tgtEl>
                                        <p:attrNameLst>
                                          <p:attrName>style.rotation</p:attrName>
                                        </p:attrNameLst>
                                      </p:cBhvr>
                                      <p:tavLst>
                                        <p:tav tm="0">
                                          <p:val>
                                            <p:fltVal val="-90"/>
                                          </p:val>
                                        </p:tav>
                                        <p:tav tm="100000">
                                          <p:val>
                                            <p:fltVal val="0"/>
                                          </p:val>
                                        </p:tav>
                                      </p:tavLst>
                                    </p:anim>
                                    <p:anim calcmode="lin" valueType="num">
                                      <p:cBhvr>
                                        <p:cTn id="84" dur="500" decel="50000" fill="hold">
                                          <p:stCondLst>
                                            <p:cond delay="0"/>
                                          </p:stCondLst>
                                        </p:cTn>
                                        <p:tgtEl>
                                          <p:spTgt spid="19459">
                                            <p:txEl>
                                              <p:pRg st="7" end="7"/>
                                            </p:txEl>
                                          </p:spTgt>
                                        </p:tgtEl>
                                        <p:attrNameLst>
                                          <p:attrName>ppt_w</p:attrName>
                                        </p:attrNameLst>
                                      </p:cBhvr>
                                      <p:tavLst>
                                        <p:tav tm="0">
                                          <p:val>
                                            <p:strVal val="#ppt_w"/>
                                          </p:val>
                                        </p:tav>
                                        <p:tav tm="100000">
                                          <p:val>
                                            <p:strVal val="#ppt_w*.05"/>
                                          </p:val>
                                        </p:tav>
                                      </p:tavLst>
                                    </p:anim>
                                    <p:anim calcmode="lin" valueType="num">
                                      <p:cBhvr>
                                        <p:cTn id="85" dur="500" accel="50000" fill="hold">
                                          <p:stCondLst>
                                            <p:cond delay="500"/>
                                          </p:stCondLst>
                                        </p:cTn>
                                        <p:tgtEl>
                                          <p:spTgt spid="19459">
                                            <p:txEl>
                                              <p:pRg st="7" end="7"/>
                                            </p:txEl>
                                          </p:spTgt>
                                        </p:tgtEl>
                                        <p:attrNameLst>
                                          <p:attrName>ppt_w</p:attrName>
                                        </p:attrNameLst>
                                      </p:cBhvr>
                                      <p:tavLst>
                                        <p:tav tm="0">
                                          <p:val>
                                            <p:strVal val="#ppt_w*.05"/>
                                          </p:val>
                                        </p:tav>
                                        <p:tav tm="100000">
                                          <p:val>
                                            <p:strVal val="#ppt_w"/>
                                          </p:val>
                                        </p:tav>
                                      </p:tavLst>
                                    </p:anim>
                                    <p:anim calcmode="lin" valueType="num">
                                      <p:cBhvr>
                                        <p:cTn id="86" dur="1000" fill="hold"/>
                                        <p:tgtEl>
                                          <p:spTgt spid="19459">
                                            <p:txEl>
                                              <p:pRg st="7" end="7"/>
                                            </p:txEl>
                                          </p:spTgt>
                                        </p:tgtEl>
                                        <p:attrNameLst>
                                          <p:attrName>ppt_h</p:attrName>
                                        </p:attrNameLst>
                                      </p:cBhvr>
                                      <p:tavLst>
                                        <p:tav tm="0">
                                          <p:val>
                                            <p:strVal val="#ppt_h"/>
                                          </p:val>
                                        </p:tav>
                                        <p:tav tm="100000">
                                          <p:val>
                                            <p:strVal val="#ppt_h"/>
                                          </p:val>
                                        </p:tav>
                                      </p:tavLst>
                                    </p:anim>
                                    <p:anim calcmode="lin" valueType="num">
                                      <p:cBhvr>
                                        <p:cTn id="87" dur="500" decel="50000" fill="hold">
                                          <p:stCondLst>
                                            <p:cond delay="0"/>
                                          </p:stCondLst>
                                        </p:cTn>
                                        <p:tgtEl>
                                          <p:spTgt spid="19459">
                                            <p:txEl>
                                              <p:pRg st="7" end="7"/>
                                            </p:txEl>
                                          </p:spTgt>
                                        </p:tgtEl>
                                        <p:attrNameLst>
                                          <p:attrName>ppt_x</p:attrName>
                                        </p:attrNameLst>
                                      </p:cBhvr>
                                      <p:tavLst>
                                        <p:tav tm="0">
                                          <p:val>
                                            <p:strVal val="#ppt_x+.4"/>
                                          </p:val>
                                        </p:tav>
                                        <p:tav tm="100000">
                                          <p:val>
                                            <p:strVal val="#ppt_x"/>
                                          </p:val>
                                        </p:tav>
                                      </p:tavLst>
                                    </p:anim>
                                    <p:anim calcmode="lin" valueType="num">
                                      <p:cBhvr>
                                        <p:cTn id="88" dur="500" decel="50000" fill="hold">
                                          <p:stCondLst>
                                            <p:cond delay="0"/>
                                          </p:stCondLst>
                                        </p:cTn>
                                        <p:tgtEl>
                                          <p:spTgt spid="19459">
                                            <p:txEl>
                                              <p:pRg st="7" end="7"/>
                                            </p:txEl>
                                          </p:spTgt>
                                        </p:tgtEl>
                                        <p:attrNameLst>
                                          <p:attrName>ppt_y</p:attrName>
                                        </p:attrNameLst>
                                      </p:cBhvr>
                                      <p:tavLst>
                                        <p:tav tm="0">
                                          <p:val>
                                            <p:strVal val="#ppt_y-.2"/>
                                          </p:val>
                                        </p:tav>
                                        <p:tav tm="100000">
                                          <p:val>
                                            <p:strVal val="#ppt_y+.1"/>
                                          </p:val>
                                        </p:tav>
                                      </p:tavLst>
                                    </p:anim>
                                    <p:anim calcmode="lin" valueType="num">
                                      <p:cBhvr>
                                        <p:cTn id="89" dur="500" accel="50000" fill="hold">
                                          <p:stCondLst>
                                            <p:cond delay="500"/>
                                          </p:stCondLst>
                                        </p:cTn>
                                        <p:tgtEl>
                                          <p:spTgt spid="19459">
                                            <p:txEl>
                                              <p:pRg st="7" end="7"/>
                                            </p:txEl>
                                          </p:spTgt>
                                        </p:tgtEl>
                                        <p:attrNameLst>
                                          <p:attrName>ppt_y</p:attrName>
                                        </p:attrNameLst>
                                      </p:cBhvr>
                                      <p:tavLst>
                                        <p:tav tm="0">
                                          <p:val>
                                            <p:strVal val="#ppt_y+.1"/>
                                          </p:val>
                                        </p:tav>
                                        <p:tav tm="100000">
                                          <p:val>
                                            <p:strVal val="#ppt_y"/>
                                          </p:val>
                                        </p:tav>
                                      </p:tavLst>
                                    </p:anim>
                                    <p:animEffect transition="in" filter="fade">
                                      <p:cBhvr>
                                        <p:cTn id="90" dur="1000" decel="50000">
                                          <p:stCondLst>
                                            <p:cond delay="0"/>
                                          </p:stCondLst>
                                        </p:cTn>
                                        <p:tgtEl>
                                          <p:spTgt spid="19459">
                                            <p:txEl>
                                              <p:pRg st="7" end="7"/>
                                            </p:txEl>
                                          </p:spTgt>
                                        </p:tgtEl>
                                      </p:cBhvr>
                                    </p:animEffect>
                                  </p:childTnLst>
                                </p:cTn>
                              </p:par>
                            </p:childTnLst>
                          </p:cTn>
                        </p:par>
                        <p:par>
                          <p:cTn id="91" fill="hold" nodeType="afterGroup">
                            <p:stCondLst>
                              <p:cond delay="12500"/>
                            </p:stCondLst>
                            <p:childTnLst>
                              <p:par>
                                <p:cTn id="92" presetID="25" presetClass="entr" presetSubtype="0" fill="hold" grpId="0" nodeType="afterEffect">
                                  <p:stCondLst>
                                    <p:cond delay="0"/>
                                  </p:stCondLst>
                                  <p:childTnLst>
                                    <p:set>
                                      <p:cBhvr>
                                        <p:cTn id="93" dur="1" fill="hold">
                                          <p:stCondLst>
                                            <p:cond delay="0"/>
                                          </p:stCondLst>
                                        </p:cTn>
                                        <p:tgtEl>
                                          <p:spTgt spid="19459">
                                            <p:txEl>
                                              <p:pRg st="8" end="8"/>
                                            </p:txEl>
                                          </p:spTgt>
                                        </p:tgtEl>
                                        <p:attrNameLst>
                                          <p:attrName>style.visibility</p:attrName>
                                        </p:attrNameLst>
                                      </p:cBhvr>
                                      <p:to>
                                        <p:strVal val="visible"/>
                                      </p:to>
                                    </p:set>
                                    <p:anim calcmode="lin" valueType="num">
                                      <p:cBhvr>
                                        <p:cTn id="94" dur="500" decel="50000" fill="hold">
                                          <p:stCondLst>
                                            <p:cond delay="0"/>
                                          </p:stCondLst>
                                        </p:cTn>
                                        <p:tgtEl>
                                          <p:spTgt spid="19459">
                                            <p:txEl>
                                              <p:pRg st="8" end="8"/>
                                            </p:txEl>
                                          </p:spTgt>
                                        </p:tgtEl>
                                        <p:attrNameLst>
                                          <p:attrName>style.rotation</p:attrName>
                                        </p:attrNameLst>
                                      </p:cBhvr>
                                      <p:tavLst>
                                        <p:tav tm="0">
                                          <p:val>
                                            <p:fltVal val="-90"/>
                                          </p:val>
                                        </p:tav>
                                        <p:tav tm="100000">
                                          <p:val>
                                            <p:fltVal val="0"/>
                                          </p:val>
                                        </p:tav>
                                      </p:tavLst>
                                    </p:anim>
                                    <p:anim calcmode="lin" valueType="num">
                                      <p:cBhvr>
                                        <p:cTn id="95" dur="500" decel="50000" fill="hold">
                                          <p:stCondLst>
                                            <p:cond delay="0"/>
                                          </p:stCondLst>
                                        </p:cTn>
                                        <p:tgtEl>
                                          <p:spTgt spid="19459">
                                            <p:txEl>
                                              <p:pRg st="8" end="8"/>
                                            </p:txEl>
                                          </p:spTgt>
                                        </p:tgtEl>
                                        <p:attrNameLst>
                                          <p:attrName>ppt_w</p:attrName>
                                        </p:attrNameLst>
                                      </p:cBhvr>
                                      <p:tavLst>
                                        <p:tav tm="0">
                                          <p:val>
                                            <p:strVal val="#ppt_w"/>
                                          </p:val>
                                        </p:tav>
                                        <p:tav tm="100000">
                                          <p:val>
                                            <p:strVal val="#ppt_w*.05"/>
                                          </p:val>
                                        </p:tav>
                                      </p:tavLst>
                                    </p:anim>
                                    <p:anim calcmode="lin" valueType="num">
                                      <p:cBhvr>
                                        <p:cTn id="96" dur="500" accel="50000" fill="hold">
                                          <p:stCondLst>
                                            <p:cond delay="500"/>
                                          </p:stCondLst>
                                        </p:cTn>
                                        <p:tgtEl>
                                          <p:spTgt spid="19459">
                                            <p:txEl>
                                              <p:pRg st="8" end="8"/>
                                            </p:txEl>
                                          </p:spTgt>
                                        </p:tgtEl>
                                        <p:attrNameLst>
                                          <p:attrName>ppt_w</p:attrName>
                                        </p:attrNameLst>
                                      </p:cBhvr>
                                      <p:tavLst>
                                        <p:tav tm="0">
                                          <p:val>
                                            <p:strVal val="#ppt_w*.05"/>
                                          </p:val>
                                        </p:tav>
                                        <p:tav tm="100000">
                                          <p:val>
                                            <p:strVal val="#ppt_w"/>
                                          </p:val>
                                        </p:tav>
                                      </p:tavLst>
                                    </p:anim>
                                    <p:anim calcmode="lin" valueType="num">
                                      <p:cBhvr>
                                        <p:cTn id="97" dur="1000" fill="hold"/>
                                        <p:tgtEl>
                                          <p:spTgt spid="19459">
                                            <p:txEl>
                                              <p:pRg st="8" end="8"/>
                                            </p:txEl>
                                          </p:spTgt>
                                        </p:tgtEl>
                                        <p:attrNameLst>
                                          <p:attrName>ppt_h</p:attrName>
                                        </p:attrNameLst>
                                      </p:cBhvr>
                                      <p:tavLst>
                                        <p:tav tm="0">
                                          <p:val>
                                            <p:strVal val="#ppt_h"/>
                                          </p:val>
                                        </p:tav>
                                        <p:tav tm="100000">
                                          <p:val>
                                            <p:strVal val="#ppt_h"/>
                                          </p:val>
                                        </p:tav>
                                      </p:tavLst>
                                    </p:anim>
                                    <p:anim calcmode="lin" valueType="num">
                                      <p:cBhvr>
                                        <p:cTn id="98" dur="500" decel="50000" fill="hold">
                                          <p:stCondLst>
                                            <p:cond delay="0"/>
                                          </p:stCondLst>
                                        </p:cTn>
                                        <p:tgtEl>
                                          <p:spTgt spid="19459">
                                            <p:txEl>
                                              <p:pRg st="8" end="8"/>
                                            </p:txEl>
                                          </p:spTgt>
                                        </p:tgtEl>
                                        <p:attrNameLst>
                                          <p:attrName>ppt_x</p:attrName>
                                        </p:attrNameLst>
                                      </p:cBhvr>
                                      <p:tavLst>
                                        <p:tav tm="0">
                                          <p:val>
                                            <p:strVal val="#ppt_x+.4"/>
                                          </p:val>
                                        </p:tav>
                                        <p:tav tm="100000">
                                          <p:val>
                                            <p:strVal val="#ppt_x"/>
                                          </p:val>
                                        </p:tav>
                                      </p:tavLst>
                                    </p:anim>
                                    <p:anim calcmode="lin" valueType="num">
                                      <p:cBhvr>
                                        <p:cTn id="99" dur="500" decel="50000" fill="hold">
                                          <p:stCondLst>
                                            <p:cond delay="0"/>
                                          </p:stCondLst>
                                        </p:cTn>
                                        <p:tgtEl>
                                          <p:spTgt spid="19459">
                                            <p:txEl>
                                              <p:pRg st="8" end="8"/>
                                            </p:txEl>
                                          </p:spTgt>
                                        </p:tgtEl>
                                        <p:attrNameLst>
                                          <p:attrName>ppt_y</p:attrName>
                                        </p:attrNameLst>
                                      </p:cBhvr>
                                      <p:tavLst>
                                        <p:tav tm="0">
                                          <p:val>
                                            <p:strVal val="#ppt_y-.2"/>
                                          </p:val>
                                        </p:tav>
                                        <p:tav tm="100000">
                                          <p:val>
                                            <p:strVal val="#ppt_y+.1"/>
                                          </p:val>
                                        </p:tav>
                                      </p:tavLst>
                                    </p:anim>
                                    <p:anim calcmode="lin" valueType="num">
                                      <p:cBhvr>
                                        <p:cTn id="100" dur="500" accel="50000" fill="hold">
                                          <p:stCondLst>
                                            <p:cond delay="500"/>
                                          </p:stCondLst>
                                        </p:cTn>
                                        <p:tgtEl>
                                          <p:spTgt spid="19459">
                                            <p:txEl>
                                              <p:pRg st="8" end="8"/>
                                            </p:txEl>
                                          </p:spTgt>
                                        </p:tgtEl>
                                        <p:attrNameLst>
                                          <p:attrName>ppt_y</p:attrName>
                                        </p:attrNameLst>
                                      </p:cBhvr>
                                      <p:tavLst>
                                        <p:tav tm="0">
                                          <p:val>
                                            <p:strVal val="#ppt_y+.1"/>
                                          </p:val>
                                        </p:tav>
                                        <p:tav tm="100000">
                                          <p:val>
                                            <p:strVal val="#ppt_y"/>
                                          </p:val>
                                        </p:tav>
                                      </p:tavLst>
                                    </p:anim>
                                    <p:animEffect transition="in" filter="fade">
                                      <p:cBhvr>
                                        <p:cTn id="101" dur="1000" decel="50000">
                                          <p:stCondLst>
                                            <p:cond delay="0"/>
                                          </p:stCondLst>
                                        </p:cTn>
                                        <p:tgtEl>
                                          <p:spTgt spid="19459">
                                            <p:txEl>
                                              <p:pRg st="8" end="8"/>
                                            </p:txEl>
                                          </p:spTgt>
                                        </p:tgtEl>
                                      </p:cBhvr>
                                    </p:animEffect>
                                  </p:childTnLst>
                                </p:cTn>
                              </p:par>
                            </p:childTnLst>
                          </p:cTn>
                        </p:par>
                        <p:par>
                          <p:cTn id="102" fill="hold" nodeType="afterGroup">
                            <p:stCondLst>
                              <p:cond delay="13500"/>
                            </p:stCondLst>
                            <p:childTnLst>
                              <p:par>
                                <p:cTn id="103" presetID="25" presetClass="entr" presetSubtype="0" fill="hold" grpId="0" nodeType="afterEffect">
                                  <p:stCondLst>
                                    <p:cond delay="2000"/>
                                  </p:stCondLst>
                                  <p:childTnLst>
                                    <p:set>
                                      <p:cBhvr>
                                        <p:cTn id="104" dur="1" fill="hold">
                                          <p:stCondLst>
                                            <p:cond delay="0"/>
                                          </p:stCondLst>
                                        </p:cTn>
                                        <p:tgtEl>
                                          <p:spTgt spid="19459">
                                            <p:txEl>
                                              <p:pRg st="9" end="9"/>
                                            </p:txEl>
                                          </p:spTgt>
                                        </p:tgtEl>
                                        <p:attrNameLst>
                                          <p:attrName>style.visibility</p:attrName>
                                        </p:attrNameLst>
                                      </p:cBhvr>
                                      <p:to>
                                        <p:strVal val="visible"/>
                                      </p:to>
                                    </p:set>
                                    <p:anim calcmode="lin" valueType="num">
                                      <p:cBhvr>
                                        <p:cTn id="105" dur="500" decel="50000" fill="hold">
                                          <p:stCondLst>
                                            <p:cond delay="0"/>
                                          </p:stCondLst>
                                        </p:cTn>
                                        <p:tgtEl>
                                          <p:spTgt spid="19459">
                                            <p:txEl>
                                              <p:pRg st="9" end="9"/>
                                            </p:txEl>
                                          </p:spTgt>
                                        </p:tgtEl>
                                        <p:attrNameLst>
                                          <p:attrName>style.rotation</p:attrName>
                                        </p:attrNameLst>
                                      </p:cBhvr>
                                      <p:tavLst>
                                        <p:tav tm="0">
                                          <p:val>
                                            <p:fltVal val="-90"/>
                                          </p:val>
                                        </p:tav>
                                        <p:tav tm="100000">
                                          <p:val>
                                            <p:fltVal val="0"/>
                                          </p:val>
                                        </p:tav>
                                      </p:tavLst>
                                    </p:anim>
                                    <p:anim calcmode="lin" valueType="num">
                                      <p:cBhvr>
                                        <p:cTn id="106" dur="500" decel="50000" fill="hold">
                                          <p:stCondLst>
                                            <p:cond delay="0"/>
                                          </p:stCondLst>
                                        </p:cTn>
                                        <p:tgtEl>
                                          <p:spTgt spid="19459">
                                            <p:txEl>
                                              <p:pRg st="9" end="9"/>
                                            </p:txEl>
                                          </p:spTgt>
                                        </p:tgtEl>
                                        <p:attrNameLst>
                                          <p:attrName>ppt_w</p:attrName>
                                        </p:attrNameLst>
                                      </p:cBhvr>
                                      <p:tavLst>
                                        <p:tav tm="0">
                                          <p:val>
                                            <p:strVal val="#ppt_w"/>
                                          </p:val>
                                        </p:tav>
                                        <p:tav tm="100000">
                                          <p:val>
                                            <p:strVal val="#ppt_w*.05"/>
                                          </p:val>
                                        </p:tav>
                                      </p:tavLst>
                                    </p:anim>
                                    <p:anim calcmode="lin" valueType="num">
                                      <p:cBhvr>
                                        <p:cTn id="107" dur="500" accel="50000" fill="hold">
                                          <p:stCondLst>
                                            <p:cond delay="500"/>
                                          </p:stCondLst>
                                        </p:cTn>
                                        <p:tgtEl>
                                          <p:spTgt spid="19459">
                                            <p:txEl>
                                              <p:pRg st="9" end="9"/>
                                            </p:txEl>
                                          </p:spTgt>
                                        </p:tgtEl>
                                        <p:attrNameLst>
                                          <p:attrName>ppt_w</p:attrName>
                                        </p:attrNameLst>
                                      </p:cBhvr>
                                      <p:tavLst>
                                        <p:tav tm="0">
                                          <p:val>
                                            <p:strVal val="#ppt_w*.05"/>
                                          </p:val>
                                        </p:tav>
                                        <p:tav tm="100000">
                                          <p:val>
                                            <p:strVal val="#ppt_w"/>
                                          </p:val>
                                        </p:tav>
                                      </p:tavLst>
                                    </p:anim>
                                    <p:anim calcmode="lin" valueType="num">
                                      <p:cBhvr>
                                        <p:cTn id="108" dur="1000" fill="hold"/>
                                        <p:tgtEl>
                                          <p:spTgt spid="19459">
                                            <p:txEl>
                                              <p:pRg st="9" end="9"/>
                                            </p:txEl>
                                          </p:spTgt>
                                        </p:tgtEl>
                                        <p:attrNameLst>
                                          <p:attrName>ppt_h</p:attrName>
                                        </p:attrNameLst>
                                      </p:cBhvr>
                                      <p:tavLst>
                                        <p:tav tm="0">
                                          <p:val>
                                            <p:strVal val="#ppt_h"/>
                                          </p:val>
                                        </p:tav>
                                        <p:tav tm="100000">
                                          <p:val>
                                            <p:strVal val="#ppt_h"/>
                                          </p:val>
                                        </p:tav>
                                      </p:tavLst>
                                    </p:anim>
                                    <p:anim calcmode="lin" valueType="num">
                                      <p:cBhvr>
                                        <p:cTn id="109" dur="500" decel="50000" fill="hold">
                                          <p:stCondLst>
                                            <p:cond delay="0"/>
                                          </p:stCondLst>
                                        </p:cTn>
                                        <p:tgtEl>
                                          <p:spTgt spid="19459">
                                            <p:txEl>
                                              <p:pRg st="9" end="9"/>
                                            </p:txEl>
                                          </p:spTgt>
                                        </p:tgtEl>
                                        <p:attrNameLst>
                                          <p:attrName>ppt_x</p:attrName>
                                        </p:attrNameLst>
                                      </p:cBhvr>
                                      <p:tavLst>
                                        <p:tav tm="0">
                                          <p:val>
                                            <p:strVal val="#ppt_x+.4"/>
                                          </p:val>
                                        </p:tav>
                                        <p:tav tm="100000">
                                          <p:val>
                                            <p:strVal val="#ppt_x"/>
                                          </p:val>
                                        </p:tav>
                                      </p:tavLst>
                                    </p:anim>
                                    <p:anim calcmode="lin" valueType="num">
                                      <p:cBhvr>
                                        <p:cTn id="110" dur="500" decel="50000" fill="hold">
                                          <p:stCondLst>
                                            <p:cond delay="0"/>
                                          </p:stCondLst>
                                        </p:cTn>
                                        <p:tgtEl>
                                          <p:spTgt spid="19459">
                                            <p:txEl>
                                              <p:pRg st="9" end="9"/>
                                            </p:txEl>
                                          </p:spTgt>
                                        </p:tgtEl>
                                        <p:attrNameLst>
                                          <p:attrName>ppt_y</p:attrName>
                                        </p:attrNameLst>
                                      </p:cBhvr>
                                      <p:tavLst>
                                        <p:tav tm="0">
                                          <p:val>
                                            <p:strVal val="#ppt_y-.2"/>
                                          </p:val>
                                        </p:tav>
                                        <p:tav tm="100000">
                                          <p:val>
                                            <p:strVal val="#ppt_y+.1"/>
                                          </p:val>
                                        </p:tav>
                                      </p:tavLst>
                                    </p:anim>
                                    <p:anim calcmode="lin" valueType="num">
                                      <p:cBhvr>
                                        <p:cTn id="111" dur="500" accel="50000" fill="hold">
                                          <p:stCondLst>
                                            <p:cond delay="500"/>
                                          </p:stCondLst>
                                        </p:cTn>
                                        <p:tgtEl>
                                          <p:spTgt spid="19459">
                                            <p:txEl>
                                              <p:pRg st="9" end="9"/>
                                            </p:txEl>
                                          </p:spTgt>
                                        </p:tgtEl>
                                        <p:attrNameLst>
                                          <p:attrName>ppt_y</p:attrName>
                                        </p:attrNameLst>
                                      </p:cBhvr>
                                      <p:tavLst>
                                        <p:tav tm="0">
                                          <p:val>
                                            <p:strVal val="#ppt_y+.1"/>
                                          </p:val>
                                        </p:tav>
                                        <p:tav tm="100000">
                                          <p:val>
                                            <p:strVal val="#ppt_y"/>
                                          </p:val>
                                        </p:tav>
                                      </p:tavLst>
                                    </p:anim>
                                    <p:animEffect transition="in" filter="fade">
                                      <p:cBhvr>
                                        <p:cTn id="112" dur="1000" decel="50000">
                                          <p:stCondLst>
                                            <p:cond delay="0"/>
                                          </p:stCondLst>
                                        </p:cTn>
                                        <p:tgtEl>
                                          <p:spTgt spid="19459">
                                            <p:txEl>
                                              <p:pRg st="9" end="9"/>
                                            </p:txEl>
                                          </p:spTgt>
                                        </p:tgtEl>
                                      </p:cBhvr>
                                    </p:animEffect>
                                  </p:childTnLst>
                                </p:cTn>
                              </p:par>
                            </p:childTnLst>
                          </p:cTn>
                        </p:par>
                        <p:par>
                          <p:cTn id="113" fill="hold" nodeType="afterGroup">
                            <p:stCondLst>
                              <p:cond delay="16500"/>
                            </p:stCondLst>
                            <p:childTnLst>
                              <p:par>
                                <p:cTn id="114" presetID="25" presetClass="entr" presetSubtype="0" fill="hold" grpId="0" nodeType="afterEffect">
                                  <p:stCondLst>
                                    <p:cond delay="0"/>
                                  </p:stCondLst>
                                  <p:childTnLst>
                                    <p:set>
                                      <p:cBhvr>
                                        <p:cTn id="115" dur="1" fill="hold">
                                          <p:stCondLst>
                                            <p:cond delay="0"/>
                                          </p:stCondLst>
                                        </p:cTn>
                                        <p:tgtEl>
                                          <p:spTgt spid="19459">
                                            <p:txEl>
                                              <p:pRg st="10" end="10"/>
                                            </p:txEl>
                                          </p:spTgt>
                                        </p:tgtEl>
                                        <p:attrNameLst>
                                          <p:attrName>style.visibility</p:attrName>
                                        </p:attrNameLst>
                                      </p:cBhvr>
                                      <p:to>
                                        <p:strVal val="visible"/>
                                      </p:to>
                                    </p:set>
                                    <p:anim calcmode="lin" valueType="num">
                                      <p:cBhvr>
                                        <p:cTn id="116" dur="500" decel="50000" fill="hold">
                                          <p:stCondLst>
                                            <p:cond delay="0"/>
                                          </p:stCondLst>
                                        </p:cTn>
                                        <p:tgtEl>
                                          <p:spTgt spid="19459">
                                            <p:txEl>
                                              <p:pRg st="10" end="10"/>
                                            </p:txEl>
                                          </p:spTgt>
                                        </p:tgtEl>
                                        <p:attrNameLst>
                                          <p:attrName>style.rotation</p:attrName>
                                        </p:attrNameLst>
                                      </p:cBhvr>
                                      <p:tavLst>
                                        <p:tav tm="0">
                                          <p:val>
                                            <p:fltVal val="-90"/>
                                          </p:val>
                                        </p:tav>
                                        <p:tav tm="100000">
                                          <p:val>
                                            <p:fltVal val="0"/>
                                          </p:val>
                                        </p:tav>
                                      </p:tavLst>
                                    </p:anim>
                                    <p:anim calcmode="lin" valueType="num">
                                      <p:cBhvr>
                                        <p:cTn id="117" dur="500" decel="50000" fill="hold">
                                          <p:stCondLst>
                                            <p:cond delay="0"/>
                                          </p:stCondLst>
                                        </p:cTn>
                                        <p:tgtEl>
                                          <p:spTgt spid="19459">
                                            <p:txEl>
                                              <p:pRg st="10" end="10"/>
                                            </p:txEl>
                                          </p:spTgt>
                                        </p:tgtEl>
                                        <p:attrNameLst>
                                          <p:attrName>ppt_w</p:attrName>
                                        </p:attrNameLst>
                                      </p:cBhvr>
                                      <p:tavLst>
                                        <p:tav tm="0">
                                          <p:val>
                                            <p:strVal val="#ppt_w"/>
                                          </p:val>
                                        </p:tav>
                                        <p:tav tm="100000">
                                          <p:val>
                                            <p:strVal val="#ppt_w*.05"/>
                                          </p:val>
                                        </p:tav>
                                      </p:tavLst>
                                    </p:anim>
                                    <p:anim calcmode="lin" valueType="num">
                                      <p:cBhvr>
                                        <p:cTn id="118" dur="500" accel="50000" fill="hold">
                                          <p:stCondLst>
                                            <p:cond delay="500"/>
                                          </p:stCondLst>
                                        </p:cTn>
                                        <p:tgtEl>
                                          <p:spTgt spid="19459">
                                            <p:txEl>
                                              <p:pRg st="10" end="10"/>
                                            </p:txEl>
                                          </p:spTgt>
                                        </p:tgtEl>
                                        <p:attrNameLst>
                                          <p:attrName>ppt_w</p:attrName>
                                        </p:attrNameLst>
                                      </p:cBhvr>
                                      <p:tavLst>
                                        <p:tav tm="0">
                                          <p:val>
                                            <p:strVal val="#ppt_w*.05"/>
                                          </p:val>
                                        </p:tav>
                                        <p:tav tm="100000">
                                          <p:val>
                                            <p:strVal val="#ppt_w"/>
                                          </p:val>
                                        </p:tav>
                                      </p:tavLst>
                                    </p:anim>
                                    <p:anim calcmode="lin" valueType="num">
                                      <p:cBhvr>
                                        <p:cTn id="119" dur="1000" fill="hold"/>
                                        <p:tgtEl>
                                          <p:spTgt spid="19459">
                                            <p:txEl>
                                              <p:pRg st="10" end="10"/>
                                            </p:txEl>
                                          </p:spTgt>
                                        </p:tgtEl>
                                        <p:attrNameLst>
                                          <p:attrName>ppt_h</p:attrName>
                                        </p:attrNameLst>
                                      </p:cBhvr>
                                      <p:tavLst>
                                        <p:tav tm="0">
                                          <p:val>
                                            <p:strVal val="#ppt_h"/>
                                          </p:val>
                                        </p:tav>
                                        <p:tav tm="100000">
                                          <p:val>
                                            <p:strVal val="#ppt_h"/>
                                          </p:val>
                                        </p:tav>
                                      </p:tavLst>
                                    </p:anim>
                                    <p:anim calcmode="lin" valueType="num">
                                      <p:cBhvr>
                                        <p:cTn id="120" dur="500" decel="50000" fill="hold">
                                          <p:stCondLst>
                                            <p:cond delay="0"/>
                                          </p:stCondLst>
                                        </p:cTn>
                                        <p:tgtEl>
                                          <p:spTgt spid="19459">
                                            <p:txEl>
                                              <p:pRg st="10" end="10"/>
                                            </p:txEl>
                                          </p:spTgt>
                                        </p:tgtEl>
                                        <p:attrNameLst>
                                          <p:attrName>ppt_x</p:attrName>
                                        </p:attrNameLst>
                                      </p:cBhvr>
                                      <p:tavLst>
                                        <p:tav tm="0">
                                          <p:val>
                                            <p:strVal val="#ppt_x+.4"/>
                                          </p:val>
                                        </p:tav>
                                        <p:tav tm="100000">
                                          <p:val>
                                            <p:strVal val="#ppt_x"/>
                                          </p:val>
                                        </p:tav>
                                      </p:tavLst>
                                    </p:anim>
                                    <p:anim calcmode="lin" valueType="num">
                                      <p:cBhvr>
                                        <p:cTn id="121" dur="500" decel="50000" fill="hold">
                                          <p:stCondLst>
                                            <p:cond delay="0"/>
                                          </p:stCondLst>
                                        </p:cTn>
                                        <p:tgtEl>
                                          <p:spTgt spid="19459">
                                            <p:txEl>
                                              <p:pRg st="10" end="10"/>
                                            </p:txEl>
                                          </p:spTgt>
                                        </p:tgtEl>
                                        <p:attrNameLst>
                                          <p:attrName>ppt_y</p:attrName>
                                        </p:attrNameLst>
                                      </p:cBhvr>
                                      <p:tavLst>
                                        <p:tav tm="0">
                                          <p:val>
                                            <p:strVal val="#ppt_y-.2"/>
                                          </p:val>
                                        </p:tav>
                                        <p:tav tm="100000">
                                          <p:val>
                                            <p:strVal val="#ppt_y+.1"/>
                                          </p:val>
                                        </p:tav>
                                      </p:tavLst>
                                    </p:anim>
                                    <p:anim calcmode="lin" valueType="num">
                                      <p:cBhvr>
                                        <p:cTn id="122" dur="500" accel="50000" fill="hold">
                                          <p:stCondLst>
                                            <p:cond delay="500"/>
                                          </p:stCondLst>
                                        </p:cTn>
                                        <p:tgtEl>
                                          <p:spTgt spid="19459">
                                            <p:txEl>
                                              <p:pRg st="10" end="10"/>
                                            </p:txEl>
                                          </p:spTgt>
                                        </p:tgtEl>
                                        <p:attrNameLst>
                                          <p:attrName>ppt_y</p:attrName>
                                        </p:attrNameLst>
                                      </p:cBhvr>
                                      <p:tavLst>
                                        <p:tav tm="0">
                                          <p:val>
                                            <p:strVal val="#ppt_y+.1"/>
                                          </p:val>
                                        </p:tav>
                                        <p:tav tm="100000">
                                          <p:val>
                                            <p:strVal val="#ppt_y"/>
                                          </p:val>
                                        </p:tav>
                                      </p:tavLst>
                                    </p:anim>
                                    <p:animEffect transition="in" filter="fade">
                                      <p:cBhvr>
                                        <p:cTn id="123" dur="1000" decel="50000">
                                          <p:stCondLst>
                                            <p:cond delay="0"/>
                                          </p:stCondLst>
                                        </p:cTn>
                                        <p:tgtEl>
                                          <p:spTgt spid="19459">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0" y="-76200"/>
            <a:ext cx="9144000" cy="1143000"/>
          </a:xfrm>
        </p:spPr>
        <p:txBody>
          <a:bodyPr/>
          <a:lstStyle/>
          <a:p>
            <a:pPr eaLnBrk="1" hangingPunct="1">
              <a:defRPr/>
            </a:pPr>
            <a:r>
              <a:rPr kumimoji="1" lang="en-US" sz="3800" dirty="0">
                <a:cs typeface="+mj-cs"/>
              </a:rPr>
              <a:t>Optical </a:t>
            </a:r>
            <a:r>
              <a:rPr kumimoji="1" lang="en-US" sz="3800" dirty="0" smtClean="0">
                <a:cs typeface="+mj-cs"/>
              </a:rPr>
              <a:t>Fiber-Transmission </a:t>
            </a:r>
            <a:r>
              <a:rPr kumimoji="1" lang="en-US" sz="3800" dirty="0">
                <a:cs typeface="+mj-cs"/>
              </a:rPr>
              <a:t>Characteristics</a:t>
            </a:r>
          </a:p>
        </p:txBody>
      </p:sp>
      <p:sp>
        <p:nvSpPr>
          <p:cNvPr id="22531" name="Rectangle 3"/>
          <p:cNvSpPr>
            <a:spLocks noGrp="1" noChangeArrowheads="1"/>
          </p:cNvSpPr>
          <p:nvPr>
            <p:ph type="body" idx="1"/>
          </p:nvPr>
        </p:nvSpPr>
        <p:spPr>
          <a:xfrm>
            <a:off x="304800" y="1905000"/>
            <a:ext cx="8534400" cy="4876800"/>
          </a:xfrm>
        </p:spPr>
        <p:txBody>
          <a:bodyPr/>
          <a:lstStyle/>
          <a:p>
            <a:pPr eaLnBrk="1" hangingPunct="1">
              <a:lnSpc>
                <a:spcPct val="90000"/>
              </a:lnSpc>
              <a:defRPr/>
            </a:pPr>
            <a:r>
              <a:rPr kumimoji="1" lang="en-US" sz="3000" dirty="0">
                <a:cs typeface="+mn-cs"/>
              </a:rPr>
              <a:t>U</a:t>
            </a:r>
            <a:r>
              <a:rPr kumimoji="1" lang="en-US" sz="3000" dirty="0" smtClean="0">
                <a:cs typeface="+mn-cs"/>
              </a:rPr>
              <a:t>ses </a:t>
            </a:r>
            <a:r>
              <a:rPr kumimoji="1" lang="en-US" sz="3000" dirty="0">
                <a:cs typeface="+mn-cs"/>
              </a:rPr>
              <a:t>total internal reflection to transmit light</a:t>
            </a:r>
          </a:p>
          <a:p>
            <a:pPr lvl="1" eaLnBrk="1" hangingPunct="1">
              <a:lnSpc>
                <a:spcPct val="90000"/>
              </a:lnSpc>
              <a:defRPr/>
            </a:pPr>
            <a:r>
              <a:rPr kumimoji="1" lang="en-US" sz="2400" dirty="0"/>
              <a:t>E</a:t>
            </a:r>
            <a:r>
              <a:rPr kumimoji="1" lang="en-US" sz="2400" dirty="0" smtClean="0"/>
              <a:t>ffectively </a:t>
            </a:r>
            <a:r>
              <a:rPr kumimoji="1" lang="en-US" sz="2400" dirty="0"/>
              <a:t>acts as wave guide for 10</a:t>
            </a:r>
            <a:r>
              <a:rPr kumimoji="1" lang="en-US" sz="2400" baseline="30000" dirty="0"/>
              <a:t>14</a:t>
            </a:r>
            <a:r>
              <a:rPr kumimoji="1" lang="en-US" sz="2400" dirty="0"/>
              <a:t> to 10</a:t>
            </a:r>
            <a:r>
              <a:rPr kumimoji="1" lang="en-US" sz="2400" baseline="30000" dirty="0"/>
              <a:t>15</a:t>
            </a:r>
            <a:r>
              <a:rPr kumimoji="1" lang="en-US" sz="2400" dirty="0"/>
              <a:t> Hz</a:t>
            </a:r>
            <a:r>
              <a:rPr kumimoji="1" lang="en-US" sz="2400" dirty="0" smtClean="0"/>
              <a:t>  (this covers portions of infrared &amp; visible spectra)</a:t>
            </a:r>
          </a:p>
          <a:p>
            <a:pPr eaLnBrk="1" hangingPunct="1">
              <a:lnSpc>
                <a:spcPct val="90000"/>
              </a:lnSpc>
              <a:defRPr/>
            </a:pPr>
            <a:r>
              <a:rPr kumimoji="1" lang="en-US" sz="3000" dirty="0">
                <a:cs typeface="+mn-cs"/>
              </a:rPr>
              <a:t>L</a:t>
            </a:r>
            <a:r>
              <a:rPr kumimoji="1" lang="en-US" sz="3000" dirty="0" smtClean="0">
                <a:cs typeface="+mn-cs"/>
              </a:rPr>
              <a:t>ight sources used:</a:t>
            </a:r>
          </a:p>
          <a:p>
            <a:pPr lvl="1" eaLnBrk="1" hangingPunct="1">
              <a:lnSpc>
                <a:spcPct val="90000"/>
              </a:lnSpc>
              <a:buFont typeface="Wingdings" charset="2"/>
              <a:buChar char=""/>
              <a:defRPr/>
            </a:pPr>
            <a:r>
              <a:rPr kumimoji="1" lang="en-US" dirty="0"/>
              <a:t>Light Emitting Diode (LED)</a:t>
            </a:r>
          </a:p>
          <a:p>
            <a:pPr lvl="2" eaLnBrk="1" hangingPunct="1">
              <a:lnSpc>
                <a:spcPct val="90000"/>
              </a:lnSpc>
              <a:buClr>
                <a:schemeClr val="tx2"/>
              </a:buClr>
              <a:buFont typeface="Arial"/>
              <a:buChar char="•"/>
              <a:defRPr/>
            </a:pPr>
            <a:r>
              <a:rPr kumimoji="1" lang="en-US" dirty="0"/>
              <a:t>C</a:t>
            </a:r>
            <a:r>
              <a:rPr kumimoji="1" lang="en-US" dirty="0" smtClean="0"/>
              <a:t>heaper</a:t>
            </a:r>
            <a:r>
              <a:rPr kumimoji="1" lang="en-US" dirty="0"/>
              <a:t>,</a:t>
            </a:r>
            <a:r>
              <a:rPr kumimoji="1" lang="en-US" dirty="0" smtClean="0"/>
              <a:t> operates over a greater temperature </a:t>
            </a:r>
            <a:r>
              <a:rPr kumimoji="1" lang="en-US" dirty="0"/>
              <a:t>range, lasts longer</a:t>
            </a:r>
          </a:p>
          <a:p>
            <a:pPr lvl="1" eaLnBrk="1" hangingPunct="1">
              <a:lnSpc>
                <a:spcPct val="90000"/>
              </a:lnSpc>
              <a:buFont typeface="Wingdings" charset="2"/>
              <a:buChar char=""/>
              <a:defRPr/>
            </a:pPr>
            <a:r>
              <a:rPr kumimoji="1" lang="en-US" dirty="0"/>
              <a:t>Injection Laser Diode (ILD)</a:t>
            </a:r>
          </a:p>
          <a:p>
            <a:pPr lvl="2" eaLnBrk="1" hangingPunct="1">
              <a:lnSpc>
                <a:spcPct val="90000"/>
              </a:lnSpc>
              <a:buClr>
                <a:schemeClr val="tx2"/>
              </a:buClr>
              <a:defRPr/>
            </a:pPr>
            <a:r>
              <a:rPr kumimoji="1" lang="en-US" dirty="0"/>
              <a:t>M</a:t>
            </a:r>
            <a:r>
              <a:rPr kumimoji="1" lang="en-US" dirty="0" smtClean="0"/>
              <a:t>ore </a:t>
            </a:r>
            <a:r>
              <a:rPr kumimoji="1" lang="en-US" dirty="0"/>
              <a:t>efficient, has greater data </a:t>
            </a:r>
            <a:r>
              <a:rPr kumimoji="1" lang="en-US" dirty="0" smtClean="0"/>
              <a:t>rates</a:t>
            </a:r>
          </a:p>
          <a:p>
            <a:pPr eaLnBrk="1" hangingPunct="1">
              <a:lnSpc>
                <a:spcPct val="90000"/>
              </a:lnSpc>
              <a:defRPr/>
            </a:pPr>
            <a:r>
              <a:rPr kumimoji="1" lang="en-US" sz="3000" dirty="0">
                <a:cs typeface="+mn-cs"/>
              </a:rPr>
              <a:t>H</a:t>
            </a:r>
            <a:r>
              <a:rPr kumimoji="1" lang="en-US" sz="3000" dirty="0" smtClean="0">
                <a:cs typeface="+mn-cs"/>
              </a:rPr>
              <a:t>as a relationship among </a:t>
            </a:r>
            <a:r>
              <a:rPr kumimoji="1" lang="en-US" sz="3000" dirty="0">
                <a:cs typeface="+mn-cs"/>
              </a:rPr>
              <a:t>wavelength, </a:t>
            </a:r>
            <a:r>
              <a:rPr kumimoji="1" lang="en-US" sz="3000" dirty="0" smtClean="0">
                <a:cs typeface="+mn-cs"/>
              </a:rPr>
              <a:t>type of transmission and achievable </a:t>
            </a:r>
            <a:r>
              <a:rPr kumimoji="1" lang="en-US" sz="3000" dirty="0">
                <a:cs typeface="+mn-cs"/>
              </a:rPr>
              <a:t>data rate</a:t>
            </a:r>
          </a:p>
        </p:txBody>
      </p:sp>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26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4" presetClass="entr" presetSubtype="0" fill="hold" grpId="0" nodeType="afterEffect">
                                  <p:stCondLst>
                                    <p:cond delay="1000"/>
                                  </p:stCondLst>
                                  <p:childTnLst>
                                    <p:set>
                                      <p:cBhvr>
                                        <p:cTn id="6" dur="1" fill="hold">
                                          <p:stCondLst>
                                            <p:cond delay="0"/>
                                          </p:stCondLst>
                                        </p:cTn>
                                        <p:tgtEl>
                                          <p:spTgt spid="22531">
                                            <p:txEl>
                                              <p:pRg st="1" end="1"/>
                                            </p:txEl>
                                          </p:spTgt>
                                        </p:tgtEl>
                                        <p:attrNameLst>
                                          <p:attrName>style.visibility</p:attrName>
                                        </p:attrNameLst>
                                      </p:cBhvr>
                                      <p:to>
                                        <p:strVal val="visible"/>
                                      </p:to>
                                    </p:set>
                                    <p:anim from="(-#ppt_w/2)" to="(#ppt_x)" calcmode="lin" valueType="num">
                                      <p:cBhvr>
                                        <p:cTn id="7" dur="600" fill="hold">
                                          <p:stCondLst>
                                            <p:cond delay="0"/>
                                          </p:stCondLst>
                                        </p:cTn>
                                        <p:tgtEl>
                                          <p:spTgt spid="22531">
                                            <p:txEl>
                                              <p:pRg st="1" end="1"/>
                                            </p:txEl>
                                          </p:spTgt>
                                        </p:tgtEl>
                                        <p:attrNameLst>
                                          <p:attrName>ppt_x</p:attrName>
                                        </p:attrNameLst>
                                      </p:cBhvr>
                                    </p:anim>
                                    <p:anim from="0" to="-1.0" calcmode="lin" valueType="num">
                                      <p:cBhvr>
                                        <p:cTn id="8" dur="200" decel="50000" autoRev="1" fill="hold">
                                          <p:stCondLst>
                                            <p:cond delay="600"/>
                                          </p:stCondLst>
                                        </p:cTn>
                                        <p:tgtEl>
                                          <p:spTgt spid="22531">
                                            <p:txEl>
                                              <p:pRg st="1" end="1"/>
                                            </p:txEl>
                                          </p:spTgt>
                                        </p:tgtEl>
                                        <p:attrNameLst>
                                          <p:attrName>xshear</p:attrName>
                                        </p:attrNameLst>
                                      </p:cBhvr>
                                    </p:anim>
                                    <p:animScale>
                                      <p:cBhvr>
                                        <p:cTn id="9" dur="200" decel="100000" autoRev="1" fill="hold">
                                          <p:stCondLst>
                                            <p:cond delay="600"/>
                                          </p:stCondLst>
                                        </p:cTn>
                                        <p:tgtEl>
                                          <p:spTgt spid="22531">
                                            <p:txEl>
                                              <p:pRg st="1" end="1"/>
                                            </p:txEl>
                                          </p:spTgt>
                                        </p:tgtEl>
                                      </p:cBhvr>
                                      <p:from x="100000" y="100000"/>
                                      <p:to x="80000" y="100000"/>
                                    </p:animScale>
                                    <p:anim by="(#ppt_h/3+#ppt_w*0.1)" calcmode="lin" valueType="num">
                                      <p:cBhvr additive="sum">
                                        <p:cTn id="10" dur="200" decel="100000" autoRev="1" fill="hold">
                                          <p:stCondLst>
                                            <p:cond delay="600"/>
                                          </p:stCondLst>
                                        </p:cTn>
                                        <p:tgtEl>
                                          <p:spTgt spid="22531">
                                            <p:txEl>
                                              <p:pRg st="1" end="1"/>
                                            </p:txEl>
                                          </p:spTgt>
                                        </p:tgtEl>
                                        <p:attrNameLst>
                                          <p:attrName>ppt_x</p:attrName>
                                        </p:attrNameLst>
                                      </p:cBhvr>
                                    </p:anim>
                                  </p:childTnLst>
                                </p:cTn>
                              </p:par>
                            </p:childTnLst>
                          </p:cTn>
                        </p:par>
                        <p:par>
                          <p:cTn id="11" fill="hold" nodeType="afterGroup">
                            <p:stCondLst>
                              <p:cond delay="2000"/>
                            </p:stCondLst>
                            <p:childTnLst>
                              <p:par>
                                <p:cTn id="12" presetID="34" presetClass="entr" presetSubtype="0" fill="hold" grpId="0" nodeType="afterEffect">
                                  <p:stCondLst>
                                    <p:cond delay="1000"/>
                                  </p:stCondLst>
                                  <p:childTnLst>
                                    <p:set>
                                      <p:cBhvr>
                                        <p:cTn id="13" dur="1" fill="hold">
                                          <p:stCondLst>
                                            <p:cond delay="0"/>
                                          </p:stCondLst>
                                        </p:cTn>
                                        <p:tgtEl>
                                          <p:spTgt spid="22531">
                                            <p:txEl>
                                              <p:pRg st="3" end="3"/>
                                            </p:txEl>
                                          </p:spTgt>
                                        </p:tgtEl>
                                        <p:attrNameLst>
                                          <p:attrName>style.visibility</p:attrName>
                                        </p:attrNameLst>
                                      </p:cBhvr>
                                      <p:to>
                                        <p:strVal val="visible"/>
                                      </p:to>
                                    </p:set>
                                    <p:anim from="(-#ppt_w/2)" to="(#ppt_x)" calcmode="lin" valueType="num">
                                      <p:cBhvr>
                                        <p:cTn id="14" dur="600" fill="hold">
                                          <p:stCondLst>
                                            <p:cond delay="0"/>
                                          </p:stCondLst>
                                        </p:cTn>
                                        <p:tgtEl>
                                          <p:spTgt spid="22531">
                                            <p:txEl>
                                              <p:pRg st="3" end="3"/>
                                            </p:txEl>
                                          </p:spTgt>
                                        </p:tgtEl>
                                        <p:attrNameLst>
                                          <p:attrName>ppt_x</p:attrName>
                                        </p:attrNameLst>
                                      </p:cBhvr>
                                    </p:anim>
                                    <p:anim from="0" to="-1.0" calcmode="lin" valueType="num">
                                      <p:cBhvr>
                                        <p:cTn id="15" dur="200" decel="50000" autoRev="1" fill="hold">
                                          <p:stCondLst>
                                            <p:cond delay="600"/>
                                          </p:stCondLst>
                                        </p:cTn>
                                        <p:tgtEl>
                                          <p:spTgt spid="22531">
                                            <p:txEl>
                                              <p:pRg st="3" end="3"/>
                                            </p:txEl>
                                          </p:spTgt>
                                        </p:tgtEl>
                                        <p:attrNameLst>
                                          <p:attrName>xshear</p:attrName>
                                        </p:attrNameLst>
                                      </p:cBhvr>
                                    </p:anim>
                                    <p:animScale>
                                      <p:cBhvr>
                                        <p:cTn id="16" dur="200" decel="100000" autoRev="1" fill="hold">
                                          <p:stCondLst>
                                            <p:cond delay="600"/>
                                          </p:stCondLst>
                                        </p:cTn>
                                        <p:tgtEl>
                                          <p:spTgt spid="22531">
                                            <p:txEl>
                                              <p:pRg st="3" end="3"/>
                                            </p:txEl>
                                          </p:spTgt>
                                        </p:tgtEl>
                                      </p:cBhvr>
                                      <p:from x="100000" y="100000"/>
                                      <p:to x="80000" y="100000"/>
                                    </p:animScale>
                                    <p:anim by="(#ppt_h/3+#ppt_w*0.1)" calcmode="lin" valueType="num">
                                      <p:cBhvr additive="sum">
                                        <p:cTn id="17" dur="200" decel="100000" autoRev="1" fill="hold">
                                          <p:stCondLst>
                                            <p:cond delay="600"/>
                                          </p:stCondLst>
                                        </p:cTn>
                                        <p:tgtEl>
                                          <p:spTgt spid="22531">
                                            <p:txEl>
                                              <p:pRg st="3" end="3"/>
                                            </p:txEl>
                                          </p:spTgt>
                                        </p:tgtEl>
                                        <p:attrNameLst>
                                          <p:attrName>ppt_x</p:attrName>
                                        </p:attrNameLst>
                                      </p:cBhvr>
                                    </p:anim>
                                  </p:childTnLst>
                                </p:cTn>
                              </p:par>
                            </p:childTnLst>
                          </p:cTn>
                        </p:par>
                        <p:par>
                          <p:cTn id="18" fill="hold" nodeType="afterGroup">
                            <p:stCondLst>
                              <p:cond delay="4000"/>
                            </p:stCondLst>
                            <p:childTnLst>
                              <p:par>
                                <p:cTn id="19" presetID="34" presetClass="entr" presetSubtype="0" fill="hold" grpId="0" nodeType="afterEffect">
                                  <p:stCondLst>
                                    <p:cond delay="1000"/>
                                  </p:stCondLst>
                                  <p:childTnLst>
                                    <p:set>
                                      <p:cBhvr>
                                        <p:cTn id="20" dur="1" fill="hold">
                                          <p:stCondLst>
                                            <p:cond delay="0"/>
                                          </p:stCondLst>
                                        </p:cTn>
                                        <p:tgtEl>
                                          <p:spTgt spid="22531">
                                            <p:txEl>
                                              <p:pRg st="4" end="4"/>
                                            </p:txEl>
                                          </p:spTgt>
                                        </p:tgtEl>
                                        <p:attrNameLst>
                                          <p:attrName>style.visibility</p:attrName>
                                        </p:attrNameLst>
                                      </p:cBhvr>
                                      <p:to>
                                        <p:strVal val="visible"/>
                                      </p:to>
                                    </p:set>
                                    <p:anim from="(-#ppt_w/2)" to="(#ppt_x)" calcmode="lin" valueType="num">
                                      <p:cBhvr>
                                        <p:cTn id="21" dur="600" fill="hold">
                                          <p:stCondLst>
                                            <p:cond delay="0"/>
                                          </p:stCondLst>
                                        </p:cTn>
                                        <p:tgtEl>
                                          <p:spTgt spid="22531">
                                            <p:txEl>
                                              <p:pRg st="4" end="4"/>
                                            </p:txEl>
                                          </p:spTgt>
                                        </p:tgtEl>
                                        <p:attrNameLst>
                                          <p:attrName>ppt_x</p:attrName>
                                        </p:attrNameLst>
                                      </p:cBhvr>
                                    </p:anim>
                                    <p:anim from="0" to="-1.0" calcmode="lin" valueType="num">
                                      <p:cBhvr>
                                        <p:cTn id="22" dur="200" decel="50000" autoRev="1" fill="hold">
                                          <p:stCondLst>
                                            <p:cond delay="600"/>
                                          </p:stCondLst>
                                        </p:cTn>
                                        <p:tgtEl>
                                          <p:spTgt spid="22531">
                                            <p:txEl>
                                              <p:pRg st="4" end="4"/>
                                            </p:txEl>
                                          </p:spTgt>
                                        </p:tgtEl>
                                        <p:attrNameLst>
                                          <p:attrName>xshear</p:attrName>
                                        </p:attrNameLst>
                                      </p:cBhvr>
                                    </p:anim>
                                    <p:animScale>
                                      <p:cBhvr>
                                        <p:cTn id="23" dur="200" decel="100000" autoRev="1" fill="hold">
                                          <p:stCondLst>
                                            <p:cond delay="600"/>
                                          </p:stCondLst>
                                        </p:cTn>
                                        <p:tgtEl>
                                          <p:spTgt spid="22531">
                                            <p:txEl>
                                              <p:pRg st="4" end="4"/>
                                            </p:txEl>
                                          </p:spTgt>
                                        </p:tgtEl>
                                      </p:cBhvr>
                                      <p:from x="100000" y="100000"/>
                                      <p:to x="80000" y="100000"/>
                                    </p:animScale>
                                    <p:anim by="(#ppt_h/3+#ppt_w*0.1)" calcmode="lin" valueType="num">
                                      <p:cBhvr additive="sum">
                                        <p:cTn id="24" dur="200" decel="100000" autoRev="1" fill="hold">
                                          <p:stCondLst>
                                            <p:cond delay="600"/>
                                          </p:stCondLst>
                                        </p:cTn>
                                        <p:tgtEl>
                                          <p:spTgt spid="22531">
                                            <p:txEl>
                                              <p:pRg st="4" end="4"/>
                                            </p:txEl>
                                          </p:spTgt>
                                        </p:tgtEl>
                                        <p:attrNameLst>
                                          <p:attrName>ppt_x</p:attrName>
                                        </p:attrNameLst>
                                      </p:cBhvr>
                                    </p:anim>
                                  </p:childTnLst>
                                </p:cTn>
                              </p:par>
                            </p:childTnLst>
                          </p:cTn>
                        </p:par>
                        <p:par>
                          <p:cTn id="25" fill="hold" nodeType="afterGroup">
                            <p:stCondLst>
                              <p:cond delay="6000"/>
                            </p:stCondLst>
                            <p:childTnLst>
                              <p:par>
                                <p:cTn id="26" presetID="34" presetClass="entr" presetSubtype="0" fill="hold" grpId="0" nodeType="afterEffect">
                                  <p:stCondLst>
                                    <p:cond delay="1000"/>
                                  </p:stCondLst>
                                  <p:childTnLst>
                                    <p:set>
                                      <p:cBhvr>
                                        <p:cTn id="27" dur="1" fill="hold">
                                          <p:stCondLst>
                                            <p:cond delay="0"/>
                                          </p:stCondLst>
                                        </p:cTn>
                                        <p:tgtEl>
                                          <p:spTgt spid="22531">
                                            <p:txEl>
                                              <p:pRg st="5" end="5"/>
                                            </p:txEl>
                                          </p:spTgt>
                                        </p:tgtEl>
                                        <p:attrNameLst>
                                          <p:attrName>style.visibility</p:attrName>
                                        </p:attrNameLst>
                                      </p:cBhvr>
                                      <p:to>
                                        <p:strVal val="visible"/>
                                      </p:to>
                                    </p:set>
                                    <p:anim from="(-#ppt_w/2)" to="(#ppt_x)" calcmode="lin" valueType="num">
                                      <p:cBhvr>
                                        <p:cTn id="28" dur="600" fill="hold">
                                          <p:stCondLst>
                                            <p:cond delay="0"/>
                                          </p:stCondLst>
                                        </p:cTn>
                                        <p:tgtEl>
                                          <p:spTgt spid="22531">
                                            <p:txEl>
                                              <p:pRg st="5" end="5"/>
                                            </p:txEl>
                                          </p:spTgt>
                                        </p:tgtEl>
                                        <p:attrNameLst>
                                          <p:attrName>ppt_x</p:attrName>
                                        </p:attrNameLst>
                                      </p:cBhvr>
                                    </p:anim>
                                    <p:anim from="0" to="-1.0" calcmode="lin" valueType="num">
                                      <p:cBhvr>
                                        <p:cTn id="29" dur="200" decel="50000" autoRev="1" fill="hold">
                                          <p:stCondLst>
                                            <p:cond delay="600"/>
                                          </p:stCondLst>
                                        </p:cTn>
                                        <p:tgtEl>
                                          <p:spTgt spid="22531">
                                            <p:txEl>
                                              <p:pRg st="5" end="5"/>
                                            </p:txEl>
                                          </p:spTgt>
                                        </p:tgtEl>
                                        <p:attrNameLst>
                                          <p:attrName>xshear</p:attrName>
                                        </p:attrNameLst>
                                      </p:cBhvr>
                                    </p:anim>
                                    <p:animScale>
                                      <p:cBhvr>
                                        <p:cTn id="30" dur="200" decel="100000" autoRev="1" fill="hold">
                                          <p:stCondLst>
                                            <p:cond delay="600"/>
                                          </p:stCondLst>
                                        </p:cTn>
                                        <p:tgtEl>
                                          <p:spTgt spid="22531">
                                            <p:txEl>
                                              <p:pRg st="5" end="5"/>
                                            </p:txEl>
                                          </p:spTgt>
                                        </p:tgtEl>
                                      </p:cBhvr>
                                      <p:from x="100000" y="100000"/>
                                      <p:to x="80000" y="100000"/>
                                    </p:animScale>
                                    <p:anim by="(#ppt_h/3+#ppt_w*0.1)" calcmode="lin" valueType="num">
                                      <p:cBhvr additive="sum">
                                        <p:cTn id="31" dur="200" decel="100000" autoRev="1" fill="hold">
                                          <p:stCondLst>
                                            <p:cond delay="600"/>
                                          </p:stCondLst>
                                        </p:cTn>
                                        <p:tgtEl>
                                          <p:spTgt spid="22531">
                                            <p:txEl>
                                              <p:pRg st="5" end="5"/>
                                            </p:txEl>
                                          </p:spTgt>
                                        </p:tgtEl>
                                        <p:attrNameLst>
                                          <p:attrName>ppt_x</p:attrName>
                                        </p:attrNameLst>
                                      </p:cBhvr>
                                    </p:anim>
                                  </p:childTnLst>
                                </p:cTn>
                              </p:par>
                            </p:childTnLst>
                          </p:cTn>
                        </p:par>
                        <p:par>
                          <p:cTn id="32" fill="hold" nodeType="afterGroup">
                            <p:stCondLst>
                              <p:cond delay="8000"/>
                            </p:stCondLst>
                            <p:childTnLst>
                              <p:par>
                                <p:cTn id="33" presetID="34" presetClass="entr" presetSubtype="0" fill="hold" grpId="0" nodeType="afterEffect">
                                  <p:stCondLst>
                                    <p:cond delay="1000"/>
                                  </p:stCondLst>
                                  <p:childTnLst>
                                    <p:set>
                                      <p:cBhvr>
                                        <p:cTn id="34" dur="1" fill="hold">
                                          <p:stCondLst>
                                            <p:cond delay="0"/>
                                          </p:stCondLst>
                                        </p:cTn>
                                        <p:tgtEl>
                                          <p:spTgt spid="22531">
                                            <p:txEl>
                                              <p:pRg st="6" end="6"/>
                                            </p:txEl>
                                          </p:spTgt>
                                        </p:tgtEl>
                                        <p:attrNameLst>
                                          <p:attrName>style.visibility</p:attrName>
                                        </p:attrNameLst>
                                      </p:cBhvr>
                                      <p:to>
                                        <p:strVal val="visible"/>
                                      </p:to>
                                    </p:set>
                                    <p:anim from="(-#ppt_w/2)" to="(#ppt_x)" calcmode="lin" valueType="num">
                                      <p:cBhvr>
                                        <p:cTn id="35" dur="600" fill="hold">
                                          <p:stCondLst>
                                            <p:cond delay="0"/>
                                          </p:stCondLst>
                                        </p:cTn>
                                        <p:tgtEl>
                                          <p:spTgt spid="22531">
                                            <p:txEl>
                                              <p:pRg st="6" end="6"/>
                                            </p:txEl>
                                          </p:spTgt>
                                        </p:tgtEl>
                                        <p:attrNameLst>
                                          <p:attrName>ppt_x</p:attrName>
                                        </p:attrNameLst>
                                      </p:cBhvr>
                                    </p:anim>
                                    <p:anim from="0" to="-1.0" calcmode="lin" valueType="num">
                                      <p:cBhvr>
                                        <p:cTn id="36" dur="200" decel="50000" autoRev="1" fill="hold">
                                          <p:stCondLst>
                                            <p:cond delay="600"/>
                                          </p:stCondLst>
                                        </p:cTn>
                                        <p:tgtEl>
                                          <p:spTgt spid="22531">
                                            <p:txEl>
                                              <p:pRg st="6" end="6"/>
                                            </p:txEl>
                                          </p:spTgt>
                                        </p:tgtEl>
                                        <p:attrNameLst>
                                          <p:attrName>xshear</p:attrName>
                                        </p:attrNameLst>
                                      </p:cBhvr>
                                    </p:anim>
                                    <p:animScale>
                                      <p:cBhvr>
                                        <p:cTn id="37" dur="200" decel="100000" autoRev="1" fill="hold">
                                          <p:stCondLst>
                                            <p:cond delay="600"/>
                                          </p:stCondLst>
                                        </p:cTn>
                                        <p:tgtEl>
                                          <p:spTgt spid="22531">
                                            <p:txEl>
                                              <p:pRg st="6" end="6"/>
                                            </p:txEl>
                                          </p:spTgt>
                                        </p:tgtEl>
                                      </p:cBhvr>
                                      <p:from x="100000" y="100000"/>
                                      <p:to x="80000" y="100000"/>
                                    </p:animScale>
                                    <p:anim by="(#ppt_h/3+#ppt_w*0.1)" calcmode="lin" valueType="num">
                                      <p:cBhvr additive="sum">
                                        <p:cTn id="38" dur="200" decel="100000" autoRev="1" fill="hold">
                                          <p:stCondLst>
                                            <p:cond delay="600"/>
                                          </p:stCondLst>
                                        </p:cTn>
                                        <p:tgtEl>
                                          <p:spTgt spid="22531">
                                            <p:txEl>
                                              <p:pRg st="6" end="6"/>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a:xfrm>
            <a:off x="838200" y="990600"/>
            <a:ext cx="8458200" cy="762000"/>
          </a:xfrm>
        </p:spPr>
        <p:txBody>
          <a:bodyPr/>
          <a:lstStyle/>
          <a:p>
            <a:r>
              <a:rPr lang="en-US" sz="3300" dirty="0"/>
              <a:t>Propagation Modes (Types of Optical Fiber )</a:t>
            </a:r>
          </a:p>
        </p:txBody>
      </p:sp>
      <p:sp>
        <p:nvSpPr>
          <p:cNvPr id="103427" name="Rectangle 3"/>
          <p:cNvSpPr>
            <a:spLocks noGrp="1" noChangeArrowheads="1"/>
          </p:cNvSpPr>
          <p:nvPr>
            <p:ph type="body" sz="half" idx="1"/>
          </p:nvPr>
        </p:nvSpPr>
        <p:spPr>
          <a:xfrm>
            <a:off x="11190" y="2362200"/>
            <a:ext cx="5170410" cy="4495800"/>
          </a:xfrm>
        </p:spPr>
        <p:txBody>
          <a:bodyPr/>
          <a:lstStyle/>
          <a:p>
            <a:r>
              <a:rPr lang="en-US" sz="2000" dirty="0"/>
              <a:t>Current technology supports two  </a:t>
            </a:r>
            <a:r>
              <a:rPr lang="en-US" sz="2000" dirty="0" smtClean="0"/>
              <a:t>modes for </a:t>
            </a:r>
            <a:r>
              <a:rPr lang="en-US" sz="2000" dirty="0"/>
              <a:t>propagating light along </a:t>
            </a:r>
            <a:r>
              <a:rPr lang="en-US" sz="2000" dirty="0" smtClean="0"/>
              <a:t>optical channels</a:t>
            </a:r>
            <a:r>
              <a:rPr lang="en-US" sz="2000" dirty="0"/>
              <a:t>, each requiring fiber </a:t>
            </a:r>
            <a:r>
              <a:rPr lang="en-US" sz="2000" dirty="0" smtClean="0"/>
              <a:t>with different </a:t>
            </a:r>
            <a:r>
              <a:rPr lang="en-US" sz="2000" dirty="0"/>
              <a:t>physical characteristics: </a:t>
            </a:r>
            <a:endParaRPr lang="en-US" sz="2000" dirty="0" smtClean="0"/>
          </a:p>
          <a:p>
            <a:r>
              <a:rPr lang="en-US" sz="2000" b="1" dirty="0" smtClean="0"/>
              <a:t>Multimode and  </a:t>
            </a:r>
            <a:r>
              <a:rPr lang="en-US" sz="2000" b="1" dirty="0"/>
              <a:t>Single Mode.</a:t>
            </a:r>
          </a:p>
          <a:p>
            <a:endParaRPr lang="en-US" sz="2000" b="1" dirty="0"/>
          </a:p>
          <a:p>
            <a:r>
              <a:rPr lang="en-US" sz="2000" dirty="0"/>
              <a:t>Multimode, in turn, can be implemented in two forms: step-index or graded index.</a:t>
            </a:r>
          </a:p>
        </p:txBody>
      </p:sp>
      <p:pic>
        <p:nvPicPr>
          <p:cNvPr id="103428" name="Picture 4"/>
          <p:cNvPicPr>
            <a:picLocks noGrp="1" noChangeAspect="1" noChangeArrowheads="1"/>
          </p:cNvPicPr>
          <p:nvPr>
            <p:ph sz="half" idx="2"/>
          </p:nvPr>
        </p:nvPicPr>
        <p:blipFill>
          <a:blip r:embed="rId2">
            <a:extLst>
              <a:ext uri="{28A0092B-C50C-407E-A947-70E740481C1C}">
                <a14:useLocalDpi xmlns:a14="http://schemas.microsoft.com/office/drawing/2010/main" xmlns="" val="0"/>
              </a:ext>
            </a:extLst>
          </a:blip>
          <a:srcRect/>
          <a:stretch>
            <a:fillRect/>
          </a:stretch>
        </p:blipFill>
        <p:spPr>
          <a:xfrm>
            <a:off x="5257800" y="2209800"/>
            <a:ext cx="3810000" cy="3733800"/>
          </a:xfrm>
          <a:noFill/>
          <a:ln/>
        </p:spPr>
      </p:pic>
      <p:sp>
        <p:nvSpPr>
          <p:cNvPr id="2" name="Slide Number Placeholder 1"/>
          <p:cNvSpPr>
            <a:spLocks noGrp="1"/>
          </p:cNvSpPr>
          <p:nvPr>
            <p:ph type="sldNum" sz="quarter" idx="12"/>
          </p:nvPr>
        </p:nvSpPr>
        <p:spPr/>
        <p:txBody>
          <a:bodyPr/>
          <a:lstStyle/>
          <a:p>
            <a:fld id="{D4CB8E0D-E179-5D44-88A9-2522179FF257}" type="slidenum">
              <a:rPr lang="en-US" smtClean="0"/>
              <a:pPr/>
              <a:t>27</a:t>
            </a:fld>
            <a:endParaRPr lang="en-US"/>
          </a:p>
        </p:txBody>
      </p:sp>
    </p:spTree>
    <p:extLst>
      <p:ext uri="{BB962C8B-B14F-4D97-AF65-F5344CB8AC3E}">
        <p14:creationId xmlns:p14="http://schemas.microsoft.com/office/powerpoint/2010/main" xmlns="" val="236917350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762000" y="617538"/>
            <a:ext cx="8382000" cy="1143000"/>
          </a:xfrm>
        </p:spPr>
        <p:txBody>
          <a:bodyPr/>
          <a:lstStyle/>
          <a:p>
            <a:pPr eaLnBrk="1" hangingPunct="1">
              <a:defRPr/>
            </a:pPr>
            <a:r>
              <a:rPr kumimoji="1" lang="en-US" sz="4200" dirty="0">
                <a:cs typeface="+mj-cs"/>
              </a:rPr>
              <a:t>Optical Fiber Transmission Modes</a:t>
            </a:r>
          </a:p>
        </p:txBody>
      </p:sp>
      <p:pic>
        <p:nvPicPr>
          <p:cNvPr id="55298" name="Picture 5" descr="Optical Transmission                                           00282829  Mnementh                      BEAE7A2F:"/>
          <p:cNvPicPr>
            <a:picLocks noChangeAspect="1" noChangeArrowheads="1"/>
          </p:cNvPicPr>
          <p:nvPr/>
        </p:nvPicPr>
        <p:blipFill>
          <a:blip r:embed="rId3">
            <a:extLst>
              <a:ext uri="{28A0092B-C50C-407E-A947-70E740481C1C}">
                <a14:useLocalDpi xmlns:a14="http://schemas.microsoft.com/office/drawing/2010/main" xmlns="" val="0"/>
              </a:ext>
            </a:extLst>
          </a:blip>
          <a:srcRect t="4633" b="13898"/>
          <a:stretch>
            <a:fillRect/>
          </a:stretch>
        </p:blipFill>
        <p:spPr bwMode="auto">
          <a:xfrm>
            <a:off x="-304799" y="1868488"/>
            <a:ext cx="6629399" cy="34655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28</a:t>
            </a:fld>
            <a:endParaRPr lang="en-US"/>
          </a:p>
        </p:txBody>
      </p:sp>
      <p:sp>
        <p:nvSpPr>
          <p:cNvPr id="3" name="Rectangle 2"/>
          <p:cNvSpPr/>
          <p:nvPr/>
        </p:nvSpPr>
        <p:spPr>
          <a:xfrm>
            <a:off x="5943600" y="1720840"/>
            <a:ext cx="3200400" cy="2862323"/>
          </a:xfrm>
          <a:prstGeom prst="rect">
            <a:avLst/>
          </a:prstGeom>
        </p:spPr>
        <p:txBody>
          <a:bodyPr wrap="square">
            <a:spAutoFit/>
          </a:bodyPr>
          <a:lstStyle/>
          <a:p>
            <a:pPr algn="just"/>
            <a:r>
              <a:rPr lang="en-US" sz="1800" dirty="0">
                <a:latin typeface="Times New Roman" charset="0"/>
              </a:rPr>
              <a:t>Light from a source enters the cylindrical glass or plastic core. Rays at shallow angles are reflected and propagated along the fiber; other rays are absorbed by the surrounding material. This form of propagation is called </a:t>
            </a:r>
            <a:r>
              <a:rPr lang="en-US" sz="1800" b="1" dirty="0">
                <a:latin typeface="Times New Roman" charset="0"/>
              </a:rPr>
              <a:t>step-index</a:t>
            </a:r>
            <a:r>
              <a:rPr lang="en-US" sz="1800" dirty="0">
                <a:latin typeface="Times New Roman" charset="0"/>
              </a:rPr>
              <a:t> </a:t>
            </a:r>
            <a:r>
              <a:rPr lang="en-US" sz="1800" b="1" dirty="0">
                <a:latin typeface="Times New Roman" charset="0"/>
              </a:rPr>
              <a:t>multimode</a:t>
            </a:r>
            <a:r>
              <a:rPr lang="en-US" sz="1800" dirty="0">
                <a:latin typeface="Times New Roman" charset="0"/>
              </a:rPr>
              <a:t>, referring to the variety of angles that reflect</a:t>
            </a:r>
            <a:endParaRPr lang="en-US" sz="1800" dirty="0"/>
          </a:p>
        </p:txBody>
      </p:sp>
      <p:sp>
        <p:nvSpPr>
          <p:cNvPr id="4" name="Rectangle 3"/>
          <p:cNvSpPr/>
          <p:nvPr/>
        </p:nvSpPr>
        <p:spPr>
          <a:xfrm>
            <a:off x="5969000" y="2181284"/>
            <a:ext cx="3175000" cy="4524316"/>
          </a:xfrm>
          <a:prstGeom prst="rect">
            <a:avLst/>
          </a:prstGeom>
        </p:spPr>
        <p:txBody>
          <a:bodyPr wrap="square">
            <a:spAutoFit/>
          </a:bodyPr>
          <a:lstStyle/>
          <a:p>
            <a:pPr algn="just"/>
            <a:r>
              <a:rPr lang="en-US" sz="1800" dirty="0">
                <a:latin typeface="Times New Roman" charset="0"/>
              </a:rPr>
              <a:t>When the fiber core radius is reduced, fewer angles will reflect. By reducing the radius of the core to the order of a wavelength, only a single angle or mode can pass: the axial ray. This </a:t>
            </a:r>
            <a:r>
              <a:rPr lang="en-US" sz="1800" b="1" dirty="0">
                <a:latin typeface="Times New Roman" charset="0"/>
              </a:rPr>
              <a:t>single-mode</a:t>
            </a:r>
            <a:r>
              <a:rPr lang="en-US" sz="1800" dirty="0">
                <a:latin typeface="Times New Roman" charset="0"/>
              </a:rPr>
              <a:t> propagation provides superior performance for the following reason. Because there is a single transmission path with single-mode transmission, the distortion found in multimode cannot occur. Single-mode is typically used for long-distance applications</a:t>
            </a:r>
            <a:endParaRPr lang="en-US" sz="1800" dirty="0"/>
          </a:p>
        </p:txBody>
      </p:sp>
      <p:sp>
        <p:nvSpPr>
          <p:cNvPr id="5" name="Rectangle 4"/>
          <p:cNvSpPr/>
          <p:nvPr/>
        </p:nvSpPr>
        <p:spPr>
          <a:xfrm>
            <a:off x="0" y="5105400"/>
            <a:ext cx="5943600" cy="1754327"/>
          </a:xfrm>
          <a:prstGeom prst="rect">
            <a:avLst/>
          </a:prstGeom>
        </p:spPr>
        <p:txBody>
          <a:bodyPr wrap="square">
            <a:spAutoFit/>
          </a:bodyPr>
          <a:lstStyle/>
          <a:p>
            <a:r>
              <a:rPr lang="en-US" sz="1800" dirty="0">
                <a:latin typeface="Times New Roman" charset="0"/>
              </a:rPr>
              <a:t>Finally, by varying the index of refraction of the core, a third type of transmission, known as </a:t>
            </a:r>
            <a:r>
              <a:rPr lang="en-US" sz="1800" b="1" dirty="0">
                <a:latin typeface="Times New Roman" charset="0"/>
              </a:rPr>
              <a:t>graded-index multimode</a:t>
            </a:r>
            <a:r>
              <a:rPr lang="en-US" sz="1800" dirty="0">
                <a:latin typeface="Times New Roman" charset="0"/>
              </a:rPr>
              <a:t>, is possible. This type is intermediate between the other two in characteristics. The higher refractive index (discussed subsequently) at the center makes the light rays moving down the axis advance more slowly than those near the cladding</a:t>
            </a:r>
            <a:endParaRPr lang="en-US" sz="1800" dirty="0"/>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xit" presetSubtype="10" fill="hold" grpId="1" nodeType="clickEffect">
                                  <p:stCondLst>
                                    <p:cond delay="0"/>
                                  </p:stCondLst>
                                  <p:childTnLst>
                                    <p:animEffect transition="out" filter="blinds(horizontal)">
                                      <p:cBhvr>
                                        <p:cTn id="10" dur="500"/>
                                        <p:tgtEl>
                                          <p:spTgt spid="3"/>
                                        </p:tgtEl>
                                      </p:cBhvr>
                                    </p:animEffect>
                                    <p:set>
                                      <p:cBhvr>
                                        <p:cTn id="11" dur="1" fill="hold">
                                          <p:stCondLst>
                                            <p:cond delay="499"/>
                                          </p:stCondLst>
                                        </p:cTn>
                                        <p:tgtEl>
                                          <p:spTgt spid="3"/>
                                        </p:tgtEl>
                                        <p:attrNameLst>
                                          <p:attrName>style.visibility</p:attrName>
                                        </p:attrNameLst>
                                      </p:cBhvr>
                                      <p:to>
                                        <p:strVal val="hidden"/>
                                      </p:to>
                                    </p:set>
                                  </p:childTnLst>
                                </p:cTn>
                              </p:par>
                            </p:childTnLst>
                          </p:cTn>
                        </p:par>
                        <p:par>
                          <p:cTn id="12" fill="hold">
                            <p:stCondLst>
                              <p:cond delay="500"/>
                            </p:stCondLst>
                            <p:childTnLst>
                              <p:par>
                                <p:cTn id="13" presetID="1"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4" grpId="0"/>
      <p:bldP spid="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6" name="Rectangle 8"/>
          <p:cNvSpPr>
            <a:spLocks noGrp="1" noChangeArrowheads="1"/>
          </p:cNvSpPr>
          <p:nvPr>
            <p:ph type="title"/>
          </p:nvPr>
        </p:nvSpPr>
        <p:spPr>
          <a:xfrm>
            <a:off x="685800" y="609600"/>
            <a:ext cx="76200" cy="76200"/>
          </a:xfrm>
        </p:spPr>
        <p:txBody>
          <a:bodyPr/>
          <a:lstStyle/>
          <a:p>
            <a:endParaRPr lang="en-US" sz="4000" dirty="0"/>
          </a:p>
        </p:txBody>
      </p:sp>
      <p:sp>
        <p:nvSpPr>
          <p:cNvPr id="32771" name="Rectangle 3"/>
          <p:cNvSpPr>
            <a:spLocks noGrp="1" noChangeArrowheads="1"/>
          </p:cNvSpPr>
          <p:nvPr>
            <p:ph type="body" sz="half" idx="1"/>
          </p:nvPr>
        </p:nvSpPr>
        <p:spPr>
          <a:xfrm>
            <a:off x="0" y="1905000"/>
            <a:ext cx="9144000" cy="4953000"/>
          </a:xfrm>
        </p:spPr>
        <p:txBody>
          <a:bodyPr/>
          <a:lstStyle/>
          <a:p>
            <a:pPr algn="just"/>
            <a:r>
              <a:rPr lang="en-US" sz="2600" b="1" dirty="0"/>
              <a:t>Multimode</a:t>
            </a:r>
            <a:r>
              <a:rPr lang="en-US" sz="2600" dirty="0"/>
              <a:t>: In this  case multiple beams from a </a:t>
            </a:r>
            <a:r>
              <a:rPr lang="en-US" sz="2600" dirty="0" smtClean="0"/>
              <a:t>light source </a:t>
            </a:r>
            <a:r>
              <a:rPr lang="en-US" sz="2600" dirty="0"/>
              <a:t>move through the core in different paths.</a:t>
            </a:r>
          </a:p>
          <a:p>
            <a:pPr algn="just"/>
            <a:r>
              <a:rPr lang="en-US" sz="2600" dirty="0"/>
              <a:t>In </a:t>
            </a:r>
            <a:r>
              <a:rPr lang="en-US" sz="2600" b="1" dirty="0"/>
              <a:t>multimode step-index fiber</a:t>
            </a:r>
            <a:r>
              <a:rPr lang="en-US" sz="2600" dirty="0"/>
              <a:t>, the density of the core remains constant from the center to the edges. A beam of light moves through this constant density in a straight line until it reaches the interface of the core and cladding. At the interface there is an abrupt change to a lower density that alters  the angle of the beam</a:t>
            </a:r>
            <a:r>
              <a:rPr lang="ja-JP" altLang="en-US" sz="2600" dirty="0"/>
              <a:t>’</a:t>
            </a:r>
            <a:r>
              <a:rPr lang="en-US" sz="2600" dirty="0"/>
              <a:t>s motion.</a:t>
            </a:r>
          </a:p>
          <a:p>
            <a:pPr algn="just"/>
            <a:r>
              <a:rPr lang="en-US" sz="2600" dirty="0"/>
              <a:t>In a </a:t>
            </a:r>
            <a:r>
              <a:rPr lang="en-US" sz="2600" b="1" dirty="0"/>
              <a:t>multimode graded-index fiber</a:t>
            </a:r>
            <a:r>
              <a:rPr lang="en-US" sz="2600" dirty="0"/>
              <a:t> the density is highest at the center of the core and decreases gradually to its lowest at the edge.</a:t>
            </a:r>
          </a:p>
          <a:p>
            <a:pPr>
              <a:buFontTx/>
              <a:buNone/>
            </a:pPr>
            <a:endParaRPr lang="en-US" sz="2600" dirty="0"/>
          </a:p>
          <a:p>
            <a:endParaRPr lang="en-US" sz="2600" dirty="0"/>
          </a:p>
        </p:txBody>
      </p:sp>
      <p:sp>
        <p:nvSpPr>
          <p:cNvPr id="4" name="Rectangle 2"/>
          <p:cNvSpPr txBox="1">
            <a:spLocks noChangeArrowheads="1"/>
          </p:cNvSpPr>
          <p:nvPr/>
        </p:nvSpPr>
        <p:spPr bwMode="auto">
          <a:xfrm>
            <a:off x="838200" y="990600"/>
            <a:ext cx="8458200" cy="762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400">
                <a:solidFill>
                  <a:schemeClr val="tx2"/>
                </a:solidFill>
                <a:latin typeface="+mj-lt"/>
                <a:ea typeface="+mj-ea"/>
                <a:cs typeface="ＭＳ Ｐゴシック" charset="0"/>
              </a:defRPr>
            </a:lvl1pPr>
            <a:lvl2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2pPr>
            <a:lvl3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3pPr>
            <a:lvl4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4pPr>
            <a:lvl5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5pPr>
            <a:lvl6pPr marL="457200" algn="l" rtl="0" fontAlgn="base">
              <a:spcBef>
                <a:spcPct val="0"/>
              </a:spcBef>
              <a:spcAft>
                <a:spcPct val="0"/>
              </a:spcAft>
              <a:defRPr sz="4400">
                <a:solidFill>
                  <a:schemeClr val="tx2"/>
                </a:solidFill>
                <a:latin typeface="Tahoma" charset="0"/>
                <a:ea typeface="ＭＳ Ｐゴシック" charset="0"/>
              </a:defRPr>
            </a:lvl6pPr>
            <a:lvl7pPr marL="914400" algn="l" rtl="0" fontAlgn="base">
              <a:spcBef>
                <a:spcPct val="0"/>
              </a:spcBef>
              <a:spcAft>
                <a:spcPct val="0"/>
              </a:spcAft>
              <a:defRPr sz="4400">
                <a:solidFill>
                  <a:schemeClr val="tx2"/>
                </a:solidFill>
                <a:latin typeface="Tahoma" charset="0"/>
                <a:ea typeface="ＭＳ Ｐゴシック" charset="0"/>
              </a:defRPr>
            </a:lvl7pPr>
            <a:lvl8pPr marL="1371600" algn="l" rtl="0" fontAlgn="base">
              <a:spcBef>
                <a:spcPct val="0"/>
              </a:spcBef>
              <a:spcAft>
                <a:spcPct val="0"/>
              </a:spcAft>
              <a:defRPr sz="4400">
                <a:solidFill>
                  <a:schemeClr val="tx2"/>
                </a:solidFill>
                <a:latin typeface="Tahoma" charset="0"/>
                <a:ea typeface="ＭＳ Ｐゴシック" charset="0"/>
              </a:defRPr>
            </a:lvl8pPr>
            <a:lvl9pPr marL="1828800" algn="l" rtl="0" fontAlgn="base">
              <a:spcBef>
                <a:spcPct val="0"/>
              </a:spcBef>
              <a:spcAft>
                <a:spcPct val="0"/>
              </a:spcAft>
              <a:defRPr sz="4400">
                <a:solidFill>
                  <a:schemeClr val="tx2"/>
                </a:solidFill>
                <a:latin typeface="Tahoma" charset="0"/>
                <a:ea typeface="ＭＳ Ｐゴシック" charset="0"/>
              </a:defRPr>
            </a:lvl9pPr>
          </a:lstStyle>
          <a:p>
            <a:r>
              <a:rPr lang="en-US" sz="3300" smtClean="0"/>
              <a:t>Propagation Modes (Types of Optical Fiber )</a:t>
            </a:r>
            <a:endParaRPr lang="en-US" sz="3300" dirty="0"/>
          </a:p>
        </p:txBody>
      </p:sp>
      <p:sp>
        <p:nvSpPr>
          <p:cNvPr id="2" name="Slide Number Placeholder 1"/>
          <p:cNvSpPr>
            <a:spLocks noGrp="1"/>
          </p:cNvSpPr>
          <p:nvPr>
            <p:ph type="sldNum" sz="quarter" idx="12"/>
          </p:nvPr>
        </p:nvSpPr>
        <p:spPr/>
        <p:txBody>
          <a:bodyPr/>
          <a:lstStyle/>
          <a:p>
            <a:fld id="{D4CB8E0D-E179-5D44-88A9-2522179FF257}" type="slidenum">
              <a:rPr lang="en-US" smtClean="0"/>
              <a:pPr/>
              <a:t>29</a:t>
            </a:fld>
            <a:endParaRPr lang="en-US"/>
          </a:p>
        </p:txBody>
      </p:sp>
    </p:spTree>
    <p:extLst>
      <p:ext uri="{BB962C8B-B14F-4D97-AF65-F5344CB8AC3E}">
        <p14:creationId xmlns:p14="http://schemas.microsoft.com/office/powerpoint/2010/main" xmlns="" val="408866750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38" name="Rectangle 82"/>
          <p:cNvSpPr>
            <a:spLocks noGrp="1" noChangeArrowheads="1"/>
          </p:cNvSpPr>
          <p:nvPr>
            <p:ph type="title"/>
          </p:nvPr>
        </p:nvSpPr>
        <p:spPr>
          <a:xfrm>
            <a:off x="0" y="-152400"/>
            <a:ext cx="9144000" cy="1143000"/>
          </a:xfrm>
        </p:spPr>
        <p:txBody>
          <a:bodyPr/>
          <a:lstStyle/>
          <a:p>
            <a:pPr eaLnBrk="1" hangingPunct="1">
              <a:defRPr/>
            </a:pPr>
            <a:r>
              <a:rPr kumimoji="1" lang="en-US" sz="3600" dirty="0">
                <a:cs typeface="+mj-cs"/>
              </a:rPr>
              <a:t>Frequency Utilization for Fiber Applications</a:t>
            </a:r>
            <a:r>
              <a:rPr kumimoji="1" lang="en-GB" sz="3600" dirty="0">
                <a:cs typeface="+mj-cs"/>
              </a:rPr>
              <a:t> </a:t>
            </a:r>
          </a:p>
        </p:txBody>
      </p:sp>
      <p:graphicFrame>
        <p:nvGraphicFramePr>
          <p:cNvPr id="8194" name="Object 2"/>
          <p:cNvGraphicFramePr>
            <a:graphicFrameLocks noChangeAspect="1"/>
          </p:cNvGraphicFramePr>
          <p:nvPr>
            <p:extLst>
              <p:ext uri="{D42A27DB-BD31-4B8C-83A1-F6EECF244321}">
                <p14:modId xmlns:p14="http://schemas.microsoft.com/office/powerpoint/2010/main" xmlns="" val="422613845"/>
              </p:ext>
            </p:extLst>
          </p:nvPr>
        </p:nvGraphicFramePr>
        <p:xfrm>
          <a:off x="228600" y="1905000"/>
          <a:ext cx="8686800" cy="2816225"/>
        </p:xfrm>
        <a:graphic>
          <a:graphicData uri="http://schemas.openxmlformats.org/presentationml/2006/ole">
            <p:oleObj spid="_x0000_s8412" name="Document" r:id="rId4" imgW="5630333" imgH="1824567" progId="Word.Document.8">
              <p:embed/>
            </p:oleObj>
          </a:graphicData>
        </a:graphic>
      </p:graphicFrame>
      <p:sp>
        <p:nvSpPr>
          <p:cNvPr id="2" name="Slide Number Placeholder 1"/>
          <p:cNvSpPr>
            <a:spLocks noGrp="1"/>
          </p:cNvSpPr>
          <p:nvPr>
            <p:ph type="sldNum" sz="quarter" idx="12"/>
          </p:nvPr>
        </p:nvSpPr>
        <p:spPr/>
        <p:txBody>
          <a:bodyPr/>
          <a:lstStyle/>
          <a:p>
            <a:pPr>
              <a:defRPr/>
            </a:pPr>
            <a:fld id="{E4797F84-0C78-8542-813C-918336DB0B3E}" type="slidenum">
              <a:rPr lang="en-US" smtClean="0"/>
              <a:pPr>
                <a:defRPr/>
              </a:pPr>
              <a:t>30</a:t>
            </a:fld>
            <a:endParaRPr lang="en-US"/>
          </a:p>
        </p:txBody>
      </p:sp>
      <p:sp>
        <p:nvSpPr>
          <p:cNvPr id="3" name="Rectangle 2"/>
          <p:cNvSpPr/>
          <p:nvPr/>
        </p:nvSpPr>
        <p:spPr>
          <a:xfrm>
            <a:off x="0" y="4572000"/>
            <a:ext cx="9144000" cy="2308324"/>
          </a:xfrm>
          <a:prstGeom prst="rect">
            <a:avLst/>
          </a:prstGeom>
        </p:spPr>
        <p:txBody>
          <a:bodyPr wrap="square">
            <a:spAutoFit/>
          </a:bodyPr>
          <a:lstStyle/>
          <a:p>
            <a:pPr algn="just"/>
            <a:r>
              <a:rPr lang="en-US" dirty="0">
                <a:latin typeface="Times" charset="0"/>
              </a:rPr>
              <a:t>In optical fiber, based on the attenuation characteristics of the medium and on properties of light sources and receivers, four transmission windows are </a:t>
            </a:r>
            <a:r>
              <a:rPr lang="en-US" dirty="0" smtClean="0">
                <a:latin typeface="Times" charset="0"/>
              </a:rPr>
              <a:t>appropriate. </a:t>
            </a:r>
            <a:r>
              <a:rPr lang="en-US" dirty="0">
                <a:latin typeface="Times" charset="0"/>
              </a:rPr>
              <a:t>The four transmission windows are in the infrared portion of the frequency spectrum, below the visible-light portion, which is 400 to 700 nm. The loss is lower at higher wavelengths, allowing greater data rates over longer distances</a:t>
            </a:r>
            <a:endParaRPr lang="en-US" dirty="0"/>
          </a:p>
        </p:txBody>
      </p:sp>
    </p:spTree>
  </p:cSld>
  <p:clrMapOvr>
    <a:masterClrMapping/>
  </p:clrMapOvr>
  <p:transition spd="slow">
    <p:dissolv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Text Box 2"/>
          <p:cNvSpPr txBox="1">
            <a:spLocks noChangeArrowheads="1"/>
          </p:cNvSpPr>
          <p:nvPr/>
        </p:nvSpPr>
        <p:spPr bwMode="auto">
          <a:xfrm>
            <a:off x="762000" y="1066800"/>
            <a:ext cx="8153400" cy="769441"/>
          </a:xfrm>
          <a:prstGeom prst="rect">
            <a:avLst/>
          </a:prstGeom>
          <a:noFill/>
          <a:ln>
            <a:noFill/>
          </a:ln>
          <a:effectLst/>
          <a:extLst>
            <a:ext uri="{909E8E84-426E-40dd-AFC4-6F175D3DCCD1}">
              <a14:hiddenFill xmlns:a14="http://schemas.microsoft.com/office/drawing/2010/main" xmlns="">
                <a:solidFill>
                  <a:srgbClr val="00CC00"/>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0" hangingPunct="0"/>
            <a:r>
              <a:rPr lang="en-US" sz="4400" dirty="0">
                <a:solidFill>
                  <a:schemeClr val="tx2"/>
                </a:solidFill>
                <a:latin typeface="+mj-lt"/>
              </a:rPr>
              <a:t>Fiber-optic cable connectors</a:t>
            </a:r>
          </a:p>
        </p:txBody>
      </p:sp>
      <p:pic>
        <p:nvPicPr>
          <p:cNvPr id="96266" name="Picture 10"/>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6200" y="3581400"/>
            <a:ext cx="7267575" cy="32146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96267" name="Text Box 11"/>
          <p:cNvSpPr txBox="1">
            <a:spLocks noChangeArrowheads="1"/>
          </p:cNvSpPr>
          <p:nvPr/>
        </p:nvSpPr>
        <p:spPr bwMode="auto">
          <a:xfrm>
            <a:off x="28830" y="1905000"/>
            <a:ext cx="9144000" cy="15696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just"/>
            <a:r>
              <a:rPr lang="en-US" sz="2400" dirty="0"/>
              <a:t>The subscriber channel (SC) connector is used in cable TV. It uses a push/pull locking system. The straight-tip (ST) connector is used for connecting cable  to networking devices. MT-RJ is a new connector with the same size as  RJ45.</a:t>
            </a:r>
          </a:p>
        </p:txBody>
      </p:sp>
      <p:sp>
        <p:nvSpPr>
          <p:cNvPr id="2" name="Slide Number Placeholder 1"/>
          <p:cNvSpPr>
            <a:spLocks noGrp="1"/>
          </p:cNvSpPr>
          <p:nvPr>
            <p:ph type="sldNum" sz="quarter" idx="12"/>
          </p:nvPr>
        </p:nvSpPr>
        <p:spPr/>
        <p:txBody>
          <a:bodyPr/>
          <a:lstStyle/>
          <a:p>
            <a:pPr>
              <a:defRPr/>
            </a:pPr>
            <a:fld id="{5C2AD70A-F452-E64A-AEFF-71D9D438E66A}" type="slidenum">
              <a:rPr lang="en-US" smtClean="0"/>
              <a:pPr>
                <a:defRPr/>
              </a:pPr>
              <a:t>31</a:t>
            </a:fld>
            <a:endParaRPr lang="en-US"/>
          </a:p>
        </p:txBody>
      </p:sp>
    </p:spTree>
    <p:extLst>
      <p:ext uri="{BB962C8B-B14F-4D97-AF65-F5344CB8AC3E}">
        <p14:creationId xmlns:p14="http://schemas.microsoft.com/office/powerpoint/2010/main" xmlns="" val="210376351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5C2AD70A-F452-E64A-AEFF-71D9D438E66A}" type="slidenum">
              <a:rPr lang="en-US" smtClean="0"/>
              <a:pPr>
                <a:defRPr/>
              </a:pPr>
              <a:t>32</a:t>
            </a:fld>
            <a:endParaRPr lang="en-US"/>
          </a:p>
        </p:txBody>
      </p:sp>
      <p:sp>
        <p:nvSpPr>
          <p:cNvPr id="4" name="Rectangle 3"/>
          <p:cNvSpPr/>
          <p:nvPr/>
        </p:nvSpPr>
        <p:spPr bwMode="auto">
          <a:xfrm>
            <a:off x="0" y="838200"/>
            <a:ext cx="9144000" cy="1752600"/>
          </a:xfrm>
          <a:prstGeom prst="rect">
            <a:avLst/>
          </a:prstGeom>
          <a:solidFill>
            <a:schemeClr val="bg1"/>
          </a:solidFill>
          <a:ln w="9525" cap="flat" cmpd="sng" algn="ctr">
            <a:noFill/>
            <a:prstDash val="solid"/>
            <a:miter lim="800000"/>
            <a:headEnd type="none" w="med" len="med"/>
            <a:tailEnd type="none" w="med" len="med"/>
          </a:ln>
          <a:effectLst/>
          <a:ex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a typeface="ＭＳ Ｐゴシック" charset="0"/>
            </a:endParaRPr>
          </a:p>
        </p:txBody>
      </p:sp>
      <p:graphicFrame>
        <p:nvGraphicFramePr>
          <p:cNvPr id="3" name="Object 2"/>
          <p:cNvGraphicFramePr>
            <a:graphicFrameLocks noChangeAspect="1"/>
          </p:cNvGraphicFramePr>
          <p:nvPr>
            <p:extLst>
              <p:ext uri="{D42A27DB-BD31-4B8C-83A1-F6EECF244321}">
                <p14:modId xmlns:p14="http://schemas.microsoft.com/office/powerpoint/2010/main" xmlns="" val="1228558741"/>
              </p:ext>
            </p:extLst>
          </p:nvPr>
        </p:nvGraphicFramePr>
        <p:xfrm>
          <a:off x="0" y="25400"/>
          <a:ext cx="9144000" cy="6645275"/>
        </p:xfrm>
        <a:graphic>
          <a:graphicData uri="http://schemas.openxmlformats.org/presentationml/2006/ole">
            <p:oleObj spid="_x0000_s11278" name="Document" r:id="rId3" imgW="5613480" imgH="7954200" progId="Word.Document.12">
              <p:embed/>
            </p:oleObj>
          </a:graphicData>
        </a:graphic>
      </p:graphicFrame>
    </p:spTree>
    <p:extLst>
      <p:ext uri="{BB962C8B-B14F-4D97-AF65-F5344CB8AC3E}">
        <p14:creationId xmlns:p14="http://schemas.microsoft.com/office/powerpoint/2010/main" xmlns="" val="210505502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762000" y="152400"/>
            <a:ext cx="9144000" cy="1447800"/>
          </a:xfrm>
        </p:spPr>
        <p:txBody>
          <a:bodyPr/>
          <a:lstStyle/>
          <a:p>
            <a:pPr eaLnBrk="1" hangingPunct="1">
              <a:defRPr/>
            </a:pPr>
            <a:r>
              <a:rPr kumimoji="1" lang="en-US" sz="4200" dirty="0">
                <a:cs typeface="+mj-cs"/>
              </a:rPr>
              <a:t>Wireless </a:t>
            </a:r>
            <a:r>
              <a:rPr kumimoji="1" lang="en-US" sz="4200" dirty="0" smtClean="0">
                <a:cs typeface="+mj-cs"/>
              </a:rPr>
              <a:t>Transmission Frequencies</a:t>
            </a:r>
            <a:endParaRPr kumimoji="1" lang="en-US" sz="4200" dirty="0">
              <a:cs typeface="+mj-cs"/>
            </a:endParaRPr>
          </a:p>
        </p:txBody>
      </p:sp>
      <p:graphicFrame>
        <p:nvGraphicFramePr>
          <p:cNvPr id="4" name="Diagram 3"/>
          <p:cNvGraphicFramePr/>
          <p:nvPr>
            <p:extLst>
              <p:ext uri="{D42A27DB-BD31-4B8C-83A1-F6EECF244321}">
                <p14:modId xmlns:p14="http://schemas.microsoft.com/office/powerpoint/2010/main" xmlns="" val="3068378260"/>
              </p:ext>
            </p:extLst>
          </p:nvPr>
        </p:nvGraphicFramePr>
        <p:xfrm>
          <a:off x="457200" y="1676400"/>
          <a:ext cx="8229600" cy="5181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33</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838200"/>
          </a:xfrm>
        </p:spPr>
        <p:txBody>
          <a:bodyPr/>
          <a:lstStyle/>
          <a:p>
            <a:r>
              <a:rPr lang="en-US" sz="3100" dirty="0"/>
              <a:t>Electromagnetic Spectrum for Telecommunications</a:t>
            </a:r>
          </a:p>
        </p:txBody>
      </p:sp>
      <p:sp>
        <p:nvSpPr>
          <p:cNvPr id="4" name="Slide Number Placeholder 3"/>
          <p:cNvSpPr>
            <a:spLocks noGrp="1"/>
          </p:cNvSpPr>
          <p:nvPr>
            <p:ph type="sldNum" sz="quarter" idx="12"/>
          </p:nvPr>
        </p:nvSpPr>
        <p:spPr/>
        <p:txBody>
          <a:bodyPr/>
          <a:lstStyle/>
          <a:p>
            <a:pPr>
              <a:defRPr/>
            </a:pPr>
            <a:fld id="{5EFF63B4-8C30-1945-ADC0-C273F93159E7}" type="slidenum">
              <a:rPr lang="en-US" smtClean="0"/>
              <a:pPr>
                <a:defRPr/>
              </a:pPr>
              <a:t>34</a:t>
            </a:fld>
            <a:endParaRPr lang="en-US" dirty="0"/>
          </a:p>
        </p:txBody>
      </p:sp>
      <p:sp>
        <p:nvSpPr>
          <p:cNvPr id="11" name="Rectangle 10"/>
          <p:cNvSpPr/>
          <p:nvPr/>
        </p:nvSpPr>
        <p:spPr>
          <a:xfrm>
            <a:off x="1981200" y="6553200"/>
            <a:ext cx="3886200" cy="276999"/>
          </a:xfrm>
          <a:prstGeom prst="rect">
            <a:avLst/>
          </a:prstGeom>
        </p:spPr>
        <p:txBody>
          <a:bodyPr wrap="square">
            <a:spAutoFit/>
          </a:bodyPr>
          <a:lstStyle/>
          <a:p>
            <a:pPr algn="ctr"/>
            <a:r>
              <a:rPr lang="en-US" sz="1200" dirty="0"/>
              <a:t>Electromagnetic Spectrum for Telecommunications</a:t>
            </a:r>
          </a:p>
        </p:txBody>
      </p:sp>
      <p:pic>
        <p:nvPicPr>
          <p:cNvPr id="12" name="Picture 11"/>
          <p:cNvPicPr>
            <a:picLocks noChangeAspect="1"/>
          </p:cNvPicPr>
          <p:nvPr/>
        </p:nvPicPr>
        <p:blipFill>
          <a:blip r:embed="rId3"/>
          <a:stretch>
            <a:fillRect/>
          </a:stretch>
        </p:blipFill>
        <p:spPr>
          <a:xfrm>
            <a:off x="114300" y="685800"/>
            <a:ext cx="8902700" cy="5854700"/>
          </a:xfrm>
          <a:prstGeom prst="rect">
            <a:avLst/>
          </a:prstGeom>
        </p:spPr>
      </p:pic>
    </p:spTree>
    <p:extLst>
      <p:ext uri="{BB962C8B-B14F-4D97-AF65-F5344CB8AC3E}">
        <p14:creationId xmlns:p14="http://schemas.microsoft.com/office/powerpoint/2010/main" xmlns="" val="52059974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eaLnBrk="1" hangingPunct="1">
              <a:defRPr/>
            </a:pPr>
            <a:r>
              <a:rPr kumimoji="1" lang="en-GB" dirty="0">
                <a:cs typeface="+mj-cs"/>
              </a:rPr>
              <a:t>Antennas</a:t>
            </a:r>
          </a:p>
        </p:txBody>
      </p:sp>
      <p:sp>
        <p:nvSpPr>
          <p:cNvPr id="7" name="Content Placeholder 6"/>
          <p:cNvSpPr>
            <a:spLocks noGrp="1"/>
          </p:cNvSpPr>
          <p:nvPr>
            <p:ph sz="half" idx="2"/>
          </p:nvPr>
        </p:nvSpPr>
        <p:spPr>
          <a:xfrm>
            <a:off x="4405176" y="1905000"/>
            <a:ext cx="4724400" cy="1600200"/>
          </a:xfrm>
        </p:spPr>
        <p:txBody>
          <a:bodyPr/>
          <a:lstStyle/>
          <a:p>
            <a:pPr eaLnBrk="1" hangingPunct="1">
              <a:defRPr/>
            </a:pPr>
            <a:r>
              <a:rPr kumimoji="1" lang="en-US" sz="2000" dirty="0">
                <a:cs typeface="+mn-cs"/>
              </a:rPr>
              <a:t>E</a:t>
            </a:r>
            <a:r>
              <a:rPr kumimoji="1" lang="en-US" sz="2000" dirty="0" smtClean="0">
                <a:cs typeface="+mn-cs"/>
              </a:rPr>
              <a:t>lectrical conductors used to radiate or collect electromagnetic energy</a:t>
            </a:r>
          </a:p>
          <a:p>
            <a:pPr eaLnBrk="1" hangingPunct="1">
              <a:defRPr/>
            </a:pPr>
            <a:r>
              <a:rPr kumimoji="1" lang="en-US" sz="2000" dirty="0">
                <a:cs typeface="+mn-cs"/>
              </a:rPr>
              <a:t>S</a:t>
            </a:r>
            <a:r>
              <a:rPr kumimoji="1" lang="en-US" sz="2000" dirty="0" smtClean="0">
                <a:cs typeface="+mn-cs"/>
              </a:rPr>
              <a:t>ame antenna is often used for both purposes</a:t>
            </a:r>
            <a:endParaRPr lang="en-US" sz="2000" dirty="0" smtClean="0">
              <a:cs typeface="+mn-cs"/>
            </a:endParaRPr>
          </a:p>
          <a:p>
            <a:pPr eaLnBrk="1" hangingPunct="1">
              <a:defRPr/>
            </a:pPr>
            <a:endParaRPr lang="en-US" sz="2000" dirty="0">
              <a:cs typeface="+mn-cs"/>
            </a:endParaRPr>
          </a:p>
        </p:txBody>
      </p:sp>
      <p:graphicFrame>
        <p:nvGraphicFramePr>
          <p:cNvPr id="4" name="Diagram 3"/>
          <p:cNvGraphicFramePr/>
          <p:nvPr>
            <p:extLst>
              <p:ext uri="{D42A27DB-BD31-4B8C-83A1-F6EECF244321}">
                <p14:modId xmlns:p14="http://schemas.microsoft.com/office/powerpoint/2010/main" xmlns="" val="1052409724"/>
              </p:ext>
            </p:extLst>
          </p:nvPr>
        </p:nvGraphicFramePr>
        <p:xfrm>
          <a:off x="-152400" y="1752600"/>
          <a:ext cx="4648200" cy="5181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Rectangle 1"/>
          <p:cNvSpPr/>
          <p:nvPr/>
        </p:nvSpPr>
        <p:spPr>
          <a:xfrm>
            <a:off x="4288772" y="0"/>
            <a:ext cx="4876800" cy="1107996"/>
          </a:xfrm>
          <a:prstGeom prst="rect">
            <a:avLst/>
          </a:prstGeom>
        </p:spPr>
        <p:txBody>
          <a:bodyPr wrap="square">
            <a:spAutoFit/>
          </a:bodyPr>
          <a:lstStyle/>
          <a:p>
            <a:r>
              <a:rPr lang="en-US" sz="2200" dirty="0"/>
              <a:t>An antenna (or aerial) is an electrical device which converts electric power into radio waves, and vice versa</a:t>
            </a:r>
          </a:p>
        </p:txBody>
      </p:sp>
      <p:sp>
        <p:nvSpPr>
          <p:cNvPr id="3" name="Rectangle 2"/>
          <p:cNvSpPr/>
          <p:nvPr/>
        </p:nvSpPr>
        <p:spPr>
          <a:xfrm>
            <a:off x="4300054" y="3200400"/>
            <a:ext cx="4876800" cy="3477875"/>
          </a:xfrm>
          <a:prstGeom prst="rect">
            <a:avLst/>
          </a:prstGeom>
        </p:spPr>
        <p:txBody>
          <a:bodyPr wrap="square">
            <a:spAutoFit/>
          </a:bodyPr>
          <a:lstStyle/>
          <a:p>
            <a:r>
              <a:rPr lang="en-US" sz="2000" dirty="0"/>
              <a:t>Antennas are essential components of all equipment that uses radio. They are used in systems such as radio broadcasting, broadcast television, two-way radio, communications receivers, radar, cell phones, and satellite communications, as well as other devices such as garage door openers, wireless microphones, </a:t>
            </a:r>
            <a:r>
              <a:rPr lang="en-US" sz="2000" dirty="0" err="1"/>
              <a:t>bluetooth</a:t>
            </a:r>
            <a:r>
              <a:rPr lang="en-US" sz="2000" dirty="0"/>
              <a:t> enabled devices, wireless computer networks, baby monitors, and RFID tags on merchandise.</a:t>
            </a:r>
          </a:p>
        </p:txBody>
      </p:sp>
      <p:sp>
        <p:nvSpPr>
          <p:cNvPr id="5" name="Slide Number Placeholder 4"/>
          <p:cNvSpPr>
            <a:spLocks noGrp="1"/>
          </p:cNvSpPr>
          <p:nvPr>
            <p:ph type="sldNum" sz="quarter" idx="12"/>
          </p:nvPr>
        </p:nvSpPr>
        <p:spPr/>
        <p:txBody>
          <a:bodyPr/>
          <a:lstStyle/>
          <a:p>
            <a:pPr>
              <a:defRPr/>
            </a:pPr>
            <a:fld id="{DCFD3B8F-CAE3-5346-8F1E-242E6BD84BB7}" type="slidenum">
              <a:rPr lang="en-US" smtClean="0"/>
              <a:pPr>
                <a:defRPr/>
              </a:pPr>
              <a:t>35</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defRPr/>
            </a:pPr>
            <a:r>
              <a:rPr kumimoji="1" lang="en-GB" dirty="0">
                <a:cs typeface="+mj-cs"/>
              </a:rPr>
              <a:t>Radiation Pattern</a:t>
            </a:r>
          </a:p>
        </p:txBody>
      </p:sp>
      <p:sp>
        <p:nvSpPr>
          <p:cNvPr id="48131" name="Rectangle 3"/>
          <p:cNvSpPr>
            <a:spLocks noGrp="1" noChangeArrowheads="1"/>
          </p:cNvSpPr>
          <p:nvPr>
            <p:ph type="body" idx="1"/>
          </p:nvPr>
        </p:nvSpPr>
        <p:spPr>
          <a:xfrm>
            <a:off x="0" y="2438400"/>
            <a:ext cx="7391400" cy="4267200"/>
          </a:xfrm>
        </p:spPr>
        <p:txBody>
          <a:bodyPr/>
          <a:lstStyle/>
          <a:p>
            <a:pPr eaLnBrk="1" hangingPunct="1">
              <a:defRPr/>
            </a:pPr>
            <a:r>
              <a:rPr kumimoji="1" lang="en-GB" sz="3000" dirty="0">
                <a:cs typeface="+mn-cs"/>
              </a:rPr>
              <a:t>P</a:t>
            </a:r>
            <a:r>
              <a:rPr kumimoji="1" lang="en-GB" sz="3000" dirty="0" smtClean="0">
                <a:cs typeface="+mn-cs"/>
              </a:rPr>
              <a:t>ower </a:t>
            </a:r>
            <a:r>
              <a:rPr kumimoji="1" lang="en-GB" sz="3000" dirty="0">
                <a:cs typeface="+mn-cs"/>
              </a:rPr>
              <a:t>radiated in all directions</a:t>
            </a:r>
          </a:p>
          <a:p>
            <a:pPr eaLnBrk="1" hangingPunct="1">
              <a:defRPr/>
            </a:pPr>
            <a:r>
              <a:rPr kumimoji="1" lang="en-GB" sz="3000" dirty="0">
                <a:cs typeface="+mn-cs"/>
              </a:rPr>
              <a:t>D</a:t>
            </a:r>
            <a:r>
              <a:rPr kumimoji="1" lang="en-GB" sz="3000" dirty="0" smtClean="0">
                <a:cs typeface="+mn-cs"/>
              </a:rPr>
              <a:t>oes </a:t>
            </a:r>
            <a:r>
              <a:rPr kumimoji="1" lang="en-GB" sz="3000" dirty="0">
                <a:cs typeface="+mn-cs"/>
              </a:rPr>
              <a:t>not perform equally well in all directions</a:t>
            </a:r>
          </a:p>
          <a:p>
            <a:pPr eaLnBrk="1" hangingPunct="1">
              <a:defRPr/>
            </a:pPr>
            <a:r>
              <a:rPr kumimoji="1" lang="en-GB" sz="3000" dirty="0" smtClean="0">
                <a:cs typeface="+mn-cs"/>
              </a:rPr>
              <a:t>An </a:t>
            </a:r>
            <a:r>
              <a:rPr kumimoji="1" lang="en-GB" sz="3000" dirty="0">
                <a:cs typeface="+mn-cs"/>
              </a:rPr>
              <a:t>isotropic antenna is a point in space that radiates power</a:t>
            </a:r>
          </a:p>
          <a:p>
            <a:pPr lvl="1" eaLnBrk="1" hangingPunct="1">
              <a:defRPr/>
            </a:pPr>
            <a:r>
              <a:rPr kumimoji="1" lang="en-GB" sz="3000" dirty="0"/>
              <a:t>I</a:t>
            </a:r>
            <a:r>
              <a:rPr kumimoji="1" lang="en-GB" sz="3000" dirty="0" smtClean="0"/>
              <a:t>n </a:t>
            </a:r>
            <a:r>
              <a:rPr kumimoji="1" lang="en-GB" sz="3000" dirty="0"/>
              <a:t>all directions equally</a:t>
            </a:r>
          </a:p>
          <a:p>
            <a:pPr lvl="1" eaLnBrk="1" hangingPunct="1">
              <a:defRPr/>
            </a:pPr>
            <a:r>
              <a:rPr kumimoji="1" lang="en-GB" sz="3000" dirty="0"/>
              <a:t>with a spherical radiation pattern</a:t>
            </a:r>
          </a:p>
        </p:txBody>
      </p:sp>
      <p:pic>
        <p:nvPicPr>
          <p:cNvPr id="58371" name="Picture 3"/>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7391400" y="4191000"/>
            <a:ext cx="1552575" cy="18208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4267200" y="1905000"/>
            <a:ext cx="4876800" cy="400110"/>
          </a:xfrm>
          <a:prstGeom prst="rect">
            <a:avLst/>
          </a:prstGeom>
        </p:spPr>
        <p:txBody>
          <a:bodyPr wrap="square">
            <a:spAutoFit/>
          </a:bodyPr>
          <a:lstStyle/>
          <a:p>
            <a:r>
              <a:rPr lang="en-US" sz="2000" i="1" dirty="0" smtClean="0">
                <a:latin typeface="Times New Roman" charset="0"/>
              </a:rPr>
              <a:t>Characterize </a:t>
            </a:r>
            <a:r>
              <a:rPr lang="en-US" sz="2000" i="1" dirty="0">
                <a:latin typeface="Times New Roman" charset="0"/>
              </a:rPr>
              <a:t>the performance of an antenna</a:t>
            </a:r>
            <a:endParaRPr lang="en-US" sz="2000" i="1" dirty="0"/>
          </a:p>
        </p:txBody>
      </p:sp>
      <p:sp>
        <p:nvSpPr>
          <p:cNvPr id="3" name="Slide Number Placeholder 2"/>
          <p:cNvSpPr>
            <a:spLocks noGrp="1"/>
          </p:cNvSpPr>
          <p:nvPr>
            <p:ph type="sldNum" sz="quarter" idx="12"/>
          </p:nvPr>
        </p:nvSpPr>
        <p:spPr/>
        <p:txBody>
          <a:bodyPr/>
          <a:lstStyle/>
          <a:p>
            <a:pPr>
              <a:defRPr/>
            </a:pPr>
            <a:fld id="{BACECD4D-FF13-F54C-9E44-5E76ECC5C64E}" type="slidenum">
              <a:rPr lang="en-US" smtClean="0"/>
              <a:pPr>
                <a:defRPr/>
              </a:pPr>
              <a:t>36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8131">
                                            <p:txEl>
                                              <p:pRg st="0" end="0"/>
                                            </p:txEl>
                                          </p:spTgt>
                                        </p:tgtEl>
                                        <p:attrNameLst>
                                          <p:attrName>style.visibility</p:attrName>
                                        </p:attrNameLst>
                                      </p:cBhvr>
                                      <p:to>
                                        <p:strVal val="visible"/>
                                      </p:to>
                                    </p:set>
                                    <p:animEffect transition="in" filter="fade">
                                      <p:cBhvr>
                                        <p:cTn id="7" dur="1000"/>
                                        <p:tgtEl>
                                          <p:spTgt spid="48131">
                                            <p:txEl>
                                              <p:pRg st="0" end="0"/>
                                            </p:txEl>
                                          </p:spTgt>
                                        </p:tgtEl>
                                      </p:cBhvr>
                                    </p:animEffect>
                                    <p:anim calcmode="lin" valueType="num">
                                      <p:cBhvr>
                                        <p:cTn id="8" dur="1000" fill="hold"/>
                                        <p:tgtEl>
                                          <p:spTgt spid="4813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8131">
                                            <p:txEl>
                                              <p:pRg st="0" end="0"/>
                                            </p:txEl>
                                          </p:spTgt>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47" presetClass="entr" presetSubtype="0" fill="hold" grpId="0" nodeType="afterEffect">
                                  <p:stCondLst>
                                    <p:cond delay="1500"/>
                                  </p:stCondLst>
                                  <p:childTnLst>
                                    <p:set>
                                      <p:cBhvr>
                                        <p:cTn id="12" dur="1" fill="hold">
                                          <p:stCondLst>
                                            <p:cond delay="0"/>
                                          </p:stCondLst>
                                        </p:cTn>
                                        <p:tgtEl>
                                          <p:spTgt spid="48131">
                                            <p:txEl>
                                              <p:pRg st="1" end="1"/>
                                            </p:txEl>
                                          </p:spTgt>
                                        </p:tgtEl>
                                        <p:attrNameLst>
                                          <p:attrName>style.visibility</p:attrName>
                                        </p:attrNameLst>
                                      </p:cBhvr>
                                      <p:to>
                                        <p:strVal val="visible"/>
                                      </p:to>
                                    </p:set>
                                    <p:animEffect transition="in" filter="fade">
                                      <p:cBhvr>
                                        <p:cTn id="13" dur="1000"/>
                                        <p:tgtEl>
                                          <p:spTgt spid="48131">
                                            <p:txEl>
                                              <p:pRg st="1" end="1"/>
                                            </p:txEl>
                                          </p:spTgt>
                                        </p:tgtEl>
                                      </p:cBhvr>
                                    </p:animEffect>
                                    <p:anim calcmode="lin" valueType="num">
                                      <p:cBhvr>
                                        <p:cTn id="14" dur="1000" fill="hold"/>
                                        <p:tgtEl>
                                          <p:spTgt spid="48131">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48131">
                                            <p:txEl>
                                              <p:pRg st="1" end="1"/>
                                            </p:txEl>
                                          </p:spTgt>
                                        </p:tgtEl>
                                        <p:attrNameLst>
                                          <p:attrName>ppt_y</p:attrName>
                                        </p:attrNameLst>
                                      </p:cBhvr>
                                      <p:tavLst>
                                        <p:tav tm="0">
                                          <p:val>
                                            <p:strVal val="#ppt_y-.1"/>
                                          </p:val>
                                        </p:tav>
                                        <p:tav tm="100000">
                                          <p:val>
                                            <p:strVal val="#ppt_y"/>
                                          </p:val>
                                        </p:tav>
                                      </p:tavLst>
                                    </p:anim>
                                  </p:childTnLst>
                                </p:cTn>
                              </p:par>
                            </p:childTnLst>
                          </p:cTn>
                        </p:par>
                        <p:par>
                          <p:cTn id="16" fill="hold" nodeType="afterGroup">
                            <p:stCondLst>
                              <p:cond delay="3500"/>
                            </p:stCondLst>
                            <p:childTnLst>
                              <p:par>
                                <p:cTn id="17" presetID="47" presetClass="entr" presetSubtype="0" fill="hold" grpId="0" nodeType="afterEffect">
                                  <p:stCondLst>
                                    <p:cond delay="1500"/>
                                  </p:stCondLst>
                                  <p:childTnLst>
                                    <p:set>
                                      <p:cBhvr>
                                        <p:cTn id="18" dur="1" fill="hold">
                                          <p:stCondLst>
                                            <p:cond delay="0"/>
                                          </p:stCondLst>
                                        </p:cTn>
                                        <p:tgtEl>
                                          <p:spTgt spid="48131">
                                            <p:txEl>
                                              <p:pRg st="2" end="2"/>
                                            </p:txEl>
                                          </p:spTgt>
                                        </p:tgtEl>
                                        <p:attrNameLst>
                                          <p:attrName>style.visibility</p:attrName>
                                        </p:attrNameLst>
                                      </p:cBhvr>
                                      <p:to>
                                        <p:strVal val="visible"/>
                                      </p:to>
                                    </p:set>
                                    <p:animEffect transition="in" filter="fade">
                                      <p:cBhvr>
                                        <p:cTn id="19" dur="1000"/>
                                        <p:tgtEl>
                                          <p:spTgt spid="48131">
                                            <p:txEl>
                                              <p:pRg st="2" end="2"/>
                                            </p:txEl>
                                          </p:spTgt>
                                        </p:tgtEl>
                                      </p:cBhvr>
                                    </p:animEffect>
                                    <p:anim calcmode="lin" valueType="num">
                                      <p:cBhvr>
                                        <p:cTn id="20" dur="1000" fill="hold"/>
                                        <p:tgtEl>
                                          <p:spTgt spid="48131">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48131">
                                            <p:txEl>
                                              <p:pRg st="2" end="2"/>
                                            </p:txEl>
                                          </p:spTgt>
                                        </p:tgtEl>
                                        <p:attrNameLst>
                                          <p:attrName>ppt_y</p:attrName>
                                        </p:attrNameLst>
                                      </p:cBhvr>
                                      <p:tavLst>
                                        <p:tav tm="0">
                                          <p:val>
                                            <p:strVal val="#ppt_y-.1"/>
                                          </p:val>
                                        </p:tav>
                                        <p:tav tm="100000">
                                          <p:val>
                                            <p:strVal val="#ppt_y"/>
                                          </p:val>
                                        </p:tav>
                                      </p:tavLst>
                                    </p:anim>
                                  </p:childTnLst>
                                </p:cTn>
                              </p:par>
                            </p:childTnLst>
                          </p:cTn>
                        </p:par>
                        <p:par>
                          <p:cTn id="22" fill="hold" nodeType="afterGroup">
                            <p:stCondLst>
                              <p:cond delay="6000"/>
                            </p:stCondLst>
                            <p:childTnLst>
                              <p:par>
                                <p:cTn id="23" presetID="34" presetClass="entr" presetSubtype="0" fill="hold" grpId="1" nodeType="afterEffect">
                                  <p:stCondLst>
                                    <p:cond delay="1000"/>
                                  </p:stCondLst>
                                  <p:childTnLst>
                                    <p:set>
                                      <p:cBhvr>
                                        <p:cTn id="24" dur="1" fill="hold">
                                          <p:stCondLst>
                                            <p:cond delay="0"/>
                                          </p:stCondLst>
                                        </p:cTn>
                                        <p:tgtEl>
                                          <p:spTgt spid="48131">
                                            <p:txEl>
                                              <p:pRg st="3" end="3"/>
                                            </p:txEl>
                                          </p:spTgt>
                                        </p:tgtEl>
                                        <p:attrNameLst>
                                          <p:attrName>style.visibility</p:attrName>
                                        </p:attrNameLst>
                                      </p:cBhvr>
                                      <p:to>
                                        <p:strVal val="visible"/>
                                      </p:to>
                                    </p:set>
                                    <p:anim from="(-#ppt_w/2)" to="(#ppt_x)" calcmode="lin" valueType="num">
                                      <p:cBhvr>
                                        <p:cTn id="25" dur="600" fill="hold">
                                          <p:stCondLst>
                                            <p:cond delay="0"/>
                                          </p:stCondLst>
                                        </p:cTn>
                                        <p:tgtEl>
                                          <p:spTgt spid="48131">
                                            <p:txEl>
                                              <p:pRg st="3" end="3"/>
                                            </p:txEl>
                                          </p:spTgt>
                                        </p:tgtEl>
                                        <p:attrNameLst>
                                          <p:attrName>ppt_x</p:attrName>
                                        </p:attrNameLst>
                                      </p:cBhvr>
                                    </p:anim>
                                    <p:anim from="0" to="-1.0" calcmode="lin" valueType="num">
                                      <p:cBhvr>
                                        <p:cTn id="26" dur="200" decel="50000" autoRev="1" fill="hold">
                                          <p:stCondLst>
                                            <p:cond delay="600"/>
                                          </p:stCondLst>
                                        </p:cTn>
                                        <p:tgtEl>
                                          <p:spTgt spid="48131">
                                            <p:txEl>
                                              <p:pRg st="3" end="3"/>
                                            </p:txEl>
                                          </p:spTgt>
                                        </p:tgtEl>
                                        <p:attrNameLst>
                                          <p:attrName>xshear</p:attrName>
                                        </p:attrNameLst>
                                      </p:cBhvr>
                                    </p:anim>
                                    <p:animScale>
                                      <p:cBhvr>
                                        <p:cTn id="27" dur="200" decel="100000" autoRev="1" fill="hold">
                                          <p:stCondLst>
                                            <p:cond delay="600"/>
                                          </p:stCondLst>
                                        </p:cTn>
                                        <p:tgtEl>
                                          <p:spTgt spid="48131">
                                            <p:txEl>
                                              <p:pRg st="3" end="3"/>
                                            </p:txEl>
                                          </p:spTgt>
                                        </p:tgtEl>
                                      </p:cBhvr>
                                      <p:from x="100000" y="100000"/>
                                      <p:to x="80000" y="100000"/>
                                    </p:animScale>
                                    <p:anim by="(#ppt_h/3+#ppt_w*0.1)" calcmode="lin" valueType="num">
                                      <p:cBhvr additive="sum">
                                        <p:cTn id="28" dur="200" decel="100000" autoRev="1" fill="hold">
                                          <p:stCondLst>
                                            <p:cond delay="600"/>
                                          </p:stCondLst>
                                        </p:cTn>
                                        <p:tgtEl>
                                          <p:spTgt spid="48131">
                                            <p:txEl>
                                              <p:pRg st="3" end="3"/>
                                            </p:txEl>
                                          </p:spTgt>
                                        </p:tgtEl>
                                        <p:attrNameLst>
                                          <p:attrName>ppt_x</p:attrName>
                                        </p:attrNameLst>
                                      </p:cBhvr>
                                    </p:anim>
                                  </p:childTnLst>
                                </p:cTn>
                              </p:par>
                            </p:childTnLst>
                          </p:cTn>
                        </p:par>
                        <p:par>
                          <p:cTn id="29" fill="hold" nodeType="afterGroup">
                            <p:stCondLst>
                              <p:cond delay="8000"/>
                            </p:stCondLst>
                            <p:childTnLst>
                              <p:par>
                                <p:cTn id="30" presetID="34" presetClass="entr" presetSubtype="0" fill="hold" grpId="1" nodeType="afterEffect">
                                  <p:stCondLst>
                                    <p:cond delay="1000"/>
                                  </p:stCondLst>
                                  <p:childTnLst>
                                    <p:set>
                                      <p:cBhvr>
                                        <p:cTn id="31" dur="1" fill="hold">
                                          <p:stCondLst>
                                            <p:cond delay="0"/>
                                          </p:stCondLst>
                                        </p:cTn>
                                        <p:tgtEl>
                                          <p:spTgt spid="48131">
                                            <p:txEl>
                                              <p:pRg st="4" end="4"/>
                                            </p:txEl>
                                          </p:spTgt>
                                        </p:tgtEl>
                                        <p:attrNameLst>
                                          <p:attrName>style.visibility</p:attrName>
                                        </p:attrNameLst>
                                      </p:cBhvr>
                                      <p:to>
                                        <p:strVal val="visible"/>
                                      </p:to>
                                    </p:set>
                                    <p:anim from="(-#ppt_w/2)" to="(#ppt_x)" calcmode="lin" valueType="num">
                                      <p:cBhvr>
                                        <p:cTn id="32" dur="600" fill="hold">
                                          <p:stCondLst>
                                            <p:cond delay="0"/>
                                          </p:stCondLst>
                                        </p:cTn>
                                        <p:tgtEl>
                                          <p:spTgt spid="48131">
                                            <p:txEl>
                                              <p:pRg st="4" end="4"/>
                                            </p:txEl>
                                          </p:spTgt>
                                        </p:tgtEl>
                                        <p:attrNameLst>
                                          <p:attrName>ppt_x</p:attrName>
                                        </p:attrNameLst>
                                      </p:cBhvr>
                                    </p:anim>
                                    <p:anim from="0" to="-1.0" calcmode="lin" valueType="num">
                                      <p:cBhvr>
                                        <p:cTn id="33" dur="200" decel="50000" autoRev="1" fill="hold">
                                          <p:stCondLst>
                                            <p:cond delay="600"/>
                                          </p:stCondLst>
                                        </p:cTn>
                                        <p:tgtEl>
                                          <p:spTgt spid="48131">
                                            <p:txEl>
                                              <p:pRg st="4" end="4"/>
                                            </p:txEl>
                                          </p:spTgt>
                                        </p:tgtEl>
                                        <p:attrNameLst>
                                          <p:attrName>xshear</p:attrName>
                                        </p:attrNameLst>
                                      </p:cBhvr>
                                    </p:anim>
                                    <p:animScale>
                                      <p:cBhvr>
                                        <p:cTn id="34" dur="200" decel="100000" autoRev="1" fill="hold">
                                          <p:stCondLst>
                                            <p:cond delay="600"/>
                                          </p:stCondLst>
                                        </p:cTn>
                                        <p:tgtEl>
                                          <p:spTgt spid="48131">
                                            <p:txEl>
                                              <p:pRg st="4" end="4"/>
                                            </p:txEl>
                                          </p:spTgt>
                                        </p:tgtEl>
                                      </p:cBhvr>
                                      <p:from x="100000" y="100000"/>
                                      <p:to x="80000" y="100000"/>
                                    </p:animScale>
                                    <p:anim by="(#ppt_h/3+#ppt_w*0.1)" calcmode="lin" valueType="num">
                                      <p:cBhvr additive="sum">
                                        <p:cTn id="35" dur="200" decel="100000" autoRev="1" fill="hold">
                                          <p:stCondLst>
                                            <p:cond delay="600"/>
                                          </p:stCondLst>
                                        </p:cTn>
                                        <p:tgtEl>
                                          <p:spTgt spid="48131">
                                            <p:txEl>
                                              <p:pRg st="4" end="4"/>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1" grpId="0" build="p"/>
      <p:bldP spid="48131" grpId="1"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eaLnBrk="1" hangingPunct="1">
              <a:defRPr/>
            </a:pPr>
            <a:r>
              <a:rPr kumimoji="1" lang="en-GB" dirty="0">
                <a:cs typeface="+mj-cs"/>
              </a:rPr>
              <a:t>Parabolic Reflective Antenna</a:t>
            </a:r>
          </a:p>
        </p:txBody>
      </p:sp>
      <p:pic>
        <p:nvPicPr>
          <p:cNvPr id="59394" name="Picture 5" descr=" Parabolic                                                      00282829  Mnementh                      BEAE7A2F:"/>
          <p:cNvPicPr>
            <a:picLocks noChangeAspect="1" noChangeArrowheads="1"/>
          </p:cNvPicPr>
          <p:nvPr/>
        </p:nvPicPr>
        <p:blipFill>
          <a:blip r:embed="rId3">
            <a:extLst>
              <a:ext uri="{28A0092B-C50C-407E-A947-70E740481C1C}">
                <a14:useLocalDpi xmlns:a14="http://schemas.microsoft.com/office/drawing/2010/main" xmlns="" val="0"/>
              </a:ext>
            </a:extLst>
          </a:blip>
          <a:srcRect b="50113"/>
          <a:stretch>
            <a:fillRect/>
          </a:stretch>
        </p:blipFill>
        <p:spPr bwMode="auto">
          <a:xfrm>
            <a:off x="-758825" y="2070100"/>
            <a:ext cx="7769225" cy="4787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3048000" y="1752600"/>
            <a:ext cx="6096000" cy="400110"/>
          </a:xfrm>
          <a:prstGeom prst="rect">
            <a:avLst/>
          </a:prstGeom>
        </p:spPr>
        <p:txBody>
          <a:bodyPr wrap="square">
            <a:spAutoFit/>
          </a:bodyPr>
          <a:lstStyle/>
          <a:p>
            <a:r>
              <a:rPr lang="en-US" sz="2000" i="1" dirty="0" smtClean="0">
                <a:latin typeface="Times New Roman" pitchFamily="-110" charset="0"/>
                <a:ea typeface="ＭＳ Ｐゴシック" pitchFamily="-110" charset="-128"/>
                <a:cs typeface="ＭＳ Ｐゴシック" pitchFamily="-110" charset="-128"/>
              </a:rPr>
              <a:t>used </a:t>
            </a:r>
            <a:r>
              <a:rPr lang="en-US" sz="2000" i="1" dirty="0">
                <a:latin typeface="Times New Roman" pitchFamily="-110" charset="0"/>
                <a:ea typeface="ＭＳ Ｐゴシック" pitchFamily="-110" charset="-128"/>
                <a:cs typeface="ＭＳ Ｐゴシック" pitchFamily="-110" charset="-128"/>
              </a:rPr>
              <a:t>in terrestrial microwave and satellite applications</a:t>
            </a:r>
            <a:endParaRPr lang="en-US" sz="2000" i="1" dirty="0"/>
          </a:p>
        </p:txBody>
      </p:sp>
      <p:pic>
        <p:nvPicPr>
          <p:cNvPr id="3" name="Picture 2"/>
          <p:cNvPicPr>
            <a:picLocks noChangeAspect="1"/>
          </p:cNvPicPr>
          <p:nvPr/>
        </p:nvPicPr>
        <p:blipFill>
          <a:blip r:embed="rId4"/>
          <a:stretch>
            <a:fillRect/>
          </a:stretch>
        </p:blipFill>
        <p:spPr>
          <a:xfrm>
            <a:off x="5638800" y="2133600"/>
            <a:ext cx="3175000" cy="2857500"/>
          </a:xfrm>
          <a:prstGeom prst="rect">
            <a:avLst/>
          </a:prstGeom>
        </p:spPr>
      </p:pic>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37</a:t>
            </a:fld>
            <a:endParaRPr lang="en-US"/>
          </a:p>
        </p:txBody>
      </p:sp>
    </p:spTree>
  </p:cSld>
  <p:clrMapOvr>
    <a:masterClrMapping/>
  </p:clrMapOvr>
  <p:transition spd="slow">
    <p:dissolv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defRPr/>
            </a:pPr>
            <a:r>
              <a:rPr kumimoji="1" lang="en-GB" dirty="0">
                <a:cs typeface="+mj-cs"/>
              </a:rPr>
              <a:t>Antenna Gain</a:t>
            </a:r>
          </a:p>
        </p:txBody>
      </p:sp>
      <p:sp>
        <p:nvSpPr>
          <p:cNvPr id="51203" name="Rectangle 3"/>
          <p:cNvSpPr>
            <a:spLocks noGrp="1" noChangeArrowheads="1"/>
          </p:cNvSpPr>
          <p:nvPr>
            <p:ph type="body" idx="1"/>
          </p:nvPr>
        </p:nvSpPr>
        <p:spPr>
          <a:xfrm>
            <a:off x="0" y="1676400"/>
            <a:ext cx="9144000" cy="3048000"/>
          </a:xfrm>
        </p:spPr>
        <p:txBody>
          <a:bodyPr/>
          <a:lstStyle/>
          <a:p>
            <a:pPr eaLnBrk="1" hangingPunct="1">
              <a:defRPr/>
            </a:pPr>
            <a:r>
              <a:rPr kumimoji="1" lang="en-GB" sz="2600" dirty="0">
                <a:cs typeface="+mn-cs"/>
              </a:rPr>
              <a:t>M</a:t>
            </a:r>
            <a:r>
              <a:rPr kumimoji="1" lang="en-GB" sz="2600" dirty="0" smtClean="0">
                <a:cs typeface="+mn-cs"/>
              </a:rPr>
              <a:t>easure of the directionality of an antenna</a:t>
            </a:r>
          </a:p>
          <a:p>
            <a:pPr eaLnBrk="1" hangingPunct="1">
              <a:defRPr/>
            </a:pPr>
            <a:r>
              <a:rPr kumimoji="1" lang="en-GB" sz="2600" dirty="0">
                <a:cs typeface="+mn-cs"/>
              </a:rPr>
              <a:t>P</a:t>
            </a:r>
            <a:r>
              <a:rPr kumimoji="1" lang="en-GB" sz="2600" dirty="0" smtClean="0">
                <a:cs typeface="+mn-cs"/>
              </a:rPr>
              <a:t>ower output in particular direction verses that produced by an isotropic antenna</a:t>
            </a:r>
          </a:p>
          <a:p>
            <a:pPr eaLnBrk="1" hangingPunct="1">
              <a:defRPr/>
            </a:pPr>
            <a:r>
              <a:rPr kumimoji="1" lang="en-GB" sz="2600" dirty="0">
                <a:cs typeface="+mn-cs"/>
              </a:rPr>
              <a:t>M</a:t>
            </a:r>
            <a:r>
              <a:rPr kumimoji="1" lang="en-GB" sz="2600" dirty="0" smtClean="0">
                <a:cs typeface="+mn-cs"/>
              </a:rPr>
              <a:t>easured in decibels (dB)</a:t>
            </a:r>
          </a:p>
          <a:p>
            <a:pPr eaLnBrk="1" hangingPunct="1">
              <a:defRPr/>
            </a:pPr>
            <a:r>
              <a:rPr kumimoji="1" lang="en-GB" sz="2600" dirty="0">
                <a:cs typeface="+mn-cs"/>
              </a:rPr>
              <a:t>R</a:t>
            </a:r>
            <a:r>
              <a:rPr kumimoji="1" lang="en-GB" sz="2600" dirty="0" smtClean="0">
                <a:cs typeface="+mn-cs"/>
              </a:rPr>
              <a:t>esults in loss in power in another direction</a:t>
            </a:r>
          </a:p>
          <a:p>
            <a:pPr eaLnBrk="1" hangingPunct="1">
              <a:defRPr/>
            </a:pPr>
            <a:r>
              <a:rPr kumimoji="1" lang="en-GB" sz="2600" dirty="0">
                <a:cs typeface="+mn-cs"/>
              </a:rPr>
              <a:t>E</a:t>
            </a:r>
            <a:r>
              <a:rPr kumimoji="1" lang="en-GB" sz="2600" dirty="0" smtClean="0">
                <a:cs typeface="+mn-cs"/>
              </a:rPr>
              <a:t>ffective area relates to physical size and shape</a:t>
            </a:r>
          </a:p>
        </p:txBody>
      </p:sp>
      <p:sp>
        <p:nvSpPr>
          <p:cNvPr id="2" name="Rectangle 1"/>
          <p:cNvSpPr/>
          <p:nvPr/>
        </p:nvSpPr>
        <p:spPr>
          <a:xfrm>
            <a:off x="76200" y="4461808"/>
            <a:ext cx="8991600" cy="1938992"/>
          </a:xfrm>
          <a:prstGeom prst="rect">
            <a:avLst/>
          </a:prstGeom>
        </p:spPr>
        <p:txBody>
          <a:bodyPr wrap="square">
            <a:spAutoFit/>
          </a:bodyPr>
          <a:lstStyle/>
          <a:p>
            <a:r>
              <a:rPr lang="en-US" sz="2000" i="1" dirty="0" smtClean="0"/>
              <a:t>Antenna gain is a key </a:t>
            </a:r>
            <a:r>
              <a:rPr lang="en-US" sz="2000" i="1" dirty="0"/>
              <a:t>performance figure which combines the antenna's directivity and electrical efficiency. As a transmitting antenna, the figure describes how well the antenna converts input power into radio waves headed in a specified direction. As a receiving antenna, the figure describes how well the antenna converts radio waves arriving from a specified direction into electrical power</a:t>
            </a:r>
          </a:p>
        </p:txBody>
      </p:sp>
      <p:sp>
        <p:nvSpPr>
          <p:cNvPr id="3" name="Rectangle 2"/>
          <p:cNvSpPr/>
          <p:nvPr/>
        </p:nvSpPr>
        <p:spPr>
          <a:xfrm>
            <a:off x="0" y="6445149"/>
            <a:ext cx="9144000" cy="400110"/>
          </a:xfrm>
          <a:prstGeom prst="rect">
            <a:avLst/>
          </a:prstGeom>
        </p:spPr>
        <p:txBody>
          <a:bodyPr wrap="square">
            <a:spAutoFit/>
          </a:bodyPr>
          <a:lstStyle/>
          <a:p>
            <a:r>
              <a:rPr lang="en-US" sz="2000" dirty="0"/>
              <a:t>A plot of the gain as a function of direction is called the </a:t>
            </a:r>
            <a:r>
              <a:rPr lang="en-US" sz="2000" b="1" dirty="0"/>
              <a:t>radiation pattern</a:t>
            </a:r>
            <a:r>
              <a:rPr lang="en-US" sz="2000" dirty="0"/>
              <a:t>.</a:t>
            </a: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38</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9" presetClass="entr" presetSubtype="0" accel="100000" fill="hold" grpId="0" nodeType="withEffect">
                                  <p:stCondLst>
                                    <p:cond delay="0"/>
                                  </p:stCondLst>
                                  <p:childTnLst>
                                    <p:set>
                                      <p:cBhvr>
                                        <p:cTn id="6" dur="1" fill="hold">
                                          <p:stCondLst>
                                            <p:cond delay="0"/>
                                          </p:stCondLst>
                                        </p:cTn>
                                        <p:tgtEl>
                                          <p:spTgt spid="51203">
                                            <p:txEl>
                                              <p:pRg st="0" end="0"/>
                                            </p:txEl>
                                          </p:spTgt>
                                        </p:tgtEl>
                                        <p:attrNameLst>
                                          <p:attrName>style.visibility</p:attrName>
                                        </p:attrNameLst>
                                      </p:cBhvr>
                                      <p:to>
                                        <p:strVal val="visible"/>
                                      </p:to>
                                    </p:set>
                                    <p:anim calcmode="lin" valueType="num">
                                      <p:cBhvr>
                                        <p:cTn id="7" dur="500" fill="hold"/>
                                        <p:tgtEl>
                                          <p:spTgt spid="51203">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51203">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51203">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51203">
                                            <p:txEl>
                                              <p:pRg st="0" end="0"/>
                                            </p:txEl>
                                          </p:spTgt>
                                        </p:tgtEl>
                                        <p:attrNameLst>
                                          <p:attrName>ppt_y</p:attrName>
                                        </p:attrNameLst>
                                      </p:cBhvr>
                                      <p:tavLst>
                                        <p:tav tm="0">
                                          <p:val>
                                            <p:strVal val="#ppt_y"/>
                                          </p:val>
                                        </p:tav>
                                        <p:tav tm="100000">
                                          <p:val>
                                            <p:strVal val="#ppt_y"/>
                                          </p:val>
                                        </p:tav>
                                      </p:tavLst>
                                    </p:anim>
                                  </p:childTnLst>
                                </p:cTn>
                              </p:par>
                            </p:childTnLst>
                          </p:cTn>
                        </p:par>
                        <p:par>
                          <p:cTn id="11" fill="hold" nodeType="afterGroup">
                            <p:stCondLst>
                              <p:cond delay="500"/>
                            </p:stCondLst>
                            <p:childTnLst>
                              <p:par>
                                <p:cTn id="12" presetID="39" presetClass="entr" presetSubtype="0" accel="100000" fill="hold" grpId="0" nodeType="afterEffect">
                                  <p:stCondLst>
                                    <p:cond delay="1000"/>
                                  </p:stCondLst>
                                  <p:childTnLst>
                                    <p:set>
                                      <p:cBhvr>
                                        <p:cTn id="13" dur="1" fill="hold">
                                          <p:stCondLst>
                                            <p:cond delay="0"/>
                                          </p:stCondLst>
                                        </p:cTn>
                                        <p:tgtEl>
                                          <p:spTgt spid="51203">
                                            <p:txEl>
                                              <p:pRg st="1" end="1"/>
                                            </p:txEl>
                                          </p:spTgt>
                                        </p:tgtEl>
                                        <p:attrNameLst>
                                          <p:attrName>style.visibility</p:attrName>
                                        </p:attrNameLst>
                                      </p:cBhvr>
                                      <p:to>
                                        <p:strVal val="visible"/>
                                      </p:to>
                                    </p:set>
                                    <p:anim calcmode="lin" valueType="num">
                                      <p:cBhvr>
                                        <p:cTn id="14" dur="500" fill="hold"/>
                                        <p:tgtEl>
                                          <p:spTgt spid="51203">
                                            <p:txEl>
                                              <p:pRg st="1" end="1"/>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5" dur="500" fill="hold"/>
                                        <p:tgtEl>
                                          <p:spTgt spid="51203">
                                            <p:txEl>
                                              <p:pRg st="1" end="1"/>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6" dur="500" fill="hold"/>
                                        <p:tgtEl>
                                          <p:spTgt spid="51203">
                                            <p:txEl>
                                              <p:pRg st="1" end="1"/>
                                            </p:txEl>
                                          </p:spTgt>
                                        </p:tgtEl>
                                        <p:attrNameLst>
                                          <p:attrName>ppt_x</p:attrName>
                                        </p:attrNameLst>
                                      </p:cBhvr>
                                      <p:tavLst>
                                        <p:tav tm="0">
                                          <p:val>
                                            <p:strVal val="#ppt_x-.3"/>
                                          </p:val>
                                        </p:tav>
                                        <p:tav tm="50000">
                                          <p:val>
                                            <p:strVal val="#ppt_x"/>
                                          </p:val>
                                        </p:tav>
                                        <p:tav tm="100000">
                                          <p:val>
                                            <p:strVal val="#ppt_x"/>
                                          </p:val>
                                        </p:tav>
                                      </p:tavLst>
                                    </p:anim>
                                    <p:anim calcmode="lin" valueType="num">
                                      <p:cBhvr>
                                        <p:cTn id="17" dur="500" fill="hold"/>
                                        <p:tgtEl>
                                          <p:spTgt spid="51203">
                                            <p:txEl>
                                              <p:pRg st="1" end="1"/>
                                            </p:txEl>
                                          </p:spTgt>
                                        </p:tgtEl>
                                        <p:attrNameLst>
                                          <p:attrName>ppt_y</p:attrName>
                                        </p:attrNameLst>
                                      </p:cBhvr>
                                      <p:tavLst>
                                        <p:tav tm="0">
                                          <p:val>
                                            <p:strVal val="#ppt_y"/>
                                          </p:val>
                                        </p:tav>
                                        <p:tav tm="100000">
                                          <p:val>
                                            <p:strVal val="#ppt_y"/>
                                          </p:val>
                                        </p:tav>
                                      </p:tavLst>
                                    </p:anim>
                                  </p:childTnLst>
                                </p:cTn>
                              </p:par>
                            </p:childTnLst>
                          </p:cTn>
                        </p:par>
                        <p:par>
                          <p:cTn id="18" fill="hold" nodeType="afterGroup">
                            <p:stCondLst>
                              <p:cond delay="2000"/>
                            </p:stCondLst>
                            <p:childTnLst>
                              <p:par>
                                <p:cTn id="19" presetID="39" presetClass="entr" presetSubtype="0" accel="100000" fill="hold" grpId="0" nodeType="afterEffect">
                                  <p:stCondLst>
                                    <p:cond delay="1000"/>
                                  </p:stCondLst>
                                  <p:childTnLst>
                                    <p:set>
                                      <p:cBhvr>
                                        <p:cTn id="20" dur="1" fill="hold">
                                          <p:stCondLst>
                                            <p:cond delay="0"/>
                                          </p:stCondLst>
                                        </p:cTn>
                                        <p:tgtEl>
                                          <p:spTgt spid="51203">
                                            <p:txEl>
                                              <p:pRg st="2" end="2"/>
                                            </p:txEl>
                                          </p:spTgt>
                                        </p:tgtEl>
                                        <p:attrNameLst>
                                          <p:attrName>style.visibility</p:attrName>
                                        </p:attrNameLst>
                                      </p:cBhvr>
                                      <p:to>
                                        <p:strVal val="visible"/>
                                      </p:to>
                                    </p:set>
                                    <p:anim calcmode="lin" valueType="num">
                                      <p:cBhvr>
                                        <p:cTn id="21" dur="500" fill="hold"/>
                                        <p:tgtEl>
                                          <p:spTgt spid="51203">
                                            <p:txEl>
                                              <p:pRg st="2" end="2"/>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2" dur="500" fill="hold"/>
                                        <p:tgtEl>
                                          <p:spTgt spid="51203">
                                            <p:txEl>
                                              <p:pRg st="2" end="2"/>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3" dur="500" fill="hold"/>
                                        <p:tgtEl>
                                          <p:spTgt spid="51203">
                                            <p:txEl>
                                              <p:pRg st="2" end="2"/>
                                            </p:txEl>
                                          </p:spTgt>
                                        </p:tgtEl>
                                        <p:attrNameLst>
                                          <p:attrName>ppt_x</p:attrName>
                                        </p:attrNameLst>
                                      </p:cBhvr>
                                      <p:tavLst>
                                        <p:tav tm="0">
                                          <p:val>
                                            <p:strVal val="#ppt_x-.3"/>
                                          </p:val>
                                        </p:tav>
                                        <p:tav tm="50000">
                                          <p:val>
                                            <p:strVal val="#ppt_x"/>
                                          </p:val>
                                        </p:tav>
                                        <p:tav tm="100000">
                                          <p:val>
                                            <p:strVal val="#ppt_x"/>
                                          </p:val>
                                        </p:tav>
                                      </p:tavLst>
                                    </p:anim>
                                    <p:anim calcmode="lin" valueType="num">
                                      <p:cBhvr>
                                        <p:cTn id="24" dur="500" fill="hold"/>
                                        <p:tgtEl>
                                          <p:spTgt spid="51203">
                                            <p:txEl>
                                              <p:pRg st="2" end="2"/>
                                            </p:txEl>
                                          </p:spTgt>
                                        </p:tgtEl>
                                        <p:attrNameLst>
                                          <p:attrName>ppt_y</p:attrName>
                                        </p:attrNameLst>
                                      </p:cBhvr>
                                      <p:tavLst>
                                        <p:tav tm="0">
                                          <p:val>
                                            <p:strVal val="#ppt_y"/>
                                          </p:val>
                                        </p:tav>
                                        <p:tav tm="100000">
                                          <p:val>
                                            <p:strVal val="#ppt_y"/>
                                          </p:val>
                                        </p:tav>
                                      </p:tavLst>
                                    </p:anim>
                                  </p:childTnLst>
                                </p:cTn>
                              </p:par>
                            </p:childTnLst>
                          </p:cTn>
                        </p:par>
                        <p:par>
                          <p:cTn id="25" fill="hold" nodeType="afterGroup">
                            <p:stCondLst>
                              <p:cond delay="3500"/>
                            </p:stCondLst>
                            <p:childTnLst>
                              <p:par>
                                <p:cTn id="26" presetID="39" presetClass="entr" presetSubtype="0" accel="100000" fill="hold" grpId="0" nodeType="afterEffect">
                                  <p:stCondLst>
                                    <p:cond delay="1000"/>
                                  </p:stCondLst>
                                  <p:childTnLst>
                                    <p:set>
                                      <p:cBhvr>
                                        <p:cTn id="27" dur="1" fill="hold">
                                          <p:stCondLst>
                                            <p:cond delay="0"/>
                                          </p:stCondLst>
                                        </p:cTn>
                                        <p:tgtEl>
                                          <p:spTgt spid="51203">
                                            <p:txEl>
                                              <p:pRg st="3" end="3"/>
                                            </p:txEl>
                                          </p:spTgt>
                                        </p:tgtEl>
                                        <p:attrNameLst>
                                          <p:attrName>style.visibility</p:attrName>
                                        </p:attrNameLst>
                                      </p:cBhvr>
                                      <p:to>
                                        <p:strVal val="visible"/>
                                      </p:to>
                                    </p:set>
                                    <p:anim calcmode="lin" valueType="num">
                                      <p:cBhvr>
                                        <p:cTn id="28" dur="500" fill="hold"/>
                                        <p:tgtEl>
                                          <p:spTgt spid="51203">
                                            <p:txEl>
                                              <p:pRg st="3" end="3"/>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9" dur="500" fill="hold"/>
                                        <p:tgtEl>
                                          <p:spTgt spid="51203">
                                            <p:txEl>
                                              <p:pRg st="3" end="3"/>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0" dur="500" fill="hold"/>
                                        <p:tgtEl>
                                          <p:spTgt spid="51203">
                                            <p:txEl>
                                              <p:pRg st="3" end="3"/>
                                            </p:txEl>
                                          </p:spTgt>
                                        </p:tgtEl>
                                        <p:attrNameLst>
                                          <p:attrName>ppt_x</p:attrName>
                                        </p:attrNameLst>
                                      </p:cBhvr>
                                      <p:tavLst>
                                        <p:tav tm="0">
                                          <p:val>
                                            <p:strVal val="#ppt_x-.3"/>
                                          </p:val>
                                        </p:tav>
                                        <p:tav tm="50000">
                                          <p:val>
                                            <p:strVal val="#ppt_x"/>
                                          </p:val>
                                        </p:tav>
                                        <p:tav tm="100000">
                                          <p:val>
                                            <p:strVal val="#ppt_x"/>
                                          </p:val>
                                        </p:tav>
                                      </p:tavLst>
                                    </p:anim>
                                    <p:anim calcmode="lin" valueType="num">
                                      <p:cBhvr>
                                        <p:cTn id="31" dur="500" fill="hold"/>
                                        <p:tgtEl>
                                          <p:spTgt spid="51203">
                                            <p:txEl>
                                              <p:pRg st="3" end="3"/>
                                            </p:txEl>
                                          </p:spTgt>
                                        </p:tgtEl>
                                        <p:attrNameLst>
                                          <p:attrName>ppt_y</p:attrName>
                                        </p:attrNameLst>
                                      </p:cBhvr>
                                      <p:tavLst>
                                        <p:tav tm="0">
                                          <p:val>
                                            <p:strVal val="#ppt_y"/>
                                          </p:val>
                                        </p:tav>
                                        <p:tav tm="100000">
                                          <p:val>
                                            <p:strVal val="#ppt_y"/>
                                          </p:val>
                                        </p:tav>
                                      </p:tavLst>
                                    </p:anim>
                                  </p:childTnLst>
                                </p:cTn>
                              </p:par>
                            </p:childTnLst>
                          </p:cTn>
                        </p:par>
                        <p:par>
                          <p:cTn id="32" fill="hold" nodeType="afterGroup">
                            <p:stCondLst>
                              <p:cond delay="5000"/>
                            </p:stCondLst>
                            <p:childTnLst>
                              <p:par>
                                <p:cTn id="33" presetID="39" presetClass="entr" presetSubtype="0" accel="100000" fill="hold" grpId="0" nodeType="afterEffect">
                                  <p:stCondLst>
                                    <p:cond delay="1000"/>
                                  </p:stCondLst>
                                  <p:childTnLst>
                                    <p:set>
                                      <p:cBhvr>
                                        <p:cTn id="34" dur="1" fill="hold">
                                          <p:stCondLst>
                                            <p:cond delay="0"/>
                                          </p:stCondLst>
                                        </p:cTn>
                                        <p:tgtEl>
                                          <p:spTgt spid="51203">
                                            <p:txEl>
                                              <p:pRg st="4" end="4"/>
                                            </p:txEl>
                                          </p:spTgt>
                                        </p:tgtEl>
                                        <p:attrNameLst>
                                          <p:attrName>style.visibility</p:attrName>
                                        </p:attrNameLst>
                                      </p:cBhvr>
                                      <p:to>
                                        <p:strVal val="visible"/>
                                      </p:to>
                                    </p:set>
                                    <p:anim calcmode="lin" valueType="num">
                                      <p:cBhvr>
                                        <p:cTn id="35" dur="500" fill="hold"/>
                                        <p:tgtEl>
                                          <p:spTgt spid="51203">
                                            <p:txEl>
                                              <p:pRg st="4" end="4"/>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6" dur="500" fill="hold"/>
                                        <p:tgtEl>
                                          <p:spTgt spid="51203">
                                            <p:txEl>
                                              <p:pRg st="4" end="4"/>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7" dur="500" fill="hold"/>
                                        <p:tgtEl>
                                          <p:spTgt spid="51203">
                                            <p:txEl>
                                              <p:pRg st="4" end="4"/>
                                            </p:txEl>
                                          </p:spTgt>
                                        </p:tgtEl>
                                        <p:attrNameLst>
                                          <p:attrName>ppt_x</p:attrName>
                                        </p:attrNameLst>
                                      </p:cBhvr>
                                      <p:tavLst>
                                        <p:tav tm="0">
                                          <p:val>
                                            <p:strVal val="#ppt_x-.3"/>
                                          </p:val>
                                        </p:tav>
                                        <p:tav tm="50000">
                                          <p:val>
                                            <p:strVal val="#ppt_x"/>
                                          </p:val>
                                        </p:tav>
                                        <p:tav tm="100000">
                                          <p:val>
                                            <p:strVal val="#ppt_x"/>
                                          </p:val>
                                        </p:tav>
                                      </p:tavLst>
                                    </p:anim>
                                    <p:anim calcmode="lin" valueType="num">
                                      <p:cBhvr>
                                        <p:cTn id="38" dur="500" fill="hold"/>
                                        <p:tgtEl>
                                          <p:spTgt spid="5120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defRPr/>
            </a:pPr>
            <a:r>
              <a:rPr kumimoji="1" lang="en-US" dirty="0">
                <a:cs typeface="+mj-cs"/>
              </a:rPr>
              <a:t>Terrestrial Microwave</a:t>
            </a:r>
          </a:p>
        </p:txBody>
      </p:sp>
      <p:graphicFrame>
        <p:nvGraphicFramePr>
          <p:cNvPr id="4" name="Diagram 3"/>
          <p:cNvGraphicFramePr/>
          <p:nvPr>
            <p:extLst>
              <p:ext uri="{D42A27DB-BD31-4B8C-83A1-F6EECF244321}">
                <p14:modId xmlns:p14="http://schemas.microsoft.com/office/powerpoint/2010/main" xmlns="" val="4113559623"/>
              </p:ext>
            </p:extLst>
          </p:nvPr>
        </p:nvGraphicFramePr>
        <p:xfrm>
          <a:off x="0" y="2438400"/>
          <a:ext cx="4724400" cy="3962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Rectangle 1"/>
          <p:cNvSpPr/>
          <p:nvPr/>
        </p:nvSpPr>
        <p:spPr>
          <a:xfrm>
            <a:off x="4887090" y="1981200"/>
            <a:ext cx="4267200" cy="4093428"/>
          </a:xfrm>
          <a:prstGeom prst="rect">
            <a:avLst/>
          </a:prstGeom>
        </p:spPr>
        <p:txBody>
          <a:bodyPr wrap="square">
            <a:spAutoFit/>
          </a:bodyPr>
          <a:lstStyle/>
          <a:p>
            <a:r>
              <a:rPr lang="en-US" sz="2000" i="1" dirty="0"/>
              <a:t>A system, method, technology, or service, such as Multichannel Multipoint Distribution Service, </a:t>
            </a:r>
            <a:r>
              <a:rPr lang="en-US" sz="2000" i="1" dirty="0" smtClean="0"/>
              <a:t>that </a:t>
            </a:r>
            <a:r>
              <a:rPr lang="en-US" sz="2000" i="1" dirty="0"/>
              <a:t>utilizes microwave line of sight communications between sending and receiving units located on the ground or on towers, as opposed to a sender and/or receiver antenna being located on a communications satellite. Used, for instance, for telephone, TV, and/or data services. Also called Terrestrial Microwave radio.</a:t>
            </a:r>
          </a:p>
        </p:txBody>
      </p:sp>
      <p:sp>
        <p:nvSpPr>
          <p:cNvPr id="3" name="Slide Number Placeholder 2"/>
          <p:cNvSpPr>
            <a:spLocks noGrp="1"/>
          </p:cNvSpPr>
          <p:nvPr>
            <p:ph type="sldNum" sz="quarter" idx="12"/>
          </p:nvPr>
        </p:nvSpPr>
        <p:spPr/>
        <p:txBody>
          <a:bodyPr/>
          <a:lstStyle/>
          <a:p>
            <a:pPr>
              <a:defRPr/>
            </a:pPr>
            <a:fld id="{BACECD4D-FF13-F54C-9E44-5E76ECC5C64E}" type="slidenum">
              <a:rPr lang="en-US" smtClean="0"/>
              <a:pPr>
                <a:defRPr/>
              </a:pPr>
              <a:t>39</a:t>
            </a:fld>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06412"/>
            <a:ext cx="8686800" cy="1398588"/>
          </a:xfrm>
        </p:spPr>
        <p:txBody>
          <a:bodyPr/>
          <a:lstStyle/>
          <a:p>
            <a:pPr eaLnBrk="1" hangingPunct="1">
              <a:defRPr/>
            </a:pPr>
            <a:r>
              <a:rPr lang="en-US" sz="4300" dirty="0" smtClean="0">
                <a:cs typeface="+mj-cs"/>
              </a:rPr>
              <a:t>Terrestrial Microwave Applications</a:t>
            </a:r>
          </a:p>
        </p:txBody>
      </p:sp>
      <p:sp>
        <p:nvSpPr>
          <p:cNvPr id="3" name="Content Placeholder 2"/>
          <p:cNvSpPr>
            <a:spLocks noGrp="1"/>
          </p:cNvSpPr>
          <p:nvPr>
            <p:ph idx="1"/>
          </p:nvPr>
        </p:nvSpPr>
        <p:spPr>
          <a:xfrm>
            <a:off x="685800" y="2057400"/>
            <a:ext cx="7848600" cy="4454525"/>
          </a:xfrm>
        </p:spPr>
        <p:txBody>
          <a:bodyPr/>
          <a:lstStyle/>
          <a:p>
            <a:pPr eaLnBrk="1" hangingPunct="1">
              <a:lnSpc>
                <a:spcPct val="90000"/>
              </a:lnSpc>
              <a:defRPr/>
            </a:pPr>
            <a:r>
              <a:rPr kumimoji="1" lang="en-US" sz="2800" dirty="0">
                <a:cs typeface="+mn-cs"/>
              </a:rPr>
              <a:t>U</a:t>
            </a:r>
            <a:r>
              <a:rPr kumimoji="1" lang="en-US" sz="2800" dirty="0" smtClean="0">
                <a:cs typeface="+mn-cs"/>
              </a:rPr>
              <a:t>sed for long haul telecommunications, short point-to-point links between buildings and cellular systems</a:t>
            </a:r>
          </a:p>
          <a:p>
            <a:pPr eaLnBrk="1" hangingPunct="1">
              <a:lnSpc>
                <a:spcPct val="90000"/>
              </a:lnSpc>
              <a:defRPr/>
            </a:pPr>
            <a:r>
              <a:rPr kumimoji="1" lang="en-US" sz="2800" dirty="0">
                <a:cs typeface="+mn-cs"/>
              </a:rPr>
              <a:t>U</a:t>
            </a:r>
            <a:r>
              <a:rPr kumimoji="1" lang="en-US" sz="2800" dirty="0" smtClean="0">
                <a:cs typeface="+mn-cs"/>
              </a:rPr>
              <a:t>sed for both voice and TV transmission</a:t>
            </a:r>
          </a:p>
          <a:p>
            <a:pPr eaLnBrk="1" hangingPunct="1">
              <a:lnSpc>
                <a:spcPct val="90000"/>
              </a:lnSpc>
              <a:defRPr/>
            </a:pPr>
            <a:r>
              <a:rPr kumimoji="1" lang="en-US" sz="2800" dirty="0">
                <a:cs typeface="+mn-cs"/>
              </a:rPr>
              <a:t>F</a:t>
            </a:r>
            <a:r>
              <a:rPr kumimoji="1" lang="en-US" sz="2800" dirty="0" smtClean="0">
                <a:cs typeface="+mn-cs"/>
              </a:rPr>
              <a:t>ewer repeaters but requires line of sight transmission</a:t>
            </a:r>
          </a:p>
          <a:p>
            <a:pPr eaLnBrk="1" hangingPunct="1">
              <a:lnSpc>
                <a:spcPct val="90000"/>
              </a:lnSpc>
              <a:defRPr/>
            </a:pPr>
            <a:r>
              <a:rPr kumimoji="1" lang="en-US" sz="2800" dirty="0" smtClean="0">
                <a:cs typeface="+mn-cs"/>
              </a:rPr>
              <a:t>1-40GHz frequencies, with higher frequencies having higher data rates</a:t>
            </a:r>
          </a:p>
          <a:p>
            <a:pPr eaLnBrk="1" hangingPunct="1">
              <a:lnSpc>
                <a:spcPct val="90000"/>
              </a:lnSpc>
              <a:defRPr/>
            </a:pPr>
            <a:r>
              <a:rPr kumimoji="1" lang="en-US" sz="2800" dirty="0">
                <a:cs typeface="+mn-cs"/>
              </a:rPr>
              <a:t>M</a:t>
            </a:r>
            <a:r>
              <a:rPr kumimoji="1" lang="en-US" sz="2800" dirty="0" smtClean="0">
                <a:cs typeface="+mn-cs"/>
              </a:rPr>
              <a:t>ain source of loss is attenuation caused mostly by distance, rainfall</a:t>
            </a:r>
            <a:r>
              <a:rPr kumimoji="1" lang="en-US" sz="2400" dirty="0" smtClean="0">
                <a:cs typeface="+mn-cs"/>
              </a:rPr>
              <a:t> and interference</a:t>
            </a:r>
            <a:endParaRPr kumimoji="1" lang="en-US" sz="2800" dirty="0" smtClean="0">
              <a:cs typeface="+mn-cs"/>
            </a:endParaRPr>
          </a:p>
          <a:p>
            <a:pPr eaLnBrk="1" hangingPunct="1">
              <a:lnSpc>
                <a:spcPct val="90000"/>
              </a:lnSpc>
              <a:defRPr/>
            </a:pPr>
            <a:endParaRPr kumimoji="1" lang="en-US" sz="2800" dirty="0" smtClean="0">
              <a:cs typeface="+mn-cs"/>
            </a:endParaRPr>
          </a:p>
          <a:p>
            <a:pPr eaLnBrk="1" hangingPunct="1">
              <a:defRPr/>
            </a:pPr>
            <a:endParaRPr lang="en-US" dirty="0" smtClean="0">
              <a:cs typeface="+mn-cs"/>
            </a:endParaRP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40</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6" accel="50000" decel="5000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10" presetClass="entr" presetSubtype="0" fill="hold" grpId="1"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fade">
                                      <p:cBhvr>
                                        <p:cTn id="11" dur="3000"/>
                                        <p:tgtEl>
                                          <p:spTgt spid="3">
                                            <p:txEl>
                                              <p:pRg st="2" end="2"/>
                                            </p:txEl>
                                          </p:spTgt>
                                        </p:tgtEl>
                                      </p:cBhvr>
                                    </p:animEffect>
                                  </p:childTnLst>
                                </p:cTn>
                              </p:par>
                              <p:par>
                                <p:cTn id="12" presetID="2" presetClass="entr" presetSubtype="12" accel="50000" decel="50000" fill="hold" grpId="0"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additive="base">
                                        <p:cTn id="14" dur="10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5" dur="1000" fill="hold"/>
                                        <p:tgtEl>
                                          <p:spTgt spid="3">
                                            <p:txEl>
                                              <p:pRg st="1" end="1"/>
                                            </p:txEl>
                                          </p:spTgt>
                                        </p:tgtEl>
                                        <p:attrNameLst>
                                          <p:attrName>ppt_y</p:attrName>
                                        </p:attrNameLst>
                                      </p:cBhvr>
                                      <p:tavLst>
                                        <p:tav tm="0">
                                          <p:val>
                                            <p:strVal val="1+#ppt_h/2"/>
                                          </p:val>
                                        </p:tav>
                                        <p:tav tm="100000">
                                          <p:val>
                                            <p:strVal val="#ppt_y"/>
                                          </p:val>
                                        </p:tav>
                                      </p:tavLst>
                                    </p:anim>
                                  </p:childTnLst>
                                </p:cTn>
                              </p:par>
                              <p:par>
                                <p:cTn id="16" presetID="2" presetClass="entr" presetSubtype="9" accel="50000" decel="5000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 calcmode="lin" valueType="num">
                                      <p:cBhvr additive="base">
                                        <p:cTn id="18" dur="10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19" dur="1000" fill="hold"/>
                                        <p:tgtEl>
                                          <p:spTgt spid="3">
                                            <p:txEl>
                                              <p:pRg st="3" end="3"/>
                                            </p:txEl>
                                          </p:spTgt>
                                        </p:tgtEl>
                                        <p:attrNameLst>
                                          <p:attrName>ppt_y</p:attrName>
                                        </p:attrNameLst>
                                      </p:cBhvr>
                                      <p:tavLst>
                                        <p:tav tm="0">
                                          <p:val>
                                            <p:strVal val="0-#ppt_h/2"/>
                                          </p:val>
                                        </p:tav>
                                        <p:tav tm="100000">
                                          <p:val>
                                            <p:strVal val="#ppt_y"/>
                                          </p:val>
                                        </p:tav>
                                      </p:tavLst>
                                    </p:anim>
                                  </p:childTnLst>
                                </p:cTn>
                              </p:par>
                              <p:par>
                                <p:cTn id="20" presetID="2" presetClass="entr" presetSubtype="3" accel="50000" decel="50000" fill="hold" grpId="0" nodeType="with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 calcmode="lin" valueType="num">
                                      <p:cBhvr additive="base">
                                        <p:cTn id="22" dur="20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23" dur="2000" fill="hold"/>
                                        <p:tgtEl>
                                          <p:spTgt spid="3">
                                            <p:txEl>
                                              <p:pRg st="4" end="4"/>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617538"/>
            <a:ext cx="8382000" cy="1143000"/>
          </a:xfrm>
        </p:spPr>
        <p:txBody>
          <a:bodyPr/>
          <a:lstStyle/>
          <a:p>
            <a:pPr eaLnBrk="1" hangingPunct="1">
              <a:defRPr/>
            </a:pPr>
            <a:r>
              <a:rPr lang="en-US" sz="3800" dirty="0" smtClean="0">
                <a:cs typeface="+mj-cs"/>
              </a:rPr>
              <a:t>Microwave Bandwidth and Data Rates</a:t>
            </a:r>
            <a:endParaRPr lang="en-US" sz="3800" dirty="0">
              <a:cs typeface="+mj-cs"/>
            </a:endParaRPr>
          </a:p>
        </p:txBody>
      </p:sp>
      <p:graphicFrame>
        <p:nvGraphicFramePr>
          <p:cNvPr id="9218" name="Object 2"/>
          <p:cNvGraphicFramePr>
            <a:graphicFrameLocks noChangeAspect="1"/>
          </p:cNvGraphicFramePr>
          <p:nvPr>
            <p:extLst>
              <p:ext uri="{D42A27DB-BD31-4B8C-83A1-F6EECF244321}">
                <p14:modId xmlns:p14="http://schemas.microsoft.com/office/powerpoint/2010/main" xmlns="" val="1749395364"/>
              </p:ext>
            </p:extLst>
          </p:nvPr>
        </p:nvGraphicFramePr>
        <p:xfrm>
          <a:off x="1066800" y="2057400"/>
          <a:ext cx="7543800" cy="4038600"/>
        </p:xfrm>
        <a:graphic>
          <a:graphicData uri="http://schemas.openxmlformats.org/presentationml/2006/ole">
            <p:oleObj spid="_x0000_s9435" name="Document" r:id="rId4" imgW="6061680" imgH="2212560" progId="Word.Document.12">
              <p:embed/>
            </p:oleObj>
          </a:graphicData>
        </a:graphic>
      </p:graphicFrame>
      <p:sp>
        <p:nvSpPr>
          <p:cNvPr id="3" name="Slide Number Placeholder 2"/>
          <p:cNvSpPr>
            <a:spLocks noGrp="1"/>
          </p:cNvSpPr>
          <p:nvPr>
            <p:ph type="sldNum" sz="quarter" idx="12"/>
          </p:nvPr>
        </p:nvSpPr>
        <p:spPr/>
        <p:txBody>
          <a:bodyPr/>
          <a:lstStyle/>
          <a:p>
            <a:pPr>
              <a:defRPr/>
            </a:pPr>
            <a:fld id="{BACECD4D-FF13-F54C-9E44-5E76ECC5C64E}" type="slidenum">
              <a:rPr lang="en-US" smtClean="0"/>
              <a:pPr>
                <a:defRPr/>
              </a:pPr>
              <a:t>41</a:t>
            </a:fld>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762000" y="685800"/>
            <a:ext cx="8229600" cy="1139825"/>
          </a:xfrm>
        </p:spPr>
        <p:txBody>
          <a:bodyPr/>
          <a:lstStyle/>
          <a:p>
            <a:pPr eaLnBrk="1" hangingPunct="1">
              <a:defRPr/>
            </a:pPr>
            <a:r>
              <a:rPr kumimoji="1" lang="en-US" dirty="0">
                <a:cs typeface="+mj-cs"/>
              </a:rPr>
              <a:t>Satellite Microwave</a:t>
            </a:r>
          </a:p>
        </p:txBody>
      </p:sp>
      <p:sp>
        <p:nvSpPr>
          <p:cNvPr id="27651" name="Rectangle 3"/>
          <p:cNvSpPr>
            <a:spLocks noGrp="1" noChangeArrowheads="1"/>
          </p:cNvSpPr>
          <p:nvPr>
            <p:ph type="body" idx="1"/>
          </p:nvPr>
        </p:nvSpPr>
        <p:spPr>
          <a:xfrm>
            <a:off x="0" y="1752600"/>
            <a:ext cx="9144000" cy="5181600"/>
          </a:xfrm>
        </p:spPr>
        <p:txBody>
          <a:bodyPr/>
          <a:lstStyle/>
          <a:p>
            <a:pPr eaLnBrk="1" hangingPunct="1">
              <a:lnSpc>
                <a:spcPct val="90000"/>
              </a:lnSpc>
              <a:defRPr/>
            </a:pPr>
            <a:r>
              <a:rPr kumimoji="1" lang="en-US" sz="2800" dirty="0">
                <a:cs typeface="+mn-cs"/>
              </a:rPr>
              <a:t>A</a:t>
            </a:r>
            <a:r>
              <a:rPr kumimoji="1" lang="en-US" sz="2800" dirty="0" smtClean="0">
                <a:cs typeface="+mn-cs"/>
              </a:rPr>
              <a:t> communication satellite is in effect a microwave relay station</a:t>
            </a:r>
          </a:p>
          <a:p>
            <a:pPr eaLnBrk="1" hangingPunct="1">
              <a:lnSpc>
                <a:spcPct val="90000"/>
              </a:lnSpc>
              <a:defRPr/>
            </a:pPr>
            <a:r>
              <a:rPr kumimoji="1" lang="en-US" sz="2800" dirty="0">
                <a:cs typeface="+mn-cs"/>
              </a:rPr>
              <a:t>U</a:t>
            </a:r>
            <a:r>
              <a:rPr kumimoji="1" lang="en-US" sz="2800" dirty="0" smtClean="0">
                <a:cs typeface="+mn-cs"/>
              </a:rPr>
              <a:t>sed to link two or more ground stations</a:t>
            </a:r>
          </a:p>
          <a:p>
            <a:pPr eaLnBrk="1" hangingPunct="1">
              <a:lnSpc>
                <a:spcPct val="90000"/>
              </a:lnSpc>
              <a:defRPr/>
            </a:pPr>
            <a:r>
              <a:rPr kumimoji="1" lang="en-US" sz="2800" dirty="0">
                <a:cs typeface="+mn-cs"/>
              </a:rPr>
              <a:t>R</a:t>
            </a:r>
            <a:r>
              <a:rPr kumimoji="1" lang="en-US" sz="2800" dirty="0" smtClean="0">
                <a:cs typeface="+mn-cs"/>
              </a:rPr>
              <a:t>eceives on one frequency, amplifies or repeats signal and transmits on another frequency</a:t>
            </a:r>
          </a:p>
          <a:p>
            <a:pPr lvl="1" eaLnBrk="1" hangingPunct="1">
              <a:lnSpc>
                <a:spcPct val="90000"/>
              </a:lnSpc>
              <a:defRPr/>
            </a:pPr>
            <a:r>
              <a:rPr kumimoji="1" lang="en-US" sz="2400" dirty="0"/>
              <a:t>F</a:t>
            </a:r>
            <a:r>
              <a:rPr kumimoji="1" lang="en-US" sz="2400" dirty="0" smtClean="0"/>
              <a:t>requency bands are called transponder channels</a:t>
            </a:r>
          </a:p>
          <a:p>
            <a:pPr eaLnBrk="1" hangingPunct="1">
              <a:lnSpc>
                <a:spcPct val="90000"/>
              </a:lnSpc>
              <a:defRPr/>
            </a:pPr>
            <a:r>
              <a:rPr kumimoji="1" lang="en-US" sz="2800" dirty="0">
                <a:cs typeface="+mn-cs"/>
              </a:rPr>
              <a:t>R</a:t>
            </a:r>
            <a:r>
              <a:rPr kumimoji="1" lang="en-US" sz="2800" dirty="0" smtClean="0">
                <a:cs typeface="+mn-cs"/>
              </a:rPr>
              <a:t>equires geo-stationary orbit</a:t>
            </a:r>
          </a:p>
          <a:p>
            <a:pPr lvl="1" eaLnBrk="1" hangingPunct="1">
              <a:lnSpc>
                <a:spcPct val="90000"/>
              </a:lnSpc>
              <a:defRPr/>
            </a:pPr>
            <a:r>
              <a:rPr kumimoji="1" lang="en-US" sz="2400" dirty="0"/>
              <a:t>R</a:t>
            </a:r>
            <a:r>
              <a:rPr kumimoji="1" lang="en-US" sz="2400" dirty="0" smtClean="0"/>
              <a:t>otation match occurs at a height of 35,863km at the equator</a:t>
            </a:r>
          </a:p>
          <a:p>
            <a:pPr lvl="1" eaLnBrk="1" hangingPunct="1">
              <a:lnSpc>
                <a:spcPct val="90000"/>
              </a:lnSpc>
              <a:defRPr/>
            </a:pPr>
            <a:r>
              <a:rPr kumimoji="1" lang="en-US" sz="2400" dirty="0"/>
              <a:t>N</a:t>
            </a:r>
            <a:r>
              <a:rPr kumimoji="1" lang="en-US" sz="2400" dirty="0" smtClean="0"/>
              <a:t>eed to be spaced at least 3° - 4° apart to avoid interfering with each other</a:t>
            </a:r>
          </a:p>
          <a:p>
            <a:pPr lvl="1" eaLnBrk="1" hangingPunct="1">
              <a:lnSpc>
                <a:spcPct val="90000"/>
              </a:lnSpc>
              <a:defRPr/>
            </a:pPr>
            <a:r>
              <a:rPr kumimoji="1" lang="en-US" sz="2400" dirty="0"/>
              <a:t>S</a:t>
            </a:r>
            <a:r>
              <a:rPr kumimoji="1" lang="en-US" sz="2400" dirty="0" smtClean="0"/>
              <a:t>pacing limits the number of possible satellites</a:t>
            </a:r>
          </a:p>
        </p:txBody>
      </p:sp>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42</a:t>
            </a:fld>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817563" y="762000"/>
            <a:ext cx="7793037" cy="1143000"/>
          </a:xfrm>
        </p:spPr>
        <p:txBody>
          <a:bodyPr/>
          <a:lstStyle/>
          <a:p>
            <a:pPr eaLnBrk="1" hangingPunct="1">
              <a:defRPr/>
            </a:pPr>
            <a:r>
              <a:rPr kumimoji="1" lang="en-GB" dirty="0">
                <a:cs typeface="+mj-cs"/>
              </a:rPr>
              <a:t>Satellite Point-to-Point Link</a:t>
            </a:r>
          </a:p>
        </p:txBody>
      </p:sp>
      <p:pic>
        <p:nvPicPr>
          <p:cNvPr id="64514" name="Picture 5" descr="Satellite Configs                                              00282829  Mnementh                      BEAE7A2F:"/>
          <p:cNvPicPr>
            <a:picLocks noChangeAspect="1" noChangeArrowheads="1"/>
          </p:cNvPicPr>
          <p:nvPr/>
        </p:nvPicPr>
        <p:blipFill>
          <a:blip r:embed="rId3">
            <a:extLst>
              <a:ext uri="{28A0092B-C50C-407E-A947-70E740481C1C}">
                <a14:useLocalDpi xmlns:a14="http://schemas.microsoft.com/office/drawing/2010/main" xmlns="" val="0"/>
              </a:ext>
            </a:extLst>
          </a:blip>
          <a:srcRect b="57272"/>
          <a:stretch>
            <a:fillRect/>
          </a:stretch>
        </p:blipFill>
        <p:spPr bwMode="auto">
          <a:xfrm>
            <a:off x="533400" y="2179638"/>
            <a:ext cx="7772400" cy="4297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43</a:t>
            </a:fld>
            <a:endParaRPr lang="en-US"/>
          </a:p>
        </p:txBody>
      </p:sp>
    </p:spTree>
  </p:cSld>
  <p:clrMapOvr>
    <a:masterClrMapping/>
  </p:clrMapOvr>
  <p:transition spd="slow">
    <p:dissolv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685800" y="685800"/>
            <a:ext cx="7793037" cy="1143000"/>
          </a:xfrm>
        </p:spPr>
        <p:txBody>
          <a:bodyPr/>
          <a:lstStyle/>
          <a:p>
            <a:pPr eaLnBrk="1" hangingPunct="1">
              <a:defRPr/>
            </a:pPr>
            <a:r>
              <a:rPr kumimoji="1" lang="en-GB" dirty="0">
                <a:cs typeface="+mj-cs"/>
              </a:rPr>
              <a:t>Satellite Broadcast Link</a:t>
            </a:r>
          </a:p>
        </p:txBody>
      </p:sp>
      <p:pic>
        <p:nvPicPr>
          <p:cNvPr id="65538" name="Picture 5" descr="Satellite Configs                                              00282829  Mnementh                      BEAE7A2F:"/>
          <p:cNvPicPr>
            <a:picLocks noChangeAspect="1" noChangeArrowheads="1"/>
          </p:cNvPicPr>
          <p:nvPr/>
        </p:nvPicPr>
        <p:blipFill>
          <a:blip r:embed="rId3">
            <a:extLst>
              <a:ext uri="{28A0092B-C50C-407E-A947-70E740481C1C}">
                <a14:useLocalDpi xmlns:a14="http://schemas.microsoft.com/office/drawing/2010/main" xmlns="" val="0"/>
              </a:ext>
            </a:extLst>
          </a:blip>
          <a:srcRect t="39375" b="16109"/>
          <a:stretch>
            <a:fillRect/>
          </a:stretch>
        </p:blipFill>
        <p:spPr bwMode="auto">
          <a:xfrm>
            <a:off x="533400" y="2082800"/>
            <a:ext cx="7772400" cy="4470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44</a:t>
            </a:fld>
            <a:endParaRPr lang="en-US"/>
          </a:p>
        </p:txBody>
      </p:sp>
    </p:spTree>
  </p:cSld>
  <p:clrMapOvr>
    <a:masterClrMapping/>
  </p:clrMapOvr>
  <p:transition spd="slow">
    <p:dissolv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685800"/>
            <a:ext cx="8382000" cy="1143000"/>
          </a:xfrm>
        </p:spPr>
        <p:txBody>
          <a:bodyPr/>
          <a:lstStyle/>
          <a:p>
            <a:pPr eaLnBrk="1" hangingPunct="1">
              <a:defRPr/>
            </a:pPr>
            <a:r>
              <a:rPr lang="en-US" dirty="0" smtClean="0">
                <a:cs typeface="+mj-cs"/>
              </a:rPr>
              <a:t>Satellite Microwave Applications</a:t>
            </a:r>
          </a:p>
        </p:txBody>
      </p:sp>
      <p:sp>
        <p:nvSpPr>
          <p:cNvPr id="9" name="Content Placeholder 8"/>
          <p:cNvSpPr>
            <a:spLocks noGrp="1"/>
          </p:cNvSpPr>
          <p:nvPr>
            <p:ph idx="1"/>
          </p:nvPr>
        </p:nvSpPr>
        <p:spPr/>
        <p:txBody>
          <a:bodyPr/>
          <a:lstStyle/>
          <a:p>
            <a:pPr eaLnBrk="1" hangingPunct="1">
              <a:defRPr/>
            </a:pPr>
            <a:r>
              <a:rPr kumimoji="1" lang="en-US" sz="2800" dirty="0">
                <a:cs typeface="+mn-cs"/>
              </a:rPr>
              <a:t>U</a:t>
            </a:r>
            <a:r>
              <a:rPr kumimoji="1" lang="en-US" sz="2800" dirty="0" smtClean="0">
                <a:cs typeface="+mn-cs"/>
              </a:rPr>
              <a:t>ses:</a:t>
            </a:r>
          </a:p>
          <a:p>
            <a:pPr eaLnBrk="1" hangingPunct="1">
              <a:buFont typeface="Wingdings" pitchFamily="-110" charset="2"/>
              <a:buNone/>
              <a:defRPr/>
            </a:pPr>
            <a:r>
              <a:rPr kumimoji="1" lang="en-US" sz="2800" dirty="0" smtClean="0">
                <a:cs typeface="+mn-cs"/>
              </a:rPr>
              <a:t>	 Private business networks</a:t>
            </a:r>
          </a:p>
          <a:p>
            <a:pPr lvl="2" eaLnBrk="1" hangingPunct="1">
              <a:defRPr/>
            </a:pPr>
            <a:r>
              <a:rPr kumimoji="1" lang="en-US" sz="2000" dirty="0"/>
              <a:t>S</a:t>
            </a:r>
            <a:r>
              <a:rPr kumimoji="1" lang="en-US" sz="2000" dirty="0" smtClean="0"/>
              <a:t>atellite providers can divide capacity into channels to Lease to individual business users</a:t>
            </a:r>
          </a:p>
          <a:p>
            <a:pPr lvl="1" eaLnBrk="1" hangingPunct="1">
              <a:buFont typeface="Wingdings" pitchFamily="-110" charset="2"/>
              <a:buNone/>
              <a:defRPr/>
            </a:pPr>
            <a:r>
              <a:rPr kumimoji="1" lang="en-US" dirty="0">
                <a:cs typeface="ＭＳ Ｐゴシック" pitchFamily="-110" charset="-128"/>
              </a:rPr>
              <a:t>T</a:t>
            </a:r>
            <a:r>
              <a:rPr kumimoji="1" lang="en-US" dirty="0" smtClean="0">
                <a:cs typeface="ＭＳ Ｐゴシック" pitchFamily="-110" charset="-128"/>
              </a:rPr>
              <a:t>elevision distribution</a:t>
            </a:r>
          </a:p>
          <a:p>
            <a:pPr lvl="2" eaLnBrk="1" hangingPunct="1">
              <a:defRPr/>
            </a:pPr>
            <a:r>
              <a:rPr kumimoji="1" lang="en-US" sz="2000" dirty="0"/>
              <a:t>P</a:t>
            </a:r>
            <a:r>
              <a:rPr kumimoji="1" lang="en-US" sz="2000" dirty="0" smtClean="0"/>
              <a:t>rograms are transmitted to the satellite then broadcast down to a number of stations which then distributes the programs to individual viewers</a:t>
            </a:r>
          </a:p>
          <a:p>
            <a:pPr lvl="2" eaLnBrk="1" hangingPunct="1">
              <a:defRPr/>
            </a:pPr>
            <a:r>
              <a:rPr kumimoji="1" lang="en-US" sz="2000" dirty="0"/>
              <a:t>D</a:t>
            </a:r>
            <a:r>
              <a:rPr kumimoji="1" lang="en-US" sz="2000" dirty="0" smtClean="0"/>
              <a:t>irect Broadcast Satellite (DBS) transmits video signals directly to the home user</a:t>
            </a:r>
          </a:p>
          <a:p>
            <a:pPr eaLnBrk="1" hangingPunct="1">
              <a:lnSpc>
                <a:spcPct val="90000"/>
              </a:lnSpc>
              <a:buFont typeface="Wingdings" pitchFamily="-110" charset="2"/>
              <a:buNone/>
              <a:defRPr/>
            </a:pPr>
            <a:r>
              <a:rPr kumimoji="1" lang="en-US" sz="2800" dirty="0" smtClean="0">
                <a:cs typeface="+mn-cs"/>
              </a:rPr>
              <a:t>	 Global positioning</a:t>
            </a:r>
          </a:p>
          <a:p>
            <a:pPr lvl="2" eaLnBrk="1" hangingPunct="1">
              <a:defRPr/>
            </a:pPr>
            <a:r>
              <a:rPr kumimoji="1" lang="en-US" sz="2000" dirty="0" smtClean="0"/>
              <a:t>Navstar Global Positioning System (GPS)</a:t>
            </a:r>
          </a:p>
          <a:p>
            <a:pPr eaLnBrk="1" hangingPunct="1">
              <a:defRPr/>
            </a:pPr>
            <a:endParaRPr lang="en-US" dirty="0">
              <a:cs typeface="+mn-cs"/>
            </a:endParaRPr>
          </a:p>
        </p:txBody>
      </p:sp>
      <p:sp>
        <p:nvSpPr>
          <p:cNvPr id="3" name="Slide Number Placeholder 2"/>
          <p:cNvSpPr>
            <a:spLocks noGrp="1"/>
          </p:cNvSpPr>
          <p:nvPr>
            <p:ph type="sldNum" sz="quarter" idx="12"/>
          </p:nvPr>
        </p:nvSpPr>
        <p:spPr/>
        <p:txBody>
          <a:bodyPr/>
          <a:lstStyle/>
          <a:p>
            <a:pPr>
              <a:defRPr/>
            </a:pPr>
            <a:fld id="{BACECD4D-FF13-F54C-9E44-5E76ECC5C64E}" type="slidenum">
              <a:rPr lang="en-US" smtClean="0"/>
              <a:pPr>
                <a:defRPr/>
              </a:pPr>
              <a:t>45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ntr" presetSubtype="0" fill="hold" grpId="0" nodeType="afterEffect">
                                  <p:stCondLst>
                                    <p:cond delay="1500"/>
                                  </p:stCondLst>
                                  <p:childTnLst>
                                    <p:set>
                                      <p:cBhvr>
                                        <p:cTn id="6" dur="1" fill="hold">
                                          <p:stCondLst>
                                            <p:cond delay="0"/>
                                          </p:stCondLst>
                                        </p:cTn>
                                        <p:tgtEl>
                                          <p:spTgt spid="9">
                                            <p:txEl>
                                              <p:pRg st="2" end="2"/>
                                            </p:txEl>
                                          </p:spTgt>
                                        </p:tgtEl>
                                        <p:attrNameLst>
                                          <p:attrName>style.visibility</p:attrName>
                                        </p:attrNameLst>
                                      </p:cBhvr>
                                      <p:to>
                                        <p:strVal val="visible"/>
                                      </p:to>
                                    </p:set>
                                    <p:animEffect transition="in" filter="wipe(down)">
                                      <p:cBhvr>
                                        <p:cTn id="7" dur="580">
                                          <p:stCondLst>
                                            <p:cond delay="0"/>
                                          </p:stCondLst>
                                        </p:cTn>
                                        <p:tgtEl>
                                          <p:spTgt spid="9">
                                            <p:txEl>
                                              <p:pRg st="2" end="2"/>
                                            </p:txEl>
                                          </p:spTgt>
                                        </p:tgtEl>
                                      </p:cBhvr>
                                    </p:animEffect>
                                    <p:anim calcmode="lin" valueType="num">
                                      <p:cBhvr>
                                        <p:cTn id="8" dur="1822" tmFilter="0,0; 0.14,0.36; 0.43,0.73; 0.71,0.91; 1.0,1.0">
                                          <p:stCondLst>
                                            <p:cond delay="0"/>
                                          </p:stCondLst>
                                        </p:cTn>
                                        <p:tgtEl>
                                          <p:spTgt spid="9">
                                            <p:txEl>
                                              <p:pRg st="2" end="2"/>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9">
                                            <p:txEl>
                                              <p:pRg st="2" end="2"/>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9">
                                            <p:txEl>
                                              <p:pRg st="2" end="2"/>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9">
                                            <p:txEl>
                                              <p:pRg st="2" end="2"/>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9">
                                            <p:txEl>
                                              <p:pRg st="2" end="2"/>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9">
                                            <p:txEl>
                                              <p:pRg st="2" end="2"/>
                                            </p:txEl>
                                          </p:spTgt>
                                        </p:tgtEl>
                                      </p:cBhvr>
                                      <p:to x="100000" y="60000"/>
                                    </p:animScale>
                                    <p:animScale>
                                      <p:cBhvr>
                                        <p:cTn id="14" dur="166" decel="50000">
                                          <p:stCondLst>
                                            <p:cond delay="676"/>
                                          </p:stCondLst>
                                        </p:cTn>
                                        <p:tgtEl>
                                          <p:spTgt spid="9">
                                            <p:txEl>
                                              <p:pRg st="2" end="2"/>
                                            </p:txEl>
                                          </p:spTgt>
                                        </p:tgtEl>
                                      </p:cBhvr>
                                      <p:to x="100000" y="100000"/>
                                    </p:animScale>
                                    <p:animScale>
                                      <p:cBhvr>
                                        <p:cTn id="15" dur="26">
                                          <p:stCondLst>
                                            <p:cond delay="1312"/>
                                          </p:stCondLst>
                                        </p:cTn>
                                        <p:tgtEl>
                                          <p:spTgt spid="9">
                                            <p:txEl>
                                              <p:pRg st="2" end="2"/>
                                            </p:txEl>
                                          </p:spTgt>
                                        </p:tgtEl>
                                      </p:cBhvr>
                                      <p:to x="100000" y="80000"/>
                                    </p:animScale>
                                    <p:animScale>
                                      <p:cBhvr>
                                        <p:cTn id="16" dur="166" decel="50000">
                                          <p:stCondLst>
                                            <p:cond delay="1338"/>
                                          </p:stCondLst>
                                        </p:cTn>
                                        <p:tgtEl>
                                          <p:spTgt spid="9">
                                            <p:txEl>
                                              <p:pRg st="2" end="2"/>
                                            </p:txEl>
                                          </p:spTgt>
                                        </p:tgtEl>
                                      </p:cBhvr>
                                      <p:to x="100000" y="100000"/>
                                    </p:animScale>
                                    <p:animScale>
                                      <p:cBhvr>
                                        <p:cTn id="17" dur="26">
                                          <p:stCondLst>
                                            <p:cond delay="1642"/>
                                          </p:stCondLst>
                                        </p:cTn>
                                        <p:tgtEl>
                                          <p:spTgt spid="9">
                                            <p:txEl>
                                              <p:pRg st="2" end="2"/>
                                            </p:txEl>
                                          </p:spTgt>
                                        </p:tgtEl>
                                      </p:cBhvr>
                                      <p:to x="100000" y="90000"/>
                                    </p:animScale>
                                    <p:animScale>
                                      <p:cBhvr>
                                        <p:cTn id="18" dur="166" decel="50000">
                                          <p:stCondLst>
                                            <p:cond delay="1668"/>
                                          </p:stCondLst>
                                        </p:cTn>
                                        <p:tgtEl>
                                          <p:spTgt spid="9">
                                            <p:txEl>
                                              <p:pRg st="2" end="2"/>
                                            </p:txEl>
                                          </p:spTgt>
                                        </p:tgtEl>
                                      </p:cBhvr>
                                      <p:to x="100000" y="100000"/>
                                    </p:animScale>
                                    <p:animScale>
                                      <p:cBhvr>
                                        <p:cTn id="19" dur="26">
                                          <p:stCondLst>
                                            <p:cond delay="1808"/>
                                          </p:stCondLst>
                                        </p:cTn>
                                        <p:tgtEl>
                                          <p:spTgt spid="9">
                                            <p:txEl>
                                              <p:pRg st="2" end="2"/>
                                            </p:txEl>
                                          </p:spTgt>
                                        </p:tgtEl>
                                      </p:cBhvr>
                                      <p:to x="100000" y="95000"/>
                                    </p:animScale>
                                    <p:animScale>
                                      <p:cBhvr>
                                        <p:cTn id="20" dur="166" decel="50000">
                                          <p:stCondLst>
                                            <p:cond delay="1834"/>
                                          </p:stCondLst>
                                        </p:cTn>
                                        <p:tgtEl>
                                          <p:spTgt spid="9">
                                            <p:txEl>
                                              <p:pRg st="2" end="2"/>
                                            </p:txEl>
                                          </p:spTgt>
                                        </p:tgtEl>
                                      </p:cBhvr>
                                      <p:to x="100000" y="100000"/>
                                    </p:animScale>
                                  </p:childTnLst>
                                </p:cTn>
                              </p:par>
                            </p:childTnLst>
                          </p:cTn>
                        </p:par>
                        <p:par>
                          <p:cTn id="21" fill="hold" nodeType="afterGroup">
                            <p:stCondLst>
                              <p:cond delay="3500"/>
                            </p:stCondLst>
                            <p:childTnLst>
                              <p:par>
                                <p:cTn id="22" presetID="26" presetClass="entr" presetSubtype="0" fill="hold" grpId="0" nodeType="afterEffect">
                                  <p:stCondLst>
                                    <p:cond delay="1000"/>
                                  </p:stCondLst>
                                  <p:childTnLst>
                                    <p:set>
                                      <p:cBhvr>
                                        <p:cTn id="23" dur="1" fill="hold">
                                          <p:stCondLst>
                                            <p:cond delay="0"/>
                                          </p:stCondLst>
                                        </p:cTn>
                                        <p:tgtEl>
                                          <p:spTgt spid="9">
                                            <p:txEl>
                                              <p:pRg st="4" end="4"/>
                                            </p:txEl>
                                          </p:spTgt>
                                        </p:tgtEl>
                                        <p:attrNameLst>
                                          <p:attrName>style.visibility</p:attrName>
                                        </p:attrNameLst>
                                      </p:cBhvr>
                                      <p:to>
                                        <p:strVal val="visible"/>
                                      </p:to>
                                    </p:set>
                                    <p:animEffect transition="in" filter="wipe(down)">
                                      <p:cBhvr>
                                        <p:cTn id="24" dur="580">
                                          <p:stCondLst>
                                            <p:cond delay="0"/>
                                          </p:stCondLst>
                                        </p:cTn>
                                        <p:tgtEl>
                                          <p:spTgt spid="9">
                                            <p:txEl>
                                              <p:pRg st="4" end="4"/>
                                            </p:txEl>
                                          </p:spTgt>
                                        </p:tgtEl>
                                      </p:cBhvr>
                                    </p:animEffect>
                                    <p:anim calcmode="lin" valueType="num">
                                      <p:cBhvr>
                                        <p:cTn id="25" dur="1822" tmFilter="0,0; 0.14,0.36; 0.43,0.73; 0.71,0.91; 1.0,1.0">
                                          <p:stCondLst>
                                            <p:cond delay="0"/>
                                          </p:stCondLst>
                                        </p:cTn>
                                        <p:tgtEl>
                                          <p:spTgt spid="9">
                                            <p:txEl>
                                              <p:pRg st="4" end="4"/>
                                            </p:txEl>
                                          </p:spTgt>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9">
                                            <p:txEl>
                                              <p:pRg st="4" end="4"/>
                                            </p:txEl>
                                          </p:spTgt>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9">
                                            <p:txEl>
                                              <p:pRg st="4" end="4"/>
                                            </p:txEl>
                                          </p:spTgt>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9">
                                            <p:txEl>
                                              <p:pRg st="4" end="4"/>
                                            </p:txEl>
                                          </p:spTgt>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9">
                                            <p:txEl>
                                              <p:pRg st="4" end="4"/>
                                            </p:txEl>
                                          </p:spTgt>
                                        </p:tgtEl>
                                        <p:attrNameLst>
                                          <p:attrName>ppt_y</p:attrName>
                                        </p:attrNameLst>
                                      </p:cBhvr>
                                      <p:tavLst>
                                        <p:tav tm="0" fmla="#ppt_y-sin(pi*$)/81">
                                          <p:val>
                                            <p:fltVal val="0"/>
                                          </p:val>
                                        </p:tav>
                                        <p:tav tm="100000">
                                          <p:val>
                                            <p:fltVal val="1"/>
                                          </p:val>
                                        </p:tav>
                                      </p:tavLst>
                                    </p:anim>
                                    <p:animScale>
                                      <p:cBhvr>
                                        <p:cTn id="30" dur="26">
                                          <p:stCondLst>
                                            <p:cond delay="650"/>
                                          </p:stCondLst>
                                        </p:cTn>
                                        <p:tgtEl>
                                          <p:spTgt spid="9">
                                            <p:txEl>
                                              <p:pRg st="4" end="4"/>
                                            </p:txEl>
                                          </p:spTgt>
                                        </p:tgtEl>
                                      </p:cBhvr>
                                      <p:to x="100000" y="60000"/>
                                    </p:animScale>
                                    <p:animScale>
                                      <p:cBhvr>
                                        <p:cTn id="31" dur="166" decel="50000">
                                          <p:stCondLst>
                                            <p:cond delay="676"/>
                                          </p:stCondLst>
                                        </p:cTn>
                                        <p:tgtEl>
                                          <p:spTgt spid="9">
                                            <p:txEl>
                                              <p:pRg st="4" end="4"/>
                                            </p:txEl>
                                          </p:spTgt>
                                        </p:tgtEl>
                                      </p:cBhvr>
                                      <p:to x="100000" y="100000"/>
                                    </p:animScale>
                                    <p:animScale>
                                      <p:cBhvr>
                                        <p:cTn id="32" dur="26">
                                          <p:stCondLst>
                                            <p:cond delay="1312"/>
                                          </p:stCondLst>
                                        </p:cTn>
                                        <p:tgtEl>
                                          <p:spTgt spid="9">
                                            <p:txEl>
                                              <p:pRg st="4" end="4"/>
                                            </p:txEl>
                                          </p:spTgt>
                                        </p:tgtEl>
                                      </p:cBhvr>
                                      <p:to x="100000" y="80000"/>
                                    </p:animScale>
                                    <p:animScale>
                                      <p:cBhvr>
                                        <p:cTn id="33" dur="166" decel="50000">
                                          <p:stCondLst>
                                            <p:cond delay="1338"/>
                                          </p:stCondLst>
                                        </p:cTn>
                                        <p:tgtEl>
                                          <p:spTgt spid="9">
                                            <p:txEl>
                                              <p:pRg st="4" end="4"/>
                                            </p:txEl>
                                          </p:spTgt>
                                        </p:tgtEl>
                                      </p:cBhvr>
                                      <p:to x="100000" y="100000"/>
                                    </p:animScale>
                                    <p:animScale>
                                      <p:cBhvr>
                                        <p:cTn id="34" dur="26">
                                          <p:stCondLst>
                                            <p:cond delay="1642"/>
                                          </p:stCondLst>
                                        </p:cTn>
                                        <p:tgtEl>
                                          <p:spTgt spid="9">
                                            <p:txEl>
                                              <p:pRg st="4" end="4"/>
                                            </p:txEl>
                                          </p:spTgt>
                                        </p:tgtEl>
                                      </p:cBhvr>
                                      <p:to x="100000" y="90000"/>
                                    </p:animScale>
                                    <p:animScale>
                                      <p:cBhvr>
                                        <p:cTn id="35" dur="166" decel="50000">
                                          <p:stCondLst>
                                            <p:cond delay="1668"/>
                                          </p:stCondLst>
                                        </p:cTn>
                                        <p:tgtEl>
                                          <p:spTgt spid="9">
                                            <p:txEl>
                                              <p:pRg st="4" end="4"/>
                                            </p:txEl>
                                          </p:spTgt>
                                        </p:tgtEl>
                                      </p:cBhvr>
                                      <p:to x="100000" y="100000"/>
                                    </p:animScale>
                                    <p:animScale>
                                      <p:cBhvr>
                                        <p:cTn id="36" dur="26">
                                          <p:stCondLst>
                                            <p:cond delay="1808"/>
                                          </p:stCondLst>
                                        </p:cTn>
                                        <p:tgtEl>
                                          <p:spTgt spid="9">
                                            <p:txEl>
                                              <p:pRg st="4" end="4"/>
                                            </p:txEl>
                                          </p:spTgt>
                                        </p:tgtEl>
                                      </p:cBhvr>
                                      <p:to x="100000" y="95000"/>
                                    </p:animScale>
                                    <p:animScale>
                                      <p:cBhvr>
                                        <p:cTn id="37" dur="166" decel="50000">
                                          <p:stCondLst>
                                            <p:cond delay="1834"/>
                                          </p:stCondLst>
                                        </p:cTn>
                                        <p:tgtEl>
                                          <p:spTgt spid="9">
                                            <p:txEl>
                                              <p:pRg st="4" end="4"/>
                                            </p:txEl>
                                          </p:spTgt>
                                        </p:tgtEl>
                                      </p:cBhvr>
                                      <p:to x="100000" y="100000"/>
                                    </p:animScale>
                                  </p:childTnLst>
                                </p:cTn>
                              </p:par>
                            </p:childTnLst>
                          </p:cTn>
                        </p:par>
                        <p:par>
                          <p:cTn id="38" fill="hold" nodeType="afterGroup">
                            <p:stCondLst>
                              <p:cond delay="6500"/>
                            </p:stCondLst>
                            <p:childTnLst>
                              <p:par>
                                <p:cTn id="39" presetID="26" presetClass="entr" presetSubtype="0" fill="hold" grpId="0" nodeType="afterEffect">
                                  <p:stCondLst>
                                    <p:cond delay="1000"/>
                                  </p:stCondLst>
                                  <p:childTnLst>
                                    <p:set>
                                      <p:cBhvr>
                                        <p:cTn id="40" dur="1" fill="hold">
                                          <p:stCondLst>
                                            <p:cond delay="0"/>
                                          </p:stCondLst>
                                        </p:cTn>
                                        <p:tgtEl>
                                          <p:spTgt spid="9">
                                            <p:txEl>
                                              <p:pRg st="5" end="5"/>
                                            </p:txEl>
                                          </p:spTgt>
                                        </p:tgtEl>
                                        <p:attrNameLst>
                                          <p:attrName>style.visibility</p:attrName>
                                        </p:attrNameLst>
                                      </p:cBhvr>
                                      <p:to>
                                        <p:strVal val="visible"/>
                                      </p:to>
                                    </p:set>
                                    <p:animEffect transition="in" filter="wipe(down)">
                                      <p:cBhvr>
                                        <p:cTn id="41" dur="580">
                                          <p:stCondLst>
                                            <p:cond delay="0"/>
                                          </p:stCondLst>
                                        </p:cTn>
                                        <p:tgtEl>
                                          <p:spTgt spid="9">
                                            <p:txEl>
                                              <p:pRg st="5" end="5"/>
                                            </p:txEl>
                                          </p:spTgt>
                                        </p:tgtEl>
                                      </p:cBhvr>
                                    </p:animEffect>
                                    <p:anim calcmode="lin" valueType="num">
                                      <p:cBhvr>
                                        <p:cTn id="42" dur="1822" tmFilter="0,0; 0.14,0.36; 0.43,0.73; 0.71,0.91; 1.0,1.0">
                                          <p:stCondLst>
                                            <p:cond delay="0"/>
                                          </p:stCondLst>
                                        </p:cTn>
                                        <p:tgtEl>
                                          <p:spTgt spid="9">
                                            <p:txEl>
                                              <p:pRg st="5" end="5"/>
                                            </p:txEl>
                                          </p:spTgt>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9">
                                            <p:txEl>
                                              <p:pRg st="5" end="5"/>
                                            </p:txEl>
                                          </p:spTgt>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9">
                                            <p:txEl>
                                              <p:pRg st="5" end="5"/>
                                            </p:txEl>
                                          </p:spTgt>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9">
                                            <p:txEl>
                                              <p:pRg st="5" end="5"/>
                                            </p:txEl>
                                          </p:spTgt>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9">
                                            <p:txEl>
                                              <p:pRg st="5" end="5"/>
                                            </p:txEl>
                                          </p:spTgt>
                                        </p:tgtEl>
                                        <p:attrNameLst>
                                          <p:attrName>ppt_y</p:attrName>
                                        </p:attrNameLst>
                                      </p:cBhvr>
                                      <p:tavLst>
                                        <p:tav tm="0" fmla="#ppt_y-sin(pi*$)/81">
                                          <p:val>
                                            <p:fltVal val="0"/>
                                          </p:val>
                                        </p:tav>
                                        <p:tav tm="100000">
                                          <p:val>
                                            <p:fltVal val="1"/>
                                          </p:val>
                                        </p:tav>
                                      </p:tavLst>
                                    </p:anim>
                                    <p:animScale>
                                      <p:cBhvr>
                                        <p:cTn id="47" dur="26">
                                          <p:stCondLst>
                                            <p:cond delay="650"/>
                                          </p:stCondLst>
                                        </p:cTn>
                                        <p:tgtEl>
                                          <p:spTgt spid="9">
                                            <p:txEl>
                                              <p:pRg st="5" end="5"/>
                                            </p:txEl>
                                          </p:spTgt>
                                        </p:tgtEl>
                                      </p:cBhvr>
                                      <p:to x="100000" y="60000"/>
                                    </p:animScale>
                                    <p:animScale>
                                      <p:cBhvr>
                                        <p:cTn id="48" dur="166" decel="50000">
                                          <p:stCondLst>
                                            <p:cond delay="676"/>
                                          </p:stCondLst>
                                        </p:cTn>
                                        <p:tgtEl>
                                          <p:spTgt spid="9">
                                            <p:txEl>
                                              <p:pRg st="5" end="5"/>
                                            </p:txEl>
                                          </p:spTgt>
                                        </p:tgtEl>
                                      </p:cBhvr>
                                      <p:to x="100000" y="100000"/>
                                    </p:animScale>
                                    <p:animScale>
                                      <p:cBhvr>
                                        <p:cTn id="49" dur="26">
                                          <p:stCondLst>
                                            <p:cond delay="1312"/>
                                          </p:stCondLst>
                                        </p:cTn>
                                        <p:tgtEl>
                                          <p:spTgt spid="9">
                                            <p:txEl>
                                              <p:pRg st="5" end="5"/>
                                            </p:txEl>
                                          </p:spTgt>
                                        </p:tgtEl>
                                      </p:cBhvr>
                                      <p:to x="100000" y="80000"/>
                                    </p:animScale>
                                    <p:animScale>
                                      <p:cBhvr>
                                        <p:cTn id="50" dur="166" decel="50000">
                                          <p:stCondLst>
                                            <p:cond delay="1338"/>
                                          </p:stCondLst>
                                        </p:cTn>
                                        <p:tgtEl>
                                          <p:spTgt spid="9">
                                            <p:txEl>
                                              <p:pRg st="5" end="5"/>
                                            </p:txEl>
                                          </p:spTgt>
                                        </p:tgtEl>
                                      </p:cBhvr>
                                      <p:to x="100000" y="100000"/>
                                    </p:animScale>
                                    <p:animScale>
                                      <p:cBhvr>
                                        <p:cTn id="51" dur="26">
                                          <p:stCondLst>
                                            <p:cond delay="1642"/>
                                          </p:stCondLst>
                                        </p:cTn>
                                        <p:tgtEl>
                                          <p:spTgt spid="9">
                                            <p:txEl>
                                              <p:pRg st="5" end="5"/>
                                            </p:txEl>
                                          </p:spTgt>
                                        </p:tgtEl>
                                      </p:cBhvr>
                                      <p:to x="100000" y="90000"/>
                                    </p:animScale>
                                    <p:animScale>
                                      <p:cBhvr>
                                        <p:cTn id="52" dur="166" decel="50000">
                                          <p:stCondLst>
                                            <p:cond delay="1668"/>
                                          </p:stCondLst>
                                        </p:cTn>
                                        <p:tgtEl>
                                          <p:spTgt spid="9">
                                            <p:txEl>
                                              <p:pRg st="5" end="5"/>
                                            </p:txEl>
                                          </p:spTgt>
                                        </p:tgtEl>
                                      </p:cBhvr>
                                      <p:to x="100000" y="100000"/>
                                    </p:animScale>
                                    <p:animScale>
                                      <p:cBhvr>
                                        <p:cTn id="53" dur="26">
                                          <p:stCondLst>
                                            <p:cond delay="1808"/>
                                          </p:stCondLst>
                                        </p:cTn>
                                        <p:tgtEl>
                                          <p:spTgt spid="9">
                                            <p:txEl>
                                              <p:pRg st="5" end="5"/>
                                            </p:txEl>
                                          </p:spTgt>
                                        </p:tgtEl>
                                      </p:cBhvr>
                                      <p:to x="100000" y="95000"/>
                                    </p:animScale>
                                    <p:animScale>
                                      <p:cBhvr>
                                        <p:cTn id="54" dur="166" decel="50000">
                                          <p:stCondLst>
                                            <p:cond delay="1834"/>
                                          </p:stCondLst>
                                        </p:cTn>
                                        <p:tgtEl>
                                          <p:spTgt spid="9">
                                            <p:txEl>
                                              <p:pRg st="5" end="5"/>
                                            </p:txEl>
                                          </p:spTgt>
                                        </p:tgtEl>
                                      </p:cBhvr>
                                      <p:to x="100000" y="100000"/>
                                    </p:animScale>
                                  </p:childTnLst>
                                </p:cTn>
                              </p:par>
                            </p:childTnLst>
                          </p:cTn>
                        </p:par>
                        <p:par>
                          <p:cTn id="55" fill="hold" nodeType="afterGroup">
                            <p:stCondLst>
                              <p:cond delay="9500"/>
                            </p:stCondLst>
                            <p:childTnLst>
                              <p:par>
                                <p:cTn id="56" presetID="26" presetClass="entr" presetSubtype="0" fill="hold" grpId="0" nodeType="afterEffect">
                                  <p:stCondLst>
                                    <p:cond delay="1500"/>
                                  </p:stCondLst>
                                  <p:childTnLst>
                                    <p:set>
                                      <p:cBhvr>
                                        <p:cTn id="57" dur="1" fill="hold">
                                          <p:stCondLst>
                                            <p:cond delay="0"/>
                                          </p:stCondLst>
                                        </p:cTn>
                                        <p:tgtEl>
                                          <p:spTgt spid="9">
                                            <p:txEl>
                                              <p:pRg st="7" end="7"/>
                                            </p:txEl>
                                          </p:spTgt>
                                        </p:tgtEl>
                                        <p:attrNameLst>
                                          <p:attrName>style.visibility</p:attrName>
                                        </p:attrNameLst>
                                      </p:cBhvr>
                                      <p:to>
                                        <p:strVal val="visible"/>
                                      </p:to>
                                    </p:set>
                                    <p:animEffect transition="in" filter="wipe(down)">
                                      <p:cBhvr>
                                        <p:cTn id="58" dur="580">
                                          <p:stCondLst>
                                            <p:cond delay="0"/>
                                          </p:stCondLst>
                                        </p:cTn>
                                        <p:tgtEl>
                                          <p:spTgt spid="9">
                                            <p:txEl>
                                              <p:pRg st="7" end="7"/>
                                            </p:txEl>
                                          </p:spTgt>
                                        </p:tgtEl>
                                      </p:cBhvr>
                                    </p:animEffect>
                                    <p:anim calcmode="lin" valueType="num">
                                      <p:cBhvr>
                                        <p:cTn id="59" dur="1822" tmFilter="0,0; 0.14,0.36; 0.43,0.73; 0.71,0.91; 1.0,1.0">
                                          <p:stCondLst>
                                            <p:cond delay="0"/>
                                          </p:stCondLst>
                                        </p:cTn>
                                        <p:tgtEl>
                                          <p:spTgt spid="9">
                                            <p:txEl>
                                              <p:pRg st="7" end="7"/>
                                            </p:txEl>
                                          </p:spTgt>
                                        </p:tgtEl>
                                        <p:attrNameLst>
                                          <p:attrName>ppt_x</p:attrName>
                                        </p:attrNameLst>
                                      </p:cBhvr>
                                      <p:tavLst>
                                        <p:tav tm="0">
                                          <p:val>
                                            <p:strVal val="#ppt_x-0.25"/>
                                          </p:val>
                                        </p:tav>
                                        <p:tav tm="100000">
                                          <p:val>
                                            <p:strVal val="#ppt_x"/>
                                          </p:val>
                                        </p:tav>
                                      </p:tavLst>
                                    </p:anim>
                                    <p:anim calcmode="lin" valueType="num">
                                      <p:cBhvr>
                                        <p:cTn id="60" dur="664" tmFilter="0.0,0.0; 0.25,0.07; 0.50,0.2; 0.75,0.467; 1.0,1.0">
                                          <p:stCondLst>
                                            <p:cond delay="0"/>
                                          </p:stCondLst>
                                        </p:cTn>
                                        <p:tgtEl>
                                          <p:spTgt spid="9">
                                            <p:txEl>
                                              <p:pRg st="7" end="7"/>
                                            </p:txEl>
                                          </p:spTgt>
                                        </p:tgtEl>
                                        <p:attrNameLst>
                                          <p:attrName>ppt_y</p:attrName>
                                        </p:attrNameLst>
                                      </p:cBhvr>
                                      <p:tavLst>
                                        <p:tav tm="0" fmla="#ppt_y-sin(pi*$)/3">
                                          <p:val>
                                            <p:fltVal val="0.5"/>
                                          </p:val>
                                        </p:tav>
                                        <p:tav tm="100000">
                                          <p:val>
                                            <p:fltVal val="1"/>
                                          </p:val>
                                        </p:tav>
                                      </p:tavLst>
                                    </p:anim>
                                    <p:anim calcmode="lin" valueType="num">
                                      <p:cBhvr>
                                        <p:cTn id="61" dur="664" tmFilter="0, 0; 0.125,0.2665; 0.25,0.4; 0.375,0.465; 0.5,0.5;  0.625,0.535; 0.75,0.6; 0.875,0.7335; 1,1">
                                          <p:stCondLst>
                                            <p:cond delay="664"/>
                                          </p:stCondLst>
                                        </p:cTn>
                                        <p:tgtEl>
                                          <p:spTgt spid="9">
                                            <p:txEl>
                                              <p:pRg st="7" end="7"/>
                                            </p:txEl>
                                          </p:spTgt>
                                        </p:tgtEl>
                                        <p:attrNameLst>
                                          <p:attrName>ppt_y</p:attrName>
                                        </p:attrNameLst>
                                      </p:cBhvr>
                                      <p:tavLst>
                                        <p:tav tm="0" fmla="#ppt_y-sin(pi*$)/9">
                                          <p:val>
                                            <p:fltVal val="0"/>
                                          </p:val>
                                        </p:tav>
                                        <p:tav tm="100000">
                                          <p:val>
                                            <p:fltVal val="1"/>
                                          </p:val>
                                        </p:tav>
                                      </p:tavLst>
                                    </p:anim>
                                    <p:anim calcmode="lin" valueType="num">
                                      <p:cBhvr>
                                        <p:cTn id="62" dur="332" tmFilter="0, 0; 0.125,0.2665; 0.25,0.4; 0.375,0.465; 0.5,0.5;  0.625,0.535; 0.75,0.6; 0.875,0.7335; 1,1">
                                          <p:stCondLst>
                                            <p:cond delay="1324"/>
                                          </p:stCondLst>
                                        </p:cTn>
                                        <p:tgtEl>
                                          <p:spTgt spid="9">
                                            <p:txEl>
                                              <p:pRg st="7" end="7"/>
                                            </p:txEl>
                                          </p:spTgt>
                                        </p:tgtEl>
                                        <p:attrNameLst>
                                          <p:attrName>ppt_y</p:attrName>
                                        </p:attrNameLst>
                                      </p:cBhvr>
                                      <p:tavLst>
                                        <p:tav tm="0" fmla="#ppt_y-sin(pi*$)/27">
                                          <p:val>
                                            <p:fltVal val="0"/>
                                          </p:val>
                                        </p:tav>
                                        <p:tav tm="100000">
                                          <p:val>
                                            <p:fltVal val="1"/>
                                          </p:val>
                                        </p:tav>
                                      </p:tavLst>
                                    </p:anim>
                                    <p:anim calcmode="lin" valueType="num">
                                      <p:cBhvr>
                                        <p:cTn id="63" dur="164" tmFilter="0, 0; 0.125,0.2665; 0.25,0.4; 0.375,0.465; 0.5,0.5;  0.625,0.535; 0.75,0.6; 0.875,0.7335; 1,1">
                                          <p:stCondLst>
                                            <p:cond delay="1656"/>
                                          </p:stCondLst>
                                        </p:cTn>
                                        <p:tgtEl>
                                          <p:spTgt spid="9">
                                            <p:txEl>
                                              <p:pRg st="7" end="7"/>
                                            </p:txEl>
                                          </p:spTgt>
                                        </p:tgtEl>
                                        <p:attrNameLst>
                                          <p:attrName>ppt_y</p:attrName>
                                        </p:attrNameLst>
                                      </p:cBhvr>
                                      <p:tavLst>
                                        <p:tav tm="0" fmla="#ppt_y-sin(pi*$)/81">
                                          <p:val>
                                            <p:fltVal val="0"/>
                                          </p:val>
                                        </p:tav>
                                        <p:tav tm="100000">
                                          <p:val>
                                            <p:fltVal val="1"/>
                                          </p:val>
                                        </p:tav>
                                      </p:tavLst>
                                    </p:anim>
                                    <p:animScale>
                                      <p:cBhvr>
                                        <p:cTn id="64" dur="26">
                                          <p:stCondLst>
                                            <p:cond delay="650"/>
                                          </p:stCondLst>
                                        </p:cTn>
                                        <p:tgtEl>
                                          <p:spTgt spid="9">
                                            <p:txEl>
                                              <p:pRg st="7" end="7"/>
                                            </p:txEl>
                                          </p:spTgt>
                                        </p:tgtEl>
                                      </p:cBhvr>
                                      <p:to x="100000" y="60000"/>
                                    </p:animScale>
                                    <p:animScale>
                                      <p:cBhvr>
                                        <p:cTn id="65" dur="166" decel="50000">
                                          <p:stCondLst>
                                            <p:cond delay="676"/>
                                          </p:stCondLst>
                                        </p:cTn>
                                        <p:tgtEl>
                                          <p:spTgt spid="9">
                                            <p:txEl>
                                              <p:pRg st="7" end="7"/>
                                            </p:txEl>
                                          </p:spTgt>
                                        </p:tgtEl>
                                      </p:cBhvr>
                                      <p:to x="100000" y="100000"/>
                                    </p:animScale>
                                    <p:animScale>
                                      <p:cBhvr>
                                        <p:cTn id="66" dur="26">
                                          <p:stCondLst>
                                            <p:cond delay="1312"/>
                                          </p:stCondLst>
                                        </p:cTn>
                                        <p:tgtEl>
                                          <p:spTgt spid="9">
                                            <p:txEl>
                                              <p:pRg st="7" end="7"/>
                                            </p:txEl>
                                          </p:spTgt>
                                        </p:tgtEl>
                                      </p:cBhvr>
                                      <p:to x="100000" y="80000"/>
                                    </p:animScale>
                                    <p:animScale>
                                      <p:cBhvr>
                                        <p:cTn id="67" dur="166" decel="50000">
                                          <p:stCondLst>
                                            <p:cond delay="1338"/>
                                          </p:stCondLst>
                                        </p:cTn>
                                        <p:tgtEl>
                                          <p:spTgt spid="9">
                                            <p:txEl>
                                              <p:pRg st="7" end="7"/>
                                            </p:txEl>
                                          </p:spTgt>
                                        </p:tgtEl>
                                      </p:cBhvr>
                                      <p:to x="100000" y="100000"/>
                                    </p:animScale>
                                    <p:animScale>
                                      <p:cBhvr>
                                        <p:cTn id="68" dur="26">
                                          <p:stCondLst>
                                            <p:cond delay="1642"/>
                                          </p:stCondLst>
                                        </p:cTn>
                                        <p:tgtEl>
                                          <p:spTgt spid="9">
                                            <p:txEl>
                                              <p:pRg st="7" end="7"/>
                                            </p:txEl>
                                          </p:spTgt>
                                        </p:tgtEl>
                                      </p:cBhvr>
                                      <p:to x="100000" y="90000"/>
                                    </p:animScale>
                                    <p:animScale>
                                      <p:cBhvr>
                                        <p:cTn id="69" dur="166" decel="50000">
                                          <p:stCondLst>
                                            <p:cond delay="1668"/>
                                          </p:stCondLst>
                                        </p:cTn>
                                        <p:tgtEl>
                                          <p:spTgt spid="9">
                                            <p:txEl>
                                              <p:pRg st="7" end="7"/>
                                            </p:txEl>
                                          </p:spTgt>
                                        </p:tgtEl>
                                      </p:cBhvr>
                                      <p:to x="100000" y="100000"/>
                                    </p:animScale>
                                    <p:animScale>
                                      <p:cBhvr>
                                        <p:cTn id="70" dur="26">
                                          <p:stCondLst>
                                            <p:cond delay="1808"/>
                                          </p:stCondLst>
                                        </p:cTn>
                                        <p:tgtEl>
                                          <p:spTgt spid="9">
                                            <p:txEl>
                                              <p:pRg st="7" end="7"/>
                                            </p:txEl>
                                          </p:spTgt>
                                        </p:tgtEl>
                                      </p:cBhvr>
                                      <p:to x="100000" y="95000"/>
                                    </p:animScale>
                                    <p:animScale>
                                      <p:cBhvr>
                                        <p:cTn id="71" dur="166" decel="50000">
                                          <p:stCondLst>
                                            <p:cond delay="1834"/>
                                          </p:stCondLst>
                                        </p:cTn>
                                        <p:tgtEl>
                                          <p:spTgt spid="9">
                                            <p:txEl>
                                              <p:pRg st="7" end="7"/>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cs typeface="+mj-cs"/>
              </a:rPr>
              <a:t>Transmission Characteristics</a:t>
            </a:r>
          </a:p>
        </p:txBody>
      </p:sp>
      <p:sp>
        <p:nvSpPr>
          <p:cNvPr id="3" name="Content Placeholder 2"/>
          <p:cNvSpPr>
            <a:spLocks noGrp="1"/>
          </p:cNvSpPr>
          <p:nvPr>
            <p:ph idx="1"/>
          </p:nvPr>
        </p:nvSpPr>
        <p:spPr>
          <a:xfrm>
            <a:off x="0" y="1752600"/>
            <a:ext cx="9144000" cy="5562600"/>
          </a:xfrm>
        </p:spPr>
        <p:txBody>
          <a:bodyPr/>
          <a:lstStyle/>
          <a:p>
            <a:pPr eaLnBrk="1" hangingPunct="1">
              <a:defRPr/>
            </a:pPr>
            <a:r>
              <a:rPr lang="en-US" sz="2800" dirty="0">
                <a:cs typeface="+mn-cs"/>
              </a:rPr>
              <a:t>T</a:t>
            </a:r>
            <a:r>
              <a:rPr lang="en-US" sz="2800" dirty="0" smtClean="0">
                <a:cs typeface="+mn-cs"/>
              </a:rPr>
              <a:t>he optimum frequency range for satellite transmission is 1 to 10 GHz</a:t>
            </a:r>
          </a:p>
          <a:p>
            <a:pPr lvl="2" eaLnBrk="1" hangingPunct="1">
              <a:buClr>
                <a:schemeClr val="tx2"/>
              </a:buClr>
              <a:defRPr/>
            </a:pPr>
            <a:r>
              <a:rPr lang="en-US" sz="2000" dirty="0"/>
              <a:t>L</a:t>
            </a:r>
            <a:r>
              <a:rPr lang="en-US" sz="2000" dirty="0" smtClean="0"/>
              <a:t>ower has significant noise from natural sources</a:t>
            </a:r>
          </a:p>
          <a:p>
            <a:pPr lvl="2" eaLnBrk="1" hangingPunct="1">
              <a:buClr>
                <a:schemeClr val="tx2"/>
              </a:buClr>
              <a:defRPr/>
            </a:pPr>
            <a:r>
              <a:rPr lang="en-US" sz="2000" dirty="0"/>
              <a:t>H</a:t>
            </a:r>
            <a:r>
              <a:rPr lang="en-US" sz="2000" dirty="0" smtClean="0"/>
              <a:t>igher is attenuated by atmospheric absorption and precipitation</a:t>
            </a:r>
          </a:p>
          <a:p>
            <a:pPr eaLnBrk="1" hangingPunct="1">
              <a:buClr>
                <a:schemeClr val="bg2"/>
              </a:buClr>
              <a:buFont typeface="Wingdings" charset="2"/>
              <a:buChar char="Ø"/>
              <a:defRPr/>
            </a:pPr>
            <a:r>
              <a:rPr lang="en-US" sz="2800" dirty="0">
                <a:cs typeface="+mn-cs"/>
              </a:rPr>
              <a:t>S</a:t>
            </a:r>
            <a:r>
              <a:rPr lang="en-US" sz="2800" dirty="0" smtClean="0">
                <a:cs typeface="+mn-cs"/>
              </a:rPr>
              <a:t>atellites use a frequency bandwidth range of 5.925 to 6.425 GHz from earth to satellite (uplink) and a range of 3.7 to 4.2 GHz from satellite to earth (downlink)</a:t>
            </a:r>
          </a:p>
          <a:p>
            <a:pPr lvl="2" eaLnBrk="1" hangingPunct="1">
              <a:buClr>
                <a:schemeClr val="tx2"/>
              </a:buClr>
              <a:defRPr/>
            </a:pPr>
            <a:r>
              <a:rPr lang="en-US" sz="2000" dirty="0"/>
              <a:t>T</a:t>
            </a:r>
            <a:r>
              <a:rPr lang="en-US" sz="2000" dirty="0" smtClean="0"/>
              <a:t>his is referred to as the 4/6-GHz band</a:t>
            </a:r>
          </a:p>
          <a:p>
            <a:pPr lvl="2" eaLnBrk="1" hangingPunct="1">
              <a:buClr>
                <a:schemeClr val="tx2"/>
              </a:buClr>
              <a:defRPr/>
            </a:pPr>
            <a:r>
              <a:rPr lang="en-US" sz="2000" dirty="0"/>
              <a:t>B</a:t>
            </a:r>
            <a:r>
              <a:rPr lang="en-US" sz="2000" dirty="0" smtClean="0"/>
              <a:t>ecause of saturation the 12/14-GHz band has been developed (uplink: 14 - 14.5 GHz; downlink: 11.7 - 12.2 GH</a:t>
            </a: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46</a:t>
            </a:fld>
            <a:endParaRPr lang="en-US"/>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1" nodeType="afterEffect">
                                  <p:stCondLst>
                                    <p:cond delay="100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par>
                          <p:cTn id="7" fill="hold" nodeType="afterGroup">
                            <p:stCondLst>
                              <p:cond delay="1000"/>
                            </p:stCondLst>
                            <p:childTnLst>
                              <p:par>
                                <p:cTn id="8" presetID="8" presetClass="emph" presetSubtype="0" accel="50000" decel="50000" fill="hold" grpId="0" nodeType="afterEffect">
                                  <p:stCondLst>
                                    <p:cond delay="2000"/>
                                  </p:stCondLst>
                                  <p:childTnLst>
                                    <p:animRot by="21600000">
                                      <p:cBhvr>
                                        <p:cTn id="9" dur="2000" fill="hold"/>
                                        <p:tgtEl>
                                          <p:spTgt spid="3">
                                            <p:txEl>
                                              <p:pRg st="1" end="1"/>
                                            </p:txEl>
                                          </p:spTgt>
                                        </p:tgtEl>
                                        <p:attrNameLst>
                                          <p:attrName>r</p:attrName>
                                        </p:attrNameLst>
                                      </p:cBhvr>
                                    </p:animRot>
                                  </p:childTnLst>
                                </p:cTn>
                              </p:par>
                            </p:childTnLst>
                          </p:cTn>
                        </p:par>
                        <p:par>
                          <p:cTn id="10" fill="hold" nodeType="afterGroup">
                            <p:stCondLst>
                              <p:cond delay="5000"/>
                            </p:stCondLst>
                            <p:childTnLst>
                              <p:par>
                                <p:cTn id="11" presetID="1" presetClass="entr" presetSubtype="0" fill="hold" grpId="1" nodeType="afterEffect">
                                  <p:stCondLst>
                                    <p:cond delay="100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8" presetClass="emph" presetSubtype="0" accel="50000" decel="50000" fill="hold" grpId="0" nodeType="withEffect">
                                  <p:stCondLst>
                                    <p:cond delay="2000"/>
                                  </p:stCondLst>
                                  <p:childTnLst>
                                    <p:animRot by="21600000">
                                      <p:cBhvr>
                                        <p:cTn id="14" dur="2000" fill="hold"/>
                                        <p:tgtEl>
                                          <p:spTgt spid="3">
                                            <p:txEl>
                                              <p:pRg st="2" end="2"/>
                                            </p:txEl>
                                          </p:spTgt>
                                        </p:tgtEl>
                                        <p:attrNameLst>
                                          <p:attrName>r</p:attrName>
                                        </p:attrNameLst>
                                      </p:cBhvr>
                                    </p:animRot>
                                  </p:childTnLst>
                                </p:cTn>
                              </p:par>
                              <p:par>
                                <p:cTn id="15" presetID="1" presetClass="entr" presetSubtype="0" fill="hold" grpId="1" nodeType="withEffect">
                                  <p:stCondLst>
                                    <p:cond delay="200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8" presetClass="emph" presetSubtype="0" accel="50000" decel="50000" fill="hold" grpId="0" nodeType="withEffect">
                                  <p:stCondLst>
                                    <p:cond delay="2000"/>
                                  </p:stCondLst>
                                  <p:childTnLst>
                                    <p:animRot by="21600000">
                                      <p:cBhvr>
                                        <p:cTn id="18" dur="2000" fill="hold"/>
                                        <p:tgtEl>
                                          <p:spTgt spid="3">
                                            <p:txEl>
                                              <p:pRg st="4" end="4"/>
                                            </p:txEl>
                                          </p:spTgt>
                                        </p:tgtEl>
                                        <p:attrNameLst>
                                          <p:attrName>r</p:attrName>
                                        </p:attrNameLst>
                                      </p:cBhvr>
                                    </p:animRot>
                                  </p:childTnLst>
                                </p:cTn>
                              </p:par>
                              <p:par>
                                <p:cTn id="19" presetID="1" presetClass="entr" presetSubtype="0" fill="hold" grpId="1" nodeType="withEffect">
                                  <p:stCondLst>
                                    <p:cond delay="100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8" presetClass="emph" presetSubtype="0" accel="50000" decel="50000" fill="hold" grpId="0" nodeType="withEffect">
                                  <p:stCondLst>
                                    <p:cond delay="2000"/>
                                  </p:stCondLst>
                                  <p:childTnLst>
                                    <p:animRot by="21600000">
                                      <p:cBhvr>
                                        <p:cTn id="22" dur="2000" fill="hold"/>
                                        <p:tgtEl>
                                          <p:spTgt spid="3">
                                            <p:txEl>
                                              <p:pRg st="5" end="5"/>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Rectangle 4"/>
          <p:cNvSpPr>
            <a:spLocks noGrp="1" noChangeArrowheads="1"/>
          </p:cNvSpPr>
          <p:nvPr>
            <p:ph type="title"/>
          </p:nvPr>
        </p:nvSpPr>
        <p:spPr/>
        <p:txBody>
          <a:bodyPr/>
          <a:lstStyle/>
          <a:p>
            <a:pPr eaLnBrk="1" hangingPunct="1">
              <a:defRPr/>
            </a:pPr>
            <a:r>
              <a:rPr kumimoji="1" lang="en-US" dirty="0">
                <a:cs typeface="+mj-cs"/>
              </a:rPr>
              <a:t>Broadcast Radio</a:t>
            </a:r>
          </a:p>
        </p:txBody>
      </p:sp>
      <p:sp>
        <p:nvSpPr>
          <p:cNvPr id="28677" name="Rectangle 5"/>
          <p:cNvSpPr>
            <a:spLocks noGrp="1" noChangeArrowheads="1"/>
          </p:cNvSpPr>
          <p:nvPr>
            <p:ph type="body" idx="1"/>
          </p:nvPr>
        </p:nvSpPr>
        <p:spPr>
          <a:xfrm>
            <a:off x="-76200" y="1905000"/>
            <a:ext cx="5715000" cy="5105400"/>
          </a:xfrm>
        </p:spPr>
        <p:txBody>
          <a:bodyPr/>
          <a:lstStyle/>
          <a:p>
            <a:pPr eaLnBrk="1" hangingPunct="1">
              <a:defRPr/>
            </a:pPr>
            <a:r>
              <a:rPr kumimoji="1" lang="en-US" sz="2200" b="1" dirty="0">
                <a:cs typeface="+mn-cs"/>
              </a:rPr>
              <a:t>R</a:t>
            </a:r>
            <a:r>
              <a:rPr kumimoji="1" lang="en-US" sz="2200" b="1" dirty="0" smtClean="0">
                <a:cs typeface="+mn-cs"/>
              </a:rPr>
              <a:t>adio</a:t>
            </a:r>
            <a:r>
              <a:rPr kumimoji="1" lang="en-US" sz="2200" dirty="0" smtClean="0">
                <a:cs typeface="+mn-cs"/>
              </a:rPr>
              <a:t> </a:t>
            </a:r>
            <a:r>
              <a:rPr kumimoji="1" lang="en-US" sz="2200" dirty="0">
                <a:cs typeface="+mn-cs"/>
              </a:rPr>
              <a:t>is</a:t>
            </a:r>
            <a:r>
              <a:rPr kumimoji="1" lang="en-US" sz="2200" dirty="0" smtClean="0">
                <a:cs typeface="+mn-cs"/>
              </a:rPr>
              <a:t> the term used to encompass frequencies in the range of 3kHz </a:t>
            </a:r>
            <a:r>
              <a:rPr kumimoji="1" lang="en-US" sz="2200" dirty="0">
                <a:cs typeface="+mn-cs"/>
              </a:rPr>
              <a:t>to 300GHz</a:t>
            </a:r>
            <a:endParaRPr kumimoji="1" lang="en-US" sz="2200" dirty="0" smtClean="0">
              <a:cs typeface="+mn-cs"/>
            </a:endParaRPr>
          </a:p>
          <a:p>
            <a:pPr eaLnBrk="1" hangingPunct="1">
              <a:defRPr/>
            </a:pPr>
            <a:r>
              <a:rPr kumimoji="1" lang="en-US" sz="2200" b="1" dirty="0">
                <a:cs typeface="+mn-cs"/>
              </a:rPr>
              <a:t>B</a:t>
            </a:r>
            <a:r>
              <a:rPr kumimoji="1" lang="en-US" sz="2200" b="1" dirty="0" smtClean="0">
                <a:cs typeface="+mn-cs"/>
              </a:rPr>
              <a:t>roadcast radio</a:t>
            </a:r>
            <a:r>
              <a:rPr kumimoji="1" lang="en-US" sz="2200" dirty="0" smtClean="0">
                <a:cs typeface="+mn-cs"/>
              </a:rPr>
              <a:t> (30MHz </a:t>
            </a:r>
            <a:r>
              <a:rPr kumimoji="1" lang="en-US" sz="2200" dirty="0">
                <a:cs typeface="+mn-cs"/>
              </a:rPr>
              <a:t>- </a:t>
            </a:r>
            <a:r>
              <a:rPr kumimoji="1" lang="en-US" sz="2200" dirty="0" smtClean="0">
                <a:cs typeface="+mn-cs"/>
              </a:rPr>
              <a:t>1GHz) covers</a:t>
            </a:r>
          </a:p>
          <a:p>
            <a:pPr lvl="3" eaLnBrk="1" hangingPunct="1">
              <a:buClr>
                <a:schemeClr val="tx2"/>
              </a:buClr>
              <a:buSzPct val="100000"/>
              <a:buFont typeface="Arial"/>
              <a:buChar char="•"/>
              <a:defRPr/>
            </a:pPr>
            <a:r>
              <a:rPr kumimoji="1" lang="en-US" sz="2200" dirty="0" smtClean="0"/>
              <a:t>FM </a:t>
            </a:r>
            <a:r>
              <a:rPr kumimoji="1" lang="en-US" sz="2200" dirty="0"/>
              <a:t>radio</a:t>
            </a:r>
          </a:p>
          <a:p>
            <a:pPr lvl="3" eaLnBrk="1" hangingPunct="1">
              <a:buClr>
                <a:schemeClr val="tx2"/>
              </a:buClr>
              <a:buSzPct val="100000"/>
              <a:buFont typeface="Arial"/>
              <a:buChar char="•"/>
              <a:defRPr/>
            </a:pPr>
            <a:r>
              <a:rPr kumimoji="1" lang="en-US" sz="2200" dirty="0"/>
              <a:t>UHF and VHF </a:t>
            </a:r>
            <a:r>
              <a:rPr kumimoji="1" lang="en-US" sz="2200" dirty="0" smtClean="0"/>
              <a:t>television</a:t>
            </a:r>
          </a:p>
          <a:p>
            <a:pPr lvl="3" eaLnBrk="1" hangingPunct="1">
              <a:buClr>
                <a:schemeClr val="tx2"/>
              </a:buClr>
              <a:buSzPct val="100000"/>
              <a:buFont typeface="Arial"/>
              <a:buChar char="•"/>
              <a:defRPr/>
            </a:pPr>
            <a:r>
              <a:rPr kumimoji="1" lang="en-US" sz="2200" dirty="0" smtClean="0"/>
              <a:t>data networking applications</a:t>
            </a:r>
          </a:p>
          <a:p>
            <a:pPr eaLnBrk="1" hangingPunct="1">
              <a:defRPr/>
            </a:pPr>
            <a:r>
              <a:rPr kumimoji="1" lang="en-US" sz="2200" b="1" dirty="0">
                <a:cs typeface="+mn-cs"/>
              </a:rPr>
              <a:t>O</a:t>
            </a:r>
            <a:r>
              <a:rPr kumimoji="1" lang="en-US" sz="2200" b="1" dirty="0" smtClean="0">
                <a:cs typeface="+mn-cs"/>
              </a:rPr>
              <a:t>mnidirectional</a:t>
            </a:r>
          </a:p>
          <a:p>
            <a:pPr eaLnBrk="1" hangingPunct="1">
              <a:defRPr/>
            </a:pPr>
            <a:r>
              <a:rPr kumimoji="1" lang="en-US" sz="2200" dirty="0">
                <a:cs typeface="+mn-cs"/>
              </a:rPr>
              <a:t>L</a:t>
            </a:r>
            <a:r>
              <a:rPr kumimoji="1" lang="en-US" sz="2200" dirty="0" smtClean="0">
                <a:cs typeface="+mn-cs"/>
              </a:rPr>
              <a:t>imited to </a:t>
            </a:r>
            <a:r>
              <a:rPr kumimoji="1" lang="en-US" sz="2200" b="1" dirty="0" smtClean="0">
                <a:cs typeface="+mn-cs"/>
              </a:rPr>
              <a:t>line </a:t>
            </a:r>
            <a:r>
              <a:rPr kumimoji="1" lang="en-US" sz="2200" b="1" dirty="0">
                <a:cs typeface="+mn-cs"/>
              </a:rPr>
              <a:t>of sight</a:t>
            </a:r>
          </a:p>
          <a:p>
            <a:pPr eaLnBrk="1" hangingPunct="1">
              <a:defRPr/>
            </a:pPr>
            <a:r>
              <a:rPr kumimoji="1" lang="en-US" sz="2200" dirty="0">
                <a:cs typeface="+mn-cs"/>
              </a:rPr>
              <a:t>S</a:t>
            </a:r>
            <a:r>
              <a:rPr kumimoji="1" lang="en-US" sz="2200" dirty="0" smtClean="0">
                <a:cs typeface="+mn-cs"/>
              </a:rPr>
              <a:t>uffers </a:t>
            </a:r>
            <a:r>
              <a:rPr kumimoji="1" lang="en-US" sz="2200" dirty="0">
                <a:cs typeface="+mn-cs"/>
              </a:rPr>
              <a:t>from </a:t>
            </a:r>
            <a:r>
              <a:rPr kumimoji="1" lang="en-US" sz="2200" b="1" dirty="0">
                <a:cs typeface="+mn-cs"/>
              </a:rPr>
              <a:t>multipath interference</a:t>
            </a:r>
          </a:p>
          <a:p>
            <a:pPr lvl="3" eaLnBrk="1" hangingPunct="1">
              <a:defRPr/>
            </a:pPr>
            <a:r>
              <a:rPr kumimoji="1" lang="en-US" sz="2200" dirty="0"/>
              <a:t>reflections from land, water, man-made objects</a:t>
            </a:r>
          </a:p>
        </p:txBody>
      </p:sp>
      <p:sp>
        <p:nvSpPr>
          <p:cNvPr id="2" name="Rectangle 1"/>
          <p:cNvSpPr/>
          <p:nvPr/>
        </p:nvSpPr>
        <p:spPr>
          <a:xfrm>
            <a:off x="5359780" y="3429000"/>
            <a:ext cx="3810000" cy="3170099"/>
          </a:xfrm>
          <a:prstGeom prst="rect">
            <a:avLst/>
          </a:prstGeom>
        </p:spPr>
        <p:txBody>
          <a:bodyPr wrap="square">
            <a:spAutoFit/>
          </a:bodyPr>
          <a:lstStyle/>
          <a:p>
            <a:r>
              <a:rPr lang="en-US" sz="2000" i="1" dirty="0"/>
              <a:t>The principal difference between broadcast radio </a:t>
            </a:r>
            <a:r>
              <a:rPr lang="en-US" sz="2000" i="1" dirty="0" smtClean="0"/>
              <a:t>and microwave </a:t>
            </a:r>
            <a:r>
              <a:rPr lang="en-US" sz="2000" i="1" dirty="0"/>
              <a:t>is that the former is omnidirectional and the latter </a:t>
            </a:r>
            <a:r>
              <a:rPr lang="en-US" sz="2000" i="1" dirty="0" smtClean="0"/>
              <a:t>is directional</a:t>
            </a:r>
            <a:r>
              <a:rPr lang="en-US" sz="2000" i="1" dirty="0"/>
              <a:t>. </a:t>
            </a:r>
            <a:r>
              <a:rPr lang="en-US" sz="2000" i="1" dirty="0" smtClean="0"/>
              <a:t>Thus broadcast </a:t>
            </a:r>
            <a:r>
              <a:rPr lang="en-US" sz="2000" i="1" dirty="0"/>
              <a:t>radio does not </a:t>
            </a:r>
            <a:r>
              <a:rPr lang="en-US" sz="2000" i="1" dirty="0" smtClean="0"/>
              <a:t>require dish</a:t>
            </a:r>
            <a:r>
              <a:rPr lang="en-US" sz="2000" i="1" dirty="0"/>
              <a:t>-shaped antennas, and the antennas need </a:t>
            </a:r>
            <a:r>
              <a:rPr lang="en-US" sz="2000" i="1" dirty="0" smtClean="0"/>
              <a:t>not be </a:t>
            </a:r>
            <a:r>
              <a:rPr lang="en-US" sz="2000" i="1" dirty="0"/>
              <a:t>rigidly mounted to </a:t>
            </a:r>
            <a:r>
              <a:rPr lang="en-US" sz="2000" i="1" dirty="0" smtClean="0"/>
              <a:t>a precise </a:t>
            </a:r>
            <a:r>
              <a:rPr lang="en-US" sz="2000" i="1" dirty="0"/>
              <a:t>alignment.</a:t>
            </a:r>
          </a:p>
        </p:txBody>
      </p:sp>
      <p:sp>
        <p:nvSpPr>
          <p:cNvPr id="3" name="Slide Number Placeholder 2"/>
          <p:cNvSpPr>
            <a:spLocks noGrp="1"/>
          </p:cNvSpPr>
          <p:nvPr>
            <p:ph type="sldNum" sz="quarter" idx="12"/>
          </p:nvPr>
        </p:nvSpPr>
        <p:spPr/>
        <p:txBody>
          <a:bodyPr/>
          <a:lstStyle/>
          <a:p>
            <a:pPr>
              <a:defRPr/>
            </a:pPr>
            <a:fld id="{BACECD4D-FF13-F54C-9E44-5E76ECC5C64E}" type="slidenum">
              <a:rPr lang="en-US" smtClean="0"/>
              <a:pPr>
                <a:defRPr/>
              </a:pPr>
              <a:t>47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2" presetClass="entr" presetSubtype="0" fill="hold" nodeType="afterEffect">
                                  <p:stCondLst>
                                    <p:cond delay="0"/>
                                  </p:stCondLst>
                                  <p:childTnLst>
                                    <p:set>
                                      <p:cBhvr>
                                        <p:cTn id="6" dur="1" fill="hold">
                                          <p:stCondLst>
                                            <p:cond delay="0"/>
                                          </p:stCondLst>
                                        </p:cTn>
                                        <p:tgtEl>
                                          <p:spTgt spid="28677">
                                            <p:txEl>
                                              <p:pRg st="2" end="2"/>
                                            </p:txEl>
                                          </p:spTgt>
                                        </p:tgtEl>
                                        <p:attrNameLst>
                                          <p:attrName>style.visibility</p:attrName>
                                        </p:attrNameLst>
                                      </p:cBhvr>
                                      <p:to>
                                        <p:strVal val="visible"/>
                                      </p:to>
                                    </p:set>
                                    <p:animScale>
                                      <p:cBhvr>
                                        <p:cTn id="7" dur="1000" decel="50000" fill="hold">
                                          <p:stCondLst>
                                            <p:cond delay="0"/>
                                          </p:stCondLst>
                                        </p:cTn>
                                        <p:tgtEl>
                                          <p:spTgt spid="28677">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8677">
                                            <p:txEl>
                                              <p:pRg st="2" end="2"/>
                                            </p:txEl>
                                          </p:spTgt>
                                        </p:tgtEl>
                                        <p:attrNameLst>
                                          <p:attrName>ppt_x</p:attrName>
                                          <p:attrName>ppt_y</p:attrName>
                                        </p:attrNameLst>
                                      </p:cBhvr>
                                    </p:animMotion>
                                    <p:animEffect transition="in" filter="fade">
                                      <p:cBhvr>
                                        <p:cTn id="9" dur="1000"/>
                                        <p:tgtEl>
                                          <p:spTgt spid="28677">
                                            <p:txEl>
                                              <p:pRg st="2" end="2"/>
                                            </p:txEl>
                                          </p:spTgt>
                                        </p:tgtEl>
                                      </p:cBhvr>
                                    </p:animEffect>
                                  </p:childTnLst>
                                </p:cTn>
                              </p:par>
                            </p:childTnLst>
                          </p:cTn>
                        </p:par>
                        <p:par>
                          <p:cTn id="10" fill="hold" nodeType="afterGroup">
                            <p:stCondLst>
                              <p:cond delay="1000"/>
                            </p:stCondLst>
                            <p:childTnLst>
                              <p:par>
                                <p:cTn id="11" presetID="52" presetClass="entr" presetSubtype="0" fill="hold" nodeType="afterEffect">
                                  <p:stCondLst>
                                    <p:cond delay="0"/>
                                  </p:stCondLst>
                                  <p:childTnLst>
                                    <p:set>
                                      <p:cBhvr>
                                        <p:cTn id="12" dur="1" fill="hold">
                                          <p:stCondLst>
                                            <p:cond delay="0"/>
                                          </p:stCondLst>
                                        </p:cTn>
                                        <p:tgtEl>
                                          <p:spTgt spid="28677">
                                            <p:txEl>
                                              <p:pRg st="3" end="3"/>
                                            </p:txEl>
                                          </p:spTgt>
                                        </p:tgtEl>
                                        <p:attrNameLst>
                                          <p:attrName>style.visibility</p:attrName>
                                        </p:attrNameLst>
                                      </p:cBhvr>
                                      <p:to>
                                        <p:strVal val="visible"/>
                                      </p:to>
                                    </p:set>
                                    <p:animScale>
                                      <p:cBhvr>
                                        <p:cTn id="13" dur="1000" decel="50000" fill="hold">
                                          <p:stCondLst>
                                            <p:cond delay="0"/>
                                          </p:stCondLst>
                                        </p:cTn>
                                        <p:tgtEl>
                                          <p:spTgt spid="28677">
                                            <p:txEl>
                                              <p:pRg st="3" end="3"/>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28677">
                                            <p:txEl>
                                              <p:pRg st="3" end="3"/>
                                            </p:txEl>
                                          </p:spTgt>
                                        </p:tgtEl>
                                        <p:attrNameLst>
                                          <p:attrName>ppt_x</p:attrName>
                                          <p:attrName>ppt_y</p:attrName>
                                        </p:attrNameLst>
                                      </p:cBhvr>
                                    </p:animMotion>
                                    <p:animEffect transition="in" filter="fade">
                                      <p:cBhvr>
                                        <p:cTn id="15" dur="1000"/>
                                        <p:tgtEl>
                                          <p:spTgt spid="28677">
                                            <p:txEl>
                                              <p:pRg st="3" end="3"/>
                                            </p:txEl>
                                          </p:spTgt>
                                        </p:tgtEl>
                                      </p:cBhvr>
                                    </p:animEffect>
                                  </p:childTnLst>
                                </p:cTn>
                              </p:par>
                            </p:childTnLst>
                          </p:cTn>
                        </p:par>
                        <p:par>
                          <p:cTn id="16" fill="hold" nodeType="afterGroup">
                            <p:stCondLst>
                              <p:cond delay="2000"/>
                            </p:stCondLst>
                            <p:childTnLst>
                              <p:par>
                                <p:cTn id="17" presetID="52" presetClass="entr" presetSubtype="0" fill="hold" nodeType="afterEffect">
                                  <p:stCondLst>
                                    <p:cond delay="0"/>
                                  </p:stCondLst>
                                  <p:childTnLst>
                                    <p:set>
                                      <p:cBhvr>
                                        <p:cTn id="18" dur="1" fill="hold">
                                          <p:stCondLst>
                                            <p:cond delay="0"/>
                                          </p:stCondLst>
                                        </p:cTn>
                                        <p:tgtEl>
                                          <p:spTgt spid="28677">
                                            <p:txEl>
                                              <p:pRg st="4" end="4"/>
                                            </p:txEl>
                                          </p:spTgt>
                                        </p:tgtEl>
                                        <p:attrNameLst>
                                          <p:attrName>style.visibility</p:attrName>
                                        </p:attrNameLst>
                                      </p:cBhvr>
                                      <p:to>
                                        <p:strVal val="visible"/>
                                      </p:to>
                                    </p:set>
                                    <p:animScale>
                                      <p:cBhvr>
                                        <p:cTn id="19" dur="1000" decel="50000" fill="hold">
                                          <p:stCondLst>
                                            <p:cond delay="0"/>
                                          </p:stCondLst>
                                        </p:cTn>
                                        <p:tgtEl>
                                          <p:spTgt spid="28677">
                                            <p:txEl>
                                              <p:pRg st="4" end="4"/>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28677">
                                            <p:txEl>
                                              <p:pRg st="4" end="4"/>
                                            </p:txEl>
                                          </p:spTgt>
                                        </p:tgtEl>
                                        <p:attrNameLst>
                                          <p:attrName>ppt_x</p:attrName>
                                          <p:attrName>ppt_y</p:attrName>
                                        </p:attrNameLst>
                                      </p:cBhvr>
                                    </p:animMotion>
                                    <p:animEffect transition="in" filter="fade">
                                      <p:cBhvr>
                                        <p:cTn id="21" dur="1000"/>
                                        <p:tgtEl>
                                          <p:spTgt spid="28677">
                                            <p:txEl>
                                              <p:pRg st="4" end="4"/>
                                            </p:txEl>
                                          </p:spTgt>
                                        </p:tgtEl>
                                      </p:cBhvr>
                                    </p:animEffect>
                                  </p:childTnLst>
                                </p:cTn>
                              </p:par>
                            </p:childTnLst>
                          </p:cTn>
                        </p:par>
                        <p:par>
                          <p:cTn id="22" fill="hold" nodeType="afterGroup">
                            <p:stCondLst>
                              <p:cond delay="3000"/>
                            </p:stCondLst>
                            <p:childTnLst>
                              <p:par>
                                <p:cTn id="23" presetID="52" presetClass="entr" presetSubtype="0" fill="hold" nodeType="afterEffect">
                                  <p:stCondLst>
                                    <p:cond delay="500"/>
                                  </p:stCondLst>
                                  <p:childTnLst>
                                    <p:set>
                                      <p:cBhvr>
                                        <p:cTn id="24" dur="1" fill="hold">
                                          <p:stCondLst>
                                            <p:cond delay="0"/>
                                          </p:stCondLst>
                                        </p:cTn>
                                        <p:tgtEl>
                                          <p:spTgt spid="28677">
                                            <p:txEl>
                                              <p:pRg st="8" end="8"/>
                                            </p:txEl>
                                          </p:spTgt>
                                        </p:tgtEl>
                                        <p:attrNameLst>
                                          <p:attrName>style.visibility</p:attrName>
                                        </p:attrNameLst>
                                      </p:cBhvr>
                                      <p:to>
                                        <p:strVal val="visible"/>
                                      </p:to>
                                    </p:set>
                                    <p:animScale>
                                      <p:cBhvr>
                                        <p:cTn id="25" dur="1000" decel="50000" fill="hold">
                                          <p:stCondLst>
                                            <p:cond delay="0"/>
                                          </p:stCondLst>
                                        </p:cTn>
                                        <p:tgtEl>
                                          <p:spTgt spid="28677">
                                            <p:txEl>
                                              <p:pRg st="8" end="8"/>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28677">
                                            <p:txEl>
                                              <p:pRg st="8" end="8"/>
                                            </p:txEl>
                                          </p:spTgt>
                                        </p:tgtEl>
                                        <p:attrNameLst>
                                          <p:attrName>ppt_x</p:attrName>
                                          <p:attrName>ppt_y</p:attrName>
                                        </p:attrNameLst>
                                      </p:cBhvr>
                                    </p:animMotion>
                                    <p:animEffect transition="in" filter="fade">
                                      <p:cBhvr>
                                        <p:cTn id="27" dur="1000"/>
                                        <p:tgtEl>
                                          <p:spTgt spid="2867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defRPr/>
            </a:pPr>
            <a:r>
              <a:rPr kumimoji="1" lang="en-US" dirty="0">
                <a:cs typeface="+mj-cs"/>
              </a:rPr>
              <a:t>Infrared</a:t>
            </a:r>
          </a:p>
        </p:txBody>
      </p:sp>
      <p:sp>
        <p:nvSpPr>
          <p:cNvPr id="30723" name="Rectangle 3"/>
          <p:cNvSpPr>
            <a:spLocks noGrp="1" noChangeArrowheads="1"/>
          </p:cNvSpPr>
          <p:nvPr>
            <p:ph type="body" idx="1"/>
          </p:nvPr>
        </p:nvSpPr>
        <p:spPr>
          <a:xfrm>
            <a:off x="-36180" y="1905000"/>
            <a:ext cx="9144000" cy="3124200"/>
          </a:xfrm>
        </p:spPr>
        <p:txBody>
          <a:bodyPr/>
          <a:lstStyle/>
          <a:p>
            <a:pPr eaLnBrk="1" hangingPunct="1">
              <a:lnSpc>
                <a:spcPct val="90000"/>
              </a:lnSpc>
              <a:defRPr/>
            </a:pPr>
            <a:r>
              <a:rPr kumimoji="1" lang="en-US" sz="2200" dirty="0">
                <a:cs typeface="+mn-cs"/>
              </a:rPr>
              <a:t>A</a:t>
            </a:r>
            <a:r>
              <a:rPr kumimoji="1" lang="en-US" sz="2200" dirty="0" smtClean="0">
                <a:cs typeface="+mn-cs"/>
              </a:rPr>
              <a:t>chieved using transceivers that modulate noncoherent infrared light</a:t>
            </a:r>
          </a:p>
          <a:p>
            <a:pPr eaLnBrk="1" hangingPunct="1">
              <a:lnSpc>
                <a:spcPct val="90000"/>
              </a:lnSpc>
              <a:defRPr/>
            </a:pPr>
            <a:r>
              <a:rPr kumimoji="1" lang="en-US" sz="2200" dirty="0">
                <a:cs typeface="+mn-cs"/>
              </a:rPr>
              <a:t>T</a:t>
            </a:r>
            <a:r>
              <a:rPr kumimoji="1" lang="en-US" sz="2200" dirty="0" smtClean="0">
                <a:cs typeface="+mn-cs"/>
              </a:rPr>
              <a:t>ransceivers must be within line of sight of each other directly or via reflection</a:t>
            </a:r>
          </a:p>
          <a:p>
            <a:pPr eaLnBrk="1" hangingPunct="1">
              <a:lnSpc>
                <a:spcPct val="90000"/>
              </a:lnSpc>
              <a:defRPr/>
            </a:pPr>
            <a:r>
              <a:rPr kumimoji="1" lang="en-US" sz="2200" dirty="0">
                <a:cs typeface="+mn-cs"/>
              </a:rPr>
              <a:t>D</a:t>
            </a:r>
            <a:r>
              <a:rPr kumimoji="1" lang="en-US" sz="2200" dirty="0" smtClean="0">
                <a:cs typeface="+mn-cs"/>
              </a:rPr>
              <a:t>oes not penetrate walls</a:t>
            </a:r>
          </a:p>
          <a:p>
            <a:pPr eaLnBrk="1" hangingPunct="1">
              <a:lnSpc>
                <a:spcPct val="90000"/>
              </a:lnSpc>
              <a:defRPr/>
            </a:pPr>
            <a:r>
              <a:rPr kumimoji="1" lang="en-US" sz="2200" dirty="0">
                <a:cs typeface="+mn-cs"/>
              </a:rPr>
              <a:t>N</a:t>
            </a:r>
            <a:r>
              <a:rPr kumimoji="1" lang="en-US" sz="2200" dirty="0" smtClean="0">
                <a:cs typeface="+mn-cs"/>
              </a:rPr>
              <a:t>o licenses required</a:t>
            </a:r>
          </a:p>
          <a:p>
            <a:pPr eaLnBrk="1" hangingPunct="1">
              <a:lnSpc>
                <a:spcPct val="90000"/>
              </a:lnSpc>
              <a:defRPr/>
            </a:pPr>
            <a:r>
              <a:rPr kumimoji="1" lang="en-US" sz="2200" dirty="0">
                <a:cs typeface="+mn-cs"/>
              </a:rPr>
              <a:t>N</a:t>
            </a:r>
            <a:r>
              <a:rPr kumimoji="1" lang="en-US" sz="2200" dirty="0" smtClean="0">
                <a:cs typeface="+mn-cs"/>
              </a:rPr>
              <a:t>o frequency allocation issues</a:t>
            </a:r>
          </a:p>
          <a:p>
            <a:pPr eaLnBrk="1" hangingPunct="1">
              <a:lnSpc>
                <a:spcPct val="90000"/>
              </a:lnSpc>
              <a:defRPr/>
            </a:pPr>
            <a:r>
              <a:rPr kumimoji="1" lang="en-US" sz="2200" dirty="0">
                <a:cs typeface="+mn-cs"/>
              </a:rPr>
              <a:t>T</a:t>
            </a:r>
            <a:r>
              <a:rPr kumimoji="1" lang="en-US" sz="2200" dirty="0" smtClean="0">
                <a:cs typeface="+mn-cs"/>
              </a:rPr>
              <a:t>ypical uses:</a:t>
            </a:r>
          </a:p>
          <a:p>
            <a:pPr lvl="2" eaLnBrk="1" hangingPunct="1">
              <a:lnSpc>
                <a:spcPct val="90000"/>
              </a:lnSpc>
              <a:buClr>
                <a:schemeClr val="tx2"/>
              </a:buClr>
              <a:defRPr/>
            </a:pPr>
            <a:r>
              <a:rPr kumimoji="1" lang="en-US" sz="2200" dirty="0" smtClean="0"/>
              <a:t>TV remote control</a:t>
            </a:r>
          </a:p>
          <a:p>
            <a:pPr eaLnBrk="1" hangingPunct="1">
              <a:lnSpc>
                <a:spcPct val="90000"/>
              </a:lnSpc>
              <a:defRPr/>
            </a:pPr>
            <a:endParaRPr kumimoji="1" lang="en-US" sz="2200" dirty="0" smtClean="0">
              <a:cs typeface="+mn-cs"/>
            </a:endParaRPr>
          </a:p>
        </p:txBody>
      </p:sp>
      <p:sp>
        <p:nvSpPr>
          <p:cNvPr id="2" name="Rectangle 1"/>
          <p:cNvSpPr/>
          <p:nvPr/>
        </p:nvSpPr>
        <p:spPr>
          <a:xfrm>
            <a:off x="-19257" y="4920496"/>
            <a:ext cx="8782257" cy="1785104"/>
          </a:xfrm>
          <a:prstGeom prst="rect">
            <a:avLst/>
          </a:prstGeom>
        </p:spPr>
        <p:txBody>
          <a:bodyPr wrap="square">
            <a:spAutoFit/>
          </a:bodyPr>
          <a:lstStyle/>
          <a:p>
            <a:pPr algn="just"/>
            <a:r>
              <a:rPr lang="en-US" sz="2200" i="1" dirty="0"/>
              <a:t>One important difference between infrared and microwave transmission </a:t>
            </a:r>
            <a:r>
              <a:rPr lang="en-US" sz="2200" i="1" dirty="0" smtClean="0"/>
              <a:t>is that </a:t>
            </a:r>
            <a:r>
              <a:rPr lang="en-US" sz="2200" i="1" dirty="0"/>
              <a:t>the former does not penetrate walls. Thus the security and interference </a:t>
            </a:r>
            <a:r>
              <a:rPr lang="en-US" sz="2200" i="1" dirty="0" smtClean="0"/>
              <a:t>problems encountered </a:t>
            </a:r>
            <a:r>
              <a:rPr lang="en-US" sz="2200" i="1" dirty="0"/>
              <a:t>in microwave systems are not present. Furthermore, there is </a:t>
            </a:r>
            <a:r>
              <a:rPr lang="en-US" sz="2200" i="1" dirty="0" smtClean="0"/>
              <a:t>no frequency </a:t>
            </a:r>
            <a:r>
              <a:rPr lang="en-US" sz="2200" i="1" dirty="0"/>
              <a:t>allocation issue with infrared, because no licensing is required.</a:t>
            </a:r>
          </a:p>
        </p:txBody>
      </p:sp>
      <p:sp>
        <p:nvSpPr>
          <p:cNvPr id="3" name="Slide Number Placeholder 2"/>
          <p:cNvSpPr>
            <a:spLocks noGrp="1"/>
          </p:cNvSpPr>
          <p:nvPr>
            <p:ph type="sldNum" sz="quarter" idx="12"/>
          </p:nvPr>
        </p:nvSpPr>
        <p:spPr/>
        <p:txBody>
          <a:bodyPr/>
          <a:lstStyle/>
          <a:p>
            <a:pPr>
              <a:defRPr/>
            </a:pPr>
            <a:fld id="{BACECD4D-FF13-F54C-9E44-5E76ECC5C64E}" type="slidenum">
              <a:rPr lang="en-US" smtClean="0"/>
              <a:pPr>
                <a:defRPr/>
              </a:pPr>
              <a:t>48</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accel="50000" decel="50000" fill="hold" grpId="0" nodeType="after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anim calcmode="lin" valueType="num">
                                      <p:cBhvr additive="base">
                                        <p:cTn id="7" dur="500" fill="hold"/>
                                        <p:tgtEl>
                                          <p:spTgt spid="3072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0723">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accel="50000" decel="50000" fill="hold" grpId="0" nodeType="withEffect">
                                  <p:stCondLst>
                                    <p:cond delay="0"/>
                                  </p:stCondLst>
                                  <p:childTnLst>
                                    <p:set>
                                      <p:cBhvr>
                                        <p:cTn id="10" dur="1" fill="hold">
                                          <p:stCondLst>
                                            <p:cond delay="0"/>
                                          </p:stCondLst>
                                        </p:cTn>
                                        <p:tgtEl>
                                          <p:spTgt spid="30723">
                                            <p:txEl>
                                              <p:pRg st="1" end="1"/>
                                            </p:txEl>
                                          </p:spTgt>
                                        </p:tgtEl>
                                        <p:attrNameLst>
                                          <p:attrName>style.visibility</p:attrName>
                                        </p:attrNameLst>
                                      </p:cBhvr>
                                      <p:to>
                                        <p:strVal val="visible"/>
                                      </p:to>
                                    </p:set>
                                    <p:anim calcmode="lin" valueType="num">
                                      <p:cBhvr additive="base">
                                        <p:cTn id="11" dur="500" fill="hold"/>
                                        <p:tgtEl>
                                          <p:spTgt spid="30723">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30723">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2" accel="50000" decel="50000" fill="hold" grpId="0" nodeType="withEffect">
                                  <p:stCondLst>
                                    <p:cond delay="0"/>
                                  </p:stCondLst>
                                  <p:childTnLst>
                                    <p:set>
                                      <p:cBhvr>
                                        <p:cTn id="14" dur="1" fill="hold">
                                          <p:stCondLst>
                                            <p:cond delay="0"/>
                                          </p:stCondLst>
                                        </p:cTn>
                                        <p:tgtEl>
                                          <p:spTgt spid="30723">
                                            <p:txEl>
                                              <p:pRg st="2" end="2"/>
                                            </p:txEl>
                                          </p:spTgt>
                                        </p:tgtEl>
                                        <p:attrNameLst>
                                          <p:attrName>style.visibility</p:attrName>
                                        </p:attrNameLst>
                                      </p:cBhvr>
                                      <p:to>
                                        <p:strVal val="visible"/>
                                      </p:to>
                                    </p:set>
                                    <p:anim calcmode="lin" valueType="num">
                                      <p:cBhvr additive="base">
                                        <p:cTn id="15" dur="1000" fill="hold"/>
                                        <p:tgtEl>
                                          <p:spTgt spid="30723">
                                            <p:txEl>
                                              <p:pRg st="2" end="2"/>
                                            </p:txEl>
                                          </p:spTgt>
                                        </p:tgtEl>
                                        <p:attrNameLst>
                                          <p:attrName>ppt_x</p:attrName>
                                        </p:attrNameLst>
                                      </p:cBhvr>
                                      <p:tavLst>
                                        <p:tav tm="0">
                                          <p:val>
                                            <p:strVal val="1+#ppt_w/2"/>
                                          </p:val>
                                        </p:tav>
                                        <p:tav tm="100000">
                                          <p:val>
                                            <p:strVal val="#ppt_x"/>
                                          </p:val>
                                        </p:tav>
                                      </p:tavLst>
                                    </p:anim>
                                    <p:anim calcmode="lin" valueType="num">
                                      <p:cBhvr additive="base">
                                        <p:cTn id="16" dur="1000" fill="hold"/>
                                        <p:tgtEl>
                                          <p:spTgt spid="30723">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8" accel="50000" decel="50000" fill="hold" grpId="0" nodeType="withEffect">
                                  <p:stCondLst>
                                    <p:cond delay="0"/>
                                  </p:stCondLst>
                                  <p:childTnLst>
                                    <p:set>
                                      <p:cBhvr>
                                        <p:cTn id="18" dur="1" fill="hold">
                                          <p:stCondLst>
                                            <p:cond delay="0"/>
                                          </p:stCondLst>
                                        </p:cTn>
                                        <p:tgtEl>
                                          <p:spTgt spid="30723">
                                            <p:txEl>
                                              <p:pRg st="3" end="3"/>
                                            </p:txEl>
                                          </p:spTgt>
                                        </p:tgtEl>
                                        <p:attrNameLst>
                                          <p:attrName>style.visibility</p:attrName>
                                        </p:attrNameLst>
                                      </p:cBhvr>
                                      <p:to>
                                        <p:strVal val="visible"/>
                                      </p:to>
                                    </p:set>
                                    <p:anim calcmode="lin" valueType="num">
                                      <p:cBhvr additive="base">
                                        <p:cTn id="19" dur="1000" fill="hold"/>
                                        <p:tgtEl>
                                          <p:spTgt spid="30723">
                                            <p:txEl>
                                              <p:pRg st="3" end="3"/>
                                            </p:txEl>
                                          </p:spTgt>
                                        </p:tgtEl>
                                        <p:attrNameLst>
                                          <p:attrName>ppt_x</p:attrName>
                                        </p:attrNameLst>
                                      </p:cBhvr>
                                      <p:tavLst>
                                        <p:tav tm="0">
                                          <p:val>
                                            <p:strVal val="0-#ppt_w/2"/>
                                          </p:val>
                                        </p:tav>
                                        <p:tav tm="100000">
                                          <p:val>
                                            <p:strVal val="#ppt_x"/>
                                          </p:val>
                                        </p:tav>
                                      </p:tavLst>
                                    </p:anim>
                                    <p:anim calcmode="lin" valueType="num">
                                      <p:cBhvr additive="base">
                                        <p:cTn id="20" dur="1000" fill="hold"/>
                                        <p:tgtEl>
                                          <p:spTgt spid="30723">
                                            <p:txEl>
                                              <p:pRg st="3" end="3"/>
                                            </p:txEl>
                                          </p:spTgt>
                                        </p:tgtEl>
                                        <p:attrNameLst>
                                          <p:attrName>ppt_y</p:attrName>
                                        </p:attrNameLst>
                                      </p:cBhvr>
                                      <p:tavLst>
                                        <p:tav tm="0">
                                          <p:val>
                                            <p:strVal val="#ppt_y"/>
                                          </p:val>
                                        </p:tav>
                                        <p:tav tm="100000">
                                          <p:val>
                                            <p:strVal val="#ppt_y"/>
                                          </p:val>
                                        </p:tav>
                                      </p:tavLst>
                                    </p:anim>
                                  </p:childTnLst>
                                </p:cTn>
                              </p:par>
                              <p:par>
                                <p:cTn id="21" presetID="2" presetClass="entr" presetSubtype="2" accel="50000" decel="50000" fill="hold" grpId="0" nodeType="withEffect">
                                  <p:stCondLst>
                                    <p:cond delay="0"/>
                                  </p:stCondLst>
                                  <p:childTnLst>
                                    <p:set>
                                      <p:cBhvr>
                                        <p:cTn id="22" dur="1" fill="hold">
                                          <p:stCondLst>
                                            <p:cond delay="0"/>
                                          </p:stCondLst>
                                        </p:cTn>
                                        <p:tgtEl>
                                          <p:spTgt spid="30723">
                                            <p:txEl>
                                              <p:pRg st="4" end="4"/>
                                            </p:txEl>
                                          </p:spTgt>
                                        </p:tgtEl>
                                        <p:attrNameLst>
                                          <p:attrName>style.visibility</p:attrName>
                                        </p:attrNameLst>
                                      </p:cBhvr>
                                      <p:to>
                                        <p:strVal val="visible"/>
                                      </p:to>
                                    </p:set>
                                    <p:anim calcmode="lin" valueType="num">
                                      <p:cBhvr additive="base">
                                        <p:cTn id="23" dur="2000" fill="hold"/>
                                        <p:tgtEl>
                                          <p:spTgt spid="30723">
                                            <p:txEl>
                                              <p:pRg st="4" end="4"/>
                                            </p:txEl>
                                          </p:spTgt>
                                        </p:tgtEl>
                                        <p:attrNameLst>
                                          <p:attrName>ppt_x</p:attrName>
                                        </p:attrNameLst>
                                      </p:cBhvr>
                                      <p:tavLst>
                                        <p:tav tm="0">
                                          <p:val>
                                            <p:strVal val="1+#ppt_w/2"/>
                                          </p:val>
                                        </p:tav>
                                        <p:tav tm="100000">
                                          <p:val>
                                            <p:strVal val="#ppt_x"/>
                                          </p:val>
                                        </p:tav>
                                      </p:tavLst>
                                    </p:anim>
                                    <p:anim calcmode="lin" valueType="num">
                                      <p:cBhvr additive="base">
                                        <p:cTn id="24" dur="2000" fill="hold"/>
                                        <p:tgtEl>
                                          <p:spTgt spid="30723">
                                            <p:txEl>
                                              <p:pRg st="4" end="4"/>
                                            </p:txEl>
                                          </p:spTgt>
                                        </p:tgtEl>
                                        <p:attrNameLst>
                                          <p:attrName>ppt_y</p:attrName>
                                        </p:attrNameLst>
                                      </p:cBhvr>
                                      <p:tavLst>
                                        <p:tav tm="0">
                                          <p:val>
                                            <p:strVal val="#ppt_y"/>
                                          </p:val>
                                        </p:tav>
                                        <p:tav tm="100000">
                                          <p:val>
                                            <p:strVal val="#ppt_y"/>
                                          </p:val>
                                        </p:tav>
                                      </p:tavLst>
                                    </p:anim>
                                  </p:childTnLst>
                                </p:cTn>
                              </p:par>
                              <p:par>
                                <p:cTn id="25" presetID="2" presetClass="entr" presetSubtype="8" accel="50000" decel="50000" fill="hold" grpId="0" nodeType="withEffect">
                                  <p:stCondLst>
                                    <p:cond delay="0"/>
                                  </p:stCondLst>
                                  <p:childTnLst>
                                    <p:set>
                                      <p:cBhvr>
                                        <p:cTn id="26" dur="1" fill="hold">
                                          <p:stCondLst>
                                            <p:cond delay="0"/>
                                          </p:stCondLst>
                                        </p:cTn>
                                        <p:tgtEl>
                                          <p:spTgt spid="30723">
                                            <p:txEl>
                                              <p:pRg st="5" end="5"/>
                                            </p:txEl>
                                          </p:spTgt>
                                        </p:tgtEl>
                                        <p:attrNameLst>
                                          <p:attrName>style.visibility</p:attrName>
                                        </p:attrNameLst>
                                      </p:cBhvr>
                                      <p:to>
                                        <p:strVal val="visible"/>
                                      </p:to>
                                    </p:set>
                                    <p:anim calcmode="lin" valueType="num">
                                      <p:cBhvr additive="base">
                                        <p:cTn id="27" dur="2000" fill="hold"/>
                                        <p:tgtEl>
                                          <p:spTgt spid="30723">
                                            <p:txEl>
                                              <p:pRg st="5" end="5"/>
                                            </p:txEl>
                                          </p:spTgt>
                                        </p:tgtEl>
                                        <p:attrNameLst>
                                          <p:attrName>ppt_x</p:attrName>
                                        </p:attrNameLst>
                                      </p:cBhvr>
                                      <p:tavLst>
                                        <p:tav tm="0">
                                          <p:val>
                                            <p:strVal val="0-#ppt_w/2"/>
                                          </p:val>
                                        </p:tav>
                                        <p:tav tm="100000">
                                          <p:val>
                                            <p:strVal val="#ppt_x"/>
                                          </p:val>
                                        </p:tav>
                                      </p:tavLst>
                                    </p:anim>
                                    <p:anim calcmode="lin" valueType="num">
                                      <p:cBhvr additive="base">
                                        <p:cTn id="28" dur="2000" fill="hold"/>
                                        <p:tgtEl>
                                          <p:spTgt spid="30723">
                                            <p:txEl>
                                              <p:pRg st="5" end="5"/>
                                            </p:txEl>
                                          </p:spTgt>
                                        </p:tgtEl>
                                        <p:attrNameLst>
                                          <p:attrName>ppt_y</p:attrName>
                                        </p:attrNameLst>
                                      </p:cBhvr>
                                      <p:tavLst>
                                        <p:tav tm="0">
                                          <p:val>
                                            <p:strVal val="#ppt_y"/>
                                          </p:val>
                                        </p:tav>
                                        <p:tav tm="100000">
                                          <p:val>
                                            <p:strVal val="#ppt_y"/>
                                          </p:val>
                                        </p:tav>
                                      </p:tavLst>
                                    </p:anim>
                                  </p:childTnLst>
                                </p:cTn>
                              </p:par>
                            </p:childTnLst>
                          </p:cTn>
                        </p:par>
                        <p:par>
                          <p:cTn id="29" fill="hold" nodeType="afterGroup">
                            <p:stCondLst>
                              <p:cond delay="2000"/>
                            </p:stCondLst>
                            <p:childTnLst>
                              <p:par>
                                <p:cTn id="30" presetID="2" presetClass="entr" presetSubtype="1" accel="50000" decel="50000" fill="hold" grpId="0" nodeType="afterEffect">
                                  <p:stCondLst>
                                    <p:cond delay="1000"/>
                                  </p:stCondLst>
                                  <p:childTnLst>
                                    <p:set>
                                      <p:cBhvr>
                                        <p:cTn id="31" dur="1" fill="hold">
                                          <p:stCondLst>
                                            <p:cond delay="0"/>
                                          </p:stCondLst>
                                        </p:cTn>
                                        <p:tgtEl>
                                          <p:spTgt spid="30723">
                                            <p:txEl>
                                              <p:pRg st="6" end="6"/>
                                            </p:txEl>
                                          </p:spTgt>
                                        </p:tgtEl>
                                        <p:attrNameLst>
                                          <p:attrName>style.visibility</p:attrName>
                                        </p:attrNameLst>
                                      </p:cBhvr>
                                      <p:to>
                                        <p:strVal val="visible"/>
                                      </p:to>
                                    </p:set>
                                    <p:anim calcmode="lin" valueType="num">
                                      <p:cBhvr additive="base">
                                        <p:cTn id="32" dur="3000" fill="hold"/>
                                        <p:tgtEl>
                                          <p:spTgt spid="30723">
                                            <p:txEl>
                                              <p:pRg st="6" end="6"/>
                                            </p:txEl>
                                          </p:spTgt>
                                        </p:tgtEl>
                                        <p:attrNameLst>
                                          <p:attrName>ppt_x</p:attrName>
                                        </p:attrNameLst>
                                      </p:cBhvr>
                                      <p:tavLst>
                                        <p:tav tm="0">
                                          <p:val>
                                            <p:strVal val="#ppt_x"/>
                                          </p:val>
                                        </p:tav>
                                        <p:tav tm="100000">
                                          <p:val>
                                            <p:strVal val="#ppt_x"/>
                                          </p:val>
                                        </p:tav>
                                      </p:tavLst>
                                    </p:anim>
                                    <p:anim calcmode="lin" valueType="num">
                                      <p:cBhvr additive="base">
                                        <p:cTn id="33" dur="3000" fill="hold"/>
                                        <p:tgtEl>
                                          <p:spTgt spid="30723">
                                            <p:txEl>
                                              <p:pRg st="6" end="6"/>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cs typeface="+mj-cs"/>
              </a:rPr>
              <a:t>Summary</a:t>
            </a:r>
          </a:p>
        </p:txBody>
      </p:sp>
      <p:sp>
        <p:nvSpPr>
          <p:cNvPr id="3" name="Content Placeholder 2"/>
          <p:cNvSpPr>
            <a:spLocks noGrp="1"/>
          </p:cNvSpPr>
          <p:nvPr>
            <p:ph idx="1"/>
          </p:nvPr>
        </p:nvSpPr>
        <p:spPr>
          <a:xfrm>
            <a:off x="533400" y="2133600"/>
            <a:ext cx="7772400" cy="4114800"/>
          </a:xfrm>
        </p:spPr>
        <p:txBody>
          <a:bodyPr/>
          <a:lstStyle/>
          <a:p>
            <a:pPr eaLnBrk="1" hangingPunct="1">
              <a:defRPr/>
            </a:pPr>
            <a:r>
              <a:rPr lang="en-US" dirty="0" smtClean="0">
                <a:cs typeface="+mn-cs"/>
              </a:rPr>
              <a:t>Guided and Unguided Media</a:t>
            </a:r>
          </a:p>
          <a:p>
            <a:pPr eaLnBrk="1" hangingPunct="1">
              <a:defRPr/>
            </a:pPr>
            <a:r>
              <a:rPr lang="en-US" dirty="0" smtClean="0">
                <a:cs typeface="+mn-cs"/>
              </a:rPr>
              <a:t>Advantages and disadvantages some of the media (TP, STP, UTP, Coaxial, Fiber)</a:t>
            </a:r>
          </a:p>
          <a:p>
            <a:pPr eaLnBrk="1" hangingPunct="1">
              <a:defRPr/>
            </a:pPr>
            <a:r>
              <a:rPr lang="en-US" dirty="0" smtClean="0">
                <a:cs typeface="+mn-cs"/>
              </a:rPr>
              <a:t>Design factor of the underlying media</a:t>
            </a:r>
          </a:p>
          <a:p>
            <a:pPr eaLnBrk="1" hangingPunct="1">
              <a:defRPr/>
            </a:pPr>
            <a:r>
              <a:rPr lang="en-US" dirty="0" smtClean="0">
                <a:cs typeface="+mn-cs"/>
              </a:rPr>
              <a:t>Antennas</a:t>
            </a:r>
          </a:p>
          <a:p>
            <a:pPr marL="0" indent="0" eaLnBrk="1" hangingPunct="1">
              <a:buNone/>
              <a:defRPr/>
            </a:pPr>
            <a:endParaRPr lang="en-US" dirty="0" smtClean="0">
              <a:cs typeface="+mn-cs"/>
            </a:endParaRPr>
          </a:p>
        </p:txBody>
      </p:sp>
      <p:sp>
        <p:nvSpPr>
          <p:cNvPr id="4" name="Slide Number Placeholder 3"/>
          <p:cNvSpPr>
            <a:spLocks noGrp="1"/>
          </p:cNvSpPr>
          <p:nvPr>
            <p:ph type="sldNum" sz="quarter" idx="12"/>
          </p:nvPr>
        </p:nvSpPr>
        <p:spPr/>
        <p:txBody>
          <a:bodyPr/>
          <a:lstStyle/>
          <a:p>
            <a:pPr>
              <a:defRPr/>
            </a:pPr>
            <a:fld id="{20F4EADE-7F93-9E44-8C3F-047ACE4831F2}" type="slidenum">
              <a:rPr lang="en-US"/>
              <a:pPr>
                <a:defRPr/>
              </a:pPr>
              <a:t>49</a:t>
            </a:fld>
            <a:endParaRPr lang="en-US"/>
          </a:p>
        </p:txBody>
      </p:sp>
    </p:spTree>
    <p:extLst>
      <p:ext uri="{BB962C8B-B14F-4D97-AF65-F5344CB8AC3E}">
        <p14:creationId xmlns:p14="http://schemas.microsoft.com/office/powerpoint/2010/main" xmlns="" val="180595365"/>
      </p:ext>
    </p:extLst>
  </p:cSld>
  <p:clrMapOvr>
    <a:masterClrMapping/>
  </p:clrMapOvr>
  <p:timing>
    <p:tnLst>
      <p:par>
        <p:cTn id="1" dur="indefinite" restart="never" nodeType="tmRoot"/>
      </p:par>
    </p:tnLst>
  </p:timing>
</p:sld>
</file>

<file path=ppt/theme/theme1.xml><?xml version="1.0" encoding="utf-8"?>
<a:theme xmlns:a="http://schemas.openxmlformats.org/drawingml/2006/main" name="Blends">
  <a:themeElements>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ahoma"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ahoma" charset="0"/>
            <a:ea typeface="ＭＳ Ｐゴシック"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Blends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Blends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H:\Program Files\Microsoft Office\Templates\Presentation Designs\Blends.pot</Template>
  <TotalTime>9829</TotalTime>
  <Words>2947</Words>
  <Application>Microsoft Macintosh PowerPoint</Application>
  <PresentationFormat>On-screen Show (4:3)</PresentationFormat>
  <Paragraphs>381</Paragraphs>
  <Slides>50</Slides>
  <Notes>36</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50</vt:i4>
      </vt:variant>
    </vt:vector>
  </HeadingPairs>
  <TitlesOfParts>
    <vt:vector size="52" baseType="lpstr">
      <vt:lpstr>Blends</vt:lpstr>
      <vt:lpstr>Document</vt:lpstr>
      <vt:lpstr>Transmission Media</vt:lpstr>
      <vt:lpstr>Overview</vt:lpstr>
      <vt:lpstr>Transmission Media</vt:lpstr>
      <vt:lpstr>Electromagnetic Spectrum</vt:lpstr>
      <vt:lpstr>Transmission Media Classification</vt:lpstr>
      <vt:lpstr>Transmission Media Classification</vt:lpstr>
      <vt:lpstr>Transmission Media Classification</vt:lpstr>
      <vt:lpstr>Transmission Media Classification</vt:lpstr>
      <vt:lpstr>Design Factors  for Transmission Media</vt:lpstr>
      <vt:lpstr>Transmission Characteristics of Guided Media </vt:lpstr>
      <vt:lpstr>Guided Transmission Media</vt:lpstr>
      <vt:lpstr>Twisted Pair</vt:lpstr>
      <vt:lpstr>Twisted Pair-Transmission Characteristics</vt:lpstr>
      <vt:lpstr>Unshielded vs. Shielded Twisted Pair</vt:lpstr>
      <vt:lpstr>Twisted Pair Categories and Classes</vt:lpstr>
      <vt:lpstr>(Impairments) Near End Crosstalk (TP)</vt:lpstr>
      <vt:lpstr>Signal Power Relationships (TP Characteristics)</vt:lpstr>
      <vt:lpstr>Slide 17</vt:lpstr>
      <vt:lpstr>Applications</vt:lpstr>
      <vt:lpstr>Coaxial Cable</vt:lpstr>
      <vt:lpstr>Coaxial Cable</vt:lpstr>
      <vt:lpstr>Coaxial Cable - Transmission Characteristics</vt:lpstr>
      <vt:lpstr>Slide 22</vt:lpstr>
      <vt:lpstr>Coaxial Cable</vt:lpstr>
      <vt:lpstr>Optical Fiber</vt:lpstr>
      <vt:lpstr>Optical Fiber - Benefits</vt:lpstr>
      <vt:lpstr>Optical Fiber-Transmission Characteristics</vt:lpstr>
      <vt:lpstr>Propagation Modes (Types of Optical Fiber )</vt:lpstr>
      <vt:lpstr>Optical Fiber Transmission Modes</vt:lpstr>
      <vt:lpstr>Slide 29</vt:lpstr>
      <vt:lpstr>Frequency Utilization for Fiber Applications </vt:lpstr>
      <vt:lpstr>Slide 31</vt:lpstr>
      <vt:lpstr>Slide 32</vt:lpstr>
      <vt:lpstr>Wireless Transmission Frequencies</vt:lpstr>
      <vt:lpstr>Electromagnetic Spectrum for Telecommunications</vt:lpstr>
      <vt:lpstr>Antennas</vt:lpstr>
      <vt:lpstr>Radiation Pattern</vt:lpstr>
      <vt:lpstr>Parabolic Reflective Antenna</vt:lpstr>
      <vt:lpstr>Antenna Gain</vt:lpstr>
      <vt:lpstr>Terrestrial Microwave</vt:lpstr>
      <vt:lpstr>Terrestrial Microwave Applications</vt:lpstr>
      <vt:lpstr>Microwave Bandwidth and Data Rates</vt:lpstr>
      <vt:lpstr>Satellite Microwave</vt:lpstr>
      <vt:lpstr>Satellite Point-to-Point Link</vt:lpstr>
      <vt:lpstr>Satellite Broadcast Link</vt:lpstr>
      <vt:lpstr>Satellite Microwave Applications</vt:lpstr>
      <vt:lpstr>Transmission Characteristics</vt:lpstr>
      <vt:lpstr>Broadcast Radio</vt:lpstr>
      <vt:lpstr>Infrared</vt:lpstr>
      <vt:lpstr>Summary</vt:lpstr>
    </vt:vector>
  </TitlesOfParts>
  <Company>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Wireless Communications and Networks</dc:title>
  <dc:creator>Thomas Fronckowiak Jr.</dc:creator>
  <cp:lastModifiedBy>NTS</cp:lastModifiedBy>
  <cp:revision>282</cp:revision>
  <dcterms:created xsi:type="dcterms:W3CDTF">1999-06-26T21:48:38Z</dcterms:created>
  <dcterms:modified xsi:type="dcterms:W3CDTF">2013-11-08T11:55:17Z</dcterms:modified>
</cp:coreProperties>
</file>