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Default Extension="docx" ContentType="application/vnd.openxmlformats-officedocument.wordprocessingml.document"/>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70"/>
  </p:notesMasterIdLst>
  <p:handoutMasterIdLst>
    <p:handoutMasterId r:id="rId71"/>
  </p:handoutMasterIdLst>
  <p:sldIdLst>
    <p:sldId id="256" r:id="rId2"/>
    <p:sldId id="422" r:id="rId3"/>
    <p:sldId id="352" r:id="rId4"/>
    <p:sldId id="353" r:id="rId5"/>
    <p:sldId id="354" r:id="rId6"/>
    <p:sldId id="355" r:id="rId7"/>
    <p:sldId id="356" r:id="rId8"/>
    <p:sldId id="357" r:id="rId9"/>
    <p:sldId id="358" r:id="rId10"/>
    <p:sldId id="360" r:id="rId11"/>
    <p:sldId id="359" r:id="rId12"/>
    <p:sldId id="361" r:id="rId13"/>
    <p:sldId id="362" r:id="rId14"/>
    <p:sldId id="384" r:id="rId15"/>
    <p:sldId id="363" r:id="rId16"/>
    <p:sldId id="383" r:id="rId17"/>
    <p:sldId id="365" r:id="rId18"/>
    <p:sldId id="366" r:id="rId19"/>
    <p:sldId id="380" r:id="rId20"/>
    <p:sldId id="381" r:id="rId21"/>
    <p:sldId id="370" r:id="rId22"/>
    <p:sldId id="382" r:id="rId23"/>
    <p:sldId id="367" r:id="rId24"/>
    <p:sldId id="369" r:id="rId25"/>
    <p:sldId id="368" r:id="rId26"/>
    <p:sldId id="374" r:id="rId27"/>
    <p:sldId id="375" r:id="rId28"/>
    <p:sldId id="376" r:id="rId29"/>
    <p:sldId id="378" r:id="rId30"/>
    <p:sldId id="377" r:id="rId31"/>
    <p:sldId id="419" r:id="rId32"/>
    <p:sldId id="420" r:id="rId33"/>
    <p:sldId id="385" r:id="rId34"/>
    <p:sldId id="386" r:id="rId35"/>
    <p:sldId id="387" r:id="rId36"/>
    <p:sldId id="388" r:id="rId37"/>
    <p:sldId id="389" r:id="rId38"/>
    <p:sldId id="390" r:id="rId39"/>
    <p:sldId id="391" r:id="rId40"/>
    <p:sldId id="392" r:id="rId41"/>
    <p:sldId id="393" r:id="rId42"/>
    <p:sldId id="394" r:id="rId43"/>
    <p:sldId id="395" r:id="rId44"/>
    <p:sldId id="396" r:id="rId45"/>
    <p:sldId id="397" r:id="rId46"/>
    <p:sldId id="398" r:id="rId47"/>
    <p:sldId id="399" r:id="rId48"/>
    <p:sldId id="421" r:id="rId49"/>
    <p:sldId id="400" r:id="rId50"/>
    <p:sldId id="401" r:id="rId51"/>
    <p:sldId id="402" r:id="rId52"/>
    <p:sldId id="403" r:id="rId53"/>
    <p:sldId id="404" r:id="rId54"/>
    <p:sldId id="414" r:id="rId55"/>
    <p:sldId id="415" r:id="rId56"/>
    <p:sldId id="416" r:id="rId57"/>
    <p:sldId id="405" r:id="rId58"/>
    <p:sldId id="406" r:id="rId59"/>
    <p:sldId id="407" r:id="rId60"/>
    <p:sldId id="408" r:id="rId61"/>
    <p:sldId id="409" r:id="rId62"/>
    <p:sldId id="410" r:id="rId63"/>
    <p:sldId id="411" r:id="rId64"/>
    <p:sldId id="412" r:id="rId65"/>
    <p:sldId id="413" r:id="rId66"/>
    <p:sldId id="417" r:id="rId67"/>
    <p:sldId id="418" r:id="rId68"/>
    <p:sldId id="379" r:id="rId69"/>
  </p:sldIdLst>
  <p:sldSz cx="9144000" cy="6858000" type="screen4x3"/>
  <p:notesSz cx="6858000" cy="9144000"/>
  <p:defaultTextStyle>
    <a:defPPr>
      <a:defRPr lang="ur-PK"/>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3553" autoAdjust="0"/>
  </p:normalViewPr>
  <p:slideViewPr>
    <p:cSldViewPr>
      <p:cViewPr varScale="1">
        <p:scale>
          <a:sx n="16" d="100"/>
          <a:sy n="16" d="100"/>
        </p:scale>
        <p:origin x="-2174"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E762D8E-B47C-CD4A-878F-786697B7979B}" type="datetime1">
              <a:rPr lang="en-US" smtClean="0"/>
              <a:pPr/>
              <a:t>12/30/2013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9BA23A-E420-4748-B675-02D6A7A02DD3}" type="slidenum">
              <a:rPr lang="en-US" smtClean="0"/>
              <a:pPr/>
              <a:t>‹#›</a:t>
            </a:fld>
            <a:endParaRPr lang="en-US"/>
          </a:p>
        </p:txBody>
      </p:sp>
    </p:spTree>
    <p:extLst>
      <p:ext uri="{BB962C8B-B14F-4D97-AF65-F5344CB8AC3E}">
        <p14:creationId xmlns:p14="http://schemas.microsoft.com/office/powerpoint/2010/main" xmlns="" val="247648408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mn-ea"/>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cs typeface="Arial" charset="0"/>
              </a:defRPr>
            </a:lvl1pPr>
          </a:lstStyle>
          <a:p>
            <a:pPr>
              <a:defRPr/>
            </a:pPr>
            <a:fld id="{39E7C948-CB5C-8542-BC19-AB356E4491A8}" type="datetime1">
              <a:rPr lang="en-US" smtClean="0"/>
              <a:pPr>
                <a:defRPr/>
              </a:pPr>
              <a:t>12/30/2013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mn-ea"/>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cs typeface="Arial" charset="0"/>
              </a:defRPr>
            </a:lvl1pPr>
          </a:lstStyle>
          <a:p>
            <a:pPr>
              <a:defRPr/>
            </a:pPr>
            <a:fld id="{2F57F252-4B31-C944-8469-80A2F54932B4}" type="slidenum">
              <a:rPr lang="en-US"/>
              <a:pPr>
                <a:defRPr/>
              </a:pPr>
              <a:t>‹#›</a:t>
            </a:fld>
            <a:endParaRPr lang="en-US"/>
          </a:p>
        </p:txBody>
      </p:sp>
    </p:spTree>
    <p:extLst>
      <p:ext uri="{BB962C8B-B14F-4D97-AF65-F5344CB8AC3E}">
        <p14:creationId xmlns:p14="http://schemas.microsoft.com/office/powerpoint/2010/main" xmlns="" val="361624938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Calibri"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Calibri"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Calibri"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Calibri"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en.wikipedia.org/wiki/Modulator" TargetMode="External"/><Relationship Id="rId3" Type="http://schemas.openxmlformats.org/officeDocument/2006/relationships/hyperlink" Target="http://en.wikipedia.org/wiki/Radio" TargetMode="External"/><Relationship Id="rId7" Type="http://schemas.openxmlformats.org/officeDocument/2006/relationships/hyperlink" Target="http://en.wikipedia.org/wiki/Amplifier"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en.wikipedia.org/wiki/Filter_(signal_processing)" TargetMode="External"/><Relationship Id="rId11" Type="http://schemas.openxmlformats.org/officeDocument/2006/relationships/hyperlink" Target="http://en.wikipedia.org/wiki/Embedded_system" TargetMode="External"/><Relationship Id="rId5" Type="http://schemas.openxmlformats.org/officeDocument/2006/relationships/hyperlink" Target="http://en.wikipedia.org/wiki/Frequency_mixer" TargetMode="External"/><Relationship Id="rId10" Type="http://schemas.openxmlformats.org/officeDocument/2006/relationships/hyperlink" Target="http://en.wikipedia.org/wiki/Detector_(radio)" TargetMode="External"/><Relationship Id="rId4" Type="http://schemas.openxmlformats.org/officeDocument/2006/relationships/hyperlink" Target="http://en.wikipedia.org/wiki/Telecommunications" TargetMode="External"/><Relationship Id="rId9" Type="http://schemas.openxmlformats.org/officeDocument/2006/relationships/hyperlink" Target="http://en.wikipedia.org/wiki/Demodulator"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tetra.osmocom.org/trac/wiki/Funcube_Dongle"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dr.osmocom.org/trac/wiki/rtl-sdr"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dirty="0" smtClean="0"/>
              <a:t>The term "software defined radio" was coined in 1995 by Stephen </a:t>
            </a:r>
            <a:r>
              <a:rPr lang="en-US" dirty="0" err="1" smtClean="0"/>
              <a:t>Blust</a:t>
            </a:r>
            <a:r>
              <a:rPr lang="en-US" dirty="0" smtClean="0"/>
              <a:t>, who published a request for information from Bell South Wireless at the first meeting of the Modular Multifunction Information Transfer Systems (MMITS) forum in 1996, organized by the USAF and DARPA around the commercialization of their </a:t>
            </a:r>
            <a:r>
              <a:rPr lang="en-US" dirty="0" err="1" smtClean="0"/>
              <a:t>SPEAKeasy</a:t>
            </a:r>
            <a:r>
              <a:rPr lang="en-US" dirty="0" smtClean="0"/>
              <a:t> II program</a:t>
            </a:r>
          </a:p>
          <a:p>
            <a:endParaRPr lang="en-US" dirty="0" smtClean="0"/>
          </a:p>
          <a:p>
            <a:r>
              <a:rPr lang="en-US" dirty="0" smtClean="0"/>
              <a:t>If the frequency is trapped then they are stuck</a:t>
            </a:r>
            <a:r>
              <a:rPr lang="en-US" baseline="0" dirty="0" smtClean="0"/>
              <a:t> and can not do </a:t>
            </a:r>
            <a:r>
              <a:rPr lang="en-US" baseline="0" dirty="0" err="1" smtClean="0"/>
              <a:t>anthing</a:t>
            </a:r>
            <a:endParaRPr lang="en-US" dirty="0" smtClean="0"/>
          </a:p>
          <a:p>
            <a:endParaRPr lang="en-US" b="1" dirty="0" smtClean="0"/>
          </a:p>
          <a:p>
            <a:r>
              <a:rPr lang="en-US" dirty="0" smtClean="0">
                <a:hlinkClick r:id="rId3" tooltip="Radio"/>
              </a:rPr>
              <a:t>SDR is a radio</a:t>
            </a:r>
            <a:r>
              <a:rPr lang="en-US" dirty="0" smtClean="0"/>
              <a:t> </a:t>
            </a:r>
            <a:r>
              <a:rPr lang="en-US" dirty="0" smtClean="0">
                <a:hlinkClick r:id="rId4" tooltip="Telecommunications"/>
              </a:rPr>
              <a:t>communication</a:t>
            </a:r>
            <a:r>
              <a:rPr lang="en-US" dirty="0" smtClean="0"/>
              <a:t> system where components that have been typically implemented in hardware (e.g. </a:t>
            </a:r>
            <a:r>
              <a:rPr lang="en-US" dirty="0" smtClean="0">
                <a:hlinkClick r:id="rId5" tooltip="Frequency mixer"/>
              </a:rPr>
              <a:t>mixers</a:t>
            </a:r>
            <a:r>
              <a:rPr lang="en-US" dirty="0" smtClean="0"/>
              <a:t>, </a:t>
            </a:r>
            <a:r>
              <a:rPr lang="en-US" dirty="0" smtClean="0">
                <a:hlinkClick r:id="rId6" tooltip="Filter (signal processing)"/>
              </a:rPr>
              <a:t>filters</a:t>
            </a:r>
            <a:r>
              <a:rPr lang="en-US" dirty="0" smtClean="0"/>
              <a:t>, </a:t>
            </a:r>
            <a:r>
              <a:rPr lang="en-US" dirty="0" smtClean="0">
                <a:hlinkClick r:id="rId7" tooltip="Amplifier"/>
              </a:rPr>
              <a:t>amplifiers</a:t>
            </a:r>
            <a:r>
              <a:rPr lang="en-US" dirty="0" smtClean="0"/>
              <a:t>, </a:t>
            </a:r>
            <a:r>
              <a:rPr lang="en-US" dirty="0" smtClean="0">
                <a:hlinkClick r:id="rId8" tooltip="Modulator"/>
              </a:rPr>
              <a:t>modulators</a:t>
            </a:r>
            <a:r>
              <a:rPr lang="en-US" dirty="0" smtClean="0"/>
              <a:t>/</a:t>
            </a:r>
            <a:r>
              <a:rPr lang="en-US" dirty="0" smtClean="0">
                <a:hlinkClick r:id="rId9" tooltip="Demodulator"/>
              </a:rPr>
              <a:t>demodulators</a:t>
            </a:r>
            <a:r>
              <a:rPr lang="en-US" dirty="0" smtClean="0"/>
              <a:t>, </a:t>
            </a:r>
            <a:r>
              <a:rPr lang="en-US" dirty="0" smtClean="0">
                <a:hlinkClick r:id="rId10" tooltip="Detector (radio)"/>
              </a:rPr>
              <a:t>detectors</a:t>
            </a:r>
            <a:r>
              <a:rPr lang="en-US" dirty="0" smtClean="0"/>
              <a:t>, etc.) are instead implemented by means of software on a personal computer or </a:t>
            </a:r>
            <a:r>
              <a:rPr lang="en-US" dirty="0" smtClean="0">
                <a:hlinkClick r:id="rId11" tooltip="Embedded system"/>
              </a:rPr>
              <a:t>embedded system</a:t>
            </a:r>
            <a:r>
              <a:rPr lang="en-US" dirty="0" smtClean="0"/>
              <a:t>.</a:t>
            </a:r>
            <a:endParaRPr lang="en-US" b="1"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normAutofit lnSpcReduction="10000"/>
          </a:bodyPr>
          <a:lstStyle/>
          <a:p>
            <a:pPr marL="171450" indent="-171450">
              <a:buFont typeface="Arial"/>
              <a:buChar char="•"/>
              <a:defRPr/>
            </a:pPr>
            <a:r>
              <a:rPr lang="en-US" b="1" dirty="0" smtClean="0"/>
              <a:t>Large # of Standards and large number of independently developed Radio Boards</a:t>
            </a:r>
          </a:p>
          <a:p>
            <a:pPr marL="171450" indent="-171450">
              <a:buFont typeface="Arial"/>
              <a:buChar char="•"/>
              <a:defRPr/>
            </a:pPr>
            <a:r>
              <a:rPr lang="en-US" b="1" dirty="0" smtClean="0"/>
              <a:t>All Squeezed into the smart device</a:t>
            </a:r>
          </a:p>
          <a:p>
            <a:pPr marL="171450" indent="-171450">
              <a:buFont typeface="Arial"/>
              <a:buChar char="•"/>
              <a:defRPr/>
            </a:pPr>
            <a:r>
              <a:rPr lang="en-US" b="1" dirty="0" smtClean="0"/>
              <a:t>You see one antenna but there are actually a lot 3 or 4 or more</a:t>
            </a:r>
          </a:p>
          <a:p>
            <a:pPr marL="171450" indent="-171450">
              <a:buFont typeface="Arial"/>
              <a:buChar char="•"/>
              <a:defRPr/>
            </a:pPr>
            <a:r>
              <a:rPr lang="en-US" b="1" dirty="0" smtClean="0"/>
              <a:t>Cram Down the funnel</a:t>
            </a:r>
            <a:r>
              <a:rPr lang="en-US" b="1" baseline="0" dirty="0" smtClean="0"/>
              <a:t> of functions</a:t>
            </a:r>
            <a:endParaRPr lang="en-US" b="1" dirty="0" smtClean="0"/>
          </a:p>
          <a:p>
            <a:pPr marL="171450" indent="-171450">
              <a:buFont typeface="Arial"/>
              <a:buChar char="•"/>
              <a:defRPr/>
            </a:pPr>
            <a:r>
              <a:rPr lang="en-US" b="1" dirty="0" smtClean="0"/>
              <a:t>New Standards</a:t>
            </a:r>
          </a:p>
          <a:p>
            <a:pPr marL="171450" indent="-171450">
              <a:buFont typeface="Arial"/>
              <a:buChar char="•"/>
              <a:defRPr/>
            </a:pPr>
            <a:r>
              <a:rPr lang="en-US" b="1" dirty="0" smtClean="0"/>
              <a:t>GSM use SIM cards in order to hold all of your data and to be able to connect to the network effectively. GSM is used to talk, text, and use the internet. </a:t>
            </a:r>
          </a:p>
          <a:p>
            <a:pPr marL="171450" indent="-171450">
              <a:buFont typeface="Arial"/>
              <a:buChar char="•"/>
              <a:defRPr/>
            </a:pPr>
            <a:r>
              <a:rPr lang="en-US" b="1" dirty="0" smtClean="0"/>
              <a:t>CDMA: Code Division Multiple Access, not as prominent as it once used to be. These do not use SIM cards, but instead the carrier ties your number and account to the phone itself to connect to the network. CDMA is used to talk, text, and use the internet. </a:t>
            </a:r>
          </a:p>
          <a:p>
            <a:pPr marL="171450" indent="-171450">
              <a:buFont typeface="Arial"/>
              <a:buChar char="•"/>
              <a:defRPr/>
            </a:pPr>
            <a:r>
              <a:rPr lang="en-US" b="1" dirty="0" smtClean="0"/>
              <a:t>LTE: Long Term Evolution, this is the newest form of cellular data. Often referred to as 4G, this is a new, blazing fast mobile data bandwidth. LTE is used for solely internet at the moment, however soon your cell phones may talk over LTE as well. </a:t>
            </a:r>
          </a:p>
          <a:p>
            <a:pPr marL="171450" indent="-171450">
              <a:buFont typeface="Arial"/>
              <a:buChar char="•"/>
              <a:defRPr/>
            </a:pPr>
            <a:r>
              <a:rPr lang="en-US" dirty="0" smtClean="0"/>
              <a:t>In the US, T-Mobile and AT&amp;T use GSM, while Verizon and Sprint use CDMA. All four networks have LTE in the works, with Verizon having coverage in more than 200 markets already, and AT&amp;T with only around 10 markets. The other carriers are releasing their versions of 4G soon.</a:t>
            </a:r>
          </a:p>
          <a:p>
            <a:pPr marL="171450" indent="-171450">
              <a:buFont typeface="Arial"/>
              <a:buChar char="•"/>
              <a:defRPr/>
            </a:pPr>
            <a:endParaRPr lang="en-US" b="1" dirty="0" smtClean="0"/>
          </a:p>
          <a:p>
            <a:pPr marL="171450" indent="-171450">
              <a:buFont typeface="Arial"/>
              <a:buChar char="•"/>
              <a:defRPr/>
            </a:pPr>
            <a:r>
              <a:rPr lang="en-US" dirty="0" smtClean="0"/>
              <a:t>GSM and CDMA are two of the major networks used in the United States. LTE (Long Term Evolution) refers to a standard for very high-speed data (like 4G and 3G.) The Global System for Mobile Communication (GSM) network is used by AT&amp;T and T-Mobile in the US. They are normally best for people who travel internationally often. Code division multiple access (CDMA) network is the base for networks such as IS-95, CDMA2000, etc. It is used on a lot of radio communications technologies. (GSM carriers actually use WCDMA, a type of CDMA, for 3G data) It is used on Sprint and Verizon in the US.</a:t>
            </a:r>
            <a:br>
              <a:rPr lang="en-US" dirty="0" smtClean="0"/>
            </a:br>
            <a:r>
              <a:rPr lang="en-US" dirty="0" smtClean="0"/>
              <a:t>You have the Galaxy Nexus, which is on Verizon. It is a CDMA phone and has 4G LTE (which makes it a fast phone internet wise!)</a:t>
            </a:r>
            <a:endParaRPr lang="en-US" b="1" dirty="0" smtClean="0"/>
          </a:p>
          <a:p>
            <a:pPr>
              <a:defRPr/>
            </a:pP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a:t>Left Hurricane </a:t>
            </a:r>
            <a:r>
              <a:rPr lang="en-US" dirty="0" smtClean="0"/>
              <a:t>Katrina</a:t>
            </a:r>
            <a:endParaRPr lang="en-US" dirty="0"/>
          </a:p>
          <a:p>
            <a:r>
              <a:rPr lang="en-US" dirty="0"/>
              <a:t>Right Hurricane </a:t>
            </a:r>
            <a:r>
              <a:rPr lang="en-US" dirty="0" smtClean="0"/>
              <a:t>Sandy</a:t>
            </a:r>
            <a:endParaRPr lang="en-US" dirty="0"/>
          </a:p>
          <a:p>
            <a:r>
              <a:rPr lang="en-US" dirty="0"/>
              <a:t>Why is it that communications always seem to fail when we need it </a:t>
            </a:r>
            <a:r>
              <a:rPr lang="en-US" dirty="0" smtClean="0"/>
              <a:t>most</a:t>
            </a:r>
            <a:endParaRPr lang="en-US" dirty="0"/>
          </a:p>
          <a:p>
            <a:r>
              <a:rPr lang="en-US" dirty="0"/>
              <a:t>First line of communication Fails</a:t>
            </a:r>
          </a:p>
          <a:p>
            <a:endParaRPr lang="en-US" dirty="0"/>
          </a:p>
          <a:p>
            <a:endParaRPr lang="en-US" dirty="0"/>
          </a:p>
          <a:p>
            <a:endParaRPr lang="en-US" dirty="0"/>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lstStyle/>
          <a:p>
            <a:pPr>
              <a:defRPr/>
            </a:pPr>
            <a:r>
              <a:rPr lang="en-US" dirty="0" smtClean="0"/>
              <a:t>Spectrum space as a scarce resource</a:t>
            </a:r>
          </a:p>
          <a:p>
            <a:pPr>
              <a:defRPr/>
            </a:pPr>
            <a:r>
              <a:rPr lang="en-US" dirty="0" smtClean="0"/>
              <a:t>SDR will facilitate the Cognitive Radio Functionality implementation</a:t>
            </a:r>
          </a:p>
          <a:p>
            <a:pPr>
              <a:defRPr/>
            </a:pPr>
            <a:r>
              <a:rPr kumimoji="1" lang="en-US" kern="0" dirty="0" smtClean="0"/>
              <a:t>SDR will enable spectrum reuse</a:t>
            </a:r>
          </a:p>
          <a:p>
            <a:pPr>
              <a:defRPr/>
            </a:pPr>
            <a:endParaRPr lang="en-US" dirty="0" smtClean="0"/>
          </a:p>
          <a:p>
            <a:pPr>
              <a:defRPr/>
            </a:pPr>
            <a:endParaRPr lang="en-US" dirty="0" smtClean="0"/>
          </a:p>
          <a:p>
            <a:pPr>
              <a:defRPr/>
            </a:pPr>
            <a:r>
              <a:rPr lang="en-US" dirty="0" smtClean="0"/>
              <a:t> </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Four</a:t>
            </a:r>
            <a:r>
              <a:rPr lang="en-US" baseline="0" dirty="0" smtClean="0"/>
              <a:t> A’s Any Service, Anytime, Anywhere and over Any Technology</a:t>
            </a:r>
            <a:endParaRPr lang="en-US" dirty="0" smtClean="0"/>
          </a:p>
          <a:p>
            <a:endParaRPr lang="en-US" dirty="0" smtClean="0"/>
          </a:p>
          <a:p>
            <a:r>
              <a:rPr lang="en-US" dirty="0" smtClean="0"/>
              <a:t>A </a:t>
            </a:r>
            <a:r>
              <a:rPr lang="en-US" dirty="0"/>
              <a:t>user</a:t>
            </a:r>
            <a:r>
              <a:rPr lang="ja-JP" altLang="en-US" dirty="0"/>
              <a:t>’</a:t>
            </a:r>
            <a:r>
              <a:rPr lang="en-US" altLang="ja-JP" dirty="0"/>
              <a:t>s dream: Anything, anywhere, </a:t>
            </a:r>
            <a:r>
              <a:rPr lang="en-US" altLang="ja-JP" dirty="0" smtClean="0"/>
              <a:t>anytime</a:t>
            </a:r>
            <a:endParaRPr lang="en-US" dirty="0"/>
          </a:p>
          <a:p>
            <a:r>
              <a:rPr lang="en-US" dirty="0"/>
              <a:t>Music, video, photos, games, data services etc.) on a range of platforms – while on the move.</a:t>
            </a: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No hope but I can at least point out</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 the US, T-Mobile and AT&amp;T use GSM, while Verizon and Sprint use CDMA. All four networks have LTE in the works, with Verizon having coverage in more than 200 markets already, and AT&amp;T with only around 10 markets. The other carriers are releasing their versions of 4G soon.</a:t>
            </a:r>
          </a:p>
          <a:p>
            <a:pPr>
              <a:defRPr/>
            </a:pPr>
            <a:endParaRPr lang="en-US" dirty="0" smtClean="0"/>
          </a:p>
          <a:p>
            <a:pPr>
              <a:defRPr/>
            </a:pPr>
            <a:r>
              <a:rPr lang="en-US" dirty="0" smtClean="0"/>
              <a:t>imagine a handset that can be a CDMA, GSM, LTE, Wi-Fi, DVB-H (or other digital broadcast), Bluetooth, or whatever radio, just by firing up the appropriate code on a common hardware platform</a:t>
            </a:r>
          </a:p>
          <a:p>
            <a:pPr>
              <a:defRPr/>
            </a:pPr>
            <a:r>
              <a:rPr lang="en-US" dirty="0" smtClean="0"/>
              <a:t>cellular, connectivity, broadcast, and multimedia standards co-exist in a mobile phone</a:t>
            </a:r>
          </a:p>
          <a:p>
            <a:pPr>
              <a:defRPr/>
            </a:pPr>
            <a:r>
              <a:rPr lang="en-US" dirty="0" smtClean="0"/>
              <a:t>This concept has enormous benefits for multi-standard wireless applications, such as reduced cost-of-ownership, faster time-to-market, unprecedented flexibility, smaller form factor, and more favorable economies-of-scale when compared with classical baseband solutions.</a:t>
            </a:r>
          </a:p>
          <a:p>
            <a:pPr>
              <a:defRPr/>
            </a:pPr>
            <a:endParaRPr lang="en-US" dirty="0" smtClean="0"/>
          </a:p>
          <a:p>
            <a:pPr>
              <a:defRPr/>
            </a:pPr>
            <a:r>
              <a:rPr lang="en-US" dirty="0" smtClean="0"/>
              <a:t>The key attraction of SDR will be its ability to support multiple standards on the same processor by changing the software only</a:t>
            </a:r>
          </a:p>
          <a:p>
            <a:pPr>
              <a:defRPr/>
            </a:pPr>
            <a:endParaRPr lang="en-US" dirty="0" smtClean="0"/>
          </a:p>
          <a:p>
            <a:pPr>
              <a:defRPr/>
            </a:pPr>
            <a:endParaRPr lang="en-US" dirty="0" smtClean="0"/>
          </a:p>
          <a:p>
            <a:pPr>
              <a:defRPr/>
            </a:pPr>
            <a:r>
              <a:rPr lang="en-US" dirty="0" smtClean="0"/>
              <a:t>Apple Iphone5 don’t have </a:t>
            </a:r>
            <a:r>
              <a:rPr lang="en-US" dirty="0" err="1" smtClean="0"/>
              <a:t>WiMax</a:t>
            </a:r>
            <a:r>
              <a:rPr lang="en-US" dirty="0" smtClean="0"/>
              <a:t> support </a:t>
            </a:r>
          </a:p>
          <a:p>
            <a:pPr>
              <a:defRPr/>
            </a:pPr>
            <a:endParaRPr lang="en-US" dirty="0" smtClean="0"/>
          </a:p>
          <a:p>
            <a:pPr>
              <a:defRPr/>
            </a:pPr>
            <a:r>
              <a:rPr lang="en-US" dirty="0" smtClean="0"/>
              <a:t>base stations will still be built fundamentally from SDR</a:t>
            </a:r>
          </a:p>
          <a:p>
            <a:pPr>
              <a:defRPr/>
            </a:pPr>
            <a:endParaRPr lang="en-US" dirty="0" smtClean="0"/>
          </a:p>
          <a:p>
            <a:pPr>
              <a:defRPr/>
            </a:pPr>
            <a:endParaRPr lang="en-US" dirty="0" smtClean="0"/>
          </a:p>
          <a:p>
            <a:pPr>
              <a:defRPr/>
            </a:pPr>
            <a:r>
              <a:rPr lang="en-US" dirty="0" smtClean="0"/>
              <a:t>A handset chipset that covers the LTE/Wi-Fi bases should be less expensive than one built from SDR, and consume less power as well</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normAutofit fontScale="85000" lnSpcReduction="10000"/>
          </a:bodyPr>
          <a:lstStyle/>
          <a:p>
            <a:pPr>
              <a:defRPr/>
            </a:pPr>
            <a:r>
              <a:rPr lang="en-US" dirty="0" err="1" smtClean="0"/>
              <a:t>Multistandard</a:t>
            </a:r>
            <a:r>
              <a:rPr lang="en-US" dirty="0" smtClean="0"/>
              <a:t> base stations allow operators to combine multiple access technologies such as 2G, 3G, and 4G onto a single base station platform. </a:t>
            </a:r>
          </a:p>
          <a:p>
            <a:pPr>
              <a:defRPr/>
            </a:pPr>
            <a:endParaRPr lang="en-US" dirty="0" smtClean="0"/>
          </a:p>
          <a:p>
            <a:pPr>
              <a:defRPr/>
            </a:pPr>
            <a:r>
              <a:rPr lang="en-US" dirty="0" smtClean="0"/>
              <a:t>Software Defined Radio (SDR) technology has been one of the key enablers for </a:t>
            </a:r>
            <a:r>
              <a:rPr lang="en-US" dirty="0" err="1" smtClean="0"/>
              <a:t>multistandard</a:t>
            </a:r>
            <a:r>
              <a:rPr lang="en-US" dirty="0" smtClean="0"/>
              <a:t> base stations with reconfigurable baseband and radio heads allowing for flexibility and ease of upgrade. </a:t>
            </a:r>
          </a:p>
          <a:p>
            <a:pPr>
              <a:defRPr/>
            </a:pPr>
            <a:endParaRPr lang="en-US" dirty="0" smtClean="0"/>
          </a:p>
          <a:p>
            <a:pPr>
              <a:defRPr/>
            </a:pPr>
            <a:r>
              <a:rPr lang="en-US" dirty="0" smtClean="0"/>
              <a:t>The advantages of </a:t>
            </a:r>
            <a:r>
              <a:rPr lang="en-US" dirty="0" err="1" smtClean="0"/>
              <a:t>multistandard</a:t>
            </a:r>
            <a:r>
              <a:rPr lang="en-US" dirty="0" smtClean="0"/>
              <a:t> base stations go beyond simply upgrading a base station platform, adding OPEX efficiencies such as integrated backhaul, as well as reduced power consumption and site rental costs. There are additional performance benefits with </a:t>
            </a:r>
            <a:r>
              <a:rPr lang="en-US" dirty="0" err="1" smtClean="0"/>
              <a:t>multistandard</a:t>
            </a:r>
            <a:r>
              <a:rPr lang="en-US" dirty="0" smtClean="0"/>
              <a:t> base stations using state of the art components.</a:t>
            </a:r>
            <a:br>
              <a:rPr lang="en-US" dirty="0" smtClean="0"/>
            </a:br>
            <a:r>
              <a:rPr lang="en-US" dirty="0" smtClean="0"/>
              <a:t/>
            </a:r>
            <a:br>
              <a:rPr lang="en-US" dirty="0" smtClean="0"/>
            </a:br>
            <a:r>
              <a:rPr lang="en-US" dirty="0" smtClean="0"/>
              <a:t>One of the key benefits of </a:t>
            </a:r>
            <a:r>
              <a:rPr lang="en-US" dirty="0" err="1" smtClean="0"/>
              <a:t>multistandard</a:t>
            </a:r>
            <a:r>
              <a:rPr lang="en-US" dirty="0" smtClean="0"/>
              <a:t> base stations is their ability to operate on multiple technologies within a given spectrum band. </a:t>
            </a:r>
            <a:r>
              <a:rPr lang="en-US" dirty="0" err="1" smtClean="0"/>
              <a:t>Refarmed</a:t>
            </a:r>
            <a:r>
              <a:rPr lang="en-US" dirty="0" smtClean="0"/>
              <a:t> spectrum is seen as an important driver for </a:t>
            </a:r>
            <a:r>
              <a:rPr lang="en-US" dirty="0" err="1" smtClean="0"/>
              <a:t>multistandard</a:t>
            </a:r>
            <a:r>
              <a:rPr lang="en-US" dirty="0" smtClean="0"/>
              <a:t> base stations as operators moving from 2G to 3G to 4G look to take advantage of unused spectrum assets. 900 MHz GSM/UMTS is the best example of where </a:t>
            </a:r>
            <a:r>
              <a:rPr lang="en-US" dirty="0" err="1" smtClean="0"/>
              <a:t>multistandard</a:t>
            </a:r>
            <a:r>
              <a:rPr lang="en-US" dirty="0" smtClean="0"/>
              <a:t> base stations have been used.</a:t>
            </a:r>
          </a:p>
          <a:p>
            <a:pPr>
              <a:defRPr/>
            </a:pPr>
            <a:endParaRPr lang="en-US" dirty="0" smtClean="0"/>
          </a:p>
          <a:p>
            <a:pPr>
              <a:defRPr/>
            </a:pPr>
            <a:r>
              <a:rPr lang="en-US" dirty="0" smtClean="0"/>
              <a:t>The BSC controls multiple </a:t>
            </a:r>
            <a:r>
              <a:rPr lang="en-US" dirty="0" err="1" smtClean="0"/>
              <a:t>BTSs.</a:t>
            </a:r>
            <a:r>
              <a:rPr lang="en-US" dirty="0" smtClean="0"/>
              <a:t> It handles allocation of radio channels, frequency administration, power and signal measurements from the MS, and handovers from one BTS to another (if both BTSs are controlled by the same BSC). A BSC also functions as a “</a:t>
            </a:r>
            <a:r>
              <a:rPr lang="en-US" dirty="0" err="1" smtClean="0"/>
              <a:t>funneler</a:t>
            </a:r>
            <a:r>
              <a:rPr lang="en-US" dirty="0" smtClean="0"/>
              <a:t>”. It reduces the number of connections to the Mobile Switching Center (MSC) and allows for higher capacity connections to the MSC.</a:t>
            </a:r>
            <a:br>
              <a:rPr lang="en-US" dirty="0" smtClean="0"/>
            </a:br>
            <a:r>
              <a:rPr lang="en-US" dirty="0" smtClean="0"/>
              <a:t>A BSC my be collocated with a BTS or it may be geographically separate. It may even be collocated with the Mobile Switching Center (MSC).</a:t>
            </a:r>
            <a:br>
              <a:rPr lang="en-US" dirty="0" smtClean="0"/>
            </a:br>
            <a:r>
              <a:rPr lang="en-US" dirty="0" smtClean="0"/>
              <a:t>*The interface between the BTS and the BSC is known as the </a:t>
            </a:r>
            <a:r>
              <a:rPr lang="en-US" dirty="0" err="1" smtClean="0"/>
              <a:t>Abis</a:t>
            </a:r>
            <a:r>
              <a:rPr lang="en-US" dirty="0" smtClean="0"/>
              <a:t> Interface</a:t>
            </a:r>
            <a:br>
              <a:rPr lang="en-US" dirty="0" smtClean="0"/>
            </a:br>
            <a:r>
              <a:rPr lang="en-US" dirty="0" smtClean="0"/>
              <a:t>*The Base Transceiver Station (BTS) and the Base Station Controller (BSC) together make up the Base Station System (BSS). </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a:t>Mobile operator perspective of the potential of SDR, within the context of third generation mobile communications and beyond, describing potential use cases, business models and changes in the industry value </a:t>
            </a:r>
            <a:r>
              <a:rPr lang="en-US" dirty="0" smtClean="0"/>
              <a:t>chain </a:t>
            </a:r>
          </a:p>
          <a:p>
            <a:r>
              <a:rPr lang="en-US" dirty="0" smtClean="0"/>
              <a:t> </a:t>
            </a:r>
            <a:r>
              <a:rPr lang="en-US" dirty="0"/>
              <a:t>increased flexibility of spectrum management and usage.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a:t>SDR allows old and new </a:t>
            </a:r>
            <a:r>
              <a:rPr lang="en-US" dirty="0" smtClean="0"/>
              <a:t>protocols</a:t>
            </a:r>
            <a:endParaRPr lang="en-US" dirty="0"/>
          </a:p>
          <a:p>
            <a:r>
              <a:rPr lang="en-US" dirty="0"/>
              <a:t>Satellite ground station would like to listen to multiple spacecraft, some launched in the 1970s</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Easier international roaming</a:t>
            </a:r>
          </a:p>
          <a:p>
            <a:r>
              <a:rPr lang="en-US"/>
              <a:t>the potential to rapidly develop and introduce new, personalized and customized services, </a:t>
            </a:r>
          </a:p>
          <a:p>
            <a:r>
              <a:rPr lang="en-US"/>
              <a:t>tools for increased customer retention, new added-value services and revenue streams, </a:t>
            </a:r>
          </a:p>
          <a:p>
            <a:r>
              <a:rPr lang="en-US"/>
              <a:t>reduced costs of network evolution and enhancement,</a:t>
            </a:r>
          </a:p>
          <a:p>
            <a:r>
              <a:rPr lang="en-US"/>
              <a:t> Subscribers are forced to buy new handsets whenever a new generation of network standards is deployed</a:t>
            </a:r>
          </a:p>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a:t>Standardization is an important issue for telecommunications, especially wireless, </a:t>
            </a:r>
          </a:p>
          <a:p>
            <a:endParaRPr lang="en-US" dirty="0"/>
          </a:p>
          <a:p>
            <a:r>
              <a:rPr lang="en-US" dirty="0"/>
              <a:t>Next to standardization, national and regional regulation is the second issue of significance </a:t>
            </a:r>
          </a:p>
          <a:p>
            <a:endParaRPr lang="en-US" dirty="0"/>
          </a:p>
          <a:p>
            <a:r>
              <a:rPr lang="en-US" dirty="0"/>
              <a:t>when considering SDR in a global context – to a global mobile operator, common global regulation is desirable, just as are common global standards.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144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This is one</a:t>
            </a:r>
            <a:r>
              <a:rPr lang="en-US" baseline="0" dirty="0" smtClean="0"/>
              <a:t> of the motivational factor, my Laptop example</a:t>
            </a:r>
            <a:endParaRPr lang="en-US" dirty="0" smtClean="0"/>
          </a:p>
          <a:p>
            <a:r>
              <a:rPr lang="en-US" dirty="0" smtClean="0"/>
              <a:t>Complexities </a:t>
            </a:r>
            <a:r>
              <a:rPr lang="en-US" dirty="0"/>
              <a:t>doubling as a result of silicon </a:t>
            </a:r>
            <a:r>
              <a:rPr lang="en-US" dirty="0" smtClean="0"/>
              <a:t>capability</a:t>
            </a:r>
            <a:endParaRPr lang="en-US" dirty="0"/>
          </a:p>
          <a:p>
            <a:r>
              <a:rPr lang="en-US" dirty="0"/>
              <a:t>Bottleneck for the DAC/AD has been replaced by a thin </a:t>
            </a:r>
            <a:r>
              <a:rPr lang="en-US" dirty="0" smtClean="0"/>
              <a:t>line</a:t>
            </a:r>
            <a:endParaRPr lang="en-US" dirty="0"/>
          </a:p>
          <a:p>
            <a:r>
              <a:rPr lang="en-US" dirty="0"/>
              <a:t>Terrestrial Communication don</a:t>
            </a:r>
            <a:r>
              <a:rPr lang="fr-FR" dirty="0"/>
              <a:t>’</a:t>
            </a:r>
            <a:r>
              <a:rPr lang="en-US" altLang="ja-JP" dirty="0"/>
              <a:t>t need a base </a:t>
            </a:r>
            <a:r>
              <a:rPr lang="en-US" altLang="ja-JP" dirty="0" smtClean="0"/>
              <a:t>station</a:t>
            </a:r>
          </a:p>
          <a:p>
            <a:r>
              <a:rPr lang="en-US" altLang="ja-JP" dirty="0" smtClean="0"/>
              <a:t>The Solution to all these problems is motivated by SDR</a:t>
            </a:r>
            <a:endParaRPr lang="en-US" altLang="ja-JP" dirty="0"/>
          </a:p>
          <a:p>
            <a:endParaRPr lang="en-US" dirty="0"/>
          </a:p>
          <a:p>
            <a:r>
              <a:rPr lang="en-US" dirty="0"/>
              <a:t>Evolution of the </a:t>
            </a:r>
            <a:r>
              <a:rPr lang="en-US" dirty="0" err="1"/>
              <a:t>Iphone</a:t>
            </a:r>
            <a:r>
              <a:rPr lang="en-US" dirty="0"/>
              <a:t>, the speed and the time to market of the apple</a:t>
            </a:r>
          </a:p>
          <a:p>
            <a:endParaRPr lang="en-US" dirty="0"/>
          </a:p>
          <a:p>
            <a:endParaRPr lang="en-US" dirty="0"/>
          </a:p>
          <a:p>
            <a:endParaRPr lang="en-US" dirty="0"/>
          </a:p>
          <a:p>
            <a:endParaRPr lang="en-US" dirty="0"/>
          </a:p>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Convergence of link layer protocols</a:t>
            </a:r>
          </a:p>
          <a:p>
            <a:r>
              <a:rPr lang="en-US" dirty="0" smtClean="0"/>
              <a:t>Unification of access technologies</a:t>
            </a:r>
          </a:p>
          <a:p>
            <a:r>
              <a:rPr lang="en-US" dirty="0" smtClean="0"/>
              <a:t>Unified</a:t>
            </a:r>
            <a:r>
              <a:rPr lang="en-US" baseline="0" dirty="0" smtClean="0"/>
              <a:t> services and Application has to be developed and launched</a:t>
            </a:r>
            <a:endParaRPr lang="en-US" dirty="0" smtClean="0"/>
          </a:p>
        </p:txBody>
      </p:sp>
    </p:spTree>
    <p:extLst>
      <p:ext uri="{BB962C8B-B14F-4D97-AF65-F5344CB8AC3E}">
        <p14:creationId xmlns:p14="http://schemas.microsoft.com/office/powerpoint/2010/main" xmlns="" val="981819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246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r>
              <a:rPr lang="en-US"/>
              <a:t>Flexible radio systems that allow communication standards to migrate</a:t>
            </a:r>
          </a:p>
          <a:p>
            <a:pPr>
              <a:lnSpc>
                <a:spcPct val="90000"/>
              </a:lnSpc>
            </a:pPr>
            <a:r>
              <a:rPr lang="en-US"/>
              <a:t>Flexible methods for reconfiguring a radio in software</a:t>
            </a:r>
          </a:p>
          <a:p>
            <a:pPr>
              <a:lnSpc>
                <a:spcPct val="90000"/>
              </a:lnSpc>
            </a:pPr>
            <a:r>
              <a:rPr lang="en-US"/>
              <a:t>Flexible, intelligent systems that communicate via different protocols at different times</a:t>
            </a:r>
          </a:p>
          <a:p>
            <a:pPr>
              <a:lnSpc>
                <a:spcPct val="90000"/>
              </a:lnSpc>
            </a:pPr>
            <a:r>
              <a:rPr lang="en-US"/>
              <a:t>You move as close as possible near to the antenna by taking most of the functionalities into the software</a:t>
            </a:r>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451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dirty="0" smtClean="0"/>
              <a:t>Length of the aero</a:t>
            </a:r>
            <a:r>
              <a:rPr lang="en-US" baseline="0" dirty="0" smtClean="0"/>
              <a:t> represents the amount of code</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553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There must be a driving force behind technology</a:t>
            </a:r>
          </a:p>
          <a:p>
            <a:r>
              <a:rPr lang="en-US" dirty="0" smtClean="0"/>
              <a:t>Initiative is taken from the </a:t>
            </a:r>
            <a:r>
              <a:rPr lang="en-US" dirty="0" err="1" smtClean="0"/>
              <a:t>DoD</a:t>
            </a:r>
            <a:endParaRPr lang="en-US" dirty="0" smtClean="0"/>
          </a:p>
          <a:p>
            <a:r>
              <a:rPr lang="en-US" dirty="0" smtClean="0"/>
              <a:t>Evolution </a:t>
            </a:r>
            <a:r>
              <a:rPr lang="en-US" dirty="0"/>
              <a:t>of Wireless Industry is an example</a:t>
            </a:r>
          </a:p>
          <a:p>
            <a:r>
              <a:rPr lang="en-US" dirty="0"/>
              <a:t>Get the software </a:t>
            </a:r>
            <a:r>
              <a:rPr lang="en-US" b="1" dirty="0"/>
              <a:t>close to the antenna</a:t>
            </a:r>
          </a:p>
          <a:p>
            <a:r>
              <a:rPr lang="en-US" dirty="0"/>
              <a:t>Software </a:t>
            </a:r>
            <a:r>
              <a:rPr lang="en-US" b="1" dirty="0"/>
              <a:t>defines</a:t>
            </a:r>
            <a:r>
              <a:rPr lang="en-US" dirty="0"/>
              <a:t> the waveforms</a:t>
            </a:r>
          </a:p>
          <a:p>
            <a:r>
              <a:rPr lang="en-US" b="1" dirty="0"/>
              <a:t>Replace analog</a:t>
            </a:r>
            <a:r>
              <a:rPr lang="en-US" dirty="0"/>
              <a:t> signal processing </a:t>
            </a:r>
            <a:r>
              <a:rPr lang="en-US" b="1" dirty="0"/>
              <a:t>with</a:t>
            </a:r>
            <a:r>
              <a:rPr lang="en-US" dirty="0"/>
              <a:t> </a:t>
            </a:r>
            <a:r>
              <a:rPr lang="en-US" b="1" dirty="0"/>
              <a:t>digital </a:t>
            </a:r>
            <a:r>
              <a:rPr lang="en-US" dirty="0"/>
              <a:t>signal processing</a:t>
            </a:r>
          </a:p>
          <a:p>
            <a:endParaRPr lang="en-US" dirty="0"/>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to have a framework for </a:t>
            </a:r>
            <a:r>
              <a:rPr lang="en-US" dirty="0" err="1" smtClean="0"/>
              <a:t>PaperLess</a:t>
            </a:r>
            <a:r>
              <a:rPr lang="en-US" dirty="0" smtClean="0"/>
              <a:t> Environment</a:t>
            </a:r>
            <a:r>
              <a:rPr lang="en-US" baseline="0" dirty="0" smtClean="0"/>
              <a:t> Framework to have Wireless Internet </a:t>
            </a:r>
          </a:p>
          <a:p>
            <a:endParaRPr lang="en-US" baseline="0" dirty="0" smtClean="0"/>
          </a:p>
          <a:p>
            <a:endParaRPr lang="en-US" baseline="0" dirty="0" smtClean="0"/>
          </a:p>
        </p:txBody>
      </p:sp>
    </p:spTree>
    <p:extLst>
      <p:ext uri="{BB962C8B-B14F-4D97-AF65-F5344CB8AC3E}">
        <p14:creationId xmlns:p14="http://schemas.microsoft.com/office/powerpoint/2010/main" xmlns="" val="2144845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SDR</a:t>
            </a:r>
            <a:r>
              <a:rPr lang="en-US" baseline="0" dirty="0" smtClean="0"/>
              <a:t> is the heart of LTE</a:t>
            </a:r>
          </a:p>
          <a:p>
            <a:r>
              <a:rPr lang="en-US" dirty="0" smtClean="0"/>
              <a:t>The different wireless networks such as cellular, codeless, wireless local area network (WLAN) having different band of frequency requires individual software to access any call. The SDR device requires more antennas and low noise amplifier (LNA) because it is impossible for single antenna and single band pass filter to operate at all the frequency bands. Large number of antennas, filter and amplifier increased the size of the device. The SDR scan the available network and download the required software from WLAN, memory card, PC server etc. </a:t>
            </a:r>
            <a:endParaRPr lang="en-US" dirty="0"/>
          </a:p>
        </p:txBody>
      </p:sp>
    </p:spTree>
    <p:extLst>
      <p:ext uri="{BB962C8B-B14F-4D97-AF65-F5344CB8AC3E}">
        <p14:creationId xmlns:p14="http://schemas.microsoft.com/office/powerpoint/2010/main" xmlns="" val="4133422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general idea is to replace special analog hardware components by FPGAs, DSPs and 'general purpose processors' (GPPs), and therefore allow fast-prototyping on a flexible platform.</a:t>
            </a:r>
          </a:p>
          <a:p>
            <a:endParaRPr lang="en-US" dirty="0" smtClean="0"/>
          </a:p>
          <a:p>
            <a:r>
              <a:rPr lang="en-US" sz="1200" b="0" i="0" u="none" strike="noStrike" kern="1200" baseline="0" dirty="0" smtClean="0">
                <a:solidFill>
                  <a:schemeClr val="tx1"/>
                </a:solidFill>
                <a:latin typeface="Calibri" charset="0"/>
                <a:ea typeface="ＭＳ Ｐゴシック" charset="0"/>
                <a:cs typeface="Arial" charset="0"/>
              </a:rPr>
              <a:t>The limitation of this system is that any change made to the RF section of the system will impact the DDC/DUC operations and will require non-trivial changes to be made in DDC/DUC ASICs.</a:t>
            </a:r>
            <a:endParaRPr lang="en-US" dirty="0"/>
          </a:p>
        </p:txBody>
      </p:sp>
    </p:spTree>
    <p:extLst>
      <p:ext uri="{BB962C8B-B14F-4D97-AF65-F5344CB8AC3E}">
        <p14:creationId xmlns:p14="http://schemas.microsoft.com/office/powerpoint/2010/main" xmlns="" val="3032118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Calibri" charset="0"/>
                <a:ea typeface="ＭＳ Ｐゴシック" charset="0"/>
                <a:cs typeface="Arial" charset="0"/>
              </a:rPr>
              <a:t> SDR solution can implement precise signal processing and handle hardware tasks such as modulation, demodulation, and phase lock loop (PLL) synchronization at a relative low cost.</a:t>
            </a:r>
            <a:endParaRPr lang="en-US" sz="1200" kern="1200" dirty="0" smtClean="0">
              <a:solidFill>
                <a:schemeClr val="tx1"/>
              </a:solidFill>
              <a:effectLst/>
              <a:latin typeface="Calibri" charset="0"/>
              <a:ea typeface="ＭＳ Ｐゴシック" charset="0"/>
              <a:cs typeface="Arial" charset="0"/>
            </a:endParaRPr>
          </a:p>
          <a:p>
            <a:pPr rtl="0"/>
            <a:endParaRPr lang="en-US" sz="1200" kern="1200" dirty="0" smtClean="0">
              <a:solidFill>
                <a:schemeClr val="tx1"/>
              </a:solidFill>
              <a:effectLst/>
              <a:latin typeface="Calibri" charset="0"/>
              <a:ea typeface="ＭＳ Ｐゴシック" charset="0"/>
              <a:cs typeface="Arial" charset="0"/>
            </a:endParaRPr>
          </a:p>
          <a:p>
            <a:pPr rtl="0"/>
            <a:r>
              <a:rPr lang="en-US" sz="1200" kern="1200" dirty="0" smtClean="0">
                <a:solidFill>
                  <a:schemeClr val="tx1"/>
                </a:solidFill>
                <a:effectLst/>
                <a:latin typeface="Calibri" charset="0"/>
                <a:ea typeface="ＭＳ Ｐゴシック" charset="0"/>
                <a:cs typeface="Arial" charset="0"/>
              </a:rPr>
              <a:t>SDR applications perform demodulation, modulation and other signal-processing of a digitized </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source signal using software modules running on a PC or other capable device. With signal</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processing placed in the software domain, highly configurable and flexible DSP systems can be implemented</a:t>
            </a:r>
          </a:p>
          <a:p>
            <a:pPr rtl="0"/>
            <a:endParaRPr lang="en-US" sz="1200" kern="1200" dirty="0" smtClean="0">
              <a:solidFill>
                <a:schemeClr val="tx1"/>
              </a:solidFill>
              <a:effectLst/>
              <a:latin typeface="Calibri" charset="0"/>
              <a:ea typeface="ＭＳ Ｐゴシック" charset="0"/>
              <a:cs typeface="Arial" charset="0"/>
            </a:endParaRPr>
          </a:p>
          <a:p>
            <a:r>
              <a:rPr lang="en-US" sz="1200" b="0" i="0" u="none" strike="noStrike" kern="1200" baseline="0" dirty="0" smtClean="0">
                <a:solidFill>
                  <a:schemeClr val="tx1"/>
                </a:solidFill>
                <a:latin typeface="Calibri" charset="0"/>
                <a:ea typeface="ＭＳ Ｐゴシック" charset="0"/>
                <a:cs typeface="Arial" charset="0"/>
              </a:rPr>
              <a:t>In comparison to that the software-defined radio (SDR) system is one in which the baseband processing as well as DDC/DUC modules are programmable. This is possible because of the availability of smart antennas, wideband RF front-end, wideband ADC/DAC technologies and ever increasing processing capacity of DSPs and general-purpose microprocessors.</a:t>
            </a:r>
            <a:endParaRPr lang="en-US" sz="1200" kern="1200" dirty="0" smtClean="0">
              <a:solidFill>
                <a:schemeClr val="tx1"/>
              </a:solidFill>
              <a:effectLst/>
              <a:latin typeface="Calibri" charset="0"/>
              <a:ea typeface="ＭＳ Ｐゴシック" charset="0"/>
              <a:cs typeface="Arial" charset="0"/>
            </a:endParaRPr>
          </a:p>
          <a:p>
            <a:endParaRPr lang="en-US" dirty="0"/>
          </a:p>
        </p:txBody>
      </p:sp>
    </p:spTree>
    <p:extLst>
      <p:ext uri="{BB962C8B-B14F-4D97-AF65-F5344CB8AC3E}">
        <p14:creationId xmlns:p14="http://schemas.microsoft.com/office/powerpoint/2010/main" xmlns="" val="31994785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656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implements </a:t>
            </a:r>
            <a:r>
              <a:rPr lang="en-US" dirty="0"/>
              <a:t>channel coding, source coding and control functionality in software on DSP/</a:t>
            </a:r>
            <a:r>
              <a:rPr lang="en-US" b="1" dirty="0"/>
              <a:t>μ</a:t>
            </a:r>
            <a:r>
              <a:rPr lang="en-US" dirty="0"/>
              <a:t> C/programmable logic. </a:t>
            </a:r>
            <a:endParaRPr lang="en-US" dirty="0" smtClean="0"/>
          </a:p>
          <a:p>
            <a:pPr rtl="0"/>
            <a:r>
              <a:rPr lang="en-US" sz="1200" kern="1200" dirty="0" smtClean="0">
                <a:solidFill>
                  <a:schemeClr val="tx1"/>
                </a:solidFill>
                <a:effectLst/>
                <a:latin typeface="Calibri" charset="0"/>
                <a:ea typeface="ＭＳ Ｐゴシック" charset="0"/>
                <a:cs typeface="Arial" charset="0"/>
              </a:rPr>
              <a:t>Cellular infrastructure systems are increasingly using programmable </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processing devices to create “common platform” or “multiband-</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multiprotocol” base stations supporting multiple</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cellular </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infrastructure standards.</a:t>
            </a:r>
          </a:p>
          <a:p>
            <a:pPr rtl="0"/>
            <a:r>
              <a:rPr lang="en-US" sz="1200" kern="1200" dirty="0" smtClean="0">
                <a:solidFill>
                  <a:schemeClr val="tx1"/>
                </a:solidFill>
                <a:effectLst/>
                <a:latin typeface="Calibri" charset="0"/>
                <a:ea typeface="ＭＳ Ｐゴシック" charset="0"/>
                <a:cs typeface="Arial" charset="0"/>
              </a:rPr>
              <a:t>Cellular handsets are increasingly utilizing System on Chip (</a:t>
            </a:r>
            <a:r>
              <a:rPr lang="en-US" sz="1200" kern="1200" dirty="0" err="1" smtClean="0">
                <a:solidFill>
                  <a:schemeClr val="tx1"/>
                </a:solidFill>
                <a:effectLst/>
                <a:latin typeface="Calibri" charset="0"/>
                <a:ea typeface="ＭＳ Ｐゴシック" charset="0"/>
                <a:cs typeface="Arial" charset="0"/>
              </a:rPr>
              <a:t>SoC</a:t>
            </a:r>
            <a:r>
              <a:rPr lang="en-US" sz="1200" kern="1200" dirty="0" smtClean="0">
                <a:solidFill>
                  <a:schemeClr val="tx1"/>
                </a:solidFill>
                <a:effectLst/>
                <a:latin typeface="Calibri" charset="0"/>
                <a:ea typeface="ＭＳ Ｐゴシック" charset="0"/>
                <a:cs typeface="Arial" charset="0"/>
              </a:rPr>
              <a:t>) </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devices that incorporate programmable “DSP </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Cores” to support the baseband signal/modem processing</a:t>
            </a:r>
          </a:p>
          <a:p>
            <a:pPr rtl="0"/>
            <a:r>
              <a:rPr lang="en-US" sz="1200" kern="1200" dirty="0" smtClean="0">
                <a:solidFill>
                  <a:schemeClr val="tx1"/>
                </a:solidFill>
                <a:effectLst/>
                <a:latin typeface="Calibri" charset="0"/>
                <a:ea typeface="ＭＳ Ｐゴシック" charset="0"/>
                <a:cs typeface="Arial" charset="0"/>
              </a:rPr>
              <a:t>Satellite “modems” in the commercial and defense markets make </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pervasive use of programmable processing devices for intermediate </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frequency and baseband signal processing </a:t>
            </a:r>
          </a:p>
          <a:p>
            <a:pPr rtl="0"/>
            <a:endParaRPr lang="en-US" sz="1200" kern="1200" dirty="0" smtClean="0">
              <a:solidFill>
                <a:schemeClr val="tx1"/>
              </a:solidFill>
              <a:effectLst/>
              <a:latin typeface="Calibri" charset="0"/>
              <a:ea typeface="ＭＳ Ｐゴシック" charset="0"/>
              <a:cs typeface="Arial" charset="0"/>
            </a:endParaRPr>
          </a:p>
          <a:p>
            <a:pPr rtl="0"/>
            <a:endParaRPr lang="en-US" sz="1200" kern="1200" dirty="0" smtClean="0">
              <a:solidFill>
                <a:schemeClr val="tx1"/>
              </a:solidFill>
              <a:effectLst/>
              <a:latin typeface="Calibri" charset="0"/>
              <a:ea typeface="ＭＳ Ｐゴシック" charset="0"/>
              <a:cs typeface="Arial" charset="0"/>
            </a:endParaRPr>
          </a:p>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758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This step allows the realization of new and adaptive modulation schemes under either self-adaptive or download control.</a:t>
            </a:r>
          </a:p>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861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Further extension of this, involving a major change to the overall architecture to implement the IF signal processing digitally in software, will allow a single terminal to adapt to multiple radio interface standards by software reconfigurability, i.e. reconfiguration at the lowest level of the protocol stack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Calibri" charset="0"/>
                <a:ea typeface="ＭＳ Ｐゴシック" charset="0"/>
                <a:cs typeface="Arial" charset="0"/>
              </a:rPr>
              <a:t>The whole chain starting from the end provider.</a:t>
            </a:r>
            <a:r>
              <a:rPr lang="en-US" sz="1200" kern="1200" baseline="0" dirty="0" smtClean="0">
                <a:solidFill>
                  <a:schemeClr val="tx1"/>
                </a:solidFill>
                <a:effectLst/>
                <a:latin typeface="Calibri" charset="0"/>
                <a:ea typeface="ＭＳ Ｐゴシック" charset="0"/>
                <a:cs typeface="Arial" charset="0"/>
              </a:rPr>
              <a:t> Operator, end used and app/service developer can be benefitted </a:t>
            </a:r>
            <a:endParaRPr lang="en-US" sz="1200" kern="1200" dirty="0" smtClean="0">
              <a:solidFill>
                <a:schemeClr val="tx1"/>
              </a:solidFill>
              <a:effectLst/>
              <a:latin typeface="Calibri" charset="0"/>
              <a:ea typeface="ＭＳ Ｐゴシック" charset="0"/>
              <a:cs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Calibri" charset="0"/>
                <a:ea typeface="ＭＳ Ｐゴシック" charset="0"/>
                <a:cs typeface="Arial" charset="0"/>
              </a:rPr>
              <a:t>This chain (</a:t>
            </a:r>
            <a:r>
              <a:rPr lang="en-US" sz="1200" b="1" i="1" kern="1200" dirty="0" smtClean="0">
                <a:solidFill>
                  <a:schemeClr val="tx1"/>
                </a:solidFill>
                <a:effectLst/>
                <a:latin typeface="Calibri" charset="0"/>
                <a:ea typeface="ＭＳ Ｐゴシック" charset="0"/>
                <a:cs typeface="Arial" charset="0"/>
              </a:rPr>
              <a:t>Equipment Manufacturers and System Integrators</a:t>
            </a:r>
            <a:r>
              <a:rPr lang="en-US" sz="1200" b="1" i="0" kern="1200" dirty="0" smtClean="0">
                <a:solidFill>
                  <a:schemeClr val="tx1"/>
                </a:solidFill>
                <a:effectLst/>
                <a:latin typeface="Calibri" charset="0"/>
                <a:ea typeface="ＭＳ Ｐゴシック" charset="0"/>
                <a:cs typeface="Arial" charset="0"/>
              </a:rPr>
              <a:t>,</a:t>
            </a:r>
            <a:r>
              <a:rPr lang="en-US" sz="1200" b="1" i="0" kern="1200" baseline="0" dirty="0" smtClean="0">
                <a:solidFill>
                  <a:schemeClr val="tx1"/>
                </a:solidFill>
                <a:effectLst/>
                <a:latin typeface="Calibri" charset="0"/>
                <a:ea typeface="ＭＳ Ｐゴシック" charset="0"/>
                <a:cs typeface="Arial" charset="0"/>
              </a:rPr>
              <a:t> </a:t>
            </a:r>
            <a:r>
              <a:rPr lang="en-US" sz="1200" b="1" i="1" kern="1200" dirty="0" smtClean="0">
                <a:solidFill>
                  <a:schemeClr val="tx1"/>
                </a:solidFill>
                <a:effectLst/>
                <a:latin typeface="Calibri" charset="0"/>
                <a:ea typeface="ＭＳ Ｐゴシック" charset="0"/>
                <a:cs typeface="Arial" charset="0"/>
              </a:rPr>
              <a:t>Service Providers</a:t>
            </a:r>
            <a:r>
              <a:rPr lang="en-US" sz="1200" b="1" i="0" kern="1200" dirty="0" smtClean="0">
                <a:solidFill>
                  <a:schemeClr val="tx1"/>
                </a:solidFill>
                <a:effectLst/>
                <a:latin typeface="Calibri" charset="0"/>
                <a:ea typeface="ＭＳ Ｐゴシック" charset="0"/>
                <a:cs typeface="Arial" charset="0"/>
              </a:rPr>
              <a:t>,</a:t>
            </a:r>
            <a:r>
              <a:rPr lang="en-US" sz="1200" b="1" i="0" kern="1200" baseline="0" dirty="0" smtClean="0">
                <a:solidFill>
                  <a:schemeClr val="tx1"/>
                </a:solidFill>
                <a:effectLst/>
                <a:latin typeface="Calibri" charset="0"/>
                <a:ea typeface="ＭＳ Ｐゴシック" charset="0"/>
                <a:cs typeface="Arial" charset="0"/>
              </a:rPr>
              <a:t> </a:t>
            </a:r>
            <a:r>
              <a:rPr lang="en-US" sz="1200" b="1" i="1" kern="1200" dirty="0" smtClean="0">
                <a:solidFill>
                  <a:schemeClr val="tx1"/>
                </a:solidFill>
                <a:effectLst/>
                <a:latin typeface="Calibri" charset="0"/>
                <a:ea typeface="ＭＳ Ｐゴシック" charset="0"/>
                <a:cs typeface="Arial" charset="0"/>
              </a:rPr>
              <a:t>End Users</a:t>
            </a:r>
            <a:r>
              <a:rPr lang="en-US" sz="1200" kern="1200" dirty="0" smtClean="0">
                <a:solidFill>
                  <a:schemeClr val="tx1"/>
                </a:solidFill>
                <a:effectLst/>
                <a:latin typeface="Calibri" charset="0"/>
                <a:ea typeface="ＭＳ Ｐゴシック" charset="0"/>
                <a:cs typeface="Arial" charset="0"/>
              </a:rPr>
              <a:t>)consists of product-based and service-based </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providers, with value added at each stage, ultimately resulting in SDR end products and </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services that meet the needs of the end users and subscribers</a:t>
            </a:r>
          </a:p>
          <a:p>
            <a:pPr rtl="0"/>
            <a:r>
              <a:rPr lang="en-US" sz="1200" kern="1200" dirty="0" smtClean="0">
                <a:solidFill>
                  <a:schemeClr val="tx1"/>
                </a:solidFill>
                <a:effectLst/>
                <a:latin typeface="Calibri" charset="0"/>
                <a:ea typeface="ＭＳ Ｐゴシック" charset="0"/>
                <a:cs typeface="Arial" charset="0"/>
              </a:rPr>
              <a:t>Reduced Cost</a:t>
            </a:r>
          </a:p>
          <a:p>
            <a:pPr rtl="0"/>
            <a:endParaRPr lang="en-US" sz="1200" kern="1200" dirty="0" smtClean="0">
              <a:solidFill>
                <a:schemeClr val="tx1"/>
              </a:solidFill>
              <a:effectLst/>
              <a:latin typeface="Calibri" charset="0"/>
              <a:ea typeface="ＭＳ Ｐゴシック" charset="0"/>
              <a:cs typeface="Arial" charset="0"/>
            </a:endParaRPr>
          </a:p>
          <a:p>
            <a:endParaRPr lang="en-US" dirty="0"/>
          </a:p>
        </p:txBody>
      </p:sp>
    </p:spTree>
    <p:extLst>
      <p:ext uri="{BB962C8B-B14F-4D97-AF65-F5344CB8AC3E}">
        <p14:creationId xmlns:p14="http://schemas.microsoft.com/office/powerpoint/2010/main" xmlns="" val="2193479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Technological advantages</a:t>
            </a:r>
            <a:endParaRPr lang="en-US" dirty="0"/>
          </a:p>
        </p:txBody>
      </p:sp>
    </p:spTree>
    <p:extLst>
      <p:ext uri="{BB962C8B-B14F-4D97-AF65-F5344CB8AC3E}">
        <p14:creationId xmlns:p14="http://schemas.microsoft.com/office/powerpoint/2010/main" xmlns="" val="14681315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normAutofit fontScale="92500" lnSpcReduction="20000"/>
          </a:bodyPr>
          <a:lstStyle/>
          <a:p>
            <a:pPr lvl="1" algn="l">
              <a:defRPr/>
            </a:pPr>
            <a:r>
              <a:rPr lang="en-US" sz="2400" dirty="0" smtClean="0"/>
              <a:t>Antennas: Receive antennas are easier to achieve wide-band performance than transmit ones New fractal &amp; plasma antennas expected in 5–10 years that will be smaller and wideband</a:t>
            </a:r>
          </a:p>
          <a:p>
            <a:pPr>
              <a:defRPr/>
            </a:pPr>
            <a:r>
              <a:rPr lang="en-US" sz="2800" dirty="0" smtClean="0"/>
              <a:t>Waveforms: </a:t>
            </a:r>
            <a:r>
              <a:rPr lang="en-US" sz="2400" dirty="0" smtClean="0"/>
              <a:t>Management and selection of multiple waveforms Cancellation carriers and pulse shaping are relatively new techniques (research papers 5 years)</a:t>
            </a:r>
          </a:p>
          <a:p>
            <a:pPr>
              <a:defRPr/>
            </a:pPr>
            <a:r>
              <a:rPr lang="en-US" sz="2400" dirty="0" smtClean="0"/>
              <a:t>DAC/ADC: ADC sampling speed has tripled every 6–8 years If ADC development continues then by the year 2010, ~500 MHz of bandwidth could be digitized instantaneously</a:t>
            </a:r>
          </a:p>
          <a:p>
            <a:pPr>
              <a:defRPr/>
            </a:pPr>
            <a:r>
              <a:rPr lang="en-US" sz="2800" dirty="0" smtClean="0"/>
              <a:t>Digital signal processing/FPGAs: </a:t>
            </a:r>
            <a:r>
              <a:rPr lang="en-US" sz="2400" dirty="0" smtClean="0"/>
              <a:t>Number of transistors doubles every 18 months When will this pace slow down?  Some indicate this pace is only sustainable until 2010 More specific purpose DSPs and FPGAs</a:t>
            </a:r>
          </a:p>
          <a:p>
            <a:pPr>
              <a:defRPr/>
            </a:pPr>
            <a:r>
              <a:rPr lang="en-US" sz="2800" dirty="0" smtClean="0"/>
              <a:t>Batteries: </a:t>
            </a:r>
            <a:r>
              <a:rPr lang="en-US" sz="2400" dirty="0" smtClean="0"/>
              <a:t>More and more power needed (need to focus on more efficient use of power) Fuel cell development, another 5–10 years until viable for handhelds</a:t>
            </a:r>
          </a:p>
          <a:p>
            <a:pPr>
              <a:defRPr/>
            </a:pPr>
            <a:r>
              <a:rPr lang="en-US" sz="2800" dirty="0" smtClean="0"/>
              <a:t>Terrain databases: </a:t>
            </a:r>
            <a:r>
              <a:rPr lang="en-US" sz="2400" dirty="0" smtClean="0"/>
              <a:t>Interference prediction, environment awareness 5 years away</a:t>
            </a:r>
          </a:p>
          <a:p>
            <a:pPr>
              <a:defRPr/>
            </a:pPr>
            <a:r>
              <a:rPr lang="en-US" sz="2800" dirty="0" smtClean="0"/>
              <a:t>Cognitive science: </a:t>
            </a:r>
            <a:r>
              <a:rPr lang="en-US" sz="2400" dirty="0" smtClean="0"/>
              <a:t>A key aspect will be to understand how multiple CRs work with each other</a:t>
            </a:r>
          </a:p>
          <a:p>
            <a:pPr>
              <a:defRPr/>
            </a:pPr>
            <a:r>
              <a:rPr lang="en-US" sz="2400" dirty="0" smtClean="0"/>
              <a:t>Design Tools: </a:t>
            </a:r>
            <a:r>
              <a:rPr lang="en-US" sz="2000" dirty="0" smtClean="0"/>
              <a:t>Tools facilitate rapid design iterations Systems tools to help evaluate trade-offs</a:t>
            </a:r>
          </a:p>
          <a:p>
            <a:pPr>
              <a:defRPr/>
            </a:pPr>
            <a:endParaRPr lang="en-US" sz="2000" dirty="0" smtClean="0"/>
          </a:p>
          <a:p>
            <a:pPr>
              <a:defRPr/>
            </a:pPr>
            <a:endParaRPr lang="en-US" sz="2400" dirty="0" smtClean="0"/>
          </a:p>
          <a:p>
            <a:pPr>
              <a:defRPr/>
            </a:pPr>
            <a:endParaRPr lang="en-US" sz="2400" dirty="0" smtClean="0"/>
          </a:p>
          <a:p>
            <a:pPr>
              <a:defRPr/>
            </a:pPr>
            <a:endParaRPr lang="en-US" sz="2400" dirty="0" smtClean="0"/>
          </a:p>
          <a:p>
            <a:pPr>
              <a:defRPr/>
            </a:pPr>
            <a:endParaRPr lang="en-US" sz="2000" dirty="0" smtClean="0"/>
          </a:p>
          <a:p>
            <a:pPr>
              <a:defRPr/>
            </a:pPr>
            <a:endParaRPr lang="en-US" sz="2400" dirty="0" smtClean="0"/>
          </a:p>
          <a:p>
            <a:pPr lvl="1">
              <a:defRPr/>
            </a:pPr>
            <a:endParaRPr lang="en-US" sz="2400" dirty="0" smtClean="0"/>
          </a:p>
          <a:p>
            <a:pPr>
              <a:defRPr/>
            </a:pPr>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065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z="1200" b="0" i="0" u="none" strike="noStrike" kern="1200" baseline="0" dirty="0" smtClean="0">
                <a:solidFill>
                  <a:schemeClr val="tx1"/>
                </a:solidFill>
                <a:latin typeface="Calibri" charset="0"/>
                <a:ea typeface="ＭＳ Ｐゴシック" charset="0"/>
                <a:cs typeface="Arial" charset="0"/>
              </a:rPr>
              <a:t>ADC performance, semiconductor technology</a:t>
            </a:r>
          </a:p>
          <a:p>
            <a:r>
              <a:rPr lang="en-US" sz="1200" b="0" i="0" u="none" strike="noStrike" kern="1200" baseline="0" dirty="0" smtClean="0">
                <a:solidFill>
                  <a:schemeClr val="tx1"/>
                </a:solidFill>
                <a:latin typeface="Calibri" charset="0"/>
                <a:ea typeface="ＭＳ Ｐゴシック" charset="0"/>
                <a:cs typeface="Arial" charset="0"/>
              </a:rPr>
              <a:t>Software reliability (or the lack thereof) may define overall radio reliability, rather than hardware limitations</a:t>
            </a:r>
          </a:p>
          <a:p>
            <a:r>
              <a:rPr lang="en-US" sz="1200" b="0" i="0" u="none" strike="noStrike" kern="1200" baseline="0" dirty="0" smtClean="0">
                <a:solidFill>
                  <a:schemeClr val="tx1"/>
                </a:solidFill>
                <a:latin typeface="Calibri" charset="0"/>
                <a:ea typeface="ＭＳ Ｐゴシック" charset="0"/>
                <a:cs typeface="Arial" charset="0"/>
              </a:rPr>
              <a:t>Even medium performance SDR tends to require more power for a given function than equipment designed specifically for purpose with optimum analogue/digital architectural partitioning</a:t>
            </a:r>
          </a:p>
          <a:p>
            <a:endParaRPr lang="en-US" sz="1200" b="0" i="0" u="none" strike="noStrike" kern="1200" baseline="0" dirty="0" smtClean="0">
              <a:solidFill>
                <a:schemeClr val="tx1"/>
              </a:solidFill>
              <a:latin typeface="Calibri" charset="0"/>
              <a:ea typeface="ＭＳ Ｐゴシック" charset="0"/>
              <a:cs typeface="Arial" charset="0"/>
            </a:endParaRPr>
          </a:p>
          <a:p>
            <a:pPr rtl="0"/>
            <a:endParaRPr lang="en-US" sz="1200" kern="1200" dirty="0" smtClean="0">
              <a:solidFill>
                <a:schemeClr val="tx1"/>
              </a:solidFill>
              <a:effectLst/>
              <a:latin typeface="Calibri" charset="0"/>
              <a:ea typeface="ＭＳ Ｐゴシック" charset="0"/>
              <a:cs typeface="Arial" charset="0"/>
            </a:endParaRPr>
          </a:p>
          <a:p>
            <a:pPr rtl="0"/>
            <a:endParaRPr lang="en-US" sz="1200" kern="1200" dirty="0" smtClean="0">
              <a:solidFill>
                <a:schemeClr val="tx1"/>
              </a:solidFill>
              <a:effectLst/>
              <a:latin typeface="Calibri" charset="0"/>
              <a:ea typeface="ＭＳ Ｐゴシック" charset="0"/>
              <a:cs typeface="Arial" charset="0"/>
            </a:endParaRPr>
          </a:p>
          <a:p>
            <a:pPr rtl="0"/>
            <a:r>
              <a:rPr lang="en-US" sz="1200" kern="1200" dirty="0" smtClean="0">
                <a:solidFill>
                  <a:schemeClr val="tx1"/>
                </a:solidFill>
                <a:effectLst/>
                <a:latin typeface="Calibri" charset="0"/>
                <a:ea typeface="ＭＳ Ｐゴシック" charset="0"/>
                <a:cs typeface="Arial" charset="0"/>
              </a:rPr>
              <a:t>Linearity and power efficiency in transmit front ends are conflicting requirements</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demanding innovative solutions for </a:t>
            </a:r>
            <a:r>
              <a:rPr lang="en-US" sz="1200" kern="1200" baseline="0" dirty="0" smtClean="0">
                <a:solidFill>
                  <a:schemeClr val="tx1"/>
                </a:solidFill>
                <a:effectLst/>
                <a:latin typeface="Calibri" charset="0"/>
                <a:ea typeface="ＭＳ Ｐゴシック" charset="0"/>
                <a:cs typeface="Arial" charset="0"/>
              </a:rPr>
              <a:t> </a:t>
            </a:r>
            <a:r>
              <a:rPr lang="en-US" sz="1200" kern="1200" dirty="0" smtClean="0">
                <a:solidFill>
                  <a:schemeClr val="tx1"/>
                </a:solidFill>
                <a:effectLst/>
                <a:latin typeface="Calibri" charset="0"/>
                <a:ea typeface="ＭＳ Ｐゴシック" charset="0"/>
                <a:cs typeface="Arial" charset="0"/>
              </a:rPr>
              <a:t>present and future wireless mobile systems. The demand is greater in energy constrained mobile units, especially as signal bandwidths increase and other unit parts require a greater share of the available energy.</a:t>
            </a:r>
            <a:endParaRPr lang="en-US" dirty="0" smtClean="0"/>
          </a:p>
          <a:p>
            <a:r>
              <a:rPr lang="en-US" dirty="0" smtClean="0"/>
              <a:t>16 </a:t>
            </a:r>
            <a:r>
              <a:rPr lang="en-US" dirty="0"/>
              <a:t>bits, 300 </a:t>
            </a:r>
            <a:r>
              <a:rPr lang="en-US" dirty="0" err="1"/>
              <a:t>Ms</a:t>
            </a:r>
            <a:r>
              <a:rPr lang="en-US" dirty="0"/>
              <a:t>/s)</a:t>
            </a:r>
          </a:p>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16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An open Source SDR</a:t>
            </a:r>
          </a:p>
          <a:p>
            <a:r>
              <a:rPr lang="en-US"/>
              <a:t>Another opensource SDR by Viginai Tec</a:t>
            </a:r>
          </a:p>
          <a:p>
            <a:r>
              <a:rPr lang="en-US"/>
              <a:t>GSM stack being motivated by the SDR</a:t>
            </a:r>
          </a:p>
          <a:p>
            <a:r>
              <a:rPr lang="en-US"/>
              <a:t>Open Design RF front end Hardware for SDR</a:t>
            </a:r>
          </a:p>
          <a:p>
            <a:r>
              <a:rPr lang="en-US"/>
              <a:t>Tactical SDR</a:t>
            </a:r>
          </a:p>
          <a:p>
            <a:r>
              <a:rPr lang="en-US"/>
              <a:t>OsmoSDR is a 100% Free Software based small form-factor inexpensive SDR (Software Defined Radio) project. </a:t>
            </a:r>
          </a:p>
          <a:p>
            <a:r>
              <a:rPr lang="en-US"/>
              <a:t>If you are familiar with existing SDR receivers, then OsmoSDR can be thought of something in between a </a:t>
            </a:r>
            <a:r>
              <a:rPr lang="en-US">
                <a:hlinkClick r:id="rId3"/>
              </a:rPr>
              <a:t> FunCube Dongle</a:t>
            </a:r>
            <a:r>
              <a:rPr lang="en-US"/>
              <a:t> (only 96kHz bandwidth) and a USRP (much more expensive). For a very cheap (but inaccurate) SDR, you can use the DVB-T USB stick using the RTL2832U chip, as documented in </a:t>
            </a:r>
            <a:r>
              <a:rPr lang="en-US">
                <a:hlinkClick r:id="rId4"/>
              </a:rPr>
              <a:t>rtl-sdr</a:t>
            </a:r>
            <a:r>
              <a:rPr lang="en-US"/>
              <a:t>. </a:t>
            </a:r>
          </a:p>
          <a:p>
            <a:r>
              <a:rPr lang="en-US"/>
              <a:t>Software Defined Network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b="1"/>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A33B054-80B0-0443-8C9A-4958AC287BEC}" type="slidenum">
              <a:rPr lang="en-US" sz="1200"/>
              <a:pPr eaLnBrk="1" hangingPunct="1"/>
              <a:t>32</a:t>
            </a:fld>
            <a:endParaRPr 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The antenna should be capable to operate at the frequency of all radio signals of interest</a:t>
            </a:r>
          </a:p>
          <a:p>
            <a:r>
              <a:rPr lang="en-US"/>
              <a:t>The ADC and the DAC should have a sampling rate greater than two times the frequency of the signals of interest</a:t>
            </a: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191DB57-3B2C-2D46-8041-4AAB7A7E4B9A}" type="slidenum">
              <a:rPr lang="en-US" sz="1200">
                <a:cs typeface="Arial" charset="0"/>
              </a:rPr>
              <a:pPr eaLnBrk="1" hangingPunct="1"/>
              <a:t>33</a:t>
            </a:fld>
            <a:endParaRPr lang="en-US" sz="1200">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The software subsystem should have enough processing power to handle the signal processing of all radio signals of interest.</a:t>
            </a:r>
          </a:p>
          <a:p>
            <a:r>
              <a:rPr lang="en-US"/>
              <a:t>In practice ADCs and DACs are not fast enough to process a large portion of the spectrum and antennas are designed for specific frequency bands. As a result, ideal SDR are realized only for particularly simple technologies (e.g. AM radio).</a:t>
            </a:r>
          </a:p>
          <a:p>
            <a:r>
              <a:rPr lang="en-US"/>
              <a:t>In a typical SDR the hardware-defined subsystem consists of a wideband Radio FE that takes a portion of spectrum and shifts it to the IF prior to digitization. The software-defined subsystem receives the digital wideband signal, sends it to a set of digital downconverters to isolate the required carrier, and proceeds with the demodulation</a:t>
            </a: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60A85AC-74BF-3241-B3DB-279CC11E5FAC}" type="slidenum">
              <a:rPr lang="en-US" sz="1200">
                <a:cs typeface="Arial" charset="0"/>
              </a:rPr>
              <a:pPr eaLnBrk="1" hangingPunct="1"/>
              <a:t>34</a:t>
            </a:fld>
            <a:endParaRPr lang="en-US" sz="120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The Universal Software Radio Peripheral (USRP) is a device developed by Ettus Research LLC [2], which turns general purpose computers into flexible SDR platforms. The core of the USRP is a motherboard with four high-speed ADCs and DACs and an Altera Cyclone EP1C12 FPGA.</a:t>
            </a:r>
          </a:p>
          <a:p>
            <a:r>
              <a:rPr lang="en-US"/>
              <a:t>The main principle behind the USRP is that the digital</a:t>
            </a:r>
          </a:p>
          <a:p>
            <a:r>
              <a:rPr lang="en-US"/>
              <a:t>Radio tasks are divided between the internal FPGA and the external host CPU. The high speed general purpose processing, like down and up conversion, decimation, and interpolation are performed in the FPGA, while waveform-specific processing, such as modulation and demodulation, are performed at the host cpu.</a:t>
            </a: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8DFB2F0-BCAC-EB4B-B9F2-3C655AD4730E}" type="slidenum">
              <a:rPr lang="en-US" sz="1200">
                <a:cs typeface="Arial" charset="0"/>
              </a:rPr>
              <a:pPr eaLnBrk="1" hangingPunct="1"/>
              <a:t>35</a:t>
            </a:fld>
            <a:endParaRPr lang="en-US" sz="1200">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Four 12-bit AD converters 64M samples/second</a:t>
            </a:r>
          </a:p>
          <a:p>
            <a:r>
              <a:rPr lang="en-US"/>
              <a:t>Thus can digitize a band as wide as 32MHz 2V peak-to-peak, input is 50 ohms differential Thus 40mW or 16dBm</a:t>
            </a:r>
          </a:p>
          <a:p>
            <a:r>
              <a:rPr lang="en-US"/>
              <a:t>If input signal is weak, it can be amplified by using Programmable gain amplifier (PGA) before ADC (0.2V p-p is enough if PGA is 20dB (max)</a:t>
            </a:r>
          </a:p>
          <a:p>
            <a:endParaRPr lang="en-US"/>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54B86C-748D-9946-9C6D-C73CCDC3F19D}" type="slidenum">
              <a:rPr lang="en-US" sz="1200">
                <a:cs typeface="Arial" charset="0"/>
              </a:rPr>
              <a:pPr eaLnBrk="1" hangingPunct="1"/>
              <a:t>37</a:t>
            </a:fld>
            <a:endParaRPr lang="en-US" sz="120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The FPGA plays a central role in the USRP design. The USRP FPGA uses Verilog hardware description language, compiled by using Quartus II web edition from Altera. This compiler is available for free, therefore customized Verilog code can be compiled and uploaded to the FPGA firmware.</a:t>
            </a:r>
          </a:p>
          <a:p>
            <a:endParaRPr lang="en-US"/>
          </a:p>
          <a:p>
            <a:r>
              <a:rPr lang="en-US"/>
              <a:t>The USRPmotherboard can be connected to four radio FE, namely daughterboards. Each of them has access to 2 high-speed ADCs/DACs and contains two SMA connectors</a:t>
            </a:r>
          </a:p>
          <a:p>
            <a:r>
              <a:rPr lang="en-US"/>
              <a:t>for input and output signals. Ettus Research LLC produces ten daughterboards for different applications:</a:t>
            </a:r>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667D859-18D2-9849-B4F7-361FDB33CC7F}" type="slidenum">
              <a:rPr lang="en-US" sz="1200">
                <a:cs typeface="Arial" charset="0"/>
              </a:rPr>
              <a:pPr eaLnBrk="1" hangingPunct="1"/>
              <a:t>38</a:t>
            </a:fld>
            <a:endParaRPr lang="en-US" sz="120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After the signal has been processed by the USRP FPGA, the stream of bits finally flows through the USB connection to the host cpu. It is here that the GNUradio framework comes into play.</a:t>
            </a: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B42071C-E2A0-5D42-A250-7B40D1EA4174}" type="slidenum">
              <a:rPr lang="en-US" sz="1200">
                <a:cs typeface="Arial" charset="0"/>
              </a:rPr>
              <a:pPr eaLnBrk="1" hangingPunct="1"/>
              <a:t>39</a:t>
            </a:fld>
            <a:endParaRPr lang="en-US" sz="120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In GNUradio the blocks are created in C++ and the graphs are built and run in Python. SWIG2 is used as interface between them. Basically, C++ is used for lowlevel programming, while Python is used on a higher level, to create graphs or higher level blocks. Creating a flow graph with Python is straightforward. By using SWIG all the blocks are accessible from the Python source code. It is important to note that GNUradio provides classes to interface with the USRP (and the developers</a:t>
            </a:r>
          </a:p>
          <a:p>
            <a:r>
              <a:rPr lang="en-US"/>
              <a:t>strongly suggest to use this device).</a:t>
            </a: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0B11BF5-CA04-174F-8814-44F0DFE0423E}" type="slidenum">
              <a:rPr lang="en-US" sz="1200">
                <a:cs typeface="Arial" charset="0"/>
              </a:rPr>
              <a:pPr eaLnBrk="1" hangingPunct="1"/>
              <a:t>41</a:t>
            </a:fld>
            <a:endParaRPr lang="en-US" sz="120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Still</a:t>
            </a:r>
            <a:r>
              <a:rPr lang="en-US" b="1" baseline="0" dirty="0" smtClean="0"/>
              <a:t> 70-80 % services are operating on GSM </a:t>
            </a:r>
            <a:endParaRPr lang="en-US" b="1" dirty="0" smtClean="0"/>
          </a:p>
          <a:p>
            <a:r>
              <a:rPr lang="en-US" b="1" dirty="0" smtClean="0"/>
              <a:t>GSM uses Gaussian Minimum Shift Keying, </a:t>
            </a:r>
            <a:r>
              <a:rPr lang="en-US" sz="1200" b="0" i="0" u="none" strike="noStrike" kern="1200" baseline="0" dirty="0" smtClean="0">
                <a:solidFill>
                  <a:schemeClr val="tx1"/>
                </a:solidFill>
                <a:latin typeface="Calibri" charset="0"/>
                <a:ea typeface="ＭＳ Ｐゴシック" charset="0"/>
                <a:cs typeface="Arial" charset="0"/>
              </a:rPr>
              <a:t>GSM air interface between the mobile station (MS) and the base station (BTS), also known as “Um”, is fairly complex</a:t>
            </a:r>
          </a:p>
          <a:p>
            <a:r>
              <a:rPr lang="en-US" sz="1200" b="0" i="0" u="none" strike="noStrike" kern="1200" baseline="0" dirty="0" smtClean="0">
                <a:solidFill>
                  <a:schemeClr val="tx1"/>
                </a:solidFill>
                <a:latin typeface="Calibri" charset="0"/>
                <a:ea typeface="ＭＳ Ｐゴシック" charset="0"/>
                <a:cs typeface="Arial" charset="0"/>
              </a:rPr>
              <a:t>GSM-900 uses 890 to 915 MHz and for uplink and 935 to 956 MHz for downlink.</a:t>
            </a:r>
            <a:endParaRPr lang="en-US" b="1" dirty="0" smtClean="0"/>
          </a:p>
          <a:p>
            <a:endParaRPr lang="en-US" dirty="0"/>
          </a:p>
        </p:txBody>
      </p:sp>
    </p:spTree>
    <p:extLst>
      <p:ext uri="{BB962C8B-B14F-4D97-AF65-F5344CB8AC3E}">
        <p14:creationId xmlns:p14="http://schemas.microsoft.com/office/powerpoint/2010/main" xmlns="" val="19861460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Calibri" charset="0"/>
                <a:ea typeface="ＭＳ Ｐゴシック" charset="0"/>
                <a:cs typeface="Arial" charset="0"/>
              </a:rPr>
              <a:t>Messages directed in downlink direction are serialized into L3 frames which are then passed down to L2. L2 processor breaks the frames into segments, wraps each segment into L2 frames and passes them down L1 according to the </a:t>
            </a:r>
            <a:r>
              <a:rPr lang="en-US" sz="1200" b="0" i="0" u="none" strike="noStrike" kern="1200" baseline="0" dirty="0" err="1" smtClean="0">
                <a:solidFill>
                  <a:schemeClr val="tx1"/>
                </a:solidFill>
                <a:latin typeface="Calibri" charset="0"/>
                <a:ea typeface="ＭＳ Ｐゴシック" charset="0"/>
                <a:cs typeface="Arial" charset="0"/>
              </a:rPr>
              <a:t>LAPDm</a:t>
            </a:r>
            <a:r>
              <a:rPr lang="en-US" sz="1200" b="0" i="0" u="none" strike="noStrike" kern="1200" baseline="0" dirty="0" smtClean="0">
                <a:solidFill>
                  <a:schemeClr val="tx1"/>
                </a:solidFill>
                <a:latin typeface="Calibri" charset="0"/>
                <a:ea typeface="ＭＳ Ｐゴシック" charset="0"/>
                <a:cs typeface="Arial" charset="0"/>
              </a:rPr>
              <a:t> state machine. L1 FEC processor encodes each L2 frame with time stamp and passes to TDM interface. The outgoing radio bursts are first sorted into a priority queue and modulated. Modulated waveform samples are then transferred to USRP over the Ethernet interface for transmission.</a:t>
            </a:r>
            <a:endParaRPr lang="en-US" dirty="0"/>
          </a:p>
        </p:txBody>
      </p:sp>
    </p:spTree>
    <p:extLst>
      <p:ext uri="{BB962C8B-B14F-4D97-AF65-F5344CB8AC3E}">
        <p14:creationId xmlns:p14="http://schemas.microsoft.com/office/powerpoint/2010/main" xmlns="" val="33766973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Calibri" charset="0"/>
                <a:ea typeface="ＭＳ Ｐゴシック" charset="0"/>
                <a:cs typeface="Arial" charset="0"/>
              </a:rPr>
              <a:t> IMSI catcher is </a:t>
            </a:r>
            <a:r>
              <a:rPr lang="en-US" sz="1200" b="0" i="0" u="none" strike="noStrike" kern="1200" baseline="0" dirty="0" err="1" smtClean="0">
                <a:solidFill>
                  <a:schemeClr val="tx1"/>
                </a:solidFill>
                <a:latin typeface="Calibri" charset="0"/>
                <a:ea typeface="ＭＳ Ｐゴシック" charset="0"/>
                <a:cs typeface="Arial" charset="0"/>
              </a:rPr>
              <a:t>getimsi.py</a:t>
            </a:r>
            <a:r>
              <a:rPr lang="en-US" sz="1200" b="0" i="0" u="none" strike="noStrike" kern="1200" baseline="0" dirty="0" smtClean="0">
                <a:solidFill>
                  <a:schemeClr val="tx1"/>
                </a:solidFill>
                <a:latin typeface="Calibri" charset="0"/>
                <a:ea typeface="ＭＳ Ｐゴシック" charset="0"/>
                <a:cs typeface="Arial" charset="0"/>
              </a:rPr>
              <a:t> or  just configure the cell phone to select the network manually,  IMSI is then </a:t>
            </a:r>
            <a:r>
              <a:rPr lang="en-US" sz="1200" b="0" i="0" u="none" strike="noStrike" kern="1200" baseline="0" dirty="0" err="1" smtClean="0">
                <a:solidFill>
                  <a:schemeClr val="tx1"/>
                </a:solidFill>
                <a:latin typeface="Calibri" charset="0"/>
                <a:ea typeface="ＭＳ Ｐゴシック" charset="0"/>
                <a:cs typeface="Arial" charset="0"/>
              </a:rPr>
              <a:t>catched</a:t>
            </a:r>
            <a:r>
              <a:rPr lang="en-US" sz="1200" b="0" i="0" u="none" strike="noStrike" kern="1200" baseline="0" dirty="0" smtClean="0">
                <a:solidFill>
                  <a:schemeClr val="tx1"/>
                </a:solidFill>
                <a:latin typeface="Calibri" charset="0"/>
                <a:ea typeface="ＭＳ Ｐゴシック" charset="0"/>
                <a:cs typeface="Arial" charset="0"/>
              </a:rPr>
              <a:t> by the system </a:t>
            </a:r>
            <a:endParaRPr lang="en-US" dirty="0"/>
          </a:p>
        </p:txBody>
      </p:sp>
    </p:spTree>
    <p:extLst>
      <p:ext uri="{BB962C8B-B14F-4D97-AF65-F5344CB8AC3E}">
        <p14:creationId xmlns:p14="http://schemas.microsoft.com/office/powerpoint/2010/main" xmlns="" val="3308438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Master OpenSIPS is tweaked to act as SBC while Slave OpenSIPS is configured to act as Call Server.</a:t>
            </a:r>
          </a:p>
          <a:p>
            <a:r>
              <a:rPr lang="en-US"/>
              <a:t>The boards provide GSM air interface and fast analog to digital and vice versa conversion.</a:t>
            </a:r>
          </a:p>
          <a:p>
            <a:r>
              <a:rPr lang="en-US"/>
              <a:t>GNU radio is Software Defined Radio (SDR) performing Modulation and Demodulation using conventional PC rather than expensive DSP chips adding more flexibility.</a:t>
            </a:r>
          </a:p>
          <a:p>
            <a:r>
              <a:rPr lang="en-US"/>
              <a:t>OpenBTS emulates the GSM calls as SIP extensions for the OpenSIPS, the Call Server. </a:t>
            </a: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45644F9-6D6F-0F45-8135-80C1F75A5ED4}" type="slidenum">
              <a:rPr lang="en-US" sz="1200">
                <a:cs typeface="Arial" charset="0"/>
              </a:rPr>
              <a:pPr eaLnBrk="1" hangingPunct="1"/>
              <a:t>56</a:t>
            </a:fld>
            <a:endParaRPr lang="en-US" sz="1200">
              <a:cs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Policy Server has all the information about the state of the links and other resources over the platform.</a:t>
            </a:r>
          </a:p>
          <a:p>
            <a:r>
              <a:rPr lang="en-US"/>
              <a:t>An outgoing call scenario is animated due to most likely use case regarding the GSM2VoIP convergence and more desiring business model.</a:t>
            </a:r>
          </a:p>
          <a:p>
            <a:endParaRPr lang="en-US"/>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E7132B6-3EC7-2F48-BDAB-33AD07484377}" type="slidenum">
              <a:rPr lang="en-US" sz="1200">
                <a:cs typeface="Arial" charset="0"/>
              </a:rPr>
              <a:pPr eaLnBrk="1" hangingPunct="1"/>
              <a:t>57</a:t>
            </a:fld>
            <a:endParaRPr lang="en-US" sz="120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Link Profile may includes an SLA associated to the link</a:t>
            </a:r>
          </a:p>
          <a:p>
            <a:r>
              <a:rPr lang="en-US"/>
              <a:t>User Profile may include the authorizations and authentications and priorities and corresponding QoS level</a:t>
            </a:r>
          </a:p>
          <a:p>
            <a:r>
              <a:rPr lang="en-US"/>
              <a:t>Business Objectives may include voice is more important than video on link A. Time of the day etc.</a:t>
            </a:r>
          </a:p>
          <a:p>
            <a:r>
              <a:rPr lang="en-US"/>
              <a:t>Context includes Communication Type and User Type etc.</a:t>
            </a:r>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EE2F8E-8B3D-0C45-A36A-2D324E1997AA}" type="slidenum">
              <a:rPr lang="en-US" sz="1200">
                <a:cs typeface="Arial" charset="0"/>
              </a:rPr>
              <a:pPr eaLnBrk="1" hangingPunct="1"/>
              <a:t>58</a:t>
            </a:fld>
            <a:endParaRPr lang="en-US" sz="1200">
              <a:cs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Each Row vector in the DM represents the Alternative</a:t>
            </a:r>
          </a:p>
          <a:p>
            <a:r>
              <a:rPr lang="en-US"/>
              <a:t>Each column vector in the DM represents the Criteria</a:t>
            </a:r>
          </a:p>
          <a:p>
            <a:endParaRPr lang="en-US"/>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4480D2C-F898-644D-A981-7D58198467DA}" type="slidenum">
              <a:rPr lang="en-US" sz="1200">
                <a:cs typeface="Arial" charset="0"/>
              </a:rPr>
              <a:pPr eaLnBrk="1" hangingPunct="1"/>
              <a:t>59</a:t>
            </a:fld>
            <a:endParaRPr lang="en-US" sz="1200">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Normalization is accomplished to make the criteria parametric values unit less as they represent different attributes with different unit e.g. Bandwidth in Mega and Delay in ms etc.</a:t>
            </a:r>
          </a:p>
          <a:p>
            <a:r>
              <a:rPr lang="en-US"/>
              <a:t>Weight computation </a:t>
            </a:r>
            <a:r>
              <a:rPr lang="en-US">
                <a:latin typeface="Times New Roman" charset="0"/>
                <a:cs typeface="Times New Roman" charset="0"/>
              </a:rPr>
              <a:t>describes the relative importance of the attributes constituting the criteria and/or sub-criteria.</a:t>
            </a:r>
            <a:endParaRPr lang="en-US"/>
          </a:p>
        </p:txBody>
      </p:sp>
      <p:sp>
        <p:nvSpPr>
          <p:cNvPr id="5529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539D39-5FCE-F446-A794-1D8254A902F8}" type="slidenum">
              <a:rPr lang="en-US" sz="1200">
                <a:cs typeface="Arial" charset="0"/>
              </a:rPr>
              <a:pPr eaLnBrk="1" hangingPunct="1"/>
              <a:t>60</a:t>
            </a:fld>
            <a:endParaRPr lang="en-US" sz="120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TOPSIS show inconsistency when the bottom ranked link I removed from the alternatives list</a:t>
            </a:r>
          </a:p>
          <a:p>
            <a:r>
              <a:rPr lang="en-US"/>
              <a:t>TOPSIS however works fine for selecting the top ranked links</a:t>
            </a:r>
          </a:p>
          <a:p>
            <a:r>
              <a:rPr lang="en-US"/>
              <a:t>But the business objectives of the company may require to choose the bottom ranked link.</a:t>
            </a:r>
          </a:p>
          <a:p>
            <a:r>
              <a:rPr lang="en-US"/>
              <a:t>Weights computation is the root cause of this problem as the interdependence of the criteria is not taken into account.</a:t>
            </a:r>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CC6F3EB-4E6A-BA44-96E7-05D1C6B2EDDD}" type="slidenum">
              <a:rPr lang="en-US" sz="1200">
                <a:cs typeface="Arial" charset="0"/>
              </a:rPr>
              <a:pPr eaLnBrk="1" hangingPunct="1"/>
              <a:t>61</a:t>
            </a:fld>
            <a:endParaRPr lang="en-US" sz="1200">
              <a:cs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939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Times New Roman" charset="0"/>
                <a:cs typeface="Times New Roman" charset="0"/>
              </a:rPr>
              <a:t>AHP uses Pairwise comparison. It is used to determine the relative importance of each alternative in terms of each criterion. These pairwise comparison are qualified by using the Saaty’s scale.</a:t>
            </a:r>
          </a:p>
          <a:p>
            <a:r>
              <a:rPr lang="en-US">
                <a:latin typeface="Times New Roman" charset="0"/>
                <a:cs typeface="Times New Roman" charset="0"/>
              </a:rPr>
              <a:t>Linguistics are mapped to the numbers using this approach (e.g. voice is more important than video, gold profile has the highest priority, number of calls on a link a as important as the reliability etc.)</a:t>
            </a:r>
            <a:endParaRPr lang="en-US"/>
          </a:p>
        </p:txBody>
      </p:sp>
      <p:sp>
        <p:nvSpPr>
          <p:cNvPr id="5939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722F2B7-C61A-1742-A4A9-004E8367BF69}" type="slidenum">
              <a:rPr lang="en-US" sz="1200">
                <a:cs typeface="Arial" charset="0"/>
              </a:rPr>
              <a:pPr eaLnBrk="1" hangingPunct="1"/>
              <a:t>62</a:t>
            </a:fld>
            <a:endParaRPr lang="en-US" sz="1200">
              <a:cs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144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t>Same DE is used to take the HH decision without resetting/restarting the decision system</a:t>
            </a:r>
          </a:p>
          <a:p>
            <a:r>
              <a:rPr lang="en-US"/>
              <a:t>As the Cell Phone are emulated as SIP extensions by the combination of OpenBTS and OpenSIPS so the decision is HH decision is enforced by sending the Re-INVITE to both end points.</a:t>
            </a:r>
          </a:p>
        </p:txBody>
      </p:sp>
      <p:sp>
        <p:nvSpPr>
          <p:cNvPr id="6144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CD860D8-39B8-3E40-A64D-238DB7ECE9B5}" type="slidenum">
              <a:rPr lang="en-US" sz="1200">
                <a:cs typeface="Arial" charset="0"/>
              </a:rPr>
              <a:pPr eaLnBrk="1" hangingPunct="1"/>
              <a:t>63</a:t>
            </a:fld>
            <a:endParaRPr lang="en-US" sz="120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endParaRPr lang="en-US" sz="2400">
                <a:latin typeface="Times New Roman"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grpSp>
      </p:grpSp>
      <p:sp>
        <p:nvSpPr>
          <p:cNvPr id="18451"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18452"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9" name="Rectangle 17"/>
          <p:cNvSpPr>
            <a:spLocks noGrp="1" noChangeArrowheads="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xmlns="" val="3256035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04CDE234-5B0E-C845-A3FC-8314BC515939}" type="slidenum">
              <a:rPr lang="ur-PK" smtClean="0"/>
              <a:pPr>
                <a:defRPr/>
              </a:pPr>
              <a:t>‹#›</a:t>
            </a:fld>
            <a:endParaRPr lang="en-US" dirty="0"/>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2512877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D22C78B7-1217-1C49-A162-F56026884734}" type="slidenum">
              <a:rPr lang="ur-PK"/>
              <a:pPr>
                <a:defRPr/>
              </a:pPr>
              <a:t>‹#›</a:t>
            </a:fld>
            <a:endParaRPr lang="en-US" dirty="0"/>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456919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CF3B6586-BDF7-3C42-8E8B-90558EEFA515}" type="slidenum">
              <a:rPr lang="ur-PK"/>
              <a:pPr>
                <a:defRPr/>
              </a:pPr>
              <a:t>‹#›</a:t>
            </a:fld>
            <a:endParaRPr lang="en-US" dirty="0"/>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814266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A36E22E1-15AD-634E-9645-D8097525A826}" type="slidenum">
              <a:rPr lang="ur-PK"/>
              <a:pPr>
                <a:defRPr/>
              </a:pPr>
              <a:t>‹#›</a:t>
            </a:fld>
            <a:endParaRPr lang="en-US" dirty="0"/>
          </a:p>
        </p:txBody>
      </p:sp>
      <p:sp>
        <p:nvSpPr>
          <p:cNvPr id="9"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2932289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Slide Number Placeholder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06E1F464-EC5C-6D40-B7D0-215537C239A2}" type="slidenum">
              <a:rPr lang="ur-PK"/>
              <a:pPr>
                <a:defRPr/>
              </a:pPr>
              <a:t>‹#›</a:t>
            </a:fld>
            <a:endParaRPr lang="en-US" dirty="0"/>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1718787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2519C9D8-4224-944E-87C2-77E6334959C7}" type="slidenum">
              <a:rPr lang="ur-PK"/>
              <a:pPr>
                <a:defRPr/>
              </a:pPr>
              <a:t>‹#›</a:t>
            </a:fld>
            <a:endParaRPr lang="en-US" dirty="0"/>
          </a:p>
        </p:txBody>
      </p:sp>
      <p:sp>
        <p:nvSpPr>
          <p:cNvPr id="4"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315877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72534883-8137-B44E-A41B-FF1E07582B0C}" type="slidenum">
              <a:rPr lang="ur-PK"/>
              <a:pPr>
                <a:defRPr/>
              </a:pPr>
              <a:t>‹#›</a:t>
            </a:fld>
            <a:endParaRPr lang="en-US" dirty="0"/>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3123387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4C76F2B5-E56C-2B41-9A35-C59DCA5ED74F}" type="slidenum">
              <a:rPr lang="ur-PK"/>
              <a:pPr>
                <a:defRPr/>
              </a:pPr>
              <a:t>‹#›</a:t>
            </a:fld>
            <a:endParaRPr lang="en-US" dirty="0"/>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333232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5B0893A9-F999-A74F-B751-A951EF932281}" type="slidenum">
              <a:rPr lang="ur-PK"/>
              <a:pPr>
                <a:defRPr/>
              </a:pPr>
              <a:t>‹#›</a:t>
            </a:fld>
            <a:endParaRPr lang="en-US" dirty="0"/>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3888461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09132254-8889-294C-AA52-3E7CA5EEF345}" type="slidenum">
              <a:rPr lang="ur-PK"/>
              <a:pPr>
                <a:defRPr/>
              </a:pPr>
              <a:t>‹#›</a:t>
            </a:fld>
            <a:endParaRPr lang="en-US" dirty="0"/>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42407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79F99ECE-AF0D-2C47-9ECF-64945D3FC33F}" type="slidenum">
              <a:rPr lang="ur-PK"/>
              <a:pPr>
                <a:defRPr/>
              </a:pPr>
              <a:t>‹#›</a:t>
            </a:fld>
            <a:endParaRPr lang="en-US" dirty="0"/>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451810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Slide Number Placeholder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BE72F0BF-A31E-6041-8879-C110F1878C13}" type="slidenum">
              <a:rPr lang="ur-PK"/>
              <a:pPr>
                <a:defRPr/>
              </a:pPr>
              <a:t>‹#›</a:t>
            </a:fld>
            <a:endParaRPr lang="en-US" dirty="0"/>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1963847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FAC85E2E-7C3A-374D-BFDB-9E1A9334BDD6}" type="slidenum">
              <a:rPr lang="ur-PK"/>
              <a:pPr>
                <a:defRPr/>
              </a:pPr>
              <a:t>‹#›</a:t>
            </a:fld>
            <a:endParaRPr lang="en-US" dirty="0"/>
          </a:p>
        </p:txBody>
      </p:sp>
      <p:sp>
        <p:nvSpPr>
          <p:cNvPr id="8" name="Rectangle 16"/>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xmlns="" val="1423982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pitchFamily="34" charset="0"/>
                <a:ea typeface="+mn-ea"/>
                <a:cs typeface="Arial" pitchFamily="34" charset="0"/>
              </a:defRPr>
            </a:lvl1pPr>
          </a:lstStyle>
          <a:p>
            <a:pPr>
              <a:defRPr/>
            </a:pPr>
            <a:endParaRPr lang="en-US" dirty="0"/>
          </a:p>
        </p:txBody>
      </p:sp>
      <p:grpSp>
        <p:nvGrpSpPr>
          <p:cNvPr id="1028" name="Group 4"/>
          <p:cNvGrpSpPr>
            <a:grpSpLocks/>
          </p:cNvGrpSpPr>
          <p:nvPr/>
        </p:nvGrpSpPr>
        <p:grpSpPr bwMode="auto">
          <a:xfrm>
            <a:off x="0" y="0"/>
            <a:ext cx="9144000" cy="546100"/>
            <a:chOff x="0" y="0"/>
            <a:chExt cx="5760" cy="344"/>
          </a:xfrm>
        </p:grpSpPr>
        <p:sp>
          <p:nvSpPr>
            <p:cNvPr id="1035"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endParaRPr lang="en-US" sz="2400">
                <a:latin typeface="Times New Roman" charset="0"/>
              </a:endParaRPr>
            </a:p>
          </p:txBody>
        </p:sp>
        <p:sp>
          <p:nvSpPr>
            <p:cNvPr id="1036"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1037"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solidFill>
                  <a:schemeClr val="hlink"/>
                </a:solidFill>
              </a:endParaRPr>
            </a:p>
          </p:txBody>
        </p:sp>
        <p:sp>
          <p:nvSpPr>
            <p:cNvPr id="1038"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solidFill>
                  <a:schemeClr val="hlink"/>
                </a:solidFill>
              </a:endParaRPr>
            </a:p>
          </p:txBody>
        </p:sp>
        <p:sp>
          <p:nvSpPr>
            <p:cNvPr id="1039"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solidFill>
                  <a:schemeClr val="accent2"/>
                </a:solidFill>
              </a:endParaRPr>
            </a:p>
          </p:txBody>
        </p:sp>
        <p:sp>
          <p:nvSpPr>
            <p:cNvPr id="1040"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solidFill>
                  <a:schemeClr val="hlink"/>
                </a:solidFill>
              </a:endParaRPr>
            </a:p>
          </p:txBody>
        </p:sp>
        <p:sp>
          <p:nvSpPr>
            <p:cNvPr id="1041"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00">
                <a:latin typeface="Times New Roman" charset="0"/>
              </a:endParaRPr>
            </a:p>
          </p:txBody>
        </p:sp>
        <p:sp>
          <p:nvSpPr>
            <p:cNvPr id="1042"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solidFill>
                  <a:schemeClr val="accent2"/>
                </a:solidFill>
              </a:endParaRPr>
            </a:p>
          </p:txBody>
        </p:sp>
        <p:sp>
          <p:nvSpPr>
            <p:cNvPr id="1043"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solidFill>
                  <a:schemeClr val="accent2"/>
                </a:solidFill>
              </a:endParaRPr>
            </a:p>
          </p:txBody>
        </p:sp>
      </p:grpSp>
      <p:sp>
        <p:nvSpPr>
          <p:cNvPr id="1029" name="Rectangle 14"/>
          <p:cNvSpPr>
            <a:spLocks noGrp="1" noChangeArrowheads="1"/>
          </p:cNvSpPr>
          <p:nvPr>
            <p:ph type="title"/>
          </p:nvPr>
        </p:nvSpPr>
        <p:spPr bwMode="auto">
          <a:xfrm>
            <a:off x="457200" y="457200"/>
            <a:ext cx="8229600" cy="811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424"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ea typeface="+mn-ea"/>
                <a:cs typeface="Arial" pitchFamily="34" charset="0"/>
              </a:defRPr>
            </a:lvl1pPr>
          </a:lstStyle>
          <a:p>
            <a:pPr>
              <a:defRPr/>
            </a:pPr>
            <a:endParaRPr lang="en-US"/>
          </a:p>
        </p:txBody>
      </p:sp>
      <p:sp>
        <p:nvSpPr>
          <p:cNvPr id="23" name="Rectangle 3"/>
          <p:cNvSpPr>
            <a:spLocks noChangeArrowheads="1"/>
          </p:cNvSpPr>
          <p:nvPr userDrawn="1"/>
        </p:nvSpPr>
        <p:spPr bwMode="auto">
          <a:xfrm>
            <a:off x="8736013" y="6550025"/>
            <a:ext cx="466794" cy="311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75000"/>
              </a:lnSpc>
              <a:spcBef>
                <a:spcPct val="65000"/>
              </a:spcBef>
              <a:buSzPct val="100000"/>
            </a:pPr>
            <a:fld id="{3C5D885C-C301-1E42-A1EA-058E816C3A5C}" type="slidenum">
              <a:rPr lang="en-US" b="1"/>
              <a:pPr>
                <a:lnSpc>
                  <a:spcPct val="75000"/>
                </a:lnSpc>
                <a:spcBef>
                  <a:spcPct val="65000"/>
                </a:spcBef>
                <a:buSzPct val="100000"/>
              </a:pPr>
              <a:t>‹#›</a:t>
            </a:fld>
            <a:endParaRPr lang="en-US" b="1" dirty="0"/>
          </a:p>
        </p:txBody>
      </p:sp>
    </p:spTree>
  </p:cSld>
  <p:clrMap bg1="lt1" tx1="dk1" bg2="lt2" tx2="dk2" accent1="accent1" accent2="accent2" accent3="accent3" accent4="accent4" accent5="accent5" accent6="accent6" hlink="hlink" folHlink="folHlink"/>
  <p:sldLayoutIdLst>
    <p:sldLayoutId id="2147483764"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Lst>
  <p:hf sldNum="0" hdr="0" ftr="0" dt="0"/>
  <p:txStyles>
    <p:titleStyle>
      <a:lvl1pPr algn="l" rtl="0" eaLnBrk="0" fontAlgn="base" hangingPunct="0">
        <a:spcBef>
          <a:spcPct val="0"/>
        </a:spcBef>
        <a:spcAft>
          <a:spcPct val="0"/>
        </a:spcAft>
        <a:defRPr sz="4400">
          <a:solidFill>
            <a:schemeClr val="tx1"/>
          </a:solidFill>
          <a:latin typeface="+mj-lt"/>
          <a:ea typeface="ＭＳ Ｐゴシック" charset="0"/>
          <a:cs typeface="+mj-cs"/>
        </a:defRPr>
      </a:lvl1pPr>
      <a:lvl2pPr algn="l" rtl="0" eaLnBrk="0" fontAlgn="base" hangingPunct="0">
        <a:spcBef>
          <a:spcPct val="0"/>
        </a:spcBef>
        <a:spcAft>
          <a:spcPct val="0"/>
        </a:spcAft>
        <a:defRPr sz="4400">
          <a:solidFill>
            <a:schemeClr val="tx1"/>
          </a:solidFill>
          <a:latin typeface="Arial" pitchFamily="34" charset="0"/>
          <a:ea typeface="ＭＳ Ｐゴシック" charset="0"/>
          <a:cs typeface="Arial" pitchFamily="34" charset="0"/>
        </a:defRPr>
      </a:lvl2pPr>
      <a:lvl3pPr algn="l" rtl="0" eaLnBrk="0" fontAlgn="base" hangingPunct="0">
        <a:spcBef>
          <a:spcPct val="0"/>
        </a:spcBef>
        <a:spcAft>
          <a:spcPct val="0"/>
        </a:spcAft>
        <a:defRPr sz="4400">
          <a:solidFill>
            <a:schemeClr val="tx1"/>
          </a:solidFill>
          <a:latin typeface="Arial" pitchFamily="34" charset="0"/>
          <a:ea typeface="ＭＳ Ｐゴシック" charset="0"/>
          <a:cs typeface="Arial" pitchFamily="34" charset="0"/>
        </a:defRPr>
      </a:lvl3pPr>
      <a:lvl4pPr algn="l" rtl="0" eaLnBrk="0" fontAlgn="base" hangingPunct="0">
        <a:spcBef>
          <a:spcPct val="0"/>
        </a:spcBef>
        <a:spcAft>
          <a:spcPct val="0"/>
        </a:spcAft>
        <a:defRPr sz="4400">
          <a:solidFill>
            <a:schemeClr val="tx1"/>
          </a:solidFill>
          <a:latin typeface="Arial" pitchFamily="34" charset="0"/>
          <a:ea typeface="ＭＳ Ｐゴシック" charset="0"/>
          <a:cs typeface="Arial" pitchFamily="34" charset="0"/>
        </a:defRPr>
      </a:lvl4pPr>
      <a:lvl5pPr algn="l" rtl="0" eaLnBrk="0" fontAlgn="base" hangingPunct="0">
        <a:spcBef>
          <a:spcPct val="0"/>
        </a:spcBef>
        <a:spcAft>
          <a:spcPct val="0"/>
        </a:spcAft>
        <a:defRPr sz="4400">
          <a:solidFill>
            <a:schemeClr val="tx1"/>
          </a:solidFill>
          <a:latin typeface="Arial" pitchFamily="34" charset="0"/>
          <a:ea typeface="ＭＳ Ｐゴシック" charset="0"/>
          <a:cs typeface="Arial" pitchFamily="34" charset="0"/>
        </a:defRPr>
      </a:lvl5pPr>
      <a:lvl6pPr marL="457200" algn="l" rtl="0" fontAlgn="base">
        <a:spcBef>
          <a:spcPct val="0"/>
        </a:spcBef>
        <a:spcAft>
          <a:spcPct val="0"/>
        </a:spcAft>
        <a:defRPr sz="4400">
          <a:solidFill>
            <a:schemeClr val="tx1"/>
          </a:solidFill>
          <a:latin typeface="Arial" pitchFamily="34" charset="0"/>
          <a:cs typeface="Arial" pitchFamily="34" charset="0"/>
        </a:defRPr>
      </a:lvl6pPr>
      <a:lvl7pPr marL="914400" algn="l" rtl="0" fontAlgn="base">
        <a:spcBef>
          <a:spcPct val="0"/>
        </a:spcBef>
        <a:spcAft>
          <a:spcPct val="0"/>
        </a:spcAft>
        <a:defRPr sz="4400">
          <a:solidFill>
            <a:schemeClr val="tx1"/>
          </a:solidFill>
          <a:latin typeface="Arial" pitchFamily="34" charset="0"/>
          <a:cs typeface="Arial" pitchFamily="34" charset="0"/>
        </a:defRPr>
      </a:lvl7pPr>
      <a:lvl8pPr marL="1371600" algn="l" rtl="0" fontAlgn="base">
        <a:spcBef>
          <a:spcPct val="0"/>
        </a:spcBef>
        <a:spcAft>
          <a:spcPct val="0"/>
        </a:spcAft>
        <a:defRPr sz="4400">
          <a:solidFill>
            <a:schemeClr val="tx1"/>
          </a:solidFill>
          <a:latin typeface="Arial" pitchFamily="34" charset="0"/>
          <a:cs typeface="Arial" pitchFamily="34" charset="0"/>
        </a:defRPr>
      </a:lvl8pPr>
      <a:lvl9pPr marL="1828800" algn="l" rtl="0" fontAlgn="base">
        <a:spcBef>
          <a:spcPct val="0"/>
        </a:spcBef>
        <a:spcAft>
          <a:spcPct val="0"/>
        </a:spcAft>
        <a:defRPr sz="4400">
          <a:solidFill>
            <a:schemeClr val="tx1"/>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lr>
          <a:schemeClr val="bg2"/>
        </a:buClr>
        <a:buSzPct val="75000"/>
        <a:buFont typeface="Wingdings" charset="0"/>
        <a:buChar char="n"/>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chemeClr val="accent2"/>
        </a:buClr>
        <a:buSzPct val="80000"/>
        <a:buFont typeface="Wingdings" charset="0"/>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lr>
          <a:schemeClr val="bg2"/>
        </a:buClr>
        <a:buSzPct val="65000"/>
        <a:buFont typeface="Wingdings" charset="0"/>
        <a:buChar char="n"/>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lr>
          <a:schemeClr val="accent2"/>
        </a:buClr>
        <a:buSzPct val="70000"/>
        <a:buFont typeface="Wingdings" charset="0"/>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lr>
          <a:schemeClr val="bg2"/>
        </a:buClr>
        <a:buFont typeface="Wingdings" charset="0"/>
        <a:buChar char="§"/>
        <a:defRPr sz="2000">
          <a:solidFill>
            <a:schemeClr val="tx1"/>
          </a:solidFill>
          <a:latin typeface="+mn-lt"/>
          <a:ea typeface="Arial" charset="0"/>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ntia.doc.gov/"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notesSlide" Target="../notesSlides/notesSlide5.xml"/><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wmf"/><Relationship Id="rId5" Type="http://schemas.openxmlformats.org/officeDocument/2006/relationships/image" Target="../media/image10.wmf"/><Relationship Id="rId10" Type="http://schemas.openxmlformats.org/officeDocument/2006/relationships/oleObject" Target="../embeddings/oleObject1.bin"/><Relationship Id="rId4" Type="http://schemas.openxmlformats.org/officeDocument/2006/relationships/image" Target="../media/image9.wmf"/><Relationship Id="rId9" Type="http://schemas.openxmlformats.org/officeDocument/2006/relationships/image" Target="../media/image14.wmf"/></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emf"/><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6.png"/><Relationship Id="rId4" Type="http://schemas.openxmlformats.org/officeDocument/2006/relationships/package" Target="../embeddings/Microsoft_Office_Word_Document1.docx"/></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2.bin"/></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image" Target="../media/image65.emf"/><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vmlDrawing" Target="../drawings/vmlDrawing6.vml"/><Relationship Id="rId5" Type="http://schemas.openxmlformats.org/officeDocument/2006/relationships/image" Target="../media/image66.emf"/><Relationship Id="rId4" Type="http://schemas.openxmlformats.org/officeDocument/2006/relationships/oleObject" Target="../embeddings/oleObject5.bin"/></Relationships>
</file>

<file path=ppt/slides/_rels/slide5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69.emf"/><Relationship Id="rId4" Type="http://schemas.openxmlformats.org/officeDocument/2006/relationships/image" Target="../media/image68.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4.emf"/></Relationships>
</file>

<file path=ppt/slides/_rels/slide6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a:xfrm>
            <a:off x="1763713" y="1773238"/>
            <a:ext cx="8061325" cy="2233612"/>
          </a:xfrm>
        </p:spPr>
        <p:txBody>
          <a:bodyPr/>
          <a:lstStyle/>
          <a:p>
            <a:pPr eaLnBrk="1" hangingPunct="1"/>
            <a:r>
              <a:rPr lang="en-US" sz="3600" dirty="0">
                <a:latin typeface="Arial" charset="0"/>
              </a:rPr>
              <a:t>     	</a:t>
            </a:r>
            <a:r>
              <a:rPr lang="en-US" sz="4000" b="1" dirty="0">
                <a:latin typeface="Arial" charset="0"/>
              </a:rPr>
              <a:t>Software Defined Radio </a:t>
            </a:r>
            <a:r>
              <a:rPr lang="en-US" sz="3600" dirty="0">
                <a:latin typeface="Arial" charset="0"/>
              </a:rPr>
              <a:t/>
            </a:r>
            <a:br>
              <a:rPr lang="en-US" sz="3600" dirty="0">
                <a:latin typeface="Arial" charset="0"/>
              </a:rPr>
            </a:br>
            <a:r>
              <a:rPr lang="en-US" sz="3600" dirty="0">
                <a:latin typeface="Arial" charset="0"/>
              </a:rPr>
              <a:t>    	</a:t>
            </a:r>
          </a:p>
        </p:txBody>
      </p:sp>
      <p:sp>
        <p:nvSpPr>
          <p:cNvPr id="17410" name="Rectangle 3"/>
          <p:cNvSpPr>
            <a:spLocks noGrp="1" noChangeArrowheads="1"/>
          </p:cNvSpPr>
          <p:nvPr>
            <p:ph type="subTitle" idx="1"/>
          </p:nvPr>
        </p:nvSpPr>
        <p:spPr>
          <a:xfrm>
            <a:off x="2555875" y="4437063"/>
            <a:ext cx="6400800" cy="1752600"/>
          </a:xfrm>
        </p:spPr>
        <p:txBody>
          <a:bodyPr/>
          <a:lstStyle/>
          <a:p>
            <a:pPr algn="ctr" eaLnBrk="1" hangingPunct="1">
              <a:lnSpc>
                <a:spcPct val="80000"/>
              </a:lnSpc>
              <a:buFont typeface="Wingdings" charset="0"/>
              <a:buNone/>
            </a:pPr>
            <a:r>
              <a:rPr lang="en-US" sz="2100" b="1" dirty="0" smtClean="0">
                <a:latin typeface="Arial" charset="0"/>
              </a:rPr>
              <a:t>Lecture 31</a:t>
            </a:r>
            <a:endParaRPr lang="en-US" sz="2400" b="1" dirty="0">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xmlns="" val="8152255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b="1" dirty="0">
                <a:latin typeface="Arial" charset="0"/>
              </a:rPr>
              <a:t>Motivations</a:t>
            </a:r>
            <a:endParaRPr lang="en-US" dirty="0">
              <a:latin typeface="Arial" charset="0"/>
            </a:endParaRPr>
          </a:p>
        </p:txBody>
      </p:sp>
      <p:sp>
        <p:nvSpPr>
          <p:cNvPr id="4" name="Right Arrow Callout 3"/>
          <p:cNvSpPr/>
          <p:nvPr/>
        </p:nvSpPr>
        <p:spPr>
          <a:xfrm>
            <a:off x="179388" y="1701354"/>
            <a:ext cx="6408737" cy="4103910"/>
          </a:xfrm>
          <a:prstGeom prst="rightArrowCallout">
            <a:avLst/>
          </a:prstGeom>
          <a:solidFill>
            <a:srgbClr val="CCFFCC"/>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459" name="Content Placeholder 2"/>
          <p:cNvSpPr>
            <a:spLocks noGrp="1"/>
          </p:cNvSpPr>
          <p:nvPr>
            <p:ph idx="1"/>
          </p:nvPr>
        </p:nvSpPr>
        <p:spPr>
          <a:xfrm>
            <a:off x="323850" y="1700337"/>
            <a:ext cx="5699125" cy="4104927"/>
          </a:xfrm>
        </p:spPr>
        <p:txBody>
          <a:bodyPr/>
          <a:lstStyle/>
          <a:p>
            <a:r>
              <a:rPr lang="en-US" sz="2800" dirty="0">
                <a:latin typeface="Arial" charset="0"/>
              </a:rPr>
              <a:t>Quad-band GSM</a:t>
            </a:r>
          </a:p>
          <a:p>
            <a:r>
              <a:rPr lang="en-US" sz="2800" dirty="0">
                <a:latin typeface="Arial" charset="0"/>
              </a:rPr>
              <a:t>GPS</a:t>
            </a:r>
          </a:p>
          <a:p>
            <a:r>
              <a:rPr lang="en-US" sz="2800" dirty="0">
                <a:latin typeface="Arial" charset="0"/>
              </a:rPr>
              <a:t>Bluetooth</a:t>
            </a:r>
          </a:p>
          <a:p>
            <a:r>
              <a:rPr lang="en-US" sz="2800" dirty="0">
                <a:latin typeface="Arial" charset="0"/>
              </a:rPr>
              <a:t>802.11b…</a:t>
            </a:r>
            <a:r>
              <a:rPr lang="en-US" sz="2800" dirty="0" smtClean="0">
                <a:latin typeface="Arial" charset="0"/>
              </a:rPr>
              <a:t>.</a:t>
            </a:r>
          </a:p>
          <a:p>
            <a:r>
              <a:rPr lang="en-US" sz="2800" dirty="0" smtClean="0">
                <a:latin typeface="Arial" charset="0"/>
              </a:rPr>
              <a:t>GPRS</a:t>
            </a:r>
            <a:endParaRPr lang="en-US" sz="2800" dirty="0">
              <a:latin typeface="Arial" charset="0"/>
            </a:endParaRPr>
          </a:p>
          <a:p>
            <a:r>
              <a:rPr lang="en-US" sz="2800" dirty="0">
                <a:latin typeface="Arial" charset="0"/>
              </a:rPr>
              <a:t>EDGE</a:t>
            </a:r>
          </a:p>
          <a:p>
            <a:r>
              <a:rPr lang="en-US" sz="2800" dirty="0" smtClean="0">
                <a:latin typeface="Arial" charset="0"/>
              </a:rPr>
              <a:t>WCDMA</a:t>
            </a:r>
            <a:endParaRPr lang="en-US" sz="2800" dirty="0">
              <a:latin typeface="Arial" charset="0"/>
            </a:endParaRPr>
          </a:p>
          <a:p>
            <a:r>
              <a:rPr lang="en-US" sz="2800" dirty="0">
                <a:latin typeface="Arial" charset="0"/>
              </a:rPr>
              <a:t>LTE</a:t>
            </a:r>
          </a:p>
        </p:txBody>
      </p:sp>
      <p:pic>
        <p:nvPicPr>
          <p:cNvPr id="19460" name="Picture 5" descr="Nokia.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75463" y="2276475"/>
            <a:ext cx="1081087" cy="1368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1" name="Picture 4" descr="images.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59563" y="3500438"/>
            <a:ext cx="1152525" cy="1296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2" name="Picture 6" descr="IPAD.jp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956550" y="2852738"/>
            <a:ext cx="863600" cy="1008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3" name="Picture 8"/>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812088" y="3860800"/>
            <a:ext cx="792162" cy="1008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457200"/>
            <a:ext cx="8229600" cy="1027113"/>
          </a:xfrm>
        </p:spPr>
        <p:txBody>
          <a:bodyPr/>
          <a:lstStyle/>
          <a:p>
            <a:r>
              <a:rPr lang="en-US" b="1">
                <a:latin typeface="Arial" charset="0"/>
              </a:rPr>
              <a:t>Motivations</a:t>
            </a:r>
            <a:endParaRPr lang="en-US">
              <a:latin typeface="Arial" charset="0"/>
            </a:endParaRPr>
          </a:p>
        </p:txBody>
      </p:sp>
      <p:sp>
        <p:nvSpPr>
          <p:cNvPr id="21506" name="Content Placeholder 2"/>
          <p:cNvSpPr>
            <a:spLocks noGrp="1"/>
          </p:cNvSpPr>
          <p:nvPr>
            <p:ph idx="1"/>
          </p:nvPr>
        </p:nvSpPr>
        <p:spPr>
          <a:xfrm>
            <a:off x="-4763" y="1268413"/>
            <a:ext cx="9144001" cy="1152525"/>
          </a:xfrm>
        </p:spPr>
        <p:txBody>
          <a:bodyPr/>
          <a:lstStyle/>
          <a:p>
            <a:r>
              <a:rPr lang="en-US" dirty="0">
                <a:latin typeface="Calibri" charset="0"/>
              </a:rPr>
              <a:t>First-responder communications failures</a:t>
            </a:r>
          </a:p>
          <a:p>
            <a:r>
              <a:rPr lang="en-US" dirty="0">
                <a:latin typeface="Calibri" charset="0"/>
              </a:rPr>
              <a:t>SDR will facilitate radio interoperability </a:t>
            </a:r>
          </a:p>
          <a:p>
            <a:endParaRPr lang="en-US" dirty="0">
              <a:latin typeface="Arial" charset="0"/>
            </a:endParaRPr>
          </a:p>
        </p:txBody>
      </p:sp>
      <p:pic>
        <p:nvPicPr>
          <p:cNvPr id="4" name="Picture 7" descr="flooded_street_no_katrina"/>
          <p:cNvPicPr>
            <a:picLocks noChangeAspect="1" noChangeArrowheads="1"/>
          </p:cNvPicPr>
          <p:nvPr/>
        </p:nvPicPr>
        <p:blipFill>
          <a:blip r:embed="rId3" cstate="print"/>
          <a:srcRect r="16173"/>
          <a:stretch>
            <a:fillRect/>
          </a:stretch>
        </p:blipFill>
        <p:spPr bwMode="auto">
          <a:xfrm>
            <a:off x="5508104" y="2253406"/>
            <a:ext cx="3473598" cy="3839890"/>
          </a:xfrm>
          <a:prstGeom prst="roundRect">
            <a:avLst>
              <a:gd name="adj" fmla="val 10211"/>
            </a:avLst>
          </a:prstGeom>
          <a:ln>
            <a:noFill/>
          </a:ln>
          <a:effectLst>
            <a:outerShdw blurRad="152400" dist="12000" dir="900000" sy="98000" kx="110000" ky="200000" algn="tl" rotWithShape="0">
              <a:srgbClr val="000000">
                <a:alpha val="30000"/>
              </a:srgbClr>
            </a:outerShdw>
          </a:effectLst>
          <a:scene3d>
            <a:camera prst="perspectiveContrastingRightFacing">
              <a:rot lat="20624058" lon="19993086" rev="427271"/>
            </a:camera>
            <a:lightRig rig="threePt" dir="t"/>
          </a:scene3d>
          <a:sp3d contourW="6350" prstMaterial="matte">
            <a:bevelT w="101600" h="101600"/>
            <a:contourClr>
              <a:srgbClr val="969696"/>
            </a:contourClr>
          </a:sp3d>
        </p:spPr>
      </p:pic>
      <p:pic>
        <p:nvPicPr>
          <p:cNvPr id="21508" name="Picture 4" descr="Hurrican-Sandy.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9750" y="2781300"/>
            <a:ext cx="4032250" cy="2663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a:latin typeface="Arial" charset="0"/>
              </a:rPr>
              <a:t>Motivations: Efficient and Effective Frequency Allocation </a:t>
            </a:r>
          </a:p>
        </p:txBody>
      </p:sp>
      <p:pic>
        <p:nvPicPr>
          <p:cNvPr id="4" name="Content Placeholder 3"/>
          <p:cNvPicPr>
            <a:picLocks noGrp="1" noChangeAspect="1" noChangeArrowheads="1"/>
          </p:cNvPicPr>
          <p:nvPr>
            <p:ph idx="1"/>
          </p:nvPr>
        </p:nvPicPr>
        <p:blipFill>
          <a:blip r:embed="rId3" cstate="print"/>
          <a:srcRect t="12571" b="12571"/>
          <a:stretch>
            <a:fillRect/>
          </a:stretch>
        </p:blipFill>
        <p:spPr>
          <a:effectLst>
            <a:outerShdw blurRad="292100" dist="139700" dir="2700000" algn="tl" rotWithShape="0">
              <a:srgbClr val="333333">
                <a:alpha val="65000"/>
              </a:srgbClr>
            </a:outerShdw>
          </a:effectLst>
        </p:spPr>
      </p:pic>
      <p:sp>
        <p:nvSpPr>
          <p:cNvPr id="2" name="TextBox 1"/>
          <p:cNvSpPr txBox="1"/>
          <p:nvPr/>
        </p:nvSpPr>
        <p:spPr>
          <a:xfrm>
            <a:off x="755576" y="6093296"/>
            <a:ext cx="3685624" cy="369332"/>
          </a:xfrm>
          <a:prstGeom prst="rect">
            <a:avLst/>
          </a:prstGeom>
          <a:noFill/>
        </p:spPr>
        <p:txBody>
          <a:bodyPr wrap="none" rtlCol="0">
            <a:spAutoFit/>
          </a:bodyPr>
          <a:lstStyle/>
          <a:p>
            <a:r>
              <a:rPr lang="en-US" dirty="0"/>
              <a:t>Courtesy: </a:t>
            </a:r>
            <a:r>
              <a:rPr lang="en-US" dirty="0">
                <a:hlinkClick r:id="rId4"/>
              </a:rPr>
              <a:t>http://</a:t>
            </a:r>
            <a:r>
              <a:rPr lang="en-US" dirty="0" err="1">
                <a:hlinkClick r:id="rId4"/>
              </a:rPr>
              <a:t>www.ntia.doc.gov</a:t>
            </a:r>
            <a:r>
              <a:rPr lang="en-US" dirty="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67544" y="332656"/>
            <a:ext cx="7127875" cy="720725"/>
          </a:xfrm>
        </p:spPr>
        <p:txBody>
          <a:bodyPr/>
          <a:lstStyle/>
          <a:p>
            <a:r>
              <a:rPr lang="en-US" dirty="0">
                <a:latin typeface="Arial" charset="0"/>
              </a:rPr>
              <a:t>Motivations: User’s Dream</a:t>
            </a:r>
          </a:p>
        </p:txBody>
      </p:sp>
      <p:grpSp>
        <p:nvGrpSpPr>
          <p:cNvPr id="5" name="Group 63"/>
          <p:cNvGrpSpPr>
            <a:grpSpLocks/>
          </p:cNvGrpSpPr>
          <p:nvPr/>
        </p:nvGrpSpPr>
        <p:grpSpPr bwMode="auto">
          <a:xfrm>
            <a:off x="5599113" y="4313238"/>
            <a:ext cx="2278062" cy="1898650"/>
            <a:chOff x="4014" y="2931"/>
            <a:chExt cx="1435" cy="1196"/>
          </a:xfrm>
        </p:grpSpPr>
        <p:pic>
          <p:nvPicPr>
            <p:cNvPr id="6"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black">
            <a:xfrm>
              <a:off x="4014" y="2931"/>
              <a:ext cx="561" cy="499"/>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Text Box 8"/>
            <p:cNvSpPr txBox="1">
              <a:spLocks noChangeArrowheads="1"/>
            </p:cNvSpPr>
            <p:nvPr/>
          </p:nvSpPr>
          <p:spPr bwMode="black">
            <a:xfrm>
              <a:off x="4241" y="3521"/>
              <a:ext cx="1208" cy="606"/>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marL="285750" indent="-285750">
                <a:spcBef>
                  <a:spcPct val="0"/>
                </a:spcBef>
                <a:defRPr>
                  <a:solidFill>
                    <a:schemeClr val="tx1"/>
                  </a:solidFill>
                  <a:latin typeface="Arial" charset="0"/>
                  <a:ea typeface="ＭＳ Ｐゴシック" charset="0"/>
                </a:defRPr>
              </a:lvl1pPr>
              <a:lvl2pPr>
                <a:spcBef>
                  <a:spcPct val="0"/>
                </a:spcBef>
                <a:defRPr>
                  <a:solidFill>
                    <a:schemeClr val="tx1"/>
                  </a:solidFill>
                  <a:latin typeface="Arial" charset="0"/>
                  <a:ea typeface="ＭＳ Ｐゴシック" charset="0"/>
                </a:defRPr>
              </a:lvl2pPr>
              <a:lvl3pPr>
                <a:spcBef>
                  <a:spcPct val="0"/>
                </a:spcBef>
                <a:defRPr>
                  <a:solidFill>
                    <a:schemeClr val="tx1"/>
                  </a:solidFill>
                  <a:latin typeface="Arial" charset="0"/>
                  <a:ea typeface="ＭＳ Ｐゴシック" charset="0"/>
                </a:defRPr>
              </a:lvl3pPr>
              <a:lvl4pPr>
                <a:spcBef>
                  <a:spcPct val="0"/>
                </a:spcBef>
                <a:defRPr>
                  <a:solidFill>
                    <a:schemeClr val="tx1"/>
                  </a:solidFill>
                  <a:latin typeface="Arial" charset="0"/>
                  <a:ea typeface="ＭＳ Ｐゴシック" charset="0"/>
                </a:defRPr>
              </a:lvl4pPr>
              <a:lvl5pPr>
                <a:spcBef>
                  <a:spcPct val="0"/>
                </a:spcBef>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lgn="ctr">
                <a:lnSpc>
                  <a:spcPct val="75000"/>
                </a:lnSpc>
                <a:spcBef>
                  <a:spcPct val="30000"/>
                </a:spcBef>
                <a:defRPr/>
              </a:pPr>
              <a:r>
                <a:rPr lang="en-US" sz="2000" b="1" smtClean="0">
                  <a:cs typeface="Arial" charset="0"/>
                </a:rPr>
                <a:t>Fixed wireless</a:t>
              </a:r>
            </a:p>
            <a:p>
              <a:pPr algn="ctr">
                <a:lnSpc>
                  <a:spcPct val="75000"/>
                </a:lnSpc>
                <a:spcBef>
                  <a:spcPct val="30000"/>
                </a:spcBef>
                <a:defRPr/>
              </a:pPr>
              <a:r>
                <a:rPr lang="en-US" sz="2000" b="1" smtClean="0">
                  <a:cs typeface="Arial" charset="0"/>
                </a:rPr>
                <a:t>access</a:t>
              </a:r>
            </a:p>
            <a:p>
              <a:pPr algn="ctr">
                <a:lnSpc>
                  <a:spcPct val="75000"/>
                </a:lnSpc>
                <a:spcBef>
                  <a:spcPct val="30000"/>
                </a:spcBef>
                <a:defRPr/>
              </a:pPr>
              <a:r>
                <a:rPr lang="en-US" sz="2000" b="1" smtClean="0">
                  <a:cs typeface="Arial" charset="0"/>
                </a:rPr>
                <a:t>802.16</a:t>
              </a:r>
            </a:p>
          </p:txBody>
        </p:sp>
      </p:grpSp>
      <p:grpSp>
        <p:nvGrpSpPr>
          <p:cNvPr id="8" name="Group 61"/>
          <p:cNvGrpSpPr>
            <a:grpSpLocks/>
          </p:cNvGrpSpPr>
          <p:nvPr/>
        </p:nvGrpSpPr>
        <p:grpSpPr bwMode="auto">
          <a:xfrm>
            <a:off x="996950" y="1058863"/>
            <a:ext cx="2173288" cy="1970087"/>
            <a:chOff x="1115" y="881"/>
            <a:chExt cx="1369" cy="1241"/>
          </a:xfrm>
        </p:grpSpPr>
        <p:pic>
          <p:nvPicPr>
            <p:cNvPr id="9"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black">
            <a:xfrm>
              <a:off x="1957" y="881"/>
              <a:ext cx="527" cy="346"/>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0"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black">
            <a:xfrm>
              <a:off x="1180" y="1663"/>
              <a:ext cx="743" cy="459"/>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1" name="Text Box 9"/>
            <p:cNvSpPr txBox="1">
              <a:spLocks noChangeArrowheads="1"/>
            </p:cNvSpPr>
            <p:nvPr/>
          </p:nvSpPr>
          <p:spPr bwMode="black">
            <a:xfrm>
              <a:off x="1115" y="997"/>
              <a:ext cx="756" cy="606"/>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marL="285750" indent="-285750">
                <a:spcBef>
                  <a:spcPct val="0"/>
                </a:spcBef>
                <a:defRPr>
                  <a:solidFill>
                    <a:schemeClr val="tx1"/>
                  </a:solidFill>
                  <a:latin typeface="Arial" charset="0"/>
                  <a:ea typeface="ＭＳ Ｐゴシック" charset="0"/>
                </a:defRPr>
              </a:lvl1pPr>
              <a:lvl2pPr>
                <a:spcBef>
                  <a:spcPct val="0"/>
                </a:spcBef>
                <a:defRPr>
                  <a:solidFill>
                    <a:schemeClr val="tx1"/>
                  </a:solidFill>
                  <a:latin typeface="Arial" charset="0"/>
                  <a:ea typeface="ＭＳ Ｐゴシック" charset="0"/>
                </a:defRPr>
              </a:lvl2pPr>
              <a:lvl3pPr>
                <a:spcBef>
                  <a:spcPct val="0"/>
                </a:spcBef>
                <a:defRPr>
                  <a:solidFill>
                    <a:schemeClr val="tx1"/>
                  </a:solidFill>
                  <a:latin typeface="Arial" charset="0"/>
                  <a:ea typeface="ＭＳ Ｐゴシック" charset="0"/>
                </a:defRPr>
              </a:lvl3pPr>
              <a:lvl4pPr>
                <a:spcBef>
                  <a:spcPct val="0"/>
                </a:spcBef>
                <a:defRPr>
                  <a:solidFill>
                    <a:schemeClr val="tx1"/>
                  </a:solidFill>
                  <a:latin typeface="Arial" charset="0"/>
                  <a:ea typeface="ＭＳ Ｐゴシック" charset="0"/>
                </a:defRPr>
              </a:lvl4pPr>
              <a:lvl5pPr>
                <a:spcBef>
                  <a:spcPct val="0"/>
                </a:spcBef>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lgn="ctr">
                <a:lnSpc>
                  <a:spcPct val="75000"/>
                </a:lnSpc>
                <a:spcBef>
                  <a:spcPct val="30000"/>
                </a:spcBef>
                <a:defRPr/>
              </a:pPr>
              <a:r>
                <a:rPr lang="en-US" sz="2000" b="1" dirty="0" smtClean="0">
                  <a:cs typeface="Arial" charset="0"/>
                </a:rPr>
                <a:t>Public</a:t>
              </a:r>
            </a:p>
            <a:p>
              <a:pPr algn="ctr">
                <a:lnSpc>
                  <a:spcPct val="75000"/>
                </a:lnSpc>
                <a:spcBef>
                  <a:spcPct val="30000"/>
                </a:spcBef>
                <a:defRPr/>
              </a:pPr>
              <a:r>
                <a:rPr lang="en-US" sz="2000" b="1" dirty="0" smtClean="0">
                  <a:cs typeface="Arial" charset="0"/>
                </a:rPr>
                <a:t>hot-spot</a:t>
              </a:r>
            </a:p>
            <a:p>
              <a:pPr algn="ctr">
                <a:lnSpc>
                  <a:spcPct val="75000"/>
                </a:lnSpc>
                <a:spcBef>
                  <a:spcPct val="30000"/>
                </a:spcBef>
                <a:defRPr/>
              </a:pPr>
              <a:r>
                <a:rPr lang="en-US" sz="2000" b="1" dirty="0" smtClean="0">
                  <a:cs typeface="Arial" charset="0"/>
                </a:rPr>
                <a:t>802.11</a:t>
              </a:r>
            </a:p>
          </p:txBody>
        </p:sp>
      </p:grpSp>
      <p:grpSp>
        <p:nvGrpSpPr>
          <p:cNvPr id="12" name="Group 65"/>
          <p:cNvGrpSpPr>
            <a:grpSpLocks/>
          </p:cNvGrpSpPr>
          <p:nvPr/>
        </p:nvGrpSpPr>
        <p:grpSpPr bwMode="auto">
          <a:xfrm>
            <a:off x="1946275" y="1169988"/>
            <a:ext cx="5891213" cy="5151437"/>
            <a:chOff x="1713" y="951"/>
            <a:chExt cx="3711" cy="3245"/>
          </a:xfrm>
        </p:grpSpPr>
        <p:grpSp>
          <p:nvGrpSpPr>
            <p:cNvPr id="25616" name="Group 62"/>
            <p:cNvGrpSpPr>
              <a:grpSpLocks/>
            </p:cNvGrpSpPr>
            <p:nvPr/>
          </p:nvGrpSpPr>
          <p:grpSpPr bwMode="auto">
            <a:xfrm>
              <a:off x="4206" y="951"/>
              <a:ext cx="1218" cy="706"/>
              <a:chOff x="4206" y="951"/>
              <a:chExt cx="1218" cy="706"/>
            </a:xfrm>
          </p:grpSpPr>
          <p:pic>
            <p:nvPicPr>
              <p:cNvPr id="17" name="Picture 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black">
              <a:xfrm>
                <a:off x="4206" y="1186"/>
                <a:ext cx="536" cy="471"/>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8" name="Text Box 10"/>
              <p:cNvSpPr txBox="1">
                <a:spLocks noChangeArrowheads="1"/>
              </p:cNvSpPr>
              <p:nvPr/>
            </p:nvSpPr>
            <p:spPr bwMode="black">
              <a:xfrm>
                <a:off x="4819" y="951"/>
                <a:ext cx="605" cy="606"/>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marL="285750" indent="-285750">
                  <a:spcBef>
                    <a:spcPct val="0"/>
                  </a:spcBef>
                  <a:defRPr>
                    <a:solidFill>
                      <a:schemeClr val="tx1"/>
                    </a:solidFill>
                    <a:latin typeface="Arial" charset="0"/>
                    <a:ea typeface="ＭＳ Ｐゴシック" charset="0"/>
                  </a:defRPr>
                </a:lvl1pPr>
                <a:lvl2pPr>
                  <a:spcBef>
                    <a:spcPct val="0"/>
                  </a:spcBef>
                  <a:defRPr>
                    <a:solidFill>
                      <a:schemeClr val="tx1"/>
                    </a:solidFill>
                    <a:latin typeface="Arial" charset="0"/>
                    <a:ea typeface="ＭＳ Ｐゴシック" charset="0"/>
                  </a:defRPr>
                </a:lvl2pPr>
                <a:lvl3pPr>
                  <a:spcBef>
                    <a:spcPct val="0"/>
                  </a:spcBef>
                  <a:defRPr>
                    <a:solidFill>
                      <a:schemeClr val="tx1"/>
                    </a:solidFill>
                    <a:latin typeface="Arial" charset="0"/>
                    <a:ea typeface="ＭＳ Ｐゴシック" charset="0"/>
                  </a:defRPr>
                </a:lvl3pPr>
                <a:lvl4pPr>
                  <a:spcBef>
                    <a:spcPct val="0"/>
                  </a:spcBef>
                  <a:defRPr>
                    <a:solidFill>
                      <a:schemeClr val="tx1"/>
                    </a:solidFill>
                    <a:latin typeface="Arial" charset="0"/>
                    <a:ea typeface="ＭＳ Ｐゴシック" charset="0"/>
                  </a:defRPr>
                </a:lvl4pPr>
                <a:lvl5pPr>
                  <a:spcBef>
                    <a:spcPct val="0"/>
                  </a:spcBef>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lgn="ctr">
                  <a:lnSpc>
                    <a:spcPct val="75000"/>
                  </a:lnSpc>
                  <a:spcBef>
                    <a:spcPct val="30000"/>
                  </a:spcBef>
                  <a:defRPr/>
                </a:pPr>
                <a:r>
                  <a:rPr lang="en-US" sz="2000" b="1" dirty="0" smtClean="0">
                    <a:cs typeface="Arial" charset="0"/>
                  </a:rPr>
                  <a:t>Office</a:t>
                </a:r>
              </a:p>
              <a:p>
                <a:pPr algn="ctr">
                  <a:lnSpc>
                    <a:spcPct val="75000"/>
                  </a:lnSpc>
                  <a:spcBef>
                    <a:spcPct val="30000"/>
                  </a:spcBef>
                  <a:defRPr/>
                </a:pPr>
                <a:r>
                  <a:rPr lang="en-US" sz="2000" b="1" dirty="0" smtClean="0">
                    <a:cs typeface="Arial" charset="0"/>
                  </a:rPr>
                  <a:t>WLAN</a:t>
                </a:r>
              </a:p>
              <a:p>
                <a:pPr algn="ctr">
                  <a:lnSpc>
                    <a:spcPct val="75000"/>
                  </a:lnSpc>
                  <a:spcBef>
                    <a:spcPct val="30000"/>
                  </a:spcBef>
                  <a:defRPr/>
                </a:pPr>
                <a:r>
                  <a:rPr lang="en-US" sz="2000" b="1" dirty="0" smtClean="0">
                    <a:cs typeface="Arial" charset="0"/>
                  </a:rPr>
                  <a:t>802.11</a:t>
                </a:r>
              </a:p>
            </p:txBody>
          </p:sp>
        </p:grpSp>
        <p:grpSp>
          <p:nvGrpSpPr>
            <p:cNvPr id="25617" name="Group 64"/>
            <p:cNvGrpSpPr>
              <a:grpSpLocks/>
            </p:cNvGrpSpPr>
            <p:nvPr/>
          </p:nvGrpSpPr>
          <p:grpSpPr bwMode="auto">
            <a:xfrm>
              <a:off x="1713" y="3249"/>
              <a:ext cx="1432" cy="947"/>
              <a:chOff x="1713" y="3249"/>
              <a:chExt cx="1432" cy="947"/>
            </a:xfrm>
          </p:grpSpPr>
          <p:pic>
            <p:nvPicPr>
              <p:cNvPr id="15" name="Picture 4"/>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black">
              <a:xfrm>
                <a:off x="2154" y="3249"/>
                <a:ext cx="732" cy="511"/>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6" name="Text Box 11"/>
              <p:cNvSpPr txBox="1">
                <a:spLocks noChangeArrowheads="1"/>
              </p:cNvSpPr>
              <p:nvPr/>
            </p:nvSpPr>
            <p:spPr bwMode="black">
              <a:xfrm>
                <a:off x="1713" y="3754"/>
                <a:ext cx="1432" cy="442"/>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marL="285750" indent="-285750">
                  <a:spcBef>
                    <a:spcPct val="0"/>
                  </a:spcBef>
                  <a:defRPr>
                    <a:solidFill>
                      <a:schemeClr val="tx1"/>
                    </a:solidFill>
                    <a:latin typeface="Arial" charset="0"/>
                    <a:ea typeface="ＭＳ Ｐゴシック" charset="0"/>
                  </a:defRPr>
                </a:lvl1pPr>
                <a:lvl2pPr>
                  <a:spcBef>
                    <a:spcPct val="0"/>
                  </a:spcBef>
                  <a:defRPr>
                    <a:solidFill>
                      <a:schemeClr val="tx1"/>
                    </a:solidFill>
                    <a:latin typeface="Arial" charset="0"/>
                    <a:ea typeface="ＭＳ Ｐゴシック" charset="0"/>
                  </a:defRPr>
                </a:lvl2pPr>
                <a:lvl3pPr>
                  <a:spcBef>
                    <a:spcPct val="0"/>
                  </a:spcBef>
                  <a:defRPr>
                    <a:solidFill>
                      <a:schemeClr val="tx1"/>
                    </a:solidFill>
                    <a:latin typeface="Arial" charset="0"/>
                    <a:ea typeface="ＭＳ Ｐゴシック" charset="0"/>
                  </a:defRPr>
                </a:lvl3pPr>
                <a:lvl4pPr>
                  <a:spcBef>
                    <a:spcPct val="0"/>
                  </a:spcBef>
                  <a:defRPr>
                    <a:solidFill>
                      <a:schemeClr val="tx1"/>
                    </a:solidFill>
                    <a:latin typeface="Arial" charset="0"/>
                    <a:ea typeface="ＭＳ Ｐゴシック" charset="0"/>
                  </a:defRPr>
                </a:lvl4pPr>
                <a:lvl5pPr>
                  <a:spcBef>
                    <a:spcPct val="0"/>
                  </a:spcBef>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lgn="ctr">
                  <a:spcBef>
                    <a:spcPct val="30000"/>
                  </a:spcBef>
                  <a:defRPr/>
                </a:pPr>
                <a:r>
                  <a:rPr lang="en-US" sz="2000" b="1" dirty="0" smtClean="0">
                    <a:cs typeface="Arial" charset="0"/>
                  </a:rPr>
                  <a:t>Higher Rate </a:t>
                </a:r>
                <a:br>
                  <a:rPr lang="en-US" sz="2000" b="1" dirty="0" smtClean="0">
                    <a:cs typeface="Arial" charset="0"/>
                  </a:rPr>
                </a:br>
                <a:r>
                  <a:rPr lang="en-US" sz="2000" b="1" dirty="0" smtClean="0">
                    <a:cs typeface="Arial" charset="0"/>
                  </a:rPr>
                  <a:t>Cellular Mobile</a:t>
                </a:r>
              </a:p>
            </p:txBody>
          </p:sp>
        </p:grpSp>
      </p:grpSp>
      <p:grpSp>
        <p:nvGrpSpPr>
          <p:cNvPr id="25605" name="Group 13"/>
          <p:cNvGrpSpPr>
            <a:grpSpLocks/>
          </p:cNvGrpSpPr>
          <p:nvPr/>
        </p:nvGrpSpPr>
        <p:grpSpPr bwMode="auto">
          <a:xfrm>
            <a:off x="2503488" y="1217613"/>
            <a:ext cx="3246437" cy="4032250"/>
            <a:chOff x="2825" y="1756"/>
            <a:chExt cx="1055" cy="1079"/>
          </a:xfrm>
        </p:grpSpPr>
        <p:sp>
          <p:nvSpPr>
            <p:cNvPr id="20" name="AutoShape 14"/>
            <p:cNvSpPr>
              <a:spLocks noChangeArrowheads="1"/>
            </p:cNvSpPr>
            <p:nvPr/>
          </p:nvSpPr>
          <p:spPr bwMode="black">
            <a:xfrm>
              <a:off x="3370" y="1849"/>
              <a:ext cx="510" cy="986"/>
            </a:xfrm>
            <a:prstGeom prst="curvedLeftArrow">
              <a:avLst>
                <a:gd name="adj1" fmla="val 38667"/>
                <a:gd name="adj2" fmla="val 77333"/>
                <a:gd name="adj3" fmla="val 33333"/>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1" name="AutoShape 15"/>
            <p:cNvSpPr>
              <a:spLocks noChangeArrowheads="1"/>
            </p:cNvSpPr>
            <p:nvPr/>
          </p:nvSpPr>
          <p:spPr bwMode="black">
            <a:xfrm flipH="1" flipV="1">
              <a:off x="2825" y="1756"/>
              <a:ext cx="510" cy="986"/>
            </a:xfrm>
            <a:prstGeom prst="curvedLeftArrow">
              <a:avLst>
                <a:gd name="adj1" fmla="val 38667"/>
                <a:gd name="adj2" fmla="val 77333"/>
                <a:gd name="adj3" fmla="val 33333"/>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grpSp>
      <p:pic>
        <p:nvPicPr>
          <p:cNvPr id="22" name="Picture 18"/>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black">
          <a:xfrm>
            <a:off x="3619500" y="2693988"/>
            <a:ext cx="987425" cy="1217612"/>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pSp>
        <p:nvGrpSpPr>
          <p:cNvPr id="23" name="Group 54"/>
          <p:cNvGrpSpPr>
            <a:grpSpLocks/>
          </p:cNvGrpSpPr>
          <p:nvPr/>
        </p:nvGrpSpPr>
        <p:grpSpPr bwMode="auto">
          <a:xfrm>
            <a:off x="5886450" y="3017838"/>
            <a:ext cx="2214563" cy="825500"/>
            <a:chOff x="3432" y="3163"/>
            <a:chExt cx="1395" cy="520"/>
          </a:xfrm>
        </p:grpSpPr>
        <p:sp>
          <p:nvSpPr>
            <p:cNvPr id="24" name="Text Box 55"/>
            <p:cNvSpPr txBox="1">
              <a:spLocks noChangeArrowheads="1"/>
            </p:cNvSpPr>
            <p:nvPr/>
          </p:nvSpPr>
          <p:spPr bwMode="black">
            <a:xfrm>
              <a:off x="4203" y="3188"/>
              <a:ext cx="624" cy="202"/>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marL="285750" indent="-285750">
                <a:spcBef>
                  <a:spcPct val="0"/>
                </a:spcBef>
                <a:defRPr>
                  <a:solidFill>
                    <a:schemeClr val="tx1"/>
                  </a:solidFill>
                  <a:latin typeface="Arial" charset="0"/>
                  <a:ea typeface="ＭＳ Ｐゴシック" charset="0"/>
                </a:defRPr>
              </a:lvl1pPr>
              <a:lvl2pPr>
                <a:spcBef>
                  <a:spcPct val="0"/>
                </a:spcBef>
                <a:defRPr>
                  <a:solidFill>
                    <a:schemeClr val="tx1"/>
                  </a:solidFill>
                  <a:latin typeface="Arial" charset="0"/>
                  <a:ea typeface="ＭＳ Ｐゴシック" charset="0"/>
                </a:defRPr>
              </a:lvl2pPr>
              <a:lvl3pPr>
                <a:spcBef>
                  <a:spcPct val="0"/>
                </a:spcBef>
                <a:defRPr>
                  <a:solidFill>
                    <a:schemeClr val="tx1"/>
                  </a:solidFill>
                  <a:latin typeface="Arial" charset="0"/>
                  <a:ea typeface="ＭＳ Ｐゴシック" charset="0"/>
                </a:defRPr>
              </a:lvl3pPr>
              <a:lvl4pPr>
                <a:spcBef>
                  <a:spcPct val="0"/>
                </a:spcBef>
                <a:defRPr>
                  <a:solidFill>
                    <a:schemeClr val="tx1"/>
                  </a:solidFill>
                  <a:latin typeface="Arial" charset="0"/>
                  <a:ea typeface="ＭＳ Ｐゴシック" charset="0"/>
                </a:defRPr>
              </a:lvl4pPr>
              <a:lvl5pPr>
                <a:spcBef>
                  <a:spcPct val="0"/>
                </a:spcBef>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lgn="r">
                <a:lnSpc>
                  <a:spcPct val="75000"/>
                </a:lnSpc>
                <a:spcBef>
                  <a:spcPct val="30000"/>
                </a:spcBef>
                <a:defRPr/>
              </a:pPr>
              <a:r>
                <a:rPr lang="en-US" sz="2000" b="1" smtClean="0">
                  <a:cs typeface="Arial" charset="0"/>
                </a:rPr>
                <a:t>DVB-H</a:t>
              </a:r>
            </a:p>
          </p:txBody>
        </p:sp>
        <p:sp>
          <p:nvSpPr>
            <p:cNvPr id="25" name="Text Box 56"/>
            <p:cNvSpPr txBox="1">
              <a:spLocks noChangeArrowheads="1"/>
            </p:cNvSpPr>
            <p:nvPr/>
          </p:nvSpPr>
          <p:spPr bwMode="black">
            <a:xfrm>
              <a:off x="4299" y="3407"/>
              <a:ext cx="464" cy="202"/>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marL="285750" indent="-285750">
                <a:spcBef>
                  <a:spcPct val="0"/>
                </a:spcBef>
                <a:defRPr>
                  <a:solidFill>
                    <a:schemeClr val="tx1"/>
                  </a:solidFill>
                  <a:latin typeface="Arial" charset="0"/>
                  <a:ea typeface="ＭＳ Ｐゴシック" charset="0"/>
                </a:defRPr>
              </a:lvl1pPr>
              <a:lvl2pPr>
                <a:spcBef>
                  <a:spcPct val="0"/>
                </a:spcBef>
                <a:defRPr>
                  <a:solidFill>
                    <a:schemeClr val="tx1"/>
                  </a:solidFill>
                  <a:latin typeface="Arial" charset="0"/>
                  <a:ea typeface="ＭＳ Ｐゴシック" charset="0"/>
                </a:defRPr>
              </a:lvl2pPr>
              <a:lvl3pPr>
                <a:spcBef>
                  <a:spcPct val="0"/>
                </a:spcBef>
                <a:defRPr>
                  <a:solidFill>
                    <a:schemeClr val="tx1"/>
                  </a:solidFill>
                  <a:latin typeface="Arial" charset="0"/>
                  <a:ea typeface="ＭＳ Ｐゴシック" charset="0"/>
                </a:defRPr>
              </a:lvl3pPr>
              <a:lvl4pPr>
                <a:spcBef>
                  <a:spcPct val="0"/>
                </a:spcBef>
                <a:defRPr>
                  <a:solidFill>
                    <a:schemeClr val="tx1"/>
                  </a:solidFill>
                  <a:latin typeface="Arial" charset="0"/>
                  <a:ea typeface="ＭＳ Ｐゴシック" charset="0"/>
                </a:defRPr>
              </a:lvl4pPr>
              <a:lvl5pPr>
                <a:spcBef>
                  <a:spcPct val="0"/>
                </a:spcBef>
                <a:defRPr>
                  <a:solidFill>
                    <a:schemeClr val="tx1"/>
                  </a:solidFill>
                  <a:latin typeface="Arial" charset="0"/>
                  <a:ea typeface="ＭＳ Ｐゴシック" charset="0"/>
                </a:defRPr>
              </a:lvl5pPr>
              <a:lvl6pPr fontAlgn="base">
                <a:spcBef>
                  <a:spcPct val="0"/>
                </a:spcBef>
                <a:spcAft>
                  <a:spcPct val="0"/>
                </a:spcAft>
                <a:defRPr>
                  <a:solidFill>
                    <a:schemeClr val="tx1"/>
                  </a:solidFill>
                  <a:latin typeface="Arial" charset="0"/>
                  <a:ea typeface="ＭＳ Ｐゴシック" charset="0"/>
                </a:defRPr>
              </a:lvl6pPr>
              <a:lvl7pPr fontAlgn="base">
                <a:spcBef>
                  <a:spcPct val="0"/>
                </a:spcBef>
                <a:spcAft>
                  <a:spcPct val="0"/>
                </a:spcAft>
                <a:defRPr>
                  <a:solidFill>
                    <a:schemeClr val="tx1"/>
                  </a:solidFill>
                  <a:latin typeface="Arial" charset="0"/>
                  <a:ea typeface="ＭＳ Ｐゴシック" charset="0"/>
                </a:defRPr>
              </a:lvl7pPr>
              <a:lvl8pPr fontAlgn="base">
                <a:spcBef>
                  <a:spcPct val="0"/>
                </a:spcBef>
                <a:spcAft>
                  <a:spcPct val="0"/>
                </a:spcAft>
                <a:defRPr>
                  <a:solidFill>
                    <a:schemeClr val="tx1"/>
                  </a:solidFill>
                  <a:latin typeface="Arial" charset="0"/>
                  <a:ea typeface="ＭＳ Ｐゴシック" charset="0"/>
                </a:defRPr>
              </a:lvl8pPr>
              <a:lvl9pPr fontAlgn="base">
                <a:spcBef>
                  <a:spcPct val="0"/>
                </a:spcBef>
                <a:spcAft>
                  <a:spcPct val="0"/>
                </a:spcAft>
                <a:defRPr>
                  <a:solidFill>
                    <a:schemeClr val="tx1"/>
                  </a:solidFill>
                  <a:latin typeface="Arial" charset="0"/>
                  <a:ea typeface="ＭＳ Ｐゴシック" charset="0"/>
                </a:defRPr>
              </a:lvl9pPr>
            </a:lstStyle>
            <a:p>
              <a:pPr algn="r">
                <a:lnSpc>
                  <a:spcPct val="75000"/>
                </a:lnSpc>
                <a:spcBef>
                  <a:spcPct val="30000"/>
                </a:spcBef>
                <a:defRPr/>
              </a:pPr>
              <a:r>
                <a:rPr lang="en-US" sz="2000" b="1" smtClean="0">
                  <a:cs typeface="Arial" charset="0"/>
                </a:rPr>
                <a:t>DAB</a:t>
              </a:r>
            </a:p>
          </p:txBody>
        </p:sp>
        <p:graphicFrame>
          <p:nvGraphicFramePr>
            <p:cNvPr id="25613" name="Object 57"/>
            <p:cNvGraphicFramePr>
              <a:graphicFrameLocks noChangeAspect="1"/>
            </p:cNvGraphicFramePr>
            <p:nvPr/>
          </p:nvGraphicFramePr>
          <p:xfrm>
            <a:off x="3432" y="3163"/>
            <a:ext cx="608" cy="520"/>
          </p:xfrm>
          <a:graphic>
            <a:graphicData uri="http://schemas.openxmlformats.org/presentationml/2006/ole">
              <p:oleObj spid="_x0000_s25765" name="Clip" r:id="rId10" imgW="2035518" imgH="1739409" progId="">
                <p:embed/>
              </p:oleObj>
            </a:graphicData>
          </a:graphic>
        </p:graphicFrame>
      </p:grpSp>
      <p:grpSp>
        <p:nvGrpSpPr>
          <p:cNvPr id="27" name="Group 58"/>
          <p:cNvGrpSpPr>
            <a:grpSpLocks/>
          </p:cNvGrpSpPr>
          <p:nvPr/>
        </p:nvGrpSpPr>
        <p:grpSpPr bwMode="auto">
          <a:xfrm>
            <a:off x="92075" y="3595688"/>
            <a:ext cx="1943100" cy="1509712"/>
            <a:chOff x="476" y="2387"/>
            <a:chExt cx="1224" cy="951"/>
          </a:xfrm>
        </p:grpSpPr>
        <p:sp>
          <p:nvSpPr>
            <p:cNvPr id="28" name="Text Box 59"/>
            <p:cNvSpPr txBox="1">
              <a:spLocks noChangeArrowheads="1"/>
            </p:cNvSpPr>
            <p:nvPr/>
          </p:nvSpPr>
          <p:spPr bwMode="auto">
            <a:xfrm>
              <a:off x="476" y="2886"/>
              <a:ext cx="1145" cy="4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defRPr/>
              </a:pPr>
              <a:r>
                <a:rPr lang="en-US" sz="2000" b="1">
                  <a:solidFill>
                    <a:srgbClr val="FF0000"/>
                  </a:solidFill>
                  <a:cs typeface="Arial" charset="0"/>
                </a:rPr>
                <a:t>Tomorrow</a:t>
              </a:r>
              <a:r>
                <a:rPr lang="ja-JP" altLang="en-US" sz="2000" b="1">
                  <a:solidFill>
                    <a:srgbClr val="FF0000"/>
                  </a:solidFill>
                  <a:latin typeface="Arial"/>
                  <a:cs typeface="Arial" charset="0"/>
                </a:rPr>
                <a:t>’</a:t>
              </a:r>
              <a:r>
                <a:rPr lang="en-US" sz="2000" b="1">
                  <a:solidFill>
                    <a:srgbClr val="FF0000"/>
                  </a:solidFill>
                  <a:cs typeface="Arial" charset="0"/>
                </a:rPr>
                <a:t>s </a:t>
              </a:r>
            </a:p>
            <a:p>
              <a:pPr>
                <a:defRPr/>
              </a:pPr>
              <a:r>
                <a:rPr lang="en-US" sz="2000" b="1">
                  <a:solidFill>
                    <a:srgbClr val="FF0000"/>
                  </a:solidFill>
                  <a:cs typeface="Arial" charset="0"/>
                </a:rPr>
                <a:t>new standard</a:t>
              </a:r>
            </a:p>
          </p:txBody>
        </p:sp>
        <p:sp>
          <p:nvSpPr>
            <p:cNvPr id="29" name="AutoShape 60"/>
            <p:cNvSpPr>
              <a:spLocks noChangeArrowheads="1"/>
            </p:cNvSpPr>
            <p:nvPr/>
          </p:nvSpPr>
          <p:spPr bwMode="auto">
            <a:xfrm>
              <a:off x="1020" y="2387"/>
              <a:ext cx="680" cy="408"/>
            </a:xfrm>
            <a:prstGeom prst="cloudCallout">
              <a:avLst>
                <a:gd name="adj1" fmla="val -56324"/>
                <a:gd name="adj2" fmla="val 75000"/>
              </a:avLst>
            </a:prstGeom>
            <a:solidFill>
              <a:srgbClr val="FF0000"/>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lstStyle/>
            <a:p>
              <a:pPr algn="ctr">
                <a:defRPr/>
              </a:pPr>
              <a:r>
                <a:rPr lang="en-US" sz="4000" b="1">
                  <a:latin typeface="Algerian" charset="0"/>
                  <a:cs typeface="Arial"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457200"/>
            <a:ext cx="8229600" cy="667544"/>
          </a:xfrm>
        </p:spPr>
        <p:txBody>
          <a:bodyPr/>
          <a:lstStyle/>
          <a:p>
            <a:r>
              <a:rPr lang="en-US" dirty="0">
                <a:latin typeface="Arial" charset="0"/>
              </a:rPr>
              <a:t>Motivation: Universal Handset</a:t>
            </a:r>
          </a:p>
        </p:txBody>
      </p:sp>
      <p:pic>
        <p:nvPicPr>
          <p:cNvPr id="27650" name="Content Placeholder 3" descr="1.jpg"/>
          <p:cNvPicPr>
            <a:picLocks noGrp="1" noChangeAspect="1"/>
          </p:cNvPicPr>
          <p:nvPr>
            <p:ph idx="1"/>
          </p:nvPr>
        </p:nvPicPr>
        <p:blipFill>
          <a:blip r:embed="rId3" cstate="print">
            <a:extLst>
              <a:ext uri="{28A0092B-C50C-407E-A947-70E740481C1C}">
                <a14:useLocalDpi xmlns:a14="http://schemas.microsoft.com/office/drawing/2010/main" xmlns="" val="0"/>
              </a:ext>
            </a:extLst>
          </a:blip>
          <a:srcRect t="4672" b="4672"/>
          <a:stretch>
            <a:fillRect/>
          </a:stretch>
        </p:blipFill>
        <p:spPr>
          <a:xfrm>
            <a:off x="6948488" y="1484313"/>
            <a:ext cx="1882775" cy="1304925"/>
          </a:xfrm>
        </p:spPr>
      </p:pic>
      <p:pic>
        <p:nvPicPr>
          <p:cNvPr id="27651" name="Picture 4" descr="4.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32363" y="2859088"/>
            <a:ext cx="2879725" cy="208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2" name="Picture 5" descr="5.jp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84663" y="1484313"/>
            <a:ext cx="2298700" cy="1308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3" name="Picture 6" descr="58577.jpg"/>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0825" y="1557338"/>
            <a:ext cx="2743200"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36513" y="44450"/>
            <a:ext cx="9144001" cy="792163"/>
          </a:xfrm>
        </p:spPr>
        <p:txBody>
          <a:bodyPr/>
          <a:lstStyle/>
          <a:p>
            <a:r>
              <a:rPr lang="en-US" sz="4200" dirty="0" err="1">
                <a:latin typeface="Arial" charset="0"/>
              </a:rPr>
              <a:t>Motivation:Basestation</a:t>
            </a:r>
            <a:r>
              <a:rPr lang="en-US" sz="4200" dirty="0">
                <a:latin typeface="Arial" charset="0"/>
              </a:rPr>
              <a:t> Manufacturers </a:t>
            </a:r>
          </a:p>
        </p:txBody>
      </p:sp>
      <p:pic>
        <p:nvPicPr>
          <p:cNvPr id="29698" name="Picture 7" descr="5.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950" y="908050"/>
            <a:ext cx="4175125" cy="605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699" name="Picture 8"/>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43213" y="1196975"/>
            <a:ext cx="6553200" cy="302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0" y="457200"/>
            <a:ext cx="8686800" cy="884238"/>
          </a:xfrm>
        </p:spPr>
        <p:txBody>
          <a:bodyPr/>
          <a:lstStyle/>
          <a:p>
            <a:r>
              <a:rPr lang="en-US" sz="4200">
                <a:latin typeface="Arial" charset="0"/>
              </a:rPr>
              <a:t>Motivations: Network Operators</a:t>
            </a:r>
          </a:p>
        </p:txBody>
      </p:sp>
      <p:pic>
        <p:nvPicPr>
          <p:cNvPr id="31746" name="Picture 5"/>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43663" y="3213100"/>
            <a:ext cx="1549400" cy="240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47" name="Picture 10"/>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267744" y="1484784"/>
            <a:ext cx="2146300" cy="163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48" name="Picture 11"/>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50825" y="1557338"/>
            <a:ext cx="1600200" cy="2120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49" name="Picture 14"/>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235825" y="1412875"/>
            <a:ext cx="1612900"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0" name="Picture 15"/>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203848" y="3357563"/>
            <a:ext cx="3204890" cy="2087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1" name="Picture 16"/>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79388" y="4005263"/>
            <a:ext cx="23368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2" name="Picture 18"/>
          <p:cNvPicPr>
            <a:picLocks noChangeAspect="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79388" y="5445125"/>
            <a:ext cx="2527300"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descr="logoTelus.gif"/>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4644008" y="1556792"/>
            <a:ext cx="2603500" cy="6731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txBox="1">
            <a:spLocks noChangeArrowheads="1"/>
          </p:cNvSpPr>
          <p:nvPr/>
        </p:nvSpPr>
        <p:spPr bwMode="auto">
          <a:xfrm>
            <a:off x="0" y="120650"/>
            <a:ext cx="91440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4200">
                <a:latin typeface="Calibri" charset="0"/>
              </a:rPr>
              <a:t>Motivation: Deep Space Communications</a:t>
            </a:r>
          </a:p>
        </p:txBody>
      </p:sp>
      <p:pic>
        <p:nvPicPr>
          <p:cNvPr id="33794" name="Picture 7" descr="dsn_canberra_50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925" y="4102100"/>
            <a:ext cx="3100388" cy="1958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5" name="Picture 9" descr="dsn73"/>
          <p:cNvPicPr>
            <a:picLocks noChangeAspect="1" noChangeArrowheads="1"/>
          </p:cNvPicPr>
          <p:nvPr/>
        </p:nvPicPr>
        <p:blipFill>
          <a:blip r:embed="rId4" cstate="print">
            <a:clrChange>
              <a:clrFrom>
                <a:srgbClr val="FEFEFC"/>
              </a:clrFrom>
              <a:clrTo>
                <a:srgbClr val="FEFEFC">
                  <a:alpha val="0"/>
                </a:srgbClr>
              </a:clrTo>
            </a:clrChange>
            <a:extLst>
              <a:ext uri="{28A0092B-C50C-407E-A947-70E740481C1C}">
                <a14:useLocalDpi xmlns:a14="http://schemas.microsoft.com/office/drawing/2010/main" xmlns="" val="0"/>
              </a:ext>
            </a:extLst>
          </a:blip>
          <a:srcRect t="3799" b="6992"/>
          <a:stretch>
            <a:fillRect/>
          </a:stretch>
        </p:blipFill>
        <p:spPr bwMode="auto">
          <a:xfrm>
            <a:off x="223838" y="1111250"/>
            <a:ext cx="4405312" cy="2795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6" name="Picture 5" descr="NASA_Logo"/>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22625" y="4311650"/>
            <a:ext cx="1689100"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7" name="Picture 11" descr="The Voyager spacecraft"/>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941888" y="3506788"/>
            <a:ext cx="3498850" cy="260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8" name="Picture 13" descr="050726_marsmicrobes"/>
          <p:cNvPicPr>
            <a:picLocks noChangeAspect="1" noChangeArrowheads="1"/>
          </p:cNvPicPr>
          <p:nvPr/>
        </p:nvPicPr>
        <p:blipFill>
          <a:blip r:embed="rId7" cstate="print">
            <a:extLst>
              <a:ext uri="{28A0092B-C50C-407E-A947-70E740481C1C}">
                <a14:useLocalDpi xmlns:a14="http://schemas.microsoft.com/office/drawing/2010/main" xmlns="" val="0"/>
              </a:ext>
            </a:extLst>
          </a:blip>
          <a:srcRect b="9525"/>
          <a:stretch>
            <a:fillRect/>
          </a:stretch>
        </p:blipFill>
        <p:spPr bwMode="auto">
          <a:xfrm>
            <a:off x="4949825" y="1035050"/>
            <a:ext cx="2667000" cy="241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0" y="529208"/>
            <a:ext cx="9144000" cy="811560"/>
          </a:xfrm>
        </p:spPr>
        <p:txBody>
          <a:bodyPr/>
          <a:lstStyle/>
          <a:p>
            <a:r>
              <a:rPr lang="en-US" dirty="0">
                <a:latin typeface="Arial" charset="0"/>
              </a:rPr>
              <a:t>Motivation: Subscribers, Services and Developers</a:t>
            </a:r>
          </a:p>
        </p:txBody>
      </p:sp>
      <p:sp>
        <p:nvSpPr>
          <p:cNvPr id="35842" name="Content Placeholder 2"/>
          <p:cNvSpPr>
            <a:spLocks noGrp="1"/>
          </p:cNvSpPr>
          <p:nvPr>
            <p:ph idx="1"/>
          </p:nvPr>
        </p:nvSpPr>
        <p:spPr>
          <a:xfrm>
            <a:off x="0" y="2135088"/>
            <a:ext cx="8686800" cy="3886200"/>
          </a:xfrm>
        </p:spPr>
        <p:txBody>
          <a:bodyPr/>
          <a:lstStyle/>
          <a:p>
            <a:r>
              <a:rPr lang="en-US" dirty="0">
                <a:latin typeface="Arial" charset="0"/>
              </a:rPr>
              <a:t>International roaming </a:t>
            </a:r>
          </a:p>
          <a:p>
            <a:r>
              <a:rPr lang="en-US" dirty="0">
                <a:latin typeface="Arial" charset="0"/>
              </a:rPr>
              <a:t>Increased personalization and choice</a:t>
            </a:r>
          </a:p>
          <a:p>
            <a:pPr algn="just"/>
            <a:r>
              <a:rPr lang="en-US" dirty="0">
                <a:latin typeface="Arial" charset="0"/>
              </a:rPr>
              <a:t>Required Improved and more flexible services</a:t>
            </a:r>
          </a:p>
          <a:p>
            <a:r>
              <a:rPr lang="en-US" dirty="0">
                <a:latin typeface="Arial" charset="0"/>
              </a:rPr>
              <a:t>Distinct services and the service logic</a:t>
            </a:r>
          </a:p>
          <a:p>
            <a:r>
              <a:rPr lang="en-US" dirty="0">
                <a:latin typeface="Arial" charset="0"/>
              </a:rPr>
              <a:t>Unified communication</a:t>
            </a:r>
          </a:p>
          <a:p>
            <a:endParaRPr lang="en-US" dirty="0">
              <a:latin typeface="Arial" charset="0"/>
            </a:endParaRPr>
          </a:p>
          <a:p>
            <a:endParaRPr lang="en-US" dirty="0">
              <a:latin typeface="Arial" charset="0"/>
            </a:endParaRPr>
          </a:p>
          <a:p>
            <a:endParaRPr lang="en-US" dirty="0">
              <a:latin typeface="Arial" charset="0"/>
            </a:endParaRPr>
          </a:p>
          <a:p>
            <a:endParaRPr lang="en-US" dirty="0">
              <a:latin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a:latin typeface="Arial" charset="0"/>
              </a:rPr>
              <a:t>Motivation: Standardization</a:t>
            </a:r>
          </a:p>
        </p:txBody>
      </p:sp>
      <p:sp>
        <p:nvSpPr>
          <p:cNvPr id="37890" name="Content Placeholder 2"/>
          <p:cNvSpPr>
            <a:spLocks noGrp="1"/>
          </p:cNvSpPr>
          <p:nvPr>
            <p:ph idx="1"/>
          </p:nvPr>
        </p:nvSpPr>
        <p:spPr/>
        <p:txBody>
          <a:bodyPr/>
          <a:lstStyle/>
          <a:p>
            <a:pPr marL="0" indent="0">
              <a:buFont typeface="Wingdings" charset="0"/>
              <a:buNone/>
            </a:pPr>
            <a:endParaRPr lang="en-US">
              <a:latin typeface="Arial" charset="0"/>
            </a:endParaRPr>
          </a:p>
        </p:txBody>
      </p:sp>
      <p:grpSp>
        <p:nvGrpSpPr>
          <p:cNvPr id="4" name="Group 4"/>
          <p:cNvGrpSpPr>
            <a:grpSpLocks/>
          </p:cNvGrpSpPr>
          <p:nvPr/>
        </p:nvGrpSpPr>
        <p:grpSpPr bwMode="auto">
          <a:xfrm>
            <a:off x="611188" y="2474913"/>
            <a:ext cx="3446462" cy="3209925"/>
            <a:chOff x="230" y="1872"/>
            <a:chExt cx="2314" cy="2448"/>
          </a:xfrm>
        </p:grpSpPr>
        <p:sp>
          <p:nvSpPr>
            <p:cNvPr id="5" name="Rectangle 5"/>
            <p:cNvSpPr>
              <a:spLocks noChangeArrowheads="1"/>
            </p:cNvSpPr>
            <p:nvPr/>
          </p:nvSpPr>
          <p:spPr bwMode="auto">
            <a:xfrm>
              <a:off x="1152" y="1872"/>
              <a:ext cx="1392" cy="244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ko-KR" altLang="en-US" sz="2400">
                <a:latin typeface="Times New Roman" charset="0"/>
                <a:ea typeface="굴림" charset="0"/>
                <a:cs typeface="굴림" charset="0"/>
              </a:endParaRPr>
            </a:p>
          </p:txBody>
        </p:sp>
        <p:sp>
          <p:nvSpPr>
            <p:cNvPr id="6" name="Text Box 6"/>
            <p:cNvSpPr txBox="1">
              <a:spLocks noChangeArrowheads="1"/>
            </p:cNvSpPr>
            <p:nvPr/>
          </p:nvSpPr>
          <p:spPr bwMode="auto">
            <a:xfrm>
              <a:off x="1343" y="1920"/>
              <a:ext cx="1088" cy="3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dirty="0">
                  <a:latin typeface="Times New Roman" charset="0"/>
                  <a:ea typeface="굴림" charset="0"/>
                  <a:cs typeface="굴림" charset="0"/>
                </a:rPr>
                <a:t>Application</a:t>
              </a:r>
            </a:p>
          </p:txBody>
        </p:sp>
        <p:sp>
          <p:nvSpPr>
            <p:cNvPr id="7" name="Line 7"/>
            <p:cNvSpPr>
              <a:spLocks noChangeShapeType="1"/>
            </p:cNvSpPr>
            <p:nvPr/>
          </p:nvSpPr>
          <p:spPr bwMode="auto">
            <a:xfrm>
              <a:off x="1152" y="2209"/>
              <a:ext cx="139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8" name="Line 8"/>
            <p:cNvSpPr>
              <a:spLocks noChangeShapeType="1"/>
            </p:cNvSpPr>
            <p:nvPr/>
          </p:nvSpPr>
          <p:spPr bwMode="auto">
            <a:xfrm>
              <a:off x="1152" y="2496"/>
              <a:ext cx="139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9" name="Text Box 9"/>
            <p:cNvSpPr txBox="1">
              <a:spLocks noChangeArrowheads="1"/>
            </p:cNvSpPr>
            <p:nvPr/>
          </p:nvSpPr>
          <p:spPr bwMode="auto">
            <a:xfrm>
              <a:off x="1344" y="2209"/>
              <a:ext cx="1134" cy="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latin typeface="Times New Roman" charset="0"/>
                  <a:ea typeface="굴림" charset="0"/>
                  <a:cs typeface="굴림" charset="0"/>
                </a:rPr>
                <a:t>Presentation</a:t>
              </a:r>
            </a:p>
          </p:txBody>
        </p:sp>
        <p:sp>
          <p:nvSpPr>
            <p:cNvPr id="10" name="Text Box 10"/>
            <p:cNvSpPr txBox="1">
              <a:spLocks noChangeArrowheads="1"/>
            </p:cNvSpPr>
            <p:nvPr/>
          </p:nvSpPr>
          <p:spPr bwMode="auto">
            <a:xfrm>
              <a:off x="1536" y="2496"/>
              <a:ext cx="749" cy="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latin typeface="Times New Roman" charset="0"/>
                  <a:ea typeface="굴림" charset="0"/>
                  <a:cs typeface="굴림" charset="0"/>
                </a:rPr>
                <a:t>Session</a:t>
              </a:r>
            </a:p>
          </p:txBody>
        </p:sp>
        <p:sp>
          <p:nvSpPr>
            <p:cNvPr id="11" name="Text Box 11"/>
            <p:cNvSpPr txBox="1">
              <a:spLocks noChangeArrowheads="1"/>
            </p:cNvSpPr>
            <p:nvPr/>
          </p:nvSpPr>
          <p:spPr bwMode="auto">
            <a:xfrm>
              <a:off x="1441" y="2784"/>
              <a:ext cx="918" cy="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latin typeface="Times New Roman" charset="0"/>
                  <a:ea typeface="굴림" charset="0"/>
                  <a:cs typeface="굴림" charset="0"/>
                </a:rPr>
                <a:t>Transport</a:t>
              </a:r>
            </a:p>
          </p:txBody>
        </p:sp>
        <p:sp>
          <p:nvSpPr>
            <p:cNvPr id="12" name="Text Box 12"/>
            <p:cNvSpPr txBox="1">
              <a:spLocks noChangeArrowheads="1"/>
            </p:cNvSpPr>
            <p:nvPr/>
          </p:nvSpPr>
          <p:spPr bwMode="auto">
            <a:xfrm>
              <a:off x="1486" y="3071"/>
              <a:ext cx="840" cy="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latin typeface="Times New Roman" charset="0"/>
                  <a:ea typeface="굴림" charset="0"/>
                  <a:cs typeface="굴림" charset="0"/>
                </a:rPr>
                <a:t>Network</a:t>
              </a:r>
            </a:p>
          </p:txBody>
        </p:sp>
        <p:sp>
          <p:nvSpPr>
            <p:cNvPr id="13" name="Text Box 13"/>
            <p:cNvSpPr txBox="1">
              <a:spLocks noChangeArrowheads="1"/>
            </p:cNvSpPr>
            <p:nvPr/>
          </p:nvSpPr>
          <p:spPr bwMode="auto">
            <a:xfrm>
              <a:off x="1441" y="3456"/>
              <a:ext cx="946" cy="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solidFill>
                    <a:srgbClr val="00FF00"/>
                  </a:solidFill>
                  <a:latin typeface="Times New Roman" charset="0"/>
                  <a:ea typeface="굴림" charset="0"/>
                  <a:cs typeface="굴림" charset="0"/>
                </a:rPr>
                <a:t>Data Link</a:t>
              </a:r>
            </a:p>
          </p:txBody>
        </p:sp>
        <p:sp>
          <p:nvSpPr>
            <p:cNvPr id="14" name="Text Box 14"/>
            <p:cNvSpPr txBox="1">
              <a:spLocks noChangeArrowheads="1"/>
            </p:cNvSpPr>
            <p:nvPr/>
          </p:nvSpPr>
          <p:spPr bwMode="auto">
            <a:xfrm>
              <a:off x="1487" y="3937"/>
              <a:ext cx="816" cy="3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solidFill>
                    <a:srgbClr val="00FF00"/>
                  </a:solidFill>
                  <a:latin typeface="Times New Roman" charset="0"/>
                  <a:ea typeface="굴림" charset="0"/>
                  <a:cs typeface="굴림" charset="0"/>
                </a:rPr>
                <a:t>Physical</a:t>
              </a:r>
            </a:p>
          </p:txBody>
        </p:sp>
        <p:sp>
          <p:nvSpPr>
            <p:cNvPr id="15" name="Line 15"/>
            <p:cNvSpPr>
              <a:spLocks noChangeShapeType="1"/>
            </p:cNvSpPr>
            <p:nvPr/>
          </p:nvSpPr>
          <p:spPr bwMode="auto">
            <a:xfrm>
              <a:off x="1152" y="2784"/>
              <a:ext cx="139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16" name="Line 16"/>
            <p:cNvSpPr>
              <a:spLocks noChangeShapeType="1"/>
            </p:cNvSpPr>
            <p:nvPr/>
          </p:nvSpPr>
          <p:spPr bwMode="auto">
            <a:xfrm>
              <a:off x="1152" y="3072"/>
              <a:ext cx="139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17" name="Line 17"/>
            <p:cNvSpPr>
              <a:spLocks noChangeShapeType="1"/>
            </p:cNvSpPr>
            <p:nvPr/>
          </p:nvSpPr>
          <p:spPr bwMode="auto">
            <a:xfrm>
              <a:off x="1152" y="3360"/>
              <a:ext cx="139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18" name="Line 18"/>
            <p:cNvSpPr>
              <a:spLocks noChangeShapeType="1"/>
            </p:cNvSpPr>
            <p:nvPr/>
          </p:nvSpPr>
          <p:spPr bwMode="auto">
            <a:xfrm>
              <a:off x="1152" y="3792"/>
              <a:ext cx="139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19" name="Text Box 19"/>
            <p:cNvSpPr txBox="1">
              <a:spLocks noChangeArrowheads="1"/>
            </p:cNvSpPr>
            <p:nvPr/>
          </p:nvSpPr>
          <p:spPr bwMode="auto">
            <a:xfrm>
              <a:off x="230" y="2330"/>
              <a:ext cx="702" cy="11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latin typeface="Times New Roman" charset="0"/>
                  <a:ea typeface="굴림" charset="0"/>
                  <a:cs typeface="굴림" charset="0"/>
                </a:rPr>
                <a:t>ISO</a:t>
              </a:r>
            </a:p>
            <a:p>
              <a:pPr>
                <a:defRPr/>
              </a:pPr>
              <a:r>
                <a:rPr lang="en-US" altLang="ko-KR" sz="2400">
                  <a:latin typeface="Times New Roman" charset="0"/>
                  <a:ea typeface="굴림" charset="0"/>
                  <a:cs typeface="굴림" charset="0"/>
                </a:rPr>
                <a:t>OSI</a:t>
              </a:r>
            </a:p>
            <a:p>
              <a:pPr>
                <a:defRPr/>
              </a:pPr>
              <a:r>
                <a:rPr lang="en-US" altLang="ko-KR" sz="2400">
                  <a:latin typeface="Times New Roman" charset="0"/>
                  <a:ea typeface="굴림" charset="0"/>
                  <a:cs typeface="굴림" charset="0"/>
                </a:rPr>
                <a:t>7-layer</a:t>
              </a:r>
            </a:p>
            <a:p>
              <a:pPr>
                <a:defRPr/>
              </a:pPr>
              <a:r>
                <a:rPr lang="en-US" altLang="ko-KR" sz="2400">
                  <a:latin typeface="Times New Roman" charset="0"/>
                  <a:ea typeface="굴림" charset="0"/>
                  <a:cs typeface="굴림" charset="0"/>
                </a:rPr>
                <a:t>model</a:t>
              </a:r>
            </a:p>
          </p:txBody>
        </p:sp>
      </p:grpSp>
      <p:grpSp>
        <p:nvGrpSpPr>
          <p:cNvPr id="20" name="Group 20"/>
          <p:cNvGrpSpPr>
            <a:grpSpLocks/>
          </p:cNvGrpSpPr>
          <p:nvPr/>
        </p:nvGrpSpPr>
        <p:grpSpPr bwMode="auto">
          <a:xfrm>
            <a:off x="4267200" y="3125788"/>
            <a:ext cx="4067175" cy="2606675"/>
            <a:chOff x="2592" y="2592"/>
            <a:chExt cx="3959" cy="1728"/>
          </a:xfrm>
        </p:grpSpPr>
        <p:sp>
          <p:nvSpPr>
            <p:cNvPr id="21" name="Rectangle 21"/>
            <p:cNvSpPr>
              <a:spLocks noChangeArrowheads="1"/>
            </p:cNvSpPr>
            <p:nvPr/>
          </p:nvSpPr>
          <p:spPr bwMode="auto">
            <a:xfrm>
              <a:off x="3504" y="3120"/>
              <a:ext cx="1921" cy="1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2" name="Line 22"/>
            <p:cNvSpPr>
              <a:spLocks noChangeShapeType="1"/>
            </p:cNvSpPr>
            <p:nvPr/>
          </p:nvSpPr>
          <p:spPr bwMode="auto">
            <a:xfrm>
              <a:off x="3504" y="3456"/>
              <a:ext cx="192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3" name="Text Box 23"/>
            <p:cNvSpPr txBox="1">
              <a:spLocks noChangeArrowheads="1"/>
            </p:cNvSpPr>
            <p:nvPr/>
          </p:nvSpPr>
          <p:spPr bwMode="auto">
            <a:xfrm>
              <a:off x="3600" y="3168"/>
              <a:ext cx="2698" cy="3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solidFill>
                    <a:srgbClr val="00FF00"/>
                  </a:solidFill>
                  <a:latin typeface="Times New Roman" charset="0"/>
                  <a:ea typeface="굴림" charset="0"/>
                  <a:cs typeface="굴림" charset="0"/>
                </a:rPr>
                <a:t>Logical Link Control</a:t>
              </a:r>
            </a:p>
          </p:txBody>
        </p:sp>
        <p:sp>
          <p:nvSpPr>
            <p:cNvPr id="24" name="Text Box 24"/>
            <p:cNvSpPr txBox="1">
              <a:spLocks noChangeArrowheads="1"/>
            </p:cNvSpPr>
            <p:nvPr/>
          </p:nvSpPr>
          <p:spPr bwMode="auto">
            <a:xfrm>
              <a:off x="3504" y="3504"/>
              <a:ext cx="3047" cy="3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solidFill>
                    <a:srgbClr val="00FF00"/>
                  </a:solidFill>
                  <a:latin typeface="Times New Roman" charset="0"/>
                  <a:ea typeface="굴림" charset="0"/>
                  <a:cs typeface="굴림" charset="0"/>
                </a:rPr>
                <a:t>Medium Access (MAC)</a:t>
              </a:r>
            </a:p>
          </p:txBody>
        </p:sp>
        <p:sp>
          <p:nvSpPr>
            <p:cNvPr id="25" name="Text Box 25"/>
            <p:cNvSpPr txBox="1">
              <a:spLocks noChangeArrowheads="1"/>
            </p:cNvSpPr>
            <p:nvPr/>
          </p:nvSpPr>
          <p:spPr bwMode="auto">
            <a:xfrm>
              <a:off x="3600" y="3936"/>
              <a:ext cx="2052" cy="3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solidFill>
                    <a:srgbClr val="00FF00"/>
                  </a:solidFill>
                  <a:latin typeface="Times New Roman" charset="0"/>
                  <a:ea typeface="굴림" charset="0"/>
                  <a:cs typeface="굴림" charset="0"/>
                </a:rPr>
                <a:t>Physical (PHY)</a:t>
              </a:r>
            </a:p>
          </p:txBody>
        </p:sp>
        <p:sp>
          <p:nvSpPr>
            <p:cNvPr id="26" name="Line 26"/>
            <p:cNvSpPr>
              <a:spLocks noChangeShapeType="1"/>
            </p:cNvSpPr>
            <p:nvPr/>
          </p:nvSpPr>
          <p:spPr bwMode="auto">
            <a:xfrm>
              <a:off x="3504" y="3840"/>
              <a:ext cx="1921"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 name="AutoShape 27"/>
            <p:cNvSpPr>
              <a:spLocks/>
            </p:cNvSpPr>
            <p:nvPr/>
          </p:nvSpPr>
          <p:spPr bwMode="auto">
            <a:xfrm>
              <a:off x="2592" y="3408"/>
              <a:ext cx="240" cy="912"/>
            </a:xfrm>
            <a:prstGeom prst="rightBrace">
              <a:avLst>
                <a:gd name="adj1" fmla="val 31667"/>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8" name="AutoShape 28"/>
            <p:cNvSpPr>
              <a:spLocks/>
            </p:cNvSpPr>
            <p:nvPr/>
          </p:nvSpPr>
          <p:spPr bwMode="auto">
            <a:xfrm>
              <a:off x="3264" y="3120"/>
              <a:ext cx="192" cy="1200"/>
            </a:xfrm>
            <a:prstGeom prst="leftBrace">
              <a:avLst>
                <a:gd name="adj1" fmla="val 52083"/>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29" name="AutoShape 29"/>
            <p:cNvSpPr>
              <a:spLocks noChangeArrowheads="1"/>
            </p:cNvSpPr>
            <p:nvPr/>
          </p:nvSpPr>
          <p:spPr bwMode="auto">
            <a:xfrm>
              <a:off x="2879" y="3600"/>
              <a:ext cx="385" cy="306"/>
            </a:xfrm>
            <a:prstGeom prst="leftRightArrow">
              <a:avLst>
                <a:gd name="adj1" fmla="val 50000"/>
                <a:gd name="adj2" fmla="val 2509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Arial" charset="0"/>
              </a:endParaRPr>
            </a:p>
          </p:txBody>
        </p:sp>
        <p:sp>
          <p:nvSpPr>
            <p:cNvPr id="30" name="Text Box 30"/>
            <p:cNvSpPr txBox="1">
              <a:spLocks noChangeArrowheads="1"/>
            </p:cNvSpPr>
            <p:nvPr/>
          </p:nvSpPr>
          <p:spPr bwMode="auto">
            <a:xfrm>
              <a:off x="3984" y="2592"/>
              <a:ext cx="1340" cy="5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latin typeface="Times New Roman" charset="0"/>
                  <a:ea typeface="굴림" charset="0"/>
                  <a:cs typeface="굴림" charset="0"/>
                </a:rPr>
                <a:t>IEEE 802</a:t>
              </a:r>
            </a:p>
            <a:p>
              <a:pPr>
                <a:defRPr/>
              </a:pPr>
              <a:r>
                <a:rPr lang="en-US" altLang="ko-KR" sz="2400">
                  <a:latin typeface="Times New Roman" charset="0"/>
                  <a:ea typeface="굴림" charset="0"/>
                  <a:cs typeface="굴림" charset="0"/>
                </a:rPr>
                <a:t>standards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dirty="0">
                <a:latin typeface="Arial" charset="0"/>
              </a:rPr>
              <a:t>Motivation:</a:t>
            </a:r>
          </a:p>
        </p:txBody>
      </p:sp>
      <p:sp>
        <p:nvSpPr>
          <p:cNvPr id="48130" name="Content Placeholder 2"/>
          <p:cNvSpPr>
            <a:spLocks noGrp="1"/>
          </p:cNvSpPr>
          <p:nvPr>
            <p:ph idx="1"/>
          </p:nvPr>
        </p:nvSpPr>
        <p:spPr>
          <a:xfrm>
            <a:off x="0" y="1989138"/>
            <a:ext cx="8229600" cy="4392612"/>
          </a:xfrm>
        </p:spPr>
        <p:txBody>
          <a:bodyPr/>
          <a:lstStyle/>
          <a:p>
            <a:pPr algn="just"/>
            <a:r>
              <a:rPr lang="en-US" dirty="0">
                <a:latin typeface="Arial" charset="0"/>
              </a:rPr>
              <a:t>Silicon capability</a:t>
            </a:r>
          </a:p>
          <a:p>
            <a:r>
              <a:rPr lang="en-US" dirty="0">
                <a:latin typeface="Arial" charset="0"/>
              </a:rPr>
              <a:t>Performance/sampling tradeoff</a:t>
            </a:r>
          </a:p>
          <a:p>
            <a:r>
              <a:rPr lang="en-US" dirty="0">
                <a:latin typeface="Calibri" charset="0"/>
              </a:rPr>
              <a:t>Myriad standards exist for terrestrial communications</a:t>
            </a:r>
          </a:p>
          <a:p>
            <a:r>
              <a:rPr lang="en-US" dirty="0">
                <a:latin typeface="Calibri" charset="0"/>
              </a:rPr>
              <a:t>Resource requirement for communication system’s proof of the concept</a:t>
            </a:r>
          </a:p>
          <a:p>
            <a:r>
              <a:rPr lang="en-US" dirty="0">
                <a:latin typeface="Calibri" charset="0"/>
              </a:rPr>
              <a:t>Business </a:t>
            </a:r>
            <a:r>
              <a:rPr lang="en-US" dirty="0" smtClean="0">
                <a:latin typeface="Calibri" charset="0"/>
              </a:rPr>
              <a:t>logic </a:t>
            </a:r>
            <a:r>
              <a:rPr lang="en-US" dirty="0">
                <a:latin typeface="Calibri" charset="0"/>
              </a:rPr>
              <a:t>and time to market</a:t>
            </a:r>
          </a:p>
          <a:p>
            <a:endParaRPr lang="en-US" dirty="0">
              <a:latin typeface="Arial" charset="0"/>
            </a:endParaRPr>
          </a:p>
          <a:p>
            <a:endParaRPr lang="en-US" dirty="0">
              <a:latin typeface="Arial" charset="0"/>
            </a:endParaRPr>
          </a:p>
        </p:txBody>
      </p:sp>
      <p:pic>
        <p:nvPicPr>
          <p:cNvPr id="48131" name="Picture 3" descr="Intel1.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56325" y="404813"/>
            <a:ext cx="30480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371600"/>
          </a:xfrm>
        </p:spPr>
        <p:txBody>
          <a:bodyPr/>
          <a:lstStyle/>
          <a:p>
            <a:r>
              <a:rPr lang="en-US" dirty="0">
                <a:latin typeface="Arial" charset="0"/>
              </a:rPr>
              <a:t>Motivation:</a:t>
            </a:r>
            <a:endParaRPr lang="en-US" dirty="0"/>
          </a:p>
        </p:txBody>
      </p:sp>
      <p:sp>
        <p:nvSpPr>
          <p:cNvPr id="3" name="Content Placeholder 2"/>
          <p:cNvSpPr>
            <a:spLocks noGrp="1"/>
          </p:cNvSpPr>
          <p:nvPr>
            <p:ph idx="1"/>
          </p:nvPr>
        </p:nvSpPr>
        <p:spPr>
          <a:xfrm>
            <a:off x="0" y="1412776"/>
            <a:ext cx="9144000" cy="5038328"/>
          </a:xfrm>
        </p:spPr>
        <p:txBody>
          <a:bodyPr/>
          <a:lstStyle/>
          <a:p>
            <a:pPr>
              <a:lnSpc>
                <a:spcPct val="90000"/>
              </a:lnSpc>
            </a:pPr>
            <a:r>
              <a:rPr lang="en-US" altLang="zh-CN" dirty="0" smtClean="0"/>
              <a:t>Commercial </a:t>
            </a:r>
            <a:r>
              <a:rPr lang="en-US" altLang="zh-CN" dirty="0"/>
              <a:t>wireless </a:t>
            </a:r>
            <a:r>
              <a:rPr lang="en-US" altLang="zh-CN" dirty="0" smtClean="0"/>
              <a:t>communication industry </a:t>
            </a:r>
            <a:r>
              <a:rPr lang="en-US" altLang="zh-CN" dirty="0"/>
              <a:t>is currently facing problems </a:t>
            </a:r>
            <a:r>
              <a:rPr lang="en-US" altLang="zh-CN" dirty="0" smtClean="0"/>
              <a:t>due to </a:t>
            </a:r>
            <a:r>
              <a:rPr lang="en-US" altLang="zh-CN" dirty="0"/>
              <a:t>constant evolution of link-layer protocol standards (2.5G, 3G, and 4G)</a:t>
            </a:r>
          </a:p>
          <a:p>
            <a:pPr>
              <a:lnSpc>
                <a:spcPct val="90000"/>
              </a:lnSpc>
            </a:pPr>
            <a:r>
              <a:rPr lang="en-US" altLang="zh-CN" dirty="0" smtClean="0"/>
              <a:t>Existence </a:t>
            </a:r>
            <a:r>
              <a:rPr lang="en-US" altLang="zh-CN" dirty="0"/>
              <a:t>of incompatible wireless network technologies in different countries inhibiting deployment of global roaming facilities </a:t>
            </a:r>
          </a:p>
          <a:p>
            <a:pPr>
              <a:lnSpc>
                <a:spcPct val="90000"/>
              </a:lnSpc>
            </a:pPr>
            <a:r>
              <a:rPr lang="en-US" altLang="zh-CN" dirty="0" smtClean="0"/>
              <a:t>Problems </a:t>
            </a:r>
            <a:r>
              <a:rPr lang="en-US" altLang="zh-CN" dirty="0"/>
              <a:t>in rolling-out new services/features due to wide-spread presence of legacy subscriber handsets</a:t>
            </a:r>
            <a:endParaRPr lang="en-US" dirty="0"/>
          </a:p>
        </p:txBody>
      </p:sp>
    </p:spTree>
    <p:extLst>
      <p:ext uri="{BB962C8B-B14F-4D97-AF65-F5344CB8AC3E}">
        <p14:creationId xmlns:p14="http://schemas.microsoft.com/office/powerpoint/2010/main" xmlns="" val="18759825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dirty="0">
                <a:latin typeface="Arial" charset="0"/>
              </a:rPr>
              <a:t>Software Defined Radio (SDR)</a:t>
            </a:r>
          </a:p>
        </p:txBody>
      </p:sp>
      <p:sp>
        <p:nvSpPr>
          <p:cNvPr id="49154" name="Content Placeholder 2"/>
          <p:cNvSpPr>
            <a:spLocks noGrp="1"/>
          </p:cNvSpPr>
          <p:nvPr>
            <p:ph idx="1"/>
          </p:nvPr>
        </p:nvSpPr>
        <p:spPr>
          <a:xfrm>
            <a:off x="0" y="1773238"/>
            <a:ext cx="9144000" cy="4535487"/>
          </a:xfrm>
        </p:spPr>
        <p:txBody>
          <a:bodyPr/>
          <a:lstStyle/>
          <a:p>
            <a:pPr algn="just"/>
            <a:r>
              <a:rPr lang="en-US" sz="2800" dirty="0">
                <a:latin typeface="Arial" charset="0"/>
              </a:rPr>
              <a:t>A </a:t>
            </a:r>
            <a:r>
              <a:rPr lang="en-US" sz="2800" dirty="0" smtClean="0">
                <a:latin typeface="Arial" charset="0"/>
              </a:rPr>
              <a:t>Software Defined </a:t>
            </a:r>
            <a:r>
              <a:rPr lang="en-US" sz="2800" dirty="0">
                <a:latin typeface="Arial" charset="0"/>
              </a:rPr>
              <a:t>R</a:t>
            </a:r>
            <a:r>
              <a:rPr lang="en-US" sz="2800" dirty="0" smtClean="0">
                <a:latin typeface="Arial" charset="0"/>
              </a:rPr>
              <a:t>adio (SDR) </a:t>
            </a:r>
            <a:r>
              <a:rPr lang="en-US" sz="2800" dirty="0">
                <a:latin typeface="Arial" charset="0"/>
              </a:rPr>
              <a:t>is a system where components that have been </a:t>
            </a:r>
            <a:r>
              <a:rPr lang="en-US" sz="2800" dirty="0" smtClean="0">
                <a:latin typeface="Arial" charset="0"/>
              </a:rPr>
              <a:t>typically implemented </a:t>
            </a:r>
            <a:r>
              <a:rPr lang="en-US" sz="2800" dirty="0">
                <a:latin typeface="Arial" charset="0"/>
              </a:rPr>
              <a:t>in hardware (e.g. mixers, filters</a:t>
            </a:r>
            <a:r>
              <a:rPr lang="en-US" sz="2800" dirty="0" smtClean="0">
                <a:latin typeface="Arial" charset="0"/>
              </a:rPr>
              <a:t>, amplifiers</a:t>
            </a:r>
            <a:r>
              <a:rPr lang="en-US" sz="2800" dirty="0">
                <a:latin typeface="Arial" charset="0"/>
              </a:rPr>
              <a:t>, modulators/demodulators, etc.) are </a:t>
            </a:r>
            <a:r>
              <a:rPr lang="en-US" sz="2800" dirty="0" smtClean="0">
                <a:latin typeface="Arial" charset="0"/>
              </a:rPr>
              <a:t>instead implemented </a:t>
            </a:r>
            <a:r>
              <a:rPr lang="en-US" sz="2800" dirty="0">
                <a:latin typeface="Arial" charset="0"/>
              </a:rPr>
              <a:t>by means of software on a </a:t>
            </a:r>
            <a:r>
              <a:rPr lang="en-US" sz="2800" dirty="0" smtClean="0">
                <a:latin typeface="Arial" charset="0"/>
              </a:rPr>
              <a:t>personal computer </a:t>
            </a:r>
            <a:r>
              <a:rPr lang="en-US" sz="2800" dirty="0">
                <a:latin typeface="Arial" charset="0"/>
              </a:rPr>
              <a:t>or embedded system.</a:t>
            </a:r>
          </a:p>
          <a:p>
            <a:pPr algn="just"/>
            <a:r>
              <a:rPr lang="en-US" sz="2800" baseline="30000" dirty="0">
                <a:latin typeface="Arial" charset="0"/>
              </a:rPr>
              <a:t> </a:t>
            </a:r>
            <a:r>
              <a:rPr lang="en-US" sz="2800" dirty="0">
                <a:latin typeface="Arial" charset="0"/>
              </a:rPr>
              <a:t>Development of generic radio platforms that can be reconfigured ‘on-the-fly’, possibly by means of over-the-air downloads, to target multiple radio standards operating over a wide range of carrier frequencies</a:t>
            </a:r>
          </a:p>
          <a:p>
            <a:pPr algn="just"/>
            <a:endParaRPr lang="en-US" sz="2800" dirty="0">
              <a:latin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371600"/>
          </a:xfrm>
        </p:spPr>
        <p:txBody>
          <a:bodyPr/>
          <a:lstStyle/>
          <a:p>
            <a:r>
              <a:rPr lang="en-US" dirty="0" smtClean="0"/>
              <a:t>SDR Vision</a:t>
            </a:r>
            <a:endParaRPr lang="en-US" dirty="0"/>
          </a:p>
        </p:txBody>
      </p:sp>
      <p:sp>
        <p:nvSpPr>
          <p:cNvPr id="3" name="Content Placeholder 2"/>
          <p:cNvSpPr>
            <a:spLocks noGrp="1"/>
          </p:cNvSpPr>
          <p:nvPr>
            <p:ph idx="1"/>
          </p:nvPr>
        </p:nvSpPr>
        <p:spPr>
          <a:xfrm>
            <a:off x="107504" y="1340768"/>
            <a:ext cx="8579296" cy="5112568"/>
          </a:xfrm>
        </p:spPr>
        <p:txBody>
          <a:bodyPr/>
          <a:lstStyle/>
          <a:p>
            <a:r>
              <a:rPr lang="en-US" altLang="zh-CN" dirty="0" smtClean="0">
                <a:latin typeface="Arial" charset="0"/>
                <a:cs typeface="Times New Roman" charset="0"/>
              </a:rPr>
              <a:t>Allowing </a:t>
            </a:r>
            <a:r>
              <a:rPr lang="en-US" altLang="zh-CN" dirty="0">
                <a:latin typeface="Arial" charset="0"/>
                <a:cs typeface="Times New Roman" charset="0"/>
              </a:rPr>
              <a:t>what ever type </a:t>
            </a:r>
            <a:r>
              <a:rPr lang="en-US" altLang="zh-CN" dirty="0" smtClean="0">
                <a:latin typeface="Arial" charset="0"/>
                <a:cs typeface="Times New Roman" charset="0"/>
              </a:rPr>
              <a:t>of communication is required, </a:t>
            </a:r>
            <a:endParaRPr lang="en-US" altLang="zh-CN" dirty="0">
              <a:latin typeface="Arial" charset="0"/>
              <a:cs typeface="Times New Roman" charset="0"/>
            </a:endParaRPr>
          </a:p>
          <a:p>
            <a:pPr marL="457200" lvl="1" indent="0">
              <a:buNone/>
            </a:pPr>
            <a:r>
              <a:rPr lang="en-US" altLang="zh-CN" sz="3200" dirty="0">
                <a:latin typeface="Arial" charset="0"/>
                <a:cs typeface="Times New Roman" charset="0"/>
              </a:rPr>
              <a:t>W</a:t>
            </a:r>
            <a:r>
              <a:rPr lang="en-US" altLang="zh-CN" sz="3200" dirty="0" smtClean="0">
                <a:latin typeface="Arial" charset="0"/>
                <a:cs typeface="Times New Roman" charset="0"/>
              </a:rPr>
              <a:t>here </a:t>
            </a:r>
            <a:r>
              <a:rPr lang="en-US" altLang="zh-CN" sz="3200" dirty="0">
                <a:latin typeface="Arial" charset="0"/>
                <a:cs typeface="Times New Roman" charset="0"/>
              </a:rPr>
              <a:t>ever you are, </a:t>
            </a:r>
            <a:endParaRPr lang="en-US" altLang="zh-CN" sz="3200" dirty="0" smtClean="0">
              <a:latin typeface="Arial" charset="0"/>
              <a:cs typeface="Times New Roman" charset="0"/>
            </a:endParaRPr>
          </a:p>
          <a:p>
            <a:pPr marL="457200" lvl="1" indent="0">
              <a:buNone/>
            </a:pPr>
            <a:r>
              <a:rPr lang="en-US" altLang="zh-CN" sz="3200" dirty="0" smtClean="0">
                <a:latin typeface="Arial" charset="0"/>
                <a:cs typeface="Times New Roman" charset="0"/>
              </a:rPr>
              <a:t>					and  </a:t>
            </a:r>
          </a:p>
          <a:p>
            <a:pPr marL="457200" lvl="1" indent="0">
              <a:buNone/>
            </a:pPr>
            <a:r>
              <a:rPr lang="en-US" altLang="zh-CN" sz="3200" dirty="0">
                <a:latin typeface="Arial" charset="0"/>
                <a:cs typeface="Times New Roman" charset="0"/>
              </a:rPr>
              <a:t>W</a:t>
            </a:r>
            <a:r>
              <a:rPr lang="en-US" altLang="zh-CN" sz="3200" dirty="0" smtClean="0">
                <a:latin typeface="Arial" charset="0"/>
                <a:cs typeface="Times New Roman" charset="0"/>
              </a:rPr>
              <a:t>hen </a:t>
            </a:r>
            <a:r>
              <a:rPr lang="en-US" altLang="zh-CN" sz="3200" dirty="0">
                <a:latin typeface="Arial" charset="0"/>
                <a:cs typeface="Times New Roman" charset="0"/>
              </a:rPr>
              <a:t>ever you need </a:t>
            </a:r>
            <a:r>
              <a:rPr lang="en-US" altLang="zh-CN" sz="3200" dirty="0" smtClean="0">
                <a:latin typeface="Arial" charset="0"/>
                <a:cs typeface="Times New Roman" charset="0"/>
              </a:rPr>
              <a:t>it</a:t>
            </a:r>
          </a:p>
          <a:p>
            <a:r>
              <a:rPr lang="en-US" dirty="0" smtClean="0"/>
              <a:t>A </a:t>
            </a:r>
            <a:r>
              <a:rPr lang="en-US" sz="3200" dirty="0" smtClean="0"/>
              <a:t>generic </a:t>
            </a:r>
            <a:r>
              <a:rPr lang="en-US" sz="3200" dirty="0"/>
              <a:t>hardware </a:t>
            </a:r>
            <a:r>
              <a:rPr lang="en-US" dirty="0" smtClean="0"/>
              <a:t>that</a:t>
            </a:r>
            <a:r>
              <a:rPr lang="en-US" sz="3200" dirty="0" smtClean="0"/>
              <a:t> </a:t>
            </a:r>
            <a:r>
              <a:rPr lang="en-US" sz="3200" dirty="0"/>
              <a:t>can be programmed to manage any </a:t>
            </a:r>
            <a:r>
              <a:rPr lang="en-US" sz="3200" dirty="0" smtClean="0"/>
              <a:t>radio standards</a:t>
            </a:r>
            <a:endParaRPr lang="en-US" altLang="zh-CN" sz="3200" dirty="0">
              <a:latin typeface="Arial" charset="0"/>
              <a:cs typeface="Times New Roman" charset="0"/>
            </a:endParaRPr>
          </a:p>
          <a:p>
            <a:r>
              <a:rPr lang="en-US" altLang="zh-CN" dirty="0" smtClean="0">
                <a:latin typeface="Arial" charset="0"/>
                <a:cs typeface="Times New Roman" charset="0"/>
              </a:rPr>
              <a:t>But it has </a:t>
            </a:r>
            <a:r>
              <a:rPr lang="en-US" altLang="zh-CN" dirty="0">
                <a:latin typeface="Arial" charset="0"/>
                <a:cs typeface="Times New Roman" charset="0"/>
              </a:rPr>
              <a:t>yet to be realized by the end </a:t>
            </a:r>
            <a:r>
              <a:rPr lang="en-US" altLang="zh-CN" dirty="0" smtClean="0">
                <a:latin typeface="Arial" charset="0"/>
                <a:cs typeface="Times New Roman" charset="0"/>
              </a:rPr>
              <a:t>user in </a:t>
            </a:r>
            <a:r>
              <a:rPr lang="en-US" altLang="zh-CN" dirty="0">
                <a:latin typeface="Arial" charset="0"/>
                <a:cs typeface="Times New Roman" charset="0"/>
              </a:rPr>
              <a:t>many markets</a:t>
            </a:r>
          </a:p>
          <a:p>
            <a:endParaRPr lang="en-US" dirty="0"/>
          </a:p>
        </p:txBody>
      </p:sp>
    </p:spTree>
    <p:extLst>
      <p:ext uri="{BB962C8B-B14F-4D97-AF65-F5344CB8AC3E}">
        <p14:creationId xmlns:p14="http://schemas.microsoft.com/office/powerpoint/2010/main" xmlns="" val="26979519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468313" y="188913"/>
            <a:ext cx="8229600" cy="1127125"/>
          </a:xfrm>
        </p:spPr>
        <p:txBody>
          <a:bodyPr/>
          <a:lstStyle/>
          <a:p>
            <a:r>
              <a:rPr lang="en-US">
                <a:latin typeface="Arial" charset="0"/>
              </a:rPr>
              <a:t>SDR (Types)</a:t>
            </a:r>
            <a:endParaRPr lang="en-US" b="1">
              <a:latin typeface="Arial" charset="0"/>
            </a:endParaRPr>
          </a:p>
        </p:txBody>
      </p:sp>
      <p:graphicFrame>
        <p:nvGraphicFramePr>
          <p:cNvPr id="39938" name="Object 7"/>
          <p:cNvGraphicFramePr>
            <a:graphicFrameLocks noChangeAspect="1"/>
          </p:cNvGraphicFramePr>
          <p:nvPr/>
        </p:nvGraphicFramePr>
        <p:xfrm>
          <a:off x="25400" y="1196975"/>
          <a:ext cx="5483225" cy="5727700"/>
        </p:xfrm>
        <a:graphic>
          <a:graphicData uri="http://schemas.openxmlformats.org/presentationml/2006/ole">
            <p:oleObj spid="_x0000_s40079" name="Document" r:id="rId4" imgW="5625893" imgH="5727489" progId="Word.Document.12">
              <p:embed/>
            </p:oleObj>
          </a:graphicData>
        </a:graphic>
      </p:graphicFrame>
      <p:pic>
        <p:nvPicPr>
          <p:cNvPr id="39939" name="Picture 8"/>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64163" y="44450"/>
            <a:ext cx="3671887" cy="1944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40" name="Rectangle 9"/>
          <p:cNvSpPr>
            <a:spLocks noChangeArrowheads="1"/>
          </p:cNvSpPr>
          <p:nvPr/>
        </p:nvSpPr>
        <p:spPr bwMode="auto">
          <a:xfrm>
            <a:off x="5076825" y="2119313"/>
            <a:ext cx="3851275" cy="3973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285750" lvl="1" indent="-285750">
              <a:lnSpc>
                <a:spcPct val="90000"/>
              </a:lnSpc>
              <a:buFont typeface="Arial" charset="0"/>
              <a:buChar char="•"/>
            </a:pPr>
            <a:r>
              <a:rPr lang="en-US" altLang="zh-TW" sz="1400" dirty="0">
                <a:latin typeface="Calibri" charset="0"/>
                <a:ea typeface="PMingLiU" charset="0"/>
                <a:cs typeface="PMingLiU" charset="0"/>
              </a:rPr>
              <a:t>Capable of covering substantial frequency range and of executing software to provide variety of modulation techniques, wide-band or narrow-band operation, communications security functions and meet waveform performance requirements of relevant legacy systems</a:t>
            </a:r>
          </a:p>
          <a:p>
            <a:pPr marL="285750" lvl="1" indent="-285750">
              <a:lnSpc>
                <a:spcPct val="90000"/>
              </a:lnSpc>
              <a:buFont typeface="Arial" charset="0"/>
              <a:buChar char="•"/>
            </a:pPr>
            <a:r>
              <a:rPr lang="en-US" altLang="zh-TW" sz="1400" dirty="0">
                <a:latin typeface="Calibri" charset="0"/>
                <a:ea typeface="PMingLiU" charset="0"/>
                <a:cs typeface="PMingLiU" charset="0"/>
              </a:rPr>
              <a:t>Capable of storing large number of waveforms or air interfaces, and of adding new ones by software download</a:t>
            </a:r>
          </a:p>
          <a:p>
            <a:pPr marL="285750" lvl="1" indent="-285750">
              <a:lnSpc>
                <a:spcPct val="90000"/>
              </a:lnSpc>
              <a:buFont typeface="Arial" charset="0"/>
              <a:buChar char="•"/>
            </a:pPr>
            <a:r>
              <a:rPr lang="en-US" altLang="zh-TW" sz="1400" dirty="0">
                <a:latin typeface="Calibri" charset="0"/>
                <a:ea typeface="PMingLiU" charset="0"/>
                <a:cs typeface="PMingLiU" charset="0"/>
              </a:rPr>
              <a:t>System software should be capable of applying new or replacement modules for added functionality or bug fixes without reloading entire set of software</a:t>
            </a:r>
          </a:p>
          <a:p>
            <a:pPr marL="285750" lvl="1" indent="-285750">
              <a:lnSpc>
                <a:spcPct val="90000"/>
              </a:lnSpc>
              <a:buFont typeface="Arial" charset="0"/>
              <a:buChar char="•"/>
            </a:pPr>
            <a:r>
              <a:rPr lang="en-US" altLang="zh-TW" sz="1400" dirty="0">
                <a:latin typeface="Calibri" charset="0"/>
                <a:ea typeface="PMingLiU" charset="0"/>
                <a:cs typeface="PMingLiU" charset="0"/>
              </a:rPr>
              <a:t>Separate antenna system followed by some wideband filtering, amplification, and down conversion prior to receive A/D-conversion</a:t>
            </a:r>
          </a:p>
          <a:p>
            <a:pPr marL="285750" lvl="1" indent="-285750">
              <a:lnSpc>
                <a:spcPct val="90000"/>
              </a:lnSpc>
              <a:buFont typeface="Arial" charset="0"/>
              <a:buChar char="•"/>
            </a:pPr>
            <a:r>
              <a:rPr lang="en-US" altLang="zh-TW" sz="1400" dirty="0">
                <a:latin typeface="Calibri" charset="0"/>
                <a:ea typeface="PMingLiU" charset="0"/>
                <a:cs typeface="PMingLiU" charset="0"/>
              </a:rPr>
              <a:t>The transmission chain provides reverse function of D/A-conversion, analog up-conversion, filtering and amplification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457200" y="457200"/>
            <a:ext cx="8229600" cy="739775"/>
          </a:xfrm>
        </p:spPr>
        <p:txBody>
          <a:bodyPr/>
          <a:lstStyle/>
          <a:p>
            <a:r>
              <a:rPr lang="en-US">
                <a:latin typeface="Arial" charset="0"/>
              </a:rPr>
              <a:t>SDR: Drivers</a:t>
            </a:r>
          </a:p>
        </p:txBody>
      </p:sp>
      <p:sp>
        <p:nvSpPr>
          <p:cNvPr id="51202" name="Content Placeholder 2"/>
          <p:cNvSpPr>
            <a:spLocks noGrp="1"/>
          </p:cNvSpPr>
          <p:nvPr>
            <p:ph idx="1"/>
          </p:nvPr>
        </p:nvSpPr>
        <p:spPr>
          <a:xfrm>
            <a:off x="-36513" y="1196975"/>
            <a:ext cx="8516938" cy="5661025"/>
          </a:xfrm>
        </p:spPr>
        <p:txBody>
          <a:bodyPr/>
          <a:lstStyle/>
          <a:p>
            <a:r>
              <a:rPr lang="en-US" sz="3100" dirty="0">
                <a:latin typeface="Arial" charset="0"/>
              </a:rPr>
              <a:t>Key Players might be from Academia, Industry and Research.</a:t>
            </a:r>
          </a:p>
          <a:p>
            <a:pPr marL="800100" lvl="2" indent="0">
              <a:buNone/>
            </a:pPr>
            <a:r>
              <a:rPr lang="en-US" sz="2300" dirty="0" smtClean="0">
                <a:latin typeface="Arial" charset="0"/>
              </a:rPr>
              <a:t>But Challenge</a:t>
            </a:r>
            <a:r>
              <a:rPr lang="en-US" sz="2300" dirty="0">
                <a:latin typeface="Arial" charset="0"/>
              </a:rPr>
              <a:t>, problem and/or difficulty always brings an opportunity.</a:t>
            </a:r>
          </a:p>
          <a:p>
            <a:r>
              <a:rPr lang="en-US" sz="3100" dirty="0">
                <a:latin typeface="Arial" charset="0"/>
              </a:rPr>
              <a:t>Manufacturers, Operator, Regulator </a:t>
            </a:r>
            <a:r>
              <a:rPr lang="en-US" sz="3100" dirty="0" smtClean="0">
                <a:latin typeface="Arial" charset="0"/>
              </a:rPr>
              <a:t>Authorities</a:t>
            </a:r>
            <a:r>
              <a:rPr lang="en-US" sz="3100" dirty="0">
                <a:latin typeface="Arial" charset="0"/>
              </a:rPr>
              <a:t>, Standardization </a:t>
            </a:r>
            <a:r>
              <a:rPr lang="en-US" sz="3100" dirty="0" smtClean="0">
                <a:latin typeface="Arial" charset="0"/>
              </a:rPr>
              <a:t>Bodies </a:t>
            </a:r>
            <a:r>
              <a:rPr lang="en-US" sz="3100" dirty="0">
                <a:latin typeface="Arial" charset="0"/>
              </a:rPr>
              <a:t>etc. </a:t>
            </a:r>
            <a:endParaRPr lang="en-US" sz="3100" dirty="0" smtClean="0">
              <a:latin typeface="Arial" charset="0"/>
            </a:endParaRPr>
          </a:p>
          <a:p>
            <a:pPr marL="0" indent="0">
              <a:buNone/>
            </a:pPr>
            <a:r>
              <a:rPr lang="en-US" sz="3100" dirty="0">
                <a:latin typeface="Arial" charset="0"/>
              </a:rPr>
              <a:t>	</a:t>
            </a:r>
            <a:r>
              <a:rPr lang="en-US" sz="3100" dirty="0" smtClean="0">
                <a:latin typeface="Arial" charset="0"/>
              </a:rPr>
              <a:t>all </a:t>
            </a:r>
            <a:r>
              <a:rPr lang="en-US" sz="3100" dirty="0">
                <a:latin typeface="Arial" charset="0"/>
              </a:rPr>
              <a:t>together from AIR </a:t>
            </a:r>
            <a:r>
              <a:rPr lang="en-US" sz="3100" dirty="0" smtClean="0">
                <a:latin typeface="Arial" charset="0"/>
              </a:rPr>
              <a:t>triangle should </a:t>
            </a:r>
            <a:r>
              <a:rPr lang="en-US" sz="3100" dirty="0">
                <a:latin typeface="Arial" charset="0"/>
              </a:rPr>
              <a:t>be </a:t>
            </a:r>
            <a:r>
              <a:rPr lang="en-US" sz="3100" dirty="0" smtClean="0">
                <a:latin typeface="Arial" charset="0"/>
              </a:rPr>
              <a:t>	benefiting </a:t>
            </a:r>
            <a:r>
              <a:rPr lang="en-US" sz="3100" dirty="0">
                <a:latin typeface="Arial" charset="0"/>
              </a:rPr>
              <a:t>from this occasion </a:t>
            </a:r>
            <a:endParaRPr lang="en-US" sz="3100" dirty="0" smtClean="0">
              <a:latin typeface="Arial" charset="0"/>
            </a:endParaRPr>
          </a:p>
          <a:p>
            <a:r>
              <a:rPr lang="en-US" sz="3100" dirty="0" err="1" smtClean="0">
                <a:latin typeface="Arial" charset="0"/>
              </a:rPr>
              <a:t>GnuRadio</a:t>
            </a:r>
            <a:r>
              <a:rPr lang="en-US" sz="3100" dirty="0">
                <a:latin typeface="Arial" charset="0"/>
              </a:rPr>
              <a:t>, OSSIE, </a:t>
            </a:r>
            <a:r>
              <a:rPr lang="en-US" sz="3100" dirty="0" err="1" smtClean="0">
                <a:latin typeface="Arial" charset="0"/>
              </a:rPr>
              <a:t>FunCube</a:t>
            </a:r>
            <a:r>
              <a:rPr lang="en-US" sz="3100" dirty="0" smtClean="0">
                <a:latin typeface="Arial" charset="0"/>
              </a:rPr>
              <a:t> </a:t>
            </a:r>
            <a:r>
              <a:rPr lang="en-US" sz="3100" dirty="0">
                <a:latin typeface="Arial" charset="0"/>
              </a:rPr>
              <a:t>Dongle, RTL Dongle, SDR Forum, </a:t>
            </a:r>
            <a:r>
              <a:rPr lang="en-US" sz="3100" dirty="0" err="1">
                <a:latin typeface="Arial" charset="0"/>
              </a:rPr>
              <a:t>Ettus</a:t>
            </a:r>
            <a:r>
              <a:rPr lang="en-US" sz="3100" dirty="0">
                <a:latin typeface="Arial" charset="0"/>
              </a:rPr>
              <a:t> Research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latin typeface="Arial" charset="0"/>
              </a:rPr>
              <a:t>SDR: Drivers</a:t>
            </a:r>
          </a:p>
        </p:txBody>
      </p:sp>
      <p:sp>
        <p:nvSpPr>
          <p:cNvPr id="5" name="Rectangle 3"/>
          <p:cNvSpPr txBox="1">
            <a:spLocks noChangeArrowheads="1"/>
          </p:cNvSpPr>
          <p:nvPr/>
        </p:nvSpPr>
        <p:spPr bwMode="auto">
          <a:xfrm>
            <a:off x="457200" y="1981200"/>
            <a:ext cx="3581400" cy="288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Clr>
                <a:schemeClr val="bg2"/>
              </a:buClr>
              <a:buSzPct val="75000"/>
            </a:pPr>
            <a:r>
              <a:rPr lang="en-US" altLang="ko-KR" sz="2000" dirty="0">
                <a:solidFill>
                  <a:schemeClr val="tx2"/>
                </a:solidFill>
                <a:cs typeface="Arial" charset="0"/>
              </a:rPr>
              <a:t>The cellular industry</a:t>
            </a:r>
          </a:p>
          <a:p>
            <a:pPr>
              <a:spcBef>
                <a:spcPct val="20000"/>
              </a:spcBef>
              <a:buClr>
                <a:schemeClr val="bg2"/>
              </a:buClr>
              <a:buSzPct val="75000"/>
              <a:buFont typeface="Wingdings" charset="0"/>
              <a:buChar char="n"/>
            </a:pPr>
            <a:r>
              <a:rPr lang="en-US" altLang="ko-KR" sz="2000" dirty="0">
                <a:cs typeface="Arial" charset="0"/>
              </a:rPr>
              <a:t>Wide area coverage.</a:t>
            </a:r>
          </a:p>
          <a:p>
            <a:pPr>
              <a:spcBef>
                <a:spcPct val="20000"/>
              </a:spcBef>
              <a:buClr>
                <a:schemeClr val="bg2"/>
              </a:buClr>
              <a:buSzPct val="75000"/>
              <a:buFont typeface="Wingdings" charset="0"/>
              <a:buChar char="n"/>
            </a:pPr>
            <a:r>
              <a:rPr lang="en-US" altLang="ko-KR" sz="2000" dirty="0">
                <a:cs typeface="Arial" charset="0"/>
              </a:rPr>
              <a:t>Global roaming.</a:t>
            </a:r>
          </a:p>
          <a:p>
            <a:pPr>
              <a:spcBef>
                <a:spcPct val="20000"/>
              </a:spcBef>
              <a:buClr>
                <a:schemeClr val="bg2"/>
              </a:buClr>
              <a:buSzPct val="75000"/>
              <a:buFont typeface="Wingdings" charset="0"/>
              <a:buChar char="n"/>
            </a:pPr>
            <a:r>
              <a:rPr lang="en-US" altLang="ko-KR" sz="2000" dirty="0">
                <a:cs typeface="Arial" charset="0"/>
              </a:rPr>
              <a:t>Mobile users at vehicular speeds.</a:t>
            </a:r>
          </a:p>
          <a:p>
            <a:pPr>
              <a:spcBef>
                <a:spcPct val="20000"/>
              </a:spcBef>
              <a:buClr>
                <a:schemeClr val="bg2"/>
              </a:buClr>
              <a:buSzPct val="75000"/>
              <a:buFont typeface="Wingdings" charset="0"/>
              <a:buChar char="n"/>
            </a:pPr>
            <a:r>
              <a:rPr lang="en-US" altLang="ko-KR" sz="2000" dirty="0">
                <a:solidFill>
                  <a:schemeClr val="tx2"/>
                </a:solidFill>
                <a:cs typeface="Arial" charset="0"/>
              </a:rPr>
              <a:t>Subscription-based.</a:t>
            </a:r>
          </a:p>
          <a:p>
            <a:pPr>
              <a:spcBef>
                <a:spcPct val="20000"/>
              </a:spcBef>
              <a:buClr>
                <a:schemeClr val="bg2"/>
              </a:buClr>
              <a:buSzPct val="75000"/>
              <a:buFont typeface="Wingdings" charset="0"/>
              <a:buChar char="n"/>
            </a:pPr>
            <a:r>
              <a:rPr lang="en-US" altLang="ko-KR" sz="2000" dirty="0">
                <a:solidFill>
                  <a:schemeClr val="tx2"/>
                </a:solidFill>
                <a:cs typeface="Arial" charset="0"/>
              </a:rPr>
              <a:t>Licensed bands.</a:t>
            </a:r>
          </a:p>
          <a:p>
            <a:pPr lvl="1">
              <a:spcBef>
                <a:spcPct val="20000"/>
              </a:spcBef>
              <a:buClr>
                <a:schemeClr val="accent2"/>
              </a:buClr>
              <a:buSzPct val="80000"/>
              <a:buFont typeface="Wingdings" charset="0"/>
              <a:buChar char="¨"/>
            </a:pPr>
            <a:endParaRPr lang="ko-KR" altLang="en-US" sz="2000" dirty="0">
              <a:cs typeface="Arial" charset="0"/>
            </a:endParaRPr>
          </a:p>
        </p:txBody>
      </p:sp>
      <p:sp>
        <p:nvSpPr>
          <p:cNvPr id="6" name="Rectangle 4"/>
          <p:cNvSpPr txBox="1">
            <a:spLocks noChangeArrowheads="1"/>
          </p:cNvSpPr>
          <p:nvPr/>
        </p:nvSpPr>
        <p:spPr bwMode="auto">
          <a:xfrm>
            <a:off x="4276725" y="1981200"/>
            <a:ext cx="4867275" cy="252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Clr>
                <a:schemeClr val="bg2"/>
              </a:buClr>
              <a:buSzPct val="75000"/>
            </a:pPr>
            <a:r>
              <a:rPr lang="en-US" altLang="ko-KR" sz="2000">
                <a:solidFill>
                  <a:schemeClr val="tx2"/>
                </a:solidFill>
                <a:cs typeface="Arial" charset="0"/>
              </a:rPr>
              <a:t>The wireless LAN industry</a:t>
            </a:r>
          </a:p>
          <a:p>
            <a:pPr>
              <a:spcBef>
                <a:spcPct val="20000"/>
              </a:spcBef>
              <a:buClr>
                <a:schemeClr val="bg2"/>
              </a:buClr>
              <a:buSzPct val="75000"/>
              <a:buFont typeface="Wingdings" charset="0"/>
              <a:buChar char="n"/>
            </a:pPr>
            <a:r>
              <a:rPr lang="en-US" altLang="ko-KR" sz="2000">
                <a:solidFill>
                  <a:schemeClr val="tx2"/>
                </a:solidFill>
                <a:cs typeface="Arial" charset="0"/>
              </a:rPr>
              <a:t>Local coverage.</a:t>
            </a:r>
          </a:p>
          <a:p>
            <a:pPr>
              <a:spcBef>
                <a:spcPct val="20000"/>
              </a:spcBef>
              <a:buClr>
                <a:schemeClr val="bg2"/>
              </a:buClr>
              <a:buSzPct val="75000"/>
              <a:buFont typeface="Wingdings" charset="0"/>
              <a:buChar char="n"/>
            </a:pPr>
            <a:r>
              <a:rPr lang="en-US" altLang="ko-KR" sz="2000">
                <a:solidFill>
                  <a:schemeClr val="tx2"/>
                </a:solidFill>
                <a:cs typeface="Arial" charset="0"/>
              </a:rPr>
              <a:t>No handoff or roaming.</a:t>
            </a:r>
          </a:p>
          <a:p>
            <a:pPr>
              <a:spcBef>
                <a:spcPct val="20000"/>
              </a:spcBef>
              <a:buClr>
                <a:schemeClr val="bg2"/>
              </a:buClr>
              <a:buSzPct val="75000"/>
              <a:buFont typeface="Wingdings" charset="0"/>
              <a:buChar char="n"/>
            </a:pPr>
            <a:r>
              <a:rPr lang="en-US" altLang="ko-KR" sz="2000">
                <a:solidFill>
                  <a:schemeClr val="tx2"/>
                </a:solidFill>
                <a:cs typeface="Arial" charset="0"/>
              </a:rPr>
              <a:t>Fixed users.</a:t>
            </a:r>
          </a:p>
          <a:p>
            <a:pPr>
              <a:spcBef>
                <a:spcPct val="20000"/>
              </a:spcBef>
              <a:buClr>
                <a:schemeClr val="bg2"/>
              </a:buClr>
              <a:buSzPct val="75000"/>
              <a:buFont typeface="Wingdings" charset="0"/>
              <a:buChar char="n"/>
            </a:pPr>
            <a:r>
              <a:rPr lang="en-US" altLang="ko-KR" sz="2000">
                <a:cs typeface="Arial" charset="0"/>
              </a:rPr>
              <a:t>Revenue through equipment sales.</a:t>
            </a:r>
          </a:p>
          <a:p>
            <a:pPr>
              <a:spcBef>
                <a:spcPct val="20000"/>
              </a:spcBef>
              <a:buClr>
                <a:schemeClr val="bg2"/>
              </a:buClr>
              <a:buSzPct val="75000"/>
              <a:buFont typeface="Wingdings" charset="0"/>
              <a:buChar char="n"/>
            </a:pPr>
            <a:r>
              <a:rPr lang="en-US" altLang="ko-KR" sz="2000">
                <a:cs typeface="Arial" charset="0"/>
              </a:rPr>
              <a:t>Unlicensed bands.</a:t>
            </a:r>
          </a:p>
          <a:p>
            <a:pPr>
              <a:spcBef>
                <a:spcPct val="20000"/>
              </a:spcBef>
              <a:buClr>
                <a:schemeClr val="bg2"/>
              </a:buClr>
              <a:buSzPct val="75000"/>
              <a:buFont typeface="Wingdings" charset="0"/>
              <a:buChar char="n"/>
            </a:pPr>
            <a:endParaRPr lang="ko-KR" altLang="en-US" sz="2000">
              <a:cs typeface="Arial" charset="0"/>
            </a:endParaRPr>
          </a:p>
        </p:txBody>
      </p:sp>
      <p:grpSp>
        <p:nvGrpSpPr>
          <p:cNvPr id="7" name="Group 5"/>
          <p:cNvGrpSpPr>
            <a:grpSpLocks/>
          </p:cNvGrpSpPr>
          <p:nvPr/>
        </p:nvGrpSpPr>
        <p:grpSpPr bwMode="auto">
          <a:xfrm>
            <a:off x="1085850" y="4583113"/>
            <a:ext cx="6553200" cy="1674812"/>
            <a:chOff x="576" y="3120"/>
            <a:chExt cx="4128" cy="1055"/>
          </a:xfrm>
        </p:grpSpPr>
        <p:pic>
          <p:nvPicPr>
            <p:cNvPr id="40965" name="Picture 6" descr="j026136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20" y="3120"/>
              <a:ext cx="1488" cy="1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Box 7"/>
            <p:cNvSpPr txBox="1">
              <a:spLocks noChangeArrowheads="1"/>
            </p:cNvSpPr>
            <p:nvPr/>
          </p:nvSpPr>
          <p:spPr bwMode="auto">
            <a:xfrm>
              <a:off x="2294" y="3290"/>
              <a:ext cx="787" cy="7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altLang="ko-KR" sz="2400">
                  <a:solidFill>
                    <a:srgbClr val="CC0000"/>
                  </a:solidFill>
                  <a:latin typeface="Times New Roman" charset="0"/>
                  <a:ea typeface="굴림" charset="0"/>
                  <a:cs typeface="굴림" charset="0"/>
                </a:rPr>
                <a:t>The</a:t>
              </a:r>
            </a:p>
            <a:p>
              <a:pPr>
                <a:defRPr/>
              </a:pPr>
              <a:r>
                <a:rPr lang="en-US" altLang="ko-KR" sz="2400">
                  <a:solidFill>
                    <a:srgbClr val="CC0000"/>
                  </a:solidFill>
                  <a:latin typeface="Times New Roman" charset="0"/>
                  <a:ea typeface="굴림" charset="0"/>
                  <a:cs typeface="굴림" charset="0"/>
                </a:rPr>
                <a:t>Wireless</a:t>
              </a:r>
            </a:p>
            <a:p>
              <a:pPr>
                <a:defRPr/>
              </a:pPr>
              <a:r>
                <a:rPr lang="en-US" altLang="ko-KR" sz="2400">
                  <a:solidFill>
                    <a:srgbClr val="CC0000"/>
                  </a:solidFill>
                  <a:latin typeface="Times New Roman" charset="0"/>
                  <a:ea typeface="굴림" charset="0"/>
                  <a:cs typeface="굴림" charset="0"/>
                </a:rPr>
                <a:t>Internet</a:t>
              </a:r>
            </a:p>
          </p:txBody>
        </p:sp>
        <p:sp>
          <p:nvSpPr>
            <p:cNvPr id="10" name="AutoShape 8"/>
            <p:cNvSpPr>
              <a:spLocks noChangeArrowheads="1"/>
            </p:cNvSpPr>
            <p:nvPr/>
          </p:nvSpPr>
          <p:spPr bwMode="auto">
            <a:xfrm flipV="1">
              <a:off x="576" y="3120"/>
              <a:ext cx="1104" cy="690"/>
            </a:xfrm>
            <a:custGeom>
              <a:avLst/>
              <a:gdLst>
                <a:gd name="G0" fmla="+- 16434 0 0"/>
                <a:gd name="G1" fmla="+- 3819 0 0"/>
                <a:gd name="G2" fmla="+- 12158 0 3819"/>
                <a:gd name="G3" fmla="+- G2 0 3819"/>
                <a:gd name="G4" fmla="*/ G3 32768 32059"/>
                <a:gd name="G5" fmla="*/ G4 1 2"/>
                <a:gd name="G6" fmla="+- 21600 0 16434"/>
                <a:gd name="G7" fmla="*/ G6 3819 6079"/>
                <a:gd name="G8" fmla="+- G7 16434 0"/>
                <a:gd name="T0" fmla="*/ 16434 w 21600"/>
                <a:gd name="T1" fmla="*/ 0 h 21600"/>
                <a:gd name="T2" fmla="*/ 16434 w 21600"/>
                <a:gd name="T3" fmla="*/ 12158 h 21600"/>
                <a:gd name="T4" fmla="*/ 2310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6434" y="0"/>
                  </a:lnTo>
                  <a:lnTo>
                    <a:pt x="16434" y="3819"/>
                  </a:lnTo>
                  <a:lnTo>
                    <a:pt x="12427" y="3819"/>
                  </a:lnTo>
                  <a:cubicBezTo>
                    <a:pt x="5564" y="3819"/>
                    <a:pt x="0" y="7552"/>
                    <a:pt x="0" y="12158"/>
                  </a:cubicBezTo>
                  <a:lnTo>
                    <a:pt x="0" y="21600"/>
                  </a:lnTo>
                  <a:lnTo>
                    <a:pt x="4620" y="21600"/>
                  </a:lnTo>
                  <a:lnTo>
                    <a:pt x="4620" y="12158"/>
                  </a:lnTo>
                  <a:cubicBezTo>
                    <a:pt x="4620" y="10049"/>
                    <a:pt x="8115" y="8339"/>
                    <a:pt x="12427" y="8339"/>
                  </a:cubicBezTo>
                  <a:lnTo>
                    <a:pt x="16434" y="8339"/>
                  </a:lnTo>
                  <a:lnTo>
                    <a:pt x="16434" y="12158"/>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11" name="AutoShape 9"/>
            <p:cNvSpPr>
              <a:spLocks noChangeArrowheads="1"/>
            </p:cNvSpPr>
            <p:nvPr/>
          </p:nvSpPr>
          <p:spPr bwMode="auto">
            <a:xfrm flipH="1" flipV="1">
              <a:off x="3600" y="3120"/>
              <a:ext cx="1104" cy="690"/>
            </a:xfrm>
            <a:custGeom>
              <a:avLst/>
              <a:gdLst>
                <a:gd name="G0" fmla="+- 16434 0 0"/>
                <a:gd name="G1" fmla="+- 3819 0 0"/>
                <a:gd name="G2" fmla="+- 12158 0 3819"/>
                <a:gd name="G3" fmla="+- G2 0 3819"/>
                <a:gd name="G4" fmla="*/ G3 32768 32059"/>
                <a:gd name="G5" fmla="*/ G4 1 2"/>
                <a:gd name="G6" fmla="+- 21600 0 16434"/>
                <a:gd name="G7" fmla="*/ G6 3819 6079"/>
                <a:gd name="G8" fmla="+- G7 16434 0"/>
                <a:gd name="T0" fmla="*/ 16434 w 21600"/>
                <a:gd name="T1" fmla="*/ 0 h 21600"/>
                <a:gd name="T2" fmla="*/ 16434 w 21600"/>
                <a:gd name="T3" fmla="*/ 12158 h 21600"/>
                <a:gd name="T4" fmla="*/ 2310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6434" y="0"/>
                  </a:lnTo>
                  <a:lnTo>
                    <a:pt x="16434" y="3819"/>
                  </a:lnTo>
                  <a:lnTo>
                    <a:pt x="12427" y="3819"/>
                  </a:lnTo>
                  <a:cubicBezTo>
                    <a:pt x="5564" y="3819"/>
                    <a:pt x="0" y="7552"/>
                    <a:pt x="0" y="12158"/>
                  </a:cubicBezTo>
                  <a:lnTo>
                    <a:pt x="0" y="21600"/>
                  </a:lnTo>
                  <a:lnTo>
                    <a:pt x="4620" y="21600"/>
                  </a:lnTo>
                  <a:lnTo>
                    <a:pt x="4620" y="12158"/>
                  </a:lnTo>
                  <a:cubicBezTo>
                    <a:pt x="4620" y="10049"/>
                    <a:pt x="8115" y="8339"/>
                    <a:pt x="12427" y="8339"/>
                  </a:cubicBezTo>
                  <a:lnTo>
                    <a:pt x="16434" y="8339"/>
                  </a:lnTo>
                  <a:lnTo>
                    <a:pt x="16434" y="12158"/>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txBox="1">
            <a:spLocks noChangeArrowheads="1"/>
          </p:cNvSpPr>
          <p:nvPr/>
        </p:nvSpPr>
        <p:spPr bwMode="auto">
          <a:xfrm>
            <a:off x="0" y="0"/>
            <a:ext cx="9144000" cy="191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ko-KR" sz="4400" dirty="0">
                <a:cs typeface="Arial" charset="0"/>
              </a:rPr>
              <a:t>SDR: Drivers </a:t>
            </a:r>
          </a:p>
          <a:p>
            <a:r>
              <a:rPr lang="en-US" altLang="ko-KR" sz="3000" dirty="0">
                <a:cs typeface="Arial" charset="0"/>
              </a:rPr>
              <a:t>Future trends of mobile communications</a:t>
            </a:r>
          </a:p>
        </p:txBody>
      </p:sp>
      <p:graphicFrame>
        <p:nvGraphicFramePr>
          <p:cNvPr id="41986" name="Object 3"/>
          <p:cNvGraphicFramePr>
            <a:graphicFrameLocks noChangeAspect="1"/>
          </p:cNvGraphicFramePr>
          <p:nvPr/>
        </p:nvGraphicFramePr>
        <p:xfrm>
          <a:off x="-92075" y="2078038"/>
          <a:ext cx="7977188" cy="4806950"/>
        </p:xfrm>
        <a:graphic>
          <a:graphicData uri="http://schemas.openxmlformats.org/presentationml/2006/ole">
            <p:oleObj spid="_x0000_s42127" name="Picture" r:id="rId4" imgW="6678168" imgH="4020312" progId="Word.Picture.8">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dirty="0" smtClean="0"/>
              <a:t>Block </a:t>
            </a:r>
            <a:r>
              <a:rPr lang="en-US" dirty="0"/>
              <a:t>D</a:t>
            </a:r>
            <a:r>
              <a:rPr lang="en-US" dirty="0" smtClean="0"/>
              <a:t>iagram </a:t>
            </a:r>
            <a:r>
              <a:rPr lang="en-US" dirty="0"/>
              <a:t>of a </a:t>
            </a:r>
            <a:r>
              <a:rPr lang="en-US" dirty="0" smtClean="0"/>
              <a:t>Digital </a:t>
            </a:r>
            <a:r>
              <a:rPr lang="en-US" dirty="0"/>
              <a:t>R</a:t>
            </a:r>
            <a:r>
              <a:rPr lang="en-US" dirty="0" smtClean="0"/>
              <a:t>adio </a:t>
            </a:r>
            <a:r>
              <a:rPr lang="en-US" dirty="0"/>
              <a:t>S</a:t>
            </a:r>
            <a:r>
              <a:rPr lang="en-US" dirty="0" smtClean="0"/>
              <a:t>ystem</a:t>
            </a:r>
            <a:endParaRPr lang="en-US" dirty="0">
              <a:latin typeface="Arial" charset="0"/>
            </a:endParaRPr>
          </a:p>
        </p:txBody>
      </p:sp>
      <p:pic>
        <p:nvPicPr>
          <p:cNvPr id="6" name="Picture 5"/>
          <p:cNvPicPr>
            <a:picLocks noChangeAspect="1"/>
          </p:cNvPicPr>
          <p:nvPr/>
        </p:nvPicPr>
        <p:blipFill>
          <a:blip r:embed="rId3" cstate="print"/>
          <a:stretch>
            <a:fillRect/>
          </a:stretch>
        </p:blipFill>
        <p:spPr>
          <a:xfrm>
            <a:off x="0" y="2361912"/>
            <a:ext cx="9144000" cy="351536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11560"/>
          </a:xfrm>
        </p:spPr>
        <p:txBody>
          <a:bodyPr/>
          <a:lstStyle/>
          <a:p>
            <a:r>
              <a:rPr lang="en-US" dirty="0"/>
              <a:t>Digital Radio System</a:t>
            </a:r>
          </a:p>
        </p:txBody>
      </p:sp>
      <p:pic>
        <p:nvPicPr>
          <p:cNvPr id="6" name="Picture 5"/>
          <p:cNvPicPr>
            <a:picLocks noChangeAspect="1"/>
          </p:cNvPicPr>
          <p:nvPr/>
        </p:nvPicPr>
        <p:blipFill>
          <a:blip r:embed="rId3" cstate="print"/>
          <a:stretch>
            <a:fillRect/>
          </a:stretch>
        </p:blipFill>
        <p:spPr>
          <a:xfrm>
            <a:off x="0" y="2492896"/>
            <a:ext cx="9144000" cy="3325091"/>
          </a:xfrm>
          <a:prstGeom prst="rect">
            <a:avLst/>
          </a:prstGeom>
        </p:spPr>
      </p:pic>
    </p:spTree>
    <p:extLst>
      <p:ext uri="{BB962C8B-B14F-4D97-AF65-F5344CB8AC3E}">
        <p14:creationId xmlns:p14="http://schemas.microsoft.com/office/powerpoint/2010/main" xmlns="" val="35261916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457200" y="457200"/>
            <a:ext cx="8229600" cy="811560"/>
          </a:xfrm>
        </p:spPr>
        <p:txBody>
          <a:bodyPr/>
          <a:lstStyle/>
          <a:p>
            <a:r>
              <a:rPr lang="en-US" dirty="0">
                <a:latin typeface="Arial" charset="0"/>
              </a:rPr>
              <a:t>SDR: Handset Evolution</a:t>
            </a:r>
          </a:p>
        </p:txBody>
      </p:sp>
      <p:pic>
        <p:nvPicPr>
          <p:cNvPr id="52226" name="Picture 5"/>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950" y="1844675"/>
            <a:ext cx="8851900" cy="360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457200" y="457200"/>
            <a:ext cx="8229600" cy="811560"/>
          </a:xfrm>
        </p:spPr>
        <p:txBody>
          <a:bodyPr/>
          <a:lstStyle/>
          <a:p>
            <a:r>
              <a:rPr lang="en-US" dirty="0">
                <a:latin typeface="Arial" charset="0"/>
              </a:rPr>
              <a:t>SDR: Handset Evolution</a:t>
            </a:r>
          </a:p>
        </p:txBody>
      </p:sp>
      <p:pic>
        <p:nvPicPr>
          <p:cNvPr id="53250" name="Picture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2305050"/>
            <a:ext cx="8839200" cy="3644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457200" y="457200"/>
            <a:ext cx="8229600" cy="667544"/>
          </a:xfrm>
        </p:spPr>
        <p:txBody>
          <a:bodyPr/>
          <a:lstStyle/>
          <a:p>
            <a:r>
              <a:rPr lang="en-US" dirty="0">
                <a:latin typeface="Arial" charset="0"/>
              </a:rPr>
              <a:t>SDR: Handset Evolution</a:t>
            </a:r>
          </a:p>
        </p:txBody>
      </p:sp>
      <p:pic>
        <p:nvPicPr>
          <p:cNvPr id="54274" name="Picture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800" y="2133600"/>
            <a:ext cx="9042400" cy="374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457200" y="457200"/>
            <a:ext cx="8229600" cy="811213"/>
          </a:xfrm>
        </p:spPr>
        <p:txBody>
          <a:bodyPr/>
          <a:lstStyle/>
          <a:p>
            <a:r>
              <a:rPr lang="en-US">
                <a:latin typeface="Arial" charset="0"/>
              </a:rPr>
              <a:t>SDR: Benefits</a:t>
            </a:r>
          </a:p>
        </p:txBody>
      </p:sp>
      <p:sp>
        <p:nvSpPr>
          <p:cNvPr id="55298" name="Content Placeholder 2"/>
          <p:cNvSpPr>
            <a:spLocks noGrp="1"/>
          </p:cNvSpPr>
          <p:nvPr>
            <p:ph idx="1"/>
          </p:nvPr>
        </p:nvSpPr>
        <p:spPr>
          <a:xfrm>
            <a:off x="107950" y="1412875"/>
            <a:ext cx="8928100" cy="4824413"/>
          </a:xfrm>
        </p:spPr>
        <p:txBody>
          <a:bodyPr/>
          <a:lstStyle/>
          <a:p>
            <a:pPr>
              <a:lnSpc>
                <a:spcPct val="80000"/>
              </a:lnSpc>
            </a:pPr>
            <a:r>
              <a:rPr lang="en-US" sz="2400">
                <a:latin typeface="Calibri" charset="0"/>
              </a:rPr>
              <a:t>Ease of design</a:t>
            </a:r>
          </a:p>
          <a:p>
            <a:pPr lvl="1">
              <a:lnSpc>
                <a:spcPct val="80000"/>
              </a:lnSpc>
            </a:pPr>
            <a:r>
              <a:rPr lang="en-US" sz="2000">
                <a:latin typeface="Calibri" charset="0"/>
                <a:cs typeface="Arial" charset="0"/>
              </a:rPr>
              <a:t>Reduces design-cycle time, quicker iterations</a:t>
            </a:r>
          </a:p>
          <a:p>
            <a:pPr>
              <a:lnSpc>
                <a:spcPct val="80000"/>
              </a:lnSpc>
            </a:pPr>
            <a:r>
              <a:rPr lang="en-US" sz="2400">
                <a:latin typeface="Calibri" charset="0"/>
              </a:rPr>
              <a:t>Ease of manufacture</a:t>
            </a:r>
          </a:p>
          <a:p>
            <a:pPr lvl="1">
              <a:lnSpc>
                <a:spcPct val="80000"/>
              </a:lnSpc>
            </a:pPr>
            <a:r>
              <a:rPr lang="en-US" sz="2000">
                <a:latin typeface="Calibri" charset="0"/>
                <a:cs typeface="Arial" charset="0"/>
              </a:rPr>
              <a:t>Digital hardware reduces costs associated with manufacturing and testing radios</a:t>
            </a:r>
          </a:p>
          <a:p>
            <a:pPr>
              <a:lnSpc>
                <a:spcPct val="80000"/>
              </a:lnSpc>
            </a:pPr>
            <a:r>
              <a:rPr lang="en-US" sz="2400">
                <a:latin typeface="Calibri" charset="0"/>
              </a:rPr>
              <a:t>Multimode operation</a:t>
            </a:r>
          </a:p>
          <a:p>
            <a:pPr lvl="1">
              <a:lnSpc>
                <a:spcPct val="80000"/>
              </a:lnSpc>
            </a:pPr>
            <a:r>
              <a:rPr lang="en-US" sz="2000">
                <a:latin typeface="Calibri" charset="0"/>
                <a:cs typeface="Arial" charset="0"/>
              </a:rPr>
              <a:t>SR can change modes by loading appropriate software into memory</a:t>
            </a:r>
          </a:p>
          <a:p>
            <a:pPr>
              <a:lnSpc>
                <a:spcPct val="80000"/>
              </a:lnSpc>
            </a:pPr>
            <a:r>
              <a:rPr lang="en-US" sz="2400">
                <a:latin typeface="Calibri" charset="0"/>
              </a:rPr>
              <a:t>Use of advanced signal processing techniques</a:t>
            </a:r>
          </a:p>
          <a:p>
            <a:pPr lvl="1">
              <a:lnSpc>
                <a:spcPct val="80000"/>
              </a:lnSpc>
            </a:pPr>
            <a:r>
              <a:rPr lang="en-US" sz="2000">
                <a:latin typeface="Calibri" charset="0"/>
                <a:cs typeface="Arial" charset="0"/>
              </a:rPr>
              <a:t>Allows implementation of new receiver structures and signal processing techniques</a:t>
            </a:r>
          </a:p>
          <a:p>
            <a:pPr>
              <a:lnSpc>
                <a:spcPct val="80000"/>
              </a:lnSpc>
            </a:pPr>
            <a:r>
              <a:rPr lang="en-US" sz="2400">
                <a:latin typeface="Calibri" charset="0"/>
              </a:rPr>
              <a:t>Fewer discrete components</a:t>
            </a:r>
          </a:p>
          <a:p>
            <a:pPr lvl="1">
              <a:lnSpc>
                <a:spcPct val="80000"/>
              </a:lnSpc>
            </a:pPr>
            <a:r>
              <a:rPr lang="en-US" sz="2000">
                <a:latin typeface="Calibri" charset="0"/>
                <a:cs typeface="Arial" charset="0"/>
              </a:rPr>
              <a:t>Digital processors can implement functions such as synchronization, demodulation, error correction, decryption, etc.</a:t>
            </a:r>
          </a:p>
          <a:p>
            <a:pPr>
              <a:lnSpc>
                <a:spcPct val="80000"/>
              </a:lnSpc>
            </a:pPr>
            <a:r>
              <a:rPr lang="en-US" sz="2400">
                <a:latin typeface="Calibri" charset="0"/>
              </a:rPr>
              <a:t>Flexibility to incorporate additional functionality</a:t>
            </a:r>
          </a:p>
          <a:p>
            <a:pPr lvl="1">
              <a:lnSpc>
                <a:spcPct val="80000"/>
              </a:lnSpc>
            </a:pPr>
            <a:r>
              <a:rPr lang="en-US" sz="2000">
                <a:latin typeface="Calibri" charset="0"/>
                <a:cs typeface="Arial" charset="0"/>
              </a:rPr>
              <a:t>Can be modified in the field to correct problems and to upgrade</a:t>
            </a:r>
          </a:p>
          <a:p>
            <a:endParaRPr lang="en-US">
              <a:latin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457200" y="457200"/>
            <a:ext cx="8229600" cy="955576"/>
          </a:xfrm>
        </p:spPr>
        <p:txBody>
          <a:bodyPr/>
          <a:lstStyle/>
          <a:p>
            <a:r>
              <a:rPr lang="en-US" dirty="0">
                <a:latin typeface="Arial" charset="0"/>
              </a:rPr>
              <a:t>SDR: Advantages</a:t>
            </a:r>
          </a:p>
        </p:txBody>
      </p:sp>
      <p:sp>
        <p:nvSpPr>
          <p:cNvPr id="56322" name="Content Placeholder 2"/>
          <p:cNvSpPr>
            <a:spLocks noGrp="1"/>
          </p:cNvSpPr>
          <p:nvPr>
            <p:ph idx="1"/>
          </p:nvPr>
        </p:nvSpPr>
        <p:spPr/>
        <p:txBody>
          <a:bodyPr/>
          <a:lstStyle/>
          <a:p>
            <a:pPr>
              <a:lnSpc>
                <a:spcPct val="90000"/>
              </a:lnSpc>
            </a:pPr>
            <a:r>
              <a:rPr lang="en-US" sz="2600">
                <a:latin typeface="Calibri" charset="0"/>
              </a:rPr>
              <a:t>Flexible/reconfigurable</a:t>
            </a:r>
          </a:p>
          <a:p>
            <a:pPr lvl="1">
              <a:lnSpc>
                <a:spcPct val="90000"/>
              </a:lnSpc>
            </a:pPr>
            <a:r>
              <a:rPr lang="en-US" sz="2200">
                <a:latin typeface="Calibri" charset="0"/>
                <a:cs typeface="Arial" charset="0"/>
              </a:rPr>
              <a:t>Reprogrammable units and infrastructure</a:t>
            </a:r>
          </a:p>
          <a:p>
            <a:pPr>
              <a:lnSpc>
                <a:spcPct val="90000"/>
              </a:lnSpc>
            </a:pPr>
            <a:r>
              <a:rPr lang="en-US" sz="2600">
                <a:latin typeface="Calibri" charset="0"/>
              </a:rPr>
              <a:t>Reduced obsolescence </a:t>
            </a:r>
          </a:p>
          <a:p>
            <a:pPr lvl="1">
              <a:lnSpc>
                <a:spcPct val="90000"/>
              </a:lnSpc>
            </a:pPr>
            <a:r>
              <a:rPr lang="en-US" sz="2200">
                <a:latin typeface="Calibri" charset="0"/>
                <a:cs typeface="Arial" charset="0"/>
              </a:rPr>
              <a:t>Multiband/multimode</a:t>
            </a:r>
          </a:p>
          <a:p>
            <a:pPr>
              <a:lnSpc>
                <a:spcPct val="90000"/>
              </a:lnSpc>
            </a:pPr>
            <a:r>
              <a:rPr lang="en-US" altLang="zh-TW" sz="2600">
                <a:latin typeface="Calibri" charset="0"/>
                <a:ea typeface="PMingLiU" charset="0"/>
                <a:cs typeface="PMingLiU" charset="0"/>
              </a:rPr>
              <a:t>Ubiquitous connectivity</a:t>
            </a:r>
          </a:p>
          <a:p>
            <a:pPr lvl="1">
              <a:lnSpc>
                <a:spcPct val="90000"/>
              </a:lnSpc>
            </a:pPr>
            <a:r>
              <a:rPr lang="en-US" altLang="zh-TW" sz="2200">
                <a:latin typeface="Calibri" charset="0"/>
                <a:ea typeface="PMingLiU" charset="0"/>
                <a:cs typeface="PMingLiU" charset="0"/>
              </a:rPr>
              <a:t>Different standards can co-exist</a:t>
            </a:r>
          </a:p>
          <a:p>
            <a:pPr>
              <a:lnSpc>
                <a:spcPct val="90000"/>
              </a:lnSpc>
            </a:pPr>
            <a:r>
              <a:rPr lang="en-US" sz="2600">
                <a:latin typeface="Calibri" charset="0"/>
              </a:rPr>
              <a:t>Enhances/facilitates experimentation</a:t>
            </a:r>
          </a:p>
          <a:p>
            <a:pPr>
              <a:lnSpc>
                <a:spcPct val="90000"/>
              </a:lnSpc>
            </a:pPr>
            <a:r>
              <a:rPr lang="en-US" sz="2600">
                <a:latin typeface="Calibri" charset="0"/>
              </a:rPr>
              <a:t>Brings analog and digital worlds together</a:t>
            </a:r>
          </a:p>
          <a:p>
            <a:pPr lvl="1">
              <a:lnSpc>
                <a:spcPct val="90000"/>
              </a:lnSpc>
            </a:pPr>
            <a:r>
              <a:rPr lang="en-US" sz="2200">
                <a:latin typeface="Calibri" charset="0"/>
                <a:cs typeface="Arial" charset="0"/>
              </a:rPr>
              <a:t>Full convergence of digital networks and radio science</a:t>
            </a:r>
          </a:p>
          <a:p>
            <a:pPr lvl="1">
              <a:lnSpc>
                <a:spcPct val="90000"/>
              </a:lnSpc>
            </a:pPr>
            <a:r>
              <a:rPr lang="en-US" sz="2200">
                <a:latin typeface="Calibri" charset="0"/>
                <a:cs typeface="Arial" charset="0"/>
              </a:rPr>
              <a:t>Networkable</a:t>
            </a:r>
          </a:p>
          <a:p>
            <a:pPr lvl="1">
              <a:lnSpc>
                <a:spcPct val="90000"/>
              </a:lnSpc>
            </a:pPr>
            <a:r>
              <a:rPr lang="en-US" sz="2200">
                <a:latin typeface="Calibri" charset="0"/>
                <a:cs typeface="Arial" charset="0"/>
              </a:rPr>
              <a:t>Simultaneous voice, data, and video</a:t>
            </a:r>
          </a:p>
          <a:p>
            <a:endParaRPr lang="en-US">
              <a:latin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457200" y="457200"/>
            <a:ext cx="8229600" cy="667544"/>
          </a:xfrm>
        </p:spPr>
        <p:txBody>
          <a:bodyPr/>
          <a:lstStyle/>
          <a:p>
            <a:r>
              <a:rPr lang="en-US" dirty="0">
                <a:latin typeface="Arial" charset="0"/>
              </a:rPr>
              <a:t>SDR: Facilitators</a:t>
            </a:r>
          </a:p>
        </p:txBody>
      </p:sp>
      <p:sp>
        <p:nvSpPr>
          <p:cNvPr id="57346" name="Content Placeholder 2"/>
          <p:cNvSpPr>
            <a:spLocks noGrp="1"/>
          </p:cNvSpPr>
          <p:nvPr>
            <p:ph idx="1"/>
          </p:nvPr>
        </p:nvSpPr>
        <p:spPr>
          <a:xfrm>
            <a:off x="457200" y="1628775"/>
            <a:ext cx="8229600" cy="4760913"/>
          </a:xfrm>
        </p:spPr>
        <p:txBody>
          <a:bodyPr/>
          <a:lstStyle/>
          <a:p>
            <a:r>
              <a:rPr lang="en-US" dirty="0">
                <a:latin typeface="Calibri" charset="0"/>
              </a:rPr>
              <a:t>Antennas</a:t>
            </a:r>
          </a:p>
          <a:p>
            <a:r>
              <a:rPr lang="en-US" dirty="0">
                <a:latin typeface="Calibri" charset="0"/>
              </a:rPr>
              <a:t>Waveforms</a:t>
            </a:r>
          </a:p>
          <a:p>
            <a:r>
              <a:rPr lang="en-US" dirty="0">
                <a:latin typeface="Calibri" charset="0"/>
              </a:rPr>
              <a:t>Analog-to-Digital Converters (ADCs, DACs)</a:t>
            </a:r>
          </a:p>
          <a:p>
            <a:r>
              <a:rPr lang="en-US" dirty="0">
                <a:latin typeface="Calibri" charset="0"/>
              </a:rPr>
              <a:t>Digital Signal Processing</a:t>
            </a:r>
          </a:p>
          <a:p>
            <a:r>
              <a:rPr lang="en-US" dirty="0">
                <a:latin typeface="Calibri" charset="0"/>
              </a:rPr>
              <a:t>Amplifiers</a:t>
            </a:r>
          </a:p>
          <a:p>
            <a:r>
              <a:rPr lang="en-US" dirty="0">
                <a:latin typeface="Calibri" charset="0"/>
              </a:rPr>
              <a:t>Batteries</a:t>
            </a:r>
          </a:p>
          <a:p>
            <a:r>
              <a:rPr lang="en-US" dirty="0">
                <a:latin typeface="Calibri" charset="0"/>
              </a:rPr>
              <a:t>Cognition, behaviors</a:t>
            </a:r>
          </a:p>
          <a:p>
            <a:r>
              <a:rPr lang="en-US" dirty="0">
                <a:latin typeface="Calibri" charset="0"/>
              </a:rPr>
              <a:t>Design tools</a:t>
            </a:r>
            <a:endParaRPr lang="en-US" dirty="0">
              <a:latin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457200" y="457200"/>
            <a:ext cx="8229600" cy="667544"/>
          </a:xfrm>
        </p:spPr>
        <p:txBody>
          <a:bodyPr/>
          <a:lstStyle/>
          <a:p>
            <a:r>
              <a:rPr lang="en-US" dirty="0">
                <a:latin typeface="Arial" charset="0"/>
              </a:rPr>
              <a:t>SDR: Issues</a:t>
            </a:r>
          </a:p>
        </p:txBody>
      </p:sp>
      <p:sp>
        <p:nvSpPr>
          <p:cNvPr id="3" name="Content Placeholder 2"/>
          <p:cNvSpPr>
            <a:spLocks noGrp="1"/>
          </p:cNvSpPr>
          <p:nvPr>
            <p:ph idx="1"/>
          </p:nvPr>
        </p:nvSpPr>
        <p:spPr>
          <a:xfrm>
            <a:off x="0" y="1484313"/>
            <a:ext cx="9144000" cy="5473700"/>
          </a:xfrm>
        </p:spPr>
        <p:txBody>
          <a:bodyPr/>
          <a:lstStyle/>
          <a:p>
            <a:pPr>
              <a:defRPr/>
            </a:pPr>
            <a:r>
              <a:rPr lang="en-US" dirty="0" smtClean="0">
                <a:latin typeface="Calibri" charset="0"/>
              </a:rPr>
              <a:t>Wideband radio circuits (Rx): high requirements</a:t>
            </a:r>
          </a:p>
          <a:p>
            <a:pPr>
              <a:defRPr/>
            </a:pPr>
            <a:r>
              <a:rPr lang="en-US" dirty="0" smtClean="0">
                <a:latin typeface="Calibri" charset="0"/>
              </a:rPr>
              <a:t>High requirements on A/D converter</a:t>
            </a:r>
          </a:p>
          <a:p>
            <a:pPr>
              <a:defRPr/>
            </a:pPr>
            <a:r>
              <a:rPr lang="en-US" dirty="0" smtClean="0">
                <a:latin typeface="Calibri" charset="0"/>
              </a:rPr>
              <a:t>Wideband PA (</a:t>
            </a:r>
            <a:r>
              <a:rPr lang="en-US" dirty="0" err="1" smtClean="0">
                <a:latin typeface="Calibri" charset="0"/>
              </a:rPr>
              <a:t>Tx</a:t>
            </a:r>
            <a:r>
              <a:rPr lang="en-US" dirty="0" smtClean="0">
                <a:latin typeface="Calibri" charset="0"/>
              </a:rPr>
              <a:t>): linearity, bandwidth, efficiency</a:t>
            </a:r>
          </a:p>
          <a:p>
            <a:pPr>
              <a:defRPr/>
            </a:pPr>
            <a:r>
              <a:rPr lang="en-US" kern="1200" dirty="0" smtClean="0">
                <a:latin typeface="Calibri" charset="0"/>
                <a:cs typeface="Arial" charset="0"/>
              </a:rPr>
              <a:t>Higher </a:t>
            </a:r>
            <a:r>
              <a:rPr lang="en-US" kern="1200" dirty="0">
                <a:latin typeface="Calibri" charset="0"/>
                <a:cs typeface="Arial" charset="0"/>
              </a:rPr>
              <a:t>power consumption than dedicated ASIC approach</a:t>
            </a:r>
          </a:p>
          <a:p>
            <a:pPr>
              <a:defRPr/>
            </a:pPr>
            <a:r>
              <a:rPr lang="en-US" kern="1200" dirty="0">
                <a:latin typeface="Calibri" charset="0"/>
                <a:cs typeface="Arial" charset="0"/>
              </a:rPr>
              <a:t>More MIPS required</a:t>
            </a:r>
          </a:p>
          <a:p>
            <a:pPr>
              <a:defRPr/>
            </a:pPr>
            <a:r>
              <a:rPr lang="en-US" kern="1200" dirty="0">
                <a:latin typeface="Calibri" charset="0"/>
                <a:cs typeface="Arial" charset="0"/>
              </a:rPr>
              <a:t>Higher cost (today)</a:t>
            </a:r>
          </a:p>
          <a:p>
            <a:pPr>
              <a:defRPr/>
            </a:pPr>
            <a:endParaRPr lang="en-US" dirty="0" smtClean="0">
              <a:latin typeface="Calibri" charset="0"/>
            </a:endParaRPr>
          </a:p>
          <a:p>
            <a:pPr>
              <a:defRPr/>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457200" y="457200"/>
            <a:ext cx="8229600" cy="883568"/>
          </a:xfrm>
        </p:spPr>
        <p:txBody>
          <a:bodyPr/>
          <a:lstStyle/>
          <a:p>
            <a:r>
              <a:rPr lang="en-US" dirty="0">
                <a:latin typeface="Arial" charset="0"/>
              </a:rPr>
              <a:t>SDR: Projects</a:t>
            </a:r>
          </a:p>
        </p:txBody>
      </p:sp>
      <p:sp>
        <p:nvSpPr>
          <p:cNvPr id="3" name="Content Placeholder 2"/>
          <p:cNvSpPr>
            <a:spLocks noGrp="1"/>
          </p:cNvSpPr>
          <p:nvPr>
            <p:ph idx="1"/>
          </p:nvPr>
        </p:nvSpPr>
        <p:spPr>
          <a:xfrm>
            <a:off x="457200" y="1773238"/>
            <a:ext cx="8229600" cy="4687887"/>
          </a:xfrm>
        </p:spPr>
        <p:txBody>
          <a:bodyPr/>
          <a:lstStyle/>
          <a:p>
            <a:pPr>
              <a:defRPr/>
            </a:pPr>
            <a:r>
              <a:rPr lang="en-US" dirty="0" smtClean="0"/>
              <a:t>GNU Radio</a:t>
            </a:r>
          </a:p>
          <a:p>
            <a:pPr>
              <a:defRPr/>
            </a:pPr>
            <a:r>
              <a:rPr lang="en-US" dirty="0" smtClean="0"/>
              <a:t>OSSIE</a:t>
            </a:r>
          </a:p>
          <a:p>
            <a:pPr>
              <a:defRPr/>
            </a:pPr>
            <a:r>
              <a:rPr lang="en-US" dirty="0" err="1" smtClean="0"/>
              <a:t>OpenBSC</a:t>
            </a:r>
            <a:endParaRPr lang="en-US" dirty="0" smtClean="0"/>
          </a:p>
          <a:p>
            <a:pPr>
              <a:defRPr/>
            </a:pPr>
            <a:r>
              <a:rPr lang="en-US" dirty="0" smtClean="0"/>
              <a:t>USRP</a:t>
            </a:r>
          </a:p>
          <a:p>
            <a:pPr>
              <a:defRPr/>
            </a:pPr>
            <a:r>
              <a:rPr lang="en-US" dirty="0" smtClean="0"/>
              <a:t>High Performance SDR</a:t>
            </a:r>
          </a:p>
          <a:p>
            <a:pPr>
              <a:defRPr/>
            </a:pPr>
            <a:r>
              <a:rPr lang="en-US" dirty="0" smtClean="0"/>
              <a:t>O</a:t>
            </a:r>
          </a:p>
          <a:p>
            <a:pPr>
              <a:defRPr/>
            </a:pPr>
            <a:r>
              <a:rPr lang="en-US" dirty="0" smtClean="0"/>
              <a:t>Cisco + </a:t>
            </a:r>
            <a:r>
              <a:rPr lang="en-US" dirty="0" err="1" smtClean="0"/>
              <a:t>OpenFlow</a:t>
            </a:r>
            <a:r>
              <a:rPr lang="en-US" dirty="0" smtClean="0"/>
              <a:t> + </a:t>
            </a:r>
            <a:r>
              <a:rPr lang="en-US" dirty="0" err="1" smtClean="0"/>
              <a:t>OpenStack</a:t>
            </a:r>
            <a:r>
              <a:rPr lang="en-US" dirty="0" smtClean="0"/>
              <a:t> = Software</a:t>
            </a:r>
            <a:r>
              <a:rPr lang="en-US" dirty="0"/>
              <a:t> D</a:t>
            </a:r>
            <a:r>
              <a:rPr lang="en-US" dirty="0" smtClean="0"/>
              <a:t>efined Network (SDN)</a:t>
            </a:r>
          </a:p>
          <a:p>
            <a:pPr>
              <a:defRPr/>
            </a:pPr>
            <a:endParaRPr lang="en-US" dirty="0" smtClean="0"/>
          </a:p>
          <a:p>
            <a:pPr marL="0" indent="0">
              <a:buFont typeface="Wingdings" charset="0"/>
              <a:buNone/>
              <a:defRPr/>
            </a:pPr>
            <a:endParaRPr lang="en-US" dirty="0" smtClean="0"/>
          </a:p>
          <a:p>
            <a:pPr>
              <a:defRPr/>
            </a:pPr>
            <a:endParaRPr lang="en-US" dirty="0" smtClean="0"/>
          </a:p>
          <a:p>
            <a:pPr>
              <a:defRPr/>
            </a:pPr>
            <a:endParaRPr lang="en-US" dirty="0" smtClean="0"/>
          </a:p>
          <a:p>
            <a:pPr>
              <a:defRPr/>
            </a:pPr>
            <a:endParaRPr lang="en-US" dirty="0"/>
          </a:p>
        </p:txBody>
      </p:sp>
      <p:pic>
        <p:nvPicPr>
          <p:cNvPr id="7" name="Picture 6" descr="Screen Shot 2013-06-24 at 5.05.46 A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27584" y="4653136"/>
            <a:ext cx="3209280" cy="698624"/>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96552" y="284386"/>
            <a:ext cx="9144000" cy="768350"/>
          </a:xfrm>
        </p:spPr>
        <p:txBody>
          <a:bodyPr/>
          <a:lstStyle/>
          <a:p>
            <a:r>
              <a:rPr lang="en-US" altLang="ko-KR" sz="4400" dirty="0" smtClean="0">
                <a:latin typeface="Gill Sans MT" charset="0"/>
                <a:ea typeface="굴림" charset="0"/>
                <a:cs typeface="굴림" charset="0"/>
              </a:rPr>
              <a:t>Software Defined Networking (SDN)</a:t>
            </a:r>
            <a:endParaRPr lang="en-US" altLang="ko-KR" sz="4400" dirty="0">
              <a:latin typeface="Gill Sans MT" charset="0"/>
              <a:ea typeface="굴림" charset="0"/>
              <a:cs typeface="굴림" charset="0"/>
            </a:endParaRPr>
          </a:p>
        </p:txBody>
      </p:sp>
      <p:sp>
        <p:nvSpPr>
          <p:cNvPr id="20483" name="Content Placeholder 2"/>
          <p:cNvSpPr>
            <a:spLocks noGrp="1"/>
          </p:cNvSpPr>
          <p:nvPr>
            <p:ph idx="1"/>
          </p:nvPr>
        </p:nvSpPr>
        <p:spPr>
          <a:xfrm>
            <a:off x="468313" y="1412875"/>
            <a:ext cx="8229600" cy="4924425"/>
          </a:xfrm>
        </p:spPr>
        <p:txBody>
          <a:bodyPr/>
          <a:lstStyle/>
          <a:p>
            <a:r>
              <a:rPr lang="en-GB" altLang="ko-KR" dirty="0" smtClean="0">
                <a:solidFill>
                  <a:srgbClr val="000000"/>
                </a:solidFill>
                <a:latin typeface="Gill Sans MT" charset="0"/>
                <a:ea typeface="굴림" charset="0"/>
                <a:cs typeface="굴림" charset="0"/>
              </a:rPr>
              <a:t>A </a:t>
            </a:r>
            <a:r>
              <a:rPr lang="en-GB" altLang="ko-KR" dirty="0">
                <a:solidFill>
                  <a:srgbClr val="000000"/>
                </a:solidFill>
                <a:latin typeface="Gill Sans MT" charset="0"/>
                <a:ea typeface="굴림" charset="0"/>
                <a:cs typeface="굴림" charset="0"/>
              </a:rPr>
              <a:t>technology to networking </a:t>
            </a:r>
            <a:r>
              <a:rPr lang="en-GB" altLang="ko-KR" dirty="0" smtClean="0">
                <a:solidFill>
                  <a:srgbClr val="000000"/>
                </a:solidFill>
                <a:latin typeface="Gill Sans MT" charset="0"/>
                <a:ea typeface="굴림" charset="0"/>
                <a:cs typeface="굴림" charset="0"/>
              </a:rPr>
              <a:t>that </a:t>
            </a:r>
            <a:r>
              <a:rPr lang="en-GB" altLang="ko-KR" dirty="0">
                <a:solidFill>
                  <a:srgbClr val="000000"/>
                </a:solidFill>
                <a:latin typeface="Gill Sans MT" charset="0"/>
                <a:ea typeface="굴림" charset="0"/>
                <a:cs typeface="굴림" charset="0"/>
              </a:rPr>
              <a:t>allows centralized, programmable control planes so that network operators can control and manage directly their own virtualized networks </a:t>
            </a:r>
          </a:p>
          <a:p>
            <a:r>
              <a:rPr lang="en-GB" altLang="ko-KR" dirty="0">
                <a:solidFill>
                  <a:srgbClr val="000000"/>
                </a:solidFill>
                <a:latin typeface="Gill Sans MT" charset="0"/>
                <a:ea typeface="굴림" charset="0"/>
                <a:cs typeface="굴림" charset="0"/>
              </a:rPr>
              <a:t>S</a:t>
            </a:r>
            <a:r>
              <a:rPr lang="en-GB" altLang="ko-KR" dirty="0" smtClean="0">
                <a:solidFill>
                  <a:srgbClr val="000000"/>
                </a:solidFill>
                <a:latin typeface="Gill Sans MT" charset="0"/>
                <a:ea typeface="굴림" charset="0"/>
                <a:cs typeface="굴림" charset="0"/>
              </a:rPr>
              <a:t>eparation </a:t>
            </a:r>
            <a:r>
              <a:rPr lang="en-GB" altLang="ko-KR" dirty="0">
                <a:solidFill>
                  <a:srgbClr val="000000"/>
                </a:solidFill>
                <a:latin typeface="Gill Sans MT" charset="0"/>
                <a:ea typeface="굴림" charset="0"/>
                <a:cs typeface="굴림" charset="0"/>
              </a:rPr>
              <a:t>of control and data planes, </a:t>
            </a:r>
            <a:endParaRPr lang="en-GB" altLang="ko-KR" dirty="0" smtClean="0">
              <a:solidFill>
                <a:srgbClr val="000000"/>
              </a:solidFill>
              <a:latin typeface="Gill Sans MT" charset="0"/>
              <a:ea typeface="굴림" charset="0"/>
              <a:cs typeface="굴림" charset="0"/>
            </a:endParaRPr>
          </a:p>
          <a:p>
            <a:r>
              <a:rPr lang="en-GB" altLang="ko-KR" dirty="0">
                <a:solidFill>
                  <a:srgbClr val="000000"/>
                </a:solidFill>
                <a:latin typeface="Gill Sans MT" charset="0"/>
                <a:ea typeface="굴림" charset="0"/>
                <a:cs typeface="굴림" charset="0"/>
              </a:rPr>
              <a:t>C</a:t>
            </a:r>
            <a:r>
              <a:rPr lang="en-GB" altLang="ko-KR" dirty="0" smtClean="0">
                <a:solidFill>
                  <a:srgbClr val="000000"/>
                </a:solidFill>
                <a:latin typeface="Gill Sans MT" charset="0"/>
                <a:ea typeface="굴림" charset="0"/>
                <a:cs typeface="굴림" charset="0"/>
              </a:rPr>
              <a:t>entralized</a:t>
            </a:r>
            <a:r>
              <a:rPr lang="en-GB" altLang="ko-KR" dirty="0">
                <a:solidFill>
                  <a:srgbClr val="000000"/>
                </a:solidFill>
                <a:latin typeface="Gill Sans MT" charset="0"/>
                <a:ea typeface="굴림" charset="0"/>
                <a:cs typeface="굴림" charset="0"/>
              </a:rPr>
              <a:t>, programmable control planes of network equipment, and </a:t>
            </a:r>
            <a:endParaRPr lang="en-GB" altLang="ko-KR" dirty="0" smtClean="0">
              <a:solidFill>
                <a:srgbClr val="000000"/>
              </a:solidFill>
              <a:latin typeface="Gill Sans MT" charset="0"/>
              <a:ea typeface="굴림" charset="0"/>
              <a:cs typeface="굴림" charset="0"/>
            </a:endParaRPr>
          </a:p>
          <a:p>
            <a:r>
              <a:rPr lang="en-GB" altLang="ko-KR" dirty="0">
                <a:solidFill>
                  <a:srgbClr val="000000"/>
                </a:solidFill>
                <a:latin typeface="Gill Sans MT" charset="0"/>
                <a:ea typeface="굴림" charset="0"/>
                <a:cs typeface="굴림" charset="0"/>
              </a:rPr>
              <a:t>S</a:t>
            </a:r>
            <a:r>
              <a:rPr lang="en-GB" altLang="ko-KR" dirty="0" smtClean="0">
                <a:solidFill>
                  <a:srgbClr val="000000"/>
                </a:solidFill>
                <a:latin typeface="Gill Sans MT" charset="0"/>
                <a:ea typeface="굴림" charset="0"/>
                <a:cs typeface="굴림" charset="0"/>
              </a:rPr>
              <a:t>upport </a:t>
            </a:r>
            <a:r>
              <a:rPr lang="en-GB" altLang="ko-KR" dirty="0">
                <a:solidFill>
                  <a:srgbClr val="000000"/>
                </a:solidFill>
                <a:latin typeface="Gill Sans MT" charset="0"/>
                <a:ea typeface="굴림" charset="0"/>
                <a:cs typeface="굴림" charset="0"/>
              </a:rPr>
              <a:t>of multiple, isolated virtual networks</a:t>
            </a:r>
            <a:endParaRPr lang="en-US" altLang="ko-KR" dirty="0">
              <a:solidFill>
                <a:srgbClr val="000000"/>
              </a:solidFill>
              <a:latin typeface="Gill Sans MT" charset="0"/>
              <a:ea typeface="굴림" charset="0"/>
              <a:cs typeface="굴림" charset="0"/>
            </a:endParaRPr>
          </a:p>
        </p:txBody>
      </p:sp>
    </p:spTree>
    <p:extLst>
      <p:ext uri="{BB962C8B-B14F-4D97-AF65-F5344CB8AC3E}">
        <p14:creationId xmlns:p14="http://schemas.microsoft.com/office/powerpoint/2010/main" xmlns="" val="3911168666"/>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755650" y="412750"/>
            <a:ext cx="7772400" cy="768350"/>
          </a:xfrm>
        </p:spPr>
        <p:txBody>
          <a:bodyPr/>
          <a:lstStyle/>
          <a:p>
            <a:r>
              <a:rPr lang="en-US" altLang="ko-KR" sz="4400" dirty="0" smtClean="0">
                <a:latin typeface="Gill Sans MT" charset="0"/>
                <a:ea typeface="굴림" charset="0"/>
                <a:cs typeface="굴림" charset="0"/>
              </a:rPr>
              <a:t>SDN</a:t>
            </a:r>
            <a:endParaRPr lang="en-US" altLang="ko-KR" sz="4400" dirty="0">
              <a:latin typeface="Gill Sans MT" charset="0"/>
              <a:ea typeface="굴림" charset="0"/>
              <a:cs typeface="굴림" charset="0"/>
            </a:endParaRPr>
          </a:p>
        </p:txBody>
      </p:sp>
      <p:pic>
        <p:nvPicPr>
          <p:cNvPr id="2150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496" y="1196752"/>
            <a:ext cx="7705725" cy="527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611560" y="2276872"/>
            <a:ext cx="2954655" cy="276999"/>
          </a:xfrm>
          <a:prstGeom prst="rect">
            <a:avLst/>
          </a:prstGeom>
          <a:solidFill>
            <a:schemeClr val="bg1"/>
          </a:solidFill>
        </p:spPr>
        <p:txBody>
          <a:bodyPr wrap="none" rtlCol="0">
            <a:spAutoFit/>
          </a:bodyPr>
          <a:lstStyle/>
          <a:p>
            <a:r>
              <a:rPr lang="en-US" sz="1200" dirty="0" smtClean="0"/>
              <a:t>Tight coupling of data and control planes</a:t>
            </a:r>
            <a:endParaRPr lang="en-US" sz="1200" dirty="0"/>
          </a:p>
        </p:txBody>
      </p:sp>
      <p:sp>
        <p:nvSpPr>
          <p:cNvPr id="6" name="TextBox 5"/>
          <p:cNvSpPr txBox="1"/>
          <p:nvPr/>
        </p:nvSpPr>
        <p:spPr>
          <a:xfrm>
            <a:off x="251520" y="4221088"/>
            <a:ext cx="3024336" cy="276999"/>
          </a:xfrm>
          <a:prstGeom prst="rect">
            <a:avLst/>
          </a:prstGeom>
          <a:solidFill>
            <a:schemeClr val="bg1"/>
          </a:solidFill>
        </p:spPr>
        <p:txBody>
          <a:bodyPr wrap="square" rtlCol="0">
            <a:spAutoFit/>
          </a:bodyPr>
          <a:lstStyle/>
          <a:p>
            <a:r>
              <a:rPr lang="en-US" sz="1200" dirty="0" smtClean="0"/>
              <a:t>Distributed control of equipment</a:t>
            </a:r>
            <a:endParaRPr lang="en-US" sz="1200" dirty="0"/>
          </a:p>
        </p:txBody>
      </p:sp>
      <p:sp>
        <p:nvSpPr>
          <p:cNvPr id="7" name="TextBox 6"/>
          <p:cNvSpPr txBox="1"/>
          <p:nvPr/>
        </p:nvSpPr>
        <p:spPr>
          <a:xfrm>
            <a:off x="467544" y="5517232"/>
            <a:ext cx="3024336" cy="276999"/>
          </a:xfrm>
          <a:prstGeom prst="rect">
            <a:avLst/>
          </a:prstGeom>
          <a:solidFill>
            <a:schemeClr val="bg1"/>
          </a:solidFill>
        </p:spPr>
        <p:txBody>
          <a:bodyPr wrap="square" rtlCol="0">
            <a:spAutoFit/>
          </a:bodyPr>
          <a:lstStyle/>
          <a:p>
            <a:r>
              <a:rPr lang="en-US" sz="1200" dirty="0" smtClean="0"/>
              <a:t>Single network (physically)</a:t>
            </a:r>
            <a:endParaRPr lang="en-US" sz="1200" dirty="0"/>
          </a:p>
        </p:txBody>
      </p:sp>
      <p:sp>
        <p:nvSpPr>
          <p:cNvPr id="8" name="TextBox 7"/>
          <p:cNvSpPr txBox="1"/>
          <p:nvPr/>
        </p:nvSpPr>
        <p:spPr>
          <a:xfrm>
            <a:off x="467544" y="6093296"/>
            <a:ext cx="3024336" cy="276999"/>
          </a:xfrm>
          <a:prstGeom prst="rect">
            <a:avLst/>
          </a:prstGeom>
          <a:solidFill>
            <a:schemeClr val="bg1"/>
          </a:solidFill>
        </p:spPr>
        <p:txBody>
          <a:bodyPr wrap="square" rtlCol="0">
            <a:spAutoFit/>
          </a:bodyPr>
          <a:lstStyle/>
          <a:p>
            <a:r>
              <a:rPr lang="en-US" sz="1200" dirty="0" smtClean="0"/>
              <a:t>Current technique/methodology</a:t>
            </a:r>
            <a:endParaRPr lang="en-US" sz="1200" dirty="0"/>
          </a:p>
        </p:txBody>
      </p:sp>
      <p:sp>
        <p:nvSpPr>
          <p:cNvPr id="9" name="TextBox 8"/>
          <p:cNvSpPr txBox="1"/>
          <p:nvPr/>
        </p:nvSpPr>
        <p:spPr>
          <a:xfrm>
            <a:off x="4283968" y="2318683"/>
            <a:ext cx="3024336" cy="246221"/>
          </a:xfrm>
          <a:prstGeom prst="rect">
            <a:avLst/>
          </a:prstGeom>
          <a:solidFill>
            <a:schemeClr val="bg1"/>
          </a:solidFill>
        </p:spPr>
        <p:txBody>
          <a:bodyPr wrap="square" rtlCol="0">
            <a:spAutoFit/>
          </a:bodyPr>
          <a:lstStyle/>
          <a:p>
            <a:r>
              <a:rPr lang="en-US" sz="1000" dirty="0" smtClean="0"/>
              <a:t>Control and data planes detached and separated</a:t>
            </a:r>
            <a:endParaRPr lang="en-US" sz="1000" dirty="0"/>
          </a:p>
        </p:txBody>
      </p:sp>
      <p:sp>
        <p:nvSpPr>
          <p:cNvPr id="10" name="TextBox 9"/>
          <p:cNvSpPr txBox="1"/>
          <p:nvPr/>
        </p:nvSpPr>
        <p:spPr>
          <a:xfrm>
            <a:off x="3707904" y="4725144"/>
            <a:ext cx="3960440" cy="246221"/>
          </a:xfrm>
          <a:prstGeom prst="rect">
            <a:avLst/>
          </a:prstGeom>
          <a:solidFill>
            <a:schemeClr val="bg1"/>
          </a:solidFill>
        </p:spPr>
        <p:txBody>
          <a:bodyPr wrap="square" rtlCol="0">
            <a:spAutoFit/>
          </a:bodyPr>
          <a:lstStyle/>
          <a:p>
            <a:r>
              <a:rPr lang="en-US" sz="1000" dirty="0" smtClean="0"/>
              <a:t>Programmable centralized control of </a:t>
            </a:r>
            <a:r>
              <a:rPr lang="en-US" sz="1000" dirty="0" err="1" smtClean="0"/>
              <a:t>equipments</a:t>
            </a:r>
            <a:endParaRPr lang="en-US" sz="1000" dirty="0"/>
          </a:p>
        </p:txBody>
      </p:sp>
      <p:sp>
        <p:nvSpPr>
          <p:cNvPr id="11" name="TextBox 10"/>
          <p:cNvSpPr txBox="1"/>
          <p:nvPr/>
        </p:nvSpPr>
        <p:spPr>
          <a:xfrm>
            <a:off x="4211960" y="5877272"/>
            <a:ext cx="3960440" cy="246221"/>
          </a:xfrm>
          <a:prstGeom prst="rect">
            <a:avLst/>
          </a:prstGeom>
          <a:solidFill>
            <a:schemeClr val="bg1"/>
          </a:solidFill>
        </p:spPr>
        <p:txBody>
          <a:bodyPr wrap="square" rtlCol="0">
            <a:spAutoFit/>
          </a:bodyPr>
          <a:lstStyle/>
          <a:p>
            <a:r>
              <a:rPr lang="en-US" sz="1000" dirty="0" smtClean="0"/>
              <a:t>Multiple, isolated and virtualized networks </a:t>
            </a:r>
            <a:endParaRPr lang="en-US" sz="1000" dirty="0"/>
          </a:p>
        </p:txBody>
      </p:sp>
      <p:sp>
        <p:nvSpPr>
          <p:cNvPr id="12" name="TextBox 11"/>
          <p:cNvSpPr txBox="1"/>
          <p:nvPr/>
        </p:nvSpPr>
        <p:spPr>
          <a:xfrm>
            <a:off x="3995936" y="6165304"/>
            <a:ext cx="2880320" cy="276999"/>
          </a:xfrm>
          <a:prstGeom prst="rect">
            <a:avLst/>
          </a:prstGeom>
          <a:solidFill>
            <a:schemeClr val="bg1"/>
          </a:solidFill>
        </p:spPr>
        <p:txBody>
          <a:bodyPr wrap="square" rtlCol="0">
            <a:spAutoFit/>
          </a:bodyPr>
          <a:lstStyle/>
          <a:p>
            <a:pPr algn="ctr"/>
            <a:r>
              <a:rPr lang="en-US" sz="1200" b="1" dirty="0" smtClean="0"/>
              <a:t>SDN </a:t>
            </a:r>
            <a:endParaRPr lang="en-US" sz="1200" b="1" dirty="0"/>
          </a:p>
        </p:txBody>
      </p:sp>
    </p:spTree>
    <p:extLst>
      <p:ext uri="{BB962C8B-B14F-4D97-AF65-F5344CB8AC3E}">
        <p14:creationId xmlns:p14="http://schemas.microsoft.com/office/powerpoint/2010/main" xmlns="" val="2446754928"/>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a:xfrm>
            <a:off x="1763713" y="1773238"/>
            <a:ext cx="8061325" cy="2233612"/>
          </a:xfrm>
        </p:spPr>
        <p:txBody>
          <a:bodyPr/>
          <a:lstStyle/>
          <a:p>
            <a:pPr eaLnBrk="1" hangingPunct="1"/>
            <a:r>
              <a:rPr lang="en-US" sz="3600">
                <a:latin typeface="Arial" charset="0"/>
              </a:rPr>
              <a:t>     	</a:t>
            </a:r>
            <a:r>
              <a:rPr lang="en-US" sz="4000" b="1">
                <a:latin typeface="Arial" charset="0"/>
              </a:rPr>
              <a:t>Software Defined Radio </a:t>
            </a:r>
            <a:r>
              <a:rPr lang="en-US" sz="3600">
                <a:latin typeface="Arial" charset="0"/>
              </a:rPr>
              <a:t/>
            </a:r>
            <a:br>
              <a:rPr lang="en-US" sz="3600">
                <a:latin typeface="Arial" charset="0"/>
              </a:rPr>
            </a:br>
            <a:r>
              <a:rPr lang="en-US" sz="3600">
                <a:latin typeface="Arial" charset="0"/>
              </a:rPr>
              <a:t>    	</a:t>
            </a:r>
          </a:p>
        </p:txBody>
      </p:sp>
    </p:spTree>
    <p:extLst>
      <p:ext uri="{BB962C8B-B14F-4D97-AF65-F5344CB8AC3E}">
        <p14:creationId xmlns:p14="http://schemas.microsoft.com/office/powerpoint/2010/main" xmlns="" val="29808476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a:latin typeface="Arial" charset="0"/>
              </a:rPr>
              <a:t>Ideal SDR</a:t>
            </a:r>
          </a:p>
        </p:txBody>
      </p:sp>
      <p:pic>
        <p:nvPicPr>
          <p:cNvPr id="19458" name="Picture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700213"/>
            <a:ext cx="9144000"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888785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457200"/>
            <a:ext cx="8229600" cy="884238"/>
          </a:xfrm>
        </p:spPr>
        <p:txBody>
          <a:bodyPr/>
          <a:lstStyle/>
          <a:p>
            <a:r>
              <a:rPr lang="en-US">
                <a:latin typeface="Arial" charset="0"/>
              </a:rPr>
              <a:t>Typical SDR</a:t>
            </a:r>
          </a:p>
        </p:txBody>
      </p:sp>
      <p:pic>
        <p:nvPicPr>
          <p:cNvPr id="21506" name="Picture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9400" y="1341438"/>
            <a:ext cx="8567738" cy="4608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152955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457200" y="457200"/>
            <a:ext cx="8229600" cy="811213"/>
          </a:xfrm>
        </p:spPr>
        <p:txBody>
          <a:bodyPr/>
          <a:lstStyle/>
          <a:p>
            <a:r>
              <a:rPr lang="en-US">
                <a:latin typeface="Arial" charset="0"/>
              </a:rPr>
              <a:t>USRP</a:t>
            </a:r>
          </a:p>
        </p:txBody>
      </p:sp>
      <p:pic>
        <p:nvPicPr>
          <p:cNvPr id="23554" name="Picture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268413"/>
            <a:ext cx="9144000" cy="4878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835552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936625"/>
          </a:xfrm>
        </p:spPr>
        <p:txBody>
          <a:bodyPr/>
          <a:lstStyle/>
          <a:p>
            <a:pPr>
              <a:defRPr/>
            </a:pPr>
            <a:r>
              <a:rPr lang="en-US" dirty="0" smtClean="0">
                <a:effectLst>
                  <a:outerShdw blurRad="38100" dist="38100" dir="2700000" algn="tl">
                    <a:srgbClr val="DDDDDD"/>
                  </a:outerShdw>
                </a:effectLst>
                <a:latin typeface="Gill Sans MT" charset="0"/>
              </a:rPr>
              <a:t>USRP in the context of SDR</a:t>
            </a:r>
            <a:br>
              <a:rPr lang="en-US" dirty="0" smtClean="0">
                <a:effectLst>
                  <a:outerShdw blurRad="38100" dist="38100" dir="2700000" algn="tl">
                    <a:srgbClr val="DDDDDD"/>
                  </a:outerShdw>
                </a:effectLst>
                <a:latin typeface="Gill Sans MT" charset="0"/>
              </a:rPr>
            </a:br>
            <a:endParaRPr lang="en-US" dirty="0"/>
          </a:p>
        </p:txBody>
      </p:sp>
      <p:sp>
        <p:nvSpPr>
          <p:cNvPr id="25602" name="Content Placeholder 2"/>
          <p:cNvSpPr>
            <a:spLocks noGrp="1"/>
          </p:cNvSpPr>
          <p:nvPr>
            <p:ph idx="1"/>
          </p:nvPr>
        </p:nvSpPr>
        <p:spPr>
          <a:xfrm>
            <a:off x="0" y="1268413"/>
            <a:ext cx="9036050" cy="2016125"/>
          </a:xfrm>
        </p:spPr>
        <p:txBody>
          <a:bodyPr/>
          <a:lstStyle/>
          <a:p>
            <a:pPr eaLnBrk="1" hangingPunct="1"/>
            <a:r>
              <a:rPr lang="en-US" sz="2800" dirty="0">
                <a:latin typeface="Gill Sans MT" charset="0"/>
              </a:rPr>
              <a:t>USRPs are inexpensive, computer hosted hardware solutions for developing software radios through GNU radio.</a:t>
            </a:r>
          </a:p>
          <a:p>
            <a:pPr eaLnBrk="1" hangingPunct="1"/>
            <a:r>
              <a:rPr lang="en-US" sz="2800" dirty="0">
                <a:latin typeface="Gill Sans MT" charset="0"/>
              </a:rPr>
              <a:t>Two USRP generations (USRP -1 and -2) are available</a:t>
            </a:r>
          </a:p>
        </p:txBody>
      </p:sp>
      <p:pic>
        <p:nvPicPr>
          <p:cNvPr id="2560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5400000">
            <a:off x="2327276" y="4089400"/>
            <a:ext cx="2095500" cy="2790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950" y="3141663"/>
            <a:ext cx="39624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5"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94263" y="3068638"/>
            <a:ext cx="3925887"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604152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457200" y="260350"/>
            <a:ext cx="8229600" cy="720725"/>
          </a:xfrm>
        </p:spPr>
        <p:txBody>
          <a:bodyPr/>
          <a:lstStyle/>
          <a:p>
            <a:r>
              <a:rPr lang="en-US">
                <a:latin typeface="Arial" charset="0"/>
              </a:rPr>
              <a:t>USRP Block Diagram</a:t>
            </a:r>
          </a:p>
        </p:txBody>
      </p:sp>
      <p:pic>
        <p:nvPicPr>
          <p:cNvPr id="26626" name="Picture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800" y="908050"/>
            <a:ext cx="9093200" cy="525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276544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457200" y="457201"/>
            <a:ext cx="8229600" cy="667544"/>
          </a:xfrm>
        </p:spPr>
        <p:txBody>
          <a:bodyPr/>
          <a:lstStyle/>
          <a:p>
            <a:r>
              <a:rPr lang="en-US" dirty="0">
                <a:latin typeface="Arial" charset="0"/>
              </a:rPr>
              <a:t>FPGA</a:t>
            </a:r>
          </a:p>
        </p:txBody>
      </p:sp>
      <p:pic>
        <p:nvPicPr>
          <p:cNvPr id="28674" name="Picture 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124744"/>
            <a:ext cx="9144000" cy="5256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4067944" y="5435932"/>
            <a:ext cx="1080120" cy="369332"/>
          </a:xfrm>
          <a:prstGeom prst="rect">
            <a:avLst/>
          </a:prstGeom>
          <a:solidFill>
            <a:schemeClr val="bg1"/>
          </a:solidFill>
        </p:spPr>
        <p:txBody>
          <a:bodyPr wrap="square" rtlCol="0">
            <a:spAutoFit/>
          </a:bodyPr>
          <a:lstStyle/>
          <a:p>
            <a:r>
              <a:rPr lang="en-US" dirty="0" smtClean="0">
                <a:solidFill>
                  <a:schemeClr val="accent3">
                    <a:lumMod val="50000"/>
                  </a:schemeClr>
                </a:solidFill>
              </a:rPr>
              <a:t>Ethernet</a:t>
            </a:r>
            <a:endParaRPr lang="en-US" dirty="0">
              <a:solidFill>
                <a:schemeClr val="accent3">
                  <a:lumMod val="50000"/>
                </a:schemeClr>
              </a:solidFill>
            </a:endParaRPr>
          </a:p>
        </p:txBody>
      </p:sp>
    </p:spTree>
    <p:extLst>
      <p:ext uri="{BB962C8B-B14F-4D97-AF65-F5344CB8AC3E}">
        <p14:creationId xmlns:p14="http://schemas.microsoft.com/office/powerpoint/2010/main" xmlns="" val="4277887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457200" y="457200"/>
            <a:ext cx="8229600" cy="811213"/>
          </a:xfrm>
        </p:spPr>
        <p:txBody>
          <a:bodyPr/>
          <a:lstStyle/>
          <a:p>
            <a:r>
              <a:rPr lang="en-US">
                <a:latin typeface="Arial" charset="0"/>
              </a:rPr>
              <a:t>GNURadio (Operations)</a:t>
            </a:r>
          </a:p>
        </p:txBody>
      </p:sp>
      <p:sp>
        <p:nvSpPr>
          <p:cNvPr id="30722" name="Content Placeholder 2"/>
          <p:cNvSpPr>
            <a:spLocks noGrp="1"/>
          </p:cNvSpPr>
          <p:nvPr>
            <p:ph idx="1"/>
          </p:nvPr>
        </p:nvSpPr>
        <p:spPr>
          <a:xfrm>
            <a:off x="0" y="1196975"/>
            <a:ext cx="9144000" cy="5661025"/>
          </a:xfrm>
        </p:spPr>
        <p:txBody>
          <a:bodyPr/>
          <a:lstStyle/>
          <a:p>
            <a:r>
              <a:rPr lang="en-US" dirty="0">
                <a:latin typeface="Arial" charset="0"/>
              </a:rPr>
              <a:t>Mathematical operations (add, multiply, log, etc.)</a:t>
            </a:r>
          </a:p>
          <a:p>
            <a:r>
              <a:rPr lang="en-US" dirty="0">
                <a:latin typeface="Arial" charset="0"/>
              </a:rPr>
              <a:t>Interleaving, delay blocks, etc.</a:t>
            </a:r>
          </a:p>
          <a:p>
            <a:r>
              <a:rPr lang="en-US" dirty="0">
                <a:latin typeface="Arial" charset="0"/>
              </a:rPr>
              <a:t>Filters (FIR, IIR, Hilbert, etc.)</a:t>
            </a:r>
          </a:p>
          <a:p>
            <a:r>
              <a:rPr lang="en-US" dirty="0">
                <a:latin typeface="Arial" charset="0"/>
              </a:rPr>
              <a:t>FFT blocks</a:t>
            </a:r>
          </a:p>
          <a:p>
            <a:r>
              <a:rPr lang="en-US" dirty="0">
                <a:latin typeface="Arial" charset="0"/>
              </a:rPr>
              <a:t>Automatic Gain Control (AGC) blocks</a:t>
            </a:r>
          </a:p>
          <a:p>
            <a:r>
              <a:rPr lang="en-US" dirty="0">
                <a:latin typeface="Arial" charset="0"/>
              </a:rPr>
              <a:t>Modulation and demodulation (FM, AM, PSK, QAM, GMSK, OFDM, etc.)</a:t>
            </a:r>
          </a:p>
          <a:p>
            <a:r>
              <a:rPr lang="en-US" dirty="0">
                <a:latin typeface="Arial" charset="0"/>
              </a:rPr>
              <a:t>Interpolation and decimation</a:t>
            </a:r>
          </a:p>
          <a:p>
            <a:r>
              <a:rPr lang="en-US" dirty="0">
                <a:latin typeface="Arial" charset="0"/>
              </a:rPr>
              <a:t>Trellis and Viterbi support</a:t>
            </a:r>
          </a:p>
        </p:txBody>
      </p:sp>
    </p:spTree>
    <p:extLst>
      <p:ext uri="{BB962C8B-B14F-4D97-AF65-F5344CB8AC3E}">
        <p14:creationId xmlns:p14="http://schemas.microsoft.com/office/powerpoint/2010/main" xmlns="" val="13973124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457200" y="457200"/>
            <a:ext cx="8229600" cy="595313"/>
          </a:xfrm>
        </p:spPr>
        <p:txBody>
          <a:bodyPr/>
          <a:lstStyle/>
          <a:p>
            <a:r>
              <a:rPr lang="en-US">
                <a:latin typeface="Arial" charset="0"/>
              </a:rPr>
              <a:t>GNURadio(Sources/Sinks)</a:t>
            </a:r>
          </a:p>
        </p:txBody>
      </p:sp>
      <p:sp>
        <p:nvSpPr>
          <p:cNvPr id="32770" name="Content Placeholder 2"/>
          <p:cNvSpPr>
            <a:spLocks noGrp="1"/>
          </p:cNvSpPr>
          <p:nvPr>
            <p:ph idx="1"/>
          </p:nvPr>
        </p:nvSpPr>
        <p:spPr>
          <a:xfrm>
            <a:off x="0" y="1052513"/>
            <a:ext cx="9036050" cy="5545137"/>
          </a:xfrm>
        </p:spPr>
        <p:txBody>
          <a:bodyPr/>
          <a:lstStyle/>
          <a:p>
            <a:r>
              <a:rPr lang="en-US" sz="2900" dirty="0">
                <a:latin typeface="Arial" charset="0"/>
              </a:rPr>
              <a:t>Signal generators</a:t>
            </a:r>
          </a:p>
          <a:p>
            <a:r>
              <a:rPr lang="en-US" sz="2900" dirty="0">
                <a:latin typeface="Arial" charset="0"/>
              </a:rPr>
              <a:t>Noise generators</a:t>
            </a:r>
          </a:p>
          <a:p>
            <a:r>
              <a:rPr lang="en-US" sz="2900" dirty="0">
                <a:latin typeface="Arial" charset="0"/>
              </a:rPr>
              <a:t>Pseudo random number generators</a:t>
            </a:r>
          </a:p>
          <a:p>
            <a:r>
              <a:rPr lang="en-US" sz="2900" dirty="0">
                <a:latin typeface="Arial" charset="0"/>
              </a:rPr>
              <a:t>USRP source and sink (to transmit/receive signals via USRP)</a:t>
            </a:r>
          </a:p>
          <a:p>
            <a:r>
              <a:rPr lang="en-US" sz="2900" dirty="0">
                <a:latin typeface="Arial" charset="0"/>
              </a:rPr>
              <a:t>Graphical sinks (Oscilloscope, FFT, etc.)</a:t>
            </a:r>
          </a:p>
          <a:p>
            <a:r>
              <a:rPr lang="en-US" sz="2900" dirty="0">
                <a:latin typeface="Arial" charset="0"/>
              </a:rPr>
              <a:t>Audio source and sink</a:t>
            </a:r>
          </a:p>
          <a:p>
            <a:r>
              <a:rPr lang="en-US" sz="2900" dirty="0">
                <a:latin typeface="Arial" charset="0"/>
              </a:rPr>
              <a:t>File source and sink (reads/writes samples from/to a file)</a:t>
            </a:r>
          </a:p>
          <a:p>
            <a:r>
              <a:rPr lang="en-US" sz="2900" dirty="0">
                <a:latin typeface="Arial" charset="0"/>
              </a:rPr>
              <a:t>User Datagram Protocol (UDP) source and sink (to transport samples over a network)</a:t>
            </a:r>
          </a:p>
        </p:txBody>
      </p:sp>
    </p:spTree>
    <p:extLst>
      <p:ext uri="{BB962C8B-B14F-4D97-AF65-F5344CB8AC3E}">
        <p14:creationId xmlns:p14="http://schemas.microsoft.com/office/powerpoint/2010/main" xmlns="" val="30196242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a:latin typeface="Arial" charset="0"/>
              </a:rPr>
              <a:t>GNURadio (Implementation)</a:t>
            </a:r>
          </a:p>
        </p:txBody>
      </p:sp>
      <p:graphicFrame>
        <p:nvGraphicFramePr>
          <p:cNvPr id="4" name="Table 3"/>
          <p:cNvGraphicFramePr>
            <a:graphicFrameLocks noGrp="1"/>
          </p:cNvGraphicFramePr>
          <p:nvPr/>
        </p:nvGraphicFramePr>
        <p:xfrm>
          <a:off x="1524000" y="2438400"/>
          <a:ext cx="6096000" cy="1854200"/>
        </p:xfrm>
        <a:graphic>
          <a:graphicData uri="http://schemas.openxmlformats.org/drawingml/2006/table">
            <a:tbl>
              <a:tblPr firstRow="1" bandRow="1">
                <a:tableStyleId>{10A1B5D5-9B99-4C35-A422-299274C87663}</a:tableStyleId>
              </a:tblPr>
              <a:tblGrid>
                <a:gridCol w="6096000"/>
              </a:tblGrid>
              <a:tr h="370840">
                <a:tc>
                  <a:txBody>
                    <a:bodyPr/>
                    <a:lstStyle/>
                    <a:p>
                      <a:pPr algn="ctr"/>
                      <a:r>
                        <a:rPr lang="en-US" sz="1800" u="none" strike="noStrike" kern="1200" baseline="0" dirty="0" smtClean="0"/>
                        <a:t>Python Flow Graph (Functions Binder)</a:t>
                      </a:r>
                      <a:endParaRPr lang="en-US" dirty="0"/>
                    </a:p>
                  </a:txBody>
                  <a:tcPr/>
                </a:tc>
              </a:tr>
              <a:tr h="370840">
                <a:tc>
                  <a:txBody>
                    <a:bodyPr/>
                    <a:lstStyle/>
                    <a:p>
                      <a:pPr algn="ctr"/>
                      <a:r>
                        <a:rPr lang="en-US" sz="1800" u="none" strike="noStrike" kern="1200" baseline="0" dirty="0" smtClean="0"/>
                        <a:t>SWIG (Sequencing and Scheduling )</a:t>
                      </a:r>
                      <a:endParaRPr lang="en-US" dirty="0"/>
                    </a:p>
                  </a:txBody>
                  <a:tcPr/>
                </a:tc>
              </a:tr>
              <a:tr h="370840">
                <a:tc>
                  <a:txBody>
                    <a:bodyPr/>
                    <a:lstStyle/>
                    <a:p>
                      <a:pPr algn="ctr"/>
                      <a:r>
                        <a:rPr lang="en-US" sz="1800" u="none" strike="noStrike" kern="1200" baseline="0" dirty="0" smtClean="0"/>
                        <a:t>C++ Signal Processing Blocks</a:t>
                      </a:r>
                      <a:endParaRPr lang="en-US" dirty="0"/>
                    </a:p>
                  </a:txBody>
                  <a:tcPr/>
                </a:tc>
              </a:tr>
              <a:tr h="370840">
                <a:tc>
                  <a:txBody>
                    <a:bodyPr/>
                    <a:lstStyle/>
                    <a:p>
                      <a:pPr algn="ctr"/>
                      <a:r>
                        <a:rPr lang="en-US" sz="1800" u="none" strike="noStrike" kern="1200" baseline="0" dirty="0" smtClean="0"/>
                        <a:t>Giga Speed Ethernet/USB2 connection</a:t>
                      </a:r>
                      <a:endParaRPr lang="en-US" dirty="0"/>
                    </a:p>
                  </a:txBody>
                  <a:tcPr/>
                </a:tc>
              </a:tr>
              <a:tr h="370840">
                <a:tc>
                  <a:txBody>
                    <a:bodyPr/>
                    <a:lstStyle/>
                    <a:p>
                      <a:pPr algn="ctr"/>
                      <a:r>
                        <a:rPr lang="en-US" sz="1800" u="none" strike="noStrike" kern="1200" baseline="0" dirty="0" smtClean="0"/>
                        <a:t>USRP1/2</a:t>
                      </a:r>
                      <a:endParaRPr lang="en-US" dirty="0"/>
                    </a:p>
                  </a:txBody>
                  <a:tcPr/>
                </a:tc>
              </a:tr>
            </a:tbl>
          </a:graphicData>
        </a:graphic>
      </p:graphicFrame>
    </p:spTree>
    <p:extLst>
      <p:ext uri="{BB962C8B-B14F-4D97-AF65-F5344CB8AC3E}">
        <p14:creationId xmlns:p14="http://schemas.microsoft.com/office/powerpoint/2010/main" xmlns="" val="33526362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0" y="457200"/>
            <a:ext cx="9251950" cy="1371600"/>
          </a:xfrm>
        </p:spPr>
        <p:txBody>
          <a:bodyPr/>
          <a:lstStyle/>
          <a:p>
            <a:r>
              <a:rPr lang="en-US" sz="4300" dirty="0">
                <a:latin typeface="Arial" charset="0"/>
              </a:rPr>
              <a:t>SDR and USRP </a:t>
            </a:r>
            <a:r>
              <a:rPr lang="en-US" sz="4300" dirty="0" smtClean="0">
                <a:latin typeface="Arial" charset="0"/>
              </a:rPr>
              <a:t>Integration </a:t>
            </a:r>
            <a:endParaRPr lang="en-US" sz="4300" dirty="0">
              <a:latin typeface="Arial" charset="0"/>
            </a:endParaRPr>
          </a:p>
        </p:txBody>
      </p:sp>
      <p:sp>
        <p:nvSpPr>
          <p:cNvPr id="3" name="Content Placeholder 2"/>
          <p:cNvSpPr>
            <a:spLocks noGrp="1"/>
          </p:cNvSpPr>
          <p:nvPr>
            <p:ph idx="1"/>
          </p:nvPr>
        </p:nvSpPr>
        <p:spPr>
          <a:xfrm>
            <a:off x="0" y="1557338"/>
            <a:ext cx="9144000" cy="5300662"/>
          </a:xfrm>
        </p:spPr>
        <p:txBody>
          <a:bodyPr/>
          <a:lstStyle/>
          <a:p>
            <a:pPr>
              <a:defRPr/>
            </a:pPr>
            <a:r>
              <a:rPr lang="en-US" dirty="0" smtClean="0"/>
              <a:t>Hardware Used</a:t>
            </a:r>
          </a:p>
          <a:p>
            <a:pPr lvl="1">
              <a:defRPr/>
            </a:pPr>
            <a:r>
              <a:rPr lang="en-US" dirty="0" smtClean="0"/>
              <a:t>USRP N200</a:t>
            </a:r>
          </a:p>
          <a:p>
            <a:pPr lvl="1">
              <a:defRPr/>
            </a:pPr>
            <a:r>
              <a:rPr lang="en-US" dirty="0" smtClean="0"/>
              <a:t>WBX Daughterboard for GSM Quad-band Support</a:t>
            </a:r>
          </a:p>
          <a:p>
            <a:pPr lvl="1">
              <a:defRPr/>
            </a:pPr>
            <a:r>
              <a:rPr lang="en-US" dirty="0" smtClean="0"/>
              <a:t>900MHZ Antennas</a:t>
            </a:r>
          </a:p>
          <a:p>
            <a:pPr marL="514350" indent="-457200">
              <a:defRPr/>
            </a:pPr>
            <a:r>
              <a:rPr lang="en-US" dirty="0" smtClean="0"/>
              <a:t>Software Used</a:t>
            </a:r>
          </a:p>
          <a:p>
            <a:pPr marL="914400" lvl="1" indent="-457200">
              <a:defRPr/>
            </a:pPr>
            <a:r>
              <a:rPr lang="en-US" dirty="0" err="1" smtClean="0"/>
              <a:t>GNURadio</a:t>
            </a:r>
            <a:endParaRPr lang="en-US" dirty="0" smtClean="0"/>
          </a:p>
          <a:p>
            <a:pPr marL="914400" lvl="1" indent="-457200">
              <a:defRPr/>
            </a:pPr>
            <a:r>
              <a:rPr lang="en-US" dirty="0" err="1" smtClean="0"/>
              <a:t>OpenBTS</a:t>
            </a:r>
            <a:endParaRPr lang="en-US" dirty="0" smtClean="0"/>
          </a:p>
          <a:p>
            <a:pPr marL="914400" lvl="1" indent="-457200">
              <a:defRPr/>
            </a:pPr>
            <a:r>
              <a:rPr lang="en-US" dirty="0" smtClean="0"/>
              <a:t>Asterisk</a:t>
            </a:r>
          </a:p>
          <a:p>
            <a:pPr marL="914400" lvl="1" indent="-457200">
              <a:defRPr/>
            </a:pPr>
            <a:r>
              <a:rPr lang="en-US" dirty="0" err="1" smtClean="0"/>
              <a:t>Smqueue</a:t>
            </a:r>
            <a:endParaRPr lang="en-US" i="1" u="sng" dirty="0" smtClean="0"/>
          </a:p>
        </p:txBody>
      </p:sp>
    </p:spTree>
    <p:extLst>
      <p:ext uri="{BB962C8B-B14F-4D97-AF65-F5344CB8AC3E}">
        <p14:creationId xmlns:p14="http://schemas.microsoft.com/office/powerpoint/2010/main" xmlns="" val="6278033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32048" y="404664"/>
            <a:ext cx="6948264" cy="595536"/>
          </a:xfrm>
        </p:spPr>
        <p:txBody>
          <a:bodyPr/>
          <a:lstStyle/>
          <a:p>
            <a:r>
              <a:rPr lang="en-US" sz="4300" dirty="0">
                <a:latin typeface="Arial" charset="0"/>
              </a:rPr>
              <a:t>SDR and USRP </a:t>
            </a:r>
            <a:r>
              <a:rPr lang="en-US" sz="4300" dirty="0" smtClean="0">
                <a:latin typeface="Arial" charset="0"/>
              </a:rPr>
              <a:t>Integration </a:t>
            </a:r>
            <a:endParaRPr lang="en-US" sz="4300" dirty="0">
              <a:latin typeface="Arial" charset="0"/>
            </a:endParaRPr>
          </a:p>
        </p:txBody>
      </p:sp>
      <p:pic>
        <p:nvPicPr>
          <p:cNvPr id="2" name="Picture 1" descr="SDRF2.eps"/>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628800"/>
            <a:ext cx="9144000" cy="3155145"/>
          </a:xfrm>
          <a:prstGeom prst="rect">
            <a:avLst/>
          </a:prstGeom>
        </p:spPr>
      </p:pic>
    </p:spTree>
    <p:extLst>
      <p:ext uri="{BB962C8B-B14F-4D97-AF65-F5344CB8AC3E}">
        <p14:creationId xmlns:p14="http://schemas.microsoft.com/office/powerpoint/2010/main" xmlns="" val="19763536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260648"/>
            <a:ext cx="8229600" cy="811560"/>
          </a:xfrm>
        </p:spPr>
        <p:txBody>
          <a:bodyPr/>
          <a:lstStyle/>
          <a:p>
            <a:r>
              <a:rPr lang="en-US" dirty="0">
                <a:latin typeface="Arial" charset="0"/>
              </a:rPr>
              <a:t>GSM </a:t>
            </a:r>
            <a:r>
              <a:rPr lang="en-US" dirty="0" err="1">
                <a:latin typeface="Arial" charset="0"/>
              </a:rPr>
              <a:t>vs</a:t>
            </a:r>
            <a:r>
              <a:rPr lang="en-US" dirty="0">
                <a:latin typeface="Arial" charset="0"/>
              </a:rPr>
              <a:t> </a:t>
            </a:r>
            <a:r>
              <a:rPr lang="en-US" dirty="0" err="1">
                <a:latin typeface="Arial" charset="0"/>
              </a:rPr>
              <a:t>OpenBTS</a:t>
            </a:r>
            <a:endParaRPr lang="en-US" dirty="0">
              <a:latin typeface="Arial"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93562239"/>
              </p:ext>
            </p:extLst>
          </p:nvPr>
        </p:nvGraphicFramePr>
        <p:xfrm>
          <a:off x="0" y="4005065"/>
          <a:ext cx="6480720" cy="2592287"/>
        </p:xfrm>
        <a:graphic>
          <a:graphicData uri="http://schemas.openxmlformats.org/drawingml/2006/table">
            <a:tbl>
              <a:tblPr firstRow="1" bandRow="1">
                <a:tableStyleId>{5C22544A-7EE6-4342-B048-85BDC9FD1C3A}</a:tableStyleId>
              </a:tblPr>
              <a:tblGrid>
                <a:gridCol w="2479153"/>
                <a:gridCol w="1841327"/>
                <a:gridCol w="2160240"/>
              </a:tblGrid>
              <a:tr h="646594">
                <a:tc>
                  <a:txBody>
                    <a:bodyPr/>
                    <a:lstStyle/>
                    <a:p>
                      <a:r>
                        <a:rPr lang="en-US" sz="1800" baseline="0" dirty="0" smtClean="0"/>
                        <a:t>      </a:t>
                      </a:r>
                    </a:p>
                    <a:p>
                      <a:pPr algn="ctr"/>
                      <a:r>
                        <a:rPr lang="en-US" sz="1800" baseline="0" dirty="0" smtClean="0"/>
                        <a:t>FUNCTIONS</a:t>
                      </a:r>
                      <a:endParaRPr lang="en-US" sz="1800" dirty="0" smtClean="0"/>
                    </a:p>
                  </a:txBody>
                  <a:tcPr marT="45717" marB="45717"/>
                </a:tc>
                <a:tc>
                  <a:txBody>
                    <a:bodyPr/>
                    <a:lstStyle/>
                    <a:p>
                      <a:pPr algn="ctr"/>
                      <a:r>
                        <a:rPr lang="en-US" sz="1800" dirty="0" smtClean="0"/>
                        <a:t>                       </a:t>
                      </a:r>
                      <a:r>
                        <a:rPr lang="en-US" sz="1800" baseline="0" dirty="0" smtClean="0"/>
                        <a:t> </a:t>
                      </a:r>
                      <a:r>
                        <a:rPr lang="en-US" sz="1800" dirty="0" smtClean="0"/>
                        <a:t>GSM</a:t>
                      </a:r>
                      <a:endParaRPr lang="en-US" sz="1800" dirty="0"/>
                    </a:p>
                  </a:txBody>
                  <a:tcPr marT="45717" marB="45717"/>
                </a:tc>
                <a:tc>
                  <a:txBody>
                    <a:bodyPr/>
                    <a:lstStyle/>
                    <a:p>
                      <a:pPr algn="ctr"/>
                      <a:r>
                        <a:rPr lang="en-US" sz="1800" dirty="0" smtClean="0"/>
                        <a:t>                    OpenBTS</a:t>
                      </a:r>
                      <a:endParaRPr lang="en-US" sz="1800" dirty="0"/>
                    </a:p>
                  </a:txBody>
                  <a:tcPr marT="45717" marB="45717"/>
                </a:tc>
              </a:tr>
              <a:tr h="708442">
                <a:tc>
                  <a:txBody>
                    <a:bodyPr/>
                    <a:lstStyle/>
                    <a:p>
                      <a:pPr algn="l"/>
                      <a:r>
                        <a:rPr lang="en-US" sz="1800" dirty="0" smtClean="0"/>
                        <a:t>Control Functions</a:t>
                      </a:r>
                      <a:endParaRPr lang="en-US" sz="1800" dirty="0"/>
                    </a:p>
                  </a:txBody>
                  <a:tcPr marT="45717" marB="45717"/>
                </a:tc>
                <a:tc>
                  <a:txBody>
                    <a:bodyPr/>
                    <a:lstStyle/>
                    <a:p>
                      <a:pPr algn="l"/>
                      <a:r>
                        <a:rPr lang="en-US" sz="1800" dirty="0" smtClean="0"/>
                        <a:t>MSC</a:t>
                      </a:r>
                      <a:endParaRPr lang="en-US" sz="1800" dirty="0"/>
                    </a:p>
                  </a:txBody>
                  <a:tcPr marT="45717" marB="45717"/>
                </a:tc>
                <a:tc>
                  <a:txBody>
                    <a:bodyPr/>
                    <a:lstStyle/>
                    <a:p>
                      <a:pPr algn="l"/>
                      <a:r>
                        <a:rPr lang="en-US" sz="1800" dirty="0" smtClean="0"/>
                        <a:t>Asterisk</a:t>
                      </a:r>
                      <a:endParaRPr lang="en-US" sz="1800" dirty="0"/>
                    </a:p>
                  </a:txBody>
                  <a:tcPr marT="45717" marB="45717"/>
                </a:tc>
              </a:tr>
              <a:tr h="590657">
                <a:tc>
                  <a:txBody>
                    <a:bodyPr/>
                    <a:lstStyle/>
                    <a:p>
                      <a:pPr algn="l"/>
                      <a:r>
                        <a:rPr lang="en-US" sz="1800" dirty="0" smtClean="0"/>
                        <a:t>Radio</a:t>
                      </a:r>
                      <a:r>
                        <a:rPr lang="en-US" sz="1800" baseline="0" dirty="0" smtClean="0"/>
                        <a:t> Management</a:t>
                      </a:r>
                      <a:endParaRPr lang="en-US" sz="1800" dirty="0"/>
                    </a:p>
                  </a:txBody>
                  <a:tcPr marT="45717" marB="45717"/>
                </a:tc>
                <a:tc>
                  <a:txBody>
                    <a:bodyPr/>
                    <a:lstStyle/>
                    <a:p>
                      <a:pPr algn="l"/>
                      <a:r>
                        <a:rPr lang="en-US" sz="1800" dirty="0" smtClean="0"/>
                        <a:t>BSC</a:t>
                      </a:r>
                      <a:endParaRPr lang="en-US" sz="1800" dirty="0"/>
                    </a:p>
                  </a:txBody>
                  <a:tcPr marT="45717" marB="45717"/>
                </a:tc>
                <a:tc>
                  <a:txBody>
                    <a:bodyPr/>
                    <a:lstStyle/>
                    <a:p>
                      <a:pPr algn="l"/>
                      <a:r>
                        <a:rPr lang="en-US" sz="1800" dirty="0" smtClean="0"/>
                        <a:t>GNU</a:t>
                      </a:r>
                      <a:r>
                        <a:rPr lang="en-US" sz="1800" baseline="0" dirty="0" smtClean="0"/>
                        <a:t> Radio</a:t>
                      </a:r>
                      <a:endParaRPr lang="en-US" sz="1800" dirty="0"/>
                    </a:p>
                  </a:txBody>
                  <a:tcPr marT="45717" marB="45717"/>
                </a:tc>
              </a:tr>
              <a:tr h="646594">
                <a:tc>
                  <a:txBody>
                    <a:bodyPr/>
                    <a:lstStyle/>
                    <a:p>
                      <a:pPr algn="l"/>
                      <a:r>
                        <a:rPr lang="en-US" sz="1800" dirty="0" smtClean="0"/>
                        <a:t>Signaling</a:t>
                      </a:r>
                      <a:r>
                        <a:rPr lang="en-US" sz="1800" baseline="0" dirty="0" smtClean="0"/>
                        <a:t> Functions</a:t>
                      </a:r>
                      <a:endParaRPr lang="en-US" sz="1800" dirty="0"/>
                    </a:p>
                  </a:txBody>
                  <a:tcPr marT="45717" marB="45717"/>
                </a:tc>
                <a:tc>
                  <a:txBody>
                    <a:bodyPr/>
                    <a:lstStyle/>
                    <a:p>
                      <a:pPr algn="l"/>
                      <a:r>
                        <a:rPr lang="en-US" sz="1800" dirty="0" smtClean="0"/>
                        <a:t>BTS</a:t>
                      </a:r>
                      <a:endParaRPr lang="en-US" sz="1800" dirty="0"/>
                    </a:p>
                  </a:txBody>
                  <a:tcPr marT="45717" marB="45717"/>
                </a:tc>
                <a:tc>
                  <a:txBody>
                    <a:bodyPr/>
                    <a:lstStyle/>
                    <a:p>
                      <a:pPr algn="l"/>
                      <a:r>
                        <a:rPr lang="en-US" sz="1800" dirty="0" smtClean="0"/>
                        <a:t>USRP</a:t>
                      </a:r>
                      <a:endParaRPr lang="en-US" sz="1800" dirty="0"/>
                    </a:p>
                  </a:txBody>
                  <a:tcPr marT="45717" marB="45717"/>
                </a:tc>
              </a:tr>
            </a:tbl>
          </a:graphicData>
        </a:graphic>
      </p:graphicFrame>
      <p:sp>
        <p:nvSpPr>
          <p:cNvPr id="2" name="Rectangle 1"/>
          <p:cNvSpPr/>
          <p:nvPr/>
        </p:nvSpPr>
        <p:spPr>
          <a:xfrm>
            <a:off x="0" y="836712"/>
            <a:ext cx="9144000" cy="3170099"/>
          </a:xfrm>
          <a:prstGeom prst="rect">
            <a:avLst/>
          </a:prstGeom>
        </p:spPr>
        <p:txBody>
          <a:bodyPr wrap="square">
            <a:spAutoFit/>
          </a:bodyPr>
          <a:lstStyle/>
          <a:p>
            <a:r>
              <a:rPr lang="en-US" sz="2500" dirty="0" err="1" smtClean="0"/>
              <a:t>OpenBTS</a:t>
            </a:r>
            <a:r>
              <a:rPr lang="en-US" sz="2500" dirty="0" smtClean="0"/>
              <a:t> </a:t>
            </a:r>
            <a:r>
              <a:rPr lang="en-US" sz="2500" dirty="0"/>
              <a:t>is a software-based GSM access </a:t>
            </a:r>
            <a:r>
              <a:rPr lang="en-US" sz="2500" dirty="0" smtClean="0"/>
              <a:t>point (stack), </a:t>
            </a:r>
            <a:r>
              <a:rPr lang="en-US" sz="2500" dirty="0"/>
              <a:t>allowing standard GSM-compatible mobile phones to make phone calls without depending on existing telecommunication providers' </a:t>
            </a:r>
            <a:r>
              <a:rPr lang="en-US" sz="2500" dirty="0" smtClean="0"/>
              <a:t>networks. </a:t>
            </a:r>
          </a:p>
          <a:p>
            <a:r>
              <a:rPr lang="en-US" sz="2500" dirty="0" err="1"/>
              <a:t>OpenBTS</a:t>
            </a:r>
            <a:r>
              <a:rPr lang="en-US" sz="2500" dirty="0"/>
              <a:t> software code plays the role of the MSC and the </a:t>
            </a:r>
            <a:r>
              <a:rPr lang="en-US" sz="2500" dirty="0" smtClean="0"/>
              <a:t>Visitor </a:t>
            </a:r>
            <a:r>
              <a:rPr lang="en-US" sz="2500" dirty="0"/>
              <a:t>L</a:t>
            </a:r>
            <a:r>
              <a:rPr lang="en-US" sz="2500" dirty="0" smtClean="0"/>
              <a:t>ocation </a:t>
            </a:r>
            <a:r>
              <a:rPr lang="en-US" sz="2500" dirty="0"/>
              <a:t>R</a:t>
            </a:r>
            <a:r>
              <a:rPr lang="en-US" sz="2500" dirty="0" smtClean="0"/>
              <a:t>egister </a:t>
            </a:r>
            <a:r>
              <a:rPr lang="en-US" sz="2500" dirty="0"/>
              <a:t>(VLR) in processing all the calls incoming to, or originating from subscribers visiting the given switch area. </a:t>
            </a:r>
          </a:p>
        </p:txBody>
      </p:sp>
    </p:spTree>
    <p:extLst>
      <p:ext uri="{BB962C8B-B14F-4D97-AF65-F5344CB8AC3E}">
        <p14:creationId xmlns:p14="http://schemas.microsoft.com/office/powerpoint/2010/main" xmlns="" val="41459306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a:latin typeface="Arial" charset="0"/>
              </a:rPr>
              <a:t>Setting up the environment</a:t>
            </a:r>
          </a:p>
        </p:txBody>
      </p:sp>
      <p:pic>
        <p:nvPicPr>
          <p:cNvPr id="38914" name="Picture 2" descr="C:\Documents and Settings\admin\Desktop\IMG_20120623_095223.jpg"/>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179388" y="2101850"/>
            <a:ext cx="6089650" cy="4567238"/>
          </a:xfrm>
        </p:spPr>
      </p:pic>
    </p:spTree>
    <p:extLst>
      <p:ext uri="{BB962C8B-B14F-4D97-AF65-F5344CB8AC3E}">
        <p14:creationId xmlns:p14="http://schemas.microsoft.com/office/powerpoint/2010/main" xmlns="" val="18109172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2"/>
          <p:cNvSpPr>
            <a:spLocks noGrp="1"/>
          </p:cNvSpPr>
          <p:nvPr>
            <p:ph idx="1"/>
          </p:nvPr>
        </p:nvSpPr>
        <p:spPr/>
        <p:txBody>
          <a:bodyPr/>
          <a:lstStyle/>
          <a:p>
            <a:r>
              <a:rPr lang="en-US" dirty="0">
                <a:latin typeface="Arial" charset="0"/>
              </a:rPr>
              <a:t>SIM Card Configuration</a:t>
            </a:r>
          </a:p>
          <a:p>
            <a:pPr algn="just">
              <a:buFont typeface="Wingdings" charset="0"/>
              <a:buNone/>
            </a:pPr>
            <a:r>
              <a:rPr lang="en-US" sz="2000" dirty="0">
                <a:latin typeface="Arial" charset="0"/>
              </a:rPr>
              <a:t>     SIM is a tool kit that stores certain parameters (i.e. IMSI, PLMN) within it to identify the correct network and to camp on it. To make the test phone camp on </a:t>
            </a:r>
            <a:r>
              <a:rPr lang="en-US" sz="2000" dirty="0" err="1">
                <a:latin typeface="Arial" charset="0"/>
              </a:rPr>
              <a:t>OpenBTS</a:t>
            </a:r>
            <a:r>
              <a:rPr lang="en-US" sz="2000" dirty="0">
                <a:latin typeface="Arial" charset="0"/>
              </a:rPr>
              <a:t> the parameters stored in the SIM card must be matched to the parameters in the configuration file of </a:t>
            </a:r>
            <a:r>
              <a:rPr lang="en-US" sz="2000" dirty="0" err="1">
                <a:latin typeface="Arial" charset="0"/>
              </a:rPr>
              <a:t>OpenBTS</a:t>
            </a:r>
            <a:r>
              <a:rPr lang="en-US" sz="2000" dirty="0">
                <a:latin typeface="Arial" charset="0"/>
              </a:rPr>
              <a:t>.</a:t>
            </a:r>
          </a:p>
          <a:p>
            <a:endParaRPr lang="en-US" sz="2000" dirty="0">
              <a:latin typeface="Arial" charset="0"/>
            </a:endParaRPr>
          </a:p>
          <a:p>
            <a:r>
              <a:rPr lang="en-US" dirty="0">
                <a:latin typeface="Arial" charset="0"/>
              </a:rPr>
              <a:t>Clocking Issue</a:t>
            </a:r>
          </a:p>
          <a:p>
            <a:pPr algn="just">
              <a:buFont typeface="Wingdings" charset="0"/>
              <a:buNone/>
            </a:pPr>
            <a:r>
              <a:rPr lang="en-US" sz="2000" dirty="0">
                <a:latin typeface="Arial" charset="0"/>
              </a:rPr>
              <a:t>     Frequency accuracy is one the main issue in camping the handsets to the   network. The BTS uses a single frequency source of absolute accuracy better than 0.05 ppm for both RF frequency generation and synchronization. Stock USRP has a frequency accuracy of 20 ppm.</a:t>
            </a:r>
          </a:p>
        </p:txBody>
      </p:sp>
      <p:sp>
        <p:nvSpPr>
          <p:cNvPr id="39938" name="Title 1"/>
          <p:cNvSpPr>
            <a:spLocks noGrp="1"/>
          </p:cNvSpPr>
          <p:nvPr>
            <p:ph type="title"/>
          </p:nvPr>
        </p:nvSpPr>
        <p:spPr/>
        <p:txBody>
          <a:bodyPr/>
          <a:lstStyle/>
          <a:p>
            <a:r>
              <a:rPr lang="en-US">
                <a:latin typeface="Arial" charset="0"/>
              </a:rPr>
              <a:t>Setting up the environment:</a:t>
            </a:r>
            <a:br>
              <a:rPr lang="en-US">
                <a:latin typeface="Arial" charset="0"/>
              </a:rPr>
            </a:br>
            <a:r>
              <a:rPr lang="en-US" sz="3000">
                <a:latin typeface="Arial" charset="0"/>
              </a:rPr>
              <a:t>Compatibility Issues</a:t>
            </a:r>
          </a:p>
        </p:txBody>
      </p:sp>
    </p:spTree>
    <p:extLst>
      <p:ext uri="{BB962C8B-B14F-4D97-AF65-F5344CB8AC3E}">
        <p14:creationId xmlns:p14="http://schemas.microsoft.com/office/powerpoint/2010/main" xmlns="" val="15891575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811560"/>
          </a:xfrm>
        </p:spPr>
        <p:txBody>
          <a:bodyPr/>
          <a:lstStyle/>
          <a:p>
            <a:r>
              <a:rPr lang="en-US" sz="4200" dirty="0" smtClean="0"/>
              <a:t>IMSI Catcher</a:t>
            </a:r>
            <a:endParaRPr lang="en-US" sz="4200" dirty="0"/>
          </a:p>
        </p:txBody>
      </p:sp>
      <p:sp>
        <p:nvSpPr>
          <p:cNvPr id="3" name="Content Placeholder 2"/>
          <p:cNvSpPr>
            <a:spLocks noGrp="1"/>
          </p:cNvSpPr>
          <p:nvPr>
            <p:ph idx="1"/>
          </p:nvPr>
        </p:nvSpPr>
        <p:spPr>
          <a:xfrm>
            <a:off x="0" y="836712"/>
            <a:ext cx="9144000" cy="3886200"/>
          </a:xfrm>
        </p:spPr>
        <p:txBody>
          <a:bodyPr/>
          <a:lstStyle/>
          <a:p>
            <a:r>
              <a:rPr lang="en-US" dirty="0" smtClean="0"/>
              <a:t>Commercial </a:t>
            </a:r>
            <a:r>
              <a:rPr lang="en-US" dirty="0"/>
              <a:t>carrier SIM cards come with </a:t>
            </a:r>
            <a:r>
              <a:rPr lang="en-US" dirty="0" smtClean="0"/>
              <a:t>a preferred </a:t>
            </a:r>
            <a:r>
              <a:rPr lang="en-US" dirty="0"/>
              <a:t>network list and to ensure the handset will </a:t>
            </a:r>
            <a:r>
              <a:rPr lang="en-US" dirty="0" smtClean="0"/>
              <a:t>scan </a:t>
            </a:r>
            <a:r>
              <a:rPr lang="en-US" dirty="0" err="1" smtClean="0"/>
              <a:t>OpenBTS</a:t>
            </a:r>
            <a:r>
              <a:rPr lang="en-US" dirty="0" smtClean="0"/>
              <a:t> </a:t>
            </a:r>
            <a:r>
              <a:rPr lang="en-US" dirty="0"/>
              <a:t>network, it must be set up as the first </a:t>
            </a:r>
            <a:r>
              <a:rPr lang="en-US" dirty="0" smtClean="0"/>
              <a:t>preferred network</a:t>
            </a:r>
            <a:r>
              <a:rPr lang="en-US" dirty="0"/>
              <a:t>. </a:t>
            </a:r>
            <a:endParaRPr lang="en-US" dirty="0" smtClean="0"/>
          </a:p>
          <a:p>
            <a:r>
              <a:rPr lang="en-US" dirty="0" smtClean="0"/>
              <a:t>Alternatively</a:t>
            </a:r>
            <a:r>
              <a:rPr lang="en-US" dirty="0"/>
              <a:t>, the handsets can be forced to </a:t>
            </a:r>
            <a:r>
              <a:rPr lang="en-US" dirty="0" smtClean="0"/>
              <a:t>register on </a:t>
            </a:r>
            <a:r>
              <a:rPr lang="en-US" dirty="0"/>
              <a:t>the test GSM network by going into the handset </a:t>
            </a:r>
            <a:r>
              <a:rPr lang="en-US" dirty="0" smtClean="0"/>
              <a:t>general network </a:t>
            </a:r>
            <a:r>
              <a:rPr lang="en-US" dirty="0"/>
              <a:t>settings options and select an operator manually.</a:t>
            </a:r>
          </a:p>
        </p:txBody>
      </p:sp>
      <p:pic>
        <p:nvPicPr>
          <p:cNvPr id="4" name="Picture 3" descr="IMSI-structure.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1560" y="4869160"/>
            <a:ext cx="5321300" cy="1955800"/>
          </a:xfrm>
          <a:prstGeom prst="rect">
            <a:avLst/>
          </a:prstGeom>
        </p:spPr>
      </p:pic>
    </p:spTree>
    <p:extLst>
      <p:ext uri="{BB962C8B-B14F-4D97-AF65-F5344CB8AC3E}">
        <p14:creationId xmlns:p14="http://schemas.microsoft.com/office/powerpoint/2010/main" xmlns="" val="36315105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Content Placeholder 2"/>
          <p:cNvSpPr>
            <a:spLocks noGrp="1"/>
          </p:cNvSpPr>
          <p:nvPr>
            <p:ph idx="1"/>
          </p:nvPr>
        </p:nvSpPr>
        <p:spPr>
          <a:xfrm>
            <a:off x="0" y="1773238"/>
            <a:ext cx="8229600" cy="3886200"/>
          </a:xfrm>
        </p:spPr>
        <p:txBody>
          <a:bodyPr/>
          <a:lstStyle/>
          <a:p>
            <a:r>
              <a:rPr lang="en-US">
                <a:latin typeface="Arial" charset="0"/>
              </a:rPr>
              <a:t>Solution</a:t>
            </a:r>
          </a:p>
          <a:p>
            <a:pPr algn="just">
              <a:buFont typeface="Wingdings" charset="0"/>
              <a:buNone/>
            </a:pPr>
            <a:r>
              <a:rPr lang="en-US" sz="2000">
                <a:latin typeface="Arial" charset="0"/>
              </a:rPr>
              <a:t>    We found that providing external clock to the USRP kit may be one of the solutions by which we can camp our mobile in OpenBTS. This external clock should be 52 MHz.</a:t>
            </a:r>
          </a:p>
        </p:txBody>
      </p:sp>
      <p:sp>
        <p:nvSpPr>
          <p:cNvPr id="40962" name="Title 1"/>
          <p:cNvSpPr>
            <a:spLocks noGrp="1"/>
          </p:cNvSpPr>
          <p:nvPr>
            <p:ph type="title"/>
          </p:nvPr>
        </p:nvSpPr>
        <p:spPr/>
        <p:txBody>
          <a:bodyPr/>
          <a:lstStyle/>
          <a:p>
            <a:r>
              <a:rPr lang="en-US">
                <a:latin typeface="Arial" charset="0"/>
              </a:rPr>
              <a:t>Setting up the environment</a:t>
            </a:r>
            <a:br>
              <a:rPr lang="en-US">
                <a:latin typeface="Arial" charset="0"/>
              </a:rPr>
            </a:br>
            <a:r>
              <a:rPr lang="en-US" sz="3000">
                <a:latin typeface="Arial" charset="0"/>
              </a:rPr>
              <a:t>Clocking Issue</a:t>
            </a:r>
          </a:p>
        </p:txBody>
      </p:sp>
      <p:pic>
        <p:nvPicPr>
          <p:cNvPr id="40963" name="Picture 1" descr="http://wiki.clock-tamer.googlecode.com/hg/images/installation-manual/re-clocking.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950" y="3429000"/>
            <a:ext cx="5734050" cy="3409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937119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2"/>
          <p:cNvSpPr>
            <a:spLocks noGrp="1"/>
          </p:cNvSpPr>
          <p:nvPr>
            <p:ph type="title"/>
          </p:nvPr>
        </p:nvSpPr>
        <p:spPr/>
        <p:txBody>
          <a:bodyPr/>
          <a:lstStyle/>
          <a:p>
            <a:r>
              <a:rPr lang="en-US">
                <a:latin typeface="Arial" charset="0"/>
              </a:rPr>
              <a:t>Setting up the environment</a:t>
            </a:r>
            <a:br>
              <a:rPr lang="en-US">
                <a:latin typeface="Arial" charset="0"/>
              </a:rPr>
            </a:br>
            <a:r>
              <a:rPr lang="en-US" sz="3000">
                <a:latin typeface="Arial" charset="0"/>
              </a:rPr>
              <a:t>ClockTamer Circuit</a:t>
            </a:r>
          </a:p>
        </p:txBody>
      </p:sp>
      <p:pic>
        <p:nvPicPr>
          <p:cNvPr id="41986" name="Picture 2" descr="ClockTamer-1.2-GP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925" y="1762125"/>
            <a:ext cx="8229600" cy="433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924672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defRPr/>
            </a:pPr>
            <a:r>
              <a:rPr lang="en-US" dirty="0">
                <a:latin typeface="Arial" charset="0"/>
              </a:rPr>
              <a:t>Setting up the environment</a:t>
            </a:r>
            <a:r>
              <a:rPr lang="en-US" dirty="0" smtClean="0"/>
              <a:t/>
            </a:r>
            <a:br>
              <a:rPr lang="en-US" dirty="0" smtClean="0"/>
            </a:br>
            <a:r>
              <a:rPr sz="3300" dirty="0" smtClean="0"/>
              <a:t>Function Generator As External Clock source</a:t>
            </a:r>
            <a:endParaRPr lang="en-US" sz="3300" dirty="0"/>
          </a:p>
        </p:txBody>
      </p:sp>
      <p:pic>
        <p:nvPicPr>
          <p:cNvPr id="43010" name="Picture 2" descr="http://www.metrictest.com/images/large_product_images/hp_33120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850" y="1982788"/>
            <a:ext cx="822960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6204948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457200" y="457200"/>
            <a:ext cx="8229600" cy="884238"/>
          </a:xfrm>
        </p:spPr>
        <p:txBody>
          <a:bodyPr/>
          <a:lstStyle/>
          <a:p>
            <a:r>
              <a:rPr lang="en-US">
                <a:latin typeface="Arial" charset="0"/>
              </a:rPr>
              <a:t>Setting up the environment</a:t>
            </a:r>
            <a:br>
              <a:rPr lang="en-US">
                <a:latin typeface="Arial" charset="0"/>
              </a:rPr>
            </a:br>
            <a:r>
              <a:rPr lang="en-US" sz="3000">
                <a:latin typeface="Arial" charset="0"/>
              </a:rPr>
              <a:t>Testing</a:t>
            </a:r>
          </a:p>
        </p:txBody>
      </p:sp>
      <p:pic>
        <p:nvPicPr>
          <p:cNvPr id="44034" name="Picture 5" descr="G:\DCIM\20120621_18001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2988" y="1628775"/>
            <a:ext cx="3276600" cy="4986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035" name="Picture 6" descr="G:\DCIM\20120623_10345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48263" y="1052513"/>
            <a:ext cx="2971800"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89603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Content Placeholder 2"/>
          <p:cNvSpPr>
            <a:spLocks noGrp="1"/>
          </p:cNvSpPr>
          <p:nvPr>
            <p:ph idx="1"/>
          </p:nvPr>
        </p:nvSpPr>
        <p:spPr/>
        <p:txBody>
          <a:bodyPr/>
          <a:lstStyle/>
          <a:p>
            <a:r>
              <a:rPr lang="en-US">
                <a:latin typeface="Arial" charset="0"/>
              </a:rPr>
              <a:t>AM/FM radio transmission and reception. </a:t>
            </a:r>
          </a:p>
          <a:p>
            <a:r>
              <a:rPr lang="en-US">
                <a:latin typeface="Arial" charset="0"/>
              </a:rPr>
              <a:t>Radar Interception.</a:t>
            </a:r>
          </a:p>
          <a:p>
            <a:r>
              <a:rPr lang="en-US">
                <a:latin typeface="Arial" charset="0"/>
              </a:rPr>
              <a:t>Spectrum Analyzer</a:t>
            </a:r>
          </a:p>
          <a:p>
            <a:r>
              <a:rPr lang="en-US">
                <a:latin typeface="Arial" charset="0"/>
              </a:rPr>
              <a:t>GSM Interception</a:t>
            </a:r>
          </a:p>
          <a:p>
            <a:r>
              <a:rPr lang="en-US">
                <a:latin typeface="Arial" charset="0"/>
              </a:rPr>
              <a:t>Channel Estimation</a:t>
            </a:r>
          </a:p>
          <a:p>
            <a:r>
              <a:rPr lang="en-US">
                <a:latin typeface="Arial" charset="0"/>
              </a:rPr>
              <a:t>Reception of TV signals</a:t>
            </a:r>
          </a:p>
          <a:p>
            <a:endParaRPr lang="en-US">
              <a:latin typeface="Arial" charset="0"/>
            </a:endParaRPr>
          </a:p>
        </p:txBody>
      </p:sp>
      <p:sp>
        <p:nvSpPr>
          <p:cNvPr id="45058" name="Title 1"/>
          <p:cNvSpPr>
            <a:spLocks noGrp="1"/>
          </p:cNvSpPr>
          <p:nvPr>
            <p:ph type="title"/>
          </p:nvPr>
        </p:nvSpPr>
        <p:spPr/>
        <p:txBody>
          <a:bodyPr/>
          <a:lstStyle/>
          <a:p>
            <a:r>
              <a:rPr lang="en-US">
                <a:latin typeface="Arial" charset="0"/>
              </a:rPr>
              <a:t>Other Applications</a:t>
            </a:r>
          </a:p>
        </p:txBody>
      </p:sp>
    </p:spTree>
    <p:extLst>
      <p:ext uri="{BB962C8B-B14F-4D97-AF65-F5344CB8AC3E}">
        <p14:creationId xmlns:p14="http://schemas.microsoft.com/office/powerpoint/2010/main" xmlns="" val="34200350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 Cost SDR</a:t>
            </a:r>
            <a:endParaRPr lang="en-US" dirty="0"/>
          </a:p>
        </p:txBody>
      </p:sp>
      <p:pic>
        <p:nvPicPr>
          <p:cNvPr id="4" name="Content Placeholder 3"/>
          <p:cNvPicPr>
            <a:picLocks noGrp="1" noChangeAspect="1"/>
          </p:cNvPicPr>
          <p:nvPr>
            <p:ph idx="1"/>
          </p:nvPr>
        </p:nvPicPr>
        <p:blipFill>
          <a:blip r:embed="rId2" cstate="print"/>
          <a:srcRect t="14163" b="14163"/>
          <a:stretch>
            <a:fillRect/>
          </a:stretch>
        </p:blipFill>
        <p:spPr/>
      </p:pic>
    </p:spTree>
    <p:extLst>
      <p:ext uri="{BB962C8B-B14F-4D97-AF65-F5344CB8AC3E}">
        <p14:creationId xmlns:p14="http://schemas.microsoft.com/office/powerpoint/2010/main" xmlns="" val="9467019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$ 20 </a:t>
            </a:r>
            <a:r>
              <a:rPr lang="en-US" dirty="0" smtClean="0"/>
              <a:t>SDR (RTL Dongle) </a:t>
            </a:r>
            <a:endParaRPr lang="en-US" dirty="0"/>
          </a:p>
        </p:txBody>
      </p:sp>
      <p:pic>
        <p:nvPicPr>
          <p:cNvPr id="7" name="Picture 6"/>
          <p:cNvPicPr>
            <a:picLocks noChangeAspect="1"/>
          </p:cNvPicPr>
          <p:nvPr/>
        </p:nvPicPr>
        <p:blipFill>
          <a:blip r:embed="rId2" cstate="print"/>
          <a:stretch>
            <a:fillRect/>
          </a:stretch>
        </p:blipFill>
        <p:spPr>
          <a:xfrm>
            <a:off x="0" y="1663600"/>
            <a:ext cx="9144000" cy="4357688"/>
          </a:xfrm>
          <a:prstGeom prst="rect">
            <a:avLst/>
          </a:prstGeom>
        </p:spPr>
      </p:pic>
    </p:spTree>
    <p:extLst>
      <p:ext uri="{BB962C8B-B14F-4D97-AF65-F5344CB8AC3E}">
        <p14:creationId xmlns:p14="http://schemas.microsoft.com/office/powerpoint/2010/main" xmlns="" val="38641225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$ 20 </a:t>
            </a:r>
            <a:r>
              <a:rPr lang="en-US" dirty="0" smtClean="0"/>
              <a:t>SDR (How it works)</a:t>
            </a:r>
            <a:endParaRPr lang="en-US" dirty="0"/>
          </a:p>
        </p:txBody>
      </p:sp>
      <p:sp>
        <p:nvSpPr>
          <p:cNvPr id="3" name="Content Placeholder 2"/>
          <p:cNvSpPr>
            <a:spLocks noGrp="1"/>
          </p:cNvSpPr>
          <p:nvPr>
            <p:ph idx="1"/>
          </p:nvPr>
        </p:nvSpPr>
        <p:spPr/>
        <p:txBody>
          <a:bodyPr/>
          <a:lstStyle/>
          <a:p>
            <a:r>
              <a:rPr lang="en-US" dirty="0" smtClean="0"/>
              <a:t>Input </a:t>
            </a:r>
            <a:r>
              <a:rPr lang="en-US" dirty="0"/>
              <a:t>from an antenna is down sampled, filtered by The E4000 </a:t>
            </a:r>
            <a:r>
              <a:rPr lang="en-US" dirty="0" err="1"/>
              <a:t>tunerchip</a:t>
            </a:r>
            <a:r>
              <a:rPr lang="en-US" dirty="0"/>
              <a:t> and passed to an analog to digital converter (RTL2832U) the output is then sent to the computer by USB. </a:t>
            </a:r>
          </a:p>
          <a:p>
            <a:r>
              <a:rPr lang="en-US" dirty="0" smtClean="0"/>
              <a:t>All </a:t>
            </a:r>
            <a:r>
              <a:rPr lang="en-US" dirty="0"/>
              <a:t>filtering, demodulation and other processing is done by the computer. </a:t>
            </a:r>
          </a:p>
          <a:p>
            <a:r>
              <a:rPr lang="en-US" dirty="0" smtClean="0"/>
              <a:t>Audible </a:t>
            </a:r>
            <a:r>
              <a:rPr lang="en-US" dirty="0"/>
              <a:t>output is then played back on the computer speakers </a:t>
            </a:r>
          </a:p>
          <a:p>
            <a:endParaRPr lang="en-US" dirty="0"/>
          </a:p>
        </p:txBody>
      </p:sp>
    </p:spTree>
    <p:extLst>
      <p:ext uri="{BB962C8B-B14F-4D97-AF65-F5344CB8AC3E}">
        <p14:creationId xmlns:p14="http://schemas.microsoft.com/office/powerpoint/2010/main" xmlns="" val="5555761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419475" y="476250"/>
            <a:ext cx="2808288" cy="998538"/>
          </a:xfrm>
        </p:spPr>
        <p:txBody>
          <a:bodyPr/>
          <a:lstStyle/>
          <a:p>
            <a:pPr eaLnBrk="1" hangingPunct="1"/>
            <a:r>
              <a:rPr lang="fr-FR" sz="3800">
                <a:latin typeface="Arial" charset="0"/>
              </a:rPr>
              <a:t>Routing Switching</a:t>
            </a:r>
          </a:p>
        </p:txBody>
      </p:sp>
      <p:sp>
        <p:nvSpPr>
          <p:cNvPr id="50187" name="AutoShape 11"/>
          <p:cNvSpPr>
            <a:spLocks noChangeArrowheads="1"/>
          </p:cNvSpPr>
          <p:nvPr/>
        </p:nvSpPr>
        <p:spPr bwMode="auto">
          <a:xfrm>
            <a:off x="6011863" y="-22225"/>
            <a:ext cx="3321050" cy="1749425"/>
          </a:xfrm>
          <a:prstGeom prst="verticalScroll">
            <a:avLst>
              <a:gd name="adj" fmla="val 12500"/>
            </a:avLst>
          </a:prstGeom>
          <a:solidFill>
            <a:srgbClr val="FF9763"/>
          </a:solidFill>
          <a:ln w="9525">
            <a:solidFill>
              <a:schemeClr val="tx1"/>
            </a:solidFill>
            <a:round/>
            <a:headEnd/>
            <a:tailEnd/>
          </a:ln>
        </p:spPr>
        <p:txBody>
          <a:bodyPr>
            <a:spAutoFit/>
          </a:bodyPr>
          <a:lstStyle/>
          <a:p>
            <a:pPr eaLnBrk="0" hangingPunct="0">
              <a:lnSpc>
                <a:spcPct val="80000"/>
              </a:lnSpc>
              <a:buFontTx/>
              <a:buChar char="-"/>
            </a:pPr>
            <a:r>
              <a:rPr lang="fr-FR" b="1"/>
              <a:t>Call Server</a:t>
            </a:r>
          </a:p>
          <a:p>
            <a:pPr eaLnBrk="0" hangingPunct="0">
              <a:lnSpc>
                <a:spcPct val="80000"/>
              </a:lnSpc>
              <a:buFontTx/>
              <a:buChar char="-"/>
            </a:pPr>
            <a:r>
              <a:rPr lang="fr-FR" b="1"/>
              <a:t>Handles registration, user profile and service management.</a:t>
            </a:r>
          </a:p>
          <a:p>
            <a:pPr eaLnBrk="0" hangingPunct="0">
              <a:lnSpc>
                <a:spcPct val="80000"/>
              </a:lnSpc>
              <a:buFontTx/>
              <a:buChar char="-"/>
            </a:pPr>
            <a:r>
              <a:rPr lang="fr-FR" b="1"/>
              <a:t>Performs profile related CAC</a:t>
            </a:r>
          </a:p>
        </p:txBody>
      </p:sp>
      <p:graphicFrame>
        <p:nvGraphicFramePr>
          <p:cNvPr id="50193" name="Object 17"/>
          <p:cNvGraphicFramePr>
            <a:graphicFrameLocks noChangeAspect="1"/>
          </p:cNvGraphicFramePr>
          <p:nvPr>
            <p:extLst>
              <p:ext uri="{D42A27DB-BD31-4B8C-83A1-F6EECF244321}">
                <p14:modId xmlns:p14="http://schemas.microsoft.com/office/powerpoint/2010/main" xmlns="" val="3034414984"/>
              </p:ext>
            </p:extLst>
          </p:nvPr>
        </p:nvGraphicFramePr>
        <p:xfrm>
          <a:off x="5419452" y="5157192"/>
          <a:ext cx="520700" cy="1009650"/>
        </p:xfrm>
        <a:graphic>
          <a:graphicData uri="http://schemas.openxmlformats.org/presentationml/2006/ole">
            <p:oleObj spid="_x0000_s73938" name="Visio" r:id="rId4" imgW="519941" imgH="1010437" progId="Visio.Drawing.11">
              <p:embed/>
            </p:oleObj>
          </a:graphicData>
        </a:graphic>
      </p:graphicFrame>
      <p:sp>
        <p:nvSpPr>
          <p:cNvPr id="50194" name="AutoShape 18"/>
          <p:cNvSpPr>
            <a:spLocks noChangeArrowheads="1"/>
          </p:cNvSpPr>
          <p:nvPr/>
        </p:nvSpPr>
        <p:spPr bwMode="auto">
          <a:xfrm>
            <a:off x="-252413" y="0"/>
            <a:ext cx="3960813" cy="2339975"/>
          </a:xfrm>
          <a:prstGeom prst="verticalScroll">
            <a:avLst>
              <a:gd name="adj" fmla="val 12500"/>
            </a:avLst>
          </a:prstGeom>
          <a:solidFill>
            <a:srgbClr val="FF9763"/>
          </a:solidFill>
          <a:ln w="9525">
            <a:solidFill>
              <a:schemeClr val="tx1"/>
            </a:solidFill>
            <a:round/>
            <a:headEnd/>
            <a:tailEnd/>
          </a:ln>
        </p:spPr>
        <p:txBody>
          <a:bodyPr>
            <a:spAutoFit/>
          </a:bodyPr>
          <a:lstStyle/>
          <a:p>
            <a:pPr eaLnBrk="0" hangingPunct="0">
              <a:lnSpc>
                <a:spcPct val="80000"/>
              </a:lnSpc>
              <a:buFontTx/>
              <a:buChar char="-"/>
            </a:pPr>
            <a:r>
              <a:rPr lang="fr-FR" b="1"/>
              <a:t>Session Border Controller</a:t>
            </a:r>
          </a:p>
          <a:p>
            <a:pPr eaLnBrk="0" hangingPunct="0">
              <a:lnSpc>
                <a:spcPct val="80000"/>
              </a:lnSpc>
              <a:buFontTx/>
              <a:buChar char="-"/>
            </a:pPr>
            <a:r>
              <a:rPr lang="fr-FR" b="1"/>
              <a:t>Performs NAT/PAT translation</a:t>
            </a:r>
          </a:p>
          <a:p>
            <a:pPr eaLnBrk="0" hangingPunct="0">
              <a:lnSpc>
                <a:spcPct val="80000"/>
              </a:lnSpc>
              <a:buFontTx/>
              <a:buChar char="-"/>
            </a:pPr>
            <a:r>
              <a:rPr lang="fr-FR" b="1"/>
              <a:t>Handles ressources related CAC</a:t>
            </a:r>
          </a:p>
          <a:p>
            <a:pPr eaLnBrk="0" hangingPunct="0">
              <a:lnSpc>
                <a:spcPct val="80000"/>
              </a:lnSpc>
              <a:buFontTx/>
              <a:buChar char="-"/>
            </a:pPr>
            <a:r>
              <a:rPr lang="fr-FR" b="1"/>
              <a:t>Analyzes SIP/SDP</a:t>
            </a:r>
          </a:p>
          <a:p>
            <a:pPr eaLnBrk="0" hangingPunct="0">
              <a:lnSpc>
                <a:spcPct val="80000"/>
              </a:lnSpc>
              <a:buFontTx/>
              <a:buChar char="-"/>
            </a:pPr>
            <a:r>
              <a:rPr lang="fr-FR" sz="2000" b="1"/>
              <a:t>Acts as Policy Enforcement Point(PEP)</a:t>
            </a:r>
          </a:p>
        </p:txBody>
      </p:sp>
      <p:graphicFrame>
        <p:nvGraphicFramePr>
          <p:cNvPr id="13" name="Object 13"/>
          <p:cNvGraphicFramePr>
            <a:graphicFrameLocks noChangeAspect="1"/>
          </p:cNvGraphicFramePr>
          <p:nvPr>
            <p:extLst>
              <p:ext uri="{D42A27DB-BD31-4B8C-83A1-F6EECF244321}">
                <p14:modId xmlns:p14="http://schemas.microsoft.com/office/powerpoint/2010/main" xmlns="" val="4288810218"/>
              </p:ext>
            </p:extLst>
          </p:nvPr>
        </p:nvGraphicFramePr>
        <p:xfrm>
          <a:off x="3979292" y="5214938"/>
          <a:ext cx="520700" cy="1009650"/>
        </p:xfrm>
        <a:graphic>
          <a:graphicData uri="http://schemas.openxmlformats.org/presentationml/2006/ole">
            <p:oleObj spid="_x0000_s73939" name="Visio" r:id="rId5" imgW="519941" imgH="1010437" progId="Visio.Drawing.11">
              <p:embed/>
            </p:oleObj>
          </a:graphicData>
        </a:graphic>
      </p:graphicFrame>
      <p:pic>
        <p:nvPicPr>
          <p:cNvPr id="46087" name="Content Placeholder 5" descr="CIIT-Arch-2011.eps"/>
          <p:cNvPicPr>
            <a:picLocks noGrp="1" noChangeAspect="1"/>
          </p:cNvPicPr>
          <p:nvPr>
            <p:ph idx="1"/>
          </p:nvPr>
        </p:nvPicPr>
        <p:blipFill>
          <a:blip r:embed="rId6" cstate="print">
            <a:extLst>
              <a:ext uri="{28A0092B-C50C-407E-A947-70E740481C1C}">
                <a14:useLocalDpi xmlns:a14="http://schemas.microsoft.com/office/drawing/2010/main" xmlns="" val="0"/>
              </a:ext>
            </a:extLst>
          </a:blip>
          <a:srcRect t="3633" b="3633"/>
          <a:stretch>
            <a:fillRect/>
          </a:stretch>
        </p:blipFill>
        <p:spPr>
          <a:xfrm>
            <a:off x="2195736" y="2276872"/>
            <a:ext cx="6827838" cy="3976687"/>
          </a:xfrm>
        </p:spPr>
      </p:pic>
      <p:sp>
        <p:nvSpPr>
          <p:cNvPr id="50195" name="Line 19"/>
          <p:cNvSpPr>
            <a:spLocks noChangeShapeType="1"/>
          </p:cNvSpPr>
          <p:nvPr/>
        </p:nvSpPr>
        <p:spPr bwMode="auto">
          <a:xfrm rot="5400000" flipH="1">
            <a:off x="3598863" y="728663"/>
            <a:ext cx="2305050" cy="3816350"/>
          </a:xfrm>
          <a:prstGeom prst="line">
            <a:avLst/>
          </a:prstGeom>
          <a:noFill/>
          <a:ln w="28575">
            <a:solidFill>
              <a:schemeClr val="tx1"/>
            </a:solidFill>
            <a:round/>
            <a:headEnd/>
            <a:tailEnd type="arrow"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0192" name="Line 16"/>
          <p:cNvSpPr>
            <a:spLocks noChangeShapeType="1"/>
          </p:cNvSpPr>
          <p:nvPr/>
        </p:nvSpPr>
        <p:spPr bwMode="auto">
          <a:xfrm rot="5400000" flipH="1" flipV="1">
            <a:off x="6840538" y="657225"/>
            <a:ext cx="935037" cy="2735263"/>
          </a:xfrm>
          <a:prstGeom prst="line">
            <a:avLst/>
          </a:prstGeom>
          <a:noFill/>
          <a:ln w="28575">
            <a:solidFill>
              <a:schemeClr val="tx1"/>
            </a:solidFill>
            <a:round/>
            <a:headEnd/>
            <a:tailEnd type="arrow" w="med" len="me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xmlns="" val="13240966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0192"/>
                                        </p:tgtEl>
                                        <p:attrNameLst>
                                          <p:attrName>style.visibility</p:attrName>
                                        </p:attrNameLst>
                                      </p:cBhvr>
                                      <p:to>
                                        <p:strVal val="visible"/>
                                      </p:to>
                                    </p:set>
                                    <p:animEffect transition="in" filter="blinds(horizontal)">
                                      <p:cBhvr>
                                        <p:cTn id="10" dur="500"/>
                                        <p:tgtEl>
                                          <p:spTgt spid="50192"/>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0187"/>
                                        </p:tgtEl>
                                        <p:attrNameLst>
                                          <p:attrName>style.visibility</p:attrName>
                                        </p:attrNameLst>
                                      </p:cBhvr>
                                      <p:to>
                                        <p:strVal val="visible"/>
                                      </p:to>
                                    </p:set>
                                    <p:animEffect transition="in" filter="blinds(horizontal)">
                                      <p:cBhvr>
                                        <p:cTn id="13" dur="500"/>
                                        <p:tgtEl>
                                          <p:spTgt spid="5018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xit" presetSubtype="4" fill="hold" nodeType="clickEffect">
                                  <p:stCondLst>
                                    <p:cond delay="0"/>
                                  </p:stCondLst>
                                  <p:childTnLst>
                                    <p:animEffect transition="out" filter="wipe(down)">
                                      <p:cBhvr>
                                        <p:cTn id="17" dur="500"/>
                                        <p:tgtEl>
                                          <p:spTgt spid="13"/>
                                        </p:tgtEl>
                                      </p:cBhvr>
                                    </p:animEffect>
                                    <p:set>
                                      <p:cBhvr>
                                        <p:cTn id="18" dur="1" fill="hold">
                                          <p:stCondLst>
                                            <p:cond delay="499"/>
                                          </p:stCondLst>
                                        </p:cTn>
                                        <p:tgtEl>
                                          <p:spTgt spid="13"/>
                                        </p:tgtEl>
                                        <p:attrNameLst>
                                          <p:attrName>style.visibility</p:attrName>
                                        </p:attrNameLst>
                                      </p:cBhvr>
                                      <p:to>
                                        <p:strVal val="hidden"/>
                                      </p:to>
                                    </p:set>
                                  </p:childTnLst>
                                </p:cTn>
                              </p:par>
                              <p:par>
                                <p:cTn id="19" presetID="22" presetClass="exit" presetSubtype="4" fill="hold" grpId="1" nodeType="withEffect">
                                  <p:stCondLst>
                                    <p:cond delay="0"/>
                                  </p:stCondLst>
                                  <p:childTnLst>
                                    <p:animEffect transition="out" filter="wipe(down)">
                                      <p:cBhvr>
                                        <p:cTn id="20" dur="500"/>
                                        <p:tgtEl>
                                          <p:spTgt spid="50192"/>
                                        </p:tgtEl>
                                      </p:cBhvr>
                                    </p:animEffect>
                                    <p:set>
                                      <p:cBhvr>
                                        <p:cTn id="21" dur="1" fill="hold">
                                          <p:stCondLst>
                                            <p:cond delay="499"/>
                                          </p:stCondLst>
                                        </p:cTn>
                                        <p:tgtEl>
                                          <p:spTgt spid="50192"/>
                                        </p:tgtEl>
                                        <p:attrNameLst>
                                          <p:attrName>style.visibility</p:attrName>
                                        </p:attrNameLst>
                                      </p:cBhvr>
                                      <p:to>
                                        <p:strVal val="hidden"/>
                                      </p:to>
                                    </p:set>
                                  </p:childTnLst>
                                </p:cTn>
                              </p:par>
                              <p:par>
                                <p:cTn id="22" presetID="22" presetClass="exit" presetSubtype="4" fill="hold" grpId="1" nodeType="withEffect">
                                  <p:stCondLst>
                                    <p:cond delay="0"/>
                                  </p:stCondLst>
                                  <p:childTnLst>
                                    <p:animEffect transition="out" filter="wipe(down)">
                                      <p:cBhvr>
                                        <p:cTn id="23" dur="500"/>
                                        <p:tgtEl>
                                          <p:spTgt spid="50187"/>
                                        </p:tgtEl>
                                      </p:cBhvr>
                                    </p:animEffect>
                                    <p:set>
                                      <p:cBhvr>
                                        <p:cTn id="24" dur="1" fill="hold">
                                          <p:stCondLst>
                                            <p:cond delay="499"/>
                                          </p:stCondLst>
                                        </p:cTn>
                                        <p:tgtEl>
                                          <p:spTgt spid="50187"/>
                                        </p:tgtEl>
                                        <p:attrNameLst>
                                          <p:attrName>style.visibility</p:attrName>
                                        </p:attrNameLst>
                                      </p:cBhvr>
                                      <p:to>
                                        <p:strVal val="hidden"/>
                                      </p:to>
                                    </p:set>
                                  </p:childTnLst>
                                </p:cTn>
                              </p:par>
                              <p:par>
                                <p:cTn id="25" presetID="3" presetClass="entr" presetSubtype="10" fill="hold" grpId="0" nodeType="withEffect">
                                  <p:stCondLst>
                                    <p:cond delay="0"/>
                                  </p:stCondLst>
                                  <p:childTnLst>
                                    <p:set>
                                      <p:cBhvr>
                                        <p:cTn id="26" dur="1" fill="hold">
                                          <p:stCondLst>
                                            <p:cond delay="0"/>
                                          </p:stCondLst>
                                        </p:cTn>
                                        <p:tgtEl>
                                          <p:spTgt spid="50194"/>
                                        </p:tgtEl>
                                        <p:attrNameLst>
                                          <p:attrName>style.visibility</p:attrName>
                                        </p:attrNameLst>
                                      </p:cBhvr>
                                      <p:to>
                                        <p:strVal val="visible"/>
                                      </p:to>
                                    </p:set>
                                    <p:animEffect transition="in" filter="blinds(horizontal)">
                                      <p:cBhvr>
                                        <p:cTn id="27" dur="500"/>
                                        <p:tgtEl>
                                          <p:spTgt spid="50194"/>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50195"/>
                                        </p:tgtEl>
                                        <p:attrNameLst>
                                          <p:attrName>style.visibility</p:attrName>
                                        </p:attrNameLst>
                                      </p:cBhvr>
                                      <p:to>
                                        <p:strVal val="visible"/>
                                      </p:to>
                                    </p:set>
                                    <p:animEffect transition="in" filter="blinds(horizontal)">
                                      <p:cBhvr>
                                        <p:cTn id="30" dur="500"/>
                                        <p:tgtEl>
                                          <p:spTgt spid="50195"/>
                                        </p:tgtEl>
                                      </p:cBhvr>
                                    </p:animEffect>
                                  </p:childTnLst>
                                </p:cTn>
                              </p:par>
                              <p:par>
                                <p:cTn id="31" presetID="3" presetClass="entr" presetSubtype="10" fill="hold" nodeType="withEffect">
                                  <p:stCondLst>
                                    <p:cond delay="0"/>
                                  </p:stCondLst>
                                  <p:childTnLst>
                                    <p:set>
                                      <p:cBhvr>
                                        <p:cTn id="32" dur="1" fill="hold">
                                          <p:stCondLst>
                                            <p:cond delay="0"/>
                                          </p:stCondLst>
                                        </p:cTn>
                                        <p:tgtEl>
                                          <p:spTgt spid="50193"/>
                                        </p:tgtEl>
                                        <p:attrNameLst>
                                          <p:attrName>style.visibility</p:attrName>
                                        </p:attrNameLst>
                                      </p:cBhvr>
                                      <p:to>
                                        <p:strVal val="visible"/>
                                      </p:to>
                                    </p:set>
                                    <p:animEffect transition="in" filter="blinds(horizontal)">
                                      <p:cBhvr>
                                        <p:cTn id="33" dur="500"/>
                                        <p:tgtEl>
                                          <p:spTgt spid="50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7" grpId="0" animBg="1"/>
      <p:bldP spid="50187" grpId="1" animBg="1"/>
      <p:bldP spid="50194" grpId="0" animBg="1"/>
      <p:bldP spid="50195" grpId="0" animBg="1"/>
      <p:bldP spid="50192" grpId="0" animBg="1"/>
      <p:bldP spid="50192"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90" name="AutoShape 10"/>
          <p:cNvSpPr>
            <a:spLocks noChangeArrowheads="1"/>
          </p:cNvSpPr>
          <p:nvPr/>
        </p:nvSpPr>
        <p:spPr bwMode="auto">
          <a:xfrm>
            <a:off x="-252413" y="-26988"/>
            <a:ext cx="4214813" cy="2219326"/>
          </a:xfrm>
          <a:prstGeom prst="verticalScroll">
            <a:avLst>
              <a:gd name="adj" fmla="val 12500"/>
            </a:avLst>
          </a:prstGeom>
          <a:solidFill>
            <a:srgbClr val="FF9763"/>
          </a:solidFill>
          <a:ln w="9525">
            <a:solidFill>
              <a:schemeClr val="tx1"/>
            </a:solidFill>
            <a:round/>
            <a:headEnd/>
            <a:tailEnd/>
          </a:ln>
        </p:spPr>
        <p:txBody>
          <a:bodyPr>
            <a:spAutoFit/>
          </a:bodyPr>
          <a:lstStyle/>
          <a:p>
            <a:pPr eaLnBrk="0" hangingPunct="0">
              <a:lnSpc>
                <a:spcPct val="80000"/>
              </a:lnSpc>
              <a:buFontTx/>
              <a:buChar char="-"/>
            </a:pPr>
            <a:r>
              <a:rPr lang="fr-FR" sz="2000" b="1"/>
              <a:t>We have introduced Policy Server (PS)</a:t>
            </a:r>
          </a:p>
          <a:p>
            <a:pPr eaLnBrk="0" hangingPunct="0">
              <a:lnSpc>
                <a:spcPct val="80000"/>
              </a:lnSpc>
              <a:buFontTx/>
              <a:buChar char="-"/>
            </a:pPr>
            <a:r>
              <a:rPr lang="fr-FR" sz="2000" b="1"/>
              <a:t>Decision Engine within PS provides dynamic/efficient control and management While taking into account dynamic and static info</a:t>
            </a:r>
          </a:p>
        </p:txBody>
      </p:sp>
      <p:graphicFrame>
        <p:nvGraphicFramePr>
          <p:cNvPr id="46091" name="Object 11"/>
          <p:cNvGraphicFramePr>
            <a:graphicFrameLocks noGrp="1" noChangeAspect="1"/>
          </p:cNvGraphicFramePr>
          <p:nvPr>
            <p:ph sz="half" idx="2"/>
            <p:extLst>
              <p:ext uri="{D42A27DB-BD31-4B8C-83A1-F6EECF244321}">
                <p14:modId xmlns:p14="http://schemas.microsoft.com/office/powerpoint/2010/main" xmlns="" val="3033348164"/>
              </p:ext>
            </p:extLst>
          </p:nvPr>
        </p:nvGraphicFramePr>
        <p:xfrm>
          <a:off x="10476656" y="1124744"/>
          <a:ext cx="520700" cy="720726"/>
        </p:xfrm>
        <a:graphic>
          <a:graphicData uri="http://schemas.openxmlformats.org/presentationml/2006/ole">
            <p:oleObj spid="_x0000_s75883" name="Visio" r:id="rId4" imgW="519941" imgH="1010437" progId="Visio.Drawing.11">
              <p:embed/>
            </p:oleObj>
          </a:graphicData>
        </a:graphic>
      </p:graphicFrame>
      <p:cxnSp>
        <p:nvCxnSpPr>
          <p:cNvPr id="10" name="Straight Arrow Connector 9"/>
          <p:cNvCxnSpPr>
            <a:cxnSpLocks noChangeShapeType="1"/>
          </p:cNvCxnSpPr>
          <p:nvPr/>
        </p:nvCxnSpPr>
        <p:spPr bwMode="auto">
          <a:xfrm flipH="1" flipV="1">
            <a:off x="3635375" y="1268413"/>
            <a:ext cx="2736850" cy="1152525"/>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pic>
        <p:nvPicPr>
          <p:cNvPr id="48133" name="Content Placeholder 5" descr="CIIT-Arch-2011.eps"/>
          <p:cNvPicPr>
            <a:picLocks noGrp="1" noChangeAspect="1"/>
          </p:cNvPicPr>
          <p:nvPr>
            <p:ph idx="1"/>
          </p:nvPr>
        </p:nvPicPr>
        <p:blipFill>
          <a:blip r:embed="rId5" cstate="print">
            <a:extLst>
              <a:ext uri="{28A0092B-C50C-407E-A947-70E740481C1C}">
                <a14:useLocalDpi xmlns:a14="http://schemas.microsoft.com/office/drawing/2010/main" xmlns="" val="0"/>
              </a:ext>
            </a:extLst>
          </a:blip>
          <a:srcRect t="3633" b="3633"/>
          <a:stretch>
            <a:fillRect/>
          </a:stretch>
        </p:blipFill>
        <p:spPr>
          <a:xfrm>
            <a:off x="1763713" y="2332038"/>
            <a:ext cx="7200900" cy="3976687"/>
          </a:xfrm>
        </p:spPr>
      </p:pic>
      <p:sp>
        <p:nvSpPr>
          <p:cNvPr id="46086" name="Rectangle 6"/>
          <p:cNvSpPr>
            <a:spLocks noChangeArrowheads="1"/>
          </p:cNvSpPr>
          <p:nvPr/>
        </p:nvSpPr>
        <p:spPr bwMode="auto">
          <a:xfrm>
            <a:off x="5435600" y="4076700"/>
            <a:ext cx="288925" cy="360363"/>
          </a:xfrm>
          <a:prstGeom prst="rect">
            <a:avLst/>
          </a:prstGeom>
          <a:solidFill>
            <a:srgbClr val="FF0000">
              <a:alpha val="16862"/>
            </a:srgbClr>
          </a:solidFill>
          <a:ln w="57150">
            <a:solidFill>
              <a:srgbClr val="FF0000"/>
            </a:solidFill>
            <a:miter lim="800000"/>
            <a:headEnd/>
            <a:tailEnd/>
          </a:ln>
        </p:spPr>
        <p:txBody>
          <a:bodyPr wrap="none" anchor="ctr"/>
          <a:lstStyle/>
          <a:p>
            <a:pPr algn="ctr"/>
            <a:endParaRPr lang="fr-FR"/>
          </a:p>
        </p:txBody>
      </p:sp>
      <p:cxnSp>
        <p:nvCxnSpPr>
          <p:cNvPr id="13" name="Straight Connector 12"/>
          <p:cNvCxnSpPr>
            <a:cxnSpLocks noChangeShapeType="1"/>
          </p:cNvCxnSpPr>
          <p:nvPr/>
        </p:nvCxnSpPr>
        <p:spPr bwMode="auto">
          <a:xfrm>
            <a:off x="5580063" y="3500438"/>
            <a:ext cx="0" cy="1657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48136" name="Rectangle 2"/>
          <p:cNvSpPr>
            <a:spLocks noGrp="1" noChangeArrowheads="1"/>
          </p:cNvSpPr>
          <p:nvPr>
            <p:ph type="title"/>
          </p:nvPr>
        </p:nvSpPr>
        <p:spPr>
          <a:xfrm>
            <a:off x="4140200" y="404813"/>
            <a:ext cx="2808288" cy="998537"/>
          </a:xfrm>
        </p:spPr>
        <p:txBody>
          <a:bodyPr/>
          <a:lstStyle/>
          <a:p>
            <a:pPr eaLnBrk="1" hangingPunct="1"/>
            <a:r>
              <a:rPr lang="fr-FR" sz="3800">
                <a:latin typeface="Arial" charset="0"/>
              </a:rPr>
              <a:t>Routing Switching</a:t>
            </a:r>
          </a:p>
        </p:txBody>
      </p:sp>
    </p:spTree>
    <p:extLst>
      <p:ext uri="{BB962C8B-B14F-4D97-AF65-F5344CB8AC3E}">
        <p14:creationId xmlns:p14="http://schemas.microsoft.com/office/powerpoint/2010/main" xmlns="" val="5771020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6090"/>
                                        </p:tgtEl>
                                        <p:attrNameLst>
                                          <p:attrName>style.visibility</p:attrName>
                                        </p:attrNameLst>
                                      </p:cBhvr>
                                      <p:to>
                                        <p:strVal val="visible"/>
                                      </p:to>
                                    </p:set>
                                    <p:animEffect transition="in" filter="checkerboard(across)">
                                      <p:cBhvr>
                                        <p:cTn id="7" dur="500"/>
                                        <p:tgtEl>
                                          <p:spTgt spid="46090"/>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6086"/>
                                        </p:tgtEl>
                                        <p:attrNameLst>
                                          <p:attrName>style.visibility</p:attrName>
                                        </p:attrNameLst>
                                      </p:cBhvr>
                                      <p:to>
                                        <p:strVal val="visible"/>
                                      </p:to>
                                    </p:set>
                                    <p:animEffect transition="in" filter="checkerboard(across)">
                                      <p:cBhvr>
                                        <p:cTn id="10" dur="500"/>
                                        <p:tgtEl>
                                          <p:spTgt spid="46086"/>
                                        </p:tgtEl>
                                      </p:cBhvr>
                                    </p:animEffect>
                                  </p:childTnLst>
                                </p:cTn>
                              </p:par>
                              <p:par>
                                <p:cTn id="11" presetID="5" presetClass="entr" presetSubtype="10" fill="hold" nodeType="withEffect">
                                  <p:stCondLst>
                                    <p:cond delay="0"/>
                                  </p:stCondLst>
                                  <p:childTnLst>
                                    <p:set>
                                      <p:cBhvr>
                                        <p:cTn id="12" dur="1" fill="hold">
                                          <p:stCondLst>
                                            <p:cond delay="0"/>
                                          </p:stCondLst>
                                        </p:cTn>
                                        <p:tgtEl>
                                          <p:spTgt spid="46091"/>
                                        </p:tgtEl>
                                        <p:attrNameLst>
                                          <p:attrName>style.visibility</p:attrName>
                                        </p:attrNameLst>
                                      </p:cBhvr>
                                      <p:to>
                                        <p:strVal val="visible"/>
                                      </p:to>
                                    </p:set>
                                    <p:animEffect transition="in" filter="checkerboard(across)">
                                      <p:cBhvr>
                                        <p:cTn id="13" dur="500"/>
                                        <p:tgtEl>
                                          <p:spTgt spid="46091"/>
                                        </p:tgtEl>
                                      </p:cBhvr>
                                    </p:animEffect>
                                  </p:childTnLst>
                                </p:cTn>
                              </p:par>
                              <p:par>
                                <p:cTn id="14" presetID="3"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500"/>
                                        <p:tgtEl>
                                          <p:spTgt spid="13"/>
                                        </p:tgtEl>
                                      </p:cBhvr>
                                    </p:animEffect>
                                    <p:set>
                                      <p:cBhvr>
                                        <p:cTn id="27" dur="1" fill="hold">
                                          <p:stCondLst>
                                            <p:cond delay="499"/>
                                          </p:stCondLst>
                                        </p:cTn>
                                        <p:tgtEl>
                                          <p:spTgt spid="13"/>
                                        </p:tgtEl>
                                        <p:attrNameLst>
                                          <p:attrName>style.visibility</p:attrName>
                                        </p:attrNameLst>
                                      </p:cBhvr>
                                      <p:to>
                                        <p:strVal val="hidden"/>
                                      </p:to>
                                    </p:set>
                                  </p:childTnLst>
                                </p:cTn>
                              </p:par>
                              <p:par>
                                <p:cTn id="28" presetID="0" presetClass="path" presetSubtype="0" accel="50000" decel="50000" fill="hold" grpId="1" nodeType="withEffect">
                                  <p:stCondLst>
                                    <p:cond delay="0"/>
                                  </p:stCondLst>
                                  <p:childTnLst>
                                    <p:animMotion origin="layout" path="M 0 0 L 0.07078 0 " pathEditMode="relative" ptsTypes="AA">
                                      <p:cBhvr>
                                        <p:cTn id="29" dur="2000" fill="hold"/>
                                        <p:tgtEl>
                                          <p:spTgt spid="46086"/>
                                        </p:tgtEl>
                                        <p:attrNameLst>
                                          <p:attrName>ppt_x</p:attrName>
                                          <p:attrName>ppt_y</p:attrName>
                                        </p:attrNameLst>
                                      </p:cBhvr>
                                    </p:animMotion>
                                  </p:childTnLst>
                                </p:cTn>
                              </p:par>
                            </p:childTnLst>
                          </p:cTn>
                        </p:par>
                      </p:childTnLst>
                    </p:cTn>
                  </p:par>
                  <p:par>
                    <p:cTn id="30" fill="hold" nodeType="clickPar">
                      <p:stCondLst>
                        <p:cond delay="indefinite"/>
                      </p:stCondLst>
                      <p:childTnLst>
                        <p:par>
                          <p:cTn id="31" fill="hold" nodeType="withGroup">
                            <p:stCondLst>
                              <p:cond delay="0"/>
                            </p:stCondLst>
                            <p:childTnLst>
                              <p:par>
                                <p:cTn id="32" presetID="0" presetClass="path" presetSubtype="0" accel="50000" decel="50000" fill="hold" grpId="2" nodeType="clickEffect">
                                  <p:stCondLst>
                                    <p:cond delay="0"/>
                                  </p:stCondLst>
                                  <p:childTnLst>
                                    <p:animMotion origin="layout" path="M 0.07078 -3.12486E-6 L 0.07078 -0.15219 " pathEditMode="relative" rAng="0" ptsTypes="AA">
                                      <p:cBhvr>
                                        <p:cTn id="33" dur="2000" fill="hold"/>
                                        <p:tgtEl>
                                          <p:spTgt spid="46086"/>
                                        </p:tgtEl>
                                        <p:attrNameLst>
                                          <p:attrName>ppt_x</p:attrName>
                                          <p:attrName>ppt_y</p:attrName>
                                        </p:attrNameLst>
                                      </p:cBhvr>
                                      <p:rCtr x="0" y="-7621"/>
                                    </p:animMotion>
                                  </p:childTnLst>
                                </p:cTn>
                              </p:par>
                            </p:childTnLst>
                          </p:cTn>
                        </p:par>
                      </p:childTnLst>
                    </p:cTn>
                  </p:par>
                  <p:par>
                    <p:cTn id="34" fill="hold" nodeType="clickPar">
                      <p:stCondLst>
                        <p:cond delay="indefinite"/>
                      </p:stCondLst>
                      <p:childTnLst>
                        <p:par>
                          <p:cTn id="35" fill="hold" nodeType="withGroup">
                            <p:stCondLst>
                              <p:cond delay="0"/>
                            </p:stCondLst>
                            <p:childTnLst>
                              <p:par>
                                <p:cTn id="36" presetID="0" presetClass="path" presetSubtype="0" accel="50000" decel="50000" fill="hold" grpId="3" nodeType="clickEffect">
                                  <p:stCondLst>
                                    <p:cond delay="0"/>
                                  </p:stCondLst>
                                  <p:childTnLst>
                                    <p:animMotion origin="layout" path="M 0.07078 -0.15219 L 0.07876 -0.01552 " pathEditMode="relative" rAng="0" ptsTypes="AA">
                                      <p:cBhvr>
                                        <p:cTn id="37" dur="2000" fill="hold"/>
                                        <p:tgtEl>
                                          <p:spTgt spid="46086"/>
                                        </p:tgtEl>
                                        <p:attrNameLst>
                                          <p:attrName>ppt_x</p:attrName>
                                          <p:attrName>ppt_y</p:attrName>
                                        </p:attrNameLst>
                                      </p:cBhvr>
                                      <p:rCtr x="399" y="6833"/>
                                    </p:animMotion>
                                  </p:childTnLst>
                                </p:cTn>
                              </p:par>
                            </p:childTnLst>
                          </p:cTn>
                        </p:par>
                      </p:childTnLst>
                    </p:cTn>
                  </p:par>
                  <p:par>
                    <p:cTn id="38" fill="hold" nodeType="clickPar">
                      <p:stCondLst>
                        <p:cond delay="indefinite"/>
                      </p:stCondLst>
                      <p:childTnLst>
                        <p:par>
                          <p:cTn id="39" fill="hold" nodeType="withGroup">
                            <p:stCondLst>
                              <p:cond delay="0"/>
                            </p:stCondLst>
                            <p:childTnLst>
                              <p:par>
                                <p:cTn id="40" presetID="0" presetClass="path" presetSubtype="0" accel="50000" decel="50000" fill="hold" grpId="4" nodeType="clickEffect">
                                  <p:stCondLst>
                                    <p:cond delay="0"/>
                                  </p:stCondLst>
                                  <p:childTnLst>
                                    <p:animMotion origin="layout" path="M 0.07078 -3.12486E-6 L 0.16534 -0.00509 " pathEditMode="relative" rAng="0" ptsTypes="AA">
                                      <p:cBhvr>
                                        <p:cTn id="41" dur="2000" fill="hold"/>
                                        <p:tgtEl>
                                          <p:spTgt spid="46086"/>
                                        </p:tgtEl>
                                        <p:attrNameLst>
                                          <p:attrName>ppt_x</p:attrName>
                                          <p:attrName>ppt_y</p:attrName>
                                        </p:attrNameLst>
                                      </p:cBhvr>
                                      <p:rCtr x="4719" y="-255"/>
                                    </p:animMotion>
                                  </p:childTnLst>
                                </p:cTn>
                              </p:par>
                              <p:par>
                                <p:cTn id="42" presetID="0" presetClass="path" presetSubtype="0" accel="50000" decel="50000" fill="hold" grpId="5" nodeType="withEffect">
                                  <p:stCondLst>
                                    <p:cond delay="0"/>
                                  </p:stCondLst>
                                  <p:childTnLst>
                                    <p:animMotion origin="layout" path="M 0.16534 -0.00509 L 0.25972 -0.0996 " pathEditMode="relative" rAng="0" ptsTypes="AA">
                                      <p:cBhvr>
                                        <p:cTn id="43" dur="2000" fill="hold"/>
                                        <p:tgtEl>
                                          <p:spTgt spid="46086"/>
                                        </p:tgtEl>
                                        <p:attrNameLst>
                                          <p:attrName>ppt_x</p:attrName>
                                          <p:attrName>ppt_y</p:attrName>
                                        </p:attrNameLst>
                                      </p:cBhvr>
                                      <p:rCtr x="4719" y="-472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90" grpId="0" animBg="1"/>
      <p:bldP spid="46086" grpId="0" animBg="1"/>
      <p:bldP spid="46086" grpId="1" animBg="1"/>
      <p:bldP spid="46086" grpId="2" animBg="1"/>
      <p:bldP spid="46086" grpId="3" animBg="1"/>
      <p:bldP spid="46086" grpId="4" animBg="1"/>
      <p:bldP spid="46086" grpId="5"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26988" y="188913"/>
            <a:ext cx="9117012" cy="719137"/>
          </a:xfrm>
        </p:spPr>
        <p:txBody>
          <a:bodyPr/>
          <a:lstStyle/>
          <a:p>
            <a:r>
              <a:rPr lang="en-US" sz="4000" dirty="0">
                <a:latin typeface="Arial" charset="0"/>
              </a:rPr>
              <a:t>Multi Criteria Decision Making (MCDM) and the Decision Engine</a:t>
            </a:r>
          </a:p>
        </p:txBody>
      </p:sp>
      <p:sp>
        <p:nvSpPr>
          <p:cNvPr id="3" name="Content Placeholder 2"/>
          <p:cNvSpPr>
            <a:spLocks noGrp="1"/>
          </p:cNvSpPr>
          <p:nvPr>
            <p:ph idx="1"/>
          </p:nvPr>
        </p:nvSpPr>
        <p:spPr>
          <a:xfrm>
            <a:off x="0" y="995363"/>
            <a:ext cx="8893175" cy="2952750"/>
          </a:xfrm>
        </p:spPr>
        <p:txBody>
          <a:bodyPr/>
          <a:lstStyle/>
          <a:p>
            <a:r>
              <a:rPr lang="en-US">
                <a:latin typeface="Arial" charset="0"/>
              </a:rPr>
              <a:t>Several Criteria</a:t>
            </a:r>
          </a:p>
          <a:p>
            <a:pPr lvl="1"/>
            <a:r>
              <a:rPr lang="en-US" sz="2200">
                <a:latin typeface="Arial" charset="0"/>
                <a:cs typeface="Arial" charset="0"/>
              </a:rPr>
              <a:t>Link Profiles </a:t>
            </a:r>
          </a:p>
          <a:p>
            <a:pPr lvl="1"/>
            <a:r>
              <a:rPr lang="en-US" sz="2200">
                <a:latin typeface="Arial" charset="0"/>
                <a:cs typeface="Arial" charset="0"/>
              </a:rPr>
              <a:t>User Profiles</a:t>
            </a:r>
          </a:p>
          <a:p>
            <a:pPr lvl="1"/>
            <a:r>
              <a:rPr lang="en-US" sz="2200">
                <a:latin typeface="Arial" charset="0"/>
                <a:cs typeface="Arial" charset="0"/>
              </a:rPr>
              <a:t>Business Objectives </a:t>
            </a:r>
          </a:p>
          <a:p>
            <a:pPr lvl="1"/>
            <a:r>
              <a:rPr lang="en-US" sz="2200">
                <a:latin typeface="Arial" charset="0"/>
                <a:cs typeface="Arial" charset="0"/>
              </a:rPr>
              <a:t>Attributes extracted from the context differ at service and link level. </a:t>
            </a:r>
          </a:p>
          <a:p>
            <a:r>
              <a:rPr lang="en-US">
                <a:latin typeface="Arial" charset="0"/>
              </a:rPr>
              <a:t>A Multi-criteria, Multi-Attribute and Multi-objective problem has to be addressed. </a:t>
            </a:r>
          </a:p>
        </p:txBody>
      </p:sp>
      <p:sp>
        <p:nvSpPr>
          <p:cNvPr id="9" name="AutoShape 18"/>
          <p:cNvSpPr>
            <a:spLocks noChangeArrowheads="1"/>
          </p:cNvSpPr>
          <p:nvPr/>
        </p:nvSpPr>
        <p:spPr bwMode="auto">
          <a:xfrm>
            <a:off x="6391275" y="3933825"/>
            <a:ext cx="2716213" cy="593725"/>
          </a:xfrm>
          <a:prstGeom prst="verticalScroll">
            <a:avLst>
              <a:gd name="adj" fmla="val 12500"/>
            </a:avLst>
          </a:prstGeom>
          <a:solidFill>
            <a:srgbClr val="FF9763"/>
          </a:solidFill>
          <a:ln w="9525">
            <a:solidFill>
              <a:schemeClr val="tx1"/>
            </a:solidFill>
            <a:round/>
            <a:headEnd/>
            <a:tailEnd/>
          </a:ln>
        </p:spPr>
        <p:txBody>
          <a:bodyPr>
            <a:spAutoFit/>
          </a:bodyPr>
          <a:lstStyle/>
          <a:p>
            <a:pPr eaLnBrk="0" hangingPunct="0">
              <a:lnSpc>
                <a:spcPct val="80000"/>
              </a:lnSpc>
            </a:pPr>
            <a:r>
              <a:rPr lang="fr-FR" sz="1600" b="1"/>
              <a:t>The Criteria may contain</a:t>
            </a:r>
          </a:p>
          <a:p>
            <a:pPr eaLnBrk="0" hangingPunct="0">
              <a:lnSpc>
                <a:spcPct val="80000"/>
              </a:lnSpc>
            </a:pPr>
            <a:r>
              <a:rPr lang="fr-FR" sz="1600" b="1"/>
              <a:t>Sub-Criteria</a:t>
            </a:r>
          </a:p>
        </p:txBody>
      </p:sp>
      <p:cxnSp>
        <p:nvCxnSpPr>
          <p:cNvPr id="27" name="Straight Connector 26"/>
          <p:cNvCxnSpPr>
            <a:cxnSpLocks noChangeShapeType="1"/>
          </p:cNvCxnSpPr>
          <p:nvPr/>
        </p:nvCxnSpPr>
        <p:spPr bwMode="auto">
          <a:xfrm flipH="1" flipV="1">
            <a:off x="8948738" y="981075"/>
            <a:ext cx="15875" cy="2952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pic>
        <p:nvPicPr>
          <p:cNvPr id="3686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35896" y="1195586"/>
            <a:ext cx="4981575" cy="1657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0" name="Straight Arrow Connector 9"/>
          <p:cNvCxnSpPr>
            <a:cxnSpLocks noChangeShapeType="1"/>
          </p:cNvCxnSpPr>
          <p:nvPr/>
        </p:nvCxnSpPr>
        <p:spPr bwMode="auto">
          <a:xfrm flipH="1">
            <a:off x="6732588" y="4508500"/>
            <a:ext cx="1727200" cy="6492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pic>
        <p:nvPicPr>
          <p:cNvPr id="6" name="Picture 5" descr="Th-Hierarchy1.eps"/>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9388" y="4581525"/>
            <a:ext cx="7632700" cy="193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6" name="Straight Arrow Connector 15"/>
          <p:cNvCxnSpPr>
            <a:cxnSpLocks noChangeShapeType="1"/>
          </p:cNvCxnSpPr>
          <p:nvPr/>
        </p:nvCxnSpPr>
        <p:spPr bwMode="auto">
          <a:xfrm flipH="1">
            <a:off x="7667625" y="4508500"/>
            <a:ext cx="792163" cy="10810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8" name="Straight Arrow Connector 27"/>
          <p:cNvCxnSpPr>
            <a:cxnSpLocks noChangeShapeType="1"/>
          </p:cNvCxnSpPr>
          <p:nvPr/>
        </p:nvCxnSpPr>
        <p:spPr bwMode="auto">
          <a:xfrm flipH="1">
            <a:off x="7740650" y="981075"/>
            <a:ext cx="1208088" cy="360363"/>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pic>
        <p:nvPicPr>
          <p:cNvPr id="19" name="Picture 18" descr="OPBTSHierarchy.eps"/>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038" y="4508500"/>
            <a:ext cx="8270875" cy="2089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12203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 calcmode="lin" valueType="num">
                                      <p:cBhvr additive="base">
                                        <p:cTn id="2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3" presetClass="entr" presetSubtype="1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nodeType="clickEffect">
                                  <p:stCondLst>
                                    <p:cond delay="0"/>
                                  </p:stCondLst>
                                  <p:childTnLst>
                                    <p:set>
                                      <p:cBhvr>
                                        <p:cTn id="41" dur="1" fill="hold">
                                          <p:stCondLst>
                                            <p:cond delay="0"/>
                                          </p:stCondLst>
                                        </p:cTn>
                                        <p:tgtEl>
                                          <p:spTgt spid="36866"/>
                                        </p:tgtEl>
                                        <p:attrNameLst>
                                          <p:attrName>style.visibility</p:attrName>
                                        </p:attrNameLst>
                                      </p:cBhvr>
                                      <p:to>
                                        <p:strVal val="visible"/>
                                      </p:to>
                                    </p:set>
                                  </p:childTnLst>
                                </p:cTn>
                              </p:par>
                              <p:par>
                                <p:cTn id="42" presetID="3" presetClass="entr" presetSubtype="10"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blinds(horizontal)">
                                      <p:cBhvr>
                                        <p:cTn id="44" dur="500"/>
                                        <p:tgtEl>
                                          <p:spTgt spid="28"/>
                                        </p:tgtEl>
                                      </p:cBhvr>
                                    </p:animEffec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3" presetClass="entr" presetSubtype="1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linds(horizontal)">
                                      <p:cBhvr>
                                        <p:cTn id="49" dur="500"/>
                                        <p:tgtEl>
                                          <p:spTgt spid="16"/>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nodeType="click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ppt_x"/>
                                          </p:val>
                                        </p:tav>
                                        <p:tav tm="100000">
                                          <p:val>
                                            <p:strVal val="#ppt_x"/>
                                          </p:val>
                                        </p:tav>
                                      </p:tavLst>
                                    </p:anim>
                                    <p:anim calcmode="lin" valueType="num">
                                      <p:cBhvr additive="base">
                                        <p:cTn id="55" dur="500" fill="hold"/>
                                        <p:tgtEl>
                                          <p:spTgt spid="19"/>
                                        </p:tgtEl>
                                        <p:attrNameLst>
                                          <p:attrName>ppt_y</p:attrName>
                                        </p:attrNameLst>
                                      </p:cBhvr>
                                      <p:tavLst>
                                        <p:tav tm="0">
                                          <p:val>
                                            <p:strVal val="1+#ppt_h/2"/>
                                          </p:val>
                                        </p:tav>
                                        <p:tav tm="100000">
                                          <p:val>
                                            <p:strVal val="#ppt_y"/>
                                          </p:val>
                                        </p:tav>
                                      </p:tavLst>
                                    </p:anim>
                                  </p:childTnLst>
                                </p:cTn>
                              </p:par>
                              <p:par>
                                <p:cTn id="56" presetID="2" presetClass="exit" presetSubtype="4" fill="hold" nodeType="withEffect">
                                  <p:stCondLst>
                                    <p:cond delay="0"/>
                                  </p:stCondLst>
                                  <p:childTnLst>
                                    <p:anim calcmode="lin" valueType="num">
                                      <p:cBhvr additive="base">
                                        <p:cTn id="57" dur="500"/>
                                        <p:tgtEl>
                                          <p:spTgt spid="6"/>
                                        </p:tgtEl>
                                        <p:attrNameLst>
                                          <p:attrName>ppt_x</p:attrName>
                                        </p:attrNameLst>
                                      </p:cBhvr>
                                      <p:tavLst>
                                        <p:tav tm="0">
                                          <p:val>
                                            <p:strVal val="ppt_x"/>
                                          </p:val>
                                        </p:tav>
                                        <p:tav tm="100000">
                                          <p:val>
                                            <p:strVal val="ppt_x"/>
                                          </p:val>
                                        </p:tav>
                                      </p:tavLst>
                                    </p:anim>
                                    <p:anim calcmode="lin" valueType="num">
                                      <p:cBhvr additive="base">
                                        <p:cTn id="58" dur="500"/>
                                        <p:tgtEl>
                                          <p:spTgt spid="6"/>
                                        </p:tgtEl>
                                        <p:attrNameLst>
                                          <p:attrName>ppt_y</p:attrName>
                                        </p:attrNameLst>
                                      </p:cBhvr>
                                      <p:tavLst>
                                        <p:tav tm="0">
                                          <p:val>
                                            <p:strVal val="ppt_y"/>
                                          </p:val>
                                        </p:tav>
                                        <p:tav tm="100000">
                                          <p:val>
                                            <p:strVal val="1+ppt_h/2"/>
                                          </p:val>
                                        </p:tav>
                                      </p:tavLst>
                                    </p:anim>
                                    <p:set>
                                      <p:cBhvr>
                                        <p:cTn id="59" dur="1" fill="hold">
                                          <p:stCondLst>
                                            <p:cond delay="499"/>
                                          </p:stCondLst>
                                        </p:cTn>
                                        <p:tgtEl>
                                          <p:spTgt spid="6"/>
                                        </p:tgtEl>
                                        <p:attrNameLst>
                                          <p:attrName>style.visibility</p:attrName>
                                        </p:attrNameLst>
                                      </p:cBhvr>
                                      <p:to>
                                        <p:strVal val="hidden"/>
                                      </p:to>
                                    </p:set>
                                  </p:childTnLst>
                                </p:cTn>
                              </p:par>
                              <p:par>
                                <p:cTn id="60" presetID="2" presetClass="exit" presetSubtype="4" fill="hold" nodeType="withEffect">
                                  <p:stCondLst>
                                    <p:cond delay="0"/>
                                  </p:stCondLst>
                                  <p:childTnLst>
                                    <p:anim calcmode="lin" valueType="num">
                                      <p:cBhvr additive="base">
                                        <p:cTn id="61" dur="500"/>
                                        <p:tgtEl>
                                          <p:spTgt spid="16"/>
                                        </p:tgtEl>
                                        <p:attrNameLst>
                                          <p:attrName>ppt_x</p:attrName>
                                        </p:attrNameLst>
                                      </p:cBhvr>
                                      <p:tavLst>
                                        <p:tav tm="0">
                                          <p:val>
                                            <p:strVal val="ppt_x"/>
                                          </p:val>
                                        </p:tav>
                                        <p:tav tm="100000">
                                          <p:val>
                                            <p:strVal val="ppt_x"/>
                                          </p:val>
                                        </p:tav>
                                      </p:tavLst>
                                    </p:anim>
                                    <p:anim calcmode="lin" valueType="num">
                                      <p:cBhvr additive="base">
                                        <p:cTn id="62" dur="500"/>
                                        <p:tgtEl>
                                          <p:spTgt spid="16"/>
                                        </p:tgtEl>
                                        <p:attrNameLst>
                                          <p:attrName>ppt_y</p:attrName>
                                        </p:attrNameLst>
                                      </p:cBhvr>
                                      <p:tavLst>
                                        <p:tav tm="0">
                                          <p:val>
                                            <p:strVal val="ppt_y"/>
                                          </p:val>
                                        </p:tav>
                                        <p:tav tm="100000">
                                          <p:val>
                                            <p:strVal val="1+ppt_h/2"/>
                                          </p:val>
                                        </p:tav>
                                      </p:tavLst>
                                    </p:anim>
                                    <p:set>
                                      <p:cBhvr>
                                        <p:cTn id="63" dur="1" fill="hold">
                                          <p:stCondLst>
                                            <p:cond delay="499"/>
                                          </p:stCondLst>
                                        </p:cTn>
                                        <p:tgtEl>
                                          <p:spTgt spid="16"/>
                                        </p:tgtEl>
                                        <p:attrNameLst>
                                          <p:attrName>style.visibility</p:attrName>
                                        </p:attrNameLst>
                                      </p:cBhvr>
                                      <p:to>
                                        <p:strVal val="hidden"/>
                                      </p:to>
                                    </p:set>
                                  </p:childTnLst>
                                </p:cTn>
                              </p:par>
                              <p:par>
                                <p:cTn id="64" presetID="2" presetClass="exit" presetSubtype="4" fill="hold" nodeType="withEffect">
                                  <p:stCondLst>
                                    <p:cond delay="0"/>
                                  </p:stCondLst>
                                  <p:childTnLst>
                                    <p:anim calcmode="lin" valueType="num">
                                      <p:cBhvr additive="base">
                                        <p:cTn id="65" dur="500"/>
                                        <p:tgtEl>
                                          <p:spTgt spid="10"/>
                                        </p:tgtEl>
                                        <p:attrNameLst>
                                          <p:attrName>ppt_x</p:attrName>
                                        </p:attrNameLst>
                                      </p:cBhvr>
                                      <p:tavLst>
                                        <p:tav tm="0">
                                          <p:val>
                                            <p:strVal val="ppt_x"/>
                                          </p:val>
                                        </p:tav>
                                        <p:tav tm="100000">
                                          <p:val>
                                            <p:strVal val="ppt_x"/>
                                          </p:val>
                                        </p:tav>
                                      </p:tavLst>
                                    </p:anim>
                                    <p:anim calcmode="lin" valueType="num">
                                      <p:cBhvr additive="base">
                                        <p:cTn id="66" dur="500"/>
                                        <p:tgtEl>
                                          <p:spTgt spid="10"/>
                                        </p:tgtEl>
                                        <p:attrNameLst>
                                          <p:attrName>ppt_y</p:attrName>
                                        </p:attrNameLst>
                                      </p:cBhvr>
                                      <p:tavLst>
                                        <p:tav tm="0">
                                          <p:val>
                                            <p:strVal val="ppt_y"/>
                                          </p:val>
                                        </p:tav>
                                        <p:tav tm="100000">
                                          <p:val>
                                            <p:strVal val="1+ppt_h/2"/>
                                          </p:val>
                                        </p:tav>
                                      </p:tavLst>
                                    </p:anim>
                                    <p:set>
                                      <p:cBhvr>
                                        <p:cTn id="6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0" y="457200"/>
            <a:ext cx="9144000" cy="739775"/>
          </a:xfrm>
        </p:spPr>
        <p:txBody>
          <a:bodyPr/>
          <a:lstStyle/>
          <a:p>
            <a:r>
              <a:rPr lang="en-US" dirty="0">
                <a:latin typeface="Arial" charset="0"/>
              </a:rPr>
              <a:t>TOPSIS MCDM Method Application</a:t>
            </a:r>
          </a:p>
        </p:txBody>
      </p:sp>
      <p:sp>
        <p:nvSpPr>
          <p:cNvPr id="52226" name="Content Placeholder 2"/>
          <p:cNvSpPr>
            <a:spLocks noGrp="1"/>
          </p:cNvSpPr>
          <p:nvPr>
            <p:ph idx="1"/>
          </p:nvPr>
        </p:nvSpPr>
        <p:spPr>
          <a:xfrm>
            <a:off x="0" y="1557338"/>
            <a:ext cx="9144000" cy="4679950"/>
          </a:xfrm>
        </p:spPr>
        <p:txBody>
          <a:bodyPr/>
          <a:lstStyle/>
          <a:p>
            <a:r>
              <a:rPr lang="en-US" sz="3000">
                <a:latin typeface="Arial" charset="0"/>
              </a:rPr>
              <a:t>Figuring out the Goals, Criteria, And Alternatives.</a:t>
            </a:r>
          </a:p>
          <a:p>
            <a:r>
              <a:rPr lang="en-US" sz="3000">
                <a:latin typeface="Arial" charset="0"/>
              </a:rPr>
              <a:t>Goals, Criteria, Sub Criteria and Alternatives Hierarchy Construction.</a:t>
            </a:r>
          </a:p>
          <a:p>
            <a:r>
              <a:rPr lang="en-US" sz="3000">
                <a:latin typeface="Arial" charset="0"/>
              </a:rPr>
              <a:t>Decision Matrix on the basis of the underlying Goals, Criteria, Sub-Criteria and Alternatives Hierarchy.</a:t>
            </a:r>
          </a:p>
          <a:p>
            <a:r>
              <a:rPr lang="en-US" sz="3000">
                <a:latin typeface="Arial" charset="0"/>
              </a:rPr>
              <a:t>Utility Functions Building for the underlying method</a:t>
            </a:r>
          </a:p>
          <a:p>
            <a:r>
              <a:rPr lang="en-US" sz="3000">
                <a:latin typeface="Arial" charset="0"/>
              </a:rPr>
              <a:t>Mathematical Step are gone through in order to rank/grade the links.</a:t>
            </a:r>
          </a:p>
        </p:txBody>
      </p:sp>
    </p:spTree>
    <p:extLst>
      <p:ext uri="{BB962C8B-B14F-4D97-AF65-F5344CB8AC3E}">
        <p14:creationId xmlns:p14="http://schemas.microsoft.com/office/powerpoint/2010/main" xmlns="" val="9525882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0" y="404813"/>
            <a:ext cx="9036050" cy="666750"/>
          </a:xfrm>
        </p:spPr>
        <p:txBody>
          <a:bodyPr/>
          <a:lstStyle/>
          <a:p>
            <a:r>
              <a:rPr lang="en-US">
                <a:latin typeface="Arial" charset="0"/>
              </a:rPr>
              <a:t>TOPSIS MCDM Method Application</a:t>
            </a:r>
          </a:p>
        </p:txBody>
      </p:sp>
      <p:pic>
        <p:nvPicPr>
          <p:cNvPr id="542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62663" y="1133475"/>
            <a:ext cx="3081337" cy="157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4276" name="Picture 7"/>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925" y="1685925"/>
            <a:ext cx="6146800" cy="462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9535681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0" y="457200"/>
            <a:ext cx="9144000" cy="811213"/>
          </a:xfrm>
        </p:spPr>
        <p:txBody>
          <a:bodyPr/>
          <a:lstStyle/>
          <a:p>
            <a:r>
              <a:rPr lang="en-US">
                <a:latin typeface="Arial" charset="0"/>
              </a:rPr>
              <a:t>TOPSIS MCDM Method Application</a:t>
            </a:r>
          </a:p>
        </p:txBody>
      </p:sp>
      <p:graphicFrame>
        <p:nvGraphicFramePr>
          <p:cNvPr id="11" name="Content Placeholder 10"/>
          <p:cNvGraphicFramePr>
            <a:graphicFrameLocks noGrp="1"/>
          </p:cNvGraphicFramePr>
          <p:nvPr>
            <p:ph idx="1"/>
          </p:nvPr>
        </p:nvGraphicFramePr>
        <p:xfrm>
          <a:off x="611188" y="1725613"/>
          <a:ext cx="7931150" cy="2855909"/>
        </p:xfrm>
        <a:graphic>
          <a:graphicData uri="http://schemas.openxmlformats.org/drawingml/2006/table">
            <a:tbl>
              <a:tblPr/>
              <a:tblGrid>
                <a:gridCol w="1322387"/>
                <a:gridCol w="1322388"/>
                <a:gridCol w="1320800"/>
                <a:gridCol w="1322387"/>
                <a:gridCol w="1322388"/>
                <a:gridCol w="1320800"/>
              </a:tblGrid>
              <a:tr h="407987">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Arial" charset="0"/>
                        <a:ea typeface="ＭＳ Ｐゴシック"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1333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Perpetua" charset="0"/>
                          <a:ea typeface="Times New Roman" charset="0"/>
                        </a:rPr>
                        <a:t>L1</a:t>
                      </a:r>
                      <a:endParaRPr kumimoji="0" lang="en-US" sz="1400" b="1" i="0" u="none" strike="noStrike" cap="none" normalizeH="0" baseline="0">
                        <a:ln>
                          <a:noFill/>
                        </a:ln>
                        <a:solidFill>
                          <a:srgbClr val="FFFFFF"/>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1333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Perpetua" charset="0"/>
                          <a:ea typeface="Times New Roman" charset="0"/>
                        </a:rPr>
                        <a:t>L2</a:t>
                      </a:r>
                      <a:endParaRPr kumimoji="0" lang="en-US" sz="1400" b="1" i="0" u="none" strike="noStrike" cap="none" normalizeH="0" baseline="0">
                        <a:ln>
                          <a:noFill/>
                        </a:ln>
                        <a:solidFill>
                          <a:srgbClr val="FFFFFF"/>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134938"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Perpetua" charset="0"/>
                          <a:ea typeface="Times New Roman" charset="0"/>
                        </a:rPr>
                        <a:t>L3</a:t>
                      </a:r>
                      <a:endParaRPr kumimoji="0" lang="en-US" sz="1400" b="1" i="0" u="none" strike="noStrike" cap="none" normalizeH="0" baseline="0">
                        <a:ln>
                          <a:noFill/>
                        </a:ln>
                        <a:solidFill>
                          <a:srgbClr val="FFFFFF"/>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1333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Perpetua" charset="0"/>
                          <a:ea typeface="Times New Roman" charset="0"/>
                        </a:rPr>
                        <a:t>L4</a:t>
                      </a:r>
                      <a:endParaRPr kumimoji="0" lang="en-US" sz="1400" b="1" i="0" u="none" strike="noStrike" cap="none" normalizeH="0" baseline="0">
                        <a:ln>
                          <a:noFill/>
                        </a:ln>
                        <a:solidFill>
                          <a:srgbClr val="FFFFFF"/>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Perpetua" charset="0"/>
                          <a:ea typeface="Times New Roman" charset="0"/>
                        </a:rPr>
                        <a:t>Iteration</a:t>
                      </a:r>
                      <a:endParaRPr kumimoji="0" lang="en-US" sz="1400" b="1" i="0" u="none" strike="noStrike" cap="none" normalizeH="0" baseline="0">
                        <a:ln>
                          <a:noFill/>
                        </a:ln>
                        <a:solidFill>
                          <a:srgbClr val="FFFFFF"/>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07987">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R Value</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0.3790</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61913"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0.3725</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0.8003</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0.3692</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273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1</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r>
              <a:tr h="407987">
                <a:tc>
                  <a:txBody>
                    <a:bodyPr/>
                    <a:lstStyle/>
                    <a:p>
                      <a:pPr marL="146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Rank</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74625"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2</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74625"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3</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74625"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1</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74625"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4</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273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1</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r>
              <a:tr h="407987">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R Value</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0.3547</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61913"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0.3567</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0.8996</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146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273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2</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r>
              <a:tr h="407987">
                <a:tc>
                  <a:txBody>
                    <a:bodyPr/>
                    <a:lstStyle/>
                    <a:p>
                      <a:pPr marL="146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Rank</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74625"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3</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74625"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2</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74625"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1</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46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273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2</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r>
              <a:tr h="407987">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R Value</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0.4875</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61913"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0.4732</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146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6350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0.4725</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273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3</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r>
              <a:tr h="407987">
                <a:tc>
                  <a:txBody>
                    <a:bodyPr/>
                    <a:lstStyle/>
                    <a:p>
                      <a:pPr marL="146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Rank</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74625"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2</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74625"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3</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46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174625"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4</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273050" marR="0" lvl="0" indent="0" algn="ctr" defTabSz="914400" rtl="0" eaLnBrk="1" fontAlgn="base" latinLnBrk="0" hangingPunct="1">
                        <a:lnSpc>
                          <a:spcPts val="1025"/>
                        </a:lnSpc>
                        <a:spcBef>
                          <a:spcPct val="0"/>
                        </a:spcBef>
                        <a:spcAft>
                          <a:spcPct val="0"/>
                        </a:spcAft>
                        <a:buClrTx/>
                        <a:buSzTx/>
                        <a:buFontTx/>
                        <a:buNone/>
                        <a:tabLst/>
                      </a:pPr>
                      <a:r>
                        <a:rPr kumimoji="0" lang="en-US" sz="1400" b="1" i="0" u="none" strike="noStrike" cap="none" normalizeH="0" baseline="0">
                          <a:ln>
                            <a:noFill/>
                          </a:ln>
                          <a:solidFill>
                            <a:srgbClr val="000000"/>
                          </a:solidFill>
                          <a:effectLst/>
                          <a:latin typeface="Perpetua" charset="0"/>
                          <a:ea typeface="Times New Roman" charset="0"/>
                        </a:rPr>
                        <a:t>3</a:t>
                      </a:r>
                      <a:endParaRPr kumimoji="0" lang="en-US" sz="1400" b="1" i="0" u="none" strike="noStrike" cap="none" normalizeH="0" baseline="0">
                        <a:ln>
                          <a:noFill/>
                        </a:ln>
                        <a:solidFill>
                          <a:srgbClr val="000000"/>
                        </a:solidFill>
                        <a:effectLst/>
                        <a:latin typeface="Times New Roman" charset="0"/>
                        <a:ea typeface="Times New Roman" charset="0"/>
                      </a:endParaRP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r>
            </a:tbl>
          </a:graphicData>
        </a:graphic>
      </p:graphicFrame>
      <p:sp>
        <p:nvSpPr>
          <p:cNvPr id="56382" name="Content Placeholder 2"/>
          <p:cNvSpPr txBox="1">
            <a:spLocks/>
          </p:cNvSpPr>
          <p:nvPr/>
        </p:nvSpPr>
        <p:spPr bwMode="auto">
          <a:xfrm>
            <a:off x="0" y="4868863"/>
            <a:ext cx="9036050" cy="1439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271463" indent="-27146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Clr>
                <a:schemeClr val="bg2"/>
              </a:buClr>
              <a:buSzPct val="75000"/>
              <a:buFont typeface="Wingdings 2" charset="0"/>
              <a:buChar char="¢"/>
            </a:pPr>
            <a:r>
              <a:rPr lang="en-US" sz="3000">
                <a:cs typeface="Arial" charset="0"/>
              </a:rPr>
              <a:t>This Inconsistency is overcome by integrating TOPSIS with Analytical Hierarchy Process (AHP)</a:t>
            </a:r>
          </a:p>
        </p:txBody>
      </p:sp>
    </p:spTree>
    <p:extLst>
      <p:ext uri="{BB962C8B-B14F-4D97-AF65-F5344CB8AC3E}">
        <p14:creationId xmlns:p14="http://schemas.microsoft.com/office/powerpoint/2010/main" xmlns="" val="26397365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0" y="53975"/>
            <a:ext cx="9144000" cy="711200"/>
          </a:xfrm>
        </p:spPr>
        <p:txBody>
          <a:bodyPr/>
          <a:lstStyle/>
          <a:p>
            <a:r>
              <a:rPr lang="en-US">
                <a:latin typeface="Arial" charset="0"/>
              </a:rPr>
              <a:t>TOPSIS and AHP Integration</a:t>
            </a:r>
          </a:p>
        </p:txBody>
      </p:sp>
      <p:pic>
        <p:nvPicPr>
          <p:cNvPr id="58372" name="Picture 8" descr="OPBTSAHPTOPSIS.eps"/>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513" y="765175"/>
            <a:ext cx="9144001" cy="2757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1" name="Table 10"/>
          <p:cNvGraphicFramePr>
            <a:graphicFrameLocks noGrp="1"/>
          </p:cNvGraphicFramePr>
          <p:nvPr/>
        </p:nvGraphicFramePr>
        <p:xfrm>
          <a:off x="2771775" y="3644900"/>
          <a:ext cx="5761038" cy="3270251"/>
        </p:xfrm>
        <a:graphic>
          <a:graphicData uri="http://schemas.openxmlformats.org/drawingml/2006/table">
            <a:tbl>
              <a:tblPr/>
              <a:tblGrid>
                <a:gridCol w="2879725"/>
                <a:gridCol w="2881313"/>
              </a:tblGrid>
              <a:tr h="670290">
                <a:tc>
                  <a:txBody>
                    <a:bodyPr/>
                    <a:lstStyle/>
                    <a:p>
                      <a:pPr marL="344488" marR="0" lvl="0" indent="0" algn="ctr" defTabSz="914400" rtl="0" eaLnBrk="1" fontAlgn="base" latinLnBrk="0" hangingPunct="1">
                        <a:lnSpc>
                          <a:spcPct val="100000"/>
                        </a:lnSpc>
                        <a:spcBef>
                          <a:spcPts val="150"/>
                        </a:spcBef>
                        <a:spcAft>
                          <a:spcPct val="0"/>
                        </a:spcAft>
                        <a:buClrTx/>
                        <a:buSzTx/>
                        <a:buFontTx/>
                        <a:buNone/>
                        <a:tabLst/>
                      </a:pPr>
                      <a:r>
                        <a:rPr kumimoji="0" lang="en-US" sz="1400" b="1" i="0" u="none" strike="noStrike" cap="none" normalizeH="0" baseline="0">
                          <a:ln>
                            <a:noFill/>
                          </a:ln>
                          <a:solidFill>
                            <a:srgbClr val="FFFFFF"/>
                          </a:solidFill>
                          <a:effectLst/>
                          <a:latin typeface="Times New Roman" charset="0"/>
                          <a:ea typeface="ＭＳ Ｐゴシック" charset="0"/>
                          <a:cs typeface="Times New Roman" charset="0"/>
                        </a:rPr>
                        <a:t>Relative Importance of</a:t>
                      </a:r>
                    </a:p>
                    <a:p>
                      <a:pPr marL="344488" marR="0" lvl="0" indent="0" algn="ctr" defTabSz="914400" rtl="0" eaLnBrk="1" fontAlgn="base" latinLnBrk="0" hangingPunct="1">
                        <a:lnSpc>
                          <a:spcPct val="100000"/>
                        </a:lnSpc>
                        <a:spcBef>
                          <a:spcPts val="238"/>
                        </a:spcBef>
                        <a:spcAft>
                          <a:spcPct val="0"/>
                        </a:spcAft>
                        <a:buClrTx/>
                        <a:buSzTx/>
                        <a:buFontTx/>
                        <a:buNone/>
                        <a:tabLst/>
                      </a:pPr>
                      <a:r>
                        <a:rPr kumimoji="0" lang="en-US" sz="1400" b="1" i="0" u="none" strike="noStrike" cap="none" normalizeH="0" baseline="0">
                          <a:ln>
                            <a:noFill/>
                          </a:ln>
                          <a:solidFill>
                            <a:srgbClr val="FFFFFF"/>
                          </a:solidFill>
                          <a:effectLst/>
                          <a:latin typeface="Times New Roman" charset="0"/>
                          <a:ea typeface="ＭＳ Ｐゴシック" charset="0"/>
                          <a:cs typeface="Times New Roman" charset="0"/>
                        </a:rPr>
                        <a:t>Corresponding Elements in a Class</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63500" marR="0" lvl="0" indent="0" algn="ctr" defTabSz="914400" rtl="0" eaLnBrk="1" fontAlgn="base" latinLnBrk="0" hangingPunct="1">
                        <a:lnSpc>
                          <a:spcPct val="100000"/>
                        </a:lnSpc>
                        <a:spcBef>
                          <a:spcPts val="150"/>
                        </a:spcBef>
                        <a:spcAft>
                          <a:spcPct val="0"/>
                        </a:spcAft>
                        <a:buClrTx/>
                        <a:buSzTx/>
                        <a:buFontTx/>
                        <a:buNone/>
                        <a:tabLst/>
                      </a:pPr>
                      <a:r>
                        <a:rPr kumimoji="0" lang="en-US" sz="1400" b="1" i="0" u="none" strike="noStrike" cap="none" normalizeH="0" baseline="0">
                          <a:ln>
                            <a:noFill/>
                          </a:ln>
                          <a:solidFill>
                            <a:srgbClr val="FFFFFF"/>
                          </a:solidFill>
                          <a:effectLst/>
                          <a:latin typeface="Times New Roman" charset="0"/>
                          <a:ea typeface="ＭＳ Ｐゴシック" charset="0"/>
                          <a:cs typeface="Times New Roman" charset="0"/>
                        </a:rPr>
                        <a:t>Saaty’s  Scale</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23">
                <a:tc>
                  <a:txBody>
                    <a:bodyPr/>
                    <a:lstStyle/>
                    <a:p>
                      <a:pPr marL="466725" marR="0" lvl="0" indent="0" algn="ctr" defTabSz="914400" rtl="0" eaLnBrk="1" fontAlgn="base" latinLnBrk="0" hangingPunct="1">
                        <a:lnSpc>
                          <a:spcPts val="1025"/>
                        </a:lnSpc>
                        <a:spcBef>
                          <a:spcPct val="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Equally Important</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342900" marR="0" lvl="0" indent="0" algn="ctr" defTabSz="914400" rtl="0" eaLnBrk="1" fontAlgn="base" latinLnBrk="0" hangingPunct="1">
                        <a:lnSpc>
                          <a:spcPct val="100000"/>
                        </a:lnSpc>
                        <a:spcBef>
                          <a:spcPts val="15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1</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r>
              <a:tr h="371423">
                <a:tc>
                  <a:txBody>
                    <a:bodyPr/>
                    <a:lstStyle/>
                    <a:p>
                      <a:pPr marL="371475" marR="0" lvl="0" indent="0" algn="ctr" defTabSz="914400" rtl="0" eaLnBrk="1" fontAlgn="base" latinLnBrk="0" hangingPunct="1">
                        <a:lnSpc>
                          <a:spcPts val="1025"/>
                        </a:lnSpc>
                        <a:spcBef>
                          <a:spcPct val="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Moderately Important</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342900" marR="0" lvl="0" indent="0" algn="ctr" defTabSz="914400" rtl="0" eaLnBrk="1" fontAlgn="base" latinLnBrk="0" hangingPunct="1">
                        <a:lnSpc>
                          <a:spcPct val="100000"/>
                        </a:lnSpc>
                        <a:spcBef>
                          <a:spcPts val="15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3</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r>
              <a:tr h="371423">
                <a:tc>
                  <a:txBody>
                    <a:bodyPr/>
                    <a:lstStyle/>
                    <a:p>
                      <a:pPr marL="446088" marR="0" lvl="0" indent="0" algn="ctr" defTabSz="914400" rtl="0" eaLnBrk="1" fontAlgn="base" latinLnBrk="0" hangingPunct="1">
                        <a:lnSpc>
                          <a:spcPts val="1025"/>
                        </a:lnSpc>
                        <a:spcBef>
                          <a:spcPct val="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Strongly Important</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342900" marR="0" lvl="0" indent="0" algn="ctr" defTabSz="914400" rtl="0" eaLnBrk="1" fontAlgn="base" latinLnBrk="0" hangingPunct="1">
                        <a:lnSpc>
                          <a:spcPct val="100000"/>
                        </a:lnSpc>
                        <a:spcBef>
                          <a:spcPts val="15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5</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r>
              <a:tr h="371423">
                <a:tc>
                  <a:txBody>
                    <a:bodyPr/>
                    <a:lstStyle/>
                    <a:p>
                      <a:pPr marL="307975" marR="0" lvl="0" indent="0" algn="ctr" defTabSz="914400" rtl="0" eaLnBrk="1" fontAlgn="base" latinLnBrk="0" hangingPunct="1">
                        <a:lnSpc>
                          <a:spcPts val="1025"/>
                        </a:lnSpc>
                        <a:spcBef>
                          <a:spcPct val="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Very Strongly Important</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342900" marR="0" lvl="0" indent="0" algn="ctr" defTabSz="914400" rtl="0" eaLnBrk="1" fontAlgn="base" latinLnBrk="0" hangingPunct="1">
                        <a:lnSpc>
                          <a:spcPct val="100000"/>
                        </a:lnSpc>
                        <a:spcBef>
                          <a:spcPts val="15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7</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r>
              <a:tr h="371423">
                <a:tc>
                  <a:txBody>
                    <a:bodyPr/>
                    <a:lstStyle/>
                    <a:p>
                      <a:pPr marL="396875" marR="0" lvl="0" indent="0" algn="ctr" defTabSz="914400" rtl="0" eaLnBrk="1" fontAlgn="base" latinLnBrk="0" hangingPunct="1">
                        <a:lnSpc>
                          <a:spcPts val="1025"/>
                        </a:lnSpc>
                        <a:spcBef>
                          <a:spcPct val="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Extremely Important</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342900" marR="0" lvl="0" indent="0" algn="ctr" defTabSz="914400" rtl="0" eaLnBrk="1" fontAlgn="base" latinLnBrk="0" hangingPunct="1">
                        <a:lnSpc>
                          <a:spcPct val="100000"/>
                        </a:lnSpc>
                        <a:spcBef>
                          <a:spcPts val="15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9</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r>
              <a:tr h="371423">
                <a:tc>
                  <a:txBody>
                    <a:bodyPr/>
                    <a:lstStyle/>
                    <a:p>
                      <a:pPr marL="431800" marR="0" lvl="0" indent="0" algn="ctr" defTabSz="914400" rtl="0" eaLnBrk="1" fontAlgn="base" latinLnBrk="0" hangingPunct="1">
                        <a:lnSpc>
                          <a:spcPts val="1025"/>
                        </a:lnSpc>
                        <a:spcBef>
                          <a:spcPct val="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Intermediate Values</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c>
                  <a:txBody>
                    <a:bodyPr/>
                    <a:lstStyle/>
                    <a:p>
                      <a:pPr marL="215900" marR="0" lvl="0" indent="0" algn="ctr" defTabSz="914400" rtl="0" eaLnBrk="1" fontAlgn="base" latinLnBrk="0" hangingPunct="1">
                        <a:lnSpc>
                          <a:spcPct val="100000"/>
                        </a:lnSpc>
                        <a:spcBef>
                          <a:spcPts val="15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2, 4, 6, 8</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EFFF"/>
                    </a:solidFill>
                  </a:tcPr>
                </a:tc>
              </a:tr>
              <a:tr h="371423">
                <a:tc>
                  <a:txBody>
                    <a:bodyPr/>
                    <a:lstStyle/>
                    <a:p>
                      <a:pPr marL="488950" marR="0" lvl="0" indent="0" algn="ctr" defTabSz="914400" rtl="0" eaLnBrk="1" fontAlgn="base" latinLnBrk="0" hangingPunct="1">
                        <a:lnSpc>
                          <a:spcPts val="1025"/>
                        </a:lnSpc>
                        <a:spcBef>
                          <a:spcPct val="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Reciprocal Values</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c>
                  <a:txBody>
                    <a:bodyPr/>
                    <a:lstStyle/>
                    <a:p>
                      <a:pPr marL="73025" marR="0" lvl="0" indent="0" algn="ctr" defTabSz="914400" rtl="0" eaLnBrk="1" fontAlgn="base" latinLnBrk="0" hangingPunct="1">
                        <a:lnSpc>
                          <a:spcPct val="100000"/>
                        </a:lnSpc>
                        <a:spcBef>
                          <a:spcPts val="150"/>
                        </a:spcBef>
                        <a:spcAft>
                          <a:spcPct val="0"/>
                        </a:spcAft>
                        <a:buClrTx/>
                        <a:buSzTx/>
                        <a:buFontTx/>
                        <a:buNone/>
                        <a:tabLst/>
                      </a:pPr>
                      <a:r>
                        <a:rPr kumimoji="0" lang="en-US" sz="1200" b="1" i="0" u="none" strike="noStrike" cap="none" normalizeH="0" baseline="0">
                          <a:ln>
                            <a:noFill/>
                          </a:ln>
                          <a:solidFill>
                            <a:srgbClr val="000000"/>
                          </a:solidFill>
                          <a:effectLst/>
                          <a:latin typeface="Times New Roman" charset="0"/>
                          <a:ea typeface="ＭＳ Ｐゴシック" charset="0"/>
                          <a:cs typeface="Times New Roman" charset="0"/>
                        </a:rPr>
                        <a:t>1/2, 1/3, ., 1/9</a:t>
                      </a:r>
                    </a:p>
                  </a:txBody>
                  <a:tcPr marL="0" marR="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DEFF"/>
                    </a:solidFill>
                  </a:tcPr>
                </a:tc>
              </a:tr>
            </a:tbl>
          </a:graphicData>
        </a:graphic>
      </p:graphicFrame>
    </p:spTree>
    <p:extLst>
      <p:ext uri="{BB962C8B-B14F-4D97-AF65-F5344CB8AC3E}">
        <p14:creationId xmlns:p14="http://schemas.microsoft.com/office/powerpoint/2010/main" xmlns="" val="10777183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3995738" y="0"/>
            <a:ext cx="5176837" cy="2852738"/>
          </a:xfrm>
        </p:spPr>
        <p:txBody>
          <a:bodyPr/>
          <a:lstStyle/>
          <a:p>
            <a:r>
              <a:rPr lang="en-US">
                <a:latin typeface="Arial" charset="0"/>
              </a:rPr>
              <a:t>Horizontal Handover Using the Same Decision Engine</a:t>
            </a:r>
          </a:p>
        </p:txBody>
      </p:sp>
      <p:pic>
        <p:nvPicPr>
          <p:cNvPr id="60419" name="Picture 5" descr="HHMMM.eps"/>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924300" cy="400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0" name="Picture 6" descr="HHHierarch.eps"/>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1825" y="3789363"/>
            <a:ext cx="5972175" cy="2447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8353811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457200" y="457200"/>
            <a:ext cx="8229600" cy="595313"/>
          </a:xfrm>
        </p:spPr>
        <p:txBody>
          <a:bodyPr/>
          <a:lstStyle/>
          <a:p>
            <a:r>
              <a:rPr lang="en-US">
                <a:latin typeface="Arial" charset="0"/>
              </a:rPr>
              <a:t>Demo and GSM Traffic Capture</a:t>
            </a:r>
          </a:p>
        </p:txBody>
      </p:sp>
      <p:pic>
        <p:nvPicPr>
          <p:cNvPr id="62466" name="Picture 3"/>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062038"/>
            <a:ext cx="9144000" cy="5103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1950362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a:t>
            </a:r>
            <a:r>
              <a:rPr lang="en-US" dirty="0" err="1" smtClean="0"/>
              <a:t>OpenBTS+Gnu</a:t>
            </a:r>
            <a:r>
              <a:rPr lang="en-US" dirty="0" smtClean="0"/>
              <a:t> </a:t>
            </a:r>
            <a:r>
              <a:rPr lang="en-US" dirty="0" err="1" smtClean="0"/>
              <a:t>Radio+USRP</a:t>
            </a:r>
            <a:endParaRPr lang="en-US" dirty="0"/>
          </a:p>
        </p:txBody>
      </p:sp>
      <p:sp>
        <p:nvSpPr>
          <p:cNvPr id="3" name="Content Placeholder 2"/>
          <p:cNvSpPr>
            <a:spLocks noGrp="1"/>
          </p:cNvSpPr>
          <p:nvPr>
            <p:ph idx="1"/>
          </p:nvPr>
        </p:nvSpPr>
        <p:spPr>
          <a:xfrm>
            <a:off x="107504" y="1981200"/>
            <a:ext cx="8579296" cy="3886200"/>
          </a:xfrm>
        </p:spPr>
        <p:txBody>
          <a:bodyPr/>
          <a:lstStyle/>
          <a:p>
            <a:r>
              <a:rPr lang="en-US" dirty="0"/>
              <a:t>A GSM solution for disaster-recovery management and control while supporting communications with mobility and dynamicity support in addition to location tagging. An individual while carrying the </a:t>
            </a:r>
            <a:r>
              <a:rPr lang="en-US" dirty="0" smtClean="0"/>
              <a:t>boxed </a:t>
            </a:r>
            <a:r>
              <a:rPr lang="en-US" dirty="0"/>
              <a:t>equipment to the spot can deploy the system to uplift the inter/intra communication</a:t>
            </a:r>
            <a:r>
              <a:rPr lang="en-US" dirty="0" smtClean="0"/>
              <a:t>.</a:t>
            </a:r>
          </a:p>
          <a:p>
            <a:r>
              <a:rPr lang="en-US" dirty="0" smtClean="0"/>
              <a:t>Cell-Phone detection in the debris  </a:t>
            </a:r>
            <a:endParaRPr lang="en-US" dirty="0"/>
          </a:p>
        </p:txBody>
      </p:sp>
    </p:spTree>
    <p:extLst>
      <p:ext uri="{BB962C8B-B14F-4D97-AF65-F5344CB8AC3E}">
        <p14:creationId xmlns:p14="http://schemas.microsoft.com/office/powerpoint/2010/main" xmlns="" val="418781389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99592"/>
          </a:xfrm>
        </p:spPr>
        <p:txBody>
          <a:bodyPr/>
          <a:lstStyle/>
          <a:p>
            <a:r>
              <a:rPr lang="en-US" dirty="0"/>
              <a:t>Applications: </a:t>
            </a:r>
            <a:r>
              <a:rPr lang="en-US" dirty="0" smtClean="0"/>
              <a:t/>
            </a:r>
            <a:br>
              <a:rPr lang="en-US" dirty="0" smtClean="0"/>
            </a:br>
            <a:r>
              <a:rPr lang="en-US" dirty="0" err="1" smtClean="0"/>
              <a:t>OpenBTS</a:t>
            </a:r>
            <a:r>
              <a:rPr lang="en-US" dirty="0" err="1"/>
              <a:t>+</a:t>
            </a:r>
            <a:r>
              <a:rPr lang="en-US" dirty="0" err="1" smtClean="0"/>
              <a:t>GnuRadio</a:t>
            </a:r>
            <a:r>
              <a:rPr lang="en-US" dirty="0" err="1"/>
              <a:t>+USRP</a:t>
            </a:r>
            <a:endParaRPr lang="en-US" dirty="0"/>
          </a:p>
        </p:txBody>
      </p:sp>
      <p:sp>
        <p:nvSpPr>
          <p:cNvPr id="3" name="Content Placeholder 2"/>
          <p:cNvSpPr>
            <a:spLocks noGrp="1"/>
          </p:cNvSpPr>
          <p:nvPr>
            <p:ph idx="1"/>
          </p:nvPr>
        </p:nvSpPr>
        <p:spPr>
          <a:xfrm>
            <a:off x="0" y="1628800"/>
            <a:ext cx="9144000" cy="3886200"/>
          </a:xfrm>
        </p:spPr>
        <p:txBody>
          <a:bodyPr/>
          <a:lstStyle/>
          <a:p>
            <a:r>
              <a:rPr lang="en-US" dirty="0"/>
              <a:t>Entrepreneurs </a:t>
            </a:r>
            <a:r>
              <a:rPr lang="en-US" dirty="0" smtClean="0"/>
              <a:t>mostly emphasize </a:t>
            </a:r>
            <a:r>
              <a:rPr lang="en-US" dirty="0"/>
              <a:t>their </a:t>
            </a:r>
            <a:r>
              <a:rPr lang="en-US" dirty="0" smtClean="0"/>
              <a:t>businesses and </a:t>
            </a:r>
            <a:r>
              <a:rPr lang="en-US" dirty="0"/>
              <a:t>infrastructures in </a:t>
            </a:r>
            <a:r>
              <a:rPr lang="en-US" dirty="0" smtClean="0"/>
              <a:t>settled</a:t>
            </a:r>
            <a:r>
              <a:rPr lang="en-US" dirty="0"/>
              <a:t> </a:t>
            </a:r>
            <a:r>
              <a:rPr lang="en-US" dirty="0" smtClean="0"/>
              <a:t>and developed areas. </a:t>
            </a:r>
          </a:p>
          <a:p>
            <a:r>
              <a:rPr lang="en-US" dirty="0" smtClean="0"/>
              <a:t>Low </a:t>
            </a:r>
            <a:r>
              <a:rPr lang="en-US" dirty="0"/>
              <a:t>cost, low power, reconfigurable and </a:t>
            </a:r>
            <a:r>
              <a:rPr lang="en-US" dirty="0" smtClean="0"/>
              <a:t>flexible communication model for those Entrepreneurs </a:t>
            </a:r>
            <a:r>
              <a:rPr lang="en-US" dirty="0"/>
              <a:t>ROI (Return on Investment) for MNO's (Mobile Network Operators)</a:t>
            </a:r>
          </a:p>
          <a:p>
            <a:r>
              <a:rPr lang="en-US" dirty="0" smtClean="0"/>
              <a:t>GSM </a:t>
            </a:r>
            <a:r>
              <a:rPr lang="en-US" dirty="0"/>
              <a:t>to Voice </a:t>
            </a:r>
            <a:r>
              <a:rPr lang="en-US" dirty="0" smtClean="0"/>
              <a:t>over IP </a:t>
            </a:r>
            <a:r>
              <a:rPr lang="en-US" dirty="0"/>
              <a:t>(GSM-2-VoIP), GSM to Conventional Telephony (GSM-2-CT</a:t>
            </a:r>
            <a:r>
              <a:rPr lang="en-US" dirty="0" smtClean="0"/>
              <a:t>)</a:t>
            </a:r>
          </a:p>
          <a:p>
            <a:r>
              <a:rPr lang="en-US" dirty="0" smtClean="0"/>
              <a:t>Security Applications (Jammers)</a:t>
            </a:r>
            <a:endParaRPr lang="en-US" dirty="0"/>
          </a:p>
        </p:txBody>
      </p:sp>
    </p:spTree>
    <p:extLst>
      <p:ext uri="{BB962C8B-B14F-4D97-AF65-F5344CB8AC3E}">
        <p14:creationId xmlns:p14="http://schemas.microsoft.com/office/powerpoint/2010/main" xmlns="" val="294527044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a:xfrm>
            <a:off x="457200" y="457201"/>
            <a:ext cx="8229600" cy="451519"/>
          </a:xfrm>
        </p:spPr>
        <p:txBody>
          <a:bodyPr/>
          <a:lstStyle/>
          <a:p>
            <a:r>
              <a:rPr lang="en-US" dirty="0">
                <a:latin typeface="Arial" charset="0"/>
              </a:rPr>
              <a:t>Conclusions</a:t>
            </a:r>
          </a:p>
        </p:txBody>
      </p:sp>
      <p:sp>
        <p:nvSpPr>
          <p:cNvPr id="60418" name="Content Placeholder 2"/>
          <p:cNvSpPr>
            <a:spLocks noGrp="1"/>
          </p:cNvSpPr>
          <p:nvPr>
            <p:ph idx="1"/>
          </p:nvPr>
        </p:nvSpPr>
        <p:spPr>
          <a:xfrm>
            <a:off x="-108520" y="1124892"/>
            <a:ext cx="9144001" cy="5472460"/>
          </a:xfrm>
        </p:spPr>
        <p:txBody>
          <a:bodyPr/>
          <a:lstStyle/>
          <a:p>
            <a:pPr algn="just"/>
            <a:r>
              <a:rPr lang="en-US" sz="3000" dirty="0">
                <a:latin typeface="Arial" charset="0"/>
              </a:rPr>
              <a:t>Software </a:t>
            </a:r>
            <a:r>
              <a:rPr lang="en-US" sz="3000" dirty="0" smtClean="0">
                <a:latin typeface="Arial" charset="0"/>
              </a:rPr>
              <a:t>Defined </a:t>
            </a:r>
            <a:r>
              <a:rPr lang="en-US" sz="3000" dirty="0">
                <a:latin typeface="Arial" charset="0"/>
              </a:rPr>
              <a:t>R</a:t>
            </a:r>
            <a:r>
              <a:rPr lang="en-US" sz="3000" dirty="0" smtClean="0">
                <a:latin typeface="Arial" charset="0"/>
              </a:rPr>
              <a:t>adio </a:t>
            </a:r>
            <a:r>
              <a:rPr lang="en-US" sz="3000" dirty="0">
                <a:latin typeface="Arial" charset="0"/>
              </a:rPr>
              <a:t>is more than just an implementation in a software solution.</a:t>
            </a:r>
          </a:p>
          <a:p>
            <a:pPr algn="just"/>
            <a:r>
              <a:rPr lang="en-US" sz="3000" dirty="0">
                <a:latin typeface="Arial" charset="0"/>
              </a:rPr>
              <a:t>AIR triangle must go hand in hand</a:t>
            </a:r>
          </a:p>
          <a:p>
            <a:pPr algn="just"/>
            <a:r>
              <a:rPr lang="en-US" sz="3000" dirty="0" smtClean="0">
                <a:latin typeface="Arial" charset="0"/>
              </a:rPr>
              <a:t>The </a:t>
            </a:r>
            <a:r>
              <a:rPr lang="en-US" sz="3000" dirty="0">
                <a:latin typeface="Arial" charset="0"/>
              </a:rPr>
              <a:t>true potentials of SDR has not been exploited</a:t>
            </a:r>
          </a:p>
          <a:p>
            <a:pPr algn="just"/>
            <a:r>
              <a:rPr lang="en-US" sz="3000" dirty="0">
                <a:latin typeface="Arial" charset="0"/>
              </a:rPr>
              <a:t>Civil applications </a:t>
            </a:r>
            <a:r>
              <a:rPr lang="en-US" sz="3000" dirty="0" smtClean="0">
                <a:latin typeface="Arial" charset="0"/>
              </a:rPr>
              <a:t>should </a:t>
            </a:r>
            <a:r>
              <a:rPr lang="en-US" sz="3000" dirty="0">
                <a:latin typeface="Arial" charset="0"/>
              </a:rPr>
              <a:t>surpass the Military activities</a:t>
            </a:r>
          </a:p>
          <a:p>
            <a:pPr algn="just"/>
            <a:r>
              <a:rPr lang="en-US" sz="3000" dirty="0">
                <a:latin typeface="Arial" charset="0"/>
              </a:rPr>
              <a:t>Time to market products</a:t>
            </a:r>
          </a:p>
          <a:p>
            <a:pPr algn="just"/>
            <a:r>
              <a:rPr lang="en-US" sz="3000" dirty="0">
                <a:latin typeface="Arial" charset="0"/>
              </a:rPr>
              <a:t>Design efficient and effective </a:t>
            </a:r>
            <a:r>
              <a:rPr lang="en-US" sz="3000" dirty="0" smtClean="0">
                <a:latin typeface="Arial" charset="0"/>
              </a:rPr>
              <a:t>solutions</a:t>
            </a:r>
          </a:p>
          <a:p>
            <a:pPr algn="just"/>
            <a:r>
              <a:rPr lang="en-US" sz="3000" dirty="0" smtClean="0">
                <a:latin typeface="Arial" charset="0"/>
              </a:rPr>
              <a:t>Above all the concepts, techniques and technologies during the course can be realized by deploying SDR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20075</TotalTime>
  <Words>5283</Words>
  <Application>Microsoft Office PowerPoint</Application>
  <PresentationFormat>On-screen Show (4:3)</PresentationFormat>
  <Paragraphs>585</Paragraphs>
  <Slides>68</Slides>
  <Notes>47</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68</vt:i4>
      </vt:variant>
    </vt:vector>
  </HeadingPairs>
  <TitlesOfParts>
    <vt:vector size="73" baseType="lpstr">
      <vt:lpstr>Pixel</vt:lpstr>
      <vt:lpstr>Clip</vt:lpstr>
      <vt:lpstr>Document</vt:lpstr>
      <vt:lpstr>Picture</vt:lpstr>
      <vt:lpstr>Visio</vt:lpstr>
      <vt:lpstr>      Software Defined Radio       </vt:lpstr>
      <vt:lpstr>Slide 1</vt:lpstr>
      <vt:lpstr>Motivations</vt:lpstr>
      <vt:lpstr>Motivations</vt:lpstr>
      <vt:lpstr>Motivations: Efficient and Effective Frequency Allocation </vt:lpstr>
      <vt:lpstr>Motivations: User’s Dream</vt:lpstr>
      <vt:lpstr>Motivation: Universal Handset</vt:lpstr>
      <vt:lpstr>Motivation:Basestation Manufacturers </vt:lpstr>
      <vt:lpstr>Motivations: Network Operators</vt:lpstr>
      <vt:lpstr>Slide 9</vt:lpstr>
      <vt:lpstr>Motivation: Subscribers, Services and Developers</vt:lpstr>
      <vt:lpstr>Motivation: Standardization</vt:lpstr>
      <vt:lpstr>Motivation:</vt:lpstr>
      <vt:lpstr>Motivation:</vt:lpstr>
      <vt:lpstr>Software Defined Radio (SDR)</vt:lpstr>
      <vt:lpstr>SDR Vision</vt:lpstr>
      <vt:lpstr>SDR (Types)</vt:lpstr>
      <vt:lpstr>SDR: Drivers</vt:lpstr>
      <vt:lpstr>SDR: Drivers</vt:lpstr>
      <vt:lpstr>Slide 19</vt:lpstr>
      <vt:lpstr>Block Diagram of a Digital Radio System</vt:lpstr>
      <vt:lpstr>Digital Radio System</vt:lpstr>
      <vt:lpstr>SDR: Handset Evolution</vt:lpstr>
      <vt:lpstr>SDR: Handset Evolution</vt:lpstr>
      <vt:lpstr>SDR: Handset Evolution</vt:lpstr>
      <vt:lpstr>SDR: Benefits</vt:lpstr>
      <vt:lpstr>SDR: Advantages</vt:lpstr>
      <vt:lpstr>SDR: Facilitators</vt:lpstr>
      <vt:lpstr>SDR: Issues</vt:lpstr>
      <vt:lpstr>SDR: Projects</vt:lpstr>
      <vt:lpstr>Software Defined Networking (SDN)</vt:lpstr>
      <vt:lpstr>SDN</vt:lpstr>
      <vt:lpstr>      Software Defined Radio       </vt:lpstr>
      <vt:lpstr>Ideal SDR</vt:lpstr>
      <vt:lpstr>Typical SDR</vt:lpstr>
      <vt:lpstr>USRP</vt:lpstr>
      <vt:lpstr>USRP in the context of SDR </vt:lpstr>
      <vt:lpstr>USRP Block Diagram</vt:lpstr>
      <vt:lpstr>FPGA</vt:lpstr>
      <vt:lpstr>GNURadio (Operations)</vt:lpstr>
      <vt:lpstr>GNURadio(Sources/Sinks)</vt:lpstr>
      <vt:lpstr>GNURadio (Implementation)</vt:lpstr>
      <vt:lpstr>SDR and USRP Integration </vt:lpstr>
      <vt:lpstr>SDR and USRP Integration </vt:lpstr>
      <vt:lpstr>GSM vs OpenBTS</vt:lpstr>
      <vt:lpstr>Setting up the environment</vt:lpstr>
      <vt:lpstr>Setting up the environment: Compatibility Issues</vt:lpstr>
      <vt:lpstr>IMSI Catcher</vt:lpstr>
      <vt:lpstr>Setting up the environment Clocking Issue</vt:lpstr>
      <vt:lpstr>Setting up the environment ClockTamer Circuit</vt:lpstr>
      <vt:lpstr>Setting up the environment Function Generator As External Clock source</vt:lpstr>
      <vt:lpstr>Setting up the environment Testing</vt:lpstr>
      <vt:lpstr>Other Applications</vt:lpstr>
      <vt:lpstr>Low Cost SDR</vt:lpstr>
      <vt:lpstr>$ 20 SDR (RTL Dongle) </vt:lpstr>
      <vt:lpstr>$ 20 SDR (How it works)</vt:lpstr>
      <vt:lpstr>Routing Switching</vt:lpstr>
      <vt:lpstr>Routing Switching</vt:lpstr>
      <vt:lpstr>Multi Criteria Decision Making (MCDM) and the Decision Engine</vt:lpstr>
      <vt:lpstr>TOPSIS MCDM Method Application</vt:lpstr>
      <vt:lpstr>TOPSIS MCDM Method Application</vt:lpstr>
      <vt:lpstr>TOPSIS MCDM Method Application</vt:lpstr>
      <vt:lpstr>TOPSIS and AHP Integration</vt:lpstr>
      <vt:lpstr>Horizontal Handover Using the Same Decision Engine</vt:lpstr>
      <vt:lpstr>Demo and GSM Traffic Capture</vt:lpstr>
      <vt:lpstr>Applications: OpenBTS+Gnu Radio+USRP</vt:lpstr>
      <vt:lpstr>Applications:  OpenBTS+GnuRadio+USRP</vt:lpstr>
      <vt:lpstr>Conclusions</vt:lpstr>
    </vt:vector>
  </TitlesOfParts>
  <Company>care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Software Defined Radio       Course - Introduction</dc:title>
  <dc:creator>asad</dc:creator>
  <cp:lastModifiedBy>NTS</cp:lastModifiedBy>
  <cp:revision>483</cp:revision>
  <dcterms:created xsi:type="dcterms:W3CDTF">2009-05-31T13:35:56Z</dcterms:created>
  <dcterms:modified xsi:type="dcterms:W3CDTF">2013-12-30T18:17:25Z</dcterms:modified>
</cp:coreProperties>
</file>