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doc" ContentType="application/msword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notesSlides/notesSlide8.xml" ContentType="application/vnd.openxmlformats-officedocument.presentationml.notesSlide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100"/>
  </p:notesMasterIdLst>
  <p:handoutMasterIdLst>
    <p:handoutMasterId r:id="rId101"/>
  </p:handoutMasterIdLst>
  <p:sldIdLst>
    <p:sldId id="256" r:id="rId2"/>
    <p:sldId id="815" r:id="rId3"/>
    <p:sldId id="816" r:id="rId4"/>
    <p:sldId id="857" r:id="rId5"/>
    <p:sldId id="858" r:id="rId6"/>
    <p:sldId id="859" r:id="rId7"/>
    <p:sldId id="860" r:id="rId8"/>
    <p:sldId id="861" r:id="rId9"/>
    <p:sldId id="863" r:id="rId10"/>
    <p:sldId id="864" r:id="rId11"/>
    <p:sldId id="865" r:id="rId12"/>
    <p:sldId id="866" r:id="rId13"/>
    <p:sldId id="867" r:id="rId14"/>
    <p:sldId id="868" r:id="rId15"/>
    <p:sldId id="869" r:id="rId16"/>
    <p:sldId id="870" r:id="rId17"/>
    <p:sldId id="871" r:id="rId18"/>
    <p:sldId id="873" r:id="rId19"/>
    <p:sldId id="872" r:id="rId20"/>
    <p:sldId id="874" r:id="rId21"/>
    <p:sldId id="875" r:id="rId22"/>
    <p:sldId id="876" r:id="rId23"/>
    <p:sldId id="877" r:id="rId24"/>
    <p:sldId id="878" r:id="rId25"/>
    <p:sldId id="879" r:id="rId26"/>
    <p:sldId id="862" r:id="rId27"/>
    <p:sldId id="818" r:id="rId28"/>
    <p:sldId id="819" r:id="rId29"/>
    <p:sldId id="820" r:id="rId30"/>
    <p:sldId id="821" r:id="rId31"/>
    <p:sldId id="822" r:id="rId32"/>
    <p:sldId id="823" r:id="rId33"/>
    <p:sldId id="824" r:id="rId34"/>
    <p:sldId id="825" r:id="rId35"/>
    <p:sldId id="826" r:id="rId36"/>
    <p:sldId id="827" r:id="rId37"/>
    <p:sldId id="828" r:id="rId38"/>
    <p:sldId id="829" r:id="rId39"/>
    <p:sldId id="830" r:id="rId40"/>
    <p:sldId id="831" r:id="rId41"/>
    <p:sldId id="832" r:id="rId42"/>
    <p:sldId id="833" r:id="rId43"/>
    <p:sldId id="834" r:id="rId44"/>
    <p:sldId id="835" r:id="rId45"/>
    <p:sldId id="836" r:id="rId46"/>
    <p:sldId id="837" r:id="rId47"/>
    <p:sldId id="838" r:id="rId48"/>
    <p:sldId id="839" r:id="rId49"/>
    <p:sldId id="840" r:id="rId50"/>
    <p:sldId id="841" r:id="rId51"/>
    <p:sldId id="842" r:id="rId52"/>
    <p:sldId id="843" r:id="rId53"/>
    <p:sldId id="844" r:id="rId54"/>
    <p:sldId id="845" r:id="rId55"/>
    <p:sldId id="846" r:id="rId56"/>
    <p:sldId id="847" r:id="rId57"/>
    <p:sldId id="848" r:id="rId58"/>
    <p:sldId id="849" r:id="rId59"/>
    <p:sldId id="850" r:id="rId60"/>
    <p:sldId id="851" r:id="rId61"/>
    <p:sldId id="852" r:id="rId62"/>
    <p:sldId id="853" r:id="rId63"/>
    <p:sldId id="854" r:id="rId64"/>
    <p:sldId id="855" r:id="rId65"/>
    <p:sldId id="880" r:id="rId66"/>
    <p:sldId id="750" r:id="rId67"/>
    <p:sldId id="751" r:id="rId68"/>
    <p:sldId id="752" r:id="rId69"/>
    <p:sldId id="753" r:id="rId70"/>
    <p:sldId id="754" r:id="rId71"/>
    <p:sldId id="808" r:id="rId72"/>
    <p:sldId id="755" r:id="rId73"/>
    <p:sldId id="756" r:id="rId74"/>
    <p:sldId id="758" r:id="rId75"/>
    <p:sldId id="759" r:id="rId76"/>
    <p:sldId id="760" r:id="rId77"/>
    <p:sldId id="761" r:id="rId78"/>
    <p:sldId id="762" r:id="rId79"/>
    <p:sldId id="763" r:id="rId80"/>
    <p:sldId id="764" r:id="rId81"/>
    <p:sldId id="765" r:id="rId82"/>
    <p:sldId id="766" r:id="rId83"/>
    <p:sldId id="767" r:id="rId84"/>
    <p:sldId id="768" r:id="rId85"/>
    <p:sldId id="769" r:id="rId86"/>
    <p:sldId id="770" r:id="rId87"/>
    <p:sldId id="771" r:id="rId88"/>
    <p:sldId id="772" r:id="rId89"/>
    <p:sldId id="773" r:id="rId90"/>
    <p:sldId id="774" r:id="rId91"/>
    <p:sldId id="775" r:id="rId92"/>
    <p:sldId id="776" r:id="rId93"/>
    <p:sldId id="777" r:id="rId94"/>
    <p:sldId id="778" r:id="rId95"/>
    <p:sldId id="779" r:id="rId96"/>
    <p:sldId id="881" r:id="rId97"/>
    <p:sldId id="812" r:id="rId98"/>
    <p:sldId id="738" r:id="rId9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33CC33"/>
    <a:srgbClr val="996BA8"/>
    <a:srgbClr val="FF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76935" autoAdjust="0"/>
  </p:normalViewPr>
  <p:slideViewPr>
    <p:cSldViewPr>
      <p:cViewPr>
        <p:scale>
          <a:sx n="54" d="100"/>
          <a:sy n="54" d="100"/>
        </p:scale>
        <p:origin x="-174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9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89913015-08CC-E440-87A1-58B4C761A80F}" type="datetime1">
              <a:rPr lang="en-US" smtClean="0"/>
              <a:pPr>
                <a:defRPr/>
              </a:pPr>
              <a:t>12/30/2013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2199EECF-33E2-8544-8C03-9676057B30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037535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A5A55371-E085-8144-BCF5-50D4CD713AB0}" type="datetime1">
              <a:rPr lang="en-US" smtClean="0"/>
              <a:pPr>
                <a:defRPr/>
              </a:pPr>
              <a:t>12/30/2013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AB9DE7AF-AD50-8844-9C9B-3555AFAFC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48297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F6612A-1AB6-F64C-A298-63015306EFF8}" type="slidenum">
              <a:rPr lang="en-US"/>
              <a:pPr/>
              <a:t>28</a:t>
            </a:fld>
            <a:endParaRPr lang="en-US"/>
          </a:p>
        </p:txBody>
      </p:sp>
      <p:sp>
        <p:nvSpPr>
          <p:cNvPr id="29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709891-52DA-F74F-BD6F-6C19B8248BB7}" type="slidenum">
              <a:rPr lang="en-US"/>
              <a:pPr/>
              <a:t>41</a:t>
            </a:fld>
            <a:endParaRPr lang="en-US"/>
          </a:p>
        </p:txBody>
      </p:sp>
      <p:sp>
        <p:nvSpPr>
          <p:cNvPr id="30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E1AB36-E1F7-2449-93F3-E0CC8C7DE813}" type="slidenum">
              <a:rPr lang="en-US"/>
              <a:pPr/>
              <a:t>42</a:t>
            </a:fld>
            <a:endParaRPr lang="en-US"/>
          </a:p>
        </p:txBody>
      </p:sp>
      <p:sp>
        <p:nvSpPr>
          <p:cNvPr id="310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EE779E-A27A-564F-9184-7AACA4C50CB3}" type="slidenum">
              <a:rPr lang="en-US"/>
              <a:pPr/>
              <a:t>43</a:t>
            </a:fld>
            <a:endParaRPr lang="en-US"/>
          </a:p>
        </p:txBody>
      </p:sp>
      <p:sp>
        <p:nvSpPr>
          <p:cNvPr id="312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12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BC9D7A-2177-A444-A3F1-CBA8639A6A2A}" type="slidenum">
              <a:rPr lang="en-US"/>
              <a:pPr/>
              <a:t>45</a:t>
            </a:fld>
            <a:endParaRPr lang="en-US"/>
          </a:p>
        </p:txBody>
      </p:sp>
      <p:sp>
        <p:nvSpPr>
          <p:cNvPr id="360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60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B07A40-A6AE-4E41-939A-B5ACB57954AC}" type="slidenum">
              <a:rPr lang="en-US"/>
              <a:pPr/>
              <a:t>46</a:t>
            </a:fld>
            <a:endParaRPr lang="en-US"/>
          </a:p>
        </p:txBody>
      </p:sp>
      <p:sp>
        <p:nvSpPr>
          <p:cNvPr id="395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95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fld id="{B5E24FED-1980-A14E-B6BA-37A1F0CADF33}" type="slidenum">
              <a:rPr lang="en-US"/>
              <a:pPr/>
              <a:t>69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682BCC1-50C7-1347-B1A8-828F7DF3590A}" type="slidenum">
              <a:rPr lang="ko-KR" altLang="en-US" sz="1200">
                <a:ea typeface="굴림" charset="0"/>
              </a:rPr>
              <a:pPr/>
              <a:t>97</a:t>
            </a:fld>
            <a:endParaRPr lang="en-US" altLang="ko-KR" sz="1200">
              <a:ea typeface="굴림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ko-KR" altLang="en-US">
              <a:latin typeface="Times New Roman" charset="0"/>
              <a:ea typeface="굴림" charset="0"/>
              <a:cs typeface="굴림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5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sp>
        <p:nvSpPr>
          <p:cNvPr id="36250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6250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BF6881AE-96BD-0448-BA60-84125E9800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2526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CECD4D-FF13-F54C-9E44-5E76ECC5C6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5947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E86DEC-6A6C-054D-B08C-E93A1EA17D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1998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FD3B8F-CAE3-5346-8F1E-242E6BD84B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9587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87FA14-3A3B-FA48-9218-71169721B8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6800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97F84-0C78-8542-813C-918336DB0B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1129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AD70A-F452-E64A-AEFF-71D9D438E6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9148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D1CC2-0C2D-A446-8226-12EA26AD74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5757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672343-F802-BD46-9537-0582467185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4360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5193C3-DB45-9A41-988E-A9B736442D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7046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617538"/>
            <a:ext cx="1951038" cy="5514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617538"/>
            <a:ext cx="5700712" cy="5514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56A3E6-EF20-1540-8508-1AFF9B21EC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51878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74445B-D6A0-2749-BAE6-FCA4413105D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85003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525B56-1237-874C-9640-C6FD30E2C8F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3917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79ADFF-E3FB-D641-B321-05A66D09701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91657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2FA284-DFE9-AB4E-9FC5-55ACDD94219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8"/>
          <p:cNvSpPr>
            <a:spLocks noGrp="1" noChangeArrowheads="1"/>
          </p:cNvSpPr>
          <p:nvPr>
            <p:ph type="dt" sz="half" idx="12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8323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823ADB3-FB11-8A4B-A9B9-5CDD083233C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76460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kumimoji="1" lang="en-US">
              <a:cs typeface="+mn-cs"/>
            </a:endParaRPr>
          </a:p>
        </p:txBody>
      </p:sp>
      <p:sp>
        <p:nvSpPr>
          <p:cNvPr id="361475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kumimoji="1" lang="en-US">
              <a:cs typeface="+mn-cs"/>
            </a:endParaRPr>
          </a:p>
        </p:txBody>
      </p:sp>
      <p:sp>
        <p:nvSpPr>
          <p:cNvPr id="361476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kumimoji="1" lang="en-US">
              <a:cs typeface="+mn-cs"/>
            </a:endParaRPr>
          </a:p>
        </p:txBody>
      </p:sp>
      <p:sp>
        <p:nvSpPr>
          <p:cNvPr id="361477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kumimoji="1" lang="en-US">
              <a:cs typeface="+mn-cs"/>
            </a:endParaRPr>
          </a:p>
        </p:txBody>
      </p:sp>
      <p:sp>
        <p:nvSpPr>
          <p:cNvPr id="361478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kumimoji="1" lang="en-US">
              <a:cs typeface="+mn-cs"/>
            </a:endParaRPr>
          </a:p>
        </p:txBody>
      </p:sp>
      <p:sp>
        <p:nvSpPr>
          <p:cNvPr id="361479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kumimoji="1" lang="en-US">
              <a:cs typeface="+mn-cs"/>
            </a:endParaRPr>
          </a:p>
        </p:txBody>
      </p:sp>
      <p:sp>
        <p:nvSpPr>
          <p:cNvPr id="361480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kumimoji="1" lang="en-US">
              <a:cs typeface="+mn-cs"/>
            </a:endParaRPr>
          </a:p>
        </p:txBody>
      </p:sp>
      <p:sp>
        <p:nvSpPr>
          <p:cNvPr id="36148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617538"/>
            <a:ext cx="8305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6148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2017712"/>
            <a:ext cx="9144000" cy="484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614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>
                <a:cs typeface="+mn-cs"/>
              </a:defRPr>
            </a:lvl1pPr>
          </a:lstStyle>
          <a:p>
            <a:pPr>
              <a:defRPr/>
            </a:pPr>
            <a:fld id="{3836CEE4-F598-C84F-8789-B173362D47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5" r:id="rId12"/>
    <p:sldLayoutId id="2147483686" r:id="rId13"/>
    <p:sldLayoutId id="2147483687" r:id="rId14"/>
    <p:sldLayoutId id="2147483688" r:id="rId15"/>
    <p:sldLayoutId id="2147483689" r:id="rId16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charset="0"/>
        <a:buChar char="n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charset="0"/>
        <a:buChar char="n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charset="0"/>
        <a:buChar char="n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charset="0"/>
        <a:buChar char="n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3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gif"/><Relationship Id="rId1" Type="http://schemas.openxmlformats.org/officeDocument/2006/relationships/slideLayout" Target="../slideLayouts/slideLayout15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.bin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-25400" y="1981200"/>
            <a:ext cx="9144000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/>
              <a:t>Cellular Wireless </a:t>
            </a:r>
            <a:r>
              <a:rPr lang="en-US" dirty="0" smtClean="0"/>
              <a:t>Networks</a:t>
            </a:r>
            <a:br>
              <a:rPr lang="en-US" dirty="0" smtClean="0"/>
            </a:br>
            <a:r>
              <a:rPr lang="en-US" dirty="0" smtClean="0"/>
              <a:t>GSM</a:t>
            </a:r>
            <a:endParaRPr lang="en-US" dirty="0" smtClean="0">
              <a:cs typeface="+mj-cs"/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cs typeface="+mn-cs"/>
              </a:rPr>
              <a:t>Lecture 30</a:t>
            </a:r>
          </a:p>
          <a:p>
            <a:pPr eaLnBrk="1" hangingPunct="1">
              <a:defRPr/>
            </a:pPr>
            <a:endParaRPr lang="en-US" dirty="0" smtClean="0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Verdana" charset="0"/>
              </a:rPr>
              <a:t>Development of M</a:t>
            </a:r>
            <a:r>
              <a:rPr lang="en-US" dirty="0" smtClean="0">
                <a:latin typeface="Verdana" charset="0"/>
              </a:rPr>
              <a:t>obile Systems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79" y="1981200"/>
            <a:ext cx="89662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3826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GSM?</a:t>
            </a:r>
            <a:endParaRPr lang="en-US" dirty="0"/>
          </a:p>
        </p:txBody>
      </p:sp>
      <p:sp>
        <p:nvSpPr>
          <p:cNvPr id="340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GSM, the Global System for Mobile Communications, is a digital cellular communications system</a:t>
            </a:r>
          </a:p>
          <a:p>
            <a:endParaRPr lang="en-US" dirty="0" smtClean="0"/>
          </a:p>
          <a:p>
            <a:r>
              <a:rPr lang="en-US" dirty="0" smtClean="0"/>
              <a:t>GSM provides –</a:t>
            </a:r>
          </a:p>
          <a:p>
            <a:pPr lvl="2"/>
            <a:r>
              <a:rPr lang="en-US" dirty="0" smtClean="0"/>
              <a:t>Digital Transmission</a:t>
            </a:r>
          </a:p>
          <a:p>
            <a:pPr lvl="2"/>
            <a:r>
              <a:rPr lang="en-US" dirty="0" smtClean="0"/>
              <a:t>ISDN compatibility</a:t>
            </a:r>
          </a:p>
          <a:p>
            <a:pPr lvl="2"/>
            <a:r>
              <a:rPr lang="en-US" dirty="0" smtClean="0"/>
              <a:t>Worldwide roaming in other GSM networks</a:t>
            </a:r>
          </a:p>
          <a:p>
            <a:pPr lvl="2"/>
            <a:r>
              <a:rPr lang="en-US" dirty="0" smtClean="0"/>
              <a:t>Provides a model for 3G Cellular systems (UMTS)		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19AE-B2EF-FF46-AA10-49DF03F1A9F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GSM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4840287"/>
          </a:xfrm>
        </p:spPr>
        <p:txBody>
          <a:bodyPr/>
          <a:lstStyle/>
          <a:p>
            <a:pPr eaLnBrk="1" hangingPunct="1"/>
            <a:r>
              <a:rPr lang="en-US" sz="2000" dirty="0"/>
              <a:t>GSM</a:t>
            </a:r>
          </a:p>
          <a:p>
            <a:pPr marL="819150" lvl="1" eaLnBrk="1" hangingPunct="1"/>
            <a:r>
              <a:rPr lang="en-US" sz="2000" dirty="0"/>
              <a:t>formerly: </a:t>
            </a:r>
            <a:r>
              <a:rPr lang="en-US" sz="2000" dirty="0" err="1"/>
              <a:t>Groupe</a:t>
            </a:r>
            <a:r>
              <a:rPr lang="en-US" sz="2000" dirty="0"/>
              <a:t> </a:t>
            </a:r>
            <a:r>
              <a:rPr lang="en-US" sz="2000" dirty="0" err="1"/>
              <a:t>Spéciale</a:t>
            </a:r>
            <a:r>
              <a:rPr lang="en-US" sz="2000" dirty="0"/>
              <a:t> Mobile (founded 1982)</a:t>
            </a:r>
          </a:p>
          <a:p>
            <a:pPr marL="819150" lvl="1" eaLnBrk="1" hangingPunct="1"/>
            <a:r>
              <a:rPr lang="en-US" sz="2000" dirty="0"/>
              <a:t>now: Global System for Mobile Communication</a:t>
            </a:r>
          </a:p>
          <a:p>
            <a:pPr marL="819150" lvl="1" eaLnBrk="1" hangingPunct="1"/>
            <a:r>
              <a:rPr lang="en-US" sz="2000" dirty="0"/>
              <a:t>Pan-European standard (ETSI, European Telecommunications </a:t>
            </a:r>
            <a:r>
              <a:rPr lang="en-US" sz="2000" dirty="0" err="1"/>
              <a:t>Standardisation</a:t>
            </a:r>
            <a:r>
              <a:rPr lang="en-US" sz="2000" dirty="0"/>
              <a:t> Institute)</a:t>
            </a:r>
          </a:p>
          <a:p>
            <a:pPr marL="819150" lvl="1" eaLnBrk="1" hangingPunct="1"/>
            <a:r>
              <a:rPr lang="en-US" sz="2000" dirty="0"/>
              <a:t>simultaneous introduction of essential services in three phases (1991, 1994, 1996) by the European telecommunication administrations (Germany: D1 and D2)</a:t>
            </a:r>
            <a:br>
              <a:rPr lang="en-US" sz="2000" dirty="0"/>
            </a:br>
            <a:r>
              <a:rPr lang="en-US" sz="2000" dirty="0"/>
              <a:t> </a:t>
            </a:r>
            <a:r>
              <a:rPr lang="en-US" sz="2000" dirty="0">
                <a:sym typeface="Wingdings" charset="0"/>
              </a:rPr>
              <a:t></a:t>
            </a:r>
            <a:r>
              <a:rPr lang="en-US" sz="2000" dirty="0"/>
              <a:t> seamless roaming within Europe possible</a:t>
            </a:r>
          </a:p>
          <a:p>
            <a:pPr eaLnBrk="1" hangingPunct="1"/>
            <a:r>
              <a:rPr lang="en-US" sz="2000" dirty="0"/>
              <a:t>Today many providers all over the world use GSM</a:t>
            </a:r>
            <a:br>
              <a:rPr lang="en-US" sz="2000" dirty="0"/>
            </a:br>
            <a:r>
              <a:rPr lang="en-US" sz="2000" dirty="0"/>
              <a:t>(&gt;220 countries in Asia, Africa, Europe, Australia, America)</a:t>
            </a:r>
          </a:p>
          <a:p>
            <a:pPr marL="819150" lvl="1" eaLnBrk="1" hangingPunct="1"/>
            <a:r>
              <a:rPr lang="en-US" sz="2000" dirty="0"/>
              <a:t>more than 4,2 billion subscribers in more than 700 networks</a:t>
            </a:r>
          </a:p>
          <a:p>
            <a:pPr marL="819150" lvl="1" eaLnBrk="1" hangingPunct="1"/>
            <a:r>
              <a:rPr lang="en-US" sz="2000" dirty="0"/>
              <a:t>more than 75% of all digital mobile phones use </a:t>
            </a:r>
            <a:r>
              <a:rPr lang="en-US" sz="2000" dirty="0" smtClean="0"/>
              <a:t>GSM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22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</a:t>
            </a:r>
            <a:r>
              <a:rPr lang="en-US" dirty="0" smtClean="0"/>
              <a:t>Characteristics </a:t>
            </a:r>
            <a:r>
              <a:rPr lang="en-US" dirty="0"/>
              <a:t>of </a:t>
            </a:r>
            <a:r>
              <a:rPr lang="en-US" dirty="0" smtClean="0"/>
              <a:t>GSM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/>
              <a:t>Communication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mobile, wireless communication; support for voice and data services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Total mobility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international access, chip-card enables use of access points of different providers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Worldwide connectivity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one number, the network handles localization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High capacity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better frequency efficiency, smaller cells, more customers per cell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High transmission quality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high audio quality and reliability for wireless, uninterrupted phone calls at higher speeds (e.g., from cars, trains)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Security functions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access control, authentication via chip-card and PIN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98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Disadvantages of GSM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/>
              <a:t>There is no perfect system!!</a:t>
            </a:r>
          </a:p>
          <a:p>
            <a:pPr lvl="1" eaLnBrk="1" hangingPunct="1"/>
            <a:r>
              <a:rPr lang="en-US" sz="2200" dirty="0"/>
              <a:t>no end-to-end encryption of user data</a:t>
            </a:r>
          </a:p>
          <a:p>
            <a:pPr lvl="1" eaLnBrk="1" hangingPunct="1"/>
            <a:r>
              <a:rPr lang="en-US" sz="2200" dirty="0"/>
              <a:t>no full ISDN bandwidth of 64 </a:t>
            </a:r>
            <a:r>
              <a:rPr lang="en-US" sz="2200" dirty="0" err="1"/>
              <a:t>kbit</a:t>
            </a:r>
            <a:r>
              <a:rPr lang="en-US" sz="2200" dirty="0"/>
              <a:t>/s to the user, no transparent B-</a:t>
            </a:r>
            <a:r>
              <a:rPr lang="en-US" sz="2200" dirty="0" smtClean="0"/>
              <a:t>channel</a:t>
            </a:r>
            <a:endParaRPr lang="en-US" sz="2200" dirty="0"/>
          </a:p>
          <a:p>
            <a:pPr eaLnBrk="1" hangingPunct="1"/>
            <a:r>
              <a:rPr lang="en-US" sz="2400" dirty="0"/>
              <a:t>reduced concentration while driving</a:t>
            </a:r>
          </a:p>
          <a:p>
            <a:pPr eaLnBrk="1" hangingPunct="1"/>
            <a:r>
              <a:rPr lang="en-US" sz="2400" dirty="0"/>
              <a:t>electromagnetic </a:t>
            </a:r>
            <a:r>
              <a:rPr lang="en-US" sz="2400" dirty="0" smtClean="0"/>
              <a:t>radiation</a:t>
            </a:r>
          </a:p>
          <a:p>
            <a:pPr eaLnBrk="1" hangingPunct="1"/>
            <a:r>
              <a:rPr lang="en-US" sz="2400" dirty="0" smtClean="0"/>
              <a:t>abuse </a:t>
            </a:r>
            <a:r>
              <a:rPr lang="en-US" sz="2400" dirty="0"/>
              <a:t>of private data possible</a:t>
            </a:r>
          </a:p>
          <a:p>
            <a:pPr eaLnBrk="1" hangingPunct="1"/>
            <a:r>
              <a:rPr lang="en-US" sz="2400" dirty="0"/>
              <a:t>roaming profiles </a:t>
            </a:r>
            <a:r>
              <a:rPr lang="en-US" sz="2400" dirty="0" smtClean="0"/>
              <a:t>accessible</a:t>
            </a:r>
            <a:endParaRPr lang="en-US" sz="2400" dirty="0"/>
          </a:p>
          <a:p>
            <a:pPr eaLnBrk="1" hangingPunct="1"/>
            <a:r>
              <a:rPr lang="en-US" sz="2400" dirty="0"/>
              <a:t>high complexity of the system</a:t>
            </a:r>
          </a:p>
          <a:p>
            <a:pPr eaLnBrk="1" hangingPunct="1"/>
            <a:r>
              <a:rPr lang="en-US" sz="2400" dirty="0"/>
              <a:t>several incompatibilities within the GSM standards</a:t>
            </a:r>
          </a:p>
          <a:p>
            <a:pPr eaLnBrk="1" hangingPunct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699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GSM: Mobile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17713"/>
            <a:ext cx="9144000" cy="3011488"/>
          </a:xfrm>
        </p:spPr>
        <p:txBody>
          <a:bodyPr/>
          <a:lstStyle/>
          <a:p>
            <a:pPr eaLnBrk="1" hangingPunct="1"/>
            <a:r>
              <a:rPr lang="en-US" sz="2000" dirty="0"/>
              <a:t>GSM offers</a:t>
            </a:r>
          </a:p>
          <a:p>
            <a:pPr lvl="1" eaLnBrk="1" hangingPunct="1"/>
            <a:r>
              <a:rPr lang="en-US" sz="2000" dirty="0"/>
              <a:t>several types of connections</a:t>
            </a:r>
          </a:p>
          <a:p>
            <a:pPr marL="1162050" lvl="2" eaLnBrk="1" hangingPunct="1"/>
            <a:r>
              <a:rPr lang="en-US" sz="2000" dirty="0"/>
              <a:t>voice connections, data connections, short message service</a:t>
            </a:r>
          </a:p>
          <a:p>
            <a:pPr lvl="1" eaLnBrk="1" hangingPunct="1"/>
            <a:r>
              <a:rPr lang="en-US" sz="2000" dirty="0"/>
              <a:t>multi-service options (combination of basic services)</a:t>
            </a:r>
          </a:p>
          <a:p>
            <a:pPr eaLnBrk="1" hangingPunct="1"/>
            <a:r>
              <a:rPr lang="en-US" sz="2000" dirty="0"/>
              <a:t>Three service domains</a:t>
            </a:r>
          </a:p>
          <a:p>
            <a:pPr lvl="1" eaLnBrk="1" hangingPunct="1"/>
            <a:r>
              <a:rPr lang="en-US" sz="2000" dirty="0"/>
              <a:t>Bearer Services</a:t>
            </a:r>
          </a:p>
          <a:p>
            <a:pPr lvl="1" eaLnBrk="1" hangingPunct="1"/>
            <a:r>
              <a:rPr lang="en-US" sz="2000" dirty="0" err="1"/>
              <a:t>Telematic</a:t>
            </a:r>
            <a:r>
              <a:rPr lang="en-US" sz="2000" dirty="0"/>
              <a:t> Services</a:t>
            </a:r>
          </a:p>
          <a:p>
            <a:pPr lvl="1" eaLnBrk="1" hangingPunct="1"/>
            <a:r>
              <a:rPr lang="en-US" sz="2000" dirty="0"/>
              <a:t>Supplementary Services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864100"/>
            <a:ext cx="8483600" cy="199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9376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Nomenclature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000" dirty="0"/>
              <a:t>GSM is a PLMN (Public Land Mobile Network)</a:t>
            </a:r>
          </a:p>
          <a:p>
            <a:pPr lvl="1" eaLnBrk="1" hangingPunct="1"/>
            <a:r>
              <a:rPr lang="en-US" sz="2000" dirty="0"/>
              <a:t>several providers setup mobile networks following the GSM standard within each country</a:t>
            </a:r>
          </a:p>
          <a:p>
            <a:pPr lvl="1" eaLnBrk="1" hangingPunct="1"/>
            <a:r>
              <a:rPr lang="en-US" sz="2000" dirty="0"/>
              <a:t>components</a:t>
            </a:r>
          </a:p>
          <a:p>
            <a:pPr lvl="2" eaLnBrk="1" hangingPunct="1"/>
            <a:r>
              <a:rPr lang="en-US" sz="2000" dirty="0"/>
              <a:t>MS (mobile station)</a:t>
            </a:r>
          </a:p>
          <a:p>
            <a:pPr lvl="2" eaLnBrk="1" hangingPunct="1"/>
            <a:r>
              <a:rPr lang="en-US" sz="2000" dirty="0"/>
              <a:t>BS (base station)</a:t>
            </a:r>
          </a:p>
          <a:p>
            <a:pPr lvl="2" eaLnBrk="1" hangingPunct="1"/>
            <a:r>
              <a:rPr lang="en-US" sz="2000" dirty="0"/>
              <a:t>MSC (mobile switching center)</a:t>
            </a:r>
          </a:p>
          <a:p>
            <a:pPr lvl="2" eaLnBrk="1" hangingPunct="1"/>
            <a:r>
              <a:rPr lang="en-US" sz="2000" dirty="0"/>
              <a:t>LR (location register)</a:t>
            </a:r>
          </a:p>
          <a:p>
            <a:pPr lvl="1" eaLnBrk="1" hangingPunct="1"/>
            <a:r>
              <a:rPr lang="en-US" sz="2000" dirty="0"/>
              <a:t>subsystems</a:t>
            </a:r>
          </a:p>
          <a:p>
            <a:pPr lvl="2" eaLnBrk="1" hangingPunct="1"/>
            <a:r>
              <a:rPr lang="en-US" sz="2000" dirty="0"/>
              <a:t>RSS (radio subsystem): covers all radio aspects</a:t>
            </a:r>
          </a:p>
          <a:p>
            <a:pPr lvl="2" eaLnBrk="1" hangingPunct="1"/>
            <a:r>
              <a:rPr lang="en-US" sz="2000" dirty="0"/>
              <a:t>NSS (network and switching subsystem): call forwarding, handover, switching</a:t>
            </a:r>
          </a:p>
          <a:p>
            <a:pPr lvl="2" eaLnBrk="1" hangingPunct="1"/>
            <a:r>
              <a:rPr lang="en-US" sz="2000" dirty="0"/>
              <a:t>OSS (operation subsystem): management of the network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576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Ingredients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5580063" y="5959475"/>
            <a:ext cx="336627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de-DE" dirty="0">
                <a:latin typeface="+mn-lt"/>
              </a:rPr>
              <a:t>The </a:t>
            </a:r>
            <a:r>
              <a:rPr lang="de-DE" dirty="0" err="1">
                <a:latin typeface="+mn-lt"/>
              </a:rPr>
              <a:t>visible</a:t>
            </a:r>
            <a:r>
              <a:rPr lang="de-DE" dirty="0">
                <a:latin typeface="+mn-lt"/>
              </a:rPr>
              <a:t> but </a:t>
            </a:r>
            <a:r>
              <a:rPr lang="de-DE" dirty="0" err="1">
                <a:solidFill>
                  <a:schemeClr val="accent2"/>
                </a:solidFill>
                <a:latin typeface="+mn-lt"/>
              </a:rPr>
              <a:t>smallest</a:t>
            </a:r>
            <a:endParaRPr lang="de-DE" dirty="0">
              <a:solidFill>
                <a:schemeClr val="accent2"/>
              </a:solidFill>
              <a:latin typeface="+mn-lt"/>
            </a:endParaRPr>
          </a:p>
          <a:p>
            <a:r>
              <a:rPr lang="de-DE" dirty="0" err="1">
                <a:solidFill>
                  <a:schemeClr val="accent2"/>
                </a:solidFill>
                <a:latin typeface="+mn-lt"/>
              </a:rPr>
              <a:t>part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of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the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network</a:t>
            </a:r>
            <a:r>
              <a:rPr lang="de-DE" dirty="0">
                <a:latin typeface="+mn-lt"/>
              </a:rPr>
              <a:t>!</a:t>
            </a:r>
          </a:p>
        </p:txBody>
      </p:sp>
      <p:pic>
        <p:nvPicPr>
          <p:cNvPr id="6" name="Picture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350" y="5167313"/>
            <a:ext cx="2813050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5963" y="2863850"/>
            <a:ext cx="1044575" cy="259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54200"/>
            <a:ext cx="2549525" cy="26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775" y="2503488"/>
            <a:ext cx="2824163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Bild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143125"/>
            <a:ext cx="1657350" cy="310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2661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Ingredients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5" name="Picture 3" descr="© Patrick Breloehr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4839"/>
          <a:stretch>
            <a:fillRect/>
          </a:stretch>
        </p:blipFill>
        <p:spPr>
          <a:xfrm>
            <a:off x="179388" y="1719262"/>
            <a:ext cx="1211262" cy="2476500"/>
          </a:xfrm>
        </p:spPr>
      </p:pic>
      <p:pic>
        <p:nvPicPr>
          <p:cNvPr id="6" name="Picture 4" descr="© Jan Manthe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385888" y="1863725"/>
            <a:ext cx="1301750" cy="2565400"/>
          </a:xfrm>
          <a:prstGeom prst="rect">
            <a:avLst/>
          </a:prstGeom>
        </p:spPr>
      </p:pic>
      <p:pic>
        <p:nvPicPr>
          <p:cNvPr id="7" name="Picture 5" descr="© Thomas Len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508625" y="3808412"/>
            <a:ext cx="3460750" cy="2476500"/>
          </a:xfrm>
          <a:prstGeom prst="rect">
            <a:avLst/>
          </a:prstGeom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484438" y="6400800"/>
            <a:ext cx="574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de-DE" dirty="0">
                <a:latin typeface="+mn-lt"/>
              </a:rPr>
              <a:t>Still </a:t>
            </a:r>
            <a:r>
              <a:rPr lang="de-DE" dirty="0" err="1">
                <a:latin typeface="+mn-lt"/>
              </a:rPr>
              <a:t>visible</a:t>
            </a:r>
            <a:r>
              <a:rPr lang="de-DE" dirty="0">
                <a:latin typeface="+mn-lt"/>
              </a:rPr>
              <a:t> – </a:t>
            </a:r>
            <a:r>
              <a:rPr lang="de-DE" dirty="0" err="1">
                <a:latin typeface="+mn-lt"/>
              </a:rPr>
              <a:t>cause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many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discussions</a:t>
            </a:r>
            <a:r>
              <a:rPr lang="de-DE" dirty="0">
                <a:latin typeface="+mn-lt"/>
              </a:rPr>
              <a:t>…</a:t>
            </a:r>
          </a:p>
        </p:txBody>
      </p:sp>
      <p:pic>
        <p:nvPicPr>
          <p:cNvPr id="9" name="Picture 7" descr="© Patrick Breloeh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945"/>
          <a:stretch>
            <a:fillRect/>
          </a:stretch>
        </p:blipFill>
        <p:spPr>
          <a:xfrm>
            <a:off x="179388" y="4384675"/>
            <a:ext cx="2219325" cy="2413000"/>
          </a:xfrm>
          <a:prstGeom prst="rect">
            <a:avLst/>
          </a:prstGeom>
        </p:spPr>
      </p:pic>
      <p:pic>
        <p:nvPicPr>
          <p:cNvPr id="10" name="Picture 8" descr="bts_antenna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360" r="29114"/>
          <a:stretch>
            <a:fillRect/>
          </a:stretch>
        </p:blipFill>
        <p:spPr bwMode="auto">
          <a:xfrm>
            <a:off x="2843213" y="1719262"/>
            <a:ext cx="259238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25" y="1557337"/>
            <a:ext cx="20701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5113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Ingredients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>
                <a:latin typeface="+mn-lt"/>
              </a:rPr>
              <a:pPr>
                <a:defRPr/>
              </a:pPr>
              <a:t>11</a:t>
            </a:fld>
            <a:endParaRPr lang="en-US">
              <a:latin typeface="+mn-lt"/>
            </a:endParaRPr>
          </a:p>
        </p:txBody>
      </p:sp>
      <p:pic>
        <p:nvPicPr>
          <p:cNvPr id="11" name="Picture 3" descr="© Thomas Lenk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73050" y="1854200"/>
            <a:ext cx="3921125" cy="2949575"/>
          </a:xfrm>
        </p:spPr>
      </p:pic>
      <p:pic>
        <p:nvPicPr>
          <p:cNvPr id="12" name="Picture 4" descr="sxbh58in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246563" y="4262437"/>
            <a:ext cx="4052887" cy="2595563"/>
          </a:xfrm>
          <a:prstGeom prst="rect">
            <a:avLst/>
          </a:prstGeom>
        </p:spPr>
      </p:pic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4211638" y="1709737"/>
            <a:ext cx="14366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US" sz="1600">
                <a:latin typeface="+mn-lt"/>
              </a:rPr>
              <a:t>Base Stations</a:t>
            </a: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4643438" y="2862262"/>
            <a:ext cx="869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US" sz="1600">
                <a:latin typeface="+mn-lt"/>
              </a:rPr>
              <a:t>Cabling</a:t>
            </a:r>
          </a:p>
        </p:txBody>
      </p:sp>
      <p:pic>
        <p:nvPicPr>
          <p:cNvPr id="15" name="Picture 7" descr="D2 0C6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3654425"/>
            <a:ext cx="164147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 descr="Picture_BS240_BS24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917" r="31667" b="1033"/>
          <a:stretch>
            <a:fillRect/>
          </a:stretch>
        </p:blipFill>
        <p:spPr bwMode="auto">
          <a:xfrm>
            <a:off x="6804025" y="1727200"/>
            <a:ext cx="1387475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1619250" y="5670550"/>
            <a:ext cx="16160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US" sz="1600">
                <a:latin typeface="+mn-lt"/>
              </a:rPr>
              <a:t>Microwave links</a:t>
            </a:r>
          </a:p>
        </p:txBody>
      </p:sp>
    </p:spTree>
    <p:extLst>
      <p:ext uri="{BB962C8B-B14F-4D97-AF65-F5344CB8AC3E}">
        <p14:creationId xmlns:p14="http://schemas.microsoft.com/office/powerpoint/2010/main" xmlns="" val="3519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Ingredients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5" name="Picture 3" descr="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958" r="31667"/>
          <a:stretch>
            <a:fillRect/>
          </a:stretch>
        </p:blipFill>
        <p:spPr bwMode="auto">
          <a:xfrm>
            <a:off x="2843213" y="1828800"/>
            <a:ext cx="150177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376" r="24249" b="1033"/>
          <a:stretch>
            <a:fillRect/>
          </a:stretch>
        </p:blipFill>
        <p:spPr bwMode="auto">
          <a:xfrm>
            <a:off x="179388" y="2620963"/>
            <a:ext cx="2493962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noc_ne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205288"/>
            <a:ext cx="3240088" cy="26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23850" y="5934075"/>
            <a:ext cx="15367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US" sz="1600">
                <a:latin typeface="+mn-lt"/>
              </a:rPr>
              <a:t>Switching units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916238" y="5213350"/>
            <a:ext cx="12112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US" sz="1600">
                <a:latin typeface="+mn-lt"/>
              </a:rPr>
              <a:t>Data bases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2987675" y="4494213"/>
            <a:ext cx="13700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US" sz="1600">
                <a:latin typeface="+mn-lt"/>
              </a:rPr>
              <a:t>Management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2843213" y="6365875"/>
            <a:ext cx="11445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US" sz="1600">
                <a:latin typeface="+mn-lt"/>
              </a:rPr>
              <a:t>Monitoring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5148263" y="1901825"/>
            <a:ext cx="35052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de-DE">
                <a:latin typeface="+mn-lt"/>
              </a:rPr>
              <a:t>Not „visible“, but comprise the </a:t>
            </a:r>
            <a:r>
              <a:rPr lang="de-DE">
                <a:solidFill>
                  <a:schemeClr val="accent2"/>
                </a:solidFill>
                <a:latin typeface="+mn-lt"/>
              </a:rPr>
              <a:t>major part</a:t>
            </a:r>
            <a:r>
              <a:rPr lang="de-DE">
                <a:latin typeface="+mn-lt"/>
              </a:rPr>
              <a:t> of the network (also from an investment point of view…)</a:t>
            </a:r>
          </a:p>
        </p:txBody>
      </p:sp>
    </p:spTree>
    <p:extLst>
      <p:ext uri="{BB962C8B-B14F-4D97-AF65-F5344CB8AC3E}">
        <p14:creationId xmlns:p14="http://schemas.microsoft.com/office/powerpoint/2010/main" xmlns="" val="1909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GSM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676400" y="1828800"/>
            <a:ext cx="4572000" cy="1981200"/>
          </a:xfrm>
          <a:prstGeom prst="rect">
            <a:avLst/>
          </a:prstGeom>
          <a:solidFill>
            <a:srgbClr val="3366FF">
              <a:alpha val="50195"/>
            </a:srgbClr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5562600" y="4724400"/>
            <a:ext cx="1600200" cy="1371600"/>
          </a:xfrm>
          <a:prstGeom prst="hexagon">
            <a:avLst>
              <a:gd name="adj" fmla="val 29167"/>
              <a:gd name="vf" fmla="val 115470"/>
            </a:avLst>
          </a:prstGeom>
          <a:solidFill>
            <a:srgbClr val="01FFB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1905000" y="5410200"/>
            <a:ext cx="1600200" cy="1371600"/>
          </a:xfrm>
          <a:prstGeom prst="hexagon">
            <a:avLst>
              <a:gd name="adj" fmla="val 29167"/>
              <a:gd name="vf" fmla="val 115470"/>
            </a:avLst>
          </a:prstGeom>
          <a:solidFill>
            <a:srgbClr val="01FFB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3124200" y="4724400"/>
            <a:ext cx="1600200" cy="1371600"/>
          </a:xfrm>
          <a:prstGeom prst="hexagon">
            <a:avLst>
              <a:gd name="adj" fmla="val 29167"/>
              <a:gd name="vf" fmla="val 115470"/>
            </a:avLst>
          </a:prstGeom>
          <a:solidFill>
            <a:srgbClr val="01FFB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4343400" y="5410200"/>
            <a:ext cx="1600200" cy="1371600"/>
          </a:xfrm>
          <a:prstGeom prst="hexagon">
            <a:avLst>
              <a:gd name="adj" fmla="val 29167"/>
              <a:gd name="vf" fmla="val 115470"/>
            </a:avLst>
          </a:prstGeom>
          <a:solidFill>
            <a:srgbClr val="01FFB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10" name="AutoShape 8"/>
          <p:cNvSpPr>
            <a:spLocks noChangeArrowheads="1"/>
          </p:cNvSpPr>
          <p:nvPr/>
        </p:nvSpPr>
        <p:spPr bwMode="auto">
          <a:xfrm>
            <a:off x="4343400" y="4038600"/>
            <a:ext cx="1600200" cy="1371600"/>
          </a:xfrm>
          <a:prstGeom prst="hexagon">
            <a:avLst>
              <a:gd name="adj" fmla="val 29167"/>
              <a:gd name="vf" fmla="val 115470"/>
            </a:avLst>
          </a:prstGeom>
          <a:solidFill>
            <a:srgbClr val="01FFB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6324600" y="1905000"/>
            <a:ext cx="2209800" cy="12954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de-DE" sz="1600">
                <a:latin typeface="+mn-lt"/>
              </a:rPr>
              <a:t>fixed network</a:t>
            </a:r>
          </a:p>
        </p:txBody>
      </p:sp>
      <p:cxnSp>
        <p:nvCxnSpPr>
          <p:cNvPr id="12" name="AutoShape 10"/>
          <p:cNvCxnSpPr>
            <a:cxnSpLocks noChangeShapeType="1"/>
            <a:stCxn id="11" idx="6"/>
          </p:cNvCxnSpPr>
          <p:nvPr/>
        </p:nvCxnSpPr>
        <p:spPr bwMode="auto">
          <a:xfrm flipV="1">
            <a:off x="8534400" y="2514600"/>
            <a:ext cx="381000" cy="38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" name="AutoShape 11"/>
          <p:cNvCxnSpPr>
            <a:cxnSpLocks noChangeShapeType="1"/>
            <a:stCxn id="11" idx="5"/>
          </p:cNvCxnSpPr>
          <p:nvPr/>
        </p:nvCxnSpPr>
        <p:spPr bwMode="auto">
          <a:xfrm>
            <a:off x="8210550" y="3011488"/>
            <a:ext cx="628650" cy="1127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" name="AutoShape 12"/>
          <p:cNvCxnSpPr>
            <a:cxnSpLocks noChangeShapeType="1"/>
            <a:stCxn id="11" idx="7"/>
          </p:cNvCxnSpPr>
          <p:nvPr/>
        </p:nvCxnSpPr>
        <p:spPr bwMode="auto">
          <a:xfrm flipV="1">
            <a:off x="8210550" y="1981200"/>
            <a:ext cx="552450" cy="1127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2133600" y="4495800"/>
            <a:ext cx="838200" cy="457200"/>
          </a:xfrm>
          <a:prstGeom prst="rect">
            <a:avLst/>
          </a:prstGeom>
          <a:solidFill>
            <a:srgbClr val="01FFB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de-DE" sz="1600">
                <a:latin typeface="+mn-lt"/>
              </a:rPr>
              <a:t>BSC</a:t>
            </a: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6019800" y="4038600"/>
            <a:ext cx="838200" cy="457200"/>
          </a:xfrm>
          <a:prstGeom prst="rect">
            <a:avLst/>
          </a:prstGeom>
          <a:solidFill>
            <a:srgbClr val="01FFB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de-DE" sz="1600">
                <a:latin typeface="+mn-lt"/>
              </a:rPr>
              <a:t>BSC</a:t>
            </a:r>
          </a:p>
        </p:txBody>
      </p:sp>
      <p:cxnSp>
        <p:nvCxnSpPr>
          <p:cNvPr id="17" name="AutoShape 15"/>
          <p:cNvCxnSpPr>
            <a:cxnSpLocks noChangeShapeType="1"/>
            <a:stCxn id="15" idx="2"/>
            <a:endCxn id="45" idx="0"/>
          </p:cNvCxnSpPr>
          <p:nvPr/>
        </p:nvCxnSpPr>
        <p:spPr bwMode="auto">
          <a:xfrm>
            <a:off x="2552700" y="4953000"/>
            <a:ext cx="49213" cy="16906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" name="AutoShape 16"/>
          <p:cNvCxnSpPr>
            <a:cxnSpLocks noChangeShapeType="1"/>
            <a:stCxn id="15" idx="2"/>
            <a:endCxn id="78" idx="0"/>
          </p:cNvCxnSpPr>
          <p:nvPr/>
        </p:nvCxnSpPr>
        <p:spPr bwMode="auto">
          <a:xfrm>
            <a:off x="2552700" y="4953000"/>
            <a:ext cx="1268413" cy="9858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" name="AutoShape 17"/>
          <p:cNvCxnSpPr>
            <a:cxnSpLocks noChangeShapeType="1"/>
            <a:stCxn id="15" idx="2"/>
          </p:cNvCxnSpPr>
          <p:nvPr/>
        </p:nvCxnSpPr>
        <p:spPr bwMode="auto">
          <a:xfrm flipH="1">
            <a:off x="1752600" y="4953000"/>
            <a:ext cx="80010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" name="AutoShape 19"/>
          <p:cNvCxnSpPr>
            <a:cxnSpLocks noChangeShapeType="1"/>
            <a:stCxn id="16" idx="1"/>
            <a:endCxn id="165" idx="1"/>
          </p:cNvCxnSpPr>
          <p:nvPr/>
        </p:nvCxnSpPr>
        <p:spPr bwMode="auto">
          <a:xfrm flipH="1">
            <a:off x="5122863" y="4267200"/>
            <a:ext cx="896937" cy="10080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" name="AutoShape 20"/>
          <p:cNvCxnSpPr>
            <a:cxnSpLocks noChangeShapeType="1"/>
            <a:stCxn id="16" idx="2"/>
            <a:endCxn id="106" idx="1"/>
          </p:cNvCxnSpPr>
          <p:nvPr/>
        </p:nvCxnSpPr>
        <p:spPr bwMode="auto">
          <a:xfrm>
            <a:off x="6438900" y="4495800"/>
            <a:ext cx="60325" cy="14176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" name="AutoShape 21"/>
          <p:cNvCxnSpPr>
            <a:cxnSpLocks noChangeShapeType="1"/>
            <a:stCxn id="23" idx="2"/>
            <a:endCxn id="15" idx="0"/>
          </p:cNvCxnSpPr>
          <p:nvPr/>
        </p:nvCxnSpPr>
        <p:spPr bwMode="auto">
          <a:xfrm flipH="1">
            <a:off x="2552700" y="3581400"/>
            <a:ext cx="5334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2667000" y="3124200"/>
            <a:ext cx="838200" cy="457200"/>
          </a:xfrm>
          <a:prstGeom prst="rect">
            <a:avLst/>
          </a:prstGeom>
          <a:solidFill>
            <a:srgbClr val="DADAF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de-DE" sz="1600">
                <a:latin typeface="+mn-lt"/>
              </a:rPr>
              <a:t>MSC</a:t>
            </a: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5257800" y="3124200"/>
            <a:ext cx="838200" cy="457200"/>
          </a:xfrm>
          <a:prstGeom prst="rect">
            <a:avLst/>
          </a:prstGeom>
          <a:solidFill>
            <a:srgbClr val="DADAF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de-DE" sz="1600">
                <a:latin typeface="+mn-lt"/>
              </a:rPr>
              <a:t>MSC</a:t>
            </a: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4495800" y="2209800"/>
            <a:ext cx="838200" cy="457200"/>
          </a:xfrm>
          <a:prstGeom prst="rect">
            <a:avLst/>
          </a:prstGeom>
          <a:solidFill>
            <a:srgbClr val="DADAF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de-DE" sz="1600">
                <a:latin typeface="+mn-lt"/>
              </a:rPr>
              <a:t>GMSC</a:t>
            </a:r>
          </a:p>
        </p:txBody>
      </p:sp>
      <p:cxnSp>
        <p:nvCxnSpPr>
          <p:cNvPr id="26" name="AutoShape 25"/>
          <p:cNvCxnSpPr>
            <a:cxnSpLocks noChangeShapeType="1"/>
            <a:stCxn id="25" idx="2"/>
            <a:endCxn id="23" idx="0"/>
          </p:cNvCxnSpPr>
          <p:nvPr/>
        </p:nvCxnSpPr>
        <p:spPr bwMode="auto">
          <a:xfrm flipH="1">
            <a:off x="3086100" y="2667000"/>
            <a:ext cx="18288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7" name="AutoShape 26"/>
          <p:cNvCxnSpPr>
            <a:cxnSpLocks noChangeShapeType="1"/>
            <a:stCxn id="25" idx="3"/>
            <a:endCxn id="11" idx="2"/>
          </p:cNvCxnSpPr>
          <p:nvPr/>
        </p:nvCxnSpPr>
        <p:spPr bwMode="auto">
          <a:xfrm>
            <a:off x="5334000" y="2438400"/>
            <a:ext cx="990600" cy="1143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" name="AutoShape 27"/>
          <p:cNvCxnSpPr>
            <a:cxnSpLocks noChangeShapeType="1"/>
            <a:stCxn id="25" idx="2"/>
            <a:endCxn id="24" idx="0"/>
          </p:cNvCxnSpPr>
          <p:nvPr/>
        </p:nvCxnSpPr>
        <p:spPr bwMode="auto">
          <a:xfrm>
            <a:off x="4914900" y="2667000"/>
            <a:ext cx="7620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1371600" y="1676400"/>
            <a:ext cx="1219200" cy="609600"/>
          </a:xfrm>
          <a:prstGeom prst="rect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de-DE" sz="1600">
                <a:latin typeface="+mn-lt"/>
              </a:rPr>
              <a:t>OMC, EIR, </a:t>
            </a:r>
            <a:br>
              <a:rPr lang="de-DE" sz="1600">
                <a:latin typeface="+mn-lt"/>
              </a:rPr>
            </a:br>
            <a:r>
              <a:rPr lang="de-DE" sz="1600">
                <a:latin typeface="+mn-lt"/>
              </a:rPr>
              <a:t>AUC</a:t>
            </a:r>
          </a:p>
        </p:txBody>
      </p:sp>
      <p:cxnSp>
        <p:nvCxnSpPr>
          <p:cNvPr id="30" name="AutoShape 29"/>
          <p:cNvCxnSpPr>
            <a:cxnSpLocks noChangeShapeType="1"/>
            <a:stCxn id="35" idx="3"/>
            <a:endCxn id="23" idx="0"/>
          </p:cNvCxnSpPr>
          <p:nvPr/>
        </p:nvCxnSpPr>
        <p:spPr bwMode="auto">
          <a:xfrm flipH="1">
            <a:off x="3086100" y="2590800"/>
            <a:ext cx="1143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1" name="AutoShape 30"/>
          <p:cNvCxnSpPr>
            <a:cxnSpLocks noChangeShapeType="1"/>
            <a:stCxn id="35" idx="3"/>
            <a:endCxn id="24" idx="0"/>
          </p:cNvCxnSpPr>
          <p:nvPr/>
        </p:nvCxnSpPr>
        <p:spPr bwMode="auto">
          <a:xfrm>
            <a:off x="3200400" y="2590800"/>
            <a:ext cx="24765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2" name="AutoShape 31"/>
          <p:cNvCxnSpPr>
            <a:cxnSpLocks noChangeShapeType="1"/>
            <a:stCxn id="25" idx="1"/>
            <a:endCxn id="35" idx="3"/>
          </p:cNvCxnSpPr>
          <p:nvPr/>
        </p:nvCxnSpPr>
        <p:spPr bwMode="auto">
          <a:xfrm flipH="1">
            <a:off x="3200400" y="2438400"/>
            <a:ext cx="12954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" name="AutoShape 32"/>
          <p:cNvCxnSpPr>
            <a:cxnSpLocks noChangeShapeType="1"/>
            <a:stCxn id="23" idx="1"/>
            <a:endCxn id="34" idx="4"/>
          </p:cNvCxnSpPr>
          <p:nvPr/>
        </p:nvCxnSpPr>
        <p:spPr bwMode="auto">
          <a:xfrm flipH="1" flipV="1">
            <a:off x="2362200" y="3276600"/>
            <a:ext cx="304800" cy="76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4" name="AutoShape 33"/>
          <p:cNvSpPr>
            <a:spLocks noChangeArrowheads="1"/>
          </p:cNvSpPr>
          <p:nvPr/>
        </p:nvSpPr>
        <p:spPr bwMode="auto">
          <a:xfrm>
            <a:off x="1752600" y="2971800"/>
            <a:ext cx="609600" cy="609600"/>
          </a:xfrm>
          <a:prstGeom prst="flowChartMagneticDisk">
            <a:avLst/>
          </a:prstGeom>
          <a:solidFill>
            <a:srgbClr val="DADAF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de-DE" sz="1600">
                <a:latin typeface="+mn-lt"/>
              </a:rPr>
              <a:t>VLR</a:t>
            </a:r>
          </a:p>
        </p:txBody>
      </p:sp>
      <p:sp>
        <p:nvSpPr>
          <p:cNvPr id="35" name="AutoShape 34"/>
          <p:cNvSpPr>
            <a:spLocks noChangeArrowheads="1"/>
          </p:cNvSpPr>
          <p:nvPr/>
        </p:nvSpPr>
        <p:spPr bwMode="auto">
          <a:xfrm>
            <a:off x="2895600" y="1981200"/>
            <a:ext cx="609600" cy="609600"/>
          </a:xfrm>
          <a:prstGeom prst="flowChartMagneticDisk">
            <a:avLst/>
          </a:prstGeom>
          <a:solidFill>
            <a:srgbClr val="DADAF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de-DE" sz="1600">
                <a:latin typeface="+mn-lt"/>
              </a:rPr>
              <a:t>HLR</a:t>
            </a:r>
          </a:p>
        </p:txBody>
      </p:sp>
      <p:grpSp>
        <p:nvGrpSpPr>
          <p:cNvPr id="36" name="Group 35"/>
          <p:cNvGrpSpPr>
            <a:grpSpLocks/>
          </p:cNvGrpSpPr>
          <p:nvPr/>
        </p:nvGrpSpPr>
        <p:grpSpPr bwMode="auto">
          <a:xfrm>
            <a:off x="2209800" y="5486400"/>
            <a:ext cx="941388" cy="1155700"/>
            <a:chOff x="1392" y="2880"/>
            <a:chExt cx="593" cy="728"/>
          </a:xfrm>
        </p:grpSpPr>
        <p:grpSp>
          <p:nvGrpSpPr>
            <p:cNvPr id="37" name="Group 36"/>
            <p:cNvGrpSpPr>
              <a:grpSpLocks/>
            </p:cNvGrpSpPr>
            <p:nvPr/>
          </p:nvGrpSpPr>
          <p:grpSpPr bwMode="auto">
            <a:xfrm>
              <a:off x="1639" y="3189"/>
              <a:ext cx="155" cy="419"/>
              <a:chOff x="3319" y="2565"/>
              <a:chExt cx="155" cy="419"/>
            </a:xfrm>
          </p:grpSpPr>
          <p:grpSp>
            <p:nvGrpSpPr>
              <p:cNvPr id="42" name="Group 37"/>
              <p:cNvGrpSpPr>
                <a:grpSpLocks/>
              </p:cNvGrpSpPr>
              <p:nvPr/>
            </p:nvGrpSpPr>
            <p:grpSpPr bwMode="auto">
              <a:xfrm>
                <a:off x="3320" y="2709"/>
                <a:ext cx="154" cy="275"/>
                <a:chOff x="3320" y="2709"/>
                <a:chExt cx="154" cy="275"/>
              </a:xfrm>
            </p:grpSpPr>
            <p:grpSp>
              <p:nvGrpSpPr>
                <p:cNvPr id="50" name="Group 38"/>
                <p:cNvGrpSpPr>
                  <a:grpSpLocks/>
                </p:cNvGrpSpPr>
                <p:nvPr/>
              </p:nvGrpSpPr>
              <p:grpSpPr bwMode="auto">
                <a:xfrm>
                  <a:off x="3320" y="2716"/>
                  <a:ext cx="99" cy="266"/>
                  <a:chOff x="3320" y="2716"/>
                  <a:chExt cx="99" cy="266"/>
                </a:xfrm>
              </p:grpSpPr>
              <p:sp>
                <p:nvSpPr>
                  <p:cNvPr id="58" name="Line 39"/>
                  <p:cNvSpPr>
                    <a:spLocks noChangeShapeType="1"/>
                  </p:cNvSpPr>
                  <p:nvPr/>
                </p:nvSpPr>
                <p:spPr bwMode="auto">
                  <a:xfrm>
                    <a:off x="3360" y="2717"/>
                    <a:ext cx="35" cy="1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59" name="Line 4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48" y="2719"/>
                    <a:ext cx="46" cy="56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60" name="Line 41"/>
                  <p:cNvSpPr>
                    <a:spLocks noChangeShapeType="1"/>
                  </p:cNvSpPr>
                  <p:nvPr/>
                </p:nvSpPr>
                <p:spPr bwMode="auto">
                  <a:xfrm>
                    <a:off x="3347" y="2775"/>
                    <a:ext cx="62" cy="119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61" name="Line 4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20" y="2892"/>
                    <a:ext cx="89" cy="90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62" name="Line 43"/>
                  <p:cNvSpPr>
                    <a:spLocks noChangeShapeType="1"/>
                  </p:cNvSpPr>
                  <p:nvPr/>
                </p:nvSpPr>
                <p:spPr bwMode="auto">
                  <a:xfrm>
                    <a:off x="3332" y="2892"/>
                    <a:ext cx="87" cy="90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63" name="Line 4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31" y="2776"/>
                    <a:ext cx="68" cy="115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64" name="Line 45"/>
                  <p:cNvSpPr>
                    <a:spLocks noChangeShapeType="1"/>
                  </p:cNvSpPr>
                  <p:nvPr/>
                </p:nvSpPr>
                <p:spPr bwMode="auto">
                  <a:xfrm>
                    <a:off x="3360" y="2716"/>
                    <a:ext cx="42" cy="63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</p:grpSp>
            <p:sp>
              <p:nvSpPr>
                <p:cNvPr id="51" name="Line 46"/>
                <p:cNvSpPr>
                  <a:spLocks noChangeShapeType="1"/>
                </p:cNvSpPr>
                <p:nvPr/>
              </p:nvSpPr>
              <p:spPr bwMode="auto">
                <a:xfrm flipV="1">
                  <a:off x="3417" y="2874"/>
                  <a:ext cx="36" cy="110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52" name="Line 47"/>
                <p:cNvSpPr>
                  <a:spLocks noChangeShapeType="1"/>
                </p:cNvSpPr>
                <p:nvPr/>
              </p:nvSpPr>
              <p:spPr bwMode="auto">
                <a:xfrm>
                  <a:off x="3403" y="2778"/>
                  <a:ext cx="52" cy="98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53" name="Line 48"/>
                <p:cNvSpPr>
                  <a:spLocks noChangeShapeType="1"/>
                </p:cNvSpPr>
                <p:nvPr/>
              </p:nvSpPr>
              <p:spPr bwMode="auto">
                <a:xfrm flipV="1">
                  <a:off x="3402" y="2710"/>
                  <a:ext cx="12" cy="68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54" name="Line 49"/>
                <p:cNvSpPr>
                  <a:spLocks noChangeShapeType="1"/>
                </p:cNvSpPr>
                <p:nvPr/>
              </p:nvSpPr>
              <p:spPr bwMode="auto">
                <a:xfrm flipV="1">
                  <a:off x="3396" y="2709"/>
                  <a:ext cx="22" cy="10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55" name="Line 50"/>
                <p:cNvSpPr>
                  <a:spLocks noChangeShapeType="1"/>
                </p:cNvSpPr>
                <p:nvPr/>
              </p:nvSpPr>
              <p:spPr bwMode="auto">
                <a:xfrm>
                  <a:off x="3397" y="2718"/>
                  <a:ext cx="32" cy="49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56" name="Line 51"/>
                <p:cNvSpPr>
                  <a:spLocks noChangeShapeType="1"/>
                </p:cNvSpPr>
                <p:nvPr/>
              </p:nvSpPr>
              <p:spPr bwMode="auto">
                <a:xfrm flipV="1">
                  <a:off x="3412" y="2767"/>
                  <a:ext cx="14" cy="126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57" name="Line 52"/>
                <p:cNvSpPr>
                  <a:spLocks noChangeShapeType="1"/>
                </p:cNvSpPr>
                <p:nvPr/>
              </p:nvSpPr>
              <p:spPr bwMode="auto">
                <a:xfrm>
                  <a:off x="3412" y="2892"/>
                  <a:ext cx="62" cy="59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43" name="Group 53"/>
              <p:cNvGrpSpPr>
                <a:grpSpLocks/>
              </p:cNvGrpSpPr>
              <p:nvPr/>
            </p:nvGrpSpPr>
            <p:grpSpPr bwMode="auto">
              <a:xfrm>
                <a:off x="3319" y="2579"/>
                <a:ext cx="152" cy="403"/>
                <a:chOff x="3319" y="2579"/>
                <a:chExt cx="152" cy="403"/>
              </a:xfrm>
            </p:grpSpPr>
            <p:sp>
              <p:nvSpPr>
                <p:cNvPr id="45" name="Line 54"/>
                <p:cNvSpPr>
                  <a:spLocks noChangeShapeType="1"/>
                </p:cNvSpPr>
                <p:nvPr/>
              </p:nvSpPr>
              <p:spPr bwMode="auto">
                <a:xfrm flipV="1">
                  <a:off x="3319" y="2579"/>
                  <a:ext cx="59" cy="399"/>
                </a:xfrm>
                <a:prstGeom prst="line">
                  <a:avLst/>
                </a:prstGeom>
                <a:noFill/>
                <a:ln w="20638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46" name="Line 55"/>
                <p:cNvSpPr>
                  <a:spLocks noChangeShapeType="1"/>
                </p:cNvSpPr>
                <p:nvPr/>
              </p:nvSpPr>
              <p:spPr bwMode="auto">
                <a:xfrm>
                  <a:off x="3379" y="2589"/>
                  <a:ext cx="38" cy="393"/>
                </a:xfrm>
                <a:prstGeom prst="line">
                  <a:avLst/>
                </a:prstGeom>
                <a:noFill/>
                <a:ln w="20638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47" name="Line 56"/>
                <p:cNvSpPr>
                  <a:spLocks noChangeShapeType="1"/>
                </p:cNvSpPr>
                <p:nvPr/>
              </p:nvSpPr>
              <p:spPr bwMode="auto">
                <a:xfrm flipV="1">
                  <a:off x="3418" y="2948"/>
                  <a:ext cx="53" cy="32"/>
                </a:xfrm>
                <a:prstGeom prst="line">
                  <a:avLst/>
                </a:prstGeom>
                <a:noFill/>
                <a:ln w="20638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48" name="Line 57"/>
                <p:cNvSpPr>
                  <a:spLocks noChangeShapeType="1"/>
                </p:cNvSpPr>
                <p:nvPr/>
              </p:nvSpPr>
              <p:spPr bwMode="auto">
                <a:xfrm>
                  <a:off x="3387" y="2587"/>
                  <a:ext cx="83" cy="364"/>
                </a:xfrm>
                <a:prstGeom prst="line">
                  <a:avLst/>
                </a:prstGeom>
                <a:noFill/>
                <a:ln w="20638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49" name="Line 58"/>
                <p:cNvSpPr>
                  <a:spLocks noChangeShapeType="1"/>
                </p:cNvSpPr>
                <p:nvPr/>
              </p:nvSpPr>
              <p:spPr bwMode="auto">
                <a:xfrm>
                  <a:off x="3319" y="2979"/>
                  <a:ext cx="100" cy="2"/>
                </a:xfrm>
                <a:prstGeom prst="line">
                  <a:avLst/>
                </a:prstGeom>
                <a:noFill/>
                <a:ln w="20638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44" name="Oval 59"/>
              <p:cNvSpPr>
                <a:spLocks noChangeArrowheads="1"/>
              </p:cNvSpPr>
              <p:nvPr/>
            </p:nvSpPr>
            <p:spPr bwMode="auto">
              <a:xfrm>
                <a:off x="3363" y="2565"/>
                <a:ext cx="43" cy="49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en-US" sz="1800">
                  <a:latin typeface="+mn-lt"/>
                </a:endParaRPr>
              </a:p>
            </p:txBody>
          </p:sp>
        </p:grpSp>
        <p:grpSp>
          <p:nvGrpSpPr>
            <p:cNvPr id="38" name="Group 60"/>
            <p:cNvGrpSpPr>
              <a:grpSpLocks/>
            </p:cNvGrpSpPr>
            <p:nvPr/>
          </p:nvGrpSpPr>
          <p:grpSpPr bwMode="auto">
            <a:xfrm>
              <a:off x="1392" y="2880"/>
              <a:ext cx="593" cy="591"/>
              <a:chOff x="129" y="2935"/>
              <a:chExt cx="593" cy="591"/>
            </a:xfrm>
          </p:grpSpPr>
          <p:sp>
            <p:nvSpPr>
              <p:cNvPr id="39" name="Arc 61"/>
              <p:cNvSpPr>
                <a:spLocks/>
              </p:cNvSpPr>
              <p:nvPr/>
            </p:nvSpPr>
            <p:spPr bwMode="auto">
              <a:xfrm rot="3712493">
                <a:off x="130" y="2934"/>
                <a:ext cx="591" cy="593"/>
              </a:xfrm>
              <a:custGeom>
                <a:avLst/>
                <a:gdLst>
                  <a:gd name="T0" fmla="*/ 6 w 43200"/>
                  <a:gd name="T1" fmla="*/ 8 h 43200"/>
                  <a:gd name="T2" fmla="*/ 8 w 43200"/>
                  <a:gd name="T3" fmla="*/ 4 h 43200"/>
                  <a:gd name="T4" fmla="*/ 4 w 43200"/>
                  <a:gd name="T5" fmla="*/ 4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30289" y="41374"/>
                    </a:moveTo>
                    <a:cubicBezTo>
                      <a:pt x="27550" y="42578"/>
                      <a:pt x="24591" y="43199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58"/>
                      <a:pt x="43199" y="21716"/>
                      <a:pt x="43199" y="21774"/>
                    </a:cubicBezTo>
                  </a:path>
                  <a:path w="43200" h="43200" stroke="0" extrusionOk="0">
                    <a:moveTo>
                      <a:pt x="30289" y="41374"/>
                    </a:moveTo>
                    <a:cubicBezTo>
                      <a:pt x="27550" y="42578"/>
                      <a:pt x="24591" y="43199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58"/>
                      <a:pt x="43199" y="21716"/>
                      <a:pt x="43199" y="21774"/>
                    </a:cubicBezTo>
                    <a:lnTo>
                      <a:pt x="21600" y="21600"/>
                    </a:lnTo>
                    <a:lnTo>
                      <a:pt x="30289" y="41374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40" name="Arc 62"/>
              <p:cNvSpPr>
                <a:spLocks/>
              </p:cNvSpPr>
              <p:nvPr/>
            </p:nvSpPr>
            <p:spPr bwMode="auto">
              <a:xfrm rot="3712493">
                <a:off x="249" y="3063"/>
                <a:ext cx="336" cy="353"/>
              </a:xfrm>
              <a:custGeom>
                <a:avLst/>
                <a:gdLst>
                  <a:gd name="T0" fmla="*/ 2 w 43200"/>
                  <a:gd name="T1" fmla="*/ 3 h 43200"/>
                  <a:gd name="T2" fmla="*/ 3 w 43200"/>
                  <a:gd name="T3" fmla="*/ 1 h 43200"/>
                  <a:gd name="T4" fmla="*/ 1 w 43200"/>
                  <a:gd name="T5" fmla="*/ 1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33626" y="39542"/>
                    </a:moveTo>
                    <a:cubicBezTo>
                      <a:pt x="30068" y="41926"/>
                      <a:pt x="25882" y="43199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58"/>
                      <a:pt x="43199" y="21716"/>
                      <a:pt x="43199" y="21774"/>
                    </a:cubicBezTo>
                  </a:path>
                  <a:path w="43200" h="43200" stroke="0" extrusionOk="0">
                    <a:moveTo>
                      <a:pt x="33626" y="39542"/>
                    </a:moveTo>
                    <a:cubicBezTo>
                      <a:pt x="30068" y="41926"/>
                      <a:pt x="25882" y="43199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58"/>
                      <a:pt x="43199" y="21716"/>
                      <a:pt x="43199" y="21774"/>
                    </a:cubicBezTo>
                    <a:lnTo>
                      <a:pt x="21600" y="21600"/>
                    </a:lnTo>
                    <a:lnTo>
                      <a:pt x="33626" y="39542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41" name="Arc 63"/>
              <p:cNvSpPr>
                <a:spLocks/>
              </p:cNvSpPr>
              <p:nvPr/>
            </p:nvSpPr>
            <p:spPr bwMode="auto">
              <a:xfrm rot="3712493">
                <a:off x="336" y="3168"/>
                <a:ext cx="192" cy="192"/>
              </a:xfrm>
              <a:custGeom>
                <a:avLst/>
                <a:gdLst>
                  <a:gd name="T0" fmla="*/ 1 w 43200"/>
                  <a:gd name="T1" fmla="*/ 1 h 43200"/>
                  <a:gd name="T2" fmla="*/ 1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33626" y="39542"/>
                    </a:moveTo>
                    <a:cubicBezTo>
                      <a:pt x="30068" y="41926"/>
                      <a:pt x="25882" y="43199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58"/>
                      <a:pt x="43199" y="21716"/>
                      <a:pt x="43199" y="21774"/>
                    </a:cubicBezTo>
                  </a:path>
                  <a:path w="43200" h="43200" stroke="0" extrusionOk="0">
                    <a:moveTo>
                      <a:pt x="33626" y="39542"/>
                    </a:moveTo>
                    <a:cubicBezTo>
                      <a:pt x="30068" y="41926"/>
                      <a:pt x="25882" y="43199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58"/>
                      <a:pt x="43199" y="21716"/>
                      <a:pt x="43199" y="21774"/>
                    </a:cubicBezTo>
                    <a:lnTo>
                      <a:pt x="21600" y="21600"/>
                    </a:lnTo>
                    <a:lnTo>
                      <a:pt x="33626" y="39542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</p:grpSp>
      </p:grpSp>
      <p:grpSp>
        <p:nvGrpSpPr>
          <p:cNvPr id="65" name="Group 64"/>
          <p:cNvGrpSpPr>
            <a:grpSpLocks/>
          </p:cNvGrpSpPr>
          <p:nvPr/>
        </p:nvGrpSpPr>
        <p:grpSpPr bwMode="auto">
          <a:xfrm>
            <a:off x="3429000" y="4800600"/>
            <a:ext cx="941388" cy="1155700"/>
            <a:chOff x="1392" y="2880"/>
            <a:chExt cx="593" cy="728"/>
          </a:xfrm>
        </p:grpSpPr>
        <p:grpSp>
          <p:nvGrpSpPr>
            <p:cNvPr id="66" name="Group 65"/>
            <p:cNvGrpSpPr>
              <a:grpSpLocks/>
            </p:cNvGrpSpPr>
            <p:nvPr/>
          </p:nvGrpSpPr>
          <p:grpSpPr bwMode="auto">
            <a:xfrm>
              <a:off x="1639" y="3189"/>
              <a:ext cx="155" cy="419"/>
              <a:chOff x="3319" y="2565"/>
              <a:chExt cx="155" cy="419"/>
            </a:xfrm>
          </p:grpSpPr>
          <p:grpSp>
            <p:nvGrpSpPr>
              <p:cNvPr id="71" name="Group 66"/>
              <p:cNvGrpSpPr>
                <a:grpSpLocks/>
              </p:cNvGrpSpPr>
              <p:nvPr/>
            </p:nvGrpSpPr>
            <p:grpSpPr bwMode="auto">
              <a:xfrm>
                <a:off x="3320" y="2709"/>
                <a:ext cx="154" cy="275"/>
                <a:chOff x="3320" y="2709"/>
                <a:chExt cx="154" cy="275"/>
              </a:xfrm>
            </p:grpSpPr>
            <p:grpSp>
              <p:nvGrpSpPr>
                <p:cNvPr id="79" name="Group 67"/>
                <p:cNvGrpSpPr>
                  <a:grpSpLocks/>
                </p:cNvGrpSpPr>
                <p:nvPr/>
              </p:nvGrpSpPr>
              <p:grpSpPr bwMode="auto">
                <a:xfrm>
                  <a:off x="3320" y="2716"/>
                  <a:ext cx="99" cy="266"/>
                  <a:chOff x="3320" y="2716"/>
                  <a:chExt cx="99" cy="266"/>
                </a:xfrm>
              </p:grpSpPr>
              <p:sp>
                <p:nvSpPr>
                  <p:cNvPr id="87" name="Line 68"/>
                  <p:cNvSpPr>
                    <a:spLocks noChangeShapeType="1"/>
                  </p:cNvSpPr>
                  <p:nvPr/>
                </p:nvSpPr>
                <p:spPr bwMode="auto">
                  <a:xfrm>
                    <a:off x="3360" y="2717"/>
                    <a:ext cx="35" cy="1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88" name="Line 6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48" y="2719"/>
                    <a:ext cx="46" cy="56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89" name="Line 70"/>
                  <p:cNvSpPr>
                    <a:spLocks noChangeShapeType="1"/>
                  </p:cNvSpPr>
                  <p:nvPr/>
                </p:nvSpPr>
                <p:spPr bwMode="auto">
                  <a:xfrm>
                    <a:off x="3347" y="2775"/>
                    <a:ext cx="62" cy="119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90" name="Line 7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20" y="2892"/>
                    <a:ext cx="89" cy="90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91" name="Line 72"/>
                  <p:cNvSpPr>
                    <a:spLocks noChangeShapeType="1"/>
                  </p:cNvSpPr>
                  <p:nvPr/>
                </p:nvSpPr>
                <p:spPr bwMode="auto">
                  <a:xfrm>
                    <a:off x="3332" y="2892"/>
                    <a:ext cx="87" cy="90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92" name="Line 7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31" y="2776"/>
                    <a:ext cx="68" cy="115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93" name="Line 74"/>
                  <p:cNvSpPr>
                    <a:spLocks noChangeShapeType="1"/>
                  </p:cNvSpPr>
                  <p:nvPr/>
                </p:nvSpPr>
                <p:spPr bwMode="auto">
                  <a:xfrm>
                    <a:off x="3360" y="2716"/>
                    <a:ext cx="42" cy="63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</p:grpSp>
            <p:sp>
              <p:nvSpPr>
                <p:cNvPr id="80" name="Line 75"/>
                <p:cNvSpPr>
                  <a:spLocks noChangeShapeType="1"/>
                </p:cNvSpPr>
                <p:nvPr/>
              </p:nvSpPr>
              <p:spPr bwMode="auto">
                <a:xfrm flipV="1">
                  <a:off x="3417" y="2874"/>
                  <a:ext cx="36" cy="110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81" name="Line 76"/>
                <p:cNvSpPr>
                  <a:spLocks noChangeShapeType="1"/>
                </p:cNvSpPr>
                <p:nvPr/>
              </p:nvSpPr>
              <p:spPr bwMode="auto">
                <a:xfrm>
                  <a:off x="3403" y="2778"/>
                  <a:ext cx="52" cy="98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82" name="Line 77"/>
                <p:cNvSpPr>
                  <a:spLocks noChangeShapeType="1"/>
                </p:cNvSpPr>
                <p:nvPr/>
              </p:nvSpPr>
              <p:spPr bwMode="auto">
                <a:xfrm flipV="1">
                  <a:off x="3402" y="2710"/>
                  <a:ext cx="12" cy="68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83" name="Line 78"/>
                <p:cNvSpPr>
                  <a:spLocks noChangeShapeType="1"/>
                </p:cNvSpPr>
                <p:nvPr/>
              </p:nvSpPr>
              <p:spPr bwMode="auto">
                <a:xfrm flipV="1">
                  <a:off x="3396" y="2709"/>
                  <a:ext cx="22" cy="10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84" name="Line 79"/>
                <p:cNvSpPr>
                  <a:spLocks noChangeShapeType="1"/>
                </p:cNvSpPr>
                <p:nvPr/>
              </p:nvSpPr>
              <p:spPr bwMode="auto">
                <a:xfrm>
                  <a:off x="3397" y="2718"/>
                  <a:ext cx="32" cy="49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85" name="Line 80"/>
                <p:cNvSpPr>
                  <a:spLocks noChangeShapeType="1"/>
                </p:cNvSpPr>
                <p:nvPr/>
              </p:nvSpPr>
              <p:spPr bwMode="auto">
                <a:xfrm flipV="1">
                  <a:off x="3412" y="2767"/>
                  <a:ext cx="14" cy="126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86" name="Line 81"/>
                <p:cNvSpPr>
                  <a:spLocks noChangeShapeType="1"/>
                </p:cNvSpPr>
                <p:nvPr/>
              </p:nvSpPr>
              <p:spPr bwMode="auto">
                <a:xfrm>
                  <a:off x="3412" y="2892"/>
                  <a:ext cx="62" cy="59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72" name="Group 82"/>
              <p:cNvGrpSpPr>
                <a:grpSpLocks/>
              </p:cNvGrpSpPr>
              <p:nvPr/>
            </p:nvGrpSpPr>
            <p:grpSpPr bwMode="auto">
              <a:xfrm>
                <a:off x="3319" y="2579"/>
                <a:ext cx="152" cy="403"/>
                <a:chOff x="3319" y="2579"/>
                <a:chExt cx="152" cy="403"/>
              </a:xfrm>
            </p:grpSpPr>
            <p:sp>
              <p:nvSpPr>
                <p:cNvPr id="74" name="Line 83"/>
                <p:cNvSpPr>
                  <a:spLocks noChangeShapeType="1"/>
                </p:cNvSpPr>
                <p:nvPr/>
              </p:nvSpPr>
              <p:spPr bwMode="auto">
                <a:xfrm flipV="1">
                  <a:off x="3319" y="2579"/>
                  <a:ext cx="59" cy="399"/>
                </a:xfrm>
                <a:prstGeom prst="line">
                  <a:avLst/>
                </a:prstGeom>
                <a:noFill/>
                <a:ln w="20638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75" name="Line 84"/>
                <p:cNvSpPr>
                  <a:spLocks noChangeShapeType="1"/>
                </p:cNvSpPr>
                <p:nvPr/>
              </p:nvSpPr>
              <p:spPr bwMode="auto">
                <a:xfrm>
                  <a:off x="3379" y="2589"/>
                  <a:ext cx="38" cy="393"/>
                </a:xfrm>
                <a:prstGeom prst="line">
                  <a:avLst/>
                </a:prstGeom>
                <a:noFill/>
                <a:ln w="20638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76" name="Line 85"/>
                <p:cNvSpPr>
                  <a:spLocks noChangeShapeType="1"/>
                </p:cNvSpPr>
                <p:nvPr/>
              </p:nvSpPr>
              <p:spPr bwMode="auto">
                <a:xfrm flipV="1">
                  <a:off x="3418" y="2948"/>
                  <a:ext cx="53" cy="32"/>
                </a:xfrm>
                <a:prstGeom prst="line">
                  <a:avLst/>
                </a:prstGeom>
                <a:noFill/>
                <a:ln w="20638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77" name="Line 86"/>
                <p:cNvSpPr>
                  <a:spLocks noChangeShapeType="1"/>
                </p:cNvSpPr>
                <p:nvPr/>
              </p:nvSpPr>
              <p:spPr bwMode="auto">
                <a:xfrm>
                  <a:off x="3387" y="2587"/>
                  <a:ext cx="83" cy="364"/>
                </a:xfrm>
                <a:prstGeom prst="line">
                  <a:avLst/>
                </a:prstGeom>
                <a:noFill/>
                <a:ln w="20638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78" name="Line 87"/>
                <p:cNvSpPr>
                  <a:spLocks noChangeShapeType="1"/>
                </p:cNvSpPr>
                <p:nvPr/>
              </p:nvSpPr>
              <p:spPr bwMode="auto">
                <a:xfrm>
                  <a:off x="3319" y="2979"/>
                  <a:ext cx="100" cy="2"/>
                </a:xfrm>
                <a:prstGeom prst="line">
                  <a:avLst/>
                </a:prstGeom>
                <a:noFill/>
                <a:ln w="20638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73" name="Oval 88"/>
              <p:cNvSpPr>
                <a:spLocks noChangeArrowheads="1"/>
              </p:cNvSpPr>
              <p:nvPr/>
            </p:nvSpPr>
            <p:spPr bwMode="auto">
              <a:xfrm>
                <a:off x="3363" y="2565"/>
                <a:ext cx="43" cy="49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en-US" sz="1800">
                  <a:latin typeface="+mn-lt"/>
                </a:endParaRPr>
              </a:p>
            </p:txBody>
          </p:sp>
        </p:grpSp>
        <p:grpSp>
          <p:nvGrpSpPr>
            <p:cNvPr id="67" name="Group 89"/>
            <p:cNvGrpSpPr>
              <a:grpSpLocks/>
            </p:cNvGrpSpPr>
            <p:nvPr/>
          </p:nvGrpSpPr>
          <p:grpSpPr bwMode="auto">
            <a:xfrm>
              <a:off x="1392" y="2880"/>
              <a:ext cx="593" cy="591"/>
              <a:chOff x="129" y="2935"/>
              <a:chExt cx="593" cy="591"/>
            </a:xfrm>
          </p:grpSpPr>
          <p:sp>
            <p:nvSpPr>
              <p:cNvPr id="68" name="Arc 90"/>
              <p:cNvSpPr>
                <a:spLocks/>
              </p:cNvSpPr>
              <p:nvPr/>
            </p:nvSpPr>
            <p:spPr bwMode="auto">
              <a:xfrm rot="3712493">
                <a:off x="130" y="2934"/>
                <a:ext cx="591" cy="593"/>
              </a:xfrm>
              <a:custGeom>
                <a:avLst/>
                <a:gdLst>
                  <a:gd name="T0" fmla="*/ 6 w 43200"/>
                  <a:gd name="T1" fmla="*/ 8 h 43200"/>
                  <a:gd name="T2" fmla="*/ 8 w 43200"/>
                  <a:gd name="T3" fmla="*/ 4 h 43200"/>
                  <a:gd name="T4" fmla="*/ 4 w 43200"/>
                  <a:gd name="T5" fmla="*/ 4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30289" y="41374"/>
                    </a:moveTo>
                    <a:cubicBezTo>
                      <a:pt x="27550" y="42578"/>
                      <a:pt x="24591" y="43199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58"/>
                      <a:pt x="43199" y="21716"/>
                      <a:pt x="43199" y="21774"/>
                    </a:cubicBezTo>
                  </a:path>
                  <a:path w="43200" h="43200" stroke="0" extrusionOk="0">
                    <a:moveTo>
                      <a:pt x="30289" y="41374"/>
                    </a:moveTo>
                    <a:cubicBezTo>
                      <a:pt x="27550" y="42578"/>
                      <a:pt x="24591" y="43199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58"/>
                      <a:pt x="43199" y="21716"/>
                      <a:pt x="43199" y="21774"/>
                    </a:cubicBezTo>
                    <a:lnTo>
                      <a:pt x="21600" y="21600"/>
                    </a:lnTo>
                    <a:lnTo>
                      <a:pt x="30289" y="41374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69" name="Arc 91"/>
              <p:cNvSpPr>
                <a:spLocks/>
              </p:cNvSpPr>
              <p:nvPr/>
            </p:nvSpPr>
            <p:spPr bwMode="auto">
              <a:xfrm rot="3712493">
                <a:off x="249" y="3063"/>
                <a:ext cx="336" cy="353"/>
              </a:xfrm>
              <a:custGeom>
                <a:avLst/>
                <a:gdLst>
                  <a:gd name="T0" fmla="*/ 2 w 43200"/>
                  <a:gd name="T1" fmla="*/ 3 h 43200"/>
                  <a:gd name="T2" fmla="*/ 3 w 43200"/>
                  <a:gd name="T3" fmla="*/ 1 h 43200"/>
                  <a:gd name="T4" fmla="*/ 1 w 43200"/>
                  <a:gd name="T5" fmla="*/ 1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33626" y="39542"/>
                    </a:moveTo>
                    <a:cubicBezTo>
                      <a:pt x="30068" y="41926"/>
                      <a:pt x="25882" y="43199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58"/>
                      <a:pt x="43199" y="21716"/>
                      <a:pt x="43199" y="21774"/>
                    </a:cubicBezTo>
                  </a:path>
                  <a:path w="43200" h="43200" stroke="0" extrusionOk="0">
                    <a:moveTo>
                      <a:pt x="33626" y="39542"/>
                    </a:moveTo>
                    <a:cubicBezTo>
                      <a:pt x="30068" y="41926"/>
                      <a:pt x="25882" y="43199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58"/>
                      <a:pt x="43199" y="21716"/>
                      <a:pt x="43199" y="21774"/>
                    </a:cubicBezTo>
                    <a:lnTo>
                      <a:pt x="21600" y="21600"/>
                    </a:lnTo>
                    <a:lnTo>
                      <a:pt x="33626" y="39542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70" name="Arc 92"/>
              <p:cNvSpPr>
                <a:spLocks/>
              </p:cNvSpPr>
              <p:nvPr/>
            </p:nvSpPr>
            <p:spPr bwMode="auto">
              <a:xfrm rot="3712493">
                <a:off x="336" y="3168"/>
                <a:ext cx="192" cy="192"/>
              </a:xfrm>
              <a:custGeom>
                <a:avLst/>
                <a:gdLst>
                  <a:gd name="T0" fmla="*/ 1 w 43200"/>
                  <a:gd name="T1" fmla="*/ 1 h 43200"/>
                  <a:gd name="T2" fmla="*/ 1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33626" y="39542"/>
                    </a:moveTo>
                    <a:cubicBezTo>
                      <a:pt x="30068" y="41926"/>
                      <a:pt x="25882" y="43199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58"/>
                      <a:pt x="43199" y="21716"/>
                      <a:pt x="43199" y="21774"/>
                    </a:cubicBezTo>
                  </a:path>
                  <a:path w="43200" h="43200" stroke="0" extrusionOk="0">
                    <a:moveTo>
                      <a:pt x="33626" y="39542"/>
                    </a:moveTo>
                    <a:cubicBezTo>
                      <a:pt x="30068" y="41926"/>
                      <a:pt x="25882" y="43199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58"/>
                      <a:pt x="43199" y="21716"/>
                      <a:pt x="43199" y="21774"/>
                    </a:cubicBezTo>
                    <a:lnTo>
                      <a:pt x="21600" y="21600"/>
                    </a:lnTo>
                    <a:lnTo>
                      <a:pt x="33626" y="39542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</p:grpSp>
      </p:grpSp>
      <p:grpSp>
        <p:nvGrpSpPr>
          <p:cNvPr id="94" name="Group 93"/>
          <p:cNvGrpSpPr>
            <a:grpSpLocks/>
          </p:cNvGrpSpPr>
          <p:nvPr/>
        </p:nvGrpSpPr>
        <p:grpSpPr bwMode="auto">
          <a:xfrm>
            <a:off x="5867400" y="4800600"/>
            <a:ext cx="941388" cy="1155700"/>
            <a:chOff x="1392" y="2880"/>
            <a:chExt cx="593" cy="728"/>
          </a:xfrm>
        </p:grpSpPr>
        <p:grpSp>
          <p:nvGrpSpPr>
            <p:cNvPr id="95" name="Group 94"/>
            <p:cNvGrpSpPr>
              <a:grpSpLocks/>
            </p:cNvGrpSpPr>
            <p:nvPr/>
          </p:nvGrpSpPr>
          <p:grpSpPr bwMode="auto">
            <a:xfrm>
              <a:off x="1639" y="3189"/>
              <a:ext cx="155" cy="419"/>
              <a:chOff x="3319" y="2565"/>
              <a:chExt cx="155" cy="419"/>
            </a:xfrm>
          </p:grpSpPr>
          <p:grpSp>
            <p:nvGrpSpPr>
              <p:cNvPr id="100" name="Group 95"/>
              <p:cNvGrpSpPr>
                <a:grpSpLocks/>
              </p:cNvGrpSpPr>
              <p:nvPr/>
            </p:nvGrpSpPr>
            <p:grpSpPr bwMode="auto">
              <a:xfrm>
                <a:off x="3320" y="2709"/>
                <a:ext cx="154" cy="275"/>
                <a:chOff x="3320" y="2709"/>
                <a:chExt cx="154" cy="275"/>
              </a:xfrm>
            </p:grpSpPr>
            <p:grpSp>
              <p:nvGrpSpPr>
                <p:cNvPr id="108" name="Group 96"/>
                <p:cNvGrpSpPr>
                  <a:grpSpLocks/>
                </p:cNvGrpSpPr>
                <p:nvPr/>
              </p:nvGrpSpPr>
              <p:grpSpPr bwMode="auto">
                <a:xfrm>
                  <a:off x="3320" y="2716"/>
                  <a:ext cx="99" cy="266"/>
                  <a:chOff x="3320" y="2716"/>
                  <a:chExt cx="99" cy="266"/>
                </a:xfrm>
              </p:grpSpPr>
              <p:sp>
                <p:nvSpPr>
                  <p:cNvPr id="116" name="Line 97"/>
                  <p:cNvSpPr>
                    <a:spLocks noChangeShapeType="1"/>
                  </p:cNvSpPr>
                  <p:nvPr/>
                </p:nvSpPr>
                <p:spPr bwMode="auto">
                  <a:xfrm>
                    <a:off x="3360" y="2717"/>
                    <a:ext cx="35" cy="1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117" name="Line 9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48" y="2719"/>
                    <a:ext cx="46" cy="56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118" name="Line 99"/>
                  <p:cNvSpPr>
                    <a:spLocks noChangeShapeType="1"/>
                  </p:cNvSpPr>
                  <p:nvPr/>
                </p:nvSpPr>
                <p:spPr bwMode="auto">
                  <a:xfrm>
                    <a:off x="3347" y="2775"/>
                    <a:ext cx="62" cy="119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119" name="Line 10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20" y="2892"/>
                    <a:ext cx="89" cy="90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120" name="Line 101"/>
                  <p:cNvSpPr>
                    <a:spLocks noChangeShapeType="1"/>
                  </p:cNvSpPr>
                  <p:nvPr/>
                </p:nvSpPr>
                <p:spPr bwMode="auto">
                  <a:xfrm>
                    <a:off x="3332" y="2892"/>
                    <a:ext cx="87" cy="90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121" name="Line 10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31" y="2776"/>
                    <a:ext cx="68" cy="115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122" name="Line 103"/>
                  <p:cNvSpPr>
                    <a:spLocks noChangeShapeType="1"/>
                  </p:cNvSpPr>
                  <p:nvPr/>
                </p:nvSpPr>
                <p:spPr bwMode="auto">
                  <a:xfrm>
                    <a:off x="3360" y="2716"/>
                    <a:ext cx="42" cy="63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</p:grpSp>
            <p:sp>
              <p:nvSpPr>
                <p:cNvPr id="109" name="Line 104"/>
                <p:cNvSpPr>
                  <a:spLocks noChangeShapeType="1"/>
                </p:cNvSpPr>
                <p:nvPr/>
              </p:nvSpPr>
              <p:spPr bwMode="auto">
                <a:xfrm flipV="1">
                  <a:off x="3417" y="2874"/>
                  <a:ext cx="36" cy="110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10" name="Line 105"/>
                <p:cNvSpPr>
                  <a:spLocks noChangeShapeType="1"/>
                </p:cNvSpPr>
                <p:nvPr/>
              </p:nvSpPr>
              <p:spPr bwMode="auto">
                <a:xfrm>
                  <a:off x="3403" y="2778"/>
                  <a:ext cx="52" cy="98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11" name="Line 106"/>
                <p:cNvSpPr>
                  <a:spLocks noChangeShapeType="1"/>
                </p:cNvSpPr>
                <p:nvPr/>
              </p:nvSpPr>
              <p:spPr bwMode="auto">
                <a:xfrm flipV="1">
                  <a:off x="3402" y="2710"/>
                  <a:ext cx="12" cy="68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12" name="Line 107"/>
                <p:cNvSpPr>
                  <a:spLocks noChangeShapeType="1"/>
                </p:cNvSpPr>
                <p:nvPr/>
              </p:nvSpPr>
              <p:spPr bwMode="auto">
                <a:xfrm flipV="1">
                  <a:off x="3396" y="2709"/>
                  <a:ext cx="22" cy="10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13" name="Line 108"/>
                <p:cNvSpPr>
                  <a:spLocks noChangeShapeType="1"/>
                </p:cNvSpPr>
                <p:nvPr/>
              </p:nvSpPr>
              <p:spPr bwMode="auto">
                <a:xfrm>
                  <a:off x="3397" y="2718"/>
                  <a:ext cx="32" cy="49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14" name="Line 109"/>
                <p:cNvSpPr>
                  <a:spLocks noChangeShapeType="1"/>
                </p:cNvSpPr>
                <p:nvPr/>
              </p:nvSpPr>
              <p:spPr bwMode="auto">
                <a:xfrm flipV="1">
                  <a:off x="3412" y="2767"/>
                  <a:ext cx="14" cy="126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15" name="Line 110"/>
                <p:cNvSpPr>
                  <a:spLocks noChangeShapeType="1"/>
                </p:cNvSpPr>
                <p:nvPr/>
              </p:nvSpPr>
              <p:spPr bwMode="auto">
                <a:xfrm>
                  <a:off x="3412" y="2892"/>
                  <a:ext cx="62" cy="59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01" name="Group 111"/>
              <p:cNvGrpSpPr>
                <a:grpSpLocks/>
              </p:cNvGrpSpPr>
              <p:nvPr/>
            </p:nvGrpSpPr>
            <p:grpSpPr bwMode="auto">
              <a:xfrm>
                <a:off x="3319" y="2579"/>
                <a:ext cx="152" cy="403"/>
                <a:chOff x="3319" y="2579"/>
                <a:chExt cx="152" cy="403"/>
              </a:xfrm>
            </p:grpSpPr>
            <p:sp>
              <p:nvSpPr>
                <p:cNvPr id="103" name="Line 112"/>
                <p:cNvSpPr>
                  <a:spLocks noChangeShapeType="1"/>
                </p:cNvSpPr>
                <p:nvPr/>
              </p:nvSpPr>
              <p:spPr bwMode="auto">
                <a:xfrm flipV="1">
                  <a:off x="3319" y="2579"/>
                  <a:ext cx="59" cy="399"/>
                </a:xfrm>
                <a:prstGeom prst="line">
                  <a:avLst/>
                </a:prstGeom>
                <a:noFill/>
                <a:ln w="20638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04" name="Line 113"/>
                <p:cNvSpPr>
                  <a:spLocks noChangeShapeType="1"/>
                </p:cNvSpPr>
                <p:nvPr/>
              </p:nvSpPr>
              <p:spPr bwMode="auto">
                <a:xfrm>
                  <a:off x="3379" y="2589"/>
                  <a:ext cx="38" cy="393"/>
                </a:xfrm>
                <a:prstGeom prst="line">
                  <a:avLst/>
                </a:prstGeom>
                <a:noFill/>
                <a:ln w="20638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05" name="Line 114"/>
                <p:cNvSpPr>
                  <a:spLocks noChangeShapeType="1"/>
                </p:cNvSpPr>
                <p:nvPr/>
              </p:nvSpPr>
              <p:spPr bwMode="auto">
                <a:xfrm flipV="1">
                  <a:off x="3418" y="2948"/>
                  <a:ext cx="53" cy="32"/>
                </a:xfrm>
                <a:prstGeom prst="line">
                  <a:avLst/>
                </a:prstGeom>
                <a:noFill/>
                <a:ln w="20638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06" name="Line 115"/>
                <p:cNvSpPr>
                  <a:spLocks noChangeShapeType="1"/>
                </p:cNvSpPr>
                <p:nvPr/>
              </p:nvSpPr>
              <p:spPr bwMode="auto">
                <a:xfrm>
                  <a:off x="3387" y="2587"/>
                  <a:ext cx="83" cy="364"/>
                </a:xfrm>
                <a:prstGeom prst="line">
                  <a:avLst/>
                </a:prstGeom>
                <a:noFill/>
                <a:ln w="20638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07" name="Line 116"/>
                <p:cNvSpPr>
                  <a:spLocks noChangeShapeType="1"/>
                </p:cNvSpPr>
                <p:nvPr/>
              </p:nvSpPr>
              <p:spPr bwMode="auto">
                <a:xfrm>
                  <a:off x="3319" y="2979"/>
                  <a:ext cx="100" cy="2"/>
                </a:xfrm>
                <a:prstGeom prst="line">
                  <a:avLst/>
                </a:prstGeom>
                <a:noFill/>
                <a:ln w="20638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02" name="Oval 117"/>
              <p:cNvSpPr>
                <a:spLocks noChangeArrowheads="1"/>
              </p:cNvSpPr>
              <p:nvPr/>
            </p:nvSpPr>
            <p:spPr bwMode="auto">
              <a:xfrm>
                <a:off x="3363" y="2565"/>
                <a:ext cx="43" cy="49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en-US" sz="1800">
                  <a:latin typeface="+mn-lt"/>
                </a:endParaRPr>
              </a:p>
            </p:txBody>
          </p:sp>
        </p:grpSp>
        <p:grpSp>
          <p:nvGrpSpPr>
            <p:cNvPr id="96" name="Group 118"/>
            <p:cNvGrpSpPr>
              <a:grpSpLocks/>
            </p:cNvGrpSpPr>
            <p:nvPr/>
          </p:nvGrpSpPr>
          <p:grpSpPr bwMode="auto">
            <a:xfrm>
              <a:off x="1392" y="2880"/>
              <a:ext cx="593" cy="591"/>
              <a:chOff x="129" y="2935"/>
              <a:chExt cx="593" cy="591"/>
            </a:xfrm>
          </p:grpSpPr>
          <p:sp>
            <p:nvSpPr>
              <p:cNvPr id="97" name="Arc 119"/>
              <p:cNvSpPr>
                <a:spLocks/>
              </p:cNvSpPr>
              <p:nvPr/>
            </p:nvSpPr>
            <p:spPr bwMode="auto">
              <a:xfrm rot="3712493">
                <a:off x="130" y="2934"/>
                <a:ext cx="591" cy="593"/>
              </a:xfrm>
              <a:custGeom>
                <a:avLst/>
                <a:gdLst>
                  <a:gd name="T0" fmla="*/ 6 w 43200"/>
                  <a:gd name="T1" fmla="*/ 8 h 43200"/>
                  <a:gd name="T2" fmla="*/ 8 w 43200"/>
                  <a:gd name="T3" fmla="*/ 4 h 43200"/>
                  <a:gd name="T4" fmla="*/ 4 w 43200"/>
                  <a:gd name="T5" fmla="*/ 4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30289" y="41374"/>
                    </a:moveTo>
                    <a:cubicBezTo>
                      <a:pt x="27550" y="42578"/>
                      <a:pt x="24591" y="43199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58"/>
                      <a:pt x="43199" y="21716"/>
                      <a:pt x="43199" y="21774"/>
                    </a:cubicBezTo>
                  </a:path>
                  <a:path w="43200" h="43200" stroke="0" extrusionOk="0">
                    <a:moveTo>
                      <a:pt x="30289" y="41374"/>
                    </a:moveTo>
                    <a:cubicBezTo>
                      <a:pt x="27550" y="42578"/>
                      <a:pt x="24591" y="43199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58"/>
                      <a:pt x="43199" y="21716"/>
                      <a:pt x="43199" y="21774"/>
                    </a:cubicBezTo>
                    <a:lnTo>
                      <a:pt x="21600" y="21600"/>
                    </a:lnTo>
                    <a:lnTo>
                      <a:pt x="30289" y="41374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98" name="Arc 120"/>
              <p:cNvSpPr>
                <a:spLocks/>
              </p:cNvSpPr>
              <p:nvPr/>
            </p:nvSpPr>
            <p:spPr bwMode="auto">
              <a:xfrm rot="3712493">
                <a:off x="249" y="3063"/>
                <a:ext cx="336" cy="353"/>
              </a:xfrm>
              <a:custGeom>
                <a:avLst/>
                <a:gdLst>
                  <a:gd name="T0" fmla="*/ 2 w 43200"/>
                  <a:gd name="T1" fmla="*/ 3 h 43200"/>
                  <a:gd name="T2" fmla="*/ 3 w 43200"/>
                  <a:gd name="T3" fmla="*/ 1 h 43200"/>
                  <a:gd name="T4" fmla="*/ 1 w 43200"/>
                  <a:gd name="T5" fmla="*/ 1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33626" y="39542"/>
                    </a:moveTo>
                    <a:cubicBezTo>
                      <a:pt x="30068" y="41926"/>
                      <a:pt x="25882" y="43199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58"/>
                      <a:pt x="43199" y="21716"/>
                      <a:pt x="43199" y="21774"/>
                    </a:cubicBezTo>
                  </a:path>
                  <a:path w="43200" h="43200" stroke="0" extrusionOk="0">
                    <a:moveTo>
                      <a:pt x="33626" y="39542"/>
                    </a:moveTo>
                    <a:cubicBezTo>
                      <a:pt x="30068" y="41926"/>
                      <a:pt x="25882" y="43199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58"/>
                      <a:pt x="43199" y="21716"/>
                      <a:pt x="43199" y="21774"/>
                    </a:cubicBezTo>
                    <a:lnTo>
                      <a:pt x="21600" y="21600"/>
                    </a:lnTo>
                    <a:lnTo>
                      <a:pt x="33626" y="39542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99" name="Arc 121"/>
              <p:cNvSpPr>
                <a:spLocks/>
              </p:cNvSpPr>
              <p:nvPr/>
            </p:nvSpPr>
            <p:spPr bwMode="auto">
              <a:xfrm rot="3712493">
                <a:off x="336" y="3168"/>
                <a:ext cx="192" cy="192"/>
              </a:xfrm>
              <a:custGeom>
                <a:avLst/>
                <a:gdLst>
                  <a:gd name="T0" fmla="*/ 1 w 43200"/>
                  <a:gd name="T1" fmla="*/ 1 h 43200"/>
                  <a:gd name="T2" fmla="*/ 1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33626" y="39542"/>
                    </a:moveTo>
                    <a:cubicBezTo>
                      <a:pt x="30068" y="41926"/>
                      <a:pt x="25882" y="43199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58"/>
                      <a:pt x="43199" y="21716"/>
                      <a:pt x="43199" y="21774"/>
                    </a:cubicBezTo>
                  </a:path>
                  <a:path w="43200" h="43200" stroke="0" extrusionOk="0">
                    <a:moveTo>
                      <a:pt x="33626" y="39542"/>
                    </a:moveTo>
                    <a:cubicBezTo>
                      <a:pt x="30068" y="41926"/>
                      <a:pt x="25882" y="43199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58"/>
                      <a:pt x="43199" y="21716"/>
                      <a:pt x="43199" y="21774"/>
                    </a:cubicBezTo>
                    <a:lnTo>
                      <a:pt x="21600" y="21600"/>
                    </a:lnTo>
                    <a:lnTo>
                      <a:pt x="33626" y="39542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</p:grpSp>
      </p:grpSp>
      <p:grpSp>
        <p:nvGrpSpPr>
          <p:cNvPr id="123" name="Group 122"/>
          <p:cNvGrpSpPr>
            <a:grpSpLocks/>
          </p:cNvGrpSpPr>
          <p:nvPr/>
        </p:nvGrpSpPr>
        <p:grpSpPr bwMode="auto">
          <a:xfrm>
            <a:off x="4572000" y="5562600"/>
            <a:ext cx="941388" cy="1155700"/>
            <a:chOff x="1392" y="2880"/>
            <a:chExt cx="593" cy="728"/>
          </a:xfrm>
        </p:grpSpPr>
        <p:grpSp>
          <p:nvGrpSpPr>
            <p:cNvPr id="124" name="Group 123"/>
            <p:cNvGrpSpPr>
              <a:grpSpLocks/>
            </p:cNvGrpSpPr>
            <p:nvPr/>
          </p:nvGrpSpPr>
          <p:grpSpPr bwMode="auto">
            <a:xfrm>
              <a:off x="1639" y="3189"/>
              <a:ext cx="155" cy="419"/>
              <a:chOff x="3319" y="2565"/>
              <a:chExt cx="155" cy="419"/>
            </a:xfrm>
          </p:grpSpPr>
          <p:grpSp>
            <p:nvGrpSpPr>
              <p:cNvPr id="129" name="Group 124"/>
              <p:cNvGrpSpPr>
                <a:grpSpLocks/>
              </p:cNvGrpSpPr>
              <p:nvPr/>
            </p:nvGrpSpPr>
            <p:grpSpPr bwMode="auto">
              <a:xfrm>
                <a:off x="3320" y="2709"/>
                <a:ext cx="154" cy="275"/>
                <a:chOff x="3320" y="2709"/>
                <a:chExt cx="154" cy="275"/>
              </a:xfrm>
            </p:grpSpPr>
            <p:grpSp>
              <p:nvGrpSpPr>
                <p:cNvPr id="137" name="Group 125"/>
                <p:cNvGrpSpPr>
                  <a:grpSpLocks/>
                </p:cNvGrpSpPr>
                <p:nvPr/>
              </p:nvGrpSpPr>
              <p:grpSpPr bwMode="auto">
                <a:xfrm>
                  <a:off x="3320" y="2716"/>
                  <a:ext cx="99" cy="266"/>
                  <a:chOff x="3320" y="2716"/>
                  <a:chExt cx="99" cy="266"/>
                </a:xfrm>
              </p:grpSpPr>
              <p:sp>
                <p:nvSpPr>
                  <p:cNvPr id="145" name="Line 126"/>
                  <p:cNvSpPr>
                    <a:spLocks noChangeShapeType="1"/>
                  </p:cNvSpPr>
                  <p:nvPr/>
                </p:nvSpPr>
                <p:spPr bwMode="auto">
                  <a:xfrm>
                    <a:off x="3360" y="2717"/>
                    <a:ext cx="35" cy="1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146" name="Line 12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48" y="2719"/>
                    <a:ext cx="46" cy="56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147" name="Line 128"/>
                  <p:cNvSpPr>
                    <a:spLocks noChangeShapeType="1"/>
                  </p:cNvSpPr>
                  <p:nvPr/>
                </p:nvSpPr>
                <p:spPr bwMode="auto">
                  <a:xfrm>
                    <a:off x="3347" y="2775"/>
                    <a:ext cx="62" cy="119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148" name="Line 12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20" y="2892"/>
                    <a:ext cx="89" cy="90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149" name="Line 130"/>
                  <p:cNvSpPr>
                    <a:spLocks noChangeShapeType="1"/>
                  </p:cNvSpPr>
                  <p:nvPr/>
                </p:nvSpPr>
                <p:spPr bwMode="auto">
                  <a:xfrm>
                    <a:off x="3332" y="2892"/>
                    <a:ext cx="87" cy="90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150" name="Line 13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31" y="2776"/>
                    <a:ext cx="68" cy="115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151" name="Line 132"/>
                  <p:cNvSpPr>
                    <a:spLocks noChangeShapeType="1"/>
                  </p:cNvSpPr>
                  <p:nvPr/>
                </p:nvSpPr>
                <p:spPr bwMode="auto">
                  <a:xfrm>
                    <a:off x="3360" y="2716"/>
                    <a:ext cx="42" cy="63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</p:grpSp>
            <p:sp>
              <p:nvSpPr>
                <p:cNvPr id="138" name="Line 133"/>
                <p:cNvSpPr>
                  <a:spLocks noChangeShapeType="1"/>
                </p:cNvSpPr>
                <p:nvPr/>
              </p:nvSpPr>
              <p:spPr bwMode="auto">
                <a:xfrm flipV="1">
                  <a:off x="3417" y="2874"/>
                  <a:ext cx="36" cy="110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39" name="Line 134"/>
                <p:cNvSpPr>
                  <a:spLocks noChangeShapeType="1"/>
                </p:cNvSpPr>
                <p:nvPr/>
              </p:nvSpPr>
              <p:spPr bwMode="auto">
                <a:xfrm>
                  <a:off x="3403" y="2778"/>
                  <a:ext cx="52" cy="98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40" name="Line 135"/>
                <p:cNvSpPr>
                  <a:spLocks noChangeShapeType="1"/>
                </p:cNvSpPr>
                <p:nvPr/>
              </p:nvSpPr>
              <p:spPr bwMode="auto">
                <a:xfrm flipV="1">
                  <a:off x="3402" y="2710"/>
                  <a:ext cx="12" cy="68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41" name="Line 136"/>
                <p:cNvSpPr>
                  <a:spLocks noChangeShapeType="1"/>
                </p:cNvSpPr>
                <p:nvPr/>
              </p:nvSpPr>
              <p:spPr bwMode="auto">
                <a:xfrm flipV="1">
                  <a:off x="3396" y="2709"/>
                  <a:ext cx="22" cy="10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42" name="Line 137"/>
                <p:cNvSpPr>
                  <a:spLocks noChangeShapeType="1"/>
                </p:cNvSpPr>
                <p:nvPr/>
              </p:nvSpPr>
              <p:spPr bwMode="auto">
                <a:xfrm>
                  <a:off x="3397" y="2718"/>
                  <a:ext cx="32" cy="49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43" name="Line 138"/>
                <p:cNvSpPr>
                  <a:spLocks noChangeShapeType="1"/>
                </p:cNvSpPr>
                <p:nvPr/>
              </p:nvSpPr>
              <p:spPr bwMode="auto">
                <a:xfrm flipV="1">
                  <a:off x="3412" y="2767"/>
                  <a:ext cx="14" cy="126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44" name="Line 139"/>
                <p:cNvSpPr>
                  <a:spLocks noChangeShapeType="1"/>
                </p:cNvSpPr>
                <p:nvPr/>
              </p:nvSpPr>
              <p:spPr bwMode="auto">
                <a:xfrm>
                  <a:off x="3412" y="2892"/>
                  <a:ext cx="62" cy="59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30" name="Group 140"/>
              <p:cNvGrpSpPr>
                <a:grpSpLocks/>
              </p:cNvGrpSpPr>
              <p:nvPr/>
            </p:nvGrpSpPr>
            <p:grpSpPr bwMode="auto">
              <a:xfrm>
                <a:off x="3319" y="2579"/>
                <a:ext cx="152" cy="403"/>
                <a:chOff x="3319" y="2579"/>
                <a:chExt cx="152" cy="403"/>
              </a:xfrm>
            </p:grpSpPr>
            <p:sp>
              <p:nvSpPr>
                <p:cNvPr id="132" name="Line 141"/>
                <p:cNvSpPr>
                  <a:spLocks noChangeShapeType="1"/>
                </p:cNvSpPr>
                <p:nvPr/>
              </p:nvSpPr>
              <p:spPr bwMode="auto">
                <a:xfrm flipV="1">
                  <a:off x="3319" y="2579"/>
                  <a:ext cx="59" cy="399"/>
                </a:xfrm>
                <a:prstGeom prst="line">
                  <a:avLst/>
                </a:prstGeom>
                <a:noFill/>
                <a:ln w="20638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33" name="Line 142"/>
                <p:cNvSpPr>
                  <a:spLocks noChangeShapeType="1"/>
                </p:cNvSpPr>
                <p:nvPr/>
              </p:nvSpPr>
              <p:spPr bwMode="auto">
                <a:xfrm>
                  <a:off x="3379" y="2589"/>
                  <a:ext cx="38" cy="393"/>
                </a:xfrm>
                <a:prstGeom prst="line">
                  <a:avLst/>
                </a:prstGeom>
                <a:noFill/>
                <a:ln w="20638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34" name="Line 143"/>
                <p:cNvSpPr>
                  <a:spLocks noChangeShapeType="1"/>
                </p:cNvSpPr>
                <p:nvPr/>
              </p:nvSpPr>
              <p:spPr bwMode="auto">
                <a:xfrm flipV="1">
                  <a:off x="3418" y="2948"/>
                  <a:ext cx="53" cy="32"/>
                </a:xfrm>
                <a:prstGeom prst="line">
                  <a:avLst/>
                </a:prstGeom>
                <a:noFill/>
                <a:ln w="20638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35" name="Line 144"/>
                <p:cNvSpPr>
                  <a:spLocks noChangeShapeType="1"/>
                </p:cNvSpPr>
                <p:nvPr/>
              </p:nvSpPr>
              <p:spPr bwMode="auto">
                <a:xfrm>
                  <a:off x="3387" y="2587"/>
                  <a:ext cx="83" cy="364"/>
                </a:xfrm>
                <a:prstGeom prst="line">
                  <a:avLst/>
                </a:prstGeom>
                <a:noFill/>
                <a:ln w="20638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36" name="Line 145"/>
                <p:cNvSpPr>
                  <a:spLocks noChangeShapeType="1"/>
                </p:cNvSpPr>
                <p:nvPr/>
              </p:nvSpPr>
              <p:spPr bwMode="auto">
                <a:xfrm>
                  <a:off x="3319" y="2979"/>
                  <a:ext cx="100" cy="2"/>
                </a:xfrm>
                <a:prstGeom prst="line">
                  <a:avLst/>
                </a:prstGeom>
                <a:noFill/>
                <a:ln w="20638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31" name="Oval 146"/>
              <p:cNvSpPr>
                <a:spLocks noChangeArrowheads="1"/>
              </p:cNvSpPr>
              <p:nvPr/>
            </p:nvSpPr>
            <p:spPr bwMode="auto">
              <a:xfrm>
                <a:off x="3363" y="2565"/>
                <a:ext cx="43" cy="49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en-US" sz="1800">
                  <a:latin typeface="+mn-lt"/>
                </a:endParaRPr>
              </a:p>
            </p:txBody>
          </p:sp>
        </p:grpSp>
        <p:grpSp>
          <p:nvGrpSpPr>
            <p:cNvPr id="125" name="Group 147"/>
            <p:cNvGrpSpPr>
              <a:grpSpLocks/>
            </p:cNvGrpSpPr>
            <p:nvPr/>
          </p:nvGrpSpPr>
          <p:grpSpPr bwMode="auto">
            <a:xfrm>
              <a:off x="1392" y="2880"/>
              <a:ext cx="593" cy="591"/>
              <a:chOff x="129" y="2935"/>
              <a:chExt cx="593" cy="591"/>
            </a:xfrm>
          </p:grpSpPr>
          <p:sp>
            <p:nvSpPr>
              <p:cNvPr id="126" name="Arc 148"/>
              <p:cNvSpPr>
                <a:spLocks/>
              </p:cNvSpPr>
              <p:nvPr/>
            </p:nvSpPr>
            <p:spPr bwMode="auto">
              <a:xfrm rot="3712493">
                <a:off x="130" y="2934"/>
                <a:ext cx="591" cy="593"/>
              </a:xfrm>
              <a:custGeom>
                <a:avLst/>
                <a:gdLst>
                  <a:gd name="T0" fmla="*/ 6 w 43200"/>
                  <a:gd name="T1" fmla="*/ 8 h 43200"/>
                  <a:gd name="T2" fmla="*/ 8 w 43200"/>
                  <a:gd name="T3" fmla="*/ 4 h 43200"/>
                  <a:gd name="T4" fmla="*/ 4 w 43200"/>
                  <a:gd name="T5" fmla="*/ 4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30289" y="41374"/>
                    </a:moveTo>
                    <a:cubicBezTo>
                      <a:pt x="27550" y="42578"/>
                      <a:pt x="24591" y="43199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58"/>
                      <a:pt x="43199" y="21716"/>
                      <a:pt x="43199" y="21774"/>
                    </a:cubicBezTo>
                  </a:path>
                  <a:path w="43200" h="43200" stroke="0" extrusionOk="0">
                    <a:moveTo>
                      <a:pt x="30289" y="41374"/>
                    </a:moveTo>
                    <a:cubicBezTo>
                      <a:pt x="27550" y="42578"/>
                      <a:pt x="24591" y="43199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58"/>
                      <a:pt x="43199" y="21716"/>
                      <a:pt x="43199" y="21774"/>
                    </a:cubicBezTo>
                    <a:lnTo>
                      <a:pt x="21600" y="21600"/>
                    </a:lnTo>
                    <a:lnTo>
                      <a:pt x="30289" y="41374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7" name="Arc 149"/>
              <p:cNvSpPr>
                <a:spLocks/>
              </p:cNvSpPr>
              <p:nvPr/>
            </p:nvSpPr>
            <p:spPr bwMode="auto">
              <a:xfrm rot="3712493">
                <a:off x="249" y="3063"/>
                <a:ext cx="336" cy="353"/>
              </a:xfrm>
              <a:custGeom>
                <a:avLst/>
                <a:gdLst>
                  <a:gd name="T0" fmla="*/ 2 w 43200"/>
                  <a:gd name="T1" fmla="*/ 3 h 43200"/>
                  <a:gd name="T2" fmla="*/ 3 w 43200"/>
                  <a:gd name="T3" fmla="*/ 1 h 43200"/>
                  <a:gd name="T4" fmla="*/ 1 w 43200"/>
                  <a:gd name="T5" fmla="*/ 1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33626" y="39542"/>
                    </a:moveTo>
                    <a:cubicBezTo>
                      <a:pt x="30068" y="41926"/>
                      <a:pt x="25882" y="43199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58"/>
                      <a:pt x="43199" y="21716"/>
                      <a:pt x="43199" y="21774"/>
                    </a:cubicBezTo>
                  </a:path>
                  <a:path w="43200" h="43200" stroke="0" extrusionOk="0">
                    <a:moveTo>
                      <a:pt x="33626" y="39542"/>
                    </a:moveTo>
                    <a:cubicBezTo>
                      <a:pt x="30068" y="41926"/>
                      <a:pt x="25882" y="43199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58"/>
                      <a:pt x="43199" y="21716"/>
                      <a:pt x="43199" y="21774"/>
                    </a:cubicBezTo>
                    <a:lnTo>
                      <a:pt x="21600" y="21600"/>
                    </a:lnTo>
                    <a:lnTo>
                      <a:pt x="33626" y="39542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28" name="Arc 150"/>
              <p:cNvSpPr>
                <a:spLocks/>
              </p:cNvSpPr>
              <p:nvPr/>
            </p:nvSpPr>
            <p:spPr bwMode="auto">
              <a:xfrm rot="3712493">
                <a:off x="336" y="3168"/>
                <a:ext cx="192" cy="192"/>
              </a:xfrm>
              <a:custGeom>
                <a:avLst/>
                <a:gdLst>
                  <a:gd name="T0" fmla="*/ 1 w 43200"/>
                  <a:gd name="T1" fmla="*/ 1 h 43200"/>
                  <a:gd name="T2" fmla="*/ 1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33626" y="39542"/>
                    </a:moveTo>
                    <a:cubicBezTo>
                      <a:pt x="30068" y="41926"/>
                      <a:pt x="25882" y="43199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58"/>
                      <a:pt x="43199" y="21716"/>
                      <a:pt x="43199" y="21774"/>
                    </a:cubicBezTo>
                  </a:path>
                  <a:path w="43200" h="43200" stroke="0" extrusionOk="0">
                    <a:moveTo>
                      <a:pt x="33626" y="39542"/>
                    </a:moveTo>
                    <a:cubicBezTo>
                      <a:pt x="30068" y="41926"/>
                      <a:pt x="25882" y="43199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58"/>
                      <a:pt x="43199" y="21716"/>
                      <a:pt x="43199" y="21774"/>
                    </a:cubicBezTo>
                    <a:lnTo>
                      <a:pt x="21600" y="21600"/>
                    </a:lnTo>
                    <a:lnTo>
                      <a:pt x="33626" y="39542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</p:grpSp>
      </p:grpSp>
      <p:grpSp>
        <p:nvGrpSpPr>
          <p:cNvPr id="152" name="Group 151"/>
          <p:cNvGrpSpPr>
            <a:grpSpLocks/>
          </p:cNvGrpSpPr>
          <p:nvPr/>
        </p:nvGrpSpPr>
        <p:grpSpPr bwMode="auto">
          <a:xfrm>
            <a:off x="4572000" y="4114800"/>
            <a:ext cx="941388" cy="1155700"/>
            <a:chOff x="1392" y="2880"/>
            <a:chExt cx="593" cy="728"/>
          </a:xfrm>
        </p:grpSpPr>
        <p:grpSp>
          <p:nvGrpSpPr>
            <p:cNvPr id="153" name="Group 152"/>
            <p:cNvGrpSpPr>
              <a:grpSpLocks/>
            </p:cNvGrpSpPr>
            <p:nvPr/>
          </p:nvGrpSpPr>
          <p:grpSpPr bwMode="auto">
            <a:xfrm>
              <a:off x="1639" y="3189"/>
              <a:ext cx="155" cy="419"/>
              <a:chOff x="3319" y="2565"/>
              <a:chExt cx="155" cy="419"/>
            </a:xfrm>
          </p:grpSpPr>
          <p:grpSp>
            <p:nvGrpSpPr>
              <p:cNvPr id="158" name="Group 153"/>
              <p:cNvGrpSpPr>
                <a:grpSpLocks/>
              </p:cNvGrpSpPr>
              <p:nvPr/>
            </p:nvGrpSpPr>
            <p:grpSpPr bwMode="auto">
              <a:xfrm>
                <a:off x="3320" y="2709"/>
                <a:ext cx="154" cy="275"/>
                <a:chOff x="3320" y="2709"/>
                <a:chExt cx="154" cy="275"/>
              </a:xfrm>
            </p:grpSpPr>
            <p:grpSp>
              <p:nvGrpSpPr>
                <p:cNvPr id="166" name="Group 154"/>
                <p:cNvGrpSpPr>
                  <a:grpSpLocks/>
                </p:cNvGrpSpPr>
                <p:nvPr/>
              </p:nvGrpSpPr>
              <p:grpSpPr bwMode="auto">
                <a:xfrm>
                  <a:off x="3320" y="2716"/>
                  <a:ext cx="99" cy="266"/>
                  <a:chOff x="3320" y="2716"/>
                  <a:chExt cx="99" cy="266"/>
                </a:xfrm>
              </p:grpSpPr>
              <p:sp>
                <p:nvSpPr>
                  <p:cNvPr id="174" name="Line 155"/>
                  <p:cNvSpPr>
                    <a:spLocks noChangeShapeType="1"/>
                  </p:cNvSpPr>
                  <p:nvPr/>
                </p:nvSpPr>
                <p:spPr bwMode="auto">
                  <a:xfrm>
                    <a:off x="3360" y="2717"/>
                    <a:ext cx="35" cy="1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175" name="Line 15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48" y="2719"/>
                    <a:ext cx="46" cy="56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176" name="Line 157"/>
                  <p:cNvSpPr>
                    <a:spLocks noChangeShapeType="1"/>
                  </p:cNvSpPr>
                  <p:nvPr/>
                </p:nvSpPr>
                <p:spPr bwMode="auto">
                  <a:xfrm>
                    <a:off x="3347" y="2775"/>
                    <a:ext cx="62" cy="119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177" name="Line 15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20" y="2892"/>
                    <a:ext cx="89" cy="90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178" name="Line 159"/>
                  <p:cNvSpPr>
                    <a:spLocks noChangeShapeType="1"/>
                  </p:cNvSpPr>
                  <p:nvPr/>
                </p:nvSpPr>
                <p:spPr bwMode="auto">
                  <a:xfrm>
                    <a:off x="3332" y="2892"/>
                    <a:ext cx="87" cy="90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179" name="Line 16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31" y="2776"/>
                    <a:ext cx="68" cy="115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180" name="Line 161"/>
                  <p:cNvSpPr>
                    <a:spLocks noChangeShapeType="1"/>
                  </p:cNvSpPr>
                  <p:nvPr/>
                </p:nvSpPr>
                <p:spPr bwMode="auto">
                  <a:xfrm>
                    <a:off x="3360" y="2716"/>
                    <a:ext cx="42" cy="63"/>
                  </a:xfrm>
                  <a:prstGeom prst="line">
                    <a:avLst/>
                  </a:prstGeom>
                  <a:noFill/>
                  <a:ln w="6350">
                    <a:solidFill>
                      <a:schemeClr val="tx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>
                      <a:latin typeface="+mn-lt"/>
                    </a:endParaRPr>
                  </a:p>
                </p:txBody>
              </p:sp>
            </p:grpSp>
            <p:sp>
              <p:nvSpPr>
                <p:cNvPr id="167" name="Line 162"/>
                <p:cNvSpPr>
                  <a:spLocks noChangeShapeType="1"/>
                </p:cNvSpPr>
                <p:nvPr/>
              </p:nvSpPr>
              <p:spPr bwMode="auto">
                <a:xfrm flipV="1">
                  <a:off x="3417" y="2874"/>
                  <a:ext cx="36" cy="110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68" name="Line 163"/>
                <p:cNvSpPr>
                  <a:spLocks noChangeShapeType="1"/>
                </p:cNvSpPr>
                <p:nvPr/>
              </p:nvSpPr>
              <p:spPr bwMode="auto">
                <a:xfrm>
                  <a:off x="3403" y="2778"/>
                  <a:ext cx="52" cy="98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69" name="Line 164"/>
                <p:cNvSpPr>
                  <a:spLocks noChangeShapeType="1"/>
                </p:cNvSpPr>
                <p:nvPr/>
              </p:nvSpPr>
              <p:spPr bwMode="auto">
                <a:xfrm flipV="1">
                  <a:off x="3402" y="2710"/>
                  <a:ext cx="12" cy="68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70" name="Line 165"/>
                <p:cNvSpPr>
                  <a:spLocks noChangeShapeType="1"/>
                </p:cNvSpPr>
                <p:nvPr/>
              </p:nvSpPr>
              <p:spPr bwMode="auto">
                <a:xfrm flipV="1">
                  <a:off x="3396" y="2709"/>
                  <a:ext cx="22" cy="10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71" name="Line 166"/>
                <p:cNvSpPr>
                  <a:spLocks noChangeShapeType="1"/>
                </p:cNvSpPr>
                <p:nvPr/>
              </p:nvSpPr>
              <p:spPr bwMode="auto">
                <a:xfrm>
                  <a:off x="3397" y="2718"/>
                  <a:ext cx="32" cy="49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72" name="Line 167"/>
                <p:cNvSpPr>
                  <a:spLocks noChangeShapeType="1"/>
                </p:cNvSpPr>
                <p:nvPr/>
              </p:nvSpPr>
              <p:spPr bwMode="auto">
                <a:xfrm flipV="1">
                  <a:off x="3412" y="2767"/>
                  <a:ext cx="14" cy="126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73" name="Line 168"/>
                <p:cNvSpPr>
                  <a:spLocks noChangeShapeType="1"/>
                </p:cNvSpPr>
                <p:nvPr/>
              </p:nvSpPr>
              <p:spPr bwMode="auto">
                <a:xfrm>
                  <a:off x="3412" y="2892"/>
                  <a:ext cx="62" cy="59"/>
                </a:xfrm>
                <a:prstGeom prst="line">
                  <a:avLst/>
                </a:prstGeom>
                <a:noFill/>
                <a:ln w="6350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59" name="Group 169"/>
              <p:cNvGrpSpPr>
                <a:grpSpLocks/>
              </p:cNvGrpSpPr>
              <p:nvPr/>
            </p:nvGrpSpPr>
            <p:grpSpPr bwMode="auto">
              <a:xfrm>
                <a:off x="3319" y="2579"/>
                <a:ext cx="152" cy="403"/>
                <a:chOff x="3319" y="2579"/>
                <a:chExt cx="152" cy="403"/>
              </a:xfrm>
            </p:grpSpPr>
            <p:sp>
              <p:nvSpPr>
                <p:cNvPr id="161" name="Line 170"/>
                <p:cNvSpPr>
                  <a:spLocks noChangeShapeType="1"/>
                </p:cNvSpPr>
                <p:nvPr/>
              </p:nvSpPr>
              <p:spPr bwMode="auto">
                <a:xfrm flipV="1">
                  <a:off x="3319" y="2579"/>
                  <a:ext cx="59" cy="399"/>
                </a:xfrm>
                <a:prstGeom prst="line">
                  <a:avLst/>
                </a:prstGeom>
                <a:noFill/>
                <a:ln w="20638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62" name="Line 171"/>
                <p:cNvSpPr>
                  <a:spLocks noChangeShapeType="1"/>
                </p:cNvSpPr>
                <p:nvPr/>
              </p:nvSpPr>
              <p:spPr bwMode="auto">
                <a:xfrm>
                  <a:off x="3379" y="2589"/>
                  <a:ext cx="38" cy="393"/>
                </a:xfrm>
                <a:prstGeom prst="line">
                  <a:avLst/>
                </a:prstGeom>
                <a:noFill/>
                <a:ln w="20638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63" name="Line 172"/>
                <p:cNvSpPr>
                  <a:spLocks noChangeShapeType="1"/>
                </p:cNvSpPr>
                <p:nvPr/>
              </p:nvSpPr>
              <p:spPr bwMode="auto">
                <a:xfrm flipV="1">
                  <a:off x="3418" y="2948"/>
                  <a:ext cx="53" cy="32"/>
                </a:xfrm>
                <a:prstGeom prst="line">
                  <a:avLst/>
                </a:prstGeom>
                <a:noFill/>
                <a:ln w="20638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64" name="Line 173"/>
                <p:cNvSpPr>
                  <a:spLocks noChangeShapeType="1"/>
                </p:cNvSpPr>
                <p:nvPr/>
              </p:nvSpPr>
              <p:spPr bwMode="auto">
                <a:xfrm>
                  <a:off x="3387" y="2587"/>
                  <a:ext cx="83" cy="364"/>
                </a:xfrm>
                <a:prstGeom prst="line">
                  <a:avLst/>
                </a:prstGeom>
                <a:noFill/>
                <a:ln w="20638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  <p:sp>
              <p:nvSpPr>
                <p:cNvPr id="165" name="Line 174"/>
                <p:cNvSpPr>
                  <a:spLocks noChangeShapeType="1"/>
                </p:cNvSpPr>
                <p:nvPr/>
              </p:nvSpPr>
              <p:spPr bwMode="auto">
                <a:xfrm>
                  <a:off x="3319" y="2979"/>
                  <a:ext cx="100" cy="2"/>
                </a:xfrm>
                <a:prstGeom prst="line">
                  <a:avLst/>
                </a:prstGeom>
                <a:noFill/>
                <a:ln w="20638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160" name="Oval 175"/>
              <p:cNvSpPr>
                <a:spLocks noChangeArrowheads="1"/>
              </p:cNvSpPr>
              <p:nvPr/>
            </p:nvSpPr>
            <p:spPr bwMode="auto">
              <a:xfrm>
                <a:off x="3363" y="2565"/>
                <a:ext cx="43" cy="49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en-US" sz="1800">
                  <a:latin typeface="+mn-lt"/>
                </a:endParaRPr>
              </a:p>
            </p:txBody>
          </p:sp>
        </p:grpSp>
        <p:grpSp>
          <p:nvGrpSpPr>
            <p:cNvPr id="154" name="Group 176"/>
            <p:cNvGrpSpPr>
              <a:grpSpLocks/>
            </p:cNvGrpSpPr>
            <p:nvPr/>
          </p:nvGrpSpPr>
          <p:grpSpPr bwMode="auto">
            <a:xfrm>
              <a:off x="1392" y="2880"/>
              <a:ext cx="593" cy="591"/>
              <a:chOff x="129" y="2935"/>
              <a:chExt cx="593" cy="591"/>
            </a:xfrm>
          </p:grpSpPr>
          <p:sp>
            <p:nvSpPr>
              <p:cNvPr id="155" name="Arc 177"/>
              <p:cNvSpPr>
                <a:spLocks/>
              </p:cNvSpPr>
              <p:nvPr/>
            </p:nvSpPr>
            <p:spPr bwMode="auto">
              <a:xfrm rot="3712493">
                <a:off x="130" y="2934"/>
                <a:ext cx="591" cy="593"/>
              </a:xfrm>
              <a:custGeom>
                <a:avLst/>
                <a:gdLst>
                  <a:gd name="T0" fmla="*/ 6 w 43200"/>
                  <a:gd name="T1" fmla="*/ 8 h 43200"/>
                  <a:gd name="T2" fmla="*/ 8 w 43200"/>
                  <a:gd name="T3" fmla="*/ 4 h 43200"/>
                  <a:gd name="T4" fmla="*/ 4 w 43200"/>
                  <a:gd name="T5" fmla="*/ 4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30289" y="41374"/>
                    </a:moveTo>
                    <a:cubicBezTo>
                      <a:pt x="27550" y="42578"/>
                      <a:pt x="24591" y="43199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58"/>
                      <a:pt x="43199" y="21716"/>
                      <a:pt x="43199" y="21774"/>
                    </a:cubicBezTo>
                  </a:path>
                  <a:path w="43200" h="43200" stroke="0" extrusionOk="0">
                    <a:moveTo>
                      <a:pt x="30289" y="41374"/>
                    </a:moveTo>
                    <a:cubicBezTo>
                      <a:pt x="27550" y="42578"/>
                      <a:pt x="24591" y="43199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58"/>
                      <a:pt x="43199" y="21716"/>
                      <a:pt x="43199" y="21774"/>
                    </a:cubicBezTo>
                    <a:lnTo>
                      <a:pt x="21600" y="21600"/>
                    </a:lnTo>
                    <a:lnTo>
                      <a:pt x="30289" y="41374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56" name="Arc 178"/>
              <p:cNvSpPr>
                <a:spLocks/>
              </p:cNvSpPr>
              <p:nvPr/>
            </p:nvSpPr>
            <p:spPr bwMode="auto">
              <a:xfrm rot="3712493">
                <a:off x="249" y="3063"/>
                <a:ext cx="336" cy="353"/>
              </a:xfrm>
              <a:custGeom>
                <a:avLst/>
                <a:gdLst>
                  <a:gd name="T0" fmla="*/ 2 w 43200"/>
                  <a:gd name="T1" fmla="*/ 3 h 43200"/>
                  <a:gd name="T2" fmla="*/ 3 w 43200"/>
                  <a:gd name="T3" fmla="*/ 1 h 43200"/>
                  <a:gd name="T4" fmla="*/ 1 w 43200"/>
                  <a:gd name="T5" fmla="*/ 1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33626" y="39542"/>
                    </a:moveTo>
                    <a:cubicBezTo>
                      <a:pt x="30068" y="41926"/>
                      <a:pt x="25882" y="43199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58"/>
                      <a:pt x="43199" y="21716"/>
                      <a:pt x="43199" y="21774"/>
                    </a:cubicBezTo>
                  </a:path>
                  <a:path w="43200" h="43200" stroke="0" extrusionOk="0">
                    <a:moveTo>
                      <a:pt x="33626" y="39542"/>
                    </a:moveTo>
                    <a:cubicBezTo>
                      <a:pt x="30068" y="41926"/>
                      <a:pt x="25882" y="43199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58"/>
                      <a:pt x="43199" y="21716"/>
                      <a:pt x="43199" y="21774"/>
                    </a:cubicBezTo>
                    <a:lnTo>
                      <a:pt x="21600" y="21600"/>
                    </a:lnTo>
                    <a:lnTo>
                      <a:pt x="33626" y="39542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57" name="Arc 179"/>
              <p:cNvSpPr>
                <a:spLocks/>
              </p:cNvSpPr>
              <p:nvPr/>
            </p:nvSpPr>
            <p:spPr bwMode="auto">
              <a:xfrm rot="3712493">
                <a:off x="336" y="3168"/>
                <a:ext cx="192" cy="192"/>
              </a:xfrm>
              <a:custGeom>
                <a:avLst/>
                <a:gdLst>
                  <a:gd name="T0" fmla="*/ 1 w 43200"/>
                  <a:gd name="T1" fmla="*/ 1 h 43200"/>
                  <a:gd name="T2" fmla="*/ 1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33626" y="39542"/>
                    </a:moveTo>
                    <a:cubicBezTo>
                      <a:pt x="30068" y="41926"/>
                      <a:pt x="25882" y="43199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58"/>
                      <a:pt x="43199" y="21716"/>
                      <a:pt x="43199" y="21774"/>
                    </a:cubicBezTo>
                  </a:path>
                  <a:path w="43200" h="43200" stroke="0" extrusionOk="0">
                    <a:moveTo>
                      <a:pt x="33626" y="39542"/>
                    </a:moveTo>
                    <a:cubicBezTo>
                      <a:pt x="30068" y="41926"/>
                      <a:pt x="25882" y="43199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658"/>
                      <a:pt x="43199" y="21716"/>
                      <a:pt x="43199" y="21774"/>
                    </a:cubicBezTo>
                    <a:lnTo>
                      <a:pt x="21600" y="21600"/>
                    </a:lnTo>
                    <a:lnTo>
                      <a:pt x="33626" y="39542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>
                  <a:latin typeface="+mn-lt"/>
                </a:endParaRPr>
              </a:p>
            </p:txBody>
          </p:sp>
        </p:grpSp>
      </p:grpSp>
      <p:cxnSp>
        <p:nvCxnSpPr>
          <p:cNvPr id="181" name="AutoShape 180"/>
          <p:cNvCxnSpPr>
            <a:cxnSpLocks noChangeShapeType="1"/>
            <a:stCxn id="24" idx="2"/>
            <a:endCxn id="16" idx="0"/>
          </p:cNvCxnSpPr>
          <p:nvPr/>
        </p:nvCxnSpPr>
        <p:spPr bwMode="auto">
          <a:xfrm>
            <a:off x="5676900" y="3581400"/>
            <a:ext cx="7620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2" name="Text Box 181"/>
          <p:cNvSpPr txBox="1">
            <a:spLocks noChangeArrowheads="1"/>
          </p:cNvSpPr>
          <p:nvPr/>
        </p:nvSpPr>
        <p:spPr bwMode="auto">
          <a:xfrm>
            <a:off x="152400" y="2452688"/>
            <a:ext cx="103028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de-DE" sz="1600">
                <a:latin typeface="+mn-lt"/>
              </a:rPr>
              <a:t>NSS</a:t>
            </a:r>
          </a:p>
          <a:p>
            <a:r>
              <a:rPr lang="de-DE" sz="1600">
                <a:latin typeface="+mn-lt"/>
              </a:rPr>
              <a:t>with OSS</a:t>
            </a:r>
          </a:p>
        </p:txBody>
      </p:sp>
      <p:sp>
        <p:nvSpPr>
          <p:cNvPr id="183" name="Text Box 182"/>
          <p:cNvSpPr txBox="1">
            <a:spLocks noChangeArrowheads="1"/>
          </p:cNvSpPr>
          <p:nvPr/>
        </p:nvSpPr>
        <p:spPr bwMode="auto">
          <a:xfrm>
            <a:off x="528638" y="5203825"/>
            <a:ext cx="53832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de-DE" sz="1600">
                <a:latin typeface="+mn-lt"/>
              </a:rPr>
              <a:t>RSS</a:t>
            </a:r>
          </a:p>
        </p:txBody>
      </p:sp>
      <p:sp>
        <p:nvSpPr>
          <p:cNvPr id="184" name="AutoShape 184"/>
          <p:cNvSpPr>
            <a:spLocks/>
          </p:cNvSpPr>
          <p:nvPr/>
        </p:nvSpPr>
        <p:spPr bwMode="auto">
          <a:xfrm>
            <a:off x="1143000" y="3962400"/>
            <a:ext cx="228600" cy="2819400"/>
          </a:xfrm>
          <a:prstGeom prst="leftBrace">
            <a:avLst>
              <a:gd name="adj1" fmla="val 10277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185" name="AutoShape 185"/>
          <p:cNvSpPr>
            <a:spLocks/>
          </p:cNvSpPr>
          <p:nvPr/>
        </p:nvSpPr>
        <p:spPr bwMode="auto">
          <a:xfrm>
            <a:off x="1143000" y="1676400"/>
            <a:ext cx="228600" cy="2133600"/>
          </a:xfrm>
          <a:prstGeom prst="leftBrace">
            <a:avLst>
              <a:gd name="adj1" fmla="val 7777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 sz="1800">
              <a:latin typeface="+mn-lt"/>
            </a:endParaRPr>
          </a:p>
        </p:txBody>
      </p:sp>
      <p:cxnSp>
        <p:nvCxnSpPr>
          <p:cNvPr id="186" name="AutoShape 186"/>
          <p:cNvCxnSpPr>
            <a:cxnSpLocks noChangeShapeType="1"/>
            <a:stCxn id="24" idx="1"/>
            <a:endCxn id="187" idx="4"/>
          </p:cNvCxnSpPr>
          <p:nvPr/>
        </p:nvCxnSpPr>
        <p:spPr bwMode="auto">
          <a:xfrm flipH="1">
            <a:off x="4953000" y="3352800"/>
            <a:ext cx="304800" cy="76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7" name="AutoShape 187"/>
          <p:cNvSpPr>
            <a:spLocks noChangeArrowheads="1"/>
          </p:cNvSpPr>
          <p:nvPr/>
        </p:nvSpPr>
        <p:spPr bwMode="auto">
          <a:xfrm>
            <a:off x="4343400" y="3124200"/>
            <a:ext cx="609600" cy="609600"/>
          </a:xfrm>
          <a:prstGeom prst="flowChartMagneticDisk">
            <a:avLst/>
          </a:prstGeom>
          <a:solidFill>
            <a:srgbClr val="DADAF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de-DE" sz="1600">
                <a:latin typeface="+mn-lt"/>
              </a:rPr>
              <a:t>VLR</a:t>
            </a:r>
          </a:p>
        </p:txBody>
      </p:sp>
    </p:spTree>
    <p:extLst>
      <p:ext uri="{BB962C8B-B14F-4D97-AF65-F5344CB8AC3E}">
        <p14:creationId xmlns:p14="http://schemas.microsoft.com/office/powerpoint/2010/main" xmlns="" val="26923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GSM: </a:t>
            </a:r>
            <a:r>
              <a:rPr lang="en-US" dirty="0" smtClean="0"/>
              <a:t>Elements </a:t>
            </a:r>
            <a:r>
              <a:rPr lang="en-US" dirty="0"/>
              <a:t>and </a:t>
            </a:r>
            <a:r>
              <a:rPr lang="en-US" dirty="0" smtClean="0"/>
              <a:t>Interfaces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4021138" y="2932113"/>
            <a:ext cx="1600200" cy="1295400"/>
          </a:xfrm>
          <a:prstGeom prst="hexagon">
            <a:avLst>
              <a:gd name="adj" fmla="val 30882"/>
              <a:gd name="vf" fmla="val 115470"/>
            </a:avLst>
          </a:prstGeom>
          <a:solidFill>
            <a:srgbClr val="01FFB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2819400" y="2286000"/>
            <a:ext cx="1600200" cy="1295400"/>
          </a:xfrm>
          <a:prstGeom prst="hexagon">
            <a:avLst>
              <a:gd name="adj" fmla="val 30882"/>
              <a:gd name="vf" fmla="val 115470"/>
            </a:avLst>
          </a:prstGeom>
          <a:solidFill>
            <a:srgbClr val="01FFB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2667000" y="1905000"/>
            <a:ext cx="3048000" cy="289560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/>
          <a:p>
            <a:pPr eaLnBrk="0" hangingPunct="0"/>
            <a:endParaRPr lang="en-US" sz="1000">
              <a:latin typeface="+mn-lt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600200" y="5486400"/>
            <a:ext cx="41171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de-DE" sz="1000">
                <a:latin typeface="+mn-lt"/>
              </a:rPr>
              <a:t>NSS </a:t>
            </a: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3200400" y="2514600"/>
            <a:ext cx="304800" cy="304800"/>
          </a:xfrm>
          <a:prstGeom prst="ellipse">
            <a:avLst/>
          </a:prstGeom>
          <a:solidFill>
            <a:srgbClr val="DADAF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de-DE" sz="1000">
                <a:latin typeface="+mn-lt"/>
              </a:rPr>
              <a:t>MS</a:t>
            </a: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3733800" y="2514600"/>
            <a:ext cx="304800" cy="304800"/>
          </a:xfrm>
          <a:prstGeom prst="ellipse">
            <a:avLst/>
          </a:prstGeom>
          <a:solidFill>
            <a:srgbClr val="DADAF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de-DE" sz="1000">
                <a:latin typeface="+mn-lt"/>
              </a:rPr>
              <a:t>MS</a:t>
            </a: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rot="16200000">
            <a:off x="3276600" y="2971800"/>
            <a:ext cx="457200" cy="152400"/>
          </a:xfrm>
          <a:custGeom>
            <a:avLst/>
            <a:gdLst>
              <a:gd name="T0" fmla="*/ 0 w 336"/>
              <a:gd name="T1" fmla="*/ 152400 h 96"/>
              <a:gd name="T2" fmla="*/ 261257 w 336"/>
              <a:gd name="T3" fmla="*/ 0 h 96"/>
              <a:gd name="T4" fmla="*/ 195943 w 336"/>
              <a:gd name="T5" fmla="*/ 152400 h 96"/>
              <a:gd name="T6" fmla="*/ 457200 w 336"/>
              <a:gd name="T7" fmla="*/ 0 h 9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36" h="96">
                <a:moveTo>
                  <a:pt x="0" y="96"/>
                </a:moveTo>
                <a:lnTo>
                  <a:pt x="192" y="0"/>
                </a:lnTo>
                <a:lnTo>
                  <a:pt x="144" y="96"/>
                </a:lnTo>
                <a:lnTo>
                  <a:pt x="336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3429000" y="3276600"/>
            <a:ext cx="381000" cy="228600"/>
          </a:xfrm>
          <a:prstGeom prst="rect">
            <a:avLst/>
          </a:prstGeom>
          <a:solidFill>
            <a:srgbClr val="DADAF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de-DE" sz="1000">
                <a:latin typeface="+mn-lt"/>
              </a:rPr>
              <a:t>BTS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667000" y="4495800"/>
            <a:ext cx="381000" cy="228600"/>
          </a:xfrm>
          <a:prstGeom prst="rect">
            <a:avLst/>
          </a:prstGeom>
          <a:solidFill>
            <a:srgbClr val="DADAF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de-DE" sz="1000">
                <a:latin typeface="+mn-lt"/>
              </a:rPr>
              <a:t>BSC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572000" y="5791200"/>
            <a:ext cx="381000" cy="228600"/>
          </a:xfrm>
          <a:prstGeom prst="rect">
            <a:avLst/>
          </a:prstGeom>
          <a:solidFill>
            <a:srgbClr val="DADAF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de-DE" sz="1000">
                <a:latin typeface="+mn-lt"/>
              </a:rPr>
              <a:t>GMSC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4800600" y="6019800"/>
            <a:ext cx="381000" cy="228600"/>
          </a:xfrm>
          <a:prstGeom prst="rect">
            <a:avLst/>
          </a:prstGeom>
          <a:solidFill>
            <a:srgbClr val="DADAF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de-DE" sz="1000">
                <a:latin typeface="+mn-lt"/>
              </a:rPr>
              <a:t>IWF</a:t>
            </a: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3733800" y="6553200"/>
            <a:ext cx="381000" cy="228600"/>
          </a:xfrm>
          <a:prstGeom prst="rect">
            <a:avLst/>
          </a:prstGeom>
          <a:solidFill>
            <a:srgbClr val="DADAF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de-DE" sz="1000">
                <a:latin typeface="+mn-lt"/>
              </a:rPr>
              <a:t>OMC</a:t>
            </a: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 rot="5400000" flipH="1">
            <a:off x="3505200" y="2971800"/>
            <a:ext cx="457200" cy="152400"/>
          </a:xfrm>
          <a:custGeom>
            <a:avLst/>
            <a:gdLst>
              <a:gd name="T0" fmla="*/ 0 w 336"/>
              <a:gd name="T1" fmla="*/ 152400 h 96"/>
              <a:gd name="T2" fmla="*/ 261257 w 336"/>
              <a:gd name="T3" fmla="*/ 0 h 96"/>
              <a:gd name="T4" fmla="*/ 195943 w 336"/>
              <a:gd name="T5" fmla="*/ 152400 h 96"/>
              <a:gd name="T6" fmla="*/ 457200 w 336"/>
              <a:gd name="T7" fmla="*/ 0 h 9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36" h="96">
                <a:moveTo>
                  <a:pt x="0" y="96"/>
                </a:moveTo>
                <a:lnTo>
                  <a:pt x="192" y="0"/>
                </a:lnTo>
                <a:lnTo>
                  <a:pt x="144" y="96"/>
                </a:lnTo>
                <a:lnTo>
                  <a:pt x="336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4648200" y="3886200"/>
            <a:ext cx="381000" cy="228600"/>
          </a:xfrm>
          <a:prstGeom prst="rect">
            <a:avLst/>
          </a:prstGeom>
          <a:solidFill>
            <a:srgbClr val="DADAF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de-DE" sz="1000">
                <a:latin typeface="+mn-lt"/>
              </a:rPr>
              <a:t>BTS</a:t>
            </a: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3886200" y="4495800"/>
            <a:ext cx="381000" cy="228600"/>
          </a:xfrm>
          <a:prstGeom prst="rect">
            <a:avLst/>
          </a:prstGeom>
          <a:solidFill>
            <a:srgbClr val="DADAF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de-DE" sz="1000">
                <a:latin typeface="+mn-lt"/>
              </a:rPr>
              <a:t>BSC</a:t>
            </a: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3124200" y="5105400"/>
            <a:ext cx="381000" cy="228600"/>
          </a:xfrm>
          <a:prstGeom prst="rect">
            <a:avLst/>
          </a:prstGeom>
          <a:solidFill>
            <a:srgbClr val="DADAF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de-DE" sz="1000">
                <a:latin typeface="+mn-lt"/>
              </a:rPr>
              <a:t>MSC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4572000" y="5105400"/>
            <a:ext cx="381000" cy="228600"/>
          </a:xfrm>
          <a:prstGeom prst="rect">
            <a:avLst/>
          </a:prstGeom>
          <a:solidFill>
            <a:srgbClr val="DADAF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de-DE" sz="1000">
                <a:latin typeface="+mn-lt"/>
              </a:rPr>
              <a:t>MSC</a:t>
            </a:r>
          </a:p>
        </p:txBody>
      </p:sp>
      <p:cxnSp>
        <p:nvCxnSpPr>
          <p:cNvPr id="22" name="AutoShape 21"/>
          <p:cNvCxnSpPr>
            <a:cxnSpLocks noChangeShapeType="1"/>
            <a:stCxn id="12" idx="2"/>
            <a:endCxn id="19" idx="0"/>
          </p:cNvCxnSpPr>
          <p:nvPr/>
        </p:nvCxnSpPr>
        <p:spPr bwMode="auto">
          <a:xfrm>
            <a:off x="3619500" y="3505200"/>
            <a:ext cx="4572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3" name="AutoShape 22"/>
          <p:cNvCxnSpPr>
            <a:cxnSpLocks noChangeShapeType="1"/>
            <a:stCxn id="18" idx="2"/>
            <a:endCxn id="19" idx="3"/>
          </p:cNvCxnSpPr>
          <p:nvPr/>
        </p:nvCxnSpPr>
        <p:spPr bwMode="auto">
          <a:xfrm flipH="1">
            <a:off x="4267200" y="4114800"/>
            <a:ext cx="571500" cy="4953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4" name="AutoShape 23"/>
          <p:cNvCxnSpPr>
            <a:cxnSpLocks noChangeShapeType="1"/>
            <a:stCxn id="19" idx="2"/>
            <a:endCxn id="20" idx="0"/>
          </p:cNvCxnSpPr>
          <p:nvPr/>
        </p:nvCxnSpPr>
        <p:spPr bwMode="auto">
          <a:xfrm flipH="1">
            <a:off x="3314700" y="4724400"/>
            <a:ext cx="762000" cy="3810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" name="AutoShape 24"/>
          <p:cNvCxnSpPr>
            <a:cxnSpLocks noChangeShapeType="1"/>
            <a:stCxn id="13" idx="3"/>
            <a:endCxn id="20" idx="0"/>
          </p:cNvCxnSpPr>
          <p:nvPr/>
        </p:nvCxnSpPr>
        <p:spPr bwMode="auto">
          <a:xfrm>
            <a:off x="3048000" y="4610100"/>
            <a:ext cx="266700" cy="4953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" name="AutoShape 25"/>
          <p:cNvCxnSpPr>
            <a:cxnSpLocks noChangeShapeType="1"/>
            <a:stCxn id="13" idx="0"/>
          </p:cNvCxnSpPr>
          <p:nvPr/>
        </p:nvCxnSpPr>
        <p:spPr bwMode="auto">
          <a:xfrm flipH="1" flipV="1">
            <a:off x="2667000" y="4114800"/>
            <a:ext cx="1905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7" name="Freeform 26"/>
          <p:cNvSpPr>
            <a:spLocks/>
          </p:cNvSpPr>
          <p:nvPr/>
        </p:nvSpPr>
        <p:spPr bwMode="auto">
          <a:xfrm rot="5400000" flipH="1">
            <a:off x="4686300" y="3619500"/>
            <a:ext cx="381000" cy="152400"/>
          </a:xfrm>
          <a:custGeom>
            <a:avLst/>
            <a:gdLst>
              <a:gd name="T0" fmla="*/ 0 w 336"/>
              <a:gd name="T1" fmla="*/ 152400 h 96"/>
              <a:gd name="T2" fmla="*/ 217714 w 336"/>
              <a:gd name="T3" fmla="*/ 0 h 96"/>
              <a:gd name="T4" fmla="*/ 163286 w 336"/>
              <a:gd name="T5" fmla="*/ 152400 h 96"/>
              <a:gd name="T6" fmla="*/ 381000 w 336"/>
              <a:gd name="T7" fmla="*/ 0 h 9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36" h="96">
                <a:moveTo>
                  <a:pt x="0" y="96"/>
                </a:moveTo>
                <a:lnTo>
                  <a:pt x="192" y="0"/>
                </a:lnTo>
                <a:lnTo>
                  <a:pt x="144" y="96"/>
                </a:lnTo>
                <a:lnTo>
                  <a:pt x="336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cxnSp>
        <p:nvCxnSpPr>
          <p:cNvPr id="28" name="AutoShape 27"/>
          <p:cNvCxnSpPr>
            <a:cxnSpLocks noChangeShapeType="1"/>
            <a:stCxn id="21" idx="0"/>
          </p:cNvCxnSpPr>
          <p:nvPr/>
        </p:nvCxnSpPr>
        <p:spPr bwMode="auto">
          <a:xfrm flipV="1">
            <a:off x="4762500" y="4578350"/>
            <a:ext cx="622300" cy="52705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9" name="Line 28"/>
          <p:cNvSpPr>
            <a:spLocks noChangeShapeType="1"/>
          </p:cNvSpPr>
          <p:nvPr/>
        </p:nvSpPr>
        <p:spPr bwMode="auto">
          <a:xfrm flipH="1">
            <a:off x="2514600" y="4343400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0" name="Text Box 29"/>
          <p:cNvSpPr txBox="1">
            <a:spLocks noChangeArrowheads="1"/>
          </p:cNvSpPr>
          <p:nvPr/>
        </p:nvSpPr>
        <p:spPr bwMode="auto">
          <a:xfrm>
            <a:off x="2209800" y="4189413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r"/>
            <a:r>
              <a:rPr lang="de-DE" sz="1000">
                <a:latin typeface="+mn-lt"/>
              </a:rPr>
              <a:t>A</a:t>
            </a:r>
            <a:r>
              <a:rPr lang="de-DE" sz="1000" baseline="-25000">
                <a:latin typeface="+mn-lt"/>
              </a:rPr>
              <a:t>bis</a:t>
            </a:r>
            <a:endParaRPr lang="de-DE" sz="1000">
              <a:latin typeface="+mn-lt"/>
            </a:endParaRPr>
          </a:p>
        </p:txBody>
      </p:sp>
      <p:sp>
        <p:nvSpPr>
          <p:cNvPr id="31" name="Line 30"/>
          <p:cNvSpPr>
            <a:spLocks noChangeShapeType="1"/>
          </p:cNvSpPr>
          <p:nvPr/>
        </p:nvSpPr>
        <p:spPr bwMode="auto">
          <a:xfrm>
            <a:off x="3200400" y="30480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2" name="Text Box 31"/>
          <p:cNvSpPr txBox="1">
            <a:spLocks noChangeArrowheads="1"/>
          </p:cNvSpPr>
          <p:nvPr/>
        </p:nvSpPr>
        <p:spPr bwMode="auto">
          <a:xfrm>
            <a:off x="2890838" y="2894013"/>
            <a:ext cx="3508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r"/>
            <a:r>
              <a:rPr lang="de-DE" sz="1000">
                <a:latin typeface="+mn-lt"/>
              </a:rPr>
              <a:t>U</a:t>
            </a:r>
            <a:r>
              <a:rPr lang="de-DE" sz="1000" baseline="-25000">
                <a:latin typeface="+mn-lt"/>
              </a:rPr>
              <a:t>m</a:t>
            </a:r>
            <a:endParaRPr lang="de-DE" sz="1000">
              <a:latin typeface="+mn-lt"/>
            </a:endParaRPr>
          </a:p>
        </p:txBody>
      </p:sp>
      <p:sp>
        <p:nvSpPr>
          <p:cNvPr id="33" name="AutoShape 35"/>
          <p:cNvSpPr>
            <a:spLocks noChangeArrowheads="1"/>
          </p:cNvSpPr>
          <p:nvPr/>
        </p:nvSpPr>
        <p:spPr bwMode="auto">
          <a:xfrm>
            <a:off x="2514600" y="6477000"/>
            <a:ext cx="407988" cy="330200"/>
          </a:xfrm>
          <a:prstGeom prst="flowChartMagneticDisk">
            <a:avLst/>
          </a:prstGeom>
          <a:solidFill>
            <a:srgbClr val="DADAF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de-DE" sz="1000">
                <a:latin typeface="+mn-lt"/>
              </a:rPr>
              <a:t>EIR</a:t>
            </a:r>
          </a:p>
        </p:txBody>
      </p:sp>
      <p:sp>
        <p:nvSpPr>
          <p:cNvPr id="34" name="AutoShape 37"/>
          <p:cNvSpPr>
            <a:spLocks noChangeArrowheads="1"/>
          </p:cNvSpPr>
          <p:nvPr/>
        </p:nvSpPr>
        <p:spPr bwMode="auto">
          <a:xfrm>
            <a:off x="3200400" y="5715000"/>
            <a:ext cx="407988" cy="330200"/>
          </a:xfrm>
          <a:prstGeom prst="flowChartMagneticDisk">
            <a:avLst/>
          </a:prstGeom>
          <a:solidFill>
            <a:srgbClr val="DADAF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de-DE" sz="1000">
                <a:latin typeface="+mn-lt"/>
              </a:rPr>
              <a:t>HLR</a:t>
            </a:r>
          </a:p>
        </p:txBody>
      </p:sp>
      <p:sp>
        <p:nvSpPr>
          <p:cNvPr id="35" name="AutoShape 41"/>
          <p:cNvSpPr>
            <a:spLocks noChangeArrowheads="1"/>
          </p:cNvSpPr>
          <p:nvPr/>
        </p:nvSpPr>
        <p:spPr bwMode="auto">
          <a:xfrm>
            <a:off x="2590800" y="5486400"/>
            <a:ext cx="407988" cy="328613"/>
          </a:xfrm>
          <a:prstGeom prst="flowChartMagneticDisk">
            <a:avLst/>
          </a:prstGeom>
          <a:solidFill>
            <a:srgbClr val="DADAF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de-DE" sz="1000">
                <a:latin typeface="+mn-lt"/>
              </a:rPr>
              <a:t>VLR</a:t>
            </a:r>
          </a:p>
        </p:txBody>
      </p:sp>
      <p:sp>
        <p:nvSpPr>
          <p:cNvPr id="36" name="AutoShape 42"/>
          <p:cNvSpPr>
            <a:spLocks noChangeArrowheads="1"/>
          </p:cNvSpPr>
          <p:nvPr/>
        </p:nvSpPr>
        <p:spPr bwMode="auto">
          <a:xfrm>
            <a:off x="4038600" y="5486400"/>
            <a:ext cx="407988" cy="328613"/>
          </a:xfrm>
          <a:prstGeom prst="flowChartMagneticDisk">
            <a:avLst/>
          </a:prstGeom>
          <a:solidFill>
            <a:srgbClr val="DADAF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de-DE" sz="1000">
                <a:latin typeface="+mn-lt"/>
              </a:rPr>
              <a:t>VLR</a:t>
            </a:r>
          </a:p>
        </p:txBody>
      </p:sp>
      <p:sp>
        <p:nvSpPr>
          <p:cNvPr id="37" name="Line 44"/>
          <p:cNvSpPr>
            <a:spLocks noChangeShapeType="1"/>
          </p:cNvSpPr>
          <p:nvPr/>
        </p:nvSpPr>
        <p:spPr bwMode="auto">
          <a:xfrm flipH="1" flipV="1">
            <a:off x="2514600" y="4876800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8" name="Text Box 45"/>
          <p:cNvSpPr txBox="1">
            <a:spLocks noChangeArrowheads="1"/>
          </p:cNvSpPr>
          <p:nvPr/>
        </p:nvSpPr>
        <p:spPr bwMode="auto">
          <a:xfrm>
            <a:off x="2293938" y="4722813"/>
            <a:ext cx="26828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r"/>
            <a:r>
              <a:rPr lang="de-DE" sz="1000">
                <a:latin typeface="+mn-lt"/>
              </a:rPr>
              <a:t>A</a:t>
            </a:r>
          </a:p>
        </p:txBody>
      </p:sp>
      <p:cxnSp>
        <p:nvCxnSpPr>
          <p:cNvPr id="39" name="AutoShape 46"/>
          <p:cNvCxnSpPr>
            <a:cxnSpLocks noChangeShapeType="1"/>
            <a:stCxn id="21" idx="1"/>
            <a:endCxn id="20" idx="3"/>
          </p:cNvCxnSpPr>
          <p:nvPr/>
        </p:nvCxnSpPr>
        <p:spPr bwMode="auto">
          <a:xfrm flipH="1">
            <a:off x="3505200" y="5219700"/>
            <a:ext cx="1066800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AutoShape 47"/>
          <p:cNvCxnSpPr>
            <a:cxnSpLocks noChangeShapeType="1"/>
            <a:stCxn id="21" idx="2"/>
            <a:endCxn id="14" idx="0"/>
          </p:cNvCxnSpPr>
          <p:nvPr/>
        </p:nvCxnSpPr>
        <p:spPr bwMode="auto">
          <a:xfrm>
            <a:off x="4762500" y="5334000"/>
            <a:ext cx="0" cy="4572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1" name="AutoShape 50"/>
          <p:cNvCxnSpPr>
            <a:cxnSpLocks noChangeShapeType="1"/>
            <a:stCxn id="20" idx="1"/>
            <a:endCxn id="35" idx="1"/>
          </p:cNvCxnSpPr>
          <p:nvPr/>
        </p:nvCxnSpPr>
        <p:spPr bwMode="auto">
          <a:xfrm flipH="1">
            <a:off x="2795588" y="5219700"/>
            <a:ext cx="328612" cy="266700"/>
          </a:xfrm>
          <a:prstGeom prst="straightConnector1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2" name="Text Box 58"/>
          <p:cNvSpPr txBox="1">
            <a:spLocks noChangeArrowheads="1"/>
          </p:cNvSpPr>
          <p:nvPr/>
        </p:nvSpPr>
        <p:spPr bwMode="auto">
          <a:xfrm>
            <a:off x="4806890" y="2436813"/>
            <a:ext cx="40169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r"/>
            <a:r>
              <a:rPr lang="de-DE" sz="1000">
                <a:latin typeface="+mn-lt"/>
              </a:rPr>
              <a:t>BSS</a:t>
            </a:r>
          </a:p>
        </p:txBody>
      </p:sp>
      <p:sp>
        <p:nvSpPr>
          <p:cNvPr id="43" name="Text Box 59"/>
          <p:cNvSpPr txBox="1">
            <a:spLocks noChangeArrowheads="1"/>
          </p:cNvSpPr>
          <p:nvPr/>
        </p:nvSpPr>
        <p:spPr bwMode="auto">
          <a:xfrm>
            <a:off x="5486400" y="5943600"/>
            <a:ext cx="42793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de-DE" sz="1000">
                <a:latin typeface="+mn-lt"/>
              </a:rPr>
              <a:t>PDN</a:t>
            </a:r>
          </a:p>
        </p:txBody>
      </p:sp>
      <p:sp>
        <p:nvSpPr>
          <p:cNvPr id="44" name="Text Box 60"/>
          <p:cNvSpPr txBox="1">
            <a:spLocks noChangeArrowheads="1"/>
          </p:cNvSpPr>
          <p:nvPr/>
        </p:nvSpPr>
        <p:spPr bwMode="auto">
          <a:xfrm>
            <a:off x="5181600" y="5715000"/>
            <a:ext cx="85805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de-DE" sz="1000">
                <a:latin typeface="+mn-lt"/>
              </a:rPr>
              <a:t>ISDN, PSTN</a:t>
            </a:r>
          </a:p>
        </p:txBody>
      </p:sp>
      <p:sp>
        <p:nvSpPr>
          <p:cNvPr id="45" name="Text Box 62"/>
          <p:cNvSpPr txBox="1">
            <a:spLocks noChangeArrowheads="1"/>
          </p:cNvSpPr>
          <p:nvPr/>
        </p:nvSpPr>
        <p:spPr bwMode="auto">
          <a:xfrm>
            <a:off x="1676400" y="3275013"/>
            <a:ext cx="40570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de-DE" sz="1000">
                <a:latin typeface="+mn-lt"/>
              </a:rPr>
              <a:t>RSS</a:t>
            </a:r>
          </a:p>
        </p:txBody>
      </p:sp>
      <p:sp>
        <p:nvSpPr>
          <p:cNvPr id="46" name="Text Box 63"/>
          <p:cNvSpPr txBox="1">
            <a:spLocks noChangeArrowheads="1"/>
          </p:cNvSpPr>
          <p:nvPr/>
        </p:nvSpPr>
        <p:spPr bwMode="auto">
          <a:xfrm>
            <a:off x="3276600" y="2284413"/>
            <a:ext cx="6905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de-DE" sz="1000">
                <a:latin typeface="+mn-lt"/>
              </a:rPr>
              <a:t>radio cell</a:t>
            </a:r>
          </a:p>
        </p:txBody>
      </p:sp>
      <p:sp>
        <p:nvSpPr>
          <p:cNvPr id="47" name="Text Box 65"/>
          <p:cNvSpPr txBox="1">
            <a:spLocks noChangeArrowheads="1"/>
          </p:cNvSpPr>
          <p:nvPr/>
        </p:nvSpPr>
        <p:spPr bwMode="auto">
          <a:xfrm>
            <a:off x="4495800" y="2894013"/>
            <a:ext cx="6905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de-DE" sz="1000">
                <a:latin typeface="+mn-lt"/>
              </a:rPr>
              <a:t>radio cell</a:t>
            </a:r>
          </a:p>
        </p:txBody>
      </p:sp>
      <p:sp>
        <p:nvSpPr>
          <p:cNvPr id="48" name="Oval 66"/>
          <p:cNvSpPr>
            <a:spLocks noChangeArrowheads="1"/>
          </p:cNvSpPr>
          <p:nvPr/>
        </p:nvSpPr>
        <p:spPr bwMode="auto">
          <a:xfrm>
            <a:off x="4800600" y="3200400"/>
            <a:ext cx="304800" cy="304800"/>
          </a:xfrm>
          <a:prstGeom prst="ellipse">
            <a:avLst/>
          </a:prstGeom>
          <a:solidFill>
            <a:srgbClr val="DADAF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de-DE" sz="1000">
                <a:latin typeface="+mn-lt"/>
              </a:rPr>
              <a:t>MS</a:t>
            </a:r>
          </a:p>
        </p:txBody>
      </p:sp>
      <p:cxnSp>
        <p:nvCxnSpPr>
          <p:cNvPr id="49" name="AutoShape 67"/>
          <p:cNvCxnSpPr>
            <a:cxnSpLocks noChangeShapeType="1"/>
            <a:stCxn id="19" idx="1"/>
          </p:cNvCxnSpPr>
          <p:nvPr/>
        </p:nvCxnSpPr>
        <p:spPr bwMode="auto">
          <a:xfrm flipH="1" flipV="1">
            <a:off x="3581400" y="4191000"/>
            <a:ext cx="304800" cy="419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0" name="AutoShape 68"/>
          <p:cNvSpPr>
            <a:spLocks/>
          </p:cNvSpPr>
          <p:nvPr/>
        </p:nvSpPr>
        <p:spPr bwMode="auto">
          <a:xfrm>
            <a:off x="2057400" y="1905000"/>
            <a:ext cx="152400" cy="2971800"/>
          </a:xfrm>
          <a:prstGeom prst="leftBrace">
            <a:avLst>
              <a:gd name="adj1" fmla="val 1625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51" name="AutoShape 69"/>
          <p:cNvSpPr>
            <a:spLocks/>
          </p:cNvSpPr>
          <p:nvPr/>
        </p:nvSpPr>
        <p:spPr bwMode="auto">
          <a:xfrm>
            <a:off x="2057400" y="4876800"/>
            <a:ext cx="152400" cy="1447800"/>
          </a:xfrm>
          <a:prstGeom prst="leftBrace">
            <a:avLst>
              <a:gd name="adj1" fmla="val 791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 sz="1800">
              <a:latin typeface="+mn-lt"/>
            </a:endParaRPr>
          </a:p>
        </p:txBody>
      </p:sp>
      <p:cxnSp>
        <p:nvCxnSpPr>
          <p:cNvPr id="52" name="AutoShape 71"/>
          <p:cNvCxnSpPr>
            <a:cxnSpLocks noChangeShapeType="1"/>
            <a:stCxn id="14" idx="3"/>
            <a:endCxn id="44" idx="1"/>
          </p:cNvCxnSpPr>
          <p:nvPr/>
        </p:nvCxnSpPr>
        <p:spPr bwMode="auto">
          <a:xfrm flipV="1">
            <a:off x="4953000" y="5838111"/>
            <a:ext cx="228600" cy="6738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3" name="AutoShape 72"/>
          <p:cNvCxnSpPr>
            <a:cxnSpLocks noChangeShapeType="1"/>
            <a:stCxn id="15" idx="3"/>
            <a:endCxn id="43" idx="1"/>
          </p:cNvCxnSpPr>
          <p:nvPr/>
        </p:nvCxnSpPr>
        <p:spPr bwMode="auto">
          <a:xfrm flipV="1">
            <a:off x="5181600" y="6066711"/>
            <a:ext cx="304800" cy="6738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4" name="Rectangle 73"/>
          <p:cNvSpPr>
            <a:spLocks noChangeArrowheads="1"/>
          </p:cNvSpPr>
          <p:nvPr/>
        </p:nvSpPr>
        <p:spPr bwMode="auto">
          <a:xfrm>
            <a:off x="3200400" y="6553200"/>
            <a:ext cx="381000" cy="228600"/>
          </a:xfrm>
          <a:prstGeom prst="rect">
            <a:avLst/>
          </a:prstGeom>
          <a:solidFill>
            <a:srgbClr val="DADAF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de-DE" sz="1000">
                <a:latin typeface="+mn-lt"/>
              </a:rPr>
              <a:t>AUC</a:t>
            </a:r>
          </a:p>
        </p:txBody>
      </p:sp>
      <p:cxnSp>
        <p:nvCxnSpPr>
          <p:cNvPr id="55" name="AutoShape 75"/>
          <p:cNvCxnSpPr>
            <a:cxnSpLocks noChangeShapeType="1"/>
            <a:stCxn id="16" idx="0"/>
            <a:endCxn id="19" idx="2"/>
          </p:cNvCxnSpPr>
          <p:nvPr/>
        </p:nvCxnSpPr>
        <p:spPr bwMode="auto">
          <a:xfrm rot="16200000">
            <a:off x="3086100" y="5562600"/>
            <a:ext cx="1828800" cy="152400"/>
          </a:xfrm>
          <a:prstGeom prst="curvedConnector3">
            <a:avLst>
              <a:gd name="adj1" fmla="val 64236"/>
            </a:avLst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6" name="AutoShape 76"/>
          <p:cNvSpPr>
            <a:spLocks/>
          </p:cNvSpPr>
          <p:nvPr/>
        </p:nvSpPr>
        <p:spPr bwMode="auto">
          <a:xfrm>
            <a:off x="2057400" y="6324600"/>
            <a:ext cx="152400" cy="609600"/>
          </a:xfrm>
          <a:prstGeom prst="leftBrace">
            <a:avLst>
              <a:gd name="adj1" fmla="val 33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57" name="Text Box 77"/>
          <p:cNvSpPr txBox="1">
            <a:spLocks noChangeArrowheads="1"/>
          </p:cNvSpPr>
          <p:nvPr/>
        </p:nvSpPr>
        <p:spPr bwMode="auto">
          <a:xfrm>
            <a:off x="1600200" y="6477000"/>
            <a:ext cx="41685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de-DE" sz="1000">
                <a:latin typeface="+mn-lt"/>
              </a:rPr>
              <a:t>OSS </a:t>
            </a:r>
          </a:p>
        </p:txBody>
      </p:sp>
      <p:cxnSp>
        <p:nvCxnSpPr>
          <p:cNvPr id="58" name="AutoShape 78"/>
          <p:cNvCxnSpPr>
            <a:cxnSpLocks noChangeShapeType="1"/>
            <a:stCxn id="21" idx="0"/>
          </p:cNvCxnSpPr>
          <p:nvPr/>
        </p:nvCxnSpPr>
        <p:spPr bwMode="auto">
          <a:xfrm flipV="1">
            <a:off x="4762500" y="4622800"/>
            <a:ext cx="1123950" cy="482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9" name="AutoShape 79"/>
          <p:cNvCxnSpPr>
            <a:cxnSpLocks noChangeShapeType="1"/>
            <a:stCxn id="21" idx="1"/>
            <a:endCxn id="36" idx="1"/>
          </p:cNvCxnSpPr>
          <p:nvPr/>
        </p:nvCxnSpPr>
        <p:spPr bwMode="auto">
          <a:xfrm flipH="1">
            <a:off x="4243388" y="5219700"/>
            <a:ext cx="328612" cy="266700"/>
          </a:xfrm>
          <a:prstGeom prst="straightConnector1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0" name="AutoShape 80"/>
          <p:cNvCxnSpPr>
            <a:cxnSpLocks noChangeShapeType="1"/>
            <a:stCxn id="20" idx="2"/>
            <a:endCxn id="34" idx="1"/>
          </p:cNvCxnSpPr>
          <p:nvPr/>
        </p:nvCxnSpPr>
        <p:spPr bwMode="auto">
          <a:xfrm>
            <a:off x="3314700" y="5334000"/>
            <a:ext cx="90488" cy="381000"/>
          </a:xfrm>
          <a:prstGeom prst="straightConnector1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" name="AutoShape 81"/>
          <p:cNvCxnSpPr>
            <a:cxnSpLocks noChangeShapeType="1"/>
            <a:stCxn id="20" idx="2"/>
            <a:endCxn id="33" idx="1"/>
          </p:cNvCxnSpPr>
          <p:nvPr/>
        </p:nvCxnSpPr>
        <p:spPr bwMode="auto">
          <a:xfrm flipH="1">
            <a:off x="2719388" y="5334000"/>
            <a:ext cx="595312" cy="1143000"/>
          </a:xfrm>
          <a:prstGeom prst="straightConnector1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2" name="AutoShape 82"/>
          <p:cNvCxnSpPr>
            <a:cxnSpLocks noChangeShapeType="1"/>
            <a:stCxn id="34" idx="3"/>
            <a:endCxn id="54" idx="0"/>
          </p:cNvCxnSpPr>
          <p:nvPr/>
        </p:nvCxnSpPr>
        <p:spPr bwMode="auto">
          <a:xfrm flipH="1">
            <a:off x="3390900" y="6045200"/>
            <a:ext cx="14288" cy="508000"/>
          </a:xfrm>
          <a:prstGeom prst="straightConnector1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3" name="AutoShape 83"/>
          <p:cNvCxnSpPr>
            <a:cxnSpLocks noChangeShapeType="1"/>
            <a:stCxn id="21" idx="2"/>
            <a:endCxn id="16" idx="0"/>
          </p:cNvCxnSpPr>
          <p:nvPr/>
        </p:nvCxnSpPr>
        <p:spPr bwMode="auto">
          <a:xfrm flipH="1">
            <a:off x="3924300" y="5334000"/>
            <a:ext cx="838200" cy="1219200"/>
          </a:xfrm>
          <a:prstGeom prst="straightConnector1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4" name="AutoShape 84"/>
          <p:cNvCxnSpPr>
            <a:cxnSpLocks noChangeShapeType="1"/>
            <a:stCxn id="20" idx="2"/>
            <a:endCxn id="16" idx="0"/>
          </p:cNvCxnSpPr>
          <p:nvPr/>
        </p:nvCxnSpPr>
        <p:spPr bwMode="auto">
          <a:xfrm rot="16200000" flipH="1">
            <a:off x="3009900" y="5638800"/>
            <a:ext cx="1219200" cy="609600"/>
          </a:xfrm>
          <a:prstGeom prst="curvedConnector3">
            <a:avLst>
              <a:gd name="adj1" fmla="val 26949"/>
            </a:avLst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5" name="AutoShape 85"/>
          <p:cNvCxnSpPr>
            <a:cxnSpLocks noChangeShapeType="1"/>
            <a:stCxn id="16" idx="0"/>
            <a:endCxn id="13" idx="3"/>
          </p:cNvCxnSpPr>
          <p:nvPr/>
        </p:nvCxnSpPr>
        <p:spPr bwMode="auto">
          <a:xfrm rot="5400000" flipH="1">
            <a:off x="2514600" y="5143500"/>
            <a:ext cx="1943100" cy="876300"/>
          </a:xfrm>
          <a:prstGeom prst="curvedConnector2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6" name="AutoShape 86"/>
          <p:cNvCxnSpPr>
            <a:cxnSpLocks noChangeShapeType="1"/>
            <a:stCxn id="14" idx="2"/>
            <a:endCxn id="16" idx="0"/>
          </p:cNvCxnSpPr>
          <p:nvPr/>
        </p:nvCxnSpPr>
        <p:spPr bwMode="auto">
          <a:xfrm flipH="1">
            <a:off x="3924300" y="6019800"/>
            <a:ext cx="838200" cy="533400"/>
          </a:xfrm>
          <a:prstGeom prst="straightConnector1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7" name="Text Box 87"/>
          <p:cNvSpPr txBox="1">
            <a:spLocks noChangeArrowheads="1"/>
          </p:cNvSpPr>
          <p:nvPr/>
        </p:nvSpPr>
        <p:spPr bwMode="auto">
          <a:xfrm>
            <a:off x="5181600" y="5486400"/>
            <a:ext cx="6826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de-DE" sz="1000">
                <a:latin typeface="+mn-lt"/>
              </a:rPr>
              <a:t>signaling</a:t>
            </a:r>
          </a:p>
        </p:txBody>
      </p:sp>
      <p:cxnSp>
        <p:nvCxnSpPr>
          <p:cNvPr id="68" name="AutoShape 88"/>
          <p:cNvCxnSpPr>
            <a:cxnSpLocks noChangeShapeType="1"/>
            <a:stCxn id="67" idx="1"/>
            <a:endCxn id="14" idx="3"/>
          </p:cNvCxnSpPr>
          <p:nvPr/>
        </p:nvCxnSpPr>
        <p:spPr bwMode="auto">
          <a:xfrm flipH="1">
            <a:off x="4953000" y="5608638"/>
            <a:ext cx="228600" cy="296862"/>
          </a:xfrm>
          <a:prstGeom prst="straightConnector1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9" name="Line 89"/>
          <p:cNvSpPr>
            <a:spLocks noChangeShapeType="1"/>
          </p:cNvSpPr>
          <p:nvPr/>
        </p:nvSpPr>
        <p:spPr bwMode="auto">
          <a:xfrm flipH="1" flipV="1">
            <a:off x="3733800" y="63246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0" name="Text Box 90"/>
          <p:cNvSpPr txBox="1">
            <a:spLocks noChangeArrowheads="1"/>
          </p:cNvSpPr>
          <p:nvPr/>
        </p:nvSpPr>
        <p:spPr bwMode="auto">
          <a:xfrm>
            <a:off x="3505200" y="6172200"/>
            <a:ext cx="2825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algn="r"/>
            <a:r>
              <a:rPr lang="de-DE" sz="1000">
                <a:latin typeface="+mn-lt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xmlns="" val="288239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GSM System Architecture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grpSp>
        <p:nvGrpSpPr>
          <p:cNvPr id="75" name="Group 74"/>
          <p:cNvGrpSpPr/>
          <p:nvPr/>
        </p:nvGrpSpPr>
        <p:grpSpPr>
          <a:xfrm>
            <a:off x="1524000" y="1828800"/>
            <a:ext cx="5865813" cy="5056266"/>
            <a:chOff x="1768475" y="1524000"/>
            <a:chExt cx="5865813" cy="536106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3662363" y="1577975"/>
              <a:ext cx="0" cy="5127625"/>
            </a:xfrm>
            <a:prstGeom prst="line">
              <a:avLst/>
            </a:prstGeom>
            <a:noFill/>
            <a:ln w="76200">
              <a:solidFill>
                <a:schemeClr val="fol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2763838" y="2906712"/>
              <a:ext cx="641350" cy="318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0012" tIns="50800" rIns="100012" bIns="50800">
              <a:spAutoFit/>
            </a:bodyPr>
            <a:lstStyle/>
            <a:p>
              <a:pPr defTabSz="1065213" eaLnBrk="0" hangingPunct="0">
                <a:spcBef>
                  <a:spcPct val="50000"/>
                </a:spcBef>
              </a:pPr>
              <a:r>
                <a:rPr lang="de-DE" sz="1400">
                  <a:latin typeface="+mn-lt"/>
                </a:rPr>
                <a:t>U</a:t>
              </a:r>
              <a:r>
                <a:rPr lang="de-DE" sz="1400" baseline="-25000">
                  <a:latin typeface="+mn-lt"/>
                </a:rPr>
                <a:t>m</a:t>
              </a: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2654300" y="3276600"/>
              <a:ext cx="641350" cy="318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0012" tIns="50800" rIns="100012" bIns="50800">
              <a:spAutoFit/>
            </a:bodyPr>
            <a:lstStyle/>
            <a:p>
              <a:pPr defTabSz="1065213" eaLnBrk="0" hangingPunct="0">
                <a:spcBef>
                  <a:spcPct val="50000"/>
                </a:spcBef>
              </a:pPr>
              <a:r>
                <a:rPr lang="de-DE" sz="1400">
                  <a:latin typeface="+mn-lt"/>
                </a:rPr>
                <a:t>A</a:t>
              </a:r>
              <a:r>
                <a:rPr lang="de-DE" sz="1400" baseline="-25000">
                  <a:latin typeface="+mn-lt"/>
                </a:rPr>
                <a:t>bis</a:t>
              </a: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3375025" y="5922962"/>
              <a:ext cx="360363" cy="318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0012" tIns="50800" rIns="100012" bIns="50800">
              <a:spAutoFit/>
            </a:bodyPr>
            <a:lstStyle/>
            <a:p>
              <a:pPr defTabSz="1065213" eaLnBrk="0" hangingPunct="0">
                <a:spcBef>
                  <a:spcPct val="50000"/>
                </a:spcBef>
              </a:pPr>
              <a:r>
                <a:rPr lang="de-DE" sz="1400">
                  <a:latin typeface="+mn-lt"/>
                </a:rPr>
                <a:t>A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2316163" y="6126162"/>
              <a:ext cx="574675" cy="318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0012" tIns="50800" rIns="100012" bIns="50800">
              <a:spAutoFit/>
            </a:bodyPr>
            <a:lstStyle/>
            <a:p>
              <a:pPr defTabSz="1065213" eaLnBrk="0" hangingPunct="0">
                <a:spcBef>
                  <a:spcPct val="50000"/>
                </a:spcBef>
              </a:pPr>
              <a:r>
                <a:rPr lang="de-DE" sz="1400">
                  <a:latin typeface="+mn-lt"/>
                </a:rPr>
                <a:t>BSS</a:t>
              </a: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914525" y="1524000"/>
              <a:ext cx="1285875" cy="533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0012" tIns="50800" rIns="100012" bIns="50800">
              <a:spAutoFit/>
            </a:bodyPr>
            <a:lstStyle/>
            <a:p>
              <a:pPr defTabSz="1065213" eaLnBrk="0" hangingPunct="0">
                <a:spcBef>
                  <a:spcPct val="50000"/>
                </a:spcBef>
              </a:pPr>
              <a:r>
                <a:rPr lang="de-DE" sz="1400">
                  <a:latin typeface="+mn-lt"/>
                </a:rPr>
                <a:t>radio</a:t>
              </a:r>
              <a:br>
                <a:rPr lang="de-DE" sz="1400">
                  <a:latin typeface="+mn-lt"/>
                </a:rPr>
              </a:br>
              <a:r>
                <a:rPr lang="de-DE" sz="1400">
                  <a:latin typeface="+mn-lt"/>
                </a:rPr>
                <a:t>subsystem</a:t>
              </a: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 flipV="1">
              <a:off x="2255838" y="3009900"/>
              <a:ext cx="231775" cy="3730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 flipH="1">
              <a:off x="2255838" y="3009900"/>
              <a:ext cx="231775" cy="2413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 flipV="1">
              <a:off x="2263775" y="2647950"/>
              <a:ext cx="295275" cy="5873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2014538" y="3060700"/>
              <a:ext cx="82391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2509838" y="3552825"/>
              <a:ext cx="328612" cy="2460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 flipV="1">
              <a:off x="2509838" y="3800475"/>
              <a:ext cx="328612" cy="1651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939925" y="2243137"/>
              <a:ext cx="481013" cy="23495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de-DE" sz="1400">
                  <a:latin typeface="+mn-lt"/>
                </a:rPr>
                <a:t>MS</a:t>
              </a:r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2597150" y="2243137"/>
              <a:ext cx="481013" cy="23495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de-DE" sz="1400">
                  <a:latin typeface="+mn-lt"/>
                </a:rPr>
                <a:t>MS</a:t>
              </a:r>
            </a:p>
          </p:txBody>
        </p:sp>
        <p:sp>
          <p:nvSpPr>
            <p:cNvPr id="19" name="Rectangle 19"/>
            <p:cNvSpPr>
              <a:spLocks noChangeArrowheads="1"/>
            </p:cNvSpPr>
            <p:nvPr/>
          </p:nvSpPr>
          <p:spPr bwMode="auto">
            <a:xfrm>
              <a:off x="2020888" y="3395662"/>
              <a:ext cx="482600" cy="23336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de-DE" sz="1400" dirty="0">
                  <a:latin typeface="+mn-lt"/>
                </a:rPr>
                <a:t>BTS</a:t>
              </a:r>
            </a:p>
          </p:txBody>
        </p:sp>
        <p:sp>
          <p:nvSpPr>
            <p:cNvPr id="20" name="Rectangle 21"/>
            <p:cNvSpPr>
              <a:spLocks noChangeArrowheads="1"/>
            </p:cNvSpPr>
            <p:nvPr/>
          </p:nvSpPr>
          <p:spPr bwMode="auto">
            <a:xfrm>
              <a:off x="2844800" y="3641725"/>
              <a:ext cx="481013" cy="23495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de-DE" sz="1400">
                  <a:latin typeface="+mn-lt"/>
                </a:rPr>
                <a:t>BSC</a:t>
              </a:r>
            </a:p>
          </p:txBody>
        </p:sp>
        <p:sp>
          <p:nvSpPr>
            <p:cNvPr id="21" name="Rectangle 23"/>
            <p:cNvSpPr>
              <a:spLocks noChangeArrowheads="1"/>
            </p:cNvSpPr>
            <p:nvPr/>
          </p:nvSpPr>
          <p:spPr bwMode="auto">
            <a:xfrm>
              <a:off x="2020888" y="3806825"/>
              <a:ext cx="482600" cy="23495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de-DE" sz="1400">
                  <a:latin typeface="+mn-lt"/>
                </a:rPr>
                <a:t>BTS</a:t>
              </a:r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1774825" y="5207000"/>
              <a:ext cx="1633538" cy="1220787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800">
                <a:latin typeface="+mn-lt"/>
              </a:endParaRPr>
            </a:p>
          </p:txBody>
        </p:sp>
        <p:sp>
          <p:nvSpPr>
            <p:cNvPr id="23" name="Line 26"/>
            <p:cNvSpPr>
              <a:spLocks noChangeShapeType="1"/>
            </p:cNvSpPr>
            <p:nvPr/>
          </p:nvSpPr>
          <p:spPr bwMode="auto">
            <a:xfrm flipV="1">
              <a:off x="2255838" y="5067300"/>
              <a:ext cx="231775" cy="3730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4" name="Line 27"/>
            <p:cNvSpPr>
              <a:spLocks noChangeShapeType="1"/>
            </p:cNvSpPr>
            <p:nvPr/>
          </p:nvSpPr>
          <p:spPr bwMode="auto">
            <a:xfrm flipH="1">
              <a:off x="2255838" y="5067300"/>
              <a:ext cx="231775" cy="2428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5" name="Line 28"/>
            <p:cNvSpPr>
              <a:spLocks noChangeShapeType="1"/>
            </p:cNvSpPr>
            <p:nvPr/>
          </p:nvSpPr>
          <p:spPr bwMode="auto">
            <a:xfrm flipV="1">
              <a:off x="2263775" y="4705350"/>
              <a:ext cx="295275" cy="5873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6" name="Line 29"/>
            <p:cNvSpPr>
              <a:spLocks noChangeShapeType="1"/>
            </p:cNvSpPr>
            <p:nvPr/>
          </p:nvSpPr>
          <p:spPr bwMode="auto">
            <a:xfrm>
              <a:off x="2509838" y="5611812"/>
              <a:ext cx="328612" cy="2476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7" name="Line 30"/>
            <p:cNvSpPr>
              <a:spLocks noChangeShapeType="1"/>
            </p:cNvSpPr>
            <p:nvPr/>
          </p:nvSpPr>
          <p:spPr bwMode="auto">
            <a:xfrm flipV="1">
              <a:off x="2509838" y="5859462"/>
              <a:ext cx="328612" cy="16351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8" name="Rectangle 31"/>
            <p:cNvSpPr>
              <a:spLocks noChangeArrowheads="1"/>
            </p:cNvSpPr>
            <p:nvPr/>
          </p:nvSpPr>
          <p:spPr bwMode="auto">
            <a:xfrm>
              <a:off x="2020888" y="5454650"/>
              <a:ext cx="482600" cy="23177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de-DE" sz="1400">
                  <a:latin typeface="+mn-lt"/>
                </a:rPr>
                <a:t>BTS</a:t>
              </a:r>
            </a:p>
          </p:txBody>
        </p:sp>
        <p:sp>
          <p:nvSpPr>
            <p:cNvPr id="29" name="Rectangle 33"/>
            <p:cNvSpPr>
              <a:spLocks noChangeArrowheads="1"/>
            </p:cNvSpPr>
            <p:nvPr/>
          </p:nvSpPr>
          <p:spPr bwMode="auto">
            <a:xfrm>
              <a:off x="2844800" y="5699125"/>
              <a:ext cx="481013" cy="23495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de-DE" sz="1400">
                  <a:latin typeface="+mn-lt"/>
                </a:rPr>
                <a:t>BSC</a:t>
              </a:r>
            </a:p>
          </p:txBody>
        </p:sp>
        <p:sp>
          <p:nvSpPr>
            <p:cNvPr id="30" name="Rectangle 35"/>
            <p:cNvSpPr>
              <a:spLocks noChangeArrowheads="1"/>
            </p:cNvSpPr>
            <p:nvPr/>
          </p:nvSpPr>
          <p:spPr bwMode="auto">
            <a:xfrm>
              <a:off x="2020888" y="5865812"/>
              <a:ext cx="482600" cy="23177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de-DE" sz="1400">
                  <a:latin typeface="+mn-lt"/>
                </a:rPr>
                <a:t>BTS</a:t>
              </a:r>
            </a:p>
          </p:txBody>
        </p:sp>
        <p:sp>
          <p:nvSpPr>
            <p:cNvPr id="31" name="Line 37"/>
            <p:cNvSpPr>
              <a:spLocks noChangeShapeType="1"/>
            </p:cNvSpPr>
            <p:nvPr/>
          </p:nvSpPr>
          <p:spPr bwMode="auto">
            <a:xfrm flipV="1">
              <a:off x="2592388" y="3552825"/>
              <a:ext cx="163512" cy="2460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32" name="Line 38"/>
            <p:cNvSpPr>
              <a:spLocks noChangeShapeType="1"/>
            </p:cNvSpPr>
            <p:nvPr/>
          </p:nvSpPr>
          <p:spPr bwMode="auto">
            <a:xfrm flipV="1">
              <a:off x="3332163" y="3060700"/>
              <a:ext cx="563562" cy="7397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33" name="Line 39"/>
            <p:cNvSpPr>
              <a:spLocks noChangeShapeType="1"/>
            </p:cNvSpPr>
            <p:nvPr/>
          </p:nvSpPr>
          <p:spPr bwMode="auto">
            <a:xfrm>
              <a:off x="3332163" y="5775325"/>
              <a:ext cx="563562" cy="2476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34" name="Line 40"/>
            <p:cNvSpPr>
              <a:spLocks noChangeShapeType="1"/>
            </p:cNvSpPr>
            <p:nvPr/>
          </p:nvSpPr>
          <p:spPr bwMode="auto">
            <a:xfrm flipV="1">
              <a:off x="3495675" y="5611812"/>
              <a:ext cx="0" cy="32861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35" name="Line 41"/>
            <p:cNvSpPr>
              <a:spLocks noChangeShapeType="1"/>
            </p:cNvSpPr>
            <p:nvPr/>
          </p:nvSpPr>
          <p:spPr bwMode="auto">
            <a:xfrm flipH="1">
              <a:off x="3414713" y="3060700"/>
              <a:ext cx="481012" cy="825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36" name="Line 42"/>
            <p:cNvSpPr>
              <a:spLocks noChangeShapeType="1"/>
            </p:cNvSpPr>
            <p:nvPr/>
          </p:nvSpPr>
          <p:spPr bwMode="auto">
            <a:xfrm flipH="1" flipV="1">
              <a:off x="3167063" y="4705350"/>
              <a:ext cx="727075" cy="13176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37" name="Line 43"/>
            <p:cNvSpPr>
              <a:spLocks noChangeShapeType="1"/>
            </p:cNvSpPr>
            <p:nvPr/>
          </p:nvSpPr>
          <p:spPr bwMode="auto">
            <a:xfrm>
              <a:off x="1768475" y="2073275"/>
              <a:ext cx="3457575" cy="0"/>
            </a:xfrm>
            <a:prstGeom prst="line">
              <a:avLst/>
            </a:prstGeom>
            <a:noFill/>
            <a:ln w="76200">
              <a:solidFill>
                <a:schemeClr val="fol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38" name="Line 45"/>
            <p:cNvSpPr>
              <a:spLocks noChangeShapeType="1"/>
            </p:cNvSpPr>
            <p:nvPr/>
          </p:nvSpPr>
          <p:spPr bwMode="auto">
            <a:xfrm>
              <a:off x="5959475" y="1577975"/>
              <a:ext cx="0" cy="5127625"/>
            </a:xfrm>
            <a:prstGeom prst="line">
              <a:avLst/>
            </a:prstGeom>
            <a:noFill/>
            <a:ln w="76200">
              <a:solidFill>
                <a:schemeClr val="fol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39" name="Rectangle 46"/>
            <p:cNvSpPr>
              <a:spLocks noChangeArrowheads="1"/>
            </p:cNvSpPr>
            <p:nvPr/>
          </p:nvSpPr>
          <p:spPr bwMode="auto">
            <a:xfrm>
              <a:off x="3886200" y="1524000"/>
              <a:ext cx="1905000" cy="533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0012" tIns="50800" rIns="100012" bIns="50800">
              <a:spAutoFit/>
            </a:bodyPr>
            <a:lstStyle/>
            <a:p>
              <a:pPr defTabSz="1065213" eaLnBrk="0" hangingPunct="0">
                <a:spcBef>
                  <a:spcPct val="50000"/>
                </a:spcBef>
              </a:pPr>
              <a:r>
                <a:rPr lang="de-DE" sz="1400">
                  <a:latin typeface="+mn-lt"/>
                </a:rPr>
                <a:t>network and switching subsystem</a:t>
              </a:r>
            </a:p>
          </p:txBody>
        </p:sp>
        <p:sp>
          <p:nvSpPr>
            <p:cNvPr id="40" name="Rectangle 48"/>
            <p:cNvSpPr>
              <a:spLocks noChangeArrowheads="1"/>
            </p:cNvSpPr>
            <p:nvPr/>
          </p:nvSpPr>
          <p:spPr bwMode="auto">
            <a:xfrm>
              <a:off x="3906838" y="2901950"/>
              <a:ext cx="482600" cy="23495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de-DE" sz="1400">
                  <a:latin typeface="+mn-lt"/>
                </a:rPr>
                <a:t>MSC</a:t>
              </a:r>
            </a:p>
          </p:txBody>
        </p:sp>
        <p:sp>
          <p:nvSpPr>
            <p:cNvPr id="41" name="Rectangle 50"/>
            <p:cNvSpPr>
              <a:spLocks noChangeArrowheads="1"/>
            </p:cNvSpPr>
            <p:nvPr/>
          </p:nvSpPr>
          <p:spPr bwMode="auto">
            <a:xfrm>
              <a:off x="3906838" y="5865812"/>
              <a:ext cx="482600" cy="23177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de-DE" sz="1400">
                  <a:latin typeface="+mn-lt"/>
                </a:rPr>
                <a:t>MSC</a:t>
              </a:r>
            </a:p>
          </p:txBody>
        </p:sp>
        <p:sp>
          <p:nvSpPr>
            <p:cNvPr id="42" name="Line 51"/>
            <p:cNvSpPr>
              <a:spLocks noChangeShapeType="1"/>
            </p:cNvSpPr>
            <p:nvPr/>
          </p:nvSpPr>
          <p:spPr bwMode="auto">
            <a:xfrm>
              <a:off x="4149725" y="3143250"/>
              <a:ext cx="0" cy="27162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43" name="Line 52"/>
            <p:cNvSpPr>
              <a:spLocks noChangeShapeType="1"/>
            </p:cNvSpPr>
            <p:nvPr/>
          </p:nvSpPr>
          <p:spPr bwMode="auto">
            <a:xfrm>
              <a:off x="3819525" y="2073275"/>
              <a:ext cx="3457575" cy="0"/>
            </a:xfrm>
            <a:prstGeom prst="line">
              <a:avLst/>
            </a:prstGeom>
            <a:noFill/>
            <a:ln w="76200">
              <a:solidFill>
                <a:schemeClr val="fol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44" name="Rectangle 53"/>
            <p:cNvSpPr>
              <a:spLocks noChangeArrowheads="1"/>
            </p:cNvSpPr>
            <p:nvPr/>
          </p:nvSpPr>
          <p:spPr bwMode="auto">
            <a:xfrm>
              <a:off x="6019800" y="1524000"/>
              <a:ext cx="1614488" cy="533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0012" tIns="50800" rIns="100012" bIns="50800">
              <a:spAutoFit/>
            </a:bodyPr>
            <a:lstStyle/>
            <a:p>
              <a:pPr defTabSz="1065213" eaLnBrk="0" hangingPunct="0">
                <a:spcBef>
                  <a:spcPct val="50000"/>
                </a:spcBef>
              </a:pPr>
              <a:r>
                <a:rPr lang="de-DE" sz="1400">
                  <a:latin typeface="+mn-lt"/>
                </a:rPr>
                <a:t>fixed</a:t>
              </a:r>
              <a:br>
                <a:rPr lang="de-DE" sz="1400">
                  <a:latin typeface="+mn-lt"/>
                </a:rPr>
              </a:br>
              <a:r>
                <a:rPr lang="de-DE" sz="1400">
                  <a:latin typeface="+mn-lt"/>
                </a:rPr>
                <a:t>partner networks</a:t>
              </a:r>
            </a:p>
          </p:txBody>
        </p:sp>
        <p:sp>
          <p:nvSpPr>
            <p:cNvPr id="45" name="Line 54"/>
            <p:cNvSpPr>
              <a:spLocks noChangeShapeType="1"/>
            </p:cNvSpPr>
            <p:nvPr/>
          </p:nvSpPr>
          <p:spPr bwMode="auto">
            <a:xfrm flipV="1">
              <a:off x="4149725" y="2320925"/>
              <a:ext cx="0" cy="5746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46" name="Line 55"/>
            <p:cNvSpPr>
              <a:spLocks noChangeShapeType="1"/>
            </p:cNvSpPr>
            <p:nvPr/>
          </p:nvSpPr>
          <p:spPr bwMode="auto">
            <a:xfrm>
              <a:off x="4149725" y="6103937"/>
              <a:ext cx="0" cy="6016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47" name="Rectangle 57"/>
            <p:cNvSpPr>
              <a:spLocks noChangeArrowheads="1"/>
            </p:cNvSpPr>
            <p:nvPr/>
          </p:nvSpPr>
          <p:spPr bwMode="auto">
            <a:xfrm>
              <a:off x="4235450" y="6110287"/>
              <a:ext cx="484188" cy="23495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de-DE" sz="1400">
                  <a:latin typeface="+mn-lt"/>
                </a:rPr>
                <a:t>IWF</a:t>
              </a:r>
            </a:p>
          </p:txBody>
        </p:sp>
        <p:sp>
          <p:nvSpPr>
            <p:cNvPr id="48" name="Line 58"/>
            <p:cNvSpPr>
              <a:spLocks noChangeShapeType="1"/>
            </p:cNvSpPr>
            <p:nvPr/>
          </p:nvSpPr>
          <p:spPr bwMode="auto">
            <a:xfrm>
              <a:off x="4395788" y="5940425"/>
              <a:ext cx="213995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49" name="Line 59"/>
            <p:cNvSpPr>
              <a:spLocks noChangeShapeType="1"/>
            </p:cNvSpPr>
            <p:nvPr/>
          </p:nvSpPr>
          <p:spPr bwMode="auto">
            <a:xfrm>
              <a:off x="5137150" y="6599237"/>
              <a:ext cx="13985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50" name="Rectangle 60"/>
            <p:cNvSpPr>
              <a:spLocks noChangeArrowheads="1"/>
            </p:cNvSpPr>
            <p:nvPr/>
          </p:nvSpPr>
          <p:spPr bwMode="auto">
            <a:xfrm>
              <a:off x="6459538" y="5692775"/>
              <a:ext cx="806450" cy="533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0012" tIns="50800" rIns="100012" bIns="50800">
              <a:spAutoFit/>
            </a:bodyPr>
            <a:lstStyle/>
            <a:p>
              <a:pPr defTabSz="1065213" eaLnBrk="0" hangingPunct="0">
                <a:spcBef>
                  <a:spcPct val="50000"/>
                </a:spcBef>
              </a:pPr>
              <a:r>
                <a:rPr lang="de-DE" sz="1400">
                  <a:latin typeface="+mn-lt"/>
                </a:rPr>
                <a:t>ISDN</a:t>
              </a:r>
              <a:br>
                <a:rPr lang="de-DE" sz="1400">
                  <a:latin typeface="+mn-lt"/>
                </a:rPr>
              </a:br>
              <a:r>
                <a:rPr lang="de-DE" sz="1400">
                  <a:latin typeface="+mn-lt"/>
                </a:rPr>
                <a:t>PSTN</a:t>
              </a:r>
            </a:p>
          </p:txBody>
        </p:sp>
        <p:sp>
          <p:nvSpPr>
            <p:cNvPr id="51" name="Rectangle 61"/>
            <p:cNvSpPr>
              <a:spLocks noChangeArrowheads="1"/>
            </p:cNvSpPr>
            <p:nvPr/>
          </p:nvSpPr>
          <p:spPr bwMode="auto">
            <a:xfrm>
              <a:off x="6459538" y="6351587"/>
              <a:ext cx="890587" cy="533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0012" tIns="50800" rIns="100012" bIns="50800">
              <a:spAutoFit/>
            </a:bodyPr>
            <a:lstStyle/>
            <a:p>
              <a:pPr defTabSz="1065213" eaLnBrk="0" hangingPunct="0">
                <a:spcBef>
                  <a:spcPct val="50000"/>
                </a:spcBef>
              </a:pPr>
              <a:r>
                <a:rPr lang="de-DE" sz="1400">
                  <a:latin typeface="+mn-lt"/>
                </a:rPr>
                <a:t>PSPDN</a:t>
              </a:r>
              <a:br>
                <a:rPr lang="de-DE" sz="1400">
                  <a:latin typeface="+mn-lt"/>
                </a:rPr>
              </a:br>
              <a:r>
                <a:rPr lang="de-DE" sz="1400">
                  <a:latin typeface="+mn-lt"/>
                </a:rPr>
                <a:t>CSPDN</a:t>
              </a:r>
            </a:p>
          </p:txBody>
        </p:sp>
        <p:sp>
          <p:nvSpPr>
            <p:cNvPr id="52" name="Oval 62"/>
            <p:cNvSpPr>
              <a:spLocks noChangeArrowheads="1"/>
            </p:cNvSpPr>
            <p:nvPr/>
          </p:nvSpPr>
          <p:spPr bwMode="auto">
            <a:xfrm>
              <a:off x="4235450" y="3725862"/>
              <a:ext cx="566738" cy="163195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800">
                <a:latin typeface="+mn-lt"/>
              </a:endParaRPr>
            </a:p>
          </p:txBody>
        </p:sp>
        <p:sp>
          <p:nvSpPr>
            <p:cNvPr id="53" name="Line 63"/>
            <p:cNvSpPr>
              <a:spLocks noChangeShapeType="1"/>
            </p:cNvSpPr>
            <p:nvPr/>
          </p:nvSpPr>
          <p:spPr bwMode="auto">
            <a:xfrm>
              <a:off x="4230688" y="3143250"/>
              <a:ext cx="82550" cy="8223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54" name="Line 64"/>
            <p:cNvSpPr>
              <a:spLocks noChangeShapeType="1"/>
            </p:cNvSpPr>
            <p:nvPr/>
          </p:nvSpPr>
          <p:spPr bwMode="auto">
            <a:xfrm flipV="1">
              <a:off x="4230688" y="5035550"/>
              <a:ext cx="82550" cy="8239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55" name="Rectangle 65"/>
            <p:cNvSpPr>
              <a:spLocks noChangeArrowheads="1"/>
            </p:cNvSpPr>
            <p:nvPr/>
          </p:nvSpPr>
          <p:spPr bwMode="auto">
            <a:xfrm rot="16200000">
              <a:off x="4170363" y="4285982"/>
              <a:ext cx="660400" cy="318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0012" tIns="50800" rIns="100012" bIns="50800">
              <a:spAutoFit/>
            </a:bodyPr>
            <a:lstStyle/>
            <a:p>
              <a:pPr defTabSz="1065213" eaLnBrk="0" hangingPunct="0">
                <a:spcBef>
                  <a:spcPct val="50000"/>
                </a:spcBef>
              </a:pPr>
              <a:r>
                <a:rPr lang="de-DE" sz="1400">
                  <a:latin typeface="+mn-lt"/>
                </a:rPr>
                <a:t>SS7</a:t>
              </a:r>
            </a:p>
          </p:txBody>
        </p:sp>
        <p:sp>
          <p:nvSpPr>
            <p:cNvPr id="56" name="Rectangle 66"/>
            <p:cNvSpPr>
              <a:spLocks noChangeArrowheads="1"/>
            </p:cNvSpPr>
            <p:nvPr/>
          </p:nvSpPr>
          <p:spPr bwMode="auto">
            <a:xfrm>
              <a:off x="5389563" y="3478212"/>
              <a:ext cx="482600" cy="23495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800">
                <a:latin typeface="+mn-lt"/>
              </a:endParaRPr>
            </a:p>
          </p:txBody>
        </p:sp>
        <p:sp>
          <p:nvSpPr>
            <p:cNvPr id="57" name="Rectangle 67"/>
            <p:cNvSpPr>
              <a:spLocks noChangeArrowheads="1"/>
            </p:cNvSpPr>
            <p:nvPr/>
          </p:nvSpPr>
          <p:spPr bwMode="auto">
            <a:xfrm>
              <a:off x="5305425" y="3560762"/>
              <a:ext cx="484188" cy="23336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800">
                <a:latin typeface="+mn-lt"/>
              </a:endParaRPr>
            </a:p>
          </p:txBody>
        </p:sp>
        <p:sp>
          <p:nvSpPr>
            <p:cNvPr id="58" name="Rectangle 68"/>
            <p:cNvSpPr>
              <a:spLocks noChangeArrowheads="1"/>
            </p:cNvSpPr>
            <p:nvPr/>
          </p:nvSpPr>
          <p:spPr bwMode="auto">
            <a:xfrm>
              <a:off x="5224463" y="3641725"/>
              <a:ext cx="481012" cy="23495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800">
                <a:latin typeface="+mn-lt"/>
              </a:endParaRPr>
            </a:p>
          </p:txBody>
        </p:sp>
        <p:sp>
          <p:nvSpPr>
            <p:cNvPr id="59" name="Rectangle 69"/>
            <p:cNvSpPr>
              <a:spLocks noChangeArrowheads="1"/>
            </p:cNvSpPr>
            <p:nvPr/>
          </p:nvSpPr>
          <p:spPr bwMode="auto">
            <a:xfrm>
              <a:off x="5143500" y="3725862"/>
              <a:ext cx="481013" cy="23336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de-DE" sz="1400">
                  <a:latin typeface="+mn-lt"/>
                </a:rPr>
                <a:t>EIR</a:t>
              </a:r>
            </a:p>
          </p:txBody>
        </p:sp>
        <p:sp>
          <p:nvSpPr>
            <p:cNvPr id="60" name="Rectangle 71"/>
            <p:cNvSpPr>
              <a:spLocks noChangeArrowheads="1"/>
            </p:cNvSpPr>
            <p:nvPr/>
          </p:nvSpPr>
          <p:spPr bwMode="auto">
            <a:xfrm>
              <a:off x="5389563" y="4217987"/>
              <a:ext cx="482600" cy="23495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800">
                <a:latin typeface="+mn-lt"/>
              </a:endParaRPr>
            </a:p>
          </p:txBody>
        </p:sp>
        <p:sp>
          <p:nvSpPr>
            <p:cNvPr id="61" name="Rectangle 72"/>
            <p:cNvSpPr>
              <a:spLocks noChangeArrowheads="1"/>
            </p:cNvSpPr>
            <p:nvPr/>
          </p:nvSpPr>
          <p:spPr bwMode="auto">
            <a:xfrm>
              <a:off x="5305425" y="4300537"/>
              <a:ext cx="484188" cy="23495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800">
                <a:latin typeface="+mn-lt"/>
              </a:endParaRPr>
            </a:p>
          </p:txBody>
        </p:sp>
        <p:sp>
          <p:nvSpPr>
            <p:cNvPr id="62" name="Rectangle 73"/>
            <p:cNvSpPr>
              <a:spLocks noChangeArrowheads="1"/>
            </p:cNvSpPr>
            <p:nvPr/>
          </p:nvSpPr>
          <p:spPr bwMode="auto">
            <a:xfrm>
              <a:off x="5224463" y="4383087"/>
              <a:ext cx="481012" cy="23495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800">
                <a:latin typeface="+mn-lt"/>
              </a:endParaRPr>
            </a:p>
          </p:txBody>
        </p:sp>
        <p:sp>
          <p:nvSpPr>
            <p:cNvPr id="63" name="Rectangle 74"/>
            <p:cNvSpPr>
              <a:spLocks noChangeArrowheads="1"/>
            </p:cNvSpPr>
            <p:nvPr/>
          </p:nvSpPr>
          <p:spPr bwMode="auto">
            <a:xfrm>
              <a:off x="5143500" y="4465637"/>
              <a:ext cx="481013" cy="23336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de-DE" sz="1400">
                  <a:latin typeface="+mn-lt"/>
                </a:rPr>
                <a:t>HLR</a:t>
              </a:r>
            </a:p>
          </p:txBody>
        </p:sp>
        <p:sp>
          <p:nvSpPr>
            <p:cNvPr id="64" name="Rectangle 76"/>
            <p:cNvSpPr>
              <a:spLocks noChangeArrowheads="1"/>
            </p:cNvSpPr>
            <p:nvPr/>
          </p:nvSpPr>
          <p:spPr bwMode="auto">
            <a:xfrm>
              <a:off x="5305425" y="5124450"/>
              <a:ext cx="484188" cy="23336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800">
                <a:latin typeface="+mn-lt"/>
              </a:endParaRPr>
            </a:p>
          </p:txBody>
        </p:sp>
        <p:sp>
          <p:nvSpPr>
            <p:cNvPr id="65" name="Rectangle 77"/>
            <p:cNvSpPr>
              <a:spLocks noChangeArrowheads="1"/>
            </p:cNvSpPr>
            <p:nvPr/>
          </p:nvSpPr>
          <p:spPr bwMode="auto">
            <a:xfrm>
              <a:off x="5224463" y="5207000"/>
              <a:ext cx="481012" cy="23495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800">
                <a:latin typeface="+mn-lt"/>
              </a:endParaRPr>
            </a:p>
          </p:txBody>
        </p:sp>
        <p:sp>
          <p:nvSpPr>
            <p:cNvPr id="66" name="Rectangle 78"/>
            <p:cNvSpPr>
              <a:spLocks noChangeArrowheads="1"/>
            </p:cNvSpPr>
            <p:nvPr/>
          </p:nvSpPr>
          <p:spPr bwMode="auto">
            <a:xfrm>
              <a:off x="5143500" y="5287962"/>
              <a:ext cx="481013" cy="23495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800">
                <a:latin typeface="+mn-lt"/>
              </a:endParaRPr>
            </a:p>
          </p:txBody>
        </p:sp>
        <p:sp>
          <p:nvSpPr>
            <p:cNvPr id="67" name="Rectangle 79"/>
            <p:cNvSpPr>
              <a:spLocks noChangeArrowheads="1"/>
            </p:cNvSpPr>
            <p:nvPr/>
          </p:nvSpPr>
          <p:spPr bwMode="auto">
            <a:xfrm>
              <a:off x="5059363" y="5370512"/>
              <a:ext cx="484187" cy="23495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de-DE" sz="1400">
                  <a:latin typeface="+mn-lt"/>
                </a:rPr>
                <a:t>VLR</a:t>
              </a:r>
            </a:p>
          </p:txBody>
        </p:sp>
        <p:sp>
          <p:nvSpPr>
            <p:cNvPr id="68" name="Line 81"/>
            <p:cNvSpPr>
              <a:spLocks noChangeShapeType="1"/>
            </p:cNvSpPr>
            <p:nvPr/>
          </p:nvSpPr>
          <p:spPr bwMode="auto">
            <a:xfrm>
              <a:off x="4724400" y="6270625"/>
              <a:ext cx="412750" cy="3286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69" name="Line 82"/>
            <p:cNvSpPr>
              <a:spLocks noChangeShapeType="1"/>
            </p:cNvSpPr>
            <p:nvPr/>
          </p:nvSpPr>
          <p:spPr bwMode="auto">
            <a:xfrm flipV="1">
              <a:off x="4806950" y="3881437"/>
              <a:ext cx="330200" cy="32861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70" name="Line 83"/>
            <p:cNvSpPr>
              <a:spLocks noChangeShapeType="1"/>
            </p:cNvSpPr>
            <p:nvPr/>
          </p:nvSpPr>
          <p:spPr bwMode="auto">
            <a:xfrm>
              <a:off x="4806950" y="4541837"/>
              <a:ext cx="330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71" name="Line 84"/>
            <p:cNvSpPr>
              <a:spLocks noChangeShapeType="1"/>
            </p:cNvSpPr>
            <p:nvPr/>
          </p:nvSpPr>
          <p:spPr bwMode="auto">
            <a:xfrm>
              <a:off x="4725988" y="5118100"/>
              <a:ext cx="327025" cy="4111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72" name="Line 85"/>
            <p:cNvSpPr>
              <a:spLocks noChangeShapeType="1"/>
            </p:cNvSpPr>
            <p:nvPr/>
          </p:nvSpPr>
          <p:spPr bwMode="auto">
            <a:xfrm flipV="1">
              <a:off x="4559300" y="2649537"/>
              <a:ext cx="247650" cy="10699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73" name="Line 86"/>
            <p:cNvSpPr>
              <a:spLocks noChangeShapeType="1"/>
            </p:cNvSpPr>
            <p:nvPr/>
          </p:nvSpPr>
          <p:spPr bwMode="auto">
            <a:xfrm>
              <a:off x="4806950" y="2649537"/>
              <a:ext cx="17287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Dot"/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74" name="Rectangle 87"/>
            <p:cNvSpPr>
              <a:spLocks noChangeArrowheads="1"/>
            </p:cNvSpPr>
            <p:nvPr/>
          </p:nvSpPr>
          <p:spPr bwMode="auto">
            <a:xfrm>
              <a:off x="6459538" y="2401887"/>
              <a:ext cx="725487" cy="533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0012" tIns="50800" rIns="100012" bIns="50800">
              <a:spAutoFit/>
            </a:bodyPr>
            <a:lstStyle/>
            <a:p>
              <a:pPr defTabSz="1065213" eaLnBrk="0" hangingPunct="0">
                <a:spcBef>
                  <a:spcPct val="50000"/>
                </a:spcBef>
              </a:pPr>
              <a:r>
                <a:rPr lang="de-DE" sz="1400">
                  <a:latin typeface="+mn-lt"/>
                </a:rPr>
                <a:t>ISDN</a:t>
              </a:r>
              <a:br>
                <a:rPr lang="de-DE" sz="1400">
                  <a:latin typeface="+mn-lt"/>
                </a:rPr>
              </a:br>
              <a:r>
                <a:rPr lang="de-DE" sz="1400">
                  <a:latin typeface="+mn-lt"/>
                </a:rPr>
                <a:t>PSTN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85212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</a:t>
            </a:r>
            <a:r>
              <a:rPr lang="en-US" dirty="0" smtClean="0"/>
              <a:t>Architecture</a:t>
            </a:r>
            <a:r>
              <a:rPr lang="en-US" dirty="0"/>
              <a:t>: </a:t>
            </a:r>
            <a:r>
              <a:rPr lang="en-US" dirty="0" smtClean="0"/>
              <a:t>Radio Subsystem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973512" y="2232025"/>
            <a:ext cx="4495800" cy="489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charset="0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0"/>
              <a:buChar char="n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charset="0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smtClean="0"/>
              <a:t>Components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i="1" smtClean="0"/>
              <a:t>MS</a:t>
            </a:r>
            <a:r>
              <a:rPr lang="en-US" sz="1800" smtClean="0"/>
              <a:t> (Mobile Station)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i="1" smtClean="0"/>
              <a:t>BSS</a:t>
            </a:r>
            <a:r>
              <a:rPr lang="en-US" sz="1800" smtClean="0"/>
              <a:t> (Base Station Subsystem):</a:t>
            </a:r>
            <a:br>
              <a:rPr lang="en-US" sz="1800" smtClean="0"/>
            </a:br>
            <a:r>
              <a:rPr lang="en-US" sz="1800" smtClean="0"/>
              <a:t>consisting of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i="1" smtClean="0"/>
              <a:t>BTS</a:t>
            </a:r>
            <a:r>
              <a:rPr lang="en-US" sz="1600" smtClean="0"/>
              <a:t> (Base Transceiver Station):</a:t>
            </a:r>
            <a:br>
              <a:rPr lang="en-US" sz="1600" smtClean="0"/>
            </a:br>
            <a:r>
              <a:rPr lang="en-US" sz="1600" smtClean="0"/>
              <a:t>sender and receiver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i="1" smtClean="0"/>
              <a:t>BSC</a:t>
            </a:r>
            <a:r>
              <a:rPr lang="en-US" sz="1600" smtClean="0"/>
              <a:t> (Base Station Controller):</a:t>
            </a:r>
            <a:br>
              <a:rPr lang="en-US" sz="1600" smtClean="0"/>
            </a:br>
            <a:r>
              <a:rPr lang="en-US" sz="1600" smtClean="0"/>
              <a:t>controlling several transceivers</a:t>
            </a:r>
          </a:p>
          <a:p>
            <a:pPr eaLnBrk="1" hangingPunct="1">
              <a:lnSpc>
                <a:spcPct val="80000"/>
              </a:lnSpc>
            </a:pPr>
            <a:endParaRPr lang="en-US" sz="900" smtClean="0"/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Interfaces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i="1" smtClean="0"/>
              <a:t>U</a:t>
            </a:r>
            <a:r>
              <a:rPr lang="en-US" sz="1800" i="1" baseline="-25000" smtClean="0"/>
              <a:t>m</a:t>
            </a:r>
            <a:r>
              <a:rPr lang="en-US" sz="1800" smtClean="0"/>
              <a:t> : radio interface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A</a:t>
            </a:r>
            <a:r>
              <a:rPr lang="en-US" sz="1800" baseline="-25000" smtClean="0"/>
              <a:t>bis</a:t>
            </a:r>
            <a:r>
              <a:rPr lang="en-US" sz="1800" smtClean="0"/>
              <a:t> : standardized, open interface with </a:t>
            </a:r>
            <a:br>
              <a:rPr lang="en-US" sz="1800" smtClean="0"/>
            </a:br>
            <a:r>
              <a:rPr lang="en-US" sz="1800" smtClean="0"/>
              <a:t>16 kbit/s user channels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i="1" smtClean="0"/>
              <a:t>A</a:t>
            </a:r>
            <a:r>
              <a:rPr lang="en-US" sz="1800" smtClean="0"/>
              <a:t>: standardized, open interface with </a:t>
            </a:r>
            <a:br>
              <a:rPr lang="en-US" sz="1800" smtClean="0"/>
            </a:br>
            <a:r>
              <a:rPr lang="en-US" sz="1800" smtClean="0"/>
              <a:t>64 kbit/s user channels</a:t>
            </a:r>
            <a:endParaRPr lang="en-US" sz="1800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1905000" y="2171700"/>
            <a:ext cx="0" cy="5029200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074737" y="3402012"/>
            <a:ext cx="593725" cy="308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1400">
                <a:latin typeface="+mn-lt"/>
              </a:rPr>
              <a:t>U</a:t>
            </a:r>
            <a:r>
              <a:rPr lang="de-DE" sz="1400" baseline="-25000">
                <a:latin typeface="+mn-lt"/>
              </a:rPr>
              <a:t>m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973137" y="3743325"/>
            <a:ext cx="593725" cy="308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1400">
                <a:latin typeface="+mn-lt"/>
              </a:rPr>
              <a:t>A</a:t>
            </a:r>
            <a:r>
              <a:rPr lang="de-DE" sz="1400" baseline="-25000">
                <a:latin typeface="+mn-lt"/>
              </a:rPr>
              <a:t>bis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641475" y="5584825"/>
            <a:ext cx="331787" cy="308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1400">
                <a:latin typeface="+mn-lt"/>
              </a:rPr>
              <a:t>A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61987" y="6381750"/>
            <a:ext cx="633413" cy="308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1400">
                <a:latin typeface="+mn-lt"/>
              </a:rPr>
              <a:t>BSS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88925" y="2057400"/>
            <a:ext cx="1158875" cy="5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1400">
                <a:latin typeface="+mn-lt"/>
              </a:rPr>
              <a:t>radio</a:t>
            </a:r>
            <a:br>
              <a:rPr lang="de-DE" sz="1400">
                <a:latin typeface="+mn-lt"/>
              </a:rPr>
            </a:br>
            <a:r>
              <a:rPr lang="de-DE" sz="1400">
                <a:latin typeface="+mn-lt"/>
              </a:rPr>
              <a:t>subsystem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57400" y="2057400"/>
            <a:ext cx="2133600" cy="5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1400">
                <a:latin typeface="+mn-lt"/>
              </a:rPr>
              <a:t>network and switching</a:t>
            </a:r>
            <a:br>
              <a:rPr lang="de-DE" sz="1400">
                <a:latin typeface="+mn-lt"/>
              </a:rPr>
            </a:br>
            <a:r>
              <a:rPr lang="de-DE" sz="1400">
                <a:latin typeface="+mn-lt"/>
              </a:rPr>
              <a:t>subsystem</a:t>
            </a:r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 flipV="1">
            <a:off x="603250" y="3497262"/>
            <a:ext cx="215900" cy="3444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 flipH="1">
            <a:off x="603250" y="3497262"/>
            <a:ext cx="215900" cy="2238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 flipV="1">
            <a:off x="611187" y="3160712"/>
            <a:ext cx="273050" cy="5445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381000" y="3543300"/>
            <a:ext cx="7620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838200" y="4000500"/>
            <a:ext cx="3048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 flipV="1">
            <a:off x="838200" y="4229100"/>
            <a:ext cx="30480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9" name="Rectangle 19"/>
          <p:cNvSpPr>
            <a:spLocks noChangeArrowheads="1"/>
          </p:cNvSpPr>
          <p:nvPr/>
        </p:nvSpPr>
        <p:spPr bwMode="auto">
          <a:xfrm>
            <a:off x="311150" y="2787650"/>
            <a:ext cx="444500" cy="215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r>
              <a:rPr lang="de-DE" sz="1400">
                <a:latin typeface="+mn-lt"/>
              </a:rPr>
              <a:t>MS</a:t>
            </a:r>
          </a:p>
        </p:txBody>
      </p:sp>
      <p:sp>
        <p:nvSpPr>
          <p:cNvPr id="20" name="Rectangle 21"/>
          <p:cNvSpPr>
            <a:spLocks noChangeArrowheads="1"/>
          </p:cNvSpPr>
          <p:nvPr/>
        </p:nvSpPr>
        <p:spPr bwMode="auto">
          <a:xfrm>
            <a:off x="920750" y="2787650"/>
            <a:ext cx="444500" cy="215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r>
              <a:rPr lang="de-DE" sz="1400">
                <a:latin typeface="+mn-lt"/>
              </a:rPr>
              <a:t>MS</a:t>
            </a:r>
          </a:p>
        </p:txBody>
      </p:sp>
      <p:sp>
        <p:nvSpPr>
          <p:cNvPr id="21" name="Rectangle 22"/>
          <p:cNvSpPr>
            <a:spLocks noChangeArrowheads="1"/>
          </p:cNvSpPr>
          <p:nvPr/>
        </p:nvSpPr>
        <p:spPr bwMode="auto">
          <a:xfrm>
            <a:off x="387350" y="3854450"/>
            <a:ext cx="444500" cy="215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r>
              <a:rPr lang="de-DE" sz="1400">
                <a:latin typeface="+mn-lt"/>
              </a:rPr>
              <a:t>BTS</a:t>
            </a:r>
          </a:p>
        </p:txBody>
      </p:sp>
      <p:sp>
        <p:nvSpPr>
          <p:cNvPr id="22" name="Rectangle 24"/>
          <p:cNvSpPr>
            <a:spLocks noChangeArrowheads="1"/>
          </p:cNvSpPr>
          <p:nvPr/>
        </p:nvSpPr>
        <p:spPr bwMode="auto">
          <a:xfrm>
            <a:off x="1149350" y="4083050"/>
            <a:ext cx="444500" cy="215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r>
              <a:rPr lang="de-DE" sz="1400">
                <a:latin typeface="+mn-lt"/>
              </a:rPr>
              <a:t>BSC</a:t>
            </a:r>
          </a:p>
        </p:txBody>
      </p:sp>
      <p:sp>
        <p:nvSpPr>
          <p:cNvPr id="23" name="Rectangle 26"/>
          <p:cNvSpPr>
            <a:spLocks noChangeArrowheads="1"/>
          </p:cNvSpPr>
          <p:nvPr/>
        </p:nvSpPr>
        <p:spPr bwMode="auto">
          <a:xfrm>
            <a:off x="2295525" y="4041775"/>
            <a:ext cx="592137" cy="308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1400">
                <a:latin typeface="+mn-lt"/>
              </a:rPr>
              <a:t>MSC</a:t>
            </a:r>
          </a:p>
        </p:txBody>
      </p:sp>
      <p:sp>
        <p:nvSpPr>
          <p:cNvPr id="24" name="Rectangle 27"/>
          <p:cNvSpPr>
            <a:spLocks noChangeArrowheads="1"/>
          </p:cNvSpPr>
          <p:nvPr/>
        </p:nvSpPr>
        <p:spPr bwMode="auto">
          <a:xfrm>
            <a:off x="2366962" y="4083050"/>
            <a:ext cx="446088" cy="215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25" name="Rectangle 28"/>
          <p:cNvSpPr>
            <a:spLocks noChangeArrowheads="1"/>
          </p:cNvSpPr>
          <p:nvPr/>
        </p:nvSpPr>
        <p:spPr bwMode="auto">
          <a:xfrm>
            <a:off x="387350" y="4235450"/>
            <a:ext cx="444500" cy="215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r>
              <a:rPr lang="de-DE" sz="1400">
                <a:latin typeface="+mn-lt"/>
              </a:rPr>
              <a:t>BTS</a:t>
            </a:r>
          </a:p>
        </p:txBody>
      </p:sp>
      <p:sp>
        <p:nvSpPr>
          <p:cNvPr id="26" name="Oval 30"/>
          <p:cNvSpPr>
            <a:spLocks noChangeArrowheads="1"/>
          </p:cNvSpPr>
          <p:nvPr/>
        </p:nvSpPr>
        <p:spPr bwMode="auto">
          <a:xfrm>
            <a:off x="158750" y="5530850"/>
            <a:ext cx="1511300" cy="1130300"/>
          </a:xfrm>
          <a:prstGeom prst="ellips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27" name="Line 31"/>
          <p:cNvSpPr>
            <a:spLocks noChangeShapeType="1"/>
          </p:cNvSpPr>
          <p:nvPr/>
        </p:nvSpPr>
        <p:spPr bwMode="auto">
          <a:xfrm flipV="1">
            <a:off x="603250" y="5402262"/>
            <a:ext cx="215900" cy="3444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8" name="Line 32"/>
          <p:cNvSpPr>
            <a:spLocks noChangeShapeType="1"/>
          </p:cNvSpPr>
          <p:nvPr/>
        </p:nvSpPr>
        <p:spPr bwMode="auto">
          <a:xfrm flipH="1">
            <a:off x="603250" y="5402262"/>
            <a:ext cx="215900" cy="2238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9" name="Line 33"/>
          <p:cNvSpPr>
            <a:spLocks noChangeShapeType="1"/>
          </p:cNvSpPr>
          <p:nvPr/>
        </p:nvSpPr>
        <p:spPr bwMode="auto">
          <a:xfrm flipV="1">
            <a:off x="611187" y="5065712"/>
            <a:ext cx="273050" cy="5445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0" name="Line 34"/>
          <p:cNvSpPr>
            <a:spLocks noChangeShapeType="1"/>
          </p:cNvSpPr>
          <p:nvPr/>
        </p:nvSpPr>
        <p:spPr bwMode="auto">
          <a:xfrm>
            <a:off x="838200" y="5905500"/>
            <a:ext cx="3048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1" name="Line 35"/>
          <p:cNvSpPr>
            <a:spLocks noChangeShapeType="1"/>
          </p:cNvSpPr>
          <p:nvPr/>
        </p:nvSpPr>
        <p:spPr bwMode="auto">
          <a:xfrm flipV="1">
            <a:off x="838200" y="6134100"/>
            <a:ext cx="30480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2" name="Rectangle 36"/>
          <p:cNvSpPr>
            <a:spLocks noChangeArrowheads="1"/>
          </p:cNvSpPr>
          <p:nvPr/>
        </p:nvSpPr>
        <p:spPr bwMode="auto">
          <a:xfrm>
            <a:off x="387350" y="5759450"/>
            <a:ext cx="444500" cy="215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r>
              <a:rPr lang="de-DE" sz="1400">
                <a:latin typeface="+mn-lt"/>
              </a:rPr>
              <a:t>BTS</a:t>
            </a:r>
          </a:p>
        </p:txBody>
      </p:sp>
      <p:sp>
        <p:nvSpPr>
          <p:cNvPr id="33" name="Rectangle 38"/>
          <p:cNvSpPr>
            <a:spLocks noChangeArrowheads="1"/>
          </p:cNvSpPr>
          <p:nvPr/>
        </p:nvSpPr>
        <p:spPr bwMode="auto">
          <a:xfrm>
            <a:off x="1149350" y="5988050"/>
            <a:ext cx="444500" cy="215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r>
              <a:rPr lang="de-DE" sz="1400">
                <a:latin typeface="+mn-lt"/>
              </a:rPr>
              <a:t>BSC</a:t>
            </a:r>
          </a:p>
        </p:txBody>
      </p:sp>
      <p:sp>
        <p:nvSpPr>
          <p:cNvPr id="34" name="Rectangle 40"/>
          <p:cNvSpPr>
            <a:spLocks noChangeArrowheads="1"/>
          </p:cNvSpPr>
          <p:nvPr/>
        </p:nvSpPr>
        <p:spPr bwMode="auto">
          <a:xfrm>
            <a:off x="387350" y="6140450"/>
            <a:ext cx="444500" cy="215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r>
              <a:rPr lang="de-DE" sz="1400">
                <a:latin typeface="+mn-lt"/>
              </a:rPr>
              <a:t>BTS</a:t>
            </a:r>
          </a:p>
        </p:txBody>
      </p:sp>
      <p:sp>
        <p:nvSpPr>
          <p:cNvPr id="35" name="Line 42"/>
          <p:cNvSpPr>
            <a:spLocks noChangeShapeType="1"/>
          </p:cNvSpPr>
          <p:nvPr/>
        </p:nvSpPr>
        <p:spPr bwMode="auto">
          <a:xfrm flipV="1">
            <a:off x="914400" y="4000500"/>
            <a:ext cx="152400" cy="228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6" name="Line 43"/>
          <p:cNvSpPr>
            <a:spLocks noChangeShapeType="1"/>
          </p:cNvSpPr>
          <p:nvPr/>
        </p:nvSpPr>
        <p:spPr bwMode="auto">
          <a:xfrm>
            <a:off x="1600200" y="4229100"/>
            <a:ext cx="762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7" name="Line 44"/>
          <p:cNvSpPr>
            <a:spLocks noChangeShapeType="1"/>
          </p:cNvSpPr>
          <p:nvPr/>
        </p:nvSpPr>
        <p:spPr bwMode="auto">
          <a:xfrm>
            <a:off x="1600200" y="6057900"/>
            <a:ext cx="762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8" name="Rectangle 45"/>
          <p:cNvSpPr>
            <a:spLocks noChangeArrowheads="1"/>
          </p:cNvSpPr>
          <p:nvPr/>
        </p:nvSpPr>
        <p:spPr bwMode="auto">
          <a:xfrm>
            <a:off x="2295525" y="5870575"/>
            <a:ext cx="592137" cy="308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1400">
                <a:latin typeface="+mn-lt"/>
              </a:rPr>
              <a:t>MSC</a:t>
            </a:r>
          </a:p>
        </p:txBody>
      </p:sp>
      <p:sp>
        <p:nvSpPr>
          <p:cNvPr id="39" name="Rectangle 46"/>
          <p:cNvSpPr>
            <a:spLocks noChangeArrowheads="1"/>
          </p:cNvSpPr>
          <p:nvPr/>
        </p:nvSpPr>
        <p:spPr bwMode="auto">
          <a:xfrm>
            <a:off x="2366962" y="5911850"/>
            <a:ext cx="446088" cy="215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40" name="Line 47"/>
          <p:cNvSpPr>
            <a:spLocks noChangeShapeType="1"/>
          </p:cNvSpPr>
          <p:nvPr/>
        </p:nvSpPr>
        <p:spPr bwMode="auto">
          <a:xfrm>
            <a:off x="2590800" y="4305300"/>
            <a:ext cx="0" cy="160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41" name="Line 48"/>
          <p:cNvSpPr>
            <a:spLocks noChangeShapeType="1"/>
          </p:cNvSpPr>
          <p:nvPr/>
        </p:nvSpPr>
        <p:spPr bwMode="auto">
          <a:xfrm flipV="1">
            <a:off x="1752600" y="59055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42" name="Line 49"/>
          <p:cNvSpPr>
            <a:spLocks noChangeShapeType="1"/>
          </p:cNvSpPr>
          <p:nvPr/>
        </p:nvSpPr>
        <p:spPr bwMode="auto">
          <a:xfrm flipH="1" flipV="1">
            <a:off x="1676400" y="3619500"/>
            <a:ext cx="6858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43" name="Line 50"/>
          <p:cNvSpPr>
            <a:spLocks noChangeShapeType="1"/>
          </p:cNvSpPr>
          <p:nvPr/>
        </p:nvSpPr>
        <p:spPr bwMode="auto">
          <a:xfrm flipH="1" flipV="1">
            <a:off x="1447800" y="5067300"/>
            <a:ext cx="9144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44" name="Line 51"/>
          <p:cNvSpPr>
            <a:spLocks noChangeShapeType="1"/>
          </p:cNvSpPr>
          <p:nvPr/>
        </p:nvSpPr>
        <p:spPr bwMode="auto">
          <a:xfrm>
            <a:off x="152400" y="2628900"/>
            <a:ext cx="3200400" cy="0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263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A</a:t>
            </a:r>
            <a:r>
              <a:rPr lang="en-US" dirty="0" smtClean="0"/>
              <a:t>rchitecture</a:t>
            </a:r>
            <a:r>
              <a:rPr lang="en-US" dirty="0"/>
              <a:t>: </a:t>
            </a:r>
            <a:r>
              <a:rPr lang="en-US" dirty="0" smtClean="0"/>
              <a:t>Network </a:t>
            </a:r>
            <a:r>
              <a:rPr lang="en-US" dirty="0"/>
              <a:t>and </a:t>
            </a:r>
            <a:r>
              <a:rPr lang="en-US" dirty="0" smtClean="0"/>
              <a:t>Switching Subsystem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291013" y="1838325"/>
            <a:ext cx="4776787" cy="531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95250" indent="-95250">
              <a:lnSpc>
                <a:spcPct val="80000"/>
              </a:lnSpc>
              <a:spcBef>
                <a:spcPct val="20000"/>
              </a:spcBef>
              <a:buClr>
                <a:srgbClr val="003366"/>
              </a:buClr>
              <a:buSzPct val="120000"/>
              <a:buFontTx/>
              <a:buChar char="•"/>
              <a:tabLst>
                <a:tab pos="1143000" algn="l"/>
              </a:tabLst>
            </a:pPr>
            <a:r>
              <a:rPr lang="en-US" sz="1800">
                <a:latin typeface="+mn-lt"/>
              </a:rPr>
              <a:t> Components</a:t>
            </a:r>
          </a:p>
          <a:p>
            <a:pPr marL="571500" lvl="1" indent="-285750">
              <a:lnSpc>
                <a:spcPct val="80000"/>
              </a:lnSpc>
              <a:spcBef>
                <a:spcPct val="20000"/>
              </a:spcBef>
              <a:buClr>
                <a:srgbClr val="003366"/>
              </a:buClr>
              <a:buSzPct val="120000"/>
              <a:buFontTx/>
              <a:buChar char="•"/>
              <a:tabLst>
                <a:tab pos="1143000" algn="l"/>
              </a:tabLst>
            </a:pPr>
            <a:r>
              <a:rPr lang="en-US" sz="1800">
                <a:latin typeface="+mn-lt"/>
              </a:rPr>
              <a:t>MSC (Mobile Services Switching Center):</a:t>
            </a:r>
          </a:p>
          <a:p>
            <a:pPr marL="571500" lvl="1" indent="-285750">
              <a:lnSpc>
                <a:spcPct val="80000"/>
              </a:lnSpc>
              <a:spcBef>
                <a:spcPct val="20000"/>
              </a:spcBef>
              <a:buClr>
                <a:srgbClr val="003366"/>
              </a:buClr>
              <a:buSzPct val="120000"/>
              <a:buFontTx/>
              <a:buChar char="•"/>
              <a:tabLst>
                <a:tab pos="1143000" algn="l"/>
              </a:tabLst>
            </a:pPr>
            <a:r>
              <a:rPr lang="en-US" sz="1800">
                <a:latin typeface="+mn-lt"/>
              </a:rPr>
              <a:t>IWF (Interworking Functions)</a:t>
            </a:r>
          </a:p>
          <a:p>
            <a:pPr marL="571500" lvl="1" indent="-285750">
              <a:lnSpc>
                <a:spcPct val="80000"/>
              </a:lnSpc>
              <a:spcBef>
                <a:spcPct val="20000"/>
              </a:spcBef>
              <a:buClr>
                <a:srgbClr val="003366"/>
              </a:buClr>
              <a:buSzPct val="120000"/>
              <a:buFontTx/>
              <a:buChar char="•"/>
              <a:tabLst>
                <a:tab pos="1143000" algn="l"/>
              </a:tabLst>
            </a:pPr>
            <a:r>
              <a:rPr lang="en-US" sz="1800">
                <a:latin typeface="+mn-lt"/>
              </a:rPr>
              <a:t>ISDN (Integrated Services Digital Network)</a:t>
            </a:r>
          </a:p>
          <a:p>
            <a:pPr marL="571500" lvl="1" indent="-285750">
              <a:lnSpc>
                <a:spcPct val="80000"/>
              </a:lnSpc>
              <a:spcBef>
                <a:spcPct val="20000"/>
              </a:spcBef>
              <a:buClr>
                <a:srgbClr val="003366"/>
              </a:buClr>
              <a:buSzPct val="120000"/>
              <a:buFontTx/>
              <a:buChar char="•"/>
              <a:tabLst>
                <a:tab pos="1143000" algn="l"/>
              </a:tabLst>
            </a:pPr>
            <a:r>
              <a:rPr lang="en-US" sz="1800">
                <a:latin typeface="+mn-lt"/>
              </a:rPr>
              <a:t>PSTN (Public Switched Telephone Network)</a:t>
            </a:r>
          </a:p>
          <a:p>
            <a:pPr marL="571500" lvl="1" indent="-285750">
              <a:lnSpc>
                <a:spcPct val="80000"/>
              </a:lnSpc>
              <a:spcBef>
                <a:spcPct val="20000"/>
              </a:spcBef>
              <a:buClr>
                <a:srgbClr val="003366"/>
              </a:buClr>
              <a:buSzPct val="120000"/>
              <a:buFontTx/>
              <a:buChar char="•"/>
              <a:tabLst>
                <a:tab pos="1143000" algn="l"/>
              </a:tabLst>
            </a:pPr>
            <a:r>
              <a:rPr lang="en-US" sz="1800">
                <a:latin typeface="+mn-lt"/>
              </a:rPr>
              <a:t>PSPDN (Packet Switched Public Data Net.)</a:t>
            </a:r>
          </a:p>
          <a:p>
            <a:pPr marL="571500" lvl="1" indent="-285750">
              <a:lnSpc>
                <a:spcPct val="80000"/>
              </a:lnSpc>
              <a:spcBef>
                <a:spcPct val="20000"/>
              </a:spcBef>
              <a:buClr>
                <a:srgbClr val="003366"/>
              </a:buClr>
              <a:buSzPct val="120000"/>
              <a:buFontTx/>
              <a:buChar char="•"/>
              <a:tabLst>
                <a:tab pos="1143000" algn="l"/>
              </a:tabLst>
            </a:pPr>
            <a:r>
              <a:rPr lang="en-US" sz="1800">
                <a:latin typeface="+mn-lt"/>
              </a:rPr>
              <a:t>CSPDN (Circuit Switched Public Data Net.)</a:t>
            </a:r>
          </a:p>
          <a:p>
            <a:pPr marL="95250" indent="-95250">
              <a:lnSpc>
                <a:spcPct val="80000"/>
              </a:lnSpc>
              <a:spcBef>
                <a:spcPct val="20000"/>
              </a:spcBef>
              <a:buClr>
                <a:srgbClr val="003366"/>
              </a:buClr>
              <a:buSzPct val="120000"/>
              <a:buFontTx/>
              <a:buChar char="•"/>
              <a:tabLst>
                <a:tab pos="1143000" algn="l"/>
              </a:tabLst>
            </a:pPr>
            <a:endParaRPr lang="en-US" sz="1800">
              <a:latin typeface="+mn-lt"/>
            </a:endParaRPr>
          </a:p>
          <a:p>
            <a:pPr marL="95250" indent="-95250">
              <a:lnSpc>
                <a:spcPct val="80000"/>
              </a:lnSpc>
              <a:spcBef>
                <a:spcPct val="20000"/>
              </a:spcBef>
              <a:buClr>
                <a:srgbClr val="003366"/>
              </a:buClr>
              <a:buSzPct val="120000"/>
              <a:buFontTx/>
              <a:buChar char="•"/>
              <a:tabLst>
                <a:tab pos="1143000" algn="l"/>
              </a:tabLst>
            </a:pPr>
            <a:r>
              <a:rPr lang="en-US" sz="1800">
                <a:latin typeface="+mn-lt"/>
              </a:rPr>
              <a:t>Databases</a:t>
            </a:r>
          </a:p>
          <a:p>
            <a:pPr marL="571500" lvl="1" indent="-285750">
              <a:lnSpc>
                <a:spcPct val="80000"/>
              </a:lnSpc>
              <a:spcBef>
                <a:spcPct val="20000"/>
              </a:spcBef>
              <a:buClr>
                <a:srgbClr val="003366"/>
              </a:buClr>
              <a:buSzPct val="120000"/>
              <a:buFontTx/>
              <a:buChar char="•"/>
              <a:tabLst>
                <a:tab pos="1143000" algn="l"/>
              </a:tabLst>
            </a:pPr>
            <a:r>
              <a:rPr lang="en-US" sz="1800">
                <a:latin typeface="+mn-lt"/>
              </a:rPr>
              <a:t>HLR (Home Location Register)</a:t>
            </a:r>
          </a:p>
          <a:p>
            <a:pPr marL="571500" lvl="1" indent="-285750">
              <a:lnSpc>
                <a:spcPct val="80000"/>
              </a:lnSpc>
              <a:spcBef>
                <a:spcPct val="20000"/>
              </a:spcBef>
              <a:buClr>
                <a:srgbClr val="003366"/>
              </a:buClr>
              <a:buSzPct val="120000"/>
              <a:buFontTx/>
              <a:buChar char="•"/>
              <a:tabLst>
                <a:tab pos="1143000" algn="l"/>
              </a:tabLst>
            </a:pPr>
            <a:r>
              <a:rPr lang="en-US" sz="1800">
                <a:latin typeface="+mn-lt"/>
              </a:rPr>
              <a:t>VLR (Visitor Location Register)</a:t>
            </a:r>
          </a:p>
          <a:p>
            <a:pPr marL="571500" lvl="1" indent="-285750">
              <a:lnSpc>
                <a:spcPct val="80000"/>
              </a:lnSpc>
              <a:spcBef>
                <a:spcPct val="20000"/>
              </a:spcBef>
              <a:buClr>
                <a:srgbClr val="003366"/>
              </a:buClr>
              <a:buSzPct val="120000"/>
              <a:buFontTx/>
              <a:buChar char="•"/>
              <a:tabLst>
                <a:tab pos="1143000" algn="l"/>
              </a:tabLst>
            </a:pPr>
            <a:r>
              <a:rPr lang="en-US" sz="1800">
                <a:latin typeface="+mn-lt"/>
              </a:rPr>
              <a:t>EIR (Equipment Identity Register)</a:t>
            </a: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2736850" y="1851025"/>
            <a:ext cx="0" cy="5029200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136650" y="1752600"/>
            <a:ext cx="1327150" cy="5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1400">
                <a:latin typeface="+mn-lt"/>
              </a:rPr>
              <a:t>network</a:t>
            </a:r>
            <a:br>
              <a:rPr lang="de-DE" sz="1400">
                <a:latin typeface="+mn-lt"/>
              </a:rPr>
            </a:br>
            <a:r>
              <a:rPr lang="de-DE" sz="1400">
                <a:latin typeface="+mn-lt"/>
              </a:rPr>
              <a:t>subsystem</a:t>
            </a: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38200" y="3076575"/>
            <a:ext cx="444500" cy="215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r>
              <a:rPr lang="de-DE" sz="1400">
                <a:latin typeface="+mn-lt"/>
              </a:rPr>
              <a:t>MSC</a:t>
            </a: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838200" y="5819775"/>
            <a:ext cx="444500" cy="215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r>
              <a:rPr lang="de-DE" sz="1400">
                <a:latin typeface="+mn-lt"/>
              </a:rPr>
              <a:t>MSC</a:t>
            </a:r>
          </a:p>
        </p:txBody>
      </p:sp>
      <p:sp>
        <p:nvSpPr>
          <p:cNvPr id="10" name="Line 11"/>
          <p:cNvSpPr>
            <a:spLocks noChangeShapeType="1"/>
          </p:cNvSpPr>
          <p:nvPr/>
        </p:nvSpPr>
        <p:spPr bwMode="auto">
          <a:xfrm>
            <a:off x="1060450" y="3298825"/>
            <a:ext cx="0" cy="2514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1" name="Line 12"/>
          <p:cNvSpPr>
            <a:spLocks noChangeShapeType="1"/>
          </p:cNvSpPr>
          <p:nvPr/>
        </p:nvSpPr>
        <p:spPr bwMode="auto">
          <a:xfrm>
            <a:off x="755650" y="2308225"/>
            <a:ext cx="3200400" cy="0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2779713" y="1752600"/>
            <a:ext cx="1244600" cy="5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1400">
                <a:latin typeface="+mn-lt"/>
              </a:rPr>
              <a:t>fixed partner</a:t>
            </a:r>
            <a:br>
              <a:rPr lang="de-DE" sz="1400">
                <a:latin typeface="+mn-lt"/>
              </a:rPr>
            </a:br>
            <a:r>
              <a:rPr lang="de-DE" sz="1400">
                <a:latin typeface="+mn-lt"/>
              </a:rPr>
              <a:t>networks</a:t>
            </a:r>
          </a:p>
        </p:txBody>
      </p:sp>
      <p:sp>
        <p:nvSpPr>
          <p:cNvPr id="13" name="Line 14"/>
          <p:cNvSpPr>
            <a:spLocks noChangeShapeType="1"/>
          </p:cNvSpPr>
          <p:nvPr/>
        </p:nvSpPr>
        <p:spPr bwMode="auto">
          <a:xfrm flipV="1">
            <a:off x="1060450" y="2536825"/>
            <a:ext cx="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4" name="Line 15"/>
          <p:cNvSpPr>
            <a:spLocks noChangeShapeType="1"/>
          </p:cNvSpPr>
          <p:nvPr/>
        </p:nvSpPr>
        <p:spPr bwMode="auto">
          <a:xfrm>
            <a:off x="1060450" y="6042025"/>
            <a:ext cx="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1143000" y="6048375"/>
            <a:ext cx="444500" cy="215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r>
              <a:rPr lang="de-DE" sz="1400">
                <a:latin typeface="+mn-lt"/>
              </a:rPr>
              <a:t>IWF</a:t>
            </a:r>
          </a:p>
        </p:txBody>
      </p:sp>
      <p:sp>
        <p:nvSpPr>
          <p:cNvPr id="16" name="Line 18"/>
          <p:cNvSpPr>
            <a:spLocks noChangeShapeType="1"/>
          </p:cNvSpPr>
          <p:nvPr/>
        </p:nvSpPr>
        <p:spPr bwMode="auto">
          <a:xfrm>
            <a:off x="1289050" y="5889625"/>
            <a:ext cx="1981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7" name="Line 19"/>
          <p:cNvSpPr>
            <a:spLocks noChangeShapeType="1"/>
          </p:cNvSpPr>
          <p:nvPr/>
        </p:nvSpPr>
        <p:spPr bwMode="auto">
          <a:xfrm>
            <a:off x="1974850" y="6499225"/>
            <a:ext cx="1295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8" name="Rectangle 20"/>
          <p:cNvSpPr>
            <a:spLocks noChangeArrowheads="1"/>
          </p:cNvSpPr>
          <p:nvPr/>
        </p:nvSpPr>
        <p:spPr bwMode="auto">
          <a:xfrm>
            <a:off x="3200400" y="5661025"/>
            <a:ext cx="747713" cy="5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1400">
                <a:latin typeface="+mn-lt"/>
              </a:rPr>
              <a:t>ISDN</a:t>
            </a:r>
            <a:br>
              <a:rPr lang="de-DE" sz="1400">
                <a:latin typeface="+mn-lt"/>
              </a:rPr>
            </a:br>
            <a:r>
              <a:rPr lang="de-DE" sz="1400">
                <a:latin typeface="+mn-lt"/>
              </a:rPr>
              <a:t>PSTN</a:t>
            </a:r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3200400" y="6270625"/>
            <a:ext cx="823913" cy="5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1400">
                <a:latin typeface="+mn-lt"/>
              </a:rPr>
              <a:t>PSPDN</a:t>
            </a:r>
            <a:br>
              <a:rPr lang="de-DE" sz="1400">
                <a:latin typeface="+mn-lt"/>
              </a:rPr>
            </a:br>
            <a:r>
              <a:rPr lang="de-DE" sz="1400">
                <a:latin typeface="+mn-lt"/>
              </a:rPr>
              <a:t>CSPDN</a:t>
            </a:r>
          </a:p>
        </p:txBody>
      </p:sp>
      <p:sp>
        <p:nvSpPr>
          <p:cNvPr id="20" name="Oval 22"/>
          <p:cNvSpPr>
            <a:spLocks noChangeArrowheads="1"/>
          </p:cNvSpPr>
          <p:nvPr/>
        </p:nvSpPr>
        <p:spPr bwMode="auto">
          <a:xfrm>
            <a:off x="1143000" y="3838575"/>
            <a:ext cx="520700" cy="1511300"/>
          </a:xfrm>
          <a:prstGeom prst="ellipse">
            <a:avLst/>
          </a:prstGeom>
          <a:noFill/>
          <a:ln w="12700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21" name="Line 23"/>
          <p:cNvSpPr>
            <a:spLocks noChangeShapeType="1"/>
          </p:cNvSpPr>
          <p:nvPr/>
        </p:nvSpPr>
        <p:spPr bwMode="auto">
          <a:xfrm>
            <a:off x="1136650" y="3298825"/>
            <a:ext cx="76200" cy="7620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2" name="Line 24"/>
          <p:cNvSpPr>
            <a:spLocks noChangeShapeType="1"/>
          </p:cNvSpPr>
          <p:nvPr/>
        </p:nvSpPr>
        <p:spPr bwMode="auto">
          <a:xfrm flipV="1">
            <a:off x="1136650" y="5051425"/>
            <a:ext cx="76200" cy="7620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23" name="Rectangle 25"/>
          <p:cNvSpPr>
            <a:spLocks noChangeArrowheads="1"/>
          </p:cNvSpPr>
          <p:nvPr/>
        </p:nvSpPr>
        <p:spPr bwMode="auto">
          <a:xfrm rot="16200000">
            <a:off x="1077912" y="4308254"/>
            <a:ext cx="727075" cy="308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1400">
                <a:latin typeface="+mn-lt"/>
              </a:rPr>
              <a:t>SS7</a:t>
            </a:r>
          </a:p>
        </p:txBody>
      </p:sp>
      <p:sp>
        <p:nvSpPr>
          <p:cNvPr id="24" name="Rectangle 26"/>
          <p:cNvSpPr>
            <a:spLocks noChangeArrowheads="1"/>
          </p:cNvSpPr>
          <p:nvPr/>
        </p:nvSpPr>
        <p:spPr bwMode="auto">
          <a:xfrm>
            <a:off x="2209800" y="3609975"/>
            <a:ext cx="444500" cy="2159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25" name="Rectangle 27"/>
          <p:cNvSpPr>
            <a:spLocks noChangeArrowheads="1"/>
          </p:cNvSpPr>
          <p:nvPr/>
        </p:nvSpPr>
        <p:spPr bwMode="auto">
          <a:xfrm>
            <a:off x="2133600" y="3686175"/>
            <a:ext cx="444500" cy="2159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26" name="Rectangle 28"/>
          <p:cNvSpPr>
            <a:spLocks noChangeArrowheads="1"/>
          </p:cNvSpPr>
          <p:nvPr/>
        </p:nvSpPr>
        <p:spPr bwMode="auto">
          <a:xfrm>
            <a:off x="2057400" y="3762375"/>
            <a:ext cx="444500" cy="2159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27" name="Rectangle 29"/>
          <p:cNvSpPr>
            <a:spLocks noChangeArrowheads="1"/>
          </p:cNvSpPr>
          <p:nvPr/>
        </p:nvSpPr>
        <p:spPr bwMode="auto">
          <a:xfrm>
            <a:off x="1981200" y="3838575"/>
            <a:ext cx="444500" cy="2159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de-DE" sz="1400">
                <a:latin typeface="+mn-lt"/>
              </a:rPr>
              <a:t>EIR</a:t>
            </a:r>
          </a:p>
        </p:txBody>
      </p:sp>
      <p:sp>
        <p:nvSpPr>
          <p:cNvPr id="28" name="Rectangle 31"/>
          <p:cNvSpPr>
            <a:spLocks noChangeArrowheads="1"/>
          </p:cNvSpPr>
          <p:nvPr/>
        </p:nvSpPr>
        <p:spPr bwMode="auto">
          <a:xfrm>
            <a:off x="2209800" y="4295775"/>
            <a:ext cx="444500" cy="2159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29" name="Rectangle 32"/>
          <p:cNvSpPr>
            <a:spLocks noChangeArrowheads="1"/>
          </p:cNvSpPr>
          <p:nvPr/>
        </p:nvSpPr>
        <p:spPr bwMode="auto">
          <a:xfrm>
            <a:off x="2133600" y="4371975"/>
            <a:ext cx="444500" cy="2159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30" name="Rectangle 33"/>
          <p:cNvSpPr>
            <a:spLocks noChangeArrowheads="1"/>
          </p:cNvSpPr>
          <p:nvPr/>
        </p:nvSpPr>
        <p:spPr bwMode="auto">
          <a:xfrm>
            <a:off x="2057400" y="4448175"/>
            <a:ext cx="444500" cy="2159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31" name="Rectangle 34"/>
          <p:cNvSpPr>
            <a:spLocks noChangeArrowheads="1"/>
          </p:cNvSpPr>
          <p:nvPr/>
        </p:nvSpPr>
        <p:spPr bwMode="auto">
          <a:xfrm>
            <a:off x="1981200" y="4524375"/>
            <a:ext cx="444500" cy="2159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de-DE" sz="1400">
                <a:latin typeface="+mn-lt"/>
              </a:rPr>
              <a:t>HLR</a:t>
            </a:r>
          </a:p>
        </p:txBody>
      </p:sp>
      <p:sp>
        <p:nvSpPr>
          <p:cNvPr id="32" name="Rectangle 36"/>
          <p:cNvSpPr>
            <a:spLocks noChangeArrowheads="1"/>
          </p:cNvSpPr>
          <p:nvPr/>
        </p:nvSpPr>
        <p:spPr bwMode="auto">
          <a:xfrm>
            <a:off x="2133600" y="5133975"/>
            <a:ext cx="444500" cy="2159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33" name="Rectangle 37"/>
          <p:cNvSpPr>
            <a:spLocks noChangeArrowheads="1"/>
          </p:cNvSpPr>
          <p:nvPr/>
        </p:nvSpPr>
        <p:spPr bwMode="auto">
          <a:xfrm>
            <a:off x="2057400" y="5210175"/>
            <a:ext cx="444500" cy="2159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34" name="Rectangle 38"/>
          <p:cNvSpPr>
            <a:spLocks noChangeArrowheads="1"/>
          </p:cNvSpPr>
          <p:nvPr/>
        </p:nvSpPr>
        <p:spPr bwMode="auto">
          <a:xfrm>
            <a:off x="1981200" y="5286375"/>
            <a:ext cx="444500" cy="2159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800">
              <a:latin typeface="+mn-lt"/>
            </a:endParaRPr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1905000" y="5362575"/>
            <a:ext cx="444500" cy="2159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de-DE" sz="1400">
                <a:latin typeface="+mn-lt"/>
              </a:rPr>
              <a:t>VLR</a:t>
            </a:r>
          </a:p>
        </p:txBody>
      </p:sp>
      <p:sp>
        <p:nvSpPr>
          <p:cNvPr id="36" name="Line 41"/>
          <p:cNvSpPr>
            <a:spLocks noChangeShapeType="1"/>
          </p:cNvSpPr>
          <p:nvPr/>
        </p:nvSpPr>
        <p:spPr bwMode="auto">
          <a:xfrm>
            <a:off x="1593850" y="6194425"/>
            <a:ext cx="38100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7" name="Line 42"/>
          <p:cNvSpPr>
            <a:spLocks noChangeShapeType="1"/>
          </p:cNvSpPr>
          <p:nvPr/>
        </p:nvSpPr>
        <p:spPr bwMode="auto">
          <a:xfrm flipV="1">
            <a:off x="1670050" y="3984625"/>
            <a:ext cx="304800" cy="3048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8" name="Line 43"/>
          <p:cNvSpPr>
            <a:spLocks noChangeShapeType="1"/>
          </p:cNvSpPr>
          <p:nvPr/>
        </p:nvSpPr>
        <p:spPr bwMode="auto">
          <a:xfrm>
            <a:off x="1670050" y="4594225"/>
            <a:ext cx="3048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9" name="Line 44"/>
          <p:cNvSpPr>
            <a:spLocks noChangeShapeType="1"/>
          </p:cNvSpPr>
          <p:nvPr/>
        </p:nvSpPr>
        <p:spPr bwMode="auto">
          <a:xfrm>
            <a:off x="1593850" y="5127625"/>
            <a:ext cx="304800" cy="3810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40" name="Line 45"/>
          <p:cNvSpPr>
            <a:spLocks noChangeShapeType="1"/>
          </p:cNvSpPr>
          <p:nvPr/>
        </p:nvSpPr>
        <p:spPr bwMode="auto">
          <a:xfrm flipV="1">
            <a:off x="1441450" y="2841625"/>
            <a:ext cx="228600" cy="9906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41" name="Line 46"/>
          <p:cNvSpPr>
            <a:spLocks noChangeShapeType="1"/>
          </p:cNvSpPr>
          <p:nvPr/>
        </p:nvSpPr>
        <p:spPr bwMode="auto">
          <a:xfrm>
            <a:off x="1670050" y="2841625"/>
            <a:ext cx="16002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Dot"/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42" name="Rectangle 47"/>
          <p:cNvSpPr>
            <a:spLocks noChangeArrowheads="1"/>
          </p:cNvSpPr>
          <p:nvPr/>
        </p:nvSpPr>
        <p:spPr bwMode="auto">
          <a:xfrm>
            <a:off x="3200400" y="2613025"/>
            <a:ext cx="671513" cy="5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1400">
                <a:latin typeface="+mn-lt"/>
              </a:rPr>
              <a:t>ISDN</a:t>
            </a:r>
            <a:br>
              <a:rPr lang="de-DE" sz="1400">
                <a:latin typeface="+mn-lt"/>
              </a:rPr>
            </a:br>
            <a:r>
              <a:rPr lang="de-DE" sz="1400">
                <a:latin typeface="+mn-lt"/>
              </a:rPr>
              <a:t>PSTN</a:t>
            </a:r>
          </a:p>
        </p:txBody>
      </p:sp>
    </p:spTree>
    <p:extLst>
      <p:ext uri="{BB962C8B-B14F-4D97-AF65-F5344CB8AC3E}">
        <p14:creationId xmlns:p14="http://schemas.microsoft.com/office/powerpoint/2010/main" xmlns="" val="222658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Radio </a:t>
            </a:r>
            <a:r>
              <a:rPr lang="en-US" dirty="0" smtClean="0"/>
              <a:t>Subsystem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600" dirty="0">
                <a:latin typeface="Verdana" charset="0"/>
              </a:rPr>
              <a:t>The Radio Subsystem (RSS) comprises the cellular mobile network up to the switching centers</a:t>
            </a:r>
          </a:p>
          <a:p>
            <a:pPr eaLnBrk="1" hangingPunct="1"/>
            <a:r>
              <a:rPr lang="en-US" sz="2600" dirty="0">
                <a:latin typeface="Verdana" charset="0"/>
              </a:rPr>
              <a:t>Components</a:t>
            </a:r>
          </a:p>
          <a:p>
            <a:pPr lvl="1" eaLnBrk="1" hangingPunct="1"/>
            <a:r>
              <a:rPr lang="en-US" sz="2400" dirty="0">
                <a:latin typeface="Verdana" charset="0"/>
              </a:rPr>
              <a:t>Base Station Subsystem (BSS):</a:t>
            </a:r>
          </a:p>
          <a:p>
            <a:pPr lvl="2" eaLnBrk="1" hangingPunct="1"/>
            <a:r>
              <a:rPr lang="en-US" sz="1600" dirty="0">
                <a:latin typeface="Verdana" charset="0"/>
              </a:rPr>
              <a:t>Base Transceiver Station (BTS): radio components including sender, receiver, antenna - if directed antennas are used one BTS can cover several cells</a:t>
            </a:r>
          </a:p>
          <a:p>
            <a:pPr lvl="2" eaLnBrk="1" hangingPunct="1"/>
            <a:r>
              <a:rPr lang="en-US" sz="1600" dirty="0">
                <a:latin typeface="Verdana" charset="0"/>
              </a:rPr>
              <a:t>Base Station Controller (BSC): switching between BTSs, controlling BTSs, managing of network resources, mapping of radio channels (U</a:t>
            </a:r>
            <a:r>
              <a:rPr lang="en-US" sz="1600" baseline="-25000" dirty="0">
                <a:latin typeface="Verdana" charset="0"/>
              </a:rPr>
              <a:t>m</a:t>
            </a:r>
            <a:r>
              <a:rPr lang="en-US" sz="1600" dirty="0">
                <a:latin typeface="Verdana" charset="0"/>
              </a:rPr>
              <a:t>) onto terrestrial channels (A interface</a:t>
            </a:r>
            <a:r>
              <a:rPr lang="en-US" sz="1600" dirty="0" smtClean="0">
                <a:latin typeface="Verdana" charset="0"/>
              </a:rPr>
              <a:t>)</a:t>
            </a:r>
            <a:br>
              <a:rPr lang="en-US" sz="1600" dirty="0" smtClean="0">
                <a:latin typeface="Verdana" charset="0"/>
              </a:rPr>
            </a:br>
            <a:endParaRPr lang="en-US" sz="1600" dirty="0">
              <a:latin typeface="Verdana" charset="0"/>
            </a:endParaRPr>
          </a:p>
          <a:p>
            <a:pPr lvl="2" eaLnBrk="1" hangingPunct="1"/>
            <a:r>
              <a:rPr lang="en-US" sz="1600" dirty="0">
                <a:latin typeface="Verdana" charset="0"/>
              </a:rPr>
              <a:t>BSS = BSC + sum(BTS) + </a:t>
            </a:r>
            <a:r>
              <a:rPr lang="en-US" sz="1600" dirty="0" smtClean="0">
                <a:latin typeface="Verdana" charset="0"/>
              </a:rPr>
              <a:t>interconnection</a:t>
            </a:r>
          </a:p>
          <a:p>
            <a:pPr lvl="2" eaLnBrk="1" hangingPunct="1"/>
            <a:endParaRPr lang="en-US" dirty="0">
              <a:latin typeface="Verdana" charset="0"/>
            </a:endParaRPr>
          </a:p>
          <a:p>
            <a:pPr lvl="1" eaLnBrk="1" hangingPunct="1"/>
            <a:r>
              <a:rPr lang="en-US" sz="2400" dirty="0" smtClean="0">
                <a:latin typeface="Verdana" charset="0"/>
              </a:rPr>
              <a:t>Mobile </a:t>
            </a:r>
            <a:r>
              <a:rPr lang="en-US" sz="2400" dirty="0">
                <a:latin typeface="Verdana" charset="0"/>
              </a:rPr>
              <a:t>Stations (MS)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63500"/>
            <a:ext cx="3365500" cy="214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7136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GSM: </a:t>
            </a:r>
            <a:r>
              <a:rPr lang="en-US" dirty="0" smtClean="0"/>
              <a:t>Cellular Network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014913" y="2624137"/>
            <a:ext cx="3482975" cy="308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1400">
                <a:latin typeface="+mn-lt"/>
              </a:rPr>
              <a:t>possible radio coverage of the cell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41900" y="3595687"/>
            <a:ext cx="3844925" cy="308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de-DE" sz="1400">
                <a:latin typeface="+mn-lt"/>
              </a:rPr>
              <a:t>idealized shape of the cell</a:t>
            </a: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295400" y="2509837"/>
            <a:ext cx="3763963" cy="2017713"/>
            <a:chOff x="901" y="1169"/>
            <a:chExt cx="2569" cy="1271"/>
          </a:xfrm>
        </p:grpSpPr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2078" y="1816"/>
              <a:ext cx="676" cy="62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800">
                <a:latin typeface="+mn-lt"/>
              </a:endParaRPr>
            </a:p>
          </p:txBody>
        </p:sp>
        <p:sp>
          <p:nvSpPr>
            <p:cNvPr id="9" name="AutoShape 8"/>
            <p:cNvSpPr>
              <a:spLocks noChangeArrowheads="1"/>
            </p:cNvSpPr>
            <p:nvPr/>
          </p:nvSpPr>
          <p:spPr bwMode="auto">
            <a:xfrm>
              <a:off x="2160" y="1916"/>
              <a:ext cx="512" cy="424"/>
            </a:xfrm>
            <a:prstGeom prst="hexagon">
              <a:avLst>
                <a:gd name="adj" fmla="val 30183"/>
                <a:gd name="vf" fmla="val 115470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800">
                <a:latin typeface="+mn-lt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2187" y="1945"/>
              <a:ext cx="45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de-DE" sz="1600">
                  <a:latin typeface="+mn-lt"/>
                </a:rPr>
                <a:t>cell</a:t>
              </a:r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901" y="1169"/>
              <a:ext cx="677" cy="62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800">
                <a:latin typeface="+mn-lt"/>
              </a:endParaRPr>
            </a:p>
          </p:txBody>
        </p:sp>
        <p:sp>
          <p:nvSpPr>
            <p:cNvPr id="12" name="AutoShape 11"/>
            <p:cNvSpPr>
              <a:spLocks noChangeArrowheads="1"/>
            </p:cNvSpPr>
            <p:nvPr/>
          </p:nvSpPr>
          <p:spPr bwMode="auto">
            <a:xfrm>
              <a:off x="979" y="1276"/>
              <a:ext cx="512" cy="407"/>
            </a:xfrm>
            <a:prstGeom prst="hexagon">
              <a:avLst>
                <a:gd name="adj" fmla="val 31444"/>
                <a:gd name="vf" fmla="val 115470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800">
                <a:latin typeface="+mn-lt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010" y="1298"/>
              <a:ext cx="45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endParaRPr lang="en-US" sz="1600">
                <a:latin typeface="+mn-lt"/>
              </a:endParaRPr>
            </a:p>
          </p:txBody>
        </p:sp>
        <p:sp>
          <p:nvSpPr>
            <p:cNvPr id="14" name="AutoShape 13"/>
            <p:cNvSpPr>
              <a:spLocks noChangeArrowheads="1"/>
            </p:cNvSpPr>
            <p:nvPr/>
          </p:nvSpPr>
          <p:spPr bwMode="auto">
            <a:xfrm>
              <a:off x="1383" y="1472"/>
              <a:ext cx="512" cy="424"/>
            </a:xfrm>
            <a:prstGeom prst="hexagon">
              <a:avLst>
                <a:gd name="adj" fmla="val 30183"/>
                <a:gd name="vf" fmla="val 11547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800">
                <a:latin typeface="+mn-lt"/>
              </a:endParaRPr>
            </a:p>
          </p:txBody>
        </p:sp>
        <p:sp>
          <p:nvSpPr>
            <p:cNvPr id="15" name="AutoShape 14"/>
            <p:cNvSpPr>
              <a:spLocks noChangeArrowheads="1"/>
            </p:cNvSpPr>
            <p:nvPr/>
          </p:nvSpPr>
          <p:spPr bwMode="auto">
            <a:xfrm>
              <a:off x="987" y="1687"/>
              <a:ext cx="512" cy="424"/>
            </a:xfrm>
            <a:prstGeom prst="hexagon">
              <a:avLst>
                <a:gd name="adj" fmla="val 30183"/>
                <a:gd name="vf" fmla="val 11547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800">
                <a:latin typeface="+mn-lt"/>
              </a:endParaRPr>
            </a:p>
          </p:txBody>
        </p:sp>
        <p:sp>
          <p:nvSpPr>
            <p:cNvPr id="16" name="AutoShape 15"/>
            <p:cNvSpPr>
              <a:spLocks noChangeArrowheads="1"/>
            </p:cNvSpPr>
            <p:nvPr/>
          </p:nvSpPr>
          <p:spPr bwMode="auto">
            <a:xfrm>
              <a:off x="1774" y="1252"/>
              <a:ext cx="512" cy="424"/>
            </a:xfrm>
            <a:prstGeom prst="hexagon">
              <a:avLst>
                <a:gd name="adj" fmla="val 30183"/>
                <a:gd name="vf" fmla="val 11547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800">
                <a:latin typeface="+mn-lt"/>
              </a:endParaRPr>
            </a:p>
          </p:txBody>
        </p:sp>
        <p:sp>
          <p:nvSpPr>
            <p:cNvPr id="17" name="AutoShape 16"/>
            <p:cNvSpPr>
              <a:spLocks noChangeArrowheads="1"/>
            </p:cNvSpPr>
            <p:nvPr/>
          </p:nvSpPr>
          <p:spPr bwMode="auto">
            <a:xfrm>
              <a:off x="1774" y="1692"/>
              <a:ext cx="512" cy="424"/>
            </a:xfrm>
            <a:prstGeom prst="hexagon">
              <a:avLst>
                <a:gd name="adj" fmla="val 30183"/>
                <a:gd name="vf" fmla="val 11547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800">
                <a:latin typeface="+mn-lt"/>
              </a:endParaRPr>
            </a:p>
          </p:txBody>
        </p:sp>
        <p:sp>
          <p:nvSpPr>
            <p:cNvPr id="18" name="AutoShape 17"/>
            <p:cNvSpPr>
              <a:spLocks noChangeArrowheads="1"/>
            </p:cNvSpPr>
            <p:nvPr/>
          </p:nvSpPr>
          <p:spPr bwMode="auto">
            <a:xfrm>
              <a:off x="2170" y="1479"/>
              <a:ext cx="512" cy="424"/>
            </a:xfrm>
            <a:prstGeom prst="hexagon">
              <a:avLst>
                <a:gd name="adj" fmla="val 30183"/>
                <a:gd name="vf" fmla="val 11547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800">
                <a:latin typeface="+mn-lt"/>
              </a:endParaRPr>
            </a:p>
          </p:txBody>
        </p:sp>
        <p:sp>
          <p:nvSpPr>
            <p:cNvPr id="19" name="AutoShape 18"/>
            <p:cNvSpPr>
              <a:spLocks noChangeArrowheads="1"/>
            </p:cNvSpPr>
            <p:nvPr/>
          </p:nvSpPr>
          <p:spPr bwMode="auto">
            <a:xfrm>
              <a:off x="1386" y="1904"/>
              <a:ext cx="512" cy="424"/>
            </a:xfrm>
            <a:prstGeom prst="hexagon">
              <a:avLst>
                <a:gd name="adj" fmla="val 30183"/>
                <a:gd name="vf" fmla="val 11547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800">
                <a:latin typeface="+mn-lt"/>
              </a:endParaRPr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 flipH="1">
              <a:off x="2661" y="1357"/>
              <a:ext cx="766" cy="5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 flipH="1">
              <a:off x="2622" y="1963"/>
              <a:ext cx="848" cy="8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</p:grpSp>
      <p:sp>
        <p:nvSpPr>
          <p:cNvPr id="22" name="Text Box 28"/>
          <p:cNvSpPr txBox="1">
            <a:spLocks noChangeArrowheads="1"/>
          </p:cNvSpPr>
          <p:nvPr/>
        </p:nvSpPr>
        <p:spPr bwMode="auto">
          <a:xfrm>
            <a:off x="838200" y="1976437"/>
            <a:ext cx="41097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lang="en-US" sz="2000">
                <a:latin typeface="+mn-lt"/>
              </a:rPr>
              <a:t>segmentation of the area into cells</a:t>
            </a:r>
            <a:endParaRPr lang="en-US">
              <a:latin typeface="+mn-lt"/>
            </a:endParaRPr>
          </a:p>
        </p:txBody>
      </p:sp>
      <p:sp>
        <p:nvSpPr>
          <p:cNvPr id="23" name="Rectangle 42"/>
          <p:cNvSpPr txBox="1">
            <a:spLocks noChangeArrowheads="1"/>
          </p:cNvSpPr>
          <p:nvPr/>
        </p:nvSpPr>
        <p:spPr>
          <a:xfrm>
            <a:off x="179388" y="4792662"/>
            <a:ext cx="8785225" cy="259873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charset="0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0"/>
              <a:buChar char="n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charset="0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use of several carrier frequencies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not the same frequency in adjoining cells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cell sizes vary from some 100 m up to 35 km depending on user density, geography, transceiver power etc.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hexagonal shape of cells is idealized (cells overlap, shapes depend on geography)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if a mobile user changes cells handover of the connection to the neighbor cell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270592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Verdana" charset="0"/>
              </a:rPr>
              <a:t>GSM </a:t>
            </a:r>
            <a:r>
              <a:rPr lang="en-US" dirty="0" smtClean="0">
                <a:latin typeface="Verdana" charset="0"/>
              </a:rPr>
              <a:t>Frequency Bands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graphicFrame>
        <p:nvGraphicFramePr>
          <p:cNvPr id="5" name="Group 4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066724548"/>
              </p:ext>
            </p:extLst>
          </p:nvPr>
        </p:nvGraphicFramePr>
        <p:xfrm>
          <a:off x="250825" y="1849305"/>
          <a:ext cx="8642350" cy="4189667"/>
        </p:xfrm>
        <a:graphic>
          <a:graphicData uri="http://schemas.openxmlformats.org/drawingml/2006/table">
            <a:tbl>
              <a:tblPr/>
              <a:tblGrid>
                <a:gridCol w="2160588"/>
                <a:gridCol w="2162175"/>
                <a:gridCol w="2041525"/>
                <a:gridCol w="2278062"/>
              </a:tblGrid>
              <a:tr h="4920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Type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Channels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Uplink [MHz]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Downlink [MHz]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7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GSM 850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128-251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824-849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869-894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955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GSM 900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classical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extended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0-124, 955-1023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124 channels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+49 channels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876-915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890-915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880-915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921-960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935-960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925-960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6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GSM 1800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512-885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1710-1785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1805-1880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7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GSM 1900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512-810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1850-1910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1930-1990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50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GSM-R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exclusive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955-1024, 0-124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69 channels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876-915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876-880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921-960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921-925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3366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 Box 40"/>
          <p:cNvSpPr txBox="1">
            <a:spLocks noChangeArrowheads="1"/>
          </p:cNvSpPr>
          <p:nvPr/>
        </p:nvSpPr>
        <p:spPr bwMode="auto">
          <a:xfrm>
            <a:off x="46038" y="6127750"/>
            <a:ext cx="855875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>
              <a:buFontTx/>
              <a:buChar char="-"/>
            </a:pPr>
            <a:r>
              <a:rPr lang="en-US" sz="1400" dirty="0">
                <a:latin typeface="+mj-lt"/>
              </a:rPr>
              <a:t> Additionally: GSM 400 (also named GSM 450 or GSM 480 at 450-458/460-468 or 479-486/489-496 MHz)</a:t>
            </a:r>
          </a:p>
          <a:p>
            <a:pPr>
              <a:buFontTx/>
              <a:buChar char="-"/>
            </a:pPr>
            <a:r>
              <a:rPr lang="en-US" sz="1400" dirty="0">
                <a:latin typeface="+mj-lt"/>
              </a:rPr>
              <a:t> Please note: frequency ranges may vary depending on the country!</a:t>
            </a:r>
          </a:p>
          <a:p>
            <a:pPr>
              <a:buFontTx/>
              <a:buChar char="-"/>
            </a:pPr>
            <a:r>
              <a:rPr lang="en-US" sz="1400" dirty="0">
                <a:latin typeface="+mj-lt"/>
              </a:rPr>
              <a:t> Channels at the lower/upper edge of a frequency band are typically not used </a:t>
            </a:r>
          </a:p>
        </p:txBody>
      </p:sp>
    </p:spTree>
    <p:extLst>
      <p:ext uri="{BB962C8B-B14F-4D97-AF65-F5344CB8AC3E}">
        <p14:creationId xmlns:p14="http://schemas.microsoft.com/office/powerpoint/2010/main" xmlns="" val="3508171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Transceiver Station and Base Station Controller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 bwMode="auto">
          <a:xfrm>
            <a:off x="179388" y="1690687"/>
            <a:ext cx="8785225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charset="0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0"/>
              <a:buChar char="n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charset="0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/>
            <a:r>
              <a:rPr lang="en-US" sz="2400" smtClean="0"/>
              <a:t>Tasks of a BSS are distributed over BSC and BTS</a:t>
            </a:r>
          </a:p>
          <a:p>
            <a:pPr eaLnBrk="1" hangingPunct="1"/>
            <a:r>
              <a:rPr lang="en-US" sz="2400" smtClean="0"/>
              <a:t>BTS comprises radio specific functions</a:t>
            </a:r>
          </a:p>
          <a:p>
            <a:pPr eaLnBrk="1" hangingPunct="1"/>
            <a:r>
              <a:rPr lang="en-US" sz="2400" smtClean="0"/>
              <a:t>BSC is the switching center for radio channels</a:t>
            </a:r>
            <a:endParaRPr lang="en-US" sz="2400"/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62213693"/>
              </p:ext>
            </p:extLst>
          </p:nvPr>
        </p:nvGraphicFramePr>
        <p:xfrm>
          <a:off x="1715" y="3124200"/>
          <a:ext cx="6362700" cy="3919538"/>
        </p:xfrm>
        <a:graphic>
          <a:graphicData uri="http://schemas.openxmlformats.org/presentationml/2006/ole">
            <p:oleObj spid="_x0000_s76834" name="Dokument" r:id="rId3" imgW="6358467" imgH="3920067" progId="Word.Document.8">
              <p:embed/>
            </p:oleObj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800" y="3429000"/>
            <a:ext cx="3124200" cy="214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912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Verdana" charset="0"/>
              </a:rPr>
              <a:t>Mobile </a:t>
            </a:r>
            <a:r>
              <a:rPr lang="en-US" dirty="0" smtClean="0">
                <a:latin typeface="Verdana" charset="0"/>
              </a:rPr>
              <a:t>Station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5" name="Rectangle 20"/>
          <p:cNvSpPr txBox="1">
            <a:spLocks noChangeArrowheads="1"/>
          </p:cNvSpPr>
          <p:nvPr/>
        </p:nvSpPr>
        <p:spPr bwMode="auto">
          <a:xfrm>
            <a:off x="179388" y="1890712"/>
            <a:ext cx="8785225" cy="534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charset="0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0"/>
              <a:buChar char="n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charset="0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/>
            <a:r>
              <a:rPr lang="en-US" sz="1700" dirty="0" smtClean="0"/>
              <a:t>Terminal for the use of GSM services</a:t>
            </a:r>
          </a:p>
          <a:p>
            <a:pPr eaLnBrk="1" hangingPunct="1"/>
            <a:r>
              <a:rPr lang="en-US" sz="1700" dirty="0" smtClean="0"/>
              <a:t>A mobile station (MS) comprises several functional groups</a:t>
            </a:r>
          </a:p>
          <a:p>
            <a:pPr lvl="1" eaLnBrk="1" hangingPunct="1"/>
            <a:r>
              <a:rPr lang="en-US" sz="1700" dirty="0" smtClean="0"/>
              <a:t>MT (Mobile Terminal):</a:t>
            </a:r>
          </a:p>
          <a:p>
            <a:pPr lvl="2" eaLnBrk="1" hangingPunct="1"/>
            <a:r>
              <a:rPr lang="en-US" sz="1700" dirty="0" smtClean="0"/>
              <a:t>offers common functions used by all services the MS offers</a:t>
            </a:r>
          </a:p>
          <a:p>
            <a:pPr lvl="2" eaLnBrk="1" hangingPunct="1"/>
            <a:r>
              <a:rPr lang="en-US" sz="1700" dirty="0" smtClean="0"/>
              <a:t>corresponds to the network termination (NT) of an ISDN access</a:t>
            </a:r>
          </a:p>
          <a:p>
            <a:pPr lvl="2" eaLnBrk="1" hangingPunct="1"/>
            <a:r>
              <a:rPr lang="en-US" sz="1700" dirty="0" smtClean="0"/>
              <a:t>end-point of the radio interface (Um)</a:t>
            </a:r>
          </a:p>
          <a:p>
            <a:pPr lvl="1" eaLnBrk="1" hangingPunct="1"/>
            <a:r>
              <a:rPr lang="en-US" sz="1700" dirty="0" smtClean="0"/>
              <a:t>TA (Terminal Adapter):</a:t>
            </a:r>
          </a:p>
          <a:p>
            <a:pPr lvl="2" eaLnBrk="1" hangingPunct="1"/>
            <a:r>
              <a:rPr lang="en-US" sz="1700" dirty="0" smtClean="0"/>
              <a:t>terminal adaptation, hides radio specific characteristics</a:t>
            </a:r>
          </a:p>
          <a:p>
            <a:pPr lvl="1" eaLnBrk="1" hangingPunct="1"/>
            <a:r>
              <a:rPr lang="en-US" sz="1700" dirty="0" smtClean="0"/>
              <a:t>TE (Terminal Equipment):</a:t>
            </a:r>
          </a:p>
          <a:p>
            <a:pPr lvl="2" eaLnBrk="1" hangingPunct="1"/>
            <a:r>
              <a:rPr lang="en-US" sz="1700" dirty="0" smtClean="0"/>
              <a:t>peripheral device of the MS, offers services to a user</a:t>
            </a:r>
          </a:p>
          <a:p>
            <a:pPr lvl="2" eaLnBrk="1" hangingPunct="1"/>
            <a:r>
              <a:rPr lang="en-US" sz="1700" dirty="0" smtClean="0"/>
              <a:t>does not contain GSM specific functions</a:t>
            </a:r>
          </a:p>
          <a:p>
            <a:pPr lvl="1" eaLnBrk="1" hangingPunct="1"/>
            <a:r>
              <a:rPr lang="en-US" sz="1700" dirty="0" smtClean="0"/>
              <a:t>SIM (Subscriber Identity Module):</a:t>
            </a:r>
          </a:p>
          <a:p>
            <a:pPr lvl="2" eaLnBrk="1" hangingPunct="1"/>
            <a:r>
              <a:rPr lang="en-US" sz="1700" dirty="0" smtClean="0"/>
              <a:t>personalization of the mobile terminal, stores user parameters </a:t>
            </a:r>
            <a:endParaRPr lang="en-US" sz="1700" dirty="0"/>
          </a:p>
        </p:txBody>
      </p: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1905000" y="6062662"/>
            <a:ext cx="5341939" cy="719138"/>
            <a:chOff x="816" y="3216"/>
            <a:chExt cx="3365" cy="453"/>
          </a:xfrm>
        </p:grpSpPr>
        <p:grpSp>
          <p:nvGrpSpPr>
            <p:cNvPr id="7" name="Group 12"/>
            <p:cNvGrpSpPr>
              <a:grpSpLocks/>
            </p:cNvGrpSpPr>
            <p:nvPr/>
          </p:nvGrpSpPr>
          <p:grpSpPr bwMode="auto">
            <a:xfrm>
              <a:off x="1344" y="3360"/>
              <a:ext cx="2640" cy="96"/>
              <a:chOff x="1344" y="3360"/>
              <a:chExt cx="2640" cy="96"/>
            </a:xfrm>
          </p:grpSpPr>
          <p:sp>
            <p:nvSpPr>
              <p:cNvPr id="15" name="Line 9"/>
              <p:cNvSpPr>
                <a:spLocks noChangeShapeType="1"/>
              </p:cNvSpPr>
              <p:nvPr/>
            </p:nvSpPr>
            <p:spPr bwMode="auto">
              <a:xfrm>
                <a:off x="1680" y="336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800">
                  <a:latin typeface="+mn-lt"/>
                </a:endParaRPr>
              </a:p>
            </p:txBody>
          </p:sp>
          <p:sp>
            <p:nvSpPr>
              <p:cNvPr id="16" name="Line 10"/>
              <p:cNvSpPr>
                <a:spLocks noChangeShapeType="1"/>
              </p:cNvSpPr>
              <p:nvPr/>
            </p:nvSpPr>
            <p:spPr bwMode="auto">
              <a:xfrm>
                <a:off x="2880" y="336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800">
                  <a:latin typeface="+mn-lt"/>
                </a:endParaRPr>
              </a:p>
            </p:txBody>
          </p:sp>
          <p:sp>
            <p:nvSpPr>
              <p:cNvPr id="17" name="Line 11"/>
              <p:cNvSpPr>
                <a:spLocks noChangeShapeType="1"/>
              </p:cNvSpPr>
              <p:nvPr/>
            </p:nvSpPr>
            <p:spPr bwMode="auto">
              <a:xfrm>
                <a:off x="1344" y="3360"/>
                <a:ext cx="26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800">
                  <a:latin typeface="+mn-lt"/>
                </a:endParaRPr>
              </a:p>
            </p:txBody>
          </p:sp>
        </p:grpSp>
        <p:sp>
          <p:nvSpPr>
            <p:cNvPr id="8" name="Text Box 13"/>
            <p:cNvSpPr txBox="1">
              <a:spLocks noChangeArrowheads="1"/>
            </p:cNvSpPr>
            <p:nvPr/>
          </p:nvSpPr>
          <p:spPr bwMode="auto">
            <a:xfrm>
              <a:off x="1574" y="3436"/>
              <a:ext cx="2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de-DE" sz="1800">
                  <a:latin typeface="+mn-lt"/>
                </a:rPr>
                <a:t>R</a:t>
              </a:r>
            </a:p>
          </p:txBody>
        </p:sp>
        <p:sp>
          <p:nvSpPr>
            <p:cNvPr id="9" name="Text Box 14"/>
            <p:cNvSpPr txBox="1">
              <a:spLocks noChangeArrowheads="1"/>
            </p:cNvSpPr>
            <p:nvPr/>
          </p:nvSpPr>
          <p:spPr bwMode="auto">
            <a:xfrm>
              <a:off x="2784" y="3436"/>
              <a:ext cx="19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de-DE" sz="1800">
                  <a:latin typeface="+mn-lt"/>
                </a:rPr>
                <a:t>S</a:t>
              </a:r>
            </a:p>
          </p:txBody>
        </p:sp>
        <p:sp>
          <p:nvSpPr>
            <p:cNvPr id="10" name="Text Box 15"/>
            <p:cNvSpPr txBox="1">
              <a:spLocks noChangeArrowheads="1"/>
            </p:cNvSpPr>
            <p:nvPr/>
          </p:nvSpPr>
          <p:spPr bwMode="auto">
            <a:xfrm>
              <a:off x="3888" y="3360"/>
              <a:ext cx="29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Verdana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charset="0"/>
                  <a:ea typeface="ＭＳ Ｐゴシック" charset="0"/>
                </a:defRPr>
              </a:lvl9pPr>
            </a:lstStyle>
            <a:p>
              <a:r>
                <a:rPr lang="de-DE" sz="1800">
                  <a:latin typeface="+mn-lt"/>
                </a:rPr>
                <a:t>U</a:t>
              </a:r>
              <a:r>
                <a:rPr lang="de-DE" sz="1800" baseline="-25000">
                  <a:latin typeface="+mn-lt"/>
                </a:rPr>
                <a:t>m</a:t>
              </a:r>
              <a:endParaRPr lang="de-DE" sz="1800">
                <a:latin typeface="+mn-lt"/>
              </a:endParaRPr>
            </a:p>
          </p:txBody>
        </p:sp>
        <p:sp>
          <p:nvSpPr>
            <p:cNvPr id="11" name="Oval 16"/>
            <p:cNvSpPr>
              <a:spLocks noChangeArrowheads="1"/>
            </p:cNvSpPr>
            <p:nvPr/>
          </p:nvSpPr>
          <p:spPr bwMode="auto">
            <a:xfrm>
              <a:off x="3969" y="3340"/>
              <a:ext cx="48" cy="48"/>
            </a:xfrm>
            <a:prstGeom prst="ellipse">
              <a:avLst/>
            </a:prstGeom>
            <a:solidFill>
              <a:srgbClr val="DADAF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800">
                <a:latin typeface="+mn-lt"/>
              </a:endParaRPr>
            </a:p>
          </p:txBody>
        </p:sp>
        <p:sp>
          <p:nvSpPr>
            <p:cNvPr id="12" name="Rectangle 4"/>
            <p:cNvSpPr>
              <a:spLocks noChangeArrowheads="1"/>
            </p:cNvSpPr>
            <p:nvPr/>
          </p:nvSpPr>
          <p:spPr bwMode="auto">
            <a:xfrm>
              <a:off x="816" y="3216"/>
              <a:ext cx="576" cy="336"/>
            </a:xfrm>
            <a:prstGeom prst="rect">
              <a:avLst/>
            </a:prstGeom>
            <a:solidFill>
              <a:srgbClr val="DADAF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de-DE" sz="1800">
                  <a:latin typeface="+mn-lt"/>
                </a:rPr>
                <a:t>TE</a:t>
              </a:r>
            </a:p>
          </p:txBody>
        </p:sp>
        <p:sp>
          <p:nvSpPr>
            <p:cNvPr id="13" name="Rectangle 5"/>
            <p:cNvSpPr>
              <a:spLocks noChangeArrowheads="1"/>
            </p:cNvSpPr>
            <p:nvPr/>
          </p:nvSpPr>
          <p:spPr bwMode="auto">
            <a:xfrm>
              <a:off x="1992" y="3216"/>
              <a:ext cx="576" cy="336"/>
            </a:xfrm>
            <a:prstGeom prst="rect">
              <a:avLst/>
            </a:prstGeom>
            <a:solidFill>
              <a:srgbClr val="DADAF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de-DE" sz="1800">
                  <a:latin typeface="+mn-lt"/>
                </a:rPr>
                <a:t>TA</a:t>
              </a:r>
            </a:p>
          </p:txBody>
        </p:sp>
        <p:sp>
          <p:nvSpPr>
            <p:cNvPr id="14" name="Rectangle 6"/>
            <p:cNvSpPr>
              <a:spLocks noChangeArrowheads="1"/>
            </p:cNvSpPr>
            <p:nvPr/>
          </p:nvSpPr>
          <p:spPr bwMode="auto">
            <a:xfrm>
              <a:off x="3168" y="3216"/>
              <a:ext cx="576" cy="336"/>
            </a:xfrm>
            <a:prstGeom prst="rect">
              <a:avLst/>
            </a:prstGeom>
            <a:solidFill>
              <a:srgbClr val="DADAF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de-DE" sz="1800">
                  <a:latin typeface="+mn-lt"/>
                </a:rPr>
                <a:t>MT</a:t>
              </a: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900" y="139700"/>
            <a:ext cx="3365500" cy="214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1536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5105400" cy="1143000"/>
          </a:xfrm>
        </p:spPr>
        <p:txBody>
          <a:bodyPr/>
          <a:lstStyle/>
          <a:p>
            <a:r>
              <a:rPr lang="en-US" dirty="0"/>
              <a:t>Network and </a:t>
            </a:r>
            <a:r>
              <a:rPr lang="en-US" dirty="0" smtClean="0"/>
              <a:t>Switching Subsystem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>
                <a:latin typeface="Verdana" charset="0"/>
              </a:rPr>
              <a:t>NSS is the main component of the public mobile network GSM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Verdana" charset="0"/>
              </a:rPr>
              <a:t>switching, mobility management, interconnection to other networks, system control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latin typeface="Verdana" charset="0"/>
              </a:rPr>
              <a:t>Components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Verdana" charset="0"/>
              </a:rPr>
              <a:t>Mobile Services Switching Center (MSC)</a:t>
            </a:r>
            <a:br>
              <a:rPr lang="en-US" sz="2000" dirty="0">
                <a:latin typeface="Verdana" charset="0"/>
              </a:rPr>
            </a:br>
            <a:r>
              <a:rPr lang="en-US" sz="2000" dirty="0">
                <a:latin typeface="Verdana" charset="0"/>
              </a:rPr>
              <a:t>controls all connections via a separated network to/from a mobile terminal within the domain of the MSC - several BSC can belong to a MSC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Verdana" charset="0"/>
              </a:rPr>
              <a:t>Databases (important: scalability, high capacity, low delay)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>
                <a:latin typeface="Verdana" charset="0"/>
              </a:rPr>
              <a:t>Home Location Register (HLR)</a:t>
            </a:r>
            <a:br>
              <a:rPr lang="en-US" sz="2000" dirty="0">
                <a:latin typeface="Verdana" charset="0"/>
              </a:rPr>
            </a:br>
            <a:r>
              <a:rPr lang="en-US" sz="2000" dirty="0">
                <a:latin typeface="Verdana" charset="0"/>
              </a:rPr>
              <a:t>central master database containing user data, permanent and semi-permanent data of all subscribers assigned to the HLR (one provider can have several HLRs)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>
                <a:latin typeface="Verdana" charset="0"/>
              </a:rPr>
              <a:t>Visitor Location Register (VLR)</a:t>
            </a:r>
            <a:br>
              <a:rPr lang="en-US" sz="2000" dirty="0">
                <a:latin typeface="Verdana" charset="0"/>
              </a:rPr>
            </a:br>
            <a:r>
              <a:rPr lang="en-US" sz="2000" dirty="0">
                <a:latin typeface="Verdana" charset="0"/>
              </a:rPr>
              <a:t>local database for a subset of user data, including data about all user currently in the domain of the VLR</a:t>
            </a:r>
          </a:p>
          <a:p>
            <a:pPr lvl="2" eaLnBrk="1" hangingPunct="1">
              <a:lnSpc>
                <a:spcPct val="90000"/>
              </a:lnSpc>
            </a:pPr>
            <a:endParaRPr lang="en-US" sz="2000" dirty="0">
              <a:latin typeface="Verdana" charset="0"/>
            </a:endParaRP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63500"/>
            <a:ext cx="3365500" cy="199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1223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4648200" cy="1143000"/>
          </a:xfrm>
        </p:spPr>
        <p:txBody>
          <a:bodyPr/>
          <a:lstStyle/>
          <a:p>
            <a:r>
              <a:rPr lang="en-US" dirty="0"/>
              <a:t>Mobile Services Switching Center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22513"/>
            <a:ext cx="9144000" cy="4840287"/>
          </a:xfrm>
        </p:spPr>
        <p:txBody>
          <a:bodyPr/>
          <a:lstStyle/>
          <a:p>
            <a:pPr eaLnBrk="1" hangingPunct="1"/>
            <a:r>
              <a:rPr lang="en-US" sz="1700" dirty="0">
                <a:latin typeface="Verdana" charset="0"/>
              </a:rPr>
              <a:t>The MSC (mobile services switching center) plays a central role in GSM</a:t>
            </a:r>
          </a:p>
          <a:p>
            <a:pPr marL="819150" lvl="1" eaLnBrk="1" hangingPunct="1"/>
            <a:r>
              <a:rPr lang="en-US" sz="1700" dirty="0">
                <a:latin typeface="Verdana" charset="0"/>
              </a:rPr>
              <a:t>switching functions</a:t>
            </a:r>
          </a:p>
          <a:p>
            <a:pPr marL="819150" lvl="1" eaLnBrk="1" hangingPunct="1"/>
            <a:r>
              <a:rPr lang="en-US" sz="1700" dirty="0">
                <a:latin typeface="Verdana" charset="0"/>
              </a:rPr>
              <a:t>additional functions for mobility support</a:t>
            </a:r>
          </a:p>
          <a:p>
            <a:pPr marL="819150" lvl="1" eaLnBrk="1" hangingPunct="1"/>
            <a:r>
              <a:rPr lang="en-US" sz="1700" dirty="0">
                <a:latin typeface="Verdana" charset="0"/>
              </a:rPr>
              <a:t>management of network resources</a:t>
            </a:r>
          </a:p>
          <a:p>
            <a:pPr marL="819150" lvl="1" eaLnBrk="1" hangingPunct="1"/>
            <a:r>
              <a:rPr lang="en-US" sz="1700" dirty="0">
                <a:latin typeface="Verdana" charset="0"/>
              </a:rPr>
              <a:t>interworking functions via Gateway MSC (GMSC)</a:t>
            </a:r>
          </a:p>
          <a:p>
            <a:pPr marL="819150" lvl="1" eaLnBrk="1" hangingPunct="1"/>
            <a:r>
              <a:rPr lang="en-US" sz="1700" dirty="0">
                <a:latin typeface="Verdana" charset="0"/>
              </a:rPr>
              <a:t>integration of several databases</a:t>
            </a:r>
          </a:p>
          <a:p>
            <a:pPr eaLnBrk="1" hangingPunct="1"/>
            <a:r>
              <a:rPr lang="en-US" sz="1700" dirty="0">
                <a:latin typeface="Verdana" charset="0"/>
              </a:rPr>
              <a:t>Functions of a MSC</a:t>
            </a:r>
          </a:p>
          <a:p>
            <a:pPr marL="819150" lvl="1" eaLnBrk="1" hangingPunct="1"/>
            <a:r>
              <a:rPr lang="en-US" sz="1700" dirty="0">
                <a:latin typeface="Verdana" charset="0"/>
              </a:rPr>
              <a:t>specific functions for paging and call forwarding</a:t>
            </a:r>
          </a:p>
          <a:p>
            <a:pPr marL="819150" lvl="1" eaLnBrk="1" hangingPunct="1"/>
            <a:r>
              <a:rPr lang="en-US" sz="1700" dirty="0">
                <a:latin typeface="Verdana" charset="0"/>
              </a:rPr>
              <a:t>termination of SS7 (signaling system no. 7)</a:t>
            </a:r>
          </a:p>
          <a:p>
            <a:pPr marL="819150" lvl="1" eaLnBrk="1" hangingPunct="1"/>
            <a:r>
              <a:rPr lang="en-US" sz="1700" dirty="0">
                <a:latin typeface="Verdana" charset="0"/>
              </a:rPr>
              <a:t>mobility specific signaling</a:t>
            </a:r>
          </a:p>
          <a:p>
            <a:pPr marL="819150" lvl="1" eaLnBrk="1" hangingPunct="1"/>
            <a:r>
              <a:rPr lang="en-US" sz="1700" dirty="0">
                <a:latin typeface="Verdana" charset="0"/>
              </a:rPr>
              <a:t>location registration and forwarding of location information</a:t>
            </a:r>
          </a:p>
          <a:p>
            <a:pPr marL="819150" lvl="1" eaLnBrk="1" hangingPunct="1"/>
            <a:r>
              <a:rPr lang="en-US" sz="1700" dirty="0">
                <a:latin typeface="Verdana" charset="0"/>
              </a:rPr>
              <a:t>provision of new services (fax, data calls)</a:t>
            </a:r>
          </a:p>
          <a:p>
            <a:pPr marL="819150" lvl="1" eaLnBrk="1" hangingPunct="1"/>
            <a:r>
              <a:rPr lang="en-US" sz="1700" dirty="0">
                <a:latin typeface="Verdana" charset="0"/>
              </a:rPr>
              <a:t>support of short message service (SMS)</a:t>
            </a:r>
          </a:p>
          <a:p>
            <a:pPr marL="819150" lvl="1" eaLnBrk="1" hangingPunct="1"/>
            <a:r>
              <a:rPr lang="en-US" sz="1700" dirty="0">
                <a:latin typeface="Verdana" charset="0"/>
              </a:rPr>
              <a:t>generation and forwarding of accounting and billing information</a:t>
            </a:r>
          </a:p>
          <a:p>
            <a:endParaRPr lang="en-US" sz="1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63500"/>
            <a:ext cx="3365500" cy="214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274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3429000" cy="1143000"/>
          </a:xfrm>
        </p:spPr>
        <p:txBody>
          <a:bodyPr/>
          <a:lstStyle/>
          <a:p>
            <a:r>
              <a:rPr lang="en-US" dirty="0">
                <a:latin typeface="Verdana" charset="0"/>
              </a:rPr>
              <a:t>Operation </a:t>
            </a:r>
            <a:r>
              <a:rPr lang="en-US" dirty="0" smtClean="0">
                <a:latin typeface="Verdana" charset="0"/>
              </a:rPr>
              <a:t>Subsystem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46313"/>
            <a:ext cx="9144000" cy="48402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1800" dirty="0">
                <a:latin typeface="Verdana" charset="0"/>
              </a:rPr>
              <a:t>The OSS (Operation Subsystem) enables centralized operation, management, and maintenance of all GSM subsystems</a:t>
            </a:r>
          </a:p>
          <a:p>
            <a:pPr eaLnBrk="1" hangingPunct="1">
              <a:lnSpc>
                <a:spcPct val="90000"/>
              </a:lnSpc>
            </a:pPr>
            <a:r>
              <a:rPr lang="en-US" sz="1800" dirty="0">
                <a:latin typeface="Verdana" charset="0"/>
              </a:rPr>
              <a:t>Components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latin typeface="Verdana" charset="0"/>
              </a:rPr>
              <a:t>Authentication Center (AUC)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>
                <a:latin typeface="Verdana" charset="0"/>
              </a:rPr>
              <a:t>generates user specific authentication parameters on request of a VLR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>
                <a:latin typeface="Verdana" charset="0"/>
              </a:rPr>
              <a:t>authentication parameters used for authentication of mobile terminals and encryption of user data on the air interface within the GSM system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latin typeface="Verdana" charset="0"/>
              </a:rPr>
              <a:t>Equipment Identity Register (EIR)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>
                <a:latin typeface="Verdana" charset="0"/>
              </a:rPr>
              <a:t>registers GSM mobile stations and user rights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>
                <a:latin typeface="Verdana" charset="0"/>
              </a:rPr>
              <a:t>stolen or malfunctioning mobile stations can be locked and sometimes even localized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latin typeface="Verdana" charset="0"/>
              </a:rPr>
              <a:t>Operation and Maintenance Center (OMC)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>
                <a:latin typeface="Verdana" charset="0"/>
              </a:rPr>
              <a:t>different control capabilities for the radio subsystem and the network subsystem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39700"/>
            <a:ext cx="3365500" cy="214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6976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8337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F75DD-B156-B946-9D4F-8700D3D9A5E6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345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GSM Protocol Stack</a:t>
            </a:r>
            <a:endParaRPr lang="en-US"/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3886200"/>
            <a:ext cx="7772400" cy="2971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b="1" dirty="0" smtClean="0">
                <a:solidFill>
                  <a:schemeClr val="folHlink"/>
                </a:solidFill>
              </a:rPr>
              <a:t>Layer 1:</a:t>
            </a:r>
            <a:r>
              <a:rPr lang="en-US" sz="2000" dirty="0" smtClean="0"/>
              <a:t> Physical Layer </a:t>
            </a:r>
          </a:p>
          <a:p>
            <a:pPr lvl="2">
              <a:lnSpc>
                <a:spcPct val="90000"/>
              </a:lnSpc>
            </a:pPr>
            <a:r>
              <a:rPr lang="en-US" sz="1600" dirty="0" smtClean="0"/>
              <a:t>Radio Transmission</a:t>
            </a:r>
          </a:p>
          <a:p>
            <a:pPr>
              <a:lnSpc>
                <a:spcPct val="90000"/>
              </a:lnSpc>
            </a:pPr>
            <a:r>
              <a:rPr lang="en-US" sz="2000" b="1" dirty="0" smtClean="0">
                <a:solidFill>
                  <a:schemeClr val="folHlink"/>
                </a:solidFill>
              </a:rPr>
              <a:t>Layer</a:t>
            </a:r>
            <a:r>
              <a:rPr lang="en-US" sz="2000" dirty="0" smtClean="0">
                <a:solidFill>
                  <a:schemeClr val="folHlink"/>
                </a:solidFill>
              </a:rPr>
              <a:t> </a:t>
            </a:r>
            <a:r>
              <a:rPr lang="en-US" sz="2000" b="1" dirty="0" smtClean="0">
                <a:solidFill>
                  <a:schemeClr val="folHlink"/>
                </a:solidFill>
              </a:rPr>
              <a:t>2</a:t>
            </a:r>
            <a:r>
              <a:rPr lang="en-US" sz="2000" dirty="0" smtClean="0">
                <a:solidFill>
                  <a:schemeClr val="folHlink"/>
                </a:solidFill>
              </a:rPr>
              <a:t>: </a:t>
            </a:r>
            <a:r>
              <a:rPr lang="en-US" sz="2000" dirty="0" smtClean="0"/>
              <a:t>Data Link Layer (DLL) </a:t>
            </a:r>
          </a:p>
          <a:p>
            <a:pPr lvl="2">
              <a:lnSpc>
                <a:spcPct val="90000"/>
              </a:lnSpc>
            </a:pPr>
            <a:r>
              <a:rPr lang="en-US" sz="1600" dirty="0" smtClean="0"/>
              <a:t>provides error-free transmission between adjacent entities, based on the ISDN</a:t>
            </a:r>
            <a:r>
              <a:rPr lang="ja-JP" altLang="en-US" sz="1600" dirty="0" smtClean="0">
                <a:latin typeface="Arial"/>
              </a:rPr>
              <a:t>’</a:t>
            </a:r>
            <a:r>
              <a:rPr lang="en-US" sz="1600" dirty="0" smtClean="0"/>
              <a:t>s LAPD protocol for the U</a:t>
            </a:r>
            <a:r>
              <a:rPr lang="en-US" sz="1600" baseline="-25000" dirty="0" smtClean="0"/>
              <a:t>m</a:t>
            </a:r>
            <a:r>
              <a:rPr lang="en-US" sz="1600" dirty="0" smtClean="0"/>
              <a:t> and </a:t>
            </a:r>
            <a:r>
              <a:rPr lang="en-US" sz="1600" dirty="0" err="1" smtClean="0"/>
              <a:t>A</a:t>
            </a:r>
            <a:r>
              <a:rPr lang="en-US" sz="1600" baseline="-25000" dirty="0" err="1" smtClean="0"/>
              <a:t>bis</a:t>
            </a:r>
            <a:r>
              <a:rPr lang="en-US" sz="1600" dirty="0" smtClean="0"/>
              <a:t> interfaces, and on SS7</a:t>
            </a:r>
            <a:r>
              <a:rPr lang="ja-JP" altLang="en-US" sz="1600" dirty="0" smtClean="0">
                <a:latin typeface="Arial"/>
              </a:rPr>
              <a:t>’</a:t>
            </a:r>
            <a:r>
              <a:rPr lang="en-US" sz="1600" dirty="0" smtClean="0"/>
              <a:t>s Message Transfer Protocol (MTP) for the other Layer interfaces </a:t>
            </a:r>
          </a:p>
          <a:p>
            <a:pPr>
              <a:lnSpc>
                <a:spcPct val="90000"/>
              </a:lnSpc>
            </a:pPr>
            <a:r>
              <a:rPr lang="en-US" sz="2000" b="1" dirty="0" smtClean="0">
                <a:solidFill>
                  <a:schemeClr val="folHlink"/>
                </a:solidFill>
              </a:rPr>
              <a:t>Layer 3:</a:t>
            </a:r>
            <a:r>
              <a:rPr lang="en-US" sz="2000" dirty="0" smtClean="0"/>
              <a:t> Networking or Messaging Layer</a:t>
            </a:r>
          </a:p>
          <a:p>
            <a:pPr lvl="2">
              <a:lnSpc>
                <a:spcPct val="90000"/>
              </a:lnSpc>
            </a:pPr>
            <a:r>
              <a:rPr lang="en-US" sz="1600" dirty="0" smtClean="0"/>
              <a:t>Responsible for the communication of network resources, mobility, code format and call-related management messages between various network entities</a:t>
            </a:r>
            <a:endParaRPr lang="en-US" sz="1600" dirty="0"/>
          </a:p>
        </p:txBody>
      </p:sp>
      <p:sp>
        <p:nvSpPr>
          <p:cNvPr id="345092" name="Rectangle 4"/>
          <p:cNvSpPr>
            <a:spLocks noChangeArrowheads="1"/>
          </p:cNvSpPr>
          <p:nvPr/>
        </p:nvSpPr>
        <p:spPr bwMode="auto">
          <a:xfrm>
            <a:off x="838200" y="1752600"/>
            <a:ext cx="777240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Tx/>
              <a:buChar char="-"/>
            </a:pPr>
            <a:r>
              <a:rPr lang="en-US" dirty="0">
                <a:latin typeface="Arial" charset="0"/>
              </a:rPr>
              <a:t>In any telecommunication system, </a:t>
            </a:r>
            <a:r>
              <a:rPr lang="en-US" dirty="0" err="1">
                <a:latin typeface="Arial" charset="0"/>
              </a:rPr>
              <a:t>signalling</a:t>
            </a:r>
            <a:r>
              <a:rPr lang="en-US" dirty="0">
                <a:latin typeface="Arial" charset="0"/>
              </a:rPr>
              <a:t> is required to coordinate the necessarily distributed functional entities of the network.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Tx/>
              <a:buChar char="-"/>
            </a:pPr>
            <a:r>
              <a:rPr lang="en-US" dirty="0">
                <a:latin typeface="Arial" charset="0"/>
              </a:rPr>
              <a:t>The transfer of </a:t>
            </a:r>
            <a:r>
              <a:rPr lang="en-US" dirty="0" err="1">
                <a:latin typeface="Arial" charset="0"/>
              </a:rPr>
              <a:t>signalling</a:t>
            </a:r>
            <a:r>
              <a:rPr lang="en-US" dirty="0">
                <a:latin typeface="Arial" charset="0"/>
              </a:rPr>
              <a:t> information in GSM follows the layered OSI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27016-3737-384E-AC77-2CD1FE573B4C}" type="slidenum">
              <a:rPr lang="en-US"/>
              <a:pPr/>
              <a:t>28</a:t>
            </a:fld>
            <a:endParaRPr lang="en-US"/>
          </a:p>
        </p:txBody>
      </p:sp>
      <p:sp>
        <p:nvSpPr>
          <p:cNvPr id="290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GSM Protocol Architecture</a:t>
            </a:r>
            <a:endParaRPr lang="en-US" sz="2000"/>
          </a:p>
        </p:txBody>
      </p:sp>
      <p:sp>
        <p:nvSpPr>
          <p:cNvPr id="290819" name="Rectangle 3"/>
          <p:cNvSpPr>
            <a:spLocks noChangeArrowheads="1"/>
          </p:cNvSpPr>
          <p:nvPr/>
        </p:nvSpPr>
        <p:spPr bwMode="auto">
          <a:xfrm>
            <a:off x="1066800" y="2057400"/>
            <a:ext cx="7086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0"/>
              <a:buNone/>
            </a:pPr>
            <a:endParaRPr lang="en-US">
              <a:latin typeface="Arial" charset="0"/>
            </a:endParaRPr>
          </a:p>
        </p:txBody>
      </p:sp>
      <p:pic>
        <p:nvPicPr>
          <p:cNvPr id="29082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29" b="4140"/>
          <a:stretch>
            <a:fillRect/>
          </a:stretch>
        </p:blipFill>
        <p:spPr>
          <a:xfrm>
            <a:off x="1143000" y="1905000"/>
            <a:ext cx="7086600" cy="41402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90823" name="Text Box 7"/>
          <p:cNvSpPr txBox="1">
            <a:spLocks noChangeArrowheads="1"/>
          </p:cNvSpPr>
          <p:nvPr/>
        </p:nvSpPr>
        <p:spPr bwMode="auto">
          <a:xfrm>
            <a:off x="228600" y="4432300"/>
            <a:ext cx="91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chemeClr val="hlink"/>
                </a:solidFill>
              </a:rPr>
              <a:t>Layer 1</a:t>
            </a:r>
          </a:p>
        </p:txBody>
      </p:sp>
      <p:sp>
        <p:nvSpPr>
          <p:cNvPr id="290824" name="Text Box 8"/>
          <p:cNvSpPr txBox="1">
            <a:spLocks noChangeArrowheads="1"/>
          </p:cNvSpPr>
          <p:nvPr/>
        </p:nvSpPr>
        <p:spPr bwMode="auto">
          <a:xfrm>
            <a:off x="228600" y="4038600"/>
            <a:ext cx="91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chemeClr val="folHlink"/>
                </a:solidFill>
              </a:rPr>
              <a:t>Layer 2</a:t>
            </a:r>
          </a:p>
        </p:txBody>
      </p:sp>
      <p:sp>
        <p:nvSpPr>
          <p:cNvPr id="290825" name="Text Box 9"/>
          <p:cNvSpPr txBox="1">
            <a:spLocks noChangeArrowheads="1"/>
          </p:cNvSpPr>
          <p:nvPr/>
        </p:nvSpPr>
        <p:spPr bwMode="auto">
          <a:xfrm>
            <a:off x="228600" y="2895600"/>
            <a:ext cx="91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chemeClr val="hlink"/>
                </a:solidFill>
              </a:rPr>
              <a:t>Layer 3</a:t>
            </a:r>
          </a:p>
        </p:txBody>
      </p:sp>
      <p:sp>
        <p:nvSpPr>
          <p:cNvPr id="290826" name="Line 10"/>
          <p:cNvSpPr>
            <a:spLocks noChangeShapeType="1"/>
          </p:cNvSpPr>
          <p:nvPr/>
        </p:nvSpPr>
        <p:spPr bwMode="auto">
          <a:xfrm>
            <a:off x="1143000" y="2514600"/>
            <a:ext cx="0" cy="10668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0827" name="Text Box 11"/>
          <p:cNvSpPr txBox="1">
            <a:spLocks noChangeArrowheads="1"/>
          </p:cNvSpPr>
          <p:nvPr/>
        </p:nvSpPr>
        <p:spPr bwMode="auto">
          <a:xfrm>
            <a:off x="381000" y="5257800"/>
            <a:ext cx="1371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>
                <a:solidFill>
                  <a:schemeClr val="hlink"/>
                </a:solidFill>
              </a:rPr>
              <a:t>TDMA/FDMA</a:t>
            </a:r>
          </a:p>
        </p:txBody>
      </p:sp>
      <p:sp>
        <p:nvSpPr>
          <p:cNvPr id="290828" name="Line 12"/>
          <p:cNvSpPr>
            <a:spLocks noChangeShapeType="1"/>
          </p:cNvSpPr>
          <p:nvPr/>
        </p:nvSpPr>
        <p:spPr bwMode="auto">
          <a:xfrm flipH="1">
            <a:off x="1143000" y="4648200"/>
            <a:ext cx="533400" cy="60960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0829" name="Line 13"/>
          <p:cNvSpPr>
            <a:spLocks noChangeShapeType="1"/>
          </p:cNvSpPr>
          <p:nvPr/>
        </p:nvSpPr>
        <p:spPr bwMode="auto">
          <a:xfrm flipH="1">
            <a:off x="1295400" y="4648200"/>
            <a:ext cx="1981200" cy="60960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1295400" y="5791200"/>
            <a:ext cx="762000" cy="304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AEFBE-55B7-0D4C-8FDF-04895D6EBB8B}" type="slidenum">
              <a:rPr lang="en-US"/>
              <a:pPr/>
              <a:t>29</a:t>
            </a:fld>
            <a:endParaRPr lang="en-US"/>
          </a:p>
        </p:txBody>
      </p:sp>
      <p:sp>
        <p:nvSpPr>
          <p:cNvPr id="34406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93038" cy="700088"/>
          </a:xfrm>
        </p:spPr>
        <p:txBody>
          <a:bodyPr/>
          <a:lstStyle/>
          <a:p>
            <a:r>
              <a:rPr lang="en-US" sz="4000" dirty="0"/>
              <a:t>Overview of Interfaces</a:t>
            </a:r>
          </a:p>
        </p:txBody>
      </p:sp>
      <p:sp>
        <p:nvSpPr>
          <p:cNvPr id="3440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752600"/>
            <a:ext cx="4343400" cy="4114800"/>
          </a:xfrm>
        </p:spPr>
        <p:txBody>
          <a:bodyPr/>
          <a:lstStyle/>
          <a:p>
            <a:r>
              <a:rPr lang="en-US" b="1" dirty="0">
                <a:solidFill>
                  <a:srgbClr val="006600"/>
                </a:solidFill>
              </a:rPr>
              <a:t>U</a:t>
            </a:r>
            <a:r>
              <a:rPr lang="en-US" b="1" baseline="-25000" dirty="0">
                <a:solidFill>
                  <a:srgbClr val="006600"/>
                </a:solidFill>
              </a:rPr>
              <a:t>m</a:t>
            </a:r>
          </a:p>
          <a:p>
            <a:pPr lvl="2">
              <a:buClr>
                <a:schemeClr val="hlink"/>
              </a:buClr>
              <a:buFont typeface="Wingdings" charset="0"/>
              <a:buChar char="§"/>
            </a:pPr>
            <a:r>
              <a:rPr lang="en-US" sz="1800" dirty="0"/>
              <a:t>Radio interface between MS and BTS</a:t>
            </a:r>
          </a:p>
          <a:p>
            <a:pPr lvl="2">
              <a:buClr>
                <a:schemeClr val="hlink"/>
              </a:buClr>
              <a:buFont typeface="Wingdings" charset="0"/>
              <a:buChar char="§"/>
            </a:pPr>
            <a:r>
              <a:rPr lang="en-US" sz="1800" dirty="0"/>
              <a:t>each physical channel supports a number of logical channels</a:t>
            </a:r>
          </a:p>
          <a:p>
            <a:pPr lvl="2">
              <a:buClr>
                <a:schemeClr val="hlink"/>
              </a:buClr>
              <a:buFont typeface="Wingdings" charset="0"/>
              <a:buNone/>
            </a:pPr>
            <a:endParaRPr lang="en-US" sz="1800" dirty="0"/>
          </a:p>
        </p:txBody>
      </p:sp>
      <p:sp>
        <p:nvSpPr>
          <p:cNvPr id="344068" name="Rectangle 4"/>
          <p:cNvSpPr>
            <a:spLocks noChangeArrowheads="1"/>
          </p:cNvSpPr>
          <p:nvPr/>
        </p:nvSpPr>
        <p:spPr bwMode="auto">
          <a:xfrm>
            <a:off x="0" y="3822700"/>
            <a:ext cx="9144000" cy="166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0"/>
              <a:buChar char="n"/>
            </a:pPr>
            <a:r>
              <a:rPr lang="en-US" sz="2800" b="1" dirty="0" err="1">
                <a:solidFill>
                  <a:srgbClr val="006600"/>
                </a:solidFill>
                <a:latin typeface="+mn-lt"/>
              </a:rPr>
              <a:t>A</a:t>
            </a:r>
            <a:r>
              <a:rPr lang="en-US" sz="2800" b="1" baseline="-25000" dirty="0" err="1">
                <a:solidFill>
                  <a:srgbClr val="006600"/>
                </a:solidFill>
                <a:latin typeface="+mn-lt"/>
              </a:rPr>
              <a:t>bis</a:t>
            </a:r>
            <a:endParaRPr lang="en-US" sz="2800" b="1" baseline="-25000" dirty="0">
              <a:solidFill>
                <a:srgbClr val="006600"/>
              </a:solidFill>
              <a:latin typeface="+mn-lt"/>
            </a:endParaRPr>
          </a:p>
          <a:p>
            <a:pPr marL="1143000" lvl="2" indent="-228600" eaLnBrk="1" hangingPunct="1">
              <a:spcBef>
                <a:spcPct val="20000"/>
              </a:spcBef>
              <a:buClr>
                <a:schemeClr val="hlink"/>
              </a:buClr>
              <a:buSzPct val="50000"/>
              <a:buFont typeface="Wingdings" charset="0"/>
              <a:buChar char="§"/>
            </a:pPr>
            <a:r>
              <a:rPr lang="en-US" sz="2000" dirty="0">
                <a:latin typeface="+mn-lt"/>
              </a:rPr>
              <a:t>between BTS and BSC</a:t>
            </a:r>
          </a:p>
          <a:p>
            <a:pPr marL="1143000" lvl="2" indent="-228600" eaLnBrk="1" hangingPunct="1">
              <a:spcBef>
                <a:spcPct val="20000"/>
              </a:spcBef>
              <a:buClr>
                <a:schemeClr val="hlink"/>
              </a:buClr>
              <a:buSzPct val="50000"/>
              <a:buFont typeface="Wingdings" charset="0"/>
              <a:buChar char="§"/>
            </a:pPr>
            <a:r>
              <a:rPr lang="en-US" sz="2000" dirty="0">
                <a:latin typeface="+mn-lt"/>
              </a:rPr>
              <a:t>primary functions: traffic channel transmission, terrestrial channel management, and radio channel management</a:t>
            </a:r>
          </a:p>
          <a:p>
            <a:pPr marL="1143000" lvl="2" indent="-228600" eaLnBrk="1" hangingPunct="1">
              <a:spcBef>
                <a:spcPct val="20000"/>
              </a:spcBef>
              <a:buClr>
                <a:schemeClr val="hlink"/>
              </a:buClr>
              <a:buSzPct val="50000"/>
              <a:buFont typeface="Wingdings" charset="0"/>
              <a:buNone/>
            </a:pPr>
            <a:endParaRPr lang="en-US" sz="2000" dirty="0">
              <a:latin typeface="+mn-lt"/>
            </a:endParaRPr>
          </a:p>
        </p:txBody>
      </p:sp>
      <p:sp>
        <p:nvSpPr>
          <p:cNvPr id="344069" name="Rectangle 5"/>
          <p:cNvSpPr>
            <a:spLocks noChangeArrowheads="1"/>
          </p:cNvSpPr>
          <p:nvPr/>
        </p:nvSpPr>
        <p:spPr bwMode="auto">
          <a:xfrm>
            <a:off x="0" y="5194300"/>
            <a:ext cx="9144000" cy="166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0"/>
              <a:buChar char="n"/>
            </a:pPr>
            <a:r>
              <a:rPr lang="en-US" sz="2800" b="1" dirty="0">
                <a:solidFill>
                  <a:srgbClr val="006600"/>
                </a:solidFill>
                <a:latin typeface="+mn-lt"/>
              </a:rPr>
              <a:t>A</a:t>
            </a:r>
            <a:endParaRPr lang="en-US" sz="2800" b="1" baseline="-25000" dirty="0">
              <a:solidFill>
                <a:srgbClr val="006600"/>
              </a:solidFill>
              <a:latin typeface="+mn-lt"/>
            </a:endParaRPr>
          </a:p>
          <a:p>
            <a:pPr marL="1143000" lvl="2" indent="-228600" eaLnBrk="1" hangingPunct="1">
              <a:spcBef>
                <a:spcPct val="20000"/>
              </a:spcBef>
              <a:buClr>
                <a:schemeClr val="hlink"/>
              </a:buClr>
              <a:buSzPct val="50000"/>
              <a:buFont typeface="Wingdings" charset="0"/>
              <a:buChar char="§"/>
            </a:pPr>
            <a:r>
              <a:rPr lang="en-US" sz="2000" dirty="0">
                <a:latin typeface="+mn-lt"/>
              </a:rPr>
              <a:t>between BSC and MSC </a:t>
            </a:r>
          </a:p>
          <a:p>
            <a:pPr marL="1143000" lvl="2" indent="-228600" eaLnBrk="1" hangingPunct="1">
              <a:spcBef>
                <a:spcPct val="20000"/>
              </a:spcBef>
              <a:buClr>
                <a:schemeClr val="hlink"/>
              </a:buClr>
              <a:buSzPct val="50000"/>
              <a:buFont typeface="Wingdings" charset="0"/>
              <a:buChar char="§"/>
            </a:pPr>
            <a:r>
              <a:rPr lang="en-US" sz="2000" dirty="0">
                <a:latin typeface="+mn-lt"/>
              </a:rPr>
              <a:t>primary functions: message transfer between different BSCs to the MSC</a:t>
            </a:r>
          </a:p>
        </p:txBody>
      </p:sp>
      <p:pic>
        <p:nvPicPr>
          <p:cNvPr id="344070" name="Picture 6" descr="GSM_Protocol_Layer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165600" y="1066800"/>
            <a:ext cx="4978400" cy="35052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C1F9C-4936-4142-A4EF-FBCFD13E2624}" type="slidenum">
              <a:rPr lang="en-US"/>
              <a:pPr/>
              <a:t>30</a:t>
            </a:fld>
            <a:endParaRPr lang="en-US"/>
          </a:p>
        </p:txBody>
      </p:sp>
      <p:sp>
        <p:nvSpPr>
          <p:cNvPr id="3809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2246313"/>
            <a:ext cx="3810000" cy="1944687"/>
          </a:xfrm>
        </p:spPr>
        <p:txBody>
          <a:bodyPr/>
          <a:lstStyle/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000"/>
              <a:t>  The data link layer (layer 2) over the radio link is based 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000"/>
              <a:t>   on a modified LAPD (Link Access Protocol for the D channel) referred to as LAPDm (m like mobile).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endParaRPr lang="en-US" sz="2000"/>
          </a:p>
        </p:txBody>
      </p:sp>
      <p:sp>
        <p:nvSpPr>
          <p:cNvPr id="380935" name="Text Box 7"/>
          <p:cNvSpPr txBox="1">
            <a:spLocks noChangeArrowheads="1"/>
          </p:cNvSpPr>
          <p:nvPr/>
        </p:nvSpPr>
        <p:spPr bwMode="auto">
          <a:xfrm>
            <a:off x="838200" y="4419600"/>
            <a:ext cx="7696200" cy="207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/>
              <a:t>On the A-bis interface, the layer 2 protocol is based on the LAPD from ISDN.</a:t>
            </a:r>
          </a:p>
          <a:p>
            <a:r>
              <a:rPr lang="en-US"/>
              <a:t/>
            </a:r>
            <a:br>
              <a:rPr lang="en-US"/>
            </a:br>
            <a:r>
              <a:rPr lang="en-US"/>
              <a:t>The Message Transfer Protocol (MTP) level 2 of the SS7 protocol is used at the A interface.</a:t>
            </a:r>
          </a:p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7793038" cy="700088"/>
          </a:xfrm>
        </p:spPr>
        <p:txBody>
          <a:bodyPr/>
          <a:lstStyle/>
          <a:p>
            <a:r>
              <a:rPr lang="en-US" sz="4000" dirty="0"/>
              <a:t>Overview of Interfaces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4038600" y="3810000"/>
            <a:ext cx="609600" cy="304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  <a:ea typeface="ＭＳ Ｐゴシック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838200"/>
            <a:ext cx="4724400" cy="335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25BE7-6CEA-8540-A3F4-712518747969}" type="slidenum">
              <a:rPr lang="en-US"/>
              <a:pPr/>
              <a:t>31</a:t>
            </a:fld>
            <a:endParaRPr lang="en-US"/>
          </a:p>
        </p:txBody>
      </p:sp>
      <p:sp>
        <p:nvSpPr>
          <p:cNvPr id="387077" name="Rectangle 5"/>
          <p:cNvSpPr>
            <a:spLocks noGrp="1" noChangeArrowheads="1"/>
          </p:cNvSpPr>
          <p:nvPr>
            <p:ph type="title"/>
          </p:nvPr>
        </p:nvSpPr>
        <p:spPr>
          <a:xfrm>
            <a:off x="1150938" y="1357313"/>
            <a:ext cx="7793037" cy="928687"/>
          </a:xfrm>
        </p:spPr>
        <p:txBody>
          <a:bodyPr/>
          <a:lstStyle/>
          <a:p>
            <a:r>
              <a:rPr lang="en-US" sz="3600" dirty="0"/>
              <a:t>User Data and Control at Air Interface</a:t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387076" name="Picture 4" descr="Data_Control_Air_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981575" y="1905000"/>
            <a:ext cx="4086225" cy="3352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87079" name="Text Box 7"/>
          <p:cNvSpPr txBox="1">
            <a:spLocks noChangeArrowheads="1"/>
          </p:cNvSpPr>
          <p:nvPr/>
        </p:nvSpPr>
        <p:spPr bwMode="auto">
          <a:xfrm>
            <a:off x="0" y="1905000"/>
            <a:ext cx="48768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</a:rPr>
              <a:t>Two types of ISDN "channels" or communication paths: </a:t>
            </a:r>
          </a:p>
          <a:p>
            <a:r>
              <a:rPr lang="en-US" b="1" dirty="0">
                <a:solidFill>
                  <a:srgbClr val="006600"/>
                </a:solidFill>
                <a:latin typeface="+mn-lt"/>
              </a:rPr>
              <a:t>B-channel</a:t>
            </a:r>
            <a:br>
              <a:rPr lang="en-US" b="1" dirty="0">
                <a:solidFill>
                  <a:srgbClr val="006600"/>
                </a:solidFill>
                <a:latin typeface="+mn-lt"/>
              </a:rPr>
            </a:br>
            <a:r>
              <a:rPr lang="en-US" dirty="0">
                <a:latin typeface="+mn-lt"/>
              </a:rPr>
              <a:t>The Bearer ("B") channel: a 64 kbps channel used for voice, video, data, or multimedia calls. </a:t>
            </a:r>
            <a:r>
              <a:rPr lang="en-US" b="1" dirty="0">
                <a:solidFill>
                  <a:srgbClr val="006600"/>
                </a:solidFill>
                <a:latin typeface="+mn-lt"/>
              </a:rPr>
              <a:t>D-channel</a:t>
            </a:r>
            <a:br>
              <a:rPr lang="en-US" b="1" dirty="0">
                <a:solidFill>
                  <a:srgbClr val="006600"/>
                </a:solidFill>
                <a:latin typeface="+mn-lt"/>
              </a:rPr>
            </a:br>
            <a:r>
              <a:rPr lang="en-US" dirty="0">
                <a:latin typeface="+mn-lt"/>
              </a:rPr>
              <a:t>The Delta ("D") channel: a 16 kbps or 64 kbps channel used primarily for communications (or "signaling") between switching equipment in the ISDN network and the ISDN equipment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F0C1B-E88A-214B-A33C-D60D5365CD5D}" type="slidenum">
              <a:rPr lang="en-US"/>
              <a:pPr/>
              <a:t>32</a:t>
            </a:fld>
            <a:endParaRPr lang="en-US"/>
          </a:p>
        </p:txBody>
      </p:sp>
      <p:sp>
        <p:nvSpPr>
          <p:cNvPr id="389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1357313"/>
            <a:ext cx="7793037" cy="928687"/>
          </a:xfrm>
        </p:spPr>
        <p:txBody>
          <a:bodyPr/>
          <a:lstStyle/>
          <a:p>
            <a:r>
              <a:rPr lang="en-US" sz="3600"/>
              <a:t>User Data and Control at Air Interface</a:t>
            </a:r>
            <a:br>
              <a:rPr lang="en-US" sz="3600"/>
            </a:br>
            <a:endParaRPr lang="en-US" sz="3600"/>
          </a:p>
        </p:txBody>
      </p:sp>
      <p:pic>
        <p:nvPicPr>
          <p:cNvPr id="389123" name="Picture 3" descr="Data_Control_Air_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800600" y="2362200"/>
            <a:ext cx="4086225" cy="3352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89124" name="Text Box 4"/>
          <p:cNvSpPr txBox="1">
            <a:spLocks noChangeArrowheads="1"/>
          </p:cNvSpPr>
          <p:nvPr/>
        </p:nvSpPr>
        <p:spPr bwMode="auto">
          <a:xfrm>
            <a:off x="533400" y="2057400"/>
            <a:ext cx="411480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/>
              <a:t>In GSM:</a:t>
            </a:r>
          </a:p>
          <a:p>
            <a:r>
              <a:rPr lang="en-US"/>
              <a:t>• Bm channel for traffic / user data</a:t>
            </a:r>
          </a:p>
          <a:p>
            <a:r>
              <a:rPr lang="en-US"/>
              <a:t>• Dm channel for signaling</a:t>
            </a:r>
          </a:p>
          <a:p>
            <a:r>
              <a:rPr lang="en-US"/>
              <a:t/>
            </a:r>
            <a:br>
              <a:rPr lang="en-US"/>
            </a:br>
            <a:r>
              <a:rPr lang="en-US"/>
              <a:t>As in ISDN the Dm channel in GSM can be used for user data if capacity is available.</a:t>
            </a:r>
          </a:p>
          <a:p>
            <a:r>
              <a:rPr lang="en-US"/>
              <a:t/>
            </a:r>
            <a:br>
              <a:rPr lang="en-US"/>
            </a:br>
            <a:r>
              <a:rPr lang="en-US"/>
              <a:t>GSM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 Short Message Service (SMS) uses this.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C9C04-C0AC-B841-B08C-8DF0BFDDF355}" type="slidenum">
              <a:rPr lang="en-US"/>
              <a:pPr/>
              <a:t>33</a:t>
            </a:fld>
            <a:endParaRPr lang="en-US"/>
          </a:p>
        </p:txBody>
      </p:sp>
      <p:sp>
        <p:nvSpPr>
          <p:cNvPr id="35737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93038" cy="1462088"/>
          </a:xfrm>
        </p:spPr>
        <p:txBody>
          <a:bodyPr/>
          <a:lstStyle/>
          <a:p>
            <a:r>
              <a:rPr lang="en-US" sz="4000" dirty="0"/>
              <a:t>Layer I: </a:t>
            </a:r>
            <a:br>
              <a:rPr lang="en-US" sz="4000" dirty="0"/>
            </a:br>
            <a:r>
              <a:rPr lang="en-US" sz="4000" dirty="0"/>
              <a:t>Physical Layer</a:t>
            </a:r>
            <a:br>
              <a:rPr lang="en-US" sz="4000" dirty="0"/>
            </a:b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57380" name="Text Box 4"/>
          <p:cNvSpPr txBox="1">
            <a:spLocks noChangeArrowheads="1"/>
          </p:cNvSpPr>
          <p:nvPr/>
        </p:nvSpPr>
        <p:spPr bwMode="auto">
          <a:xfrm>
            <a:off x="990600" y="1981200"/>
            <a:ext cx="7391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Radio transmission forms this Layer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590800"/>
            <a:ext cx="7924800" cy="402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43F7E-573F-E24E-A10C-95813CFDB031}" type="slidenum">
              <a:rPr lang="en-US"/>
              <a:pPr/>
              <a:t>34</a:t>
            </a:fld>
            <a:endParaRPr lang="en-US"/>
          </a:p>
        </p:txBody>
      </p:sp>
      <p:sp>
        <p:nvSpPr>
          <p:cNvPr id="346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165" y="304800"/>
            <a:ext cx="4263035" cy="1143000"/>
          </a:xfrm>
        </p:spPr>
        <p:txBody>
          <a:bodyPr/>
          <a:lstStyle/>
          <a:p>
            <a:r>
              <a:rPr lang="en-US" dirty="0"/>
              <a:t>Layer I: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Physical </a:t>
            </a:r>
            <a:r>
              <a:rPr lang="en-US" dirty="0"/>
              <a:t>Layer</a:t>
            </a:r>
          </a:p>
        </p:txBody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76200" y="2017712"/>
            <a:ext cx="5334000" cy="4840287"/>
          </a:xfrm>
        </p:spPr>
        <p:txBody>
          <a:bodyPr/>
          <a:lstStyle/>
          <a:p>
            <a:r>
              <a:rPr lang="en-US" sz="2400" dirty="0"/>
              <a:t>Modulation Techniques </a:t>
            </a:r>
            <a:r>
              <a:rPr lang="en-US" sz="1400" dirty="0"/>
              <a:t>– Gaussian Minimum Shift Keying (GMSK)</a:t>
            </a:r>
          </a:p>
          <a:p>
            <a:r>
              <a:rPr lang="en-US" sz="2400" dirty="0"/>
              <a:t>Channel Coding</a:t>
            </a:r>
          </a:p>
          <a:p>
            <a:pPr lvl="2">
              <a:buClr>
                <a:schemeClr val="hlink"/>
              </a:buClr>
              <a:buSzPct val="80000"/>
              <a:buFont typeface="Wingdings" charset="0"/>
              <a:buChar char="§"/>
            </a:pPr>
            <a:r>
              <a:rPr lang="en-US" sz="2400" dirty="0"/>
              <a:t>Block Code</a:t>
            </a:r>
          </a:p>
          <a:p>
            <a:pPr lvl="2">
              <a:buClr>
                <a:schemeClr val="hlink"/>
              </a:buClr>
              <a:buSzPct val="80000"/>
              <a:buFont typeface="Wingdings" charset="0"/>
              <a:buChar char="§"/>
            </a:pPr>
            <a:r>
              <a:rPr lang="en-US" sz="2400" dirty="0"/>
              <a:t>Convolutional Code</a:t>
            </a:r>
          </a:p>
          <a:p>
            <a:r>
              <a:rPr lang="en-US" sz="2400" dirty="0"/>
              <a:t>Interleaving</a:t>
            </a:r>
          </a:p>
          <a:p>
            <a:pPr lvl="2">
              <a:buClr>
                <a:schemeClr val="hlink"/>
              </a:buClr>
              <a:buSzPct val="85000"/>
              <a:buFont typeface="Wingdings" charset="0"/>
              <a:buChar char="§"/>
            </a:pPr>
            <a:r>
              <a:rPr lang="en-US" sz="1800" dirty="0"/>
              <a:t>To distribute burst error</a:t>
            </a:r>
          </a:p>
          <a:p>
            <a:r>
              <a:rPr lang="en-US" sz="2400" dirty="0"/>
              <a:t>Power control methodology – </a:t>
            </a:r>
            <a:r>
              <a:rPr lang="en-US" sz="1400" dirty="0"/>
              <a:t>to minimize the co-channel interference</a:t>
            </a:r>
          </a:p>
          <a:p>
            <a:r>
              <a:rPr lang="en-US" sz="2400" dirty="0"/>
              <a:t>Time synchronization approaches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152400"/>
            <a:ext cx="4343400" cy="402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5A9E1-93E8-EF45-AFFB-4A6153E6FCF9}" type="slidenum">
              <a:rPr lang="en-US"/>
              <a:pPr/>
              <a:t>35</a:t>
            </a:fld>
            <a:endParaRPr lang="en-US"/>
          </a:p>
        </p:txBody>
      </p:sp>
      <p:sp>
        <p:nvSpPr>
          <p:cNvPr id="382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GSM Protocol Architecture for Speech – Air IF</a:t>
            </a:r>
          </a:p>
        </p:txBody>
      </p:sp>
      <p:pic>
        <p:nvPicPr>
          <p:cNvPr id="382980" name="Picture 4" descr="GSM_Speech_Air_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447800" y="2209800"/>
            <a:ext cx="6391275" cy="394335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D9EBC-5CCA-644B-8403-37BA0C7D0AD1}" type="slidenum">
              <a:rPr lang="en-US"/>
              <a:pPr/>
              <a:t>36</a:t>
            </a:fld>
            <a:endParaRPr lang="en-US"/>
          </a:p>
        </p:txBody>
      </p:sp>
      <p:sp>
        <p:nvSpPr>
          <p:cNvPr id="347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GSM Physical Layer (MS Side)</a:t>
            </a:r>
          </a:p>
        </p:txBody>
      </p:sp>
      <p:pic>
        <p:nvPicPr>
          <p:cNvPr id="347141" name="Picture 5" descr="Phy_Layer_I_MS_sid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066800" y="2286000"/>
            <a:ext cx="7316788" cy="43735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47143" name="Text Box 7"/>
          <p:cNvSpPr txBox="1">
            <a:spLocks noChangeArrowheads="1"/>
          </p:cNvSpPr>
          <p:nvPr/>
        </p:nvSpPr>
        <p:spPr bwMode="auto">
          <a:xfrm>
            <a:off x="0" y="1976735"/>
            <a:ext cx="8305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00"/>
                </a:solidFill>
              </a:rPr>
              <a:t>Speech in GSM is digitally coded at a rate of 13 kbps</a:t>
            </a:r>
          </a:p>
        </p:txBody>
      </p:sp>
      <p:sp>
        <p:nvSpPr>
          <p:cNvPr id="347145" name="Text Box 9"/>
          <p:cNvSpPr txBox="1">
            <a:spLocks noChangeArrowheads="1"/>
          </p:cNvSpPr>
          <p:nvPr/>
        </p:nvSpPr>
        <p:spPr bwMode="auto">
          <a:xfrm>
            <a:off x="3581400" y="3962400"/>
            <a:ext cx="1752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chemeClr val="folHlink"/>
                </a:solidFill>
              </a:rPr>
              <a:t>456 bits every 20 ms</a:t>
            </a:r>
          </a:p>
        </p:txBody>
      </p:sp>
      <p:sp>
        <p:nvSpPr>
          <p:cNvPr id="347146" name="Text Box 10"/>
          <p:cNvSpPr txBox="1">
            <a:spLocks noChangeArrowheads="1"/>
          </p:cNvSpPr>
          <p:nvPr/>
        </p:nvSpPr>
        <p:spPr bwMode="auto">
          <a:xfrm>
            <a:off x="3581400" y="3048000"/>
            <a:ext cx="1752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chemeClr val="folHlink"/>
                </a:solidFill>
              </a:rPr>
              <a:t>260 bits every 20 ms</a:t>
            </a:r>
          </a:p>
        </p:txBody>
      </p:sp>
      <p:sp>
        <p:nvSpPr>
          <p:cNvPr id="347147" name="Text Box 11"/>
          <p:cNvSpPr txBox="1">
            <a:spLocks noChangeArrowheads="1"/>
          </p:cNvSpPr>
          <p:nvPr/>
        </p:nvSpPr>
        <p:spPr bwMode="auto">
          <a:xfrm>
            <a:off x="3657600" y="4343400"/>
            <a:ext cx="1752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chemeClr val="folHlink"/>
                </a:solidFill>
              </a:rPr>
              <a:t>8 57 bits block</a:t>
            </a:r>
          </a:p>
        </p:txBody>
      </p:sp>
      <p:sp>
        <p:nvSpPr>
          <p:cNvPr id="347148" name="Text Box 12"/>
          <p:cNvSpPr txBox="1">
            <a:spLocks noChangeArrowheads="1"/>
          </p:cNvSpPr>
          <p:nvPr/>
        </p:nvSpPr>
        <p:spPr bwMode="auto">
          <a:xfrm>
            <a:off x="533400" y="6096000"/>
            <a:ext cx="685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chemeClr val="folHlink"/>
                </a:solidFill>
              </a:rPr>
              <a:t>GMSK</a:t>
            </a:r>
          </a:p>
        </p:txBody>
      </p:sp>
      <p:sp>
        <p:nvSpPr>
          <p:cNvPr id="347149" name="Text Box 13"/>
          <p:cNvSpPr txBox="1">
            <a:spLocks noChangeArrowheads="1"/>
          </p:cNvSpPr>
          <p:nvPr/>
        </p:nvSpPr>
        <p:spPr bwMode="auto">
          <a:xfrm>
            <a:off x="3581400" y="3581400"/>
            <a:ext cx="1752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chemeClr val="folHlink"/>
                </a:solidFill>
              </a:rPr>
              <a:t>Convolutional Encoder</a:t>
            </a:r>
          </a:p>
        </p:txBody>
      </p:sp>
      <p:sp>
        <p:nvSpPr>
          <p:cNvPr id="347151" name="Text Box 15"/>
          <p:cNvSpPr txBox="1">
            <a:spLocks noChangeArrowheads="1"/>
          </p:cNvSpPr>
          <p:nvPr/>
        </p:nvSpPr>
        <p:spPr bwMode="auto">
          <a:xfrm>
            <a:off x="1143000" y="2895600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chemeClr val="folHlink"/>
                </a:solidFill>
              </a:rPr>
              <a:t>184 bits </a:t>
            </a:r>
            <a:br>
              <a:rPr lang="en-US" sz="1200">
                <a:solidFill>
                  <a:schemeClr val="folHlink"/>
                </a:solidFill>
              </a:rPr>
            </a:br>
            <a:r>
              <a:rPr lang="en-US" sz="1200">
                <a:solidFill>
                  <a:schemeClr val="folHlink"/>
                </a:solidFill>
              </a:rPr>
              <a:t>( 20 ms)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9B825-7E91-5D41-A528-0F338F236E37}" type="slidenum">
              <a:rPr lang="en-US"/>
              <a:pPr/>
              <a:t>37</a:t>
            </a:fld>
            <a:endParaRPr lang="en-US"/>
          </a:p>
        </p:txBody>
      </p:sp>
      <p:sp>
        <p:nvSpPr>
          <p:cNvPr id="349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GSM Speech Transmission</a:t>
            </a:r>
          </a:p>
        </p:txBody>
      </p:sp>
      <p:pic>
        <p:nvPicPr>
          <p:cNvPr id="349189" name="Picture 5" descr="GSM Speech Transmissi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295400" y="2133600"/>
            <a:ext cx="5954713" cy="396557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142C6-5C3F-E84F-B315-2F5113B949B5}" type="slidenum">
              <a:rPr lang="en-US"/>
              <a:pPr/>
              <a:t>38</a:t>
            </a:fld>
            <a:endParaRPr lang="en-US"/>
          </a:p>
        </p:txBody>
      </p:sp>
      <p:sp>
        <p:nvSpPr>
          <p:cNvPr id="351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GSM Normal Burst Formatting</a:t>
            </a:r>
          </a:p>
        </p:txBody>
      </p:sp>
      <p:pic>
        <p:nvPicPr>
          <p:cNvPr id="351237" name="Picture 5" descr="Normal Burs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990600" y="1981200"/>
            <a:ext cx="7212013" cy="41910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F7DC4-9097-0A4C-8374-21E72B2B6A8C}" type="slidenum">
              <a:rPr lang="en-US"/>
              <a:pPr/>
              <a:t>39</a:t>
            </a:fld>
            <a:endParaRPr lang="en-US"/>
          </a:p>
        </p:txBody>
      </p:sp>
      <p:sp>
        <p:nvSpPr>
          <p:cNvPr id="352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GSM Frame Hierarchy</a:t>
            </a:r>
          </a:p>
        </p:txBody>
      </p:sp>
      <p:pic>
        <p:nvPicPr>
          <p:cNvPr id="352261" name="Picture 5" descr="GSM Frame Hrch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143000" y="1828800"/>
            <a:ext cx="6664325" cy="4287838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B5056-2489-114B-B6AA-56E2BAF29616}" type="slidenum">
              <a:rPr lang="en-US"/>
              <a:pPr/>
              <a:t>40</a:t>
            </a:fld>
            <a:endParaRPr lang="en-US"/>
          </a:p>
        </p:txBody>
      </p:sp>
      <p:sp>
        <p:nvSpPr>
          <p:cNvPr id="353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Physical Vs. Logical Channel</a:t>
            </a:r>
          </a:p>
        </p:txBody>
      </p:sp>
      <p:pic>
        <p:nvPicPr>
          <p:cNvPr id="353286" name="Picture 6" descr="Phy_Logical Channel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990600" y="2012950"/>
            <a:ext cx="7848600" cy="396875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70660-CE20-8544-9F30-DD656FDEDE17}" type="slidenum">
              <a:rPr lang="en-US"/>
              <a:pPr/>
              <a:t>41</a:t>
            </a:fld>
            <a:endParaRPr lang="en-US"/>
          </a:p>
        </p:txBody>
      </p:sp>
      <p:sp>
        <p:nvSpPr>
          <p:cNvPr id="305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Logical Channels in GSM</a:t>
            </a:r>
            <a:endParaRPr lang="en-US" sz="2000"/>
          </a:p>
        </p:txBody>
      </p:sp>
      <p:sp>
        <p:nvSpPr>
          <p:cNvPr id="305155" name="Rectangle 3"/>
          <p:cNvSpPr>
            <a:spLocks noChangeArrowheads="1"/>
          </p:cNvSpPr>
          <p:nvPr/>
        </p:nvSpPr>
        <p:spPr bwMode="auto">
          <a:xfrm>
            <a:off x="1066800" y="2057400"/>
            <a:ext cx="7086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0"/>
              <a:buNone/>
            </a:pPr>
            <a:endParaRPr lang="en-US">
              <a:latin typeface="Arial" charset="0"/>
            </a:endParaRPr>
          </a:p>
        </p:txBody>
      </p:sp>
      <p:sp>
        <p:nvSpPr>
          <p:cNvPr id="305158" name="Rectangle 6"/>
          <p:cNvSpPr>
            <a:spLocks noChangeArrowheads="1"/>
          </p:cNvSpPr>
          <p:nvPr/>
        </p:nvSpPr>
        <p:spPr bwMode="auto">
          <a:xfrm>
            <a:off x="1182688" y="2017713"/>
            <a:ext cx="67421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88925" indent="-288925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0"/>
              <a:buChar char="n"/>
              <a:tabLst>
                <a:tab pos="1430338" algn="l"/>
              </a:tabLst>
            </a:pPr>
            <a:r>
              <a:rPr lang="en-US" sz="2400">
                <a:latin typeface="Arial" charset="0"/>
              </a:rPr>
              <a:t>Two major classes of logical channels</a:t>
            </a:r>
          </a:p>
          <a:p>
            <a:pPr marL="914400" lvl="1" indent="-284163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charset="0"/>
              <a:buChar char="n"/>
              <a:tabLst>
                <a:tab pos="1430338" algn="l"/>
              </a:tabLst>
            </a:pPr>
            <a:r>
              <a:rPr lang="en-US" sz="2400">
                <a:latin typeface="Arial" charset="0"/>
              </a:rPr>
              <a:t>Traffic Channels (TCHs)</a:t>
            </a:r>
          </a:p>
          <a:p>
            <a:pPr marL="914400" lvl="1" indent="-284163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charset="0"/>
              <a:buChar char="n"/>
              <a:tabLst>
                <a:tab pos="1430338" algn="l"/>
              </a:tabLst>
            </a:pPr>
            <a:r>
              <a:rPr lang="en-US" sz="2400">
                <a:latin typeface="Arial" charset="0"/>
              </a:rPr>
              <a:t>Control Channels (CCHs)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E7EE-372F-544B-B471-B002E465D33C}" type="slidenum">
              <a:rPr lang="en-US"/>
              <a:pPr/>
              <a:t>42</a:t>
            </a:fld>
            <a:endParaRPr lang="en-US"/>
          </a:p>
        </p:txBody>
      </p:sp>
      <p:sp>
        <p:nvSpPr>
          <p:cNvPr id="309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Traffic Channels in GSM</a:t>
            </a:r>
            <a:endParaRPr lang="en-US" sz="2000"/>
          </a:p>
        </p:txBody>
      </p:sp>
      <p:sp>
        <p:nvSpPr>
          <p:cNvPr id="309251" name="Rectangle 3"/>
          <p:cNvSpPr>
            <a:spLocks noChangeArrowheads="1"/>
          </p:cNvSpPr>
          <p:nvPr/>
        </p:nvSpPr>
        <p:spPr bwMode="auto">
          <a:xfrm>
            <a:off x="1066800" y="2057400"/>
            <a:ext cx="7086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0"/>
              <a:buNone/>
            </a:pPr>
            <a:endParaRPr lang="en-US">
              <a:latin typeface="Arial" charset="0"/>
            </a:endParaRPr>
          </a:p>
        </p:txBody>
      </p:sp>
      <p:sp>
        <p:nvSpPr>
          <p:cNvPr id="309252" name="Rectangle 4"/>
          <p:cNvSpPr>
            <a:spLocks noChangeArrowheads="1"/>
          </p:cNvSpPr>
          <p:nvPr/>
        </p:nvSpPr>
        <p:spPr bwMode="auto">
          <a:xfrm>
            <a:off x="1182688" y="1524000"/>
            <a:ext cx="6742112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88925" indent="-288925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0"/>
              <a:buNone/>
              <a:tabLst>
                <a:tab pos="1430338" algn="l"/>
              </a:tabLst>
            </a:pPr>
            <a:endParaRPr lang="en-US">
              <a:latin typeface="Arial" charset="0"/>
            </a:endParaRPr>
          </a:p>
          <a:p>
            <a:pPr marL="288925" indent="-288925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0"/>
              <a:buChar char="n"/>
              <a:tabLst>
                <a:tab pos="1430338" algn="l"/>
              </a:tabLst>
            </a:pPr>
            <a:r>
              <a:rPr lang="en-US" sz="2400">
                <a:latin typeface="Arial" charset="0"/>
              </a:rPr>
              <a:t>Two types of TCHs</a:t>
            </a:r>
          </a:p>
          <a:p>
            <a:pPr marL="914400" lvl="1" indent="-284163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charset="0"/>
              <a:buChar char="n"/>
              <a:tabLst>
                <a:tab pos="1430338" algn="l"/>
              </a:tabLst>
            </a:pPr>
            <a:r>
              <a:rPr lang="en-US" sz="2400">
                <a:latin typeface="Arial" charset="0"/>
              </a:rPr>
              <a:t>Full-rate traffic channel (TCH/F)</a:t>
            </a:r>
          </a:p>
          <a:p>
            <a:pPr marL="914400" lvl="1" indent="-284163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charset="0"/>
              <a:buChar char="n"/>
              <a:tabLst>
                <a:tab pos="1430338" algn="l"/>
              </a:tabLst>
            </a:pPr>
            <a:r>
              <a:rPr lang="en-US" sz="2400">
                <a:latin typeface="Arial" charset="0"/>
              </a:rPr>
              <a:t>Half-rate traffic channel (TCH/H)</a:t>
            </a:r>
          </a:p>
          <a:p>
            <a:pPr marL="1582738" lvl="2" indent="-381000" eaLnBrk="1" hangingPunct="1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0"/>
              <a:buNone/>
              <a:tabLst>
                <a:tab pos="1430338" algn="l"/>
              </a:tabLst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39BCB-F81B-1848-89D2-2A48C69ABBC4}" type="slidenum">
              <a:rPr lang="en-US"/>
              <a:pPr/>
              <a:t>43</a:t>
            </a:fld>
            <a:endParaRPr lang="en-US"/>
          </a:p>
        </p:txBody>
      </p:sp>
      <p:sp>
        <p:nvSpPr>
          <p:cNvPr id="311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Control Channels in GSM</a:t>
            </a:r>
            <a:endParaRPr lang="en-US" sz="2000"/>
          </a:p>
        </p:txBody>
      </p:sp>
      <p:sp>
        <p:nvSpPr>
          <p:cNvPr id="311299" name="Rectangle 3"/>
          <p:cNvSpPr>
            <a:spLocks noChangeArrowheads="1"/>
          </p:cNvSpPr>
          <p:nvPr/>
        </p:nvSpPr>
        <p:spPr bwMode="auto">
          <a:xfrm>
            <a:off x="1066800" y="2057400"/>
            <a:ext cx="7086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0"/>
              <a:buNone/>
            </a:pPr>
            <a:endParaRPr lang="en-US">
              <a:latin typeface="Arial" charset="0"/>
            </a:endParaRPr>
          </a:p>
        </p:txBody>
      </p:sp>
      <p:sp>
        <p:nvSpPr>
          <p:cNvPr id="311300" name="Rectangle 4"/>
          <p:cNvSpPr>
            <a:spLocks noChangeArrowheads="1"/>
          </p:cNvSpPr>
          <p:nvPr/>
        </p:nvSpPr>
        <p:spPr bwMode="auto">
          <a:xfrm>
            <a:off x="762000" y="2017713"/>
            <a:ext cx="8001000" cy="163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88925" indent="-288925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0"/>
              <a:buChar char="n"/>
              <a:tabLst>
                <a:tab pos="1430338" algn="l"/>
              </a:tabLst>
            </a:pPr>
            <a:r>
              <a:rPr lang="en-US" sz="2400">
                <a:latin typeface="Arial" charset="0"/>
              </a:rPr>
              <a:t>Three classes of control channels</a:t>
            </a:r>
          </a:p>
          <a:p>
            <a:pPr marL="914400" lvl="1" indent="-284163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charset="0"/>
              <a:buChar char="n"/>
              <a:tabLst>
                <a:tab pos="1430338" algn="l"/>
              </a:tabLst>
            </a:pPr>
            <a:r>
              <a:rPr lang="en-US" sz="2400">
                <a:latin typeface="Arial" charset="0"/>
              </a:rPr>
              <a:t>Broadcast Channels (BCH)</a:t>
            </a:r>
          </a:p>
          <a:p>
            <a:pPr marL="914400" lvl="1" indent="-284163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charset="0"/>
              <a:buChar char="n"/>
              <a:tabLst>
                <a:tab pos="1430338" algn="l"/>
              </a:tabLst>
            </a:pPr>
            <a:r>
              <a:rPr lang="en-US" sz="2400">
                <a:latin typeface="Arial" charset="0"/>
              </a:rPr>
              <a:t>Common Control Channels (CCCH)</a:t>
            </a:r>
          </a:p>
          <a:p>
            <a:pPr marL="914400" lvl="1" indent="-284163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charset="0"/>
              <a:buChar char="n"/>
              <a:tabLst>
                <a:tab pos="1430338" algn="l"/>
              </a:tabLst>
            </a:pPr>
            <a:r>
              <a:rPr lang="en-US" sz="2400">
                <a:latin typeface="Arial" charset="0"/>
              </a:rPr>
              <a:t>Dedicated Control Channels (DCCH)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528A4-5A27-6B42-9D24-6AEC8F8C1771}" type="slidenum">
              <a:rPr lang="en-US"/>
              <a:pPr/>
              <a:t>44</a:t>
            </a:fld>
            <a:endParaRPr lang="en-US"/>
          </a:p>
        </p:txBody>
      </p:sp>
      <p:sp>
        <p:nvSpPr>
          <p:cNvPr id="35533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5638800" cy="1462088"/>
          </a:xfrm>
        </p:spPr>
        <p:txBody>
          <a:bodyPr/>
          <a:lstStyle/>
          <a:p>
            <a:r>
              <a:rPr lang="en-US" dirty="0"/>
              <a:t>Layer II: </a:t>
            </a:r>
            <a:br>
              <a:rPr lang="en-US" dirty="0"/>
            </a:br>
            <a:r>
              <a:rPr lang="en-US" dirty="0"/>
              <a:t>Data Link Layer (DLL)</a:t>
            </a:r>
          </a:p>
        </p:txBody>
      </p:sp>
      <p:sp>
        <p:nvSpPr>
          <p:cNvPr id="355333" name="Text Box 5"/>
          <p:cNvSpPr txBox="1">
            <a:spLocks noChangeArrowheads="1"/>
          </p:cNvSpPr>
          <p:nvPr/>
        </p:nvSpPr>
        <p:spPr bwMode="auto">
          <a:xfrm>
            <a:off x="0" y="1981200"/>
            <a:ext cx="7543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Error-free transmission between adjacent entities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514600"/>
            <a:ext cx="7924800" cy="402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DA358-4DD5-BA49-98B6-A1AFBE5B61E8}" type="slidenum">
              <a:rPr lang="en-US"/>
              <a:pPr/>
              <a:t>45</a:t>
            </a:fld>
            <a:endParaRPr lang="en-US"/>
          </a:p>
        </p:txBody>
      </p:sp>
      <p:sp>
        <p:nvSpPr>
          <p:cNvPr id="359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GSM – Layer II</a:t>
            </a:r>
            <a:endParaRPr lang="en-US" sz="2000"/>
          </a:p>
        </p:txBody>
      </p:sp>
      <p:sp>
        <p:nvSpPr>
          <p:cNvPr id="359427" name="Rectangle 3"/>
          <p:cNvSpPr>
            <a:spLocks noChangeArrowheads="1"/>
          </p:cNvSpPr>
          <p:nvPr/>
        </p:nvSpPr>
        <p:spPr bwMode="auto">
          <a:xfrm>
            <a:off x="1066800" y="2057400"/>
            <a:ext cx="7086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0"/>
              <a:buNone/>
            </a:pPr>
            <a:endParaRPr lang="en-US">
              <a:latin typeface="Arial" charset="0"/>
            </a:endParaRPr>
          </a:p>
        </p:txBody>
      </p:sp>
      <p:sp>
        <p:nvSpPr>
          <p:cNvPr id="359428" name="Rectangle 4"/>
          <p:cNvSpPr>
            <a:spLocks noChangeArrowheads="1"/>
          </p:cNvSpPr>
          <p:nvPr/>
        </p:nvSpPr>
        <p:spPr bwMode="auto">
          <a:xfrm>
            <a:off x="0" y="3008312"/>
            <a:ext cx="9372600" cy="453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88925" indent="-288925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0"/>
              <a:buChar char="n"/>
              <a:tabLst>
                <a:tab pos="1430338" algn="l"/>
              </a:tabLst>
            </a:pPr>
            <a:r>
              <a:rPr lang="en-US" sz="1800" dirty="0">
                <a:latin typeface="Arial" charset="0"/>
              </a:rPr>
              <a:t>Connection-based Network </a:t>
            </a:r>
          </a:p>
          <a:p>
            <a:pPr marL="914400" lvl="1" indent="-284163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charset="0"/>
              <a:buChar char="n"/>
              <a:tabLst>
                <a:tab pos="1430338" algn="l"/>
              </a:tabLst>
            </a:pPr>
            <a:r>
              <a:rPr lang="en-US" sz="1600" dirty="0">
                <a:latin typeface="Arial" charset="0"/>
              </a:rPr>
              <a:t>Traffic</a:t>
            </a:r>
          </a:p>
          <a:p>
            <a:pPr marL="914400" lvl="1" indent="-284163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charset="0"/>
              <a:buChar char="n"/>
              <a:tabLst>
                <a:tab pos="1430338" algn="l"/>
              </a:tabLst>
            </a:pPr>
            <a:r>
              <a:rPr lang="en-US" sz="1600" dirty="0">
                <a:latin typeface="Arial" charset="0"/>
              </a:rPr>
              <a:t>Signaling and Control</a:t>
            </a:r>
          </a:p>
          <a:p>
            <a:pPr marL="288925" indent="-288925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0"/>
              <a:buChar char="n"/>
              <a:tabLst>
                <a:tab pos="1430338" algn="l"/>
              </a:tabLst>
            </a:pPr>
            <a:r>
              <a:rPr lang="en-US" sz="1800" dirty="0">
                <a:latin typeface="Arial" charset="0"/>
              </a:rPr>
              <a:t>Signaling and control data are conveyed through Layer II and Layer III messages in GSM</a:t>
            </a:r>
          </a:p>
          <a:p>
            <a:pPr marL="288925" indent="-288925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0"/>
              <a:buChar char="n"/>
              <a:tabLst>
                <a:tab pos="1430338" algn="l"/>
              </a:tabLst>
            </a:pPr>
            <a:r>
              <a:rPr lang="en-US" sz="1800" dirty="0">
                <a:latin typeface="Arial" charset="0"/>
              </a:rPr>
              <a:t>Purpose of Layer II is to check the flow of packets for Layer III</a:t>
            </a:r>
          </a:p>
          <a:p>
            <a:pPr marL="288925" indent="-288925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0"/>
              <a:buChar char="n"/>
              <a:tabLst>
                <a:tab pos="1430338" algn="l"/>
              </a:tabLst>
            </a:pPr>
            <a:r>
              <a:rPr lang="en-US" sz="1800" dirty="0">
                <a:latin typeface="Arial" charset="0"/>
              </a:rPr>
              <a:t>DLL checks the address and sequence # for Layer III</a:t>
            </a:r>
          </a:p>
          <a:p>
            <a:pPr marL="288925" indent="-288925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0"/>
              <a:buChar char="n"/>
              <a:tabLst>
                <a:tab pos="1430338" algn="l"/>
              </a:tabLst>
            </a:pPr>
            <a:r>
              <a:rPr lang="en-US" sz="1800" dirty="0">
                <a:latin typeface="Arial" charset="0"/>
              </a:rPr>
              <a:t>Also manages </a:t>
            </a:r>
            <a:r>
              <a:rPr lang="en-US" sz="1800" dirty="0" err="1">
                <a:latin typeface="Arial" charset="0"/>
              </a:rPr>
              <a:t>Acks</a:t>
            </a:r>
            <a:r>
              <a:rPr lang="en-US" sz="1800" dirty="0">
                <a:latin typeface="Arial" charset="0"/>
              </a:rPr>
              <a:t> for transmission of the packets</a:t>
            </a:r>
          </a:p>
          <a:p>
            <a:pPr marL="288925" indent="-288925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0"/>
              <a:buChar char="n"/>
              <a:tabLst>
                <a:tab pos="1430338" algn="l"/>
              </a:tabLst>
            </a:pPr>
            <a:r>
              <a:rPr lang="en-US" sz="1800" dirty="0">
                <a:latin typeface="Arial" charset="0"/>
              </a:rPr>
              <a:t>Allows two SAPs for signaling and SMS</a:t>
            </a:r>
          </a:p>
          <a:p>
            <a:pPr marL="288925" indent="-288925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0"/>
              <a:buChar char="n"/>
              <a:tabLst>
                <a:tab pos="1430338" algn="l"/>
              </a:tabLst>
            </a:pPr>
            <a:r>
              <a:rPr lang="en-US" sz="1800" dirty="0">
                <a:latin typeface="Arial" charset="0"/>
              </a:rPr>
              <a:t>SMS traffic is carried through a fake signaling packet that carries user information over signaling channels</a:t>
            </a:r>
          </a:p>
          <a:p>
            <a:pPr marL="914400" lvl="1" indent="-284163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charset="0"/>
              <a:buChar char="n"/>
              <a:tabLst>
                <a:tab pos="1430338" algn="l"/>
              </a:tabLst>
            </a:pPr>
            <a:r>
              <a:rPr lang="en-US" sz="1600" dirty="0">
                <a:latin typeface="Arial" charset="0"/>
              </a:rPr>
              <a:t>DLL allows SMS data to be multiplexed into signaling streams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20936"/>
            <a:ext cx="5334000" cy="36366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8AA53-C73B-0C45-BC27-06C622BFC810}" type="slidenum">
              <a:rPr lang="en-US"/>
              <a:pPr/>
              <a:t>46</a:t>
            </a:fld>
            <a:endParaRPr lang="en-US"/>
          </a:p>
        </p:txBody>
      </p:sp>
      <p:sp>
        <p:nvSpPr>
          <p:cNvPr id="394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GSM – Layer II</a:t>
            </a:r>
            <a:endParaRPr lang="en-US" sz="2000"/>
          </a:p>
        </p:txBody>
      </p:sp>
      <p:sp>
        <p:nvSpPr>
          <p:cNvPr id="394243" name="Rectangle 3"/>
          <p:cNvSpPr>
            <a:spLocks noChangeArrowheads="1"/>
          </p:cNvSpPr>
          <p:nvPr/>
        </p:nvSpPr>
        <p:spPr bwMode="auto">
          <a:xfrm>
            <a:off x="1066800" y="2057400"/>
            <a:ext cx="7086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457200" indent="-4572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0"/>
              <a:buNone/>
            </a:pPr>
            <a:endParaRPr lang="en-US">
              <a:latin typeface="Arial" charset="0"/>
            </a:endParaRPr>
          </a:p>
        </p:txBody>
      </p:sp>
      <p:sp>
        <p:nvSpPr>
          <p:cNvPr id="394244" name="Rectangle 4"/>
          <p:cNvSpPr>
            <a:spLocks noChangeArrowheads="1"/>
          </p:cNvSpPr>
          <p:nvPr/>
        </p:nvSpPr>
        <p:spPr bwMode="auto">
          <a:xfrm>
            <a:off x="0" y="4343400"/>
            <a:ext cx="9144000" cy="453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88925" indent="-288925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0"/>
              <a:buChar char="n"/>
              <a:tabLst>
                <a:tab pos="1430338" algn="l"/>
              </a:tabLst>
            </a:pPr>
            <a:r>
              <a:rPr lang="en-US" sz="2400" dirty="0">
                <a:latin typeface="Arial" charset="0"/>
              </a:rPr>
              <a:t>Signaling packet delivered to the physical layer is </a:t>
            </a:r>
            <a:r>
              <a:rPr lang="en-US" sz="2400" b="1" dirty="0">
                <a:solidFill>
                  <a:srgbClr val="006600"/>
                </a:solidFill>
                <a:latin typeface="Arial" charset="0"/>
              </a:rPr>
              <a:t>184 bits</a:t>
            </a:r>
            <a:r>
              <a:rPr lang="en-US" sz="2400" dirty="0">
                <a:latin typeface="Arial" charset="0"/>
              </a:rPr>
              <a:t> which conforms with the length of the DLL packets in the LAPD protocol used in ISDN network</a:t>
            </a:r>
          </a:p>
          <a:p>
            <a:pPr marL="288925" indent="-288925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0"/>
              <a:buChar char="n"/>
              <a:tabLst>
                <a:tab pos="1430338" algn="l"/>
              </a:tabLst>
            </a:pPr>
            <a:r>
              <a:rPr lang="en-US" sz="2400" dirty="0">
                <a:latin typeface="Arial" charset="0"/>
              </a:rPr>
              <a:t>The LAPD protocol is used for A and A-</a:t>
            </a:r>
            <a:r>
              <a:rPr lang="en-US" sz="2400" dirty="0" err="1">
                <a:latin typeface="Arial" charset="0"/>
              </a:rPr>
              <a:t>bis</a:t>
            </a:r>
            <a:r>
              <a:rPr lang="en-US" sz="2400" dirty="0">
                <a:latin typeface="Arial" charset="0"/>
              </a:rPr>
              <a:t> interface</a:t>
            </a:r>
          </a:p>
          <a:p>
            <a:pPr marL="288925" indent="-288925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0"/>
              <a:buChar char="n"/>
              <a:tabLst>
                <a:tab pos="1430338" algn="l"/>
              </a:tabLst>
            </a:pPr>
            <a:r>
              <a:rPr lang="en-US" sz="2400" dirty="0">
                <a:latin typeface="Arial" charset="0"/>
              </a:rPr>
              <a:t>The DLL for the U</a:t>
            </a:r>
            <a:r>
              <a:rPr lang="en-US" sz="2400" baseline="-25000" dirty="0">
                <a:latin typeface="Arial" charset="0"/>
              </a:rPr>
              <a:t>m</a:t>
            </a:r>
            <a:r>
              <a:rPr lang="en-US" sz="2400" dirty="0">
                <a:latin typeface="Arial" charset="0"/>
              </a:rPr>
              <a:t> interface is </a:t>
            </a:r>
            <a:r>
              <a:rPr lang="en-US" sz="2400" dirty="0" err="1">
                <a:latin typeface="Arial" charset="0"/>
              </a:rPr>
              <a:t>LAPDm</a:t>
            </a:r>
            <a:endParaRPr lang="en-US" sz="2400" dirty="0"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20936"/>
            <a:ext cx="5334000" cy="36366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2100-FEC7-1D47-8B20-3B82BA817DD4}" type="slidenum">
              <a:rPr lang="en-US"/>
              <a:pPr/>
              <a:t>47</a:t>
            </a:fld>
            <a:endParaRPr lang="en-US"/>
          </a:p>
        </p:txBody>
      </p:sp>
      <p:sp>
        <p:nvSpPr>
          <p:cNvPr id="356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LAPDm</a:t>
            </a:r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017713"/>
            <a:ext cx="8040688" cy="4114800"/>
          </a:xfrm>
        </p:spPr>
        <p:txBody>
          <a:bodyPr/>
          <a:lstStyle/>
          <a:p>
            <a:r>
              <a:rPr lang="en-US" sz="2400" dirty="0"/>
              <a:t>The Link Access Procedure on the </a:t>
            </a:r>
            <a:r>
              <a:rPr lang="en-US" sz="2400" dirty="0" err="1"/>
              <a:t>Dm</a:t>
            </a:r>
            <a:r>
              <a:rPr lang="en-US" sz="2400" dirty="0"/>
              <a:t> channel (</a:t>
            </a:r>
            <a:r>
              <a:rPr lang="en-US" sz="2400" dirty="0" err="1"/>
              <a:t>LAPDm</a:t>
            </a:r>
            <a:r>
              <a:rPr lang="en-US" sz="2400" dirty="0"/>
              <a:t>) is the protocol </a:t>
            </a:r>
            <a:r>
              <a:rPr lang="en-US" sz="2400" dirty="0" smtClean="0"/>
              <a:t>used </a:t>
            </a:r>
            <a:r>
              <a:rPr lang="en-US" sz="2400" dirty="0"/>
              <a:t>by the data link layer on the radio interface. </a:t>
            </a:r>
          </a:p>
          <a:p>
            <a:r>
              <a:rPr lang="en-US" sz="2400" b="1" dirty="0"/>
              <a:t>Functions</a:t>
            </a:r>
          </a:p>
          <a:p>
            <a:pPr>
              <a:buFont typeface="Wingdings" charset="0"/>
              <a:buNone/>
            </a:pPr>
            <a:r>
              <a:rPr lang="en-US" sz="2400" dirty="0"/>
              <a:t>– organization of Layer 3 information into frames</a:t>
            </a:r>
          </a:p>
          <a:p>
            <a:pPr>
              <a:buFont typeface="Wingdings" charset="0"/>
              <a:buNone/>
            </a:pPr>
            <a:r>
              <a:rPr lang="en-US" sz="2400" dirty="0"/>
              <a:t>– peer-to-peer transmission of signaling data</a:t>
            </a:r>
          </a:p>
          <a:p>
            <a:pPr>
              <a:buFont typeface="Wingdings" charset="0"/>
              <a:buNone/>
            </a:pPr>
            <a:r>
              <a:rPr lang="en-US" sz="2400" dirty="0"/>
              <a:t>in defined frame formats</a:t>
            </a:r>
          </a:p>
          <a:p>
            <a:pPr>
              <a:buFont typeface="Wingdings" charset="0"/>
              <a:buNone/>
            </a:pPr>
            <a:r>
              <a:rPr lang="en-US" sz="2400" dirty="0"/>
              <a:t>– recognition of frame formats</a:t>
            </a:r>
          </a:p>
          <a:p>
            <a:pPr>
              <a:buFont typeface="Wingdings" charset="0"/>
              <a:buNone/>
            </a:pPr>
            <a:r>
              <a:rPr lang="en-US" sz="2400" dirty="0"/>
              <a:t>– establishment, maintenance, and</a:t>
            </a:r>
          </a:p>
          <a:p>
            <a:pPr>
              <a:buFont typeface="Wingdings" charset="0"/>
              <a:buNone/>
            </a:pPr>
            <a:r>
              <a:rPr lang="en-US" sz="2400" dirty="0"/>
              <a:t>termination of one or more (parallel) data</a:t>
            </a:r>
          </a:p>
          <a:p>
            <a:pPr>
              <a:buFont typeface="Wingdings" charset="0"/>
              <a:buNone/>
            </a:pPr>
            <a:r>
              <a:rPr lang="en-US" sz="2400" dirty="0"/>
              <a:t>links on signaling channels</a:t>
            </a:r>
          </a:p>
          <a:p>
            <a:pPr>
              <a:buFont typeface="Wingdings" charset="0"/>
              <a:buNone/>
            </a:pPr>
            <a:endParaRPr lang="en-US" sz="2400" dirty="0"/>
          </a:p>
          <a:p>
            <a:pPr>
              <a:buFont typeface="Wingdings" charset="0"/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651D5-3497-A64A-B9D2-CCA06C665CC3}" type="slidenum">
              <a:rPr lang="en-US"/>
              <a:pPr/>
              <a:t>48</a:t>
            </a:fld>
            <a:endParaRPr lang="en-US"/>
          </a:p>
        </p:txBody>
      </p:sp>
      <p:sp>
        <p:nvSpPr>
          <p:cNvPr id="385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Frame format (LAPD)</a:t>
            </a:r>
          </a:p>
        </p:txBody>
      </p:sp>
      <p:pic>
        <p:nvPicPr>
          <p:cNvPr id="385028" name="Picture 4" descr="LAPD_Frame_Forma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143000" y="1797050"/>
            <a:ext cx="6850063" cy="4818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1AEDA-36D5-2446-810B-093358A2CB8D}" type="slidenum">
              <a:rPr lang="en-US"/>
              <a:pPr/>
              <a:t>49</a:t>
            </a:fld>
            <a:endParaRPr lang="en-US"/>
          </a:p>
        </p:txBody>
      </p:sp>
      <p:sp>
        <p:nvSpPr>
          <p:cNvPr id="3635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457200"/>
            <a:ext cx="7793037" cy="685800"/>
          </a:xfrm>
        </p:spPr>
        <p:txBody>
          <a:bodyPr/>
          <a:lstStyle/>
          <a:p>
            <a:r>
              <a:rPr lang="en-US" sz="4000"/>
              <a:t>Frame format (LAPDm)</a:t>
            </a:r>
          </a:p>
        </p:txBody>
      </p:sp>
      <p:sp>
        <p:nvSpPr>
          <p:cNvPr id="363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667000"/>
            <a:ext cx="8040688" cy="3886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sz="1800" b="1">
                <a:solidFill>
                  <a:schemeClr val="tx2"/>
                </a:solidFill>
              </a:rPr>
              <a:t>Address field:</a:t>
            </a:r>
            <a:r>
              <a:rPr lang="en-US" sz="1800"/>
              <a:t> is used to carry the service access point identifier (SAPI), protocol revision type, nature of the message</a:t>
            </a:r>
            <a:br>
              <a:rPr lang="en-US" sz="1800"/>
            </a:br>
            <a:r>
              <a:rPr lang="en-US" sz="1800" b="1" i="1">
                <a:solidFill>
                  <a:srgbClr val="006600"/>
                </a:solidFill>
              </a:rPr>
              <a:t>SAPI:</a:t>
            </a:r>
            <a:r>
              <a:rPr lang="en-US" sz="1800"/>
              <a:t> When using command/control frames, the SAPI identifies the user for which a command frame is intended, and the user transmitting a response frame</a:t>
            </a:r>
          </a:p>
          <a:p>
            <a:pPr>
              <a:buFont typeface="Wingdings" charset="0"/>
              <a:buNone/>
            </a:pPr>
            <a:r>
              <a:rPr lang="en-US" sz="1800" b="1">
                <a:solidFill>
                  <a:schemeClr val="tx2"/>
                </a:solidFill>
              </a:rPr>
              <a:t>Control field:</a:t>
            </a:r>
            <a:r>
              <a:rPr lang="en-US" sz="1800"/>
              <a:t> is used to carry Sequence number and to specify the types of the frame (command or response) </a:t>
            </a:r>
          </a:p>
          <a:p>
            <a:pPr>
              <a:buFont typeface="Wingdings" charset="0"/>
              <a:buNone/>
            </a:pPr>
            <a:r>
              <a:rPr lang="en-US" sz="1800" b="1">
                <a:solidFill>
                  <a:schemeClr val="tx2"/>
                </a:solidFill>
              </a:rPr>
              <a:t>Length indicator:</a:t>
            </a:r>
            <a:r>
              <a:rPr lang="en-US" sz="1800"/>
              <a:t> Identifies the length of the information field that is used to distinguish the information carrying filed from fill-in bits</a:t>
            </a:r>
          </a:p>
          <a:p>
            <a:pPr>
              <a:buFont typeface="Wingdings" charset="0"/>
              <a:buNone/>
            </a:pPr>
            <a:r>
              <a:rPr lang="en-US" sz="1800" b="1" i="1">
                <a:solidFill>
                  <a:srgbClr val="006600"/>
                </a:solidFill>
              </a:rPr>
              <a:t> Information Field:</a:t>
            </a:r>
            <a:r>
              <a:rPr lang="en-US" sz="1800"/>
              <a:t> Carries the Layer III payload</a:t>
            </a:r>
          </a:p>
          <a:p>
            <a:pPr>
              <a:buFont typeface="Wingdings" charset="0"/>
              <a:buNone/>
            </a:pPr>
            <a:r>
              <a:rPr lang="en-US" sz="1800" b="1">
                <a:solidFill>
                  <a:schemeClr val="tx2"/>
                </a:solidFill>
              </a:rPr>
              <a:t>Fill-in bits:</a:t>
            </a:r>
            <a:r>
              <a:rPr lang="en-US" sz="1800"/>
              <a:t> all </a:t>
            </a:r>
            <a:r>
              <a:rPr lang="ja-JP" altLang="en-US" sz="1800">
                <a:latin typeface="Arial"/>
              </a:rPr>
              <a:t>“</a:t>
            </a:r>
            <a:r>
              <a:rPr lang="en-US" sz="1800"/>
              <a:t>1</a:t>
            </a:r>
            <a:r>
              <a:rPr lang="ja-JP" altLang="en-US" sz="1800">
                <a:latin typeface="Arial"/>
              </a:rPr>
              <a:t>”</a:t>
            </a:r>
            <a:r>
              <a:rPr lang="en-US" sz="1800"/>
              <a:t> bits to extend the length to the desired 184 bits</a:t>
            </a:r>
          </a:p>
          <a:p>
            <a:pPr>
              <a:buFont typeface="Wingdings" charset="0"/>
              <a:buNone/>
            </a:pPr>
            <a:endParaRPr lang="en-US" sz="1800"/>
          </a:p>
          <a:p>
            <a:pPr>
              <a:buFont typeface="Wingdings" charset="0"/>
              <a:buNone/>
            </a:pPr>
            <a:endParaRPr lang="en-US" sz="1800"/>
          </a:p>
        </p:txBody>
      </p:sp>
      <p:pic>
        <p:nvPicPr>
          <p:cNvPr id="363524" name="Picture 4" descr="LAPDm_Frame_Form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81100"/>
            <a:ext cx="7362825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617A1-52DD-4D45-BB6F-85A51A8850CA}" type="slidenum">
              <a:rPr lang="en-US"/>
              <a:pPr/>
              <a:t>50</a:t>
            </a:fld>
            <a:endParaRPr lang="en-US"/>
          </a:p>
        </p:txBody>
      </p:sp>
      <p:sp>
        <p:nvSpPr>
          <p:cNvPr id="392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Frame of LAPDm</a:t>
            </a:r>
          </a:p>
        </p:txBody>
      </p:sp>
      <p:sp>
        <p:nvSpPr>
          <p:cNvPr id="392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504112" cy="1944687"/>
          </a:xfrm>
        </p:spPr>
        <p:txBody>
          <a:bodyPr/>
          <a:lstStyle/>
          <a:p>
            <a:r>
              <a:rPr lang="en-US"/>
              <a:t>Three types of frames for</a:t>
            </a:r>
          </a:p>
          <a:p>
            <a:pPr lvl="2"/>
            <a:r>
              <a:rPr lang="en-US"/>
              <a:t>Supervisory functions</a:t>
            </a:r>
          </a:p>
          <a:p>
            <a:pPr lvl="2"/>
            <a:r>
              <a:rPr lang="en-US"/>
              <a:t>Unnumbered information transfer and control functions </a:t>
            </a:r>
          </a:p>
          <a:p>
            <a:pPr lvl="2"/>
            <a:r>
              <a:rPr lang="en-US"/>
              <a:t>Numbered  information transfer</a:t>
            </a:r>
          </a:p>
          <a:p>
            <a:pPr lvl="2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40C2E-68DE-B249-8ADF-558AF13A31DA}" type="slidenum">
              <a:rPr lang="en-US"/>
              <a:pPr/>
              <a:t>51</a:t>
            </a:fld>
            <a:endParaRPr lang="en-US"/>
          </a:p>
        </p:txBody>
      </p:sp>
      <p:sp>
        <p:nvSpPr>
          <p:cNvPr id="391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457200"/>
            <a:ext cx="7793037" cy="685800"/>
          </a:xfrm>
        </p:spPr>
        <p:txBody>
          <a:bodyPr/>
          <a:lstStyle/>
          <a:p>
            <a:r>
              <a:rPr lang="en-US" sz="4000"/>
              <a:t>Address field format of LAPDm</a:t>
            </a:r>
          </a:p>
        </p:txBody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3886200"/>
            <a:ext cx="8040688" cy="32004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sz="2400" b="1">
                <a:solidFill>
                  <a:schemeClr val="tx2"/>
                </a:solidFill>
              </a:rPr>
              <a:t>Link Protocol Discriminator:</a:t>
            </a:r>
            <a:r>
              <a:rPr lang="en-US" sz="2400"/>
              <a:t> is used to specify a particular recommendation of the use of LAPDm</a:t>
            </a:r>
          </a:p>
          <a:p>
            <a:pPr>
              <a:buFont typeface="Wingdings" charset="0"/>
              <a:buNone/>
            </a:pPr>
            <a:r>
              <a:rPr lang="en-US" sz="2400" b="1">
                <a:solidFill>
                  <a:schemeClr val="tx2"/>
                </a:solidFill>
              </a:rPr>
              <a:t>C/R:</a:t>
            </a:r>
            <a:r>
              <a:rPr lang="en-US" sz="2400"/>
              <a:t> Specifies a command or response frame </a:t>
            </a:r>
          </a:p>
          <a:p>
            <a:pPr>
              <a:buFont typeface="Wingdings" charset="0"/>
              <a:buNone/>
            </a:pPr>
            <a:r>
              <a:rPr lang="en-US" sz="2400" b="1">
                <a:solidFill>
                  <a:schemeClr val="tx2"/>
                </a:solidFill>
              </a:rPr>
              <a:t>Extended Address : </a:t>
            </a:r>
            <a:r>
              <a:rPr lang="en-US" sz="2400"/>
              <a:t>is used to extend the address field to more than one octet (the EA bit in the last octet of the address should be set to 1, otherwise 0)</a:t>
            </a:r>
          </a:p>
          <a:p>
            <a:pPr>
              <a:buFont typeface="Wingdings" charset="0"/>
              <a:buNone/>
            </a:pPr>
            <a:r>
              <a:rPr lang="en-US" sz="2400" b="1">
                <a:solidFill>
                  <a:schemeClr val="tx2"/>
                </a:solidFill>
              </a:rPr>
              <a:t>Spare:</a:t>
            </a:r>
            <a:r>
              <a:rPr lang="en-US" sz="2400"/>
              <a:t> reserved for future use</a:t>
            </a:r>
          </a:p>
          <a:p>
            <a:pPr>
              <a:buFont typeface="Wingdings" charset="0"/>
              <a:buNone/>
            </a:pPr>
            <a:endParaRPr lang="en-US" sz="2400"/>
          </a:p>
          <a:p>
            <a:pPr>
              <a:buFont typeface="Wingdings" charset="0"/>
              <a:buNone/>
            </a:pPr>
            <a:endParaRPr lang="en-US" sz="1800"/>
          </a:p>
        </p:txBody>
      </p:sp>
      <p:pic>
        <p:nvPicPr>
          <p:cNvPr id="391175" name="Picture 7" descr="Address_field_LAPDm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2025" y="1066800"/>
            <a:ext cx="7219950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83F8A-14BF-7A4D-9ECE-059F1092FBD1}" type="slidenum">
              <a:rPr lang="en-US"/>
              <a:pPr/>
              <a:t>52</a:t>
            </a:fld>
            <a:endParaRPr lang="en-US"/>
          </a:p>
        </p:txBody>
      </p:sp>
      <p:sp>
        <p:nvSpPr>
          <p:cNvPr id="393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LAPD Vs. LAPDm</a:t>
            </a:r>
          </a:p>
        </p:txBody>
      </p:sp>
      <p:sp>
        <p:nvSpPr>
          <p:cNvPr id="393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/>
              <a:t>LAPDm uses no cyclic redundancy check bits for error detection</a:t>
            </a:r>
          </a:p>
          <a:p>
            <a:pPr lvl="2"/>
            <a:r>
              <a:rPr lang="en-US" sz="2400"/>
              <a:t>WHY?</a:t>
            </a:r>
          </a:p>
          <a:p>
            <a:endParaRPr lang="en-US" sz="2400"/>
          </a:p>
          <a:p>
            <a:r>
              <a:rPr lang="en-US" sz="2400"/>
              <a:t>Error correction and detection mechanism are provided by a combination of block and convolutional coding used (in conjunction with bit interleaving) in the physical layer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4184C-0430-D24A-BC12-6860008CE956}" type="slidenum">
              <a:rPr lang="en-US"/>
              <a:pPr/>
              <a:t>53</a:t>
            </a:fld>
            <a:endParaRPr lang="en-US"/>
          </a:p>
        </p:txBody>
      </p:sp>
      <p:sp>
        <p:nvSpPr>
          <p:cNvPr id="36454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8305800" cy="1143000"/>
          </a:xfrm>
        </p:spPr>
        <p:txBody>
          <a:bodyPr/>
          <a:lstStyle/>
          <a:p>
            <a:r>
              <a:rPr lang="en-US" dirty="0"/>
              <a:t>Layer II Messages</a:t>
            </a:r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416" y="1905000"/>
            <a:ext cx="4267200" cy="2133600"/>
          </a:xfrm>
        </p:spPr>
        <p:txBody>
          <a:bodyPr/>
          <a:lstStyle/>
          <a:p>
            <a:pPr>
              <a:buFontTx/>
              <a:buChar char="-"/>
            </a:pPr>
            <a:r>
              <a:rPr lang="en-US" sz="1800" dirty="0"/>
              <a:t>Set asynchronous balanced mode</a:t>
            </a:r>
          </a:p>
          <a:p>
            <a:pPr>
              <a:buFontTx/>
              <a:buChar char="-"/>
            </a:pPr>
            <a:r>
              <a:rPr lang="en-US" sz="1800" dirty="0"/>
              <a:t>Disconnect</a:t>
            </a:r>
          </a:p>
          <a:p>
            <a:pPr>
              <a:buFontTx/>
              <a:buChar char="-"/>
            </a:pPr>
            <a:r>
              <a:rPr lang="en-US" sz="1800" dirty="0"/>
              <a:t>Unnumbered acknowledgement</a:t>
            </a:r>
          </a:p>
          <a:p>
            <a:pPr>
              <a:buFontTx/>
              <a:buChar char="-"/>
            </a:pPr>
            <a:r>
              <a:rPr lang="en-US" sz="1800" dirty="0"/>
              <a:t>Receiver ready</a:t>
            </a:r>
          </a:p>
          <a:p>
            <a:pPr>
              <a:buFontTx/>
              <a:buChar char="-"/>
            </a:pPr>
            <a:r>
              <a:rPr lang="en-US" sz="1800" dirty="0"/>
              <a:t>Receiver not ready</a:t>
            </a:r>
          </a:p>
          <a:p>
            <a:pPr>
              <a:buFontTx/>
              <a:buChar char="-"/>
            </a:pPr>
            <a:r>
              <a:rPr lang="en-US" sz="1800" dirty="0"/>
              <a:t>Reject</a:t>
            </a:r>
          </a:p>
          <a:p>
            <a:pPr>
              <a:buFontTx/>
              <a:buChar char="-"/>
            </a:pPr>
            <a:endParaRPr lang="en-US" sz="1800" dirty="0"/>
          </a:p>
          <a:p>
            <a:pPr>
              <a:buFont typeface="Wingdings" charset="0"/>
              <a:buNone/>
            </a:pPr>
            <a:endParaRPr lang="en-US" sz="1800" dirty="0"/>
          </a:p>
        </p:txBody>
      </p:sp>
      <p:sp>
        <p:nvSpPr>
          <p:cNvPr id="364549" name="Rectangle 5"/>
          <p:cNvSpPr>
            <a:spLocks noChangeArrowheads="1"/>
          </p:cNvSpPr>
          <p:nvPr/>
        </p:nvSpPr>
        <p:spPr bwMode="auto">
          <a:xfrm>
            <a:off x="152400" y="5257800"/>
            <a:ext cx="7543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Tx/>
              <a:buChar char="-"/>
              <a:tabLst>
                <a:tab pos="1430338" algn="l"/>
              </a:tabLst>
            </a:pPr>
            <a:r>
              <a:rPr lang="en-US" sz="1800" dirty="0">
                <a:latin typeface="Arial" charset="0"/>
              </a:rPr>
              <a:t>These messages are sent in peer-to-peer Layer II communications, DLL ack.</a:t>
            </a:r>
          </a:p>
          <a:p>
            <a:pPr marL="228600" indent="-2286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Tx/>
              <a:buChar char="-"/>
              <a:tabLst>
                <a:tab pos="1430338" algn="l"/>
              </a:tabLst>
            </a:pPr>
            <a:r>
              <a:rPr lang="en-US" sz="1800" dirty="0">
                <a:latin typeface="Arial" charset="0"/>
              </a:rPr>
              <a:t>These messages do not have Layer III information bits </a:t>
            </a:r>
          </a:p>
          <a:p>
            <a:pPr marL="228600" indent="-2286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Tx/>
              <a:buChar char="-"/>
              <a:tabLst>
                <a:tab pos="1430338" algn="l"/>
              </a:tabLst>
            </a:pPr>
            <a:r>
              <a:rPr lang="en-US" sz="1800" dirty="0">
                <a:latin typeface="Arial" charset="0"/>
              </a:rPr>
              <a:t>Fill-in bits cover the </a:t>
            </a:r>
            <a:r>
              <a:rPr lang="ja-JP" altLang="en-US" sz="1800" dirty="0">
                <a:latin typeface="Arial"/>
              </a:rPr>
              <a:t>“</a:t>
            </a:r>
            <a:r>
              <a:rPr lang="en-US" sz="1800" dirty="0">
                <a:latin typeface="Arial" charset="0"/>
              </a:rPr>
              <a:t>information bits</a:t>
            </a:r>
            <a:r>
              <a:rPr lang="ja-JP" altLang="en-US" sz="1800" dirty="0">
                <a:latin typeface="Arial"/>
              </a:rPr>
              <a:t>”</a:t>
            </a:r>
            <a:r>
              <a:rPr lang="en-US" sz="1800" dirty="0">
                <a:latin typeface="Arial" charset="0"/>
              </a:rPr>
              <a:t> field</a:t>
            </a:r>
          </a:p>
          <a:p>
            <a:pPr marL="228600" indent="-2286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0"/>
              <a:buNone/>
              <a:tabLst>
                <a:tab pos="1430338" algn="l"/>
              </a:tabLst>
            </a:pPr>
            <a:endParaRPr lang="en-US" sz="1800" dirty="0">
              <a:latin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1524000"/>
            <a:ext cx="5334000" cy="36366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/>
          <a:lstStyle/>
          <a:p>
            <a:fld id="{0FE66005-C327-4D42-B417-FADB5D2B0F94}" type="slidenum">
              <a:rPr lang="en-US"/>
              <a:pPr/>
              <a:t>54</a:t>
            </a:fld>
            <a:endParaRPr lang="en-US" dirty="0"/>
          </a:p>
        </p:txBody>
      </p:sp>
      <p:sp>
        <p:nvSpPr>
          <p:cNvPr id="365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Layer II Messages (contd…)</a:t>
            </a:r>
          </a:p>
        </p:txBody>
      </p:sp>
      <p:sp>
        <p:nvSpPr>
          <p:cNvPr id="365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81200"/>
            <a:ext cx="7620000" cy="2133600"/>
          </a:xfrm>
        </p:spPr>
        <p:txBody>
          <a:bodyPr/>
          <a:lstStyle/>
          <a:p>
            <a:pPr>
              <a:buFontTx/>
              <a:buChar char="-"/>
            </a:pPr>
            <a:r>
              <a:rPr lang="en-US" sz="1800" dirty="0"/>
              <a:t>The </a:t>
            </a:r>
            <a:r>
              <a:rPr lang="en-US" sz="1800" b="1" dirty="0">
                <a:solidFill>
                  <a:schemeClr val="folHlink"/>
                </a:solidFill>
              </a:rPr>
              <a:t>Paging Channel (PCH)</a:t>
            </a:r>
            <a:r>
              <a:rPr lang="en-US" sz="1800" dirty="0"/>
              <a:t> is 176 bits.</a:t>
            </a:r>
          </a:p>
          <a:p>
            <a:pPr>
              <a:buFontTx/>
              <a:buChar char="-"/>
            </a:pPr>
            <a:r>
              <a:rPr lang="en-US" sz="1800" dirty="0"/>
              <a:t>The DLL packet for this signaling channel only have an EIGHT bit length of the field </a:t>
            </a:r>
          </a:p>
          <a:p>
            <a:pPr>
              <a:buFontTx/>
              <a:buChar char="-"/>
            </a:pPr>
            <a:r>
              <a:rPr lang="en-US" sz="1800" dirty="0"/>
              <a:t>184 bits encoded into 456 bits </a:t>
            </a:r>
          </a:p>
          <a:p>
            <a:pPr>
              <a:buFontTx/>
              <a:buChar char="-"/>
            </a:pPr>
            <a:r>
              <a:rPr lang="en-US" sz="1800" dirty="0"/>
              <a:t>The 456 bits transmitted over 8 physical NBs</a:t>
            </a:r>
          </a:p>
          <a:p>
            <a:pPr>
              <a:buFontTx/>
              <a:buChar char="-"/>
            </a:pPr>
            <a:endParaRPr lang="en-US" sz="1800" dirty="0"/>
          </a:p>
          <a:p>
            <a:pPr>
              <a:buFont typeface="Wingdings" charset="0"/>
              <a:buNone/>
            </a:pPr>
            <a:endParaRPr lang="en-US" sz="1800" dirty="0"/>
          </a:p>
        </p:txBody>
      </p:sp>
      <p:sp>
        <p:nvSpPr>
          <p:cNvPr id="365573" name="Rectangle 5"/>
          <p:cNvSpPr>
            <a:spLocks noChangeArrowheads="1"/>
          </p:cNvSpPr>
          <p:nvPr/>
        </p:nvSpPr>
        <p:spPr bwMode="auto">
          <a:xfrm>
            <a:off x="76200" y="3962400"/>
            <a:ext cx="7620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Tx/>
              <a:buChar char="-"/>
              <a:tabLst>
                <a:tab pos="1430338" algn="l"/>
              </a:tabLst>
            </a:pPr>
            <a:r>
              <a:rPr lang="en-US" sz="1800" dirty="0">
                <a:latin typeface="Arial" charset="0"/>
              </a:rPr>
              <a:t>The </a:t>
            </a:r>
            <a:r>
              <a:rPr lang="en-US" sz="1800" b="1" dirty="0">
                <a:solidFill>
                  <a:schemeClr val="folHlink"/>
                </a:solidFill>
                <a:latin typeface="Arial" charset="0"/>
              </a:rPr>
              <a:t>Stand-alone Dedicated Control Channel (SDCCH)</a:t>
            </a:r>
            <a:r>
              <a:rPr lang="en-US" sz="1800" dirty="0">
                <a:latin typeface="Arial" charset="0"/>
              </a:rPr>
              <a:t> is 160 bits.</a:t>
            </a:r>
          </a:p>
          <a:p>
            <a:pPr marL="228600" indent="-2286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Tx/>
              <a:buChar char="-"/>
              <a:tabLst>
                <a:tab pos="1430338" algn="l"/>
              </a:tabLst>
            </a:pPr>
            <a:r>
              <a:rPr lang="en-US" sz="1800" dirty="0">
                <a:latin typeface="Arial" charset="0"/>
              </a:rPr>
              <a:t>The DLL packet for this signaling channel has 3 8-bits used for address, control and length of the information field</a:t>
            </a:r>
          </a:p>
          <a:p>
            <a:pPr marL="228600" indent="-2286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Tx/>
              <a:buChar char="-"/>
              <a:tabLst>
                <a:tab pos="1430338" algn="l"/>
              </a:tabLst>
            </a:pPr>
            <a:endParaRPr lang="en-US" sz="1800" dirty="0">
              <a:latin typeface="Arial" charset="0"/>
            </a:endParaRPr>
          </a:p>
          <a:p>
            <a:pPr marL="228600" indent="-2286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0"/>
              <a:buNone/>
              <a:tabLst>
                <a:tab pos="1430338" algn="l"/>
              </a:tabLst>
            </a:pPr>
            <a:endParaRPr lang="en-US" sz="1800" dirty="0">
              <a:latin typeface="Arial" charset="0"/>
            </a:endParaRPr>
          </a:p>
        </p:txBody>
      </p:sp>
      <p:sp>
        <p:nvSpPr>
          <p:cNvPr id="365574" name="Rectangle 6"/>
          <p:cNvSpPr>
            <a:spLocks noChangeArrowheads="1"/>
          </p:cNvSpPr>
          <p:nvPr/>
        </p:nvSpPr>
        <p:spPr bwMode="auto">
          <a:xfrm>
            <a:off x="76200" y="5257800"/>
            <a:ext cx="7620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Tx/>
              <a:buChar char="-"/>
              <a:tabLst>
                <a:tab pos="1430338" algn="l"/>
              </a:tabLst>
            </a:pPr>
            <a:r>
              <a:rPr lang="en-US" sz="1800" dirty="0">
                <a:latin typeface="Arial" charset="0"/>
              </a:rPr>
              <a:t>The </a:t>
            </a:r>
            <a:r>
              <a:rPr lang="en-US" sz="1800" b="1" dirty="0">
                <a:solidFill>
                  <a:schemeClr val="folHlink"/>
                </a:solidFill>
                <a:latin typeface="Arial" charset="0"/>
              </a:rPr>
              <a:t>Slow Associated Control Channel (SACCH)</a:t>
            </a:r>
            <a:r>
              <a:rPr lang="en-US" sz="1800" dirty="0">
                <a:latin typeface="Arial" charset="0"/>
              </a:rPr>
              <a:t> is 144 bits.</a:t>
            </a:r>
          </a:p>
          <a:p>
            <a:pPr marL="228600" indent="-2286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Tx/>
              <a:buChar char="-"/>
              <a:tabLst>
                <a:tab pos="1430338" algn="l"/>
              </a:tabLst>
            </a:pPr>
            <a:r>
              <a:rPr lang="en-US" sz="1800" dirty="0">
                <a:latin typeface="Arial" charset="0"/>
              </a:rPr>
              <a:t>The DLL packet for this signaling channel has 16 fill-in bits and 3 8-bits used for address, control and length of the information field</a:t>
            </a:r>
          </a:p>
          <a:p>
            <a:pPr marL="228600" indent="-2286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Tx/>
              <a:buChar char="-"/>
              <a:tabLst>
                <a:tab pos="1430338" algn="l"/>
              </a:tabLst>
            </a:pPr>
            <a:endParaRPr lang="en-US" sz="1800" dirty="0">
              <a:latin typeface="Arial" charset="0"/>
            </a:endParaRPr>
          </a:p>
          <a:p>
            <a:pPr marL="228600" indent="-2286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0"/>
              <a:buNone/>
              <a:tabLst>
                <a:tab pos="1430338" algn="l"/>
              </a:tabLst>
            </a:pPr>
            <a:endParaRPr lang="en-US" sz="18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DB78A-9CEA-8843-B234-243DEBC937EF}" type="slidenum">
              <a:rPr lang="en-US"/>
              <a:pPr/>
              <a:t>55</a:t>
            </a:fld>
            <a:endParaRPr lang="en-US"/>
          </a:p>
        </p:txBody>
      </p:sp>
      <p:sp>
        <p:nvSpPr>
          <p:cNvPr id="36659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8305800" cy="1752600"/>
          </a:xfrm>
        </p:spPr>
        <p:txBody>
          <a:bodyPr/>
          <a:lstStyle/>
          <a:p>
            <a:r>
              <a:rPr lang="en-US" sz="4000" dirty="0"/>
              <a:t>Layer III: </a:t>
            </a:r>
            <a:br>
              <a:rPr lang="en-US" sz="4000" dirty="0"/>
            </a:br>
            <a:r>
              <a:rPr lang="en-US" sz="4000" dirty="0"/>
              <a:t>Networking or Messaging </a:t>
            </a:r>
            <a:r>
              <a:rPr lang="en-US" sz="4000" dirty="0" smtClean="0"/>
              <a:t>Layer</a:t>
            </a:r>
            <a:endParaRPr lang="en-US" sz="4000" dirty="0"/>
          </a:p>
        </p:txBody>
      </p:sp>
      <p:sp>
        <p:nvSpPr>
          <p:cNvPr id="366596" name="Text Box 4"/>
          <p:cNvSpPr txBox="1">
            <a:spLocks noChangeArrowheads="1"/>
          </p:cNvSpPr>
          <p:nvPr/>
        </p:nvSpPr>
        <p:spPr bwMode="auto">
          <a:xfrm>
            <a:off x="914400" y="3657600"/>
            <a:ext cx="647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66597" name="Text Box 5"/>
          <p:cNvSpPr txBox="1">
            <a:spLocks noChangeArrowheads="1"/>
          </p:cNvSpPr>
          <p:nvPr/>
        </p:nvSpPr>
        <p:spPr bwMode="auto">
          <a:xfrm>
            <a:off x="0" y="2057400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The layer 3 protocols are used for the communication of network resources, mobility, code format and call-related management messages between various network entities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3145136"/>
            <a:ext cx="5334000" cy="36366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F79D5-8F74-9F41-BD9E-FC595A2A1C43}" type="slidenum">
              <a:rPr lang="en-US"/>
              <a:pPr/>
              <a:t>56</a:t>
            </a:fld>
            <a:endParaRPr lang="en-US"/>
          </a:p>
        </p:txBody>
      </p:sp>
      <p:sp>
        <p:nvSpPr>
          <p:cNvPr id="367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Layer III</a:t>
            </a: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6" y="4303713"/>
            <a:ext cx="9134934" cy="2935287"/>
          </a:xfrm>
        </p:spPr>
        <p:txBody>
          <a:bodyPr/>
          <a:lstStyle/>
          <a:p>
            <a:r>
              <a:rPr lang="en-US" sz="2000" dirty="0"/>
              <a:t>A number of mechanisms needed to establish, maintain and terminate a mobile communication session</a:t>
            </a:r>
          </a:p>
          <a:p>
            <a:r>
              <a:rPr lang="en-US" sz="2000" dirty="0"/>
              <a:t>Layer III implements the protocols needed to support these mechanisms</a:t>
            </a:r>
          </a:p>
          <a:p>
            <a:r>
              <a:rPr lang="en-US" sz="2000" dirty="0"/>
              <a:t>A signaling protocol, the registration process, is composed of a sequence of communication events or messages</a:t>
            </a:r>
          </a:p>
          <a:p>
            <a:r>
              <a:rPr lang="en-US" sz="2000" dirty="0"/>
              <a:t>Layer III defines the details of implementation of messages on the logical channels encapsulated in DLL frames</a:t>
            </a:r>
          </a:p>
          <a:p>
            <a:pPr lvl="2"/>
            <a:endParaRPr lang="en-US" dirty="0"/>
          </a:p>
          <a:p>
            <a:pPr>
              <a:buFont typeface="Wingdings" charset="0"/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0" y="97136"/>
            <a:ext cx="5334000" cy="36366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42F1D-18BF-4149-96DB-173348530DAE}" type="slidenum">
              <a:rPr lang="en-US"/>
              <a:pPr/>
              <a:t>57</a:t>
            </a:fld>
            <a:endParaRPr lang="en-US"/>
          </a:p>
        </p:txBody>
      </p:sp>
      <p:sp>
        <p:nvSpPr>
          <p:cNvPr id="368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Layer III Message Format</a:t>
            </a:r>
          </a:p>
        </p:txBody>
      </p:sp>
      <p:sp>
        <p:nvSpPr>
          <p:cNvPr id="3686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3124200"/>
            <a:ext cx="7848600" cy="32766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sz="1800" b="1">
                <a:solidFill>
                  <a:schemeClr val="folHlink"/>
                </a:solidFill>
              </a:rPr>
              <a:t>Transaction Identifier (TI):</a:t>
            </a:r>
            <a:r>
              <a:rPr lang="en-US" sz="1800"/>
              <a:t> to identify a protocol that consists of a sequence of message, allows multiple protocols to operate in parallel</a:t>
            </a:r>
          </a:p>
          <a:p>
            <a:pPr>
              <a:buFont typeface="Wingdings" charset="0"/>
              <a:buNone/>
            </a:pPr>
            <a:endParaRPr lang="en-US" sz="1800" b="1">
              <a:solidFill>
                <a:schemeClr val="folHlink"/>
              </a:solidFill>
            </a:endParaRPr>
          </a:p>
          <a:p>
            <a:pPr>
              <a:buFont typeface="Wingdings" charset="0"/>
              <a:buNone/>
            </a:pPr>
            <a:r>
              <a:rPr lang="en-US" sz="1800" b="1">
                <a:solidFill>
                  <a:schemeClr val="folHlink"/>
                </a:solidFill>
              </a:rPr>
              <a:t>Protocol Discriminator (PD):</a:t>
            </a:r>
            <a:r>
              <a:rPr lang="en-US" sz="1800"/>
              <a:t>  Identifies the category of the operation (management, supplementary services, call control)</a:t>
            </a:r>
          </a:p>
          <a:p>
            <a:pPr>
              <a:buFont typeface="Wingdings" charset="0"/>
              <a:buNone/>
            </a:pPr>
            <a:endParaRPr lang="en-US" sz="1800" b="1">
              <a:solidFill>
                <a:schemeClr val="folHlink"/>
              </a:solidFill>
            </a:endParaRPr>
          </a:p>
          <a:p>
            <a:pPr>
              <a:buFont typeface="Wingdings" charset="0"/>
              <a:buNone/>
            </a:pPr>
            <a:r>
              <a:rPr lang="en-US" sz="1800" b="1">
                <a:solidFill>
                  <a:schemeClr val="folHlink"/>
                </a:solidFill>
              </a:rPr>
              <a:t>Message Type (MT):</a:t>
            </a:r>
            <a:r>
              <a:rPr lang="en-US" sz="1800"/>
              <a:t> Identifies the type of messages for a given PD</a:t>
            </a:r>
          </a:p>
          <a:p>
            <a:pPr>
              <a:buFont typeface="Wingdings" charset="0"/>
              <a:buNone/>
            </a:pPr>
            <a:endParaRPr lang="en-US" sz="1800" b="1">
              <a:solidFill>
                <a:schemeClr val="folHlink"/>
              </a:solidFill>
            </a:endParaRPr>
          </a:p>
          <a:p>
            <a:pPr>
              <a:buFont typeface="Wingdings" charset="0"/>
              <a:buNone/>
            </a:pPr>
            <a:r>
              <a:rPr lang="en-US" sz="1800" b="1">
                <a:solidFill>
                  <a:schemeClr val="folHlink"/>
                </a:solidFill>
              </a:rPr>
              <a:t>Information Elements (IE):</a:t>
            </a:r>
            <a:r>
              <a:rPr lang="en-US" sz="1800"/>
              <a:t> An optional field for the time that an instruction carries some information that is specified by an </a:t>
            </a:r>
            <a:r>
              <a:rPr lang="en-US" sz="1800" b="1">
                <a:solidFill>
                  <a:schemeClr val="folHlink"/>
                </a:solidFill>
              </a:rPr>
              <a:t>IE identifier (IEI)</a:t>
            </a:r>
            <a:r>
              <a:rPr lang="en-US" sz="1800"/>
              <a:t>.</a:t>
            </a:r>
          </a:p>
        </p:txBody>
      </p:sp>
      <p:pic>
        <p:nvPicPr>
          <p:cNvPr id="368644" name="Picture 4" descr="Layer3_Message_Format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838200" y="1828800"/>
            <a:ext cx="7772400" cy="11430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DB199-D4F4-CC46-BF4A-A89F7C859A34}" type="slidenum">
              <a:rPr lang="en-US"/>
              <a:pPr/>
              <a:t>58</a:t>
            </a:fld>
            <a:endParaRPr lang="en-US"/>
          </a:p>
        </p:txBody>
      </p:sp>
      <p:sp>
        <p:nvSpPr>
          <p:cNvPr id="396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152400"/>
            <a:ext cx="7793037" cy="914400"/>
          </a:xfrm>
        </p:spPr>
        <p:txBody>
          <a:bodyPr/>
          <a:lstStyle/>
          <a:p>
            <a:r>
              <a:rPr lang="en-US"/>
              <a:t>MM Message Type</a:t>
            </a:r>
          </a:p>
        </p:txBody>
      </p:sp>
      <p:pic>
        <p:nvPicPr>
          <p:cNvPr id="396292" name="Picture 4" descr="MM_Message_Ty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990600"/>
            <a:ext cx="7677150" cy="565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EE572-2BE6-AF4F-8A2B-AEA73BB91DE4}" type="slidenum">
              <a:rPr lang="en-US"/>
              <a:pPr/>
              <a:t>59</a:t>
            </a:fld>
            <a:endParaRPr lang="en-US"/>
          </a:p>
        </p:txBody>
      </p:sp>
      <p:sp>
        <p:nvSpPr>
          <p:cNvPr id="370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Layer III Message</a:t>
            </a:r>
          </a:p>
        </p:txBody>
      </p:sp>
      <p:sp>
        <p:nvSpPr>
          <p:cNvPr id="370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017713"/>
            <a:ext cx="8991600" cy="1487487"/>
          </a:xfrm>
        </p:spPr>
        <p:txBody>
          <a:bodyPr/>
          <a:lstStyle/>
          <a:p>
            <a:r>
              <a:rPr lang="en-US" sz="2400" dirty="0"/>
              <a:t>Radio Resource Management (RR), </a:t>
            </a:r>
          </a:p>
          <a:p>
            <a:r>
              <a:rPr lang="en-US" sz="2400" dirty="0"/>
              <a:t>Mobility Management (MM) and </a:t>
            </a:r>
          </a:p>
          <a:p>
            <a:r>
              <a:rPr lang="en-US" sz="2400" dirty="0"/>
              <a:t>Connection Management (CM).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3505200"/>
            <a:ext cx="5334000" cy="30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7E51F-EA4B-1145-BA67-B25CB9B7A21D}" type="slidenum">
              <a:rPr lang="en-US"/>
              <a:pPr/>
              <a:t>60</a:t>
            </a:fld>
            <a:endParaRPr lang="en-US"/>
          </a:p>
        </p:txBody>
      </p:sp>
      <p:sp>
        <p:nvSpPr>
          <p:cNvPr id="371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Radio Resource Management (RR)</a:t>
            </a:r>
          </a:p>
        </p:txBody>
      </p:sp>
      <p:pic>
        <p:nvPicPr>
          <p:cNvPr id="371717" name="Picture 5" descr="R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219200" y="2209800"/>
            <a:ext cx="6705600" cy="4224338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092E3-2056-7144-8F24-BB83E75E7ACB}" type="slidenum">
              <a:rPr lang="en-US"/>
              <a:pPr/>
              <a:t>61</a:t>
            </a:fld>
            <a:endParaRPr lang="en-US"/>
          </a:p>
        </p:txBody>
      </p:sp>
      <p:sp>
        <p:nvSpPr>
          <p:cNvPr id="373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Mobility Management (MM)</a:t>
            </a:r>
          </a:p>
        </p:txBody>
      </p:sp>
      <p:sp>
        <p:nvSpPr>
          <p:cNvPr id="373767" name="Text Box 7"/>
          <p:cNvSpPr txBox="1">
            <a:spLocks noChangeArrowheads="1"/>
          </p:cNvSpPr>
          <p:nvPr/>
        </p:nvSpPr>
        <p:spPr bwMode="auto">
          <a:xfrm>
            <a:off x="0" y="1905000"/>
            <a:ext cx="91440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sz="2400" dirty="0"/>
              <a:t> Assumes a reliable RR connection</a:t>
            </a:r>
            <a:br>
              <a:rPr lang="en-US" sz="2400" dirty="0"/>
            </a:br>
            <a:endParaRPr lang="en-US" sz="2400" dirty="0"/>
          </a:p>
          <a:p>
            <a:pPr>
              <a:buFontTx/>
              <a:buChar char="-"/>
            </a:pPr>
            <a:r>
              <a:rPr lang="en-US" sz="2400" dirty="0"/>
              <a:t> Responsible for </a:t>
            </a:r>
          </a:p>
          <a:p>
            <a:pPr lvl="1">
              <a:buFontTx/>
              <a:buChar char="-"/>
            </a:pPr>
            <a:r>
              <a:rPr lang="en-US" sz="2400" dirty="0"/>
              <a:t> location management and</a:t>
            </a:r>
          </a:p>
          <a:p>
            <a:pPr lvl="1">
              <a:buFontTx/>
              <a:buChar char="-"/>
            </a:pPr>
            <a:r>
              <a:rPr lang="en-US" sz="2400" dirty="0"/>
              <a:t> Security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3809999"/>
            <a:ext cx="5029200" cy="2667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A3C1B-A1AD-A547-90DF-AFBED63AB2AB}" type="slidenum">
              <a:rPr lang="en-US"/>
              <a:pPr/>
              <a:t>62</a:t>
            </a:fld>
            <a:endParaRPr lang="en-US"/>
          </a:p>
        </p:txBody>
      </p:sp>
      <p:sp>
        <p:nvSpPr>
          <p:cNvPr id="378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Mobility Management (MM)</a:t>
            </a:r>
          </a:p>
        </p:txBody>
      </p:sp>
      <p:sp>
        <p:nvSpPr>
          <p:cNvPr id="378883" name="Text Box 3"/>
          <p:cNvSpPr txBox="1">
            <a:spLocks noChangeArrowheads="1"/>
          </p:cNvSpPr>
          <p:nvPr/>
        </p:nvSpPr>
        <p:spPr bwMode="auto">
          <a:xfrm>
            <a:off x="0" y="2117725"/>
            <a:ext cx="9144000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b="1" dirty="0">
                <a:solidFill>
                  <a:schemeClr val="folHlink"/>
                </a:solidFill>
              </a:rPr>
              <a:t> Location management</a:t>
            </a:r>
            <a:r>
              <a:rPr lang="en-US" dirty="0"/>
              <a:t> involves the procedures and</a:t>
            </a:r>
          </a:p>
          <a:p>
            <a:r>
              <a:rPr lang="en-US" dirty="0"/>
              <a:t>signaling for </a:t>
            </a:r>
            <a:r>
              <a:rPr lang="en-US" b="1" i="1" dirty="0">
                <a:solidFill>
                  <a:srgbClr val="006600"/>
                </a:solidFill>
              </a:rPr>
              <a:t>location updating</a:t>
            </a:r>
            <a:r>
              <a:rPr lang="en-US" dirty="0"/>
              <a:t>, so that the mobile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s current</a:t>
            </a:r>
          </a:p>
          <a:p>
            <a:r>
              <a:rPr lang="en-US" dirty="0"/>
              <a:t>location is stored at the HLR, allowing incoming calls to</a:t>
            </a:r>
          </a:p>
          <a:p>
            <a:r>
              <a:rPr lang="en-US" dirty="0"/>
              <a:t>be properly routed. </a:t>
            </a:r>
          </a:p>
          <a:p>
            <a:endParaRPr lang="en-US" dirty="0"/>
          </a:p>
          <a:p>
            <a:pPr>
              <a:buFontTx/>
              <a:buChar char="-"/>
            </a:pPr>
            <a:r>
              <a:rPr lang="en-US" b="1" dirty="0">
                <a:solidFill>
                  <a:schemeClr val="folHlink"/>
                </a:solidFill>
              </a:rPr>
              <a:t> Security</a:t>
            </a:r>
            <a:r>
              <a:rPr lang="en-US" dirty="0"/>
              <a:t> involves the </a:t>
            </a:r>
            <a:r>
              <a:rPr lang="en-US" b="1" i="1" dirty="0">
                <a:solidFill>
                  <a:srgbClr val="006600"/>
                </a:solidFill>
              </a:rPr>
              <a:t>authentication</a:t>
            </a:r>
            <a:r>
              <a:rPr lang="en-US" dirty="0"/>
              <a:t> of the mobile, to prevent unauthorized access to the network, as well as the </a:t>
            </a:r>
            <a:r>
              <a:rPr lang="en-US" b="1" i="1" dirty="0">
                <a:solidFill>
                  <a:srgbClr val="006600"/>
                </a:solidFill>
              </a:rPr>
              <a:t>encryption</a:t>
            </a:r>
            <a:r>
              <a:rPr lang="en-US" dirty="0"/>
              <a:t> of all radio link traffic. </a:t>
            </a:r>
          </a:p>
          <a:p>
            <a:pPr>
              <a:buFontTx/>
              <a:buChar char="-"/>
            </a:pPr>
            <a:endParaRPr lang="en-US" dirty="0"/>
          </a:p>
          <a:p>
            <a:r>
              <a:rPr lang="en-US" dirty="0"/>
              <a:t>- The protocols in the MM layer involve the SIM, MSC, VLR, and</a:t>
            </a:r>
          </a:p>
          <a:p>
            <a:r>
              <a:rPr lang="en-US" dirty="0"/>
              <a:t>the HLR, as well as the </a:t>
            </a:r>
            <a:r>
              <a:rPr lang="en-US" dirty="0" err="1"/>
              <a:t>AuC</a:t>
            </a:r>
            <a:r>
              <a:rPr lang="en-US" dirty="0"/>
              <a:t> (which is closely tied with</a:t>
            </a:r>
          </a:p>
          <a:p>
            <a:r>
              <a:rPr lang="en-US" dirty="0"/>
              <a:t>the HLR). </a:t>
            </a:r>
          </a:p>
          <a:p>
            <a:pPr>
              <a:spcBef>
                <a:spcPct val="50000"/>
              </a:spcBef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B6220-A423-2244-9131-8248EE99E599}" type="slidenum">
              <a:rPr lang="en-US"/>
              <a:pPr/>
              <a:t>63</a:t>
            </a:fld>
            <a:endParaRPr lang="en-US"/>
          </a:p>
        </p:txBody>
      </p:sp>
      <p:sp>
        <p:nvSpPr>
          <p:cNvPr id="375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Connection Management (CM)</a:t>
            </a:r>
          </a:p>
        </p:txBody>
      </p:sp>
      <p:sp>
        <p:nvSpPr>
          <p:cNvPr id="375815" name="Text Box 7"/>
          <p:cNvSpPr txBox="1">
            <a:spLocks noChangeArrowheads="1"/>
          </p:cNvSpPr>
          <p:nvPr/>
        </p:nvSpPr>
        <p:spPr bwMode="auto">
          <a:xfrm>
            <a:off x="0" y="1905000"/>
            <a:ext cx="91440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400" dirty="0"/>
              <a:t>The CM functional layer is divided into three sub layers.</a:t>
            </a:r>
          </a:p>
          <a:p>
            <a:r>
              <a:rPr lang="en-US" sz="2400" dirty="0"/>
              <a:t>             - Call Control (CC)</a:t>
            </a:r>
          </a:p>
          <a:p>
            <a:r>
              <a:rPr lang="en-US" sz="2400" dirty="0"/>
              <a:t>             - Supplementary Services</a:t>
            </a:r>
          </a:p>
          <a:p>
            <a:r>
              <a:rPr lang="en-US" sz="2400" dirty="0"/>
              <a:t>             - Short Message Service </a:t>
            </a:r>
          </a:p>
        </p:txBody>
      </p:sp>
      <p:sp>
        <p:nvSpPr>
          <p:cNvPr id="375816" name="Text Box 8"/>
          <p:cNvSpPr txBox="1">
            <a:spLocks noChangeArrowheads="1"/>
          </p:cNvSpPr>
          <p:nvPr/>
        </p:nvSpPr>
        <p:spPr bwMode="auto">
          <a:xfrm>
            <a:off x="22296" y="5623181"/>
            <a:ext cx="9144000" cy="1200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folHlink"/>
                </a:solidFill>
              </a:rPr>
              <a:t>Call Control (CC) sub layer </a:t>
            </a:r>
          </a:p>
          <a:p>
            <a:r>
              <a:rPr lang="en-US" sz="2400" dirty="0"/>
              <a:t>- manages call routing, establishment, maintenance, and release, and is closely related to ISDN call control.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2514600"/>
            <a:ext cx="4038600" cy="312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92729-A3C5-3143-929C-D40AAB852ABF}" type="slidenum">
              <a:rPr lang="en-US"/>
              <a:pPr/>
              <a:t>64</a:t>
            </a:fld>
            <a:endParaRPr lang="en-US"/>
          </a:p>
        </p:txBody>
      </p:sp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Connection Management (CM)</a:t>
            </a:r>
          </a:p>
        </p:txBody>
      </p:sp>
      <p:sp>
        <p:nvSpPr>
          <p:cNvPr id="379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 b="1" dirty="0">
                <a:solidFill>
                  <a:schemeClr val="folHlink"/>
                </a:solidFill>
              </a:rPr>
              <a:t>Supplementary Services</a:t>
            </a:r>
            <a:r>
              <a:rPr lang="en-US" sz="2400" dirty="0">
                <a:solidFill>
                  <a:schemeClr val="folHlink"/>
                </a:solidFill>
              </a:rPr>
              <a:t> </a:t>
            </a:r>
            <a:r>
              <a:rPr lang="en-US" sz="2400" b="1" dirty="0">
                <a:solidFill>
                  <a:schemeClr val="folHlink"/>
                </a:solidFill>
              </a:rPr>
              <a:t>sub layer</a:t>
            </a:r>
            <a:endParaRPr lang="en-US" sz="2000" dirty="0">
              <a:solidFill>
                <a:schemeClr val="folHlink"/>
              </a:solidFill>
            </a:endParaRP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 dirty="0"/>
              <a:t> - manages the implementation of the various supplementary services (</a:t>
            </a:r>
            <a:r>
              <a:rPr lang="en-US" sz="2000" dirty="0"/>
              <a:t>Call Forwarding/waiting/hold </a:t>
            </a:r>
            <a:r>
              <a:rPr lang="en-US" sz="2400" dirty="0"/>
              <a:t>), and also allows users to access and modify their service subscription. </a:t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endParaRPr lang="en-US" sz="2400" dirty="0" smtClean="0"/>
          </a:p>
          <a:p>
            <a:pPr>
              <a:lnSpc>
                <a:spcPct val="90000"/>
              </a:lnSpc>
              <a:buFont typeface="Wingdings" charset="0"/>
              <a:buNone/>
            </a:pPr>
            <a:endParaRPr lang="en-US" sz="2400" b="1" dirty="0">
              <a:solidFill>
                <a:schemeClr val="folHlink"/>
              </a:solidFill>
            </a:endParaRPr>
          </a:p>
          <a:p>
            <a:pPr>
              <a:lnSpc>
                <a:spcPct val="90000"/>
              </a:lnSpc>
              <a:buFont typeface="Wingdings" charset="0"/>
              <a:buNone/>
            </a:pPr>
            <a:endParaRPr lang="en-US" sz="2400" b="1" dirty="0" smtClean="0">
              <a:solidFill>
                <a:schemeClr val="folHlink"/>
              </a:solidFill>
            </a:endParaRPr>
          </a:p>
          <a:p>
            <a:pPr>
              <a:lnSpc>
                <a:spcPct val="90000"/>
              </a:lnSpc>
              <a:buFont typeface="Wingdings" charset="0"/>
              <a:buNone/>
            </a:pPr>
            <a:endParaRPr lang="en-US" sz="2400" b="1" dirty="0">
              <a:solidFill>
                <a:schemeClr val="folHlink"/>
              </a:solidFill>
            </a:endParaRPr>
          </a:p>
          <a:p>
            <a:pPr>
              <a:lnSpc>
                <a:spcPct val="90000"/>
              </a:lnSpc>
              <a:buFont typeface="Wingdings" charset="0"/>
              <a:buNone/>
            </a:pPr>
            <a:endParaRPr lang="en-US" sz="2400" b="1" dirty="0" smtClean="0">
              <a:solidFill>
                <a:schemeClr val="folHlink"/>
              </a:solidFill>
            </a:endParaRP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 b="1" dirty="0" smtClean="0">
                <a:solidFill>
                  <a:schemeClr val="folHlink"/>
                </a:solidFill>
              </a:rPr>
              <a:t>Short </a:t>
            </a:r>
            <a:r>
              <a:rPr lang="en-US" sz="2400" b="1" dirty="0">
                <a:solidFill>
                  <a:schemeClr val="folHlink"/>
                </a:solidFill>
              </a:rPr>
              <a:t>Message Service</a:t>
            </a:r>
            <a:r>
              <a:rPr lang="en-US" sz="2400" dirty="0">
                <a:solidFill>
                  <a:schemeClr val="folHlink"/>
                </a:solidFill>
              </a:rPr>
              <a:t> </a:t>
            </a:r>
            <a:r>
              <a:rPr lang="en-US" sz="2400" b="1" dirty="0">
                <a:solidFill>
                  <a:schemeClr val="folHlink"/>
                </a:solidFill>
              </a:rPr>
              <a:t>sub layer</a:t>
            </a:r>
            <a:endParaRPr lang="en-US" sz="2400" dirty="0">
              <a:solidFill>
                <a:schemeClr val="folHlink"/>
              </a:solidFill>
            </a:endParaRP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 dirty="0"/>
              <a:t> - handles the routing and delivery of short messages, both from and to the mobile subscriber.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3581400"/>
            <a:ext cx="4038600" cy="2417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653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76200" y="573541"/>
            <a:ext cx="8534400" cy="6132059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19800" y="4724400"/>
            <a:ext cx="72372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that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Cellular Network Organization (Cells)</a:t>
            </a: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Cells use low powered transmitters. </a:t>
            </a:r>
          </a:p>
          <a:p>
            <a:r>
              <a:rPr lang="en-US" smtClean="0"/>
              <a:t>Each cell is allocated a band of frequencies, and is served by its own antenna as well as a base station consisting of a transmitter, receiver and control unit. </a:t>
            </a:r>
          </a:p>
          <a:p>
            <a:r>
              <a:rPr lang="en-US" smtClean="0"/>
              <a:t>     </a:t>
            </a:r>
            <a:endParaRPr lang="en-US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267200"/>
            <a:ext cx="25146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Hexagon Reuse Clusters</a:t>
            </a:r>
            <a:endParaRPr lang="en-US" altLang="zh-CN"/>
          </a:p>
        </p:txBody>
      </p:sp>
      <p:pic>
        <p:nvPicPr>
          <p:cNvPr id="17411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455" b="4455"/>
          <a:stretch>
            <a:fillRect/>
          </a:stretch>
        </p:blipFill>
        <p:spPr/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Cellular Coverage Representation</a:t>
            </a:r>
            <a:endParaRPr lang="zh-CN" altLang="en-US" dirty="0" smtClean="0"/>
          </a:p>
        </p:txBody>
      </p:sp>
      <p:pic>
        <p:nvPicPr>
          <p:cNvPr id="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2057400"/>
            <a:ext cx="8153400" cy="4495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8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8229600" cy="1139825"/>
          </a:xfrm>
        </p:spPr>
        <p:txBody>
          <a:bodyPr/>
          <a:lstStyle/>
          <a:p>
            <a:r>
              <a:rPr lang="en-US" smtClean="0"/>
              <a:t>Frequency Reuse</a:t>
            </a:r>
            <a:endParaRPr lang="en-US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Each </a:t>
            </a:r>
            <a:r>
              <a:rPr lang="en-US" dirty="0" err="1" smtClean="0"/>
              <a:t>colour</a:t>
            </a:r>
            <a:r>
              <a:rPr lang="en-US" dirty="0" smtClean="0"/>
              <a:t>/letter uses the same frequency band</a:t>
            </a:r>
            <a:endParaRPr lang="en-US" dirty="0"/>
          </a:p>
        </p:txBody>
      </p:sp>
      <p:pic>
        <p:nvPicPr>
          <p:cNvPr id="10" name="Picture 5" descr="cellular_freq_reus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9066" y="1981200"/>
            <a:ext cx="4537075" cy="47244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74445B-D6A0-2749-BAE6-FCA4413105DB}" type="slidenum">
              <a:rPr lang="en-US" smtClean="0"/>
              <a:pPr/>
              <a:t>70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74445B-D6A0-2749-BAE6-FCA4413105DB}" type="slidenum">
              <a:rPr lang="en-US" smtClean="0"/>
              <a:pPr/>
              <a:t>71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54200"/>
            <a:ext cx="7226300" cy="500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310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3</a:t>
            </a:r>
            <a:r>
              <a:rPr lang="en-US" altLang="en-US" smtClean="0"/>
              <a:t>-cell reuse pattern</a:t>
            </a:r>
            <a:r>
              <a:rPr lang="en-US" altLang="zh-CN" smtClean="0"/>
              <a:t> (i=1,j=1)</a:t>
            </a:r>
            <a:endParaRPr lang="zh-CN" altLang="en-US" smtClean="0"/>
          </a:p>
        </p:txBody>
      </p:sp>
      <p:pic>
        <p:nvPicPr>
          <p:cNvPr id="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838200" y="1905000"/>
            <a:ext cx="7239000" cy="4856163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4-cell reuse pattern</a:t>
            </a:r>
            <a:r>
              <a:rPr lang="en-US" altLang="zh-CN" smtClean="0"/>
              <a:t> (i=2,j=0)</a:t>
            </a:r>
            <a:endParaRPr lang="zh-CN" altLang="en-US" smtClean="0"/>
          </a:p>
        </p:txBody>
      </p:sp>
      <p:pic>
        <p:nvPicPr>
          <p:cNvPr id="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-76200" y="1905000"/>
            <a:ext cx="8077200" cy="4865687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4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12-cell</a:t>
            </a:r>
            <a:r>
              <a:rPr lang="en-US" altLang="en-US" smtClean="0"/>
              <a:t> reuse pattern</a:t>
            </a:r>
            <a:r>
              <a:rPr lang="en-US" altLang="zh-CN" smtClean="0"/>
              <a:t> (i=2,j=2)</a:t>
            </a:r>
            <a:endParaRPr lang="zh-CN" altLang="en-US" smtClean="0"/>
          </a:p>
        </p:txBody>
      </p:sp>
      <p:pic>
        <p:nvPicPr>
          <p:cNvPr id="7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1981200"/>
            <a:ext cx="6858000" cy="4876800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74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19-cell reuse pattern (i=3,j=2)</a:t>
            </a:r>
            <a:endParaRPr lang="en-US" altLang="zh-CN"/>
          </a:p>
        </p:txBody>
      </p:sp>
      <p:pic>
        <p:nvPicPr>
          <p:cNvPr id="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81000" y="1977222"/>
            <a:ext cx="5715000" cy="48736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75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Relationship between Q and N</a:t>
            </a:r>
          </a:p>
        </p:txBody>
      </p:sp>
      <p:pic>
        <p:nvPicPr>
          <p:cNvPr id="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04800" y="2209800"/>
            <a:ext cx="7543800" cy="440055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76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Factors limiting frequency reuse</a:t>
            </a: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Co-channel interference </a:t>
            </a:r>
          </a:p>
          <a:p>
            <a:endParaRPr lang="en-US" smtClean="0"/>
          </a:p>
          <a:p>
            <a:r>
              <a:rPr lang="en-US" smtClean="0"/>
              <a:t>Adjacent channel interference 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77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4"/>
          <p:cNvSpPr>
            <a:spLocks noGrp="1" noChangeArrowheads="1"/>
          </p:cNvSpPr>
          <p:nvPr>
            <p:ph type="title"/>
          </p:nvPr>
        </p:nvSpPr>
        <p:spPr>
          <a:xfrm>
            <a:off x="888673" y="685800"/>
            <a:ext cx="8229600" cy="1139825"/>
          </a:xfrm>
        </p:spPr>
        <p:txBody>
          <a:bodyPr/>
          <a:lstStyle/>
          <a:p>
            <a:r>
              <a:rPr lang="en-US" smtClean="0"/>
              <a:t>Adjacent Channel Interference</a:t>
            </a:r>
            <a:endParaRPr lang="en-US"/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5527" y="1752600"/>
            <a:ext cx="3393473" cy="5111377"/>
          </a:xfrm>
        </p:spPr>
        <p:txBody>
          <a:bodyPr/>
          <a:lstStyle/>
          <a:p>
            <a:r>
              <a:rPr lang="en-US" dirty="0" smtClean="0"/>
              <a:t>Adjacent channel interference can be controlled with transmit and receive filters </a:t>
            </a:r>
            <a:endParaRPr lang="en-US" dirty="0"/>
          </a:p>
        </p:txBody>
      </p:sp>
      <p:pic>
        <p:nvPicPr>
          <p:cNvPr id="11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311525" y="1941513"/>
            <a:ext cx="5832475" cy="4535487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D525B56-1237-874C-9640-C6FD30E2C8F2}" type="slidenum">
              <a:rPr lang="en-US" smtClean="0"/>
              <a:pPr/>
              <a:t>78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Coping with increasing capacity</a:t>
            </a:r>
            <a:endParaRPr 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49437"/>
            <a:ext cx="8229600" cy="2189163"/>
          </a:xfrm>
        </p:spPr>
        <p:txBody>
          <a:bodyPr/>
          <a:lstStyle/>
          <a:p>
            <a:r>
              <a:rPr lang="en-US" dirty="0" smtClean="0"/>
              <a:t>Adding new channels</a:t>
            </a:r>
          </a:p>
          <a:p>
            <a:r>
              <a:rPr lang="en-US" dirty="0" smtClean="0"/>
              <a:t>Frequency borrowing</a:t>
            </a:r>
          </a:p>
          <a:p>
            <a:pPr lvl="1"/>
            <a:r>
              <a:rPr lang="en-US" dirty="0" smtClean="0"/>
              <a:t>frequencies are taken from adjacent cells by congested cells</a:t>
            </a:r>
          </a:p>
          <a:p>
            <a:endParaRPr lang="en-US" dirty="0" smtClean="0"/>
          </a:p>
        </p:txBody>
      </p:sp>
      <p:pic>
        <p:nvPicPr>
          <p:cNvPr id="10" name="Picture 5" descr="cellular_scalability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733800" y="3609975"/>
            <a:ext cx="3259138" cy="30956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79ADFF-E3FB-D641-B321-05A66D097014}" type="slidenum">
              <a:rPr lang="en-US" smtClean="0"/>
              <a:pPr/>
              <a:t>79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Coping with increasing capacity</a:t>
            </a:r>
            <a:endParaRPr lang="en-US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Cell splitting</a:t>
            </a:r>
          </a:p>
          <a:p>
            <a:pPr lvl="1"/>
            <a:r>
              <a:rPr lang="en-US" smtClean="0"/>
              <a:t>cells in areas of high usage can be split into smaller cells</a:t>
            </a:r>
          </a:p>
          <a:p>
            <a:r>
              <a:rPr lang="en-US" smtClean="0"/>
              <a:t>Cell sectoring</a:t>
            </a:r>
          </a:p>
          <a:p>
            <a:pPr lvl="1"/>
            <a:r>
              <a:rPr lang="en-US" smtClean="0"/>
              <a:t>cells are divided into a number of wedge-shaped sectors, each with their own set of channels</a:t>
            </a:r>
          </a:p>
          <a:p>
            <a:r>
              <a:rPr lang="en-US" smtClean="0"/>
              <a:t>Microcells</a:t>
            </a:r>
          </a:p>
          <a:p>
            <a:pPr lvl="1"/>
            <a:r>
              <a:rPr lang="en-US" smtClean="0"/>
              <a:t>antennas move to buildings, hills, and lamp posts 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80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Cell Splitting</a:t>
            </a:r>
            <a:endParaRPr lang="zh-CN" altLang="en-US" smtClean="0"/>
          </a:p>
        </p:txBody>
      </p:sp>
      <p:pic>
        <p:nvPicPr>
          <p:cNvPr id="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76200" y="1965325"/>
            <a:ext cx="7772400" cy="481647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81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Site Configurations </a:t>
            </a:r>
            <a:endParaRPr lang="en-US" altLang="zh-CN"/>
          </a:p>
        </p:txBody>
      </p:sp>
      <p:pic>
        <p:nvPicPr>
          <p:cNvPr id="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28600" y="1943100"/>
            <a:ext cx="7848600" cy="49149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82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Handoffs</a:t>
            </a:r>
            <a:endParaRPr lang="en-US" smtClean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Network protocols must refresh and renew paths as a mobile station host moves between cells. </a:t>
            </a:r>
          </a:p>
          <a:p>
            <a:r>
              <a:rPr lang="en-GB" smtClean="0"/>
              <a:t>Handoffs are the function of one cell handing over the communication link between itself and a mobile station as the mobile station moves out of the boundary of its region into the boundary of an adjacent cell.</a:t>
            </a:r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83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Handoffs</a:t>
            </a:r>
            <a:endParaRPr lang="en-US" smtClean="0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This practice must preserve end-to-end connectivity in a dynamically reconfigured network topology.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84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Handoff Types (cont’d)</a:t>
            </a:r>
            <a:endParaRPr lang="zh-CN" altLang="en-US"/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33400" y="2139950"/>
            <a:ext cx="7239000" cy="448945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85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Avoiding handoff: Umbrella cells</a:t>
            </a:r>
            <a:endParaRPr lang="en-US" altLang="zh-CN"/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1905000"/>
            <a:ext cx="8610600" cy="5002213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86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828800"/>
            <a:ext cx="8382000" cy="1143000"/>
          </a:xfrm>
        </p:spPr>
        <p:txBody>
          <a:bodyPr/>
          <a:lstStyle/>
          <a:p>
            <a:r>
              <a:rPr lang="en-US" dirty="0" smtClean="0"/>
              <a:t>Encoding:  Modulation(1)</a:t>
            </a:r>
            <a:endParaRPr lang="en-US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/>
          <a:p>
            <a:pPr algn="l"/>
            <a:r>
              <a:rPr lang="en-US" dirty="0" smtClean="0"/>
              <a:t>Amplitude Modulation</a:t>
            </a:r>
          </a:p>
          <a:p>
            <a:pPr algn="l"/>
            <a:r>
              <a:rPr lang="en-US" dirty="0" smtClean="0"/>
              <a:t>Frequency Modulation </a:t>
            </a:r>
          </a:p>
          <a:p>
            <a:pPr algn="l"/>
            <a:r>
              <a:rPr lang="en-US" dirty="0" smtClean="0"/>
              <a:t>Phase Modulation</a:t>
            </a:r>
          </a:p>
          <a:p>
            <a:pPr algn="l"/>
            <a:r>
              <a:rPr lang="en-US" dirty="0" smtClean="0"/>
              <a:t>are the three different methods of encoding binary information on a regular wave.</a:t>
            </a:r>
          </a:p>
          <a:p>
            <a:pPr algn="l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Encoding:  Modulation(2)</a:t>
            </a:r>
            <a:endParaRPr lang="en-US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When using digital signals the methods are known as Amplitude Shift Keying (ASK), Frequency Shift Keying (FSK), and Phase Shift Keying (PSK).</a:t>
            </a:r>
          </a:p>
          <a:p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88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Encoding:  Multiplexing(1)</a:t>
            </a:r>
            <a:endParaRPr lang="en-US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Multiplexing allows many mobile users to use cellular radio transmission schemes at the same time.  The different schemes are:</a:t>
            </a:r>
          </a:p>
          <a:p>
            <a:r>
              <a:rPr lang="en-US" smtClean="0"/>
              <a:t>Frequency Division Multiplexing </a:t>
            </a:r>
          </a:p>
          <a:p>
            <a:r>
              <a:rPr lang="en-US" smtClean="0"/>
              <a:t>Time Division Multiplexing </a:t>
            </a:r>
          </a:p>
          <a:p>
            <a:r>
              <a:rPr lang="en-US" smtClean="0"/>
              <a:t>Code Division Multiplexing 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89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09600"/>
            <a:ext cx="8229600" cy="1139825"/>
          </a:xfrm>
        </p:spPr>
        <p:txBody>
          <a:bodyPr/>
          <a:lstStyle/>
          <a:p>
            <a:r>
              <a:rPr lang="en-US" dirty="0" smtClean="0"/>
              <a:t>Encoding:  Multiplexing(2)</a:t>
            </a:r>
            <a:endParaRPr lang="en-US" dirty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946275"/>
            <a:ext cx="8991600" cy="1787525"/>
          </a:xfrm>
        </p:spPr>
        <p:txBody>
          <a:bodyPr/>
          <a:lstStyle/>
          <a:p>
            <a:r>
              <a:rPr lang="en-US" dirty="0" smtClean="0"/>
              <a:t>Frequency Division Multiplexing involves a different frequency channel given to each user</a:t>
            </a:r>
          </a:p>
          <a:p>
            <a:endParaRPr lang="en-US" dirty="0" smtClean="0"/>
          </a:p>
        </p:txBody>
      </p:sp>
      <p:pic>
        <p:nvPicPr>
          <p:cNvPr id="7" name="Picture 5" descr="multacss"/>
          <p:cNvPicPr>
            <a:picLocks noGrp="1" noChangeAspect="1" noChangeArrowheads="1" noCrop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971550" y="3429000"/>
            <a:ext cx="7129463" cy="281305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82FA284-DFE9-AB4E-9FC5-55ACDD942190}" type="slidenum">
              <a:rPr lang="en-US" smtClean="0"/>
              <a:pPr/>
              <a:t>90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Encoding:  Multiplexing(3)</a:t>
            </a:r>
            <a:endParaRPr lang="en-US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28800"/>
            <a:ext cx="9144000" cy="4840287"/>
          </a:xfrm>
        </p:spPr>
        <p:txBody>
          <a:bodyPr/>
          <a:lstStyle/>
          <a:p>
            <a:r>
              <a:rPr lang="en-US" dirty="0" smtClean="0"/>
              <a:t>Time Division Multiplexing involves a channel with a given number of time slots (per millisecond) where each user is assigned certain time interval. </a:t>
            </a:r>
          </a:p>
          <a:p>
            <a:r>
              <a:rPr lang="en-US" dirty="0" smtClean="0"/>
              <a:t>Code Division Multiplexing gives each user a </a:t>
            </a:r>
            <a:r>
              <a:rPr lang="ja-JP" altLang="en-US" dirty="0" smtClean="0"/>
              <a:t>“</a:t>
            </a:r>
            <a:r>
              <a:rPr lang="en-US" dirty="0" smtClean="0"/>
              <a:t>code</a:t>
            </a:r>
            <a:r>
              <a:rPr lang="ja-JP" altLang="en-US" dirty="0" smtClean="0"/>
              <a:t>”</a:t>
            </a:r>
            <a:r>
              <a:rPr lang="en-US" dirty="0" smtClean="0"/>
              <a:t> for differentiation purposes.  The receiver picks out each channel from the </a:t>
            </a:r>
            <a:r>
              <a:rPr lang="ja-JP" altLang="en-US" dirty="0" smtClean="0"/>
              <a:t>“</a:t>
            </a:r>
            <a:r>
              <a:rPr lang="en-US" dirty="0" smtClean="0"/>
              <a:t>noise</a:t>
            </a:r>
            <a:r>
              <a:rPr lang="ja-JP" altLang="en-US" dirty="0" smtClean="0"/>
              <a:t>”</a:t>
            </a:r>
            <a:r>
              <a:rPr lang="en-US" dirty="0" smtClean="0"/>
              <a:t> using the code.  Wide frequency band is used.  Does not contain single frequencies or time slots.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91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Differences between FDMA, TDMA, and CDMA.</a:t>
            </a:r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54213"/>
            <a:ext cx="8229600" cy="475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92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of  Code Division Multiplexing </a:t>
            </a:r>
            <a:endParaRPr lang="en-US" dirty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better protection against interference</a:t>
            </a:r>
          </a:p>
          <a:p>
            <a:r>
              <a:rPr lang="en-US" smtClean="0"/>
              <a:t>good security</a:t>
            </a:r>
          </a:p>
          <a:p>
            <a:r>
              <a:rPr lang="en-US" smtClean="0"/>
              <a:t>signal difficult to jam 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93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Disadvantages of </a:t>
            </a:r>
            <a:br>
              <a:rPr lang="en-US" smtClean="0"/>
            </a:br>
            <a:r>
              <a:rPr lang="en-US" smtClean="0"/>
              <a:t> Code Division Multiplexing</a:t>
            </a:r>
            <a:endParaRPr lang="en-US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pseudo-random code sequences generated by the transmitters and receivers are not always random</a:t>
            </a:r>
          </a:p>
          <a:p>
            <a:r>
              <a:rPr lang="en-US" smtClean="0"/>
              <a:t> fast power control system needed so that strong signals don</a:t>
            </a:r>
            <a:r>
              <a:rPr lang="ja-JP" altLang="en-US" smtClean="0"/>
              <a:t>’</a:t>
            </a:r>
            <a:r>
              <a:rPr lang="en-US" smtClean="0"/>
              <a:t>t overpower weaker signals.</a:t>
            </a:r>
          </a:p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94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Analogy: Multiplexing</a:t>
            </a:r>
            <a:endParaRPr lang="en-US" dirty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Lectures at a learning institute:  </a:t>
            </a:r>
          </a:p>
          <a:p>
            <a:r>
              <a:rPr lang="en-US" smtClean="0"/>
              <a:t>Frequency Division:  takes place in different rooms</a:t>
            </a:r>
          </a:p>
          <a:p>
            <a:r>
              <a:rPr lang="en-US" smtClean="0"/>
              <a:t>Time Division:  taking turns in a single room</a:t>
            </a:r>
          </a:p>
          <a:p>
            <a:r>
              <a:rPr lang="en-US" smtClean="0"/>
              <a:t>Code Division:  lectures on different subjects.</a:t>
            </a:r>
          </a:p>
          <a:p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95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420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1687"/>
            <a:ext cx="7086600" cy="707487"/>
          </a:xfrm>
        </p:spPr>
        <p:txBody>
          <a:bodyPr/>
          <a:lstStyle/>
          <a:p>
            <a:r>
              <a:rPr lang="en-US" altLang="ko-KR" sz="3200" dirty="0">
                <a:latin typeface="Times New Roman" charset="0"/>
                <a:ea typeface="굴림" charset="0"/>
                <a:cs typeface="굴림" charset="0"/>
              </a:rPr>
              <a:t>GSM Location Services</a:t>
            </a:r>
            <a:endParaRPr lang="en-US" altLang="ko-KR" dirty="0">
              <a:latin typeface="Times New Roman" charset="0"/>
              <a:ea typeface="굴림" charset="0"/>
              <a:cs typeface="굴림" charset="0"/>
            </a:endParaRPr>
          </a:p>
        </p:txBody>
      </p:sp>
      <p:sp>
        <p:nvSpPr>
          <p:cNvPr id="3095" name="Text Box 23"/>
          <p:cNvSpPr txBox="1">
            <a:spLocks noChangeArrowheads="1"/>
          </p:cNvSpPr>
          <p:nvPr/>
        </p:nvSpPr>
        <p:spPr bwMode="auto">
          <a:xfrm>
            <a:off x="152400" y="3581400"/>
            <a:ext cx="4197350" cy="256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altLang="ko-KR" sz="1800" dirty="0">
                <a:ea typeface="굴림" charset="0"/>
                <a:cs typeface="굴림" charset="0"/>
              </a:rPr>
              <a:t>1. Call made to mobile unit (cellular phone)</a:t>
            </a:r>
          </a:p>
          <a:p>
            <a:r>
              <a:rPr lang="en-US" altLang="ko-KR" sz="1800" dirty="0">
                <a:ea typeface="굴림" charset="0"/>
                <a:cs typeface="굴림" charset="0"/>
              </a:rPr>
              <a:t>2. Telephone network recognizes number</a:t>
            </a:r>
          </a:p>
          <a:p>
            <a:r>
              <a:rPr lang="en-US" altLang="ko-KR" sz="1800" dirty="0">
                <a:ea typeface="굴림" charset="0"/>
                <a:cs typeface="굴림" charset="0"/>
              </a:rPr>
              <a:t>and gives to gateway MSC</a:t>
            </a:r>
          </a:p>
          <a:p>
            <a:r>
              <a:rPr lang="en-US" altLang="ko-KR" sz="1800" dirty="0">
                <a:ea typeface="굴림" charset="0"/>
                <a:cs typeface="굴림" charset="0"/>
              </a:rPr>
              <a:t>3. MSC can’t route further, interrogates </a:t>
            </a:r>
          </a:p>
          <a:p>
            <a:r>
              <a:rPr lang="en-US" altLang="ko-KR" sz="1800" dirty="0">
                <a:ea typeface="굴림" charset="0"/>
                <a:cs typeface="굴림" charset="0"/>
              </a:rPr>
              <a:t>user’s HLR</a:t>
            </a:r>
          </a:p>
          <a:p>
            <a:r>
              <a:rPr lang="en-US" altLang="ko-KR" sz="1800" dirty="0">
                <a:ea typeface="굴림" charset="0"/>
                <a:cs typeface="굴림" charset="0"/>
              </a:rPr>
              <a:t>4. Interrogates VLR currently serving user </a:t>
            </a:r>
          </a:p>
          <a:p>
            <a:r>
              <a:rPr lang="en-US" altLang="ko-KR" sz="1800" dirty="0">
                <a:ea typeface="굴림" charset="0"/>
                <a:cs typeface="굴림" charset="0"/>
              </a:rPr>
              <a:t>(roaming number request) </a:t>
            </a:r>
          </a:p>
          <a:p>
            <a:r>
              <a:rPr lang="en-US" altLang="ko-KR" sz="1800" dirty="0">
                <a:ea typeface="굴림" charset="0"/>
                <a:cs typeface="굴림" charset="0"/>
              </a:rPr>
              <a:t>5. Routing number returned to HLR and</a:t>
            </a:r>
          </a:p>
          <a:p>
            <a:r>
              <a:rPr lang="en-US" altLang="ko-KR" sz="1800" dirty="0">
                <a:ea typeface="굴림" charset="0"/>
                <a:cs typeface="굴림" charset="0"/>
              </a:rPr>
              <a:t>then to gateway MSC </a:t>
            </a:r>
          </a:p>
        </p:txBody>
      </p:sp>
      <p:sp>
        <p:nvSpPr>
          <p:cNvPr id="3102" name="Text Box 30"/>
          <p:cNvSpPr txBox="1">
            <a:spLocks noChangeArrowheads="1"/>
          </p:cNvSpPr>
          <p:nvPr/>
        </p:nvSpPr>
        <p:spPr bwMode="auto">
          <a:xfrm>
            <a:off x="5089525" y="3467100"/>
            <a:ext cx="3873500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altLang="ko-KR" sz="1800">
                <a:ea typeface="굴림" charset="0"/>
                <a:cs typeface="굴림" charset="0"/>
              </a:rPr>
              <a:t>6. Call routed to terminating MSC</a:t>
            </a:r>
          </a:p>
          <a:p>
            <a:r>
              <a:rPr lang="en-US" altLang="ko-KR" sz="1800">
                <a:ea typeface="굴림" charset="0"/>
                <a:cs typeface="굴림" charset="0"/>
              </a:rPr>
              <a:t>7. MSC asks VLR to correlate call to </a:t>
            </a:r>
          </a:p>
          <a:p>
            <a:r>
              <a:rPr lang="en-US" altLang="ko-KR" sz="1800">
                <a:ea typeface="굴림" charset="0"/>
                <a:cs typeface="굴림" charset="0"/>
              </a:rPr>
              <a:t>the subscriber</a:t>
            </a:r>
          </a:p>
          <a:p>
            <a:r>
              <a:rPr lang="en-US" altLang="ko-KR" sz="1800">
                <a:ea typeface="굴림" charset="0"/>
                <a:cs typeface="굴림" charset="0"/>
              </a:rPr>
              <a:t>8. VLR complies</a:t>
            </a:r>
          </a:p>
          <a:p>
            <a:r>
              <a:rPr lang="en-US" altLang="ko-KR" sz="1800">
                <a:ea typeface="굴림" charset="0"/>
                <a:cs typeface="굴림" charset="0"/>
              </a:rPr>
              <a:t>9. Mobile unit is paged</a:t>
            </a:r>
          </a:p>
          <a:p>
            <a:r>
              <a:rPr lang="en-US" altLang="ko-KR" sz="1800">
                <a:ea typeface="굴림" charset="0"/>
                <a:cs typeface="굴림" charset="0"/>
              </a:rPr>
              <a:t>10. Mobile unit responds, MSCs convey</a:t>
            </a:r>
          </a:p>
          <a:p>
            <a:r>
              <a:rPr lang="en-US" altLang="ko-KR" sz="1800">
                <a:ea typeface="굴림" charset="0"/>
                <a:cs typeface="굴림" charset="0"/>
              </a:rPr>
              <a:t>information back to telephone</a:t>
            </a:r>
            <a:r>
              <a:rPr lang="en-US" altLang="ko-KR">
                <a:ea typeface="굴림" charset="0"/>
                <a:cs typeface="굴림" charset="0"/>
              </a:rPr>
              <a:t>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8376" y="533400"/>
            <a:ext cx="9007475" cy="2957513"/>
            <a:chOff x="-228600" y="457200"/>
            <a:chExt cx="9007475" cy="2957513"/>
          </a:xfrm>
        </p:grpSpPr>
        <p:sp>
          <p:nvSpPr>
            <p:cNvPr id="3076" name="Freeform 3"/>
            <p:cNvSpPr>
              <a:spLocks/>
            </p:cNvSpPr>
            <p:nvPr/>
          </p:nvSpPr>
          <p:spPr bwMode="auto">
            <a:xfrm>
              <a:off x="5867400" y="457200"/>
              <a:ext cx="1371600" cy="2895600"/>
            </a:xfrm>
            <a:custGeom>
              <a:avLst/>
              <a:gdLst>
                <a:gd name="T0" fmla="*/ 148 w 1137"/>
                <a:gd name="T1" fmla="*/ 327 h 2313"/>
                <a:gd name="T2" fmla="*/ 39 w 1137"/>
                <a:gd name="T3" fmla="*/ 873 h 2313"/>
                <a:gd name="T4" fmla="*/ 0 w 1137"/>
                <a:gd name="T5" fmla="*/ 1761 h 2313"/>
                <a:gd name="T6" fmla="*/ 101 w 1137"/>
                <a:gd name="T7" fmla="*/ 1855 h 2313"/>
                <a:gd name="T8" fmla="*/ 226 w 1137"/>
                <a:gd name="T9" fmla="*/ 2003 h 2313"/>
                <a:gd name="T10" fmla="*/ 257 w 1137"/>
                <a:gd name="T11" fmla="*/ 2104 h 2313"/>
                <a:gd name="T12" fmla="*/ 381 w 1137"/>
                <a:gd name="T13" fmla="*/ 2221 h 2313"/>
                <a:gd name="T14" fmla="*/ 436 w 1137"/>
                <a:gd name="T15" fmla="*/ 2268 h 2313"/>
                <a:gd name="T16" fmla="*/ 600 w 1137"/>
                <a:gd name="T17" fmla="*/ 2291 h 2313"/>
                <a:gd name="T18" fmla="*/ 732 w 1137"/>
                <a:gd name="T19" fmla="*/ 2291 h 2313"/>
                <a:gd name="T20" fmla="*/ 849 w 1137"/>
                <a:gd name="T21" fmla="*/ 2244 h 2313"/>
                <a:gd name="T22" fmla="*/ 927 w 1137"/>
                <a:gd name="T23" fmla="*/ 2229 h 2313"/>
                <a:gd name="T24" fmla="*/ 1106 w 1137"/>
                <a:gd name="T25" fmla="*/ 1839 h 2313"/>
                <a:gd name="T26" fmla="*/ 1137 w 1137"/>
                <a:gd name="T27" fmla="*/ 1106 h 2313"/>
                <a:gd name="T28" fmla="*/ 1122 w 1137"/>
                <a:gd name="T29" fmla="*/ 927 h 2313"/>
                <a:gd name="T30" fmla="*/ 1106 w 1137"/>
                <a:gd name="T31" fmla="*/ 849 h 2313"/>
                <a:gd name="T32" fmla="*/ 1083 w 1137"/>
                <a:gd name="T33" fmla="*/ 600 h 2313"/>
                <a:gd name="T34" fmla="*/ 1020 w 1137"/>
                <a:gd name="T35" fmla="*/ 421 h 2313"/>
                <a:gd name="T36" fmla="*/ 833 w 1137"/>
                <a:gd name="T37" fmla="*/ 171 h 2313"/>
                <a:gd name="T38" fmla="*/ 709 w 1137"/>
                <a:gd name="T39" fmla="*/ 140 h 2313"/>
                <a:gd name="T40" fmla="*/ 639 w 1137"/>
                <a:gd name="T41" fmla="*/ 101 h 2313"/>
                <a:gd name="T42" fmla="*/ 498 w 1137"/>
                <a:gd name="T43" fmla="*/ 0 h 2313"/>
                <a:gd name="T44" fmla="*/ 428 w 1137"/>
                <a:gd name="T45" fmla="*/ 31 h 2313"/>
                <a:gd name="T46" fmla="*/ 319 w 1137"/>
                <a:gd name="T47" fmla="*/ 148 h 2313"/>
                <a:gd name="T48" fmla="*/ 249 w 1137"/>
                <a:gd name="T49" fmla="*/ 241 h 2313"/>
                <a:gd name="T50" fmla="*/ 202 w 1137"/>
                <a:gd name="T51" fmla="*/ 296 h 2313"/>
                <a:gd name="T52" fmla="*/ 179 w 1137"/>
                <a:gd name="T53" fmla="*/ 312 h 2313"/>
                <a:gd name="T54" fmla="*/ 155 w 1137"/>
                <a:gd name="T55" fmla="*/ 358 h 2313"/>
                <a:gd name="T56" fmla="*/ 132 w 1137"/>
                <a:gd name="T57" fmla="*/ 374 h 2313"/>
                <a:gd name="T58" fmla="*/ 148 w 1137"/>
                <a:gd name="T59" fmla="*/ 327 h 231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137"/>
                <a:gd name="T91" fmla="*/ 0 h 2313"/>
                <a:gd name="T92" fmla="*/ 1137 w 1137"/>
                <a:gd name="T93" fmla="*/ 2313 h 231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137" h="2313">
                  <a:moveTo>
                    <a:pt x="148" y="327"/>
                  </a:moveTo>
                  <a:cubicBezTo>
                    <a:pt x="53" y="463"/>
                    <a:pt x="53" y="710"/>
                    <a:pt x="39" y="873"/>
                  </a:cubicBezTo>
                  <a:cubicBezTo>
                    <a:pt x="14" y="1168"/>
                    <a:pt x="12" y="1465"/>
                    <a:pt x="0" y="1761"/>
                  </a:cubicBezTo>
                  <a:cubicBezTo>
                    <a:pt x="24" y="1824"/>
                    <a:pt x="53" y="1814"/>
                    <a:pt x="101" y="1855"/>
                  </a:cubicBezTo>
                  <a:cubicBezTo>
                    <a:pt x="151" y="1897"/>
                    <a:pt x="180" y="1957"/>
                    <a:pt x="226" y="2003"/>
                  </a:cubicBezTo>
                  <a:cubicBezTo>
                    <a:pt x="236" y="2034"/>
                    <a:pt x="241" y="2076"/>
                    <a:pt x="257" y="2104"/>
                  </a:cubicBezTo>
                  <a:cubicBezTo>
                    <a:pt x="286" y="2154"/>
                    <a:pt x="341" y="2182"/>
                    <a:pt x="381" y="2221"/>
                  </a:cubicBezTo>
                  <a:cubicBezTo>
                    <a:pt x="396" y="2236"/>
                    <a:pt x="415" y="2258"/>
                    <a:pt x="436" y="2268"/>
                  </a:cubicBezTo>
                  <a:cubicBezTo>
                    <a:pt x="480" y="2290"/>
                    <a:pt x="558" y="2287"/>
                    <a:pt x="600" y="2291"/>
                  </a:cubicBezTo>
                  <a:cubicBezTo>
                    <a:pt x="663" y="2313"/>
                    <a:pt x="664" y="2303"/>
                    <a:pt x="732" y="2291"/>
                  </a:cubicBezTo>
                  <a:cubicBezTo>
                    <a:pt x="771" y="2277"/>
                    <a:pt x="809" y="2255"/>
                    <a:pt x="849" y="2244"/>
                  </a:cubicBezTo>
                  <a:cubicBezTo>
                    <a:pt x="875" y="2237"/>
                    <a:pt x="901" y="2235"/>
                    <a:pt x="927" y="2229"/>
                  </a:cubicBezTo>
                  <a:cubicBezTo>
                    <a:pt x="1059" y="2137"/>
                    <a:pt x="1058" y="1977"/>
                    <a:pt x="1106" y="1839"/>
                  </a:cubicBezTo>
                  <a:cubicBezTo>
                    <a:pt x="1112" y="1594"/>
                    <a:pt x="1128" y="1351"/>
                    <a:pt x="1137" y="1106"/>
                  </a:cubicBezTo>
                  <a:cubicBezTo>
                    <a:pt x="1130" y="990"/>
                    <a:pt x="1137" y="1002"/>
                    <a:pt x="1122" y="927"/>
                  </a:cubicBezTo>
                  <a:cubicBezTo>
                    <a:pt x="1117" y="901"/>
                    <a:pt x="1106" y="849"/>
                    <a:pt x="1106" y="849"/>
                  </a:cubicBezTo>
                  <a:cubicBezTo>
                    <a:pt x="1114" y="729"/>
                    <a:pt x="1110" y="704"/>
                    <a:pt x="1083" y="600"/>
                  </a:cubicBezTo>
                  <a:cubicBezTo>
                    <a:pt x="1076" y="535"/>
                    <a:pt x="1058" y="475"/>
                    <a:pt x="1020" y="421"/>
                  </a:cubicBezTo>
                  <a:cubicBezTo>
                    <a:pt x="985" y="302"/>
                    <a:pt x="935" y="238"/>
                    <a:pt x="833" y="171"/>
                  </a:cubicBezTo>
                  <a:cubicBezTo>
                    <a:pt x="799" y="149"/>
                    <a:pt x="748" y="151"/>
                    <a:pt x="709" y="140"/>
                  </a:cubicBezTo>
                  <a:cubicBezTo>
                    <a:pt x="683" y="133"/>
                    <a:pt x="639" y="101"/>
                    <a:pt x="639" y="101"/>
                  </a:cubicBezTo>
                  <a:cubicBezTo>
                    <a:pt x="622" y="53"/>
                    <a:pt x="543" y="28"/>
                    <a:pt x="498" y="0"/>
                  </a:cubicBezTo>
                  <a:cubicBezTo>
                    <a:pt x="474" y="8"/>
                    <a:pt x="447" y="12"/>
                    <a:pt x="428" y="31"/>
                  </a:cubicBezTo>
                  <a:cubicBezTo>
                    <a:pt x="390" y="69"/>
                    <a:pt x="365" y="116"/>
                    <a:pt x="319" y="148"/>
                  </a:cubicBezTo>
                  <a:cubicBezTo>
                    <a:pt x="296" y="181"/>
                    <a:pt x="277" y="213"/>
                    <a:pt x="249" y="241"/>
                  </a:cubicBezTo>
                  <a:cubicBezTo>
                    <a:pt x="239" y="272"/>
                    <a:pt x="234" y="285"/>
                    <a:pt x="202" y="296"/>
                  </a:cubicBezTo>
                  <a:cubicBezTo>
                    <a:pt x="194" y="301"/>
                    <a:pt x="185" y="305"/>
                    <a:pt x="179" y="312"/>
                  </a:cubicBezTo>
                  <a:cubicBezTo>
                    <a:pt x="129" y="375"/>
                    <a:pt x="220" y="293"/>
                    <a:pt x="155" y="358"/>
                  </a:cubicBezTo>
                  <a:cubicBezTo>
                    <a:pt x="148" y="365"/>
                    <a:pt x="134" y="383"/>
                    <a:pt x="132" y="374"/>
                  </a:cubicBezTo>
                  <a:cubicBezTo>
                    <a:pt x="128" y="358"/>
                    <a:pt x="143" y="343"/>
                    <a:pt x="148" y="327"/>
                  </a:cubicBez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7" name="Text Box 4"/>
            <p:cNvSpPr txBox="1">
              <a:spLocks noChangeArrowheads="1"/>
            </p:cNvSpPr>
            <p:nvPr/>
          </p:nvSpPr>
          <p:spPr bwMode="auto">
            <a:xfrm>
              <a:off x="5943600" y="1371600"/>
              <a:ext cx="1149350" cy="1465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altLang="ko-KR" sz="1800">
                  <a:ea typeface="굴림" charset="0"/>
                  <a:cs typeface="굴림" charset="0"/>
                </a:rPr>
                <a:t>Public</a:t>
              </a:r>
            </a:p>
            <a:p>
              <a:r>
                <a:rPr lang="en-US" altLang="ko-KR" sz="1800">
                  <a:ea typeface="굴림" charset="0"/>
                  <a:cs typeface="굴림" charset="0"/>
                </a:rPr>
                <a:t>Switched</a:t>
              </a:r>
            </a:p>
            <a:p>
              <a:r>
                <a:rPr lang="en-US" altLang="ko-KR" sz="1800">
                  <a:ea typeface="굴림" charset="0"/>
                  <a:cs typeface="굴림" charset="0"/>
                </a:rPr>
                <a:t>Telephone</a:t>
              </a:r>
            </a:p>
            <a:p>
              <a:r>
                <a:rPr lang="en-US" altLang="ko-KR" sz="1800">
                  <a:ea typeface="굴림" charset="0"/>
                  <a:cs typeface="굴림" charset="0"/>
                </a:rPr>
                <a:t>Network</a:t>
              </a:r>
            </a:p>
            <a:p>
              <a:r>
                <a:rPr lang="en-US" altLang="ko-KR" sz="1800">
                  <a:ea typeface="굴림" charset="0"/>
                  <a:cs typeface="굴림" charset="0"/>
                </a:rPr>
                <a:t>(PSTN)</a:t>
              </a:r>
              <a:endParaRPr lang="en-US" altLang="ko-KR">
                <a:ea typeface="굴림" charset="0"/>
                <a:cs typeface="굴림" charset="0"/>
              </a:endParaRPr>
            </a:p>
          </p:txBody>
        </p:sp>
        <p:sp>
          <p:nvSpPr>
            <p:cNvPr id="3078" name="Text Box 5"/>
            <p:cNvSpPr txBox="1">
              <a:spLocks noChangeArrowheads="1"/>
            </p:cNvSpPr>
            <p:nvPr/>
          </p:nvSpPr>
          <p:spPr bwMode="auto">
            <a:xfrm>
              <a:off x="4267200" y="1143000"/>
              <a:ext cx="1006475" cy="650875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altLang="ko-KR" sz="1800">
                  <a:ea typeface="굴림" charset="0"/>
                  <a:cs typeface="굴림" charset="0"/>
                </a:rPr>
                <a:t>Gateway</a:t>
              </a:r>
            </a:p>
            <a:p>
              <a:r>
                <a:rPr lang="en-US" altLang="ko-KR" sz="1800">
                  <a:ea typeface="굴림" charset="0"/>
                  <a:cs typeface="굴림" charset="0"/>
                </a:rPr>
                <a:t>MTSC</a:t>
              </a:r>
            </a:p>
          </p:txBody>
        </p:sp>
        <p:sp>
          <p:nvSpPr>
            <p:cNvPr id="3079" name="AutoShape 6"/>
            <p:cNvSpPr>
              <a:spLocks noChangeArrowheads="1"/>
            </p:cNvSpPr>
            <p:nvPr/>
          </p:nvSpPr>
          <p:spPr bwMode="auto">
            <a:xfrm>
              <a:off x="1905000" y="2362200"/>
              <a:ext cx="1066800" cy="762000"/>
            </a:xfrm>
            <a:prstGeom prst="can">
              <a:avLst>
                <a:gd name="adj" fmla="val 25000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ko-KR" sz="1800">
                  <a:ea typeface="굴림" charset="0"/>
                  <a:cs typeface="굴림" charset="0"/>
                </a:rPr>
                <a:t>VLR</a:t>
              </a:r>
              <a:endParaRPr lang="en-US" altLang="ko-KR">
                <a:ea typeface="굴림" charset="0"/>
                <a:cs typeface="굴림" charset="0"/>
              </a:endParaRPr>
            </a:p>
          </p:txBody>
        </p:sp>
        <p:sp>
          <p:nvSpPr>
            <p:cNvPr id="3080" name="AutoShape 7"/>
            <p:cNvSpPr>
              <a:spLocks noChangeArrowheads="1"/>
            </p:cNvSpPr>
            <p:nvPr/>
          </p:nvSpPr>
          <p:spPr bwMode="auto">
            <a:xfrm>
              <a:off x="4343400" y="2438400"/>
              <a:ext cx="1066800" cy="762000"/>
            </a:xfrm>
            <a:prstGeom prst="can">
              <a:avLst>
                <a:gd name="adj" fmla="val 25000"/>
              </a:avLst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ko-KR" sz="1800">
                  <a:ea typeface="굴림" charset="0"/>
                  <a:cs typeface="굴림" charset="0"/>
                </a:rPr>
                <a:t>HLR</a:t>
              </a:r>
              <a:endParaRPr lang="en-US" altLang="ko-KR">
                <a:ea typeface="굴림" charset="0"/>
                <a:cs typeface="굴림" charset="0"/>
              </a:endParaRPr>
            </a:p>
          </p:txBody>
        </p:sp>
        <p:sp>
          <p:nvSpPr>
            <p:cNvPr id="3081" name="Text Box 8"/>
            <p:cNvSpPr txBox="1">
              <a:spLocks noChangeArrowheads="1"/>
            </p:cNvSpPr>
            <p:nvPr/>
          </p:nvSpPr>
          <p:spPr bwMode="auto">
            <a:xfrm>
              <a:off x="1905000" y="1143000"/>
              <a:ext cx="1323975" cy="650875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altLang="ko-KR" sz="1800">
                  <a:ea typeface="굴림" charset="0"/>
                  <a:cs typeface="굴림" charset="0"/>
                </a:rPr>
                <a:t>Terminating</a:t>
              </a:r>
            </a:p>
            <a:p>
              <a:r>
                <a:rPr lang="en-US" altLang="ko-KR" sz="1800">
                  <a:ea typeface="굴림" charset="0"/>
                  <a:cs typeface="굴림" charset="0"/>
                </a:rPr>
                <a:t>MSC</a:t>
              </a:r>
            </a:p>
          </p:txBody>
        </p:sp>
        <p:graphicFrame>
          <p:nvGraphicFramePr>
            <p:cNvPr id="3074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279661305"/>
                </p:ext>
              </p:extLst>
            </p:nvPr>
          </p:nvGraphicFramePr>
          <p:xfrm flipH="1">
            <a:off x="7848600" y="1524000"/>
            <a:ext cx="930275" cy="990600"/>
          </p:xfrm>
          <a:graphic>
            <a:graphicData uri="http://schemas.openxmlformats.org/presentationml/2006/ole">
              <p:oleObj spid="_x0000_s15442" name="Clip" r:id="rId4" imgW="4688732" imgH="4254230" progId="">
                <p:embed/>
              </p:oleObj>
            </a:graphicData>
          </a:graphic>
        </p:graphicFrame>
        <p:sp>
          <p:nvSpPr>
            <p:cNvPr id="3082" name="Line 10"/>
            <p:cNvSpPr>
              <a:spLocks noChangeShapeType="1"/>
            </p:cNvSpPr>
            <p:nvPr/>
          </p:nvSpPr>
          <p:spPr bwMode="auto">
            <a:xfrm flipH="1">
              <a:off x="7315200" y="17526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" name="Text Box 11"/>
            <p:cNvSpPr txBox="1">
              <a:spLocks noChangeArrowheads="1"/>
            </p:cNvSpPr>
            <p:nvPr/>
          </p:nvSpPr>
          <p:spPr bwMode="auto">
            <a:xfrm>
              <a:off x="7451725" y="1333500"/>
              <a:ext cx="2984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altLang="ko-KR" sz="1800">
                  <a:ea typeface="굴림" charset="0"/>
                  <a:cs typeface="굴림" charset="0"/>
                </a:rPr>
                <a:t>1</a:t>
              </a:r>
              <a:endParaRPr lang="en-US" altLang="ko-KR">
                <a:ea typeface="굴림" charset="0"/>
                <a:cs typeface="굴림" charset="0"/>
              </a:endParaRPr>
            </a:p>
          </p:txBody>
        </p:sp>
        <p:sp>
          <p:nvSpPr>
            <p:cNvPr id="3084" name="Line 12"/>
            <p:cNvSpPr>
              <a:spLocks noChangeShapeType="1"/>
            </p:cNvSpPr>
            <p:nvPr/>
          </p:nvSpPr>
          <p:spPr bwMode="auto">
            <a:xfrm>
              <a:off x="7315200" y="24384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5" name="Line 13"/>
            <p:cNvSpPr>
              <a:spLocks noChangeShapeType="1"/>
            </p:cNvSpPr>
            <p:nvPr/>
          </p:nvSpPr>
          <p:spPr bwMode="auto">
            <a:xfrm flipH="1">
              <a:off x="5334000" y="12192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6" name="Line 14"/>
            <p:cNvSpPr>
              <a:spLocks noChangeShapeType="1"/>
            </p:cNvSpPr>
            <p:nvPr/>
          </p:nvSpPr>
          <p:spPr bwMode="auto">
            <a:xfrm>
              <a:off x="5334000" y="16764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7" name="Line 15"/>
            <p:cNvSpPr>
              <a:spLocks noChangeShapeType="1"/>
            </p:cNvSpPr>
            <p:nvPr/>
          </p:nvSpPr>
          <p:spPr bwMode="auto">
            <a:xfrm>
              <a:off x="5181600" y="17526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8" name="Line 16"/>
            <p:cNvSpPr>
              <a:spLocks noChangeShapeType="1"/>
            </p:cNvSpPr>
            <p:nvPr/>
          </p:nvSpPr>
          <p:spPr bwMode="auto">
            <a:xfrm flipV="1">
              <a:off x="4495800" y="1828800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9" name="Line 17"/>
            <p:cNvSpPr>
              <a:spLocks noChangeShapeType="1"/>
            </p:cNvSpPr>
            <p:nvPr/>
          </p:nvSpPr>
          <p:spPr bwMode="auto">
            <a:xfrm flipH="1">
              <a:off x="3048000" y="25908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0" name="Line 18"/>
            <p:cNvSpPr>
              <a:spLocks noChangeShapeType="1"/>
            </p:cNvSpPr>
            <p:nvPr/>
          </p:nvSpPr>
          <p:spPr bwMode="auto">
            <a:xfrm>
              <a:off x="3048000" y="3048000"/>
              <a:ext cx="1066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1" name="Line 19"/>
            <p:cNvSpPr>
              <a:spLocks noChangeShapeType="1"/>
            </p:cNvSpPr>
            <p:nvPr/>
          </p:nvSpPr>
          <p:spPr bwMode="auto">
            <a:xfrm flipH="1" flipV="1">
              <a:off x="3276600" y="12192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2" name="Line 20"/>
            <p:cNvSpPr>
              <a:spLocks noChangeShapeType="1"/>
            </p:cNvSpPr>
            <p:nvPr/>
          </p:nvSpPr>
          <p:spPr bwMode="auto">
            <a:xfrm>
              <a:off x="3276600" y="16764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3" name="Line 21"/>
            <p:cNvSpPr>
              <a:spLocks noChangeShapeType="1"/>
            </p:cNvSpPr>
            <p:nvPr/>
          </p:nvSpPr>
          <p:spPr bwMode="auto">
            <a:xfrm>
              <a:off x="2057400" y="1828800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4" name="Line 22"/>
            <p:cNvSpPr>
              <a:spLocks noChangeShapeType="1"/>
            </p:cNvSpPr>
            <p:nvPr/>
          </p:nvSpPr>
          <p:spPr bwMode="auto">
            <a:xfrm flipV="1">
              <a:off x="2819400" y="18288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6" name="Text Box 24"/>
            <p:cNvSpPr txBox="1">
              <a:spLocks noChangeArrowheads="1"/>
            </p:cNvSpPr>
            <p:nvPr/>
          </p:nvSpPr>
          <p:spPr bwMode="auto">
            <a:xfrm>
              <a:off x="5410200" y="762000"/>
              <a:ext cx="2984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altLang="ko-KR" sz="1800">
                  <a:ea typeface="굴림" charset="0"/>
                  <a:cs typeface="굴림" charset="0"/>
                </a:rPr>
                <a:t>2</a:t>
              </a:r>
              <a:endParaRPr lang="en-US" altLang="ko-KR">
                <a:ea typeface="굴림" charset="0"/>
                <a:cs typeface="굴림" charset="0"/>
              </a:endParaRPr>
            </a:p>
          </p:txBody>
        </p:sp>
        <p:sp>
          <p:nvSpPr>
            <p:cNvPr id="3097" name="Text Box 25"/>
            <p:cNvSpPr txBox="1">
              <a:spLocks noChangeArrowheads="1"/>
            </p:cNvSpPr>
            <p:nvPr/>
          </p:nvSpPr>
          <p:spPr bwMode="auto">
            <a:xfrm>
              <a:off x="5181600" y="1981200"/>
              <a:ext cx="2984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altLang="ko-KR" sz="1800">
                  <a:ea typeface="굴림" charset="0"/>
                  <a:cs typeface="굴림" charset="0"/>
                </a:rPr>
                <a:t>3</a:t>
              </a:r>
              <a:endParaRPr lang="en-US" altLang="ko-KR">
                <a:ea typeface="굴림" charset="0"/>
                <a:cs typeface="굴림" charset="0"/>
              </a:endParaRPr>
            </a:p>
          </p:txBody>
        </p:sp>
        <p:sp>
          <p:nvSpPr>
            <p:cNvPr id="3098" name="Text Box 26"/>
            <p:cNvSpPr txBox="1">
              <a:spLocks noChangeArrowheads="1"/>
            </p:cNvSpPr>
            <p:nvPr/>
          </p:nvSpPr>
          <p:spPr bwMode="auto">
            <a:xfrm>
              <a:off x="3581400" y="2133600"/>
              <a:ext cx="2984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altLang="ko-KR" sz="1800">
                  <a:ea typeface="굴림" charset="0"/>
                  <a:cs typeface="굴림" charset="0"/>
                </a:rPr>
                <a:t>4</a:t>
              </a:r>
              <a:endParaRPr lang="en-US" altLang="ko-KR">
                <a:ea typeface="굴림" charset="0"/>
                <a:cs typeface="굴림" charset="0"/>
              </a:endParaRPr>
            </a:p>
          </p:txBody>
        </p:sp>
        <p:sp>
          <p:nvSpPr>
            <p:cNvPr id="3099" name="Text Box 27"/>
            <p:cNvSpPr txBox="1">
              <a:spLocks noChangeArrowheads="1"/>
            </p:cNvSpPr>
            <p:nvPr/>
          </p:nvSpPr>
          <p:spPr bwMode="auto">
            <a:xfrm>
              <a:off x="3429000" y="3048000"/>
              <a:ext cx="2984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altLang="ko-KR" sz="1800">
                  <a:ea typeface="굴림" charset="0"/>
                  <a:cs typeface="굴림" charset="0"/>
                </a:rPr>
                <a:t>5</a:t>
              </a:r>
              <a:endParaRPr lang="en-US" altLang="ko-KR">
                <a:ea typeface="굴림" charset="0"/>
                <a:cs typeface="굴림" charset="0"/>
              </a:endParaRPr>
            </a:p>
          </p:txBody>
        </p:sp>
        <p:sp>
          <p:nvSpPr>
            <p:cNvPr id="3100" name="Text Box 28"/>
            <p:cNvSpPr txBox="1">
              <a:spLocks noChangeArrowheads="1"/>
            </p:cNvSpPr>
            <p:nvPr/>
          </p:nvSpPr>
          <p:spPr bwMode="auto">
            <a:xfrm>
              <a:off x="4495800" y="1981200"/>
              <a:ext cx="2984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altLang="ko-KR" sz="1800">
                  <a:ea typeface="굴림" charset="0"/>
                  <a:cs typeface="굴림" charset="0"/>
                </a:rPr>
                <a:t>5</a:t>
              </a:r>
              <a:endParaRPr lang="en-US" altLang="ko-KR">
                <a:ea typeface="굴림" charset="0"/>
                <a:cs typeface="굴림" charset="0"/>
              </a:endParaRPr>
            </a:p>
          </p:txBody>
        </p:sp>
        <p:sp>
          <p:nvSpPr>
            <p:cNvPr id="3101" name="Text Box 29"/>
            <p:cNvSpPr txBox="1">
              <a:spLocks noChangeArrowheads="1"/>
            </p:cNvSpPr>
            <p:nvPr/>
          </p:nvSpPr>
          <p:spPr bwMode="auto">
            <a:xfrm>
              <a:off x="3581400" y="762000"/>
              <a:ext cx="2984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altLang="ko-KR" sz="1800">
                  <a:ea typeface="굴림" charset="0"/>
                  <a:cs typeface="굴림" charset="0"/>
                </a:rPr>
                <a:t>6</a:t>
              </a:r>
              <a:endParaRPr lang="en-US" altLang="ko-KR">
                <a:ea typeface="굴림" charset="0"/>
                <a:cs typeface="굴림" charset="0"/>
              </a:endParaRPr>
            </a:p>
          </p:txBody>
        </p:sp>
        <p:sp>
          <p:nvSpPr>
            <p:cNvPr id="3103" name="Text Box 31"/>
            <p:cNvSpPr txBox="1">
              <a:spLocks noChangeArrowheads="1"/>
            </p:cNvSpPr>
            <p:nvPr/>
          </p:nvSpPr>
          <p:spPr bwMode="auto">
            <a:xfrm>
              <a:off x="1676400" y="1905000"/>
              <a:ext cx="2984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altLang="ko-KR" sz="1800">
                  <a:ea typeface="굴림" charset="0"/>
                  <a:cs typeface="굴림" charset="0"/>
                </a:rPr>
                <a:t>7</a:t>
              </a:r>
              <a:endParaRPr lang="en-US" altLang="ko-KR">
                <a:ea typeface="굴림" charset="0"/>
                <a:cs typeface="굴림" charset="0"/>
              </a:endParaRPr>
            </a:p>
          </p:txBody>
        </p:sp>
        <p:sp>
          <p:nvSpPr>
            <p:cNvPr id="3104" name="Text Box 32"/>
            <p:cNvSpPr txBox="1">
              <a:spLocks noChangeArrowheads="1"/>
            </p:cNvSpPr>
            <p:nvPr/>
          </p:nvSpPr>
          <p:spPr bwMode="auto">
            <a:xfrm>
              <a:off x="2803525" y="1866900"/>
              <a:ext cx="2984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altLang="ko-KR" sz="1800">
                  <a:ea typeface="굴림" charset="0"/>
                  <a:cs typeface="굴림" charset="0"/>
                </a:rPr>
                <a:t>8</a:t>
              </a:r>
              <a:endParaRPr lang="en-US" altLang="ko-KR">
                <a:ea typeface="굴림" charset="0"/>
                <a:cs typeface="굴림" charset="0"/>
              </a:endParaRPr>
            </a:p>
          </p:txBody>
        </p:sp>
        <p:grpSp>
          <p:nvGrpSpPr>
            <p:cNvPr id="3105" name="Group 33"/>
            <p:cNvGrpSpPr>
              <a:grpSpLocks/>
            </p:cNvGrpSpPr>
            <p:nvPr/>
          </p:nvGrpSpPr>
          <p:grpSpPr bwMode="auto">
            <a:xfrm>
              <a:off x="381000" y="2286000"/>
              <a:ext cx="533400" cy="990600"/>
              <a:chOff x="2547" y="2933"/>
              <a:chExt cx="85" cy="371"/>
            </a:xfrm>
          </p:grpSpPr>
          <p:grpSp>
            <p:nvGrpSpPr>
              <p:cNvPr id="3142" name="Group 34"/>
              <p:cNvGrpSpPr>
                <a:grpSpLocks/>
              </p:cNvGrpSpPr>
              <p:nvPr/>
            </p:nvGrpSpPr>
            <p:grpSpPr bwMode="auto">
              <a:xfrm>
                <a:off x="2558" y="2933"/>
                <a:ext cx="19" cy="126"/>
                <a:chOff x="2558" y="2933"/>
                <a:chExt cx="19" cy="126"/>
              </a:xfrm>
            </p:grpSpPr>
            <p:sp>
              <p:nvSpPr>
                <p:cNvPr id="3215" name="Freeform 35"/>
                <p:cNvSpPr>
                  <a:spLocks/>
                </p:cNvSpPr>
                <p:nvPr/>
              </p:nvSpPr>
              <p:spPr bwMode="auto">
                <a:xfrm>
                  <a:off x="2558" y="2933"/>
                  <a:ext cx="19" cy="126"/>
                </a:xfrm>
                <a:custGeom>
                  <a:avLst/>
                  <a:gdLst>
                    <a:gd name="T0" fmla="*/ 4 w 185"/>
                    <a:gd name="T1" fmla="*/ 1259 h 1259"/>
                    <a:gd name="T2" fmla="*/ 1 w 185"/>
                    <a:gd name="T3" fmla="*/ 1221 h 1259"/>
                    <a:gd name="T4" fmla="*/ 0 w 185"/>
                    <a:gd name="T5" fmla="*/ 1184 h 1259"/>
                    <a:gd name="T6" fmla="*/ 1 w 185"/>
                    <a:gd name="T7" fmla="*/ 1139 h 1259"/>
                    <a:gd name="T8" fmla="*/ 4 w 185"/>
                    <a:gd name="T9" fmla="*/ 1091 h 1259"/>
                    <a:gd name="T10" fmla="*/ 8 w 185"/>
                    <a:gd name="T11" fmla="*/ 1046 h 1259"/>
                    <a:gd name="T12" fmla="*/ 17 w 185"/>
                    <a:gd name="T13" fmla="*/ 1012 h 1259"/>
                    <a:gd name="T14" fmla="*/ 30 w 185"/>
                    <a:gd name="T15" fmla="*/ 981 h 1259"/>
                    <a:gd name="T16" fmla="*/ 43 w 185"/>
                    <a:gd name="T17" fmla="*/ 952 h 1259"/>
                    <a:gd name="T18" fmla="*/ 69 w 185"/>
                    <a:gd name="T19" fmla="*/ 51 h 1259"/>
                    <a:gd name="T20" fmla="*/ 72 w 185"/>
                    <a:gd name="T21" fmla="*/ 27 h 1259"/>
                    <a:gd name="T22" fmla="*/ 79 w 185"/>
                    <a:gd name="T23" fmla="*/ 8 h 1259"/>
                    <a:gd name="T24" fmla="*/ 94 w 185"/>
                    <a:gd name="T25" fmla="*/ 0 h 1259"/>
                    <a:gd name="T26" fmla="*/ 117 w 185"/>
                    <a:gd name="T27" fmla="*/ 1 h 1259"/>
                    <a:gd name="T28" fmla="*/ 131 w 185"/>
                    <a:gd name="T29" fmla="*/ 9 h 1259"/>
                    <a:gd name="T30" fmla="*/ 140 w 185"/>
                    <a:gd name="T31" fmla="*/ 30 h 1259"/>
                    <a:gd name="T32" fmla="*/ 141 w 185"/>
                    <a:gd name="T33" fmla="*/ 54 h 1259"/>
                    <a:gd name="T34" fmla="*/ 117 w 185"/>
                    <a:gd name="T35" fmla="*/ 955 h 1259"/>
                    <a:gd name="T36" fmla="*/ 132 w 185"/>
                    <a:gd name="T37" fmla="*/ 970 h 1259"/>
                    <a:gd name="T38" fmla="*/ 147 w 185"/>
                    <a:gd name="T39" fmla="*/ 996 h 1259"/>
                    <a:gd name="T40" fmla="*/ 160 w 185"/>
                    <a:gd name="T41" fmla="*/ 1031 h 1259"/>
                    <a:gd name="T42" fmla="*/ 167 w 185"/>
                    <a:gd name="T43" fmla="*/ 1068 h 1259"/>
                    <a:gd name="T44" fmla="*/ 174 w 185"/>
                    <a:gd name="T45" fmla="*/ 1106 h 1259"/>
                    <a:gd name="T46" fmla="*/ 177 w 185"/>
                    <a:gd name="T47" fmla="*/ 1150 h 1259"/>
                    <a:gd name="T48" fmla="*/ 184 w 185"/>
                    <a:gd name="T49" fmla="*/ 1215 h 1259"/>
                    <a:gd name="T50" fmla="*/ 185 w 185"/>
                    <a:gd name="T51" fmla="*/ 1256 h 1259"/>
                    <a:gd name="T52" fmla="*/ 4 w 185"/>
                    <a:gd name="T53" fmla="*/ 1259 h 1259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185"/>
                    <a:gd name="T82" fmla="*/ 0 h 1259"/>
                    <a:gd name="T83" fmla="*/ 185 w 185"/>
                    <a:gd name="T84" fmla="*/ 1259 h 1259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185" h="1259">
                      <a:moveTo>
                        <a:pt x="4" y="1259"/>
                      </a:moveTo>
                      <a:lnTo>
                        <a:pt x="1" y="1221"/>
                      </a:lnTo>
                      <a:lnTo>
                        <a:pt x="0" y="1184"/>
                      </a:lnTo>
                      <a:lnTo>
                        <a:pt x="1" y="1139"/>
                      </a:lnTo>
                      <a:lnTo>
                        <a:pt x="4" y="1091"/>
                      </a:lnTo>
                      <a:lnTo>
                        <a:pt x="8" y="1046"/>
                      </a:lnTo>
                      <a:lnTo>
                        <a:pt x="17" y="1012"/>
                      </a:lnTo>
                      <a:lnTo>
                        <a:pt x="30" y="981"/>
                      </a:lnTo>
                      <a:lnTo>
                        <a:pt x="43" y="952"/>
                      </a:lnTo>
                      <a:lnTo>
                        <a:pt x="69" y="51"/>
                      </a:lnTo>
                      <a:lnTo>
                        <a:pt x="72" y="27"/>
                      </a:lnTo>
                      <a:lnTo>
                        <a:pt x="79" y="8"/>
                      </a:lnTo>
                      <a:lnTo>
                        <a:pt x="94" y="0"/>
                      </a:lnTo>
                      <a:lnTo>
                        <a:pt x="117" y="1"/>
                      </a:lnTo>
                      <a:lnTo>
                        <a:pt x="131" y="9"/>
                      </a:lnTo>
                      <a:lnTo>
                        <a:pt x="140" y="30"/>
                      </a:lnTo>
                      <a:lnTo>
                        <a:pt x="141" y="54"/>
                      </a:lnTo>
                      <a:lnTo>
                        <a:pt x="117" y="955"/>
                      </a:lnTo>
                      <a:lnTo>
                        <a:pt x="132" y="970"/>
                      </a:lnTo>
                      <a:lnTo>
                        <a:pt x="147" y="996"/>
                      </a:lnTo>
                      <a:lnTo>
                        <a:pt x="160" y="1031"/>
                      </a:lnTo>
                      <a:lnTo>
                        <a:pt x="167" y="1068"/>
                      </a:lnTo>
                      <a:lnTo>
                        <a:pt x="174" y="1106"/>
                      </a:lnTo>
                      <a:lnTo>
                        <a:pt x="177" y="1150"/>
                      </a:lnTo>
                      <a:lnTo>
                        <a:pt x="184" y="1215"/>
                      </a:lnTo>
                      <a:lnTo>
                        <a:pt x="185" y="1256"/>
                      </a:lnTo>
                      <a:lnTo>
                        <a:pt x="4" y="1259"/>
                      </a:lnTo>
                      <a:close/>
                    </a:path>
                  </a:pathLst>
                </a:cu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16" name="Line 36"/>
                <p:cNvSpPr>
                  <a:spLocks noChangeShapeType="1"/>
                </p:cNvSpPr>
                <p:nvPr/>
              </p:nvSpPr>
              <p:spPr bwMode="auto">
                <a:xfrm flipH="1">
                  <a:off x="2566" y="2940"/>
                  <a:ext cx="2" cy="100"/>
                </a:xfrm>
                <a:prstGeom prst="line">
                  <a:avLst/>
                </a:prstGeom>
                <a:noFill/>
                <a:ln w="1588">
                  <a:solidFill>
                    <a:srgbClr val="A0A0A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143" name="Group 37"/>
              <p:cNvGrpSpPr>
                <a:grpSpLocks/>
              </p:cNvGrpSpPr>
              <p:nvPr/>
            </p:nvGrpSpPr>
            <p:grpSpPr bwMode="auto">
              <a:xfrm>
                <a:off x="2547" y="3034"/>
                <a:ext cx="85" cy="270"/>
                <a:chOff x="2547" y="3034"/>
                <a:chExt cx="85" cy="270"/>
              </a:xfrm>
            </p:grpSpPr>
            <p:grpSp>
              <p:nvGrpSpPr>
                <p:cNvPr id="3186" name="Group 38"/>
                <p:cNvGrpSpPr>
                  <a:grpSpLocks/>
                </p:cNvGrpSpPr>
                <p:nvPr/>
              </p:nvGrpSpPr>
              <p:grpSpPr bwMode="auto">
                <a:xfrm>
                  <a:off x="2547" y="3034"/>
                  <a:ext cx="85" cy="270"/>
                  <a:chOff x="2547" y="3034"/>
                  <a:chExt cx="85" cy="270"/>
                </a:xfrm>
              </p:grpSpPr>
              <p:sp>
                <p:nvSpPr>
                  <p:cNvPr id="3188" name="Freeform 39"/>
                  <p:cNvSpPr>
                    <a:spLocks/>
                  </p:cNvSpPr>
                  <p:nvPr/>
                </p:nvSpPr>
                <p:spPr bwMode="auto">
                  <a:xfrm>
                    <a:off x="2552" y="3294"/>
                    <a:ext cx="77" cy="10"/>
                  </a:xfrm>
                  <a:custGeom>
                    <a:avLst/>
                    <a:gdLst>
                      <a:gd name="T0" fmla="*/ 0 w 765"/>
                      <a:gd name="T1" fmla="*/ 99 h 99"/>
                      <a:gd name="T2" fmla="*/ 518 w 765"/>
                      <a:gd name="T3" fmla="*/ 90 h 99"/>
                      <a:gd name="T4" fmla="*/ 765 w 765"/>
                      <a:gd name="T5" fmla="*/ 61 h 99"/>
                      <a:gd name="T6" fmla="*/ 293 w 765"/>
                      <a:gd name="T7" fmla="*/ 0 h 99"/>
                      <a:gd name="T8" fmla="*/ 0 w 765"/>
                      <a:gd name="T9" fmla="*/ 99 h 9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65"/>
                      <a:gd name="T16" fmla="*/ 0 h 99"/>
                      <a:gd name="T17" fmla="*/ 765 w 765"/>
                      <a:gd name="T18" fmla="*/ 99 h 9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65" h="99">
                        <a:moveTo>
                          <a:pt x="0" y="99"/>
                        </a:moveTo>
                        <a:lnTo>
                          <a:pt x="518" y="90"/>
                        </a:lnTo>
                        <a:lnTo>
                          <a:pt x="765" y="61"/>
                        </a:lnTo>
                        <a:lnTo>
                          <a:pt x="293" y="0"/>
                        </a:lnTo>
                        <a:lnTo>
                          <a:pt x="0" y="99"/>
                        </a:lnTo>
                        <a:close/>
                      </a:path>
                    </a:pathLst>
                  </a:custGeom>
                  <a:solidFill>
                    <a:srgbClr val="FFA0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9" name="Freeform 40"/>
                  <p:cNvSpPr>
                    <a:spLocks/>
                  </p:cNvSpPr>
                  <p:nvPr/>
                </p:nvSpPr>
                <p:spPr bwMode="auto">
                  <a:xfrm>
                    <a:off x="2548" y="3282"/>
                    <a:ext cx="84" cy="22"/>
                  </a:xfrm>
                  <a:custGeom>
                    <a:avLst/>
                    <a:gdLst>
                      <a:gd name="T0" fmla="*/ 0 w 840"/>
                      <a:gd name="T1" fmla="*/ 124 h 217"/>
                      <a:gd name="T2" fmla="*/ 42 w 840"/>
                      <a:gd name="T3" fmla="*/ 217 h 217"/>
                      <a:gd name="T4" fmla="*/ 243 w 840"/>
                      <a:gd name="T5" fmla="*/ 193 h 217"/>
                      <a:gd name="T6" fmla="*/ 261 w 840"/>
                      <a:gd name="T7" fmla="*/ 189 h 217"/>
                      <a:gd name="T8" fmla="*/ 288 w 840"/>
                      <a:gd name="T9" fmla="*/ 186 h 217"/>
                      <a:gd name="T10" fmla="*/ 322 w 840"/>
                      <a:gd name="T11" fmla="*/ 186 h 217"/>
                      <a:gd name="T12" fmla="*/ 806 w 840"/>
                      <a:gd name="T13" fmla="*/ 177 h 217"/>
                      <a:gd name="T14" fmla="*/ 840 w 840"/>
                      <a:gd name="T15" fmla="*/ 71 h 217"/>
                      <a:gd name="T16" fmla="*/ 261 w 840"/>
                      <a:gd name="T17" fmla="*/ 0 h 217"/>
                      <a:gd name="T18" fmla="*/ 0 w 840"/>
                      <a:gd name="T19" fmla="*/ 124 h 217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840"/>
                      <a:gd name="T31" fmla="*/ 0 h 217"/>
                      <a:gd name="T32" fmla="*/ 840 w 840"/>
                      <a:gd name="T33" fmla="*/ 217 h 217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840" h="217">
                        <a:moveTo>
                          <a:pt x="0" y="124"/>
                        </a:moveTo>
                        <a:lnTo>
                          <a:pt x="42" y="217"/>
                        </a:lnTo>
                        <a:lnTo>
                          <a:pt x="243" y="193"/>
                        </a:lnTo>
                        <a:lnTo>
                          <a:pt x="261" y="189"/>
                        </a:lnTo>
                        <a:lnTo>
                          <a:pt x="288" y="186"/>
                        </a:lnTo>
                        <a:lnTo>
                          <a:pt x="322" y="186"/>
                        </a:lnTo>
                        <a:lnTo>
                          <a:pt x="806" y="177"/>
                        </a:lnTo>
                        <a:lnTo>
                          <a:pt x="840" y="71"/>
                        </a:lnTo>
                        <a:lnTo>
                          <a:pt x="261" y="0"/>
                        </a:lnTo>
                        <a:lnTo>
                          <a:pt x="0" y="124"/>
                        </a:lnTo>
                        <a:close/>
                      </a:path>
                    </a:pathLst>
                  </a:custGeom>
                  <a:solidFill>
                    <a:srgbClr val="FFC0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190" name="Group 41"/>
                  <p:cNvGrpSpPr>
                    <a:grpSpLocks/>
                  </p:cNvGrpSpPr>
                  <p:nvPr/>
                </p:nvGrpSpPr>
                <p:grpSpPr bwMode="auto">
                  <a:xfrm>
                    <a:off x="2547" y="3034"/>
                    <a:ext cx="84" cy="261"/>
                    <a:chOff x="2547" y="3034"/>
                    <a:chExt cx="84" cy="261"/>
                  </a:xfrm>
                </p:grpSpPr>
                <p:grpSp>
                  <p:nvGrpSpPr>
                    <p:cNvPr id="3191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47" y="3034"/>
                      <a:ext cx="84" cy="261"/>
                      <a:chOff x="2547" y="3034"/>
                      <a:chExt cx="84" cy="261"/>
                    </a:xfrm>
                  </p:grpSpPr>
                  <p:grpSp>
                    <p:nvGrpSpPr>
                      <p:cNvPr id="3194" name="Group 4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47" y="3034"/>
                        <a:ext cx="84" cy="261"/>
                        <a:chOff x="2547" y="3034"/>
                        <a:chExt cx="84" cy="261"/>
                      </a:xfrm>
                    </p:grpSpPr>
                    <p:sp>
                      <p:nvSpPr>
                        <p:cNvPr id="3213" name="Freeform 4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547" y="3034"/>
                          <a:ext cx="84" cy="261"/>
                        </a:xfrm>
                        <a:custGeom>
                          <a:avLst/>
                          <a:gdLst>
                            <a:gd name="T0" fmla="*/ 815 w 839"/>
                            <a:gd name="T1" fmla="*/ 140 h 2605"/>
                            <a:gd name="T2" fmla="*/ 815 w 839"/>
                            <a:gd name="T3" fmla="*/ 108 h 2605"/>
                            <a:gd name="T4" fmla="*/ 806 w 839"/>
                            <a:gd name="T5" fmla="*/ 93 h 2605"/>
                            <a:gd name="T6" fmla="*/ 793 w 839"/>
                            <a:gd name="T7" fmla="*/ 81 h 2605"/>
                            <a:gd name="T8" fmla="*/ 779 w 839"/>
                            <a:gd name="T9" fmla="*/ 75 h 2605"/>
                            <a:gd name="T10" fmla="*/ 394 w 839"/>
                            <a:gd name="T11" fmla="*/ 9 h 2605"/>
                            <a:gd name="T12" fmla="*/ 340 w 839"/>
                            <a:gd name="T13" fmla="*/ 0 h 2605"/>
                            <a:gd name="T14" fmla="*/ 321 w 839"/>
                            <a:gd name="T15" fmla="*/ 0 h 2605"/>
                            <a:gd name="T16" fmla="*/ 303 w 839"/>
                            <a:gd name="T17" fmla="*/ 4 h 2605"/>
                            <a:gd name="T18" fmla="*/ 284 w 839"/>
                            <a:gd name="T19" fmla="*/ 10 h 2605"/>
                            <a:gd name="T20" fmla="*/ 262 w 839"/>
                            <a:gd name="T21" fmla="*/ 25 h 2605"/>
                            <a:gd name="T22" fmla="*/ 220 w 839"/>
                            <a:gd name="T23" fmla="*/ 66 h 2605"/>
                            <a:gd name="T24" fmla="*/ 165 w 839"/>
                            <a:gd name="T25" fmla="*/ 121 h 2605"/>
                            <a:gd name="T26" fmla="*/ 121 w 839"/>
                            <a:gd name="T27" fmla="*/ 177 h 2605"/>
                            <a:gd name="T28" fmla="*/ 62 w 839"/>
                            <a:gd name="T29" fmla="*/ 266 h 2605"/>
                            <a:gd name="T30" fmla="*/ 45 w 839"/>
                            <a:gd name="T31" fmla="*/ 289 h 2605"/>
                            <a:gd name="T32" fmla="*/ 38 w 839"/>
                            <a:gd name="T33" fmla="*/ 314 h 2605"/>
                            <a:gd name="T34" fmla="*/ 36 w 839"/>
                            <a:gd name="T35" fmla="*/ 338 h 2605"/>
                            <a:gd name="T36" fmla="*/ 0 w 839"/>
                            <a:gd name="T37" fmla="*/ 2605 h 2605"/>
                            <a:gd name="T38" fmla="*/ 89 w 839"/>
                            <a:gd name="T39" fmla="*/ 2589 h 2605"/>
                            <a:gd name="T40" fmla="*/ 199 w 839"/>
                            <a:gd name="T41" fmla="*/ 2570 h 2605"/>
                            <a:gd name="T42" fmla="*/ 277 w 839"/>
                            <a:gd name="T43" fmla="*/ 2561 h 2605"/>
                            <a:gd name="T44" fmla="*/ 340 w 839"/>
                            <a:gd name="T45" fmla="*/ 2560 h 2605"/>
                            <a:gd name="T46" fmla="*/ 415 w 839"/>
                            <a:gd name="T47" fmla="*/ 2560 h 2605"/>
                            <a:gd name="T48" fmla="*/ 839 w 839"/>
                            <a:gd name="T49" fmla="*/ 2553 h 2605"/>
                            <a:gd name="T50" fmla="*/ 835 w 839"/>
                            <a:gd name="T51" fmla="*/ 2387 h 2605"/>
                            <a:gd name="T52" fmla="*/ 752 w 839"/>
                            <a:gd name="T53" fmla="*/ 2043 h 2605"/>
                            <a:gd name="T54" fmla="*/ 742 w 839"/>
                            <a:gd name="T55" fmla="*/ 991 h 2605"/>
                            <a:gd name="T56" fmla="*/ 784 w 839"/>
                            <a:gd name="T57" fmla="*/ 641 h 2605"/>
                            <a:gd name="T58" fmla="*/ 815 w 839"/>
                            <a:gd name="T59" fmla="*/ 140 h 2605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60000 65536"/>
                            <a:gd name="T82" fmla="*/ 0 60000 65536"/>
                            <a:gd name="T83" fmla="*/ 0 60000 65536"/>
                            <a:gd name="T84" fmla="*/ 0 60000 65536"/>
                            <a:gd name="T85" fmla="*/ 0 60000 65536"/>
                            <a:gd name="T86" fmla="*/ 0 60000 65536"/>
                            <a:gd name="T87" fmla="*/ 0 60000 65536"/>
                            <a:gd name="T88" fmla="*/ 0 60000 65536"/>
                            <a:gd name="T89" fmla="*/ 0 60000 65536"/>
                            <a:gd name="T90" fmla="*/ 0 w 839"/>
                            <a:gd name="T91" fmla="*/ 0 h 2605"/>
                            <a:gd name="T92" fmla="*/ 839 w 839"/>
                            <a:gd name="T93" fmla="*/ 2605 h 2605"/>
                          </a:gdLst>
                          <a:ahLst/>
                          <a:cxnLst>
                            <a:cxn ang="T60">
                              <a:pos x="T0" y="T1"/>
                            </a:cxn>
                            <a:cxn ang="T61">
                              <a:pos x="T2" y="T3"/>
                            </a:cxn>
                            <a:cxn ang="T62">
                              <a:pos x="T4" y="T5"/>
                            </a:cxn>
                            <a:cxn ang="T63">
                              <a:pos x="T6" y="T7"/>
                            </a:cxn>
                            <a:cxn ang="T64">
                              <a:pos x="T8" y="T9"/>
                            </a:cxn>
                            <a:cxn ang="T65">
                              <a:pos x="T10" y="T11"/>
                            </a:cxn>
                            <a:cxn ang="T66">
                              <a:pos x="T12" y="T13"/>
                            </a:cxn>
                            <a:cxn ang="T67">
                              <a:pos x="T14" y="T15"/>
                            </a:cxn>
                            <a:cxn ang="T68">
                              <a:pos x="T16" y="T17"/>
                            </a:cxn>
                            <a:cxn ang="T69">
                              <a:pos x="T18" y="T19"/>
                            </a:cxn>
                            <a:cxn ang="T70">
                              <a:pos x="T20" y="T21"/>
                            </a:cxn>
                            <a:cxn ang="T71">
                              <a:pos x="T22" y="T23"/>
                            </a:cxn>
                            <a:cxn ang="T72">
                              <a:pos x="T24" y="T25"/>
                            </a:cxn>
                            <a:cxn ang="T73">
                              <a:pos x="T26" y="T27"/>
                            </a:cxn>
                            <a:cxn ang="T74">
                              <a:pos x="T28" y="T29"/>
                            </a:cxn>
                            <a:cxn ang="T75">
                              <a:pos x="T30" y="T31"/>
                            </a:cxn>
                            <a:cxn ang="T76">
                              <a:pos x="T32" y="T33"/>
                            </a:cxn>
                            <a:cxn ang="T77">
                              <a:pos x="T34" y="T35"/>
                            </a:cxn>
                            <a:cxn ang="T78">
                              <a:pos x="T36" y="T37"/>
                            </a:cxn>
                            <a:cxn ang="T79">
                              <a:pos x="T38" y="T39"/>
                            </a:cxn>
                            <a:cxn ang="T80">
                              <a:pos x="T40" y="T41"/>
                            </a:cxn>
                            <a:cxn ang="T81">
                              <a:pos x="T42" y="T43"/>
                            </a:cxn>
                            <a:cxn ang="T82">
                              <a:pos x="T44" y="T45"/>
                            </a:cxn>
                            <a:cxn ang="T83">
                              <a:pos x="T46" y="T47"/>
                            </a:cxn>
                            <a:cxn ang="T84">
                              <a:pos x="T48" y="T49"/>
                            </a:cxn>
                            <a:cxn ang="T85">
                              <a:pos x="T50" y="T51"/>
                            </a:cxn>
                            <a:cxn ang="T86">
                              <a:pos x="T52" y="T53"/>
                            </a:cxn>
                            <a:cxn ang="T87">
                              <a:pos x="T54" y="T55"/>
                            </a:cxn>
                            <a:cxn ang="T88">
                              <a:pos x="T56" y="T57"/>
                            </a:cxn>
                            <a:cxn ang="T89">
                              <a:pos x="T58" y="T59"/>
                            </a:cxn>
                          </a:cxnLst>
                          <a:rect l="T90" t="T91" r="T92" b="T93"/>
                          <a:pathLst>
                            <a:path w="839" h="2605">
                              <a:moveTo>
                                <a:pt x="815" y="140"/>
                              </a:moveTo>
                              <a:lnTo>
                                <a:pt x="815" y="108"/>
                              </a:lnTo>
                              <a:lnTo>
                                <a:pt x="806" y="93"/>
                              </a:lnTo>
                              <a:lnTo>
                                <a:pt x="793" y="81"/>
                              </a:lnTo>
                              <a:lnTo>
                                <a:pt x="779" y="75"/>
                              </a:lnTo>
                              <a:lnTo>
                                <a:pt x="394" y="9"/>
                              </a:lnTo>
                              <a:lnTo>
                                <a:pt x="340" y="0"/>
                              </a:lnTo>
                              <a:lnTo>
                                <a:pt x="321" y="0"/>
                              </a:lnTo>
                              <a:lnTo>
                                <a:pt x="303" y="4"/>
                              </a:lnTo>
                              <a:lnTo>
                                <a:pt x="284" y="10"/>
                              </a:lnTo>
                              <a:lnTo>
                                <a:pt x="262" y="25"/>
                              </a:lnTo>
                              <a:lnTo>
                                <a:pt x="220" y="66"/>
                              </a:lnTo>
                              <a:lnTo>
                                <a:pt x="165" y="121"/>
                              </a:lnTo>
                              <a:lnTo>
                                <a:pt x="121" y="177"/>
                              </a:lnTo>
                              <a:lnTo>
                                <a:pt x="62" y="266"/>
                              </a:lnTo>
                              <a:lnTo>
                                <a:pt x="45" y="289"/>
                              </a:lnTo>
                              <a:lnTo>
                                <a:pt x="38" y="314"/>
                              </a:lnTo>
                              <a:lnTo>
                                <a:pt x="36" y="338"/>
                              </a:lnTo>
                              <a:lnTo>
                                <a:pt x="0" y="2605"/>
                              </a:lnTo>
                              <a:lnTo>
                                <a:pt x="89" y="2589"/>
                              </a:lnTo>
                              <a:lnTo>
                                <a:pt x="199" y="2570"/>
                              </a:lnTo>
                              <a:lnTo>
                                <a:pt x="277" y="2561"/>
                              </a:lnTo>
                              <a:lnTo>
                                <a:pt x="340" y="2560"/>
                              </a:lnTo>
                              <a:lnTo>
                                <a:pt x="415" y="2560"/>
                              </a:lnTo>
                              <a:lnTo>
                                <a:pt x="839" y="2553"/>
                              </a:lnTo>
                              <a:lnTo>
                                <a:pt x="835" y="2387"/>
                              </a:lnTo>
                              <a:lnTo>
                                <a:pt x="752" y="2043"/>
                              </a:lnTo>
                              <a:lnTo>
                                <a:pt x="742" y="991"/>
                              </a:lnTo>
                              <a:lnTo>
                                <a:pt x="784" y="641"/>
                              </a:lnTo>
                              <a:lnTo>
                                <a:pt x="815" y="14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FE0C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214" name="Freeform 4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569" y="3036"/>
                          <a:ext cx="59" cy="242"/>
                        </a:xfrm>
                        <a:custGeom>
                          <a:avLst/>
                          <a:gdLst>
                            <a:gd name="T0" fmla="*/ 510 w 589"/>
                            <a:gd name="T1" fmla="*/ 2025 h 2419"/>
                            <a:gd name="T2" fmla="*/ 501 w 589"/>
                            <a:gd name="T3" fmla="*/ 964 h 2419"/>
                            <a:gd name="T4" fmla="*/ 536 w 589"/>
                            <a:gd name="T5" fmla="*/ 648 h 2419"/>
                            <a:gd name="T6" fmla="*/ 568 w 589"/>
                            <a:gd name="T7" fmla="*/ 164 h 2419"/>
                            <a:gd name="T8" fmla="*/ 570 w 589"/>
                            <a:gd name="T9" fmla="*/ 130 h 2419"/>
                            <a:gd name="T10" fmla="*/ 564 w 589"/>
                            <a:gd name="T11" fmla="*/ 101 h 2419"/>
                            <a:gd name="T12" fmla="*/ 550 w 589"/>
                            <a:gd name="T13" fmla="*/ 78 h 2419"/>
                            <a:gd name="T14" fmla="*/ 522 w 589"/>
                            <a:gd name="T15" fmla="*/ 64 h 2419"/>
                            <a:gd name="T16" fmla="*/ 487 w 589"/>
                            <a:gd name="T17" fmla="*/ 55 h 2419"/>
                            <a:gd name="T18" fmla="*/ 170 w 589"/>
                            <a:gd name="T19" fmla="*/ 0 h 2419"/>
                            <a:gd name="T20" fmla="*/ 144 w 589"/>
                            <a:gd name="T21" fmla="*/ 0 h 2419"/>
                            <a:gd name="T22" fmla="*/ 112 w 589"/>
                            <a:gd name="T23" fmla="*/ 0 h 2419"/>
                            <a:gd name="T24" fmla="*/ 98 w 589"/>
                            <a:gd name="T25" fmla="*/ 3 h 2419"/>
                            <a:gd name="T26" fmla="*/ 89 w 589"/>
                            <a:gd name="T27" fmla="*/ 14 h 2419"/>
                            <a:gd name="T28" fmla="*/ 74 w 589"/>
                            <a:gd name="T29" fmla="*/ 31 h 2419"/>
                            <a:gd name="T30" fmla="*/ 68 w 589"/>
                            <a:gd name="T31" fmla="*/ 60 h 2419"/>
                            <a:gd name="T32" fmla="*/ 63 w 589"/>
                            <a:gd name="T33" fmla="*/ 89 h 2419"/>
                            <a:gd name="T34" fmla="*/ 63 w 589"/>
                            <a:gd name="T35" fmla="*/ 106 h 2419"/>
                            <a:gd name="T36" fmla="*/ 45 w 589"/>
                            <a:gd name="T37" fmla="*/ 601 h 2419"/>
                            <a:gd name="T38" fmla="*/ 0 w 589"/>
                            <a:gd name="T39" fmla="*/ 937 h 2419"/>
                            <a:gd name="T40" fmla="*/ 5 w 589"/>
                            <a:gd name="T41" fmla="*/ 2006 h 2419"/>
                            <a:gd name="T42" fmla="*/ 119 w 589"/>
                            <a:gd name="T43" fmla="*/ 2383 h 2419"/>
                            <a:gd name="T44" fmla="*/ 128 w 589"/>
                            <a:gd name="T45" fmla="*/ 2403 h 2419"/>
                            <a:gd name="T46" fmla="*/ 138 w 589"/>
                            <a:gd name="T47" fmla="*/ 2415 h 2419"/>
                            <a:gd name="T48" fmla="*/ 148 w 589"/>
                            <a:gd name="T49" fmla="*/ 2419 h 2419"/>
                            <a:gd name="T50" fmla="*/ 581 w 589"/>
                            <a:gd name="T51" fmla="*/ 2415 h 2419"/>
                            <a:gd name="T52" fmla="*/ 589 w 589"/>
                            <a:gd name="T53" fmla="*/ 2404 h 2419"/>
                            <a:gd name="T54" fmla="*/ 586 w 589"/>
                            <a:gd name="T55" fmla="*/ 2360 h 2419"/>
                            <a:gd name="T56" fmla="*/ 510 w 589"/>
                            <a:gd name="T57" fmla="*/ 2025 h 2419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60000 65536"/>
                            <a:gd name="T82" fmla="*/ 0 60000 65536"/>
                            <a:gd name="T83" fmla="*/ 0 60000 65536"/>
                            <a:gd name="T84" fmla="*/ 0 60000 65536"/>
                            <a:gd name="T85" fmla="*/ 0 60000 65536"/>
                            <a:gd name="T86" fmla="*/ 0 60000 65536"/>
                            <a:gd name="T87" fmla="*/ 0 w 589"/>
                            <a:gd name="T88" fmla="*/ 0 h 2419"/>
                            <a:gd name="T89" fmla="*/ 589 w 589"/>
                            <a:gd name="T90" fmla="*/ 2419 h 2419"/>
                          </a:gdLst>
                          <a:ahLst/>
                          <a:cxnLst>
                            <a:cxn ang="T58">
                              <a:pos x="T0" y="T1"/>
                            </a:cxn>
                            <a:cxn ang="T59">
                              <a:pos x="T2" y="T3"/>
                            </a:cxn>
                            <a:cxn ang="T60">
                              <a:pos x="T4" y="T5"/>
                            </a:cxn>
                            <a:cxn ang="T61">
                              <a:pos x="T6" y="T7"/>
                            </a:cxn>
                            <a:cxn ang="T62">
                              <a:pos x="T8" y="T9"/>
                            </a:cxn>
                            <a:cxn ang="T63">
                              <a:pos x="T10" y="T11"/>
                            </a:cxn>
                            <a:cxn ang="T64">
                              <a:pos x="T12" y="T13"/>
                            </a:cxn>
                            <a:cxn ang="T65">
                              <a:pos x="T14" y="T15"/>
                            </a:cxn>
                            <a:cxn ang="T66">
                              <a:pos x="T16" y="T17"/>
                            </a:cxn>
                            <a:cxn ang="T67">
                              <a:pos x="T18" y="T19"/>
                            </a:cxn>
                            <a:cxn ang="T68">
                              <a:pos x="T20" y="T21"/>
                            </a:cxn>
                            <a:cxn ang="T69">
                              <a:pos x="T22" y="T23"/>
                            </a:cxn>
                            <a:cxn ang="T70">
                              <a:pos x="T24" y="T25"/>
                            </a:cxn>
                            <a:cxn ang="T71">
                              <a:pos x="T26" y="T27"/>
                            </a:cxn>
                            <a:cxn ang="T72">
                              <a:pos x="T28" y="T29"/>
                            </a:cxn>
                            <a:cxn ang="T73">
                              <a:pos x="T30" y="T31"/>
                            </a:cxn>
                            <a:cxn ang="T74">
                              <a:pos x="T32" y="T33"/>
                            </a:cxn>
                            <a:cxn ang="T75">
                              <a:pos x="T34" y="T35"/>
                            </a:cxn>
                            <a:cxn ang="T76">
                              <a:pos x="T36" y="T37"/>
                            </a:cxn>
                            <a:cxn ang="T77">
                              <a:pos x="T38" y="T39"/>
                            </a:cxn>
                            <a:cxn ang="T78">
                              <a:pos x="T40" y="T41"/>
                            </a:cxn>
                            <a:cxn ang="T79">
                              <a:pos x="T42" y="T43"/>
                            </a:cxn>
                            <a:cxn ang="T80">
                              <a:pos x="T44" y="T45"/>
                            </a:cxn>
                            <a:cxn ang="T81">
                              <a:pos x="T46" y="T47"/>
                            </a:cxn>
                            <a:cxn ang="T82">
                              <a:pos x="T48" y="T49"/>
                            </a:cxn>
                            <a:cxn ang="T83">
                              <a:pos x="T50" y="T51"/>
                            </a:cxn>
                            <a:cxn ang="T84">
                              <a:pos x="T52" y="T53"/>
                            </a:cxn>
                            <a:cxn ang="T85">
                              <a:pos x="T54" y="T55"/>
                            </a:cxn>
                            <a:cxn ang="T86">
                              <a:pos x="T56" y="T57"/>
                            </a:cxn>
                          </a:cxnLst>
                          <a:rect l="T87" t="T88" r="T89" b="T90"/>
                          <a:pathLst>
                            <a:path w="589" h="2419">
                              <a:moveTo>
                                <a:pt x="510" y="2025"/>
                              </a:moveTo>
                              <a:lnTo>
                                <a:pt x="501" y="964"/>
                              </a:lnTo>
                              <a:lnTo>
                                <a:pt x="536" y="648"/>
                              </a:lnTo>
                              <a:lnTo>
                                <a:pt x="568" y="164"/>
                              </a:lnTo>
                              <a:lnTo>
                                <a:pt x="570" y="130"/>
                              </a:lnTo>
                              <a:lnTo>
                                <a:pt x="564" y="101"/>
                              </a:lnTo>
                              <a:lnTo>
                                <a:pt x="550" y="78"/>
                              </a:lnTo>
                              <a:lnTo>
                                <a:pt x="522" y="64"/>
                              </a:lnTo>
                              <a:lnTo>
                                <a:pt x="487" y="55"/>
                              </a:lnTo>
                              <a:lnTo>
                                <a:pt x="170" y="0"/>
                              </a:lnTo>
                              <a:lnTo>
                                <a:pt x="144" y="0"/>
                              </a:lnTo>
                              <a:lnTo>
                                <a:pt x="112" y="0"/>
                              </a:lnTo>
                              <a:lnTo>
                                <a:pt x="98" y="3"/>
                              </a:lnTo>
                              <a:lnTo>
                                <a:pt x="89" y="14"/>
                              </a:lnTo>
                              <a:lnTo>
                                <a:pt x="74" y="31"/>
                              </a:lnTo>
                              <a:lnTo>
                                <a:pt x="68" y="60"/>
                              </a:lnTo>
                              <a:lnTo>
                                <a:pt x="63" y="89"/>
                              </a:lnTo>
                              <a:lnTo>
                                <a:pt x="63" y="106"/>
                              </a:lnTo>
                              <a:lnTo>
                                <a:pt x="45" y="601"/>
                              </a:lnTo>
                              <a:lnTo>
                                <a:pt x="0" y="937"/>
                              </a:lnTo>
                              <a:lnTo>
                                <a:pt x="5" y="2006"/>
                              </a:lnTo>
                              <a:lnTo>
                                <a:pt x="119" y="2383"/>
                              </a:lnTo>
                              <a:lnTo>
                                <a:pt x="128" y="2403"/>
                              </a:lnTo>
                              <a:lnTo>
                                <a:pt x="138" y="2415"/>
                              </a:lnTo>
                              <a:lnTo>
                                <a:pt x="148" y="2419"/>
                              </a:lnTo>
                              <a:lnTo>
                                <a:pt x="581" y="2415"/>
                              </a:lnTo>
                              <a:lnTo>
                                <a:pt x="589" y="2404"/>
                              </a:lnTo>
                              <a:lnTo>
                                <a:pt x="586" y="2360"/>
                              </a:lnTo>
                              <a:lnTo>
                                <a:pt x="510" y="202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404040"/>
                        </a:solidFill>
                        <a:ln w="1588">
                          <a:solidFill>
                            <a:srgbClr val="FFFFFF"/>
                          </a:solidFill>
                          <a:prstDash val="solid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sp>
                    <p:nvSpPr>
                      <p:cNvPr id="3195" name="Freeform 4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76" y="3042"/>
                        <a:ext cx="48" cy="62"/>
                      </a:xfrm>
                      <a:custGeom>
                        <a:avLst/>
                        <a:gdLst>
                          <a:gd name="T0" fmla="*/ 129 w 489"/>
                          <a:gd name="T1" fmla="*/ 0 h 624"/>
                          <a:gd name="T2" fmla="*/ 98 w 489"/>
                          <a:gd name="T3" fmla="*/ 4 h 624"/>
                          <a:gd name="T4" fmla="*/ 75 w 489"/>
                          <a:gd name="T5" fmla="*/ 10 h 624"/>
                          <a:gd name="T6" fmla="*/ 56 w 489"/>
                          <a:gd name="T7" fmla="*/ 24 h 624"/>
                          <a:gd name="T8" fmla="*/ 44 w 489"/>
                          <a:gd name="T9" fmla="*/ 38 h 624"/>
                          <a:gd name="T10" fmla="*/ 23 w 489"/>
                          <a:gd name="T11" fmla="*/ 63 h 624"/>
                          <a:gd name="T12" fmla="*/ 13 w 489"/>
                          <a:gd name="T13" fmla="*/ 85 h 624"/>
                          <a:gd name="T14" fmla="*/ 10 w 489"/>
                          <a:gd name="T15" fmla="*/ 107 h 624"/>
                          <a:gd name="T16" fmla="*/ 6 w 489"/>
                          <a:gd name="T17" fmla="*/ 128 h 624"/>
                          <a:gd name="T18" fmla="*/ 3 w 489"/>
                          <a:gd name="T19" fmla="*/ 274 h 624"/>
                          <a:gd name="T20" fmla="*/ 1 w 489"/>
                          <a:gd name="T21" fmla="*/ 383 h 624"/>
                          <a:gd name="T22" fmla="*/ 0 w 489"/>
                          <a:gd name="T23" fmla="*/ 450 h 624"/>
                          <a:gd name="T24" fmla="*/ 3 w 489"/>
                          <a:gd name="T25" fmla="*/ 488 h 624"/>
                          <a:gd name="T26" fmla="*/ 11 w 489"/>
                          <a:gd name="T27" fmla="*/ 518 h 624"/>
                          <a:gd name="T28" fmla="*/ 23 w 489"/>
                          <a:gd name="T29" fmla="*/ 540 h 624"/>
                          <a:gd name="T30" fmla="*/ 39 w 489"/>
                          <a:gd name="T31" fmla="*/ 563 h 624"/>
                          <a:gd name="T32" fmla="*/ 55 w 489"/>
                          <a:gd name="T33" fmla="*/ 578 h 624"/>
                          <a:gd name="T34" fmla="*/ 68 w 489"/>
                          <a:gd name="T35" fmla="*/ 585 h 624"/>
                          <a:gd name="T36" fmla="*/ 92 w 489"/>
                          <a:gd name="T37" fmla="*/ 594 h 624"/>
                          <a:gd name="T38" fmla="*/ 111 w 489"/>
                          <a:gd name="T39" fmla="*/ 599 h 624"/>
                          <a:gd name="T40" fmla="*/ 348 w 489"/>
                          <a:gd name="T41" fmla="*/ 624 h 624"/>
                          <a:gd name="T42" fmla="*/ 380 w 489"/>
                          <a:gd name="T43" fmla="*/ 624 h 624"/>
                          <a:gd name="T44" fmla="*/ 404 w 489"/>
                          <a:gd name="T45" fmla="*/ 619 h 624"/>
                          <a:gd name="T46" fmla="*/ 425 w 489"/>
                          <a:gd name="T47" fmla="*/ 609 h 624"/>
                          <a:gd name="T48" fmla="*/ 444 w 489"/>
                          <a:gd name="T49" fmla="*/ 589 h 624"/>
                          <a:gd name="T50" fmla="*/ 458 w 489"/>
                          <a:gd name="T51" fmla="*/ 562 h 624"/>
                          <a:gd name="T52" fmla="*/ 464 w 489"/>
                          <a:gd name="T53" fmla="*/ 534 h 624"/>
                          <a:gd name="T54" fmla="*/ 466 w 489"/>
                          <a:gd name="T55" fmla="*/ 511 h 624"/>
                          <a:gd name="T56" fmla="*/ 468 w 489"/>
                          <a:gd name="T57" fmla="*/ 479 h 624"/>
                          <a:gd name="T58" fmla="*/ 470 w 489"/>
                          <a:gd name="T59" fmla="*/ 431 h 624"/>
                          <a:gd name="T60" fmla="*/ 480 w 489"/>
                          <a:gd name="T61" fmla="*/ 257 h 624"/>
                          <a:gd name="T62" fmla="*/ 489 w 489"/>
                          <a:gd name="T63" fmla="*/ 164 h 624"/>
                          <a:gd name="T64" fmla="*/ 489 w 489"/>
                          <a:gd name="T65" fmla="*/ 114 h 624"/>
                          <a:gd name="T66" fmla="*/ 483 w 489"/>
                          <a:gd name="T67" fmla="*/ 93 h 624"/>
                          <a:gd name="T68" fmla="*/ 466 w 489"/>
                          <a:gd name="T69" fmla="*/ 67 h 624"/>
                          <a:gd name="T70" fmla="*/ 449 w 489"/>
                          <a:gd name="T71" fmla="*/ 53 h 624"/>
                          <a:gd name="T72" fmla="*/ 430 w 489"/>
                          <a:gd name="T73" fmla="*/ 41 h 624"/>
                          <a:gd name="T74" fmla="*/ 397 w 489"/>
                          <a:gd name="T75" fmla="*/ 38 h 624"/>
                          <a:gd name="T76" fmla="*/ 129 w 489"/>
                          <a:gd name="T77" fmla="*/ 0 h 624"/>
                          <a:gd name="T78" fmla="*/ 0 60000 65536"/>
                          <a:gd name="T79" fmla="*/ 0 60000 65536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w 489"/>
                          <a:gd name="T118" fmla="*/ 0 h 624"/>
                          <a:gd name="T119" fmla="*/ 489 w 489"/>
                          <a:gd name="T120" fmla="*/ 624 h 624"/>
                        </a:gdLst>
                        <a:ahLst/>
                        <a:cxnLst>
                          <a:cxn ang="T78">
                            <a:pos x="T0" y="T1"/>
                          </a:cxn>
                          <a:cxn ang="T79">
                            <a:pos x="T2" y="T3"/>
                          </a:cxn>
                          <a:cxn ang="T80">
                            <a:pos x="T4" y="T5"/>
                          </a:cxn>
                          <a:cxn ang="T81">
                            <a:pos x="T6" y="T7"/>
                          </a:cxn>
                          <a:cxn ang="T82">
                            <a:pos x="T8" y="T9"/>
                          </a:cxn>
                          <a:cxn ang="T83">
                            <a:pos x="T10" y="T11"/>
                          </a:cxn>
                          <a:cxn ang="T84">
                            <a:pos x="T12" y="T13"/>
                          </a:cxn>
                          <a:cxn ang="T85">
                            <a:pos x="T14" y="T15"/>
                          </a:cxn>
                          <a:cxn ang="T86">
                            <a:pos x="T16" y="T17"/>
                          </a:cxn>
                          <a:cxn ang="T87">
                            <a:pos x="T18" y="T19"/>
                          </a:cxn>
                          <a:cxn ang="T88">
                            <a:pos x="T20" y="T21"/>
                          </a:cxn>
                          <a:cxn ang="T89">
                            <a:pos x="T22" y="T23"/>
                          </a:cxn>
                          <a:cxn ang="T90">
                            <a:pos x="T24" y="T25"/>
                          </a:cxn>
                          <a:cxn ang="T91">
                            <a:pos x="T26" y="T27"/>
                          </a:cxn>
                          <a:cxn ang="T92">
                            <a:pos x="T28" y="T29"/>
                          </a:cxn>
                          <a:cxn ang="T93">
                            <a:pos x="T30" y="T31"/>
                          </a:cxn>
                          <a:cxn ang="T94">
                            <a:pos x="T32" y="T33"/>
                          </a:cxn>
                          <a:cxn ang="T95">
                            <a:pos x="T34" y="T35"/>
                          </a:cxn>
                          <a:cxn ang="T96">
                            <a:pos x="T36" y="T37"/>
                          </a:cxn>
                          <a:cxn ang="T97">
                            <a:pos x="T38" y="T39"/>
                          </a:cxn>
                          <a:cxn ang="T98">
                            <a:pos x="T40" y="T41"/>
                          </a:cxn>
                          <a:cxn ang="T99">
                            <a:pos x="T42" y="T43"/>
                          </a:cxn>
                          <a:cxn ang="T100">
                            <a:pos x="T44" y="T45"/>
                          </a:cxn>
                          <a:cxn ang="T101">
                            <a:pos x="T46" y="T47"/>
                          </a:cxn>
                          <a:cxn ang="T102">
                            <a:pos x="T48" y="T49"/>
                          </a:cxn>
                          <a:cxn ang="T103">
                            <a:pos x="T50" y="T51"/>
                          </a:cxn>
                          <a:cxn ang="T104">
                            <a:pos x="T52" y="T53"/>
                          </a:cxn>
                          <a:cxn ang="T105">
                            <a:pos x="T54" y="T55"/>
                          </a:cxn>
                          <a:cxn ang="T106">
                            <a:pos x="T56" y="T57"/>
                          </a:cxn>
                          <a:cxn ang="T107">
                            <a:pos x="T58" y="T59"/>
                          </a:cxn>
                          <a:cxn ang="T108">
                            <a:pos x="T60" y="T61"/>
                          </a:cxn>
                          <a:cxn ang="T109">
                            <a:pos x="T62" y="T63"/>
                          </a:cxn>
                          <a:cxn ang="T110">
                            <a:pos x="T64" y="T65"/>
                          </a:cxn>
                          <a:cxn ang="T111">
                            <a:pos x="T66" y="T67"/>
                          </a:cxn>
                          <a:cxn ang="T112">
                            <a:pos x="T68" y="T69"/>
                          </a:cxn>
                          <a:cxn ang="T113">
                            <a:pos x="T70" y="T71"/>
                          </a:cxn>
                          <a:cxn ang="T114">
                            <a:pos x="T72" y="T73"/>
                          </a:cxn>
                          <a:cxn ang="T115">
                            <a:pos x="T74" y="T75"/>
                          </a:cxn>
                          <a:cxn ang="T116">
                            <a:pos x="T76" y="T77"/>
                          </a:cxn>
                        </a:cxnLst>
                        <a:rect l="T117" t="T118" r="T119" b="T120"/>
                        <a:pathLst>
                          <a:path w="489" h="624">
                            <a:moveTo>
                              <a:pt x="129" y="0"/>
                            </a:moveTo>
                            <a:lnTo>
                              <a:pt x="98" y="4"/>
                            </a:lnTo>
                            <a:lnTo>
                              <a:pt x="75" y="10"/>
                            </a:lnTo>
                            <a:lnTo>
                              <a:pt x="56" y="24"/>
                            </a:lnTo>
                            <a:lnTo>
                              <a:pt x="44" y="38"/>
                            </a:lnTo>
                            <a:lnTo>
                              <a:pt x="23" y="63"/>
                            </a:lnTo>
                            <a:lnTo>
                              <a:pt x="13" y="85"/>
                            </a:lnTo>
                            <a:lnTo>
                              <a:pt x="10" y="107"/>
                            </a:lnTo>
                            <a:lnTo>
                              <a:pt x="6" y="128"/>
                            </a:lnTo>
                            <a:lnTo>
                              <a:pt x="3" y="274"/>
                            </a:lnTo>
                            <a:lnTo>
                              <a:pt x="1" y="383"/>
                            </a:lnTo>
                            <a:lnTo>
                              <a:pt x="0" y="450"/>
                            </a:lnTo>
                            <a:lnTo>
                              <a:pt x="3" y="488"/>
                            </a:lnTo>
                            <a:lnTo>
                              <a:pt x="11" y="518"/>
                            </a:lnTo>
                            <a:lnTo>
                              <a:pt x="23" y="540"/>
                            </a:lnTo>
                            <a:lnTo>
                              <a:pt x="39" y="563"/>
                            </a:lnTo>
                            <a:lnTo>
                              <a:pt x="55" y="578"/>
                            </a:lnTo>
                            <a:lnTo>
                              <a:pt x="68" y="585"/>
                            </a:lnTo>
                            <a:lnTo>
                              <a:pt x="92" y="594"/>
                            </a:lnTo>
                            <a:lnTo>
                              <a:pt x="111" y="599"/>
                            </a:lnTo>
                            <a:lnTo>
                              <a:pt x="348" y="624"/>
                            </a:lnTo>
                            <a:lnTo>
                              <a:pt x="380" y="624"/>
                            </a:lnTo>
                            <a:lnTo>
                              <a:pt x="404" y="619"/>
                            </a:lnTo>
                            <a:lnTo>
                              <a:pt x="425" y="609"/>
                            </a:lnTo>
                            <a:lnTo>
                              <a:pt x="444" y="589"/>
                            </a:lnTo>
                            <a:lnTo>
                              <a:pt x="458" y="562"/>
                            </a:lnTo>
                            <a:lnTo>
                              <a:pt x="464" y="534"/>
                            </a:lnTo>
                            <a:lnTo>
                              <a:pt x="466" y="511"/>
                            </a:lnTo>
                            <a:lnTo>
                              <a:pt x="468" y="479"/>
                            </a:lnTo>
                            <a:lnTo>
                              <a:pt x="470" y="431"/>
                            </a:lnTo>
                            <a:lnTo>
                              <a:pt x="480" y="257"/>
                            </a:lnTo>
                            <a:lnTo>
                              <a:pt x="489" y="164"/>
                            </a:lnTo>
                            <a:lnTo>
                              <a:pt x="489" y="114"/>
                            </a:lnTo>
                            <a:lnTo>
                              <a:pt x="483" y="93"/>
                            </a:lnTo>
                            <a:lnTo>
                              <a:pt x="466" y="67"/>
                            </a:lnTo>
                            <a:lnTo>
                              <a:pt x="449" y="53"/>
                            </a:lnTo>
                            <a:lnTo>
                              <a:pt x="430" y="41"/>
                            </a:lnTo>
                            <a:lnTo>
                              <a:pt x="397" y="38"/>
                            </a:lnTo>
                            <a:lnTo>
                              <a:pt x="129" y="0"/>
                            </a:lnTo>
                            <a:close/>
                          </a:path>
                        </a:pathLst>
                      </a:custGeom>
                      <a:solidFill>
                        <a:srgbClr val="606060"/>
                      </a:solidFill>
                      <a:ln w="1588">
                        <a:solidFill>
                          <a:srgbClr val="80808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196" name="Freeform 4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77" y="3041"/>
                        <a:ext cx="48" cy="51"/>
                      </a:xfrm>
                      <a:custGeom>
                        <a:avLst/>
                        <a:gdLst>
                          <a:gd name="T0" fmla="*/ 0 w 477"/>
                          <a:gd name="T1" fmla="*/ 76 h 503"/>
                          <a:gd name="T2" fmla="*/ 453 w 477"/>
                          <a:gd name="T3" fmla="*/ 503 h 503"/>
                          <a:gd name="T4" fmla="*/ 474 w 477"/>
                          <a:gd name="T5" fmla="*/ 160 h 503"/>
                          <a:gd name="T6" fmla="*/ 477 w 477"/>
                          <a:gd name="T7" fmla="*/ 128 h 503"/>
                          <a:gd name="T8" fmla="*/ 473 w 477"/>
                          <a:gd name="T9" fmla="*/ 109 h 503"/>
                          <a:gd name="T10" fmla="*/ 468 w 477"/>
                          <a:gd name="T11" fmla="*/ 93 h 503"/>
                          <a:gd name="T12" fmla="*/ 460 w 477"/>
                          <a:gd name="T13" fmla="*/ 79 h 503"/>
                          <a:gd name="T14" fmla="*/ 449 w 477"/>
                          <a:gd name="T15" fmla="*/ 68 h 503"/>
                          <a:gd name="T16" fmla="*/ 434 w 477"/>
                          <a:gd name="T17" fmla="*/ 53 h 503"/>
                          <a:gd name="T18" fmla="*/ 412 w 477"/>
                          <a:gd name="T19" fmla="*/ 43 h 503"/>
                          <a:gd name="T20" fmla="*/ 381 w 477"/>
                          <a:gd name="T21" fmla="*/ 38 h 503"/>
                          <a:gd name="T22" fmla="*/ 351 w 477"/>
                          <a:gd name="T23" fmla="*/ 32 h 503"/>
                          <a:gd name="T24" fmla="*/ 151 w 477"/>
                          <a:gd name="T25" fmla="*/ 3 h 503"/>
                          <a:gd name="T26" fmla="*/ 112 w 477"/>
                          <a:gd name="T27" fmla="*/ 0 h 503"/>
                          <a:gd name="T28" fmla="*/ 79 w 477"/>
                          <a:gd name="T29" fmla="*/ 4 h 503"/>
                          <a:gd name="T30" fmla="*/ 60 w 477"/>
                          <a:gd name="T31" fmla="*/ 10 h 503"/>
                          <a:gd name="T32" fmla="*/ 45 w 477"/>
                          <a:gd name="T33" fmla="*/ 19 h 503"/>
                          <a:gd name="T34" fmla="*/ 31 w 477"/>
                          <a:gd name="T35" fmla="*/ 32 h 503"/>
                          <a:gd name="T36" fmla="*/ 21 w 477"/>
                          <a:gd name="T37" fmla="*/ 43 h 503"/>
                          <a:gd name="T38" fmla="*/ 9 w 477"/>
                          <a:gd name="T39" fmla="*/ 60 h 503"/>
                          <a:gd name="T40" fmla="*/ 0 w 477"/>
                          <a:gd name="T41" fmla="*/ 76 h 503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w 477"/>
                          <a:gd name="T64" fmla="*/ 0 h 503"/>
                          <a:gd name="T65" fmla="*/ 477 w 477"/>
                          <a:gd name="T66" fmla="*/ 503 h 503"/>
                        </a:gdLst>
                        <a:ahLst/>
                        <a:cxnLst>
                          <a:cxn ang="T42">
                            <a:pos x="T0" y="T1"/>
                          </a:cxn>
                          <a:cxn ang="T43">
                            <a:pos x="T2" y="T3"/>
                          </a:cxn>
                          <a:cxn ang="T44">
                            <a:pos x="T4" y="T5"/>
                          </a:cxn>
                          <a:cxn ang="T45">
                            <a:pos x="T6" y="T7"/>
                          </a:cxn>
                          <a:cxn ang="T46">
                            <a:pos x="T8" y="T9"/>
                          </a:cxn>
                          <a:cxn ang="T47">
                            <a:pos x="T10" y="T11"/>
                          </a:cxn>
                          <a:cxn ang="T48">
                            <a:pos x="T12" y="T13"/>
                          </a:cxn>
                          <a:cxn ang="T49">
                            <a:pos x="T14" y="T15"/>
                          </a:cxn>
                          <a:cxn ang="T50">
                            <a:pos x="T16" y="T17"/>
                          </a:cxn>
                          <a:cxn ang="T51">
                            <a:pos x="T18" y="T19"/>
                          </a:cxn>
                          <a:cxn ang="T52">
                            <a:pos x="T20" y="T21"/>
                          </a:cxn>
                          <a:cxn ang="T53">
                            <a:pos x="T22" y="T23"/>
                          </a:cxn>
                          <a:cxn ang="T54">
                            <a:pos x="T24" y="T25"/>
                          </a:cxn>
                          <a:cxn ang="T55">
                            <a:pos x="T26" y="T27"/>
                          </a:cxn>
                          <a:cxn ang="T56">
                            <a:pos x="T28" y="T29"/>
                          </a:cxn>
                          <a:cxn ang="T57">
                            <a:pos x="T30" y="T31"/>
                          </a:cxn>
                          <a:cxn ang="T58">
                            <a:pos x="T32" y="T33"/>
                          </a:cxn>
                          <a:cxn ang="T59">
                            <a:pos x="T34" y="T35"/>
                          </a:cxn>
                          <a:cxn ang="T60">
                            <a:pos x="T36" y="T37"/>
                          </a:cxn>
                          <a:cxn ang="T61">
                            <a:pos x="T38" y="T39"/>
                          </a:cxn>
                          <a:cxn ang="T62">
                            <a:pos x="T40" y="T41"/>
                          </a:cxn>
                        </a:cxnLst>
                        <a:rect l="T63" t="T64" r="T65" b="T66"/>
                        <a:pathLst>
                          <a:path w="477" h="503">
                            <a:moveTo>
                              <a:pt x="0" y="76"/>
                            </a:moveTo>
                            <a:lnTo>
                              <a:pt x="453" y="503"/>
                            </a:lnTo>
                            <a:lnTo>
                              <a:pt x="474" y="160"/>
                            </a:lnTo>
                            <a:lnTo>
                              <a:pt x="477" y="128"/>
                            </a:lnTo>
                            <a:lnTo>
                              <a:pt x="473" y="109"/>
                            </a:lnTo>
                            <a:lnTo>
                              <a:pt x="468" y="93"/>
                            </a:lnTo>
                            <a:lnTo>
                              <a:pt x="460" y="79"/>
                            </a:lnTo>
                            <a:lnTo>
                              <a:pt x="449" y="68"/>
                            </a:lnTo>
                            <a:lnTo>
                              <a:pt x="434" y="53"/>
                            </a:lnTo>
                            <a:lnTo>
                              <a:pt x="412" y="43"/>
                            </a:lnTo>
                            <a:lnTo>
                              <a:pt x="381" y="38"/>
                            </a:lnTo>
                            <a:lnTo>
                              <a:pt x="351" y="32"/>
                            </a:lnTo>
                            <a:lnTo>
                              <a:pt x="151" y="3"/>
                            </a:lnTo>
                            <a:lnTo>
                              <a:pt x="112" y="0"/>
                            </a:lnTo>
                            <a:lnTo>
                              <a:pt x="79" y="4"/>
                            </a:lnTo>
                            <a:lnTo>
                              <a:pt x="60" y="10"/>
                            </a:lnTo>
                            <a:lnTo>
                              <a:pt x="45" y="19"/>
                            </a:lnTo>
                            <a:lnTo>
                              <a:pt x="31" y="32"/>
                            </a:lnTo>
                            <a:lnTo>
                              <a:pt x="21" y="43"/>
                            </a:lnTo>
                            <a:lnTo>
                              <a:pt x="9" y="60"/>
                            </a:lnTo>
                            <a:lnTo>
                              <a:pt x="0" y="76"/>
                            </a:lnTo>
                            <a:close/>
                          </a:path>
                        </a:pathLst>
                      </a:custGeom>
                      <a:solidFill>
                        <a:srgbClr val="40404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197" name="Oval 4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579" y="3049"/>
                        <a:ext cx="44" cy="45"/>
                      </a:xfrm>
                      <a:prstGeom prst="ellipse">
                        <a:avLst/>
                      </a:prstGeom>
                      <a:solidFill>
                        <a:srgbClr val="404040"/>
                      </a:solidFill>
                      <a:ln w="1588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3198" name="Group 4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589" y="3058"/>
                        <a:ext cx="24" cy="29"/>
                        <a:chOff x="2589" y="3058"/>
                        <a:chExt cx="24" cy="29"/>
                      </a:xfrm>
                    </p:grpSpPr>
                    <p:sp>
                      <p:nvSpPr>
                        <p:cNvPr id="3200" name="Oval 5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590" y="3058"/>
                          <a:ext cx="3" cy="3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201" name="Oval 5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601" y="3059"/>
                          <a:ext cx="3" cy="3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202" name="Oval 5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610" y="3060"/>
                          <a:ext cx="3" cy="3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203" name="Oval 5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595" y="3064"/>
                          <a:ext cx="3" cy="3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204" name="Oval 5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605" y="3065"/>
                          <a:ext cx="3" cy="3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205" name="Oval 5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589" y="3069"/>
                          <a:ext cx="3" cy="3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206" name="Oval 5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599" y="3070"/>
                          <a:ext cx="4" cy="3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207" name="Oval 5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609" y="3071"/>
                          <a:ext cx="4" cy="3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208" name="Oval 5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594" y="3075"/>
                          <a:ext cx="3" cy="3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209" name="Oval 5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604" y="3076"/>
                          <a:ext cx="3" cy="4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210" name="Oval 6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589" y="3082"/>
                          <a:ext cx="3" cy="3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211" name="Oval 6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599" y="3083"/>
                          <a:ext cx="3" cy="3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3212" name="Oval 6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609" y="3084"/>
                          <a:ext cx="3" cy="3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sp>
                    <p:nvSpPr>
                      <p:cNvPr id="3199" name="Freeform 6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74" y="3107"/>
                        <a:ext cx="44" cy="23"/>
                      </a:xfrm>
                      <a:custGeom>
                        <a:avLst/>
                        <a:gdLst>
                          <a:gd name="T0" fmla="*/ 53 w 437"/>
                          <a:gd name="T1" fmla="*/ 0 h 233"/>
                          <a:gd name="T2" fmla="*/ 40 w 437"/>
                          <a:gd name="T3" fmla="*/ 3 h 233"/>
                          <a:gd name="T4" fmla="*/ 33 w 437"/>
                          <a:gd name="T5" fmla="*/ 6 h 233"/>
                          <a:gd name="T6" fmla="*/ 25 w 437"/>
                          <a:gd name="T7" fmla="*/ 15 h 233"/>
                          <a:gd name="T8" fmla="*/ 20 w 437"/>
                          <a:gd name="T9" fmla="*/ 24 h 233"/>
                          <a:gd name="T10" fmla="*/ 0 w 437"/>
                          <a:gd name="T11" fmla="*/ 178 h 233"/>
                          <a:gd name="T12" fmla="*/ 1 w 437"/>
                          <a:gd name="T13" fmla="*/ 189 h 233"/>
                          <a:gd name="T14" fmla="*/ 5 w 437"/>
                          <a:gd name="T15" fmla="*/ 200 h 233"/>
                          <a:gd name="T16" fmla="*/ 11 w 437"/>
                          <a:gd name="T17" fmla="*/ 206 h 233"/>
                          <a:gd name="T18" fmla="*/ 28 w 437"/>
                          <a:gd name="T19" fmla="*/ 211 h 233"/>
                          <a:gd name="T20" fmla="*/ 383 w 437"/>
                          <a:gd name="T21" fmla="*/ 233 h 233"/>
                          <a:gd name="T22" fmla="*/ 399 w 437"/>
                          <a:gd name="T23" fmla="*/ 231 h 233"/>
                          <a:gd name="T24" fmla="*/ 409 w 437"/>
                          <a:gd name="T25" fmla="*/ 227 h 233"/>
                          <a:gd name="T26" fmla="*/ 417 w 437"/>
                          <a:gd name="T27" fmla="*/ 223 h 233"/>
                          <a:gd name="T28" fmla="*/ 421 w 437"/>
                          <a:gd name="T29" fmla="*/ 211 h 233"/>
                          <a:gd name="T30" fmla="*/ 424 w 437"/>
                          <a:gd name="T31" fmla="*/ 195 h 233"/>
                          <a:gd name="T32" fmla="*/ 437 w 437"/>
                          <a:gd name="T33" fmla="*/ 69 h 233"/>
                          <a:gd name="T34" fmla="*/ 436 w 437"/>
                          <a:gd name="T35" fmla="*/ 53 h 233"/>
                          <a:gd name="T36" fmla="*/ 429 w 437"/>
                          <a:gd name="T37" fmla="*/ 44 h 233"/>
                          <a:gd name="T38" fmla="*/ 423 w 437"/>
                          <a:gd name="T39" fmla="*/ 35 h 233"/>
                          <a:gd name="T40" fmla="*/ 417 w 437"/>
                          <a:gd name="T41" fmla="*/ 32 h 233"/>
                          <a:gd name="T42" fmla="*/ 399 w 437"/>
                          <a:gd name="T43" fmla="*/ 29 h 233"/>
                          <a:gd name="T44" fmla="*/ 53 w 437"/>
                          <a:gd name="T45" fmla="*/ 0 h 233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w 437"/>
                          <a:gd name="T70" fmla="*/ 0 h 233"/>
                          <a:gd name="T71" fmla="*/ 437 w 437"/>
                          <a:gd name="T72" fmla="*/ 233 h 233"/>
                        </a:gdLst>
                        <a:ahLst/>
                        <a:cxnLst>
                          <a:cxn ang="T46">
                            <a:pos x="T0" y="T1"/>
                          </a:cxn>
                          <a:cxn ang="T47">
                            <a:pos x="T2" y="T3"/>
                          </a:cxn>
                          <a:cxn ang="T48">
                            <a:pos x="T4" y="T5"/>
                          </a:cxn>
                          <a:cxn ang="T49">
                            <a:pos x="T6" y="T7"/>
                          </a:cxn>
                          <a:cxn ang="T50">
                            <a:pos x="T8" y="T9"/>
                          </a:cxn>
                          <a:cxn ang="T51">
                            <a:pos x="T10" y="T11"/>
                          </a:cxn>
                          <a:cxn ang="T52">
                            <a:pos x="T12" y="T13"/>
                          </a:cxn>
                          <a:cxn ang="T53">
                            <a:pos x="T14" y="T15"/>
                          </a:cxn>
                          <a:cxn ang="T54">
                            <a:pos x="T16" y="T17"/>
                          </a:cxn>
                          <a:cxn ang="T55">
                            <a:pos x="T18" y="T19"/>
                          </a:cxn>
                          <a:cxn ang="T56">
                            <a:pos x="T20" y="T21"/>
                          </a:cxn>
                          <a:cxn ang="T57">
                            <a:pos x="T22" y="T23"/>
                          </a:cxn>
                          <a:cxn ang="T58">
                            <a:pos x="T24" y="T25"/>
                          </a:cxn>
                          <a:cxn ang="T59">
                            <a:pos x="T26" y="T27"/>
                          </a:cxn>
                          <a:cxn ang="T60">
                            <a:pos x="T28" y="T29"/>
                          </a:cxn>
                          <a:cxn ang="T61">
                            <a:pos x="T30" y="T31"/>
                          </a:cxn>
                          <a:cxn ang="T62">
                            <a:pos x="T32" y="T33"/>
                          </a:cxn>
                          <a:cxn ang="T63">
                            <a:pos x="T34" y="T35"/>
                          </a:cxn>
                          <a:cxn ang="T64">
                            <a:pos x="T36" y="T37"/>
                          </a:cxn>
                          <a:cxn ang="T65">
                            <a:pos x="T38" y="T39"/>
                          </a:cxn>
                          <a:cxn ang="T66">
                            <a:pos x="T40" y="T41"/>
                          </a:cxn>
                          <a:cxn ang="T67">
                            <a:pos x="T42" y="T43"/>
                          </a:cxn>
                          <a:cxn ang="T68">
                            <a:pos x="T44" y="T45"/>
                          </a:cxn>
                        </a:cxnLst>
                        <a:rect l="T69" t="T70" r="T71" b="T72"/>
                        <a:pathLst>
                          <a:path w="437" h="233">
                            <a:moveTo>
                              <a:pt x="53" y="0"/>
                            </a:moveTo>
                            <a:lnTo>
                              <a:pt x="40" y="3"/>
                            </a:lnTo>
                            <a:lnTo>
                              <a:pt x="33" y="6"/>
                            </a:lnTo>
                            <a:lnTo>
                              <a:pt x="25" y="15"/>
                            </a:lnTo>
                            <a:lnTo>
                              <a:pt x="20" y="24"/>
                            </a:lnTo>
                            <a:lnTo>
                              <a:pt x="0" y="178"/>
                            </a:lnTo>
                            <a:lnTo>
                              <a:pt x="1" y="189"/>
                            </a:lnTo>
                            <a:lnTo>
                              <a:pt x="5" y="200"/>
                            </a:lnTo>
                            <a:lnTo>
                              <a:pt x="11" y="206"/>
                            </a:lnTo>
                            <a:lnTo>
                              <a:pt x="28" y="211"/>
                            </a:lnTo>
                            <a:lnTo>
                              <a:pt x="383" y="233"/>
                            </a:lnTo>
                            <a:lnTo>
                              <a:pt x="399" y="231"/>
                            </a:lnTo>
                            <a:lnTo>
                              <a:pt x="409" y="227"/>
                            </a:lnTo>
                            <a:lnTo>
                              <a:pt x="417" y="223"/>
                            </a:lnTo>
                            <a:lnTo>
                              <a:pt x="421" y="211"/>
                            </a:lnTo>
                            <a:lnTo>
                              <a:pt x="424" y="195"/>
                            </a:lnTo>
                            <a:lnTo>
                              <a:pt x="437" y="69"/>
                            </a:lnTo>
                            <a:lnTo>
                              <a:pt x="436" y="53"/>
                            </a:lnTo>
                            <a:lnTo>
                              <a:pt x="429" y="44"/>
                            </a:lnTo>
                            <a:lnTo>
                              <a:pt x="423" y="35"/>
                            </a:lnTo>
                            <a:lnTo>
                              <a:pt x="417" y="32"/>
                            </a:lnTo>
                            <a:lnTo>
                              <a:pt x="399" y="29"/>
                            </a:lnTo>
                            <a:lnTo>
                              <a:pt x="53" y="0"/>
                            </a:lnTo>
                            <a:close/>
                          </a:path>
                        </a:pathLst>
                      </a:custGeom>
                      <a:solidFill>
                        <a:srgbClr val="60606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3192" name="Freeform 64"/>
                    <p:cNvSpPr>
                      <a:spLocks/>
                    </p:cNvSpPr>
                    <p:nvPr/>
                  </p:nvSpPr>
                  <p:spPr bwMode="auto">
                    <a:xfrm>
                      <a:off x="2582" y="3250"/>
                      <a:ext cx="36" cy="13"/>
                    </a:xfrm>
                    <a:custGeom>
                      <a:avLst/>
                      <a:gdLst>
                        <a:gd name="T0" fmla="*/ 65 w 357"/>
                        <a:gd name="T1" fmla="*/ 136 h 136"/>
                        <a:gd name="T2" fmla="*/ 54 w 357"/>
                        <a:gd name="T3" fmla="*/ 135 h 136"/>
                        <a:gd name="T4" fmla="*/ 48 w 357"/>
                        <a:gd name="T5" fmla="*/ 133 h 136"/>
                        <a:gd name="T6" fmla="*/ 42 w 357"/>
                        <a:gd name="T7" fmla="*/ 126 h 136"/>
                        <a:gd name="T8" fmla="*/ 38 w 357"/>
                        <a:gd name="T9" fmla="*/ 120 h 136"/>
                        <a:gd name="T10" fmla="*/ 0 w 357"/>
                        <a:gd name="T11" fmla="*/ 24 h 136"/>
                        <a:gd name="T12" fmla="*/ 0 w 357"/>
                        <a:gd name="T13" fmla="*/ 16 h 136"/>
                        <a:gd name="T14" fmla="*/ 5 w 357"/>
                        <a:gd name="T15" fmla="*/ 9 h 136"/>
                        <a:gd name="T16" fmla="*/ 11 w 357"/>
                        <a:gd name="T17" fmla="*/ 6 h 136"/>
                        <a:gd name="T18" fmla="*/ 23 w 357"/>
                        <a:gd name="T19" fmla="*/ 5 h 136"/>
                        <a:gd name="T20" fmla="*/ 274 w 357"/>
                        <a:gd name="T21" fmla="*/ 0 h 136"/>
                        <a:gd name="T22" fmla="*/ 289 w 357"/>
                        <a:gd name="T23" fmla="*/ 0 h 136"/>
                        <a:gd name="T24" fmla="*/ 304 w 357"/>
                        <a:gd name="T25" fmla="*/ 1 h 136"/>
                        <a:gd name="T26" fmla="*/ 315 w 357"/>
                        <a:gd name="T27" fmla="*/ 8 h 136"/>
                        <a:gd name="T28" fmla="*/ 321 w 357"/>
                        <a:gd name="T29" fmla="*/ 13 h 136"/>
                        <a:gd name="T30" fmla="*/ 328 w 357"/>
                        <a:gd name="T31" fmla="*/ 24 h 136"/>
                        <a:gd name="T32" fmla="*/ 356 w 357"/>
                        <a:gd name="T33" fmla="*/ 106 h 136"/>
                        <a:gd name="T34" fmla="*/ 357 w 357"/>
                        <a:gd name="T35" fmla="*/ 116 h 136"/>
                        <a:gd name="T36" fmla="*/ 356 w 357"/>
                        <a:gd name="T37" fmla="*/ 126 h 136"/>
                        <a:gd name="T38" fmla="*/ 351 w 357"/>
                        <a:gd name="T39" fmla="*/ 131 h 136"/>
                        <a:gd name="T40" fmla="*/ 339 w 357"/>
                        <a:gd name="T41" fmla="*/ 135 h 136"/>
                        <a:gd name="T42" fmla="*/ 327 w 357"/>
                        <a:gd name="T43" fmla="*/ 135 h 136"/>
                        <a:gd name="T44" fmla="*/ 65 w 357"/>
                        <a:gd name="T45" fmla="*/ 136 h 1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  <a:gd name="T60" fmla="*/ 0 60000 65536"/>
                        <a:gd name="T61" fmla="*/ 0 60000 65536"/>
                        <a:gd name="T62" fmla="*/ 0 60000 65536"/>
                        <a:gd name="T63" fmla="*/ 0 60000 65536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w 357"/>
                        <a:gd name="T70" fmla="*/ 0 h 136"/>
                        <a:gd name="T71" fmla="*/ 357 w 357"/>
                        <a:gd name="T72" fmla="*/ 136 h 136"/>
                      </a:gdLst>
                      <a:ahLst/>
                      <a:cxnLst>
                        <a:cxn ang="T46">
                          <a:pos x="T0" y="T1"/>
                        </a:cxn>
                        <a:cxn ang="T47">
                          <a:pos x="T2" y="T3"/>
                        </a:cxn>
                        <a:cxn ang="T48">
                          <a:pos x="T4" y="T5"/>
                        </a:cxn>
                        <a:cxn ang="T49">
                          <a:pos x="T6" y="T7"/>
                        </a:cxn>
                        <a:cxn ang="T50">
                          <a:pos x="T8" y="T9"/>
                        </a:cxn>
                        <a:cxn ang="T51">
                          <a:pos x="T10" y="T11"/>
                        </a:cxn>
                        <a:cxn ang="T52">
                          <a:pos x="T12" y="T13"/>
                        </a:cxn>
                        <a:cxn ang="T53">
                          <a:pos x="T14" y="T15"/>
                        </a:cxn>
                        <a:cxn ang="T54">
                          <a:pos x="T16" y="T17"/>
                        </a:cxn>
                        <a:cxn ang="T55">
                          <a:pos x="T18" y="T19"/>
                        </a:cxn>
                        <a:cxn ang="T56">
                          <a:pos x="T20" y="T21"/>
                        </a:cxn>
                        <a:cxn ang="T57">
                          <a:pos x="T22" y="T23"/>
                        </a:cxn>
                        <a:cxn ang="T58">
                          <a:pos x="T24" y="T25"/>
                        </a:cxn>
                        <a:cxn ang="T59">
                          <a:pos x="T26" y="T27"/>
                        </a:cxn>
                        <a:cxn ang="T60">
                          <a:pos x="T28" y="T29"/>
                        </a:cxn>
                        <a:cxn ang="T61">
                          <a:pos x="T30" y="T31"/>
                        </a:cxn>
                        <a:cxn ang="T62">
                          <a:pos x="T32" y="T33"/>
                        </a:cxn>
                        <a:cxn ang="T63">
                          <a:pos x="T34" y="T35"/>
                        </a:cxn>
                        <a:cxn ang="T64">
                          <a:pos x="T36" y="T37"/>
                        </a:cxn>
                        <a:cxn ang="T65">
                          <a:pos x="T38" y="T39"/>
                        </a:cxn>
                        <a:cxn ang="T66">
                          <a:pos x="T40" y="T41"/>
                        </a:cxn>
                        <a:cxn ang="T67">
                          <a:pos x="T42" y="T43"/>
                        </a:cxn>
                        <a:cxn ang="T68">
                          <a:pos x="T44" y="T45"/>
                        </a:cxn>
                      </a:cxnLst>
                      <a:rect l="T69" t="T70" r="T71" b="T72"/>
                      <a:pathLst>
                        <a:path w="357" h="136">
                          <a:moveTo>
                            <a:pt x="65" y="136"/>
                          </a:moveTo>
                          <a:lnTo>
                            <a:pt x="54" y="135"/>
                          </a:lnTo>
                          <a:lnTo>
                            <a:pt x="48" y="133"/>
                          </a:lnTo>
                          <a:lnTo>
                            <a:pt x="42" y="126"/>
                          </a:lnTo>
                          <a:lnTo>
                            <a:pt x="38" y="120"/>
                          </a:lnTo>
                          <a:lnTo>
                            <a:pt x="0" y="24"/>
                          </a:lnTo>
                          <a:lnTo>
                            <a:pt x="0" y="16"/>
                          </a:lnTo>
                          <a:lnTo>
                            <a:pt x="5" y="9"/>
                          </a:lnTo>
                          <a:lnTo>
                            <a:pt x="11" y="6"/>
                          </a:lnTo>
                          <a:lnTo>
                            <a:pt x="23" y="5"/>
                          </a:lnTo>
                          <a:lnTo>
                            <a:pt x="274" y="0"/>
                          </a:lnTo>
                          <a:lnTo>
                            <a:pt x="289" y="0"/>
                          </a:lnTo>
                          <a:lnTo>
                            <a:pt x="304" y="1"/>
                          </a:lnTo>
                          <a:lnTo>
                            <a:pt x="315" y="8"/>
                          </a:lnTo>
                          <a:lnTo>
                            <a:pt x="321" y="13"/>
                          </a:lnTo>
                          <a:lnTo>
                            <a:pt x="328" y="24"/>
                          </a:lnTo>
                          <a:lnTo>
                            <a:pt x="356" y="106"/>
                          </a:lnTo>
                          <a:lnTo>
                            <a:pt x="357" y="116"/>
                          </a:lnTo>
                          <a:lnTo>
                            <a:pt x="356" y="126"/>
                          </a:lnTo>
                          <a:lnTo>
                            <a:pt x="351" y="131"/>
                          </a:lnTo>
                          <a:lnTo>
                            <a:pt x="339" y="135"/>
                          </a:lnTo>
                          <a:lnTo>
                            <a:pt x="327" y="135"/>
                          </a:lnTo>
                          <a:lnTo>
                            <a:pt x="65" y="136"/>
                          </a:lnTo>
                          <a:close/>
                        </a:path>
                      </a:pathLst>
                    </a:custGeom>
                    <a:solidFill>
                      <a:srgbClr val="60606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193" name="AutoShape 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96" y="3268"/>
                      <a:ext cx="16" cy="8"/>
                    </a:xfrm>
                    <a:prstGeom prst="roundRect">
                      <a:avLst>
                        <a:gd name="adj" fmla="val 45625"/>
                      </a:avLst>
                    </a:prstGeom>
                    <a:solidFill>
                      <a:srgbClr val="60606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3187" name="Oval 66"/>
                <p:cNvSpPr>
                  <a:spLocks noChangeArrowheads="1"/>
                </p:cNvSpPr>
                <p:nvPr/>
              </p:nvSpPr>
              <p:spPr bwMode="auto">
                <a:xfrm>
                  <a:off x="2566" y="3267"/>
                  <a:ext cx="7" cy="15"/>
                </a:xfrm>
                <a:prstGeom prst="ellipse">
                  <a:avLst/>
                </a:pr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144" name="Group 67"/>
              <p:cNvGrpSpPr>
                <a:grpSpLocks/>
              </p:cNvGrpSpPr>
              <p:nvPr/>
            </p:nvGrpSpPr>
            <p:grpSpPr bwMode="auto">
              <a:xfrm>
                <a:off x="2571" y="3135"/>
                <a:ext cx="47" cy="99"/>
                <a:chOff x="2571" y="3135"/>
                <a:chExt cx="47" cy="99"/>
              </a:xfrm>
            </p:grpSpPr>
            <p:grpSp>
              <p:nvGrpSpPr>
                <p:cNvPr id="3145" name="Group 68"/>
                <p:cNvGrpSpPr>
                  <a:grpSpLocks/>
                </p:cNvGrpSpPr>
                <p:nvPr/>
              </p:nvGrpSpPr>
              <p:grpSpPr bwMode="auto">
                <a:xfrm>
                  <a:off x="2571" y="3136"/>
                  <a:ext cx="47" cy="98"/>
                  <a:chOff x="2571" y="3136"/>
                  <a:chExt cx="47" cy="98"/>
                </a:xfrm>
              </p:grpSpPr>
              <p:sp>
                <p:nvSpPr>
                  <p:cNvPr id="3166" name="AutoShape 69"/>
                  <p:cNvSpPr>
                    <a:spLocks noChangeArrowheads="1"/>
                  </p:cNvSpPr>
                  <p:nvPr/>
                </p:nvSpPr>
                <p:spPr bwMode="auto">
                  <a:xfrm>
                    <a:off x="2571" y="3136"/>
                    <a:ext cx="13" cy="10"/>
                  </a:xfrm>
                  <a:prstGeom prst="roundRect">
                    <a:avLst>
                      <a:gd name="adj" fmla="val 37630"/>
                    </a:avLst>
                  </a:pr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7" name="AutoShape 70"/>
                  <p:cNvSpPr>
                    <a:spLocks noChangeArrowheads="1"/>
                  </p:cNvSpPr>
                  <p:nvPr/>
                </p:nvSpPr>
                <p:spPr bwMode="auto">
                  <a:xfrm>
                    <a:off x="2587" y="3137"/>
                    <a:ext cx="13" cy="10"/>
                  </a:xfrm>
                  <a:prstGeom prst="roundRect">
                    <a:avLst>
                      <a:gd name="adj" fmla="val 37630"/>
                    </a:avLst>
                  </a:pr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8" name="AutoShape 71"/>
                  <p:cNvSpPr>
                    <a:spLocks noChangeArrowheads="1"/>
                  </p:cNvSpPr>
                  <p:nvPr/>
                </p:nvSpPr>
                <p:spPr bwMode="auto">
                  <a:xfrm>
                    <a:off x="2603" y="3138"/>
                    <a:ext cx="14" cy="10"/>
                  </a:xfrm>
                  <a:prstGeom prst="roundRect">
                    <a:avLst>
                      <a:gd name="adj" fmla="val 37630"/>
                    </a:avLst>
                  </a:pr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69" name="AutoShape 72"/>
                  <p:cNvSpPr>
                    <a:spLocks noChangeArrowheads="1"/>
                  </p:cNvSpPr>
                  <p:nvPr/>
                </p:nvSpPr>
                <p:spPr bwMode="auto">
                  <a:xfrm>
                    <a:off x="2571" y="3149"/>
                    <a:ext cx="14" cy="10"/>
                  </a:xfrm>
                  <a:prstGeom prst="roundRect">
                    <a:avLst>
                      <a:gd name="adj" fmla="val 37630"/>
                    </a:avLst>
                  </a:pr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0" name="AutoShape 73"/>
                  <p:cNvSpPr>
                    <a:spLocks noChangeArrowheads="1"/>
                  </p:cNvSpPr>
                  <p:nvPr/>
                </p:nvSpPr>
                <p:spPr bwMode="auto">
                  <a:xfrm>
                    <a:off x="2587" y="3150"/>
                    <a:ext cx="14" cy="10"/>
                  </a:xfrm>
                  <a:prstGeom prst="roundRect">
                    <a:avLst>
                      <a:gd name="adj" fmla="val 37755"/>
                    </a:avLst>
                  </a:pr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1" name="AutoShape 74"/>
                  <p:cNvSpPr>
                    <a:spLocks noChangeArrowheads="1"/>
                  </p:cNvSpPr>
                  <p:nvPr/>
                </p:nvSpPr>
                <p:spPr bwMode="auto">
                  <a:xfrm>
                    <a:off x="2604" y="3151"/>
                    <a:ext cx="13" cy="10"/>
                  </a:xfrm>
                  <a:prstGeom prst="roundRect">
                    <a:avLst>
                      <a:gd name="adj" fmla="val 37630"/>
                    </a:avLst>
                  </a:pr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2" name="AutoShape 75"/>
                  <p:cNvSpPr>
                    <a:spLocks noChangeArrowheads="1"/>
                  </p:cNvSpPr>
                  <p:nvPr/>
                </p:nvSpPr>
                <p:spPr bwMode="auto">
                  <a:xfrm>
                    <a:off x="2571" y="3162"/>
                    <a:ext cx="13" cy="10"/>
                  </a:xfrm>
                  <a:prstGeom prst="roundRect">
                    <a:avLst>
                      <a:gd name="adj" fmla="val 37630"/>
                    </a:avLst>
                  </a:pr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3" name="AutoShape 76"/>
                  <p:cNvSpPr>
                    <a:spLocks noChangeArrowheads="1"/>
                  </p:cNvSpPr>
                  <p:nvPr/>
                </p:nvSpPr>
                <p:spPr bwMode="auto">
                  <a:xfrm>
                    <a:off x="2587" y="3163"/>
                    <a:ext cx="13" cy="10"/>
                  </a:xfrm>
                  <a:prstGeom prst="roundRect">
                    <a:avLst>
                      <a:gd name="adj" fmla="val 37630"/>
                    </a:avLst>
                  </a:pr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4" name="AutoShape 77"/>
                  <p:cNvSpPr>
                    <a:spLocks noChangeArrowheads="1"/>
                  </p:cNvSpPr>
                  <p:nvPr/>
                </p:nvSpPr>
                <p:spPr bwMode="auto">
                  <a:xfrm>
                    <a:off x="2603" y="3163"/>
                    <a:ext cx="14" cy="10"/>
                  </a:xfrm>
                  <a:prstGeom prst="roundRect">
                    <a:avLst>
                      <a:gd name="adj" fmla="val 37755"/>
                    </a:avLst>
                  </a:pr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5" name="AutoShape 78"/>
                  <p:cNvSpPr>
                    <a:spLocks noChangeArrowheads="1"/>
                  </p:cNvSpPr>
                  <p:nvPr/>
                </p:nvSpPr>
                <p:spPr bwMode="auto">
                  <a:xfrm>
                    <a:off x="2571" y="3174"/>
                    <a:ext cx="14" cy="10"/>
                  </a:xfrm>
                  <a:prstGeom prst="roundRect">
                    <a:avLst>
                      <a:gd name="adj" fmla="val 37755"/>
                    </a:avLst>
                  </a:pr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6" name="AutoShape 79"/>
                  <p:cNvSpPr>
                    <a:spLocks noChangeArrowheads="1"/>
                  </p:cNvSpPr>
                  <p:nvPr/>
                </p:nvSpPr>
                <p:spPr bwMode="auto">
                  <a:xfrm>
                    <a:off x="2587" y="3175"/>
                    <a:ext cx="14" cy="10"/>
                  </a:xfrm>
                  <a:prstGeom prst="roundRect">
                    <a:avLst>
                      <a:gd name="adj" fmla="val 37630"/>
                    </a:avLst>
                  </a:pr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7" name="AutoShape 80"/>
                  <p:cNvSpPr>
                    <a:spLocks noChangeArrowheads="1"/>
                  </p:cNvSpPr>
                  <p:nvPr/>
                </p:nvSpPr>
                <p:spPr bwMode="auto">
                  <a:xfrm>
                    <a:off x="2604" y="3176"/>
                    <a:ext cx="13" cy="10"/>
                  </a:xfrm>
                  <a:prstGeom prst="roundRect">
                    <a:avLst>
                      <a:gd name="adj" fmla="val 37630"/>
                    </a:avLst>
                  </a:pr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8" name="AutoShape 81"/>
                  <p:cNvSpPr>
                    <a:spLocks noChangeArrowheads="1"/>
                  </p:cNvSpPr>
                  <p:nvPr/>
                </p:nvSpPr>
                <p:spPr bwMode="auto">
                  <a:xfrm>
                    <a:off x="2571" y="3196"/>
                    <a:ext cx="14" cy="10"/>
                  </a:xfrm>
                  <a:prstGeom prst="roundRect">
                    <a:avLst>
                      <a:gd name="adj" fmla="val 37755"/>
                    </a:avLst>
                  </a:pr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79" name="AutoShape 82"/>
                  <p:cNvSpPr>
                    <a:spLocks noChangeArrowheads="1"/>
                  </p:cNvSpPr>
                  <p:nvPr/>
                </p:nvSpPr>
                <p:spPr bwMode="auto">
                  <a:xfrm>
                    <a:off x="2587" y="3197"/>
                    <a:ext cx="14" cy="10"/>
                  </a:xfrm>
                  <a:prstGeom prst="roundRect">
                    <a:avLst>
                      <a:gd name="adj" fmla="val 37755"/>
                    </a:avLst>
                  </a:pr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0" name="AutoShape 83"/>
                  <p:cNvSpPr>
                    <a:spLocks noChangeArrowheads="1"/>
                  </p:cNvSpPr>
                  <p:nvPr/>
                </p:nvSpPr>
                <p:spPr bwMode="auto">
                  <a:xfrm>
                    <a:off x="2604" y="3198"/>
                    <a:ext cx="13" cy="10"/>
                  </a:xfrm>
                  <a:prstGeom prst="roundRect">
                    <a:avLst>
                      <a:gd name="adj" fmla="val 37630"/>
                    </a:avLst>
                  </a:pr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1" name="AutoShape 84"/>
                  <p:cNvSpPr>
                    <a:spLocks noChangeArrowheads="1"/>
                  </p:cNvSpPr>
                  <p:nvPr/>
                </p:nvSpPr>
                <p:spPr bwMode="auto">
                  <a:xfrm>
                    <a:off x="2572" y="3209"/>
                    <a:ext cx="13" cy="10"/>
                  </a:xfrm>
                  <a:prstGeom prst="roundRect">
                    <a:avLst>
                      <a:gd name="adj" fmla="val 37630"/>
                    </a:avLst>
                  </a:pr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2" name="AutoShape 85"/>
                  <p:cNvSpPr>
                    <a:spLocks noChangeArrowheads="1"/>
                  </p:cNvSpPr>
                  <p:nvPr/>
                </p:nvSpPr>
                <p:spPr bwMode="auto">
                  <a:xfrm>
                    <a:off x="2588" y="3210"/>
                    <a:ext cx="13" cy="10"/>
                  </a:xfrm>
                  <a:prstGeom prst="roundRect">
                    <a:avLst>
                      <a:gd name="adj" fmla="val 37630"/>
                    </a:avLst>
                  </a:pr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3" name="AutoShape 86"/>
                  <p:cNvSpPr>
                    <a:spLocks noChangeArrowheads="1"/>
                  </p:cNvSpPr>
                  <p:nvPr/>
                </p:nvSpPr>
                <p:spPr bwMode="auto">
                  <a:xfrm>
                    <a:off x="2604" y="3211"/>
                    <a:ext cx="14" cy="10"/>
                  </a:xfrm>
                  <a:prstGeom prst="roundRect">
                    <a:avLst>
                      <a:gd name="adj" fmla="val 37630"/>
                    </a:avLst>
                  </a:pr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4" name="AutoShape 87"/>
                  <p:cNvSpPr>
                    <a:spLocks noChangeArrowheads="1"/>
                  </p:cNvSpPr>
                  <p:nvPr/>
                </p:nvSpPr>
                <p:spPr bwMode="auto">
                  <a:xfrm>
                    <a:off x="2571" y="3222"/>
                    <a:ext cx="14" cy="10"/>
                  </a:xfrm>
                  <a:prstGeom prst="roundRect">
                    <a:avLst>
                      <a:gd name="adj" fmla="val 37630"/>
                    </a:avLst>
                  </a:pr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85" name="AutoShape 88"/>
                  <p:cNvSpPr>
                    <a:spLocks noChangeArrowheads="1"/>
                  </p:cNvSpPr>
                  <p:nvPr/>
                </p:nvSpPr>
                <p:spPr bwMode="auto">
                  <a:xfrm>
                    <a:off x="2604" y="3224"/>
                    <a:ext cx="13" cy="10"/>
                  </a:xfrm>
                  <a:prstGeom prst="roundRect">
                    <a:avLst>
                      <a:gd name="adj" fmla="val 37630"/>
                    </a:avLst>
                  </a:prstGeom>
                  <a:solidFill>
                    <a:srgbClr val="C0C0C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146" name="AutoShape 89"/>
                <p:cNvSpPr>
                  <a:spLocks noChangeArrowheads="1"/>
                </p:cNvSpPr>
                <p:nvPr/>
              </p:nvSpPr>
              <p:spPr bwMode="auto">
                <a:xfrm>
                  <a:off x="2571" y="3135"/>
                  <a:ext cx="14" cy="10"/>
                </a:xfrm>
                <a:prstGeom prst="roundRect">
                  <a:avLst>
                    <a:gd name="adj" fmla="val 37755"/>
                  </a:avLst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47" name="AutoShape 90"/>
                <p:cNvSpPr>
                  <a:spLocks noChangeArrowheads="1"/>
                </p:cNvSpPr>
                <p:nvPr/>
              </p:nvSpPr>
              <p:spPr bwMode="auto">
                <a:xfrm>
                  <a:off x="2587" y="3136"/>
                  <a:ext cx="14" cy="10"/>
                </a:xfrm>
                <a:prstGeom prst="roundRect">
                  <a:avLst>
                    <a:gd name="adj" fmla="val 37630"/>
                  </a:avLst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48" name="AutoShape 91"/>
                <p:cNvSpPr>
                  <a:spLocks noChangeArrowheads="1"/>
                </p:cNvSpPr>
                <p:nvPr/>
              </p:nvSpPr>
              <p:spPr bwMode="auto">
                <a:xfrm>
                  <a:off x="2604" y="3137"/>
                  <a:ext cx="13" cy="10"/>
                </a:xfrm>
                <a:prstGeom prst="roundRect">
                  <a:avLst>
                    <a:gd name="adj" fmla="val 37630"/>
                  </a:avLst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49" name="AutoShape 92"/>
                <p:cNvSpPr>
                  <a:spLocks noChangeArrowheads="1"/>
                </p:cNvSpPr>
                <p:nvPr/>
              </p:nvSpPr>
              <p:spPr bwMode="auto">
                <a:xfrm>
                  <a:off x="2572" y="3148"/>
                  <a:ext cx="13" cy="10"/>
                </a:xfrm>
                <a:prstGeom prst="roundRect">
                  <a:avLst>
                    <a:gd name="adj" fmla="val 37630"/>
                  </a:avLst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50" name="AutoShape 93"/>
                <p:cNvSpPr>
                  <a:spLocks noChangeArrowheads="1"/>
                </p:cNvSpPr>
                <p:nvPr/>
              </p:nvSpPr>
              <p:spPr bwMode="auto">
                <a:xfrm>
                  <a:off x="2588" y="3149"/>
                  <a:ext cx="13" cy="10"/>
                </a:xfrm>
                <a:prstGeom prst="roundRect">
                  <a:avLst>
                    <a:gd name="adj" fmla="val 37630"/>
                  </a:avLst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51" name="AutoShape 94"/>
                <p:cNvSpPr>
                  <a:spLocks noChangeArrowheads="1"/>
                </p:cNvSpPr>
                <p:nvPr/>
              </p:nvSpPr>
              <p:spPr bwMode="auto">
                <a:xfrm>
                  <a:off x="2604" y="3150"/>
                  <a:ext cx="14" cy="10"/>
                </a:xfrm>
                <a:prstGeom prst="roundRect">
                  <a:avLst>
                    <a:gd name="adj" fmla="val 37630"/>
                  </a:avLst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52" name="AutoShape 95"/>
                <p:cNvSpPr>
                  <a:spLocks noChangeArrowheads="1"/>
                </p:cNvSpPr>
                <p:nvPr/>
              </p:nvSpPr>
              <p:spPr bwMode="auto">
                <a:xfrm>
                  <a:off x="2571" y="3161"/>
                  <a:ext cx="14" cy="10"/>
                </a:xfrm>
                <a:prstGeom prst="roundRect">
                  <a:avLst>
                    <a:gd name="adj" fmla="val 37245"/>
                  </a:avLst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53" name="AutoShape 96"/>
                <p:cNvSpPr>
                  <a:spLocks noChangeArrowheads="1"/>
                </p:cNvSpPr>
                <p:nvPr/>
              </p:nvSpPr>
              <p:spPr bwMode="auto">
                <a:xfrm>
                  <a:off x="2587" y="3162"/>
                  <a:ext cx="14" cy="10"/>
                </a:xfrm>
                <a:prstGeom prst="roundRect">
                  <a:avLst>
                    <a:gd name="adj" fmla="val 37630"/>
                  </a:avLst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54" name="AutoShape 97"/>
                <p:cNvSpPr>
                  <a:spLocks noChangeArrowheads="1"/>
                </p:cNvSpPr>
                <p:nvPr/>
              </p:nvSpPr>
              <p:spPr bwMode="auto">
                <a:xfrm>
                  <a:off x="2604" y="3162"/>
                  <a:ext cx="13" cy="10"/>
                </a:xfrm>
                <a:prstGeom prst="roundRect">
                  <a:avLst>
                    <a:gd name="adj" fmla="val 37630"/>
                  </a:avLst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55" name="AutoShape 98"/>
                <p:cNvSpPr>
                  <a:spLocks noChangeArrowheads="1"/>
                </p:cNvSpPr>
                <p:nvPr/>
              </p:nvSpPr>
              <p:spPr bwMode="auto">
                <a:xfrm>
                  <a:off x="2572" y="3173"/>
                  <a:ext cx="13" cy="10"/>
                </a:xfrm>
                <a:prstGeom prst="roundRect">
                  <a:avLst>
                    <a:gd name="adj" fmla="val 37630"/>
                  </a:avLst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56" name="AutoShape 99"/>
                <p:cNvSpPr>
                  <a:spLocks noChangeArrowheads="1"/>
                </p:cNvSpPr>
                <p:nvPr/>
              </p:nvSpPr>
              <p:spPr bwMode="auto">
                <a:xfrm>
                  <a:off x="2588" y="3174"/>
                  <a:ext cx="13" cy="10"/>
                </a:xfrm>
                <a:prstGeom prst="roundRect">
                  <a:avLst>
                    <a:gd name="adj" fmla="val 37755"/>
                  </a:avLst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57" name="AutoShape 100"/>
                <p:cNvSpPr>
                  <a:spLocks noChangeArrowheads="1"/>
                </p:cNvSpPr>
                <p:nvPr/>
              </p:nvSpPr>
              <p:spPr bwMode="auto">
                <a:xfrm>
                  <a:off x="2604" y="3175"/>
                  <a:ext cx="14" cy="10"/>
                </a:xfrm>
                <a:prstGeom prst="roundRect">
                  <a:avLst>
                    <a:gd name="adj" fmla="val 37630"/>
                  </a:avLst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58" name="AutoShape 101"/>
                <p:cNvSpPr>
                  <a:spLocks noChangeArrowheads="1"/>
                </p:cNvSpPr>
                <p:nvPr/>
              </p:nvSpPr>
              <p:spPr bwMode="auto">
                <a:xfrm>
                  <a:off x="2572" y="3195"/>
                  <a:ext cx="13" cy="10"/>
                </a:xfrm>
                <a:prstGeom prst="roundRect">
                  <a:avLst>
                    <a:gd name="adj" fmla="val 37630"/>
                  </a:avLst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59" name="AutoShape 102"/>
                <p:cNvSpPr>
                  <a:spLocks noChangeArrowheads="1"/>
                </p:cNvSpPr>
                <p:nvPr/>
              </p:nvSpPr>
              <p:spPr bwMode="auto">
                <a:xfrm>
                  <a:off x="2588" y="3196"/>
                  <a:ext cx="13" cy="10"/>
                </a:xfrm>
                <a:prstGeom prst="roundRect">
                  <a:avLst>
                    <a:gd name="adj" fmla="val 37755"/>
                  </a:avLst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60" name="AutoShape 103"/>
                <p:cNvSpPr>
                  <a:spLocks noChangeArrowheads="1"/>
                </p:cNvSpPr>
                <p:nvPr/>
              </p:nvSpPr>
              <p:spPr bwMode="auto">
                <a:xfrm>
                  <a:off x="2604" y="3197"/>
                  <a:ext cx="14" cy="10"/>
                </a:xfrm>
                <a:prstGeom prst="roundRect">
                  <a:avLst>
                    <a:gd name="adj" fmla="val 37630"/>
                  </a:avLst>
                </a:prstGeom>
                <a:solidFill>
                  <a:srgbClr val="E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61" name="AutoShape 104"/>
                <p:cNvSpPr>
                  <a:spLocks noChangeArrowheads="1"/>
                </p:cNvSpPr>
                <p:nvPr/>
              </p:nvSpPr>
              <p:spPr bwMode="auto">
                <a:xfrm>
                  <a:off x="2572" y="3208"/>
                  <a:ext cx="13" cy="10"/>
                </a:xfrm>
                <a:prstGeom prst="roundRect">
                  <a:avLst>
                    <a:gd name="adj" fmla="val 37245"/>
                  </a:avLst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62" name="AutoShape 105"/>
                <p:cNvSpPr>
                  <a:spLocks noChangeArrowheads="1"/>
                </p:cNvSpPr>
                <p:nvPr/>
              </p:nvSpPr>
              <p:spPr bwMode="auto">
                <a:xfrm>
                  <a:off x="2588" y="3209"/>
                  <a:ext cx="14" cy="10"/>
                </a:xfrm>
                <a:prstGeom prst="roundRect">
                  <a:avLst>
                    <a:gd name="adj" fmla="val 37630"/>
                  </a:avLst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63" name="AutoShape 106"/>
                <p:cNvSpPr>
                  <a:spLocks noChangeArrowheads="1"/>
                </p:cNvSpPr>
                <p:nvPr/>
              </p:nvSpPr>
              <p:spPr bwMode="auto">
                <a:xfrm>
                  <a:off x="2605" y="3210"/>
                  <a:ext cx="13" cy="10"/>
                </a:xfrm>
                <a:prstGeom prst="roundRect">
                  <a:avLst>
                    <a:gd name="adj" fmla="val 37755"/>
                  </a:avLst>
                </a:prstGeom>
                <a:solidFill>
                  <a:srgbClr val="00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64" name="AutoShape 107"/>
                <p:cNvSpPr>
                  <a:spLocks noChangeArrowheads="1"/>
                </p:cNvSpPr>
                <p:nvPr/>
              </p:nvSpPr>
              <p:spPr bwMode="auto">
                <a:xfrm>
                  <a:off x="2572" y="3221"/>
                  <a:ext cx="13" cy="10"/>
                </a:xfrm>
                <a:prstGeom prst="roundRect">
                  <a:avLst>
                    <a:gd name="adj" fmla="val 37630"/>
                  </a:avLst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65" name="AutoShape 108"/>
                <p:cNvSpPr>
                  <a:spLocks noChangeArrowheads="1"/>
                </p:cNvSpPr>
                <p:nvPr/>
              </p:nvSpPr>
              <p:spPr bwMode="auto">
                <a:xfrm>
                  <a:off x="2604" y="3223"/>
                  <a:ext cx="14" cy="10"/>
                </a:xfrm>
                <a:prstGeom prst="roundRect">
                  <a:avLst>
                    <a:gd name="adj" fmla="val 37630"/>
                  </a:avLst>
                </a:prstGeom>
                <a:solidFill>
                  <a:srgbClr val="2020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3106" name="Line 109"/>
            <p:cNvSpPr>
              <a:spLocks noChangeShapeType="1"/>
            </p:cNvSpPr>
            <p:nvPr/>
          </p:nvSpPr>
          <p:spPr bwMode="auto">
            <a:xfrm flipH="1">
              <a:off x="838200" y="12192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7" name="Text Box 110"/>
            <p:cNvSpPr txBox="1">
              <a:spLocks noChangeArrowheads="1"/>
            </p:cNvSpPr>
            <p:nvPr/>
          </p:nvSpPr>
          <p:spPr bwMode="auto">
            <a:xfrm>
              <a:off x="1295400" y="914400"/>
              <a:ext cx="2984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altLang="ko-KR" sz="1800">
                  <a:ea typeface="굴림" charset="0"/>
                  <a:cs typeface="굴림" charset="0"/>
                </a:rPr>
                <a:t>9</a:t>
              </a:r>
              <a:endParaRPr lang="en-US" altLang="ko-KR">
                <a:ea typeface="굴림" charset="0"/>
                <a:cs typeface="굴림" charset="0"/>
              </a:endParaRPr>
            </a:p>
          </p:txBody>
        </p:sp>
        <p:grpSp>
          <p:nvGrpSpPr>
            <p:cNvPr id="3108" name="Group 111"/>
            <p:cNvGrpSpPr>
              <a:grpSpLocks/>
            </p:cNvGrpSpPr>
            <p:nvPr/>
          </p:nvGrpSpPr>
          <p:grpSpPr bwMode="auto">
            <a:xfrm>
              <a:off x="-228600" y="990600"/>
              <a:ext cx="1752600" cy="838200"/>
              <a:chOff x="1584" y="2256"/>
              <a:chExt cx="233" cy="435"/>
            </a:xfrm>
          </p:grpSpPr>
          <p:grpSp>
            <p:nvGrpSpPr>
              <p:cNvPr id="3120" name="Group 112"/>
              <p:cNvGrpSpPr>
                <a:grpSpLocks/>
              </p:cNvGrpSpPr>
              <p:nvPr/>
            </p:nvGrpSpPr>
            <p:grpSpPr bwMode="auto">
              <a:xfrm>
                <a:off x="1584" y="2256"/>
                <a:ext cx="233" cy="75"/>
                <a:chOff x="1770" y="1918"/>
                <a:chExt cx="233" cy="75"/>
              </a:xfrm>
            </p:grpSpPr>
            <p:sp>
              <p:nvSpPr>
                <p:cNvPr id="3138" name="Freeform 113"/>
                <p:cNvSpPr>
                  <a:spLocks/>
                </p:cNvSpPr>
                <p:nvPr/>
              </p:nvSpPr>
              <p:spPr bwMode="auto">
                <a:xfrm>
                  <a:off x="1930" y="1949"/>
                  <a:ext cx="73" cy="43"/>
                </a:xfrm>
                <a:custGeom>
                  <a:avLst/>
                  <a:gdLst>
                    <a:gd name="T0" fmla="*/ 0 w 579"/>
                    <a:gd name="T1" fmla="*/ 345 h 345"/>
                    <a:gd name="T2" fmla="*/ 153 w 579"/>
                    <a:gd name="T3" fmla="*/ 226 h 345"/>
                    <a:gd name="T4" fmla="*/ 163 w 579"/>
                    <a:gd name="T5" fmla="*/ 283 h 345"/>
                    <a:gd name="T6" fmla="*/ 399 w 579"/>
                    <a:gd name="T7" fmla="*/ 93 h 345"/>
                    <a:gd name="T8" fmla="*/ 409 w 579"/>
                    <a:gd name="T9" fmla="*/ 125 h 345"/>
                    <a:gd name="T10" fmla="*/ 579 w 579"/>
                    <a:gd name="T11" fmla="*/ 0 h 34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79"/>
                    <a:gd name="T19" fmla="*/ 0 h 345"/>
                    <a:gd name="T20" fmla="*/ 579 w 579"/>
                    <a:gd name="T21" fmla="*/ 345 h 34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79" h="345">
                      <a:moveTo>
                        <a:pt x="0" y="345"/>
                      </a:moveTo>
                      <a:lnTo>
                        <a:pt x="153" y="226"/>
                      </a:lnTo>
                      <a:lnTo>
                        <a:pt x="163" y="283"/>
                      </a:lnTo>
                      <a:lnTo>
                        <a:pt x="399" y="93"/>
                      </a:lnTo>
                      <a:lnTo>
                        <a:pt x="409" y="125"/>
                      </a:lnTo>
                      <a:lnTo>
                        <a:pt x="579" y="0"/>
                      </a:lnTo>
                    </a:path>
                  </a:pathLst>
                </a:custGeom>
                <a:noFill/>
                <a:ln w="3175">
                  <a:solidFill>
                    <a:srgbClr val="FF505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39" name="Freeform 114"/>
                <p:cNvSpPr>
                  <a:spLocks/>
                </p:cNvSpPr>
                <p:nvPr/>
              </p:nvSpPr>
              <p:spPr bwMode="auto">
                <a:xfrm>
                  <a:off x="1898" y="1918"/>
                  <a:ext cx="51" cy="65"/>
                </a:xfrm>
                <a:custGeom>
                  <a:avLst/>
                  <a:gdLst>
                    <a:gd name="T0" fmla="*/ 0 w 404"/>
                    <a:gd name="T1" fmla="*/ 523 h 523"/>
                    <a:gd name="T2" fmla="*/ 58 w 404"/>
                    <a:gd name="T3" fmla="*/ 373 h 523"/>
                    <a:gd name="T4" fmla="*/ 126 w 404"/>
                    <a:gd name="T5" fmla="*/ 420 h 523"/>
                    <a:gd name="T6" fmla="*/ 255 w 404"/>
                    <a:gd name="T7" fmla="*/ 148 h 523"/>
                    <a:gd name="T8" fmla="*/ 309 w 404"/>
                    <a:gd name="T9" fmla="*/ 184 h 523"/>
                    <a:gd name="T10" fmla="*/ 404 w 404"/>
                    <a:gd name="T11" fmla="*/ 0 h 52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04"/>
                    <a:gd name="T19" fmla="*/ 0 h 523"/>
                    <a:gd name="T20" fmla="*/ 404 w 404"/>
                    <a:gd name="T21" fmla="*/ 523 h 52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04" h="523">
                      <a:moveTo>
                        <a:pt x="0" y="523"/>
                      </a:moveTo>
                      <a:lnTo>
                        <a:pt x="58" y="373"/>
                      </a:lnTo>
                      <a:lnTo>
                        <a:pt x="126" y="420"/>
                      </a:lnTo>
                      <a:lnTo>
                        <a:pt x="255" y="148"/>
                      </a:lnTo>
                      <a:lnTo>
                        <a:pt x="309" y="184"/>
                      </a:lnTo>
                      <a:lnTo>
                        <a:pt x="404" y="0"/>
                      </a:lnTo>
                    </a:path>
                  </a:pathLst>
                </a:custGeom>
                <a:noFill/>
                <a:ln w="3175">
                  <a:solidFill>
                    <a:srgbClr val="FF505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40" name="Freeform 115"/>
                <p:cNvSpPr>
                  <a:spLocks/>
                </p:cNvSpPr>
                <p:nvPr/>
              </p:nvSpPr>
              <p:spPr bwMode="auto">
                <a:xfrm>
                  <a:off x="1823" y="1918"/>
                  <a:ext cx="51" cy="65"/>
                </a:xfrm>
                <a:custGeom>
                  <a:avLst/>
                  <a:gdLst>
                    <a:gd name="T0" fmla="*/ 406 w 406"/>
                    <a:gd name="T1" fmla="*/ 523 h 523"/>
                    <a:gd name="T2" fmla="*/ 345 w 406"/>
                    <a:gd name="T3" fmla="*/ 378 h 523"/>
                    <a:gd name="T4" fmla="*/ 273 w 406"/>
                    <a:gd name="T5" fmla="*/ 422 h 523"/>
                    <a:gd name="T6" fmla="*/ 140 w 406"/>
                    <a:gd name="T7" fmla="*/ 148 h 523"/>
                    <a:gd name="T8" fmla="*/ 89 w 406"/>
                    <a:gd name="T9" fmla="*/ 190 h 523"/>
                    <a:gd name="T10" fmla="*/ 0 w 406"/>
                    <a:gd name="T11" fmla="*/ 0 h 52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06"/>
                    <a:gd name="T19" fmla="*/ 0 h 523"/>
                    <a:gd name="T20" fmla="*/ 406 w 406"/>
                    <a:gd name="T21" fmla="*/ 523 h 52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06" h="523">
                      <a:moveTo>
                        <a:pt x="406" y="523"/>
                      </a:moveTo>
                      <a:lnTo>
                        <a:pt x="345" y="378"/>
                      </a:lnTo>
                      <a:lnTo>
                        <a:pt x="273" y="422"/>
                      </a:lnTo>
                      <a:lnTo>
                        <a:pt x="140" y="148"/>
                      </a:lnTo>
                      <a:lnTo>
                        <a:pt x="89" y="19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3175">
                  <a:solidFill>
                    <a:srgbClr val="FF505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41" name="Freeform 116"/>
                <p:cNvSpPr>
                  <a:spLocks/>
                </p:cNvSpPr>
                <p:nvPr/>
              </p:nvSpPr>
              <p:spPr bwMode="auto">
                <a:xfrm>
                  <a:off x="1770" y="1950"/>
                  <a:ext cx="71" cy="43"/>
                </a:xfrm>
                <a:custGeom>
                  <a:avLst/>
                  <a:gdLst>
                    <a:gd name="T0" fmla="*/ 570 w 570"/>
                    <a:gd name="T1" fmla="*/ 344 h 344"/>
                    <a:gd name="T2" fmla="*/ 416 w 570"/>
                    <a:gd name="T3" fmla="*/ 218 h 344"/>
                    <a:gd name="T4" fmla="*/ 413 w 570"/>
                    <a:gd name="T5" fmla="*/ 275 h 344"/>
                    <a:gd name="T6" fmla="*/ 180 w 570"/>
                    <a:gd name="T7" fmla="*/ 81 h 344"/>
                    <a:gd name="T8" fmla="*/ 165 w 570"/>
                    <a:gd name="T9" fmla="*/ 127 h 344"/>
                    <a:gd name="T10" fmla="*/ 0 w 570"/>
                    <a:gd name="T11" fmla="*/ 0 h 34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70"/>
                    <a:gd name="T19" fmla="*/ 0 h 344"/>
                    <a:gd name="T20" fmla="*/ 570 w 570"/>
                    <a:gd name="T21" fmla="*/ 344 h 34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70" h="344">
                      <a:moveTo>
                        <a:pt x="570" y="344"/>
                      </a:moveTo>
                      <a:lnTo>
                        <a:pt x="416" y="218"/>
                      </a:lnTo>
                      <a:lnTo>
                        <a:pt x="413" y="275"/>
                      </a:lnTo>
                      <a:lnTo>
                        <a:pt x="180" y="81"/>
                      </a:lnTo>
                      <a:lnTo>
                        <a:pt x="165" y="12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3175">
                  <a:solidFill>
                    <a:srgbClr val="FF505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121" name="Group 117"/>
              <p:cNvGrpSpPr>
                <a:grpSpLocks/>
              </p:cNvGrpSpPr>
              <p:nvPr/>
            </p:nvGrpSpPr>
            <p:grpSpPr bwMode="auto">
              <a:xfrm>
                <a:off x="1677" y="2338"/>
                <a:ext cx="47" cy="353"/>
                <a:chOff x="1863" y="2000"/>
                <a:chExt cx="47" cy="353"/>
              </a:xfrm>
            </p:grpSpPr>
            <p:sp>
              <p:nvSpPr>
                <p:cNvPr id="3122" name="Line 118"/>
                <p:cNvSpPr>
                  <a:spLocks noChangeShapeType="1"/>
                </p:cNvSpPr>
                <p:nvPr/>
              </p:nvSpPr>
              <p:spPr bwMode="auto">
                <a:xfrm>
                  <a:off x="1881" y="2127"/>
                  <a:ext cx="14" cy="1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3123" name="Group 119"/>
                <p:cNvGrpSpPr>
                  <a:grpSpLocks/>
                </p:cNvGrpSpPr>
                <p:nvPr/>
              </p:nvGrpSpPr>
              <p:grpSpPr bwMode="auto">
                <a:xfrm>
                  <a:off x="1863" y="2000"/>
                  <a:ext cx="47" cy="353"/>
                  <a:chOff x="1863" y="2000"/>
                  <a:chExt cx="47" cy="353"/>
                </a:xfrm>
              </p:grpSpPr>
              <p:sp>
                <p:nvSpPr>
                  <p:cNvPr id="3124" name="Line 12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88" y="2005"/>
                    <a:ext cx="1" cy="71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5" name="Line 12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63" y="2074"/>
                    <a:ext cx="19" cy="279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6" name="Line 122"/>
                  <p:cNvSpPr>
                    <a:spLocks noChangeShapeType="1"/>
                  </p:cNvSpPr>
                  <p:nvPr/>
                </p:nvSpPr>
                <p:spPr bwMode="auto">
                  <a:xfrm>
                    <a:off x="1892" y="2074"/>
                    <a:ext cx="18" cy="279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7" name="Line 123"/>
                  <p:cNvSpPr>
                    <a:spLocks noChangeShapeType="1"/>
                  </p:cNvSpPr>
                  <p:nvPr/>
                </p:nvSpPr>
                <p:spPr bwMode="auto">
                  <a:xfrm>
                    <a:off x="1866" y="2345"/>
                    <a:ext cx="44" cy="1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8" name="Line 124"/>
                  <p:cNvSpPr>
                    <a:spLocks noChangeShapeType="1"/>
                  </p:cNvSpPr>
                  <p:nvPr/>
                </p:nvSpPr>
                <p:spPr bwMode="auto">
                  <a:xfrm>
                    <a:off x="1871" y="2269"/>
                    <a:ext cx="35" cy="1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29" name="Line 125"/>
                  <p:cNvSpPr>
                    <a:spLocks noChangeShapeType="1"/>
                  </p:cNvSpPr>
                  <p:nvPr/>
                </p:nvSpPr>
                <p:spPr bwMode="auto">
                  <a:xfrm>
                    <a:off x="1870" y="2270"/>
                    <a:ext cx="39" cy="77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0" name="Line 12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867" y="2269"/>
                    <a:ext cx="38" cy="75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1" name="Line 127"/>
                  <p:cNvSpPr>
                    <a:spLocks noChangeShapeType="1"/>
                  </p:cNvSpPr>
                  <p:nvPr/>
                </p:nvSpPr>
                <p:spPr bwMode="auto">
                  <a:xfrm>
                    <a:off x="1876" y="2195"/>
                    <a:ext cx="24" cy="1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2" name="Line 128"/>
                  <p:cNvSpPr>
                    <a:spLocks noChangeShapeType="1"/>
                  </p:cNvSpPr>
                  <p:nvPr/>
                </p:nvSpPr>
                <p:spPr bwMode="auto">
                  <a:xfrm>
                    <a:off x="1875" y="2195"/>
                    <a:ext cx="28" cy="74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3" name="Line 12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68" y="2195"/>
                    <a:ext cx="30" cy="74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4" name="Line 130"/>
                  <p:cNvSpPr>
                    <a:spLocks noChangeShapeType="1"/>
                  </p:cNvSpPr>
                  <p:nvPr/>
                </p:nvSpPr>
                <p:spPr bwMode="auto">
                  <a:xfrm>
                    <a:off x="1878" y="2127"/>
                    <a:ext cx="21" cy="69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5" name="Line 13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74" y="2126"/>
                    <a:ext cx="20" cy="70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6" name="Line 13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78" y="2075"/>
                    <a:ext cx="14" cy="53"/>
                  </a:xfrm>
                  <a:prstGeom prst="line">
                    <a:avLst/>
                  </a:prstGeom>
                  <a:noFill/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37" name="Oval 133"/>
                  <p:cNvSpPr>
                    <a:spLocks noChangeArrowheads="1"/>
                  </p:cNvSpPr>
                  <p:nvPr/>
                </p:nvSpPr>
                <p:spPr bwMode="auto">
                  <a:xfrm>
                    <a:off x="1882" y="2000"/>
                    <a:ext cx="11" cy="8"/>
                  </a:xfrm>
                  <a:prstGeom prst="ellipse">
                    <a:avLst/>
                  </a:prstGeom>
                  <a:solidFill>
                    <a:srgbClr val="C0C0C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3109" name="Text Box 134"/>
            <p:cNvSpPr txBox="1">
              <a:spLocks noChangeArrowheads="1"/>
            </p:cNvSpPr>
            <p:nvPr/>
          </p:nvSpPr>
          <p:spPr bwMode="auto">
            <a:xfrm>
              <a:off x="-76200" y="1219200"/>
              <a:ext cx="6032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altLang="ko-KR" sz="1800">
                  <a:ea typeface="굴림" charset="0"/>
                  <a:cs typeface="굴림" charset="0"/>
                </a:rPr>
                <a:t>BTS</a:t>
              </a:r>
            </a:p>
          </p:txBody>
        </p:sp>
        <p:sp>
          <p:nvSpPr>
            <p:cNvPr id="3110" name="Line 135"/>
            <p:cNvSpPr>
              <a:spLocks noChangeShapeType="1"/>
            </p:cNvSpPr>
            <p:nvPr/>
          </p:nvSpPr>
          <p:spPr bwMode="auto">
            <a:xfrm>
              <a:off x="914400" y="16764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1" name="Line 136"/>
            <p:cNvSpPr>
              <a:spLocks noChangeShapeType="1"/>
            </p:cNvSpPr>
            <p:nvPr/>
          </p:nvSpPr>
          <p:spPr bwMode="auto">
            <a:xfrm>
              <a:off x="533400" y="18288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2" name="Line 137"/>
            <p:cNvSpPr>
              <a:spLocks noChangeShapeType="1"/>
            </p:cNvSpPr>
            <p:nvPr/>
          </p:nvSpPr>
          <p:spPr bwMode="auto">
            <a:xfrm flipV="1">
              <a:off x="838200" y="1828800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3" name="Text Box 138"/>
            <p:cNvSpPr txBox="1">
              <a:spLocks noChangeArrowheads="1"/>
            </p:cNvSpPr>
            <p:nvPr/>
          </p:nvSpPr>
          <p:spPr bwMode="auto">
            <a:xfrm>
              <a:off x="304800" y="1905000"/>
              <a:ext cx="2984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altLang="ko-KR" sz="1800">
                  <a:ea typeface="굴림" charset="0"/>
                  <a:cs typeface="굴림" charset="0"/>
                </a:rPr>
                <a:t>9</a:t>
              </a:r>
              <a:endParaRPr lang="en-US" altLang="ko-KR">
                <a:ea typeface="굴림" charset="0"/>
                <a:cs typeface="굴림" charset="0"/>
              </a:endParaRPr>
            </a:p>
          </p:txBody>
        </p:sp>
        <p:sp>
          <p:nvSpPr>
            <p:cNvPr id="3114" name="Text Box 139"/>
            <p:cNvSpPr txBox="1">
              <a:spLocks noChangeArrowheads="1"/>
            </p:cNvSpPr>
            <p:nvPr/>
          </p:nvSpPr>
          <p:spPr bwMode="auto">
            <a:xfrm>
              <a:off x="838200" y="1905000"/>
              <a:ext cx="412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altLang="ko-KR" sz="1800">
                  <a:ea typeface="굴림" charset="0"/>
                  <a:cs typeface="굴림" charset="0"/>
                </a:rPr>
                <a:t>10</a:t>
              </a:r>
              <a:endParaRPr lang="en-US" altLang="ko-KR">
                <a:ea typeface="굴림" charset="0"/>
                <a:cs typeface="굴림" charset="0"/>
              </a:endParaRPr>
            </a:p>
          </p:txBody>
        </p:sp>
        <p:sp>
          <p:nvSpPr>
            <p:cNvPr id="3115" name="Text Box 140"/>
            <p:cNvSpPr txBox="1">
              <a:spLocks noChangeArrowheads="1"/>
            </p:cNvSpPr>
            <p:nvPr/>
          </p:nvSpPr>
          <p:spPr bwMode="auto">
            <a:xfrm>
              <a:off x="1143000" y="1371600"/>
              <a:ext cx="412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altLang="ko-KR" sz="1800">
                  <a:ea typeface="굴림" charset="0"/>
                  <a:cs typeface="굴림" charset="0"/>
                </a:rPr>
                <a:t>10</a:t>
              </a:r>
              <a:endParaRPr lang="en-US" altLang="ko-KR">
                <a:ea typeface="굴림" charset="0"/>
                <a:cs typeface="굴림" charset="0"/>
              </a:endParaRPr>
            </a:p>
          </p:txBody>
        </p:sp>
        <p:sp>
          <p:nvSpPr>
            <p:cNvPr id="3116" name="Text Box 141"/>
            <p:cNvSpPr txBox="1">
              <a:spLocks noChangeArrowheads="1"/>
            </p:cNvSpPr>
            <p:nvPr/>
          </p:nvSpPr>
          <p:spPr bwMode="auto">
            <a:xfrm>
              <a:off x="3505200" y="1600200"/>
              <a:ext cx="412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altLang="ko-KR" sz="1800">
                  <a:ea typeface="굴림" charset="0"/>
                  <a:cs typeface="굴림" charset="0"/>
                </a:rPr>
                <a:t>10</a:t>
              </a:r>
              <a:endParaRPr lang="en-US" altLang="ko-KR">
                <a:ea typeface="굴림" charset="0"/>
                <a:cs typeface="굴림" charset="0"/>
              </a:endParaRPr>
            </a:p>
          </p:txBody>
        </p:sp>
        <p:sp>
          <p:nvSpPr>
            <p:cNvPr id="3117" name="Text Box 142"/>
            <p:cNvSpPr txBox="1">
              <a:spLocks noChangeArrowheads="1"/>
            </p:cNvSpPr>
            <p:nvPr/>
          </p:nvSpPr>
          <p:spPr bwMode="auto">
            <a:xfrm>
              <a:off x="5334000" y="1600200"/>
              <a:ext cx="412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altLang="ko-KR" sz="1800">
                  <a:ea typeface="굴림" charset="0"/>
                  <a:cs typeface="굴림" charset="0"/>
                </a:rPr>
                <a:t>10</a:t>
              </a:r>
              <a:endParaRPr lang="en-US" altLang="ko-KR">
                <a:ea typeface="굴림" charset="0"/>
                <a:cs typeface="굴림" charset="0"/>
              </a:endParaRPr>
            </a:p>
          </p:txBody>
        </p:sp>
        <p:sp>
          <p:nvSpPr>
            <p:cNvPr id="3118" name="Text Box 143"/>
            <p:cNvSpPr txBox="1">
              <a:spLocks noChangeArrowheads="1"/>
            </p:cNvSpPr>
            <p:nvPr/>
          </p:nvSpPr>
          <p:spPr bwMode="auto">
            <a:xfrm>
              <a:off x="7315200" y="2438400"/>
              <a:ext cx="412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altLang="ko-KR" sz="1800">
                  <a:ea typeface="굴림" charset="0"/>
                  <a:cs typeface="굴림" charset="0"/>
                </a:rPr>
                <a:t>10</a:t>
              </a:r>
              <a:endParaRPr lang="en-US" altLang="ko-KR">
                <a:ea typeface="굴림" charset="0"/>
                <a:cs typeface="굴림" charset="0"/>
              </a:endParaRPr>
            </a:p>
          </p:txBody>
        </p:sp>
      </p:grpSp>
      <p:sp>
        <p:nvSpPr>
          <p:cNvPr id="3119" name="Text Box 144"/>
          <p:cNvSpPr txBox="1">
            <a:spLocks noChangeArrowheads="1"/>
          </p:cNvSpPr>
          <p:nvPr/>
        </p:nvSpPr>
        <p:spPr bwMode="auto">
          <a:xfrm>
            <a:off x="685800" y="6216650"/>
            <a:ext cx="79533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altLang="ko-KR" sz="1800">
                <a:ea typeface="굴림" charset="0"/>
                <a:cs typeface="굴림" charset="0"/>
              </a:rPr>
              <a:t>Legend: MTSC= Mobile Telephone Service Center, BTS = Base Transceiver Station</a:t>
            </a:r>
          </a:p>
          <a:p>
            <a:r>
              <a:rPr lang="en-US" altLang="ko-KR" sz="1800">
                <a:ea typeface="굴림" charset="0"/>
                <a:cs typeface="굴림" charset="0"/>
              </a:rPr>
              <a:t>HLR=Home Location Register, VLR=Visiting Location Register</a:t>
            </a:r>
            <a:endParaRPr lang="en-US" altLang="ko-KR">
              <a:ea typeface="굴림" charset="0"/>
              <a:cs typeface="굴림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797F84-0C78-8542-813C-918336DB0B3E}" type="slidenum">
              <a:rPr lang="en-US" smtClean="0"/>
              <a:pPr>
                <a:defRPr/>
              </a:pPr>
              <a:t>97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03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ＭＳ Ｐゴシック"/>
        <a:cs typeface=""/>
      </a:majorFont>
      <a:minorFont>
        <a:latin typeface="Tahom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  <a:ea typeface="ＭＳ Ｐゴシック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H:\Program Files\Microsoft Office\Templates\Presentation Designs\Blends.pot</Template>
  <TotalTime>18282</TotalTime>
  <Words>3460</Words>
  <Application>Microsoft Macintosh PowerPoint</Application>
  <PresentationFormat>On-screen Show (4:3)</PresentationFormat>
  <Paragraphs>739</Paragraphs>
  <Slides>98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98</vt:i4>
      </vt:variant>
    </vt:vector>
  </HeadingPairs>
  <TitlesOfParts>
    <vt:vector size="101" baseType="lpstr">
      <vt:lpstr>Blends</vt:lpstr>
      <vt:lpstr>Dokument</vt:lpstr>
      <vt:lpstr>Clip</vt:lpstr>
      <vt:lpstr>Cellular Wireless Networks GSM</vt:lpstr>
      <vt:lpstr>Development of Mobile Systems</vt:lpstr>
      <vt:lpstr>What is GSM?</vt:lpstr>
      <vt:lpstr>GSM Overview</vt:lpstr>
      <vt:lpstr>Performance Characteristics of GSM</vt:lpstr>
      <vt:lpstr>Disadvantages of GSM</vt:lpstr>
      <vt:lpstr>GSM: Mobile Services</vt:lpstr>
      <vt:lpstr>Nomenclature</vt:lpstr>
      <vt:lpstr>Ingredients</vt:lpstr>
      <vt:lpstr>Ingredients</vt:lpstr>
      <vt:lpstr>Ingredients</vt:lpstr>
      <vt:lpstr>Ingredients</vt:lpstr>
      <vt:lpstr>GSM</vt:lpstr>
      <vt:lpstr>GSM: Elements and Interfaces</vt:lpstr>
      <vt:lpstr>GSM System Architecture</vt:lpstr>
      <vt:lpstr>System Architecture: Radio Subsystem</vt:lpstr>
      <vt:lpstr>System Architecture: Network and Switching Subsystem</vt:lpstr>
      <vt:lpstr>Radio Subsystem</vt:lpstr>
      <vt:lpstr>GSM: Cellular Network</vt:lpstr>
      <vt:lpstr>GSM Frequency Bands </vt:lpstr>
      <vt:lpstr>Base Transceiver Station and Base Station Controller </vt:lpstr>
      <vt:lpstr>Mobile Station</vt:lpstr>
      <vt:lpstr>Network and Switching Subsystem</vt:lpstr>
      <vt:lpstr>Mobile Services Switching Center</vt:lpstr>
      <vt:lpstr>Operation Subsystem</vt:lpstr>
      <vt:lpstr>Slide 26</vt:lpstr>
      <vt:lpstr>GSM Protocol Stack</vt:lpstr>
      <vt:lpstr>GSM Protocol Architecture</vt:lpstr>
      <vt:lpstr>Overview of Interfaces</vt:lpstr>
      <vt:lpstr>Overview of Interfaces</vt:lpstr>
      <vt:lpstr>User Data and Control at Air Interface </vt:lpstr>
      <vt:lpstr>User Data and Control at Air Interface </vt:lpstr>
      <vt:lpstr>Layer I:  Physical Layer </vt:lpstr>
      <vt:lpstr>Layer I:  Physical Layer</vt:lpstr>
      <vt:lpstr>GSM Protocol Architecture for Speech – Air IF</vt:lpstr>
      <vt:lpstr>GSM Physical Layer (MS Side)</vt:lpstr>
      <vt:lpstr>GSM Speech Transmission</vt:lpstr>
      <vt:lpstr>GSM Normal Burst Formatting</vt:lpstr>
      <vt:lpstr>GSM Frame Hierarchy</vt:lpstr>
      <vt:lpstr>Physical Vs. Logical Channel</vt:lpstr>
      <vt:lpstr>Logical Channels in GSM</vt:lpstr>
      <vt:lpstr>Traffic Channels in GSM</vt:lpstr>
      <vt:lpstr>Control Channels in GSM</vt:lpstr>
      <vt:lpstr>Layer II:  Data Link Layer (DLL)</vt:lpstr>
      <vt:lpstr>GSM – Layer II</vt:lpstr>
      <vt:lpstr>GSM – Layer II</vt:lpstr>
      <vt:lpstr>LAPDm</vt:lpstr>
      <vt:lpstr>Frame format (LAPD)</vt:lpstr>
      <vt:lpstr>Frame format (LAPDm)</vt:lpstr>
      <vt:lpstr>Types of Frame of LAPDm</vt:lpstr>
      <vt:lpstr>Address field format of LAPDm</vt:lpstr>
      <vt:lpstr>LAPD Vs. LAPDm</vt:lpstr>
      <vt:lpstr>Layer II Messages</vt:lpstr>
      <vt:lpstr>Layer II Messages (contd…)</vt:lpstr>
      <vt:lpstr>Layer III:  Networking or Messaging Layer</vt:lpstr>
      <vt:lpstr>Layer III</vt:lpstr>
      <vt:lpstr>Layer III Message Format</vt:lpstr>
      <vt:lpstr>MM Message Type</vt:lpstr>
      <vt:lpstr>Layer III Message</vt:lpstr>
      <vt:lpstr>Radio Resource Management (RR)</vt:lpstr>
      <vt:lpstr>Mobility Management (MM)</vt:lpstr>
      <vt:lpstr>Mobility Management (MM)</vt:lpstr>
      <vt:lpstr>Connection Management (CM)</vt:lpstr>
      <vt:lpstr>Connection Management (CM)</vt:lpstr>
      <vt:lpstr>Slide 65</vt:lpstr>
      <vt:lpstr>Slide 66</vt:lpstr>
      <vt:lpstr>Cellular Network Organization (Cells)</vt:lpstr>
      <vt:lpstr>Hexagon Reuse Clusters</vt:lpstr>
      <vt:lpstr>Cellular Coverage Representation</vt:lpstr>
      <vt:lpstr>Frequency Reuse</vt:lpstr>
      <vt:lpstr>Slide 71</vt:lpstr>
      <vt:lpstr>3-cell reuse pattern (i=1,j=1)</vt:lpstr>
      <vt:lpstr>4-cell reuse pattern (i=2,j=0)</vt:lpstr>
      <vt:lpstr>12-cell reuse pattern (i=2,j=2)</vt:lpstr>
      <vt:lpstr>19-cell reuse pattern (i=3,j=2)</vt:lpstr>
      <vt:lpstr>Relationship between Q and N</vt:lpstr>
      <vt:lpstr>Factors limiting frequency reuse</vt:lpstr>
      <vt:lpstr>Adjacent Channel Interference</vt:lpstr>
      <vt:lpstr>Coping with increasing capacity</vt:lpstr>
      <vt:lpstr>Coping with increasing capacity</vt:lpstr>
      <vt:lpstr>Cell Splitting</vt:lpstr>
      <vt:lpstr>Site Configurations </vt:lpstr>
      <vt:lpstr>Handoffs</vt:lpstr>
      <vt:lpstr>Handoffs</vt:lpstr>
      <vt:lpstr>Handoff Types (cont’d)</vt:lpstr>
      <vt:lpstr>Avoiding handoff: Umbrella cells</vt:lpstr>
      <vt:lpstr>Encoding:  Modulation(1)</vt:lpstr>
      <vt:lpstr>Encoding:  Modulation(2)</vt:lpstr>
      <vt:lpstr>Encoding:  Multiplexing(1)</vt:lpstr>
      <vt:lpstr>Encoding:  Multiplexing(2)</vt:lpstr>
      <vt:lpstr>Encoding:  Multiplexing(3)</vt:lpstr>
      <vt:lpstr>Differences between FDMA, TDMA, and CDMA.</vt:lpstr>
      <vt:lpstr>Advantages of  Code Division Multiplexing </vt:lpstr>
      <vt:lpstr>Disadvantages of   Code Division Multiplexing</vt:lpstr>
      <vt:lpstr>Analogy: Multiplexing</vt:lpstr>
      <vt:lpstr>Slide 96</vt:lpstr>
      <vt:lpstr>GSM Location Services</vt:lpstr>
      <vt:lpstr>Slide 98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Wireless Communications and Networks</dc:title>
  <dc:creator>Thomas Fronckowiak Jr.</dc:creator>
  <cp:lastModifiedBy>NTS</cp:lastModifiedBy>
  <cp:revision>726</cp:revision>
  <dcterms:created xsi:type="dcterms:W3CDTF">1999-06-26T21:48:38Z</dcterms:created>
  <dcterms:modified xsi:type="dcterms:W3CDTF">2013-12-30T14:20:08Z</dcterms:modified>
</cp:coreProperties>
</file>