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docx" ContentType="application/vnd.openxmlformats-officedocument.wordprocessingml.document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 autoCompressPictures="0">
  <p:sldMasterIdLst>
    <p:sldMasterId id="2147483659" r:id="rId1"/>
  </p:sldMasterIdLst>
  <p:notesMasterIdLst>
    <p:notesMasterId r:id="rId46"/>
  </p:notesMasterIdLst>
  <p:handoutMasterIdLst>
    <p:handoutMasterId r:id="rId47"/>
  </p:handoutMasterIdLst>
  <p:sldIdLst>
    <p:sldId id="256" r:id="rId2"/>
    <p:sldId id="480" r:id="rId3"/>
    <p:sldId id="371" r:id="rId4"/>
    <p:sldId id="416" r:id="rId5"/>
    <p:sldId id="417" r:id="rId6"/>
    <p:sldId id="418" r:id="rId7"/>
    <p:sldId id="419" r:id="rId8"/>
    <p:sldId id="420" r:id="rId9"/>
    <p:sldId id="421" r:id="rId10"/>
    <p:sldId id="422" r:id="rId11"/>
    <p:sldId id="423" r:id="rId12"/>
    <p:sldId id="424" r:id="rId13"/>
    <p:sldId id="450" r:id="rId14"/>
    <p:sldId id="448" r:id="rId15"/>
    <p:sldId id="449" r:id="rId16"/>
    <p:sldId id="452" r:id="rId17"/>
    <p:sldId id="454" r:id="rId18"/>
    <p:sldId id="455" r:id="rId19"/>
    <p:sldId id="456" r:id="rId20"/>
    <p:sldId id="457" r:id="rId21"/>
    <p:sldId id="464" r:id="rId22"/>
    <p:sldId id="465" r:id="rId23"/>
    <p:sldId id="460" r:id="rId24"/>
    <p:sldId id="463" r:id="rId25"/>
    <p:sldId id="461" r:id="rId26"/>
    <p:sldId id="462" r:id="rId27"/>
    <p:sldId id="466" r:id="rId28"/>
    <p:sldId id="438" r:id="rId29"/>
    <p:sldId id="439" r:id="rId30"/>
    <p:sldId id="441" r:id="rId31"/>
    <p:sldId id="442" r:id="rId32"/>
    <p:sldId id="443" r:id="rId33"/>
    <p:sldId id="444" r:id="rId34"/>
    <p:sldId id="468" r:id="rId35"/>
    <p:sldId id="469" r:id="rId36"/>
    <p:sldId id="445" r:id="rId37"/>
    <p:sldId id="472" r:id="rId38"/>
    <p:sldId id="474" r:id="rId39"/>
    <p:sldId id="475" r:id="rId40"/>
    <p:sldId id="476" r:id="rId41"/>
    <p:sldId id="477" r:id="rId42"/>
    <p:sldId id="478" r:id="rId43"/>
    <p:sldId id="479" r:id="rId44"/>
    <p:sldId id="42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33CC33"/>
    <a:srgbClr val="996BA8"/>
    <a:srgbClr val="FF66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3841" autoAdjust="0"/>
  </p:normalViewPr>
  <p:slideViewPr>
    <p:cSldViewPr>
      <p:cViewPr>
        <p:scale>
          <a:sx n="47" d="100"/>
          <a:sy n="47" d="100"/>
        </p:scale>
        <p:origin x="-1363" y="-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8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1318A3-D30F-D941-B84D-4964669F1B6A}" type="doc">
      <dgm:prSet loTypeId="urn:microsoft.com/office/officeart/2005/8/layout/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FCD3F30-4B9D-5749-BD3C-540FA9D25583}">
      <dgm:prSet custT="1"/>
      <dgm:spPr/>
      <dgm:t>
        <a:bodyPr/>
        <a:lstStyle/>
        <a:p>
          <a:pPr rtl="0"/>
          <a:r>
            <a:rPr kumimoji="1" lang="en-US" sz="2000" b="1" i="0" dirty="0" smtClean="0">
              <a:solidFill>
                <a:schemeClr val="bg1"/>
              </a:solidFill>
            </a:rPr>
            <a:t>any transmission system has a limited band of frequencies</a:t>
          </a:r>
          <a:endParaRPr lang="en-US" sz="2000" b="1" i="0" dirty="0">
            <a:solidFill>
              <a:schemeClr val="bg1"/>
            </a:solidFill>
          </a:endParaRPr>
        </a:p>
      </dgm:t>
    </dgm:pt>
    <dgm:pt modelId="{2A5FF013-54DA-954C-A6BE-E262FC7C267A}" type="parTrans" cxnId="{C735F190-1A79-2645-8196-B2BBA69B8012}">
      <dgm:prSet/>
      <dgm:spPr/>
      <dgm:t>
        <a:bodyPr/>
        <a:lstStyle/>
        <a:p>
          <a:endParaRPr lang="en-US"/>
        </a:p>
      </dgm:t>
    </dgm:pt>
    <dgm:pt modelId="{ACAFA3EC-01E8-3F47-A25B-CBD16A85932B}" type="sibTrans" cxnId="{C735F190-1A79-2645-8196-B2BBA69B8012}">
      <dgm:prSet/>
      <dgm:spPr/>
      <dgm:t>
        <a:bodyPr/>
        <a:lstStyle/>
        <a:p>
          <a:endParaRPr lang="en-US" dirty="0"/>
        </a:p>
      </dgm:t>
    </dgm:pt>
    <dgm:pt modelId="{EA1317EB-1BB8-1443-A51E-E0CD7FEC586A}">
      <dgm:prSet custT="1"/>
      <dgm:spPr/>
      <dgm:t>
        <a:bodyPr/>
        <a:lstStyle/>
        <a:p>
          <a:pPr rtl="0"/>
          <a:r>
            <a:rPr kumimoji="1" lang="en-US" sz="2000" b="1" i="0" dirty="0" smtClean="0">
              <a:solidFill>
                <a:schemeClr val="bg1"/>
              </a:solidFill>
            </a:rPr>
            <a:t>this limits the data rate that can be carried on the transmission medium</a:t>
          </a:r>
        </a:p>
      </dgm:t>
    </dgm:pt>
    <dgm:pt modelId="{C7736F42-095D-0643-85AF-1052C61AD8D5}" type="parTrans" cxnId="{A05059E2-41A4-3540-B149-E914B2BC4DBB}">
      <dgm:prSet/>
      <dgm:spPr/>
      <dgm:t>
        <a:bodyPr/>
        <a:lstStyle/>
        <a:p>
          <a:endParaRPr lang="en-US"/>
        </a:p>
      </dgm:t>
    </dgm:pt>
    <dgm:pt modelId="{DC71AC56-9D1F-8D40-95AA-A31DEE94CCCD}" type="sibTrans" cxnId="{A05059E2-41A4-3540-B149-E914B2BC4DBB}">
      <dgm:prSet/>
      <dgm:spPr/>
      <dgm:t>
        <a:bodyPr/>
        <a:lstStyle/>
        <a:p>
          <a:endParaRPr lang="en-US" dirty="0"/>
        </a:p>
      </dgm:t>
    </dgm:pt>
    <dgm:pt modelId="{BB164E9C-594E-EF43-A70A-D9BF7410061D}">
      <dgm:prSet custT="1"/>
      <dgm:spPr/>
      <dgm:t>
        <a:bodyPr/>
        <a:lstStyle/>
        <a:p>
          <a:pPr rtl="0"/>
          <a:r>
            <a:rPr kumimoji="1" lang="en-US" sz="2000" b="1" i="0" dirty="0" smtClean="0">
              <a:solidFill>
                <a:schemeClr val="bg1"/>
              </a:solidFill>
            </a:rPr>
            <a:t>square waves have infinite components and hence an infinite bandwidth</a:t>
          </a:r>
        </a:p>
      </dgm:t>
    </dgm:pt>
    <dgm:pt modelId="{D6AD8FF0-E378-2144-9A95-AD2E43C647A9}" type="parTrans" cxnId="{0A634A84-0692-5D45-B3AA-B7B37A7CDB02}">
      <dgm:prSet/>
      <dgm:spPr/>
      <dgm:t>
        <a:bodyPr/>
        <a:lstStyle/>
        <a:p>
          <a:endParaRPr lang="en-US"/>
        </a:p>
      </dgm:t>
    </dgm:pt>
    <dgm:pt modelId="{A73C6CCE-FEC2-0147-80ED-08112587EDE6}" type="sibTrans" cxnId="{0A634A84-0692-5D45-B3AA-B7B37A7CDB02}">
      <dgm:prSet/>
      <dgm:spPr/>
      <dgm:t>
        <a:bodyPr/>
        <a:lstStyle/>
        <a:p>
          <a:endParaRPr lang="en-US" dirty="0"/>
        </a:p>
      </dgm:t>
    </dgm:pt>
    <dgm:pt modelId="{AF28C543-2CEA-6B4C-AC80-AFBE14D9D5A6}">
      <dgm:prSet custT="1"/>
      <dgm:spPr/>
      <dgm:t>
        <a:bodyPr/>
        <a:lstStyle/>
        <a:p>
          <a:pPr rtl="0"/>
          <a:r>
            <a:rPr kumimoji="1" lang="en-US" sz="2000" b="1" i="0" dirty="0" smtClean="0">
              <a:solidFill>
                <a:schemeClr val="bg1"/>
              </a:solidFill>
            </a:rPr>
            <a:t>most energy in first few components</a:t>
          </a:r>
        </a:p>
      </dgm:t>
    </dgm:pt>
    <dgm:pt modelId="{CC02299E-EECF-284A-996A-157AFFC28CBE}" type="parTrans" cxnId="{143B8E23-42A8-0744-BCAC-67F01AD2760E}">
      <dgm:prSet/>
      <dgm:spPr/>
      <dgm:t>
        <a:bodyPr/>
        <a:lstStyle/>
        <a:p>
          <a:endParaRPr lang="en-US"/>
        </a:p>
      </dgm:t>
    </dgm:pt>
    <dgm:pt modelId="{870ED77D-6A60-4049-B31E-F30BB4782115}" type="sibTrans" cxnId="{143B8E23-42A8-0744-BCAC-67F01AD2760E}">
      <dgm:prSet/>
      <dgm:spPr/>
      <dgm:t>
        <a:bodyPr/>
        <a:lstStyle/>
        <a:p>
          <a:endParaRPr lang="en-US" dirty="0"/>
        </a:p>
      </dgm:t>
    </dgm:pt>
    <dgm:pt modelId="{EE0E150D-F6CA-A747-AB08-CBECAD9EE851}">
      <dgm:prSet custT="1"/>
      <dgm:spPr/>
      <dgm:t>
        <a:bodyPr/>
        <a:lstStyle/>
        <a:p>
          <a:pPr rtl="0"/>
          <a:r>
            <a:rPr kumimoji="1" lang="en-US" sz="2000" b="1" i="0" dirty="0" smtClean="0">
              <a:solidFill>
                <a:schemeClr val="bg1"/>
              </a:solidFill>
            </a:rPr>
            <a:t>limiting bandwidth creates distortions</a:t>
          </a:r>
        </a:p>
      </dgm:t>
    </dgm:pt>
    <dgm:pt modelId="{4E5163E3-B6B4-F54B-BF7B-6D0B131644F4}" type="parTrans" cxnId="{E6AFF2E9-0161-734C-B5D6-08DB89AF9309}">
      <dgm:prSet/>
      <dgm:spPr/>
      <dgm:t>
        <a:bodyPr/>
        <a:lstStyle/>
        <a:p>
          <a:endParaRPr lang="en-US"/>
        </a:p>
      </dgm:t>
    </dgm:pt>
    <dgm:pt modelId="{A0B0C2F2-9EE4-3147-AEB3-9E193049A4FB}" type="sibTrans" cxnId="{E6AFF2E9-0161-734C-B5D6-08DB89AF9309}">
      <dgm:prSet/>
      <dgm:spPr/>
      <dgm:t>
        <a:bodyPr/>
        <a:lstStyle/>
        <a:p>
          <a:endParaRPr lang="en-US"/>
        </a:p>
      </dgm:t>
    </dgm:pt>
    <dgm:pt modelId="{184445BA-ACDA-1A44-A10E-73900B5900DD}" type="pres">
      <dgm:prSet presAssocID="{FC1318A3-D30F-D941-B84D-4964669F1B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766001-EEE9-F24B-AB6B-547113A59F13}" type="pres">
      <dgm:prSet presAssocID="{FFCD3F30-4B9D-5749-BD3C-540FA9D25583}" presName="node" presStyleLbl="node1" presStyleIdx="0" presStyleCnt="5" custScaleX="117863" custScaleY="119671" custLinFactNeighborX="-61662" custLinFactNeighborY="35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CEB9A5-A907-9C41-8C73-1329F762CA48}" type="pres">
      <dgm:prSet presAssocID="{ACAFA3EC-01E8-3F47-A25B-CBD16A85932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E1B13EC7-633B-4D4B-9E84-06C42F5EBB05}" type="pres">
      <dgm:prSet presAssocID="{ACAFA3EC-01E8-3F47-A25B-CBD16A85932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94F910C-1429-544E-922A-84E2C2FF4B9A}" type="pres">
      <dgm:prSet presAssocID="{EA1317EB-1BB8-1443-A51E-E0CD7FEC586A}" presName="node" presStyleLbl="node1" presStyleIdx="1" presStyleCnt="5" custScaleX="139681" custScaleY="111484" custLinFactNeighborX="-38043" custLinFactNeighborY="56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6C46DF-7E39-DB49-A1E7-3A0E2775B7E1}" type="pres">
      <dgm:prSet presAssocID="{DC71AC56-9D1F-8D40-95AA-A31DEE94CCCD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285F05A-1375-5042-9C36-D58D76BD4CFF}" type="pres">
      <dgm:prSet presAssocID="{DC71AC56-9D1F-8D40-95AA-A31DEE94CCCD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6FC2A9D0-C7E5-1849-B572-E0C8BAA01DC7}" type="pres">
      <dgm:prSet presAssocID="{BB164E9C-594E-EF43-A70A-D9BF7410061D}" presName="node" presStyleLbl="node1" presStyleIdx="2" presStyleCnt="5" custScaleX="119893" custScaleY="129489" custLinFactNeighborX="-1882" custLinFactNeighborY="-2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12A62D-09AA-1D46-A776-04A865105982}" type="pres">
      <dgm:prSet presAssocID="{A73C6CCE-FEC2-0147-80ED-08112587EDE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AD653B19-8291-164C-8BC2-A8237BE601B3}" type="pres">
      <dgm:prSet presAssocID="{A73C6CCE-FEC2-0147-80ED-08112587EDE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71F34AD-E247-194E-8E09-003EDF3F9506}" type="pres">
      <dgm:prSet presAssocID="{AF28C543-2CEA-6B4C-AC80-AFBE14D9D5A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69752D-C8E4-7045-AE4C-69BB8C7781F0}" type="pres">
      <dgm:prSet presAssocID="{870ED77D-6A60-4049-B31E-F30BB478211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F6C281C4-FA33-FF45-9BAB-24474435B8A0}" type="pres">
      <dgm:prSet presAssocID="{870ED77D-6A60-4049-B31E-F30BB478211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4E8C850C-B54C-274F-A31C-A2F420624788}" type="pres">
      <dgm:prSet presAssocID="{EE0E150D-F6CA-A747-AB08-CBECAD9EE851}" presName="node" presStyleLbl="node1" presStyleIdx="4" presStyleCnt="5" custLinFactNeighborX="-3859" custLinFactNeighborY="-2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A7156B-7376-F94D-B022-A01C9DA4CA85}" type="presOf" srcId="{EE0E150D-F6CA-A747-AB08-CBECAD9EE851}" destId="{4E8C850C-B54C-274F-A31C-A2F420624788}" srcOrd="0" destOrd="0" presId="urn:microsoft.com/office/officeart/2005/8/layout/process5"/>
    <dgm:cxn modelId="{D634E7B5-3806-9A4C-9AA8-858654275CD8}" type="presOf" srcId="{DC71AC56-9D1F-8D40-95AA-A31DEE94CCCD}" destId="{CB6C46DF-7E39-DB49-A1E7-3A0E2775B7E1}" srcOrd="0" destOrd="0" presId="urn:microsoft.com/office/officeart/2005/8/layout/process5"/>
    <dgm:cxn modelId="{8F36CFA9-7618-6241-81FB-2AEB7BF633A6}" type="presOf" srcId="{870ED77D-6A60-4049-B31E-F30BB4782115}" destId="{F6C281C4-FA33-FF45-9BAB-24474435B8A0}" srcOrd="1" destOrd="0" presId="urn:microsoft.com/office/officeart/2005/8/layout/process5"/>
    <dgm:cxn modelId="{7C0FBF6B-E566-D742-B1B7-B9F61E805C13}" type="presOf" srcId="{870ED77D-6A60-4049-B31E-F30BB4782115}" destId="{8C69752D-C8E4-7045-AE4C-69BB8C7781F0}" srcOrd="0" destOrd="0" presId="urn:microsoft.com/office/officeart/2005/8/layout/process5"/>
    <dgm:cxn modelId="{143B8E23-42A8-0744-BCAC-67F01AD2760E}" srcId="{FC1318A3-D30F-D941-B84D-4964669F1B6A}" destId="{AF28C543-2CEA-6B4C-AC80-AFBE14D9D5A6}" srcOrd="3" destOrd="0" parTransId="{CC02299E-EECF-284A-996A-157AFFC28CBE}" sibTransId="{870ED77D-6A60-4049-B31E-F30BB4782115}"/>
    <dgm:cxn modelId="{C735F190-1A79-2645-8196-B2BBA69B8012}" srcId="{FC1318A3-D30F-D941-B84D-4964669F1B6A}" destId="{FFCD3F30-4B9D-5749-BD3C-540FA9D25583}" srcOrd="0" destOrd="0" parTransId="{2A5FF013-54DA-954C-A6BE-E262FC7C267A}" sibTransId="{ACAFA3EC-01E8-3F47-A25B-CBD16A85932B}"/>
    <dgm:cxn modelId="{920E756A-F60E-B649-A659-B8BF8C43424A}" type="presOf" srcId="{FFCD3F30-4B9D-5749-BD3C-540FA9D25583}" destId="{D6766001-EEE9-F24B-AB6B-547113A59F13}" srcOrd="0" destOrd="0" presId="urn:microsoft.com/office/officeart/2005/8/layout/process5"/>
    <dgm:cxn modelId="{E6AFF2E9-0161-734C-B5D6-08DB89AF9309}" srcId="{FC1318A3-D30F-D941-B84D-4964669F1B6A}" destId="{EE0E150D-F6CA-A747-AB08-CBECAD9EE851}" srcOrd="4" destOrd="0" parTransId="{4E5163E3-B6B4-F54B-BF7B-6D0B131644F4}" sibTransId="{A0B0C2F2-9EE4-3147-AEB3-9E193049A4FB}"/>
    <dgm:cxn modelId="{B9EE1687-E03A-CC4D-ACB9-85630120FF27}" type="presOf" srcId="{BB164E9C-594E-EF43-A70A-D9BF7410061D}" destId="{6FC2A9D0-C7E5-1849-B572-E0C8BAA01DC7}" srcOrd="0" destOrd="0" presId="urn:microsoft.com/office/officeart/2005/8/layout/process5"/>
    <dgm:cxn modelId="{6022A1C4-8763-F044-A22E-A173E2DD90F2}" type="presOf" srcId="{EA1317EB-1BB8-1443-A51E-E0CD7FEC586A}" destId="{E94F910C-1429-544E-922A-84E2C2FF4B9A}" srcOrd="0" destOrd="0" presId="urn:microsoft.com/office/officeart/2005/8/layout/process5"/>
    <dgm:cxn modelId="{D2D19631-3D35-2A4E-8847-1A8C893D5083}" type="presOf" srcId="{A73C6CCE-FEC2-0147-80ED-08112587EDE6}" destId="{6912A62D-09AA-1D46-A776-04A865105982}" srcOrd="0" destOrd="0" presId="urn:microsoft.com/office/officeart/2005/8/layout/process5"/>
    <dgm:cxn modelId="{0A634A84-0692-5D45-B3AA-B7B37A7CDB02}" srcId="{FC1318A3-D30F-D941-B84D-4964669F1B6A}" destId="{BB164E9C-594E-EF43-A70A-D9BF7410061D}" srcOrd="2" destOrd="0" parTransId="{D6AD8FF0-E378-2144-9A95-AD2E43C647A9}" sibTransId="{A73C6CCE-FEC2-0147-80ED-08112587EDE6}"/>
    <dgm:cxn modelId="{AFF2772D-9570-0240-9901-B4E911B18964}" type="presOf" srcId="{DC71AC56-9D1F-8D40-95AA-A31DEE94CCCD}" destId="{0285F05A-1375-5042-9C36-D58D76BD4CFF}" srcOrd="1" destOrd="0" presId="urn:microsoft.com/office/officeart/2005/8/layout/process5"/>
    <dgm:cxn modelId="{BEF6EDEC-7169-6046-B33B-D592BDB2BF44}" type="presOf" srcId="{ACAFA3EC-01E8-3F47-A25B-CBD16A85932B}" destId="{23CEB9A5-A907-9C41-8C73-1329F762CA48}" srcOrd="0" destOrd="0" presId="urn:microsoft.com/office/officeart/2005/8/layout/process5"/>
    <dgm:cxn modelId="{A05059E2-41A4-3540-B149-E914B2BC4DBB}" srcId="{FC1318A3-D30F-D941-B84D-4964669F1B6A}" destId="{EA1317EB-1BB8-1443-A51E-E0CD7FEC586A}" srcOrd="1" destOrd="0" parTransId="{C7736F42-095D-0643-85AF-1052C61AD8D5}" sibTransId="{DC71AC56-9D1F-8D40-95AA-A31DEE94CCCD}"/>
    <dgm:cxn modelId="{3F0AF76B-96AA-6D44-9253-C1119A45A748}" type="presOf" srcId="{FC1318A3-D30F-D941-B84D-4964669F1B6A}" destId="{184445BA-ACDA-1A44-A10E-73900B5900DD}" srcOrd="0" destOrd="0" presId="urn:microsoft.com/office/officeart/2005/8/layout/process5"/>
    <dgm:cxn modelId="{C8A24DF4-A934-9C41-970A-74648D8B3284}" type="presOf" srcId="{ACAFA3EC-01E8-3F47-A25B-CBD16A85932B}" destId="{E1B13EC7-633B-4D4B-9E84-06C42F5EBB05}" srcOrd="1" destOrd="0" presId="urn:microsoft.com/office/officeart/2005/8/layout/process5"/>
    <dgm:cxn modelId="{5178B0C1-AB47-9146-88ED-23DA1AE8CCA0}" type="presOf" srcId="{A73C6CCE-FEC2-0147-80ED-08112587EDE6}" destId="{AD653B19-8291-164C-8BC2-A8237BE601B3}" srcOrd="1" destOrd="0" presId="urn:microsoft.com/office/officeart/2005/8/layout/process5"/>
    <dgm:cxn modelId="{05A10318-026B-EE4D-8591-39C1131DDF86}" type="presOf" srcId="{AF28C543-2CEA-6B4C-AC80-AFBE14D9D5A6}" destId="{D71F34AD-E247-194E-8E09-003EDF3F9506}" srcOrd="0" destOrd="0" presId="urn:microsoft.com/office/officeart/2005/8/layout/process5"/>
    <dgm:cxn modelId="{C1C8006B-C350-014C-AB57-19C6A1EA212A}" type="presParOf" srcId="{184445BA-ACDA-1A44-A10E-73900B5900DD}" destId="{D6766001-EEE9-F24B-AB6B-547113A59F13}" srcOrd="0" destOrd="0" presId="urn:microsoft.com/office/officeart/2005/8/layout/process5"/>
    <dgm:cxn modelId="{53747556-47DA-5047-A336-C6AB554319B0}" type="presParOf" srcId="{184445BA-ACDA-1A44-A10E-73900B5900DD}" destId="{23CEB9A5-A907-9C41-8C73-1329F762CA48}" srcOrd="1" destOrd="0" presId="urn:microsoft.com/office/officeart/2005/8/layout/process5"/>
    <dgm:cxn modelId="{DC6917E7-DD15-C344-B48D-1B4E65A167AE}" type="presParOf" srcId="{23CEB9A5-A907-9C41-8C73-1329F762CA48}" destId="{E1B13EC7-633B-4D4B-9E84-06C42F5EBB05}" srcOrd="0" destOrd="0" presId="urn:microsoft.com/office/officeart/2005/8/layout/process5"/>
    <dgm:cxn modelId="{FB224AE2-5FF9-A546-B1FC-56A85A57B21F}" type="presParOf" srcId="{184445BA-ACDA-1A44-A10E-73900B5900DD}" destId="{E94F910C-1429-544E-922A-84E2C2FF4B9A}" srcOrd="2" destOrd="0" presId="urn:microsoft.com/office/officeart/2005/8/layout/process5"/>
    <dgm:cxn modelId="{30F834F7-8B76-7146-8412-75FE18D0E208}" type="presParOf" srcId="{184445BA-ACDA-1A44-A10E-73900B5900DD}" destId="{CB6C46DF-7E39-DB49-A1E7-3A0E2775B7E1}" srcOrd="3" destOrd="0" presId="urn:microsoft.com/office/officeart/2005/8/layout/process5"/>
    <dgm:cxn modelId="{351FA274-BF78-264D-9F88-B2E678D8BDDB}" type="presParOf" srcId="{CB6C46DF-7E39-DB49-A1E7-3A0E2775B7E1}" destId="{0285F05A-1375-5042-9C36-D58D76BD4CFF}" srcOrd="0" destOrd="0" presId="urn:microsoft.com/office/officeart/2005/8/layout/process5"/>
    <dgm:cxn modelId="{9FF9D379-D9D5-3449-BF9A-76593E883A9D}" type="presParOf" srcId="{184445BA-ACDA-1A44-A10E-73900B5900DD}" destId="{6FC2A9D0-C7E5-1849-B572-E0C8BAA01DC7}" srcOrd="4" destOrd="0" presId="urn:microsoft.com/office/officeart/2005/8/layout/process5"/>
    <dgm:cxn modelId="{9BE86258-BD0D-6D43-9BF6-DDD6758BD03F}" type="presParOf" srcId="{184445BA-ACDA-1A44-A10E-73900B5900DD}" destId="{6912A62D-09AA-1D46-A776-04A865105982}" srcOrd="5" destOrd="0" presId="urn:microsoft.com/office/officeart/2005/8/layout/process5"/>
    <dgm:cxn modelId="{A2209C21-8715-6047-BAD6-89D1F7213B50}" type="presParOf" srcId="{6912A62D-09AA-1D46-A776-04A865105982}" destId="{AD653B19-8291-164C-8BC2-A8237BE601B3}" srcOrd="0" destOrd="0" presId="urn:microsoft.com/office/officeart/2005/8/layout/process5"/>
    <dgm:cxn modelId="{0834412A-2A59-6D4A-AC6E-1793D61B8668}" type="presParOf" srcId="{184445BA-ACDA-1A44-A10E-73900B5900DD}" destId="{D71F34AD-E247-194E-8E09-003EDF3F9506}" srcOrd="6" destOrd="0" presId="urn:microsoft.com/office/officeart/2005/8/layout/process5"/>
    <dgm:cxn modelId="{4EFF8CF4-7133-B34C-8663-EA013FD73144}" type="presParOf" srcId="{184445BA-ACDA-1A44-A10E-73900B5900DD}" destId="{8C69752D-C8E4-7045-AE4C-69BB8C7781F0}" srcOrd="7" destOrd="0" presId="urn:microsoft.com/office/officeart/2005/8/layout/process5"/>
    <dgm:cxn modelId="{A35D0733-6C5F-1542-8D40-3AEA0015F453}" type="presParOf" srcId="{8C69752D-C8E4-7045-AE4C-69BB8C7781F0}" destId="{F6C281C4-FA33-FF45-9BAB-24474435B8A0}" srcOrd="0" destOrd="0" presId="urn:microsoft.com/office/officeart/2005/8/layout/process5"/>
    <dgm:cxn modelId="{8D2A4434-9967-5B42-936D-84FF49B00998}" type="presParOf" srcId="{184445BA-ACDA-1A44-A10E-73900B5900DD}" destId="{4E8C850C-B54C-274F-A31C-A2F420624788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BC42B5-45C9-7E44-8ECA-C67D9288B47A}" type="doc">
      <dgm:prSet loTypeId="urn:microsoft.com/office/officeart/2005/8/layout/hList3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33A169-6A95-F144-B266-7013B276D411}">
      <dgm:prSet/>
      <dgm:spPr/>
      <dgm:t>
        <a:bodyPr/>
        <a:lstStyle/>
        <a:p>
          <a:pPr rtl="0"/>
          <a:endParaRPr lang="en-US" dirty="0"/>
        </a:p>
      </dgm:t>
    </dgm:pt>
    <dgm:pt modelId="{4FA4F80C-1E08-9E4F-9F9E-B0B0FE3F3174}" type="parTrans" cxnId="{765E59E6-9E0D-5042-A714-D95CE38A8EFF}">
      <dgm:prSet/>
      <dgm:spPr/>
      <dgm:t>
        <a:bodyPr/>
        <a:lstStyle/>
        <a:p>
          <a:endParaRPr lang="en-US"/>
        </a:p>
      </dgm:t>
    </dgm:pt>
    <dgm:pt modelId="{B805D7E3-D60A-664D-B920-C1BF94E311C8}" type="sibTrans" cxnId="{765E59E6-9E0D-5042-A714-D95CE38A8EFF}">
      <dgm:prSet/>
      <dgm:spPr/>
      <dgm:t>
        <a:bodyPr/>
        <a:lstStyle/>
        <a:p>
          <a:endParaRPr lang="en-US"/>
        </a:p>
      </dgm:t>
    </dgm:pt>
    <dgm:pt modelId="{EDC2F482-059D-6444-8E67-7149611CFB52}">
      <dgm:prSet/>
      <dgm:spPr/>
      <dgm:t>
        <a:bodyPr/>
        <a:lstStyle/>
        <a:p>
          <a:endParaRPr lang="en-US" dirty="0"/>
        </a:p>
      </dgm:t>
    </dgm:pt>
    <dgm:pt modelId="{8D63254B-60C1-FA42-96F1-8DC02A5D9975}" type="parTrans" cxnId="{DF3197B0-4FE6-5E4F-B4CB-2C8F9FAC23E5}">
      <dgm:prSet/>
      <dgm:spPr/>
      <dgm:t>
        <a:bodyPr/>
        <a:lstStyle/>
        <a:p>
          <a:endParaRPr lang="en-US"/>
        </a:p>
      </dgm:t>
    </dgm:pt>
    <dgm:pt modelId="{D606EAC0-F354-D94C-972C-88AA8773306D}" type="sibTrans" cxnId="{DF3197B0-4FE6-5E4F-B4CB-2C8F9FAC23E5}">
      <dgm:prSet/>
      <dgm:spPr/>
      <dgm:t>
        <a:bodyPr/>
        <a:lstStyle/>
        <a:p>
          <a:endParaRPr lang="en-US"/>
        </a:p>
      </dgm:t>
    </dgm:pt>
    <dgm:pt modelId="{D4AF0A9F-B109-6D4F-9F30-6F128B5BC963}">
      <dgm:prSet/>
      <dgm:spPr/>
      <dgm:t>
        <a:bodyPr/>
        <a:lstStyle/>
        <a:p>
          <a:endParaRPr lang="en-US" dirty="0"/>
        </a:p>
      </dgm:t>
    </dgm:pt>
    <dgm:pt modelId="{518A08C2-AC59-EE4A-A892-2758F6BB17A4}" type="parTrans" cxnId="{21F61436-637B-7D4C-A168-31678F8E592F}">
      <dgm:prSet/>
      <dgm:spPr/>
      <dgm:t>
        <a:bodyPr/>
        <a:lstStyle/>
        <a:p>
          <a:endParaRPr lang="en-US"/>
        </a:p>
      </dgm:t>
    </dgm:pt>
    <dgm:pt modelId="{525030F4-1808-2240-A535-E96369D8564B}" type="sibTrans" cxnId="{21F61436-637B-7D4C-A168-31678F8E592F}">
      <dgm:prSet/>
      <dgm:spPr/>
      <dgm:t>
        <a:bodyPr/>
        <a:lstStyle/>
        <a:p>
          <a:endParaRPr lang="en-US"/>
        </a:p>
      </dgm:t>
    </dgm:pt>
    <dgm:pt modelId="{34028973-66CC-9E43-B741-61B4F4FD0AE7}">
      <dgm:prSet/>
      <dgm:spPr/>
      <dgm:t>
        <a:bodyPr/>
        <a:lstStyle/>
        <a:p>
          <a:endParaRPr lang="en-US" dirty="0"/>
        </a:p>
      </dgm:t>
    </dgm:pt>
    <dgm:pt modelId="{A4D809AC-AA95-A648-968D-FB71C14EEB73}" type="parTrans" cxnId="{778A0019-2A87-9A45-9498-BBC421762D02}">
      <dgm:prSet/>
      <dgm:spPr/>
      <dgm:t>
        <a:bodyPr/>
        <a:lstStyle/>
        <a:p>
          <a:endParaRPr lang="en-US"/>
        </a:p>
      </dgm:t>
    </dgm:pt>
    <dgm:pt modelId="{857904BC-D54E-6646-875E-7DC73B161AA1}" type="sibTrans" cxnId="{778A0019-2A87-9A45-9498-BBC421762D02}">
      <dgm:prSet/>
      <dgm:spPr/>
      <dgm:t>
        <a:bodyPr/>
        <a:lstStyle/>
        <a:p>
          <a:endParaRPr lang="en-US"/>
        </a:p>
      </dgm:t>
    </dgm:pt>
    <dgm:pt modelId="{14EA406C-FE7F-5A4B-B1A4-AC91E92DBC36}">
      <dgm:prSet/>
      <dgm:spPr/>
      <dgm:t>
        <a:bodyPr/>
        <a:lstStyle/>
        <a:p>
          <a:endParaRPr lang="en-US" dirty="0"/>
        </a:p>
      </dgm:t>
    </dgm:pt>
    <dgm:pt modelId="{4C33DC1D-8CAA-C541-B035-8CD287502D6D}" type="parTrans" cxnId="{B203411A-AF7F-1B48-A49E-D8F81C9A5510}">
      <dgm:prSet/>
      <dgm:spPr/>
      <dgm:t>
        <a:bodyPr/>
        <a:lstStyle/>
        <a:p>
          <a:endParaRPr lang="en-US"/>
        </a:p>
      </dgm:t>
    </dgm:pt>
    <dgm:pt modelId="{11AE1380-E895-B74C-A481-31BC838F8000}" type="sibTrans" cxnId="{B203411A-AF7F-1B48-A49E-D8F81C9A5510}">
      <dgm:prSet/>
      <dgm:spPr/>
      <dgm:t>
        <a:bodyPr/>
        <a:lstStyle/>
        <a:p>
          <a:endParaRPr lang="en-US"/>
        </a:p>
      </dgm:t>
    </dgm:pt>
    <dgm:pt modelId="{7313891E-B99A-F743-BA49-492827A4A332}">
      <dgm:prSet custT="1"/>
      <dgm:spPr/>
      <dgm:t>
        <a:bodyPr/>
        <a:lstStyle/>
        <a:p>
          <a:pPr rtl="0"/>
          <a:r>
            <a:rPr lang="en-US" sz="2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Data transmission occurs between transmitter and receiver over some transmission medium.</a:t>
          </a:r>
          <a:endParaRPr lang="en-US" sz="2600" b="1" dirty="0">
            <a:solidFill>
              <a:schemeClr val="tx2"/>
            </a:solidFill>
            <a:effectLst>
              <a:outerShdw blurRad="38100" dist="38100" dir="2700000" algn="tl">
                <a:srgbClr val="000000"/>
              </a:outerShdw>
            </a:effectLst>
            <a:latin typeface="+mj-lt"/>
            <a:ea typeface="ＭＳ Ｐゴシック" pitchFamily="-110" charset="-128"/>
            <a:cs typeface="ＭＳ Ｐゴシック" pitchFamily="-110" charset="-128"/>
          </a:endParaRPr>
        </a:p>
      </dgm:t>
    </dgm:pt>
    <dgm:pt modelId="{26089B70-9875-DF44-8F30-BB0EF01CDEE1}" type="parTrans" cxnId="{D4F66F89-C3E2-FE4E-A320-0B65A7C72973}">
      <dgm:prSet/>
      <dgm:spPr/>
      <dgm:t>
        <a:bodyPr/>
        <a:lstStyle/>
        <a:p>
          <a:endParaRPr lang="en-US"/>
        </a:p>
      </dgm:t>
    </dgm:pt>
    <dgm:pt modelId="{36E53021-4AD1-FD46-82F0-11DDB8B1C362}" type="sibTrans" cxnId="{D4F66F89-C3E2-FE4E-A320-0B65A7C72973}">
      <dgm:prSet/>
      <dgm:spPr/>
      <dgm:t>
        <a:bodyPr/>
        <a:lstStyle/>
        <a:p>
          <a:endParaRPr lang="en-US"/>
        </a:p>
      </dgm:t>
    </dgm:pt>
    <dgm:pt modelId="{3DC7A6FB-6B86-9D4C-A860-22203847C2E3}" type="pres">
      <dgm:prSet presAssocID="{07BC42B5-45C9-7E44-8ECA-C67D9288B47A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055A058-6199-B64B-979C-D7A93BD5EF11}" type="pres">
      <dgm:prSet presAssocID="{6633A169-6A95-F144-B266-7013B276D411}" presName="roof" presStyleLbl="dkBgShp" presStyleIdx="0" presStyleCnt="2" custLinFactNeighborY="19608"/>
      <dgm:spPr/>
      <dgm:t>
        <a:bodyPr/>
        <a:lstStyle/>
        <a:p>
          <a:endParaRPr lang="en-US"/>
        </a:p>
      </dgm:t>
    </dgm:pt>
    <dgm:pt modelId="{C1CA70D2-06B9-F646-B484-F712B4EB7EF7}" type="pres">
      <dgm:prSet presAssocID="{6633A169-6A95-F144-B266-7013B276D411}" presName="pillars" presStyleCnt="0"/>
      <dgm:spPr/>
    </dgm:pt>
    <dgm:pt modelId="{51255933-9D5A-D845-A0A5-5683A394A595}" type="pres">
      <dgm:prSet presAssocID="{6633A169-6A95-F144-B266-7013B276D411}" presName="pillar1" presStyleLbl="node1" presStyleIdx="0" presStyleCnt="1" custScaleY="12054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3974B-B9D0-3049-90EC-CAB951D9BFAC}" type="pres">
      <dgm:prSet presAssocID="{6633A169-6A95-F144-B266-7013B276D411}" presName="base" presStyleLbl="dkBgShp" presStyleIdx="1" presStyleCnt="2"/>
      <dgm:spPr/>
    </dgm:pt>
  </dgm:ptLst>
  <dgm:cxnLst>
    <dgm:cxn modelId="{246CE1D3-E680-4C4F-B96F-D6B6D274353B}" type="presOf" srcId="{07BC42B5-45C9-7E44-8ECA-C67D9288B47A}" destId="{3DC7A6FB-6B86-9D4C-A860-22203847C2E3}" srcOrd="0" destOrd="0" presId="urn:microsoft.com/office/officeart/2005/8/layout/hList3"/>
    <dgm:cxn modelId="{DF3197B0-4FE6-5E4F-B4CB-2C8F9FAC23E5}" srcId="{07BC42B5-45C9-7E44-8ECA-C67D9288B47A}" destId="{EDC2F482-059D-6444-8E67-7149611CFB52}" srcOrd="1" destOrd="0" parTransId="{8D63254B-60C1-FA42-96F1-8DC02A5D9975}" sibTransId="{D606EAC0-F354-D94C-972C-88AA8773306D}"/>
    <dgm:cxn modelId="{74CB4301-4E3A-2944-9F1B-19F1E8419825}" type="presOf" srcId="{7313891E-B99A-F743-BA49-492827A4A332}" destId="{51255933-9D5A-D845-A0A5-5683A394A595}" srcOrd="0" destOrd="0" presId="urn:microsoft.com/office/officeart/2005/8/layout/hList3"/>
    <dgm:cxn modelId="{D4F66F89-C3E2-FE4E-A320-0B65A7C72973}" srcId="{6633A169-6A95-F144-B266-7013B276D411}" destId="{7313891E-B99A-F743-BA49-492827A4A332}" srcOrd="0" destOrd="0" parTransId="{26089B70-9875-DF44-8F30-BB0EF01CDEE1}" sibTransId="{36E53021-4AD1-FD46-82F0-11DDB8B1C362}"/>
    <dgm:cxn modelId="{B203411A-AF7F-1B48-A49E-D8F81C9A5510}" srcId="{34028973-66CC-9E43-B741-61B4F4FD0AE7}" destId="{14EA406C-FE7F-5A4B-B1A4-AC91E92DBC36}" srcOrd="0" destOrd="0" parTransId="{4C33DC1D-8CAA-C541-B035-8CD287502D6D}" sibTransId="{11AE1380-E895-B74C-A481-31BC838F8000}"/>
    <dgm:cxn modelId="{778A0019-2A87-9A45-9498-BBC421762D02}" srcId="{07BC42B5-45C9-7E44-8ECA-C67D9288B47A}" destId="{34028973-66CC-9E43-B741-61B4F4FD0AE7}" srcOrd="2" destOrd="0" parTransId="{A4D809AC-AA95-A648-968D-FB71C14EEB73}" sibTransId="{857904BC-D54E-6646-875E-7DC73B161AA1}"/>
    <dgm:cxn modelId="{FC05C605-09B1-7341-8072-4B0D7B638D8D}" type="presOf" srcId="{6633A169-6A95-F144-B266-7013B276D411}" destId="{4055A058-6199-B64B-979C-D7A93BD5EF11}" srcOrd="0" destOrd="0" presId="urn:microsoft.com/office/officeart/2005/8/layout/hList3"/>
    <dgm:cxn modelId="{765E59E6-9E0D-5042-A714-D95CE38A8EFF}" srcId="{07BC42B5-45C9-7E44-8ECA-C67D9288B47A}" destId="{6633A169-6A95-F144-B266-7013B276D411}" srcOrd="0" destOrd="0" parTransId="{4FA4F80C-1E08-9E4F-9F9E-B0B0FE3F3174}" sibTransId="{B805D7E3-D60A-664D-B920-C1BF94E311C8}"/>
    <dgm:cxn modelId="{21F61436-637B-7D4C-A168-31678F8E592F}" srcId="{EDC2F482-059D-6444-8E67-7149611CFB52}" destId="{D4AF0A9F-B109-6D4F-9F30-6F128B5BC963}" srcOrd="0" destOrd="0" parTransId="{518A08C2-AC59-EE4A-A892-2758F6BB17A4}" sibTransId="{525030F4-1808-2240-A535-E96369D8564B}"/>
    <dgm:cxn modelId="{E50A8653-53A3-9A46-BEC0-19E8D0DA24DF}" type="presParOf" srcId="{3DC7A6FB-6B86-9D4C-A860-22203847C2E3}" destId="{4055A058-6199-B64B-979C-D7A93BD5EF11}" srcOrd="0" destOrd="0" presId="urn:microsoft.com/office/officeart/2005/8/layout/hList3"/>
    <dgm:cxn modelId="{DD099FD5-5B54-D946-BE03-4CD0736860FD}" type="presParOf" srcId="{3DC7A6FB-6B86-9D4C-A860-22203847C2E3}" destId="{C1CA70D2-06B9-F646-B484-F712B4EB7EF7}" srcOrd="1" destOrd="0" presId="urn:microsoft.com/office/officeart/2005/8/layout/hList3"/>
    <dgm:cxn modelId="{82618818-7FB8-5E49-94EA-249A48CE09DB}" type="presParOf" srcId="{C1CA70D2-06B9-F646-B484-F712B4EB7EF7}" destId="{51255933-9D5A-D845-A0A5-5683A394A595}" srcOrd="0" destOrd="0" presId="urn:microsoft.com/office/officeart/2005/8/layout/hList3"/>
    <dgm:cxn modelId="{A04A3EE6-D1AB-474D-B3C7-A34196E57E7C}" type="presParOf" srcId="{3DC7A6FB-6B86-9D4C-A860-22203847C2E3}" destId="{DCE3974B-B9D0-3049-90EC-CAB951D9BFA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B5912C2-3859-A147-9CF3-30E0B85DF872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E46BD9-C4CF-F04B-833E-B6EBA88E2816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Communication is in the form of electromagnetic waves.</a:t>
          </a:r>
        </a:p>
      </dgm:t>
    </dgm:pt>
    <dgm:pt modelId="{6D666EE9-AD9E-E046-B090-9DB241210D6F}" type="parTrans" cxnId="{F6BBF699-BD16-FC46-90F3-BE1BD09C6EA6}">
      <dgm:prSet/>
      <dgm:spPr/>
      <dgm:t>
        <a:bodyPr/>
        <a:lstStyle/>
        <a:p>
          <a:endParaRPr lang="en-US"/>
        </a:p>
      </dgm:t>
    </dgm:pt>
    <dgm:pt modelId="{0AB4E136-6F23-A949-ADF5-E2E3347127DD}" type="sibTrans" cxnId="{F6BBF699-BD16-FC46-90F3-BE1BD09C6EA6}">
      <dgm:prSet/>
      <dgm:spPr/>
      <dgm:t>
        <a:bodyPr/>
        <a:lstStyle/>
        <a:p>
          <a:endParaRPr lang="en-US"/>
        </a:p>
      </dgm:t>
    </dgm:pt>
    <dgm:pt modelId="{C687788B-707F-1345-800C-9F75DF6D14C6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Guided media </a:t>
          </a:r>
        </a:p>
      </dgm:t>
    </dgm:pt>
    <dgm:pt modelId="{ED9FA10F-D592-D643-8602-CBFAA19A92A3}" type="parTrans" cxnId="{43F442A1-6374-0A40-9325-2CDE7DF19FF9}">
      <dgm:prSet/>
      <dgm:spPr/>
      <dgm:t>
        <a:bodyPr/>
        <a:lstStyle/>
        <a:p>
          <a:endParaRPr lang="en-US"/>
        </a:p>
      </dgm:t>
    </dgm:pt>
    <dgm:pt modelId="{F99E498E-F44A-2048-8940-3AD2B62AC8EA}" type="sibTrans" cxnId="{43F442A1-6374-0A40-9325-2CDE7DF19FF9}">
      <dgm:prSet/>
      <dgm:spPr/>
      <dgm:t>
        <a:bodyPr/>
        <a:lstStyle/>
        <a:p>
          <a:endParaRPr lang="en-US"/>
        </a:p>
      </dgm:t>
    </dgm:pt>
    <dgm:pt modelId="{BE40F668-9B9F-674B-98CD-0172009E3531}">
      <dgm:prSet/>
      <dgm:spPr/>
      <dgm:t>
        <a:bodyPr/>
        <a:lstStyle/>
        <a:p>
          <a:pPr rtl="0"/>
          <a:r>
            <a:rPr lang="en-US" dirty="0" smtClean="0"/>
            <a:t>twisted pair, coaxial cable, optical fiber</a:t>
          </a:r>
          <a:endParaRPr lang="en-US" dirty="0"/>
        </a:p>
      </dgm:t>
    </dgm:pt>
    <dgm:pt modelId="{B1E4E680-9F52-1C40-BA74-71BFE27683F4}" type="parTrans" cxnId="{7B7BC07C-94C2-C149-A110-DA0543127E5C}">
      <dgm:prSet/>
      <dgm:spPr/>
      <dgm:t>
        <a:bodyPr/>
        <a:lstStyle/>
        <a:p>
          <a:endParaRPr lang="en-US" dirty="0"/>
        </a:p>
      </dgm:t>
    </dgm:pt>
    <dgm:pt modelId="{74928282-C216-5F4C-95E6-403791F8CE39}" type="sibTrans" cxnId="{7B7BC07C-94C2-C149-A110-DA0543127E5C}">
      <dgm:prSet/>
      <dgm:spPr/>
      <dgm:t>
        <a:bodyPr/>
        <a:lstStyle/>
        <a:p>
          <a:endParaRPr lang="en-US"/>
        </a:p>
      </dgm:t>
    </dgm:pt>
    <dgm:pt modelId="{83D3CC34-CEF9-9B4A-BD59-BC55CBDDB2AE}">
      <dgm:prSet custT="1"/>
      <dgm:spPr/>
      <dgm:t>
        <a:bodyPr/>
        <a:lstStyle/>
        <a:p>
          <a:pPr rtl="0"/>
          <a:r>
            <a:rPr lang="en-US" sz="2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Unguided media (wireless)</a:t>
          </a:r>
        </a:p>
      </dgm:t>
    </dgm:pt>
    <dgm:pt modelId="{0CD21C8F-8E28-3940-9275-717E3B6D05BE}" type="parTrans" cxnId="{1E05C652-9F1D-364B-BF62-4A0ACB455808}">
      <dgm:prSet/>
      <dgm:spPr/>
      <dgm:t>
        <a:bodyPr/>
        <a:lstStyle/>
        <a:p>
          <a:endParaRPr lang="en-US"/>
        </a:p>
      </dgm:t>
    </dgm:pt>
    <dgm:pt modelId="{9F0B1A2F-91B4-8B4F-B949-6F3DC6FA0F23}" type="sibTrans" cxnId="{1E05C652-9F1D-364B-BF62-4A0ACB455808}">
      <dgm:prSet/>
      <dgm:spPr/>
      <dgm:t>
        <a:bodyPr/>
        <a:lstStyle/>
        <a:p>
          <a:endParaRPr lang="en-US"/>
        </a:p>
      </dgm:t>
    </dgm:pt>
    <dgm:pt modelId="{18386C41-D441-5946-83A3-261CF5B202FD}">
      <dgm:prSet/>
      <dgm:spPr/>
      <dgm:t>
        <a:bodyPr/>
        <a:lstStyle/>
        <a:p>
          <a:pPr rtl="0"/>
          <a:r>
            <a:rPr lang="en-US" dirty="0" smtClean="0"/>
            <a:t>air, vacuum, seawater</a:t>
          </a:r>
          <a:endParaRPr lang="en-US" dirty="0"/>
        </a:p>
      </dgm:t>
    </dgm:pt>
    <dgm:pt modelId="{FB790A27-6DDA-A046-B081-986F4338DBC2}" type="parTrans" cxnId="{14752EBB-191E-7940-AADB-7B0C92C97ABA}">
      <dgm:prSet/>
      <dgm:spPr/>
      <dgm:t>
        <a:bodyPr/>
        <a:lstStyle/>
        <a:p>
          <a:endParaRPr lang="en-US" dirty="0"/>
        </a:p>
      </dgm:t>
    </dgm:pt>
    <dgm:pt modelId="{697E9AF8-9ED8-9B43-BC5A-429C676DA30C}" type="sibTrans" cxnId="{14752EBB-191E-7940-AADB-7B0C92C97ABA}">
      <dgm:prSet/>
      <dgm:spPr/>
      <dgm:t>
        <a:bodyPr/>
        <a:lstStyle/>
        <a:p>
          <a:endParaRPr lang="en-US"/>
        </a:p>
      </dgm:t>
    </dgm:pt>
    <dgm:pt modelId="{07A37B80-7C59-D546-A289-4ED1756456A7}" type="pres">
      <dgm:prSet presAssocID="{8B5912C2-3859-A147-9CF3-30E0B85DF87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8571E72-3214-2D44-BFC8-950E946B4E25}" type="pres">
      <dgm:prSet presAssocID="{71E46BD9-C4CF-F04B-833E-B6EBA88E2816}" presName="root" presStyleCnt="0"/>
      <dgm:spPr/>
    </dgm:pt>
    <dgm:pt modelId="{4A1318CF-589F-144F-8A25-3F86F3F8EA02}" type="pres">
      <dgm:prSet presAssocID="{71E46BD9-C4CF-F04B-833E-B6EBA88E2816}" presName="rootComposite" presStyleCnt="0"/>
      <dgm:spPr/>
    </dgm:pt>
    <dgm:pt modelId="{7B2458F3-3A70-C848-A879-FEB439E3D338}" type="pres">
      <dgm:prSet presAssocID="{71E46BD9-C4CF-F04B-833E-B6EBA88E2816}" presName="rootText" presStyleLbl="node1" presStyleIdx="0" presStyleCnt="3" custScaleX="150278" custScaleY="229943" custLinFactY="-19475" custLinFactNeighborX="-160" custLinFactNeighborY="-100000"/>
      <dgm:spPr/>
      <dgm:t>
        <a:bodyPr/>
        <a:lstStyle/>
        <a:p>
          <a:endParaRPr lang="en-US"/>
        </a:p>
      </dgm:t>
    </dgm:pt>
    <dgm:pt modelId="{3474937C-32C0-8D48-A6BC-AB44B36E0485}" type="pres">
      <dgm:prSet presAssocID="{71E46BD9-C4CF-F04B-833E-B6EBA88E2816}" presName="rootConnector" presStyleLbl="node1" presStyleIdx="0" presStyleCnt="3"/>
      <dgm:spPr/>
      <dgm:t>
        <a:bodyPr/>
        <a:lstStyle/>
        <a:p>
          <a:endParaRPr lang="en-US"/>
        </a:p>
      </dgm:t>
    </dgm:pt>
    <dgm:pt modelId="{F85DE66C-FB7F-C64F-AB2C-05D7877C6AC4}" type="pres">
      <dgm:prSet presAssocID="{71E46BD9-C4CF-F04B-833E-B6EBA88E2816}" presName="childShape" presStyleCnt="0"/>
      <dgm:spPr/>
    </dgm:pt>
    <dgm:pt modelId="{EF82618B-B031-9D4B-A69C-55C0C4158F02}" type="pres">
      <dgm:prSet presAssocID="{C687788B-707F-1345-800C-9F75DF6D14C6}" presName="root" presStyleCnt="0"/>
      <dgm:spPr/>
    </dgm:pt>
    <dgm:pt modelId="{9E2E5C4A-9E62-F841-AB3B-25DED719349F}" type="pres">
      <dgm:prSet presAssocID="{C687788B-707F-1345-800C-9F75DF6D14C6}" presName="rootComposite" presStyleCnt="0"/>
      <dgm:spPr/>
    </dgm:pt>
    <dgm:pt modelId="{C9DC5A8C-D828-024D-86FB-9919AD8F2F6A}" type="pres">
      <dgm:prSet presAssocID="{C687788B-707F-1345-800C-9F75DF6D14C6}" presName="rootText" presStyleLbl="node1" presStyleIdx="1" presStyleCnt="3" custLinFactNeighborX="469" custLinFactNeighborY="12561"/>
      <dgm:spPr/>
      <dgm:t>
        <a:bodyPr/>
        <a:lstStyle/>
        <a:p>
          <a:endParaRPr lang="en-US"/>
        </a:p>
      </dgm:t>
    </dgm:pt>
    <dgm:pt modelId="{E7B265B2-41C7-F247-A573-E689344AF025}" type="pres">
      <dgm:prSet presAssocID="{C687788B-707F-1345-800C-9F75DF6D14C6}" presName="rootConnector" presStyleLbl="node1" presStyleIdx="1" presStyleCnt="3"/>
      <dgm:spPr/>
      <dgm:t>
        <a:bodyPr/>
        <a:lstStyle/>
        <a:p>
          <a:endParaRPr lang="en-US"/>
        </a:p>
      </dgm:t>
    </dgm:pt>
    <dgm:pt modelId="{794ED4D3-17E3-E14D-AA17-C4BF2EC38640}" type="pres">
      <dgm:prSet presAssocID="{C687788B-707F-1345-800C-9F75DF6D14C6}" presName="childShape" presStyleCnt="0"/>
      <dgm:spPr/>
    </dgm:pt>
    <dgm:pt modelId="{725D3A23-C08A-2140-8B24-96ECAC49B6B7}" type="pres">
      <dgm:prSet presAssocID="{B1E4E680-9F52-1C40-BA74-71BFE27683F4}" presName="Name13" presStyleLbl="parChTrans1D2" presStyleIdx="0" presStyleCnt="2"/>
      <dgm:spPr/>
      <dgm:t>
        <a:bodyPr/>
        <a:lstStyle/>
        <a:p>
          <a:endParaRPr lang="en-US"/>
        </a:p>
      </dgm:t>
    </dgm:pt>
    <dgm:pt modelId="{8C787DC7-4E64-A14B-AA19-137500E97D4C}" type="pres">
      <dgm:prSet presAssocID="{BE40F668-9B9F-674B-98CD-0172009E3531}" presName="childText" presStyleLbl="bgAcc1" presStyleIdx="0" presStyleCnt="2" custLinFactNeighborX="5000" custLinFactNeighborY="-13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4F5F2-52CC-BC4A-8F09-EA54F3700FA6}" type="pres">
      <dgm:prSet presAssocID="{83D3CC34-CEF9-9B4A-BD59-BC55CBDDB2AE}" presName="root" presStyleCnt="0"/>
      <dgm:spPr/>
    </dgm:pt>
    <dgm:pt modelId="{1B34FED4-5CD8-6142-9030-D544503EB54B}" type="pres">
      <dgm:prSet presAssocID="{83D3CC34-CEF9-9B4A-BD59-BC55CBDDB2AE}" presName="rootComposite" presStyleCnt="0"/>
      <dgm:spPr/>
    </dgm:pt>
    <dgm:pt modelId="{F8196D33-7F69-4C40-AFDD-17662F9C89D5}" type="pres">
      <dgm:prSet presAssocID="{83D3CC34-CEF9-9B4A-BD59-BC55CBDDB2AE}" presName="rootText" presStyleLbl="node1" presStyleIdx="2" presStyleCnt="3" custScaleX="111910" custLinFactNeighborX="-4464" custLinFactNeighborY="12561"/>
      <dgm:spPr/>
      <dgm:t>
        <a:bodyPr/>
        <a:lstStyle/>
        <a:p>
          <a:endParaRPr lang="en-US"/>
        </a:p>
      </dgm:t>
    </dgm:pt>
    <dgm:pt modelId="{60F5A476-B8A7-AF41-B336-339C8D5B6BC2}" type="pres">
      <dgm:prSet presAssocID="{83D3CC34-CEF9-9B4A-BD59-BC55CBDDB2AE}" presName="rootConnector" presStyleLbl="node1" presStyleIdx="2" presStyleCnt="3"/>
      <dgm:spPr/>
      <dgm:t>
        <a:bodyPr/>
        <a:lstStyle/>
        <a:p>
          <a:endParaRPr lang="en-US"/>
        </a:p>
      </dgm:t>
    </dgm:pt>
    <dgm:pt modelId="{7188EA5C-2962-084C-B205-30F8A587AACB}" type="pres">
      <dgm:prSet presAssocID="{83D3CC34-CEF9-9B4A-BD59-BC55CBDDB2AE}" presName="childShape" presStyleCnt="0"/>
      <dgm:spPr/>
    </dgm:pt>
    <dgm:pt modelId="{019E2B4D-E931-3A42-BCF5-751B18BF3788}" type="pres">
      <dgm:prSet presAssocID="{FB790A27-6DDA-A046-B081-986F4338DBC2}" presName="Name13" presStyleLbl="parChTrans1D2" presStyleIdx="1" presStyleCnt="2"/>
      <dgm:spPr/>
      <dgm:t>
        <a:bodyPr/>
        <a:lstStyle/>
        <a:p>
          <a:endParaRPr lang="en-US"/>
        </a:p>
      </dgm:t>
    </dgm:pt>
    <dgm:pt modelId="{21429A48-48C1-DB48-8B67-71EFC265728B}" type="pres">
      <dgm:prSet presAssocID="{18386C41-D441-5946-83A3-261CF5B202FD}" presName="childText" presStyleLbl="bgAcc1" presStyleIdx="1" presStyleCnt="2" custScaleX="98625" custScaleY="99999" custLinFactNeighborX="3769" custLinFactNeighborY="-136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AD16966-598D-6741-A9DE-0D2B962A8822}" type="presOf" srcId="{B1E4E680-9F52-1C40-BA74-71BFE27683F4}" destId="{725D3A23-C08A-2140-8B24-96ECAC49B6B7}" srcOrd="0" destOrd="0" presId="urn:microsoft.com/office/officeart/2005/8/layout/hierarchy3"/>
    <dgm:cxn modelId="{CD19F95F-7005-FA47-96E1-251459886B26}" type="presOf" srcId="{BE40F668-9B9F-674B-98CD-0172009E3531}" destId="{8C787DC7-4E64-A14B-AA19-137500E97D4C}" srcOrd="0" destOrd="0" presId="urn:microsoft.com/office/officeart/2005/8/layout/hierarchy3"/>
    <dgm:cxn modelId="{9A74DBE8-521E-A740-B6B8-4259729D3797}" type="presOf" srcId="{FB790A27-6DDA-A046-B081-986F4338DBC2}" destId="{019E2B4D-E931-3A42-BCF5-751B18BF3788}" srcOrd="0" destOrd="0" presId="urn:microsoft.com/office/officeart/2005/8/layout/hierarchy3"/>
    <dgm:cxn modelId="{ED3CCAA8-B9F0-7C44-86D9-2B18654F3DDD}" type="presOf" srcId="{83D3CC34-CEF9-9B4A-BD59-BC55CBDDB2AE}" destId="{60F5A476-B8A7-AF41-B336-339C8D5B6BC2}" srcOrd="1" destOrd="0" presId="urn:microsoft.com/office/officeart/2005/8/layout/hierarchy3"/>
    <dgm:cxn modelId="{1E05C652-9F1D-364B-BF62-4A0ACB455808}" srcId="{8B5912C2-3859-A147-9CF3-30E0B85DF872}" destId="{83D3CC34-CEF9-9B4A-BD59-BC55CBDDB2AE}" srcOrd="2" destOrd="0" parTransId="{0CD21C8F-8E28-3940-9275-717E3B6D05BE}" sibTransId="{9F0B1A2F-91B4-8B4F-B949-6F3DC6FA0F23}"/>
    <dgm:cxn modelId="{B07901AC-C6AF-2D4E-B463-14E9115B1712}" type="presOf" srcId="{8B5912C2-3859-A147-9CF3-30E0B85DF872}" destId="{07A37B80-7C59-D546-A289-4ED1756456A7}" srcOrd="0" destOrd="0" presId="urn:microsoft.com/office/officeart/2005/8/layout/hierarchy3"/>
    <dgm:cxn modelId="{FF0CB188-DB61-2542-8B23-240350304DFA}" type="presOf" srcId="{C687788B-707F-1345-800C-9F75DF6D14C6}" destId="{E7B265B2-41C7-F247-A573-E689344AF025}" srcOrd="1" destOrd="0" presId="urn:microsoft.com/office/officeart/2005/8/layout/hierarchy3"/>
    <dgm:cxn modelId="{5F6AB37B-9CBA-E341-92C2-BEDBF62299E2}" type="presOf" srcId="{71E46BD9-C4CF-F04B-833E-B6EBA88E2816}" destId="{7B2458F3-3A70-C848-A879-FEB439E3D338}" srcOrd="0" destOrd="0" presId="urn:microsoft.com/office/officeart/2005/8/layout/hierarchy3"/>
    <dgm:cxn modelId="{43F442A1-6374-0A40-9325-2CDE7DF19FF9}" srcId="{8B5912C2-3859-A147-9CF3-30E0B85DF872}" destId="{C687788B-707F-1345-800C-9F75DF6D14C6}" srcOrd="1" destOrd="0" parTransId="{ED9FA10F-D592-D643-8602-CBFAA19A92A3}" sibTransId="{F99E498E-F44A-2048-8940-3AD2B62AC8EA}"/>
    <dgm:cxn modelId="{638E8339-B0FD-334B-B574-E63345E9E047}" type="presOf" srcId="{83D3CC34-CEF9-9B4A-BD59-BC55CBDDB2AE}" destId="{F8196D33-7F69-4C40-AFDD-17662F9C89D5}" srcOrd="0" destOrd="0" presId="urn:microsoft.com/office/officeart/2005/8/layout/hierarchy3"/>
    <dgm:cxn modelId="{F6BBF699-BD16-FC46-90F3-BE1BD09C6EA6}" srcId="{8B5912C2-3859-A147-9CF3-30E0B85DF872}" destId="{71E46BD9-C4CF-F04B-833E-B6EBA88E2816}" srcOrd="0" destOrd="0" parTransId="{6D666EE9-AD9E-E046-B090-9DB241210D6F}" sibTransId="{0AB4E136-6F23-A949-ADF5-E2E3347127DD}"/>
    <dgm:cxn modelId="{188E5659-0A56-6A47-B06F-4553D2E83B8C}" type="presOf" srcId="{71E46BD9-C4CF-F04B-833E-B6EBA88E2816}" destId="{3474937C-32C0-8D48-A6BC-AB44B36E0485}" srcOrd="1" destOrd="0" presId="urn:microsoft.com/office/officeart/2005/8/layout/hierarchy3"/>
    <dgm:cxn modelId="{7B7BC07C-94C2-C149-A110-DA0543127E5C}" srcId="{C687788B-707F-1345-800C-9F75DF6D14C6}" destId="{BE40F668-9B9F-674B-98CD-0172009E3531}" srcOrd="0" destOrd="0" parTransId="{B1E4E680-9F52-1C40-BA74-71BFE27683F4}" sibTransId="{74928282-C216-5F4C-95E6-403791F8CE39}"/>
    <dgm:cxn modelId="{02E9F5CF-E728-344E-B1FA-ED6FD67234BF}" type="presOf" srcId="{C687788B-707F-1345-800C-9F75DF6D14C6}" destId="{C9DC5A8C-D828-024D-86FB-9919AD8F2F6A}" srcOrd="0" destOrd="0" presId="urn:microsoft.com/office/officeart/2005/8/layout/hierarchy3"/>
    <dgm:cxn modelId="{C69603CE-137E-E24F-8061-D9565631620A}" type="presOf" srcId="{18386C41-D441-5946-83A3-261CF5B202FD}" destId="{21429A48-48C1-DB48-8B67-71EFC265728B}" srcOrd="0" destOrd="0" presId="urn:microsoft.com/office/officeart/2005/8/layout/hierarchy3"/>
    <dgm:cxn modelId="{14752EBB-191E-7940-AADB-7B0C92C97ABA}" srcId="{83D3CC34-CEF9-9B4A-BD59-BC55CBDDB2AE}" destId="{18386C41-D441-5946-83A3-261CF5B202FD}" srcOrd="0" destOrd="0" parTransId="{FB790A27-6DDA-A046-B081-986F4338DBC2}" sibTransId="{697E9AF8-9ED8-9B43-BC5A-429C676DA30C}"/>
    <dgm:cxn modelId="{4DA0E39D-4F19-4948-80BE-8AA6BB1F56CA}" type="presParOf" srcId="{07A37B80-7C59-D546-A289-4ED1756456A7}" destId="{58571E72-3214-2D44-BFC8-950E946B4E25}" srcOrd="0" destOrd="0" presId="urn:microsoft.com/office/officeart/2005/8/layout/hierarchy3"/>
    <dgm:cxn modelId="{1D58AF33-037A-9E4F-905D-7789B9614F3E}" type="presParOf" srcId="{58571E72-3214-2D44-BFC8-950E946B4E25}" destId="{4A1318CF-589F-144F-8A25-3F86F3F8EA02}" srcOrd="0" destOrd="0" presId="urn:microsoft.com/office/officeart/2005/8/layout/hierarchy3"/>
    <dgm:cxn modelId="{3B15F8F2-87F6-0149-ACB7-FC068AC8A53B}" type="presParOf" srcId="{4A1318CF-589F-144F-8A25-3F86F3F8EA02}" destId="{7B2458F3-3A70-C848-A879-FEB439E3D338}" srcOrd="0" destOrd="0" presId="urn:microsoft.com/office/officeart/2005/8/layout/hierarchy3"/>
    <dgm:cxn modelId="{C6FB879E-3795-F445-9FDF-273E77F1081F}" type="presParOf" srcId="{4A1318CF-589F-144F-8A25-3F86F3F8EA02}" destId="{3474937C-32C0-8D48-A6BC-AB44B36E0485}" srcOrd="1" destOrd="0" presId="urn:microsoft.com/office/officeart/2005/8/layout/hierarchy3"/>
    <dgm:cxn modelId="{E74947F8-7F56-CC47-9429-952017960160}" type="presParOf" srcId="{58571E72-3214-2D44-BFC8-950E946B4E25}" destId="{F85DE66C-FB7F-C64F-AB2C-05D7877C6AC4}" srcOrd="1" destOrd="0" presId="urn:microsoft.com/office/officeart/2005/8/layout/hierarchy3"/>
    <dgm:cxn modelId="{2CAF2BCC-9232-FC44-8D00-D04E49FE90A9}" type="presParOf" srcId="{07A37B80-7C59-D546-A289-4ED1756456A7}" destId="{EF82618B-B031-9D4B-A69C-55C0C4158F02}" srcOrd="1" destOrd="0" presId="urn:microsoft.com/office/officeart/2005/8/layout/hierarchy3"/>
    <dgm:cxn modelId="{A5515179-0A9C-6B40-8AF0-AA6145B8DF0C}" type="presParOf" srcId="{EF82618B-B031-9D4B-A69C-55C0C4158F02}" destId="{9E2E5C4A-9E62-F841-AB3B-25DED719349F}" srcOrd="0" destOrd="0" presId="urn:microsoft.com/office/officeart/2005/8/layout/hierarchy3"/>
    <dgm:cxn modelId="{3778D58C-E7CF-4044-80CE-C996357599BC}" type="presParOf" srcId="{9E2E5C4A-9E62-F841-AB3B-25DED719349F}" destId="{C9DC5A8C-D828-024D-86FB-9919AD8F2F6A}" srcOrd="0" destOrd="0" presId="urn:microsoft.com/office/officeart/2005/8/layout/hierarchy3"/>
    <dgm:cxn modelId="{35F9038F-B0B9-4241-A15A-B802885DEEEB}" type="presParOf" srcId="{9E2E5C4A-9E62-F841-AB3B-25DED719349F}" destId="{E7B265B2-41C7-F247-A573-E689344AF025}" srcOrd="1" destOrd="0" presId="urn:microsoft.com/office/officeart/2005/8/layout/hierarchy3"/>
    <dgm:cxn modelId="{AD018AB7-D2F5-6C45-B395-16CC452D4D10}" type="presParOf" srcId="{EF82618B-B031-9D4B-A69C-55C0C4158F02}" destId="{794ED4D3-17E3-E14D-AA17-C4BF2EC38640}" srcOrd="1" destOrd="0" presId="urn:microsoft.com/office/officeart/2005/8/layout/hierarchy3"/>
    <dgm:cxn modelId="{27E9091F-5952-0944-BB59-4673D4BE5748}" type="presParOf" srcId="{794ED4D3-17E3-E14D-AA17-C4BF2EC38640}" destId="{725D3A23-C08A-2140-8B24-96ECAC49B6B7}" srcOrd="0" destOrd="0" presId="urn:microsoft.com/office/officeart/2005/8/layout/hierarchy3"/>
    <dgm:cxn modelId="{55AAA469-4D43-9544-9BC0-F16FA40DA66F}" type="presParOf" srcId="{794ED4D3-17E3-E14D-AA17-C4BF2EC38640}" destId="{8C787DC7-4E64-A14B-AA19-137500E97D4C}" srcOrd="1" destOrd="0" presId="urn:microsoft.com/office/officeart/2005/8/layout/hierarchy3"/>
    <dgm:cxn modelId="{5D21170C-6592-824F-8484-875DB193C666}" type="presParOf" srcId="{07A37B80-7C59-D546-A289-4ED1756456A7}" destId="{C014F5F2-52CC-BC4A-8F09-EA54F3700FA6}" srcOrd="2" destOrd="0" presId="urn:microsoft.com/office/officeart/2005/8/layout/hierarchy3"/>
    <dgm:cxn modelId="{A293FCC5-95F6-124C-BB99-B97930509DC6}" type="presParOf" srcId="{C014F5F2-52CC-BC4A-8F09-EA54F3700FA6}" destId="{1B34FED4-5CD8-6142-9030-D544503EB54B}" srcOrd="0" destOrd="0" presId="urn:microsoft.com/office/officeart/2005/8/layout/hierarchy3"/>
    <dgm:cxn modelId="{860CC590-D0AE-0C4B-88FD-962B79600E38}" type="presParOf" srcId="{1B34FED4-5CD8-6142-9030-D544503EB54B}" destId="{F8196D33-7F69-4C40-AFDD-17662F9C89D5}" srcOrd="0" destOrd="0" presId="urn:microsoft.com/office/officeart/2005/8/layout/hierarchy3"/>
    <dgm:cxn modelId="{DCD5D9CC-D621-5A46-B664-0B64B6B29EFB}" type="presParOf" srcId="{1B34FED4-5CD8-6142-9030-D544503EB54B}" destId="{60F5A476-B8A7-AF41-B336-339C8D5B6BC2}" srcOrd="1" destOrd="0" presId="urn:microsoft.com/office/officeart/2005/8/layout/hierarchy3"/>
    <dgm:cxn modelId="{4EE41637-A2F1-A747-A73C-5A39D742BC9C}" type="presParOf" srcId="{C014F5F2-52CC-BC4A-8F09-EA54F3700FA6}" destId="{7188EA5C-2962-084C-B205-30F8A587AACB}" srcOrd="1" destOrd="0" presId="urn:microsoft.com/office/officeart/2005/8/layout/hierarchy3"/>
    <dgm:cxn modelId="{908DE3F6-63AC-E045-8905-B21D57CF8C39}" type="presParOf" srcId="{7188EA5C-2962-084C-B205-30F8A587AACB}" destId="{019E2B4D-E931-3A42-BCF5-751B18BF3788}" srcOrd="0" destOrd="0" presId="urn:microsoft.com/office/officeart/2005/8/layout/hierarchy3"/>
    <dgm:cxn modelId="{AE3825C5-AC59-3A43-89B6-53E2711AA1BE}" type="presParOf" srcId="{7188EA5C-2962-084C-B205-30F8A587AACB}" destId="{21429A48-48C1-DB48-8B67-71EFC265728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C0AD4E1-838D-2544-AFBF-00D2A87DB860}" type="doc">
      <dgm:prSet loTypeId="urn:microsoft.com/office/officeart/2005/8/layout/cycle1" loCatId="cycle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A361E8D-D39B-A044-A91B-964B5B381492}">
      <dgm:prSet/>
      <dgm:spPr/>
      <dgm:t>
        <a:bodyPr/>
        <a:lstStyle/>
        <a:p>
          <a:pPr rtl="0"/>
          <a:r>
            <a:rPr lang="en-US" dirty="0" smtClean="0"/>
            <a:t>Received signal strength must be:</a:t>
          </a:r>
          <a:endParaRPr lang="en-US" dirty="0"/>
        </a:p>
      </dgm:t>
    </dgm:pt>
    <dgm:pt modelId="{E23F223A-620D-9A43-8587-5BE22B6C9A9D}" type="parTrans" cxnId="{7F4F8E0B-B40D-BB4F-931D-3055749ADF8E}">
      <dgm:prSet/>
      <dgm:spPr/>
      <dgm:t>
        <a:bodyPr/>
        <a:lstStyle/>
        <a:p>
          <a:endParaRPr lang="en-US"/>
        </a:p>
      </dgm:t>
    </dgm:pt>
    <dgm:pt modelId="{BF082C21-AA19-D042-822D-728ED604D5A1}" type="sibTrans" cxnId="{7F4F8E0B-B40D-BB4F-931D-3055749ADF8E}">
      <dgm:prSet/>
      <dgm:spPr/>
      <dgm:t>
        <a:bodyPr/>
        <a:lstStyle/>
        <a:p>
          <a:endParaRPr lang="en-US" dirty="0"/>
        </a:p>
      </dgm:t>
    </dgm:pt>
    <dgm:pt modelId="{905442BC-C7CE-C74B-8BFE-CA391CB0FE92}">
      <dgm:prSet/>
      <dgm:spPr/>
      <dgm:t>
        <a:bodyPr/>
        <a:lstStyle/>
        <a:p>
          <a:pPr rtl="0"/>
          <a:r>
            <a:rPr lang="en-US" dirty="0" smtClean="0"/>
            <a:t>strong enough to be detected</a:t>
          </a:r>
          <a:endParaRPr lang="en-US" dirty="0"/>
        </a:p>
      </dgm:t>
    </dgm:pt>
    <dgm:pt modelId="{6E48AFF6-F4CB-FF47-AD2D-0342475F86E0}" type="parTrans" cxnId="{081745D7-C57C-2342-B610-8C5FC97EBCE0}">
      <dgm:prSet/>
      <dgm:spPr/>
      <dgm:t>
        <a:bodyPr/>
        <a:lstStyle/>
        <a:p>
          <a:endParaRPr lang="en-US"/>
        </a:p>
      </dgm:t>
    </dgm:pt>
    <dgm:pt modelId="{2951E2FD-5ADE-1C43-8686-B765D4EDD6F1}" type="sibTrans" cxnId="{081745D7-C57C-2342-B610-8C5FC97EBCE0}">
      <dgm:prSet/>
      <dgm:spPr/>
      <dgm:t>
        <a:bodyPr/>
        <a:lstStyle/>
        <a:p>
          <a:endParaRPr lang="en-US"/>
        </a:p>
      </dgm:t>
    </dgm:pt>
    <dgm:pt modelId="{926700E0-44D4-E24C-8204-F14DF062AA2C}">
      <dgm:prSet/>
      <dgm:spPr/>
      <dgm:t>
        <a:bodyPr/>
        <a:lstStyle/>
        <a:p>
          <a:pPr rtl="0"/>
          <a:r>
            <a:rPr lang="en-US" dirty="0" smtClean="0"/>
            <a:t>sufficiently higher than noise to be received without error</a:t>
          </a:r>
          <a:endParaRPr lang="en-US" dirty="0"/>
        </a:p>
      </dgm:t>
    </dgm:pt>
    <dgm:pt modelId="{9C01BA83-768C-3F43-9766-A79A1250092C}" type="parTrans" cxnId="{541E99BA-EB38-3547-9622-53818A4DE710}">
      <dgm:prSet/>
      <dgm:spPr/>
      <dgm:t>
        <a:bodyPr/>
        <a:lstStyle/>
        <a:p>
          <a:endParaRPr lang="en-US"/>
        </a:p>
      </dgm:t>
    </dgm:pt>
    <dgm:pt modelId="{D8807172-9543-DE42-A93A-B948CDFF490E}" type="sibTrans" cxnId="{541E99BA-EB38-3547-9622-53818A4DE710}">
      <dgm:prSet/>
      <dgm:spPr/>
      <dgm:t>
        <a:bodyPr/>
        <a:lstStyle/>
        <a:p>
          <a:endParaRPr lang="en-US"/>
        </a:p>
      </dgm:t>
    </dgm:pt>
    <dgm:pt modelId="{9E74789B-988E-B549-8D20-8499478E517A}">
      <dgm:prSet/>
      <dgm:spPr/>
      <dgm:t>
        <a:bodyPr/>
        <a:lstStyle/>
        <a:p>
          <a:pPr rtl="0"/>
          <a:r>
            <a:rPr lang="en-US" dirty="0" smtClean="0"/>
            <a:t>Strength can be increased using amplifiers or repeaters.</a:t>
          </a:r>
          <a:endParaRPr lang="en-US" dirty="0"/>
        </a:p>
      </dgm:t>
    </dgm:pt>
    <dgm:pt modelId="{D4082227-95C6-B44F-90B2-CAF950810D3B}" type="parTrans" cxnId="{81D0B9B9-3231-B747-B387-813A2C95BBC9}">
      <dgm:prSet/>
      <dgm:spPr/>
      <dgm:t>
        <a:bodyPr/>
        <a:lstStyle/>
        <a:p>
          <a:endParaRPr lang="en-US"/>
        </a:p>
      </dgm:t>
    </dgm:pt>
    <dgm:pt modelId="{6BBE2D50-5B4F-E34F-80EF-B0D869949FB1}" type="sibTrans" cxnId="{81D0B9B9-3231-B747-B387-813A2C95BBC9}">
      <dgm:prSet/>
      <dgm:spPr/>
      <dgm:t>
        <a:bodyPr/>
        <a:lstStyle/>
        <a:p>
          <a:endParaRPr lang="en-US" dirty="0"/>
        </a:p>
      </dgm:t>
    </dgm:pt>
    <dgm:pt modelId="{902C46C0-D7A9-C243-BC5A-25A15192C319}">
      <dgm:prSet/>
      <dgm:spPr/>
      <dgm:t>
        <a:bodyPr/>
        <a:lstStyle/>
        <a:p>
          <a:pPr rtl="0"/>
          <a:r>
            <a:rPr lang="en-US" dirty="0" smtClean="0"/>
            <a:t>Equalize attenuation across the band of frequencies used by using loading coils or amplifiers.</a:t>
          </a:r>
          <a:endParaRPr lang="en-US" dirty="0"/>
        </a:p>
      </dgm:t>
    </dgm:pt>
    <dgm:pt modelId="{0644D8A1-A637-DC40-A4E7-4CB703976619}" type="parTrans" cxnId="{E5189D43-0E97-BA41-958F-B679B3AA7D95}">
      <dgm:prSet/>
      <dgm:spPr/>
      <dgm:t>
        <a:bodyPr/>
        <a:lstStyle/>
        <a:p>
          <a:endParaRPr lang="en-US"/>
        </a:p>
      </dgm:t>
    </dgm:pt>
    <dgm:pt modelId="{36BB42BA-4821-144F-92BC-EDB6FAFB521B}" type="sibTrans" cxnId="{E5189D43-0E97-BA41-958F-B679B3AA7D95}">
      <dgm:prSet/>
      <dgm:spPr/>
      <dgm:t>
        <a:bodyPr/>
        <a:lstStyle/>
        <a:p>
          <a:endParaRPr lang="en-US" dirty="0"/>
        </a:p>
      </dgm:t>
    </dgm:pt>
    <dgm:pt modelId="{C858DD02-2E3F-4641-A1E0-5877F2007E37}" type="pres">
      <dgm:prSet presAssocID="{BC0AD4E1-838D-2544-AFBF-00D2A87DB86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5DD24E-9554-D34F-AB3A-51704018508A}" type="pres">
      <dgm:prSet presAssocID="{1A361E8D-D39B-A044-A91B-964B5B381492}" presName="dummy" presStyleCnt="0"/>
      <dgm:spPr/>
    </dgm:pt>
    <dgm:pt modelId="{2A457100-9AAB-5C4E-9C01-58A49E3E9CF9}" type="pres">
      <dgm:prSet presAssocID="{1A361E8D-D39B-A044-A91B-964B5B381492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1CD25-DC8C-F745-94AE-EF62AE2491D2}" type="pres">
      <dgm:prSet presAssocID="{BF082C21-AA19-D042-822D-728ED604D5A1}" presName="sibTrans" presStyleLbl="node1" presStyleIdx="0" presStyleCnt="3"/>
      <dgm:spPr/>
      <dgm:t>
        <a:bodyPr/>
        <a:lstStyle/>
        <a:p>
          <a:endParaRPr lang="en-US"/>
        </a:p>
      </dgm:t>
    </dgm:pt>
    <dgm:pt modelId="{1472A071-6955-2548-9E1B-AA9A03E01401}" type="pres">
      <dgm:prSet presAssocID="{9E74789B-988E-B549-8D20-8499478E517A}" presName="dummy" presStyleCnt="0"/>
      <dgm:spPr/>
    </dgm:pt>
    <dgm:pt modelId="{6731A66F-46D1-344A-8400-0C7935FC4736}" type="pres">
      <dgm:prSet presAssocID="{9E74789B-988E-B549-8D20-8499478E517A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B57B5C-AD73-4249-A836-4B2649FDAEC1}" type="pres">
      <dgm:prSet presAssocID="{6BBE2D50-5B4F-E34F-80EF-B0D869949FB1}" presName="sibTrans" presStyleLbl="node1" presStyleIdx="1" presStyleCnt="3"/>
      <dgm:spPr/>
      <dgm:t>
        <a:bodyPr/>
        <a:lstStyle/>
        <a:p>
          <a:endParaRPr lang="en-US"/>
        </a:p>
      </dgm:t>
    </dgm:pt>
    <dgm:pt modelId="{3B170A09-86EF-724B-B506-BB5743A261BB}" type="pres">
      <dgm:prSet presAssocID="{902C46C0-D7A9-C243-BC5A-25A15192C319}" presName="dummy" presStyleCnt="0"/>
      <dgm:spPr/>
    </dgm:pt>
    <dgm:pt modelId="{FC89BF89-1103-1A48-962B-244ED0A9780C}" type="pres">
      <dgm:prSet presAssocID="{902C46C0-D7A9-C243-BC5A-25A15192C319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353C3D-FD49-C44C-BD83-148F2534385D}" type="pres">
      <dgm:prSet presAssocID="{36BB42BA-4821-144F-92BC-EDB6FAFB521B}" presName="sibTrans" presStyleLbl="node1" presStyleIdx="2" presStyleCnt="3"/>
      <dgm:spPr/>
      <dgm:t>
        <a:bodyPr/>
        <a:lstStyle/>
        <a:p>
          <a:endParaRPr lang="en-US"/>
        </a:p>
      </dgm:t>
    </dgm:pt>
  </dgm:ptLst>
  <dgm:cxnLst>
    <dgm:cxn modelId="{81D0B9B9-3231-B747-B387-813A2C95BBC9}" srcId="{BC0AD4E1-838D-2544-AFBF-00D2A87DB860}" destId="{9E74789B-988E-B549-8D20-8499478E517A}" srcOrd="1" destOrd="0" parTransId="{D4082227-95C6-B44F-90B2-CAF950810D3B}" sibTransId="{6BBE2D50-5B4F-E34F-80EF-B0D869949FB1}"/>
    <dgm:cxn modelId="{7F4F8E0B-B40D-BB4F-931D-3055749ADF8E}" srcId="{BC0AD4E1-838D-2544-AFBF-00D2A87DB860}" destId="{1A361E8D-D39B-A044-A91B-964B5B381492}" srcOrd="0" destOrd="0" parTransId="{E23F223A-620D-9A43-8587-5BE22B6C9A9D}" sibTransId="{BF082C21-AA19-D042-822D-728ED604D5A1}"/>
    <dgm:cxn modelId="{DF3138F8-E36E-104B-957B-FBF622CA4BF5}" type="presOf" srcId="{902C46C0-D7A9-C243-BC5A-25A15192C319}" destId="{FC89BF89-1103-1A48-962B-244ED0A9780C}" srcOrd="0" destOrd="0" presId="urn:microsoft.com/office/officeart/2005/8/layout/cycle1"/>
    <dgm:cxn modelId="{EBB6334C-ECB3-9742-A614-35217ACD3A66}" type="presOf" srcId="{905442BC-C7CE-C74B-8BFE-CA391CB0FE92}" destId="{2A457100-9AAB-5C4E-9C01-58A49E3E9CF9}" srcOrd="0" destOrd="1" presId="urn:microsoft.com/office/officeart/2005/8/layout/cycle1"/>
    <dgm:cxn modelId="{A3702FE2-63C5-8A4D-9634-B2B1BB55E66B}" type="presOf" srcId="{BC0AD4E1-838D-2544-AFBF-00D2A87DB860}" destId="{C858DD02-2E3F-4641-A1E0-5877F2007E37}" srcOrd="0" destOrd="0" presId="urn:microsoft.com/office/officeart/2005/8/layout/cycle1"/>
    <dgm:cxn modelId="{E18B7550-1182-364F-A40D-6C6AF15910AA}" type="presOf" srcId="{9E74789B-988E-B549-8D20-8499478E517A}" destId="{6731A66F-46D1-344A-8400-0C7935FC4736}" srcOrd="0" destOrd="0" presId="urn:microsoft.com/office/officeart/2005/8/layout/cycle1"/>
    <dgm:cxn modelId="{3EB41C67-41D1-5942-85E5-89837351F320}" type="presOf" srcId="{926700E0-44D4-E24C-8204-F14DF062AA2C}" destId="{2A457100-9AAB-5C4E-9C01-58A49E3E9CF9}" srcOrd="0" destOrd="2" presId="urn:microsoft.com/office/officeart/2005/8/layout/cycle1"/>
    <dgm:cxn modelId="{541E99BA-EB38-3547-9622-53818A4DE710}" srcId="{1A361E8D-D39B-A044-A91B-964B5B381492}" destId="{926700E0-44D4-E24C-8204-F14DF062AA2C}" srcOrd="1" destOrd="0" parTransId="{9C01BA83-768C-3F43-9766-A79A1250092C}" sibTransId="{D8807172-9543-DE42-A93A-B948CDFF490E}"/>
    <dgm:cxn modelId="{8DDBF44D-214D-BD4E-AAA0-72743CA13F46}" type="presOf" srcId="{1A361E8D-D39B-A044-A91B-964B5B381492}" destId="{2A457100-9AAB-5C4E-9C01-58A49E3E9CF9}" srcOrd="0" destOrd="0" presId="urn:microsoft.com/office/officeart/2005/8/layout/cycle1"/>
    <dgm:cxn modelId="{71D1DCAC-C71D-1C44-9F19-262FE66D3287}" type="presOf" srcId="{6BBE2D50-5B4F-E34F-80EF-B0D869949FB1}" destId="{05B57B5C-AD73-4249-A836-4B2649FDAEC1}" srcOrd="0" destOrd="0" presId="urn:microsoft.com/office/officeart/2005/8/layout/cycle1"/>
    <dgm:cxn modelId="{E5189D43-0E97-BA41-958F-B679B3AA7D95}" srcId="{BC0AD4E1-838D-2544-AFBF-00D2A87DB860}" destId="{902C46C0-D7A9-C243-BC5A-25A15192C319}" srcOrd="2" destOrd="0" parTransId="{0644D8A1-A637-DC40-A4E7-4CB703976619}" sibTransId="{36BB42BA-4821-144F-92BC-EDB6FAFB521B}"/>
    <dgm:cxn modelId="{5AC528B2-E59F-0F47-9406-43E1E92BF9AD}" type="presOf" srcId="{36BB42BA-4821-144F-92BC-EDB6FAFB521B}" destId="{13353C3D-FD49-C44C-BD83-148F2534385D}" srcOrd="0" destOrd="0" presId="urn:microsoft.com/office/officeart/2005/8/layout/cycle1"/>
    <dgm:cxn modelId="{081745D7-C57C-2342-B610-8C5FC97EBCE0}" srcId="{1A361E8D-D39B-A044-A91B-964B5B381492}" destId="{905442BC-C7CE-C74B-8BFE-CA391CB0FE92}" srcOrd="0" destOrd="0" parTransId="{6E48AFF6-F4CB-FF47-AD2D-0342475F86E0}" sibTransId="{2951E2FD-5ADE-1C43-8686-B765D4EDD6F1}"/>
    <dgm:cxn modelId="{78FE6803-BA82-C54C-9F26-78E18A7C4E41}" type="presOf" srcId="{BF082C21-AA19-D042-822D-728ED604D5A1}" destId="{02A1CD25-DC8C-F745-94AE-EF62AE2491D2}" srcOrd="0" destOrd="0" presId="urn:microsoft.com/office/officeart/2005/8/layout/cycle1"/>
    <dgm:cxn modelId="{2652CB4F-E708-0245-B63A-4E489830D7BF}" type="presParOf" srcId="{C858DD02-2E3F-4641-A1E0-5877F2007E37}" destId="{365DD24E-9554-D34F-AB3A-51704018508A}" srcOrd="0" destOrd="0" presId="urn:microsoft.com/office/officeart/2005/8/layout/cycle1"/>
    <dgm:cxn modelId="{93D208E9-C066-8943-8595-BE3A8EE01EA1}" type="presParOf" srcId="{C858DD02-2E3F-4641-A1E0-5877F2007E37}" destId="{2A457100-9AAB-5C4E-9C01-58A49E3E9CF9}" srcOrd="1" destOrd="0" presId="urn:microsoft.com/office/officeart/2005/8/layout/cycle1"/>
    <dgm:cxn modelId="{3D485377-7F44-834B-A7F3-FCF6CCE303B1}" type="presParOf" srcId="{C858DD02-2E3F-4641-A1E0-5877F2007E37}" destId="{02A1CD25-DC8C-F745-94AE-EF62AE2491D2}" srcOrd="2" destOrd="0" presId="urn:microsoft.com/office/officeart/2005/8/layout/cycle1"/>
    <dgm:cxn modelId="{B14338A1-CE5D-8E4B-93BF-156DF04DF93D}" type="presParOf" srcId="{C858DD02-2E3F-4641-A1E0-5877F2007E37}" destId="{1472A071-6955-2548-9E1B-AA9A03E01401}" srcOrd="3" destOrd="0" presId="urn:microsoft.com/office/officeart/2005/8/layout/cycle1"/>
    <dgm:cxn modelId="{63B5F83F-8BD1-9F4A-87F3-7BD5548BCE1B}" type="presParOf" srcId="{C858DD02-2E3F-4641-A1E0-5877F2007E37}" destId="{6731A66F-46D1-344A-8400-0C7935FC4736}" srcOrd="4" destOrd="0" presId="urn:microsoft.com/office/officeart/2005/8/layout/cycle1"/>
    <dgm:cxn modelId="{1CA18019-8CF6-374D-AE18-8868BC0AF790}" type="presParOf" srcId="{C858DD02-2E3F-4641-A1E0-5877F2007E37}" destId="{05B57B5C-AD73-4249-A836-4B2649FDAEC1}" srcOrd="5" destOrd="0" presId="urn:microsoft.com/office/officeart/2005/8/layout/cycle1"/>
    <dgm:cxn modelId="{F5682EF4-6B98-DC42-85D0-A607A175744B}" type="presParOf" srcId="{C858DD02-2E3F-4641-A1E0-5877F2007E37}" destId="{3B170A09-86EF-724B-B506-BB5743A261BB}" srcOrd="6" destOrd="0" presId="urn:microsoft.com/office/officeart/2005/8/layout/cycle1"/>
    <dgm:cxn modelId="{751F5666-25A9-C64E-8B7B-945E41E9266B}" type="presParOf" srcId="{C858DD02-2E3F-4641-A1E0-5877F2007E37}" destId="{FC89BF89-1103-1A48-962B-244ED0A9780C}" srcOrd="7" destOrd="0" presId="urn:microsoft.com/office/officeart/2005/8/layout/cycle1"/>
    <dgm:cxn modelId="{B663B16A-2848-0042-AC70-C82684BCC240}" type="presParOf" srcId="{C858DD02-2E3F-4641-A1E0-5877F2007E37}" destId="{13353C3D-FD49-C44C-BD83-148F2534385D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7766765-4242-7843-8AA3-D980C4952608}" type="doc">
      <dgm:prSet loTypeId="urn:microsoft.com/office/officeart/2005/8/layout/arrow4" loCatId="relationship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7C4133-A347-7043-8E4F-EF2F044F432D}">
      <dgm:prSet/>
      <dgm:spPr/>
      <dgm:t>
        <a:bodyPr/>
        <a:lstStyle/>
        <a:p>
          <a:pPr rtl="0"/>
          <a:r>
            <a:rPr kumimoji="1" lang="en-US" dirty="0" smtClean="0"/>
            <a:t>Unwanted signals inserted between transmitter and receiver</a:t>
          </a:r>
          <a:endParaRPr lang="en-US" dirty="0"/>
        </a:p>
      </dgm:t>
    </dgm:pt>
    <dgm:pt modelId="{DFAEC107-A443-8446-BA07-F7C11EEE978F}" type="parTrans" cxnId="{53DE3161-51BB-6946-A6E5-F8E19BA480F4}">
      <dgm:prSet/>
      <dgm:spPr/>
      <dgm:t>
        <a:bodyPr/>
        <a:lstStyle/>
        <a:p>
          <a:endParaRPr lang="en-US"/>
        </a:p>
      </dgm:t>
    </dgm:pt>
    <dgm:pt modelId="{9B3A34F8-5E51-724A-8F5E-DB1A18463341}" type="sibTrans" cxnId="{53DE3161-51BB-6946-A6E5-F8E19BA480F4}">
      <dgm:prSet/>
      <dgm:spPr/>
      <dgm:t>
        <a:bodyPr/>
        <a:lstStyle/>
        <a:p>
          <a:endParaRPr lang="en-US"/>
        </a:p>
      </dgm:t>
    </dgm:pt>
    <dgm:pt modelId="{212655F4-CB3F-D747-B2D0-7684DFD740B9}">
      <dgm:prSet/>
      <dgm:spPr/>
      <dgm:t>
        <a:bodyPr/>
        <a:lstStyle/>
        <a:p>
          <a:pPr rtl="0"/>
          <a:r>
            <a:rPr kumimoji="1" lang="en-US" dirty="0" smtClean="0"/>
            <a:t>is the major limiting factor in communications system performance</a:t>
          </a:r>
          <a:endParaRPr lang="en-US" dirty="0"/>
        </a:p>
      </dgm:t>
    </dgm:pt>
    <dgm:pt modelId="{035808FF-18D2-A24E-B6C1-FBDD91D892AE}" type="parTrans" cxnId="{2CE910A1-2BD3-6040-A81B-54E910C99ECF}">
      <dgm:prSet/>
      <dgm:spPr/>
      <dgm:t>
        <a:bodyPr/>
        <a:lstStyle/>
        <a:p>
          <a:endParaRPr lang="en-US"/>
        </a:p>
      </dgm:t>
    </dgm:pt>
    <dgm:pt modelId="{6EDA5FB5-C017-A440-9845-3BDA190015DD}" type="sibTrans" cxnId="{2CE910A1-2BD3-6040-A81B-54E910C99ECF}">
      <dgm:prSet/>
      <dgm:spPr/>
      <dgm:t>
        <a:bodyPr/>
        <a:lstStyle/>
        <a:p>
          <a:endParaRPr lang="en-US"/>
        </a:p>
      </dgm:t>
    </dgm:pt>
    <dgm:pt modelId="{0FB088B9-2FF2-5046-8695-0F64BD63C8AF}" type="pres">
      <dgm:prSet presAssocID="{E7766765-4242-7843-8AA3-D980C495260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6EE80C-908F-454D-8C98-266C50A4A468}" type="pres">
      <dgm:prSet presAssocID="{4B7C4133-A347-7043-8E4F-EF2F044F432D}" presName="upArrow" presStyleLbl="node1" presStyleIdx="0" presStyleCnt="2" custLinFactNeighborX="-1085"/>
      <dgm:spPr/>
    </dgm:pt>
    <dgm:pt modelId="{FA4CCC99-0424-824C-9474-CD2C2424AE5B}" type="pres">
      <dgm:prSet presAssocID="{4B7C4133-A347-7043-8E4F-EF2F044F432D}" presName="upArrowText" presStyleLbl="revTx" presStyleIdx="0" presStyleCnt="2" custScaleX="12526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3D192E-A6A4-544A-8A15-C473BB5A91AC}" type="pres">
      <dgm:prSet presAssocID="{212655F4-CB3F-D747-B2D0-7684DFD740B9}" presName="downArrow" presStyleLbl="node1" presStyleIdx="1" presStyleCnt="2" custLinFactNeighborX="-17056"/>
      <dgm:spPr/>
    </dgm:pt>
    <dgm:pt modelId="{D19ED4C5-FCE6-3948-995E-40E4D35DC917}" type="pres">
      <dgm:prSet presAssocID="{212655F4-CB3F-D747-B2D0-7684DFD740B9}" presName="downArrowText" presStyleLbl="revTx" presStyleIdx="1" presStyleCnt="2" custScaleX="1309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97357F-5F82-0444-9B28-A0C22A735ADD}" type="presOf" srcId="{4B7C4133-A347-7043-8E4F-EF2F044F432D}" destId="{FA4CCC99-0424-824C-9474-CD2C2424AE5B}" srcOrd="0" destOrd="0" presId="urn:microsoft.com/office/officeart/2005/8/layout/arrow4"/>
    <dgm:cxn modelId="{BE42DF2A-633C-754B-8F45-64429CBF2AD8}" type="presOf" srcId="{212655F4-CB3F-D747-B2D0-7684DFD740B9}" destId="{D19ED4C5-FCE6-3948-995E-40E4D35DC917}" srcOrd="0" destOrd="0" presId="urn:microsoft.com/office/officeart/2005/8/layout/arrow4"/>
    <dgm:cxn modelId="{8DF69440-4F25-0A4C-A1E0-7649477FE266}" type="presOf" srcId="{E7766765-4242-7843-8AA3-D980C4952608}" destId="{0FB088B9-2FF2-5046-8695-0F64BD63C8AF}" srcOrd="0" destOrd="0" presId="urn:microsoft.com/office/officeart/2005/8/layout/arrow4"/>
    <dgm:cxn modelId="{2CE910A1-2BD3-6040-A81B-54E910C99ECF}" srcId="{E7766765-4242-7843-8AA3-D980C4952608}" destId="{212655F4-CB3F-D747-B2D0-7684DFD740B9}" srcOrd="1" destOrd="0" parTransId="{035808FF-18D2-A24E-B6C1-FBDD91D892AE}" sibTransId="{6EDA5FB5-C017-A440-9845-3BDA190015DD}"/>
    <dgm:cxn modelId="{53DE3161-51BB-6946-A6E5-F8E19BA480F4}" srcId="{E7766765-4242-7843-8AA3-D980C4952608}" destId="{4B7C4133-A347-7043-8E4F-EF2F044F432D}" srcOrd="0" destOrd="0" parTransId="{DFAEC107-A443-8446-BA07-F7C11EEE978F}" sibTransId="{9B3A34F8-5E51-724A-8F5E-DB1A18463341}"/>
    <dgm:cxn modelId="{11C037BB-9A99-2941-8741-3153A47FAB6B}" type="presParOf" srcId="{0FB088B9-2FF2-5046-8695-0F64BD63C8AF}" destId="{9F6EE80C-908F-454D-8C98-266C50A4A468}" srcOrd="0" destOrd="0" presId="urn:microsoft.com/office/officeart/2005/8/layout/arrow4"/>
    <dgm:cxn modelId="{8B567172-7ACD-DC4B-9B2E-9FE53C0AA331}" type="presParOf" srcId="{0FB088B9-2FF2-5046-8695-0F64BD63C8AF}" destId="{FA4CCC99-0424-824C-9474-CD2C2424AE5B}" srcOrd="1" destOrd="0" presId="urn:microsoft.com/office/officeart/2005/8/layout/arrow4"/>
    <dgm:cxn modelId="{13EA52EB-C1D8-7B4D-B9ED-EC7F390B17DD}" type="presParOf" srcId="{0FB088B9-2FF2-5046-8695-0F64BD63C8AF}" destId="{E13D192E-A6A4-544A-8A15-C473BB5A91AC}" srcOrd="2" destOrd="0" presId="urn:microsoft.com/office/officeart/2005/8/layout/arrow4"/>
    <dgm:cxn modelId="{7B57B906-887C-E04A-9723-9ADE72855F6C}" type="presParOf" srcId="{0FB088B9-2FF2-5046-8695-0F64BD63C8AF}" destId="{D19ED4C5-FCE6-3948-995E-40E4D35DC917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8B9686-8203-45E2-B9E6-885CC9C4A8F3}" type="doc">
      <dgm:prSet loTypeId="urn:microsoft.com/office/officeart/2005/8/layout/hList1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FF7FAE-785A-437C-AB50-BD37B31F5CB8}">
      <dgm:prSet phldrT="[Text]"/>
      <dgm:spPr/>
      <dgm:t>
        <a:bodyPr/>
        <a:lstStyle/>
        <a:p>
          <a:r>
            <a:rPr lang="en-US" b="1" dirty="0" smtClean="0"/>
            <a:t>Thermal noise</a:t>
          </a:r>
          <a:endParaRPr lang="en-US" dirty="0"/>
        </a:p>
      </dgm:t>
    </dgm:pt>
    <dgm:pt modelId="{42FE994D-2EA1-4501-BBE2-936EFAC0E5E4}" type="parTrans" cxnId="{1DF86C84-95BD-4048-A0EE-18312CF5FE9C}">
      <dgm:prSet/>
      <dgm:spPr/>
      <dgm:t>
        <a:bodyPr/>
        <a:lstStyle/>
        <a:p>
          <a:endParaRPr lang="en-US"/>
        </a:p>
      </dgm:t>
    </dgm:pt>
    <dgm:pt modelId="{5E5262CA-DC8F-4589-8657-B1283B070C89}" type="sibTrans" cxnId="{1DF86C84-95BD-4048-A0EE-18312CF5FE9C}">
      <dgm:prSet/>
      <dgm:spPr/>
      <dgm:t>
        <a:bodyPr/>
        <a:lstStyle/>
        <a:p>
          <a:endParaRPr lang="en-US"/>
        </a:p>
      </dgm:t>
    </dgm:pt>
    <dgm:pt modelId="{F8CBDCD8-0DD4-47F9-946D-84955FE4BFC1}">
      <dgm:prSet phldrT="[Text]"/>
      <dgm:spPr/>
      <dgm:t>
        <a:bodyPr/>
        <a:lstStyle/>
        <a:p>
          <a:r>
            <a:rPr lang="en-US" dirty="0" smtClean="0"/>
            <a:t>due to thermal agitation of electrons</a:t>
          </a:r>
          <a:endParaRPr lang="en-US" dirty="0"/>
        </a:p>
      </dgm:t>
    </dgm:pt>
    <dgm:pt modelId="{08458578-8C8F-48EF-8CAA-3D4376A6645E}" type="parTrans" cxnId="{31641128-1F0D-41CC-BD79-A83E4F4A58B3}">
      <dgm:prSet/>
      <dgm:spPr/>
      <dgm:t>
        <a:bodyPr/>
        <a:lstStyle/>
        <a:p>
          <a:endParaRPr lang="en-US"/>
        </a:p>
      </dgm:t>
    </dgm:pt>
    <dgm:pt modelId="{550616D3-873D-46AA-9E23-0B6D0BBE9EFC}" type="sibTrans" cxnId="{31641128-1F0D-41CC-BD79-A83E4F4A58B3}">
      <dgm:prSet/>
      <dgm:spPr/>
      <dgm:t>
        <a:bodyPr/>
        <a:lstStyle/>
        <a:p>
          <a:endParaRPr lang="en-US"/>
        </a:p>
      </dgm:t>
    </dgm:pt>
    <dgm:pt modelId="{2018991C-D5BA-4A1E-B6A3-B34D4A724D7D}">
      <dgm:prSet phldrT="[Text]"/>
      <dgm:spPr/>
      <dgm:t>
        <a:bodyPr/>
        <a:lstStyle/>
        <a:p>
          <a:r>
            <a:rPr lang="en-US" dirty="0" smtClean="0"/>
            <a:t>uniformly distributed across bandwidths</a:t>
          </a:r>
          <a:endParaRPr lang="en-US" dirty="0"/>
        </a:p>
      </dgm:t>
    </dgm:pt>
    <dgm:pt modelId="{001C265B-B5FE-4C1A-85F9-7FE63717CEE5}" type="parTrans" cxnId="{CDAAB278-6C1F-4D09-8C01-F9899B272AD4}">
      <dgm:prSet/>
      <dgm:spPr/>
      <dgm:t>
        <a:bodyPr/>
        <a:lstStyle/>
        <a:p>
          <a:endParaRPr lang="en-US"/>
        </a:p>
      </dgm:t>
    </dgm:pt>
    <dgm:pt modelId="{92116D15-E787-45A8-9296-F8A9AEB8E648}" type="sibTrans" cxnId="{CDAAB278-6C1F-4D09-8C01-F9899B272AD4}">
      <dgm:prSet/>
      <dgm:spPr/>
      <dgm:t>
        <a:bodyPr/>
        <a:lstStyle/>
        <a:p>
          <a:endParaRPr lang="en-US"/>
        </a:p>
      </dgm:t>
    </dgm:pt>
    <dgm:pt modelId="{93B473D3-1171-4D9C-A841-435FF41C7D5A}">
      <dgm:prSet phldrT="[Text]"/>
      <dgm:spPr/>
      <dgm:t>
        <a:bodyPr/>
        <a:lstStyle/>
        <a:p>
          <a:r>
            <a:rPr lang="en-US" dirty="0" smtClean="0"/>
            <a:t>referred to as white noise</a:t>
          </a:r>
          <a:endParaRPr lang="en-US" dirty="0"/>
        </a:p>
      </dgm:t>
    </dgm:pt>
    <dgm:pt modelId="{87D31E4D-8E29-4DC2-A347-7E07F8CB5BB6}" type="parTrans" cxnId="{FBED5A08-9D1F-4291-B948-B2DCEA1213C3}">
      <dgm:prSet/>
      <dgm:spPr/>
      <dgm:t>
        <a:bodyPr/>
        <a:lstStyle/>
        <a:p>
          <a:endParaRPr lang="en-US"/>
        </a:p>
      </dgm:t>
    </dgm:pt>
    <dgm:pt modelId="{71008F87-3528-4848-9C87-B0E5742B2BAE}" type="sibTrans" cxnId="{FBED5A08-9D1F-4291-B948-B2DCEA1213C3}">
      <dgm:prSet/>
      <dgm:spPr/>
      <dgm:t>
        <a:bodyPr/>
        <a:lstStyle/>
        <a:p>
          <a:endParaRPr lang="en-US"/>
        </a:p>
      </dgm:t>
    </dgm:pt>
    <dgm:pt modelId="{16E31EF3-DE6B-49C0-A62B-4779B0B8EB53}" type="pres">
      <dgm:prSet presAssocID="{108B9686-8203-45E2-B9E6-885CC9C4A8F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27BB48-7F92-4E61-9648-6465B8A4FB7A}" type="pres">
      <dgm:prSet presAssocID="{69FF7FAE-785A-437C-AB50-BD37B31F5CB8}" presName="composite" presStyleCnt="0"/>
      <dgm:spPr/>
    </dgm:pt>
    <dgm:pt modelId="{FAF0D325-9E92-4C32-9509-9F45B1175DA2}" type="pres">
      <dgm:prSet presAssocID="{69FF7FAE-785A-437C-AB50-BD37B31F5CB8}" presName="parTx" presStyleLbl="alignNode1" presStyleIdx="0" presStyleCnt="1" custLinFactNeighborY="-60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6C122-1DB5-4EC2-AF9B-5A46EC1326F7}" type="pres">
      <dgm:prSet presAssocID="{69FF7FAE-785A-437C-AB50-BD37B31F5CB8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FC00AE-AD31-8F47-926E-C21C792C2B31}" type="presOf" srcId="{108B9686-8203-45E2-B9E6-885CC9C4A8F3}" destId="{16E31EF3-DE6B-49C0-A62B-4779B0B8EB53}" srcOrd="0" destOrd="0" presId="urn:microsoft.com/office/officeart/2005/8/layout/hList1"/>
    <dgm:cxn modelId="{974026CC-5011-D342-BA59-D8C30D727F6F}" type="presOf" srcId="{69FF7FAE-785A-437C-AB50-BD37B31F5CB8}" destId="{FAF0D325-9E92-4C32-9509-9F45B1175DA2}" srcOrd="0" destOrd="0" presId="urn:microsoft.com/office/officeart/2005/8/layout/hList1"/>
    <dgm:cxn modelId="{3872BDEB-771D-4843-9B78-662FF71B4851}" type="presOf" srcId="{F8CBDCD8-0DD4-47F9-946D-84955FE4BFC1}" destId="{ED76C122-1DB5-4EC2-AF9B-5A46EC1326F7}" srcOrd="0" destOrd="0" presId="urn:microsoft.com/office/officeart/2005/8/layout/hList1"/>
    <dgm:cxn modelId="{FBED5A08-9D1F-4291-B948-B2DCEA1213C3}" srcId="{69FF7FAE-785A-437C-AB50-BD37B31F5CB8}" destId="{93B473D3-1171-4D9C-A841-435FF41C7D5A}" srcOrd="2" destOrd="0" parTransId="{87D31E4D-8E29-4DC2-A347-7E07F8CB5BB6}" sibTransId="{71008F87-3528-4848-9C87-B0E5742B2BAE}"/>
    <dgm:cxn modelId="{31641128-1F0D-41CC-BD79-A83E4F4A58B3}" srcId="{69FF7FAE-785A-437C-AB50-BD37B31F5CB8}" destId="{F8CBDCD8-0DD4-47F9-946D-84955FE4BFC1}" srcOrd="0" destOrd="0" parTransId="{08458578-8C8F-48EF-8CAA-3D4376A6645E}" sibTransId="{550616D3-873D-46AA-9E23-0B6D0BBE9EFC}"/>
    <dgm:cxn modelId="{B9E2B8CF-5811-B444-93A9-8D0DD55AC99D}" type="presOf" srcId="{2018991C-D5BA-4A1E-B6A3-B34D4A724D7D}" destId="{ED76C122-1DB5-4EC2-AF9B-5A46EC1326F7}" srcOrd="0" destOrd="1" presId="urn:microsoft.com/office/officeart/2005/8/layout/hList1"/>
    <dgm:cxn modelId="{CDAAB278-6C1F-4D09-8C01-F9899B272AD4}" srcId="{69FF7FAE-785A-437C-AB50-BD37B31F5CB8}" destId="{2018991C-D5BA-4A1E-B6A3-B34D4A724D7D}" srcOrd="1" destOrd="0" parTransId="{001C265B-B5FE-4C1A-85F9-7FE63717CEE5}" sibTransId="{92116D15-E787-45A8-9296-F8A9AEB8E648}"/>
    <dgm:cxn modelId="{98525C7A-AFDA-E541-93F3-065D57203494}" type="presOf" srcId="{93B473D3-1171-4D9C-A841-435FF41C7D5A}" destId="{ED76C122-1DB5-4EC2-AF9B-5A46EC1326F7}" srcOrd="0" destOrd="2" presId="urn:microsoft.com/office/officeart/2005/8/layout/hList1"/>
    <dgm:cxn modelId="{1DF86C84-95BD-4048-A0EE-18312CF5FE9C}" srcId="{108B9686-8203-45E2-B9E6-885CC9C4A8F3}" destId="{69FF7FAE-785A-437C-AB50-BD37B31F5CB8}" srcOrd="0" destOrd="0" parTransId="{42FE994D-2EA1-4501-BBE2-936EFAC0E5E4}" sibTransId="{5E5262CA-DC8F-4589-8657-B1283B070C89}"/>
    <dgm:cxn modelId="{F8BEB33C-2673-9041-BA2B-8C97EF1341FD}" type="presParOf" srcId="{16E31EF3-DE6B-49C0-A62B-4779B0B8EB53}" destId="{BA27BB48-7F92-4E61-9648-6465B8A4FB7A}" srcOrd="0" destOrd="0" presId="urn:microsoft.com/office/officeart/2005/8/layout/hList1"/>
    <dgm:cxn modelId="{F65F87E2-AF50-8046-9701-6BE29DF92E8A}" type="presParOf" srcId="{BA27BB48-7F92-4E61-9648-6465B8A4FB7A}" destId="{FAF0D325-9E92-4C32-9509-9F45B1175DA2}" srcOrd="0" destOrd="0" presId="urn:microsoft.com/office/officeart/2005/8/layout/hList1"/>
    <dgm:cxn modelId="{BBEFDFB1-BCD9-4947-9B87-80A269B0509D}" type="presParOf" srcId="{BA27BB48-7F92-4E61-9648-6465B8A4FB7A}" destId="{ED76C122-1DB5-4EC2-AF9B-5A46EC1326F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AD7E7CE-E3B9-460E-BB8B-7F744271F75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BBCDE99-F69D-47A4-A4B2-666F92CF9A05}">
      <dgm:prSet phldrT="[Text]"/>
      <dgm:spPr/>
      <dgm:t>
        <a:bodyPr/>
        <a:lstStyle/>
        <a:p>
          <a:r>
            <a:rPr lang="en-US" b="1" dirty="0" smtClean="0"/>
            <a:t>Intermodulation noise</a:t>
          </a:r>
          <a:endParaRPr lang="en-US" dirty="0"/>
        </a:p>
      </dgm:t>
    </dgm:pt>
    <dgm:pt modelId="{B07A373C-E2AB-4B87-9CB4-925C4DDF8916}" type="parTrans" cxnId="{613C5140-D9EA-41BB-955E-F7A86DC96A33}">
      <dgm:prSet/>
      <dgm:spPr/>
      <dgm:t>
        <a:bodyPr/>
        <a:lstStyle/>
        <a:p>
          <a:endParaRPr lang="en-US"/>
        </a:p>
      </dgm:t>
    </dgm:pt>
    <dgm:pt modelId="{C0FB2DD7-542B-4412-BDA0-00B33C026BC7}" type="sibTrans" cxnId="{613C5140-D9EA-41BB-955E-F7A86DC96A33}">
      <dgm:prSet/>
      <dgm:spPr/>
      <dgm:t>
        <a:bodyPr/>
        <a:lstStyle/>
        <a:p>
          <a:endParaRPr lang="en-US"/>
        </a:p>
      </dgm:t>
    </dgm:pt>
    <dgm:pt modelId="{B8C61C01-BF7A-4E2F-AA45-D29C9C9C45F3}">
      <dgm:prSet phldrT="[Text]"/>
      <dgm:spPr/>
      <dgm:t>
        <a:bodyPr/>
        <a:lstStyle/>
        <a:p>
          <a:r>
            <a:rPr lang="en-US" dirty="0" smtClean="0"/>
            <a:t>produced by nonlinearities in the transmitter, receiver, and/or intervening transmission medium</a:t>
          </a:r>
          <a:endParaRPr lang="en-US" dirty="0"/>
        </a:p>
      </dgm:t>
    </dgm:pt>
    <dgm:pt modelId="{D4526067-B18A-4C58-88C7-3B7A027AD5BC}" type="parTrans" cxnId="{2E6771A8-883A-44E9-82F8-709653569944}">
      <dgm:prSet/>
      <dgm:spPr/>
      <dgm:t>
        <a:bodyPr/>
        <a:lstStyle/>
        <a:p>
          <a:endParaRPr lang="en-US"/>
        </a:p>
      </dgm:t>
    </dgm:pt>
    <dgm:pt modelId="{D628C993-56A8-4F85-94E4-A0212B7C87E5}" type="sibTrans" cxnId="{2E6771A8-883A-44E9-82F8-709653569944}">
      <dgm:prSet/>
      <dgm:spPr/>
      <dgm:t>
        <a:bodyPr/>
        <a:lstStyle/>
        <a:p>
          <a:endParaRPr lang="en-US"/>
        </a:p>
      </dgm:t>
    </dgm:pt>
    <dgm:pt modelId="{E0B93B38-C348-4BC7-88FE-7EE4EB0FD0D4}">
      <dgm:prSet phldrT="[Text]"/>
      <dgm:spPr/>
      <dgm:t>
        <a:bodyPr/>
        <a:lstStyle/>
        <a:p>
          <a:r>
            <a:rPr lang="en-US" dirty="0" smtClean="0"/>
            <a:t>effect is to produce signals at a frequency that is the sum or difference of the two original frequencies</a:t>
          </a:r>
          <a:endParaRPr lang="en-US" dirty="0"/>
        </a:p>
      </dgm:t>
    </dgm:pt>
    <dgm:pt modelId="{26B9EDB6-B5FE-4E22-AD6A-B928B7694F7E}" type="parTrans" cxnId="{2A0FB69F-6491-4552-9B61-92365E52B166}">
      <dgm:prSet/>
      <dgm:spPr/>
      <dgm:t>
        <a:bodyPr/>
        <a:lstStyle/>
        <a:p>
          <a:endParaRPr lang="en-US"/>
        </a:p>
      </dgm:t>
    </dgm:pt>
    <dgm:pt modelId="{2CFA1CB2-5510-47E9-A6AD-9A5261345F54}" type="sibTrans" cxnId="{2A0FB69F-6491-4552-9B61-92365E52B166}">
      <dgm:prSet/>
      <dgm:spPr/>
      <dgm:t>
        <a:bodyPr/>
        <a:lstStyle/>
        <a:p>
          <a:endParaRPr lang="en-US"/>
        </a:p>
      </dgm:t>
    </dgm:pt>
    <dgm:pt modelId="{28B862F1-373C-4257-86FB-646CDE039A79}" type="pres">
      <dgm:prSet presAssocID="{1AD7E7CE-E3B9-460E-BB8B-7F744271F75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0E41B1-DC95-4E59-AD61-17D25B0EF2D3}" type="pres">
      <dgm:prSet presAssocID="{9BBCDE99-F69D-47A4-A4B2-666F92CF9A05}" presName="composite" presStyleCnt="0"/>
      <dgm:spPr/>
    </dgm:pt>
    <dgm:pt modelId="{9AFFBBC6-B77A-4A18-BE4D-D4046CA2FC76}" type="pres">
      <dgm:prSet presAssocID="{9BBCDE99-F69D-47A4-A4B2-666F92CF9A0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66143-2EA6-42C4-A14F-8875BAAAB422}" type="pres">
      <dgm:prSet presAssocID="{9BBCDE99-F69D-47A4-A4B2-666F92CF9A05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6771A8-883A-44E9-82F8-709653569944}" srcId="{9BBCDE99-F69D-47A4-A4B2-666F92CF9A05}" destId="{B8C61C01-BF7A-4E2F-AA45-D29C9C9C45F3}" srcOrd="0" destOrd="0" parTransId="{D4526067-B18A-4C58-88C7-3B7A027AD5BC}" sibTransId="{D628C993-56A8-4F85-94E4-A0212B7C87E5}"/>
    <dgm:cxn modelId="{CA05E1FB-0630-5A42-B08A-E1274AADE34A}" type="presOf" srcId="{B8C61C01-BF7A-4E2F-AA45-D29C9C9C45F3}" destId="{78466143-2EA6-42C4-A14F-8875BAAAB422}" srcOrd="0" destOrd="0" presId="urn:microsoft.com/office/officeart/2005/8/layout/hList1"/>
    <dgm:cxn modelId="{3E2694AF-1240-5849-B1F5-7700BE7AC4A4}" type="presOf" srcId="{1AD7E7CE-E3B9-460E-BB8B-7F744271F75F}" destId="{28B862F1-373C-4257-86FB-646CDE039A79}" srcOrd="0" destOrd="0" presId="urn:microsoft.com/office/officeart/2005/8/layout/hList1"/>
    <dgm:cxn modelId="{BE543EC6-7303-F74C-8EC5-ABEE00243A71}" type="presOf" srcId="{E0B93B38-C348-4BC7-88FE-7EE4EB0FD0D4}" destId="{78466143-2EA6-42C4-A14F-8875BAAAB422}" srcOrd="0" destOrd="1" presId="urn:microsoft.com/office/officeart/2005/8/layout/hList1"/>
    <dgm:cxn modelId="{558B89C6-E521-8441-92CB-F9EA7C1DC2A5}" type="presOf" srcId="{9BBCDE99-F69D-47A4-A4B2-666F92CF9A05}" destId="{9AFFBBC6-B77A-4A18-BE4D-D4046CA2FC76}" srcOrd="0" destOrd="0" presId="urn:microsoft.com/office/officeart/2005/8/layout/hList1"/>
    <dgm:cxn modelId="{613C5140-D9EA-41BB-955E-F7A86DC96A33}" srcId="{1AD7E7CE-E3B9-460E-BB8B-7F744271F75F}" destId="{9BBCDE99-F69D-47A4-A4B2-666F92CF9A05}" srcOrd="0" destOrd="0" parTransId="{B07A373C-E2AB-4B87-9CB4-925C4DDF8916}" sibTransId="{C0FB2DD7-542B-4412-BDA0-00B33C026BC7}"/>
    <dgm:cxn modelId="{2A0FB69F-6491-4552-9B61-92365E52B166}" srcId="{9BBCDE99-F69D-47A4-A4B2-666F92CF9A05}" destId="{E0B93B38-C348-4BC7-88FE-7EE4EB0FD0D4}" srcOrd="1" destOrd="0" parTransId="{26B9EDB6-B5FE-4E22-AD6A-B928B7694F7E}" sibTransId="{2CFA1CB2-5510-47E9-A6AD-9A5261345F54}"/>
    <dgm:cxn modelId="{446ABE85-86FD-0047-BE7C-DEB8A3DA0FE9}" type="presParOf" srcId="{28B862F1-373C-4257-86FB-646CDE039A79}" destId="{C10E41B1-DC95-4E59-AD61-17D25B0EF2D3}" srcOrd="0" destOrd="0" presId="urn:microsoft.com/office/officeart/2005/8/layout/hList1"/>
    <dgm:cxn modelId="{82D23B33-1004-FC46-A03D-A846415E5A1F}" type="presParOf" srcId="{C10E41B1-DC95-4E59-AD61-17D25B0EF2D3}" destId="{9AFFBBC6-B77A-4A18-BE4D-D4046CA2FC76}" srcOrd="0" destOrd="0" presId="urn:microsoft.com/office/officeart/2005/8/layout/hList1"/>
    <dgm:cxn modelId="{00C1D9E8-D060-DD40-8271-639C09C46670}" type="presParOf" srcId="{C10E41B1-DC95-4E59-AD61-17D25B0EF2D3}" destId="{78466143-2EA6-42C4-A14F-8875BAAAB42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4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9DC211-5005-4046-A225-FD2F7417AF60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150B65-5737-1243-A2CD-D7F182B8B2BC}">
      <dgm:prSet custT="1"/>
      <dgm:spPr/>
      <dgm:t>
        <a:bodyPr/>
        <a:lstStyle/>
        <a:p>
          <a:pPr rtl="0"/>
          <a:r>
            <a:rPr kumimoji="1" lang="en-US" sz="2400" b="1" i="0" dirty="0" smtClean="0"/>
            <a:t>Maximum rate at which data can be transmitted over a given communications channel under given conditions</a:t>
          </a:r>
          <a:endParaRPr lang="en-US" sz="2400" b="1" i="0" dirty="0"/>
        </a:p>
      </dgm:t>
    </dgm:pt>
    <dgm:pt modelId="{AA586D4D-301C-5D43-B5D8-5081C8D2E8FB}" type="parTrans" cxnId="{D3F77F6D-0816-A24E-91B3-0B952DF340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0FEF859-C2A3-4B41-9932-CF03891530A5}" type="sibTrans" cxnId="{D3F77F6D-0816-A24E-91B3-0B952DF3408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3C91541-C143-B849-9174-617FFB07F696}">
      <dgm:prSet custT="1"/>
      <dgm:spPr/>
      <dgm:t>
        <a:bodyPr/>
        <a:lstStyle/>
        <a:p>
          <a:pPr rtl="0"/>
          <a:endParaRPr lang="en-US" sz="1600" b="1" i="0" dirty="0">
            <a:solidFill>
              <a:schemeClr val="tx2"/>
            </a:solidFill>
          </a:endParaRPr>
        </a:p>
      </dgm:t>
    </dgm:pt>
    <dgm:pt modelId="{9184E6AF-F5CB-4440-9C64-EF859863D0B7}" type="parTrans" cxnId="{40882CF6-7DF0-C542-9984-BE7B7B94483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9F5433E-DE77-E844-B048-519229BFBB71}" type="sibTrans" cxnId="{40882CF6-7DF0-C542-9984-BE7B7B94483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4AE3635-F866-564D-A665-A6F24AB5E01D}">
      <dgm:prSet/>
      <dgm:spPr/>
      <dgm:t>
        <a:bodyPr/>
        <a:lstStyle/>
        <a:p>
          <a:pPr rtl="0"/>
          <a:r>
            <a:rPr kumimoji="1" lang="en-US" b="1" i="0" dirty="0" smtClean="0"/>
            <a:t>data rate </a:t>
          </a:r>
        </a:p>
        <a:p>
          <a:pPr rtl="0"/>
          <a:endParaRPr kumimoji="1" lang="en-US" b="1" i="0" dirty="0" smtClean="0"/>
        </a:p>
        <a:p>
          <a:pPr rtl="0"/>
          <a:r>
            <a:rPr kumimoji="1" lang="en-US" b="1" i="0" dirty="0" smtClean="0"/>
            <a:t> in bits per second</a:t>
          </a:r>
          <a:endParaRPr lang="en-US" dirty="0"/>
        </a:p>
      </dgm:t>
    </dgm:pt>
    <dgm:pt modelId="{462700EE-1CC5-3542-9175-CE85EE557BEB}" type="parTrans" cxnId="{E1E39020-F018-4C45-99AA-C128B6E9E660}">
      <dgm:prSet/>
      <dgm:spPr/>
      <dgm:t>
        <a:bodyPr/>
        <a:lstStyle/>
        <a:p>
          <a:endParaRPr lang="en-US"/>
        </a:p>
      </dgm:t>
    </dgm:pt>
    <dgm:pt modelId="{A7652AB1-EAFA-FD4D-95D9-855215227F9E}" type="sibTrans" cxnId="{E1E39020-F018-4C45-99AA-C128B6E9E660}">
      <dgm:prSet/>
      <dgm:spPr/>
      <dgm:t>
        <a:bodyPr/>
        <a:lstStyle/>
        <a:p>
          <a:endParaRPr lang="en-US"/>
        </a:p>
      </dgm:t>
    </dgm:pt>
    <dgm:pt modelId="{394F5F07-604E-804B-B5AC-A1E8F346A30D}">
      <dgm:prSet/>
      <dgm:spPr/>
      <dgm:t>
        <a:bodyPr/>
        <a:lstStyle/>
        <a:p>
          <a:pPr rtl="0"/>
          <a:r>
            <a:rPr kumimoji="1" lang="en-US" b="1" i="0" dirty="0" smtClean="0"/>
            <a:t>bandwidth</a:t>
          </a:r>
        </a:p>
        <a:p>
          <a:pPr rtl="0"/>
          <a:endParaRPr kumimoji="1" lang="en-US" b="1" i="0" dirty="0" smtClean="0"/>
        </a:p>
        <a:p>
          <a:pPr rtl="0"/>
          <a:r>
            <a:rPr kumimoji="1" lang="en-US" b="1" i="0" dirty="0" smtClean="0"/>
            <a:t> in cycles per second or Hertz</a:t>
          </a:r>
          <a:endParaRPr lang="en-US" b="1" i="0" dirty="0"/>
        </a:p>
      </dgm:t>
    </dgm:pt>
    <dgm:pt modelId="{0C87A161-684D-8643-AF32-7C365FCE4002}" type="parTrans" cxnId="{069390FA-1260-4D46-8826-EB81498BCAEC}">
      <dgm:prSet/>
      <dgm:spPr/>
      <dgm:t>
        <a:bodyPr/>
        <a:lstStyle/>
        <a:p>
          <a:endParaRPr lang="en-US"/>
        </a:p>
      </dgm:t>
    </dgm:pt>
    <dgm:pt modelId="{FDFBACEA-45DC-D24F-937A-A04CFC580A6C}" type="sibTrans" cxnId="{069390FA-1260-4D46-8826-EB81498BCAEC}">
      <dgm:prSet/>
      <dgm:spPr/>
      <dgm:t>
        <a:bodyPr/>
        <a:lstStyle/>
        <a:p>
          <a:endParaRPr lang="en-US"/>
        </a:p>
      </dgm:t>
    </dgm:pt>
    <dgm:pt modelId="{DB4A024D-F9D6-D544-A617-27138944E861}">
      <dgm:prSet/>
      <dgm:spPr/>
      <dgm:t>
        <a:bodyPr/>
        <a:lstStyle/>
        <a:p>
          <a:pPr rtl="0"/>
          <a:r>
            <a:rPr kumimoji="1" lang="en-US" b="1" i="0" dirty="0" smtClean="0"/>
            <a:t>error rate</a:t>
          </a:r>
        </a:p>
        <a:p>
          <a:pPr rtl="0"/>
          <a:endParaRPr kumimoji="1" lang="en-US" b="1" i="0" dirty="0" smtClean="0"/>
        </a:p>
        <a:p>
          <a:pPr rtl="0"/>
          <a:r>
            <a:rPr kumimoji="1" lang="en-US" b="1" i="0" dirty="0" smtClean="0"/>
            <a:t> rate of corrupted bits</a:t>
          </a:r>
          <a:endParaRPr lang="en-US" b="1" i="0" dirty="0"/>
        </a:p>
      </dgm:t>
    </dgm:pt>
    <dgm:pt modelId="{F99026E8-A6FF-9B41-B2F5-569DE4E61A9A}" type="parTrans" cxnId="{C1B987C4-E06E-2F40-838A-42AF270BCBA3}">
      <dgm:prSet/>
      <dgm:spPr/>
      <dgm:t>
        <a:bodyPr/>
        <a:lstStyle/>
        <a:p>
          <a:endParaRPr lang="en-US"/>
        </a:p>
      </dgm:t>
    </dgm:pt>
    <dgm:pt modelId="{30CF4D1A-A10B-F54F-9170-FD5C59843338}" type="sibTrans" cxnId="{C1B987C4-E06E-2F40-838A-42AF270BCBA3}">
      <dgm:prSet/>
      <dgm:spPr/>
      <dgm:t>
        <a:bodyPr/>
        <a:lstStyle/>
        <a:p>
          <a:endParaRPr lang="en-US"/>
        </a:p>
      </dgm:t>
    </dgm:pt>
    <dgm:pt modelId="{618B090C-CFD2-2440-AE01-C33C19D1C441}">
      <dgm:prSet/>
      <dgm:spPr/>
      <dgm:t>
        <a:bodyPr/>
        <a:lstStyle/>
        <a:p>
          <a:pPr rtl="0"/>
          <a:r>
            <a:rPr kumimoji="1" lang="en-US" b="1" i="0" dirty="0" smtClean="0"/>
            <a:t>limitations due to physical properties</a:t>
          </a:r>
          <a:endParaRPr lang="en-US" b="1" i="0" dirty="0"/>
        </a:p>
      </dgm:t>
    </dgm:pt>
    <dgm:pt modelId="{707F9659-A2C3-8C40-81D9-3792F02B944E}" type="parTrans" cxnId="{395B69DD-8E30-4247-805C-16D7A60FEC47}">
      <dgm:prSet/>
      <dgm:spPr/>
      <dgm:t>
        <a:bodyPr/>
        <a:lstStyle/>
        <a:p>
          <a:endParaRPr lang="en-US"/>
        </a:p>
      </dgm:t>
    </dgm:pt>
    <dgm:pt modelId="{32F3F922-5DAA-784A-A26E-0C86CCF3CEBC}" type="sibTrans" cxnId="{395B69DD-8E30-4247-805C-16D7A60FEC47}">
      <dgm:prSet/>
      <dgm:spPr/>
      <dgm:t>
        <a:bodyPr/>
        <a:lstStyle/>
        <a:p>
          <a:endParaRPr lang="en-US"/>
        </a:p>
      </dgm:t>
    </dgm:pt>
    <dgm:pt modelId="{96FE722E-5ED6-7548-A33A-77E1F94A94F1}">
      <dgm:prSet/>
      <dgm:spPr/>
      <dgm:t>
        <a:bodyPr/>
        <a:lstStyle/>
        <a:p>
          <a:pPr rtl="0"/>
          <a:r>
            <a:rPr kumimoji="1" lang="en-US" b="1" i="0" dirty="0" smtClean="0"/>
            <a:t>main constraint on achieving efficiency is noise</a:t>
          </a:r>
          <a:endParaRPr lang="en-US" b="1" i="0" dirty="0"/>
        </a:p>
      </dgm:t>
    </dgm:pt>
    <dgm:pt modelId="{49F5208A-5F22-3848-8A83-7721FD41F8CD}" type="parTrans" cxnId="{ABDD0252-E467-CE49-B1E9-3C4BC764583E}">
      <dgm:prSet/>
      <dgm:spPr/>
      <dgm:t>
        <a:bodyPr/>
        <a:lstStyle/>
        <a:p>
          <a:endParaRPr lang="en-US"/>
        </a:p>
      </dgm:t>
    </dgm:pt>
    <dgm:pt modelId="{43815C64-8594-4842-B82C-D362E10623BB}" type="sibTrans" cxnId="{ABDD0252-E467-CE49-B1E9-3C4BC764583E}">
      <dgm:prSet/>
      <dgm:spPr/>
      <dgm:t>
        <a:bodyPr/>
        <a:lstStyle/>
        <a:p>
          <a:endParaRPr lang="en-US"/>
        </a:p>
      </dgm:t>
    </dgm:pt>
    <dgm:pt modelId="{8E887C6C-CB11-5445-B499-C37972C1B6CB}">
      <dgm:prSet/>
      <dgm:spPr/>
      <dgm:t>
        <a:bodyPr/>
        <a:lstStyle/>
        <a:p>
          <a:pPr rtl="0"/>
          <a:r>
            <a:rPr kumimoji="1" lang="en-US" b="1" i="0" dirty="0" smtClean="0"/>
            <a:t>noise</a:t>
          </a:r>
        </a:p>
        <a:p>
          <a:pPr rtl="0"/>
          <a:endParaRPr kumimoji="1" lang="en-US" b="1" i="0" dirty="0" smtClean="0"/>
        </a:p>
        <a:p>
          <a:pPr rtl="0"/>
          <a:r>
            <a:rPr kumimoji="1" lang="en-US" b="1" i="0" dirty="0" smtClean="0"/>
            <a:t> average noise level over path</a:t>
          </a:r>
          <a:endParaRPr lang="en-US" b="1" i="0" dirty="0"/>
        </a:p>
      </dgm:t>
    </dgm:pt>
    <dgm:pt modelId="{FAC9332C-BA15-A849-B638-032E0BE680E7}" type="parTrans" cxnId="{92408030-DBA1-844D-AD2B-08CFACE82451}">
      <dgm:prSet/>
      <dgm:spPr/>
      <dgm:t>
        <a:bodyPr/>
        <a:lstStyle/>
        <a:p>
          <a:endParaRPr lang="en-US"/>
        </a:p>
      </dgm:t>
    </dgm:pt>
    <dgm:pt modelId="{3DDF8FE9-9FE1-1543-A0E7-9E01E2B5EBF2}" type="sibTrans" cxnId="{92408030-DBA1-844D-AD2B-08CFACE82451}">
      <dgm:prSet/>
      <dgm:spPr/>
      <dgm:t>
        <a:bodyPr/>
        <a:lstStyle/>
        <a:p>
          <a:endParaRPr lang="en-US"/>
        </a:p>
      </dgm:t>
    </dgm:pt>
    <dgm:pt modelId="{3212F247-180A-F041-90FC-822893A04E5B}" type="pres">
      <dgm:prSet presAssocID="{B09DC211-5005-4046-A225-FD2F7417AF6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BABE0F-CE2C-134D-B97A-7DDFA02DA952}" type="pres">
      <dgm:prSet presAssocID="{25150B65-5737-1243-A2CD-D7F182B8B2BC}" presName="roof" presStyleLbl="dkBgShp" presStyleIdx="0" presStyleCnt="2" custLinFactNeighborX="893"/>
      <dgm:spPr/>
      <dgm:t>
        <a:bodyPr/>
        <a:lstStyle/>
        <a:p>
          <a:endParaRPr lang="en-US"/>
        </a:p>
      </dgm:t>
    </dgm:pt>
    <dgm:pt modelId="{695F5485-884C-9D40-B3C8-5B89C78EFC46}" type="pres">
      <dgm:prSet presAssocID="{25150B65-5737-1243-A2CD-D7F182B8B2BC}" presName="pillars" presStyleCnt="0"/>
      <dgm:spPr/>
      <dgm:t>
        <a:bodyPr/>
        <a:lstStyle/>
        <a:p>
          <a:endParaRPr lang="en-US"/>
        </a:p>
      </dgm:t>
    </dgm:pt>
    <dgm:pt modelId="{EFB30DA4-88A3-1242-89E4-5E0DC1072739}" type="pres">
      <dgm:prSet presAssocID="{25150B65-5737-1243-A2CD-D7F182B8B2BC}" presName="pillar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38B3FB-725E-B444-8395-C64E74DB1706}" type="pres">
      <dgm:prSet presAssocID="{394F5F07-604E-804B-B5AC-A1E8F346A30D}" presName="pillar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7C3D55-E38B-8144-BDD8-8C6B236A544D}" type="pres">
      <dgm:prSet presAssocID="{8E887C6C-CB11-5445-B499-C37972C1B6CB}" presName="pillar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635D4F-B56C-F74E-B894-40A44D9A651D}" type="pres">
      <dgm:prSet presAssocID="{DB4A024D-F9D6-D544-A617-27138944E861}" presName="pillar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35973-B090-FF47-B358-22AAA957F549}" type="pres">
      <dgm:prSet presAssocID="{618B090C-CFD2-2440-AE01-C33C19D1C441}" presName="pillar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1FF7A3-020A-1F41-AC0F-448B333C26BD}" type="pres">
      <dgm:prSet presAssocID="{96FE722E-5ED6-7548-A33A-77E1F94A94F1}" presName="pillar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02D7A0-AF0C-7042-B456-D4565B942468}" type="pres">
      <dgm:prSet presAssocID="{25150B65-5737-1243-A2CD-D7F182B8B2BC}" presName="base" presStyleLbl="dkBgShp" presStyleIdx="1" presStyleCnt="2"/>
      <dgm:spPr/>
      <dgm:t>
        <a:bodyPr/>
        <a:lstStyle/>
        <a:p>
          <a:endParaRPr lang="en-US"/>
        </a:p>
      </dgm:t>
    </dgm:pt>
  </dgm:ptLst>
  <dgm:cxnLst>
    <dgm:cxn modelId="{069390FA-1260-4D46-8826-EB81498BCAEC}" srcId="{25150B65-5737-1243-A2CD-D7F182B8B2BC}" destId="{394F5F07-604E-804B-B5AC-A1E8F346A30D}" srcOrd="1" destOrd="0" parTransId="{0C87A161-684D-8643-AF32-7C365FCE4002}" sibTransId="{FDFBACEA-45DC-D24F-937A-A04CFC580A6C}"/>
    <dgm:cxn modelId="{395B69DD-8E30-4247-805C-16D7A60FEC47}" srcId="{25150B65-5737-1243-A2CD-D7F182B8B2BC}" destId="{618B090C-CFD2-2440-AE01-C33C19D1C441}" srcOrd="4" destOrd="0" parTransId="{707F9659-A2C3-8C40-81D9-3792F02B944E}" sibTransId="{32F3F922-5DAA-784A-A26E-0C86CCF3CEBC}"/>
    <dgm:cxn modelId="{C1B987C4-E06E-2F40-838A-42AF270BCBA3}" srcId="{25150B65-5737-1243-A2CD-D7F182B8B2BC}" destId="{DB4A024D-F9D6-D544-A617-27138944E861}" srcOrd="3" destOrd="0" parTransId="{F99026E8-A6FF-9B41-B2F5-569DE4E61A9A}" sibTransId="{30CF4D1A-A10B-F54F-9170-FD5C59843338}"/>
    <dgm:cxn modelId="{ABDD0252-E467-CE49-B1E9-3C4BC764583E}" srcId="{25150B65-5737-1243-A2CD-D7F182B8B2BC}" destId="{96FE722E-5ED6-7548-A33A-77E1F94A94F1}" srcOrd="5" destOrd="0" parTransId="{49F5208A-5F22-3848-8A83-7721FD41F8CD}" sibTransId="{43815C64-8594-4842-B82C-D362E10623BB}"/>
    <dgm:cxn modelId="{E1E39020-F018-4C45-99AA-C128B6E9E660}" srcId="{25150B65-5737-1243-A2CD-D7F182B8B2BC}" destId="{94AE3635-F866-564D-A665-A6F24AB5E01D}" srcOrd="0" destOrd="0" parTransId="{462700EE-1CC5-3542-9175-CE85EE557BEB}" sibTransId="{A7652AB1-EAFA-FD4D-95D9-855215227F9E}"/>
    <dgm:cxn modelId="{5B2AF3FE-3BDA-DC41-AAE6-8A9ECECE09F1}" type="presOf" srcId="{94AE3635-F866-564D-A665-A6F24AB5E01D}" destId="{EFB30DA4-88A3-1242-89E4-5E0DC1072739}" srcOrd="0" destOrd="0" presId="urn:microsoft.com/office/officeart/2005/8/layout/hList3"/>
    <dgm:cxn modelId="{40882CF6-7DF0-C542-9984-BE7B7B94483F}" srcId="{B09DC211-5005-4046-A225-FD2F7417AF60}" destId="{F3C91541-C143-B849-9174-617FFB07F696}" srcOrd="1" destOrd="0" parTransId="{9184E6AF-F5CB-4440-9C64-EF859863D0B7}" sibTransId="{79F5433E-DE77-E844-B048-519229BFBB71}"/>
    <dgm:cxn modelId="{D3F77F6D-0816-A24E-91B3-0B952DF34085}" srcId="{B09DC211-5005-4046-A225-FD2F7417AF60}" destId="{25150B65-5737-1243-A2CD-D7F182B8B2BC}" srcOrd="0" destOrd="0" parTransId="{AA586D4D-301C-5D43-B5D8-5081C8D2E8FB}" sibTransId="{C0FEF859-C2A3-4B41-9932-CF03891530A5}"/>
    <dgm:cxn modelId="{92408030-DBA1-844D-AD2B-08CFACE82451}" srcId="{25150B65-5737-1243-A2CD-D7F182B8B2BC}" destId="{8E887C6C-CB11-5445-B499-C37972C1B6CB}" srcOrd="2" destOrd="0" parTransId="{FAC9332C-BA15-A849-B638-032E0BE680E7}" sibTransId="{3DDF8FE9-9FE1-1543-A0E7-9E01E2B5EBF2}"/>
    <dgm:cxn modelId="{EF0212F3-FD2F-F549-B8C4-BD7AF6BA574B}" type="presOf" srcId="{618B090C-CFD2-2440-AE01-C33C19D1C441}" destId="{7CB35973-B090-FF47-B358-22AAA957F549}" srcOrd="0" destOrd="0" presId="urn:microsoft.com/office/officeart/2005/8/layout/hList3"/>
    <dgm:cxn modelId="{D2159274-3EA0-3B47-AD6B-498CE7B21EA4}" type="presOf" srcId="{B09DC211-5005-4046-A225-FD2F7417AF60}" destId="{3212F247-180A-F041-90FC-822893A04E5B}" srcOrd="0" destOrd="0" presId="urn:microsoft.com/office/officeart/2005/8/layout/hList3"/>
    <dgm:cxn modelId="{2DC605A5-2985-864C-8A94-8823A1E26074}" type="presOf" srcId="{8E887C6C-CB11-5445-B499-C37972C1B6CB}" destId="{B47C3D55-E38B-8144-BDD8-8C6B236A544D}" srcOrd="0" destOrd="0" presId="urn:microsoft.com/office/officeart/2005/8/layout/hList3"/>
    <dgm:cxn modelId="{1091F12B-5E4A-934E-A90A-1C9BF7E80549}" type="presOf" srcId="{394F5F07-604E-804B-B5AC-A1E8F346A30D}" destId="{8538B3FB-725E-B444-8395-C64E74DB1706}" srcOrd="0" destOrd="0" presId="urn:microsoft.com/office/officeart/2005/8/layout/hList3"/>
    <dgm:cxn modelId="{363F2E21-DA5B-6A41-9741-AC2BF45D9842}" type="presOf" srcId="{25150B65-5737-1243-A2CD-D7F182B8B2BC}" destId="{E0BABE0F-CE2C-134D-B97A-7DDFA02DA952}" srcOrd="0" destOrd="0" presId="urn:microsoft.com/office/officeart/2005/8/layout/hList3"/>
    <dgm:cxn modelId="{02AF1EF5-1007-6540-A4B3-20C6D94358C2}" type="presOf" srcId="{DB4A024D-F9D6-D544-A617-27138944E861}" destId="{C0635D4F-B56C-F74E-B894-40A44D9A651D}" srcOrd="0" destOrd="0" presId="urn:microsoft.com/office/officeart/2005/8/layout/hList3"/>
    <dgm:cxn modelId="{A785C1DB-5B68-714F-8FCE-007C52F3DA4F}" type="presOf" srcId="{96FE722E-5ED6-7548-A33A-77E1F94A94F1}" destId="{321FF7A3-020A-1F41-AC0F-448B333C26BD}" srcOrd="0" destOrd="0" presId="urn:microsoft.com/office/officeart/2005/8/layout/hList3"/>
    <dgm:cxn modelId="{872F03B2-F012-B743-B17E-EB9CA94268E8}" type="presParOf" srcId="{3212F247-180A-F041-90FC-822893A04E5B}" destId="{E0BABE0F-CE2C-134D-B97A-7DDFA02DA952}" srcOrd="0" destOrd="0" presId="urn:microsoft.com/office/officeart/2005/8/layout/hList3"/>
    <dgm:cxn modelId="{96CB2363-7F79-9545-A26A-E18018DD1BDC}" type="presParOf" srcId="{3212F247-180A-F041-90FC-822893A04E5B}" destId="{695F5485-884C-9D40-B3C8-5B89C78EFC46}" srcOrd="1" destOrd="0" presId="urn:microsoft.com/office/officeart/2005/8/layout/hList3"/>
    <dgm:cxn modelId="{59B2C7ED-D9C3-4841-AEBC-E0462A081C29}" type="presParOf" srcId="{695F5485-884C-9D40-B3C8-5B89C78EFC46}" destId="{EFB30DA4-88A3-1242-89E4-5E0DC1072739}" srcOrd="0" destOrd="0" presId="urn:microsoft.com/office/officeart/2005/8/layout/hList3"/>
    <dgm:cxn modelId="{97A42DE1-D41C-F947-A8F1-6D8BAB47CCF9}" type="presParOf" srcId="{695F5485-884C-9D40-B3C8-5B89C78EFC46}" destId="{8538B3FB-725E-B444-8395-C64E74DB1706}" srcOrd="1" destOrd="0" presId="urn:microsoft.com/office/officeart/2005/8/layout/hList3"/>
    <dgm:cxn modelId="{6F56FEFA-A60D-0B4D-A126-640A766B882A}" type="presParOf" srcId="{695F5485-884C-9D40-B3C8-5B89C78EFC46}" destId="{B47C3D55-E38B-8144-BDD8-8C6B236A544D}" srcOrd="2" destOrd="0" presId="urn:microsoft.com/office/officeart/2005/8/layout/hList3"/>
    <dgm:cxn modelId="{A76F67FF-B334-B849-A386-4F1F9FC926BE}" type="presParOf" srcId="{695F5485-884C-9D40-B3C8-5B89C78EFC46}" destId="{C0635D4F-B56C-F74E-B894-40A44D9A651D}" srcOrd="3" destOrd="0" presId="urn:microsoft.com/office/officeart/2005/8/layout/hList3"/>
    <dgm:cxn modelId="{4DAE0531-8A6A-AF45-837F-136F4F556CCC}" type="presParOf" srcId="{695F5485-884C-9D40-B3C8-5B89C78EFC46}" destId="{7CB35973-B090-FF47-B358-22AAA957F549}" srcOrd="4" destOrd="0" presId="urn:microsoft.com/office/officeart/2005/8/layout/hList3"/>
    <dgm:cxn modelId="{1521F061-8EFE-6246-A591-674F3D2AE537}" type="presParOf" srcId="{695F5485-884C-9D40-B3C8-5B89C78EFC46}" destId="{321FF7A3-020A-1F41-AC0F-448B333C26BD}" srcOrd="5" destOrd="0" presId="urn:microsoft.com/office/officeart/2005/8/layout/hList3"/>
    <dgm:cxn modelId="{E0BD48BF-9E7A-2449-9657-9AA9C5EAEB8B}" type="presParOf" srcId="{3212F247-180A-F041-90FC-822893A04E5B}" destId="{DA02D7A0-AF0C-7042-B456-D4565B94246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766001-EEE9-F24B-AB6B-547113A59F13}">
      <dsp:nvSpPr>
        <dsp:cNvPr id="0" name=""/>
        <dsp:cNvSpPr/>
      </dsp:nvSpPr>
      <dsp:spPr>
        <a:xfrm>
          <a:off x="838195" y="838195"/>
          <a:ext cx="2424913" cy="14772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000" b="1" i="0" kern="1200" dirty="0" smtClean="0">
              <a:solidFill>
                <a:schemeClr val="bg1"/>
              </a:solidFill>
            </a:rPr>
            <a:t>any transmission system has a limited band of frequencies</a:t>
          </a:r>
          <a:endParaRPr lang="en-US" sz="2000" b="1" i="0" kern="1200" dirty="0">
            <a:solidFill>
              <a:schemeClr val="bg1"/>
            </a:solidFill>
          </a:endParaRPr>
        </a:p>
      </dsp:txBody>
      <dsp:txXfrm>
        <a:off x="838195" y="838195"/>
        <a:ext cx="2424913" cy="1477266"/>
      </dsp:txXfrm>
    </dsp:sp>
    <dsp:sp modelId="{23CEB9A5-A907-9C41-8C73-1329F762CA48}">
      <dsp:nvSpPr>
        <dsp:cNvPr id="0" name=""/>
        <dsp:cNvSpPr/>
      </dsp:nvSpPr>
      <dsp:spPr>
        <a:xfrm rot="22300">
          <a:off x="3551058" y="1333694"/>
          <a:ext cx="693730" cy="5102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22300">
        <a:off x="3551058" y="1333694"/>
        <a:ext cx="693730" cy="510235"/>
      </dsp:txXfrm>
    </dsp:sp>
    <dsp:sp modelId="{E94F910C-1429-544E-922A-84E2C2FF4B9A}">
      <dsp:nvSpPr>
        <dsp:cNvPr id="0" name=""/>
        <dsp:cNvSpPr/>
      </dsp:nvSpPr>
      <dsp:spPr>
        <a:xfrm>
          <a:off x="4572005" y="914403"/>
          <a:ext cx="2873796" cy="137620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000" b="1" i="0" kern="1200" dirty="0" smtClean="0">
              <a:solidFill>
                <a:schemeClr val="bg1"/>
              </a:solidFill>
            </a:rPr>
            <a:t>this limits the data rate that can be carried on the transmission medium</a:t>
          </a:r>
        </a:p>
      </dsp:txBody>
      <dsp:txXfrm>
        <a:off x="4572005" y="914403"/>
        <a:ext cx="2873796" cy="1376203"/>
      </dsp:txXfrm>
    </dsp:sp>
    <dsp:sp modelId="{CB6C46DF-7E39-DB49-A1E7-3A0E2775B7E1}">
      <dsp:nvSpPr>
        <dsp:cNvPr id="0" name=""/>
        <dsp:cNvSpPr/>
      </dsp:nvSpPr>
      <dsp:spPr>
        <a:xfrm rot="4038206">
          <a:off x="6231015" y="2412918"/>
          <a:ext cx="447069" cy="5102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4038206">
        <a:off x="6231015" y="2412918"/>
        <a:ext cx="447069" cy="510235"/>
      </dsp:txXfrm>
    </dsp:sp>
    <dsp:sp modelId="{6FC2A9D0-C7E5-1849-B572-E0C8BAA01DC7}">
      <dsp:nvSpPr>
        <dsp:cNvPr id="0" name=""/>
        <dsp:cNvSpPr/>
      </dsp:nvSpPr>
      <dsp:spPr>
        <a:xfrm>
          <a:off x="5723100" y="3068812"/>
          <a:ext cx="2466678" cy="15984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000" b="1" i="0" kern="1200" dirty="0" smtClean="0">
              <a:solidFill>
                <a:schemeClr val="bg1"/>
              </a:solidFill>
            </a:rPr>
            <a:t>square waves have infinite components and hence an infinite bandwidth</a:t>
          </a:r>
        </a:p>
      </dsp:txBody>
      <dsp:txXfrm>
        <a:off x="5723100" y="3068812"/>
        <a:ext cx="2466678" cy="1598464"/>
      </dsp:txXfrm>
    </dsp:sp>
    <dsp:sp modelId="{6912A62D-09AA-1D46-A776-04A865105982}">
      <dsp:nvSpPr>
        <dsp:cNvPr id="0" name=""/>
        <dsp:cNvSpPr/>
      </dsp:nvSpPr>
      <dsp:spPr>
        <a:xfrm rot="10771484">
          <a:off x="5134913" y="3626312"/>
          <a:ext cx="415661" cy="5102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0771484">
        <a:off x="5134913" y="3626312"/>
        <a:ext cx="415661" cy="510235"/>
      </dsp:txXfrm>
    </dsp:sp>
    <dsp:sp modelId="{D71F34AD-E247-194E-8E09-003EDF3F9506}">
      <dsp:nvSpPr>
        <dsp:cNvPr id="0" name=""/>
        <dsp:cNvSpPr/>
      </dsp:nvSpPr>
      <dsp:spPr>
        <a:xfrm>
          <a:off x="2881460" y="3276093"/>
          <a:ext cx="2057399" cy="1234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000" b="1" i="0" kern="1200" dirty="0" smtClean="0">
              <a:solidFill>
                <a:schemeClr val="bg1"/>
              </a:solidFill>
            </a:rPr>
            <a:t>most energy in first few components</a:t>
          </a:r>
        </a:p>
      </dsp:txBody>
      <dsp:txXfrm>
        <a:off x="2881460" y="3276093"/>
        <a:ext cx="2057399" cy="1234440"/>
      </dsp:txXfrm>
    </dsp:sp>
    <dsp:sp modelId="{8C69752D-C8E4-7045-AE4C-69BB8C7781F0}">
      <dsp:nvSpPr>
        <dsp:cNvPr id="0" name=""/>
        <dsp:cNvSpPr/>
      </dsp:nvSpPr>
      <dsp:spPr>
        <a:xfrm rot="10830147">
          <a:off x="2263406" y="3625669"/>
          <a:ext cx="436768" cy="510235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kern="1200" dirty="0"/>
        </a:p>
      </dsp:txBody>
      <dsp:txXfrm rot="10830147">
        <a:off x="2263406" y="3625669"/>
        <a:ext cx="436768" cy="510235"/>
      </dsp:txXfrm>
    </dsp:sp>
    <dsp:sp modelId="{4E8C850C-B54C-274F-A31C-A2F420624788}">
      <dsp:nvSpPr>
        <dsp:cNvPr id="0" name=""/>
        <dsp:cNvSpPr/>
      </dsp:nvSpPr>
      <dsp:spPr>
        <a:xfrm>
          <a:off x="0" y="3250824"/>
          <a:ext cx="2057399" cy="12344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000" b="1" i="0" kern="1200" dirty="0" smtClean="0">
              <a:solidFill>
                <a:schemeClr val="bg1"/>
              </a:solidFill>
            </a:rPr>
            <a:t>limiting bandwidth creates distortions</a:t>
          </a:r>
        </a:p>
      </dsp:txBody>
      <dsp:txXfrm>
        <a:off x="0" y="3250824"/>
        <a:ext cx="2057399" cy="12344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055A058-6199-B64B-979C-D7A93BD5EF11}">
      <dsp:nvSpPr>
        <dsp:cNvPr id="0" name=""/>
        <dsp:cNvSpPr/>
      </dsp:nvSpPr>
      <dsp:spPr>
        <a:xfrm>
          <a:off x="0" y="89647"/>
          <a:ext cx="8229600" cy="45720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 dirty="0"/>
        </a:p>
      </dsp:txBody>
      <dsp:txXfrm>
        <a:off x="0" y="89647"/>
        <a:ext cx="8229600" cy="457200"/>
      </dsp:txXfrm>
    </dsp:sp>
    <dsp:sp modelId="{51255933-9D5A-D845-A0A5-5683A394A595}">
      <dsp:nvSpPr>
        <dsp:cNvPr id="0" name=""/>
        <dsp:cNvSpPr/>
      </dsp:nvSpPr>
      <dsp:spPr>
        <a:xfrm>
          <a:off x="0" y="358590"/>
          <a:ext cx="8229600" cy="115733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Data transmission occurs between transmitter and receiver over some transmission medium.</a:t>
          </a:r>
          <a:endParaRPr lang="en-US" sz="2600" b="1" kern="1200" dirty="0">
            <a:solidFill>
              <a:schemeClr val="tx2"/>
            </a:solidFill>
            <a:effectLst>
              <a:outerShdw blurRad="38100" dist="38100" dir="2700000" algn="tl">
                <a:srgbClr val="000000"/>
              </a:outerShdw>
            </a:effectLst>
            <a:latin typeface="+mj-lt"/>
            <a:ea typeface="ＭＳ Ｐゴシック" pitchFamily="-110" charset="-128"/>
            <a:cs typeface="ＭＳ Ｐゴシック" pitchFamily="-110" charset="-128"/>
          </a:endParaRPr>
        </a:p>
      </dsp:txBody>
      <dsp:txXfrm>
        <a:off x="0" y="358590"/>
        <a:ext cx="8229600" cy="1157338"/>
      </dsp:txXfrm>
    </dsp:sp>
    <dsp:sp modelId="{DCE3974B-B9D0-3049-90EC-CAB951D9BFAC}">
      <dsp:nvSpPr>
        <dsp:cNvPr id="0" name=""/>
        <dsp:cNvSpPr/>
      </dsp:nvSpPr>
      <dsp:spPr>
        <a:xfrm>
          <a:off x="0" y="1417320"/>
          <a:ext cx="8229600" cy="10668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2458F3-3A70-C848-A879-FEB439E3D338}">
      <dsp:nvSpPr>
        <dsp:cNvPr id="0" name=""/>
        <dsp:cNvSpPr/>
      </dsp:nvSpPr>
      <dsp:spPr>
        <a:xfrm>
          <a:off x="0" y="0"/>
          <a:ext cx="2970458" cy="22725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Communication is in the form of electromagnetic waves.</a:t>
          </a:r>
        </a:p>
      </dsp:txBody>
      <dsp:txXfrm>
        <a:off x="0" y="0"/>
        <a:ext cx="2970458" cy="2272575"/>
      </dsp:txXfrm>
    </dsp:sp>
    <dsp:sp modelId="{C9DC5A8C-D828-024D-86FB-9919AD8F2F6A}">
      <dsp:nvSpPr>
        <dsp:cNvPr id="0" name=""/>
        <dsp:cNvSpPr/>
      </dsp:nvSpPr>
      <dsp:spPr>
        <a:xfrm>
          <a:off x="3476848" y="626155"/>
          <a:ext cx="1976642" cy="988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Guided media </a:t>
          </a:r>
        </a:p>
      </dsp:txBody>
      <dsp:txXfrm>
        <a:off x="3476848" y="626155"/>
        <a:ext cx="1976642" cy="988321"/>
      </dsp:txXfrm>
    </dsp:sp>
    <dsp:sp modelId="{725D3A23-C08A-2140-8B24-96ECAC49B6B7}">
      <dsp:nvSpPr>
        <dsp:cNvPr id="0" name=""/>
        <dsp:cNvSpPr/>
      </dsp:nvSpPr>
      <dsp:spPr>
        <a:xfrm>
          <a:off x="3674512" y="1614476"/>
          <a:ext cx="267459" cy="4822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290"/>
              </a:lnTo>
              <a:lnTo>
                <a:pt x="267459" y="482290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787DC7-4E64-A14B-AA19-137500E97D4C}">
      <dsp:nvSpPr>
        <dsp:cNvPr id="0" name=""/>
        <dsp:cNvSpPr/>
      </dsp:nvSpPr>
      <dsp:spPr>
        <a:xfrm>
          <a:off x="3941972" y="1602606"/>
          <a:ext cx="1581313" cy="98832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twisted pair, coaxial cable, optical fiber</a:t>
          </a:r>
          <a:endParaRPr lang="en-US" sz="1900" kern="1200" dirty="0"/>
        </a:p>
      </dsp:txBody>
      <dsp:txXfrm>
        <a:off x="3941972" y="1602606"/>
        <a:ext cx="1581313" cy="988321"/>
      </dsp:txXfrm>
    </dsp:sp>
    <dsp:sp modelId="{F8196D33-7F69-4C40-AFDD-17662F9C89D5}">
      <dsp:nvSpPr>
        <dsp:cNvPr id="0" name=""/>
        <dsp:cNvSpPr/>
      </dsp:nvSpPr>
      <dsp:spPr>
        <a:xfrm>
          <a:off x="5850143" y="626155"/>
          <a:ext cx="2212060" cy="9883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ＭＳ Ｐゴシック" pitchFamily="-110" charset="-128"/>
              <a:cs typeface="ＭＳ Ｐゴシック" pitchFamily="-110" charset="-128"/>
            </a:rPr>
            <a:t>Unguided media (wireless)</a:t>
          </a:r>
        </a:p>
      </dsp:txBody>
      <dsp:txXfrm>
        <a:off x="5850143" y="626155"/>
        <a:ext cx="2212060" cy="988321"/>
      </dsp:txXfrm>
    </dsp:sp>
    <dsp:sp modelId="{019E2B4D-E931-3A42-BCF5-751B18BF3788}">
      <dsp:nvSpPr>
        <dsp:cNvPr id="0" name=""/>
        <dsp:cNvSpPr/>
      </dsp:nvSpPr>
      <dsp:spPr>
        <a:xfrm>
          <a:off x="6071349" y="1614476"/>
          <a:ext cx="369043" cy="4822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2285"/>
              </a:lnTo>
              <a:lnTo>
                <a:pt x="369043" y="482285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29A48-48C1-DB48-8B67-71EFC265728B}">
      <dsp:nvSpPr>
        <dsp:cNvPr id="0" name=""/>
        <dsp:cNvSpPr/>
      </dsp:nvSpPr>
      <dsp:spPr>
        <a:xfrm>
          <a:off x="6440392" y="1602606"/>
          <a:ext cx="1559570" cy="9883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air, vacuum, seawater</a:t>
          </a:r>
          <a:endParaRPr lang="en-US" sz="1900" kern="1200" dirty="0"/>
        </a:p>
      </dsp:txBody>
      <dsp:txXfrm>
        <a:off x="6440392" y="1602606"/>
        <a:ext cx="1559570" cy="988311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457100-9AAB-5C4E-9C01-58A49E3E9CF9}">
      <dsp:nvSpPr>
        <dsp:cNvPr id="0" name=""/>
        <dsp:cNvSpPr/>
      </dsp:nvSpPr>
      <dsp:spPr>
        <a:xfrm>
          <a:off x="4508629" y="292614"/>
          <a:ext cx="1494327" cy="1494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Received signal strength must be:</a:t>
          </a:r>
          <a:endParaRPr lang="en-US" sz="14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strong enough to be detected</a:t>
          </a:r>
          <a:endParaRPr lang="en-US" sz="1100" kern="1200" dirty="0"/>
        </a:p>
        <a:p>
          <a:pPr marL="57150" lvl="1" indent="-57150" algn="l" defTabSz="4889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sufficiently higher than noise to be received without error</a:t>
          </a:r>
          <a:endParaRPr lang="en-US" sz="1100" kern="1200" dirty="0"/>
        </a:p>
      </dsp:txBody>
      <dsp:txXfrm>
        <a:off x="4508629" y="292614"/>
        <a:ext cx="1494327" cy="1494327"/>
      </dsp:txXfrm>
    </dsp:sp>
    <dsp:sp modelId="{02A1CD25-DC8C-F745-94AE-EF62AE2491D2}">
      <dsp:nvSpPr>
        <dsp:cNvPr id="0" name=""/>
        <dsp:cNvSpPr/>
      </dsp:nvSpPr>
      <dsp:spPr>
        <a:xfrm>
          <a:off x="2235335" y="-641"/>
          <a:ext cx="3530329" cy="3530329"/>
        </a:xfrm>
        <a:prstGeom prst="circularArrow">
          <a:avLst>
            <a:gd name="adj1" fmla="val 8254"/>
            <a:gd name="adj2" fmla="val 576591"/>
            <a:gd name="adj3" fmla="val 2961687"/>
            <a:gd name="adj4" fmla="val 53175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31A66F-46D1-344A-8400-0C7935FC4736}">
      <dsp:nvSpPr>
        <dsp:cNvPr id="0" name=""/>
        <dsp:cNvSpPr/>
      </dsp:nvSpPr>
      <dsp:spPr>
        <a:xfrm>
          <a:off x="3253336" y="2466846"/>
          <a:ext cx="1494327" cy="1494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Strength can be increased using amplifiers or repeaters.</a:t>
          </a:r>
          <a:endParaRPr lang="en-US" sz="1400" kern="1200" dirty="0"/>
        </a:p>
      </dsp:txBody>
      <dsp:txXfrm>
        <a:off x="3253336" y="2466846"/>
        <a:ext cx="1494327" cy="1494327"/>
      </dsp:txXfrm>
    </dsp:sp>
    <dsp:sp modelId="{05B57B5C-AD73-4249-A836-4B2649FDAEC1}">
      <dsp:nvSpPr>
        <dsp:cNvPr id="0" name=""/>
        <dsp:cNvSpPr/>
      </dsp:nvSpPr>
      <dsp:spPr>
        <a:xfrm>
          <a:off x="2235335" y="-641"/>
          <a:ext cx="3530329" cy="3530329"/>
        </a:xfrm>
        <a:prstGeom prst="circularArrow">
          <a:avLst>
            <a:gd name="adj1" fmla="val 8254"/>
            <a:gd name="adj2" fmla="val 576591"/>
            <a:gd name="adj3" fmla="val 10170234"/>
            <a:gd name="adj4" fmla="val 7261722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89BF89-1103-1A48-962B-244ED0A9780C}">
      <dsp:nvSpPr>
        <dsp:cNvPr id="0" name=""/>
        <dsp:cNvSpPr/>
      </dsp:nvSpPr>
      <dsp:spPr>
        <a:xfrm>
          <a:off x="1998043" y="292614"/>
          <a:ext cx="1494327" cy="14943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Equalize attenuation across the band of frequencies used by using loading coils or amplifiers.</a:t>
          </a:r>
          <a:endParaRPr lang="en-US" sz="1400" kern="1200" dirty="0"/>
        </a:p>
      </dsp:txBody>
      <dsp:txXfrm>
        <a:off x="1998043" y="292614"/>
        <a:ext cx="1494327" cy="1494327"/>
      </dsp:txXfrm>
    </dsp:sp>
    <dsp:sp modelId="{13353C3D-FD49-C44C-BD83-148F2534385D}">
      <dsp:nvSpPr>
        <dsp:cNvPr id="0" name=""/>
        <dsp:cNvSpPr/>
      </dsp:nvSpPr>
      <dsp:spPr>
        <a:xfrm>
          <a:off x="2235335" y="-641"/>
          <a:ext cx="3530329" cy="3530329"/>
        </a:xfrm>
        <a:prstGeom prst="circularArrow">
          <a:avLst>
            <a:gd name="adj1" fmla="val 8254"/>
            <a:gd name="adj2" fmla="val 576591"/>
            <a:gd name="adj3" fmla="val 16854696"/>
            <a:gd name="adj4" fmla="val 14968713"/>
            <a:gd name="adj5" fmla="val 963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F6EE80C-908F-454D-8C98-266C50A4A468}">
      <dsp:nvSpPr>
        <dsp:cNvPr id="0" name=""/>
        <dsp:cNvSpPr/>
      </dsp:nvSpPr>
      <dsp:spPr>
        <a:xfrm>
          <a:off x="-361297" y="0"/>
          <a:ext cx="2791206" cy="2414016"/>
        </a:xfrm>
        <a:prstGeom prst="up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A4CCC99-0424-824C-9474-CD2C2424AE5B}">
      <dsp:nvSpPr>
        <dsp:cNvPr id="0" name=""/>
        <dsp:cNvSpPr/>
      </dsp:nvSpPr>
      <dsp:spPr>
        <a:xfrm>
          <a:off x="1915271" y="0"/>
          <a:ext cx="5933339" cy="241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0" rIns="277368" bIns="277368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3900" kern="1200" dirty="0" smtClean="0"/>
            <a:t>Unwanted signals inserted between transmitter and receiver</a:t>
          </a:r>
          <a:endParaRPr lang="en-US" sz="3900" kern="1200" dirty="0"/>
        </a:p>
      </dsp:txBody>
      <dsp:txXfrm>
        <a:off x="1915271" y="0"/>
        <a:ext cx="5933339" cy="2414016"/>
      </dsp:txXfrm>
    </dsp:sp>
    <dsp:sp modelId="{E13D192E-A6A4-544A-8A15-C473BB5A91AC}">
      <dsp:nvSpPr>
        <dsp:cNvPr id="0" name=""/>
        <dsp:cNvSpPr/>
      </dsp:nvSpPr>
      <dsp:spPr>
        <a:xfrm>
          <a:off x="0" y="2615183"/>
          <a:ext cx="2791206" cy="2414016"/>
        </a:xfrm>
        <a:prstGeom prst="downArrow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9ED4C5-FCE6-3948-995E-40E4D35DC917}">
      <dsp:nvSpPr>
        <dsp:cNvPr id="0" name=""/>
        <dsp:cNvSpPr/>
      </dsp:nvSpPr>
      <dsp:spPr>
        <a:xfrm>
          <a:off x="2619108" y="2615183"/>
          <a:ext cx="6200388" cy="241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0" rIns="270256" bIns="270256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3800" kern="1200" dirty="0" smtClean="0"/>
            <a:t>is the major limiting factor in communications system performance</a:t>
          </a:r>
          <a:endParaRPr lang="en-US" sz="3800" kern="1200" dirty="0"/>
        </a:p>
      </dsp:txBody>
      <dsp:txXfrm>
        <a:off x="2619108" y="2615183"/>
        <a:ext cx="6200388" cy="2414016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AF0D325-9E92-4C32-9509-9F45B1175DA2}">
      <dsp:nvSpPr>
        <dsp:cNvPr id="0" name=""/>
        <dsp:cNvSpPr/>
      </dsp:nvSpPr>
      <dsp:spPr>
        <a:xfrm>
          <a:off x="0" y="0"/>
          <a:ext cx="4495800" cy="748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/>
            <a:t>Thermal noise</a:t>
          </a:r>
          <a:endParaRPr lang="en-US" sz="2600" kern="1200" dirty="0"/>
        </a:p>
      </dsp:txBody>
      <dsp:txXfrm>
        <a:off x="0" y="0"/>
        <a:ext cx="4495800" cy="748800"/>
      </dsp:txXfrm>
    </dsp:sp>
    <dsp:sp modelId="{ED76C122-1DB5-4EC2-AF9B-5A46EC1326F7}">
      <dsp:nvSpPr>
        <dsp:cNvPr id="0" name=""/>
        <dsp:cNvSpPr/>
      </dsp:nvSpPr>
      <dsp:spPr>
        <a:xfrm>
          <a:off x="0" y="756480"/>
          <a:ext cx="4495800" cy="22838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due to thermal agitation of electrons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uniformly distributed across bandwidths</a:t>
          </a:r>
          <a:endParaRPr lang="en-US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/>
            <a:t>referred to as white noise</a:t>
          </a:r>
          <a:endParaRPr lang="en-US" sz="2600" kern="1200" dirty="0"/>
        </a:p>
      </dsp:txBody>
      <dsp:txXfrm>
        <a:off x="0" y="756480"/>
        <a:ext cx="4495800" cy="228384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FFBBC6-B77A-4A18-BE4D-D4046CA2FC76}">
      <dsp:nvSpPr>
        <dsp:cNvPr id="0" name=""/>
        <dsp:cNvSpPr/>
      </dsp:nvSpPr>
      <dsp:spPr>
        <a:xfrm>
          <a:off x="0" y="96205"/>
          <a:ext cx="4724399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Intermodulation noise</a:t>
          </a:r>
          <a:endParaRPr lang="en-US" sz="2200" kern="1200" dirty="0"/>
        </a:p>
      </dsp:txBody>
      <dsp:txXfrm>
        <a:off x="0" y="96205"/>
        <a:ext cx="4724399" cy="633600"/>
      </dsp:txXfrm>
    </dsp:sp>
    <dsp:sp modelId="{78466143-2EA6-42C4-A14F-8875BAAAB422}">
      <dsp:nvSpPr>
        <dsp:cNvPr id="0" name=""/>
        <dsp:cNvSpPr/>
      </dsp:nvSpPr>
      <dsp:spPr>
        <a:xfrm>
          <a:off x="0" y="729805"/>
          <a:ext cx="4724399" cy="247598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produced by nonlinearities in the transmitter, receiver, and/or intervening transmission medium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effect is to produce signals at a frequency that is the sum or difference of the two original frequencies</a:t>
          </a:r>
          <a:endParaRPr lang="en-US" sz="2200" kern="1200" dirty="0"/>
        </a:p>
      </dsp:txBody>
      <dsp:txXfrm>
        <a:off x="0" y="729805"/>
        <a:ext cx="4724399" cy="247598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0BABE0F-CE2C-134D-B97A-7DDFA02DA952}">
      <dsp:nvSpPr>
        <dsp:cNvPr id="0" name=""/>
        <dsp:cNvSpPr/>
      </dsp:nvSpPr>
      <dsp:spPr>
        <a:xfrm>
          <a:off x="0" y="0"/>
          <a:ext cx="8534400" cy="127635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2400" b="1" i="0" kern="1200" dirty="0" smtClean="0"/>
            <a:t>Maximum rate at which data can be transmitted over a given communications channel under given conditions</a:t>
          </a:r>
          <a:endParaRPr lang="en-US" sz="2400" b="1" i="0" kern="1200" dirty="0"/>
        </a:p>
      </dsp:txBody>
      <dsp:txXfrm>
        <a:off x="0" y="0"/>
        <a:ext cx="8534400" cy="1276356"/>
      </dsp:txXfrm>
    </dsp:sp>
    <dsp:sp modelId="{EFB30DA4-88A3-1242-89E4-5E0DC1072739}">
      <dsp:nvSpPr>
        <dsp:cNvPr id="0" name=""/>
        <dsp:cNvSpPr/>
      </dsp:nvSpPr>
      <dsp:spPr>
        <a:xfrm>
          <a:off x="4167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data rate 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en-US" sz="1800" b="1" i="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 in bits per second</a:t>
          </a:r>
          <a:endParaRPr lang="en-US" sz="1800" kern="1200" dirty="0"/>
        </a:p>
      </dsp:txBody>
      <dsp:txXfrm>
        <a:off x="4167" y="1276356"/>
        <a:ext cx="1421010" cy="2680347"/>
      </dsp:txXfrm>
    </dsp:sp>
    <dsp:sp modelId="{8538B3FB-725E-B444-8395-C64E74DB1706}">
      <dsp:nvSpPr>
        <dsp:cNvPr id="0" name=""/>
        <dsp:cNvSpPr/>
      </dsp:nvSpPr>
      <dsp:spPr>
        <a:xfrm>
          <a:off x="1425178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bandwidth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en-US" sz="1800" b="1" i="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 in cycles per second or Hertz</a:t>
          </a:r>
          <a:endParaRPr lang="en-US" sz="1800" b="1" i="0" kern="1200" dirty="0"/>
        </a:p>
      </dsp:txBody>
      <dsp:txXfrm>
        <a:off x="1425178" y="1276356"/>
        <a:ext cx="1421010" cy="2680347"/>
      </dsp:txXfrm>
    </dsp:sp>
    <dsp:sp modelId="{B47C3D55-E38B-8144-BDD8-8C6B236A544D}">
      <dsp:nvSpPr>
        <dsp:cNvPr id="0" name=""/>
        <dsp:cNvSpPr/>
      </dsp:nvSpPr>
      <dsp:spPr>
        <a:xfrm>
          <a:off x="2846189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noise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en-US" sz="1800" b="1" i="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 average noise level over path</a:t>
          </a:r>
          <a:endParaRPr lang="en-US" sz="1800" b="1" i="0" kern="1200" dirty="0"/>
        </a:p>
      </dsp:txBody>
      <dsp:txXfrm>
        <a:off x="2846189" y="1276356"/>
        <a:ext cx="1421010" cy="2680347"/>
      </dsp:txXfrm>
    </dsp:sp>
    <dsp:sp modelId="{C0635D4F-B56C-F74E-B894-40A44D9A651D}">
      <dsp:nvSpPr>
        <dsp:cNvPr id="0" name=""/>
        <dsp:cNvSpPr/>
      </dsp:nvSpPr>
      <dsp:spPr>
        <a:xfrm>
          <a:off x="4267200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error rate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kumimoji="1" lang="en-US" sz="1800" b="1" i="0" kern="1200" dirty="0" smtClean="0"/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 rate of corrupted bits</a:t>
          </a:r>
          <a:endParaRPr lang="en-US" sz="1800" b="1" i="0" kern="1200" dirty="0"/>
        </a:p>
      </dsp:txBody>
      <dsp:txXfrm>
        <a:off x="4267200" y="1276356"/>
        <a:ext cx="1421010" cy="2680347"/>
      </dsp:txXfrm>
    </dsp:sp>
    <dsp:sp modelId="{7CB35973-B090-FF47-B358-22AAA957F549}">
      <dsp:nvSpPr>
        <dsp:cNvPr id="0" name=""/>
        <dsp:cNvSpPr/>
      </dsp:nvSpPr>
      <dsp:spPr>
        <a:xfrm>
          <a:off x="5688210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limitations due to physical properties</a:t>
          </a:r>
          <a:endParaRPr lang="en-US" sz="1800" b="1" i="0" kern="1200" dirty="0"/>
        </a:p>
      </dsp:txBody>
      <dsp:txXfrm>
        <a:off x="5688210" y="1276356"/>
        <a:ext cx="1421010" cy="2680347"/>
      </dsp:txXfrm>
    </dsp:sp>
    <dsp:sp modelId="{321FF7A3-020A-1F41-AC0F-448B333C26BD}">
      <dsp:nvSpPr>
        <dsp:cNvPr id="0" name=""/>
        <dsp:cNvSpPr/>
      </dsp:nvSpPr>
      <dsp:spPr>
        <a:xfrm>
          <a:off x="7109221" y="1276356"/>
          <a:ext cx="1421010" cy="26803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sz="1800" b="1" i="0" kern="1200" dirty="0" smtClean="0"/>
            <a:t>main constraint on achieving efficiency is noise</a:t>
          </a:r>
          <a:endParaRPr lang="en-US" sz="1800" b="1" i="0" kern="1200" dirty="0"/>
        </a:p>
      </dsp:txBody>
      <dsp:txXfrm>
        <a:off x="7109221" y="1276356"/>
        <a:ext cx="1421010" cy="2680347"/>
      </dsp:txXfrm>
    </dsp:sp>
    <dsp:sp modelId="{DA02D7A0-AF0C-7042-B456-D4565B942468}">
      <dsp:nvSpPr>
        <dsp:cNvPr id="0" name=""/>
        <dsp:cNvSpPr/>
      </dsp:nvSpPr>
      <dsp:spPr>
        <a:xfrm>
          <a:off x="0" y="3956703"/>
          <a:ext cx="8534400" cy="29781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121D51-6ECE-447C-A93E-DC0AEEF225F0}" type="datetime1">
              <a:rPr lang="en-US"/>
              <a:pPr/>
              <a:t>11/2/2013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3F10AC-6207-4678-B73F-1309C947365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08595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731383-1658-46B4-BCFC-A3067368924B}" type="datetime1">
              <a:rPr lang="en-US"/>
              <a:pPr/>
              <a:t>11/2/2013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D8F29F-C963-40ED-A23B-58ABFBA4558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92203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8F29F-C963-40ED-A23B-58ABFBA45589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5CF61D8-3825-4242-A6FA-E0D0B861B93A}" type="slidenum">
              <a:rPr lang="en-US" sz="1200"/>
              <a:pPr eaLnBrk="1" hangingPunct="1"/>
              <a:t>2</a:t>
            </a:fld>
            <a:endParaRPr lang="en-US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latin typeface="Times" panose="02020603050405020304" pitchFamily="18" charset="0"/>
            </a:endParaRPr>
          </a:p>
        </p:txBody>
      </p:sp>
      <p:sp>
        <p:nvSpPr>
          <p:cNvPr id="44036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sz="1200" smtClean="0"/>
              <a:t>Data and Computer Communications, Ninth Edition by William Stallings, (c) Pearson Education - Prentice Hall, 2011</a:t>
            </a:r>
          </a:p>
        </p:txBody>
      </p:sp>
    </p:spTree>
    <p:extLst>
      <p:ext uri="{BB962C8B-B14F-4D97-AF65-F5344CB8AC3E}">
        <p14:creationId xmlns:p14="http://schemas.microsoft.com/office/powerpoint/2010/main" xmlns="" val="2082241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286073-9C22-9F4E-9C1E-009ECFB4A777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Data and Computer Communications, Ninth Edition by William Stallings, (c) Pearson Education - Prentice Hall, 2011</a:t>
            </a:r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CAB546-C751-1647-AB23-A8A1FE2A70BF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" pitchFamily="-110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Data and Computer Communications, Ninth Edition by William Stallings, (c) Pearson Education - Prentice Hall, 2011</a:t>
            </a:r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C5D5B3E0-07BD-FF44-9DE7-88C8E6F04784}" type="slidenum">
              <a:rPr lang="en-US" sz="1200"/>
              <a:pPr eaLnBrk="1" hangingPunct="1"/>
              <a:t>20</a:t>
            </a:fld>
            <a:endParaRPr lang="en-US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" charset="0"/>
            </a:endParaRPr>
          </a:p>
        </p:txBody>
      </p:sp>
      <p:sp>
        <p:nvSpPr>
          <p:cNvPr id="62468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3726E85-DE5A-A64E-BCE0-85B887BE44F7}" type="slidenum">
              <a:rPr lang="en-US" sz="1200"/>
              <a:pPr eaLnBrk="1" hangingPunct="1"/>
              <a:t>21</a:t>
            </a:fld>
            <a:endParaRPr lang="en-US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i="1" cap="small" dirty="0" smtClean="0">
                <a:latin typeface="Times New Roman" pitchFamily="-110" charset="0"/>
                <a:ea typeface="ＭＳ Ｐゴシック" pitchFamily="-110" charset="-128"/>
                <a:cs typeface="ＭＳ Ｐゴシック" pitchFamily="-110" charset="-128"/>
              </a:rPr>
              <a:t> </a:t>
            </a:r>
            <a:endParaRPr lang="en-US" dirty="0">
              <a:latin typeface="Times" pitchFamily="-110" charset="0"/>
              <a:ea typeface="+mn-ea"/>
              <a:cs typeface="+mn-cs"/>
            </a:endParaRPr>
          </a:p>
        </p:txBody>
      </p:sp>
      <p:sp>
        <p:nvSpPr>
          <p:cNvPr id="64516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4FD4E81A-42D4-A14A-8484-419BF39C0D6C}" type="slidenum">
              <a:rPr lang="en-US" sz="1200"/>
              <a:pPr eaLnBrk="1" hangingPunct="1"/>
              <a:t>23</a:t>
            </a:fld>
            <a:endParaRPr lang="en-US" sz="1200"/>
          </a:p>
        </p:txBody>
      </p:sp>
      <p:sp>
        <p:nvSpPr>
          <p:cNvPr id="66564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2D1AFD2A-697E-4449-8D20-96B65416F3AF}" type="slidenum">
              <a:rPr lang="en-US" sz="1200"/>
              <a:pPr eaLnBrk="1" hangingPunct="1"/>
              <a:t>27</a:t>
            </a:fld>
            <a:endParaRPr lang="en-US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" charset="0"/>
            </a:endParaRPr>
          </a:p>
        </p:txBody>
      </p:sp>
      <p:sp>
        <p:nvSpPr>
          <p:cNvPr id="68612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0088C49C-7FB4-644F-A4FD-851347CCC1A9}" type="slidenum">
              <a:rPr lang="en-US" sz="1200"/>
              <a:pPr eaLnBrk="1" hangingPunct="1"/>
              <a:t>28</a:t>
            </a:fld>
            <a:endParaRPr lang="en-US" sz="120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 New Roman" charset="0"/>
            </a:endParaRPr>
          </a:p>
        </p:txBody>
      </p:sp>
      <p:sp>
        <p:nvSpPr>
          <p:cNvPr id="70660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EC423DE5-A758-1D49-9D8B-2009D1B43A9E}" type="slidenum">
              <a:rPr lang="en-US" sz="1200"/>
              <a:pPr eaLnBrk="1" hangingPunct="1"/>
              <a:t>29</a:t>
            </a:fld>
            <a:endParaRPr lang="en-US" sz="120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 New Roman" charset="0"/>
            </a:endParaRPr>
          </a:p>
        </p:txBody>
      </p:sp>
      <p:sp>
        <p:nvSpPr>
          <p:cNvPr id="74756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351D2A0-C77A-B844-AE0A-88DBA919FD43}" type="slidenum">
              <a:rPr lang="en-US" sz="1200"/>
              <a:pPr eaLnBrk="1" hangingPunct="1"/>
              <a:t>30</a:t>
            </a:fld>
            <a:endParaRPr lang="en-US" sz="120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" charset="0"/>
            </a:endParaRPr>
          </a:p>
        </p:txBody>
      </p:sp>
      <p:sp>
        <p:nvSpPr>
          <p:cNvPr id="76804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89A74784-3A96-8744-9D66-FE9B774CC311}" type="slidenum">
              <a:rPr lang="en-US" sz="1200"/>
              <a:pPr eaLnBrk="1" hangingPunct="1"/>
              <a:t>31</a:t>
            </a:fld>
            <a:endParaRPr lang="en-US" sz="1200"/>
          </a:p>
        </p:txBody>
      </p:sp>
      <p:sp>
        <p:nvSpPr>
          <p:cNvPr id="78852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E867534F-23F3-1C46-A8AA-E1B30027B21E}" type="slidenum">
              <a:rPr lang="en-US" sz="1200"/>
              <a:pPr eaLnBrk="1" hangingPunct="1"/>
              <a:t>32</a:t>
            </a:fld>
            <a:endParaRPr lang="en-US" sz="120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" charset="0"/>
            </a:endParaRPr>
          </a:p>
        </p:txBody>
      </p:sp>
      <p:sp>
        <p:nvSpPr>
          <p:cNvPr id="80900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E9ED39AD-1454-814B-B3BA-B14823201026}" type="slidenum">
              <a:rPr lang="en-US" sz="1200"/>
              <a:pPr eaLnBrk="1" hangingPunct="1"/>
              <a:t>35</a:t>
            </a:fld>
            <a:endParaRPr lang="en-US" sz="1200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Times" charset="0"/>
            </a:endParaRPr>
          </a:p>
        </p:txBody>
      </p:sp>
      <p:sp>
        <p:nvSpPr>
          <p:cNvPr id="82948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Data and Computer Communications, Ninth Edition by William Stallings, (c) Pearson Education - Prentice Hall, 2011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ahoma" charset="0"/>
                  <a:ea typeface="ＭＳ Ｐゴシック" charset="0"/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ahoma" charset="0"/>
                <a:ea typeface="ＭＳ Ｐゴシック" charset="0"/>
              </a:endParaRPr>
            </a:p>
          </p:txBody>
        </p:sp>
      </p:grpSp>
      <p:sp>
        <p:nvSpPr>
          <p:cNvPr id="36250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6250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DC06FDE-3FF7-4D86-ACB1-4A454DE7095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1195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17538"/>
            <a:ext cx="83058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9144000" cy="484028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CB1B2-3CF1-4F51-B924-8D64DCC7A4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81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944ADE-1769-452E-8B81-D4DBA2B2AF0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1058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E2AC39-632A-4856-AF70-A405F549D53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63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ED7431-734C-4D5B-9850-B20E9983A78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7865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D4CCC9-D7DC-4DE4-A1E7-B0440448BEE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371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69B754-21C3-47DF-B6F9-6ED05B8A9E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9463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2E066-91A0-46D7-83C3-FB1A0B3A20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6005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D1B329-80EB-4E5F-A4A8-5C3B4D6258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60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A7624-F50A-4971-A430-2A83EFD89FE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389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50BB3E-FA06-4DBF-BD4A-057E9DE2B5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044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75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76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77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78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79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80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kumimoji="1" lang="en-US">
              <a:latin typeface="Tahoma" charset="0"/>
              <a:ea typeface="ＭＳ Ｐゴシック" charset="0"/>
            </a:endParaRPr>
          </a:p>
        </p:txBody>
      </p:sp>
      <p:sp>
        <p:nvSpPr>
          <p:cNvPr id="361481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61482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017712"/>
            <a:ext cx="9144000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1483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1484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ahom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1485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34F87F8-74EB-4259-B4E4-B84BE5B2F94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n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.png"/><Relationship Id="rId4" Type="http://schemas.openxmlformats.org/officeDocument/2006/relationships/package" Target="../embeddings/Microsoft_Office_Word_Document1.docx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13" Type="http://schemas.openxmlformats.org/officeDocument/2006/relationships/diagramColors" Target="../diagrams/colors7.xml"/><Relationship Id="rId3" Type="http://schemas.openxmlformats.org/officeDocument/2006/relationships/image" Target="../media/image13.wmf"/><Relationship Id="rId7" Type="http://schemas.openxmlformats.org/officeDocument/2006/relationships/diagramQuickStyle" Target="../diagrams/quickStyle6.xml"/><Relationship Id="rId12" Type="http://schemas.openxmlformats.org/officeDocument/2006/relationships/diagramQuickStyle" Target="../diagrams/quickStyle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6.xml"/><Relationship Id="rId11" Type="http://schemas.openxmlformats.org/officeDocument/2006/relationships/diagramLayout" Target="../diagrams/layout7.xml"/><Relationship Id="rId5" Type="http://schemas.openxmlformats.org/officeDocument/2006/relationships/diagramData" Target="../diagrams/data6.xml"/><Relationship Id="rId10" Type="http://schemas.openxmlformats.org/officeDocument/2006/relationships/diagramData" Target="../diagrams/data7.xml"/><Relationship Id="rId4" Type="http://schemas.openxmlformats.org/officeDocument/2006/relationships/image" Target="../media/image14.wmf"/><Relationship Id="rId9" Type="http://schemas.microsoft.com/office/2007/relationships/diagramDrawing" Target="../diagrams/drawing6.xml"/><Relationship Id="rId14" Type="http://schemas.microsoft.com/office/2007/relationships/diagramDrawing" Target="../diagrams/drawing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8153400" cy="11430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algn="ctr" eaLnBrk="1" hangingPunct="1">
              <a:defRPr/>
            </a:pPr>
            <a:r>
              <a:rPr lang="en-US" dirty="0" smtClean="0">
                <a:ea typeface="+mj-ea"/>
                <a:cs typeface="+mj-cs"/>
              </a:rPr>
              <a:t>Wireless and Mobile Computing</a:t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/>
            </a:r>
            <a:br>
              <a:rPr lang="en-US" dirty="0" smtClean="0">
                <a:ea typeface="+mj-ea"/>
                <a:cs typeface="+mj-cs"/>
              </a:rPr>
            </a:br>
            <a:r>
              <a:rPr lang="en-US" dirty="0" smtClean="0">
                <a:ea typeface="+mj-ea"/>
                <a:cs typeface="+mj-cs"/>
              </a:rPr>
              <a:t>Transmission </a:t>
            </a:r>
            <a:r>
              <a:rPr lang="en-US" dirty="0" smtClean="0">
                <a:ea typeface="+mj-ea"/>
                <a:cs typeface="+mj-cs"/>
              </a:rPr>
              <a:t>Fundamentals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Lecture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Signals for Conveying Information</a:t>
            </a:r>
            <a:endParaRPr lang="en-US" dirty="0" smtClean="0"/>
          </a:p>
          <a:p>
            <a:pPr lvl="1"/>
            <a:r>
              <a:rPr lang="en-US" dirty="0" smtClean="0"/>
              <a:t>Relationship </a:t>
            </a:r>
            <a:r>
              <a:rPr lang="en-US" dirty="0"/>
              <a:t>between Data Rate and Bandwidth</a:t>
            </a:r>
            <a:endParaRPr lang="en-US" dirty="0" smtClean="0"/>
          </a:p>
          <a:p>
            <a:r>
              <a:rPr lang="en-US" dirty="0" smtClean="0"/>
              <a:t>Analog </a:t>
            </a:r>
            <a:r>
              <a:rPr lang="en-US" dirty="0"/>
              <a:t>and Digital Data Transmission</a:t>
            </a:r>
          </a:p>
          <a:p>
            <a:pPr lvl="1"/>
            <a:r>
              <a:rPr lang="en-US" dirty="0"/>
              <a:t>Analog and Digital Data</a:t>
            </a:r>
          </a:p>
          <a:p>
            <a:pPr lvl="1"/>
            <a:r>
              <a:rPr lang="en-US" dirty="0"/>
              <a:t>Analog and Digital Signaling</a:t>
            </a:r>
          </a:p>
          <a:p>
            <a:pPr lvl="1"/>
            <a:r>
              <a:rPr lang="en-US" dirty="0"/>
              <a:t>Analog and Digital Transmission</a:t>
            </a:r>
          </a:p>
          <a:p>
            <a:r>
              <a:rPr lang="en-US" dirty="0" smtClean="0"/>
              <a:t>Channel </a:t>
            </a:r>
            <a:r>
              <a:rPr lang="en-US" dirty="0"/>
              <a:t>Capacity</a:t>
            </a:r>
          </a:p>
          <a:p>
            <a:pPr lvl="1"/>
            <a:r>
              <a:rPr lang="en-US" dirty="0" err="1"/>
              <a:t>Nyquist</a:t>
            </a:r>
            <a:r>
              <a:rPr lang="en-US" dirty="0"/>
              <a:t> Bandwidth</a:t>
            </a:r>
          </a:p>
          <a:p>
            <a:pPr lvl="1"/>
            <a:r>
              <a:rPr lang="en-US" dirty="0"/>
              <a:t>Shannon Capacity Formula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2482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dirty="0">
                <a:ea typeface="+mj-ea"/>
                <a:cs typeface="+mj-cs"/>
              </a:rPr>
              <a:t>Data Rate and Bandwidth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3810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5313740"/>
            <a:ext cx="9144000" cy="1200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There is a direct relationship between </a:t>
            </a:r>
            <a:r>
              <a:rPr kumimoji="1"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data </a:t>
            </a:r>
            <a:r>
              <a:rPr kumimoji="1"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rate and bandwidth</a:t>
            </a:r>
            <a:r>
              <a:rPr kumimoji="1"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. </a:t>
            </a:r>
            <a:r>
              <a:rPr lang="en-US" dirty="0">
                <a:latin typeface="+mn-lt"/>
              </a:rPr>
              <a:t>The greater the bandwidth, the higher the information-carrying</a:t>
            </a:r>
          </a:p>
          <a:p>
            <a:r>
              <a:rPr lang="en-US" dirty="0">
                <a:latin typeface="+mn-lt"/>
              </a:rPr>
              <a:t>capacity.</a:t>
            </a:r>
            <a:endParaRPr kumimoji="1" lang="en-US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C0849AE-E78A-44C6-8B32-34AA3D4A4A0F}" type="slidenum">
              <a:rPr lang="en-US" sz="1400"/>
              <a:pPr eaLnBrk="1" hangingPunct="1"/>
              <a:t>2</a:t>
            </a:fld>
            <a:endParaRPr lang="en-US" sz="1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6096000" cy="4114800"/>
          </a:xfrm>
        </p:spPr>
        <p:txBody>
          <a:bodyPr/>
          <a:lstStyle/>
          <a:p>
            <a:r>
              <a:rPr lang="en-US" sz="2000" dirty="0" smtClean="0"/>
              <a:t>Suppose that </a:t>
            </a:r>
            <a:r>
              <a:rPr lang="en-US" sz="2000" dirty="0"/>
              <a:t>we let a positive pulse represent binary 0 and a negative pulse represent binary 1</a:t>
            </a:r>
            <a:r>
              <a:rPr lang="en-US" sz="2000" dirty="0" smtClean="0"/>
              <a:t>. Then </a:t>
            </a:r>
            <a:r>
              <a:rPr lang="en-US" sz="2000" dirty="0"/>
              <a:t>the waveform represents the binary stream 0101. . . . The duration of each </a:t>
            </a:r>
            <a:r>
              <a:rPr lang="en-US" sz="2000" dirty="0" smtClean="0"/>
              <a:t>pulse is </a:t>
            </a:r>
            <a:r>
              <a:rPr lang="en-US" sz="2000" dirty="0"/>
              <a:t>1/(</a:t>
            </a:r>
            <a:r>
              <a:rPr lang="en-US" sz="2000" dirty="0" smtClean="0"/>
              <a:t>2f)</a:t>
            </a:r>
            <a:r>
              <a:rPr lang="en-US" sz="2000" dirty="0"/>
              <a:t>; thus the data rate is </a:t>
            </a:r>
            <a:r>
              <a:rPr lang="en-US" sz="2000" dirty="0" smtClean="0"/>
              <a:t>2f bits </a:t>
            </a:r>
            <a:r>
              <a:rPr lang="en-US" sz="2000" dirty="0"/>
              <a:t>per second (bps)</a:t>
            </a:r>
            <a:r>
              <a:rPr lang="en-US" sz="2000" dirty="0" smtClean="0"/>
              <a:t>.</a:t>
            </a:r>
          </a:p>
          <a:p>
            <a:r>
              <a:rPr lang="en-US" sz="2000" dirty="0" smtClean="0"/>
              <a:t>What </a:t>
            </a:r>
            <a:r>
              <a:rPr lang="en-US" sz="2000" dirty="0"/>
              <a:t>are the frequency components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of </a:t>
            </a:r>
            <a:r>
              <a:rPr lang="en-US" sz="2000" dirty="0"/>
              <a:t>this </a:t>
            </a:r>
            <a:r>
              <a:rPr lang="en-US" sz="2000" dirty="0" smtClean="0"/>
              <a:t>signal</a:t>
            </a:r>
          </a:p>
          <a:p>
            <a:r>
              <a:rPr lang="en-US" sz="2000" dirty="0"/>
              <a:t>By </a:t>
            </a:r>
            <a:r>
              <a:rPr lang="en-US" sz="2000" dirty="0" smtClean="0"/>
              <a:t>adding together </a:t>
            </a:r>
            <a:r>
              <a:rPr lang="en-US" sz="2000" dirty="0"/>
              <a:t>sine waves at </a:t>
            </a:r>
            <a:r>
              <a:rPr lang="en-US" sz="2000" dirty="0" smtClean="0"/>
              <a:t>frequencies f and </a:t>
            </a:r>
            <a:r>
              <a:rPr lang="en-US" sz="2000" dirty="0"/>
              <a:t>3f, we get a waveform that begins to </a:t>
            </a:r>
            <a:r>
              <a:rPr lang="en-US" sz="2000" dirty="0" smtClean="0"/>
              <a:t>resemble the </a:t>
            </a:r>
            <a:r>
              <a:rPr lang="en-US" sz="2000" dirty="0"/>
              <a:t>square wave.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943600" y="409963"/>
            <a:ext cx="2933700" cy="1876037"/>
            <a:chOff x="5943600" y="409963"/>
            <a:chExt cx="2933700" cy="18760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600" y="409963"/>
              <a:ext cx="2933700" cy="1628775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6953250" y="2009001"/>
              <a:ext cx="112565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0" i="0" u="none" strike="noStrike" baseline="0" dirty="0" smtClean="0">
                  <a:latin typeface="?•?'B8ˇøú~'1"/>
                </a:rPr>
                <a:t>Square wave</a:t>
              </a:r>
              <a:endParaRPr lang="en-US" sz="1200" dirty="0"/>
            </a:p>
          </p:txBody>
        </p:sp>
      </p:grpSp>
      <p:pic>
        <p:nvPicPr>
          <p:cNvPr id="8" name="Picture 7"/>
          <p:cNvPicPr preferRelativeResize="0">
            <a:picLocks noChangeAspect="1" noChangeArrowheads="1"/>
          </p:cNvPicPr>
          <p:nvPr/>
        </p:nvPicPr>
        <p:blipFill>
          <a:blip r:embed="rId4">
            <a:lum bright="-10000" contrast="5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7" b="4347"/>
          <a:stretch>
            <a:fillRect/>
          </a:stretch>
        </p:blipFill>
        <p:spPr bwMode="auto">
          <a:xfrm>
            <a:off x="6096000" y="2690977"/>
            <a:ext cx="2854737" cy="393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525"/>
            <a:ext cx="8229600" cy="644525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sz="3500" dirty="0">
                <a:ea typeface="+mj-ea"/>
                <a:cs typeface="+mj-cs"/>
              </a:rPr>
              <a:t>Data Rate and </a:t>
            </a:r>
            <a:r>
              <a:rPr kumimoji="1" lang="en-US" sz="3500" dirty="0" smtClean="0">
                <a:ea typeface="+mj-ea"/>
                <a:cs typeface="+mj-cs"/>
              </a:rPr>
              <a:t>Bandwidth…..cont.</a:t>
            </a:r>
            <a:endParaRPr kumimoji="1" lang="en-US" sz="35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54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</a:t>
            </a:r>
            <a:r>
              <a:rPr kumimoji="1" lang="en-US" dirty="0" smtClean="0"/>
              <a:t>Bandwidth.. cont</a:t>
            </a:r>
            <a:r>
              <a:rPr kumimoji="1" lang="en-US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2"/>
            <a:ext cx="4724400" cy="4840287"/>
          </a:xfrm>
        </p:spPr>
        <p:txBody>
          <a:bodyPr/>
          <a:lstStyle/>
          <a:p>
            <a:r>
              <a:rPr lang="en-US" sz="2000" dirty="0"/>
              <a:t>Let us continue this process by adding a sine wave of frequency 5f</a:t>
            </a:r>
            <a:r>
              <a:rPr lang="en-US" sz="2000" dirty="0" smtClean="0"/>
              <a:t>, and </a:t>
            </a:r>
            <a:r>
              <a:rPr lang="en-US" sz="2000" dirty="0"/>
              <a:t>then adding a sine wave of frequency 7f, as shown </a:t>
            </a:r>
            <a:r>
              <a:rPr lang="en-US" sz="2000" dirty="0" smtClean="0"/>
              <a:t>in fig.</a:t>
            </a:r>
          </a:p>
          <a:p>
            <a:r>
              <a:rPr lang="en-US" sz="2000" dirty="0"/>
              <a:t>A</a:t>
            </a:r>
            <a:r>
              <a:rPr lang="en-US" sz="2000" dirty="0" smtClean="0"/>
              <a:t>dditional </a:t>
            </a:r>
            <a:r>
              <a:rPr lang="en-US" sz="2000" dirty="0"/>
              <a:t>odd multiples of </a:t>
            </a:r>
            <a:r>
              <a:rPr lang="en-US" sz="2000" dirty="0" smtClean="0"/>
              <a:t>f are added, </a:t>
            </a:r>
            <a:r>
              <a:rPr lang="en-US" sz="2000" dirty="0"/>
              <a:t>suitably scaled, the </a:t>
            </a:r>
            <a:r>
              <a:rPr lang="en-US" sz="2000" dirty="0" smtClean="0"/>
              <a:t>resulting waveform </a:t>
            </a:r>
            <a:r>
              <a:rPr lang="en-US" sz="2000" dirty="0"/>
              <a:t>approaches that of a square wave more and more closely.</a:t>
            </a:r>
          </a:p>
          <a:p>
            <a:r>
              <a:rPr lang="en-US" sz="2000" dirty="0"/>
              <a:t>F</a:t>
            </a:r>
            <a:r>
              <a:rPr lang="en-US" sz="2000" dirty="0" smtClean="0"/>
              <a:t>requency </a:t>
            </a:r>
            <a:r>
              <a:rPr lang="en-US" sz="2000" dirty="0"/>
              <a:t>components of the </a:t>
            </a:r>
            <a:r>
              <a:rPr lang="en-US" sz="2000" dirty="0" smtClean="0"/>
              <a:t>square wave</a:t>
            </a:r>
            <a:r>
              <a:rPr lang="en-US" sz="2000" dirty="0"/>
              <a:t> </a:t>
            </a:r>
            <a:r>
              <a:rPr lang="en-US" sz="2000" dirty="0" smtClean="0"/>
              <a:t>with </a:t>
            </a:r>
            <a:r>
              <a:rPr lang="en-US" sz="2000" dirty="0"/>
              <a:t>amplitudes A and -A can be expressed as follows: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772" y="2057400"/>
            <a:ext cx="3872228" cy="4343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5867400"/>
            <a:ext cx="3009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186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5105400" cy="4114800"/>
          </a:xfrm>
        </p:spPr>
        <p:txBody>
          <a:bodyPr/>
          <a:lstStyle/>
          <a:p>
            <a:r>
              <a:rPr lang="en-US" sz="2000" dirty="0"/>
              <a:t>This waveform has an infinite number of frequency components and hence an </a:t>
            </a:r>
            <a:r>
              <a:rPr lang="en-US" sz="2000" dirty="0" smtClean="0"/>
              <a:t>infinite bandwidth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However</a:t>
            </a:r>
            <a:r>
              <a:rPr lang="en-US" sz="2000" dirty="0"/>
              <a:t>, the peak amplitude of the </a:t>
            </a:r>
            <a:r>
              <a:rPr lang="en-US" sz="2000" dirty="0" err="1"/>
              <a:t>k</a:t>
            </a:r>
            <a:r>
              <a:rPr lang="en-US" sz="2000" baseline="30000" dirty="0" err="1"/>
              <a:t>th</a:t>
            </a:r>
            <a:r>
              <a:rPr lang="en-US" sz="2000" dirty="0"/>
              <a:t> frequency component, </a:t>
            </a:r>
            <a:r>
              <a:rPr lang="en-US" sz="2000" dirty="0" err="1"/>
              <a:t>kf</a:t>
            </a:r>
            <a:r>
              <a:rPr lang="en-US" sz="2000" dirty="0"/>
              <a:t>, </a:t>
            </a:r>
            <a:r>
              <a:rPr lang="en-US" sz="2000" dirty="0" smtClean="0"/>
              <a:t>is only </a:t>
            </a:r>
            <a:r>
              <a:rPr lang="en-US" sz="2000" dirty="0"/>
              <a:t>1/k, so most of the energy in this waveform is in the first few frequency </a:t>
            </a:r>
            <a:r>
              <a:rPr lang="en-US" sz="2000" dirty="0" smtClean="0"/>
              <a:t>components. </a:t>
            </a:r>
          </a:p>
          <a:p>
            <a:r>
              <a:rPr lang="en-US" sz="2000" dirty="0" smtClean="0"/>
              <a:t>What </a:t>
            </a:r>
            <a:r>
              <a:rPr lang="en-US" sz="2000" dirty="0"/>
              <a:t>happens if we limit the bandwidth to just the first three frequency components</a:t>
            </a:r>
            <a:r>
              <a:rPr lang="en-US" sz="2000" dirty="0" smtClean="0"/>
              <a:t>? We </a:t>
            </a:r>
            <a:r>
              <a:rPr lang="en-US" sz="2000" dirty="0"/>
              <a:t>have already seen the answer, in Figure </a:t>
            </a:r>
            <a:r>
              <a:rPr lang="en-US" sz="2000" dirty="0" smtClean="0"/>
              <a:t>a. As </a:t>
            </a:r>
            <a:r>
              <a:rPr lang="en-US" sz="2000" dirty="0"/>
              <a:t>we can see, the shape </a:t>
            </a:r>
            <a:r>
              <a:rPr lang="en-US" sz="2000" dirty="0" smtClean="0"/>
              <a:t>of the </a:t>
            </a:r>
            <a:r>
              <a:rPr lang="en-US" sz="2000" dirty="0"/>
              <a:t>resulting waveform is reasonably close to that of the original square wave.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1772" y="2057400"/>
            <a:ext cx="387222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23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 preferRelativeResize="0">
            <a:picLocks noChangeAspect="1" noChangeArrowheads="1"/>
          </p:cNvPicPr>
          <p:nvPr/>
        </p:nvPicPr>
        <p:blipFill>
          <a:blip r:embed="rId3">
            <a:lum bright="-10000" contrast="5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7" b="4347"/>
          <a:stretch>
            <a:fillRect/>
          </a:stretch>
        </p:blipFill>
        <p:spPr bwMode="auto">
          <a:xfrm>
            <a:off x="0" y="2057400"/>
            <a:ext cx="2854737" cy="3938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2133600"/>
            <a:ext cx="3719828" cy="43434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0" y="2590800"/>
            <a:ext cx="2667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Figures </a:t>
            </a:r>
            <a:r>
              <a:rPr lang="en-US" sz="1600" dirty="0" smtClean="0"/>
              <a:t>left </a:t>
            </a:r>
            <a:r>
              <a:rPr lang="en-US" sz="1600" dirty="0"/>
              <a:t>and </a:t>
            </a:r>
            <a:r>
              <a:rPr lang="en-US" sz="1600" dirty="0" smtClean="0"/>
              <a:t>right illustrate </a:t>
            </a:r>
            <a:r>
              <a:rPr lang="en-US" sz="1600" dirty="0"/>
              <a:t>the relationship between data </a:t>
            </a:r>
            <a:r>
              <a:rPr lang="en-US" sz="1600" dirty="0" smtClean="0"/>
              <a:t>rate and </a:t>
            </a:r>
            <a:r>
              <a:rPr lang="en-US" sz="1600" dirty="0"/>
              <a:t>bandwidth. Suppose that we are using a digital transmission system that is </a:t>
            </a:r>
            <a:r>
              <a:rPr lang="en-US" sz="1600" dirty="0" smtClean="0"/>
              <a:t>capable of </a:t>
            </a:r>
            <a:r>
              <a:rPr lang="en-US" sz="1600" dirty="0"/>
              <a:t>transmitting signals with a bandwidth of 4 </a:t>
            </a:r>
            <a:r>
              <a:rPr lang="en-US" sz="1600" dirty="0" err="1"/>
              <a:t>MHz.</a:t>
            </a:r>
            <a:r>
              <a:rPr lang="en-US" sz="1600" dirty="0"/>
              <a:t> Let us attempt to transmit </a:t>
            </a:r>
            <a:r>
              <a:rPr lang="en-US" sz="1600" dirty="0" smtClean="0"/>
              <a:t>a sequence </a:t>
            </a:r>
            <a:r>
              <a:rPr lang="en-US" sz="1600" dirty="0"/>
              <a:t>of alternating 0</a:t>
            </a:r>
            <a:r>
              <a:rPr lang="en-US" sz="1600" dirty="0" smtClean="0"/>
              <a:t>s </a:t>
            </a:r>
            <a:r>
              <a:rPr lang="en-US" sz="1600" dirty="0"/>
              <a:t>and </a:t>
            </a:r>
            <a:r>
              <a:rPr lang="en-US" sz="1600" dirty="0" smtClean="0"/>
              <a:t>1s </a:t>
            </a:r>
            <a:r>
              <a:rPr lang="en-US" sz="1600" dirty="0"/>
              <a:t>as the square wave of Figure </a:t>
            </a:r>
            <a:r>
              <a:rPr lang="en-US" sz="1600" dirty="0" smtClean="0"/>
              <a:t>c (RHS). </a:t>
            </a:r>
            <a:r>
              <a:rPr lang="en-US" sz="1600" dirty="0"/>
              <a:t>What data rate</a:t>
            </a:r>
          </a:p>
          <a:p>
            <a:pPr algn="just"/>
            <a:r>
              <a:rPr lang="en-US" sz="1600" dirty="0"/>
              <a:t>can be achieved</a:t>
            </a:r>
            <a:r>
              <a:rPr lang="en-US" sz="1600" dirty="0" smtClean="0"/>
              <a:t>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7876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</a:t>
            </a:r>
            <a:r>
              <a:rPr kumimoji="1" lang="en-US" dirty="0" smtClean="0"/>
              <a:t>.</a:t>
            </a:r>
            <a:br>
              <a:rPr kumimoji="1" lang="en-US" dirty="0" smtClean="0"/>
            </a:br>
            <a:r>
              <a:rPr kumimoji="1" lang="en-US" dirty="0" smtClean="0"/>
              <a:t>Case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Let us approximate our square wave with the waveform of </a:t>
            </a:r>
            <a:r>
              <a:rPr lang="en-US" sz="2200" dirty="0" smtClean="0"/>
              <a:t>Figure a (RHS). </a:t>
            </a:r>
            <a:r>
              <a:rPr lang="en-US" sz="2200" dirty="0"/>
              <a:t>Although this waveform is a "distorted" square wave, it is </a:t>
            </a:r>
            <a:r>
              <a:rPr lang="en-US" sz="2200" dirty="0" smtClean="0"/>
              <a:t>sufficiently close </a:t>
            </a:r>
            <a:r>
              <a:rPr lang="en-US" sz="2200" dirty="0"/>
              <a:t>to the square wave that a receiver should be able to </a:t>
            </a:r>
            <a:r>
              <a:rPr lang="en-US" sz="2200" dirty="0" smtClean="0"/>
              <a:t>discriminate between </a:t>
            </a:r>
            <a:r>
              <a:rPr lang="en-US" sz="2200" dirty="0"/>
              <a:t>a binary 0 and a binary 1. If we let f = 10</a:t>
            </a:r>
            <a:r>
              <a:rPr lang="en-US" sz="2200" baseline="30000" dirty="0"/>
              <a:t>6</a:t>
            </a:r>
            <a:r>
              <a:rPr lang="en-US" sz="2200" dirty="0"/>
              <a:t> cycles/second = 1 MHz</a:t>
            </a:r>
            <a:r>
              <a:rPr lang="en-US" sz="2200" dirty="0" smtClean="0"/>
              <a:t>, then </a:t>
            </a:r>
            <a:r>
              <a:rPr lang="en-US" sz="2200" dirty="0"/>
              <a:t>the bandwidth of the signal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771900"/>
            <a:ext cx="7696200" cy="7239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575" y="4648200"/>
            <a:ext cx="89916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is (5 X 10</a:t>
            </a:r>
            <a:r>
              <a:rPr lang="en-US" sz="2000" baseline="30000" dirty="0"/>
              <a:t>6</a:t>
            </a:r>
            <a:r>
              <a:rPr lang="en-US" sz="2000" dirty="0" smtClean="0"/>
              <a:t>) </a:t>
            </a:r>
            <a:r>
              <a:rPr lang="en-US" sz="2000" dirty="0"/>
              <a:t>- 10</a:t>
            </a:r>
            <a:r>
              <a:rPr lang="en-US" sz="2000" baseline="30000" dirty="0"/>
              <a:t>6</a:t>
            </a:r>
            <a:r>
              <a:rPr lang="en-US" sz="2000" dirty="0" smtClean="0"/>
              <a:t> </a:t>
            </a:r>
            <a:r>
              <a:rPr lang="en-US" sz="2000" dirty="0"/>
              <a:t>= 4 </a:t>
            </a:r>
            <a:r>
              <a:rPr lang="en-US" sz="2000" dirty="0" err="1"/>
              <a:t>MHz.</a:t>
            </a:r>
            <a:r>
              <a:rPr lang="en-US" sz="2000" dirty="0"/>
              <a:t> Note that for f = 1 MHz, the period of the</a:t>
            </a:r>
          </a:p>
          <a:p>
            <a:r>
              <a:rPr lang="en-US" sz="2000" dirty="0"/>
              <a:t>fundamental frequency is T = </a:t>
            </a:r>
            <a:r>
              <a:rPr lang="en-US" sz="2000" dirty="0" smtClean="0"/>
              <a:t>1/10</a:t>
            </a:r>
            <a:r>
              <a:rPr lang="en-US" sz="2000" baseline="30000" dirty="0" smtClean="0"/>
              <a:t>6</a:t>
            </a:r>
            <a:r>
              <a:rPr lang="en-US" sz="2000" dirty="0" smtClean="0"/>
              <a:t> </a:t>
            </a:r>
            <a:r>
              <a:rPr lang="en-US" sz="2000" dirty="0"/>
              <a:t>= </a:t>
            </a:r>
            <a:r>
              <a:rPr lang="en-US" sz="2000" dirty="0" smtClean="0"/>
              <a:t>10</a:t>
            </a:r>
            <a:r>
              <a:rPr lang="en-US" sz="2000" baseline="30000" dirty="0" smtClean="0"/>
              <a:t>-6</a:t>
            </a:r>
            <a:r>
              <a:rPr lang="en-US" sz="2000" dirty="0" smtClean="0"/>
              <a:t> </a:t>
            </a:r>
            <a:r>
              <a:rPr lang="en-US" sz="2000" dirty="0"/>
              <a:t>= 1 </a:t>
            </a:r>
            <a:r>
              <a:rPr lang="en-US" sz="2000" dirty="0" err="1" smtClean="0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. </a:t>
            </a:r>
            <a:r>
              <a:rPr lang="en-US" sz="2000" dirty="0"/>
              <a:t>If we treat this </a:t>
            </a:r>
            <a:r>
              <a:rPr lang="en-US" sz="2000" dirty="0" smtClean="0"/>
              <a:t>waveform as </a:t>
            </a:r>
            <a:r>
              <a:rPr lang="en-US" sz="2000" dirty="0"/>
              <a:t>a bit string of 1s and 0</a:t>
            </a:r>
            <a:r>
              <a:rPr lang="en-US" sz="2000" dirty="0" smtClean="0"/>
              <a:t>s</a:t>
            </a:r>
            <a:r>
              <a:rPr lang="en-US" sz="2000" dirty="0"/>
              <a:t>, one bit occurs every 0.5 </a:t>
            </a:r>
            <a:r>
              <a:rPr lang="en-US" sz="2000" dirty="0" err="1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, </a:t>
            </a:r>
            <a:r>
              <a:rPr lang="en-US" sz="2000" dirty="0"/>
              <a:t>for a data rate </a:t>
            </a:r>
            <a:r>
              <a:rPr lang="en-US" sz="2000" dirty="0" smtClean="0"/>
              <a:t>of 2 </a:t>
            </a:r>
            <a:r>
              <a:rPr lang="en-US" sz="2000" dirty="0"/>
              <a:t>X 10</a:t>
            </a:r>
            <a:r>
              <a:rPr lang="en-US" sz="2000" baseline="30000" dirty="0"/>
              <a:t>6</a:t>
            </a:r>
            <a:r>
              <a:rPr lang="en-US" sz="2000" dirty="0" smtClean="0"/>
              <a:t> </a:t>
            </a:r>
            <a:r>
              <a:rPr lang="en-US" sz="2000" dirty="0"/>
              <a:t>= 2 Mbps. Thus, for a bandwidth of 4 MHz, a data rate of 2 </a:t>
            </a:r>
            <a:r>
              <a:rPr lang="en-US" sz="2000" dirty="0" smtClean="0"/>
              <a:t>Mbps is </a:t>
            </a:r>
            <a:r>
              <a:rPr lang="en-US" sz="2000" dirty="0"/>
              <a:t>achieved.</a:t>
            </a:r>
          </a:p>
        </p:txBody>
      </p:sp>
    </p:spTree>
    <p:extLst>
      <p:ext uri="{BB962C8B-B14F-4D97-AF65-F5344CB8AC3E}">
        <p14:creationId xmlns:p14="http://schemas.microsoft.com/office/powerpoint/2010/main" xmlns="" val="357703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cont.</a:t>
            </a:r>
            <a:br>
              <a:rPr kumimoji="1" lang="en-US" dirty="0"/>
            </a:br>
            <a:r>
              <a:rPr kumimoji="1" lang="en-US" dirty="0"/>
              <a:t>Case </a:t>
            </a:r>
            <a:r>
              <a:rPr kumimoji="1" lang="en-US" dirty="0" smtClean="0"/>
              <a:t>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713"/>
            <a:ext cx="4572000" cy="4114800"/>
          </a:xfrm>
        </p:spPr>
        <p:txBody>
          <a:bodyPr/>
          <a:lstStyle/>
          <a:p>
            <a:pPr algn="just"/>
            <a:r>
              <a:rPr lang="en-US" sz="2000" dirty="0"/>
              <a:t>Now suppose that we have a bandwidth of 8 </a:t>
            </a:r>
            <a:r>
              <a:rPr lang="en-US" sz="2000" dirty="0" err="1"/>
              <a:t>MHz.</a:t>
            </a:r>
            <a:r>
              <a:rPr lang="en-US" sz="2000" dirty="0"/>
              <a:t> Let us look </a:t>
            </a:r>
            <a:r>
              <a:rPr lang="en-US" sz="2000" dirty="0" smtClean="0"/>
              <a:t>again at </a:t>
            </a:r>
            <a:r>
              <a:rPr lang="en-US" sz="2000" dirty="0"/>
              <a:t>Figure </a:t>
            </a:r>
            <a:r>
              <a:rPr lang="en-US" sz="2000" dirty="0" smtClean="0"/>
              <a:t>a</a:t>
            </a:r>
            <a:r>
              <a:rPr lang="en-US" sz="2000" dirty="0"/>
              <a:t>, but now with </a:t>
            </a:r>
            <a:r>
              <a:rPr lang="en-US" sz="2000" dirty="0" smtClean="0"/>
              <a:t>f=2 </a:t>
            </a:r>
            <a:r>
              <a:rPr lang="en-US" sz="2000" dirty="0" err="1"/>
              <a:t>MHz.</a:t>
            </a:r>
            <a:r>
              <a:rPr lang="en-US" sz="2000" dirty="0"/>
              <a:t> Using the same line of reasoning </a:t>
            </a:r>
            <a:r>
              <a:rPr lang="en-US" sz="2000" dirty="0" smtClean="0"/>
              <a:t>as before</a:t>
            </a:r>
            <a:r>
              <a:rPr lang="en-US" sz="2000" dirty="0"/>
              <a:t>, the bandwidth of the signal is ( 5 x 2 X 10</a:t>
            </a:r>
            <a:r>
              <a:rPr lang="en-US" sz="2000" baseline="30000" dirty="0"/>
              <a:t>6</a:t>
            </a:r>
            <a:r>
              <a:rPr lang="en-US" sz="2000" dirty="0" smtClean="0"/>
              <a:t>) </a:t>
            </a:r>
            <a:r>
              <a:rPr lang="en-US" sz="2000" dirty="0"/>
              <a:t>- (2 x 10</a:t>
            </a:r>
            <a:r>
              <a:rPr lang="en-US" sz="2000" baseline="30000" dirty="0"/>
              <a:t>6</a:t>
            </a:r>
            <a:r>
              <a:rPr lang="en-US" sz="2000" dirty="0" smtClean="0"/>
              <a:t>) </a:t>
            </a:r>
            <a:r>
              <a:rPr lang="en-US" sz="2000" dirty="0"/>
              <a:t>= 8 </a:t>
            </a:r>
            <a:r>
              <a:rPr lang="en-US" sz="2000" dirty="0" err="1"/>
              <a:t>MHz.</a:t>
            </a:r>
            <a:r>
              <a:rPr lang="en-US" sz="2000" dirty="0"/>
              <a:t> </a:t>
            </a:r>
            <a:r>
              <a:rPr lang="en-US" sz="2000" dirty="0" smtClean="0"/>
              <a:t>But in </a:t>
            </a:r>
            <a:r>
              <a:rPr lang="en-US" sz="2000" dirty="0"/>
              <a:t>this case </a:t>
            </a:r>
            <a:r>
              <a:rPr lang="en-US" sz="2000" dirty="0" smtClean="0"/>
              <a:t>T= l/f </a:t>
            </a:r>
            <a:r>
              <a:rPr lang="en-US" sz="2000" dirty="0"/>
              <a:t>= 0.5 </a:t>
            </a:r>
            <a:r>
              <a:rPr lang="en-US" sz="2000" dirty="0" err="1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. </a:t>
            </a:r>
            <a:r>
              <a:rPr lang="en-US" sz="2000" dirty="0"/>
              <a:t>As a result, one bit occurs </a:t>
            </a:r>
            <a:r>
              <a:rPr lang="en-US" sz="2000" dirty="0" smtClean="0"/>
              <a:t>every 0.25 </a:t>
            </a:r>
            <a:r>
              <a:rPr lang="en-US" sz="2000" dirty="0" err="1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 </a:t>
            </a:r>
            <a:r>
              <a:rPr lang="en-US" sz="2000" dirty="0"/>
              <a:t>for a </a:t>
            </a:r>
            <a:r>
              <a:rPr lang="en-US" sz="2000" dirty="0" smtClean="0"/>
              <a:t>data rate </a:t>
            </a:r>
            <a:r>
              <a:rPr lang="en-US" sz="2000" dirty="0"/>
              <a:t>of 4 Mbps. </a:t>
            </a:r>
            <a:endParaRPr lang="en-US" sz="2000" dirty="0" smtClean="0"/>
          </a:p>
          <a:p>
            <a:pPr algn="just"/>
            <a:r>
              <a:rPr lang="en-US" sz="2000" dirty="0" smtClean="0"/>
              <a:t>Thus</a:t>
            </a:r>
            <a:r>
              <a:rPr lang="en-US" sz="2000" dirty="0"/>
              <a:t>, other things being equal, by doubling the </a:t>
            </a:r>
            <a:r>
              <a:rPr lang="en-US" sz="2000" dirty="0" smtClean="0"/>
              <a:t>bandwidth</a:t>
            </a:r>
            <a:r>
              <a:rPr lang="en-US" sz="2000" dirty="0"/>
              <a:t> </a:t>
            </a:r>
            <a:r>
              <a:rPr lang="en-US" sz="2000" dirty="0" smtClean="0"/>
              <a:t>we</a:t>
            </a:r>
            <a:r>
              <a:rPr lang="en-US" sz="2000" dirty="0"/>
              <a:t> </a:t>
            </a:r>
            <a:r>
              <a:rPr lang="en-US" sz="2000" dirty="0" smtClean="0"/>
              <a:t>double </a:t>
            </a:r>
            <a:r>
              <a:rPr lang="en-US" sz="2000" dirty="0"/>
              <a:t>the potential data 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981200"/>
            <a:ext cx="371982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782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cont.</a:t>
            </a:r>
            <a:br>
              <a:rPr kumimoji="1" lang="en-US" dirty="0"/>
            </a:br>
            <a:r>
              <a:rPr kumimoji="1" lang="en-US" dirty="0"/>
              <a:t>Case </a:t>
            </a:r>
            <a:r>
              <a:rPr kumimoji="1" lang="en-US" dirty="0" smtClean="0"/>
              <a:t>III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981200"/>
            <a:ext cx="58674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Now suppose that the waveform of Figure </a:t>
            </a:r>
            <a:r>
              <a:rPr lang="en-US" sz="2000" dirty="0" smtClean="0"/>
              <a:t>c </a:t>
            </a:r>
            <a:r>
              <a:rPr lang="en-US" sz="2000" dirty="0"/>
              <a:t>is considered </a:t>
            </a:r>
            <a:r>
              <a:rPr lang="en-US" sz="2000" dirty="0" smtClean="0"/>
              <a:t>adequate for </a:t>
            </a:r>
            <a:r>
              <a:rPr lang="en-US" sz="2000" dirty="0"/>
              <a:t>approximating a square wave. That is, the difference between a positive</a:t>
            </a:r>
          </a:p>
          <a:p>
            <a:pPr algn="just"/>
            <a:r>
              <a:rPr lang="en-US" sz="2000" dirty="0"/>
              <a:t>and negative pulse in Figure </a:t>
            </a:r>
            <a:r>
              <a:rPr lang="en-US" sz="2000" dirty="0" smtClean="0"/>
              <a:t>c </a:t>
            </a:r>
            <a:r>
              <a:rPr lang="en-US" sz="2000" dirty="0"/>
              <a:t>is </a:t>
            </a:r>
            <a:r>
              <a:rPr lang="en-US" sz="2000" dirty="0" smtClean="0"/>
              <a:t>sufficiently distinct </a:t>
            </a:r>
            <a:r>
              <a:rPr lang="en-US" sz="2000" dirty="0"/>
              <a:t>that the waveform can </a:t>
            </a:r>
            <a:r>
              <a:rPr lang="en-US" sz="2000" dirty="0" smtClean="0"/>
              <a:t>be used </a:t>
            </a:r>
            <a:r>
              <a:rPr lang="en-US" sz="2000" dirty="0"/>
              <a:t>successfully to represent a sequence of </a:t>
            </a:r>
            <a:r>
              <a:rPr lang="en-US" sz="2000" dirty="0" smtClean="0"/>
              <a:t>1s and </a:t>
            </a:r>
            <a:r>
              <a:rPr lang="en-US" sz="2000" dirty="0" err="1"/>
              <a:t>Os</a:t>
            </a:r>
            <a:r>
              <a:rPr lang="en-US" sz="2000" dirty="0"/>
              <a:t>. Assume as in Case II </a:t>
            </a:r>
            <a:r>
              <a:rPr lang="en-US" sz="2000" dirty="0" smtClean="0"/>
              <a:t>that f </a:t>
            </a:r>
            <a:r>
              <a:rPr lang="en-US" sz="2000" dirty="0"/>
              <a:t>= 2 MHz and T = </a:t>
            </a:r>
            <a:r>
              <a:rPr lang="en-US" sz="2000" dirty="0" smtClean="0"/>
              <a:t>l/f </a:t>
            </a:r>
            <a:r>
              <a:rPr lang="en-US" sz="2000" dirty="0"/>
              <a:t>= 0.5 </a:t>
            </a:r>
            <a:r>
              <a:rPr lang="en-US" sz="2000" dirty="0" err="1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, </a:t>
            </a:r>
            <a:r>
              <a:rPr lang="en-US" sz="2000" dirty="0"/>
              <a:t>so that one bit occurs every 0.25 </a:t>
            </a:r>
            <a:r>
              <a:rPr lang="en-US" sz="2000" dirty="0" err="1">
                <a:latin typeface="Lucida Grande"/>
                <a:ea typeface="Lucida Grande"/>
                <a:cs typeface="Lucida Grande"/>
              </a:rPr>
              <a:t>μ</a:t>
            </a:r>
            <a:r>
              <a:rPr lang="en-US" sz="2000" dirty="0" err="1"/>
              <a:t>s</a:t>
            </a:r>
            <a:r>
              <a:rPr lang="en-US" sz="2000" dirty="0" smtClean="0"/>
              <a:t> </a:t>
            </a:r>
            <a:r>
              <a:rPr lang="en-US" sz="2000" dirty="0"/>
              <a:t>for a </a:t>
            </a:r>
            <a:r>
              <a:rPr lang="en-US" sz="2000" dirty="0" smtClean="0"/>
              <a:t>data rate </a:t>
            </a:r>
            <a:r>
              <a:rPr lang="en-US" sz="2000" dirty="0"/>
              <a:t>of 4 Mbps. Using the waveform of Figure </a:t>
            </a:r>
            <a:r>
              <a:rPr lang="en-US" sz="2000" dirty="0" smtClean="0"/>
              <a:t>c</a:t>
            </a:r>
            <a:r>
              <a:rPr lang="en-US" sz="2000" dirty="0"/>
              <a:t>, the bandwidth of the signal </a:t>
            </a:r>
            <a:r>
              <a:rPr lang="en-US" sz="2000" dirty="0" smtClean="0"/>
              <a:t>is (</a:t>
            </a:r>
            <a:r>
              <a:rPr lang="en-US" sz="2000" dirty="0"/>
              <a:t>3 X 2 X 10</a:t>
            </a:r>
            <a:r>
              <a:rPr lang="en-US" sz="2000" baseline="30000" dirty="0"/>
              <a:t>6</a:t>
            </a:r>
            <a:r>
              <a:rPr lang="en-US" sz="2000" dirty="0" smtClean="0"/>
              <a:t>) </a:t>
            </a:r>
            <a:r>
              <a:rPr lang="en-US" sz="2000" dirty="0"/>
              <a:t>- (2 X 10</a:t>
            </a:r>
            <a:r>
              <a:rPr lang="en-US" sz="2000" baseline="30000" dirty="0"/>
              <a:t>6</a:t>
            </a:r>
            <a:r>
              <a:rPr lang="en-US" sz="2000" dirty="0" smtClean="0"/>
              <a:t>) </a:t>
            </a:r>
            <a:r>
              <a:rPr lang="en-US" sz="2000" dirty="0"/>
              <a:t>= 4 </a:t>
            </a:r>
            <a:r>
              <a:rPr lang="en-US" sz="2000" dirty="0" err="1"/>
              <a:t>MHz.</a:t>
            </a:r>
            <a:r>
              <a:rPr lang="en-US" sz="2000" dirty="0"/>
              <a:t> Thus, a given bandwidth can support </a:t>
            </a:r>
            <a:r>
              <a:rPr lang="en-US" sz="2000" dirty="0" smtClean="0"/>
              <a:t>various data </a:t>
            </a:r>
            <a:r>
              <a:rPr lang="en-US" sz="2000" dirty="0"/>
              <a:t>rates depending on the ability of the receiver to discern the difference</a:t>
            </a:r>
          </a:p>
          <a:p>
            <a:r>
              <a:rPr lang="en-US" sz="2000" dirty="0"/>
              <a:t>between 0 and 1 in the presence of noise and other impairments</a:t>
            </a:r>
          </a:p>
        </p:txBody>
      </p:sp>
      <p:pic>
        <p:nvPicPr>
          <p:cNvPr id="6" name="Picture 5"/>
          <p:cNvPicPr preferRelativeResize="0">
            <a:picLocks noChangeAspect="1" noChangeArrowheads="1"/>
          </p:cNvPicPr>
          <p:nvPr/>
        </p:nvPicPr>
        <p:blipFill>
          <a:blip r:embed="rId2">
            <a:lum bright="-10000" contrast="5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57" b="4347"/>
          <a:stretch>
            <a:fillRect/>
          </a:stretch>
        </p:blipFill>
        <p:spPr bwMode="auto">
          <a:xfrm>
            <a:off x="5867400" y="1981201"/>
            <a:ext cx="3083337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0810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</a:t>
            </a:r>
            <a:r>
              <a:rPr kumimoji="1" lang="en-US" dirty="0" smtClean="0"/>
              <a:t>Cont.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09800" y="1771472"/>
            <a:ext cx="76962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Case </a:t>
            </a:r>
            <a:r>
              <a:rPr lang="en-US" dirty="0" smtClean="0"/>
              <a:t>I: </a:t>
            </a:r>
            <a:r>
              <a:rPr lang="en-US" dirty="0"/>
              <a:t>Bandwidth = 4 MHz; data rate = 2 </a:t>
            </a:r>
            <a:r>
              <a:rPr lang="en-US" dirty="0" smtClean="0"/>
              <a:t>Mbps</a:t>
            </a:r>
            <a:endParaRPr lang="en-US" dirty="0"/>
          </a:p>
          <a:p>
            <a:r>
              <a:rPr lang="en-US" dirty="0"/>
              <a:t>Case II: Bandwidth = 8 MHz; data rate = 4 </a:t>
            </a:r>
            <a:r>
              <a:rPr lang="en-US" dirty="0" smtClean="0"/>
              <a:t>Mbps</a:t>
            </a:r>
            <a:endParaRPr lang="en-US" dirty="0"/>
          </a:p>
          <a:p>
            <a:r>
              <a:rPr lang="en-US" dirty="0"/>
              <a:t>Case III: Bandwidth = 4 MHz; data rate = 4 Mbps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" y="2971800"/>
            <a:ext cx="89916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/>
              <a:t>A</a:t>
            </a:r>
            <a:r>
              <a:rPr lang="en-US" sz="2000" dirty="0" smtClean="0"/>
              <a:t>ny </a:t>
            </a:r>
            <a:r>
              <a:rPr lang="en-US" sz="2000" dirty="0"/>
              <a:t>digital waveform will have infinite bandwidth. 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If </a:t>
            </a:r>
            <a:r>
              <a:rPr lang="en-US" sz="2000" dirty="0"/>
              <a:t>we attempt to transmit this </a:t>
            </a:r>
            <a:r>
              <a:rPr lang="en-US" sz="2000" dirty="0" smtClean="0"/>
              <a:t>waveform as </a:t>
            </a:r>
            <a:r>
              <a:rPr lang="en-US" sz="2000" dirty="0"/>
              <a:t>a signal over </a:t>
            </a:r>
            <a:r>
              <a:rPr lang="en-US" sz="2000" dirty="0" smtClean="0"/>
              <a:t>any medium</a:t>
            </a:r>
            <a:r>
              <a:rPr lang="en-US" sz="2000" dirty="0"/>
              <a:t>, the transmission system will limit the bandwidth </a:t>
            </a:r>
            <a:r>
              <a:rPr lang="en-US" sz="2000" dirty="0" smtClean="0"/>
              <a:t>that can be transmitted.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Furthermore</a:t>
            </a:r>
            <a:r>
              <a:rPr lang="en-US" sz="2000" dirty="0"/>
              <a:t>, for any given medium, </a:t>
            </a:r>
            <a:r>
              <a:rPr lang="en-US" sz="2000" dirty="0" smtClean="0"/>
              <a:t>the greater </a:t>
            </a:r>
            <a:r>
              <a:rPr lang="en-US" sz="2000" dirty="0"/>
              <a:t>the </a:t>
            </a:r>
            <a:r>
              <a:rPr lang="en-US" sz="2000" dirty="0" smtClean="0"/>
              <a:t>bandwidth transmitted</a:t>
            </a:r>
            <a:r>
              <a:rPr lang="en-US" sz="2000" dirty="0"/>
              <a:t>, the greater the cost. 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Thus</a:t>
            </a:r>
            <a:r>
              <a:rPr lang="en-US" sz="2000" dirty="0"/>
              <a:t>, on the one hand, economic and practical </a:t>
            </a:r>
            <a:r>
              <a:rPr lang="en-US" sz="2000" dirty="0" smtClean="0"/>
              <a:t>reasons dictate </a:t>
            </a:r>
            <a:r>
              <a:rPr lang="en-US" sz="2000" dirty="0"/>
              <a:t>that </a:t>
            </a:r>
            <a:r>
              <a:rPr lang="en-US" sz="2000" dirty="0" smtClean="0"/>
              <a:t>digital information </a:t>
            </a:r>
            <a:r>
              <a:rPr lang="en-US" sz="2000" dirty="0"/>
              <a:t>be approximated by a signal of </a:t>
            </a:r>
            <a:r>
              <a:rPr lang="en-US" sz="2000" dirty="0" smtClean="0"/>
              <a:t>limited bandwidth</a:t>
            </a:r>
            <a:r>
              <a:rPr lang="en-US" sz="2000" dirty="0"/>
              <a:t>. </a:t>
            </a:r>
            <a:r>
              <a:rPr lang="en-US" sz="2000" dirty="0" smtClean="0"/>
              <a:t>On the </a:t>
            </a:r>
            <a:r>
              <a:rPr lang="en-US" sz="2000" dirty="0"/>
              <a:t>other hand, limiting the bandwidth </a:t>
            </a:r>
            <a:r>
              <a:rPr lang="en-US" sz="2000" dirty="0" smtClean="0"/>
              <a:t>creates distortions</a:t>
            </a:r>
            <a:r>
              <a:rPr lang="en-US" sz="2000" dirty="0"/>
              <a:t>, which makes the task </a:t>
            </a:r>
            <a:r>
              <a:rPr lang="en-US" sz="2000" dirty="0" smtClean="0"/>
              <a:t>of interpreting </a:t>
            </a:r>
            <a:r>
              <a:rPr lang="en-US" sz="2000" dirty="0"/>
              <a:t>the received signal more difficult. </a:t>
            </a:r>
            <a:endParaRPr lang="en-US" sz="2000" dirty="0" smtClean="0"/>
          </a:p>
          <a:p>
            <a:pPr marL="342900" indent="-342900">
              <a:buFont typeface="Arial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more limited the bandwidth, </a:t>
            </a:r>
            <a:r>
              <a:rPr lang="en-US" sz="2000" dirty="0" smtClean="0"/>
              <a:t>the greater </a:t>
            </a:r>
            <a:r>
              <a:rPr lang="en-US" sz="2000" dirty="0"/>
              <a:t>the distortion and the greater the potential for error by the receiver.</a:t>
            </a:r>
          </a:p>
        </p:txBody>
      </p:sp>
    </p:spTree>
    <p:extLst>
      <p:ext uri="{BB962C8B-B14F-4D97-AF65-F5344CB8AC3E}">
        <p14:creationId xmlns:p14="http://schemas.microsoft.com/office/powerpoint/2010/main" xmlns="" val="164904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dirty="0"/>
              <a:t>Data Rate and Bandwidth..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8800"/>
            <a:ext cx="9144000" cy="4114800"/>
          </a:xfrm>
        </p:spPr>
        <p:txBody>
          <a:bodyPr/>
          <a:lstStyle/>
          <a:p>
            <a:r>
              <a:rPr lang="en-US" sz="2200" dirty="0"/>
              <a:t>The bandwidth that can be transmitted is limited by the </a:t>
            </a:r>
            <a:r>
              <a:rPr lang="en-US" sz="2200" dirty="0" smtClean="0"/>
              <a:t>transmission system </a:t>
            </a:r>
            <a:r>
              <a:rPr lang="en-US" sz="2200" dirty="0"/>
              <a:t>(transmitter, medium, receiver)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greater the bandwidth, the greater the cost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narrower the bandwidth, the great the distortion (errors!</a:t>
            </a:r>
            <a:r>
              <a:rPr lang="en-US" sz="2200" dirty="0" smtClean="0"/>
              <a:t>)</a:t>
            </a:r>
          </a:p>
          <a:p>
            <a:r>
              <a:rPr lang="en-US" sz="2200" dirty="0"/>
              <a:t>Data rate = W </a:t>
            </a:r>
            <a:r>
              <a:rPr lang="en-US" sz="2200" dirty="0" smtClean="0"/>
              <a:t>bps      Bandwidth </a:t>
            </a:r>
            <a:r>
              <a:rPr lang="en-US" sz="2200" dirty="0"/>
              <a:t>= 2W Hz gives good presentation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greater the </a:t>
            </a:r>
            <a:r>
              <a:rPr lang="en-US" sz="2200" dirty="0" smtClean="0"/>
              <a:t>bandwidth     the </a:t>
            </a:r>
            <a:r>
              <a:rPr lang="en-US" sz="2200" dirty="0"/>
              <a:t>higher </a:t>
            </a:r>
            <a:r>
              <a:rPr lang="en-US" sz="2200" dirty="0" smtClean="0"/>
              <a:t>the data </a:t>
            </a:r>
            <a:r>
              <a:rPr lang="en-US" sz="2200" dirty="0"/>
              <a:t>rate</a:t>
            </a:r>
          </a:p>
          <a:p>
            <a:r>
              <a:rPr lang="en-US" sz="2200" dirty="0" smtClean="0"/>
              <a:t>Keeping </a:t>
            </a:r>
            <a:r>
              <a:rPr lang="en-US" sz="2200" dirty="0"/>
              <a:t>the same data rate:</a:t>
            </a:r>
          </a:p>
          <a:p>
            <a:pPr lvl="1"/>
            <a:r>
              <a:rPr lang="en-US" sz="1800" dirty="0"/>
              <a:t>Greater bandwidth  </a:t>
            </a:r>
            <a:r>
              <a:rPr lang="en-US" sz="1800" dirty="0" smtClean="0"/>
              <a:t>     better </a:t>
            </a:r>
            <a:r>
              <a:rPr lang="en-US" sz="1800" dirty="0"/>
              <a:t>quality of the received signal</a:t>
            </a:r>
          </a:p>
          <a:p>
            <a:r>
              <a:rPr lang="en-US" sz="2200" dirty="0" smtClean="0"/>
              <a:t>The </a:t>
            </a:r>
            <a:r>
              <a:rPr lang="en-US" sz="2200" dirty="0"/>
              <a:t>higher center frequency  </a:t>
            </a:r>
            <a:r>
              <a:rPr lang="en-US" sz="2200" dirty="0" smtClean="0"/>
              <a:t>    the </a:t>
            </a:r>
            <a:r>
              <a:rPr lang="en-US" sz="2200" dirty="0"/>
              <a:t>higher the potential bandwidth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9200" y="3886200"/>
            <a:ext cx="355600" cy="228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3505200"/>
            <a:ext cx="330200" cy="228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000" y="4648200"/>
            <a:ext cx="330200" cy="228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200" y="5029200"/>
            <a:ext cx="3302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4624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12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Data Transmission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200400"/>
            <a:ext cx="3581400" cy="4648200"/>
          </a:xfrm>
        </p:spPr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buFont typeface="Wingdings" pitchFamily="-110" charset="2"/>
              <a:buNone/>
              <a:defRPr/>
            </a:pPr>
            <a:r>
              <a:rPr lang="en-US" dirty="0"/>
              <a:t>	The successful transmission of data depends on two factors: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Wingdings" pitchFamily="-110" charset="2"/>
              <a:buNone/>
              <a:defRPr/>
            </a:pPr>
            <a:endParaRPr lang="en-US" dirty="0" smtClean="0"/>
          </a:p>
          <a:p>
            <a:pPr>
              <a:buFont typeface="Arial" pitchFamily="-110" charset="0"/>
              <a:buChar char="•"/>
              <a:defRPr/>
            </a:pPr>
            <a:r>
              <a:rPr lang="en-US" dirty="0"/>
              <a:t>q</a:t>
            </a:r>
            <a:r>
              <a:rPr lang="en-US" dirty="0" smtClean="0"/>
              <a:t>uality </a:t>
            </a:r>
            <a:r>
              <a:rPr lang="en-US" dirty="0"/>
              <a:t>of the signal being transmitted</a:t>
            </a:r>
          </a:p>
          <a:p>
            <a:pPr>
              <a:buFont typeface="Arial" pitchFamily="-110" charset="0"/>
              <a:buChar char="•"/>
              <a:defRPr/>
            </a:pPr>
            <a:endParaRPr lang="en-US" dirty="0"/>
          </a:p>
          <a:p>
            <a:pPr>
              <a:buFont typeface="Wingdings" pitchFamily="-110" charset="2"/>
              <a:buNone/>
              <a:defRPr/>
            </a:pPr>
            <a:endParaRPr lang="en-US" dirty="0"/>
          </a:p>
          <a:p>
            <a:pPr>
              <a:buFont typeface="Wingdings" pitchFamily="-110" charset="2"/>
              <a:buNone/>
              <a:defRPr/>
            </a:pPr>
            <a:endParaRPr lang="en-US" dirty="0" smtClean="0"/>
          </a:p>
          <a:p>
            <a:pPr>
              <a:buFont typeface="Arial" pitchFamily="-110" charset="0"/>
              <a:buChar char="•"/>
              <a:defRPr/>
            </a:pPr>
            <a:r>
              <a:rPr lang="en-US" dirty="0"/>
              <a:t>c</a:t>
            </a:r>
            <a:r>
              <a:rPr lang="en-US" dirty="0" smtClean="0"/>
              <a:t>haracteristics </a:t>
            </a:r>
            <a:r>
              <a:rPr lang="en-US" dirty="0"/>
              <a:t>of the transmission medium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18437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81200"/>
            <a:ext cx="2227263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574301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Transmission Terminology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25931509"/>
              </p:ext>
            </p:extLst>
          </p:nvPr>
        </p:nvGraphicFramePr>
        <p:xfrm>
          <a:off x="381000" y="2133600"/>
          <a:ext cx="82296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xmlns="" val="2739712328"/>
              </p:ext>
            </p:extLst>
          </p:nvPr>
        </p:nvGraphicFramePr>
        <p:xfrm>
          <a:off x="457200" y="3733800"/>
          <a:ext cx="81534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xmlns="" val="3885335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564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Data Communication Terms</a:t>
            </a: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Data - entities that convey meaning, or information</a:t>
            </a:r>
          </a:p>
          <a:p>
            <a:r>
              <a:rPr lang="en-US">
                <a:cs typeface="Times New Roman" charset="0"/>
              </a:rPr>
              <a:t>Signals - electric or electromagnetic representations of data</a:t>
            </a:r>
          </a:p>
          <a:p>
            <a:r>
              <a:rPr lang="en-US">
                <a:cs typeface="Times New Roman" charset="0"/>
              </a:rPr>
              <a:t>Transmission - communication of data by the propagation and processing of signals  </a:t>
            </a:r>
          </a:p>
        </p:txBody>
      </p:sp>
    </p:spTree>
    <p:extLst>
      <p:ext uri="{BB962C8B-B14F-4D97-AF65-F5344CB8AC3E}">
        <p14:creationId xmlns:p14="http://schemas.microsoft.com/office/powerpoint/2010/main" xmlns="" val="194877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>
                <a:cs typeface="Times New Roman" charset="0"/>
              </a:rPr>
              <a:t>Examples of Analog and Digital Data 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Analog</a:t>
            </a:r>
          </a:p>
          <a:p>
            <a:pPr lvl="1"/>
            <a:r>
              <a:rPr lang="en-US">
                <a:cs typeface="Times New Roman" charset="0"/>
              </a:rPr>
              <a:t>Video</a:t>
            </a:r>
          </a:p>
          <a:p>
            <a:pPr lvl="1"/>
            <a:r>
              <a:rPr lang="en-US">
                <a:cs typeface="Times New Roman" charset="0"/>
              </a:rPr>
              <a:t>Audio</a:t>
            </a:r>
          </a:p>
          <a:p>
            <a:r>
              <a:rPr lang="en-US">
                <a:cs typeface="Times New Roman" charset="0"/>
              </a:rPr>
              <a:t>Digital</a:t>
            </a:r>
          </a:p>
          <a:p>
            <a:pPr lvl="1"/>
            <a:r>
              <a:rPr lang="en-US">
                <a:cs typeface="Times New Roman" charset="0"/>
              </a:rPr>
              <a:t>Text</a:t>
            </a:r>
          </a:p>
          <a:p>
            <a:pPr lvl="1"/>
            <a:r>
              <a:rPr lang="en-US">
                <a:cs typeface="Times New Roman" charset="0"/>
              </a:rPr>
              <a:t>Integers </a:t>
            </a:r>
          </a:p>
        </p:txBody>
      </p:sp>
    </p:spTree>
    <p:extLst>
      <p:ext uri="{BB962C8B-B14F-4D97-AF65-F5344CB8AC3E}">
        <p14:creationId xmlns:p14="http://schemas.microsoft.com/office/powerpoint/2010/main" xmlns="" val="219204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Analog Signals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A continuously varying electromagnetic wave that may be propagated over a variety of media, depending on frequency</a:t>
            </a:r>
          </a:p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Examples of media: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Copper wire media (twisted pair and coaxial cable)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Fiber optic cable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Atmosphere or space propagation</a:t>
            </a:r>
          </a:p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Analog signals can propagate analog and digital data </a:t>
            </a:r>
          </a:p>
        </p:txBody>
      </p:sp>
    </p:spTree>
    <p:extLst>
      <p:ext uri="{BB962C8B-B14F-4D97-AF65-F5344CB8AC3E}">
        <p14:creationId xmlns:p14="http://schemas.microsoft.com/office/powerpoint/2010/main" xmlns="" val="6064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Digital Signals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cs typeface="Times New Roman" charset="0"/>
              </a:rPr>
              <a:t>A sequence of voltage pulses that may be transmitted over a copper wire medium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charset="0"/>
              </a:rPr>
              <a:t>Generally cheaper than analog signaling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charset="0"/>
              </a:rPr>
              <a:t>Less susceptible to noise interference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charset="0"/>
              </a:rPr>
              <a:t>Suffer more from attenuation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charset="0"/>
              </a:rPr>
              <a:t>Digital signals can propagate analog and digital data</a:t>
            </a:r>
          </a:p>
        </p:txBody>
      </p:sp>
    </p:spTree>
    <p:extLst>
      <p:ext uri="{BB962C8B-B14F-4D97-AF65-F5344CB8AC3E}">
        <p14:creationId xmlns:p14="http://schemas.microsoft.com/office/powerpoint/2010/main" xmlns="" val="36094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dirty="0">
                <a:cs typeface="+mj-cs"/>
              </a:rPr>
              <a:t>Analog Signals</a:t>
            </a:r>
          </a:p>
        </p:txBody>
      </p:sp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3">
            <a:lum contras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1" r="6477" b="57768"/>
          <a:stretch>
            <a:fillRect/>
          </a:stretch>
        </p:blipFill>
        <p:spPr bwMode="auto">
          <a:xfrm>
            <a:off x="0" y="2133600"/>
            <a:ext cx="54102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D8293-FBDA-D94E-8997-8D5837A1C675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486400" y="2057400"/>
            <a:ext cx="3657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Digital data, analog signal</a:t>
            </a:r>
            <a:r>
              <a:rPr lang="en-US" sz="2000" dirty="0"/>
              <a:t>: Some transmission media, such as optical fiber </a:t>
            </a:r>
            <a:r>
              <a:rPr lang="en-US" sz="2000" dirty="0" smtClean="0"/>
              <a:t>and satellite</a:t>
            </a:r>
            <a:r>
              <a:rPr lang="en-US" sz="2000" dirty="0"/>
              <a:t>, will only propagate analog signals.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b="1" dirty="0"/>
              <a:t>Analog data, analog signal</a:t>
            </a:r>
            <a:r>
              <a:rPr lang="en-US" sz="2000" dirty="0"/>
              <a:t>: Analog data are </a:t>
            </a:r>
            <a:r>
              <a:rPr lang="en-US" sz="2000" dirty="0" smtClean="0"/>
              <a:t>easily converted </a:t>
            </a:r>
            <a:r>
              <a:rPr lang="en-US" sz="2000" dirty="0"/>
              <a:t>to an analog signal.</a:t>
            </a:r>
          </a:p>
        </p:txBody>
      </p:sp>
    </p:spTree>
    <p:extLst>
      <p:ext uri="{BB962C8B-B14F-4D97-AF65-F5344CB8AC3E}">
        <p14:creationId xmlns:p14="http://schemas.microsoft.com/office/powerpoint/2010/main" xmlns="" val="1532191749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dirty="0">
                <a:cs typeface="+mj-cs"/>
              </a:rPr>
              <a:t>Digital Signals</a:t>
            </a:r>
          </a:p>
        </p:txBody>
      </p:sp>
      <p:pic>
        <p:nvPicPr>
          <p:cNvPr id="63490" name="Picture 3"/>
          <p:cNvPicPr preferRelativeResize="0">
            <a:picLocks noChangeAspect="1" noChangeArrowheads="1"/>
          </p:cNvPicPr>
          <p:nvPr/>
        </p:nvPicPr>
        <p:blipFill>
          <a:blip r:embed="rId4">
            <a:lum bright="10000" contrast="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8" t="49016" r="4750" b="8752"/>
          <a:stretch>
            <a:fillRect/>
          </a:stretch>
        </p:blipFill>
        <p:spPr bwMode="auto">
          <a:xfrm>
            <a:off x="76200" y="1858963"/>
            <a:ext cx="5257800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D3E019-333B-F048-B75E-34A2290F58AD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57800" y="1905000"/>
            <a:ext cx="3352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/>
              <a:t>Digital data, digital signal: </a:t>
            </a:r>
            <a:r>
              <a:rPr lang="en-US" sz="2000" dirty="0"/>
              <a:t>In general, </a:t>
            </a:r>
            <a:r>
              <a:rPr lang="en-US" sz="2000" dirty="0" smtClean="0"/>
              <a:t>the equipment </a:t>
            </a:r>
            <a:r>
              <a:rPr lang="en-US" sz="2000" dirty="0"/>
              <a:t>for </a:t>
            </a:r>
            <a:r>
              <a:rPr lang="en-US" sz="2000" dirty="0" smtClean="0"/>
              <a:t>encoding digital data </a:t>
            </a:r>
            <a:r>
              <a:rPr lang="en-US" sz="2000" dirty="0"/>
              <a:t>into a digital signal is less complex and less expensive than digital-</a:t>
            </a:r>
            <a:r>
              <a:rPr lang="en-US" sz="2000" dirty="0" smtClean="0"/>
              <a:t>to analog Equipment.</a:t>
            </a:r>
            <a:endParaRPr lang="en-US" sz="2000" dirty="0"/>
          </a:p>
          <a:p>
            <a:pPr algn="just"/>
            <a:r>
              <a:rPr lang="en-US" sz="2000" b="1" dirty="0"/>
              <a:t>Analog data, digital signal</a:t>
            </a:r>
            <a:r>
              <a:rPr lang="en-US" sz="2000" dirty="0"/>
              <a:t>: Conversion of analog data to digital form permits </a:t>
            </a:r>
            <a:r>
              <a:rPr lang="en-US" sz="2000" dirty="0" smtClean="0"/>
              <a:t>the use </a:t>
            </a:r>
            <a:r>
              <a:rPr lang="en-US" sz="2000" dirty="0"/>
              <a:t>of modern digital transmission and switching equipment for analog data.</a:t>
            </a:r>
          </a:p>
        </p:txBody>
      </p:sp>
    </p:spTree>
    <p:extLst>
      <p:ext uri="{BB962C8B-B14F-4D97-AF65-F5344CB8AC3E}">
        <p14:creationId xmlns:p14="http://schemas.microsoft.com/office/powerpoint/2010/main" xmlns="" val="1335814756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Times New Roman" charset="0"/>
              </a:rPr>
              <a:t>Reasons for Choosing Data and Signal Combinations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Digital data, digital signal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Equipment for encoding is less expensive than digital-to-analog equipment</a:t>
            </a:r>
          </a:p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Analog data, digital signal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Conversion permits use of modern digital transmission and switching equipment</a:t>
            </a:r>
          </a:p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Digital data, analog signal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Some transmission media will only propagate analog signals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Examples include optical fiber and satellite</a:t>
            </a:r>
          </a:p>
          <a:p>
            <a:pPr>
              <a:lnSpc>
                <a:spcPct val="90000"/>
              </a:lnSpc>
            </a:pPr>
            <a:r>
              <a:rPr lang="en-US" sz="2800">
                <a:cs typeface="Times New Roman" charset="0"/>
              </a:rPr>
              <a:t>Analog data, analog signal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cs typeface="Times New Roman" charset="0"/>
              </a:rPr>
              <a:t>Analog data easily converted to analog signal</a:t>
            </a:r>
          </a:p>
        </p:txBody>
      </p:sp>
    </p:spTree>
    <p:extLst>
      <p:ext uri="{BB962C8B-B14F-4D97-AF65-F5344CB8AC3E}">
        <p14:creationId xmlns:p14="http://schemas.microsoft.com/office/powerpoint/2010/main" xmlns="" val="4101590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7813"/>
            <a:ext cx="2971800" cy="5894387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cs typeface="+mj-cs"/>
              </a:rPr>
              <a:t>Analog and Digital Transmission</a:t>
            </a:r>
            <a:endParaRPr lang="en-US" sz="3200" dirty="0">
              <a:cs typeface="+mj-cs"/>
            </a:endParaRPr>
          </a:p>
        </p:txBody>
      </p:sp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3073400" y="0"/>
          <a:ext cx="6070600" cy="6858000"/>
        </p:xfrm>
        <a:graphic>
          <a:graphicData uri="http://schemas.openxmlformats.org/presentationml/2006/ole">
            <p:oleObj spid="_x0000_s95264" name="Document" r:id="rId4" imgW="24279365" imgH="26717460" progId="Word.Document.12">
              <p:embed/>
            </p:oleObj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33C1FD-2CFC-0C43-867A-5FDA6C735D7E}" type="slidenum">
              <a:rPr lang="en-US"/>
              <a:pPr>
                <a:defRPr/>
              </a:pPr>
              <a:t>23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lum contrast="5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1" r="6477" b="57768"/>
          <a:stretch>
            <a:fillRect/>
          </a:stretch>
        </p:blipFill>
        <p:spPr bwMode="auto">
          <a:xfrm>
            <a:off x="0" y="76200"/>
            <a:ext cx="3276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 preferRelativeResize="0">
            <a:picLocks noChangeAspect="1" noChangeArrowheads="1"/>
          </p:cNvPicPr>
          <p:nvPr/>
        </p:nvPicPr>
        <p:blipFill>
          <a:blip r:embed="rId5">
            <a:lum bright="10000" contrast="5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18" t="49016" r="4750" b="8752"/>
          <a:stretch>
            <a:fillRect/>
          </a:stretch>
        </p:blipFill>
        <p:spPr bwMode="auto">
          <a:xfrm>
            <a:off x="0" y="2209800"/>
            <a:ext cx="3200400" cy="217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360920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5410200" cy="685800"/>
          </a:xfrm>
        </p:spPr>
        <p:txBody>
          <a:bodyPr/>
          <a:lstStyle/>
          <a:p>
            <a:r>
              <a:rPr lang="en-US" dirty="0">
                <a:cs typeface="Times New Roman" charset="0"/>
              </a:rPr>
              <a:t>Analog Transmission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457200" y="6400800"/>
            <a:ext cx="9144000" cy="4840287"/>
          </a:xfrm>
        </p:spPr>
        <p:txBody>
          <a:bodyPr/>
          <a:lstStyle/>
          <a:p>
            <a:endParaRPr lang="en-US" sz="2800" dirty="0" smtClean="0">
              <a:cs typeface="Times New Roman" charset="0"/>
            </a:endParaRPr>
          </a:p>
          <a:p>
            <a:endParaRPr lang="en-US" sz="2800" dirty="0">
              <a:cs typeface="Times New Roman" charset="0"/>
            </a:endParaRPr>
          </a:p>
          <a:p>
            <a:endParaRPr lang="en-US" sz="2800" dirty="0" smtClean="0">
              <a:cs typeface="Times New Roman" charset="0"/>
            </a:endParaRPr>
          </a:p>
          <a:p>
            <a:r>
              <a:rPr lang="en-US" sz="2800" dirty="0" smtClean="0">
                <a:cs typeface="Times New Roman" charset="0"/>
              </a:rPr>
              <a:t>Transmit </a:t>
            </a:r>
            <a:r>
              <a:rPr lang="en-US" sz="2800" dirty="0">
                <a:cs typeface="Times New Roman" charset="0"/>
              </a:rPr>
              <a:t>analog signals without regard to content  </a:t>
            </a:r>
          </a:p>
          <a:p>
            <a:r>
              <a:rPr lang="en-US" sz="2800" dirty="0">
                <a:cs typeface="Times New Roman" charset="0"/>
              </a:rPr>
              <a:t>Attenuation limits length of transmission link </a:t>
            </a:r>
          </a:p>
          <a:p>
            <a:r>
              <a:rPr lang="en-US" sz="2800" dirty="0">
                <a:cs typeface="Times New Roman" charset="0"/>
              </a:rPr>
              <a:t>Cascaded amplifiers boost signal</a:t>
            </a:r>
            <a:r>
              <a:rPr lang="ja-JP" altLang="en-US" sz="2800" dirty="0">
                <a:latin typeface="Arial"/>
                <a:cs typeface="Times New Roman" charset="0"/>
              </a:rPr>
              <a:t>’</a:t>
            </a:r>
            <a:r>
              <a:rPr lang="en-US" sz="2800" dirty="0">
                <a:cs typeface="Times New Roman" charset="0"/>
              </a:rPr>
              <a:t>s energy for longer distances but cause distortion</a:t>
            </a:r>
          </a:p>
          <a:p>
            <a:pPr lvl="1"/>
            <a:r>
              <a:rPr lang="en-US" sz="2400" dirty="0">
                <a:cs typeface="Times New Roman" charset="0"/>
              </a:rPr>
              <a:t>Analog data can tolerate distortion</a:t>
            </a:r>
          </a:p>
          <a:p>
            <a:pPr lvl="1"/>
            <a:r>
              <a:rPr lang="en-US" sz="2400" dirty="0">
                <a:cs typeface="Times New Roman" charset="0"/>
              </a:rPr>
              <a:t>Introduces errors in digital data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2075795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Analog transmission is a means </a:t>
            </a:r>
            <a:r>
              <a:rPr lang="en-US" sz="2000" dirty="0" smtClean="0"/>
              <a:t>of transmitting </a:t>
            </a:r>
            <a:r>
              <a:rPr lang="en-US" sz="2000" dirty="0"/>
              <a:t>analog signals without regard </a:t>
            </a:r>
            <a:r>
              <a:rPr lang="en-US" sz="2000" dirty="0" smtClean="0"/>
              <a:t>to their </a:t>
            </a:r>
            <a:r>
              <a:rPr lang="en-US" sz="2000" dirty="0"/>
              <a:t>content;  </a:t>
            </a:r>
            <a:r>
              <a:rPr lang="en-US" sz="2000" dirty="0" smtClean="0"/>
              <a:t>the </a:t>
            </a:r>
            <a:r>
              <a:rPr lang="en-US" sz="2000" dirty="0"/>
              <a:t>signals may </a:t>
            </a:r>
            <a:r>
              <a:rPr lang="en-US" sz="2000" dirty="0" smtClean="0"/>
              <a:t>represent analog </a:t>
            </a:r>
            <a:r>
              <a:rPr lang="en-US" sz="2000" dirty="0"/>
              <a:t>data (e.g., voice) or digital data (e.g., data that pass through a modem). </a:t>
            </a:r>
            <a:endParaRPr lang="en-US" sz="2000" dirty="0" smtClean="0"/>
          </a:p>
          <a:p>
            <a:r>
              <a:rPr lang="en-US" sz="2000" dirty="0" smtClean="0"/>
              <a:t>In either </a:t>
            </a:r>
            <a:r>
              <a:rPr lang="en-US" sz="2000" dirty="0"/>
              <a:t>case, the analog signal will suffer attenuation that limits the length of </a:t>
            </a:r>
            <a:r>
              <a:rPr lang="en-US" sz="2000" dirty="0" smtClean="0"/>
              <a:t>the transmission </a:t>
            </a:r>
            <a:r>
              <a:rPr lang="en-US" sz="2000" dirty="0"/>
              <a:t>link. </a:t>
            </a:r>
            <a:endParaRPr lang="en-US" sz="2000" dirty="0" smtClean="0"/>
          </a:p>
          <a:p>
            <a:r>
              <a:rPr lang="en-US" sz="2000" dirty="0" smtClean="0"/>
              <a:t>To </a:t>
            </a:r>
            <a:r>
              <a:rPr lang="en-US" sz="2000" dirty="0"/>
              <a:t>achieve </a:t>
            </a:r>
            <a:r>
              <a:rPr lang="en-US" sz="2000" dirty="0" smtClean="0"/>
              <a:t>longer distances</a:t>
            </a:r>
            <a:r>
              <a:rPr lang="en-US" sz="2000" dirty="0"/>
              <a:t>, the analog transmission </a:t>
            </a:r>
            <a:r>
              <a:rPr lang="en-US" sz="2000" dirty="0" smtClean="0"/>
              <a:t>system includes </a:t>
            </a:r>
            <a:r>
              <a:rPr lang="en-US" sz="2000" dirty="0"/>
              <a:t>amplifiers </a:t>
            </a:r>
            <a:r>
              <a:rPr lang="en-US" sz="2000" dirty="0" smtClean="0"/>
              <a:t>that boost </a:t>
            </a:r>
            <a:r>
              <a:rPr lang="en-US" sz="2000" dirty="0"/>
              <a:t>the energy in the signal. Unfortunately, the </a:t>
            </a:r>
            <a:r>
              <a:rPr lang="en-US" sz="2000" dirty="0" smtClean="0"/>
              <a:t>amplifier also </a:t>
            </a:r>
            <a:r>
              <a:rPr lang="en-US" sz="2000" dirty="0"/>
              <a:t>boosts the noise components. </a:t>
            </a:r>
            <a:endParaRPr lang="en-US" sz="2000" dirty="0" smtClean="0"/>
          </a:p>
          <a:p>
            <a:r>
              <a:rPr lang="en-US" sz="2000" dirty="0" smtClean="0"/>
              <a:t>With </a:t>
            </a:r>
            <a:r>
              <a:rPr lang="en-US" sz="2000" dirty="0"/>
              <a:t>amplifiers cascaded to achieve long distance</a:t>
            </a:r>
            <a:r>
              <a:rPr lang="en-US" sz="2000" dirty="0" smtClean="0"/>
              <a:t>, the </a:t>
            </a:r>
            <a:r>
              <a:rPr lang="en-US" sz="2000" dirty="0"/>
              <a:t>signal becomes more and more distorted. </a:t>
            </a:r>
            <a:endParaRPr lang="en-US" sz="2000" dirty="0" smtClean="0"/>
          </a:p>
          <a:p>
            <a:r>
              <a:rPr lang="en-US" sz="2000" dirty="0" smtClean="0"/>
              <a:t>For </a:t>
            </a:r>
            <a:r>
              <a:rPr lang="en-US" sz="2000" dirty="0"/>
              <a:t>analog data, such as voice, quite </a:t>
            </a:r>
            <a:r>
              <a:rPr lang="en-US" sz="2000" dirty="0" smtClean="0"/>
              <a:t>a bit </a:t>
            </a:r>
            <a:r>
              <a:rPr lang="en-US" sz="2000" dirty="0"/>
              <a:t>of distortion can be tolerated and the data remain intelligible. </a:t>
            </a:r>
            <a:endParaRPr lang="en-US" sz="2000" dirty="0" smtClean="0"/>
          </a:p>
          <a:p>
            <a:r>
              <a:rPr lang="en-US" sz="2000" dirty="0" smtClean="0"/>
              <a:t>However</a:t>
            </a:r>
            <a:r>
              <a:rPr lang="en-US" sz="2000" dirty="0"/>
              <a:t>, for </a:t>
            </a:r>
            <a:r>
              <a:rPr lang="en-US" sz="2000" dirty="0" smtClean="0"/>
              <a:t>digital data </a:t>
            </a:r>
            <a:r>
              <a:rPr lang="en-US" sz="2000" dirty="0"/>
              <a:t>transmitted as analog signals, cascaded amplifiers will introduce errors.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325" y="533400"/>
            <a:ext cx="5181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315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350" y="152400"/>
            <a:ext cx="5419725" cy="609600"/>
          </a:xfrm>
        </p:spPr>
        <p:txBody>
          <a:bodyPr/>
          <a:lstStyle/>
          <a:p>
            <a:r>
              <a:rPr lang="en-US" dirty="0">
                <a:cs typeface="Times New Roman" charset="0"/>
              </a:rPr>
              <a:t>Digital Transmission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863600"/>
            <a:ext cx="5181600" cy="1574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538948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Digital transmission, in contrast, is concerned with the content of the signal.</a:t>
            </a:r>
          </a:p>
          <a:p>
            <a:r>
              <a:rPr lang="en-US" sz="2000" dirty="0" smtClean="0"/>
              <a:t>It has been </a:t>
            </a:r>
            <a:r>
              <a:rPr lang="en-US" sz="2000" dirty="0"/>
              <a:t>mentioned that a digital signal can be propagated only a limited </a:t>
            </a:r>
            <a:r>
              <a:rPr lang="en-US" sz="2000" dirty="0" smtClean="0"/>
              <a:t>distance before </a:t>
            </a:r>
            <a:r>
              <a:rPr lang="en-US" sz="2000" dirty="0"/>
              <a:t>attenuation endangers the integrity of the data. To achieve greater distances</a:t>
            </a:r>
            <a:r>
              <a:rPr lang="en-US" sz="2000" dirty="0" smtClean="0"/>
              <a:t>, repeaters </a:t>
            </a:r>
            <a:r>
              <a:rPr lang="en-US" sz="2000" dirty="0"/>
              <a:t>are used. A repeater receives the digital signal, recovers the pattern </a:t>
            </a:r>
            <a:r>
              <a:rPr lang="en-US" sz="2000" dirty="0" smtClean="0"/>
              <a:t>of ones </a:t>
            </a:r>
            <a:r>
              <a:rPr lang="en-US" sz="2000" dirty="0"/>
              <a:t>and zeros, and retransmits a new signal. Thus, the attenuation is overcome.</a:t>
            </a:r>
          </a:p>
          <a:p>
            <a:r>
              <a:rPr lang="en-US" sz="2000" dirty="0"/>
              <a:t>The same technique may be used with an analog signal if the signal carries </a:t>
            </a:r>
            <a:r>
              <a:rPr lang="en-US" sz="2000" dirty="0" smtClean="0"/>
              <a:t>digital data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smtClean="0"/>
              <a:t>At </a:t>
            </a:r>
            <a:r>
              <a:rPr lang="en-US" sz="2000" dirty="0"/>
              <a:t>appropriately spaced points, the transmission system has retransmission</a:t>
            </a:r>
          </a:p>
          <a:p>
            <a:r>
              <a:rPr lang="en-US" sz="2000" dirty="0"/>
              <a:t>devices rather than amplifiers. The retransmission device recovers the digital data </a:t>
            </a:r>
            <a:r>
              <a:rPr lang="en-US" sz="2000" dirty="0" smtClean="0"/>
              <a:t>from the </a:t>
            </a:r>
            <a:r>
              <a:rPr lang="en-US" sz="2000" dirty="0"/>
              <a:t>analog signal and generates a new, clean analog signal. Thus, noise is not cumulative</a:t>
            </a:r>
          </a:p>
        </p:txBody>
      </p:sp>
    </p:spTree>
    <p:extLst>
      <p:ext uri="{BB962C8B-B14F-4D97-AF65-F5344CB8AC3E}">
        <p14:creationId xmlns:p14="http://schemas.microsoft.com/office/powerpoint/2010/main" xmlns="" val="39664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807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dirty="0">
                <a:cs typeface="+mj-cs"/>
              </a:rPr>
              <a:t>Transmission Impairments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kumimoji="1" lang="en-US" dirty="0">
                <a:cs typeface="+mn-cs"/>
              </a:rPr>
              <a:t>S</a:t>
            </a:r>
            <a:r>
              <a:rPr kumimoji="1" lang="en-US" dirty="0" smtClean="0">
                <a:cs typeface="+mn-cs"/>
              </a:rPr>
              <a:t>ignal </a:t>
            </a:r>
            <a:r>
              <a:rPr kumimoji="1" lang="en-US" dirty="0">
                <a:cs typeface="+mn-cs"/>
              </a:rPr>
              <a:t>received may differ from signal transmitted causing: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A</a:t>
            </a:r>
            <a:r>
              <a:rPr kumimoji="1" lang="en-US" dirty="0" smtClean="0"/>
              <a:t>nalog </a:t>
            </a:r>
            <a:r>
              <a:rPr kumimoji="1" lang="en-US" dirty="0"/>
              <a:t>- degradation of signal quality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D</a:t>
            </a:r>
            <a:r>
              <a:rPr kumimoji="1" lang="en-US" dirty="0" smtClean="0"/>
              <a:t>igital </a:t>
            </a:r>
            <a:r>
              <a:rPr kumimoji="1" lang="en-US" dirty="0"/>
              <a:t>- bit errors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kumimoji="1" lang="en-US" dirty="0">
                <a:cs typeface="+mn-cs"/>
              </a:rPr>
              <a:t>M</a:t>
            </a:r>
            <a:r>
              <a:rPr kumimoji="1" lang="en-US" dirty="0" smtClean="0">
                <a:cs typeface="+mn-cs"/>
              </a:rPr>
              <a:t>ost </a:t>
            </a:r>
            <a:r>
              <a:rPr kumimoji="1" lang="en-US" dirty="0">
                <a:cs typeface="+mn-cs"/>
              </a:rPr>
              <a:t>significant impairments are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A</a:t>
            </a:r>
            <a:r>
              <a:rPr kumimoji="1" lang="en-US" dirty="0" smtClean="0"/>
              <a:t>ttenuation </a:t>
            </a:r>
            <a:r>
              <a:rPr kumimoji="1" lang="en-US" dirty="0"/>
              <a:t>and attenuation distortion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D</a:t>
            </a:r>
            <a:r>
              <a:rPr kumimoji="1" lang="en-US" dirty="0" smtClean="0"/>
              <a:t>elay </a:t>
            </a:r>
            <a:r>
              <a:rPr kumimoji="1" lang="en-US" dirty="0"/>
              <a:t>distortion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N</a:t>
            </a:r>
            <a:r>
              <a:rPr kumimoji="1" lang="en-US" dirty="0" smtClean="0"/>
              <a:t>oise</a:t>
            </a:r>
            <a:endParaRPr kumimoji="1" lang="en-US" dirty="0"/>
          </a:p>
          <a:p>
            <a:pPr lvl="1" eaLnBrk="1" hangingPunct="1">
              <a:lnSpc>
                <a:spcPct val="90000"/>
              </a:lnSpc>
              <a:defRPr/>
            </a:pPr>
            <a:endParaRPr kumimoji="1" lang="en-US" dirty="0"/>
          </a:p>
        </p:txBody>
      </p:sp>
      <p:pic>
        <p:nvPicPr>
          <p:cNvPr id="6758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8813" y="4876800"/>
            <a:ext cx="173831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E52B6-857E-A048-9D01-9FFAA6E09FFB}" type="slidenum">
              <a:rPr lang="en-US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05137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8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8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762000"/>
            <a:ext cx="7772400" cy="927100"/>
          </a:xfrm>
        </p:spPr>
        <p:txBody>
          <a:bodyPr/>
          <a:lstStyle/>
          <a:p>
            <a:pPr eaLnBrk="1" hangingPunct="1">
              <a:defRPr/>
            </a:pPr>
            <a:r>
              <a:rPr lang="en-US" cap="none" dirty="0" smtClean="0">
                <a:cs typeface="+mj-cs"/>
              </a:rPr>
              <a:t>ATTENUATION</a:t>
            </a:r>
          </a:p>
        </p:txBody>
      </p:sp>
      <p:graphicFrame>
        <p:nvGraphicFramePr>
          <p:cNvPr id="22" name="Diagram 21"/>
          <p:cNvGraphicFramePr/>
          <p:nvPr/>
        </p:nvGraphicFramePr>
        <p:xfrm>
          <a:off x="2438400" y="1676400"/>
          <a:ext cx="80010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9635" name="TextBox 20"/>
          <p:cNvSpPr txBox="1">
            <a:spLocks noChangeArrowheads="1"/>
          </p:cNvSpPr>
          <p:nvPr/>
        </p:nvSpPr>
        <p:spPr bwMode="auto">
          <a:xfrm>
            <a:off x="76200" y="5410200"/>
            <a:ext cx="9067800" cy="135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>
              <a:buFont typeface="Wingdings" charset="0"/>
              <a:buChar char="Ø"/>
            </a:pPr>
            <a:r>
              <a:rPr lang="en-US" b="1" dirty="0"/>
              <a:t>  </a:t>
            </a:r>
            <a:r>
              <a:rPr lang="en-US" b="1" dirty="0" smtClean="0"/>
              <a:t>Signal </a:t>
            </a:r>
            <a:r>
              <a:rPr lang="en-US" b="1" dirty="0"/>
              <a:t>strength falls off with distance over any transmission medium</a:t>
            </a:r>
          </a:p>
          <a:p>
            <a:pPr eaLnBrk="1" hangingPunct="1"/>
            <a:endParaRPr lang="en-US" sz="1000" b="1" dirty="0"/>
          </a:p>
          <a:p>
            <a:pPr eaLnBrk="1" hangingPunct="1">
              <a:buFont typeface="Wingdings" charset="0"/>
              <a:buChar char="Ø"/>
            </a:pPr>
            <a:r>
              <a:rPr lang="en-US" b="1" dirty="0"/>
              <a:t>  </a:t>
            </a:r>
            <a:r>
              <a:rPr lang="en-US" b="1" dirty="0" smtClean="0"/>
              <a:t>Varies </a:t>
            </a:r>
            <a:r>
              <a:rPr lang="en-US" b="1" dirty="0"/>
              <a:t>with frequency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BE0C5-6350-964F-9581-F3C1F3D5DFDF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053083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dirty="0">
                <a:cs typeface="+mj-cs"/>
              </a:rPr>
              <a:t>Delay Distortion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4876800"/>
          </a:xfrm>
        </p:spPr>
        <p:txBody>
          <a:bodyPr/>
          <a:lstStyle/>
          <a:p>
            <a:pPr eaLnBrk="1" hangingPunct="1">
              <a:defRPr/>
            </a:pPr>
            <a:r>
              <a:rPr kumimoji="1" lang="en-US" dirty="0">
                <a:cs typeface="+mn-cs"/>
              </a:rPr>
              <a:t>O</a:t>
            </a:r>
            <a:r>
              <a:rPr kumimoji="1" lang="en-US" dirty="0" smtClean="0">
                <a:cs typeface="+mn-cs"/>
              </a:rPr>
              <a:t>ccurs because propagation velocity of a signal through a guided medium varies with frequency</a:t>
            </a:r>
          </a:p>
          <a:p>
            <a:pPr eaLnBrk="1" hangingPunct="1">
              <a:defRPr/>
            </a:pPr>
            <a:r>
              <a:rPr kumimoji="1" lang="en-US" dirty="0">
                <a:cs typeface="+mn-cs"/>
              </a:rPr>
              <a:t>V</a:t>
            </a:r>
            <a:r>
              <a:rPr kumimoji="1" lang="en-US" dirty="0" smtClean="0">
                <a:cs typeface="+mn-cs"/>
              </a:rPr>
              <a:t>arious frequency components arrive at different times resulting in phase shifts between the frequencies</a:t>
            </a:r>
          </a:p>
          <a:p>
            <a:pPr eaLnBrk="1" hangingPunct="1">
              <a:defRPr/>
            </a:pPr>
            <a:r>
              <a:rPr kumimoji="1" lang="en-US" dirty="0">
                <a:cs typeface="+mn-cs"/>
              </a:rPr>
              <a:t>P</a:t>
            </a:r>
            <a:r>
              <a:rPr kumimoji="1" lang="en-US" dirty="0" smtClean="0">
                <a:cs typeface="+mn-cs"/>
              </a:rPr>
              <a:t>articularly critical for digital data since parts of one bit spill over into others causing intersymbol interference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DAC41E-F67A-C14F-8323-1096613728AC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991582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sz="6600" dirty="0">
                <a:cs typeface="+mj-cs"/>
              </a:rPr>
              <a:t>Noise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xmlns="" val="1703433771"/>
              </p:ext>
            </p:extLst>
          </p:nvPr>
        </p:nvGraphicFramePr>
        <p:xfrm>
          <a:off x="228600" y="1600200"/>
          <a:ext cx="8458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85B2F8-A688-8540-B072-E88D2020D7EF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2506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Categories of Noise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228600" y="1371600"/>
            <a:ext cx="4343400" cy="2438400"/>
          </a:xfrm>
        </p:spPr>
        <p:txBody>
          <a:bodyPr/>
          <a:lstStyle/>
          <a:p>
            <a:pPr eaLnBrk="1" hangingPunct="1">
              <a:buFont typeface="Wingdings" pitchFamily="-110" charset="2"/>
              <a:buNone/>
              <a:defRPr/>
            </a:pPr>
            <a:endParaRPr lang="en-US" sz="2800" b="1" dirty="0">
              <a:solidFill>
                <a:schemeClr val="tx2"/>
              </a:solidFill>
              <a:cs typeface="+mn-cs"/>
            </a:endParaRPr>
          </a:p>
          <a:p>
            <a:pPr lvl="1" eaLnBrk="1" hangingPunct="1">
              <a:defRPr/>
            </a:pPr>
            <a:endParaRPr lang="en-US" dirty="0"/>
          </a:p>
        </p:txBody>
      </p:sp>
      <p:pic>
        <p:nvPicPr>
          <p:cNvPr id="77827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114800"/>
            <a:ext cx="2324100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28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447800"/>
            <a:ext cx="23447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 6"/>
          <p:cNvGraphicFramePr/>
          <p:nvPr/>
        </p:nvGraphicFramePr>
        <p:xfrm>
          <a:off x="152400" y="914400"/>
          <a:ext cx="4495800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Diagram 7"/>
          <p:cNvGraphicFramePr/>
          <p:nvPr/>
        </p:nvGraphicFramePr>
        <p:xfrm>
          <a:off x="4419600" y="3556000"/>
          <a:ext cx="4724400" cy="330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B89838-76F9-1E41-83E5-F4281D7EC608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35400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kumimoji="1" lang="en-US" dirty="0" smtClean="0">
                <a:cs typeface="+mj-cs"/>
              </a:rPr>
              <a:t>Categories of Noise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800600" y="1295400"/>
            <a:ext cx="4116388" cy="2743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-110" charset="2"/>
              <a:buNone/>
              <a:defRPr/>
            </a:pPr>
            <a:r>
              <a:rPr lang="en-US" sz="2800" b="1" dirty="0" smtClean="0">
                <a:solidFill>
                  <a:schemeClr val="tx2"/>
                </a:solidFill>
                <a:latin typeface="+mj-lt"/>
                <a:cs typeface="+mn-cs"/>
              </a:rPr>
              <a:t>Crosstalk: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a signal from one line is picked up by another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smtClean="0"/>
              <a:t>can occur by electrical coupling </a:t>
            </a:r>
            <a:r>
              <a:rPr kumimoji="1" lang="en-US" dirty="0" smtClean="0"/>
              <a:t>between nearby twisted pairs or when microwave antennas pick up unwanted signals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57200" y="3200400"/>
            <a:ext cx="46482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-110" charset="2"/>
              <a:buNone/>
              <a:defRPr/>
            </a:pPr>
            <a:r>
              <a:rPr lang="en-US" sz="2800" b="1" dirty="0">
                <a:solidFill>
                  <a:schemeClr val="tx2"/>
                </a:solidFill>
                <a:cs typeface="+mn-cs"/>
              </a:rPr>
              <a:t>Impulse Noise: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caused by external electromagnetic interferences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noncontinuous, consisting of irregular pulses or spikes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short duration and high amplitude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kumimoji="1" lang="en-US" dirty="0"/>
              <a:t>minor annoyance for analog signals but a major source of error in digital data</a:t>
            </a:r>
          </a:p>
          <a:p>
            <a:pPr eaLnBrk="1" hangingPunct="1">
              <a:defRPr/>
            </a:pPr>
            <a:endParaRPr lang="en-US" dirty="0">
              <a:cs typeface="+mn-cs"/>
            </a:endParaRPr>
          </a:p>
        </p:txBody>
      </p:sp>
      <p:pic>
        <p:nvPicPr>
          <p:cNvPr id="79876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43400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2209800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E8BF29-52B4-8A43-8F91-6B1E5FED03A2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60796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charset="0"/>
              </a:rPr>
              <a:t>About Channel Capacity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CCC9-D7DC-4DE4-A1E7-B0440448BEE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82688" y="2017713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dirty="0" smtClean="0">
                <a:cs typeface="Times New Roman" charset="0"/>
              </a:rPr>
              <a:t>Impairments, such as noise, limit data rate that can be achieved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Times New Roman" charset="0"/>
              </a:rPr>
              <a:t>For digital data, to what extent do impairments limit data rate?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cs typeface="Times New Roman" charset="0"/>
              </a:rPr>
              <a:t>Channel Capacity – the maximum rate at which data can be transmitted over a given </a:t>
            </a:r>
            <a:r>
              <a:rPr lang="en-US" b="1" dirty="0" smtClean="0">
                <a:cs typeface="Times New Roman" charset="0"/>
              </a:rPr>
              <a:t>communication path, or channel</a:t>
            </a:r>
            <a:r>
              <a:rPr lang="en-US" dirty="0" smtClean="0">
                <a:cs typeface="Times New Roman" charset="0"/>
              </a:rPr>
              <a:t>, under given conditions  </a:t>
            </a:r>
            <a:endParaRPr lang="en-US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430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Times New Roman" charset="0"/>
              </a:rPr>
              <a:t>Concepts Related to Channel Capacity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CCC9-D7DC-4DE4-A1E7-B0440448BEE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82688" y="2017713"/>
            <a:ext cx="7772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smtClean="0">
                <a:cs typeface="Times New Roman" charset="0"/>
              </a:rPr>
              <a:t>Data rate - rate at which data can be communicated (bps)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charset="0"/>
              </a:rPr>
              <a:t>Bandwidth - the bandwidth of the transmitted signal as constrained by the transmitter and the nature of the transmission medium (Hertz)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charset="0"/>
              </a:rPr>
              <a:t>Noise - average level of noise over the communications path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cs typeface="Times New Roman" charset="0"/>
              </a:rPr>
              <a:t>Error rate - rate at which errors occur</a:t>
            </a:r>
          </a:p>
          <a:p>
            <a:pPr lvl="1">
              <a:lnSpc>
                <a:spcPct val="90000"/>
              </a:lnSpc>
            </a:pPr>
            <a:r>
              <a:rPr lang="en-US" sz="2400" smtClean="0">
                <a:cs typeface="Times New Roman" charset="0"/>
              </a:rPr>
              <a:t>Error = transmit 1 and receive 0; transmit 0 and receive 1</a:t>
            </a:r>
            <a:endParaRPr lang="en-US" sz="2400" dirty="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66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Channel Capacity</a:t>
            </a:r>
            <a:endParaRPr lang="en-US" dirty="0">
              <a:cs typeface="+mj-cs"/>
            </a:endParaRPr>
          </a:p>
        </p:txBody>
      </p:sp>
      <p:graphicFrame>
        <p:nvGraphicFramePr>
          <p:cNvPr id="18" name="Diagram 17"/>
          <p:cNvGraphicFramePr/>
          <p:nvPr/>
        </p:nvGraphicFramePr>
        <p:xfrm>
          <a:off x="304800" y="1752600"/>
          <a:ext cx="8534400" cy="425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729EA7-2000-3B40-9C39-F783343C67F1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7276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4CCC9-D7DC-4DE4-A1E7-B0440448BEE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483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247-8ECC-9844-ADB1-92DD583A271B}" type="slidenum">
              <a:rPr lang="en-GB"/>
              <a:pPr/>
              <a:t>37</a:t>
            </a:fld>
            <a:endParaRPr lang="en-GB"/>
          </a:p>
        </p:txBody>
      </p:sp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charset="0"/>
                <a:cs typeface="宋体" charset="0"/>
              </a:rPr>
              <a:t>Two Formulas</a:t>
            </a:r>
            <a:endParaRPr lang="en-US"/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>
                <a:latin typeface="Times New Roman" charset="0"/>
                <a:ea typeface="宋体" charset="0"/>
                <a:cs typeface="宋体" charset="0"/>
              </a:rPr>
              <a:t>Problem: given a bandwidth, what data rate can we achieve?</a:t>
            </a:r>
          </a:p>
          <a:p>
            <a:endParaRPr lang="en-GB" altLang="zh-CN">
              <a:latin typeface="Times New Roman" charset="0"/>
              <a:ea typeface="宋体" charset="0"/>
              <a:cs typeface="宋体" charset="0"/>
            </a:endParaRPr>
          </a:p>
          <a:p>
            <a:r>
              <a:rPr lang="en-GB" altLang="zh-CN">
                <a:latin typeface="Times New Roman" charset="0"/>
                <a:ea typeface="宋体" charset="0"/>
                <a:cs typeface="宋体" charset="0"/>
              </a:rPr>
              <a:t>Nyquist Formula</a:t>
            </a:r>
          </a:p>
          <a:p>
            <a:pPr lvl="1"/>
            <a:r>
              <a:rPr lang="en-US" altLang="zh-CN">
                <a:latin typeface="Times New Roman" charset="0"/>
                <a:ea typeface="宋体" charset="0"/>
                <a:cs typeface="宋体" charset="0"/>
              </a:rPr>
              <a:t>Assume noise free</a:t>
            </a:r>
          </a:p>
          <a:p>
            <a:endParaRPr lang="en-US" altLang="zh-CN">
              <a:latin typeface="Times New Roman" charset="0"/>
              <a:ea typeface="宋体" charset="0"/>
              <a:cs typeface="宋体" charset="0"/>
            </a:endParaRPr>
          </a:p>
          <a:p>
            <a:r>
              <a:rPr lang="en-US" altLang="zh-CN">
                <a:latin typeface="Times New Roman" charset="0"/>
                <a:ea typeface="宋体" charset="0"/>
                <a:cs typeface="宋体" charset="0"/>
              </a:rPr>
              <a:t>Shannon Capacity Formula</a:t>
            </a:r>
          </a:p>
          <a:p>
            <a:pPr lvl="1"/>
            <a:r>
              <a:rPr lang="en-US" altLang="zh-CN">
                <a:latin typeface="Times New Roman" charset="0"/>
                <a:ea typeface="宋体" charset="0"/>
                <a:cs typeface="宋体" charset="0"/>
              </a:rPr>
              <a:t>Assume white noise</a:t>
            </a:r>
            <a:endParaRPr lang="en-US">
              <a:latin typeface="Times New Roman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60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D9E711-456C-BC4C-9DAD-CFB1C646EBBE}" type="slidenum">
              <a:rPr lang="en-GB"/>
              <a:pPr/>
              <a:t>38</a:t>
            </a:fld>
            <a:endParaRPr lang="en-GB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Nyquist </a:t>
            </a:r>
            <a:r>
              <a:rPr lang="en-GB" altLang="zh-CN">
                <a:ea typeface="宋体" charset="0"/>
                <a:cs typeface="宋体" charset="0"/>
              </a:rPr>
              <a:t>Formula</a:t>
            </a:r>
            <a:endParaRPr lang="en-GB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9144000" cy="5486400"/>
          </a:xfrm>
        </p:spPr>
        <p:txBody>
          <a:bodyPr/>
          <a:lstStyle/>
          <a:p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Assume a </a:t>
            </a:r>
            <a:r>
              <a:rPr lang="en-GB" sz="2600" dirty="0">
                <a:latin typeface="Times New Roman" charset="0"/>
              </a:rPr>
              <a:t>channel is </a:t>
            </a:r>
            <a:r>
              <a:rPr lang="en-GB" sz="2600" dirty="0">
                <a:solidFill>
                  <a:srgbClr val="FF0000"/>
                </a:solidFill>
                <a:latin typeface="Times New Roman" charset="0"/>
              </a:rPr>
              <a:t>noise free</a:t>
            </a:r>
            <a:r>
              <a:rPr lang="en-GB" sz="2600" dirty="0">
                <a:latin typeface="Times New Roman" charset="0"/>
              </a:rPr>
              <a:t>.</a:t>
            </a:r>
          </a:p>
          <a:p>
            <a:r>
              <a:rPr lang="en-GB" altLang="zh-CN" sz="2600" dirty="0" err="1">
                <a:latin typeface="Times New Roman" charset="0"/>
                <a:ea typeface="宋体" charset="0"/>
                <a:cs typeface="宋体" charset="0"/>
              </a:rPr>
              <a:t>Nyquist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 formulation: i</a:t>
            </a:r>
            <a:r>
              <a:rPr lang="en-GB" sz="2600" dirty="0">
                <a:latin typeface="Times New Roman" charset="0"/>
              </a:rPr>
              <a:t>f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 the</a:t>
            </a:r>
            <a:r>
              <a:rPr lang="en-GB" sz="2600" dirty="0">
                <a:latin typeface="Times New Roman" charset="0"/>
              </a:rPr>
              <a:t> rate of signal transmission is 2B, then 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a </a:t>
            </a:r>
            <a:r>
              <a:rPr lang="en-GB" sz="2600" dirty="0">
                <a:latin typeface="Times New Roman" charset="0"/>
              </a:rPr>
              <a:t>signal with frequencies no greater than B is sufficient to carry the signal rate.</a:t>
            </a:r>
          </a:p>
          <a:p>
            <a:pPr lvl="1"/>
            <a:r>
              <a:rPr lang="en-GB" sz="2600" dirty="0">
                <a:latin typeface="Times New Roman" charset="0"/>
              </a:rPr>
              <a:t>Given bandwidth B, highest </a:t>
            </a:r>
            <a:r>
              <a:rPr lang="en-GB" sz="2600" dirty="0">
                <a:solidFill>
                  <a:srgbClr val="FF0000"/>
                </a:solidFill>
                <a:latin typeface="Times New Roman" charset="0"/>
              </a:rPr>
              <a:t>signal rate</a:t>
            </a:r>
            <a:r>
              <a:rPr lang="en-GB" sz="2600" dirty="0">
                <a:latin typeface="Times New Roman" charset="0"/>
              </a:rPr>
              <a:t> is 2B.</a:t>
            </a:r>
          </a:p>
          <a:p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Why is there such a limitation?</a:t>
            </a:r>
          </a:p>
          <a:p>
            <a:pPr lvl="1"/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due to </a:t>
            </a:r>
            <a:r>
              <a:rPr lang="en-GB" altLang="zh-CN" sz="2600" b="1" dirty="0" err="1">
                <a:latin typeface="Times New Roman" charset="0"/>
                <a:ea typeface="宋体" charset="0"/>
                <a:cs typeface="宋体" charset="0"/>
              </a:rPr>
              <a:t>intersymbol</a:t>
            </a:r>
            <a:r>
              <a:rPr lang="en-GB" altLang="zh-CN" sz="2600" b="1" dirty="0">
                <a:latin typeface="Times New Roman" charset="0"/>
                <a:ea typeface="宋体" charset="0"/>
                <a:cs typeface="宋体" charset="0"/>
              </a:rPr>
              <a:t> interference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, such as is produced by delay distortion.</a:t>
            </a:r>
          </a:p>
          <a:p>
            <a:r>
              <a:rPr lang="en-GB" sz="2600" dirty="0">
                <a:latin typeface="Times New Roman" charset="0"/>
              </a:rPr>
              <a:t>Given binary signal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 (two voltage levels)</a:t>
            </a:r>
            <a:r>
              <a:rPr lang="en-GB" sz="2600" dirty="0">
                <a:latin typeface="Times New Roman" charset="0"/>
              </a:rPr>
              <a:t>, </a:t>
            </a:r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the maximum </a:t>
            </a:r>
            <a:r>
              <a:rPr lang="en-GB" sz="2600" dirty="0">
                <a:solidFill>
                  <a:srgbClr val="FF0000"/>
                </a:solidFill>
                <a:latin typeface="Times New Roman" charset="0"/>
              </a:rPr>
              <a:t>data rate</a:t>
            </a:r>
            <a:r>
              <a:rPr lang="en-GB" sz="2600" dirty="0">
                <a:latin typeface="Times New Roman" charset="0"/>
              </a:rPr>
              <a:t> supported by B Hz is 2B bps.</a:t>
            </a:r>
            <a:endParaRPr lang="en-GB" altLang="zh-CN" sz="2600" dirty="0">
              <a:latin typeface="Times New Roman" charset="0"/>
              <a:ea typeface="宋体" charset="0"/>
              <a:cs typeface="宋体" charset="0"/>
            </a:endParaRPr>
          </a:p>
          <a:p>
            <a:pPr lvl="1"/>
            <a:r>
              <a:rPr lang="en-GB" altLang="zh-CN" sz="2600" dirty="0">
                <a:latin typeface="Times New Roman" charset="0"/>
                <a:ea typeface="宋体" charset="0"/>
                <a:cs typeface="宋体" charset="0"/>
              </a:rPr>
              <a:t>One signal represents one bit</a:t>
            </a:r>
            <a:endParaRPr lang="en-GB" sz="2600" dirty="0">
              <a:latin typeface="Times New Roman" charset="0"/>
            </a:endParaRPr>
          </a:p>
          <a:p>
            <a:pPr>
              <a:buFontTx/>
              <a:buNone/>
            </a:pPr>
            <a:endParaRPr lang="en-GB" sz="2600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157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F8F16-181A-2146-829B-3F266DAAD7D5}" type="slidenum">
              <a:rPr lang="en-GB"/>
              <a:pPr/>
              <a:t>39</a:t>
            </a:fld>
            <a:endParaRPr lang="en-GB"/>
          </a:p>
        </p:txBody>
      </p:sp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Nyquist </a:t>
            </a:r>
            <a:r>
              <a:rPr lang="en-GB" altLang="zh-CN">
                <a:ea typeface="宋体" charset="0"/>
                <a:cs typeface="宋体" charset="0"/>
              </a:rPr>
              <a:t>Formula</a:t>
            </a:r>
            <a:endParaRPr lang="en-US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zh-CN" sz="2400">
                <a:latin typeface="Times New Roman" charset="0"/>
                <a:ea typeface="宋体" charset="0"/>
                <a:cs typeface="宋体" charset="0"/>
              </a:rPr>
              <a:t>Signals with more than two levels can be used, i.e., each signal element can represent more than one bit.</a:t>
            </a:r>
          </a:p>
          <a:p>
            <a:pPr lvl="1">
              <a:lnSpc>
                <a:spcPct val="90000"/>
              </a:lnSpc>
            </a:pP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E.g., if a signal has 4 different levels, then a signal can be used to represents two bits: 00, 01, 10, 11</a:t>
            </a:r>
            <a:endParaRPr lang="en-GB" sz="2000"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GB" altLang="zh-CN" sz="2400">
                <a:latin typeface="Times New Roman" charset="0"/>
                <a:ea typeface="宋体" charset="0"/>
                <a:cs typeface="宋体" charset="0"/>
              </a:rPr>
              <a:t>With multilevel signaling, the </a:t>
            </a:r>
            <a:r>
              <a:rPr lang="en-GB" altLang="zh-CN" sz="24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Nyquist formula</a:t>
            </a:r>
            <a:r>
              <a:rPr lang="en-GB" altLang="zh-CN" sz="2400">
                <a:latin typeface="Times New Roman" charset="0"/>
                <a:ea typeface="宋体" charset="0"/>
                <a:cs typeface="宋体" charset="0"/>
              </a:rPr>
              <a:t> becomes: </a:t>
            </a:r>
          </a:p>
          <a:p>
            <a:pPr lvl="1">
              <a:lnSpc>
                <a:spcPct val="90000"/>
              </a:lnSpc>
            </a:pPr>
            <a:r>
              <a:rPr lang="en-GB" sz="2000">
                <a:solidFill>
                  <a:srgbClr val="FF0000"/>
                </a:solidFill>
                <a:latin typeface="Times New Roman" charset="0"/>
              </a:rPr>
              <a:t>C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= 2B log</a:t>
            </a:r>
            <a:r>
              <a:rPr lang="en-GB" sz="2000" baseline="-25000">
                <a:solidFill>
                  <a:srgbClr val="FF0000"/>
                </a:solidFill>
                <a:latin typeface="Times New Roman" charset="0"/>
              </a:rPr>
              <a:t>2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M</a:t>
            </a:r>
            <a:endParaRPr lang="en-GB" altLang="zh-CN" sz="2000">
              <a:solidFill>
                <a:srgbClr val="FF0000"/>
              </a:solidFill>
              <a:latin typeface="Times New Roman" charset="0"/>
              <a:ea typeface="宋体" charset="0"/>
              <a:cs typeface="宋体" charset="0"/>
            </a:endParaRPr>
          </a:p>
          <a:p>
            <a:pPr lvl="1">
              <a:lnSpc>
                <a:spcPct val="90000"/>
              </a:lnSpc>
            </a:pP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M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 is the number of discrete signal levels, 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B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 is the given bandwidth, 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C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 is the channel capacity in bps.</a:t>
            </a:r>
          </a:p>
          <a:p>
            <a:pPr lvl="1">
              <a:lnSpc>
                <a:spcPct val="90000"/>
              </a:lnSpc>
            </a:pP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How large can 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M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 be?</a:t>
            </a:r>
          </a:p>
          <a:p>
            <a:pPr lvl="2">
              <a:lnSpc>
                <a:spcPct val="90000"/>
              </a:lnSpc>
            </a:pP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The receiver must distinguish one of </a:t>
            </a: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M</a:t>
            </a: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 possible signal elements. </a:t>
            </a:r>
          </a:p>
          <a:p>
            <a:pPr lvl="2">
              <a:lnSpc>
                <a:spcPct val="90000"/>
              </a:lnSpc>
            </a:pP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Noise and other impairments on the transmission line will limit the practical value of </a:t>
            </a: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M</a:t>
            </a: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altLang="zh-CN" sz="2400">
                <a:latin typeface="Times New Roman" charset="0"/>
                <a:ea typeface="宋体" charset="0"/>
                <a:cs typeface="宋体" charset="0"/>
              </a:rPr>
              <a:t>Nyquist’s formula indicates that, if all other things are equal, doubling the bandwidth doubles the data rate.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xmlns="" val="197793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EFFEAD-FEEE-4846-A168-DD1E82CA44FB}" type="slidenum">
              <a:rPr lang="en-GB"/>
              <a:pPr/>
              <a:t>40</a:t>
            </a:fld>
            <a:endParaRPr lang="en-GB"/>
          </a:p>
        </p:txBody>
      </p:sp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Shannon Capacity Formula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Now c</a:t>
            </a:r>
            <a:r>
              <a:rPr lang="en-GB" sz="2000">
                <a:latin typeface="Times New Roman" charset="0"/>
              </a:rPr>
              <a:t>onsider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 the relationship among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data rate</a:t>
            </a:r>
            <a:r>
              <a:rPr lang="en-GB" sz="2000">
                <a:latin typeface="Times New Roman" charset="0"/>
              </a:rPr>
              <a:t>,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noise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,</a:t>
            </a:r>
            <a:r>
              <a:rPr lang="en-GB" sz="2000">
                <a:latin typeface="Times New Roman" charset="0"/>
              </a:rPr>
              <a:t> and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error rate</a:t>
            </a:r>
            <a:r>
              <a:rPr lang="en-GB" sz="2000">
                <a:latin typeface="Times New Roman" charset="0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000">
                <a:latin typeface="Times New Roman" charset="0"/>
              </a:rPr>
              <a:t>Faster data rate shortens each bit, so burst of noise affects more bits</a:t>
            </a:r>
          </a:p>
          <a:p>
            <a:pPr lvl="1">
              <a:lnSpc>
                <a:spcPct val="90000"/>
              </a:lnSpc>
            </a:pPr>
            <a:r>
              <a:rPr lang="en-GB" sz="1800">
                <a:latin typeface="Times New Roman" charset="0"/>
              </a:rPr>
              <a:t>At given noise level, high</a:t>
            </a:r>
            <a:r>
              <a:rPr lang="en-GB" altLang="zh-CN" sz="1800">
                <a:latin typeface="Times New Roman" charset="0"/>
              </a:rPr>
              <a:t>er</a:t>
            </a:r>
            <a:r>
              <a:rPr lang="en-GB" sz="1800">
                <a:latin typeface="Times New Roman" charset="0"/>
              </a:rPr>
              <a:t> data rate </a:t>
            </a:r>
            <a:r>
              <a:rPr lang="en-GB" altLang="zh-CN" sz="1800">
                <a:latin typeface="Times New Roman" charset="0"/>
              </a:rPr>
              <a:t>results in</a:t>
            </a:r>
            <a:r>
              <a:rPr lang="en-GB" sz="1800">
                <a:latin typeface="Times New Roman" charset="0"/>
              </a:rPr>
              <a:t> higher error rate</a:t>
            </a:r>
          </a:p>
          <a:p>
            <a:pPr>
              <a:lnSpc>
                <a:spcPct val="90000"/>
              </a:lnSpc>
            </a:pP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All of these concepts can be tied together neatly in a formula developed by </a:t>
            </a:r>
            <a:r>
              <a:rPr lang="en-GB" altLang="zh-CN" sz="2000" b="1">
                <a:latin typeface="Times New Roman" charset="0"/>
                <a:ea typeface="宋体" charset="0"/>
                <a:cs typeface="宋体" charset="0"/>
              </a:rPr>
              <a:t>Claude Shannon</a:t>
            </a: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For a given level of noise, we would expect that a greater signal strength would improve the ability to receive data correctly.</a:t>
            </a:r>
          </a:p>
          <a:p>
            <a:pPr lvl="1">
              <a:lnSpc>
                <a:spcPct val="90000"/>
              </a:lnSpc>
            </a:pP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The key parameter is the 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SNR: Signal</a:t>
            </a: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-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to</a:t>
            </a: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-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Noise Ratio</a:t>
            </a: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, which is the ratio of the power in a signal to the power contained in the noise. </a:t>
            </a:r>
          </a:p>
          <a:p>
            <a:pPr lvl="1">
              <a:lnSpc>
                <a:spcPct val="90000"/>
              </a:lnSpc>
            </a:pP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Typically, SNR is measured at receiver, because it is the receiver that processes the signal and recovers the data.</a:t>
            </a:r>
            <a:endParaRPr lang="en-GB" sz="1800">
              <a:latin typeface="Times New Roman" charset="0"/>
            </a:endParaRPr>
          </a:p>
          <a:p>
            <a:pPr>
              <a:lnSpc>
                <a:spcPct val="90000"/>
              </a:lnSpc>
            </a:pPr>
            <a:r>
              <a:rPr lang="en-GB" altLang="zh-CN" sz="2000">
                <a:latin typeface="Times New Roman" charset="0"/>
                <a:ea typeface="宋体" charset="0"/>
                <a:cs typeface="宋体" charset="0"/>
              </a:rPr>
              <a:t>For convenience, this ratio is often reported in decibels</a:t>
            </a:r>
          </a:p>
          <a:p>
            <a:pPr lvl="1">
              <a:lnSpc>
                <a:spcPct val="90000"/>
              </a:lnSpc>
            </a:pP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SNR</a:t>
            </a:r>
            <a:r>
              <a:rPr lang="en-GB" altLang="zh-CN" sz="1800">
                <a:latin typeface="Times New Roman" charset="0"/>
                <a:ea typeface="宋体" charset="0"/>
                <a:cs typeface="宋体" charset="0"/>
              </a:rPr>
              <a:t> = signal power / noise power</a:t>
            </a:r>
          </a:p>
          <a:p>
            <a:pPr lvl="1">
              <a:lnSpc>
                <a:spcPct val="90000"/>
              </a:lnSpc>
            </a:pPr>
            <a:r>
              <a:rPr lang="en-GB" sz="1800">
                <a:solidFill>
                  <a:srgbClr val="FF0000"/>
                </a:solidFill>
                <a:latin typeface="Times New Roman" charset="0"/>
              </a:rPr>
              <a:t>SNR</a:t>
            </a:r>
            <a:r>
              <a:rPr lang="en-GB" sz="1800" baseline="-25000">
                <a:solidFill>
                  <a:srgbClr val="FF0000"/>
                </a:solidFill>
                <a:latin typeface="Times New Roman" charset="0"/>
              </a:rPr>
              <a:t>db</a:t>
            </a:r>
            <a:r>
              <a:rPr lang="en-GB" sz="1800" baseline="30000">
                <a:solidFill>
                  <a:srgbClr val="FF0000"/>
                </a:solidFill>
                <a:latin typeface="Times New Roman" charset="0"/>
              </a:rPr>
              <a:t>=</a:t>
            </a:r>
            <a:r>
              <a:rPr lang="en-GB" altLang="zh-CN" sz="1800" baseline="30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10 log</a:t>
            </a:r>
            <a:r>
              <a:rPr lang="en-GB" sz="1800" baseline="-25000">
                <a:solidFill>
                  <a:srgbClr val="FF0000"/>
                </a:solidFill>
                <a:latin typeface="Times New Roman" charset="0"/>
              </a:rPr>
              <a:t>10 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(</a:t>
            </a:r>
            <a:r>
              <a:rPr lang="en-GB" altLang="zh-CN" sz="18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SNR</a:t>
            </a:r>
            <a:r>
              <a:rPr lang="en-GB" sz="1800">
                <a:solidFill>
                  <a:srgbClr val="FF0000"/>
                </a:solidFill>
                <a:latin typeface="Times New Roman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08128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FB075-7597-9347-9510-569819115EFC}" type="slidenum">
              <a:rPr lang="en-GB"/>
              <a:pPr/>
              <a:t>41</a:t>
            </a:fld>
            <a:endParaRPr lang="en-GB"/>
          </a:p>
        </p:txBody>
      </p:sp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Shannon Capacity Formula</a:t>
            </a:r>
            <a:endParaRPr lang="en-US" altLang="zh-TW">
              <a:ea typeface="新細明體" charset="0"/>
              <a:cs typeface="新細明體" charset="0"/>
            </a:endParaRP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 sz="2400">
                <a:latin typeface="Times New Roman" charset="0"/>
                <a:ea typeface="宋体" charset="0"/>
                <a:cs typeface="宋体" charset="0"/>
              </a:rPr>
              <a:t>Shannon Capacity Formula:</a:t>
            </a:r>
          </a:p>
          <a:p>
            <a:pPr lvl="1"/>
            <a:r>
              <a:rPr lang="en-GB" sz="2000">
                <a:solidFill>
                  <a:srgbClr val="FF0000"/>
                </a:solidFill>
                <a:latin typeface="Times New Roman" charset="0"/>
              </a:rPr>
              <a:t>C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=</a:t>
            </a:r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 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B log</a:t>
            </a:r>
            <a:r>
              <a:rPr lang="en-GB" sz="2000" baseline="-25000">
                <a:solidFill>
                  <a:srgbClr val="FF0000"/>
                </a:solidFill>
                <a:latin typeface="Times New Roman" charset="0"/>
              </a:rPr>
              <a:t>2</a:t>
            </a:r>
            <a:r>
              <a:rPr lang="en-GB" sz="2000">
                <a:solidFill>
                  <a:srgbClr val="FF0000"/>
                </a:solidFill>
                <a:latin typeface="Times New Roman" charset="0"/>
              </a:rPr>
              <a:t>(1+SNR)</a:t>
            </a:r>
            <a:endParaRPr lang="en-GB" altLang="zh-CN" sz="2000">
              <a:solidFill>
                <a:srgbClr val="FF0000"/>
              </a:solidFill>
              <a:latin typeface="Times New Roman" charset="0"/>
              <a:ea typeface="宋体" charset="0"/>
              <a:cs typeface="宋体" charset="0"/>
            </a:endParaRPr>
          </a:p>
          <a:p>
            <a:pPr lvl="1"/>
            <a:r>
              <a:rPr lang="en-GB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Only white noise is assumed. Therefore it represents the theoretical maximum that can be achieved.</a:t>
            </a:r>
          </a:p>
          <a:p>
            <a:r>
              <a:rPr lang="en-GB" sz="2400">
                <a:latin typeface="Times New Roman" charset="0"/>
              </a:rPr>
              <a:t>This is referred to as error-free capacity.</a:t>
            </a:r>
            <a:endParaRPr lang="en-GB" altLang="zh-CN" sz="2400">
              <a:latin typeface="Times New Roman" charset="0"/>
              <a:ea typeface="宋体" charset="0"/>
              <a:cs typeface="宋体" charset="0"/>
            </a:endParaRPr>
          </a:p>
          <a:p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Some remarks:</a:t>
            </a:r>
          </a:p>
          <a:p>
            <a:pPr lvl="1"/>
            <a:r>
              <a:rPr lang="en-US" altLang="zh-CN" sz="2000">
                <a:latin typeface="Times New Roman" charset="0"/>
                <a:ea typeface="宋体" charset="0"/>
                <a:cs typeface="宋体" charset="0"/>
              </a:rPr>
              <a:t>Given a level of noise, the data rate could be increased by increasing either </a:t>
            </a:r>
            <a:r>
              <a:rPr lang="en-US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signal strength</a:t>
            </a:r>
            <a:r>
              <a:rPr lang="en-US" altLang="zh-CN" sz="2000">
                <a:latin typeface="Times New Roman" charset="0"/>
                <a:ea typeface="宋体" charset="0"/>
                <a:cs typeface="宋体" charset="0"/>
              </a:rPr>
              <a:t> or </a:t>
            </a:r>
            <a:r>
              <a:rPr lang="en-US" altLang="zh-CN" sz="2000">
                <a:solidFill>
                  <a:srgbClr val="FF0000"/>
                </a:solidFill>
                <a:latin typeface="Times New Roman" charset="0"/>
                <a:ea typeface="宋体" charset="0"/>
                <a:cs typeface="宋体" charset="0"/>
              </a:rPr>
              <a:t>bandwidth</a:t>
            </a:r>
            <a:r>
              <a:rPr lang="en-US" altLang="zh-CN" sz="2000">
                <a:latin typeface="Times New Roman" charset="0"/>
                <a:ea typeface="宋体" charset="0"/>
                <a:cs typeface="宋体" charset="0"/>
              </a:rPr>
              <a:t>.</a:t>
            </a:r>
          </a:p>
          <a:p>
            <a:pPr lvl="1"/>
            <a:r>
              <a:rPr lang="en-US" altLang="zh-CN" sz="2000">
                <a:latin typeface="Times New Roman" charset="0"/>
                <a:ea typeface="宋体" charset="0"/>
                <a:cs typeface="宋体" charset="0"/>
              </a:rPr>
              <a:t>As the signal strength increases, so do the effects of nonlinearities in the system which leads to an increase in intermodulation noise.</a:t>
            </a:r>
          </a:p>
          <a:p>
            <a:pPr lvl="1"/>
            <a:r>
              <a:rPr lang="en-US" altLang="zh-CN" sz="2000">
                <a:latin typeface="Times New Roman" charset="0"/>
                <a:ea typeface="宋体" charset="0"/>
                <a:cs typeface="宋体" charset="0"/>
              </a:rPr>
              <a:t>Because noise is assumed to be white, the wider the bandwidth, the more noise is admitted to the system. Thus, as B increases, SNR decreases.</a:t>
            </a:r>
            <a:endParaRPr lang="en-US" altLang="zh-TW" sz="2000">
              <a:latin typeface="Times New Roman" charset="0"/>
              <a:ea typeface="新細明體" charset="0"/>
              <a:cs typeface="新細明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410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0B5B7-2511-F648-B89E-4F62B6F7E1A0}" type="slidenum">
              <a:rPr lang="en-GB"/>
              <a:pPr/>
              <a:t>42</a:t>
            </a:fld>
            <a:endParaRPr lang="en-GB"/>
          </a:p>
        </p:txBody>
      </p:sp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charset="0"/>
                <a:cs typeface="宋体" charset="0"/>
              </a:rPr>
              <a:t>Example</a:t>
            </a:r>
            <a:endParaRPr lang="en-US"/>
          </a:p>
        </p:txBody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Consider an example that relates the Nyquist and Shannon formulations. Suppose the spectrum of a channel is between 3 MHz and 4 MHz, and SNR</a:t>
            </a:r>
            <a:r>
              <a:rPr lang="en-US" altLang="zh-CN" sz="2400" baseline="-25000">
                <a:latin typeface="Times New Roman" charset="0"/>
                <a:ea typeface="宋体" charset="0"/>
                <a:cs typeface="宋体" charset="0"/>
              </a:rPr>
              <a:t>dB</a:t>
            </a:r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 = 24dB. So,</a:t>
            </a:r>
          </a:p>
          <a:p>
            <a:pPr>
              <a:buFontTx/>
              <a:buNone/>
            </a:pPr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		B = 4 MHz – 3 MHz = 1 MHz</a:t>
            </a:r>
          </a:p>
          <a:p>
            <a:pPr>
              <a:buFontTx/>
              <a:buNone/>
            </a:pPr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		SNR</a:t>
            </a:r>
            <a:r>
              <a:rPr lang="en-US" altLang="zh-CN" sz="2400" baseline="-25000">
                <a:latin typeface="Times New Roman" charset="0"/>
                <a:ea typeface="宋体" charset="0"/>
                <a:cs typeface="宋体" charset="0"/>
              </a:rPr>
              <a:t>dB</a:t>
            </a:r>
            <a:r>
              <a:rPr lang="en-US" altLang="zh-CN" sz="2400">
                <a:latin typeface="Times New Roman" charset="0"/>
                <a:ea typeface="宋体" charset="0"/>
                <a:cs typeface="宋体" charset="0"/>
              </a:rPr>
              <a:t> = 24 dB = 10 log10(SNR) </a:t>
            </a:r>
            <a:r>
              <a:rPr lang="en-US" altLang="zh-CN" sz="2400">
                <a:latin typeface="Times New Roman" charset="0"/>
                <a:ea typeface="宋体" charset="0"/>
                <a:cs typeface="宋体" charset="0"/>
                <a:sym typeface="Wingdings" charset="0"/>
              </a:rPr>
              <a:t> SRN = 251</a:t>
            </a:r>
          </a:p>
          <a:p>
            <a:r>
              <a:rPr lang="en-US" altLang="zh-CN" sz="2400">
                <a:latin typeface="Times New Roman" charset="0"/>
                <a:ea typeface="宋体" charset="0"/>
                <a:cs typeface="宋体" charset="0"/>
                <a:sym typeface="Wingdings" charset="0"/>
              </a:rPr>
              <a:t>Using Shannon’s formula, the capacity limit C is:</a:t>
            </a:r>
            <a:endParaRPr lang="zh-CN" altLang="en-US" sz="2400">
              <a:latin typeface="Times New Roman" charset="0"/>
              <a:ea typeface="宋体" charset="0"/>
              <a:cs typeface="宋体" charset="0"/>
              <a:sym typeface="Wingdings" charset="0"/>
            </a:endParaRPr>
          </a:p>
          <a:p>
            <a:pPr>
              <a:buFontTx/>
              <a:buNone/>
            </a:pPr>
            <a:r>
              <a:rPr lang="en-US" altLang="zh-CN" sz="2400">
                <a:latin typeface="Times New Roman" charset="0"/>
                <a:ea typeface="宋体" charset="0"/>
                <a:cs typeface="宋体" charset="0"/>
                <a:sym typeface="Wingdings" charset="0"/>
              </a:rPr>
              <a:t>		C = 10</a:t>
            </a:r>
            <a:r>
              <a:rPr lang="en-US" altLang="zh-CN" sz="2400" baseline="30000">
                <a:latin typeface="Times New Roman" charset="0"/>
                <a:ea typeface="宋体" charset="0"/>
                <a:cs typeface="宋体" charset="0"/>
                <a:sym typeface="Wingdings" charset="0"/>
              </a:rPr>
              <a:t>6 </a:t>
            </a:r>
            <a:r>
              <a:rPr lang="en-US" altLang="zh-CN" sz="2400">
                <a:latin typeface="Times New Roman" charset="0"/>
                <a:ea typeface="宋体" charset="0"/>
                <a:cs typeface="宋体" charset="0"/>
                <a:sym typeface="Wingdings" charset="0"/>
              </a:rPr>
              <a:t>x 1og</a:t>
            </a:r>
            <a:r>
              <a:rPr lang="en-US" altLang="zh-CN" sz="2400" baseline="-25000">
                <a:latin typeface="Times New Roman" charset="0"/>
                <a:ea typeface="宋体" charset="0"/>
                <a:cs typeface="宋体" charset="0"/>
                <a:sym typeface="Wingdings" charset="0"/>
              </a:rPr>
              <a:t>2</a:t>
            </a:r>
            <a:r>
              <a:rPr lang="en-US" altLang="zh-CN" sz="2400">
                <a:latin typeface="Times New Roman" charset="0"/>
                <a:ea typeface="宋体" charset="0"/>
                <a:cs typeface="宋体" charset="0"/>
                <a:sym typeface="Wingdings" charset="0"/>
              </a:rPr>
              <a:t>(1+251) 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  <a:sym typeface="Wingdings" charset="0"/>
              </a:rPr>
              <a:t>≈ 8 Mbps.</a:t>
            </a:r>
          </a:p>
          <a:p>
            <a:r>
              <a:rPr lang="en-US" altLang="zh-CN" sz="2400">
                <a:latin typeface="Times New Roman" charset="0"/>
                <a:ea typeface="宋体" charset="0"/>
                <a:cs typeface="Times New Roman" charset="0"/>
                <a:sym typeface="Wingdings" charset="0"/>
              </a:rPr>
              <a:t>If we want to achieve this limit, how many signaling levels are required at least?</a:t>
            </a:r>
          </a:p>
          <a:p>
            <a:pPr>
              <a:buFontTx/>
              <a:buNone/>
            </a:pP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		By Nyquist’s formula: C = 2Blog</a:t>
            </a:r>
            <a:r>
              <a:rPr lang="en-US" altLang="zh-CN" sz="2400" baseline="-25000">
                <a:latin typeface="Times New Roman" charset="0"/>
                <a:ea typeface="宋体" charset="0"/>
                <a:cs typeface="Times New Roman" charset="0"/>
              </a:rPr>
              <a:t>2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M</a:t>
            </a:r>
          </a:p>
          <a:p>
            <a:pPr>
              <a:buFontTx/>
              <a:buNone/>
            </a:pP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		We have 8 x 10</a:t>
            </a:r>
            <a:r>
              <a:rPr lang="en-US" altLang="zh-CN" sz="2400" baseline="30000">
                <a:latin typeface="Times New Roman" charset="0"/>
                <a:ea typeface="宋体" charset="0"/>
                <a:cs typeface="Times New Roman" charset="0"/>
              </a:rPr>
              <a:t>6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 = 2 x 10</a:t>
            </a:r>
            <a:r>
              <a:rPr lang="en-US" altLang="zh-CN" sz="2400" baseline="30000">
                <a:latin typeface="Times New Roman" charset="0"/>
                <a:ea typeface="宋体" charset="0"/>
                <a:cs typeface="Times New Roman" charset="0"/>
              </a:rPr>
              <a:t>6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 x log</a:t>
            </a:r>
            <a:r>
              <a:rPr lang="en-US" altLang="zh-CN" sz="2400" baseline="-25000">
                <a:latin typeface="Times New Roman" charset="0"/>
                <a:ea typeface="宋体" charset="0"/>
                <a:cs typeface="Times New Roman" charset="0"/>
              </a:rPr>
              <a:t>2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</a:rPr>
              <a:t>M </a:t>
            </a:r>
            <a:r>
              <a:rPr lang="en-US" altLang="zh-CN" sz="2400">
                <a:latin typeface="Times New Roman" charset="0"/>
                <a:ea typeface="宋体" charset="0"/>
                <a:cs typeface="Times New Roman" charset="0"/>
                <a:sym typeface="Wingdings" charset="0"/>
              </a:rPr>
              <a:t> M = 16.</a:t>
            </a:r>
            <a:endParaRPr lang="en-US" sz="2400">
              <a:latin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556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114800"/>
          </a:xfrm>
        </p:spPr>
        <p:txBody>
          <a:bodyPr/>
          <a:lstStyle/>
          <a:p>
            <a:r>
              <a:rPr lang="en-US" dirty="0" smtClean="0"/>
              <a:t>Relationship between data rate and bandwidth</a:t>
            </a:r>
          </a:p>
          <a:p>
            <a:pPr eaLnBrk="1" hangingPunct="1">
              <a:defRPr/>
            </a:pPr>
            <a:r>
              <a:rPr lang="en-AU" dirty="0" smtClean="0"/>
              <a:t>Transmission Terminologies</a:t>
            </a:r>
          </a:p>
          <a:p>
            <a:pPr eaLnBrk="1" hangingPunct="1">
              <a:defRPr/>
            </a:pPr>
            <a:r>
              <a:rPr lang="en-AU" dirty="0" smtClean="0"/>
              <a:t>Transmission </a:t>
            </a:r>
            <a:r>
              <a:rPr lang="en-AU" dirty="0"/>
              <a:t>impairments</a:t>
            </a:r>
          </a:p>
          <a:p>
            <a:pPr lvl="3" eaLnBrk="1" hangingPunct="1">
              <a:buClr>
                <a:schemeClr val="tx2"/>
              </a:buClr>
              <a:defRPr/>
            </a:pPr>
            <a:r>
              <a:rPr lang="en-AU" sz="2800" dirty="0" smtClean="0"/>
              <a:t>A</a:t>
            </a:r>
            <a:r>
              <a:rPr lang="en-AU" sz="2800" dirty="0" smtClean="0"/>
              <a:t>ttenuation/delay </a:t>
            </a:r>
            <a:r>
              <a:rPr lang="en-AU" sz="2800" dirty="0"/>
              <a:t>distortion/noise</a:t>
            </a:r>
          </a:p>
          <a:p>
            <a:pPr eaLnBrk="1" hangingPunct="1">
              <a:defRPr/>
            </a:pPr>
            <a:r>
              <a:rPr lang="en-AU" dirty="0" smtClean="0"/>
              <a:t>Channel </a:t>
            </a:r>
            <a:r>
              <a:rPr lang="en-AU" dirty="0"/>
              <a:t>capacity</a:t>
            </a:r>
          </a:p>
          <a:p>
            <a:pPr lvl="3" eaLnBrk="1" hangingPunct="1">
              <a:buClr>
                <a:schemeClr val="tx2"/>
              </a:buClr>
              <a:defRPr/>
            </a:pPr>
            <a:r>
              <a:rPr lang="en-AU" sz="2800" dirty="0" err="1"/>
              <a:t>Nyquist</a:t>
            </a:r>
            <a:r>
              <a:rPr lang="en-AU" sz="2800" dirty="0"/>
              <a:t>/Shannon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CB1B2-3CF1-4F51-B924-8D64DCC7A4B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115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  <a:ea typeface="ＭＳ Ｐゴシック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H:\Program Files\Microsoft Office\Templates\Presentation Designs\Blends.pot</Template>
  <TotalTime>8390</TotalTime>
  <Words>3178</Words>
  <Application>Microsoft Office PowerPoint</Application>
  <PresentationFormat>On-screen Show (4:3)</PresentationFormat>
  <Paragraphs>337</Paragraphs>
  <Slides>44</Slides>
  <Notes>14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Blends</vt:lpstr>
      <vt:lpstr>Document</vt:lpstr>
      <vt:lpstr>Wireless and Mobile Computing  Transmission Fundamentals</vt:lpstr>
      <vt:lpstr>Overview</vt:lpstr>
      <vt:lpstr>Data Rate and Bandwidth</vt:lpstr>
      <vt:lpstr>Data Rate and Bandwidth…..cont.</vt:lpstr>
      <vt:lpstr>Data Rate and Bandwidth.. cont.</vt:lpstr>
      <vt:lpstr>Data Rate and Bandwidth.. cont.</vt:lpstr>
      <vt:lpstr>Data Rate and Bandwidth.. cont.</vt:lpstr>
      <vt:lpstr>Data Rate and Bandwidth.. cont. Case I</vt:lpstr>
      <vt:lpstr>Data Rate and Bandwidth.. cont. Case II</vt:lpstr>
      <vt:lpstr>Data Rate and Bandwidth.. cont. Case III</vt:lpstr>
      <vt:lpstr>Data Rate and Bandwidth.. Cont.</vt:lpstr>
      <vt:lpstr>Data Rate and Bandwidth.. Cont.</vt:lpstr>
      <vt:lpstr>Slide 12</vt:lpstr>
      <vt:lpstr>Data Transmission</vt:lpstr>
      <vt:lpstr>Transmission Terminology</vt:lpstr>
      <vt:lpstr>Slide 15</vt:lpstr>
      <vt:lpstr>Data Communication Terms</vt:lpstr>
      <vt:lpstr>Examples of Analog and Digital Data </vt:lpstr>
      <vt:lpstr>Analog Signals</vt:lpstr>
      <vt:lpstr>Digital Signals</vt:lpstr>
      <vt:lpstr>Analog Signals</vt:lpstr>
      <vt:lpstr>Digital Signals</vt:lpstr>
      <vt:lpstr>Reasons for Choosing Data and Signal Combinations</vt:lpstr>
      <vt:lpstr>Analog and Digital Transmission</vt:lpstr>
      <vt:lpstr>Analog Transmission</vt:lpstr>
      <vt:lpstr>Digital Transmission</vt:lpstr>
      <vt:lpstr>Slide 26</vt:lpstr>
      <vt:lpstr>Transmission Impairments</vt:lpstr>
      <vt:lpstr>ATTENUATION</vt:lpstr>
      <vt:lpstr>Delay Distortion</vt:lpstr>
      <vt:lpstr>Noise</vt:lpstr>
      <vt:lpstr>Categories of Noise</vt:lpstr>
      <vt:lpstr>Categories of Noise</vt:lpstr>
      <vt:lpstr>About Channel Capacity</vt:lpstr>
      <vt:lpstr>Concepts Related to Channel Capacity</vt:lpstr>
      <vt:lpstr>Channel Capacity</vt:lpstr>
      <vt:lpstr>Slide 36</vt:lpstr>
      <vt:lpstr>Two Formulas</vt:lpstr>
      <vt:lpstr>Nyquist Formula</vt:lpstr>
      <vt:lpstr>Nyquist Formula</vt:lpstr>
      <vt:lpstr>Shannon Capacity Formula</vt:lpstr>
      <vt:lpstr>Shannon Capacity Formula</vt:lpstr>
      <vt:lpstr>Example</vt:lpstr>
      <vt:lpstr>Conclusion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Wireless Communications and Networks</dc:title>
  <dc:creator>Thomas Fronckowiak Jr.</dc:creator>
  <cp:lastModifiedBy>NTS</cp:lastModifiedBy>
  <cp:revision>230</cp:revision>
  <dcterms:created xsi:type="dcterms:W3CDTF">1999-06-26T21:48:38Z</dcterms:created>
  <dcterms:modified xsi:type="dcterms:W3CDTF">2013-11-02T06:16:53Z</dcterms:modified>
</cp:coreProperties>
</file>