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79.xml" ContentType="application/vnd.openxmlformats-officedocument.presentationml.slide+xml"/>
  <Default Extension="doc" ContentType="application/msword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Default Extension="wmf" ContentType="image/x-wmf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9" r:id="rId1"/>
  </p:sldMasterIdLst>
  <p:notesMasterIdLst>
    <p:notesMasterId r:id="rId90"/>
  </p:notesMasterIdLst>
  <p:handoutMasterIdLst>
    <p:handoutMasterId r:id="rId91"/>
  </p:handoutMasterIdLst>
  <p:sldIdLst>
    <p:sldId id="256" r:id="rId2"/>
    <p:sldId id="673" r:id="rId3"/>
    <p:sldId id="723" r:id="rId4"/>
    <p:sldId id="724" r:id="rId5"/>
    <p:sldId id="725" r:id="rId6"/>
    <p:sldId id="727" r:id="rId7"/>
    <p:sldId id="730" r:id="rId8"/>
    <p:sldId id="736" r:id="rId9"/>
    <p:sldId id="731" r:id="rId10"/>
    <p:sldId id="732" r:id="rId11"/>
    <p:sldId id="733" r:id="rId12"/>
    <p:sldId id="737" r:id="rId13"/>
    <p:sldId id="734" r:id="rId14"/>
    <p:sldId id="735" r:id="rId15"/>
    <p:sldId id="715" r:id="rId16"/>
    <p:sldId id="675" r:id="rId17"/>
    <p:sldId id="676" r:id="rId18"/>
    <p:sldId id="716" r:id="rId19"/>
    <p:sldId id="717" r:id="rId20"/>
    <p:sldId id="738" r:id="rId21"/>
    <p:sldId id="674" r:id="rId22"/>
    <p:sldId id="678" r:id="rId23"/>
    <p:sldId id="679" r:id="rId24"/>
    <p:sldId id="739" r:id="rId25"/>
    <p:sldId id="680" r:id="rId26"/>
    <p:sldId id="740" r:id="rId27"/>
    <p:sldId id="741" r:id="rId28"/>
    <p:sldId id="742" r:id="rId29"/>
    <p:sldId id="744" r:id="rId30"/>
    <p:sldId id="743" r:id="rId31"/>
    <p:sldId id="681" r:id="rId32"/>
    <p:sldId id="682" r:id="rId33"/>
    <p:sldId id="683" r:id="rId34"/>
    <p:sldId id="684" r:id="rId35"/>
    <p:sldId id="685" r:id="rId36"/>
    <p:sldId id="686" r:id="rId37"/>
    <p:sldId id="687" r:id="rId38"/>
    <p:sldId id="688" r:id="rId39"/>
    <p:sldId id="689" r:id="rId40"/>
    <p:sldId id="714" r:id="rId41"/>
    <p:sldId id="745" r:id="rId42"/>
    <p:sldId id="746" r:id="rId43"/>
    <p:sldId id="748" r:id="rId44"/>
    <p:sldId id="747" r:id="rId45"/>
    <p:sldId id="719" r:id="rId46"/>
    <p:sldId id="690" r:id="rId47"/>
    <p:sldId id="706" r:id="rId48"/>
    <p:sldId id="750" r:id="rId49"/>
    <p:sldId id="755" r:id="rId50"/>
    <p:sldId id="756" r:id="rId51"/>
    <p:sldId id="760" r:id="rId52"/>
    <p:sldId id="757" r:id="rId53"/>
    <p:sldId id="761" r:id="rId54"/>
    <p:sldId id="762" r:id="rId55"/>
    <p:sldId id="763" r:id="rId56"/>
    <p:sldId id="764" r:id="rId57"/>
    <p:sldId id="765" r:id="rId58"/>
    <p:sldId id="766" r:id="rId59"/>
    <p:sldId id="759" r:id="rId60"/>
    <p:sldId id="767" r:id="rId61"/>
    <p:sldId id="691" r:id="rId62"/>
    <p:sldId id="768" r:id="rId63"/>
    <p:sldId id="692" r:id="rId64"/>
    <p:sldId id="693" r:id="rId65"/>
    <p:sldId id="769" r:id="rId66"/>
    <p:sldId id="695" r:id="rId67"/>
    <p:sldId id="721" r:id="rId68"/>
    <p:sldId id="720" r:id="rId69"/>
    <p:sldId id="696" r:id="rId70"/>
    <p:sldId id="770" r:id="rId71"/>
    <p:sldId id="608" r:id="rId72"/>
    <p:sldId id="708" r:id="rId73"/>
    <p:sldId id="707" r:id="rId74"/>
    <p:sldId id="749" r:id="rId75"/>
    <p:sldId id="699" r:id="rId76"/>
    <p:sldId id="700" r:id="rId77"/>
    <p:sldId id="701" r:id="rId78"/>
    <p:sldId id="705" r:id="rId79"/>
    <p:sldId id="709" r:id="rId80"/>
    <p:sldId id="710" r:id="rId81"/>
    <p:sldId id="711" r:id="rId82"/>
    <p:sldId id="702" r:id="rId83"/>
    <p:sldId id="703" r:id="rId84"/>
    <p:sldId id="704" r:id="rId85"/>
    <p:sldId id="697" r:id="rId86"/>
    <p:sldId id="771" r:id="rId87"/>
    <p:sldId id="772" r:id="rId88"/>
    <p:sldId id="402" r:id="rId8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CC33"/>
    <a:srgbClr val="996BA8"/>
    <a:srgbClr val="FF66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587" autoAdjust="0"/>
    <p:restoredTop sz="76935" autoAdjust="0"/>
  </p:normalViewPr>
  <p:slideViewPr>
    <p:cSldViewPr>
      <p:cViewPr>
        <p:scale>
          <a:sx n="81" d="100"/>
          <a:sy n="81" d="100"/>
        </p:scale>
        <p:origin x="-738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896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notesMaster" Target="notesMasters/notesMaster1.xml"/><Relationship Id="rId95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>
                <a:cs typeface="+mn-cs"/>
              </a:defRPr>
            </a:lvl1pPr>
          </a:lstStyle>
          <a:p>
            <a:pPr>
              <a:defRPr/>
            </a:pPr>
            <a:fld id="{8017CD05-9C0B-7F44-9E6E-40EFE999F784}" type="datetime1">
              <a:rPr lang="en-US" smtClean="0"/>
              <a:pPr>
                <a:defRPr/>
              </a:pPr>
              <a:t>12/30/2013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>
                <a:cs typeface="+mn-cs"/>
              </a:defRPr>
            </a:lvl1pPr>
          </a:lstStyle>
          <a:p>
            <a:pPr>
              <a:defRPr/>
            </a:pPr>
            <a:fld id="{2199EECF-33E2-8544-8C03-9676057B30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5037535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>
                <a:cs typeface="+mn-cs"/>
              </a:defRPr>
            </a:lvl1pPr>
          </a:lstStyle>
          <a:p>
            <a:pPr>
              <a:defRPr/>
            </a:pPr>
            <a:fld id="{71022B1E-8901-0143-BC5E-BB2DF43217F4}" type="datetime1">
              <a:rPr lang="en-US" smtClean="0"/>
              <a:pPr>
                <a:defRPr/>
              </a:pPr>
              <a:t>12/30/2013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>
                <a:cs typeface="+mn-cs"/>
              </a:defRPr>
            </a:lvl1pPr>
          </a:lstStyle>
          <a:p>
            <a:pPr>
              <a:defRPr/>
            </a:pPr>
            <a:fld id="{AB9DE7AF-AD50-8844-9C9B-3555AFAFC1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9482974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B9DE7AF-AD50-8844-9C9B-3555AFAFC167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743054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1110FF7-A0B0-894D-A71E-820E8A83EA82}" type="slidenum">
              <a:rPr lang="en-GB"/>
              <a:pPr/>
              <a:t>17</a:t>
            </a:fld>
            <a:endParaRPr lang="en-GB"/>
          </a:p>
        </p:txBody>
      </p:sp>
      <p:sp>
        <p:nvSpPr>
          <p:cNvPr id="13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  <a:p>
            <a:r>
              <a:rPr lang="en-GB"/>
              <a:t>what does it do?</a:t>
            </a:r>
          </a:p>
          <a:p>
            <a:r>
              <a:rPr lang="en-GB"/>
              <a:t>-- tcp, higher protocols, packets, links, queuing disciplines</a:t>
            </a:r>
          </a:p>
          <a:p>
            <a:r>
              <a:rPr lang="en-GB"/>
              <a:t>-- visualizer (NAM)</a:t>
            </a:r>
          </a:p>
          <a:p>
            <a:r>
              <a:rPr lang="en-GB"/>
              <a:t>-- trace playback</a:t>
            </a:r>
          </a:p>
          <a:p>
            <a:r>
              <a:rPr lang="en-GB"/>
              <a:t>-- error models</a:t>
            </a:r>
          </a:p>
          <a:p>
            <a:endParaRPr lang="en-GB"/>
          </a:p>
          <a:p>
            <a:r>
              <a:rPr lang="en-GB"/>
              <a:t>what does it not do?</a:t>
            </a:r>
          </a:p>
          <a:p>
            <a:r>
              <a:rPr lang="en-GB"/>
              <a:t>-- routing, ip, L2, routing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1A95808-48D3-EF47-B300-3572089DAB22}" type="slidenum">
              <a:rPr lang="en-GB"/>
              <a:pPr/>
              <a:t>22</a:t>
            </a:fld>
            <a:endParaRPr lang="en-GB"/>
          </a:p>
        </p:txBody>
      </p:sp>
      <p:sp>
        <p:nvSpPr>
          <p:cNvPr id="15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  <a:p>
            <a:r>
              <a:rPr lang="en-GB"/>
              <a:t>basic structure</a:t>
            </a:r>
          </a:p>
          <a:p>
            <a:r>
              <a:rPr lang="en-GB"/>
              <a:t>-- setup simulation</a:t>
            </a:r>
          </a:p>
          <a:p>
            <a:r>
              <a:rPr lang="en-GB"/>
              <a:t>-- objects -&gt; events -&gt; schedule -&gt; repeat</a:t>
            </a:r>
          </a:p>
          <a:p>
            <a:r>
              <a:rPr lang="en-GB"/>
              <a:t>-- trace files -&gt; post processing -&gt; graphs</a:t>
            </a:r>
          </a:p>
          <a:p>
            <a:r>
              <a:rPr lang="en-GB"/>
              <a:t>-- (example trace)</a:t>
            </a:r>
          </a:p>
          <a:p>
            <a:endParaRPr lang="en-GB"/>
          </a:p>
          <a:p>
            <a:r>
              <a:rPr lang="en-US"/>
              <a:t>Model world as </a:t>
            </a:r>
            <a:r>
              <a:rPr lang="en-US" i="1"/>
              <a:t>events</a:t>
            </a:r>
            <a:endParaRPr lang="en-US"/>
          </a:p>
          <a:p>
            <a:pPr lvl="1"/>
            <a:r>
              <a:rPr lang="en-US"/>
              <a:t>Simulator has list of events</a:t>
            </a:r>
          </a:p>
          <a:p>
            <a:pPr lvl="1"/>
            <a:r>
              <a:rPr lang="en-US"/>
              <a:t>Process: take next one, run it, until done</a:t>
            </a:r>
          </a:p>
          <a:p>
            <a:pPr lvl="1"/>
            <a:r>
              <a:rPr lang="en-US"/>
              <a:t>Each event happens in an instant of </a:t>
            </a:r>
            <a:r>
              <a:rPr lang="en-US" i="1"/>
              <a:t>virtual (simulated) time</a:t>
            </a:r>
            <a:r>
              <a:rPr lang="en-US"/>
              <a:t>, but takes an arbitrary amount of </a:t>
            </a:r>
            <a:r>
              <a:rPr lang="en-US" i="1"/>
              <a:t>real </a:t>
            </a:r>
            <a:r>
              <a:rPr lang="en-US"/>
              <a:t>time</a:t>
            </a:r>
          </a:p>
          <a:p>
            <a:r>
              <a:rPr lang="en-US"/>
              <a:t>Ns uses simple model: single thread of control =&gt; no locking or race conditions to worry about (very easy)</a:t>
            </a:r>
          </a:p>
          <a:p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E41D18D-5F46-BA49-90F1-514CA772DCA6}" type="slidenum">
              <a:rPr lang="en-GB"/>
              <a:pPr/>
              <a:t>23</a:t>
            </a:fld>
            <a:endParaRPr lang="en-GB"/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split object model</a:t>
            </a:r>
          </a:p>
          <a:p>
            <a:r>
              <a:rPr lang="en-GB"/>
              <a:t>-- C++, otcl</a:t>
            </a:r>
          </a:p>
          <a:p>
            <a:endParaRPr lang="en-GB"/>
          </a:p>
          <a:p>
            <a:r>
              <a:rPr lang="en-GB"/>
              <a:t>	some basic syntax?</a:t>
            </a:r>
          </a:p>
          <a:p>
            <a:endParaRPr lang="en-GB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B9DE7AF-AD50-8844-9C9B-3555AFAFC167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497020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lnSpc>
                <a:spcPct val="97000"/>
              </a:lnSpc>
              <a:buClr>
                <a:srgbClr val="000000"/>
              </a:buClr>
              <a:buSzPct val="100000"/>
              <a:buFont typeface="Tahoma" charset="0"/>
              <a:tabLst>
                <a:tab pos="712173" algn="l"/>
                <a:tab pos="1424346" algn="l"/>
                <a:tab pos="2136518" algn="l"/>
                <a:tab pos="2848691" algn="l"/>
              </a:tabLst>
              <a:defRPr sz="2400">
                <a:solidFill>
                  <a:schemeClr val="bg1"/>
                </a:solidFill>
                <a:latin typeface="Tahoma" charset="0"/>
                <a:ea typeface="ＭＳ Ｐゴシック" charset="0"/>
                <a:cs typeface="DejaVu Sans" charset="0"/>
              </a:defRPr>
            </a:lvl1pPr>
            <a:lvl2pPr marL="730914" indent="-281121">
              <a:lnSpc>
                <a:spcPct val="97000"/>
              </a:lnSpc>
              <a:buClr>
                <a:srgbClr val="000000"/>
              </a:buClr>
              <a:buSzPct val="100000"/>
              <a:buFont typeface="Tahoma" charset="0"/>
              <a:tabLst>
                <a:tab pos="712173" algn="l"/>
                <a:tab pos="1424346" algn="l"/>
                <a:tab pos="2136518" algn="l"/>
                <a:tab pos="2848691" algn="l"/>
              </a:tabLst>
              <a:defRPr sz="2400">
                <a:solidFill>
                  <a:schemeClr val="bg1"/>
                </a:solidFill>
                <a:latin typeface="Tahoma" charset="0"/>
                <a:ea typeface="DejaVu Sans" charset="0"/>
                <a:cs typeface="DejaVu Sans" charset="0"/>
              </a:defRPr>
            </a:lvl2pPr>
            <a:lvl3pPr marL="1124483" indent="-224897">
              <a:lnSpc>
                <a:spcPct val="97000"/>
              </a:lnSpc>
              <a:buClr>
                <a:srgbClr val="000000"/>
              </a:buClr>
              <a:buSzPct val="100000"/>
              <a:buFont typeface="Tahoma" charset="0"/>
              <a:tabLst>
                <a:tab pos="712173" algn="l"/>
                <a:tab pos="1424346" algn="l"/>
                <a:tab pos="2136518" algn="l"/>
                <a:tab pos="2848691" algn="l"/>
              </a:tabLst>
              <a:defRPr sz="2400">
                <a:solidFill>
                  <a:schemeClr val="bg1"/>
                </a:solidFill>
                <a:latin typeface="Tahoma" charset="0"/>
                <a:ea typeface="DejaVu Sans" charset="0"/>
                <a:cs typeface="DejaVu Sans" charset="0"/>
              </a:defRPr>
            </a:lvl3pPr>
            <a:lvl4pPr marL="1574277" indent="-224897">
              <a:lnSpc>
                <a:spcPct val="97000"/>
              </a:lnSpc>
              <a:buClr>
                <a:srgbClr val="000000"/>
              </a:buClr>
              <a:buSzPct val="100000"/>
              <a:buFont typeface="Tahoma" charset="0"/>
              <a:tabLst>
                <a:tab pos="712173" algn="l"/>
                <a:tab pos="1424346" algn="l"/>
                <a:tab pos="2136518" algn="l"/>
                <a:tab pos="2848691" algn="l"/>
              </a:tabLst>
              <a:defRPr sz="2400">
                <a:solidFill>
                  <a:schemeClr val="bg1"/>
                </a:solidFill>
                <a:latin typeface="Tahoma" charset="0"/>
                <a:ea typeface="DejaVu Sans" charset="0"/>
                <a:cs typeface="DejaVu Sans" charset="0"/>
              </a:defRPr>
            </a:lvl4pPr>
            <a:lvl5pPr marL="2024070" indent="-224897">
              <a:lnSpc>
                <a:spcPct val="97000"/>
              </a:lnSpc>
              <a:buClr>
                <a:srgbClr val="000000"/>
              </a:buClr>
              <a:buSzPct val="100000"/>
              <a:buFont typeface="Tahoma" charset="0"/>
              <a:tabLst>
                <a:tab pos="712173" algn="l"/>
                <a:tab pos="1424346" algn="l"/>
                <a:tab pos="2136518" algn="l"/>
                <a:tab pos="2848691" algn="l"/>
              </a:tabLst>
              <a:defRPr sz="2400">
                <a:solidFill>
                  <a:schemeClr val="bg1"/>
                </a:solidFill>
                <a:latin typeface="Tahoma" charset="0"/>
                <a:ea typeface="DejaVu Sans" charset="0"/>
                <a:cs typeface="DejaVu Sans" charset="0"/>
              </a:defRPr>
            </a:lvl5pPr>
            <a:lvl6pPr marL="2473863" indent="-224897" eaLnBrk="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ahoma" charset="0"/>
              <a:tabLst>
                <a:tab pos="712173" algn="l"/>
                <a:tab pos="1424346" algn="l"/>
                <a:tab pos="2136518" algn="l"/>
                <a:tab pos="2848691" algn="l"/>
              </a:tabLst>
              <a:defRPr sz="2400">
                <a:solidFill>
                  <a:schemeClr val="bg1"/>
                </a:solidFill>
                <a:latin typeface="Tahoma" charset="0"/>
                <a:ea typeface="DejaVu Sans" charset="0"/>
                <a:cs typeface="DejaVu Sans" charset="0"/>
              </a:defRPr>
            </a:lvl6pPr>
            <a:lvl7pPr marL="2923657" indent="-224897" eaLnBrk="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ahoma" charset="0"/>
              <a:tabLst>
                <a:tab pos="712173" algn="l"/>
                <a:tab pos="1424346" algn="l"/>
                <a:tab pos="2136518" algn="l"/>
                <a:tab pos="2848691" algn="l"/>
              </a:tabLst>
              <a:defRPr sz="2400">
                <a:solidFill>
                  <a:schemeClr val="bg1"/>
                </a:solidFill>
                <a:latin typeface="Tahoma" charset="0"/>
                <a:ea typeface="DejaVu Sans" charset="0"/>
                <a:cs typeface="DejaVu Sans" charset="0"/>
              </a:defRPr>
            </a:lvl7pPr>
            <a:lvl8pPr marL="3373450" indent="-224897" eaLnBrk="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ahoma" charset="0"/>
              <a:tabLst>
                <a:tab pos="712173" algn="l"/>
                <a:tab pos="1424346" algn="l"/>
                <a:tab pos="2136518" algn="l"/>
                <a:tab pos="2848691" algn="l"/>
              </a:tabLst>
              <a:defRPr sz="2400">
                <a:solidFill>
                  <a:schemeClr val="bg1"/>
                </a:solidFill>
                <a:latin typeface="Tahoma" charset="0"/>
                <a:ea typeface="DejaVu Sans" charset="0"/>
                <a:cs typeface="DejaVu Sans" charset="0"/>
              </a:defRPr>
            </a:lvl8pPr>
            <a:lvl9pPr marL="3823244" indent="-224897" eaLnBrk="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ahoma" charset="0"/>
              <a:tabLst>
                <a:tab pos="712173" algn="l"/>
                <a:tab pos="1424346" algn="l"/>
                <a:tab pos="2136518" algn="l"/>
                <a:tab pos="2848691" algn="l"/>
              </a:tabLst>
              <a:defRPr sz="2400">
                <a:solidFill>
                  <a:schemeClr val="bg1"/>
                </a:solidFill>
                <a:latin typeface="Tahoma" charset="0"/>
                <a:ea typeface="DejaVu Sans" charset="0"/>
                <a:cs typeface="DejaVu Sans" charset="0"/>
              </a:defRPr>
            </a:lvl9pPr>
          </a:lstStyle>
          <a:p>
            <a:pPr>
              <a:lnSpc>
                <a:spcPct val="100000"/>
              </a:lnSpc>
              <a:buFont typeface="Times New Roman" charset="0"/>
              <a:buNone/>
            </a:pPr>
            <a:fld id="{95046D22-7CEF-8647-9AF1-03BD4FADBF01}" type="slidenum">
              <a:rPr lang="en-GB" sz="1200">
                <a:solidFill>
                  <a:srgbClr val="000000"/>
                </a:solidFill>
                <a:latin typeface="Times New Roman" charset="0"/>
              </a:rPr>
              <a:pPr>
                <a:lnSpc>
                  <a:spcPct val="100000"/>
                </a:lnSpc>
                <a:buFont typeface="Times New Roman" charset="0"/>
                <a:buNone/>
              </a:pPr>
              <a:t>47</a:t>
            </a:fld>
            <a:endParaRPr lang="en-GB" sz="1200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54275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6175" y="687388"/>
            <a:ext cx="4567238" cy="3427412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4276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915128" y="4343635"/>
            <a:ext cx="5029304" cy="4116833"/>
          </a:xfrm>
          <a:noFill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B9DE7AF-AD50-8844-9C9B-3555AFAFC167}" type="slidenum">
              <a:rPr lang="en-US" smtClean="0"/>
              <a:pPr>
                <a:defRPr/>
              </a:pPr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43584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lnSpc>
                <a:spcPct val="97000"/>
              </a:lnSpc>
              <a:buClr>
                <a:srgbClr val="000000"/>
              </a:buClr>
              <a:buSzPct val="100000"/>
              <a:buFont typeface="Tahoma" charset="0"/>
              <a:tabLst>
                <a:tab pos="712173" algn="l"/>
                <a:tab pos="1424346" algn="l"/>
                <a:tab pos="2136518" algn="l"/>
                <a:tab pos="2848691" algn="l"/>
              </a:tabLst>
              <a:defRPr sz="2400">
                <a:solidFill>
                  <a:schemeClr val="bg1"/>
                </a:solidFill>
                <a:latin typeface="Tahoma" charset="0"/>
                <a:ea typeface="ＭＳ Ｐゴシック" charset="0"/>
                <a:cs typeface="DejaVu Sans" charset="0"/>
              </a:defRPr>
            </a:lvl1pPr>
            <a:lvl2pPr marL="730914" indent="-281121">
              <a:lnSpc>
                <a:spcPct val="97000"/>
              </a:lnSpc>
              <a:buClr>
                <a:srgbClr val="000000"/>
              </a:buClr>
              <a:buSzPct val="100000"/>
              <a:buFont typeface="Tahoma" charset="0"/>
              <a:tabLst>
                <a:tab pos="712173" algn="l"/>
                <a:tab pos="1424346" algn="l"/>
                <a:tab pos="2136518" algn="l"/>
                <a:tab pos="2848691" algn="l"/>
              </a:tabLst>
              <a:defRPr sz="2400">
                <a:solidFill>
                  <a:schemeClr val="bg1"/>
                </a:solidFill>
                <a:latin typeface="Tahoma" charset="0"/>
                <a:ea typeface="DejaVu Sans" charset="0"/>
                <a:cs typeface="DejaVu Sans" charset="0"/>
              </a:defRPr>
            </a:lvl2pPr>
            <a:lvl3pPr marL="1124483" indent="-224897">
              <a:lnSpc>
                <a:spcPct val="97000"/>
              </a:lnSpc>
              <a:buClr>
                <a:srgbClr val="000000"/>
              </a:buClr>
              <a:buSzPct val="100000"/>
              <a:buFont typeface="Tahoma" charset="0"/>
              <a:tabLst>
                <a:tab pos="712173" algn="l"/>
                <a:tab pos="1424346" algn="l"/>
                <a:tab pos="2136518" algn="l"/>
                <a:tab pos="2848691" algn="l"/>
              </a:tabLst>
              <a:defRPr sz="2400">
                <a:solidFill>
                  <a:schemeClr val="bg1"/>
                </a:solidFill>
                <a:latin typeface="Tahoma" charset="0"/>
                <a:ea typeface="DejaVu Sans" charset="0"/>
                <a:cs typeface="DejaVu Sans" charset="0"/>
              </a:defRPr>
            </a:lvl3pPr>
            <a:lvl4pPr marL="1574277" indent="-224897">
              <a:lnSpc>
                <a:spcPct val="97000"/>
              </a:lnSpc>
              <a:buClr>
                <a:srgbClr val="000000"/>
              </a:buClr>
              <a:buSzPct val="100000"/>
              <a:buFont typeface="Tahoma" charset="0"/>
              <a:tabLst>
                <a:tab pos="712173" algn="l"/>
                <a:tab pos="1424346" algn="l"/>
                <a:tab pos="2136518" algn="l"/>
                <a:tab pos="2848691" algn="l"/>
              </a:tabLst>
              <a:defRPr sz="2400">
                <a:solidFill>
                  <a:schemeClr val="bg1"/>
                </a:solidFill>
                <a:latin typeface="Tahoma" charset="0"/>
                <a:ea typeface="DejaVu Sans" charset="0"/>
                <a:cs typeface="DejaVu Sans" charset="0"/>
              </a:defRPr>
            </a:lvl4pPr>
            <a:lvl5pPr marL="2024070" indent="-224897">
              <a:lnSpc>
                <a:spcPct val="97000"/>
              </a:lnSpc>
              <a:buClr>
                <a:srgbClr val="000000"/>
              </a:buClr>
              <a:buSzPct val="100000"/>
              <a:buFont typeface="Tahoma" charset="0"/>
              <a:tabLst>
                <a:tab pos="712173" algn="l"/>
                <a:tab pos="1424346" algn="l"/>
                <a:tab pos="2136518" algn="l"/>
                <a:tab pos="2848691" algn="l"/>
              </a:tabLst>
              <a:defRPr sz="2400">
                <a:solidFill>
                  <a:schemeClr val="bg1"/>
                </a:solidFill>
                <a:latin typeface="Tahoma" charset="0"/>
                <a:ea typeface="DejaVu Sans" charset="0"/>
                <a:cs typeface="DejaVu Sans" charset="0"/>
              </a:defRPr>
            </a:lvl5pPr>
            <a:lvl6pPr marL="2473863" indent="-224897" eaLnBrk="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ahoma" charset="0"/>
              <a:tabLst>
                <a:tab pos="712173" algn="l"/>
                <a:tab pos="1424346" algn="l"/>
                <a:tab pos="2136518" algn="l"/>
                <a:tab pos="2848691" algn="l"/>
              </a:tabLst>
              <a:defRPr sz="2400">
                <a:solidFill>
                  <a:schemeClr val="bg1"/>
                </a:solidFill>
                <a:latin typeface="Tahoma" charset="0"/>
                <a:ea typeface="DejaVu Sans" charset="0"/>
                <a:cs typeface="DejaVu Sans" charset="0"/>
              </a:defRPr>
            </a:lvl6pPr>
            <a:lvl7pPr marL="2923657" indent="-224897" eaLnBrk="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ahoma" charset="0"/>
              <a:tabLst>
                <a:tab pos="712173" algn="l"/>
                <a:tab pos="1424346" algn="l"/>
                <a:tab pos="2136518" algn="l"/>
                <a:tab pos="2848691" algn="l"/>
              </a:tabLst>
              <a:defRPr sz="2400">
                <a:solidFill>
                  <a:schemeClr val="bg1"/>
                </a:solidFill>
                <a:latin typeface="Tahoma" charset="0"/>
                <a:ea typeface="DejaVu Sans" charset="0"/>
                <a:cs typeface="DejaVu Sans" charset="0"/>
              </a:defRPr>
            </a:lvl7pPr>
            <a:lvl8pPr marL="3373450" indent="-224897" eaLnBrk="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ahoma" charset="0"/>
              <a:tabLst>
                <a:tab pos="712173" algn="l"/>
                <a:tab pos="1424346" algn="l"/>
                <a:tab pos="2136518" algn="l"/>
                <a:tab pos="2848691" algn="l"/>
              </a:tabLst>
              <a:defRPr sz="2400">
                <a:solidFill>
                  <a:schemeClr val="bg1"/>
                </a:solidFill>
                <a:latin typeface="Tahoma" charset="0"/>
                <a:ea typeface="DejaVu Sans" charset="0"/>
                <a:cs typeface="DejaVu Sans" charset="0"/>
              </a:defRPr>
            </a:lvl8pPr>
            <a:lvl9pPr marL="3823244" indent="-224897" eaLnBrk="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ahoma" charset="0"/>
              <a:tabLst>
                <a:tab pos="712173" algn="l"/>
                <a:tab pos="1424346" algn="l"/>
                <a:tab pos="2136518" algn="l"/>
                <a:tab pos="2848691" algn="l"/>
              </a:tabLst>
              <a:defRPr sz="2400">
                <a:solidFill>
                  <a:schemeClr val="bg1"/>
                </a:solidFill>
                <a:latin typeface="Tahoma" charset="0"/>
                <a:ea typeface="DejaVu Sans" charset="0"/>
                <a:cs typeface="DejaVu Sans" charset="0"/>
              </a:defRPr>
            </a:lvl9pPr>
          </a:lstStyle>
          <a:p>
            <a:pPr>
              <a:lnSpc>
                <a:spcPct val="100000"/>
              </a:lnSpc>
              <a:buFont typeface="Times New Roman" charset="0"/>
              <a:buNone/>
            </a:pPr>
            <a:fld id="{349B84DD-7BFB-9540-B15A-7E3A70FAF688}" type="slidenum">
              <a:rPr lang="en-GB" sz="1200">
                <a:solidFill>
                  <a:srgbClr val="000000"/>
                </a:solidFill>
                <a:latin typeface="Times New Roman" charset="0"/>
              </a:rPr>
              <a:pPr>
                <a:lnSpc>
                  <a:spcPct val="100000"/>
                </a:lnSpc>
                <a:buFont typeface="Times New Roman" charset="0"/>
                <a:buNone/>
              </a:pPr>
              <a:t>78</a:t>
            </a:fld>
            <a:endParaRPr lang="en-GB" sz="1200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52227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6175" y="687388"/>
            <a:ext cx="4567238" cy="3427412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2228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915128" y="4343635"/>
            <a:ext cx="5029304" cy="4116833"/>
          </a:xfrm>
          <a:noFill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3" y="1604"/>
              <a:ext cx="448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cs typeface="+mn-cs"/>
                </a:endParaRPr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cs typeface="+mn-cs"/>
                </a:endParaRPr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1" y="1870"/>
              <a:ext cx="465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cs typeface="+mn-cs"/>
                </a:endParaRPr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9" y="2640"/>
                <a:ext cx="335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cs typeface="+mn-cs"/>
                </a:endParaRPr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</p:grpSp>
      <p:sp>
        <p:nvSpPr>
          <p:cNvPr id="362508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8288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362509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charset="0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BF6881AE-96BD-0448-BA60-84125E9800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525265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CECD4D-FF13-F54C-9E44-5E76ECC5C6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459470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E86DEC-6A6C-054D-B08C-E93A1EA17D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819986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FD3B8F-CAE3-5346-8F1E-242E6BD84B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19587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87FA14-3A3B-FA48-9218-71169721B8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768004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797F84-0C78-8542-813C-918336DB0B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111295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2AD70A-F452-E64A-AEFF-71D9D438E6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191481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ED1CC2-0C2D-A446-8226-12EA26AD74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657579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672343-F802-BD46-9537-0582467185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343602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5193C3-DB45-9A41-988E-A9B736442D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70462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04050" y="617538"/>
            <a:ext cx="1951038" cy="55149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0938" y="617538"/>
            <a:ext cx="5700712" cy="55149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56A3E6-EF20-1540-8508-1AFF9B21EC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451878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9725" y="298450"/>
            <a:ext cx="8421688" cy="5397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30200" y="1130300"/>
            <a:ext cx="8382000" cy="2460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30200" y="3743325"/>
            <a:ext cx="8382000" cy="2460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051050" y="6453188"/>
            <a:ext cx="4314825" cy="360362"/>
          </a:xfrm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42900" y="6453188"/>
            <a:ext cx="1473200" cy="360362"/>
          </a:xfrm>
        </p:spPr>
        <p:txBody>
          <a:bodyPr/>
          <a:lstStyle>
            <a:lvl1pPr>
              <a:defRPr/>
            </a:lvl1pPr>
          </a:lstStyle>
          <a:p>
            <a:fld id="{04262DA2-AB2E-4D4E-A849-FF4EB7F98CB1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2799343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474" name="Rectangle 2"/>
          <p:cNvSpPr>
            <a:spLocks noChangeArrowheads="1"/>
          </p:cNvSpPr>
          <p:nvPr/>
        </p:nvSpPr>
        <p:spPr bwMode="ltGray">
          <a:xfrm>
            <a:off x="417513" y="1098550"/>
            <a:ext cx="438150" cy="474663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kumimoji="1" lang="en-US">
              <a:cs typeface="+mn-cs"/>
            </a:endParaRPr>
          </a:p>
        </p:txBody>
      </p:sp>
      <p:sp>
        <p:nvSpPr>
          <p:cNvPr id="361475" name="Rectangle 3"/>
          <p:cNvSpPr>
            <a:spLocks noChangeArrowheads="1"/>
          </p:cNvSpPr>
          <p:nvPr/>
        </p:nvSpPr>
        <p:spPr bwMode="ltGray">
          <a:xfrm>
            <a:off x="800100" y="1098550"/>
            <a:ext cx="328613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kumimoji="1" lang="en-US">
              <a:cs typeface="+mn-cs"/>
            </a:endParaRPr>
          </a:p>
        </p:txBody>
      </p:sp>
      <p:sp>
        <p:nvSpPr>
          <p:cNvPr id="361476" name="Rectangle 4"/>
          <p:cNvSpPr>
            <a:spLocks noChangeArrowheads="1"/>
          </p:cNvSpPr>
          <p:nvPr/>
        </p:nvSpPr>
        <p:spPr bwMode="ltGray">
          <a:xfrm>
            <a:off x="541338" y="1520825"/>
            <a:ext cx="422275" cy="474663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kumimoji="1" lang="en-US">
              <a:cs typeface="+mn-cs"/>
            </a:endParaRPr>
          </a:p>
        </p:txBody>
      </p:sp>
      <p:sp>
        <p:nvSpPr>
          <p:cNvPr id="361477" name="Rectangle 5"/>
          <p:cNvSpPr>
            <a:spLocks noChangeArrowheads="1"/>
          </p:cNvSpPr>
          <p:nvPr/>
        </p:nvSpPr>
        <p:spPr bwMode="ltGray">
          <a:xfrm>
            <a:off x="911225" y="1520825"/>
            <a:ext cx="368300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kumimoji="1" lang="en-US">
              <a:cs typeface="+mn-cs"/>
            </a:endParaRPr>
          </a:p>
        </p:txBody>
      </p:sp>
      <p:sp>
        <p:nvSpPr>
          <p:cNvPr id="361478" name="Rectangle 6"/>
          <p:cNvSpPr>
            <a:spLocks noChangeArrowheads="1"/>
          </p:cNvSpPr>
          <p:nvPr/>
        </p:nvSpPr>
        <p:spPr bwMode="ltGray">
          <a:xfrm>
            <a:off x="127000" y="1447800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kumimoji="1" lang="en-US">
              <a:cs typeface="+mn-cs"/>
            </a:endParaRPr>
          </a:p>
        </p:txBody>
      </p:sp>
      <p:sp>
        <p:nvSpPr>
          <p:cNvPr id="361479" name="Rectangle 7"/>
          <p:cNvSpPr>
            <a:spLocks noChangeArrowheads="1"/>
          </p:cNvSpPr>
          <p:nvPr/>
        </p:nvSpPr>
        <p:spPr bwMode="gray">
          <a:xfrm>
            <a:off x="762000" y="990600"/>
            <a:ext cx="31750" cy="1052513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kumimoji="1" lang="en-US">
              <a:cs typeface="+mn-cs"/>
            </a:endParaRPr>
          </a:p>
        </p:txBody>
      </p:sp>
      <p:sp>
        <p:nvSpPr>
          <p:cNvPr id="361480" name="Rectangle 8"/>
          <p:cNvSpPr>
            <a:spLocks noChangeArrowheads="1"/>
          </p:cNvSpPr>
          <p:nvPr/>
        </p:nvSpPr>
        <p:spPr bwMode="gray">
          <a:xfrm>
            <a:off x="442913" y="1781175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kumimoji="1" lang="en-US">
              <a:cs typeface="+mn-cs"/>
            </a:endParaRPr>
          </a:p>
        </p:txBody>
      </p:sp>
      <p:sp>
        <p:nvSpPr>
          <p:cNvPr id="361481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617538"/>
            <a:ext cx="7793037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61482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2017713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61483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3246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 smtClean="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61484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3246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 smtClean="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6148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3246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 smtClean="0">
                <a:cs typeface="+mn-cs"/>
              </a:defRPr>
            </a:lvl1pPr>
          </a:lstStyle>
          <a:p>
            <a:pPr>
              <a:defRPr/>
            </a:pPr>
            <a:fld id="{3836CEE4-F598-C84F-8789-B173362D47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5" r:id="rId1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ＭＳ Ｐゴシック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ＭＳ Ｐゴシック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ＭＳ Ｐゴシック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charset="0"/>
        <a:buChar char="n"/>
        <a:defRPr sz="32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charset="0"/>
        <a:buChar char="n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charset="0"/>
        <a:buChar char="n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charset="0"/>
        <a:buChar char="n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charset="0"/>
        <a:buChar char="n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charset="0"/>
        <a:buChar char="n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charset="0"/>
        <a:buChar char="n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charset="0"/>
        <a:buChar char="n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charset="0"/>
        <a:buChar char="n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1.doc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5"/>
          <p:cNvSpPr>
            <a:spLocks noGrp="1" noChangeArrowheads="1"/>
          </p:cNvSpPr>
          <p:nvPr>
            <p:ph type="ctrTitle"/>
          </p:nvPr>
        </p:nvSpPr>
        <p:spPr>
          <a:xfrm>
            <a:off x="-25400" y="838200"/>
            <a:ext cx="9144000" cy="11430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dirty="0" smtClean="0"/>
              <a:t>Wireless and Mobile Computing</a:t>
            </a:r>
            <a:br>
              <a:rPr lang="en-US" dirty="0" smtClean="0"/>
            </a:br>
            <a:r>
              <a:rPr lang="en-US" dirty="0" smtClean="0"/>
              <a:t>ns-2 Architecture</a:t>
            </a:r>
            <a:endParaRPr lang="en-US" dirty="0" smtClean="0">
              <a:cs typeface="+mj-cs"/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>
                <a:cs typeface="+mn-cs"/>
              </a:rPr>
              <a:t>Lecture 29</a:t>
            </a:r>
          </a:p>
          <a:p>
            <a:pPr eaLnBrk="1" hangingPunct="1">
              <a:defRPr/>
            </a:pPr>
            <a:endParaRPr lang="en-US" dirty="0" smtClean="0"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7587469" y="6400800"/>
            <a:ext cx="1524000" cy="457200"/>
          </a:xfrm>
        </p:spPr>
        <p:txBody>
          <a:bodyPr/>
          <a:lstStyle/>
          <a:p>
            <a:pPr algn="r"/>
            <a:fld id="{26128859-F0C7-724E-9CB4-2BB24184C4F5}" type="slidenum">
              <a:rPr lang="en-GB"/>
              <a:pPr algn="r"/>
              <a:t>2</a:t>
            </a:fld>
            <a:endParaRPr lang="en-GB" dirty="0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Overview</a:t>
            </a:r>
            <a:endParaRPr lang="en-GB" dirty="0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0" y="152400"/>
            <a:ext cx="5334000" cy="1944687"/>
          </a:xfrm>
        </p:spPr>
        <p:txBody>
          <a:bodyPr/>
          <a:lstStyle/>
          <a:p>
            <a:r>
              <a:rPr lang="en-GB" sz="2400" dirty="0" smtClean="0"/>
              <a:t>material in this lecture is </a:t>
            </a:r>
            <a:r>
              <a:rPr lang="en-GB" sz="2400" dirty="0"/>
              <a:t>based on, </a:t>
            </a:r>
          </a:p>
          <a:p>
            <a:pPr lvl="1"/>
            <a:r>
              <a:rPr lang="en-GB" sz="2400" i="1" dirty="0"/>
              <a:t>ns-2</a:t>
            </a:r>
            <a:r>
              <a:rPr lang="en-GB" sz="2400" dirty="0"/>
              <a:t> documentation</a:t>
            </a:r>
          </a:p>
          <a:p>
            <a:pPr lvl="1"/>
            <a:r>
              <a:rPr lang="en-GB" sz="2400" dirty="0"/>
              <a:t>UCB </a:t>
            </a:r>
            <a:r>
              <a:rPr lang="en-GB" sz="2400" i="1" dirty="0"/>
              <a:t>ns-2</a:t>
            </a:r>
            <a:r>
              <a:rPr lang="en-GB" sz="2400" dirty="0"/>
              <a:t> tutorial workshop, 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228600" y="3124200"/>
            <a:ext cx="8382000" cy="269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charset="0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charset="0"/>
              <a:buChar char="n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charset="0"/>
              <a:buChar char="n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charset="0"/>
              <a:buChar char="n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0"/>
              <a:buChar char="n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0"/>
              <a:buChar char="n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0"/>
              <a:buChar char="n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0"/>
              <a:buChar char="n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0"/>
              <a:buChar char="n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endParaRPr lang="en-GB" dirty="0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228600" y="2362200"/>
            <a:ext cx="396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charset="0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charset="0"/>
              <a:buChar char="n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charset="0"/>
              <a:buChar char="n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charset="0"/>
              <a:buChar char="n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0"/>
              <a:buChar char="n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0"/>
              <a:buChar char="n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0"/>
              <a:buChar char="n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0"/>
              <a:buChar char="n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0"/>
              <a:buChar char="n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eaLnBrk="1" hangingPunct="1">
              <a:defRPr/>
            </a:pPr>
            <a:r>
              <a:rPr lang="en-US" sz="2200" dirty="0">
                <a:cs typeface="+mn-cs"/>
              </a:rPr>
              <a:t>ns2 Goals</a:t>
            </a:r>
          </a:p>
          <a:p>
            <a:pPr eaLnBrk="1" hangingPunct="1">
              <a:defRPr/>
            </a:pPr>
            <a:r>
              <a:rPr lang="en-US" sz="2200" dirty="0">
                <a:cs typeface="+mn-cs"/>
              </a:rPr>
              <a:t>ns2 Languages</a:t>
            </a:r>
          </a:p>
          <a:p>
            <a:pPr eaLnBrk="1" hangingPunct="1">
              <a:defRPr/>
            </a:pPr>
            <a:r>
              <a:rPr lang="en-US" sz="2200" dirty="0">
                <a:cs typeface="+mn-cs"/>
              </a:rPr>
              <a:t>ns2 Models</a:t>
            </a:r>
          </a:p>
          <a:p>
            <a:pPr eaLnBrk="1" hangingPunct="1">
              <a:defRPr/>
            </a:pPr>
            <a:r>
              <a:rPr lang="en-US" sz="2200" dirty="0">
                <a:cs typeface="+mn-cs"/>
              </a:rPr>
              <a:t>ns2 Components</a:t>
            </a:r>
          </a:p>
          <a:p>
            <a:pPr eaLnBrk="1" hangingPunct="1">
              <a:defRPr/>
            </a:pPr>
            <a:r>
              <a:rPr lang="en-US" sz="2200" dirty="0">
                <a:cs typeface="+mn-cs"/>
              </a:rPr>
              <a:t>ns2 Research</a:t>
            </a:r>
          </a:p>
          <a:p>
            <a:pPr eaLnBrk="1" hangingPunct="1">
              <a:defRPr/>
            </a:pPr>
            <a:r>
              <a:rPr lang="en-US" sz="2200" dirty="0">
                <a:cs typeface="+mn-cs"/>
              </a:rPr>
              <a:t>ns2 Platform</a:t>
            </a:r>
          </a:p>
          <a:p>
            <a:pPr eaLnBrk="1" hangingPunct="1">
              <a:defRPr/>
            </a:pPr>
            <a:r>
              <a:rPr lang="en-US" sz="2200" dirty="0">
                <a:cs typeface="+mn-cs"/>
              </a:rPr>
              <a:t>Directory Structure</a:t>
            </a:r>
          </a:p>
          <a:p>
            <a:pPr eaLnBrk="1" hangingPunct="1">
              <a:defRPr/>
            </a:pPr>
            <a:r>
              <a:rPr lang="en-US" sz="2200" dirty="0">
                <a:cs typeface="+mn-cs"/>
              </a:rPr>
              <a:t>Class </a:t>
            </a:r>
            <a:r>
              <a:rPr lang="en-US" sz="2200" dirty="0" smtClean="0">
                <a:cs typeface="+mn-cs"/>
              </a:rPr>
              <a:t>Hierarchy</a:t>
            </a:r>
            <a:endParaRPr lang="en-US" sz="2200" dirty="0">
              <a:cs typeface="+mn-cs"/>
            </a:endParaRPr>
          </a:p>
        </p:txBody>
      </p:sp>
      <p:sp>
        <p:nvSpPr>
          <p:cNvPr id="8" name="Rectangle 4"/>
          <p:cNvSpPr txBox="1">
            <a:spLocks noChangeArrowheads="1"/>
          </p:cNvSpPr>
          <p:nvPr/>
        </p:nvSpPr>
        <p:spPr>
          <a:xfrm>
            <a:off x="4419600" y="2438400"/>
            <a:ext cx="4267200" cy="22098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charset="0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charset="0"/>
              <a:buChar char="n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charset="0"/>
              <a:buChar char="n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charset="0"/>
              <a:buChar char="n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0"/>
              <a:buChar char="n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0"/>
              <a:buChar char="n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0"/>
              <a:buChar char="n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0"/>
              <a:buChar char="n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0"/>
              <a:buChar char="n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eaLnBrk="1" hangingPunct="1">
              <a:defRPr/>
            </a:pPr>
            <a:r>
              <a:rPr lang="en-US" sz="2400" dirty="0"/>
              <a:t>Duality (Split Model)</a:t>
            </a:r>
          </a:p>
          <a:p>
            <a:pPr eaLnBrk="1" hangingPunct="1">
              <a:defRPr/>
            </a:pPr>
            <a:r>
              <a:rPr lang="en-US" sz="2400" dirty="0"/>
              <a:t>ns2 Applications</a:t>
            </a:r>
          </a:p>
          <a:p>
            <a:pPr eaLnBrk="1" hangingPunct="1">
              <a:defRPr/>
            </a:pPr>
            <a:r>
              <a:rPr lang="en-US" sz="2400" dirty="0"/>
              <a:t>ns2 Agents</a:t>
            </a:r>
          </a:p>
          <a:p>
            <a:pPr eaLnBrk="1" hangingPunct="1">
              <a:defRPr/>
            </a:pPr>
            <a:r>
              <a:rPr lang="en-US" sz="2400" dirty="0"/>
              <a:t>Visualization Tool</a:t>
            </a:r>
          </a:p>
          <a:p>
            <a:pPr eaLnBrk="1" hangingPunct="1">
              <a:defRPr/>
            </a:pPr>
            <a:r>
              <a:rPr lang="en-US" sz="2400" dirty="0"/>
              <a:t>Node</a:t>
            </a:r>
          </a:p>
          <a:p>
            <a:pPr eaLnBrk="1" hangingPunct="1">
              <a:defRPr/>
            </a:pPr>
            <a:r>
              <a:rPr lang="en-US" sz="2400" dirty="0"/>
              <a:t>Link</a:t>
            </a:r>
          </a:p>
          <a:p>
            <a:pPr eaLnBrk="1" hangingPunct="1">
              <a:defRPr/>
            </a:pPr>
            <a:r>
              <a:rPr lang="en-US" sz="2400" dirty="0"/>
              <a:t>Packet</a:t>
            </a:r>
          </a:p>
          <a:p>
            <a:pPr eaLnBrk="1" hangingPunct="1">
              <a:defRPr/>
            </a:pPr>
            <a:r>
              <a:rPr lang="en-US" sz="2400" dirty="0"/>
              <a:t>Addressing </a:t>
            </a:r>
            <a:r>
              <a:rPr lang="en-US" sz="2400" dirty="0" smtClean="0"/>
              <a:t>Routing</a:t>
            </a:r>
          </a:p>
          <a:p>
            <a:pPr eaLnBrk="1" hangingPunct="1">
              <a:defRPr/>
            </a:pPr>
            <a:r>
              <a:rPr lang="en-US" sz="2400" dirty="0" smtClean="0"/>
              <a:t>Wireless Node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2992546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</a:t>
            </a:r>
            <a:r>
              <a:rPr lang="en-US" dirty="0" smtClean="0"/>
              <a:t>s-2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017713"/>
            <a:ext cx="8802688" cy="4114800"/>
          </a:xfrm>
        </p:spPr>
        <p:txBody>
          <a:bodyPr/>
          <a:lstStyle/>
          <a:p>
            <a:r>
              <a:rPr lang="en-US" spc="5" dirty="0">
                <a:solidFill>
                  <a:srgbClr val="231F20"/>
                </a:solidFill>
                <a:cs typeface="Arial"/>
              </a:rPr>
              <a:t>D</a:t>
            </a:r>
            <a:r>
              <a:rPr lang="en-US" spc="-50" dirty="0">
                <a:solidFill>
                  <a:srgbClr val="231F20"/>
                </a:solidFill>
                <a:cs typeface="Arial"/>
              </a:rPr>
              <a:t>e</a:t>
            </a:r>
            <a:r>
              <a:rPr lang="en-US" spc="-40" dirty="0">
                <a:solidFill>
                  <a:srgbClr val="231F20"/>
                </a:solidFill>
                <a:cs typeface="Arial"/>
              </a:rPr>
              <a:t>v</a:t>
            </a:r>
            <a:r>
              <a:rPr lang="en-US" spc="5" dirty="0">
                <a:solidFill>
                  <a:srgbClr val="231F20"/>
                </a:solidFill>
                <a:cs typeface="Arial"/>
              </a:rPr>
              <a:t>eloped</a:t>
            </a:r>
            <a:r>
              <a:rPr lang="en-US" dirty="0">
                <a:solidFill>
                  <a:srgbClr val="231F20"/>
                </a:solidFill>
                <a:cs typeface="Arial"/>
              </a:rPr>
              <a:t> </a:t>
            </a:r>
            <a:r>
              <a:rPr lang="en-US" spc="-25" dirty="0">
                <a:solidFill>
                  <a:srgbClr val="231F20"/>
                </a:solidFill>
                <a:cs typeface="Arial"/>
              </a:rPr>
              <a:t>b</a:t>
            </a:r>
            <a:r>
              <a:rPr lang="en-US" spc="5" dirty="0">
                <a:solidFill>
                  <a:srgbClr val="231F20"/>
                </a:solidFill>
                <a:cs typeface="Arial"/>
              </a:rPr>
              <a:t>y</a:t>
            </a:r>
            <a:r>
              <a:rPr lang="en-US" dirty="0">
                <a:solidFill>
                  <a:srgbClr val="231F20"/>
                </a:solidFill>
                <a:cs typeface="Arial"/>
              </a:rPr>
              <a:t> </a:t>
            </a:r>
            <a:r>
              <a:rPr lang="en-US" spc="5" dirty="0">
                <a:solidFill>
                  <a:srgbClr val="231F20"/>
                </a:solidFill>
                <a:cs typeface="Arial"/>
              </a:rPr>
              <a:t>U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C</a:t>
            </a:r>
            <a:r>
              <a:rPr lang="en-US" spc="20" dirty="0">
                <a:solidFill>
                  <a:srgbClr val="231F20"/>
                </a:solidFill>
                <a:cs typeface="Arial"/>
              </a:rPr>
              <a:t> </a:t>
            </a:r>
            <a:r>
              <a:rPr lang="en-US" spc="5" dirty="0" smtClean="0">
                <a:solidFill>
                  <a:srgbClr val="231F20"/>
                </a:solidFill>
                <a:cs typeface="Arial"/>
              </a:rPr>
              <a:t>B</a:t>
            </a:r>
            <a:r>
              <a:rPr lang="en-US" spc="10" dirty="0" smtClean="0">
                <a:solidFill>
                  <a:srgbClr val="231F20"/>
                </a:solidFill>
                <a:cs typeface="Arial"/>
              </a:rPr>
              <a:t>e</a:t>
            </a:r>
            <a:r>
              <a:rPr lang="en-US" spc="25" dirty="0" smtClean="0">
                <a:solidFill>
                  <a:srgbClr val="231F20"/>
                </a:solidFill>
                <a:cs typeface="Arial"/>
              </a:rPr>
              <a:t>r</a:t>
            </a:r>
            <a:r>
              <a:rPr lang="en-US" spc="-30" dirty="0" smtClean="0">
                <a:solidFill>
                  <a:srgbClr val="231F20"/>
                </a:solidFill>
                <a:cs typeface="Arial"/>
              </a:rPr>
              <a:t>k</a:t>
            </a:r>
            <a:r>
              <a:rPr lang="en-US" spc="5" dirty="0" smtClean="0">
                <a:solidFill>
                  <a:srgbClr val="231F20"/>
                </a:solidFill>
                <a:cs typeface="Arial"/>
              </a:rPr>
              <a:t>el</a:t>
            </a:r>
            <a:r>
              <a:rPr lang="en-US" spc="-25" dirty="0" smtClean="0">
                <a:solidFill>
                  <a:srgbClr val="231F20"/>
                </a:solidFill>
                <a:cs typeface="Arial"/>
              </a:rPr>
              <a:t>e</a:t>
            </a:r>
            <a:r>
              <a:rPr lang="en-US" spc="5" dirty="0" smtClean="0">
                <a:solidFill>
                  <a:srgbClr val="231F20"/>
                </a:solidFill>
                <a:cs typeface="Arial"/>
              </a:rPr>
              <a:t>y</a:t>
            </a:r>
          </a:p>
          <a:p>
            <a:r>
              <a:rPr lang="en-US" spc="10" dirty="0" smtClean="0">
                <a:solidFill>
                  <a:srgbClr val="231F20"/>
                </a:solidFill>
                <a:cs typeface="Arial"/>
              </a:rPr>
              <a:t>Maint</a:t>
            </a:r>
            <a:r>
              <a:rPr lang="en-US" spc="5" dirty="0" smtClean="0">
                <a:solidFill>
                  <a:srgbClr val="231F20"/>
                </a:solidFill>
                <a:cs typeface="Arial"/>
              </a:rPr>
              <a:t>ained</a:t>
            </a:r>
            <a:r>
              <a:rPr lang="en-US" dirty="0" smtClean="0">
                <a:solidFill>
                  <a:srgbClr val="231F20"/>
                </a:solidFill>
                <a:cs typeface="Arial"/>
              </a:rPr>
              <a:t> </a:t>
            </a:r>
            <a:r>
              <a:rPr lang="en-US" spc="-25" dirty="0">
                <a:solidFill>
                  <a:srgbClr val="231F20"/>
                </a:solidFill>
                <a:cs typeface="Arial"/>
              </a:rPr>
              <a:t>b</a:t>
            </a:r>
            <a:r>
              <a:rPr lang="en-US" spc="5" dirty="0">
                <a:solidFill>
                  <a:srgbClr val="231F20"/>
                </a:solidFill>
                <a:cs typeface="Arial"/>
              </a:rPr>
              <a:t>y</a:t>
            </a:r>
            <a:r>
              <a:rPr lang="en-US" dirty="0">
                <a:solidFill>
                  <a:srgbClr val="231F20"/>
                </a:solidFill>
                <a:cs typeface="Arial"/>
              </a:rPr>
              <a:t> </a:t>
            </a:r>
            <a:r>
              <a:rPr lang="en-US" spc="5" dirty="0" smtClean="0">
                <a:solidFill>
                  <a:srgbClr val="231F20"/>
                </a:solidFill>
                <a:cs typeface="Arial"/>
              </a:rPr>
              <a:t>US</a:t>
            </a:r>
            <a:r>
              <a:rPr lang="en-US" spc="10" dirty="0" smtClean="0">
                <a:solidFill>
                  <a:srgbClr val="231F20"/>
                </a:solidFill>
                <a:cs typeface="Arial"/>
              </a:rPr>
              <a:t>C</a:t>
            </a:r>
            <a:endParaRPr lang="en-US" dirty="0" smtClean="0">
              <a:cs typeface="Arial"/>
            </a:endParaRPr>
          </a:p>
          <a:p>
            <a:r>
              <a:rPr lang="en-US" spc="-90" dirty="0" smtClean="0">
                <a:solidFill>
                  <a:srgbClr val="231F20"/>
                </a:solidFill>
                <a:cs typeface="Arial"/>
              </a:rPr>
              <a:t>P</a:t>
            </a:r>
            <a:r>
              <a:rPr lang="en-US" spc="5" dirty="0" smtClean="0">
                <a:solidFill>
                  <a:srgbClr val="231F20"/>
                </a:solidFill>
                <a:cs typeface="Arial"/>
              </a:rPr>
              <a:t>opular</a:t>
            </a:r>
            <a:r>
              <a:rPr lang="en-US" spc="10" dirty="0" smtClean="0">
                <a:solidFill>
                  <a:srgbClr val="231F20"/>
                </a:solidFill>
                <a:cs typeface="Arial"/>
              </a:rPr>
              <a:t> </a:t>
            </a:r>
            <a:r>
              <a:rPr lang="en-US" spc="5" dirty="0">
                <a:solidFill>
                  <a:srgbClr val="231F20"/>
                </a:solidFill>
                <a:cs typeface="Arial"/>
              </a:rPr>
              <a:t>si</a:t>
            </a:r>
            <a:r>
              <a:rPr lang="en-US" spc="-5" dirty="0">
                <a:solidFill>
                  <a:srgbClr val="231F20"/>
                </a:solidFill>
                <a:cs typeface="Arial"/>
              </a:rPr>
              <a:t>m</a:t>
            </a:r>
            <a:r>
              <a:rPr lang="en-US" spc="5" dirty="0">
                <a:solidFill>
                  <a:srgbClr val="231F20"/>
                </a:solidFill>
                <a:cs typeface="Arial"/>
              </a:rPr>
              <a:t>ula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t</a:t>
            </a:r>
            <a:r>
              <a:rPr lang="en-US" spc="5" dirty="0">
                <a:solidFill>
                  <a:srgbClr val="231F20"/>
                </a:solidFill>
                <a:cs typeface="Arial"/>
              </a:rPr>
              <a:t>or</a:t>
            </a:r>
            <a:r>
              <a:rPr lang="en-US" spc="-15" dirty="0">
                <a:solidFill>
                  <a:srgbClr val="231F20"/>
                </a:solidFill>
                <a:cs typeface="Arial"/>
              </a:rPr>
              <a:t> </a:t>
            </a:r>
            <a:r>
              <a:rPr lang="en-US" spc="5" dirty="0">
                <a:solidFill>
                  <a:srgbClr val="231F20"/>
                </a:solidFill>
                <a:cs typeface="Arial"/>
              </a:rPr>
              <a:t>in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 </a:t>
            </a:r>
            <a:r>
              <a:rPr lang="en-US" spc="5" dirty="0">
                <a:solidFill>
                  <a:srgbClr val="231F20"/>
                </a:solidFill>
                <a:cs typeface="Arial"/>
              </a:rPr>
              <a:t>scien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t</a:t>
            </a:r>
            <a:r>
              <a:rPr lang="en-US" spc="5" dirty="0">
                <a:solidFill>
                  <a:srgbClr val="231F20"/>
                </a:solidFill>
                <a:cs typeface="Arial"/>
              </a:rPr>
              <a:t>ific</a:t>
            </a:r>
            <a:r>
              <a:rPr lang="en-US" spc="-20" dirty="0">
                <a:solidFill>
                  <a:srgbClr val="231F20"/>
                </a:solidFill>
                <a:cs typeface="Arial"/>
              </a:rPr>
              <a:t> </a:t>
            </a:r>
            <a:r>
              <a:rPr lang="en-US" spc="10" dirty="0" smtClean="0">
                <a:solidFill>
                  <a:srgbClr val="231F20"/>
                </a:solidFill>
                <a:cs typeface="Arial"/>
              </a:rPr>
              <a:t>e</a:t>
            </a:r>
            <a:r>
              <a:rPr lang="en-US" spc="-25" dirty="0" smtClean="0">
                <a:solidFill>
                  <a:srgbClr val="231F20"/>
                </a:solidFill>
                <a:cs typeface="Arial"/>
              </a:rPr>
              <a:t>n</a:t>
            </a:r>
            <a:r>
              <a:rPr lang="en-US" spc="5" dirty="0" smtClean="0">
                <a:solidFill>
                  <a:srgbClr val="231F20"/>
                </a:solidFill>
                <a:cs typeface="Arial"/>
              </a:rPr>
              <a:t>vi</a:t>
            </a:r>
            <a:r>
              <a:rPr lang="en-US" dirty="0" smtClean="0">
                <a:solidFill>
                  <a:srgbClr val="231F20"/>
                </a:solidFill>
                <a:cs typeface="Arial"/>
              </a:rPr>
              <a:t>r</a:t>
            </a:r>
            <a:r>
              <a:rPr lang="en-US" spc="10" dirty="0" smtClean="0">
                <a:solidFill>
                  <a:srgbClr val="231F20"/>
                </a:solidFill>
                <a:cs typeface="Arial"/>
              </a:rPr>
              <a:t>onment</a:t>
            </a:r>
            <a:endParaRPr lang="en-US" dirty="0" smtClean="0">
              <a:cs typeface="Arial"/>
            </a:endParaRPr>
          </a:p>
          <a:p>
            <a:r>
              <a:rPr lang="en-US" spc="20" dirty="0" smtClean="0">
                <a:solidFill>
                  <a:srgbClr val="231F20"/>
                </a:solidFill>
                <a:cs typeface="Arial"/>
              </a:rPr>
              <a:t>O</a:t>
            </a:r>
            <a:r>
              <a:rPr lang="en-US" spc="10" dirty="0" smtClean="0">
                <a:solidFill>
                  <a:srgbClr val="231F20"/>
                </a:solidFill>
                <a:cs typeface="Arial"/>
              </a:rPr>
              <a:t>t</a:t>
            </a:r>
            <a:r>
              <a:rPr lang="en-US" spc="5" dirty="0" smtClean="0">
                <a:solidFill>
                  <a:srgbClr val="231F20"/>
                </a:solidFill>
                <a:cs typeface="Arial"/>
              </a:rPr>
              <a:t>her</a:t>
            </a:r>
            <a:r>
              <a:rPr lang="en-US" spc="10" dirty="0" smtClean="0">
                <a:solidFill>
                  <a:srgbClr val="231F20"/>
                </a:solidFill>
                <a:cs typeface="Arial"/>
              </a:rPr>
              <a:t> </a:t>
            </a:r>
            <a:r>
              <a:rPr lang="en-US" spc="5" dirty="0">
                <a:solidFill>
                  <a:srgbClr val="231F20"/>
                </a:solidFill>
                <a:cs typeface="Arial"/>
              </a:rPr>
              <a:t>popular</a:t>
            </a:r>
            <a:r>
              <a:rPr lang="en-US" spc="-5" dirty="0">
                <a:solidFill>
                  <a:srgbClr val="231F20"/>
                </a:solidFill>
                <a:cs typeface="Arial"/>
              </a:rPr>
              <a:t> 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net</a:t>
            </a:r>
            <a:r>
              <a:rPr lang="en-US" spc="-20" dirty="0">
                <a:solidFill>
                  <a:srgbClr val="231F20"/>
                </a:solidFill>
                <a:cs typeface="Arial"/>
              </a:rPr>
              <a:t>w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o</a:t>
            </a:r>
            <a:r>
              <a:rPr lang="en-US" spc="25" dirty="0">
                <a:solidFill>
                  <a:srgbClr val="231F20"/>
                </a:solidFill>
                <a:cs typeface="Arial"/>
              </a:rPr>
              <a:t>r</a:t>
            </a:r>
            <a:r>
              <a:rPr lang="en-US" spc="5" dirty="0">
                <a:solidFill>
                  <a:srgbClr val="231F20"/>
                </a:solidFill>
                <a:cs typeface="Arial"/>
              </a:rPr>
              <a:t>k</a:t>
            </a:r>
            <a:r>
              <a:rPr lang="en-US" spc="15" dirty="0">
                <a:solidFill>
                  <a:srgbClr val="231F20"/>
                </a:solidFill>
                <a:cs typeface="Arial"/>
              </a:rPr>
              <a:t> </a:t>
            </a:r>
            <a:r>
              <a:rPr lang="en-US" spc="5" dirty="0" smtClean="0">
                <a:solidFill>
                  <a:srgbClr val="231F20"/>
                </a:solidFill>
                <a:cs typeface="Arial"/>
              </a:rPr>
              <a:t>si</a:t>
            </a:r>
            <a:r>
              <a:rPr lang="en-US" spc="-5" dirty="0" smtClean="0">
                <a:solidFill>
                  <a:srgbClr val="231F20"/>
                </a:solidFill>
                <a:cs typeface="Arial"/>
              </a:rPr>
              <a:t>m</a:t>
            </a:r>
            <a:r>
              <a:rPr lang="en-US" spc="5" dirty="0" smtClean="0">
                <a:solidFill>
                  <a:srgbClr val="231F20"/>
                </a:solidFill>
                <a:cs typeface="Arial"/>
              </a:rPr>
              <a:t>ula</a:t>
            </a:r>
            <a:r>
              <a:rPr lang="en-US" spc="10" dirty="0" smtClean="0">
                <a:solidFill>
                  <a:srgbClr val="231F20"/>
                </a:solidFill>
                <a:cs typeface="Arial"/>
              </a:rPr>
              <a:t>to</a:t>
            </a:r>
            <a:r>
              <a:rPr lang="en-US" dirty="0" smtClean="0">
                <a:solidFill>
                  <a:srgbClr val="231F20"/>
                </a:solidFill>
                <a:cs typeface="Arial"/>
              </a:rPr>
              <a:t>r</a:t>
            </a:r>
            <a:r>
              <a:rPr lang="en-US" spc="5" dirty="0" smtClean="0">
                <a:solidFill>
                  <a:srgbClr val="231F20"/>
                </a:solidFill>
                <a:cs typeface="Arial"/>
              </a:rPr>
              <a:t>s</a:t>
            </a:r>
            <a:endParaRPr lang="en-US" dirty="0" smtClean="0">
              <a:cs typeface="Arial"/>
            </a:endParaRPr>
          </a:p>
          <a:p>
            <a:pPr lvl="1"/>
            <a:r>
              <a:rPr lang="en-US" spc="20" dirty="0" err="1" smtClean="0">
                <a:solidFill>
                  <a:srgbClr val="231F20"/>
                </a:solidFill>
                <a:cs typeface="Arial"/>
              </a:rPr>
              <a:t>Q</a:t>
            </a:r>
            <a:r>
              <a:rPr lang="en-US" spc="5" dirty="0" err="1" smtClean="0">
                <a:solidFill>
                  <a:srgbClr val="231F20"/>
                </a:solidFill>
                <a:cs typeface="Arial"/>
              </a:rPr>
              <a:t>ualN</a:t>
            </a:r>
            <a:r>
              <a:rPr lang="en-US" spc="10" dirty="0" err="1" smtClean="0">
                <a:solidFill>
                  <a:srgbClr val="231F20"/>
                </a:solidFill>
                <a:cs typeface="Arial"/>
              </a:rPr>
              <a:t>et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:</a:t>
            </a:r>
            <a:r>
              <a:rPr lang="en-US" spc="130" dirty="0">
                <a:solidFill>
                  <a:srgbClr val="231F20"/>
                </a:solidFill>
                <a:cs typeface="Arial"/>
              </a:rPr>
              <a:t> 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based</a:t>
            </a:r>
            <a:r>
              <a:rPr lang="en-US" dirty="0">
                <a:solidFill>
                  <a:srgbClr val="231F20"/>
                </a:solidFill>
                <a:cs typeface="Arial"/>
              </a:rPr>
              <a:t> 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on</a:t>
            </a:r>
            <a:r>
              <a:rPr lang="en-US" dirty="0">
                <a:solidFill>
                  <a:srgbClr val="231F20"/>
                </a:solidFill>
                <a:cs typeface="Arial"/>
              </a:rPr>
              <a:t> </a:t>
            </a:r>
            <a:r>
              <a:rPr lang="en-US" spc="20" dirty="0" err="1" smtClean="0">
                <a:solidFill>
                  <a:srgbClr val="231F20"/>
                </a:solidFill>
                <a:cs typeface="Arial"/>
              </a:rPr>
              <a:t>G</a:t>
            </a:r>
            <a:r>
              <a:rPr lang="en-US" spc="10" dirty="0" err="1" smtClean="0">
                <a:solidFill>
                  <a:srgbClr val="231F20"/>
                </a:solidFill>
                <a:cs typeface="Arial"/>
              </a:rPr>
              <a:t>loMo</a:t>
            </a:r>
            <a:r>
              <a:rPr lang="en-US" spc="5" dirty="0" err="1" smtClean="0">
                <a:solidFill>
                  <a:srgbClr val="231F20"/>
                </a:solidFill>
                <a:cs typeface="Arial"/>
              </a:rPr>
              <a:t>S</a:t>
            </a:r>
            <a:r>
              <a:rPr lang="en-US" spc="10" dirty="0" err="1" smtClean="0">
                <a:solidFill>
                  <a:srgbClr val="231F20"/>
                </a:solidFill>
                <a:cs typeface="Arial"/>
              </a:rPr>
              <a:t>im</a:t>
            </a:r>
            <a:endParaRPr lang="en-US" dirty="0" smtClean="0">
              <a:cs typeface="Arial"/>
            </a:endParaRPr>
          </a:p>
          <a:p>
            <a:pPr lvl="1"/>
            <a:r>
              <a:rPr lang="en-US" spc="20" dirty="0" err="1" smtClean="0">
                <a:solidFill>
                  <a:srgbClr val="231F20"/>
                </a:solidFill>
                <a:cs typeface="Arial"/>
              </a:rPr>
              <a:t>G</a:t>
            </a:r>
            <a:r>
              <a:rPr lang="en-US" spc="10" dirty="0" err="1" smtClean="0">
                <a:solidFill>
                  <a:srgbClr val="231F20"/>
                </a:solidFill>
                <a:cs typeface="Arial"/>
              </a:rPr>
              <a:t>loMo</a:t>
            </a:r>
            <a:r>
              <a:rPr lang="en-US" spc="5" dirty="0" err="1" smtClean="0">
                <a:solidFill>
                  <a:srgbClr val="231F20"/>
                </a:solidFill>
                <a:cs typeface="Arial"/>
              </a:rPr>
              <a:t>S</a:t>
            </a:r>
            <a:r>
              <a:rPr lang="en-US" spc="10" dirty="0" err="1" smtClean="0">
                <a:solidFill>
                  <a:srgbClr val="231F20"/>
                </a:solidFill>
                <a:cs typeface="Arial"/>
              </a:rPr>
              <a:t>im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,</a:t>
            </a:r>
            <a:r>
              <a:rPr lang="en-US" dirty="0">
                <a:solidFill>
                  <a:srgbClr val="231F20"/>
                </a:solidFill>
                <a:cs typeface="Arial"/>
              </a:rPr>
              <a:t> </a:t>
            </a:r>
            <a:r>
              <a:rPr lang="en-US" spc="20" dirty="0">
                <a:solidFill>
                  <a:srgbClr val="231F20"/>
                </a:solidFill>
                <a:cs typeface="Arial"/>
              </a:rPr>
              <a:t>O</a:t>
            </a:r>
            <a:r>
              <a:rPr lang="en-US" spc="5" dirty="0">
                <a:solidFill>
                  <a:srgbClr val="231F20"/>
                </a:solidFill>
                <a:cs typeface="Arial"/>
              </a:rPr>
              <a:t>PNE</a:t>
            </a:r>
            <a:r>
              <a:rPr lang="en-US" spc="-229" dirty="0">
                <a:solidFill>
                  <a:srgbClr val="231F20"/>
                </a:solidFill>
                <a:cs typeface="Arial"/>
              </a:rPr>
              <a:t>T</a:t>
            </a:r>
            <a:r>
              <a:rPr lang="en-US" spc="10" dirty="0" smtClean="0">
                <a:solidFill>
                  <a:srgbClr val="231F20"/>
                </a:solidFill>
                <a:cs typeface="Arial"/>
              </a:rPr>
              <a:t>, </a:t>
            </a:r>
            <a:r>
              <a:rPr lang="en-US" spc="10" dirty="0" err="1" smtClean="0">
                <a:solidFill>
                  <a:srgbClr val="231F20"/>
                </a:solidFill>
                <a:cs typeface="Arial"/>
              </a:rPr>
              <a:t>OMNeT</a:t>
            </a:r>
            <a:r>
              <a:rPr lang="en-US" spc="10" dirty="0" smtClean="0">
                <a:solidFill>
                  <a:srgbClr val="231F20"/>
                </a:solidFill>
                <a:cs typeface="Arial"/>
              </a:rPr>
              <a:t>++ etc.</a:t>
            </a:r>
            <a:endParaRPr lang="en-US" dirty="0">
              <a:cs typeface="Arial"/>
            </a:endParaRPr>
          </a:p>
          <a:p>
            <a:endParaRPr lang="en-US" dirty="0">
              <a:latin typeface="Arial"/>
              <a:cs typeface="Arial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CECD4D-FF13-F54C-9E44-5E76ECC5C64E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93410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</a:t>
            </a:r>
            <a:r>
              <a:rPr lang="en-US" dirty="0" smtClean="0"/>
              <a:t>s-2 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017713"/>
            <a:ext cx="8955088" cy="4114800"/>
          </a:xfrm>
        </p:spPr>
        <p:txBody>
          <a:bodyPr/>
          <a:lstStyle/>
          <a:p>
            <a:pPr marL="0" indent="0">
              <a:buNone/>
            </a:pPr>
            <a:r>
              <a:rPr lang="en-US" spc="-229" dirty="0">
                <a:solidFill>
                  <a:srgbClr val="231F20"/>
                </a:solidFill>
                <a:cs typeface="Arial"/>
              </a:rPr>
              <a:t>T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o suppo</a:t>
            </a:r>
            <a:r>
              <a:rPr lang="en-US" spc="85" dirty="0">
                <a:solidFill>
                  <a:srgbClr val="231F20"/>
                </a:solidFill>
                <a:cs typeface="Arial"/>
              </a:rPr>
              <a:t>r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t</a:t>
            </a:r>
            <a:r>
              <a:rPr lang="en-US" dirty="0">
                <a:solidFill>
                  <a:srgbClr val="231F20"/>
                </a:solidFill>
                <a:cs typeface="Arial"/>
              </a:rPr>
              <a:t> </a:t>
            </a:r>
            <a:r>
              <a:rPr lang="en-US" dirty="0" smtClean="0">
                <a:solidFill>
                  <a:srgbClr val="231F20"/>
                </a:solidFill>
                <a:cs typeface="Arial"/>
              </a:rPr>
              <a:t>r</a:t>
            </a:r>
            <a:r>
              <a:rPr lang="en-US" spc="10" dirty="0" smtClean="0">
                <a:solidFill>
                  <a:srgbClr val="231F20"/>
                </a:solidFill>
                <a:cs typeface="Arial"/>
              </a:rPr>
              <a:t>esea</a:t>
            </a:r>
            <a:r>
              <a:rPr lang="en-US" dirty="0" smtClean="0">
                <a:solidFill>
                  <a:srgbClr val="231F20"/>
                </a:solidFill>
                <a:cs typeface="Arial"/>
              </a:rPr>
              <a:t>r</a:t>
            </a:r>
            <a:r>
              <a:rPr lang="en-US" spc="10" dirty="0" smtClean="0">
                <a:solidFill>
                  <a:srgbClr val="231F20"/>
                </a:solidFill>
                <a:cs typeface="Arial"/>
              </a:rPr>
              <a:t>ch</a:t>
            </a:r>
            <a:r>
              <a:rPr lang="en-US" dirty="0" smtClean="0">
                <a:solidFill>
                  <a:srgbClr val="231F20"/>
                </a:solidFill>
                <a:cs typeface="Arial"/>
              </a:rPr>
              <a:t> 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and </a:t>
            </a:r>
            <a:r>
              <a:rPr lang="en-US" spc="10" dirty="0" smtClean="0">
                <a:solidFill>
                  <a:srgbClr val="231F20"/>
                </a:solidFill>
                <a:cs typeface="Arial"/>
              </a:rPr>
              <a:t>educat</a:t>
            </a:r>
            <a:r>
              <a:rPr lang="en-US" spc="5" dirty="0" smtClean="0">
                <a:solidFill>
                  <a:srgbClr val="231F20"/>
                </a:solidFill>
                <a:cs typeface="Arial"/>
              </a:rPr>
              <a:t>ion</a:t>
            </a:r>
            <a:endParaRPr lang="en-US" dirty="0" smtClean="0">
              <a:cs typeface="Arial"/>
            </a:endParaRPr>
          </a:p>
          <a:p>
            <a:pPr marL="0" indent="0">
              <a:buNone/>
            </a:pPr>
            <a:endParaRPr lang="en-US" sz="1950" spc="5" dirty="0" smtClean="0">
              <a:solidFill>
                <a:srgbClr val="231F20"/>
              </a:solidFill>
              <a:cs typeface="Arial"/>
            </a:endParaRPr>
          </a:p>
          <a:p>
            <a:r>
              <a:rPr lang="en-US" sz="2400" spc="5" dirty="0" smtClean="0">
                <a:solidFill>
                  <a:srgbClr val="231F20"/>
                </a:solidFill>
                <a:cs typeface="Arial"/>
              </a:rPr>
              <a:t>P</a:t>
            </a:r>
            <a:r>
              <a:rPr lang="en-US" sz="2400" dirty="0" smtClean="0">
                <a:solidFill>
                  <a:srgbClr val="231F20"/>
                </a:solidFill>
                <a:cs typeface="Arial"/>
              </a:rPr>
              <a:t>r</a:t>
            </a:r>
            <a:r>
              <a:rPr lang="en-US" sz="2400" spc="10" dirty="0" smtClean="0">
                <a:solidFill>
                  <a:srgbClr val="231F20"/>
                </a:solidFill>
                <a:cs typeface="Arial"/>
              </a:rPr>
              <a:t>ot</a:t>
            </a:r>
            <a:r>
              <a:rPr lang="en-US" sz="2400" spc="5" dirty="0" smtClean="0">
                <a:solidFill>
                  <a:srgbClr val="231F20"/>
                </a:solidFill>
                <a:cs typeface="Arial"/>
              </a:rPr>
              <a:t>ocol</a:t>
            </a:r>
            <a:r>
              <a:rPr lang="en-US" sz="2400" dirty="0" smtClean="0">
                <a:solidFill>
                  <a:srgbClr val="231F20"/>
                </a:solidFill>
                <a:cs typeface="Arial"/>
              </a:rPr>
              <a:t> </a:t>
            </a:r>
            <a:r>
              <a:rPr lang="en-US" sz="2400" spc="5" dirty="0">
                <a:solidFill>
                  <a:srgbClr val="231F20"/>
                </a:solidFill>
                <a:cs typeface="Arial"/>
              </a:rPr>
              <a:t>design</a:t>
            </a:r>
            <a:r>
              <a:rPr lang="en-US" sz="2400" spc="10" dirty="0">
                <a:solidFill>
                  <a:srgbClr val="231F20"/>
                </a:solidFill>
                <a:cs typeface="Arial"/>
              </a:rPr>
              <a:t>,</a:t>
            </a:r>
            <a:r>
              <a:rPr lang="en-US" sz="2400" spc="-15" dirty="0">
                <a:solidFill>
                  <a:srgbClr val="231F20"/>
                </a:solidFill>
                <a:cs typeface="Arial"/>
              </a:rPr>
              <a:t> </a:t>
            </a:r>
            <a:r>
              <a:rPr lang="en-US" sz="2400" spc="10" dirty="0">
                <a:solidFill>
                  <a:srgbClr val="231F20"/>
                </a:solidFill>
                <a:cs typeface="Arial"/>
              </a:rPr>
              <a:t>t</a:t>
            </a:r>
            <a:r>
              <a:rPr lang="en-US" sz="2400" spc="-20" dirty="0">
                <a:solidFill>
                  <a:srgbClr val="231F20"/>
                </a:solidFill>
                <a:cs typeface="Arial"/>
              </a:rPr>
              <a:t>r</a:t>
            </a:r>
            <a:r>
              <a:rPr lang="en-US" sz="2400" spc="10" dirty="0">
                <a:solidFill>
                  <a:srgbClr val="231F20"/>
                </a:solidFill>
                <a:cs typeface="Arial"/>
              </a:rPr>
              <a:t>af</a:t>
            </a:r>
            <a:r>
              <a:rPr lang="en-US" sz="2400" spc="5" dirty="0">
                <a:solidFill>
                  <a:srgbClr val="231F20"/>
                </a:solidFill>
                <a:cs typeface="Arial"/>
              </a:rPr>
              <a:t>fic</a:t>
            </a:r>
            <a:r>
              <a:rPr lang="en-US" sz="2400" spc="15" dirty="0">
                <a:solidFill>
                  <a:srgbClr val="231F20"/>
                </a:solidFill>
                <a:cs typeface="Arial"/>
              </a:rPr>
              <a:t> </a:t>
            </a:r>
            <a:r>
              <a:rPr lang="en-US" sz="2400" spc="5" dirty="0">
                <a:solidFill>
                  <a:srgbClr val="231F20"/>
                </a:solidFill>
                <a:cs typeface="Arial"/>
              </a:rPr>
              <a:t>s</a:t>
            </a:r>
            <a:r>
              <a:rPr lang="en-US" sz="2400" spc="10" dirty="0">
                <a:solidFill>
                  <a:srgbClr val="231F20"/>
                </a:solidFill>
                <a:cs typeface="Arial"/>
              </a:rPr>
              <a:t>t</a:t>
            </a:r>
            <a:r>
              <a:rPr lang="en-US" sz="2400" spc="5" dirty="0">
                <a:solidFill>
                  <a:srgbClr val="231F20"/>
                </a:solidFill>
                <a:cs typeface="Arial"/>
              </a:rPr>
              <a:t>udie</a:t>
            </a:r>
            <a:r>
              <a:rPr lang="en-US" sz="2400" spc="-15" dirty="0">
                <a:solidFill>
                  <a:srgbClr val="231F20"/>
                </a:solidFill>
                <a:cs typeface="Arial"/>
              </a:rPr>
              <a:t>s</a:t>
            </a:r>
            <a:r>
              <a:rPr lang="en-US" sz="2400" spc="10" dirty="0">
                <a:solidFill>
                  <a:srgbClr val="231F20"/>
                </a:solidFill>
                <a:cs typeface="Arial"/>
              </a:rPr>
              <a:t>,</a:t>
            </a:r>
            <a:r>
              <a:rPr lang="en-US" sz="2400" spc="-15" dirty="0">
                <a:solidFill>
                  <a:srgbClr val="231F20"/>
                </a:solidFill>
                <a:cs typeface="Arial"/>
              </a:rPr>
              <a:t> </a:t>
            </a:r>
            <a:r>
              <a:rPr lang="en-US" sz="2400" spc="10" dirty="0" smtClean="0">
                <a:solidFill>
                  <a:srgbClr val="231F20"/>
                </a:solidFill>
                <a:cs typeface="Arial"/>
              </a:rPr>
              <a:t>et</a:t>
            </a:r>
            <a:r>
              <a:rPr lang="en-US" sz="2400" spc="5" dirty="0" smtClean="0">
                <a:solidFill>
                  <a:srgbClr val="231F20"/>
                </a:solidFill>
                <a:cs typeface="Arial"/>
              </a:rPr>
              <a:t>c</a:t>
            </a:r>
            <a:r>
              <a:rPr lang="en-US" sz="2400" spc="10" dirty="0" smtClean="0">
                <a:solidFill>
                  <a:srgbClr val="231F20"/>
                </a:solidFill>
                <a:cs typeface="Arial"/>
              </a:rPr>
              <a:t>.</a:t>
            </a:r>
            <a:endParaRPr lang="en-US" sz="2400" dirty="0" smtClean="0">
              <a:cs typeface="Arial"/>
            </a:endParaRPr>
          </a:p>
          <a:p>
            <a:r>
              <a:rPr lang="en-US" sz="2400" spc="5" dirty="0" smtClean="0">
                <a:solidFill>
                  <a:srgbClr val="231F20"/>
                </a:solidFill>
                <a:cs typeface="Arial"/>
              </a:rPr>
              <a:t>P</a:t>
            </a:r>
            <a:r>
              <a:rPr lang="en-US" sz="2400" dirty="0" smtClean="0">
                <a:solidFill>
                  <a:srgbClr val="231F20"/>
                </a:solidFill>
                <a:cs typeface="Arial"/>
              </a:rPr>
              <a:t>r</a:t>
            </a:r>
            <a:r>
              <a:rPr lang="en-US" sz="2400" spc="10" dirty="0" smtClean="0">
                <a:solidFill>
                  <a:srgbClr val="231F20"/>
                </a:solidFill>
                <a:cs typeface="Arial"/>
              </a:rPr>
              <a:t>ot</a:t>
            </a:r>
            <a:r>
              <a:rPr lang="en-US" sz="2400" spc="5" dirty="0" smtClean="0">
                <a:solidFill>
                  <a:srgbClr val="231F20"/>
                </a:solidFill>
                <a:cs typeface="Arial"/>
              </a:rPr>
              <a:t>ocol</a:t>
            </a:r>
            <a:r>
              <a:rPr lang="en-US" sz="2400" dirty="0" smtClean="0">
                <a:solidFill>
                  <a:srgbClr val="231F20"/>
                </a:solidFill>
                <a:cs typeface="Arial"/>
              </a:rPr>
              <a:t> </a:t>
            </a:r>
            <a:r>
              <a:rPr lang="en-US" sz="2400" spc="10" dirty="0">
                <a:solidFill>
                  <a:srgbClr val="231F20"/>
                </a:solidFill>
                <a:cs typeface="Arial"/>
              </a:rPr>
              <a:t>compa</a:t>
            </a:r>
            <a:r>
              <a:rPr lang="en-US" sz="2400" spc="25" dirty="0">
                <a:solidFill>
                  <a:srgbClr val="231F20"/>
                </a:solidFill>
                <a:cs typeface="Arial"/>
              </a:rPr>
              <a:t>r</a:t>
            </a:r>
            <a:r>
              <a:rPr lang="en-US" sz="2400" spc="5" dirty="0">
                <a:solidFill>
                  <a:srgbClr val="231F20"/>
                </a:solidFill>
                <a:cs typeface="Arial"/>
              </a:rPr>
              <a:t>ison</a:t>
            </a:r>
            <a:r>
              <a:rPr lang="en-US" sz="2400" spc="10" dirty="0" smtClean="0">
                <a:solidFill>
                  <a:srgbClr val="231F20"/>
                </a:solidFill>
                <a:cs typeface="Arial"/>
              </a:rPr>
              <a:t>;</a:t>
            </a:r>
            <a:endParaRPr lang="en-US" sz="2400" dirty="0" smtClean="0">
              <a:cs typeface="Arial"/>
            </a:endParaRPr>
          </a:p>
          <a:p>
            <a:r>
              <a:rPr lang="en-US" sz="2400" spc="5" dirty="0" smtClean="0">
                <a:solidFill>
                  <a:srgbClr val="231F20"/>
                </a:solidFill>
                <a:cs typeface="Arial"/>
              </a:rPr>
              <a:t>N</a:t>
            </a:r>
            <a:r>
              <a:rPr lang="en-US" sz="2400" spc="-25" dirty="0" smtClean="0">
                <a:solidFill>
                  <a:srgbClr val="231F20"/>
                </a:solidFill>
                <a:cs typeface="Arial"/>
              </a:rPr>
              <a:t>e</a:t>
            </a:r>
            <a:r>
              <a:rPr lang="en-US" sz="2400" spc="10" dirty="0" smtClean="0">
                <a:solidFill>
                  <a:srgbClr val="231F20"/>
                </a:solidFill>
                <a:cs typeface="Arial"/>
              </a:rPr>
              <a:t>w</a:t>
            </a:r>
            <a:r>
              <a:rPr lang="en-US" sz="2400" spc="5" dirty="0" smtClean="0">
                <a:solidFill>
                  <a:srgbClr val="231F20"/>
                </a:solidFill>
                <a:cs typeface="Arial"/>
              </a:rPr>
              <a:t> </a:t>
            </a:r>
            <a:r>
              <a:rPr lang="en-US" sz="2400" spc="10" dirty="0">
                <a:solidFill>
                  <a:srgbClr val="231F20"/>
                </a:solidFill>
                <a:cs typeface="Arial"/>
              </a:rPr>
              <a:t>a</a:t>
            </a:r>
            <a:r>
              <a:rPr lang="en-US" sz="2400" dirty="0">
                <a:solidFill>
                  <a:srgbClr val="231F20"/>
                </a:solidFill>
                <a:cs typeface="Arial"/>
              </a:rPr>
              <a:t>r</a:t>
            </a:r>
            <a:r>
              <a:rPr lang="en-US" sz="2400" spc="5" dirty="0">
                <a:solidFill>
                  <a:srgbClr val="231F20"/>
                </a:solidFill>
                <a:cs typeface="Arial"/>
              </a:rPr>
              <a:t>chi</a:t>
            </a:r>
            <a:r>
              <a:rPr lang="en-US" sz="2400" spc="10" dirty="0">
                <a:solidFill>
                  <a:srgbClr val="231F20"/>
                </a:solidFill>
                <a:cs typeface="Arial"/>
              </a:rPr>
              <a:t>tectu</a:t>
            </a:r>
            <a:r>
              <a:rPr lang="en-US" sz="2400" dirty="0">
                <a:solidFill>
                  <a:srgbClr val="231F20"/>
                </a:solidFill>
                <a:cs typeface="Arial"/>
              </a:rPr>
              <a:t>r</a:t>
            </a:r>
            <a:r>
              <a:rPr lang="en-US" sz="2400" spc="10" dirty="0">
                <a:solidFill>
                  <a:srgbClr val="231F20"/>
                </a:solidFill>
                <a:cs typeface="Arial"/>
              </a:rPr>
              <a:t>e</a:t>
            </a:r>
            <a:r>
              <a:rPr lang="en-US" sz="2400" spc="-15" dirty="0">
                <a:solidFill>
                  <a:srgbClr val="231F20"/>
                </a:solidFill>
                <a:cs typeface="Arial"/>
              </a:rPr>
              <a:t> </a:t>
            </a:r>
            <a:r>
              <a:rPr lang="en-US" sz="2400" spc="5" dirty="0">
                <a:solidFill>
                  <a:srgbClr val="231F20"/>
                </a:solidFill>
                <a:cs typeface="Arial"/>
              </a:rPr>
              <a:t>designs</a:t>
            </a:r>
            <a:r>
              <a:rPr lang="en-US" sz="2400" dirty="0">
                <a:solidFill>
                  <a:srgbClr val="231F20"/>
                </a:solidFill>
                <a:cs typeface="Arial"/>
              </a:rPr>
              <a:t> </a:t>
            </a:r>
            <a:r>
              <a:rPr lang="en-US" sz="2400" spc="10" dirty="0">
                <a:solidFill>
                  <a:srgbClr val="231F20"/>
                </a:solidFill>
                <a:cs typeface="Arial"/>
              </a:rPr>
              <a:t>a</a:t>
            </a:r>
            <a:r>
              <a:rPr lang="en-US" sz="2400" dirty="0">
                <a:solidFill>
                  <a:srgbClr val="231F20"/>
                </a:solidFill>
                <a:cs typeface="Arial"/>
              </a:rPr>
              <a:t>r</a:t>
            </a:r>
            <a:r>
              <a:rPr lang="en-US" sz="2400" spc="10" dirty="0">
                <a:solidFill>
                  <a:srgbClr val="231F20"/>
                </a:solidFill>
                <a:cs typeface="Arial"/>
              </a:rPr>
              <a:t>e</a:t>
            </a:r>
            <a:r>
              <a:rPr lang="en-US" sz="2400" dirty="0">
                <a:solidFill>
                  <a:srgbClr val="231F20"/>
                </a:solidFill>
                <a:cs typeface="Arial"/>
              </a:rPr>
              <a:t> </a:t>
            </a:r>
            <a:r>
              <a:rPr lang="en-US" sz="2400" spc="5" dirty="0">
                <a:solidFill>
                  <a:srgbClr val="231F20"/>
                </a:solidFill>
                <a:cs typeface="Arial"/>
              </a:rPr>
              <a:t>also</a:t>
            </a:r>
            <a:r>
              <a:rPr lang="en-US" sz="2400" dirty="0">
                <a:solidFill>
                  <a:srgbClr val="231F20"/>
                </a:solidFill>
                <a:cs typeface="Arial"/>
              </a:rPr>
              <a:t> </a:t>
            </a:r>
            <a:r>
              <a:rPr lang="en-US" sz="2400" spc="10" dirty="0" smtClean="0">
                <a:solidFill>
                  <a:srgbClr val="231F20"/>
                </a:solidFill>
                <a:cs typeface="Arial"/>
              </a:rPr>
              <a:t>suppo</a:t>
            </a:r>
            <a:r>
              <a:rPr lang="en-US" sz="2400" spc="85" dirty="0" smtClean="0">
                <a:solidFill>
                  <a:srgbClr val="231F20"/>
                </a:solidFill>
                <a:cs typeface="Arial"/>
              </a:rPr>
              <a:t>r</a:t>
            </a:r>
            <a:r>
              <a:rPr lang="en-US" sz="2400" spc="10" dirty="0" smtClean="0">
                <a:solidFill>
                  <a:srgbClr val="231F20"/>
                </a:solidFill>
                <a:cs typeface="Arial"/>
              </a:rPr>
              <a:t>ted</a:t>
            </a:r>
          </a:p>
          <a:p>
            <a:r>
              <a:rPr lang="en-US" sz="2400" spc="-229" dirty="0" smtClean="0">
                <a:solidFill>
                  <a:srgbClr val="231F20"/>
                </a:solidFill>
                <a:cs typeface="Arial"/>
              </a:rPr>
              <a:t>T</a:t>
            </a:r>
            <a:r>
              <a:rPr lang="en-US" sz="2400" spc="10" dirty="0" smtClean="0">
                <a:solidFill>
                  <a:srgbClr val="231F20"/>
                </a:solidFill>
                <a:cs typeface="Arial"/>
              </a:rPr>
              <a:t>o </a:t>
            </a:r>
            <a:r>
              <a:rPr lang="en-US" sz="2400" spc="10" dirty="0">
                <a:solidFill>
                  <a:srgbClr val="231F20"/>
                </a:solidFill>
                <a:cs typeface="Arial"/>
              </a:rPr>
              <a:t>p</a:t>
            </a:r>
            <a:r>
              <a:rPr lang="en-US" sz="2400" dirty="0">
                <a:solidFill>
                  <a:srgbClr val="231F20"/>
                </a:solidFill>
                <a:cs typeface="Arial"/>
              </a:rPr>
              <a:t>r</a:t>
            </a:r>
            <a:r>
              <a:rPr lang="en-US" sz="2400" spc="-15" dirty="0">
                <a:solidFill>
                  <a:srgbClr val="231F20"/>
                </a:solidFill>
                <a:cs typeface="Arial"/>
              </a:rPr>
              <a:t>o</a:t>
            </a:r>
            <a:r>
              <a:rPr lang="en-US" sz="2400" spc="5" dirty="0">
                <a:solidFill>
                  <a:srgbClr val="231F20"/>
                </a:solidFill>
                <a:cs typeface="Arial"/>
              </a:rPr>
              <a:t>vide</a:t>
            </a:r>
            <a:r>
              <a:rPr lang="en-US" sz="2400" dirty="0">
                <a:solidFill>
                  <a:srgbClr val="231F20"/>
                </a:solidFill>
                <a:cs typeface="Arial"/>
              </a:rPr>
              <a:t> </a:t>
            </a:r>
            <a:r>
              <a:rPr lang="en-US" sz="2400" spc="5" dirty="0">
                <a:solidFill>
                  <a:srgbClr val="231F20"/>
                </a:solidFill>
                <a:cs typeface="Arial"/>
              </a:rPr>
              <a:t>collabo</a:t>
            </a:r>
            <a:r>
              <a:rPr lang="en-US" sz="2400" spc="-20" dirty="0">
                <a:solidFill>
                  <a:srgbClr val="231F20"/>
                </a:solidFill>
                <a:cs typeface="Arial"/>
              </a:rPr>
              <a:t>r</a:t>
            </a:r>
            <a:r>
              <a:rPr lang="en-US" sz="2400" spc="10" dirty="0">
                <a:solidFill>
                  <a:srgbClr val="231F20"/>
                </a:solidFill>
                <a:cs typeface="Arial"/>
              </a:rPr>
              <a:t>at</a:t>
            </a:r>
            <a:r>
              <a:rPr lang="en-US" sz="2400" dirty="0">
                <a:solidFill>
                  <a:srgbClr val="231F20"/>
                </a:solidFill>
                <a:cs typeface="Arial"/>
              </a:rPr>
              <a:t>i</a:t>
            </a:r>
            <a:r>
              <a:rPr lang="en-US" sz="2400" spc="-40" dirty="0">
                <a:solidFill>
                  <a:srgbClr val="231F20"/>
                </a:solidFill>
                <a:cs typeface="Arial"/>
              </a:rPr>
              <a:t>v</a:t>
            </a:r>
            <a:r>
              <a:rPr lang="en-US" sz="2400" spc="10" dirty="0">
                <a:solidFill>
                  <a:srgbClr val="231F20"/>
                </a:solidFill>
                <a:cs typeface="Arial"/>
              </a:rPr>
              <a:t>e</a:t>
            </a:r>
            <a:r>
              <a:rPr lang="en-US" sz="2400" spc="-15" dirty="0">
                <a:solidFill>
                  <a:srgbClr val="231F20"/>
                </a:solidFill>
                <a:cs typeface="Arial"/>
              </a:rPr>
              <a:t> </a:t>
            </a:r>
            <a:r>
              <a:rPr lang="en-US" sz="2400" spc="10" dirty="0" smtClean="0">
                <a:solidFill>
                  <a:srgbClr val="231F20"/>
                </a:solidFill>
                <a:cs typeface="Arial"/>
              </a:rPr>
              <a:t>e</a:t>
            </a:r>
            <a:r>
              <a:rPr lang="en-US" sz="2400" spc="-25" dirty="0" smtClean="0">
                <a:solidFill>
                  <a:srgbClr val="231F20"/>
                </a:solidFill>
                <a:cs typeface="Arial"/>
              </a:rPr>
              <a:t>n</a:t>
            </a:r>
            <a:r>
              <a:rPr lang="en-US" sz="2400" spc="5" dirty="0" smtClean="0">
                <a:solidFill>
                  <a:srgbClr val="231F20"/>
                </a:solidFill>
                <a:cs typeface="Arial"/>
              </a:rPr>
              <a:t>vi</a:t>
            </a:r>
            <a:r>
              <a:rPr lang="en-US" sz="2400" dirty="0" smtClean="0">
                <a:solidFill>
                  <a:srgbClr val="231F20"/>
                </a:solidFill>
                <a:cs typeface="Arial"/>
              </a:rPr>
              <a:t>r</a:t>
            </a:r>
            <a:r>
              <a:rPr lang="en-US" sz="2400" spc="10" dirty="0" smtClean="0">
                <a:solidFill>
                  <a:srgbClr val="231F20"/>
                </a:solidFill>
                <a:cs typeface="Arial"/>
              </a:rPr>
              <a:t>onment</a:t>
            </a:r>
            <a:endParaRPr lang="en-US" sz="2400" dirty="0" smtClean="0">
              <a:cs typeface="Arial"/>
            </a:endParaRPr>
          </a:p>
          <a:p>
            <a:r>
              <a:rPr lang="en-US" sz="2400" spc="-75" dirty="0" smtClean="0">
                <a:solidFill>
                  <a:srgbClr val="231F20"/>
                </a:solidFill>
                <a:cs typeface="Arial"/>
              </a:rPr>
              <a:t>F</a:t>
            </a:r>
            <a:r>
              <a:rPr lang="en-US" sz="2400" dirty="0" smtClean="0">
                <a:solidFill>
                  <a:srgbClr val="231F20"/>
                </a:solidFill>
                <a:cs typeface="Arial"/>
              </a:rPr>
              <a:t>r</a:t>
            </a:r>
            <a:r>
              <a:rPr lang="en-US" sz="2400" spc="5" dirty="0" smtClean="0">
                <a:solidFill>
                  <a:srgbClr val="231F20"/>
                </a:solidFill>
                <a:cs typeface="Arial"/>
              </a:rPr>
              <a:t>eely</a:t>
            </a:r>
            <a:r>
              <a:rPr lang="en-US" sz="2400" spc="-10" dirty="0" smtClean="0">
                <a:solidFill>
                  <a:srgbClr val="231F20"/>
                </a:solidFill>
                <a:cs typeface="Arial"/>
              </a:rPr>
              <a:t> </a:t>
            </a:r>
            <a:r>
              <a:rPr lang="en-US" sz="2400" spc="5" dirty="0">
                <a:solidFill>
                  <a:srgbClr val="231F20"/>
                </a:solidFill>
                <a:cs typeface="Arial"/>
              </a:rPr>
              <a:t>dis</a:t>
            </a:r>
            <a:r>
              <a:rPr lang="en-US" sz="2400" spc="10" dirty="0">
                <a:solidFill>
                  <a:srgbClr val="231F20"/>
                </a:solidFill>
                <a:cs typeface="Arial"/>
              </a:rPr>
              <a:t>t</a:t>
            </a:r>
            <a:r>
              <a:rPr lang="en-US" sz="2400" spc="25" dirty="0">
                <a:solidFill>
                  <a:srgbClr val="231F20"/>
                </a:solidFill>
                <a:cs typeface="Arial"/>
              </a:rPr>
              <a:t>r</a:t>
            </a:r>
            <a:r>
              <a:rPr lang="en-US" sz="2400" dirty="0">
                <a:solidFill>
                  <a:srgbClr val="231F20"/>
                </a:solidFill>
                <a:cs typeface="Arial"/>
              </a:rPr>
              <a:t>i</a:t>
            </a:r>
            <a:r>
              <a:rPr lang="en-US" sz="2400" spc="-25" dirty="0">
                <a:solidFill>
                  <a:srgbClr val="231F20"/>
                </a:solidFill>
                <a:cs typeface="Arial"/>
              </a:rPr>
              <a:t>b</a:t>
            </a:r>
            <a:r>
              <a:rPr lang="en-US" sz="2400" spc="10" dirty="0">
                <a:solidFill>
                  <a:srgbClr val="231F20"/>
                </a:solidFill>
                <a:cs typeface="Arial"/>
              </a:rPr>
              <a:t>uted,</a:t>
            </a:r>
            <a:r>
              <a:rPr lang="en-US" sz="2400" dirty="0">
                <a:solidFill>
                  <a:srgbClr val="231F20"/>
                </a:solidFill>
                <a:cs typeface="Arial"/>
              </a:rPr>
              <a:t> </a:t>
            </a:r>
            <a:r>
              <a:rPr lang="en-US" sz="2400" spc="10" dirty="0">
                <a:solidFill>
                  <a:srgbClr val="231F20"/>
                </a:solidFill>
                <a:cs typeface="Arial"/>
              </a:rPr>
              <a:t>open</a:t>
            </a:r>
            <a:r>
              <a:rPr lang="en-US" sz="2400" dirty="0">
                <a:solidFill>
                  <a:srgbClr val="231F20"/>
                </a:solidFill>
                <a:cs typeface="Arial"/>
              </a:rPr>
              <a:t> </a:t>
            </a:r>
            <a:r>
              <a:rPr lang="en-US" sz="2400" spc="10" dirty="0">
                <a:solidFill>
                  <a:srgbClr val="231F20"/>
                </a:solidFill>
                <a:cs typeface="Arial"/>
              </a:rPr>
              <a:t>sou</a:t>
            </a:r>
            <a:r>
              <a:rPr lang="en-US" sz="2400" dirty="0">
                <a:solidFill>
                  <a:srgbClr val="231F20"/>
                </a:solidFill>
                <a:cs typeface="Arial"/>
              </a:rPr>
              <a:t>r</a:t>
            </a:r>
            <a:r>
              <a:rPr lang="en-US" sz="2400" spc="10" dirty="0">
                <a:solidFill>
                  <a:srgbClr val="231F20"/>
                </a:solidFill>
                <a:cs typeface="Arial"/>
              </a:rPr>
              <a:t>ce</a:t>
            </a:r>
            <a:r>
              <a:rPr lang="en-US" sz="2400" spc="10" dirty="0" smtClean="0">
                <a:solidFill>
                  <a:srgbClr val="231F20"/>
                </a:solidFill>
                <a:cs typeface="Arial"/>
              </a:rPr>
              <a:t>;</a:t>
            </a:r>
            <a:endParaRPr lang="en-US" sz="2400" dirty="0" smtClean="0">
              <a:cs typeface="Arial"/>
            </a:endParaRPr>
          </a:p>
          <a:p>
            <a:r>
              <a:rPr lang="en-US" sz="2400" spc="10" dirty="0" smtClean="0">
                <a:solidFill>
                  <a:srgbClr val="231F20"/>
                </a:solidFill>
                <a:cs typeface="Arial"/>
              </a:rPr>
              <a:t>Inc</a:t>
            </a:r>
            <a:r>
              <a:rPr lang="en-US" sz="2400" dirty="0" smtClean="0">
                <a:solidFill>
                  <a:srgbClr val="231F20"/>
                </a:solidFill>
                <a:cs typeface="Arial"/>
              </a:rPr>
              <a:t>r</a:t>
            </a:r>
            <a:r>
              <a:rPr lang="en-US" sz="2400" spc="10" dirty="0" smtClean="0">
                <a:solidFill>
                  <a:srgbClr val="231F20"/>
                </a:solidFill>
                <a:cs typeface="Arial"/>
              </a:rPr>
              <a:t>ease</a:t>
            </a:r>
            <a:r>
              <a:rPr lang="en-US" sz="2400" spc="-15" dirty="0" smtClean="0">
                <a:solidFill>
                  <a:srgbClr val="231F20"/>
                </a:solidFill>
                <a:cs typeface="Arial"/>
              </a:rPr>
              <a:t> </a:t>
            </a:r>
            <a:r>
              <a:rPr lang="en-US" sz="2400" spc="5" dirty="0">
                <a:solidFill>
                  <a:srgbClr val="231F20"/>
                </a:solidFill>
                <a:cs typeface="Arial"/>
              </a:rPr>
              <a:t>confidence</a:t>
            </a:r>
            <a:r>
              <a:rPr lang="en-US" sz="2400" spc="-15" dirty="0">
                <a:solidFill>
                  <a:srgbClr val="231F20"/>
                </a:solidFill>
                <a:cs typeface="Arial"/>
              </a:rPr>
              <a:t> </a:t>
            </a:r>
            <a:r>
              <a:rPr lang="en-US" sz="2400" spc="5" dirty="0">
                <a:solidFill>
                  <a:srgbClr val="231F20"/>
                </a:solidFill>
                <a:cs typeface="Arial"/>
              </a:rPr>
              <a:t>in</a:t>
            </a:r>
            <a:r>
              <a:rPr lang="en-US" sz="2400" spc="10" dirty="0">
                <a:solidFill>
                  <a:srgbClr val="231F20"/>
                </a:solidFill>
                <a:cs typeface="Arial"/>
              </a:rPr>
              <a:t> </a:t>
            </a:r>
            <a:r>
              <a:rPr lang="en-US" sz="2400" dirty="0" smtClean="0">
                <a:solidFill>
                  <a:srgbClr val="231F20"/>
                </a:solidFill>
                <a:cs typeface="Arial"/>
              </a:rPr>
              <a:t>r</a:t>
            </a:r>
            <a:r>
              <a:rPr lang="en-US" sz="2400" spc="5" dirty="0" smtClean="0">
                <a:solidFill>
                  <a:srgbClr val="231F20"/>
                </a:solidFill>
                <a:cs typeface="Arial"/>
              </a:rPr>
              <a:t>esul</a:t>
            </a:r>
            <a:r>
              <a:rPr lang="en-US" sz="2400" spc="10" dirty="0" smtClean="0">
                <a:solidFill>
                  <a:srgbClr val="231F20"/>
                </a:solidFill>
                <a:cs typeface="Arial"/>
              </a:rPr>
              <a:t>t</a:t>
            </a:r>
          </a:p>
          <a:p>
            <a:r>
              <a:rPr lang="en-US" sz="2400" spc="10" dirty="0" smtClean="0">
                <a:solidFill>
                  <a:srgbClr val="231F20"/>
                </a:solidFill>
                <a:cs typeface="Arial"/>
              </a:rPr>
              <a:t>People are using it for </a:t>
            </a:r>
            <a:r>
              <a:rPr lang="en-US" sz="2400" spc="10" dirty="0" err="1" smtClean="0">
                <a:solidFill>
                  <a:srgbClr val="231F20"/>
                </a:solidFill>
                <a:cs typeface="Arial"/>
              </a:rPr>
              <a:t>NoC</a:t>
            </a:r>
            <a:r>
              <a:rPr lang="en-US" sz="2400" spc="10" dirty="0" smtClean="0">
                <a:solidFill>
                  <a:srgbClr val="231F20"/>
                </a:solidFill>
                <a:cs typeface="Arial"/>
              </a:rPr>
              <a:t> communication behavior and topology simulations</a:t>
            </a:r>
            <a:endParaRPr lang="en-US" sz="2400" dirty="0">
              <a:cs typeface="Arial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CECD4D-FF13-F54C-9E44-5E76ECC5C64E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10763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17538"/>
            <a:ext cx="8382000" cy="1143000"/>
          </a:xfrm>
        </p:spPr>
        <p:txBody>
          <a:bodyPr/>
          <a:lstStyle/>
          <a:p>
            <a:r>
              <a:rPr lang="en-US" dirty="0"/>
              <a:t>ns-</a:t>
            </a:r>
            <a:r>
              <a:rPr lang="en-US" dirty="0" smtClean="0"/>
              <a:t>2 Languages (</a:t>
            </a:r>
            <a:r>
              <a:rPr lang="en-US" dirty="0" err="1" smtClean="0"/>
              <a:t>OTcl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017712"/>
            <a:ext cx="9144000" cy="4535487"/>
          </a:xfrm>
        </p:spPr>
        <p:txBody>
          <a:bodyPr/>
          <a:lstStyle/>
          <a:p>
            <a:pPr marL="12700">
              <a:lnSpc>
                <a:spcPct val="100000"/>
              </a:lnSpc>
            </a:pPr>
            <a:r>
              <a:rPr lang="en-US" spc="-65" dirty="0" err="1">
                <a:solidFill>
                  <a:srgbClr val="FF0000"/>
                </a:solidFill>
                <a:cs typeface="Arial"/>
              </a:rPr>
              <a:t>O</a:t>
            </a:r>
            <a:r>
              <a:rPr lang="en-US" spc="5" dirty="0" err="1">
                <a:solidFill>
                  <a:srgbClr val="FF0000"/>
                </a:solidFill>
                <a:cs typeface="Arial"/>
              </a:rPr>
              <a:t>Tcl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:</a:t>
            </a:r>
            <a:r>
              <a:rPr lang="en-US" spc="130" dirty="0">
                <a:solidFill>
                  <a:srgbClr val="231F20"/>
                </a:solidFill>
                <a:cs typeface="Arial"/>
              </a:rPr>
              <a:t> 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sho</a:t>
            </a:r>
            <a:r>
              <a:rPr lang="en-US" spc="85" dirty="0">
                <a:solidFill>
                  <a:srgbClr val="231F20"/>
                </a:solidFill>
                <a:cs typeface="Arial"/>
              </a:rPr>
              <a:t>r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t</a:t>
            </a:r>
            <a:r>
              <a:rPr lang="en-US" dirty="0">
                <a:solidFill>
                  <a:srgbClr val="231F20"/>
                </a:solidFill>
                <a:cs typeface="Arial"/>
              </a:rPr>
              <a:t> </a:t>
            </a:r>
            <a:r>
              <a:rPr lang="en-US" spc="-50" dirty="0">
                <a:solidFill>
                  <a:srgbClr val="231F20"/>
                </a:solidFill>
                <a:cs typeface="Arial"/>
              </a:rPr>
              <a:t>f</a:t>
            </a:r>
            <a:r>
              <a:rPr lang="en-US" spc="5" dirty="0">
                <a:solidFill>
                  <a:srgbClr val="231F20"/>
                </a:solidFill>
                <a:cs typeface="Arial"/>
              </a:rPr>
              <a:t>or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 </a:t>
            </a:r>
            <a:r>
              <a:rPr lang="en-US" spc="15" dirty="0">
                <a:solidFill>
                  <a:srgbClr val="231F20"/>
                </a:solidFill>
                <a:cs typeface="Arial"/>
              </a:rPr>
              <a:t>M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IT</a:t>
            </a:r>
            <a:r>
              <a:rPr lang="en-US" dirty="0">
                <a:solidFill>
                  <a:srgbClr val="231F20"/>
                </a:solidFill>
                <a:cs typeface="Arial"/>
              </a:rPr>
              <a:t> </a:t>
            </a:r>
            <a:r>
              <a:rPr lang="en-US" spc="20" dirty="0">
                <a:solidFill>
                  <a:srgbClr val="231F20"/>
                </a:solidFill>
                <a:cs typeface="Arial"/>
              </a:rPr>
              <a:t>O</a:t>
            </a:r>
            <a:r>
              <a:rPr lang="en-US" spc="5" dirty="0">
                <a:solidFill>
                  <a:srgbClr val="231F20"/>
                </a:solidFill>
                <a:cs typeface="Arial"/>
              </a:rPr>
              <a:t>bjec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t</a:t>
            </a:r>
            <a:r>
              <a:rPr lang="en-US" dirty="0">
                <a:solidFill>
                  <a:srgbClr val="231F20"/>
                </a:solidFill>
                <a:cs typeface="Arial"/>
              </a:rPr>
              <a:t> </a:t>
            </a:r>
            <a:r>
              <a:rPr lang="en-US" spc="5" dirty="0" err="1">
                <a:solidFill>
                  <a:srgbClr val="231F20"/>
                </a:solidFill>
                <a:cs typeface="Arial"/>
              </a:rPr>
              <a:t>Tcl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,</a:t>
            </a:r>
            <a:endParaRPr lang="en-US" dirty="0">
              <a:cs typeface="Arial"/>
            </a:endParaRPr>
          </a:p>
          <a:p>
            <a:pPr marL="412750" lvl="1">
              <a:spcBef>
                <a:spcPts val="455"/>
              </a:spcBef>
            </a:pPr>
            <a:r>
              <a:rPr lang="en-US" spc="10" dirty="0">
                <a:solidFill>
                  <a:srgbClr val="231F20"/>
                </a:solidFill>
                <a:cs typeface="Arial"/>
              </a:rPr>
              <a:t>an </a:t>
            </a:r>
            <a:r>
              <a:rPr lang="en-US" spc="-50" dirty="0">
                <a:solidFill>
                  <a:srgbClr val="231F20"/>
                </a:solidFill>
                <a:cs typeface="Arial"/>
              </a:rPr>
              <a:t>e</a:t>
            </a:r>
            <a:r>
              <a:rPr lang="en-US" spc="5" dirty="0">
                <a:solidFill>
                  <a:srgbClr val="231F20"/>
                </a:solidFill>
                <a:cs typeface="Arial"/>
              </a:rPr>
              <a:t>x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t</a:t>
            </a:r>
            <a:r>
              <a:rPr lang="en-US" spc="5" dirty="0">
                <a:solidFill>
                  <a:srgbClr val="231F20"/>
                </a:solidFill>
                <a:cs typeface="Arial"/>
              </a:rPr>
              <a:t>ension</a:t>
            </a:r>
            <a:r>
              <a:rPr lang="en-US" spc="-15" dirty="0">
                <a:solidFill>
                  <a:srgbClr val="231F20"/>
                </a:solidFill>
                <a:cs typeface="Arial"/>
              </a:rPr>
              <a:t> 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to </a:t>
            </a:r>
            <a:r>
              <a:rPr lang="en-US" spc="5" dirty="0" err="1">
                <a:solidFill>
                  <a:srgbClr val="231F20"/>
                </a:solidFill>
                <a:cs typeface="Arial"/>
              </a:rPr>
              <a:t>Tcl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/</a:t>
            </a:r>
            <a:r>
              <a:rPr lang="en-US" spc="10" dirty="0" err="1">
                <a:solidFill>
                  <a:srgbClr val="231F20"/>
                </a:solidFill>
                <a:cs typeface="Arial"/>
              </a:rPr>
              <a:t>Tk</a:t>
            </a:r>
            <a:r>
              <a:rPr lang="en-US" dirty="0">
                <a:solidFill>
                  <a:srgbClr val="231F20"/>
                </a:solidFill>
                <a:cs typeface="Arial"/>
              </a:rPr>
              <a:t> </a:t>
            </a:r>
            <a:r>
              <a:rPr lang="en-US" spc="-50" dirty="0">
                <a:solidFill>
                  <a:srgbClr val="231F20"/>
                </a:solidFill>
                <a:cs typeface="Arial"/>
              </a:rPr>
              <a:t>f</a:t>
            </a:r>
            <a:r>
              <a:rPr lang="en-US" spc="5" dirty="0">
                <a:solidFill>
                  <a:srgbClr val="231F20"/>
                </a:solidFill>
                <a:cs typeface="Arial"/>
              </a:rPr>
              <a:t>or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 </a:t>
            </a:r>
            <a:r>
              <a:rPr lang="en-US" spc="5" dirty="0">
                <a:solidFill>
                  <a:srgbClr val="231F20"/>
                </a:solidFill>
                <a:cs typeface="Arial"/>
              </a:rPr>
              <a:t>objec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t</a:t>
            </a:r>
            <a:r>
              <a:rPr lang="en-US" dirty="0">
                <a:solidFill>
                  <a:srgbClr val="231F20"/>
                </a:solidFill>
                <a:cs typeface="Arial"/>
              </a:rPr>
              <a:t>-</a:t>
            </a:r>
            <a:r>
              <a:rPr lang="en-US" spc="10" dirty="0" smtClean="0">
                <a:solidFill>
                  <a:srgbClr val="231F20"/>
                </a:solidFill>
                <a:cs typeface="Arial"/>
              </a:rPr>
              <a:t>o</a:t>
            </a:r>
            <a:r>
              <a:rPr lang="en-US" spc="25" dirty="0" smtClean="0">
                <a:solidFill>
                  <a:srgbClr val="231F20"/>
                </a:solidFill>
                <a:cs typeface="Arial"/>
              </a:rPr>
              <a:t>r</a:t>
            </a:r>
            <a:r>
              <a:rPr lang="en-US" spc="5" dirty="0" smtClean="0">
                <a:solidFill>
                  <a:srgbClr val="231F20"/>
                </a:solidFill>
                <a:cs typeface="Arial"/>
              </a:rPr>
              <a:t>ien</a:t>
            </a:r>
            <a:r>
              <a:rPr lang="en-US" spc="10" dirty="0" smtClean="0">
                <a:solidFill>
                  <a:srgbClr val="231F20"/>
                </a:solidFill>
                <a:cs typeface="Arial"/>
              </a:rPr>
              <a:t>ted</a:t>
            </a:r>
            <a:r>
              <a:rPr lang="en-US" spc="-15" dirty="0" smtClean="0">
                <a:solidFill>
                  <a:srgbClr val="231F20"/>
                </a:solidFill>
                <a:cs typeface="Arial"/>
              </a:rPr>
              <a:t> </a:t>
            </a:r>
            <a:r>
              <a:rPr lang="en-US" spc="10" dirty="0" smtClean="0">
                <a:solidFill>
                  <a:srgbClr val="231F20"/>
                </a:solidFill>
                <a:cs typeface="Arial"/>
              </a:rPr>
              <a:t>p</a:t>
            </a:r>
            <a:r>
              <a:rPr lang="en-US" dirty="0" smtClean="0">
                <a:solidFill>
                  <a:srgbClr val="231F20"/>
                </a:solidFill>
                <a:cs typeface="Arial"/>
              </a:rPr>
              <a:t>r</a:t>
            </a:r>
            <a:r>
              <a:rPr lang="en-US" spc="10" dirty="0" smtClean="0">
                <a:solidFill>
                  <a:srgbClr val="231F20"/>
                </a:solidFill>
                <a:cs typeface="Arial"/>
              </a:rPr>
              <a:t>o</a:t>
            </a:r>
            <a:r>
              <a:rPr lang="en-US" spc="-15" dirty="0" smtClean="0">
                <a:solidFill>
                  <a:srgbClr val="231F20"/>
                </a:solidFill>
                <a:cs typeface="Arial"/>
              </a:rPr>
              <a:t>g</a:t>
            </a:r>
            <a:r>
              <a:rPr lang="en-US" spc="-20" dirty="0" smtClean="0">
                <a:solidFill>
                  <a:srgbClr val="231F20"/>
                </a:solidFill>
                <a:cs typeface="Arial"/>
              </a:rPr>
              <a:t>r</a:t>
            </a:r>
            <a:r>
              <a:rPr lang="en-US" spc="10" dirty="0" smtClean="0">
                <a:solidFill>
                  <a:srgbClr val="231F20"/>
                </a:solidFill>
                <a:cs typeface="Arial"/>
              </a:rPr>
              <a:t>amming.</a:t>
            </a:r>
            <a:endParaRPr lang="en-US" dirty="0" smtClean="0">
              <a:cs typeface="Arial"/>
            </a:endParaRPr>
          </a:p>
          <a:p>
            <a:pPr marL="393700" indent="-393700">
              <a:lnSpc>
                <a:spcPct val="100000"/>
              </a:lnSpc>
              <a:spcBef>
                <a:spcPts val="455"/>
              </a:spcBef>
            </a:pPr>
            <a:r>
              <a:rPr lang="en-US" spc="5" dirty="0" smtClean="0">
                <a:solidFill>
                  <a:srgbClr val="231F20"/>
                </a:solidFill>
                <a:cs typeface="Arial"/>
              </a:rPr>
              <a:t>U</a:t>
            </a:r>
            <a:r>
              <a:rPr lang="en-US" spc="10" dirty="0" smtClean="0">
                <a:solidFill>
                  <a:srgbClr val="231F20"/>
                </a:solidFill>
                <a:cs typeface="Arial"/>
              </a:rPr>
              <a:t>sed 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to </a:t>
            </a:r>
            <a:r>
              <a:rPr lang="en-US" spc="-25" dirty="0">
                <a:solidFill>
                  <a:srgbClr val="231F20"/>
                </a:solidFill>
                <a:cs typeface="Arial"/>
              </a:rPr>
              <a:t>b</a:t>
            </a:r>
            <a:r>
              <a:rPr lang="en-US" spc="5" dirty="0">
                <a:solidFill>
                  <a:srgbClr val="231F20"/>
                </a:solidFill>
                <a:cs typeface="Arial"/>
              </a:rPr>
              <a:t>uild</a:t>
            </a:r>
            <a:r>
              <a:rPr lang="en-US" dirty="0">
                <a:solidFill>
                  <a:srgbClr val="231F20"/>
                </a:solidFill>
                <a:cs typeface="Arial"/>
              </a:rPr>
              <a:t> 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the</a:t>
            </a:r>
            <a:r>
              <a:rPr lang="en-US" dirty="0">
                <a:solidFill>
                  <a:srgbClr val="231F20"/>
                </a:solidFill>
                <a:cs typeface="Arial"/>
              </a:rPr>
              <a:t> 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net</a:t>
            </a:r>
            <a:r>
              <a:rPr lang="en-US" spc="-20" dirty="0">
                <a:solidFill>
                  <a:srgbClr val="231F20"/>
                </a:solidFill>
                <a:cs typeface="Arial"/>
              </a:rPr>
              <a:t>w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o</a:t>
            </a:r>
            <a:r>
              <a:rPr lang="en-US" spc="25" dirty="0">
                <a:solidFill>
                  <a:srgbClr val="231F20"/>
                </a:solidFill>
                <a:cs typeface="Arial"/>
              </a:rPr>
              <a:t>r</a:t>
            </a:r>
            <a:r>
              <a:rPr lang="en-US" spc="5" dirty="0">
                <a:solidFill>
                  <a:srgbClr val="231F20"/>
                </a:solidFill>
                <a:cs typeface="Arial"/>
              </a:rPr>
              <a:t>k</a:t>
            </a:r>
            <a:r>
              <a:rPr lang="en-US" spc="25" dirty="0">
                <a:solidFill>
                  <a:srgbClr val="231F20"/>
                </a:solidFill>
                <a:cs typeface="Arial"/>
              </a:rPr>
              <a:t> </a:t>
            </a:r>
            <a:r>
              <a:rPr lang="en-US" spc="5" dirty="0">
                <a:solidFill>
                  <a:srgbClr val="231F20"/>
                </a:solidFill>
                <a:cs typeface="Arial"/>
              </a:rPr>
              <a:t>s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t</a:t>
            </a:r>
            <a:r>
              <a:rPr lang="en-US" spc="25" dirty="0">
                <a:solidFill>
                  <a:srgbClr val="231F20"/>
                </a:solidFill>
                <a:cs typeface="Arial"/>
              </a:rPr>
              <a:t>r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uctu</a:t>
            </a:r>
            <a:r>
              <a:rPr lang="en-US" dirty="0">
                <a:solidFill>
                  <a:srgbClr val="231F20"/>
                </a:solidFill>
                <a:cs typeface="Arial"/>
              </a:rPr>
              <a:t>r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e</a:t>
            </a:r>
            <a:r>
              <a:rPr lang="en-US" dirty="0">
                <a:solidFill>
                  <a:srgbClr val="231F20"/>
                </a:solidFill>
                <a:cs typeface="Arial"/>
              </a:rPr>
              <a:t> </a:t>
            </a:r>
            <a:r>
              <a:rPr lang="en-US" spc="10" dirty="0" smtClean="0">
                <a:solidFill>
                  <a:srgbClr val="231F20"/>
                </a:solidFill>
                <a:cs typeface="Arial"/>
              </a:rPr>
              <a:t>and t</a:t>
            </a:r>
            <a:r>
              <a:rPr lang="en-US" spc="5" dirty="0" smtClean="0">
                <a:solidFill>
                  <a:srgbClr val="231F20"/>
                </a:solidFill>
                <a:cs typeface="Arial"/>
              </a:rPr>
              <a:t>opology </a:t>
            </a:r>
            <a:r>
              <a:rPr lang="en-US" spc="5" dirty="0">
                <a:solidFill>
                  <a:srgbClr val="231F20"/>
                </a:solidFill>
                <a:cs typeface="Arial"/>
              </a:rPr>
              <a:t>which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 </a:t>
            </a:r>
            <a:r>
              <a:rPr lang="en-US" spc="5" dirty="0">
                <a:solidFill>
                  <a:srgbClr val="231F20"/>
                </a:solidFill>
                <a:cs typeface="Arial"/>
              </a:rPr>
              <a:t>is</a:t>
            </a:r>
            <a:r>
              <a:rPr lang="en-US" dirty="0">
                <a:solidFill>
                  <a:srgbClr val="231F20"/>
                </a:solidFill>
                <a:cs typeface="Arial"/>
              </a:rPr>
              <a:t> </a:t>
            </a:r>
            <a:r>
              <a:rPr lang="en-US" spc="5" dirty="0">
                <a:solidFill>
                  <a:srgbClr val="231F20"/>
                </a:solidFill>
                <a:cs typeface="Arial"/>
              </a:rPr>
              <a:t>jus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t</a:t>
            </a:r>
            <a:r>
              <a:rPr lang="en-US" dirty="0">
                <a:solidFill>
                  <a:srgbClr val="231F20"/>
                </a:solidFill>
                <a:cs typeface="Arial"/>
              </a:rPr>
              <a:t> 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the su</a:t>
            </a:r>
            <a:r>
              <a:rPr lang="en-US" dirty="0">
                <a:solidFill>
                  <a:srgbClr val="231F20"/>
                </a:solidFill>
                <a:cs typeface="Arial"/>
              </a:rPr>
              <a:t>r</a:t>
            </a:r>
            <a:r>
              <a:rPr lang="en-US" spc="-50" dirty="0">
                <a:solidFill>
                  <a:srgbClr val="231F20"/>
                </a:solidFill>
                <a:cs typeface="Arial"/>
              </a:rPr>
              <a:t>f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ace</a:t>
            </a:r>
            <a:r>
              <a:rPr lang="en-US" dirty="0">
                <a:solidFill>
                  <a:srgbClr val="231F20"/>
                </a:solidFill>
                <a:cs typeface="Arial"/>
              </a:rPr>
              <a:t> 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of </a:t>
            </a:r>
            <a:r>
              <a:rPr lang="en-US" spc="-30" dirty="0" smtClean="0">
                <a:solidFill>
                  <a:srgbClr val="231F20"/>
                </a:solidFill>
                <a:cs typeface="Arial"/>
              </a:rPr>
              <a:t>y</a:t>
            </a:r>
            <a:r>
              <a:rPr lang="en-US" spc="5" dirty="0" smtClean="0">
                <a:solidFill>
                  <a:srgbClr val="231F20"/>
                </a:solidFill>
                <a:cs typeface="Arial"/>
              </a:rPr>
              <a:t>our</a:t>
            </a:r>
            <a:r>
              <a:rPr lang="en-US" spc="-5" dirty="0">
                <a:solidFill>
                  <a:srgbClr val="231F20"/>
                </a:solidFill>
                <a:cs typeface="Arial"/>
              </a:rPr>
              <a:t> </a:t>
            </a:r>
            <a:r>
              <a:rPr lang="en-US" spc="5" dirty="0" smtClean="0">
                <a:solidFill>
                  <a:srgbClr val="231F20"/>
                </a:solidFill>
                <a:cs typeface="Arial"/>
              </a:rPr>
              <a:t>si</a:t>
            </a:r>
            <a:r>
              <a:rPr lang="en-US" spc="-5" dirty="0" smtClean="0">
                <a:solidFill>
                  <a:srgbClr val="231F20"/>
                </a:solidFill>
                <a:cs typeface="Arial"/>
              </a:rPr>
              <a:t>m</a:t>
            </a:r>
            <a:r>
              <a:rPr lang="en-US" spc="5" dirty="0" smtClean="0">
                <a:solidFill>
                  <a:srgbClr val="231F20"/>
                </a:solidFill>
                <a:cs typeface="Arial"/>
              </a:rPr>
              <a:t>ula</a:t>
            </a:r>
            <a:r>
              <a:rPr lang="en-US" spc="10" dirty="0" smtClean="0">
                <a:solidFill>
                  <a:srgbClr val="231F20"/>
                </a:solidFill>
                <a:cs typeface="Arial"/>
              </a:rPr>
              <a:t>t</a:t>
            </a:r>
            <a:r>
              <a:rPr lang="en-US" spc="5" dirty="0" smtClean="0">
                <a:solidFill>
                  <a:srgbClr val="231F20"/>
                </a:solidFill>
                <a:cs typeface="Arial"/>
              </a:rPr>
              <a:t>ion</a:t>
            </a:r>
            <a:r>
              <a:rPr lang="en-US" spc="10" dirty="0" smtClean="0">
                <a:solidFill>
                  <a:srgbClr val="231F20"/>
                </a:solidFill>
                <a:cs typeface="Arial"/>
              </a:rPr>
              <a:t>;</a:t>
            </a:r>
            <a:endParaRPr lang="en-US" dirty="0" smtClean="0"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55"/>
              </a:spcBef>
            </a:pPr>
            <a:r>
              <a:rPr lang="en-US" spc="5" smtClean="0">
                <a:solidFill>
                  <a:srgbClr val="231F20"/>
                </a:solidFill>
                <a:cs typeface="Arial"/>
              </a:rPr>
              <a:t>Easy</a:t>
            </a:r>
            <a:r>
              <a:rPr lang="en-US" smtClean="0">
                <a:solidFill>
                  <a:srgbClr val="231F20"/>
                </a:solidFill>
                <a:cs typeface="Arial"/>
              </a:rPr>
              <a:t> 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to </a:t>
            </a:r>
            <a:r>
              <a:rPr lang="en-US" spc="5" dirty="0">
                <a:solidFill>
                  <a:srgbClr val="231F20"/>
                </a:solidFill>
                <a:cs typeface="Arial"/>
              </a:rPr>
              <a:t>configu</a:t>
            </a:r>
            <a:r>
              <a:rPr lang="en-US" dirty="0">
                <a:solidFill>
                  <a:srgbClr val="231F20"/>
                </a:solidFill>
                <a:cs typeface="Arial"/>
              </a:rPr>
              <a:t>r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e</a:t>
            </a:r>
            <a:r>
              <a:rPr lang="en-US" dirty="0">
                <a:solidFill>
                  <a:srgbClr val="231F20"/>
                </a:solidFill>
                <a:cs typeface="Arial"/>
              </a:rPr>
              <a:t> </a:t>
            </a:r>
            <a:r>
              <a:rPr lang="en-US" spc="-30" dirty="0">
                <a:solidFill>
                  <a:srgbClr val="231F20"/>
                </a:solidFill>
                <a:cs typeface="Arial"/>
              </a:rPr>
              <a:t>y</a:t>
            </a:r>
            <a:r>
              <a:rPr lang="en-US" spc="5" dirty="0">
                <a:solidFill>
                  <a:srgbClr val="231F20"/>
                </a:solidFill>
                <a:cs typeface="Arial"/>
              </a:rPr>
              <a:t>our</a:t>
            </a:r>
            <a:r>
              <a:rPr lang="en-US" spc="-5" dirty="0">
                <a:solidFill>
                  <a:srgbClr val="231F20"/>
                </a:solidFill>
                <a:cs typeface="Arial"/>
              </a:rPr>
              <a:t> 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net</a:t>
            </a:r>
            <a:r>
              <a:rPr lang="en-US" spc="-20" dirty="0">
                <a:solidFill>
                  <a:srgbClr val="231F20"/>
                </a:solidFill>
                <a:cs typeface="Arial"/>
              </a:rPr>
              <a:t>w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o</a:t>
            </a:r>
            <a:r>
              <a:rPr lang="en-US" spc="25" dirty="0">
                <a:solidFill>
                  <a:srgbClr val="231F20"/>
                </a:solidFill>
                <a:cs typeface="Arial"/>
              </a:rPr>
              <a:t>r</a:t>
            </a:r>
            <a:r>
              <a:rPr lang="en-US" spc="5" dirty="0">
                <a:solidFill>
                  <a:srgbClr val="231F20"/>
                </a:solidFill>
                <a:cs typeface="Arial"/>
              </a:rPr>
              <a:t>k</a:t>
            </a:r>
            <a:r>
              <a:rPr lang="en-US" spc="15" dirty="0">
                <a:solidFill>
                  <a:srgbClr val="231F20"/>
                </a:solidFill>
                <a:cs typeface="Arial"/>
              </a:rPr>
              <a:t> 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pa</a:t>
            </a:r>
            <a:r>
              <a:rPr lang="en-US" spc="-20" dirty="0">
                <a:solidFill>
                  <a:srgbClr val="231F20"/>
                </a:solidFill>
                <a:cs typeface="Arial"/>
              </a:rPr>
              <a:t>r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amete</a:t>
            </a:r>
            <a:r>
              <a:rPr lang="en-US" dirty="0">
                <a:solidFill>
                  <a:srgbClr val="231F20"/>
                </a:solidFill>
                <a:cs typeface="Arial"/>
              </a:rPr>
              <a:t>r</a:t>
            </a:r>
            <a:r>
              <a:rPr lang="en-US" spc="5" dirty="0">
                <a:solidFill>
                  <a:srgbClr val="231F20"/>
                </a:solidFill>
                <a:cs typeface="Arial"/>
              </a:rPr>
              <a:t>s</a:t>
            </a:r>
            <a:r>
              <a:rPr lang="en-US" spc="10" dirty="0" smtClean="0">
                <a:solidFill>
                  <a:srgbClr val="231F20"/>
                </a:solidFill>
                <a:cs typeface="Arial"/>
              </a:rPr>
              <a:t>;</a:t>
            </a:r>
            <a:endParaRPr lang="en-US" dirty="0" smtClean="0">
              <a:cs typeface="Arial"/>
            </a:endParaRPr>
          </a:p>
          <a:p>
            <a:pPr marL="330200" indent="-330200">
              <a:lnSpc>
                <a:spcPct val="100000"/>
              </a:lnSpc>
              <a:spcBef>
                <a:spcPts val="455"/>
              </a:spcBef>
            </a:pPr>
            <a:r>
              <a:rPr lang="en-US" spc="5" dirty="0" smtClean="0">
                <a:solidFill>
                  <a:srgbClr val="231F20"/>
                </a:solidFill>
                <a:cs typeface="Arial"/>
              </a:rPr>
              <a:t>N</a:t>
            </a:r>
            <a:r>
              <a:rPr lang="en-US" spc="10" dirty="0" smtClean="0">
                <a:solidFill>
                  <a:srgbClr val="231F20"/>
                </a:solidFill>
                <a:cs typeface="Arial"/>
              </a:rPr>
              <a:t>ot</a:t>
            </a:r>
            <a:r>
              <a:rPr lang="en-US" spc="20" dirty="0" smtClean="0">
                <a:solidFill>
                  <a:srgbClr val="231F20"/>
                </a:solidFill>
                <a:cs typeface="Arial"/>
              </a:rPr>
              <a:t> 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enough</a:t>
            </a:r>
            <a:r>
              <a:rPr lang="en-US" dirty="0">
                <a:solidFill>
                  <a:srgbClr val="231F20"/>
                </a:solidFill>
                <a:cs typeface="Arial"/>
              </a:rPr>
              <a:t> </a:t>
            </a:r>
            <a:r>
              <a:rPr lang="en-US" spc="-50" dirty="0">
                <a:solidFill>
                  <a:srgbClr val="231F20"/>
                </a:solidFill>
                <a:cs typeface="Arial"/>
              </a:rPr>
              <a:t>f</a:t>
            </a:r>
            <a:r>
              <a:rPr lang="en-US" spc="5" dirty="0">
                <a:solidFill>
                  <a:srgbClr val="231F20"/>
                </a:solidFill>
                <a:cs typeface="Arial"/>
              </a:rPr>
              <a:t>or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 </a:t>
            </a:r>
            <a:r>
              <a:rPr lang="en-US" dirty="0">
                <a:solidFill>
                  <a:srgbClr val="231F20"/>
                </a:solidFill>
                <a:cs typeface="Arial"/>
              </a:rPr>
              <a:t>r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esea</a:t>
            </a:r>
            <a:r>
              <a:rPr lang="en-US" dirty="0">
                <a:solidFill>
                  <a:srgbClr val="231F20"/>
                </a:solidFill>
                <a:cs typeface="Arial"/>
              </a:rPr>
              <a:t>r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ch</a:t>
            </a:r>
            <a:r>
              <a:rPr lang="en-US" dirty="0">
                <a:solidFill>
                  <a:srgbClr val="231F20"/>
                </a:solidFill>
                <a:cs typeface="Arial"/>
              </a:rPr>
              <a:t> 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schemes</a:t>
            </a:r>
            <a:r>
              <a:rPr lang="en-US" spc="-10" dirty="0">
                <a:solidFill>
                  <a:srgbClr val="231F20"/>
                </a:solidFill>
                <a:cs typeface="Arial"/>
              </a:rPr>
              <a:t> 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and</a:t>
            </a:r>
            <a:r>
              <a:rPr lang="en-US" dirty="0">
                <a:solidFill>
                  <a:srgbClr val="231F20"/>
                </a:solidFill>
                <a:cs typeface="Arial"/>
              </a:rPr>
              <a:t> 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p</a:t>
            </a:r>
            <a:r>
              <a:rPr lang="en-US" dirty="0">
                <a:solidFill>
                  <a:srgbClr val="231F20"/>
                </a:solidFill>
                <a:cs typeface="Arial"/>
              </a:rPr>
              <a:t>r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ot</a:t>
            </a:r>
            <a:r>
              <a:rPr lang="en-US" spc="5" dirty="0">
                <a:solidFill>
                  <a:srgbClr val="231F20"/>
                </a:solidFill>
                <a:cs typeface="Arial"/>
              </a:rPr>
              <a:t>ocol</a:t>
            </a:r>
            <a:r>
              <a:rPr lang="en-US" dirty="0">
                <a:solidFill>
                  <a:srgbClr val="231F20"/>
                </a:solidFill>
                <a:cs typeface="Arial"/>
              </a:rPr>
              <a:t> 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a</a:t>
            </a:r>
            <a:r>
              <a:rPr lang="en-US" dirty="0">
                <a:solidFill>
                  <a:srgbClr val="231F20"/>
                </a:solidFill>
                <a:cs typeface="Arial"/>
              </a:rPr>
              <a:t>r</a:t>
            </a:r>
            <a:r>
              <a:rPr lang="en-US" spc="5" dirty="0">
                <a:solidFill>
                  <a:srgbClr val="231F20"/>
                </a:solidFill>
                <a:cs typeface="Arial"/>
              </a:rPr>
              <a:t>chi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tectu</a:t>
            </a:r>
            <a:r>
              <a:rPr lang="en-US" dirty="0">
                <a:solidFill>
                  <a:srgbClr val="231F20"/>
                </a:solidFill>
                <a:cs typeface="Arial"/>
              </a:rPr>
              <a:t>r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e</a:t>
            </a:r>
            <a:r>
              <a:rPr lang="en-US" spc="-15" dirty="0">
                <a:solidFill>
                  <a:srgbClr val="231F20"/>
                </a:solidFill>
                <a:cs typeface="Arial"/>
              </a:rPr>
              <a:t> 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adapt</a:t>
            </a:r>
            <a:r>
              <a:rPr lang="en-US" spc="5" dirty="0">
                <a:solidFill>
                  <a:srgbClr val="231F20"/>
                </a:solidFill>
                <a:cs typeface="Arial"/>
              </a:rPr>
              <a:t>ion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.</a:t>
            </a:r>
            <a:endParaRPr lang="en-US" dirty="0">
              <a:cs typeface="Arial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CECD4D-FF13-F54C-9E44-5E76ECC5C64E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57103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017712"/>
            <a:ext cx="9144000" cy="4687887"/>
          </a:xfrm>
        </p:spPr>
        <p:txBody>
          <a:bodyPr/>
          <a:lstStyle/>
          <a:p>
            <a:pPr marL="393700" indent="-393700">
              <a:lnSpc>
                <a:spcPct val="100000"/>
              </a:lnSpc>
            </a:pPr>
            <a:r>
              <a:rPr lang="en-US" spc="5" dirty="0">
                <a:solidFill>
                  <a:srgbClr val="FF0000"/>
                </a:solidFill>
                <a:cs typeface="Arial"/>
              </a:rPr>
              <a:t>C</a:t>
            </a:r>
            <a:r>
              <a:rPr lang="en-US" spc="15" dirty="0">
                <a:solidFill>
                  <a:srgbClr val="FF0000"/>
                </a:solidFill>
                <a:cs typeface="Arial"/>
              </a:rPr>
              <a:t>++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:</a:t>
            </a:r>
            <a:r>
              <a:rPr lang="en-US" spc="130" dirty="0">
                <a:solidFill>
                  <a:srgbClr val="231F20"/>
                </a:solidFill>
                <a:cs typeface="Arial"/>
              </a:rPr>
              <a:t> 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Most</a:t>
            </a:r>
            <a:r>
              <a:rPr lang="en-US" dirty="0">
                <a:solidFill>
                  <a:srgbClr val="231F20"/>
                </a:solidFill>
                <a:cs typeface="Arial"/>
              </a:rPr>
              <a:t> 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impo</a:t>
            </a:r>
            <a:r>
              <a:rPr lang="en-US" spc="85" dirty="0">
                <a:solidFill>
                  <a:srgbClr val="231F20"/>
                </a:solidFill>
                <a:cs typeface="Arial"/>
              </a:rPr>
              <a:t>r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tant</a:t>
            </a:r>
            <a:r>
              <a:rPr lang="en-US" dirty="0">
                <a:solidFill>
                  <a:srgbClr val="231F20"/>
                </a:solidFill>
                <a:cs typeface="Arial"/>
              </a:rPr>
              <a:t> 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and</a:t>
            </a:r>
            <a:r>
              <a:rPr lang="en-US" dirty="0">
                <a:solidFill>
                  <a:srgbClr val="231F20"/>
                </a:solidFill>
                <a:cs typeface="Arial"/>
              </a:rPr>
              <a:t> </a:t>
            </a:r>
            <a:r>
              <a:rPr lang="en-US" spc="-30" dirty="0">
                <a:solidFill>
                  <a:srgbClr val="231F20"/>
                </a:solidFill>
                <a:cs typeface="Arial"/>
              </a:rPr>
              <a:t>k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e</a:t>
            </a:r>
            <a:r>
              <a:rPr lang="en-US" spc="50" dirty="0">
                <a:solidFill>
                  <a:srgbClr val="231F20"/>
                </a:solidFill>
                <a:cs typeface="Arial"/>
              </a:rPr>
              <a:t>r</a:t>
            </a:r>
            <a:r>
              <a:rPr lang="en-US" spc="5" dirty="0">
                <a:solidFill>
                  <a:srgbClr val="231F20"/>
                </a:solidFill>
                <a:cs typeface="Arial"/>
              </a:rPr>
              <a:t>nel</a:t>
            </a:r>
            <a:r>
              <a:rPr lang="en-US" dirty="0">
                <a:solidFill>
                  <a:srgbClr val="231F20"/>
                </a:solidFill>
                <a:cs typeface="Arial"/>
              </a:rPr>
              <a:t> 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pa</a:t>
            </a:r>
            <a:r>
              <a:rPr lang="en-US" spc="85" dirty="0">
                <a:solidFill>
                  <a:srgbClr val="231F20"/>
                </a:solidFill>
                <a:cs typeface="Arial"/>
              </a:rPr>
              <a:t>r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t</a:t>
            </a:r>
            <a:r>
              <a:rPr lang="en-US" dirty="0">
                <a:solidFill>
                  <a:srgbClr val="231F20"/>
                </a:solidFill>
                <a:cs typeface="Arial"/>
              </a:rPr>
              <a:t> 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of the </a:t>
            </a:r>
            <a:r>
              <a:rPr lang="en-US" spc="5" dirty="0" smtClean="0">
                <a:solidFill>
                  <a:srgbClr val="231F20"/>
                </a:solidFill>
                <a:cs typeface="Arial"/>
              </a:rPr>
              <a:t>NS</a:t>
            </a:r>
            <a:r>
              <a:rPr lang="en-US" spc="10" dirty="0" smtClean="0">
                <a:solidFill>
                  <a:srgbClr val="231F20"/>
                </a:solidFill>
                <a:cs typeface="Arial"/>
              </a:rPr>
              <a:t>2</a:t>
            </a:r>
            <a:endParaRPr lang="en-US" dirty="0">
              <a:cs typeface="Arial"/>
            </a:endParaRPr>
          </a:p>
          <a:p>
            <a:pPr marL="330200" indent="-330200">
              <a:lnSpc>
                <a:spcPct val="100000"/>
              </a:lnSpc>
            </a:pPr>
            <a:r>
              <a:rPr lang="en-US" spc="-229" dirty="0" smtClean="0">
                <a:solidFill>
                  <a:srgbClr val="231F20"/>
                </a:solidFill>
                <a:cs typeface="Arial"/>
              </a:rPr>
              <a:t>T</a:t>
            </a:r>
            <a:r>
              <a:rPr lang="en-US" spc="10" dirty="0" smtClean="0">
                <a:solidFill>
                  <a:srgbClr val="231F20"/>
                </a:solidFill>
                <a:cs typeface="Arial"/>
              </a:rPr>
              <a:t>o 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implement</a:t>
            </a:r>
            <a:r>
              <a:rPr lang="en-US" dirty="0">
                <a:solidFill>
                  <a:srgbClr val="231F20"/>
                </a:solidFill>
                <a:cs typeface="Arial"/>
              </a:rPr>
              <a:t> 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the</a:t>
            </a:r>
            <a:r>
              <a:rPr lang="en-US" dirty="0">
                <a:solidFill>
                  <a:srgbClr val="231F20"/>
                </a:solidFill>
                <a:cs typeface="Arial"/>
              </a:rPr>
              <a:t> </a:t>
            </a:r>
            <a:r>
              <a:rPr lang="en-US" spc="-30" dirty="0">
                <a:solidFill>
                  <a:srgbClr val="231F20"/>
                </a:solidFill>
                <a:cs typeface="Arial"/>
              </a:rPr>
              <a:t>k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e</a:t>
            </a:r>
            <a:r>
              <a:rPr lang="en-US" spc="50" dirty="0">
                <a:solidFill>
                  <a:srgbClr val="231F20"/>
                </a:solidFill>
                <a:cs typeface="Arial"/>
              </a:rPr>
              <a:t>r</a:t>
            </a:r>
            <a:r>
              <a:rPr lang="en-US" spc="5" dirty="0">
                <a:solidFill>
                  <a:srgbClr val="231F20"/>
                </a:solidFill>
                <a:cs typeface="Arial"/>
              </a:rPr>
              <a:t>nel</a:t>
            </a:r>
            <a:r>
              <a:rPr lang="en-US" dirty="0">
                <a:solidFill>
                  <a:srgbClr val="231F20"/>
                </a:solidFill>
                <a:cs typeface="Arial"/>
              </a:rPr>
              <a:t> 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of the a</a:t>
            </a:r>
            <a:r>
              <a:rPr lang="en-US" dirty="0">
                <a:solidFill>
                  <a:srgbClr val="231F20"/>
                </a:solidFill>
                <a:cs typeface="Arial"/>
              </a:rPr>
              <a:t>r</a:t>
            </a:r>
            <a:r>
              <a:rPr lang="en-US" spc="5" dirty="0">
                <a:solidFill>
                  <a:srgbClr val="231F20"/>
                </a:solidFill>
                <a:cs typeface="Arial"/>
              </a:rPr>
              <a:t>chi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tectu</a:t>
            </a:r>
            <a:r>
              <a:rPr lang="en-US" dirty="0">
                <a:solidFill>
                  <a:srgbClr val="231F20"/>
                </a:solidFill>
                <a:cs typeface="Arial"/>
              </a:rPr>
              <a:t>r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e</a:t>
            </a:r>
            <a:r>
              <a:rPr lang="en-US" spc="-15" dirty="0">
                <a:solidFill>
                  <a:srgbClr val="231F20"/>
                </a:solidFill>
                <a:cs typeface="Arial"/>
              </a:rPr>
              <a:t> 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of the</a:t>
            </a:r>
            <a:r>
              <a:rPr lang="en-US" dirty="0">
                <a:solidFill>
                  <a:srgbClr val="231F20"/>
                </a:solidFill>
                <a:cs typeface="Arial"/>
              </a:rPr>
              <a:t> 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p</a:t>
            </a:r>
            <a:r>
              <a:rPr lang="en-US" dirty="0">
                <a:solidFill>
                  <a:srgbClr val="231F20"/>
                </a:solidFill>
                <a:cs typeface="Arial"/>
              </a:rPr>
              <a:t>r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ot</a:t>
            </a:r>
            <a:r>
              <a:rPr lang="en-US" spc="5" dirty="0">
                <a:solidFill>
                  <a:srgbClr val="231F20"/>
                </a:solidFill>
                <a:cs typeface="Arial"/>
              </a:rPr>
              <a:t>ocol</a:t>
            </a:r>
            <a:r>
              <a:rPr lang="en-US" dirty="0">
                <a:solidFill>
                  <a:srgbClr val="231F20"/>
                </a:solidFill>
                <a:cs typeface="Arial"/>
              </a:rPr>
              <a:t> </a:t>
            </a:r>
            <a:r>
              <a:rPr lang="en-US" spc="5" dirty="0">
                <a:solidFill>
                  <a:srgbClr val="231F20"/>
                </a:solidFill>
                <a:cs typeface="Arial"/>
              </a:rPr>
              <a:t>designs</a:t>
            </a:r>
            <a:r>
              <a:rPr lang="en-US" spc="10" dirty="0" smtClean="0">
                <a:solidFill>
                  <a:srgbClr val="231F20"/>
                </a:solidFill>
                <a:cs typeface="Arial"/>
              </a:rPr>
              <a:t>;</a:t>
            </a:r>
            <a:endParaRPr lang="en-US" dirty="0">
              <a:cs typeface="Arial"/>
            </a:endParaRPr>
          </a:p>
          <a:p>
            <a:pPr marL="393700" indent="-393700">
              <a:lnSpc>
                <a:spcPct val="100000"/>
              </a:lnSpc>
            </a:pPr>
            <a:r>
              <a:rPr lang="en-US" spc="-75" dirty="0" smtClean="0">
                <a:solidFill>
                  <a:srgbClr val="231F20"/>
                </a:solidFill>
                <a:cs typeface="Arial"/>
              </a:rPr>
              <a:t>F</a:t>
            </a:r>
            <a:r>
              <a:rPr lang="en-US" dirty="0" smtClean="0">
                <a:solidFill>
                  <a:srgbClr val="231F20"/>
                </a:solidFill>
                <a:cs typeface="Arial"/>
              </a:rPr>
              <a:t>r</a:t>
            </a:r>
            <a:r>
              <a:rPr lang="en-US" spc="10" dirty="0" smtClean="0">
                <a:solidFill>
                  <a:srgbClr val="231F20"/>
                </a:solidFill>
                <a:cs typeface="Arial"/>
              </a:rPr>
              <a:t>om</a:t>
            </a:r>
            <a:r>
              <a:rPr lang="en-US" spc="15" dirty="0" smtClean="0">
                <a:solidFill>
                  <a:srgbClr val="231F20"/>
                </a:solidFill>
                <a:cs typeface="Arial"/>
              </a:rPr>
              <a:t> 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the</a:t>
            </a:r>
            <a:r>
              <a:rPr lang="en-US" dirty="0">
                <a:solidFill>
                  <a:srgbClr val="231F20"/>
                </a:solidFill>
                <a:cs typeface="Arial"/>
              </a:rPr>
              <a:t> 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pa</a:t>
            </a:r>
            <a:r>
              <a:rPr lang="en-US" spc="-30" dirty="0">
                <a:solidFill>
                  <a:srgbClr val="231F20"/>
                </a:solidFill>
                <a:cs typeface="Arial"/>
              </a:rPr>
              <a:t>ck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et</a:t>
            </a:r>
            <a:r>
              <a:rPr lang="en-US" spc="-15" dirty="0">
                <a:solidFill>
                  <a:srgbClr val="231F20"/>
                </a:solidFill>
                <a:cs typeface="Arial"/>
              </a:rPr>
              <a:t> </a:t>
            </a:r>
            <a:r>
              <a:rPr lang="en-US" dirty="0">
                <a:solidFill>
                  <a:srgbClr val="231F20"/>
                </a:solidFill>
                <a:cs typeface="Arial"/>
              </a:rPr>
              <a:t>fl</a:t>
            </a:r>
            <a:r>
              <a:rPr lang="en-US" spc="-15" dirty="0">
                <a:solidFill>
                  <a:srgbClr val="231F20"/>
                </a:solidFill>
                <a:cs typeface="Arial"/>
              </a:rPr>
              <a:t>o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w</a:t>
            </a:r>
            <a:r>
              <a:rPr lang="en-US" spc="5" dirty="0">
                <a:solidFill>
                  <a:srgbClr val="231F20"/>
                </a:solidFill>
                <a:cs typeface="Arial"/>
              </a:rPr>
              <a:t> vi</a:t>
            </a:r>
            <a:r>
              <a:rPr lang="en-US" spc="-25" dirty="0">
                <a:solidFill>
                  <a:srgbClr val="231F20"/>
                </a:solidFill>
                <a:cs typeface="Arial"/>
              </a:rPr>
              <a:t>e</a:t>
            </a:r>
            <a:r>
              <a:rPr lang="en-US" spc="-114" dirty="0">
                <a:solidFill>
                  <a:srgbClr val="231F20"/>
                </a:solidFill>
                <a:cs typeface="Arial"/>
              </a:rPr>
              <a:t>w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,</a:t>
            </a:r>
            <a:r>
              <a:rPr lang="en-US" dirty="0">
                <a:solidFill>
                  <a:srgbClr val="231F20"/>
                </a:solidFill>
                <a:cs typeface="Arial"/>
              </a:rPr>
              <a:t> 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the p</a:t>
            </a:r>
            <a:r>
              <a:rPr lang="en-US" dirty="0">
                <a:solidFill>
                  <a:srgbClr val="231F20"/>
                </a:solidFill>
                <a:cs typeface="Arial"/>
              </a:rPr>
              <a:t>r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ocesses</a:t>
            </a:r>
            <a:r>
              <a:rPr lang="en-US" spc="-10" dirty="0">
                <a:solidFill>
                  <a:srgbClr val="231F20"/>
                </a:solidFill>
                <a:cs typeface="Arial"/>
              </a:rPr>
              <a:t> </a:t>
            </a:r>
            <a:r>
              <a:rPr lang="en-US" spc="25" dirty="0">
                <a:solidFill>
                  <a:srgbClr val="231F20"/>
                </a:solidFill>
                <a:cs typeface="Arial"/>
              </a:rPr>
              <a:t>r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un on a </a:t>
            </a:r>
            <a:r>
              <a:rPr lang="en-US" spc="5" dirty="0">
                <a:solidFill>
                  <a:srgbClr val="231F20"/>
                </a:solidFill>
                <a:cs typeface="Arial"/>
              </a:rPr>
              <a:t>single</a:t>
            </a:r>
            <a:r>
              <a:rPr lang="en-US" spc="-15" dirty="0">
                <a:solidFill>
                  <a:srgbClr val="231F20"/>
                </a:solidFill>
                <a:cs typeface="Arial"/>
              </a:rPr>
              <a:t> 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node</a:t>
            </a:r>
            <a:r>
              <a:rPr lang="en-US" spc="10" dirty="0" smtClean="0">
                <a:solidFill>
                  <a:srgbClr val="231F20"/>
                </a:solidFill>
                <a:cs typeface="Arial"/>
              </a:rPr>
              <a:t>;</a:t>
            </a:r>
            <a:endParaRPr lang="en-US" dirty="0">
              <a:cs typeface="Arial"/>
            </a:endParaRPr>
          </a:p>
          <a:p>
            <a:pPr marL="231775" indent="-231775">
              <a:lnSpc>
                <a:spcPct val="100000"/>
              </a:lnSpc>
            </a:pPr>
            <a:r>
              <a:rPr lang="en-US" spc="-229" dirty="0" smtClean="0">
                <a:solidFill>
                  <a:srgbClr val="231F20"/>
                </a:solidFill>
                <a:cs typeface="Arial"/>
              </a:rPr>
              <a:t>T</a:t>
            </a:r>
            <a:r>
              <a:rPr lang="en-US" spc="10" dirty="0" smtClean="0">
                <a:solidFill>
                  <a:srgbClr val="231F20"/>
                </a:solidFill>
                <a:cs typeface="Arial"/>
              </a:rPr>
              <a:t>o 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change</a:t>
            </a:r>
            <a:r>
              <a:rPr lang="en-US" dirty="0">
                <a:solidFill>
                  <a:srgbClr val="231F20"/>
                </a:solidFill>
                <a:cs typeface="Arial"/>
              </a:rPr>
              <a:t> </a:t>
            </a:r>
            <a:r>
              <a:rPr lang="en-US" spc="5" dirty="0">
                <a:solidFill>
                  <a:srgbClr val="231F20"/>
                </a:solidFill>
                <a:cs typeface="Arial"/>
              </a:rPr>
              <a:t>or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 </a:t>
            </a:r>
            <a:r>
              <a:rPr lang="en-US" dirty="0">
                <a:solidFill>
                  <a:srgbClr val="231F20"/>
                </a:solidFill>
                <a:cs typeface="Arial"/>
              </a:rPr>
              <a:t>“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comment</a:t>
            </a:r>
            <a:r>
              <a:rPr lang="en-US" dirty="0">
                <a:solidFill>
                  <a:srgbClr val="231F20"/>
                </a:solidFill>
                <a:cs typeface="Arial"/>
              </a:rPr>
              <a:t> 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out</a:t>
            </a:r>
            <a:r>
              <a:rPr lang="en-US" spc="5" dirty="0">
                <a:solidFill>
                  <a:srgbClr val="231F20"/>
                </a:solidFill>
                <a:cs typeface="Arial"/>
              </a:rPr>
              <a:t>”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 the</a:t>
            </a:r>
            <a:r>
              <a:rPr lang="en-US" dirty="0">
                <a:solidFill>
                  <a:srgbClr val="231F20"/>
                </a:solidFill>
                <a:cs typeface="Arial"/>
              </a:rPr>
              <a:t> </a:t>
            </a:r>
            <a:r>
              <a:rPr lang="en-US" spc="-50" dirty="0">
                <a:solidFill>
                  <a:srgbClr val="231F20"/>
                </a:solidFill>
                <a:cs typeface="Arial"/>
              </a:rPr>
              <a:t>e</a:t>
            </a:r>
            <a:r>
              <a:rPr lang="en-US" spc="5" dirty="0">
                <a:solidFill>
                  <a:srgbClr val="231F20"/>
                </a:solidFill>
                <a:cs typeface="Arial"/>
              </a:rPr>
              <a:t>xis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t</a:t>
            </a:r>
            <a:r>
              <a:rPr lang="en-US" spc="5" dirty="0">
                <a:solidFill>
                  <a:srgbClr val="231F20"/>
                </a:solidFill>
                <a:cs typeface="Arial"/>
              </a:rPr>
              <a:t>ing</a:t>
            </a:r>
            <a:r>
              <a:rPr lang="en-US" dirty="0">
                <a:solidFill>
                  <a:srgbClr val="231F20"/>
                </a:solidFill>
                <a:cs typeface="Arial"/>
              </a:rPr>
              <a:t> 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p</a:t>
            </a:r>
            <a:r>
              <a:rPr lang="en-US" dirty="0">
                <a:solidFill>
                  <a:srgbClr val="231F20"/>
                </a:solidFill>
                <a:cs typeface="Arial"/>
              </a:rPr>
              <a:t>r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ot</a:t>
            </a:r>
            <a:r>
              <a:rPr lang="en-US" spc="5" dirty="0">
                <a:solidFill>
                  <a:srgbClr val="231F20"/>
                </a:solidFill>
                <a:cs typeface="Arial"/>
              </a:rPr>
              <a:t>ocols</a:t>
            </a:r>
            <a:r>
              <a:rPr lang="en-US" spc="-10" dirty="0">
                <a:solidFill>
                  <a:srgbClr val="231F20"/>
                </a:solidFill>
                <a:cs typeface="Arial"/>
              </a:rPr>
              <a:t> </a:t>
            </a:r>
            <a:r>
              <a:rPr lang="en-US" spc="25" dirty="0">
                <a:solidFill>
                  <a:srgbClr val="231F20"/>
                </a:solidFill>
                <a:cs typeface="Arial"/>
              </a:rPr>
              <a:t>r</a:t>
            </a:r>
            <a:r>
              <a:rPr lang="en-US" spc="5" dirty="0">
                <a:solidFill>
                  <a:srgbClr val="231F20"/>
                </a:solidFill>
                <a:cs typeface="Arial"/>
              </a:rPr>
              <a:t>unning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 </a:t>
            </a:r>
            <a:r>
              <a:rPr lang="en-US" spc="5" dirty="0">
                <a:solidFill>
                  <a:srgbClr val="231F20"/>
                </a:solidFill>
                <a:cs typeface="Arial"/>
              </a:rPr>
              <a:t>in</a:t>
            </a:r>
            <a:r>
              <a:rPr lang="en-US" dirty="0">
                <a:solidFill>
                  <a:srgbClr val="231F20"/>
                </a:solidFill>
                <a:cs typeface="Arial"/>
              </a:rPr>
              <a:t> </a:t>
            </a:r>
            <a:r>
              <a:rPr lang="en-US" spc="5" dirty="0">
                <a:solidFill>
                  <a:srgbClr val="231F20"/>
                </a:solidFill>
                <a:cs typeface="Arial"/>
              </a:rPr>
              <a:t>NS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2</a:t>
            </a:r>
            <a:r>
              <a:rPr lang="en-US" spc="10" dirty="0" smtClean="0">
                <a:solidFill>
                  <a:srgbClr val="231F20"/>
                </a:solidFill>
                <a:cs typeface="Arial"/>
              </a:rPr>
              <a:t>;</a:t>
            </a:r>
            <a:endParaRPr lang="en-US" dirty="0"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lang="en-US" spc="5" dirty="0" smtClean="0">
                <a:solidFill>
                  <a:srgbClr val="231F20"/>
                </a:solidFill>
                <a:cs typeface="Arial"/>
              </a:rPr>
              <a:t>D</a:t>
            </a:r>
            <a:r>
              <a:rPr lang="en-US" spc="10" dirty="0" smtClean="0">
                <a:solidFill>
                  <a:srgbClr val="231F20"/>
                </a:solidFill>
                <a:cs typeface="Arial"/>
              </a:rPr>
              <a:t>et</a:t>
            </a:r>
            <a:r>
              <a:rPr lang="en-US" spc="5" dirty="0" smtClean="0">
                <a:solidFill>
                  <a:srgbClr val="231F20"/>
                </a:solidFill>
                <a:cs typeface="Arial"/>
              </a:rPr>
              <a:t>ails</a:t>
            </a:r>
            <a:r>
              <a:rPr lang="en-US" dirty="0" smtClean="0">
                <a:solidFill>
                  <a:srgbClr val="231F20"/>
                </a:solidFill>
                <a:cs typeface="Arial"/>
              </a:rPr>
              <a:t> 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of </a:t>
            </a:r>
            <a:r>
              <a:rPr lang="en-US" spc="-30" dirty="0">
                <a:solidFill>
                  <a:srgbClr val="231F20"/>
                </a:solidFill>
                <a:cs typeface="Arial"/>
              </a:rPr>
              <a:t>y</a:t>
            </a:r>
            <a:r>
              <a:rPr lang="en-US" spc="5" dirty="0">
                <a:solidFill>
                  <a:srgbClr val="231F20"/>
                </a:solidFill>
                <a:cs typeface="Arial"/>
              </a:rPr>
              <a:t>our</a:t>
            </a:r>
            <a:r>
              <a:rPr lang="en-US" spc="-5" dirty="0">
                <a:solidFill>
                  <a:srgbClr val="231F20"/>
                </a:solidFill>
                <a:cs typeface="Arial"/>
              </a:rPr>
              <a:t> </a:t>
            </a:r>
            <a:r>
              <a:rPr lang="en-US" dirty="0">
                <a:solidFill>
                  <a:srgbClr val="231F20"/>
                </a:solidFill>
                <a:cs typeface="Arial"/>
              </a:rPr>
              <a:t>r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esea</a:t>
            </a:r>
            <a:r>
              <a:rPr lang="en-US" dirty="0">
                <a:solidFill>
                  <a:srgbClr val="231F20"/>
                </a:solidFill>
                <a:cs typeface="Arial"/>
              </a:rPr>
              <a:t>r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ch</a:t>
            </a:r>
            <a:r>
              <a:rPr lang="en-US" dirty="0">
                <a:solidFill>
                  <a:srgbClr val="231F20"/>
                </a:solidFill>
                <a:cs typeface="Arial"/>
              </a:rPr>
              <a:t> 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schem</a:t>
            </a:r>
            <a:r>
              <a:rPr lang="en-US" spc="-15" dirty="0">
                <a:solidFill>
                  <a:srgbClr val="231F20"/>
                </a:solidFill>
                <a:cs typeface="Arial"/>
              </a:rPr>
              <a:t>e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.</a:t>
            </a:r>
            <a:endParaRPr lang="en-US" dirty="0">
              <a:cs typeface="Arial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CECD4D-FF13-F54C-9E44-5E76ECC5C64E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762000" y="617538"/>
            <a:ext cx="8382000" cy="1143000"/>
          </a:xfrm>
        </p:spPr>
        <p:txBody>
          <a:bodyPr/>
          <a:lstStyle/>
          <a:p>
            <a:r>
              <a:rPr lang="en-US" dirty="0"/>
              <a:t>ns-</a:t>
            </a:r>
            <a:r>
              <a:rPr lang="en-US" dirty="0" smtClean="0"/>
              <a:t>2 Languages (C++)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04825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017713"/>
            <a:ext cx="8802688" cy="4114800"/>
          </a:xfrm>
        </p:spPr>
        <p:txBody>
          <a:bodyPr/>
          <a:lstStyle/>
          <a:p>
            <a:pPr marL="0" lvl="1" indent="0">
              <a:buClr>
                <a:schemeClr val="folHlink"/>
              </a:buClr>
              <a:buSzPct val="60000"/>
              <a:buNone/>
            </a:pPr>
            <a:r>
              <a:rPr lang="en-US" b="1" spc="10" dirty="0">
                <a:solidFill>
                  <a:srgbClr val="231F20"/>
                </a:solidFill>
                <a:cs typeface="Arial"/>
              </a:rPr>
              <a:t>2 </a:t>
            </a:r>
            <a:r>
              <a:rPr lang="en-US" b="1" dirty="0">
                <a:solidFill>
                  <a:srgbClr val="231F20"/>
                </a:solidFill>
                <a:cs typeface="Arial"/>
              </a:rPr>
              <a:t>r</a:t>
            </a:r>
            <a:r>
              <a:rPr lang="en-US" b="1" spc="10" dirty="0">
                <a:solidFill>
                  <a:srgbClr val="231F20"/>
                </a:solidFill>
                <a:cs typeface="Arial"/>
              </a:rPr>
              <a:t>equi</a:t>
            </a:r>
            <a:r>
              <a:rPr lang="en-US" b="1" dirty="0">
                <a:solidFill>
                  <a:srgbClr val="231F20"/>
                </a:solidFill>
                <a:cs typeface="Arial"/>
              </a:rPr>
              <a:t>r</a:t>
            </a:r>
            <a:r>
              <a:rPr lang="en-US" b="1" spc="10" dirty="0">
                <a:solidFill>
                  <a:srgbClr val="231F20"/>
                </a:solidFill>
                <a:cs typeface="Arial"/>
              </a:rPr>
              <a:t>emen</a:t>
            </a:r>
            <a:r>
              <a:rPr lang="en-US" b="1" dirty="0">
                <a:solidFill>
                  <a:srgbClr val="231F20"/>
                </a:solidFill>
                <a:cs typeface="Arial"/>
              </a:rPr>
              <a:t>t</a:t>
            </a:r>
            <a:r>
              <a:rPr lang="en-US" b="1" spc="10" dirty="0">
                <a:solidFill>
                  <a:srgbClr val="231F20"/>
                </a:solidFill>
                <a:cs typeface="Arial"/>
              </a:rPr>
              <a:t>s </a:t>
            </a:r>
            <a:r>
              <a:rPr lang="en-US" b="1" spc="5" dirty="0">
                <a:solidFill>
                  <a:srgbClr val="231F20"/>
                </a:solidFill>
                <a:cs typeface="Arial"/>
              </a:rPr>
              <a:t>of</a:t>
            </a:r>
            <a:r>
              <a:rPr lang="en-US" b="1" spc="10" dirty="0">
                <a:solidFill>
                  <a:srgbClr val="231F20"/>
                </a:solidFill>
                <a:cs typeface="Arial"/>
              </a:rPr>
              <a:t> </a:t>
            </a:r>
            <a:r>
              <a:rPr lang="en-US" b="1" dirty="0">
                <a:solidFill>
                  <a:srgbClr val="231F20"/>
                </a:solidFill>
                <a:cs typeface="Arial"/>
              </a:rPr>
              <a:t>t</a:t>
            </a:r>
            <a:r>
              <a:rPr lang="en-US" b="1" spc="10" dirty="0">
                <a:solidFill>
                  <a:srgbClr val="231F20"/>
                </a:solidFill>
                <a:cs typeface="Arial"/>
              </a:rPr>
              <a:t>he </a:t>
            </a:r>
            <a:r>
              <a:rPr lang="en-US" b="1" spc="10" dirty="0" smtClean="0">
                <a:solidFill>
                  <a:srgbClr val="231F20"/>
                </a:solidFill>
                <a:cs typeface="Arial"/>
              </a:rPr>
              <a:t>si</a:t>
            </a:r>
            <a:r>
              <a:rPr lang="en-US" b="1" spc="-25" dirty="0" smtClean="0">
                <a:solidFill>
                  <a:srgbClr val="231F20"/>
                </a:solidFill>
                <a:cs typeface="Arial"/>
              </a:rPr>
              <a:t>m</a:t>
            </a:r>
            <a:r>
              <a:rPr lang="en-US" b="1" spc="10" dirty="0" smtClean="0">
                <a:solidFill>
                  <a:srgbClr val="231F20"/>
                </a:solidFill>
                <a:cs typeface="Arial"/>
              </a:rPr>
              <a:t>ula</a:t>
            </a:r>
            <a:r>
              <a:rPr lang="en-US" b="1" dirty="0" smtClean="0">
                <a:solidFill>
                  <a:srgbClr val="231F20"/>
                </a:solidFill>
                <a:cs typeface="Arial"/>
              </a:rPr>
              <a:t>t</a:t>
            </a:r>
            <a:r>
              <a:rPr lang="en-US" b="1" spc="5" dirty="0" smtClean="0">
                <a:solidFill>
                  <a:srgbClr val="231F20"/>
                </a:solidFill>
                <a:cs typeface="Arial"/>
              </a:rPr>
              <a:t>or</a:t>
            </a:r>
            <a:endParaRPr lang="en-US" dirty="0" smtClean="0">
              <a:cs typeface="Arial"/>
            </a:endParaRPr>
          </a:p>
          <a:p>
            <a:pPr marL="0" lvl="1" indent="0">
              <a:buClr>
                <a:schemeClr val="folHlink"/>
              </a:buClr>
              <a:buSzPct val="60000"/>
              <a:buNone/>
            </a:pPr>
            <a:endParaRPr lang="en-US" spc="5" dirty="0" smtClean="0">
              <a:solidFill>
                <a:srgbClr val="231F20"/>
              </a:solidFill>
              <a:cs typeface="Arial"/>
            </a:endParaRPr>
          </a:p>
          <a:p>
            <a:pPr marL="342900" lvl="1" indent="-342900">
              <a:buClr>
                <a:schemeClr val="folHlink"/>
              </a:buClr>
              <a:buSzPct val="60000"/>
            </a:pPr>
            <a:r>
              <a:rPr lang="en-US" spc="5" dirty="0" smtClean="0">
                <a:solidFill>
                  <a:srgbClr val="231F20"/>
                </a:solidFill>
                <a:cs typeface="Arial"/>
              </a:rPr>
              <a:t>D</a:t>
            </a:r>
            <a:r>
              <a:rPr lang="en-US" spc="10" dirty="0" smtClean="0">
                <a:solidFill>
                  <a:srgbClr val="231F20"/>
                </a:solidFill>
                <a:cs typeface="Arial"/>
              </a:rPr>
              <a:t>et</a:t>
            </a:r>
            <a:r>
              <a:rPr lang="en-US" spc="5" dirty="0" smtClean="0">
                <a:solidFill>
                  <a:srgbClr val="231F20"/>
                </a:solidFill>
                <a:cs typeface="Arial"/>
              </a:rPr>
              <a:t>ailed</a:t>
            </a:r>
            <a:r>
              <a:rPr lang="en-US" dirty="0" smtClean="0">
                <a:solidFill>
                  <a:srgbClr val="231F20"/>
                </a:solidFill>
                <a:cs typeface="Arial"/>
              </a:rPr>
              <a:t> </a:t>
            </a:r>
            <a:r>
              <a:rPr lang="en-US" spc="5" dirty="0">
                <a:solidFill>
                  <a:srgbClr val="231F20"/>
                </a:solidFill>
                <a:cs typeface="Arial"/>
              </a:rPr>
              <a:t>si</a:t>
            </a:r>
            <a:r>
              <a:rPr lang="en-US" spc="-5" dirty="0">
                <a:solidFill>
                  <a:srgbClr val="231F20"/>
                </a:solidFill>
                <a:cs typeface="Arial"/>
              </a:rPr>
              <a:t>m</a:t>
            </a:r>
            <a:r>
              <a:rPr lang="en-US" spc="5" dirty="0">
                <a:solidFill>
                  <a:srgbClr val="231F20"/>
                </a:solidFill>
                <a:cs typeface="Arial"/>
              </a:rPr>
              <a:t>ula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t</a:t>
            </a:r>
            <a:r>
              <a:rPr lang="en-US" spc="5" dirty="0">
                <a:solidFill>
                  <a:srgbClr val="231F20"/>
                </a:solidFill>
                <a:cs typeface="Arial"/>
              </a:rPr>
              <a:t>ion</a:t>
            </a:r>
            <a:r>
              <a:rPr lang="en-US" spc="-15" dirty="0">
                <a:solidFill>
                  <a:srgbClr val="231F20"/>
                </a:solidFill>
                <a:cs typeface="Arial"/>
              </a:rPr>
              <a:t> 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of </a:t>
            </a:r>
            <a:r>
              <a:rPr lang="en-US" spc="5" dirty="0">
                <a:solidFill>
                  <a:srgbClr val="231F20"/>
                </a:solidFill>
                <a:cs typeface="Arial"/>
              </a:rPr>
              <a:t>P</a:t>
            </a:r>
            <a:r>
              <a:rPr lang="en-US" dirty="0">
                <a:solidFill>
                  <a:srgbClr val="231F20"/>
                </a:solidFill>
                <a:cs typeface="Arial"/>
              </a:rPr>
              <a:t>r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ot</a:t>
            </a:r>
            <a:r>
              <a:rPr lang="en-US" spc="5" dirty="0">
                <a:solidFill>
                  <a:srgbClr val="231F20"/>
                </a:solidFill>
                <a:cs typeface="Arial"/>
              </a:rPr>
              <a:t>ocol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:</a:t>
            </a:r>
            <a:r>
              <a:rPr lang="en-US" spc="130" dirty="0">
                <a:solidFill>
                  <a:srgbClr val="231F20"/>
                </a:solidFill>
                <a:cs typeface="Arial"/>
              </a:rPr>
              <a:t> </a:t>
            </a:r>
            <a:r>
              <a:rPr lang="en-US" spc="5" dirty="0">
                <a:solidFill>
                  <a:srgbClr val="231F20"/>
                </a:solidFill>
                <a:cs typeface="Arial"/>
              </a:rPr>
              <a:t>R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un</a:t>
            </a:r>
            <a:r>
              <a:rPr lang="en-US" dirty="0">
                <a:solidFill>
                  <a:srgbClr val="231F20"/>
                </a:solidFill>
                <a:cs typeface="Arial"/>
              </a:rPr>
              <a:t>-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time</a:t>
            </a:r>
            <a:r>
              <a:rPr lang="en-US" dirty="0">
                <a:solidFill>
                  <a:srgbClr val="231F20"/>
                </a:solidFill>
                <a:cs typeface="Arial"/>
              </a:rPr>
              <a:t> 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speed</a:t>
            </a:r>
            <a:r>
              <a:rPr lang="en-US" spc="10" dirty="0" smtClean="0">
                <a:solidFill>
                  <a:srgbClr val="231F20"/>
                </a:solidFill>
                <a:cs typeface="Arial"/>
              </a:rPr>
              <a:t>;</a:t>
            </a:r>
          </a:p>
          <a:p>
            <a:pPr marL="342900" lvl="1" indent="-342900">
              <a:buClr>
                <a:schemeClr val="folHlink"/>
              </a:buClr>
              <a:buSzPct val="60000"/>
            </a:pPr>
            <a:r>
              <a:rPr lang="en-US" spc="-140" dirty="0" smtClean="0">
                <a:solidFill>
                  <a:srgbClr val="231F20"/>
                </a:solidFill>
                <a:cs typeface="Arial"/>
              </a:rPr>
              <a:t>V</a:t>
            </a:r>
            <a:r>
              <a:rPr lang="en-US" spc="10" dirty="0" smtClean="0">
                <a:solidFill>
                  <a:srgbClr val="231F20"/>
                </a:solidFill>
                <a:cs typeface="Arial"/>
              </a:rPr>
              <a:t>a</a:t>
            </a:r>
            <a:r>
              <a:rPr lang="en-US" spc="60" dirty="0" smtClean="0">
                <a:solidFill>
                  <a:srgbClr val="231F20"/>
                </a:solidFill>
                <a:cs typeface="Arial"/>
              </a:rPr>
              <a:t>r</a:t>
            </a:r>
            <a:r>
              <a:rPr lang="en-US" spc="5" dirty="0" smtClean="0">
                <a:solidFill>
                  <a:srgbClr val="231F20"/>
                </a:solidFill>
                <a:cs typeface="Arial"/>
              </a:rPr>
              <a:t>ying</a:t>
            </a:r>
            <a:r>
              <a:rPr lang="en-US" dirty="0" smtClean="0">
                <a:solidFill>
                  <a:srgbClr val="231F20"/>
                </a:solidFill>
                <a:cs typeface="Arial"/>
              </a:rPr>
              <a:t> 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pa</a:t>
            </a:r>
            <a:r>
              <a:rPr lang="en-US" spc="-20" dirty="0">
                <a:solidFill>
                  <a:srgbClr val="231F20"/>
                </a:solidFill>
                <a:cs typeface="Arial"/>
              </a:rPr>
              <a:t>r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amete</a:t>
            </a:r>
            <a:r>
              <a:rPr lang="en-US" dirty="0">
                <a:solidFill>
                  <a:srgbClr val="231F20"/>
                </a:solidFill>
                <a:cs typeface="Arial"/>
              </a:rPr>
              <a:t>r</a:t>
            </a:r>
            <a:r>
              <a:rPr lang="en-US" spc="5" dirty="0">
                <a:solidFill>
                  <a:srgbClr val="231F20"/>
                </a:solidFill>
                <a:cs typeface="Arial"/>
              </a:rPr>
              <a:t>s</a:t>
            </a:r>
            <a:r>
              <a:rPr lang="en-US" dirty="0">
                <a:solidFill>
                  <a:srgbClr val="231F20"/>
                </a:solidFill>
                <a:cs typeface="Arial"/>
              </a:rPr>
              <a:t> </a:t>
            </a:r>
            <a:r>
              <a:rPr lang="en-US" spc="5" dirty="0">
                <a:solidFill>
                  <a:srgbClr val="231F20"/>
                </a:solidFill>
                <a:cs typeface="Arial"/>
              </a:rPr>
              <a:t>or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 </a:t>
            </a:r>
            <a:r>
              <a:rPr lang="en-US" spc="5" dirty="0">
                <a:solidFill>
                  <a:srgbClr val="231F20"/>
                </a:solidFill>
                <a:cs typeface="Arial"/>
              </a:rPr>
              <a:t>configu</a:t>
            </a:r>
            <a:r>
              <a:rPr lang="en-US" spc="-20" dirty="0">
                <a:solidFill>
                  <a:srgbClr val="231F20"/>
                </a:solidFill>
                <a:cs typeface="Arial"/>
              </a:rPr>
              <a:t>r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at</a:t>
            </a:r>
            <a:r>
              <a:rPr lang="en-US" spc="5" dirty="0">
                <a:solidFill>
                  <a:srgbClr val="231F20"/>
                </a:solidFill>
                <a:cs typeface="Arial"/>
              </a:rPr>
              <a:t>ion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:</a:t>
            </a:r>
            <a:r>
              <a:rPr lang="en-US" spc="120" dirty="0">
                <a:solidFill>
                  <a:srgbClr val="231F20"/>
                </a:solidFill>
                <a:cs typeface="Arial"/>
              </a:rPr>
              <a:t> 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easy</a:t>
            </a:r>
            <a:r>
              <a:rPr lang="en-US" dirty="0">
                <a:solidFill>
                  <a:srgbClr val="231F20"/>
                </a:solidFill>
                <a:cs typeface="Arial"/>
              </a:rPr>
              <a:t> 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to </a:t>
            </a:r>
            <a:r>
              <a:rPr lang="en-US" spc="10" dirty="0" smtClean="0">
                <a:solidFill>
                  <a:srgbClr val="231F20"/>
                </a:solidFill>
                <a:cs typeface="Arial"/>
              </a:rPr>
              <a:t>us</a:t>
            </a:r>
            <a:r>
              <a:rPr lang="en-US" spc="-15" dirty="0" smtClean="0">
                <a:solidFill>
                  <a:srgbClr val="231F20"/>
                </a:solidFill>
                <a:cs typeface="Arial"/>
              </a:rPr>
              <a:t>e</a:t>
            </a:r>
            <a:r>
              <a:rPr lang="en-US" spc="10" dirty="0" smtClean="0">
                <a:solidFill>
                  <a:srgbClr val="231F20"/>
                </a:solidFill>
                <a:cs typeface="Arial"/>
              </a:rPr>
              <a:t>.</a:t>
            </a:r>
            <a:endParaRPr lang="en-US" dirty="0" smtClean="0">
              <a:cs typeface="Arial"/>
            </a:endParaRPr>
          </a:p>
          <a:p>
            <a:pPr marL="342900" lvl="1" indent="-342900">
              <a:buClr>
                <a:schemeClr val="folHlink"/>
              </a:buClr>
              <a:buSzPct val="60000"/>
            </a:pPr>
            <a:r>
              <a:rPr lang="en-US" sz="2800" spc="5" dirty="0" smtClean="0">
                <a:solidFill>
                  <a:srgbClr val="231F20"/>
                </a:solidFill>
                <a:cs typeface="Arial"/>
              </a:rPr>
              <a:t>C</a:t>
            </a:r>
            <a:r>
              <a:rPr lang="en-US" sz="2800" spc="15" dirty="0">
                <a:solidFill>
                  <a:srgbClr val="231F20"/>
                </a:solidFill>
                <a:cs typeface="Arial"/>
              </a:rPr>
              <a:t>+</a:t>
            </a:r>
            <a:r>
              <a:rPr lang="en-US" sz="2800" spc="10" dirty="0">
                <a:solidFill>
                  <a:srgbClr val="231F20"/>
                </a:solidFill>
                <a:cs typeface="Arial"/>
              </a:rPr>
              <a:t>+</a:t>
            </a:r>
            <a:r>
              <a:rPr lang="en-US" sz="2800" spc="15" dirty="0">
                <a:solidFill>
                  <a:srgbClr val="231F20"/>
                </a:solidFill>
                <a:cs typeface="Arial"/>
              </a:rPr>
              <a:t> </a:t>
            </a:r>
            <a:r>
              <a:rPr lang="en-US" sz="2800" spc="5" dirty="0">
                <a:solidFill>
                  <a:srgbClr val="231F20"/>
                </a:solidFill>
                <a:cs typeface="Arial"/>
              </a:rPr>
              <a:t>is</a:t>
            </a:r>
            <a:r>
              <a:rPr lang="en-US" sz="2800" dirty="0">
                <a:solidFill>
                  <a:srgbClr val="231F20"/>
                </a:solidFill>
                <a:cs typeface="Arial"/>
              </a:rPr>
              <a:t> </a:t>
            </a:r>
            <a:r>
              <a:rPr lang="en-US" sz="2800" spc="-50" dirty="0">
                <a:solidFill>
                  <a:srgbClr val="231F20"/>
                </a:solidFill>
                <a:cs typeface="Arial"/>
              </a:rPr>
              <a:t>f</a:t>
            </a:r>
            <a:r>
              <a:rPr lang="en-US" sz="2800" spc="10" dirty="0">
                <a:solidFill>
                  <a:srgbClr val="231F20"/>
                </a:solidFill>
                <a:cs typeface="Arial"/>
              </a:rPr>
              <a:t>ast</a:t>
            </a:r>
            <a:r>
              <a:rPr lang="en-US" sz="2800" dirty="0">
                <a:solidFill>
                  <a:srgbClr val="231F20"/>
                </a:solidFill>
                <a:cs typeface="Arial"/>
              </a:rPr>
              <a:t> </a:t>
            </a:r>
            <a:r>
              <a:rPr lang="en-US" sz="2800" spc="10" dirty="0">
                <a:solidFill>
                  <a:srgbClr val="231F20"/>
                </a:solidFill>
                <a:cs typeface="Arial"/>
              </a:rPr>
              <a:t>to </a:t>
            </a:r>
            <a:r>
              <a:rPr lang="en-US" sz="2800" spc="25" dirty="0">
                <a:solidFill>
                  <a:srgbClr val="231F20"/>
                </a:solidFill>
                <a:cs typeface="Arial"/>
              </a:rPr>
              <a:t>r</a:t>
            </a:r>
            <a:r>
              <a:rPr lang="en-US" sz="2800" spc="10" dirty="0">
                <a:solidFill>
                  <a:srgbClr val="231F20"/>
                </a:solidFill>
                <a:cs typeface="Arial"/>
              </a:rPr>
              <a:t>un </a:t>
            </a:r>
            <a:r>
              <a:rPr lang="en-US" sz="2800" spc="-25" dirty="0">
                <a:solidFill>
                  <a:srgbClr val="231F20"/>
                </a:solidFill>
                <a:cs typeface="Arial"/>
              </a:rPr>
              <a:t>b</a:t>
            </a:r>
            <a:r>
              <a:rPr lang="en-US" sz="2800" spc="10" dirty="0">
                <a:solidFill>
                  <a:srgbClr val="231F20"/>
                </a:solidFill>
                <a:cs typeface="Arial"/>
              </a:rPr>
              <a:t>ut </a:t>
            </a:r>
            <a:r>
              <a:rPr lang="en-US" sz="2800" spc="5" dirty="0">
                <a:solidFill>
                  <a:srgbClr val="231F20"/>
                </a:solidFill>
                <a:cs typeface="Arial"/>
              </a:rPr>
              <a:t>sl</a:t>
            </a:r>
            <a:r>
              <a:rPr lang="en-US" sz="2800" spc="-15" dirty="0">
                <a:solidFill>
                  <a:srgbClr val="231F20"/>
                </a:solidFill>
                <a:cs typeface="Arial"/>
              </a:rPr>
              <a:t>o</a:t>
            </a:r>
            <a:r>
              <a:rPr lang="en-US" sz="2800" spc="-20" dirty="0">
                <a:solidFill>
                  <a:srgbClr val="231F20"/>
                </a:solidFill>
                <a:cs typeface="Arial"/>
              </a:rPr>
              <a:t>w</a:t>
            </a:r>
            <a:r>
              <a:rPr lang="en-US" sz="2800" spc="5" dirty="0">
                <a:solidFill>
                  <a:srgbClr val="231F20"/>
                </a:solidFill>
                <a:cs typeface="Arial"/>
              </a:rPr>
              <a:t>er</a:t>
            </a:r>
            <a:r>
              <a:rPr lang="en-US" sz="2800" spc="-5" dirty="0">
                <a:solidFill>
                  <a:srgbClr val="231F20"/>
                </a:solidFill>
                <a:cs typeface="Arial"/>
              </a:rPr>
              <a:t> </a:t>
            </a:r>
            <a:r>
              <a:rPr lang="en-US" sz="2800" spc="10" dirty="0">
                <a:solidFill>
                  <a:srgbClr val="231F20"/>
                </a:solidFill>
                <a:cs typeface="Arial"/>
              </a:rPr>
              <a:t>to code</a:t>
            </a:r>
            <a:r>
              <a:rPr lang="en-US" sz="2800" dirty="0">
                <a:solidFill>
                  <a:srgbClr val="231F20"/>
                </a:solidFill>
                <a:cs typeface="Arial"/>
              </a:rPr>
              <a:t> </a:t>
            </a:r>
            <a:r>
              <a:rPr lang="en-US" sz="2800" spc="10" dirty="0">
                <a:solidFill>
                  <a:srgbClr val="231F20"/>
                </a:solidFill>
                <a:cs typeface="Arial"/>
              </a:rPr>
              <a:t>and change</a:t>
            </a:r>
            <a:r>
              <a:rPr lang="en-US" sz="2800" spc="10" dirty="0" smtClean="0">
                <a:solidFill>
                  <a:srgbClr val="231F20"/>
                </a:solidFill>
                <a:cs typeface="Arial"/>
              </a:rPr>
              <a:t>;</a:t>
            </a:r>
            <a:endParaRPr lang="en-US" dirty="0" smtClean="0">
              <a:cs typeface="Arial"/>
            </a:endParaRPr>
          </a:p>
          <a:p>
            <a:pPr marL="342900" lvl="1" indent="-342900">
              <a:buClr>
                <a:schemeClr val="folHlink"/>
              </a:buClr>
              <a:buSzPct val="60000"/>
            </a:pPr>
            <a:r>
              <a:rPr lang="en-US" sz="2800" spc="-65" dirty="0" err="1" smtClean="0">
                <a:solidFill>
                  <a:srgbClr val="231F20"/>
                </a:solidFill>
                <a:cs typeface="Arial"/>
              </a:rPr>
              <a:t>O</a:t>
            </a:r>
            <a:r>
              <a:rPr lang="en-US" sz="2800" spc="5" dirty="0" err="1" smtClean="0">
                <a:solidFill>
                  <a:srgbClr val="231F20"/>
                </a:solidFill>
                <a:cs typeface="Arial"/>
              </a:rPr>
              <a:t>Tcl</a:t>
            </a:r>
            <a:r>
              <a:rPr lang="en-US" sz="2800" spc="15" dirty="0" smtClean="0">
                <a:solidFill>
                  <a:srgbClr val="231F20"/>
                </a:solidFill>
                <a:cs typeface="Arial"/>
              </a:rPr>
              <a:t> </a:t>
            </a:r>
            <a:r>
              <a:rPr lang="en-US" sz="2800" spc="5" dirty="0">
                <a:solidFill>
                  <a:srgbClr val="231F20"/>
                </a:solidFill>
                <a:cs typeface="Arial"/>
              </a:rPr>
              <a:t>is</a:t>
            </a:r>
            <a:r>
              <a:rPr lang="en-US" sz="2800" dirty="0">
                <a:solidFill>
                  <a:srgbClr val="231F20"/>
                </a:solidFill>
                <a:cs typeface="Arial"/>
              </a:rPr>
              <a:t> </a:t>
            </a:r>
            <a:r>
              <a:rPr lang="en-US" sz="2800" spc="10" dirty="0">
                <a:solidFill>
                  <a:srgbClr val="231F20"/>
                </a:solidFill>
                <a:cs typeface="Arial"/>
              </a:rPr>
              <a:t>easy</a:t>
            </a:r>
            <a:r>
              <a:rPr lang="en-US" sz="2800" dirty="0">
                <a:solidFill>
                  <a:srgbClr val="231F20"/>
                </a:solidFill>
                <a:cs typeface="Arial"/>
              </a:rPr>
              <a:t> </a:t>
            </a:r>
            <a:r>
              <a:rPr lang="en-US" sz="2800" spc="10" dirty="0">
                <a:solidFill>
                  <a:srgbClr val="231F20"/>
                </a:solidFill>
                <a:cs typeface="Arial"/>
              </a:rPr>
              <a:t>to code</a:t>
            </a:r>
            <a:r>
              <a:rPr lang="en-US" sz="2800" dirty="0">
                <a:solidFill>
                  <a:srgbClr val="231F20"/>
                </a:solidFill>
                <a:cs typeface="Arial"/>
              </a:rPr>
              <a:t> </a:t>
            </a:r>
            <a:r>
              <a:rPr lang="en-US" sz="2800" spc="-25" dirty="0">
                <a:solidFill>
                  <a:srgbClr val="231F20"/>
                </a:solidFill>
                <a:cs typeface="Arial"/>
              </a:rPr>
              <a:t>b</a:t>
            </a:r>
            <a:r>
              <a:rPr lang="en-US" sz="2800" spc="10" dirty="0">
                <a:solidFill>
                  <a:srgbClr val="231F20"/>
                </a:solidFill>
                <a:cs typeface="Arial"/>
              </a:rPr>
              <a:t>ut</a:t>
            </a:r>
            <a:r>
              <a:rPr lang="en-US" sz="2800" dirty="0">
                <a:solidFill>
                  <a:srgbClr val="231F20"/>
                </a:solidFill>
                <a:cs typeface="Arial"/>
              </a:rPr>
              <a:t> </a:t>
            </a:r>
            <a:r>
              <a:rPr lang="en-US" sz="2800" spc="25" dirty="0">
                <a:solidFill>
                  <a:srgbClr val="231F20"/>
                </a:solidFill>
                <a:cs typeface="Arial"/>
              </a:rPr>
              <a:t>r</a:t>
            </a:r>
            <a:r>
              <a:rPr lang="en-US" sz="2800" spc="10" dirty="0">
                <a:solidFill>
                  <a:srgbClr val="231F20"/>
                </a:solidFill>
                <a:cs typeface="Arial"/>
              </a:rPr>
              <a:t>uns</a:t>
            </a:r>
            <a:r>
              <a:rPr lang="en-US" sz="2800" spc="15" dirty="0">
                <a:solidFill>
                  <a:srgbClr val="231F20"/>
                </a:solidFill>
                <a:cs typeface="Arial"/>
              </a:rPr>
              <a:t> </a:t>
            </a:r>
            <a:r>
              <a:rPr lang="en-US" sz="2800" spc="5" dirty="0">
                <a:solidFill>
                  <a:srgbClr val="231F20"/>
                </a:solidFill>
                <a:cs typeface="Arial"/>
              </a:rPr>
              <a:t>sl</a:t>
            </a:r>
            <a:r>
              <a:rPr lang="en-US" sz="2800" spc="-15" dirty="0">
                <a:solidFill>
                  <a:srgbClr val="231F20"/>
                </a:solidFill>
                <a:cs typeface="Arial"/>
              </a:rPr>
              <a:t>o</a:t>
            </a:r>
            <a:r>
              <a:rPr lang="en-US" sz="2800" spc="5" dirty="0">
                <a:solidFill>
                  <a:srgbClr val="231F20"/>
                </a:solidFill>
                <a:cs typeface="Arial"/>
              </a:rPr>
              <a:t>w</a:t>
            </a:r>
            <a:r>
              <a:rPr lang="en-US" sz="2800" dirty="0">
                <a:solidFill>
                  <a:srgbClr val="231F20"/>
                </a:solidFill>
                <a:cs typeface="Arial"/>
              </a:rPr>
              <a:t>l</a:t>
            </a:r>
            <a:r>
              <a:rPr lang="en-US" sz="2800" spc="-195" dirty="0">
                <a:solidFill>
                  <a:srgbClr val="231F20"/>
                </a:solidFill>
                <a:cs typeface="Arial"/>
              </a:rPr>
              <a:t>y</a:t>
            </a:r>
            <a:r>
              <a:rPr lang="en-US" sz="2800" spc="10" dirty="0">
                <a:solidFill>
                  <a:srgbClr val="231F20"/>
                </a:solidFill>
                <a:cs typeface="Arial"/>
              </a:rPr>
              <a:t>.</a:t>
            </a:r>
            <a:endParaRPr lang="en-US" sz="2800" dirty="0">
              <a:cs typeface="Arial"/>
            </a:endParaRPr>
          </a:p>
          <a:p>
            <a:pPr marL="342900" lvl="1" indent="-342900">
              <a:buClr>
                <a:schemeClr val="folHlink"/>
              </a:buClr>
              <a:buSzPct val="60000"/>
            </a:pPr>
            <a:endParaRPr lang="en-US" dirty="0">
              <a:cs typeface="Arial"/>
            </a:endParaRP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CECD4D-FF13-F54C-9E44-5E76ECC5C64E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150938" y="617538"/>
            <a:ext cx="7793037" cy="1143000"/>
          </a:xfrm>
        </p:spPr>
        <p:txBody>
          <a:bodyPr/>
          <a:lstStyle/>
          <a:p>
            <a:r>
              <a:rPr lang="en-US" dirty="0" smtClean="0"/>
              <a:t>Two Languages (why?)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64752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</a:t>
            </a:r>
            <a:r>
              <a:rPr lang="en-US" dirty="0" smtClean="0"/>
              <a:t>s-2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017712"/>
            <a:ext cx="9144000" cy="4840287"/>
          </a:xfrm>
        </p:spPr>
        <p:txBody>
          <a:bodyPr/>
          <a:lstStyle/>
          <a:p>
            <a:r>
              <a:rPr lang="en-US" sz="2400" dirty="0"/>
              <a:t>Traffic models and applications:</a:t>
            </a:r>
            <a:br>
              <a:rPr lang="en-US" sz="2400" dirty="0"/>
            </a:br>
            <a:r>
              <a:rPr lang="en-US" sz="2400" dirty="0"/>
              <a:t>Web, FTP, telnet, constant-bit rate, real audio</a:t>
            </a:r>
            <a:br>
              <a:rPr lang="en-US" sz="2400" dirty="0"/>
            </a:br>
            <a:r>
              <a:rPr lang="en-US" sz="2400" dirty="0"/>
              <a:t>Transport protocols:</a:t>
            </a:r>
            <a:br>
              <a:rPr lang="en-US" sz="2400" dirty="0"/>
            </a:br>
            <a:r>
              <a:rPr lang="en-US" sz="2400" dirty="0"/>
              <a:t>unicast: TCP (Reno, Vegas, etc.), UDP</a:t>
            </a:r>
            <a:br>
              <a:rPr lang="en-US" sz="2400" dirty="0"/>
            </a:br>
            <a:r>
              <a:rPr lang="en-US" sz="2400" dirty="0"/>
              <a:t>Multicast: SRM</a:t>
            </a:r>
            <a:br>
              <a:rPr lang="en-US" sz="2400" dirty="0"/>
            </a:br>
            <a:r>
              <a:rPr lang="en-US" sz="2400" dirty="0"/>
              <a:t>Routing and </a:t>
            </a:r>
            <a:r>
              <a:rPr lang="en-US" sz="2400" dirty="0" err="1"/>
              <a:t>queueing</a:t>
            </a:r>
            <a:r>
              <a:rPr lang="en-US" sz="2400" dirty="0"/>
              <a:t>:</a:t>
            </a:r>
            <a:br>
              <a:rPr lang="en-US" sz="2400" dirty="0"/>
            </a:br>
            <a:r>
              <a:rPr lang="en-US" sz="2400" dirty="0"/>
              <a:t>Wired routing, ad hoc </a:t>
            </a:r>
            <a:r>
              <a:rPr lang="en-US" sz="2400" dirty="0" err="1"/>
              <a:t>rtg</a:t>
            </a:r>
            <a:r>
              <a:rPr lang="en-US" sz="2400" dirty="0"/>
              <a:t> and directed diffusion</a:t>
            </a:r>
            <a:br>
              <a:rPr lang="en-US" sz="2400" dirty="0"/>
            </a:br>
            <a:r>
              <a:rPr lang="en-US" sz="2400" dirty="0" err="1"/>
              <a:t>queueing</a:t>
            </a:r>
            <a:r>
              <a:rPr lang="en-US" sz="2400" dirty="0"/>
              <a:t> protocols: RED, drop-tail, </a:t>
            </a:r>
            <a:r>
              <a:rPr lang="en-US" sz="2400" dirty="0" err="1"/>
              <a:t>etc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/>
              <a:t>Physical media:</a:t>
            </a:r>
            <a:br>
              <a:rPr lang="en-US" sz="2400" dirty="0"/>
            </a:br>
            <a:r>
              <a:rPr lang="en-US" sz="2400" dirty="0"/>
              <a:t>Wired (point-to-point, LANs), wireless (multiple propagation models), satellite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CECD4D-FF13-F54C-9E44-5E76ECC5C64E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03618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17538"/>
            <a:ext cx="8305800" cy="1143000"/>
          </a:xfrm>
        </p:spPr>
        <p:txBody>
          <a:bodyPr/>
          <a:lstStyle/>
          <a:p>
            <a:r>
              <a:rPr lang="en-US" dirty="0" smtClean="0"/>
              <a:t>Models Protocols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828800"/>
            <a:ext cx="9067800" cy="4306887"/>
          </a:xfrm>
        </p:spPr>
        <p:txBody>
          <a:bodyPr/>
          <a:lstStyle/>
          <a:p>
            <a:r>
              <a:rPr lang="en-US" sz="3000" spc="10" dirty="0">
                <a:solidFill>
                  <a:srgbClr val="231F20"/>
                </a:solidFill>
                <a:cs typeface="Arial"/>
              </a:rPr>
              <a:t>W</a:t>
            </a:r>
            <a:r>
              <a:rPr lang="en-US" sz="3000" dirty="0">
                <a:solidFill>
                  <a:srgbClr val="231F20"/>
                </a:solidFill>
                <a:cs typeface="Arial"/>
              </a:rPr>
              <a:t>ir</a:t>
            </a:r>
            <a:r>
              <a:rPr lang="en-US" sz="3000" spc="10" dirty="0">
                <a:solidFill>
                  <a:srgbClr val="231F20"/>
                </a:solidFill>
                <a:cs typeface="Arial"/>
              </a:rPr>
              <a:t>ed </a:t>
            </a:r>
            <a:r>
              <a:rPr lang="en-US" sz="3000" spc="5" dirty="0" smtClean="0">
                <a:solidFill>
                  <a:srgbClr val="231F20"/>
                </a:solidFill>
                <a:cs typeface="Arial"/>
              </a:rPr>
              <a:t>N</a:t>
            </a:r>
            <a:r>
              <a:rPr lang="en-US" sz="3000" spc="10" dirty="0" smtClean="0">
                <a:solidFill>
                  <a:srgbClr val="231F20"/>
                </a:solidFill>
                <a:cs typeface="Arial"/>
              </a:rPr>
              <a:t>et</a:t>
            </a:r>
            <a:r>
              <a:rPr lang="en-US" sz="3000" spc="-20" dirty="0" smtClean="0">
                <a:solidFill>
                  <a:srgbClr val="231F20"/>
                </a:solidFill>
                <a:cs typeface="Arial"/>
              </a:rPr>
              <a:t>w</a:t>
            </a:r>
            <a:r>
              <a:rPr lang="en-US" sz="3000" spc="10" dirty="0" smtClean="0">
                <a:solidFill>
                  <a:srgbClr val="231F20"/>
                </a:solidFill>
                <a:cs typeface="Arial"/>
              </a:rPr>
              <a:t>o</a:t>
            </a:r>
            <a:r>
              <a:rPr lang="en-US" sz="3000" spc="25" dirty="0" smtClean="0">
                <a:solidFill>
                  <a:srgbClr val="231F20"/>
                </a:solidFill>
                <a:cs typeface="Arial"/>
              </a:rPr>
              <a:t>r</a:t>
            </a:r>
            <a:r>
              <a:rPr lang="en-US" sz="3000" spc="5" dirty="0" smtClean="0">
                <a:solidFill>
                  <a:srgbClr val="231F20"/>
                </a:solidFill>
                <a:cs typeface="Arial"/>
              </a:rPr>
              <a:t>king</a:t>
            </a:r>
          </a:p>
          <a:p>
            <a:pPr lvl="3"/>
            <a:r>
              <a:rPr lang="en-US" spc="5" dirty="0" smtClean="0">
                <a:solidFill>
                  <a:srgbClr val="231F20"/>
                </a:solidFill>
                <a:cs typeface="Arial"/>
              </a:rPr>
              <a:t>R</a:t>
            </a:r>
            <a:r>
              <a:rPr lang="en-US" spc="10" dirty="0" smtClean="0">
                <a:solidFill>
                  <a:srgbClr val="231F20"/>
                </a:solidFill>
                <a:cs typeface="Arial"/>
              </a:rPr>
              <a:t>out</a:t>
            </a:r>
            <a:r>
              <a:rPr lang="en-US" spc="5" dirty="0" smtClean="0">
                <a:solidFill>
                  <a:srgbClr val="231F20"/>
                </a:solidFill>
                <a:cs typeface="Arial"/>
              </a:rPr>
              <a:t>ing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:</a:t>
            </a:r>
            <a:r>
              <a:rPr lang="en-US" spc="130" dirty="0">
                <a:solidFill>
                  <a:srgbClr val="231F20"/>
                </a:solidFill>
                <a:cs typeface="Arial"/>
              </a:rPr>
              <a:t> </a:t>
            </a:r>
            <a:r>
              <a:rPr lang="en-US" spc="5" dirty="0">
                <a:solidFill>
                  <a:srgbClr val="231F20"/>
                </a:solidFill>
                <a:cs typeface="Arial"/>
              </a:rPr>
              <a:t>Unicas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t,</a:t>
            </a:r>
            <a:r>
              <a:rPr lang="en-US" dirty="0">
                <a:solidFill>
                  <a:srgbClr val="231F20"/>
                </a:solidFill>
                <a:cs typeface="Arial"/>
              </a:rPr>
              <a:t> 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Mult</a:t>
            </a:r>
            <a:r>
              <a:rPr lang="en-US" spc="5" dirty="0">
                <a:solidFill>
                  <a:srgbClr val="231F20"/>
                </a:solidFill>
                <a:cs typeface="Arial"/>
              </a:rPr>
              <a:t>icas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t,</a:t>
            </a:r>
            <a:r>
              <a:rPr lang="en-US" spc="-15" dirty="0">
                <a:solidFill>
                  <a:srgbClr val="231F20"/>
                </a:solidFill>
                <a:cs typeface="Arial"/>
              </a:rPr>
              <a:t> 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and</a:t>
            </a:r>
            <a:r>
              <a:rPr lang="en-US" dirty="0">
                <a:solidFill>
                  <a:srgbClr val="231F20"/>
                </a:solidFill>
                <a:cs typeface="Arial"/>
              </a:rPr>
              <a:t> </a:t>
            </a:r>
            <a:r>
              <a:rPr lang="en-US" spc="5" dirty="0">
                <a:solidFill>
                  <a:srgbClr val="231F20"/>
                </a:solidFill>
                <a:cs typeface="Arial"/>
              </a:rPr>
              <a:t>Hie</a:t>
            </a:r>
            <a:r>
              <a:rPr lang="en-US" spc="-20" dirty="0">
                <a:solidFill>
                  <a:srgbClr val="231F20"/>
                </a:solidFill>
                <a:cs typeface="Arial"/>
              </a:rPr>
              <a:t>r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a</a:t>
            </a:r>
            <a:r>
              <a:rPr lang="en-US" dirty="0">
                <a:solidFill>
                  <a:srgbClr val="231F20"/>
                </a:solidFill>
                <a:cs typeface="Arial"/>
              </a:rPr>
              <a:t>r</a:t>
            </a:r>
            <a:r>
              <a:rPr lang="en-US" spc="5" dirty="0">
                <a:solidFill>
                  <a:srgbClr val="231F20"/>
                </a:solidFill>
                <a:cs typeface="Arial"/>
              </a:rPr>
              <a:t>chical</a:t>
            </a:r>
            <a:r>
              <a:rPr lang="en-US" dirty="0">
                <a:solidFill>
                  <a:srgbClr val="231F20"/>
                </a:solidFill>
                <a:cs typeface="Arial"/>
              </a:rPr>
              <a:t> </a:t>
            </a:r>
            <a:r>
              <a:rPr lang="en-US" spc="5" dirty="0">
                <a:solidFill>
                  <a:srgbClr val="231F20"/>
                </a:solidFill>
                <a:cs typeface="Arial"/>
              </a:rPr>
              <a:t>R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out</a:t>
            </a:r>
            <a:r>
              <a:rPr lang="en-US" spc="5" dirty="0">
                <a:solidFill>
                  <a:srgbClr val="231F20"/>
                </a:solidFill>
                <a:cs typeface="Arial"/>
              </a:rPr>
              <a:t>ing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,</a:t>
            </a:r>
            <a:r>
              <a:rPr lang="en-US" dirty="0">
                <a:solidFill>
                  <a:srgbClr val="231F20"/>
                </a:solidFill>
                <a:cs typeface="Arial"/>
              </a:rPr>
              <a:t> </a:t>
            </a:r>
            <a:r>
              <a:rPr lang="en-US" spc="10" dirty="0" smtClean="0">
                <a:solidFill>
                  <a:srgbClr val="231F20"/>
                </a:solidFill>
                <a:cs typeface="Arial"/>
              </a:rPr>
              <a:t>et</a:t>
            </a:r>
            <a:r>
              <a:rPr lang="en-US" spc="5" dirty="0" smtClean="0">
                <a:solidFill>
                  <a:srgbClr val="231F20"/>
                </a:solidFill>
                <a:cs typeface="Arial"/>
              </a:rPr>
              <a:t>c</a:t>
            </a:r>
            <a:r>
              <a:rPr lang="en-US" spc="10" dirty="0" smtClean="0">
                <a:solidFill>
                  <a:srgbClr val="231F20"/>
                </a:solidFill>
                <a:cs typeface="Arial"/>
              </a:rPr>
              <a:t>.</a:t>
            </a:r>
            <a:endParaRPr lang="en-US" dirty="0" smtClean="0">
              <a:cs typeface="Arial"/>
            </a:endParaRPr>
          </a:p>
          <a:p>
            <a:pPr lvl="3"/>
            <a:r>
              <a:rPr lang="en-US" spc="-229" dirty="0" smtClean="0">
                <a:solidFill>
                  <a:srgbClr val="231F20"/>
                </a:solidFill>
                <a:cs typeface="Arial"/>
              </a:rPr>
              <a:t>T</a:t>
            </a:r>
            <a:r>
              <a:rPr lang="en-US" spc="-20" dirty="0" smtClean="0">
                <a:solidFill>
                  <a:srgbClr val="231F20"/>
                </a:solidFill>
                <a:cs typeface="Arial"/>
              </a:rPr>
              <a:t>r</a:t>
            </a:r>
            <a:r>
              <a:rPr lang="en-US" spc="10" dirty="0" smtClean="0">
                <a:solidFill>
                  <a:srgbClr val="231F20"/>
                </a:solidFill>
                <a:cs typeface="Arial"/>
              </a:rPr>
              <a:t>anspo</a:t>
            </a:r>
            <a:r>
              <a:rPr lang="en-US" spc="85" dirty="0" smtClean="0">
                <a:solidFill>
                  <a:srgbClr val="231F20"/>
                </a:solidFill>
                <a:cs typeface="Arial"/>
              </a:rPr>
              <a:t>r</a:t>
            </a:r>
            <a:r>
              <a:rPr lang="en-US" spc="10" dirty="0" smtClean="0">
                <a:solidFill>
                  <a:srgbClr val="231F20"/>
                </a:solidFill>
                <a:cs typeface="Arial"/>
              </a:rPr>
              <a:t>tat</a:t>
            </a:r>
            <a:r>
              <a:rPr lang="en-US" spc="5" dirty="0" smtClean="0">
                <a:solidFill>
                  <a:srgbClr val="231F20"/>
                </a:solidFill>
                <a:cs typeface="Arial"/>
              </a:rPr>
              <a:t>ion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:</a:t>
            </a:r>
            <a:r>
              <a:rPr lang="en-US" spc="120" dirty="0">
                <a:solidFill>
                  <a:srgbClr val="231F20"/>
                </a:solidFill>
                <a:cs typeface="Arial"/>
              </a:rPr>
              <a:t> 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T</a:t>
            </a:r>
            <a:r>
              <a:rPr lang="en-US" spc="5" dirty="0">
                <a:solidFill>
                  <a:srgbClr val="231F20"/>
                </a:solidFill>
                <a:cs typeface="Arial"/>
              </a:rPr>
              <a:t>C</a:t>
            </a:r>
            <a:r>
              <a:rPr lang="en-US" spc="-355" dirty="0">
                <a:solidFill>
                  <a:srgbClr val="231F20"/>
                </a:solidFill>
                <a:cs typeface="Arial"/>
              </a:rPr>
              <a:t>P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,</a:t>
            </a:r>
            <a:r>
              <a:rPr lang="en-US" spc="20" dirty="0">
                <a:solidFill>
                  <a:srgbClr val="231F20"/>
                </a:solidFill>
                <a:cs typeface="Arial"/>
              </a:rPr>
              <a:t> </a:t>
            </a:r>
            <a:r>
              <a:rPr lang="en-US" spc="5" dirty="0">
                <a:solidFill>
                  <a:srgbClr val="231F20"/>
                </a:solidFill>
                <a:cs typeface="Arial"/>
              </a:rPr>
              <a:t>UD</a:t>
            </a:r>
            <a:r>
              <a:rPr lang="en-US" spc="-355" dirty="0">
                <a:solidFill>
                  <a:srgbClr val="231F20"/>
                </a:solidFill>
                <a:cs typeface="Arial"/>
              </a:rPr>
              <a:t>P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,</a:t>
            </a:r>
            <a:r>
              <a:rPr lang="en-US" spc="20" dirty="0">
                <a:solidFill>
                  <a:srgbClr val="231F20"/>
                </a:solidFill>
                <a:cs typeface="Arial"/>
              </a:rPr>
              <a:t> 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othe</a:t>
            </a:r>
            <a:r>
              <a:rPr lang="en-US" dirty="0">
                <a:solidFill>
                  <a:srgbClr val="231F20"/>
                </a:solidFill>
                <a:cs typeface="Arial"/>
              </a:rPr>
              <a:t>r</a:t>
            </a:r>
            <a:r>
              <a:rPr lang="en-US" spc="5" dirty="0">
                <a:solidFill>
                  <a:srgbClr val="231F20"/>
                </a:solidFill>
                <a:cs typeface="Arial"/>
              </a:rPr>
              <a:t>s</a:t>
            </a:r>
            <a:r>
              <a:rPr lang="en-US" spc="10" dirty="0" smtClean="0">
                <a:solidFill>
                  <a:srgbClr val="231F20"/>
                </a:solidFill>
                <a:cs typeface="Arial"/>
              </a:rPr>
              <a:t>;</a:t>
            </a:r>
            <a:endParaRPr lang="en-US" dirty="0" smtClean="0">
              <a:cs typeface="Arial"/>
            </a:endParaRPr>
          </a:p>
          <a:p>
            <a:pPr lvl="3"/>
            <a:r>
              <a:rPr lang="en-US" spc="-229" dirty="0" smtClean="0">
                <a:solidFill>
                  <a:srgbClr val="231F20"/>
                </a:solidFill>
                <a:cs typeface="Arial"/>
              </a:rPr>
              <a:t>T</a:t>
            </a:r>
            <a:r>
              <a:rPr lang="en-US" spc="-20" dirty="0" smtClean="0">
                <a:solidFill>
                  <a:srgbClr val="231F20"/>
                </a:solidFill>
                <a:cs typeface="Arial"/>
              </a:rPr>
              <a:t>r</a:t>
            </a:r>
            <a:r>
              <a:rPr lang="en-US" spc="10" dirty="0" smtClean="0">
                <a:solidFill>
                  <a:srgbClr val="231F20"/>
                </a:solidFill>
                <a:cs typeface="Arial"/>
              </a:rPr>
              <a:t>af</a:t>
            </a:r>
            <a:r>
              <a:rPr lang="en-US" spc="5" dirty="0" smtClean="0">
                <a:solidFill>
                  <a:srgbClr val="231F20"/>
                </a:solidFill>
                <a:cs typeface="Arial"/>
              </a:rPr>
              <a:t>fic</a:t>
            </a:r>
            <a:r>
              <a:rPr lang="en-US" dirty="0" smtClean="0">
                <a:solidFill>
                  <a:srgbClr val="231F20"/>
                </a:solidFill>
                <a:cs typeface="Arial"/>
              </a:rPr>
              <a:t> 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sou</a:t>
            </a:r>
            <a:r>
              <a:rPr lang="en-US" dirty="0">
                <a:solidFill>
                  <a:srgbClr val="231F20"/>
                </a:solidFill>
                <a:cs typeface="Arial"/>
              </a:rPr>
              <a:t>r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ces:</a:t>
            </a:r>
            <a:r>
              <a:rPr lang="en-US" spc="130" dirty="0">
                <a:solidFill>
                  <a:srgbClr val="231F20"/>
                </a:solidFill>
                <a:cs typeface="Arial"/>
              </a:rPr>
              <a:t> </a:t>
            </a:r>
            <a:r>
              <a:rPr lang="en-US" spc="-20" dirty="0">
                <a:solidFill>
                  <a:srgbClr val="231F20"/>
                </a:solidFill>
                <a:cs typeface="Arial"/>
              </a:rPr>
              <a:t>w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e</a:t>
            </a:r>
            <a:r>
              <a:rPr lang="en-US" spc="-75" dirty="0">
                <a:solidFill>
                  <a:srgbClr val="231F20"/>
                </a:solidFill>
                <a:cs typeface="Arial"/>
              </a:rPr>
              <a:t>b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, ft</a:t>
            </a:r>
            <a:r>
              <a:rPr lang="en-US" spc="-65" dirty="0">
                <a:solidFill>
                  <a:srgbClr val="231F20"/>
                </a:solidFill>
                <a:cs typeface="Arial"/>
              </a:rPr>
              <a:t>p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, t</a:t>
            </a:r>
            <a:r>
              <a:rPr lang="en-US" spc="5" dirty="0">
                <a:solidFill>
                  <a:srgbClr val="231F20"/>
                </a:solidFill>
                <a:cs typeface="Arial"/>
              </a:rPr>
              <a:t>elne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t,</a:t>
            </a:r>
            <a:r>
              <a:rPr lang="en-US" dirty="0">
                <a:solidFill>
                  <a:srgbClr val="231F20"/>
                </a:solidFill>
                <a:cs typeface="Arial"/>
              </a:rPr>
              <a:t> </a:t>
            </a:r>
            <a:r>
              <a:rPr lang="en-US" spc="10" dirty="0" err="1">
                <a:solidFill>
                  <a:srgbClr val="231F20"/>
                </a:solidFill>
                <a:cs typeface="Arial"/>
              </a:rPr>
              <a:t>cb</a:t>
            </a:r>
            <a:r>
              <a:rPr lang="en-US" spc="-95" dirty="0" err="1">
                <a:solidFill>
                  <a:srgbClr val="231F20"/>
                </a:solidFill>
                <a:cs typeface="Arial"/>
              </a:rPr>
              <a:t>r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,</a:t>
            </a:r>
            <a:r>
              <a:rPr lang="en-US" dirty="0">
                <a:solidFill>
                  <a:srgbClr val="231F20"/>
                </a:solidFill>
                <a:cs typeface="Arial"/>
              </a:rPr>
              <a:t> </a:t>
            </a:r>
            <a:r>
              <a:rPr lang="en-US" spc="10" dirty="0" smtClean="0">
                <a:solidFill>
                  <a:srgbClr val="231F20"/>
                </a:solidFill>
                <a:cs typeface="Arial"/>
              </a:rPr>
              <a:t>et</a:t>
            </a:r>
            <a:r>
              <a:rPr lang="en-US" spc="5" dirty="0" smtClean="0">
                <a:solidFill>
                  <a:srgbClr val="231F20"/>
                </a:solidFill>
                <a:cs typeface="Arial"/>
              </a:rPr>
              <a:t>c</a:t>
            </a:r>
            <a:r>
              <a:rPr lang="en-US" spc="10" dirty="0" smtClean="0">
                <a:solidFill>
                  <a:srgbClr val="231F20"/>
                </a:solidFill>
                <a:cs typeface="Arial"/>
              </a:rPr>
              <a:t>.</a:t>
            </a:r>
            <a:endParaRPr lang="en-US" dirty="0" smtClean="0">
              <a:cs typeface="Arial"/>
            </a:endParaRPr>
          </a:p>
          <a:p>
            <a:pPr lvl="3"/>
            <a:r>
              <a:rPr lang="en-US" spc="20" dirty="0" smtClean="0">
                <a:solidFill>
                  <a:srgbClr val="231F20"/>
                </a:solidFill>
                <a:cs typeface="Arial"/>
              </a:rPr>
              <a:t>Q</a:t>
            </a:r>
            <a:r>
              <a:rPr lang="en-US" spc="5" dirty="0" smtClean="0">
                <a:solidFill>
                  <a:srgbClr val="231F20"/>
                </a:solidFill>
                <a:cs typeface="Arial"/>
              </a:rPr>
              <a:t>ueuing</a:t>
            </a:r>
            <a:r>
              <a:rPr lang="en-US" spc="-15" dirty="0" smtClean="0">
                <a:solidFill>
                  <a:srgbClr val="231F20"/>
                </a:solidFill>
                <a:cs typeface="Arial"/>
              </a:rPr>
              <a:t> </a:t>
            </a:r>
            <a:r>
              <a:rPr lang="en-US" spc="5" dirty="0">
                <a:solidFill>
                  <a:srgbClr val="231F20"/>
                </a:solidFill>
                <a:cs typeface="Arial"/>
              </a:rPr>
              <a:t>disciplines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:</a:t>
            </a:r>
            <a:r>
              <a:rPr lang="en-US" spc="105" dirty="0">
                <a:solidFill>
                  <a:srgbClr val="231F20"/>
                </a:solidFill>
                <a:cs typeface="Arial"/>
              </a:rPr>
              <a:t> 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d</a:t>
            </a:r>
            <a:r>
              <a:rPr lang="en-US" dirty="0">
                <a:solidFill>
                  <a:srgbClr val="231F20"/>
                </a:solidFill>
                <a:cs typeface="Arial"/>
              </a:rPr>
              <a:t>r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op</a:t>
            </a:r>
            <a:r>
              <a:rPr lang="en-US" dirty="0">
                <a:solidFill>
                  <a:srgbClr val="231F20"/>
                </a:solidFill>
                <a:cs typeface="Arial"/>
              </a:rPr>
              <a:t>-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t</a:t>
            </a:r>
            <a:r>
              <a:rPr lang="en-US" spc="5" dirty="0">
                <a:solidFill>
                  <a:srgbClr val="231F20"/>
                </a:solidFill>
                <a:cs typeface="Arial"/>
              </a:rPr>
              <a:t>ail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,</a:t>
            </a:r>
            <a:r>
              <a:rPr lang="en-US" dirty="0">
                <a:solidFill>
                  <a:srgbClr val="231F20"/>
                </a:solidFill>
                <a:cs typeface="Arial"/>
              </a:rPr>
              <a:t> </a:t>
            </a:r>
            <a:r>
              <a:rPr lang="en-US" spc="5" dirty="0">
                <a:solidFill>
                  <a:srgbClr val="231F20"/>
                </a:solidFill>
                <a:cs typeface="Arial"/>
              </a:rPr>
              <a:t>RE</a:t>
            </a:r>
            <a:r>
              <a:rPr lang="en-US" spc="-140" dirty="0">
                <a:solidFill>
                  <a:srgbClr val="231F20"/>
                </a:solidFill>
                <a:cs typeface="Arial"/>
              </a:rPr>
              <a:t>D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,</a:t>
            </a:r>
            <a:r>
              <a:rPr lang="en-US" spc="20" dirty="0">
                <a:solidFill>
                  <a:srgbClr val="231F20"/>
                </a:solidFill>
                <a:cs typeface="Arial"/>
              </a:rPr>
              <a:t> </a:t>
            </a:r>
            <a:r>
              <a:rPr lang="en-US" spc="10" dirty="0" smtClean="0">
                <a:solidFill>
                  <a:srgbClr val="231F20"/>
                </a:solidFill>
                <a:cs typeface="Arial"/>
              </a:rPr>
              <a:t>et</a:t>
            </a:r>
            <a:r>
              <a:rPr lang="en-US" spc="5" dirty="0" smtClean="0">
                <a:solidFill>
                  <a:srgbClr val="231F20"/>
                </a:solidFill>
                <a:cs typeface="Arial"/>
              </a:rPr>
              <a:t>c</a:t>
            </a:r>
            <a:r>
              <a:rPr lang="en-US" spc="10" dirty="0" smtClean="0">
                <a:solidFill>
                  <a:srgbClr val="231F20"/>
                </a:solidFill>
                <a:cs typeface="Arial"/>
              </a:rPr>
              <a:t>.</a:t>
            </a:r>
            <a:endParaRPr lang="en-US" dirty="0" smtClean="0">
              <a:cs typeface="Arial"/>
            </a:endParaRPr>
          </a:p>
          <a:p>
            <a:pPr lvl="3"/>
            <a:r>
              <a:rPr lang="en-US" spc="20" dirty="0" err="1" smtClean="0">
                <a:solidFill>
                  <a:srgbClr val="231F20"/>
                </a:solidFill>
                <a:cs typeface="Arial"/>
              </a:rPr>
              <a:t>Q</a:t>
            </a:r>
            <a:r>
              <a:rPr lang="en-US" spc="10" dirty="0" err="1" smtClean="0">
                <a:solidFill>
                  <a:srgbClr val="231F20"/>
                </a:solidFill>
                <a:cs typeface="Arial"/>
              </a:rPr>
              <a:t>o</a:t>
            </a:r>
            <a:r>
              <a:rPr lang="en-US" spc="5" dirty="0" err="1" smtClean="0">
                <a:solidFill>
                  <a:srgbClr val="231F20"/>
                </a:solidFill>
                <a:cs typeface="Arial"/>
              </a:rPr>
              <a:t>S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:</a:t>
            </a:r>
            <a:r>
              <a:rPr lang="en-US" dirty="0">
                <a:solidFill>
                  <a:srgbClr val="231F20"/>
                </a:solidFill>
                <a:cs typeface="Arial"/>
              </a:rPr>
              <a:t> </a:t>
            </a:r>
            <a:r>
              <a:rPr lang="en-US" spc="10" dirty="0" err="1">
                <a:solidFill>
                  <a:srgbClr val="231F20"/>
                </a:solidFill>
                <a:cs typeface="Arial"/>
              </a:rPr>
              <a:t>Int</a:t>
            </a:r>
            <a:r>
              <a:rPr lang="en-US" spc="5" dirty="0" err="1">
                <a:solidFill>
                  <a:srgbClr val="231F20"/>
                </a:solidFill>
                <a:cs typeface="Arial"/>
              </a:rPr>
              <a:t>S</a:t>
            </a:r>
            <a:r>
              <a:rPr lang="en-US" spc="10" dirty="0" err="1">
                <a:solidFill>
                  <a:srgbClr val="231F20"/>
                </a:solidFill>
                <a:cs typeface="Arial"/>
              </a:rPr>
              <a:t>e</a:t>
            </a:r>
            <a:r>
              <a:rPr lang="en-US" spc="60" dirty="0" err="1">
                <a:solidFill>
                  <a:srgbClr val="231F20"/>
                </a:solidFill>
                <a:cs typeface="Arial"/>
              </a:rPr>
              <a:t>r</a:t>
            </a:r>
            <a:r>
              <a:rPr lang="en-US" spc="5" dirty="0" err="1">
                <a:solidFill>
                  <a:srgbClr val="231F20"/>
                </a:solidFill>
                <a:cs typeface="Arial"/>
              </a:rPr>
              <a:t>v</a:t>
            </a:r>
            <a:r>
              <a:rPr lang="en-US" spc="15" dirty="0">
                <a:solidFill>
                  <a:srgbClr val="231F20"/>
                </a:solidFill>
                <a:cs typeface="Arial"/>
              </a:rPr>
              <a:t> 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and</a:t>
            </a:r>
            <a:r>
              <a:rPr lang="en-US" dirty="0">
                <a:solidFill>
                  <a:srgbClr val="231F20"/>
                </a:solidFill>
                <a:cs typeface="Arial"/>
              </a:rPr>
              <a:t> </a:t>
            </a:r>
            <a:r>
              <a:rPr lang="en-US" spc="5" dirty="0" err="1">
                <a:solidFill>
                  <a:srgbClr val="231F20"/>
                </a:solidFill>
                <a:cs typeface="Arial"/>
              </a:rPr>
              <a:t>D</a:t>
            </a:r>
            <a:r>
              <a:rPr lang="en-US" dirty="0" err="1">
                <a:solidFill>
                  <a:srgbClr val="231F20"/>
                </a:solidFill>
                <a:cs typeface="Arial"/>
              </a:rPr>
              <a:t>i</a:t>
            </a:r>
            <a:r>
              <a:rPr lang="en-US" spc="10" dirty="0" err="1">
                <a:solidFill>
                  <a:srgbClr val="231F20"/>
                </a:solidFill>
                <a:cs typeface="Arial"/>
              </a:rPr>
              <a:t>ffse</a:t>
            </a:r>
            <a:r>
              <a:rPr lang="en-US" spc="60" dirty="0" err="1">
                <a:solidFill>
                  <a:srgbClr val="231F20"/>
                </a:solidFill>
                <a:cs typeface="Arial"/>
              </a:rPr>
              <a:t>r</a:t>
            </a:r>
            <a:r>
              <a:rPr lang="en-US" spc="5" dirty="0" err="1">
                <a:solidFill>
                  <a:srgbClr val="231F20"/>
                </a:solidFill>
                <a:cs typeface="Arial"/>
              </a:rPr>
              <a:t>v</a:t>
            </a:r>
            <a:r>
              <a:rPr lang="en-US" dirty="0">
                <a:solidFill>
                  <a:srgbClr val="231F20"/>
                </a:solidFill>
                <a:cs typeface="Arial"/>
              </a:rPr>
              <a:t> 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W</a:t>
            </a:r>
            <a:r>
              <a:rPr lang="en-US" dirty="0">
                <a:solidFill>
                  <a:srgbClr val="231F20"/>
                </a:solidFill>
                <a:cs typeface="Arial"/>
              </a:rPr>
              <a:t>ir</a:t>
            </a:r>
            <a:r>
              <a:rPr lang="en-US" spc="5" dirty="0">
                <a:solidFill>
                  <a:srgbClr val="231F20"/>
                </a:solidFill>
                <a:cs typeface="Arial"/>
              </a:rPr>
              <a:t>eless</a:t>
            </a:r>
            <a:r>
              <a:rPr lang="en-US" dirty="0">
                <a:solidFill>
                  <a:srgbClr val="231F20"/>
                </a:solidFill>
                <a:cs typeface="Arial"/>
              </a:rPr>
              <a:t> </a:t>
            </a:r>
            <a:r>
              <a:rPr lang="en-US" spc="5" dirty="0" smtClean="0">
                <a:solidFill>
                  <a:srgbClr val="231F20"/>
                </a:solidFill>
                <a:cs typeface="Arial"/>
              </a:rPr>
              <a:t>N</a:t>
            </a:r>
            <a:r>
              <a:rPr lang="en-US" spc="10" dirty="0" smtClean="0">
                <a:solidFill>
                  <a:srgbClr val="231F20"/>
                </a:solidFill>
                <a:cs typeface="Arial"/>
              </a:rPr>
              <a:t>et</a:t>
            </a:r>
            <a:r>
              <a:rPr lang="en-US" spc="-20" dirty="0" smtClean="0">
                <a:solidFill>
                  <a:srgbClr val="231F20"/>
                </a:solidFill>
                <a:cs typeface="Arial"/>
              </a:rPr>
              <a:t>w</a:t>
            </a:r>
            <a:r>
              <a:rPr lang="en-US" spc="10" dirty="0" smtClean="0">
                <a:solidFill>
                  <a:srgbClr val="231F20"/>
                </a:solidFill>
                <a:cs typeface="Arial"/>
              </a:rPr>
              <a:t>o</a:t>
            </a:r>
            <a:r>
              <a:rPr lang="en-US" spc="25" dirty="0" smtClean="0">
                <a:solidFill>
                  <a:srgbClr val="231F20"/>
                </a:solidFill>
                <a:cs typeface="Arial"/>
              </a:rPr>
              <a:t>r</a:t>
            </a:r>
            <a:r>
              <a:rPr lang="en-US" spc="5" dirty="0" smtClean="0">
                <a:solidFill>
                  <a:srgbClr val="231F20"/>
                </a:solidFill>
                <a:cs typeface="Arial"/>
              </a:rPr>
              <a:t>king</a:t>
            </a:r>
            <a:endParaRPr lang="en-US" dirty="0" smtClean="0">
              <a:cs typeface="Arial"/>
            </a:endParaRPr>
          </a:p>
          <a:p>
            <a:r>
              <a:rPr lang="en-US" sz="3000" spc="5" dirty="0" smtClean="0">
                <a:solidFill>
                  <a:srgbClr val="231F20"/>
                </a:solidFill>
                <a:cs typeface="Arial"/>
              </a:rPr>
              <a:t>A</a:t>
            </a:r>
            <a:r>
              <a:rPr lang="en-US" sz="3000" spc="10" dirty="0" smtClean="0">
                <a:solidFill>
                  <a:srgbClr val="231F20"/>
                </a:solidFill>
                <a:cs typeface="Arial"/>
              </a:rPr>
              <a:t>d</a:t>
            </a:r>
            <a:r>
              <a:rPr lang="en-US" sz="3000" spc="25" dirty="0" smtClean="0">
                <a:solidFill>
                  <a:srgbClr val="231F20"/>
                </a:solidFill>
                <a:cs typeface="Arial"/>
              </a:rPr>
              <a:t> </a:t>
            </a:r>
            <a:r>
              <a:rPr lang="en-US" sz="3000" spc="10" dirty="0">
                <a:solidFill>
                  <a:srgbClr val="231F20"/>
                </a:solidFill>
                <a:cs typeface="Arial"/>
              </a:rPr>
              <a:t>hoc</a:t>
            </a:r>
            <a:r>
              <a:rPr lang="en-US" sz="3000" dirty="0">
                <a:solidFill>
                  <a:srgbClr val="231F20"/>
                </a:solidFill>
                <a:cs typeface="Arial"/>
              </a:rPr>
              <a:t> r</a:t>
            </a:r>
            <a:r>
              <a:rPr lang="en-US" sz="3000" spc="10" dirty="0">
                <a:solidFill>
                  <a:srgbClr val="231F20"/>
                </a:solidFill>
                <a:cs typeface="Arial"/>
              </a:rPr>
              <a:t>out</a:t>
            </a:r>
            <a:r>
              <a:rPr lang="en-US" sz="3000" spc="5" dirty="0">
                <a:solidFill>
                  <a:srgbClr val="231F20"/>
                </a:solidFill>
                <a:cs typeface="Arial"/>
              </a:rPr>
              <a:t>ing</a:t>
            </a:r>
            <a:r>
              <a:rPr lang="en-US" sz="3000" dirty="0">
                <a:solidFill>
                  <a:srgbClr val="231F20"/>
                </a:solidFill>
                <a:cs typeface="Arial"/>
              </a:rPr>
              <a:t> </a:t>
            </a:r>
            <a:r>
              <a:rPr lang="en-US" sz="3000" spc="10" dirty="0">
                <a:solidFill>
                  <a:srgbClr val="231F20"/>
                </a:solidFill>
                <a:cs typeface="Arial"/>
              </a:rPr>
              <a:t>and </a:t>
            </a:r>
            <a:r>
              <a:rPr lang="en-US" sz="3000" spc="5" dirty="0">
                <a:solidFill>
                  <a:srgbClr val="231F20"/>
                </a:solidFill>
                <a:cs typeface="Arial"/>
              </a:rPr>
              <a:t>mobile</a:t>
            </a:r>
            <a:r>
              <a:rPr lang="en-US" sz="3000" spc="-15" dirty="0">
                <a:solidFill>
                  <a:srgbClr val="231F20"/>
                </a:solidFill>
                <a:cs typeface="Arial"/>
              </a:rPr>
              <a:t> </a:t>
            </a:r>
            <a:r>
              <a:rPr lang="en-US" sz="3000" spc="10" dirty="0" smtClean="0">
                <a:solidFill>
                  <a:srgbClr val="231F20"/>
                </a:solidFill>
                <a:cs typeface="Arial"/>
              </a:rPr>
              <a:t>IP</a:t>
            </a:r>
            <a:endParaRPr lang="en-US" sz="3000" dirty="0" smtClean="0">
              <a:cs typeface="Arial"/>
            </a:endParaRPr>
          </a:p>
          <a:p>
            <a:pPr lvl="3"/>
            <a:r>
              <a:rPr lang="en-US" spc="5" dirty="0" smtClean="0">
                <a:solidFill>
                  <a:srgbClr val="231F20"/>
                </a:solidFill>
                <a:cs typeface="Arial"/>
              </a:rPr>
              <a:t>R</a:t>
            </a:r>
            <a:r>
              <a:rPr lang="en-US" spc="10" dirty="0" smtClean="0">
                <a:solidFill>
                  <a:srgbClr val="231F20"/>
                </a:solidFill>
                <a:cs typeface="Arial"/>
              </a:rPr>
              <a:t>out</a:t>
            </a:r>
            <a:r>
              <a:rPr lang="en-US" spc="5" dirty="0" smtClean="0">
                <a:solidFill>
                  <a:srgbClr val="231F20"/>
                </a:solidFill>
                <a:cs typeface="Arial"/>
              </a:rPr>
              <a:t>ing</a:t>
            </a:r>
            <a:r>
              <a:rPr lang="en-US" dirty="0" smtClean="0">
                <a:solidFill>
                  <a:srgbClr val="231F20"/>
                </a:solidFill>
                <a:cs typeface="Arial"/>
              </a:rPr>
              <a:t> </a:t>
            </a:r>
            <a:r>
              <a:rPr lang="en-US" spc="5" dirty="0">
                <a:solidFill>
                  <a:srgbClr val="231F20"/>
                </a:solidFill>
                <a:cs typeface="Arial"/>
              </a:rPr>
              <a:t>P</a:t>
            </a:r>
            <a:r>
              <a:rPr lang="en-US" dirty="0">
                <a:solidFill>
                  <a:srgbClr val="231F20"/>
                </a:solidFill>
                <a:cs typeface="Arial"/>
              </a:rPr>
              <a:t>r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ot</a:t>
            </a:r>
            <a:r>
              <a:rPr lang="en-US" spc="5" dirty="0">
                <a:solidFill>
                  <a:srgbClr val="231F20"/>
                </a:solidFill>
                <a:cs typeface="Arial"/>
              </a:rPr>
              <a:t>ocol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:</a:t>
            </a:r>
            <a:r>
              <a:rPr lang="en-US" spc="130" dirty="0">
                <a:solidFill>
                  <a:srgbClr val="231F20"/>
                </a:solidFill>
                <a:cs typeface="Arial"/>
              </a:rPr>
              <a:t> </a:t>
            </a:r>
            <a:r>
              <a:rPr lang="en-US" spc="-55" dirty="0">
                <a:solidFill>
                  <a:srgbClr val="231F20"/>
                </a:solidFill>
                <a:cs typeface="Arial"/>
              </a:rPr>
              <a:t>A</a:t>
            </a:r>
            <a:r>
              <a:rPr lang="en-US" spc="20" dirty="0">
                <a:solidFill>
                  <a:srgbClr val="231F20"/>
                </a:solidFill>
                <a:cs typeface="Arial"/>
              </a:rPr>
              <a:t>O</a:t>
            </a:r>
            <a:r>
              <a:rPr lang="en-US" spc="-140" dirty="0">
                <a:solidFill>
                  <a:srgbClr val="231F20"/>
                </a:solidFill>
                <a:cs typeface="Arial"/>
              </a:rPr>
              <a:t>D</a:t>
            </a:r>
            <a:r>
              <a:rPr lang="en-US" spc="-245" dirty="0">
                <a:solidFill>
                  <a:srgbClr val="231F20"/>
                </a:solidFill>
                <a:cs typeface="Arial"/>
              </a:rPr>
              <a:t>V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,</a:t>
            </a:r>
            <a:r>
              <a:rPr lang="en-US" spc="20" dirty="0">
                <a:solidFill>
                  <a:srgbClr val="231F20"/>
                </a:solidFill>
                <a:cs typeface="Arial"/>
              </a:rPr>
              <a:t> </a:t>
            </a:r>
            <a:r>
              <a:rPr lang="en-US" spc="5" dirty="0">
                <a:solidFill>
                  <a:srgbClr val="231F20"/>
                </a:solidFill>
                <a:cs typeface="Arial"/>
              </a:rPr>
              <a:t>DS</a:t>
            </a:r>
            <a:r>
              <a:rPr lang="en-US" spc="-140" dirty="0">
                <a:solidFill>
                  <a:srgbClr val="231F20"/>
                </a:solidFill>
                <a:cs typeface="Arial"/>
              </a:rPr>
              <a:t>D</a:t>
            </a:r>
            <a:r>
              <a:rPr lang="en-US" spc="-245" dirty="0">
                <a:solidFill>
                  <a:srgbClr val="231F20"/>
                </a:solidFill>
                <a:cs typeface="Arial"/>
              </a:rPr>
              <a:t>V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,</a:t>
            </a:r>
            <a:r>
              <a:rPr lang="en-US" spc="35" dirty="0">
                <a:solidFill>
                  <a:srgbClr val="231F20"/>
                </a:solidFill>
                <a:cs typeface="Arial"/>
              </a:rPr>
              <a:t> </a:t>
            </a:r>
            <a:r>
              <a:rPr lang="en-US" spc="5" dirty="0">
                <a:solidFill>
                  <a:srgbClr val="231F20"/>
                </a:solidFill>
                <a:cs typeface="Arial"/>
              </a:rPr>
              <a:t>DSR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,</a:t>
            </a:r>
            <a:r>
              <a:rPr lang="en-US" spc="20" dirty="0">
                <a:solidFill>
                  <a:srgbClr val="231F20"/>
                </a:solidFill>
                <a:cs typeface="Arial"/>
              </a:rPr>
              <a:t> </a:t>
            </a:r>
            <a:r>
              <a:rPr lang="en-US" spc="10" dirty="0" smtClean="0">
                <a:solidFill>
                  <a:srgbClr val="231F20"/>
                </a:solidFill>
                <a:cs typeface="Arial"/>
              </a:rPr>
              <a:t>et</a:t>
            </a:r>
            <a:r>
              <a:rPr lang="en-US" spc="5" dirty="0" smtClean="0">
                <a:solidFill>
                  <a:srgbClr val="231F20"/>
                </a:solidFill>
                <a:cs typeface="Arial"/>
              </a:rPr>
              <a:t>c</a:t>
            </a:r>
            <a:r>
              <a:rPr lang="en-US" spc="10" dirty="0" smtClean="0">
                <a:solidFill>
                  <a:srgbClr val="231F20"/>
                </a:solidFill>
                <a:cs typeface="Arial"/>
              </a:rPr>
              <a:t>.</a:t>
            </a:r>
            <a:endParaRPr lang="en-US" dirty="0" smtClean="0">
              <a:cs typeface="Arial"/>
            </a:endParaRPr>
          </a:p>
          <a:p>
            <a:pPr lvl="3"/>
            <a:r>
              <a:rPr lang="en-US" spc="15" dirty="0" smtClean="0">
                <a:solidFill>
                  <a:srgbClr val="231F20"/>
                </a:solidFill>
                <a:cs typeface="Arial"/>
              </a:rPr>
              <a:t>M</a:t>
            </a:r>
            <a:r>
              <a:rPr lang="en-US" spc="-55" dirty="0" smtClean="0">
                <a:solidFill>
                  <a:srgbClr val="231F20"/>
                </a:solidFill>
                <a:cs typeface="Arial"/>
              </a:rPr>
              <a:t>A</a:t>
            </a:r>
            <a:r>
              <a:rPr lang="en-US" spc="10" dirty="0" smtClean="0">
                <a:solidFill>
                  <a:srgbClr val="231F20"/>
                </a:solidFill>
                <a:cs typeface="Arial"/>
              </a:rPr>
              <a:t>C</a:t>
            </a:r>
            <a:r>
              <a:rPr lang="en-US" spc="5" dirty="0" smtClean="0">
                <a:solidFill>
                  <a:srgbClr val="231F20"/>
                </a:solidFill>
                <a:cs typeface="Arial"/>
              </a:rPr>
              <a:t> </a:t>
            </a:r>
            <a:r>
              <a:rPr lang="en-US" dirty="0">
                <a:solidFill>
                  <a:srgbClr val="231F20"/>
                </a:solidFill>
                <a:cs typeface="Arial"/>
              </a:rPr>
              <a:t>l</a:t>
            </a:r>
            <a:r>
              <a:rPr lang="en-US" spc="-50" dirty="0">
                <a:solidFill>
                  <a:srgbClr val="231F20"/>
                </a:solidFill>
                <a:cs typeface="Arial"/>
              </a:rPr>
              <a:t>a</a:t>
            </a:r>
            <a:r>
              <a:rPr lang="en-US" spc="-30" dirty="0">
                <a:solidFill>
                  <a:srgbClr val="231F20"/>
                </a:solidFill>
                <a:cs typeface="Arial"/>
              </a:rPr>
              <a:t>y</a:t>
            </a:r>
            <a:r>
              <a:rPr lang="en-US" spc="5" dirty="0">
                <a:solidFill>
                  <a:srgbClr val="231F20"/>
                </a:solidFill>
                <a:cs typeface="Arial"/>
              </a:rPr>
              <a:t>er</a:t>
            </a:r>
            <a:r>
              <a:rPr lang="en-US" spc="-5" dirty="0">
                <a:solidFill>
                  <a:srgbClr val="231F20"/>
                </a:solidFill>
                <a:cs typeface="Arial"/>
              </a:rPr>
              <a:t> </a:t>
            </a:r>
            <a:r>
              <a:rPr lang="en-US" spc="5" dirty="0">
                <a:solidFill>
                  <a:srgbClr val="231F20"/>
                </a:solidFill>
                <a:cs typeface="Arial"/>
              </a:rPr>
              <a:t>P</a:t>
            </a:r>
            <a:r>
              <a:rPr lang="en-US" dirty="0">
                <a:solidFill>
                  <a:srgbClr val="231F20"/>
                </a:solidFill>
                <a:cs typeface="Arial"/>
              </a:rPr>
              <a:t>r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ot</a:t>
            </a:r>
            <a:r>
              <a:rPr lang="en-US" spc="5" dirty="0">
                <a:solidFill>
                  <a:srgbClr val="231F20"/>
                </a:solidFill>
                <a:cs typeface="Arial"/>
              </a:rPr>
              <a:t>ocol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:</a:t>
            </a:r>
            <a:r>
              <a:rPr lang="en-US" spc="130" dirty="0">
                <a:solidFill>
                  <a:srgbClr val="231F20"/>
                </a:solidFill>
                <a:cs typeface="Arial"/>
              </a:rPr>
              <a:t> 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T</a:t>
            </a:r>
            <a:r>
              <a:rPr lang="en-US" spc="5" dirty="0">
                <a:solidFill>
                  <a:srgbClr val="231F20"/>
                </a:solidFill>
                <a:cs typeface="Arial"/>
              </a:rPr>
              <a:t>D</a:t>
            </a:r>
            <a:r>
              <a:rPr lang="en-US" spc="15" dirty="0">
                <a:solidFill>
                  <a:srgbClr val="231F20"/>
                </a:solidFill>
                <a:cs typeface="Arial"/>
              </a:rPr>
              <a:t>M</a:t>
            </a:r>
            <a:r>
              <a:rPr lang="en-US" spc="5" dirty="0">
                <a:solidFill>
                  <a:srgbClr val="231F20"/>
                </a:solidFill>
                <a:cs typeface="Arial"/>
              </a:rPr>
              <a:t>A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, </a:t>
            </a:r>
            <a:r>
              <a:rPr lang="en-US" spc="5" dirty="0">
                <a:solidFill>
                  <a:srgbClr val="231F20"/>
                </a:solidFill>
                <a:cs typeface="Arial"/>
              </a:rPr>
              <a:t>CD</a:t>
            </a:r>
            <a:r>
              <a:rPr lang="en-US" spc="15" dirty="0">
                <a:solidFill>
                  <a:srgbClr val="231F20"/>
                </a:solidFill>
                <a:cs typeface="Arial"/>
              </a:rPr>
              <a:t>M</a:t>
            </a:r>
            <a:r>
              <a:rPr lang="en-US" spc="5" dirty="0">
                <a:solidFill>
                  <a:srgbClr val="231F20"/>
                </a:solidFill>
                <a:cs typeface="Arial"/>
              </a:rPr>
              <a:t>A</a:t>
            </a:r>
            <a:r>
              <a:rPr lang="en-US" dirty="0">
                <a:solidFill>
                  <a:srgbClr val="231F20"/>
                </a:solidFill>
                <a:cs typeface="Arial"/>
              </a:rPr>
              <a:t>(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?</a:t>
            </a:r>
            <a:r>
              <a:rPr lang="en-US" dirty="0">
                <a:solidFill>
                  <a:srgbClr val="231F20"/>
                </a:solidFill>
                <a:cs typeface="Arial"/>
              </a:rPr>
              <a:t>)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, I</a:t>
            </a:r>
            <a:r>
              <a:rPr lang="en-US" spc="5" dirty="0">
                <a:solidFill>
                  <a:srgbClr val="231F20"/>
                </a:solidFill>
                <a:cs typeface="Arial"/>
              </a:rPr>
              <a:t>EE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E</a:t>
            </a:r>
            <a:r>
              <a:rPr lang="en-US" spc="20" dirty="0">
                <a:solidFill>
                  <a:srgbClr val="231F20"/>
                </a:solidFill>
                <a:cs typeface="Arial"/>
              </a:rPr>
              <a:t> 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Mac</a:t>
            </a:r>
            <a:r>
              <a:rPr lang="en-US" dirty="0">
                <a:solidFill>
                  <a:srgbClr val="231F20"/>
                </a:solidFill>
                <a:cs typeface="Arial"/>
              </a:rPr>
              <a:t> 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802.</a:t>
            </a:r>
            <a:r>
              <a:rPr lang="en-US" spc="5" dirty="0">
                <a:solidFill>
                  <a:srgbClr val="231F20"/>
                </a:solidFill>
                <a:cs typeface="Arial"/>
              </a:rPr>
              <a:t>x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,</a:t>
            </a:r>
            <a:r>
              <a:rPr lang="en-US" dirty="0">
                <a:solidFill>
                  <a:srgbClr val="231F20"/>
                </a:solidFill>
                <a:cs typeface="Arial"/>
              </a:rPr>
              <a:t> </a:t>
            </a:r>
            <a:r>
              <a:rPr lang="en-US" spc="10" dirty="0" smtClean="0">
                <a:solidFill>
                  <a:srgbClr val="231F20"/>
                </a:solidFill>
                <a:cs typeface="Arial"/>
              </a:rPr>
              <a:t>et</a:t>
            </a:r>
            <a:r>
              <a:rPr lang="en-US" spc="5" dirty="0" smtClean="0">
                <a:solidFill>
                  <a:srgbClr val="231F20"/>
                </a:solidFill>
                <a:cs typeface="Arial"/>
              </a:rPr>
              <a:t>c</a:t>
            </a:r>
            <a:r>
              <a:rPr lang="en-US" spc="10" dirty="0" smtClean="0">
                <a:solidFill>
                  <a:srgbClr val="231F20"/>
                </a:solidFill>
                <a:cs typeface="Arial"/>
              </a:rPr>
              <a:t>.</a:t>
            </a:r>
            <a:endParaRPr lang="en-US" dirty="0" smtClean="0">
              <a:cs typeface="Arial"/>
            </a:endParaRPr>
          </a:p>
          <a:p>
            <a:pPr lvl="3"/>
            <a:r>
              <a:rPr lang="en-US" spc="5" dirty="0" smtClean="0">
                <a:solidFill>
                  <a:srgbClr val="231F20"/>
                </a:solidFill>
                <a:cs typeface="Arial"/>
              </a:rPr>
              <a:t>P</a:t>
            </a:r>
            <a:r>
              <a:rPr lang="en-US" spc="-50" dirty="0" smtClean="0">
                <a:solidFill>
                  <a:srgbClr val="231F20"/>
                </a:solidFill>
                <a:cs typeface="Arial"/>
              </a:rPr>
              <a:t>h</a:t>
            </a:r>
            <a:r>
              <a:rPr lang="en-US" spc="5" dirty="0" smtClean="0">
                <a:solidFill>
                  <a:srgbClr val="231F20"/>
                </a:solidFill>
                <a:cs typeface="Arial"/>
              </a:rPr>
              <a:t>ysical</a:t>
            </a:r>
            <a:r>
              <a:rPr lang="en-US" spc="-10" dirty="0" smtClean="0">
                <a:solidFill>
                  <a:srgbClr val="231F20"/>
                </a:solidFill>
                <a:cs typeface="Arial"/>
              </a:rPr>
              <a:t> </a:t>
            </a:r>
            <a:r>
              <a:rPr lang="en-US" dirty="0">
                <a:solidFill>
                  <a:srgbClr val="231F20"/>
                </a:solidFill>
                <a:cs typeface="Arial"/>
              </a:rPr>
              <a:t>l</a:t>
            </a:r>
            <a:r>
              <a:rPr lang="en-US" spc="-50" dirty="0">
                <a:solidFill>
                  <a:srgbClr val="231F20"/>
                </a:solidFill>
                <a:cs typeface="Arial"/>
              </a:rPr>
              <a:t>a</a:t>
            </a:r>
            <a:r>
              <a:rPr lang="en-US" spc="-30" dirty="0">
                <a:solidFill>
                  <a:srgbClr val="231F20"/>
                </a:solidFill>
                <a:cs typeface="Arial"/>
              </a:rPr>
              <a:t>y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e</a:t>
            </a:r>
            <a:r>
              <a:rPr lang="en-US" dirty="0">
                <a:solidFill>
                  <a:srgbClr val="231F20"/>
                </a:solidFill>
                <a:cs typeface="Arial"/>
              </a:rPr>
              <a:t>r</a:t>
            </a:r>
            <a:r>
              <a:rPr lang="en-US" spc="5" dirty="0">
                <a:solidFill>
                  <a:srgbClr val="231F20"/>
                </a:solidFill>
                <a:cs typeface="Arial"/>
              </a:rPr>
              <a:t>s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:</a:t>
            </a:r>
            <a:r>
              <a:rPr lang="en-US" spc="120" dirty="0">
                <a:solidFill>
                  <a:srgbClr val="231F20"/>
                </a:solidFill>
                <a:cs typeface="Arial"/>
              </a:rPr>
              <a:t> </a:t>
            </a:r>
            <a:r>
              <a:rPr lang="en-US" spc="5" dirty="0">
                <a:solidFill>
                  <a:srgbClr val="231F20"/>
                </a:solidFill>
                <a:cs typeface="Arial"/>
              </a:rPr>
              <a:t>di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f</a:t>
            </a:r>
            <a:r>
              <a:rPr lang="en-US" spc="-50" dirty="0">
                <a:solidFill>
                  <a:srgbClr val="231F20"/>
                </a:solidFill>
                <a:cs typeface="Arial"/>
              </a:rPr>
              <a:t>f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e</a:t>
            </a:r>
            <a:r>
              <a:rPr lang="en-US" dirty="0">
                <a:solidFill>
                  <a:srgbClr val="231F20"/>
                </a:solidFill>
                <a:cs typeface="Arial"/>
              </a:rPr>
              <a:t>r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ent</a:t>
            </a:r>
            <a:r>
              <a:rPr lang="en-US" dirty="0">
                <a:solidFill>
                  <a:srgbClr val="231F20"/>
                </a:solidFill>
                <a:cs typeface="Arial"/>
              </a:rPr>
              <a:t> </a:t>
            </a:r>
            <a:r>
              <a:rPr lang="en-US" spc="5" dirty="0">
                <a:solidFill>
                  <a:srgbClr val="231F20"/>
                </a:solidFill>
                <a:cs typeface="Arial"/>
              </a:rPr>
              <a:t>channels</a:t>
            </a:r>
            <a:r>
              <a:rPr lang="en-US" dirty="0">
                <a:solidFill>
                  <a:srgbClr val="231F20"/>
                </a:solidFill>
                <a:cs typeface="Arial"/>
              </a:rPr>
              <a:t>(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?</a:t>
            </a:r>
            <a:r>
              <a:rPr lang="en-US" dirty="0">
                <a:solidFill>
                  <a:srgbClr val="231F20"/>
                </a:solidFill>
                <a:cs typeface="Arial"/>
              </a:rPr>
              <a:t>)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,</a:t>
            </a:r>
            <a:r>
              <a:rPr lang="en-US" dirty="0">
                <a:solidFill>
                  <a:srgbClr val="231F20"/>
                </a:solidFill>
                <a:cs typeface="Arial"/>
              </a:rPr>
              <a:t> </a:t>
            </a:r>
            <a:r>
              <a:rPr lang="en-US" spc="5" dirty="0">
                <a:solidFill>
                  <a:srgbClr val="231F20"/>
                </a:solidFill>
                <a:cs typeface="Arial"/>
              </a:rPr>
              <a:t>di</a:t>
            </a:r>
            <a:r>
              <a:rPr lang="en-US" dirty="0">
                <a:solidFill>
                  <a:srgbClr val="231F20"/>
                </a:solidFill>
                <a:cs typeface="Arial"/>
              </a:rPr>
              <a:t>r</a:t>
            </a:r>
            <a:r>
              <a:rPr lang="en-US" spc="10" dirty="0">
                <a:solidFill>
                  <a:srgbClr val="231F20"/>
                </a:solidFill>
                <a:cs typeface="Arial"/>
              </a:rPr>
              <a:t>ect</a:t>
            </a:r>
            <a:r>
              <a:rPr lang="en-US" spc="5" dirty="0">
                <a:solidFill>
                  <a:srgbClr val="231F20"/>
                </a:solidFill>
                <a:cs typeface="Arial"/>
              </a:rPr>
              <a:t>ional</a:t>
            </a:r>
            <a:r>
              <a:rPr lang="en-US" spc="-10" dirty="0">
                <a:solidFill>
                  <a:srgbClr val="231F20"/>
                </a:solidFill>
                <a:cs typeface="Arial"/>
              </a:rPr>
              <a:t> </a:t>
            </a:r>
            <a:r>
              <a:rPr lang="en-US" spc="10" dirty="0" err="1" smtClean="0">
                <a:solidFill>
                  <a:srgbClr val="231F20"/>
                </a:solidFill>
                <a:cs typeface="Arial"/>
              </a:rPr>
              <a:t>attena</a:t>
            </a:r>
            <a:endParaRPr lang="en-US" dirty="0" smtClean="0">
              <a:cs typeface="Arial"/>
            </a:endParaRPr>
          </a:p>
          <a:p>
            <a:r>
              <a:rPr lang="en-US" sz="3000" spc="5" dirty="0" smtClean="0">
                <a:solidFill>
                  <a:srgbClr val="231F20"/>
                </a:solidFill>
                <a:cs typeface="Arial"/>
              </a:rPr>
              <a:t>Sensor</a:t>
            </a:r>
            <a:r>
              <a:rPr lang="en-US" sz="3000" spc="10" dirty="0" smtClean="0">
                <a:solidFill>
                  <a:srgbClr val="231F20"/>
                </a:solidFill>
                <a:cs typeface="Arial"/>
              </a:rPr>
              <a:t> </a:t>
            </a:r>
            <a:r>
              <a:rPr lang="en-US" sz="3000" spc="5" dirty="0" smtClean="0">
                <a:solidFill>
                  <a:srgbClr val="231F20"/>
                </a:solidFill>
                <a:cs typeface="Arial"/>
              </a:rPr>
              <a:t>N</a:t>
            </a:r>
            <a:r>
              <a:rPr lang="en-US" sz="3000" spc="10" dirty="0" smtClean="0">
                <a:solidFill>
                  <a:srgbClr val="231F20"/>
                </a:solidFill>
                <a:cs typeface="Arial"/>
              </a:rPr>
              <a:t>et</a:t>
            </a:r>
            <a:r>
              <a:rPr lang="en-US" sz="3000" spc="-20" dirty="0" smtClean="0">
                <a:solidFill>
                  <a:srgbClr val="231F20"/>
                </a:solidFill>
                <a:cs typeface="Arial"/>
              </a:rPr>
              <a:t>w</a:t>
            </a:r>
            <a:r>
              <a:rPr lang="en-US" sz="3000" spc="10" dirty="0" smtClean="0">
                <a:solidFill>
                  <a:srgbClr val="231F20"/>
                </a:solidFill>
                <a:cs typeface="Arial"/>
              </a:rPr>
              <a:t>o</a:t>
            </a:r>
            <a:r>
              <a:rPr lang="en-US" sz="3000" spc="25" dirty="0" smtClean="0">
                <a:solidFill>
                  <a:srgbClr val="231F20"/>
                </a:solidFill>
                <a:cs typeface="Arial"/>
              </a:rPr>
              <a:t>r</a:t>
            </a:r>
            <a:r>
              <a:rPr lang="en-US" sz="3000" spc="5" dirty="0" smtClean="0">
                <a:solidFill>
                  <a:srgbClr val="231F20"/>
                </a:solidFill>
                <a:cs typeface="Arial"/>
              </a:rPr>
              <a:t>ks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CECD4D-FF13-F54C-9E44-5E76ECC5C64E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71408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17538"/>
            <a:ext cx="8382000" cy="1143000"/>
          </a:xfrm>
        </p:spPr>
        <p:txBody>
          <a:bodyPr/>
          <a:lstStyle/>
          <a:p>
            <a:r>
              <a:rPr lang="en-US" dirty="0"/>
              <a:t>n</a:t>
            </a:r>
            <a:r>
              <a:rPr lang="en-US" dirty="0" smtClean="0"/>
              <a:t>s-2 </a:t>
            </a:r>
            <a:r>
              <a:rPr lang="en-US" smtClean="0"/>
              <a:t>Main Components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828800"/>
            <a:ext cx="9144000" cy="4840287"/>
          </a:xfrm>
        </p:spPr>
        <p:txBody>
          <a:bodyPr/>
          <a:lstStyle/>
          <a:p>
            <a:pPr marL="273050">
              <a:spcBef>
                <a:spcPts val="440"/>
              </a:spcBef>
            </a:pPr>
            <a:r>
              <a:rPr lang="en-US" spc="5" dirty="0" smtClean="0">
                <a:latin typeface="Arial"/>
                <a:cs typeface="Arial"/>
              </a:rPr>
              <a:t>NS</a:t>
            </a:r>
            <a:r>
              <a:rPr lang="en-US" spc="10" dirty="0" smtClean="0">
                <a:latin typeface="Arial"/>
                <a:cs typeface="Arial"/>
              </a:rPr>
              <a:t>2</a:t>
            </a:r>
            <a:r>
              <a:rPr lang="en-US" spc="10" dirty="0">
                <a:solidFill>
                  <a:srgbClr val="231F20"/>
                </a:solidFill>
                <a:latin typeface="Arial"/>
                <a:cs typeface="Arial"/>
              </a:rPr>
              <a:t>:</a:t>
            </a:r>
            <a:r>
              <a:rPr lang="en-US" spc="15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en-US" spc="10" dirty="0">
                <a:solidFill>
                  <a:srgbClr val="231F20"/>
                </a:solidFill>
                <a:latin typeface="Arial"/>
                <a:cs typeface="Arial"/>
              </a:rPr>
              <a:t>the</a:t>
            </a:r>
            <a:r>
              <a:rPr lang="en-US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en-US" spc="5" dirty="0">
                <a:solidFill>
                  <a:srgbClr val="231F20"/>
                </a:solidFill>
                <a:latin typeface="Arial"/>
                <a:cs typeface="Arial"/>
              </a:rPr>
              <a:t>si</a:t>
            </a:r>
            <a:r>
              <a:rPr lang="en-US" spc="-5" dirty="0">
                <a:solidFill>
                  <a:srgbClr val="231F20"/>
                </a:solidFill>
                <a:latin typeface="Arial"/>
                <a:cs typeface="Arial"/>
              </a:rPr>
              <a:t>m</a:t>
            </a:r>
            <a:r>
              <a:rPr lang="en-US" spc="5" dirty="0">
                <a:solidFill>
                  <a:srgbClr val="231F20"/>
                </a:solidFill>
                <a:latin typeface="Arial"/>
                <a:cs typeface="Arial"/>
              </a:rPr>
              <a:t>ula</a:t>
            </a:r>
            <a:r>
              <a:rPr lang="en-US" spc="10" dirty="0">
                <a:solidFill>
                  <a:srgbClr val="231F20"/>
                </a:solidFill>
                <a:latin typeface="Arial"/>
                <a:cs typeface="Arial"/>
              </a:rPr>
              <a:t>t</a:t>
            </a:r>
            <a:r>
              <a:rPr lang="en-US" spc="5" dirty="0">
                <a:solidFill>
                  <a:srgbClr val="231F20"/>
                </a:solidFill>
                <a:latin typeface="Arial"/>
                <a:cs typeface="Arial"/>
              </a:rPr>
              <a:t>or</a:t>
            </a:r>
            <a:r>
              <a:rPr lang="en-US" spc="-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en-US" dirty="0">
                <a:solidFill>
                  <a:srgbClr val="231F20"/>
                </a:solidFill>
                <a:latin typeface="Arial"/>
                <a:cs typeface="Arial"/>
              </a:rPr>
              <a:t>i</a:t>
            </a:r>
            <a:r>
              <a:rPr lang="en-US" spc="10" dirty="0">
                <a:solidFill>
                  <a:srgbClr val="231F20"/>
                </a:solidFill>
                <a:latin typeface="Arial"/>
                <a:cs typeface="Arial"/>
              </a:rPr>
              <a:t>t</a:t>
            </a:r>
            <a:r>
              <a:rPr lang="en-US" spc="5" dirty="0">
                <a:solidFill>
                  <a:srgbClr val="231F20"/>
                </a:solidFill>
                <a:latin typeface="Arial"/>
                <a:cs typeface="Arial"/>
              </a:rPr>
              <a:t>sel</a:t>
            </a:r>
            <a:r>
              <a:rPr lang="en-US" spc="-50" dirty="0">
                <a:solidFill>
                  <a:srgbClr val="231F20"/>
                </a:solidFill>
                <a:latin typeface="Arial"/>
                <a:cs typeface="Arial"/>
              </a:rPr>
              <a:t>f</a:t>
            </a:r>
            <a:r>
              <a:rPr lang="en-US" spc="10" dirty="0">
                <a:solidFill>
                  <a:srgbClr val="231F20"/>
                </a:solidFill>
                <a:latin typeface="Arial"/>
                <a:cs typeface="Arial"/>
              </a:rPr>
              <a:t>,</a:t>
            </a:r>
            <a:r>
              <a:rPr lang="en-US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</a:p>
          <a:p>
            <a:pPr marL="273050">
              <a:spcBef>
                <a:spcPts val="440"/>
              </a:spcBef>
            </a:pPr>
            <a:r>
              <a:rPr lang="en-US" spc="5" dirty="0">
                <a:solidFill>
                  <a:srgbClr val="000000"/>
                </a:solidFill>
                <a:latin typeface="Arial"/>
                <a:cs typeface="Arial"/>
              </a:rPr>
              <a:t>NA</a:t>
            </a:r>
            <a:r>
              <a:rPr lang="en-US" spc="15" dirty="0">
                <a:solidFill>
                  <a:srgbClr val="000000"/>
                </a:solidFill>
                <a:latin typeface="Arial"/>
                <a:cs typeface="Arial"/>
              </a:rPr>
              <a:t>M</a:t>
            </a:r>
            <a:r>
              <a:rPr lang="en-US" spc="10" dirty="0">
                <a:solidFill>
                  <a:srgbClr val="231F20"/>
                </a:solidFill>
                <a:latin typeface="Arial"/>
                <a:cs typeface="Arial"/>
              </a:rPr>
              <a:t>:</a:t>
            </a:r>
            <a:r>
              <a:rPr lang="en-US" spc="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en-US" spc="5" dirty="0">
                <a:solidFill>
                  <a:srgbClr val="231F20"/>
                </a:solidFill>
                <a:latin typeface="Arial"/>
                <a:cs typeface="Arial"/>
              </a:rPr>
              <a:t>N</a:t>
            </a:r>
            <a:r>
              <a:rPr lang="en-US" spc="10" dirty="0">
                <a:solidFill>
                  <a:srgbClr val="231F20"/>
                </a:solidFill>
                <a:latin typeface="Arial"/>
                <a:cs typeface="Arial"/>
              </a:rPr>
              <a:t>et</a:t>
            </a:r>
            <a:r>
              <a:rPr lang="en-US" spc="-20" dirty="0">
                <a:solidFill>
                  <a:srgbClr val="231F20"/>
                </a:solidFill>
                <a:latin typeface="Arial"/>
                <a:cs typeface="Arial"/>
              </a:rPr>
              <a:t>w</a:t>
            </a:r>
            <a:r>
              <a:rPr lang="en-US" spc="10" dirty="0">
                <a:solidFill>
                  <a:srgbClr val="231F20"/>
                </a:solidFill>
                <a:latin typeface="Arial"/>
                <a:cs typeface="Arial"/>
              </a:rPr>
              <a:t>o</a:t>
            </a:r>
            <a:r>
              <a:rPr lang="en-US" spc="25" dirty="0">
                <a:solidFill>
                  <a:srgbClr val="231F20"/>
                </a:solidFill>
                <a:latin typeface="Arial"/>
                <a:cs typeface="Arial"/>
              </a:rPr>
              <a:t>r</a:t>
            </a:r>
            <a:r>
              <a:rPr lang="en-US" spc="5" dirty="0">
                <a:solidFill>
                  <a:srgbClr val="231F20"/>
                </a:solidFill>
                <a:latin typeface="Arial"/>
                <a:cs typeface="Arial"/>
              </a:rPr>
              <a:t>k</a:t>
            </a:r>
            <a:r>
              <a:rPr lang="en-US" spc="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en-US" spc="10" dirty="0">
                <a:solidFill>
                  <a:srgbClr val="231F20"/>
                </a:solidFill>
                <a:latin typeface="Arial"/>
                <a:cs typeface="Arial"/>
              </a:rPr>
              <a:t>animato</a:t>
            </a:r>
            <a:r>
              <a:rPr lang="en-US" spc="-95" dirty="0">
                <a:solidFill>
                  <a:srgbClr val="231F20"/>
                </a:solidFill>
                <a:latin typeface="Arial"/>
                <a:cs typeface="Arial"/>
              </a:rPr>
              <a:t>r</a:t>
            </a:r>
            <a:r>
              <a:rPr lang="en-US" spc="10" dirty="0">
                <a:solidFill>
                  <a:srgbClr val="231F20"/>
                </a:solidFill>
                <a:latin typeface="Arial"/>
                <a:cs typeface="Arial"/>
              </a:rPr>
              <a:t>.</a:t>
            </a:r>
            <a:r>
              <a:rPr lang="en-US" spc="13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en-US" spc="5" dirty="0">
                <a:solidFill>
                  <a:srgbClr val="231F20"/>
                </a:solidFill>
                <a:latin typeface="Arial"/>
                <a:cs typeface="Arial"/>
              </a:rPr>
              <a:t>Visuali</a:t>
            </a:r>
            <a:r>
              <a:rPr lang="en-US" spc="-15" dirty="0">
                <a:solidFill>
                  <a:srgbClr val="231F20"/>
                </a:solidFill>
                <a:latin typeface="Arial"/>
                <a:cs typeface="Arial"/>
              </a:rPr>
              <a:t>z</a:t>
            </a:r>
            <a:r>
              <a:rPr lang="en-US" spc="10" dirty="0">
                <a:solidFill>
                  <a:srgbClr val="231F20"/>
                </a:solidFill>
                <a:latin typeface="Arial"/>
                <a:cs typeface="Arial"/>
              </a:rPr>
              <a:t>ed</a:t>
            </a:r>
            <a:r>
              <a:rPr lang="en-US" spc="-2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en-US" spc="10" dirty="0">
                <a:solidFill>
                  <a:srgbClr val="231F20"/>
                </a:solidFill>
                <a:latin typeface="Arial"/>
                <a:cs typeface="Arial"/>
              </a:rPr>
              <a:t>t</a:t>
            </a:r>
            <a:r>
              <a:rPr lang="en-US" spc="-20" dirty="0">
                <a:solidFill>
                  <a:srgbClr val="231F20"/>
                </a:solidFill>
                <a:latin typeface="Arial"/>
                <a:cs typeface="Arial"/>
              </a:rPr>
              <a:t>r</a:t>
            </a:r>
            <a:r>
              <a:rPr lang="en-US" spc="10" dirty="0">
                <a:solidFill>
                  <a:srgbClr val="231F20"/>
                </a:solidFill>
                <a:latin typeface="Arial"/>
                <a:cs typeface="Arial"/>
              </a:rPr>
              <a:t>ace </a:t>
            </a:r>
            <a:r>
              <a:rPr lang="en-US" spc="10" dirty="0" smtClean="0">
                <a:solidFill>
                  <a:srgbClr val="231F20"/>
                </a:solidFill>
                <a:latin typeface="Arial"/>
                <a:cs typeface="Arial"/>
              </a:rPr>
              <a:t>t</a:t>
            </a:r>
            <a:r>
              <a:rPr lang="en-US" spc="5" dirty="0" smtClean="0">
                <a:solidFill>
                  <a:srgbClr val="231F20"/>
                </a:solidFill>
                <a:latin typeface="Arial"/>
                <a:cs typeface="Arial"/>
              </a:rPr>
              <a:t>ool</a:t>
            </a:r>
            <a:r>
              <a:rPr lang="en-US" spc="10" dirty="0" smtClean="0">
                <a:solidFill>
                  <a:srgbClr val="231F20"/>
                </a:solidFill>
                <a:latin typeface="Arial"/>
                <a:cs typeface="Arial"/>
              </a:rPr>
              <a:t>.</a:t>
            </a:r>
            <a:endParaRPr lang="en-US" dirty="0">
              <a:latin typeface="Arial"/>
              <a:cs typeface="Arial"/>
            </a:endParaRPr>
          </a:p>
          <a:p>
            <a:pPr marL="273050">
              <a:spcBef>
                <a:spcPts val="440"/>
              </a:spcBef>
            </a:pPr>
            <a:r>
              <a:rPr lang="en-US" spc="5" dirty="0">
                <a:solidFill>
                  <a:srgbClr val="000000"/>
                </a:solidFill>
                <a:latin typeface="Arial"/>
                <a:cs typeface="Arial"/>
              </a:rPr>
              <a:t>P</a:t>
            </a: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r</a:t>
            </a:r>
            <a:r>
              <a:rPr lang="en-US" spc="10" dirty="0">
                <a:solidFill>
                  <a:srgbClr val="000000"/>
                </a:solidFill>
                <a:latin typeface="Arial"/>
                <a:cs typeface="Arial"/>
              </a:rPr>
              <a:t>e</a:t>
            </a:r>
            <a:r>
              <a:rPr lang="en-US" dirty="0">
                <a:solidFill>
                  <a:srgbClr val="231F20"/>
                </a:solidFill>
                <a:latin typeface="Arial"/>
                <a:cs typeface="Arial"/>
              </a:rPr>
              <a:t>-</a:t>
            </a:r>
            <a:r>
              <a:rPr lang="en-US" spc="10" dirty="0">
                <a:solidFill>
                  <a:srgbClr val="231F20"/>
                </a:solidFill>
                <a:latin typeface="Arial"/>
                <a:cs typeface="Arial"/>
              </a:rPr>
              <a:t>p</a:t>
            </a:r>
            <a:r>
              <a:rPr lang="en-US" dirty="0">
                <a:solidFill>
                  <a:srgbClr val="231F20"/>
                </a:solidFill>
                <a:latin typeface="Arial"/>
                <a:cs typeface="Arial"/>
              </a:rPr>
              <a:t>r</a:t>
            </a:r>
            <a:r>
              <a:rPr lang="en-US" spc="5" dirty="0">
                <a:solidFill>
                  <a:srgbClr val="231F20"/>
                </a:solidFill>
                <a:latin typeface="Arial"/>
                <a:cs typeface="Arial"/>
              </a:rPr>
              <a:t>ocessing</a:t>
            </a:r>
            <a:r>
              <a:rPr lang="en-US" spc="10" dirty="0">
                <a:solidFill>
                  <a:srgbClr val="231F20"/>
                </a:solidFill>
                <a:latin typeface="Arial"/>
                <a:cs typeface="Arial"/>
              </a:rPr>
              <a:t>:</a:t>
            </a:r>
            <a:endParaRPr lang="en-US" dirty="0">
              <a:latin typeface="Arial"/>
              <a:cs typeface="Arial"/>
            </a:endParaRPr>
          </a:p>
          <a:p>
            <a:pPr marL="673100" lvl="1">
              <a:spcBef>
                <a:spcPts val="440"/>
              </a:spcBef>
            </a:pPr>
            <a:r>
              <a:rPr lang="en-US" spc="-229" dirty="0">
                <a:solidFill>
                  <a:srgbClr val="231F20"/>
                </a:solidFill>
                <a:latin typeface="Arial"/>
                <a:cs typeface="Arial"/>
              </a:rPr>
              <a:t>T</a:t>
            </a:r>
            <a:r>
              <a:rPr lang="en-US" spc="-20" dirty="0">
                <a:solidFill>
                  <a:srgbClr val="231F20"/>
                </a:solidFill>
                <a:latin typeface="Arial"/>
                <a:cs typeface="Arial"/>
              </a:rPr>
              <a:t>r</a:t>
            </a:r>
            <a:r>
              <a:rPr lang="en-US" spc="10" dirty="0">
                <a:solidFill>
                  <a:srgbClr val="231F20"/>
                </a:solidFill>
                <a:latin typeface="Arial"/>
                <a:cs typeface="Arial"/>
              </a:rPr>
              <a:t>af</a:t>
            </a:r>
            <a:r>
              <a:rPr lang="en-US" spc="5" dirty="0">
                <a:solidFill>
                  <a:srgbClr val="231F20"/>
                </a:solidFill>
                <a:latin typeface="Arial"/>
                <a:cs typeface="Arial"/>
              </a:rPr>
              <a:t>fic</a:t>
            </a:r>
            <a:r>
              <a:rPr lang="en-US" spc="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en-US" spc="10" dirty="0">
                <a:solidFill>
                  <a:srgbClr val="231F20"/>
                </a:solidFill>
                <a:latin typeface="Arial"/>
                <a:cs typeface="Arial"/>
              </a:rPr>
              <a:t>and t</a:t>
            </a:r>
            <a:r>
              <a:rPr lang="en-US" spc="5" dirty="0">
                <a:solidFill>
                  <a:srgbClr val="231F20"/>
                </a:solidFill>
                <a:latin typeface="Arial"/>
                <a:cs typeface="Arial"/>
              </a:rPr>
              <a:t>opology</a:t>
            </a:r>
            <a:r>
              <a:rPr lang="en-US" spc="-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en-US" spc="10" dirty="0">
                <a:solidFill>
                  <a:srgbClr val="231F20"/>
                </a:solidFill>
                <a:latin typeface="Arial"/>
                <a:cs typeface="Arial"/>
              </a:rPr>
              <a:t>gene</a:t>
            </a:r>
            <a:r>
              <a:rPr lang="en-US" spc="-20" dirty="0">
                <a:solidFill>
                  <a:srgbClr val="231F20"/>
                </a:solidFill>
                <a:latin typeface="Arial"/>
                <a:cs typeface="Arial"/>
              </a:rPr>
              <a:t>r</a:t>
            </a:r>
            <a:r>
              <a:rPr lang="en-US" spc="10" dirty="0">
                <a:solidFill>
                  <a:srgbClr val="231F20"/>
                </a:solidFill>
                <a:latin typeface="Arial"/>
                <a:cs typeface="Arial"/>
              </a:rPr>
              <a:t>ato</a:t>
            </a:r>
            <a:r>
              <a:rPr lang="en-US" dirty="0">
                <a:solidFill>
                  <a:srgbClr val="231F20"/>
                </a:solidFill>
                <a:latin typeface="Arial"/>
                <a:cs typeface="Arial"/>
              </a:rPr>
              <a:t>r</a:t>
            </a:r>
            <a:r>
              <a:rPr lang="en-US" spc="5" dirty="0">
                <a:solidFill>
                  <a:srgbClr val="231F20"/>
                </a:solidFill>
                <a:latin typeface="Arial"/>
                <a:cs typeface="Arial"/>
              </a:rPr>
              <a:t>s</a:t>
            </a:r>
            <a:endParaRPr lang="en-US" sz="800" dirty="0"/>
          </a:p>
          <a:p>
            <a:pPr marL="273050">
              <a:spcBef>
                <a:spcPts val="440"/>
              </a:spcBef>
            </a:pPr>
            <a:r>
              <a:rPr lang="en-US" spc="-90" dirty="0">
                <a:solidFill>
                  <a:srgbClr val="000000"/>
                </a:solidFill>
                <a:latin typeface="Arial"/>
                <a:cs typeface="Arial"/>
              </a:rPr>
              <a:t>P</a:t>
            </a:r>
            <a:r>
              <a:rPr lang="en-US" spc="10" dirty="0">
                <a:solidFill>
                  <a:srgbClr val="000000"/>
                </a:solidFill>
                <a:latin typeface="Arial"/>
                <a:cs typeface="Arial"/>
              </a:rPr>
              <a:t>ost</a:t>
            </a:r>
            <a:r>
              <a:rPr lang="en-US" dirty="0">
                <a:solidFill>
                  <a:srgbClr val="231F20"/>
                </a:solidFill>
                <a:latin typeface="Arial"/>
                <a:cs typeface="Arial"/>
              </a:rPr>
              <a:t>-</a:t>
            </a:r>
            <a:r>
              <a:rPr lang="en-US" spc="10" dirty="0">
                <a:solidFill>
                  <a:srgbClr val="231F20"/>
                </a:solidFill>
                <a:latin typeface="Arial"/>
                <a:cs typeface="Arial"/>
              </a:rPr>
              <a:t>p</a:t>
            </a:r>
            <a:r>
              <a:rPr lang="en-US" dirty="0">
                <a:solidFill>
                  <a:srgbClr val="231F20"/>
                </a:solidFill>
                <a:latin typeface="Arial"/>
                <a:cs typeface="Arial"/>
              </a:rPr>
              <a:t>r</a:t>
            </a:r>
            <a:r>
              <a:rPr lang="en-US" spc="5" dirty="0">
                <a:solidFill>
                  <a:srgbClr val="231F20"/>
                </a:solidFill>
                <a:latin typeface="Arial"/>
                <a:cs typeface="Arial"/>
              </a:rPr>
              <a:t>ocessing</a:t>
            </a:r>
            <a:r>
              <a:rPr lang="en-US" spc="10" dirty="0" smtClean="0">
                <a:solidFill>
                  <a:srgbClr val="231F20"/>
                </a:solidFill>
                <a:latin typeface="Arial"/>
                <a:cs typeface="Arial"/>
              </a:rPr>
              <a:t>:</a:t>
            </a:r>
            <a:endParaRPr lang="en-US" spc="5" dirty="0" smtClean="0">
              <a:solidFill>
                <a:srgbClr val="231F20"/>
              </a:solidFill>
              <a:latin typeface="Arial"/>
              <a:cs typeface="Arial"/>
            </a:endParaRPr>
          </a:p>
          <a:p>
            <a:pPr marL="673100" lvl="1">
              <a:spcBef>
                <a:spcPts val="440"/>
              </a:spcBef>
            </a:pPr>
            <a:r>
              <a:rPr lang="en-US" spc="5" dirty="0" smtClean="0">
                <a:solidFill>
                  <a:srgbClr val="231F20"/>
                </a:solidFill>
                <a:latin typeface="Arial"/>
                <a:cs typeface="Arial"/>
              </a:rPr>
              <a:t>Simple</a:t>
            </a:r>
            <a:r>
              <a:rPr lang="en-US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en-US" spc="10" dirty="0">
                <a:solidFill>
                  <a:srgbClr val="231F20"/>
                </a:solidFill>
                <a:latin typeface="Arial"/>
                <a:cs typeface="Arial"/>
              </a:rPr>
              <a:t>t</a:t>
            </a:r>
            <a:r>
              <a:rPr lang="en-US" spc="-20" dirty="0">
                <a:solidFill>
                  <a:srgbClr val="231F20"/>
                </a:solidFill>
                <a:latin typeface="Arial"/>
                <a:cs typeface="Arial"/>
              </a:rPr>
              <a:t>r</a:t>
            </a:r>
            <a:r>
              <a:rPr lang="en-US" spc="10" dirty="0">
                <a:solidFill>
                  <a:srgbClr val="231F20"/>
                </a:solidFill>
                <a:latin typeface="Arial"/>
                <a:cs typeface="Arial"/>
              </a:rPr>
              <a:t>ace </a:t>
            </a:r>
            <a:r>
              <a:rPr lang="en-US" spc="5" dirty="0">
                <a:solidFill>
                  <a:srgbClr val="231F20"/>
                </a:solidFill>
                <a:latin typeface="Arial"/>
                <a:cs typeface="Arial"/>
              </a:rPr>
              <a:t>analysi</a:t>
            </a:r>
            <a:r>
              <a:rPr lang="en-US" spc="-15" dirty="0">
                <a:solidFill>
                  <a:srgbClr val="231F20"/>
                </a:solidFill>
                <a:latin typeface="Arial"/>
                <a:cs typeface="Arial"/>
              </a:rPr>
              <a:t>s</a:t>
            </a:r>
            <a:r>
              <a:rPr lang="en-US" spc="10" dirty="0">
                <a:solidFill>
                  <a:srgbClr val="231F20"/>
                </a:solidFill>
                <a:latin typeface="Arial"/>
                <a:cs typeface="Arial"/>
              </a:rPr>
              <a:t>,</a:t>
            </a:r>
            <a:r>
              <a:rPr lang="en-US" spc="-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en-US" spc="10" dirty="0">
                <a:solidFill>
                  <a:srgbClr val="231F20"/>
                </a:solidFill>
                <a:latin typeface="Arial"/>
                <a:cs typeface="Arial"/>
              </a:rPr>
              <a:t>often</a:t>
            </a:r>
            <a:r>
              <a:rPr lang="en-US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en-US" spc="5" dirty="0">
                <a:solidFill>
                  <a:srgbClr val="231F20"/>
                </a:solidFill>
                <a:latin typeface="Arial"/>
                <a:cs typeface="Arial"/>
              </a:rPr>
              <a:t>in</a:t>
            </a:r>
            <a:r>
              <a:rPr lang="en-US" spc="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en-US" spc="-80" dirty="0" err="1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lang="en-US" spc="5" dirty="0" err="1">
                <a:solidFill>
                  <a:srgbClr val="231F20"/>
                </a:solidFill>
                <a:latin typeface="Arial"/>
                <a:cs typeface="Arial"/>
              </a:rPr>
              <a:t>wk</a:t>
            </a:r>
            <a:r>
              <a:rPr lang="en-US" spc="10" dirty="0">
                <a:solidFill>
                  <a:srgbClr val="231F20"/>
                </a:solidFill>
                <a:latin typeface="Arial"/>
                <a:cs typeface="Arial"/>
              </a:rPr>
              <a:t>, </a:t>
            </a:r>
            <a:r>
              <a:rPr lang="en-US" spc="-90" dirty="0">
                <a:solidFill>
                  <a:srgbClr val="231F20"/>
                </a:solidFill>
                <a:latin typeface="Arial"/>
                <a:cs typeface="Arial"/>
              </a:rPr>
              <a:t>P</a:t>
            </a:r>
            <a:r>
              <a:rPr lang="en-US" spc="10" dirty="0">
                <a:solidFill>
                  <a:srgbClr val="231F20"/>
                </a:solidFill>
                <a:latin typeface="Arial"/>
                <a:cs typeface="Arial"/>
              </a:rPr>
              <a:t>e</a:t>
            </a:r>
            <a:r>
              <a:rPr lang="en-US" spc="25" dirty="0">
                <a:solidFill>
                  <a:srgbClr val="231F20"/>
                </a:solidFill>
                <a:latin typeface="Arial"/>
                <a:cs typeface="Arial"/>
              </a:rPr>
              <a:t>r</a:t>
            </a:r>
            <a:r>
              <a:rPr lang="en-US" dirty="0">
                <a:solidFill>
                  <a:srgbClr val="231F20"/>
                </a:solidFill>
                <a:latin typeface="Arial"/>
                <a:cs typeface="Arial"/>
              </a:rPr>
              <a:t>l(</a:t>
            </a:r>
            <a:r>
              <a:rPr lang="en-US" spc="10" dirty="0">
                <a:solidFill>
                  <a:srgbClr val="231F20"/>
                </a:solidFill>
                <a:latin typeface="Arial"/>
                <a:cs typeface="Arial"/>
              </a:rPr>
              <a:t>most</a:t>
            </a:r>
            <a:r>
              <a:rPr lang="en-US" spc="5" dirty="0">
                <a:solidFill>
                  <a:srgbClr val="231F20"/>
                </a:solidFill>
                <a:latin typeface="Arial"/>
                <a:cs typeface="Arial"/>
              </a:rPr>
              <a:t>ly</a:t>
            </a:r>
            <a:r>
              <a:rPr lang="en-US" dirty="0">
                <a:solidFill>
                  <a:srgbClr val="231F20"/>
                </a:solidFill>
                <a:latin typeface="Arial"/>
                <a:cs typeface="Arial"/>
              </a:rPr>
              <a:t>)</a:t>
            </a:r>
            <a:r>
              <a:rPr lang="en-US" spc="10" dirty="0">
                <a:solidFill>
                  <a:srgbClr val="231F20"/>
                </a:solidFill>
                <a:latin typeface="Arial"/>
                <a:cs typeface="Arial"/>
              </a:rPr>
              <a:t>,</a:t>
            </a:r>
            <a:r>
              <a:rPr lang="en-US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en-US" spc="5" dirty="0">
                <a:solidFill>
                  <a:srgbClr val="231F20"/>
                </a:solidFill>
                <a:latin typeface="Arial"/>
                <a:cs typeface="Arial"/>
              </a:rPr>
              <a:t>or</a:t>
            </a:r>
            <a:r>
              <a:rPr lang="en-US" spc="-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en-US" spc="5" dirty="0" err="1">
                <a:solidFill>
                  <a:srgbClr val="231F20"/>
                </a:solidFill>
                <a:latin typeface="Arial"/>
                <a:cs typeface="Arial"/>
              </a:rPr>
              <a:t>Tcl</a:t>
            </a:r>
            <a:endParaRPr lang="en-US" dirty="0">
              <a:latin typeface="Arial"/>
              <a:cs typeface="Arial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CECD4D-FF13-F54C-9E44-5E76ECC5C64E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04197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</a:t>
            </a:r>
            <a:r>
              <a:rPr lang="en-US" dirty="0" smtClean="0"/>
              <a:t>s-2 Research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CECD4D-FF13-F54C-9E44-5E76ECC5C64E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0" y="1828800"/>
            <a:ext cx="9144000" cy="4840287"/>
          </a:xfrm>
        </p:spPr>
        <p:txBody>
          <a:bodyPr/>
          <a:lstStyle/>
          <a:p>
            <a:pPr marL="273050">
              <a:spcBef>
                <a:spcPts val="440"/>
              </a:spcBef>
            </a:pPr>
            <a:r>
              <a:rPr lang="en-US" spc="10" dirty="0" err="1" smtClean="0">
                <a:solidFill>
                  <a:srgbClr val="231F20"/>
                </a:solidFill>
                <a:latin typeface="Arial"/>
                <a:cs typeface="Arial"/>
              </a:rPr>
              <a:t>Intse</a:t>
            </a:r>
            <a:r>
              <a:rPr lang="en-US" spc="60" dirty="0" err="1" smtClean="0">
                <a:solidFill>
                  <a:srgbClr val="231F20"/>
                </a:solidFill>
                <a:latin typeface="Arial"/>
                <a:cs typeface="Arial"/>
              </a:rPr>
              <a:t>r</a:t>
            </a:r>
            <a:r>
              <a:rPr lang="en-US" spc="5" dirty="0" err="1" smtClean="0">
                <a:solidFill>
                  <a:srgbClr val="231F20"/>
                </a:solidFill>
                <a:latin typeface="Arial"/>
                <a:cs typeface="Arial"/>
              </a:rPr>
              <a:t>v</a:t>
            </a:r>
            <a:r>
              <a:rPr lang="en-US" spc="10" dirty="0">
                <a:solidFill>
                  <a:srgbClr val="231F20"/>
                </a:solidFill>
                <a:latin typeface="Arial"/>
                <a:cs typeface="Arial"/>
              </a:rPr>
              <a:t>/</a:t>
            </a:r>
            <a:r>
              <a:rPr lang="en-US" spc="5" dirty="0" err="1">
                <a:solidFill>
                  <a:srgbClr val="231F20"/>
                </a:solidFill>
                <a:latin typeface="Arial"/>
                <a:cs typeface="Arial"/>
              </a:rPr>
              <a:t>D</a:t>
            </a:r>
            <a:r>
              <a:rPr lang="en-US" dirty="0" err="1">
                <a:solidFill>
                  <a:srgbClr val="231F20"/>
                </a:solidFill>
                <a:latin typeface="Arial"/>
                <a:cs typeface="Arial"/>
              </a:rPr>
              <a:t>i</a:t>
            </a:r>
            <a:r>
              <a:rPr lang="en-US" spc="10" dirty="0" err="1">
                <a:solidFill>
                  <a:srgbClr val="231F20"/>
                </a:solidFill>
                <a:latin typeface="Arial"/>
                <a:cs typeface="Arial"/>
              </a:rPr>
              <a:t>ffse</a:t>
            </a:r>
            <a:r>
              <a:rPr lang="en-US" spc="60" dirty="0" err="1">
                <a:solidFill>
                  <a:srgbClr val="231F20"/>
                </a:solidFill>
                <a:latin typeface="Arial"/>
                <a:cs typeface="Arial"/>
              </a:rPr>
              <a:t>r</a:t>
            </a:r>
            <a:r>
              <a:rPr lang="en-US" spc="5" dirty="0" err="1">
                <a:solidFill>
                  <a:srgbClr val="231F20"/>
                </a:solidFill>
                <a:latin typeface="Arial"/>
                <a:cs typeface="Arial"/>
              </a:rPr>
              <a:t>v</a:t>
            </a:r>
            <a:r>
              <a:rPr lang="en-US" spc="-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en-US" dirty="0">
                <a:solidFill>
                  <a:srgbClr val="231F20"/>
                </a:solidFill>
                <a:latin typeface="Arial"/>
                <a:cs typeface="Arial"/>
              </a:rPr>
              <a:t>(</a:t>
            </a:r>
            <a:r>
              <a:rPr lang="en-US" spc="20" dirty="0" err="1">
                <a:solidFill>
                  <a:srgbClr val="231F20"/>
                </a:solidFill>
                <a:latin typeface="Arial"/>
                <a:cs typeface="Arial"/>
              </a:rPr>
              <a:t>Q</a:t>
            </a:r>
            <a:r>
              <a:rPr lang="en-US" spc="10" dirty="0" err="1">
                <a:solidFill>
                  <a:srgbClr val="231F20"/>
                </a:solidFill>
                <a:latin typeface="Arial"/>
                <a:cs typeface="Arial"/>
              </a:rPr>
              <a:t>o</a:t>
            </a:r>
            <a:r>
              <a:rPr lang="en-US" spc="5" dirty="0" err="1">
                <a:solidFill>
                  <a:srgbClr val="231F20"/>
                </a:solidFill>
                <a:latin typeface="Arial"/>
                <a:cs typeface="Arial"/>
              </a:rPr>
              <a:t>S</a:t>
            </a:r>
            <a:r>
              <a:rPr lang="en-US" spc="5" dirty="0" smtClean="0">
                <a:solidFill>
                  <a:srgbClr val="231F20"/>
                </a:solidFill>
                <a:latin typeface="Arial"/>
                <a:cs typeface="Arial"/>
              </a:rPr>
              <a:t>)</a:t>
            </a:r>
            <a:endParaRPr lang="en-US" dirty="0" smtClean="0">
              <a:latin typeface="Arial"/>
              <a:cs typeface="Arial"/>
            </a:endParaRPr>
          </a:p>
          <a:p>
            <a:pPr marL="273050">
              <a:spcBef>
                <a:spcPts val="440"/>
              </a:spcBef>
            </a:pPr>
            <a:r>
              <a:rPr lang="en-US" spc="10" dirty="0" smtClean="0">
                <a:solidFill>
                  <a:srgbClr val="231F20"/>
                </a:solidFill>
                <a:latin typeface="Arial"/>
                <a:cs typeface="Arial"/>
              </a:rPr>
              <a:t>Mult</a:t>
            </a:r>
            <a:r>
              <a:rPr lang="en-US" spc="5" dirty="0" smtClean="0">
                <a:solidFill>
                  <a:srgbClr val="231F20"/>
                </a:solidFill>
                <a:latin typeface="Arial"/>
                <a:cs typeface="Arial"/>
              </a:rPr>
              <a:t>icas</a:t>
            </a:r>
            <a:r>
              <a:rPr lang="en-US" spc="10" dirty="0" smtClean="0">
                <a:solidFill>
                  <a:srgbClr val="231F20"/>
                </a:solidFill>
                <a:latin typeface="Arial"/>
                <a:cs typeface="Arial"/>
              </a:rPr>
              <a:t>t</a:t>
            </a:r>
            <a:r>
              <a:rPr lang="en-US" spc="10" dirty="0">
                <a:solidFill>
                  <a:srgbClr val="231F20"/>
                </a:solidFill>
                <a:latin typeface="Arial"/>
                <a:cs typeface="Arial"/>
              </a:rPr>
              <a:t>:</a:t>
            </a:r>
            <a:r>
              <a:rPr lang="en-US" spc="1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en-US" spc="5" dirty="0">
                <a:solidFill>
                  <a:srgbClr val="231F20"/>
                </a:solidFill>
                <a:latin typeface="Arial"/>
                <a:cs typeface="Arial"/>
              </a:rPr>
              <a:t>R</a:t>
            </a:r>
            <a:r>
              <a:rPr lang="en-US" spc="10" dirty="0">
                <a:solidFill>
                  <a:srgbClr val="231F20"/>
                </a:solidFill>
                <a:latin typeface="Arial"/>
                <a:cs typeface="Arial"/>
              </a:rPr>
              <a:t>out</a:t>
            </a:r>
            <a:r>
              <a:rPr lang="en-US" spc="5" dirty="0">
                <a:solidFill>
                  <a:srgbClr val="231F20"/>
                </a:solidFill>
                <a:latin typeface="Arial"/>
                <a:cs typeface="Arial"/>
              </a:rPr>
              <a:t>ing</a:t>
            </a:r>
            <a:r>
              <a:rPr lang="en-US" spc="10" dirty="0">
                <a:solidFill>
                  <a:srgbClr val="231F20"/>
                </a:solidFill>
                <a:latin typeface="Arial"/>
                <a:cs typeface="Arial"/>
              </a:rPr>
              <a:t>, </a:t>
            </a:r>
            <a:r>
              <a:rPr lang="en-US" spc="5" dirty="0">
                <a:solidFill>
                  <a:srgbClr val="231F20"/>
                </a:solidFill>
                <a:latin typeface="Arial"/>
                <a:cs typeface="Arial"/>
              </a:rPr>
              <a:t>Relia</a:t>
            </a:r>
            <a:r>
              <a:rPr lang="en-US" spc="-25" dirty="0">
                <a:solidFill>
                  <a:srgbClr val="231F20"/>
                </a:solidFill>
                <a:latin typeface="Arial"/>
                <a:cs typeface="Arial"/>
              </a:rPr>
              <a:t>b</a:t>
            </a:r>
            <a:r>
              <a:rPr lang="en-US" spc="5" dirty="0">
                <a:solidFill>
                  <a:srgbClr val="231F20"/>
                </a:solidFill>
                <a:latin typeface="Arial"/>
                <a:cs typeface="Arial"/>
              </a:rPr>
              <a:t>le</a:t>
            </a:r>
            <a:r>
              <a:rPr lang="en-US" spc="-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en-US" spc="-5" dirty="0" smtClean="0">
                <a:solidFill>
                  <a:srgbClr val="231F20"/>
                </a:solidFill>
                <a:latin typeface="Arial"/>
                <a:cs typeface="Arial"/>
              </a:rPr>
              <a:t>m</a:t>
            </a:r>
            <a:r>
              <a:rPr lang="en-US" spc="5" dirty="0" smtClean="0">
                <a:solidFill>
                  <a:srgbClr val="231F20"/>
                </a:solidFill>
                <a:latin typeface="Arial"/>
                <a:cs typeface="Arial"/>
              </a:rPr>
              <a:t>ul</a:t>
            </a:r>
            <a:r>
              <a:rPr lang="en-US" spc="10" dirty="0" smtClean="0">
                <a:solidFill>
                  <a:srgbClr val="231F20"/>
                </a:solidFill>
                <a:latin typeface="Arial"/>
                <a:cs typeface="Arial"/>
              </a:rPr>
              <a:t>t</a:t>
            </a:r>
            <a:r>
              <a:rPr lang="en-US" spc="5" dirty="0" smtClean="0">
                <a:solidFill>
                  <a:srgbClr val="231F20"/>
                </a:solidFill>
                <a:latin typeface="Arial"/>
                <a:cs typeface="Arial"/>
              </a:rPr>
              <a:t>icas</a:t>
            </a:r>
            <a:r>
              <a:rPr lang="en-US" spc="10" dirty="0" smtClean="0">
                <a:solidFill>
                  <a:srgbClr val="231F20"/>
                </a:solidFill>
                <a:latin typeface="Arial"/>
                <a:cs typeface="Arial"/>
              </a:rPr>
              <a:t>t</a:t>
            </a:r>
            <a:endParaRPr lang="en-US" dirty="0" smtClean="0">
              <a:latin typeface="Arial"/>
              <a:cs typeface="Arial"/>
            </a:endParaRPr>
          </a:p>
          <a:p>
            <a:pPr marL="273050">
              <a:spcBef>
                <a:spcPts val="440"/>
              </a:spcBef>
            </a:pPr>
            <a:r>
              <a:rPr lang="en-US" spc="-229" dirty="0" smtClean="0">
                <a:solidFill>
                  <a:srgbClr val="231F20"/>
                </a:solidFill>
                <a:latin typeface="Arial"/>
                <a:cs typeface="Arial"/>
              </a:rPr>
              <a:t>T</a:t>
            </a:r>
            <a:r>
              <a:rPr lang="en-US" spc="-20" dirty="0" smtClean="0">
                <a:solidFill>
                  <a:srgbClr val="231F20"/>
                </a:solidFill>
                <a:latin typeface="Arial"/>
                <a:cs typeface="Arial"/>
              </a:rPr>
              <a:t>r</a:t>
            </a:r>
            <a:r>
              <a:rPr lang="en-US" spc="10" dirty="0" smtClean="0">
                <a:solidFill>
                  <a:srgbClr val="231F20"/>
                </a:solidFill>
                <a:latin typeface="Arial"/>
                <a:cs typeface="Arial"/>
              </a:rPr>
              <a:t>anspo</a:t>
            </a:r>
            <a:r>
              <a:rPr lang="en-US" spc="85" dirty="0" smtClean="0">
                <a:solidFill>
                  <a:srgbClr val="231F20"/>
                </a:solidFill>
                <a:latin typeface="Arial"/>
                <a:cs typeface="Arial"/>
              </a:rPr>
              <a:t>r</a:t>
            </a:r>
            <a:r>
              <a:rPr lang="en-US" spc="10" dirty="0" smtClean="0">
                <a:solidFill>
                  <a:srgbClr val="231F20"/>
                </a:solidFill>
                <a:latin typeface="Arial"/>
                <a:cs typeface="Arial"/>
              </a:rPr>
              <a:t>t</a:t>
            </a:r>
            <a:r>
              <a:rPr lang="en-US" spc="10" dirty="0">
                <a:solidFill>
                  <a:srgbClr val="231F20"/>
                </a:solidFill>
                <a:latin typeface="Arial"/>
                <a:cs typeface="Arial"/>
              </a:rPr>
              <a:t>:</a:t>
            </a:r>
            <a:r>
              <a:rPr lang="en-US" spc="14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en-US" spc="10" dirty="0">
                <a:solidFill>
                  <a:srgbClr val="231F20"/>
                </a:solidFill>
                <a:latin typeface="Arial"/>
                <a:cs typeface="Arial"/>
              </a:rPr>
              <a:t>T</a:t>
            </a:r>
            <a:r>
              <a:rPr lang="en-US" spc="5" dirty="0">
                <a:solidFill>
                  <a:srgbClr val="231F20"/>
                </a:solidFill>
                <a:latin typeface="Arial"/>
                <a:cs typeface="Arial"/>
              </a:rPr>
              <a:t>C</a:t>
            </a:r>
            <a:r>
              <a:rPr lang="en-US" spc="10" dirty="0">
                <a:solidFill>
                  <a:srgbClr val="231F20"/>
                </a:solidFill>
                <a:latin typeface="Arial"/>
                <a:cs typeface="Arial"/>
              </a:rPr>
              <a:t>P</a:t>
            </a:r>
            <a:r>
              <a:rPr lang="en-US" spc="5" dirty="0">
                <a:solidFill>
                  <a:srgbClr val="231F20"/>
                </a:solidFill>
                <a:latin typeface="Arial"/>
                <a:cs typeface="Arial"/>
              </a:rPr>
              <a:t> C</a:t>
            </a:r>
            <a:r>
              <a:rPr lang="en-US" spc="10" dirty="0">
                <a:solidFill>
                  <a:srgbClr val="231F20"/>
                </a:solidFill>
                <a:latin typeface="Arial"/>
                <a:cs typeface="Arial"/>
              </a:rPr>
              <a:t>ongest</a:t>
            </a:r>
            <a:r>
              <a:rPr lang="en-US" spc="5" dirty="0">
                <a:solidFill>
                  <a:srgbClr val="231F20"/>
                </a:solidFill>
                <a:latin typeface="Arial"/>
                <a:cs typeface="Arial"/>
              </a:rPr>
              <a:t>ion</a:t>
            </a:r>
            <a:r>
              <a:rPr lang="en-US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en-US" spc="10" dirty="0" smtClean="0">
                <a:solidFill>
                  <a:srgbClr val="231F20"/>
                </a:solidFill>
                <a:latin typeface="Arial"/>
                <a:cs typeface="Arial"/>
              </a:rPr>
              <a:t>cont</a:t>
            </a:r>
            <a:r>
              <a:rPr lang="en-US" dirty="0" smtClean="0">
                <a:solidFill>
                  <a:srgbClr val="231F20"/>
                </a:solidFill>
                <a:latin typeface="Arial"/>
                <a:cs typeface="Arial"/>
              </a:rPr>
              <a:t>r</a:t>
            </a:r>
            <a:r>
              <a:rPr lang="en-US" spc="5" dirty="0" smtClean="0">
                <a:solidFill>
                  <a:srgbClr val="231F20"/>
                </a:solidFill>
                <a:latin typeface="Arial"/>
                <a:cs typeface="Arial"/>
              </a:rPr>
              <a:t>ol</a:t>
            </a:r>
            <a:endParaRPr lang="en-US" dirty="0" smtClean="0">
              <a:latin typeface="Arial"/>
              <a:cs typeface="Arial"/>
            </a:endParaRPr>
          </a:p>
          <a:p>
            <a:pPr marL="273050">
              <a:spcBef>
                <a:spcPts val="440"/>
              </a:spcBef>
            </a:pPr>
            <a:r>
              <a:rPr lang="en-US" spc="5" dirty="0" smtClean="0">
                <a:solidFill>
                  <a:srgbClr val="231F20"/>
                </a:solidFill>
                <a:latin typeface="Arial"/>
                <a:cs typeface="Arial"/>
              </a:rPr>
              <a:t>Applica</a:t>
            </a:r>
            <a:r>
              <a:rPr lang="en-US" spc="10" dirty="0" smtClean="0">
                <a:solidFill>
                  <a:srgbClr val="231F20"/>
                </a:solidFill>
                <a:latin typeface="Arial"/>
                <a:cs typeface="Arial"/>
              </a:rPr>
              <a:t>t</a:t>
            </a:r>
            <a:r>
              <a:rPr lang="en-US" spc="5" dirty="0" smtClean="0">
                <a:solidFill>
                  <a:srgbClr val="231F20"/>
                </a:solidFill>
                <a:latin typeface="Arial"/>
                <a:cs typeface="Arial"/>
              </a:rPr>
              <a:t>ion</a:t>
            </a:r>
            <a:r>
              <a:rPr lang="en-US" spc="10" dirty="0">
                <a:solidFill>
                  <a:srgbClr val="231F20"/>
                </a:solidFill>
                <a:latin typeface="Arial"/>
                <a:cs typeface="Arial"/>
              </a:rPr>
              <a:t>:</a:t>
            </a:r>
            <a:r>
              <a:rPr lang="en-US" spc="13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en-US" spc="-50" dirty="0">
                <a:solidFill>
                  <a:srgbClr val="231F20"/>
                </a:solidFill>
                <a:latin typeface="Arial"/>
                <a:cs typeface="Arial"/>
              </a:rPr>
              <a:t>W</a:t>
            </a:r>
            <a:r>
              <a:rPr lang="en-US" spc="10" dirty="0">
                <a:solidFill>
                  <a:srgbClr val="231F20"/>
                </a:solidFill>
                <a:latin typeface="Arial"/>
                <a:cs typeface="Arial"/>
              </a:rPr>
              <a:t>eb</a:t>
            </a:r>
            <a:r>
              <a:rPr lang="en-US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en-US" spc="5" dirty="0">
                <a:solidFill>
                  <a:srgbClr val="231F20"/>
                </a:solidFill>
                <a:latin typeface="Arial"/>
                <a:cs typeface="Arial"/>
              </a:rPr>
              <a:t>caching</a:t>
            </a:r>
            <a:r>
              <a:rPr lang="en-US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en-US" spc="10" dirty="0" smtClean="0">
                <a:solidFill>
                  <a:srgbClr val="231F20"/>
                </a:solidFill>
                <a:latin typeface="Arial"/>
                <a:cs typeface="Arial"/>
              </a:rPr>
              <a:t>Mult</a:t>
            </a:r>
            <a:r>
              <a:rPr lang="en-US" spc="5" dirty="0" smtClean="0">
                <a:solidFill>
                  <a:srgbClr val="231F20"/>
                </a:solidFill>
                <a:latin typeface="Arial"/>
                <a:cs typeface="Arial"/>
              </a:rPr>
              <a:t>imedia</a:t>
            </a:r>
            <a:endParaRPr lang="en-US" dirty="0" smtClean="0">
              <a:latin typeface="Arial"/>
              <a:cs typeface="Arial"/>
            </a:endParaRPr>
          </a:p>
          <a:p>
            <a:pPr marL="273050">
              <a:spcBef>
                <a:spcPts val="440"/>
              </a:spcBef>
            </a:pPr>
            <a:r>
              <a:rPr lang="en-US" spc="5" dirty="0" smtClean="0">
                <a:solidFill>
                  <a:srgbClr val="231F20"/>
                </a:solidFill>
                <a:latin typeface="Arial"/>
                <a:cs typeface="Arial"/>
              </a:rPr>
              <a:t>Wireless and Mobile </a:t>
            </a:r>
            <a:r>
              <a:rPr lang="en-US" spc="5" dirty="0">
                <a:solidFill>
                  <a:srgbClr val="231F20"/>
                </a:solidFill>
                <a:latin typeface="Arial"/>
                <a:cs typeface="Arial"/>
              </a:rPr>
              <a:t>communication </a:t>
            </a:r>
            <a:endParaRPr lang="en-US" spc="5" dirty="0" smtClean="0">
              <a:solidFill>
                <a:srgbClr val="231F20"/>
              </a:solidFill>
              <a:latin typeface="Arial"/>
              <a:cs typeface="Arial"/>
            </a:endParaRPr>
          </a:p>
          <a:p>
            <a:pPr marL="273050">
              <a:spcBef>
                <a:spcPts val="440"/>
              </a:spcBef>
            </a:pPr>
            <a:r>
              <a:rPr lang="en-US" spc="5" dirty="0" smtClean="0">
                <a:solidFill>
                  <a:srgbClr val="231F20"/>
                </a:solidFill>
                <a:latin typeface="Arial"/>
                <a:cs typeface="Arial"/>
              </a:rPr>
              <a:t>Sensor</a:t>
            </a:r>
            <a:r>
              <a:rPr lang="en-US" spc="10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en-US" spc="5" dirty="0">
                <a:solidFill>
                  <a:srgbClr val="231F20"/>
                </a:solidFill>
                <a:latin typeface="Arial"/>
                <a:cs typeface="Arial"/>
              </a:rPr>
              <a:t>N</a:t>
            </a:r>
            <a:r>
              <a:rPr lang="en-US" spc="10" dirty="0">
                <a:solidFill>
                  <a:srgbClr val="231F20"/>
                </a:solidFill>
                <a:latin typeface="Arial"/>
                <a:cs typeface="Arial"/>
              </a:rPr>
              <a:t>et</a:t>
            </a:r>
            <a:r>
              <a:rPr lang="en-US" spc="-20" dirty="0">
                <a:solidFill>
                  <a:srgbClr val="231F20"/>
                </a:solidFill>
                <a:latin typeface="Arial"/>
                <a:cs typeface="Arial"/>
              </a:rPr>
              <a:t>w</a:t>
            </a:r>
            <a:r>
              <a:rPr lang="en-US" spc="10" dirty="0">
                <a:solidFill>
                  <a:srgbClr val="231F20"/>
                </a:solidFill>
                <a:latin typeface="Arial"/>
                <a:cs typeface="Arial"/>
              </a:rPr>
              <a:t>o</a:t>
            </a:r>
            <a:r>
              <a:rPr lang="en-US" spc="25" dirty="0">
                <a:solidFill>
                  <a:srgbClr val="231F20"/>
                </a:solidFill>
                <a:latin typeface="Arial"/>
                <a:cs typeface="Arial"/>
              </a:rPr>
              <a:t>r</a:t>
            </a:r>
            <a:r>
              <a:rPr lang="en-US" spc="5" dirty="0">
                <a:solidFill>
                  <a:srgbClr val="231F20"/>
                </a:solidFill>
                <a:latin typeface="Arial"/>
                <a:cs typeface="Arial"/>
              </a:rPr>
              <a:t>ks</a:t>
            </a:r>
            <a:r>
              <a:rPr lang="en-US" spc="10" dirty="0" smtClean="0">
                <a:solidFill>
                  <a:srgbClr val="231F20"/>
                </a:solidFill>
                <a:latin typeface="Arial"/>
                <a:cs typeface="Arial"/>
              </a:rPr>
              <a:t>:</a:t>
            </a:r>
          </a:p>
          <a:p>
            <a:pPr marL="273050">
              <a:spcBef>
                <a:spcPts val="440"/>
              </a:spcBef>
            </a:pPr>
            <a:r>
              <a:rPr lang="en-US" spc="10" dirty="0" smtClean="0">
                <a:solidFill>
                  <a:srgbClr val="231F20"/>
                </a:solidFill>
                <a:latin typeface="Arial"/>
                <a:cs typeface="Arial"/>
              </a:rPr>
              <a:t>Network on Chip</a:t>
            </a:r>
          </a:p>
          <a:p>
            <a:pPr marL="0" indent="0">
              <a:spcBef>
                <a:spcPts val="440"/>
              </a:spcBef>
              <a:buNone/>
            </a:pPr>
            <a:endParaRPr lang="en-US" dirty="0">
              <a:latin typeface="Arial"/>
              <a:cs typeface="Arial"/>
            </a:endParaRPr>
          </a:p>
          <a:p>
            <a:pPr marL="273050">
              <a:spcBef>
                <a:spcPts val="440"/>
              </a:spcBef>
            </a:pPr>
            <a:r>
              <a:rPr lang="en-US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endParaRPr lang="en-US" dirty="0">
              <a:solidFill>
                <a:srgbClr val="231F20"/>
              </a:solidFill>
              <a:latin typeface="Arial"/>
              <a:cs typeface="Arial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27976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Platforms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2017712"/>
            <a:ext cx="8878888" cy="4840287"/>
          </a:xfrm>
        </p:spPr>
        <p:txBody>
          <a:bodyPr/>
          <a:lstStyle/>
          <a:p>
            <a:r>
              <a:rPr lang="en-US" dirty="0" smtClean="0"/>
              <a:t>Linux </a:t>
            </a:r>
            <a:r>
              <a:rPr lang="en-US" dirty="0"/>
              <a:t>U</a:t>
            </a:r>
            <a:r>
              <a:rPr lang="en-US" dirty="0" smtClean="0"/>
              <a:t>nix variants</a:t>
            </a:r>
          </a:p>
          <a:p>
            <a:pPr lvl="1"/>
            <a:r>
              <a:rPr lang="en-US" dirty="0" smtClean="0"/>
              <a:t>Ubuntu</a:t>
            </a:r>
            <a:endParaRPr lang="en-US" dirty="0"/>
          </a:p>
          <a:p>
            <a:pPr lvl="1"/>
            <a:r>
              <a:rPr lang="en-US" dirty="0" smtClean="0"/>
              <a:t>FreeBSD</a:t>
            </a:r>
          </a:p>
          <a:p>
            <a:pPr marL="457200" lvl="1" indent="0">
              <a:buNone/>
            </a:pPr>
            <a:r>
              <a:rPr lang="en-US" dirty="0"/>
              <a:t> </a:t>
            </a:r>
            <a:r>
              <a:rPr lang="en-US" dirty="0" smtClean="0"/>
              <a:t>and other </a:t>
            </a:r>
            <a:r>
              <a:rPr lang="en-US" dirty="0" err="1" smtClean="0"/>
              <a:t>linux</a:t>
            </a:r>
            <a:r>
              <a:rPr lang="en-US" dirty="0" smtClean="0"/>
              <a:t>/</a:t>
            </a:r>
            <a:r>
              <a:rPr lang="en-US" dirty="0" err="1" smtClean="0"/>
              <a:t>unix</a:t>
            </a:r>
            <a:r>
              <a:rPr lang="en-US" dirty="0" smtClean="0"/>
              <a:t> flavors</a:t>
            </a:r>
          </a:p>
          <a:p>
            <a:r>
              <a:rPr lang="en-US" dirty="0" smtClean="0"/>
              <a:t>Solaris</a:t>
            </a:r>
          </a:p>
          <a:p>
            <a:r>
              <a:rPr lang="en-US" dirty="0" smtClean="0"/>
              <a:t>Windows (All versions) via Cygwin</a:t>
            </a:r>
          </a:p>
          <a:p>
            <a:r>
              <a:rPr lang="en-US" dirty="0" smtClean="0"/>
              <a:t>Mac OS X (All versions) via </a:t>
            </a:r>
            <a:r>
              <a:rPr lang="en-US" dirty="0" err="1" smtClean="0"/>
              <a:t>Macports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CECD4D-FF13-F54C-9E44-5E76ECC5C64E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15612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CECD4D-FF13-F54C-9E44-5E76ECC5C64E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36302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ns-2 Directory Structure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CECD4D-FF13-F54C-9E44-5E76ECC5C64E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05000"/>
            <a:ext cx="8890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19368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</a:t>
            </a:r>
            <a:r>
              <a:rPr lang="en-US" dirty="0" smtClean="0"/>
              <a:t>s-2 Directory Structure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CECD4D-FF13-F54C-9E44-5E76ECC5C64E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3000" y="1905000"/>
            <a:ext cx="3937000" cy="2667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3124200"/>
            <a:ext cx="4064000" cy="229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34371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Components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239000" y="6400800"/>
            <a:ext cx="1905000" cy="457200"/>
          </a:xfrm>
        </p:spPr>
        <p:txBody>
          <a:bodyPr/>
          <a:lstStyle/>
          <a:p>
            <a:pPr>
              <a:defRPr/>
            </a:pPr>
            <a:fld id="{BACECD4D-FF13-F54C-9E44-5E76ECC5C64E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300" y="1955800"/>
            <a:ext cx="8661400" cy="459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66207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Components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-8786" y="1981200"/>
            <a:ext cx="6361112" cy="41148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GB" sz="2800" i="1" dirty="0"/>
              <a:t>ns-2</a:t>
            </a:r>
            <a:r>
              <a:rPr lang="en-GB" sz="2800" dirty="0"/>
              <a:t>, the simulator itself</a:t>
            </a:r>
          </a:p>
          <a:p>
            <a:pPr lvl="1">
              <a:lnSpc>
                <a:spcPct val="100000"/>
              </a:lnSpc>
            </a:pPr>
            <a:r>
              <a:rPr lang="en-GB" sz="2400" dirty="0"/>
              <a:t>Specify simulation, generate traces</a:t>
            </a:r>
          </a:p>
          <a:p>
            <a:pPr lvl="1">
              <a:lnSpc>
                <a:spcPct val="100000"/>
              </a:lnSpc>
            </a:pPr>
            <a:r>
              <a:rPr lang="en-GB" sz="2400" dirty="0"/>
              <a:t>Depends on </a:t>
            </a:r>
            <a:r>
              <a:rPr lang="en-GB" sz="2400" dirty="0" err="1"/>
              <a:t>Tcl</a:t>
            </a:r>
            <a:r>
              <a:rPr lang="en-GB" sz="2400" dirty="0"/>
              <a:t>/</a:t>
            </a:r>
            <a:r>
              <a:rPr lang="en-GB" sz="2400" dirty="0" err="1"/>
              <a:t>Tk</a:t>
            </a:r>
            <a:r>
              <a:rPr lang="en-GB" sz="2400" dirty="0"/>
              <a:t>, </a:t>
            </a:r>
            <a:r>
              <a:rPr lang="en-GB" sz="2400" dirty="0" err="1"/>
              <a:t>OTcl</a:t>
            </a:r>
            <a:r>
              <a:rPr lang="en-GB" sz="2400" dirty="0"/>
              <a:t>, </a:t>
            </a:r>
            <a:r>
              <a:rPr lang="en-GB" sz="2400" dirty="0" err="1"/>
              <a:t>TclCL</a:t>
            </a:r>
            <a:endParaRPr lang="en-GB" sz="2400" dirty="0"/>
          </a:p>
          <a:p>
            <a:pPr>
              <a:lnSpc>
                <a:spcPct val="100000"/>
              </a:lnSpc>
            </a:pPr>
            <a:r>
              <a:rPr lang="en-GB" sz="2800" i="1" dirty="0" err="1"/>
              <a:t>nam</a:t>
            </a:r>
            <a:r>
              <a:rPr lang="en-GB" sz="2800" dirty="0"/>
              <a:t>, the network animator</a:t>
            </a:r>
          </a:p>
          <a:p>
            <a:pPr lvl="1">
              <a:lnSpc>
                <a:spcPct val="100000"/>
              </a:lnSpc>
            </a:pPr>
            <a:r>
              <a:rPr lang="en-GB" sz="2400" dirty="0"/>
              <a:t>Animate traces from simulation</a:t>
            </a:r>
          </a:p>
          <a:p>
            <a:pPr lvl="1">
              <a:lnSpc>
                <a:spcPct val="100000"/>
              </a:lnSpc>
            </a:pPr>
            <a:r>
              <a:rPr lang="en-GB" sz="2400" dirty="0"/>
              <a:t>GUI for constructing simple simulations</a:t>
            </a:r>
          </a:p>
          <a:p>
            <a:pPr>
              <a:lnSpc>
                <a:spcPct val="100000"/>
              </a:lnSpc>
            </a:pPr>
            <a:r>
              <a:rPr lang="en-GB" sz="2800" dirty="0"/>
              <a:t>Pre-processing</a:t>
            </a:r>
          </a:p>
          <a:p>
            <a:pPr lvl="1">
              <a:lnSpc>
                <a:spcPct val="100000"/>
              </a:lnSpc>
            </a:pPr>
            <a:r>
              <a:rPr lang="en-GB" sz="2400" dirty="0"/>
              <a:t>Traffic, topology generation</a:t>
            </a:r>
          </a:p>
          <a:p>
            <a:pPr>
              <a:lnSpc>
                <a:spcPct val="100000"/>
              </a:lnSpc>
            </a:pPr>
            <a:r>
              <a:rPr lang="en-GB" sz="2800" dirty="0"/>
              <a:t>Post-processing</a:t>
            </a:r>
          </a:p>
          <a:p>
            <a:pPr lvl="1">
              <a:lnSpc>
                <a:spcPct val="100000"/>
              </a:lnSpc>
            </a:pPr>
            <a:r>
              <a:rPr lang="en-GB" sz="2400" dirty="0"/>
              <a:t>Analyse trace output with </a:t>
            </a:r>
            <a:r>
              <a:rPr lang="en-GB" sz="2400" i="1" dirty="0" err="1"/>
              <a:t>awk</a:t>
            </a:r>
            <a:r>
              <a:rPr lang="en-GB" sz="2400" dirty="0"/>
              <a:t>, </a:t>
            </a:r>
            <a:r>
              <a:rPr lang="en-GB" sz="2400" dirty="0" err="1"/>
              <a:t>etc</a:t>
            </a:r>
            <a:endParaRPr lang="en-GB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7221" y="1905000"/>
            <a:ext cx="3416300" cy="2235200"/>
          </a:xfrm>
          <a:prstGeom prst="rect">
            <a:avLst/>
          </a:prstGeom>
        </p:spPr>
      </p:pic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239000" y="6400800"/>
            <a:ext cx="1905000" cy="457200"/>
          </a:xfrm>
        </p:spPr>
        <p:txBody>
          <a:bodyPr/>
          <a:lstStyle/>
          <a:p>
            <a:pPr>
              <a:defRPr/>
            </a:pPr>
            <a:fld id="{BACECD4D-FF13-F54C-9E44-5E76ECC5C64E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19584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17538"/>
            <a:ext cx="8382000" cy="1143000"/>
          </a:xfrm>
        </p:spPr>
        <p:txBody>
          <a:bodyPr/>
          <a:lstStyle/>
          <a:p>
            <a:r>
              <a:rPr lang="en-US" dirty="0" smtClean="0"/>
              <a:t>Directory Structure/Components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CECD4D-FF13-F54C-9E44-5E76ECC5C64E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152400" y="1905000"/>
            <a:ext cx="4178300" cy="2819400"/>
            <a:chOff x="241300" y="2209800"/>
            <a:chExt cx="5016500" cy="312420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41300" y="2209800"/>
              <a:ext cx="5016500" cy="3124200"/>
            </a:xfrm>
            <a:prstGeom prst="rect">
              <a:avLst/>
            </a:prstGeom>
          </p:spPr>
        </p:pic>
        <p:sp>
          <p:nvSpPr>
            <p:cNvPr id="6" name="Rectangle 5"/>
            <p:cNvSpPr/>
            <p:nvPr/>
          </p:nvSpPr>
          <p:spPr bwMode="auto">
            <a:xfrm>
              <a:off x="3048000" y="4648200"/>
              <a:ext cx="2209800" cy="6858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  <a:ea typeface="ＭＳ Ｐゴシック" charset="0"/>
              </a:endParaRPr>
            </a:p>
          </p:txBody>
        </p:sp>
      </p:grpSp>
      <p:sp>
        <p:nvSpPr>
          <p:cNvPr id="8" name="object 3"/>
          <p:cNvSpPr/>
          <p:nvPr/>
        </p:nvSpPr>
        <p:spPr>
          <a:xfrm>
            <a:off x="4648200" y="2209800"/>
            <a:ext cx="4221988" cy="40259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="" val="3341550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ns- Class Hierarchy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CECD4D-FF13-F54C-9E44-5E76ECC5C64E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  <p:sp>
        <p:nvSpPr>
          <p:cNvPr id="5" name="object 3"/>
          <p:cNvSpPr/>
          <p:nvPr/>
        </p:nvSpPr>
        <p:spPr>
          <a:xfrm>
            <a:off x="152400" y="1828800"/>
            <a:ext cx="8483600" cy="4648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="" val="3319116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CECD4D-FF13-F54C-9E44-5E76ECC5C64E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29401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Using ns</a:t>
            </a:r>
            <a:endParaRPr lang="en-GB" dirty="0"/>
          </a:p>
        </p:txBody>
      </p:sp>
      <p:sp>
        <p:nvSpPr>
          <p:cNvPr id="37" name="AutoShape 5"/>
          <p:cNvSpPr>
            <a:spLocks noChangeArrowheads="1"/>
          </p:cNvSpPr>
          <p:nvPr/>
        </p:nvSpPr>
        <p:spPr bwMode="auto">
          <a:xfrm>
            <a:off x="4067175" y="2697162"/>
            <a:ext cx="1728788" cy="935038"/>
          </a:xfrm>
          <a:prstGeom prst="flowChartAlternate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buFontTx/>
              <a:buNone/>
            </a:pPr>
            <a:r>
              <a:rPr lang="en-GB"/>
              <a:t>Simulation </a:t>
            </a:r>
            <a:br>
              <a:rPr lang="en-GB"/>
            </a:br>
            <a:r>
              <a:rPr lang="en-GB"/>
              <a:t>model</a:t>
            </a:r>
          </a:p>
        </p:txBody>
      </p:sp>
      <p:sp>
        <p:nvSpPr>
          <p:cNvPr id="38" name="AutoShape 6"/>
          <p:cNvSpPr>
            <a:spLocks noChangeArrowheads="1"/>
          </p:cNvSpPr>
          <p:nvPr/>
        </p:nvSpPr>
        <p:spPr bwMode="auto">
          <a:xfrm>
            <a:off x="1187450" y="2697162"/>
            <a:ext cx="1728788" cy="935038"/>
          </a:xfrm>
          <a:prstGeom prst="flowChartAlternate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buFontTx/>
              <a:buNone/>
            </a:pPr>
            <a:r>
              <a:rPr lang="en-GB"/>
              <a:t>Define </a:t>
            </a:r>
            <a:br>
              <a:rPr lang="en-GB"/>
            </a:br>
            <a:r>
              <a:rPr lang="en-GB"/>
              <a:t>problem</a:t>
            </a:r>
          </a:p>
        </p:txBody>
      </p:sp>
      <p:sp>
        <p:nvSpPr>
          <p:cNvPr id="39" name="AutoShape 7"/>
          <p:cNvSpPr>
            <a:spLocks noChangeArrowheads="1"/>
          </p:cNvSpPr>
          <p:nvPr/>
        </p:nvSpPr>
        <p:spPr bwMode="auto">
          <a:xfrm>
            <a:off x="1187450" y="4856162"/>
            <a:ext cx="1728788" cy="935038"/>
          </a:xfrm>
          <a:prstGeom prst="flowChartAlternate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buFontTx/>
              <a:buNone/>
            </a:pPr>
            <a:r>
              <a:rPr lang="en-GB"/>
              <a:t>Post-process</a:t>
            </a:r>
            <a:br>
              <a:rPr lang="en-GB"/>
            </a:br>
            <a:r>
              <a:rPr lang="en-GB"/>
              <a:t>results</a:t>
            </a:r>
          </a:p>
        </p:txBody>
      </p:sp>
      <p:sp>
        <p:nvSpPr>
          <p:cNvPr id="40" name="AutoShape 8"/>
          <p:cNvSpPr>
            <a:spLocks noChangeArrowheads="1"/>
          </p:cNvSpPr>
          <p:nvPr/>
        </p:nvSpPr>
        <p:spPr bwMode="auto">
          <a:xfrm>
            <a:off x="4067175" y="4856162"/>
            <a:ext cx="1728788" cy="935038"/>
          </a:xfrm>
          <a:prstGeom prst="flowChartAlternate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buFontTx/>
              <a:buNone/>
            </a:pPr>
            <a:r>
              <a:rPr lang="en-GB"/>
              <a:t>Execute</a:t>
            </a:r>
            <a:br>
              <a:rPr lang="en-GB"/>
            </a:br>
            <a:r>
              <a:rPr lang="en-GB"/>
              <a:t>simulation</a:t>
            </a:r>
          </a:p>
        </p:txBody>
      </p:sp>
      <p:sp>
        <p:nvSpPr>
          <p:cNvPr id="41" name="AutoShape 9"/>
          <p:cNvSpPr>
            <a:spLocks noChangeArrowheads="1"/>
          </p:cNvSpPr>
          <p:nvPr/>
        </p:nvSpPr>
        <p:spPr bwMode="auto">
          <a:xfrm>
            <a:off x="6659563" y="3848100"/>
            <a:ext cx="1728787" cy="935037"/>
          </a:xfrm>
          <a:prstGeom prst="flowChartAlternate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buFontTx/>
              <a:buNone/>
            </a:pPr>
            <a:r>
              <a:rPr lang="en-GB"/>
              <a:t>Extend</a:t>
            </a:r>
            <a:br>
              <a:rPr lang="en-GB"/>
            </a:br>
            <a:r>
              <a:rPr lang="en-GB"/>
              <a:t>simulator</a:t>
            </a:r>
          </a:p>
        </p:txBody>
      </p:sp>
      <p:cxnSp>
        <p:nvCxnSpPr>
          <p:cNvPr id="42" name="AutoShape 10"/>
          <p:cNvCxnSpPr>
            <a:cxnSpLocks noChangeShapeType="1"/>
            <a:stCxn id="38" idx="3"/>
            <a:endCxn id="37" idx="1"/>
          </p:cNvCxnSpPr>
          <p:nvPr/>
        </p:nvCxnSpPr>
        <p:spPr bwMode="auto">
          <a:xfrm>
            <a:off x="2916238" y="3165475"/>
            <a:ext cx="1150937" cy="0"/>
          </a:xfrm>
          <a:prstGeom prst="straightConnector1">
            <a:avLst/>
          </a:prstGeom>
          <a:noFill/>
          <a:ln w="63500">
            <a:solidFill>
              <a:schemeClr val="tx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43" name="AutoShape 11"/>
          <p:cNvCxnSpPr>
            <a:cxnSpLocks noChangeShapeType="1"/>
            <a:stCxn id="37" idx="3"/>
            <a:endCxn id="41" idx="0"/>
          </p:cNvCxnSpPr>
          <p:nvPr/>
        </p:nvCxnSpPr>
        <p:spPr bwMode="auto">
          <a:xfrm>
            <a:off x="5795963" y="3165475"/>
            <a:ext cx="1728787" cy="682625"/>
          </a:xfrm>
          <a:prstGeom prst="bentConnector2">
            <a:avLst/>
          </a:prstGeom>
          <a:noFill/>
          <a:ln w="63500">
            <a:solidFill>
              <a:schemeClr val="tx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44" name="AutoShape 12"/>
          <p:cNvCxnSpPr>
            <a:cxnSpLocks noChangeShapeType="1"/>
            <a:stCxn id="41" idx="2"/>
            <a:endCxn id="40" idx="3"/>
          </p:cNvCxnSpPr>
          <p:nvPr/>
        </p:nvCxnSpPr>
        <p:spPr bwMode="auto">
          <a:xfrm rot="5400000">
            <a:off x="6389688" y="4189412"/>
            <a:ext cx="541338" cy="1728787"/>
          </a:xfrm>
          <a:prstGeom prst="bentConnector2">
            <a:avLst/>
          </a:prstGeom>
          <a:noFill/>
          <a:ln w="63500">
            <a:solidFill>
              <a:schemeClr val="tx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45" name="AutoShape 13"/>
          <p:cNvCxnSpPr>
            <a:cxnSpLocks noChangeShapeType="1"/>
            <a:stCxn id="37" idx="2"/>
            <a:endCxn id="40" idx="0"/>
          </p:cNvCxnSpPr>
          <p:nvPr/>
        </p:nvCxnSpPr>
        <p:spPr bwMode="auto">
          <a:xfrm rot="5400000">
            <a:off x="4320382" y="4244181"/>
            <a:ext cx="1223962" cy="0"/>
          </a:xfrm>
          <a:prstGeom prst="straightConnector1">
            <a:avLst/>
          </a:prstGeom>
          <a:noFill/>
          <a:ln w="63500">
            <a:solidFill>
              <a:schemeClr val="bg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46" name="AutoShape 14"/>
          <p:cNvCxnSpPr>
            <a:cxnSpLocks noChangeShapeType="1"/>
            <a:stCxn id="40" idx="1"/>
            <a:endCxn id="39" idx="3"/>
          </p:cNvCxnSpPr>
          <p:nvPr/>
        </p:nvCxnSpPr>
        <p:spPr bwMode="auto">
          <a:xfrm rot="10800000">
            <a:off x="2916238" y="5324475"/>
            <a:ext cx="1150937" cy="0"/>
          </a:xfrm>
          <a:prstGeom prst="straightConnector1">
            <a:avLst/>
          </a:prstGeom>
          <a:noFill/>
          <a:ln w="63500">
            <a:solidFill>
              <a:schemeClr val="tx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47" name="AutoShape 15"/>
          <p:cNvCxnSpPr>
            <a:cxnSpLocks noChangeShapeType="1"/>
            <a:stCxn id="39" idx="0"/>
            <a:endCxn id="38" idx="2"/>
          </p:cNvCxnSpPr>
          <p:nvPr/>
        </p:nvCxnSpPr>
        <p:spPr bwMode="auto">
          <a:xfrm rot="16200000">
            <a:off x="1440657" y="4244181"/>
            <a:ext cx="1223962" cy="0"/>
          </a:xfrm>
          <a:prstGeom prst="straightConnector1">
            <a:avLst/>
          </a:prstGeom>
          <a:noFill/>
          <a:ln w="63500">
            <a:solidFill>
              <a:schemeClr val="bg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797F84-0C78-8542-813C-918336DB0B3E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16040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7B554DA-1C94-7243-A768-D5A78BF98CB8}" type="slidenum">
              <a:rPr lang="en-GB"/>
              <a:pPr/>
              <a:t>22</a:t>
            </a:fld>
            <a:endParaRPr lang="en-GB"/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Using </a:t>
            </a:r>
            <a:r>
              <a:rPr lang="en-GB" i="1"/>
              <a:t>ns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-5879" y="2362200"/>
            <a:ext cx="7549679" cy="41148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GB" sz="2400" dirty="0"/>
              <a:t>Create simulation</a:t>
            </a:r>
          </a:p>
          <a:p>
            <a:pPr lvl="1">
              <a:lnSpc>
                <a:spcPct val="100000"/>
              </a:lnSpc>
            </a:pPr>
            <a:r>
              <a:rPr lang="en-GB" sz="2000" dirty="0"/>
              <a:t>Describe network, protocols, sources, sinks </a:t>
            </a:r>
          </a:p>
          <a:p>
            <a:pPr lvl="1">
              <a:lnSpc>
                <a:spcPct val="100000"/>
              </a:lnSpc>
            </a:pPr>
            <a:r>
              <a:rPr lang="en-GB" sz="2000" dirty="0"/>
              <a:t>Interface via </a:t>
            </a:r>
            <a:r>
              <a:rPr lang="en-GB" sz="2000" dirty="0" err="1"/>
              <a:t>OTcl</a:t>
            </a:r>
            <a:r>
              <a:rPr lang="en-GB" sz="2000" dirty="0"/>
              <a:t> which controls C++</a:t>
            </a:r>
          </a:p>
          <a:p>
            <a:pPr>
              <a:lnSpc>
                <a:spcPct val="100000"/>
              </a:lnSpc>
            </a:pPr>
            <a:r>
              <a:rPr lang="en-GB" sz="2400" dirty="0"/>
              <a:t>Execute simulation</a:t>
            </a:r>
          </a:p>
          <a:p>
            <a:pPr lvl="1">
              <a:lnSpc>
                <a:spcPct val="100000"/>
              </a:lnSpc>
            </a:pPr>
            <a:r>
              <a:rPr lang="en-GB" sz="2000" dirty="0"/>
              <a:t>Simulator maintains event list (packet list), executes next event (packet), repeats until done</a:t>
            </a:r>
          </a:p>
          <a:p>
            <a:pPr lvl="1">
              <a:lnSpc>
                <a:spcPct val="100000"/>
              </a:lnSpc>
            </a:pPr>
            <a:r>
              <a:rPr lang="en-GB" sz="2000" dirty="0"/>
              <a:t>Events happen instantly in </a:t>
            </a:r>
            <a:r>
              <a:rPr lang="en-GB" sz="2000" i="1" dirty="0"/>
              <a:t>virtual time</a:t>
            </a:r>
            <a:r>
              <a:rPr lang="en-GB" sz="2000" dirty="0"/>
              <a:t> but could take arbitrarily long </a:t>
            </a:r>
            <a:r>
              <a:rPr lang="en-GB" sz="2000" i="1" dirty="0"/>
              <a:t>real time</a:t>
            </a:r>
            <a:endParaRPr lang="en-GB" sz="2000" dirty="0"/>
          </a:p>
          <a:p>
            <a:pPr lvl="1">
              <a:lnSpc>
                <a:spcPct val="100000"/>
              </a:lnSpc>
            </a:pPr>
            <a:r>
              <a:rPr lang="en-GB" sz="2000" dirty="0"/>
              <a:t>Single thread of control, no locking, races, </a:t>
            </a:r>
            <a:r>
              <a:rPr lang="en-GB" sz="2000" dirty="0" err="1"/>
              <a:t>etc</a:t>
            </a:r>
            <a:endParaRPr lang="en-GB" sz="2000" dirty="0"/>
          </a:p>
          <a:p>
            <a:pPr>
              <a:lnSpc>
                <a:spcPct val="100000"/>
              </a:lnSpc>
            </a:pPr>
            <a:r>
              <a:rPr lang="en-GB" sz="2400" dirty="0"/>
              <a:t>Post-process results</a:t>
            </a:r>
          </a:p>
          <a:p>
            <a:pPr lvl="1">
              <a:lnSpc>
                <a:spcPct val="100000"/>
              </a:lnSpc>
            </a:pPr>
            <a:r>
              <a:rPr lang="en-GB" sz="2000" dirty="0"/>
              <a:t>Scripts (</a:t>
            </a:r>
            <a:r>
              <a:rPr lang="en-GB" sz="2000" dirty="0" err="1"/>
              <a:t>awk</a:t>
            </a:r>
            <a:r>
              <a:rPr lang="en-GB" sz="2000" dirty="0"/>
              <a:t>, </a:t>
            </a:r>
            <a:r>
              <a:rPr lang="en-GB" sz="2000" dirty="0" err="1"/>
              <a:t>perl</a:t>
            </a:r>
            <a:r>
              <a:rPr lang="en-GB" sz="2000" dirty="0"/>
              <a:t>, python) to process text output</a:t>
            </a:r>
          </a:p>
          <a:p>
            <a:pPr lvl="1">
              <a:lnSpc>
                <a:spcPct val="100000"/>
              </a:lnSpc>
            </a:pPr>
            <a:r>
              <a:rPr lang="en-GB" sz="2000" dirty="0"/>
              <a:t>No standard library but some available on web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4800" y="457200"/>
            <a:ext cx="3759200" cy="2159000"/>
          </a:xfrm>
          <a:prstGeom prst="rect">
            <a:avLst/>
          </a:prstGeom>
        </p:spPr>
      </p:pic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239000" y="6400800"/>
            <a:ext cx="1905000" cy="457200"/>
          </a:xfrm>
        </p:spPr>
        <p:txBody>
          <a:bodyPr/>
          <a:lstStyle/>
          <a:p>
            <a:pPr>
              <a:defRPr/>
            </a:pPr>
            <a:fld id="{BACECD4D-FF13-F54C-9E44-5E76ECC5C64E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16788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25" name="AutoShape 41"/>
          <p:cNvSpPr>
            <a:spLocks noChangeArrowheads="1"/>
          </p:cNvSpPr>
          <p:nvPr/>
        </p:nvSpPr>
        <p:spPr bwMode="auto">
          <a:xfrm>
            <a:off x="2978150" y="3505200"/>
            <a:ext cx="5327650" cy="3240087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411" name="AutoShape 27"/>
          <p:cNvSpPr>
            <a:spLocks noChangeArrowheads="1"/>
          </p:cNvSpPr>
          <p:nvPr/>
        </p:nvSpPr>
        <p:spPr bwMode="auto">
          <a:xfrm>
            <a:off x="3049587" y="3576637"/>
            <a:ext cx="2303463" cy="3097213"/>
          </a:xfrm>
          <a:prstGeom prst="roundRect">
            <a:avLst>
              <a:gd name="adj" fmla="val 16667"/>
            </a:avLst>
          </a:prstGeom>
          <a:solidFill>
            <a:srgbClr val="7DC4C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1219200"/>
            <a:ext cx="8421688" cy="539750"/>
          </a:xfrm>
        </p:spPr>
        <p:txBody>
          <a:bodyPr/>
          <a:lstStyle/>
          <a:p>
            <a:r>
              <a:rPr lang="en-GB" dirty="0"/>
              <a:t>Split Object Model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905000"/>
            <a:ext cx="8372475" cy="18764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GB" sz="1600" dirty="0"/>
              <a:t>Split Object Model with shared class hierarchy</a:t>
            </a:r>
          </a:p>
          <a:p>
            <a:pPr lvl="1">
              <a:lnSpc>
                <a:spcPct val="90000"/>
              </a:lnSpc>
            </a:pPr>
            <a:r>
              <a:rPr lang="en-GB" sz="1400" dirty="0"/>
              <a:t>Control (</a:t>
            </a:r>
            <a:r>
              <a:rPr lang="en-GB" sz="1400" dirty="0" err="1"/>
              <a:t>OTcl</a:t>
            </a:r>
            <a:r>
              <a:rPr lang="en-GB" sz="1400" dirty="0"/>
              <a:t>) </a:t>
            </a:r>
            <a:r>
              <a:rPr lang="en-GB" sz="1400" i="1" dirty="0"/>
              <a:t>vs. </a:t>
            </a:r>
            <a:r>
              <a:rPr lang="en-GB" sz="1400" dirty="0"/>
              <a:t>Data (C++) </a:t>
            </a:r>
          </a:p>
          <a:p>
            <a:pPr>
              <a:lnSpc>
                <a:spcPct val="90000"/>
              </a:lnSpc>
            </a:pPr>
            <a:r>
              <a:rPr lang="en-GB" sz="1600" dirty="0" err="1"/>
              <a:t>TclCL</a:t>
            </a:r>
            <a:r>
              <a:rPr lang="en-GB" sz="1600" dirty="0"/>
              <a:t> provides </a:t>
            </a:r>
            <a:r>
              <a:rPr lang="ja-JP" altLang="en-GB" sz="1600" dirty="0">
                <a:latin typeface="Arial"/>
              </a:rPr>
              <a:t>‘</a:t>
            </a:r>
            <a:r>
              <a:rPr lang="en-GB" sz="1600" dirty="0"/>
              <a:t>glue library</a:t>
            </a:r>
            <a:r>
              <a:rPr lang="ja-JP" altLang="en-GB" sz="1600" dirty="0">
                <a:latin typeface="Arial"/>
              </a:rPr>
              <a:t>’</a:t>
            </a:r>
            <a:r>
              <a:rPr lang="en-GB" sz="1600" dirty="0"/>
              <a:t> to </a:t>
            </a:r>
            <a:r>
              <a:rPr lang="ja-JP" altLang="en-GB" sz="1600" dirty="0">
                <a:latin typeface="Arial"/>
              </a:rPr>
              <a:t>“</a:t>
            </a:r>
            <a:r>
              <a:rPr lang="en-GB" sz="1600" dirty="0"/>
              <a:t>easily</a:t>
            </a:r>
            <a:r>
              <a:rPr lang="ja-JP" altLang="en-GB" sz="1600" dirty="0">
                <a:latin typeface="Arial"/>
              </a:rPr>
              <a:t>”</a:t>
            </a:r>
            <a:r>
              <a:rPr lang="en-GB" sz="1600" dirty="0"/>
              <a:t> share functions, variables, </a:t>
            </a:r>
            <a:r>
              <a:rPr lang="en-GB" sz="1600" dirty="0" err="1"/>
              <a:t>etc</a:t>
            </a:r>
            <a:endParaRPr lang="en-GB" sz="1600" dirty="0"/>
          </a:p>
          <a:p>
            <a:pPr lvl="1">
              <a:lnSpc>
                <a:spcPct val="90000"/>
              </a:lnSpc>
            </a:pPr>
            <a:r>
              <a:rPr lang="en-US" sz="1400" dirty="0" err="1"/>
              <a:t>OTcl</a:t>
            </a:r>
            <a:r>
              <a:rPr lang="en-US" sz="1400" dirty="0"/>
              <a:t> into C++: </a:t>
            </a:r>
            <a:r>
              <a:rPr lang="en-US" sz="1400" dirty="0">
                <a:latin typeface="Courier New" charset="0"/>
              </a:rPr>
              <a:t>command(), </a:t>
            </a:r>
            <a:r>
              <a:rPr lang="en-US" sz="1400" dirty="0" err="1">
                <a:latin typeface="Courier New" charset="0"/>
              </a:rPr>
              <a:t>tcl.result</a:t>
            </a:r>
            <a:r>
              <a:rPr lang="en-US" sz="1400" dirty="0">
                <a:latin typeface="Courier New" charset="0"/>
              </a:rPr>
              <a:t>()</a:t>
            </a:r>
          </a:p>
          <a:p>
            <a:pPr lvl="1">
              <a:lnSpc>
                <a:spcPct val="90000"/>
              </a:lnSpc>
            </a:pPr>
            <a:r>
              <a:rPr lang="en-US" sz="1400" dirty="0"/>
              <a:t>C++ into </a:t>
            </a:r>
            <a:r>
              <a:rPr lang="en-US" sz="1400" dirty="0" err="1"/>
              <a:t>OTcl</a:t>
            </a:r>
            <a:r>
              <a:rPr lang="en-US" sz="1400" dirty="0"/>
              <a:t>: </a:t>
            </a:r>
            <a:r>
              <a:rPr lang="en-US" sz="1400" dirty="0" err="1">
                <a:latin typeface="Courier New" charset="0"/>
              </a:rPr>
              <a:t>tcl.eval</a:t>
            </a:r>
            <a:r>
              <a:rPr lang="en-US" sz="1400" dirty="0">
                <a:latin typeface="Courier New" charset="0"/>
              </a:rPr>
              <a:t>()</a:t>
            </a:r>
          </a:p>
          <a:p>
            <a:pPr>
              <a:lnSpc>
                <a:spcPct val="90000"/>
              </a:lnSpc>
            </a:pPr>
            <a:r>
              <a:rPr lang="en-GB" sz="1600" dirty="0"/>
              <a:t>Not all classes are mirrored exactly</a:t>
            </a:r>
          </a:p>
        </p:txBody>
      </p:sp>
      <p:sp>
        <p:nvSpPr>
          <p:cNvPr id="16392" name="Text Box 8"/>
          <p:cNvSpPr txBox="1">
            <a:spLocks noChangeArrowheads="1"/>
          </p:cNvSpPr>
          <p:nvPr/>
        </p:nvSpPr>
        <p:spPr bwMode="auto">
          <a:xfrm>
            <a:off x="4202113" y="3627437"/>
            <a:ext cx="108108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  <a:buFontTx/>
              <a:buNone/>
            </a:pPr>
            <a:r>
              <a:rPr lang="en-GB" b="1" dirty="0" err="1"/>
              <a:t>OTcl</a:t>
            </a:r>
            <a:endParaRPr lang="en-GB" b="1" dirty="0"/>
          </a:p>
        </p:txBody>
      </p:sp>
      <p:sp>
        <p:nvSpPr>
          <p:cNvPr id="16400" name="Line 16"/>
          <p:cNvSpPr>
            <a:spLocks noChangeShapeType="1"/>
          </p:cNvSpPr>
          <p:nvPr/>
        </p:nvSpPr>
        <p:spPr bwMode="auto">
          <a:xfrm flipH="1">
            <a:off x="3986212" y="5160962"/>
            <a:ext cx="360363" cy="1081088"/>
          </a:xfrm>
          <a:prstGeom prst="line">
            <a:avLst/>
          </a:prstGeom>
          <a:noFill/>
          <a:ln w="25400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01" name="Line 17"/>
          <p:cNvSpPr>
            <a:spLocks noChangeShapeType="1"/>
          </p:cNvSpPr>
          <p:nvPr/>
        </p:nvSpPr>
        <p:spPr bwMode="auto">
          <a:xfrm>
            <a:off x="4346575" y="5160962"/>
            <a:ext cx="493712" cy="1062038"/>
          </a:xfrm>
          <a:prstGeom prst="line">
            <a:avLst/>
          </a:prstGeom>
          <a:noFill/>
          <a:ln w="25400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96" name="Oval 12"/>
          <p:cNvSpPr>
            <a:spLocks noChangeArrowheads="1"/>
          </p:cNvSpPr>
          <p:nvPr/>
        </p:nvSpPr>
        <p:spPr bwMode="auto">
          <a:xfrm>
            <a:off x="3986212" y="5016500"/>
            <a:ext cx="719138" cy="287337"/>
          </a:xfrm>
          <a:prstGeom prst="ellipse">
            <a:avLst/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398" name="Oval 14"/>
          <p:cNvSpPr>
            <a:spLocks noChangeArrowheads="1"/>
          </p:cNvSpPr>
          <p:nvPr/>
        </p:nvSpPr>
        <p:spPr bwMode="auto">
          <a:xfrm>
            <a:off x="4491037" y="6097587"/>
            <a:ext cx="719138" cy="287338"/>
          </a:xfrm>
          <a:prstGeom prst="ellipse">
            <a:avLst/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399" name="Oval 15"/>
          <p:cNvSpPr>
            <a:spLocks noChangeArrowheads="1"/>
          </p:cNvSpPr>
          <p:nvPr/>
        </p:nvSpPr>
        <p:spPr bwMode="auto">
          <a:xfrm>
            <a:off x="3627437" y="6097587"/>
            <a:ext cx="719138" cy="287338"/>
          </a:xfrm>
          <a:prstGeom prst="ellipse">
            <a:avLst/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412" name="AutoShape 28"/>
          <p:cNvSpPr>
            <a:spLocks noChangeArrowheads="1"/>
          </p:cNvSpPr>
          <p:nvPr/>
        </p:nvSpPr>
        <p:spPr bwMode="auto">
          <a:xfrm>
            <a:off x="5929312" y="3576637"/>
            <a:ext cx="2303463" cy="3097213"/>
          </a:xfrm>
          <a:prstGeom prst="roundRect">
            <a:avLst>
              <a:gd name="adj" fmla="val 16667"/>
            </a:avLst>
          </a:prstGeom>
          <a:solidFill>
            <a:srgbClr val="7DC4C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413" name="Text Box 29"/>
          <p:cNvSpPr txBox="1">
            <a:spLocks noChangeArrowheads="1"/>
          </p:cNvSpPr>
          <p:nvPr/>
        </p:nvSpPr>
        <p:spPr bwMode="auto">
          <a:xfrm>
            <a:off x="7097712" y="3703637"/>
            <a:ext cx="106521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  <a:buFontTx/>
              <a:buNone/>
            </a:pPr>
            <a:r>
              <a:rPr lang="en-GB" b="1" dirty="0"/>
              <a:t>C++</a:t>
            </a:r>
          </a:p>
        </p:txBody>
      </p:sp>
      <p:sp>
        <p:nvSpPr>
          <p:cNvPr id="16414" name="Line 30"/>
          <p:cNvSpPr>
            <a:spLocks noChangeShapeType="1"/>
          </p:cNvSpPr>
          <p:nvPr/>
        </p:nvSpPr>
        <p:spPr bwMode="auto">
          <a:xfrm flipH="1">
            <a:off x="6505575" y="4152900"/>
            <a:ext cx="360362" cy="1081087"/>
          </a:xfrm>
          <a:prstGeom prst="line">
            <a:avLst/>
          </a:prstGeom>
          <a:noFill/>
          <a:ln w="25400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15" name="Line 31"/>
          <p:cNvSpPr>
            <a:spLocks noChangeShapeType="1"/>
          </p:cNvSpPr>
          <p:nvPr/>
        </p:nvSpPr>
        <p:spPr bwMode="auto">
          <a:xfrm>
            <a:off x="6865937" y="4152900"/>
            <a:ext cx="504825" cy="504825"/>
          </a:xfrm>
          <a:prstGeom prst="line">
            <a:avLst/>
          </a:prstGeom>
          <a:noFill/>
          <a:ln w="25400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16" name="Line 32"/>
          <p:cNvSpPr>
            <a:spLocks noChangeShapeType="1"/>
          </p:cNvSpPr>
          <p:nvPr/>
        </p:nvSpPr>
        <p:spPr bwMode="auto">
          <a:xfrm>
            <a:off x="7370762" y="4657725"/>
            <a:ext cx="0" cy="576262"/>
          </a:xfrm>
          <a:prstGeom prst="line">
            <a:avLst/>
          </a:prstGeom>
          <a:noFill/>
          <a:ln w="25400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17" name="Oval 33"/>
          <p:cNvSpPr>
            <a:spLocks noChangeArrowheads="1"/>
          </p:cNvSpPr>
          <p:nvPr/>
        </p:nvSpPr>
        <p:spPr bwMode="auto">
          <a:xfrm>
            <a:off x="6505575" y="4008437"/>
            <a:ext cx="719137" cy="287338"/>
          </a:xfrm>
          <a:prstGeom prst="ellipse">
            <a:avLst/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418" name="Oval 34"/>
          <p:cNvSpPr>
            <a:spLocks noChangeArrowheads="1"/>
          </p:cNvSpPr>
          <p:nvPr/>
        </p:nvSpPr>
        <p:spPr bwMode="auto">
          <a:xfrm>
            <a:off x="7010400" y="4548187"/>
            <a:ext cx="719137" cy="287338"/>
          </a:xfrm>
          <a:prstGeom prst="ellipse">
            <a:avLst/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419" name="Oval 35"/>
          <p:cNvSpPr>
            <a:spLocks noChangeArrowheads="1"/>
          </p:cNvSpPr>
          <p:nvPr/>
        </p:nvSpPr>
        <p:spPr bwMode="auto">
          <a:xfrm>
            <a:off x="7010400" y="5089525"/>
            <a:ext cx="719137" cy="287337"/>
          </a:xfrm>
          <a:prstGeom prst="ellipse">
            <a:avLst/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420" name="Oval 36"/>
          <p:cNvSpPr>
            <a:spLocks noChangeArrowheads="1"/>
          </p:cNvSpPr>
          <p:nvPr/>
        </p:nvSpPr>
        <p:spPr bwMode="auto">
          <a:xfrm>
            <a:off x="6146800" y="5089525"/>
            <a:ext cx="719137" cy="287337"/>
          </a:xfrm>
          <a:prstGeom prst="ellipse">
            <a:avLst/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426" name="Line 42"/>
          <p:cNvSpPr>
            <a:spLocks noChangeShapeType="1"/>
          </p:cNvSpPr>
          <p:nvPr/>
        </p:nvSpPr>
        <p:spPr bwMode="auto">
          <a:xfrm flipH="1">
            <a:off x="3409950" y="3902075"/>
            <a:ext cx="358775" cy="504825"/>
          </a:xfrm>
          <a:prstGeom prst="line">
            <a:avLst/>
          </a:prstGeom>
          <a:noFill/>
          <a:ln w="25400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27" name="Line 43"/>
          <p:cNvSpPr>
            <a:spLocks noChangeShapeType="1"/>
          </p:cNvSpPr>
          <p:nvPr/>
        </p:nvSpPr>
        <p:spPr bwMode="auto">
          <a:xfrm>
            <a:off x="3768725" y="3902075"/>
            <a:ext cx="504825" cy="504825"/>
          </a:xfrm>
          <a:prstGeom prst="line">
            <a:avLst/>
          </a:prstGeom>
          <a:noFill/>
          <a:ln w="25400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28" name="Oval 44"/>
          <p:cNvSpPr>
            <a:spLocks noChangeArrowheads="1"/>
          </p:cNvSpPr>
          <p:nvPr/>
        </p:nvSpPr>
        <p:spPr bwMode="auto">
          <a:xfrm>
            <a:off x="3408362" y="3757612"/>
            <a:ext cx="719138" cy="287338"/>
          </a:xfrm>
          <a:prstGeom prst="ellipse">
            <a:avLst/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429" name="Oval 45"/>
          <p:cNvSpPr>
            <a:spLocks noChangeArrowheads="1"/>
          </p:cNvSpPr>
          <p:nvPr/>
        </p:nvSpPr>
        <p:spPr bwMode="auto">
          <a:xfrm>
            <a:off x="3913187" y="4297362"/>
            <a:ext cx="719138" cy="287338"/>
          </a:xfrm>
          <a:prstGeom prst="ellipse">
            <a:avLst/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430" name="Oval 46"/>
          <p:cNvSpPr>
            <a:spLocks noChangeArrowheads="1"/>
          </p:cNvSpPr>
          <p:nvPr/>
        </p:nvSpPr>
        <p:spPr bwMode="auto">
          <a:xfrm>
            <a:off x="3049587" y="4262437"/>
            <a:ext cx="719138" cy="287338"/>
          </a:xfrm>
          <a:prstGeom prst="ellipse">
            <a:avLst/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432" name="Line 48"/>
          <p:cNvSpPr>
            <a:spLocks noChangeShapeType="1"/>
          </p:cNvSpPr>
          <p:nvPr/>
        </p:nvSpPr>
        <p:spPr bwMode="auto">
          <a:xfrm>
            <a:off x="7802562" y="5808662"/>
            <a:ext cx="0" cy="542925"/>
          </a:xfrm>
          <a:prstGeom prst="line">
            <a:avLst/>
          </a:prstGeom>
          <a:noFill/>
          <a:ln w="25400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33" name="Oval 49"/>
          <p:cNvSpPr>
            <a:spLocks noChangeArrowheads="1"/>
          </p:cNvSpPr>
          <p:nvPr/>
        </p:nvSpPr>
        <p:spPr bwMode="auto">
          <a:xfrm>
            <a:off x="7443787" y="5737225"/>
            <a:ext cx="719138" cy="287337"/>
          </a:xfrm>
          <a:prstGeom prst="ellipse">
            <a:avLst/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434" name="Oval 50"/>
          <p:cNvSpPr>
            <a:spLocks noChangeArrowheads="1"/>
          </p:cNvSpPr>
          <p:nvPr/>
        </p:nvSpPr>
        <p:spPr bwMode="auto">
          <a:xfrm>
            <a:off x="7442200" y="6242050"/>
            <a:ext cx="719137" cy="287337"/>
          </a:xfrm>
          <a:prstGeom prst="ellipse">
            <a:avLst/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437" name="AutoShape 53"/>
          <p:cNvSpPr>
            <a:spLocks noChangeArrowheads="1"/>
          </p:cNvSpPr>
          <p:nvPr/>
        </p:nvSpPr>
        <p:spPr bwMode="auto">
          <a:xfrm>
            <a:off x="-46038" y="4079875"/>
            <a:ext cx="2266950" cy="1582737"/>
          </a:xfrm>
          <a:prstGeom prst="verticalScroll">
            <a:avLst>
              <a:gd name="adj" fmla="val 125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 anchorCtr="1"/>
          <a:lstStyle/>
          <a:p>
            <a:pPr algn="ctr">
              <a:buFontTx/>
              <a:buNone/>
            </a:pPr>
            <a:r>
              <a:rPr lang="en-GB" b="1" dirty="0" err="1"/>
              <a:t>OTcl</a:t>
            </a:r>
            <a:r>
              <a:rPr lang="en-GB" b="1" dirty="0"/>
              <a:t> script</a:t>
            </a:r>
            <a:r>
              <a:rPr lang="en-GB" dirty="0"/>
              <a:t> </a:t>
            </a:r>
            <a:br>
              <a:rPr lang="en-GB" dirty="0"/>
            </a:br>
            <a:r>
              <a:rPr lang="en-GB" dirty="0"/>
              <a:t>describing </a:t>
            </a:r>
            <a:br>
              <a:rPr lang="en-GB" dirty="0"/>
            </a:br>
            <a:r>
              <a:rPr lang="en-GB" dirty="0"/>
              <a:t>simulation</a:t>
            </a:r>
          </a:p>
        </p:txBody>
      </p:sp>
      <p:sp>
        <p:nvSpPr>
          <p:cNvPr id="16438" name="AutoShape 54"/>
          <p:cNvSpPr>
            <a:spLocks noChangeArrowheads="1"/>
          </p:cNvSpPr>
          <p:nvPr/>
        </p:nvSpPr>
        <p:spPr bwMode="auto">
          <a:xfrm>
            <a:off x="1033462" y="5448300"/>
            <a:ext cx="2663825" cy="1008062"/>
          </a:xfrm>
          <a:prstGeom prst="curvedUpArrow">
            <a:avLst>
              <a:gd name="adj1" fmla="val 52850"/>
              <a:gd name="adj2" fmla="val 105701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6421" name="AutoShape 37"/>
          <p:cNvCxnSpPr>
            <a:cxnSpLocks noChangeShapeType="1"/>
            <a:stCxn id="16396" idx="6"/>
            <a:endCxn id="16417" idx="2"/>
          </p:cNvCxnSpPr>
          <p:nvPr/>
        </p:nvCxnSpPr>
        <p:spPr bwMode="auto">
          <a:xfrm flipV="1">
            <a:off x="4705350" y="4152900"/>
            <a:ext cx="1800225" cy="1008062"/>
          </a:xfrm>
          <a:prstGeom prst="curvedConnector3">
            <a:avLst>
              <a:gd name="adj1" fmla="val 49912"/>
            </a:avLst>
          </a:prstGeom>
          <a:noFill/>
          <a:ln w="254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6423" name="AutoShape 39"/>
          <p:cNvCxnSpPr>
            <a:cxnSpLocks noChangeShapeType="1"/>
            <a:stCxn id="16398" idx="4"/>
            <a:endCxn id="16419" idx="4"/>
          </p:cNvCxnSpPr>
          <p:nvPr/>
        </p:nvCxnSpPr>
        <p:spPr bwMode="auto">
          <a:xfrm rot="5400000" flipH="1" flipV="1">
            <a:off x="5607049" y="4621213"/>
            <a:ext cx="1008063" cy="2519362"/>
          </a:xfrm>
          <a:prstGeom prst="curvedConnector3">
            <a:avLst>
              <a:gd name="adj1" fmla="val -22519"/>
            </a:avLst>
          </a:prstGeom>
          <a:noFill/>
          <a:ln w="254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6424" name="AutoShape 40"/>
          <p:cNvCxnSpPr>
            <a:cxnSpLocks noChangeShapeType="1"/>
            <a:stCxn id="16399" idx="4"/>
            <a:endCxn id="16420" idx="4"/>
          </p:cNvCxnSpPr>
          <p:nvPr/>
        </p:nvCxnSpPr>
        <p:spPr bwMode="auto">
          <a:xfrm rot="5400000" flipH="1" flipV="1">
            <a:off x="4743449" y="4621213"/>
            <a:ext cx="1008063" cy="2519362"/>
          </a:xfrm>
          <a:prstGeom prst="curvedConnector3">
            <a:avLst>
              <a:gd name="adj1" fmla="val -22519"/>
            </a:avLst>
          </a:prstGeom>
          <a:noFill/>
          <a:ln w="254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6439" name="Rectangle 55"/>
          <p:cNvSpPr>
            <a:spLocks noChangeArrowheads="1"/>
          </p:cNvSpPr>
          <p:nvPr/>
        </p:nvSpPr>
        <p:spPr bwMode="auto">
          <a:xfrm flipH="1" flipV="1">
            <a:off x="5419725" y="3584575"/>
            <a:ext cx="438150" cy="3074987"/>
          </a:xfrm>
          <a:prstGeom prst="rect">
            <a:avLst/>
          </a:prstGeom>
          <a:solidFill>
            <a:srgbClr val="4E9EC6">
              <a:alpha val="64999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>
              <a:buFontTx/>
              <a:buNone/>
            </a:pPr>
            <a:r>
              <a:rPr lang="en-GB"/>
              <a:t>TclCL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4262DA2-AB2E-4D4E-A849-FF4EB7F98CB1}" type="slidenum">
              <a:rPr lang="en-GB" smtClean="0"/>
              <a:pPr/>
              <a:t>23</a:t>
            </a:fld>
            <a:endParaRPr lang="en-GB"/>
          </a:p>
        </p:txBody>
      </p:sp>
      <p:sp>
        <p:nvSpPr>
          <p:cNvPr id="36" name="Slide Number Placeholder 3"/>
          <p:cNvSpPr txBox="1">
            <a:spLocks/>
          </p:cNvSpPr>
          <p:nvPr/>
        </p:nvSpPr>
        <p:spPr>
          <a:xfrm>
            <a:off x="8458200" y="6400800"/>
            <a:ext cx="685800" cy="4572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defRPr/>
            </a:pPr>
            <a:fld id="{BACECD4D-FF13-F54C-9E44-5E76ECC5C64E}" type="slidenum">
              <a:rPr lang="en-US" sz="1400" smtClean="0">
                <a:latin typeface="Tahoma"/>
                <a:cs typeface="Tahoma"/>
              </a:rPr>
              <a:pPr>
                <a:defRPr/>
              </a:pPr>
              <a:t>23</a:t>
            </a:fld>
            <a:endParaRPr lang="en-US" sz="1400" dirty="0"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43348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 -0.02012 C 0.03194 0.04418 0.06076 0.11543 0.10868 0.11751 C 0.15659 0.11959 0.24618 0.00555 0.28316 -0.00763 C 0.32014 -0.02059 0.32916 0.03077 0.33021 0.03886 C 0.33125 0.04673 0.29757 0.03979 0.28889 0.04002 " pathEditMode="relative" rAng="0" ptsTypes="aaaaa">
                                      <p:cBhvr>
                                        <p:cTn id="6" dur="1000" fill="hold"/>
                                        <p:tgtEl>
                                          <p:spTgt spid="164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753" y="696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16437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6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6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6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6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6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6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6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6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6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6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6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6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6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6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6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00" grpId="0" animBg="1"/>
      <p:bldP spid="16401" grpId="0" animBg="1"/>
      <p:bldP spid="16396" grpId="0" animBg="1"/>
      <p:bldP spid="16398" grpId="0" animBg="1"/>
      <p:bldP spid="16399" grpId="0" animBg="1"/>
      <p:bldP spid="16414" grpId="0" animBg="1"/>
      <p:bldP spid="16415" grpId="0" animBg="1"/>
      <p:bldP spid="16416" grpId="0" animBg="1"/>
      <p:bldP spid="16417" grpId="0" animBg="1"/>
      <p:bldP spid="16418" grpId="0" animBg="1"/>
      <p:bldP spid="16419" grpId="0" animBg="1"/>
      <p:bldP spid="16420" grpId="0" animBg="1"/>
      <p:bldP spid="16437" grpId="0" animBg="1"/>
      <p:bldP spid="16437" grpId="1" animBg="1"/>
      <p:bldP spid="1643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85A0C-5BEC-A144-850F-0A98DE87AE9E}" type="slidenum">
              <a:rPr lang="zh-TW" altLang="en-US"/>
              <a:pPr/>
              <a:t>24</a:t>
            </a:fld>
            <a:endParaRPr lang="zh-TW" altLang="en-US"/>
          </a:p>
        </p:txBody>
      </p:sp>
      <p:sp>
        <p:nvSpPr>
          <p:cNvPr id="278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ea typeface="新細明體" charset="0"/>
                <a:cs typeface="新細明體" charset="0"/>
              </a:rPr>
              <a:t>otcl and C++: The Duality</a:t>
            </a:r>
          </a:p>
        </p:txBody>
      </p:sp>
      <p:sp>
        <p:nvSpPr>
          <p:cNvPr id="278531" name="Rectangle 3"/>
          <p:cNvSpPr>
            <a:spLocks noChangeArrowheads="1"/>
          </p:cNvSpPr>
          <p:nvPr/>
        </p:nvSpPr>
        <p:spPr bwMode="auto">
          <a:xfrm>
            <a:off x="1106488" y="1843088"/>
            <a:ext cx="3236912" cy="3962400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lang="de-DE" b="0">
              <a:solidFill>
                <a:schemeClr val="accent2"/>
              </a:solidFill>
              <a:latin typeface="Tahoma" charset="0"/>
            </a:endParaRPr>
          </a:p>
        </p:txBody>
      </p:sp>
      <p:sp>
        <p:nvSpPr>
          <p:cNvPr id="278532" name="Rectangle 4"/>
          <p:cNvSpPr>
            <a:spLocks noChangeArrowheads="1"/>
          </p:cNvSpPr>
          <p:nvPr/>
        </p:nvSpPr>
        <p:spPr bwMode="auto">
          <a:xfrm>
            <a:off x="1489075" y="2557463"/>
            <a:ext cx="381000" cy="152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8533" name="Rectangle 5"/>
          <p:cNvSpPr>
            <a:spLocks noChangeArrowheads="1"/>
          </p:cNvSpPr>
          <p:nvPr/>
        </p:nvSpPr>
        <p:spPr bwMode="auto">
          <a:xfrm>
            <a:off x="1717675" y="2252663"/>
            <a:ext cx="381000" cy="152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8534" name="Rectangle 6"/>
          <p:cNvSpPr>
            <a:spLocks noChangeArrowheads="1"/>
          </p:cNvSpPr>
          <p:nvPr/>
        </p:nvSpPr>
        <p:spPr bwMode="auto">
          <a:xfrm>
            <a:off x="2022475" y="2557463"/>
            <a:ext cx="381000" cy="152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8535" name="Line 7"/>
          <p:cNvSpPr>
            <a:spLocks noChangeShapeType="1"/>
          </p:cNvSpPr>
          <p:nvPr/>
        </p:nvSpPr>
        <p:spPr bwMode="auto">
          <a:xfrm flipH="1">
            <a:off x="1717675" y="2405063"/>
            <a:ext cx="1524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8536" name="Line 8"/>
          <p:cNvSpPr>
            <a:spLocks noChangeShapeType="1"/>
          </p:cNvSpPr>
          <p:nvPr/>
        </p:nvSpPr>
        <p:spPr bwMode="auto">
          <a:xfrm>
            <a:off x="2022475" y="2405063"/>
            <a:ext cx="2286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8537" name="Rectangle 9"/>
          <p:cNvSpPr>
            <a:spLocks noChangeArrowheads="1"/>
          </p:cNvSpPr>
          <p:nvPr/>
        </p:nvSpPr>
        <p:spPr bwMode="auto">
          <a:xfrm>
            <a:off x="2881313" y="3829050"/>
            <a:ext cx="381000" cy="152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8538" name="Rectangle 10"/>
          <p:cNvSpPr>
            <a:spLocks noChangeArrowheads="1"/>
          </p:cNvSpPr>
          <p:nvPr/>
        </p:nvSpPr>
        <p:spPr bwMode="auto">
          <a:xfrm>
            <a:off x="2652713" y="4133850"/>
            <a:ext cx="381000" cy="152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8539" name="Rectangle 11"/>
          <p:cNvSpPr>
            <a:spLocks noChangeArrowheads="1"/>
          </p:cNvSpPr>
          <p:nvPr/>
        </p:nvSpPr>
        <p:spPr bwMode="auto">
          <a:xfrm>
            <a:off x="3262313" y="4133850"/>
            <a:ext cx="381000" cy="152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8540" name="Rectangle 12"/>
          <p:cNvSpPr>
            <a:spLocks noChangeArrowheads="1"/>
          </p:cNvSpPr>
          <p:nvPr/>
        </p:nvSpPr>
        <p:spPr bwMode="auto">
          <a:xfrm>
            <a:off x="3567113" y="4438650"/>
            <a:ext cx="381000" cy="152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8541" name="Rectangle 13"/>
          <p:cNvSpPr>
            <a:spLocks noChangeArrowheads="1"/>
          </p:cNvSpPr>
          <p:nvPr/>
        </p:nvSpPr>
        <p:spPr bwMode="auto">
          <a:xfrm>
            <a:off x="2957513" y="4438650"/>
            <a:ext cx="381000" cy="152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8542" name="Line 14"/>
          <p:cNvSpPr>
            <a:spLocks noChangeShapeType="1"/>
          </p:cNvSpPr>
          <p:nvPr/>
        </p:nvSpPr>
        <p:spPr bwMode="auto">
          <a:xfrm flipH="1">
            <a:off x="2805113" y="3981450"/>
            <a:ext cx="2286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8543" name="Line 15"/>
          <p:cNvSpPr>
            <a:spLocks noChangeShapeType="1"/>
          </p:cNvSpPr>
          <p:nvPr/>
        </p:nvSpPr>
        <p:spPr bwMode="auto">
          <a:xfrm>
            <a:off x="3186113" y="3981450"/>
            <a:ext cx="3048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8544" name="Line 16"/>
          <p:cNvSpPr>
            <a:spLocks noChangeShapeType="1"/>
          </p:cNvSpPr>
          <p:nvPr/>
        </p:nvSpPr>
        <p:spPr bwMode="auto">
          <a:xfrm flipH="1">
            <a:off x="3186113" y="4286250"/>
            <a:ext cx="2286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8545" name="Line 17"/>
          <p:cNvSpPr>
            <a:spLocks noChangeShapeType="1"/>
          </p:cNvSpPr>
          <p:nvPr/>
        </p:nvSpPr>
        <p:spPr bwMode="auto">
          <a:xfrm>
            <a:off x="3567113" y="4286250"/>
            <a:ext cx="2286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8546" name="Rectangle 18"/>
          <p:cNvSpPr>
            <a:spLocks noChangeArrowheads="1"/>
          </p:cNvSpPr>
          <p:nvPr/>
        </p:nvSpPr>
        <p:spPr bwMode="auto">
          <a:xfrm>
            <a:off x="4572000" y="1843088"/>
            <a:ext cx="3625850" cy="3962400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8547" name="Rectangle 19"/>
          <p:cNvSpPr>
            <a:spLocks noChangeArrowheads="1"/>
          </p:cNvSpPr>
          <p:nvPr/>
        </p:nvSpPr>
        <p:spPr bwMode="auto">
          <a:xfrm>
            <a:off x="6889750" y="2489200"/>
            <a:ext cx="381000" cy="152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8548" name="Rectangle 20"/>
          <p:cNvSpPr>
            <a:spLocks noChangeArrowheads="1"/>
          </p:cNvSpPr>
          <p:nvPr/>
        </p:nvSpPr>
        <p:spPr bwMode="auto">
          <a:xfrm>
            <a:off x="7118350" y="2184400"/>
            <a:ext cx="381000" cy="152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8549" name="Rectangle 21"/>
          <p:cNvSpPr>
            <a:spLocks noChangeArrowheads="1"/>
          </p:cNvSpPr>
          <p:nvPr/>
        </p:nvSpPr>
        <p:spPr bwMode="auto">
          <a:xfrm>
            <a:off x="7423150" y="2489200"/>
            <a:ext cx="381000" cy="152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8550" name="Line 22"/>
          <p:cNvSpPr>
            <a:spLocks noChangeShapeType="1"/>
          </p:cNvSpPr>
          <p:nvPr/>
        </p:nvSpPr>
        <p:spPr bwMode="auto">
          <a:xfrm flipH="1">
            <a:off x="7118350" y="2336800"/>
            <a:ext cx="1524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8551" name="Line 23"/>
          <p:cNvSpPr>
            <a:spLocks noChangeShapeType="1"/>
          </p:cNvSpPr>
          <p:nvPr/>
        </p:nvSpPr>
        <p:spPr bwMode="auto">
          <a:xfrm>
            <a:off x="7423150" y="2336800"/>
            <a:ext cx="2286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8552" name="Rectangle 24"/>
          <p:cNvSpPr>
            <a:spLocks noChangeArrowheads="1"/>
          </p:cNvSpPr>
          <p:nvPr/>
        </p:nvSpPr>
        <p:spPr bwMode="auto">
          <a:xfrm>
            <a:off x="4938713" y="3067050"/>
            <a:ext cx="381000" cy="152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8553" name="Rectangle 25"/>
          <p:cNvSpPr>
            <a:spLocks noChangeArrowheads="1"/>
          </p:cNvSpPr>
          <p:nvPr/>
        </p:nvSpPr>
        <p:spPr bwMode="auto">
          <a:xfrm>
            <a:off x="4710113" y="3371850"/>
            <a:ext cx="381000" cy="152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8554" name="Rectangle 26"/>
          <p:cNvSpPr>
            <a:spLocks noChangeArrowheads="1"/>
          </p:cNvSpPr>
          <p:nvPr/>
        </p:nvSpPr>
        <p:spPr bwMode="auto">
          <a:xfrm>
            <a:off x="5319713" y="3371850"/>
            <a:ext cx="381000" cy="152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8555" name="Rectangle 27"/>
          <p:cNvSpPr>
            <a:spLocks noChangeArrowheads="1"/>
          </p:cNvSpPr>
          <p:nvPr/>
        </p:nvSpPr>
        <p:spPr bwMode="auto">
          <a:xfrm>
            <a:off x="5624513" y="3676650"/>
            <a:ext cx="381000" cy="152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8556" name="Rectangle 28"/>
          <p:cNvSpPr>
            <a:spLocks noChangeArrowheads="1"/>
          </p:cNvSpPr>
          <p:nvPr/>
        </p:nvSpPr>
        <p:spPr bwMode="auto">
          <a:xfrm>
            <a:off x="5014913" y="3676650"/>
            <a:ext cx="381000" cy="152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8557" name="Line 29"/>
          <p:cNvSpPr>
            <a:spLocks noChangeShapeType="1"/>
          </p:cNvSpPr>
          <p:nvPr/>
        </p:nvSpPr>
        <p:spPr bwMode="auto">
          <a:xfrm flipH="1">
            <a:off x="4862513" y="3219450"/>
            <a:ext cx="2286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8558" name="Line 30"/>
          <p:cNvSpPr>
            <a:spLocks noChangeShapeType="1"/>
          </p:cNvSpPr>
          <p:nvPr/>
        </p:nvSpPr>
        <p:spPr bwMode="auto">
          <a:xfrm>
            <a:off x="5243513" y="3219450"/>
            <a:ext cx="3048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8559" name="Line 31"/>
          <p:cNvSpPr>
            <a:spLocks noChangeShapeType="1"/>
          </p:cNvSpPr>
          <p:nvPr/>
        </p:nvSpPr>
        <p:spPr bwMode="auto">
          <a:xfrm flipH="1">
            <a:off x="5243513" y="3524250"/>
            <a:ext cx="2286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8560" name="Line 32"/>
          <p:cNvSpPr>
            <a:spLocks noChangeShapeType="1"/>
          </p:cNvSpPr>
          <p:nvPr/>
        </p:nvSpPr>
        <p:spPr bwMode="auto">
          <a:xfrm>
            <a:off x="5624513" y="3524250"/>
            <a:ext cx="2286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8561" name="Text Box 33"/>
          <p:cNvSpPr txBox="1">
            <a:spLocks noChangeArrowheads="1"/>
          </p:cNvSpPr>
          <p:nvPr/>
        </p:nvSpPr>
        <p:spPr bwMode="auto">
          <a:xfrm>
            <a:off x="1203325" y="5283200"/>
            <a:ext cx="8112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b="0">
                <a:latin typeface="Tahoma" charset="0"/>
                <a:ea typeface="新細明體" charset="0"/>
                <a:cs typeface="新細明體" charset="0"/>
              </a:rPr>
              <a:t>C++</a:t>
            </a:r>
          </a:p>
        </p:txBody>
      </p:sp>
      <p:sp>
        <p:nvSpPr>
          <p:cNvPr id="278562" name="Text Box 34"/>
          <p:cNvSpPr txBox="1">
            <a:spLocks noChangeArrowheads="1"/>
          </p:cNvSpPr>
          <p:nvPr/>
        </p:nvSpPr>
        <p:spPr bwMode="auto">
          <a:xfrm>
            <a:off x="7326313" y="5287963"/>
            <a:ext cx="7889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b="0">
                <a:latin typeface="Tahoma" charset="0"/>
                <a:ea typeface="新細明體" charset="0"/>
                <a:cs typeface="新細明體" charset="0"/>
              </a:rPr>
              <a:t>OTcl</a:t>
            </a:r>
          </a:p>
        </p:txBody>
      </p:sp>
      <p:sp>
        <p:nvSpPr>
          <p:cNvPr id="278563" name="Freeform 35"/>
          <p:cNvSpPr>
            <a:spLocks/>
          </p:cNvSpPr>
          <p:nvPr/>
        </p:nvSpPr>
        <p:spPr bwMode="auto">
          <a:xfrm>
            <a:off x="3567113" y="3092450"/>
            <a:ext cx="1676400" cy="1041400"/>
          </a:xfrm>
          <a:custGeom>
            <a:avLst/>
            <a:gdLst>
              <a:gd name="T0" fmla="*/ 0 w 1056"/>
              <a:gd name="T1" fmla="*/ 656 h 656"/>
              <a:gd name="T2" fmla="*/ 384 w 1056"/>
              <a:gd name="T3" fmla="*/ 80 h 656"/>
              <a:gd name="T4" fmla="*/ 1056 w 1056"/>
              <a:gd name="T5" fmla="*/ 176 h 6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56" h="656">
                <a:moveTo>
                  <a:pt x="0" y="656"/>
                </a:moveTo>
                <a:cubicBezTo>
                  <a:pt x="104" y="408"/>
                  <a:pt x="208" y="160"/>
                  <a:pt x="384" y="80"/>
                </a:cubicBezTo>
                <a:cubicBezTo>
                  <a:pt x="560" y="0"/>
                  <a:pt x="944" y="160"/>
                  <a:pt x="1056" y="176"/>
                </a:cubicBezTo>
              </a:path>
            </a:pathLst>
          </a:custGeom>
          <a:noFill/>
          <a:ln w="9525" cap="flat">
            <a:solidFill>
              <a:schemeClr val="tx1"/>
            </a:solidFill>
            <a:prstDash val="dash"/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8564" name="Freeform 36"/>
          <p:cNvSpPr>
            <a:spLocks/>
          </p:cNvSpPr>
          <p:nvPr/>
        </p:nvSpPr>
        <p:spPr bwMode="auto">
          <a:xfrm>
            <a:off x="3262313" y="3905250"/>
            <a:ext cx="2159000" cy="1028700"/>
          </a:xfrm>
          <a:custGeom>
            <a:avLst/>
            <a:gdLst>
              <a:gd name="T0" fmla="*/ 0 w 1360"/>
              <a:gd name="T1" fmla="*/ 432 h 648"/>
              <a:gd name="T2" fmla="*/ 1152 w 1360"/>
              <a:gd name="T3" fmla="*/ 576 h 648"/>
              <a:gd name="T4" fmla="*/ 1248 w 1360"/>
              <a:gd name="T5" fmla="*/ 0 h 6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360" h="648">
                <a:moveTo>
                  <a:pt x="0" y="432"/>
                </a:moveTo>
                <a:cubicBezTo>
                  <a:pt x="472" y="540"/>
                  <a:pt x="944" y="648"/>
                  <a:pt x="1152" y="576"/>
                </a:cubicBezTo>
                <a:cubicBezTo>
                  <a:pt x="1360" y="504"/>
                  <a:pt x="1232" y="96"/>
                  <a:pt x="1248" y="0"/>
                </a:cubicBezTo>
              </a:path>
            </a:pathLst>
          </a:custGeom>
          <a:noFill/>
          <a:ln w="9525" cap="flat">
            <a:solidFill>
              <a:schemeClr val="tx1"/>
            </a:solidFill>
            <a:prstDash val="dash"/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8565" name="Freeform 37"/>
          <p:cNvSpPr>
            <a:spLocks/>
          </p:cNvSpPr>
          <p:nvPr/>
        </p:nvSpPr>
        <p:spPr bwMode="auto">
          <a:xfrm>
            <a:off x="3871913" y="3905250"/>
            <a:ext cx="2082800" cy="1028700"/>
          </a:xfrm>
          <a:custGeom>
            <a:avLst/>
            <a:gdLst>
              <a:gd name="T0" fmla="*/ 0 w 1312"/>
              <a:gd name="T1" fmla="*/ 432 h 648"/>
              <a:gd name="T2" fmla="*/ 1104 w 1312"/>
              <a:gd name="T3" fmla="*/ 576 h 648"/>
              <a:gd name="T4" fmla="*/ 1248 w 1312"/>
              <a:gd name="T5" fmla="*/ 0 h 6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312" h="648">
                <a:moveTo>
                  <a:pt x="0" y="432"/>
                </a:moveTo>
                <a:cubicBezTo>
                  <a:pt x="448" y="540"/>
                  <a:pt x="896" y="648"/>
                  <a:pt x="1104" y="576"/>
                </a:cubicBezTo>
                <a:cubicBezTo>
                  <a:pt x="1312" y="504"/>
                  <a:pt x="1280" y="252"/>
                  <a:pt x="1248" y="0"/>
                </a:cubicBezTo>
              </a:path>
            </a:pathLst>
          </a:custGeom>
          <a:noFill/>
          <a:ln w="9525" cap="flat">
            <a:solidFill>
              <a:schemeClr val="tx1"/>
            </a:solidFill>
            <a:prstDash val="dash"/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8566" name="Freeform 38"/>
          <p:cNvSpPr>
            <a:spLocks/>
          </p:cNvSpPr>
          <p:nvPr/>
        </p:nvSpPr>
        <p:spPr bwMode="auto">
          <a:xfrm>
            <a:off x="2728913" y="3016250"/>
            <a:ext cx="1905000" cy="1117600"/>
          </a:xfrm>
          <a:custGeom>
            <a:avLst/>
            <a:gdLst>
              <a:gd name="T0" fmla="*/ 0 w 1200"/>
              <a:gd name="T1" fmla="*/ 704 h 704"/>
              <a:gd name="T2" fmla="*/ 336 w 1200"/>
              <a:gd name="T3" fmla="*/ 80 h 704"/>
              <a:gd name="T4" fmla="*/ 1200 w 1200"/>
              <a:gd name="T5" fmla="*/ 224 h 7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200" h="704">
                <a:moveTo>
                  <a:pt x="0" y="704"/>
                </a:moveTo>
                <a:cubicBezTo>
                  <a:pt x="68" y="432"/>
                  <a:pt x="136" y="160"/>
                  <a:pt x="336" y="80"/>
                </a:cubicBezTo>
                <a:cubicBezTo>
                  <a:pt x="536" y="0"/>
                  <a:pt x="868" y="112"/>
                  <a:pt x="1200" y="224"/>
                </a:cubicBezTo>
              </a:path>
            </a:pathLst>
          </a:custGeom>
          <a:noFill/>
          <a:ln w="9525" cap="flat">
            <a:solidFill>
              <a:schemeClr val="tx1"/>
            </a:solidFill>
            <a:prstDash val="dash"/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8567" name="Freeform 39"/>
          <p:cNvSpPr>
            <a:spLocks/>
          </p:cNvSpPr>
          <p:nvPr/>
        </p:nvSpPr>
        <p:spPr bwMode="auto">
          <a:xfrm>
            <a:off x="3186113" y="2787650"/>
            <a:ext cx="1676400" cy="1041400"/>
          </a:xfrm>
          <a:custGeom>
            <a:avLst/>
            <a:gdLst>
              <a:gd name="T0" fmla="*/ 0 w 1056"/>
              <a:gd name="T1" fmla="*/ 656 h 656"/>
              <a:gd name="T2" fmla="*/ 336 w 1056"/>
              <a:gd name="T3" fmla="*/ 80 h 656"/>
              <a:gd name="T4" fmla="*/ 1056 w 1056"/>
              <a:gd name="T5" fmla="*/ 176 h 6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56" h="656">
                <a:moveTo>
                  <a:pt x="0" y="656"/>
                </a:moveTo>
                <a:cubicBezTo>
                  <a:pt x="80" y="408"/>
                  <a:pt x="160" y="160"/>
                  <a:pt x="336" y="80"/>
                </a:cubicBezTo>
                <a:cubicBezTo>
                  <a:pt x="512" y="0"/>
                  <a:pt x="784" y="88"/>
                  <a:pt x="1056" y="176"/>
                </a:cubicBezTo>
              </a:path>
            </a:pathLst>
          </a:custGeom>
          <a:noFill/>
          <a:ln w="9525" cap="flat">
            <a:solidFill>
              <a:schemeClr val="tx1"/>
            </a:solidFill>
            <a:prstDash val="dash"/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8568" name="Text Box 40"/>
          <p:cNvSpPr txBox="1">
            <a:spLocks noChangeArrowheads="1"/>
          </p:cNvSpPr>
          <p:nvPr/>
        </p:nvSpPr>
        <p:spPr bwMode="auto">
          <a:xfrm>
            <a:off x="1389063" y="2765425"/>
            <a:ext cx="1181100" cy="641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/>
            <a:r>
              <a:rPr lang="en-US" altLang="zh-TW" sz="1800" b="0">
                <a:latin typeface="Tahoma" charset="0"/>
                <a:ea typeface="新細明體" charset="0"/>
                <a:cs typeface="新細明體" charset="0"/>
              </a:rPr>
              <a:t>Pure C++</a:t>
            </a:r>
          </a:p>
          <a:p>
            <a:pPr algn="ctr" eaLnBrk="1" hangingPunct="1"/>
            <a:r>
              <a:rPr lang="en-US" altLang="zh-TW" sz="1800" b="0">
                <a:latin typeface="Tahoma" charset="0"/>
                <a:ea typeface="新細明體" charset="0"/>
                <a:cs typeface="新細明體" charset="0"/>
              </a:rPr>
              <a:t>objects</a:t>
            </a:r>
          </a:p>
        </p:txBody>
      </p:sp>
      <p:sp>
        <p:nvSpPr>
          <p:cNvPr id="278569" name="Text Box 41"/>
          <p:cNvSpPr txBox="1">
            <a:spLocks noChangeArrowheads="1"/>
          </p:cNvSpPr>
          <p:nvPr/>
        </p:nvSpPr>
        <p:spPr bwMode="auto">
          <a:xfrm>
            <a:off x="6764338" y="2725738"/>
            <a:ext cx="1163637" cy="641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/>
            <a:r>
              <a:rPr lang="en-US" altLang="zh-TW" sz="1800" b="0">
                <a:latin typeface="Tahoma" charset="0"/>
                <a:ea typeface="新細明體" charset="0"/>
                <a:cs typeface="新細明體" charset="0"/>
              </a:rPr>
              <a:t>Pure OTcl</a:t>
            </a:r>
          </a:p>
          <a:p>
            <a:pPr algn="ctr" eaLnBrk="1" hangingPunct="1"/>
            <a:r>
              <a:rPr lang="en-US" altLang="zh-TW" sz="1800" b="0">
                <a:latin typeface="Tahoma" charset="0"/>
                <a:ea typeface="新細明體" charset="0"/>
                <a:cs typeface="新細明體" charset="0"/>
              </a:rPr>
              <a:t>objects</a:t>
            </a:r>
          </a:p>
        </p:txBody>
      </p:sp>
      <p:sp>
        <p:nvSpPr>
          <p:cNvPr id="278570" name="Text Box 42"/>
          <p:cNvSpPr txBox="1">
            <a:spLocks noChangeArrowheads="1"/>
          </p:cNvSpPr>
          <p:nvPr/>
        </p:nvSpPr>
        <p:spPr bwMode="auto">
          <a:xfrm>
            <a:off x="3268663" y="4999038"/>
            <a:ext cx="2468562" cy="36671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/>
            <a:r>
              <a:rPr lang="en-US" altLang="zh-TW" sz="1800" b="0">
                <a:latin typeface="Tahoma" charset="0"/>
                <a:ea typeface="新細明體" charset="0"/>
                <a:cs typeface="新細明體" charset="0"/>
              </a:rPr>
              <a:t>C++/OTcl split objects</a:t>
            </a:r>
          </a:p>
        </p:txBody>
      </p:sp>
      <p:sp>
        <p:nvSpPr>
          <p:cNvPr id="278571" name="Rectangle 43"/>
          <p:cNvSpPr>
            <a:spLocks noChangeArrowheads="1"/>
          </p:cNvSpPr>
          <p:nvPr/>
        </p:nvSpPr>
        <p:spPr bwMode="auto">
          <a:xfrm>
            <a:off x="914400" y="1654175"/>
            <a:ext cx="7504113" cy="4692650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8572" name="Text Box 44"/>
          <p:cNvSpPr txBox="1">
            <a:spLocks noChangeArrowheads="1"/>
          </p:cNvSpPr>
          <p:nvPr/>
        </p:nvSpPr>
        <p:spPr bwMode="auto">
          <a:xfrm>
            <a:off x="4224338" y="5903913"/>
            <a:ext cx="4905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altLang="zh-TW" b="0">
                <a:latin typeface="Tahoma" charset="0"/>
                <a:ea typeface="新細明體" charset="0"/>
                <a:cs typeface="新細明體" charset="0"/>
              </a:rPr>
              <a:t>ns</a:t>
            </a:r>
          </a:p>
        </p:txBody>
      </p:sp>
    </p:spTree>
    <p:extLst>
      <p:ext uri="{BB962C8B-B14F-4D97-AF65-F5344CB8AC3E}">
        <p14:creationId xmlns:p14="http://schemas.microsoft.com/office/powerpoint/2010/main" xmlns="" val="2053246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Languages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C++ for </a:t>
            </a:r>
            <a:r>
              <a:rPr lang="en-US" i="1" dirty="0"/>
              <a:t>data</a:t>
            </a:r>
          </a:p>
          <a:p>
            <a:pPr lvl="1"/>
            <a:r>
              <a:rPr lang="en-US" dirty="0"/>
              <a:t>Per-packet processing, the core of </a:t>
            </a:r>
            <a:r>
              <a:rPr lang="en-US" i="1" dirty="0"/>
              <a:t>ns</a:t>
            </a:r>
          </a:p>
          <a:p>
            <a:pPr lvl="1"/>
            <a:r>
              <a:rPr lang="en-US" dirty="0"/>
              <a:t>Fast to run, detailed, complete control</a:t>
            </a:r>
            <a:endParaRPr lang="en-US" i="1" dirty="0"/>
          </a:p>
          <a:p>
            <a:r>
              <a:rPr lang="en-US" dirty="0" err="1"/>
              <a:t>OTcl</a:t>
            </a:r>
            <a:r>
              <a:rPr lang="en-US" dirty="0"/>
              <a:t> for </a:t>
            </a:r>
            <a:r>
              <a:rPr lang="en-US" i="1" dirty="0"/>
              <a:t>control</a:t>
            </a:r>
          </a:p>
          <a:p>
            <a:pPr lvl="1"/>
            <a:r>
              <a:rPr lang="en-US" dirty="0"/>
              <a:t>Simulation description</a:t>
            </a:r>
          </a:p>
          <a:p>
            <a:pPr lvl="1"/>
            <a:r>
              <a:rPr lang="en-US" dirty="0"/>
              <a:t>Periodic or triggered actions</a:t>
            </a:r>
          </a:p>
          <a:p>
            <a:pPr lvl="1"/>
            <a:r>
              <a:rPr lang="en-US" dirty="0"/>
              <a:t>Manipulating existing C++ objects</a:t>
            </a:r>
          </a:p>
          <a:p>
            <a:pPr lvl="1"/>
            <a:r>
              <a:rPr lang="en-US" dirty="0"/>
              <a:t>Faster to write and </a:t>
            </a:r>
            <a:r>
              <a:rPr lang="en-US" dirty="0" smtClean="0"/>
              <a:t>change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CECD4D-FF13-F54C-9E44-5E76ECC5C64E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031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04FF1-CF41-AC4D-9BB5-474DEBF531D3}" type="slidenum">
              <a:rPr lang="zh-TW" altLang="en-US"/>
              <a:pPr/>
              <a:t>26</a:t>
            </a:fld>
            <a:endParaRPr lang="zh-TW" altLang="en-US"/>
          </a:p>
        </p:txBody>
      </p:sp>
      <p:sp>
        <p:nvSpPr>
          <p:cNvPr id="279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ea typeface="新細明體" charset="0"/>
                <a:cs typeface="新細明體" charset="0"/>
              </a:rPr>
              <a:t>C++/otcl Linkage</a:t>
            </a:r>
          </a:p>
        </p:txBody>
      </p:sp>
      <p:graphicFrame>
        <p:nvGraphicFramePr>
          <p:cNvPr id="27955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133857058"/>
              </p:ext>
            </p:extLst>
          </p:nvPr>
        </p:nvGraphicFramePr>
        <p:xfrm>
          <a:off x="0" y="1981201"/>
          <a:ext cx="9144000" cy="4495799"/>
        </p:xfrm>
        <a:graphic>
          <a:graphicData uri="http://schemas.openxmlformats.org/presentationml/2006/ole">
            <p:oleObj spid="_x0000_s2109" name="Document" r:id="rId3" imgW="7923276" imgH="4924044" progId="Word.Document.8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372784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AC63F-FE66-B340-AA49-874C0C505353}" type="slidenum">
              <a:rPr lang="zh-TW" altLang="en-US"/>
              <a:pPr/>
              <a:t>27</a:t>
            </a:fld>
            <a:endParaRPr lang="zh-TW" altLang="en-US"/>
          </a:p>
        </p:txBody>
      </p:sp>
      <p:sp>
        <p:nvSpPr>
          <p:cNvPr id="280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ea typeface="新細明體" charset="0"/>
                <a:cs typeface="新細明體" charset="0"/>
              </a:rPr>
              <a:t>TclObject</a:t>
            </a:r>
          </a:p>
        </p:txBody>
      </p:sp>
      <p:sp>
        <p:nvSpPr>
          <p:cNvPr id="280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>
                <a:ea typeface="新細明體" charset="0"/>
                <a:cs typeface="新細明體" charset="0"/>
              </a:rPr>
              <a:t>Basic hierarchy in ns for split objects</a:t>
            </a:r>
          </a:p>
          <a:p>
            <a:r>
              <a:rPr lang="en-US" altLang="zh-TW">
                <a:ea typeface="新細明體" charset="0"/>
                <a:cs typeface="新細明體" charset="0"/>
              </a:rPr>
              <a:t>Mirrored in both C++ and otcl</a:t>
            </a:r>
          </a:p>
          <a:p>
            <a:r>
              <a:rPr lang="en-US" altLang="zh-TW">
                <a:ea typeface="新細明體" charset="0"/>
                <a:cs typeface="新細明體" charset="0"/>
              </a:rPr>
              <a:t>Example</a:t>
            </a:r>
          </a:p>
          <a:p>
            <a:pPr lvl="1">
              <a:buFontTx/>
              <a:buNone/>
            </a:pPr>
            <a:r>
              <a:rPr lang="en-US" altLang="zh-TW">
                <a:effectLst>
                  <a:outerShdw blurRad="38100" dist="38100" dir="2700000" algn="tl">
                    <a:srgbClr val="DDDDDD"/>
                  </a:outerShdw>
                </a:effectLst>
                <a:latin typeface="Courier New" charset="0"/>
                <a:ea typeface="新細明體" charset="0"/>
                <a:cs typeface="新細明體" charset="0"/>
              </a:rPr>
              <a:t>set tcp [new Agent/TCP]</a:t>
            </a:r>
          </a:p>
          <a:p>
            <a:pPr lvl="1">
              <a:buFontTx/>
              <a:buNone/>
            </a:pPr>
            <a:r>
              <a:rPr lang="en-US" altLang="zh-TW">
                <a:effectLst>
                  <a:outerShdw blurRad="38100" dist="38100" dir="2700000" algn="tl">
                    <a:srgbClr val="DDDDDD"/>
                  </a:outerShdw>
                </a:effectLst>
                <a:latin typeface="Courier New" charset="0"/>
                <a:ea typeface="新細明體" charset="0"/>
                <a:cs typeface="新細明體" charset="0"/>
              </a:rPr>
              <a:t>$tcp set window_ 200</a:t>
            </a:r>
          </a:p>
          <a:p>
            <a:pPr lvl="1">
              <a:buFontTx/>
              <a:buNone/>
            </a:pPr>
            <a:r>
              <a:rPr lang="en-US" altLang="zh-TW">
                <a:effectLst>
                  <a:outerShdw blurRad="38100" dist="38100" dir="2700000" algn="tl">
                    <a:srgbClr val="DDDDDD"/>
                  </a:outerShdw>
                </a:effectLst>
                <a:latin typeface="Courier New" charset="0"/>
                <a:ea typeface="新細明體" charset="0"/>
                <a:cs typeface="新細明體" charset="0"/>
              </a:rPr>
              <a:t>$tcp advance 10</a:t>
            </a:r>
          </a:p>
        </p:txBody>
      </p:sp>
    </p:spTree>
    <p:extLst>
      <p:ext uri="{BB962C8B-B14F-4D97-AF65-F5344CB8AC3E}">
        <p14:creationId xmlns:p14="http://schemas.microsoft.com/office/powerpoint/2010/main" xmlns="" val="1685692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61D9C-BA11-E348-A687-632693268D6B}" type="slidenum">
              <a:rPr lang="zh-TW" altLang="en-US"/>
              <a:pPr/>
              <a:t>28</a:t>
            </a:fld>
            <a:endParaRPr lang="zh-TW" altLang="en-US"/>
          </a:p>
        </p:txBody>
      </p:sp>
      <p:sp>
        <p:nvSpPr>
          <p:cNvPr id="28160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8081963" cy="1143000"/>
          </a:xfrm>
        </p:spPr>
        <p:txBody>
          <a:bodyPr/>
          <a:lstStyle/>
          <a:p>
            <a:r>
              <a:rPr lang="en-US" altLang="zh-TW" sz="3600">
                <a:ea typeface="新細明體" charset="0"/>
                <a:cs typeface="新細明體" charset="0"/>
              </a:rPr>
              <a:t>TclObject: Hierarchy and Shadowing</a:t>
            </a:r>
          </a:p>
        </p:txBody>
      </p:sp>
      <p:sp>
        <p:nvSpPr>
          <p:cNvPr id="281603" name="AutoShape 3"/>
          <p:cNvSpPr>
            <a:spLocks noChangeArrowheads="1"/>
          </p:cNvSpPr>
          <p:nvPr/>
        </p:nvSpPr>
        <p:spPr bwMode="auto">
          <a:xfrm>
            <a:off x="939800" y="1801813"/>
            <a:ext cx="1439863" cy="55245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en-US" altLang="zh-TW" b="0">
                <a:latin typeface="Tahoma" charset="0"/>
                <a:ea typeface="新細明體" charset="0"/>
                <a:cs typeface="新細明體" charset="0"/>
              </a:rPr>
              <a:t>TclObject</a:t>
            </a:r>
          </a:p>
        </p:txBody>
      </p:sp>
      <p:sp>
        <p:nvSpPr>
          <p:cNvPr id="281604" name="AutoShape 4"/>
          <p:cNvSpPr>
            <a:spLocks noChangeArrowheads="1"/>
          </p:cNvSpPr>
          <p:nvPr/>
        </p:nvSpPr>
        <p:spPr bwMode="auto">
          <a:xfrm>
            <a:off x="939800" y="2998788"/>
            <a:ext cx="1439863" cy="55245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en-US" altLang="zh-TW" b="0">
                <a:latin typeface="Tahoma" charset="0"/>
                <a:ea typeface="新細明體" charset="0"/>
                <a:cs typeface="新細明體" charset="0"/>
              </a:rPr>
              <a:t>Agent</a:t>
            </a:r>
          </a:p>
        </p:txBody>
      </p:sp>
      <p:sp>
        <p:nvSpPr>
          <p:cNvPr id="281605" name="AutoShape 5"/>
          <p:cNvSpPr>
            <a:spLocks noChangeArrowheads="1"/>
          </p:cNvSpPr>
          <p:nvPr/>
        </p:nvSpPr>
        <p:spPr bwMode="auto">
          <a:xfrm>
            <a:off x="873125" y="4195763"/>
            <a:ext cx="1547813" cy="55245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en-US" altLang="zh-TW" b="0">
                <a:latin typeface="Tahoma" charset="0"/>
                <a:ea typeface="新細明體" charset="0"/>
                <a:cs typeface="新細明體" charset="0"/>
              </a:rPr>
              <a:t>Agent/TCP</a:t>
            </a:r>
          </a:p>
        </p:txBody>
      </p:sp>
      <p:sp>
        <p:nvSpPr>
          <p:cNvPr id="281606" name="AutoShape 6"/>
          <p:cNvSpPr>
            <a:spLocks noChangeArrowheads="1"/>
          </p:cNvSpPr>
          <p:nvPr/>
        </p:nvSpPr>
        <p:spPr bwMode="auto">
          <a:xfrm>
            <a:off x="1598613" y="5326063"/>
            <a:ext cx="2125662" cy="741362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en-US" altLang="zh-TW" sz="2000" b="0">
                <a:latin typeface="Tahoma" charset="0"/>
                <a:ea typeface="新細明體" charset="0"/>
                <a:cs typeface="新細明體" charset="0"/>
              </a:rPr>
              <a:t>Agent/TCP otcl </a:t>
            </a:r>
          </a:p>
          <a:p>
            <a:pPr algn="ctr" eaLnBrk="1" hangingPunct="1"/>
            <a:r>
              <a:rPr lang="en-US" altLang="zh-TW" sz="2000" b="0">
                <a:solidFill>
                  <a:srgbClr val="FF5050"/>
                </a:solidFill>
                <a:latin typeface="Tahoma" charset="0"/>
                <a:ea typeface="新細明體" charset="0"/>
                <a:cs typeface="新細明體" charset="0"/>
              </a:rPr>
              <a:t>shadow object</a:t>
            </a:r>
          </a:p>
        </p:txBody>
      </p:sp>
      <p:cxnSp>
        <p:nvCxnSpPr>
          <p:cNvPr id="281607" name="AutoShape 7"/>
          <p:cNvCxnSpPr>
            <a:cxnSpLocks noChangeShapeType="1"/>
            <a:stCxn id="281603" idx="2"/>
            <a:endCxn id="281604" idx="0"/>
          </p:cNvCxnSpPr>
          <p:nvPr/>
        </p:nvCxnSpPr>
        <p:spPr bwMode="auto">
          <a:xfrm>
            <a:off x="1660525" y="2354263"/>
            <a:ext cx="0" cy="644525"/>
          </a:xfrm>
          <a:prstGeom prst="straightConnector1">
            <a:avLst/>
          </a:prstGeom>
          <a:noFill/>
          <a:ln w="2857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81608" name="AutoShape 8"/>
          <p:cNvCxnSpPr>
            <a:cxnSpLocks noChangeShapeType="1"/>
            <a:stCxn id="281604" idx="2"/>
            <a:endCxn id="281605" idx="0"/>
          </p:cNvCxnSpPr>
          <p:nvPr/>
        </p:nvCxnSpPr>
        <p:spPr bwMode="auto">
          <a:xfrm flipH="1">
            <a:off x="1647825" y="3551238"/>
            <a:ext cx="12700" cy="644525"/>
          </a:xfrm>
          <a:prstGeom prst="straightConnector1">
            <a:avLst/>
          </a:prstGeom>
          <a:noFill/>
          <a:ln w="2857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81609" name="AutoShape 9"/>
          <p:cNvCxnSpPr>
            <a:cxnSpLocks noChangeShapeType="1"/>
            <a:stCxn id="281605" idx="2"/>
            <a:endCxn id="281606" idx="0"/>
          </p:cNvCxnSpPr>
          <p:nvPr/>
        </p:nvCxnSpPr>
        <p:spPr bwMode="auto">
          <a:xfrm>
            <a:off x="1647825" y="4748213"/>
            <a:ext cx="1014413" cy="577850"/>
          </a:xfrm>
          <a:prstGeom prst="straightConnector1">
            <a:avLst/>
          </a:prstGeom>
          <a:noFill/>
          <a:ln w="28575">
            <a:solidFill>
              <a:schemeClr val="tx1"/>
            </a:solidFill>
            <a:prstDash val="dash"/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81610" name="Text Box 10"/>
          <p:cNvSpPr txBox="1">
            <a:spLocks noChangeArrowheads="1"/>
          </p:cNvSpPr>
          <p:nvPr/>
        </p:nvSpPr>
        <p:spPr bwMode="auto">
          <a:xfrm>
            <a:off x="2867025" y="4881563"/>
            <a:ext cx="101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zh-TW" altLang="en-US" b="0">
                <a:latin typeface="Tahoma" charset="0"/>
                <a:ea typeface="新細明體" charset="0"/>
                <a:cs typeface="新細明體" charset="0"/>
              </a:rPr>
              <a:t>_</a:t>
            </a:r>
            <a:r>
              <a:rPr lang="en-US" altLang="zh-TW" b="0">
                <a:latin typeface="Tahoma" charset="0"/>
                <a:ea typeface="新細明體" charset="0"/>
                <a:cs typeface="新細明體" charset="0"/>
              </a:rPr>
              <a:t>o123</a:t>
            </a:r>
          </a:p>
        </p:txBody>
      </p:sp>
      <p:sp>
        <p:nvSpPr>
          <p:cNvPr id="281611" name="AutoShape 11"/>
          <p:cNvSpPr>
            <a:spLocks noChangeArrowheads="1"/>
          </p:cNvSpPr>
          <p:nvPr/>
        </p:nvSpPr>
        <p:spPr bwMode="auto">
          <a:xfrm>
            <a:off x="5148263" y="5326063"/>
            <a:ext cx="2125662" cy="741362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en-US" altLang="zh-TW" sz="2000" b="0">
                <a:latin typeface="Tahoma" charset="0"/>
                <a:ea typeface="新細明體" charset="0"/>
                <a:cs typeface="新細明體" charset="0"/>
              </a:rPr>
              <a:t>Agent/TCP C++ </a:t>
            </a:r>
          </a:p>
          <a:p>
            <a:pPr algn="ctr" eaLnBrk="1" hangingPunct="1"/>
            <a:r>
              <a:rPr lang="en-US" altLang="zh-TW" sz="2000" b="0">
                <a:latin typeface="Tahoma" charset="0"/>
                <a:ea typeface="新細明體" charset="0"/>
                <a:cs typeface="新細明體" charset="0"/>
              </a:rPr>
              <a:t>object</a:t>
            </a:r>
          </a:p>
        </p:txBody>
      </p:sp>
      <p:sp>
        <p:nvSpPr>
          <p:cNvPr id="281612" name="Text Box 12"/>
          <p:cNvSpPr txBox="1">
            <a:spLocks noChangeArrowheads="1"/>
          </p:cNvSpPr>
          <p:nvPr/>
        </p:nvSpPr>
        <p:spPr bwMode="auto">
          <a:xfrm>
            <a:off x="4775200" y="4870450"/>
            <a:ext cx="76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zh-TW" altLang="en-US" b="0">
                <a:latin typeface="Tahoma" charset="0"/>
                <a:ea typeface="新細明體" charset="0"/>
                <a:cs typeface="新細明體" charset="0"/>
              </a:rPr>
              <a:t>*</a:t>
            </a:r>
            <a:r>
              <a:rPr lang="en-US" altLang="zh-TW" b="0">
                <a:latin typeface="Tahoma" charset="0"/>
                <a:ea typeface="新細明體" charset="0"/>
                <a:cs typeface="新細明體" charset="0"/>
              </a:rPr>
              <a:t>tcp</a:t>
            </a:r>
          </a:p>
        </p:txBody>
      </p:sp>
      <p:cxnSp>
        <p:nvCxnSpPr>
          <p:cNvPr id="281613" name="AutoShape 13"/>
          <p:cNvCxnSpPr>
            <a:cxnSpLocks noChangeShapeType="1"/>
            <a:stCxn id="281606" idx="3"/>
            <a:endCxn id="281611" idx="1"/>
          </p:cNvCxnSpPr>
          <p:nvPr/>
        </p:nvCxnSpPr>
        <p:spPr bwMode="auto">
          <a:xfrm>
            <a:off x="3724275" y="5697538"/>
            <a:ext cx="1423988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81614" name="AutoShape 14"/>
          <p:cNvSpPr>
            <a:spLocks noChangeArrowheads="1"/>
          </p:cNvSpPr>
          <p:nvPr/>
        </p:nvSpPr>
        <p:spPr bwMode="auto">
          <a:xfrm>
            <a:off x="6954838" y="1779588"/>
            <a:ext cx="1439862" cy="55245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en-US" altLang="zh-TW" b="0">
                <a:latin typeface="Tahoma" charset="0"/>
                <a:ea typeface="新細明體" charset="0"/>
                <a:cs typeface="新細明體" charset="0"/>
              </a:rPr>
              <a:t>TclObject</a:t>
            </a:r>
          </a:p>
        </p:txBody>
      </p:sp>
      <p:sp>
        <p:nvSpPr>
          <p:cNvPr id="281615" name="AutoShape 15"/>
          <p:cNvSpPr>
            <a:spLocks noChangeArrowheads="1"/>
          </p:cNvSpPr>
          <p:nvPr/>
        </p:nvSpPr>
        <p:spPr bwMode="auto">
          <a:xfrm>
            <a:off x="6954838" y="2976563"/>
            <a:ext cx="1439862" cy="55245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en-US" altLang="zh-TW" b="0">
                <a:latin typeface="Tahoma" charset="0"/>
                <a:ea typeface="新細明體" charset="0"/>
                <a:cs typeface="新細明體" charset="0"/>
              </a:rPr>
              <a:t>Agent</a:t>
            </a:r>
          </a:p>
        </p:txBody>
      </p:sp>
      <p:sp>
        <p:nvSpPr>
          <p:cNvPr id="281616" name="AutoShape 16"/>
          <p:cNvSpPr>
            <a:spLocks noChangeArrowheads="1"/>
          </p:cNvSpPr>
          <p:nvPr/>
        </p:nvSpPr>
        <p:spPr bwMode="auto">
          <a:xfrm>
            <a:off x="6900863" y="4173538"/>
            <a:ext cx="1547812" cy="55245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en-US" altLang="zh-TW" b="0">
                <a:latin typeface="Tahoma" charset="0"/>
                <a:ea typeface="新細明體" charset="0"/>
                <a:cs typeface="新細明體" charset="0"/>
              </a:rPr>
              <a:t>TcpAgent</a:t>
            </a:r>
          </a:p>
        </p:txBody>
      </p:sp>
      <p:cxnSp>
        <p:nvCxnSpPr>
          <p:cNvPr id="281617" name="AutoShape 17"/>
          <p:cNvCxnSpPr>
            <a:cxnSpLocks noChangeShapeType="1"/>
            <a:stCxn id="281614" idx="2"/>
            <a:endCxn id="281615" idx="0"/>
          </p:cNvCxnSpPr>
          <p:nvPr/>
        </p:nvCxnSpPr>
        <p:spPr bwMode="auto">
          <a:xfrm>
            <a:off x="7675563" y="2332038"/>
            <a:ext cx="0" cy="644525"/>
          </a:xfrm>
          <a:prstGeom prst="straightConnector1">
            <a:avLst/>
          </a:prstGeom>
          <a:noFill/>
          <a:ln w="2857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81618" name="AutoShape 18"/>
          <p:cNvCxnSpPr>
            <a:cxnSpLocks noChangeShapeType="1"/>
            <a:stCxn id="281615" idx="2"/>
            <a:endCxn id="281616" idx="0"/>
          </p:cNvCxnSpPr>
          <p:nvPr/>
        </p:nvCxnSpPr>
        <p:spPr bwMode="auto">
          <a:xfrm>
            <a:off x="7675563" y="3529013"/>
            <a:ext cx="0" cy="644525"/>
          </a:xfrm>
          <a:prstGeom prst="straightConnector1">
            <a:avLst/>
          </a:prstGeom>
          <a:noFill/>
          <a:ln w="2857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81619" name="AutoShape 19"/>
          <p:cNvCxnSpPr>
            <a:cxnSpLocks noChangeShapeType="1"/>
            <a:stCxn id="281616" idx="2"/>
            <a:endCxn id="281611" idx="0"/>
          </p:cNvCxnSpPr>
          <p:nvPr/>
        </p:nvCxnSpPr>
        <p:spPr bwMode="auto">
          <a:xfrm flipH="1">
            <a:off x="6211888" y="4725988"/>
            <a:ext cx="1463675" cy="600075"/>
          </a:xfrm>
          <a:prstGeom prst="straightConnector1">
            <a:avLst/>
          </a:prstGeom>
          <a:noFill/>
          <a:ln w="28575">
            <a:solidFill>
              <a:schemeClr val="tx1"/>
            </a:solidFill>
            <a:prstDash val="dash"/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81620" name="Text Box 20"/>
          <p:cNvSpPr txBox="1">
            <a:spLocks noChangeArrowheads="1"/>
          </p:cNvSpPr>
          <p:nvPr/>
        </p:nvSpPr>
        <p:spPr bwMode="auto">
          <a:xfrm>
            <a:off x="2489200" y="1724025"/>
            <a:ext cx="1427163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altLang="zh-TW" b="0">
                <a:latin typeface="Tahoma" charset="0"/>
                <a:ea typeface="新細明體" charset="0"/>
                <a:cs typeface="新細明體" charset="0"/>
              </a:rPr>
              <a:t>otcl class</a:t>
            </a:r>
          </a:p>
          <a:p>
            <a:pPr eaLnBrk="1" hangingPunct="1"/>
            <a:r>
              <a:rPr lang="en-US" altLang="zh-TW" b="0">
                <a:latin typeface="Tahoma" charset="0"/>
                <a:ea typeface="新細明體" charset="0"/>
                <a:cs typeface="新細明體" charset="0"/>
              </a:rPr>
              <a:t>hierarchy</a:t>
            </a:r>
          </a:p>
        </p:txBody>
      </p:sp>
      <p:sp>
        <p:nvSpPr>
          <p:cNvPr id="281621" name="Text Box 21"/>
          <p:cNvSpPr txBox="1">
            <a:spLocks noChangeArrowheads="1"/>
          </p:cNvSpPr>
          <p:nvPr/>
        </p:nvSpPr>
        <p:spPr bwMode="auto">
          <a:xfrm>
            <a:off x="4962525" y="1709738"/>
            <a:ext cx="1550988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altLang="zh-TW" b="0">
                <a:latin typeface="Tahoma" charset="0"/>
                <a:ea typeface="新細明體" charset="0"/>
                <a:cs typeface="新細明體" charset="0"/>
              </a:rPr>
              <a:t>C++ class</a:t>
            </a:r>
          </a:p>
          <a:p>
            <a:pPr eaLnBrk="1" hangingPunct="1"/>
            <a:r>
              <a:rPr lang="en-US" altLang="zh-TW" b="0">
                <a:latin typeface="Tahoma" charset="0"/>
                <a:ea typeface="新細明體" charset="0"/>
                <a:cs typeface="新細明體" charset="0"/>
              </a:rPr>
              <a:t>hierarchy</a:t>
            </a:r>
          </a:p>
        </p:txBody>
      </p:sp>
      <p:sp>
        <p:nvSpPr>
          <p:cNvPr id="281622" name="Rectangle 22"/>
          <p:cNvSpPr>
            <a:spLocks noChangeArrowheads="1"/>
          </p:cNvSpPr>
          <p:nvPr/>
        </p:nvSpPr>
        <p:spPr bwMode="auto">
          <a:xfrm>
            <a:off x="4894263" y="1560513"/>
            <a:ext cx="3817937" cy="3360737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1623" name="Rectangle 23"/>
          <p:cNvSpPr>
            <a:spLocks noChangeArrowheads="1"/>
          </p:cNvSpPr>
          <p:nvPr/>
        </p:nvSpPr>
        <p:spPr bwMode="auto">
          <a:xfrm>
            <a:off x="744538" y="1560513"/>
            <a:ext cx="3817937" cy="3360737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51000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B610A-CA0B-9A43-8DE2-6D07DB25C29C}" type="slidenum">
              <a:rPr lang="en-US"/>
              <a:pPr/>
              <a:t>29</a:t>
            </a:fld>
            <a:endParaRPr lang="en-US"/>
          </a:p>
        </p:txBody>
      </p:sp>
      <p:sp>
        <p:nvSpPr>
          <p:cNvPr id="152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TclClass</a:t>
            </a:r>
          </a:p>
        </p:txBody>
      </p:sp>
      <p:grpSp>
        <p:nvGrpSpPr>
          <p:cNvPr id="152606" name="Group 30"/>
          <p:cNvGrpSpPr>
            <a:grpSpLocks/>
          </p:cNvGrpSpPr>
          <p:nvPr/>
        </p:nvGrpSpPr>
        <p:grpSpPr bwMode="auto">
          <a:xfrm>
            <a:off x="685800" y="1752600"/>
            <a:ext cx="4648200" cy="4038600"/>
            <a:chOff x="1680" y="960"/>
            <a:chExt cx="2928" cy="2544"/>
          </a:xfrm>
        </p:grpSpPr>
        <p:grpSp>
          <p:nvGrpSpPr>
            <p:cNvPr id="152590" name="Group 14"/>
            <p:cNvGrpSpPr>
              <a:grpSpLocks/>
            </p:cNvGrpSpPr>
            <p:nvPr/>
          </p:nvGrpSpPr>
          <p:grpSpPr bwMode="auto">
            <a:xfrm>
              <a:off x="3648" y="1392"/>
              <a:ext cx="960" cy="2112"/>
              <a:chOff x="2880" y="1392"/>
              <a:chExt cx="960" cy="2112"/>
            </a:xfrm>
          </p:grpSpPr>
          <p:sp>
            <p:nvSpPr>
              <p:cNvPr id="152584" name="Rectangle 8"/>
              <p:cNvSpPr>
                <a:spLocks noChangeArrowheads="1"/>
              </p:cNvSpPr>
              <p:nvPr/>
            </p:nvSpPr>
            <p:spPr bwMode="auto">
              <a:xfrm>
                <a:off x="2880" y="1392"/>
                <a:ext cx="864" cy="33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US"/>
                  <a:t>TclObject</a:t>
                </a:r>
              </a:p>
            </p:txBody>
          </p:sp>
          <p:sp>
            <p:nvSpPr>
              <p:cNvPr id="152585" name="Rectangle 9"/>
              <p:cNvSpPr>
                <a:spLocks noChangeArrowheads="1"/>
              </p:cNvSpPr>
              <p:nvPr/>
            </p:nvSpPr>
            <p:spPr bwMode="auto">
              <a:xfrm>
                <a:off x="2880" y="2544"/>
                <a:ext cx="864" cy="33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US"/>
                  <a:t>Agent</a:t>
                </a:r>
              </a:p>
            </p:txBody>
          </p:sp>
          <p:sp>
            <p:nvSpPr>
              <p:cNvPr id="152588" name="Rectangle 12"/>
              <p:cNvSpPr>
                <a:spLocks noChangeArrowheads="1"/>
              </p:cNvSpPr>
              <p:nvPr/>
            </p:nvSpPr>
            <p:spPr bwMode="auto">
              <a:xfrm>
                <a:off x="2880" y="3168"/>
                <a:ext cx="960" cy="33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US"/>
                  <a:t>Agent/Echo</a:t>
                </a:r>
              </a:p>
            </p:txBody>
          </p:sp>
        </p:grpSp>
        <p:grpSp>
          <p:nvGrpSpPr>
            <p:cNvPr id="152591" name="Group 15"/>
            <p:cNvGrpSpPr>
              <a:grpSpLocks/>
            </p:cNvGrpSpPr>
            <p:nvPr/>
          </p:nvGrpSpPr>
          <p:grpSpPr bwMode="auto">
            <a:xfrm>
              <a:off x="1680" y="1392"/>
              <a:ext cx="864" cy="2112"/>
              <a:chOff x="1680" y="1392"/>
              <a:chExt cx="864" cy="2112"/>
            </a:xfrm>
          </p:grpSpPr>
          <p:sp>
            <p:nvSpPr>
              <p:cNvPr id="152581" name="Rectangle 5"/>
              <p:cNvSpPr>
                <a:spLocks noChangeArrowheads="1"/>
              </p:cNvSpPr>
              <p:nvPr/>
            </p:nvSpPr>
            <p:spPr bwMode="auto">
              <a:xfrm>
                <a:off x="1680" y="1392"/>
                <a:ext cx="864" cy="33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US"/>
                  <a:t>TclObject</a:t>
                </a:r>
              </a:p>
            </p:txBody>
          </p:sp>
          <p:sp>
            <p:nvSpPr>
              <p:cNvPr id="152586" name="Rectangle 10"/>
              <p:cNvSpPr>
                <a:spLocks noChangeArrowheads="1"/>
              </p:cNvSpPr>
              <p:nvPr/>
            </p:nvSpPr>
            <p:spPr bwMode="auto">
              <a:xfrm>
                <a:off x="1680" y="2544"/>
                <a:ext cx="864" cy="33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US"/>
                  <a:t>Agent</a:t>
                </a:r>
              </a:p>
            </p:txBody>
          </p:sp>
          <p:sp>
            <p:nvSpPr>
              <p:cNvPr id="152587" name="Rectangle 11"/>
              <p:cNvSpPr>
                <a:spLocks noChangeArrowheads="1"/>
              </p:cNvSpPr>
              <p:nvPr/>
            </p:nvSpPr>
            <p:spPr bwMode="auto">
              <a:xfrm>
                <a:off x="1680" y="3168"/>
                <a:ext cx="864" cy="33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US"/>
                  <a:t>EchoAgent</a:t>
                </a:r>
              </a:p>
            </p:txBody>
          </p:sp>
          <p:sp>
            <p:nvSpPr>
              <p:cNvPr id="152589" name="Rectangle 13"/>
              <p:cNvSpPr>
                <a:spLocks noChangeArrowheads="1"/>
              </p:cNvSpPr>
              <p:nvPr/>
            </p:nvSpPr>
            <p:spPr bwMode="auto">
              <a:xfrm>
                <a:off x="1680" y="1968"/>
                <a:ext cx="864" cy="33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US"/>
                  <a:t>NsObject</a:t>
                </a:r>
              </a:p>
            </p:txBody>
          </p:sp>
        </p:grpSp>
        <p:sp>
          <p:nvSpPr>
            <p:cNvPr id="152592" name="Line 16"/>
            <p:cNvSpPr>
              <a:spLocks noChangeShapeType="1"/>
            </p:cNvSpPr>
            <p:nvPr/>
          </p:nvSpPr>
          <p:spPr bwMode="auto">
            <a:xfrm>
              <a:off x="2688" y="1584"/>
              <a:ext cx="86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2593" name="Line 17"/>
            <p:cNvSpPr>
              <a:spLocks noChangeShapeType="1"/>
            </p:cNvSpPr>
            <p:nvPr/>
          </p:nvSpPr>
          <p:spPr bwMode="auto">
            <a:xfrm>
              <a:off x="2688" y="2160"/>
              <a:ext cx="48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2594" name="Line 18"/>
            <p:cNvSpPr>
              <a:spLocks noChangeShapeType="1"/>
            </p:cNvSpPr>
            <p:nvPr/>
          </p:nvSpPr>
          <p:spPr bwMode="auto">
            <a:xfrm>
              <a:off x="2688" y="2688"/>
              <a:ext cx="86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2595" name="Line 19"/>
            <p:cNvSpPr>
              <a:spLocks noChangeShapeType="1"/>
            </p:cNvSpPr>
            <p:nvPr/>
          </p:nvSpPr>
          <p:spPr bwMode="auto">
            <a:xfrm>
              <a:off x="2640" y="3312"/>
              <a:ext cx="86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2596" name="Text Box 20"/>
            <p:cNvSpPr txBox="1">
              <a:spLocks noChangeArrowheads="1"/>
            </p:cNvSpPr>
            <p:nvPr/>
          </p:nvSpPr>
          <p:spPr bwMode="auto">
            <a:xfrm>
              <a:off x="3206" y="1994"/>
              <a:ext cx="28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??</a:t>
              </a:r>
            </a:p>
          </p:txBody>
        </p:sp>
        <p:sp>
          <p:nvSpPr>
            <p:cNvPr id="152597" name="Line 21"/>
            <p:cNvSpPr>
              <a:spLocks noChangeShapeType="1"/>
            </p:cNvSpPr>
            <p:nvPr/>
          </p:nvSpPr>
          <p:spPr bwMode="auto">
            <a:xfrm>
              <a:off x="2112" y="1728"/>
              <a:ext cx="0" cy="24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2598" name="Line 22"/>
            <p:cNvSpPr>
              <a:spLocks noChangeShapeType="1"/>
            </p:cNvSpPr>
            <p:nvPr/>
          </p:nvSpPr>
          <p:spPr bwMode="auto">
            <a:xfrm>
              <a:off x="2112" y="2304"/>
              <a:ext cx="0" cy="24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2599" name="Line 23"/>
            <p:cNvSpPr>
              <a:spLocks noChangeShapeType="1"/>
            </p:cNvSpPr>
            <p:nvPr/>
          </p:nvSpPr>
          <p:spPr bwMode="auto">
            <a:xfrm>
              <a:off x="2112" y="2880"/>
              <a:ext cx="0" cy="288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2600" name="Line 24"/>
            <p:cNvSpPr>
              <a:spLocks noChangeShapeType="1"/>
            </p:cNvSpPr>
            <p:nvPr/>
          </p:nvSpPr>
          <p:spPr bwMode="auto">
            <a:xfrm>
              <a:off x="4080" y="1728"/>
              <a:ext cx="0" cy="816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2601" name="Line 25"/>
            <p:cNvSpPr>
              <a:spLocks noChangeShapeType="1"/>
            </p:cNvSpPr>
            <p:nvPr/>
          </p:nvSpPr>
          <p:spPr bwMode="auto">
            <a:xfrm>
              <a:off x="4080" y="2880"/>
              <a:ext cx="0" cy="288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52605" name="Group 29"/>
            <p:cNvGrpSpPr>
              <a:grpSpLocks/>
            </p:cNvGrpSpPr>
            <p:nvPr/>
          </p:nvGrpSpPr>
          <p:grpSpPr bwMode="auto">
            <a:xfrm>
              <a:off x="1910" y="960"/>
              <a:ext cx="2698" cy="314"/>
              <a:chOff x="1910" y="960"/>
              <a:chExt cx="2698" cy="314"/>
            </a:xfrm>
          </p:grpSpPr>
          <p:sp>
            <p:nvSpPr>
              <p:cNvPr id="152602" name="Text Box 26"/>
              <p:cNvSpPr txBox="1">
                <a:spLocks noChangeArrowheads="1"/>
              </p:cNvSpPr>
              <p:nvPr/>
            </p:nvSpPr>
            <p:spPr bwMode="auto">
              <a:xfrm>
                <a:off x="3878" y="986"/>
                <a:ext cx="510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/>
                  <a:t>OTcl</a:t>
                </a:r>
              </a:p>
            </p:txBody>
          </p:sp>
          <p:sp>
            <p:nvSpPr>
              <p:cNvPr id="152603" name="Text Box 27"/>
              <p:cNvSpPr txBox="1">
                <a:spLocks noChangeArrowheads="1"/>
              </p:cNvSpPr>
              <p:nvPr/>
            </p:nvSpPr>
            <p:spPr bwMode="auto">
              <a:xfrm>
                <a:off x="1910" y="986"/>
                <a:ext cx="269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r>
                  <a:rPr lang="en-US"/>
                  <a:t>C++</a:t>
                </a:r>
              </a:p>
            </p:txBody>
          </p:sp>
          <p:sp>
            <p:nvSpPr>
              <p:cNvPr id="152604" name="Text Box 28"/>
              <p:cNvSpPr txBox="1">
                <a:spLocks noChangeArrowheads="1"/>
              </p:cNvSpPr>
              <p:nvPr/>
            </p:nvSpPr>
            <p:spPr bwMode="auto">
              <a:xfrm>
                <a:off x="2688" y="960"/>
                <a:ext cx="851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/>
                  <a:t>mirroring</a:t>
                </a:r>
              </a:p>
            </p:txBody>
          </p:sp>
        </p:grpSp>
      </p:grpSp>
      <p:sp>
        <p:nvSpPr>
          <p:cNvPr id="152607" name="Text Box 31"/>
          <p:cNvSpPr txBox="1">
            <a:spLocks noChangeArrowheads="1"/>
          </p:cNvSpPr>
          <p:nvPr/>
        </p:nvSpPr>
        <p:spPr bwMode="auto">
          <a:xfrm>
            <a:off x="2209800" y="1752600"/>
            <a:ext cx="6492875" cy="3022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63500" dist="107763" dir="8100000" algn="ctr" rotWithShape="0">
              <a:schemeClr val="bg2">
                <a:alpha val="74998"/>
              </a:schemeClr>
            </a:outerShdw>
          </a:effectLst>
        </p:spPr>
        <p:txBody>
          <a:bodyPr>
            <a:spAutoFit/>
          </a:bodyPr>
          <a:lstStyle/>
          <a:p>
            <a:r>
              <a:rPr lang="en-US">
                <a:latin typeface="Arial" charset="0"/>
              </a:rPr>
              <a:t>Static class TcpClass : public TclClass {</a:t>
            </a:r>
          </a:p>
          <a:p>
            <a:r>
              <a:rPr lang="en-US">
                <a:latin typeface="Arial" charset="0"/>
              </a:rPr>
              <a:t>public:</a:t>
            </a:r>
          </a:p>
          <a:p>
            <a:pPr lvl="1"/>
            <a:r>
              <a:rPr lang="en-US">
                <a:latin typeface="Arial" charset="0"/>
              </a:rPr>
              <a:t>TcpClass() : TclClass(</a:t>
            </a:r>
            <a:r>
              <a:rPr lang="ja-JP" altLang="en-US">
                <a:latin typeface="Arial"/>
              </a:rPr>
              <a:t>“</a:t>
            </a:r>
            <a:r>
              <a:rPr lang="en-US" b="1">
                <a:latin typeface="Arial" charset="0"/>
              </a:rPr>
              <a:t>Agent/Echo</a:t>
            </a:r>
            <a:r>
              <a:rPr lang="ja-JP" altLang="en-US">
                <a:latin typeface="Arial"/>
              </a:rPr>
              <a:t>”</a:t>
            </a:r>
            <a:r>
              <a:rPr lang="en-US">
                <a:latin typeface="Arial" charset="0"/>
              </a:rPr>
              <a:t>) {}</a:t>
            </a:r>
          </a:p>
          <a:p>
            <a:pPr lvl="1"/>
            <a:r>
              <a:rPr lang="en-US">
                <a:latin typeface="Arial" charset="0"/>
              </a:rPr>
              <a:t>TclObject* create(int, const char*const*) {</a:t>
            </a:r>
          </a:p>
          <a:p>
            <a:pPr lvl="2"/>
            <a:r>
              <a:rPr lang="en-US">
                <a:latin typeface="Arial" charset="0"/>
              </a:rPr>
              <a:t>return (new </a:t>
            </a:r>
            <a:r>
              <a:rPr lang="en-US" b="1">
                <a:latin typeface="Arial" charset="0"/>
              </a:rPr>
              <a:t>EchoAgent</a:t>
            </a:r>
            <a:r>
              <a:rPr lang="en-US">
                <a:latin typeface="Arial" charset="0"/>
              </a:rPr>
              <a:t>());</a:t>
            </a:r>
          </a:p>
          <a:p>
            <a:pPr lvl="1"/>
            <a:r>
              <a:rPr lang="en-US">
                <a:latin typeface="Arial" charset="0"/>
              </a:rPr>
              <a:t>}</a:t>
            </a:r>
          </a:p>
          <a:p>
            <a:r>
              <a:rPr lang="en-US">
                <a:latin typeface="Arial" charset="0"/>
              </a:rPr>
              <a:t>} class_echo;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34996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26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26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2607" grpId="0" animBg="1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CECD4D-FF13-F54C-9E44-5E76ECC5C64E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75868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Basic Tcl</a:t>
            </a:r>
          </a:p>
        </p:txBody>
      </p:sp>
      <p:sp>
        <p:nvSpPr>
          <p:cNvPr id="43012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76200" y="1752600"/>
            <a:ext cx="4241800" cy="5073650"/>
          </a:xfrm>
        </p:spPr>
        <p:txBody>
          <a:bodyPr/>
          <a:lstStyle/>
          <a:p>
            <a:pPr>
              <a:lnSpc>
                <a:spcPct val="90000"/>
              </a:lnSpc>
              <a:buClr>
                <a:schemeClr val="tx1"/>
              </a:buClr>
              <a:buFontTx/>
              <a:buNone/>
            </a:pPr>
            <a:r>
              <a:rPr lang="en-US" sz="1600" i="1" dirty="0">
                <a:latin typeface="Courier New" charset="0"/>
              </a:rPr>
              <a:t># Variables:</a:t>
            </a:r>
          </a:p>
          <a:p>
            <a:pPr>
              <a:lnSpc>
                <a:spcPct val="90000"/>
              </a:lnSpc>
              <a:buClr>
                <a:schemeClr val="tx1"/>
              </a:buClr>
              <a:buFontTx/>
              <a:buNone/>
            </a:pPr>
            <a:r>
              <a:rPr lang="en-US" sz="1600" b="1" dirty="0">
                <a:latin typeface="Courier New" charset="0"/>
              </a:rPr>
              <a:t>set</a:t>
            </a:r>
            <a:r>
              <a:rPr lang="en-US" sz="1600" dirty="0">
                <a:latin typeface="Courier New" charset="0"/>
              </a:rPr>
              <a:t> x 10</a:t>
            </a:r>
          </a:p>
          <a:p>
            <a:pPr>
              <a:lnSpc>
                <a:spcPct val="90000"/>
              </a:lnSpc>
              <a:buClr>
                <a:schemeClr val="tx1"/>
              </a:buClr>
              <a:buFontTx/>
              <a:buNone/>
            </a:pPr>
            <a:r>
              <a:rPr lang="en-US" sz="1600" b="1" dirty="0">
                <a:latin typeface="Courier New" charset="0"/>
              </a:rPr>
              <a:t>set </a:t>
            </a:r>
            <a:r>
              <a:rPr lang="en-US" sz="1600" dirty="0">
                <a:latin typeface="Courier New" charset="0"/>
              </a:rPr>
              <a:t>x</a:t>
            </a:r>
            <a:endParaRPr lang="en-US" sz="1600" b="1" dirty="0">
              <a:latin typeface="Courier New" charset="0"/>
            </a:endParaRPr>
          </a:p>
          <a:p>
            <a:pPr>
              <a:lnSpc>
                <a:spcPct val="90000"/>
              </a:lnSpc>
              <a:buClr>
                <a:schemeClr val="tx1"/>
              </a:buClr>
              <a:buFontTx/>
              <a:buNone/>
            </a:pPr>
            <a:r>
              <a:rPr lang="en-US" sz="1600" b="1" dirty="0">
                <a:latin typeface="Courier New" charset="0"/>
              </a:rPr>
              <a:t>puts</a:t>
            </a:r>
            <a:r>
              <a:rPr lang="en-US" sz="1600" dirty="0">
                <a:latin typeface="Courier New" charset="0"/>
              </a:rPr>
              <a:t> “x is $x”</a:t>
            </a:r>
          </a:p>
          <a:p>
            <a:pPr>
              <a:lnSpc>
                <a:spcPct val="90000"/>
              </a:lnSpc>
              <a:buClr>
                <a:schemeClr val="tx1"/>
              </a:buClr>
              <a:buFontTx/>
              <a:buNone/>
            </a:pPr>
            <a:endParaRPr lang="en-US" sz="1600" dirty="0">
              <a:latin typeface="Courier New" charset="0"/>
            </a:endParaRPr>
          </a:p>
          <a:p>
            <a:pPr>
              <a:lnSpc>
                <a:spcPct val="90000"/>
              </a:lnSpc>
              <a:buClr>
                <a:schemeClr val="tx1"/>
              </a:buClr>
              <a:buFontTx/>
              <a:buNone/>
            </a:pPr>
            <a:r>
              <a:rPr lang="en-US" sz="1600" i="1" dirty="0">
                <a:latin typeface="Courier New" charset="0"/>
              </a:rPr>
              <a:t># Functions and expressions:</a:t>
            </a:r>
          </a:p>
          <a:p>
            <a:pPr>
              <a:lnSpc>
                <a:spcPct val="90000"/>
              </a:lnSpc>
              <a:buClr>
                <a:schemeClr val="tx1"/>
              </a:buClr>
              <a:buFontTx/>
              <a:buNone/>
            </a:pPr>
            <a:r>
              <a:rPr lang="en-US" sz="1600" b="1" dirty="0">
                <a:latin typeface="Courier New" charset="0"/>
              </a:rPr>
              <a:t>set</a:t>
            </a:r>
            <a:r>
              <a:rPr lang="en-US" sz="1600" dirty="0">
                <a:latin typeface="Courier New" charset="0"/>
              </a:rPr>
              <a:t> y [</a:t>
            </a:r>
            <a:r>
              <a:rPr lang="en-US" sz="1600" dirty="0" err="1">
                <a:latin typeface="Courier New" charset="0"/>
              </a:rPr>
              <a:t>pow</a:t>
            </a:r>
            <a:r>
              <a:rPr lang="en-US" sz="1600" dirty="0">
                <a:latin typeface="Courier New" charset="0"/>
              </a:rPr>
              <a:t> x 2]</a:t>
            </a:r>
          </a:p>
          <a:p>
            <a:pPr>
              <a:lnSpc>
                <a:spcPct val="90000"/>
              </a:lnSpc>
              <a:buClr>
                <a:schemeClr val="tx1"/>
              </a:buClr>
              <a:buFontTx/>
              <a:buNone/>
            </a:pPr>
            <a:r>
              <a:rPr lang="en-US" sz="1600" b="1" dirty="0">
                <a:latin typeface="Courier New" charset="0"/>
              </a:rPr>
              <a:t>set</a:t>
            </a:r>
            <a:r>
              <a:rPr lang="en-US" sz="1600" dirty="0">
                <a:latin typeface="Courier New" charset="0"/>
              </a:rPr>
              <a:t> y [</a:t>
            </a:r>
            <a:r>
              <a:rPr lang="en-US" sz="1600" dirty="0" err="1">
                <a:latin typeface="Courier New" charset="0"/>
              </a:rPr>
              <a:t>expr</a:t>
            </a:r>
            <a:r>
              <a:rPr lang="en-US" sz="1600" dirty="0">
                <a:latin typeface="Courier New" charset="0"/>
              </a:rPr>
              <a:t> x*x]</a:t>
            </a:r>
          </a:p>
          <a:p>
            <a:pPr>
              <a:lnSpc>
                <a:spcPct val="90000"/>
              </a:lnSpc>
              <a:buClr>
                <a:schemeClr val="tx1"/>
              </a:buClr>
              <a:buFontTx/>
              <a:buNone/>
            </a:pPr>
            <a:endParaRPr lang="en-US" sz="1600" dirty="0">
              <a:latin typeface="Courier New" charset="0"/>
            </a:endParaRPr>
          </a:p>
          <a:p>
            <a:pPr>
              <a:lnSpc>
                <a:spcPct val="90000"/>
              </a:lnSpc>
              <a:buClr>
                <a:schemeClr val="tx1"/>
              </a:buClr>
              <a:buFontTx/>
              <a:buNone/>
            </a:pPr>
            <a:r>
              <a:rPr lang="en-US" sz="1600" i="1" dirty="0">
                <a:latin typeface="Courier New" charset="0"/>
              </a:rPr>
              <a:t># Control flow:</a:t>
            </a:r>
          </a:p>
          <a:p>
            <a:pPr>
              <a:lnSpc>
                <a:spcPct val="90000"/>
              </a:lnSpc>
              <a:buClr>
                <a:schemeClr val="tx1"/>
              </a:buClr>
              <a:buFontTx/>
              <a:buNone/>
            </a:pPr>
            <a:r>
              <a:rPr lang="en-US" sz="1600" b="1" dirty="0">
                <a:latin typeface="Courier New" charset="0"/>
              </a:rPr>
              <a:t>if</a:t>
            </a:r>
            <a:r>
              <a:rPr lang="en-US" sz="1600" dirty="0">
                <a:latin typeface="Courier New" charset="0"/>
              </a:rPr>
              <a:t> {$x &gt; 0} { </a:t>
            </a:r>
            <a:r>
              <a:rPr lang="en-US" sz="1600" b="1" dirty="0">
                <a:latin typeface="Courier New" charset="0"/>
              </a:rPr>
              <a:t>return</a:t>
            </a:r>
            <a:r>
              <a:rPr lang="en-US" sz="1600" dirty="0">
                <a:latin typeface="Courier New" charset="0"/>
              </a:rPr>
              <a:t> $x } </a:t>
            </a:r>
            <a:r>
              <a:rPr lang="en-US" sz="1600" b="1" dirty="0">
                <a:latin typeface="Courier New" charset="0"/>
              </a:rPr>
              <a:t>else</a:t>
            </a:r>
            <a:r>
              <a:rPr lang="en-US" sz="1600" dirty="0">
                <a:latin typeface="Courier New" charset="0"/>
              </a:rPr>
              <a:t> {</a:t>
            </a:r>
          </a:p>
          <a:p>
            <a:pPr>
              <a:lnSpc>
                <a:spcPct val="90000"/>
              </a:lnSpc>
              <a:buClr>
                <a:schemeClr val="tx1"/>
              </a:buClr>
              <a:buFontTx/>
              <a:buNone/>
            </a:pPr>
            <a:r>
              <a:rPr lang="en-US" sz="1600" dirty="0">
                <a:latin typeface="Courier New" charset="0"/>
              </a:rPr>
              <a:t>	</a:t>
            </a:r>
            <a:r>
              <a:rPr lang="en-US" sz="1600" b="1" dirty="0">
                <a:latin typeface="Courier New" charset="0"/>
              </a:rPr>
              <a:t>return</a:t>
            </a:r>
            <a:r>
              <a:rPr lang="en-US" sz="1600" dirty="0">
                <a:latin typeface="Courier New" charset="0"/>
              </a:rPr>
              <a:t> [</a:t>
            </a:r>
            <a:r>
              <a:rPr lang="en-US" sz="1600" dirty="0" err="1">
                <a:latin typeface="Courier New" charset="0"/>
              </a:rPr>
              <a:t>expr</a:t>
            </a:r>
            <a:r>
              <a:rPr lang="en-US" sz="1600" dirty="0">
                <a:latin typeface="Courier New" charset="0"/>
              </a:rPr>
              <a:t> -$x] }</a:t>
            </a:r>
          </a:p>
          <a:p>
            <a:pPr>
              <a:lnSpc>
                <a:spcPct val="90000"/>
              </a:lnSpc>
              <a:buClr>
                <a:schemeClr val="tx1"/>
              </a:buClr>
              <a:buFontTx/>
              <a:buNone/>
            </a:pPr>
            <a:r>
              <a:rPr lang="en-US" sz="1600" b="1" dirty="0">
                <a:latin typeface="Courier New" charset="0"/>
              </a:rPr>
              <a:t>while</a:t>
            </a:r>
            <a:r>
              <a:rPr lang="en-US" sz="1600" dirty="0">
                <a:latin typeface="Courier New" charset="0"/>
              </a:rPr>
              <a:t> { $x &gt; 0 } {</a:t>
            </a:r>
          </a:p>
          <a:p>
            <a:pPr>
              <a:lnSpc>
                <a:spcPct val="90000"/>
              </a:lnSpc>
              <a:buClr>
                <a:schemeClr val="tx1"/>
              </a:buClr>
              <a:buFontTx/>
              <a:buNone/>
            </a:pPr>
            <a:r>
              <a:rPr lang="en-US" sz="1600" dirty="0">
                <a:latin typeface="Courier New" charset="0"/>
              </a:rPr>
              <a:t>	</a:t>
            </a:r>
            <a:r>
              <a:rPr lang="en-US" sz="1600" b="1" dirty="0">
                <a:latin typeface="Courier New" charset="0"/>
              </a:rPr>
              <a:t>puts</a:t>
            </a:r>
            <a:r>
              <a:rPr lang="en-US" sz="1600" dirty="0">
                <a:latin typeface="Courier New" charset="0"/>
              </a:rPr>
              <a:t> $x</a:t>
            </a:r>
          </a:p>
          <a:p>
            <a:pPr>
              <a:lnSpc>
                <a:spcPct val="90000"/>
              </a:lnSpc>
              <a:buClr>
                <a:schemeClr val="tx1"/>
              </a:buClr>
              <a:buFontTx/>
              <a:buNone/>
            </a:pPr>
            <a:r>
              <a:rPr lang="en-US" sz="1600" dirty="0">
                <a:latin typeface="Courier New" charset="0"/>
              </a:rPr>
              <a:t>	</a:t>
            </a:r>
            <a:r>
              <a:rPr lang="en-US" sz="1600" b="1" dirty="0" err="1">
                <a:latin typeface="Courier New" charset="0"/>
              </a:rPr>
              <a:t>incr</a:t>
            </a:r>
            <a:r>
              <a:rPr lang="en-US" sz="1600" dirty="0">
                <a:latin typeface="Courier New" charset="0"/>
              </a:rPr>
              <a:t> x –1</a:t>
            </a:r>
          </a:p>
          <a:p>
            <a:pPr>
              <a:lnSpc>
                <a:spcPct val="90000"/>
              </a:lnSpc>
              <a:buClr>
                <a:schemeClr val="tx1"/>
              </a:buClr>
              <a:buFontTx/>
              <a:buNone/>
            </a:pPr>
            <a:r>
              <a:rPr lang="en-US" sz="1600" dirty="0">
                <a:latin typeface="Courier New" charset="0"/>
              </a:rPr>
              <a:t>}</a:t>
            </a:r>
          </a:p>
          <a:p>
            <a:pPr>
              <a:lnSpc>
                <a:spcPct val="90000"/>
              </a:lnSpc>
              <a:buClr>
                <a:schemeClr val="tx1"/>
              </a:buClr>
              <a:buFontTx/>
              <a:buNone/>
            </a:pPr>
            <a:r>
              <a:rPr lang="en-US" sz="1600" b="1" dirty="0">
                <a:latin typeface="Courier New" charset="0"/>
              </a:rPr>
              <a:t>for </a:t>
            </a:r>
            <a:r>
              <a:rPr lang="en-US" sz="1600" dirty="0">
                <a:latin typeface="Courier New" charset="0"/>
              </a:rPr>
              <a:t>{</a:t>
            </a:r>
            <a:r>
              <a:rPr lang="en-US" sz="1600" b="1" dirty="0">
                <a:latin typeface="Courier New" charset="0"/>
              </a:rPr>
              <a:t>set </a:t>
            </a:r>
            <a:r>
              <a:rPr lang="en-US" sz="1600" dirty="0" err="1">
                <a:latin typeface="Courier New" charset="0"/>
              </a:rPr>
              <a:t>i</a:t>
            </a:r>
            <a:r>
              <a:rPr lang="en-US" sz="1600" dirty="0">
                <a:latin typeface="Courier New" charset="0"/>
              </a:rPr>
              <a:t> 0} {$</a:t>
            </a:r>
            <a:r>
              <a:rPr lang="en-US" sz="1600" dirty="0" err="1">
                <a:latin typeface="Courier New" charset="0"/>
              </a:rPr>
              <a:t>i</a:t>
            </a:r>
            <a:r>
              <a:rPr lang="en-US" sz="1600" dirty="0">
                <a:latin typeface="Courier New" charset="0"/>
              </a:rPr>
              <a:t>&lt;10} {</a:t>
            </a:r>
            <a:r>
              <a:rPr lang="en-US" sz="1600" b="1" dirty="0" err="1">
                <a:latin typeface="Courier New" charset="0"/>
              </a:rPr>
              <a:t>incr</a:t>
            </a:r>
            <a:r>
              <a:rPr lang="en-US" sz="1600" b="1" dirty="0">
                <a:latin typeface="Courier New" charset="0"/>
              </a:rPr>
              <a:t> </a:t>
            </a:r>
            <a:r>
              <a:rPr lang="en-US" sz="1600" dirty="0" err="1">
                <a:latin typeface="Courier New" charset="0"/>
              </a:rPr>
              <a:t>i</a:t>
            </a:r>
            <a:r>
              <a:rPr lang="en-US" sz="1600" dirty="0">
                <a:latin typeface="Courier New" charset="0"/>
              </a:rPr>
              <a:t>} {</a:t>
            </a:r>
          </a:p>
          <a:p>
            <a:pPr>
              <a:lnSpc>
                <a:spcPct val="90000"/>
              </a:lnSpc>
              <a:buClr>
                <a:schemeClr val="tx1"/>
              </a:buClr>
              <a:buFontTx/>
              <a:buNone/>
            </a:pPr>
            <a:r>
              <a:rPr lang="en-US" sz="1600" dirty="0">
                <a:latin typeface="Courier New" charset="0"/>
              </a:rPr>
              <a:t>	</a:t>
            </a:r>
            <a:r>
              <a:rPr lang="en-US" sz="1600" b="1" dirty="0">
                <a:latin typeface="Courier New" charset="0"/>
              </a:rPr>
              <a:t>puts </a:t>
            </a:r>
            <a:r>
              <a:rPr lang="en-US" sz="1600" dirty="0">
                <a:latin typeface="Courier New" charset="0"/>
              </a:rPr>
              <a:t>“$\</a:t>
            </a:r>
            <a:r>
              <a:rPr lang="en-US" sz="1600" dirty="0" err="1">
                <a:latin typeface="Courier New" charset="0"/>
              </a:rPr>
              <a:t>i</a:t>
            </a:r>
            <a:r>
              <a:rPr lang="en-US" sz="1600" dirty="0">
                <a:latin typeface="Courier New" charset="0"/>
              </a:rPr>
              <a:t> == $</a:t>
            </a:r>
            <a:r>
              <a:rPr lang="en-US" sz="1600" dirty="0" err="1">
                <a:latin typeface="Courier New" charset="0"/>
              </a:rPr>
              <a:t>i</a:t>
            </a:r>
            <a:r>
              <a:rPr lang="en-US" sz="1600" dirty="0">
                <a:latin typeface="Courier New" charset="0"/>
              </a:rPr>
              <a:t>”</a:t>
            </a:r>
          </a:p>
          <a:p>
            <a:pPr>
              <a:lnSpc>
                <a:spcPct val="90000"/>
              </a:lnSpc>
              <a:buClr>
                <a:schemeClr val="tx1"/>
              </a:buClr>
              <a:buFontTx/>
              <a:buNone/>
            </a:pPr>
            <a:r>
              <a:rPr lang="en-US" sz="1600" dirty="0">
                <a:latin typeface="Courier New" charset="0"/>
              </a:rPr>
              <a:t>}</a:t>
            </a:r>
          </a:p>
          <a:p>
            <a:pPr>
              <a:lnSpc>
                <a:spcPct val="90000"/>
              </a:lnSpc>
            </a:pPr>
            <a:endParaRPr lang="en-GB" sz="1600" dirty="0">
              <a:latin typeface="Courier New" charset="0"/>
            </a:endParaRPr>
          </a:p>
        </p:txBody>
      </p:sp>
      <p:sp>
        <p:nvSpPr>
          <p:cNvPr id="43013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4597400" y="1752600"/>
            <a:ext cx="4295775" cy="5073650"/>
          </a:xfrm>
        </p:spPr>
        <p:txBody>
          <a:bodyPr/>
          <a:lstStyle/>
          <a:p>
            <a:pPr>
              <a:buClr>
                <a:schemeClr val="tx1"/>
              </a:buClr>
              <a:buFontTx/>
              <a:buNone/>
            </a:pPr>
            <a:r>
              <a:rPr lang="en-US" sz="1600" i="1" dirty="0">
                <a:latin typeface="Courier New" charset="0"/>
              </a:rPr>
              <a:t># Procedures:</a:t>
            </a:r>
          </a:p>
          <a:p>
            <a:pPr>
              <a:buClr>
                <a:schemeClr val="tx1"/>
              </a:buClr>
              <a:buFontTx/>
              <a:buNone/>
            </a:pPr>
            <a:r>
              <a:rPr lang="en-US" sz="1600" b="1" dirty="0" err="1">
                <a:latin typeface="Courier New" charset="0"/>
              </a:rPr>
              <a:t>proc</a:t>
            </a:r>
            <a:r>
              <a:rPr lang="en-US" sz="1600" dirty="0">
                <a:latin typeface="Courier New" charset="0"/>
              </a:rPr>
              <a:t> </a:t>
            </a:r>
            <a:r>
              <a:rPr lang="en-US" sz="1600" dirty="0" err="1">
                <a:latin typeface="Courier New" charset="0"/>
              </a:rPr>
              <a:t>pow</a:t>
            </a:r>
            <a:r>
              <a:rPr lang="en-US" sz="1600" dirty="0">
                <a:latin typeface="Courier New" charset="0"/>
              </a:rPr>
              <a:t> {x n} {</a:t>
            </a:r>
          </a:p>
          <a:p>
            <a:pPr>
              <a:buClr>
                <a:schemeClr val="tx1"/>
              </a:buClr>
              <a:buFontTx/>
              <a:buNone/>
            </a:pPr>
            <a:r>
              <a:rPr lang="en-US" sz="1600" dirty="0">
                <a:latin typeface="Courier New" charset="0"/>
              </a:rPr>
              <a:t>	</a:t>
            </a:r>
            <a:r>
              <a:rPr lang="en-US" sz="1600" b="1" dirty="0">
                <a:latin typeface="Courier New" charset="0"/>
              </a:rPr>
              <a:t>if</a:t>
            </a:r>
            <a:r>
              <a:rPr lang="en-US" sz="1600" dirty="0">
                <a:latin typeface="Courier New" charset="0"/>
              </a:rPr>
              <a:t> {$n == 1} { </a:t>
            </a:r>
            <a:r>
              <a:rPr lang="en-US" sz="1600" b="1" dirty="0">
                <a:latin typeface="Courier New" charset="0"/>
              </a:rPr>
              <a:t>return</a:t>
            </a:r>
            <a:r>
              <a:rPr lang="en-US" sz="1600" dirty="0">
                <a:latin typeface="Courier New" charset="0"/>
              </a:rPr>
              <a:t> $x }</a:t>
            </a:r>
          </a:p>
          <a:p>
            <a:pPr>
              <a:buClr>
                <a:schemeClr val="tx1"/>
              </a:buClr>
              <a:buFontTx/>
              <a:buNone/>
            </a:pPr>
            <a:r>
              <a:rPr lang="en-US" sz="1600" dirty="0">
                <a:latin typeface="Courier New" charset="0"/>
              </a:rPr>
              <a:t>	</a:t>
            </a:r>
            <a:r>
              <a:rPr lang="en-US" sz="1600" b="1" dirty="0">
                <a:latin typeface="Courier New" charset="0"/>
              </a:rPr>
              <a:t>set</a:t>
            </a:r>
            <a:r>
              <a:rPr lang="en-US" sz="1600" dirty="0">
                <a:latin typeface="Courier New" charset="0"/>
              </a:rPr>
              <a:t> part [</a:t>
            </a:r>
            <a:r>
              <a:rPr lang="en-US" sz="1600" b="1" dirty="0" err="1">
                <a:latin typeface="Courier New" charset="0"/>
              </a:rPr>
              <a:t>pow</a:t>
            </a:r>
            <a:r>
              <a:rPr lang="en-US" sz="1600" dirty="0">
                <a:latin typeface="Courier New" charset="0"/>
              </a:rPr>
              <a:t> x [</a:t>
            </a:r>
            <a:r>
              <a:rPr lang="en-US" sz="1600" b="1" dirty="0" err="1">
                <a:latin typeface="Courier New" charset="0"/>
              </a:rPr>
              <a:t>expr</a:t>
            </a:r>
            <a:r>
              <a:rPr lang="en-US" sz="1600" dirty="0">
                <a:latin typeface="Courier New" charset="0"/>
              </a:rPr>
              <a:t> $n-1]]</a:t>
            </a:r>
          </a:p>
          <a:p>
            <a:pPr>
              <a:buClr>
                <a:schemeClr val="tx1"/>
              </a:buClr>
              <a:buFontTx/>
              <a:buNone/>
            </a:pPr>
            <a:r>
              <a:rPr lang="en-US" sz="1600" dirty="0">
                <a:latin typeface="Courier New" charset="0"/>
              </a:rPr>
              <a:t>	</a:t>
            </a:r>
            <a:r>
              <a:rPr lang="en-US" sz="1600" b="1" dirty="0">
                <a:latin typeface="Courier New" charset="0"/>
              </a:rPr>
              <a:t>return</a:t>
            </a:r>
            <a:r>
              <a:rPr lang="en-US" sz="1600" dirty="0">
                <a:latin typeface="Courier New" charset="0"/>
              </a:rPr>
              <a:t> [</a:t>
            </a:r>
            <a:r>
              <a:rPr lang="en-US" sz="1600" b="1" dirty="0" err="1">
                <a:latin typeface="Courier New" charset="0"/>
              </a:rPr>
              <a:t>expr</a:t>
            </a:r>
            <a:r>
              <a:rPr lang="en-US" sz="1600" dirty="0">
                <a:latin typeface="Courier New" charset="0"/>
              </a:rPr>
              <a:t> $x*$part]</a:t>
            </a:r>
          </a:p>
          <a:p>
            <a:pPr>
              <a:buClr>
                <a:schemeClr val="tx1"/>
              </a:buClr>
              <a:buFontTx/>
              <a:buNone/>
            </a:pPr>
            <a:r>
              <a:rPr lang="en-US" sz="1600" dirty="0">
                <a:latin typeface="Courier New" charset="0"/>
              </a:rPr>
              <a:t>}</a:t>
            </a:r>
          </a:p>
          <a:p>
            <a:pPr>
              <a:buClr>
                <a:schemeClr val="tx1"/>
              </a:buClr>
              <a:buFontTx/>
              <a:buNone/>
            </a:pPr>
            <a:endParaRPr lang="en-US" sz="1600" dirty="0">
              <a:latin typeface="Courier New" charset="0"/>
            </a:endParaRPr>
          </a:p>
          <a:p>
            <a:pPr>
              <a:buClr>
                <a:schemeClr val="tx1"/>
              </a:buClr>
              <a:buFontTx/>
              <a:buNone/>
            </a:pPr>
            <a:r>
              <a:rPr lang="en-US" sz="1600" i="1" dirty="0">
                <a:latin typeface="Courier New" charset="0"/>
              </a:rPr>
              <a:t># Files:</a:t>
            </a:r>
          </a:p>
          <a:p>
            <a:pPr>
              <a:buClr>
                <a:schemeClr val="tx1"/>
              </a:buClr>
              <a:buFontTx/>
              <a:buNone/>
            </a:pPr>
            <a:r>
              <a:rPr lang="en-US" sz="1600" b="1" dirty="0">
                <a:latin typeface="Courier New" charset="0"/>
              </a:rPr>
              <a:t>set</a:t>
            </a:r>
            <a:r>
              <a:rPr lang="en-US" sz="1600" dirty="0">
                <a:latin typeface="Courier New" charset="0"/>
              </a:rPr>
              <a:t> file [</a:t>
            </a:r>
            <a:r>
              <a:rPr lang="en-US" sz="1600" b="1" dirty="0">
                <a:latin typeface="Courier New" charset="0"/>
              </a:rPr>
              <a:t>open “</a:t>
            </a:r>
            <a:r>
              <a:rPr lang="en-US" sz="1600" dirty="0" err="1">
                <a:latin typeface="Courier New" charset="0"/>
              </a:rPr>
              <a:t>nstrace.txt</a:t>
            </a:r>
            <a:r>
              <a:rPr lang="en-US" sz="1600" dirty="0">
                <a:latin typeface="Courier New" charset="0"/>
              </a:rPr>
              <a:t>” w]</a:t>
            </a:r>
          </a:p>
          <a:p>
            <a:pPr>
              <a:buClr>
                <a:schemeClr val="tx1"/>
              </a:buClr>
              <a:buFontTx/>
              <a:buNone/>
            </a:pPr>
            <a:r>
              <a:rPr lang="en-US" sz="1600" b="1" dirty="0">
                <a:latin typeface="Courier New" charset="0"/>
              </a:rPr>
              <a:t>set </a:t>
            </a:r>
            <a:r>
              <a:rPr lang="en-US" sz="1600" dirty="0">
                <a:latin typeface="Courier New" charset="0"/>
              </a:rPr>
              <a:t>line [</a:t>
            </a:r>
            <a:r>
              <a:rPr lang="en-US" sz="1600" b="1" dirty="0">
                <a:latin typeface="Courier New" charset="0"/>
              </a:rPr>
              <a:t>gets </a:t>
            </a:r>
            <a:r>
              <a:rPr lang="en-US" sz="1600" dirty="0">
                <a:latin typeface="Courier New" charset="0"/>
              </a:rPr>
              <a:t>$file]</a:t>
            </a:r>
          </a:p>
          <a:p>
            <a:pPr>
              <a:buClr>
                <a:schemeClr val="tx1"/>
              </a:buClr>
              <a:buFontTx/>
              <a:buNone/>
            </a:pPr>
            <a:r>
              <a:rPr lang="en-US" sz="1600" b="1" dirty="0">
                <a:latin typeface="Courier New" charset="0"/>
              </a:rPr>
              <a:t>puts –</a:t>
            </a:r>
            <a:r>
              <a:rPr lang="en-US" sz="1600" b="1" dirty="0" err="1">
                <a:latin typeface="Courier New" charset="0"/>
              </a:rPr>
              <a:t>nonewline</a:t>
            </a:r>
            <a:r>
              <a:rPr lang="en-US" sz="1600" b="1" dirty="0">
                <a:latin typeface="Courier New" charset="0"/>
              </a:rPr>
              <a:t> </a:t>
            </a:r>
            <a:r>
              <a:rPr lang="en-US" sz="1600" dirty="0">
                <a:latin typeface="Courier New" charset="0"/>
              </a:rPr>
              <a:t>$file “hello!”</a:t>
            </a:r>
          </a:p>
          <a:p>
            <a:pPr>
              <a:buFontTx/>
              <a:buNone/>
            </a:pPr>
            <a:r>
              <a:rPr lang="en-GB" sz="1600" b="1" dirty="0">
                <a:latin typeface="Courier New" charset="0"/>
              </a:rPr>
              <a:t>close </a:t>
            </a:r>
            <a:r>
              <a:rPr lang="en-GB" sz="1600" dirty="0">
                <a:latin typeface="Courier New" charset="0"/>
              </a:rPr>
              <a:t>$file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CFD3B8F-CAE3-5346-8F1E-242E6BD84BB7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47838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Basic OTcl</a:t>
            </a:r>
          </a:p>
        </p:txBody>
      </p:sp>
      <p:sp>
        <p:nvSpPr>
          <p:cNvPr id="40965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2286000"/>
            <a:ext cx="3810000" cy="4114800"/>
          </a:xfrm>
        </p:spPr>
        <p:txBody>
          <a:bodyPr/>
          <a:lstStyle/>
          <a:p>
            <a:pPr>
              <a:lnSpc>
                <a:spcPct val="90000"/>
              </a:lnSpc>
              <a:buClr>
                <a:schemeClr val="tx1"/>
              </a:buClr>
              <a:buFontTx/>
              <a:buNone/>
            </a:pPr>
            <a:r>
              <a:rPr lang="en-US" sz="1800" b="1" dirty="0">
                <a:effectLst/>
                <a:latin typeface="Courier New" charset="0"/>
              </a:rPr>
              <a:t>Class </a:t>
            </a:r>
            <a:r>
              <a:rPr lang="en-US" sz="1800" dirty="0">
                <a:effectLst/>
                <a:latin typeface="Courier New" charset="0"/>
              </a:rPr>
              <a:t>Person</a:t>
            </a:r>
          </a:p>
          <a:p>
            <a:pPr>
              <a:lnSpc>
                <a:spcPct val="90000"/>
              </a:lnSpc>
              <a:buClr>
                <a:schemeClr val="tx1"/>
              </a:buClr>
              <a:buFontTx/>
              <a:buNone/>
            </a:pPr>
            <a:endParaRPr lang="en-US" sz="1800" dirty="0">
              <a:effectLst/>
              <a:latin typeface="Courier New" charset="0"/>
            </a:endParaRPr>
          </a:p>
          <a:p>
            <a:pPr>
              <a:lnSpc>
                <a:spcPct val="90000"/>
              </a:lnSpc>
              <a:buClr>
                <a:schemeClr val="tx1"/>
              </a:buClr>
              <a:buFontTx/>
              <a:buNone/>
            </a:pPr>
            <a:r>
              <a:rPr lang="en-US" sz="1800" i="1" dirty="0">
                <a:effectLst/>
                <a:latin typeface="Courier New" charset="0"/>
              </a:rPr>
              <a:t># constructor:</a:t>
            </a:r>
          </a:p>
          <a:p>
            <a:pPr>
              <a:lnSpc>
                <a:spcPct val="90000"/>
              </a:lnSpc>
              <a:buClr>
                <a:schemeClr val="tx1"/>
              </a:buClr>
              <a:buFontTx/>
              <a:buNone/>
            </a:pPr>
            <a:r>
              <a:rPr lang="en-US" sz="1800" dirty="0">
                <a:effectLst/>
                <a:latin typeface="Courier New" charset="0"/>
              </a:rPr>
              <a:t>Person </a:t>
            </a:r>
            <a:r>
              <a:rPr lang="en-US" sz="1800" b="1" dirty="0" err="1">
                <a:effectLst/>
                <a:latin typeface="Courier New" charset="0"/>
              </a:rPr>
              <a:t>instproc</a:t>
            </a:r>
            <a:r>
              <a:rPr lang="en-US" sz="1800" dirty="0">
                <a:effectLst/>
                <a:latin typeface="Courier New" charset="0"/>
              </a:rPr>
              <a:t> </a:t>
            </a:r>
            <a:r>
              <a:rPr lang="en-US" sz="1800" dirty="0" err="1">
                <a:effectLst/>
                <a:latin typeface="Courier New" charset="0"/>
              </a:rPr>
              <a:t>init</a:t>
            </a:r>
            <a:r>
              <a:rPr lang="en-US" sz="1800" dirty="0">
                <a:effectLst/>
                <a:latin typeface="Courier New" charset="0"/>
              </a:rPr>
              <a:t> {age} {</a:t>
            </a:r>
          </a:p>
          <a:p>
            <a:pPr>
              <a:lnSpc>
                <a:spcPct val="90000"/>
              </a:lnSpc>
              <a:buClr>
                <a:schemeClr val="tx1"/>
              </a:buClr>
              <a:buFontTx/>
              <a:buNone/>
            </a:pPr>
            <a:r>
              <a:rPr lang="en-US" sz="1800" dirty="0">
                <a:effectLst/>
                <a:latin typeface="Courier New" charset="0"/>
              </a:rPr>
              <a:t>	$</a:t>
            </a:r>
            <a:r>
              <a:rPr lang="en-US" sz="1800" b="1" dirty="0">
                <a:effectLst/>
                <a:latin typeface="Courier New" charset="0"/>
              </a:rPr>
              <a:t>self</a:t>
            </a:r>
            <a:r>
              <a:rPr lang="en-US" sz="1800" dirty="0">
                <a:effectLst/>
                <a:latin typeface="Courier New" charset="0"/>
              </a:rPr>
              <a:t> </a:t>
            </a:r>
            <a:r>
              <a:rPr lang="en-US" sz="1800" b="1" dirty="0" err="1">
                <a:effectLst/>
                <a:latin typeface="Courier New" charset="0"/>
              </a:rPr>
              <a:t>instvar</a:t>
            </a:r>
            <a:r>
              <a:rPr lang="en-US" sz="1800" dirty="0">
                <a:effectLst/>
                <a:latin typeface="Courier New" charset="0"/>
              </a:rPr>
              <a:t> age_</a:t>
            </a:r>
          </a:p>
          <a:p>
            <a:pPr>
              <a:lnSpc>
                <a:spcPct val="90000"/>
              </a:lnSpc>
              <a:buClr>
                <a:schemeClr val="tx1"/>
              </a:buClr>
              <a:buFontTx/>
              <a:buNone/>
            </a:pPr>
            <a:r>
              <a:rPr lang="en-US" sz="1800" dirty="0">
                <a:effectLst/>
                <a:latin typeface="Courier New" charset="0"/>
              </a:rPr>
              <a:t>	set age_ $age</a:t>
            </a:r>
          </a:p>
          <a:p>
            <a:pPr>
              <a:lnSpc>
                <a:spcPct val="90000"/>
              </a:lnSpc>
              <a:buClr>
                <a:schemeClr val="tx1"/>
              </a:buClr>
              <a:buFontTx/>
              <a:buNone/>
            </a:pPr>
            <a:r>
              <a:rPr lang="en-US" sz="1800" dirty="0">
                <a:effectLst/>
                <a:latin typeface="Courier New" charset="0"/>
              </a:rPr>
              <a:t>}</a:t>
            </a:r>
          </a:p>
          <a:p>
            <a:pPr>
              <a:lnSpc>
                <a:spcPct val="90000"/>
              </a:lnSpc>
              <a:buClr>
                <a:schemeClr val="tx1"/>
              </a:buClr>
              <a:buFontTx/>
              <a:buNone/>
            </a:pPr>
            <a:endParaRPr lang="en-US" sz="1800" dirty="0">
              <a:effectLst/>
              <a:latin typeface="Courier New" charset="0"/>
            </a:endParaRPr>
          </a:p>
          <a:p>
            <a:pPr>
              <a:lnSpc>
                <a:spcPct val="90000"/>
              </a:lnSpc>
              <a:buClr>
                <a:schemeClr val="tx1"/>
              </a:buClr>
              <a:buFontTx/>
              <a:buNone/>
            </a:pPr>
            <a:r>
              <a:rPr lang="en-US" sz="1800" i="1" dirty="0">
                <a:effectLst/>
                <a:latin typeface="Courier New" charset="0"/>
              </a:rPr>
              <a:t># method:</a:t>
            </a:r>
          </a:p>
          <a:p>
            <a:pPr>
              <a:lnSpc>
                <a:spcPct val="90000"/>
              </a:lnSpc>
              <a:buClr>
                <a:schemeClr val="tx1"/>
              </a:buClr>
              <a:buFontTx/>
              <a:buNone/>
            </a:pPr>
            <a:r>
              <a:rPr lang="en-US" sz="1800" dirty="0">
                <a:effectLst/>
                <a:latin typeface="Courier New" charset="0"/>
              </a:rPr>
              <a:t>Person </a:t>
            </a:r>
            <a:r>
              <a:rPr lang="en-US" sz="1800" b="1" dirty="0" err="1">
                <a:effectLst/>
                <a:latin typeface="Courier New" charset="0"/>
              </a:rPr>
              <a:t>instproc</a:t>
            </a:r>
            <a:r>
              <a:rPr lang="en-US" sz="1800" dirty="0">
                <a:effectLst/>
                <a:latin typeface="Courier New" charset="0"/>
              </a:rPr>
              <a:t> greet {} {</a:t>
            </a:r>
          </a:p>
          <a:p>
            <a:pPr>
              <a:lnSpc>
                <a:spcPct val="90000"/>
              </a:lnSpc>
              <a:buClr>
                <a:schemeClr val="tx1"/>
              </a:buClr>
              <a:buFontTx/>
              <a:buNone/>
            </a:pPr>
            <a:r>
              <a:rPr lang="en-US" sz="1800" dirty="0">
                <a:effectLst/>
                <a:latin typeface="Courier New" charset="0"/>
              </a:rPr>
              <a:t>	$</a:t>
            </a:r>
            <a:r>
              <a:rPr lang="en-US" sz="1800" b="1" dirty="0">
                <a:effectLst/>
                <a:latin typeface="Courier New" charset="0"/>
              </a:rPr>
              <a:t>self</a:t>
            </a:r>
            <a:r>
              <a:rPr lang="en-US" sz="1800" dirty="0">
                <a:effectLst/>
                <a:latin typeface="Courier New" charset="0"/>
              </a:rPr>
              <a:t> </a:t>
            </a:r>
            <a:r>
              <a:rPr lang="en-US" sz="1800" b="1" dirty="0" err="1">
                <a:effectLst/>
                <a:latin typeface="Courier New" charset="0"/>
              </a:rPr>
              <a:t>instvar</a:t>
            </a:r>
            <a:r>
              <a:rPr lang="en-US" sz="1800" dirty="0">
                <a:effectLst/>
                <a:latin typeface="Courier New" charset="0"/>
              </a:rPr>
              <a:t> age_</a:t>
            </a:r>
          </a:p>
          <a:p>
            <a:pPr>
              <a:lnSpc>
                <a:spcPct val="90000"/>
              </a:lnSpc>
              <a:buClr>
                <a:schemeClr val="tx1"/>
              </a:buClr>
              <a:buFontTx/>
              <a:buNone/>
            </a:pPr>
            <a:r>
              <a:rPr lang="en-US" sz="1800" dirty="0">
                <a:effectLst/>
                <a:latin typeface="Courier New" charset="0"/>
              </a:rPr>
              <a:t>	</a:t>
            </a:r>
            <a:r>
              <a:rPr lang="en-US" sz="1800" b="1" dirty="0">
                <a:effectLst/>
                <a:latin typeface="Courier New" charset="0"/>
              </a:rPr>
              <a:t>puts</a:t>
            </a:r>
            <a:r>
              <a:rPr lang="en-US" sz="1800" dirty="0">
                <a:effectLst/>
                <a:latin typeface="Courier New" charset="0"/>
              </a:rPr>
              <a:t> “age $age_: Hello!”</a:t>
            </a:r>
          </a:p>
          <a:p>
            <a:pPr>
              <a:lnSpc>
                <a:spcPct val="90000"/>
              </a:lnSpc>
              <a:buClr>
                <a:schemeClr val="tx1"/>
              </a:buClr>
              <a:buFontTx/>
              <a:buNone/>
            </a:pPr>
            <a:r>
              <a:rPr lang="en-US" sz="1800" dirty="0">
                <a:effectLst/>
                <a:latin typeface="Courier New" charset="0"/>
              </a:rPr>
              <a:t>}</a:t>
            </a:r>
            <a:endParaRPr lang="en-GB" sz="1800" dirty="0">
              <a:effectLst/>
              <a:latin typeface="Courier New" charset="0"/>
            </a:endParaRPr>
          </a:p>
        </p:txBody>
      </p:sp>
      <p:sp>
        <p:nvSpPr>
          <p:cNvPr id="40966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4572000" y="2286000"/>
            <a:ext cx="3810000" cy="4114800"/>
          </a:xfrm>
          <a:noFill/>
        </p:spPr>
        <p:txBody>
          <a:bodyPr wrap="none"/>
          <a:lstStyle/>
          <a:p>
            <a:pPr>
              <a:buClr>
                <a:schemeClr val="tx1"/>
              </a:buClr>
              <a:buFontTx/>
              <a:buNone/>
            </a:pPr>
            <a:r>
              <a:rPr lang="en-US" sz="1800" i="1" dirty="0">
                <a:latin typeface="Courier New" charset="0"/>
              </a:rPr>
              <a:t># subclass:</a:t>
            </a:r>
          </a:p>
          <a:p>
            <a:pPr>
              <a:buClr>
                <a:schemeClr val="tx1"/>
              </a:buClr>
              <a:buFontTx/>
              <a:buNone/>
            </a:pPr>
            <a:endParaRPr lang="en-US" sz="1800" i="1" dirty="0">
              <a:latin typeface="Courier New" charset="0"/>
            </a:endParaRPr>
          </a:p>
          <a:p>
            <a:pPr>
              <a:buClr>
                <a:schemeClr val="tx1"/>
              </a:buClr>
              <a:buFontTx/>
              <a:buNone/>
            </a:pPr>
            <a:r>
              <a:rPr lang="en-US" sz="1800" b="1" dirty="0">
                <a:latin typeface="Courier New" charset="0"/>
              </a:rPr>
              <a:t>Class</a:t>
            </a:r>
            <a:r>
              <a:rPr lang="en-US" sz="1800" dirty="0">
                <a:latin typeface="Courier New" charset="0"/>
              </a:rPr>
              <a:t> Child -</a:t>
            </a:r>
            <a:r>
              <a:rPr lang="en-US" sz="1800" b="1" dirty="0">
                <a:latin typeface="Courier New" charset="0"/>
              </a:rPr>
              <a:t>superclass</a:t>
            </a:r>
            <a:r>
              <a:rPr lang="en-US" sz="1800" dirty="0">
                <a:latin typeface="Courier New" charset="0"/>
              </a:rPr>
              <a:t> Person</a:t>
            </a:r>
          </a:p>
          <a:p>
            <a:pPr>
              <a:buClr>
                <a:schemeClr val="tx1"/>
              </a:buClr>
              <a:buFontTx/>
              <a:buNone/>
            </a:pPr>
            <a:r>
              <a:rPr lang="en-US" sz="1800" dirty="0">
                <a:latin typeface="Courier New" charset="0"/>
              </a:rPr>
              <a:t>Child </a:t>
            </a:r>
            <a:r>
              <a:rPr lang="en-US" sz="1800" b="1" dirty="0" err="1">
                <a:latin typeface="Courier New" charset="0"/>
              </a:rPr>
              <a:t>instproc</a:t>
            </a:r>
            <a:r>
              <a:rPr lang="en-US" sz="1800" dirty="0">
                <a:latin typeface="Courier New" charset="0"/>
              </a:rPr>
              <a:t> greet {} {</a:t>
            </a:r>
          </a:p>
          <a:p>
            <a:pPr>
              <a:buClr>
                <a:schemeClr val="tx1"/>
              </a:buClr>
              <a:buFontTx/>
              <a:buNone/>
            </a:pPr>
            <a:r>
              <a:rPr lang="en-US" sz="1800" dirty="0">
                <a:latin typeface="Courier New" charset="0"/>
              </a:rPr>
              <a:t>	$</a:t>
            </a:r>
            <a:r>
              <a:rPr lang="en-US" sz="1800" b="1" dirty="0">
                <a:latin typeface="Courier New" charset="0"/>
              </a:rPr>
              <a:t>self</a:t>
            </a:r>
            <a:r>
              <a:rPr lang="en-US" sz="1800" dirty="0">
                <a:latin typeface="Courier New" charset="0"/>
              </a:rPr>
              <a:t> </a:t>
            </a:r>
            <a:r>
              <a:rPr lang="en-US" sz="1800" b="1" dirty="0" err="1">
                <a:latin typeface="Courier New" charset="0"/>
              </a:rPr>
              <a:t>instvar</a:t>
            </a:r>
            <a:r>
              <a:rPr lang="en-US" sz="1800" dirty="0">
                <a:latin typeface="Courier New" charset="0"/>
              </a:rPr>
              <a:t> age_</a:t>
            </a:r>
          </a:p>
          <a:p>
            <a:pPr>
              <a:buClr>
                <a:schemeClr val="tx1"/>
              </a:buClr>
              <a:buFontTx/>
              <a:buNone/>
            </a:pPr>
            <a:r>
              <a:rPr lang="en-US" sz="1800" dirty="0">
                <a:latin typeface="Courier New" charset="0"/>
              </a:rPr>
              <a:t>	</a:t>
            </a:r>
            <a:r>
              <a:rPr lang="en-US" sz="1800" b="1" dirty="0">
                <a:latin typeface="Courier New" charset="0"/>
              </a:rPr>
              <a:t>puts</a:t>
            </a:r>
            <a:r>
              <a:rPr lang="en-US" sz="1800" dirty="0">
                <a:latin typeface="Courier New" charset="0"/>
              </a:rPr>
              <a:t> “age $age_ kid: </a:t>
            </a:r>
            <a:r>
              <a:rPr lang="en-US" sz="1800" dirty="0" err="1">
                <a:latin typeface="Courier New" charset="0"/>
              </a:rPr>
              <a:t>Wassup</a:t>
            </a:r>
            <a:r>
              <a:rPr lang="en-US" sz="1800" dirty="0">
                <a:latin typeface="Courier New" charset="0"/>
              </a:rPr>
              <a:t>!”</a:t>
            </a:r>
          </a:p>
          <a:p>
            <a:pPr>
              <a:buClr>
                <a:schemeClr val="tx1"/>
              </a:buClr>
              <a:buFontTx/>
              <a:buNone/>
            </a:pPr>
            <a:r>
              <a:rPr lang="en-US" sz="1800" dirty="0">
                <a:latin typeface="Courier New" charset="0"/>
              </a:rPr>
              <a:t>}</a:t>
            </a:r>
          </a:p>
          <a:p>
            <a:pPr>
              <a:buClr>
                <a:schemeClr val="tx1"/>
              </a:buClr>
              <a:buFontTx/>
              <a:buNone/>
            </a:pPr>
            <a:endParaRPr lang="en-US" sz="1800" b="1" dirty="0">
              <a:latin typeface="Courier New" charset="0"/>
            </a:endParaRPr>
          </a:p>
          <a:p>
            <a:pPr>
              <a:buClr>
                <a:schemeClr val="tx1"/>
              </a:buClr>
              <a:buFontTx/>
              <a:buNone/>
            </a:pPr>
            <a:r>
              <a:rPr lang="en-US" sz="1800" b="1" dirty="0">
                <a:latin typeface="Courier New" charset="0"/>
              </a:rPr>
              <a:t>set</a:t>
            </a:r>
            <a:r>
              <a:rPr lang="en-US" sz="1800" dirty="0">
                <a:latin typeface="Courier New" charset="0"/>
              </a:rPr>
              <a:t> a [</a:t>
            </a:r>
            <a:r>
              <a:rPr lang="en-US" sz="1800" b="1" dirty="0">
                <a:latin typeface="Courier New" charset="0"/>
              </a:rPr>
              <a:t>new</a:t>
            </a:r>
            <a:r>
              <a:rPr lang="en-US" sz="1800" dirty="0">
                <a:latin typeface="Courier New" charset="0"/>
              </a:rPr>
              <a:t> Person 45]</a:t>
            </a:r>
          </a:p>
          <a:p>
            <a:pPr>
              <a:buClr>
                <a:schemeClr val="tx1"/>
              </a:buClr>
              <a:buFontTx/>
              <a:buNone/>
            </a:pPr>
            <a:r>
              <a:rPr lang="en-US" sz="1800" b="1" dirty="0">
                <a:latin typeface="Courier New" charset="0"/>
              </a:rPr>
              <a:t>set</a:t>
            </a:r>
            <a:r>
              <a:rPr lang="en-US" sz="1800" dirty="0">
                <a:latin typeface="Courier New" charset="0"/>
              </a:rPr>
              <a:t> b [</a:t>
            </a:r>
            <a:r>
              <a:rPr lang="en-US" sz="1800" b="1" dirty="0">
                <a:latin typeface="Courier New" charset="0"/>
              </a:rPr>
              <a:t>new</a:t>
            </a:r>
            <a:r>
              <a:rPr lang="en-US" sz="1800" dirty="0">
                <a:latin typeface="Courier New" charset="0"/>
              </a:rPr>
              <a:t> Child 15]</a:t>
            </a:r>
          </a:p>
          <a:p>
            <a:pPr>
              <a:buClr>
                <a:schemeClr val="tx1"/>
              </a:buClr>
              <a:buFontTx/>
              <a:buNone/>
            </a:pPr>
            <a:r>
              <a:rPr lang="en-US" sz="1800" dirty="0">
                <a:latin typeface="Courier New" charset="0"/>
              </a:rPr>
              <a:t>$a greet</a:t>
            </a:r>
          </a:p>
          <a:p>
            <a:pPr>
              <a:buClr>
                <a:schemeClr val="tx1"/>
              </a:buClr>
              <a:buFontTx/>
              <a:buNone/>
            </a:pPr>
            <a:r>
              <a:rPr lang="en-US" sz="1800" dirty="0">
                <a:latin typeface="Courier New" charset="0"/>
              </a:rPr>
              <a:t>$b greet</a:t>
            </a:r>
          </a:p>
          <a:p>
            <a:endParaRPr lang="en-GB" sz="1800" dirty="0">
              <a:latin typeface="Courier New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CFD3B8F-CAE3-5346-8F1E-242E6BD84BB7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57738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6" name="Oval 4"/>
          <p:cNvSpPr>
            <a:spLocks noChangeArrowheads="1"/>
          </p:cNvSpPr>
          <p:nvPr/>
        </p:nvSpPr>
        <p:spPr bwMode="auto">
          <a:xfrm>
            <a:off x="990600" y="3508375"/>
            <a:ext cx="6799263" cy="377825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0838" name="Oval 6"/>
          <p:cNvSpPr>
            <a:spLocks noChangeArrowheads="1"/>
          </p:cNvSpPr>
          <p:nvPr/>
        </p:nvSpPr>
        <p:spPr bwMode="auto">
          <a:xfrm>
            <a:off x="685800" y="3886200"/>
            <a:ext cx="2879725" cy="3048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0840" name="Oval 8"/>
          <p:cNvSpPr>
            <a:spLocks noChangeArrowheads="1"/>
          </p:cNvSpPr>
          <p:nvPr/>
        </p:nvSpPr>
        <p:spPr bwMode="auto">
          <a:xfrm>
            <a:off x="3581400" y="3886200"/>
            <a:ext cx="2879725" cy="3048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0842" name="Oval 10"/>
          <p:cNvSpPr>
            <a:spLocks noChangeArrowheads="1"/>
          </p:cNvSpPr>
          <p:nvPr/>
        </p:nvSpPr>
        <p:spPr bwMode="auto">
          <a:xfrm>
            <a:off x="1295400" y="6324600"/>
            <a:ext cx="6757987" cy="3048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0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C++/</a:t>
            </a:r>
            <a:r>
              <a:rPr lang="en-GB" dirty="0" err="1"/>
              <a:t>OTcl</a:t>
            </a:r>
            <a:r>
              <a:rPr lang="en-GB" dirty="0"/>
              <a:t> </a:t>
            </a:r>
            <a:r>
              <a:rPr lang="en-GB" dirty="0" smtClean="0"/>
              <a:t>Linkage</a:t>
            </a:r>
            <a:endParaRPr lang="en-GB" dirty="0"/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981200"/>
            <a:ext cx="8305800" cy="4648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GB" sz="2400" dirty="0" err="1"/>
              <a:t>OTcl</a:t>
            </a:r>
            <a:r>
              <a:rPr lang="en-GB" sz="2400" dirty="0"/>
              <a:t> creates objects in the simulator</a:t>
            </a:r>
          </a:p>
          <a:p>
            <a:pPr lvl="1">
              <a:lnSpc>
                <a:spcPct val="100000"/>
              </a:lnSpc>
            </a:pPr>
            <a:r>
              <a:rPr lang="en-GB" sz="2000" dirty="0"/>
              <a:t>Objects are </a:t>
            </a:r>
            <a:r>
              <a:rPr lang="en-GB" sz="2000" i="1" dirty="0"/>
              <a:t>shared</a:t>
            </a:r>
            <a:r>
              <a:rPr lang="en-GB" sz="2000" dirty="0"/>
              <a:t> between </a:t>
            </a:r>
            <a:r>
              <a:rPr lang="en-GB" sz="2000" dirty="0" err="1"/>
              <a:t>OTcl</a:t>
            </a:r>
            <a:r>
              <a:rPr lang="en-GB" sz="2000" dirty="0"/>
              <a:t> and C++ by default</a:t>
            </a:r>
          </a:p>
          <a:p>
            <a:pPr lvl="1">
              <a:lnSpc>
                <a:spcPct val="100000"/>
              </a:lnSpc>
            </a:pPr>
            <a:r>
              <a:rPr lang="en-GB" sz="2000" dirty="0"/>
              <a:t>Access the </a:t>
            </a:r>
            <a:r>
              <a:rPr lang="en-GB" sz="2000" dirty="0" err="1"/>
              <a:t>OTcl</a:t>
            </a:r>
            <a:r>
              <a:rPr lang="en-GB" sz="2000" dirty="0"/>
              <a:t> interpreter via </a:t>
            </a:r>
            <a:r>
              <a:rPr lang="en-GB" sz="2000" dirty="0">
                <a:latin typeface="Courier New" charset="0"/>
              </a:rPr>
              <a:t>class </a:t>
            </a:r>
            <a:r>
              <a:rPr lang="en-GB" sz="2000" dirty="0" err="1">
                <a:latin typeface="Courier New" charset="0"/>
              </a:rPr>
              <a:t>Tcl</a:t>
            </a:r>
            <a:endParaRPr lang="en-GB" sz="2000" dirty="0"/>
          </a:p>
          <a:p>
            <a:pPr lvl="1">
              <a:lnSpc>
                <a:spcPct val="100000"/>
              </a:lnSpc>
            </a:pPr>
            <a:r>
              <a:rPr lang="en-GB" sz="2000" dirty="0" err="1">
                <a:latin typeface="Courier New" charset="0"/>
              </a:rPr>
              <a:t>Tcl</a:t>
            </a:r>
            <a:r>
              <a:rPr lang="en-GB" sz="2000" dirty="0">
                <a:latin typeface="Courier New" charset="0"/>
              </a:rPr>
              <a:t> &amp;</a:t>
            </a:r>
            <a:r>
              <a:rPr lang="en-GB" sz="2000" dirty="0" err="1">
                <a:latin typeface="Courier New" charset="0"/>
              </a:rPr>
              <a:t>tcl</a:t>
            </a:r>
            <a:r>
              <a:rPr lang="en-GB" sz="2000" dirty="0">
                <a:latin typeface="Courier New" charset="0"/>
              </a:rPr>
              <a:t> = </a:t>
            </a:r>
            <a:r>
              <a:rPr lang="en-GB" sz="2000" dirty="0" err="1">
                <a:latin typeface="Courier New" charset="0"/>
              </a:rPr>
              <a:t>Tcl</a:t>
            </a:r>
            <a:r>
              <a:rPr lang="en-GB" sz="2000" dirty="0">
                <a:latin typeface="Courier New" charset="0"/>
              </a:rPr>
              <a:t>::instance();</a:t>
            </a:r>
            <a:br>
              <a:rPr lang="en-GB" sz="2000" dirty="0">
                <a:latin typeface="Courier New" charset="0"/>
              </a:rPr>
            </a:br>
            <a:r>
              <a:rPr lang="en-GB" sz="2000" dirty="0" err="1">
                <a:latin typeface="Courier New" charset="0"/>
              </a:rPr>
              <a:t>tcl.eval</a:t>
            </a:r>
            <a:r>
              <a:rPr lang="en-GB" sz="2000" dirty="0">
                <a:latin typeface="Courier New" charset="0"/>
              </a:rPr>
              <a:t>(…); </a:t>
            </a:r>
            <a:r>
              <a:rPr lang="en-GB" sz="2000" dirty="0" err="1">
                <a:latin typeface="Courier New" charset="0"/>
              </a:rPr>
              <a:t>tcl.evalc</a:t>
            </a:r>
            <a:r>
              <a:rPr lang="en-GB" sz="2000" dirty="0">
                <a:latin typeface="Courier New" charset="0"/>
              </a:rPr>
              <a:t>(</a:t>
            </a:r>
            <a:r>
              <a:rPr lang="ja-JP" altLang="en-GB" sz="2000" dirty="0">
                <a:latin typeface="Arial"/>
              </a:rPr>
              <a:t>“”</a:t>
            </a:r>
            <a:r>
              <a:rPr lang="en-GB" sz="2000" dirty="0">
                <a:latin typeface="Courier New" charset="0"/>
              </a:rPr>
              <a:t>); </a:t>
            </a:r>
            <a:r>
              <a:rPr lang="en-GB" sz="2000" dirty="0" err="1">
                <a:latin typeface="Courier New" charset="0"/>
              </a:rPr>
              <a:t>tcl.evalf</a:t>
            </a:r>
            <a:r>
              <a:rPr lang="en-GB" sz="2000" dirty="0">
                <a:latin typeface="Courier New" charset="0"/>
              </a:rPr>
              <a:t>(</a:t>
            </a:r>
            <a:r>
              <a:rPr lang="ja-JP" altLang="en-GB" sz="2000" dirty="0">
                <a:latin typeface="Arial"/>
              </a:rPr>
              <a:t>“”</a:t>
            </a:r>
            <a:r>
              <a:rPr lang="en-GB" sz="2000" dirty="0">
                <a:latin typeface="Courier New" charset="0"/>
              </a:rPr>
              <a:t>,…);</a:t>
            </a:r>
            <a:br>
              <a:rPr lang="en-GB" sz="2000" dirty="0">
                <a:latin typeface="Courier New" charset="0"/>
              </a:rPr>
            </a:br>
            <a:r>
              <a:rPr lang="en-GB" sz="2000" dirty="0" err="1">
                <a:latin typeface="Courier New" charset="0"/>
              </a:rPr>
              <a:t>tcl.result</a:t>
            </a:r>
            <a:r>
              <a:rPr lang="en-GB" sz="2000" dirty="0">
                <a:latin typeface="Courier New" charset="0"/>
              </a:rPr>
              <a:t>(…); res = </a:t>
            </a:r>
            <a:r>
              <a:rPr lang="en-GB" sz="2000" dirty="0" err="1">
                <a:latin typeface="Courier New" charset="0"/>
              </a:rPr>
              <a:t>tcl.result</a:t>
            </a:r>
            <a:r>
              <a:rPr lang="en-GB" sz="2000" dirty="0">
                <a:latin typeface="Courier New" charset="0"/>
              </a:rPr>
              <a:t>();</a:t>
            </a:r>
          </a:p>
          <a:p>
            <a:pPr lvl="1">
              <a:lnSpc>
                <a:spcPct val="100000"/>
              </a:lnSpc>
            </a:pPr>
            <a:r>
              <a:rPr lang="en-GB" sz="2000" i="1" dirty="0"/>
              <a:t>ns2</a:t>
            </a:r>
            <a:r>
              <a:rPr lang="en-GB" sz="2000" dirty="0"/>
              <a:t> also keeps </a:t>
            </a:r>
            <a:r>
              <a:rPr lang="en-GB" sz="2000" dirty="0" err="1"/>
              <a:t>hashtable</a:t>
            </a:r>
            <a:r>
              <a:rPr lang="en-GB" sz="2000" dirty="0"/>
              <a:t> of every </a:t>
            </a:r>
            <a:r>
              <a:rPr lang="en-GB" sz="2000" dirty="0" err="1"/>
              <a:t>TclObject</a:t>
            </a:r>
            <a:r>
              <a:rPr lang="en-GB" sz="2000" dirty="0"/>
              <a:t/>
            </a:r>
            <a:br>
              <a:rPr lang="en-GB" sz="2000" dirty="0"/>
            </a:br>
            <a:r>
              <a:rPr lang="en-GB" sz="2000" dirty="0" err="1">
                <a:latin typeface="Courier New" charset="0"/>
              </a:rPr>
              <a:t>tcl.enter</a:t>
            </a:r>
            <a:r>
              <a:rPr lang="en-GB" sz="2000" dirty="0">
                <a:latin typeface="Courier New" charset="0"/>
              </a:rPr>
              <a:t>()/.lookup()/.remove()</a:t>
            </a:r>
          </a:p>
          <a:p>
            <a:pPr>
              <a:lnSpc>
                <a:spcPct val="100000"/>
              </a:lnSpc>
            </a:pPr>
            <a:r>
              <a:rPr lang="en-GB" sz="2400" dirty="0"/>
              <a:t>Variables are, by default, </a:t>
            </a:r>
            <a:r>
              <a:rPr lang="en-GB" sz="2400" i="1" dirty="0"/>
              <a:t>unshared</a:t>
            </a:r>
            <a:endParaRPr lang="en-GB" sz="2400" dirty="0"/>
          </a:p>
          <a:p>
            <a:pPr lvl="1">
              <a:lnSpc>
                <a:spcPct val="100000"/>
              </a:lnSpc>
            </a:pPr>
            <a:r>
              <a:rPr lang="en-GB" sz="2000" i="1" dirty="0"/>
              <a:t>Pure</a:t>
            </a:r>
            <a:r>
              <a:rPr lang="en-GB" sz="2000" dirty="0"/>
              <a:t> C++ or </a:t>
            </a:r>
            <a:r>
              <a:rPr lang="en-GB" sz="2000" dirty="0" err="1"/>
              <a:t>OTcl</a:t>
            </a:r>
            <a:r>
              <a:rPr lang="en-GB" sz="2000" dirty="0"/>
              <a:t> variables</a:t>
            </a:r>
          </a:p>
          <a:p>
            <a:pPr lvl="1">
              <a:lnSpc>
                <a:spcPct val="100000"/>
              </a:lnSpc>
            </a:pPr>
            <a:r>
              <a:rPr lang="en-GB" sz="2000" dirty="0"/>
              <a:t>Bindings can be established by the compiled constructer</a:t>
            </a:r>
            <a:br>
              <a:rPr lang="en-GB" sz="2000" dirty="0"/>
            </a:br>
            <a:r>
              <a:rPr lang="en-GB" sz="2000" dirty="0">
                <a:latin typeface="Courier New" charset="0"/>
              </a:rPr>
              <a:t>bind(); </a:t>
            </a:r>
            <a:r>
              <a:rPr lang="en-GB" sz="2000" dirty="0" err="1">
                <a:latin typeface="Courier New" charset="0"/>
              </a:rPr>
              <a:t>bind_delay</a:t>
            </a:r>
            <a:r>
              <a:rPr lang="en-GB" sz="2000" dirty="0">
                <a:latin typeface="Courier New" charset="0"/>
              </a:rPr>
              <a:t>();</a:t>
            </a:r>
            <a:br>
              <a:rPr lang="en-GB" sz="2000" dirty="0">
                <a:latin typeface="Courier New" charset="0"/>
              </a:rPr>
            </a:br>
            <a:r>
              <a:rPr lang="en-GB" sz="2000" dirty="0">
                <a:latin typeface="Courier New" charset="0"/>
              </a:rPr>
              <a:t>{ </a:t>
            </a:r>
            <a:r>
              <a:rPr lang="en-US" sz="2000" dirty="0">
                <a:latin typeface="Courier New" charset="0"/>
              </a:rPr>
              <a:t>bind(“</a:t>
            </a:r>
            <a:r>
              <a:rPr lang="en-US" sz="2000" dirty="0" err="1">
                <a:latin typeface="Courier New" charset="0"/>
              </a:rPr>
              <a:t>rtt</a:t>
            </a:r>
            <a:r>
              <a:rPr lang="en-US" sz="2000" dirty="0">
                <a:latin typeface="Courier New" charset="0"/>
              </a:rPr>
              <a:t>_”, &amp;</a:t>
            </a:r>
            <a:r>
              <a:rPr lang="en-US" sz="2000" dirty="0" err="1">
                <a:latin typeface="Courier New" charset="0"/>
              </a:rPr>
              <a:t>t_rtt</a:t>
            </a:r>
            <a:r>
              <a:rPr lang="en-US" sz="2000" dirty="0">
                <a:latin typeface="Courier New" charset="0"/>
              </a:rPr>
              <a:t>_); </a:t>
            </a:r>
            <a:r>
              <a:rPr lang="en-US" sz="2000" dirty="0" err="1">
                <a:latin typeface="Courier New" charset="0"/>
              </a:rPr>
              <a:t>t_rtt</a:t>
            </a:r>
            <a:r>
              <a:rPr lang="en-US" sz="2000" dirty="0">
                <a:latin typeface="Courier New" charset="0"/>
              </a:rPr>
              <a:t>_ = 10; </a:t>
            </a:r>
            <a:r>
              <a:rPr lang="en-US" sz="2000" dirty="0" smtClean="0">
                <a:latin typeface="Courier New" charset="0"/>
              </a:rPr>
              <a:t>}</a:t>
            </a:r>
            <a:endParaRPr lang="en-GB" sz="2000" dirty="0">
              <a:latin typeface="Courier New" charset="0"/>
            </a:endParaRPr>
          </a:p>
        </p:txBody>
      </p:sp>
      <p:sp>
        <p:nvSpPr>
          <p:cNvPr id="120837" name="AutoShape 5"/>
          <p:cNvSpPr>
            <a:spLocks noChangeArrowheads="1"/>
          </p:cNvSpPr>
          <p:nvPr/>
        </p:nvSpPr>
        <p:spPr bwMode="auto">
          <a:xfrm>
            <a:off x="5752202" y="1981200"/>
            <a:ext cx="3360737" cy="846137"/>
          </a:xfrm>
          <a:prstGeom prst="wedgeRoundRectCallout">
            <a:avLst>
              <a:gd name="adj1" fmla="val -41968"/>
              <a:gd name="adj2" fmla="val 143468"/>
              <a:gd name="adj3" fmla="val 16667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buFontTx/>
              <a:buNone/>
            </a:pPr>
            <a:r>
              <a:rPr lang="en-GB" dirty="0">
                <a:solidFill>
                  <a:schemeClr val="bg1"/>
                </a:solidFill>
              </a:rPr>
              <a:t>Evaluate strings in interpreter</a:t>
            </a:r>
          </a:p>
        </p:txBody>
      </p:sp>
      <p:sp>
        <p:nvSpPr>
          <p:cNvPr id="120839" name="AutoShape 7"/>
          <p:cNvSpPr>
            <a:spLocks noChangeArrowheads="1"/>
          </p:cNvSpPr>
          <p:nvPr/>
        </p:nvSpPr>
        <p:spPr bwMode="auto">
          <a:xfrm>
            <a:off x="457200" y="4724400"/>
            <a:ext cx="3711575" cy="533400"/>
          </a:xfrm>
          <a:prstGeom prst="wedgeRoundRectCallout">
            <a:avLst>
              <a:gd name="adj1" fmla="val -6815"/>
              <a:gd name="adj2" fmla="val -136639"/>
              <a:gd name="adj3" fmla="val 16667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buFontTx/>
              <a:buNone/>
            </a:pPr>
            <a:r>
              <a:rPr lang="en-GB" sz="2000" dirty="0">
                <a:solidFill>
                  <a:schemeClr val="bg1"/>
                </a:solidFill>
              </a:rPr>
              <a:t>Return results to interpreter</a:t>
            </a:r>
          </a:p>
        </p:txBody>
      </p:sp>
      <p:sp>
        <p:nvSpPr>
          <p:cNvPr id="120841" name="AutoShape 9"/>
          <p:cNvSpPr>
            <a:spLocks noChangeArrowheads="1"/>
          </p:cNvSpPr>
          <p:nvPr/>
        </p:nvSpPr>
        <p:spPr bwMode="auto">
          <a:xfrm>
            <a:off x="4419600" y="4648200"/>
            <a:ext cx="4724400" cy="533400"/>
          </a:xfrm>
          <a:prstGeom prst="wedgeRoundRectCallout">
            <a:avLst>
              <a:gd name="adj1" fmla="val -47759"/>
              <a:gd name="adj2" fmla="val -125431"/>
              <a:gd name="adj3" fmla="val 16667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buFontTx/>
              <a:buNone/>
            </a:pPr>
            <a:r>
              <a:rPr lang="en-GB" dirty="0">
                <a:solidFill>
                  <a:schemeClr val="bg1"/>
                </a:solidFill>
              </a:rPr>
              <a:t>Access results from interpreter</a:t>
            </a:r>
          </a:p>
        </p:txBody>
      </p:sp>
      <p:sp>
        <p:nvSpPr>
          <p:cNvPr id="120843" name="AutoShape 11"/>
          <p:cNvSpPr>
            <a:spLocks noChangeArrowheads="1"/>
          </p:cNvSpPr>
          <p:nvPr/>
        </p:nvSpPr>
        <p:spPr bwMode="auto">
          <a:xfrm>
            <a:off x="0" y="5486400"/>
            <a:ext cx="9144000" cy="485775"/>
          </a:xfrm>
          <a:prstGeom prst="wedgeRoundRectCallout">
            <a:avLst>
              <a:gd name="adj1" fmla="val -3130"/>
              <a:gd name="adj2" fmla="val 108222"/>
              <a:gd name="adj3" fmla="val 16667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buFontTx/>
              <a:buNone/>
            </a:pPr>
            <a:r>
              <a:rPr lang="en-GB" sz="1800" dirty="0">
                <a:solidFill>
                  <a:schemeClr val="bg1"/>
                </a:solidFill>
              </a:rPr>
              <a:t>Couple C++ object instance variable </a:t>
            </a:r>
            <a:r>
              <a:rPr lang="en-GB" sz="1800" dirty="0" err="1">
                <a:solidFill>
                  <a:schemeClr val="bg1"/>
                </a:solidFill>
                <a:latin typeface="Courier New" charset="0"/>
              </a:rPr>
              <a:t>t_rtt</a:t>
            </a:r>
            <a:r>
              <a:rPr lang="en-GB" sz="1800" dirty="0">
                <a:solidFill>
                  <a:schemeClr val="bg1"/>
                </a:solidFill>
                <a:latin typeface="Courier New" charset="0"/>
              </a:rPr>
              <a:t>_</a:t>
            </a:r>
            <a:r>
              <a:rPr lang="en-GB" sz="1800" dirty="0">
                <a:solidFill>
                  <a:schemeClr val="bg1"/>
                </a:solidFill>
              </a:rPr>
              <a:t> with </a:t>
            </a:r>
            <a:r>
              <a:rPr lang="en-GB" sz="1800" dirty="0" err="1">
                <a:solidFill>
                  <a:schemeClr val="bg1"/>
                </a:solidFill>
              </a:rPr>
              <a:t>OTcl</a:t>
            </a:r>
            <a:r>
              <a:rPr lang="en-GB" sz="1800" dirty="0">
                <a:solidFill>
                  <a:schemeClr val="bg1"/>
                </a:solidFill>
              </a:rPr>
              <a:t> object instance variable </a:t>
            </a:r>
            <a:r>
              <a:rPr lang="en-GB" sz="1800" dirty="0" err="1">
                <a:solidFill>
                  <a:schemeClr val="bg1"/>
                </a:solidFill>
                <a:latin typeface="Courier New" charset="0"/>
              </a:rPr>
              <a:t>rtt</a:t>
            </a:r>
            <a:r>
              <a:rPr lang="en-GB" sz="1800" dirty="0">
                <a:solidFill>
                  <a:schemeClr val="bg1"/>
                </a:solidFill>
                <a:latin typeface="Courier New" charset="0"/>
              </a:rPr>
              <a:t>_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CECD4D-FF13-F54C-9E44-5E76ECC5C64E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16253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836" grpId="0" animBg="1"/>
      <p:bldP spid="120838" grpId="0" animBg="1"/>
      <p:bldP spid="120840" grpId="0" animBg="1"/>
      <p:bldP spid="120842" grpId="0" animBg="1"/>
      <p:bldP spid="120837" grpId="0" animBg="1"/>
      <p:bldP spid="120839" grpId="0" animBg="1"/>
      <p:bldP spid="120841" grpId="0" animBg="1"/>
      <p:bldP spid="120843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8534400" y="6400800"/>
            <a:ext cx="762000" cy="457200"/>
          </a:xfrm>
        </p:spPr>
        <p:txBody>
          <a:bodyPr/>
          <a:lstStyle/>
          <a:p>
            <a:fld id="{7EFA8131-DD4F-6C4F-9DC9-4FB4201CE378}" type="slidenum">
              <a:rPr lang="en-GB"/>
              <a:pPr/>
              <a:t>34</a:t>
            </a:fld>
            <a:endParaRPr lang="en-GB" dirty="0"/>
          </a:p>
        </p:txBody>
      </p:sp>
      <p:sp>
        <p:nvSpPr>
          <p:cNvPr id="1218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C++/OTcl Linkage</a:t>
            </a:r>
          </a:p>
        </p:txBody>
      </p:sp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2800"/>
              <a:t>Commands and methods</a:t>
            </a:r>
          </a:p>
          <a:p>
            <a:pPr lvl="1"/>
            <a:r>
              <a:rPr lang="en-GB" sz="2400"/>
              <a:t>For all </a:t>
            </a:r>
            <a:r>
              <a:rPr lang="en-GB" sz="2400">
                <a:latin typeface="Courier New" charset="0"/>
              </a:rPr>
              <a:t>TclObject</a:t>
            </a:r>
            <a:r>
              <a:rPr lang="en-GB" sz="2400"/>
              <a:t>, </a:t>
            </a:r>
            <a:r>
              <a:rPr lang="en-GB" sz="2400" i="1"/>
              <a:t>ns </a:t>
            </a:r>
            <a:r>
              <a:rPr lang="en-GB" sz="2400"/>
              <a:t>creates </a:t>
            </a:r>
            <a:r>
              <a:rPr lang="en-GB" sz="2400">
                <a:latin typeface="Courier New" charset="0"/>
              </a:rPr>
              <a:t>cmd{}</a:t>
            </a:r>
            <a:r>
              <a:rPr lang="en-GB" sz="2400"/>
              <a:t> instance procedure to access compiled methods</a:t>
            </a:r>
          </a:p>
          <a:p>
            <a:pPr lvl="1"/>
            <a:r>
              <a:rPr lang="en-GB" sz="2400"/>
              <a:t>Consider </a:t>
            </a:r>
            <a:r>
              <a:rPr lang="en-GB" sz="2400">
                <a:latin typeface="Courier New" charset="0"/>
              </a:rPr>
              <a:t>$o distance? &lt;agentaddr&gt;</a:t>
            </a:r>
          </a:p>
          <a:p>
            <a:pPr lvl="2"/>
            <a:r>
              <a:rPr lang="en-GB" sz="2000"/>
              <a:t>Invokes </a:t>
            </a:r>
            <a:r>
              <a:rPr lang="en-GB" sz="2000">
                <a:latin typeface="Courier New" charset="0"/>
              </a:rPr>
              <a:t>distance?{}</a:t>
            </a:r>
            <a:r>
              <a:rPr lang="en-GB" sz="2000"/>
              <a:t> </a:t>
            </a:r>
            <a:r>
              <a:rPr lang="en-GB" sz="2000" i="1"/>
              <a:t>instance procedure</a:t>
            </a:r>
            <a:r>
              <a:rPr lang="en-GB" sz="2000"/>
              <a:t> of </a:t>
            </a:r>
            <a:r>
              <a:rPr lang="en-GB" sz="2000">
                <a:latin typeface="Courier New" charset="0"/>
              </a:rPr>
              <a:t>$o</a:t>
            </a:r>
            <a:endParaRPr lang="en-GB" sz="2000" i="1">
              <a:latin typeface="Courier New" charset="0"/>
            </a:endParaRPr>
          </a:p>
          <a:p>
            <a:pPr lvl="1"/>
            <a:r>
              <a:rPr lang="en-GB" sz="2400"/>
              <a:t>If this doesn</a:t>
            </a:r>
            <a:r>
              <a:rPr lang="ja-JP" altLang="en-GB" sz="2400">
                <a:latin typeface="Arial"/>
              </a:rPr>
              <a:t>’</a:t>
            </a:r>
            <a:r>
              <a:rPr lang="en-GB" sz="2400"/>
              <a:t>t exist, call parent </a:t>
            </a:r>
            <a:r>
              <a:rPr lang="en-GB" sz="2400">
                <a:latin typeface="Courier New" charset="0"/>
              </a:rPr>
              <a:t>TclObject</a:t>
            </a:r>
            <a:r>
              <a:rPr lang="en-GB" sz="2400"/>
              <a:t> </a:t>
            </a:r>
            <a:r>
              <a:rPr lang="en-GB" sz="2400">
                <a:latin typeface="Courier New" charset="0"/>
              </a:rPr>
              <a:t>unknown{}</a:t>
            </a:r>
            <a:r>
              <a:rPr lang="en-GB" sz="2400"/>
              <a:t> method</a:t>
            </a:r>
          </a:p>
          <a:p>
            <a:pPr lvl="1"/>
            <a:r>
              <a:rPr lang="en-GB" sz="2400"/>
              <a:t>…which calls </a:t>
            </a:r>
            <a:r>
              <a:rPr lang="en-GB" sz="2400">
                <a:latin typeface="Courier New" charset="0"/>
              </a:rPr>
              <a:t>$o cmd distance? &lt;agentaddr&gt;</a:t>
            </a:r>
          </a:p>
          <a:p>
            <a:pPr lvl="1"/>
            <a:r>
              <a:rPr lang="en-GB" sz="2400"/>
              <a:t>…which calls C++ </a:t>
            </a:r>
            <a:r>
              <a:rPr lang="en-GB" sz="2400">
                <a:latin typeface="Courier New" charset="0"/>
              </a:rPr>
              <a:t>&lt;T&gt;::command() </a:t>
            </a:r>
            <a:r>
              <a:rPr lang="en-GB" sz="2400"/>
              <a:t>method</a:t>
            </a:r>
          </a:p>
          <a:p>
            <a:pPr lvl="2"/>
            <a:endParaRPr lang="en-GB" sz="2000"/>
          </a:p>
        </p:txBody>
      </p:sp>
    </p:spTree>
    <p:extLst>
      <p:ext uri="{BB962C8B-B14F-4D97-AF65-F5344CB8AC3E}">
        <p14:creationId xmlns:p14="http://schemas.microsoft.com/office/powerpoint/2010/main" xmlns="" val="3648558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5" name="Oval 5"/>
          <p:cNvSpPr>
            <a:spLocks noChangeArrowheads="1"/>
          </p:cNvSpPr>
          <p:nvPr/>
        </p:nvSpPr>
        <p:spPr bwMode="auto">
          <a:xfrm>
            <a:off x="1447800" y="2286000"/>
            <a:ext cx="4624387" cy="504825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2886" name="Oval 6"/>
          <p:cNvSpPr>
            <a:spLocks noChangeArrowheads="1"/>
          </p:cNvSpPr>
          <p:nvPr/>
        </p:nvSpPr>
        <p:spPr bwMode="auto">
          <a:xfrm>
            <a:off x="990600" y="4114800"/>
            <a:ext cx="5895975" cy="504825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2888" name="Oval 8"/>
          <p:cNvSpPr>
            <a:spLocks noChangeArrowheads="1"/>
          </p:cNvSpPr>
          <p:nvPr/>
        </p:nvSpPr>
        <p:spPr bwMode="auto">
          <a:xfrm>
            <a:off x="1752600" y="4953001"/>
            <a:ext cx="4078287" cy="15240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3000" y="1752600"/>
            <a:ext cx="7924800" cy="411480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GB" sz="1000" b="1" dirty="0" err="1">
                <a:latin typeface="Courier New" charset="0"/>
              </a:rPr>
              <a:t>struct</a:t>
            </a:r>
            <a:r>
              <a:rPr lang="en-GB" sz="1000" dirty="0">
                <a:latin typeface="Courier New" charset="0"/>
              </a:rPr>
              <a:t> </a:t>
            </a:r>
            <a:r>
              <a:rPr lang="en-GB" sz="1000" dirty="0" err="1">
                <a:latin typeface="Courier New" charset="0"/>
              </a:rPr>
              <a:t>hdr_ping</a:t>
            </a:r>
            <a:r>
              <a:rPr lang="en-GB" sz="1000" dirty="0">
                <a:latin typeface="Courier New" charset="0"/>
              </a:rPr>
              <a:t> {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GB" sz="1000" dirty="0">
                <a:latin typeface="Courier New" charset="0"/>
              </a:rPr>
              <a:t>	</a:t>
            </a:r>
            <a:r>
              <a:rPr lang="en-GB" sz="1000" b="1" dirty="0">
                <a:latin typeface="Courier New" charset="0"/>
              </a:rPr>
              <a:t>char</a:t>
            </a:r>
            <a:r>
              <a:rPr lang="en-GB" sz="1000" dirty="0">
                <a:latin typeface="Courier New" charset="0"/>
              </a:rPr>
              <a:t> ret; </a:t>
            </a:r>
            <a:r>
              <a:rPr lang="en-GB" sz="1000" b="1" dirty="0">
                <a:latin typeface="Courier New" charset="0"/>
              </a:rPr>
              <a:t>double</a:t>
            </a:r>
            <a:r>
              <a:rPr lang="en-GB" sz="1000" dirty="0">
                <a:latin typeface="Courier New" charset="0"/>
              </a:rPr>
              <a:t> </a:t>
            </a:r>
            <a:r>
              <a:rPr lang="en-GB" sz="1000" dirty="0" err="1">
                <a:latin typeface="Courier New" charset="0"/>
              </a:rPr>
              <a:t>send_time</a:t>
            </a:r>
            <a:r>
              <a:rPr lang="en-GB" sz="1000" dirty="0">
                <a:latin typeface="Courier New" charset="0"/>
              </a:rPr>
              <a:t>; </a:t>
            </a:r>
            <a:r>
              <a:rPr lang="en-GB" sz="1000" b="1" dirty="0">
                <a:latin typeface="Courier New" charset="0"/>
              </a:rPr>
              <a:t>double</a:t>
            </a:r>
            <a:r>
              <a:rPr lang="en-GB" sz="1000" dirty="0">
                <a:latin typeface="Courier New" charset="0"/>
              </a:rPr>
              <a:t> </a:t>
            </a:r>
            <a:r>
              <a:rPr lang="en-GB" sz="1000" dirty="0" err="1">
                <a:latin typeface="Courier New" charset="0"/>
              </a:rPr>
              <a:t>rcv_time</a:t>
            </a:r>
            <a:r>
              <a:rPr lang="en-GB" sz="1000" dirty="0">
                <a:latin typeface="Courier New" charset="0"/>
              </a:rPr>
              <a:t>; </a:t>
            </a:r>
            <a:r>
              <a:rPr lang="en-GB" sz="1000" b="1" dirty="0" err="1">
                <a:latin typeface="Courier New" charset="0"/>
              </a:rPr>
              <a:t>int</a:t>
            </a:r>
            <a:r>
              <a:rPr lang="en-GB" sz="1000" dirty="0">
                <a:latin typeface="Courier New" charset="0"/>
              </a:rPr>
              <a:t> </a:t>
            </a:r>
            <a:r>
              <a:rPr lang="en-GB" sz="1000" dirty="0" err="1">
                <a:latin typeface="Courier New" charset="0"/>
              </a:rPr>
              <a:t>seq</a:t>
            </a:r>
            <a:r>
              <a:rPr lang="en-GB" sz="1000" dirty="0">
                <a:latin typeface="Courier New" charset="0"/>
              </a:rPr>
              <a:t>;</a:t>
            </a:r>
          </a:p>
          <a:p>
            <a:pPr>
              <a:lnSpc>
                <a:spcPct val="90000"/>
              </a:lnSpc>
              <a:buFontTx/>
              <a:buNone/>
            </a:pPr>
            <a:endParaRPr lang="en-GB" sz="1000" dirty="0">
              <a:latin typeface="Courier New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GB" sz="1000" dirty="0">
                <a:latin typeface="Courier New" charset="0"/>
              </a:rPr>
              <a:t>	</a:t>
            </a:r>
            <a:r>
              <a:rPr lang="en-GB" sz="1000" b="1" dirty="0">
                <a:latin typeface="Courier New" charset="0"/>
              </a:rPr>
              <a:t>static </a:t>
            </a:r>
            <a:r>
              <a:rPr lang="en-GB" sz="1000" b="1" dirty="0" err="1">
                <a:latin typeface="Courier New" charset="0"/>
              </a:rPr>
              <a:t>int</a:t>
            </a:r>
            <a:r>
              <a:rPr lang="en-GB" sz="1000" dirty="0">
                <a:latin typeface="Courier New" charset="0"/>
              </a:rPr>
              <a:t> offset_; // required by </a:t>
            </a:r>
            <a:r>
              <a:rPr lang="en-GB" sz="1000" dirty="0" err="1">
                <a:latin typeface="Courier New" charset="0"/>
              </a:rPr>
              <a:t>PacketHeaderManager</a:t>
            </a:r>
            <a:endParaRPr lang="en-GB" sz="1000" dirty="0">
              <a:latin typeface="Courier New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GB" sz="1000" dirty="0">
                <a:latin typeface="Courier New" charset="0"/>
              </a:rPr>
              <a:t>	</a:t>
            </a:r>
            <a:r>
              <a:rPr lang="en-GB" sz="1000" b="1" dirty="0">
                <a:latin typeface="Courier New" charset="0"/>
              </a:rPr>
              <a:t>inline static </a:t>
            </a:r>
            <a:r>
              <a:rPr lang="en-GB" sz="1000" b="1" dirty="0" err="1">
                <a:latin typeface="Courier New" charset="0"/>
              </a:rPr>
              <a:t>int</a:t>
            </a:r>
            <a:r>
              <a:rPr lang="en-GB" sz="1000" dirty="0">
                <a:latin typeface="Courier New" charset="0"/>
              </a:rPr>
              <a:t>&amp; offset() { </a:t>
            </a:r>
            <a:r>
              <a:rPr lang="en-GB" sz="1000" b="1" dirty="0">
                <a:latin typeface="Courier New" charset="0"/>
              </a:rPr>
              <a:t>return</a:t>
            </a:r>
            <a:r>
              <a:rPr lang="en-GB" sz="1000" dirty="0">
                <a:latin typeface="Courier New" charset="0"/>
              </a:rPr>
              <a:t> offset_; }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GB" sz="1000" dirty="0">
                <a:latin typeface="Courier New" charset="0"/>
              </a:rPr>
              <a:t>	</a:t>
            </a:r>
            <a:r>
              <a:rPr lang="en-GB" sz="1000" b="1" dirty="0">
                <a:latin typeface="Courier New" charset="0"/>
              </a:rPr>
              <a:t>inline static</a:t>
            </a:r>
            <a:r>
              <a:rPr lang="en-GB" sz="1000" dirty="0">
                <a:latin typeface="Courier New" charset="0"/>
              </a:rPr>
              <a:t> </a:t>
            </a:r>
            <a:r>
              <a:rPr lang="en-GB" sz="1000" dirty="0" err="1">
                <a:latin typeface="Courier New" charset="0"/>
              </a:rPr>
              <a:t>hdr_ping</a:t>
            </a:r>
            <a:r>
              <a:rPr lang="en-GB" sz="1000" dirty="0">
                <a:latin typeface="Courier New" charset="0"/>
              </a:rPr>
              <a:t>* access(</a:t>
            </a:r>
            <a:r>
              <a:rPr lang="en-GB" sz="1000" b="1" dirty="0" err="1">
                <a:latin typeface="Courier New" charset="0"/>
              </a:rPr>
              <a:t>const</a:t>
            </a:r>
            <a:r>
              <a:rPr lang="en-GB" sz="1000" b="1" dirty="0">
                <a:latin typeface="Courier New" charset="0"/>
              </a:rPr>
              <a:t> </a:t>
            </a:r>
            <a:r>
              <a:rPr lang="en-GB" sz="1000" dirty="0">
                <a:latin typeface="Courier New" charset="0"/>
              </a:rPr>
              <a:t>Packet* p) { </a:t>
            </a:r>
            <a:r>
              <a:rPr lang="en-GB" sz="1000" b="1" dirty="0">
                <a:latin typeface="Courier New" charset="0"/>
              </a:rPr>
              <a:t>return</a:t>
            </a:r>
            <a:r>
              <a:rPr lang="en-GB" sz="1000" dirty="0">
                <a:latin typeface="Courier New" charset="0"/>
              </a:rPr>
              <a:t> (</a:t>
            </a:r>
            <a:r>
              <a:rPr lang="en-GB" sz="1000" dirty="0" err="1">
                <a:latin typeface="Courier New" charset="0"/>
              </a:rPr>
              <a:t>hdr_ping</a:t>
            </a:r>
            <a:r>
              <a:rPr lang="en-GB" sz="1000" dirty="0">
                <a:latin typeface="Courier New" charset="0"/>
              </a:rPr>
              <a:t>*) p-&gt;access(offset_); }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GB" sz="1000" dirty="0">
                <a:latin typeface="Courier New" charset="0"/>
              </a:rPr>
              <a:t>};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GB" sz="1000" b="1" dirty="0">
                <a:latin typeface="Courier New" charset="0"/>
              </a:rPr>
              <a:t>class</a:t>
            </a:r>
            <a:r>
              <a:rPr lang="en-GB" sz="1000" dirty="0">
                <a:latin typeface="Courier New" charset="0"/>
              </a:rPr>
              <a:t> </a:t>
            </a:r>
            <a:r>
              <a:rPr lang="en-GB" sz="1000" dirty="0" err="1">
                <a:latin typeface="Courier New" charset="0"/>
              </a:rPr>
              <a:t>PingAgent</a:t>
            </a:r>
            <a:r>
              <a:rPr lang="en-GB" sz="1000" dirty="0">
                <a:latin typeface="Courier New" charset="0"/>
              </a:rPr>
              <a:t> : </a:t>
            </a:r>
            <a:r>
              <a:rPr lang="en-GB" sz="1000" b="1" dirty="0">
                <a:latin typeface="Courier New" charset="0"/>
              </a:rPr>
              <a:t>public</a:t>
            </a:r>
            <a:r>
              <a:rPr lang="en-GB" sz="1000" dirty="0">
                <a:latin typeface="Courier New" charset="0"/>
              </a:rPr>
              <a:t> Agent {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GB" sz="1000" b="1" dirty="0">
                <a:latin typeface="Courier New" charset="0"/>
              </a:rPr>
              <a:t>public</a:t>
            </a:r>
            <a:r>
              <a:rPr lang="en-GB" sz="1000" dirty="0">
                <a:latin typeface="Courier New" charset="0"/>
              </a:rPr>
              <a:t>: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GB" sz="1000" dirty="0">
                <a:latin typeface="Courier New" charset="0"/>
              </a:rPr>
              <a:t>	</a:t>
            </a:r>
            <a:r>
              <a:rPr lang="en-GB" sz="1000" dirty="0" err="1">
                <a:latin typeface="Courier New" charset="0"/>
              </a:rPr>
              <a:t>PingAgent</a:t>
            </a:r>
            <a:r>
              <a:rPr lang="en-GB" sz="1000" dirty="0">
                <a:latin typeface="Courier New" charset="0"/>
              </a:rPr>
              <a:t>();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GB" sz="1000" dirty="0">
                <a:latin typeface="Courier New" charset="0"/>
              </a:rPr>
              <a:t>	</a:t>
            </a:r>
            <a:r>
              <a:rPr lang="en-GB" sz="1000" b="1" dirty="0" err="1">
                <a:latin typeface="Courier New" charset="0"/>
              </a:rPr>
              <a:t>int</a:t>
            </a:r>
            <a:r>
              <a:rPr lang="en-GB" sz="1000" dirty="0">
                <a:latin typeface="Courier New" charset="0"/>
              </a:rPr>
              <a:t> </a:t>
            </a:r>
            <a:r>
              <a:rPr lang="en-GB" sz="1000" dirty="0" err="1">
                <a:latin typeface="Courier New" charset="0"/>
              </a:rPr>
              <a:t>seq</a:t>
            </a:r>
            <a:r>
              <a:rPr lang="en-GB" sz="1000" dirty="0">
                <a:latin typeface="Courier New" charset="0"/>
              </a:rPr>
              <a:t>;        // a send sequence number like in real ping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GB" sz="1000" dirty="0">
                <a:latin typeface="Courier New" charset="0"/>
              </a:rPr>
              <a:t>	virtual </a:t>
            </a:r>
            <a:r>
              <a:rPr lang="en-GB" sz="1000" b="1" dirty="0" err="1">
                <a:latin typeface="Courier New" charset="0"/>
              </a:rPr>
              <a:t>int</a:t>
            </a:r>
            <a:r>
              <a:rPr lang="en-GB" sz="1000" dirty="0">
                <a:latin typeface="Courier New" charset="0"/>
              </a:rPr>
              <a:t> command(</a:t>
            </a:r>
            <a:r>
              <a:rPr lang="en-GB" sz="1000" b="1" dirty="0" err="1">
                <a:latin typeface="Courier New" charset="0"/>
              </a:rPr>
              <a:t>int</a:t>
            </a:r>
            <a:r>
              <a:rPr lang="en-GB" sz="1000" dirty="0">
                <a:latin typeface="Courier New" charset="0"/>
              </a:rPr>
              <a:t> </a:t>
            </a:r>
            <a:r>
              <a:rPr lang="en-GB" sz="1000" dirty="0" err="1">
                <a:latin typeface="Courier New" charset="0"/>
              </a:rPr>
              <a:t>argc</a:t>
            </a:r>
            <a:r>
              <a:rPr lang="en-GB" sz="1000" dirty="0">
                <a:latin typeface="Courier New" charset="0"/>
              </a:rPr>
              <a:t>, </a:t>
            </a:r>
            <a:r>
              <a:rPr lang="en-GB" sz="1000" b="1" dirty="0" err="1">
                <a:latin typeface="Courier New" charset="0"/>
              </a:rPr>
              <a:t>const</a:t>
            </a:r>
            <a:r>
              <a:rPr lang="en-GB" sz="1000" dirty="0">
                <a:latin typeface="Courier New" charset="0"/>
              </a:rPr>
              <a:t> </a:t>
            </a:r>
            <a:r>
              <a:rPr lang="en-GB" sz="1000" b="1" dirty="0">
                <a:latin typeface="Courier New" charset="0"/>
              </a:rPr>
              <a:t>char</a:t>
            </a:r>
            <a:r>
              <a:rPr lang="en-GB" sz="1000" dirty="0">
                <a:latin typeface="Courier New" charset="0"/>
              </a:rPr>
              <a:t>*</a:t>
            </a:r>
            <a:r>
              <a:rPr lang="en-GB" sz="1000" b="1" dirty="0" err="1">
                <a:latin typeface="Courier New" charset="0"/>
              </a:rPr>
              <a:t>const</a:t>
            </a:r>
            <a:r>
              <a:rPr lang="en-GB" sz="1000" dirty="0">
                <a:latin typeface="Courier New" charset="0"/>
              </a:rPr>
              <a:t>* </a:t>
            </a:r>
            <a:r>
              <a:rPr lang="en-GB" sz="1000" dirty="0" err="1">
                <a:latin typeface="Courier New" charset="0"/>
              </a:rPr>
              <a:t>argv</a:t>
            </a:r>
            <a:r>
              <a:rPr lang="en-GB" sz="1000" dirty="0">
                <a:latin typeface="Courier New" charset="0"/>
              </a:rPr>
              <a:t>);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GB" sz="1000" dirty="0">
                <a:latin typeface="Courier New" charset="0"/>
              </a:rPr>
              <a:t>	virtual </a:t>
            </a:r>
            <a:r>
              <a:rPr lang="en-GB" sz="1000" b="1" dirty="0">
                <a:latin typeface="Courier New" charset="0"/>
              </a:rPr>
              <a:t>void</a:t>
            </a:r>
            <a:r>
              <a:rPr lang="en-GB" sz="1000" dirty="0">
                <a:latin typeface="Courier New" charset="0"/>
              </a:rPr>
              <a:t> </a:t>
            </a:r>
            <a:r>
              <a:rPr lang="en-GB" sz="1000" dirty="0" err="1">
                <a:latin typeface="Courier New" charset="0"/>
              </a:rPr>
              <a:t>recv</a:t>
            </a:r>
            <a:r>
              <a:rPr lang="en-GB" sz="1000" dirty="0">
                <a:latin typeface="Courier New" charset="0"/>
              </a:rPr>
              <a:t>(Packet*, Handler*);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GB" sz="1000" dirty="0">
                <a:latin typeface="Courier New" charset="0"/>
              </a:rPr>
              <a:t>};</a:t>
            </a:r>
          </a:p>
          <a:p>
            <a:pPr>
              <a:lnSpc>
                <a:spcPct val="90000"/>
              </a:lnSpc>
              <a:buFontTx/>
              <a:buNone/>
            </a:pPr>
            <a:endParaRPr lang="en-GB" sz="1000" dirty="0">
              <a:latin typeface="Courier New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GB" sz="1000" dirty="0" err="1">
                <a:latin typeface="Courier New" charset="0"/>
              </a:rPr>
              <a:t>PingAgent</a:t>
            </a:r>
            <a:r>
              <a:rPr lang="en-GB" sz="1000" dirty="0">
                <a:latin typeface="Courier New" charset="0"/>
              </a:rPr>
              <a:t>::</a:t>
            </a:r>
            <a:r>
              <a:rPr lang="en-GB" sz="1000" dirty="0" err="1">
                <a:latin typeface="Courier New" charset="0"/>
              </a:rPr>
              <a:t>PingAgent</a:t>
            </a:r>
            <a:r>
              <a:rPr lang="en-GB" sz="1000" dirty="0">
                <a:latin typeface="Courier New" charset="0"/>
              </a:rPr>
              <a:t>() : Agent(PT_PING), </a:t>
            </a:r>
            <a:r>
              <a:rPr lang="en-GB" sz="1000" dirty="0" err="1">
                <a:latin typeface="Courier New" charset="0"/>
              </a:rPr>
              <a:t>seq</a:t>
            </a:r>
            <a:r>
              <a:rPr lang="en-GB" sz="1000" dirty="0">
                <a:latin typeface="Courier New" charset="0"/>
              </a:rPr>
              <a:t>(0) { bind("</a:t>
            </a:r>
            <a:r>
              <a:rPr lang="en-GB" sz="1000" dirty="0" err="1">
                <a:latin typeface="Courier New" charset="0"/>
              </a:rPr>
              <a:t>packetSize</a:t>
            </a:r>
            <a:r>
              <a:rPr lang="en-GB" sz="1000" dirty="0">
                <a:latin typeface="Courier New" charset="0"/>
              </a:rPr>
              <a:t>_", &amp;size_); }</a:t>
            </a:r>
          </a:p>
          <a:p>
            <a:pPr>
              <a:lnSpc>
                <a:spcPct val="90000"/>
              </a:lnSpc>
              <a:buFontTx/>
              <a:buNone/>
            </a:pPr>
            <a:endParaRPr lang="en-GB" sz="1000" dirty="0">
              <a:latin typeface="Courier New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GB" sz="1000" b="1" dirty="0" err="1">
                <a:latin typeface="Courier New" charset="0"/>
              </a:rPr>
              <a:t>int</a:t>
            </a:r>
            <a:r>
              <a:rPr lang="en-GB" sz="1000" dirty="0">
                <a:latin typeface="Courier New" charset="0"/>
              </a:rPr>
              <a:t> </a:t>
            </a:r>
            <a:r>
              <a:rPr lang="en-GB" sz="1000" dirty="0" err="1">
                <a:latin typeface="Courier New" charset="0"/>
              </a:rPr>
              <a:t>PingAgent</a:t>
            </a:r>
            <a:r>
              <a:rPr lang="en-GB" sz="1000" dirty="0">
                <a:latin typeface="Courier New" charset="0"/>
              </a:rPr>
              <a:t>::command(</a:t>
            </a:r>
            <a:r>
              <a:rPr lang="en-GB" sz="1000" dirty="0" err="1">
                <a:latin typeface="Courier New" charset="0"/>
              </a:rPr>
              <a:t>int</a:t>
            </a:r>
            <a:r>
              <a:rPr lang="en-GB" sz="1000" dirty="0">
                <a:latin typeface="Courier New" charset="0"/>
              </a:rPr>
              <a:t> </a:t>
            </a:r>
            <a:r>
              <a:rPr lang="en-GB" sz="1000" dirty="0" err="1">
                <a:latin typeface="Courier New" charset="0"/>
              </a:rPr>
              <a:t>argc</a:t>
            </a:r>
            <a:r>
              <a:rPr lang="en-GB" sz="1000" dirty="0">
                <a:latin typeface="Courier New" charset="0"/>
              </a:rPr>
              <a:t>, </a:t>
            </a:r>
            <a:r>
              <a:rPr lang="en-GB" sz="1000" dirty="0" err="1">
                <a:latin typeface="Courier New" charset="0"/>
              </a:rPr>
              <a:t>const</a:t>
            </a:r>
            <a:r>
              <a:rPr lang="en-GB" sz="1000" dirty="0">
                <a:latin typeface="Courier New" charset="0"/>
              </a:rPr>
              <a:t> char*</a:t>
            </a:r>
            <a:r>
              <a:rPr lang="en-GB" sz="1000" dirty="0" err="1">
                <a:latin typeface="Courier New" charset="0"/>
              </a:rPr>
              <a:t>const</a:t>
            </a:r>
            <a:r>
              <a:rPr lang="en-GB" sz="1000" dirty="0">
                <a:latin typeface="Courier New" charset="0"/>
              </a:rPr>
              <a:t>* </a:t>
            </a:r>
            <a:r>
              <a:rPr lang="en-GB" sz="1000" dirty="0" err="1">
                <a:latin typeface="Courier New" charset="0"/>
              </a:rPr>
              <a:t>argv</a:t>
            </a:r>
            <a:r>
              <a:rPr lang="en-GB" sz="1000" dirty="0">
                <a:latin typeface="Courier New" charset="0"/>
              </a:rPr>
              <a:t>) {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GB" sz="1000" dirty="0">
                <a:latin typeface="Courier New" charset="0"/>
              </a:rPr>
              <a:t>	</a:t>
            </a:r>
            <a:r>
              <a:rPr lang="en-GB" sz="1000" b="1" dirty="0">
                <a:latin typeface="Courier New" charset="0"/>
              </a:rPr>
              <a:t>if</a:t>
            </a:r>
            <a:r>
              <a:rPr lang="en-GB" sz="1000" dirty="0">
                <a:latin typeface="Courier New" charset="0"/>
              </a:rPr>
              <a:t> (</a:t>
            </a:r>
            <a:r>
              <a:rPr lang="en-GB" sz="1000" dirty="0" err="1">
                <a:latin typeface="Courier New" charset="0"/>
              </a:rPr>
              <a:t>argc</a:t>
            </a:r>
            <a:r>
              <a:rPr lang="en-GB" sz="1000" dirty="0">
                <a:latin typeface="Courier New" charset="0"/>
              </a:rPr>
              <a:t> == 2) {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GB" sz="1000" dirty="0">
                <a:latin typeface="Courier New" charset="0"/>
              </a:rPr>
              <a:t>		</a:t>
            </a:r>
            <a:r>
              <a:rPr lang="en-GB" sz="1000" b="1" dirty="0">
                <a:latin typeface="Courier New" charset="0"/>
              </a:rPr>
              <a:t>if</a:t>
            </a:r>
            <a:r>
              <a:rPr lang="en-GB" sz="1000" dirty="0">
                <a:latin typeface="Courier New" charset="0"/>
              </a:rPr>
              <a:t> (</a:t>
            </a:r>
            <a:r>
              <a:rPr lang="en-GB" sz="1000" dirty="0" err="1">
                <a:latin typeface="Courier New" charset="0"/>
              </a:rPr>
              <a:t>strcmp</a:t>
            </a:r>
            <a:r>
              <a:rPr lang="en-GB" sz="1000" dirty="0">
                <a:latin typeface="Courier New" charset="0"/>
              </a:rPr>
              <a:t>(</a:t>
            </a:r>
            <a:r>
              <a:rPr lang="en-GB" sz="1000" dirty="0" err="1">
                <a:latin typeface="Courier New" charset="0"/>
              </a:rPr>
              <a:t>argv</a:t>
            </a:r>
            <a:r>
              <a:rPr lang="en-GB" sz="1000" dirty="0">
                <a:latin typeface="Courier New" charset="0"/>
              </a:rPr>
              <a:t>[1], "send") == 0) {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GB" sz="1000" dirty="0">
                <a:latin typeface="Courier New" charset="0"/>
              </a:rPr>
              <a:t>			Packet* </a:t>
            </a:r>
            <a:r>
              <a:rPr lang="en-GB" sz="1000" dirty="0" err="1">
                <a:latin typeface="Courier New" charset="0"/>
              </a:rPr>
              <a:t>pkt</a:t>
            </a:r>
            <a:r>
              <a:rPr lang="en-GB" sz="1000" dirty="0">
                <a:latin typeface="Courier New" charset="0"/>
              </a:rPr>
              <a:t> = </a:t>
            </a:r>
            <a:r>
              <a:rPr lang="en-GB" sz="1000" dirty="0" err="1">
                <a:latin typeface="Courier New" charset="0"/>
              </a:rPr>
              <a:t>allocpkt</a:t>
            </a:r>
            <a:r>
              <a:rPr lang="en-GB" sz="1000" dirty="0">
                <a:latin typeface="Courier New" charset="0"/>
              </a:rPr>
              <a:t>();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GB" sz="1000" i="1" dirty="0">
                <a:latin typeface="Courier New" charset="0"/>
              </a:rPr>
              <a:t>			</a:t>
            </a:r>
            <a:r>
              <a:rPr lang="en-GB" sz="1000" dirty="0" err="1">
                <a:latin typeface="Courier New" charset="0"/>
              </a:rPr>
              <a:t>hdr_ping</a:t>
            </a:r>
            <a:r>
              <a:rPr lang="en-GB" sz="1000" dirty="0">
                <a:latin typeface="Courier New" charset="0"/>
              </a:rPr>
              <a:t>* </a:t>
            </a:r>
            <a:r>
              <a:rPr lang="en-GB" sz="1000" dirty="0" err="1">
                <a:latin typeface="Courier New" charset="0"/>
              </a:rPr>
              <a:t>hdr</a:t>
            </a:r>
            <a:r>
              <a:rPr lang="en-GB" sz="1000" dirty="0">
                <a:latin typeface="Courier New" charset="0"/>
              </a:rPr>
              <a:t> = </a:t>
            </a:r>
            <a:r>
              <a:rPr lang="en-GB" sz="1000" dirty="0" err="1">
                <a:latin typeface="Courier New" charset="0"/>
              </a:rPr>
              <a:t>hdr_ping</a:t>
            </a:r>
            <a:r>
              <a:rPr lang="en-GB" sz="1000" dirty="0">
                <a:latin typeface="Courier New" charset="0"/>
              </a:rPr>
              <a:t>::access(</a:t>
            </a:r>
            <a:r>
              <a:rPr lang="en-GB" sz="1000" dirty="0" err="1">
                <a:latin typeface="Courier New" charset="0"/>
              </a:rPr>
              <a:t>pkt</a:t>
            </a:r>
            <a:r>
              <a:rPr lang="en-GB" sz="1000" dirty="0">
                <a:latin typeface="Courier New" charset="0"/>
              </a:rPr>
              <a:t>);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GB" sz="1000" i="1" dirty="0">
                <a:latin typeface="Courier New" charset="0"/>
              </a:rPr>
              <a:t>			</a:t>
            </a:r>
            <a:r>
              <a:rPr lang="en-GB" sz="1000" dirty="0" err="1">
                <a:latin typeface="Courier New" charset="0"/>
              </a:rPr>
              <a:t>hdr</a:t>
            </a:r>
            <a:r>
              <a:rPr lang="en-GB" sz="1000" dirty="0">
                <a:latin typeface="Courier New" charset="0"/>
              </a:rPr>
              <a:t>-&gt;ret = 0;</a:t>
            </a:r>
            <a:r>
              <a:rPr lang="en-GB" sz="1000" i="1" dirty="0">
                <a:latin typeface="Courier New" charset="0"/>
              </a:rPr>
              <a:t> </a:t>
            </a:r>
            <a:r>
              <a:rPr lang="en-GB" sz="1000" dirty="0" err="1">
                <a:latin typeface="Courier New" charset="0"/>
              </a:rPr>
              <a:t>hdr</a:t>
            </a:r>
            <a:r>
              <a:rPr lang="en-GB" sz="1000" dirty="0">
                <a:latin typeface="Courier New" charset="0"/>
              </a:rPr>
              <a:t>-&gt;</a:t>
            </a:r>
            <a:r>
              <a:rPr lang="en-GB" sz="1000" dirty="0" err="1">
                <a:latin typeface="Courier New" charset="0"/>
              </a:rPr>
              <a:t>seq</a:t>
            </a:r>
            <a:r>
              <a:rPr lang="en-GB" sz="1000" dirty="0">
                <a:latin typeface="Courier New" charset="0"/>
              </a:rPr>
              <a:t> = </a:t>
            </a:r>
            <a:r>
              <a:rPr lang="en-GB" sz="1000" dirty="0" err="1">
                <a:latin typeface="Courier New" charset="0"/>
              </a:rPr>
              <a:t>seq</a:t>
            </a:r>
            <a:r>
              <a:rPr lang="en-GB" sz="1000" dirty="0">
                <a:latin typeface="Courier New" charset="0"/>
              </a:rPr>
              <a:t>++;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GB" sz="1000" i="1" dirty="0">
                <a:latin typeface="Courier New" charset="0"/>
              </a:rPr>
              <a:t>			</a:t>
            </a:r>
            <a:r>
              <a:rPr lang="en-GB" sz="1000" dirty="0" err="1">
                <a:latin typeface="Courier New" charset="0"/>
              </a:rPr>
              <a:t>hdr</a:t>
            </a:r>
            <a:r>
              <a:rPr lang="en-GB" sz="1000" dirty="0">
                <a:latin typeface="Courier New" charset="0"/>
              </a:rPr>
              <a:t>-&gt;</a:t>
            </a:r>
            <a:r>
              <a:rPr lang="en-GB" sz="1000" dirty="0" err="1">
                <a:latin typeface="Courier New" charset="0"/>
              </a:rPr>
              <a:t>send_time</a:t>
            </a:r>
            <a:r>
              <a:rPr lang="en-GB" sz="1000" dirty="0">
                <a:latin typeface="Courier New" charset="0"/>
              </a:rPr>
              <a:t> = Scheduler::instance().clock();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GB" sz="1000" i="1" dirty="0">
                <a:latin typeface="Courier New" charset="0"/>
              </a:rPr>
              <a:t>			</a:t>
            </a:r>
            <a:r>
              <a:rPr lang="en-GB" sz="1000" dirty="0">
                <a:latin typeface="Courier New" charset="0"/>
              </a:rPr>
              <a:t>send(</a:t>
            </a:r>
            <a:r>
              <a:rPr lang="en-GB" sz="1000" dirty="0" err="1">
                <a:latin typeface="Courier New" charset="0"/>
              </a:rPr>
              <a:t>pkt</a:t>
            </a:r>
            <a:r>
              <a:rPr lang="en-GB" sz="1000" dirty="0">
                <a:latin typeface="Courier New" charset="0"/>
              </a:rPr>
              <a:t>, 0); // Agent::send()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GB" sz="1000" i="1" dirty="0">
                <a:latin typeface="Courier New" charset="0"/>
              </a:rPr>
              <a:t>			</a:t>
            </a:r>
            <a:r>
              <a:rPr lang="en-GB" sz="1000" b="1" dirty="0">
                <a:latin typeface="Courier New" charset="0"/>
              </a:rPr>
              <a:t>return</a:t>
            </a:r>
            <a:r>
              <a:rPr lang="en-GB" sz="1000" dirty="0">
                <a:latin typeface="Courier New" charset="0"/>
              </a:rPr>
              <a:t> (TCL_OK);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GB" sz="1000" dirty="0">
                <a:latin typeface="Courier New" charset="0"/>
              </a:rPr>
              <a:t>		} </a:t>
            </a:r>
            <a:r>
              <a:rPr lang="en-GB" sz="1000" b="1" dirty="0">
                <a:latin typeface="Courier New" charset="0"/>
              </a:rPr>
              <a:t>else if</a:t>
            </a:r>
            <a:r>
              <a:rPr lang="en-GB" sz="1000" dirty="0">
                <a:latin typeface="Courier New" charset="0"/>
              </a:rPr>
              <a:t> { /* </a:t>
            </a:r>
            <a:r>
              <a:rPr lang="en-GB" sz="1000" dirty="0" err="1">
                <a:latin typeface="Courier New" charset="0"/>
              </a:rPr>
              <a:t>etc</a:t>
            </a:r>
            <a:r>
              <a:rPr lang="en-GB" sz="1000" dirty="0">
                <a:latin typeface="Courier New" charset="0"/>
              </a:rPr>
              <a:t> */ } </a:t>
            </a:r>
            <a:r>
              <a:rPr lang="en-GB" sz="1000" b="1" dirty="0">
                <a:latin typeface="Courier New" charset="0"/>
              </a:rPr>
              <a:t>else</a:t>
            </a:r>
            <a:r>
              <a:rPr lang="en-GB" sz="1000" dirty="0">
                <a:latin typeface="Courier New" charset="0"/>
              </a:rPr>
              <a:t> { /* </a:t>
            </a:r>
            <a:r>
              <a:rPr lang="en-GB" sz="1000" dirty="0" err="1">
                <a:latin typeface="Courier New" charset="0"/>
              </a:rPr>
              <a:t>etc</a:t>
            </a:r>
            <a:r>
              <a:rPr lang="en-GB" sz="1000" dirty="0">
                <a:latin typeface="Courier New" charset="0"/>
              </a:rPr>
              <a:t> */ }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GB" sz="1000" dirty="0">
                <a:latin typeface="Courier New" charset="0"/>
              </a:rPr>
              <a:t>	}		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GB" sz="1000" dirty="0">
                <a:latin typeface="Courier New" charset="0"/>
              </a:rPr>
              <a:t>	</a:t>
            </a:r>
            <a:r>
              <a:rPr lang="en-GB" sz="1000" b="1" dirty="0">
                <a:latin typeface="Courier New" charset="0"/>
              </a:rPr>
              <a:t>return</a:t>
            </a:r>
            <a:r>
              <a:rPr lang="en-GB" sz="1000" dirty="0">
                <a:latin typeface="Courier New" charset="0"/>
              </a:rPr>
              <a:t> (Agent::command(</a:t>
            </a:r>
            <a:r>
              <a:rPr lang="en-GB" sz="1000" dirty="0" err="1">
                <a:latin typeface="Courier New" charset="0"/>
              </a:rPr>
              <a:t>argc</a:t>
            </a:r>
            <a:r>
              <a:rPr lang="en-GB" sz="1000" dirty="0">
                <a:latin typeface="Courier New" charset="0"/>
              </a:rPr>
              <a:t>, </a:t>
            </a:r>
            <a:r>
              <a:rPr lang="en-GB" sz="1000" dirty="0" err="1">
                <a:latin typeface="Courier New" charset="0"/>
              </a:rPr>
              <a:t>argv</a:t>
            </a:r>
            <a:r>
              <a:rPr lang="en-GB" sz="1000" dirty="0">
                <a:latin typeface="Courier New" charset="0"/>
              </a:rPr>
              <a:t>));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GB" sz="1000" dirty="0">
                <a:latin typeface="Courier New" charset="0"/>
              </a:rPr>
              <a:t>}</a:t>
            </a:r>
          </a:p>
        </p:txBody>
      </p:sp>
      <p:sp>
        <p:nvSpPr>
          <p:cNvPr id="122884" name="AutoShape 4"/>
          <p:cNvSpPr>
            <a:spLocks noChangeArrowheads="1"/>
          </p:cNvSpPr>
          <p:nvPr/>
        </p:nvSpPr>
        <p:spPr bwMode="auto">
          <a:xfrm>
            <a:off x="5338000" y="1371600"/>
            <a:ext cx="3795712" cy="563562"/>
          </a:xfrm>
          <a:prstGeom prst="wedgeRoundRectCallout">
            <a:avLst>
              <a:gd name="adj1" fmla="val -62412"/>
              <a:gd name="adj2" fmla="val 108917"/>
              <a:gd name="adj3" fmla="val 16667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buFontTx/>
              <a:buNone/>
            </a:pPr>
            <a:r>
              <a:rPr lang="en-GB" dirty="0">
                <a:solidFill>
                  <a:schemeClr val="bg1"/>
                </a:solidFill>
              </a:rPr>
              <a:t>Header management</a:t>
            </a:r>
          </a:p>
        </p:txBody>
      </p:sp>
      <p:sp>
        <p:nvSpPr>
          <p:cNvPr id="12288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85800"/>
            <a:ext cx="7793037" cy="1143000"/>
          </a:xfrm>
        </p:spPr>
        <p:txBody>
          <a:bodyPr/>
          <a:lstStyle/>
          <a:p>
            <a:r>
              <a:rPr lang="en-GB" dirty="0"/>
              <a:t>C++/</a:t>
            </a:r>
            <a:r>
              <a:rPr lang="en-GB" dirty="0" err="1"/>
              <a:t>OTcl</a:t>
            </a:r>
            <a:r>
              <a:rPr lang="en-GB" dirty="0"/>
              <a:t> Linkage</a:t>
            </a:r>
          </a:p>
        </p:txBody>
      </p:sp>
      <p:sp>
        <p:nvSpPr>
          <p:cNvPr id="122887" name="AutoShape 7"/>
          <p:cNvSpPr>
            <a:spLocks noChangeArrowheads="1"/>
          </p:cNvSpPr>
          <p:nvPr/>
        </p:nvSpPr>
        <p:spPr bwMode="auto">
          <a:xfrm>
            <a:off x="5867400" y="2971800"/>
            <a:ext cx="3159125" cy="990600"/>
          </a:xfrm>
          <a:prstGeom prst="wedgeRoundRectCallout">
            <a:avLst>
              <a:gd name="adj1" fmla="val -64625"/>
              <a:gd name="adj2" fmla="val 64042"/>
              <a:gd name="adj3" fmla="val 16667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buFontTx/>
              <a:buNone/>
            </a:pPr>
            <a:r>
              <a:rPr lang="en-GB" dirty="0">
                <a:solidFill>
                  <a:schemeClr val="bg1"/>
                </a:solidFill>
              </a:rPr>
              <a:t>Constructor, </a:t>
            </a:r>
            <a:br>
              <a:rPr lang="en-GB" dirty="0">
                <a:solidFill>
                  <a:schemeClr val="bg1"/>
                </a:solidFill>
              </a:rPr>
            </a:br>
            <a:r>
              <a:rPr lang="en-GB" dirty="0">
                <a:solidFill>
                  <a:schemeClr val="bg1"/>
                </a:solidFill>
              </a:rPr>
              <a:t>with bound variable</a:t>
            </a:r>
          </a:p>
        </p:txBody>
      </p:sp>
      <p:sp>
        <p:nvSpPr>
          <p:cNvPr id="122889" name="AutoShape 9"/>
          <p:cNvSpPr>
            <a:spLocks noChangeArrowheads="1"/>
          </p:cNvSpPr>
          <p:nvPr/>
        </p:nvSpPr>
        <p:spPr bwMode="auto">
          <a:xfrm>
            <a:off x="5334000" y="4648200"/>
            <a:ext cx="3810000" cy="973138"/>
          </a:xfrm>
          <a:prstGeom prst="wedgeRoundRectCallout">
            <a:avLst>
              <a:gd name="adj1" fmla="val -75384"/>
              <a:gd name="adj2" fmla="val -14454"/>
              <a:gd name="adj3" fmla="val 16667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buFontTx/>
              <a:buNone/>
            </a:pPr>
            <a:r>
              <a:rPr lang="en-GB" sz="2200" i="1" dirty="0">
                <a:solidFill>
                  <a:schemeClr val="bg1"/>
                </a:solidFill>
              </a:rPr>
              <a:t>send</a:t>
            </a:r>
            <a:r>
              <a:rPr lang="en-GB" sz="2200" dirty="0">
                <a:solidFill>
                  <a:schemeClr val="bg1"/>
                </a:solidFill>
              </a:rPr>
              <a:t> method invoked in simulation; result returned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CECD4D-FF13-F54C-9E44-5E76ECC5C64E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37304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885" grpId="0" animBg="1"/>
      <p:bldP spid="122886" grpId="0" animBg="1"/>
      <p:bldP spid="122888" grpId="0" animBg="1"/>
      <p:bldP spid="122884" grpId="0" animBg="1"/>
      <p:bldP spid="122887" grpId="0" animBg="1"/>
      <p:bldP spid="122889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F521376-3AB7-ED4D-8CD2-B5A065CB2700}" type="slidenum">
              <a:rPr lang="en-GB"/>
              <a:pPr/>
              <a:t>36</a:t>
            </a:fld>
            <a:endParaRPr lang="en-GB"/>
          </a:p>
        </p:txBody>
      </p:sp>
      <p:cxnSp>
        <p:nvCxnSpPr>
          <p:cNvPr id="11357" name="AutoShape 93"/>
          <p:cNvCxnSpPr>
            <a:cxnSpLocks noChangeShapeType="1"/>
            <a:stCxn id="11349" idx="1"/>
            <a:endCxn id="11351" idx="8"/>
          </p:cNvCxnSpPr>
          <p:nvPr/>
        </p:nvCxnSpPr>
        <p:spPr bwMode="auto">
          <a:xfrm flipH="1" flipV="1">
            <a:off x="1498600" y="3021012"/>
            <a:ext cx="336550" cy="1524000"/>
          </a:xfrm>
          <a:prstGeom prst="straightConnector1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1351" name="computr2"/>
          <p:cNvSpPr>
            <a:spLocks noChangeAspect="1" noEditPoints="1" noChangeArrowheads="1"/>
          </p:cNvSpPr>
          <p:nvPr/>
        </p:nvSpPr>
        <p:spPr bwMode="auto">
          <a:xfrm>
            <a:off x="738188" y="2384425"/>
            <a:ext cx="871537" cy="871537"/>
          </a:xfrm>
          <a:custGeom>
            <a:avLst/>
            <a:gdLst>
              <a:gd name="T0" fmla="*/ 10800 w 21600"/>
              <a:gd name="T1" fmla="*/ 0 h 21600"/>
              <a:gd name="T2" fmla="*/ 10800 w 21600"/>
              <a:gd name="T3" fmla="*/ 21600 h 21600"/>
              <a:gd name="T4" fmla="*/ 17326 w 21600"/>
              <a:gd name="T5" fmla="*/ 0 h 21600"/>
              <a:gd name="T6" fmla="*/ 4274 w 21600"/>
              <a:gd name="T7" fmla="*/ 0 h 21600"/>
              <a:gd name="T8" fmla="*/ 4274 w 21600"/>
              <a:gd name="T9" fmla="*/ 11631 h 21600"/>
              <a:gd name="T10" fmla="*/ 17326 w 21600"/>
              <a:gd name="T11" fmla="*/ 11631 h 21600"/>
              <a:gd name="T12" fmla="*/ 4274 w 21600"/>
              <a:gd name="T13" fmla="*/ 5816 h 21600"/>
              <a:gd name="T14" fmla="*/ 17326 w 21600"/>
              <a:gd name="T15" fmla="*/ 5816 h 21600"/>
              <a:gd name="T16" fmla="*/ 18828 w 21600"/>
              <a:gd name="T17" fmla="*/ 15785 h 21600"/>
              <a:gd name="T18" fmla="*/ 2772 w 21600"/>
              <a:gd name="T19" fmla="*/ 15785 h 21600"/>
              <a:gd name="T20" fmla="*/ 6194 w 21600"/>
              <a:gd name="T21" fmla="*/ 1913 h 21600"/>
              <a:gd name="T22" fmla="*/ 15565 w 21600"/>
              <a:gd name="T23" fmla="*/ 974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 extrusionOk="0">
                <a:moveTo>
                  <a:pt x="21022" y="20295"/>
                </a:moveTo>
                <a:lnTo>
                  <a:pt x="18828" y="18396"/>
                </a:lnTo>
                <a:lnTo>
                  <a:pt x="18828" y="13174"/>
                </a:lnTo>
                <a:lnTo>
                  <a:pt x="15478" y="13174"/>
                </a:lnTo>
                <a:lnTo>
                  <a:pt x="15478" y="11631"/>
                </a:lnTo>
                <a:lnTo>
                  <a:pt x="17326" y="11631"/>
                </a:lnTo>
                <a:lnTo>
                  <a:pt x="17326" y="11156"/>
                </a:lnTo>
                <a:lnTo>
                  <a:pt x="17326" y="0"/>
                </a:lnTo>
                <a:lnTo>
                  <a:pt x="10858" y="0"/>
                </a:lnTo>
                <a:lnTo>
                  <a:pt x="4274" y="0"/>
                </a:lnTo>
                <a:lnTo>
                  <a:pt x="4274" y="11037"/>
                </a:lnTo>
                <a:lnTo>
                  <a:pt x="4274" y="11631"/>
                </a:lnTo>
                <a:lnTo>
                  <a:pt x="6122" y="11631"/>
                </a:lnTo>
                <a:lnTo>
                  <a:pt x="6122" y="13174"/>
                </a:lnTo>
                <a:lnTo>
                  <a:pt x="2772" y="13174"/>
                </a:lnTo>
                <a:lnTo>
                  <a:pt x="2772" y="18514"/>
                </a:lnTo>
                <a:lnTo>
                  <a:pt x="693" y="20295"/>
                </a:lnTo>
                <a:lnTo>
                  <a:pt x="462" y="20413"/>
                </a:lnTo>
                <a:lnTo>
                  <a:pt x="231" y="20651"/>
                </a:lnTo>
                <a:lnTo>
                  <a:pt x="116" y="20888"/>
                </a:lnTo>
                <a:lnTo>
                  <a:pt x="0" y="21125"/>
                </a:lnTo>
                <a:lnTo>
                  <a:pt x="0" y="21244"/>
                </a:lnTo>
                <a:lnTo>
                  <a:pt x="116" y="21363"/>
                </a:lnTo>
                <a:lnTo>
                  <a:pt x="116" y="21481"/>
                </a:lnTo>
                <a:lnTo>
                  <a:pt x="231" y="21481"/>
                </a:lnTo>
                <a:lnTo>
                  <a:pt x="347" y="21600"/>
                </a:lnTo>
                <a:lnTo>
                  <a:pt x="578" y="21600"/>
                </a:lnTo>
                <a:lnTo>
                  <a:pt x="693" y="21600"/>
                </a:lnTo>
                <a:lnTo>
                  <a:pt x="10858" y="21600"/>
                </a:lnTo>
                <a:lnTo>
                  <a:pt x="20907" y="21600"/>
                </a:lnTo>
                <a:lnTo>
                  <a:pt x="21138" y="21600"/>
                </a:lnTo>
                <a:lnTo>
                  <a:pt x="21253" y="21600"/>
                </a:lnTo>
                <a:lnTo>
                  <a:pt x="21369" y="21481"/>
                </a:lnTo>
                <a:lnTo>
                  <a:pt x="21484" y="21481"/>
                </a:lnTo>
                <a:lnTo>
                  <a:pt x="21600" y="21363"/>
                </a:lnTo>
                <a:lnTo>
                  <a:pt x="21600" y="21244"/>
                </a:lnTo>
                <a:lnTo>
                  <a:pt x="21600" y="21125"/>
                </a:lnTo>
                <a:lnTo>
                  <a:pt x="21484" y="20888"/>
                </a:lnTo>
                <a:lnTo>
                  <a:pt x="21369" y="20651"/>
                </a:lnTo>
                <a:lnTo>
                  <a:pt x="21253" y="20413"/>
                </a:lnTo>
                <a:lnTo>
                  <a:pt x="21022" y="20295"/>
                </a:lnTo>
                <a:close/>
              </a:path>
              <a:path w="21600" h="21600" extrusionOk="0">
                <a:moveTo>
                  <a:pt x="18019" y="18514"/>
                </a:moveTo>
                <a:lnTo>
                  <a:pt x="17326" y="17921"/>
                </a:lnTo>
                <a:lnTo>
                  <a:pt x="4389" y="17921"/>
                </a:lnTo>
                <a:lnTo>
                  <a:pt x="3696" y="18514"/>
                </a:lnTo>
                <a:lnTo>
                  <a:pt x="18019" y="18514"/>
                </a:lnTo>
                <a:close/>
              </a:path>
              <a:path w="21600" h="21600" extrusionOk="0">
                <a:moveTo>
                  <a:pt x="19174" y="19701"/>
                </a:moveTo>
                <a:lnTo>
                  <a:pt x="18481" y="19108"/>
                </a:lnTo>
                <a:lnTo>
                  <a:pt x="3119" y="19108"/>
                </a:lnTo>
                <a:lnTo>
                  <a:pt x="2426" y="19701"/>
                </a:lnTo>
                <a:lnTo>
                  <a:pt x="19174" y="19701"/>
                </a:lnTo>
                <a:close/>
              </a:path>
              <a:path w="21600" h="21600" extrusionOk="0">
                <a:moveTo>
                  <a:pt x="20560" y="20769"/>
                </a:moveTo>
                <a:lnTo>
                  <a:pt x="19867" y="20176"/>
                </a:lnTo>
                <a:lnTo>
                  <a:pt x="1848" y="20176"/>
                </a:lnTo>
                <a:lnTo>
                  <a:pt x="1155" y="20769"/>
                </a:lnTo>
                <a:lnTo>
                  <a:pt x="20560" y="20769"/>
                </a:lnTo>
                <a:close/>
              </a:path>
              <a:path w="21600" h="21600" extrusionOk="0">
                <a:moveTo>
                  <a:pt x="18828" y="18396"/>
                </a:moveTo>
                <a:lnTo>
                  <a:pt x="17442" y="17209"/>
                </a:lnTo>
                <a:lnTo>
                  <a:pt x="4158" y="17209"/>
                </a:lnTo>
                <a:lnTo>
                  <a:pt x="2772" y="18514"/>
                </a:lnTo>
                <a:moveTo>
                  <a:pt x="13168" y="14123"/>
                </a:moveTo>
                <a:lnTo>
                  <a:pt x="13168" y="14716"/>
                </a:lnTo>
                <a:lnTo>
                  <a:pt x="17788" y="14716"/>
                </a:lnTo>
                <a:lnTo>
                  <a:pt x="17788" y="14123"/>
                </a:lnTo>
                <a:lnTo>
                  <a:pt x="13168" y="14123"/>
                </a:lnTo>
                <a:close/>
              </a:path>
              <a:path w="21600" h="21600" extrusionOk="0">
                <a:moveTo>
                  <a:pt x="6122" y="1899"/>
                </a:moveTo>
                <a:lnTo>
                  <a:pt x="6122" y="9732"/>
                </a:lnTo>
                <a:lnTo>
                  <a:pt x="15478" y="9732"/>
                </a:lnTo>
                <a:lnTo>
                  <a:pt x="15478" y="1899"/>
                </a:lnTo>
                <a:lnTo>
                  <a:pt x="6122" y="1899"/>
                </a:lnTo>
                <a:moveTo>
                  <a:pt x="6122" y="11631"/>
                </a:moveTo>
                <a:lnTo>
                  <a:pt x="15478" y="11631"/>
                </a:lnTo>
                <a:lnTo>
                  <a:pt x="15478" y="13174"/>
                </a:lnTo>
                <a:lnTo>
                  <a:pt x="6122" y="13174"/>
                </a:lnTo>
                <a:lnTo>
                  <a:pt x="6122" y="11631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11426" name="Group 162"/>
          <p:cNvGrpSpPr>
            <a:grpSpLocks/>
          </p:cNvGrpSpPr>
          <p:nvPr/>
        </p:nvGrpSpPr>
        <p:grpSpPr bwMode="auto">
          <a:xfrm>
            <a:off x="612775" y="2384425"/>
            <a:ext cx="1079500" cy="1081087"/>
            <a:chOff x="476" y="3294"/>
            <a:chExt cx="1315" cy="1316"/>
          </a:xfrm>
        </p:grpSpPr>
        <p:sp>
          <p:nvSpPr>
            <p:cNvPr id="11427" name="Rectangle 163"/>
            <p:cNvSpPr>
              <a:spLocks noChangeArrowheads="1"/>
            </p:cNvSpPr>
            <p:nvPr/>
          </p:nvSpPr>
          <p:spPr bwMode="auto">
            <a:xfrm>
              <a:off x="476" y="3294"/>
              <a:ext cx="635" cy="408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buFontTx/>
                <a:buNone/>
              </a:pPr>
              <a:r>
                <a:rPr lang="en-GB" sz="1200" b="1"/>
                <a:t>App</a:t>
              </a:r>
              <a:r>
                <a:rPr lang="en-GB" sz="1200" b="1" baseline="-25000"/>
                <a:t>1</a:t>
              </a:r>
              <a:endParaRPr lang="en-GB" sz="1200" b="1"/>
            </a:p>
          </p:txBody>
        </p:sp>
        <p:sp>
          <p:nvSpPr>
            <p:cNvPr id="11428" name="Rectangle 164"/>
            <p:cNvSpPr>
              <a:spLocks noChangeArrowheads="1"/>
            </p:cNvSpPr>
            <p:nvPr/>
          </p:nvSpPr>
          <p:spPr bwMode="auto">
            <a:xfrm>
              <a:off x="476" y="3748"/>
              <a:ext cx="635" cy="408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buFontTx/>
                <a:buNone/>
              </a:pPr>
              <a:r>
                <a:rPr lang="en-GB" sz="1200" b="1"/>
                <a:t>Agent</a:t>
              </a:r>
              <a:r>
                <a:rPr lang="en-GB" sz="1200" b="1" baseline="-25000"/>
                <a:t>1</a:t>
              </a:r>
              <a:endParaRPr lang="en-GB" sz="1200" b="1"/>
            </a:p>
          </p:txBody>
        </p:sp>
        <p:sp>
          <p:nvSpPr>
            <p:cNvPr id="11429" name="Rectangle 165"/>
            <p:cNvSpPr>
              <a:spLocks noChangeArrowheads="1"/>
            </p:cNvSpPr>
            <p:nvPr/>
          </p:nvSpPr>
          <p:spPr bwMode="auto">
            <a:xfrm>
              <a:off x="1156" y="3294"/>
              <a:ext cx="635" cy="408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buFontTx/>
                <a:buNone/>
              </a:pPr>
              <a:r>
                <a:rPr lang="en-GB" sz="1200" b="1"/>
                <a:t>App</a:t>
              </a:r>
              <a:r>
                <a:rPr lang="en-GB" sz="1200" b="1" baseline="-25000"/>
                <a:t>2</a:t>
              </a:r>
              <a:endParaRPr lang="en-GB" sz="1200" b="1"/>
            </a:p>
          </p:txBody>
        </p:sp>
        <p:sp>
          <p:nvSpPr>
            <p:cNvPr id="11430" name="Rectangle 166"/>
            <p:cNvSpPr>
              <a:spLocks noChangeArrowheads="1"/>
            </p:cNvSpPr>
            <p:nvPr/>
          </p:nvSpPr>
          <p:spPr bwMode="auto">
            <a:xfrm>
              <a:off x="1156" y="3748"/>
              <a:ext cx="635" cy="408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buFontTx/>
                <a:buNone/>
              </a:pPr>
              <a:r>
                <a:rPr lang="en-GB" sz="1200" b="1"/>
                <a:t>Agent</a:t>
              </a:r>
              <a:r>
                <a:rPr lang="en-GB" sz="1200" b="1" baseline="-25000"/>
                <a:t>2</a:t>
              </a:r>
              <a:endParaRPr lang="en-GB" sz="1200" b="1"/>
            </a:p>
          </p:txBody>
        </p:sp>
        <p:sp>
          <p:nvSpPr>
            <p:cNvPr id="11431" name="Rectangle 167"/>
            <p:cNvSpPr>
              <a:spLocks noChangeArrowheads="1"/>
            </p:cNvSpPr>
            <p:nvPr/>
          </p:nvSpPr>
          <p:spPr bwMode="auto">
            <a:xfrm>
              <a:off x="476" y="4202"/>
              <a:ext cx="1315" cy="408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buFontTx/>
                <a:buNone/>
              </a:pPr>
              <a:r>
                <a:rPr lang="en-GB" sz="1200" b="1"/>
                <a:t>Node</a:t>
              </a:r>
            </a:p>
          </p:txBody>
        </p:sp>
      </p:grpSp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From Network to Simulation</a:t>
            </a:r>
          </a:p>
        </p:txBody>
      </p:sp>
      <p:sp>
        <p:nvSpPr>
          <p:cNvPr id="11297" name="AutoShape 33"/>
          <p:cNvSpPr>
            <a:spLocks noChangeArrowheads="1"/>
          </p:cNvSpPr>
          <p:nvPr/>
        </p:nvSpPr>
        <p:spPr bwMode="auto">
          <a:xfrm>
            <a:off x="4800600" y="2097087"/>
            <a:ext cx="2209799" cy="719138"/>
          </a:xfrm>
          <a:prstGeom prst="wedgeRoundRectCallout">
            <a:avLst>
              <a:gd name="adj1" fmla="val -53221"/>
              <a:gd name="adj2" fmla="val 65803"/>
              <a:gd name="adj3" fmla="val 16667"/>
            </a:avLst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buFontTx/>
              <a:buNone/>
            </a:pPr>
            <a:r>
              <a:rPr lang="en-GB" sz="2000" b="1" dirty="0"/>
              <a:t>Application,  Agent &amp; Node</a:t>
            </a:r>
          </a:p>
        </p:txBody>
      </p:sp>
      <p:sp>
        <p:nvSpPr>
          <p:cNvPr id="11298" name="AutoShape 34"/>
          <p:cNvSpPr>
            <a:spLocks noChangeArrowheads="1"/>
          </p:cNvSpPr>
          <p:nvPr/>
        </p:nvSpPr>
        <p:spPr bwMode="auto">
          <a:xfrm>
            <a:off x="5795963" y="5337175"/>
            <a:ext cx="1062037" cy="431800"/>
          </a:xfrm>
          <a:prstGeom prst="wedgeRoundRectCallout">
            <a:avLst>
              <a:gd name="adj1" fmla="val -108413"/>
              <a:gd name="adj2" fmla="val -83315"/>
              <a:gd name="adj3" fmla="val 16667"/>
            </a:avLst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buFontTx/>
              <a:buNone/>
            </a:pPr>
            <a:r>
              <a:rPr lang="en-GB" b="1" dirty="0"/>
              <a:t>Link</a:t>
            </a:r>
          </a:p>
        </p:txBody>
      </p:sp>
      <p:sp>
        <p:nvSpPr>
          <p:cNvPr id="11299" name="AutoShape 35"/>
          <p:cNvSpPr>
            <a:spLocks noChangeArrowheads="1"/>
          </p:cNvSpPr>
          <p:nvPr/>
        </p:nvSpPr>
        <p:spPr bwMode="auto">
          <a:xfrm>
            <a:off x="2362200" y="5408612"/>
            <a:ext cx="1371599" cy="431800"/>
          </a:xfrm>
          <a:prstGeom prst="wedgeRoundRectCallout">
            <a:avLst>
              <a:gd name="adj1" fmla="val -64445"/>
              <a:gd name="adj2" fmla="val -198809"/>
              <a:gd name="adj3" fmla="val 16667"/>
            </a:avLst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buFontTx/>
              <a:buNone/>
            </a:pPr>
            <a:r>
              <a:rPr lang="en-GB" b="1" dirty="0"/>
              <a:t>Node</a:t>
            </a:r>
          </a:p>
        </p:txBody>
      </p:sp>
      <p:pic>
        <p:nvPicPr>
          <p:cNvPr id="11348" name="Picture 84" descr="router-generi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40513" y="4346575"/>
            <a:ext cx="739775" cy="43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349" name="Picture 85" descr="router-generi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35150" y="4329112"/>
            <a:ext cx="739775" cy="43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350" name="Picture 86" descr="router-generi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84663" y="4346575"/>
            <a:ext cx="739775" cy="43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352" name="computr2"/>
          <p:cNvSpPr>
            <a:spLocks noChangeAspect="1" noEditPoints="1" noChangeArrowheads="1"/>
          </p:cNvSpPr>
          <p:nvPr/>
        </p:nvSpPr>
        <p:spPr bwMode="auto">
          <a:xfrm>
            <a:off x="663575" y="5834062"/>
            <a:ext cx="871538" cy="871538"/>
          </a:xfrm>
          <a:custGeom>
            <a:avLst/>
            <a:gdLst>
              <a:gd name="T0" fmla="*/ 10800 w 21600"/>
              <a:gd name="T1" fmla="*/ 0 h 21600"/>
              <a:gd name="T2" fmla="*/ 10800 w 21600"/>
              <a:gd name="T3" fmla="*/ 21600 h 21600"/>
              <a:gd name="T4" fmla="*/ 17326 w 21600"/>
              <a:gd name="T5" fmla="*/ 0 h 21600"/>
              <a:gd name="T6" fmla="*/ 4274 w 21600"/>
              <a:gd name="T7" fmla="*/ 0 h 21600"/>
              <a:gd name="T8" fmla="*/ 4274 w 21600"/>
              <a:gd name="T9" fmla="*/ 11631 h 21600"/>
              <a:gd name="T10" fmla="*/ 17326 w 21600"/>
              <a:gd name="T11" fmla="*/ 11631 h 21600"/>
              <a:gd name="T12" fmla="*/ 4274 w 21600"/>
              <a:gd name="T13" fmla="*/ 5816 h 21600"/>
              <a:gd name="T14" fmla="*/ 17326 w 21600"/>
              <a:gd name="T15" fmla="*/ 5816 h 21600"/>
              <a:gd name="T16" fmla="*/ 18828 w 21600"/>
              <a:gd name="T17" fmla="*/ 15785 h 21600"/>
              <a:gd name="T18" fmla="*/ 2772 w 21600"/>
              <a:gd name="T19" fmla="*/ 15785 h 21600"/>
              <a:gd name="T20" fmla="*/ 6194 w 21600"/>
              <a:gd name="T21" fmla="*/ 1913 h 21600"/>
              <a:gd name="T22" fmla="*/ 15565 w 21600"/>
              <a:gd name="T23" fmla="*/ 974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 extrusionOk="0">
                <a:moveTo>
                  <a:pt x="21022" y="20295"/>
                </a:moveTo>
                <a:lnTo>
                  <a:pt x="18828" y="18396"/>
                </a:lnTo>
                <a:lnTo>
                  <a:pt x="18828" y="13174"/>
                </a:lnTo>
                <a:lnTo>
                  <a:pt x="15478" y="13174"/>
                </a:lnTo>
                <a:lnTo>
                  <a:pt x="15478" y="11631"/>
                </a:lnTo>
                <a:lnTo>
                  <a:pt x="17326" y="11631"/>
                </a:lnTo>
                <a:lnTo>
                  <a:pt x="17326" y="11156"/>
                </a:lnTo>
                <a:lnTo>
                  <a:pt x="17326" y="0"/>
                </a:lnTo>
                <a:lnTo>
                  <a:pt x="10858" y="0"/>
                </a:lnTo>
                <a:lnTo>
                  <a:pt x="4274" y="0"/>
                </a:lnTo>
                <a:lnTo>
                  <a:pt x="4274" y="11037"/>
                </a:lnTo>
                <a:lnTo>
                  <a:pt x="4274" y="11631"/>
                </a:lnTo>
                <a:lnTo>
                  <a:pt x="6122" y="11631"/>
                </a:lnTo>
                <a:lnTo>
                  <a:pt x="6122" y="13174"/>
                </a:lnTo>
                <a:lnTo>
                  <a:pt x="2772" y="13174"/>
                </a:lnTo>
                <a:lnTo>
                  <a:pt x="2772" y="18514"/>
                </a:lnTo>
                <a:lnTo>
                  <a:pt x="693" y="20295"/>
                </a:lnTo>
                <a:lnTo>
                  <a:pt x="462" y="20413"/>
                </a:lnTo>
                <a:lnTo>
                  <a:pt x="231" y="20651"/>
                </a:lnTo>
                <a:lnTo>
                  <a:pt x="116" y="20888"/>
                </a:lnTo>
                <a:lnTo>
                  <a:pt x="0" y="21125"/>
                </a:lnTo>
                <a:lnTo>
                  <a:pt x="0" y="21244"/>
                </a:lnTo>
                <a:lnTo>
                  <a:pt x="116" y="21363"/>
                </a:lnTo>
                <a:lnTo>
                  <a:pt x="116" y="21481"/>
                </a:lnTo>
                <a:lnTo>
                  <a:pt x="231" y="21481"/>
                </a:lnTo>
                <a:lnTo>
                  <a:pt x="347" y="21600"/>
                </a:lnTo>
                <a:lnTo>
                  <a:pt x="578" y="21600"/>
                </a:lnTo>
                <a:lnTo>
                  <a:pt x="693" y="21600"/>
                </a:lnTo>
                <a:lnTo>
                  <a:pt x="10858" y="21600"/>
                </a:lnTo>
                <a:lnTo>
                  <a:pt x="20907" y="21600"/>
                </a:lnTo>
                <a:lnTo>
                  <a:pt x="21138" y="21600"/>
                </a:lnTo>
                <a:lnTo>
                  <a:pt x="21253" y="21600"/>
                </a:lnTo>
                <a:lnTo>
                  <a:pt x="21369" y="21481"/>
                </a:lnTo>
                <a:lnTo>
                  <a:pt x="21484" y="21481"/>
                </a:lnTo>
                <a:lnTo>
                  <a:pt x="21600" y="21363"/>
                </a:lnTo>
                <a:lnTo>
                  <a:pt x="21600" y="21244"/>
                </a:lnTo>
                <a:lnTo>
                  <a:pt x="21600" y="21125"/>
                </a:lnTo>
                <a:lnTo>
                  <a:pt x="21484" y="20888"/>
                </a:lnTo>
                <a:lnTo>
                  <a:pt x="21369" y="20651"/>
                </a:lnTo>
                <a:lnTo>
                  <a:pt x="21253" y="20413"/>
                </a:lnTo>
                <a:lnTo>
                  <a:pt x="21022" y="20295"/>
                </a:lnTo>
                <a:close/>
              </a:path>
              <a:path w="21600" h="21600" extrusionOk="0">
                <a:moveTo>
                  <a:pt x="18019" y="18514"/>
                </a:moveTo>
                <a:lnTo>
                  <a:pt x="17326" y="17921"/>
                </a:lnTo>
                <a:lnTo>
                  <a:pt x="4389" y="17921"/>
                </a:lnTo>
                <a:lnTo>
                  <a:pt x="3696" y="18514"/>
                </a:lnTo>
                <a:lnTo>
                  <a:pt x="18019" y="18514"/>
                </a:lnTo>
                <a:close/>
              </a:path>
              <a:path w="21600" h="21600" extrusionOk="0">
                <a:moveTo>
                  <a:pt x="19174" y="19701"/>
                </a:moveTo>
                <a:lnTo>
                  <a:pt x="18481" y="19108"/>
                </a:lnTo>
                <a:lnTo>
                  <a:pt x="3119" y="19108"/>
                </a:lnTo>
                <a:lnTo>
                  <a:pt x="2426" y="19701"/>
                </a:lnTo>
                <a:lnTo>
                  <a:pt x="19174" y="19701"/>
                </a:lnTo>
                <a:close/>
              </a:path>
              <a:path w="21600" h="21600" extrusionOk="0">
                <a:moveTo>
                  <a:pt x="20560" y="20769"/>
                </a:moveTo>
                <a:lnTo>
                  <a:pt x="19867" y="20176"/>
                </a:lnTo>
                <a:lnTo>
                  <a:pt x="1848" y="20176"/>
                </a:lnTo>
                <a:lnTo>
                  <a:pt x="1155" y="20769"/>
                </a:lnTo>
                <a:lnTo>
                  <a:pt x="20560" y="20769"/>
                </a:lnTo>
                <a:close/>
              </a:path>
              <a:path w="21600" h="21600" extrusionOk="0">
                <a:moveTo>
                  <a:pt x="18828" y="18396"/>
                </a:moveTo>
                <a:lnTo>
                  <a:pt x="17442" y="17209"/>
                </a:lnTo>
                <a:lnTo>
                  <a:pt x="4158" y="17209"/>
                </a:lnTo>
                <a:lnTo>
                  <a:pt x="2772" y="18514"/>
                </a:lnTo>
                <a:moveTo>
                  <a:pt x="13168" y="14123"/>
                </a:moveTo>
                <a:lnTo>
                  <a:pt x="13168" y="14716"/>
                </a:lnTo>
                <a:lnTo>
                  <a:pt x="17788" y="14716"/>
                </a:lnTo>
                <a:lnTo>
                  <a:pt x="17788" y="14123"/>
                </a:lnTo>
                <a:lnTo>
                  <a:pt x="13168" y="14123"/>
                </a:lnTo>
                <a:close/>
              </a:path>
              <a:path w="21600" h="21600" extrusionOk="0">
                <a:moveTo>
                  <a:pt x="6122" y="1899"/>
                </a:moveTo>
                <a:lnTo>
                  <a:pt x="6122" y="9732"/>
                </a:lnTo>
                <a:lnTo>
                  <a:pt x="15478" y="9732"/>
                </a:lnTo>
                <a:lnTo>
                  <a:pt x="15478" y="1899"/>
                </a:lnTo>
                <a:lnTo>
                  <a:pt x="6122" y="1899"/>
                </a:lnTo>
                <a:moveTo>
                  <a:pt x="6122" y="11631"/>
                </a:moveTo>
                <a:lnTo>
                  <a:pt x="15478" y="11631"/>
                </a:lnTo>
                <a:lnTo>
                  <a:pt x="15478" y="13174"/>
                </a:lnTo>
                <a:lnTo>
                  <a:pt x="6122" y="13174"/>
                </a:lnTo>
                <a:lnTo>
                  <a:pt x="6122" y="11631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353" name="computr2"/>
          <p:cNvSpPr>
            <a:spLocks noChangeAspect="1" noEditPoints="1" noChangeArrowheads="1"/>
          </p:cNvSpPr>
          <p:nvPr/>
        </p:nvSpPr>
        <p:spPr bwMode="auto">
          <a:xfrm>
            <a:off x="4627563" y="5834062"/>
            <a:ext cx="871537" cy="871538"/>
          </a:xfrm>
          <a:custGeom>
            <a:avLst/>
            <a:gdLst>
              <a:gd name="T0" fmla="*/ 10800 w 21600"/>
              <a:gd name="T1" fmla="*/ 0 h 21600"/>
              <a:gd name="T2" fmla="*/ 10800 w 21600"/>
              <a:gd name="T3" fmla="*/ 21600 h 21600"/>
              <a:gd name="T4" fmla="*/ 17326 w 21600"/>
              <a:gd name="T5" fmla="*/ 0 h 21600"/>
              <a:gd name="T6" fmla="*/ 4274 w 21600"/>
              <a:gd name="T7" fmla="*/ 0 h 21600"/>
              <a:gd name="T8" fmla="*/ 4274 w 21600"/>
              <a:gd name="T9" fmla="*/ 11631 h 21600"/>
              <a:gd name="T10" fmla="*/ 17326 w 21600"/>
              <a:gd name="T11" fmla="*/ 11631 h 21600"/>
              <a:gd name="T12" fmla="*/ 4274 w 21600"/>
              <a:gd name="T13" fmla="*/ 5816 h 21600"/>
              <a:gd name="T14" fmla="*/ 17326 w 21600"/>
              <a:gd name="T15" fmla="*/ 5816 h 21600"/>
              <a:gd name="T16" fmla="*/ 18828 w 21600"/>
              <a:gd name="T17" fmla="*/ 15785 h 21600"/>
              <a:gd name="T18" fmla="*/ 2772 w 21600"/>
              <a:gd name="T19" fmla="*/ 15785 h 21600"/>
              <a:gd name="T20" fmla="*/ 6194 w 21600"/>
              <a:gd name="T21" fmla="*/ 1913 h 21600"/>
              <a:gd name="T22" fmla="*/ 15565 w 21600"/>
              <a:gd name="T23" fmla="*/ 974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 extrusionOk="0">
                <a:moveTo>
                  <a:pt x="21022" y="20295"/>
                </a:moveTo>
                <a:lnTo>
                  <a:pt x="18828" y="18396"/>
                </a:lnTo>
                <a:lnTo>
                  <a:pt x="18828" y="13174"/>
                </a:lnTo>
                <a:lnTo>
                  <a:pt x="15478" y="13174"/>
                </a:lnTo>
                <a:lnTo>
                  <a:pt x="15478" y="11631"/>
                </a:lnTo>
                <a:lnTo>
                  <a:pt x="17326" y="11631"/>
                </a:lnTo>
                <a:lnTo>
                  <a:pt x="17326" y="11156"/>
                </a:lnTo>
                <a:lnTo>
                  <a:pt x="17326" y="0"/>
                </a:lnTo>
                <a:lnTo>
                  <a:pt x="10858" y="0"/>
                </a:lnTo>
                <a:lnTo>
                  <a:pt x="4274" y="0"/>
                </a:lnTo>
                <a:lnTo>
                  <a:pt x="4274" y="11037"/>
                </a:lnTo>
                <a:lnTo>
                  <a:pt x="4274" y="11631"/>
                </a:lnTo>
                <a:lnTo>
                  <a:pt x="6122" y="11631"/>
                </a:lnTo>
                <a:lnTo>
                  <a:pt x="6122" y="13174"/>
                </a:lnTo>
                <a:lnTo>
                  <a:pt x="2772" y="13174"/>
                </a:lnTo>
                <a:lnTo>
                  <a:pt x="2772" y="18514"/>
                </a:lnTo>
                <a:lnTo>
                  <a:pt x="693" y="20295"/>
                </a:lnTo>
                <a:lnTo>
                  <a:pt x="462" y="20413"/>
                </a:lnTo>
                <a:lnTo>
                  <a:pt x="231" y="20651"/>
                </a:lnTo>
                <a:lnTo>
                  <a:pt x="116" y="20888"/>
                </a:lnTo>
                <a:lnTo>
                  <a:pt x="0" y="21125"/>
                </a:lnTo>
                <a:lnTo>
                  <a:pt x="0" y="21244"/>
                </a:lnTo>
                <a:lnTo>
                  <a:pt x="116" y="21363"/>
                </a:lnTo>
                <a:lnTo>
                  <a:pt x="116" y="21481"/>
                </a:lnTo>
                <a:lnTo>
                  <a:pt x="231" y="21481"/>
                </a:lnTo>
                <a:lnTo>
                  <a:pt x="347" y="21600"/>
                </a:lnTo>
                <a:lnTo>
                  <a:pt x="578" y="21600"/>
                </a:lnTo>
                <a:lnTo>
                  <a:pt x="693" y="21600"/>
                </a:lnTo>
                <a:lnTo>
                  <a:pt x="10858" y="21600"/>
                </a:lnTo>
                <a:lnTo>
                  <a:pt x="20907" y="21600"/>
                </a:lnTo>
                <a:lnTo>
                  <a:pt x="21138" y="21600"/>
                </a:lnTo>
                <a:lnTo>
                  <a:pt x="21253" y="21600"/>
                </a:lnTo>
                <a:lnTo>
                  <a:pt x="21369" y="21481"/>
                </a:lnTo>
                <a:lnTo>
                  <a:pt x="21484" y="21481"/>
                </a:lnTo>
                <a:lnTo>
                  <a:pt x="21600" y="21363"/>
                </a:lnTo>
                <a:lnTo>
                  <a:pt x="21600" y="21244"/>
                </a:lnTo>
                <a:lnTo>
                  <a:pt x="21600" y="21125"/>
                </a:lnTo>
                <a:lnTo>
                  <a:pt x="21484" y="20888"/>
                </a:lnTo>
                <a:lnTo>
                  <a:pt x="21369" y="20651"/>
                </a:lnTo>
                <a:lnTo>
                  <a:pt x="21253" y="20413"/>
                </a:lnTo>
                <a:lnTo>
                  <a:pt x="21022" y="20295"/>
                </a:lnTo>
                <a:close/>
              </a:path>
              <a:path w="21600" h="21600" extrusionOk="0">
                <a:moveTo>
                  <a:pt x="18019" y="18514"/>
                </a:moveTo>
                <a:lnTo>
                  <a:pt x="17326" y="17921"/>
                </a:lnTo>
                <a:lnTo>
                  <a:pt x="4389" y="17921"/>
                </a:lnTo>
                <a:lnTo>
                  <a:pt x="3696" y="18514"/>
                </a:lnTo>
                <a:lnTo>
                  <a:pt x="18019" y="18514"/>
                </a:lnTo>
                <a:close/>
              </a:path>
              <a:path w="21600" h="21600" extrusionOk="0">
                <a:moveTo>
                  <a:pt x="19174" y="19701"/>
                </a:moveTo>
                <a:lnTo>
                  <a:pt x="18481" y="19108"/>
                </a:lnTo>
                <a:lnTo>
                  <a:pt x="3119" y="19108"/>
                </a:lnTo>
                <a:lnTo>
                  <a:pt x="2426" y="19701"/>
                </a:lnTo>
                <a:lnTo>
                  <a:pt x="19174" y="19701"/>
                </a:lnTo>
                <a:close/>
              </a:path>
              <a:path w="21600" h="21600" extrusionOk="0">
                <a:moveTo>
                  <a:pt x="20560" y="20769"/>
                </a:moveTo>
                <a:lnTo>
                  <a:pt x="19867" y="20176"/>
                </a:lnTo>
                <a:lnTo>
                  <a:pt x="1848" y="20176"/>
                </a:lnTo>
                <a:lnTo>
                  <a:pt x="1155" y="20769"/>
                </a:lnTo>
                <a:lnTo>
                  <a:pt x="20560" y="20769"/>
                </a:lnTo>
                <a:close/>
              </a:path>
              <a:path w="21600" h="21600" extrusionOk="0">
                <a:moveTo>
                  <a:pt x="18828" y="18396"/>
                </a:moveTo>
                <a:lnTo>
                  <a:pt x="17442" y="17209"/>
                </a:lnTo>
                <a:lnTo>
                  <a:pt x="4158" y="17209"/>
                </a:lnTo>
                <a:lnTo>
                  <a:pt x="2772" y="18514"/>
                </a:lnTo>
                <a:moveTo>
                  <a:pt x="13168" y="14123"/>
                </a:moveTo>
                <a:lnTo>
                  <a:pt x="13168" y="14716"/>
                </a:lnTo>
                <a:lnTo>
                  <a:pt x="17788" y="14716"/>
                </a:lnTo>
                <a:lnTo>
                  <a:pt x="17788" y="14123"/>
                </a:lnTo>
                <a:lnTo>
                  <a:pt x="13168" y="14123"/>
                </a:lnTo>
                <a:close/>
              </a:path>
              <a:path w="21600" h="21600" extrusionOk="0">
                <a:moveTo>
                  <a:pt x="6122" y="1899"/>
                </a:moveTo>
                <a:lnTo>
                  <a:pt x="6122" y="9732"/>
                </a:lnTo>
                <a:lnTo>
                  <a:pt x="15478" y="9732"/>
                </a:lnTo>
                <a:lnTo>
                  <a:pt x="15478" y="1899"/>
                </a:lnTo>
                <a:lnTo>
                  <a:pt x="6122" y="1899"/>
                </a:lnTo>
                <a:moveTo>
                  <a:pt x="6122" y="11631"/>
                </a:moveTo>
                <a:lnTo>
                  <a:pt x="15478" y="11631"/>
                </a:lnTo>
                <a:lnTo>
                  <a:pt x="15478" y="13174"/>
                </a:lnTo>
                <a:lnTo>
                  <a:pt x="6122" y="13174"/>
                </a:lnTo>
                <a:lnTo>
                  <a:pt x="6122" y="11631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354" name="computr2"/>
          <p:cNvSpPr>
            <a:spLocks noChangeAspect="1" noEditPoints="1" noChangeArrowheads="1"/>
          </p:cNvSpPr>
          <p:nvPr/>
        </p:nvSpPr>
        <p:spPr bwMode="auto">
          <a:xfrm>
            <a:off x="7516813" y="5834062"/>
            <a:ext cx="871537" cy="871538"/>
          </a:xfrm>
          <a:custGeom>
            <a:avLst/>
            <a:gdLst>
              <a:gd name="T0" fmla="*/ 10800 w 21600"/>
              <a:gd name="T1" fmla="*/ 0 h 21600"/>
              <a:gd name="T2" fmla="*/ 10800 w 21600"/>
              <a:gd name="T3" fmla="*/ 21600 h 21600"/>
              <a:gd name="T4" fmla="*/ 17326 w 21600"/>
              <a:gd name="T5" fmla="*/ 0 h 21600"/>
              <a:gd name="T6" fmla="*/ 4274 w 21600"/>
              <a:gd name="T7" fmla="*/ 0 h 21600"/>
              <a:gd name="T8" fmla="*/ 4274 w 21600"/>
              <a:gd name="T9" fmla="*/ 11631 h 21600"/>
              <a:gd name="T10" fmla="*/ 17326 w 21600"/>
              <a:gd name="T11" fmla="*/ 11631 h 21600"/>
              <a:gd name="T12" fmla="*/ 4274 w 21600"/>
              <a:gd name="T13" fmla="*/ 5816 h 21600"/>
              <a:gd name="T14" fmla="*/ 17326 w 21600"/>
              <a:gd name="T15" fmla="*/ 5816 h 21600"/>
              <a:gd name="T16" fmla="*/ 18828 w 21600"/>
              <a:gd name="T17" fmla="*/ 15785 h 21600"/>
              <a:gd name="T18" fmla="*/ 2772 w 21600"/>
              <a:gd name="T19" fmla="*/ 15785 h 21600"/>
              <a:gd name="T20" fmla="*/ 6194 w 21600"/>
              <a:gd name="T21" fmla="*/ 1913 h 21600"/>
              <a:gd name="T22" fmla="*/ 15565 w 21600"/>
              <a:gd name="T23" fmla="*/ 974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 extrusionOk="0">
                <a:moveTo>
                  <a:pt x="21022" y="20295"/>
                </a:moveTo>
                <a:lnTo>
                  <a:pt x="18828" y="18396"/>
                </a:lnTo>
                <a:lnTo>
                  <a:pt x="18828" y="13174"/>
                </a:lnTo>
                <a:lnTo>
                  <a:pt x="15478" y="13174"/>
                </a:lnTo>
                <a:lnTo>
                  <a:pt x="15478" y="11631"/>
                </a:lnTo>
                <a:lnTo>
                  <a:pt x="17326" y="11631"/>
                </a:lnTo>
                <a:lnTo>
                  <a:pt x="17326" y="11156"/>
                </a:lnTo>
                <a:lnTo>
                  <a:pt x="17326" y="0"/>
                </a:lnTo>
                <a:lnTo>
                  <a:pt x="10858" y="0"/>
                </a:lnTo>
                <a:lnTo>
                  <a:pt x="4274" y="0"/>
                </a:lnTo>
                <a:lnTo>
                  <a:pt x="4274" y="11037"/>
                </a:lnTo>
                <a:lnTo>
                  <a:pt x="4274" y="11631"/>
                </a:lnTo>
                <a:lnTo>
                  <a:pt x="6122" y="11631"/>
                </a:lnTo>
                <a:lnTo>
                  <a:pt x="6122" y="13174"/>
                </a:lnTo>
                <a:lnTo>
                  <a:pt x="2772" y="13174"/>
                </a:lnTo>
                <a:lnTo>
                  <a:pt x="2772" y="18514"/>
                </a:lnTo>
                <a:lnTo>
                  <a:pt x="693" y="20295"/>
                </a:lnTo>
                <a:lnTo>
                  <a:pt x="462" y="20413"/>
                </a:lnTo>
                <a:lnTo>
                  <a:pt x="231" y="20651"/>
                </a:lnTo>
                <a:lnTo>
                  <a:pt x="116" y="20888"/>
                </a:lnTo>
                <a:lnTo>
                  <a:pt x="0" y="21125"/>
                </a:lnTo>
                <a:lnTo>
                  <a:pt x="0" y="21244"/>
                </a:lnTo>
                <a:lnTo>
                  <a:pt x="116" y="21363"/>
                </a:lnTo>
                <a:lnTo>
                  <a:pt x="116" y="21481"/>
                </a:lnTo>
                <a:lnTo>
                  <a:pt x="231" y="21481"/>
                </a:lnTo>
                <a:lnTo>
                  <a:pt x="347" y="21600"/>
                </a:lnTo>
                <a:lnTo>
                  <a:pt x="578" y="21600"/>
                </a:lnTo>
                <a:lnTo>
                  <a:pt x="693" y="21600"/>
                </a:lnTo>
                <a:lnTo>
                  <a:pt x="10858" y="21600"/>
                </a:lnTo>
                <a:lnTo>
                  <a:pt x="20907" y="21600"/>
                </a:lnTo>
                <a:lnTo>
                  <a:pt x="21138" y="21600"/>
                </a:lnTo>
                <a:lnTo>
                  <a:pt x="21253" y="21600"/>
                </a:lnTo>
                <a:lnTo>
                  <a:pt x="21369" y="21481"/>
                </a:lnTo>
                <a:lnTo>
                  <a:pt x="21484" y="21481"/>
                </a:lnTo>
                <a:lnTo>
                  <a:pt x="21600" y="21363"/>
                </a:lnTo>
                <a:lnTo>
                  <a:pt x="21600" y="21244"/>
                </a:lnTo>
                <a:lnTo>
                  <a:pt x="21600" y="21125"/>
                </a:lnTo>
                <a:lnTo>
                  <a:pt x="21484" y="20888"/>
                </a:lnTo>
                <a:lnTo>
                  <a:pt x="21369" y="20651"/>
                </a:lnTo>
                <a:lnTo>
                  <a:pt x="21253" y="20413"/>
                </a:lnTo>
                <a:lnTo>
                  <a:pt x="21022" y="20295"/>
                </a:lnTo>
                <a:close/>
              </a:path>
              <a:path w="21600" h="21600" extrusionOk="0">
                <a:moveTo>
                  <a:pt x="18019" y="18514"/>
                </a:moveTo>
                <a:lnTo>
                  <a:pt x="17326" y="17921"/>
                </a:lnTo>
                <a:lnTo>
                  <a:pt x="4389" y="17921"/>
                </a:lnTo>
                <a:lnTo>
                  <a:pt x="3696" y="18514"/>
                </a:lnTo>
                <a:lnTo>
                  <a:pt x="18019" y="18514"/>
                </a:lnTo>
                <a:close/>
              </a:path>
              <a:path w="21600" h="21600" extrusionOk="0">
                <a:moveTo>
                  <a:pt x="19174" y="19701"/>
                </a:moveTo>
                <a:lnTo>
                  <a:pt x="18481" y="19108"/>
                </a:lnTo>
                <a:lnTo>
                  <a:pt x="3119" y="19108"/>
                </a:lnTo>
                <a:lnTo>
                  <a:pt x="2426" y="19701"/>
                </a:lnTo>
                <a:lnTo>
                  <a:pt x="19174" y="19701"/>
                </a:lnTo>
                <a:close/>
              </a:path>
              <a:path w="21600" h="21600" extrusionOk="0">
                <a:moveTo>
                  <a:pt x="20560" y="20769"/>
                </a:moveTo>
                <a:lnTo>
                  <a:pt x="19867" y="20176"/>
                </a:lnTo>
                <a:lnTo>
                  <a:pt x="1848" y="20176"/>
                </a:lnTo>
                <a:lnTo>
                  <a:pt x="1155" y="20769"/>
                </a:lnTo>
                <a:lnTo>
                  <a:pt x="20560" y="20769"/>
                </a:lnTo>
                <a:close/>
              </a:path>
              <a:path w="21600" h="21600" extrusionOk="0">
                <a:moveTo>
                  <a:pt x="18828" y="18396"/>
                </a:moveTo>
                <a:lnTo>
                  <a:pt x="17442" y="17209"/>
                </a:lnTo>
                <a:lnTo>
                  <a:pt x="4158" y="17209"/>
                </a:lnTo>
                <a:lnTo>
                  <a:pt x="2772" y="18514"/>
                </a:lnTo>
                <a:moveTo>
                  <a:pt x="13168" y="14123"/>
                </a:moveTo>
                <a:lnTo>
                  <a:pt x="13168" y="14716"/>
                </a:lnTo>
                <a:lnTo>
                  <a:pt x="17788" y="14716"/>
                </a:lnTo>
                <a:lnTo>
                  <a:pt x="17788" y="14123"/>
                </a:lnTo>
                <a:lnTo>
                  <a:pt x="13168" y="14123"/>
                </a:lnTo>
                <a:close/>
              </a:path>
              <a:path w="21600" h="21600" extrusionOk="0">
                <a:moveTo>
                  <a:pt x="6122" y="1899"/>
                </a:moveTo>
                <a:lnTo>
                  <a:pt x="6122" y="9732"/>
                </a:lnTo>
                <a:lnTo>
                  <a:pt x="15478" y="9732"/>
                </a:lnTo>
                <a:lnTo>
                  <a:pt x="15478" y="1899"/>
                </a:lnTo>
                <a:lnTo>
                  <a:pt x="6122" y="1899"/>
                </a:lnTo>
                <a:moveTo>
                  <a:pt x="6122" y="11631"/>
                </a:moveTo>
                <a:lnTo>
                  <a:pt x="15478" y="11631"/>
                </a:lnTo>
                <a:lnTo>
                  <a:pt x="15478" y="13174"/>
                </a:lnTo>
                <a:lnTo>
                  <a:pt x="6122" y="13174"/>
                </a:lnTo>
                <a:lnTo>
                  <a:pt x="6122" y="11631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355" name="computr2"/>
          <p:cNvSpPr>
            <a:spLocks noChangeAspect="1" noEditPoints="1" noChangeArrowheads="1"/>
          </p:cNvSpPr>
          <p:nvPr/>
        </p:nvSpPr>
        <p:spPr bwMode="auto">
          <a:xfrm>
            <a:off x="7299325" y="2384425"/>
            <a:ext cx="871538" cy="871537"/>
          </a:xfrm>
          <a:custGeom>
            <a:avLst/>
            <a:gdLst>
              <a:gd name="T0" fmla="*/ 10800 w 21600"/>
              <a:gd name="T1" fmla="*/ 0 h 21600"/>
              <a:gd name="T2" fmla="*/ 10800 w 21600"/>
              <a:gd name="T3" fmla="*/ 21600 h 21600"/>
              <a:gd name="T4" fmla="*/ 17326 w 21600"/>
              <a:gd name="T5" fmla="*/ 0 h 21600"/>
              <a:gd name="T6" fmla="*/ 4274 w 21600"/>
              <a:gd name="T7" fmla="*/ 0 h 21600"/>
              <a:gd name="T8" fmla="*/ 4274 w 21600"/>
              <a:gd name="T9" fmla="*/ 11631 h 21600"/>
              <a:gd name="T10" fmla="*/ 17326 w 21600"/>
              <a:gd name="T11" fmla="*/ 11631 h 21600"/>
              <a:gd name="T12" fmla="*/ 4274 w 21600"/>
              <a:gd name="T13" fmla="*/ 5816 h 21600"/>
              <a:gd name="T14" fmla="*/ 17326 w 21600"/>
              <a:gd name="T15" fmla="*/ 5816 h 21600"/>
              <a:gd name="T16" fmla="*/ 18828 w 21600"/>
              <a:gd name="T17" fmla="*/ 15785 h 21600"/>
              <a:gd name="T18" fmla="*/ 2772 w 21600"/>
              <a:gd name="T19" fmla="*/ 15785 h 21600"/>
              <a:gd name="T20" fmla="*/ 6194 w 21600"/>
              <a:gd name="T21" fmla="*/ 1913 h 21600"/>
              <a:gd name="T22" fmla="*/ 15565 w 21600"/>
              <a:gd name="T23" fmla="*/ 974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 extrusionOk="0">
                <a:moveTo>
                  <a:pt x="21022" y="20295"/>
                </a:moveTo>
                <a:lnTo>
                  <a:pt x="18828" y="18396"/>
                </a:lnTo>
                <a:lnTo>
                  <a:pt x="18828" y="13174"/>
                </a:lnTo>
                <a:lnTo>
                  <a:pt x="15478" y="13174"/>
                </a:lnTo>
                <a:lnTo>
                  <a:pt x="15478" y="11631"/>
                </a:lnTo>
                <a:lnTo>
                  <a:pt x="17326" y="11631"/>
                </a:lnTo>
                <a:lnTo>
                  <a:pt x="17326" y="11156"/>
                </a:lnTo>
                <a:lnTo>
                  <a:pt x="17326" y="0"/>
                </a:lnTo>
                <a:lnTo>
                  <a:pt x="10858" y="0"/>
                </a:lnTo>
                <a:lnTo>
                  <a:pt x="4274" y="0"/>
                </a:lnTo>
                <a:lnTo>
                  <a:pt x="4274" y="11037"/>
                </a:lnTo>
                <a:lnTo>
                  <a:pt x="4274" y="11631"/>
                </a:lnTo>
                <a:lnTo>
                  <a:pt x="6122" y="11631"/>
                </a:lnTo>
                <a:lnTo>
                  <a:pt x="6122" y="13174"/>
                </a:lnTo>
                <a:lnTo>
                  <a:pt x="2772" y="13174"/>
                </a:lnTo>
                <a:lnTo>
                  <a:pt x="2772" y="18514"/>
                </a:lnTo>
                <a:lnTo>
                  <a:pt x="693" y="20295"/>
                </a:lnTo>
                <a:lnTo>
                  <a:pt x="462" y="20413"/>
                </a:lnTo>
                <a:lnTo>
                  <a:pt x="231" y="20651"/>
                </a:lnTo>
                <a:lnTo>
                  <a:pt x="116" y="20888"/>
                </a:lnTo>
                <a:lnTo>
                  <a:pt x="0" y="21125"/>
                </a:lnTo>
                <a:lnTo>
                  <a:pt x="0" y="21244"/>
                </a:lnTo>
                <a:lnTo>
                  <a:pt x="116" y="21363"/>
                </a:lnTo>
                <a:lnTo>
                  <a:pt x="116" y="21481"/>
                </a:lnTo>
                <a:lnTo>
                  <a:pt x="231" y="21481"/>
                </a:lnTo>
                <a:lnTo>
                  <a:pt x="347" y="21600"/>
                </a:lnTo>
                <a:lnTo>
                  <a:pt x="578" y="21600"/>
                </a:lnTo>
                <a:lnTo>
                  <a:pt x="693" y="21600"/>
                </a:lnTo>
                <a:lnTo>
                  <a:pt x="10858" y="21600"/>
                </a:lnTo>
                <a:lnTo>
                  <a:pt x="20907" y="21600"/>
                </a:lnTo>
                <a:lnTo>
                  <a:pt x="21138" y="21600"/>
                </a:lnTo>
                <a:lnTo>
                  <a:pt x="21253" y="21600"/>
                </a:lnTo>
                <a:lnTo>
                  <a:pt x="21369" y="21481"/>
                </a:lnTo>
                <a:lnTo>
                  <a:pt x="21484" y="21481"/>
                </a:lnTo>
                <a:lnTo>
                  <a:pt x="21600" y="21363"/>
                </a:lnTo>
                <a:lnTo>
                  <a:pt x="21600" y="21244"/>
                </a:lnTo>
                <a:lnTo>
                  <a:pt x="21600" y="21125"/>
                </a:lnTo>
                <a:lnTo>
                  <a:pt x="21484" y="20888"/>
                </a:lnTo>
                <a:lnTo>
                  <a:pt x="21369" y="20651"/>
                </a:lnTo>
                <a:lnTo>
                  <a:pt x="21253" y="20413"/>
                </a:lnTo>
                <a:lnTo>
                  <a:pt x="21022" y="20295"/>
                </a:lnTo>
                <a:close/>
              </a:path>
              <a:path w="21600" h="21600" extrusionOk="0">
                <a:moveTo>
                  <a:pt x="18019" y="18514"/>
                </a:moveTo>
                <a:lnTo>
                  <a:pt x="17326" y="17921"/>
                </a:lnTo>
                <a:lnTo>
                  <a:pt x="4389" y="17921"/>
                </a:lnTo>
                <a:lnTo>
                  <a:pt x="3696" y="18514"/>
                </a:lnTo>
                <a:lnTo>
                  <a:pt x="18019" y="18514"/>
                </a:lnTo>
                <a:close/>
              </a:path>
              <a:path w="21600" h="21600" extrusionOk="0">
                <a:moveTo>
                  <a:pt x="19174" y="19701"/>
                </a:moveTo>
                <a:lnTo>
                  <a:pt x="18481" y="19108"/>
                </a:lnTo>
                <a:lnTo>
                  <a:pt x="3119" y="19108"/>
                </a:lnTo>
                <a:lnTo>
                  <a:pt x="2426" y="19701"/>
                </a:lnTo>
                <a:lnTo>
                  <a:pt x="19174" y="19701"/>
                </a:lnTo>
                <a:close/>
              </a:path>
              <a:path w="21600" h="21600" extrusionOk="0">
                <a:moveTo>
                  <a:pt x="20560" y="20769"/>
                </a:moveTo>
                <a:lnTo>
                  <a:pt x="19867" y="20176"/>
                </a:lnTo>
                <a:lnTo>
                  <a:pt x="1848" y="20176"/>
                </a:lnTo>
                <a:lnTo>
                  <a:pt x="1155" y="20769"/>
                </a:lnTo>
                <a:lnTo>
                  <a:pt x="20560" y="20769"/>
                </a:lnTo>
                <a:close/>
              </a:path>
              <a:path w="21600" h="21600" extrusionOk="0">
                <a:moveTo>
                  <a:pt x="18828" y="18396"/>
                </a:moveTo>
                <a:lnTo>
                  <a:pt x="17442" y="17209"/>
                </a:lnTo>
                <a:lnTo>
                  <a:pt x="4158" y="17209"/>
                </a:lnTo>
                <a:lnTo>
                  <a:pt x="2772" y="18514"/>
                </a:lnTo>
                <a:moveTo>
                  <a:pt x="13168" y="14123"/>
                </a:moveTo>
                <a:lnTo>
                  <a:pt x="13168" y="14716"/>
                </a:lnTo>
                <a:lnTo>
                  <a:pt x="17788" y="14716"/>
                </a:lnTo>
                <a:lnTo>
                  <a:pt x="17788" y="14123"/>
                </a:lnTo>
                <a:lnTo>
                  <a:pt x="13168" y="14123"/>
                </a:lnTo>
                <a:close/>
              </a:path>
              <a:path w="21600" h="21600" extrusionOk="0">
                <a:moveTo>
                  <a:pt x="6122" y="1899"/>
                </a:moveTo>
                <a:lnTo>
                  <a:pt x="6122" y="9732"/>
                </a:lnTo>
                <a:lnTo>
                  <a:pt x="15478" y="9732"/>
                </a:lnTo>
                <a:lnTo>
                  <a:pt x="15478" y="1899"/>
                </a:lnTo>
                <a:lnTo>
                  <a:pt x="6122" y="1899"/>
                </a:lnTo>
                <a:moveTo>
                  <a:pt x="6122" y="11631"/>
                </a:moveTo>
                <a:lnTo>
                  <a:pt x="15478" y="11631"/>
                </a:lnTo>
                <a:lnTo>
                  <a:pt x="15478" y="13174"/>
                </a:lnTo>
                <a:lnTo>
                  <a:pt x="6122" y="13174"/>
                </a:lnTo>
                <a:lnTo>
                  <a:pt x="6122" y="11631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356" name="computr2"/>
          <p:cNvSpPr>
            <a:spLocks noChangeAspect="1" noEditPoints="1" noChangeArrowheads="1"/>
          </p:cNvSpPr>
          <p:nvPr/>
        </p:nvSpPr>
        <p:spPr bwMode="auto">
          <a:xfrm>
            <a:off x="3700463" y="2384425"/>
            <a:ext cx="871537" cy="871537"/>
          </a:xfrm>
          <a:custGeom>
            <a:avLst/>
            <a:gdLst>
              <a:gd name="T0" fmla="*/ 10800 w 21600"/>
              <a:gd name="T1" fmla="*/ 0 h 21600"/>
              <a:gd name="T2" fmla="*/ 10800 w 21600"/>
              <a:gd name="T3" fmla="*/ 21600 h 21600"/>
              <a:gd name="T4" fmla="*/ 17326 w 21600"/>
              <a:gd name="T5" fmla="*/ 0 h 21600"/>
              <a:gd name="T6" fmla="*/ 4274 w 21600"/>
              <a:gd name="T7" fmla="*/ 0 h 21600"/>
              <a:gd name="T8" fmla="*/ 4274 w 21600"/>
              <a:gd name="T9" fmla="*/ 11631 h 21600"/>
              <a:gd name="T10" fmla="*/ 17326 w 21600"/>
              <a:gd name="T11" fmla="*/ 11631 h 21600"/>
              <a:gd name="T12" fmla="*/ 4274 w 21600"/>
              <a:gd name="T13" fmla="*/ 5816 h 21600"/>
              <a:gd name="T14" fmla="*/ 17326 w 21600"/>
              <a:gd name="T15" fmla="*/ 5816 h 21600"/>
              <a:gd name="T16" fmla="*/ 18828 w 21600"/>
              <a:gd name="T17" fmla="*/ 15785 h 21600"/>
              <a:gd name="T18" fmla="*/ 2772 w 21600"/>
              <a:gd name="T19" fmla="*/ 15785 h 21600"/>
              <a:gd name="T20" fmla="*/ 6194 w 21600"/>
              <a:gd name="T21" fmla="*/ 1913 h 21600"/>
              <a:gd name="T22" fmla="*/ 15565 w 21600"/>
              <a:gd name="T23" fmla="*/ 974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 extrusionOk="0">
                <a:moveTo>
                  <a:pt x="21022" y="20295"/>
                </a:moveTo>
                <a:lnTo>
                  <a:pt x="18828" y="18396"/>
                </a:lnTo>
                <a:lnTo>
                  <a:pt x="18828" y="13174"/>
                </a:lnTo>
                <a:lnTo>
                  <a:pt x="15478" y="13174"/>
                </a:lnTo>
                <a:lnTo>
                  <a:pt x="15478" y="11631"/>
                </a:lnTo>
                <a:lnTo>
                  <a:pt x="17326" y="11631"/>
                </a:lnTo>
                <a:lnTo>
                  <a:pt x="17326" y="11156"/>
                </a:lnTo>
                <a:lnTo>
                  <a:pt x="17326" y="0"/>
                </a:lnTo>
                <a:lnTo>
                  <a:pt x="10858" y="0"/>
                </a:lnTo>
                <a:lnTo>
                  <a:pt x="4274" y="0"/>
                </a:lnTo>
                <a:lnTo>
                  <a:pt x="4274" y="11037"/>
                </a:lnTo>
                <a:lnTo>
                  <a:pt x="4274" y="11631"/>
                </a:lnTo>
                <a:lnTo>
                  <a:pt x="6122" y="11631"/>
                </a:lnTo>
                <a:lnTo>
                  <a:pt x="6122" y="13174"/>
                </a:lnTo>
                <a:lnTo>
                  <a:pt x="2772" y="13174"/>
                </a:lnTo>
                <a:lnTo>
                  <a:pt x="2772" y="18514"/>
                </a:lnTo>
                <a:lnTo>
                  <a:pt x="693" y="20295"/>
                </a:lnTo>
                <a:lnTo>
                  <a:pt x="462" y="20413"/>
                </a:lnTo>
                <a:lnTo>
                  <a:pt x="231" y="20651"/>
                </a:lnTo>
                <a:lnTo>
                  <a:pt x="116" y="20888"/>
                </a:lnTo>
                <a:lnTo>
                  <a:pt x="0" y="21125"/>
                </a:lnTo>
                <a:lnTo>
                  <a:pt x="0" y="21244"/>
                </a:lnTo>
                <a:lnTo>
                  <a:pt x="116" y="21363"/>
                </a:lnTo>
                <a:lnTo>
                  <a:pt x="116" y="21481"/>
                </a:lnTo>
                <a:lnTo>
                  <a:pt x="231" y="21481"/>
                </a:lnTo>
                <a:lnTo>
                  <a:pt x="347" y="21600"/>
                </a:lnTo>
                <a:lnTo>
                  <a:pt x="578" y="21600"/>
                </a:lnTo>
                <a:lnTo>
                  <a:pt x="693" y="21600"/>
                </a:lnTo>
                <a:lnTo>
                  <a:pt x="10858" y="21600"/>
                </a:lnTo>
                <a:lnTo>
                  <a:pt x="20907" y="21600"/>
                </a:lnTo>
                <a:lnTo>
                  <a:pt x="21138" y="21600"/>
                </a:lnTo>
                <a:lnTo>
                  <a:pt x="21253" y="21600"/>
                </a:lnTo>
                <a:lnTo>
                  <a:pt x="21369" y="21481"/>
                </a:lnTo>
                <a:lnTo>
                  <a:pt x="21484" y="21481"/>
                </a:lnTo>
                <a:lnTo>
                  <a:pt x="21600" y="21363"/>
                </a:lnTo>
                <a:lnTo>
                  <a:pt x="21600" y="21244"/>
                </a:lnTo>
                <a:lnTo>
                  <a:pt x="21600" y="21125"/>
                </a:lnTo>
                <a:lnTo>
                  <a:pt x="21484" y="20888"/>
                </a:lnTo>
                <a:lnTo>
                  <a:pt x="21369" y="20651"/>
                </a:lnTo>
                <a:lnTo>
                  <a:pt x="21253" y="20413"/>
                </a:lnTo>
                <a:lnTo>
                  <a:pt x="21022" y="20295"/>
                </a:lnTo>
                <a:close/>
              </a:path>
              <a:path w="21600" h="21600" extrusionOk="0">
                <a:moveTo>
                  <a:pt x="18019" y="18514"/>
                </a:moveTo>
                <a:lnTo>
                  <a:pt x="17326" y="17921"/>
                </a:lnTo>
                <a:lnTo>
                  <a:pt x="4389" y="17921"/>
                </a:lnTo>
                <a:lnTo>
                  <a:pt x="3696" y="18514"/>
                </a:lnTo>
                <a:lnTo>
                  <a:pt x="18019" y="18514"/>
                </a:lnTo>
                <a:close/>
              </a:path>
              <a:path w="21600" h="21600" extrusionOk="0">
                <a:moveTo>
                  <a:pt x="19174" y="19701"/>
                </a:moveTo>
                <a:lnTo>
                  <a:pt x="18481" y="19108"/>
                </a:lnTo>
                <a:lnTo>
                  <a:pt x="3119" y="19108"/>
                </a:lnTo>
                <a:lnTo>
                  <a:pt x="2426" y="19701"/>
                </a:lnTo>
                <a:lnTo>
                  <a:pt x="19174" y="19701"/>
                </a:lnTo>
                <a:close/>
              </a:path>
              <a:path w="21600" h="21600" extrusionOk="0">
                <a:moveTo>
                  <a:pt x="20560" y="20769"/>
                </a:moveTo>
                <a:lnTo>
                  <a:pt x="19867" y="20176"/>
                </a:lnTo>
                <a:lnTo>
                  <a:pt x="1848" y="20176"/>
                </a:lnTo>
                <a:lnTo>
                  <a:pt x="1155" y="20769"/>
                </a:lnTo>
                <a:lnTo>
                  <a:pt x="20560" y="20769"/>
                </a:lnTo>
                <a:close/>
              </a:path>
              <a:path w="21600" h="21600" extrusionOk="0">
                <a:moveTo>
                  <a:pt x="18828" y="18396"/>
                </a:moveTo>
                <a:lnTo>
                  <a:pt x="17442" y="17209"/>
                </a:lnTo>
                <a:lnTo>
                  <a:pt x="4158" y="17209"/>
                </a:lnTo>
                <a:lnTo>
                  <a:pt x="2772" y="18514"/>
                </a:lnTo>
                <a:moveTo>
                  <a:pt x="13168" y="14123"/>
                </a:moveTo>
                <a:lnTo>
                  <a:pt x="13168" y="14716"/>
                </a:lnTo>
                <a:lnTo>
                  <a:pt x="17788" y="14716"/>
                </a:lnTo>
                <a:lnTo>
                  <a:pt x="17788" y="14123"/>
                </a:lnTo>
                <a:lnTo>
                  <a:pt x="13168" y="14123"/>
                </a:lnTo>
                <a:close/>
              </a:path>
              <a:path w="21600" h="21600" extrusionOk="0">
                <a:moveTo>
                  <a:pt x="6122" y="1899"/>
                </a:moveTo>
                <a:lnTo>
                  <a:pt x="6122" y="9732"/>
                </a:lnTo>
                <a:lnTo>
                  <a:pt x="15478" y="9732"/>
                </a:lnTo>
                <a:lnTo>
                  <a:pt x="15478" y="1899"/>
                </a:lnTo>
                <a:lnTo>
                  <a:pt x="6122" y="1899"/>
                </a:lnTo>
                <a:moveTo>
                  <a:pt x="6122" y="11631"/>
                </a:moveTo>
                <a:lnTo>
                  <a:pt x="15478" y="11631"/>
                </a:lnTo>
                <a:lnTo>
                  <a:pt x="15478" y="13174"/>
                </a:lnTo>
                <a:lnTo>
                  <a:pt x="6122" y="13174"/>
                </a:lnTo>
                <a:lnTo>
                  <a:pt x="6122" y="11631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cxnSp>
        <p:nvCxnSpPr>
          <p:cNvPr id="11358" name="AutoShape 94"/>
          <p:cNvCxnSpPr>
            <a:cxnSpLocks noChangeShapeType="1"/>
            <a:stCxn id="11349" idx="1"/>
            <a:endCxn id="11352" idx="7"/>
          </p:cNvCxnSpPr>
          <p:nvPr/>
        </p:nvCxnSpPr>
        <p:spPr bwMode="auto">
          <a:xfrm flipH="1">
            <a:off x="1362075" y="4545012"/>
            <a:ext cx="473075" cy="1524000"/>
          </a:xfrm>
          <a:prstGeom prst="straightConnector1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1359" name="AutoShape 95"/>
          <p:cNvCxnSpPr>
            <a:cxnSpLocks noChangeShapeType="1"/>
            <a:stCxn id="11355" idx="1"/>
            <a:endCxn id="11348" idx="3"/>
          </p:cNvCxnSpPr>
          <p:nvPr/>
        </p:nvCxnSpPr>
        <p:spPr bwMode="auto">
          <a:xfrm flipH="1">
            <a:off x="7380288" y="3255962"/>
            <a:ext cx="355600" cy="1306513"/>
          </a:xfrm>
          <a:prstGeom prst="straightConnector1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1360" name="AutoShape 96"/>
          <p:cNvCxnSpPr>
            <a:cxnSpLocks noChangeShapeType="1"/>
            <a:stCxn id="11354" idx="6"/>
            <a:endCxn id="11348" idx="3"/>
          </p:cNvCxnSpPr>
          <p:nvPr/>
        </p:nvCxnSpPr>
        <p:spPr bwMode="auto">
          <a:xfrm flipH="1" flipV="1">
            <a:off x="7380288" y="4562475"/>
            <a:ext cx="309562" cy="1506537"/>
          </a:xfrm>
          <a:prstGeom prst="straightConnector1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1361" name="AutoShape 97"/>
          <p:cNvCxnSpPr>
            <a:cxnSpLocks noChangeShapeType="1"/>
            <a:stCxn id="11350" idx="0"/>
            <a:endCxn id="11356" idx="1"/>
          </p:cNvCxnSpPr>
          <p:nvPr/>
        </p:nvCxnSpPr>
        <p:spPr bwMode="auto">
          <a:xfrm flipH="1" flipV="1">
            <a:off x="4137025" y="3255962"/>
            <a:ext cx="517525" cy="1090613"/>
          </a:xfrm>
          <a:prstGeom prst="straightConnector1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1362" name="AutoShape 98"/>
          <p:cNvCxnSpPr>
            <a:cxnSpLocks noChangeShapeType="1"/>
            <a:stCxn id="11350" idx="2"/>
            <a:endCxn id="11353" idx="0"/>
          </p:cNvCxnSpPr>
          <p:nvPr/>
        </p:nvCxnSpPr>
        <p:spPr bwMode="auto">
          <a:xfrm>
            <a:off x="4654550" y="4778375"/>
            <a:ext cx="409575" cy="1055687"/>
          </a:xfrm>
          <a:prstGeom prst="straightConnector1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1363" name="AutoShape 99"/>
          <p:cNvCxnSpPr>
            <a:cxnSpLocks noChangeShapeType="1"/>
            <a:stCxn id="11350" idx="1"/>
            <a:endCxn id="11349" idx="3"/>
          </p:cNvCxnSpPr>
          <p:nvPr/>
        </p:nvCxnSpPr>
        <p:spPr bwMode="auto">
          <a:xfrm flipH="1" flipV="1">
            <a:off x="2574925" y="4545012"/>
            <a:ext cx="1709738" cy="17463"/>
          </a:xfrm>
          <a:prstGeom prst="straightConnector1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1364" name="AutoShape 100"/>
          <p:cNvCxnSpPr>
            <a:cxnSpLocks noChangeShapeType="1"/>
            <a:stCxn id="11348" idx="1"/>
            <a:endCxn id="11350" idx="3"/>
          </p:cNvCxnSpPr>
          <p:nvPr/>
        </p:nvCxnSpPr>
        <p:spPr bwMode="auto">
          <a:xfrm flipH="1">
            <a:off x="5024438" y="4562475"/>
            <a:ext cx="1616075" cy="0"/>
          </a:xfrm>
          <a:prstGeom prst="straightConnector1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grpSp>
        <p:nvGrpSpPr>
          <p:cNvPr id="11371" name="Group 107"/>
          <p:cNvGrpSpPr>
            <a:grpSpLocks/>
          </p:cNvGrpSpPr>
          <p:nvPr/>
        </p:nvGrpSpPr>
        <p:grpSpPr bwMode="auto">
          <a:xfrm>
            <a:off x="3563938" y="2384425"/>
            <a:ext cx="1079500" cy="1081087"/>
            <a:chOff x="476" y="3294"/>
            <a:chExt cx="1315" cy="1316"/>
          </a:xfrm>
        </p:grpSpPr>
        <p:sp>
          <p:nvSpPr>
            <p:cNvPr id="11372" name="Rectangle 108"/>
            <p:cNvSpPr>
              <a:spLocks noChangeArrowheads="1"/>
            </p:cNvSpPr>
            <p:nvPr/>
          </p:nvSpPr>
          <p:spPr bwMode="auto">
            <a:xfrm>
              <a:off x="476" y="3294"/>
              <a:ext cx="635" cy="408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buFontTx/>
                <a:buNone/>
              </a:pPr>
              <a:r>
                <a:rPr lang="en-GB" sz="1200" b="1"/>
                <a:t>App</a:t>
              </a:r>
              <a:r>
                <a:rPr lang="en-GB" sz="1200" b="1" baseline="-25000"/>
                <a:t>1</a:t>
              </a:r>
              <a:endParaRPr lang="en-GB" sz="1200" b="1"/>
            </a:p>
          </p:txBody>
        </p:sp>
        <p:sp>
          <p:nvSpPr>
            <p:cNvPr id="11373" name="Rectangle 109"/>
            <p:cNvSpPr>
              <a:spLocks noChangeArrowheads="1"/>
            </p:cNvSpPr>
            <p:nvPr/>
          </p:nvSpPr>
          <p:spPr bwMode="auto">
            <a:xfrm>
              <a:off x="476" y="3748"/>
              <a:ext cx="635" cy="408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buFontTx/>
                <a:buNone/>
              </a:pPr>
              <a:r>
                <a:rPr lang="en-GB" sz="1200" b="1"/>
                <a:t>Agent</a:t>
              </a:r>
              <a:r>
                <a:rPr lang="en-GB" sz="1200" b="1" baseline="-25000"/>
                <a:t>1</a:t>
              </a:r>
              <a:endParaRPr lang="en-GB" sz="1200" b="1"/>
            </a:p>
          </p:txBody>
        </p:sp>
        <p:sp>
          <p:nvSpPr>
            <p:cNvPr id="11374" name="Rectangle 110"/>
            <p:cNvSpPr>
              <a:spLocks noChangeArrowheads="1"/>
            </p:cNvSpPr>
            <p:nvPr/>
          </p:nvSpPr>
          <p:spPr bwMode="auto">
            <a:xfrm>
              <a:off x="1156" y="3294"/>
              <a:ext cx="635" cy="408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buFontTx/>
                <a:buNone/>
              </a:pPr>
              <a:r>
                <a:rPr lang="en-GB" sz="1200" b="1"/>
                <a:t>App</a:t>
              </a:r>
              <a:r>
                <a:rPr lang="en-GB" sz="1200" b="1" baseline="-25000"/>
                <a:t>2</a:t>
              </a:r>
              <a:endParaRPr lang="en-GB" sz="1200" b="1"/>
            </a:p>
          </p:txBody>
        </p:sp>
        <p:sp>
          <p:nvSpPr>
            <p:cNvPr id="11375" name="Rectangle 111"/>
            <p:cNvSpPr>
              <a:spLocks noChangeArrowheads="1"/>
            </p:cNvSpPr>
            <p:nvPr/>
          </p:nvSpPr>
          <p:spPr bwMode="auto">
            <a:xfrm>
              <a:off x="1156" y="3748"/>
              <a:ext cx="635" cy="408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buFontTx/>
                <a:buNone/>
              </a:pPr>
              <a:r>
                <a:rPr lang="en-GB" sz="1200" b="1"/>
                <a:t>Agent</a:t>
              </a:r>
              <a:r>
                <a:rPr lang="en-GB" sz="1200" b="1" baseline="-25000"/>
                <a:t>2</a:t>
              </a:r>
              <a:endParaRPr lang="en-GB" sz="1200" b="1"/>
            </a:p>
          </p:txBody>
        </p:sp>
        <p:sp>
          <p:nvSpPr>
            <p:cNvPr id="11376" name="Rectangle 112"/>
            <p:cNvSpPr>
              <a:spLocks noChangeArrowheads="1"/>
            </p:cNvSpPr>
            <p:nvPr/>
          </p:nvSpPr>
          <p:spPr bwMode="auto">
            <a:xfrm>
              <a:off x="476" y="4202"/>
              <a:ext cx="1315" cy="408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buFontTx/>
                <a:buNone/>
              </a:pPr>
              <a:r>
                <a:rPr lang="en-GB" sz="1200" b="1"/>
                <a:t>Node</a:t>
              </a:r>
            </a:p>
          </p:txBody>
        </p:sp>
      </p:grpSp>
      <p:grpSp>
        <p:nvGrpSpPr>
          <p:cNvPr id="11377" name="Group 113"/>
          <p:cNvGrpSpPr>
            <a:grpSpLocks/>
          </p:cNvGrpSpPr>
          <p:nvPr/>
        </p:nvGrpSpPr>
        <p:grpSpPr bwMode="auto">
          <a:xfrm>
            <a:off x="7164388" y="2384425"/>
            <a:ext cx="1079500" cy="1081087"/>
            <a:chOff x="476" y="3294"/>
            <a:chExt cx="1315" cy="1316"/>
          </a:xfrm>
        </p:grpSpPr>
        <p:sp>
          <p:nvSpPr>
            <p:cNvPr id="11378" name="Rectangle 114"/>
            <p:cNvSpPr>
              <a:spLocks noChangeArrowheads="1"/>
            </p:cNvSpPr>
            <p:nvPr/>
          </p:nvSpPr>
          <p:spPr bwMode="auto">
            <a:xfrm>
              <a:off x="476" y="3294"/>
              <a:ext cx="635" cy="408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buFontTx/>
                <a:buNone/>
              </a:pPr>
              <a:r>
                <a:rPr lang="en-GB" sz="1200" b="1"/>
                <a:t>App</a:t>
              </a:r>
              <a:r>
                <a:rPr lang="en-GB" sz="1200" b="1" baseline="-25000"/>
                <a:t>1</a:t>
              </a:r>
              <a:endParaRPr lang="en-GB" sz="1200" b="1"/>
            </a:p>
          </p:txBody>
        </p:sp>
        <p:sp>
          <p:nvSpPr>
            <p:cNvPr id="11379" name="Rectangle 115"/>
            <p:cNvSpPr>
              <a:spLocks noChangeArrowheads="1"/>
            </p:cNvSpPr>
            <p:nvPr/>
          </p:nvSpPr>
          <p:spPr bwMode="auto">
            <a:xfrm>
              <a:off x="476" y="3748"/>
              <a:ext cx="635" cy="408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buFontTx/>
                <a:buNone/>
              </a:pPr>
              <a:r>
                <a:rPr lang="en-GB" sz="1200" b="1"/>
                <a:t>Agent</a:t>
              </a:r>
              <a:r>
                <a:rPr lang="en-GB" sz="1200" b="1" baseline="-25000"/>
                <a:t>1</a:t>
              </a:r>
              <a:endParaRPr lang="en-GB" sz="1200" b="1"/>
            </a:p>
          </p:txBody>
        </p:sp>
        <p:sp>
          <p:nvSpPr>
            <p:cNvPr id="11380" name="Rectangle 116"/>
            <p:cNvSpPr>
              <a:spLocks noChangeArrowheads="1"/>
            </p:cNvSpPr>
            <p:nvPr/>
          </p:nvSpPr>
          <p:spPr bwMode="auto">
            <a:xfrm>
              <a:off x="1156" y="3294"/>
              <a:ext cx="635" cy="408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buFontTx/>
                <a:buNone/>
              </a:pPr>
              <a:r>
                <a:rPr lang="en-GB" sz="1200" b="1"/>
                <a:t>App</a:t>
              </a:r>
              <a:r>
                <a:rPr lang="en-GB" sz="1200" b="1" baseline="-25000"/>
                <a:t>2</a:t>
              </a:r>
              <a:endParaRPr lang="en-GB" sz="1200" b="1"/>
            </a:p>
          </p:txBody>
        </p:sp>
        <p:sp>
          <p:nvSpPr>
            <p:cNvPr id="11381" name="Rectangle 117"/>
            <p:cNvSpPr>
              <a:spLocks noChangeArrowheads="1"/>
            </p:cNvSpPr>
            <p:nvPr/>
          </p:nvSpPr>
          <p:spPr bwMode="auto">
            <a:xfrm>
              <a:off x="1156" y="3748"/>
              <a:ext cx="635" cy="408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buFontTx/>
                <a:buNone/>
              </a:pPr>
              <a:r>
                <a:rPr lang="en-GB" sz="1200" b="1"/>
                <a:t>Agent</a:t>
              </a:r>
              <a:r>
                <a:rPr lang="en-GB" sz="1200" b="1" baseline="-25000"/>
                <a:t>2</a:t>
              </a:r>
              <a:endParaRPr lang="en-GB" sz="1200" b="1"/>
            </a:p>
          </p:txBody>
        </p:sp>
        <p:sp>
          <p:nvSpPr>
            <p:cNvPr id="11382" name="Rectangle 118"/>
            <p:cNvSpPr>
              <a:spLocks noChangeArrowheads="1"/>
            </p:cNvSpPr>
            <p:nvPr/>
          </p:nvSpPr>
          <p:spPr bwMode="auto">
            <a:xfrm>
              <a:off x="476" y="4202"/>
              <a:ext cx="1315" cy="408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buFontTx/>
                <a:buNone/>
              </a:pPr>
              <a:r>
                <a:rPr lang="en-GB" sz="1200" b="1"/>
                <a:t>Node</a:t>
              </a:r>
            </a:p>
          </p:txBody>
        </p:sp>
      </p:grpSp>
      <p:grpSp>
        <p:nvGrpSpPr>
          <p:cNvPr id="11412" name="Group 148"/>
          <p:cNvGrpSpPr>
            <a:grpSpLocks/>
          </p:cNvGrpSpPr>
          <p:nvPr/>
        </p:nvGrpSpPr>
        <p:grpSpPr bwMode="auto">
          <a:xfrm>
            <a:off x="539750" y="5624512"/>
            <a:ext cx="1079500" cy="1081088"/>
            <a:chOff x="340" y="2976"/>
            <a:chExt cx="680" cy="681"/>
          </a:xfrm>
        </p:grpSpPr>
        <p:sp>
          <p:nvSpPr>
            <p:cNvPr id="11396" name="Rectangle 132"/>
            <p:cNvSpPr>
              <a:spLocks noChangeArrowheads="1"/>
            </p:cNvSpPr>
            <p:nvPr/>
          </p:nvSpPr>
          <p:spPr bwMode="auto">
            <a:xfrm>
              <a:off x="340" y="3446"/>
              <a:ext cx="328" cy="211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buFontTx/>
                <a:buNone/>
              </a:pPr>
              <a:r>
                <a:rPr lang="en-GB" sz="1200" b="1"/>
                <a:t>App</a:t>
              </a:r>
              <a:r>
                <a:rPr lang="en-GB" sz="1200" b="1" baseline="-25000"/>
                <a:t>1</a:t>
              </a:r>
              <a:endParaRPr lang="en-GB" sz="1200" b="1"/>
            </a:p>
          </p:txBody>
        </p:sp>
        <p:sp>
          <p:nvSpPr>
            <p:cNvPr id="11397" name="Rectangle 133"/>
            <p:cNvSpPr>
              <a:spLocks noChangeArrowheads="1"/>
            </p:cNvSpPr>
            <p:nvPr/>
          </p:nvSpPr>
          <p:spPr bwMode="auto">
            <a:xfrm>
              <a:off x="340" y="3211"/>
              <a:ext cx="328" cy="211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buFontTx/>
                <a:buNone/>
              </a:pPr>
              <a:r>
                <a:rPr lang="en-GB" sz="1200" b="1"/>
                <a:t>Agent</a:t>
              </a:r>
              <a:r>
                <a:rPr lang="en-GB" sz="1200" b="1" baseline="-25000"/>
                <a:t>1</a:t>
              </a:r>
              <a:endParaRPr lang="en-GB" sz="1200" b="1"/>
            </a:p>
          </p:txBody>
        </p:sp>
        <p:sp>
          <p:nvSpPr>
            <p:cNvPr id="11398" name="Rectangle 134"/>
            <p:cNvSpPr>
              <a:spLocks noChangeArrowheads="1"/>
            </p:cNvSpPr>
            <p:nvPr/>
          </p:nvSpPr>
          <p:spPr bwMode="auto">
            <a:xfrm>
              <a:off x="692" y="3446"/>
              <a:ext cx="328" cy="211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buFontTx/>
                <a:buNone/>
              </a:pPr>
              <a:r>
                <a:rPr lang="en-GB" sz="1200" b="1"/>
                <a:t>App</a:t>
              </a:r>
              <a:r>
                <a:rPr lang="en-GB" sz="1200" b="1" baseline="-25000"/>
                <a:t>2</a:t>
              </a:r>
              <a:endParaRPr lang="en-GB" sz="1200" b="1"/>
            </a:p>
          </p:txBody>
        </p:sp>
        <p:sp>
          <p:nvSpPr>
            <p:cNvPr id="11399" name="Rectangle 135"/>
            <p:cNvSpPr>
              <a:spLocks noChangeArrowheads="1"/>
            </p:cNvSpPr>
            <p:nvPr/>
          </p:nvSpPr>
          <p:spPr bwMode="auto">
            <a:xfrm>
              <a:off x="692" y="3211"/>
              <a:ext cx="328" cy="211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buFontTx/>
                <a:buNone/>
              </a:pPr>
              <a:r>
                <a:rPr lang="en-GB" sz="1200" b="1"/>
                <a:t>Agent</a:t>
              </a:r>
              <a:r>
                <a:rPr lang="en-GB" sz="1200" b="1" baseline="-25000"/>
                <a:t>2</a:t>
              </a:r>
              <a:endParaRPr lang="en-GB" sz="1200" b="1"/>
            </a:p>
          </p:txBody>
        </p:sp>
        <p:sp>
          <p:nvSpPr>
            <p:cNvPr id="11400" name="Rectangle 136"/>
            <p:cNvSpPr>
              <a:spLocks noChangeArrowheads="1"/>
            </p:cNvSpPr>
            <p:nvPr/>
          </p:nvSpPr>
          <p:spPr bwMode="auto">
            <a:xfrm>
              <a:off x="340" y="2976"/>
              <a:ext cx="680" cy="211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buFontTx/>
                <a:buNone/>
              </a:pPr>
              <a:r>
                <a:rPr lang="en-GB" sz="1200" b="1"/>
                <a:t>Node</a:t>
              </a:r>
            </a:p>
          </p:txBody>
        </p:sp>
      </p:grpSp>
      <p:sp>
        <p:nvSpPr>
          <p:cNvPr id="11401" name="Rectangle 137"/>
          <p:cNvSpPr>
            <a:spLocks noChangeArrowheads="1"/>
          </p:cNvSpPr>
          <p:nvPr/>
        </p:nvSpPr>
        <p:spPr bwMode="auto">
          <a:xfrm>
            <a:off x="1692275" y="4391025"/>
            <a:ext cx="1079500" cy="334962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buFontTx/>
              <a:buNone/>
            </a:pPr>
            <a:r>
              <a:rPr lang="en-GB" sz="1200" b="1"/>
              <a:t>Node</a:t>
            </a:r>
          </a:p>
        </p:txBody>
      </p:sp>
      <p:sp>
        <p:nvSpPr>
          <p:cNvPr id="11402" name="Rectangle 138"/>
          <p:cNvSpPr>
            <a:spLocks noChangeArrowheads="1"/>
          </p:cNvSpPr>
          <p:nvPr/>
        </p:nvSpPr>
        <p:spPr bwMode="auto">
          <a:xfrm>
            <a:off x="4068763" y="4392612"/>
            <a:ext cx="1079500" cy="334963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buFontTx/>
              <a:buNone/>
            </a:pPr>
            <a:r>
              <a:rPr lang="en-GB" sz="1200" b="1"/>
              <a:t>Node</a:t>
            </a:r>
          </a:p>
        </p:txBody>
      </p:sp>
      <p:sp>
        <p:nvSpPr>
          <p:cNvPr id="11403" name="Rectangle 139"/>
          <p:cNvSpPr>
            <a:spLocks noChangeArrowheads="1"/>
          </p:cNvSpPr>
          <p:nvPr/>
        </p:nvSpPr>
        <p:spPr bwMode="auto">
          <a:xfrm>
            <a:off x="6445250" y="4392612"/>
            <a:ext cx="1079500" cy="334963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buFontTx/>
              <a:buNone/>
            </a:pPr>
            <a:r>
              <a:rPr lang="en-GB" sz="1200" b="1"/>
              <a:t>Node</a:t>
            </a:r>
          </a:p>
        </p:txBody>
      </p:sp>
      <p:sp>
        <p:nvSpPr>
          <p:cNvPr id="11404" name="Rectangle 140"/>
          <p:cNvSpPr>
            <a:spLocks noChangeArrowheads="1"/>
          </p:cNvSpPr>
          <p:nvPr/>
        </p:nvSpPr>
        <p:spPr bwMode="auto">
          <a:xfrm>
            <a:off x="1403350" y="3752850"/>
            <a:ext cx="720725" cy="288925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buFontTx/>
              <a:buNone/>
            </a:pPr>
            <a:r>
              <a:rPr lang="en-GB" sz="1200" b="1"/>
              <a:t>Link</a:t>
            </a:r>
          </a:p>
        </p:txBody>
      </p:sp>
      <p:sp>
        <p:nvSpPr>
          <p:cNvPr id="11405" name="Rectangle 141"/>
          <p:cNvSpPr>
            <a:spLocks noChangeArrowheads="1"/>
          </p:cNvSpPr>
          <p:nvPr/>
        </p:nvSpPr>
        <p:spPr bwMode="auto">
          <a:xfrm>
            <a:off x="1331913" y="5048250"/>
            <a:ext cx="720725" cy="288925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buFontTx/>
              <a:buNone/>
            </a:pPr>
            <a:r>
              <a:rPr lang="en-GB" sz="1200" b="1"/>
              <a:t>Link</a:t>
            </a:r>
          </a:p>
        </p:txBody>
      </p:sp>
      <p:sp>
        <p:nvSpPr>
          <p:cNvPr id="11406" name="Rectangle 142"/>
          <p:cNvSpPr>
            <a:spLocks noChangeArrowheads="1"/>
          </p:cNvSpPr>
          <p:nvPr/>
        </p:nvSpPr>
        <p:spPr bwMode="auto">
          <a:xfrm>
            <a:off x="3059113" y="4414837"/>
            <a:ext cx="720725" cy="288925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buFontTx/>
              <a:buNone/>
            </a:pPr>
            <a:r>
              <a:rPr lang="en-GB" sz="1200" b="1"/>
              <a:t>Link</a:t>
            </a:r>
          </a:p>
        </p:txBody>
      </p:sp>
      <p:sp>
        <p:nvSpPr>
          <p:cNvPr id="11407" name="Rectangle 143"/>
          <p:cNvSpPr>
            <a:spLocks noChangeArrowheads="1"/>
          </p:cNvSpPr>
          <p:nvPr/>
        </p:nvSpPr>
        <p:spPr bwMode="auto">
          <a:xfrm>
            <a:off x="5435600" y="4414837"/>
            <a:ext cx="720725" cy="288925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buFontTx/>
              <a:buNone/>
            </a:pPr>
            <a:r>
              <a:rPr lang="en-GB" sz="1200" b="1"/>
              <a:t>Link</a:t>
            </a:r>
          </a:p>
        </p:txBody>
      </p:sp>
      <p:sp>
        <p:nvSpPr>
          <p:cNvPr id="11408" name="Rectangle 144"/>
          <p:cNvSpPr>
            <a:spLocks noChangeArrowheads="1"/>
          </p:cNvSpPr>
          <p:nvPr/>
        </p:nvSpPr>
        <p:spPr bwMode="auto">
          <a:xfrm>
            <a:off x="7164388" y="3752850"/>
            <a:ext cx="720725" cy="288925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buFontTx/>
              <a:buNone/>
            </a:pPr>
            <a:r>
              <a:rPr lang="en-GB" sz="1200" b="1"/>
              <a:t>Link</a:t>
            </a:r>
          </a:p>
        </p:txBody>
      </p:sp>
      <p:sp>
        <p:nvSpPr>
          <p:cNvPr id="11409" name="Rectangle 145"/>
          <p:cNvSpPr>
            <a:spLocks noChangeArrowheads="1"/>
          </p:cNvSpPr>
          <p:nvPr/>
        </p:nvSpPr>
        <p:spPr bwMode="auto">
          <a:xfrm>
            <a:off x="7091363" y="5048250"/>
            <a:ext cx="720725" cy="288925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buFontTx/>
              <a:buNone/>
            </a:pPr>
            <a:r>
              <a:rPr lang="en-GB" sz="1200" b="1"/>
              <a:t>Link</a:t>
            </a:r>
          </a:p>
        </p:txBody>
      </p:sp>
      <p:sp>
        <p:nvSpPr>
          <p:cNvPr id="11410" name="Rectangle 146"/>
          <p:cNvSpPr>
            <a:spLocks noChangeArrowheads="1"/>
          </p:cNvSpPr>
          <p:nvPr/>
        </p:nvSpPr>
        <p:spPr bwMode="auto">
          <a:xfrm>
            <a:off x="4140200" y="3752850"/>
            <a:ext cx="720725" cy="288925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buFontTx/>
              <a:buNone/>
            </a:pPr>
            <a:r>
              <a:rPr lang="en-GB" sz="1200" b="1"/>
              <a:t>Link</a:t>
            </a:r>
          </a:p>
        </p:txBody>
      </p:sp>
      <p:sp>
        <p:nvSpPr>
          <p:cNvPr id="11411" name="Rectangle 147"/>
          <p:cNvSpPr>
            <a:spLocks noChangeArrowheads="1"/>
          </p:cNvSpPr>
          <p:nvPr/>
        </p:nvSpPr>
        <p:spPr bwMode="auto">
          <a:xfrm>
            <a:off x="4427538" y="5048250"/>
            <a:ext cx="720725" cy="288925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buFontTx/>
              <a:buNone/>
            </a:pPr>
            <a:r>
              <a:rPr lang="en-GB" sz="1200" b="1"/>
              <a:t>Link</a:t>
            </a:r>
          </a:p>
        </p:txBody>
      </p:sp>
      <p:grpSp>
        <p:nvGrpSpPr>
          <p:cNvPr id="11413" name="Group 149"/>
          <p:cNvGrpSpPr>
            <a:grpSpLocks/>
          </p:cNvGrpSpPr>
          <p:nvPr/>
        </p:nvGrpSpPr>
        <p:grpSpPr bwMode="auto">
          <a:xfrm>
            <a:off x="4500563" y="5624512"/>
            <a:ext cx="1079500" cy="1081088"/>
            <a:chOff x="340" y="2976"/>
            <a:chExt cx="680" cy="681"/>
          </a:xfrm>
        </p:grpSpPr>
        <p:sp>
          <p:nvSpPr>
            <p:cNvPr id="11414" name="Rectangle 150"/>
            <p:cNvSpPr>
              <a:spLocks noChangeArrowheads="1"/>
            </p:cNvSpPr>
            <p:nvPr/>
          </p:nvSpPr>
          <p:spPr bwMode="auto">
            <a:xfrm>
              <a:off x="340" y="3446"/>
              <a:ext cx="328" cy="211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buFontTx/>
                <a:buNone/>
              </a:pPr>
              <a:r>
                <a:rPr lang="en-GB" sz="1200" b="1"/>
                <a:t>App</a:t>
              </a:r>
              <a:r>
                <a:rPr lang="en-GB" sz="1200" b="1" baseline="-25000"/>
                <a:t>1</a:t>
              </a:r>
              <a:endParaRPr lang="en-GB" sz="1200" b="1"/>
            </a:p>
          </p:txBody>
        </p:sp>
        <p:sp>
          <p:nvSpPr>
            <p:cNvPr id="11415" name="Rectangle 151"/>
            <p:cNvSpPr>
              <a:spLocks noChangeArrowheads="1"/>
            </p:cNvSpPr>
            <p:nvPr/>
          </p:nvSpPr>
          <p:spPr bwMode="auto">
            <a:xfrm>
              <a:off x="340" y="3211"/>
              <a:ext cx="328" cy="211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buFontTx/>
                <a:buNone/>
              </a:pPr>
              <a:r>
                <a:rPr lang="en-GB" sz="1200" b="1"/>
                <a:t>Agent</a:t>
              </a:r>
              <a:r>
                <a:rPr lang="en-GB" sz="1200" b="1" baseline="-25000"/>
                <a:t>1</a:t>
              </a:r>
              <a:endParaRPr lang="en-GB" sz="1200" b="1"/>
            </a:p>
          </p:txBody>
        </p:sp>
        <p:sp>
          <p:nvSpPr>
            <p:cNvPr id="11416" name="Rectangle 152"/>
            <p:cNvSpPr>
              <a:spLocks noChangeArrowheads="1"/>
            </p:cNvSpPr>
            <p:nvPr/>
          </p:nvSpPr>
          <p:spPr bwMode="auto">
            <a:xfrm>
              <a:off x="692" y="3446"/>
              <a:ext cx="328" cy="211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buFontTx/>
                <a:buNone/>
              </a:pPr>
              <a:r>
                <a:rPr lang="en-GB" sz="1200" b="1"/>
                <a:t>App</a:t>
              </a:r>
              <a:r>
                <a:rPr lang="en-GB" sz="1200" b="1" baseline="-25000"/>
                <a:t>2</a:t>
              </a:r>
              <a:endParaRPr lang="en-GB" sz="1200" b="1"/>
            </a:p>
          </p:txBody>
        </p:sp>
        <p:sp>
          <p:nvSpPr>
            <p:cNvPr id="11417" name="Rectangle 153"/>
            <p:cNvSpPr>
              <a:spLocks noChangeArrowheads="1"/>
            </p:cNvSpPr>
            <p:nvPr/>
          </p:nvSpPr>
          <p:spPr bwMode="auto">
            <a:xfrm>
              <a:off x="692" y="3211"/>
              <a:ext cx="328" cy="211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buFontTx/>
                <a:buNone/>
              </a:pPr>
              <a:r>
                <a:rPr lang="en-GB" sz="1200" b="1"/>
                <a:t>Agent</a:t>
              </a:r>
              <a:r>
                <a:rPr lang="en-GB" sz="1200" b="1" baseline="-25000"/>
                <a:t>2</a:t>
              </a:r>
              <a:endParaRPr lang="en-GB" sz="1200" b="1"/>
            </a:p>
          </p:txBody>
        </p:sp>
        <p:sp>
          <p:nvSpPr>
            <p:cNvPr id="11418" name="Rectangle 154"/>
            <p:cNvSpPr>
              <a:spLocks noChangeArrowheads="1"/>
            </p:cNvSpPr>
            <p:nvPr/>
          </p:nvSpPr>
          <p:spPr bwMode="auto">
            <a:xfrm>
              <a:off x="340" y="2976"/>
              <a:ext cx="680" cy="211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buFontTx/>
                <a:buNone/>
              </a:pPr>
              <a:r>
                <a:rPr lang="en-GB" sz="1200" b="1"/>
                <a:t>Node</a:t>
              </a:r>
            </a:p>
          </p:txBody>
        </p:sp>
      </p:grpSp>
      <p:grpSp>
        <p:nvGrpSpPr>
          <p:cNvPr id="11419" name="Group 155"/>
          <p:cNvGrpSpPr>
            <a:grpSpLocks/>
          </p:cNvGrpSpPr>
          <p:nvPr/>
        </p:nvGrpSpPr>
        <p:grpSpPr bwMode="auto">
          <a:xfrm>
            <a:off x="7380288" y="5624512"/>
            <a:ext cx="1079500" cy="1081088"/>
            <a:chOff x="340" y="2976"/>
            <a:chExt cx="680" cy="681"/>
          </a:xfrm>
        </p:grpSpPr>
        <p:sp>
          <p:nvSpPr>
            <p:cNvPr id="11420" name="Rectangle 156"/>
            <p:cNvSpPr>
              <a:spLocks noChangeArrowheads="1"/>
            </p:cNvSpPr>
            <p:nvPr/>
          </p:nvSpPr>
          <p:spPr bwMode="auto">
            <a:xfrm>
              <a:off x="340" y="3446"/>
              <a:ext cx="328" cy="211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buFontTx/>
                <a:buNone/>
              </a:pPr>
              <a:r>
                <a:rPr lang="en-GB" sz="1200" b="1"/>
                <a:t>App</a:t>
              </a:r>
              <a:r>
                <a:rPr lang="en-GB" sz="1200" b="1" baseline="-25000"/>
                <a:t>1</a:t>
              </a:r>
              <a:endParaRPr lang="en-GB" sz="1200" b="1"/>
            </a:p>
          </p:txBody>
        </p:sp>
        <p:sp>
          <p:nvSpPr>
            <p:cNvPr id="11421" name="Rectangle 157"/>
            <p:cNvSpPr>
              <a:spLocks noChangeArrowheads="1"/>
            </p:cNvSpPr>
            <p:nvPr/>
          </p:nvSpPr>
          <p:spPr bwMode="auto">
            <a:xfrm>
              <a:off x="340" y="3211"/>
              <a:ext cx="328" cy="211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buFontTx/>
                <a:buNone/>
              </a:pPr>
              <a:r>
                <a:rPr lang="en-GB" sz="1200" b="1"/>
                <a:t>Agent</a:t>
              </a:r>
              <a:r>
                <a:rPr lang="en-GB" sz="1200" b="1" baseline="-25000"/>
                <a:t>1</a:t>
              </a:r>
              <a:endParaRPr lang="en-GB" sz="1200" b="1"/>
            </a:p>
          </p:txBody>
        </p:sp>
        <p:sp>
          <p:nvSpPr>
            <p:cNvPr id="11422" name="Rectangle 158"/>
            <p:cNvSpPr>
              <a:spLocks noChangeArrowheads="1"/>
            </p:cNvSpPr>
            <p:nvPr/>
          </p:nvSpPr>
          <p:spPr bwMode="auto">
            <a:xfrm>
              <a:off x="692" y="3446"/>
              <a:ext cx="328" cy="211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buFontTx/>
                <a:buNone/>
              </a:pPr>
              <a:r>
                <a:rPr lang="en-GB" sz="1200" b="1"/>
                <a:t>App</a:t>
              </a:r>
              <a:r>
                <a:rPr lang="en-GB" sz="1200" b="1" baseline="-25000"/>
                <a:t>2</a:t>
              </a:r>
              <a:endParaRPr lang="en-GB" sz="1200" b="1"/>
            </a:p>
          </p:txBody>
        </p:sp>
        <p:sp>
          <p:nvSpPr>
            <p:cNvPr id="11423" name="Rectangle 159"/>
            <p:cNvSpPr>
              <a:spLocks noChangeArrowheads="1"/>
            </p:cNvSpPr>
            <p:nvPr/>
          </p:nvSpPr>
          <p:spPr bwMode="auto">
            <a:xfrm>
              <a:off x="692" y="3211"/>
              <a:ext cx="328" cy="211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buFontTx/>
                <a:buNone/>
              </a:pPr>
              <a:r>
                <a:rPr lang="en-GB" sz="1200" b="1"/>
                <a:t>Agent</a:t>
              </a:r>
              <a:r>
                <a:rPr lang="en-GB" sz="1200" b="1" baseline="-25000"/>
                <a:t>2</a:t>
              </a:r>
              <a:endParaRPr lang="en-GB" sz="1200" b="1"/>
            </a:p>
          </p:txBody>
        </p:sp>
        <p:sp>
          <p:nvSpPr>
            <p:cNvPr id="11424" name="Rectangle 160"/>
            <p:cNvSpPr>
              <a:spLocks noChangeArrowheads="1"/>
            </p:cNvSpPr>
            <p:nvPr/>
          </p:nvSpPr>
          <p:spPr bwMode="auto">
            <a:xfrm>
              <a:off x="340" y="2976"/>
              <a:ext cx="680" cy="211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buFontTx/>
                <a:buNone/>
              </a:pPr>
              <a:r>
                <a:rPr lang="en-GB" sz="1200" b="1"/>
                <a:t>Node</a:t>
              </a:r>
            </a:p>
          </p:txBody>
        </p:sp>
      </p:grpSp>
      <p:sp>
        <p:nvSpPr>
          <p:cNvPr id="72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400800"/>
            <a:ext cx="533400" cy="457200"/>
          </a:xfrm>
        </p:spPr>
        <p:txBody>
          <a:bodyPr/>
          <a:lstStyle/>
          <a:p>
            <a:pPr>
              <a:defRPr/>
            </a:pPr>
            <a:fld id="{BACECD4D-FF13-F54C-9E44-5E76ECC5C64E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6923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500" fill="hold"/>
                                        <p:tgtEl>
                                          <p:spTgt spid="1129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1129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1129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" dur="500" fill="hold"/>
                                        <p:tgtEl>
                                          <p:spTgt spid="1129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1129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1129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500" fill="hold"/>
                                        <p:tgtEl>
                                          <p:spTgt spid="1129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  <p:set>
                                      <p:cBhvr>
                                        <p:cTn id="27" dur="500" fill="hold"/>
                                        <p:tgtEl>
                                          <p:spTgt spid="1129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1129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0" dur="500" fill="hold"/>
                                        <p:tgtEl>
                                          <p:spTgt spid="11297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1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2" dur="500" fill="hold"/>
                                        <p:tgtEl>
                                          <p:spTgt spid="11298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3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4" dur="500" fill="hold"/>
                                        <p:tgtEl>
                                          <p:spTgt spid="1129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4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4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4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4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14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4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4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4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1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3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13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1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14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14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1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14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14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1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14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14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1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14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14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1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14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14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1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14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14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1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13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13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1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14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14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1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14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14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1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14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14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1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14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14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1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14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114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1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97" grpId="0" animBg="1"/>
      <p:bldP spid="11297" grpId="1"/>
      <p:bldP spid="11298" grpId="0" animBg="1"/>
      <p:bldP spid="11298" grpId="1"/>
      <p:bldP spid="11299" grpId="0" animBg="1"/>
      <p:bldP spid="11299" grpId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3352800" y="7086600"/>
            <a:ext cx="2895600" cy="457200"/>
          </a:xfrm>
        </p:spPr>
        <p:txBody>
          <a:bodyPr/>
          <a:lstStyle/>
          <a:p>
            <a:fld id="{014EA4E6-3503-F74A-A15D-0EB51129C9DB}" type="slidenum">
              <a:rPr lang="en-GB"/>
              <a:pPr/>
              <a:t>37</a:t>
            </a:fld>
            <a:endParaRPr lang="en-GB"/>
          </a:p>
        </p:txBody>
      </p:sp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Class Hierarchy (partial)</a:t>
            </a:r>
          </a:p>
        </p:txBody>
      </p:sp>
      <p:sp>
        <p:nvSpPr>
          <p:cNvPr id="55335" name="AutoShape 39"/>
          <p:cNvSpPr>
            <a:spLocks noChangeArrowheads="1"/>
          </p:cNvSpPr>
          <p:nvPr/>
        </p:nvSpPr>
        <p:spPr bwMode="auto">
          <a:xfrm>
            <a:off x="152400" y="1828800"/>
            <a:ext cx="1600200" cy="503238"/>
          </a:xfrm>
          <a:prstGeom prst="flowChartAlternate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buFontTx/>
              <a:buNone/>
            </a:pPr>
            <a:r>
              <a:rPr lang="en-GB" b="1" dirty="0" err="1"/>
              <a:t>TclObject</a:t>
            </a:r>
            <a:endParaRPr lang="en-GB" b="1" dirty="0"/>
          </a:p>
        </p:txBody>
      </p:sp>
      <p:sp>
        <p:nvSpPr>
          <p:cNvPr id="55336" name="AutoShape 40"/>
          <p:cNvSpPr>
            <a:spLocks noChangeArrowheads="1"/>
          </p:cNvSpPr>
          <p:nvPr/>
        </p:nvSpPr>
        <p:spPr bwMode="auto">
          <a:xfrm>
            <a:off x="152400" y="2706688"/>
            <a:ext cx="1524000" cy="503237"/>
          </a:xfrm>
          <a:prstGeom prst="flowChartAlternate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buFontTx/>
              <a:buNone/>
            </a:pPr>
            <a:r>
              <a:rPr lang="en-GB" b="1" dirty="0" err="1"/>
              <a:t>NsObject</a:t>
            </a:r>
            <a:endParaRPr lang="en-GB" b="1" dirty="0"/>
          </a:p>
        </p:txBody>
      </p:sp>
      <p:sp>
        <p:nvSpPr>
          <p:cNvPr id="55337" name="AutoShape 41"/>
          <p:cNvSpPr>
            <a:spLocks noChangeArrowheads="1"/>
          </p:cNvSpPr>
          <p:nvPr/>
        </p:nvSpPr>
        <p:spPr bwMode="auto">
          <a:xfrm>
            <a:off x="152400" y="3584575"/>
            <a:ext cx="1600200" cy="503238"/>
          </a:xfrm>
          <a:prstGeom prst="flowChartAlternate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buFontTx/>
              <a:buNone/>
            </a:pPr>
            <a:r>
              <a:rPr lang="en-GB" b="1" dirty="0"/>
              <a:t>Connector</a:t>
            </a:r>
          </a:p>
        </p:txBody>
      </p:sp>
      <p:sp>
        <p:nvSpPr>
          <p:cNvPr id="55338" name="AutoShape 42"/>
          <p:cNvSpPr>
            <a:spLocks noChangeArrowheads="1"/>
          </p:cNvSpPr>
          <p:nvPr/>
        </p:nvSpPr>
        <p:spPr bwMode="auto">
          <a:xfrm>
            <a:off x="5580063" y="3584575"/>
            <a:ext cx="1658937" cy="503238"/>
          </a:xfrm>
          <a:prstGeom prst="flowChartAlternate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buFontTx/>
              <a:buNone/>
            </a:pPr>
            <a:r>
              <a:rPr lang="en-GB" b="1"/>
              <a:t>Classifier</a:t>
            </a:r>
          </a:p>
        </p:txBody>
      </p:sp>
      <p:sp>
        <p:nvSpPr>
          <p:cNvPr id="55339" name="AutoShape 43"/>
          <p:cNvSpPr>
            <a:spLocks noChangeArrowheads="1"/>
          </p:cNvSpPr>
          <p:nvPr/>
        </p:nvSpPr>
        <p:spPr bwMode="auto">
          <a:xfrm>
            <a:off x="323850" y="4464050"/>
            <a:ext cx="1150938" cy="503238"/>
          </a:xfrm>
          <a:prstGeom prst="flowChartAlternate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buFontTx/>
              <a:buNone/>
            </a:pPr>
            <a:r>
              <a:rPr lang="en-GB" b="1"/>
              <a:t>Queue</a:t>
            </a:r>
          </a:p>
        </p:txBody>
      </p:sp>
      <p:sp>
        <p:nvSpPr>
          <p:cNvPr id="55340" name="AutoShape 44"/>
          <p:cNvSpPr>
            <a:spLocks noChangeArrowheads="1"/>
          </p:cNvSpPr>
          <p:nvPr/>
        </p:nvSpPr>
        <p:spPr bwMode="auto">
          <a:xfrm>
            <a:off x="1590675" y="4464050"/>
            <a:ext cx="1150938" cy="503238"/>
          </a:xfrm>
          <a:prstGeom prst="flowChartAlternate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buFontTx/>
              <a:buNone/>
            </a:pPr>
            <a:r>
              <a:rPr lang="en-GB" b="1"/>
              <a:t>Delay</a:t>
            </a:r>
          </a:p>
        </p:txBody>
      </p:sp>
      <p:sp>
        <p:nvSpPr>
          <p:cNvPr id="55341" name="AutoShape 45"/>
          <p:cNvSpPr>
            <a:spLocks noChangeArrowheads="1"/>
          </p:cNvSpPr>
          <p:nvPr/>
        </p:nvSpPr>
        <p:spPr bwMode="auto">
          <a:xfrm>
            <a:off x="2857500" y="4464050"/>
            <a:ext cx="1150938" cy="503238"/>
          </a:xfrm>
          <a:prstGeom prst="flowChartAlternate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buFontTx/>
              <a:buNone/>
            </a:pPr>
            <a:r>
              <a:rPr lang="en-GB" b="1"/>
              <a:t>Agent</a:t>
            </a:r>
          </a:p>
        </p:txBody>
      </p:sp>
      <p:sp>
        <p:nvSpPr>
          <p:cNvPr id="55342" name="AutoShape 46"/>
          <p:cNvSpPr>
            <a:spLocks noChangeArrowheads="1"/>
          </p:cNvSpPr>
          <p:nvPr/>
        </p:nvSpPr>
        <p:spPr bwMode="auto">
          <a:xfrm>
            <a:off x="4229100" y="4464050"/>
            <a:ext cx="1150938" cy="503238"/>
          </a:xfrm>
          <a:prstGeom prst="flowChartAlternate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buFontTx/>
              <a:buNone/>
            </a:pPr>
            <a:r>
              <a:rPr lang="en-GB" b="1"/>
              <a:t>Trace</a:t>
            </a:r>
          </a:p>
        </p:txBody>
      </p:sp>
      <p:sp>
        <p:nvSpPr>
          <p:cNvPr id="55345" name="AutoShape 49"/>
          <p:cNvSpPr>
            <a:spLocks noChangeArrowheads="1"/>
          </p:cNvSpPr>
          <p:nvPr/>
        </p:nvSpPr>
        <p:spPr bwMode="auto">
          <a:xfrm>
            <a:off x="4229100" y="5341938"/>
            <a:ext cx="1150938" cy="503237"/>
          </a:xfrm>
          <a:prstGeom prst="flowChartAlternate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buFontTx/>
              <a:buNone/>
            </a:pPr>
            <a:r>
              <a:rPr lang="en-GB" b="1"/>
              <a:t>Enq</a:t>
            </a:r>
          </a:p>
        </p:txBody>
      </p:sp>
      <p:sp>
        <p:nvSpPr>
          <p:cNvPr id="55346" name="AutoShape 50"/>
          <p:cNvSpPr>
            <a:spLocks noChangeArrowheads="1"/>
          </p:cNvSpPr>
          <p:nvPr/>
        </p:nvSpPr>
        <p:spPr bwMode="auto">
          <a:xfrm>
            <a:off x="5495925" y="5341938"/>
            <a:ext cx="1150938" cy="503237"/>
          </a:xfrm>
          <a:prstGeom prst="flowChartAlternate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buFontTx/>
              <a:buNone/>
            </a:pPr>
            <a:r>
              <a:rPr lang="en-GB" b="1"/>
              <a:t>Deq</a:t>
            </a:r>
          </a:p>
        </p:txBody>
      </p:sp>
      <p:sp>
        <p:nvSpPr>
          <p:cNvPr id="55347" name="AutoShape 51"/>
          <p:cNvSpPr>
            <a:spLocks noChangeArrowheads="1"/>
          </p:cNvSpPr>
          <p:nvPr/>
        </p:nvSpPr>
        <p:spPr bwMode="auto">
          <a:xfrm>
            <a:off x="6765925" y="5341938"/>
            <a:ext cx="1150938" cy="503237"/>
          </a:xfrm>
          <a:prstGeom prst="flowChartAlternate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buFontTx/>
              <a:buNone/>
            </a:pPr>
            <a:r>
              <a:rPr lang="en-GB" b="1"/>
              <a:t>Drop</a:t>
            </a:r>
          </a:p>
        </p:txBody>
      </p:sp>
      <p:sp>
        <p:nvSpPr>
          <p:cNvPr id="55350" name="AutoShape 54"/>
          <p:cNvSpPr>
            <a:spLocks noChangeArrowheads="1"/>
          </p:cNvSpPr>
          <p:nvPr/>
        </p:nvSpPr>
        <p:spPr bwMode="auto">
          <a:xfrm>
            <a:off x="5534025" y="4464050"/>
            <a:ext cx="2778125" cy="503238"/>
          </a:xfrm>
          <a:prstGeom prst="flowChartAlternate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buFontTx/>
              <a:buNone/>
            </a:pPr>
            <a:r>
              <a:rPr lang="en-GB" b="1"/>
              <a:t>AddressClassifier</a:t>
            </a:r>
          </a:p>
        </p:txBody>
      </p:sp>
      <p:sp>
        <p:nvSpPr>
          <p:cNvPr id="55351" name="AutoShape 55"/>
          <p:cNvSpPr>
            <a:spLocks noChangeArrowheads="1"/>
          </p:cNvSpPr>
          <p:nvPr/>
        </p:nvSpPr>
        <p:spPr bwMode="auto">
          <a:xfrm>
            <a:off x="2857500" y="5341938"/>
            <a:ext cx="1150938" cy="503237"/>
          </a:xfrm>
          <a:prstGeom prst="flowChartAlternate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buFontTx/>
              <a:buNone/>
            </a:pPr>
            <a:r>
              <a:rPr lang="en-GB" b="1"/>
              <a:t>TCP</a:t>
            </a:r>
          </a:p>
        </p:txBody>
      </p:sp>
      <p:sp>
        <p:nvSpPr>
          <p:cNvPr id="55352" name="AutoShape 56"/>
          <p:cNvSpPr>
            <a:spLocks noChangeArrowheads="1"/>
          </p:cNvSpPr>
          <p:nvPr/>
        </p:nvSpPr>
        <p:spPr bwMode="auto">
          <a:xfrm>
            <a:off x="4124325" y="6288088"/>
            <a:ext cx="1150938" cy="503237"/>
          </a:xfrm>
          <a:prstGeom prst="flowChartAlternate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buFontTx/>
              <a:buNone/>
            </a:pPr>
            <a:r>
              <a:rPr lang="en-GB" b="1"/>
              <a:t>SACK</a:t>
            </a:r>
          </a:p>
        </p:txBody>
      </p:sp>
      <p:sp>
        <p:nvSpPr>
          <p:cNvPr id="55353" name="AutoShape 57"/>
          <p:cNvSpPr>
            <a:spLocks noChangeArrowheads="1"/>
          </p:cNvSpPr>
          <p:nvPr/>
        </p:nvSpPr>
        <p:spPr bwMode="auto">
          <a:xfrm>
            <a:off x="2857500" y="6288088"/>
            <a:ext cx="1150938" cy="503237"/>
          </a:xfrm>
          <a:prstGeom prst="flowChartAlternate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buFontTx/>
              <a:buNone/>
            </a:pPr>
            <a:r>
              <a:rPr lang="en-GB" b="1"/>
              <a:t>Reno</a:t>
            </a:r>
          </a:p>
        </p:txBody>
      </p:sp>
      <p:sp>
        <p:nvSpPr>
          <p:cNvPr id="55354" name="AutoShape 58"/>
          <p:cNvSpPr>
            <a:spLocks noChangeArrowheads="1"/>
          </p:cNvSpPr>
          <p:nvPr/>
        </p:nvSpPr>
        <p:spPr bwMode="auto">
          <a:xfrm>
            <a:off x="323850" y="5341938"/>
            <a:ext cx="1150938" cy="503237"/>
          </a:xfrm>
          <a:prstGeom prst="flowChartAlternate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buFontTx/>
              <a:buNone/>
            </a:pPr>
            <a:r>
              <a:rPr lang="en-GB" b="1"/>
              <a:t>DropTail</a:t>
            </a:r>
          </a:p>
        </p:txBody>
      </p:sp>
      <p:sp>
        <p:nvSpPr>
          <p:cNvPr id="55355" name="AutoShape 59"/>
          <p:cNvSpPr>
            <a:spLocks noChangeArrowheads="1"/>
          </p:cNvSpPr>
          <p:nvPr/>
        </p:nvSpPr>
        <p:spPr bwMode="auto">
          <a:xfrm>
            <a:off x="1590675" y="5341938"/>
            <a:ext cx="1150938" cy="503237"/>
          </a:xfrm>
          <a:prstGeom prst="flowChartAlternate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buFontTx/>
              <a:buNone/>
            </a:pPr>
            <a:r>
              <a:rPr lang="en-GB" b="1"/>
              <a:t>RED</a:t>
            </a:r>
          </a:p>
        </p:txBody>
      </p:sp>
      <p:cxnSp>
        <p:nvCxnSpPr>
          <p:cNvPr id="55356" name="AutoShape 60"/>
          <p:cNvCxnSpPr>
            <a:cxnSpLocks noChangeShapeType="1"/>
            <a:stCxn id="55335" idx="2"/>
            <a:endCxn id="55336" idx="0"/>
          </p:cNvCxnSpPr>
          <p:nvPr/>
        </p:nvCxnSpPr>
        <p:spPr bwMode="auto">
          <a:xfrm flipH="1">
            <a:off x="914400" y="2332038"/>
            <a:ext cx="38100" cy="374650"/>
          </a:xfrm>
          <a:prstGeom prst="straightConnector1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lg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55357" name="AutoShape 61"/>
          <p:cNvCxnSpPr>
            <a:cxnSpLocks noChangeShapeType="1"/>
            <a:stCxn id="55336" idx="2"/>
            <a:endCxn id="55337" idx="0"/>
          </p:cNvCxnSpPr>
          <p:nvPr/>
        </p:nvCxnSpPr>
        <p:spPr bwMode="auto">
          <a:xfrm>
            <a:off x="914400" y="3209925"/>
            <a:ext cx="38100" cy="374650"/>
          </a:xfrm>
          <a:prstGeom prst="straightConnector1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lg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55358" name="AutoShape 62"/>
          <p:cNvCxnSpPr>
            <a:cxnSpLocks noChangeShapeType="1"/>
            <a:stCxn id="55336" idx="3"/>
            <a:endCxn id="55338" idx="0"/>
          </p:cNvCxnSpPr>
          <p:nvPr/>
        </p:nvCxnSpPr>
        <p:spPr bwMode="auto">
          <a:xfrm>
            <a:off x="1676400" y="2958307"/>
            <a:ext cx="4733132" cy="626268"/>
          </a:xfrm>
          <a:prstGeom prst="bentConnector2">
            <a:avLst/>
          </a:prstGeom>
          <a:noFill/>
          <a:ln w="38100">
            <a:solidFill>
              <a:schemeClr val="bg1"/>
            </a:solidFill>
            <a:miter lim="800000"/>
            <a:headEnd/>
            <a:tailEnd type="triangle" w="lg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55360" name="AutoShape 64"/>
          <p:cNvCxnSpPr>
            <a:cxnSpLocks noChangeShapeType="1"/>
            <a:stCxn id="55338" idx="2"/>
            <a:endCxn id="55350" idx="0"/>
          </p:cNvCxnSpPr>
          <p:nvPr/>
        </p:nvCxnSpPr>
        <p:spPr bwMode="auto">
          <a:xfrm rot="16200000" flipH="1">
            <a:off x="6478192" y="4019153"/>
            <a:ext cx="376237" cy="513556"/>
          </a:xfrm>
          <a:prstGeom prst="bentConnector3">
            <a:avLst>
              <a:gd name="adj1" fmla="val 50000"/>
            </a:avLst>
          </a:prstGeom>
          <a:noFill/>
          <a:ln w="38100">
            <a:solidFill>
              <a:schemeClr val="bg1"/>
            </a:solidFill>
            <a:miter lim="800000"/>
            <a:headEnd/>
            <a:tailEnd type="triangle" w="lg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55361" name="AutoShape 65"/>
          <p:cNvCxnSpPr>
            <a:cxnSpLocks noChangeShapeType="1"/>
            <a:stCxn id="55337" idx="3"/>
            <a:endCxn id="55340" idx="0"/>
          </p:cNvCxnSpPr>
          <p:nvPr/>
        </p:nvCxnSpPr>
        <p:spPr bwMode="auto">
          <a:xfrm>
            <a:off x="1752600" y="3836194"/>
            <a:ext cx="413544" cy="627856"/>
          </a:xfrm>
          <a:prstGeom prst="bentConnector2">
            <a:avLst/>
          </a:prstGeom>
          <a:noFill/>
          <a:ln w="38100">
            <a:solidFill>
              <a:schemeClr val="bg1"/>
            </a:solidFill>
            <a:miter lim="800000"/>
            <a:headEnd/>
            <a:tailEnd type="triangle" w="lg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55362" name="AutoShape 66"/>
          <p:cNvCxnSpPr>
            <a:cxnSpLocks noChangeShapeType="1"/>
            <a:stCxn id="55337" idx="2"/>
            <a:endCxn id="55339" idx="0"/>
          </p:cNvCxnSpPr>
          <p:nvPr/>
        </p:nvCxnSpPr>
        <p:spPr bwMode="auto">
          <a:xfrm flipH="1">
            <a:off x="899319" y="4087813"/>
            <a:ext cx="53181" cy="376237"/>
          </a:xfrm>
          <a:prstGeom prst="straightConnector1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lg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55363" name="AutoShape 67"/>
          <p:cNvCxnSpPr>
            <a:cxnSpLocks noChangeShapeType="1"/>
            <a:stCxn id="55337" idx="3"/>
            <a:endCxn id="55341" idx="0"/>
          </p:cNvCxnSpPr>
          <p:nvPr/>
        </p:nvCxnSpPr>
        <p:spPr bwMode="auto">
          <a:xfrm>
            <a:off x="1752600" y="3836194"/>
            <a:ext cx="1680369" cy="627856"/>
          </a:xfrm>
          <a:prstGeom prst="bentConnector2">
            <a:avLst/>
          </a:prstGeom>
          <a:noFill/>
          <a:ln w="38100">
            <a:solidFill>
              <a:schemeClr val="bg1"/>
            </a:solidFill>
            <a:miter lim="800000"/>
            <a:headEnd/>
            <a:tailEnd type="triangle" w="lg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55364" name="AutoShape 68"/>
          <p:cNvCxnSpPr>
            <a:cxnSpLocks noChangeShapeType="1"/>
            <a:stCxn id="55337" idx="3"/>
            <a:endCxn id="55342" idx="0"/>
          </p:cNvCxnSpPr>
          <p:nvPr/>
        </p:nvCxnSpPr>
        <p:spPr bwMode="auto">
          <a:xfrm>
            <a:off x="1752600" y="3836194"/>
            <a:ext cx="3051969" cy="627856"/>
          </a:xfrm>
          <a:prstGeom prst="bentConnector2">
            <a:avLst/>
          </a:prstGeom>
          <a:noFill/>
          <a:ln w="38100">
            <a:solidFill>
              <a:schemeClr val="bg1"/>
            </a:solidFill>
            <a:miter lim="800000"/>
            <a:headEnd/>
            <a:tailEnd type="triangle" w="lg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55365" name="AutoShape 69"/>
          <p:cNvCxnSpPr>
            <a:cxnSpLocks noChangeShapeType="1"/>
            <a:stCxn id="55342" idx="2"/>
            <a:endCxn id="55345" idx="0"/>
          </p:cNvCxnSpPr>
          <p:nvPr/>
        </p:nvCxnSpPr>
        <p:spPr bwMode="auto">
          <a:xfrm rot="5400000">
            <a:off x="4618038" y="5154613"/>
            <a:ext cx="374650" cy="0"/>
          </a:xfrm>
          <a:prstGeom prst="straightConnector1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lg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55366" name="AutoShape 70"/>
          <p:cNvCxnSpPr>
            <a:cxnSpLocks noChangeShapeType="1"/>
            <a:stCxn id="55342" idx="2"/>
            <a:endCxn id="55346" idx="0"/>
          </p:cNvCxnSpPr>
          <p:nvPr/>
        </p:nvCxnSpPr>
        <p:spPr bwMode="auto">
          <a:xfrm rot="16200000" flipH="1">
            <a:off x="5251451" y="4521200"/>
            <a:ext cx="374650" cy="1266825"/>
          </a:xfrm>
          <a:prstGeom prst="bentConnector3">
            <a:avLst>
              <a:gd name="adj1" fmla="val 49574"/>
            </a:avLst>
          </a:prstGeom>
          <a:noFill/>
          <a:ln w="38100">
            <a:solidFill>
              <a:schemeClr val="bg1"/>
            </a:solidFill>
            <a:miter lim="800000"/>
            <a:headEnd/>
            <a:tailEnd type="triangle" w="lg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55367" name="AutoShape 71"/>
          <p:cNvCxnSpPr>
            <a:cxnSpLocks noChangeShapeType="1"/>
            <a:stCxn id="55342" idx="2"/>
            <a:endCxn id="55347" idx="0"/>
          </p:cNvCxnSpPr>
          <p:nvPr/>
        </p:nvCxnSpPr>
        <p:spPr bwMode="auto">
          <a:xfrm rot="16200000" flipH="1">
            <a:off x="5886451" y="3886200"/>
            <a:ext cx="374650" cy="2536825"/>
          </a:xfrm>
          <a:prstGeom prst="bentConnector3">
            <a:avLst>
              <a:gd name="adj1" fmla="val 49574"/>
            </a:avLst>
          </a:prstGeom>
          <a:noFill/>
          <a:ln w="38100">
            <a:solidFill>
              <a:schemeClr val="bg1"/>
            </a:solidFill>
            <a:miter lim="800000"/>
            <a:headEnd/>
            <a:tailEnd type="triangle" w="lg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55368" name="AutoShape 72"/>
          <p:cNvCxnSpPr>
            <a:cxnSpLocks noChangeShapeType="1"/>
            <a:stCxn id="55351" idx="2"/>
            <a:endCxn id="55353" idx="0"/>
          </p:cNvCxnSpPr>
          <p:nvPr/>
        </p:nvCxnSpPr>
        <p:spPr bwMode="auto">
          <a:xfrm rot="5400000">
            <a:off x="3212306" y="6066632"/>
            <a:ext cx="442913" cy="0"/>
          </a:xfrm>
          <a:prstGeom prst="straightConnector1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lg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55369" name="AutoShape 73"/>
          <p:cNvCxnSpPr>
            <a:cxnSpLocks noChangeShapeType="1"/>
            <a:stCxn id="55351" idx="2"/>
            <a:endCxn id="55352" idx="0"/>
          </p:cNvCxnSpPr>
          <p:nvPr/>
        </p:nvCxnSpPr>
        <p:spPr bwMode="auto">
          <a:xfrm rot="16200000" flipH="1">
            <a:off x="3845719" y="5433219"/>
            <a:ext cx="442913" cy="1266825"/>
          </a:xfrm>
          <a:prstGeom prst="bentConnector3">
            <a:avLst>
              <a:gd name="adj1" fmla="val 49819"/>
            </a:avLst>
          </a:prstGeom>
          <a:noFill/>
          <a:ln w="38100">
            <a:solidFill>
              <a:schemeClr val="bg1"/>
            </a:solidFill>
            <a:miter lim="800000"/>
            <a:headEnd/>
            <a:tailEnd type="triangle" w="lg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55371" name="AutoShape 75"/>
          <p:cNvCxnSpPr>
            <a:cxnSpLocks noChangeShapeType="1"/>
            <a:stCxn id="55339" idx="2"/>
            <a:endCxn id="55354" idx="0"/>
          </p:cNvCxnSpPr>
          <p:nvPr/>
        </p:nvCxnSpPr>
        <p:spPr bwMode="auto">
          <a:xfrm rot="5400000">
            <a:off x="712788" y="5154613"/>
            <a:ext cx="374650" cy="0"/>
          </a:xfrm>
          <a:prstGeom prst="straightConnector1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lg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55372" name="AutoShape 76"/>
          <p:cNvCxnSpPr>
            <a:cxnSpLocks noChangeShapeType="1"/>
            <a:stCxn id="55339" idx="2"/>
            <a:endCxn id="55355" idx="0"/>
          </p:cNvCxnSpPr>
          <p:nvPr/>
        </p:nvCxnSpPr>
        <p:spPr bwMode="auto">
          <a:xfrm rot="16200000" flipH="1">
            <a:off x="1346201" y="4521200"/>
            <a:ext cx="374650" cy="1266825"/>
          </a:xfrm>
          <a:prstGeom prst="bentConnector3">
            <a:avLst>
              <a:gd name="adj1" fmla="val 49574"/>
            </a:avLst>
          </a:prstGeom>
          <a:noFill/>
          <a:ln w="38100">
            <a:solidFill>
              <a:schemeClr val="bg1"/>
            </a:solidFill>
            <a:miter lim="800000"/>
            <a:headEnd/>
            <a:tailEnd type="triangle" w="lg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55373" name="AutoShape 77"/>
          <p:cNvCxnSpPr>
            <a:cxnSpLocks noChangeShapeType="1"/>
            <a:stCxn id="55341" idx="2"/>
            <a:endCxn id="55351" idx="0"/>
          </p:cNvCxnSpPr>
          <p:nvPr/>
        </p:nvCxnSpPr>
        <p:spPr bwMode="auto">
          <a:xfrm rot="5400000">
            <a:off x="3246438" y="5154613"/>
            <a:ext cx="374650" cy="0"/>
          </a:xfrm>
          <a:prstGeom prst="straightConnector1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lg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55375" name="Line 79"/>
          <p:cNvSpPr>
            <a:spLocks noChangeShapeType="1"/>
          </p:cNvSpPr>
          <p:nvPr/>
        </p:nvSpPr>
        <p:spPr bwMode="auto">
          <a:xfrm>
            <a:off x="5459413" y="3611563"/>
            <a:ext cx="0" cy="1439862"/>
          </a:xfrm>
          <a:prstGeom prst="line">
            <a:avLst/>
          </a:prstGeom>
          <a:noFill/>
          <a:ln w="28575">
            <a:solidFill>
              <a:srgbClr val="B2B2B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377" name="Line 81"/>
          <p:cNvSpPr>
            <a:spLocks noChangeShapeType="1"/>
          </p:cNvSpPr>
          <p:nvPr/>
        </p:nvSpPr>
        <p:spPr bwMode="auto">
          <a:xfrm>
            <a:off x="4114800" y="4491038"/>
            <a:ext cx="0" cy="1439862"/>
          </a:xfrm>
          <a:prstGeom prst="line">
            <a:avLst/>
          </a:prstGeom>
          <a:noFill/>
          <a:ln w="28575">
            <a:solidFill>
              <a:srgbClr val="B2B2B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378" name="Line 82"/>
          <p:cNvSpPr>
            <a:spLocks noChangeShapeType="1"/>
          </p:cNvSpPr>
          <p:nvPr/>
        </p:nvSpPr>
        <p:spPr bwMode="auto">
          <a:xfrm flipH="1">
            <a:off x="4103688" y="5922963"/>
            <a:ext cx="3746500" cy="9525"/>
          </a:xfrm>
          <a:prstGeom prst="line">
            <a:avLst/>
          </a:prstGeom>
          <a:noFill/>
          <a:ln w="28575">
            <a:solidFill>
              <a:srgbClr val="B2B2B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379" name="Line 83"/>
          <p:cNvSpPr>
            <a:spLocks noChangeShapeType="1"/>
          </p:cNvSpPr>
          <p:nvPr/>
        </p:nvSpPr>
        <p:spPr bwMode="auto">
          <a:xfrm flipH="1" flipV="1">
            <a:off x="5448300" y="5045075"/>
            <a:ext cx="3687763" cy="1588"/>
          </a:xfrm>
          <a:prstGeom prst="line">
            <a:avLst/>
          </a:prstGeom>
          <a:noFill/>
          <a:ln w="28575">
            <a:solidFill>
              <a:srgbClr val="B2B2B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380" name="AutoShape 84"/>
          <p:cNvSpPr>
            <a:spLocks noChangeArrowheads="1"/>
          </p:cNvSpPr>
          <p:nvPr/>
        </p:nvSpPr>
        <p:spPr bwMode="auto">
          <a:xfrm>
            <a:off x="76200" y="5356225"/>
            <a:ext cx="8610600" cy="1371600"/>
          </a:xfrm>
          <a:prstGeom prst="wedgeRoundRectCallout">
            <a:avLst>
              <a:gd name="adj1" fmla="val 22443"/>
              <a:gd name="adj2" fmla="val -137048"/>
              <a:gd name="adj3" fmla="val 16667"/>
            </a:avLst>
          </a:prstGeom>
          <a:solidFill>
            <a:srgbClr val="4E9EC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GB" sz="2200" dirty="0">
                <a:latin typeface="Verdana" charset="0"/>
              </a:rPr>
              <a:t> Table of </a:t>
            </a:r>
            <a:r>
              <a:rPr lang="en-GB" sz="2200" i="1" dirty="0">
                <a:latin typeface="Verdana" charset="0"/>
              </a:rPr>
              <a:t>n</a:t>
            </a:r>
            <a:r>
              <a:rPr lang="en-GB" sz="2200" dirty="0">
                <a:latin typeface="Verdana" charset="0"/>
              </a:rPr>
              <a:t> slots each pointing to a </a:t>
            </a:r>
            <a:r>
              <a:rPr lang="en-GB" sz="2200" dirty="0" err="1">
                <a:latin typeface="Courier New" charset="0"/>
              </a:rPr>
              <a:t>TclObject</a:t>
            </a:r>
            <a:endParaRPr lang="en-GB" sz="2200" dirty="0">
              <a:latin typeface="Courier New" charset="0"/>
            </a:endParaRPr>
          </a:p>
          <a:p>
            <a:r>
              <a:rPr lang="en-GB" sz="2200" dirty="0">
                <a:latin typeface="Verdana" charset="0"/>
              </a:rPr>
              <a:t> </a:t>
            </a:r>
            <a:r>
              <a:rPr lang="en-GB" sz="2200" dirty="0">
                <a:latin typeface="Courier New" charset="0"/>
              </a:rPr>
              <a:t>classify()</a:t>
            </a:r>
            <a:r>
              <a:rPr lang="en-GB" sz="2200" dirty="0">
                <a:latin typeface="Verdana" charset="0"/>
              </a:rPr>
              <a:t> identifies destination slot for packet</a:t>
            </a:r>
          </a:p>
          <a:p>
            <a:r>
              <a:rPr lang="en-GB" sz="2200" dirty="0">
                <a:latin typeface="Verdana" charset="0"/>
              </a:rPr>
              <a:t> </a:t>
            </a:r>
            <a:r>
              <a:rPr lang="en-GB" sz="2200" dirty="0" err="1">
                <a:latin typeface="Courier New" charset="0"/>
              </a:rPr>
              <a:t>AddressClassifier</a:t>
            </a:r>
            <a:r>
              <a:rPr lang="en-GB" sz="2200" dirty="0">
                <a:latin typeface="Verdana" charset="0"/>
              </a:rPr>
              <a:t>, </a:t>
            </a:r>
            <a:r>
              <a:rPr lang="en-GB" sz="2200" dirty="0" err="1">
                <a:latin typeface="Courier New" charset="0"/>
              </a:rPr>
              <a:t>PortClassifier</a:t>
            </a:r>
            <a:r>
              <a:rPr lang="en-GB" sz="2200" dirty="0">
                <a:latin typeface="Verdana" charset="0"/>
              </a:rPr>
              <a:t> found within </a:t>
            </a:r>
            <a:r>
              <a:rPr lang="en-GB" sz="2200" i="1" dirty="0">
                <a:latin typeface="Verdana" charset="0"/>
              </a:rPr>
              <a:t>Nodes</a:t>
            </a:r>
            <a:endParaRPr lang="en-GB" sz="2200" i="1" dirty="0">
              <a:latin typeface="Courier New" charset="0"/>
            </a:endParaRPr>
          </a:p>
        </p:txBody>
      </p:sp>
      <p:sp>
        <p:nvSpPr>
          <p:cNvPr id="55381" name="AutoShape 85"/>
          <p:cNvSpPr>
            <a:spLocks noChangeArrowheads="1"/>
          </p:cNvSpPr>
          <p:nvPr/>
        </p:nvSpPr>
        <p:spPr bwMode="auto">
          <a:xfrm>
            <a:off x="1981200" y="1828800"/>
            <a:ext cx="7162800" cy="914400"/>
          </a:xfrm>
          <a:prstGeom prst="wedgeRoundRectCallout">
            <a:avLst>
              <a:gd name="adj1" fmla="val -51034"/>
              <a:gd name="adj2" fmla="val 163104"/>
              <a:gd name="adj3" fmla="val 16667"/>
            </a:avLst>
          </a:prstGeom>
          <a:solidFill>
            <a:srgbClr val="4E9EC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GB" sz="2200" dirty="0">
                <a:latin typeface="Verdana" charset="0"/>
              </a:rPr>
              <a:t> Receive packets and transmit to </a:t>
            </a:r>
            <a:r>
              <a:rPr lang="en-GB" sz="2200" dirty="0">
                <a:latin typeface="Courier New" charset="0"/>
              </a:rPr>
              <a:t>target_</a:t>
            </a:r>
            <a:r>
              <a:rPr lang="en-GB" sz="2200" dirty="0">
                <a:latin typeface="Verdana" charset="0"/>
              </a:rPr>
              <a:t> </a:t>
            </a:r>
          </a:p>
          <a:p>
            <a:r>
              <a:rPr lang="en-GB" sz="2200" dirty="0">
                <a:latin typeface="Verdana" charset="0"/>
              </a:rPr>
              <a:t> Basis for </a:t>
            </a:r>
            <a:r>
              <a:rPr lang="en-GB" sz="2200" i="1" dirty="0">
                <a:latin typeface="Verdana" charset="0"/>
              </a:rPr>
              <a:t>Agents</a:t>
            </a:r>
            <a:r>
              <a:rPr lang="en-GB" sz="2200" dirty="0">
                <a:latin typeface="Verdana" charset="0"/>
              </a:rPr>
              <a:t> and </a:t>
            </a:r>
            <a:r>
              <a:rPr lang="en-GB" sz="2200" i="1" dirty="0">
                <a:latin typeface="Verdana" charset="0"/>
              </a:rPr>
              <a:t>Links (~Queue + Delay)</a:t>
            </a:r>
          </a:p>
        </p:txBody>
      </p:sp>
      <p:sp>
        <p:nvSpPr>
          <p:cNvPr id="4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86800" y="6400800"/>
            <a:ext cx="457200" cy="457200"/>
          </a:xfrm>
        </p:spPr>
        <p:txBody>
          <a:bodyPr/>
          <a:lstStyle/>
          <a:p>
            <a:pPr>
              <a:defRPr/>
            </a:pPr>
            <a:fld id="{BACECD4D-FF13-F54C-9E44-5E76ECC5C64E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03886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5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55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55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55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55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55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55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55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55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55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55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55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55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55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55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55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55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55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55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55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55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55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5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5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5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55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55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55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55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55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500"/>
                                        <p:tgtEl>
                                          <p:spTgt spid="55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0" dur="500"/>
                                        <p:tgtEl>
                                          <p:spTgt spid="55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3" dur="500"/>
                                        <p:tgtEl>
                                          <p:spTgt spid="55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6" dur="500"/>
                                        <p:tgtEl>
                                          <p:spTgt spid="55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9" dur="500"/>
                                        <p:tgtEl>
                                          <p:spTgt spid="55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2" dur="500"/>
                                        <p:tgtEl>
                                          <p:spTgt spid="55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5" dur="500"/>
                                        <p:tgtEl>
                                          <p:spTgt spid="55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 nodeType="clickPar">
                      <p:stCondLst>
                        <p:cond delay="indefinite"/>
                      </p:stCondLst>
                      <p:childTnLst>
                        <p:par>
                          <p:cTn id="1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9" dur="500" fill="hold"/>
                                        <p:tgtEl>
                                          <p:spTgt spid="553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4E9EC6"/>
                                      </p:to>
                                    </p:animClr>
                                    <p:set>
                                      <p:cBhvr>
                                        <p:cTn id="120" dur="500" fill="hold"/>
                                        <p:tgtEl>
                                          <p:spTgt spid="553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1" dur="500" fill="hold"/>
                                        <p:tgtEl>
                                          <p:spTgt spid="5533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55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 nodeType="clickPar">
                      <p:stCondLst>
                        <p:cond delay="indefinite"/>
                      </p:stCondLst>
                      <p:childTnLst>
                        <p:par>
                          <p:cTn id="1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55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1" dur="500" fill="hold"/>
                                        <p:tgtEl>
                                          <p:spTgt spid="553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4E9EC6"/>
                                      </p:to>
                                    </p:animClr>
                                    <p:set>
                                      <p:cBhvr>
                                        <p:cTn id="132" dur="500" fill="hold"/>
                                        <p:tgtEl>
                                          <p:spTgt spid="553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3" dur="500" fill="hold"/>
                                        <p:tgtEl>
                                          <p:spTgt spid="5533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335" grpId="0" animBg="1"/>
      <p:bldP spid="55336" grpId="0" animBg="1"/>
      <p:bldP spid="55337" grpId="0" animBg="1"/>
      <p:bldP spid="55338" grpId="0" animBg="1"/>
      <p:bldP spid="55339" grpId="0" animBg="1"/>
      <p:bldP spid="55340" grpId="0" animBg="1"/>
      <p:bldP spid="55341" grpId="0" animBg="1"/>
      <p:bldP spid="55342" grpId="0" animBg="1"/>
      <p:bldP spid="55345" grpId="0" animBg="1"/>
      <p:bldP spid="55346" grpId="0" animBg="1"/>
      <p:bldP spid="55347" grpId="0" animBg="1"/>
      <p:bldP spid="55350" grpId="0" animBg="1"/>
      <p:bldP spid="55351" grpId="0" animBg="1"/>
      <p:bldP spid="55352" grpId="0" animBg="1"/>
      <p:bldP spid="55353" grpId="0" animBg="1"/>
      <p:bldP spid="55354" grpId="0" animBg="1"/>
      <p:bldP spid="55355" grpId="0" animBg="1"/>
      <p:bldP spid="55375" grpId="0" animBg="1"/>
      <p:bldP spid="55377" grpId="0" animBg="1"/>
      <p:bldP spid="55378" grpId="0" animBg="1"/>
      <p:bldP spid="55379" grpId="0" animBg="1"/>
      <p:bldP spid="55380" grpId="0" animBg="1"/>
      <p:bldP spid="55381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797F84-0C78-8542-813C-918336DB0B3E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64407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Applications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828800"/>
            <a:ext cx="6019800" cy="4876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GB" sz="2000" dirty="0"/>
              <a:t>Application</a:t>
            </a:r>
          </a:p>
          <a:p>
            <a:pPr lvl="1">
              <a:lnSpc>
                <a:spcPct val="90000"/>
              </a:lnSpc>
            </a:pPr>
            <a:r>
              <a:rPr lang="en-GB" sz="2000" dirty="0"/>
              <a:t>Assumes attached to a </a:t>
            </a:r>
            <a:r>
              <a:rPr lang="en-GB" sz="2000" dirty="0" err="1"/>
              <a:t>TCPAgent</a:t>
            </a:r>
            <a:endParaRPr lang="en-GB" sz="2000" dirty="0"/>
          </a:p>
          <a:p>
            <a:pPr lvl="1">
              <a:lnSpc>
                <a:spcPct val="90000"/>
              </a:lnSpc>
            </a:pPr>
            <a:r>
              <a:rPr lang="en-GB" sz="2000" dirty="0">
                <a:latin typeface="Courier New" charset="0"/>
              </a:rPr>
              <a:t>start(), stop(), send(), </a:t>
            </a:r>
            <a:r>
              <a:rPr lang="en-GB" sz="2000" dirty="0" err="1">
                <a:latin typeface="Courier New" charset="0"/>
              </a:rPr>
              <a:t>recv</a:t>
            </a:r>
            <a:r>
              <a:rPr lang="en-GB" sz="2000" dirty="0">
                <a:latin typeface="Courier New" charset="0"/>
              </a:rPr>
              <a:t>()</a:t>
            </a:r>
          </a:p>
          <a:p>
            <a:pPr lvl="1">
              <a:lnSpc>
                <a:spcPct val="90000"/>
              </a:lnSpc>
            </a:pPr>
            <a:r>
              <a:rPr lang="en-GB" sz="2000" dirty="0"/>
              <a:t>E.g. </a:t>
            </a:r>
            <a:r>
              <a:rPr lang="en-GB" sz="2000" dirty="0">
                <a:latin typeface="Courier New" charset="0"/>
              </a:rPr>
              <a:t>class </a:t>
            </a:r>
            <a:r>
              <a:rPr lang="en-GB" sz="2000" b="1" dirty="0" err="1">
                <a:latin typeface="Courier New" charset="0"/>
              </a:rPr>
              <a:t>TelnetApp</a:t>
            </a:r>
            <a:r>
              <a:rPr lang="en-GB" sz="2000" dirty="0">
                <a:latin typeface="Courier New" charset="0"/>
              </a:rPr>
              <a:t> </a:t>
            </a:r>
            <a:br>
              <a:rPr lang="en-GB" sz="2000" dirty="0">
                <a:latin typeface="Courier New" charset="0"/>
              </a:rPr>
            </a:br>
            <a:r>
              <a:rPr lang="en-GB" sz="2000" i="1" dirty="0">
                <a:latin typeface="Courier New" charset="0"/>
              </a:rPr>
              <a:t>[ns-2.20/apps/</a:t>
            </a:r>
            <a:r>
              <a:rPr lang="en-GB" sz="2000" i="1" dirty="0" err="1">
                <a:latin typeface="Courier New" charset="0"/>
              </a:rPr>
              <a:t>telnet.h</a:t>
            </a:r>
            <a:r>
              <a:rPr lang="en-GB" sz="2000" i="1" dirty="0">
                <a:latin typeface="Courier New" charset="0"/>
              </a:rPr>
              <a:t>]</a:t>
            </a:r>
          </a:p>
          <a:p>
            <a:pPr lvl="2">
              <a:lnSpc>
                <a:spcPct val="90000"/>
              </a:lnSpc>
            </a:pPr>
            <a:r>
              <a:rPr lang="en-GB" sz="2000" dirty="0"/>
              <a:t>Schedule </a:t>
            </a:r>
            <a:r>
              <a:rPr lang="en-GB" sz="2000" dirty="0">
                <a:latin typeface="Courier New" charset="0"/>
              </a:rPr>
              <a:t>agent_-&gt;</a:t>
            </a:r>
            <a:r>
              <a:rPr lang="en-GB" sz="2000" dirty="0" err="1">
                <a:latin typeface="Courier New" charset="0"/>
              </a:rPr>
              <a:t>sendmsg</a:t>
            </a:r>
            <a:r>
              <a:rPr lang="en-GB" sz="2000" dirty="0">
                <a:latin typeface="Courier New" charset="0"/>
              </a:rPr>
              <a:t>()</a:t>
            </a:r>
            <a:r>
              <a:rPr lang="en-GB" sz="2000" dirty="0"/>
              <a:t> calls based on exponential </a:t>
            </a:r>
            <a:r>
              <a:rPr lang="en-GB" sz="2000" dirty="0" err="1"/>
              <a:t>interarrival</a:t>
            </a:r>
            <a:r>
              <a:rPr lang="en-GB" sz="2000" dirty="0"/>
              <a:t> timer</a:t>
            </a:r>
          </a:p>
          <a:p>
            <a:pPr>
              <a:lnSpc>
                <a:spcPct val="90000"/>
              </a:lnSpc>
            </a:pPr>
            <a:r>
              <a:rPr lang="en-GB" sz="2000" dirty="0" err="1"/>
              <a:t>TrafficGenerator</a:t>
            </a:r>
            <a:endParaRPr lang="en-GB" sz="2000" dirty="0"/>
          </a:p>
          <a:p>
            <a:pPr lvl="1">
              <a:lnSpc>
                <a:spcPct val="90000"/>
              </a:lnSpc>
            </a:pPr>
            <a:r>
              <a:rPr lang="en-GB" sz="2000" dirty="0"/>
              <a:t>Assumes attached to a </a:t>
            </a:r>
            <a:r>
              <a:rPr lang="en-GB" sz="2000" dirty="0" err="1"/>
              <a:t>UDPAgent</a:t>
            </a:r>
            <a:endParaRPr lang="en-GB" sz="2000" dirty="0"/>
          </a:p>
          <a:p>
            <a:pPr lvl="1">
              <a:lnSpc>
                <a:spcPct val="90000"/>
              </a:lnSpc>
            </a:pPr>
            <a:r>
              <a:rPr lang="en-GB" sz="2000" dirty="0" err="1">
                <a:latin typeface="Courier New" charset="0"/>
              </a:rPr>
              <a:t>init</a:t>
            </a:r>
            <a:r>
              <a:rPr lang="en-GB" sz="2000" dirty="0">
                <a:latin typeface="Courier New" charset="0"/>
              </a:rPr>
              <a:t>(), </a:t>
            </a:r>
            <a:r>
              <a:rPr lang="en-GB" sz="2000" dirty="0" err="1">
                <a:latin typeface="Courier New" charset="0"/>
              </a:rPr>
              <a:t>next_interval</a:t>
            </a:r>
            <a:r>
              <a:rPr lang="en-GB" sz="2000" dirty="0">
                <a:latin typeface="Courier New" charset="0"/>
              </a:rPr>
              <a:t>()</a:t>
            </a:r>
          </a:p>
          <a:p>
            <a:pPr lvl="1">
              <a:lnSpc>
                <a:spcPct val="90000"/>
              </a:lnSpc>
            </a:pPr>
            <a:r>
              <a:rPr lang="en-GB" sz="2000" dirty="0"/>
              <a:t>E.g. </a:t>
            </a:r>
            <a:r>
              <a:rPr lang="en-GB" sz="2000" dirty="0">
                <a:latin typeface="Courier New" charset="0"/>
              </a:rPr>
              <a:t>class </a:t>
            </a:r>
            <a:r>
              <a:rPr lang="en-GB" sz="2000" b="1" dirty="0" err="1">
                <a:latin typeface="Courier New" charset="0"/>
              </a:rPr>
              <a:t>POO_Traffic</a:t>
            </a:r>
            <a:r>
              <a:rPr lang="en-GB" sz="2000" dirty="0">
                <a:latin typeface="Courier New" charset="0"/>
              </a:rPr>
              <a:t/>
            </a:r>
            <a:br>
              <a:rPr lang="en-GB" sz="2000" dirty="0">
                <a:latin typeface="Courier New" charset="0"/>
              </a:rPr>
            </a:br>
            <a:r>
              <a:rPr lang="en-GB" sz="2000" i="1" dirty="0">
                <a:latin typeface="Courier New" charset="0"/>
              </a:rPr>
              <a:t>[ns-2.29/tools/</a:t>
            </a:r>
            <a:r>
              <a:rPr lang="en-GB" sz="2000" i="1" dirty="0" err="1">
                <a:latin typeface="Courier New" charset="0"/>
              </a:rPr>
              <a:t>pareto.cc</a:t>
            </a:r>
            <a:r>
              <a:rPr lang="en-GB" sz="2000" i="1" dirty="0">
                <a:latin typeface="Courier New" charset="0"/>
              </a:rPr>
              <a:t>]</a:t>
            </a:r>
          </a:p>
          <a:p>
            <a:pPr lvl="2">
              <a:lnSpc>
                <a:spcPct val="90000"/>
              </a:lnSpc>
            </a:pPr>
            <a:r>
              <a:rPr lang="en-GB" sz="2000" dirty="0"/>
              <a:t>Schedule bursts of packets (Pareto on-off source)</a:t>
            </a: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239000" y="6400800"/>
            <a:ext cx="1905000" cy="457200"/>
          </a:xfrm>
        </p:spPr>
        <p:txBody>
          <a:bodyPr/>
          <a:lstStyle/>
          <a:p>
            <a:pPr>
              <a:defRPr/>
            </a:pPr>
            <a:fld id="{BACECD4D-FF13-F54C-9E44-5E76ECC5C64E}" type="slidenum">
              <a:rPr lang="en-US" smtClean="0"/>
              <a:pPr>
                <a:defRPr/>
              </a:pPr>
              <a:t>39</a:t>
            </a:fld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5638800" y="2011501"/>
            <a:ext cx="35052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/>
              <a:t> An agent acts as a bridge which connects </a:t>
            </a:r>
            <a:r>
              <a:rPr lang="en-US" sz="1800" dirty="0" smtClean="0"/>
              <a:t>an </a:t>
            </a:r>
            <a:r>
              <a:rPr lang="en-US" sz="1800" b="1" dirty="0" smtClean="0"/>
              <a:t>application</a:t>
            </a:r>
            <a:r>
              <a:rPr lang="en-US" sz="1800" dirty="0" smtClean="0"/>
              <a:t> </a:t>
            </a:r>
            <a:r>
              <a:rPr lang="en-US" sz="1800" dirty="0"/>
              <a:t>and a low-level </a:t>
            </a:r>
            <a:r>
              <a:rPr lang="en-US" sz="1800" dirty="0" smtClean="0"/>
              <a:t>network. Based </a:t>
            </a:r>
            <a:r>
              <a:rPr lang="en-US" sz="1800" dirty="0"/>
              <a:t>on the user </a:t>
            </a:r>
            <a:r>
              <a:rPr lang="en-US" sz="1800" dirty="0" smtClean="0"/>
              <a:t>demand provided </a:t>
            </a:r>
            <a:r>
              <a:rPr lang="en-US" sz="1800" dirty="0"/>
              <a:t>by an application, a sending </a:t>
            </a:r>
            <a:r>
              <a:rPr lang="en-US" sz="1800" dirty="0" smtClean="0"/>
              <a:t>agent constructs </a:t>
            </a:r>
            <a:r>
              <a:rPr lang="en-US" sz="1800" dirty="0"/>
              <a:t>packets and transmits them to a receiving agent through a low-</a:t>
            </a:r>
            <a:r>
              <a:rPr lang="en-US" sz="1800" dirty="0" smtClean="0"/>
              <a:t>level network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xmlns="" val="1655038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EFA54-2CBE-D349-A4D9-5F3CDCBA1B0D}" type="slidenum">
              <a:rPr lang="zh-TW" altLang="en-US"/>
              <a:pPr/>
              <a:t>40</a:t>
            </a:fld>
            <a:endParaRPr lang="zh-TW" altLang="en-US"/>
          </a:p>
        </p:txBody>
      </p:sp>
      <p:sp>
        <p:nvSpPr>
          <p:cNvPr id="117762" name="Rectangle 2"/>
          <p:cNvSpPr>
            <a:spLocks noChangeArrowheads="1"/>
          </p:cNvSpPr>
          <p:nvPr/>
        </p:nvSpPr>
        <p:spPr bwMode="auto">
          <a:xfrm>
            <a:off x="990600" y="7620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altLang="zh-TW" sz="4400" b="0" dirty="0">
                <a:solidFill>
                  <a:schemeClr val="tx2"/>
                </a:solidFill>
                <a:ea typeface="新細明體" charset="0"/>
                <a:cs typeface="新細明體" charset="0"/>
              </a:rPr>
              <a:t>Application</a:t>
            </a:r>
          </a:p>
        </p:txBody>
      </p:sp>
      <p:grpSp>
        <p:nvGrpSpPr>
          <p:cNvPr id="117763" name="Group 3"/>
          <p:cNvGrpSpPr>
            <a:grpSpLocks/>
          </p:cNvGrpSpPr>
          <p:nvPr/>
        </p:nvGrpSpPr>
        <p:grpSpPr bwMode="auto">
          <a:xfrm>
            <a:off x="1824038" y="3962400"/>
            <a:ext cx="311150" cy="777875"/>
            <a:chOff x="1152" y="2496"/>
            <a:chExt cx="196" cy="490"/>
          </a:xfrm>
        </p:grpSpPr>
        <p:sp>
          <p:nvSpPr>
            <p:cNvPr id="117764" name="Text Box 4"/>
            <p:cNvSpPr txBox="1">
              <a:spLocks noChangeArrowheads="1"/>
            </p:cNvSpPr>
            <p:nvPr/>
          </p:nvSpPr>
          <p:spPr bwMode="auto">
            <a:xfrm>
              <a:off x="1152" y="2496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zh-TW" altLang="en-US" sz="2000" b="0">
                  <a:solidFill>
                    <a:schemeClr val="bg2"/>
                  </a:solidFill>
                  <a:ea typeface="新細明體" charset="0"/>
                  <a:cs typeface="新細明體" charset="0"/>
                </a:rPr>
                <a:t>0</a:t>
              </a:r>
              <a:endParaRPr lang="zh-TW" altLang="en-US" b="0">
                <a:solidFill>
                  <a:schemeClr val="bg2"/>
                </a:solidFill>
                <a:ea typeface="新細明體" charset="0"/>
                <a:cs typeface="新細明體" charset="0"/>
              </a:endParaRPr>
            </a:p>
          </p:txBody>
        </p:sp>
        <p:sp>
          <p:nvSpPr>
            <p:cNvPr id="117765" name="Text Box 5"/>
            <p:cNvSpPr txBox="1">
              <a:spLocks noChangeArrowheads="1"/>
            </p:cNvSpPr>
            <p:nvPr/>
          </p:nvSpPr>
          <p:spPr bwMode="auto">
            <a:xfrm>
              <a:off x="1152" y="2736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zh-TW" altLang="en-US" sz="2000" b="0">
                  <a:solidFill>
                    <a:schemeClr val="bg2"/>
                  </a:solidFill>
                  <a:ea typeface="新細明體" charset="0"/>
                  <a:cs typeface="新細明體" charset="0"/>
                </a:rPr>
                <a:t>1</a:t>
              </a:r>
              <a:endParaRPr lang="zh-TW" altLang="en-US" b="0">
                <a:solidFill>
                  <a:schemeClr val="bg2"/>
                </a:solidFill>
                <a:ea typeface="新細明體" charset="0"/>
                <a:cs typeface="新細明體" charset="0"/>
              </a:endParaRPr>
            </a:p>
          </p:txBody>
        </p:sp>
      </p:grpSp>
      <p:sp>
        <p:nvSpPr>
          <p:cNvPr id="117766" name="Line 6"/>
          <p:cNvSpPr>
            <a:spLocks noChangeShapeType="1"/>
          </p:cNvSpPr>
          <p:nvPr/>
        </p:nvSpPr>
        <p:spPr bwMode="auto">
          <a:xfrm>
            <a:off x="2814638" y="2286000"/>
            <a:ext cx="3657600" cy="1588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7767" name="Oval 7"/>
          <p:cNvSpPr>
            <a:spLocks noChangeArrowheads="1"/>
          </p:cNvSpPr>
          <p:nvPr/>
        </p:nvSpPr>
        <p:spPr bwMode="auto">
          <a:xfrm>
            <a:off x="1824038" y="1828800"/>
            <a:ext cx="990600" cy="914400"/>
          </a:xfrm>
          <a:prstGeom prst="ellips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7768" name="Oval 8"/>
          <p:cNvSpPr>
            <a:spLocks noChangeArrowheads="1"/>
          </p:cNvSpPr>
          <p:nvPr/>
        </p:nvSpPr>
        <p:spPr bwMode="auto">
          <a:xfrm>
            <a:off x="6472238" y="1828800"/>
            <a:ext cx="990600" cy="914400"/>
          </a:xfrm>
          <a:prstGeom prst="ellips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7769" name="Text Box 9"/>
          <p:cNvSpPr txBox="1">
            <a:spLocks noChangeArrowheads="1"/>
          </p:cNvSpPr>
          <p:nvPr/>
        </p:nvSpPr>
        <p:spPr bwMode="auto">
          <a:xfrm>
            <a:off x="2036763" y="2098675"/>
            <a:ext cx="4889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b="0">
                <a:solidFill>
                  <a:schemeClr val="bg2"/>
                </a:solidFill>
                <a:ea typeface="新細明體" charset="0"/>
                <a:cs typeface="新細明體" charset="0"/>
              </a:rPr>
              <a:t>n0</a:t>
            </a:r>
          </a:p>
        </p:txBody>
      </p:sp>
      <p:sp>
        <p:nvSpPr>
          <p:cNvPr id="117770" name="Text Box 10"/>
          <p:cNvSpPr txBox="1">
            <a:spLocks noChangeArrowheads="1"/>
          </p:cNvSpPr>
          <p:nvPr/>
        </p:nvSpPr>
        <p:spPr bwMode="auto">
          <a:xfrm>
            <a:off x="6684963" y="2098675"/>
            <a:ext cx="4889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b="0">
                <a:solidFill>
                  <a:schemeClr val="bg2"/>
                </a:solidFill>
                <a:ea typeface="新細明體" charset="0"/>
                <a:cs typeface="新細明體" charset="0"/>
              </a:rPr>
              <a:t>n1</a:t>
            </a:r>
          </a:p>
        </p:txBody>
      </p:sp>
      <p:sp>
        <p:nvSpPr>
          <p:cNvPr id="117771" name="Text Box 11"/>
          <p:cNvSpPr txBox="1">
            <a:spLocks noChangeArrowheads="1"/>
          </p:cNvSpPr>
          <p:nvPr/>
        </p:nvSpPr>
        <p:spPr bwMode="auto">
          <a:xfrm>
            <a:off x="1062038" y="3505200"/>
            <a:ext cx="1158875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zh-TW" sz="1400" b="0">
                <a:solidFill>
                  <a:schemeClr val="bg2"/>
                </a:solidFill>
                <a:ea typeface="新細明體" charset="0"/>
                <a:cs typeface="新細明體" charset="0"/>
              </a:rPr>
              <a:t>Addr Classifier</a:t>
            </a:r>
          </a:p>
        </p:txBody>
      </p:sp>
      <p:sp>
        <p:nvSpPr>
          <p:cNvPr id="117772" name="Text Box 12"/>
          <p:cNvSpPr txBox="1">
            <a:spLocks noChangeArrowheads="1"/>
          </p:cNvSpPr>
          <p:nvPr/>
        </p:nvSpPr>
        <p:spPr bwMode="auto">
          <a:xfrm>
            <a:off x="1747838" y="2971800"/>
            <a:ext cx="1158875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zh-TW" sz="1400" b="0">
                <a:solidFill>
                  <a:schemeClr val="bg2"/>
                </a:solidFill>
                <a:ea typeface="新細明體" charset="0"/>
                <a:cs typeface="新細明體" charset="0"/>
              </a:rPr>
              <a:t>Port Classifier</a:t>
            </a:r>
          </a:p>
        </p:txBody>
      </p:sp>
      <p:sp>
        <p:nvSpPr>
          <p:cNvPr id="117773" name="Text Box 13"/>
          <p:cNvSpPr txBox="1">
            <a:spLocks noChangeArrowheads="1"/>
          </p:cNvSpPr>
          <p:nvPr/>
        </p:nvSpPr>
        <p:spPr bwMode="auto">
          <a:xfrm>
            <a:off x="1290638" y="4724400"/>
            <a:ext cx="91598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1400" b="0">
                <a:solidFill>
                  <a:schemeClr val="bg2"/>
                </a:solidFill>
                <a:ea typeface="新細明體" charset="0"/>
                <a:cs typeface="新細明體" charset="0"/>
              </a:rPr>
              <a:t>classifier_</a:t>
            </a:r>
          </a:p>
        </p:txBody>
      </p:sp>
      <p:sp>
        <p:nvSpPr>
          <p:cNvPr id="117774" name="Text Box 14"/>
          <p:cNvSpPr txBox="1">
            <a:spLocks noChangeArrowheads="1"/>
          </p:cNvSpPr>
          <p:nvPr/>
        </p:nvSpPr>
        <p:spPr bwMode="auto">
          <a:xfrm>
            <a:off x="2205038" y="4114800"/>
            <a:ext cx="67786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1400" b="0">
                <a:solidFill>
                  <a:schemeClr val="bg2"/>
                </a:solidFill>
                <a:ea typeface="新細明體" charset="0"/>
                <a:cs typeface="新細明體" charset="0"/>
              </a:rPr>
              <a:t>dmux_</a:t>
            </a:r>
          </a:p>
        </p:txBody>
      </p:sp>
      <p:sp>
        <p:nvSpPr>
          <p:cNvPr id="117775" name="Text Box 15"/>
          <p:cNvSpPr txBox="1">
            <a:spLocks noChangeArrowheads="1"/>
          </p:cNvSpPr>
          <p:nvPr/>
        </p:nvSpPr>
        <p:spPr bwMode="auto">
          <a:xfrm>
            <a:off x="604838" y="4419600"/>
            <a:ext cx="6381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1400" b="0">
                <a:solidFill>
                  <a:schemeClr val="bg2"/>
                </a:solidFill>
                <a:ea typeface="新細明體" charset="0"/>
                <a:cs typeface="新細明體" charset="0"/>
              </a:rPr>
              <a:t>entry_</a:t>
            </a:r>
          </a:p>
        </p:txBody>
      </p:sp>
      <p:grpSp>
        <p:nvGrpSpPr>
          <p:cNvPr id="117776" name="Group 16"/>
          <p:cNvGrpSpPr>
            <a:grpSpLocks/>
          </p:cNvGrpSpPr>
          <p:nvPr/>
        </p:nvGrpSpPr>
        <p:grpSpPr bwMode="auto">
          <a:xfrm>
            <a:off x="528638" y="2209800"/>
            <a:ext cx="3352800" cy="3352800"/>
            <a:chOff x="333" y="1392"/>
            <a:chExt cx="2112" cy="2112"/>
          </a:xfrm>
        </p:grpSpPr>
        <p:sp>
          <p:nvSpPr>
            <p:cNvPr id="117777" name="Freeform 17"/>
            <p:cNvSpPr>
              <a:spLocks/>
            </p:cNvSpPr>
            <p:nvPr/>
          </p:nvSpPr>
          <p:spPr bwMode="auto">
            <a:xfrm>
              <a:off x="1149" y="2448"/>
              <a:ext cx="192" cy="576"/>
            </a:xfrm>
            <a:custGeom>
              <a:avLst/>
              <a:gdLst>
                <a:gd name="T0" fmla="*/ 0 w 192"/>
                <a:gd name="T1" fmla="*/ 96 h 576"/>
                <a:gd name="T2" fmla="*/ 192 w 192"/>
                <a:gd name="T3" fmla="*/ 0 h 576"/>
                <a:gd name="T4" fmla="*/ 192 w 192"/>
                <a:gd name="T5" fmla="*/ 576 h 576"/>
                <a:gd name="T6" fmla="*/ 0 w 192"/>
                <a:gd name="T7" fmla="*/ 480 h 576"/>
                <a:gd name="T8" fmla="*/ 0 w 192"/>
                <a:gd name="T9" fmla="*/ 96 h 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2" h="576">
                  <a:moveTo>
                    <a:pt x="0" y="96"/>
                  </a:moveTo>
                  <a:lnTo>
                    <a:pt x="192" y="0"/>
                  </a:lnTo>
                  <a:lnTo>
                    <a:pt x="192" y="576"/>
                  </a:lnTo>
                  <a:lnTo>
                    <a:pt x="0" y="480"/>
                  </a:lnTo>
                  <a:lnTo>
                    <a:pt x="0" y="96"/>
                  </a:lnTo>
                  <a:close/>
                </a:path>
              </a:pathLst>
            </a:cu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778" name="Freeform 18"/>
            <p:cNvSpPr>
              <a:spLocks/>
            </p:cNvSpPr>
            <p:nvPr/>
          </p:nvSpPr>
          <p:spPr bwMode="auto">
            <a:xfrm>
              <a:off x="1629" y="2112"/>
              <a:ext cx="192" cy="576"/>
            </a:xfrm>
            <a:custGeom>
              <a:avLst/>
              <a:gdLst>
                <a:gd name="T0" fmla="*/ 0 w 192"/>
                <a:gd name="T1" fmla="*/ 96 h 576"/>
                <a:gd name="T2" fmla="*/ 192 w 192"/>
                <a:gd name="T3" fmla="*/ 0 h 576"/>
                <a:gd name="T4" fmla="*/ 192 w 192"/>
                <a:gd name="T5" fmla="*/ 576 h 576"/>
                <a:gd name="T6" fmla="*/ 0 w 192"/>
                <a:gd name="T7" fmla="*/ 480 h 576"/>
                <a:gd name="T8" fmla="*/ 0 w 192"/>
                <a:gd name="T9" fmla="*/ 96 h 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2" h="576">
                  <a:moveTo>
                    <a:pt x="0" y="96"/>
                  </a:moveTo>
                  <a:lnTo>
                    <a:pt x="192" y="0"/>
                  </a:lnTo>
                  <a:lnTo>
                    <a:pt x="192" y="576"/>
                  </a:lnTo>
                  <a:lnTo>
                    <a:pt x="0" y="480"/>
                  </a:lnTo>
                  <a:lnTo>
                    <a:pt x="0" y="96"/>
                  </a:lnTo>
                  <a:close/>
                </a:path>
              </a:pathLst>
            </a:cu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779" name="Oval 19"/>
            <p:cNvSpPr>
              <a:spLocks noChangeArrowheads="1"/>
            </p:cNvSpPr>
            <p:nvPr/>
          </p:nvSpPr>
          <p:spPr bwMode="auto">
            <a:xfrm>
              <a:off x="765" y="1872"/>
              <a:ext cx="1680" cy="1632"/>
            </a:xfrm>
            <a:prstGeom prst="ellips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780" name="Oval 20"/>
            <p:cNvSpPr>
              <a:spLocks noChangeArrowheads="1"/>
            </p:cNvSpPr>
            <p:nvPr/>
          </p:nvSpPr>
          <p:spPr bwMode="auto">
            <a:xfrm>
              <a:off x="669" y="26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781" name="Line 21"/>
            <p:cNvSpPr>
              <a:spLocks noChangeShapeType="1"/>
            </p:cNvSpPr>
            <p:nvPr/>
          </p:nvSpPr>
          <p:spPr bwMode="auto">
            <a:xfrm>
              <a:off x="333" y="2736"/>
              <a:ext cx="336" cy="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782" name="Line 22"/>
            <p:cNvSpPr>
              <a:spLocks noChangeShapeType="1"/>
            </p:cNvSpPr>
            <p:nvPr/>
          </p:nvSpPr>
          <p:spPr bwMode="auto">
            <a:xfrm>
              <a:off x="861" y="2736"/>
              <a:ext cx="288" cy="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783" name="Line 23"/>
            <p:cNvSpPr>
              <a:spLocks noChangeShapeType="1"/>
            </p:cNvSpPr>
            <p:nvPr/>
          </p:nvSpPr>
          <p:spPr bwMode="auto">
            <a:xfrm flipV="1">
              <a:off x="1341" y="2400"/>
              <a:ext cx="288" cy="144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784" name="Line 24"/>
            <p:cNvSpPr>
              <a:spLocks noChangeShapeType="1"/>
            </p:cNvSpPr>
            <p:nvPr/>
          </p:nvSpPr>
          <p:spPr bwMode="auto">
            <a:xfrm flipH="1">
              <a:off x="813" y="1392"/>
              <a:ext cx="336" cy="1008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785" name="Line 25"/>
            <p:cNvSpPr>
              <a:spLocks noChangeShapeType="1"/>
            </p:cNvSpPr>
            <p:nvPr/>
          </p:nvSpPr>
          <p:spPr bwMode="auto">
            <a:xfrm>
              <a:off x="1773" y="1392"/>
              <a:ext cx="528" cy="816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17786" name="Line 26"/>
          <p:cNvSpPr>
            <a:spLocks noChangeShapeType="1"/>
          </p:cNvSpPr>
          <p:nvPr/>
        </p:nvSpPr>
        <p:spPr bwMode="auto">
          <a:xfrm>
            <a:off x="1824038" y="4343400"/>
            <a:ext cx="304800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7787" name="Text Box 27"/>
          <p:cNvSpPr txBox="1">
            <a:spLocks noChangeArrowheads="1"/>
          </p:cNvSpPr>
          <p:nvPr/>
        </p:nvSpPr>
        <p:spPr bwMode="auto">
          <a:xfrm>
            <a:off x="2574925" y="3546475"/>
            <a:ext cx="336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b="0">
                <a:solidFill>
                  <a:schemeClr val="bg2"/>
                </a:solidFill>
                <a:ea typeface="新細明體" charset="0"/>
                <a:cs typeface="新細明體" charset="0"/>
              </a:rPr>
              <a:t>0</a:t>
            </a:r>
          </a:p>
        </p:txBody>
      </p:sp>
      <p:sp>
        <p:nvSpPr>
          <p:cNvPr id="117788" name="Oval 28"/>
          <p:cNvSpPr>
            <a:spLocks noChangeArrowheads="1"/>
          </p:cNvSpPr>
          <p:nvPr/>
        </p:nvSpPr>
        <p:spPr bwMode="auto">
          <a:xfrm>
            <a:off x="3124200" y="3505200"/>
            <a:ext cx="12192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7789" name="Text Box 29"/>
          <p:cNvSpPr txBox="1">
            <a:spLocks noChangeArrowheads="1"/>
          </p:cNvSpPr>
          <p:nvPr/>
        </p:nvSpPr>
        <p:spPr bwMode="auto">
          <a:xfrm>
            <a:off x="3260725" y="3516313"/>
            <a:ext cx="9937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1400" b="0">
                <a:solidFill>
                  <a:schemeClr val="bg2"/>
                </a:solidFill>
                <a:ea typeface="新細明體" charset="0"/>
                <a:cs typeface="新細明體" charset="0"/>
              </a:rPr>
              <a:t>Agent/TCP</a:t>
            </a:r>
          </a:p>
        </p:txBody>
      </p:sp>
      <p:sp>
        <p:nvSpPr>
          <p:cNvPr id="117790" name="Line 30"/>
          <p:cNvSpPr>
            <a:spLocks noChangeShapeType="1"/>
          </p:cNvSpPr>
          <p:nvPr/>
        </p:nvSpPr>
        <p:spPr bwMode="auto">
          <a:xfrm flipV="1">
            <a:off x="2895600" y="3657600"/>
            <a:ext cx="228600" cy="7620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7791" name="Text Box 31"/>
          <p:cNvSpPr txBox="1">
            <a:spLocks noChangeArrowheads="1"/>
          </p:cNvSpPr>
          <p:nvPr/>
        </p:nvSpPr>
        <p:spPr bwMode="auto">
          <a:xfrm>
            <a:off x="2971800" y="3810000"/>
            <a:ext cx="7286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1400" b="0">
                <a:solidFill>
                  <a:schemeClr val="bg2"/>
                </a:solidFill>
                <a:ea typeface="新細明體" charset="0"/>
                <a:cs typeface="新細明體" charset="0"/>
              </a:rPr>
              <a:t>agents_</a:t>
            </a:r>
          </a:p>
        </p:txBody>
      </p:sp>
      <p:sp>
        <p:nvSpPr>
          <p:cNvPr id="117792" name="Text Box 32"/>
          <p:cNvSpPr txBox="1">
            <a:spLocks noChangeArrowheads="1"/>
          </p:cNvSpPr>
          <p:nvPr/>
        </p:nvSpPr>
        <p:spPr bwMode="auto">
          <a:xfrm>
            <a:off x="5715000" y="3505200"/>
            <a:ext cx="1158875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zh-TW" sz="1400" b="0">
                <a:solidFill>
                  <a:schemeClr val="bg2"/>
                </a:solidFill>
                <a:ea typeface="新細明體" charset="0"/>
                <a:cs typeface="新細明體" charset="0"/>
              </a:rPr>
              <a:t>Addr Classifier</a:t>
            </a:r>
          </a:p>
        </p:txBody>
      </p:sp>
      <p:sp>
        <p:nvSpPr>
          <p:cNvPr id="117793" name="Text Box 33"/>
          <p:cNvSpPr txBox="1">
            <a:spLocks noChangeArrowheads="1"/>
          </p:cNvSpPr>
          <p:nvPr/>
        </p:nvSpPr>
        <p:spPr bwMode="auto">
          <a:xfrm>
            <a:off x="6400800" y="2971800"/>
            <a:ext cx="1158875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zh-TW" sz="1400" b="0">
                <a:solidFill>
                  <a:schemeClr val="bg2"/>
                </a:solidFill>
                <a:ea typeface="新細明體" charset="0"/>
                <a:cs typeface="新細明體" charset="0"/>
              </a:rPr>
              <a:t>Port Classifier</a:t>
            </a:r>
          </a:p>
        </p:txBody>
      </p:sp>
      <p:sp>
        <p:nvSpPr>
          <p:cNvPr id="117794" name="Text Box 34"/>
          <p:cNvSpPr txBox="1">
            <a:spLocks noChangeArrowheads="1"/>
          </p:cNvSpPr>
          <p:nvPr/>
        </p:nvSpPr>
        <p:spPr bwMode="auto">
          <a:xfrm>
            <a:off x="5943600" y="4724400"/>
            <a:ext cx="91598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1400" b="0">
                <a:solidFill>
                  <a:schemeClr val="bg2"/>
                </a:solidFill>
                <a:ea typeface="新細明體" charset="0"/>
                <a:cs typeface="新細明體" charset="0"/>
              </a:rPr>
              <a:t>classifier_</a:t>
            </a:r>
          </a:p>
        </p:txBody>
      </p:sp>
      <p:sp>
        <p:nvSpPr>
          <p:cNvPr id="117795" name="Text Box 35"/>
          <p:cNvSpPr txBox="1">
            <a:spLocks noChangeArrowheads="1"/>
          </p:cNvSpPr>
          <p:nvPr/>
        </p:nvSpPr>
        <p:spPr bwMode="auto">
          <a:xfrm>
            <a:off x="6858000" y="4114800"/>
            <a:ext cx="6778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1400" b="0">
                <a:solidFill>
                  <a:schemeClr val="bg2"/>
                </a:solidFill>
                <a:ea typeface="新細明體" charset="0"/>
                <a:cs typeface="新細明體" charset="0"/>
              </a:rPr>
              <a:t>dmux_</a:t>
            </a:r>
          </a:p>
        </p:txBody>
      </p:sp>
      <p:sp>
        <p:nvSpPr>
          <p:cNvPr id="117796" name="Text Box 36"/>
          <p:cNvSpPr txBox="1">
            <a:spLocks noChangeArrowheads="1"/>
          </p:cNvSpPr>
          <p:nvPr/>
        </p:nvSpPr>
        <p:spPr bwMode="auto">
          <a:xfrm>
            <a:off x="5257800" y="4419600"/>
            <a:ext cx="6381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1400" b="0">
                <a:solidFill>
                  <a:schemeClr val="bg2"/>
                </a:solidFill>
                <a:ea typeface="新細明體" charset="0"/>
                <a:cs typeface="新細明體" charset="0"/>
              </a:rPr>
              <a:t>entry_</a:t>
            </a:r>
          </a:p>
        </p:txBody>
      </p:sp>
      <p:grpSp>
        <p:nvGrpSpPr>
          <p:cNvPr id="117797" name="Group 37"/>
          <p:cNvGrpSpPr>
            <a:grpSpLocks/>
          </p:cNvGrpSpPr>
          <p:nvPr/>
        </p:nvGrpSpPr>
        <p:grpSpPr bwMode="auto">
          <a:xfrm>
            <a:off x="5181600" y="2209800"/>
            <a:ext cx="3352800" cy="3352800"/>
            <a:chOff x="3264" y="1392"/>
            <a:chExt cx="2112" cy="2112"/>
          </a:xfrm>
        </p:grpSpPr>
        <p:sp>
          <p:nvSpPr>
            <p:cNvPr id="117798" name="Freeform 38"/>
            <p:cNvSpPr>
              <a:spLocks/>
            </p:cNvSpPr>
            <p:nvPr/>
          </p:nvSpPr>
          <p:spPr bwMode="auto">
            <a:xfrm>
              <a:off x="4080" y="2448"/>
              <a:ext cx="192" cy="576"/>
            </a:xfrm>
            <a:custGeom>
              <a:avLst/>
              <a:gdLst>
                <a:gd name="T0" fmla="*/ 0 w 192"/>
                <a:gd name="T1" fmla="*/ 96 h 576"/>
                <a:gd name="T2" fmla="*/ 192 w 192"/>
                <a:gd name="T3" fmla="*/ 0 h 576"/>
                <a:gd name="T4" fmla="*/ 192 w 192"/>
                <a:gd name="T5" fmla="*/ 576 h 576"/>
                <a:gd name="T6" fmla="*/ 0 w 192"/>
                <a:gd name="T7" fmla="*/ 480 h 576"/>
                <a:gd name="T8" fmla="*/ 0 w 192"/>
                <a:gd name="T9" fmla="*/ 96 h 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2" h="576">
                  <a:moveTo>
                    <a:pt x="0" y="96"/>
                  </a:moveTo>
                  <a:lnTo>
                    <a:pt x="192" y="0"/>
                  </a:lnTo>
                  <a:lnTo>
                    <a:pt x="192" y="576"/>
                  </a:lnTo>
                  <a:lnTo>
                    <a:pt x="0" y="480"/>
                  </a:lnTo>
                  <a:lnTo>
                    <a:pt x="0" y="96"/>
                  </a:lnTo>
                  <a:close/>
                </a:path>
              </a:pathLst>
            </a:cu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799" name="Freeform 39"/>
            <p:cNvSpPr>
              <a:spLocks/>
            </p:cNvSpPr>
            <p:nvPr/>
          </p:nvSpPr>
          <p:spPr bwMode="auto">
            <a:xfrm>
              <a:off x="4560" y="2112"/>
              <a:ext cx="192" cy="576"/>
            </a:xfrm>
            <a:custGeom>
              <a:avLst/>
              <a:gdLst>
                <a:gd name="T0" fmla="*/ 0 w 192"/>
                <a:gd name="T1" fmla="*/ 96 h 576"/>
                <a:gd name="T2" fmla="*/ 192 w 192"/>
                <a:gd name="T3" fmla="*/ 0 h 576"/>
                <a:gd name="T4" fmla="*/ 192 w 192"/>
                <a:gd name="T5" fmla="*/ 576 h 576"/>
                <a:gd name="T6" fmla="*/ 0 w 192"/>
                <a:gd name="T7" fmla="*/ 480 h 576"/>
                <a:gd name="T8" fmla="*/ 0 w 192"/>
                <a:gd name="T9" fmla="*/ 96 h 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2" h="576">
                  <a:moveTo>
                    <a:pt x="0" y="96"/>
                  </a:moveTo>
                  <a:lnTo>
                    <a:pt x="192" y="0"/>
                  </a:lnTo>
                  <a:lnTo>
                    <a:pt x="192" y="576"/>
                  </a:lnTo>
                  <a:lnTo>
                    <a:pt x="0" y="480"/>
                  </a:lnTo>
                  <a:lnTo>
                    <a:pt x="0" y="96"/>
                  </a:lnTo>
                  <a:close/>
                </a:path>
              </a:pathLst>
            </a:cu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800" name="Oval 40"/>
            <p:cNvSpPr>
              <a:spLocks noChangeArrowheads="1"/>
            </p:cNvSpPr>
            <p:nvPr/>
          </p:nvSpPr>
          <p:spPr bwMode="auto">
            <a:xfrm>
              <a:off x="3696" y="1872"/>
              <a:ext cx="1680" cy="1632"/>
            </a:xfrm>
            <a:prstGeom prst="ellips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801" name="Oval 41"/>
            <p:cNvSpPr>
              <a:spLocks noChangeArrowheads="1"/>
            </p:cNvSpPr>
            <p:nvPr/>
          </p:nvSpPr>
          <p:spPr bwMode="auto">
            <a:xfrm>
              <a:off x="3600" y="26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802" name="Line 42"/>
            <p:cNvSpPr>
              <a:spLocks noChangeShapeType="1"/>
            </p:cNvSpPr>
            <p:nvPr/>
          </p:nvSpPr>
          <p:spPr bwMode="auto">
            <a:xfrm>
              <a:off x="3264" y="2736"/>
              <a:ext cx="336" cy="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803" name="Line 43"/>
            <p:cNvSpPr>
              <a:spLocks noChangeShapeType="1"/>
            </p:cNvSpPr>
            <p:nvPr/>
          </p:nvSpPr>
          <p:spPr bwMode="auto">
            <a:xfrm>
              <a:off x="3792" y="2736"/>
              <a:ext cx="288" cy="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804" name="Line 44"/>
            <p:cNvSpPr>
              <a:spLocks noChangeShapeType="1"/>
            </p:cNvSpPr>
            <p:nvPr/>
          </p:nvSpPr>
          <p:spPr bwMode="auto">
            <a:xfrm flipV="1">
              <a:off x="4272" y="2400"/>
              <a:ext cx="288" cy="144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805" name="Line 45"/>
            <p:cNvSpPr>
              <a:spLocks noChangeShapeType="1"/>
            </p:cNvSpPr>
            <p:nvPr/>
          </p:nvSpPr>
          <p:spPr bwMode="auto">
            <a:xfrm flipH="1">
              <a:off x="3744" y="1392"/>
              <a:ext cx="336" cy="1008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806" name="Line 46"/>
            <p:cNvSpPr>
              <a:spLocks noChangeShapeType="1"/>
            </p:cNvSpPr>
            <p:nvPr/>
          </p:nvSpPr>
          <p:spPr bwMode="auto">
            <a:xfrm>
              <a:off x="4704" y="1392"/>
              <a:ext cx="528" cy="816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17807" name="Group 47"/>
          <p:cNvGrpSpPr>
            <a:grpSpLocks/>
          </p:cNvGrpSpPr>
          <p:nvPr/>
        </p:nvGrpSpPr>
        <p:grpSpPr bwMode="auto">
          <a:xfrm>
            <a:off x="6477000" y="3962400"/>
            <a:ext cx="311150" cy="777875"/>
            <a:chOff x="1152" y="2496"/>
            <a:chExt cx="196" cy="490"/>
          </a:xfrm>
        </p:grpSpPr>
        <p:sp>
          <p:nvSpPr>
            <p:cNvPr id="117808" name="Text Box 48"/>
            <p:cNvSpPr txBox="1">
              <a:spLocks noChangeArrowheads="1"/>
            </p:cNvSpPr>
            <p:nvPr/>
          </p:nvSpPr>
          <p:spPr bwMode="auto">
            <a:xfrm>
              <a:off x="1152" y="2496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zh-TW" altLang="en-US" sz="2000" b="0">
                  <a:solidFill>
                    <a:schemeClr val="bg2"/>
                  </a:solidFill>
                  <a:ea typeface="新細明體" charset="0"/>
                  <a:cs typeface="新細明體" charset="0"/>
                </a:rPr>
                <a:t>1</a:t>
              </a:r>
              <a:endParaRPr lang="zh-TW" altLang="en-US" b="0">
                <a:solidFill>
                  <a:schemeClr val="bg2"/>
                </a:solidFill>
                <a:ea typeface="新細明體" charset="0"/>
                <a:cs typeface="新細明體" charset="0"/>
              </a:endParaRPr>
            </a:p>
          </p:txBody>
        </p:sp>
        <p:sp>
          <p:nvSpPr>
            <p:cNvPr id="117809" name="Text Box 49"/>
            <p:cNvSpPr txBox="1">
              <a:spLocks noChangeArrowheads="1"/>
            </p:cNvSpPr>
            <p:nvPr/>
          </p:nvSpPr>
          <p:spPr bwMode="auto">
            <a:xfrm>
              <a:off x="1152" y="2736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zh-TW" altLang="en-US" sz="2000" b="0">
                  <a:solidFill>
                    <a:schemeClr val="bg2"/>
                  </a:solidFill>
                  <a:ea typeface="新細明體" charset="0"/>
                  <a:cs typeface="新細明體" charset="0"/>
                </a:rPr>
                <a:t>0</a:t>
              </a:r>
              <a:endParaRPr lang="zh-TW" altLang="en-US" b="0">
                <a:solidFill>
                  <a:schemeClr val="bg2"/>
                </a:solidFill>
                <a:ea typeface="新細明體" charset="0"/>
                <a:cs typeface="新細明體" charset="0"/>
              </a:endParaRPr>
            </a:p>
          </p:txBody>
        </p:sp>
      </p:grpSp>
      <p:sp>
        <p:nvSpPr>
          <p:cNvPr id="117810" name="Line 50"/>
          <p:cNvSpPr>
            <a:spLocks noChangeShapeType="1"/>
          </p:cNvSpPr>
          <p:nvPr/>
        </p:nvSpPr>
        <p:spPr bwMode="auto">
          <a:xfrm>
            <a:off x="6477000" y="4343400"/>
            <a:ext cx="304800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7811" name="Rectangle 51"/>
          <p:cNvSpPr>
            <a:spLocks noChangeArrowheads="1"/>
          </p:cNvSpPr>
          <p:nvPr/>
        </p:nvSpPr>
        <p:spPr bwMode="auto">
          <a:xfrm>
            <a:off x="3962400" y="4114800"/>
            <a:ext cx="1295400" cy="45720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7812" name="Text Box 52"/>
          <p:cNvSpPr txBox="1">
            <a:spLocks noChangeArrowheads="1"/>
          </p:cNvSpPr>
          <p:nvPr/>
        </p:nvSpPr>
        <p:spPr bwMode="auto">
          <a:xfrm>
            <a:off x="4038600" y="4191000"/>
            <a:ext cx="11303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zh-TW" sz="1400" b="0">
                <a:solidFill>
                  <a:schemeClr val="bg2"/>
                </a:solidFill>
                <a:ea typeface="新細明體" charset="0"/>
                <a:cs typeface="新細明體" charset="0"/>
              </a:rPr>
              <a:t>Link n0-n1</a:t>
            </a:r>
          </a:p>
        </p:txBody>
      </p:sp>
      <p:sp>
        <p:nvSpPr>
          <p:cNvPr id="117813" name="Line 53"/>
          <p:cNvSpPr>
            <a:spLocks noChangeShapeType="1"/>
          </p:cNvSpPr>
          <p:nvPr/>
        </p:nvSpPr>
        <p:spPr bwMode="auto">
          <a:xfrm flipV="1">
            <a:off x="2133600" y="4343400"/>
            <a:ext cx="1828800" cy="22860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7814" name="Text Box 54"/>
          <p:cNvSpPr txBox="1">
            <a:spLocks noChangeArrowheads="1"/>
          </p:cNvSpPr>
          <p:nvPr/>
        </p:nvSpPr>
        <p:spPr bwMode="auto">
          <a:xfrm>
            <a:off x="4038600" y="5638800"/>
            <a:ext cx="11303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zh-TW" sz="1400" b="0">
                <a:solidFill>
                  <a:schemeClr val="bg2"/>
                </a:solidFill>
                <a:ea typeface="新細明體" charset="0"/>
                <a:cs typeface="新細明體" charset="0"/>
              </a:rPr>
              <a:t>Link n1-n0</a:t>
            </a:r>
          </a:p>
        </p:txBody>
      </p:sp>
      <p:grpSp>
        <p:nvGrpSpPr>
          <p:cNvPr id="117815" name="Group 55"/>
          <p:cNvGrpSpPr>
            <a:grpSpLocks/>
          </p:cNvGrpSpPr>
          <p:nvPr/>
        </p:nvGrpSpPr>
        <p:grpSpPr bwMode="auto">
          <a:xfrm>
            <a:off x="533400" y="4343400"/>
            <a:ext cx="6705600" cy="1676400"/>
            <a:chOff x="336" y="2736"/>
            <a:chExt cx="4224" cy="1056"/>
          </a:xfrm>
        </p:grpSpPr>
        <p:sp>
          <p:nvSpPr>
            <p:cNvPr id="117816" name="Freeform 56"/>
            <p:cNvSpPr>
              <a:spLocks/>
            </p:cNvSpPr>
            <p:nvPr/>
          </p:nvSpPr>
          <p:spPr bwMode="auto">
            <a:xfrm>
              <a:off x="3312" y="2880"/>
              <a:ext cx="1248" cy="768"/>
            </a:xfrm>
            <a:custGeom>
              <a:avLst/>
              <a:gdLst>
                <a:gd name="T0" fmla="*/ 960 w 1248"/>
                <a:gd name="T1" fmla="*/ 0 h 768"/>
                <a:gd name="T2" fmla="*/ 1248 w 1248"/>
                <a:gd name="T3" fmla="*/ 0 h 768"/>
                <a:gd name="T4" fmla="*/ 1248 w 1248"/>
                <a:gd name="T5" fmla="*/ 768 h 768"/>
                <a:gd name="T6" fmla="*/ 0 w 1248"/>
                <a:gd name="T7" fmla="*/ 768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48" h="768">
                  <a:moveTo>
                    <a:pt x="960" y="0"/>
                  </a:moveTo>
                  <a:lnTo>
                    <a:pt x="1248" y="0"/>
                  </a:lnTo>
                  <a:lnTo>
                    <a:pt x="1248" y="768"/>
                  </a:lnTo>
                  <a:lnTo>
                    <a:pt x="0" y="768"/>
                  </a:lnTo>
                </a:path>
              </a:pathLst>
            </a:custGeom>
            <a:noFill/>
            <a:ln w="9525">
              <a:solidFill>
                <a:schemeClr val="bg2"/>
              </a:solidFill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817" name="Rectangle 57"/>
            <p:cNvSpPr>
              <a:spLocks noChangeArrowheads="1"/>
            </p:cNvSpPr>
            <p:nvPr/>
          </p:nvSpPr>
          <p:spPr bwMode="auto">
            <a:xfrm>
              <a:off x="2496" y="3504"/>
              <a:ext cx="816" cy="288"/>
            </a:xfrm>
            <a:prstGeom prst="rect">
              <a:avLst/>
            </a:prstGeom>
            <a:noFill/>
            <a:ln w="952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818" name="Freeform 58"/>
            <p:cNvSpPr>
              <a:spLocks/>
            </p:cNvSpPr>
            <p:nvPr/>
          </p:nvSpPr>
          <p:spPr bwMode="auto">
            <a:xfrm>
              <a:off x="336" y="2736"/>
              <a:ext cx="2208" cy="912"/>
            </a:xfrm>
            <a:custGeom>
              <a:avLst/>
              <a:gdLst>
                <a:gd name="T0" fmla="*/ 2208 w 2208"/>
                <a:gd name="T1" fmla="*/ 912 h 912"/>
                <a:gd name="T2" fmla="*/ 0 w 2208"/>
                <a:gd name="T3" fmla="*/ 912 h 912"/>
                <a:gd name="T4" fmla="*/ 0 w 2208"/>
                <a:gd name="T5" fmla="*/ 0 h 9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08" h="912">
                  <a:moveTo>
                    <a:pt x="2208" y="912"/>
                  </a:moveTo>
                  <a:lnTo>
                    <a:pt x="0" y="912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17819" name="Text Box 59"/>
          <p:cNvSpPr txBox="1">
            <a:spLocks noChangeArrowheads="1"/>
          </p:cNvSpPr>
          <p:nvPr/>
        </p:nvSpPr>
        <p:spPr bwMode="auto">
          <a:xfrm>
            <a:off x="7223125" y="3546475"/>
            <a:ext cx="336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b="0">
                <a:solidFill>
                  <a:schemeClr val="bg2"/>
                </a:solidFill>
                <a:ea typeface="新細明體" charset="0"/>
                <a:cs typeface="新細明體" charset="0"/>
              </a:rPr>
              <a:t>0</a:t>
            </a:r>
          </a:p>
        </p:txBody>
      </p:sp>
      <p:sp>
        <p:nvSpPr>
          <p:cNvPr id="117820" name="Oval 60"/>
          <p:cNvSpPr>
            <a:spLocks noChangeArrowheads="1"/>
          </p:cNvSpPr>
          <p:nvPr/>
        </p:nvSpPr>
        <p:spPr bwMode="auto">
          <a:xfrm>
            <a:off x="7772400" y="3505200"/>
            <a:ext cx="12192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7821" name="Text Box 61"/>
          <p:cNvSpPr txBox="1">
            <a:spLocks noChangeArrowheads="1"/>
          </p:cNvSpPr>
          <p:nvPr/>
        </p:nvSpPr>
        <p:spPr bwMode="auto">
          <a:xfrm>
            <a:off x="7772400" y="3505200"/>
            <a:ext cx="131921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1400" b="0">
                <a:solidFill>
                  <a:schemeClr val="bg2"/>
                </a:solidFill>
                <a:ea typeface="新細明體" charset="0"/>
                <a:cs typeface="新細明體" charset="0"/>
              </a:rPr>
              <a:t>Agent/TCPSink</a:t>
            </a:r>
          </a:p>
        </p:txBody>
      </p:sp>
      <p:sp>
        <p:nvSpPr>
          <p:cNvPr id="117822" name="Line 62"/>
          <p:cNvSpPr>
            <a:spLocks noChangeShapeType="1"/>
          </p:cNvSpPr>
          <p:nvPr/>
        </p:nvSpPr>
        <p:spPr bwMode="auto">
          <a:xfrm flipV="1">
            <a:off x="7543800" y="3657600"/>
            <a:ext cx="228600" cy="7620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7823" name="Text Box 63"/>
          <p:cNvSpPr txBox="1">
            <a:spLocks noChangeArrowheads="1"/>
          </p:cNvSpPr>
          <p:nvPr/>
        </p:nvSpPr>
        <p:spPr bwMode="auto">
          <a:xfrm>
            <a:off x="7620000" y="3810000"/>
            <a:ext cx="7286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1400" b="0">
                <a:solidFill>
                  <a:schemeClr val="bg2"/>
                </a:solidFill>
                <a:ea typeface="新細明體" charset="0"/>
                <a:cs typeface="新細明體" charset="0"/>
              </a:rPr>
              <a:t>agents_</a:t>
            </a:r>
          </a:p>
        </p:txBody>
      </p:sp>
      <p:grpSp>
        <p:nvGrpSpPr>
          <p:cNvPr id="117827" name="Group 67"/>
          <p:cNvGrpSpPr>
            <a:grpSpLocks/>
          </p:cNvGrpSpPr>
          <p:nvPr/>
        </p:nvGrpSpPr>
        <p:grpSpPr bwMode="auto">
          <a:xfrm>
            <a:off x="914400" y="2438400"/>
            <a:ext cx="7327900" cy="1905000"/>
            <a:chOff x="576" y="1536"/>
            <a:chExt cx="4616" cy="1200"/>
          </a:xfrm>
        </p:grpSpPr>
        <p:sp>
          <p:nvSpPr>
            <p:cNvPr id="117828" name="Freeform 68"/>
            <p:cNvSpPr>
              <a:spLocks/>
            </p:cNvSpPr>
            <p:nvPr/>
          </p:nvSpPr>
          <p:spPr bwMode="auto">
            <a:xfrm>
              <a:off x="576" y="1568"/>
              <a:ext cx="1632" cy="1168"/>
            </a:xfrm>
            <a:custGeom>
              <a:avLst/>
              <a:gdLst>
                <a:gd name="T0" fmla="*/ 1880 w 1880"/>
                <a:gd name="T1" fmla="*/ 640 h 1168"/>
                <a:gd name="T2" fmla="*/ 1208 w 1880"/>
                <a:gd name="T3" fmla="*/ 208 h 1168"/>
                <a:gd name="T4" fmla="*/ 200 w 1880"/>
                <a:gd name="T5" fmla="*/ 160 h 1168"/>
                <a:gd name="T6" fmla="*/ 8 w 1880"/>
                <a:gd name="T7" fmla="*/ 1168 h 1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80" h="1168">
                  <a:moveTo>
                    <a:pt x="1880" y="640"/>
                  </a:moveTo>
                  <a:cubicBezTo>
                    <a:pt x="1684" y="464"/>
                    <a:pt x="1488" y="288"/>
                    <a:pt x="1208" y="208"/>
                  </a:cubicBezTo>
                  <a:cubicBezTo>
                    <a:pt x="928" y="128"/>
                    <a:pt x="400" y="0"/>
                    <a:pt x="200" y="160"/>
                  </a:cubicBezTo>
                  <a:cubicBezTo>
                    <a:pt x="0" y="320"/>
                    <a:pt x="4" y="744"/>
                    <a:pt x="8" y="1168"/>
                  </a:cubicBezTo>
                </a:path>
              </a:pathLst>
            </a:custGeom>
            <a:noFill/>
            <a:ln w="9525">
              <a:solidFill>
                <a:schemeClr val="bg2"/>
              </a:solidFill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829" name="Freeform 69"/>
            <p:cNvSpPr>
              <a:spLocks/>
            </p:cNvSpPr>
            <p:nvPr/>
          </p:nvSpPr>
          <p:spPr bwMode="auto">
            <a:xfrm>
              <a:off x="3560" y="1536"/>
              <a:ext cx="1632" cy="1168"/>
            </a:xfrm>
            <a:custGeom>
              <a:avLst/>
              <a:gdLst>
                <a:gd name="T0" fmla="*/ 1880 w 1880"/>
                <a:gd name="T1" fmla="*/ 640 h 1168"/>
                <a:gd name="T2" fmla="*/ 1208 w 1880"/>
                <a:gd name="T3" fmla="*/ 208 h 1168"/>
                <a:gd name="T4" fmla="*/ 200 w 1880"/>
                <a:gd name="T5" fmla="*/ 160 h 1168"/>
                <a:gd name="T6" fmla="*/ 8 w 1880"/>
                <a:gd name="T7" fmla="*/ 1168 h 1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80" h="1168">
                  <a:moveTo>
                    <a:pt x="1880" y="640"/>
                  </a:moveTo>
                  <a:cubicBezTo>
                    <a:pt x="1684" y="464"/>
                    <a:pt x="1488" y="288"/>
                    <a:pt x="1208" y="208"/>
                  </a:cubicBezTo>
                  <a:cubicBezTo>
                    <a:pt x="928" y="128"/>
                    <a:pt x="400" y="0"/>
                    <a:pt x="200" y="160"/>
                  </a:cubicBezTo>
                  <a:cubicBezTo>
                    <a:pt x="0" y="320"/>
                    <a:pt x="4" y="744"/>
                    <a:pt x="8" y="1168"/>
                  </a:cubicBezTo>
                </a:path>
              </a:pathLst>
            </a:custGeom>
            <a:noFill/>
            <a:ln w="9525">
              <a:solidFill>
                <a:schemeClr val="bg2"/>
              </a:solidFill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17831" name="Oval 71"/>
          <p:cNvSpPr>
            <a:spLocks noChangeArrowheads="1"/>
          </p:cNvSpPr>
          <p:nvPr/>
        </p:nvSpPr>
        <p:spPr bwMode="auto">
          <a:xfrm>
            <a:off x="4206875" y="3200400"/>
            <a:ext cx="1355725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7832" name="Text Box 72"/>
          <p:cNvSpPr txBox="1">
            <a:spLocks noChangeArrowheads="1"/>
          </p:cNvSpPr>
          <p:nvPr/>
        </p:nvSpPr>
        <p:spPr bwMode="auto">
          <a:xfrm>
            <a:off x="4191000" y="3211513"/>
            <a:ext cx="13779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1400" b="0">
                <a:ea typeface="新細明體" charset="0"/>
                <a:cs typeface="新細明體" charset="0"/>
              </a:rPr>
              <a:t>Application/FTP</a:t>
            </a:r>
          </a:p>
        </p:txBody>
      </p:sp>
      <p:sp>
        <p:nvSpPr>
          <p:cNvPr id="117833" name="Line 73"/>
          <p:cNvSpPr>
            <a:spLocks noChangeShapeType="1"/>
          </p:cNvSpPr>
          <p:nvPr/>
        </p:nvSpPr>
        <p:spPr bwMode="auto">
          <a:xfrm flipH="1">
            <a:off x="4343400" y="3516313"/>
            <a:ext cx="533400" cy="141287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17834" name="Group 74"/>
          <p:cNvGrpSpPr>
            <a:grpSpLocks/>
          </p:cNvGrpSpPr>
          <p:nvPr/>
        </p:nvGrpSpPr>
        <p:grpSpPr bwMode="auto">
          <a:xfrm>
            <a:off x="3481388" y="2819400"/>
            <a:ext cx="5662612" cy="528638"/>
            <a:chOff x="2294" y="2016"/>
            <a:chExt cx="3567" cy="333"/>
          </a:xfrm>
        </p:grpSpPr>
        <p:sp>
          <p:nvSpPr>
            <p:cNvPr id="117835" name="Text Box 75"/>
            <p:cNvSpPr txBox="1">
              <a:spLocks noChangeArrowheads="1"/>
            </p:cNvSpPr>
            <p:nvPr/>
          </p:nvSpPr>
          <p:spPr bwMode="auto">
            <a:xfrm>
              <a:off x="2294" y="2023"/>
              <a:ext cx="677" cy="3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fol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TW" sz="1400" b="0">
                  <a:solidFill>
                    <a:schemeClr val="bg2"/>
                  </a:solidFill>
                  <a:ea typeface="新細明體" charset="0"/>
                  <a:cs typeface="新細明體" charset="0"/>
                </a:rPr>
                <a:t>dst_addr_=1</a:t>
              </a:r>
            </a:p>
            <a:p>
              <a:r>
                <a:rPr lang="en-US" altLang="zh-TW" sz="1400" b="0">
                  <a:solidFill>
                    <a:schemeClr val="bg2"/>
                  </a:solidFill>
                  <a:ea typeface="新細明體" charset="0"/>
                  <a:cs typeface="新細明體" charset="0"/>
                </a:rPr>
                <a:t>dst_port_=0</a:t>
              </a:r>
            </a:p>
          </p:txBody>
        </p:sp>
        <p:sp>
          <p:nvSpPr>
            <p:cNvPr id="117836" name="Text Box 76"/>
            <p:cNvSpPr txBox="1">
              <a:spLocks noChangeArrowheads="1"/>
            </p:cNvSpPr>
            <p:nvPr/>
          </p:nvSpPr>
          <p:spPr bwMode="auto">
            <a:xfrm>
              <a:off x="5184" y="2016"/>
              <a:ext cx="677" cy="3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fol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TW" sz="1400" b="0">
                  <a:solidFill>
                    <a:schemeClr val="bg2"/>
                  </a:solidFill>
                  <a:ea typeface="新細明體" charset="0"/>
                  <a:cs typeface="新細明體" charset="0"/>
                </a:rPr>
                <a:t>dst_addr_=0</a:t>
              </a:r>
            </a:p>
            <a:p>
              <a:r>
                <a:rPr lang="en-US" altLang="zh-TW" sz="1400" b="0">
                  <a:solidFill>
                    <a:schemeClr val="bg2"/>
                  </a:solidFill>
                  <a:ea typeface="新細明體" charset="0"/>
                  <a:cs typeface="新細明體" charset="0"/>
                </a:rPr>
                <a:t>dst_port_=0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611047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2AD70A-F452-E64A-AEFF-71D9D438E66A}" type="slidenum">
              <a:rPr lang="en-US" smtClean="0"/>
              <a:pPr>
                <a:defRPr/>
              </a:pPr>
              <a:t>41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5334000" y="1944231"/>
            <a:ext cx="56388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Application</a:t>
            </a:r>
          </a:p>
          <a:p>
            <a:r>
              <a:rPr lang="en-US" sz="1600" dirty="0"/>
              <a:t>• Indicate user demand</a:t>
            </a:r>
          </a:p>
          <a:p>
            <a:r>
              <a:rPr lang="en-US" sz="1600" dirty="0"/>
              <a:t>• Two NS2 Application</a:t>
            </a:r>
          </a:p>
          <a:p>
            <a:r>
              <a:rPr lang="en-US" sz="1600" dirty="0"/>
              <a:t>1. Traffic generator</a:t>
            </a:r>
          </a:p>
          <a:p>
            <a:r>
              <a:rPr lang="en-US" sz="1600" dirty="0"/>
              <a:t>– Conform to a predefined schedule</a:t>
            </a:r>
          </a:p>
          <a:p>
            <a:r>
              <a:rPr lang="en-US" sz="1600" dirty="0"/>
              <a:t>– E.G., CBR</a:t>
            </a:r>
          </a:p>
          <a:p>
            <a:r>
              <a:rPr lang="en-US" sz="1600" dirty="0"/>
              <a:t>2. Simulated applications</a:t>
            </a:r>
          </a:p>
          <a:p>
            <a:r>
              <a:rPr lang="en-US" sz="1600" dirty="0"/>
              <a:t>– Create demand as if </a:t>
            </a:r>
            <a:r>
              <a:rPr lang="en-US" sz="1600" dirty="0" smtClean="0"/>
              <a:t>the application </a:t>
            </a:r>
            <a:r>
              <a:rPr lang="en-US" sz="1600" dirty="0"/>
              <a:t>is</a:t>
            </a:r>
          </a:p>
          <a:p>
            <a:r>
              <a:rPr lang="en-US" sz="1600" dirty="0"/>
              <a:t>running</a:t>
            </a:r>
          </a:p>
          <a:p>
            <a:r>
              <a:rPr lang="en-US" sz="1600" dirty="0"/>
              <a:t>– E G FTP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4055975"/>
            <a:ext cx="4876800" cy="3259225"/>
          </a:xfrm>
          <a:prstGeom prst="rect">
            <a:avLst/>
          </a:prstGeom>
        </p:spPr>
      </p:pic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990600" y="7620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altLang="zh-TW" sz="4400" b="0" dirty="0">
                <a:solidFill>
                  <a:schemeClr val="tx2"/>
                </a:solidFill>
                <a:ea typeface="新細明體" charset="0"/>
                <a:cs typeface="新細明體" charset="0"/>
              </a:rPr>
              <a:t>Application</a:t>
            </a:r>
          </a:p>
        </p:txBody>
      </p:sp>
    </p:spTree>
    <p:extLst>
      <p:ext uri="{BB962C8B-B14F-4D97-AF65-F5344CB8AC3E}">
        <p14:creationId xmlns:p14="http://schemas.microsoft.com/office/powerpoint/2010/main" xmlns="" val="3021144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2AD70A-F452-E64A-AEFF-71D9D438E66A}" type="slidenum">
              <a:rPr lang="en-US" smtClean="0"/>
              <a:pPr>
                <a:defRPr/>
              </a:pPr>
              <a:t>42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3429000" y="1752600"/>
            <a:ext cx="6096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latin typeface="+mn-lt"/>
              </a:rPr>
              <a:t>Functions of Class Application</a:t>
            </a:r>
          </a:p>
          <a:p>
            <a:r>
              <a:rPr lang="en-US" dirty="0">
                <a:latin typeface="+mn-lt"/>
              </a:rPr>
              <a:t>• 2 main protected functions</a:t>
            </a:r>
          </a:p>
          <a:p>
            <a:r>
              <a:rPr lang="en-US" dirty="0">
                <a:latin typeface="+mn-lt"/>
              </a:rPr>
              <a:t>• No implementation</a:t>
            </a:r>
          </a:p>
          <a:p>
            <a:r>
              <a:rPr lang="en-US" dirty="0">
                <a:latin typeface="+mn-lt"/>
              </a:rPr>
              <a:t>• To be overridden by the </a:t>
            </a:r>
            <a:r>
              <a:rPr lang="en-US" dirty="0" smtClean="0">
                <a:latin typeface="+mn-lt"/>
              </a:rPr>
              <a:t>derived classes</a:t>
            </a:r>
            <a:endParaRPr lang="en-US" dirty="0">
              <a:latin typeface="+mn-lt"/>
            </a:endParaRPr>
          </a:p>
          <a:p>
            <a:r>
              <a:rPr lang="en-US" dirty="0">
                <a:latin typeface="+mn-lt"/>
              </a:rPr>
              <a:t>• </a:t>
            </a:r>
            <a:r>
              <a:rPr lang="en-US" i="1" dirty="0">
                <a:latin typeface="+mn-lt"/>
              </a:rPr>
              <a:t>start(): the application</a:t>
            </a:r>
          </a:p>
          <a:p>
            <a:r>
              <a:rPr lang="en-US" i="1" dirty="0">
                <a:latin typeface="+mn-lt"/>
              </a:rPr>
              <a:t>• stop(): stop the application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4055975"/>
            <a:ext cx="4876800" cy="3259225"/>
          </a:xfrm>
          <a:prstGeom prst="rect">
            <a:avLst/>
          </a:prstGeom>
        </p:spPr>
      </p:pic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990600" y="7620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altLang="zh-TW" sz="4400" b="0" dirty="0">
                <a:solidFill>
                  <a:schemeClr val="tx2"/>
                </a:solidFill>
                <a:ea typeface="新細明體" charset="0"/>
                <a:cs typeface="新細明體" charset="0"/>
              </a:rPr>
              <a:t>Application</a:t>
            </a:r>
          </a:p>
        </p:txBody>
      </p:sp>
    </p:spTree>
    <p:extLst>
      <p:ext uri="{BB962C8B-B14F-4D97-AF65-F5344CB8AC3E}">
        <p14:creationId xmlns:p14="http://schemas.microsoft.com/office/powerpoint/2010/main" xmlns="" val="1586303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2AD70A-F452-E64A-AEFF-71D9D438E66A}" type="slidenum">
              <a:rPr lang="en-US" smtClean="0"/>
              <a:pPr>
                <a:defRPr/>
              </a:pPr>
              <a:t>43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4343400" y="1905000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000" b="1" dirty="0" smtClean="0"/>
              <a:t>Simulated Applications</a:t>
            </a:r>
          </a:p>
          <a:p>
            <a:pPr marL="342900" indent="-342900">
              <a:buFont typeface="Arial"/>
              <a:buChar char="•"/>
            </a:pPr>
            <a:r>
              <a:rPr lang="en-US" sz="2000" dirty="0" smtClean="0"/>
              <a:t>No </a:t>
            </a:r>
            <a:r>
              <a:rPr lang="en-US" sz="2000" dirty="0"/>
              <a:t>predefined schedule</a:t>
            </a:r>
          </a:p>
          <a:p>
            <a:pPr marL="342900" indent="-342900">
              <a:buFont typeface="Arial"/>
              <a:buChar char="•"/>
            </a:pPr>
            <a:r>
              <a:rPr lang="en-US" sz="2000" dirty="0" smtClean="0"/>
              <a:t>Act </a:t>
            </a:r>
            <a:r>
              <a:rPr lang="en-US" sz="2000" dirty="0"/>
              <a:t>as if the application is running</a:t>
            </a:r>
          </a:p>
          <a:p>
            <a:pPr marL="342900" indent="-342900">
              <a:buFont typeface="Arial"/>
              <a:buChar char="•"/>
            </a:pPr>
            <a:r>
              <a:rPr lang="en-US" sz="2000" dirty="0" smtClean="0"/>
              <a:t>Example</a:t>
            </a:r>
            <a:r>
              <a:rPr lang="en-US" sz="2000" dirty="0"/>
              <a:t>: FTP and </a:t>
            </a:r>
            <a:r>
              <a:rPr lang="en-US" sz="2000" dirty="0" smtClean="0"/>
              <a:t>Telnet</a:t>
            </a: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3810000"/>
            <a:ext cx="4876800" cy="3259225"/>
          </a:xfrm>
          <a:prstGeom prst="rect">
            <a:avLst/>
          </a:prstGeom>
        </p:spPr>
      </p:pic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990600" y="7620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altLang="zh-TW" sz="4400" b="0" dirty="0">
                <a:solidFill>
                  <a:schemeClr val="tx2"/>
                </a:solidFill>
                <a:ea typeface="新細明體" charset="0"/>
                <a:cs typeface="新細明體" charset="0"/>
              </a:rPr>
              <a:t>Application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304800" y="1828800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600" dirty="0">
                <a:latin typeface="+mn-lt"/>
              </a:rPr>
              <a:t>File Transfer Protocol</a:t>
            </a:r>
          </a:p>
          <a:p>
            <a:r>
              <a:rPr lang="en-US" sz="1600" dirty="0">
                <a:latin typeface="+mn-lt"/>
              </a:rPr>
              <a:t>• Need no input file</a:t>
            </a:r>
          </a:p>
          <a:p>
            <a:r>
              <a:rPr lang="en-US" sz="1600" dirty="0">
                <a:latin typeface="+mn-lt"/>
              </a:rPr>
              <a:t>• Tell the attached agent of the </a:t>
            </a:r>
            <a:r>
              <a:rPr lang="en-US" sz="1600" dirty="0" smtClean="0">
                <a:latin typeface="+mn-lt"/>
              </a:rPr>
              <a:t>file size</a:t>
            </a:r>
            <a:endParaRPr lang="en-US" sz="1600" dirty="0">
              <a:latin typeface="+mn-lt"/>
            </a:endParaRPr>
          </a:p>
          <a:p>
            <a:r>
              <a:rPr lang="en-US" sz="1600" dirty="0">
                <a:latin typeface="+mn-lt"/>
              </a:rPr>
              <a:t>• Implemented in </a:t>
            </a:r>
            <a:r>
              <a:rPr lang="en-US" sz="1600" dirty="0" err="1">
                <a:latin typeface="+mn-lt"/>
              </a:rPr>
              <a:t>OTcl</a:t>
            </a:r>
            <a:r>
              <a:rPr lang="en-US" sz="1600" dirty="0">
                <a:latin typeface="+mn-lt"/>
              </a:rPr>
              <a:t> domain only.</a:t>
            </a:r>
          </a:p>
          <a:p>
            <a:r>
              <a:rPr lang="en-US" sz="1600" dirty="0">
                <a:latin typeface="+mn-lt"/>
              </a:rPr>
              <a:t>• Application </a:t>
            </a:r>
            <a:r>
              <a:rPr lang="en-US" sz="1600" dirty="0" smtClean="0">
                <a:latin typeface="+mn-lt"/>
              </a:rPr>
              <a:t>          Application</a:t>
            </a:r>
            <a:r>
              <a:rPr lang="en-US" sz="1600" dirty="0">
                <a:latin typeface="+mn-lt"/>
              </a:rPr>
              <a:t>/FTP</a:t>
            </a:r>
          </a:p>
        </p:txBody>
      </p:sp>
      <p:sp>
        <p:nvSpPr>
          <p:cNvPr id="7" name="Right Arrow 6"/>
          <p:cNvSpPr/>
          <p:nvPr/>
        </p:nvSpPr>
        <p:spPr bwMode="auto">
          <a:xfrm>
            <a:off x="1676400" y="2895600"/>
            <a:ext cx="381000" cy="15240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65463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2AD70A-F452-E64A-AEFF-71D9D438E66A}" type="slidenum">
              <a:rPr lang="en-US" smtClean="0"/>
              <a:pPr>
                <a:defRPr/>
              </a:pPr>
              <a:t>44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3158" y="1828800"/>
            <a:ext cx="6604642" cy="2514600"/>
          </a:xfrm>
          <a:prstGeom prst="rect">
            <a:avLst/>
          </a:prstGeom>
        </p:spPr>
      </p:pic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990600" y="7620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altLang="zh-TW" sz="4400" b="0" dirty="0">
                <a:solidFill>
                  <a:schemeClr val="tx2"/>
                </a:solidFill>
                <a:ea typeface="新細明體" charset="0"/>
                <a:cs typeface="新細明體" charset="0"/>
              </a:rPr>
              <a:t>Application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" y="4419600"/>
            <a:ext cx="4876800" cy="2819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-16788" y="3276600"/>
            <a:ext cx="26684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/>
              <a:t>File Transfer Protocol</a:t>
            </a:r>
          </a:p>
          <a:p>
            <a:endParaRPr lang="en-US" sz="1800" b="1" dirty="0"/>
          </a:p>
        </p:txBody>
      </p:sp>
    </p:spTree>
    <p:extLst>
      <p:ext uri="{BB962C8B-B14F-4D97-AF65-F5344CB8AC3E}">
        <p14:creationId xmlns:p14="http://schemas.microsoft.com/office/powerpoint/2010/main" xmlns="" val="3717739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2AD70A-F452-E64A-AEFF-71D9D438E66A}" type="slidenum">
              <a:rPr lang="en-US" smtClean="0"/>
              <a:pPr>
                <a:defRPr/>
              </a:pPr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58328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29D092-BAD4-6C43-B2A1-810C049781A5}" type="slidenum">
              <a:rPr lang="en-GB"/>
              <a:pPr/>
              <a:t>46</a:t>
            </a:fld>
            <a:endParaRPr lang="en-GB"/>
          </a:p>
        </p:txBody>
      </p:sp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Agents</a:t>
            </a:r>
            <a:endParaRPr lang="en-GB" dirty="0"/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828800"/>
            <a:ext cx="6781800" cy="41148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GB" sz="2000" dirty="0"/>
              <a:t>TCP/UDP stacks</a:t>
            </a:r>
          </a:p>
          <a:p>
            <a:pPr lvl="1">
              <a:lnSpc>
                <a:spcPct val="100000"/>
              </a:lnSpc>
            </a:pPr>
            <a:r>
              <a:rPr lang="en-GB" sz="2000" dirty="0">
                <a:latin typeface="Courier New" charset="0"/>
              </a:rPr>
              <a:t>timeout()</a:t>
            </a:r>
            <a:r>
              <a:rPr lang="en-GB" sz="2000" dirty="0"/>
              <a:t>,</a:t>
            </a:r>
            <a:r>
              <a:rPr lang="en-GB" sz="2000" dirty="0">
                <a:latin typeface="Courier New" charset="0"/>
              </a:rPr>
              <a:t> send()</a:t>
            </a:r>
            <a:r>
              <a:rPr lang="en-GB" sz="2000" dirty="0"/>
              <a:t>, </a:t>
            </a:r>
            <a:r>
              <a:rPr lang="en-GB" sz="2000" dirty="0" err="1"/>
              <a:t>etc</a:t>
            </a:r>
            <a:endParaRPr lang="en-GB" sz="2000" dirty="0"/>
          </a:p>
          <a:p>
            <a:pPr lvl="2">
              <a:lnSpc>
                <a:spcPct val="100000"/>
              </a:lnSpc>
            </a:pPr>
            <a:r>
              <a:rPr lang="en-GB" sz="2000" dirty="0"/>
              <a:t>Allocate and schedule packets</a:t>
            </a:r>
          </a:p>
          <a:p>
            <a:pPr lvl="1">
              <a:lnSpc>
                <a:spcPct val="100000"/>
              </a:lnSpc>
            </a:pPr>
            <a:r>
              <a:rPr lang="en-GB" sz="2000" dirty="0" err="1">
                <a:latin typeface="Courier New" charset="0"/>
              </a:rPr>
              <a:t>recv</a:t>
            </a:r>
            <a:r>
              <a:rPr lang="en-GB" sz="2000" dirty="0">
                <a:latin typeface="Courier New" charset="0"/>
              </a:rPr>
              <a:t>()</a:t>
            </a:r>
            <a:r>
              <a:rPr lang="en-GB" sz="2000" dirty="0"/>
              <a:t>, </a:t>
            </a:r>
            <a:r>
              <a:rPr lang="en-GB" sz="2000" dirty="0" err="1"/>
              <a:t>etc</a:t>
            </a:r>
            <a:endParaRPr lang="en-GB" sz="2000" dirty="0"/>
          </a:p>
          <a:p>
            <a:pPr lvl="2">
              <a:lnSpc>
                <a:spcPct val="100000"/>
              </a:lnSpc>
            </a:pPr>
            <a:r>
              <a:rPr lang="en-GB" sz="2000" dirty="0" err="1"/>
              <a:t>Callback</a:t>
            </a:r>
            <a:r>
              <a:rPr lang="en-GB" sz="2000" dirty="0"/>
              <a:t> to </a:t>
            </a:r>
            <a:r>
              <a:rPr lang="en-GB" sz="2000" dirty="0">
                <a:latin typeface="Courier New" charset="0"/>
              </a:rPr>
              <a:t>app_</a:t>
            </a:r>
            <a:r>
              <a:rPr lang="en-GB" sz="2000" dirty="0"/>
              <a:t> to notify of data</a:t>
            </a:r>
          </a:p>
          <a:p>
            <a:pPr>
              <a:lnSpc>
                <a:spcPct val="100000"/>
              </a:lnSpc>
            </a:pPr>
            <a:r>
              <a:rPr lang="en-GB" sz="2000" dirty="0"/>
              <a:t>Subtype of </a:t>
            </a:r>
            <a:r>
              <a:rPr lang="en-GB" sz="2000" dirty="0">
                <a:latin typeface="Courier New" charset="0"/>
              </a:rPr>
              <a:t>Connector</a:t>
            </a:r>
          </a:p>
          <a:p>
            <a:pPr lvl="1">
              <a:lnSpc>
                <a:spcPct val="100000"/>
              </a:lnSpc>
            </a:pPr>
            <a:r>
              <a:rPr lang="en-GB" sz="2000" dirty="0">
                <a:latin typeface="Courier New" charset="0"/>
              </a:rPr>
              <a:t>class </a:t>
            </a:r>
            <a:r>
              <a:rPr lang="en-GB" sz="2000" b="1" dirty="0">
                <a:latin typeface="Courier New" charset="0"/>
              </a:rPr>
              <a:t>Agent</a:t>
            </a:r>
            <a:r>
              <a:rPr lang="en-GB" sz="2000" dirty="0">
                <a:latin typeface="Courier New" charset="0"/>
              </a:rPr>
              <a:t> : public Connector</a:t>
            </a:r>
            <a:r>
              <a:rPr lang="en-GB" sz="2000" dirty="0"/>
              <a:t/>
            </a:r>
            <a:br>
              <a:rPr lang="en-GB" sz="2000" dirty="0"/>
            </a:br>
            <a:r>
              <a:rPr lang="en-GB" sz="2000" i="1" dirty="0">
                <a:latin typeface="Courier New" charset="0"/>
              </a:rPr>
              <a:t>[ns-2.29/common/</a:t>
            </a:r>
            <a:r>
              <a:rPr lang="en-GB" sz="2000" i="1" dirty="0" err="1">
                <a:latin typeface="Courier New" charset="0"/>
              </a:rPr>
              <a:t>agent.h</a:t>
            </a:r>
            <a:r>
              <a:rPr lang="en-GB" sz="2000" i="1" dirty="0">
                <a:latin typeface="Courier New" charset="0"/>
              </a:rPr>
              <a:t>, </a:t>
            </a:r>
            <a:br>
              <a:rPr lang="en-GB" sz="2000" i="1" dirty="0">
                <a:latin typeface="Courier New" charset="0"/>
              </a:rPr>
            </a:br>
            <a:r>
              <a:rPr lang="en-GB" sz="2000" i="1" dirty="0">
                <a:latin typeface="Courier New" charset="0"/>
              </a:rPr>
              <a:t>…/</a:t>
            </a:r>
            <a:r>
              <a:rPr lang="en-GB" sz="2000" i="1" dirty="0" err="1">
                <a:latin typeface="Courier New" charset="0"/>
              </a:rPr>
              <a:t>tcl</a:t>
            </a:r>
            <a:r>
              <a:rPr lang="en-GB" sz="2000" i="1" dirty="0">
                <a:latin typeface="Courier New" charset="0"/>
              </a:rPr>
              <a:t>/lib/ns-</a:t>
            </a:r>
            <a:r>
              <a:rPr lang="en-GB" sz="2000" i="1" dirty="0" err="1">
                <a:latin typeface="Courier New" charset="0"/>
              </a:rPr>
              <a:t>agent.tcl</a:t>
            </a:r>
            <a:r>
              <a:rPr lang="en-GB" sz="2000" i="1" dirty="0">
                <a:latin typeface="Courier New" charset="0"/>
              </a:rPr>
              <a:t>]</a:t>
            </a:r>
          </a:p>
          <a:p>
            <a:pPr lvl="1">
              <a:lnSpc>
                <a:spcPct val="100000"/>
              </a:lnSpc>
            </a:pPr>
            <a:r>
              <a:rPr lang="en-GB" sz="2000" dirty="0">
                <a:latin typeface="Courier New" charset="0"/>
              </a:rPr>
              <a:t>class </a:t>
            </a:r>
            <a:r>
              <a:rPr lang="en-GB" sz="2000" b="1" dirty="0" err="1">
                <a:latin typeface="Courier New" charset="0"/>
              </a:rPr>
              <a:t>TcpAgent</a:t>
            </a:r>
            <a:r>
              <a:rPr lang="en-GB" sz="2000" dirty="0">
                <a:latin typeface="Courier New" charset="0"/>
              </a:rPr>
              <a:t> : public Agent</a:t>
            </a:r>
          </a:p>
          <a:p>
            <a:pPr lvl="2">
              <a:lnSpc>
                <a:spcPct val="100000"/>
              </a:lnSpc>
            </a:pPr>
            <a:r>
              <a:rPr lang="en-GB" sz="2000" dirty="0">
                <a:latin typeface="Courier New" charset="0"/>
              </a:rPr>
              <a:t>class </a:t>
            </a:r>
            <a:r>
              <a:rPr lang="en-GB" sz="2000" b="1" dirty="0" err="1">
                <a:latin typeface="Courier New" charset="0"/>
              </a:rPr>
              <a:t>FullTcpAgent</a:t>
            </a:r>
            <a:r>
              <a:rPr lang="en-GB" sz="2000" dirty="0">
                <a:latin typeface="Courier New" charset="0"/>
              </a:rPr>
              <a:t> : public </a:t>
            </a:r>
            <a:r>
              <a:rPr lang="en-GB" sz="2000" dirty="0" err="1">
                <a:latin typeface="Courier New" charset="0"/>
              </a:rPr>
              <a:t>TcpAgent</a:t>
            </a:r>
            <a:endParaRPr lang="en-GB" sz="2000" dirty="0">
              <a:latin typeface="Courier New" charset="0"/>
            </a:endParaRPr>
          </a:p>
          <a:p>
            <a:pPr lvl="1">
              <a:lnSpc>
                <a:spcPct val="100000"/>
              </a:lnSpc>
            </a:pPr>
            <a:r>
              <a:rPr lang="en-GB" sz="2000" dirty="0">
                <a:latin typeface="Courier New" charset="0"/>
              </a:rPr>
              <a:t>class </a:t>
            </a:r>
            <a:r>
              <a:rPr lang="en-GB" sz="2000" b="1" dirty="0" err="1">
                <a:latin typeface="Courier New" charset="0"/>
              </a:rPr>
              <a:t>UdpAgent</a:t>
            </a:r>
            <a:r>
              <a:rPr lang="en-GB" sz="2000" dirty="0">
                <a:latin typeface="Courier New" charset="0"/>
              </a:rPr>
              <a:t> : public Agent</a:t>
            </a:r>
            <a:endParaRPr lang="en-GB" sz="2000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239000" y="6400800"/>
            <a:ext cx="1905000" cy="457200"/>
          </a:xfrm>
        </p:spPr>
        <p:txBody>
          <a:bodyPr/>
          <a:lstStyle/>
          <a:p>
            <a:pPr>
              <a:defRPr/>
            </a:pPr>
            <a:fld id="{BACECD4D-FF13-F54C-9E44-5E76ECC5C64E}" type="slidenum">
              <a:rPr lang="en-US" smtClean="0"/>
              <a:pPr>
                <a:defRPr/>
              </a:pPr>
              <a:t>46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5486400" y="1905000"/>
            <a:ext cx="36576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800" dirty="0" smtClean="0"/>
              <a:t>An </a:t>
            </a:r>
            <a:r>
              <a:rPr lang="en-US" sz="1800" dirty="0"/>
              <a:t>agent is an </a:t>
            </a:r>
            <a:r>
              <a:rPr lang="en-US" sz="1800" dirty="0" err="1"/>
              <a:t>NsObject</a:t>
            </a:r>
            <a:r>
              <a:rPr lang="en-US" sz="1800" dirty="0"/>
              <a:t> which is responsible for creating and destroying </a:t>
            </a:r>
            <a:r>
              <a:rPr lang="en-US" sz="1800" dirty="0" smtClean="0"/>
              <a:t>packets. There </a:t>
            </a:r>
            <a:r>
              <a:rPr lang="en-US" sz="1800" dirty="0"/>
              <a:t>are two main types of NS2 agents: routing agents and </a:t>
            </a:r>
            <a:r>
              <a:rPr lang="en-US" sz="1800" dirty="0" smtClean="0"/>
              <a:t>transport layer</a:t>
            </a:r>
            <a:r>
              <a:rPr lang="en-US" sz="1800" dirty="0"/>
              <a:t> </a:t>
            </a:r>
            <a:r>
              <a:rPr lang="en-US" sz="1800" dirty="0" smtClean="0"/>
              <a:t>agents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xmlns="" val="3144756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ext Box 1"/>
          <p:cNvSpPr txBox="1">
            <a:spLocks noChangeArrowheads="1"/>
          </p:cNvSpPr>
          <p:nvPr/>
        </p:nvSpPr>
        <p:spPr bwMode="auto">
          <a:xfrm>
            <a:off x="6781800" y="63246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lnSpc>
                <a:spcPct val="97000"/>
              </a:lnSpc>
              <a:buClr>
                <a:srgbClr val="000000"/>
              </a:buClr>
              <a:buSzPct val="100000"/>
              <a:buFont typeface="Tahoma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ahoma" charset="0"/>
                <a:ea typeface="ＭＳ Ｐゴシック" charset="0"/>
                <a:cs typeface="DejaVu Sans" charset="0"/>
              </a:defRPr>
            </a:lvl1pPr>
            <a:lvl2pPr marL="742950" indent="-285750">
              <a:lnSpc>
                <a:spcPct val="97000"/>
              </a:lnSpc>
              <a:buClr>
                <a:srgbClr val="000000"/>
              </a:buClr>
              <a:buSzPct val="100000"/>
              <a:buFont typeface="Tahoma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ahoma" charset="0"/>
                <a:ea typeface="DejaVu Sans" charset="0"/>
                <a:cs typeface="DejaVu Sans" charset="0"/>
              </a:defRPr>
            </a:lvl2pPr>
            <a:lvl3pPr marL="1143000" indent="-228600">
              <a:lnSpc>
                <a:spcPct val="97000"/>
              </a:lnSpc>
              <a:buClr>
                <a:srgbClr val="000000"/>
              </a:buClr>
              <a:buSzPct val="100000"/>
              <a:buFont typeface="Tahoma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ahoma" charset="0"/>
                <a:ea typeface="DejaVu Sans" charset="0"/>
                <a:cs typeface="DejaVu Sans" charset="0"/>
              </a:defRPr>
            </a:lvl3pPr>
            <a:lvl4pPr marL="1600200" indent="-228600">
              <a:lnSpc>
                <a:spcPct val="97000"/>
              </a:lnSpc>
              <a:buClr>
                <a:srgbClr val="000000"/>
              </a:buClr>
              <a:buSzPct val="100000"/>
              <a:buFont typeface="Tahoma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ahoma" charset="0"/>
                <a:ea typeface="DejaVu Sans" charset="0"/>
                <a:cs typeface="DejaVu Sans" charset="0"/>
              </a:defRPr>
            </a:lvl4pPr>
            <a:lvl5pPr marL="2057400" indent="-228600">
              <a:lnSpc>
                <a:spcPct val="97000"/>
              </a:lnSpc>
              <a:buClr>
                <a:srgbClr val="000000"/>
              </a:buClr>
              <a:buSzPct val="100000"/>
              <a:buFont typeface="Tahoma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ahoma" charset="0"/>
                <a:ea typeface="DejaVu Sans" charset="0"/>
                <a:cs typeface="DejaVu Sans" charset="0"/>
              </a:defRPr>
            </a:lvl5pPr>
            <a:lvl6pPr marL="2514600" indent="-228600" eaLnBrk="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ahoma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ahoma" charset="0"/>
                <a:ea typeface="DejaVu Sans" charset="0"/>
                <a:cs typeface="DejaVu Sans" charset="0"/>
              </a:defRPr>
            </a:lvl6pPr>
            <a:lvl7pPr marL="2971800" indent="-228600" eaLnBrk="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ahoma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ahoma" charset="0"/>
                <a:ea typeface="DejaVu Sans" charset="0"/>
                <a:cs typeface="DejaVu Sans" charset="0"/>
              </a:defRPr>
            </a:lvl7pPr>
            <a:lvl8pPr marL="3429000" indent="-228600" eaLnBrk="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ahoma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ahoma" charset="0"/>
                <a:ea typeface="DejaVu Sans" charset="0"/>
                <a:cs typeface="DejaVu Sans" charset="0"/>
              </a:defRPr>
            </a:lvl8pPr>
            <a:lvl9pPr marL="3886200" indent="-228600" eaLnBrk="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ahoma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ahoma" charset="0"/>
                <a:ea typeface="DejaVu Sans" charset="0"/>
                <a:cs typeface="DejaVu Sans" charset="0"/>
              </a:defRPr>
            </a:lvl9pPr>
          </a:lstStyle>
          <a:p>
            <a:pPr algn="r" eaLnBrk="1" hangingPunct="1">
              <a:lnSpc>
                <a:spcPct val="100000"/>
              </a:lnSpc>
            </a:pPr>
            <a:fld id="{0082F291-7E34-E94E-A420-34D820629ED0}" type="slidenum">
              <a:rPr lang="en-GB" sz="1400">
                <a:solidFill>
                  <a:srgbClr val="000000"/>
                </a:solidFill>
              </a:rPr>
              <a:pPr algn="r" eaLnBrk="1" hangingPunct="1">
                <a:lnSpc>
                  <a:spcPct val="100000"/>
                </a:lnSpc>
              </a:pPr>
              <a:t>47</a:t>
            </a:fld>
            <a:endParaRPr lang="en-GB" sz="1400">
              <a:solidFill>
                <a:srgbClr val="000000"/>
              </a:solidFill>
            </a:endParaRPr>
          </a:p>
        </p:txBody>
      </p:sp>
      <p:sp>
        <p:nvSpPr>
          <p:cNvPr id="53251" name="Text Box 2"/>
          <p:cNvSpPr txBox="1">
            <a:spLocks noChangeArrowheads="1"/>
          </p:cNvSpPr>
          <p:nvPr/>
        </p:nvSpPr>
        <p:spPr bwMode="auto">
          <a:xfrm>
            <a:off x="762000" y="376238"/>
            <a:ext cx="8534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anchor="b"/>
          <a:lstStyle>
            <a:lvl1pPr>
              <a:lnSpc>
                <a:spcPct val="97000"/>
              </a:lnSpc>
              <a:buClr>
                <a:srgbClr val="000000"/>
              </a:buClr>
              <a:buSzPct val="100000"/>
              <a:buFont typeface="Tahoma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ahoma" charset="0"/>
                <a:ea typeface="ＭＳ Ｐゴシック" charset="0"/>
                <a:cs typeface="DejaVu Sans" charset="0"/>
              </a:defRPr>
            </a:lvl1pPr>
            <a:lvl2pPr marL="742950" indent="-285750">
              <a:lnSpc>
                <a:spcPct val="97000"/>
              </a:lnSpc>
              <a:buClr>
                <a:srgbClr val="000000"/>
              </a:buClr>
              <a:buSzPct val="100000"/>
              <a:buFont typeface="Tahoma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ahoma" charset="0"/>
                <a:ea typeface="DejaVu Sans" charset="0"/>
                <a:cs typeface="DejaVu Sans" charset="0"/>
              </a:defRPr>
            </a:lvl2pPr>
            <a:lvl3pPr marL="1143000" indent="-228600">
              <a:lnSpc>
                <a:spcPct val="97000"/>
              </a:lnSpc>
              <a:buClr>
                <a:srgbClr val="000000"/>
              </a:buClr>
              <a:buSzPct val="100000"/>
              <a:buFont typeface="Tahoma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ahoma" charset="0"/>
                <a:ea typeface="DejaVu Sans" charset="0"/>
                <a:cs typeface="DejaVu Sans" charset="0"/>
              </a:defRPr>
            </a:lvl3pPr>
            <a:lvl4pPr marL="1600200" indent="-228600">
              <a:lnSpc>
                <a:spcPct val="97000"/>
              </a:lnSpc>
              <a:buClr>
                <a:srgbClr val="000000"/>
              </a:buClr>
              <a:buSzPct val="100000"/>
              <a:buFont typeface="Tahoma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ahoma" charset="0"/>
                <a:ea typeface="DejaVu Sans" charset="0"/>
                <a:cs typeface="DejaVu Sans" charset="0"/>
              </a:defRPr>
            </a:lvl4pPr>
            <a:lvl5pPr marL="2057400" indent="-228600">
              <a:lnSpc>
                <a:spcPct val="97000"/>
              </a:lnSpc>
              <a:buClr>
                <a:srgbClr val="000000"/>
              </a:buClr>
              <a:buSzPct val="100000"/>
              <a:buFont typeface="Tahoma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ahoma" charset="0"/>
                <a:ea typeface="DejaVu Sans" charset="0"/>
                <a:cs typeface="DejaVu Sans" charset="0"/>
              </a:defRPr>
            </a:lvl5pPr>
            <a:lvl6pPr marL="2514600" indent="-228600" eaLnBrk="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ahoma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ahoma" charset="0"/>
                <a:ea typeface="DejaVu Sans" charset="0"/>
                <a:cs typeface="DejaVu Sans" charset="0"/>
              </a:defRPr>
            </a:lvl6pPr>
            <a:lvl7pPr marL="2971800" indent="-228600" eaLnBrk="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ahoma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ahoma" charset="0"/>
                <a:ea typeface="DejaVu Sans" charset="0"/>
                <a:cs typeface="DejaVu Sans" charset="0"/>
              </a:defRPr>
            </a:lvl7pPr>
            <a:lvl8pPr marL="3429000" indent="-228600" eaLnBrk="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ahoma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ahoma" charset="0"/>
                <a:ea typeface="DejaVu Sans" charset="0"/>
                <a:cs typeface="DejaVu Sans" charset="0"/>
              </a:defRPr>
            </a:lvl8pPr>
            <a:lvl9pPr marL="3886200" indent="-228600" eaLnBrk="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ahoma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ahoma" charset="0"/>
                <a:ea typeface="DejaVu Sans" charset="0"/>
                <a:cs typeface="DejaVu Sans" charset="0"/>
              </a:defRPr>
            </a:lvl9pPr>
          </a:lstStyle>
          <a:p>
            <a:pPr eaLnBrk="1" hangingPunct="1">
              <a:lnSpc>
                <a:spcPct val="100000"/>
              </a:lnSpc>
              <a:buClr>
                <a:srgbClr val="333399"/>
              </a:buClr>
            </a:pPr>
            <a:r>
              <a:rPr lang="en-GB" sz="4200" dirty="0" smtClean="0">
                <a:solidFill>
                  <a:srgbClr val="333399"/>
                </a:solidFill>
              </a:rPr>
              <a:t>Agents: Creating Connection(UDP)</a:t>
            </a:r>
            <a:endParaRPr lang="en-GB" sz="4200" dirty="0">
              <a:solidFill>
                <a:srgbClr val="333399"/>
              </a:solidFill>
            </a:endParaRPr>
          </a:p>
        </p:txBody>
      </p:sp>
      <p:sp>
        <p:nvSpPr>
          <p:cNvPr id="53252" name="Text Box 3"/>
          <p:cNvSpPr txBox="1">
            <a:spLocks noChangeArrowheads="1"/>
          </p:cNvSpPr>
          <p:nvPr/>
        </p:nvSpPr>
        <p:spPr bwMode="auto">
          <a:xfrm>
            <a:off x="1182688" y="1741488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>
            <a:lvl1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3200">
                <a:solidFill>
                  <a:srgbClr val="000000"/>
                </a:solidFill>
                <a:latin typeface="Tahoma" charset="0"/>
                <a:ea typeface="ＭＳ Ｐゴシック" charset="0"/>
                <a:cs typeface="DejaVu Sans" charset="0"/>
              </a:defRPr>
            </a:lvl1pPr>
            <a:lvl2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800">
                <a:solidFill>
                  <a:srgbClr val="000000"/>
                </a:solidFill>
                <a:latin typeface="Tahoma" charset="0"/>
                <a:ea typeface="DejaVu Sans" charset="0"/>
                <a:cs typeface="DejaVu Sans" charset="0"/>
              </a:defRPr>
            </a:lvl2pPr>
            <a:lvl3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rgbClr val="000000"/>
                </a:solidFill>
                <a:latin typeface="Tahoma" charset="0"/>
                <a:ea typeface="DejaVu Sans" charset="0"/>
                <a:cs typeface="DejaVu Sans" charset="0"/>
              </a:defRPr>
            </a:lvl3pPr>
            <a:lvl4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rgbClr val="000000"/>
                </a:solidFill>
                <a:latin typeface="Tahoma" charset="0"/>
                <a:ea typeface="DejaVu Sans" charset="0"/>
                <a:cs typeface="DejaVu Sans" charset="0"/>
              </a:defRPr>
            </a:lvl4pPr>
            <a:lvl5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rgbClr val="000000"/>
                </a:solidFill>
                <a:latin typeface="Tahoma" charset="0"/>
                <a:ea typeface="DejaVu Sans" charset="0"/>
                <a:cs typeface="DejaVu Sans" charset="0"/>
              </a:defRPr>
            </a:lvl5pPr>
            <a:lvl6pPr defTabSz="457200" eaLnBrk="0" fontAlgn="base" hangingPunct="0">
              <a:lnSpc>
                <a:spcPct val="97000"/>
              </a:lnSpc>
              <a:spcAft>
                <a:spcPct val="0"/>
              </a:spcAft>
              <a:buClr>
                <a:srgbClr val="FFCF01"/>
              </a:buClr>
              <a:buSzPct val="50000"/>
              <a:buFont typeface="Wingdings" charset="0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rgbClr val="000000"/>
                </a:solidFill>
                <a:latin typeface="Tahoma" charset="0"/>
                <a:ea typeface="DejaVu Sans" charset="0"/>
                <a:cs typeface="DejaVu Sans" charset="0"/>
              </a:defRPr>
            </a:lvl6pPr>
            <a:lvl7pPr defTabSz="457200" eaLnBrk="0" fontAlgn="base" hangingPunct="0">
              <a:lnSpc>
                <a:spcPct val="97000"/>
              </a:lnSpc>
              <a:spcAft>
                <a:spcPct val="0"/>
              </a:spcAft>
              <a:buClr>
                <a:srgbClr val="FFCF01"/>
              </a:buClr>
              <a:buSzPct val="50000"/>
              <a:buFont typeface="Wingdings" charset="0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rgbClr val="000000"/>
                </a:solidFill>
                <a:latin typeface="Tahoma" charset="0"/>
                <a:ea typeface="DejaVu Sans" charset="0"/>
                <a:cs typeface="DejaVu Sans" charset="0"/>
              </a:defRPr>
            </a:lvl7pPr>
            <a:lvl8pPr defTabSz="457200" eaLnBrk="0" fontAlgn="base" hangingPunct="0">
              <a:lnSpc>
                <a:spcPct val="97000"/>
              </a:lnSpc>
              <a:spcAft>
                <a:spcPct val="0"/>
              </a:spcAft>
              <a:buClr>
                <a:srgbClr val="FFCF01"/>
              </a:buClr>
              <a:buSzPct val="50000"/>
              <a:buFont typeface="Wingdings" charset="0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rgbClr val="000000"/>
                </a:solidFill>
                <a:latin typeface="Tahoma" charset="0"/>
                <a:ea typeface="DejaVu Sans" charset="0"/>
                <a:cs typeface="DejaVu Sans" charset="0"/>
              </a:defRPr>
            </a:lvl8pPr>
            <a:lvl9pPr defTabSz="457200" eaLnBrk="0" fontAlgn="base" hangingPunct="0">
              <a:lnSpc>
                <a:spcPct val="97000"/>
              </a:lnSpc>
              <a:spcAft>
                <a:spcPct val="0"/>
              </a:spcAft>
              <a:buClr>
                <a:srgbClr val="FFCF01"/>
              </a:buClr>
              <a:buSzPct val="50000"/>
              <a:buFont typeface="Wingdings" charset="0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rgbClr val="000000"/>
                </a:solidFill>
                <a:latin typeface="Tahoma" charset="0"/>
                <a:ea typeface="DejaVu Sans" charset="0"/>
                <a:cs typeface="DejaVu Sans" charset="0"/>
              </a:defRPr>
            </a:lvl9pPr>
          </a:lstStyle>
          <a:p>
            <a:pPr marL="341313" indent="-341313" eaLnBrk="1" hangingPunct="1">
              <a:spcBef>
                <a:spcPts val="800"/>
              </a:spcBef>
              <a:buClr>
                <a:srgbClr val="3333CC"/>
              </a:buClr>
              <a:buSzPct val="60000"/>
              <a:buFont typeface="Wingdings" charset="0"/>
              <a:buChar char=""/>
            </a:pPr>
            <a:r>
              <a:rPr lang="en-GB">
                <a:cs typeface="Arial" charset="0"/>
              </a:rPr>
              <a:t>UDP</a:t>
            </a:r>
          </a:p>
          <a:p>
            <a:pPr marL="741363" lvl="1" indent="-284163" eaLnBrk="1" hangingPunct="1">
              <a:spcBef>
                <a:spcPts val="700"/>
              </a:spcBef>
              <a:buClr>
                <a:srgbClr val="FF0000"/>
              </a:buClr>
              <a:buSzPct val="55000"/>
              <a:buFont typeface="Wingdings" charset="0"/>
              <a:buChar char=""/>
            </a:pPr>
            <a:r>
              <a:rPr lang="en-GB">
                <a:ea typeface="ＭＳ Ｐゴシック" charset="0"/>
                <a:cs typeface="Arial" charset="0"/>
              </a:rPr>
              <a:t>set udp [new Agent/UDP]</a:t>
            </a:r>
          </a:p>
          <a:p>
            <a:pPr marL="741363" lvl="1" indent="-284163" eaLnBrk="1" hangingPunct="1">
              <a:spcBef>
                <a:spcPts val="700"/>
              </a:spcBef>
              <a:buClr>
                <a:srgbClr val="FF0000"/>
              </a:buClr>
              <a:buSzPct val="55000"/>
              <a:buFont typeface="Wingdings" charset="0"/>
              <a:buChar char=""/>
            </a:pPr>
            <a:r>
              <a:rPr lang="en-GB">
                <a:ea typeface="ＭＳ Ｐゴシック" charset="0"/>
                <a:cs typeface="Arial" charset="0"/>
              </a:rPr>
              <a:t>set null [new Agent/Null]</a:t>
            </a:r>
          </a:p>
          <a:p>
            <a:pPr marL="741363" lvl="1" indent="-284163" eaLnBrk="1" hangingPunct="1">
              <a:spcBef>
                <a:spcPts val="700"/>
              </a:spcBef>
              <a:buClr>
                <a:srgbClr val="FF0000"/>
              </a:buClr>
              <a:buSzPct val="55000"/>
              <a:buFont typeface="Wingdings" charset="0"/>
              <a:buChar char=""/>
            </a:pPr>
            <a:r>
              <a:rPr lang="en-GB">
                <a:ea typeface="ＭＳ Ｐゴシック" charset="0"/>
                <a:cs typeface="Arial" charset="0"/>
              </a:rPr>
              <a:t>$ns attach-agent $n0 $udp</a:t>
            </a:r>
          </a:p>
          <a:p>
            <a:pPr marL="741363" lvl="1" indent="-284163" eaLnBrk="1" hangingPunct="1">
              <a:spcBef>
                <a:spcPts val="700"/>
              </a:spcBef>
              <a:buClr>
                <a:srgbClr val="FF0000"/>
              </a:buClr>
              <a:buSzPct val="55000"/>
              <a:buFont typeface="Wingdings" charset="0"/>
              <a:buChar char=""/>
            </a:pPr>
            <a:r>
              <a:rPr lang="en-GB">
                <a:ea typeface="ＭＳ Ｐゴシック" charset="0"/>
                <a:cs typeface="Arial" charset="0"/>
              </a:rPr>
              <a:t>$ns attach-agent $n1 $null</a:t>
            </a:r>
          </a:p>
          <a:p>
            <a:pPr marL="741363" lvl="1" indent="-284163" eaLnBrk="1" hangingPunct="1">
              <a:spcBef>
                <a:spcPts val="700"/>
              </a:spcBef>
              <a:buClr>
                <a:srgbClr val="FF0000"/>
              </a:buClr>
              <a:buSzPct val="55000"/>
              <a:buFont typeface="Wingdings" charset="0"/>
              <a:buChar char=""/>
            </a:pPr>
            <a:r>
              <a:rPr lang="en-GB">
                <a:ea typeface="ＭＳ Ｐゴシック" charset="0"/>
                <a:cs typeface="Arial" charset="0"/>
              </a:rPr>
              <a:t>$ns connect $udp $null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2AD70A-F452-E64A-AEFF-71D9D438E66A}" type="slidenum">
              <a:rPr lang="en-US" smtClean="0"/>
              <a:pPr>
                <a:defRPr/>
              </a:pPr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2686565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2AD70A-F452-E64A-AEFF-71D9D438E66A}" type="slidenum">
              <a:rPr lang="en-US" smtClean="0"/>
              <a:pPr>
                <a:defRPr/>
              </a:pPr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30379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1" y="609600"/>
            <a:ext cx="2895600" cy="1143000"/>
          </a:xfrm>
        </p:spPr>
        <p:txBody>
          <a:bodyPr/>
          <a:lstStyle/>
          <a:p>
            <a:r>
              <a:rPr lang="en-US" dirty="0" smtClean="0"/>
              <a:t>Languages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905000"/>
            <a:ext cx="9144000" cy="4840287"/>
          </a:xfrm>
        </p:spPr>
        <p:txBody>
          <a:bodyPr/>
          <a:lstStyle/>
          <a:p>
            <a:r>
              <a:rPr lang="en-US" sz="1800" dirty="0"/>
              <a:t>NS is an </a:t>
            </a:r>
            <a:r>
              <a:rPr lang="en-US" sz="1800" dirty="0" err="1"/>
              <a:t>OTcl</a:t>
            </a:r>
            <a:r>
              <a:rPr lang="en-US" sz="1800" dirty="0"/>
              <a:t> script interpreter with network simulation object libraries. But NS in not only written in </a:t>
            </a:r>
            <a:r>
              <a:rPr lang="en-US" sz="1800" dirty="0" err="1"/>
              <a:t>OTcl</a:t>
            </a:r>
            <a:r>
              <a:rPr lang="en-US" sz="1800" dirty="0"/>
              <a:t> but also in C++. For efficiency reasons, NS exploits a split-programming model. This is because the developers of NS have found that separating the data path implementation from the control path implementation will reduce packet and event processing time</a:t>
            </a:r>
            <a:r>
              <a:rPr lang="en-US" sz="1800" dirty="0" smtClean="0"/>
              <a:t>.</a:t>
            </a:r>
          </a:p>
          <a:p>
            <a:r>
              <a:rPr lang="en-US" sz="1800" dirty="0"/>
              <a:t>Task such as low-level event processing and packet forwarding requires high performance and are modified infrequently, therefore the event scheduler and the basic network component objects in the data path are implemented in a compiled language that is C++</a:t>
            </a:r>
            <a:r>
              <a:rPr lang="en-US" sz="1800" dirty="0" smtClean="0"/>
              <a:t>.</a:t>
            </a:r>
          </a:p>
          <a:p>
            <a:r>
              <a:rPr lang="en-US" sz="1800" dirty="0"/>
              <a:t>On the other hand, task such as dynamic configuration of network objects and characteristics of traffic sources undergo frequent change, therefore the definition, </a:t>
            </a:r>
            <a:r>
              <a:rPr lang="en-US" sz="1800" dirty="0" smtClean="0"/>
              <a:t>configuration </a:t>
            </a:r>
            <a:r>
              <a:rPr lang="en-US" sz="1800" dirty="0"/>
              <a:t>and control of the simulation is expressed using a flexible and interactive scripting language that is </a:t>
            </a:r>
            <a:r>
              <a:rPr lang="en-US" sz="1800" dirty="0" err="1"/>
              <a:t>Tcl</a:t>
            </a:r>
            <a:r>
              <a:rPr lang="en-US" sz="1800" dirty="0"/>
              <a:t>. </a:t>
            </a:r>
          </a:p>
          <a:p>
            <a:r>
              <a:rPr lang="en-US" sz="1800" dirty="0"/>
              <a:t>The compiled C++ objects are made available also to the </a:t>
            </a:r>
            <a:r>
              <a:rPr lang="en-US" sz="1800" dirty="0" err="1"/>
              <a:t>OTcl</a:t>
            </a:r>
            <a:r>
              <a:rPr lang="en-US" sz="1800" dirty="0"/>
              <a:t> interpreter through an </a:t>
            </a:r>
            <a:r>
              <a:rPr lang="en-US" sz="1800" dirty="0" err="1"/>
              <a:t>OTcl</a:t>
            </a:r>
            <a:r>
              <a:rPr lang="en-US" sz="1800" dirty="0"/>
              <a:t> </a:t>
            </a:r>
          </a:p>
          <a:p>
            <a:r>
              <a:rPr lang="en-US" sz="1800" dirty="0"/>
              <a:t>Linkage that creates a matching </a:t>
            </a:r>
            <a:r>
              <a:rPr lang="en-US" sz="1800" dirty="0" err="1"/>
              <a:t>OTcl</a:t>
            </a:r>
            <a:r>
              <a:rPr lang="en-US" sz="1800" dirty="0"/>
              <a:t> object for each of the C++ objects. In this way, the controls of the C++ objects are given to </a:t>
            </a:r>
            <a:r>
              <a:rPr lang="en-US" sz="1800" dirty="0" err="1" smtClean="0"/>
              <a:t>Otcl</a:t>
            </a:r>
            <a:r>
              <a:rPr lang="en-US" sz="1800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CECD4D-FF13-F54C-9E44-5E76ECC5C64E}" type="slidenum">
              <a:rPr lang="en-US" smtClean="0"/>
              <a:pPr>
                <a:defRPr/>
              </a:pPr>
              <a:t>49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0" y="228600"/>
            <a:ext cx="39751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6270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Languages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017713"/>
            <a:ext cx="9144000" cy="4114800"/>
          </a:xfrm>
        </p:spPr>
        <p:txBody>
          <a:bodyPr/>
          <a:lstStyle/>
          <a:p>
            <a:r>
              <a:rPr lang="en-US" sz="3000" dirty="0" err="1"/>
              <a:t>OTcl</a:t>
            </a:r>
            <a:r>
              <a:rPr lang="en-US" sz="3000" dirty="0"/>
              <a:t>, short for MIT Object </a:t>
            </a:r>
            <a:r>
              <a:rPr lang="en-US" sz="3000" dirty="0" err="1"/>
              <a:t>Tcl</a:t>
            </a:r>
            <a:r>
              <a:rPr lang="en-US" sz="3000" dirty="0"/>
              <a:t>, is an extension to </a:t>
            </a:r>
            <a:r>
              <a:rPr lang="en-US" sz="3000" dirty="0" err="1"/>
              <a:t>Tcl</a:t>
            </a:r>
            <a:r>
              <a:rPr lang="en-US" sz="3000" dirty="0"/>
              <a:t>/</a:t>
            </a:r>
            <a:r>
              <a:rPr lang="en-US" sz="3000" dirty="0" err="1"/>
              <a:t>Tk</a:t>
            </a:r>
            <a:r>
              <a:rPr lang="en-US" sz="3000" dirty="0"/>
              <a:t> scripting language for object-oriented programming developed at </a:t>
            </a:r>
            <a:r>
              <a:rPr lang="en-US" sz="3000" dirty="0" smtClean="0"/>
              <a:t>MIT. </a:t>
            </a:r>
            <a:r>
              <a:rPr lang="en-US" sz="3000" dirty="0" err="1"/>
              <a:t>OTcl</a:t>
            </a:r>
            <a:r>
              <a:rPr lang="en-US" sz="3000" dirty="0"/>
              <a:t> is used to express the definition, configuration and control of the simulation in NS. In NS, an </a:t>
            </a:r>
            <a:r>
              <a:rPr lang="en-US" sz="3000" dirty="0" err="1"/>
              <a:t>OTcl</a:t>
            </a:r>
            <a:r>
              <a:rPr lang="en-US" sz="3000" dirty="0"/>
              <a:t> script creates an event scheduler, sets up the network topology with nodes and likes between them, creates traffic, inserts errors and sets tracing options </a:t>
            </a:r>
            <a:endParaRPr lang="en-US" sz="3000" dirty="0" smtClean="0"/>
          </a:p>
          <a:p>
            <a:r>
              <a:rPr lang="en-US" sz="3000" dirty="0"/>
              <a:t>The </a:t>
            </a:r>
            <a:r>
              <a:rPr lang="en-US" sz="3000" dirty="0" err="1"/>
              <a:t>OTcl</a:t>
            </a:r>
            <a:r>
              <a:rPr lang="en-US" sz="3000" dirty="0"/>
              <a:t> linkage is implemented using </a:t>
            </a:r>
            <a:r>
              <a:rPr lang="en-US" sz="3000" dirty="0" err="1" smtClean="0"/>
              <a:t>tclcl</a:t>
            </a:r>
            <a:endParaRPr lang="en-US" sz="3000" dirty="0"/>
          </a:p>
          <a:p>
            <a:r>
              <a:rPr lang="en-US" sz="3000" dirty="0" err="1"/>
              <a:t>Tcl</a:t>
            </a:r>
            <a:r>
              <a:rPr lang="en-US" sz="3000" dirty="0"/>
              <a:t> is a scripting language </a:t>
            </a:r>
            <a:endParaRPr lang="en-US" sz="3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CECD4D-FF13-F54C-9E44-5E76ECC5C64E}" type="slidenum">
              <a:rPr lang="en-US" smtClean="0"/>
              <a:pPr>
                <a:defRPr/>
              </a:pPr>
              <a:t>50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0" y="228600"/>
            <a:ext cx="39751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04558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CECD4D-FF13-F54C-9E44-5E76ECC5C64E}" type="slidenum">
              <a:rPr lang="en-US" smtClean="0"/>
              <a:pPr>
                <a:defRPr/>
              </a:pPr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75137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17538"/>
            <a:ext cx="8305800" cy="1143000"/>
          </a:xfrm>
        </p:spPr>
        <p:txBody>
          <a:bodyPr/>
          <a:lstStyle/>
          <a:p>
            <a:r>
              <a:rPr lang="en-US" sz="3200" dirty="0"/>
              <a:t>Visualization </a:t>
            </a:r>
            <a:r>
              <a:rPr lang="en-US" sz="3200" dirty="0" smtClean="0"/>
              <a:t>Tool (Network Animator (</a:t>
            </a:r>
            <a:r>
              <a:rPr lang="en-US" sz="3200" dirty="0" err="1" smtClean="0"/>
              <a:t>nam</a:t>
            </a:r>
            <a:r>
              <a:rPr lang="en-US" sz="3200" dirty="0" smtClean="0"/>
              <a:t>)) 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CECD4D-FF13-F54C-9E44-5E76ECC5C64E}" type="slidenum">
              <a:rPr lang="en-US" smtClean="0"/>
              <a:pPr>
                <a:defRPr/>
              </a:pPr>
              <a:t>52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05000"/>
            <a:ext cx="8077200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88499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Getting started with nam</a:t>
            </a:r>
            <a:endParaRPr lang="en-US"/>
          </a:p>
        </p:txBody>
      </p:sp>
      <p:sp>
        <p:nvSpPr>
          <p:cNvPr id="636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Turn on nam tracing in your Tcl script</a:t>
            </a:r>
          </a:p>
          <a:p>
            <a:pPr lvl="1"/>
            <a:r>
              <a:rPr lang="en-US" smtClean="0"/>
              <a:t>As easy as turning on normal tracing</a:t>
            </a:r>
          </a:p>
          <a:p>
            <a:pPr lvl="2"/>
            <a:r>
              <a:rPr lang="en-US" smtClean="0"/>
              <a:t>$ns namtrace $file</a:t>
            </a:r>
          </a:p>
          <a:p>
            <a:r>
              <a:rPr lang="en-US" smtClean="0"/>
              <a:t>Specify link orientation (or node position for wireless)</a:t>
            </a:r>
          </a:p>
          <a:p>
            <a:pPr lvl="1"/>
            <a:r>
              <a:rPr lang="en-US" smtClean="0"/>
              <a:t>$ns duplex-link-op $node1 $node2 orient left</a:t>
            </a:r>
          </a:p>
          <a:p>
            <a:r>
              <a:rPr lang="en-US" smtClean="0"/>
              <a:t>Execute nam</a:t>
            </a:r>
          </a:p>
          <a:p>
            <a:pPr lvl="1"/>
            <a:r>
              <a:rPr lang="en-US" smtClean="0"/>
              <a:t>exec nam $filename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CECD4D-FF13-F54C-9E44-5E76ECC5C64E}" type="slidenum">
              <a:rPr lang="en-US" smtClean="0"/>
              <a:pPr>
                <a:defRPr/>
              </a:pPr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07256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9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Advanced nam capabilities</a:t>
            </a:r>
            <a:endParaRPr lang="en-US"/>
          </a:p>
        </p:txBody>
      </p:sp>
      <p:sp>
        <p:nvSpPr>
          <p:cNvPr id="6389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200" dirty="0" smtClean="0"/>
              <a:t>Node options — color, shape, label</a:t>
            </a:r>
          </a:p>
          <a:p>
            <a:pPr lvl="1"/>
            <a:r>
              <a:rPr lang="en-US" sz="2200" dirty="0" smtClean="0"/>
              <a:t>$node color red</a:t>
            </a:r>
          </a:p>
          <a:p>
            <a:pPr lvl="1"/>
            <a:r>
              <a:rPr lang="en-US" sz="2200" dirty="0" smtClean="0"/>
              <a:t>$node shape hexagon</a:t>
            </a:r>
          </a:p>
          <a:p>
            <a:pPr lvl="1"/>
            <a:r>
              <a:rPr lang="en-US" sz="2200" dirty="0" smtClean="0"/>
              <a:t>$node label </a:t>
            </a:r>
            <a:r>
              <a:rPr lang="ja-JP" altLang="en-US" sz="2200" dirty="0" smtClean="0"/>
              <a:t>“</a:t>
            </a:r>
            <a:r>
              <a:rPr lang="en-US" sz="2200" dirty="0" smtClean="0"/>
              <a:t>my text</a:t>
            </a:r>
            <a:r>
              <a:rPr lang="ja-JP" altLang="en-US" sz="2200" dirty="0" smtClean="0"/>
              <a:t>”</a:t>
            </a:r>
            <a:endParaRPr lang="en-US" sz="2200" dirty="0" smtClean="0"/>
          </a:p>
          <a:p>
            <a:pPr lvl="1"/>
            <a:r>
              <a:rPr lang="en-US" sz="2200" dirty="0" smtClean="0"/>
              <a:t>$node label-color blue</a:t>
            </a:r>
          </a:p>
          <a:p>
            <a:pPr lvl="1"/>
            <a:r>
              <a:rPr lang="en-US" sz="2200" dirty="0" smtClean="0"/>
              <a:t>$node label-at up</a:t>
            </a:r>
          </a:p>
          <a:p>
            <a:r>
              <a:rPr lang="en-US" sz="2200" dirty="0" smtClean="0"/>
              <a:t>Link options</a:t>
            </a:r>
          </a:p>
          <a:p>
            <a:pPr lvl="1"/>
            <a:r>
              <a:rPr lang="en-US" sz="2200" dirty="0" smtClean="0"/>
              <a:t>$ns duplex-link-op $n1 $n2 color green</a:t>
            </a:r>
          </a:p>
          <a:p>
            <a:pPr lvl="1"/>
            <a:r>
              <a:rPr lang="en-US" sz="2200" dirty="0" smtClean="0"/>
              <a:t>$ns duplex-link-op </a:t>
            </a:r>
            <a:r>
              <a:rPr lang="en-US" sz="2200" dirty="0" err="1" smtClean="0"/>
              <a:t>queuePos</a:t>
            </a:r>
            <a:r>
              <a:rPr lang="en-US" sz="2200" dirty="0" smtClean="0"/>
              <a:t> right</a:t>
            </a:r>
          </a:p>
          <a:p>
            <a:pPr lvl="1"/>
            <a:r>
              <a:rPr lang="en-US" sz="2200" dirty="0" smtClean="0"/>
              <a:t>$ns duplex-link-op $n1 $n2 label </a:t>
            </a:r>
            <a:r>
              <a:rPr lang="ja-JP" altLang="en-US" sz="2200" dirty="0" smtClean="0"/>
              <a:t>“</a:t>
            </a:r>
            <a:r>
              <a:rPr lang="en-US" sz="2200" dirty="0" smtClean="0"/>
              <a:t>my text</a:t>
            </a:r>
            <a:r>
              <a:rPr lang="ja-JP" altLang="en-US" sz="2200" dirty="0" smtClean="0"/>
              <a:t>”</a:t>
            </a:r>
            <a:endParaRPr lang="en-US" sz="2200" dirty="0" smtClean="0"/>
          </a:p>
          <a:p>
            <a:pPr lvl="1"/>
            <a:r>
              <a:rPr lang="en-US" sz="2200" dirty="0" smtClean="0"/>
              <a:t>$ns duplex-link-op $n1 $n2 label-color blue</a:t>
            </a:r>
          </a:p>
          <a:p>
            <a:pPr lvl="1"/>
            <a:r>
              <a:rPr lang="en-US" sz="2200" dirty="0" smtClean="0"/>
              <a:t>$ns duplex-link-op $n1 $n2 label-at down</a:t>
            </a:r>
            <a:endParaRPr lang="en-US" sz="2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CECD4D-FF13-F54C-9E44-5E76ECC5C64E}" type="slidenum">
              <a:rPr lang="en-US" smtClean="0"/>
              <a:pPr>
                <a:defRPr/>
              </a:pPr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94827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CECD4D-FF13-F54C-9E44-5E76ECC5C64E}" type="slidenum">
              <a:rPr lang="en-US" smtClean="0"/>
              <a:pPr>
                <a:defRPr/>
              </a:pPr>
              <a:t>55</a:t>
            </a:fld>
            <a:endParaRPr lang="en-US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1066800" y="2101850"/>
            <a:ext cx="7772400" cy="4222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charset="0"/>
              <a:buChar char="n"/>
              <a:defRPr sz="2800">
                <a:solidFill>
                  <a:schemeClr val="tx1"/>
                </a:solidFill>
                <a:latin typeface="+mn-lt"/>
                <a:ea typeface="+mn-ea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charset="0"/>
              <a:buChar char="n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charset="0"/>
              <a:buChar char="n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charset="0"/>
              <a:buChar char="n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0"/>
              <a:buChar char="n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0"/>
              <a:buChar char="n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0"/>
              <a:buChar char="n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0"/>
              <a:buChar char="n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0"/>
              <a:buChar char="n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en-US" smtClean="0"/>
              <a:t>Packet colors</a:t>
            </a:r>
          </a:p>
          <a:p>
            <a:pPr lvl="1">
              <a:buFont typeface="Wingdings" charset="0"/>
              <a:buNone/>
            </a:pPr>
            <a:r>
              <a:rPr lang="en-US" sz="2000" smtClean="0">
                <a:latin typeface="Courier" charset="0"/>
              </a:rPr>
              <a:t>$ns color $n blue</a:t>
            </a:r>
          </a:p>
          <a:p>
            <a:pPr lvl="1">
              <a:buFont typeface="Wingdings" charset="0"/>
              <a:buNone/>
            </a:pPr>
            <a:r>
              <a:rPr lang="en-US" sz="2000" smtClean="0">
                <a:latin typeface="Courier" charset="0"/>
              </a:rPr>
              <a:t>$agent set fid_ $n</a:t>
            </a:r>
            <a:endParaRPr lang="en-US" smtClean="0"/>
          </a:p>
          <a:p>
            <a:r>
              <a:rPr lang="en-US" smtClean="0"/>
              <a:t>Annotation</a:t>
            </a:r>
          </a:p>
          <a:p>
            <a:pPr lvl="1">
              <a:buFont typeface="Wingdings" charset="0"/>
              <a:buNone/>
            </a:pPr>
            <a:r>
              <a:rPr lang="en-US" sz="2000" smtClean="0">
                <a:latin typeface="Courier" charset="0"/>
              </a:rPr>
              <a:t>$ns at $time </a:t>
            </a:r>
            <a:r>
              <a:rPr lang="ja-JP" altLang="en-US" sz="2000" smtClean="0">
                <a:latin typeface="Arial"/>
              </a:rPr>
              <a:t>“</a:t>
            </a:r>
            <a:r>
              <a:rPr lang="en-US" sz="2000" smtClean="0">
                <a:latin typeface="Courier" charset="0"/>
              </a:rPr>
              <a:t>$ns trace-annotate $text</a:t>
            </a:r>
            <a:r>
              <a:rPr lang="ja-JP" altLang="en-US" sz="2000" smtClean="0">
                <a:latin typeface="Arial"/>
              </a:rPr>
              <a:t>”</a:t>
            </a:r>
            <a:endParaRPr lang="en-US" smtClean="0"/>
          </a:p>
          <a:p>
            <a:r>
              <a:rPr lang="en-US" smtClean="0"/>
              <a:t>Control playback</a:t>
            </a:r>
          </a:p>
          <a:p>
            <a:pPr lvl="1">
              <a:buFont typeface="Wingdings" charset="0"/>
              <a:buNone/>
            </a:pPr>
            <a:r>
              <a:rPr lang="en-US" sz="2000" smtClean="0">
                <a:latin typeface="Courier" charset="0"/>
              </a:rPr>
              <a:t>$ns set-animation-rate 3ms</a:t>
            </a:r>
            <a:endParaRPr lang="en-US" dirty="0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1150938" y="617538"/>
            <a:ext cx="7793037" cy="1143000"/>
          </a:xfrm>
        </p:spPr>
        <p:txBody>
          <a:bodyPr/>
          <a:lstStyle/>
          <a:p>
            <a:r>
              <a:rPr lang="en-US" dirty="0" smtClean="0"/>
              <a:t>Advanced </a:t>
            </a:r>
            <a:r>
              <a:rPr lang="en-US" dirty="0" err="1" smtClean="0"/>
              <a:t>nam</a:t>
            </a:r>
            <a:r>
              <a:rPr lang="en-US" dirty="0" smtClean="0"/>
              <a:t> capabilities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28061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CECD4D-FF13-F54C-9E44-5E76ECC5C64E}" type="slidenum">
              <a:rPr lang="en-US" smtClean="0"/>
              <a:pPr>
                <a:defRPr/>
              </a:pPr>
              <a:t>56</a:t>
            </a:fld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1150938" y="617538"/>
            <a:ext cx="7793037" cy="1143000"/>
          </a:xfrm>
        </p:spPr>
        <p:txBody>
          <a:bodyPr/>
          <a:lstStyle/>
          <a:p>
            <a:r>
              <a:rPr lang="en-US" dirty="0" smtClean="0"/>
              <a:t>The </a:t>
            </a:r>
            <a:r>
              <a:rPr lang="en-US" dirty="0" err="1" smtClean="0"/>
              <a:t>nam</a:t>
            </a:r>
            <a:r>
              <a:rPr lang="en-US" dirty="0" smtClean="0"/>
              <a:t> user interface </a:t>
            </a:r>
            <a:endParaRPr lang="en-US" dirty="0"/>
          </a:p>
        </p:txBody>
      </p:sp>
      <p:pic>
        <p:nvPicPr>
          <p:cNvPr id="7" name="Picture 3" descr=" shot1.gif                                                      000161F5bee                            B8A9EEAE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10200" y="2286000"/>
            <a:ext cx="3173412" cy="3630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 shot2.gif                                                      000161F5bee                            B8A9EEAE: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" y="2286000"/>
            <a:ext cx="5021262" cy="3630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400131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The nam editor</a:t>
            </a:r>
            <a:endParaRPr lang="en-US"/>
          </a:p>
        </p:txBody>
      </p:sp>
      <p:sp>
        <p:nvSpPr>
          <p:cNvPr id="643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Create simple scenarios graphically</a:t>
            </a:r>
          </a:p>
          <a:p>
            <a:r>
              <a:rPr lang="en-US" smtClean="0"/>
              <a:t>Good for those who don</a:t>
            </a:r>
            <a:r>
              <a:rPr lang="ja-JP" altLang="en-US" smtClean="0"/>
              <a:t>’</a:t>
            </a:r>
            <a:r>
              <a:rPr lang="en-US" smtClean="0"/>
              <a:t>t want to learn Tcl, but only a limited subset of ns is available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CECD4D-FF13-F54C-9E44-5E76ECC5C64E}" type="slidenum">
              <a:rPr lang="en-US" smtClean="0"/>
              <a:pPr>
                <a:defRPr/>
              </a:pPr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77065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The nam editor</a:t>
            </a:r>
            <a:endParaRPr lang="en-US"/>
          </a:p>
        </p:txBody>
      </p:sp>
      <p:pic>
        <p:nvPicPr>
          <p:cNvPr id="644099" name="Picture 3" descr=" shot3.gif                                                      000161F5bee                            B8A9EEAE: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648" b="4648"/>
          <a:stretch>
            <a:fillRect/>
          </a:stretch>
        </p:blipFill>
        <p:spPr/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CECD4D-FF13-F54C-9E44-5E76ECC5C64E}" type="slidenum">
              <a:rPr lang="en-US" smtClean="0"/>
              <a:pPr>
                <a:defRPr/>
              </a:pPr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62748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CECD4D-FF13-F54C-9E44-5E76ECC5C64E}" type="slidenum">
              <a:rPr lang="en-US" smtClean="0"/>
              <a:pPr>
                <a:defRPr/>
              </a:pPr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28658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209800"/>
            <a:ext cx="8955088" cy="4114800"/>
          </a:xfrm>
        </p:spPr>
        <p:txBody>
          <a:bodyPr/>
          <a:lstStyle/>
          <a:p>
            <a:r>
              <a:rPr lang="en-US" dirty="0"/>
              <a:t>A</a:t>
            </a:r>
            <a:r>
              <a:rPr lang="en-US" dirty="0" smtClean="0"/>
              <a:t> </a:t>
            </a:r>
            <a:r>
              <a:rPr lang="en-US" b="1" dirty="0"/>
              <a:t>node </a:t>
            </a:r>
            <a:r>
              <a:rPr lang="en-US" dirty="0"/>
              <a:t>is a compound object composed of a node entry object and of classifiers. </a:t>
            </a:r>
            <a:endParaRPr lang="en-US" dirty="0" smtClean="0"/>
          </a:p>
          <a:p>
            <a:r>
              <a:rPr lang="en-US" dirty="0" smtClean="0"/>
              <a:t>NS </a:t>
            </a:r>
            <a:r>
              <a:rPr lang="en-US" dirty="0"/>
              <a:t>has </a:t>
            </a:r>
            <a:r>
              <a:rPr lang="en-US" dirty="0" smtClean="0"/>
              <a:t>two </a:t>
            </a:r>
            <a:r>
              <a:rPr lang="en-US" dirty="0"/>
              <a:t>types of nodes, unicast nodes and multicast nodes. </a:t>
            </a:r>
            <a:endParaRPr lang="en-US" dirty="0" smtClean="0"/>
          </a:p>
          <a:p>
            <a:r>
              <a:rPr lang="en-US" dirty="0" smtClean="0"/>
              <a:t>A </a:t>
            </a:r>
            <a:r>
              <a:rPr lang="en-US" dirty="0"/>
              <a:t>unicast node consists of an address classifier and a port classifier while a multicast node consists of a classifier that classify multicast packets from unicast packets and a multicast classifier that performs multicast routing.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CECD4D-FF13-F54C-9E44-5E76ECC5C64E}" type="slidenum">
              <a:rPr lang="en-US" smtClean="0"/>
              <a:pPr>
                <a:defRPr/>
              </a:pPr>
              <a:t>60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600" y="76200"/>
            <a:ext cx="42672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03627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1143000"/>
            <a:ext cx="8421688" cy="539750"/>
          </a:xfrm>
        </p:spPr>
        <p:txBody>
          <a:bodyPr/>
          <a:lstStyle/>
          <a:p>
            <a:r>
              <a:rPr lang="en-GB" dirty="0" smtClean="0"/>
              <a:t>Nodes</a:t>
            </a:r>
            <a:endParaRPr lang="en-GB" dirty="0"/>
          </a:p>
        </p:txBody>
      </p:sp>
      <p:sp>
        <p:nvSpPr>
          <p:cNvPr id="70662" name="Oval 6"/>
          <p:cNvSpPr>
            <a:spLocks noChangeArrowheads="1"/>
          </p:cNvSpPr>
          <p:nvPr/>
        </p:nvSpPr>
        <p:spPr bwMode="auto">
          <a:xfrm>
            <a:off x="4945063" y="1906588"/>
            <a:ext cx="3197225" cy="3198812"/>
          </a:xfrm>
          <a:prstGeom prst="ellipse">
            <a:avLst/>
          </a:prstGeom>
          <a:solidFill>
            <a:srgbClr val="7DC4C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70663" name="AutoShape 7"/>
          <p:cNvCxnSpPr>
            <a:cxnSpLocks noChangeShapeType="1"/>
            <a:endCxn id="70666" idx="2"/>
          </p:cNvCxnSpPr>
          <p:nvPr/>
        </p:nvCxnSpPr>
        <p:spPr bwMode="auto">
          <a:xfrm flipV="1">
            <a:off x="4318000" y="3505200"/>
            <a:ext cx="330200" cy="1588"/>
          </a:xfrm>
          <a:prstGeom prst="straightConnector1">
            <a:avLst/>
          </a:prstGeom>
          <a:noFill/>
          <a:ln w="25400">
            <a:solidFill>
              <a:schemeClr val="bg1"/>
            </a:solidFill>
            <a:round/>
            <a:headEnd/>
            <a:tailEnd type="arrow" w="lg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70664" name="AutoShape 8"/>
          <p:cNvCxnSpPr>
            <a:cxnSpLocks noChangeShapeType="1"/>
            <a:stCxn id="70666" idx="6"/>
            <a:endCxn id="70667" idx="1"/>
          </p:cNvCxnSpPr>
          <p:nvPr/>
        </p:nvCxnSpPr>
        <p:spPr bwMode="auto">
          <a:xfrm>
            <a:off x="5241925" y="3505201"/>
            <a:ext cx="282576" cy="1"/>
          </a:xfrm>
          <a:prstGeom prst="straightConnector1">
            <a:avLst/>
          </a:prstGeom>
          <a:noFill/>
          <a:ln w="25400">
            <a:solidFill>
              <a:schemeClr val="bg1"/>
            </a:solidFill>
            <a:round/>
            <a:headEnd/>
            <a:tailEnd type="arrow" w="lg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70665" name="AutoShape 9"/>
          <p:cNvCxnSpPr>
            <a:cxnSpLocks noChangeShapeType="1"/>
          </p:cNvCxnSpPr>
          <p:nvPr/>
        </p:nvCxnSpPr>
        <p:spPr bwMode="auto">
          <a:xfrm>
            <a:off x="6096000" y="2667000"/>
            <a:ext cx="457200" cy="0"/>
          </a:xfrm>
          <a:prstGeom prst="straightConnector1">
            <a:avLst/>
          </a:prstGeom>
          <a:noFill/>
          <a:ln w="25400">
            <a:solidFill>
              <a:schemeClr val="bg1"/>
            </a:solidFill>
            <a:round/>
            <a:headEnd/>
            <a:tailEnd type="arrow" w="lg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70666" name="Oval 10"/>
          <p:cNvSpPr>
            <a:spLocks noChangeArrowheads="1"/>
          </p:cNvSpPr>
          <p:nvPr/>
        </p:nvSpPr>
        <p:spPr bwMode="auto">
          <a:xfrm>
            <a:off x="4648200" y="3208338"/>
            <a:ext cx="593725" cy="5937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buFontTx/>
              <a:buNone/>
            </a:pPr>
            <a:r>
              <a:rPr lang="en-GB" sz="1200" b="1">
                <a:latin typeface="Courier New" charset="0"/>
              </a:rPr>
              <a:t>entry_</a:t>
            </a:r>
          </a:p>
        </p:txBody>
      </p:sp>
      <p:sp>
        <p:nvSpPr>
          <p:cNvPr id="70667" name="AutoShape 11"/>
          <p:cNvSpPr>
            <a:spLocks noChangeArrowheads="1"/>
          </p:cNvSpPr>
          <p:nvPr/>
        </p:nvSpPr>
        <p:spPr bwMode="auto">
          <a:xfrm rot="5400000">
            <a:off x="4706938" y="3179764"/>
            <a:ext cx="2286000" cy="650875"/>
          </a:xfrm>
          <a:custGeom>
            <a:avLst/>
            <a:gdLst>
              <a:gd name="G0" fmla="+- 5400 0 0"/>
              <a:gd name="G1" fmla="+- 21600 0 5400"/>
              <a:gd name="G2" fmla="*/ 5400 1 2"/>
              <a:gd name="G3" fmla="+- 21600 0 G2"/>
              <a:gd name="G4" fmla="+/ 5400 21600 2"/>
              <a:gd name="G5" fmla="+/ G1 0 2"/>
              <a:gd name="G6" fmla="*/ 21600 21600 5400"/>
              <a:gd name="G7" fmla="*/ G6 1 2"/>
              <a:gd name="G8" fmla="+- 21600 0 G7"/>
              <a:gd name="G9" fmla="*/ 21600 1 2"/>
              <a:gd name="G10" fmla="+- 5400 0 G9"/>
              <a:gd name="G11" fmla="?: G10 G8 0"/>
              <a:gd name="G12" fmla="?: G10 G7 21600"/>
              <a:gd name="T0" fmla="*/ 18900 w 21600"/>
              <a:gd name="T1" fmla="*/ 10800 h 21600"/>
              <a:gd name="T2" fmla="*/ 10800 w 21600"/>
              <a:gd name="T3" fmla="*/ 21600 h 21600"/>
              <a:gd name="T4" fmla="*/ 2700 w 21600"/>
              <a:gd name="T5" fmla="*/ 10800 h 21600"/>
              <a:gd name="T6" fmla="*/ 10800 w 21600"/>
              <a:gd name="T7" fmla="*/ 0 h 21600"/>
              <a:gd name="T8" fmla="*/ 4500 w 21600"/>
              <a:gd name="T9" fmla="*/ 4500 h 21600"/>
              <a:gd name="T10" fmla="*/ 17100 w 21600"/>
              <a:gd name="T11" fmla="*/ 171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 anchorCtr="1"/>
          <a:lstStyle/>
          <a:p>
            <a:pPr algn="ctr" eaLnBrk="0" hangingPunct="0">
              <a:buFontTx/>
              <a:buNone/>
            </a:pPr>
            <a:r>
              <a:rPr lang="en-US" sz="1400" b="1" dirty="0">
                <a:latin typeface="Courier New" charset="0"/>
              </a:rPr>
              <a:t>classifier</a:t>
            </a:r>
            <a:r>
              <a:rPr lang="en-US" b="1" dirty="0">
                <a:latin typeface="Courier New" charset="0"/>
              </a:rPr>
              <a:t>_</a:t>
            </a:r>
            <a:endParaRPr lang="en-GB" b="1" dirty="0">
              <a:latin typeface="Courier New" charset="0"/>
            </a:endParaRPr>
          </a:p>
        </p:txBody>
      </p:sp>
      <p:sp>
        <p:nvSpPr>
          <p:cNvPr id="70668" name="Oval 12"/>
          <p:cNvSpPr>
            <a:spLocks noChangeArrowheads="1"/>
          </p:cNvSpPr>
          <p:nvPr/>
        </p:nvSpPr>
        <p:spPr bwMode="auto">
          <a:xfrm>
            <a:off x="7380288" y="2201863"/>
            <a:ext cx="857250" cy="342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buFontTx/>
              <a:buNone/>
            </a:pPr>
            <a:r>
              <a:rPr lang="en-US" sz="2000" b="1" dirty="0"/>
              <a:t>Agent</a:t>
            </a:r>
            <a:endParaRPr lang="en-GB" sz="2000" b="1" dirty="0"/>
          </a:p>
        </p:txBody>
      </p:sp>
      <p:sp>
        <p:nvSpPr>
          <p:cNvPr id="70669" name="Oval 13"/>
          <p:cNvSpPr>
            <a:spLocks noChangeArrowheads="1"/>
          </p:cNvSpPr>
          <p:nvPr/>
        </p:nvSpPr>
        <p:spPr bwMode="auto">
          <a:xfrm>
            <a:off x="7683500" y="2544763"/>
            <a:ext cx="857250" cy="342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buFontTx/>
              <a:buNone/>
            </a:pPr>
            <a:r>
              <a:rPr lang="en-US" sz="2000" b="1"/>
              <a:t>Agent</a:t>
            </a:r>
            <a:endParaRPr lang="en-GB" sz="2000" b="1"/>
          </a:p>
        </p:txBody>
      </p:sp>
      <p:sp>
        <p:nvSpPr>
          <p:cNvPr id="70670" name="Oval 14"/>
          <p:cNvSpPr>
            <a:spLocks noChangeArrowheads="1"/>
          </p:cNvSpPr>
          <p:nvPr/>
        </p:nvSpPr>
        <p:spPr bwMode="auto">
          <a:xfrm>
            <a:off x="7797800" y="2924175"/>
            <a:ext cx="857250" cy="342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buFontTx/>
              <a:buNone/>
            </a:pPr>
            <a:r>
              <a:rPr lang="en-US" sz="2000" b="1"/>
              <a:t>Agent</a:t>
            </a:r>
            <a:endParaRPr lang="en-GB" sz="2000" b="1"/>
          </a:p>
        </p:txBody>
      </p:sp>
      <p:cxnSp>
        <p:nvCxnSpPr>
          <p:cNvPr id="70671" name="AutoShape 15"/>
          <p:cNvCxnSpPr>
            <a:cxnSpLocks noChangeShapeType="1"/>
            <a:stCxn id="70685" idx="1"/>
            <a:endCxn id="70668" idx="2"/>
          </p:cNvCxnSpPr>
          <p:nvPr/>
        </p:nvCxnSpPr>
        <p:spPr bwMode="auto">
          <a:xfrm flipV="1">
            <a:off x="6511925" y="2373313"/>
            <a:ext cx="868363" cy="341312"/>
          </a:xfrm>
          <a:prstGeom prst="straightConnector1">
            <a:avLst/>
          </a:prstGeom>
          <a:noFill/>
          <a:ln w="25400">
            <a:solidFill>
              <a:schemeClr val="bg1"/>
            </a:solidFill>
            <a:round/>
            <a:headEnd/>
            <a:tailEnd type="arrow" w="lg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70672" name="AutoShape 16"/>
          <p:cNvCxnSpPr>
            <a:cxnSpLocks noChangeShapeType="1"/>
            <a:stCxn id="70685" idx="1"/>
            <a:endCxn id="70669" idx="2"/>
          </p:cNvCxnSpPr>
          <p:nvPr/>
        </p:nvCxnSpPr>
        <p:spPr bwMode="auto">
          <a:xfrm>
            <a:off x="6511925" y="2714625"/>
            <a:ext cx="1171575" cy="1588"/>
          </a:xfrm>
          <a:prstGeom prst="straightConnector1">
            <a:avLst/>
          </a:prstGeom>
          <a:noFill/>
          <a:ln w="25400">
            <a:solidFill>
              <a:schemeClr val="bg1"/>
            </a:solidFill>
            <a:round/>
            <a:headEnd/>
            <a:tailEnd type="arrow" w="lg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70673" name="AutoShape 17"/>
          <p:cNvCxnSpPr>
            <a:cxnSpLocks noChangeShapeType="1"/>
            <a:stCxn id="70685" idx="1"/>
            <a:endCxn id="70670" idx="2"/>
          </p:cNvCxnSpPr>
          <p:nvPr/>
        </p:nvCxnSpPr>
        <p:spPr bwMode="auto">
          <a:xfrm>
            <a:off x="6511925" y="2714625"/>
            <a:ext cx="1285875" cy="381000"/>
          </a:xfrm>
          <a:prstGeom prst="straightConnector1">
            <a:avLst/>
          </a:prstGeom>
          <a:noFill/>
          <a:ln w="25400">
            <a:solidFill>
              <a:schemeClr val="bg1"/>
            </a:solidFill>
            <a:round/>
            <a:headEnd/>
            <a:tailEnd type="arrow" w="lg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70680" name="Text Box 24"/>
          <p:cNvSpPr txBox="1">
            <a:spLocks noChangeArrowheads="1"/>
          </p:cNvSpPr>
          <p:nvPr/>
        </p:nvSpPr>
        <p:spPr bwMode="auto">
          <a:xfrm>
            <a:off x="7315200" y="1752600"/>
            <a:ext cx="147989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buFontTx/>
              <a:buNone/>
            </a:pPr>
            <a:r>
              <a:rPr lang="en-US" b="1" dirty="0">
                <a:solidFill>
                  <a:srgbClr val="000000"/>
                </a:solidFill>
                <a:latin typeface="Courier New" charset="0"/>
              </a:rPr>
              <a:t>agents_</a:t>
            </a:r>
          </a:p>
        </p:txBody>
      </p:sp>
      <p:sp>
        <p:nvSpPr>
          <p:cNvPr id="70681" name="Oval 25"/>
          <p:cNvSpPr>
            <a:spLocks noChangeArrowheads="1"/>
          </p:cNvSpPr>
          <p:nvPr/>
        </p:nvSpPr>
        <p:spPr bwMode="auto">
          <a:xfrm>
            <a:off x="8001000" y="4457700"/>
            <a:ext cx="857250" cy="342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buFontTx/>
              <a:buNone/>
            </a:pPr>
            <a:r>
              <a:rPr lang="en-US" sz="2000" b="1" dirty="0"/>
              <a:t>Link</a:t>
            </a:r>
            <a:endParaRPr lang="en-GB" sz="2000" b="1" dirty="0"/>
          </a:p>
        </p:txBody>
      </p:sp>
      <p:sp>
        <p:nvSpPr>
          <p:cNvPr id="70682" name="Oval 26"/>
          <p:cNvSpPr>
            <a:spLocks noChangeArrowheads="1"/>
          </p:cNvSpPr>
          <p:nvPr/>
        </p:nvSpPr>
        <p:spPr bwMode="auto">
          <a:xfrm>
            <a:off x="8210550" y="3944938"/>
            <a:ext cx="857250" cy="342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buFontTx/>
              <a:buNone/>
            </a:pPr>
            <a:r>
              <a:rPr lang="en-US" sz="2000" b="1" dirty="0"/>
              <a:t>Link</a:t>
            </a:r>
            <a:endParaRPr lang="en-GB" sz="2000" b="1" dirty="0"/>
          </a:p>
        </p:txBody>
      </p:sp>
      <p:cxnSp>
        <p:nvCxnSpPr>
          <p:cNvPr id="70683" name="AutoShape 27"/>
          <p:cNvCxnSpPr>
            <a:cxnSpLocks noChangeShapeType="1"/>
            <a:stCxn id="70685" idx="1"/>
            <a:endCxn id="70682" idx="2"/>
          </p:cNvCxnSpPr>
          <p:nvPr/>
        </p:nvCxnSpPr>
        <p:spPr bwMode="auto">
          <a:xfrm>
            <a:off x="6511925" y="2714625"/>
            <a:ext cx="1698625" cy="1401763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lg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70684" name="AutoShape 28"/>
          <p:cNvCxnSpPr>
            <a:cxnSpLocks noChangeShapeType="1"/>
            <a:stCxn id="70685" idx="1"/>
            <a:endCxn id="70681" idx="2"/>
          </p:cNvCxnSpPr>
          <p:nvPr/>
        </p:nvCxnSpPr>
        <p:spPr bwMode="auto">
          <a:xfrm>
            <a:off x="6511925" y="2714625"/>
            <a:ext cx="1489075" cy="1914525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lg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70685" name="AutoShape 29"/>
          <p:cNvSpPr>
            <a:spLocks noChangeArrowheads="1"/>
          </p:cNvSpPr>
          <p:nvPr/>
        </p:nvSpPr>
        <p:spPr bwMode="auto">
          <a:xfrm rot="5400000">
            <a:off x="6237287" y="2389188"/>
            <a:ext cx="1200150" cy="650874"/>
          </a:xfrm>
          <a:custGeom>
            <a:avLst/>
            <a:gdLst>
              <a:gd name="G0" fmla="+- 5400 0 0"/>
              <a:gd name="G1" fmla="+- 21600 0 5400"/>
              <a:gd name="G2" fmla="*/ 5400 1 2"/>
              <a:gd name="G3" fmla="+- 21600 0 G2"/>
              <a:gd name="G4" fmla="+/ 5400 21600 2"/>
              <a:gd name="G5" fmla="+/ G1 0 2"/>
              <a:gd name="G6" fmla="*/ 21600 21600 5400"/>
              <a:gd name="G7" fmla="*/ G6 1 2"/>
              <a:gd name="G8" fmla="+- 21600 0 G7"/>
              <a:gd name="G9" fmla="*/ 21600 1 2"/>
              <a:gd name="G10" fmla="+- 5400 0 G9"/>
              <a:gd name="G11" fmla="?: G10 G8 0"/>
              <a:gd name="G12" fmla="?: G10 G7 21600"/>
              <a:gd name="T0" fmla="*/ 18900 w 21600"/>
              <a:gd name="T1" fmla="*/ 10800 h 21600"/>
              <a:gd name="T2" fmla="*/ 10800 w 21600"/>
              <a:gd name="T3" fmla="*/ 21600 h 21600"/>
              <a:gd name="T4" fmla="*/ 2700 w 21600"/>
              <a:gd name="T5" fmla="*/ 10800 h 21600"/>
              <a:gd name="T6" fmla="*/ 10800 w 21600"/>
              <a:gd name="T7" fmla="*/ 0 h 21600"/>
              <a:gd name="T8" fmla="*/ 4500 w 21600"/>
              <a:gd name="T9" fmla="*/ 4500 h 21600"/>
              <a:gd name="T10" fmla="*/ 17100 w 21600"/>
              <a:gd name="T11" fmla="*/ 171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rot="10800000" vert="eaVert" wrap="none" anchor="ctr"/>
          <a:lstStyle/>
          <a:p>
            <a:pPr algn="ctr">
              <a:buFontTx/>
              <a:buNone/>
            </a:pPr>
            <a:r>
              <a:rPr lang="en-GB" sz="1200" b="1">
                <a:latin typeface="Courier New" charset="0"/>
              </a:rPr>
              <a:t>dmux</a:t>
            </a:r>
            <a:r>
              <a:rPr lang="en-GB" b="1">
                <a:latin typeface="Courier New" charset="0"/>
              </a:rPr>
              <a:t>_</a:t>
            </a:r>
          </a:p>
        </p:txBody>
      </p:sp>
      <p:sp>
        <p:nvSpPr>
          <p:cNvPr id="70692" name="Rectangle 36"/>
          <p:cNvSpPr>
            <a:spLocks noChangeArrowheads="1"/>
          </p:cNvSpPr>
          <p:nvPr/>
        </p:nvSpPr>
        <p:spPr bwMode="auto">
          <a:xfrm>
            <a:off x="0" y="5029200"/>
            <a:ext cx="8848725" cy="1400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58775" indent="-358775">
              <a:lnSpc>
                <a:spcPct val="110000"/>
              </a:lnSpc>
              <a:spcAft>
                <a:spcPct val="20000"/>
              </a:spcAft>
            </a:pPr>
            <a:r>
              <a:rPr lang="en-GB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charset="0"/>
              </a:rPr>
              <a:t>Node, </a:t>
            </a:r>
            <a:r>
              <a:rPr lang="en-GB" sz="24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charset="0"/>
              </a:rPr>
              <a:t>LanNode</a:t>
            </a:r>
            <a:r>
              <a:rPr lang="en-GB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charset="0"/>
              </a:rPr>
              <a:t>, </a:t>
            </a:r>
            <a:r>
              <a:rPr lang="en-GB" sz="24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charset="0"/>
              </a:rPr>
              <a:t>etc</a:t>
            </a:r>
            <a:r>
              <a:rPr lang="en-GB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charset="0"/>
              </a:rPr>
              <a:t> derived from </a:t>
            </a:r>
            <a:r>
              <a:rPr lang="en-GB" sz="24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charset="0"/>
              </a:rPr>
              <a:t>ParentNode</a:t>
            </a:r>
            <a:r>
              <a:rPr lang="en-GB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charset="0"/>
              </a:rPr>
              <a:t> </a:t>
            </a:r>
            <a:br>
              <a:rPr lang="en-GB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charset="0"/>
              </a:rPr>
            </a:br>
            <a:r>
              <a:rPr lang="en-GB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urier New" charset="0"/>
              </a:rPr>
              <a:t>[ns-2.29/common/{</a:t>
            </a:r>
            <a:r>
              <a:rPr lang="en-GB" i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urier New" charset="0"/>
              </a:rPr>
              <a:t>parentnode,node</a:t>
            </a:r>
            <a:r>
              <a:rPr lang="en-GB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urier New" charset="0"/>
              </a:rPr>
              <a:t>}.h]</a:t>
            </a:r>
          </a:p>
        </p:txBody>
      </p:sp>
      <p:sp>
        <p:nvSpPr>
          <p:cNvPr id="70695" name="Rectangle 39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952625"/>
            <a:ext cx="4462463" cy="3686175"/>
          </a:xfrm>
          <a:noFill/>
          <a:ln/>
        </p:spPr>
        <p:txBody>
          <a:bodyPr/>
          <a:lstStyle/>
          <a:p>
            <a:pPr>
              <a:lnSpc>
                <a:spcPct val="90000"/>
              </a:lnSpc>
            </a:pPr>
            <a:r>
              <a:rPr lang="en-GB" sz="2400" dirty="0"/>
              <a:t>Addressable entity built from classifiers </a:t>
            </a:r>
          </a:p>
          <a:p>
            <a:pPr lvl="1">
              <a:lnSpc>
                <a:spcPct val="90000"/>
              </a:lnSpc>
            </a:pPr>
            <a:r>
              <a:rPr lang="en-GB" sz="2000" dirty="0"/>
              <a:t>Distributes incoming data to agents </a:t>
            </a:r>
          </a:p>
          <a:p>
            <a:pPr lvl="1">
              <a:lnSpc>
                <a:spcPct val="90000"/>
              </a:lnSpc>
            </a:pPr>
            <a:r>
              <a:rPr lang="en-GB" sz="2000" dirty="0"/>
              <a:t>Distributes outgoing data to links</a:t>
            </a:r>
          </a:p>
          <a:p>
            <a:pPr>
              <a:lnSpc>
                <a:spcPct val="90000"/>
              </a:lnSpc>
            </a:pPr>
            <a:r>
              <a:rPr lang="en-GB" sz="2400" dirty="0"/>
              <a:t>Simplest unicast case has address and port classifiers, others may have more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4262DA2-AB2E-4D4E-A849-FF4EB7F98CB1}" type="slidenum">
              <a:rPr lang="en-GB" smtClean="0"/>
              <a:pPr/>
              <a:t>61</a:t>
            </a:fld>
            <a:endParaRPr lang="en-GB"/>
          </a:p>
        </p:txBody>
      </p:sp>
      <p:sp>
        <p:nvSpPr>
          <p:cNvPr id="24" name="Slide Number Placeholder 3"/>
          <p:cNvSpPr txBox="1">
            <a:spLocks/>
          </p:cNvSpPr>
          <p:nvPr/>
        </p:nvSpPr>
        <p:spPr>
          <a:xfrm>
            <a:off x="8610600" y="6400800"/>
            <a:ext cx="533400" cy="4572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9pPr>
          </a:lstStyle>
          <a:p>
            <a:pPr>
              <a:defRPr/>
            </a:pPr>
            <a:fld id="{BACECD4D-FF13-F54C-9E44-5E76ECC5C64E}" type="slidenum">
              <a:rPr lang="en-US" sz="1400" smtClean="0"/>
              <a:pPr>
                <a:defRPr/>
              </a:pPr>
              <a:t>61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xmlns="" val="2635138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438400"/>
            <a:ext cx="8955088" cy="4114800"/>
          </a:xfrm>
        </p:spPr>
        <p:txBody>
          <a:bodyPr/>
          <a:lstStyle/>
          <a:p>
            <a:r>
              <a:rPr lang="en-US" sz="2200" dirty="0"/>
              <a:t>Another compound object in NS that is made up of subclasses of </a:t>
            </a:r>
            <a:r>
              <a:rPr lang="en-US" sz="2200" dirty="0" err="1"/>
              <a:t>NsObject</a:t>
            </a:r>
            <a:r>
              <a:rPr lang="en-US" sz="2200" dirty="0"/>
              <a:t> is a </a:t>
            </a:r>
            <a:r>
              <a:rPr lang="en-US" sz="2200" b="1" dirty="0"/>
              <a:t>Link</a:t>
            </a:r>
            <a:r>
              <a:rPr lang="en-US" sz="2200" dirty="0"/>
              <a:t>. When a user creates a duplex-link, two simplex links in both directions are created. Moreover, the links has a Queue object, Delay object, TTL object and a Null </a:t>
            </a:r>
            <a:r>
              <a:rPr lang="en-US" sz="2200" dirty="0" smtClean="0"/>
              <a:t>Agent.</a:t>
            </a:r>
            <a:r>
              <a:rPr lang="en-US" sz="2200" dirty="0"/>
              <a:t> </a:t>
            </a:r>
            <a:endParaRPr lang="en-US" sz="2200" dirty="0" smtClean="0"/>
          </a:p>
          <a:p>
            <a:r>
              <a:rPr lang="en-US" sz="2200" dirty="0" smtClean="0"/>
              <a:t>An </a:t>
            </a:r>
            <a:r>
              <a:rPr lang="en-US" sz="2200" dirty="0"/>
              <a:t>output queue of a node is actually implemented as a part of simplex link object. </a:t>
            </a:r>
            <a:r>
              <a:rPr lang="en-US" sz="2200" dirty="0" smtClean="0"/>
              <a:t>Packets </a:t>
            </a:r>
            <a:r>
              <a:rPr lang="en-US" sz="2200" dirty="0" err="1" smtClean="0"/>
              <a:t>dequeued</a:t>
            </a:r>
            <a:r>
              <a:rPr lang="en-US" sz="2200" dirty="0" smtClean="0"/>
              <a:t> </a:t>
            </a:r>
            <a:r>
              <a:rPr lang="en-US" sz="2200" dirty="0"/>
              <a:t>from a queue are passed to the Delay object that simulates the link delay, and packets dropped at a queue </a:t>
            </a:r>
            <a:r>
              <a:rPr lang="en-US" sz="2200" dirty="0" smtClean="0"/>
              <a:t>are sent </a:t>
            </a:r>
            <a:r>
              <a:rPr lang="en-US" sz="2200" dirty="0"/>
              <a:t>to a Null Agent and are freed there. </a:t>
            </a:r>
            <a:endParaRPr lang="en-US" sz="2200" dirty="0" smtClean="0"/>
          </a:p>
          <a:p>
            <a:r>
              <a:rPr lang="en-US" sz="2200" dirty="0" smtClean="0"/>
              <a:t>Finally</a:t>
            </a:r>
            <a:r>
              <a:rPr lang="en-US" sz="2200" dirty="0"/>
              <a:t>, the TTL object calculates Time To Live parameters for each </a:t>
            </a:r>
            <a:r>
              <a:rPr lang="en-US" sz="2200" dirty="0" smtClean="0"/>
              <a:t>packet received </a:t>
            </a:r>
            <a:r>
              <a:rPr lang="en-US" sz="2200" dirty="0"/>
              <a:t>and updates the TTL field of the packet.</a:t>
            </a:r>
            <a:r>
              <a:rPr lang="en-US" sz="2200" dirty="0" smtClean="0"/>
              <a:t> </a:t>
            </a:r>
            <a:endParaRPr lang="en-US" sz="2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CECD4D-FF13-F54C-9E44-5E76ECC5C64E}" type="slidenum">
              <a:rPr lang="en-US" smtClean="0"/>
              <a:pPr>
                <a:defRPr/>
              </a:pPr>
              <a:t>62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600" y="304800"/>
            <a:ext cx="4343400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35579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Links</a:t>
            </a:r>
            <a:endParaRPr lang="en-GB" dirty="0"/>
          </a:p>
        </p:txBody>
      </p:sp>
      <p:sp>
        <p:nvSpPr>
          <p:cNvPr id="25626" name="Rectangle 26"/>
          <p:cNvSpPr>
            <a:spLocks noGrp="1" noChangeArrowheads="1"/>
          </p:cNvSpPr>
          <p:nvPr>
            <p:ph type="body" idx="1"/>
          </p:nvPr>
        </p:nvSpPr>
        <p:spPr>
          <a:xfrm>
            <a:off x="330200" y="1905000"/>
            <a:ext cx="8382000" cy="29146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GB" sz="1600" dirty="0"/>
              <a:t>An </a:t>
            </a:r>
            <a:r>
              <a:rPr lang="en-GB" sz="1600" dirty="0" err="1"/>
              <a:t>OTcl</a:t>
            </a:r>
            <a:r>
              <a:rPr lang="en-GB" sz="1600" dirty="0"/>
              <a:t> amalgam of C++ objects</a:t>
            </a:r>
            <a:br>
              <a:rPr lang="en-GB" sz="1600" dirty="0"/>
            </a:br>
            <a:r>
              <a:rPr lang="en-GB" sz="1600" i="1" dirty="0"/>
              <a:t> </a:t>
            </a:r>
            <a:r>
              <a:rPr lang="en-GB" sz="1600" i="1" dirty="0">
                <a:latin typeface="Courier New" charset="0"/>
              </a:rPr>
              <a:t>[ns-2.29/</a:t>
            </a:r>
            <a:r>
              <a:rPr lang="en-GB" sz="1600" i="1" dirty="0" err="1">
                <a:latin typeface="Courier New" charset="0"/>
              </a:rPr>
              <a:t>tcl</a:t>
            </a:r>
            <a:r>
              <a:rPr lang="en-GB" sz="1600" i="1" dirty="0">
                <a:latin typeface="Courier New" charset="0"/>
              </a:rPr>
              <a:t>/lib/ns-</a:t>
            </a:r>
            <a:r>
              <a:rPr lang="en-GB" sz="1600" i="1" dirty="0" err="1">
                <a:latin typeface="Courier New" charset="0"/>
              </a:rPr>
              <a:t>link.tcl</a:t>
            </a:r>
            <a:r>
              <a:rPr lang="en-GB" sz="1600" i="1" dirty="0">
                <a:latin typeface="Courier New" charset="0"/>
              </a:rPr>
              <a:t>]</a:t>
            </a:r>
            <a:endParaRPr lang="en-GB" sz="1600" i="1" dirty="0"/>
          </a:p>
          <a:p>
            <a:pPr lvl="1">
              <a:lnSpc>
                <a:spcPct val="90000"/>
              </a:lnSpc>
            </a:pPr>
            <a:r>
              <a:rPr lang="en-GB" sz="1400" dirty="0">
                <a:latin typeface="Courier New" charset="0"/>
              </a:rPr>
              <a:t>class </a:t>
            </a:r>
            <a:r>
              <a:rPr lang="en-GB" sz="1400" b="1" dirty="0" err="1">
                <a:latin typeface="Courier New" charset="0"/>
              </a:rPr>
              <a:t>SimpleLink</a:t>
            </a:r>
            <a:r>
              <a:rPr lang="en-GB" sz="1400" dirty="0">
                <a:latin typeface="Courier New" charset="0"/>
              </a:rPr>
              <a:t> –superclass Link</a:t>
            </a:r>
          </a:p>
          <a:p>
            <a:pPr lvl="1">
              <a:lnSpc>
                <a:spcPct val="90000"/>
              </a:lnSpc>
            </a:pPr>
            <a:r>
              <a:rPr lang="en-GB" sz="1400" dirty="0">
                <a:latin typeface="Courier New" charset="0"/>
              </a:rPr>
              <a:t>Simulator </a:t>
            </a:r>
            <a:r>
              <a:rPr lang="en-GB" sz="1400" dirty="0" err="1">
                <a:latin typeface="Courier New" charset="0"/>
              </a:rPr>
              <a:t>instproc</a:t>
            </a:r>
            <a:r>
              <a:rPr lang="en-GB" sz="1400" dirty="0">
                <a:latin typeface="Courier New" charset="0"/>
              </a:rPr>
              <a:t> </a:t>
            </a:r>
            <a:r>
              <a:rPr lang="en-GB" sz="1400" b="1" dirty="0">
                <a:latin typeface="Courier New" charset="0"/>
              </a:rPr>
              <a:t>duplex-link</a:t>
            </a:r>
            <a:r>
              <a:rPr lang="en-GB" sz="1400" dirty="0">
                <a:latin typeface="Courier New" charset="0"/>
              </a:rPr>
              <a:t> { n1 n2 </a:t>
            </a:r>
            <a:r>
              <a:rPr lang="en-GB" sz="1400" dirty="0" err="1">
                <a:latin typeface="Courier New" charset="0"/>
              </a:rPr>
              <a:t>bw</a:t>
            </a:r>
            <a:r>
              <a:rPr lang="en-GB" sz="1400" dirty="0">
                <a:latin typeface="Courier New" charset="0"/>
              </a:rPr>
              <a:t> delay type </a:t>
            </a:r>
            <a:r>
              <a:rPr lang="en-GB" sz="1400" dirty="0" err="1">
                <a:latin typeface="Courier New" charset="0"/>
              </a:rPr>
              <a:t>args</a:t>
            </a:r>
            <a:r>
              <a:rPr lang="en-GB" sz="1400" dirty="0">
                <a:latin typeface="Courier New" charset="0"/>
              </a:rPr>
              <a:t> }</a:t>
            </a:r>
          </a:p>
          <a:p>
            <a:pPr>
              <a:lnSpc>
                <a:spcPct val="90000"/>
              </a:lnSpc>
            </a:pPr>
            <a:r>
              <a:rPr lang="en-GB" sz="1600" dirty="0"/>
              <a:t>More complex links may have complex </a:t>
            </a:r>
            <a:r>
              <a:rPr lang="en-GB" sz="1600" dirty="0">
                <a:latin typeface="Courier New" charset="0"/>
              </a:rPr>
              <a:t>link</a:t>
            </a:r>
            <a:r>
              <a:rPr lang="en-GB" sz="1600" dirty="0"/>
              <a:t> delay/</a:t>
            </a:r>
            <a:r>
              <a:rPr lang="en-GB" sz="1600" dirty="0" err="1"/>
              <a:t>bw</a:t>
            </a:r>
            <a:r>
              <a:rPr lang="en-GB" sz="1600" dirty="0"/>
              <a:t> characteristics…</a:t>
            </a:r>
            <a:br>
              <a:rPr lang="en-GB" sz="1600" dirty="0"/>
            </a:br>
            <a:r>
              <a:rPr lang="en-GB" sz="1600" i="1" dirty="0">
                <a:latin typeface="Courier New" charset="0"/>
              </a:rPr>
              <a:t>[ns-2.29/link/</a:t>
            </a:r>
            <a:r>
              <a:rPr lang="en-GB" sz="1600" i="1" dirty="0" err="1">
                <a:latin typeface="Courier New" charset="0"/>
              </a:rPr>
              <a:t>delay.h</a:t>
            </a:r>
            <a:r>
              <a:rPr lang="en-GB" sz="1600" i="1" dirty="0">
                <a:latin typeface="Courier New" charset="0"/>
              </a:rPr>
              <a:t>]</a:t>
            </a:r>
            <a:endParaRPr lang="en-GB" sz="1600" i="1" dirty="0"/>
          </a:p>
          <a:p>
            <a:pPr lvl="1">
              <a:lnSpc>
                <a:spcPct val="90000"/>
              </a:lnSpc>
            </a:pPr>
            <a:r>
              <a:rPr lang="en-GB" sz="1400" dirty="0">
                <a:latin typeface="Courier New" charset="0"/>
              </a:rPr>
              <a:t>class </a:t>
            </a:r>
            <a:r>
              <a:rPr lang="en-GB" sz="1400" b="1" dirty="0" err="1">
                <a:latin typeface="Courier New" charset="0"/>
              </a:rPr>
              <a:t>LinkDelay</a:t>
            </a:r>
            <a:r>
              <a:rPr lang="en-GB" sz="1400" dirty="0">
                <a:latin typeface="Courier New" charset="0"/>
              </a:rPr>
              <a:t> : public Connector</a:t>
            </a:r>
          </a:p>
          <a:p>
            <a:pPr>
              <a:lnSpc>
                <a:spcPct val="90000"/>
              </a:lnSpc>
            </a:pPr>
            <a:r>
              <a:rPr lang="en-GB" sz="1600" dirty="0"/>
              <a:t>…and multiple </a:t>
            </a:r>
            <a:r>
              <a:rPr lang="en-GB" sz="1600" dirty="0">
                <a:latin typeface="Courier New" charset="0"/>
              </a:rPr>
              <a:t>queue_</a:t>
            </a:r>
            <a:r>
              <a:rPr lang="en-GB" sz="1600" dirty="0"/>
              <a:t> elements </a:t>
            </a:r>
            <a:br>
              <a:rPr lang="en-GB" sz="1600" dirty="0"/>
            </a:br>
            <a:r>
              <a:rPr lang="en-GB" sz="1600" i="1" dirty="0">
                <a:latin typeface="Courier New" charset="0"/>
              </a:rPr>
              <a:t>[ns-2.29/queue/{</a:t>
            </a:r>
            <a:r>
              <a:rPr lang="en-GB" sz="1600" i="1" dirty="0" err="1">
                <a:latin typeface="Courier New" charset="0"/>
              </a:rPr>
              <a:t>queue.h,red.h</a:t>
            </a:r>
            <a:r>
              <a:rPr lang="en-GB" sz="1600" i="1" dirty="0">
                <a:latin typeface="Courier New" charset="0"/>
              </a:rPr>
              <a:t>,…}]</a:t>
            </a:r>
            <a:endParaRPr lang="en-GB" sz="1600" i="1" dirty="0"/>
          </a:p>
          <a:p>
            <a:pPr lvl="1">
              <a:lnSpc>
                <a:spcPct val="90000"/>
              </a:lnSpc>
            </a:pPr>
            <a:r>
              <a:rPr lang="en-GB" sz="1400" dirty="0">
                <a:latin typeface="Courier New" charset="0"/>
              </a:rPr>
              <a:t>class </a:t>
            </a:r>
            <a:r>
              <a:rPr lang="en-GB" sz="1400" b="1" dirty="0">
                <a:latin typeface="Courier New" charset="0"/>
              </a:rPr>
              <a:t>Queue</a:t>
            </a:r>
            <a:r>
              <a:rPr lang="en-GB" sz="1400" dirty="0">
                <a:latin typeface="Courier New" charset="0"/>
              </a:rPr>
              <a:t> : public Connector</a:t>
            </a:r>
          </a:p>
          <a:p>
            <a:pPr lvl="1">
              <a:lnSpc>
                <a:spcPct val="90000"/>
              </a:lnSpc>
            </a:pPr>
            <a:r>
              <a:rPr lang="en-GB" sz="1400" dirty="0">
                <a:latin typeface="Courier New" charset="0"/>
              </a:rPr>
              <a:t>class </a:t>
            </a:r>
            <a:r>
              <a:rPr lang="en-GB" sz="1400" b="1" dirty="0" err="1">
                <a:latin typeface="Courier New" charset="0"/>
              </a:rPr>
              <a:t>RedQueue</a:t>
            </a:r>
            <a:r>
              <a:rPr lang="en-GB" sz="1400" b="1" dirty="0">
                <a:latin typeface="Courier New" charset="0"/>
              </a:rPr>
              <a:t> </a:t>
            </a:r>
            <a:r>
              <a:rPr lang="en-GB" sz="1400" dirty="0">
                <a:latin typeface="Courier New" charset="0"/>
              </a:rPr>
              <a:t>: public Queue</a:t>
            </a:r>
          </a:p>
        </p:txBody>
      </p:sp>
      <p:sp>
        <p:nvSpPr>
          <p:cNvPr id="25649" name="Rectangle 49"/>
          <p:cNvSpPr>
            <a:spLocks noChangeArrowheads="1"/>
          </p:cNvSpPr>
          <p:nvPr/>
        </p:nvSpPr>
        <p:spPr bwMode="auto">
          <a:xfrm>
            <a:off x="1055687" y="4681538"/>
            <a:ext cx="6965950" cy="2100262"/>
          </a:xfrm>
          <a:prstGeom prst="rect">
            <a:avLst/>
          </a:prstGeom>
          <a:solidFill>
            <a:srgbClr val="7DC4C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buFontTx/>
              <a:buNone/>
            </a:pPr>
            <a:endParaRPr lang="en-US" sz="2000" b="1">
              <a:solidFill>
                <a:srgbClr val="4E9EC6"/>
              </a:solidFill>
            </a:endParaRPr>
          </a:p>
        </p:txBody>
      </p:sp>
      <p:sp>
        <p:nvSpPr>
          <p:cNvPr id="25650" name="Oval 50"/>
          <p:cNvSpPr>
            <a:spLocks noChangeArrowheads="1"/>
          </p:cNvSpPr>
          <p:nvPr/>
        </p:nvSpPr>
        <p:spPr bwMode="auto">
          <a:xfrm>
            <a:off x="623887" y="4832350"/>
            <a:ext cx="865188" cy="8651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buFontTx/>
              <a:buNone/>
            </a:pPr>
            <a:r>
              <a:rPr lang="en-GB" sz="2000" b="1" dirty="0">
                <a:latin typeface="Courier New" charset="0"/>
              </a:rPr>
              <a:t>head_</a:t>
            </a:r>
          </a:p>
        </p:txBody>
      </p:sp>
      <p:sp>
        <p:nvSpPr>
          <p:cNvPr id="25651" name="Rectangle 51"/>
          <p:cNvSpPr>
            <a:spLocks noChangeArrowheads="1"/>
          </p:cNvSpPr>
          <p:nvPr/>
        </p:nvSpPr>
        <p:spPr bwMode="auto">
          <a:xfrm>
            <a:off x="1704975" y="5013325"/>
            <a:ext cx="863600" cy="503238"/>
          </a:xfrm>
          <a:prstGeom prst="rect">
            <a:avLst/>
          </a:pr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buFontTx/>
              <a:buNone/>
            </a:pPr>
            <a:r>
              <a:rPr lang="en-GB" sz="2000" b="1" dirty="0" err="1">
                <a:solidFill>
                  <a:schemeClr val="bg1"/>
                </a:solidFill>
                <a:latin typeface="Courier New" charset="0"/>
              </a:rPr>
              <a:t>enqT</a:t>
            </a:r>
            <a:r>
              <a:rPr lang="en-GB" sz="2000" b="1" dirty="0">
                <a:solidFill>
                  <a:schemeClr val="bg1"/>
                </a:solidFill>
                <a:latin typeface="Courier New" charset="0"/>
              </a:rPr>
              <a:t>_</a:t>
            </a:r>
          </a:p>
        </p:txBody>
      </p:sp>
      <p:sp>
        <p:nvSpPr>
          <p:cNvPr id="25652" name="Rectangle 52"/>
          <p:cNvSpPr>
            <a:spLocks noChangeArrowheads="1"/>
          </p:cNvSpPr>
          <p:nvPr/>
        </p:nvSpPr>
        <p:spPr bwMode="auto">
          <a:xfrm>
            <a:off x="2770187" y="5013325"/>
            <a:ext cx="863600" cy="5032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buFontTx/>
              <a:buNone/>
            </a:pPr>
            <a:r>
              <a:rPr lang="en-GB" sz="2000" b="1" dirty="0">
                <a:latin typeface="Courier New" charset="0"/>
              </a:rPr>
              <a:t>queue_</a:t>
            </a:r>
          </a:p>
        </p:txBody>
      </p:sp>
      <p:sp>
        <p:nvSpPr>
          <p:cNvPr id="25653" name="Rectangle 53"/>
          <p:cNvSpPr>
            <a:spLocks noChangeArrowheads="1"/>
          </p:cNvSpPr>
          <p:nvPr/>
        </p:nvSpPr>
        <p:spPr bwMode="auto">
          <a:xfrm>
            <a:off x="3836987" y="5013325"/>
            <a:ext cx="863600" cy="503238"/>
          </a:xfrm>
          <a:prstGeom prst="rect">
            <a:avLst/>
          </a:pr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buFontTx/>
              <a:buNone/>
            </a:pPr>
            <a:r>
              <a:rPr lang="en-GB" sz="2000" b="1">
                <a:solidFill>
                  <a:schemeClr val="bg1"/>
                </a:solidFill>
                <a:latin typeface="Courier New" charset="0"/>
              </a:rPr>
              <a:t>deqT_</a:t>
            </a:r>
          </a:p>
        </p:txBody>
      </p:sp>
      <p:sp>
        <p:nvSpPr>
          <p:cNvPr id="25654" name="Rectangle 54"/>
          <p:cNvSpPr>
            <a:spLocks noChangeArrowheads="1"/>
          </p:cNvSpPr>
          <p:nvPr/>
        </p:nvSpPr>
        <p:spPr bwMode="auto">
          <a:xfrm>
            <a:off x="4900612" y="5013325"/>
            <a:ext cx="863600" cy="5032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buFontTx/>
              <a:buNone/>
            </a:pPr>
            <a:r>
              <a:rPr lang="en-GB" sz="2000" b="1">
                <a:latin typeface="Courier New" charset="0"/>
              </a:rPr>
              <a:t>link_</a:t>
            </a:r>
          </a:p>
        </p:txBody>
      </p:sp>
      <p:sp>
        <p:nvSpPr>
          <p:cNvPr id="25655" name="Rectangle 55"/>
          <p:cNvSpPr>
            <a:spLocks noChangeArrowheads="1"/>
          </p:cNvSpPr>
          <p:nvPr/>
        </p:nvSpPr>
        <p:spPr bwMode="auto">
          <a:xfrm>
            <a:off x="5965825" y="5013325"/>
            <a:ext cx="863600" cy="5032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buFontTx/>
              <a:buNone/>
            </a:pPr>
            <a:r>
              <a:rPr lang="en-GB" sz="2000" b="1">
                <a:latin typeface="Courier New" charset="0"/>
              </a:rPr>
              <a:t>ttl_</a:t>
            </a:r>
          </a:p>
        </p:txBody>
      </p:sp>
      <p:sp>
        <p:nvSpPr>
          <p:cNvPr id="25656" name="Rectangle 56"/>
          <p:cNvSpPr>
            <a:spLocks noChangeArrowheads="1"/>
          </p:cNvSpPr>
          <p:nvPr/>
        </p:nvSpPr>
        <p:spPr bwMode="auto">
          <a:xfrm>
            <a:off x="1779587" y="5797550"/>
            <a:ext cx="1481138" cy="5032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buFontTx/>
              <a:buNone/>
            </a:pPr>
            <a:r>
              <a:rPr lang="en-GB" sz="2000" b="1" dirty="0" err="1">
                <a:latin typeface="Courier New" charset="0"/>
              </a:rPr>
              <a:t>drophead</a:t>
            </a:r>
            <a:r>
              <a:rPr lang="en-GB" sz="2000" b="1" dirty="0">
                <a:latin typeface="Courier New" charset="0"/>
              </a:rPr>
              <a:t>_</a:t>
            </a:r>
          </a:p>
        </p:txBody>
      </p:sp>
      <p:sp>
        <p:nvSpPr>
          <p:cNvPr id="25657" name="Rectangle 57"/>
          <p:cNvSpPr>
            <a:spLocks noChangeArrowheads="1"/>
          </p:cNvSpPr>
          <p:nvPr/>
        </p:nvSpPr>
        <p:spPr bwMode="auto">
          <a:xfrm>
            <a:off x="7032625" y="5013325"/>
            <a:ext cx="863600" cy="503238"/>
          </a:xfrm>
          <a:prstGeom prst="rect">
            <a:avLst/>
          </a:pr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buFontTx/>
              <a:buNone/>
            </a:pPr>
            <a:r>
              <a:rPr lang="en-GB" sz="2000" b="1">
                <a:solidFill>
                  <a:schemeClr val="bg1"/>
                </a:solidFill>
                <a:latin typeface="Courier New" charset="0"/>
              </a:rPr>
              <a:t>rcvT_</a:t>
            </a:r>
          </a:p>
        </p:txBody>
      </p:sp>
      <p:sp>
        <p:nvSpPr>
          <p:cNvPr id="25658" name="Rectangle 58"/>
          <p:cNvSpPr>
            <a:spLocks noChangeArrowheads="1"/>
          </p:cNvSpPr>
          <p:nvPr/>
        </p:nvSpPr>
        <p:spPr bwMode="auto">
          <a:xfrm>
            <a:off x="3836987" y="5797550"/>
            <a:ext cx="863600" cy="503238"/>
          </a:xfrm>
          <a:prstGeom prst="rect">
            <a:avLst/>
          </a:pr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buFontTx/>
              <a:buNone/>
            </a:pPr>
            <a:r>
              <a:rPr lang="en-GB" sz="2000" b="1">
                <a:solidFill>
                  <a:schemeClr val="bg1"/>
                </a:solidFill>
                <a:latin typeface="Courier New" charset="0"/>
              </a:rPr>
              <a:t>drpT_</a:t>
            </a:r>
          </a:p>
        </p:txBody>
      </p:sp>
      <p:cxnSp>
        <p:nvCxnSpPr>
          <p:cNvPr id="25659" name="AutoShape 59"/>
          <p:cNvCxnSpPr>
            <a:cxnSpLocks noChangeShapeType="1"/>
            <a:stCxn id="25650" idx="6"/>
            <a:endCxn id="25651" idx="1"/>
          </p:cNvCxnSpPr>
          <p:nvPr/>
        </p:nvCxnSpPr>
        <p:spPr bwMode="auto">
          <a:xfrm>
            <a:off x="1489075" y="5265738"/>
            <a:ext cx="215900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5660" name="AutoShape 60"/>
          <p:cNvCxnSpPr>
            <a:cxnSpLocks noChangeShapeType="1"/>
            <a:stCxn id="25651" idx="3"/>
            <a:endCxn id="25652" idx="1"/>
          </p:cNvCxnSpPr>
          <p:nvPr/>
        </p:nvCxnSpPr>
        <p:spPr bwMode="auto">
          <a:xfrm>
            <a:off x="2568575" y="5265738"/>
            <a:ext cx="201612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5661" name="AutoShape 61"/>
          <p:cNvCxnSpPr>
            <a:cxnSpLocks noChangeShapeType="1"/>
            <a:stCxn id="25652" idx="3"/>
            <a:endCxn id="25653" idx="1"/>
          </p:cNvCxnSpPr>
          <p:nvPr/>
        </p:nvCxnSpPr>
        <p:spPr bwMode="auto">
          <a:xfrm>
            <a:off x="3633787" y="5265738"/>
            <a:ext cx="203200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5662" name="AutoShape 62"/>
          <p:cNvCxnSpPr>
            <a:cxnSpLocks noChangeShapeType="1"/>
            <a:stCxn id="25653" idx="3"/>
            <a:endCxn id="25654" idx="1"/>
          </p:cNvCxnSpPr>
          <p:nvPr/>
        </p:nvCxnSpPr>
        <p:spPr bwMode="auto">
          <a:xfrm>
            <a:off x="4700587" y="5265738"/>
            <a:ext cx="200025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5663" name="AutoShape 63"/>
          <p:cNvCxnSpPr>
            <a:cxnSpLocks noChangeShapeType="1"/>
            <a:stCxn id="25654" idx="3"/>
            <a:endCxn id="25655" idx="1"/>
          </p:cNvCxnSpPr>
          <p:nvPr/>
        </p:nvCxnSpPr>
        <p:spPr bwMode="auto">
          <a:xfrm>
            <a:off x="5764212" y="5265738"/>
            <a:ext cx="201613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5664" name="AutoShape 64"/>
          <p:cNvCxnSpPr>
            <a:cxnSpLocks noChangeShapeType="1"/>
            <a:stCxn id="25655" idx="3"/>
            <a:endCxn id="25657" idx="1"/>
          </p:cNvCxnSpPr>
          <p:nvPr/>
        </p:nvCxnSpPr>
        <p:spPr bwMode="auto">
          <a:xfrm>
            <a:off x="6829425" y="5265738"/>
            <a:ext cx="203200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5665" name="AutoShape 65"/>
          <p:cNvCxnSpPr>
            <a:cxnSpLocks noChangeShapeType="1"/>
            <a:stCxn id="25651" idx="2"/>
            <a:endCxn id="25656" idx="0"/>
          </p:cNvCxnSpPr>
          <p:nvPr/>
        </p:nvCxnSpPr>
        <p:spPr bwMode="auto">
          <a:xfrm>
            <a:off x="2136775" y="5516563"/>
            <a:ext cx="383381" cy="280987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5666" name="AutoShape 66"/>
          <p:cNvCxnSpPr>
            <a:cxnSpLocks noChangeShapeType="1"/>
            <a:stCxn id="25656" idx="3"/>
            <a:endCxn id="25658" idx="1"/>
          </p:cNvCxnSpPr>
          <p:nvPr/>
        </p:nvCxnSpPr>
        <p:spPr bwMode="auto">
          <a:xfrm>
            <a:off x="3260725" y="6049169"/>
            <a:ext cx="576262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5667" name="AutoShape 67"/>
          <p:cNvCxnSpPr>
            <a:cxnSpLocks noChangeShapeType="1"/>
            <a:endCxn id="25650" idx="2"/>
          </p:cNvCxnSpPr>
          <p:nvPr/>
        </p:nvCxnSpPr>
        <p:spPr bwMode="auto">
          <a:xfrm>
            <a:off x="28575" y="5265738"/>
            <a:ext cx="595312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5668" name="AutoShape 68"/>
          <p:cNvCxnSpPr>
            <a:cxnSpLocks noChangeShapeType="1"/>
            <a:stCxn id="25657" idx="3"/>
          </p:cNvCxnSpPr>
          <p:nvPr/>
        </p:nvCxnSpPr>
        <p:spPr bwMode="auto">
          <a:xfrm>
            <a:off x="7896225" y="5265738"/>
            <a:ext cx="485775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5669" name="Rectangle 69"/>
          <p:cNvSpPr>
            <a:spLocks noChangeArrowheads="1"/>
          </p:cNvSpPr>
          <p:nvPr/>
        </p:nvSpPr>
        <p:spPr bwMode="auto">
          <a:xfrm>
            <a:off x="1560512" y="4872038"/>
            <a:ext cx="3216275" cy="1851025"/>
          </a:xfrm>
          <a:prstGeom prst="rect">
            <a:avLst/>
          </a:prstGeom>
          <a:noFill/>
          <a:ln w="25400">
            <a:solidFill>
              <a:schemeClr val="tx1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4E9EC6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000"/>
          </a:p>
        </p:txBody>
      </p:sp>
      <p:sp>
        <p:nvSpPr>
          <p:cNvPr id="25670" name="Text Box 70"/>
          <p:cNvSpPr txBox="1">
            <a:spLocks noChangeArrowheads="1"/>
          </p:cNvSpPr>
          <p:nvPr/>
        </p:nvSpPr>
        <p:spPr bwMode="auto">
          <a:xfrm>
            <a:off x="3775649" y="6370638"/>
            <a:ext cx="107200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4E9EC6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Tx/>
              <a:buNone/>
            </a:pPr>
            <a:r>
              <a:rPr lang="en-GB" sz="2000" i="1"/>
              <a:t>Tracing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CECD4D-FF13-F54C-9E44-5E76ECC5C64E}" type="slidenum">
              <a:rPr lang="en-US" smtClean="0"/>
              <a:pPr>
                <a:defRPr/>
              </a:pPr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8453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609600"/>
            <a:ext cx="7793037" cy="1143000"/>
          </a:xfrm>
        </p:spPr>
        <p:txBody>
          <a:bodyPr/>
          <a:lstStyle/>
          <a:p>
            <a:r>
              <a:rPr lang="en-GB" dirty="0"/>
              <a:t>Links</a:t>
            </a:r>
          </a:p>
        </p:txBody>
      </p:sp>
      <p:sp>
        <p:nvSpPr>
          <p:cNvPr id="61444" name="Oval 4"/>
          <p:cNvSpPr>
            <a:spLocks noChangeArrowheads="1"/>
          </p:cNvSpPr>
          <p:nvPr/>
        </p:nvSpPr>
        <p:spPr bwMode="auto">
          <a:xfrm>
            <a:off x="2124075" y="2138362"/>
            <a:ext cx="863600" cy="863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buFontTx/>
              <a:buNone/>
            </a:pPr>
            <a:r>
              <a:rPr lang="en-GB" sz="2000" b="1"/>
              <a:t>n0</a:t>
            </a:r>
          </a:p>
        </p:txBody>
      </p:sp>
      <p:sp>
        <p:nvSpPr>
          <p:cNvPr id="61445" name="Oval 5"/>
          <p:cNvSpPr>
            <a:spLocks noChangeArrowheads="1"/>
          </p:cNvSpPr>
          <p:nvPr/>
        </p:nvSpPr>
        <p:spPr bwMode="auto">
          <a:xfrm>
            <a:off x="6227763" y="2138362"/>
            <a:ext cx="863600" cy="863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buFontTx/>
              <a:buNone/>
            </a:pPr>
            <a:r>
              <a:rPr lang="en-GB" sz="2000" b="1"/>
              <a:t>n1</a:t>
            </a:r>
          </a:p>
        </p:txBody>
      </p:sp>
      <p:cxnSp>
        <p:nvCxnSpPr>
          <p:cNvPr id="61446" name="AutoShape 6"/>
          <p:cNvCxnSpPr>
            <a:cxnSpLocks noChangeShapeType="1"/>
            <a:stCxn id="61444" idx="6"/>
            <a:endCxn id="61445" idx="2"/>
          </p:cNvCxnSpPr>
          <p:nvPr/>
        </p:nvCxnSpPr>
        <p:spPr bwMode="auto">
          <a:xfrm>
            <a:off x="2987675" y="2570162"/>
            <a:ext cx="3240088" cy="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61452" name="Line 12"/>
          <p:cNvSpPr>
            <a:spLocks noChangeShapeType="1"/>
          </p:cNvSpPr>
          <p:nvPr/>
        </p:nvSpPr>
        <p:spPr bwMode="auto">
          <a:xfrm flipH="1">
            <a:off x="2627313" y="2641600"/>
            <a:ext cx="431800" cy="720725"/>
          </a:xfrm>
          <a:prstGeom prst="line">
            <a:avLst/>
          </a:prstGeom>
          <a:noFill/>
          <a:ln w="2857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000"/>
          </a:p>
        </p:txBody>
      </p:sp>
      <p:sp>
        <p:nvSpPr>
          <p:cNvPr id="61454" name="Line 14"/>
          <p:cNvSpPr>
            <a:spLocks noChangeShapeType="1"/>
          </p:cNvSpPr>
          <p:nvPr/>
        </p:nvSpPr>
        <p:spPr bwMode="auto">
          <a:xfrm>
            <a:off x="2627313" y="3433762"/>
            <a:ext cx="3960812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000"/>
          </a:p>
        </p:txBody>
      </p:sp>
      <p:sp>
        <p:nvSpPr>
          <p:cNvPr id="61455" name="Line 15"/>
          <p:cNvSpPr>
            <a:spLocks noChangeShapeType="1"/>
          </p:cNvSpPr>
          <p:nvPr/>
        </p:nvSpPr>
        <p:spPr bwMode="auto">
          <a:xfrm>
            <a:off x="2627313" y="3578225"/>
            <a:ext cx="3960812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000"/>
          </a:p>
        </p:txBody>
      </p:sp>
      <p:sp>
        <p:nvSpPr>
          <p:cNvPr id="61458" name="Rectangle 18"/>
          <p:cNvSpPr>
            <a:spLocks noChangeArrowheads="1"/>
          </p:cNvSpPr>
          <p:nvPr/>
        </p:nvSpPr>
        <p:spPr bwMode="auto">
          <a:xfrm>
            <a:off x="1135063" y="4605337"/>
            <a:ext cx="6965950" cy="2100263"/>
          </a:xfrm>
          <a:prstGeom prst="rect">
            <a:avLst/>
          </a:prstGeom>
          <a:solidFill>
            <a:srgbClr val="7DC4C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buFontTx/>
              <a:buNone/>
            </a:pPr>
            <a:endParaRPr lang="en-US" sz="2000" b="1">
              <a:solidFill>
                <a:srgbClr val="4E9EC6"/>
              </a:solidFill>
            </a:endParaRPr>
          </a:p>
        </p:txBody>
      </p:sp>
      <p:sp>
        <p:nvSpPr>
          <p:cNvPr id="61459" name="Oval 19"/>
          <p:cNvSpPr>
            <a:spLocks noChangeArrowheads="1"/>
          </p:cNvSpPr>
          <p:nvPr/>
        </p:nvSpPr>
        <p:spPr bwMode="auto">
          <a:xfrm>
            <a:off x="703263" y="4756150"/>
            <a:ext cx="865187" cy="8651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buFontTx/>
              <a:buNone/>
            </a:pPr>
            <a:r>
              <a:rPr lang="en-GB" sz="2000" b="1">
                <a:latin typeface="Courier New" charset="0"/>
              </a:rPr>
              <a:t>head_</a:t>
            </a:r>
          </a:p>
        </p:txBody>
      </p:sp>
      <p:sp>
        <p:nvSpPr>
          <p:cNvPr id="61460" name="Rectangle 20"/>
          <p:cNvSpPr>
            <a:spLocks noChangeArrowheads="1"/>
          </p:cNvSpPr>
          <p:nvPr/>
        </p:nvSpPr>
        <p:spPr bwMode="auto">
          <a:xfrm>
            <a:off x="1784350" y="4937125"/>
            <a:ext cx="863600" cy="503237"/>
          </a:xfrm>
          <a:prstGeom prst="rect">
            <a:avLst/>
          </a:pr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buFontTx/>
              <a:buNone/>
            </a:pPr>
            <a:r>
              <a:rPr lang="en-GB" sz="2000" b="1">
                <a:solidFill>
                  <a:schemeClr val="bg1"/>
                </a:solidFill>
                <a:latin typeface="Courier New" charset="0"/>
              </a:rPr>
              <a:t>enqT_</a:t>
            </a:r>
          </a:p>
        </p:txBody>
      </p:sp>
      <p:sp>
        <p:nvSpPr>
          <p:cNvPr id="61461" name="Rectangle 21"/>
          <p:cNvSpPr>
            <a:spLocks noChangeArrowheads="1"/>
          </p:cNvSpPr>
          <p:nvPr/>
        </p:nvSpPr>
        <p:spPr bwMode="auto">
          <a:xfrm>
            <a:off x="2849563" y="4937125"/>
            <a:ext cx="863600" cy="5032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buFontTx/>
              <a:buNone/>
            </a:pPr>
            <a:r>
              <a:rPr lang="en-GB" sz="2000" b="1">
                <a:latin typeface="Courier New" charset="0"/>
              </a:rPr>
              <a:t>queue_</a:t>
            </a:r>
          </a:p>
        </p:txBody>
      </p:sp>
      <p:sp>
        <p:nvSpPr>
          <p:cNvPr id="61462" name="Rectangle 22"/>
          <p:cNvSpPr>
            <a:spLocks noChangeArrowheads="1"/>
          </p:cNvSpPr>
          <p:nvPr/>
        </p:nvSpPr>
        <p:spPr bwMode="auto">
          <a:xfrm>
            <a:off x="3916363" y="4937125"/>
            <a:ext cx="863600" cy="503237"/>
          </a:xfrm>
          <a:prstGeom prst="rect">
            <a:avLst/>
          </a:pr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buFontTx/>
              <a:buNone/>
            </a:pPr>
            <a:r>
              <a:rPr lang="en-GB" sz="2000" b="1">
                <a:solidFill>
                  <a:schemeClr val="bg1"/>
                </a:solidFill>
                <a:latin typeface="Courier New" charset="0"/>
              </a:rPr>
              <a:t>deqT_</a:t>
            </a:r>
          </a:p>
        </p:txBody>
      </p:sp>
      <p:sp>
        <p:nvSpPr>
          <p:cNvPr id="61463" name="Rectangle 23"/>
          <p:cNvSpPr>
            <a:spLocks noChangeArrowheads="1"/>
          </p:cNvSpPr>
          <p:nvPr/>
        </p:nvSpPr>
        <p:spPr bwMode="auto">
          <a:xfrm>
            <a:off x="4979988" y="4937125"/>
            <a:ext cx="863600" cy="5032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buFontTx/>
              <a:buNone/>
            </a:pPr>
            <a:r>
              <a:rPr lang="en-GB" sz="2000" b="1">
                <a:latin typeface="Courier New" charset="0"/>
              </a:rPr>
              <a:t>link_</a:t>
            </a:r>
          </a:p>
        </p:txBody>
      </p:sp>
      <p:sp>
        <p:nvSpPr>
          <p:cNvPr id="61464" name="Rectangle 24"/>
          <p:cNvSpPr>
            <a:spLocks noChangeArrowheads="1"/>
          </p:cNvSpPr>
          <p:nvPr/>
        </p:nvSpPr>
        <p:spPr bwMode="auto">
          <a:xfrm>
            <a:off x="6045200" y="4937125"/>
            <a:ext cx="863600" cy="5032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buFontTx/>
              <a:buNone/>
            </a:pPr>
            <a:r>
              <a:rPr lang="en-GB" sz="2000" b="1">
                <a:latin typeface="Courier New" charset="0"/>
              </a:rPr>
              <a:t>ttl_</a:t>
            </a:r>
          </a:p>
        </p:txBody>
      </p:sp>
      <p:sp>
        <p:nvSpPr>
          <p:cNvPr id="61465" name="Rectangle 25"/>
          <p:cNvSpPr>
            <a:spLocks noChangeArrowheads="1"/>
          </p:cNvSpPr>
          <p:nvPr/>
        </p:nvSpPr>
        <p:spPr bwMode="auto">
          <a:xfrm>
            <a:off x="2044700" y="5721350"/>
            <a:ext cx="1295400" cy="5032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buFontTx/>
              <a:buNone/>
            </a:pPr>
            <a:r>
              <a:rPr lang="en-GB" sz="2000" b="1">
                <a:latin typeface="Courier New" charset="0"/>
              </a:rPr>
              <a:t>drophead_</a:t>
            </a:r>
          </a:p>
        </p:txBody>
      </p:sp>
      <p:sp>
        <p:nvSpPr>
          <p:cNvPr id="61466" name="Rectangle 26"/>
          <p:cNvSpPr>
            <a:spLocks noChangeArrowheads="1"/>
          </p:cNvSpPr>
          <p:nvPr/>
        </p:nvSpPr>
        <p:spPr bwMode="auto">
          <a:xfrm>
            <a:off x="7112000" y="4937125"/>
            <a:ext cx="863600" cy="503237"/>
          </a:xfrm>
          <a:prstGeom prst="rect">
            <a:avLst/>
          </a:pr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buFontTx/>
              <a:buNone/>
            </a:pPr>
            <a:r>
              <a:rPr lang="en-GB" sz="2000" b="1">
                <a:solidFill>
                  <a:schemeClr val="bg1"/>
                </a:solidFill>
                <a:latin typeface="Courier New" charset="0"/>
              </a:rPr>
              <a:t>rcvT_</a:t>
            </a:r>
          </a:p>
        </p:txBody>
      </p:sp>
      <p:sp>
        <p:nvSpPr>
          <p:cNvPr id="61467" name="Rectangle 27"/>
          <p:cNvSpPr>
            <a:spLocks noChangeArrowheads="1"/>
          </p:cNvSpPr>
          <p:nvPr/>
        </p:nvSpPr>
        <p:spPr bwMode="auto">
          <a:xfrm>
            <a:off x="3916363" y="5721350"/>
            <a:ext cx="863600" cy="503237"/>
          </a:xfrm>
          <a:prstGeom prst="rect">
            <a:avLst/>
          </a:pr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buFontTx/>
              <a:buNone/>
            </a:pPr>
            <a:r>
              <a:rPr lang="en-GB" sz="2000" b="1">
                <a:solidFill>
                  <a:schemeClr val="bg1"/>
                </a:solidFill>
                <a:latin typeface="Courier New" charset="0"/>
              </a:rPr>
              <a:t>drpT_</a:t>
            </a:r>
          </a:p>
        </p:txBody>
      </p:sp>
      <p:cxnSp>
        <p:nvCxnSpPr>
          <p:cNvPr id="61468" name="AutoShape 28"/>
          <p:cNvCxnSpPr>
            <a:cxnSpLocks noChangeShapeType="1"/>
            <a:stCxn id="61459" idx="6"/>
            <a:endCxn id="61460" idx="1"/>
          </p:cNvCxnSpPr>
          <p:nvPr/>
        </p:nvCxnSpPr>
        <p:spPr bwMode="auto">
          <a:xfrm>
            <a:off x="1568450" y="5189537"/>
            <a:ext cx="215900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61469" name="AutoShape 29"/>
          <p:cNvCxnSpPr>
            <a:cxnSpLocks noChangeShapeType="1"/>
            <a:stCxn id="61460" idx="3"/>
            <a:endCxn id="61461" idx="1"/>
          </p:cNvCxnSpPr>
          <p:nvPr/>
        </p:nvCxnSpPr>
        <p:spPr bwMode="auto">
          <a:xfrm>
            <a:off x="2647950" y="5189537"/>
            <a:ext cx="201613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61470" name="AutoShape 30"/>
          <p:cNvCxnSpPr>
            <a:cxnSpLocks noChangeShapeType="1"/>
            <a:stCxn id="61461" idx="3"/>
            <a:endCxn id="61462" idx="1"/>
          </p:cNvCxnSpPr>
          <p:nvPr/>
        </p:nvCxnSpPr>
        <p:spPr bwMode="auto">
          <a:xfrm>
            <a:off x="3713163" y="5189537"/>
            <a:ext cx="203200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61471" name="AutoShape 31"/>
          <p:cNvCxnSpPr>
            <a:cxnSpLocks noChangeShapeType="1"/>
            <a:stCxn id="61462" idx="3"/>
            <a:endCxn id="61463" idx="1"/>
          </p:cNvCxnSpPr>
          <p:nvPr/>
        </p:nvCxnSpPr>
        <p:spPr bwMode="auto">
          <a:xfrm>
            <a:off x="4779963" y="5189537"/>
            <a:ext cx="200025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61472" name="AutoShape 32"/>
          <p:cNvCxnSpPr>
            <a:cxnSpLocks noChangeShapeType="1"/>
            <a:stCxn id="61463" idx="3"/>
            <a:endCxn id="61464" idx="1"/>
          </p:cNvCxnSpPr>
          <p:nvPr/>
        </p:nvCxnSpPr>
        <p:spPr bwMode="auto">
          <a:xfrm>
            <a:off x="5843588" y="5189537"/>
            <a:ext cx="201612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61473" name="AutoShape 33"/>
          <p:cNvCxnSpPr>
            <a:cxnSpLocks noChangeShapeType="1"/>
            <a:stCxn id="61464" idx="3"/>
            <a:endCxn id="61466" idx="1"/>
          </p:cNvCxnSpPr>
          <p:nvPr/>
        </p:nvCxnSpPr>
        <p:spPr bwMode="auto">
          <a:xfrm>
            <a:off x="6908800" y="5189537"/>
            <a:ext cx="203200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61474" name="AutoShape 34"/>
          <p:cNvCxnSpPr>
            <a:cxnSpLocks noChangeShapeType="1"/>
            <a:stCxn id="61460" idx="2"/>
            <a:endCxn id="61465" idx="0"/>
          </p:cNvCxnSpPr>
          <p:nvPr/>
        </p:nvCxnSpPr>
        <p:spPr bwMode="auto">
          <a:xfrm>
            <a:off x="2216150" y="5440362"/>
            <a:ext cx="476250" cy="280988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61475" name="AutoShape 35"/>
          <p:cNvCxnSpPr>
            <a:cxnSpLocks noChangeShapeType="1"/>
            <a:stCxn id="61465" idx="3"/>
            <a:endCxn id="61467" idx="1"/>
          </p:cNvCxnSpPr>
          <p:nvPr/>
        </p:nvCxnSpPr>
        <p:spPr bwMode="auto">
          <a:xfrm>
            <a:off x="3340100" y="5973762"/>
            <a:ext cx="576263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61476" name="AutoShape 36"/>
          <p:cNvCxnSpPr>
            <a:cxnSpLocks noChangeShapeType="1"/>
            <a:endCxn id="61459" idx="2"/>
          </p:cNvCxnSpPr>
          <p:nvPr/>
        </p:nvCxnSpPr>
        <p:spPr bwMode="auto">
          <a:xfrm>
            <a:off x="107950" y="5189537"/>
            <a:ext cx="595313" cy="0"/>
          </a:xfrm>
          <a:prstGeom prst="straightConnector1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61477" name="AutoShape 37"/>
          <p:cNvCxnSpPr>
            <a:cxnSpLocks noChangeShapeType="1"/>
            <a:stCxn id="61466" idx="3"/>
          </p:cNvCxnSpPr>
          <p:nvPr/>
        </p:nvCxnSpPr>
        <p:spPr bwMode="auto">
          <a:xfrm>
            <a:off x="7975600" y="5189537"/>
            <a:ext cx="485775" cy="0"/>
          </a:xfrm>
          <a:prstGeom prst="straightConnector1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61478" name="Line 38"/>
          <p:cNvSpPr>
            <a:spLocks noChangeShapeType="1"/>
          </p:cNvSpPr>
          <p:nvPr/>
        </p:nvSpPr>
        <p:spPr bwMode="auto">
          <a:xfrm>
            <a:off x="6156325" y="2641600"/>
            <a:ext cx="431800" cy="720725"/>
          </a:xfrm>
          <a:prstGeom prst="line">
            <a:avLst/>
          </a:prstGeom>
          <a:noFill/>
          <a:ln w="2857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000"/>
          </a:p>
        </p:txBody>
      </p:sp>
      <p:sp>
        <p:nvSpPr>
          <p:cNvPr id="61479" name="Line 39"/>
          <p:cNvSpPr>
            <a:spLocks noChangeShapeType="1"/>
          </p:cNvSpPr>
          <p:nvPr/>
        </p:nvSpPr>
        <p:spPr bwMode="auto">
          <a:xfrm flipH="1">
            <a:off x="1116013" y="3649662"/>
            <a:ext cx="1511300" cy="936625"/>
          </a:xfrm>
          <a:prstGeom prst="line">
            <a:avLst/>
          </a:prstGeom>
          <a:noFill/>
          <a:ln w="2857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000"/>
          </a:p>
        </p:txBody>
      </p:sp>
      <p:sp>
        <p:nvSpPr>
          <p:cNvPr id="61480" name="Line 40"/>
          <p:cNvSpPr>
            <a:spLocks noChangeShapeType="1"/>
          </p:cNvSpPr>
          <p:nvPr/>
        </p:nvSpPr>
        <p:spPr bwMode="auto">
          <a:xfrm>
            <a:off x="6588125" y="3649662"/>
            <a:ext cx="1512888" cy="936625"/>
          </a:xfrm>
          <a:prstGeom prst="line">
            <a:avLst/>
          </a:prstGeom>
          <a:noFill/>
          <a:ln w="2857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000"/>
          </a:p>
        </p:txBody>
      </p:sp>
      <p:sp>
        <p:nvSpPr>
          <p:cNvPr id="61481" name="Text Box 41"/>
          <p:cNvSpPr txBox="1">
            <a:spLocks noChangeArrowheads="1"/>
          </p:cNvSpPr>
          <p:nvPr/>
        </p:nvSpPr>
        <p:spPr bwMode="auto">
          <a:xfrm>
            <a:off x="2398713" y="3910012"/>
            <a:ext cx="4494239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pt-BR" sz="1400" dirty="0">
                <a:solidFill>
                  <a:srgbClr val="000000"/>
                </a:solidFill>
                <a:latin typeface="Courier New" charset="0"/>
              </a:rPr>
              <a:t>$</a:t>
            </a:r>
            <a:r>
              <a:rPr lang="pt-BR" sz="1400" dirty="0" err="1">
                <a:solidFill>
                  <a:srgbClr val="000000"/>
                </a:solidFill>
                <a:latin typeface="Courier New" charset="0"/>
              </a:rPr>
              <a:t>ns</a:t>
            </a:r>
            <a:r>
              <a:rPr lang="pt-BR" sz="1400" dirty="0">
                <a:solidFill>
                  <a:srgbClr val="000000"/>
                </a:solidFill>
                <a:latin typeface="Courier New" charset="0"/>
              </a:rPr>
              <a:t> </a:t>
            </a:r>
            <a:r>
              <a:rPr lang="pt-BR" sz="1400" b="1" dirty="0">
                <a:solidFill>
                  <a:srgbClr val="000000"/>
                </a:solidFill>
                <a:latin typeface="Courier New" charset="0"/>
              </a:rPr>
              <a:t>duplex-link</a:t>
            </a:r>
            <a:r>
              <a:rPr lang="pt-BR" sz="1400" dirty="0">
                <a:solidFill>
                  <a:srgbClr val="000000"/>
                </a:solidFill>
                <a:latin typeface="Courier New" charset="0"/>
              </a:rPr>
              <a:t> $n0 $n1 5Mb 2ms </a:t>
            </a:r>
            <a:r>
              <a:rPr lang="pt-BR" sz="1400" dirty="0" err="1">
                <a:solidFill>
                  <a:srgbClr val="000000"/>
                </a:solidFill>
                <a:latin typeface="Courier New" charset="0"/>
              </a:rPr>
              <a:t>DropTail</a:t>
            </a:r>
            <a:endParaRPr lang="en-GB" sz="1400" dirty="0">
              <a:solidFill>
                <a:srgbClr val="000000"/>
              </a:solidFill>
              <a:latin typeface="Courier New" charset="0"/>
            </a:endParaRPr>
          </a:p>
        </p:txBody>
      </p:sp>
      <p:sp>
        <p:nvSpPr>
          <p:cNvPr id="61482" name="Rectangle 42"/>
          <p:cNvSpPr>
            <a:spLocks noChangeArrowheads="1"/>
          </p:cNvSpPr>
          <p:nvPr/>
        </p:nvSpPr>
        <p:spPr bwMode="auto">
          <a:xfrm>
            <a:off x="1628775" y="4795837"/>
            <a:ext cx="3216275" cy="1851025"/>
          </a:xfrm>
          <a:prstGeom prst="rect">
            <a:avLst/>
          </a:prstGeom>
          <a:noFill/>
          <a:ln w="25400">
            <a:solidFill>
              <a:schemeClr val="tx1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4E9EC6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000"/>
          </a:p>
        </p:txBody>
      </p:sp>
      <p:sp>
        <p:nvSpPr>
          <p:cNvPr id="61483" name="Text Box 43"/>
          <p:cNvSpPr txBox="1">
            <a:spLocks noChangeArrowheads="1"/>
          </p:cNvSpPr>
          <p:nvPr/>
        </p:nvSpPr>
        <p:spPr bwMode="auto">
          <a:xfrm>
            <a:off x="3855024" y="6294437"/>
            <a:ext cx="107200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4E9EC6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Tx/>
              <a:buNone/>
            </a:pPr>
            <a:r>
              <a:rPr lang="en-GB" sz="2000" i="1"/>
              <a:t>Tracing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797F84-0C78-8542-813C-918336DB0B3E}" type="slidenum">
              <a:rPr lang="en-US" smtClean="0"/>
              <a:pPr>
                <a:defRPr/>
              </a:pPr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19768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Packet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828800"/>
            <a:ext cx="6019800" cy="1411287"/>
          </a:xfrm>
        </p:spPr>
        <p:txBody>
          <a:bodyPr/>
          <a:lstStyle/>
          <a:p>
            <a:r>
              <a:rPr lang="en-US" sz="2000" dirty="0"/>
              <a:t>NS packet is composed of a stack of headers, and an optional data </a:t>
            </a:r>
            <a:r>
              <a:rPr lang="en-US" sz="2000" dirty="0" smtClean="0"/>
              <a:t>space</a:t>
            </a:r>
          </a:p>
          <a:p>
            <a:r>
              <a:rPr lang="en-US" sz="2000" dirty="0" smtClean="0"/>
              <a:t>Common </a:t>
            </a:r>
            <a:r>
              <a:rPr lang="en-US" sz="2000" dirty="0"/>
              <a:t>header that is commonly used by any objects as needed, IP header, </a:t>
            </a:r>
            <a:endParaRPr lang="en-US" sz="2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CECD4D-FF13-F54C-9E44-5E76ECC5C64E}" type="slidenum">
              <a:rPr lang="en-US" smtClean="0"/>
              <a:pPr>
                <a:defRPr/>
              </a:pPr>
              <a:t>65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9600" y="152400"/>
            <a:ext cx="4648200" cy="2133600"/>
          </a:xfrm>
          <a:prstGeom prst="rect">
            <a:avLst/>
          </a:prstGeom>
        </p:spPr>
      </p:pic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0" y="3200400"/>
            <a:ext cx="9144000" cy="36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charset="0"/>
              <a:buChar char="n"/>
              <a:defRPr sz="2800">
                <a:solidFill>
                  <a:schemeClr val="tx1"/>
                </a:solidFill>
                <a:latin typeface="+mn-lt"/>
                <a:ea typeface="+mn-ea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charset="0"/>
              <a:buChar char="n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charset="0"/>
              <a:buChar char="n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charset="0"/>
              <a:buChar char="n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0"/>
              <a:buChar char="n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0"/>
              <a:buChar char="n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0"/>
              <a:buChar char="n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0"/>
              <a:buChar char="n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0"/>
              <a:buChar char="n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en-US" sz="2000" dirty="0" smtClean="0"/>
              <a:t>TCP header, RTP header (UDP uses RTP header) and trace header, is defined, and the offset of each header in the stack is recorded</a:t>
            </a:r>
          </a:p>
          <a:p>
            <a:r>
              <a:rPr lang="en-US" sz="2000" dirty="0"/>
              <a:t>A</a:t>
            </a:r>
            <a:r>
              <a:rPr lang="en-US" sz="2000" dirty="0" smtClean="0"/>
              <a:t> stack composed of all registered headers is created when a packet is allocated by an agent, and a network object can access any header in the stack of a packet it processes using the corresponding offset value.</a:t>
            </a:r>
          </a:p>
          <a:p>
            <a:r>
              <a:rPr lang="en-US" sz="2000" dirty="0"/>
              <a:t>Usually, a packet only has the header stack (and a data space pointer that is null). Although a packet can carry actual data (from an application) by allocating a data space, very few application and agent implementations support this</a:t>
            </a:r>
          </a:p>
          <a:p>
            <a:endParaRPr lang="en-US" sz="2000" dirty="0" smtClean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xmlns="" val="3880552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Packets</a:t>
            </a:r>
          </a:p>
        </p:txBody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981200"/>
            <a:ext cx="8915400" cy="4572000"/>
          </a:xfrm>
        </p:spPr>
        <p:txBody>
          <a:bodyPr/>
          <a:lstStyle/>
          <a:p>
            <a:r>
              <a:rPr lang="en-GB" sz="2800" dirty="0"/>
              <a:t>Derived from base </a:t>
            </a:r>
            <a:r>
              <a:rPr lang="en-GB" sz="2800" dirty="0">
                <a:latin typeface="Courier New" charset="0"/>
              </a:rPr>
              <a:t>class Event</a:t>
            </a:r>
          </a:p>
          <a:p>
            <a:pPr lvl="1"/>
            <a:r>
              <a:rPr lang="en-GB" sz="2400" dirty="0"/>
              <a:t>Other derived class is </a:t>
            </a:r>
            <a:r>
              <a:rPr lang="en-GB" sz="2400" dirty="0">
                <a:latin typeface="Courier New" charset="0"/>
              </a:rPr>
              <a:t>at-event</a:t>
            </a:r>
            <a:r>
              <a:rPr lang="en-GB" sz="2400" dirty="0"/>
              <a:t> (</a:t>
            </a:r>
            <a:r>
              <a:rPr lang="en-GB" sz="2400" dirty="0" err="1"/>
              <a:t>OTcl</a:t>
            </a:r>
            <a:r>
              <a:rPr lang="en-GB" sz="2400" dirty="0"/>
              <a:t>)</a:t>
            </a:r>
          </a:p>
          <a:p>
            <a:r>
              <a:rPr lang="en-GB" sz="2800" dirty="0"/>
              <a:t>Packets are set of headers plus data</a:t>
            </a:r>
          </a:p>
          <a:p>
            <a:pPr lvl="4"/>
            <a:r>
              <a:rPr lang="en-GB" sz="1000" dirty="0" err="1">
                <a:latin typeface="Courier New" charset="0"/>
              </a:rPr>
              <a:t>foreach</a:t>
            </a:r>
            <a:r>
              <a:rPr lang="en-GB" sz="1000" dirty="0">
                <a:latin typeface="Courier New" charset="0"/>
              </a:rPr>
              <a:t> cl [ </a:t>
            </a:r>
            <a:r>
              <a:rPr lang="en-GB" sz="1000" dirty="0" err="1">
                <a:latin typeface="Courier New" charset="0"/>
              </a:rPr>
              <a:t>PacketHeader</a:t>
            </a:r>
            <a:r>
              <a:rPr lang="en-GB" sz="1000" dirty="0">
                <a:latin typeface="Courier New" charset="0"/>
              </a:rPr>
              <a:t> info subclass ] { puts "$cl [$cl set </a:t>
            </a:r>
            <a:r>
              <a:rPr lang="en-GB" sz="1000" dirty="0" err="1">
                <a:latin typeface="Courier New" charset="0"/>
              </a:rPr>
              <a:t>hdrlen</a:t>
            </a:r>
            <a:r>
              <a:rPr lang="en-GB" sz="1000" dirty="0">
                <a:latin typeface="Courier New" charset="0"/>
              </a:rPr>
              <a:t>_]" }</a:t>
            </a:r>
            <a:endParaRPr lang="en-GB" sz="1000" dirty="0"/>
          </a:p>
          <a:p>
            <a:pPr lvl="1"/>
            <a:r>
              <a:rPr lang="en-GB" sz="2400" dirty="0"/>
              <a:t>Default is to include</a:t>
            </a:r>
            <a:r>
              <a:rPr lang="en-GB" sz="2400" i="1" dirty="0"/>
              <a:t> all headers </a:t>
            </a:r>
            <a:r>
              <a:rPr lang="en-GB" sz="2400" dirty="0"/>
              <a:t>of</a:t>
            </a:r>
            <a:r>
              <a:rPr lang="en-GB" sz="2400" i="1" dirty="0"/>
              <a:t> all types </a:t>
            </a:r>
            <a:r>
              <a:rPr lang="en-GB" sz="2400" dirty="0"/>
              <a:t>in</a:t>
            </a:r>
            <a:r>
              <a:rPr lang="en-GB" sz="2400" i="1" dirty="0"/>
              <a:t> all packets, </a:t>
            </a:r>
            <a:r>
              <a:rPr lang="en-GB" sz="2400" dirty="0"/>
              <a:t>giving </a:t>
            </a:r>
            <a:r>
              <a:rPr lang="en-US" sz="2400" dirty="0"/>
              <a:t>&gt;3kB </a:t>
            </a:r>
            <a:r>
              <a:rPr lang="en-US" sz="2400" i="1" dirty="0"/>
              <a:t>per-packet!</a:t>
            </a:r>
            <a:endParaRPr lang="en-US" sz="2400" dirty="0"/>
          </a:p>
          <a:p>
            <a:pPr lvl="2"/>
            <a:r>
              <a:rPr lang="en-GB" sz="2000" dirty="0"/>
              <a:t>Turn off unnecessary headers </a:t>
            </a:r>
            <a:r>
              <a:rPr lang="en-GB" sz="2000" i="1" dirty="0"/>
              <a:t>before</a:t>
            </a:r>
            <a:r>
              <a:rPr lang="en-GB" sz="2000" dirty="0"/>
              <a:t> creating simulator object (</a:t>
            </a:r>
            <a:r>
              <a:rPr lang="en-GB" sz="2000" dirty="0">
                <a:latin typeface="Courier New" charset="0"/>
              </a:rPr>
              <a:t>common</a:t>
            </a:r>
            <a:r>
              <a:rPr lang="en-GB" sz="2000" dirty="0"/>
              <a:t> always required)</a:t>
            </a:r>
          </a:p>
          <a:p>
            <a:pPr lvl="4"/>
            <a:r>
              <a:rPr lang="en-GB" sz="1400" dirty="0" err="1">
                <a:latin typeface="Courier New" charset="0"/>
              </a:rPr>
              <a:t>foreach</a:t>
            </a:r>
            <a:r>
              <a:rPr lang="en-GB" sz="1400" dirty="0">
                <a:latin typeface="Courier New" charset="0"/>
              </a:rPr>
              <a:t> cl [</a:t>
            </a:r>
            <a:r>
              <a:rPr lang="en-GB" sz="1400" dirty="0" err="1">
                <a:latin typeface="Courier New" charset="0"/>
              </a:rPr>
              <a:t>PacketHeader</a:t>
            </a:r>
            <a:r>
              <a:rPr lang="en-GB" sz="1400" dirty="0">
                <a:latin typeface="Courier New" charset="0"/>
              </a:rPr>
              <a:t> info subclass] { puts $cl }</a:t>
            </a:r>
          </a:p>
          <a:p>
            <a:pPr lvl="3"/>
            <a:r>
              <a:rPr lang="en-GB" sz="1800" dirty="0">
                <a:latin typeface="Courier New" charset="0"/>
              </a:rPr>
              <a:t>remove-packet-header AODV ARP …</a:t>
            </a:r>
            <a:r>
              <a:rPr lang="en-GB" sz="1800" dirty="0"/>
              <a:t>, or</a:t>
            </a:r>
          </a:p>
          <a:p>
            <a:pPr lvl="3"/>
            <a:r>
              <a:rPr lang="en-GB" sz="1800" dirty="0">
                <a:latin typeface="Courier New" charset="0"/>
              </a:rPr>
              <a:t>remove-all-packet-headers</a:t>
            </a:r>
            <a:br>
              <a:rPr lang="en-GB" sz="1800" dirty="0">
                <a:latin typeface="Courier New" charset="0"/>
              </a:rPr>
            </a:br>
            <a:r>
              <a:rPr lang="en-GB" sz="1800" dirty="0">
                <a:latin typeface="Courier New" charset="0"/>
              </a:rPr>
              <a:t>add-packet-header IP TCP </a:t>
            </a:r>
            <a:r>
              <a:rPr lang="en-GB" sz="1800" dirty="0" smtClean="0">
                <a:latin typeface="Courier New" charset="0"/>
              </a:rPr>
              <a:t>…</a:t>
            </a:r>
            <a:endParaRPr lang="en-GB" sz="1800" dirty="0">
              <a:latin typeface="Courier New" charset="0"/>
            </a:endParaRPr>
          </a:p>
        </p:txBody>
      </p:sp>
      <p:sp>
        <p:nvSpPr>
          <p:cNvPr id="105477" name="Rectangle 5"/>
          <p:cNvSpPr>
            <a:spLocks noChangeArrowheads="1"/>
          </p:cNvSpPr>
          <p:nvPr/>
        </p:nvSpPr>
        <p:spPr bwMode="auto">
          <a:xfrm>
            <a:off x="76200" y="6172200"/>
            <a:ext cx="8839200" cy="1201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58775" indent="-358775">
              <a:lnSpc>
                <a:spcPct val="110000"/>
              </a:lnSpc>
              <a:spcAft>
                <a:spcPct val="20000"/>
              </a:spcAft>
              <a:buFontTx/>
              <a:buNone/>
            </a:pPr>
            <a:r>
              <a:rPr lang="en-GB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urier New" charset="0"/>
              </a:rPr>
              <a:t>%  </a:t>
            </a:r>
            <a:r>
              <a:rPr lang="en-GB" sz="1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urier New" charset="0"/>
              </a:rPr>
              <a:t>foreach</a:t>
            </a:r>
            <a:r>
              <a:rPr lang="en-GB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urier New" charset="0"/>
              </a:rPr>
              <a:t> cl [ </a:t>
            </a:r>
            <a:r>
              <a:rPr lang="en-GB" sz="1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urier New" charset="0"/>
              </a:rPr>
              <a:t>PacketHeader</a:t>
            </a:r>
            <a:r>
              <a:rPr lang="en-GB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urier New" charset="0"/>
              </a:rPr>
              <a:t> info subclass ] { puts "$cl [$cl set </a:t>
            </a:r>
            <a:r>
              <a:rPr lang="en-GB" sz="1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urier New" charset="0"/>
              </a:rPr>
              <a:t>hdrlen</a:t>
            </a:r>
            <a:r>
              <a:rPr lang="en-GB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urier New" charset="0"/>
              </a:rPr>
              <a:t>_]" }</a:t>
            </a:r>
          </a:p>
          <a:p>
            <a:pPr marL="358775" indent="-358775">
              <a:lnSpc>
                <a:spcPct val="110000"/>
              </a:lnSpc>
              <a:spcAft>
                <a:spcPct val="20000"/>
              </a:spcAft>
              <a:buFontTx/>
              <a:buNone/>
            </a:pPr>
            <a:r>
              <a:rPr lang="en-GB" sz="1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charset="0"/>
              </a:rPr>
              <a:t>PacketHeader</a:t>
            </a:r>
            <a:r>
              <a:rPr lang="en-GB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charset="0"/>
              </a:rPr>
              <a:t>/LRWPAN 216</a:t>
            </a:r>
          </a:p>
          <a:p>
            <a:pPr marL="358775" indent="-358775">
              <a:lnSpc>
                <a:spcPct val="110000"/>
              </a:lnSpc>
              <a:spcAft>
                <a:spcPct val="20000"/>
              </a:spcAft>
              <a:buFontTx/>
              <a:buNone/>
            </a:pPr>
            <a:r>
              <a:rPr lang="en-GB" sz="1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charset="0"/>
              </a:rPr>
              <a:t>PacketHeader</a:t>
            </a:r>
            <a:r>
              <a:rPr lang="en-GB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charset="0"/>
              </a:rPr>
              <a:t>/XCP 64</a:t>
            </a:r>
          </a:p>
          <a:p>
            <a:pPr marL="358775" indent="-358775">
              <a:lnSpc>
                <a:spcPct val="110000"/>
              </a:lnSpc>
              <a:spcAft>
                <a:spcPct val="20000"/>
              </a:spcAft>
              <a:buFontTx/>
              <a:buNone/>
            </a:pPr>
            <a:r>
              <a:rPr lang="en-GB" sz="1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charset="0"/>
              </a:rPr>
              <a:t>PacketHeader</a:t>
            </a:r>
            <a:r>
              <a:rPr lang="en-GB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charset="0"/>
              </a:rPr>
              <a:t>/</a:t>
            </a:r>
            <a:r>
              <a:rPr lang="en-GB" sz="1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charset="0"/>
              </a:rPr>
              <a:t>Lms</a:t>
            </a:r>
            <a:r>
              <a:rPr lang="en-GB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charset="0"/>
              </a:rPr>
              <a:t> 56</a:t>
            </a:r>
          </a:p>
          <a:p>
            <a:pPr marL="358775" indent="-358775">
              <a:lnSpc>
                <a:spcPct val="110000"/>
              </a:lnSpc>
              <a:spcAft>
                <a:spcPct val="20000"/>
              </a:spcAft>
              <a:buFontTx/>
              <a:buNone/>
            </a:pPr>
            <a:r>
              <a:rPr lang="en-GB" sz="1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charset="0"/>
              </a:rPr>
              <a:t>PacketHeader</a:t>
            </a:r>
            <a:r>
              <a:rPr lang="en-GB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charset="0"/>
              </a:rPr>
              <a:t>/PGM 16</a:t>
            </a:r>
          </a:p>
          <a:p>
            <a:pPr marL="358775" indent="-358775">
              <a:lnSpc>
                <a:spcPct val="110000"/>
              </a:lnSpc>
              <a:spcAft>
                <a:spcPct val="20000"/>
              </a:spcAft>
              <a:buFontTx/>
              <a:buNone/>
            </a:pPr>
            <a:r>
              <a:rPr lang="en-GB" sz="1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charset="0"/>
              </a:rPr>
              <a:t>PacketHeader</a:t>
            </a:r>
            <a:r>
              <a:rPr lang="en-GB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charset="0"/>
              </a:rPr>
              <a:t>/PGM_SPM 8</a:t>
            </a:r>
          </a:p>
          <a:p>
            <a:pPr marL="358775" indent="-358775">
              <a:lnSpc>
                <a:spcPct val="110000"/>
              </a:lnSpc>
              <a:spcAft>
                <a:spcPct val="20000"/>
              </a:spcAft>
              <a:buFontTx/>
              <a:buNone/>
            </a:pPr>
            <a:r>
              <a:rPr lang="en-GB" sz="1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charset="0"/>
              </a:rPr>
              <a:t>PacketHeader</a:t>
            </a:r>
            <a:r>
              <a:rPr lang="en-GB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charset="0"/>
              </a:rPr>
              <a:t>/PGM_NAK 16</a:t>
            </a:r>
          </a:p>
          <a:p>
            <a:pPr marL="358775" indent="-358775">
              <a:lnSpc>
                <a:spcPct val="110000"/>
              </a:lnSpc>
              <a:spcAft>
                <a:spcPct val="20000"/>
              </a:spcAft>
              <a:buFontTx/>
              <a:buNone/>
            </a:pPr>
            <a:r>
              <a:rPr lang="en-GB" sz="1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charset="0"/>
              </a:rPr>
              <a:t>PacketHeader</a:t>
            </a:r>
            <a:r>
              <a:rPr lang="en-GB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charset="0"/>
              </a:rPr>
              <a:t>/Pushback 4</a:t>
            </a:r>
          </a:p>
          <a:p>
            <a:pPr marL="358775" indent="-358775">
              <a:lnSpc>
                <a:spcPct val="110000"/>
              </a:lnSpc>
              <a:spcAft>
                <a:spcPct val="20000"/>
              </a:spcAft>
              <a:buFontTx/>
              <a:buNone/>
            </a:pPr>
            <a:r>
              <a:rPr lang="en-GB" sz="1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charset="0"/>
              </a:rPr>
              <a:t>PacketHeader</a:t>
            </a:r>
            <a:r>
              <a:rPr lang="en-GB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charset="0"/>
              </a:rPr>
              <a:t>/NV 8</a:t>
            </a:r>
          </a:p>
          <a:p>
            <a:pPr marL="358775" indent="-358775">
              <a:lnSpc>
                <a:spcPct val="110000"/>
              </a:lnSpc>
              <a:spcAft>
                <a:spcPct val="20000"/>
              </a:spcAft>
              <a:buFontTx/>
              <a:buNone/>
            </a:pPr>
            <a:r>
              <a:rPr lang="en-GB" sz="1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charset="0"/>
              </a:rPr>
              <a:t>PacketHeader</a:t>
            </a:r>
            <a:r>
              <a:rPr lang="en-GB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charset="0"/>
              </a:rPr>
              <a:t>/LDP 40</a:t>
            </a:r>
          </a:p>
          <a:p>
            <a:pPr marL="358775" indent="-358775">
              <a:lnSpc>
                <a:spcPct val="110000"/>
              </a:lnSpc>
              <a:spcAft>
                <a:spcPct val="20000"/>
              </a:spcAft>
              <a:buFontTx/>
              <a:buNone/>
            </a:pPr>
            <a:r>
              <a:rPr lang="en-GB" sz="1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charset="0"/>
              </a:rPr>
              <a:t>PacketHeader</a:t>
            </a:r>
            <a:r>
              <a:rPr lang="en-GB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charset="0"/>
              </a:rPr>
              <a:t>/MPLS 20</a:t>
            </a:r>
          </a:p>
          <a:p>
            <a:pPr marL="358775" indent="-358775">
              <a:lnSpc>
                <a:spcPct val="110000"/>
              </a:lnSpc>
              <a:spcAft>
                <a:spcPct val="20000"/>
              </a:spcAft>
              <a:buFontTx/>
              <a:buNone/>
            </a:pPr>
            <a:r>
              <a:rPr lang="en-GB" sz="1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charset="0"/>
              </a:rPr>
              <a:t>PacketHeader</a:t>
            </a:r>
            <a:r>
              <a:rPr lang="en-GB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charset="0"/>
              </a:rPr>
              <a:t>/</a:t>
            </a:r>
            <a:r>
              <a:rPr lang="en-GB" sz="1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charset="0"/>
              </a:rPr>
              <a:t>rtProtoLS</a:t>
            </a:r>
            <a:r>
              <a:rPr lang="en-GB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charset="0"/>
              </a:rPr>
              <a:t> 8</a:t>
            </a:r>
          </a:p>
          <a:p>
            <a:pPr marL="358775" indent="-358775">
              <a:lnSpc>
                <a:spcPct val="110000"/>
              </a:lnSpc>
              <a:spcAft>
                <a:spcPct val="20000"/>
              </a:spcAft>
              <a:buFontTx/>
              <a:buNone/>
            </a:pPr>
            <a:r>
              <a:rPr lang="en-GB" sz="1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charset="0"/>
              </a:rPr>
              <a:t>PacketHeader</a:t>
            </a:r>
            <a:r>
              <a:rPr lang="en-GB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charset="0"/>
              </a:rPr>
              <a:t>/Ping 32</a:t>
            </a:r>
          </a:p>
          <a:p>
            <a:pPr marL="358775" indent="-358775">
              <a:lnSpc>
                <a:spcPct val="110000"/>
              </a:lnSpc>
              <a:spcAft>
                <a:spcPct val="20000"/>
              </a:spcAft>
              <a:buFontTx/>
              <a:buNone/>
            </a:pPr>
            <a:r>
              <a:rPr lang="en-GB" sz="1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charset="0"/>
              </a:rPr>
              <a:t>PacketHeader</a:t>
            </a:r>
            <a:r>
              <a:rPr lang="en-GB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charset="0"/>
              </a:rPr>
              <a:t>/TFRC 56</a:t>
            </a:r>
          </a:p>
          <a:p>
            <a:pPr marL="358775" indent="-358775">
              <a:lnSpc>
                <a:spcPct val="110000"/>
              </a:lnSpc>
              <a:spcAft>
                <a:spcPct val="20000"/>
              </a:spcAft>
              <a:buFontTx/>
              <a:buNone/>
            </a:pPr>
            <a:r>
              <a:rPr lang="en-GB" sz="1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charset="0"/>
              </a:rPr>
              <a:t>PacketHeader</a:t>
            </a:r>
            <a:r>
              <a:rPr lang="en-GB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charset="0"/>
              </a:rPr>
              <a:t>/TFRC_ACK 64</a:t>
            </a:r>
          </a:p>
          <a:p>
            <a:pPr marL="358775" indent="-358775">
              <a:lnSpc>
                <a:spcPct val="110000"/>
              </a:lnSpc>
              <a:spcAft>
                <a:spcPct val="20000"/>
              </a:spcAft>
              <a:buFontTx/>
              <a:buNone/>
            </a:pPr>
            <a:r>
              <a:rPr lang="en-GB" sz="1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charset="0"/>
              </a:rPr>
              <a:t>PacketHeader</a:t>
            </a:r>
            <a:r>
              <a:rPr lang="en-GB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charset="0"/>
              </a:rPr>
              <a:t>/Diffusion 192</a:t>
            </a:r>
          </a:p>
          <a:p>
            <a:pPr marL="358775" indent="-358775">
              <a:lnSpc>
                <a:spcPct val="110000"/>
              </a:lnSpc>
              <a:spcAft>
                <a:spcPct val="20000"/>
              </a:spcAft>
              <a:buFontTx/>
              <a:buNone/>
            </a:pPr>
            <a:r>
              <a:rPr lang="en-GB" sz="1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charset="0"/>
              </a:rPr>
              <a:t>PacketHeader</a:t>
            </a:r>
            <a:r>
              <a:rPr lang="en-GB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charset="0"/>
              </a:rPr>
              <a:t>/RAP 24</a:t>
            </a:r>
          </a:p>
          <a:p>
            <a:pPr marL="358775" indent="-358775">
              <a:lnSpc>
                <a:spcPct val="110000"/>
              </a:lnSpc>
              <a:spcAft>
                <a:spcPct val="20000"/>
              </a:spcAft>
              <a:buFontTx/>
              <a:buNone/>
            </a:pPr>
            <a:r>
              <a:rPr lang="en-GB" sz="1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charset="0"/>
              </a:rPr>
              <a:t>PacketHeader</a:t>
            </a:r>
            <a:r>
              <a:rPr lang="en-GB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charset="0"/>
              </a:rPr>
              <a:t>/AODV 808</a:t>
            </a:r>
          </a:p>
          <a:p>
            <a:pPr marL="358775" indent="-358775">
              <a:lnSpc>
                <a:spcPct val="110000"/>
              </a:lnSpc>
              <a:spcAft>
                <a:spcPct val="20000"/>
              </a:spcAft>
              <a:buFontTx/>
              <a:buNone/>
            </a:pPr>
            <a:r>
              <a:rPr lang="en-GB" sz="1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charset="0"/>
              </a:rPr>
              <a:t>PacketHeader</a:t>
            </a:r>
            <a:r>
              <a:rPr lang="en-GB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charset="0"/>
              </a:rPr>
              <a:t>/SR 720</a:t>
            </a:r>
          </a:p>
          <a:p>
            <a:pPr marL="358775" indent="-358775">
              <a:lnSpc>
                <a:spcPct val="110000"/>
              </a:lnSpc>
              <a:spcAft>
                <a:spcPct val="20000"/>
              </a:spcAft>
              <a:buFontTx/>
              <a:buNone/>
            </a:pPr>
            <a:r>
              <a:rPr lang="en-GB" sz="1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charset="0"/>
              </a:rPr>
              <a:t>PacketHeader</a:t>
            </a:r>
            <a:r>
              <a:rPr lang="en-GB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charset="0"/>
              </a:rPr>
              <a:t>/TORA 32</a:t>
            </a:r>
          </a:p>
          <a:p>
            <a:pPr marL="358775" indent="-358775">
              <a:lnSpc>
                <a:spcPct val="110000"/>
              </a:lnSpc>
              <a:spcAft>
                <a:spcPct val="20000"/>
              </a:spcAft>
              <a:buFontTx/>
              <a:buNone/>
            </a:pPr>
            <a:r>
              <a:rPr lang="en-GB" sz="1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charset="0"/>
              </a:rPr>
              <a:t>PacketHeader</a:t>
            </a:r>
            <a:r>
              <a:rPr lang="en-GB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charset="0"/>
              </a:rPr>
              <a:t>/IMEP 512</a:t>
            </a:r>
          </a:p>
          <a:p>
            <a:pPr marL="358775" indent="-358775">
              <a:lnSpc>
                <a:spcPct val="110000"/>
              </a:lnSpc>
              <a:spcAft>
                <a:spcPct val="20000"/>
              </a:spcAft>
              <a:buFontTx/>
              <a:buNone/>
            </a:pPr>
            <a:r>
              <a:rPr lang="en-GB" sz="1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charset="0"/>
              </a:rPr>
              <a:t>PacketHeader</a:t>
            </a:r>
            <a:r>
              <a:rPr lang="en-GB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charset="0"/>
              </a:rPr>
              <a:t>/ARP 32</a:t>
            </a:r>
          </a:p>
          <a:p>
            <a:pPr marL="358775" indent="-358775">
              <a:lnSpc>
                <a:spcPct val="110000"/>
              </a:lnSpc>
              <a:spcAft>
                <a:spcPct val="20000"/>
              </a:spcAft>
              <a:buFontTx/>
              <a:buNone/>
            </a:pPr>
            <a:r>
              <a:rPr lang="en-GB" sz="1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charset="0"/>
              </a:rPr>
              <a:t>PacketHeader</a:t>
            </a:r>
            <a:r>
              <a:rPr lang="en-GB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charset="0"/>
              </a:rPr>
              <a:t>/MIP 32</a:t>
            </a:r>
          </a:p>
          <a:p>
            <a:pPr marL="358775" indent="-358775">
              <a:lnSpc>
                <a:spcPct val="110000"/>
              </a:lnSpc>
              <a:spcAft>
                <a:spcPct val="20000"/>
              </a:spcAft>
              <a:buFontTx/>
              <a:buNone/>
            </a:pPr>
            <a:r>
              <a:rPr lang="en-GB" sz="1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charset="0"/>
              </a:rPr>
              <a:t>PacketHeader</a:t>
            </a:r>
            <a:r>
              <a:rPr lang="en-GB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charset="0"/>
              </a:rPr>
              <a:t>/</a:t>
            </a:r>
            <a:r>
              <a:rPr lang="en-GB" sz="1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charset="0"/>
              </a:rPr>
              <a:t>IPinIP</a:t>
            </a:r>
            <a:r>
              <a:rPr lang="en-GB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charset="0"/>
              </a:rPr>
              <a:t> 4</a:t>
            </a:r>
          </a:p>
          <a:p>
            <a:pPr marL="358775" indent="-358775">
              <a:lnSpc>
                <a:spcPct val="110000"/>
              </a:lnSpc>
              <a:spcAft>
                <a:spcPct val="20000"/>
              </a:spcAft>
              <a:buFontTx/>
              <a:buNone/>
            </a:pPr>
            <a:r>
              <a:rPr lang="en-GB" sz="1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charset="0"/>
              </a:rPr>
              <a:t>PacketHeader</a:t>
            </a:r>
            <a:r>
              <a:rPr lang="en-GB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charset="0"/>
              </a:rPr>
              <a:t>/LL 32</a:t>
            </a:r>
          </a:p>
          <a:p>
            <a:pPr marL="358775" indent="-358775">
              <a:lnSpc>
                <a:spcPct val="110000"/>
              </a:lnSpc>
              <a:spcAft>
                <a:spcPct val="20000"/>
              </a:spcAft>
              <a:buFontTx/>
              <a:buNone/>
            </a:pPr>
            <a:r>
              <a:rPr lang="en-GB" sz="1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charset="0"/>
              </a:rPr>
              <a:t>PacketHeader</a:t>
            </a:r>
            <a:r>
              <a:rPr lang="en-GB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charset="0"/>
              </a:rPr>
              <a:t>/Mac 40</a:t>
            </a:r>
          </a:p>
          <a:p>
            <a:pPr marL="358775" indent="-358775">
              <a:lnSpc>
                <a:spcPct val="110000"/>
              </a:lnSpc>
              <a:spcAft>
                <a:spcPct val="20000"/>
              </a:spcAft>
              <a:buFontTx/>
              <a:buNone/>
            </a:pPr>
            <a:r>
              <a:rPr lang="en-GB" sz="1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charset="0"/>
              </a:rPr>
              <a:t>PacketHeader</a:t>
            </a:r>
            <a:r>
              <a:rPr lang="en-GB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charset="0"/>
              </a:rPr>
              <a:t>/</a:t>
            </a:r>
            <a:r>
              <a:rPr lang="en-GB" sz="1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charset="0"/>
              </a:rPr>
              <a:t>Encap</a:t>
            </a:r>
            <a:r>
              <a:rPr lang="en-GB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charset="0"/>
              </a:rPr>
              <a:t> 4</a:t>
            </a:r>
          </a:p>
          <a:p>
            <a:pPr marL="358775" indent="-358775">
              <a:lnSpc>
                <a:spcPct val="110000"/>
              </a:lnSpc>
              <a:spcAft>
                <a:spcPct val="20000"/>
              </a:spcAft>
              <a:buFontTx/>
              <a:buNone/>
            </a:pPr>
            <a:r>
              <a:rPr lang="en-GB" sz="1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charset="0"/>
              </a:rPr>
              <a:t>PacketHeader</a:t>
            </a:r>
            <a:r>
              <a:rPr lang="en-GB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charset="0"/>
              </a:rPr>
              <a:t>/</a:t>
            </a:r>
            <a:r>
              <a:rPr lang="en-GB" sz="1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charset="0"/>
              </a:rPr>
              <a:t>HttpInval</a:t>
            </a:r>
            <a:r>
              <a:rPr lang="en-GB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charset="0"/>
              </a:rPr>
              <a:t> 4</a:t>
            </a:r>
          </a:p>
          <a:p>
            <a:pPr marL="358775" indent="-358775">
              <a:lnSpc>
                <a:spcPct val="110000"/>
              </a:lnSpc>
              <a:spcAft>
                <a:spcPct val="20000"/>
              </a:spcAft>
              <a:buFontTx/>
              <a:buNone/>
            </a:pPr>
            <a:r>
              <a:rPr lang="en-GB" sz="1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charset="0"/>
              </a:rPr>
              <a:t>PacketHeader</a:t>
            </a:r>
            <a:r>
              <a:rPr lang="en-GB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charset="0"/>
              </a:rPr>
              <a:t>/MFTP 64</a:t>
            </a:r>
          </a:p>
          <a:p>
            <a:pPr marL="358775" indent="-358775">
              <a:lnSpc>
                <a:spcPct val="110000"/>
              </a:lnSpc>
              <a:spcAft>
                <a:spcPct val="20000"/>
              </a:spcAft>
              <a:buFontTx/>
              <a:buNone/>
            </a:pPr>
            <a:r>
              <a:rPr lang="en-GB" sz="1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charset="0"/>
              </a:rPr>
              <a:t>PacketHeader</a:t>
            </a:r>
            <a:r>
              <a:rPr lang="en-GB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charset="0"/>
              </a:rPr>
              <a:t>/SRMEXT 8</a:t>
            </a:r>
          </a:p>
          <a:p>
            <a:pPr marL="358775" indent="-358775">
              <a:lnSpc>
                <a:spcPct val="110000"/>
              </a:lnSpc>
              <a:spcAft>
                <a:spcPct val="20000"/>
              </a:spcAft>
              <a:buFontTx/>
              <a:buNone/>
            </a:pPr>
            <a:r>
              <a:rPr lang="en-GB" sz="1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charset="0"/>
              </a:rPr>
              <a:t>PacketHeader</a:t>
            </a:r>
            <a:r>
              <a:rPr lang="en-GB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charset="0"/>
              </a:rPr>
              <a:t>/SRM 16</a:t>
            </a:r>
          </a:p>
          <a:p>
            <a:pPr marL="358775" indent="-358775">
              <a:lnSpc>
                <a:spcPct val="110000"/>
              </a:lnSpc>
              <a:spcAft>
                <a:spcPct val="20000"/>
              </a:spcAft>
              <a:buFontTx/>
              <a:buNone/>
            </a:pPr>
            <a:r>
              <a:rPr lang="en-GB" sz="1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charset="0"/>
              </a:rPr>
              <a:t>PacketHeader</a:t>
            </a:r>
            <a:r>
              <a:rPr lang="en-GB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charset="0"/>
              </a:rPr>
              <a:t>/</a:t>
            </a:r>
            <a:r>
              <a:rPr lang="en-GB" sz="1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charset="0"/>
              </a:rPr>
              <a:t>aSRM</a:t>
            </a:r>
            <a:r>
              <a:rPr lang="en-GB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charset="0"/>
              </a:rPr>
              <a:t> 8</a:t>
            </a:r>
          </a:p>
          <a:p>
            <a:pPr marL="358775" indent="-358775">
              <a:lnSpc>
                <a:spcPct val="110000"/>
              </a:lnSpc>
              <a:spcAft>
                <a:spcPct val="20000"/>
              </a:spcAft>
              <a:buFontTx/>
              <a:buNone/>
            </a:pPr>
            <a:r>
              <a:rPr lang="en-GB" sz="1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charset="0"/>
              </a:rPr>
              <a:t>PacketHeader</a:t>
            </a:r>
            <a:r>
              <a:rPr lang="en-GB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charset="0"/>
              </a:rPr>
              <a:t>/</a:t>
            </a:r>
            <a:r>
              <a:rPr lang="en-GB" sz="1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charset="0"/>
              </a:rPr>
              <a:t>mcastCtrl</a:t>
            </a:r>
            <a:r>
              <a:rPr lang="en-GB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charset="0"/>
              </a:rPr>
              <a:t> 20</a:t>
            </a:r>
          </a:p>
          <a:p>
            <a:pPr marL="358775" indent="-358775">
              <a:lnSpc>
                <a:spcPct val="110000"/>
              </a:lnSpc>
              <a:spcAft>
                <a:spcPct val="20000"/>
              </a:spcAft>
              <a:buFontTx/>
              <a:buNone/>
            </a:pPr>
            <a:r>
              <a:rPr lang="en-GB" sz="1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charset="0"/>
              </a:rPr>
              <a:t>PacketHeader</a:t>
            </a:r>
            <a:r>
              <a:rPr lang="en-GB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charset="0"/>
              </a:rPr>
              <a:t>/</a:t>
            </a:r>
            <a:r>
              <a:rPr lang="en-GB" sz="1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charset="0"/>
              </a:rPr>
              <a:t>CtrMcast</a:t>
            </a:r>
            <a:r>
              <a:rPr lang="en-GB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charset="0"/>
              </a:rPr>
              <a:t> 12</a:t>
            </a:r>
          </a:p>
          <a:p>
            <a:pPr marL="358775" indent="-358775">
              <a:lnSpc>
                <a:spcPct val="110000"/>
              </a:lnSpc>
              <a:spcAft>
                <a:spcPct val="20000"/>
              </a:spcAft>
              <a:buFontTx/>
              <a:buNone/>
            </a:pPr>
            <a:r>
              <a:rPr lang="en-GB" sz="1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charset="0"/>
              </a:rPr>
              <a:t>PacketHeader</a:t>
            </a:r>
            <a:r>
              <a:rPr lang="en-GB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charset="0"/>
              </a:rPr>
              <a:t>/</a:t>
            </a:r>
            <a:r>
              <a:rPr lang="en-GB" sz="1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charset="0"/>
              </a:rPr>
              <a:t>rtProtoDV</a:t>
            </a:r>
            <a:r>
              <a:rPr lang="en-GB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charset="0"/>
              </a:rPr>
              <a:t> 4</a:t>
            </a:r>
          </a:p>
          <a:p>
            <a:pPr marL="358775" indent="-358775">
              <a:lnSpc>
                <a:spcPct val="110000"/>
              </a:lnSpc>
              <a:spcAft>
                <a:spcPct val="20000"/>
              </a:spcAft>
              <a:buFontTx/>
              <a:buNone/>
            </a:pPr>
            <a:r>
              <a:rPr lang="en-GB" sz="1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charset="0"/>
              </a:rPr>
              <a:t>PacketHeader</a:t>
            </a:r>
            <a:r>
              <a:rPr lang="en-GB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charset="0"/>
              </a:rPr>
              <a:t>/GAF 8</a:t>
            </a:r>
          </a:p>
          <a:p>
            <a:pPr marL="358775" indent="-358775">
              <a:lnSpc>
                <a:spcPct val="110000"/>
              </a:lnSpc>
              <a:spcAft>
                <a:spcPct val="20000"/>
              </a:spcAft>
              <a:buFontTx/>
              <a:buNone/>
            </a:pPr>
            <a:r>
              <a:rPr lang="en-GB" sz="1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charset="0"/>
              </a:rPr>
              <a:t>PacketHeader</a:t>
            </a:r>
            <a:r>
              <a:rPr lang="en-GB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charset="0"/>
              </a:rPr>
              <a:t>/Snoop 24</a:t>
            </a:r>
          </a:p>
          <a:p>
            <a:pPr marL="358775" indent="-358775">
              <a:lnSpc>
                <a:spcPct val="110000"/>
              </a:lnSpc>
              <a:spcAft>
                <a:spcPct val="20000"/>
              </a:spcAft>
              <a:buFontTx/>
              <a:buNone/>
            </a:pPr>
            <a:r>
              <a:rPr lang="en-GB" sz="1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charset="0"/>
              </a:rPr>
              <a:t>PacketHeader</a:t>
            </a:r>
            <a:r>
              <a:rPr lang="en-GB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charset="0"/>
              </a:rPr>
              <a:t>/SCTP 8</a:t>
            </a:r>
          </a:p>
          <a:p>
            <a:pPr marL="358775" indent="-358775">
              <a:lnSpc>
                <a:spcPct val="110000"/>
              </a:lnSpc>
              <a:spcAft>
                <a:spcPct val="20000"/>
              </a:spcAft>
              <a:buFontTx/>
              <a:buNone/>
            </a:pPr>
            <a:r>
              <a:rPr lang="en-GB" sz="1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charset="0"/>
              </a:rPr>
              <a:t>PacketHeader</a:t>
            </a:r>
            <a:r>
              <a:rPr lang="en-GB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charset="0"/>
              </a:rPr>
              <a:t>/TCPA 16</a:t>
            </a:r>
          </a:p>
          <a:p>
            <a:pPr marL="358775" indent="-358775">
              <a:lnSpc>
                <a:spcPct val="110000"/>
              </a:lnSpc>
              <a:spcAft>
                <a:spcPct val="20000"/>
              </a:spcAft>
              <a:buFontTx/>
              <a:buNone/>
            </a:pPr>
            <a:r>
              <a:rPr lang="en-GB" sz="1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charset="0"/>
              </a:rPr>
              <a:t>PacketHeader</a:t>
            </a:r>
            <a:r>
              <a:rPr lang="en-GB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charset="0"/>
              </a:rPr>
              <a:t>/TCP 80</a:t>
            </a:r>
          </a:p>
          <a:p>
            <a:pPr marL="358775" indent="-358775">
              <a:lnSpc>
                <a:spcPct val="110000"/>
              </a:lnSpc>
              <a:spcAft>
                <a:spcPct val="20000"/>
              </a:spcAft>
              <a:buFontTx/>
              <a:buNone/>
            </a:pPr>
            <a:r>
              <a:rPr lang="en-GB" sz="1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charset="0"/>
              </a:rPr>
              <a:t>PacketHeader</a:t>
            </a:r>
            <a:r>
              <a:rPr lang="en-GB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charset="0"/>
              </a:rPr>
              <a:t>/IVS 32</a:t>
            </a:r>
          </a:p>
          <a:p>
            <a:pPr marL="358775" indent="-358775">
              <a:lnSpc>
                <a:spcPct val="110000"/>
              </a:lnSpc>
              <a:spcAft>
                <a:spcPct val="20000"/>
              </a:spcAft>
              <a:buFontTx/>
              <a:buNone/>
            </a:pPr>
            <a:r>
              <a:rPr lang="en-GB" sz="1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charset="0"/>
              </a:rPr>
              <a:t>PacketHeader</a:t>
            </a:r>
            <a:r>
              <a:rPr lang="en-GB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charset="0"/>
              </a:rPr>
              <a:t>/RTP 12</a:t>
            </a:r>
          </a:p>
          <a:p>
            <a:pPr marL="358775" indent="-358775">
              <a:lnSpc>
                <a:spcPct val="110000"/>
              </a:lnSpc>
              <a:spcAft>
                <a:spcPct val="20000"/>
              </a:spcAft>
              <a:buFontTx/>
              <a:buNone/>
            </a:pPr>
            <a:r>
              <a:rPr lang="en-GB" sz="1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charset="0"/>
              </a:rPr>
              <a:t>PacketHeader</a:t>
            </a:r>
            <a:r>
              <a:rPr lang="en-GB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charset="0"/>
              </a:rPr>
              <a:t>/Message 64</a:t>
            </a:r>
          </a:p>
          <a:p>
            <a:pPr marL="358775" indent="-358775">
              <a:lnSpc>
                <a:spcPct val="110000"/>
              </a:lnSpc>
              <a:spcAft>
                <a:spcPct val="20000"/>
              </a:spcAft>
              <a:buFontTx/>
              <a:buNone/>
            </a:pPr>
            <a:r>
              <a:rPr lang="en-GB" sz="1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charset="0"/>
              </a:rPr>
              <a:t>PacketHeader</a:t>
            </a:r>
            <a:r>
              <a:rPr lang="en-GB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charset="0"/>
              </a:rPr>
              <a:t>/</a:t>
            </a:r>
            <a:r>
              <a:rPr lang="en-GB" sz="1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charset="0"/>
              </a:rPr>
              <a:t>Resv</a:t>
            </a:r>
            <a:r>
              <a:rPr lang="en-GB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charset="0"/>
              </a:rPr>
              <a:t> 16</a:t>
            </a:r>
          </a:p>
          <a:p>
            <a:pPr marL="358775" indent="-358775">
              <a:lnSpc>
                <a:spcPct val="110000"/>
              </a:lnSpc>
              <a:spcAft>
                <a:spcPct val="20000"/>
              </a:spcAft>
              <a:buFontTx/>
              <a:buNone/>
            </a:pPr>
            <a:r>
              <a:rPr lang="en-GB" sz="1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charset="0"/>
              </a:rPr>
              <a:t>PacketHeader</a:t>
            </a:r>
            <a:r>
              <a:rPr lang="en-GB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charset="0"/>
              </a:rPr>
              <a:t>/TCP_QS 12</a:t>
            </a:r>
          </a:p>
          <a:p>
            <a:pPr marL="358775" indent="-358775">
              <a:lnSpc>
                <a:spcPct val="110000"/>
              </a:lnSpc>
              <a:spcAft>
                <a:spcPct val="20000"/>
              </a:spcAft>
              <a:buFontTx/>
              <a:buNone/>
            </a:pPr>
            <a:r>
              <a:rPr lang="en-GB" sz="1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charset="0"/>
              </a:rPr>
              <a:t>PacketHeader</a:t>
            </a:r>
            <a:r>
              <a:rPr lang="en-GB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charset="0"/>
              </a:rPr>
              <a:t>/UMP 16</a:t>
            </a:r>
          </a:p>
          <a:p>
            <a:pPr marL="358775" indent="-358775">
              <a:lnSpc>
                <a:spcPct val="110000"/>
              </a:lnSpc>
              <a:spcAft>
                <a:spcPct val="20000"/>
              </a:spcAft>
              <a:buFontTx/>
              <a:buNone/>
            </a:pPr>
            <a:r>
              <a:rPr lang="en-GB" sz="1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charset="0"/>
              </a:rPr>
              <a:t>PacketHeader</a:t>
            </a:r>
            <a:r>
              <a:rPr lang="en-GB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charset="0"/>
              </a:rPr>
              <a:t>/</a:t>
            </a:r>
            <a:r>
              <a:rPr lang="en-GB" sz="1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charset="0"/>
              </a:rPr>
              <a:t>Src_rt</a:t>
            </a:r>
            <a:r>
              <a:rPr lang="en-GB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charset="0"/>
              </a:rPr>
              <a:t> 76</a:t>
            </a:r>
          </a:p>
          <a:p>
            <a:pPr marL="358775" indent="-358775">
              <a:lnSpc>
                <a:spcPct val="110000"/>
              </a:lnSpc>
              <a:spcAft>
                <a:spcPct val="20000"/>
              </a:spcAft>
              <a:buFontTx/>
              <a:buNone/>
            </a:pPr>
            <a:r>
              <a:rPr lang="en-GB" sz="1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charset="0"/>
              </a:rPr>
              <a:t>PacketHeader</a:t>
            </a:r>
            <a:r>
              <a:rPr lang="en-GB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charset="0"/>
              </a:rPr>
              <a:t>/IP 28</a:t>
            </a:r>
          </a:p>
          <a:p>
            <a:pPr marL="358775" indent="-358775">
              <a:lnSpc>
                <a:spcPct val="110000"/>
              </a:lnSpc>
              <a:spcAft>
                <a:spcPct val="20000"/>
              </a:spcAft>
              <a:buFontTx/>
              <a:buNone/>
            </a:pPr>
            <a:r>
              <a:rPr lang="en-GB" sz="1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charset="0"/>
              </a:rPr>
              <a:t>PacketHeader</a:t>
            </a:r>
            <a:r>
              <a:rPr lang="en-GB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charset="0"/>
              </a:rPr>
              <a:t>/Common 104</a:t>
            </a:r>
          </a:p>
          <a:p>
            <a:pPr marL="358775" indent="-358775">
              <a:lnSpc>
                <a:spcPct val="110000"/>
              </a:lnSpc>
              <a:spcAft>
                <a:spcPct val="20000"/>
              </a:spcAft>
              <a:buFontTx/>
              <a:buNone/>
            </a:pPr>
            <a:r>
              <a:rPr lang="en-GB" sz="1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charset="0"/>
              </a:rPr>
              <a:t>PacketHeader</a:t>
            </a:r>
            <a:r>
              <a:rPr lang="en-GB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charset="0"/>
              </a:rPr>
              <a:t>/Flags 9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CECD4D-FF13-F54C-9E44-5E76ECC5C64E}" type="slidenum">
              <a:rPr lang="en-US" smtClean="0"/>
              <a:pPr>
                <a:defRPr/>
              </a:pPr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75407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64" presetClass="path" presetSubtype="0" accel="50000" decel="5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4.16667E-6 4.24705E-6 L 4.16667E-6 -1.74532 " pathEditMode="relative" rAng="0" ptsTypes="AA">
                                      <p:cBhvr>
                                        <p:cTn id="15" dur="5000" fill="hold"/>
                                        <p:tgtEl>
                                          <p:spTgt spid="1054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7277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477" grpId="0"/>
      <p:bldP spid="105477" grpId="1"/>
      <p:bldP spid="105477" grpId="2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EF0E1-D81B-434E-AF2C-E1207DA6D71E}" type="slidenum">
              <a:rPr lang="zh-TW" altLang="en-US"/>
              <a:pPr/>
              <a:t>67</a:t>
            </a:fld>
            <a:endParaRPr lang="zh-TW" altLang="en-US"/>
          </a:p>
        </p:txBody>
      </p:sp>
      <p:sp>
        <p:nvSpPr>
          <p:cNvPr id="115715" name="Rectangle 3"/>
          <p:cNvSpPr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de-DE" sz="4400" b="0">
                <a:solidFill>
                  <a:schemeClr val="tx2"/>
                </a:solidFill>
              </a:rPr>
              <a:t>Packet Format</a:t>
            </a:r>
          </a:p>
        </p:txBody>
      </p:sp>
      <p:sp>
        <p:nvSpPr>
          <p:cNvPr id="115716" name="Rectangle 4"/>
          <p:cNvSpPr>
            <a:spLocks noChangeArrowheads="1"/>
          </p:cNvSpPr>
          <p:nvPr/>
        </p:nvSpPr>
        <p:spPr bwMode="auto">
          <a:xfrm>
            <a:off x="1219200" y="2667000"/>
            <a:ext cx="1752600" cy="685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de-DE"/>
              <a:t>header</a:t>
            </a:r>
          </a:p>
        </p:txBody>
      </p:sp>
      <p:sp>
        <p:nvSpPr>
          <p:cNvPr id="115717" name="Rectangle 5"/>
          <p:cNvSpPr>
            <a:spLocks noChangeArrowheads="1"/>
          </p:cNvSpPr>
          <p:nvPr/>
        </p:nvSpPr>
        <p:spPr bwMode="auto">
          <a:xfrm>
            <a:off x="1219200" y="3352800"/>
            <a:ext cx="1752600" cy="685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de-DE"/>
              <a:t>data</a:t>
            </a:r>
          </a:p>
        </p:txBody>
      </p:sp>
      <p:grpSp>
        <p:nvGrpSpPr>
          <p:cNvPr id="115718" name="Group 6"/>
          <p:cNvGrpSpPr>
            <a:grpSpLocks/>
          </p:cNvGrpSpPr>
          <p:nvPr/>
        </p:nvGrpSpPr>
        <p:grpSpPr bwMode="auto">
          <a:xfrm>
            <a:off x="2971800" y="2209800"/>
            <a:ext cx="2438400" cy="3895725"/>
            <a:chOff x="1872" y="1392"/>
            <a:chExt cx="1536" cy="2454"/>
          </a:xfrm>
        </p:grpSpPr>
        <p:sp>
          <p:nvSpPr>
            <p:cNvPr id="115719" name="Rectangle 7"/>
            <p:cNvSpPr>
              <a:spLocks noChangeArrowheads="1"/>
            </p:cNvSpPr>
            <p:nvPr/>
          </p:nvSpPr>
          <p:spPr bwMode="auto">
            <a:xfrm>
              <a:off x="2304" y="1824"/>
              <a:ext cx="1104" cy="432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de-DE"/>
                <a:t>ip header</a:t>
              </a:r>
            </a:p>
          </p:txBody>
        </p:sp>
        <p:sp>
          <p:nvSpPr>
            <p:cNvPr id="115720" name="Rectangle 8"/>
            <p:cNvSpPr>
              <a:spLocks noChangeArrowheads="1"/>
            </p:cNvSpPr>
            <p:nvPr/>
          </p:nvSpPr>
          <p:spPr bwMode="auto">
            <a:xfrm>
              <a:off x="2304" y="2256"/>
              <a:ext cx="1104" cy="432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de-DE"/>
                <a:t>tcp header</a:t>
              </a:r>
            </a:p>
          </p:txBody>
        </p:sp>
        <p:sp>
          <p:nvSpPr>
            <p:cNvPr id="115721" name="Rectangle 9"/>
            <p:cNvSpPr>
              <a:spLocks noChangeArrowheads="1"/>
            </p:cNvSpPr>
            <p:nvPr/>
          </p:nvSpPr>
          <p:spPr bwMode="auto">
            <a:xfrm>
              <a:off x="2304" y="2688"/>
              <a:ext cx="1104" cy="432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de-DE"/>
                <a:t>rtp header</a:t>
              </a:r>
            </a:p>
          </p:txBody>
        </p:sp>
        <p:sp>
          <p:nvSpPr>
            <p:cNvPr id="115722" name="Rectangle 10"/>
            <p:cNvSpPr>
              <a:spLocks noChangeArrowheads="1"/>
            </p:cNvSpPr>
            <p:nvPr/>
          </p:nvSpPr>
          <p:spPr bwMode="auto">
            <a:xfrm>
              <a:off x="2304" y="3120"/>
              <a:ext cx="1104" cy="432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de-DE"/>
                <a:t>trace header</a:t>
              </a:r>
            </a:p>
          </p:txBody>
        </p:sp>
        <p:sp>
          <p:nvSpPr>
            <p:cNvPr id="115723" name="Rectangle 11"/>
            <p:cNvSpPr>
              <a:spLocks noChangeArrowheads="1"/>
            </p:cNvSpPr>
            <p:nvPr/>
          </p:nvSpPr>
          <p:spPr bwMode="auto">
            <a:xfrm>
              <a:off x="2304" y="1392"/>
              <a:ext cx="1104" cy="432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de-DE"/>
                <a:t>cmn header</a:t>
              </a:r>
            </a:p>
          </p:txBody>
        </p:sp>
        <p:sp>
          <p:nvSpPr>
            <p:cNvPr id="115724" name="Line 12"/>
            <p:cNvSpPr>
              <a:spLocks noChangeShapeType="1"/>
            </p:cNvSpPr>
            <p:nvPr/>
          </p:nvSpPr>
          <p:spPr bwMode="auto">
            <a:xfrm flipV="1">
              <a:off x="1872" y="1392"/>
              <a:ext cx="432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5725" name="Line 13"/>
            <p:cNvSpPr>
              <a:spLocks noChangeShapeType="1"/>
            </p:cNvSpPr>
            <p:nvPr/>
          </p:nvSpPr>
          <p:spPr bwMode="auto">
            <a:xfrm>
              <a:off x="1872" y="2112"/>
              <a:ext cx="432" cy="17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5726" name="Text Box 14"/>
            <p:cNvSpPr txBox="1">
              <a:spLocks noChangeArrowheads="1"/>
            </p:cNvSpPr>
            <p:nvPr/>
          </p:nvSpPr>
          <p:spPr bwMode="auto">
            <a:xfrm>
              <a:off x="2304" y="3552"/>
              <a:ext cx="1104" cy="294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de-DE"/>
                <a:t>...</a:t>
              </a:r>
            </a:p>
          </p:txBody>
        </p:sp>
      </p:grpSp>
      <p:grpSp>
        <p:nvGrpSpPr>
          <p:cNvPr id="115727" name="Group 15"/>
          <p:cNvGrpSpPr>
            <a:grpSpLocks/>
          </p:cNvGrpSpPr>
          <p:nvPr/>
        </p:nvGrpSpPr>
        <p:grpSpPr bwMode="auto">
          <a:xfrm>
            <a:off x="5410200" y="1981200"/>
            <a:ext cx="2667000" cy="3352800"/>
            <a:chOff x="3408" y="1248"/>
            <a:chExt cx="1680" cy="2112"/>
          </a:xfrm>
        </p:grpSpPr>
        <p:sp>
          <p:nvSpPr>
            <p:cNvPr id="115728" name="Rectangle 16"/>
            <p:cNvSpPr>
              <a:spLocks noChangeArrowheads="1"/>
            </p:cNvSpPr>
            <p:nvPr/>
          </p:nvSpPr>
          <p:spPr bwMode="auto">
            <a:xfrm>
              <a:off x="3984" y="1248"/>
              <a:ext cx="1104" cy="432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de-DE"/>
                <a:t>ts_</a:t>
              </a:r>
            </a:p>
          </p:txBody>
        </p:sp>
        <p:sp>
          <p:nvSpPr>
            <p:cNvPr id="115729" name="Rectangle 17"/>
            <p:cNvSpPr>
              <a:spLocks noChangeArrowheads="1"/>
            </p:cNvSpPr>
            <p:nvPr/>
          </p:nvSpPr>
          <p:spPr bwMode="auto">
            <a:xfrm>
              <a:off x="3984" y="1632"/>
              <a:ext cx="1104" cy="432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de-DE"/>
                <a:t>ptype_</a:t>
              </a:r>
            </a:p>
          </p:txBody>
        </p:sp>
        <p:sp>
          <p:nvSpPr>
            <p:cNvPr id="115730" name="Rectangle 18"/>
            <p:cNvSpPr>
              <a:spLocks noChangeArrowheads="1"/>
            </p:cNvSpPr>
            <p:nvPr/>
          </p:nvSpPr>
          <p:spPr bwMode="auto">
            <a:xfrm>
              <a:off x="3984" y="2064"/>
              <a:ext cx="1104" cy="432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de-DE"/>
                <a:t>uid_</a:t>
              </a:r>
            </a:p>
          </p:txBody>
        </p:sp>
        <p:sp>
          <p:nvSpPr>
            <p:cNvPr id="115731" name="Rectangle 19"/>
            <p:cNvSpPr>
              <a:spLocks noChangeArrowheads="1"/>
            </p:cNvSpPr>
            <p:nvPr/>
          </p:nvSpPr>
          <p:spPr bwMode="auto">
            <a:xfrm>
              <a:off x="3984" y="2496"/>
              <a:ext cx="1104" cy="432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de-DE"/>
                <a:t>size_</a:t>
              </a:r>
            </a:p>
          </p:txBody>
        </p:sp>
        <p:sp>
          <p:nvSpPr>
            <p:cNvPr id="115732" name="Rectangle 20"/>
            <p:cNvSpPr>
              <a:spLocks noChangeArrowheads="1"/>
            </p:cNvSpPr>
            <p:nvPr/>
          </p:nvSpPr>
          <p:spPr bwMode="auto">
            <a:xfrm>
              <a:off x="3984" y="2928"/>
              <a:ext cx="1104" cy="432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de-DE"/>
                <a:t>iface_</a:t>
              </a:r>
            </a:p>
          </p:txBody>
        </p:sp>
        <p:sp>
          <p:nvSpPr>
            <p:cNvPr id="115733" name="Line 21"/>
            <p:cNvSpPr>
              <a:spLocks noChangeShapeType="1"/>
            </p:cNvSpPr>
            <p:nvPr/>
          </p:nvSpPr>
          <p:spPr bwMode="auto">
            <a:xfrm flipV="1">
              <a:off x="3408" y="1248"/>
              <a:ext cx="576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5734" name="Line 22"/>
            <p:cNvSpPr>
              <a:spLocks noChangeShapeType="1"/>
            </p:cNvSpPr>
            <p:nvPr/>
          </p:nvSpPr>
          <p:spPr bwMode="auto">
            <a:xfrm>
              <a:off x="3408" y="1824"/>
              <a:ext cx="576" cy="15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3031734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57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5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81581-A863-5741-8F92-414AFA5DF975}" type="slidenum">
              <a:rPr lang="zh-TW" altLang="en-US"/>
              <a:pPr/>
              <a:t>68</a:t>
            </a:fld>
            <a:endParaRPr lang="zh-TW" altLang="en-US"/>
          </a:p>
        </p:txBody>
      </p:sp>
      <p:sp>
        <p:nvSpPr>
          <p:cNvPr id="114690" name="Rectangle 2"/>
          <p:cNvSpPr>
            <a:spLocks noChangeArrowheads="1"/>
          </p:cNvSpPr>
          <p:nvPr/>
        </p:nvSpPr>
        <p:spPr bwMode="auto">
          <a:xfrm>
            <a:off x="-228600" y="2209800"/>
            <a:ext cx="2057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altLang="zh-TW" sz="4400" b="0" dirty="0">
                <a:solidFill>
                  <a:schemeClr val="tx2"/>
                </a:solidFill>
                <a:ea typeface="新細明體" charset="0"/>
                <a:cs typeface="新細明體" charset="0"/>
              </a:rPr>
              <a:t>Packet Flow</a:t>
            </a:r>
          </a:p>
        </p:txBody>
      </p:sp>
      <p:grpSp>
        <p:nvGrpSpPr>
          <p:cNvPr id="114691" name="Group 3"/>
          <p:cNvGrpSpPr>
            <a:grpSpLocks/>
          </p:cNvGrpSpPr>
          <p:nvPr/>
        </p:nvGrpSpPr>
        <p:grpSpPr bwMode="auto">
          <a:xfrm>
            <a:off x="1824038" y="4724400"/>
            <a:ext cx="311150" cy="777875"/>
            <a:chOff x="1152" y="2496"/>
            <a:chExt cx="196" cy="490"/>
          </a:xfrm>
        </p:grpSpPr>
        <p:sp>
          <p:nvSpPr>
            <p:cNvPr id="114692" name="Text Box 4"/>
            <p:cNvSpPr txBox="1">
              <a:spLocks noChangeArrowheads="1"/>
            </p:cNvSpPr>
            <p:nvPr/>
          </p:nvSpPr>
          <p:spPr bwMode="auto">
            <a:xfrm>
              <a:off x="1152" y="2496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zh-TW" altLang="en-US" sz="2000" b="0">
                  <a:solidFill>
                    <a:schemeClr val="bg2"/>
                  </a:solidFill>
                  <a:ea typeface="新細明體" charset="0"/>
                  <a:cs typeface="新細明體" charset="0"/>
                </a:rPr>
                <a:t>0</a:t>
              </a:r>
              <a:endParaRPr lang="zh-TW" altLang="en-US" b="0">
                <a:solidFill>
                  <a:schemeClr val="bg2"/>
                </a:solidFill>
                <a:ea typeface="新細明體" charset="0"/>
                <a:cs typeface="新細明體" charset="0"/>
              </a:endParaRPr>
            </a:p>
          </p:txBody>
        </p:sp>
        <p:sp>
          <p:nvSpPr>
            <p:cNvPr id="114693" name="Text Box 5"/>
            <p:cNvSpPr txBox="1">
              <a:spLocks noChangeArrowheads="1"/>
            </p:cNvSpPr>
            <p:nvPr/>
          </p:nvSpPr>
          <p:spPr bwMode="auto">
            <a:xfrm>
              <a:off x="1152" y="2736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zh-TW" altLang="en-US" sz="2000" b="0">
                  <a:solidFill>
                    <a:schemeClr val="bg2"/>
                  </a:solidFill>
                  <a:ea typeface="新細明體" charset="0"/>
                  <a:cs typeface="新細明體" charset="0"/>
                </a:rPr>
                <a:t>1</a:t>
              </a:r>
              <a:endParaRPr lang="zh-TW" altLang="en-US" b="0">
                <a:solidFill>
                  <a:schemeClr val="bg2"/>
                </a:solidFill>
                <a:ea typeface="新細明體" charset="0"/>
                <a:cs typeface="新細明體" charset="0"/>
              </a:endParaRPr>
            </a:p>
          </p:txBody>
        </p:sp>
      </p:grpSp>
      <p:sp>
        <p:nvSpPr>
          <p:cNvPr id="114694" name="Line 6"/>
          <p:cNvSpPr>
            <a:spLocks noChangeShapeType="1"/>
          </p:cNvSpPr>
          <p:nvPr/>
        </p:nvSpPr>
        <p:spPr bwMode="auto">
          <a:xfrm>
            <a:off x="2814638" y="3048000"/>
            <a:ext cx="3657600" cy="1588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4695" name="Oval 7"/>
          <p:cNvSpPr>
            <a:spLocks noChangeArrowheads="1"/>
          </p:cNvSpPr>
          <p:nvPr/>
        </p:nvSpPr>
        <p:spPr bwMode="auto">
          <a:xfrm>
            <a:off x="1824038" y="2590800"/>
            <a:ext cx="990600" cy="914400"/>
          </a:xfrm>
          <a:prstGeom prst="ellips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4696" name="Oval 8"/>
          <p:cNvSpPr>
            <a:spLocks noChangeArrowheads="1"/>
          </p:cNvSpPr>
          <p:nvPr/>
        </p:nvSpPr>
        <p:spPr bwMode="auto">
          <a:xfrm>
            <a:off x="6472238" y="2590800"/>
            <a:ext cx="990600" cy="914400"/>
          </a:xfrm>
          <a:prstGeom prst="ellips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4697" name="Text Box 9"/>
          <p:cNvSpPr txBox="1">
            <a:spLocks noChangeArrowheads="1"/>
          </p:cNvSpPr>
          <p:nvPr/>
        </p:nvSpPr>
        <p:spPr bwMode="auto">
          <a:xfrm>
            <a:off x="2036763" y="2860675"/>
            <a:ext cx="4889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b="0">
                <a:solidFill>
                  <a:schemeClr val="bg2"/>
                </a:solidFill>
                <a:ea typeface="新細明體" charset="0"/>
                <a:cs typeface="新細明體" charset="0"/>
              </a:rPr>
              <a:t>n0</a:t>
            </a:r>
          </a:p>
        </p:txBody>
      </p:sp>
      <p:sp>
        <p:nvSpPr>
          <p:cNvPr id="114698" name="Text Box 10"/>
          <p:cNvSpPr txBox="1">
            <a:spLocks noChangeArrowheads="1"/>
          </p:cNvSpPr>
          <p:nvPr/>
        </p:nvSpPr>
        <p:spPr bwMode="auto">
          <a:xfrm>
            <a:off x="6684963" y="2860675"/>
            <a:ext cx="4889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b="0">
                <a:solidFill>
                  <a:schemeClr val="bg2"/>
                </a:solidFill>
                <a:ea typeface="新細明體" charset="0"/>
                <a:cs typeface="新細明體" charset="0"/>
              </a:rPr>
              <a:t>n1</a:t>
            </a:r>
          </a:p>
        </p:txBody>
      </p:sp>
      <p:sp>
        <p:nvSpPr>
          <p:cNvPr id="114699" name="Text Box 11"/>
          <p:cNvSpPr txBox="1">
            <a:spLocks noChangeArrowheads="1"/>
          </p:cNvSpPr>
          <p:nvPr/>
        </p:nvSpPr>
        <p:spPr bwMode="auto">
          <a:xfrm>
            <a:off x="1062038" y="4267200"/>
            <a:ext cx="1158875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zh-TW" sz="1400" b="0">
                <a:solidFill>
                  <a:schemeClr val="bg2"/>
                </a:solidFill>
                <a:ea typeface="新細明體" charset="0"/>
                <a:cs typeface="新細明體" charset="0"/>
              </a:rPr>
              <a:t>Addr Classifier</a:t>
            </a:r>
          </a:p>
        </p:txBody>
      </p:sp>
      <p:sp>
        <p:nvSpPr>
          <p:cNvPr id="114700" name="Text Box 12"/>
          <p:cNvSpPr txBox="1">
            <a:spLocks noChangeArrowheads="1"/>
          </p:cNvSpPr>
          <p:nvPr/>
        </p:nvSpPr>
        <p:spPr bwMode="auto">
          <a:xfrm>
            <a:off x="1747838" y="3733800"/>
            <a:ext cx="1158875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zh-TW" sz="1400" b="0">
                <a:solidFill>
                  <a:schemeClr val="bg2"/>
                </a:solidFill>
                <a:ea typeface="新細明體" charset="0"/>
                <a:cs typeface="新細明體" charset="0"/>
              </a:rPr>
              <a:t>Port Classifier</a:t>
            </a:r>
          </a:p>
        </p:txBody>
      </p:sp>
      <p:sp>
        <p:nvSpPr>
          <p:cNvPr id="114701" name="Text Box 13"/>
          <p:cNvSpPr txBox="1">
            <a:spLocks noChangeArrowheads="1"/>
          </p:cNvSpPr>
          <p:nvPr/>
        </p:nvSpPr>
        <p:spPr bwMode="auto">
          <a:xfrm>
            <a:off x="604838" y="5181600"/>
            <a:ext cx="6381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1400" b="0">
                <a:solidFill>
                  <a:schemeClr val="bg2"/>
                </a:solidFill>
                <a:ea typeface="新細明體" charset="0"/>
                <a:cs typeface="新細明體" charset="0"/>
              </a:rPr>
              <a:t>entry_</a:t>
            </a:r>
          </a:p>
        </p:txBody>
      </p:sp>
      <p:grpSp>
        <p:nvGrpSpPr>
          <p:cNvPr id="114702" name="Group 14"/>
          <p:cNvGrpSpPr>
            <a:grpSpLocks/>
          </p:cNvGrpSpPr>
          <p:nvPr/>
        </p:nvGrpSpPr>
        <p:grpSpPr bwMode="auto">
          <a:xfrm>
            <a:off x="528638" y="2971800"/>
            <a:ext cx="3352800" cy="3352800"/>
            <a:chOff x="333" y="1392"/>
            <a:chExt cx="2112" cy="2112"/>
          </a:xfrm>
        </p:grpSpPr>
        <p:sp>
          <p:nvSpPr>
            <p:cNvPr id="114703" name="Freeform 15"/>
            <p:cNvSpPr>
              <a:spLocks/>
            </p:cNvSpPr>
            <p:nvPr/>
          </p:nvSpPr>
          <p:spPr bwMode="auto">
            <a:xfrm>
              <a:off x="1149" y="2448"/>
              <a:ext cx="192" cy="576"/>
            </a:xfrm>
            <a:custGeom>
              <a:avLst/>
              <a:gdLst>
                <a:gd name="T0" fmla="*/ 0 w 192"/>
                <a:gd name="T1" fmla="*/ 96 h 576"/>
                <a:gd name="T2" fmla="*/ 192 w 192"/>
                <a:gd name="T3" fmla="*/ 0 h 576"/>
                <a:gd name="T4" fmla="*/ 192 w 192"/>
                <a:gd name="T5" fmla="*/ 576 h 576"/>
                <a:gd name="T6" fmla="*/ 0 w 192"/>
                <a:gd name="T7" fmla="*/ 480 h 576"/>
                <a:gd name="T8" fmla="*/ 0 w 192"/>
                <a:gd name="T9" fmla="*/ 96 h 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2" h="576">
                  <a:moveTo>
                    <a:pt x="0" y="96"/>
                  </a:moveTo>
                  <a:lnTo>
                    <a:pt x="192" y="0"/>
                  </a:lnTo>
                  <a:lnTo>
                    <a:pt x="192" y="576"/>
                  </a:lnTo>
                  <a:lnTo>
                    <a:pt x="0" y="480"/>
                  </a:lnTo>
                  <a:lnTo>
                    <a:pt x="0" y="96"/>
                  </a:lnTo>
                  <a:close/>
                </a:path>
              </a:pathLst>
            </a:cu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4704" name="Freeform 16"/>
            <p:cNvSpPr>
              <a:spLocks/>
            </p:cNvSpPr>
            <p:nvPr/>
          </p:nvSpPr>
          <p:spPr bwMode="auto">
            <a:xfrm>
              <a:off x="1629" y="2112"/>
              <a:ext cx="192" cy="576"/>
            </a:xfrm>
            <a:custGeom>
              <a:avLst/>
              <a:gdLst>
                <a:gd name="T0" fmla="*/ 0 w 192"/>
                <a:gd name="T1" fmla="*/ 96 h 576"/>
                <a:gd name="T2" fmla="*/ 192 w 192"/>
                <a:gd name="T3" fmla="*/ 0 h 576"/>
                <a:gd name="T4" fmla="*/ 192 w 192"/>
                <a:gd name="T5" fmla="*/ 576 h 576"/>
                <a:gd name="T6" fmla="*/ 0 w 192"/>
                <a:gd name="T7" fmla="*/ 480 h 576"/>
                <a:gd name="T8" fmla="*/ 0 w 192"/>
                <a:gd name="T9" fmla="*/ 96 h 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2" h="576">
                  <a:moveTo>
                    <a:pt x="0" y="96"/>
                  </a:moveTo>
                  <a:lnTo>
                    <a:pt x="192" y="0"/>
                  </a:lnTo>
                  <a:lnTo>
                    <a:pt x="192" y="576"/>
                  </a:lnTo>
                  <a:lnTo>
                    <a:pt x="0" y="480"/>
                  </a:lnTo>
                  <a:lnTo>
                    <a:pt x="0" y="96"/>
                  </a:lnTo>
                  <a:close/>
                </a:path>
              </a:pathLst>
            </a:cu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4705" name="Oval 17"/>
            <p:cNvSpPr>
              <a:spLocks noChangeArrowheads="1"/>
            </p:cNvSpPr>
            <p:nvPr/>
          </p:nvSpPr>
          <p:spPr bwMode="auto">
            <a:xfrm>
              <a:off x="765" y="1872"/>
              <a:ext cx="1680" cy="1632"/>
            </a:xfrm>
            <a:prstGeom prst="ellips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4706" name="Oval 18"/>
            <p:cNvSpPr>
              <a:spLocks noChangeArrowheads="1"/>
            </p:cNvSpPr>
            <p:nvPr/>
          </p:nvSpPr>
          <p:spPr bwMode="auto">
            <a:xfrm>
              <a:off x="669" y="26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4707" name="Line 19"/>
            <p:cNvSpPr>
              <a:spLocks noChangeShapeType="1"/>
            </p:cNvSpPr>
            <p:nvPr/>
          </p:nvSpPr>
          <p:spPr bwMode="auto">
            <a:xfrm>
              <a:off x="333" y="2736"/>
              <a:ext cx="336" cy="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4708" name="Line 20"/>
            <p:cNvSpPr>
              <a:spLocks noChangeShapeType="1"/>
            </p:cNvSpPr>
            <p:nvPr/>
          </p:nvSpPr>
          <p:spPr bwMode="auto">
            <a:xfrm>
              <a:off x="861" y="2736"/>
              <a:ext cx="288" cy="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4709" name="Line 21"/>
            <p:cNvSpPr>
              <a:spLocks noChangeShapeType="1"/>
            </p:cNvSpPr>
            <p:nvPr/>
          </p:nvSpPr>
          <p:spPr bwMode="auto">
            <a:xfrm flipV="1">
              <a:off x="1341" y="2400"/>
              <a:ext cx="288" cy="144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4710" name="Line 22"/>
            <p:cNvSpPr>
              <a:spLocks noChangeShapeType="1"/>
            </p:cNvSpPr>
            <p:nvPr/>
          </p:nvSpPr>
          <p:spPr bwMode="auto">
            <a:xfrm flipH="1">
              <a:off x="813" y="1392"/>
              <a:ext cx="336" cy="1008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4711" name="Line 23"/>
            <p:cNvSpPr>
              <a:spLocks noChangeShapeType="1"/>
            </p:cNvSpPr>
            <p:nvPr/>
          </p:nvSpPr>
          <p:spPr bwMode="auto">
            <a:xfrm>
              <a:off x="1773" y="1392"/>
              <a:ext cx="528" cy="816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14712" name="Line 24"/>
          <p:cNvSpPr>
            <a:spLocks noChangeShapeType="1"/>
          </p:cNvSpPr>
          <p:nvPr/>
        </p:nvSpPr>
        <p:spPr bwMode="auto">
          <a:xfrm>
            <a:off x="1824038" y="5105400"/>
            <a:ext cx="304800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4713" name="Text Box 25"/>
          <p:cNvSpPr txBox="1">
            <a:spLocks noChangeArrowheads="1"/>
          </p:cNvSpPr>
          <p:nvPr/>
        </p:nvSpPr>
        <p:spPr bwMode="auto">
          <a:xfrm>
            <a:off x="2574925" y="4308475"/>
            <a:ext cx="336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b="0">
                <a:solidFill>
                  <a:schemeClr val="bg2"/>
                </a:solidFill>
                <a:ea typeface="新細明體" charset="0"/>
                <a:cs typeface="新細明體" charset="0"/>
              </a:rPr>
              <a:t>0</a:t>
            </a:r>
          </a:p>
        </p:txBody>
      </p:sp>
      <p:sp>
        <p:nvSpPr>
          <p:cNvPr id="114714" name="Oval 26"/>
          <p:cNvSpPr>
            <a:spLocks noChangeArrowheads="1"/>
          </p:cNvSpPr>
          <p:nvPr/>
        </p:nvSpPr>
        <p:spPr bwMode="auto">
          <a:xfrm>
            <a:off x="3124200" y="4267200"/>
            <a:ext cx="12192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4715" name="Text Box 27"/>
          <p:cNvSpPr txBox="1">
            <a:spLocks noChangeArrowheads="1"/>
          </p:cNvSpPr>
          <p:nvPr/>
        </p:nvSpPr>
        <p:spPr bwMode="auto">
          <a:xfrm>
            <a:off x="3260725" y="4278313"/>
            <a:ext cx="9937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1400" b="0">
                <a:solidFill>
                  <a:schemeClr val="bg2"/>
                </a:solidFill>
                <a:ea typeface="新細明體" charset="0"/>
                <a:cs typeface="新細明體" charset="0"/>
              </a:rPr>
              <a:t>Agent/TCP</a:t>
            </a:r>
          </a:p>
        </p:txBody>
      </p:sp>
      <p:sp>
        <p:nvSpPr>
          <p:cNvPr id="114716" name="Line 28"/>
          <p:cNvSpPr>
            <a:spLocks noChangeShapeType="1"/>
          </p:cNvSpPr>
          <p:nvPr/>
        </p:nvSpPr>
        <p:spPr bwMode="auto">
          <a:xfrm flipV="1">
            <a:off x="2895600" y="4419600"/>
            <a:ext cx="228600" cy="7620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4717" name="Text Box 29"/>
          <p:cNvSpPr txBox="1">
            <a:spLocks noChangeArrowheads="1"/>
          </p:cNvSpPr>
          <p:nvPr/>
        </p:nvSpPr>
        <p:spPr bwMode="auto">
          <a:xfrm>
            <a:off x="5715000" y="4267200"/>
            <a:ext cx="1158875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zh-TW" sz="1400" b="0">
                <a:solidFill>
                  <a:schemeClr val="bg2"/>
                </a:solidFill>
                <a:ea typeface="新細明體" charset="0"/>
                <a:cs typeface="新細明體" charset="0"/>
              </a:rPr>
              <a:t>Addr Classifier</a:t>
            </a:r>
          </a:p>
        </p:txBody>
      </p:sp>
      <p:sp>
        <p:nvSpPr>
          <p:cNvPr id="114718" name="Text Box 30"/>
          <p:cNvSpPr txBox="1">
            <a:spLocks noChangeArrowheads="1"/>
          </p:cNvSpPr>
          <p:nvPr/>
        </p:nvSpPr>
        <p:spPr bwMode="auto">
          <a:xfrm>
            <a:off x="6400800" y="3733800"/>
            <a:ext cx="1158875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zh-TW" sz="1400" b="0">
                <a:solidFill>
                  <a:schemeClr val="bg2"/>
                </a:solidFill>
                <a:ea typeface="新細明體" charset="0"/>
                <a:cs typeface="新細明體" charset="0"/>
              </a:rPr>
              <a:t>Port Classifier</a:t>
            </a:r>
          </a:p>
        </p:txBody>
      </p:sp>
      <p:sp>
        <p:nvSpPr>
          <p:cNvPr id="114719" name="Text Box 31"/>
          <p:cNvSpPr txBox="1">
            <a:spLocks noChangeArrowheads="1"/>
          </p:cNvSpPr>
          <p:nvPr/>
        </p:nvSpPr>
        <p:spPr bwMode="auto">
          <a:xfrm>
            <a:off x="5257800" y="5181600"/>
            <a:ext cx="6381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1400" b="0">
                <a:solidFill>
                  <a:schemeClr val="bg2"/>
                </a:solidFill>
                <a:ea typeface="新細明體" charset="0"/>
                <a:cs typeface="新細明體" charset="0"/>
              </a:rPr>
              <a:t>entry_</a:t>
            </a:r>
          </a:p>
        </p:txBody>
      </p:sp>
      <p:grpSp>
        <p:nvGrpSpPr>
          <p:cNvPr id="114720" name="Group 32"/>
          <p:cNvGrpSpPr>
            <a:grpSpLocks/>
          </p:cNvGrpSpPr>
          <p:nvPr/>
        </p:nvGrpSpPr>
        <p:grpSpPr bwMode="auto">
          <a:xfrm>
            <a:off x="5181600" y="2971800"/>
            <a:ext cx="3352800" cy="3352800"/>
            <a:chOff x="3264" y="1392"/>
            <a:chExt cx="2112" cy="2112"/>
          </a:xfrm>
        </p:grpSpPr>
        <p:sp>
          <p:nvSpPr>
            <p:cNvPr id="114721" name="Freeform 33"/>
            <p:cNvSpPr>
              <a:spLocks/>
            </p:cNvSpPr>
            <p:nvPr/>
          </p:nvSpPr>
          <p:spPr bwMode="auto">
            <a:xfrm>
              <a:off x="4080" y="2448"/>
              <a:ext cx="192" cy="576"/>
            </a:xfrm>
            <a:custGeom>
              <a:avLst/>
              <a:gdLst>
                <a:gd name="T0" fmla="*/ 0 w 192"/>
                <a:gd name="T1" fmla="*/ 96 h 576"/>
                <a:gd name="T2" fmla="*/ 192 w 192"/>
                <a:gd name="T3" fmla="*/ 0 h 576"/>
                <a:gd name="T4" fmla="*/ 192 w 192"/>
                <a:gd name="T5" fmla="*/ 576 h 576"/>
                <a:gd name="T6" fmla="*/ 0 w 192"/>
                <a:gd name="T7" fmla="*/ 480 h 576"/>
                <a:gd name="T8" fmla="*/ 0 w 192"/>
                <a:gd name="T9" fmla="*/ 96 h 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2" h="576">
                  <a:moveTo>
                    <a:pt x="0" y="96"/>
                  </a:moveTo>
                  <a:lnTo>
                    <a:pt x="192" y="0"/>
                  </a:lnTo>
                  <a:lnTo>
                    <a:pt x="192" y="576"/>
                  </a:lnTo>
                  <a:lnTo>
                    <a:pt x="0" y="480"/>
                  </a:lnTo>
                  <a:lnTo>
                    <a:pt x="0" y="96"/>
                  </a:lnTo>
                  <a:close/>
                </a:path>
              </a:pathLst>
            </a:cu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4722" name="Freeform 34"/>
            <p:cNvSpPr>
              <a:spLocks/>
            </p:cNvSpPr>
            <p:nvPr/>
          </p:nvSpPr>
          <p:spPr bwMode="auto">
            <a:xfrm>
              <a:off x="4560" y="2112"/>
              <a:ext cx="192" cy="576"/>
            </a:xfrm>
            <a:custGeom>
              <a:avLst/>
              <a:gdLst>
                <a:gd name="T0" fmla="*/ 0 w 192"/>
                <a:gd name="T1" fmla="*/ 96 h 576"/>
                <a:gd name="T2" fmla="*/ 192 w 192"/>
                <a:gd name="T3" fmla="*/ 0 h 576"/>
                <a:gd name="T4" fmla="*/ 192 w 192"/>
                <a:gd name="T5" fmla="*/ 576 h 576"/>
                <a:gd name="T6" fmla="*/ 0 w 192"/>
                <a:gd name="T7" fmla="*/ 480 h 576"/>
                <a:gd name="T8" fmla="*/ 0 w 192"/>
                <a:gd name="T9" fmla="*/ 96 h 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2" h="576">
                  <a:moveTo>
                    <a:pt x="0" y="96"/>
                  </a:moveTo>
                  <a:lnTo>
                    <a:pt x="192" y="0"/>
                  </a:lnTo>
                  <a:lnTo>
                    <a:pt x="192" y="576"/>
                  </a:lnTo>
                  <a:lnTo>
                    <a:pt x="0" y="480"/>
                  </a:lnTo>
                  <a:lnTo>
                    <a:pt x="0" y="96"/>
                  </a:lnTo>
                  <a:close/>
                </a:path>
              </a:pathLst>
            </a:cu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4723" name="Oval 35"/>
            <p:cNvSpPr>
              <a:spLocks noChangeArrowheads="1"/>
            </p:cNvSpPr>
            <p:nvPr/>
          </p:nvSpPr>
          <p:spPr bwMode="auto">
            <a:xfrm>
              <a:off x="3696" y="1872"/>
              <a:ext cx="1680" cy="1632"/>
            </a:xfrm>
            <a:prstGeom prst="ellips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4724" name="Oval 36"/>
            <p:cNvSpPr>
              <a:spLocks noChangeArrowheads="1"/>
            </p:cNvSpPr>
            <p:nvPr/>
          </p:nvSpPr>
          <p:spPr bwMode="auto">
            <a:xfrm>
              <a:off x="3600" y="26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4725" name="Line 37"/>
            <p:cNvSpPr>
              <a:spLocks noChangeShapeType="1"/>
            </p:cNvSpPr>
            <p:nvPr/>
          </p:nvSpPr>
          <p:spPr bwMode="auto">
            <a:xfrm>
              <a:off x="3264" y="2736"/>
              <a:ext cx="336" cy="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4726" name="Line 38"/>
            <p:cNvSpPr>
              <a:spLocks noChangeShapeType="1"/>
            </p:cNvSpPr>
            <p:nvPr/>
          </p:nvSpPr>
          <p:spPr bwMode="auto">
            <a:xfrm>
              <a:off x="3792" y="2736"/>
              <a:ext cx="288" cy="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4727" name="Line 39"/>
            <p:cNvSpPr>
              <a:spLocks noChangeShapeType="1"/>
            </p:cNvSpPr>
            <p:nvPr/>
          </p:nvSpPr>
          <p:spPr bwMode="auto">
            <a:xfrm flipV="1">
              <a:off x="4272" y="2400"/>
              <a:ext cx="288" cy="144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4728" name="Line 40"/>
            <p:cNvSpPr>
              <a:spLocks noChangeShapeType="1"/>
            </p:cNvSpPr>
            <p:nvPr/>
          </p:nvSpPr>
          <p:spPr bwMode="auto">
            <a:xfrm flipH="1">
              <a:off x="3744" y="1392"/>
              <a:ext cx="336" cy="1008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4729" name="Line 41"/>
            <p:cNvSpPr>
              <a:spLocks noChangeShapeType="1"/>
            </p:cNvSpPr>
            <p:nvPr/>
          </p:nvSpPr>
          <p:spPr bwMode="auto">
            <a:xfrm>
              <a:off x="4704" y="1392"/>
              <a:ext cx="528" cy="816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14730" name="Group 42"/>
          <p:cNvGrpSpPr>
            <a:grpSpLocks/>
          </p:cNvGrpSpPr>
          <p:nvPr/>
        </p:nvGrpSpPr>
        <p:grpSpPr bwMode="auto">
          <a:xfrm>
            <a:off x="6477000" y="4724400"/>
            <a:ext cx="311150" cy="777875"/>
            <a:chOff x="1152" y="2496"/>
            <a:chExt cx="196" cy="490"/>
          </a:xfrm>
        </p:grpSpPr>
        <p:sp>
          <p:nvSpPr>
            <p:cNvPr id="114731" name="Text Box 43"/>
            <p:cNvSpPr txBox="1">
              <a:spLocks noChangeArrowheads="1"/>
            </p:cNvSpPr>
            <p:nvPr/>
          </p:nvSpPr>
          <p:spPr bwMode="auto">
            <a:xfrm>
              <a:off x="1152" y="2496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zh-TW" altLang="en-US" sz="2000" b="0">
                  <a:solidFill>
                    <a:schemeClr val="bg2"/>
                  </a:solidFill>
                  <a:ea typeface="新細明體" charset="0"/>
                  <a:cs typeface="新細明體" charset="0"/>
                </a:rPr>
                <a:t>1</a:t>
              </a:r>
              <a:endParaRPr lang="zh-TW" altLang="en-US" b="0">
                <a:solidFill>
                  <a:schemeClr val="bg2"/>
                </a:solidFill>
                <a:ea typeface="新細明體" charset="0"/>
                <a:cs typeface="新細明體" charset="0"/>
              </a:endParaRPr>
            </a:p>
          </p:txBody>
        </p:sp>
        <p:sp>
          <p:nvSpPr>
            <p:cNvPr id="114732" name="Text Box 44"/>
            <p:cNvSpPr txBox="1">
              <a:spLocks noChangeArrowheads="1"/>
            </p:cNvSpPr>
            <p:nvPr/>
          </p:nvSpPr>
          <p:spPr bwMode="auto">
            <a:xfrm>
              <a:off x="1152" y="2736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zh-TW" altLang="en-US" sz="2000" b="0">
                  <a:solidFill>
                    <a:schemeClr val="bg2"/>
                  </a:solidFill>
                  <a:ea typeface="新細明體" charset="0"/>
                  <a:cs typeface="新細明體" charset="0"/>
                </a:rPr>
                <a:t>0</a:t>
              </a:r>
              <a:endParaRPr lang="zh-TW" altLang="en-US" b="0">
                <a:solidFill>
                  <a:schemeClr val="bg2"/>
                </a:solidFill>
                <a:ea typeface="新細明體" charset="0"/>
                <a:cs typeface="新細明體" charset="0"/>
              </a:endParaRPr>
            </a:p>
          </p:txBody>
        </p:sp>
      </p:grpSp>
      <p:sp>
        <p:nvSpPr>
          <p:cNvPr id="114733" name="Line 45"/>
          <p:cNvSpPr>
            <a:spLocks noChangeShapeType="1"/>
          </p:cNvSpPr>
          <p:nvPr/>
        </p:nvSpPr>
        <p:spPr bwMode="auto">
          <a:xfrm>
            <a:off x="6477000" y="5105400"/>
            <a:ext cx="304800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4734" name="Rectangle 46"/>
          <p:cNvSpPr>
            <a:spLocks noChangeArrowheads="1"/>
          </p:cNvSpPr>
          <p:nvPr/>
        </p:nvSpPr>
        <p:spPr bwMode="auto">
          <a:xfrm>
            <a:off x="3962400" y="4876800"/>
            <a:ext cx="1295400" cy="45720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4735" name="Text Box 47"/>
          <p:cNvSpPr txBox="1">
            <a:spLocks noChangeArrowheads="1"/>
          </p:cNvSpPr>
          <p:nvPr/>
        </p:nvSpPr>
        <p:spPr bwMode="auto">
          <a:xfrm>
            <a:off x="4038600" y="4953000"/>
            <a:ext cx="11303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zh-TW" sz="1400" b="0">
                <a:solidFill>
                  <a:schemeClr val="bg2"/>
                </a:solidFill>
                <a:ea typeface="新細明體" charset="0"/>
                <a:cs typeface="新細明體" charset="0"/>
              </a:rPr>
              <a:t>Link n0-n1</a:t>
            </a:r>
          </a:p>
        </p:txBody>
      </p:sp>
      <p:sp>
        <p:nvSpPr>
          <p:cNvPr id="114736" name="Line 48"/>
          <p:cNvSpPr>
            <a:spLocks noChangeShapeType="1"/>
          </p:cNvSpPr>
          <p:nvPr/>
        </p:nvSpPr>
        <p:spPr bwMode="auto">
          <a:xfrm flipV="1">
            <a:off x="2133600" y="5105400"/>
            <a:ext cx="1828800" cy="22860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4737" name="Text Box 49"/>
          <p:cNvSpPr txBox="1">
            <a:spLocks noChangeArrowheads="1"/>
          </p:cNvSpPr>
          <p:nvPr/>
        </p:nvSpPr>
        <p:spPr bwMode="auto">
          <a:xfrm>
            <a:off x="4038600" y="6400800"/>
            <a:ext cx="11303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zh-TW" sz="1400" b="0">
                <a:solidFill>
                  <a:schemeClr val="bg2"/>
                </a:solidFill>
                <a:ea typeface="新細明體" charset="0"/>
                <a:cs typeface="新細明體" charset="0"/>
              </a:rPr>
              <a:t>Link n1-n0</a:t>
            </a:r>
          </a:p>
        </p:txBody>
      </p:sp>
      <p:grpSp>
        <p:nvGrpSpPr>
          <p:cNvPr id="114738" name="Group 50"/>
          <p:cNvGrpSpPr>
            <a:grpSpLocks/>
          </p:cNvGrpSpPr>
          <p:nvPr/>
        </p:nvGrpSpPr>
        <p:grpSpPr bwMode="auto">
          <a:xfrm>
            <a:off x="533400" y="5105400"/>
            <a:ext cx="6705600" cy="1676400"/>
            <a:chOff x="336" y="2736"/>
            <a:chExt cx="4224" cy="1056"/>
          </a:xfrm>
        </p:grpSpPr>
        <p:sp>
          <p:nvSpPr>
            <p:cNvPr id="114739" name="Freeform 51"/>
            <p:cNvSpPr>
              <a:spLocks/>
            </p:cNvSpPr>
            <p:nvPr/>
          </p:nvSpPr>
          <p:spPr bwMode="auto">
            <a:xfrm>
              <a:off x="3312" y="2880"/>
              <a:ext cx="1248" cy="768"/>
            </a:xfrm>
            <a:custGeom>
              <a:avLst/>
              <a:gdLst>
                <a:gd name="T0" fmla="*/ 960 w 1248"/>
                <a:gd name="T1" fmla="*/ 0 h 768"/>
                <a:gd name="T2" fmla="*/ 1248 w 1248"/>
                <a:gd name="T3" fmla="*/ 0 h 768"/>
                <a:gd name="T4" fmla="*/ 1248 w 1248"/>
                <a:gd name="T5" fmla="*/ 768 h 768"/>
                <a:gd name="T6" fmla="*/ 0 w 1248"/>
                <a:gd name="T7" fmla="*/ 768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48" h="768">
                  <a:moveTo>
                    <a:pt x="960" y="0"/>
                  </a:moveTo>
                  <a:lnTo>
                    <a:pt x="1248" y="0"/>
                  </a:lnTo>
                  <a:lnTo>
                    <a:pt x="1248" y="768"/>
                  </a:lnTo>
                  <a:lnTo>
                    <a:pt x="0" y="768"/>
                  </a:lnTo>
                </a:path>
              </a:pathLst>
            </a:custGeom>
            <a:noFill/>
            <a:ln w="9525">
              <a:solidFill>
                <a:schemeClr val="bg2"/>
              </a:solidFill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4740" name="Rectangle 52"/>
            <p:cNvSpPr>
              <a:spLocks noChangeArrowheads="1"/>
            </p:cNvSpPr>
            <p:nvPr/>
          </p:nvSpPr>
          <p:spPr bwMode="auto">
            <a:xfrm>
              <a:off x="2496" y="3504"/>
              <a:ext cx="816" cy="288"/>
            </a:xfrm>
            <a:prstGeom prst="rect">
              <a:avLst/>
            </a:prstGeom>
            <a:noFill/>
            <a:ln w="9525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4741" name="Freeform 53"/>
            <p:cNvSpPr>
              <a:spLocks/>
            </p:cNvSpPr>
            <p:nvPr/>
          </p:nvSpPr>
          <p:spPr bwMode="auto">
            <a:xfrm>
              <a:off x="336" y="2736"/>
              <a:ext cx="2208" cy="912"/>
            </a:xfrm>
            <a:custGeom>
              <a:avLst/>
              <a:gdLst>
                <a:gd name="T0" fmla="*/ 2208 w 2208"/>
                <a:gd name="T1" fmla="*/ 912 h 912"/>
                <a:gd name="T2" fmla="*/ 0 w 2208"/>
                <a:gd name="T3" fmla="*/ 912 h 912"/>
                <a:gd name="T4" fmla="*/ 0 w 2208"/>
                <a:gd name="T5" fmla="*/ 0 h 9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08" h="912">
                  <a:moveTo>
                    <a:pt x="2208" y="912"/>
                  </a:moveTo>
                  <a:lnTo>
                    <a:pt x="0" y="912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14742" name="Text Box 54"/>
          <p:cNvSpPr txBox="1">
            <a:spLocks noChangeArrowheads="1"/>
          </p:cNvSpPr>
          <p:nvPr/>
        </p:nvSpPr>
        <p:spPr bwMode="auto">
          <a:xfrm>
            <a:off x="7223125" y="4308475"/>
            <a:ext cx="336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 b="0">
                <a:solidFill>
                  <a:schemeClr val="bg2"/>
                </a:solidFill>
                <a:ea typeface="新細明體" charset="0"/>
                <a:cs typeface="新細明體" charset="0"/>
              </a:rPr>
              <a:t>0</a:t>
            </a:r>
          </a:p>
        </p:txBody>
      </p:sp>
      <p:sp>
        <p:nvSpPr>
          <p:cNvPr id="114743" name="Oval 55"/>
          <p:cNvSpPr>
            <a:spLocks noChangeArrowheads="1"/>
          </p:cNvSpPr>
          <p:nvPr/>
        </p:nvSpPr>
        <p:spPr bwMode="auto">
          <a:xfrm>
            <a:off x="7772400" y="4267200"/>
            <a:ext cx="12192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4744" name="Text Box 56"/>
          <p:cNvSpPr txBox="1">
            <a:spLocks noChangeArrowheads="1"/>
          </p:cNvSpPr>
          <p:nvPr/>
        </p:nvSpPr>
        <p:spPr bwMode="auto">
          <a:xfrm>
            <a:off x="7772400" y="4267200"/>
            <a:ext cx="131921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1400" b="0">
                <a:solidFill>
                  <a:schemeClr val="bg2"/>
                </a:solidFill>
                <a:ea typeface="新細明體" charset="0"/>
                <a:cs typeface="新細明體" charset="0"/>
              </a:rPr>
              <a:t>Agent/TCPSink</a:t>
            </a:r>
          </a:p>
        </p:txBody>
      </p:sp>
      <p:sp>
        <p:nvSpPr>
          <p:cNvPr id="114745" name="Line 57"/>
          <p:cNvSpPr>
            <a:spLocks noChangeShapeType="1"/>
          </p:cNvSpPr>
          <p:nvPr/>
        </p:nvSpPr>
        <p:spPr bwMode="auto">
          <a:xfrm flipV="1">
            <a:off x="7543800" y="4419600"/>
            <a:ext cx="228600" cy="7620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14749" name="Group 61"/>
          <p:cNvGrpSpPr>
            <a:grpSpLocks/>
          </p:cNvGrpSpPr>
          <p:nvPr/>
        </p:nvGrpSpPr>
        <p:grpSpPr bwMode="auto">
          <a:xfrm>
            <a:off x="914400" y="3200400"/>
            <a:ext cx="7327900" cy="1905000"/>
            <a:chOff x="576" y="1536"/>
            <a:chExt cx="4616" cy="1200"/>
          </a:xfrm>
        </p:grpSpPr>
        <p:sp>
          <p:nvSpPr>
            <p:cNvPr id="114750" name="Freeform 62"/>
            <p:cNvSpPr>
              <a:spLocks/>
            </p:cNvSpPr>
            <p:nvPr/>
          </p:nvSpPr>
          <p:spPr bwMode="auto">
            <a:xfrm>
              <a:off x="576" y="1568"/>
              <a:ext cx="1632" cy="1168"/>
            </a:xfrm>
            <a:custGeom>
              <a:avLst/>
              <a:gdLst>
                <a:gd name="T0" fmla="*/ 1880 w 1880"/>
                <a:gd name="T1" fmla="*/ 640 h 1168"/>
                <a:gd name="T2" fmla="*/ 1208 w 1880"/>
                <a:gd name="T3" fmla="*/ 208 h 1168"/>
                <a:gd name="T4" fmla="*/ 200 w 1880"/>
                <a:gd name="T5" fmla="*/ 160 h 1168"/>
                <a:gd name="T6" fmla="*/ 8 w 1880"/>
                <a:gd name="T7" fmla="*/ 1168 h 1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80" h="1168">
                  <a:moveTo>
                    <a:pt x="1880" y="640"/>
                  </a:moveTo>
                  <a:cubicBezTo>
                    <a:pt x="1684" y="464"/>
                    <a:pt x="1488" y="288"/>
                    <a:pt x="1208" y="208"/>
                  </a:cubicBezTo>
                  <a:cubicBezTo>
                    <a:pt x="928" y="128"/>
                    <a:pt x="400" y="0"/>
                    <a:pt x="200" y="160"/>
                  </a:cubicBezTo>
                  <a:cubicBezTo>
                    <a:pt x="0" y="320"/>
                    <a:pt x="4" y="744"/>
                    <a:pt x="8" y="1168"/>
                  </a:cubicBezTo>
                </a:path>
              </a:pathLst>
            </a:custGeom>
            <a:noFill/>
            <a:ln w="9525">
              <a:solidFill>
                <a:schemeClr val="bg2"/>
              </a:solidFill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4751" name="Freeform 63"/>
            <p:cNvSpPr>
              <a:spLocks/>
            </p:cNvSpPr>
            <p:nvPr/>
          </p:nvSpPr>
          <p:spPr bwMode="auto">
            <a:xfrm>
              <a:off x="3560" y="1536"/>
              <a:ext cx="1632" cy="1168"/>
            </a:xfrm>
            <a:custGeom>
              <a:avLst/>
              <a:gdLst>
                <a:gd name="T0" fmla="*/ 1880 w 1880"/>
                <a:gd name="T1" fmla="*/ 640 h 1168"/>
                <a:gd name="T2" fmla="*/ 1208 w 1880"/>
                <a:gd name="T3" fmla="*/ 208 h 1168"/>
                <a:gd name="T4" fmla="*/ 200 w 1880"/>
                <a:gd name="T5" fmla="*/ 160 h 1168"/>
                <a:gd name="T6" fmla="*/ 8 w 1880"/>
                <a:gd name="T7" fmla="*/ 1168 h 1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80" h="1168">
                  <a:moveTo>
                    <a:pt x="1880" y="640"/>
                  </a:moveTo>
                  <a:cubicBezTo>
                    <a:pt x="1684" y="464"/>
                    <a:pt x="1488" y="288"/>
                    <a:pt x="1208" y="208"/>
                  </a:cubicBezTo>
                  <a:cubicBezTo>
                    <a:pt x="928" y="128"/>
                    <a:pt x="400" y="0"/>
                    <a:pt x="200" y="160"/>
                  </a:cubicBezTo>
                  <a:cubicBezTo>
                    <a:pt x="0" y="320"/>
                    <a:pt x="4" y="744"/>
                    <a:pt x="8" y="1168"/>
                  </a:cubicBezTo>
                </a:path>
              </a:pathLst>
            </a:custGeom>
            <a:noFill/>
            <a:ln w="9525">
              <a:solidFill>
                <a:schemeClr val="bg2"/>
              </a:solidFill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14752" name="Oval 64"/>
          <p:cNvSpPr>
            <a:spLocks noChangeArrowheads="1"/>
          </p:cNvSpPr>
          <p:nvPr/>
        </p:nvSpPr>
        <p:spPr bwMode="auto">
          <a:xfrm>
            <a:off x="4191000" y="3962400"/>
            <a:ext cx="1355725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4754" name="Line 66"/>
          <p:cNvSpPr>
            <a:spLocks noChangeShapeType="1"/>
          </p:cNvSpPr>
          <p:nvPr/>
        </p:nvSpPr>
        <p:spPr bwMode="auto">
          <a:xfrm flipH="1">
            <a:off x="4343400" y="4267200"/>
            <a:ext cx="533400" cy="1524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4755" name="Rectangle 67"/>
          <p:cNvSpPr>
            <a:spLocks noChangeArrowheads="1"/>
          </p:cNvSpPr>
          <p:nvPr/>
        </p:nvSpPr>
        <p:spPr bwMode="auto">
          <a:xfrm>
            <a:off x="3200400" y="4114800"/>
            <a:ext cx="304800" cy="152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4756" name="Rectangle 68"/>
          <p:cNvSpPr>
            <a:spLocks noChangeArrowheads="1"/>
          </p:cNvSpPr>
          <p:nvPr/>
        </p:nvSpPr>
        <p:spPr bwMode="auto">
          <a:xfrm>
            <a:off x="2743200" y="3657600"/>
            <a:ext cx="304800" cy="152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4757" name="Rectangle 69"/>
          <p:cNvSpPr>
            <a:spLocks noChangeArrowheads="1"/>
          </p:cNvSpPr>
          <p:nvPr/>
        </p:nvSpPr>
        <p:spPr bwMode="auto">
          <a:xfrm>
            <a:off x="2133600" y="3429000"/>
            <a:ext cx="304800" cy="152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4758" name="Rectangle 70"/>
          <p:cNvSpPr>
            <a:spLocks noChangeArrowheads="1"/>
          </p:cNvSpPr>
          <p:nvPr/>
        </p:nvSpPr>
        <p:spPr bwMode="auto">
          <a:xfrm>
            <a:off x="1447800" y="3352800"/>
            <a:ext cx="304800" cy="152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4759" name="Rectangle 71"/>
          <p:cNvSpPr>
            <a:spLocks noChangeArrowheads="1"/>
          </p:cNvSpPr>
          <p:nvPr/>
        </p:nvSpPr>
        <p:spPr bwMode="auto">
          <a:xfrm>
            <a:off x="914400" y="3657600"/>
            <a:ext cx="304800" cy="152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4760" name="Rectangle 72"/>
          <p:cNvSpPr>
            <a:spLocks noChangeArrowheads="1"/>
          </p:cNvSpPr>
          <p:nvPr/>
        </p:nvSpPr>
        <p:spPr bwMode="auto">
          <a:xfrm>
            <a:off x="762000" y="4191000"/>
            <a:ext cx="304800" cy="152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4761" name="Rectangle 73"/>
          <p:cNvSpPr>
            <a:spLocks noChangeArrowheads="1"/>
          </p:cNvSpPr>
          <p:nvPr/>
        </p:nvSpPr>
        <p:spPr bwMode="auto">
          <a:xfrm>
            <a:off x="685800" y="4724400"/>
            <a:ext cx="304800" cy="152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4762" name="Rectangle 74"/>
          <p:cNvSpPr>
            <a:spLocks noChangeArrowheads="1"/>
          </p:cNvSpPr>
          <p:nvPr/>
        </p:nvSpPr>
        <p:spPr bwMode="auto">
          <a:xfrm>
            <a:off x="1447800" y="4876800"/>
            <a:ext cx="304800" cy="152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4763" name="Rectangle 75"/>
          <p:cNvSpPr>
            <a:spLocks noChangeArrowheads="1"/>
          </p:cNvSpPr>
          <p:nvPr/>
        </p:nvSpPr>
        <p:spPr bwMode="auto">
          <a:xfrm>
            <a:off x="2209800" y="5105400"/>
            <a:ext cx="304800" cy="152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4764" name="Rectangle 76"/>
          <p:cNvSpPr>
            <a:spLocks noChangeArrowheads="1"/>
          </p:cNvSpPr>
          <p:nvPr/>
        </p:nvSpPr>
        <p:spPr bwMode="auto">
          <a:xfrm>
            <a:off x="2895600" y="5029200"/>
            <a:ext cx="304800" cy="152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4765" name="Rectangle 77"/>
          <p:cNvSpPr>
            <a:spLocks noChangeArrowheads="1"/>
          </p:cNvSpPr>
          <p:nvPr/>
        </p:nvSpPr>
        <p:spPr bwMode="auto">
          <a:xfrm>
            <a:off x="3581400" y="4953000"/>
            <a:ext cx="304800" cy="152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4766" name="Rectangle 78"/>
          <p:cNvSpPr>
            <a:spLocks noChangeArrowheads="1"/>
          </p:cNvSpPr>
          <p:nvPr/>
        </p:nvSpPr>
        <p:spPr bwMode="auto">
          <a:xfrm>
            <a:off x="4495800" y="4800600"/>
            <a:ext cx="304800" cy="152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4767" name="Rectangle 79"/>
          <p:cNvSpPr>
            <a:spLocks noChangeArrowheads="1"/>
          </p:cNvSpPr>
          <p:nvPr/>
        </p:nvSpPr>
        <p:spPr bwMode="auto">
          <a:xfrm>
            <a:off x="5181600" y="4876800"/>
            <a:ext cx="304800" cy="152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4768" name="Rectangle 80"/>
          <p:cNvSpPr>
            <a:spLocks noChangeArrowheads="1"/>
          </p:cNvSpPr>
          <p:nvPr/>
        </p:nvSpPr>
        <p:spPr bwMode="auto">
          <a:xfrm>
            <a:off x="6096000" y="4876800"/>
            <a:ext cx="304800" cy="152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4769" name="Rectangle 81"/>
          <p:cNvSpPr>
            <a:spLocks noChangeArrowheads="1"/>
          </p:cNvSpPr>
          <p:nvPr/>
        </p:nvSpPr>
        <p:spPr bwMode="auto">
          <a:xfrm>
            <a:off x="6858000" y="4419600"/>
            <a:ext cx="304800" cy="152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4770" name="Rectangle 82"/>
          <p:cNvSpPr>
            <a:spLocks noChangeArrowheads="1"/>
          </p:cNvSpPr>
          <p:nvPr/>
        </p:nvSpPr>
        <p:spPr bwMode="auto">
          <a:xfrm>
            <a:off x="7848600" y="4114800"/>
            <a:ext cx="304800" cy="152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4771" name="Rectangle 83"/>
          <p:cNvSpPr>
            <a:spLocks noChangeArrowheads="1"/>
          </p:cNvSpPr>
          <p:nvPr/>
        </p:nvSpPr>
        <p:spPr bwMode="auto">
          <a:xfrm>
            <a:off x="8229600" y="3886200"/>
            <a:ext cx="762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4772" name="Rectangle 84"/>
          <p:cNvSpPr>
            <a:spLocks noChangeArrowheads="1"/>
          </p:cNvSpPr>
          <p:nvPr/>
        </p:nvSpPr>
        <p:spPr bwMode="auto">
          <a:xfrm>
            <a:off x="7772400" y="3657600"/>
            <a:ext cx="762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4773" name="Rectangle 85"/>
          <p:cNvSpPr>
            <a:spLocks noChangeArrowheads="1"/>
          </p:cNvSpPr>
          <p:nvPr/>
        </p:nvSpPr>
        <p:spPr bwMode="auto">
          <a:xfrm>
            <a:off x="7315200" y="3429000"/>
            <a:ext cx="762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4774" name="Rectangle 86"/>
          <p:cNvSpPr>
            <a:spLocks noChangeArrowheads="1"/>
          </p:cNvSpPr>
          <p:nvPr/>
        </p:nvSpPr>
        <p:spPr bwMode="auto">
          <a:xfrm>
            <a:off x="6781800" y="3276600"/>
            <a:ext cx="762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4775" name="Rectangle 87"/>
          <p:cNvSpPr>
            <a:spLocks noChangeArrowheads="1"/>
          </p:cNvSpPr>
          <p:nvPr/>
        </p:nvSpPr>
        <p:spPr bwMode="auto">
          <a:xfrm>
            <a:off x="6096000" y="3276600"/>
            <a:ext cx="762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4776" name="Rectangle 88"/>
          <p:cNvSpPr>
            <a:spLocks noChangeArrowheads="1"/>
          </p:cNvSpPr>
          <p:nvPr/>
        </p:nvSpPr>
        <p:spPr bwMode="auto">
          <a:xfrm>
            <a:off x="5638800" y="3657600"/>
            <a:ext cx="762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4777" name="Rectangle 89"/>
          <p:cNvSpPr>
            <a:spLocks noChangeArrowheads="1"/>
          </p:cNvSpPr>
          <p:nvPr/>
        </p:nvSpPr>
        <p:spPr bwMode="auto">
          <a:xfrm>
            <a:off x="6324600" y="4800600"/>
            <a:ext cx="762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4778" name="Rectangle 90"/>
          <p:cNvSpPr>
            <a:spLocks noChangeArrowheads="1"/>
          </p:cNvSpPr>
          <p:nvPr/>
        </p:nvSpPr>
        <p:spPr bwMode="auto">
          <a:xfrm>
            <a:off x="5638800" y="4724400"/>
            <a:ext cx="762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4779" name="Rectangle 91"/>
          <p:cNvSpPr>
            <a:spLocks noChangeArrowheads="1"/>
          </p:cNvSpPr>
          <p:nvPr/>
        </p:nvSpPr>
        <p:spPr bwMode="auto">
          <a:xfrm>
            <a:off x="5562600" y="4267200"/>
            <a:ext cx="762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4780" name="Rectangle 92"/>
          <p:cNvSpPr>
            <a:spLocks noChangeArrowheads="1"/>
          </p:cNvSpPr>
          <p:nvPr/>
        </p:nvSpPr>
        <p:spPr bwMode="auto">
          <a:xfrm>
            <a:off x="7010400" y="6324600"/>
            <a:ext cx="762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4781" name="Rectangle 93"/>
          <p:cNvSpPr>
            <a:spLocks noChangeArrowheads="1"/>
          </p:cNvSpPr>
          <p:nvPr/>
        </p:nvSpPr>
        <p:spPr bwMode="auto">
          <a:xfrm>
            <a:off x="7162800" y="5715000"/>
            <a:ext cx="762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4782" name="Rectangle 94"/>
          <p:cNvSpPr>
            <a:spLocks noChangeArrowheads="1"/>
          </p:cNvSpPr>
          <p:nvPr/>
        </p:nvSpPr>
        <p:spPr bwMode="auto">
          <a:xfrm>
            <a:off x="7010400" y="5105400"/>
            <a:ext cx="762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4783" name="Rectangle 95"/>
          <p:cNvSpPr>
            <a:spLocks noChangeArrowheads="1"/>
          </p:cNvSpPr>
          <p:nvPr/>
        </p:nvSpPr>
        <p:spPr bwMode="auto">
          <a:xfrm>
            <a:off x="6553200" y="6324600"/>
            <a:ext cx="762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4784" name="Rectangle 96"/>
          <p:cNvSpPr>
            <a:spLocks noChangeArrowheads="1"/>
          </p:cNvSpPr>
          <p:nvPr/>
        </p:nvSpPr>
        <p:spPr bwMode="auto">
          <a:xfrm>
            <a:off x="6019800" y="6324600"/>
            <a:ext cx="762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4785" name="Rectangle 97"/>
          <p:cNvSpPr>
            <a:spLocks noChangeArrowheads="1"/>
          </p:cNvSpPr>
          <p:nvPr/>
        </p:nvSpPr>
        <p:spPr bwMode="auto">
          <a:xfrm>
            <a:off x="5562600" y="6324600"/>
            <a:ext cx="762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4786" name="Rectangle 98"/>
          <p:cNvSpPr>
            <a:spLocks noChangeArrowheads="1"/>
          </p:cNvSpPr>
          <p:nvPr/>
        </p:nvSpPr>
        <p:spPr bwMode="auto">
          <a:xfrm>
            <a:off x="4572000" y="6324600"/>
            <a:ext cx="762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4787" name="Rectangle 99"/>
          <p:cNvSpPr>
            <a:spLocks noChangeArrowheads="1"/>
          </p:cNvSpPr>
          <p:nvPr/>
        </p:nvSpPr>
        <p:spPr bwMode="auto">
          <a:xfrm>
            <a:off x="3581400" y="6324600"/>
            <a:ext cx="762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4788" name="Rectangle 100"/>
          <p:cNvSpPr>
            <a:spLocks noChangeArrowheads="1"/>
          </p:cNvSpPr>
          <p:nvPr/>
        </p:nvSpPr>
        <p:spPr bwMode="auto">
          <a:xfrm>
            <a:off x="3124200" y="6324600"/>
            <a:ext cx="762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4789" name="Rectangle 101"/>
          <p:cNvSpPr>
            <a:spLocks noChangeArrowheads="1"/>
          </p:cNvSpPr>
          <p:nvPr/>
        </p:nvSpPr>
        <p:spPr bwMode="auto">
          <a:xfrm>
            <a:off x="2667000" y="6324600"/>
            <a:ext cx="762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4790" name="Rectangle 102"/>
          <p:cNvSpPr>
            <a:spLocks noChangeArrowheads="1"/>
          </p:cNvSpPr>
          <p:nvPr/>
        </p:nvSpPr>
        <p:spPr bwMode="auto">
          <a:xfrm>
            <a:off x="2209800" y="6324600"/>
            <a:ext cx="762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4791" name="Rectangle 103"/>
          <p:cNvSpPr>
            <a:spLocks noChangeArrowheads="1"/>
          </p:cNvSpPr>
          <p:nvPr/>
        </p:nvSpPr>
        <p:spPr bwMode="auto">
          <a:xfrm>
            <a:off x="1752600" y="6324600"/>
            <a:ext cx="762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4792" name="Rectangle 104"/>
          <p:cNvSpPr>
            <a:spLocks noChangeArrowheads="1"/>
          </p:cNvSpPr>
          <p:nvPr/>
        </p:nvSpPr>
        <p:spPr bwMode="auto">
          <a:xfrm>
            <a:off x="1295400" y="6324600"/>
            <a:ext cx="762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4793" name="Rectangle 105"/>
          <p:cNvSpPr>
            <a:spLocks noChangeArrowheads="1"/>
          </p:cNvSpPr>
          <p:nvPr/>
        </p:nvSpPr>
        <p:spPr bwMode="auto">
          <a:xfrm>
            <a:off x="838200" y="6324600"/>
            <a:ext cx="762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4794" name="Rectangle 106"/>
          <p:cNvSpPr>
            <a:spLocks noChangeArrowheads="1"/>
          </p:cNvSpPr>
          <p:nvPr/>
        </p:nvSpPr>
        <p:spPr bwMode="auto">
          <a:xfrm>
            <a:off x="381000" y="6324600"/>
            <a:ext cx="762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4795" name="Rectangle 107"/>
          <p:cNvSpPr>
            <a:spLocks noChangeArrowheads="1"/>
          </p:cNvSpPr>
          <p:nvPr/>
        </p:nvSpPr>
        <p:spPr bwMode="auto">
          <a:xfrm>
            <a:off x="381000" y="4800600"/>
            <a:ext cx="762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4796" name="Rectangle 108"/>
          <p:cNvSpPr>
            <a:spLocks noChangeArrowheads="1"/>
          </p:cNvSpPr>
          <p:nvPr/>
        </p:nvSpPr>
        <p:spPr bwMode="auto">
          <a:xfrm>
            <a:off x="381000" y="5562600"/>
            <a:ext cx="762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4797" name="Rectangle 109"/>
          <p:cNvSpPr>
            <a:spLocks noChangeArrowheads="1"/>
          </p:cNvSpPr>
          <p:nvPr/>
        </p:nvSpPr>
        <p:spPr bwMode="auto">
          <a:xfrm>
            <a:off x="1676400" y="4800600"/>
            <a:ext cx="762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4798" name="Rectangle 110"/>
          <p:cNvSpPr>
            <a:spLocks noChangeArrowheads="1"/>
          </p:cNvSpPr>
          <p:nvPr/>
        </p:nvSpPr>
        <p:spPr bwMode="auto">
          <a:xfrm>
            <a:off x="914400" y="4800600"/>
            <a:ext cx="762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4799" name="Rectangle 111"/>
          <p:cNvSpPr>
            <a:spLocks noChangeArrowheads="1"/>
          </p:cNvSpPr>
          <p:nvPr/>
        </p:nvSpPr>
        <p:spPr bwMode="auto">
          <a:xfrm>
            <a:off x="2438400" y="4343400"/>
            <a:ext cx="762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4800" name="Rectangle 112"/>
          <p:cNvSpPr>
            <a:spLocks noChangeArrowheads="1"/>
          </p:cNvSpPr>
          <p:nvPr/>
        </p:nvSpPr>
        <p:spPr bwMode="auto">
          <a:xfrm>
            <a:off x="3124200" y="4114800"/>
            <a:ext cx="762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14801" name="Group 113"/>
          <p:cNvGrpSpPr>
            <a:grpSpLocks/>
          </p:cNvGrpSpPr>
          <p:nvPr/>
        </p:nvGrpSpPr>
        <p:grpSpPr bwMode="auto">
          <a:xfrm>
            <a:off x="3200400" y="3886200"/>
            <a:ext cx="304800" cy="381000"/>
            <a:chOff x="2016" y="1968"/>
            <a:chExt cx="192" cy="240"/>
          </a:xfrm>
        </p:grpSpPr>
        <p:sp>
          <p:nvSpPr>
            <p:cNvPr id="114802" name="Rectangle 114"/>
            <p:cNvSpPr>
              <a:spLocks noChangeArrowheads="1"/>
            </p:cNvSpPr>
            <p:nvPr/>
          </p:nvSpPr>
          <p:spPr bwMode="auto">
            <a:xfrm>
              <a:off x="2016" y="1968"/>
              <a:ext cx="192" cy="9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4803" name="Rectangle 115"/>
            <p:cNvSpPr>
              <a:spLocks noChangeArrowheads="1"/>
            </p:cNvSpPr>
            <p:nvPr/>
          </p:nvSpPr>
          <p:spPr bwMode="auto">
            <a:xfrm>
              <a:off x="2016" y="2112"/>
              <a:ext cx="192" cy="9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14804" name="Text Box 116"/>
          <p:cNvSpPr txBox="1">
            <a:spLocks noChangeArrowheads="1"/>
          </p:cNvSpPr>
          <p:nvPr/>
        </p:nvSpPr>
        <p:spPr bwMode="auto">
          <a:xfrm>
            <a:off x="4191000" y="3973513"/>
            <a:ext cx="13779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1400" b="0">
                <a:ea typeface="新細明體" charset="0"/>
                <a:cs typeface="新細明體" charset="0"/>
              </a:rPr>
              <a:t>Application/FTP</a:t>
            </a:r>
          </a:p>
        </p:txBody>
      </p:sp>
      <p:grpSp>
        <p:nvGrpSpPr>
          <p:cNvPr id="114806" name="Group 118"/>
          <p:cNvGrpSpPr>
            <a:grpSpLocks/>
          </p:cNvGrpSpPr>
          <p:nvPr/>
        </p:nvGrpSpPr>
        <p:grpSpPr bwMode="auto">
          <a:xfrm>
            <a:off x="3481388" y="3581400"/>
            <a:ext cx="5662612" cy="528638"/>
            <a:chOff x="2294" y="2016"/>
            <a:chExt cx="3567" cy="333"/>
          </a:xfrm>
        </p:grpSpPr>
        <p:sp>
          <p:nvSpPr>
            <p:cNvPr id="114807" name="Text Box 119"/>
            <p:cNvSpPr txBox="1">
              <a:spLocks noChangeArrowheads="1"/>
            </p:cNvSpPr>
            <p:nvPr/>
          </p:nvSpPr>
          <p:spPr bwMode="auto">
            <a:xfrm>
              <a:off x="2294" y="2023"/>
              <a:ext cx="677" cy="3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fol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TW" sz="1400" b="0">
                  <a:solidFill>
                    <a:schemeClr val="bg2"/>
                  </a:solidFill>
                  <a:ea typeface="新細明體" charset="0"/>
                  <a:cs typeface="新細明體" charset="0"/>
                </a:rPr>
                <a:t>dst_addr_=1</a:t>
              </a:r>
            </a:p>
            <a:p>
              <a:r>
                <a:rPr lang="en-US" altLang="zh-TW" sz="1400" b="0">
                  <a:solidFill>
                    <a:schemeClr val="bg2"/>
                  </a:solidFill>
                  <a:ea typeface="新細明體" charset="0"/>
                  <a:cs typeface="新細明體" charset="0"/>
                </a:rPr>
                <a:t>dst_port_=0</a:t>
              </a:r>
            </a:p>
          </p:txBody>
        </p:sp>
        <p:sp>
          <p:nvSpPr>
            <p:cNvPr id="114808" name="Text Box 120"/>
            <p:cNvSpPr txBox="1">
              <a:spLocks noChangeArrowheads="1"/>
            </p:cNvSpPr>
            <p:nvPr/>
          </p:nvSpPr>
          <p:spPr bwMode="auto">
            <a:xfrm>
              <a:off x="5184" y="2016"/>
              <a:ext cx="677" cy="3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fol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TW" sz="1400" b="0">
                  <a:solidFill>
                    <a:schemeClr val="bg2"/>
                  </a:solidFill>
                  <a:ea typeface="新細明體" charset="0"/>
                  <a:cs typeface="新細明體" charset="0"/>
                </a:rPr>
                <a:t>dst_addr_=0</a:t>
              </a:r>
            </a:p>
            <a:p>
              <a:r>
                <a:rPr lang="en-US" altLang="zh-TW" sz="1400" b="0">
                  <a:solidFill>
                    <a:schemeClr val="bg2"/>
                  </a:solidFill>
                  <a:ea typeface="新細明體" charset="0"/>
                  <a:cs typeface="新細明體" charset="0"/>
                </a:rPr>
                <a:t>dst_port_=0</a:t>
              </a:r>
            </a:p>
          </p:txBody>
        </p:sp>
      </p:grpSp>
      <p:sp>
        <p:nvSpPr>
          <p:cNvPr id="3" name="Rectangle 2"/>
          <p:cNvSpPr/>
          <p:nvPr/>
        </p:nvSpPr>
        <p:spPr>
          <a:xfrm>
            <a:off x="0" y="31360"/>
            <a:ext cx="9144000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/>
              <a:buChar char="•"/>
            </a:pPr>
            <a:r>
              <a:rPr lang="en-US" sz="1000" dirty="0" smtClean="0"/>
              <a:t>Agent TCP  </a:t>
            </a:r>
            <a:r>
              <a:rPr lang="en-US" sz="1000" dirty="0"/>
              <a:t>sends </a:t>
            </a:r>
            <a:r>
              <a:rPr lang="en-US" sz="1000" dirty="0" smtClean="0"/>
              <a:t>packet  </a:t>
            </a:r>
            <a:r>
              <a:rPr lang="en-US" sz="1000" dirty="0"/>
              <a:t>to the entry of Node </a:t>
            </a:r>
            <a:r>
              <a:rPr lang="en-US" sz="1000" dirty="0" smtClean="0"/>
              <a:t>n0</a:t>
            </a:r>
          </a:p>
          <a:p>
            <a:pPr marL="171450" indent="-171450">
              <a:buFont typeface="Arial"/>
              <a:buChar char="•"/>
            </a:pPr>
            <a:r>
              <a:rPr lang="en-US" sz="1000" dirty="0" smtClean="0"/>
              <a:t>Packet </a:t>
            </a:r>
            <a:r>
              <a:rPr lang="en-US" sz="1000" dirty="0"/>
              <a:t>is sent to the head classifier </a:t>
            </a:r>
            <a:r>
              <a:rPr lang="en-US" sz="1000" b="1" dirty="0"/>
              <a:t>classifier_ </a:t>
            </a:r>
            <a:r>
              <a:rPr lang="en-US" sz="1000" dirty="0"/>
              <a:t> (which is of </a:t>
            </a:r>
            <a:r>
              <a:rPr lang="en-US" sz="1000" dirty="0" smtClean="0"/>
              <a:t>class </a:t>
            </a:r>
            <a:r>
              <a:rPr lang="en-US" sz="1000" b="1" dirty="0" err="1" smtClean="0"/>
              <a:t>DestHashClassifier</a:t>
            </a:r>
            <a:r>
              <a:rPr lang="en-US" sz="1000" dirty="0" smtClean="0"/>
              <a:t> </a:t>
            </a:r>
            <a:r>
              <a:rPr lang="en-US" sz="1000" dirty="0"/>
              <a:t>) of Node </a:t>
            </a:r>
            <a:r>
              <a:rPr lang="en-US" sz="1000" b="1" dirty="0" smtClean="0"/>
              <a:t>n0</a:t>
            </a:r>
            <a:endParaRPr lang="en-US" sz="1000" dirty="0" smtClean="0"/>
          </a:p>
          <a:p>
            <a:pPr marL="171450" indent="-171450">
              <a:buFont typeface="Arial"/>
              <a:buChar char="•"/>
            </a:pPr>
            <a:r>
              <a:rPr lang="en-US" sz="1000" dirty="0"/>
              <a:t> The </a:t>
            </a:r>
            <a:r>
              <a:rPr lang="en-US" sz="1000" dirty="0" err="1"/>
              <a:t>DestHashClassifier</a:t>
            </a:r>
            <a:r>
              <a:rPr lang="en-US" sz="1000" dirty="0"/>
              <a:t>  object classifier_  examines the header </a:t>
            </a:r>
            <a:r>
              <a:rPr lang="en-US" sz="1000" dirty="0" smtClean="0"/>
              <a:t>of packet </a:t>
            </a:r>
            <a:r>
              <a:rPr lang="en-US" sz="1000" dirty="0"/>
              <a:t>. In this case, the packet is destined to the Node </a:t>
            </a:r>
            <a:r>
              <a:rPr lang="en-US" sz="1000" dirty="0" smtClean="0"/>
              <a:t>n1 </a:t>
            </a:r>
            <a:r>
              <a:rPr lang="en-US" sz="1000" dirty="0"/>
              <a:t>. Therefore</a:t>
            </a:r>
            <a:r>
              <a:rPr lang="en-US" sz="1000" dirty="0" smtClean="0"/>
              <a:t>, it </a:t>
            </a:r>
            <a:r>
              <a:rPr lang="en-US" sz="1000" dirty="0"/>
              <a:t>forwards the packet to the link head of the connecting </a:t>
            </a:r>
            <a:r>
              <a:rPr lang="en-US" sz="1000" dirty="0" err="1" smtClean="0"/>
              <a:t>SimpleLink</a:t>
            </a:r>
            <a:r>
              <a:rPr lang="en-US" sz="1000" dirty="0"/>
              <a:t> </a:t>
            </a:r>
            <a:r>
              <a:rPr lang="en-US" sz="1000" dirty="0" smtClean="0"/>
              <a:t>object</a:t>
            </a:r>
          </a:p>
          <a:p>
            <a:pPr marL="171450" indent="-171450">
              <a:buFont typeface="Arial"/>
              <a:buChar char="•"/>
            </a:pPr>
            <a:r>
              <a:rPr lang="en-US" sz="1000" dirty="0"/>
              <a:t> The link head forwards the packet to the connecting Queue  </a:t>
            </a:r>
            <a:r>
              <a:rPr lang="en-US" sz="1000" dirty="0" smtClean="0"/>
              <a:t>object.</a:t>
            </a:r>
          </a:p>
          <a:p>
            <a:pPr marL="171450" indent="-171450">
              <a:buFont typeface="Arial"/>
              <a:buChar char="•"/>
            </a:pPr>
            <a:r>
              <a:rPr lang="en-US" sz="1000" dirty="0" smtClean="0"/>
              <a:t>The </a:t>
            </a:r>
            <a:r>
              <a:rPr lang="en-US" sz="1000" dirty="0"/>
              <a:t>Queue  object </a:t>
            </a:r>
            <a:r>
              <a:rPr lang="en-US" sz="1000" dirty="0" err="1"/>
              <a:t>enqueues</a:t>
            </a:r>
            <a:r>
              <a:rPr lang="en-US" sz="1000" dirty="0"/>
              <a:t> the packet. If not blocked, it will </a:t>
            </a:r>
            <a:r>
              <a:rPr lang="en-US" sz="1000" dirty="0" smtClean="0"/>
              <a:t>forward the </a:t>
            </a:r>
            <a:r>
              <a:rPr lang="en-US" sz="1000" dirty="0"/>
              <a:t>head of the line packet to the connecting </a:t>
            </a:r>
            <a:r>
              <a:rPr lang="en-US" sz="1000" dirty="0" err="1"/>
              <a:t>LinkDelay</a:t>
            </a:r>
            <a:r>
              <a:rPr lang="en-US" sz="1000" dirty="0"/>
              <a:t>  object and </a:t>
            </a:r>
            <a:r>
              <a:rPr lang="en-US" sz="1000" dirty="0" smtClean="0"/>
              <a:t>set its </a:t>
            </a:r>
            <a:r>
              <a:rPr lang="en-US" sz="1000" dirty="0"/>
              <a:t>status to </a:t>
            </a:r>
            <a:r>
              <a:rPr lang="en-US" sz="1000" dirty="0" smtClean="0"/>
              <a:t>blocked</a:t>
            </a:r>
          </a:p>
          <a:p>
            <a:pPr marL="171450" indent="-171450">
              <a:buFont typeface="Arial"/>
              <a:buChar char="•"/>
            </a:pPr>
            <a:r>
              <a:rPr lang="en-US" sz="1000" dirty="0" smtClean="0"/>
              <a:t>Upon </a:t>
            </a:r>
            <a:r>
              <a:rPr lang="en-US" sz="1000" dirty="0"/>
              <a:t>receiving a packet, the </a:t>
            </a:r>
            <a:r>
              <a:rPr lang="en-US" sz="1000" dirty="0" err="1"/>
              <a:t>LinkDelay</a:t>
            </a:r>
            <a:r>
              <a:rPr lang="en-US" sz="1000" dirty="0"/>
              <a:t>  object schedules the two </a:t>
            </a:r>
            <a:r>
              <a:rPr lang="en-US" sz="1000" dirty="0" smtClean="0"/>
              <a:t>following events: </a:t>
            </a:r>
            <a:r>
              <a:rPr lang="en-US" sz="1000" dirty="0"/>
              <a:t> Packet departure </a:t>
            </a:r>
            <a:r>
              <a:rPr lang="en-US" sz="1000" dirty="0" smtClean="0"/>
              <a:t>event and </a:t>
            </a:r>
            <a:r>
              <a:rPr lang="en-US" sz="1000" dirty="0"/>
              <a:t> Packet arrival </a:t>
            </a:r>
            <a:r>
              <a:rPr lang="en-US" sz="1000" dirty="0" smtClean="0"/>
              <a:t>event</a:t>
            </a:r>
          </a:p>
          <a:p>
            <a:pPr marL="171450" indent="-171450">
              <a:buFont typeface="Arial"/>
              <a:buChar char="•"/>
            </a:pPr>
            <a:r>
              <a:rPr lang="en-US" sz="1000" dirty="0"/>
              <a:t> The </a:t>
            </a:r>
            <a:r>
              <a:rPr lang="en-US" sz="1000" dirty="0" err="1"/>
              <a:t>TTLChecker</a:t>
            </a:r>
            <a:r>
              <a:rPr lang="en-US" sz="1000" dirty="0"/>
              <a:t>  object receives the packet, and decrements the </a:t>
            </a:r>
            <a:r>
              <a:rPr lang="en-US" sz="1000" dirty="0" smtClean="0"/>
              <a:t>TTL field </a:t>
            </a:r>
            <a:r>
              <a:rPr lang="en-US" sz="1000" dirty="0"/>
              <a:t>of the packet header. If the TTL field of the packet </a:t>
            </a:r>
            <a:r>
              <a:rPr lang="en-US" sz="1000" dirty="0" smtClean="0"/>
              <a:t>is non</a:t>
            </a:r>
            <a:r>
              <a:rPr lang="en-US" sz="1000" dirty="0"/>
              <a:t>-positive</a:t>
            </a:r>
            <a:r>
              <a:rPr lang="en-US" sz="1000" dirty="0" smtClean="0"/>
              <a:t>, the </a:t>
            </a:r>
            <a:r>
              <a:rPr lang="en-US" sz="1000" dirty="0" err="1"/>
              <a:t>TTLChecker</a:t>
            </a:r>
            <a:r>
              <a:rPr lang="en-US" sz="1000" dirty="0"/>
              <a:t>  object will drop the packet. Otherwise, it will </a:t>
            </a:r>
            <a:r>
              <a:rPr lang="en-US" sz="1000" dirty="0" smtClean="0"/>
              <a:t>forward the </a:t>
            </a:r>
            <a:r>
              <a:rPr lang="en-US" sz="1000" dirty="0"/>
              <a:t>packet to the entry of Node </a:t>
            </a:r>
            <a:r>
              <a:rPr lang="en-US" sz="1000" dirty="0" smtClean="0"/>
              <a:t>n1</a:t>
            </a:r>
          </a:p>
          <a:p>
            <a:pPr marL="171450" indent="-171450">
              <a:buFont typeface="Arial"/>
              <a:buChar char="•"/>
            </a:pPr>
            <a:r>
              <a:rPr lang="en-US" sz="1000" dirty="0" smtClean="0"/>
              <a:t>Node n1  </a:t>
            </a:r>
            <a:r>
              <a:rPr lang="en-US" sz="1000" dirty="0"/>
              <a:t>forwards the packet to the head classifier (classifier_ ). </a:t>
            </a:r>
            <a:r>
              <a:rPr lang="en-US" sz="1000" dirty="0" smtClean="0"/>
              <a:t>Since the </a:t>
            </a:r>
            <a:r>
              <a:rPr lang="en-US" sz="1000" dirty="0"/>
              <a:t>packet is destined to itself, the packet is forwarded to the </a:t>
            </a:r>
            <a:r>
              <a:rPr lang="en-US" sz="1000" dirty="0" err="1" smtClean="0"/>
              <a:t>demultiplexer</a:t>
            </a:r>
            <a:r>
              <a:rPr lang="en-US" sz="1000" dirty="0"/>
              <a:t> </a:t>
            </a:r>
            <a:r>
              <a:rPr lang="fr-FR" sz="1000" dirty="0" smtClean="0"/>
              <a:t>(</a:t>
            </a:r>
            <a:r>
              <a:rPr lang="fr-FR" sz="1000" dirty="0" err="1"/>
              <a:t>dmux</a:t>
            </a:r>
            <a:r>
              <a:rPr lang="fr-FR" sz="1000" dirty="0"/>
              <a:t>_ </a:t>
            </a:r>
            <a:r>
              <a:rPr lang="fr-FR" sz="1000" dirty="0" smtClean="0"/>
              <a:t>)</a:t>
            </a:r>
          </a:p>
          <a:p>
            <a:pPr marL="171450" indent="-171450">
              <a:buFont typeface="Arial"/>
              <a:buChar char="•"/>
            </a:pPr>
            <a:r>
              <a:rPr lang="en-US" sz="1000" dirty="0" smtClean="0"/>
              <a:t>The </a:t>
            </a:r>
            <a:r>
              <a:rPr lang="en-US" sz="1000" dirty="0" err="1"/>
              <a:t>demultiplexer</a:t>
            </a:r>
            <a:r>
              <a:rPr lang="en-US" sz="1000" dirty="0"/>
              <a:t> forwards the packet to the agent null  installed </a:t>
            </a:r>
            <a:r>
              <a:rPr lang="en-US" sz="1000" dirty="0" smtClean="0"/>
              <a:t>in the </a:t>
            </a:r>
            <a:r>
              <a:rPr lang="en-US" sz="1000" dirty="0" err="1"/>
              <a:t>demultiplexer</a:t>
            </a:r>
            <a:r>
              <a:rPr lang="en-US" sz="1000" dirty="0"/>
              <a:t>.</a:t>
            </a:r>
            <a:endParaRPr lang="fr-FR" sz="1000" dirty="0" smtClean="0"/>
          </a:p>
          <a:p>
            <a:pPr marL="171450" indent="-171450">
              <a:buFont typeface="Arial"/>
              <a:buChar char="•"/>
            </a:pP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xmlns="" val="3863475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1147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1147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4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4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3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4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1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4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9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4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37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4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4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53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4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4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4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1300"/>
                            </p:stCondLst>
                            <p:childTnLst>
                              <p:par>
                                <p:cTn id="42" presetID="1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4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2100"/>
                            </p:stCondLst>
                            <p:childTnLst>
                              <p:par>
                                <p:cTn id="45" presetID="1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4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2900"/>
                            </p:stCondLst>
                            <p:childTnLst>
                              <p:par>
                                <p:cTn id="48" presetID="1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4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3700"/>
                            </p:stCondLst>
                            <p:childTnLst>
                              <p:par>
                                <p:cTn id="51" presetID="1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4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4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4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4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5" presetID="1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4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1300"/>
                            </p:stCondLst>
                            <p:childTnLst>
                              <p:par>
                                <p:cTn id="68" presetID="1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4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2100"/>
                            </p:stCondLst>
                            <p:childTnLst>
                              <p:par>
                                <p:cTn id="71" presetID="1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4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2900"/>
                            </p:stCondLst>
                            <p:childTnLst>
                              <p:par>
                                <p:cTn id="74" presetID="1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4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3700"/>
                            </p:stCondLst>
                            <p:childTnLst>
                              <p:par>
                                <p:cTn id="77" presetID="1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4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80" presetID="1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4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5300"/>
                            </p:stCondLst>
                            <p:childTnLst>
                              <p:par>
                                <p:cTn id="83" presetID="1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4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6100"/>
                            </p:stCondLst>
                            <p:childTnLst>
                              <p:par>
                                <p:cTn id="86" presetID="1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4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4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3" presetID="1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4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 nodeType="afterGroup">
                            <p:stCondLst>
                              <p:cond delay="1300"/>
                            </p:stCondLst>
                            <p:childTnLst>
                              <p:par>
                                <p:cTn id="96" presetID="1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4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 nodeType="afterGroup">
                            <p:stCondLst>
                              <p:cond delay="2100"/>
                            </p:stCondLst>
                            <p:childTnLst>
                              <p:par>
                                <p:cTn id="99" presetID="1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4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 nodeType="afterGroup">
                            <p:stCondLst>
                              <p:cond delay="2900"/>
                            </p:stCondLst>
                            <p:childTnLst>
                              <p:par>
                                <p:cTn id="102" presetID="1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4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 nodeType="afterGroup">
                            <p:stCondLst>
                              <p:cond delay="3700"/>
                            </p:stCondLst>
                            <p:childTnLst>
                              <p:par>
                                <p:cTn id="105" presetID="1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4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108" presetID="1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4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 nodeType="afterGroup">
                            <p:stCondLst>
                              <p:cond delay="5300"/>
                            </p:stCondLst>
                            <p:childTnLst>
                              <p:par>
                                <p:cTn id="111" presetID="1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4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 nodeType="afterGroup">
                            <p:stCondLst>
                              <p:cond delay="6100"/>
                            </p:stCondLst>
                            <p:childTnLst>
                              <p:par>
                                <p:cTn id="114" presetID="1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4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 nodeType="afterGroup">
                            <p:stCondLst>
                              <p:cond delay="6900"/>
                            </p:stCondLst>
                            <p:childTnLst>
                              <p:par>
                                <p:cTn id="117" presetID="1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4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 nodeType="afterGroup">
                            <p:stCondLst>
                              <p:cond delay="7700"/>
                            </p:stCondLst>
                            <p:childTnLst>
                              <p:par>
                                <p:cTn id="120" presetID="1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4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123" presetID="1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4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 nodeType="afterGroup">
                            <p:stCondLst>
                              <p:cond delay="9300"/>
                            </p:stCondLst>
                            <p:childTnLst>
                              <p:par>
                                <p:cTn id="126" presetID="1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4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 nodeType="afterGroup">
                            <p:stCondLst>
                              <p:cond delay="10100"/>
                            </p:stCondLst>
                            <p:childTnLst>
                              <p:par>
                                <p:cTn id="129" presetID="1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4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 nodeType="afterGroup">
                            <p:stCondLst>
                              <p:cond delay="10900"/>
                            </p:stCondLst>
                            <p:childTnLst>
                              <p:par>
                                <p:cTn id="132" presetID="1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4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 nodeType="afterGroup">
                            <p:stCondLst>
                              <p:cond delay="11700"/>
                            </p:stCondLst>
                            <p:childTnLst>
                              <p:par>
                                <p:cTn id="135" presetID="1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4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 nodeType="afterGroup">
                            <p:stCondLst>
                              <p:cond delay="12500"/>
                            </p:stCondLst>
                            <p:childTnLst>
                              <p:par>
                                <p:cTn id="138" presetID="1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4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 nodeType="afterGroup">
                            <p:stCondLst>
                              <p:cond delay="13300"/>
                            </p:stCondLst>
                            <p:childTnLst>
                              <p:par>
                                <p:cTn id="141" presetID="1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4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 nodeType="afterGroup">
                            <p:stCondLst>
                              <p:cond delay="14100"/>
                            </p:stCondLst>
                            <p:childTnLst>
                              <p:par>
                                <p:cTn id="144" presetID="1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4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 nodeType="clickPar">
                      <p:stCondLst>
                        <p:cond delay="indefinite"/>
                      </p:stCondLst>
                      <p:childTnLst>
                        <p:par>
                          <p:cTn id="1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4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1" presetID="1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4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 nodeType="clickPar">
                      <p:stCondLst>
                        <p:cond delay="indefinite"/>
                      </p:stCondLst>
                      <p:childTnLst>
                        <p:par>
                          <p:cTn id="1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4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754" grpId="0" animBg="1"/>
      <p:bldP spid="114755" grpId="0" animBg="1"/>
      <p:bldP spid="114756" grpId="0" animBg="1"/>
      <p:bldP spid="114757" grpId="0" animBg="1"/>
      <p:bldP spid="114758" grpId="0" animBg="1"/>
      <p:bldP spid="114759" grpId="0" animBg="1"/>
      <p:bldP spid="114760" grpId="0" animBg="1"/>
      <p:bldP spid="114761" grpId="0" animBg="1"/>
      <p:bldP spid="114762" grpId="0" animBg="1"/>
      <p:bldP spid="114763" grpId="0" animBg="1"/>
      <p:bldP spid="114764" grpId="0" animBg="1"/>
      <p:bldP spid="114765" grpId="0" animBg="1"/>
      <p:bldP spid="114766" grpId="0" animBg="1"/>
      <p:bldP spid="114767" grpId="0" animBg="1"/>
      <p:bldP spid="114768" grpId="0" animBg="1"/>
      <p:bldP spid="114769" grpId="0" animBg="1"/>
      <p:bldP spid="114770" grpId="0" animBg="1"/>
      <p:bldP spid="114771" grpId="0" animBg="1"/>
      <p:bldP spid="114772" grpId="0" animBg="1"/>
      <p:bldP spid="114773" grpId="0" animBg="1"/>
      <p:bldP spid="114774" grpId="0" animBg="1"/>
      <p:bldP spid="114775" grpId="0" animBg="1"/>
      <p:bldP spid="114776" grpId="0" animBg="1"/>
      <p:bldP spid="114777" grpId="0" animBg="1"/>
      <p:bldP spid="114778" grpId="0" animBg="1"/>
      <p:bldP spid="114779" grpId="0" animBg="1"/>
      <p:bldP spid="114780" grpId="0" animBg="1"/>
      <p:bldP spid="114781" grpId="0" animBg="1"/>
      <p:bldP spid="114782" grpId="0" animBg="1"/>
      <p:bldP spid="114783" grpId="0" animBg="1"/>
      <p:bldP spid="114784" grpId="0" animBg="1"/>
      <p:bldP spid="114785" grpId="0" animBg="1"/>
      <p:bldP spid="114786" grpId="0" animBg="1"/>
      <p:bldP spid="114787" grpId="0" animBg="1"/>
      <p:bldP spid="114788" grpId="0" animBg="1"/>
      <p:bldP spid="114789" grpId="0" animBg="1"/>
      <p:bldP spid="114790" grpId="0" animBg="1"/>
      <p:bldP spid="114791" grpId="0" animBg="1"/>
      <p:bldP spid="114792" grpId="0" animBg="1"/>
      <p:bldP spid="114793" grpId="0" animBg="1"/>
      <p:bldP spid="114794" grpId="0" animBg="1"/>
      <p:bldP spid="114795" grpId="0" animBg="1"/>
      <p:bldP spid="114796" grpId="0" animBg="1"/>
      <p:bldP spid="114797" grpId="0" animBg="1"/>
      <p:bldP spid="114798" grpId="0" animBg="1"/>
      <p:bldP spid="114799" grpId="0" animBg="1"/>
      <p:bldP spid="114800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08" name="computr2"/>
          <p:cNvSpPr>
            <a:spLocks noChangeAspect="1" noEditPoints="1" noChangeArrowheads="1"/>
          </p:cNvSpPr>
          <p:nvPr/>
        </p:nvSpPr>
        <p:spPr bwMode="auto">
          <a:xfrm>
            <a:off x="6181726" y="1846262"/>
            <a:ext cx="871538" cy="871538"/>
          </a:xfrm>
          <a:custGeom>
            <a:avLst/>
            <a:gdLst>
              <a:gd name="T0" fmla="*/ 10800 w 21600"/>
              <a:gd name="T1" fmla="*/ 0 h 21600"/>
              <a:gd name="T2" fmla="*/ 10800 w 21600"/>
              <a:gd name="T3" fmla="*/ 21600 h 21600"/>
              <a:gd name="T4" fmla="*/ 17326 w 21600"/>
              <a:gd name="T5" fmla="*/ 0 h 21600"/>
              <a:gd name="T6" fmla="*/ 4274 w 21600"/>
              <a:gd name="T7" fmla="*/ 0 h 21600"/>
              <a:gd name="T8" fmla="*/ 4274 w 21600"/>
              <a:gd name="T9" fmla="*/ 11631 h 21600"/>
              <a:gd name="T10" fmla="*/ 17326 w 21600"/>
              <a:gd name="T11" fmla="*/ 11631 h 21600"/>
              <a:gd name="T12" fmla="*/ 4274 w 21600"/>
              <a:gd name="T13" fmla="*/ 5816 h 21600"/>
              <a:gd name="T14" fmla="*/ 17326 w 21600"/>
              <a:gd name="T15" fmla="*/ 5816 h 21600"/>
              <a:gd name="T16" fmla="*/ 18828 w 21600"/>
              <a:gd name="T17" fmla="*/ 15785 h 21600"/>
              <a:gd name="T18" fmla="*/ 2772 w 21600"/>
              <a:gd name="T19" fmla="*/ 15785 h 21600"/>
              <a:gd name="T20" fmla="*/ 6194 w 21600"/>
              <a:gd name="T21" fmla="*/ 1913 h 21600"/>
              <a:gd name="T22" fmla="*/ 15565 w 21600"/>
              <a:gd name="T23" fmla="*/ 974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 extrusionOk="0">
                <a:moveTo>
                  <a:pt x="21022" y="20295"/>
                </a:moveTo>
                <a:lnTo>
                  <a:pt x="18828" y="18396"/>
                </a:lnTo>
                <a:lnTo>
                  <a:pt x="18828" y="13174"/>
                </a:lnTo>
                <a:lnTo>
                  <a:pt x="15478" y="13174"/>
                </a:lnTo>
                <a:lnTo>
                  <a:pt x="15478" y="11631"/>
                </a:lnTo>
                <a:lnTo>
                  <a:pt x="17326" y="11631"/>
                </a:lnTo>
                <a:lnTo>
                  <a:pt x="17326" y="11156"/>
                </a:lnTo>
                <a:lnTo>
                  <a:pt x="17326" y="0"/>
                </a:lnTo>
                <a:lnTo>
                  <a:pt x="10858" y="0"/>
                </a:lnTo>
                <a:lnTo>
                  <a:pt x="4274" y="0"/>
                </a:lnTo>
                <a:lnTo>
                  <a:pt x="4274" y="11037"/>
                </a:lnTo>
                <a:lnTo>
                  <a:pt x="4274" y="11631"/>
                </a:lnTo>
                <a:lnTo>
                  <a:pt x="6122" y="11631"/>
                </a:lnTo>
                <a:lnTo>
                  <a:pt x="6122" y="13174"/>
                </a:lnTo>
                <a:lnTo>
                  <a:pt x="2772" y="13174"/>
                </a:lnTo>
                <a:lnTo>
                  <a:pt x="2772" y="18514"/>
                </a:lnTo>
                <a:lnTo>
                  <a:pt x="693" y="20295"/>
                </a:lnTo>
                <a:lnTo>
                  <a:pt x="462" y="20413"/>
                </a:lnTo>
                <a:lnTo>
                  <a:pt x="231" y="20651"/>
                </a:lnTo>
                <a:lnTo>
                  <a:pt x="116" y="20888"/>
                </a:lnTo>
                <a:lnTo>
                  <a:pt x="0" y="21125"/>
                </a:lnTo>
                <a:lnTo>
                  <a:pt x="0" y="21244"/>
                </a:lnTo>
                <a:lnTo>
                  <a:pt x="116" y="21363"/>
                </a:lnTo>
                <a:lnTo>
                  <a:pt x="116" y="21481"/>
                </a:lnTo>
                <a:lnTo>
                  <a:pt x="231" y="21481"/>
                </a:lnTo>
                <a:lnTo>
                  <a:pt x="347" y="21600"/>
                </a:lnTo>
                <a:lnTo>
                  <a:pt x="578" y="21600"/>
                </a:lnTo>
                <a:lnTo>
                  <a:pt x="693" y="21600"/>
                </a:lnTo>
                <a:lnTo>
                  <a:pt x="10858" y="21600"/>
                </a:lnTo>
                <a:lnTo>
                  <a:pt x="20907" y="21600"/>
                </a:lnTo>
                <a:lnTo>
                  <a:pt x="21138" y="21600"/>
                </a:lnTo>
                <a:lnTo>
                  <a:pt x="21253" y="21600"/>
                </a:lnTo>
                <a:lnTo>
                  <a:pt x="21369" y="21481"/>
                </a:lnTo>
                <a:lnTo>
                  <a:pt x="21484" y="21481"/>
                </a:lnTo>
                <a:lnTo>
                  <a:pt x="21600" y="21363"/>
                </a:lnTo>
                <a:lnTo>
                  <a:pt x="21600" y="21244"/>
                </a:lnTo>
                <a:lnTo>
                  <a:pt x="21600" y="21125"/>
                </a:lnTo>
                <a:lnTo>
                  <a:pt x="21484" y="20888"/>
                </a:lnTo>
                <a:lnTo>
                  <a:pt x="21369" y="20651"/>
                </a:lnTo>
                <a:lnTo>
                  <a:pt x="21253" y="20413"/>
                </a:lnTo>
                <a:lnTo>
                  <a:pt x="21022" y="20295"/>
                </a:lnTo>
                <a:close/>
              </a:path>
              <a:path w="21600" h="21600" extrusionOk="0">
                <a:moveTo>
                  <a:pt x="18019" y="18514"/>
                </a:moveTo>
                <a:lnTo>
                  <a:pt x="17326" y="17921"/>
                </a:lnTo>
                <a:lnTo>
                  <a:pt x="4389" y="17921"/>
                </a:lnTo>
                <a:lnTo>
                  <a:pt x="3696" y="18514"/>
                </a:lnTo>
                <a:lnTo>
                  <a:pt x="18019" y="18514"/>
                </a:lnTo>
                <a:close/>
              </a:path>
              <a:path w="21600" h="21600" extrusionOk="0">
                <a:moveTo>
                  <a:pt x="19174" y="19701"/>
                </a:moveTo>
                <a:lnTo>
                  <a:pt x="18481" y="19108"/>
                </a:lnTo>
                <a:lnTo>
                  <a:pt x="3119" y="19108"/>
                </a:lnTo>
                <a:lnTo>
                  <a:pt x="2426" y="19701"/>
                </a:lnTo>
                <a:lnTo>
                  <a:pt x="19174" y="19701"/>
                </a:lnTo>
                <a:close/>
              </a:path>
              <a:path w="21600" h="21600" extrusionOk="0">
                <a:moveTo>
                  <a:pt x="20560" y="20769"/>
                </a:moveTo>
                <a:lnTo>
                  <a:pt x="19867" y="20176"/>
                </a:lnTo>
                <a:lnTo>
                  <a:pt x="1848" y="20176"/>
                </a:lnTo>
                <a:lnTo>
                  <a:pt x="1155" y="20769"/>
                </a:lnTo>
                <a:lnTo>
                  <a:pt x="20560" y="20769"/>
                </a:lnTo>
                <a:close/>
              </a:path>
              <a:path w="21600" h="21600" extrusionOk="0">
                <a:moveTo>
                  <a:pt x="18828" y="18396"/>
                </a:moveTo>
                <a:lnTo>
                  <a:pt x="17442" y="17209"/>
                </a:lnTo>
                <a:lnTo>
                  <a:pt x="4158" y="17209"/>
                </a:lnTo>
                <a:lnTo>
                  <a:pt x="2772" y="18514"/>
                </a:lnTo>
                <a:moveTo>
                  <a:pt x="13168" y="14123"/>
                </a:moveTo>
                <a:lnTo>
                  <a:pt x="13168" y="14716"/>
                </a:lnTo>
                <a:lnTo>
                  <a:pt x="17788" y="14716"/>
                </a:lnTo>
                <a:lnTo>
                  <a:pt x="17788" y="14123"/>
                </a:lnTo>
                <a:lnTo>
                  <a:pt x="13168" y="14123"/>
                </a:lnTo>
                <a:close/>
              </a:path>
              <a:path w="21600" h="21600" extrusionOk="0">
                <a:moveTo>
                  <a:pt x="6122" y="1899"/>
                </a:moveTo>
                <a:lnTo>
                  <a:pt x="6122" y="9732"/>
                </a:lnTo>
                <a:lnTo>
                  <a:pt x="15478" y="9732"/>
                </a:lnTo>
                <a:lnTo>
                  <a:pt x="15478" y="1899"/>
                </a:lnTo>
                <a:lnTo>
                  <a:pt x="6122" y="1899"/>
                </a:lnTo>
                <a:moveTo>
                  <a:pt x="6122" y="11631"/>
                </a:moveTo>
                <a:lnTo>
                  <a:pt x="15478" y="11631"/>
                </a:lnTo>
                <a:lnTo>
                  <a:pt x="15478" y="13174"/>
                </a:lnTo>
                <a:lnTo>
                  <a:pt x="6122" y="13174"/>
                </a:lnTo>
                <a:lnTo>
                  <a:pt x="6122" y="11631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5709" name="computr2"/>
          <p:cNvSpPr>
            <a:spLocks noChangeAspect="1" noEditPoints="1" noChangeArrowheads="1"/>
          </p:cNvSpPr>
          <p:nvPr/>
        </p:nvSpPr>
        <p:spPr bwMode="auto">
          <a:xfrm>
            <a:off x="2109789" y="1893887"/>
            <a:ext cx="871537" cy="871538"/>
          </a:xfrm>
          <a:custGeom>
            <a:avLst/>
            <a:gdLst>
              <a:gd name="T0" fmla="*/ 10800 w 21600"/>
              <a:gd name="T1" fmla="*/ 0 h 21600"/>
              <a:gd name="T2" fmla="*/ 10800 w 21600"/>
              <a:gd name="T3" fmla="*/ 21600 h 21600"/>
              <a:gd name="T4" fmla="*/ 17326 w 21600"/>
              <a:gd name="T5" fmla="*/ 0 h 21600"/>
              <a:gd name="T6" fmla="*/ 4274 w 21600"/>
              <a:gd name="T7" fmla="*/ 0 h 21600"/>
              <a:gd name="T8" fmla="*/ 4274 w 21600"/>
              <a:gd name="T9" fmla="*/ 11631 h 21600"/>
              <a:gd name="T10" fmla="*/ 17326 w 21600"/>
              <a:gd name="T11" fmla="*/ 11631 h 21600"/>
              <a:gd name="T12" fmla="*/ 4274 w 21600"/>
              <a:gd name="T13" fmla="*/ 5816 h 21600"/>
              <a:gd name="T14" fmla="*/ 17326 w 21600"/>
              <a:gd name="T15" fmla="*/ 5816 h 21600"/>
              <a:gd name="T16" fmla="*/ 18828 w 21600"/>
              <a:gd name="T17" fmla="*/ 15785 h 21600"/>
              <a:gd name="T18" fmla="*/ 2772 w 21600"/>
              <a:gd name="T19" fmla="*/ 15785 h 21600"/>
              <a:gd name="T20" fmla="*/ 6194 w 21600"/>
              <a:gd name="T21" fmla="*/ 1913 h 21600"/>
              <a:gd name="T22" fmla="*/ 15565 w 21600"/>
              <a:gd name="T23" fmla="*/ 974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 extrusionOk="0">
                <a:moveTo>
                  <a:pt x="21022" y="20295"/>
                </a:moveTo>
                <a:lnTo>
                  <a:pt x="18828" y="18396"/>
                </a:lnTo>
                <a:lnTo>
                  <a:pt x="18828" y="13174"/>
                </a:lnTo>
                <a:lnTo>
                  <a:pt x="15478" y="13174"/>
                </a:lnTo>
                <a:lnTo>
                  <a:pt x="15478" y="11631"/>
                </a:lnTo>
                <a:lnTo>
                  <a:pt x="17326" y="11631"/>
                </a:lnTo>
                <a:lnTo>
                  <a:pt x="17326" y="11156"/>
                </a:lnTo>
                <a:lnTo>
                  <a:pt x="17326" y="0"/>
                </a:lnTo>
                <a:lnTo>
                  <a:pt x="10858" y="0"/>
                </a:lnTo>
                <a:lnTo>
                  <a:pt x="4274" y="0"/>
                </a:lnTo>
                <a:lnTo>
                  <a:pt x="4274" y="11037"/>
                </a:lnTo>
                <a:lnTo>
                  <a:pt x="4274" y="11631"/>
                </a:lnTo>
                <a:lnTo>
                  <a:pt x="6122" y="11631"/>
                </a:lnTo>
                <a:lnTo>
                  <a:pt x="6122" y="13174"/>
                </a:lnTo>
                <a:lnTo>
                  <a:pt x="2772" y="13174"/>
                </a:lnTo>
                <a:lnTo>
                  <a:pt x="2772" y="18514"/>
                </a:lnTo>
                <a:lnTo>
                  <a:pt x="693" y="20295"/>
                </a:lnTo>
                <a:lnTo>
                  <a:pt x="462" y="20413"/>
                </a:lnTo>
                <a:lnTo>
                  <a:pt x="231" y="20651"/>
                </a:lnTo>
                <a:lnTo>
                  <a:pt x="116" y="20888"/>
                </a:lnTo>
                <a:lnTo>
                  <a:pt x="0" y="21125"/>
                </a:lnTo>
                <a:lnTo>
                  <a:pt x="0" y="21244"/>
                </a:lnTo>
                <a:lnTo>
                  <a:pt x="116" y="21363"/>
                </a:lnTo>
                <a:lnTo>
                  <a:pt x="116" y="21481"/>
                </a:lnTo>
                <a:lnTo>
                  <a:pt x="231" y="21481"/>
                </a:lnTo>
                <a:lnTo>
                  <a:pt x="347" y="21600"/>
                </a:lnTo>
                <a:lnTo>
                  <a:pt x="578" y="21600"/>
                </a:lnTo>
                <a:lnTo>
                  <a:pt x="693" y="21600"/>
                </a:lnTo>
                <a:lnTo>
                  <a:pt x="10858" y="21600"/>
                </a:lnTo>
                <a:lnTo>
                  <a:pt x="20907" y="21600"/>
                </a:lnTo>
                <a:lnTo>
                  <a:pt x="21138" y="21600"/>
                </a:lnTo>
                <a:lnTo>
                  <a:pt x="21253" y="21600"/>
                </a:lnTo>
                <a:lnTo>
                  <a:pt x="21369" y="21481"/>
                </a:lnTo>
                <a:lnTo>
                  <a:pt x="21484" y="21481"/>
                </a:lnTo>
                <a:lnTo>
                  <a:pt x="21600" y="21363"/>
                </a:lnTo>
                <a:lnTo>
                  <a:pt x="21600" y="21244"/>
                </a:lnTo>
                <a:lnTo>
                  <a:pt x="21600" y="21125"/>
                </a:lnTo>
                <a:lnTo>
                  <a:pt x="21484" y="20888"/>
                </a:lnTo>
                <a:lnTo>
                  <a:pt x="21369" y="20651"/>
                </a:lnTo>
                <a:lnTo>
                  <a:pt x="21253" y="20413"/>
                </a:lnTo>
                <a:lnTo>
                  <a:pt x="21022" y="20295"/>
                </a:lnTo>
                <a:close/>
              </a:path>
              <a:path w="21600" h="21600" extrusionOk="0">
                <a:moveTo>
                  <a:pt x="18019" y="18514"/>
                </a:moveTo>
                <a:lnTo>
                  <a:pt x="17326" y="17921"/>
                </a:lnTo>
                <a:lnTo>
                  <a:pt x="4389" y="17921"/>
                </a:lnTo>
                <a:lnTo>
                  <a:pt x="3696" y="18514"/>
                </a:lnTo>
                <a:lnTo>
                  <a:pt x="18019" y="18514"/>
                </a:lnTo>
                <a:close/>
              </a:path>
              <a:path w="21600" h="21600" extrusionOk="0">
                <a:moveTo>
                  <a:pt x="19174" y="19701"/>
                </a:moveTo>
                <a:lnTo>
                  <a:pt x="18481" y="19108"/>
                </a:lnTo>
                <a:lnTo>
                  <a:pt x="3119" y="19108"/>
                </a:lnTo>
                <a:lnTo>
                  <a:pt x="2426" y="19701"/>
                </a:lnTo>
                <a:lnTo>
                  <a:pt x="19174" y="19701"/>
                </a:lnTo>
                <a:close/>
              </a:path>
              <a:path w="21600" h="21600" extrusionOk="0">
                <a:moveTo>
                  <a:pt x="20560" y="20769"/>
                </a:moveTo>
                <a:lnTo>
                  <a:pt x="19867" y="20176"/>
                </a:lnTo>
                <a:lnTo>
                  <a:pt x="1848" y="20176"/>
                </a:lnTo>
                <a:lnTo>
                  <a:pt x="1155" y="20769"/>
                </a:lnTo>
                <a:lnTo>
                  <a:pt x="20560" y="20769"/>
                </a:lnTo>
                <a:close/>
              </a:path>
              <a:path w="21600" h="21600" extrusionOk="0">
                <a:moveTo>
                  <a:pt x="18828" y="18396"/>
                </a:moveTo>
                <a:lnTo>
                  <a:pt x="17442" y="17209"/>
                </a:lnTo>
                <a:lnTo>
                  <a:pt x="4158" y="17209"/>
                </a:lnTo>
                <a:lnTo>
                  <a:pt x="2772" y="18514"/>
                </a:lnTo>
                <a:moveTo>
                  <a:pt x="13168" y="14123"/>
                </a:moveTo>
                <a:lnTo>
                  <a:pt x="13168" y="14716"/>
                </a:lnTo>
                <a:lnTo>
                  <a:pt x="17788" y="14716"/>
                </a:lnTo>
                <a:lnTo>
                  <a:pt x="17788" y="14123"/>
                </a:lnTo>
                <a:lnTo>
                  <a:pt x="13168" y="14123"/>
                </a:lnTo>
                <a:close/>
              </a:path>
              <a:path w="21600" h="21600" extrusionOk="0">
                <a:moveTo>
                  <a:pt x="6122" y="1899"/>
                </a:moveTo>
                <a:lnTo>
                  <a:pt x="6122" y="9732"/>
                </a:lnTo>
                <a:lnTo>
                  <a:pt x="15478" y="9732"/>
                </a:lnTo>
                <a:lnTo>
                  <a:pt x="15478" y="1899"/>
                </a:lnTo>
                <a:lnTo>
                  <a:pt x="6122" y="1899"/>
                </a:lnTo>
                <a:moveTo>
                  <a:pt x="6122" y="11631"/>
                </a:moveTo>
                <a:lnTo>
                  <a:pt x="15478" y="11631"/>
                </a:lnTo>
                <a:lnTo>
                  <a:pt x="15478" y="13174"/>
                </a:lnTo>
                <a:lnTo>
                  <a:pt x="6122" y="13174"/>
                </a:lnTo>
                <a:lnTo>
                  <a:pt x="6122" y="11631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5604" name="Oval 68"/>
          <p:cNvSpPr>
            <a:spLocks noChangeArrowheads="1"/>
          </p:cNvSpPr>
          <p:nvPr/>
        </p:nvSpPr>
        <p:spPr bwMode="auto">
          <a:xfrm>
            <a:off x="371476" y="2963862"/>
            <a:ext cx="1995488" cy="2116138"/>
          </a:xfrm>
          <a:prstGeom prst="ellipse">
            <a:avLst/>
          </a:prstGeom>
          <a:solidFill>
            <a:srgbClr val="7DC4C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65693" name="AutoShape 157"/>
          <p:cNvCxnSpPr>
            <a:cxnSpLocks noChangeShapeType="1"/>
            <a:stCxn id="65609" idx="1"/>
            <a:endCxn id="65547" idx="2"/>
          </p:cNvCxnSpPr>
          <p:nvPr/>
        </p:nvCxnSpPr>
        <p:spPr bwMode="auto">
          <a:xfrm>
            <a:off x="779464" y="4022725"/>
            <a:ext cx="1373187" cy="1309687"/>
          </a:xfrm>
          <a:prstGeom prst="straightConnector1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65645" name="AutoShape 109"/>
          <p:cNvCxnSpPr>
            <a:cxnSpLocks noChangeShapeType="1"/>
            <a:stCxn id="65546" idx="3"/>
            <a:endCxn id="65641" idx="0"/>
          </p:cNvCxnSpPr>
          <p:nvPr/>
        </p:nvCxnSpPr>
        <p:spPr bwMode="auto">
          <a:xfrm flipH="1" flipV="1">
            <a:off x="6278564" y="3305175"/>
            <a:ext cx="719137" cy="2246312"/>
          </a:xfrm>
          <a:prstGeom prst="straightConnector1">
            <a:avLst/>
          </a:prstGeom>
          <a:noFill/>
          <a:ln w="28575">
            <a:solidFill>
              <a:srgbClr val="C0C0C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65646" name="AutoShape 110"/>
          <p:cNvCxnSpPr>
            <a:cxnSpLocks noChangeShapeType="1"/>
            <a:stCxn id="65547" idx="4"/>
            <a:endCxn id="65641" idx="1"/>
          </p:cNvCxnSpPr>
          <p:nvPr/>
        </p:nvCxnSpPr>
        <p:spPr bwMode="auto">
          <a:xfrm flipV="1">
            <a:off x="2436814" y="3343275"/>
            <a:ext cx="457200" cy="2271712"/>
          </a:xfrm>
          <a:prstGeom prst="straightConnector1">
            <a:avLst/>
          </a:prstGeom>
          <a:noFill/>
          <a:ln w="28575">
            <a:solidFill>
              <a:srgbClr val="C0C0C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65637" name="Line 101"/>
          <p:cNvSpPr>
            <a:spLocks noChangeShapeType="1"/>
          </p:cNvSpPr>
          <p:nvPr/>
        </p:nvSpPr>
        <p:spPr bwMode="auto">
          <a:xfrm flipH="1">
            <a:off x="2317751" y="2316162"/>
            <a:ext cx="576263" cy="1944688"/>
          </a:xfrm>
          <a:prstGeom prst="line">
            <a:avLst/>
          </a:prstGeom>
          <a:noFill/>
          <a:ln w="28575">
            <a:solidFill>
              <a:srgbClr val="C0C0C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A Simple Topology</a:t>
            </a:r>
          </a:p>
        </p:txBody>
      </p:sp>
      <p:sp>
        <p:nvSpPr>
          <p:cNvPr id="65540" name="Oval 4"/>
          <p:cNvSpPr>
            <a:spLocks noChangeArrowheads="1"/>
          </p:cNvSpPr>
          <p:nvPr/>
        </p:nvSpPr>
        <p:spPr bwMode="auto">
          <a:xfrm>
            <a:off x="2101851" y="1884362"/>
            <a:ext cx="863600" cy="863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buFontTx/>
              <a:buNone/>
            </a:pPr>
            <a:r>
              <a:rPr lang="en-GB" b="1"/>
              <a:t>n0</a:t>
            </a:r>
          </a:p>
        </p:txBody>
      </p:sp>
      <p:sp>
        <p:nvSpPr>
          <p:cNvPr id="65541" name="Oval 5"/>
          <p:cNvSpPr>
            <a:spLocks noChangeArrowheads="1"/>
          </p:cNvSpPr>
          <p:nvPr/>
        </p:nvSpPr>
        <p:spPr bwMode="auto">
          <a:xfrm>
            <a:off x="6205539" y="1884362"/>
            <a:ext cx="863600" cy="863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buFontTx/>
              <a:buNone/>
            </a:pPr>
            <a:r>
              <a:rPr lang="en-GB" b="1"/>
              <a:t>n1</a:t>
            </a:r>
          </a:p>
        </p:txBody>
      </p:sp>
      <p:cxnSp>
        <p:nvCxnSpPr>
          <p:cNvPr id="65542" name="AutoShape 6"/>
          <p:cNvCxnSpPr>
            <a:cxnSpLocks noChangeShapeType="1"/>
            <a:stCxn id="65540" idx="6"/>
            <a:endCxn id="65541" idx="2"/>
          </p:cNvCxnSpPr>
          <p:nvPr/>
        </p:nvCxnSpPr>
        <p:spPr bwMode="auto">
          <a:xfrm>
            <a:off x="2965451" y="2316162"/>
            <a:ext cx="3240088" cy="0"/>
          </a:xfrm>
          <a:prstGeom prst="straightConnector1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65634" name="Line 98"/>
          <p:cNvSpPr>
            <a:spLocks noChangeShapeType="1"/>
          </p:cNvSpPr>
          <p:nvPr/>
        </p:nvSpPr>
        <p:spPr bwMode="auto">
          <a:xfrm flipH="1">
            <a:off x="1020764" y="2028825"/>
            <a:ext cx="1225550" cy="1008062"/>
          </a:xfrm>
          <a:prstGeom prst="line">
            <a:avLst/>
          </a:prstGeom>
          <a:noFill/>
          <a:ln w="28575">
            <a:solidFill>
              <a:srgbClr val="C0C0C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65679" name="Group 143"/>
          <p:cNvGrpSpPr>
            <a:grpSpLocks/>
          </p:cNvGrpSpPr>
          <p:nvPr/>
        </p:nvGrpSpPr>
        <p:grpSpPr bwMode="auto">
          <a:xfrm>
            <a:off x="2152651" y="4908550"/>
            <a:ext cx="4845050" cy="1285875"/>
            <a:chOff x="1292" y="2795"/>
            <a:chExt cx="3052" cy="810"/>
          </a:xfrm>
        </p:grpSpPr>
        <p:sp>
          <p:nvSpPr>
            <p:cNvPr id="65546" name="Rectangle 10"/>
            <p:cNvSpPr>
              <a:spLocks noChangeArrowheads="1"/>
            </p:cNvSpPr>
            <p:nvPr/>
          </p:nvSpPr>
          <p:spPr bwMode="auto">
            <a:xfrm>
              <a:off x="1470" y="2795"/>
              <a:ext cx="2874" cy="810"/>
            </a:xfrm>
            <a:prstGeom prst="rect">
              <a:avLst/>
            </a:prstGeom>
            <a:solidFill>
              <a:srgbClr val="7DC4C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buFontTx/>
                <a:buNone/>
              </a:pPr>
              <a:endParaRPr lang="en-US" sz="1200" b="1">
                <a:solidFill>
                  <a:srgbClr val="4E9EC6"/>
                </a:solidFill>
              </a:endParaRPr>
            </a:p>
          </p:txBody>
        </p:sp>
        <p:sp>
          <p:nvSpPr>
            <p:cNvPr id="65547" name="Oval 11"/>
            <p:cNvSpPr>
              <a:spLocks noChangeArrowheads="1"/>
            </p:cNvSpPr>
            <p:nvPr/>
          </p:nvSpPr>
          <p:spPr bwMode="auto">
            <a:xfrm>
              <a:off x="1292" y="2883"/>
              <a:ext cx="357" cy="35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buFontTx/>
                <a:buNone/>
              </a:pPr>
              <a:r>
                <a:rPr lang="en-GB" sz="1200" b="1">
                  <a:latin typeface="Courier New" charset="0"/>
                </a:rPr>
                <a:t>head_</a:t>
              </a:r>
            </a:p>
          </p:txBody>
        </p:sp>
        <p:sp>
          <p:nvSpPr>
            <p:cNvPr id="65548" name="Rectangle 12"/>
            <p:cNvSpPr>
              <a:spLocks noChangeArrowheads="1"/>
            </p:cNvSpPr>
            <p:nvPr/>
          </p:nvSpPr>
          <p:spPr bwMode="auto">
            <a:xfrm>
              <a:off x="1738" y="2958"/>
              <a:ext cx="356" cy="208"/>
            </a:xfrm>
            <a:prstGeom prst="rect">
              <a:avLst/>
            </a:prstGeom>
            <a:solidFill>
              <a:srgbClr val="B2B2B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buFontTx/>
                <a:buNone/>
              </a:pPr>
              <a:r>
                <a:rPr lang="en-GB" sz="1200" b="1">
                  <a:solidFill>
                    <a:schemeClr val="bg1"/>
                  </a:solidFill>
                  <a:latin typeface="Courier New" charset="0"/>
                </a:rPr>
                <a:t>enqT_</a:t>
              </a:r>
            </a:p>
          </p:txBody>
        </p:sp>
        <p:sp>
          <p:nvSpPr>
            <p:cNvPr id="65549" name="Rectangle 13"/>
            <p:cNvSpPr>
              <a:spLocks noChangeArrowheads="1"/>
            </p:cNvSpPr>
            <p:nvPr/>
          </p:nvSpPr>
          <p:spPr bwMode="auto">
            <a:xfrm>
              <a:off x="2177" y="2958"/>
              <a:ext cx="357" cy="20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buFontTx/>
                <a:buNone/>
              </a:pPr>
              <a:r>
                <a:rPr lang="en-GB" sz="1200" b="1">
                  <a:latin typeface="Courier New" charset="0"/>
                </a:rPr>
                <a:t>queue_</a:t>
              </a:r>
            </a:p>
          </p:txBody>
        </p:sp>
        <p:sp>
          <p:nvSpPr>
            <p:cNvPr id="65550" name="Rectangle 14"/>
            <p:cNvSpPr>
              <a:spLocks noChangeArrowheads="1"/>
            </p:cNvSpPr>
            <p:nvPr/>
          </p:nvSpPr>
          <p:spPr bwMode="auto">
            <a:xfrm>
              <a:off x="2617" y="2958"/>
              <a:ext cx="356" cy="208"/>
            </a:xfrm>
            <a:prstGeom prst="rect">
              <a:avLst/>
            </a:prstGeom>
            <a:solidFill>
              <a:srgbClr val="B2B2B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buFontTx/>
                <a:buNone/>
              </a:pPr>
              <a:r>
                <a:rPr lang="en-GB" sz="1200" b="1">
                  <a:solidFill>
                    <a:schemeClr val="bg1"/>
                  </a:solidFill>
                  <a:latin typeface="Courier New" charset="0"/>
                </a:rPr>
                <a:t>deqT_</a:t>
              </a:r>
            </a:p>
          </p:txBody>
        </p:sp>
        <p:sp>
          <p:nvSpPr>
            <p:cNvPr id="65551" name="Rectangle 15"/>
            <p:cNvSpPr>
              <a:spLocks noChangeArrowheads="1"/>
            </p:cNvSpPr>
            <p:nvPr/>
          </p:nvSpPr>
          <p:spPr bwMode="auto">
            <a:xfrm>
              <a:off x="3056" y="2958"/>
              <a:ext cx="357" cy="20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buFontTx/>
                <a:buNone/>
              </a:pPr>
              <a:r>
                <a:rPr lang="en-GB" sz="1200" b="1">
                  <a:latin typeface="Courier New" charset="0"/>
                </a:rPr>
                <a:t>link_</a:t>
              </a:r>
            </a:p>
          </p:txBody>
        </p:sp>
        <p:sp>
          <p:nvSpPr>
            <p:cNvPr id="65552" name="Rectangle 16"/>
            <p:cNvSpPr>
              <a:spLocks noChangeArrowheads="1"/>
            </p:cNvSpPr>
            <p:nvPr/>
          </p:nvSpPr>
          <p:spPr bwMode="auto">
            <a:xfrm>
              <a:off x="3496" y="2958"/>
              <a:ext cx="356" cy="20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buFontTx/>
                <a:buNone/>
              </a:pPr>
              <a:r>
                <a:rPr lang="en-GB" sz="1200" b="1">
                  <a:latin typeface="Courier New" charset="0"/>
                </a:rPr>
                <a:t>ttl_</a:t>
              </a:r>
            </a:p>
          </p:txBody>
        </p:sp>
        <p:sp>
          <p:nvSpPr>
            <p:cNvPr id="65553" name="Rectangle 17"/>
            <p:cNvSpPr>
              <a:spLocks noChangeArrowheads="1"/>
            </p:cNvSpPr>
            <p:nvPr/>
          </p:nvSpPr>
          <p:spPr bwMode="auto">
            <a:xfrm>
              <a:off x="1886" y="3337"/>
              <a:ext cx="535" cy="207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buFontTx/>
                <a:buNone/>
              </a:pPr>
              <a:r>
                <a:rPr lang="en-GB" sz="1200" b="1">
                  <a:latin typeface="Courier New" charset="0"/>
                </a:rPr>
                <a:t>drophead_</a:t>
              </a:r>
            </a:p>
          </p:txBody>
        </p:sp>
        <p:sp>
          <p:nvSpPr>
            <p:cNvPr id="65554" name="Rectangle 18"/>
            <p:cNvSpPr>
              <a:spLocks noChangeArrowheads="1"/>
            </p:cNvSpPr>
            <p:nvPr/>
          </p:nvSpPr>
          <p:spPr bwMode="auto">
            <a:xfrm>
              <a:off x="3936" y="2958"/>
              <a:ext cx="357" cy="208"/>
            </a:xfrm>
            <a:prstGeom prst="rect">
              <a:avLst/>
            </a:prstGeom>
            <a:solidFill>
              <a:srgbClr val="B2B2B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buFontTx/>
                <a:buNone/>
              </a:pPr>
              <a:r>
                <a:rPr lang="en-GB" sz="1200" b="1">
                  <a:solidFill>
                    <a:schemeClr val="bg1"/>
                  </a:solidFill>
                  <a:latin typeface="Courier New" charset="0"/>
                </a:rPr>
                <a:t>rcvT_</a:t>
              </a:r>
            </a:p>
          </p:txBody>
        </p:sp>
        <p:sp>
          <p:nvSpPr>
            <p:cNvPr id="65555" name="Rectangle 19"/>
            <p:cNvSpPr>
              <a:spLocks noChangeArrowheads="1"/>
            </p:cNvSpPr>
            <p:nvPr/>
          </p:nvSpPr>
          <p:spPr bwMode="auto">
            <a:xfrm>
              <a:off x="2659" y="3337"/>
              <a:ext cx="356" cy="207"/>
            </a:xfrm>
            <a:prstGeom prst="rect">
              <a:avLst/>
            </a:prstGeom>
            <a:solidFill>
              <a:srgbClr val="B2B2B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buFontTx/>
                <a:buNone/>
              </a:pPr>
              <a:r>
                <a:rPr lang="en-GB" sz="1200" b="1">
                  <a:solidFill>
                    <a:schemeClr val="bg1"/>
                  </a:solidFill>
                  <a:latin typeface="Courier New" charset="0"/>
                </a:rPr>
                <a:t>drpT_</a:t>
              </a:r>
            </a:p>
          </p:txBody>
        </p:sp>
        <p:cxnSp>
          <p:nvCxnSpPr>
            <p:cNvPr id="65558" name="AutoShape 22"/>
            <p:cNvCxnSpPr>
              <a:cxnSpLocks noChangeShapeType="1"/>
              <a:stCxn id="65549" idx="3"/>
              <a:endCxn id="65550" idx="1"/>
            </p:cNvCxnSpPr>
            <p:nvPr/>
          </p:nvCxnSpPr>
          <p:spPr bwMode="auto">
            <a:xfrm>
              <a:off x="2534" y="3062"/>
              <a:ext cx="83" cy="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65559" name="AutoShape 23"/>
            <p:cNvCxnSpPr>
              <a:cxnSpLocks noChangeShapeType="1"/>
              <a:stCxn id="65550" idx="3"/>
              <a:endCxn id="65551" idx="1"/>
            </p:cNvCxnSpPr>
            <p:nvPr/>
          </p:nvCxnSpPr>
          <p:spPr bwMode="auto">
            <a:xfrm>
              <a:off x="2973" y="3062"/>
              <a:ext cx="83" cy="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65560" name="AutoShape 24"/>
            <p:cNvCxnSpPr>
              <a:cxnSpLocks noChangeShapeType="1"/>
              <a:stCxn id="65551" idx="3"/>
              <a:endCxn id="65552" idx="1"/>
            </p:cNvCxnSpPr>
            <p:nvPr/>
          </p:nvCxnSpPr>
          <p:spPr bwMode="auto">
            <a:xfrm>
              <a:off x="3413" y="3062"/>
              <a:ext cx="83" cy="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65561" name="AutoShape 25"/>
            <p:cNvCxnSpPr>
              <a:cxnSpLocks noChangeShapeType="1"/>
              <a:stCxn id="65552" idx="3"/>
              <a:endCxn id="65554" idx="1"/>
            </p:cNvCxnSpPr>
            <p:nvPr/>
          </p:nvCxnSpPr>
          <p:spPr bwMode="auto">
            <a:xfrm>
              <a:off x="3852" y="3062"/>
              <a:ext cx="84" cy="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65563" name="AutoShape 27"/>
            <p:cNvCxnSpPr>
              <a:cxnSpLocks noChangeShapeType="1"/>
              <a:stCxn id="65553" idx="3"/>
              <a:endCxn id="65555" idx="1"/>
            </p:cNvCxnSpPr>
            <p:nvPr/>
          </p:nvCxnSpPr>
          <p:spPr bwMode="auto">
            <a:xfrm>
              <a:off x="2421" y="3441"/>
              <a:ext cx="238" cy="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65556" name="AutoShape 20"/>
            <p:cNvCxnSpPr>
              <a:cxnSpLocks noChangeShapeType="1"/>
              <a:stCxn id="65547" idx="6"/>
              <a:endCxn id="65548" idx="1"/>
            </p:cNvCxnSpPr>
            <p:nvPr/>
          </p:nvCxnSpPr>
          <p:spPr bwMode="auto">
            <a:xfrm>
              <a:off x="1649" y="3062"/>
              <a:ext cx="89" cy="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65557" name="AutoShape 21"/>
            <p:cNvCxnSpPr>
              <a:cxnSpLocks noChangeShapeType="1"/>
              <a:stCxn id="65548" idx="3"/>
              <a:endCxn id="65549" idx="1"/>
            </p:cNvCxnSpPr>
            <p:nvPr/>
          </p:nvCxnSpPr>
          <p:spPr bwMode="auto">
            <a:xfrm>
              <a:off x="2094" y="3062"/>
              <a:ext cx="83" cy="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65562" name="AutoShape 26"/>
            <p:cNvCxnSpPr>
              <a:cxnSpLocks noChangeShapeType="1"/>
              <a:stCxn id="65548" idx="2"/>
              <a:endCxn id="65553" idx="0"/>
            </p:cNvCxnSpPr>
            <p:nvPr/>
          </p:nvCxnSpPr>
          <p:spPr bwMode="auto">
            <a:xfrm>
              <a:off x="1916" y="3166"/>
              <a:ext cx="238" cy="171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sp>
        <p:nvSpPr>
          <p:cNvPr id="65629" name="Oval 93"/>
          <p:cNvSpPr>
            <a:spLocks noChangeArrowheads="1"/>
          </p:cNvSpPr>
          <p:nvPr/>
        </p:nvSpPr>
        <p:spPr bwMode="auto">
          <a:xfrm>
            <a:off x="661989" y="1812925"/>
            <a:ext cx="863600" cy="2889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buFontTx/>
              <a:buNone/>
            </a:pPr>
            <a:r>
              <a:rPr lang="en-US" sz="1200" b="1"/>
              <a:t>Application</a:t>
            </a:r>
            <a:endParaRPr lang="en-GB" sz="1200" b="1"/>
          </a:p>
        </p:txBody>
      </p:sp>
      <p:cxnSp>
        <p:nvCxnSpPr>
          <p:cNvPr id="65632" name="AutoShape 96"/>
          <p:cNvCxnSpPr>
            <a:cxnSpLocks noChangeShapeType="1"/>
            <a:stCxn id="65629" idx="4"/>
            <a:endCxn id="65611" idx="0"/>
          </p:cNvCxnSpPr>
          <p:nvPr/>
        </p:nvCxnSpPr>
        <p:spPr bwMode="auto">
          <a:xfrm>
            <a:off x="1093789" y="2101850"/>
            <a:ext cx="1130300" cy="1076325"/>
          </a:xfrm>
          <a:prstGeom prst="straightConnector1">
            <a:avLst/>
          </a:prstGeom>
          <a:noFill/>
          <a:ln w="25400">
            <a:solidFill>
              <a:schemeClr val="bg1"/>
            </a:solidFill>
            <a:round/>
            <a:headEnd/>
            <a:tailEnd type="arrow" w="lg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grpSp>
        <p:nvGrpSpPr>
          <p:cNvPr id="65644" name="Group 108"/>
          <p:cNvGrpSpPr>
            <a:grpSpLocks/>
          </p:cNvGrpSpPr>
          <p:nvPr/>
        </p:nvGrpSpPr>
        <p:grpSpPr bwMode="auto">
          <a:xfrm>
            <a:off x="2894014" y="3179762"/>
            <a:ext cx="3384550" cy="144463"/>
            <a:chOff x="1837" y="1570"/>
            <a:chExt cx="2132" cy="91"/>
          </a:xfrm>
        </p:grpSpPr>
        <p:sp>
          <p:nvSpPr>
            <p:cNvPr id="65544" name="Line 8"/>
            <p:cNvSpPr>
              <a:spLocks noChangeShapeType="1"/>
            </p:cNvSpPr>
            <p:nvPr/>
          </p:nvSpPr>
          <p:spPr bwMode="auto">
            <a:xfrm>
              <a:off x="1837" y="1570"/>
              <a:ext cx="2132" cy="0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641" name="Line 105"/>
            <p:cNvSpPr>
              <a:spLocks noChangeShapeType="1"/>
            </p:cNvSpPr>
            <p:nvPr/>
          </p:nvSpPr>
          <p:spPr bwMode="auto">
            <a:xfrm flipH="1">
              <a:off x="1837" y="1661"/>
              <a:ext cx="2132" cy="0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cxnSp>
        <p:nvCxnSpPr>
          <p:cNvPr id="65642" name="AutoShape 106"/>
          <p:cNvCxnSpPr>
            <a:cxnSpLocks noChangeShapeType="1"/>
            <a:stCxn id="65540" idx="6"/>
            <a:endCxn id="65544" idx="0"/>
          </p:cNvCxnSpPr>
          <p:nvPr/>
        </p:nvCxnSpPr>
        <p:spPr bwMode="auto">
          <a:xfrm flipH="1">
            <a:off x="2894014" y="2316162"/>
            <a:ext cx="71437" cy="844550"/>
          </a:xfrm>
          <a:prstGeom prst="straightConnector1">
            <a:avLst/>
          </a:prstGeom>
          <a:noFill/>
          <a:ln w="28575">
            <a:solidFill>
              <a:srgbClr val="C0C0C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65643" name="AutoShape 107"/>
          <p:cNvCxnSpPr>
            <a:cxnSpLocks noChangeShapeType="1"/>
            <a:stCxn id="65541" idx="2"/>
            <a:endCxn id="65544" idx="1"/>
          </p:cNvCxnSpPr>
          <p:nvPr/>
        </p:nvCxnSpPr>
        <p:spPr bwMode="auto">
          <a:xfrm>
            <a:off x="6205539" y="2316162"/>
            <a:ext cx="73025" cy="882650"/>
          </a:xfrm>
          <a:prstGeom prst="straightConnector1">
            <a:avLst/>
          </a:prstGeom>
          <a:noFill/>
          <a:ln w="28575">
            <a:solidFill>
              <a:srgbClr val="C0C0C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65678" name="Rectangle 142"/>
          <p:cNvSpPr>
            <a:spLocks noChangeArrowheads="1"/>
          </p:cNvSpPr>
          <p:nvPr/>
        </p:nvSpPr>
        <p:spPr bwMode="auto">
          <a:xfrm>
            <a:off x="3902076" y="6348412"/>
            <a:ext cx="1539875" cy="433388"/>
          </a:xfrm>
          <a:prstGeom prst="rect">
            <a:avLst/>
          </a:prstGeom>
          <a:solidFill>
            <a:srgbClr val="7DC4C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buFontTx/>
              <a:buNone/>
            </a:pPr>
            <a:r>
              <a:rPr lang="en-GB" sz="1200" b="1"/>
              <a:t>Link</a:t>
            </a:r>
          </a:p>
          <a:p>
            <a:pPr algn="ctr">
              <a:buFontTx/>
              <a:buNone/>
            </a:pPr>
            <a:r>
              <a:rPr lang="en-GB" sz="1200" b="1"/>
              <a:t>n1 – n0</a:t>
            </a:r>
          </a:p>
        </p:txBody>
      </p:sp>
      <p:sp>
        <p:nvSpPr>
          <p:cNvPr id="65682" name="Oval 146"/>
          <p:cNvSpPr>
            <a:spLocks noChangeArrowheads="1"/>
          </p:cNvSpPr>
          <p:nvPr/>
        </p:nvSpPr>
        <p:spPr bwMode="auto">
          <a:xfrm>
            <a:off x="6994526" y="2963862"/>
            <a:ext cx="1995488" cy="2116138"/>
          </a:xfrm>
          <a:prstGeom prst="ellipse">
            <a:avLst/>
          </a:prstGeom>
          <a:solidFill>
            <a:srgbClr val="7DC4C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65683" name="AutoShape 147"/>
          <p:cNvCxnSpPr>
            <a:cxnSpLocks noChangeShapeType="1"/>
            <a:stCxn id="65685" idx="6"/>
            <a:endCxn id="65690" idx="1"/>
          </p:cNvCxnSpPr>
          <p:nvPr/>
        </p:nvCxnSpPr>
        <p:spPr bwMode="auto">
          <a:xfrm>
            <a:off x="7137401" y="4021137"/>
            <a:ext cx="261938" cy="0"/>
          </a:xfrm>
          <a:prstGeom prst="straightConnector1">
            <a:avLst/>
          </a:prstGeom>
          <a:noFill/>
          <a:ln w="38100">
            <a:solidFill>
              <a:schemeClr val="bg1"/>
            </a:solidFill>
            <a:round/>
            <a:headEnd/>
            <a:tailEnd type="arrow" w="lg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65684" name="AutoShape 148"/>
          <p:cNvCxnSpPr>
            <a:cxnSpLocks noChangeShapeType="1"/>
            <a:stCxn id="65705" idx="1"/>
            <a:endCxn id="65688" idx="1"/>
          </p:cNvCxnSpPr>
          <p:nvPr/>
        </p:nvCxnSpPr>
        <p:spPr bwMode="auto">
          <a:xfrm flipV="1">
            <a:off x="7407276" y="3624262"/>
            <a:ext cx="579438" cy="514350"/>
          </a:xfrm>
          <a:prstGeom prst="straightConnector1">
            <a:avLst/>
          </a:prstGeom>
          <a:noFill/>
          <a:ln w="38100">
            <a:solidFill>
              <a:schemeClr val="bg1"/>
            </a:solidFill>
            <a:round/>
            <a:headEnd/>
            <a:tailEnd type="arrow" w="lg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65685" name="Oval 149"/>
          <p:cNvSpPr>
            <a:spLocks noChangeArrowheads="1"/>
          </p:cNvSpPr>
          <p:nvPr/>
        </p:nvSpPr>
        <p:spPr bwMode="auto">
          <a:xfrm>
            <a:off x="6851651" y="3870325"/>
            <a:ext cx="285750" cy="3016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686" name="Oval 150"/>
          <p:cNvSpPr>
            <a:spLocks noChangeArrowheads="1"/>
          </p:cNvSpPr>
          <p:nvPr/>
        </p:nvSpPr>
        <p:spPr bwMode="auto">
          <a:xfrm>
            <a:off x="8572501" y="3178175"/>
            <a:ext cx="549275" cy="2254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buFontTx/>
              <a:buNone/>
            </a:pPr>
            <a:r>
              <a:rPr lang="en-US" sz="1200" b="1"/>
              <a:t>Agent</a:t>
            </a:r>
            <a:endParaRPr lang="en-GB" sz="1200" b="1"/>
          </a:p>
        </p:txBody>
      </p:sp>
      <p:cxnSp>
        <p:nvCxnSpPr>
          <p:cNvPr id="65687" name="AutoShape 151"/>
          <p:cNvCxnSpPr>
            <a:cxnSpLocks noChangeShapeType="1"/>
            <a:stCxn id="65688" idx="1"/>
            <a:endCxn id="65686" idx="2"/>
          </p:cNvCxnSpPr>
          <p:nvPr/>
        </p:nvCxnSpPr>
        <p:spPr bwMode="auto">
          <a:xfrm flipV="1">
            <a:off x="7986714" y="3290887"/>
            <a:ext cx="585787" cy="333375"/>
          </a:xfrm>
          <a:prstGeom prst="straightConnector1">
            <a:avLst/>
          </a:prstGeom>
          <a:noFill/>
          <a:ln w="38100">
            <a:solidFill>
              <a:schemeClr val="bg1"/>
            </a:solidFill>
            <a:round/>
            <a:headEnd/>
            <a:tailEnd type="arrow" w="lg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65688" name="AutoShape 152"/>
          <p:cNvSpPr>
            <a:spLocks noChangeArrowheads="1"/>
          </p:cNvSpPr>
          <p:nvPr/>
        </p:nvSpPr>
        <p:spPr bwMode="auto">
          <a:xfrm rot="5400000">
            <a:off x="7730332" y="3482181"/>
            <a:ext cx="795338" cy="285750"/>
          </a:xfrm>
          <a:custGeom>
            <a:avLst/>
            <a:gdLst>
              <a:gd name="G0" fmla="+- 5400 0 0"/>
              <a:gd name="G1" fmla="+- 21600 0 5400"/>
              <a:gd name="G2" fmla="*/ 5400 1 2"/>
              <a:gd name="G3" fmla="+- 21600 0 G2"/>
              <a:gd name="G4" fmla="+/ 5400 21600 2"/>
              <a:gd name="G5" fmla="+/ G1 0 2"/>
              <a:gd name="G6" fmla="*/ 21600 21600 5400"/>
              <a:gd name="G7" fmla="*/ G6 1 2"/>
              <a:gd name="G8" fmla="+- 21600 0 G7"/>
              <a:gd name="G9" fmla="*/ 21600 1 2"/>
              <a:gd name="G10" fmla="+- 5400 0 G9"/>
              <a:gd name="G11" fmla="?: G10 G8 0"/>
              <a:gd name="G12" fmla="?: G10 G7 21600"/>
              <a:gd name="T0" fmla="*/ 18900 w 21600"/>
              <a:gd name="T1" fmla="*/ 10800 h 21600"/>
              <a:gd name="T2" fmla="*/ 10800 w 21600"/>
              <a:gd name="T3" fmla="*/ 21600 h 21600"/>
              <a:gd name="T4" fmla="*/ 2700 w 21600"/>
              <a:gd name="T5" fmla="*/ 10800 h 21600"/>
              <a:gd name="T6" fmla="*/ 10800 w 21600"/>
              <a:gd name="T7" fmla="*/ 0 h 21600"/>
              <a:gd name="T8" fmla="*/ 4500 w 21600"/>
              <a:gd name="T9" fmla="*/ 4500 h 21600"/>
              <a:gd name="T10" fmla="*/ 17100 w 21600"/>
              <a:gd name="T11" fmla="*/ 171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65689" name="AutoShape 153"/>
          <p:cNvCxnSpPr>
            <a:cxnSpLocks noChangeShapeType="1"/>
            <a:stCxn id="65686" idx="1"/>
            <a:endCxn id="65685" idx="2"/>
          </p:cNvCxnSpPr>
          <p:nvPr/>
        </p:nvCxnSpPr>
        <p:spPr bwMode="auto">
          <a:xfrm rot="16200000" flipH="1" flipV="1">
            <a:off x="7347745" y="2715418"/>
            <a:ext cx="809625" cy="1801813"/>
          </a:xfrm>
          <a:prstGeom prst="curvedConnector4">
            <a:avLst>
              <a:gd name="adj1" fmla="val -55102"/>
              <a:gd name="adj2" fmla="val 112685"/>
            </a:avLst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65691" name="Line 155"/>
          <p:cNvSpPr>
            <a:spLocks noChangeShapeType="1"/>
          </p:cNvSpPr>
          <p:nvPr/>
        </p:nvSpPr>
        <p:spPr bwMode="auto">
          <a:xfrm>
            <a:off x="7070726" y="2244725"/>
            <a:ext cx="1511300" cy="935037"/>
          </a:xfrm>
          <a:prstGeom prst="line">
            <a:avLst/>
          </a:prstGeom>
          <a:noFill/>
          <a:ln w="28575">
            <a:solidFill>
              <a:srgbClr val="C0C0C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692" name="Line 156"/>
          <p:cNvSpPr>
            <a:spLocks noChangeShapeType="1"/>
          </p:cNvSpPr>
          <p:nvPr/>
        </p:nvSpPr>
        <p:spPr bwMode="auto">
          <a:xfrm>
            <a:off x="6205539" y="2387600"/>
            <a:ext cx="649287" cy="1657350"/>
          </a:xfrm>
          <a:prstGeom prst="line">
            <a:avLst/>
          </a:prstGeom>
          <a:noFill/>
          <a:ln w="28575">
            <a:solidFill>
              <a:srgbClr val="C0C0C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cxnSp>
        <p:nvCxnSpPr>
          <p:cNvPr id="65606" name="AutoShape 70"/>
          <p:cNvCxnSpPr>
            <a:cxnSpLocks noChangeShapeType="1"/>
            <a:stCxn id="65608" idx="6"/>
            <a:endCxn id="65609" idx="1"/>
          </p:cNvCxnSpPr>
          <p:nvPr/>
        </p:nvCxnSpPr>
        <p:spPr bwMode="auto">
          <a:xfrm>
            <a:off x="514351" y="4021137"/>
            <a:ext cx="261938" cy="0"/>
          </a:xfrm>
          <a:prstGeom prst="straightConnector1">
            <a:avLst/>
          </a:prstGeom>
          <a:noFill/>
          <a:ln w="38100">
            <a:solidFill>
              <a:schemeClr val="bg1"/>
            </a:solidFill>
            <a:round/>
            <a:headEnd/>
            <a:tailEnd type="arrow" w="lg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65607" name="AutoShape 71"/>
          <p:cNvCxnSpPr>
            <a:cxnSpLocks noChangeShapeType="1"/>
            <a:stCxn id="65703" idx="1"/>
            <a:endCxn id="65627" idx="1"/>
          </p:cNvCxnSpPr>
          <p:nvPr/>
        </p:nvCxnSpPr>
        <p:spPr bwMode="auto">
          <a:xfrm flipV="1">
            <a:off x="790576" y="3624262"/>
            <a:ext cx="573088" cy="523875"/>
          </a:xfrm>
          <a:prstGeom prst="straightConnector1">
            <a:avLst/>
          </a:prstGeom>
          <a:noFill/>
          <a:ln w="38100">
            <a:solidFill>
              <a:schemeClr val="bg1"/>
            </a:solidFill>
            <a:round/>
            <a:headEnd/>
            <a:tailEnd type="arrow" w="lg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65608" name="Oval 72"/>
          <p:cNvSpPr>
            <a:spLocks noChangeArrowheads="1"/>
          </p:cNvSpPr>
          <p:nvPr/>
        </p:nvSpPr>
        <p:spPr bwMode="auto">
          <a:xfrm>
            <a:off x="228601" y="3870325"/>
            <a:ext cx="285750" cy="3016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611" name="Oval 75"/>
          <p:cNvSpPr>
            <a:spLocks noChangeArrowheads="1"/>
          </p:cNvSpPr>
          <p:nvPr/>
        </p:nvSpPr>
        <p:spPr bwMode="auto">
          <a:xfrm>
            <a:off x="1949451" y="3178175"/>
            <a:ext cx="549275" cy="2254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buFontTx/>
              <a:buNone/>
            </a:pPr>
            <a:r>
              <a:rPr lang="en-US" sz="1200" b="1"/>
              <a:t>Agent</a:t>
            </a:r>
            <a:endParaRPr lang="en-GB" sz="1200" b="1"/>
          </a:p>
        </p:txBody>
      </p:sp>
      <p:cxnSp>
        <p:nvCxnSpPr>
          <p:cNvPr id="65614" name="AutoShape 78"/>
          <p:cNvCxnSpPr>
            <a:cxnSpLocks noChangeShapeType="1"/>
            <a:stCxn id="65627" idx="1"/>
            <a:endCxn id="65611" idx="2"/>
          </p:cNvCxnSpPr>
          <p:nvPr/>
        </p:nvCxnSpPr>
        <p:spPr bwMode="auto">
          <a:xfrm flipV="1">
            <a:off x="1363664" y="3290887"/>
            <a:ext cx="585787" cy="333375"/>
          </a:xfrm>
          <a:prstGeom prst="straightConnector1">
            <a:avLst/>
          </a:prstGeom>
          <a:noFill/>
          <a:ln w="38100">
            <a:solidFill>
              <a:schemeClr val="bg1"/>
            </a:solidFill>
            <a:round/>
            <a:headEnd/>
            <a:tailEnd type="arrow" w="lg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65627" name="AutoShape 91"/>
          <p:cNvSpPr>
            <a:spLocks noChangeArrowheads="1"/>
          </p:cNvSpPr>
          <p:nvPr/>
        </p:nvSpPr>
        <p:spPr bwMode="auto">
          <a:xfrm rot="5400000">
            <a:off x="1107282" y="3482181"/>
            <a:ext cx="795338" cy="285750"/>
          </a:xfrm>
          <a:custGeom>
            <a:avLst/>
            <a:gdLst>
              <a:gd name="G0" fmla="+- 5400 0 0"/>
              <a:gd name="G1" fmla="+- 21600 0 5400"/>
              <a:gd name="G2" fmla="*/ 5400 1 2"/>
              <a:gd name="G3" fmla="+- 21600 0 G2"/>
              <a:gd name="G4" fmla="+/ 5400 21600 2"/>
              <a:gd name="G5" fmla="+/ G1 0 2"/>
              <a:gd name="G6" fmla="*/ 21600 21600 5400"/>
              <a:gd name="G7" fmla="*/ G6 1 2"/>
              <a:gd name="G8" fmla="+- 21600 0 G7"/>
              <a:gd name="G9" fmla="*/ 21600 1 2"/>
              <a:gd name="G10" fmla="+- 5400 0 G9"/>
              <a:gd name="G11" fmla="?: G10 G8 0"/>
              <a:gd name="G12" fmla="?: G10 G7 21600"/>
              <a:gd name="T0" fmla="*/ 18900 w 21600"/>
              <a:gd name="T1" fmla="*/ 10800 h 21600"/>
              <a:gd name="T2" fmla="*/ 10800 w 21600"/>
              <a:gd name="T3" fmla="*/ 21600 h 21600"/>
              <a:gd name="T4" fmla="*/ 2700 w 21600"/>
              <a:gd name="T5" fmla="*/ 10800 h 21600"/>
              <a:gd name="T6" fmla="*/ 10800 w 21600"/>
              <a:gd name="T7" fmla="*/ 0 h 21600"/>
              <a:gd name="T8" fmla="*/ 4500 w 21600"/>
              <a:gd name="T9" fmla="*/ 4500 h 21600"/>
              <a:gd name="T10" fmla="*/ 17100 w 21600"/>
              <a:gd name="T11" fmla="*/ 171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65636" name="AutoShape 100"/>
          <p:cNvCxnSpPr>
            <a:cxnSpLocks noChangeShapeType="1"/>
            <a:stCxn id="65611" idx="1"/>
            <a:endCxn id="65608" idx="2"/>
          </p:cNvCxnSpPr>
          <p:nvPr/>
        </p:nvCxnSpPr>
        <p:spPr bwMode="auto">
          <a:xfrm rot="16200000" flipH="1" flipV="1">
            <a:off x="724695" y="2715418"/>
            <a:ext cx="809625" cy="1801813"/>
          </a:xfrm>
          <a:prstGeom prst="curvedConnector4">
            <a:avLst>
              <a:gd name="adj1" fmla="val -55102"/>
              <a:gd name="adj2" fmla="val 112685"/>
            </a:avLst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65609" name="AutoShape 73"/>
          <p:cNvSpPr>
            <a:spLocks noChangeArrowheads="1"/>
          </p:cNvSpPr>
          <p:nvPr/>
        </p:nvSpPr>
        <p:spPr bwMode="auto">
          <a:xfrm rot="5400000">
            <a:off x="522289" y="3879850"/>
            <a:ext cx="792162" cy="284162"/>
          </a:xfrm>
          <a:custGeom>
            <a:avLst/>
            <a:gdLst>
              <a:gd name="G0" fmla="+- 5400 0 0"/>
              <a:gd name="G1" fmla="+- 21600 0 5400"/>
              <a:gd name="G2" fmla="*/ 5400 1 2"/>
              <a:gd name="G3" fmla="+- 21600 0 G2"/>
              <a:gd name="G4" fmla="+/ 5400 21600 2"/>
              <a:gd name="G5" fmla="+/ G1 0 2"/>
              <a:gd name="G6" fmla="*/ 21600 21600 5400"/>
              <a:gd name="G7" fmla="*/ G6 1 2"/>
              <a:gd name="G8" fmla="+- 21600 0 G7"/>
              <a:gd name="G9" fmla="*/ 21600 1 2"/>
              <a:gd name="G10" fmla="+- 5400 0 G9"/>
              <a:gd name="G11" fmla="?: G10 G8 0"/>
              <a:gd name="G12" fmla="?: G10 G7 21600"/>
              <a:gd name="T0" fmla="*/ 18900 w 21600"/>
              <a:gd name="T1" fmla="*/ 10800 h 21600"/>
              <a:gd name="T2" fmla="*/ 10800 w 21600"/>
              <a:gd name="T3" fmla="*/ 21600 h 21600"/>
              <a:gd name="T4" fmla="*/ 2700 w 21600"/>
              <a:gd name="T5" fmla="*/ 10800 h 21600"/>
              <a:gd name="T6" fmla="*/ 10800 w 21600"/>
              <a:gd name="T7" fmla="*/ 0 h 21600"/>
              <a:gd name="T8" fmla="*/ 4500 w 21600"/>
              <a:gd name="T9" fmla="*/ 4500 h 21600"/>
              <a:gd name="T10" fmla="*/ 17100 w 21600"/>
              <a:gd name="T11" fmla="*/ 171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65694" name="AutoShape 158"/>
          <p:cNvCxnSpPr>
            <a:cxnSpLocks noChangeShapeType="1"/>
            <a:stCxn id="65554" idx="3"/>
            <a:endCxn id="65685" idx="3"/>
          </p:cNvCxnSpPr>
          <p:nvPr/>
        </p:nvCxnSpPr>
        <p:spPr bwMode="auto">
          <a:xfrm flipH="1" flipV="1">
            <a:off x="6892926" y="4127500"/>
            <a:ext cx="23813" cy="1204912"/>
          </a:xfrm>
          <a:prstGeom prst="straightConnector1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65695" name="AutoShape 159"/>
          <p:cNvCxnSpPr>
            <a:cxnSpLocks noChangeShapeType="1"/>
            <a:stCxn id="65690" idx="1"/>
            <a:endCxn id="65678" idx="3"/>
          </p:cNvCxnSpPr>
          <p:nvPr/>
        </p:nvCxnSpPr>
        <p:spPr bwMode="auto">
          <a:xfrm rot="10800000" flipV="1">
            <a:off x="5441951" y="4022725"/>
            <a:ext cx="1960563" cy="2543175"/>
          </a:xfrm>
          <a:prstGeom prst="curvedConnector3">
            <a:avLst>
              <a:gd name="adj1" fmla="val -64292"/>
            </a:avLst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65697" name="AutoShape 161"/>
          <p:cNvCxnSpPr>
            <a:cxnSpLocks noChangeShapeType="1"/>
            <a:stCxn id="65608" idx="3"/>
            <a:endCxn id="65678" idx="1"/>
          </p:cNvCxnSpPr>
          <p:nvPr/>
        </p:nvCxnSpPr>
        <p:spPr bwMode="auto">
          <a:xfrm rot="16200000" flipH="1">
            <a:off x="866776" y="3530600"/>
            <a:ext cx="2438400" cy="3632200"/>
          </a:xfrm>
          <a:prstGeom prst="curvedConnector2">
            <a:avLst/>
          </a:prstGeom>
          <a:noFill/>
          <a:ln w="38100">
            <a:solidFill>
              <a:schemeClr val="bg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65690" name="AutoShape 154"/>
          <p:cNvSpPr>
            <a:spLocks noChangeArrowheads="1"/>
          </p:cNvSpPr>
          <p:nvPr/>
        </p:nvSpPr>
        <p:spPr bwMode="auto">
          <a:xfrm rot="5400000">
            <a:off x="7145339" y="3879850"/>
            <a:ext cx="792162" cy="284162"/>
          </a:xfrm>
          <a:custGeom>
            <a:avLst/>
            <a:gdLst>
              <a:gd name="G0" fmla="+- 5400 0 0"/>
              <a:gd name="G1" fmla="+- 21600 0 5400"/>
              <a:gd name="G2" fmla="*/ 5400 1 2"/>
              <a:gd name="G3" fmla="+- 21600 0 G2"/>
              <a:gd name="G4" fmla="+/ 5400 21600 2"/>
              <a:gd name="G5" fmla="+/ G1 0 2"/>
              <a:gd name="G6" fmla="*/ 21600 21600 5400"/>
              <a:gd name="G7" fmla="*/ G6 1 2"/>
              <a:gd name="G8" fmla="+- 21600 0 G7"/>
              <a:gd name="G9" fmla="*/ 21600 1 2"/>
              <a:gd name="G10" fmla="+- 5400 0 G9"/>
              <a:gd name="G11" fmla="?: G10 G8 0"/>
              <a:gd name="G12" fmla="?: G10 G7 21600"/>
              <a:gd name="T0" fmla="*/ 18900 w 21600"/>
              <a:gd name="T1" fmla="*/ 10800 h 21600"/>
              <a:gd name="T2" fmla="*/ 10800 w 21600"/>
              <a:gd name="T3" fmla="*/ 21600 h 21600"/>
              <a:gd name="T4" fmla="*/ 2700 w 21600"/>
              <a:gd name="T5" fmla="*/ 10800 h 21600"/>
              <a:gd name="T6" fmla="*/ 10800 w 21600"/>
              <a:gd name="T7" fmla="*/ 0 h 21600"/>
              <a:gd name="T8" fmla="*/ 4500 w 21600"/>
              <a:gd name="T9" fmla="*/ 4500 h 21600"/>
              <a:gd name="T10" fmla="*/ 17100 w 21600"/>
              <a:gd name="T11" fmla="*/ 171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698" name="Line 162"/>
          <p:cNvSpPr>
            <a:spLocks noChangeShapeType="1"/>
          </p:cNvSpPr>
          <p:nvPr/>
        </p:nvSpPr>
        <p:spPr bwMode="auto">
          <a:xfrm flipV="1">
            <a:off x="784226" y="4025900"/>
            <a:ext cx="2714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700" name="Line 164"/>
          <p:cNvSpPr>
            <a:spLocks noChangeShapeType="1"/>
          </p:cNvSpPr>
          <p:nvPr/>
        </p:nvSpPr>
        <p:spPr bwMode="auto">
          <a:xfrm>
            <a:off x="7391401" y="4016375"/>
            <a:ext cx="2889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702" name="Rectangle 166"/>
          <p:cNvSpPr>
            <a:spLocks noChangeArrowheads="1"/>
          </p:cNvSpPr>
          <p:nvPr/>
        </p:nvSpPr>
        <p:spPr bwMode="auto">
          <a:xfrm>
            <a:off x="788989" y="3725862"/>
            <a:ext cx="284162" cy="31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buFontTx/>
              <a:buNone/>
            </a:pPr>
            <a:r>
              <a:rPr lang="en-GB" b="1"/>
              <a:t>0</a:t>
            </a:r>
          </a:p>
        </p:txBody>
      </p:sp>
      <p:sp>
        <p:nvSpPr>
          <p:cNvPr id="65703" name="Rectangle 167"/>
          <p:cNvSpPr>
            <a:spLocks noChangeArrowheads="1"/>
          </p:cNvSpPr>
          <p:nvPr/>
        </p:nvSpPr>
        <p:spPr bwMode="auto">
          <a:xfrm>
            <a:off x="790576" y="3990975"/>
            <a:ext cx="284163" cy="31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buFontTx/>
              <a:buNone/>
            </a:pPr>
            <a:r>
              <a:rPr lang="en-GB"/>
              <a:t>1</a:t>
            </a:r>
          </a:p>
        </p:txBody>
      </p:sp>
      <p:sp>
        <p:nvSpPr>
          <p:cNvPr id="65704" name="Rectangle 168"/>
          <p:cNvSpPr>
            <a:spLocks noChangeArrowheads="1"/>
          </p:cNvSpPr>
          <p:nvPr/>
        </p:nvSpPr>
        <p:spPr bwMode="auto">
          <a:xfrm>
            <a:off x="7405689" y="3716337"/>
            <a:ext cx="284162" cy="31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buFontTx/>
              <a:buNone/>
            </a:pPr>
            <a:r>
              <a:rPr lang="en-GB" b="1"/>
              <a:t>1</a:t>
            </a:r>
          </a:p>
        </p:txBody>
      </p:sp>
      <p:sp>
        <p:nvSpPr>
          <p:cNvPr id="65705" name="Rectangle 169"/>
          <p:cNvSpPr>
            <a:spLocks noChangeArrowheads="1"/>
          </p:cNvSpPr>
          <p:nvPr/>
        </p:nvSpPr>
        <p:spPr bwMode="auto">
          <a:xfrm>
            <a:off x="7407276" y="3981450"/>
            <a:ext cx="284163" cy="31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buFontTx/>
              <a:buNone/>
            </a:pPr>
            <a:r>
              <a:rPr lang="en-GB"/>
              <a:t>0</a:t>
            </a:r>
          </a:p>
        </p:txBody>
      </p:sp>
      <p:sp>
        <p:nvSpPr>
          <p:cNvPr id="65706" name="Rectangle 170"/>
          <p:cNvSpPr>
            <a:spLocks noChangeArrowheads="1"/>
          </p:cNvSpPr>
          <p:nvPr/>
        </p:nvSpPr>
        <p:spPr bwMode="auto">
          <a:xfrm>
            <a:off x="1355726" y="3465512"/>
            <a:ext cx="284163" cy="31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buFontTx/>
              <a:buNone/>
            </a:pPr>
            <a:r>
              <a:rPr lang="en-GB"/>
              <a:t>0</a:t>
            </a:r>
          </a:p>
        </p:txBody>
      </p:sp>
      <p:sp>
        <p:nvSpPr>
          <p:cNvPr id="65707" name="Rectangle 171"/>
          <p:cNvSpPr>
            <a:spLocks noChangeArrowheads="1"/>
          </p:cNvSpPr>
          <p:nvPr/>
        </p:nvSpPr>
        <p:spPr bwMode="auto">
          <a:xfrm>
            <a:off x="7981951" y="3457575"/>
            <a:ext cx="284163" cy="31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buFontTx/>
              <a:buNone/>
            </a:pPr>
            <a:r>
              <a:rPr lang="en-GB"/>
              <a:t>0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797F84-0C78-8542-813C-918336DB0B3E}" type="slidenum">
              <a:rPr lang="en-US" smtClean="0"/>
              <a:pPr>
                <a:defRPr/>
              </a:pPr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48600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604" grpId="0" animBg="1"/>
      <p:bldP spid="65637" grpId="0" animBg="1"/>
      <p:bldP spid="65540" grpId="0" animBg="1"/>
      <p:bldP spid="65541" grpId="0" animBg="1"/>
      <p:bldP spid="65634" grpId="0" animBg="1"/>
      <p:bldP spid="65629" grpId="0" animBg="1"/>
      <p:bldP spid="65678" grpId="0" animBg="1"/>
      <p:bldP spid="65682" grpId="0" animBg="1"/>
      <p:bldP spid="65685" grpId="0" animBg="1"/>
      <p:bldP spid="65686" grpId="0" animBg="1"/>
      <p:bldP spid="65688" grpId="0" animBg="1"/>
      <p:bldP spid="65691" grpId="0" animBg="1"/>
      <p:bldP spid="65692" grpId="0" animBg="1"/>
      <p:bldP spid="65608" grpId="0" animBg="1"/>
      <p:bldP spid="65611" grpId="0" animBg="1"/>
      <p:bldP spid="65627" grpId="0" animBg="1"/>
      <p:bldP spid="65609" grpId="0" animBg="1"/>
      <p:bldP spid="65690" grpId="0" animBg="1"/>
      <p:bldP spid="65698" grpId="0" animBg="1"/>
      <p:bldP spid="65700" grpId="0" animBg="1"/>
      <p:bldP spid="65702" grpId="0"/>
      <p:bldP spid="65703" grpId="0"/>
      <p:bldP spid="65704" grpId="0"/>
      <p:bldP spid="65705" grpId="0"/>
      <p:bldP spid="65706" grpId="0"/>
      <p:bldP spid="65707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7793037" cy="1143000"/>
          </a:xfrm>
        </p:spPr>
        <p:txBody>
          <a:bodyPr/>
          <a:lstStyle/>
          <a:p>
            <a:r>
              <a:rPr lang="en-US" sz="4200" dirty="0"/>
              <a:t>E</a:t>
            </a:r>
            <a:r>
              <a:rPr lang="en-US" sz="4200" dirty="0" smtClean="0"/>
              <a:t>vent </a:t>
            </a:r>
            <a:r>
              <a:rPr lang="en-US" sz="4200" dirty="0"/>
              <a:t>S</a:t>
            </a:r>
            <a:r>
              <a:rPr lang="en-US" sz="4200" dirty="0" smtClean="0"/>
              <a:t>cheduler </a:t>
            </a:r>
            <a:endParaRPr lang="en-US" sz="4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61" y="2514600"/>
            <a:ext cx="7992639" cy="4114800"/>
          </a:xfrm>
        </p:spPr>
        <p:txBody>
          <a:bodyPr/>
          <a:lstStyle/>
          <a:p>
            <a:r>
              <a:rPr lang="en-US" sz="2400" dirty="0" smtClean="0"/>
              <a:t>To drive the execution of the simulation, to process and schedule simulation events, NS makes use of the concept of discrete event schedulers </a:t>
            </a:r>
          </a:p>
          <a:p>
            <a:r>
              <a:rPr lang="en-US" sz="2400" dirty="0" smtClean="0"/>
              <a:t>Each Network </a:t>
            </a:r>
            <a:r>
              <a:rPr lang="en-US" sz="2400" dirty="0"/>
              <a:t>O</a:t>
            </a:r>
            <a:r>
              <a:rPr lang="en-US" sz="2400" dirty="0" smtClean="0"/>
              <a:t>bject has an event </a:t>
            </a:r>
            <a:r>
              <a:rPr lang="en-US" sz="2400" dirty="0"/>
              <a:t>scheduler. </a:t>
            </a:r>
            <a:endParaRPr lang="en-US" sz="2400" dirty="0" smtClean="0"/>
          </a:p>
          <a:p>
            <a:r>
              <a:rPr lang="en-US" sz="2400" dirty="0" smtClean="0"/>
              <a:t>If </a:t>
            </a:r>
            <a:r>
              <a:rPr lang="en-US" sz="2400" dirty="0"/>
              <a:t>an network object issues an event, it has also to handle the event later at scheduled time. </a:t>
            </a:r>
            <a:endParaRPr lang="en-US" sz="2400" dirty="0" smtClean="0"/>
          </a:p>
          <a:p>
            <a:r>
              <a:rPr lang="en-US" sz="2400" dirty="0" smtClean="0"/>
              <a:t>In </a:t>
            </a:r>
            <a:r>
              <a:rPr lang="en-US" sz="2400" dirty="0"/>
              <a:t>NS, there are two different types of event schedulers – real-time and non-real-time schedulers. There are three implementations (List, Heap and Calendar) for non-real-time schedulers; the default is Calendar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CECD4D-FF13-F54C-9E44-5E76ECC5C64E}" type="slidenum">
              <a:rPr lang="en-US" smtClean="0"/>
              <a:pPr>
                <a:defRPr/>
              </a:pPr>
              <a:t>70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67184"/>
            <a:ext cx="4470400" cy="2980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50436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CECD4D-FF13-F54C-9E44-5E76ECC5C64E}" type="slidenum">
              <a:rPr lang="en-US" smtClean="0"/>
              <a:pPr>
                <a:defRPr/>
              </a:pPr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05907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A381D-C4CD-C347-A5B0-6F93104B3A61}" type="slidenum">
              <a:rPr lang="zh-TW" altLang="en-US"/>
              <a:pPr/>
              <a:t>72</a:t>
            </a:fld>
            <a:endParaRPr lang="zh-TW" altLang="en-US"/>
          </a:p>
        </p:txBody>
      </p:sp>
      <p:sp>
        <p:nvSpPr>
          <p:cNvPr id="174123" name="Rectangle 43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TW" dirty="0">
                <a:ea typeface="新細明體" charset="0"/>
                <a:cs typeface="新細明體" charset="0"/>
              </a:rPr>
              <a:t>Example Script</a:t>
            </a:r>
          </a:p>
        </p:txBody>
      </p:sp>
      <p:sp>
        <p:nvSpPr>
          <p:cNvPr id="174083" name="Rectangle 3"/>
          <p:cNvSpPr>
            <a:spLocks noChangeArrowheads="1"/>
          </p:cNvSpPr>
          <p:nvPr/>
        </p:nvSpPr>
        <p:spPr bwMode="auto">
          <a:xfrm>
            <a:off x="609600" y="3352800"/>
            <a:ext cx="4267200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altLang="zh-TW" b="0">
                <a:ea typeface="新細明體" charset="0"/>
                <a:cs typeface="新細明體" charset="0"/>
              </a:rPr>
              <a:t>set ns [new Simulator]</a:t>
            </a:r>
          </a:p>
          <a:p>
            <a:pPr marL="342900" indent="-342900">
              <a:spcBef>
                <a:spcPct val="20000"/>
              </a:spcBef>
            </a:pPr>
            <a:r>
              <a:rPr lang="en-US" altLang="zh-TW" b="0">
                <a:ea typeface="新細明體" charset="0"/>
                <a:cs typeface="新細明體" charset="0"/>
              </a:rPr>
              <a:t>set n0 [$ns node]</a:t>
            </a:r>
          </a:p>
          <a:p>
            <a:pPr marL="342900" indent="-342900">
              <a:spcBef>
                <a:spcPct val="20000"/>
              </a:spcBef>
            </a:pPr>
            <a:r>
              <a:rPr lang="en-US" altLang="zh-TW" b="0">
                <a:ea typeface="新細明體" charset="0"/>
                <a:cs typeface="新細明體" charset="0"/>
              </a:rPr>
              <a:t>set n1 [$ns node]</a:t>
            </a:r>
          </a:p>
        </p:txBody>
      </p:sp>
      <p:sp>
        <p:nvSpPr>
          <p:cNvPr id="174084" name="Line 4"/>
          <p:cNvSpPr>
            <a:spLocks noChangeShapeType="1"/>
          </p:cNvSpPr>
          <p:nvPr/>
        </p:nvSpPr>
        <p:spPr bwMode="auto">
          <a:xfrm>
            <a:off x="2514600" y="2514600"/>
            <a:ext cx="3810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74085" name="Group 5"/>
          <p:cNvGrpSpPr>
            <a:grpSpLocks/>
          </p:cNvGrpSpPr>
          <p:nvPr/>
        </p:nvGrpSpPr>
        <p:grpSpPr bwMode="auto">
          <a:xfrm>
            <a:off x="2819400" y="2133600"/>
            <a:ext cx="1752600" cy="228600"/>
            <a:chOff x="1680" y="2256"/>
            <a:chExt cx="1104" cy="144"/>
          </a:xfrm>
        </p:grpSpPr>
        <p:sp>
          <p:nvSpPr>
            <p:cNvPr id="174086" name="Freeform 6"/>
            <p:cNvSpPr>
              <a:spLocks/>
            </p:cNvSpPr>
            <p:nvPr/>
          </p:nvSpPr>
          <p:spPr bwMode="auto">
            <a:xfrm>
              <a:off x="1680" y="2256"/>
              <a:ext cx="528" cy="144"/>
            </a:xfrm>
            <a:custGeom>
              <a:avLst/>
              <a:gdLst>
                <a:gd name="T0" fmla="*/ 0 w 528"/>
                <a:gd name="T1" fmla="*/ 0 h 144"/>
                <a:gd name="T2" fmla="*/ 432 w 528"/>
                <a:gd name="T3" fmla="*/ 0 h 144"/>
                <a:gd name="T4" fmla="*/ 528 w 528"/>
                <a:gd name="T5" fmla="*/ 96 h 144"/>
                <a:gd name="T6" fmla="*/ 432 w 528"/>
                <a:gd name="T7" fmla="*/ 144 h 144"/>
                <a:gd name="T8" fmla="*/ 0 w 528"/>
                <a:gd name="T9" fmla="*/ 144 h 144"/>
                <a:gd name="T10" fmla="*/ 0 w 528"/>
                <a:gd name="T11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8" h="144">
                  <a:moveTo>
                    <a:pt x="0" y="0"/>
                  </a:moveTo>
                  <a:lnTo>
                    <a:pt x="432" y="0"/>
                  </a:lnTo>
                  <a:lnTo>
                    <a:pt x="528" y="96"/>
                  </a:lnTo>
                  <a:lnTo>
                    <a:pt x="432" y="144"/>
                  </a:lnTo>
                  <a:lnTo>
                    <a:pt x="0" y="1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4087" name="Freeform 7"/>
            <p:cNvSpPr>
              <a:spLocks/>
            </p:cNvSpPr>
            <p:nvPr/>
          </p:nvSpPr>
          <p:spPr bwMode="auto">
            <a:xfrm>
              <a:off x="2256" y="2256"/>
              <a:ext cx="528" cy="144"/>
            </a:xfrm>
            <a:custGeom>
              <a:avLst/>
              <a:gdLst>
                <a:gd name="T0" fmla="*/ 0 w 528"/>
                <a:gd name="T1" fmla="*/ 0 h 144"/>
                <a:gd name="T2" fmla="*/ 432 w 528"/>
                <a:gd name="T3" fmla="*/ 0 h 144"/>
                <a:gd name="T4" fmla="*/ 528 w 528"/>
                <a:gd name="T5" fmla="*/ 96 h 144"/>
                <a:gd name="T6" fmla="*/ 432 w 528"/>
                <a:gd name="T7" fmla="*/ 144 h 144"/>
                <a:gd name="T8" fmla="*/ 0 w 528"/>
                <a:gd name="T9" fmla="*/ 144 h 144"/>
                <a:gd name="T10" fmla="*/ 0 w 528"/>
                <a:gd name="T11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8" h="144">
                  <a:moveTo>
                    <a:pt x="0" y="0"/>
                  </a:moveTo>
                  <a:lnTo>
                    <a:pt x="432" y="0"/>
                  </a:lnTo>
                  <a:lnTo>
                    <a:pt x="528" y="96"/>
                  </a:lnTo>
                  <a:lnTo>
                    <a:pt x="432" y="144"/>
                  </a:lnTo>
                  <a:lnTo>
                    <a:pt x="0" y="1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74088" name="Group 8"/>
          <p:cNvGrpSpPr>
            <a:grpSpLocks/>
          </p:cNvGrpSpPr>
          <p:nvPr/>
        </p:nvGrpSpPr>
        <p:grpSpPr bwMode="auto">
          <a:xfrm>
            <a:off x="3733800" y="2133600"/>
            <a:ext cx="1752600" cy="228600"/>
            <a:chOff x="2256" y="2256"/>
            <a:chExt cx="1104" cy="144"/>
          </a:xfrm>
        </p:grpSpPr>
        <p:sp>
          <p:nvSpPr>
            <p:cNvPr id="174089" name="Freeform 9"/>
            <p:cNvSpPr>
              <a:spLocks/>
            </p:cNvSpPr>
            <p:nvPr/>
          </p:nvSpPr>
          <p:spPr bwMode="auto">
            <a:xfrm>
              <a:off x="2256" y="2256"/>
              <a:ext cx="528" cy="144"/>
            </a:xfrm>
            <a:custGeom>
              <a:avLst/>
              <a:gdLst>
                <a:gd name="T0" fmla="*/ 0 w 528"/>
                <a:gd name="T1" fmla="*/ 0 h 144"/>
                <a:gd name="T2" fmla="*/ 432 w 528"/>
                <a:gd name="T3" fmla="*/ 0 h 144"/>
                <a:gd name="T4" fmla="*/ 528 w 528"/>
                <a:gd name="T5" fmla="*/ 96 h 144"/>
                <a:gd name="T6" fmla="*/ 432 w 528"/>
                <a:gd name="T7" fmla="*/ 144 h 144"/>
                <a:gd name="T8" fmla="*/ 0 w 528"/>
                <a:gd name="T9" fmla="*/ 144 h 144"/>
                <a:gd name="T10" fmla="*/ 0 w 528"/>
                <a:gd name="T11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8" h="144">
                  <a:moveTo>
                    <a:pt x="0" y="0"/>
                  </a:moveTo>
                  <a:lnTo>
                    <a:pt x="432" y="0"/>
                  </a:lnTo>
                  <a:lnTo>
                    <a:pt x="528" y="96"/>
                  </a:lnTo>
                  <a:lnTo>
                    <a:pt x="432" y="144"/>
                  </a:lnTo>
                  <a:lnTo>
                    <a:pt x="0" y="1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4090" name="Freeform 10"/>
            <p:cNvSpPr>
              <a:spLocks/>
            </p:cNvSpPr>
            <p:nvPr/>
          </p:nvSpPr>
          <p:spPr bwMode="auto">
            <a:xfrm>
              <a:off x="2832" y="2256"/>
              <a:ext cx="528" cy="144"/>
            </a:xfrm>
            <a:custGeom>
              <a:avLst/>
              <a:gdLst>
                <a:gd name="T0" fmla="*/ 0 w 528"/>
                <a:gd name="T1" fmla="*/ 0 h 144"/>
                <a:gd name="T2" fmla="*/ 432 w 528"/>
                <a:gd name="T3" fmla="*/ 0 h 144"/>
                <a:gd name="T4" fmla="*/ 528 w 528"/>
                <a:gd name="T5" fmla="*/ 96 h 144"/>
                <a:gd name="T6" fmla="*/ 432 w 528"/>
                <a:gd name="T7" fmla="*/ 144 h 144"/>
                <a:gd name="T8" fmla="*/ 0 w 528"/>
                <a:gd name="T9" fmla="*/ 144 h 144"/>
                <a:gd name="T10" fmla="*/ 0 w 528"/>
                <a:gd name="T11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8" h="144">
                  <a:moveTo>
                    <a:pt x="0" y="0"/>
                  </a:moveTo>
                  <a:lnTo>
                    <a:pt x="432" y="0"/>
                  </a:lnTo>
                  <a:lnTo>
                    <a:pt x="528" y="96"/>
                  </a:lnTo>
                  <a:lnTo>
                    <a:pt x="432" y="144"/>
                  </a:lnTo>
                  <a:lnTo>
                    <a:pt x="0" y="1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74091" name="Group 11"/>
          <p:cNvGrpSpPr>
            <a:grpSpLocks/>
          </p:cNvGrpSpPr>
          <p:nvPr/>
        </p:nvGrpSpPr>
        <p:grpSpPr bwMode="auto">
          <a:xfrm>
            <a:off x="4648200" y="2133600"/>
            <a:ext cx="1752600" cy="228600"/>
            <a:chOff x="2256" y="2256"/>
            <a:chExt cx="1104" cy="144"/>
          </a:xfrm>
        </p:grpSpPr>
        <p:sp>
          <p:nvSpPr>
            <p:cNvPr id="174092" name="Freeform 12"/>
            <p:cNvSpPr>
              <a:spLocks/>
            </p:cNvSpPr>
            <p:nvPr/>
          </p:nvSpPr>
          <p:spPr bwMode="auto">
            <a:xfrm>
              <a:off x="2256" y="2256"/>
              <a:ext cx="528" cy="144"/>
            </a:xfrm>
            <a:custGeom>
              <a:avLst/>
              <a:gdLst>
                <a:gd name="T0" fmla="*/ 0 w 528"/>
                <a:gd name="T1" fmla="*/ 0 h 144"/>
                <a:gd name="T2" fmla="*/ 432 w 528"/>
                <a:gd name="T3" fmla="*/ 0 h 144"/>
                <a:gd name="T4" fmla="*/ 528 w 528"/>
                <a:gd name="T5" fmla="*/ 96 h 144"/>
                <a:gd name="T6" fmla="*/ 432 w 528"/>
                <a:gd name="T7" fmla="*/ 144 h 144"/>
                <a:gd name="T8" fmla="*/ 0 w 528"/>
                <a:gd name="T9" fmla="*/ 144 h 144"/>
                <a:gd name="T10" fmla="*/ 0 w 528"/>
                <a:gd name="T11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8" h="144">
                  <a:moveTo>
                    <a:pt x="0" y="0"/>
                  </a:moveTo>
                  <a:lnTo>
                    <a:pt x="432" y="0"/>
                  </a:lnTo>
                  <a:lnTo>
                    <a:pt x="528" y="96"/>
                  </a:lnTo>
                  <a:lnTo>
                    <a:pt x="432" y="144"/>
                  </a:lnTo>
                  <a:lnTo>
                    <a:pt x="0" y="1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4093" name="Freeform 13"/>
            <p:cNvSpPr>
              <a:spLocks/>
            </p:cNvSpPr>
            <p:nvPr/>
          </p:nvSpPr>
          <p:spPr bwMode="auto">
            <a:xfrm>
              <a:off x="2832" y="2256"/>
              <a:ext cx="528" cy="144"/>
            </a:xfrm>
            <a:custGeom>
              <a:avLst/>
              <a:gdLst>
                <a:gd name="T0" fmla="*/ 0 w 528"/>
                <a:gd name="T1" fmla="*/ 0 h 144"/>
                <a:gd name="T2" fmla="*/ 432 w 528"/>
                <a:gd name="T3" fmla="*/ 0 h 144"/>
                <a:gd name="T4" fmla="*/ 528 w 528"/>
                <a:gd name="T5" fmla="*/ 96 h 144"/>
                <a:gd name="T6" fmla="*/ 432 w 528"/>
                <a:gd name="T7" fmla="*/ 144 h 144"/>
                <a:gd name="T8" fmla="*/ 0 w 528"/>
                <a:gd name="T9" fmla="*/ 144 h 144"/>
                <a:gd name="T10" fmla="*/ 0 w 528"/>
                <a:gd name="T11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8" h="144">
                  <a:moveTo>
                    <a:pt x="0" y="0"/>
                  </a:moveTo>
                  <a:lnTo>
                    <a:pt x="432" y="0"/>
                  </a:lnTo>
                  <a:lnTo>
                    <a:pt x="528" y="96"/>
                  </a:lnTo>
                  <a:lnTo>
                    <a:pt x="432" y="144"/>
                  </a:lnTo>
                  <a:lnTo>
                    <a:pt x="0" y="1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74094" name="Group 14"/>
          <p:cNvGrpSpPr>
            <a:grpSpLocks/>
          </p:cNvGrpSpPr>
          <p:nvPr/>
        </p:nvGrpSpPr>
        <p:grpSpPr bwMode="auto">
          <a:xfrm>
            <a:off x="5029200" y="2667000"/>
            <a:ext cx="1066800" cy="304800"/>
            <a:chOff x="3072" y="2592"/>
            <a:chExt cx="672" cy="192"/>
          </a:xfrm>
        </p:grpSpPr>
        <p:sp>
          <p:nvSpPr>
            <p:cNvPr id="174095" name="Freeform 15"/>
            <p:cNvSpPr>
              <a:spLocks/>
            </p:cNvSpPr>
            <p:nvPr/>
          </p:nvSpPr>
          <p:spPr bwMode="auto">
            <a:xfrm>
              <a:off x="3600" y="2592"/>
              <a:ext cx="144" cy="192"/>
            </a:xfrm>
            <a:custGeom>
              <a:avLst/>
              <a:gdLst>
                <a:gd name="T0" fmla="*/ 144 w 144"/>
                <a:gd name="T1" fmla="*/ 0 h 192"/>
                <a:gd name="T2" fmla="*/ 48 w 144"/>
                <a:gd name="T3" fmla="*/ 0 h 192"/>
                <a:gd name="T4" fmla="*/ 0 w 144"/>
                <a:gd name="T5" fmla="*/ 96 h 192"/>
                <a:gd name="T6" fmla="*/ 48 w 144"/>
                <a:gd name="T7" fmla="*/ 192 h 192"/>
                <a:gd name="T8" fmla="*/ 144 w 144"/>
                <a:gd name="T9" fmla="*/ 192 h 192"/>
                <a:gd name="T10" fmla="*/ 144 w 144"/>
                <a:gd name="T11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4" h="192">
                  <a:moveTo>
                    <a:pt x="144" y="0"/>
                  </a:moveTo>
                  <a:lnTo>
                    <a:pt x="48" y="0"/>
                  </a:lnTo>
                  <a:lnTo>
                    <a:pt x="0" y="96"/>
                  </a:lnTo>
                  <a:lnTo>
                    <a:pt x="48" y="192"/>
                  </a:lnTo>
                  <a:lnTo>
                    <a:pt x="144" y="192"/>
                  </a:lnTo>
                  <a:lnTo>
                    <a:pt x="144" y="0"/>
                  </a:lnTo>
                  <a:close/>
                </a:path>
              </a:pathLst>
            </a:cu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4096" name="Freeform 16"/>
            <p:cNvSpPr>
              <a:spLocks/>
            </p:cNvSpPr>
            <p:nvPr/>
          </p:nvSpPr>
          <p:spPr bwMode="auto">
            <a:xfrm>
              <a:off x="3072" y="2592"/>
              <a:ext cx="144" cy="192"/>
            </a:xfrm>
            <a:custGeom>
              <a:avLst/>
              <a:gdLst>
                <a:gd name="T0" fmla="*/ 144 w 144"/>
                <a:gd name="T1" fmla="*/ 0 h 192"/>
                <a:gd name="T2" fmla="*/ 48 w 144"/>
                <a:gd name="T3" fmla="*/ 0 h 192"/>
                <a:gd name="T4" fmla="*/ 0 w 144"/>
                <a:gd name="T5" fmla="*/ 96 h 192"/>
                <a:gd name="T6" fmla="*/ 48 w 144"/>
                <a:gd name="T7" fmla="*/ 192 h 192"/>
                <a:gd name="T8" fmla="*/ 144 w 144"/>
                <a:gd name="T9" fmla="*/ 192 h 192"/>
                <a:gd name="T10" fmla="*/ 144 w 144"/>
                <a:gd name="T11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4" h="192">
                  <a:moveTo>
                    <a:pt x="144" y="0"/>
                  </a:moveTo>
                  <a:lnTo>
                    <a:pt x="48" y="0"/>
                  </a:lnTo>
                  <a:lnTo>
                    <a:pt x="0" y="96"/>
                  </a:lnTo>
                  <a:lnTo>
                    <a:pt x="48" y="192"/>
                  </a:lnTo>
                  <a:lnTo>
                    <a:pt x="144" y="192"/>
                  </a:lnTo>
                  <a:lnTo>
                    <a:pt x="144" y="0"/>
                  </a:lnTo>
                  <a:close/>
                </a:path>
              </a:pathLst>
            </a:cu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74097" name="Group 17"/>
          <p:cNvGrpSpPr>
            <a:grpSpLocks/>
          </p:cNvGrpSpPr>
          <p:nvPr/>
        </p:nvGrpSpPr>
        <p:grpSpPr bwMode="auto">
          <a:xfrm>
            <a:off x="4191000" y="2667000"/>
            <a:ext cx="1066800" cy="304800"/>
            <a:chOff x="3072" y="2592"/>
            <a:chExt cx="672" cy="192"/>
          </a:xfrm>
        </p:grpSpPr>
        <p:sp>
          <p:nvSpPr>
            <p:cNvPr id="174098" name="Freeform 18"/>
            <p:cNvSpPr>
              <a:spLocks/>
            </p:cNvSpPr>
            <p:nvPr/>
          </p:nvSpPr>
          <p:spPr bwMode="auto">
            <a:xfrm>
              <a:off x="3600" y="2592"/>
              <a:ext cx="144" cy="192"/>
            </a:xfrm>
            <a:custGeom>
              <a:avLst/>
              <a:gdLst>
                <a:gd name="T0" fmla="*/ 144 w 144"/>
                <a:gd name="T1" fmla="*/ 0 h 192"/>
                <a:gd name="T2" fmla="*/ 48 w 144"/>
                <a:gd name="T3" fmla="*/ 0 h 192"/>
                <a:gd name="T4" fmla="*/ 0 w 144"/>
                <a:gd name="T5" fmla="*/ 96 h 192"/>
                <a:gd name="T6" fmla="*/ 48 w 144"/>
                <a:gd name="T7" fmla="*/ 192 h 192"/>
                <a:gd name="T8" fmla="*/ 144 w 144"/>
                <a:gd name="T9" fmla="*/ 192 h 192"/>
                <a:gd name="T10" fmla="*/ 144 w 144"/>
                <a:gd name="T11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4" h="192">
                  <a:moveTo>
                    <a:pt x="144" y="0"/>
                  </a:moveTo>
                  <a:lnTo>
                    <a:pt x="48" y="0"/>
                  </a:lnTo>
                  <a:lnTo>
                    <a:pt x="0" y="96"/>
                  </a:lnTo>
                  <a:lnTo>
                    <a:pt x="48" y="192"/>
                  </a:lnTo>
                  <a:lnTo>
                    <a:pt x="144" y="192"/>
                  </a:lnTo>
                  <a:lnTo>
                    <a:pt x="144" y="0"/>
                  </a:lnTo>
                  <a:close/>
                </a:path>
              </a:pathLst>
            </a:cu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4099" name="Freeform 19"/>
            <p:cNvSpPr>
              <a:spLocks/>
            </p:cNvSpPr>
            <p:nvPr/>
          </p:nvSpPr>
          <p:spPr bwMode="auto">
            <a:xfrm>
              <a:off x="3072" y="2592"/>
              <a:ext cx="144" cy="192"/>
            </a:xfrm>
            <a:custGeom>
              <a:avLst/>
              <a:gdLst>
                <a:gd name="T0" fmla="*/ 144 w 144"/>
                <a:gd name="T1" fmla="*/ 0 h 192"/>
                <a:gd name="T2" fmla="*/ 48 w 144"/>
                <a:gd name="T3" fmla="*/ 0 h 192"/>
                <a:gd name="T4" fmla="*/ 0 w 144"/>
                <a:gd name="T5" fmla="*/ 96 h 192"/>
                <a:gd name="T6" fmla="*/ 48 w 144"/>
                <a:gd name="T7" fmla="*/ 192 h 192"/>
                <a:gd name="T8" fmla="*/ 144 w 144"/>
                <a:gd name="T9" fmla="*/ 192 h 192"/>
                <a:gd name="T10" fmla="*/ 144 w 144"/>
                <a:gd name="T11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4" h="192">
                  <a:moveTo>
                    <a:pt x="144" y="0"/>
                  </a:moveTo>
                  <a:lnTo>
                    <a:pt x="48" y="0"/>
                  </a:lnTo>
                  <a:lnTo>
                    <a:pt x="0" y="96"/>
                  </a:lnTo>
                  <a:lnTo>
                    <a:pt x="48" y="192"/>
                  </a:lnTo>
                  <a:lnTo>
                    <a:pt x="144" y="192"/>
                  </a:lnTo>
                  <a:lnTo>
                    <a:pt x="144" y="0"/>
                  </a:lnTo>
                  <a:close/>
                </a:path>
              </a:pathLst>
            </a:cu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74100" name="Group 20"/>
          <p:cNvGrpSpPr>
            <a:grpSpLocks/>
          </p:cNvGrpSpPr>
          <p:nvPr/>
        </p:nvGrpSpPr>
        <p:grpSpPr bwMode="auto">
          <a:xfrm>
            <a:off x="3352800" y="2667000"/>
            <a:ext cx="1066800" cy="304800"/>
            <a:chOff x="3072" y="2592"/>
            <a:chExt cx="672" cy="192"/>
          </a:xfrm>
        </p:grpSpPr>
        <p:sp>
          <p:nvSpPr>
            <p:cNvPr id="174101" name="Freeform 21"/>
            <p:cNvSpPr>
              <a:spLocks/>
            </p:cNvSpPr>
            <p:nvPr/>
          </p:nvSpPr>
          <p:spPr bwMode="auto">
            <a:xfrm>
              <a:off x="3600" y="2592"/>
              <a:ext cx="144" cy="192"/>
            </a:xfrm>
            <a:custGeom>
              <a:avLst/>
              <a:gdLst>
                <a:gd name="T0" fmla="*/ 144 w 144"/>
                <a:gd name="T1" fmla="*/ 0 h 192"/>
                <a:gd name="T2" fmla="*/ 48 w 144"/>
                <a:gd name="T3" fmla="*/ 0 h 192"/>
                <a:gd name="T4" fmla="*/ 0 w 144"/>
                <a:gd name="T5" fmla="*/ 96 h 192"/>
                <a:gd name="T6" fmla="*/ 48 w 144"/>
                <a:gd name="T7" fmla="*/ 192 h 192"/>
                <a:gd name="T8" fmla="*/ 144 w 144"/>
                <a:gd name="T9" fmla="*/ 192 h 192"/>
                <a:gd name="T10" fmla="*/ 144 w 144"/>
                <a:gd name="T11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4" h="192">
                  <a:moveTo>
                    <a:pt x="144" y="0"/>
                  </a:moveTo>
                  <a:lnTo>
                    <a:pt x="48" y="0"/>
                  </a:lnTo>
                  <a:lnTo>
                    <a:pt x="0" y="96"/>
                  </a:lnTo>
                  <a:lnTo>
                    <a:pt x="48" y="192"/>
                  </a:lnTo>
                  <a:lnTo>
                    <a:pt x="144" y="192"/>
                  </a:lnTo>
                  <a:lnTo>
                    <a:pt x="144" y="0"/>
                  </a:lnTo>
                  <a:close/>
                </a:path>
              </a:pathLst>
            </a:cu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4102" name="Freeform 22"/>
            <p:cNvSpPr>
              <a:spLocks/>
            </p:cNvSpPr>
            <p:nvPr/>
          </p:nvSpPr>
          <p:spPr bwMode="auto">
            <a:xfrm>
              <a:off x="3072" y="2592"/>
              <a:ext cx="144" cy="192"/>
            </a:xfrm>
            <a:custGeom>
              <a:avLst/>
              <a:gdLst>
                <a:gd name="T0" fmla="*/ 144 w 144"/>
                <a:gd name="T1" fmla="*/ 0 h 192"/>
                <a:gd name="T2" fmla="*/ 48 w 144"/>
                <a:gd name="T3" fmla="*/ 0 h 192"/>
                <a:gd name="T4" fmla="*/ 0 w 144"/>
                <a:gd name="T5" fmla="*/ 96 h 192"/>
                <a:gd name="T6" fmla="*/ 48 w 144"/>
                <a:gd name="T7" fmla="*/ 192 h 192"/>
                <a:gd name="T8" fmla="*/ 144 w 144"/>
                <a:gd name="T9" fmla="*/ 192 h 192"/>
                <a:gd name="T10" fmla="*/ 144 w 144"/>
                <a:gd name="T11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4" h="192">
                  <a:moveTo>
                    <a:pt x="144" y="0"/>
                  </a:moveTo>
                  <a:lnTo>
                    <a:pt x="48" y="0"/>
                  </a:lnTo>
                  <a:lnTo>
                    <a:pt x="0" y="96"/>
                  </a:lnTo>
                  <a:lnTo>
                    <a:pt x="48" y="192"/>
                  </a:lnTo>
                  <a:lnTo>
                    <a:pt x="144" y="192"/>
                  </a:lnTo>
                  <a:lnTo>
                    <a:pt x="144" y="0"/>
                  </a:lnTo>
                  <a:close/>
                </a:path>
              </a:pathLst>
            </a:cu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74103" name="Group 23"/>
          <p:cNvGrpSpPr>
            <a:grpSpLocks/>
          </p:cNvGrpSpPr>
          <p:nvPr/>
        </p:nvGrpSpPr>
        <p:grpSpPr bwMode="auto">
          <a:xfrm>
            <a:off x="2514600" y="2667000"/>
            <a:ext cx="1066800" cy="304800"/>
            <a:chOff x="3072" y="2592"/>
            <a:chExt cx="672" cy="192"/>
          </a:xfrm>
        </p:grpSpPr>
        <p:sp>
          <p:nvSpPr>
            <p:cNvPr id="174104" name="Freeform 24"/>
            <p:cNvSpPr>
              <a:spLocks/>
            </p:cNvSpPr>
            <p:nvPr/>
          </p:nvSpPr>
          <p:spPr bwMode="auto">
            <a:xfrm>
              <a:off x="3600" y="2592"/>
              <a:ext cx="144" cy="192"/>
            </a:xfrm>
            <a:custGeom>
              <a:avLst/>
              <a:gdLst>
                <a:gd name="T0" fmla="*/ 144 w 144"/>
                <a:gd name="T1" fmla="*/ 0 h 192"/>
                <a:gd name="T2" fmla="*/ 48 w 144"/>
                <a:gd name="T3" fmla="*/ 0 h 192"/>
                <a:gd name="T4" fmla="*/ 0 w 144"/>
                <a:gd name="T5" fmla="*/ 96 h 192"/>
                <a:gd name="T6" fmla="*/ 48 w 144"/>
                <a:gd name="T7" fmla="*/ 192 h 192"/>
                <a:gd name="T8" fmla="*/ 144 w 144"/>
                <a:gd name="T9" fmla="*/ 192 h 192"/>
                <a:gd name="T10" fmla="*/ 144 w 144"/>
                <a:gd name="T11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4" h="192">
                  <a:moveTo>
                    <a:pt x="144" y="0"/>
                  </a:moveTo>
                  <a:lnTo>
                    <a:pt x="48" y="0"/>
                  </a:lnTo>
                  <a:lnTo>
                    <a:pt x="0" y="96"/>
                  </a:lnTo>
                  <a:lnTo>
                    <a:pt x="48" y="192"/>
                  </a:lnTo>
                  <a:lnTo>
                    <a:pt x="144" y="192"/>
                  </a:lnTo>
                  <a:lnTo>
                    <a:pt x="144" y="0"/>
                  </a:lnTo>
                  <a:close/>
                </a:path>
              </a:pathLst>
            </a:cu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4105" name="Freeform 25"/>
            <p:cNvSpPr>
              <a:spLocks/>
            </p:cNvSpPr>
            <p:nvPr/>
          </p:nvSpPr>
          <p:spPr bwMode="auto">
            <a:xfrm>
              <a:off x="3072" y="2592"/>
              <a:ext cx="144" cy="192"/>
            </a:xfrm>
            <a:custGeom>
              <a:avLst/>
              <a:gdLst>
                <a:gd name="T0" fmla="*/ 144 w 144"/>
                <a:gd name="T1" fmla="*/ 0 h 192"/>
                <a:gd name="T2" fmla="*/ 48 w 144"/>
                <a:gd name="T3" fmla="*/ 0 h 192"/>
                <a:gd name="T4" fmla="*/ 0 w 144"/>
                <a:gd name="T5" fmla="*/ 96 h 192"/>
                <a:gd name="T6" fmla="*/ 48 w 144"/>
                <a:gd name="T7" fmla="*/ 192 h 192"/>
                <a:gd name="T8" fmla="*/ 144 w 144"/>
                <a:gd name="T9" fmla="*/ 192 h 192"/>
                <a:gd name="T10" fmla="*/ 144 w 144"/>
                <a:gd name="T11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4" h="192">
                  <a:moveTo>
                    <a:pt x="144" y="0"/>
                  </a:moveTo>
                  <a:lnTo>
                    <a:pt x="48" y="0"/>
                  </a:lnTo>
                  <a:lnTo>
                    <a:pt x="0" y="96"/>
                  </a:lnTo>
                  <a:lnTo>
                    <a:pt x="48" y="192"/>
                  </a:lnTo>
                  <a:lnTo>
                    <a:pt x="144" y="192"/>
                  </a:lnTo>
                  <a:lnTo>
                    <a:pt x="144" y="0"/>
                  </a:lnTo>
                  <a:close/>
                </a:path>
              </a:pathLst>
            </a:cu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74106" name="Freeform 26"/>
          <p:cNvSpPr>
            <a:spLocks/>
          </p:cNvSpPr>
          <p:nvPr/>
        </p:nvSpPr>
        <p:spPr bwMode="auto">
          <a:xfrm>
            <a:off x="2819400" y="2133600"/>
            <a:ext cx="838200" cy="228600"/>
          </a:xfrm>
          <a:custGeom>
            <a:avLst/>
            <a:gdLst>
              <a:gd name="T0" fmla="*/ 0 w 528"/>
              <a:gd name="T1" fmla="*/ 0 h 144"/>
              <a:gd name="T2" fmla="*/ 432 w 528"/>
              <a:gd name="T3" fmla="*/ 0 h 144"/>
              <a:gd name="T4" fmla="*/ 528 w 528"/>
              <a:gd name="T5" fmla="*/ 96 h 144"/>
              <a:gd name="T6" fmla="*/ 432 w 528"/>
              <a:gd name="T7" fmla="*/ 144 h 144"/>
              <a:gd name="T8" fmla="*/ 0 w 528"/>
              <a:gd name="T9" fmla="*/ 144 h 144"/>
              <a:gd name="T10" fmla="*/ 0 w 528"/>
              <a:gd name="T11" fmla="*/ 0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8" h="144">
                <a:moveTo>
                  <a:pt x="0" y="0"/>
                </a:moveTo>
                <a:lnTo>
                  <a:pt x="432" y="0"/>
                </a:lnTo>
                <a:lnTo>
                  <a:pt x="528" y="96"/>
                </a:lnTo>
                <a:lnTo>
                  <a:pt x="432" y="144"/>
                </a:lnTo>
                <a:lnTo>
                  <a:pt x="0" y="1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107" name="Freeform 27"/>
          <p:cNvSpPr>
            <a:spLocks/>
          </p:cNvSpPr>
          <p:nvPr/>
        </p:nvSpPr>
        <p:spPr bwMode="auto">
          <a:xfrm>
            <a:off x="3733800" y="2133600"/>
            <a:ext cx="838200" cy="228600"/>
          </a:xfrm>
          <a:custGeom>
            <a:avLst/>
            <a:gdLst>
              <a:gd name="T0" fmla="*/ 0 w 528"/>
              <a:gd name="T1" fmla="*/ 0 h 144"/>
              <a:gd name="T2" fmla="*/ 432 w 528"/>
              <a:gd name="T3" fmla="*/ 0 h 144"/>
              <a:gd name="T4" fmla="*/ 528 w 528"/>
              <a:gd name="T5" fmla="*/ 96 h 144"/>
              <a:gd name="T6" fmla="*/ 432 w 528"/>
              <a:gd name="T7" fmla="*/ 144 h 144"/>
              <a:gd name="T8" fmla="*/ 0 w 528"/>
              <a:gd name="T9" fmla="*/ 144 h 144"/>
              <a:gd name="T10" fmla="*/ 0 w 528"/>
              <a:gd name="T11" fmla="*/ 0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8" h="144">
                <a:moveTo>
                  <a:pt x="0" y="0"/>
                </a:moveTo>
                <a:lnTo>
                  <a:pt x="432" y="0"/>
                </a:lnTo>
                <a:lnTo>
                  <a:pt x="528" y="96"/>
                </a:lnTo>
                <a:lnTo>
                  <a:pt x="432" y="144"/>
                </a:lnTo>
                <a:lnTo>
                  <a:pt x="0" y="1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108" name="Freeform 28"/>
          <p:cNvSpPr>
            <a:spLocks/>
          </p:cNvSpPr>
          <p:nvPr/>
        </p:nvSpPr>
        <p:spPr bwMode="auto">
          <a:xfrm>
            <a:off x="4648200" y="2133600"/>
            <a:ext cx="838200" cy="228600"/>
          </a:xfrm>
          <a:custGeom>
            <a:avLst/>
            <a:gdLst>
              <a:gd name="T0" fmla="*/ 0 w 528"/>
              <a:gd name="T1" fmla="*/ 0 h 144"/>
              <a:gd name="T2" fmla="*/ 432 w 528"/>
              <a:gd name="T3" fmla="*/ 0 h 144"/>
              <a:gd name="T4" fmla="*/ 528 w 528"/>
              <a:gd name="T5" fmla="*/ 96 h 144"/>
              <a:gd name="T6" fmla="*/ 432 w 528"/>
              <a:gd name="T7" fmla="*/ 144 h 144"/>
              <a:gd name="T8" fmla="*/ 0 w 528"/>
              <a:gd name="T9" fmla="*/ 144 h 144"/>
              <a:gd name="T10" fmla="*/ 0 w 528"/>
              <a:gd name="T11" fmla="*/ 0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8" h="144">
                <a:moveTo>
                  <a:pt x="0" y="0"/>
                </a:moveTo>
                <a:lnTo>
                  <a:pt x="432" y="0"/>
                </a:lnTo>
                <a:lnTo>
                  <a:pt x="528" y="96"/>
                </a:lnTo>
                <a:lnTo>
                  <a:pt x="432" y="144"/>
                </a:lnTo>
                <a:lnTo>
                  <a:pt x="0" y="1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109" name="Freeform 29"/>
          <p:cNvSpPr>
            <a:spLocks/>
          </p:cNvSpPr>
          <p:nvPr/>
        </p:nvSpPr>
        <p:spPr bwMode="auto">
          <a:xfrm>
            <a:off x="5562600" y="2133600"/>
            <a:ext cx="838200" cy="228600"/>
          </a:xfrm>
          <a:custGeom>
            <a:avLst/>
            <a:gdLst>
              <a:gd name="T0" fmla="*/ 0 w 528"/>
              <a:gd name="T1" fmla="*/ 0 h 144"/>
              <a:gd name="T2" fmla="*/ 432 w 528"/>
              <a:gd name="T3" fmla="*/ 0 h 144"/>
              <a:gd name="T4" fmla="*/ 528 w 528"/>
              <a:gd name="T5" fmla="*/ 96 h 144"/>
              <a:gd name="T6" fmla="*/ 432 w 528"/>
              <a:gd name="T7" fmla="*/ 144 h 144"/>
              <a:gd name="T8" fmla="*/ 0 w 528"/>
              <a:gd name="T9" fmla="*/ 144 h 144"/>
              <a:gd name="T10" fmla="*/ 0 w 528"/>
              <a:gd name="T11" fmla="*/ 0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8" h="144">
                <a:moveTo>
                  <a:pt x="0" y="0"/>
                </a:moveTo>
                <a:lnTo>
                  <a:pt x="432" y="0"/>
                </a:lnTo>
                <a:lnTo>
                  <a:pt x="528" y="96"/>
                </a:lnTo>
                <a:lnTo>
                  <a:pt x="432" y="144"/>
                </a:lnTo>
                <a:lnTo>
                  <a:pt x="0" y="1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110" name="Freeform 30"/>
          <p:cNvSpPr>
            <a:spLocks/>
          </p:cNvSpPr>
          <p:nvPr/>
        </p:nvSpPr>
        <p:spPr bwMode="auto">
          <a:xfrm>
            <a:off x="5029200" y="2667000"/>
            <a:ext cx="228600" cy="304800"/>
          </a:xfrm>
          <a:custGeom>
            <a:avLst/>
            <a:gdLst>
              <a:gd name="T0" fmla="*/ 144 w 144"/>
              <a:gd name="T1" fmla="*/ 0 h 192"/>
              <a:gd name="T2" fmla="*/ 48 w 144"/>
              <a:gd name="T3" fmla="*/ 0 h 192"/>
              <a:gd name="T4" fmla="*/ 0 w 144"/>
              <a:gd name="T5" fmla="*/ 96 h 192"/>
              <a:gd name="T6" fmla="*/ 48 w 144"/>
              <a:gd name="T7" fmla="*/ 192 h 192"/>
              <a:gd name="T8" fmla="*/ 144 w 144"/>
              <a:gd name="T9" fmla="*/ 192 h 192"/>
              <a:gd name="T10" fmla="*/ 144 w 144"/>
              <a:gd name="T11" fmla="*/ 0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4" h="192">
                <a:moveTo>
                  <a:pt x="144" y="0"/>
                </a:moveTo>
                <a:lnTo>
                  <a:pt x="48" y="0"/>
                </a:lnTo>
                <a:lnTo>
                  <a:pt x="0" y="96"/>
                </a:lnTo>
                <a:lnTo>
                  <a:pt x="48" y="192"/>
                </a:lnTo>
                <a:lnTo>
                  <a:pt x="144" y="192"/>
                </a:lnTo>
                <a:lnTo>
                  <a:pt x="144" y="0"/>
                </a:lnTo>
                <a:close/>
              </a:path>
            </a:pathLst>
          </a:cu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111" name="Freeform 31"/>
          <p:cNvSpPr>
            <a:spLocks/>
          </p:cNvSpPr>
          <p:nvPr/>
        </p:nvSpPr>
        <p:spPr bwMode="auto">
          <a:xfrm>
            <a:off x="4191000" y="2667000"/>
            <a:ext cx="228600" cy="304800"/>
          </a:xfrm>
          <a:custGeom>
            <a:avLst/>
            <a:gdLst>
              <a:gd name="T0" fmla="*/ 144 w 144"/>
              <a:gd name="T1" fmla="*/ 0 h 192"/>
              <a:gd name="T2" fmla="*/ 48 w 144"/>
              <a:gd name="T3" fmla="*/ 0 h 192"/>
              <a:gd name="T4" fmla="*/ 0 w 144"/>
              <a:gd name="T5" fmla="*/ 96 h 192"/>
              <a:gd name="T6" fmla="*/ 48 w 144"/>
              <a:gd name="T7" fmla="*/ 192 h 192"/>
              <a:gd name="T8" fmla="*/ 144 w 144"/>
              <a:gd name="T9" fmla="*/ 192 h 192"/>
              <a:gd name="T10" fmla="*/ 144 w 144"/>
              <a:gd name="T11" fmla="*/ 0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4" h="192">
                <a:moveTo>
                  <a:pt x="144" y="0"/>
                </a:moveTo>
                <a:lnTo>
                  <a:pt x="48" y="0"/>
                </a:lnTo>
                <a:lnTo>
                  <a:pt x="0" y="96"/>
                </a:lnTo>
                <a:lnTo>
                  <a:pt x="48" y="192"/>
                </a:lnTo>
                <a:lnTo>
                  <a:pt x="144" y="192"/>
                </a:lnTo>
                <a:lnTo>
                  <a:pt x="144" y="0"/>
                </a:lnTo>
                <a:close/>
              </a:path>
            </a:pathLst>
          </a:cu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112" name="Freeform 32"/>
          <p:cNvSpPr>
            <a:spLocks/>
          </p:cNvSpPr>
          <p:nvPr/>
        </p:nvSpPr>
        <p:spPr bwMode="auto">
          <a:xfrm>
            <a:off x="3352800" y="2667000"/>
            <a:ext cx="228600" cy="304800"/>
          </a:xfrm>
          <a:custGeom>
            <a:avLst/>
            <a:gdLst>
              <a:gd name="T0" fmla="*/ 144 w 144"/>
              <a:gd name="T1" fmla="*/ 0 h 192"/>
              <a:gd name="T2" fmla="*/ 48 w 144"/>
              <a:gd name="T3" fmla="*/ 0 h 192"/>
              <a:gd name="T4" fmla="*/ 0 w 144"/>
              <a:gd name="T5" fmla="*/ 96 h 192"/>
              <a:gd name="T6" fmla="*/ 48 w 144"/>
              <a:gd name="T7" fmla="*/ 192 h 192"/>
              <a:gd name="T8" fmla="*/ 144 w 144"/>
              <a:gd name="T9" fmla="*/ 192 h 192"/>
              <a:gd name="T10" fmla="*/ 144 w 144"/>
              <a:gd name="T11" fmla="*/ 0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4" h="192">
                <a:moveTo>
                  <a:pt x="144" y="0"/>
                </a:moveTo>
                <a:lnTo>
                  <a:pt x="48" y="0"/>
                </a:lnTo>
                <a:lnTo>
                  <a:pt x="0" y="96"/>
                </a:lnTo>
                <a:lnTo>
                  <a:pt x="48" y="192"/>
                </a:lnTo>
                <a:lnTo>
                  <a:pt x="144" y="192"/>
                </a:lnTo>
                <a:lnTo>
                  <a:pt x="144" y="0"/>
                </a:lnTo>
                <a:close/>
              </a:path>
            </a:pathLst>
          </a:cu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113" name="Freeform 33"/>
          <p:cNvSpPr>
            <a:spLocks/>
          </p:cNvSpPr>
          <p:nvPr/>
        </p:nvSpPr>
        <p:spPr bwMode="auto">
          <a:xfrm>
            <a:off x="2514600" y="2667000"/>
            <a:ext cx="228600" cy="304800"/>
          </a:xfrm>
          <a:custGeom>
            <a:avLst/>
            <a:gdLst>
              <a:gd name="T0" fmla="*/ 144 w 144"/>
              <a:gd name="T1" fmla="*/ 0 h 192"/>
              <a:gd name="T2" fmla="*/ 48 w 144"/>
              <a:gd name="T3" fmla="*/ 0 h 192"/>
              <a:gd name="T4" fmla="*/ 0 w 144"/>
              <a:gd name="T5" fmla="*/ 96 h 192"/>
              <a:gd name="T6" fmla="*/ 48 w 144"/>
              <a:gd name="T7" fmla="*/ 192 h 192"/>
              <a:gd name="T8" fmla="*/ 144 w 144"/>
              <a:gd name="T9" fmla="*/ 192 h 192"/>
              <a:gd name="T10" fmla="*/ 144 w 144"/>
              <a:gd name="T11" fmla="*/ 0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4" h="192">
                <a:moveTo>
                  <a:pt x="144" y="0"/>
                </a:moveTo>
                <a:lnTo>
                  <a:pt x="48" y="0"/>
                </a:lnTo>
                <a:lnTo>
                  <a:pt x="0" y="96"/>
                </a:lnTo>
                <a:lnTo>
                  <a:pt x="48" y="192"/>
                </a:lnTo>
                <a:lnTo>
                  <a:pt x="144" y="192"/>
                </a:lnTo>
                <a:lnTo>
                  <a:pt x="144" y="0"/>
                </a:lnTo>
                <a:close/>
              </a:path>
            </a:pathLst>
          </a:cu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114" name="Freeform 34"/>
          <p:cNvSpPr>
            <a:spLocks/>
          </p:cNvSpPr>
          <p:nvPr/>
        </p:nvSpPr>
        <p:spPr bwMode="auto">
          <a:xfrm>
            <a:off x="5867400" y="2667000"/>
            <a:ext cx="228600" cy="304800"/>
          </a:xfrm>
          <a:custGeom>
            <a:avLst/>
            <a:gdLst>
              <a:gd name="T0" fmla="*/ 144 w 144"/>
              <a:gd name="T1" fmla="*/ 0 h 192"/>
              <a:gd name="T2" fmla="*/ 48 w 144"/>
              <a:gd name="T3" fmla="*/ 0 h 192"/>
              <a:gd name="T4" fmla="*/ 0 w 144"/>
              <a:gd name="T5" fmla="*/ 96 h 192"/>
              <a:gd name="T6" fmla="*/ 48 w 144"/>
              <a:gd name="T7" fmla="*/ 192 h 192"/>
              <a:gd name="T8" fmla="*/ 144 w 144"/>
              <a:gd name="T9" fmla="*/ 192 h 192"/>
              <a:gd name="T10" fmla="*/ 144 w 144"/>
              <a:gd name="T11" fmla="*/ 0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4" h="192">
                <a:moveTo>
                  <a:pt x="144" y="0"/>
                </a:moveTo>
                <a:lnTo>
                  <a:pt x="48" y="0"/>
                </a:lnTo>
                <a:lnTo>
                  <a:pt x="0" y="96"/>
                </a:lnTo>
                <a:lnTo>
                  <a:pt x="48" y="192"/>
                </a:lnTo>
                <a:lnTo>
                  <a:pt x="144" y="192"/>
                </a:lnTo>
                <a:lnTo>
                  <a:pt x="144" y="0"/>
                </a:lnTo>
                <a:close/>
              </a:path>
            </a:pathLst>
          </a:cu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116" name="Oval 36"/>
          <p:cNvSpPr>
            <a:spLocks noChangeArrowheads="1"/>
          </p:cNvSpPr>
          <p:nvPr/>
        </p:nvSpPr>
        <p:spPr bwMode="auto">
          <a:xfrm>
            <a:off x="1524000" y="2057400"/>
            <a:ext cx="990600" cy="914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dirty="0"/>
          </a:p>
        </p:txBody>
      </p:sp>
      <p:sp>
        <p:nvSpPr>
          <p:cNvPr id="174117" name="Oval 37"/>
          <p:cNvSpPr>
            <a:spLocks noChangeArrowheads="1"/>
          </p:cNvSpPr>
          <p:nvPr/>
        </p:nvSpPr>
        <p:spPr bwMode="auto">
          <a:xfrm>
            <a:off x="6324600" y="2057400"/>
            <a:ext cx="990600" cy="914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118" name="Text Box 38"/>
          <p:cNvSpPr txBox="1">
            <a:spLocks noChangeArrowheads="1"/>
          </p:cNvSpPr>
          <p:nvPr/>
        </p:nvSpPr>
        <p:spPr bwMode="auto">
          <a:xfrm>
            <a:off x="1720850" y="2327275"/>
            <a:ext cx="4889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b="0" dirty="0">
                <a:ea typeface="新細明體" charset="0"/>
                <a:cs typeface="新細明體" charset="0"/>
              </a:rPr>
              <a:t>n0</a:t>
            </a:r>
          </a:p>
        </p:txBody>
      </p:sp>
      <p:sp>
        <p:nvSpPr>
          <p:cNvPr id="174119" name="Text Box 39"/>
          <p:cNvSpPr txBox="1">
            <a:spLocks noChangeArrowheads="1"/>
          </p:cNvSpPr>
          <p:nvPr/>
        </p:nvSpPr>
        <p:spPr bwMode="auto">
          <a:xfrm>
            <a:off x="6537325" y="2327275"/>
            <a:ext cx="4889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b="0">
                <a:ea typeface="新細明體" charset="0"/>
                <a:cs typeface="新細明體" charset="0"/>
              </a:rPr>
              <a:t>n1</a:t>
            </a:r>
          </a:p>
        </p:txBody>
      </p:sp>
      <p:sp>
        <p:nvSpPr>
          <p:cNvPr id="174120" name="Rectangle 40"/>
          <p:cNvSpPr>
            <a:spLocks noChangeArrowheads="1"/>
          </p:cNvSpPr>
          <p:nvPr/>
        </p:nvSpPr>
        <p:spPr bwMode="auto">
          <a:xfrm>
            <a:off x="4800600" y="3352800"/>
            <a:ext cx="4191000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altLang="zh-TW" b="0">
                <a:ea typeface="新細明體" charset="0"/>
                <a:cs typeface="新細明體" charset="0"/>
              </a:rPr>
              <a:t>set ftp [new Application/FTP]</a:t>
            </a:r>
          </a:p>
          <a:p>
            <a:pPr marL="342900" indent="-342900">
              <a:spcBef>
                <a:spcPct val="20000"/>
              </a:spcBef>
            </a:pPr>
            <a:r>
              <a:rPr lang="en-US" altLang="zh-TW" b="0">
                <a:ea typeface="新細明體" charset="0"/>
                <a:cs typeface="新細明體" charset="0"/>
              </a:rPr>
              <a:t>$ftp attach-agent $tcp</a:t>
            </a:r>
          </a:p>
          <a:p>
            <a:pPr marL="342900" indent="-342900">
              <a:spcBef>
                <a:spcPct val="20000"/>
              </a:spcBef>
            </a:pPr>
            <a:r>
              <a:rPr lang="en-US" altLang="zh-TW" b="0">
                <a:ea typeface="新細明體" charset="0"/>
                <a:cs typeface="新細明體" charset="0"/>
              </a:rPr>
              <a:t>$ns at 0.2 "$ftp start"</a:t>
            </a:r>
          </a:p>
          <a:p>
            <a:pPr marL="342900" indent="-342900">
              <a:spcBef>
                <a:spcPct val="20000"/>
              </a:spcBef>
            </a:pPr>
            <a:r>
              <a:rPr lang="en-US" altLang="zh-TW" b="0">
                <a:ea typeface="新細明體" charset="0"/>
                <a:cs typeface="新細明體" charset="0"/>
              </a:rPr>
              <a:t>$ns at 1.2 ”exit"</a:t>
            </a:r>
          </a:p>
          <a:p>
            <a:pPr marL="342900" indent="-342900">
              <a:spcBef>
                <a:spcPct val="20000"/>
              </a:spcBef>
            </a:pPr>
            <a:r>
              <a:rPr lang="en-US" altLang="zh-TW" b="0">
                <a:ea typeface="新細明體" charset="0"/>
                <a:cs typeface="新細明體" charset="0"/>
              </a:rPr>
              <a:t>$ns run</a:t>
            </a:r>
          </a:p>
        </p:txBody>
      </p:sp>
      <p:sp>
        <p:nvSpPr>
          <p:cNvPr id="174121" name="Rectangle 41"/>
          <p:cNvSpPr>
            <a:spLocks noChangeArrowheads="1"/>
          </p:cNvSpPr>
          <p:nvPr/>
        </p:nvSpPr>
        <p:spPr bwMode="auto">
          <a:xfrm>
            <a:off x="609600" y="4724400"/>
            <a:ext cx="42672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zh-TW" altLang="en-US" b="0">
                <a:ea typeface="新細明體" charset="0"/>
                <a:cs typeface="新細明體" charset="0"/>
              </a:rPr>
              <a:t>$</a:t>
            </a:r>
            <a:r>
              <a:rPr lang="en-US" altLang="zh-TW" b="0">
                <a:ea typeface="新細明體" charset="0"/>
                <a:cs typeface="新細明體" charset="0"/>
              </a:rPr>
              <a:t>ns duplex-link $n0 $n1 1.5Mb 10ms DropTail</a:t>
            </a:r>
          </a:p>
        </p:txBody>
      </p:sp>
      <p:sp>
        <p:nvSpPr>
          <p:cNvPr id="174122" name="Rectangle 42"/>
          <p:cNvSpPr>
            <a:spLocks noChangeArrowheads="1"/>
          </p:cNvSpPr>
          <p:nvPr/>
        </p:nvSpPr>
        <p:spPr bwMode="auto">
          <a:xfrm>
            <a:off x="609600" y="5486400"/>
            <a:ext cx="42672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altLang="zh-TW" b="0">
                <a:ea typeface="新細明體" charset="0"/>
                <a:cs typeface="新細明體" charset="0"/>
              </a:rPr>
              <a:t>set tcp [$ns create-connection TCP $n0 TCPSink $n1 0]</a:t>
            </a:r>
          </a:p>
        </p:txBody>
      </p:sp>
    </p:spTree>
    <p:extLst>
      <p:ext uri="{BB962C8B-B14F-4D97-AF65-F5344CB8AC3E}">
        <p14:creationId xmlns:p14="http://schemas.microsoft.com/office/powerpoint/2010/main" xmlns="" val="1023946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4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4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4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4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4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4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4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4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 nodeType="clickPar">
                      <p:stCondLst>
                        <p:cond delay="indefinite"/>
                      </p:stCondLst>
                      <p:childTnLst>
                        <p:par>
                          <p:cTn id="9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4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 nodeType="clickPar">
                      <p:stCondLst>
                        <p:cond delay="indefinite"/>
                      </p:stCondLst>
                      <p:childTnLst>
                        <p:par>
                          <p:cTn id="1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4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 nodeType="clickPar">
                      <p:stCondLst>
                        <p:cond delay="indefinite"/>
                      </p:stCondLst>
                      <p:childTnLst>
                        <p:par>
                          <p:cTn id="10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083" grpId="0" build="p" autoUpdateAnimBg="0"/>
      <p:bldP spid="174084" grpId="0" animBg="1"/>
      <p:bldP spid="174106" grpId="0" animBg="1"/>
      <p:bldP spid="174107" grpId="0" animBg="1"/>
      <p:bldP spid="174108" grpId="0" animBg="1"/>
      <p:bldP spid="174109" grpId="0" animBg="1"/>
      <p:bldP spid="174110" grpId="0" animBg="1"/>
      <p:bldP spid="174111" grpId="0" animBg="1"/>
      <p:bldP spid="174112" grpId="0" animBg="1"/>
      <p:bldP spid="174113" grpId="0" animBg="1"/>
      <p:bldP spid="174114" grpId="0" animBg="1"/>
      <p:bldP spid="174120" grpId="0" build="p" autoUpdateAnimBg="0"/>
      <p:bldP spid="174121" grpId="0" build="p" autoUpdateAnimBg="0"/>
      <p:bldP spid="174122" grpId="0" build="p" autoUpdateAnimBg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CECD4D-FF13-F54C-9E44-5E76ECC5C64E}" type="slidenum">
              <a:rPr lang="en-US" smtClean="0"/>
              <a:pPr>
                <a:defRPr/>
              </a:pPr>
              <a:t>73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05000"/>
            <a:ext cx="9144000" cy="4514850"/>
          </a:xfrm>
          <a:prstGeom prst="rect">
            <a:avLst/>
          </a:prstGeom>
        </p:spPr>
      </p:pic>
      <p:sp>
        <p:nvSpPr>
          <p:cNvPr id="6" name="Rectangle 43"/>
          <p:cNvSpPr>
            <a:spLocks noGrp="1" noChangeArrowheads="1"/>
          </p:cNvSpPr>
          <p:nvPr>
            <p:ph type="title" idx="4294967295"/>
          </p:nvPr>
        </p:nvSpPr>
        <p:spPr>
          <a:xfrm>
            <a:off x="1150938" y="617538"/>
            <a:ext cx="7793037" cy="1143000"/>
          </a:xfrm>
        </p:spPr>
        <p:txBody>
          <a:bodyPr/>
          <a:lstStyle/>
          <a:p>
            <a:r>
              <a:rPr lang="en-US" altLang="zh-TW" dirty="0">
                <a:ea typeface="新細明體" charset="0"/>
                <a:cs typeface="新細明體" charset="0"/>
              </a:rPr>
              <a:t>Example Script</a:t>
            </a:r>
          </a:p>
        </p:txBody>
      </p:sp>
    </p:spTree>
    <p:extLst>
      <p:ext uri="{BB962C8B-B14F-4D97-AF65-F5344CB8AC3E}">
        <p14:creationId xmlns:p14="http://schemas.microsoft.com/office/powerpoint/2010/main" xmlns="" val="923274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CECD4D-FF13-F54C-9E44-5E76ECC5C64E}" type="slidenum">
              <a:rPr lang="en-US" smtClean="0"/>
              <a:pPr>
                <a:defRPr/>
              </a:pPr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24189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8686800" y="6372837"/>
            <a:ext cx="533400" cy="457200"/>
          </a:xfrm>
        </p:spPr>
        <p:txBody>
          <a:bodyPr/>
          <a:lstStyle/>
          <a:p>
            <a:fld id="{75672262-775A-C043-A21E-B1BF250A315B}" type="slidenum">
              <a:rPr lang="en-GB"/>
              <a:pPr/>
              <a:t>75</a:t>
            </a:fld>
            <a:endParaRPr lang="en-GB" dirty="0"/>
          </a:p>
        </p:txBody>
      </p:sp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Addressing</a:t>
            </a:r>
            <a:endParaRPr lang="en-GB" dirty="0"/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2800" dirty="0"/>
              <a:t>Two modes: </a:t>
            </a:r>
            <a:r>
              <a:rPr lang="en-GB" sz="2800" i="1" dirty="0"/>
              <a:t>default</a:t>
            </a:r>
            <a:r>
              <a:rPr lang="en-GB" sz="2800" dirty="0"/>
              <a:t> and </a:t>
            </a:r>
            <a:r>
              <a:rPr lang="en-GB" sz="2800" i="1" dirty="0"/>
              <a:t>hierarchical</a:t>
            </a:r>
            <a:br>
              <a:rPr lang="en-GB" sz="2800" i="1" dirty="0"/>
            </a:br>
            <a:r>
              <a:rPr lang="en-GB" sz="1600" i="1" dirty="0">
                <a:latin typeface="Courier New" charset="0"/>
              </a:rPr>
              <a:t>[ns-2.29/</a:t>
            </a:r>
            <a:r>
              <a:rPr lang="en-GB" sz="1600" i="1" dirty="0" err="1">
                <a:latin typeface="Courier New" charset="0"/>
              </a:rPr>
              <a:t>tcl</a:t>
            </a:r>
            <a:r>
              <a:rPr lang="en-GB" sz="1600" i="1" dirty="0">
                <a:latin typeface="Courier New" charset="0"/>
              </a:rPr>
              <a:t>/lib/ns-</a:t>
            </a:r>
            <a:r>
              <a:rPr lang="en-GB" sz="1600" i="1" dirty="0" err="1">
                <a:latin typeface="Courier New" charset="0"/>
              </a:rPr>
              <a:t>address.tcl</a:t>
            </a:r>
            <a:r>
              <a:rPr lang="en-GB" sz="1600" i="1" dirty="0">
                <a:latin typeface="Courier New" charset="0"/>
              </a:rPr>
              <a:t>]</a:t>
            </a:r>
            <a:endParaRPr lang="en-GB" sz="1600" dirty="0">
              <a:latin typeface="Courier New" charset="0"/>
            </a:endParaRPr>
          </a:p>
          <a:p>
            <a:pPr lvl="1"/>
            <a:r>
              <a:rPr lang="en-GB" sz="2400" dirty="0"/>
              <a:t>Default: 32 bits address, 32 bits port, 1 bit multicast</a:t>
            </a:r>
          </a:p>
          <a:p>
            <a:pPr lvl="1"/>
            <a:r>
              <a:rPr lang="en-GB" sz="2400" dirty="0"/>
              <a:t>Hierarchical: </a:t>
            </a:r>
            <a:r>
              <a:rPr lang="en-GB" sz="2400" i="1" dirty="0"/>
              <a:t>default</a:t>
            </a:r>
            <a:r>
              <a:rPr lang="en-GB" sz="2400" dirty="0"/>
              <a:t> and </a:t>
            </a:r>
            <a:r>
              <a:rPr lang="en-GB" sz="2400" i="1" dirty="0"/>
              <a:t>specific</a:t>
            </a:r>
            <a:endParaRPr lang="en-GB" sz="2400" dirty="0"/>
          </a:p>
          <a:p>
            <a:pPr lvl="2"/>
            <a:r>
              <a:rPr lang="en-GB" sz="2000" dirty="0"/>
              <a:t>Default: 3 levels, 10/11/11 bits per level</a:t>
            </a:r>
          </a:p>
          <a:p>
            <a:pPr lvl="2"/>
            <a:r>
              <a:rPr lang="en-GB" sz="2000" dirty="0"/>
              <a:t>Specific:</a:t>
            </a:r>
            <a:br>
              <a:rPr lang="en-GB" sz="2000" dirty="0"/>
            </a:br>
            <a:r>
              <a:rPr lang="en-GB" sz="1200" dirty="0">
                <a:latin typeface="Courier New" charset="0"/>
              </a:rPr>
              <a:t>$ns set-address-format hierarchical &lt;</a:t>
            </a:r>
            <a:r>
              <a:rPr lang="en-GB" sz="1200" dirty="0" err="1">
                <a:latin typeface="Courier New" charset="0"/>
              </a:rPr>
              <a:t>nlevels</a:t>
            </a:r>
            <a:r>
              <a:rPr lang="en-GB" sz="1200" dirty="0">
                <a:latin typeface="Courier New" charset="0"/>
              </a:rPr>
              <a:t>&gt; &lt;bits in level1&gt;+</a:t>
            </a:r>
            <a:endParaRPr lang="en-GB" sz="2000" dirty="0"/>
          </a:p>
          <a:p>
            <a:r>
              <a:rPr lang="en-GB" sz="2800" dirty="0"/>
              <a:t>Nodes are automatically assigned addresses</a:t>
            </a:r>
          </a:p>
          <a:p>
            <a:pPr lvl="1"/>
            <a:r>
              <a:rPr lang="en-GB" sz="2400" dirty="0"/>
              <a:t>But if you want to generate e.g. simulations with subnet structure, do it yourself</a:t>
            </a:r>
          </a:p>
        </p:txBody>
      </p:sp>
    </p:spTree>
    <p:extLst>
      <p:ext uri="{BB962C8B-B14F-4D97-AF65-F5344CB8AC3E}">
        <p14:creationId xmlns:p14="http://schemas.microsoft.com/office/powerpoint/2010/main" xmlns="" val="2532614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7326F6-F585-2E45-9F7A-34C4E8F2B92A}" type="slidenum">
              <a:rPr lang="en-GB"/>
              <a:pPr/>
              <a:t>76</a:t>
            </a:fld>
            <a:endParaRPr lang="en-GB"/>
          </a:p>
        </p:txBody>
      </p:sp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Routing</a:t>
            </a:r>
            <a:endParaRPr lang="en-GB" dirty="0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2688" y="1828800"/>
            <a:ext cx="777240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GB" sz="2800" dirty="0"/>
              <a:t>Links have assigned weights</a:t>
            </a:r>
          </a:p>
          <a:p>
            <a:pPr lvl="1">
              <a:lnSpc>
                <a:spcPct val="90000"/>
              </a:lnSpc>
            </a:pPr>
            <a:r>
              <a:rPr lang="en-GB" sz="2400" dirty="0"/>
              <a:t>Default to 1</a:t>
            </a:r>
          </a:p>
          <a:p>
            <a:pPr lvl="2">
              <a:lnSpc>
                <a:spcPct val="90000"/>
              </a:lnSpc>
            </a:pPr>
            <a:r>
              <a:rPr lang="en-GB" sz="2000" dirty="0">
                <a:latin typeface="Courier New" charset="0"/>
              </a:rPr>
              <a:t>$ns cost $n0 $n1 $cost</a:t>
            </a:r>
          </a:p>
          <a:p>
            <a:pPr>
              <a:lnSpc>
                <a:spcPct val="90000"/>
              </a:lnSpc>
            </a:pPr>
            <a:r>
              <a:rPr lang="en-GB" sz="2800" dirty="0"/>
              <a:t>Three supported types:</a:t>
            </a:r>
          </a:p>
          <a:p>
            <a:pPr lvl="1">
              <a:lnSpc>
                <a:spcPct val="90000"/>
              </a:lnSpc>
            </a:pPr>
            <a:r>
              <a:rPr lang="en-GB" sz="2400" dirty="0"/>
              <a:t>Static</a:t>
            </a:r>
          </a:p>
          <a:p>
            <a:pPr lvl="2">
              <a:lnSpc>
                <a:spcPct val="90000"/>
              </a:lnSpc>
            </a:pPr>
            <a:r>
              <a:rPr lang="en-GB" sz="2000" dirty="0"/>
              <a:t>Simple </a:t>
            </a:r>
            <a:r>
              <a:rPr lang="en-GB" sz="2000" dirty="0" err="1"/>
              <a:t>Dijkstra</a:t>
            </a:r>
            <a:r>
              <a:rPr lang="en-GB" sz="2000" dirty="0"/>
              <a:t>, computed at start-of-day</a:t>
            </a:r>
          </a:p>
          <a:p>
            <a:pPr lvl="1">
              <a:lnSpc>
                <a:spcPct val="90000"/>
              </a:lnSpc>
            </a:pPr>
            <a:r>
              <a:rPr lang="en-GB" sz="2400" dirty="0"/>
              <a:t>Session</a:t>
            </a:r>
          </a:p>
          <a:p>
            <a:pPr lvl="2">
              <a:lnSpc>
                <a:spcPct val="90000"/>
              </a:lnSpc>
            </a:pPr>
            <a:r>
              <a:rPr lang="en-GB" sz="2000" dirty="0"/>
              <a:t>Simple </a:t>
            </a:r>
            <a:r>
              <a:rPr lang="en-GB" sz="2000" dirty="0" err="1"/>
              <a:t>Dijkstra</a:t>
            </a:r>
            <a:r>
              <a:rPr lang="en-GB" sz="2000" dirty="0"/>
              <a:t>, computed at each topology change</a:t>
            </a:r>
          </a:p>
          <a:p>
            <a:pPr lvl="1">
              <a:lnSpc>
                <a:spcPct val="90000"/>
              </a:lnSpc>
            </a:pPr>
            <a:r>
              <a:rPr lang="en-GB" sz="2400" dirty="0"/>
              <a:t>Distance Vector (DV)</a:t>
            </a:r>
          </a:p>
          <a:p>
            <a:pPr lvl="2">
              <a:lnSpc>
                <a:spcPct val="90000"/>
              </a:lnSpc>
            </a:pPr>
            <a:r>
              <a:rPr lang="en-GB" sz="2000" dirty="0"/>
              <a:t>RIP-like: periodic &amp; triggered updates, split horizon, poison reverse</a:t>
            </a:r>
          </a:p>
          <a:p>
            <a:pPr lvl="1">
              <a:lnSpc>
                <a:spcPct val="90000"/>
              </a:lnSpc>
            </a:pPr>
            <a:r>
              <a:rPr lang="en-GB" sz="2400" dirty="0"/>
              <a:t>Link state </a:t>
            </a:r>
            <a:r>
              <a:rPr lang="ja-JP" altLang="en-GB" sz="2400" dirty="0">
                <a:latin typeface="Arial"/>
              </a:rPr>
              <a:t>“</a:t>
            </a:r>
            <a:r>
              <a:rPr lang="en-GB" sz="2400" dirty="0"/>
              <a:t>highly experimental</a:t>
            </a:r>
            <a:r>
              <a:rPr lang="ja-JP" altLang="en-GB" sz="2400" dirty="0">
                <a:latin typeface="Arial"/>
              </a:rPr>
              <a:t>”</a:t>
            </a:r>
            <a:r>
              <a:rPr lang="en-GB" sz="2400" dirty="0"/>
              <a:t/>
            </a:r>
            <a:br>
              <a:rPr lang="en-GB" sz="2400" dirty="0"/>
            </a:br>
            <a:r>
              <a:rPr lang="en-GB" sz="2400" i="1" dirty="0">
                <a:latin typeface="Courier New" charset="0"/>
              </a:rPr>
              <a:t>[ns-2.29/</a:t>
            </a:r>
            <a:r>
              <a:rPr lang="en-GB" sz="2400" i="1" dirty="0" err="1">
                <a:latin typeface="Courier New" charset="0"/>
              </a:rPr>
              <a:t>linkstate</a:t>
            </a:r>
            <a:r>
              <a:rPr lang="en-GB" sz="2400" i="1" dirty="0">
                <a:latin typeface="Courier New" charset="0"/>
              </a:rPr>
              <a:t>/]</a:t>
            </a: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8686800" y="6372837"/>
            <a:ext cx="533400" cy="457200"/>
          </a:xfrm>
        </p:spPr>
        <p:txBody>
          <a:bodyPr/>
          <a:lstStyle/>
          <a:p>
            <a:fld id="{75672262-775A-C043-A21E-B1BF250A315B}" type="slidenum">
              <a:rPr lang="en-GB"/>
              <a:pPr/>
              <a:t>76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87790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Routing</a:t>
            </a:r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For dynamic (</a:t>
            </a:r>
            <a:r>
              <a:rPr lang="ja-JP" altLang="en-GB">
                <a:latin typeface="Arial"/>
              </a:rPr>
              <a:t>“</a:t>
            </a:r>
            <a:r>
              <a:rPr lang="en-GB"/>
              <a:t>session</a:t>
            </a:r>
            <a:r>
              <a:rPr lang="ja-JP" altLang="en-GB">
                <a:latin typeface="Arial"/>
              </a:rPr>
              <a:t>”</a:t>
            </a:r>
            <a:r>
              <a:rPr lang="en-GB"/>
              <a:t>) routing, need a failure model: there are four</a:t>
            </a:r>
          </a:p>
          <a:p>
            <a:pPr lvl="1"/>
            <a:r>
              <a:rPr lang="en-GB" sz="2000">
                <a:latin typeface="Courier New" charset="0"/>
              </a:rPr>
              <a:t>$ns rtmodel Trace &lt;config_file&gt; $n0 $n1</a:t>
            </a:r>
          </a:p>
          <a:p>
            <a:pPr lvl="1"/>
            <a:r>
              <a:rPr lang="en-GB" sz="2000">
                <a:latin typeface="Courier New" charset="0"/>
              </a:rPr>
              <a:t>$ns rtmodel Exponential {&lt;params&gt;} $n0 $n1</a:t>
            </a:r>
          </a:p>
          <a:p>
            <a:pPr lvl="1"/>
            <a:r>
              <a:rPr lang="en-GB" sz="2000">
                <a:latin typeface="Courier New" charset="0"/>
              </a:rPr>
              <a:t>$ns rtmodel Deterministic {&lt;params&gt;} $n0 $n1</a:t>
            </a:r>
          </a:p>
          <a:p>
            <a:pPr lvl="1"/>
            <a:r>
              <a:rPr lang="en-GB" sz="2000">
                <a:latin typeface="Courier New" charset="0"/>
              </a:rPr>
              <a:t>$ns rtmodel-at &lt;time&gt; up|down $n0 $n1</a:t>
            </a:r>
          </a:p>
          <a:p>
            <a:r>
              <a:rPr lang="en-GB"/>
              <a:t>You can also define your own</a:t>
            </a:r>
          </a:p>
          <a:p>
            <a:endParaRPr lang="en-GB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235636" y="6377237"/>
            <a:ext cx="1905000" cy="457200"/>
          </a:xfrm>
        </p:spPr>
        <p:txBody>
          <a:bodyPr/>
          <a:lstStyle/>
          <a:p>
            <a:pPr>
              <a:defRPr/>
            </a:pPr>
            <a:fld id="{BACECD4D-FF13-F54C-9E44-5E76ECC5C64E}" type="slidenum">
              <a:rPr lang="en-US" smtClean="0"/>
              <a:pPr>
                <a:defRPr/>
              </a:pPr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54783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ext Box 1"/>
          <p:cNvSpPr txBox="1">
            <a:spLocks noChangeArrowheads="1"/>
          </p:cNvSpPr>
          <p:nvPr/>
        </p:nvSpPr>
        <p:spPr bwMode="auto">
          <a:xfrm>
            <a:off x="6781800" y="63246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lnSpc>
                <a:spcPct val="97000"/>
              </a:lnSpc>
              <a:buClr>
                <a:srgbClr val="000000"/>
              </a:buClr>
              <a:buSzPct val="100000"/>
              <a:buFont typeface="Tahoma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ahoma" charset="0"/>
                <a:ea typeface="ＭＳ Ｐゴシック" charset="0"/>
                <a:cs typeface="DejaVu Sans" charset="0"/>
              </a:defRPr>
            </a:lvl1pPr>
            <a:lvl2pPr marL="742950" indent="-285750">
              <a:lnSpc>
                <a:spcPct val="97000"/>
              </a:lnSpc>
              <a:buClr>
                <a:srgbClr val="000000"/>
              </a:buClr>
              <a:buSzPct val="100000"/>
              <a:buFont typeface="Tahoma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ahoma" charset="0"/>
                <a:ea typeface="DejaVu Sans" charset="0"/>
                <a:cs typeface="DejaVu Sans" charset="0"/>
              </a:defRPr>
            </a:lvl2pPr>
            <a:lvl3pPr marL="1143000" indent="-228600">
              <a:lnSpc>
                <a:spcPct val="97000"/>
              </a:lnSpc>
              <a:buClr>
                <a:srgbClr val="000000"/>
              </a:buClr>
              <a:buSzPct val="100000"/>
              <a:buFont typeface="Tahoma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ahoma" charset="0"/>
                <a:ea typeface="DejaVu Sans" charset="0"/>
                <a:cs typeface="DejaVu Sans" charset="0"/>
              </a:defRPr>
            </a:lvl3pPr>
            <a:lvl4pPr marL="1600200" indent="-228600">
              <a:lnSpc>
                <a:spcPct val="97000"/>
              </a:lnSpc>
              <a:buClr>
                <a:srgbClr val="000000"/>
              </a:buClr>
              <a:buSzPct val="100000"/>
              <a:buFont typeface="Tahoma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ahoma" charset="0"/>
                <a:ea typeface="DejaVu Sans" charset="0"/>
                <a:cs typeface="DejaVu Sans" charset="0"/>
              </a:defRPr>
            </a:lvl4pPr>
            <a:lvl5pPr marL="2057400" indent="-228600">
              <a:lnSpc>
                <a:spcPct val="97000"/>
              </a:lnSpc>
              <a:buClr>
                <a:srgbClr val="000000"/>
              </a:buClr>
              <a:buSzPct val="100000"/>
              <a:buFont typeface="Tahoma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ahoma" charset="0"/>
                <a:ea typeface="DejaVu Sans" charset="0"/>
                <a:cs typeface="DejaVu Sans" charset="0"/>
              </a:defRPr>
            </a:lvl5pPr>
            <a:lvl6pPr marL="2514600" indent="-228600" eaLnBrk="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ahoma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ahoma" charset="0"/>
                <a:ea typeface="DejaVu Sans" charset="0"/>
                <a:cs typeface="DejaVu Sans" charset="0"/>
              </a:defRPr>
            </a:lvl6pPr>
            <a:lvl7pPr marL="2971800" indent="-228600" eaLnBrk="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ahoma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ahoma" charset="0"/>
                <a:ea typeface="DejaVu Sans" charset="0"/>
                <a:cs typeface="DejaVu Sans" charset="0"/>
              </a:defRPr>
            </a:lvl7pPr>
            <a:lvl8pPr marL="3429000" indent="-228600" eaLnBrk="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ahoma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ahoma" charset="0"/>
                <a:ea typeface="DejaVu Sans" charset="0"/>
                <a:cs typeface="DejaVu Sans" charset="0"/>
              </a:defRPr>
            </a:lvl8pPr>
            <a:lvl9pPr marL="3886200" indent="-228600" eaLnBrk="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ahoma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ahoma" charset="0"/>
                <a:ea typeface="DejaVu Sans" charset="0"/>
                <a:cs typeface="DejaVu Sans" charset="0"/>
              </a:defRPr>
            </a:lvl9pPr>
          </a:lstStyle>
          <a:p>
            <a:pPr algn="r" eaLnBrk="1" hangingPunct="1">
              <a:lnSpc>
                <a:spcPct val="100000"/>
              </a:lnSpc>
            </a:pPr>
            <a:fld id="{2B0F6F97-88D3-E24F-BF34-9C771FDA500F}" type="slidenum">
              <a:rPr lang="en-GB" sz="1400">
                <a:solidFill>
                  <a:srgbClr val="000000"/>
                </a:solidFill>
              </a:rPr>
              <a:pPr algn="r" eaLnBrk="1" hangingPunct="1">
                <a:lnSpc>
                  <a:spcPct val="100000"/>
                </a:lnSpc>
              </a:pPr>
              <a:t>78</a:t>
            </a:fld>
            <a:endParaRPr lang="en-GB" sz="1400">
              <a:solidFill>
                <a:srgbClr val="000000"/>
              </a:solidFill>
            </a:endParaRPr>
          </a:p>
        </p:txBody>
      </p:sp>
      <p:sp>
        <p:nvSpPr>
          <p:cNvPr id="51203" name="Text Box 2"/>
          <p:cNvSpPr txBox="1">
            <a:spLocks noChangeArrowheads="1"/>
          </p:cNvSpPr>
          <p:nvPr/>
        </p:nvSpPr>
        <p:spPr bwMode="auto">
          <a:xfrm>
            <a:off x="1150938" y="376238"/>
            <a:ext cx="7793037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anchor="b"/>
          <a:lstStyle>
            <a:lvl1pPr>
              <a:lnSpc>
                <a:spcPct val="97000"/>
              </a:lnSpc>
              <a:buClr>
                <a:srgbClr val="000000"/>
              </a:buClr>
              <a:buSzPct val="100000"/>
              <a:buFont typeface="Tahoma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ahoma" charset="0"/>
                <a:ea typeface="ＭＳ Ｐゴシック" charset="0"/>
                <a:cs typeface="DejaVu Sans" charset="0"/>
              </a:defRPr>
            </a:lvl1pPr>
            <a:lvl2pPr marL="742950" indent="-285750">
              <a:lnSpc>
                <a:spcPct val="97000"/>
              </a:lnSpc>
              <a:buClr>
                <a:srgbClr val="000000"/>
              </a:buClr>
              <a:buSzPct val="100000"/>
              <a:buFont typeface="Tahoma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ahoma" charset="0"/>
                <a:ea typeface="DejaVu Sans" charset="0"/>
                <a:cs typeface="DejaVu Sans" charset="0"/>
              </a:defRPr>
            </a:lvl2pPr>
            <a:lvl3pPr marL="1143000" indent="-228600">
              <a:lnSpc>
                <a:spcPct val="97000"/>
              </a:lnSpc>
              <a:buClr>
                <a:srgbClr val="000000"/>
              </a:buClr>
              <a:buSzPct val="100000"/>
              <a:buFont typeface="Tahoma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ahoma" charset="0"/>
                <a:ea typeface="DejaVu Sans" charset="0"/>
                <a:cs typeface="DejaVu Sans" charset="0"/>
              </a:defRPr>
            </a:lvl3pPr>
            <a:lvl4pPr marL="1600200" indent="-228600">
              <a:lnSpc>
                <a:spcPct val="97000"/>
              </a:lnSpc>
              <a:buClr>
                <a:srgbClr val="000000"/>
              </a:buClr>
              <a:buSzPct val="100000"/>
              <a:buFont typeface="Tahoma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ahoma" charset="0"/>
                <a:ea typeface="DejaVu Sans" charset="0"/>
                <a:cs typeface="DejaVu Sans" charset="0"/>
              </a:defRPr>
            </a:lvl4pPr>
            <a:lvl5pPr marL="2057400" indent="-228600">
              <a:lnSpc>
                <a:spcPct val="97000"/>
              </a:lnSpc>
              <a:buClr>
                <a:srgbClr val="000000"/>
              </a:buClr>
              <a:buSzPct val="100000"/>
              <a:buFont typeface="Tahoma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ahoma" charset="0"/>
                <a:ea typeface="DejaVu Sans" charset="0"/>
                <a:cs typeface="DejaVu Sans" charset="0"/>
              </a:defRPr>
            </a:lvl5pPr>
            <a:lvl6pPr marL="2514600" indent="-228600" eaLnBrk="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ahoma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ahoma" charset="0"/>
                <a:ea typeface="DejaVu Sans" charset="0"/>
                <a:cs typeface="DejaVu Sans" charset="0"/>
              </a:defRPr>
            </a:lvl6pPr>
            <a:lvl7pPr marL="2971800" indent="-228600" eaLnBrk="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ahoma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ahoma" charset="0"/>
                <a:ea typeface="DejaVu Sans" charset="0"/>
                <a:cs typeface="DejaVu Sans" charset="0"/>
              </a:defRPr>
            </a:lvl7pPr>
            <a:lvl8pPr marL="3429000" indent="-228600" eaLnBrk="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ahoma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ahoma" charset="0"/>
                <a:ea typeface="DejaVu Sans" charset="0"/>
                <a:cs typeface="DejaVu Sans" charset="0"/>
              </a:defRPr>
            </a:lvl8pPr>
            <a:lvl9pPr marL="3886200" indent="-228600" eaLnBrk="0" fontAlgn="base" hangingPunct="0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ahoma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ahoma" charset="0"/>
                <a:ea typeface="DejaVu Sans" charset="0"/>
                <a:cs typeface="DejaVu Sans" charset="0"/>
              </a:defRPr>
            </a:lvl9pPr>
          </a:lstStyle>
          <a:p>
            <a:pPr eaLnBrk="1" hangingPunct="1">
              <a:lnSpc>
                <a:spcPct val="100000"/>
              </a:lnSpc>
              <a:buClr>
                <a:srgbClr val="333399"/>
              </a:buClr>
            </a:pPr>
            <a:r>
              <a:rPr lang="en-GB" sz="4400" dirty="0" smtClean="0">
                <a:solidFill>
                  <a:srgbClr val="333399"/>
                </a:solidFill>
              </a:rPr>
              <a:t>Routing</a:t>
            </a:r>
            <a:endParaRPr lang="en-GB" sz="4400" dirty="0">
              <a:solidFill>
                <a:srgbClr val="333399"/>
              </a:solidFill>
            </a:endParaRPr>
          </a:p>
        </p:txBody>
      </p:sp>
      <p:sp>
        <p:nvSpPr>
          <p:cNvPr id="51204" name="Text Box 3"/>
          <p:cNvSpPr txBox="1">
            <a:spLocks noChangeArrowheads="1"/>
          </p:cNvSpPr>
          <p:nvPr/>
        </p:nvSpPr>
        <p:spPr bwMode="auto">
          <a:xfrm>
            <a:off x="1182688" y="1741488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>
            <a:lvl1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3200">
                <a:solidFill>
                  <a:srgbClr val="000000"/>
                </a:solidFill>
                <a:latin typeface="Tahoma" charset="0"/>
                <a:ea typeface="ＭＳ Ｐゴシック" charset="0"/>
                <a:cs typeface="DejaVu Sans" charset="0"/>
              </a:defRPr>
            </a:lvl1pPr>
            <a:lvl2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800">
                <a:solidFill>
                  <a:srgbClr val="000000"/>
                </a:solidFill>
                <a:latin typeface="Tahoma" charset="0"/>
                <a:ea typeface="DejaVu Sans" charset="0"/>
                <a:cs typeface="DejaVu Sans" charset="0"/>
              </a:defRPr>
            </a:lvl2pPr>
            <a:lvl3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rgbClr val="000000"/>
                </a:solidFill>
                <a:latin typeface="Tahoma" charset="0"/>
                <a:ea typeface="DejaVu Sans" charset="0"/>
                <a:cs typeface="DejaVu Sans" charset="0"/>
              </a:defRPr>
            </a:lvl3pPr>
            <a:lvl4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rgbClr val="000000"/>
                </a:solidFill>
                <a:latin typeface="Tahoma" charset="0"/>
                <a:ea typeface="DejaVu Sans" charset="0"/>
                <a:cs typeface="DejaVu Sans" charset="0"/>
              </a:defRPr>
            </a:lvl4pPr>
            <a:lvl5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rgbClr val="000000"/>
                </a:solidFill>
                <a:latin typeface="Tahoma" charset="0"/>
                <a:ea typeface="DejaVu Sans" charset="0"/>
                <a:cs typeface="DejaVu Sans" charset="0"/>
              </a:defRPr>
            </a:lvl5pPr>
            <a:lvl6pPr defTabSz="457200" eaLnBrk="0" fontAlgn="base" hangingPunct="0">
              <a:lnSpc>
                <a:spcPct val="97000"/>
              </a:lnSpc>
              <a:spcAft>
                <a:spcPct val="0"/>
              </a:spcAft>
              <a:buClr>
                <a:srgbClr val="FFCF01"/>
              </a:buClr>
              <a:buSzPct val="50000"/>
              <a:buFont typeface="Wingdings" charset="0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rgbClr val="000000"/>
                </a:solidFill>
                <a:latin typeface="Tahoma" charset="0"/>
                <a:ea typeface="DejaVu Sans" charset="0"/>
                <a:cs typeface="DejaVu Sans" charset="0"/>
              </a:defRPr>
            </a:lvl6pPr>
            <a:lvl7pPr defTabSz="457200" eaLnBrk="0" fontAlgn="base" hangingPunct="0">
              <a:lnSpc>
                <a:spcPct val="97000"/>
              </a:lnSpc>
              <a:spcAft>
                <a:spcPct val="0"/>
              </a:spcAft>
              <a:buClr>
                <a:srgbClr val="FFCF01"/>
              </a:buClr>
              <a:buSzPct val="50000"/>
              <a:buFont typeface="Wingdings" charset="0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rgbClr val="000000"/>
                </a:solidFill>
                <a:latin typeface="Tahoma" charset="0"/>
                <a:ea typeface="DejaVu Sans" charset="0"/>
                <a:cs typeface="DejaVu Sans" charset="0"/>
              </a:defRPr>
            </a:lvl7pPr>
            <a:lvl8pPr defTabSz="457200" eaLnBrk="0" fontAlgn="base" hangingPunct="0">
              <a:lnSpc>
                <a:spcPct val="97000"/>
              </a:lnSpc>
              <a:spcAft>
                <a:spcPct val="0"/>
              </a:spcAft>
              <a:buClr>
                <a:srgbClr val="FFCF01"/>
              </a:buClr>
              <a:buSzPct val="50000"/>
              <a:buFont typeface="Wingdings" charset="0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rgbClr val="000000"/>
                </a:solidFill>
                <a:latin typeface="Tahoma" charset="0"/>
                <a:ea typeface="DejaVu Sans" charset="0"/>
                <a:cs typeface="DejaVu Sans" charset="0"/>
              </a:defRPr>
            </a:lvl8pPr>
            <a:lvl9pPr defTabSz="457200" eaLnBrk="0" fontAlgn="base" hangingPunct="0">
              <a:lnSpc>
                <a:spcPct val="97000"/>
              </a:lnSpc>
              <a:spcAft>
                <a:spcPct val="0"/>
              </a:spcAft>
              <a:buClr>
                <a:srgbClr val="FFCF01"/>
              </a:buClr>
              <a:buSzPct val="50000"/>
              <a:buFont typeface="Wingdings" charset="0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rgbClr val="000000"/>
                </a:solidFill>
                <a:latin typeface="Tahoma" charset="0"/>
                <a:ea typeface="DejaVu Sans" charset="0"/>
                <a:cs typeface="DejaVu Sans" charset="0"/>
              </a:defRPr>
            </a:lvl9pPr>
          </a:lstStyle>
          <a:p>
            <a:pPr marL="341313" indent="-341313" eaLnBrk="1" hangingPunct="1">
              <a:spcBef>
                <a:spcPts val="700"/>
              </a:spcBef>
              <a:buClr>
                <a:srgbClr val="3333CC"/>
              </a:buClr>
              <a:buSzPct val="60000"/>
              <a:buFont typeface="Wingdings" charset="0"/>
              <a:buChar char=""/>
            </a:pPr>
            <a:r>
              <a:rPr lang="en-GB" sz="2800">
                <a:cs typeface="Arial" charset="0"/>
              </a:rPr>
              <a:t>Unicast</a:t>
            </a:r>
          </a:p>
          <a:p>
            <a:pPr marL="741363" lvl="1" indent="-284163" eaLnBrk="1" hangingPunct="1">
              <a:spcBef>
                <a:spcPts val="600"/>
              </a:spcBef>
              <a:buClr>
                <a:srgbClr val="FF0000"/>
              </a:buClr>
              <a:buSzPct val="55000"/>
              <a:buFont typeface="Wingdings" charset="0"/>
              <a:buChar char=""/>
            </a:pPr>
            <a:r>
              <a:rPr lang="en-GB" sz="2400">
                <a:ea typeface="ＭＳ Ｐゴシック" charset="0"/>
                <a:cs typeface="Arial" charset="0"/>
              </a:rPr>
              <a:t>$ns rtproto &lt;type&gt;</a:t>
            </a:r>
          </a:p>
          <a:p>
            <a:pPr marL="741363" lvl="1" indent="-284163" eaLnBrk="1" hangingPunct="1">
              <a:spcBef>
                <a:spcPts val="600"/>
              </a:spcBef>
              <a:buClr>
                <a:srgbClr val="FF0000"/>
              </a:buClr>
              <a:buSzPct val="55000"/>
              <a:buFont typeface="Wingdings" charset="0"/>
              <a:buChar char=""/>
            </a:pPr>
            <a:r>
              <a:rPr lang="en-GB" sz="2400">
                <a:ea typeface="ＭＳ Ｐゴシック" charset="0"/>
                <a:cs typeface="Arial" charset="0"/>
              </a:rPr>
              <a:t>&lt;type&gt;: Static, Session, DV, cost, multi-path</a:t>
            </a:r>
          </a:p>
          <a:p>
            <a:pPr marL="341313" indent="-341313" eaLnBrk="1" hangingPunct="1">
              <a:spcBef>
                <a:spcPts val="700"/>
              </a:spcBef>
              <a:buClr>
                <a:srgbClr val="3333CC"/>
              </a:buClr>
              <a:buSzPct val="60000"/>
              <a:buFont typeface="Wingdings" charset="0"/>
              <a:buChar char=""/>
            </a:pPr>
            <a:r>
              <a:rPr lang="en-GB" sz="2800">
                <a:cs typeface="Arial" charset="0"/>
              </a:rPr>
              <a:t>Multicast</a:t>
            </a:r>
          </a:p>
          <a:p>
            <a:pPr marL="741363" lvl="1" indent="-284163" eaLnBrk="1" hangingPunct="1">
              <a:spcBef>
                <a:spcPts val="600"/>
              </a:spcBef>
              <a:buClr>
                <a:srgbClr val="FF0000"/>
              </a:buClr>
              <a:buSzPct val="55000"/>
              <a:buFont typeface="Wingdings" charset="0"/>
              <a:buChar char=""/>
            </a:pPr>
            <a:r>
              <a:rPr lang="en-GB" sz="2400">
                <a:ea typeface="ＭＳ Ｐゴシック" charset="0"/>
                <a:cs typeface="Arial" charset="0"/>
              </a:rPr>
              <a:t>$ns multicast (right after [new Simulator])</a:t>
            </a:r>
          </a:p>
          <a:p>
            <a:pPr marL="1143000" lvl="2" indent="-228600" eaLnBrk="1" hangingPunct="1">
              <a:spcBef>
                <a:spcPts val="500"/>
              </a:spcBef>
              <a:buClr>
                <a:srgbClr val="3333CC"/>
              </a:buClr>
              <a:buSzPct val="50000"/>
              <a:buFont typeface="Wingdings" charset="0"/>
              <a:buChar char=""/>
            </a:pPr>
            <a:r>
              <a:rPr lang="en-GB" sz="2000">
                <a:ea typeface="ＭＳ Ｐゴシック" charset="0"/>
                <a:cs typeface="Arial" charset="0"/>
              </a:rPr>
              <a:t>or set ns [new Simulator –multicast on]</a:t>
            </a:r>
          </a:p>
          <a:p>
            <a:pPr marL="741363" lvl="1" indent="-284163" eaLnBrk="1" hangingPunct="1">
              <a:spcBef>
                <a:spcPts val="600"/>
              </a:spcBef>
              <a:buClr>
                <a:srgbClr val="FF0000"/>
              </a:buClr>
              <a:buSzPct val="55000"/>
              <a:buFont typeface="Wingdings" charset="0"/>
              <a:buChar char=""/>
            </a:pPr>
            <a:r>
              <a:rPr lang="en-GB" sz="2400">
                <a:ea typeface="ＭＳ Ｐゴシック" charset="0"/>
                <a:cs typeface="Arial" charset="0"/>
              </a:rPr>
              <a:t>$ns mrtproto &lt;type&gt;</a:t>
            </a:r>
          </a:p>
          <a:p>
            <a:pPr marL="741363" lvl="1" indent="-284163" eaLnBrk="1" hangingPunct="1">
              <a:spcBef>
                <a:spcPts val="600"/>
              </a:spcBef>
              <a:buClr>
                <a:srgbClr val="FF0000"/>
              </a:buClr>
              <a:buSzPct val="55000"/>
              <a:buFont typeface="Wingdings" charset="0"/>
              <a:buChar char=""/>
            </a:pPr>
            <a:r>
              <a:rPr lang="en-GB" sz="2400">
                <a:ea typeface="ＭＳ Ｐゴシック" charset="0"/>
                <a:cs typeface="Arial" charset="0"/>
              </a:rPr>
              <a:t>&lt;type&gt;: CtrMcast, DM, ST, BST (centralized,dense mode, shared tree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2AD70A-F452-E64A-AEFF-71D9D438E66A}" type="slidenum">
              <a:rPr lang="en-US" smtClean="0"/>
              <a:pPr>
                <a:defRPr/>
              </a:pPr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0763019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A8143-B5B1-474E-9F06-0E4A59CBF557}" type="slidenum">
              <a:rPr lang="zh-TW" altLang="en-US"/>
              <a:pPr/>
              <a:t>79</a:t>
            </a:fld>
            <a:endParaRPr lang="zh-TW" altLang="en-US"/>
          </a:p>
        </p:txBody>
      </p:sp>
      <p:sp>
        <p:nvSpPr>
          <p:cNvPr id="111618" name="Rectangle 2"/>
          <p:cNvSpPr>
            <a:spLocks noChangeArrowheads="1"/>
          </p:cNvSpPr>
          <p:nvPr/>
        </p:nvSpPr>
        <p:spPr bwMode="auto">
          <a:xfrm>
            <a:off x="681038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altLang="zh-TW" sz="4400" b="0">
                <a:solidFill>
                  <a:schemeClr val="tx2"/>
                </a:solidFill>
                <a:ea typeface="新細明體" charset="0"/>
                <a:cs typeface="新細明體" charset="0"/>
              </a:rPr>
              <a:t>Routing</a:t>
            </a:r>
          </a:p>
        </p:txBody>
      </p:sp>
      <p:sp>
        <p:nvSpPr>
          <p:cNvPr id="111619" name="Line 3"/>
          <p:cNvSpPr>
            <a:spLocks noChangeShapeType="1"/>
          </p:cNvSpPr>
          <p:nvPr/>
        </p:nvSpPr>
        <p:spPr bwMode="auto">
          <a:xfrm>
            <a:off x="2814638" y="2286000"/>
            <a:ext cx="36576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11620" name="Group 4"/>
          <p:cNvGrpSpPr>
            <a:grpSpLocks/>
          </p:cNvGrpSpPr>
          <p:nvPr/>
        </p:nvGrpSpPr>
        <p:grpSpPr bwMode="auto">
          <a:xfrm>
            <a:off x="1824038" y="1828800"/>
            <a:ext cx="5638800" cy="914400"/>
            <a:chOff x="1258" y="1366"/>
            <a:chExt cx="3552" cy="576"/>
          </a:xfrm>
        </p:grpSpPr>
        <p:sp>
          <p:nvSpPr>
            <p:cNvPr id="111621" name="Oval 5"/>
            <p:cNvSpPr>
              <a:spLocks noChangeArrowheads="1"/>
            </p:cNvSpPr>
            <p:nvPr/>
          </p:nvSpPr>
          <p:spPr bwMode="auto">
            <a:xfrm>
              <a:off x="1258" y="1366"/>
              <a:ext cx="624" cy="57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1622" name="Oval 6"/>
            <p:cNvSpPr>
              <a:spLocks noChangeArrowheads="1"/>
            </p:cNvSpPr>
            <p:nvPr/>
          </p:nvSpPr>
          <p:spPr bwMode="auto">
            <a:xfrm>
              <a:off x="4186" y="1366"/>
              <a:ext cx="624" cy="57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1623" name="Text Box 7"/>
            <p:cNvSpPr txBox="1">
              <a:spLocks noChangeArrowheads="1"/>
            </p:cNvSpPr>
            <p:nvPr/>
          </p:nvSpPr>
          <p:spPr bwMode="auto">
            <a:xfrm>
              <a:off x="1392" y="1536"/>
              <a:ext cx="30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TW" b="0">
                  <a:ea typeface="新細明體" charset="0"/>
                  <a:cs typeface="新細明體" charset="0"/>
                </a:rPr>
                <a:t>n0</a:t>
              </a:r>
            </a:p>
          </p:txBody>
        </p:sp>
        <p:sp>
          <p:nvSpPr>
            <p:cNvPr id="111624" name="Text Box 8"/>
            <p:cNvSpPr txBox="1">
              <a:spLocks noChangeArrowheads="1"/>
            </p:cNvSpPr>
            <p:nvPr/>
          </p:nvSpPr>
          <p:spPr bwMode="auto">
            <a:xfrm>
              <a:off x="4320" y="1536"/>
              <a:ext cx="30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TW" b="0">
                  <a:ea typeface="新細明體" charset="0"/>
                  <a:cs typeface="新細明體" charset="0"/>
                </a:rPr>
                <a:t>n1</a:t>
              </a:r>
            </a:p>
          </p:txBody>
        </p:sp>
      </p:grpSp>
      <p:grpSp>
        <p:nvGrpSpPr>
          <p:cNvPr id="111625" name="Group 9"/>
          <p:cNvGrpSpPr>
            <a:grpSpLocks/>
          </p:cNvGrpSpPr>
          <p:nvPr/>
        </p:nvGrpSpPr>
        <p:grpSpPr bwMode="auto">
          <a:xfrm>
            <a:off x="223838" y="2209800"/>
            <a:ext cx="3657600" cy="3352800"/>
            <a:chOff x="144" y="1392"/>
            <a:chExt cx="2304" cy="2112"/>
          </a:xfrm>
        </p:grpSpPr>
        <p:sp>
          <p:nvSpPr>
            <p:cNvPr id="111626" name="Freeform 10"/>
            <p:cNvSpPr>
              <a:spLocks/>
            </p:cNvSpPr>
            <p:nvPr/>
          </p:nvSpPr>
          <p:spPr bwMode="auto">
            <a:xfrm>
              <a:off x="1152" y="2448"/>
              <a:ext cx="192" cy="576"/>
            </a:xfrm>
            <a:custGeom>
              <a:avLst/>
              <a:gdLst>
                <a:gd name="T0" fmla="*/ 0 w 192"/>
                <a:gd name="T1" fmla="*/ 96 h 576"/>
                <a:gd name="T2" fmla="*/ 192 w 192"/>
                <a:gd name="T3" fmla="*/ 0 h 576"/>
                <a:gd name="T4" fmla="*/ 192 w 192"/>
                <a:gd name="T5" fmla="*/ 576 h 576"/>
                <a:gd name="T6" fmla="*/ 0 w 192"/>
                <a:gd name="T7" fmla="*/ 480 h 576"/>
                <a:gd name="T8" fmla="*/ 0 w 192"/>
                <a:gd name="T9" fmla="*/ 96 h 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2" h="576">
                  <a:moveTo>
                    <a:pt x="0" y="96"/>
                  </a:moveTo>
                  <a:lnTo>
                    <a:pt x="192" y="0"/>
                  </a:lnTo>
                  <a:lnTo>
                    <a:pt x="192" y="576"/>
                  </a:lnTo>
                  <a:lnTo>
                    <a:pt x="0" y="480"/>
                  </a:lnTo>
                  <a:lnTo>
                    <a:pt x="0" y="96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1627" name="Freeform 11"/>
            <p:cNvSpPr>
              <a:spLocks/>
            </p:cNvSpPr>
            <p:nvPr/>
          </p:nvSpPr>
          <p:spPr bwMode="auto">
            <a:xfrm>
              <a:off x="1632" y="2112"/>
              <a:ext cx="192" cy="576"/>
            </a:xfrm>
            <a:custGeom>
              <a:avLst/>
              <a:gdLst>
                <a:gd name="T0" fmla="*/ 0 w 192"/>
                <a:gd name="T1" fmla="*/ 96 h 576"/>
                <a:gd name="T2" fmla="*/ 192 w 192"/>
                <a:gd name="T3" fmla="*/ 0 h 576"/>
                <a:gd name="T4" fmla="*/ 192 w 192"/>
                <a:gd name="T5" fmla="*/ 576 h 576"/>
                <a:gd name="T6" fmla="*/ 0 w 192"/>
                <a:gd name="T7" fmla="*/ 480 h 576"/>
                <a:gd name="T8" fmla="*/ 0 w 192"/>
                <a:gd name="T9" fmla="*/ 96 h 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2" h="576">
                  <a:moveTo>
                    <a:pt x="0" y="96"/>
                  </a:moveTo>
                  <a:lnTo>
                    <a:pt x="192" y="0"/>
                  </a:lnTo>
                  <a:lnTo>
                    <a:pt x="192" y="576"/>
                  </a:lnTo>
                  <a:lnTo>
                    <a:pt x="0" y="480"/>
                  </a:lnTo>
                  <a:lnTo>
                    <a:pt x="0" y="96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1628" name="Oval 12"/>
            <p:cNvSpPr>
              <a:spLocks noChangeArrowheads="1"/>
            </p:cNvSpPr>
            <p:nvPr/>
          </p:nvSpPr>
          <p:spPr bwMode="auto">
            <a:xfrm>
              <a:off x="768" y="1872"/>
              <a:ext cx="1680" cy="163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1629" name="Text Box 13"/>
            <p:cNvSpPr txBox="1">
              <a:spLocks noChangeArrowheads="1"/>
            </p:cNvSpPr>
            <p:nvPr/>
          </p:nvSpPr>
          <p:spPr bwMode="auto">
            <a:xfrm>
              <a:off x="672" y="2208"/>
              <a:ext cx="730" cy="3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altLang="zh-TW" sz="1400" b="0">
                  <a:ea typeface="新細明體" charset="0"/>
                  <a:cs typeface="新細明體" charset="0"/>
                </a:rPr>
                <a:t>Addr Classifier</a:t>
              </a:r>
            </a:p>
          </p:txBody>
        </p:sp>
        <p:sp>
          <p:nvSpPr>
            <p:cNvPr id="111630" name="Text Box 14"/>
            <p:cNvSpPr txBox="1">
              <a:spLocks noChangeArrowheads="1"/>
            </p:cNvSpPr>
            <p:nvPr/>
          </p:nvSpPr>
          <p:spPr bwMode="auto">
            <a:xfrm>
              <a:off x="1104" y="1872"/>
              <a:ext cx="730" cy="3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altLang="zh-TW" sz="1400" b="0">
                  <a:ea typeface="新細明體" charset="0"/>
                  <a:cs typeface="新細明體" charset="0"/>
                </a:rPr>
                <a:t>Port Classifier</a:t>
              </a:r>
            </a:p>
          </p:txBody>
        </p:sp>
        <p:sp>
          <p:nvSpPr>
            <p:cNvPr id="111631" name="Oval 15"/>
            <p:cNvSpPr>
              <a:spLocks noChangeArrowheads="1"/>
            </p:cNvSpPr>
            <p:nvPr/>
          </p:nvSpPr>
          <p:spPr bwMode="auto">
            <a:xfrm>
              <a:off x="672" y="26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1632" name="Line 16"/>
            <p:cNvSpPr>
              <a:spLocks noChangeShapeType="1"/>
            </p:cNvSpPr>
            <p:nvPr/>
          </p:nvSpPr>
          <p:spPr bwMode="auto">
            <a:xfrm>
              <a:off x="336" y="2736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1633" name="Line 17"/>
            <p:cNvSpPr>
              <a:spLocks noChangeShapeType="1"/>
            </p:cNvSpPr>
            <p:nvPr/>
          </p:nvSpPr>
          <p:spPr bwMode="auto">
            <a:xfrm>
              <a:off x="864" y="2736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1634" name="Line 18"/>
            <p:cNvSpPr>
              <a:spLocks noChangeShapeType="1"/>
            </p:cNvSpPr>
            <p:nvPr/>
          </p:nvSpPr>
          <p:spPr bwMode="auto">
            <a:xfrm flipV="1">
              <a:off x="1344" y="2400"/>
              <a:ext cx="288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1635" name="Text Box 19"/>
            <p:cNvSpPr txBox="1">
              <a:spLocks noChangeArrowheads="1"/>
            </p:cNvSpPr>
            <p:nvPr/>
          </p:nvSpPr>
          <p:spPr bwMode="auto">
            <a:xfrm>
              <a:off x="816" y="2976"/>
              <a:ext cx="5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TW" sz="1400" b="0">
                  <a:ea typeface="新細明體" charset="0"/>
                  <a:cs typeface="新細明體" charset="0"/>
                </a:rPr>
                <a:t>classifier_</a:t>
              </a:r>
            </a:p>
          </p:txBody>
        </p:sp>
        <p:sp>
          <p:nvSpPr>
            <p:cNvPr id="111636" name="Text Box 20"/>
            <p:cNvSpPr txBox="1">
              <a:spLocks noChangeArrowheads="1"/>
            </p:cNvSpPr>
            <p:nvPr/>
          </p:nvSpPr>
          <p:spPr bwMode="auto">
            <a:xfrm>
              <a:off x="1392" y="2592"/>
              <a:ext cx="42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TW" sz="1400" b="0">
                  <a:ea typeface="新細明體" charset="0"/>
                  <a:cs typeface="新細明體" charset="0"/>
                </a:rPr>
                <a:t>dmux_</a:t>
              </a:r>
            </a:p>
          </p:txBody>
        </p:sp>
        <p:sp>
          <p:nvSpPr>
            <p:cNvPr id="111637" name="Text Box 21"/>
            <p:cNvSpPr txBox="1">
              <a:spLocks noChangeArrowheads="1"/>
            </p:cNvSpPr>
            <p:nvPr/>
          </p:nvSpPr>
          <p:spPr bwMode="auto">
            <a:xfrm>
              <a:off x="384" y="2784"/>
              <a:ext cx="40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TW" sz="1400" b="0">
                  <a:ea typeface="新細明體" charset="0"/>
                  <a:cs typeface="新細明體" charset="0"/>
                </a:rPr>
                <a:t>entry_</a:t>
              </a:r>
            </a:p>
          </p:txBody>
        </p:sp>
        <p:sp>
          <p:nvSpPr>
            <p:cNvPr id="111638" name="Text Box 22"/>
            <p:cNvSpPr txBox="1">
              <a:spLocks noChangeArrowheads="1"/>
            </p:cNvSpPr>
            <p:nvPr/>
          </p:nvSpPr>
          <p:spPr bwMode="auto">
            <a:xfrm>
              <a:off x="144" y="2496"/>
              <a:ext cx="61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TW" sz="1400" b="0">
                  <a:ea typeface="新細明體" charset="0"/>
                  <a:cs typeface="新細明體" charset="0"/>
                </a:rPr>
                <a:t>Node entry</a:t>
              </a:r>
            </a:p>
          </p:txBody>
        </p:sp>
        <p:sp>
          <p:nvSpPr>
            <p:cNvPr id="111639" name="Line 23"/>
            <p:cNvSpPr>
              <a:spLocks noChangeShapeType="1"/>
            </p:cNvSpPr>
            <p:nvPr/>
          </p:nvSpPr>
          <p:spPr bwMode="auto">
            <a:xfrm flipH="1">
              <a:off x="816" y="1392"/>
              <a:ext cx="336" cy="10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1640" name="Line 24"/>
            <p:cNvSpPr>
              <a:spLocks noChangeShapeType="1"/>
            </p:cNvSpPr>
            <p:nvPr/>
          </p:nvSpPr>
          <p:spPr bwMode="auto">
            <a:xfrm>
              <a:off x="1776" y="1392"/>
              <a:ext cx="528" cy="81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11641" name="Line 25"/>
          <p:cNvSpPr>
            <a:spLocks noChangeShapeType="1"/>
          </p:cNvSpPr>
          <p:nvPr/>
        </p:nvSpPr>
        <p:spPr bwMode="auto">
          <a:xfrm>
            <a:off x="1824038" y="43434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11642" name="Group 26"/>
          <p:cNvGrpSpPr>
            <a:grpSpLocks/>
          </p:cNvGrpSpPr>
          <p:nvPr/>
        </p:nvGrpSpPr>
        <p:grpSpPr bwMode="auto">
          <a:xfrm>
            <a:off x="1824038" y="3962400"/>
            <a:ext cx="311150" cy="777875"/>
            <a:chOff x="1152" y="2496"/>
            <a:chExt cx="196" cy="490"/>
          </a:xfrm>
        </p:grpSpPr>
        <p:sp>
          <p:nvSpPr>
            <p:cNvPr id="111643" name="Text Box 27"/>
            <p:cNvSpPr txBox="1">
              <a:spLocks noChangeArrowheads="1"/>
            </p:cNvSpPr>
            <p:nvPr/>
          </p:nvSpPr>
          <p:spPr bwMode="auto">
            <a:xfrm>
              <a:off x="1152" y="2496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zh-TW" altLang="en-US" sz="2000" b="0">
                  <a:ea typeface="新細明體" charset="0"/>
                  <a:cs typeface="新細明體" charset="0"/>
                </a:rPr>
                <a:t>0</a:t>
              </a:r>
              <a:endParaRPr lang="zh-TW" altLang="en-US" b="0">
                <a:ea typeface="新細明體" charset="0"/>
                <a:cs typeface="新細明體" charset="0"/>
              </a:endParaRPr>
            </a:p>
          </p:txBody>
        </p:sp>
        <p:sp>
          <p:nvSpPr>
            <p:cNvPr id="111644" name="Text Box 28"/>
            <p:cNvSpPr txBox="1">
              <a:spLocks noChangeArrowheads="1"/>
            </p:cNvSpPr>
            <p:nvPr/>
          </p:nvSpPr>
          <p:spPr bwMode="auto">
            <a:xfrm>
              <a:off x="1152" y="2736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zh-TW" altLang="en-US" sz="2000" b="0">
                  <a:ea typeface="新細明體" charset="0"/>
                  <a:cs typeface="新細明體" charset="0"/>
                </a:rPr>
                <a:t>1</a:t>
              </a:r>
              <a:endParaRPr lang="zh-TW" altLang="en-US" b="0">
                <a:ea typeface="新細明體" charset="0"/>
                <a:cs typeface="新細明體" charset="0"/>
              </a:endParaRPr>
            </a:p>
          </p:txBody>
        </p:sp>
      </p:grpSp>
      <p:grpSp>
        <p:nvGrpSpPr>
          <p:cNvPr id="111645" name="Group 29"/>
          <p:cNvGrpSpPr>
            <a:grpSpLocks/>
          </p:cNvGrpSpPr>
          <p:nvPr/>
        </p:nvGrpSpPr>
        <p:grpSpPr bwMode="auto">
          <a:xfrm>
            <a:off x="2128838" y="3848100"/>
            <a:ext cx="7010400" cy="1333500"/>
            <a:chOff x="1344" y="2424"/>
            <a:chExt cx="4416" cy="840"/>
          </a:xfrm>
        </p:grpSpPr>
        <p:sp>
          <p:nvSpPr>
            <p:cNvPr id="111646" name="Rectangle 30"/>
            <p:cNvSpPr>
              <a:spLocks noChangeArrowheads="1"/>
            </p:cNvSpPr>
            <p:nvPr/>
          </p:nvSpPr>
          <p:spPr bwMode="auto">
            <a:xfrm>
              <a:off x="2802" y="2704"/>
              <a:ext cx="410" cy="16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zh-TW" sz="1400" b="0">
                  <a:ea typeface="新細明體" charset="0"/>
                  <a:cs typeface="新細明體" charset="0"/>
                </a:rPr>
                <a:t>enqT_</a:t>
              </a:r>
            </a:p>
          </p:txBody>
        </p:sp>
        <p:sp>
          <p:nvSpPr>
            <p:cNvPr id="111647" name="Rectangle 31"/>
            <p:cNvSpPr>
              <a:spLocks noChangeArrowheads="1"/>
            </p:cNvSpPr>
            <p:nvPr/>
          </p:nvSpPr>
          <p:spPr bwMode="auto">
            <a:xfrm>
              <a:off x="3329" y="2704"/>
              <a:ext cx="410" cy="16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zh-TW" sz="1400" b="0">
                  <a:ea typeface="新細明體" charset="0"/>
                  <a:cs typeface="新細明體" charset="0"/>
                </a:rPr>
                <a:t>queue_</a:t>
              </a:r>
            </a:p>
          </p:txBody>
        </p:sp>
        <p:sp>
          <p:nvSpPr>
            <p:cNvPr id="111648" name="Rectangle 32"/>
            <p:cNvSpPr>
              <a:spLocks noChangeArrowheads="1"/>
            </p:cNvSpPr>
            <p:nvPr/>
          </p:nvSpPr>
          <p:spPr bwMode="auto">
            <a:xfrm>
              <a:off x="3856" y="2704"/>
              <a:ext cx="410" cy="16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zh-TW" sz="1400" b="0">
                  <a:ea typeface="新細明體" charset="0"/>
                  <a:cs typeface="新細明體" charset="0"/>
                </a:rPr>
                <a:t>deqT_</a:t>
              </a:r>
            </a:p>
          </p:txBody>
        </p:sp>
        <p:sp>
          <p:nvSpPr>
            <p:cNvPr id="111649" name="Rectangle 33"/>
            <p:cNvSpPr>
              <a:spLocks noChangeArrowheads="1"/>
            </p:cNvSpPr>
            <p:nvPr/>
          </p:nvSpPr>
          <p:spPr bwMode="auto">
            <a:xfrm>
              <a:off x="3300" y="3012"/>
              <a:ext cx="527" cy="16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zh-TW" sz="1400" b="0">
                  <a:ea typeface="新細明體" charset="0"/>
                  <a:cs typeface="新細明體" charset="0"/>
                </a:rPr>
                <a:t>drophead_</a:t>
              </a:r>
            </a:p>
          </p:txBody>
        </p:sp>
        <p:sp>
          <p:nvSpPr>
            <p:cNvPr id="111650" name="Rectangle 34"/>
            <p:cNvSpPr>
              <a:spLocks noChangeArrowheads="1"/>
            </p:cNvSpPr>
            <p:nvPr/>
          </p:nvSpPr>
          <p:spPr bwMode="auto">
            <a:xfrm>
              <a:off x="3944" y="3012"/>
              <a:ext cx="410" cy="16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zh-TW" sz="1400" b="0">
                  <a:ea typeface="新細明體" charset="0"/>
                  <a:cs typeface="新細明體" charset="0"/>
                </a:rPr>
                <a:t>drpT_</a:t>
              </a:r>
            </a:p>
          </p:txBody>
        </p:sp>
        <p:sp>
          <p:nvSpPr>
            <p:cNvPr id="111651" name="Rectangle 35"/>
            <p:cNvSpPr>
              <a:spLocks noChangeArrowheads="1"/>
            </p:cNvSpPr>
            <p:nvPr/>
          </p:nvSpPr>
          <p:spPr bwMode="auto">
            <a:xfrm>
              <a:off x="4383" y="2704"/>
              <a:ext cx="410" cy="16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zh-TW" sz="1400" b="0">
                  <a:ea typeface="新細明體" charset="0"/>
                  <a:cs typeface="新細明體" charset="0"/>
                </a:rPr>
                <a:t>link_</a:t>
              </a:r>
            </a:p>
          </p:txBody>
        </p:sp>
        <p:sp>
          <p:nvSpPr>
            <p:cNvPr id="111652" name="Rectangle 36"/>
            <p:cNvSpPr>
              <a:spLocks noChangeArrowheads="1"/>
            </p:cNvSpPr>
            <p:nvPr/>
          </p:nvSpPr>
          <p:spPr bwMode="auto">
            <a:xfrm>
              <a:off x="4911" y="2704"/>
              <a:ext cx="410" cy="16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zh-TW" sz="1400" b="0">
                  <a:ea typeface="新細明體" charset="0"/>
                  <a:cs typeface="新細明體" charset="0"/>
                </a:rPr>
                <a:t>ttl_</a:t>
              </a:r>
            </a:p>
          </p:txBody>
        </p:sp>
        <p:sp>
          <p:nvSpPr>
            <p:cNvPr id="111653" name="Rectangle 37"/>
            <p:cNvSpPr>
              <a:spLocks noChangeArrowheads="1"/>
            </p:cNvSpPr>
            <p:nvPr/>
          </p:nvSpPr>
          <p:spPr bwMode="auto">
            <a:xfrm>
              <a:off x="2626" y="2424"/>
              <a:ext cx="2753" cy="84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1654" name="Oval 38"/>
            <p:cNvSpPr>
              <a:spLocks noChangeArrowheads="1"/>
            </p:cNvSpPr>
            <p:nvPr/>
          </p:nvSpPr>
          <p:spPr bwMode="auto">
            <a:xfrm>
              <a:off x="2597" y="2760"/>
              <a:ext cx="58" cy="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1655" name="Line 39"/>
            <p:cNvSpPr>
              <a:spLocks noChangeShapeType="1"/>
            </p:cNvSpPr>
            <p:nvPr/>
          </p:nvSpPr>
          <p:spPr bwMode="auto">
            <a:xfrm>
              <a:off x="2655" y="2788"/>
              <a:ext cx="14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1656" name="Line 40"/>
            <p:cNvSpPr>
              <a:spLocks noChangeShapeType="1"/>
            </p:cNvSpPr>
            <p:nvPr/>
          </p:nvSpPr>
          <p:spPr bwMode="auto">
            <a:xfrm>
              <a:off x="3212" y="2788"/>
              <a:ext cx="11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1657" name="Line 41"/>
            <p:cNvSpPr>
              <a:spLocks noChangeShapeType="1"/>
            </p:cNvSpPr>
            <p:nvPr/>
          </p:nvSpPr>
          <p:spPr bwMode="auto">
            <a:xfrm>
              <a:off x="3739" y="2788"/>
              <a:ext cx="11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1658" name="Line 42"/>
            <p:cNvSpPr>
              <a:spLocks noChangeShapeType="1"/>
            </p:cNvSpPr>
            <p:nvPr/>
          </p:nvSpPr>
          <p:spPr bwMode="auto">
            <a:xfrm>
              <a:off x="4266" y="2788"/>
              <a:ext cx="11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1659" name="Line 43"/>
            <p:cNvSpPr>
              <a:spLocks noChangeShapeType="1"/>
            </p:cNvSpPr>
            <p:nvPr/>
          </p:nvSpPr>
          <p:spPr bwMode="auto">
            <a:xfrm>
              <a:off x="4793" y="2788"/>
              <a:ext cx="11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1660" name="Line 44"/>
            <p:cNvSpPr>
              <a:spLocks noChangeShapeType="1"/>
            </p:cNvSpPr>
            <p:nvPr/>
          </p:nvSpPr>
          <p:spPr bwMode="auto">
            <a:xfrm>
              <a:off x="5321" y="2788"/>
              <a:ext cx="14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1661" name="Text Box 45"/>
            <p:cNvSpPr txBox="1">
              <a:spLocks noChangeArrowheads="1"/>
            </p:cNvSpPr>
            <p:nvPr/>
          </p:nvSpPr>
          <p:spPr bwMode="auto">
            <a:xfrm>
              <a:off x="5344" y="2452"/>
              <a:ext cx="416" cy="3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zh-TW" sz="1400" b="0">
                  <a:ea typeface="新細明體" charset="0"/>
                  <a:cs typeface="新細明體" charset="0"/>
                </a:rPr>
                <a:t>n1 entry_</a:t>
              </a:r>
            </a:p>
          </p:txBody>
        </p:sp>
        <p:sp>
          <p:nvSpPr>
            <p:cNvPr id="111662" name="Text Box 46"/>
            <p:cNvSpPr txBox="1">
              <a:spLocks noChangeArrowheads="1"/>
            </p:cNvSpPr>
            <p:nvPr/>
          </p:nvSpPr>
          <p:spPr bwMode="auto">
            <a:xfrm>
              <a:off x="2448" y="2544"/>
              <a:ext cx="384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TW" sz="1400" b="0">
                  <a:ea typeface="新細明體" charset="0"/>
                  <a:cs typeface="新細明體" charset="0"/>
                </a:rPr>
                <a:t>head_</a:t>
              </a:r>
            </a:p>
          </p:txBody>
        </p:sp>
        <p:sp>
          <p:nvSpPr>
            <p:cNvPr id="111663" name="Line 47"/>
            <p:cNvSpPr>
              <a:spLocks noChangeShapeType="1"/>
            </p:cNvSpPr>
            <p:nvPr/>
          </p:nvSpPr>
          <p:spPr bwMode="auto">
            <a:xfrm>
              <a:off x="3476" y="2872"/>
              <a:ext cx="0" cy="1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1664" name="Line 48"/>
            <p:cNvSpPr>
              <a:spLocks noChangeShapeType="1"/>
            </p:cNvSpPr>
            <p:nvPr/>
          </p:nvSpPr>
          <p:spPr bwMode="auto">
            <a:xfrm>
              <a:off x="3827" y="3096"/>
              <a:ext cx="11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1665" name="Line 49"/>
            <p:cNvSpPr>
              <a:spLocks noChangeShapeType="1"/>
            </p:cNvSpPr>
            <p:nvPr/>
          </p:nvSpPr>
          <p:spPr bwMode="auto">
            <a:xfrm flipV="1">
              <a:off x="1344" y="2784"/>
              <a:ext cx="1248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432574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1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0EC4F-5A3E-384B-BD6A-5CF0EE00D0E9}" type="slidenum">
              <a:rPr lang="zh-TW" altLang="en-US"/>
              <a:pPr/>
              <a:t>80</a:t>
            </a:fld>
            <a:endParaRPr lang="zh-TW" altLang="en-US"/>
          </a:p>
        </p:txBody>
      </p:sp>
      <p:sp>
        <p:nvSpPr>
          <p:cNvPr id="112642" name="Rectangle 2"/>
          <p:cNvSpPr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altLang="zh-TW" sz="4400" b="0">
                <a:solidFill>
                  <a:schemeClr val="tx2"/>
                </a:solidFill>
                <a:ea typeface="新細明體" charset="0"/>
                <a:cs typeface="新細明體" charset="0"/>
              </a:rPr>
              <a:t>Routing (cont.)</a:t>
            </a:r>
          </a:p>
        </p:txBody>
      </p:sp>
      <p:sp>
        <p:nvSpPr>
          <p:cNvPr id="112643" name="Line 3"/>
          <p:cNvSpPr>
            <a:spLocks noChangeShapeType="1"/>
          </p:cNvSpPr>
          <p:nvPr/>
        </p:nvSpPr>
        <p:spPr bwMode="auto">
          <a:xfrm>
            <a:off x="2814638" y="2286000"/>
            <a:ext cx="36576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12644" name="Group 4"/>
          <p:cNvGrpSpPr>
            <a:grpSpLocks/>
          </p:cNvGrpSpPr>
          <p:nvPr/>
        </p:nvGrpSpPr>
        <p:grpSpPr bwMode="auto">
          <a:xfrm>
            <a:off x="1824038" y="1828800"/>
            <a:ext cx="5638800" cy="914400"/>
            <a:chOff x="1258" y="1366"/>
            <a:chExt cx="3552" cy="576"/>
          </a:xfrm>
        </p:grpSpPr>
        <p:sp>
          <p:nvSpPr>
            <p:cNvPr id="112645" name="Oval 5"/>
            <p:cNvSpPr>
              <a:spLocks noChangeArrowheads="1"/>
            </p:cNvSpPr>
            <p:nvPr/>
          </p:nvSpPr>
          <p:spPr bwMode="auto">
            <a:xfrm>
              <a:off x="1258" y="1366"/>
              <a:ext cx="624" cy="57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646" name="Oval 6"/>
            <p:cNvSpPr>
              <a:spLocks noChangeArrowheads="1"/>
            </p:cNvSpPr>
            <p:nvPr/>
          </p:nvSpPr>
          <p:spPr bwMode="auto">
            <a:xfrm>
              <a:off x="4186" y="1366"/>
              <a:ext cx="624" cy="57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647" name="Text Box 7"/>
            <p:cNvSpPr txBox="1">
              <a:spLocks noChangeArrowheads="1"/>
            </p:cNvSpPr>
            <p:nvPr/>
          </p:nvSpPr>
          <p:spPr bwMode="auto">
            <a:xfrm>
              <a:off x="1392" y="1536"/>
              <a:ext cx="30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TW" b="0">
                  <a:ea typeface="新細明體" charset="0"/>
                  <a:cs typeface="新細明體" charset="0"/>
                </a:rPr>
                <a:t>n0</a:t>
              </a:r>
            </a:p>
          </p:txBody>
        </p:sp>
        <p:sp>
          <p:nvSpPr>
            <p:cNvPr id="112648" name="Text Box 8"/>
            <p:cNvSpPr txBox="1">
              <a:spLocks noChangeArrowheads="1"/>
            </p:cNvSpPr>
            <p:nvPr/>
          </p:nvSpPr>
          <p:spPr bwMode="auto">
            <a:xfrm>
              <a:off x="4320" y="1536"/>
              <a:ext cx="30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TW" b="0">
                  <a:ea typeface="新細明體" charset="0"/>
                  <a:cs typeface="新細明體" charset="0"/>
                </a:rPr>
                <a:t>n1</a:t>
              </a:r>
            </a:p>
          </p:txBody>
        </p:sp>
      </p:grpSp>
      <p:grpSp>
        <p:nvGrpSpPr>
          <p:cNvPr id="112649" name="Group 9"/>
          <p:cNvGrpSpPr>
            <a:grpSpLocks/>
          </p:cNvGrpSpPr>
          <p:nvPr/>
        </p:nvGrpSpPr>
        <p:grpSpPr bwMode="auto">
          <a:xfrm>
            <a:off x="533400" y="2209800"/>
            <a:ext cx="3352800" cy="3352800"/>
            <a:chOff x="336" y="1392"/>
            <a:chExt cx="2112" cy="2112"/>
          </a:xfrm>
        </p:grpSpPr>
        <p:sp>
          <p:nvSpPr>
            <p:cNvPr id="112650" name="Freeform 10"/>
            <p:cNvSpPr>
              <a:spLocks/>
            </p:cNvSpPr>
            <p:nvPr/>
          </p:nvSpPr>
          <p:spPr bwMode="auto">
            <a:xfrm>
              <a:off x="1152" y="2448"/>
              <a:ext cx="192" cy="576"/>
            </a:xfrm>
            <a:custGeom>
              <a:avLst/>
              <a:gdLst>
                <a:gd name="T0" fmla="*/ 0 w 192"/>
                <a:gd name="T1" fmla="*/ 96 h 576"/>
                <a:gd name="T2" fmla="*/ 192 w 192"/>
                <a:gd name="T3" fmla="*/ 0 h 576"/>
                <a:gd name="T4" fmla="*/ 192 w 192"/>
                <a:gd name="T5" fmla="*/ 576 h 576"/>
                <a:gd name="T6" fmla="*/ 0 w 192"/>
                <a:gd name="T7" fmla="*/ 480 h 576"/>
                <a:gd name="T8" fmla="*/ 0 w 192"/>
                <a:gd name="T9" fmla="*/ 96 h 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2" h="576">
                  <a:moveTo>
                    <a:pt x="0" y="96"/>
                  </a:moveTo>
                  <a:lnTo>
                    <a:pt x="192" y="0"/>
                  </a:lnTo>
                  <a:lnTo>
                    <a:pt x="192" y="576"/>
                  </a:lnTo>
                  <a:lnTo>
                    <a:pt x="0" y="480"/>
                  </a:lnTo>
                  <a:lnTo>
                    <a:pt x="0" y="96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651" name="Freeform 11"/>
            <p:cNvSpPr>
              <a:spLocks/>
            </p:cNvSpPr>
            <p:nvPr/>
          </p:nvSpPr>
          <p:spPr bwMode="auto">
            <a:xfrm>
              <a:off x="1632" y="2112"/>
              <a:ext cx="192" cy="576"/>
            </a:xfrm>
            <a:custGeom>
              <a:avLst/>
              <a:gdLst>
                <a:gd name="T0" fmla="*/ 0 w 192"/>
                <a:gd name="T1" fmla="*/ 96 h 576"/>
                <a:gd name="T2" fmla="*/ 192 w 192"/>
                <a:gd name="T3" fmla="*/ 0 h 576"/>
                <a:gd name="T4" fmla="*/ 192 w 192"/>
                <a:gd name="T5" fmla="*/ 576 h 576"/>
                <a:gd name="T6" fmla="*/ 0 w 192"/>
                <a:gd name="T7" fmla="*/ 480 h 576"/>
                <a:gd name="T8" fmla="*/ 0 w 192"/>
                <a:gd name="T9" fmla="*/ 96 h 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2" h="576">
                  <a:moveTo>
                    <a:pt x="0" y="96"/>
                  </a:moveTo>
                  <a:lnTo>
                    <a:pt x="192" y="0"/>
                  </a:lnTo>
                  <a:lnTo>
                    <a:pt x="192" y="576"/>
                  </a:lnTo>
                  <a:lnTo>
                    <a:pt x="0" y="480"/>
                  </a:lnTo>
                  <a:lnTo>
                    <a:pt x="0" y="96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652" name="Oval 12"/>
            <p:cNvSpPr>
              <a:spLocks noChangeArrowheads="1"/>
            </p:cNvSpPr>
            <p:nvPr/>
          </p:nvSpPr>
          <p:spPr bwMode="auto">
            <a:xfrm>
              <a:off x="768" y="1872"/>
              <a:ext cx="1680" cy="163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653" name="Text Box 13"/>
            <p:cNvSpPr txBox="1">
              <a:spLocks noChangeArrowheads="1"/>
            </p:cNvSpPr>
            <p:nvPr/>
          </p:nvSpPr>
          <p:spPr bwMode="auto">
            <a:xfrm>
              <a:off x="672" y="2208"/>
              <a:ext cx="730" cy="3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altLang="zh-TW" sz="1400" b="0">
                  <a:ea typeface="新細明體" charset="0"/>
                  <a:cs typeface="新細明體" charset="0"/>
                </a:rPr>
                <a:t>Addr Classifier</a:t>
              </a:r>
            </a:p>
          </p:txBody>
        </p:sp>
        <p:sp>
          <p:nvSpPr>
            <p:cNvPr id="112654" name="Text Box 14"/>
            <p:cNvSpPr txBox="1">
              <a:spLocks noChangeArrowheads="1"/>
            </p:cNvSpPr>
            <p:nvPr/>
          </p:nvSpPr>
          <p:spPr bwMode="auto">
            <a:xfrm>
              <a:off x="1104" y="1872"/>
              <a:ext cx="730" cy="3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altLang="zh-TW" sz="1400" b="0">
                  <a:ea typeface="新細明體" charset="0"/>
                  <a:cs typeface="新細明體" charset="0"/>
                </a:rPr>
                <a:t>Port Classifier</a:t>
              </a:r>
            </a:p>
          </p:txBody>
        </p:sp>
        <p:sp>
          <p:nvSpPr>
            <p:cNvPr id="112655" name="Oval 15"/>
            <p:cNvSpPr>
              <a:spLocks noChangeArrowheads="1"/>
            </p:cNvSpPr>
            <p:nvPr/>
          </p:nvSpPr>
          <p:spPr bwMode="auto">
            <a:xfrm>
              <a:off x="672" y="26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656" name="Line 16"/>
            <p:cNvSpPr>
              <a:spLocks noChangeShapeType="1"/>
            </p:cNvSpPr>
            <p:nvPr/>
          </p:nvSpPr>
          <p:spPr bwMode="auto">
            <a:xfrm>
              <a:off x="336" y="2736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657" name="Line 17"/>
            <p:cNvSpPr>
              <a:spLocks noChangeShapeType="1"/>
            </p:cNvSpPr>
            <p:nvPr/>
          </p:nvSpPr>
          <p:spPr bwMode="auto">
            <a:xfrm>
              <a:off x="864" y="2736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658" name="Line 18"/>
            <p:cNvSpPr>
              <a:spLocks noChangeShapeType="1"/>
            </p:cNvSpPr>
            <p:nvPr/>
          </p:nvSpPr>
          <p:spPr bwMode="auto">
            <a:xfrm flipV="1">
              <a:off x="1344" y="2400"/>
              <a:ext cx="288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659" name="Text Box 19"/>
            <p:cNvSpPr txBox="1">
              <a:spLocks noChangeArrowheads="1"/>
            </p:cNvSpPr>
            <p:nvPr/>
          </p:nvSpPr>
          <p:spPr bwMode="auto">
            <a:xfrm>
              <a:off x="816" y="2976"/>
              <a:ext cx="5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TW" sz="1400" b="0">
                  <a:ea typeface="新細明體" charset="0"/>
                  <a:cs typeface="新細明體" charset="0"/>
                </a:rPr>
                <a:t>classifier_</a:t>
              </a:r>
            </a:p>
          </p:txBody>
        </p:sp>
        <p:sp>
          <p:nvSpPr>
            <p:cNvPr id="112660" name="Text Box 20"/>
            <p:cNvSpPr txBox="1">
              <a:spLocks noChangeArrowheads="1"/>
            </p:cNvSpPr>
            <p:nvPr/>
          </p:nvSpPr>
          <p:spPr bwMode="auto">
            <a:xfrm>
              <a:off x="1392" y="2592"/>
              <a:ext cx="42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TW" sz="1400" b="0">
                  <a:ea typeface="新細明體" charset="0"/>
                  <a:cs typeface="新細明體" charset="0"/>
                </a:rPr>
                <a:t>dmux_</a:t>
              </a:r>
            </a:p>
          </p:txBody>
        </p:sp>
        <p:sp>
          <p:nvSpPr>
            <p:cNvPr id="112661" name="Text Box 21"/>
            <p:cNvSpPr txBox="1">
              <a:spLocks noChangeArrowheads="1"/>
            </p:cNvSpPr>
            <p:nvPr/>
          </p:nvSpPr>
          <p:spPr bwMode="auto">
            <a:xfrm>
              <a:off x="384" y="2784"/>
              <a:ext cx="40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TW" sz="1400" b="0">
                  <a:ea typeface="新細明體" charset="0"/>
                  <a:cs typeface="新細明體" charset="0"/>
                </a:rPr>
                <a:t>entry_</a:t>
              </a:r>
            </a:p>
          </p:txBody>
        </p:sp>
        <p:sp>
          <p:nvSpPr>
            <p:cNvPr id="112662" name="Line 22"/>
            <p:cNvSpPr>
              <a:spLocks noChangeShapeType="1"/>
            </p:cNvSpPr>
            <p:nvPr/>
          </p:nvSpPr>
          <p:spPr bwMode="auto">
            <a:xfrm flipH="1">
              <a:off x="816" y="1392"/>
              <a:ext cx="336" cy="10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663" name="Line 23"/>
            <p:cNvSpPr>
              <a:spLocks noChangeShapeType="1"/>
            </p:cNvSpPr>
            <p:nvPr/>
          </p:nvSpPr>
          <p:spPr bwMode="auto">
            <a:xfrm>
              <a:off x="1776" y="1392"/>
              <a:ext cx="528" cy="81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12664" name="Line 24"/>
          <p:cNvSpPr>
            <a:spLocks noChangeShapeType="1"/>
          </p:cNvSpPr>
          <p:nvPr/>
        </p:nvSpPr>
        <p:spPr bwMode="auto">
          <a:xfrm>
            <a:off x="1824038" y="43434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12665" name="Group 25"/>
          <p:cNvGrpSpPr>
            <a:grpSpLocks/>
          </p:cNvGrpSpPr>
          <p:nvPr/>
        </p:nvGrpSpPr>
        <p:grpSpPr bwMode="auto">
          <a:xfrm>
            <a:off x="1828800" y="3962400"/>
            <a:ext cx="311150" cy="777875"/>
            <a:chOff x="1152" y="2496"/>
            <a:chExt cx="196" cy="490"/>
          </a:xfrm>
        </p:grpSpPr>
        <p:sp>
          <p:nvSpPr>
            <p:cNvPr id="112666" name="Text Box 26"/>
            <p:cNvSpPr txBox="1">
              <a:spLocks noChangeArrowheads="1"/>
            </p:cNvSpPr>
            <p:nvPr/>
          </p:nvSpPr>
          <p:spPr bwMode="auto">
            <a:xfrm>
              <a:off x="1152" y="2496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zh-TW" altLang="en-US" sz="2000" b="0">
                  <a:ea typeface="新細明體" charset="0"/>
                  <a:cs typeface="新細明體" charset="0"/>
                </a:rPr>
                <a:t>0</a:t>
              </a:r>
              <a:endParaRPr lang="zh-TW" altLang="en-US" b="0">
                <a:ea typeface="新細明體" charset="0"/>
                <a:cs typeface="新細明體" charset="0"/>
              </a:endParaRPr>
            </a:p>
          </p:txBody>
        </p:sp>
        <p:sp>
          <p:nvSpPr>
            <p:cNvPr id="112667" name="Text Box 27"/>
            <p:cNvSpPr txBox="1">
              <a:spLocks noChangeArrowheads="1"/>
            </p:cNvSpPr>
            <p:nvPr/>
          </p:nvSpPr>
          <p:spPr bwMode="auto">
            <a:xfrm>
              <a:off x="1152" y="2736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zh-TW" altLang="en-US" sz="2000" b="0">
                  <a:ea typeface="新細明體" charset="0"/>
                  <a:cs typeface="新細明體" charset="0"/>
                </a:rPr>
                <a:t>1</a:t>
              </a:r>
              <a:endParaRPr lang="zh-TW" altLang="en-US" b="0">
                <a:ea typeface="新細明體" charset="0"/>
                <a:cs typeface="新細明體" charset="0"/>
              </a:endParaRPr>
            </a:p>
          </p:txBody>
        </p:sp>
      </p:grpSp>
      <p:grpSp>
        <p:nvGrpSpPr>
          <p:cNvPr id="112668" name="Group 28"/>
          <p:cNvGrpSpPr>
            <a:grpSpLocks/>
          </p:cNvGrpSpPr>
          <p:nvPr/>
        </p:nvGrpSpPr>
        <p:grpSpPr bwMode="auto">
          <a:xfrm>
            <a:off x="5181600" y="2209800"/>
            <a:ext cx="3352800" cy="3352800"/>
            <a:chOff x="3264" y="1392"/>
            <a:chExt cx="2112" cy="2112"/>
          </a:xfrm>
        </p:grpSpPr>
        <p:sp>
          <p:nvSpPr>
            <p:cNvPr id="112669" name="Freeform 29"/>
            <p:cNvSpPr>
              <a:spLocks/>
            </p:cNvSpPr>
            <p:nvPr/>
          </p:nvSpPr>
          <p:spPr bwMode="auto">
            <a:xfrm>
              <a:off x="4080" y="2448"/>
              <a:ext cx="192" cy="576"/>
            </a:xfrm>
            <a:custGeom>
              <a:avLst/>
              <a:gdLst>
                <a:gd name="T0" fmla="*/ 0 w 192"/>
                <a:gd name="T1" fmla="*/ 96 h 576"/>
                <a:gd name="T2" fmla="*/ 192 w 192"/>
                <a:gd name="T3" fmla="*/ 0 h 576"/>
                <a:gd name="T4" fmla="*/ 192 w 192"/>
                <a:gd name="T5" fmla="*/ 576 h 576"/>
                <a:gd name="T6" fmla="*/ 0 w 192"/>
                <a:gd name="T7" fmla="*/ 480 h 576"/>
                <a:gd name="T8" fmla="*/ 0 w 192"/>
                <a:gd name="T9" fmla="*/ 96 h 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2" h="576">
                  <a:moveTo>
                    <a:pt x="0" y="96"/>
                  </a:moveTo>
                  <a:lnTo>
                    <a:pt x="192" y="0"/>
                  </a:lnTo>
                  <a:lnTo>
                    <a:pt x="192" y="576"/>
                  </a:lnTo>
                  <a:lnTo>
                    <a:pt x="0" y="480"/>
                  </a:lnTo>
                  <a:lnTo>
                    <a:pt x="0" y="96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670" name="Freeform 30"/>
            <p:cNvSpPr>
              <a:spLocks/>
            </p:cNvSpPr>
            <p:nvPr/>
          </p:nvSpPr>
          <p:spPr bwMode="auto">
            <a:xfrm>
              <a:off x="4560" y="2112"/>
              <a:ext cx="192" cy="576"/>
            </a:xfrm>
            <a:custGeom>
              <a:avLst/>
              <a:gdLst>
                <a:gd name="T0" fmla="*/ 0 w 192"/>
                <a:gd name="T1" fmla="*/ 96 h 576"/>
                <a:gd name="T2" fmla="*/ 192 w 192"/>
                <a:gd name="T3" fmla="*/ 0 h 576"/>
                <a:gd name="T4" fmla="*/ 192 w 192"/>
                <a:gd name="T5" fmla="*/ 576 h 576"/>
                <a:gd name="T6" fmla="*/ 0 w 192"/>
                <a:gd name="T7" fmla="*/ 480 h 576"/>
                <a:gd name="T8" fmla="*/ 0 w 192"/>
                <a:gd name="T9" fmla="*/ 96 h 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2" h="576">
                  <a:moveTo>
                    <a:pt x="0" y="96"/>
                  </a:moveTo>
                  <a:lnTo>
                    <a:pt x="192" y="0"/>
                  </a:lnTo>
                  <a:lnTo>
                    <a:pt x="192" y="576"/>
                  </a:lnTo>
                  <a:lnTo>
                    <a:pt x="0" y="480"/>
                  </a:lnTo>
                  <a:lnTo>
                    <a:pt x="0" y="96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671" name="Oval 31"/>
            <p:cNvSpPr>
              <a:spLocks noChangeArrowheads="1"/>
            </p:cNvSpPr>
            <p:nvPr/>
          </p:nvSpPr>
          <p:spPr bwMode="auto">
            <a:xfrm>
              <a:off x="3696" y="1872"/>
              <a:ext cx="1680" cy="163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672" name="Text Box 32"/>
            <p:cNvSpPr txBox="1">
              <a:spLocks noChangeArrowheads="1"/>
            </p:cNvSpPr>
            <p:nvPr/>
          </p:nvSpPr>
          <p:spPr bwMode="auto">
            <a:xfrm>
              <a:off x="3600" y="2208"/>
              <a:ext cx="730" cy="3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altLang="zh-TW" sz="1400" b="0">
                  <a:ea typeface="新細明體" charset="0"/>
                  <a:cs typeface="新細明體" charset="0"/>
                </a:rPr>
                <a:t>Addr Classifier</a:t>
              </a:r>
            </a:p>
          </p:txBody>
        </p:sp>
        <p:sp>
          <p:nvSpPr>
            <p:cNvPr id="112673" name="Text Box 33"/>
            <p:cNvSpPr txBox="1">
              <a:spLocks noChangeArrowheads="1"/>
            </p:cNvSpPr>
            <p:nvPr/>
          </p:nvSpPr>
          <p:spPr bwMode="auto">
            <a:xfrm>
              <a:off x="4032" y="1872"/>
              <a:ext cx="730" cy="3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altLang="zh-TW" sz="1400" b="0">
                  <a:ea typeface="新細明體" charset="0"/>
                  <a:cs typeface="新細明體" charset="0"/>
                </a:rPr>
                <a:t>Port Classifier</a:t>
              </a:r>
            </a:p>
          </p:txBody>
        </p:sp>
        <p:sp>
          <p:nvSpPr>
            <p:cNvPr id="112674" name="Oval 34"/>
            <p:cNvSpPr>
              <a:spLocks noChangeArrowheads="1"/>
            </p:cNvSpPr>
            <p:nvPr/>
          </p:nvSpPr>
          <p:spPr bwMode="auto">
            <a:xfrm>
              <a:off x="3600" y="26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675" name="Line 35"/>
            <p:cNvSpPr>
              <a:spLocks noChangeShapeType="1"/>
            </p:cNvSpPr>
            <p:nvPr/>
          </p:nvSpPr>
          <p:spPr bwMode="auto">
            <a:xfrm>
              <a:off x="3264" y="2736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676" name="Line 36"/>
            <p:cNvSpPr>
              <a:spLocks noChangeShapeType="1"/>
            </p:cNvSpPr>
            <p:nvPr/>
          </p:nvSpPr>
          <p:spPr bwMode="auto">
            <a:xfrm>
              <a:off x="3792" y="2736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677" name="Line 37"/>
            <p:cNvSpPr>
              <a:spLocks noChangeShapeType="1"/>
            </p:cNvSpPr>
            <p:nvPr/>
          </p:nvSpPr>
          <p:spPr bwMode="auto">
            <a:xfrm flipV="1">
              <a:off x="4272" y="2400"/>
              <a:ext cx="288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678" name="Text Box 38"/>
            <p:cNvSpPr txBox="1">
              <a:spLocks noChangeArrowheads="1"/>
            </p:cNvSpPr>
            <p:nvPr/>
          </p:nvSpPr>
          <p:spPr bwMode="auto">
            <a:xfrm>
              <a:off x="3744" y="2976"/>
              <a:ext cx="5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TW" sz="1400" b="0">
                  <a:ea typeface="新細明體" charset="0"/>
                  <a:cs typeface="新細明體" charset="0"/>
                </a:rPr>
                <a:t>classifier_</a:t>
              </a:r>
            </a:p>
          </p:txBody>
        </p:sp>
        <p:sp>
          <p:nvSpPr>
            <p:cNvPr id="112679" name="Text Box 39"/>
            <p:cNvSpPr txBox="1">
              <a:spLocks noChangeArrowheads="1"/>
            </p:cNvSpPr>
            <p:nvPr/>
          </p:nvSpPr>
          <p:spPr bwMode="auto">
            <a:xfrm>
              <a:off x="4320" y="2592"/>
              <a:ext cx="42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TW" sz="1400" b="0">
                  <a:ea typeface="新細明體" charset="0"/>
                  <a:cs typeface="新細明體" charset="0"/>
                </a:rPr>
                <a:t>dmux_</a:t>
              </a:r>
            </a:p>
          </p:txBody>
        </p:sp>
        <p:sp>
          <p:nvSpPr>
            <p:cNvPr id="112680" name="Text Box 40"/>
            <p:cNvSpPr txBox="1">
              <a:spLocks noChangeArrowheads="1"/>
            </p:cNvSpPr>
            <p:nvPr/>
          </p:nvSpPr>
          <p:spPr bwMode="auto">
            <a:xfrm>
              <a:off x="3312" y="2784"/>
              <a:ext cx="40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TW" sz="1400" b="0">
                  <a:ea typeface="新細明體" charset="0"/>
                  <a:cs typeface="新細明體" charset="0"/>
                </a:rPr>
                <a:t>entry_</a:t>
              </a:r>
            </a:p>
          </p:txBody>
        </p:sp>
        <p:sp>
          <p:nvSpPr>
            <p:cNvPr id="112681" name="Line 41"/>
            <p:cNvSpPr>
              <a:spLocks noChangeShapeType="1"/>
            </p:cNvSpPr>
            <p:nvPr/>
          </p:nvSpPr>
          <p:spPr bwMode="auto">
            <a:xfrm flipH="1">
              <a:off x="3744" y="1392"/>
              <a:ext cx="336" cy="10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682" name="Line 42"/>
            <p:cNvSpPr>
              <a:spLocks noChangeShapeType="1"/>
            </p:cNvSpPr>
            <p:nvPr/>
          </p:nvSpPr>
          <p:spPr bwMode="auto">
            <a:xfrm>
              <a:off x="4704" y="1392"/>
              <a:ext cx="528" cy="81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12683" name="Group 43"/>
          <p:cNvGrpSpPr>
            <a:grpSpLocks/>
          </p:cNvGrpSpPr>
          <p:nvPr/>
        </p:nvGrpSpPr>
        <p:grpSpPr bwMode="auto">
          <a:xfrm>
            <a:off x="6477000" y="3962400"/>
            <a:ext cx="311150" cy="777875"/>
            <a:chOff x="1152" y="2496"/>
            <a:chExt cx="196" cy="490"/>
          </a:xfrm>
        </p:grpSpPr>
        <p:sp>
          <p:nvSpPr>
            <p:cNvPr id="112684" name="Text Box 44"/>
            <p:cNvSpPr txBox="1">
              <a:spLocks noChangeArrowheads="1"/>
            </p:cNvSpPr>
            <p:nvPr/>
          </p:nvSpPr>
          <p:spPr bwMode="auto">
            <a:xfrm>
              <a:off x="1152" y="2496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zh-TW" altLang="en-US" sz="2000" b="0">
                  <a:ea typeface="新細明體" charset="0"/>
                  <a:cs typeface="新細明體" charset="0"/>
                </a:rPr>
                <a:t>1</a:t>
              </a:r>
              <a:endParaRPr lang="zh-TW" altLang="en-US" b="0">
                <a:ea typeface="新細明體" charset="0"/>
                <a:cs typeface="新細明體" charset="0"/>
              </a:endParaRPr>
            </a:p>
          </p:txBody>
        </p:sp>
        <p:sp>
          <p:nvSpPr>
            <p:cNvPr id="112685" name="Text Box 45"/>
            <p:cNvSpPr txBox="1">
              <a:spLocks noChangeArrowheads="1"/>
            </p:cNvSpPr>
            <p:nvPr/>
          </p:nvSpPr>
          <p:spPr bwMode="auto">
            <a:xfrm>
              <a:off x="1152" y="2736"/>
              <a:ext cx="1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zh-TW" altLang="en-US" sz="2000" b="0">
                  <a:ea typeface="新細明體" charset="0"/>
                  <a:cs typeface="新細明體" charset="0"/>
                </a:rPr>
                <a:t>0</a:t>
              </a:r>
              <a:endParaRPr lang="zh-TW" altLang="en-US" b="0">
                <a:ea typeface="新細明體" charset="0"/>
                <a:cs typeface="新細明體" charset="0"/>
              </a:endParaRPr>
            </a:p>
          </p:txBody>
        </p:sp>
      </p:grpSp>
      <p:sp>
        <p:nvSpPr>
          <p:cNvPr id="112686" name="Line 46"/>
          <p:cNvSpPr>
            <a:spLocks noChangeShapeType="1"/>
          </p:cNvSpPr>
          <p:nvPr/>
        </p:nvSpPr>
        <p:spPr bwMode="auto">
          <a:xfrm>
            <a:off x="6477000" y="43434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687" name="Rectangle 47"/>
          <p:cNvSpPr>
            <a:spLocks noChangeArrowheads="1"/>
          </p:cNvSpPr>
          <p:nvPr/>
        </p:nvSpPr>
        <p:spPr bwMode="auto">
          <a:xfrm>
            <a:off x="3962400" y="4114800"/>
            <a:ext cx="1295400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688" name="Text Box 48"/>
          <p:cNvSpPr txBox="1">
            <a:spLocks noChangeArrowheads="1"/>
          </p:cNvSpPr>
          <p:nvPr/>
        </p:nvSpPr>
        <p:spPr bwMode="auto">
          <a:xfrm>
            <a:off x="4038600" y="4191000"/>
            <a:ext cx="11303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zh-TW" sz="1400" b="0">
                <a:ea typeface="新細明體" charset="0"/>
                <a:cs typeface="新細明體" charset="0"/>
              </a:rPr>
              <a:t>Link n0-n1</a:t>
            </a:r>
          </a:p>
        </p:txBody>
      </p:sp>
      <p:sp>
        <p:nvSpPr>
          <p:cNvPr id="112689" name="Line 49"/>
          <p:cNvSpPr>
            <a:spLocks noChangeShapeType="1"/>
          </p:cNvSpPr>
          <p:nvPr/>
        </p:nvSpPr>
        <p:spPr bwMode="auto">
          <a:xfrm flipV="1">
            <a:off x="2133600" y="4343400"/>
            <a:ext cx="18288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12690" name="Group 50"/>
          <p:cNvGrpSpPr>
            <a:grpSpLocks/>
          </p:cNvGrpSpPr>
          <p:nvPr/>
        </p:nvGrpSpPr>
        <p:grpSpPr bwMode="auto">
          <a:xfrm>
            <a:off x="533400" y="4343400"/>
            <a:ext cx="6705600" cy="1676400"/>
            <a:chOff x="336" y="2736"/>
            <a:chExt cx="4224" cy="1056"/>
          </a:xfrm>
        </p:grpSpPr>
        <p:sp>
          <p:nvSpPr>
            <p:cNvPr id="112691" name="Freeform 51"/>
            <p:cNvSpPr>
              <a:spLocks/>
            </p:cNvSpPr>
            <p:nvPr/>
          </p:nvSpPr>
          <p:spPr bwMode="auto">
            <a:xfrm>
              <a:off x="3312" y="2880"/>
              <a:ext cx="1248" cy="768"/>
            </a:xfrm>
            <a:custGeom>
              <a:avLst/>
              <a:gdLst>
                <a:gd name="T0" fmla="*/ 960 w 1248"/>
                <a:gd name="T1" fmla="*/ 0 h 768"/>
                <a:gd name="T2" fmla="*/ 1248 w 1248"/>
                <a:gd name="T3" fmla="*/ 0 h 768"/>
                <a:gd name="T4" fmla="*/ 1248 w 1248"/>
                <a:gd name="T5" fmla="*/ 768 h 768"/>
                <a:gd name="T6" fmla="*/ 0 w 1248"/>
                <a:gd name="T7" fmla="*/ 768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48" h="768">
                  <a:moveTo>
                    <a:pt x="960" y="0"/>
                  </a:moveTo>
                  <a:lnTo>
                    <a:pt x="1248" y="0"/>
                  </a:lnTo>
                  <a:lnTo>
                    <a:pt x="1248" y="768"/>
                  </a:lnTo>
                  <a:lnTo>
                    <a:pt x="0" y="768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692" name="Rectangle 52"/>
            <p:cNvSpPr>
              <a:spLocks noChangeArrowheads="1"/>
            </p:cNvSpPr>
            <p:nvPr/>
          </p:nvSpPr>
          <p:spPr bwMode="auto">
            <a:xfrm>
              <a:off x="2496" y="3504"/>
              <a:ext cx="816" cy="28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693" name="Text Box 53"/>
            <p:cNvSpPr txBox="1">
              <a:spLocks noChangeArrowheads="1"/>
            </p:cNvSpPr>
            <p:nvPr/>
          </p:nvSpPr>
          <p:spPr bwMode="auto">
            <a:xfrm>
              <a:off x="2544" y="3552"/>
              <a:ext cx="71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altLang="zh-TW" sz="1400" b="0">
                  <a:ea typeface="新細明體" charset="0"/>
                  <a:cs typeface="新細明體" charset="0"/>
                </a:rPr>
                <a:t>Link n1-n0</a:t>
              </a:r>
            </a:p>
          </p:txBody>
        </p:sp>
        <p:sp>
          <p:nvSpPr>
            <p:cNvPr id="112694" name="Freeform 54"/>
            <p:cNvSpPr>
              <a:spLocks/>
            </p:cNvSpPr>
            <p:nvPr/>
          </p:nvSpPr>
          <p:spPr bwMode="auto">
            <a:xfrm>
              <a:off x="336" y="2736"/>
              <a:ext cx="2208" cy="912"/>
            </a:xfrm>
            <a:custGeom>
              <a:avLst/>
              <a:gdLst>
                <a:gd name="T0" fmla="*/ 2208 w 2208"/>
                <a:gd name="T1" fmla="*/ 912 h 912"/>
                <a:gd name="T2" fmla="*/ 0 w 2208"/>
                <a:gd name="T3" fmla="*/ 912 h 912"/>
                <a:gd name="T4" fmla="*/ 0 w 2208"/>
                <a:gd name="T5" fmla="*/ 0 h 9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08" h="912">
                  <a:moveTo>
                    <a:pt x="2208" y="912"/>
                  </a:moveTo>
                  <a:lnTo>
                    <a:pt x="0" y="912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971847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12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86" grpId="0" animBg="1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2AD70A-F452-E64A-AEFF-71D9D438E66A}" type="slidenum">
              <a:rPr lang="en-US" smtClean="0"/>
              <a:pPr>
                <a:defRPr/>
              </a:pPr>
              <a:t>81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89542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Maths</a:t>
            </a:r>
            <a:endParaRPr lang="en-GB" dirty="0"/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752600"/>
            <a:ext cx="777240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GB" sz="2000" dirty="0"/>
              <a:t>Support classes </a:t>
            </a:r>
            <a:r>
              <a:rPr lang="en-GB" sz="2000" i="1" dirty="0">
                <a:latin typeface="Courier New" charset="0"/>
              </a:rPr>
              <a:t>[ns-2.29/tools/]</a:t>
            </a:r>
          </a:p>
          <a:p>
            <a:pPr>
              <a:lnSpc>
                <a:spcPct val="90000"/>
              </a:lnSpc>
            </a:pPr>
            <a:endParaRPr lang="en-GB" sz="2000" i="1" dirty="0">
              <a:latin typeface="Courier New" charset="0"/>
            </a:endParaRPr>
          </a:p>
          <a:p>
            <a:pPr>
              <a:lnSpc>
                <a:spcPct val="90000"/>
              </a:lnSpc>
            </a:pPr>
            <a:r>
              <a:rPr lang="en-GB" sz="2000" dirty="0">
                <a:latin typeface="Courier New" charset="0"/>
              </a:rPr>
              <a:t>class </a:t>
            </a:r>
            <a:r>
              <a:rPr lang="en-GB" sz="2000" b="1" dirty="0">
                <a:latin typeface="Courier New" charset="0"/>
              </a:rPr>
              <a:t>Integrator</a:t>
            </a:r>
          </a:p>
          <a:p>
            <a:pPr lvl="1">
              <a:lnSpc>
                <a:spcPct val="90000"/>
              </a:lnSpc>
            </a:pPr>
            <a:r>
              <a:rPr lang="en-GB" sz="1800" dirty="0"/>
              <a:t>Simple linear interpolation integrator</a:t>
            </a:r>
          </a:p>
          <a:p>
            <a:pPr>
              <a:lnSpc>
                <a:spcPct val="90000"/>
              </a:lnSpc>
            </a:pPr>
            <a:r>
              <a:rPr lang="en-GB" sz="2000" dirty="0">
                <a:latin typeface="Courier New" charset="0"/>
              </a:rPr>
              <a:t>class </a:t>
            </a:r>
            <a:r>
              <a:rPr lang="en-GB" sz="2000" b="1" dirty="0">
                <a:latin typeface="Courier New" charset="0"/>
              </a:rPr>
              <a:t>Samples</a:t>
            </a:r>
          </a:p>
          <a:p>
            <a:pPr lvl="1">
              <a:lnSpc>
                <a:spcPct val="90000"/>
              </a:lnSpc>
            </a:pPr>
            <a:r>
              <a:rPr lang="en-GB" sz="1800" dirty="0"/>
              <a:t>Tracks set of sample points (count, sum, sum</a:t>
            </a:r>
            <a:r>
              <a:rPr lang="en-GB" sz="1800" baseline="30000" dirty="0"/>
              <a:t>2</a:t>
            </a:r>
            <a:r>
              <a:rPr lang="en-GB" sz="1800" dirty="0"/>
              <a:t>, mean, </a:t>
            </a:r>
            <a:r>
              <a:rPr lang="en-GB" sz="1800" dirty="0" err="1"/>
              <a:t>var</a:t>
            </a:r>
            <a:r>
              <a:rPr lang="en-GB" sz="1800" dirty="0"/>
              <a:t>)</a:t>
            </a:r>
          </a:p>
          <a:p>
            <a:pPr>
              <a:lnSpc>
                <a:spcPct val="90000"/>
              </a:lnSpc>
            </a:pPr>
            <a:r>
              <a:rPr lang="en-GB" sz="2000" dirty="0">
                <a:latin typeface="Courier New" charset="0"/>
              </a:rPr>
              <a:t>class </a:t>
            </a:r>
            <a:r>
              <a:rPr lang="en-GB" sz="2000" b="1" dirty="0">
                <a:latin typeface="Courier New" charset="0"/>
              </a:rPr>
              <a:t>Random</a:t>
            </a:r>
            <a:r>
              <a:rPr lang="en-GB" sz="2000" dirty="0">
                <a:latin typeface="Courier New" charset="0"/>
              </a:rPr>
              <a:t>, </a:t>
            </a:r>
            <a:r>
              <a:rPr lang="en-GB" sz="2000" b="1" dirty="0">
                <a:latin typeface="Courier New" charset="0"/>
              </a:rPr>
              <a:t>&lt;type&gt;</a:t>
            </a:r>
            <a:r>
              <a:rPr lang="en-GB" sz="2000" b="1" dirty="0" err="1">
                <a:latin typeface="Courier New" charset="0"/>
              </a:rPr>
              <a:t>RandomVariable</a:t>
            </a:r>
            <a:endParaRPr lang="en-GB" sz="2000" b="1" dirty="0">
              <a:latin typeface="Courier New" charset="0"/>
            </a:endParaRPr>
          </a:p>
          <a:p>
            <a:pPr lvl="1">
              <a:lnSpc>
                <a:spcPct val="90000"/>
              </a:lnSpc>
            </a:pPr>
            <a:r>
              <a:rPr lang="en-GB" sz="1800" dirty="0"/>
              <a:t>Wrapper around RNG</a:t>
            </a:r>
          </a:p>
          <a:p>
            <a:pPr lvl="1">
              <a:lnSpc>
                <a:spcPct val="90000"/>
              </a:lnSpc>
            </a:pPr>
            <a:r>
              <a:rPr lang="en-GB" sz="1800" dirty="0"/>
              <a:t>Uniform, exponential, </a:t>
            </a:r>
            <a:r>
              <a:rPr lang="en-GB" sz="1800" dirty="0" err="1"/>
              <a:t>pareto</a:t>
            </a:r>
            <a:r>
              <a:rPr lang="en-GB" sz="1800" dirty="0"/>
              <a:t>, normal, lognormal generators</a:t>
            </a:r>
          </a:p>
          <a:p>
            <a:pPr>
              <a:lnSpc>
                <a:spcPct val="90000"/>
              </a:lnSpc>
            </a:pPr>
            <a:r>
              <a:rPr lang="en-GB" sz="2000" dirty="0">
                <a:latin typeface="Courier New" charset="0"/>
              </a:rPr>
              <a:t>class </a:t>
            </a:r>
            <a:r>
              <a:rPr lang="en-GB" sz="2000" b="1" dirty="0">
                <a:latin typeface="Courier New" charset="0"/>
              </a:rPr>
              <a:t>RNG</a:t>
            </a:r>
          </a:p>
          <a:p>
            <a:pPr lvl="1">
              <a:lnSpc>
                <a:spcPct val="90000"/>
              </a:lnSpc>
            </a:pPr>
            <a:r>
              <a:rPr lang="en-GB" sz="1800" dirty="0"/>
              <a:t>Implementation of pseudo-random number generator with a period of 2</a:t>
            </a:r>
            <a:r>
              <a:rPr lang="en-GB" sz="1800" baseline="30000" dirty="0"/>
              <a:t>31</a:t>
            </a:r>
            <a:r>
              <a:rPr lang="en-GB" sz="1800" dirty="0"/>
              <a:t>-2</a:t>
            </a:r>
          </a:p>
          <a:p>
            <a:pPr lvl="1">
              <a:lnSpc>
                <a:spcPct val="90000"/>
              </a:lnSpc>
            </a:pPr>
            <a:r>
              <a:rPr lang="en-GB" sz="1800" dirty="0"/>
              <a:t>MRG32k3a proposed in P. L</a:t>
            </a:r>
            <a:r>
              <a:rPr lang="ja-JP" altLang="en-GB" sz="1800" dirty="0">
                <a:latin typeface="Arial"/>
              </a:rPr>
              <a:t>’</a:t>
            </a:r>
            <a:r>
              <a:rPr lang="en-GB" sz="1800" dirty="0" err="1"/>
              <a:t>Ecuyer</a:t>
            </a:r>
            <a:r>
              <a:rPr lang="en-GB" sz="1800" dirty="0"/>
              <a:t>, </a:t>
            </a:r>
            <a:r>
              <a:rPr lang="ja-JP" altLang="en-GB" sz="1800" dirty="0">
                <a:latin typeface="Arial"/>
              </a:rPr>
              <a:t>“</a:t>
            </a:r>
            <a:r>
              <a:rPr lang="en-GB" sz="1800" b="1" dirty="0"/>
              <a:t>Good parameters and implementations for combined multiple recursive random number generators</a:t>
            </a:r>
            <a:r>
              <a:rPr lang="en-GB" sz="1800" dirty="0"/>
              <a:t>,</a:t>
            </a:r>
            <a:r>
              <a:rPr lang="ja-JP" altLang="en-GB" sz="1800" dirty="0">
                <a:latin typeface="Arial"/>
              </a:rPr>
              <a:t>”</a:t>
            </a:r>
            <a:r>
              <a:rPr lang="en-GB" sz="1800" dirty="0"/>
              <a:t> </a:t>
            </a:r>
            <a:r>
              <a:rPr lang="en-GB" sz="1800" i="1" dirty="0"/>
              <a:t>Operations Research, 47(1):159—164, </a:t>
            </a:r>
            <a:r>
              <a:rPr lang="en-GB" sz="1800" i="1" dirty="0" smtClean="0"/>
              <a:t>1999.</a:t>
            </a:r>
            <a:endParaRPr lang="en-GB" sz="1800" i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CECD4D-FF13-F54C-9E44-5E76ECC5C64E}" type="slidenum">
              <a:rPr lang="en-US" smtClean="0"/>
              <a:pPr>
                <a:defRPr/>
              </a:pPr>
              <a:t>82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31970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Tracing</a:t>
            </a:r>
            <a:endParaRPr lang="en-GB" dirty="0"/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Packet tracing and event tracing</a:t>
            </a:r>
          </a:p>
          <a:p>
            <a:pPr lvl="1"/>
            <a:r>
              <a:rPr lang="en-GB"/>
              <a:t>Objects that are inserted between nodes</a:t>
            </a:r>
          </a:p>
          <a:p>
            <a:pPr lvl="1"/>
            <a:r>
              <a:rPr lang="en-GB"/>
              <a:t>Insert from OTcl using </a:t>
            </a:r>
            <a:r>
              <a:rPr lang="en-GB">
                <a:latin typeface="Courier New" charset="0"/>
              </a:rPr>
              <a:t>trace{}</a:t>
            </a:r>
            <a:r>
              <a:rPr lang="en-GB"/>
              <a:t> method</a:t>
            </a:r>
          </a:p>
          <a:p>
            <a:pPr lvl="2"/>
            <a:r>
              <a:rPr lang="en-GB">
                <a:latin typeface="Courier New" charset="0"/>
              </a:rPr>
              <a:t>$ns trace-all $file</a:t>
            </a:r>
            <a:r>
              <a:rPr lang="en-GB"/>
              <a:t>, or</a:t>
            </a:r>
          </a:p>
          <a:p>
            <a:pPr lvl="2"/>
            <a:r>
              <a:rPr lang="en-GB">
                <a:latin typeface="Courier New" charset="0"/>
              </a:rPr>
              <a:t>[$ns link $n0 $n1] trace $file</a:t>
            </a:r>
          </a:p>
          <a:p>
            <a:r>
              <a:rPr lang="en-GB"/>
              <a:t>Monitoring</a:t>
            </a:r>
          </a:p>
          <a:p>
            <a:pPr lvl="1"/>
            <a:r>
              <a:rPr lang="en-GB"/>
              <a:t>Record counters of interest for all packets or on a per-flow basis</a:t>
            </a:r>
          </a:p>
          <a:p>
            <a:r>
              <a:rPr lang="en-GB"/>
              <a:t>…or roll your own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CECD4D-FF13-F54C-9E44-5E76ECC5C64E}" type="slidenum">
              <a:rPr lang="en-US" smtClean="0"/>
              <a:pPr>
                <a:defRPr/>
              </a:pPr>
              <a:t>83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50003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Tracing</a:t>
            </a:r>
          </a:p>
        </p:txBody>
      </p:sp>
      <p:sp>
        <p:nvSpPr>
          <p:cNvPr id="860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03287" y="1752600"/>
            <a:ext cx="8393113" cy="2141538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GB" sz="2400" i="1" dirty="0"/>
              <a:t>ns</a:t>
            </a:r>
            <a:r>
              <a:rPr lang="en-GB" sz="2400" dirty="0"/>
              <a:t> and </a:t>
            </a:r>
            <a:r>
              <a:rPr lang="en-GB" sz="2400" i="1" dirty="0" err="1"/>
              <a:t>nam</a:t>
            </a:r>
            <a:r>
              <a:rPr lang="en-GB" sz="2400" i="1" dirty="0"/>
              <a:t> </a:t>
            </a:r>
            <a:r>
              <a:rPr lang="en-GB" sz="2400" dirty="0"/>
              <a:t>trace file formats</a:t>
            </a:r>
          </a:p>
          <a:p>
            <a:pPr lvl="1">
              <a:lnSpc>
                <a:spcPct val="100000"/>
              </a:lnSpc>
            </a:pPr>
            <a:r>
              <a:rPr lang="en-GB" sz="2000" i="1" dirty="0"/>
              <a:t>ns</a:t>
            </a:r>
            <a:r>
              <a:rPr lang="en-GB" sz="2000" dirty="0"/>
              <a:t> also supports </a:t>
            </a:r>
            <a:r>
              <a:rPr lang="en-GB" sz="2000" dirty="0" err="1">
                <a:latin typeface="Courier New" charset="0"/>
              </a:rPr>
              <a:t>show_tcphdr</a:t>
            </a:r>
            <a:r>
              <a:rPr lang="en-GB" sz="2000" dirty="0">
                <a:latin typeface="Courier New" charset="0"/>
              </a:rPr>
              <a:t>_</a:t>
            </a:r>
            <a:r>
              <a:rPr lang="en-GB" sz="2000" dirty="0"/>
              <a:t> variable controlling display of TCP flags</a:t>
            </a:r>
          </a:p>
          <a:p>
            <a:pPr>
              <a:lnSpc>
                <a:spcPct val="100000"/>
              </a:lnSpc>
            </a:pPr>
            <a:r>
              <a:rPr lang="en-GB" sz="2400" i="1" dirty="0"/>
              <a:t>ns</a:t>
            </a:r>
            <a:r>
              <a:rPr lang="en-GB" sz="2400" dirty="0"/>
              <a:t> format</a:t>
            </a:r>
          </a:p>
        </p:txBody>
      </p:sp>
      <p:sp>
        <p:nvSpPr>
          <p:cNvPr id="86212" name="Rectangle 196"/>
          <p:cNvSpPr>
            <a:spLocks noGrp="1" noChangeArrowheads="1"/>
          </p:cNvSpPr>
          <p:nvPr>
            <p:ph type="body" sz="half" idx="2"/>
          </p:nvPr>
        </p:nvSpPr>
        <p:spPr>
          <a:xfrm>
            <a:off x="304800" y="4419600"/>
            <a:ext cx="8318500" cy="2236788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GB" sz="2400" dirty="0" err="1"/>
              <a:t>Enque</a:t>
            </a:r>
            <a:r>
              <a:rPr lang="en-GB" sz="2400" dirty="0"/>
              <a:t> [+], </a:t>
            </a:r>
            <a:r>
              <a:rPr lang="en-GB" sz="2400" dirty="0" err="1"/>
              <a:t>dequeue</a:t>
            </a:r>
            <a:r>
              <a:rPr lang="en-GB" sz="2400" dirty="0"/>
              <a:t> [-], receive [r], drop [d]</a:t>
            </a:r>
          </a:p>
          <a:p>
            <a:pPr>
              <a:lnSpc>
                <a:spcPct val="100000"/>
              </a:lnSpc>
            </a:pPr>
            <a:r>
              <a:rPr lang="en-GB" sz="2400" dirty="0"/>
              <a:t>Types are </a:t>
            </a:r>
          </a:p>
          <a:p>
            <a:pPr>
              <a:lnSpc>
                <a:spcPct val="100000"/>
              </a:lnSpc>
            </a:pPr>
            <a:r>
              <a:rPr lang="en-GB" sz="2400" dirty="0"/>
              <a:t>Flags are </a:t>
            </a:r>
          </a:p>
          <a:p>
            <a:pPr lvl="1">
              <a:lnSpc>
                <a:spcPct val="100000"/>
              </a:lnSpc>
            </a:pPr>
            <a:r>
              <a:rPr lang="en-GB" sz="2000" dirty="0"/>
              <a:t>ECN-CE [E], -ECT [N], -CE [C], -CWR [A]; plus</a:t>
            </a:r>
          </a:p>
          <a:p>
            <a:pPr lvl="1">
              <a:lnSpc>
                <a:spcPct val="100000"/>
              </a:lnSpc>
            </a:pPr>
            <a:r>
              <a:rPr lang="en-GB" sz="2000" dirty="0"/>
              <a:t>priority [P] and TCP fast start [F]</a:t>
            </a:r>
          </a:p>
        </p:txBody>
      </p:sp>
      <p:graphicFrame>
        <p:nvGraphicFramePr>
          <p:cNvPr id="86210" name="Group 194"/>
          <p:cNvGraphicFramePr>
            <a:graphicFrameLocks noGrp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xmlns="" val="2997962530"/>
              </p:ext>
            </p:extLst>
          </p:nvPr>
        </p:nvGraphicFramePr>
        <p:xfrm>
          <a:off x="381000" y="3442589"/>
          <a:ext cx="8334375" cy="672211"/>
        </p:xfrm>
        <a:graphic>
          <a:graphicData uri="http://schemas.openxmlformats.org/drawingml/2006/table">
            <a:tbl>
              <a:tblPr/>
              <a:tblGrid>
                <a:gridCol w="420687"/>
                <a:gridCol w="777875"/>
                <a:gridCol w="923925"/>
                <a:gridCol w="925513"/>
                <a:gridCol w="576262"/>
                <a:gridCol w="642938"/>
                <a:gridCol w="862012"/>
                <a:gridCol w="714375"/>
                <a:gridCol w="568325"/>
                <a:gridCol w="534988"/>
                <a:gridCol w="736600"/>
                <a:gridCol w="650875"/>
              </a:tblGrid>
              <a:tr h="346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charset="0"/>
                          <a:ea typeface="ＭＳ Ｐゴシック" charset="0"/>
                        </a:rPr>
                        <a:t>op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charset="0"/>
                          <a:ea typeface="ＭＳ Ｐゴシック" charset="0"/>
                        </a:rPr>
                        <a:t>ts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charset="0"/>
                          <a:ea typeface="ＭＳ Ｐゴシック" charset="0"/>
                        </a:rPr>
                        <a:t>prevhop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charset="0"/>
                          <a:ea typeface="ＭＳ Ｐゴシック" charset="0"/>
                        </a:rPr>
                        <a:t>nexthop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charset="0"/>
                          <a:ea typeface="ＭＳ Ｐゴシック" charset="0"/>
                        </a:rPr>
                        <a:t>type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charset="0"/>
                          <a:ea typeface="ＭＳ Ｐゴシック" charset="0"/>
                        </a:rPr>
                        <a:t>size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charset="0"/>
                          <a:ea typeface="ＭＳ Ｐゴシック" charset="0"/>
                        </a:rPr>
                        <a:t>flags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charset="0"/>
                          <a:ea typeface="ＭＳ Ｐゴシック" charset="0"/>
                        </a:rPr>
                        <a:t>flowid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charset="0"/>
                          <a:ea typeface="ＭＳ Ｐゴシック" charset="0"/>
                        </a:rPr>
                        <a:t>src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charset="0"/>
                          <a:ea typeface="ＭＳ Ｐゴシック" charset="0"/>
                        </a:rPr>
                        <a:t>dst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charset="0"/>
                          <a:ea typeface="ＭＳ Ｐゴシック" charset="0"/>
                        </a:rPr>
                        <a:t>seqno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charset="0"/>
                          <a:ea typeface="ＭＳ Ｐゴシック" charset="0"/>
                        </a:rPr>
                        <a:t>pktid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charset="0"/>
                          <a:ea typeface="ＭＳ Ｐゴシック" charset="0"/>
                        </a:rPr>
                        <a:t>+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charset="0"/>
                          <a:ea typeface="ＭＳ Ｐゴシック" charset="0"/>
                        </a:rPr>
                        <a:t>1.102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charset="0"/>
                          <a:ea typeface="ＭＳ Ｐゴシック" charset="0"/>
                        </a:rPr>
                        <a:t>tcp</a:t>
                      </a:r>
                      <a:endParaRPr kumimoji="0" lang="en-GB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charset="0"/>
                          <a:ea typeface="ＭＳ Ｐゴシック" charset="0"/>
                        </a:rPr>
                        <a:t>40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charset="0"/>
                          <a:ea typeface="ＭＳ Ｐゴシック" charset="0"/>
                        </a:rPr>
                        <a:t>––––––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charset="0"/>
                          <a:ea typeface="ＭＳ Ｐゴシック" charset="0"/>
                        </a:rPr>
                        <a:t>0.0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charset="0"/>
                          <a:ea typeface="ＭＳ Ｐゴシック" charset="0"/>
                        </a:rPr>
                        <a:t>1.0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20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CFD3B8F-CAE3-5346-8F1E-242E6BD84BB7}" type="slidenum">
              <a:rPr lang="en-US" smtClean="0"/>
              <a:pPr>
                <a:defRPr/>
              </a:pPr>
              <a:t>84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14818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CECD4D-FF13-F54C-9E44-5E76ECC5C64E}" type="slidenum">
              <a:rPr lang="en-US" smtClean="0"/>
              <a:pPr>
                <a:defRPr/>
              </a:pPr>
              <a:t>85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32295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Wireless Node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CECD4D-FF13-F54C-9E44-5E76ECC5C64E}" type="slidenum">
              <a:rPr lang="en-US" smtClean="0"/>
              <a:pPr>
                <a:defRPr/>
              </a:pPr>
              <a:t>86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05000"/>
            <a:ext cx="9144000" cy="443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01817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Wireless Node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CECD4D-FF13-F54C-9E44-5E76ECC5C64E}" type="slidenum">
              <a:rPr lang="en-US" smtClean="0"/>
              <a:pPr>
                <a:defRPr/>
              </a:pPr>
              <a:t>87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968638"/>
            <a:ext cx="7073900" cy="486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96810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066800"/>
            <a:ext cx="9144000" cy="6858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dirty="0" smtClean="0">
                <a:cs typeface="+mj-cs"/>
              </a:rPr>
              <a:t>Summary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CECD4D-FF13-F54C-9E44-5E76ECC5C64E}" type="slidenum">
              <a:rPr lang="en-US" smtClean="0"/>
              <a:pPr>
                <a:defRPr/>
              </a:pPr>
              <a:t>88</a:t>
            </a:fld>
            <a:endParaRPr lang="en-US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228600" y="2133600"/>
            <a:ext cx="396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charset="0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charset="0"/>
              <a:buChar char="n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charset="0"/>
              <a:buChar char="n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charset="0"/>
              <a:buChar char="n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0"/>
              <a:buChar char="n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0"/>
              <a:buChar char="n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0"/>
              <a:buChar char="n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0"/>
              <a:buChar char="n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0"/>
              <a:buChar char="n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eaLnBrk="1" hangingPunct="1">
              <a:defRPr/>
            </a:pPr>
            <a:r>
              <a:rPr lang="en-US" sz="2200" dirty="0">
                <a:cs typeface="+mn-cs"/>
              </a:rPr>
              <a:t>ns2 Goals</a:t>
            </a:r>
          </a:p>
          <a:p>
            <a:pPr eaLnBrk="1" hangingPunct="1">
              <a:defRPr/>
            </a:pPr>
            <a:r>
              <a:rPr lang="en-US" sz="2200" dirty="0">
                <a:cs typeface="+mn-cs"/>
              </a:rPr>
              <a:t>ns2 Languages</a:t>
            </a:r>
          </a:p>
          <a:p>
            <a:pPr eaLnBrk="1" hangingPunct="1">
              <a:defRPr/>
            </a:pPr>
            <a:r>
              <a:rPr lang="en-US" sz="2200" dirty="0">
                <a:cs typeface="+mn-cs"/>
              </a:rPr>
              <a:t>ns2 Models</a:t>
            </a:r>
          </a:p>
          <a:p>
            <a:pPr eaLnBrk="1" hangingPunct="1">
              <a:defRPr/>
            </a:pPr>
            <a:r>
              <a:rPr lang="en-US" sz="2200" dirty="0">
                <a:cs typeface="+mn-cs"/>
              </a:rPr>
              <a:t>ns2 Components</a:t>
            </a:r>
          </a:p>
          <a:p>
            <a:pPr eaLnBrk="1" hangingPunct="1">
              <a:defRPr/>
            </a:pPr>
            <a:r>
              <a:rPr lang="en-US" sz="2200" dirty="0">
                <a:cs typeface="+mn-cs"/>
              </a:rPr>
              <a:t>ns2 Research</a:t>
            </a:r>
          </a:p>
          <a:p>
            <a:pPr eaLnBrk="1" hangingPunct="1">
              <a:defRPr/>
            </a:pPr>
            <a:r>
              <a:rPr lang="en-US" sz="2200" dirty="0">
                <a:cs typeface="+mn-cs"/>
              </a:rPr>
              <a:t>ns2 Platform</a:t>
            </a:r>
          </a:p>
          <a:p>
            <a:pPr eaLnBrk="1" hangingPunct="1">
              <a:defRPr/>
            </a:pPr>
            <a:r>
              <a:rPr lang="en-US" sz="2200" dirty="0">
                <a:cs typeface="+mn-cs"/>
              </a:rPr>
              <a:t>Directory Structure</a:t>
            </a:r>
          </a:p>
          <a:p>
            <a:pPr eaLnBrk="1" hangingPunct="1">
              <a:defRPr/>
            </a:pPr>
            <a:r>
              <a:rPr lang="en-US" sz="2200" dirty="0">
                <a:cs typeface="+mn-cs"/>
              </a:rPr>
              <a:t>Class </a:t>
            </a:r>
            <a:r>
              <a:rPr lang="en-US" sz="2200" dirty="0" smtClean="0">
                <a:cs typeface="+mn-cs"/>
              </a:rPr>
              <a:t>Hierarchy</a:t>
            </a:r>
            <a:endParaRPr lang="en-US" sz="2200" dirty="0">
              <a:cs typeface="+mn-cs"/>
            </a:endParaRPr>
          </a:p>
        </p:txBody>
      </p:sp>
      <p:sp>
        <p:nvSpPr>
          <p:cNvPr id="9" name="Rectangle 4"/>
          <p:cNvSpPr txBox="1">
            <a:spLocks noChangeArrowheads="1"/>
          </p:cNvSpPr>
          <p:nvPr/>
        </p:nvSpPr>
        <p:spPr>
          <a:xfrm>
            <a:off x="4419600" y="1828800"/>
            <a:ext cx="4267200" cy="22098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charset="0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charset="0"/>
              <a:buChar char="n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charset="0"/>
              <a:buChar char="n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charset="0"/>
              <a:buChar char="n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0"/>
              <a:buChar char="n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0"/>
              <a:buChar char="n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0"/>
              <a:buChar char="n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0"/>
              <a:buChar char="n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0"/>
              <a:buChar char="n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eaLnBrk="1" hangingPunct="1">
              <a:defRPr/>
            </a:pPr>
            <a:r>
              <a:rPr lang="en-US" sz="2400" dirty="0"/>
              <a:t>Duality (Split Model)</a:t>
            </a:r>
          </a:p>
          <a:p>
            <a:pPr eaLnBrk="1" hangingPunct="1">
              <a:defRPr/>
            </a:pPr>
            <a:r>
              <a:rPr lang="en-US" sz="2400" dirty="0"/>
              <a:t>ns2 Applications</a:t>
            </a:r>
          </a:p>
          <a:p>
            <a:pPr eaLnBrk="1" hangingPunct="1">
              <a:defRPr/>
            </a:pPr>
            <a:r>
              <a:rPr lang="en-US" sz="2400" dirty="0"/>
              <a:t>ns2 Agents</a:t>
            </a:r>
          </a:p>
          <a:p>
            <a:pPr eaLnBrk="1" hangingPunct="1">
              <a:defRPr/>
            </a:pPr>
            <a:r>
              <a:rPr lang="en-US" sz="2400" dirty="0"/>
              <a:t>Visualization Tool</a:t>
            </a:r>
          </a:p>
          <a:p>
            <a:pPr eaLnBrk="1" hangingPunct="1">
              <a:defRPr/>
            </a:pPr>
            <a:r>
              <a:rPr lang="en-US" sz="2400" dirty="0"/>
              <a:t>Node</a:t>
            </a:r>
          </a:p>
          <a:p>
            <a:pPr eaLnBrk="1" hangingPunct="1">
              <a:defRPr/>
            </a:pPr>
            <a:r>
              <a:rPr lang="en-US" sz="2400" dirty="0"/>
              <a:t>Link</a:t>
            </a:r>
          </a:p>
          <a:p>
            <a:pPr eaLnBrk="1" hangingPunct="1">
              <a:defRPr/>
            </a:pPr>
            <a:r>
              <a:rPr lang="en-US" sz="2400" dirty="0"/>
              <a:t>Packet</a:t>
            </a:r>
          </a:p>
          <a:p>
            <a:pPr eaLnBrk="1" hangingPunct="1">
              <a:defRPr/>
            </a:pPr>
            <a:r>
              <a:rPr lang="en-US" sz="2400" dirty="0"/>
              <a:t>Addressing </a:t>
            </a:r>
            <a:r>
              <a:rPr lang="en-US" sz="2400" dirty="0" smtClean="0"/>
              <a:t>Routing</a:t>
            </a:r>
          </a:p>
          <a:p>
            <a:pPr eaLnBrk="1" hangingPunct="1">
              <a:defRPr/>
            </a:pPr>
            <a:r>
              <a:rPr lang="en-US" sz="2400" dirty="0" smtClean="0"/>
              <a:t>Wireless Node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ends">
  <a:themeElements>
    <a:clrScheme name="Blends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ＭＳ Ｐゴシック"/>
        <a:cs typeface=""/>
      </a:majorFont>
      <a:minorFont>
        <a:latin typeface="Tahoma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ahoma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ahoma" charset="0"/>
            <a:ea typeface="ＭＳ Ｐゴシック" charset="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H:\Program Files\Microsoft Office\Templates\Presentation Designs\Blends.pot</Template>
  <TotalTime>21196</TotalTime>
  <Words>4006</Words>
  <Application>Microsoft Office PowerPoint</Application>
  <PresentationFormat>On-screen Show (4:3)</PresentationFormat>
  <Paragraphs>1012</Paragraphs>
  <Slides>88</Slides>
  <Notes>8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88</vt:i4>
      </vt:variant>
    </vt:vector>
  </HeadingPairs>
  <TitlesOfParts>
    <vt:vector size="90" baseType="lpstr">
      <vt:lpstr>Blends</vt:lpstr>
      <vt:lpstr>Document</vt:lpstr>
      <vt:lpstr>Wireless and Mobile Computing ns-2 Architecture</vt:lpstr>
      <vt:lpstr>Overview</vt:lpstr>
      <vt:lpstr>ns-2</vt:lpstr>
      <vt:lpstr>ns-2 Goals</vt:lpstr>
      <vt:lpstr>ns-2 Languages (OTcl)</vt:lpstr>
      <vt:lpstr>ns-2 Languages (C++)</vt:lpstr>
      <vt:lpstr>Two Languages (why?)</vt:lpstr>
      <vt:lpstr>ns-2 Models</vt:lpstr>
      <vt:lpstr>Models Protocols</vt:lpstr>
      <vt:lpstr>ns-2 Main Components</vt:lpstr>
      <vt:lpstr>ns-2 Research</vt:lpstr>
      <vt:lpstr>Platforms</vt:lpstr>
      <vt:lpstr>Slide 13</vt:lpstr>
      <vt:lpstr>ns-2 Directory Structure</vt:lpstr>
      <vt:lpstr>ns-2 Directory Structure</vt:lpstr>
      <vt:lpstr>Components</vt:lpstr>
      <vt:lpstr>Components</vt:lpstr>
      <vt:lpstr>Directory Structure/Components</vt:lpstr>
      <vt:lpstr>ns- Class Hierarchy </vt:lpstr>
      <vt:lpstr>Slide 20</vt:lpstr>
      <vt:lpstr>Using ns</vt:lpstr>
      <vt:lpstr>Using ns</vt:lpstr>
      <vt:lpstr>Split Object Model</vt:lpstr>
      <vt:lpstr>otcl and C++: The Duality</vt:lpstr>
      <vt:lpstr>Languages</vt:lpstr>
      <vt:lpstr>C++/otcl Linkage</vt:lpstr>
      <vt:lpstr>TclObject</vt:lpstr>
      <vt:lpstr>TclObject: Hierarchy and Shadowing</vt:lpstr>
      <vt:lpstr>TclClass</vt:lpstr>
      <vt:lpstr>Slide 30</vt:lpstr>
      <vt:lpstr>Basic Tcl</vt:lpstr>
      <vt:lpstr>Basic OTcl</vt:lpstr>
      <vt:lpstr>C++/OTcl Linkage</vt:lpstr>
      <vt:lpstr>C++/OTcl Linkage</vt:lpstr>
      <vt:lpstr>C++/OTcl Linkage</vt:lpstr>
      <vt:lpstr>From Network to Simulation</vt:lpstr>
      <vt:lpstr>Class Hierarchy (partial)</vt:lpstr>
      <vt:lpstr>Slide 38</vt:lpstr>
      <vt:lpstr>Applications</vt:lpstr>
      <vt:lpstr>Slide 40</vt:lpstr>
      <vt:lpstr>Slide 41</vt:lpstr>
      <vt:lpstr>Slide 42</vt:lpstr>
      <vt:lpstr>Slide 43</vt:lpstr>
      <vt:lpstr>Slide 44</vt:lpstr>
      <vt:lpstr>Slide 45</vt:lpstr>
      <vt:lpstr>Agents</vt:lpstr>
      <vt:lpstr>Slide 47</vt:lpstr>
      <vt:lpstr>Slide 48</vt:lpstr>
      <vt:lpstr>Languages</vt:lpstr>
      <vt:lpstr>Languages</vt:lpstr>
      <vt:lpstr>Slide 51</vt:lpstr>
      <vt:lpstr>Visualization Tool (Network Animator (nam)) </vt:lpstr>
      <vt:lpstr>Getting started with nam</vt:lpstr>
      <vt:lpstr>Advanced nam capabilities</vt:lpstr>
      <vt:lpstr>Advanced nam capabilities</vt:lpstr>
      <vt:lpstr>The nam user interface </vt:lpstr>
      <vt:lpstr>The nam editor</vt:lpstr>
      <vt:lpstr>The nam editor</vt:lpstr>
      <vt:lpstr>Slide 59</vt:lpstr>
      <vt:lpstr>Node</vt:lpstr>
      <vt:lpstr>Nodes</vt:lpstr>
      <vt:lpstr>Link</vt:lpstr>
      <vt:lpstr>Links</vt:lpstr>
      <vt:lpstr>Links</vt:lpstr>
      <vt:lpstr>Packet</vt:lpstr>
      <vt:lpstr>Packets</vt:lpstr>
      <vt:lpstr>Slide 67</vt:lpstr>
      <vt:lpstr>Slide 68</vt:lpstr>
      <vt:lpstr>A Simple Topology</vt:lpstr>
      <vt:lpstr>Event Scheduler </vt:lpstr>
      <vt:lpstr>Slide 71</vt:lpstr>
      <vt:lpstr>Example Script</vt:lpstr>
      <vt:lpstr>Example Script</vt:lpstr>
      <vt:lpstr>Slide 74</vt:lpstr>
      <vt:lpstr>Addressing</vt:lpstr>
      <vt:lpstr>Routing</vt:lpstr>
      <vt:lpstr>Routing</vt:lpstr>
      <vt:lpstr>Slide 78</vt:lpstr>
      <vt:lpstr>Slide 79</vt:lpstr>
      <vt:lpstr>Slide 80</vt:lpstr>
      <vt:lpstr>Slide 81</vt:lpstr>
      <vt:lpstr>Maths</vt:lpstr>
      <vt:lpstr>Tracing</vt:lpstr>
      <vt:lpstr>Tracing</vt:lpstr>
      <vt:lpstr>Slide 85</vt:lpstr>
      <vt:lpstr>Wireless Node</vt:lpstr>
      <vt:lpstr>Wireless Node</vt:lpstr>
      <vt:lpstr>Summary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Wireless Communications and Networks</dc:title>
  <dc:creator>Thomas Fronckowiak Jr.</dc:creator>
  <cp:lastModifiedBy>Administrator</cp:lastModifiedBy>
  <cp:revision>705</cp:revision>
  <dcterms:created xsi:type="dcterms:W3CDTF">1999-06-26T21:48:38Z</dcterms:created>
  <dcterms:modified xsi:type="dcterms:W3CDTF">2013-12-30T09:14:51Z</dcterms:modified>
</cp:coreProperties>
</file>