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diagrams/data7.xml" ContentType="application/vnd.openxmlformats-officedocument.drawingml.diagramData+xml"/>
  <Override PartName="/ppt/notesSlides/notesSlide60.xml" ContentType="application/vnd.openxmlformats-officedocument.presentationml.notesSlide+xml"/>
  <Override PartName="/ppt/diagrams/colors9.xml" ContentType="application/vnd.openxmlformats-officedocument.drawingml.diagramColor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diagrams/layout7.xml" ContentType="application/vnd.openxmlformats-officedocument.drawingml.diagramLayout+xml"/>
  <Override PartName="/ppt/notesSlides/notesSlide54.xml" ContentType="application/vnd.openxmlformats-officedocument.presentationml.notesSlide+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diagrams/data9.xml" ContentType="application/vnd.openxmlformats-officedocument.drawingml.diagramData+xml"/>
  <Override PartName="/ppt/notesSlides/notesSlide62.xml" ContentType="application/vnd.openxmlformats-officedocument.presentationml.notes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40.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Default Extension="docx" ContentType="application/vnd.openxmlformats-officedocument.wordprocessingml.document"/>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75"/>
  </p:notesMasterIdLst>
  <p:handoutMasterIdLst>
    <p:handoutMasterId r:id="rId76"/>
  </p:handoutMasterIdLst>
  <p:sldIdLst>
    <p:sldId id="256" r:id="rId2"/>
    <p:sldId id="738" r:id="rId3"/>
    <p:sldId id="685" r:id="rId4"/>
    <p:sldId id="686" r:id="rId5"/>
    <p:sldId id="687" r:id="rId6"/>
    <p:sldId id="688" r:id="rId7"/>
    <p:sldId id="689" r:id="rId8"/>
    <p:sldId id="690" r:id="rId9"/>
    <p:sldId id="691" r:id="rId10"/>
    <p:sldId id="692" r:id="rId11"/>
    <p:sldId id="693" r:id="rId12"/>
    <p:sldId id="694" r:id="rId13"/>
    <p:sldId id="695" r:id="rId14"/>
    <p:sldId id="696" r:id="rId15"/>
    <p:sldId id="697" r:id="rId16"/>
    <p:sldId id="698" r:id="rId17"/>
    <p:sldId id="699" r:id="rId18"/>
    <p:sldId id="700" r:id="rId19"/>
    <p:sldId id="701" r:id="rId20"/>
    <p:sldId id="739" r:id="rId21"/>
    <p:sldId id="740" r:id="rId22"/>
    <p:sldId id="741" r:id="rId23"/>
    <p:sldId id="702" r:id="rId24"/>
    <p:sldId id="703" r:id="rId25"/>
    <p:sldId id="704" r:id="rId26"/>
    <p:sldId id="705" r:id="rId27"/>
    <p:sldId id="706" r:id="rId28"/>
    <p:sldId id="707" r:id="rId29"/>
    <p:sldId id="708" r:id="rId30"/>
    <p:sldId id="709" r:id="rId31"/>
    <p:sldId id="710" r:id="rId32"/>
    <p:sldId id="711" r:id="rId33"/>
    <p:sldId id="712" r:id="rId34"/>
    <p:sldId id="746" r:id="rId35"/>
    <p:sldId id="742" r:id="rId36"/>
    <p:sldId id="743" r:id="rId37"/>
    <p:sldId id="744" r:id="rId38"/>
    <p:sldId id="747" r:id="rId39"/>
    <p:sldId id="748" r:id="rId40"/>
    <p:sldId id="749" r:id="rId41"/>
    <p:sldId id="750" r:id="rId42"/>
    <p:sldId id="751" r:id="rId43"/>
    <p:sldId id="752" r:id="rId44"/>
    <p:sldId id="753" r:id="rId45"/>
    <p:sldId id="754" r:id="rId46"/>
    <p:sldId id="745" r:id="rId47"/>
    <p:sldId id="713" r:id="rId48"/>
    <p:sldId id="714" r:id="rId49"/>
    <p:sldId id="715" r:id="rId50"/>
    <p:sldId id="716" r:id="rId51"/>
    <p:sldId id="755" r:id="rId52"/>
    <p:sldId id="756" r:id="rId53"/>
    <p:sldId id="717" r:id="rId54"/>
    <p:sldId id="718" r:id="rId55"/>
    <p:sldId id="719" r:id="rId56"/>
    <p:sldId id="720" r:id="rId57"/>
    <p:sldId id="721" r:id="rId58"/>
    <p:sldId id="722" r:id="rId59"/>
    <p:sldId id="723" r:id="rId60"/>
    <p:sldId id="724" r:id="rId61"/>
    <p:sldId id="725" r:id="rId62"/>
    <p:sldId id="726" r:id="rId63"/>
    <p:sldId id="727" r:id="rId64"/>
    <p:sldId id="728" r:id="rId65"/>
    <p:sldId id="729" r:id="rId66"/>
    <p:sldId id="730" r:id="rId67"/>
    <p:sldId id="731" r:id="rId68"/>
    <p:sldId id="732" r:id="rId69"/>
    <p:sldId id="733" r:id="rId70"/>
    <p:sldId id="734" r:id="rId71"/>
    <p:sldId id="735" r:id="rId72"/>
    <p:sldId id="736" r:id="rId73"/>
    <p:sldId id="737" r:id="rId7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0935" autoAdjust="0"/>
  </p:normalViewPr>
  <p:slideViewPr>
    <p:cSldViewPr>
      <p:cViewPr>
        <p:scale>
          <a:sx n="54" d="100"/>
          <a:sy n="54" d="100"/>
        </p:scale>
        <p:origin x="-175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FBBDE4-8040-40FD-922B-AC403901460E}" type="doc">
      <dgm:prSet loTypeId="urn:microsoft.com/office/officeart/2005/8/layout/vList6" loCatId="process" qsTypeId="urn:microsoft.com/office/officeart/2005/8/quickstyle/simple2" qsCatId="simple" csTypeId="urn:microsoft.com/office/officeart/2005/8/colors/accent1_2" csCatId="accent1" phldr="1"/>
      <dgm:spPr/>
      <dgm:t>
        <a:bodyPr/>
        <a:lstStyle/>
        <a:p>
          <a:endParaRPr lang="en-US"/>
        </a:p>
      </dgm:t>
    </dgm:pt>
    <dgm:pt modelId="{DE10EFF3-9AD3-43BB-88A5-9E862028E599}">
      <dgm:prSet/>
      <dgm:spPr/>
      <dgm:t>
        <a:bodyPr/>
        <a:lstStyle/>
        <a:p>
          <a:r>
            <a:rPr kumimoji="1" lang="en-GB" b="1" i="0" dirty="0" smtClean="0"/>
            <a:t>object is to share nearby cell frequencies without interfering with each other</a:t>
          </a:r>
          <a:endParaRPr lang="en-US" b="1" i="0" dirty="0"/>
        </a:p>
      </dgm:t>
    </dgm:pt>
    <dgm:pt modelId="{BE958A3E-7462-426A-A930-94EF2A7F3E10}" type="parTrans" cxnId="{0F54975F-2C2D-42DA-BCCF-A826CB794BE4}">
      <dgm:prSet/>
      <dgm:spPr/>
      <dgm:t>
        <a:bodyPr/>
        <a:lstStyle/>
        <a:p>
          <a:endParaRPr lang="en-US"/>
        </a:p>
      </dgm:t>
    </dgm:pt>
    <dgm:pt modelId="{7BF45B6D-5ED5-4251-A5BC-0E215D9EDBFF}" type="sibTrans" cxnId="{0F54975F-2C2D-42DA-BCCF-A826CB794BE4}">
      <dgm:prSet/>
      <dgm:spPr/>
      <dgm:t>
        <a:bodyPr/>
        <a:lstStyle/>
        <a:p>
          <a:endParaRPr lang="en-US"/>
        </a:p>
      </dgm:t>
    </dgm:pt>
    <dgm:pt modelId="{1555880F-6074-4686-8674-0FBAB7647D2A}">
      <dgm:prSet/>
      <dgm:spPr/>
      <dgm:t>
        <a:bodyPr/>
        <a:lstStyle/>
        <a:p>
          <a:r>
            <a:rPr kumimoji="1" lang="en-GB" b="1" i="0" dirty="0" smtClean="0"/>
            <a:t>allows multiple simultaneous conversations</a:t>
          </a:r>
          <a:endParaRPr lang="en-US" b="1" i="0" dirty="0"/>
        </a:p>
      </dgm:t>
    </dgm:pt>
    <dgm:pt modelId="{51B56F91-D086-4CE5-8C69-3AC4138A67EE}" type="parTrans" cxnId="{4C6ACFE6-BAA5-42BF-B57A-863FF5F2F7DD}">
      <dgm:prSet/>
      <dgm:spPr/>
      <dgm:t>
        <a:bodyPr/>
        <a:lstStyle/>
        <a:p>
          <a:endParaRPr lang="en-US"/>
        </a:p>
      </dgm:t>
    </dgm:pt>
    <dgm:pt modelId="{16DB8AFE-AAFA-4461-BEB1-7ACD720930CA}" type="sibTrans" cxnId="{4C6ACFE6-BAA5-42BF-B57A-863FF5F2F7DD}">
      <dgm:prSet/>
      <dgm:spPr/>
      <dgm:t>
        <a:bodyPr/>
        <a:lstStyle/>
        <a:p>
          <a:endParaRPr lang="en-US"/>
        </a:p>
      </dgm:t>
    </dgm:pt>
    <dgm:pt modelId="{A017E3DF-BD95-474C-BECF-EC1BAC53F7C4}">
      <dgm:prSet/>
      <dgm:spPr/>
      <dgm:t>
        <a:bodyPr/>
        <a:lstStyle/>
        <a:p>
          <a:r>
            <a:rPr kumimoji="1" lang="en-GB" b="1" i="0" dirty="0" smtClean="0"/>
            <a:t>10 to 50 frequencies per cell</a:t>
          </a:r>
        </a:p>
      </dgm:t>
    </dgm:pt>
    <dgm:pt modelId="{37B82EE9-9667-4583-9832-58E3A654E50F}" type="parTrans" cxnId="{83046E1C-7952-4CE8-B04D-5C79D0609BD8}">
      <dgm:prSet/>
      <dgm:spPr/>
      <dgm:t>
        <a:bodyPr/>
        <a:lstStyle/>
        <a:p>
          <a:endParaRPr lang="en-US"/>
        </a:p>
      </dgm:t>
    </dgm:pt>
    <dgm:pt modelId="{60526AE8-B9D8-43B4-8AB9-CA27E43BCCB0}" type="sibTrans" cxnId="{83046E1C-7952-4CE8-B04D-5C79D0609BD8}">
      <dgm:prSet/>
      <dgm:spPr/>
      <dgm:t>
        <a:bodyPr/>
        <a:lstStyle/>
        <a:p>
          <a:endParaRPr lang="en-US"/>
        </a:p>
      </dgm:t>
    </dgm:pt>
    <dgm:pt modelId="{C3E83217-F7DD-4587-A034-A5139CBF7CDD}">
      <dgm:prSet/>
      <dgm:spPr/>
      <dgm:t>
        <a:bodyPr/>
        <a:lstStyle/>
        <a:p>
          <a:r>
            <a:rPr kumimoji="1" lang="en-GB" b="1" i="0" dirty="0" smtClean="0"/>
            <a:t>power of base transceiver controlled</a:t>
          </a:r>
          <a:endParaRPr kumimoji="1" lang="en-GB" b="1" i="0" dirty="0"/>
        </a:p>
      </dgm:t>
    </dgm:pt>
    <dgm:pt modelId="{71BB241E-869B-4664-9F8D-F389C788593C}" type="parTrans" cxnId="{69C24866-2FA5-490E-8385-271B0D7922E7}">
      <dgm:prSet/>
      <dgm:spPr/>
      <dgm:t>
        <a:bodyPr/>
        <a:lstStyle/>
        <a:p>
          <a:endParaRPr lang="en-US"/>
        </a:p>
      </dgm:t>
    </dgm:pt>
    <dgm:pt modelId="{1E9DF6C3-0E29-4A36-AE1F-A9DF95195B4A}" type="sibTrans" cxnId="{69C24866-2FA5-490E-8385-271B0D7922E7}">
      <dgm:prSet/>
      <dgm:spPr/>
      <dgm:t>
        <a:bodyPr/>
        <a:lstStyle/>
        <a:p>
          <a:endParaRPr lang="en-US"/>
        </a:p>
      </dgm:t>
    </dgm:pt>
    <dgm:pt modelId="{FE8492CB-B83F-4A3B-83DF-EAC6FDBF5902}">
      <dgm:prSet/>
      <dgm:spPr/>
      <dgm:t>
        <a:bodyPr/>
        <a:lstStyle/>
        <a:p>
          <a:r>
            <a:rPr kumimoji="1" lang="en-GB" b="1" i="0" dirty="0" smtClean="0"/>
            <a:t>allow communications within cell on given frequency</a:t>
          </a:r>
          <a:endParaRPr lang="en-US" b="1" i="0" dirty="0"/>
        </a:p>
      </dgm:t>
    </dgm:pt>
    <dgm:pt modelId="{FCF643C1-9684-48DA-9A99-E21CEB20E149}" type="parTrans" cxnId="{926DE347-135D-43F9-A2F2-96949C3447DD}">
      <dgm:prSet/>
      <dgm:spPr/>
      <dgm:t>
        <a:bodyPr/>
        <a:lstStyle/>
        <a:p>
          <a:endParaRPr lang="en-US"/>
        </a:p>
      </dgm:t>
    </dgm:pt>
    <dgm:pt modelId="{8179D0C9-BDBD-4319-8423-40861FDEFA4B}" type="sibTrans" cxnId="{926DE347-135D-43F9-A2F2-96949C3447DD}">
      <dgm:prSet/>
      <dgm:spPr/>
      <dgm:t>
        <a:bodyPr/>
        <a:lstStyle/>
        <a:p>
          <a:endParaRPr lang="en-US"/>
        </a:p>
      </dgm:t>
    </dgm:pt>
    <dgm:pt modelId="{218A4C96-5D58-4C97-88A2-9C8CE5DA3C29}">
      <dgm:prSet/>
      <dgm:spPr/>
      <dgm:t>
        <a:bodyPr/>
        <a:lstStyle/>
        <a:p>
          <a:r>
            <a:rPr kumimoji="1" lang="en-GB" b="1" i="0" dirty="0" smtClean="0"/>
            <a:t>limit escaping power to adjacent cells</a:t>
          </a:r>
        </a:p>
      </dgm:t>
    </dgm:pt>
    <dgm:pt modelId="{0D0007B2-ED51-4BE5-9FE2-10B13ED9F7E9}" type="parTrans" cxnId="{8282E4D7-0B27-433B-B79C-76EE5E8AD557}">
      <dgm:prSet/>
      <dgm:spPr/>
      <dgm:t>
        <a:bodyPr/>
        <a:lstStyle/>
        <a:p>
          <a:endParaRPr lang="en-US"/>
        </a:p>
      </dgm:t>
    </dgm:pt>
    <dgm:pt modelId="{9393AD0F-A210-46FF-AB6C-48249DF70C90}" type="sibTrans" cxnId="{8282E4D7-0B27-433B-B79C-76EE5E8AD557}">
      <dgm:prSet/>
      <dgm:spPr/>
      <dgm:t>
        <a:bodyPr/>
        <a:lstStyle/>
        <a:p>
          <a:endParaRPr lang="en-US"/>
        </a:p>
      </dgm:t>
    </dgm:pt>
    <dgm:pt modelId="{34C8AEE0-1148-EE46-A2DB-B446FA04E023}" type="pres">
      <dgm:prSet presAssocID="{2CFBBDE4-8040-40FD-922B-AC403901460E}" presName="Name0" presStyleCnt="0">
        <dgm:presLayoutVars>
          <dgm:dir/>
          <dgm:animLvl val="lvl"/>
          <dgm:resizeHandles/>
        </dgm:presLayoutVars>
      </dgm:prSet>
      <dgm:spPr/>
      <dgm:t>
        <a:bodyPr/>
        <a:lstStyle/>
        <a:p>
          <a:endParaRPr lang="en-US"/>
        </a:p>
      </dgm:t>
    </dgm:pt>
    <dgm:pt modelId="{B8F7E5E3-2B0D-0B4E-85E7-F41EF21A1B11}" type="pres">
      <dgm:prSet presAssocID="{DE10EFF3-9AD3-43BB-88A5-9E862028E599}" presName="linNode" presStyleCnt="0"/>
      <dgm:spPr/>
    </dgm:pt>
    <dgm:pt modelId="{6CAFD3D9-347E-CE4E-80C8-7E30984A188C}" type="pres">
      <dgm:prSet presAssocID="{DE10EFF3-9AD3-43BB-88A5-9E862028E599}" presName="parentShp" presStyleLbl="node1" presStyleIdx="0" presStyleCnt="2">
        <dgm:presLayoutVars>
          <dgm:bulletEnabled val="1"/>
        </dgm:presLayoutVars>
      </dgm:prSet>
      <dgm:spPr/>
      <dgm:t>
        <a:bodyPr/>
        <a:lstStyle/>
        <a:p>
          <a:endParaRPr lang="en-US"/>
        </a:p>
      </dgm:t>
    </dgm:pt>
    <dgm:pt modelId="{3986FD0D-864D-0B4F-A9F5-CE39380F7F31}" type="pres">
      <dgm:prSet presAssocID="{DE10EFF3-9AD3-43BB-88A5-9E862028E599}" presName="childShp" presStyleLbl="bgAccFollowNode1" presStyleIdx="0" presStyleCnt="2">
        <dgm:presLayoutVars>
          <dgm:bulletEnabled val="1"/>
        </dgm:presLayoutVars>
      </dgm:prSet>
      <dgm:spPr/>
      <dgm:t>
        <a:bodyPr/>
        <a:lstStyle/>
        <a:p>
          <a:endParaRPr lang="en-US"/>
        </a:p>
      </dgm:t>
    </dgm:pt>
    <dgm:pt modelId="{39D0DD5F-D077-744C-8B54-44A908859D74}" type="pres">
      <dgm:prSet presAssocID="{7BF45B6D-5ED5-4251-A5BC-0E215D9EDBFF}" presName="spacing" presStyleCnt="0"/>
      <dgm:spPr/>
    </dgm:pt>
    <dgm:pt modelId="{69ACEDFF-ABE5-FE4C-8C3D-7FE54888F778}" type="pres">
      <dgm:prSet presAssocID="{C3E83217-F7DD-4587-A034-A5139CBF7CDD}" presName="linNode" presStyleCnt="0"/>
      <dgm:spPr/>
    </dgm:pt>
    <dgm:pt modelId="{FA66D19C-B4B0-BB40-86A6-DE52DE5F17B6}" type="pres">
      <dgm:prSet presAssocID="{C3E83217-F7DD-4587-A034-A5139CBF7CDD}" presName="parentShp" presStyleLbl="node1" presStyleIdx="1" presStyleCnt="2">
        <dgm:presLayoutVars>
          <dgm:bulletEnabled val="1"/>
        </dgm:presLayoutVars>
      </dgm:prSet>
      <dgm:spPr/>
      <dgm:t>
        <a:bodyPr/>
        <a:lstStyle/>
        <a:p>
          <a:endParaRPr lang="en-US"/>
        </a:p>
      </dgm:t>
    </dgm:pt>
    <dgm:pt modelId="{A502810C-6754-8A4E-8C47-0EA35618AC0B}" type="pres">
      <dgm:prSet presAssocID="{C3E83217-F7DD-4587-A034-A5139CBF7CDD}" presName="childShp" presStyleLbl="bgAccFollowNode1" presStyleIdx="1" presStyleCnt="2">
        <dgm:presLayoutVars>
          <dgm:bulletEnabled val="1"/>
        </dgm:presLayoutVars>
      </dgm:prSet>
      <dgm:spPr/>
      <dgm:t>
        <a:bodyPr/>
        <a:lstStyle/>
        <a:p>
          <a:endParaRPr lang="en-US"/>
        </a:p>
      </dgm:t>
    </dgm:pt>
  </dgm:ptLst>
  <dgm:cxnLst>
    <dgm:cxn modelId="{69C24866-2FA5-490E-8385-271B0D7922E7}" srcId="{2CFBBDE4-8040-40FD-922B-AC403901460E}" destId="{C3E83217-F7DD-4587-A034-A5139CBF7CDD}" srcOrd="1" destOrd="0" parTransId="{71BB241E-869B-4664-9F8D-F389C788593C}" sibTransId="{1E9DF6C3-0E29-4A36-AE1F-A9DF95195B4A}"/>
    <dgm:cxn modelId="{265BC982-4149-CB4A-9A7A-E31162572DE0}" type="presOf" srcId="{FE8492CB-B83F-4A3B-83DF-EAC6FDBF5902}" destId="{A502810C-6754-8A4E-8C47-0EA35618AC0B}" srcOrd="0" destOrd="0" presId="urn:microsoft.com/office/officeart/2005/8/layout/vList6"/>
    <dgm:cxn modelId="{2A56727B-CE85-5A46-8847-A314C15438BA}" type="presOf" srcId="{C3E83217-F7DD-4587-A034-A5139CBF7CDD}" destId="{FA66D19C-B4B0-BB40-86A6-DE52DE5F17B6}" srcOrd="0" destOrd="0" presId="urn:microsoft.com/office/officeart/2005/8/layout/vList6"/>
    <dgm:cxn modelId="{91B24FA1-0E0E-CE46-8FD3-5B60AC616B23}" type="presOf" srcId="{1555880F-6074-4686-8674-0FBAB7647D2A}" destId="{3986FD0D-864D-0B4F-A9F5-CE39380F7F31}" srcOrd="0" destOrd="0" presId="urn:microsoft.com/office/officeart/2005/8/layout/vList6"/>
    <dgm:cxn modelId="{0F54975F-2C2D-42DA-BCCF-A826CB794BE4}" srcId="{2CFBBDE4-8040-40FD-922B-AC403901460E}" destId="{DE10EFF3-9AD3-43BB-88A5-9E862028E599}" srcOrd="0" destOrd="0" parTransId="{BE958A3E-7462-426A-A930-94EF2A7F3E10}" sibTransId="{7BF45B6D-5ED5-4251-A5BC-0E215D9EDBFF}"/>
    <dgm:cxn modelId="{B831C3C9-6D43-F343-9769-8CFB635A2A44}" type="presOf" srcId="{2CFBBDE4-8040-40FD-922B-AC403901460E}" destId="{34C8AEE0-1148-EE46-A2DB-B446FA04E023}" srcOrd="0" destOrd="0" presId="urn:microsoft.com/office/officeart/2005/8/layout/vList6"/>
    <dgm:cxn modelId="{8282E4D7-0B27-433B-B79C-76EE5E8AD557}" srcId="{C3E83217-F7DD-4587-A034-A5139CBF7CDD}" destId="{218A4C96-5D58-4C97-88A2-9C8CE5DA3C29}" srcOrd="1" destOrd="0" parTransId="{0D0007B2-ED51-4BE5-9FE2-10B13ED9F7E9}" sibTransId="{9393AD0F-A210-46FF-AB6C-48249DF70C90}"/>
    <dgm:cxn modelId="{4C6ACFE6-BAA5-42BF-B57A-863FF5F2F7DD}" srcId="{DE10EFF3-9AD3-43BB-88A5-9E862028E599}" destId="{1555880F-6074-4686-8674-0FBAB7647D2A}" srcOrd="0" destOrd="0" parTransId="{51B56F91-D086-4CE5-8C69-3AC4138A67EE}" sibTransId="{16DB8AFE-AAFA-4461-BEB1-7ACD720930CA}"/>
    <dgm:cxn modelId="{D1A08800-6449-4C4E-AB40-792189CA6840}" type="presOf" srcId="{218A4C96-5D58-4C97-88A2-9C8CE5DA3C29}" destId="{A502810C-6754-8A4E-8C47-0EA35618AC0B}" srcOrd="0" destOrd="1" presId="urn:microsoft.com/office/officeart/2005/8/layout/vList6"/>
    <dgm:cxn modelId="{D5060064-F8A0-5A4B-A715-C3F1712642D1}" type="presOf" srcId="{DE10EFF3-9AD3-43BB-88A5-9E862028E599}" destId="{6CAFD3D9-347E-CE4E-80C8-7E30984A188C}" srcOrd="0" destOrd="0" presId="urn:microsoft.com/office/officeart/2005/8/layout/vList6"/>
    <dgm:cxn modelId="{926DE347-135D-43F9-A2F2-96949C3447DD}" srcId="{C3E83217-F7DD-4587-A034-A5139CBF7CDD}" destId="{FE8492CB-B83F-4A3B-83DF-EAC6FDBF5902}" srcOrd="0" destOrd="0" parTransId="{FCF643C1-9684-48DA-9A99-E21CEB20E149}" sibTransId="{8179D0C9-BDBD-4319-8423-40861FDEFA4B}"/>
    <dgm:cxn modelId="{ECBFF365-AA9A-804E-A4B9-1599AEF012DD}" type="presOf" srcId="{A017E3DF-BD95-474C-BECF-EC1BAC53F7C4}" destId="{3986FD0D-864D-0B4F-A9F5-CE39380F7F31}" srcOrd="0" destOrd="1" presId="urn:microsoft.com/office/officeart/2005/8/layout/vList6"/>
    <dgm:cxn modelId="{83046E1C-7952-4CE8-B04D-5C79D0609BD8}" srcId="{DE10EFF3-9AD3-43BB-88A5-9E862028E599}" destId="{A017E3DF-BD95-474C-BECF-EC1BAC53F7C4}" srcOrd="1" destOrd="0" parTransId="{37B82EE9-9667-4583-9832-58E3A654E50F}" sibTransId="{60526AE8-B9D8-43B4-8AB9-CA27E43BCCB0}"/>
    <dgm:cxn modelId="{E3A20706-9D5F-294B-844F-4ED4ADEC9064}" type="presParOf" srcId="{34C8AEE0-1148-EE46-A2DB-B446FA04E023}" destId="{B8F7E5E3-2B0D-0B4E-85E7-F41EF21A1B11}" srcOrd="0" destOrd="0" presId="urn:microsoft.com/office/officeart/2005/8/layout/vList6"/>
    <dgm:cxn modelId="{84500185-AF64-4741-9317-380E790ECD7C}" type="presParOf" srcId="{B8F7E5E3-2B0D-0B4E-85E7-F41EF21A1B11}" destId="{6CAFD3D9-347E-CE4E-80C8-7E30984A188C}" srcOrd="0" destOrd="0" presId="urn:microsoft.com/office/officeart/2005/8/layout/vList6"/>
    <dgm:cxn modelId="{126E6020-1774-ED40-8F6B-C438252B9CED}" type="presParOf" srcId="{B8F7E5E3-2B0D-0B4E-85E7-F41EF21A1B11}" destId="{3986FD0D-864D-0B4F-A9F5-CE39380F7F31}" srcOrd="1" destOrd="0" presId="urn:microsoft.com/office/officeart/2005/8/layout/vList6"/>
    <dgm:cxn modelId="{DA2CAB83-B23C-8B47-80ED-B2ABE1E6EB0B}" type="presParOf" srcId="{34C8AEE0-1148-EE46-A2DB-B446FA04E023}" destId="{39D0DD5F-D077-744C-8B54-44A908859D74}" srcOrd="1" destOrd="0" presId="urn:microsoft.com/office/officeart/2005/8/layout/vList6"/>
    <dgm:cxn modelId="{6DB6BC27-ABDB-D240-B37A-3B032C64A310}" type="presParOf" srcId="{34C8AEE0-1148-EE46-A2DB-B446FA04E023}" destId="{69ACEDFF-ABE5-FE4C-8C3D-7FE54888F778}" srcOrd="2" destOrd="0" presId="urn:microsoft.com/office/officeart/2005/8/layout/vList6"/>
    <dgm:cxn modelId="{63621E9B-7E8B-B846-ACA1-FDEFA9DB35D3}" type="presParOf" srcId="{69ACEDFF-ABE5-FE4C-8C3D-7FE54888F778}" destId="{FA66D19C-B4B0-BB40-86A6-DE52DE5F17B6}" srcOrd="0" destOrd="0" presId="urn:microsoft.com/office/officeart/2005/8/layout/vList6"/>
    <dgm:cxn modelId="{3E8EB31C-7B8F-DF44-B43F-4A61115AF903}" type="presParOf" srcId="{69ACEDFF-ABE5-FE4C-8C3D-7FE54888F778}" destId="{A502810C-6754-8A4E-8C47-0EA35618AC0B}"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CC1FD1-39F6-4751-9A12-B15B9AD8016A}" type="doc">
      <dgm:prSet loTypeId="urn:microsoft.com/office/officeart/2005/8/layout/hList1" loCatId="list" qsTypeId="urn:microsoft.com/office/officeart/2005/8/quickstyle/3d4" qsCatId="3D" csTypeId="urn:microsoft.com/office/officeart/2005/8/colors/accent1_2" csCatId="accent1" phldr="1"/>
      <dgm:spPr/>
      <dgm:t>
        <a:bodyPr/>
        <a:lstStyle/>
        <a:p>
          <a:endParaRPr lang="en-US"/>
        </a:p>
      </dgm:t>
    </dgm:pt>
    <dgm:pt modelId="{4FF7B4D2-F36D-483F-9A8A-807386E96A31}">
      <dgm:prSet phldrT="[Text]"/>
      <dgm:spPr/>
      <dgm:t>
        <a:bodyPr/>
        <a:lstStyle/>
        <a:p>
          <a:r>
            <a:rPr kumimoji="1" lang="en-GB" dirty="0" smtClean="0"/>
            <a:t>Cell sectoring</a:t>
          </a:r>
          <a:endParaRPr lang="en-US" dirty="0"/>
        </a:p>
      </dgm:t>
    </dgm:pt>
    <dgm:pt modelId="{297473A7-8901-448B-93EF-4FC3C053C61F}" type="parTrans" cxnId="{5BEFF96D-2AE0-4BCF-9E1E-C8CA4CD72D45}">
      <dgm:prSet/>
      <dgm:spPr/>
      <dgm:t>
        <a:bodyPr/>
        <a:lstStyle/>
        <a:p>
          <a:endParaRPr lang="en-US"/>
        </a:p>
      </dgm:t>
    </dgm:pt>
    <dgm:pt modelId="{3E500704-4429-4AD9-855A-3780ADA51B35}" type="sibTrans" cxnId="{5BEFF96D-2AE0-4BCF-9E1E-C8CA4CD72D45}">
      <dgm:prSet/>
      <dgm:spPr/>
      <dgm:t>
        <a:bodyPr/>
        <a:lstStyle/>
        <a:p>
          <a:endParaRPr lang="en-US"/>
        </a:p>
      </dgm:t>
    </dgm:pt>
    <dgm:pt modelId="{7658B948-E18B-45A4-A631-C677C8020D75}">
      <dgm:prSet phldrT="[Text]"/>
      <dgm:spPr/>
      <dgm:t>
        <a:bodyPr/>
        <a:lstStyle/>
        <a:p>
          <a:r>
            <a:rPr kumimoji="1" lang="en-GB" dirty="0" smtClean="0"/>
            <a:t>cell divided into wedge shaped sectors (3–6 per cell)</a:t>
          </a:r>
          <a:endParaRPr lang="en-US" dirty="0"/>
        </a:p>
      </dgm:t>
    </dgm:pt>
    <dgm:pt modelId="{D9F00888-F5DC-4B84-B98B-8B8AD9BAA7FE}" type="parTrans" cxnId="{0EE61449-22BF-4BA0-93C2-13CDA080EC11}">
      <dgm:prSet/>
      <dgm:spPr/>
      <dgm:t>
        <a:bodyPr/>
        <a:lstStyle/>
        <a:p>
          <a:endParaRPr lang="en-US"/>
        </a:p>
      </dgm:t>
    </dgm:pt>
    <dgm:pt modelId="{EBCA5A3B-6895-4C19-BAF6-57A8142433D8}" type="sibTrans" cxnId="{0EE61449-22BF-4BA0-93C2-13CDA080EC11}">
      <dgm:prSet/>
      <dgm:spPr/>
      <dgm:t>
        <a:bodyPr/>
        <a:lstStyle/>
        <a:p>
          <a:endParaRPr lang="en-US"/>
        </a:p>
      </dgm:t>
    </dgm:pt>
    <dgm:pt modelId="{92BB3324-B95F-4DB3-9BE9-DF00C03888EE}">
      <dgm:prSet phldrT="[Text]"/>
      <dgm:spPr/>
      <dgm:t>
        <a:bodyPr/>
        <a:lstStyle/>
        <a:p>
          <a:r>
            <a:rPr kumimoji="1" lang="en-GB" dirty="0" smtClean="0"/>
            <a:t>Microcells</a:t>
          </a:r>
          <a:endParaRPr lang="en-US" dirty="0"/>
        </a:p>
      </dgm:t>
    </dgm:pt>
    <dgm:pt modelId="{0D47094D-0A54-4D61-9AA6-17A8BE47684D}" type="parTrans" cxnId="{06BAB059-95D2-4713-A89B-6046B531E1CB}">
      <dgm:prSet/>
      <dgm:spPr/>
      <dgm:t>
        <a:bodyPr/>
        <a:lstStyle/>
        <a:p>
          <a:endParaRPr lang="en-US"/>
        </a:p>
      </dgm:t>
    </dgm:pt>
    <dgm:pt modelId="{F546807F-E8BD-433B-84A5-32ED673EB30A}" type="sibTrans" cxnId="{06BAB059-95D2-4713-A89B-6046B531E1CB}">
      <dgm:prSet/>
      <dgm:spPr/>
      <dgm:t>
        <a:bodyPr/>
        <a:lstStyle/>
        <a:p>
          <a:endParaRPr lang="en-US"/>
        </a:p>
      </dgm:t>
    </dgm:pt>
    <dgm:pt modelId="{F6653D24-5439-4EC6-9008-D58EAF57A607}">
      <dgm:prSet phldrT="[Text]"/>
      <dgm:spPr/>
      <dgm:t>
        <a:bodyPr/>
        <a:lstStyle/>
        <a:p>
          <a:r>
            <a:rPr kumimoji="1" lang="en-GB" dirty="0" smtClean="0"/>
            <a:t>as cells become smaller antennas move from tops of hills and large buildings to tops of small buildings and sides of large buildings</a:t>
          </a:r>
          <a:endParaRPr lang="en-US" dirty="0"/>
        </a:p>
      </dgm:t>
    </dgm:pt>
    <dgm:pt modelId="{72A4052E-7E4E-4789-922F-D8DB1C793EC8}" type="parTrans" cxnId="{296EBB56-B9F4-4D5F-B002-BF712368D21F}">
      <dgm:prSet/>
      <dgm:spPr/>
      <dgm:t>
        <a:bodyPr/>
        <a:lstStyle/>
        <a:p>
          <a:endParaRPr lang="en-US"/>
        </a:p>
      </dgm:t>
    </dgm:pt>
    <dgm:pt modelId="{2FCB4968-7363-46DC-8AC8-5EDD9880ABA4}" type="sibTrans" cxnId="{296EBB56-B9F4-4D5F-B002-BF712368D21F}">
      <dgm:prSet/>
      <dgm:spPr/>
      <dgm:t>
        <a:bodyPr/>
        <a:lstStyle/>
        <a:p>
          <a:endParaRPr lang="en-US"/>
        </a:p>
      </dgm:t>
    </dgm:pt>
    <dgm:pt modelId="{15953DC1-A501-451A-9E85-672746C94119}">
      <dgm:prSet/>
      <dgm:spPr/>
      <dgm:t>
        <a:bodyPr/>
        <a:lstStyle/>
        <a:p>
          <a:r>
            <a:rPr kumimoji="1" lang="en-GB" dirty="0" smtClean="0"/>
            <a:t>each with own channel set</a:t>
          </a:r>
          <a:endParaRPr kumimoji="1" lang="en-GB" dirty="0"/>
        </a:p>
      </dgm:t>
    </dgm:pt>
    <dgm:pt modelId="{C80456D3-34FB-462F-A424-707D1AD787E0}" type="parTrans" cxnId="{3118F0A3-BCF3-4BC9-8E14-AD9A3B3E85A4}">
      <dgm:prSet/>
      <dgm:spPr/>
      <dgm:t>
        <a:bodyPr/>
        <a:lstStyle/>
        <a:p>
          <a:endParaRPr lang="en-US"/>
        </a:p>
      </dgm:t>
    </dgm:pt>
    <dgm:pt modelId="{A62EBCF9-F5E0-4A44-9206-5E6419F31C6D}" type="sibTrans" cxnId="{3118F0A3-BCF3-4BC9-8E14-AD9A3B3E85A4}">
      <dgm:prSet/>
      <dgm:spPr/>
      <dgm:t>
        <a:bodyPr/>
        <a:lstStyle/>
        <a:p>
          <a:endParaRPr lang="en-US"/>
        </a:p>
      </dgm:t>
    </dgm:pt>
    <dgm:pt modelId="{6F6E2B6E-8267-47DC-A776-A76EC4D570A8}">
      <dgm:prSet/>
      <dgm:spPr/>
      <dgm:t>
        <a:bodyPr/>
        <a:lstStyle/>
        <a:p>
          <a:r>
            <a:rPr kumimoji="1" lang="en-GB" dirty="0" smtClean="0"/>
            <a:t>directional antennas at base station</a:t>
          </a:r>
        </a:p>
      </dgm:t>
    </dgm:pt>
    <dgm:pt modelId="{12DD693E-19DC-4480-93E4-B0E8A972421C}" type="parTrans" cxnId="{D961194C-0FB3-422F-8C24-199AFA9B2978}">
      <dgm:prSet/>
      <dgm:spPr/>
      <dgm:t>
        <a:bodyPr/>
        <a:lstStyle/>
        <a:p>
          <a:endParaRPr lang="en-US"/>
        </a:p>
      </dgm:t>
    </dgm:pt>
    <dgm:pt modelId="{D66BE369-2ADB-413E-966D-C689A8140329}" type="sibTrans" cxnId="{D961194C-0FB3-422F-8C24-199AFA9B2978}">
      <dgm:prSet/>
      <dgm:spPr/>
      <dgm:t>
        <a:bodyPr/>
        <a:lstStyle/>
        <a:p>
          <a:endParaRPr lang="en-US"/>
        </a:p>
      </dgm:t>
    </dgm:pt>
    <dgm:pt modelId="{6597E8C0-EAA7-495A-913C-766B8CFDF1AB}">
      <dgm:prSet/>
      <dgm:spPr/>
      <dgm:t>
        <a:bodyPr/>
        <a:lstStyle/>
        <a:p>
          <a:r>
            <a:rPr kumimoji="1" lang="en-GB" dirty="0" smtClean="0"/>
            <a:t>use reduced power to cover a much smaller area</a:t>
          </a:r>
          <a:endParaRPr kumimoji="1" lang="en-GB" dirty="0"/>
        </a:p>
      </dgm:t>
    </dgm:pt>
    <dgm:pt modelId="{66141355-D090-4F7D-88A2-2D257F3C04EF}" type="parTrans" cxnId="{3CF6BB22-1A2E-4EF0-8640-44BF4E07D559}">
      <dgm:prSet/>
      <dgm:spPr/>
      <dgm:t>
        <a:bodyPr/>
        <a:lstStyle/>
        <a:p>
          <a:endParaRPr lang="en-US"/>
        </a:p>
      </dgm:t>
    </dgm:pt>
    <dgm:pt modelId="{5C961878-BEEA-44F1-901A-86C670CD5F74}" type="sibTrans" cxnId="{3CF6BB22-1A2E-4EF0-8640-44BF4E07D559}">
      <dgm:prSet/>
      <dgm:spPr/>
      <dgm:t>
        <a:bodyPr/>
        <a:lstStyle/>
        <a:p>
          <a:endParaRPr lang="en-US"/>
        </a:p>
      </dgm:t>
    </dgm:pt>
    <dgm:pt modelId="{B3CDE4B8-FD3D-40A3-A3E8-16F88C39945B}">
      <dgm:prSet/>
      <dgm:spPr/>
      <dgm:t>
        <a:bodyPr/>
        <a:lstStyle/>
        <a:p>
          <a:r>
            <a:rPr kumimoji="1" lang="en-GB" dirty="0" smtClean="0"/>
            <a:t>good for city streets, roads, inside large buildings</a:t>
          </a:r>
          <a:endParaRPr kumimoji="1" lang="en-GB" dirty="0"/>
        </a:p>
      </dgm:t>
    </dgm:pt>
    <dgm:pt modelId="{CBFEDB56-8EAC-4AA7-BF30-FF6A32752321}" type="parTrans" cxnId="{EB9B4D54-1964-4313-9DE4-B9C696E17755}">
      <dgm:prSet/>
      <dgm:spPr/>
      <dgm:t>
        <a:bodyPr/>
        <a:lstStyle/>
        <a:p>
          <a:endParaRPr lang="en-US"/>
        </a:p>
      </dgm:t>
    </dgm:pt>
    <dgm:pt modelId="{C0E53CB1-0211-41C4-BDB8-906EC4A9A303}" type="sibTrans" cxnId="{EB9B4D54-1964-4313-9DE4-B9C696E17755}">
      <dgm:prSet/>
      <dgm:spPr/>
      <dgm:t>
        <a:bodyPr/>
        <a:lstStyle/>
        <a:p>
          <a:endParaRPr lang="en-US"/>
        </a:p>
      </dgm:t>
    </dgm:pt>
    <dgm:pt modelId="{1FA5E11F-627D-4525-BB45-60FEA56DFE93}" type="pres">
      <dgm:prSet presAssocID="{D5CC1FD1-39F6-4751-9A12-B15B9AD8016A}" presName="Name0" presStyleCnt="0">
        <dgm:presLayoutVars>
          <dgm:dir/>
          <dgm:animLvl val="lvl"/>
          <dgm:resizeHandles val="exact"/>
        </dgm:presLayoutVars>
      </dgm:prSet>
      <dgm:spPr/>
      <dgm:t>
        <a:bodyPr/>
        <a:lstStyle/>
        <a:p>
          <a:endParaRPr lang="en-US"/>
        </a:p>
      </dgm:t>
    </dgm:pt>
    <dgm:pt modelId="{1BBB14A7-BED2-4B03-BFC9-1384E5974470}" type="pres">
      <dgm:prSet presAssocID="{4FF7B4D2-F36D-483F-9A8A-807386E96A31}" presName="composite" presStyleCnt="0"/>
      <dgm:spPr/>
    </dgm:pt>
    <dgm:pt modelId="{B861484E-3516-47E9-BB01-DDD7749DF101}" type="pres">
      <dgm:prSet presAssocID="{4FF7B4D2-F36D-483F-9A8A-807386E96A31}" presName="parTx" presStyleLbl="alignNode1" presStyleIdx="0" presStyleCnt="2">
        <dgm:presLayoutVars>
          <dgm:chMax val="0"/>
          <dgm:chPref val="0"/>
          <dgm:bulletEnabled val="1"/>
        </dgm:presLayoutVars>
      </dgm:prSet>
      <dgm:spPr/>
      <dgm:t>
        <a:bodyPr/>
        <a:lstStyle/>
        <a:p>
          <a:endParaRPr lang="en-US"/>
        </a:p>
      </dgm:t>
    </dgm:pt>
    <dgm:pt modelId="{790D27D3-CE60-441A-B5FE-38A1211B78A0}" type="pres">
      <dgm:prSet presAssocID="{4FF7B4D2-F36D-483F-9A8A-807386E96A31}" presName="desTx" presStyleLbl="alignAccFollowNode1" presStyleIdx="0" presStyleCnt="2">
        <dgm:presLayoutVars>
          <dgm:bulletEnabled val="1"/>
        </dgm:presLayoutVars>
      </dgm:prSet>
      <dgm:spPr/>
      <dgm:t>
        <a:bodyPr/>
        <a:lstStyle/>
        <a:p>
          <a:endParaRPr lang="en-US"/>
        </a:p>
      </dgm:t>
    </dgm:pt>
    <dgm:pt modelId="{2F72BA68-EC1B-4D20-A002-CA470C2ACE68}" type="pres">
      <dgm:prSet presAssocID="{3E500704-4429-4AD9-855A-3780ADA51B35}" presName="space" presStyleCnt="0"/>
      <dgm:spPr/>
    </dgm:pt>
    <dgm:pt modelId="{20BE2942-FCC8-417D-8DA9-816A5D886CEC}" type="pres">
      <dgm:prSet presAssocID="{92BB3324-B95F-4DB3-9BE9-DF00C03888EE}" presName="composite" presStyleCnt="0"/>
      <dgm:spPr/>
    </dgm:pt>
    <dgm:pt modelId="{AA743250-045B-4F93-9FC4-014D937AC5EF}" type="pres">
      <dgm:prSet presAssocID="{92BB3324-B95F-4DB3-9BE9-DF00C03888EE}" presName="parTx" presStyleLbl="alignNode1" presStyleIdx="1" presStyleCnt="2">
        <dgm:presLayoutVars>
          <dgm:chMax val="0"/>
          <dgm:chPref val="0"/>
          <dgm:bulletEnabled val="1"/>
        </dgm:presLayoutVars>
      </dgm:prSet>
      <dgm:spPr/>
      <dgm:t>
        <a:bodyPr/>
        <a:lstStyle/>
        <a:p>
          <a:endParaRPr lang="en-US"/>
        </a:p>
      </dgm:t>
    </dgm:pt>
    <dgm:pt modelId="{1B0F66B8-507F-4E60-8983-4862140CCD1A}" type="pres">
      <dgm:prSet presAssocID="{92BB3324-B95F-4DB3-9BE9-DF00C03888EE}" presName="desTx" presStyleLbl="alignAccFollowNode1" presStyleIdx="1" presStyleCnt="2">
        <dgm:presLayoutVars>
          <dgm:bulletEnabled val="1"/>
        </dgm:presLayoutVars>
      </dgm:prSet>
      <dgm:spPr/>
      <dgm:t>
        <a:bodyPr/>
        <a:lstStyle/>
        <a:p>
          <a:endParaRPr lang="en-US"/>
        </a:p>
      </dgm:t>
    </dgm:pt>
  </dgm:ptLst>
  <dgm:cxnLst>
    <dgm:cxn modelId="{296EBB56-B9F4-4D5F-B002-BF712368D21F}" srcId="{92BB3324-B95F-4DB3-9BE9-DF00C03888EE}" destId="{F6653D24-5439-4EC6-9008-D58EAF57A607}" srcOrd="0" destOrd="0" parTransId="{72A4052E-7E4E-4789-922F-D8DB1C793EC8}" sibTransId="{2FCB4968-7363-46DC-8AC8-5EDD9880ABA4}"/>
    <dgm:cxn modelId="{DD8E6B37-BAEC-8841-A4E3-5064C8929F80}" type="presOf" srcId="{B3CDE4B8-FD3D-40A3-A3E8-16F88C39945B}" destId="{1B0F66B8-507F-4E60-8983-4862140CCD1A}" srcOrd="0" destOrd="2" presId="urn:microsoft.com/office/officeart/2005/8/layout/hList1"/>
    <dgm:cxn modelId="{B859947E-472F-3944-B284-19B8EEBE6AB1}" type="presOf" srcId="{6F6E2B6E-8267-47DC-A776-A76EC4D570A8}" destId="{790D27D3-CE60-441A-B5FE-38A1211B78A0}" srcOrd="0" destOrd="2" presId="urn:microsoft.com/office/officeart/2005/8/layout/hList1"/>
    <dgm:cxn modelId="{0EE61449-22BF-4BA0-93C2-13CDA080EC11}" srcId="{4FF7B4D2-F36D-483F-9A8A-807386E96A31}" destId="{7658B948-E18B-45A4-A631-C677C8020D75}" srcOrd="0" destOrd="0" parTransId="{D9F00888-F5DC-4B84-B98B-8B8AD9BAA7FE}" sibTransId="{EBCA5A3B-6895-4C19-BAF6-57A8142433D8}"/>
    <dgm:cxn modelId="{06BAB059-95D2-4713-A89B-6046B531E1CB}" srcId="{D5CC1FD1-39F6-4751-9A12-B15B9AD8016A}" destId="{92BB3324-B95F-4DB3-9BE9-DF00C03888EE}" srcOrd="1" destOrd="0" parTransId="{0D47094D-0A54-4D61-9AA6-17A8BE47684D}" sibTransId="{F546807F-E8BD-433B-84A5-32ED673EB30A}"/>
    <dgm:cxn modelId="{3118F0A3-BCF3-4BC9-8E14-AD9A3B3E85A4}" srcId="{4FF7B4D2-F36D-483F-9A8A-807386E96A31}" destId="{15953DC1-A501-451A-9E85-672746C94119}" srcOrd="1" destOrd="0" parTransId="{C80456D3-34FB-462F-A424-707D1AD787E0}" sibTransId="{A62EBCF9-F5E0-4A44-9206-5E6419F31C6D}"/>
    <dgm:cxn modelId="{D961194C-0FB3-422F-8C24-199AFA9B2978}" srcId="{4FF7B4D2-F36D-483F-9A8A-807386E96A31}" destId="{6F6E2B6E-8267-47DC-A776-A76EC4D570A8}" srcOrd="2" destOrd="0" parTransId="{12DD693E-19DC-4480-93E4-B0E8A972421C}" sibTransId="{D66BE369-2ADB-413E-966D-C689A8140329}"/>
    <dgm:cxn modelId="{B3651D53-A4D3-A441-8D22-A53D0F5E87E0}" type="presOf" srcId="{4FF7B4D2-F36D-483F-9A8A-807386E96A31}" destId="{B861484E-3516-47E9-BB01-DDD7749DF101}" srcOrd="0" destOrd="0" presId="urn:microsoft.com/office/officeart/2005/8/layout/hList1"/>
    <dgm:cxn modelId="{02CFB384-250C-9944-A32A-077BB19E6C44}" type="presOf" srcId="{F6653D24-5439-4EC6-9008-D58EAF57A607}" destId="{1B0F66B8-507F-4E60-8983-4862140CCD1A}" srcOrd="0" destOrd="0" presId="urn:microsoft.com/office/officeart/2005/8/layout/hList1"/>
    <dgm:cxn modelId="{EB9B4D54-1964-4313-9DE4-B9C696E17755}" srcId="{92BB3324-B95F-4DB3-9BE9-DF00C03888EE}" destId="{B3CDE4B8-FD3D-40A3-A3E8-16F88C39945B}" srcOrd="2" destOrd="0" parTransId="{CBFEDB56-8EAC-4AA7-BF30-FF6A32752321}" sibTransId="{C0E53CB1-0211-41C4-BDB8-906EC4A9A303}"/>
    <dgm:cxn modelId="{3F525601-CA66-4A41-8124-A81C0DAF37F7}" type="presOf" srcId="{D5CC1FD1-39F6-4751-9A12-B15B9AD8016A}" destId="{1FA5E11F-627D-4525-BB45-60FEA56DFE93}" srcOrd="0" destOrd="0" presId="urn:microsoft.com/office/officeart/2005/8/layout/hList1"/>
    <dgm:cxn modelId="{C6EA0BCC-4A91-9E40-803B-950E65D5E64E}" type="presOf" srcId="{6597E8C0-EAA7-495A-913C-766B8CFDF1AB}" destId="{1B0F66B8-507F-4E60-8983-4862140CCD1A}" srcOrd="0" destOrd="1" presId="urn:microsoft.com/office/officeart/2005/8/layout/hList1"/>
    <dgm:cxn modelId="{3C015466-4D2A-764B-A7E3-7A08247FCE59}" type="presOf" srcId="{7658B948-E18B-45A4-A631-C677C8020D75}" destId="{790D27D3-CE60-441A-B5FE-38A1211B78A0}" srcOrd="0" destOrd="0" presId="urn:microsoft.com/office/officeart/2005/8/layout/hList1"/>
    <dgm:cxn modelId="{5BEFF96D-2AE0-4BCF-9E1E-C8CA4CD72D45}" srcId="{D5CC1FD1-39F6-4751-9A12-B15B9AD8016A}" destId="{4FF7B4D2-F36D-483F-9A8A-807386E96A31}" srcOrd="0" destOrd="0" parTransId="{297473A7-8901-448B-93EF-4FC3C053C61F}" sibTransId="{3E500704-4429-4AD9-855A-3780ADA51B35}"/>
    <dgm:cxn modelId="{3CF6BB22-1A2E-4EF0-8640-44BF4E07D559}" srcId="{92BB3324-B95F-4DB3-9BE9-DF00C03888EE}" destId="{6597E8C0-EAA7-495A-913C-766B8CFDF1AB}" srcOrd="1" destOrd="0" parTransId="{66141355-D090-4F7D-88A2-2D257F3C04EF}" sibTransId="{5C961878-BEEA-44F1-901A-86C670CD5F74}"/>
    <dgm:cxn modelId="{582A36CB-E8C9-2143-8A0B-BC49EF29BF13}" type="presOf" srcId="{92BB3324-B95F-4DB3-9BE9-DF00C03888EE}" destId="{AA743250-045B-4F93-9FC4-014D937AC5EF}" srcOrd="0" destOrd="0" presId="urn:microsoft.com/office/officeart/2005/8/layout/hList1"/>
    <dgm:cxn modelId="{AE9604AB-8840-DF44-A8C6-FDD29BE23299}" type="presOf" srcId="{15953DC1-A501-451A-9E85-672746C94119}" destId="{790D27D3-CE60-441A-B5FE-38A1211B78A0}" srcOrd="0" destOrd="1" presId="urn:microsoft.com/office/officeart/2005/8/layout/hList1"/>
    <dgm:cxn modelId="{CCE12FEC-E1B6-314B-AE07-A218A723B44A}" type="presParOf" srcId="{1FA5E11F-627D-4525-BB45-60FEA56DFE93}" destId="{1BBB14A7-BED2-4B03-BFC9-1384E5974470}" srcOrd="0" destOrd="0" presId="urn:microsoft.com/office/officeart/2005/8/layout/hList1"/>
    <dgm:cxn modelId="{8AAD2118-689A-D44F-8D77-85B493093A10}" type="presParOf" srcId="{1BBB14A7-BED2-4B03-BFC9-1384E5974470}" destId="{B861484E-3516-47E9-BB01-DDD7749DF101}" srcOrd="0" destOrd="0" presId="urn:microsoft.com/office/officeart/2005/8/layout/hList1"/>
    <dgm:cxn modelId="{C34BF446-8A59-904E-854C-5576681E9360}" type="presParOf" srcId="{1BBB14A7-BED2-4B03-BFC9-1384E5974470}" destId="{790D27D3-CE60-441A-B5FE-38A1211B78A0}" srcOrd="1" destOrd="0" presId="urn:microsoft.com/office/officeart/2005/8/layout/hList1"/>
    <dgm:cxn modelId="{A4FEF5F1-7318-FB4F-AB7C-F4AD19FC5459}" type="presParOf" srcId="{1FA5E11F-627D-4525-BB45-60FEA56DFE93}" destId="{2F72BA68-EC1B-4D20-A002-CA470C2ACE68}" srcOrd="1" destOrd="0" presId="urn:microsoft.com/office/officeart/2005/8/layout/hList1"/>
    <dgm:cxn modelId="{CA6BE754-5E33-894A-93D7-B3C1BC7D9CB1}" type="presParOf" srcId="{1FA5E11F-627D-4525-BB45-60FEA56DFE93}" destId="{20BE2942-FCC8-417D-8DA9-816A5D886CEC}" srcOrd="2" destOrd="0" presId="urn:microsoft.com/office/officeart/2005/8/layout/hList1"/>
    <dgm:cxn modelId="{621B555B-8233-8541-A127-2A6B798CE386}" type="presParOf" srcId="{20BE2942-FCC8-417D-8DA9-816A5D886CEC}" destId="{AA743250-045B-4F93-9FC4-014D937AC5EF}" srcOrd="0" destOrd="0" presId="urn:microsoft.com/office/officeart/2005/8/layout/hList1"/>
    <dgm:cxn modelId="{80774B4D-B77B-A041-ADE6-FD3F98C0689B}" type="presParOf" srcId="{20BE2942-FCC8-417D-8DA9-816A5D886CEC}" destId="{1B0F66B8-507F-4E60-8983-4862140CCD1A}"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16A877-32D1-47E2-8FBB-B540F09FB867}" type="doc">
      <dgm:prSet loTypeId="urn:microsoft.com/office/officeart/2005/8/layout/chevron2" loCatId="process" qsTypeId="urn:microsoft.com/office/officeart/2005/8/quickstyle/3d5" qsCatId="3D" csTypeId="urn:microsoft.com/office/officeart/2005/8/colors/accent1_2" csCatId="accent1" phldr="1"/>
      <dgm:spPr>
        <a:scene3d>
          <a:camera prst="orthographicFront" zoom="95000"/>
          <a:lightRig rig="flat" dir="t"/>
        </a:scene3d>
      </dgm:spPr>
      <dgm:t>
        <a:bodyPr/>
        <a:lstStyle/>
        <a:p>
          <a:endParaRPr lang="en-US"/>
        </a:p>
      </dgm:t>
    </dgm:pt>
    <dgm:pt modelId="{612EC0B8-9E48-48B6-84DA-0518774FCB1F}">
      <dgm:prSet phldrT="[Text]" custT="1"/>
      <dgm:spPr/>
      <dgm:t>
        <a:bodyPr/>
        <a:lstStyle/>
        <a:p>
          <a:endParaRPr kumimoji="1" lang="en-GB" sz="2400" baseline="0" dirty="0" smtClean="0"/>
        </a:p>
        <a:p>
          <a:r>
            <a:rPr kumimoji="1" lang="en-GB" sz="2400" b="1" i="0" baseline="0" dirty="0" smtClean="0"/>
            <a:t>Two types of </a:t>
          </a:r>
        </a:p>
        <a:p>
          <a:r>
            <a:rPr kumimoji="1" lang="en-GB" sz="2400" b="1" i="0" baseline="0" dirty="0" smtClean="0"/>
            <a:t>channels between mobile unit </a:t>
          </a:r>
        </a:p>
        <a:p>
          <a:r>
            <a:rPr kumimoji="1" lang="en-GB" sz="2400" b="1" i="0" baseline="0" dirty="0" smtClean="0"/>
            <a:t>and base </a:t>
          </a:r>
        </a:p>
        <a:p>
          <a:r>
            <a:rPr kumimoji="1" lang="en-GB" sz="2400" b="1" i="0" baseline="0" dirty="0" smtClean="0"/>
            <a:t>station (BS)</a:t>
          </a:r>
          <a:endParaRPr lang="en-US" sz="2400" b="1" i="0" baseline="0" dirty="0"/>
        </a:p>
      </dgm:t>
    </dgm:pt>
    <dgm:pt modelId="{1BE0AFDF-FB38-4E30-9DCF-427C9384A834}" type="parTrans" cxnId="{EC248EB5-168F-483E-B45D-1337DC221C6A}">
      <dgm:prSet/>
      <dgm:spPr/>
      <dgm:t>
        <a:bodyPr/>
        <a:lstStyle/>
        <a:p>
          <a:endParaRPr lang="en-US"/>
        </a:p>
      </dgm:t>
    </dgm:pt>
    <dgm:pt modelId="{E01F7D70-2900-411E-A711-BBE69EDA9DFE}" type="sibTrans" cxnId="{EC248EB5-168F-483E-B45D-1337DC221C6A}">
      <dgm:prSet/>
      <dgm:spPr/>
      <dgm:t>
        <a:bodyPr/>
        <a:lstStyle/>
        <a:p>
          <a:endParaRPr lang="en-US"/>
        </a:p>
      </dgm:t>
    </dgm:pt>
    <dgm:pt modelId="{EEB53FE4-E97E-445F-B320-84F15CDF07DA}">
      <dgm:prSet phldrT="[Text]" custT="1"/>
      <dgm:spPr/>
      <dgm:t>
        <a:bodyPr/>
        <a:lstStyle/>
        <a:p>
          <a:r>
            <a:rPr kumimoji="1" lang="en-GB" sz="2400" b="1" i="0" baseline="0" dirty="0" smtClean="0"/>
            <a:t>Control Channels</a:t>
          </a:r>
          <a:endParaRPr lang="en-US" sz="2400" b="1" i="0" baseline="0" dirty="0"/>
        </a:p>
      </dgm:t>
    </dgm:pt>
    <dgm:pt modelId="{CEFE0B6A-B41B-4366-BC95-5A433F17AF33}" type="parTrans" cxnId="{81F6BB01-2A84-4857-952B-44E63BF37650}">
      <dgm:prSet/>
      <dgm:spPr/>
      <dgm:t>
        <a:bodyPr/>
        <a:lstStyle/>
        <a:p>
          <a:endParaRPr lang="en-US"/>
        </a:p>
      </dgm:t>
    </dgm:pt>
    <dgm:pt modelId="{495F04D7-556F-47DF-9671-3CE8FC0BD660}" type="sibTrans" cxnId="{81F6BB01-2A84-4857-952B-44E63BF37650}">
      <dgm:prSet/>
      <dgm:spPr/>
      <dgm:t>
        <a:bodyPr/>
        <a:lstStyle/>
        <a:p>
          <a:endParaRPr lang="en-US"/>
        </a:p>
      </dgm:t>
    </dgm:pt>
    <dgm:pt modelId="{2F844B33-FD5A-4EB1-8D5D-E8CB68546E5A}">
      <dgm:prSet phldrT="[Text]" custT="1"/>
      <dgm:spPr/>
      <dgm:t>
        <a:bodyPr/>
        <a:lstStyle/>
        <a:p>
          <a:r>
            <a:rPr kumimoji="1" lang="en-GB" sz="2400" b="1" i="0" baseline="0" dirty="0" smtClean="0"/>
            <a:t> establish relationship         between mobile unit and nearest BS</a:t>
          </a:r>
          <a:endParaRPr lang="en-US" sz="2400" b="1" i="0" baseline="0" dirty="0"/>
        </a:p>
      </dgm:t>
    </dgm:pt>
    <dgm:pt modelId="{ADDBD7AA-2871-481B-9991-F2E281EE4E53}" type="parTrans" cxnId="{AB4117C8-63FF-4ECD-B33B-085A26C2252E}">
      <dgm:prSet/>
      <dgm:spPr/>
      <dgm:t>
        <a:bodyPr/>
        <a:lstStyle/>
        <a:p>
          <a:endParaRPr lang="en-US"/>
        </a:p>
      </dgm:t>
    </dgm:pt>
    <dgm:pt modelId="{894FC1D1-E9A7-450E-8613-9D3FB0662919}" type="sibTrans" cxnId="{AB4117C8-63FF-4ECD-B33B-085A26C2252E}">
      <dgm:prSet/>
      <dgm:spPr/>
      <dgm:t>
        <a:bodyPr/>
        <a:lstStyle/>
        <a:p>
          <a:endParaRPr lang="en-US"/>
        </a:p>
      </dgm:t>
    </dgm:pt>
    <dgm:pt modelId="{D8FB6A2D-710E-4BA2-889A-67170C02DF4A}">
      <dgm:prSet phldrT="[Text]" custT="1"/>
      <dgm:spPr/>
      <dgm:t>
        <a:bodyPr/>
        <a:lstStyle/>
        <a:p>
          <a:r>
            <a:rPr kumimoji="1" lang="en-GB" sz="2400" b="1" i="0" baseline="0" dirty="0" smtClean="0"/>
            <a:t>Traffic Channels</a:t>
          </a:r>
          <a:endParaRPr lang="en-US" sz="2400" b="1" i="0" baseline="0" dirty="0"/>
        </a:p>
      </dgm:t>
    </dgm:pt>
    <dgm:pt modelId="{2D1C5C5A-8623-45AF-B4F3-C083CF63641A}" type="parTrans" cxnId="{EE554444-2139-4700-AFE1-F1C54687AB14}">
      <dgm:prSet/>
      <dgm:spPr/>
      <dgm:t>
        <a:bodyPr/>
        <a:lstStyle/>
        <a:p>
          <a:endParaRPr lang="en-US"/>
        </a:p>
      </dgm:t>
    </dgm:pt>
    <dgm:pt modelId="{1279521E-16FE-4187-B835-496ACE026813}" type="sibTrans" cxnId="{EE554444-2139-4700-AFE1-F1C54687AB14}">
      <dgm:prSet/>
      <dgm:spPr/>
      <dgm:t>
        <a:bodyPr/>
        <a:lstStyle/>
        <a:p>
          <a:endParaRPr lang="en-US"/>
        </a:p>
      </dgm:t>
    </dgm:pt>
    <dgm:pt modelId="{46FEC246-6BDA-42C0-B10D-82C26423073A}">
      <dgm:prSet phldrT="[Text]" custT="1"/>
      <dgm:spPr/>
      <dgm:t>
        <a:bodyPr/>
        <a:lstStyle/>
        <a:p>
          <a:r>
            <a:rPr kumimoji="1" lang="en-GB" sz="2400" b="1" i="0" baseline="0" dirty="0" smtClean="0"/>
            <a:t>carry voice and data</a:t>
          </a:r>
          <a:endParaRPr lang="en-US" sz="2400" b="1" i="0" baseline="0" dirty="0"/>
        </a:p>
      </dgm:t>
    </dgm:pt>
    <dgm:pt modelId="{3E0A33B4-3E96-46A6-811E-EE183A17B5C1}" type="parTrans" cxnId="{BEC4C05C-7AD2-40BC-8C7F-6A3B4F76F442}">
      <dgm:prSet/>
      <dgm:spPr/>
      <dgm:t>
        <a:bodyPr/>
        <a:lstStyle/>
        <a:p>
          <a:endParaRPr lang="en-US"/>
        </a:p>
      </dgm:t>
    </dgm:pt>
    <dgm:pt modelId="{04B007BA-D655-4444-B8FB-084BF267328C}" type="sibTrans" cxnId="{BEC4C05C-7AD2-40BC-8C7F-6A3B4F76F442}">
      <dgm:prSet/>
      <dgm:spPr/>
      <dgm:t>
        <a:bodyPr/>
        <a:lstStyle/>
        <a:p>
          <a:endParaRPr lang="en-US"/>
        </a:p>
      </dgm:t>
    </dgm:pt>
    <dgm:pt modelId="{B214276E-A1EC-714D-91CA-70F4F7376CFE}">
      <dgm:prSet phldrT="[Text]" custT="1"/>
      <dgm:spPr/>
      <dgm:t>
        <a:bodyPr/>
        <a:lstStyle/>
        <a:p>
          <a:r>
            <a:rPr kumimoji="1" lang="en-GB" sz="2400" b="1" i="0" baseline="0" dirty="0" smtClean="0"/>
            <a:t> set up and maintain calls</a:t>
          </a:r>
          <a:endParaRPr lang="en-US" sz="2400" b="1" i="0" baseline="0" dirty="0"/>
        </a:p>
      </dgm:t>
    </dgm:pt>
    <dgm:pt modelId="{CAEC2FB0-BA2B-3E4E-B9A5-15571A55D49F}" type="parTrans" cxnId="{D4913D67-E1DA-8B40-BD16-66BFE180587F}">
      <dgm:prSet/>
      <dgm:spPr/>
      <dgm:t>
        <a:bodyPr/>
        <a:lstStyle/>
        <a:p>
          <a:endParaRPr lang="en-US"/>
        </a:p>
      </dgm:t>
    </dgm:pt>
    <dgm:pt modelId="{6705D30E-9E54-A842-B079-6E37159EF46C}" type="sibTrans" cxnId="{D4913D67-E1DA-8B40-BD16-66BFE180587F}">
      <dgm:prSet/>
      <dgm:spPr/>
      <dgm:t>
        <a:bodyPr/>
        <a:lstStyle/>
        <a:p>
          <a:endParaRPr lang="en-US"/>
        </a:p>
      </dgm:t>
    </dgm:pt>
    <dgm:pt modelId="{DEF58C0B-5B88-C547-8D97-F5E6A61F0CA5}" type="pres">
      <dgm:prSet presAssocID="{E416A877-32D1-47E2-8FBB-B540F09FB867}" presName="linearFlow" presStyleCnt="0">
        <dgm:presLayoutVars>
          <dgm:dir/>
          <dgm:animLvl val="lvl"/>
          <dgm:resizeHandles val="exact"/>
        </dgm:presLayoutVars>
      </dgm:prSet>
      <dgm:spPr/>
      <dgm:t>
        <a:bodyPr/>
        <a:lstStyle/>
        <a:p>
          <a:endParaRPr lang="en-US"/>
        </a:p>
      </dgm:t>
    </dgm:pt>
    <dgm:pt modelId="{843BD2F1-432C-2245-AB4A-A84A42A1AA79}" type="pres">
      <dgm:prSet presAssocID="{612EC0B8-9E48-48B6-84DA-0518774FCB1F}" presName="composite" presStyleCnt="0"/>
      <dgm:spPr/>
      <dgm:t>
        <a:bodyPr/>
        <a:lstStyle/>
        <a:p>
          <a:endParaRPr lang="en-US"/>
        </a:p>
      </dgm:t>
    </dgm:pt>
    <dgm:pt modelId="{DEC7EB67-7FE4-8940-BA7C-BAB7B691C375}" type="pres">
      <dgm:prSet presAssocID="{612EC0B8-9E48-48B6-84DA-0518774FCB1F}" presName="parentText" presStyleLbl="alignNode1" presStyleIdx="0" presStyleCnt="1" custLinFactNeighborY="1090">
        <dgm:presLayoutVars>
          <dgm:chMax val="1"/>
          <dgm:bulletEnabled val="1"/>
        </dgm:presLayoutVars>
      </dgm:prSet>
      <dgm:spPr/>
      <dgm:t>
        <a:bodyPr/>
        <a:lstStyle/>
        <a:p>
          <a:endParaRPr lang="en-US"/>
        </a:p>
      </dgm:t>
    </dgm:pt>
    <dgm:pt modelId="{6A190566-F244-7E4D-90A4-A9B5A25C31A5}" type="pres">
      <dgm:prSet presAssocID="{612EC0B8-9E48-48B6-84DA-0518774FCB1F}" presName="descendantText" presStyleLbl="alignAcc1" presStyleIdx="0" presStyleCnt="1">
        <dgm:presLayoutVars>
          <dgm:bulletEnabled val="1"/>
        </dgm:presLayoutVars>
      </dgm:prSet>
      <dgm:spPr/>
      <dgm:t>
        <a:bodyPr/>
        <a:lstStyle/>
        <a:p>
          <a:endParaRPr lang="en-US"/>
        </a:p>
      </dgm:t>
    </dgm:pt>
  </dgm:ptLst>
  <dgm:cxnLst>
    <dgm:cxn modelId="{D4913D67-E1DA-8B40-BD16-66BFE180587F}" srcId="{EEB53FE4-E97E-445F-B320-84F15CDF07DA}" destId="{B214276E-A1EC-714D-91CA-70F4F7376CFE}" srcOrd="0" destOrd="0" parTransId="{CAEC2FB0-BA2B-3E4E-B9A5-15571A55D49F}" sibTransId="{6705D30E-9E54-A842-B079-6E37159EF46C}"/>
    <dgm:cxn modelId="{81F6BB01-2A84-4857-952B-44E63BF37650}" srcId="{612EC0B8-9E48-48B6-84DA-0518774FCB1F}" destId="{EEB53FE4-E97E-445F-B320-84F15CDF07DA}" srcOrd="0" destOrd="0" parTransId="{CEFE0B6A-B41B-4366-BC95-5A433F17AF33}" sibTransId="{495F04D7-556F-47DF-9671-3CE8FC0BD660}"/>
    <dgm:cxn modelId="{F4C4E6A8-F6A6-EA4A-AC31-FFA2496ED7E1}" type="presOf" srcId="{612EC0B8-9E48-48B6-84DA-0518774FCB1F}" destId="{DEC7EB67-7FE4-8940-BA7C-BAB7B691C375}" srcOrd="0" destOrd="0" presId="urn:microsoft.com/office/officeart/2005/8/layout/chevron2"/>
    <dgm:cxn modelId="{EE554444-2139-4700-AFE1-F1C54687AB14}" srcId="{612EC0B8-9E48-48B6-84DA-0518774FCB1F}" destId="{D8FB6A2D-710E-4BA2-889A-67170C02DF4A}" srcOrd="1" destOrd="0" parTransId="{2D1C5C5A-8623-45AF-B4F3-C083CF63641A}" sibTransId="{1279521E-16FE-4187-B835-496ACE026813}"/>
    <dgm:cxn modelId="{322237D6-B15B-DE49-9E42-3AA4C8F7AC3E}" type="presOf" srcId="{B214276E-A1EC-714D-91CA-70F4F7376CFE}" destId="{6A190566-F244-7E4D-90A4-A9B5A25C31A5}" srcOrd="0" destOrd="1" presId="urn:microsoft.com/office/officeart/2005/8/layout/chevron2"/>
    <dgm:cxn modelId="{EC248EB5-168F-483E-B45D-1337DC221C6A}" srcId="{E416A877-32D1-47E2-8FBB-B540F09FB867}" destId="{612EC0B8-9E48-48B6-84DA-0518774FCB1F}" srcOrd="0" destOrd="0" parTransId="{1BE0AFDF-FB38-4E30-9DCF-427C9384A834}" sibTransId="{E01F7D70-2900-411E-A711-BBE69EDA9DFE}"/>
    <dgm:cxn modelId="{E473E884-A58A-F04B-81EA-EBEF336889F1}" type="presOf" srcId="{D8FB6A2D-710E-4BA2-889A-67170C02DF4A}" destId="{6A190566-F244-7E4D-90A4-A9B5A25C31A5}" srcOrd="0" destOrd="3" presId="urn:microsoft.com/office/officeart/2005/8/layout/chevron2"/>
    <dgm:cxn modelId="{6BFD7A8F-74E8-2449-90D0-2F10980C44B0}" type="presOf" srcId="{E416A877-32D1-47E2-8FBB-B540F09FB867}" destId="{DEF58C0B-5B88-C547-8D97-F5E6A61F0CA5}" srcOrd="0" destOrd="0" presId="urn:microsoft.com/office/officeart/2005/8/layout/chevron2"/>
    <dgm:cxn modelId="{BEC4C05C-7AD2-40BC-8C7F-6A3B4F76F442}" srcId="{D8FB6A2D-710E-4BA2-889A-67170C02DF4A}" destId="{46FEC246-6BDA-42C0-B10D-82C26423073A}" srcOrd="0" destOrd="0" parTransId="{3E0A33B4-3E96-46A6-811E-EE183A17B5C1}" sibTransId="{04B007BA-D655-4444-B8FB-084BF267328C}"/>
    <dgm:cxn modelId="{CCB46FAC-D611-3A43-A5CC-7F7AEDFF0321}" type="presOf" srcId="{46FEC246-6BDA-42C0-B10D-82C26423073A}" destId="{6A190566-F244-7E4D-90A4-A9B5A25C31A5}" srcOrd="0" destOrd="4" presId="urn:microsoft.com/office/officeart/2005/8/layout/chevron2"/>
    <dgm:cxn modelId="{AB4117C8-63FF-4ECD-B33B-085A26C2252E}" srcId="{EEB53FE4-E97E-445F-B320-84F15CDF07DA}" destId="{2F844B33-FD5A-4EB1-8D5D-E8CB68546E5A}" srcOrd="1" destOrd="0" parTransId="{ADDBD7AA-2871-481B-9991-F2E281EE4E53}" sibTransId="{894FC1D1-E9A7-450E-8613-9D3FB0662919}"/>
    <dgm:cxn modelId="{E01C5081-658B-9C4C-960D-E77B4FE70DEF}" type="presOf" srcId="{2F844B33-FD5A-4EB1-8D5D-E8CB68546E5A}" destId="{6A190566-F244-7E4D-90A4-A9B5A25C31A5}" srcOrd="0" destOrd="2" presId="urn:microsoft.com/office/officeart/2005/8/layout/chevron2"/>
    <dgm:cxn modelId="{DA1D12C0-6AAF-4141-8309-8F85588A1149}" type="presOf" srcId="{EEB53FE4-E97E-445F-B320-84F15CDF07DA}" destId="{6A190566-F244-7E4D-90A4-A9B5A25C31A5}" srcOrd="0" destOrd="0" presId="urn:microsoft.com/office/officeart/2005/8/layout/chevron2"/>
    <dgm:cxn modelId="{2FE42957-59E3-0945-AA9B-51F5C675C94F}" type="presParOf" srcId="{DEF58C0B-5B88-C547-8D97-F5E6A61F0CA5}" destId="{843BD2F1-432C-2245-AB4A-A84A42A1AA79}" srcOrd="0" destOrd="0" presId="urn:microsoft.com/office/officeart/2005/8/layout/chevron2"/>
    <dgm:cxn modelId="{C6CD9343-BEE4-5C4B-A47F-174A4714BECB}" type="presParOf" srcId="{843BD2F1-432C-2245-AB4A-A84A42A1AA79}" destId="{DEC7EB67-7FE4-8940-BA7C-BAB7B691C375}" srcOrd="0" destOrd="0" presId="urn:microsoft.com/office/officeart/2005/8/layout/chevron2"/>
    <dgm:cxn modelId="{BF9D4B85-9DAA-BF4A-9E84-86DABF050025}" type="presParOf" srcId="{843BD2F1-432C-2245-AB4A-A84A42A1AA79}" destId="{6A190566-F244-7E4D-90A4-A9B5A25C31A5}"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31BEA7-61D9-460E-989F-D4F3E27CDD28}" type="doc">
      <dgm:prSet loTypeId="urn:microsoft.com/office/officeart/2005/8/layout/vList5" loCatId="list" qsTypeId="urn:microsoft.com/office/officeart/2005/8/quickstyle/simple2" qsCatId="simple" csTypeId="urn:microsoft.com/office/officeart/2005/8/colors/accent1_2" csCatId="accent1" phldr="1"/>
      <dgm:spPr/>
      <dgm:t>
        <a:bodyPr/>
        <a:lstStyle/>
        <a:p>
          <a:endParaRPr lang="en-US"/>
        </a:p>
      </dgm:t>
    </dgm:pt>
    <dgm:pt modelId="{8F4A500D-4DAC-41AF-A48F-496F9872B4B1}">
      <dgm:prSet phldrT="[Text]"/>
      <dgm:spPr/>
      <dgm:t>
        <a:bodyPr/>
        <a:lstStyle/>
        <a:p>
          <a:r>
            <a:rPr kumimoji="1" lang="en-GB" dirty="0" smtClean="0"/>
            <a:t>fast fading</a:t>
          </a:r>
          <a:endParaRPr lang="en-US" dirty="0"/>
        </a:p>
      </dgm:t>
    </dgm:pt>
    <dgm:pt modelId="{D581E87C-7CF9-47F4-95DD-447280B41162}" type="parTrans" cxnId="{3F909033-DA9B-4FDF-B0CE-CE15486B7108}">
      <dgm:prSet/>
      <dgm:spPr/>
      <dgm:t>
        <a:bodyPr/>
        <a:lstStyle/>
        <a:p>
          <a:endParaRPr lang="en-US"/>
        </a:p>
      </dgm:t>
    </dgm:pt>
    <dgm:pt modelId="{3DC64164-0BE8-4807-B7E8-1436EB6BF151}" type="sibTrans" cxnId="{3F909033-DA9B-4FDF-B0CE-CE15486B7108}">
      <dgm:prSet/>
      <dgm:spPr/>
      <dgm:t>
        <a:bodyPr/>
        <a:lstStyle/>
        <a:p>
          <a:endParaRPr lang="en-US"/>
        </a:p>
      </dgm:t>
    </dgm:pt>
    <dgm:pt modelId="{E32328BA-FE1C-4364-9E74-499E0439779E}">
      <dgm:prSet phldrT="[Text]"/>
      <dgm:spPr/>
      <dgm:t>
        <a:bodyPr/>
        <a:lstStyle/>
        <a:p>
          <a:r>
            <a:rPr kumimoji="1" lang="en-GB" dirty="0" smtClean="0"/>
            <a:t>rapid changes in strength over half wavelength distances </a:t>
          </a:r>
          <a:endParaRPr lang="en-US" dirty="0"/>
        </a:p>
      </dgm:t>
    </dgm:pt>
    <dgm:pt modelId="{2305A4CB-809B-4356-BA90-05221CB4B6BF}" type="parTrans" cxnId="{078C58B6-4ECA-41F8-94E8-C814C6FF0355}">
      <dgm:prSet/>
      <dgm:spPr/>
      <dgm:t>
        <a:bodyPr/>
        <a:lstStyle/>
        <a:p>
          <a:endParaRPr lang="en-US"/>
        </a:p>
      </dgm:t>
    </dgm:pt>
    <dgm:pt modelId="{786EA7E4-5361-4C58-A280-E1B1E60F7085}" type="sibTrans" cxnId="{078C58B6-4ECA-41F8-94E8-C814C6FF0355}">
      <dgm:prSet/>
      <dgm:spPr/>
      <dgm:t>
        <a:bodyPr/>
        <a:lstStyle/>
        <a:p>
          <a:endParaRPr lang="en-US"/>
        </a:p>
      </dgm:t>
    </dgm:pt>
    <dgm:pt modelId="{4009460F-0760-4719-BEDA-45FFC073C0AB}">
      <dgm:prSet phldrT="[Text]"/>
      <dgm:spPr/>
      <dgm:t>
        <a:bodyPr/>
        <a:lstStyle/>
        <a:p>
          <a:r>
            <a:rPr kumimoji="1" lang="en-GB" dirty="0" smtClean="0"/>
            <a:t>slow fading</a:t>
          </a:r>
          <a:endParaRPr lang="en-US" dirty="0"/>
        </a:p>
      </dgm:t>
    </dgm:pt>
    <dgm:pt modelId="{45F9F7C2-4970-40B9-A979-10E9BF838AA6}" type="parTrans" cxnId="{18D2B3A6-44C3-4C87-A36F-E12A0B4A5F3E}">
      <dgm:prSet/>
      <dgm:spPr/>
      <dgm:t>
        <a:bodyPr/>
        <a:lstStyle/>
        <a:p>
          <a:endParaRPr lang="en-US"/>
        </a:p>
      </dgm:t>
    </dgm:pt>
    <dgm:pt modelId="{A1C95523-F2B5-4D8E-BC92-7CBF58F2C683}" type="sibTrans" cxnId="{18D2B3A6-44C3-4C87-A36F-E12A0B4A5F3E}">
      <dgm:prSet/>
      <dgm:spPr/>
      <dgm:t>
        <a:bodyPr/>
        <a:lstStyle/>
        <a:p>
          <a:endParaRPr lang="en-US"/>
        </a:p>
      </dgm:t>
    </dgm:pt>
    <dgm:pt modelId="{D218F1BC-924B-4EBE-8F4E-86974D5D0F54}">
      <dgm:prSet phldrT="[Text]"/>
      <dgm:spPr/>
      <dgm:t>
        <a:bodyPr/>
        <a:lstStyle/>
        <a:p>
          <a:r>
            <a:rPr kumimoji="1" lang="en-GB" dirty="0" smtClean="0"/>
            <a:t>slower changes due to user passing different height buildings, gaps in buildings, etc.</a:t>
          </a:r>
          <a:endParaRPr lang="en-US" dirty="0"/>
        </a:p>
      </dgm:t>
    </dgm:pt>
    <dgm:pt modelId="{BDA3ABD2-6911-4F9C-A5D1-54F63C7EC3AC}" type="parTrans" cxnId="{21A04BEA-AD0C-4BA2-A97C-31EFFD38F67F}">
      <dgm:prSet/>
      <dgm:spPr/>
      <dgm:t>
        <a:bodyPr/>
        <a:lstStyle/>
        <a:p>
          <a:endParaRPr lang="en-US"/>
        </a:p>
      </dgm:t>
    </dgm:pt>
    <dgm:pt modelId="{44505186-99E0-4DA4-A7B5-647CD1FD893C}" type="sibTrans" cxnId="{21A04BEA-AD0C-4BA2-A97C-31EFFD38F67F}">
      <dgm:prSet/>
      <dgm:spPr/>
      <dgm:t>
        <a:bodyPr/>
        <a:lstStyle/>
        <a:p>
          <a:endParaRPr lang="en-US"/>
        </a:p>
      </dgm:t>
    </dgm:pt>
    <dgm:pt modelId="{8003D6FF-2575-4F16-AEF6-BF44CF14EC2F}">
      <dgm:prSet phldrT="[Text]"/>
      <dgm:spPr/>
      <dgm:t>
        <a:bodyPr/>
        <a:lstStyle/>
        <a:p>
          <a:r>
            <a:rPr kumimoji="1" lang="en-GB" dirty="0" smtClean="0"/>
            <a:t>flat fading</a:t>
          </a:r>
          <a:endParaRPr lang="en-US" dirty="0"/>
        </a:p>
      </dgm:t>
    </dgm:pt>
    <dgm:pt modelId="{172D0C33-0727-48D1-A640-5913FC88D860}" type="parTrans" cxnId="{AB989FE0-DF33-438D-805E-F62E2D5A6E0A}">
      <dgm:prSet/>
      <dgm:spPr/>
      <dgm:t>
        <a:bodyPr/>
        <a:lstStyle/>
        <a:p>
          <a:endParaRPr lang="en-US"/>
        </a:p>
      </dgm:t>
    </dgm:pt>
    <dgm:pt modelId="{DD371735-3720-4A4D-BC11-15EC2136E0A7}" type="sibTrans" cxnId="{AB989FE0-DF33-438D-805E-F62E2D5A6E0A}">
      <dgm:prSet/>
      <dgm:spPr/>
      <dgm:t>
        <a:bodyPr/>
        <a:lstStyle/>
        <a:p>
          <a:endParaRPr lang="en-US"/>
        </a:p>
      </dgm:t>
    </dgm:pt>
    <dgm:pt modelId="{B5B20E2D-C901-4667-86B6-A93468353012}">
      <dgm:prSet phldrT="[Text]"/>
      <dgm:spPr/>
      <dgm:t>
        <a:bodyPr/>
        <a:lstStyle/>
        <a:p>
          <a:r>
            <a:rPr kumimoji="1" lang="en-GB" dirty="0" smtClean="0"/>
            <a:t>affects all frequencies in same proportion simultaneously</a:t>
          </a:r>
          <a:endParaRPr lang="en-US" dirty="0"/>
        </a:p>
      </dgm:t>
    </dgm:pt>
    <dgm:pt modelId="{30784752-D860-460A-9AA7-7ACE134AFF78}" type="parTrans" cxnId="{E5615167-4A50-4B24-9C89-C6AB3A4B580B}">
      <dgm:prSet/>
      <dgm:spPr/>
      <dgm:t>
        <a:bodyPr/>
        <a:lstStyle/>
        <a:p>
          <a:endParaRPr lang="en-US"/>
        </a:p>
      </dgm:t>
    </dgm:pt>
    <dgm:pt modelId="{B5A32339-AE4F-46A2-9BA9-65CD488B73B6}" type="sibTrans" cxnId="{E5615167-4A50-4B24-9C89-C6AB3A4B580B}">
      <dgm:prSet/>
      <dgm:spPr/>
      <dgm:t>
        <a:bodyPr/>
        <a:lstStyle/>
        <a:p>
          <a:endParaRPr lang="en-US"/>
        </a:p>
      </dgm:t>
    </dgm:pt>
    <dgm:pt modelId="{01718510-164F-4F9A-B0E7-B904D2571AC5}">
      <dgm:prSet phldrT="[Text]"/>
      <dgm:spPr/>
      <dgm:t>
        <a:bodyPr/>
        <a:lstStyle/>
        <a:p>
          <a:r>
            <a:rPr kumimoji="1" lang="en-GB" dirty="0" smtClean="0"/>
            <a:t>selective fading</a:t>
          </a:r>
          <a:endParaRPr lang="en-US" dirty="0"/>
        </a:p>
      </dgm:t>
    </dgm:pt>
    <dgm:pt modelId="{A09CE041-FC54-4317-A535-7CDA2D27A453}" type="parTrans" cxnId="{09F49FFA-6C7A-4C35-BF48-309A3783F512}">
      <dgm:prSet/>
      <dgm:spPr/>
      <dgm:t>
        <a:bodyPr/>
        <a:lstStyle/>
        <a:p>
          <a:endParaRPr lang="en-US"/>
        </a:p>
      </dgm:t>
    </dgm:pt>
    <dgm:pt modelId="{E8E051A2-1AB0-4150-A84E-3D341D7AC5BE}" type="sibTrans" cxnId="{09F49FFA-6C7A-4C35-BF48-309A3783F512}">
      <dgm:prSet/>
      <dgm:spPr/>
      <dgm:t>
        <a:bodyPr/>
        <a:lstStyle/>
        <a:p>
          <a:endParaRPr lang="en-US"/>
        </a:p>
      </dgm:t>
    </dgm:pt>
    <dgm:pt modelId="{B2F707F4-D3CE-4697-8767-A96819705884}">
      <dgm:prSet phldrT="[Text]"/>
      <dgm:spPr/>
      <dgm:t>
        <a:bodyPr/>
        <a:lstStyle/>
        <a:p>
          <a:r>
            <a:rPr kumimoji="1" lang="en-GB" dirty="0" smtClean="0"/>
            <a:t>different frequency components affected differently</a:t>
          </a:r>
          <a:endParaRPr lang="en-US" dirty="0"/>
        </a:p>
      </dgm:t>
    </dgm:pt>
    <dgm:pt modelId="{D0EEEDB7-2144-4D2B-9AF1-776198159CA9}" type="parTrans" cxnId="{BEB61F27-697A-4659-B7DF-64C71BD4329B}">
      <dgm:prSet/>
      <dgm:spPr/>
      <dgm:t>
        <a:bodyPr/>
        <a:lstStyle/>
        <a:p>
          <a:endParaRPr lang="en-US"/>
        </a:p>
      </dgm:t>
    </dgm:pt>
    <dgm:pt modelId="{9271F6AB-0AA2-4C70-95A9-6ABCD5AACB74}" type="sibTrans" cxnId="{BEB61F27-697A-4659-B7DF-64C71BD4329B}">
      <dgm:prSet/>
      <dgm:spPr/>
      <dgm:t>
        <a:bodyPr/>
        <a:lstStyle/>
        <a:p>
          <a:endParaRPr lang="en-US"/>
        </a:p>
      </dgm:t>
    </dgm:pt>
    <dgm:pt modelId="{3124F675-F30A-4EA9-B363-E3C836C0FAD9}" type="pres">
      <dgm:prSet presAssocID="{4231BEA7-61D9-460E-989F-D4F3E27CDD28}" presName="Name0" presStyleCnt="0">
        <dgm:presLayoutVars>
          <dgm:dir/>
          <dgm:animLvl val="lvl"/>
          <dgm:resizeHandles val="exact"/>
        </dgm:presLayoutVars>
      </dgm:prSet>
      <dgm:spPr/>
      <dgm:t>
        <a:bodyPr/>
        <a:lstStyle/>
        <a:p>
          <a:endParaRPr lang="en-US"/>
        </a:p>
      </dgm:t>
    </dgm:pt>
    <dgm:pt modelId="{0F983802-07A0-44DA-9633-05269AB9892A}" type="pres">
      <dgm:prSet presAssocID="{8F4A500D-4DAC-41AF-A48F-496F9872B4B1}" presName="linNode" presStyleCnt="0"/>
      <dgm:spPr/>
    </dgm:pt>
    <dgm:pt modelId="{4DC616B6-AA3C-4E9A-BE58-2A99E1146CFF}" type="pres">
      <dgm:prSet presAssocID="{8F4A500D-4DAC-41AF-A48F-496F9872B4B1}" presName="parentText" presStyleLbl="node1" presStyleIdx="0" presStyleCnt="4">
        <dgm:presLayoutVars>
          <dgm:chMax val="1"/>
          <dgm:bulletEnabled val="1"/>
        </dgm:presLayoutVars>
      </dgm:prSet>
      <dgm:spPr/>
      <dgm:t>
        <a:bodyPr/>
        <a:lstStyle/>
        <a:p>
          <a:endParaRPr lang="en-US"/>
        </a:p>
      </dgm:t>
    </dgm:pt>
    <dgm:pt modelId="{E8F85283-15C4-48C4-AF90-8F7A346E1766}" type="pres">
      <dgm:prSet presAssocID="{8F4A500D-4DAC-41AF-A48F-496F9872B4B1}" presName="descendantText" presStyleLbl="alignAccFollowNode1" presStyleIdx="0" presStyleCnt="4">
        <dgm:presLayoutVars>
          <dgm:bulletEnabled val="1"/>
        </dgm:presLayoutVars>
      </dgm:prSet>
      <dgm:spPr/>
      <dgm:t>
        <a:bodyPr/>
        <a:lstStyle/>
        <a:p>
          <a:endParaRPr lang="en-US"/>
        </a:p>
      </dgm:t>
    </dgm:pt>
    <dgm:pt modelId="{A55FE645-FD86-4D3F-B910-24532F2115B4}" type="pres">
      <dgm:prSet presAssocID="{3DC64164-0BE8-4807-B7E8-1436EB6BF151}" presName="sp" presStyleCnt="0"/>
      <dgm:spPr/>
    </dgm:pt>
    <dgm:pt modelId="{1F7195B9-B6E1-4BFA-91D9-A6EBD1965074}" type="pres">
      <dgm:prSet presAssocID="{4009460F-0760-4719-BEDA-45FFC073C0AB}" presName="linNode" presStyleCnt="0"/>
      <dgm:spPr/>
    </dgm:pt>
    <dgm:pt modelId="{4536DCD5-1477-4668-8826-AE12233DEF83}" type="pres">
      <dgm:prSet presAssocID="{4009460F-0760-4719-BEDA-45FFC073C0AB}" presName="parentText" presStyleLbl="node1" presStyleIdx="1" presStyleCnt="4">
        <dgm:presLayoutVars>
          <dgm:chMax val="1"/>
          <dgm:bulletEnabled val="1"/>
        </dgm:presLayoutVars>
      </dgm:prSet>
      <dgm:spPr/>
      <dgm:t>
        <a:bodyPr/>
        <a:lstStyle/>
        <a:p>
          <a:endParaRPr lang="en-US"/>
        </a:p>
      </dgm:t>
    </dgm:pt>
    <dgm:pt modelId="{0F071AEF-22AF-4383-B87E-C73C3F810E9F}" type="pres">
      <dgm:prSet presAssocID="{4009460F-0760-4719-BEDA-45FFC073C0AB}" presName="descendantText" presStyleLbl="alignAccFollowNode1" presStyleIdx="1" presStyleCnt="4">
        <dgm:presLayoutVars>
          <dgm:bulletEnabled val="1"/>
        </dgm:presLayoutVars>
      </dgm:prSet>
      <dgm:spPr/>
      <dgm:t>
        <a:bodyPr/>
        <a:lstStyle/>
        <a:p>
          <a:endParaRPr lang="en-US"/>
        </a:p>
      </dgm:t>
    </dgm:pt>
    <dgm:pt modelId="{430FE667-91E4-455B-B08B-5F3F4854FBFB}" type="pres">
      <dgm:prSet presAssocID="{A1C95523-F2B5-4D8E-BC92-7CBF58F2C683}" presName="sp" presStyleCnt="0"/>
      <dgm:spPr/>
    </dgm:pt>
    <dgm:pt modelId="{10311B6A-B557-4B3D-8050-AEEA80B65598}" type="pres">
      <dgm:prSet presAssocID="{8003D6FF-2575-4F16-AEF6-BF44CF14EC2F}" presName="linNode" presStyleCnt="0"/>
      <dgm:spPr/>
    </dgm:pt>
    <dgm:pt modelId="{B73E80C4-5CF9-4ADC-AD25-0672C2289F21}" type="pres">
      <dgm:prSet presAssocID="{8003D6FF-2575-4F16-AEF6-BF44CF14EC2F}" presName="parentText" presStyleLbl="node1" presStyleIdx="2" presStyleCnt="4">
        <dgm:presLayoutVars>
          <dgm:chMax val="1"/>
          <dgm:bulletEnabled val="1"/>
        </dgm:presLayoutVars>
      </dgm:prSet>
      <dgm:spPr/>
      <dgm:t>
        <a:bodyPr/>
        <a:lstStyle/>
        <a:p>
          <a:endParaRPr lang="en-US"/>
        </a:p>
      </dgm:t>
    </dgm:pt>
    <dgm:pt modelId="{07CF9A94-E983-4AB7-A4A5-214C1286FAFE}" type="pres">
      <dgm:prSet presAssocID="{8003D6FF-2575-4F16-AEF6-BF44CF14EC2F}" presName="descendantText" presStyleLbl="alignAccFollowNode1" presStyleIdx="2" presStyleCnt="4">
        <dgm:presLayoutVars>
          <dgm:bulletEnabled val="1"/>
        </dgm:presLayoutVars>
      </dgm:prSet>
      <dgm:spPr/>
      <dgm:t>
        <a:bodyPr/>
        <a:lstStyle/>
        <a:p>
          <a:endParaRPr lang="en-US"/>
        </a:p>
      </dgm:t>
    </dgm:pt>
    <dgm:pt modelId="{8DA04832-1CBE-4C14-ACCF-7B371EF4466E}" type="pres">
      <dgm:prSet presAssocID="{DD371735-3720-4A4D-BC11-15EC2136E0A7}" presName="sp" presStyleCnt="0"/>
      <dgm:spPr/>
    </dgm:pt>
    <dgm:pt modelId="{7685C613-6958-4827-AEA2-D4EE3828DFDC}" type="pres">
      <dgm:prSet presAssocID="{01718510-164F-4F9A-B0E7-B904D2571AC5}" presName="linNode" presStyleCnt="0"/>
      <dgm:spPr/>
    </dgm:pt>
    <dgm:pt modelId="{DC0D7E90-3636-4C11-8CB6-BFD7216EEE82}" type="pres">
      <dgm:prSet presAssocID="{01718510-164F-4F9A-B0E7-B904D2571AC5}" presName="parentText" presStyleLbl="node1" presStyleIdx="3" presStyleCnt="4">
        <dgm:presLayoutVars>
          <dgm:chMax val="1"/>
          <dgm:bulletEnabled val="1"/>
        </dgm:presLayoutVars>
      </dgm:prSet>
      <dgm:spPr/>
      <dgm:t>
        <a:bodyPr/>
        <a:lstStyle/>
        <a:p>
          <a:endParaRPr lang="en-US"/>
        </a:p>
      </dgm:t>
    </dgm:pt>
    <dgm:pt modelId="{819147B4-D946-45B0-854B-2ACE76FE91FC}" type="pres">
      <dgm:prSet presAssocID="{01718510-164F-4F9A-B0E7-B904D2571AC5}" presName="descendantText" presStyleLbl="alignAccFollowNode1" presStyleIdx="3" presStyleCnt="4">
        <dgm:presLayoutVars>
          <dgm:bulletEnabled val="1"/>
        </dgm:presLayoutVars>
      </dgm:prSet>
      <dgm:spPr/>
      <dgm:t>
        <a:bodyPr/>
        <a:lstStyle/>
        <a:p>
          <a:endParaRPr lang="en-US"/>
        </a:p>
      </dgm:t>
    </dgm:pt>
  </dgm:ptLst>
  <dgm:cxnLst>
    <dgm:cxn modelId="{92E3DDE3-F854-4B4D-824C-FCA8999C65BB}" type="presOf" srcId="{D218F1BC-924B-4EBE-8F4E-86974D5D0F54}" destId="{0F071AEF-22AF-4383-B87E-C73C3F810E9F}" srcOrd="0" destOrd="0" presId="urn:microsoft.com/office/officeart/2005/8/layout/vList5"/>
    <dgm:cxn modelId="{A40F12FB-2ECA-6247-AEF0-9B6EE3BD42AF}" type="presOf" srcId="{8F4A500D-4DAC-41AF-A48F-496F9872B4B1}" destId="{4DC616B6-AA3C-4E9A-BE58-2A99E1146CFF}" srcOrd="0" destOrd="0" presId="urn:microsoft.com/office/officeart/2005/8/layout/vList5"/>
    <dgm:cxn modelId="{078C58B6-4ECA-41F8-94E8-C814C6FF0355}" srcId="{8F4A500D-4DAC-41AF-A48F-496F9872B4B1}" destId="{E32328BA-FE1C-4364-9E74-499E0439779E}" srcOrd="0" destOrd="0" parTransId="{2305A4CB-809B-4356-BA90-05221CB4B6BF}" sibTransId="{786EA7E4-5361-4C58-A280-E1B1E60F7085}"/>
    <dgm:cxn modelId="{21A04BEA-AD0C-4BA2-A97C-31EFFD38F67F}" srcId="{4009460F-0760-4719-BEDA-45FFC073C0AB}" destId="{D218F1BC-924B-4EBE-8F4E-86974D5D0F54}" srcOrd="0" destOrd="0" parTransId="{BDA3ABD2-6911-4F9C-A5D1-54F63C7EC3AC}" sibTransId="{44505186-99E0-4DA4-A7B5-647CD1FD893C}"/>
    <dgm:cxn modelId="{3F909033-DA9B-4FDF-B0CE-CE15486B7108}" srcId="{4231BEA7-61D9-460E-989F-D4F3E27CDD28}" destId="{8F4A500D-4DAC-41AF-A48F-496F9872B4B1}" srcOrd="0" destOrd="0" parTransId="{D581E87C-7CF9-47F4-95DD-447280B41162}" sibTransId="{3DC64164-0BE8-4807-B7E8-1436EB6BF151}"/>
    <dgm:cxn modelId="{27F31AF4-AC39-0A4B-A2B8-5BB89D94DBF1}" type="presOf" srcId="{4009460F-0760-4719-BEDA-45FFC073C0AB}" destId="{4536DCD5-1477-4668-8826-AE12233DEF83}" srcOrd="0" destOrd="0" presId="urn:microsoft.com/office/officeart/2005/8/layout/vList5"/>
    <dgm:cxn modelId="{E5615167-4A50-4B24-9C89-C6AB3A4B580B}" srcId="{8003D6FF-2575-4F16-AEF6-BF44CF14EC2F}" destId="{B5B20E2D-C901-4667-86B6-A93468353012}" srcOrd="0" destOrd="0" parTransId="{30784752-D860-460A-9AA7-7ACE134AFF78}" sibTransId="{B5A32339-AE4F-46A2-9BA9-65CD488B73B6}"/>
    <dgm:cxn modelId="{F2BFACF6-F47D-F040-9260-06D6D866B5F0}" type="presOf" srcId="{4231BEA7-61D9-460E-989F-D4F3E27CDD28}" destId="{3124F675-F30A-4EA9-B363-E3C836C0FAD9}" srcOrd="0" destOrd="0" presId="urn:microsoft.com/office/officeart/2005/8/layout/vList5"/>
    <dgm:cxn modelId="{18D2B3A6-44C3-4C87-A36F-E12A0B4A5F3E}" srcId="{4231BEA7-61D9-460E-989F-D4F3E27CDD28}" destId="{4009460F-0760-4719-BEDA-45FFC073C0AB}" srcOrd="1" destOrd="0" parTransId="{45F9F7C2-4970-40B9-A979-10E9BF838AA6}" sibTransId="{A1C95523-F2B5-4D8E-BC92-7CBF58F2C683}"/>
    <dgm:cxn modelId="{9525C80D-0DAD-2341-BC97-AACED6C874C0}" type="presOf" srcId="{B5B20E2D-C901-4667-86B6-A93468353012}" destId="{07CF9A94-E983-4AB7-A4A5-214C1286FAFE}" srcOrd="0" destOrd="0" presId="urn:microsoft.com/office/officeart/2005/8/layout/vList5"/>
    <dgm:cxn modelId="{09F49FFA-6C7A-4C35-BF48-309A3783F512}" srcId="{4231BEA7-61D9-460E-989F-D4F3E27CDD28}" destId="{01718510-164F-4F9A-B0E7-B904D2571AC5}" srcOrd="3" destOrd="0" parTransId="{A09CE041-FC54-4317-A535-7CDA2D27A453}" sibTransId="{E8E051A2-1AB0-4150-A84E-3D341D7AC5BE}"/>
    <dgm:cxn modelId="{A45C2037-4AC1-254A-BE51-4D3F62C643A7}" type="presOf" srcId="{B2F707F4-D3CE-4697-8767-A96819705884}" destId="{819147B4-D946-45B0-854B-2ACE76FE91FC}" srcOrd="0" destOrd="0" presId="urn:microsoft.com/office/officeart/2005/8/layout/vList5"/>
    <dgm:cxn modelId="{BEB61F27-697A-4659-B7DF-64C71BD4329B}" srcId="{01718510-164F-4F9A-B0E7-B904D2571AC5}" destId="{B2F707F4-D3CE-4697-8767-A96819705884}" srcOrd="0" destOrd="0" parTransId="{D0EEEDB7-2144-4D2B-9AF1-776198159CA9}" sibTransId="{9271F6AB-0AA2-4C70-95A9-6ABCD5AACB74}"/>
    <dgm:cxn modelId="{97FB19B2-8447-EC4A-9AA8-097D2D305034}" type="presOf" srcId="{8003D6FF-2575-4F16-AEF6-BF44CF14EC2F}" destId="{B73E80C4-5CF9-4ADC-AD25-0672C2289F21}" srcOrd="0" destOrd="0" presId="urn:microsoft.com/office/officeart/2005/8/layout/vList5"/>
    <dgm:cxn modelId="{85716BA4-D8D6-1940-AFAC-2C672FB7C60C}" type="presOf" srcId="{01718510-164F-4F9A-B0E7-B904D2571AC5}" destId="{DC0D7E90-3636-4C11-8CB6-BFD7216EEE82}" srcOrd="0" destOrd="0" presId="urn:microsoft.com/office/officeart/2005/8/layout/vList5"/>
    <dgm:cxn modelId="{566779B4-3DE0-3E43-9535-ACB12DFBEBCF}" type="presOf" srcId="{E32328BA-FE1C-4364-9E74-499E0439779E}" destId="{E8F85283-15C4-48C4-AF90-8F7A346E1766}" srcOrd="0" destOrd="0" presId="urn:microsoft.com/office/officeart/2005/8/layout/vList5"/>
    <dgm:cxn modelId="{AB989FE0-DF33-438D-805E-F62E2D5A6E0A}" srcId="{4231BEA7-61D9-460E-989F-D4F3E27CDD28}" destId="{8003D6FF-2575-4F16-AEF6-BF44CF14EC2F}" srcOrd="2" destOrd="0" parTransId="{172D0C33-0727-48D1-A640-5913FC88D860}" sibTransId="{DD371735-3720-4A4D-BC11-15EC2136E0A7}"/>
    <dgm:cxn modelId="{BF08E486-A8A2-7B45-8294-1F3177ABFC3B}" type="presParOf" srcId="{3124F675-F30A-4EA9-B363-E3C836C0FAD9}" destId="{0F983802-07A0-44DA-9633-05269AB9892A}" srcOrd="0" destOrd="0" presId="urn:microsoft.com/office/officeart/2005/8/layout/vList5"/>
    <dgm:cxn modelId="{B49BD3CD-8739-F646-A0A3-E9A55666A89A}" type="presParOf" srcId="{0F983802-07A0-44DA-9633-05269AB9892A}" destId="{4DC616B6-AA3C-4E9A-BE58-2A99E1146CFF}" srcOrd="0" destOrd="0" presId="urn:microsoft.com/office/officeart/2005/8/layout/vList5"/>
    <dgm:cxn modelId="{353CE080-8720-2348-83B9-6D78D6996ED5}" type="presParOf" srcId="{0F983802-07A0-44DA-9633-05269AB9892A}" destId="{E8F85283-15C4-48C4-AF90-8F7A346E1766}" srcOrd="1" destOrd="0" presId="urn:microsoft.com/office/officeart/2005/8/layout/vList5"/>
    <dgm:cxn modelId="{E1C94747-CFDC-5345-800B-B53E2203D962}" type="presParOf" srcId="{3124F675-F30A-4EA9-B363-E3C836C0FAD9}" destId="{A55FE645-FD86-4D3F-B910-24532F2115B4}" srcOrd="1" destOrd="0" presId="urn:microsoft.com/office/officeart/2005/8/layout/vList5"/>
    <dgm:cxn modelId="{D512C43F-FDF5-6E43-81BA-D6CD2145DAA9}" type="presParOf" srcId="{3124F675-F30A-4EA9-B363-E3C836C0FAD9}" destId="{1F7195B9-B6E1-4BFA-91D9-A6EBD1965074}" srcOrd="2" destOrd="0" presId="urn:microsoft.com/office/officeart/2005/8/layout/vList5"/>
    <dgm:cxn modelId="{AE342F9D-8153-CB42-A2DD-BCA70C4564D2}" type="presParOf" srcId="{1F7195B9-B6E1-4BFA-91D9-A6EBD1965074}" destId="{4536DCD5-1477-4668-8826-AE12233DEF83}" srcOrd="0" destOrd="0" presId="urn:microsoft.com/office/officeart/2005/8/layout/vList5"/>
    <dgm:cxn modelId="{AD230D25-71D0-A94F-BB77-418715C910DF}" type="presParOf" srcId="{1F7195B9-B6E1-4BFA-91D9-A6EBD1965074}" destId="{0F071AEF-22AF-4383-B87E-C73C3F810E9F}" srcOrd="1" destOrd="0" presId="urn:microsoft.com/office/officeart/2005/8/layout/vList5"/>
    <dgm:cxn modelId="{E39A0A90-DEE0-0C41-8851-8138BD473E47}" type="presParOf" srcId="{3124F675-F30A-4EA9-B363-E3C836C0FAD9}" destId="{430FE667-91E4-455B-B08B-5F3F4854FBFB}" srcOrd="3" destOrd="0" presId="urn:microsoft.com/office/officeart/2005/8/layout/vList5"/>
    <dgm:cxn modelId="{26E9C0A1-A65B-6F4E-976D-E29D7B2FEE5F}" type="presParOf" srcId="{3124F675-F30A-4EA9-B363-E3C836C0FAD9}" destId="{10311B6A-B557-4B3D-8050-AEEA80B65598}" srcOrd="4" destOrd="0" presId="urn:microsoft.com/office/officeart/2005/8/layout/vList5"/>
    <dgm:cxn modelId="{01C78EF0-AD2B-2B4D-A125-9E43CFF6ED79}" type="presParOf" srcId="{10311B6A-B557-4B3D-8050-AEEA80B65598}" destId="{B73E80C4-5CF9-4ADC-AD25-0672C2289F21}" srcOrd="0" destOrd="0" presId="urn:microsoft.com/office/officeart/2005/8/layout/vList5"/>
    <dgm:cxn modelId="{976D71FF-FA7E-8B4C-841B-CDDC5C8737F0}" type="presParOf" srcId="{10311B6A-B557-4B3D-8050-AEEA80B65598}" destId="{07CF9A94-E983-4AB7-A4A5-214C1286FAFE}" srcOrd="1" destOrd="0" presId="urn:microsoft.com/office/officeart/2005/8/layout/vList5"/>
    <dgm:cxn modelId="{C9E711B7-8472-C146-9C8C-C16C504602A6}" type="presParOf" srcId="{3124F675-F30A-4EA9-B363-E3C836C0FAD9}" destId="{8DA04832-1CBE-4C14-ACCF-7B371EF4466E}" srcOrd="5" destOrd="0" presId="urn:microsoft.com/office/officeart/2005/8/layout/vList5"/>
    <dgm:cxn modelId="{E129589F-108A-6E4A-883D-CED4EE775011}" type="presParOf" srcId="{3124F675-F30A-4EA9-B363-E3C836C0FAD9}" destId="{7685C613-6958-4827-AEA2-D4EE3828DFDC}" srcOrd="6" destOrd="0" presId="urn:microsoft.com/office/officeart/2005/8/layout/vList5"/>
    <dgm:cxn modelId="{16285330-828A-8745-B080-207A035CB25F}" type="presParOf" srcId="{7685C613-6958-4827-AEA2-D4EE3828DFDC}" destId="{DC0D7E90-3636-4C11-8CB6-BFD7216EEE82}" srcOrd="0" destOrd="0" presId="urn:microsoft.com/office/officeart/2005/8/layout/vList5"/>
    <dgm:cxn modelId="{90A99349-1BBC-8744-B92C-09069A9B5FCF}" type="presParOf" srcId="{7685C613-6958-4827-AEA2-D4EE3828DFDC}" destId="{819147B4-D946-45B0-854B-2ACE76FE91FC}"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5A0D3D-B44F-4B85-A3C3-455C5856906B}" type="doc">
      <dgm:prSet loTypeId="urn:microsoft.com/office/officeart/2005/8/layout/bProcess2" loCatId="process" qsTypeId="urn:microsoft.com/office/officeart/2005/8/quickstyle/simple1" qsCatId="simple" csTypeId="urn:microsoft.com/office/officeart/2005/8/colors/accent1_2" csCatId="accent1" phldr="1"/>
      <dgm:spPr/>
      <dgm:t>
        <a:bodyPr/>
        <a:lstStyle/>
        <a:p>
          <a:endParaRPr lang="en-US"/>
        </a:p>
      </dgm:t>
    </dgm:pt>
    <dgm:pt modelId="{7018AC6B-AAD3-45E3-8844-502A2355D442}">
      <dgm:prSet phldrT="[Text]" custT="1"/>
      <dgm:spPr/>
      <dgm:t>
        <a:bodyPr/>
        <a:lstStyle/>
        <a:p>
          <a:r>
            <a:rPr kumimoji="1" lang="en-US" sz="2000" dirty="0" smtClean="0">
              <a:solidFill>
                <a:schemeClr val="tx1"/>
              </a:solidFill>
            </a:rPr>
            <a:t>subscriber initiates call keying in number </a:t>
          </a:r>
          <a:endParaRPr lang="en-US" sz="2000" dirty="0">
            <a:solidFill>
              <a:schemeClr val="tx1"/>
            </a:solidFill>
          </a:endParaRPr>
        </a:p>
      </dgm:t>
    </dgm:pt>
    <dgm:pt modelId="{59C7FBA7-58AC-459F-9328-6CDBF3E50AC0}" type="parTrans" cxnId="{D38167CE-FE28-411E-9C3E-F17566D7DDFB}">
      <dgm:prSet/>
      <dgm:spPr/>
      <dgm:t>
        <a:bodyPr/>
        <a:lstStyle/>
        <a:p>
          <a:endParaRPr lang="en-US">
            <a:solidFill>
              <a:schemeClr val="tx1"/>
            </a:solidFill>
          </a:endParaRPr>
        </a:p>
      </dgm:t>
    </dgm:pt>
    <dgm:pt modelId="{9AB56BCC-5DF9-4630-B808-B977590D664F}" type="sibTrans" cxnId="{D38167CE-FE28-411E-9C3E-F17566D7DDFB}">
      <dgm:prSet/>
      <dgm:spPr/>
      <dgm:t>
        <a:bodyPr/>
        <a:lstStyle/>
        <a:p>
          <a:endParaRPr lang="en-US">
            <a:solidFill>
              <a:schemeClr val="tx1"/>
            </a:solidFill>
          </a:endParaRPr>
        </a:p>
      </dgm:t>
    </dgm:pt>
    <dgm:pt modelId="{792C77A4-0056-40B5-BCB3-F55D5985EAA9}">
      <dgm:prSet phldrT="[Text]" custT="1"/>
      <dgm:spPr/>
      <dgm:t>
        <a:bodyPr/>
        <a:lstStyle/>
        <a:p>
          <a:r>
            <a:rPr kumimoji="1" lang="en-US" sz="2000" dirty="0" smtClean="0">
              <a:solidFill>
                <a:schemeClr val="tx1"/>
              </a:solidFill>
            </a:rPr>
            <a:t>MTSO validates telephone number and checks user authorized to place call</a:t>
          </a:r>
          <a:endParaRPr lang="en-US" sz="2000" dirty="0">
            <a:solidFill>
              <a:schemeClr val="tx1"/>
            </a:solidFill>
          </a:endParaRPr>
        </a:p>
      </dgm:t>
    </dgm:pt>
    <dgm:pt modelId="{2175E034-8C73-4CC3-ACBC-D939E6BF4BCF}" type="parTrans" cxnId="{6BCA87DA-F46B-493F-AE94-B44EC2839E33}">
      <dgm:prSet/>
      <dgm:spPr/>
      <dgm:t>
        <a:bodyPr/>
        <a:lstStyle/>
        <a:p>
          <a:endParaRPr lang="en-US">
            <a:solidFill>
              <a:schemeClr val="tx1"/>
            </a:solidFill>
          </a:endParaRPr>
        </a:p>
      </dgm:t>
    </dgm:pt>
    <dgm:pt modelId="{8253ABE4-E12D-468C-9390-9CD9D202AED2}" type="sibTrans" cxnId="{6BCA87DA-F46B-493F-AE94-B44EC2839E33}">
      <dgm:prSet/>
      <dgm:spPr/>
      <dgm:t>
        <a:bodyPr/>
        <a:lstStyle/>
        <a:p>
          <a:endParaRPr lang="en-US">
            <a:solidFill>
              <a:schemeClr val="tx1"/>
            </a:solidFill>
          </a:endParaRPr>
        </a:p>
      </dgm:t>
    </dgm:pt>
    <dgm:pt modelId="{B843DD05-8B2B-4B21-885F-62F9C0542253}">
      <dgm:prSet phldrT="[Text]" custT="1"/>
      <dgm:spPr/>
      <dgm:t>
        <a:bodyPr/>
        <a:lstStyle/>
        <a:p>
          <a:r>
            <a:rPr kumimoji="1" lang="en-US" sz="2000" dirty="0" smtClean="0">
              <a:solidFill>
                <a:schemeClr val="tx1"/>
              </a:solidFill>
            </a:rPr>
            <a:t>MTSO issues message to user's phone indicating traffic channels to use</a:t>
          </a:r>
          <a:endParaRPr lang="en-US" sz="2000" dirty="0">
            <a:solidFill>
              <a:schemeClr val="tx1"/>
            </a:solidFill>
          </a:endParaRPr>
        </a:p>
      </dgm:t>
    </dgm:pt>
    <dgm:pt modelId="{43907528-61DD-4E01-891A-1DC2156AEBF2}" type="parTrans" cxnId="{249D780C-E3AA-480B-81BE-B5265EF795FA}">
      <dgm:prSet/>
      <dgm:spPr/>
      <dgm:t>
        <a:bodyPr/>
        <a:lstStyle/>
        <a:p>
          <a:endParaRPr lang="en-US">
            <a:solidFill>
              <a:schemeClr val="tx1"/>
            </a:solidFill>
          </a:endParaRPr>
        </a:p>
      </dgm:t>
    </dgm:pt>
    <dgm:pt modelId="{B1E557E8-EC8B-4B14-80C7-9D8790FDF450}" type="sibTrans" cxnId="{249D780C-E3AA-480B-81BE-B5265EF795FA}">
      <dgm:prSet/>
      <dgm:spPr/>
      <dgm:t>
        <a:bodyPr/>
        <a:lstStyle/>
        <a:p>
          <a:endParaRPr lang="en-US">
            <a:solidFill>
              <a:schemeClr val="tx1"/>
            </a:solidFill>
          </a:endParaRPr>
        </a:p>
      </dgm:t>
    </dgm:pt>
    <dgm:pt modelId="{2E8E1476-13A4-4193-AF79-483AA6743CBD}">
      <dgm:prSet phldrT="[Text]" custT="1"/>
      <dgm:spPr/>
      <dgm:t>
        <a:bodyPr/>
        <a:lstStyle/>
        <a:p>
          <a:r>
            <a:rPr kumimoji="1" lang="en-US" sz="2000" dirty="0" smtClean="0">
              <a:solidFill>
                <a:schemeClr val="tx1"/>
              </a:solidFill>
            </a:rPr>
            <a:t>MTSO sends ringing signal to called party</a:t>
          </a:r>
          <a:endParaRPr lang="en-US" sz="2000" dirty="0">
            <a:solidFill>
              <a:schemeClr val="tx1"/>
            </a:solidFill>
          </a:endParaRPr>
        </a:p>
      </dgm:t>
    </dgm:pt>
    <dgm:pt modelId="{DABE3EE1-4DC4-441B-8691-9F68F7AF8914}" type="parTrans" cxnId="{F76080FF-EBD1-4757-B266-4F4809ED663B}">
      <dgm:prSet/>
      <dgm:spPr/>
      <dgm:t>
        <a:bodyPr/>
        <a:lstStyle/>
        <a:p>
          <a:endParaRPr lang="en-US">
            <a:solidFill>
              <a:schemeClr val="tx1"/>
            </a:solidFill>
          </a:endParaRPr>
        </a:p>
      </dgm:t>
    </dgm:pt>
    <dgm:pt modelId="{2E66027A-D9BB-42CF-A17B-B5DEFD864CDF}" type="sibTrans" cxnId="{F76080FF-EBD1-4757-B266-4F4809ED663B}">
      <dgm:prSet/>
      <dgm:spPr/>
      <dgm:t>
        <a:bodyPr/>
        <a:lstStyle/>
        <a:p>
          <a:endParaRPr lang="en-US">
            <a:solidFill>
              <a:schemeClr val="tx1"/>
            </a:solidFill>
          </a:endParaRPr>
        </a:p>
      </dgm:t>
    </dgm:pt>
    <dgm:pt modelId="{DED53D4F-67C5-408F-8544-20BC242ED3AD}">
      <dgm:prSet custT="1"/>
      <dgm:spPr/>
      <dgm:t>
        <a:bodyPr/>
        <a:lstStyle/>
        <a:p>
          <a:r>
            <a:rPr kumimoji="1" lang="en-US" sz="2000" dirty="0" smtClean="0">
              <a:solidFill>
                <a:schemeClr val="tx1"/>
              </a:solidFill>
            </a:rPr>
            <a:t>when called party answers, MTSO establishes circuit and initiates billing information</a:t>
          </a:r>
          <a:endParaRPr kumimoji="1" lang="en-US" sz="2000" dirty="0">
            <a:solidFill>
              <a:schemeClr val="tx1"/>
            </a:solidFill>
          </a:endParaRPr>
        </a:p>
      </dgm:t>
    </dgm:pt>
    <dgm:pt modelId="{56084CC3-9454-4532-BB05-8D6A2A6E9FB7}" type="parTrans" cxnId="{8A5CB307-9BD7-413C-80C4-586ABA53B0D8}">
      <dgm:prSet/>
      <dgm:spPr/>
      <dgm:t>
        <a:bodyPr/>
        <a:lstStyle/>
        <a:p>
          <a:endParaRPr lang="en-US">
            <a:solidFill>
              <a:schemeClr val="tx1"/>
            </a:solidFill>
          </a:endParaRPr>
        </a:p>
      </dgm:t>
    </dgm:pt>
    <dgm:pt modelId="{74EFF7F7-2B46-45B0-959F-3D916982B95E}" type="sibTrans" cxnId="{8A5CB307-9BD7-413C-80C4-586ABA53B0D8}">
      <dgm:prSet/>
      <dgm:spPr/>
      <dgm:t>
        <a:bodyPr/>
        <a:lstStyle/>
        <a:p>
          <a:endParaRPr lang="en-US">
            <a:solidFill>
              <a:schemeClr val="tx1"/>
            </a:solidFill>
          </a:endParaRPr>
        </a:p>
      </dgm:t>
    </dgm:pt>
    <dgm:pt modelId="{92B77E29-0FF0-494D-9150-B06A2DFDAA8B}">
      <dgm:prSet custT="1"/>
      <dgm:spPr/>
      <dgm:t>
        <a:bodyPr/>
        <a:lstStyle/>
        <a:p>
          <a:r>
            <a:rPr kumimoji="1" lang="en-US" sz="2000" dirty="0" smtClean="0">
              <a:solidFill>
                <a:schemeClr val="tx1"/>
              </a:solidFill>
            </a:rPr>
            <a:t>when one party hangs up MTSO releases circuit, frees radio channels, and completes billing information</a:t>
          </a:r>
          <a:endParaRPr kumimoji="1" lang="en-US" sz="2000" dirty="0">
            <a:solidFill>
              <a:schemeClr val="tx1"/>
            </a:solidFill>
          </a:endParaRPr>
        </a:p>
      </dgm:t>
    </dgm:pt>
    <dgm:pt modelId="{9A2DB727-CB69-4C3D-98F1-04DBB55FA9B6}" type="parTrans" cxnId="{8F61B46D-8247-49AE-9527-711D61BC29C6}">
      <dgm:prSet/>
      <dgm:spPr/>
      <dgm:t>
        <a:bodyPr/>
        <a:lstStyle/>
        <a:p>
          <a:endParaRPr lang="en-US">
            <a:solidFill>
              <a:schemeClr val="tx1"/>
            </a:solidFill>
          </a:endParaRPr>
        </a:p>
      </dgm:t>
    </dgm:pt>
    <dgm:pt modelId="{00B5285F-0191-4838-95B2-FC9127CCEDDB}" type="sibTrans" cxnId="{8F61B46D-8247-49AE-9527-711D61BC29C6}">
      <dgm:prSet/>
      <dgm:spPr/>
      <dgm:t>
        <a:bodyPr/>
        <a:lstStyle/>
        <a:p>
          <a:endParaRPr lang="en-US">
            <a:solidFill>
              <a:schemeClr val="tx1"/>
            </a:solidFill>
          </a:endParaRPr>
        </a:p>
      </dgm:t>
    </dgm:pt>
    <dgm:pt modelId="{665501BC-BEAC-4A0D-83E7-2BA9313A1E1B}" type="pres">
      <dgm:prSet presAssocID="{755A0D3D-B44F-4B85-A3C3-455C5856906B}" presName="diagram" presStyleCnt="0">
        <dgm:presLayoutVars>
          <dgm:dir/>
          <dgm:resizeHandles/>
        </dgm:presLayoutVars>
      </dgm:prSet>
      <dgm:spPr/>
      <dgm:t>
        <a:bodyPr/>
        <a:lstStyle/>
        <a:p>
          <a:endParaRPr lang="en-US"/>
        </a:p>
      </dgm:t>
    </dgm:pt>
    <dgm:pt modelId="{97FC778A-9DCD-4BB4-A6F8-B5D4AB32198F}" type="pres">
      <dgm:prSet presAssocID="{7018AC6B-AAD3-45E3-8844-502A2355D442}" presName="firstNode" presStyleLbl="node1" presStyleIdx="0" presStyleCnt="6" custScaleX="135893" custScaleY="151100" custLinFactNeighborX="3173" custLinFactNeighborY="-58887">
        <dgm:presLayoutVars>
          <dgm:bulletEnabled val="1"/>
        </dgm:presLayoutVars>
      </dgm:prSet>
      <dgm:spPr/>
      <dgm:t>
        <a:bodyPr/>
        <a:lstStyle/>
        <a:p>
          <a:endParaRPr lang="en-US"/>
        </a:p>
      </dgm:t>
    </dgm:pt>
    <dgm:pt modelId="{3EC4D42B-86DA-4022-8054-05784C251FBE}" type="pres">
      <dgm:prSet presAssocID="{9AB56BCC-5DF9-4630-B808-B977590D664F}" presName="sibTrans" presStyleLbl="sibTrans2D1" presStyleIdx="0" presStyleCnt="5"/>
      <dgm:spPr/>
      <dgm:t>
        <a:bodyPr/>
        <a:lstStyle/>
        <a:p>
          <a:endParaRPr lang="en-US"/>
        </a:p>
      </dgm:t>
    </dgm:pt>
    <dgm:pt modelId="{3D327E0B-8EA6-40D0-91A8-94DED18796A3}" type="pres">
      <dgm:prSet presAssocID="{792C77A4-0056-40B5-BCB3-F55D5985EAA9}" presName="middleNode" presStyleCnt="0"/>
      <dgm:spPr/>
    </dgm:pt>
    <dgm:pt modelId="{ED1C7817-8E85-47C5-BFCD-36EBD800C981}" type="pres">
      <dgm:prSet presAssocID="{792C77A4-0056-40B5-BCB3-F55D5985EAA9}" presName="padding" presStyleLbl="node1" presStyleIdx="0" presStyleCnt="6"/>
      <dgm:spPr/>
    </dgm:pt>
    <dgm:pt modelId="{7D9F751A-C951-41E0-9E05-8FF1175D964F}" type="pres">
      <dgm:prSet presAssocID="{792C77A4-0056-40B5-BCB3-F55D5985EAA9}" presName="shape" presStyleLbl="node1" presStyleIdx="1" presStyleCnt="6" custScaleX="235774" custScaleY="259055">
        <dgm:presLayoutVars>
          <dgm:bulletEnabled val="1"/>
        </dgm:presLayoutVars>
      </dgm:prSet>
      <dgm:spPr/>
      <dgm:t>
        <a:bodyPr/>
        <a:lstStyle/>
        <a:p>
          <a:endParaRPr lang="en-US"/>
        </a:p>
      </dgm:t>
    </dgm:pt>
    <dgm:pt modelId="{A73AD685-B72A-4E5E-9257-53B90DB1AAFA}" type="pres">
      <dgm:prSet presAssocID="{8253ABE4-E12D-468C-9390-9CD9D202AED2}" presName="sibTrans" presStyleLbl="sibTrans2D1" presStyleIdx="1" presStyleCnt="5"/>
      <dgm:spPr/>
      <dgm:t>
        <a:bodyPr/>
        <a:lstStyle/>
        <a:p>
          <a:endParaRPr lang="en-US"/>
        </a:p>
      </dgm:t>
    </dgm:pt>
    <dgm:pt modelId="{7CB94AFA-8531-4AE6-BAF7-EEBB33AE6782}" type="pres">
      <dgm:prSet presAssocID="{B843DD05-8B2B-4B21-885F-62F9C0542253}" presName="middleNode" presStyleCnt="0"/>
      <dgm:spPr/>
    </dgm:pt>
    <dgm:pt modelId="{C8FDC18F-FAA3-44EA-831C-CF52F3B4E779}" type="pres">
      <dgm:prSet presAssocID="{B843DD05-8B2B-4B21-885F-62F9C0542253}" presName="padding" presStyleLbl="node1" presStyleIdx="1" presStyleCnt="6"/>
      <dgm:spPr/>
    </dgm:pt>
    <dgm:pt modelId="{4DAE0E9C-EF96-4636-9ADD-8553C75F6ACE}" type="pres">
      <dgm:prSet presAssocID="{B843DD05-8B2B-4B21-885F-62F9C0542253}" presName="shape" presStyleLbl="node1" presStyleIdx="2" presStyleCnt="6" custScaleX="225296" custScaleY="292317" custLinFactNeighborX="-2469" custLinFactNeighborY="37741">
        <dgm:presLayoutVars>
          <dgm:bulletEnabled val="1"/>
        </dgm:presLayoutVars>
      </dgm:prSet>
      <dgm:spPr/>
      <dgm:t>
        <a:bodyPr/>
        <a:lstStyle/>
        <a:p>
          <a:endParaRPr lang="en-US"/>
        </a:p>
      </dgm:t>
    </dgm:pt>
    <dgm:pt modelId="{E772453E-15C5-4164-B38F-6C69C8661B56}" type="pres">
      <dgm:prSet presAssocID="{B1E557E8-EC8B-4B14-80C7-9D8790FDF450}" presName="sibTrans" presStyleLbl="sibTrans2D1" presStyleIdx="2" presStyleCnt="5"/>
      <dgm:spPr/>
      <dgm:t>
        <a:bodyPr/>
        <a:lstStyle/>
        <a:p>
          <a:endParaRPr lang="en-US"/>
        </a:p>
      </dgm:t>
    </dgm:pt>
    <dgm:pt modelId="{4AE170D3-3C5E-4258-A430-85F572E4BD44}" type="pres">
      <dgm:prSet presAssocID="{2E8E1476-13A4-4193-AF79-483AA6743CBD}" presName="middleNode" presStyleCnt="0"/>
      <dgm:spPr/>
    </dgm:pt>
    <dgm:pt modelId="{87C71D32-3896-43F2-9B1C-B809902F8033}" type="pres">
      <dgm:prSet presAssocID="{2E8E1476-13A4-4193-AF79-483AA6743CBD}" presName="padding" presStyleLbl="node1" presStyleIdx="2" presStyleCnt="6"/>
      <dgm:spPr/>
    </dgm:pt>
    <dgm:pt modelId="{B51AF4F0-D408-408E-8173-AECC499344CE}" type="pres">
      <dgm:prSet presAssocID="{2E8E1476-13A4-4193-AF79-483AA6743CBD}" presName="shape" presStyleLbl="node1" presStyleIdx="3" presStyleCnt="6" custScaleX="230234" custScaleY="196240">
        <dgm:presLayoutVars>
          <dgm:bulletEnabled val="1"/>
        </dgm:presLayoutVars>
      </dgm:prSet>
      <dgm:spPr/>
      <dgm:t>
        <a:bodyPr/>
        <a:lstStyle/>
        <a:p>
          <a:endParaRPr lang="en-US"/>
        </a:p>
      </dgm:t>
    </dgm:pt>
    <dgm:pt modelId="{D417BE81-9F22-4AF6-B1BD-EC7AE691672B}" type="pres">
      <dgm:prSet presAssocID="{2E66027A-D9BB-42CF-A17B-B5DEFD864CDF}" presName="sibTrans" presStyleLbl="sibTrans2D1" presStyleIdx="3" presStyleCnt="5"/>
      <dgm:spPr/>
      <dgm:t>
        <a:bodyPr/>
        <a:lstStyle/>
        <a:p>
          <a:endParaRPr lang="en-US"/>
        </a:p>
      </dgm:t>
    </dgm:pt>
    <dgm:pt modelId="{F619987A-45DE-463B-8381-17509D22748D}" type="pres">
      <dgm:prSet presAssocID="{DED53D4F-67C5-408F-8544-20BC242ED3AD}" presName="middleNode" presStyleCnt="0"/>
      <dgm:spPr/>
    </dgm:pt>
    <dgm:pt modelId="{A61DF3E1-AE75-4E3D-B562-0CE9B3BF4D0C}" type="pres">
      <dgm:prSet presAssocID="{DED53D4F-67C5-408F-8544-20BC242ED3AD}" presName="padding" presStyleLbl="node1" presStyleIdx="3" presStyleCnt="6"/>
      <dgm:spPr/>
    </dgm:pt>
    <dgm:pt modelId="{F3BB8E98-A2EB-497A-BDEE-D1D197212ADD}" type="pres">
      <dgm:prSet presAssocID="{DED53D4F-67C5-408F-8544-20BC242ED3AD}" presName="shape" presStyleLbl="node1" presStyleIdx="4" presStyleCnt="6" custScaleX="269577" custScaleY="269298">
        <dgm:presLayoutVars>
          <dgm:bulletEnabled val="1"/>
        </dgm:presLayoutVars>
      </dgm:prSet>
      <dgm:spPr/>
      <dgm:t>
        <a:bodyPr/>
        <a:lstStyle/>
        <a:p>
          <a:endParaRPr lang="en-US"/>
        </a:p>
      </dgm:t>
    </dgm:pt>
    <dgm:pt modelId="{E2BAEC0A-C9E3-490F-960C-1D882AFBD771}" type="pres">
      <dgm:prSet presAssocID="{74EFF7F7-2B46-45B0-959F-3D916982B95E}" presName="sibTrans" presStyleLbl="sibTrans2D1" presStyleIdx="4" presStyleCnt="5"/>
      <dgm:spPr/>
      <dgm:t>
        <a:bodyPr/>
        <a:lstStyle/>
        <a:p>
          <a:endParaRPr lang="en-US"/>
        </a:p>
      </dgm:t>
    </dgm:pt>
    <dgm:pt modelId="{A3FAC900-FA9F-40B1-8091-82E623997D72}" type="pres">
      <dgm:prSet presAssocID="{92B77E29-0FF0-494D-9150-B06A2DFDAA8B}" presName="lastNode" presStyleLbl="node1" presStyleIdx="5" presStyleCnt="6" custScaleX="210737" custScaleY="161672" custLinFactNeighborX="-12170" custLinFactNeighborY="-11167">
        <dgm:presLayoutVars>
          <dgm:bulletEnabled val="1"/>
        </dgm:presLayoutVars>
      </dgm:prSet>
      <dgm:spPr/>
      <dgm:t>
        <a:bodyPr/>
        <a:lstStyle/>
        <a:p>
          <a:endParaRPr lang="en-US"/>
        </a:p>
      </dgm:t>
    </dgm:pt>
  </dgm:ptLst>
  <dgm:cxnLst>
    <dgm:cxn modelId="{8A5CB307-9BD7-413C-80C4-586ABA53B0D8}" srcId="{755A0D3D-B44F-4B85-A3C3-455C5856906B}" destId="{DED53D4F-67C5-408F-8544-20BC242ED3AD}" srcOrd="4" destOrd="0" parTransId="{56084CC3-9454-4532-BB05-8D6A2A6E9FB7}" sibTransId="{74EFF7F7-2B46-45B0-959F-3D916982B95E}"/>
    <dgm:cxn modelId="{463FD812-0DB4-FA40-9E1B-E67A2A4EC3A2}" type="presOf" srcId="{792C77A4-0056-40B5-BCB3-F55D5985EAA9}" destId="{7D9F751A-C951-41E0-9E05-8FF1175D964F}" srcOrd="0" destOrd="0" presId="urn:microsoft.com/office/officeart/2005/8/layout/bProcess2"/>
    <dgm:cxn modelId="{D38167CE-FE28-411E-9C3E-F17566D7DDFB}" srcId="{755A0D3D-B44F-4B85-A3C3-455C5856906B}" destId="{7018AC6B-AAD3-45E3-8844-502A2355D442}" srcOrd="0" destOrd="0" parTransId="{59C7FBA7-58AC-459F-9328-6CDBF3E50AC0}" sibTransId="{9AB56BCC-5DF9-4630-B808-B977590D664F}"/>
    <dgm:cxn modelId="{734D8AF1-450D-3C44-917D-979D067ABE9D}" type="presOf" srcId="{DED53D4F-67C5-408F-8544-20BC242ED3AD}" destId="{F3BB8E98-A2EB-497A-BDEE-D1D197212ADD}" srcOrd="0" destOrd="0" presId="urn:microsoft.com/office/officeart/2005/8/layout/bProcess2"/>
    <dgm:cxn modelId="{6C5798F3-A683-6B4A-AB6A-F05BA86EDEC1}" type="presOf" srcId="{7018AC6B-AAD3-45E3-8844-502A2355D442}" destId="{97FC778A-9DCD-4BB4-A6F8-B5D4AB32198F}" srcOrd="0" destOrd="0" presId="urn:microsoft.com/office/officeart/2005/8/layout/bProcess2"/>
    <dgm:cxn modelId="{67264970-3A12-B74D-83D4-8F9A3A87AB88}" type="presOf" srcId="{2E8E1476-13A4-4193-AF79-483AA6743CBD}" destId="{B51AF4F0-D408-408E-8173-AECC499344CE}" srcOrd="0" destOrd="0" presId="urn:microsoft.com/office/officeart/2005/8/layout/bProcess2"/>
    <dgm:cxn modelId="{35459BBE-C43C-A54C-9580-ED4389372554}" type="presOf" srcId="{755A0D3D-B44F-4B85-A3C3-455C5856906B}" destId="{665501BC-BEAC-4A0D-83E7-2BA9313A1E1B}" srcOrd="0" destOrd="0" presId="urn:microsoft.com/office/officeart/2005/8/layout/bProcess2"/>
    <dgm:cxn modelId="{EEE22AD0-3A18-3A44-8F03-7DA7630F36AB}" type="presOf" srcId="{B1E557E8-EC8B-4B14-80C7-9D8790FDF450}" destId="{E772453E-15C5-4164-B38F-6C69C8661B56}" srcOrd="0" destOrd="0" presId="urn:microsoft.com/office/officeart/2005/8/layout/bProcess2"/>
    <dgm:cxn modelId="{249D780C-E3AA-480B-81BE-B5265EF795FA}" srcId="{755A0D3D-B44F-4B85-A3C3-455C5856906B}" destId="{B843DD05-8B2B-4B21-885F-62F9C0542253}" srcOrd="2" destOrd="0" parTransId="{43907528-61DD-4E01-891A-1DC2156AEBF2}" sibTransId="{B1E557E8-EC8B-4B14-80C7-9D8790FDF450}"/>
    <dgm:cxn modelId="{0C8216DF-50DB-5A4A-8860-081D9423A615}" type="presOf" srcId="{8253ABE4-E12D-468C-9390-9CD9D202AED2}" destId="{A73AD685-B72A-4E5E-9257-53B90DB1AAFA}" srcOrd="0" destOrd="0" presId="urn:microsoft.com/office/officeart/2005/8/layout/bProcess2"/>
    <dgm:cxn modelId="{A34120E7-9261-E145-ACE1-047B6CEF47F7}" type="presOf" srcId="{2E66027A-D9BB-42CF-A17B-B5DEFD864CDF}" destId="{D417BE81-9F22-4AF6-B1BD-EC7AE691672B}" srcOrd="0" destOrd="0" presId="urn:microsoft.com/office/officeart/2005/8/layout/bProcess2"/>
    <dgm:cxn modelId="{C215C826-89C9-D240-9D4B-2EC87C7DAF7D}" type="presOf" srcId="{92B77E29-0FF0-494D-9150-B06A2DFDAA8B}" destId="{A3FAC900-FA9F-40B1-8091-82E623997D72}" srcOrd="0" destOrd="0" presId="urn:microsoft.com/office/officeart/2005/8/layout/bProcess2"/>
    <dgm:cxn modelId="{6BCA87DA-F46B-493F-AE94-B44EC2839E33}" srcId="{755A0D3D-B44F-4B85-A3C3-455C5856906B}" destId="{792C77A4-0056-40B5-BCB3-F55D5985EAA9}" srcOrd="1" destOrd="0" parTransId="{2175E034-8C73-4CC3-ACBC-D939E6BF4BCF}" sibTransId="{8253ABE4-E12D-468C-9390-9CD9D202AED2}"/>
    <dgm:cxn modelId="{97C6841F-437E-5543-B198-6203BC686947}" type="presOf" srcId="{74EFF7F7-2B46-45B0-959F-3D916982B95E}" destId="{E2BAEC0A-C9E3-490F-960C-1D882AFBD771}" srcOrd="0" destOrd="0" presId="urn:microsoft.com/office/officeart/2005/8/layout/bProcess2"/>
    <dgm:cxn modelId="{BC3BDBAB-AD9E-6147-A330-44D19CA7228F}" type="presOf" srcId="{B843DD05-8B2B-4B21-885F-62F9C0542253}" destId="{4DAE0E9C-EF96-4636-9ADD-8553C75F6ACE}" srcOrd="0" destOrd="0" presId="urn:microsoft.com/office/officeart/2005/8/layout/bProcess2"/>
    <dgm:cxn modelId="{8F61B46D-8247-49AE-9527-711D61BC29C6}" srcId="{755A0D3D-B44F-4B85-A3C3-455C5856906B}" destId="{92B77E29-0FF0-494D-9150-B06A2DFDAA8B}" srcOrd="5" destOrd="0" parTransId="{9A2DB727-CB69-4C3D-98F1-04DBB55FA9B6}" sibTransId="{00B5285F-0191-4838-95B2-FC9127CCEDDB}"/>
    <dgm:cxn modelId="{F76080FF-EBD1-4757-B266-4F4809ED663B}" srcId="{755A0D3D-B44F-4B85-A3C3-455C5856906B}" destId="{2E8E1476-13A4-4193-AF79-483AA6743CBD}" srcOrd="3" destOrd="0" parTransId="{DABE3EE1-4DC4-441B-8691-9F68F7AF8914}" sibTransId="{2E66027A-D9BB-42CF-A17B-B5DEFD864CDF}"/>
    <dgm:cxn modelId="{7DB7EFE4-0547-B240-98E5-536841B08FAD}" type="presOf" srcId="{9AB56BCC-5DF9-4630-B808-B977590D664F}" destId="{3EC4D42B-86DA-4022-8054-05784C251FBE}" srcOrd="0" destOrd="0" presId="urn:microsoft.com/office/officeart/2005/8/layout/bProcess2"/>
    <dgm:cxn modelId="{6B05229F-4B5B-D047-AE29-7ACFD6A226EE}" type="presParOf" srcId="{665501BC-BEAC-4A0D-83E7-2BA9313A1E1B}" destId="{97FC778A-9DCD-4BB4-A6F8-B5D4AB32198F}" srcOrd="0" destOrd="0" presId="urn:microsoft.com/office/officeart/2005/8/layout/bProcess2"/>
    <dgm:cxn modelId="{541AFC62-17F6-2B4A-B0AE-042A0D86494F}" type="presParOf" srcId="{665501BC-BEAC-4A0D-83E7-2BA9313A1E1B}" destId="{3EC4D42B-86DA-4022-8054-05784C251FBE}" srcOrd="1" destOrd="0" presId="urn:microsoft.com/office/officeart/2005/8/layout/bProcess2"/>
    <dgm:cxn modelId="{732E0F87-6A9A-4A4C-A4AE-A88758EBB6CF}" type="presParOf" srcId="{665501BC-BEAC-4A0D-83E7-2BA9313A1E1B}" destId="{3D327E0B-8EA6-40D0-91A8-94DED18796A3}" srcOrd="2" destOrd="0" presId="urn:microsoft.com/office/officeart/2005/8/layout/bProcess2"/>
    <dgm:cxn modelId="{0B469489-6C3F-5944-8241-ED17ADDD8CB8}" type="presParOf" srcId="{3D327E0B-8EA6-40D0-91A8-94DED18796A3}" destId="{ED1C7817-8E85-47C5-BFCD-36EBD800C981}" srcOrd="0" destOrd="0" presId="urn:microsoft.com/office/officeart/2005/8/layout/bProcess2"/>
    <dgm:cxn modelId="{379AAB45-3B9A-F04D-A979-DA61D7BF45C7}" type="presParOf" srcId="{3D327E0B-8EA6-40D0-91A8-94DED18796A3}" destId="{7D9F751A-C951-41E0-9E05-8FF1175D964F}" srcOrd="1" destOrd="0" presId="urn:microsoft.com/office/officeart/2005/8/layout/bProcess2"/>
    <dgm:cxn modelId="{B6B95B19-902C-744C-93AC-95D68C4041E6}" type="presParOf" srcId="{665501BC-BEAC-4A0D-83E7-2BA9313A1E1B}" destId="{A73AD685-B72A-4E5E-9257-53B90DB1AAFA}" srcOrd="3" destOrd="0" presId="urn:microsoft.com/office/officeart/2005/8/layout/bProcess2"/>
    <dgm:cxn modelId="{6E5F1138-F794-254D-B79F-AD30541DD75B}" type="presParOf" srcId="{665501BC-BEAC-4A0D-83E7-2BA9313A1E1B}" destId="{7CB94AFA-8531-4AE6-BAF7-EEBB33AE6782}" srcOrd="4" destOrd="0" presId="urn:microsoft.com/office/officeart/2005/8/layout/bProcess2"/>
    <dgm:cxn modelId="{FBFC2739-FE66-BA4F-8D0A-2643839CEC02}" type="presParOf" srcId="{7CB94AFA-8531-4AE6-BAF7-EEBB33AE6782}" destId="{C8FDC18F-FAA3-44EA-831C-CF52F3B4E779}" srcOrd="0" destOrd="0" presId="urn:microsoft.com/office/officeart/2005/8/layout/bProcess2"/>
    <dgm:cxn modelId="{424E2CB2-9D97-D54E-8E4C-BF96D17BB26F}" type="presParOf" srcId="{7CB94AFA-8531-4AE6-BAF7-EEBB33AE6782}" destId="{4DAE0E9C-EF96-4636-9ADD-8553C75F6ACE}" srcOrd="1" destOrd="0" presId="urn:microsoft.com/office/officeart/2005/8/layout/bProcess2"/>
    <dgm:cxn modelId="{F52FA529-B5DB-F841-8853-C6EE9D28D718}" type="presParOf" srcId="{665501BC-BEAC-4A0D-83E7-2BA9313A1E1B}" destId="{E772453E-15C5-4164-B38F-6C69C8661B56}" srcOrd="5" destOrd="0" presId="urn:microsoft.com/office/officeart/2005/8/layout/bProcess2"/>
    <dgm:cxn modelId="{A48EA92B-DC82-4B4B-BC96-D1077913E913}" type="presParOf" srcId="{665501BC-BEAC-4A0D-83E7-2BA9313A1E1B}" destId="{4AE170D3-3C5E-4258-A430-85F572E4BD44}" srcOrd="6" destOrd="0" presId="urn:microsoft.com/office/officeart/2005/8/layout/bProcess2"/>
    <dgm:cxn modelId="{5AC770E7-7779-9340-8721-BF82C288AEA5}" type="presParOf" srcId="{4AE170D3-3C5E-4258-A430-85F572E4BD44}" destId="{87C71D32-3896-43F2-9B1C-B809902F8033}" srcOrd="0" destOrd="0" presId="urn:microsoft.com/office/officeart/2005/8/layout/bProcess2"/>
    <dgm:cxn modelId="{78F1A963-B647-D744-9A31-19E7A759A00A}" type="presParOf" srcId="{4AE170D3-3C5E-4258-A430-85F572E4BD44}" destId="{B51AF4F0-D408-408E-8173-AECC499344CE}" srcOrd="1" destOrd="0" presId="urn:microsoft.com/office/officeart/2005/8/layout/bProcess2"/>
    <dgm:cxn modelId="{8CD10157-80B3-FF48-A347-79C293043554}" type="presParOf" srcId="{665501BC-BEAC-4A0D-83E7-2BA9313A1E1B}" destId="{D417BE81-9F22-4AF6-B1BD-EC7AE691672B}" srcOrd="7" destOrd="0" presId="urn:microsoft.com/office/officeart/2005/8/layout/bProcess2"/>
    <dgm:cxn modelId="{8C0FA731-13C8-954E-A156-D4F7EC41AEAE}" type="presParOf" srcId="{665501BC-BEAC-4A0D-83E7-2BA9313A1E1B}" destId="{F619987A-45DE-463B-8381-17509D22748D}" srcOrd="8" destOrd="0" presId="urn:microsoft.com/office/officeart/2005/8/layout/bProcess2"/>
    <dgm:cxn modelId="{E0DF2D65-7CD2-8C48-B756-AA5D0DD3B9BC}" type="presParOf" srcId="{F619987A-45DE-463B-8381-17509D22748D}" destId="{A61DF3E1-AE75-4E3D-B562-0CE9B3BF4D0C}" srcOrd="0" destOrd="0" presId="urn:microsoft.com/office/officeart/2005/8/layout/bProcess2"/>
    <dgm:cxn modelId="{8D12A9F0-31C2-E042-8C0B-C1D6C29C99C3}" type="presParOf" srcId="{F619987A-45DE-463B-8381-17509D22748D}" destId="{F3BB8E98-A2EB-497A-BDEE-D1D197212ADD}" srcOrd="1" destOrd="0" presId="urn:microsoft.com/office/officeart/2005/8/layout/bProcess2"/>
    <dgm:cxn modelId="{26DFC5A1-AB0E-F54B-B200-995EC5517EF4}" type="presParOf" srcId="{665501BC-BEAC-4A0D-83E7-2BA9313A1E1B}" destId="{E2BAEC0A-C9E3-490F-960C-1D882AFBD771}" srcOrd="9" destOrd="0" presId="urn:microsoft.com/office/officeart/2005/8/layout/bProcess2"/>
    <dgm:cxn modelId="{31DE326E-46FC-6940-BD06-7FA7EEC8DCCC}" type="presParOf" srcId="{665501BC-BEAC-4A0D-83E7-2BA9313A1E1B}" destId="{A3FAC900-FA9F-40B1-8091-82E623997D72}" srcOrd="10" destOrd="0" presId="urn:microsoft.com/office/officeart/2005/8/layout/b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3028E36-412E-42A3-859C-6A1AB98FABC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FDACF3B-5D2A-4C5B-8313-C0E94CE22E05}">
      <dgm:prSet phldrT="[Text]" custT="1"/>
      <dgm:spPr/>
      <dgm:t>
        <a:bodyPr/>
        <a:lstStyle/>
        <a:p>
          <a:r>
            <a:rPr kumimoji="1" lang="en-US" sz="2800" dirty="0" smtClean="0"/>
            <a:t>bandwidth is split in two</a:t>
          </a:r>
          <a:endParaRPr lang="en-US" sz="2800" dirty="0"/>
        </a:p>
      </dgm:t>
    </dgm:pt>
    <dgm:pt modelId="{FEF5D85A-EC27-4D05-90A8-8EC632FA9D3F}" type="parTrans" cxnId="{BD3BF5FE-E40A-4EAC-8085-3BC931DADE53}">
      <dgm:prSet/>
      <dgm:spPr/>
      <dgm:t>
        <a:bodyPr/>
        <a:lstStyle/>
        <a:p>
          <a:endParaRPr lang="en-US"/>
        </a:p>
      </dgm:t>
    </dgm:pt>
    <dgm:pt modelId="{D346E8A7-7557-4870-8069-8AD57483214D}" type="sibTrans" cxnId="{BD3BF5FE-E40A-4EAC-8085-3BC931DADE53}">
      <dgm:prSet/>
      <dgm:spPr/>
      <dgm:t>
        <a:bodyPr/>
        <a:lstStyle/>
        <a:p>
          <a:endParaRPr lang="en-US"/>
        </a:p>
      </dgm:t>
    </dgm:pt>
    <dgm:pt modelId="{C30AD7AE-4703-4E9A-B6EE-6FEF157BDFF6}">
      <dgm:prSet phldrT="[Text]"/>
      <dgm:spPr/>
      <dgm:t>
        <a:bodyPr/>
        <a:lstStyle/>
        <a:p>
          <a:r>
            <a:rPr kumimoji="1" lang="en-US" b="1" i="0" dirty="0" smtClean="0"/>
            <a:t>half for reverse, half for forward</a:t>
          </a:r>
          <a:endParaRPr lang="en-US" b="1" i="0" dirty="0"/>
        </a:p>
      </dgm:t>
    </dgm:pt>
    <dgm:pt modelId="{FC5750DD-33BA-493D-9B67-FE1C2FD6B1E6}" type="parTrans" cxnId="{19A674BE-B298-4677-8EF1-2CC84A955E6D}">
      <dgm:prSet/>
      <dgm:spPr/>
      <dgm:t>
        <a:bodyPr/>
        <a:lstStyle/>
        <a:p>
          <a:endParaRPr lang="en-US"/>
        </a:p>
      </dgm:t>
    </dgm:pt>
    <dgm:pt modelId="{C349C492-A9A8-4EF3-844C-0D78FAA6FB06}" type="sibTrans" cxnId="{19A674BE-B298-4677-8EF1-2CC84A955E6D}">
      <dgm:prSet/>
      <dgm:spPr/>
      <dgm:t>
        <a:bodyPr/>
        <a:lstStyle/>
        <a:p>
          <a:endParaRPr lang="en-US"/>
        </a:p>
      </dgm:t>
    </dgm:pt>
    <dgm:pt modelId="{2B9053FE-247C-4C93-B035-EA954571D8F3}">
      <dgm:prSet/>
      <dgm:spPr/>
      <dgm:t>
        <a:bodyPr/>
        <a:lstStyle/>
        <a:p>
          <a:r>
            <a:rPr kumimoji="1" lang="en-US" b="1" i="0" dirty="0" smtClean="0"/>
            <a:t>uses direct-sequence spread spectrum (DSSS)</a:t>
          </a:r>
        </a:p>
      </dgm:t>
    </dgm:pt>
    <dgm:pt modelId="{7D52135F-9981-4CED-BC62-E6D9F3220FA4}" type="parTrans" cxnId="{B320E17A-772F-4826-B3F2-25C5786E6617}">
      <dgm:prSet/>
      <dgm:spPr/>
      <dgm:t>
        <a:bodyPr/>
        <a:lstStyle/>
        <a:p>
          <a:endParaRPr lang="en-US"/>
        </a:p>
      </dgm:t>
    </dgm:pt>
    <dgm:pt modelId="{4585496E-3AAD-4D39-930D-9CC00EAE4FFB}" type="sibTrans" cxnId="{B320E17A-772F-4826-B3F2-25C5786E6617}">
      <dgm:prSet/>
      <dgm:spPr/>
      <dgm:t>
        <a:bodyPr/>
        <a:lstStyle/>
        <a:p>
          <a:endParaRPr lang="en-US"/>
        </a:p>
      </dgm:t>
    </dgm:pt>
    <dgm:pt modelId="{20E75D85-4BC6-4809-923D-EAF66D6CAA18}" type="pres">
      <dgm:prSet presAssocID="{13028E36-412E-42A3-859C-6A1AB98FABCF}" presName="Name0" presStyleCnt="0">
        <dgm:presLayoutVars>
          <dgm:dir/>
          <dgm:animLvl val="lvl"/>
          <dgm:resizeHandles val="exact"/>
        </dgm:presLayoutVars>
      </dgm:prSet>
      <dgm:spPr/>
      <dgm:t>
        <a:bodyPr/>
        <a:lstStyle/>
        <a:p>
          <a:endParaRPr lang="en-US"/>
        </a:p>
      </dgm:t>
    </dgm:pt>
    <dgm:pt modelId="{B1A55A06-165F-473F-8B5A-E161FEB928ED}" type="pres">
      <dgm:prSet presAssocID="{2FDACF3B-5D2A-4C5B-8313-C0E94CE22E05}" presName="composite" presStyleCnt="0"/>
      <dgm:spPr/>
    </dgm:pt>
    <dgm:pt modelId="{66468B0D-2DFE-4C19-8CFD-E55BA46451DF}" type="pres">
      <dgm:prSet presAssocID="{2FDACF3B-5D2A-4C5B-8313-C0E94CE22E05}" presName="parTx" presStyleLbl="alignNode1" presStyleIdx="0" presStyleCnt="1" custLinFactNeighborX="-990" custLinFactNeighborY="-1842">
        <dgm:presLayoutVars>
          <dgm:chMax val="0"/>
          <dgm:chPref val="0"/>
          <dgm:bulletEnabled val="1"/>
        </dgm:presLayoutVars>
      </dgm:prSet>
      <dgm:spPr/>
      <dgm:t>
        <a:bodyPr/>
        <a:lstStyle/>
        <a:p>
          <a:endParaRPr lang="en-US"/>
        </a:p>
      </dgm:t>
    </dgm:pt>
    <dgm:pt modelId="{F7C1543A-7345-4F2A-9CD2-5A59A4A2C964}" type="pres">
      <dgm:prSet presAssocID="{2FDACF3B-5D2A-4C5B-8313-C0E94CE22E05}" presName="desTx" presStyleLbl="alignAccFollowNode1" presStyleIdx="0" presStyleCnt="1">
        <dgm:presLayoutVars>
          <dgm:bulletEnabled val="1"/>
        </dgm:presLayoutVars>
      </dgm:prSet>
      <dgm:spPr/>
      <dgm:t>
        <a:bodyPr/>
        <a:lstStyle/>
        <a:p>
          <a:endParaRPr lang="en-US"/>
        </a:p>
      </dgm:t>
    </dgm:pt>
  </dgm:ptLst>
  <dgm:cxnLst>
    <dgm:cxn modelId="{9D7CD2BA-7A77-204E-82D6-1A0F74CE53BA}" type="presOf" srcId="{C30AD7AE-4703-4E9A-B6EE-6FEF157BDFF6}" destId="{F7C1543A-7345-4F2A-9CD2-5A59A4A2C964}" srcOrd="0" destOrd="0" presId="urn:microsoft.com/office/officeart/2005/8/layout/hList1"/>
    <dgm:cxn modelId="{B320E17A-772F-4826-B3F2-25C5786E6617}" srcId="{2FDACF3B-5D2A-4C5B-8313-C0E94CE22E05}" destId="{2B9053FE-247C-4C93-B035-EA954571D8F3}" srcOrd="1" destOrd="0" parTransId="{7D52135F-9981-4CED-BC62-E6D9F3220FA4}" sibTransId="{4585496E-3AAD-4D39-930D-9CC00EAE4FFB}"/>
    <dgm:cxn modelId="{8BB24BC9-7C82-0A41-B1B2-8BB603BDE163}" type="presOf" srcId="{13028E36-412E-42A3-859C-6A1AB98FABCF}" destId="{20E75D85-4BC6-4809-923D-EAF66D6CAA18}" srcOrd="0" destOrd="0" presId="urn:microsoft.com/office/officeart/2005/8/layout/hList1"/>
    <dgm:cxn modelId="{A642CCBE-97C0-FF4F-B38E-93F6EB321F6A}" type="presOf" srcId="{2B9053FE-247C-4C93-B035-EA954571D8F3}" destId="{F7C1543A-7345-4F2A-9CD2-5A59A4A2C964}" srcOrd="0" destOrd="1" presId="urn:microsoft.com/office/officeart/2005/8/layout/hList1"/>
    <dgm:cxn modelId="{19A674BE-B298-4677-8EF1-2CC84A955E6D}" srcId="{2FDACF3B-5D2A-4C5B-8313-C0E94CE22E05}" destId="{C30AD7AE-4703-4E9A-B6EE-6FEF157BDFF6}" srcOrd="0" destOrd="0" parTransId="{FC5750DD-33BA-493D-9B67-FE1C2FD6B1E6}" sibTransId="{C349C492-A9A8-4EF3-844C-0D78FAA6FB06}"/>
    <dgm:cxn modelId="{31E1D734-7CBB-704D-A328-FD171BF2A514}" type="presOf" srcId="{2FDACF3B-5D2A-4C5B-8313-C0E94CE22E05}" destId="{66468B0D-2DFE-4C19-8CFD-E55BA46451DF}" srcOrd="0" destOrd="0" presId="urn:microsoft.com/office/officeart/2005/8/layout/hList1"/>
    <dgm:cxn modelId="{BD3BF5FE-E40A-4EAC-8085-3BC931DADE53}" srcId="{13028E36-412E-42A3-859C-6A1AB98FABCF}" destId="{2FDACF3B-5D2A-4C5B-8313-C0E94CE22E05}" srcOrd="0" destOrd="0" parTransId="{FEF5D85A-EC27-4D05-90A8-8EC632FA9D3F}" sibTransId="{D346E8A7-7557-4870-8069-8AD57483214D}"/>
    <dgm:cxn modelId="{5AA7FBDD-8CE7-0B4B-9392-E585E9654589}" type="presParOf" srcId="{20E75D85-4BC6-4809-923D-EAF66D6CAA18}" destId="{B1A55A06-165F-473F-8B5A-E161FEB928ED}" srcOrd="0" destOrd="0" presId="urn:microsoft.com/office/officeart/2005/8/layout/hList1"/>
    <dgm:cxn modelId="{A18E0306-5E10-EB46-9F4A-BAC806915629}" type="presParOf" srcId="{B1A55A06-165F-473F-8B5A-E161FEB928ED}" destId="{66468B0D-2DFE-4C19-8CFD-E55BA46451DF}" srcOrd="0" destOrd="0" presId="urn:microsoft.com/office/officeart/2005/8/layout/hList1"/>
    <dgm:cxn modelId="{16592E2A-A5EE-4F44-A1F7-2E20F6FB0452}" type="presParOf" srcId="{B1A55A06-165F-473F-8B5A-E161FEB928ED}" destId="{F7C1543A-7345-4F2A-9CD2-5A59A4A2C964}"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CD6C03-C121-4C76-9E29-0360851C2D4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E163F2D-0C16-49E7-BFD6-70FD26B264E5}">
      <dgm:prSet phldrT="[Text]" custT="1"/>
      <dgm:spPr/>
      <dgm:t>
        <a:bodyPr/>
        <a:lstStyle/>
        <a:p>
          <a:r>
            <a:rPr kumimoji="1" lang="en-US" sz="2000" dirty="0" smtClean="0"/>
            <a:t>Pilot (channel 0)</a:t>
          </a:r>
          <a:endParaRPr lang="en-US" sz="2000" dirty="0"/>
        </a:p>
      </dgm:t>
    </dgm:pt>
    <dgm:pt modelId="{D48BF45D-037D-4A69-8B07-99CAE0E22B5D}" type="parTrans" cxnId="{CBE21A4D-62F4-4B59-9F8F-483C39EA204A}">
      <dgm:prSet/>
      <dgm:spPr/>
      <dgm:t>
        <a:bodyPr/>
        <a:lstStyle/>
        <a:p>
          <a:endParaRPr lang="en-US"/>
        </a:p>
      </dgm:t>
    </dgm:pt>
    <dgm:pt modelId="{5D3FDB6E-917E-4466-AD8F-924C6057E05B}" type="sibTrans" cxnId="{CBE21A4D-62F4-4B59-9F8F-483C39EA204A}">
      <dgm:prSet/>
      <dgm:spPr/>
      <dgm:t>
        <a:bodyPr/>
        <a:lstStyle/>
        <a:p>
          <a:endParaRPr lang="en-US"/>
        </a:p>
      </dgm:t>
    </dgm:pt>
    <dgm:pt modelId="{D11ECF05-6831-4E22-BF88-69AC8ABFF59B}">
      <dgm:prSet phldrT="[Text]" custT="1"/>
      <dgm:spPr/>
      <dgm:t>
        <a:bodyPr/>
        <a:lstStyle/>
        <a:p>
          <a:r>
            <a:rPr kumimoji="1" lang="en-US" sz="2000" dirty="0" smtClean="0"/>
            <a:t>allows mobile unit to acquire timing information</a:t>
          </a:r>
          <a:endParaRPr lang="en-US" sz="2000" dirty="0"/>
        </a:p>
      </dgm:t>
    </dgm:pt>
    <dgm:pt modelId="{CB9AF04B-7732-4BBF-8A0C-71D9463DB5B6}" type="parTrans" cxnId="{9BDCD3EA-BC47-46B5-9B46-17059BA35AD7}">
      <dgm:prSet/>
      <dgm:spPr/>
      <dgm:t>
        <a:bodyPr/>
        <a:lstStyle/>
        <a:p>
          <a:endParaRPr lang="en-US"/>
        </a:p>
      </dgm:t>
    </dgm:pt>
    <dgm:pt modelId="{484AE7D3-67AE-486F-932C-F0D9C47BE94D}" type="sibTrans" cxnId="{9BDCD3EA-BC47-46B5-9B46-17059BA35AD7}">
      <dgm:prSet/>
      <dgm:spPr/>
      <dgm:t>
        <a:bodyPr/>
        <a:lstStyle/>
        <a:p>
          <a:endParaRPr lang="en-US"/>
        </a:p>
      </dgm:t>
    </dgm:pt>
    <dgm:pt modelId="{9DFF9880-9118-46AC-B61F-5479A388D018}">
      <dgm:prSet phldrT="[Text]" custT="1"/>
      <dgm:spPr/>
      <dgm:t>
        <a:bodyPr/>
        <a:lstStyle/>
        <a:p>
          <a:r>
            <a:rPr kumimoji="1" lang="en-US" sz="2000" dirty="0" smtClean="0"/>
            <a:t>Synchronization (channel 32)</a:t>
          </a:r>
          <a:endParaRPr lang="en-US" sz="2000" dirty="0"/>
        </a:p>
      </dgm:t>
    </dgm:pt>
    <dgm:pt modelId="{2CC50390-06DA-4744-AAD0-3FE528C283FC}" type="parTrans" cxnId="{1EEAC6A6-F15C-4220-9C49-631E75723A33}">
      <dgm:prSet/>
      <dgm:spPr/>
      <dgm:t>
        <a:bodyPr/>
        <a:lstStyle/>
        <a:p>
          <a:endParaRPr lang="en-US"/>
        </a:p>
      </dgm:t>
    </dgm:pt>
    <dgm:pt modelId="{E26CF308-EA62-4F0B-AE6F-F0919478AB60}" type="sibTrans" cxnId="{1EEAC6A6-F15C-4220-9C49-631E75723A33}">
      <dgm:prSet/>
      <dgm:spPr/>
      <dgm:t>
        <a:bodyPr/>
        <a:lstStyle/>
        <a:p>
          <a:endParaRPr lang="en-US"/>
        </a:p>
      </dgm:t>
    </dgm:pt>
    <dgm:pt modelId="{12334DBB-41F6-4C76-841B-82ED5C02C288}">
      <dgm:prSet phldrT="[Text]" custT="1"/>
      <dgm:spPr/>
      <dgm:t>
        <a:bodyPr/>
        <a:lstStyle/>
        <a:p>
          <a:r>
            <a:rPr kumimoji="1" lang="en-US" sz="2000" dirty="0" smtClean="0"/>
            <a:t>1200-bps channel used by mobile station to obtain identification information about the cellular system</a:t>
          </a:r>
          <a:endParaRPr lang="en-US" sz="2000" dirty="0"/>
        </a:p>
      </dgm:t>
    </dgm:pt>
    <dgm:pt modelId="{C57BBFC6-6F7C-401B-B1C2-266A5C82B4AD}" type="parTrans" cxnId="{96443814-77D9-4246-BDF5-A35CF757A1CA}">
      <dgm:prSet/>
      <dgm:spPr/>
      <dgm:t>
        <a:bodyPr/>
        <a:lstStyle/>
        <a:p>
          <a:endParaRPr lang="en-US"/>
        </a:p>
      </dgm:t>
    </dgm:pt>
    <dgm:pt modelId="{89CE81CC-8B7E-412A-9322-FC728385561C}" type="sibTrans" cxnId="{96443814-77D9-4246-BDF5-A35CF757A1CA}">
      <dgm:prSet/>
      <dgm:spPr/>
      <dgm:t>
        <a:bodyPr/>
        <a:lstStyle/>
        <a:p>
          <a:endParaRPr lang="en-US"/>
        </a:p>
      </dgm:t>
    </dgm:pt>
    <dgm:pt modelId="{45707814-0BE0-49E9-9E25-8A4BC9DF7EDE}">
      <dgm:prSet phldrT="[Text]" custT="1"/>
      <dgm:spPr/>
      <dgm:t>
        <a:bodyPr/>
        <a:lstStyle/>
        <a:p>
          <a:r>
            <a:rPr kumimoji="1" lang="en-US" sz="2000" dirty="0" smtClean="0"/>
            <a:t>Paging </a:t>
          </a:r>
        </a:p>
        <a:p>
          <a:r>
            <a:rPr kumimoji="1" lang="en-US" sz="2000" dirty="0" smtClean="0"/>
            <a:t>(channels 1 to 7)</a:t>
          </a:r>
          <a:endParaRPr lang="en-US" sz="2000" dirty="0"/>
        </a:p>
      </dgm:t>
    </dgm:pt>
    <dgm:pt modelId="{91D99F8C-7087-4DAF-813B-D086BCF463AB}" type="parTrans" cxnId="{ACDB4AC2-1B02-4B9A-A82E-FA588E0CFE8D}">
      <dgm:prSet/>
      <dgm:spPr/>
      <dgm:t>
        <a:bodyPr/>
        <a:lstStyle/>
        <a:p>
          <a:endParaRPr lang="en-US"/>
        </a:p>
      </dgm:t>
    </dgm:pt>
    <dgm:pt modelId="{3775CB11-05CE-4953-9ED9-78095CDA9A8D}" type="sibTrans" cxnId="{ACDB4AC2-1B02-4B9A-A82E-FA588E0CFE8D}">
      <dgm:prSet/>
      <dgm:spPr/>
      <dgm:t>
        <a:bodyPr/>
        <a:lstStyle/>
        <a:p>
          <a:endParaRPr lang="en-US"/>
        </a:p>
      </dgm:t>
    </dgm:pt>
    <dgm:pt modelId="{35E3887C-5B58-46F1-83C8-2E8A29908AB7}">
      <dgm:prSet phldrT="[Text]" custT="1"/>
      <dgm:spPr/>
      <dgm:t>
        <a:bodyPr/>
        <a:lstStyle/>
        <a:p>
          <a:r>
            <a:rPr kumimoji="1" lang="en-US" sz="2000" dirty="0" smtClean="0"/>
            <a:t>contain messages for one or more mobile stations</a:t>
          </a:r>
          <a:endParaRPr lang="en-US" sz="2000" dirty="0"/>
        </a:p>
      </dgm:t>
    </dgm:pt>
    <dgm:pt modelId="{0A142ECA-9599-494C-BC20-12462CBE5052}" type="parTrans" cxnId="{BD524BF0-DFD2-4B4A-8314-1B590B7A398E}">
      <dgm:prSet/>
      <dgm:spPr/>
      <dgm:t>
        <a:bodyPr/>
        <a:lstStyle/>
        <a:p>
          <a:endParaRPr lang="en-US"/>
        </a:p>
      </dgm:t>
    </dgm:pt>
    <dgm:pt modelId="{22111EFE-F52A-45DA-A559-AC795A0D6071}" type="sibTrans" cxnId="{BD524BF0-DFD2-4B4A-8314-1B590B7A398E}">
      <dgm:prSet/>
      <dgm:spPr/>
      <dgm:t>
        <a:bodyPr/>
        <a:lstStyle/>
        <a:p>
          <a:endParaRPr lang="en-US"/>
        </a:p>
      </dgm:t>
    </dgm:pt>
    <dgm:pt modelId="{EA2F1D1E-8094-4750-9221-EE3E2199F0B5}">
      <dgm:prSet phldrT="[Text]" custT="1"/>
      <dgm:spPr/>
      <dgm:t>
        <a:bodyPr/>
        <a:lstStyle/>
        <a:p>
          <a:r>
            <a:rPr kumimoji="1" lang="en-US" sz="2000" dirty="0" smtClean="0"/>
            <a:t>Traffic (channels 8 to 31 and 33 to 63)</a:t>
          </a:r>
          <a:endParaRPr lang="en-US" sz="2000" dirty="0"/>
        </a:p>
      </dgm:t>
    </dgm:pt>
    <dgm:pt modelId="{2777C1ED-3856-4660-987E-2B17D274F665}" type="parTrans" cxnId="{DF5512E8-D080-4906-AE19-49F55BDBDBB9}">
      <dgm:prSet/>
      <dgm:spPr/>
      <dgm:t>
        <a:bodyPr/>
        <a:lstStyle/>
        <a:p>
          <a:endParaRPr lang="en-US"/>
        </a:p>
      </dgm:t>
    </dgm:pt>
    <dgm:pt modelId="{9E0223A3-4CCC-47D9-9C1B-8BECD88F1F13}" type="sibTrans" cxnId="{DF5512E8-D080-4906-AE19-49F55BDBDBB9}">
      <dgm:prSet/>
      <dgm:spPr/>
      <dgm:t>
        <a:bodyPr/>
        <a:lstStyle/>
        <a:p>
          <a:endParaRPr lang="en-US"/>
        </a:p>
      </dgm:t>
    </dgm:pt>
    <dgm:pt modelId="{033A41D8-B5F7-4C9B-8E23-87A58A1E07D8}">
      <dgm:prSet phldrT="[Text]" custT="1"/>
      <dgm:spPr/>
      <dgm:t>
        <a:bodyPr/>
        <a:lstStyle/>
        <a:p>
          <a:r>
            <a:rPr kumimoji="1" lang="en-US" sz="2000" dirty="0" smtClean="0"/>
            <a:t>supports 55 traffic channels</a:t>
          </a:r>
          <a:endParaRPr lang="en-US" sz="2000" dirty="0"/>
        </a:p>
      </dgm:t>
    </dgm:pt>
    <dgm:pt modelId="{CC584B3D-D12A-40EA-A167-6C21089DB45C}" type="parTrans" cxnId="{CDCAE005-7065-471A-82C5-6799FC879494}">
      <dgm:prSet/>
      <dgm:spPr/>
      <dgm:t>
        <a:bodyPr/>
        <a:lstStyle/>
        <a:p>
          <a:endParaRPr lang="en-US"/>
        </a:p>
      </dgm:t>
    </dgm:pt>
    <dgm:pt modelId="{E4BBBA82-B8AC-442E-A374-901EA2F47C08}" type="sibTrans" cxnId="{CDCAE005-7065-471A-82C5-6799FC879494}">
      <dgm:prSet/>
      <dgm:spPr/>
      <dgm:t>
        <a:bodyPr/>
        <a:lstStyle/>
        <a:p>
          <a:endParaRPr lang="en-US"/>
        </a:p>
      </dgm:t>
    </dgm:pt>
    <dgm:pt modelId="{C81B4C30-8052-D845-9DCD-9B1B6449F543}" type="pres">
      <dgm:prSet presAssocID="{EBCD6C03-C121-4C76-9E29-0360851C2D42}" presName="Name0" presStyleCnt="0">
        <dgm:presLayoutVars>
          <dgm:dir/>
          <dgm:animLvl val="lvl"/>
          <dgm:resizeHandles val="exact"/>
        </dgm:presLayoutVars>
      </dgm:prSet>
      <dgm:spPr/>
      <dgm:t>
        <a:bodyPr/>
        <a:lstStyle/>
        <a:p>
          <a:endParaRPr lang="en-US"/>
        </a:p>
      </dgm:t>
    </dgm:pt>
    <dgm:pt modelId="{747A3B5D-7CF1-1C4D-8F9E-475B59945D7B}" type="pres">
      <dgm:prSet presAssocID="{AE163F2D-0C16-49E7-BFD6-70FD26B264E5}" presName="linNode" presStyleCnt="0"/>
      <dgm:spPr/>
    </dgm:pt>
    <dgm:pt modelId="{2AD5E312-D444-CF4C-8E37-78F18BFB0CE2}" type="pres">
      <dgm:prSet presAssocID="{AE163F2D-0C16-49E7-BFD6-70FD26B264E5}" presName="parentText" presStyleLbl="node1" presStyleIdx="0" presStyleCnt="4">
        <dgm:presLayoutVars>
          <dgm:chMax val="1"/>
          <dgm:bulletEnabled val="1"/>
        </dgm:presLayoutVars>
      </dgm:prSet>
      <dgm:spPr/>
      <dgm:t>
        <a:bodyPr/>
        <a:lstStyle/>
        <a:p>
          <a:endParaRPr lang="en-US"/>
        </a:p>
      </dgm:t>
    </dgm:pt>
    <dgm:pt modelId="{8F6C61E6-DA78-504F-B78C-0151FA0B076C}" type="pres">
      <dgm:prSet presAssocID="{AE163F2D-0C16-49E7-BFD6-70FD26B264E5}" presName="descendantText" presStyleLbl="alignAccFollowNode1" presStyleIdx="0" presStyleCnt="4">
        <dgm:presLayoutVars>
          <dgm:bulletEnabled val="1"/>
        </dgm:presLayoutVars>
      </dgm:prSet>
      <dgm:spPr/>
      <dgm:t>
        <a:bodyPr/>
        <a:lstStyle/>
        <a:p>
          <a:endParaRPr lang="en-US"/>
        </a:p>
      </dgm:t>
    </dgm:pt>
    <dgm:pt modelId="{309AF204-F9F0-0249-AB6C-367DEF5CEAA2}" type="pres">
      <dgm:prSet presAssocID="{5D3FDB6E-917E-4466-AD8F-924C6057E05B}" presName="sp" presStyleCnt="0"/>
      <dgm:spPr/>
    </dgm:pt>
    <dgm:pt modelId="{55F6BC4C-E614-9B47-B4F3-D6FCD52D74EE}" type="pres">
      <dgm:prSet presAssocID="{9DFF9880-9118-46AC-B61F-5479A388D018}" presName="linNode" presStyleCnt="0"/>
      <dgm:spPr/>
    </dgm:pt>
    <dgm:pt modelId="{775792A1-CBBE-A14C-A82B-DA2F3307F0F9}" type="pres">
      <dgm:prSet presAssocID="{9DFF9880-9118-46AC-B61F-5479A388D018}" presName="parentText" presStyleLbl="node1" presStyleIdx="1" presStyleCnt="4">
        <dgm:presLayoutVars>
          <dgm:chMax val="1"/>
          <dgm:bulletEnabled val="1"/>
        </dgm:presLayoutVars>
      </dgm:prSet>
      <dgm:spPr/>
      <dgm:t>
        <a:bodyPr/>
        <a:lstStyle/>
        <a:p>
          <a:endParaRPr lang="en-US"/>
        </a:p>
      </dgm:t>
    </dgm:pt>
    <dgm:pt modelId="{A8910D44-DA27-644B-AD1F-FF0F89714358}" type="pres">
      <dgm:prSet presAssocID="{9DFF9880-9118-46AC-B61F-5479A388D018}" presName="descendantText" presStyleLbl="alignAccFollowNode1" presStyleIdx="1" presStyleCnt="4">
        <dgm:presLayoutVars>
          <dgm:bulletEnabled val="1"/>
        </dgm:presLayoutVars>
      </dgm:prSet>
      <dgm:spPr/>
      <dgm:t>
        <a:bodyPr/>
        <a:lstStyle/>
        <a:p>
          <a:endParaRPr lang="en-US"/>
        </a:p>
      </dgm:t>
    </dgm:pt>
    <dgm:pt modelId="{D827FE1F-CB5D-924F-8078-BD0D1D533DB9}" type="pres">
      <dgm:prSet presAssocID="{E26CF308-EA62-4F0B-AE6F-F0919478AB60}" presName="sp" presStyleCnt="0"/>
      <dgm:spPr/>
    </dgm:pt>
    <dgm:pt modelId="{A196B7A3-9A73-5849-83F7-10609E925B03}" type="pres">
      <dgm:prSet presAssocID="{45707814-0BE0-49E9-9E25-8A4BC9DF7EDE}" presName="linNode" presStyleCnt="0"/>
      <dgm:spPr/>
    </dgm:pt>
    <dgm:pt modelId="{CCB375E0-CDE4-4A47-A010-E68DCE89E2D7}" type="pres">
      <dgm:prSet presAssocID="{45707814-0BE0-49E9-9E25-8A4BC9DF7EDE}" presName="parentText" presStyleLbl="node1" presStyleIdx="2" presStyleCnt="4">
        <dgm:presLayoutVars>
          <dgm:chMax val="1"/>
          <dgm:bulletEnabled val="1"/>
        </dgm:presLayoutVars>
      </dgm:prSet>
      <dgm:spPr/>
      <dgm:t>
        <a:bodyPr/>
        <a:lstStyle/>
        <a:p>
          <a:endParaRPr lang="en-US"/>
        </a:p>
      </dgm:t>
    </dgm:pt>
    <dgm:pt modelId="{21698049-09D5-C84F-AE75-706936447D65}" type="pres">
      <dgm:prSet presAssocID="{45707814-0BE0-49E9-9E25-8A4BC9DF7EDE}" presName="descendantText" presStyleLbl="alignAccFollowNode1" presStyleIdx="2" presStyleCnt="4">
        <dgm:presLayoutVars>
          <dgm:bulletEnabled val="1"/>
        </dgm:presLayoutVars>
      </dgm:prSet>
      <dgm:spPr/>
      <dgm:t>
        <a:bodyPr/>
        <a:lstStyle/>
        <a:p>
          <a:endParaRPr lang="en-US"/>
        </a:p>
      </dgm:t>
    </dgm:pt>
    <dgm:pt modelId="{01FC3AB3-1A6A-C748-A485-CC539C4A6F15}" type="pres">
      <dgm:prSet presAssocID="{3775CB11-05CE-4953-9ED9-78095CDA9A8D}" presName="sp" presStyleCnt="0"/>
      <dgm:spPr/>
    </dgm:pt>
    <dgm:pt modelId="{C260C79F-31E1-554D-8768-846DBE36C5B2}" type="pres">
      <dgm:prSet presAssocID="{EA2F1D1E-8094-4750-9221-EE3E2199F0B5}" presName="linNode" presStyleCnt="0"/>
      <dgm:spPr/>
    </dgm:pt>
    <dgm:pt modelId="{EFCB526A-042E-B943-AF63-446D833FBB87}" type="pres">
      <dgm:prSet presAssocID="{EA2F1D1E-8094-4750-9221-EE3E2199F0B5}" presName="parentText" presStyleLbl="node1" presStyleIdx="3" presStyleCnt="4">
        <dgm:presLayoutVars>
          <dgm:chMax val="1"/>
          <dgm:bulletEnabled val="1"/>
        </dgm:presLayoutVars>
      </dgm:prSet>
      <dgm:spPr/>
      <dgm:t>
        <a:bodyPr/>
        <a:lstStyle/>
        <a:p>
          <a:endParaRPr lang="en-US"/>
        </a:p>
      </dgm:t>
    </dgm:pt>
    <dgm:pt modelId="{71F1FFD3-03DD-8B4F-BBAA-0FB5460AB7DD}" type="pres">
      <dgm:prSet presAssocID="{EA2F1D1E-8094-4750-9221-EE3E2199F0B5}" presName="descendantText" presStyleLbl="alignAccFollowNode1" presStyleIdx="3" presStyleCnt="4">
        <dgm:presLayoutVars>
          <dgm:bulletEnabled val="1"/>
        </dgm:presLayoutVars>
      </dgm:prSet>
      <dgm:spPr/>
      <dgm:t>
        <a:bodyPr/>
        <a:lstStyle/>
        <a:p>
          <a:endParaRPr lang="en-US"/>
        </a:p>
      </dgm:t>
    </dgm:pt>
  </dgm:ptLst>
  <dgm:cxnLst>
    <dgm:cxn modelId="{ACDB4AC2-1B02-4B9A-A82E-FA588E0CFE8D}" srcId="{EBCD6C03-C121-4C76-9E29-0360851C2D42}" destId="{45707814-0BE0-49E9-9E25-8A4BC9DF7EDE}" srcOrd="2" destOrd="0" parTransId="{91D99F8C-7087-4DAF-813B-D086BCF463AB}" sibTransId="{3775CB11-05CE-4953-9ED9-78095CDA9A8D}"/>
    <dgm:cxn modelId="{C1683D09-3DF5-B74D-B7B8-814E0E91B0C5}" type="presOf" srcId="{033A41D8-B5F7-4C9B-8E23-87A58A1E07D8}" destId="{71F1FFD3-03DD-8B4F-BBAA-0FB5460AB7DD}" srcOrd="0" destOrd="0" presId="urn:microsoft.com/office/officeart/2005/8/layout/vList5"/>
    <dgm:cxn modelId="{342055A4-5B24-A843-ADE0-B5D522761729}" type="presOf" srcId="{9DFF9880-9118-46AC-B61F-5479A388D018}" destId="{775792A1-CBBE-A14C-A82B-DA2F3307F0F9}" srcOrd="0" destOrd="0" presId="urn:microsoft.com/office/officeart/2005/8/layout/vList5"/>
    <dgm:cxn modelId="{9BDCD3EA-BC47-46B5-9B46-17059BA35AD7}" srcId="{AE163F2D-0C16-49E7-BFD6-70FD26B264E5}" destId="{D11ECF05-6831-4E22-BF88-69AC8ABFF59B}" srcOrd="0" destOrd="0" parTransId="{CB9AF04B-7732-4BBF-8A0C-71D9463DB5B6}" sibTransId="{484AE7D3-67AE-486F-932C-F0D9C47BE94D}"/>
    <dgm:cxn modelId="{DF5512E8-D080-4906-AE19-49F55BDBDBB9}" srcId="{EBCD6C03-C121-4C76-9E29-0360851C2D42}" destId="{EA2F1D1E-8094-4750-9221-EE3E2199F0B5}" srcOrd="3" destOrd="0" parTransId="{2777C1ED-3856-4660-987E-2B17D274F665}" sibTransId="{9E0223A3-4CCC-47D9-9C1B-8BECD88F1F13}"/>
    <dgm:cxn modelId="{CDCAE005-7065-471A-82C5-6799FC879494}" srcId="{EA2F1D1E-8094-4750-9221-EE3E2199F0B5}" destId="{033A41D8-B5F7-4C9B-8E23-87A58A1E07D8}" srcOrd="0" destOrd="0" parTransId="{CC584B3D-D12A-40EA-A167-6C21089DB45C}" sibTransId="{E4BBBA82-B8AC-442E-A374-901EA2F47C08}"/>
    <dgm:cxn modelId="{F9ADA69D-0BB4-D447-BF4A-FC703192AF28}" type="presOf" srcId="{AE163F2D-0C16-49E7-BFD6-70FD26B264E5}" destId="{2AD5E312-D444-CF4C-8E37-78F18BFB0CE2}" srcOrd="0" destOrd="0" presId="urn:microsoft.com/office/officeart/2005/8/layout/vList5"/>
    <dgm:cxn modelId="{96443814-77D9-4246-BDF5-A35CF757A1CA}" srcId="{9DFF9880-9118-46AC-B61F-5479A388D018}" destId="{12334DBB-41F6-4C76-841B-82ED5C02C288}" srcOrd="0" destOrd="0" parTransId="{C57BBFC6-6F7C-401B-B1C2-266A5C82B4AD}" sibTransId="{89CE81CC-8B7E-412A-9322-FC728385561C}"/>
    <dgm:cxn modelId="{CBE21A4D-62F4-4B59-9F8F-483C39EA204A}" srcId="{EBCD6C03-C121-4C76-9E29-0360851C2D42}" destId="{AE163F2D-0C16-49E7-BFD6-70FD26B264E5}" srcOrd="0" destOrd="0" parTransId="{D48BF45D-037D-4A69-8B07-99CAE0E22B5D}" sibTransId="{5D3FDB6E-917E-4466-AD8F-924C6057E05B}"/>
    <dgm:cxn modelId="{29A981F9-DF23-4D4B-9203-83B958DAF9EA}" type="presOf" srcId="{EA2F1D1E-8094-4750-9221-EE3E2199F0B5}" destId="{EFCB526A-042E-B943-AF63-446D833FBB87}" srcOrd="0" destOrd="0" presId="urn:microsoft.com/office/officeart/2005/8/layout/vList5"/>
    <dgm:cxn modelId="{C79B91C0-32EA-3B4F-89BC-8DFF071FEE08}" type="presOf" srcId="{EBCD6C03-C121-4C76-9E29-0360851C2D42}" destId="{C81B4C30-8052-D845-9DCD-9B1B6449F543}" srcOrd="0" destOrd="0" presId="urn:microsoft.com/office/officeart/2005/8/layout/vList5"/>
    <dgm:cxn modelId="{1EEAC6A6-F15C-4220-9C49-631E75723A33}" srcId="{EBCD6C03-C121-4C76-9E29-0360851C2D42}" destId="{9DFF9880-9118-46AC-B61F-5479A388D018}" srcOrd="1" destOrd="0" parTransId="{2CC50390-06DA-4744-AAD0-3FE528C283FC}" sibTransId="{E26CF308-EA62-4F0B-AE6F-F0919478AB60}"/>
    <dgm:cxn modelId="{2B20F985-D436-614E-B766-7142BDF7632F}" type="presOf" srcId="{35E3887C-5B58-46F1-83C8-2E8A29908AB7}" destId="{21698049-09D5-C84F-AE75-706936447D65}" srcOrd="0" destOrd="0" presId="urn:microsoft.com/office/officeart/2005/8/layout/vList5"/>
    <dgm:cxn modelId="{BD524BF0-DFD2-4B4A-8314-1B590B7A398E}" srcId="{45707814-0BE0-49E9-9E25-8A4BC9DF7EDE}" destId="{35E3887C-5B58-46F1-83C8-2E8A29908AB7}" srcOrd="0" destOrd="0" parTransId="{0A142ECA-9599-494C-BC20-12462CBE5052}" sibTransId="{22111EFE-F52A-45DA-A559-AC795A0D6071}"/>
    <dgm:cxn modelId="{398D624C-2EB1-7A45-A868-379F47ACD427}" type="presOf" srcId="{45707814-0BE0-49E9-9E25-8A4BC9DF7EDE}" destId="{CCB375E0-CDE4-4A47-A010-E68DCE89E2D7}" srcOrd="0" destOrd="0" presId="urn:microsoft.com/office/officeart/2005/8/layout/vList5"/>
    <dgm:cxn modelId="{AB41AE85-0618-8F4D-BA9E-68E12D8E928B}" type="presOf" srcId="{D11ECF05-6831-4E22-BF88-69AC8ABFF59B}" destId="{8F6C61E6-DA78-504F-B78C-0151FA0B076C}" srcOrd="0" destOrd="0" presId="urn:microsoft.com/office/officeart/2005/8/layout/vList5"/>
    <dgm:cxn modelId="{AD36A41F-ECD4-614C-83C8-9CA1AA54B0CB}" type="presOf" srcId="{12334DBB-41F6-4C76-841B-82ED5C02C288}" destId="{A8910D44-DA27-644B-AD1F-FF0F89714358}" srcOrd="0" destOrd="0" presId="urn:microsoft.com/office/officeart/2005/8/layout/vList5"/>
    <dgm:cxn modelId="{10303F22-BD02-7F43-8393-DAC040F9B8BF}" type="presParOf" srcId="{C81B4C30-8052-D845-9DCD-9B1B6449F543}" destId="{747A3B5D-7CF1-1C4D-8F9E-475B59945D7B}" srcOrd="0" destOrd="0" presId="urn:microsoft.com/office/officeart/2005/8/layout/vList5"/>
    <dgm:cxn modelId="{CC15F970-CA11-3049-ADD5-07F3729FBA4D}" type="presParOf" srcId="{747A3B5D-7CF1-1C4D-8F9E-475B59945D7B}" destId="{2AD5E312-D444-CF4C-8E37-78F18BFB0CE2}" srcOrd="0" destOrd="0" presId="urn:microsoft.com/office/officeart/2005/8/layout/vList5"/>
    <dgm:cxn modelId="{D275C2CC-3B6F-B040-B6F3-0FC59E011E9F}" type="presParOf" srcId="{747A3B5D-7CF1-1C4D-8F9E-475B59945D7B}" destId="{8F6C61E6-DA78-504F-B78C-0151FA0B076C}" srcOrd="1" destOrd="0" presId="urn:microsoft.com/office/officeart/2005/8/layout/vList5"/>
    <dgm:cxn modelId="{1E12BE71-4CC2-AA4D-A00C-2299C03D040D}" type="presParOf" srcId="{C81B4C30-8052-D845-9DCD-9B1B6449F543}" destId="{309AF204-F9F0-0249-AB6C-367DEF5CEAA2}" srcOrd="1" destOrd="0" presId="urn:microsoft.com/office/officeart/2005/8/layout/vList5"/>
    <dgm:cxn modelId="{E3ABBD09-1601-FF41-A48C-B3A6F1ADB1B3}" type="presParOf" srcId="{C81B4C30-8052-D845-9DCD-9B1B6449F543}" destId="{55F6BC4C-E614-9B47-B4F3-D6FCD52D74EE}" srcOrd="2" destOrd="0" presId="urn:microsoft.com/office/officeart/2005/8/layout/vList5"/>
    <dgm:cxn modelId="{8994771E-F0C4-2F49-BA40-BE3B42C3718D}" type="presParOf" srcId="{55F6BC4C-E614-9B47-B4F3-D6FCD52D74EE}" destId="{775792A1-CBBE-A14C-A82B-DA2F3307F0F9}" srcOrd="0" destOrd="0" presId="urn:microsoft.com/office/officeart/2005/8/layout/vList5"/>
    <dgm:cxn modelId="{2363BCD7-2EAD-0A41-8071-5CD11096DFFB}" type="presParOf" srcId="{55F6BC4C-E614-9B47-B4F3-D6FCD52D74EE}" destId="{A8910D44-DA27-644B-AD1F-FF0F89714358}" srcOrd="1" destOrd="0" presId="urn:microsoft.com/office/officeart/2005/8/layout/vList5"/>
    <dgm:cxn modelId="{040DED11-AE30-DC4F-AF6E-1315A74D0C2B}" type="presParOf" srcId="{C81B4C30-8052-D845-9DCD-9B1B6449F543}" destId="{D827FE1F-CB5D-924F-8078-BD0D1D533DB9}" srcOrd="3" destOrd="0" presId="urn:microsoft.com/office/officeart/2005/8/layout/vList5"/>
    <dgm:cxn modelId="{DDE0A229-8D1F-AC44-80C6-7A9F13DC439A}" type="presParOf" srcId="{C81B4C30-8052-D845-9DCD-9B1B6449F543}" destId="{A196B7A3-9A73-5849-83F7-10609E925B03}" srcOrd="4" destOrd="0" presId="urn:microsoft.com/office/officeart/2005/8/layout/vList5"/>
    <dgm:cxn modelId="{EF1B9C0C-7946-A74D-9ECD-0469971345DC}" type="presParOf" srcId="{A196B7A3-9A73-5849-83F7-10609E925B03}" destId="{CCB375E0-CDE4-4A47-A010-E68DCE89E2D7}" srcOrd="0" destOrd="0" presId="urn:microsoft.com/office/officeart/2005/8/layout/vList5"/>
    <dgm:cxn modelId="{8B664E2E-0736-DE42-B098-EE51CEE0B371}" type="presParOf" srcId="{A196B7A3-9A73-5849-83F7-10609E925B03}" destId="{21698049-09D5-C84F-AE75-706936447D65}" srcOrd="1" destOrd="0" presId="urn:microsoft.com/office/officeart/2005/8/layout/vList5"/>
    <dgm:cxn modelId="{423BEC27-0F26-C340-B426-F719CC671ADB}" type="presParOf" srcId="{C81B4C30-8052-D845-9DCD-9B1B6449F543}" destId="{01FC3AB3-1A6A-C748-A485-CC539C4A6F15}" srcOrd="5" destOrd="0" presId="urn:microsoft.com/office/officeart/2005/8/layout/vList5"/>
    <dgm:cxn modelId="{6D9C5BD7-1004-9747-B5C0-BCD6F38E8A42}" type="presParOf" srcId="{C81B4C30-8052-D845-9DCD-9B1B6449F543}" destId="{C260C79F-31E1-554D-8768-846DBE36C5B2}" srcOrd="6" destOrd="0" presId="urn:microsoft.com/office/officeart/2005/8/layout/vList5"/>
    <dgm:cxn modelId="{95ACDC5E-1AA6-6046-AF5A-68B6296FBB50}" type="presParOf" srcId="{C260C79F-31E1-554D-8768-846DBE36C5B2}" destId="{EFCB526A-042E-B943-AF63-446D833FBB87}" srcOrd="0" destOrd="0" presId="urn:microsoft.com/office/officeart/2005/8/layout/vList5"/>
    <dgm:cxn modelId="{7391EF5D-F269-B343-88AF-9F6A638E7A68}" type="presParOf" srcId="{C260C79F-31E1-554D-8768-846DBE36C5B2}" destId="{71F1FFD3-03DD-8B4F-BBAA-0FB5460AB7DD}"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26043D3-DD93-4AB1-8864-D2D6DE31365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30952EE-420C-4660-82A8-9C45F1029D59}">
      <dgm:prSet phldrT="[Text]"/>
      <dgm:spPr/>
      <dgm:t>
        <a:bodyPr/>
        <a:lstStyle/>
        <a:p>
          <a:r>
            <a:rPr kumimoji="1" lang="en-US" dirty="0" smtClean="0"/>
            <a:t>CDMA schemes: </a:t>
          </a:r>
          <a:endParaRPr lang="en-US" dirty="0"/>
        </a:p>
      </dgm:t>
    </dgm:pt>
    <dgm:pt modelId="{68AFDFAF-B908-4001-ACAD-31FB5790E206}" type="parTrans" cxnId="{FD16EE42-62E7-4FE6-98C0-D4A445CEF2A5}">
      <dgm:prSet/>
      <dgm:spPr/>
      <dgm:t>
        <a:bodyPr/>
        <a:lstStyle/>
        <a:p>
          <a:endParaRPr lang="en-US"/>
        </a:p>
      </dgm:t>
    </dgm:pt>
    <dgm:pt modelId="{7029C13B-912C-48F5-AF83-F61BE09FDB6D}" type="sibTrans" cxnId="{FD16EE42-62E7-4FE6-98C0-D4A445CEF2A5}">
      <dgm:prSet/>
      <dgm:spPr/>
      <dgm:t>
        <a:bodyPr/>
        <a:lstStyle/>
        <a:p>
          <a:endParaRPr lang="en-US"/>
        </a:p>
      </dgm:t>
    </dgm:pt>
    <dgm:pt modelId="{AE78DA09-7177-49CA-BA93-52F6D20B47AC}">
      <dgm:prSet phldrT="[Text]"/>
      <dgm:spPr/>
      <dgm:t>
        <a:bodyPr/>
        <a:lstStyle/>
        <a:p>
          <a:r>
            <a:rPr kumimoji="1" lang="en-US" dirty="0" smtClean="0"/>
            <a:t>bandwidth (limit channel to 5 MHz)</a:t>
          </a:r>
          <a:endParaRPr lang="en-US" dirty="0"/>
        </a:p>
      </dgm:t>
    </dgm:pt>
    <dgm:pt modelId="{84647EF1-DF11-4F80-A0D0-DD5C156CEFB8}" type="parTrans" cxnId="{830F01F7-E255-47F6-AECB-0566839509CD}">
      <dgm:prSet/>
      <dgm:spPr/>
      <dgm:t>
        <a:bodyPr/>
        <a:lstStyle/>
        <a:p>
          <a:endParaRPr lang="en-US"/>
        </a:p>
      </dgm:t>
    </dgm:pt>
    <dgm:pt modelId="{291B463C-D45E-46D0-8ACA-1ED0FD46213E}" type="sibTrans" cxnId="{830F01F7-E255-47F6-AECB-0566839509CD}">
      <dgm:prSet/>
      <dgm:spPr/>
      <dgm:t>
        <a:bodyPr/>
        <a:lstStyle/>
        <a:p>
          <a:endParaRPr lang="en-US"/>
        </a:p>
      </dgm:t>
    </dgm:pt>
    <dgm:pt modelId="{1C8E26B1-2EB6-4CD9-B2D2-7DD674ECB3CD}">
      <dgm:prSet/>
      <dgm:spPr/>
      <dgm:t>
        <a:bodyPr/>
        <a:lstStyle/>
        <a:p>
          <a:r>
            <a:rPr kumimoji="1" lang="en-US" dirty="0" smtClean="0"/>
            <a:t>5 MHz reasonable upper limit on what can be allocated for 3G</a:t>
          </a:r>
          <a:endParaRPr kumimoji="1" lang="en-US" dirty="0"/>
        </a:p>
      </dgm:t>
    </dgm:pt>
    <dgm:pt modelId="{C54B72AC-2FD9-4FC9-96EC-2422B724C2FF}" type="parTrans" cxnId="{EBE01EB1-30BA-4E58-B980-DB1548203867}">
      <dgm:prSet/>
      <dgm:spPr/>
      <dgm:t>
        <a:bodyPr/>
        <a:lstStyle/>
        <a:p>
          <a:endParaRPr lang="en-US"/>
        </a:p>
      </dgm:t>
    </dgm:pt>
    <dgm:pt modelId="{5B9C3522-B2A5-47C8-B1CB-A61D6CD2CDA5}" type="sibTrans" cxnId="{EBE01EB1-30BA-4E58-B980-DB1548203867}">
      <dgm:prSet/>
      <dgm:spPr/>
      <dgm:t>
        <a:bodyPr/>
        <a:lstStyle/>
        <a:p>
          <a:endParaRPr lang="en-US"/>
        </a:p>
      </dgm:t>
    </dgm:pt>
    <dgm:pt modelId="{4BB92607-FFCF-4BFF-8749-D7BACD51ED6F}">
      <dgm:prSet/>
      <dgm:spPr/>
      <dgm:t>
        <a:bodyPr/>
        <a:lstStyle/>
        <a:p>
          <a:r>
            <a:rPr kumimoji="1" lang="en-US" dirty="0" smtClean="0"/>
            <a:t>5 MHz is enough for data rates of 144 and 384 kHz</a:t>
          </a:r>
          <a:endParaRPr kumimoji="1" lang="en-US" dirty="0"/>
        </a:p>
      </dgm:t>
    </dgm:pt>
    <dgm:pt modelId="{B3421CC5-BA51-4948-B9E5-06ADB67476D6}" type="parTrans" cxnId="{242989A9-6650-4B12-A5AD-12E9C50423C9}">
      <dgm:prSet/>
      <dgm:spPr/>
      <dgm:t>
        <a:bodyPr/>
        <a:lstStyle/>
        <a:p>
          <a:endParaRPr lang="en-US"/>
        </a:p>
      </dgm:t>
    </dgm:pt>
    <dgm:pt modelId="{08249DFD-7F39-41E1-BBB7-031E714758FB}" type="sibTrans" cxnId="{242989A9-6650-4B12-A5AD-12E9C50423C9}">
      <dgm:prSet/>
      <dgm:spPr/>
      <dgm:t>
        <a:bodyPr/>
        <a:lstStyle/>
        <a:p>
          <a:endParaRPr lang="en-US"/>
        </a:p>
      </dgm:t>
    </dgm:pt>
    <dgm:pt modelId="{0CE43757-DCA6-4448-B3EC-C06255DDFCEE}" type="pres">
      <dgm:prSet presAssocID="{B26043D3-DD93-4AB1-8864-D2D6DE31365D}" presName="Name0" presStyleCnt="0">
        <dgm:presLayoutVars>
          <dgm:dir/>
          <dgm:animLvl val="lvl"/>
          <dgm:resizeHandles val="exact"/>
        </dgm:presLayoutVars>
      </dgm:prSet>
      <dgm:spPr/>
      <dgm:t>
        <a:bodyPr/>
        <a:lstStyle/>
        <a:p>
          <a:endParaRPr lang="en-US"/>
        </a:p>
      </dgm:t>
    </dgm:pt>
    <dgm:pt modelId="{419008EB-6ECF-4C9D-86F8-FE41030C3729}" type="pres">
      <dgm:prSet presAssocID="{130952EE-420C-4660-82A8-9C45F1029D59}" presName="composite" presStyleCnt="0"/>
      <dgm:spPr/>
    </dgm:pt>
    <dgm:pt modelId="{11045D41-866D-4276-9CC7-EF02EFA7A3B5}" type="pres">
      <dgm:prSet presAssocID="{130952EE-420C-4660-82A8-9C45F1029D59}" presName="parTx" presStyleLbl="alignNode1" presStyleIdx="0" presStyleCnt="1" custLinFactNeighborX="-1250" custLinFactNeighborY="-5070">
        <dgm:presLayoutVars>
          <dgm:chMax val="0"/>
          <dgm:chPref val="0"/>
          <dgm:bulletEnabled val="1"/>
        </dgm:presLayoutVars>
      </dgm:prSet>
      <dgm:spPr/>
      <dgm:t>
        <a:bodyPr/>
        <a:lstStyle/>
        <a:p>
          <a:endParaRPr lang="en-US"/>
        </a:p>
      </dgm:t>
    </dgm:pt>
    <dgm:pt modelId="{11C33A03-8343-4627-996C-CE10BD31562D}" type="pres">
      <dgm:prSet presAssocID="{130952EE-420C-4660-82A8-9C45F1029D59}" presName="desTx" presStyleLbl="alignAccFollowNode1" presStyleIdx="0" presStyleCnt="1">
        <dgm:presLayoutVars>
          <dgm:bulletEnabled val="1"/>
        </dgm:presLayoutVars>
      </dgm:prSet>
      <dgm:spPr/>
      <dgm:t>
        <a:bodyPr/>
        <a:lstStyle/>
        <a:p>
          <a:endParaRPr lang="en-US"/>
        </a:p>
      </dgm:t>
    </dgm:pt>
  </dgm:ptLst>
  <dgm:cxnLst>
    <dgm:cxn modelId="{E9401557-62D9-F440-8619-50A0125F638D}" type="presOf" srcId="{130952EE-420C-4660-82A8-9C45F1029D59}" destId="{11045D41-866D-4276-9CC7-EF02EFA7A3B5}" srcOrd="0" destOrd="0" presId="urn:microsoft.com/office/officeart/2005/8/layout/hList1"/>
    <dgm:cxn modelId="{EBE01EB1-30BA-4E58-B980-DB1548203867}" srcId="{130952EE-420C-4660-82A8-9C45F1029D59}" destId="{1C8E26B1-2EB6-4CD9-B2D2-7DD674ECB3CD}" srcOrd="1" destOrd="0" parTransId="{C54B72AC-2FD9-4FC9-96EC-2422B724C2FF}" sibTransId="{5B9C3522-B2A5-47C8-B1CB-A61D6CD2CDA5}"/>
    <dgm:cxn modelId="{242989A9-6650-4B12-A5AD-12E9C50423C9}" srcId="{130952EE-420C-4660-82A8-9C45F1029D59}" destId="{4BB92607-FFCF-4BFF-8749-D7BACD51ED6F}" srcOrd="2" destOrd="0" parTransId="{B3421CC5-BA51-4948-B9E5-06ADB67476D6}" sibTransId="{08249DFD-7F39-41E1-BBB7-031E714758FB}"/>
    <dgm:cxn modelId="{FD16EE42-62E7-4FE6-98C0-D4A445CEF2A5}" srcId="{B26043D3-DD93-4AB1-8864-D2D6DE31365D}" destId="{130952EE-420C-4660-82A8-9C45F1029D59}" srcOrd="0" destOrd="0" parTransId="{68AFDFAF-B908-4001-ACAD-31FB5790E206}" sibTransId="{7029C13B-912C-48F5-AF83-F61BE09FDB6D}"/>
    <dgm:cxn modelId="{830F01F7-E255-47F6-AECB-0566839509CD}" srcId="{130952EE-420C-4660-82A8-9C45F1029D59}" destId="{AE78DA09-7177-49CA-BA93-52F6D20B47AC}" srcOrd="0" destOrd="0" parTransId="{84647EF1-DF11-4F80-A0D0-DD5C156CEFB8}" sibTransId="{291B463C-D45E-46D0-8ACA-1ED0FD46213E}"/>
    <dgm:cxn modelId="{46B1C0D4-F169-BA46-A4BB-200DE110C95D}" type="presOf" srcId="{AE78DA09-7177-49CA-BA93-52F6D20B47AC}" destId="{11C33A03-8343-4627-996C-CE10BD31562D}" srcOrd="0" destOrd="0" presId="urn:microsoft.com/office/officeart/2005/8/layout/hList1"/>
    <dgm:cxn modelId="{C6E5BA93-5F9C-AC41-AADD-116B2662397D}" type="presOf" srcId="{B26043D3-DD93-4AB1-8864-D2D6DE31365D}" destId="{0CE43757-DCA6-4448-B3EC-C06255DDFCEE}" srcOrd="0" destOrd="0" presId="urn:microsoft.com/office/officeart/2005/8/layout/hList1"/>
    <dgm:cxn modelId="{B3123751-A71C-EB4A-8237-BA3ECDE2DA3A}" type="presOf" srcId="{4BB92607-FFCF-4BFF-8749-D7BACD51ED6F}" destId="{11C33A03-8343-4627-996C-CE10BD31562D}" srcOrd="0" destOrd="2" presId="urn:microsoft.com/office/officeart/2005/8/layout/hList1"/>
    <dgm:cxn modelId="{E39206DB-41E6-4E47-8DEF-A21A6D8CC434}" type="presOf" srcId="{1C8E26B1-2EB6-4CD9-B2D2-7DD674ECB3CD}" destId="{11C33A03-8343-4627-996C-CE10BD31562D}" srcOrd="0" destOrd="1" presId="urn:microsoft.com/office/officeart/2005/8/layout/hList1"/>
    <dgm:cxn modelId="{05F9B722-E902-C840-BA26-6592C7A8D9E8}" type="presParOf" srcId="{0CE43757-DCA6-4448-B3EC-C06255DDFCEE}" destId="{419008EB-6ECF-4C9D-86F8-FE41030C3729}" srcOrd="0" destOrd="0" presId="urn:microsoft.com/office/officeart/2005/8/layout/hList1"/>
    <dgm:cxn modelId="{907C0D26-9D3C-544C-B77D-111134817A22}" type="presParOf" srcId="{419008EB-6ECF-4C9D-86F8-FE41030C3729}" destId="{11045D41-866D-4276-9CC7-EF02EFA7A3B5}" srcOrd="0" destOrd="0" presId="urn:microsoft.com/office/officeart/2005/8/layout/hList1"/>
    <dgm:cxn modelId="{9FDB4C61-86B8-3D45-AC56-04D84E173E56}" type="presParOf" srcId="{419008EB-6ECF-4C9D-86F8-FE41030C3729}" destId="{11C33A03-8343-4627-996C-CE10BD31562D}"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B39FAD-CD91-4F72-BF58-A740DF40F10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9845DD7C-A773-415B-AA01-3CC2B5EA8E48}">
      <dgm:prSet phldrT="[Text]" custT="1"/>
      <dgm:spPr/>
      <dgm:t>
        <a:bodyPr/>
        <a:lstStyle/>
        <a:p>
          <a:r>
            <a:rPr lang="en-US" sz="2000" dirty="0" smtClean="0"/>
            <a:t>Two candidates have emerged for 4G standardization:</a:t>
          </a:r>
          <a:endParaRPr lang="en-US" sz="2000" dirty="0"/>
        </a:p>
      </dgm:t>
    </dgm:pt>
    <dgm:pt modelId="{685D7422-3C45-4BE5-8B13-05884BE9B871}" type="parTrans" cxnId="{C3C0ECBD-6132-4BFD-AE06-F6ED303A10A5}">
      <dgm:prSet/>
      <dgm:spPr/>
      <dgm:t>
        <a:bodyPr/>
        <a:lstStyle/>
        <a:p>
          <a:endParaRPr lang="en-US"/>
        </a:p>
      </dgm:t>
    </dgm:pt>
    <dgm:pt modelId="{701CE241-3ABC-4F26-A895-5D46D642706E}" type="sibTrans" cxnId="{C3C0ECBD-6132-4BFD-AE06-F6ED303A10A5}">
      <dgm:prSet/>
      <dgm:spPr/>
      <dgm:t>
        <a:bodyPr/>
        <a:lstStyle/>
        <a:p>
          <a:endParaRPr lang="en-US"/>
        </a:p>
      </dgm:t>
    </dgm:pt>
    <dgm:pt modelId="{C5EA6015-D98A-4A93-88D4-7A956A198098}">
      <dgm:prSet phldrT="[Text]" custT="1"/>
      <dgm:spPr/>
      <dgm:t>
        <a:bodyPr/>
        <a:lstStyle/>
        <a:p>
          <a:r>
            <a:rPr lang="en-US" sz="2000" dirty="0" smtClean="0"/>
            <a:t>Long Term Evolution (LTE)</a:t>
          </a:r>
          <a:endParaRPr lang="en-US" sz="2000" dirty="0"/>
        </a:p>
      </dgm:t>
    </dgm:pt>
    <dgm:pt modelId="{290CA5E0-B2F8-4557-83B0-3573CEC429E8}" type="parTrans" cxnId="{B6E66E03-5F32-4B39-9DE8-B5BD85DBCFBE}">
      <dgm:prSet/>
      <dgm:spPr/>
      <dgm:t>
        <a:bodyPr/>
        <a:lstStyle/>
        <a:p>
          <a:endParaRPr lang="en-US" dirty="0"/>
        </a:p>
      </dgm:t>
    </dgm:pt>
    <dgm:pt modelId="{2B01D3FB-ADDC-4F9C-B8B4-73EEB6D97463}" type="sibTrans" cxnId="{B6E66E03-5F32-4B39-9DE8-B5BD85DBCFBE}">
      <dgm:prSet/>
      <dgm:spPr/>
      <dgm:t>
        <a:bodyPr/>
        <a:lstStyle/>
        <a:p>
          <a:endParaRPr lang="en-US"/>
        </a:p>
      </dgm:t>
    </dgm:pt>
    <dgm:pt modelId="{605C2DC1-5F49-4FD7-BC38-A7C89BC39008}">
      <dgm:prSet phldrT="[Text]" custT="1"/>
      <dgm:spPr/>
      <dgm:t>
        <a:bodyPr/>
        <a:lstStyle/>
        <a:p>
          <a:r>
            <a:rPr lang="en-US" sz="2000" dirty="0" smtClean="0"/>
            <a:t>developed by the Third Generation Partnership Project (3GPP), a consortium of North American, Asian, and European telecommunications standards organizations</a:t>
          </a:r>
          <a:endParaRPr lang="en-US" sz="2000" dirty="0"/>
        </a:p>
      </dgm:t>
    </dgm:pt>
    <dgm:pt modelId="{05D54AEE-83DC-4F63-B414-B764E3BAA003}" type="parTrans" cxnId="{15D0CC62-C6BD-4C34-A0DA-2C082C5384E6}">
      <dgm:prSet/>
      <dgm:spPr/>
      <dgm:t>
        <a:bodyPr/>
        <a:lstStyle/>
        <a:p>
          <a:endParaRPr lang="en-US" dirty="0"/>
        </a:p>
      </dgm:t>
    </dgm:pt>
    <dgm:pt modelId="{964EBAB9-6D0E-4C0B-BC28-9A85FF78002C}" type="sibTrans" cxnId="{15D0CC62-C6BD-4C34-A0DA-2C082C5384E6}">
      <dgm:prSet/>
      <dgm:spPr/>
      <dgm:t>
        <a:bodyPr/>
        <a:lstStyle/>
        <a:p>
          <a:endParaRPr lang="en-US"/>
        </a:p>
      </dgm:t>
    </dgm:pt>
    <dgm:pt modelId="{2CF84AB2-6D0B-4C8D-A58F-8FA04BD9D2F0}">
      <dgm:prSet phldrT="[Text]" custT="1"/>
      <dgm:spPr/>
      <dgm:t>
        <a:bodyPr/>
        <a:lstStyle/>
        <a:p>
          <a:r>
            <a:rPr lang="en-US" sz="2000" dirty="0" smtClean="0"/>
            <a:t>IEEE 802.16 committee</a:t>
          </a:r>
          <a:endParaRPr lang="en-US" sz="2000" dirty="0"/>
        </a:p>
      </dgm:t>
    </dgm:pt>
    <dgm:pt modelId="{0DB6591F-9F72-4C01-B169-53CCA02704B9}" type="parTrans" cxnId="{207A15C6-34D6-43F8-ABA0-165DBC7ECDF6}">
      <dgm:prSet/>
      <dgm:spPr/>
      <dgm:t>
        <a:bodyPr/>
        <a:lstStyle/>
        <a:p>
          <a:endParaRPr lang="en-US"/>
        </a:p>
      </dgm:t>
    </dgm:pt>
    <dgm:pt modelId="{B81C33CB-54AC-4165-B9AA-E7FE53CB7DF6}" type="sibTrans" cxnId="{207A15C6-34D6-43F8-ABA0-165DBC7ECDF6}">
      <dgm:prSet/>
      <dgm:spPr/>
      <dgm:t>
        <a:bodyPr/>
        <a:lstStyle/>
        <a:p>
          <a:endParaRPr lang="en-US"/>
        </a:p>
      </dgm:t>
    </dgm:pt>
    <dgm:pt modelId="{768C5C85-A6CE-41FF-95CC-92E81A04A406}" type="pres">
      <dgm:prSet presAssocID="{D2B39FAD-CD91-4F72-BF58-A740DF40F10A}" presName="diagram" presStyleCnt="0">
        <dgm:presLayoutVars>
          <dgm:chPref val="1"/>
          <dgm:dir/>
          <dgm:animOne val="branch"/>
          <dgm:animLvl val="lvl"/>
          <dgm:resizeHandles val="exact"/>
        </dgm:presLayoutVars>
      </dgm:prSet>
      <dgm:spPr/>
      <dgm:t>
        <a:bodyPr/>
        <a:lstStyle/>
        <a:p>
          <a:endParaRPr lang="en-US"/>
        </a:p>
      </dgm:t>
    </dgm:pt>
    <dgm:pt modelId="{2B1D75F3-7719-461B-8611-7CD05C806D12}" type="pres">
      <dgm:prSet presAssocID="{9845DD7C-A773-415B-AA01-3CC2B5EA8E48}" presName="root1" presStyleCnt="0"/>
      <dgm:spPr/>
    </dgm:pt>
    <dgm:pt modelId="{61DA5B98-B369-4191-9044-CFAF634CC5A7}" type="pres">
      <dgm:prSet presAssocID="{9845DD7C-A773-415B-AA01-3CC2B5EA8E48}" presName="LevelOneTextNode" presStyleLbl="node0" presStyleIdx="0" presStyleCnt="2" custScaleY="136172">
        <dgm:presLayoutVars>
          <dgm:chPref val="3"/>
        </dgm:presLayoutVars>
      </dgm:prSet>
      <dgm:spPr/>
      <dgm:t>
        <a:bodyPr/>
        <a:lstStyle/>
        <a:p>
          <a:endParaRPr lang="en-US"/>
        </a:p>
      </dgm:t>
    </dgm:pt>
    <dgm:pt modelId="{307AC0FB-F917-40F4-A9A7-763941BA85AD}" type="pres">
      <dgm:prSet presAssocID="{9845DD7C-A773-415B-AA01-3CC2B5EA8E48}" presName="level2hierChild" presStyleCnt="0"/>
      <dgm:spPr/>
    </dgm:pt>
    <dgm:pt modelId="{AF63521E-447E-4B35-9452-B50A11882882}" type="pres">
      <dgm:prSet presAssocID="{290CA5E0-B2F8-4557-83B0-3573CEC429E8}" presName="conn2-1" presStyleLbl="parChTrans1D2" presStyleIdx="0" presStyleCnt="1"/>
      <dgm:spPr/>
      <dgm:t>
        <a:bodyPr/>
        <a:lstStyle/>
        <a:p>
          <a:endParaRPr lang="en-US"/>
        </a:p>
      </dgm:t>
    </dgm:pt>
    <dgm:pt modelId="{0556B24C-7927-42EE-ACFB-1C654B4D24F4}" type="pres">
      <dgm:prSet presAssocID="{290CA5E0-B2F8-4557-83B0-3573CEC429E8}" presName="connTx" presStyleLbl="parChTrans1D2" presStyleIdx="0" presStyleCnt="1"/>
      <dgm:spPr/>
      <dgm:t>
        <a:bodyPr/>
        <a:lstStyle/>
        <a:p>
          <a:endParaRPr lang="en-US"/>
        </a:p>
      </dgm:t>
    </dgm:pt>
    <dgm:pt modelId="{8F51813E-6905-4B04-BBF5-B7333CD8A4A0}" type="pres">
      <dgm:prSet presAssocID="{C5EA6015-D98A-4A93-88D4-7A956A198098}" presName="root2" presStyleCnt="0"/>
      <dgm:spPr/>
    </dgm:pt>
    <dgm:pt modelId="{96F995E3-328F-4B06-B108-AF0FA1C30292}" type="pres">
      <dgm:prSet presAssocID="{C5EA6015-D98A-4A93-88D4-7A956A198098}" presName="LevelTwoTextNode" presStyleLbl="node2" presStyleIdx="0" presStyleCnt="1">
        <dgm:presLayoutVars>
          <dgm:chPref val="3"/>
        </dgm:presLayoutVars>
      </dgm:prSet>
      <dgm:spPr/>
      <dgm:t>
        <a:bodyPr/>
        <a:lstStyle/>
        <a:p>
          <a:endParaRPr lang="en-US"/>
        </a:p>
      </dgm:t>
    </dgm:pt>
    <dgm:pt modelId="{BC5F0AB7-A0F7-4FA0-ACC6-9E899EF6E812}" type="pres">
      <dgm:prSet presAssocID="{C5EA6015-D98A-4A93-88D4-7A956A198098}" presName="level3hierChild" presStyleCnt="0"/>
      <dgm:spPr/>
    </dgm:pt>
    <dgm:pt modelId="{11FA5E4F-25AA-4668-9A54-D4B99DBE9F68}" type="pres">
      <dgm:prSet presAssocID="{05D54AEE-83DC-4F63-B414-B764E3BAA003}" presName="conn2-1" presStyleLbl="parChTrans1D3" presStyleIdx="0" presStyleCnt="1"/>
      <dgm:spPr/>
      <dgm:t>
        <a:bodyPr/>
        <a:lstStyle/>
        <a:p>
          <a:endParaRPr lang="en-US"/>
        </a:p>
      </dgm:t>
    </dgm:pt>
    <dgm:pt modelId="{C4587298-98B7-4884-9B54-1BEA313973B9}" type="pres">
      <dgm:prSet presAssocID="{05D54AEE-83DC-4F63-B414-B764E3BAA003}" presName="connTx" presStyleLbl="parChTrans1D3" presStyleIdx="0" presStyleCnt="1"/>
      <dgm:spPr/>
      <dgm:t>
        <a:bodyPr/>
        <a:lstStyle/>
        <a:p>
          <a:endParaRPr lang="en-US"/>
        </a:p>
      </dgm:t>
    </dgm:pt>
    <dgm:pt modelId="{D40A74E7-F25B-4522-92B9-52380357891E}" type="pres">
      <dgm:prSet presAssocID="{605C2DC1-5F49-4FD7-BC38-A7C89BC39008}" presName="root2" presStyleCnt="0"/>
      <dgm:spPr/>
    </dgm:pt>
    <dgm:pt modelId="{C22B2A9B-522B-4980-9BEE-413DEDC7EFC3}" type="pres">
      <dgm:prSet presAssocID="{605C2DC1-5F49-4FD7-BC38-A7C89BC39008}" presName="LevelTwoTextNode" presStyleLbl="node3" presStyleIdx="0" presStyleCnt="1" custScaleX="139312" custScaleY="297401">
        <dgm:presLayoutVars>
          <dgm:chPref val="3"/>
        </dgm:presLayoutVars>
      </dgm:prSet>
      <dgm:spPr/>
      <dgm:t>
        <a:bodyPr/>
        <a:lstStyle/>
        <a:p>
          <a:endParaRPr lang="en-US"/>
        </a:p>
      </dgm:t>
    </dgm:pt>
    <dgm:pt modelId="{67E223FE-90BF-4349-828C-E5BDAFB9CD4F}" type="pres">
      <dgm:prSet presAssocID="{605C2DC1-5F49-4FD7-BC38-A7C89BC39008}" presName="level3hierChild" presStyleCnt="0"/>
      <dgm:spPr/>
    </dgm:pt>
    <dgm:pt modelId="{6D05DBDB-20AF-44D6-8E3D-9CD28B579920}" type="pres">
      <dgm:prSet presAssocID="{2CF84AB2-6D0B-4C8D-A58F-8FA04BD9D2F0}" presName="root1" presStyleCnt="0"/>
      <dgm:spPr/>
    </dgm:pt>
    <dgm:pt modelId="{4D2837FB-E1AE-49C6-924B-7C200084AC31}" type="pres">
      <dgm:prSet presAssocID="{2CF84AB2-6D0B-4C8D-A58F-8FA04BD9D2F0}" presName="LevelOneTextNode" presStyleLbl="node0" presStyleIdx="1" presStyleCnt="2" custLinFactX="35880" custLinFactNeighborX="100000" custLinFactNeighborY="25098">
        <dgm:presLayoutVars>
          <dgm:chPref val="3"/>
        </dgm:presLayoutVars>
      </dgm:prSet>
      <dgm:spPr/>
      <dgm:t>
        <a:bodyPr/>
        <a:lstStyle/>
        <a:p>
          <a:endParaRPr lang="en-US"/>
        </a:p>
      </dgm:t>
    </dgm:pt>
    <dgm:pt modelId="{3DAFCC58-513D-426E-8D09-C6A891F1AD01}" type="pres">
      <dgm:prSet presAssocID="{2CF84AB2-6D0B-4C8D-A58F-8FA04BD9D2F0}" presName="level2hierChild" presStyleCnt="0"/>
      <dgm:spPr/>
    </dgm:pt>
  </dgm:ptLst>
  <dgm:cxnLst>
    <dgm:cxn modelId="{207A15C6-34D6-43F8-ABA0-165DBC7ECDF6}" srcId="{D2B39FAD-CD91-4F72-BF58-A740DF40F10A}" destId="{2CF84AB2-6D0B-4C8D-A58F-8FA04BD9D2F0}" srcOrd="1" destOrd="0" parTransId="{0DB6591F-9F72-4C01-B169-53CCA02704B9}" sibTransId="{B81C33CB-54AC-4165-B9AA-E7FE53CB7DF6}"/>
    <dgm:cxn modelId="{5129CBF6-25E9-904C-8376-0F8A2DD64B13}" type="presOf" srcId="{605C2DC1-5F49-4FD7-BC38-A7C89BC39008}" destId="{C22B2A9B-522B-4980-9BEE-413DEDC7EFC3}" srcOrd="0" destOrd="0" presId="urn:microsoft.com/office/officeart/2005/8/layout/hierarchy2"/>
    <dgm:cxn modelId="{66CDE590-C580-E542-B24F-877DF9DC5D13}" type="presOf" srcId="{2CF84AB2-6D0B-4C8D-A58F-8FA04BD9D2F0}" destId="{4D2837FB-E1AE-49C6-924B-7C200084AC31}" srcOrd="0" destOrd="0" presId="urn:microsoft.com/office/officeart/2005/8/layout/hierarchy2"/>
    <dgm:cxn modelId="{EB8011D3-B122-3941-96D7-DB5E0C058964}" type="presOf" srcId="{D2B39FAD-CD91-4F72-BF58-A740DF40F10A}" destId="{768C5C85-A6CE-41FF-95CC-92E81A04A406}" srcOrd="0" destOrd="0" presId="urn:microsoft.com/office/officeart/2005/8/layout/hierarchy2"/>
    <dgm:cxn modelId="{57832FE2-7C42-8244-BB18-B7845AA520F0}" type="presOf" srcId="{290CA5E0-B2F8-4557-83B0-3573CEC429E8}" destId="{AF63521E-447E-4B35-9452-B50A11882882}" srcOrd="0" destOrd="0" presId="urn:microsoft.com/office/officeart/2005/8/layout/hierarchy2"/>
    <dgm:cxn modelId="{EE604637-5A82-CD4D-864F-6CEC53FE105B}" type="presOf" srcId="{05D54AEE-83DC-4F63-B414-B764E3BAA003}" destId="{C4587298-98B7-4884-9B54-1BEA313973B9}" srcOrd="1" destOrd="0" presId="urn:microsoft.com/office/officeart/2005/8/layout/hierarchy2"/>
    <dgm:cxn modelId="{5F5A85DF-A948-CD4E-AD39-B793FC96860B}" type="presOf" srcId="{C5EA6015-D98A-4A93-88D4-7A956A198098}" destId="{96F995E3-328F-4B06-B108-AF0FA1C30292}" srcOrd="0" destOrd="0" presId="urn:microsoft.com/office/officeart/2005/8/layout/hierarchy2"/>
    <dgm:cxn modelId="{C3C0ECBD-6132-4BFD-AE06-F6ED303A10A5}" srcId="{D2B39FAD-CD91-4F72-BF58-A740DF40F10A}" destId="{9845DD7C-A773-415B-AA01-3CC2B5EA8E48}" srcOrd="0" destOrd="0" parTransId="{685D7422-3C45-4BE5-8B13-05884BE9B871}" sibTransId="{701CE241-3ABC-4F26-A895-5D46D642706E}"/>
    <dgm:cxn modelId="{15D0CC62-C6BD-4C34-A0DA-2C082C5384E6}" srcId="{C5EA6015-D98A-4A93-88D4-7A956A198098}" destId="{605C2DC1-5F49-4FD7-BC38-A7C89BC39008}" srcOrd="0" destOrd="0" parTransId="{05D54AEE-83DC-4F63-B414-B764E3BAA003}" sibTransId="{964EBAB9-6D0E-4C0B-BC28-9A85FF78002C}"/>
    <dgm:cxn modelId="{785652AB-882F-5048-A202-C85490DCACAB}" type="presOf" srcId="{05D54AEE-83DC-4F63-B414-B764E3BAA003}" destId="{11FA5E4F-25AA-4668-9A54-D4B99DBE9F68}" srcOrd="0" destOrd="0" presId="urn:microsoft.com/office/officeart/2005/8/layout/hierarchy2"/>
    <dgm:cxn modelId="{E5B99A6D-0CFF-3C43-BF16-E619AECABF0A}" type="presOf" srcId="{9845DD7C-A773-415B-AA01-3CC2B5EA8E48}" destId="{61DA5B98-B369-4191-9044-CFAF634CC5A7}" srcOrd="0" destOrd="0" presId="urn:microsoft.com/office/officeart/2005/8/layout/hierarchy2"/>
    <dgm:cxn modelId="{CE88BADB-089E-AD48-8B7C-33FB193CDD1D}" type="presOf" srcId="{290CA5E0-B2F8-4557-83B0-3573CEC429E8}" destId="{0556B24C-7927-42EE-ACFB-1C654B4D24F4}" srcOrd="1" destOrd="0" presId="urn:microsoft.com/office/officeart/2005/8/layout/hierarchy2"/>
    <dgm:cxn modelId="{B6E66E03-5F32-4B39-9DE8-B5BD85DBCFBE}" srcId="{9845DD7C-A773-415B-AA01-3CC2B5EA8E48}" destId="{C5EA6015-D98A-4A93-88D4-7A956A198098}" srcOrd="0" destOrd="0" parTransId="{290CA5E0-B2F8-4557-83B0-3573CEC429E8}" sibTransId="{2B01D3FB-ADDC-4F9C-B8B4-73EEB6D97463}"/>
    <dgm:cxn modelId="{E41D9E94-FC14-9F4F-80D9-CC4CEDFCD00F}" type="presParOf" srcId="{768C5C85-A6CE-41FF-95CC-92E81A04A406}" destId="{2B1D75F3-7719-461B-8611-7CD05C806D12}" srcOrd="0" destOrd="0" presId="urn:microsoft.com/office/officeart/2005/8/layout/hierarchy2"/>
    <dgm:cxn modelId="{5E67F99F-07CF-944B-8CF7-851F73E34437}" type="presParOf" srcId="{2B1D75F3-7719-461B-8611-7CD05C806D12}" destId="{61DA5B98-B369-4191-9044-CFAF634CC5A7}" srcOrd="0" destOrd="0" presId="urn:microsoft.com/office/officeart/2005/8/layout/hierarchy2"/>
    <dgm:cxn modelId="{48D22066-89E3-1F4E-A100-49F3B32CC69C}" type="presParOf" srcId="{2B1D75F3-7719-461B-8611-7CD05C806D12}" destId="{307AC0FB-F917-40F4-A9A7-763941BA85AD}" srcOrd="1" destOrd="0" presId="urn:microsoft.com/office/officeart/2005/8/layout/hierarchy2"/>
    <dgm:cxn modelId="{CCE8FE66-848F-E340-8DA9-77F55A732AA6}" type="presParOf" srcId="{307AC0FB-F917-40F4-A9A7-763941BA85AD}" destId="{AF63521E-447E-4B35-9452-B50A11882882}" srcOrd="0" destOrd="0" presId="urn:microsoft.com/office/officeart/2005/8/layout/hierarchy2"/>
    <dgm:cxn modelId="{0C231A8A-B5C9-0542-A847-43A0D4F45426}" type="presParOf" srcId="{AF63521E-447E-4B35-9452-B50A11882882}" destId="{0556B24C-7927-42EE-ACFB-1C654B4D24F4}" srcOrd="0" destOrd="0" presId="urn:microsoft.com/office/officeart/2005/8/layout/hierarchy2"/>
    <dgm:cxn modelId="{D7FB6E44-C248-5847-8DB9-27732B83E5E3}" type="presParOf" srcId="{307AC0FB-F917-40F4-A9A7-763941BA85AD}" destId="{8F51813E-6905-4B04-BBF5-B7333CD8A4A0}" srcOrd="1" destOrd="0" presId="urn:microsoft.com/office/officeart/2005/8/layout/hierarchy2"/>
    <dgm:cxn modelId="{21EB03E0-328F-354B-A4F2-BC3D6B2124CA}" type="presParOf" srcId="{8F51813E-6905-4B04-BBF5-B7333CD8A4A0}" destId="{96F995E3-328F-4B06-B108-AF0FA1C30292}" srcOrd="0" destOrd="0" presId="urn:microsoft.com/office/officeart/2005/8/layout/hierarchy2"/>
    <dgm:cxn modelId="{F22EF677-8FEA-6442-A0D6-A202F02D211C}" type="presParOf" srcId="{8F51813E-6905-4B04-BBF5-B7333CD8A4A0}" destId="{BC5F0AB7-A0F7-4FA0-ACC6-9E899EF6E812}" srcOrd="1" destOrd="0" presId="urn:microsoft.com/office/officeart/2005/8/layout/hierarchy2"/>
    <dgm:cxn modelId="{DA44FD9A-A45B-D24D-99CC-0E1022946B71}" type="presParOf" srcId="{BC5F0AB7-A0F7-4FA0-ACC6-9E899EF6E812}" destId="{11FA5E4F-25AA-4668-9A54-D4B99DBE9F68}" srcOrd="0" destOrd="0" presId="urn:microsoft.com/office/officeart/2005/8/layout/hierarchy2"/>
    <dgm:cxn modelId="{4674EEB2-0245-C049-AB66-8EB1DA162FF8}" type="presParOf" srcId="{11FA5E4F-25AA-4668-9A54-D4B99DBE9F68}" destId="{C4587298-98B7-4884-9B54-1BEA313973B9}" srcOrd="0" destOrd="0" presId="urn:microsoft.com/office/officeart/2005/8/layout/hierarchy2"/>
    <dgm:cxn modelId="{E87C38D9-8115-D342-A6CD-9A3C573C61C4}" type="presParOf" srcId="{BC5F0AB7-A0F7-4FA0-ACC6-9E899EF6E812}" destId="{D40A74E7-F25B-4522-92B9-52380357891E}" srcOrd="1" destOrd="0" presId="urn:microsoft.com/office/officeart/2005/8/layout/hierarchy2"/>
    <dgm:cxn modelId="{1C29ADA0-5C2A-8D4C-B5C5-A1901B11ECC6}" type="presParOf" srcId="{D40A74E7-F25B-4522-92B9-52380357891E}" destId="{C22B2A9B-522B-4980-9BEE-413DEDC7EFC3}" srcOrd="0" destOrd="0" presId="urn:microsoft.com/office/officeart/2005/8/layout/hierarchy2"/>
    <dgm:cxn modelId="{FDF2AA7F-6E01-A947-B50A-6D444BB8BD77}" type="presParOf" srcId="{D40A74E7-F25B-4522-92B9-52380357891E}" destId="{67E223FE-90BF-4349-828C-E5BDAFB9CD4F}" srcOrd="1" destOrd="0" presId="urn:microsoft.com/office/officeart/2005/8/layout/hierarchy2"/>
    <dgm:cxn modelId="{EB657326-E03A-2E44-8E12-4755C170467B}" type="presParOf" srcId="{768C5C85-A6CE-41FF-95CC-92E81A04A406}" destId="{6D05DBDB-20AF-44D6-8E3D-9CD28B579920}" srcOrd="1" destOrd="0" presId="urn:microsoft.com/office/officeart/2005/8/layout/hierarchy2"/>
    <dgm:cxn modelId="{BF90F5CA-6A3D-F440-B3EE-77DA49CF4914}" type="presParOf" srcId="{6D05DBDB-20AF-44D6-8E3D-9CD28B579920}" destId="{4D2837FB-E1AE-49C6-924B-7C200084AC31}" srcOrd="0" destOrd="0" presId="urn:microsoft.com/office/officeart/2005/8/layout/hierarchy2"/>
    <dgm:cxn modelId="{FE3CF853-E7CB-1442-9374-EB7BDF5A65D0}" type="presParOf" srcId="{6D05DBDB-20AF-44D6-8E3D-9CD28B579920}" destId="{3DAFCC58-513D-426E-8D09-C6A891F1AD01}"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D9C364D-E0BB-471B-8FD4-571979218AC9}" type="doc">
      <dgm:prSet loTypeId="urn:microsoft.com/office/officeart/2009/3/layout/OpposingIdeas" loCatId="relationship" qsTypeId="urn:microsoft.com/office/officeart/2005/8/quickstyle/3d9" qsCatId="3D" csTypeId="urn:microsoft.com/office/officeart/2005/8/colors/accent1_2" csCatId="accent1" phldr="1"/>
      <dgm:spPr/>
      <dgm:t>
        <a:bodyPr/>
        <a:lstStyle/>
        <a:p>
          <a:endParaRPr lang="en-US"/>
        </a:p>
      </dgm:t>
    </dgm:pt>
    <dgm:pt modelId="{BE6B3B1B-D536-41DA-B695-ABE70777C1F5}">
      <dgm:prSet phldrT="[Text]"/>
      <dgm:spPr/>
      <dgm:t>
        <a:bodyPr/>
        <a:lstStyle/>
        <a:p>
          <a:r>
            <a:rPr lang="en-US" dirty="0" smtClean="0"/>
            <a:t>OFDM</a:t>
          </a:r>
          <a:endParaRPr lang="en-US" dirty="0"/>
        </a:p>
      </dgm:t>
    </dgm:pt>
    <dgm:pt modelId="{DCE80AF4-ECA9-49E5-ADF9-40A003AE6302}" type="parTrans" cxnId="{38D1A97D-8DCE-4A7A-8A11-F9091FBC6BF0}">
      <dgm:prSet/>
      <dgm:spPr/>
      <dgm:t>
        <a:bodyPr/>
        <a:lstStyle/>
        <a:p>
          <a:endParaRPr lang="en-US"/>
        </a:p>
      </dgm:t>
    </dgm:pt>
    <dgm:pt modelId="{6A43FA08-AF28-4025-BAF5-A3B3B407E630}" type="sibTrans" cxnId="{38D1A97D-8DCE-4A7A-8A11-F9091FBC6BF0}">
      <dgm:prSet/>
      <dgm:spPr/>
      <dgm:t>
        <a:bodyPr/>
        <a:lstStyle/>
        <a:p>
          <a:endParaRPr lang="en-US"/>
        </a:p>
      </dgm:t>
    </dgm:pt>
    <dgm:pt modelId="{5E08CBDD-74CD-436C-8E56-B2F5CDC95707}">
      <dgm:prSet phldrT="[Text]" custT="1"/>
      <dgm:spPr/>
      <dgm:t>
        <a:bodyPr/>
        <a:lstStyle/>
        <a:p>
          <a:r>
            <a:rPr lang="en-US" sz="2200" dirty="0" smtClean="0"/>
            <a:t>fading does not affect the whole signal</a:t>
          </a:r>
          <a:endParaRPr lang="en-US" sz="2200" dirty="0"/>
        </a:p>
      </dgm:t>
    </dgm:pt>
    <dgm:pt modelId="{3C8FF25B-6CC5-4D57-8DB4-A53FB1A9B02A}" type="parTrans" cxnId="{B81D10A6-7BBC-4D2F-BF58-600413775E62}">
      <dgm:prSet/>
      <dgm:spPr/>
      <dgm:t>
        <a:bodyPr/>
        <a:lstStyle/>
        <a:p>
          <a:endParaRPr lang="en-US"/>
        </a:p>
      </dgm:t>
    </dgm:pt>
    <dgm:pt modelId="{2C8AD32D-5938-432B-93B7-B27D46F1C00C}" type="sibTrans" cxnId="{B81D10A6-7BBC-4D2F-BF58-600413775E62}">
      <dgm:prSet/>
      <dgm:spPr/>
      <dgm:t>
        <a:bodyPr/>
        <a:lstStyle/>
        <a:p>
          <a:endParaRPr lang="en-US"/>
        </a:p>
      </dgm:t>
    </dgm:pt>
    <dgm:pt modelId="{7AA9FFB1-642F-4CF5-B035-05756EDCA7DE}">
      <dgm:prSet custT="1"/>
      <dgm:spPr/>
      <dgm:t>
        <a:bodyPr/>
        <a:lstStyle/>
        <a:p>
          <a:r>
            <a:rPr lang="en-US" sz="2200" dirty="0" smtClean="0"/>
            <a:t>overcame intersymbol interference (ISI) in multipath environment</a:t>
          </a:r>
        </a:p>
      </dgm:t>
    </dgm:pt>
    <dgm:pt modelId="{3131997A-0422-4CF8-B51C-CAA8F4FEA0D6}" type="parTrans" cxnId="{825FE839-F9B7-4F5D-A15C-5C920AD06666}">
      <dgm:prSet/>
      <dgm:spPr/>
      <dgm:t>
        <a:bodyPr/>
        <a:lstStyle/>
        <a:p>
          <a:endParaRPr lang="en-US"/>
        </a:p>
      </dgm:t>
    </dgm:pt>
    <dgm:pt modelId="{AAADE106-BDD1-4625-AF36-174E20C7F26C}" type="sibTrans" cxnId="{825FE839-F9B7-4F5D-A15C-5C920AD06666}">
      <dgm:prSet/>
      <dgm:spPr/>
      <dgm:t>
        <a:bodyPr/>
        <a:lstStyle/>
        <a:p>
          <a:endParaRPr lang="en-US"/>
        </a:p>
      </dgm:t>
    </dgm:pt>
    <dgm:pt modelId="{8EFB3945-B54E-4336-880A-FAB78BA88670}">
      <dgm:prSet custT="1"/>
      <dgm:spPr/>
      <dgm:t>
        <a:bodyPr/>
        <a:lstStyle/>
        <a:p>
          <a:r>
            <a:rPr lang="en-US" sz="2200" dirty="0" smtClean="0"/>
            <a:t>not necessary to deploy equalizers</a:t>
          </a:r>
          <a:endParaRPr lang="en-US" sz="2200" dirty="0"/>
        </a:p>
      </dgm:t>
    </dgm:pt>
    <dgm:pt modelId="{8061BDFE-C218-46DF-BC2F-87B8DDED99D6}" type="parTrans" cxnId="{9D10D081-CD36-4C98-A3F2-3D7CF1C14F39}">
      <dgm:prSet/>
      <dgm:spPr/>
      <dgm:t>
        <a:bodyPr/>
        <a:lstStyle/>
        <a:p>
          <a:endParaRPr lang="en-US"/>
        </a:p>
      </dgm:t>
    </dgm:pt>
    <dgm:pt modelId="{B0849320-C485-4EEE-8F21-E45326EE94AE}" type="sibTrans" cxnId="{9D10D081-CD36-4C98-A3F2-3D7CF1C14F39}">
      <dgm:prSet/>
      <dgm:spPr/>
      <dgm:t>
        <a:bodyPr/>
        <a:lstStyle/>
        <a:p>
          <a:endParaRPr lang="en-US"/>
        </a:p>
      </dgm:t>
    </dgm:pt>
    <dgm:pt modelId="{99567938-A4E4-4954-975D-AEA51769E8A0}" type="pres">
      <dgm:prSet presAssocID="{4D9C364D-E0BB-471B-8FD4-571979218AC9}" presName="Name0" presStyleCnt="0">
        <dgm:presLayoutVars>
          <dgm:chMax val="2"/>
          <dgm:dir/>
          <dgm:animOne val="branch"/>
          <dgm:animLvl val="lvl"/>
          <dgm:resizeHandles val="exact"/>
        </dgm:presLayoutVars>
      </dgm:prSet>
      <dgm:spPr/>
      <dgm:t>
        <a:bodyPr/>
        <a:lstStyle/>
        <a:p>
          <a:endParaRPr lang="en-US"/>
        </a:p>
      </dgm:t>
    </dgm:pt>
    <dgm:pt modelId="{C151C325-5CD7-489D-9516-5ACBEFE6E70C}" type="pres">
      <dgm:prSet presAssocID="{4D9C364D-E0BB-471B-8FD4-571979218AC9}" presName="Background" presStyleLbl="node1" presStyleIdx="0" presStyleCnt="1" custScaleY="92419" custLinFactNeighborX="2145" custLinFactNeighborY="-16797"/>
      <dgm:spPr/>
    </dgm:pt>
    <dgm:pt modelId="{8CA52F35-A036-43D5-A5CD-6415E70765E4}" type="pres">
      <dgm:prSet presAssocID="{4D9C364D-E0BB-471B-8FD4-571979218AC9}" presName="ChildText1" presStyleLbl="revTx" presStyleIdx="0" presStyleCnt="0">
        <dgm:presLayoutVars>
          <dgm:chMax val="0"/>
          <dgm:chPref val="0"/>
          <dgm:bulletEnabled val="1"/>
        </dgm:presLayoutVars>
      </dgm:prSet>
      <dgm:spPr/>
      <dgm:t>
        <a:bodyPr/>
        <a:lstStyle/>
        <a:p>
          <a:endParaRPr lang="en-US"/>
        </a:p>
      </dgm:t>
    </dgm:pt>
    <dgm:pt modelId="{B232D4B0-7FA6-4E9D-9B08-19C062F575B7}" type="pres">
      <dgm:prSet presAssocID="{4D9C364D-E0BB-471B-8FD4-571979218AC9}" presName="ParentText1" presStyleLbl="revTx" presStyleIdx="0" presStyleCnt="0">
        <dgm:presLayoutVars>
          <dgm:chMax val="1"/>
          <dgm:chPref val="1"/>
        </dgm:presLayoutVars>
      </dgm:prSet>
      <dgm:spPr/>
      <dgm:t>
        <a:bodyPr/>
        <a:lstStyle/>
        <a:p>
          <a:endParaRPr lang="en-US"/>
        </a:p>
      </dgm:t>
    </dgm:pt>
    <dgm:pt modelId="{F1950867-830E-4A3B-B2AC-B96381F41A69}" type="pres">
      <dgm:prSet presAssocID="{4D9C364D-E0BB-471B-8FD4-571979218AC9}" presName="ParentShape1" presStyleLbl="alignImgPlace1" presStyleIdx="0" presStyleCnt="1">
        <dgm:presLayoutVars/>
      </dgm:prSet>
      <dgm:spPr/>
      <dgm:t>
        <a:bodyPr/>
        <a:lstStyle/>
        <a:p>
          <a:endParaRPr lang="en-US"/>
        </a:p>
      </dgm:t>
    </dgm:pt>
  </dgm:ptLst>
  <dgm:cxnLst>
    <dgm:cxn modelId="{38D1A97D-8DCE-4A7A-8A11-F9091FBC6BF0}" srcId="{4D9C364D-E0BB-471B-8FD4-571979218AC9}" destId="{BE6B3B1B-D536-41DA-B695-ABE70777C1F5}" srcOrd="0" destOrd="0" parTransId="{DCE80AF4-ECA9-49E5-ADF9-40A003AE6302}" sibTransId="{6A43FA08-AF28-4025-BAF5-A3B3B407E630}"/>
    <dgm:cxn modelId="{753B8F30-19AD-5445-B421-1106A92CAF8B}" type="presOf" srcId="{8EFB3945-B54E-4336-880A-FAB78BA88670}" destId="{8CA52F35-A036-43D5-A5CD-6415E70765E4}" srcOrd="0" destOrd="2" presId="urn:microsoft.com/office/officeart/2009/3/layout/OpposingIdeas"/>
    <dgm:cxn modelId="{9D10D081-CD36-4C98-A3F2-3D7CF1C14F39}" srcId="{BE6B3B1B-D536-41DA-B695-ABE70777C1F5}" destId="{8EFB3945-B54E-4336-880A-FAB78BA88670}" srcOrd="2" destOrd="0" parTransId="{8061BDFE-C218-46DF-BC2F-87B8DDED99D6}" sibTransId="{B0849320-C485-4EEE-8F21-E45326EE94AE}"/>
    <dgm:cxn modelId="{4DD1B9E8-9BE8-194D-AE88-9F4103FD1B8E}" type="presOf" srcId="{4D9C364D-E0BB-471B-8FD4-571979218AC9}" destId="{99567938-A4E4-4954-975D-AEA51769E8A0}" srcOrd="0" destOrd="0" presId="urn:microsoft.com/office/officeart/2009/3/layout/OpposingIdeas"/>
    <dgm:cxn modelId="{825FE839-F9B7-4F5D-A15C-5C920AD06666}" srcId="{BE6B3B1B-D536-41DA-B695-ABE70777C1F5}" destId="{7AA9FFB1-642F-4CF5-B035-05756EDCA7DE}" srcOrd="1" destOrd="0" parTransId="{3131997A-0422-4CF8-B51C-CAA8F4FEA0D6}" sibTransId="{AAADE106-BDD1-4625-AF36-174E20C7F26C}"/>
    <dgm:cxn modelId="{230FABA7-9AD5-F747-B09D-633D208440D6}" type="presOf" srcId="{7AA9FFB1-642F-4CF5-B035-05756EDCA7DE}" destId="{8CA52F35-A036-43D5-A5CD-6415E70765E4}" srcOrd="0" destOrd="1" presId="urn:microsoft.com/office/officeart/2009/3/layout/OpposingIdeas"/>
    <dgm:cxn modelId="{9677D5BA-D159-FE4B-AF23-06F4112536B7}" type="presOf" srcId="{BE6B3B1B-D536-41DA-B695-ABE70777C1F5}" destId="{B232D4B0-7FA6-4E9D-9B08-19C062F575B7}" srcOrd="0" destOrd="0" presId="urn:microsoft.com/office/officeart/2009/3/layout/OpposingIdeas"/>
    <dgm:cxn modelId="{45F5B055-0269-5946-97FD-B036F11169A8}" type="presOf" srcId="{5E08CBDD-74CD-436C-8E56-B2F5CDC95707}" destId="{8CA52F35-A036-43D5-A5CD-6415E70765E4}" srcOrd="0" destOrd="0" presId="urn:microsoft.com/office/officeart/2009/3/layout/OpposingIdeas"/>
    <dgm:cxn modelId="{00F122FB-FBD5-B740-88E2-5405AEDD3BEC}" type="presOf" srcId="{BE6B3B1B-D536-41DA-B695-ABE70777C1F5}" destId="{F1950867-830E-4A3B-B2AC-B96381F41A69}" srcOrd="1" destOrd="0" presId="urn:microsoft.com/office/officeart/2009/3/layout/OpposingIdeas"/>
    <dgm:cxn modelId="{B81D10A6-7BBC-4D2F-BF58-600413775E62}" srcId="{BE6B3B1B-D536-41DA-B695-ABE70777C1F5}" destId="{5E08CBDD-74CD-436C-8E56-B2F5CDC95707}" srcOrd="0" destOrd="0" parTransId="{3C8FF25B-6CC5-4D57-8DB4-A53FB1A9B02A}" sibTransId="{2C8AD32D-5938-432B-93B7-B27D46F1C00C}"/>
    <dgm:cxn modelId="{E36B44B3-FDED-FE4C-B346-BAA7495E06BA}" type="presParOf" srcId="{99567938-A4E4-4954-975D-AEA51769E8A0}" destId="{C151C325-5CD7-489D-9516-5ACBEFE6E70C}" srcOrd="0" destOrd="0" presId="urn:microsoft.com/office/officeart/2009/3/layout/OpposingIdeas"/>
    <dgm:cxn modelId="{801D1AEC-18DF-0548-87AD-56BD6F2BDBCF}" type="presParOf" srcId="{99567938-A4E4-4954-975D-AEA51769E8A0}" destId="{8CA52F35-A036-43D5-A5CD-6415E70765E4}" srcOrd="1" destOrd="0" presId="urn:microsoft.com/office/officeart/2009/3/layout/OpposingIdeas"/>
    <dgm:cxn modelId="{513571A7-557D-8F4B-A1FB-981BDE4689A5}" type="presParOf" srcId="{99567938-A4E4-4954-975D-AEA51769E8A0}" destId="{B232D4B0-7FA6-4E9D-9B08-19C062F575B7}" srcOrd="2" destOrd="0" presId="urn:microsoft.com/office/officeart/2009/3/layout/OpposingIdeas"/>
    <dgm:cxn modelId="{8D73EF2B-F5FF-034E-829F-C96ACABA2079}" type="presParOf" srcId="{99567938-A4E4-4954-975D-AEA51769E8A0}" destId="{F1950867-830E-4A3B-B2AC-B96381F41A69}" srcOrd="3" destOrd="0" presId="urn:microsoft.com/office/officeart/2009/3/layout/OpposingIdea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6FD0D-864D-0B4F-A9F5-CE39380F7F31}">
      <dsp:nvSpPr>
        <dsp:cNvPr id="0" name=""/>
        <dsp:cNvSpPr/>
      </dsp:nvSpPr>
      <dsp:spPr>
        <a:xfrm>
          <a:off x="2712719" y="474"/>
          <a:ext cx="4069080" cy="185011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kumimoji="1" lang="en-GB" sz="1900" b="1" i="0" kern="1200" dirty="0" smtClean="0"/>
            <a:t>allows multiple simultaneous conversations</a:t>
          </a:r>
          <a:endParaRPr lang="en-US" sz="1900" b="1" i="0" kern="1200" dirty="0"/>
        </a:p>
        <a:p>
          <a:pPr marL="171450" lvl="1" indent="-171450" algn="l" defTabSz="844550">
            <a:lnSpc>
              <a:spcPct val="90000"/>
            </a:lnSpc>
            <a:spcBef>
              <a:spcPct val="0"/>
            </a:spcBef>
            <a:spcAft>
              <a:spcPct val="15000"/>
            </a:spcAft>
            <a:buChar char="••"/>
          </a:pPr>
          <a:r>
            <a:rPr kumimoji="1" lang="en-GB" sz="1900" b="1" i="0" kern="1200" dirty="0" smtClean="0"/>
            <a:t>10 to 50 frequencies per cell</a:t>
          </a:r>
        </a:p>
      </dsp:txBody>
      <dsp:txXfrm>
        <a:off x="2712719" y="231739"/>
        <a:ext cx="3375285" cy="1387589"/>
      </dsp:txXfrm>
    </dsp:sp>
    <dsp:sp modelId="{6CAFD3D9-347E-CE4E-80C8-7E30984A188C}">
      <dsp:nvSpPr>
        <dsp:cNvPr id="0" name=""/>
        <dsp:cNvSpPr/>
      </dsp:nvSpPr>
      <dsp:spPr>
        <a:xfrm>
          <a:off x="0" y="474"/>
          <a:ext cx="2712720" cy="1850119"/>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kumimoji="1" lang="en-GB" sz="1900" b="1" i="0" kern="1200" dirty="0" smtClean="0"/>
            <a:t>object is to share nearby cell frequencies without interfering with each other</a:t>
          </a:r>
          <a:endParaRPr lang="en-US" sz="1900" b="1" i="0" kern="1200" dirty="0"/>
        </a:p>
      </dsp:txBody>
      <dsp:txXfrm>
        <a:off x="90315" y="90789"/>
        <a:ext cx="2532090" cy="1669489"/>
      </dsp:txXfrm>
    </dsp:sp>
    <dsp:sp modelId="{A502810C-6754-8A4E-8C47-0EA35618AC0B}">
      <dsp:nvSpPr>
        <dsp:cNvPr id="0" name=""/>
        <dsp:cNvSpPr/>
      </dsp:nvSpPr>
      <dsp:spPr>
        <a:xfrm>
          <a:off x="2712719" y="2035605"/>
          <a:ext cx="4069080" cy="185011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kumimoji="1" lang="en-GB" sz="1900" b="1" i="0" kern="1200" dirty="0" smtClean="0"/>
            <a:t>allow communications within cell on given frequency</a:t>
          </a:r>
          <a:endParaRPr lang="en-US" sz="1900" b="1" i="0" kern="1200" dirty="0"/>
        </a:p>
        <a:p>
          <a:pPr marL="171450" lvl="1" indent="-171450" algn="l" defTabSz="844550">
            <a:lnSpc>
              <a:spcPct val="90000"/>
            </a:lnSpc>
            <a:spcBef>
              <a:spcPct val="0"/>
            </a:spcBef>
            <a:spcAft>
              <a:spcPct val="15000"/>
            </a:spcAft>
            <a:buChar char="••"/>
          </a:pPr>
          <a:r>
            <a:rPr kumimoji="1" lang="en-GB" sz="1900" b="1" i="0" kern="1200" dirty="0" smtClean="0"/>
            <a:t>limit escaping power to adjacent cells</a:t>
          </a:r>
        </a:p>
      </dsp:txBody>
      <dsp:txXfrm>
        <a:off x="2712719" y="2266870"/>
        <a:ext cx="3375285" cy="1387589"/>
      </dsp:txXfrm>
    </dsp:sp>
    <dsp:sp modelId="{FA66D19C-B4B0-BB40-86A6-DE52DE5F17B6}">
      <dsp:nvSpPr>
        <dsp:cNvPr id="0" name=""/>
        <dsp:cNvSpPr/>
      </dsp:nvSpPr>
      <dsp:spPr>
        <a:xfrm>
          <a:off x="0" y="2035605"/>
          <a:ext cx="2712720" cy="1850119"/>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kumimoji="1" lang="en-GB" sz="1900" b="1" i="0" kern="1200" dirty="0" smtClean="0"/>
            <a:t>power of base transceiver controlled</a:t>
          </a:r>
          <a:endParaRPr kumimoji="1" lang="en-GB" sz="1900" b="1" i="0" kern="1200" dirty="0"/>
        </a:p>
      </dsp:txBody>
      <dsp:txXfrm>
        <a:off x="90315" y="2125920"/>
        <a:ext cx="2532090" cy="1669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1484E-3516-47E9-BB01-DDD7749DF101}">
      <dsp:nvSpPr>
        <dsp:cNvPr id="0" name=""/>
        <dsp:cNvSpPr/>
      </dsp:nvSpPr>
      <dsp:spPr>
        <a:xfrm>
          <a:off x="42" y="22713"/>
          <a:ext cx="4094819" cy="69120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kumimoji="1" lang="en-GB" sz="2400" kern="1200" dirty="0" smtClean="0"/>
            <a:t>Cell sectoring</a:t>
          </a:r>
          <a:endParaRPr lang="en-US" sz="2400" kern="1200" dirty="0"/>
        </a:p>
      </dsp:txBody>
      <dsp:txXfrm>
        <a:off x="42" y="22713"/>
        <a:ext cx="4094819" cy="691200"/>
      </dsp:txXfrm>
    </dsp:sp>
    <dsp:sp modelId="{790D27D3-CE60-441A-B5FE-38A1211B78A0}">
      <dsp:nvSpPr>
        <dsp:cNvPr id="0" name=""/>
        <dsp:cNvSpPr/>
      </dsp:nvSpPr>
      <dsp:spPr>
        <a:xfrm>
          <a:off x="42" y="713913"/>
          <a:ext cx="4094819" cy="4063972"/>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kumimoji="1" lang="en-GB" sz="2400" kern="1200" dirty="0" smtClean="0"/>
            <a:t>cell divided into wedge shaped sectors (3–6 per cell)</a:t>
          </a:r>
          <a:endParaRPr lang="en-US" sz="2400" kern="1200" dirty="0"/>
        </a:p>
        <a:p>
          <a:pPr marL="228600" lvl="1" indent="-228600" algn="l" defTabSz="1066800">
            <a:lnSpc>
              <a:spcPct val="90000"/>
            </a:lnSpc>
            <a:spcBef>
              <a:spcPct val="0"/>
            </a:spcBef>
            <a:spcAft>
              <a:spcPct val="15000"/>
            </a:spcAft>
            <a:buChar char="••"/>
          </a:pPr>
          <a:r>
            <a:rPr kumimoji="1" lang="en-GB" sz="2400" kern="1200" dirty="0" smtClean="0"/>
            <a:t>each with own channel set</a:t>
          </a:r>
          <a:endParaRPr kumimoji="1" lang="en-GB" sz="2400" kern="1200" dirty="0"/>
        </a:p>
        <a:p>
          <a:pPr marL="228600" lvl="1" indent="-228600" algn="l" defTabSz="1066800">
            <a:lnSpc>
              <a:spcPct val="90000"/>
            </a:lnSpc>
            <a:spcBef>
              <a:spcPct val="0"/>
            </a:spcBef>
            <a:spcAft>
              <a:spcPct val="15000"/>
            </a:spcAft>
            <a:buChar char="••"/>
          </a:pPr>
          <a:r>
            <a:rPr kumimoji="1" lang="en-GB" sz="2400" kern="1200" dirty="0" smtClean="0"/>
            <a:t>directional antennas at base station</a:t>
          </a:r>
        </a:p>
      </dsp:txBody>
      <dsp:txXfrm>
        <a:off x="42" y="713913"/>
        <a:ext cx="4094819" cy="4063972"/>
      </dsp:txXfrm>
    </dsp:sp>
    <dsp:sp modelId="{AA743250-045B-4F93-9FC4-014D937AC5EF}">
      <dsp:nvSpPr>
        <dsp:cNvPr id="0" name=""/>
        <dsp:cNvSpPr/>
      </dsp:nvSpPr>
      <dsp:spPr>
        <a:xfrm>
          <a:off x="4668137" y="22713"/>
          <a:ext cx="4094819" cy="691200"/>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kumimoji="1" lang="en-GB" sz="2400" kern="1200" dirty="0" smtClean="0"/>
            <a:t>Microcells</a:t>
          </a:r>
          <a:endParaRPr lang="en-US" sz="2400" kern="1200" dirty="0"/>
        </a:p>
      </dsp:txBody>
      <dsp:txXfrm>
        <a:off x="4668137" y="22713"/>
        <a:ext cx="4094819" cy="691200"/>
      </dsp:txXfrm>
    </dsp:sp>
    <dsp:sp modelId="{1B0F66B8-507F-4E60-8983-4862140CCD1A}">
      <dsp:nvSpPr>
        <dsp:cNvPr id="0" name=""/>
        <dsp:cNvSpPr/>
      </dsp:nvSpPr>
      <dsp:spPr>
        <a:xfrm>
          <a:off x="4668137" y="713913"/>
          <a:ext cx="4094819" cy="4063972"/>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kumimoji="1" lang="en-GB" sz="2400" kern="1200" dirty="0" smtClean="0"/>
            <a:t>as cells become smaller antennas move from tops of hills and large buildings to tops of small buildings and sides of large buildings</a:t>
          </a:r>
          <a:endParaRPr lang="en-US" sz="2400" kern="1200" dirty="0"/>
        </a:p>
        <a:p>
          <a:pPr marL="228600" lvl="1" indent="-228600" algn="l" defTabSz="1066800">
            <a:lnSpc>
              <a:spcPct val="90000"/>
            </a:lnSpc>
            <a:spcBef>
              <a:spcPct val="0"/>
            </a:spcBef>
            <a:spcAft>
              <a:spcPct val="15000"/>
            </a:spcAft>
            <a:buChar char="••"/>
          </a:pPr>
          <a:r>
            <a:rPr kumimoji="1" lang="en-GB" sz="2400" kern="1200" dirty="0" smtClean="0"/>
            <a:t>use reduced power to cover a much smaller area</a:t>
          </a:r>
          <a:endParaRPr kumimoji="1" lang="en-GB" sz="2400" kern="1200" dirty="0"/>
        </a:p>
        <a:p>
          <a:pPr marL="228600" lvl="1" indent="-228600" algn="l" defTabSz="1066800">
            <a:lnSpc>
              <a:spcPct val="90000"/>
            </a:lnSpc>
            <a:spcBef>
              <a:spcPct val="0"/>
            </a:spcBef>
            <a:spcAft>
              <a:spcPct val="15000"/>
            </a:spcAft>
            <a:buChar char="••"/>
          </a:pPr>
          <a:r>
            <a:rPr kumimoji="1" lang="en-GB" sz="2400" kern="1200" dirty="0" smtClean="0"/>
            <a:t>good for city streets, roads, inside large buildings</a:t>
          </a:r>
          <a:endParaRPr kumimoji="1" lang="en-GB" sz="2400" kern="1200" dirty="0"/>
        </a:p>
      </dsp:txBody>
      <dsp:txXfrm>
        <a:off x="4668137" y="713913"/>
        <a:ext cx="4094819" cy="4063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7EB67-7FE4-8940-BA7C-BAB7B691C375}">
      <dsp:nvSpPr>
        <dsp:cNvPr id="0" name=""/>
        <dsp:cNvSpPr/>
      </dsp:nvSpPr>
      <dsp:spPr>
        <a:xfrm rot="5400000">
          <a:off x="-699671" y="708795"/>
          <a:ext cx="4664476" cy="3265133"/>
        </a:xfrm>
        <a:prstGeom prst="chevron">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zoom="95000"/>
          <a:lightRig rig="flat" dir="t"/>
        </a:scene3d>
        <a:sp3d extrusionH="381000" contourW="38100" prstMaterial="matte">
          <a:contourClr>
            <a:schemeClr val="lt1"/>
          </a:contourClr>
        </a:sp3d>
      </dsp:spPr>
      <dsp:style>
        <a:lnRef idx="1">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kumimoji="1" lang="en-GB" sz="2400" kern="1200" baseline="0" dirty="0" smtClean="0"/>
        </a:p>
        <a:p>
          <a:pPr lvl="0" algn="ctr" defTabSz="1066800">
            <a:lnSpc>
              <a:spcPct val="90000"/>
            </a:lnSpc>
            <a:spcBef>
              <a:spcPct val="0"/>
            </a:spcBef>
            <a:spcAft>
              <a:spcPct val="35000"/>
            </a:spcAft>
          </a:pPr>
          <a:r>
            <a:rPr kumimoji="1" lang="en-GB" sz="2400" b="1" i="0" kern="1200" baseline="0" dirty="0" smtClean="0"/>
            <a:t>Two types of </a:t>
          </a:r>
        </a:p>
        <a:p>
          <a:pPr lvl="0" algn="ctr" defTabSz="1066800">
            <a:lnSpc>
              <a:spcPct val="90000"/>
            </a:lnSpc>
            <a:spcBef>
              <a:spcPct val="0"/>
            </a:spcBef>
            <a:spcAft>
              <a:spcPct val="35000"/>
            </a:spcAft>
          </a:pPr>
          <a:r>
            <a:rPr kumimoji="1" lang="en-GB" sz="2400" b="1" i="0" kern="1200" baseline="0" dirty="0" smtClean="0"/>
            <a:t>channels between mobile unit </a:t>
          </a:r>
        </a:p>
        <a:p>
          <a:pPr lvl="0" algn="ctr" defTabSz="1066800">
            <a:lnSpc>
              <a:spcPct val="90000"/>
            </a:lnSpc>
            <a:spcBef>
              <a:spcPct val="0"/>
            </a:spcBef>
            <a:spcAft>
              <a:spcPct val="35000"/>
            </a:spcAft>
          </a:pPr>
          <a:r>
            <a:rPr kumimoji="1" lang="en-GB" sz="2400" b="1" i="0" kern="1200" baseline="0" dirty="0" smtClean="0"/>
            <a:t>and base </a:t>
          </a:r>
        </a:p>
        <a:p>
          <a:pPr lvl="0" algn="ctr" defTabSz="1066800">
            <a:lnSpc>
              <a:spcPct val="90000"/>
            </a:lnSpc>
            <a:spcBef>
              <a:spcPct val="0"/>
            </a:spcBef>
            <a:spcAft>
              <a:spcPct val="35000"/>
            </a:spcAft>
          </a:pPr>
          <a:r>
            <a:rPr kumimoji="1" lang="en-GB" sz="2400" b="1" i="0" kern="1200" baseline="0" dirty="0" smtClean="0"/>
            <a:t>station (BS)</a:t>
          </a:r>
          <a:endParaRPr lang="en-US" sz="2400" b="1" i="0" kern="1200" baseline="0" dirty="0"/>
        </a:p>
      </dsp:txBody>
      <dsp:txXfrm rot="-5400000">
        <a:off x="1" y="1641691"/>
        <a:ext cx="3265133" cy="1399343"/>
      </dsp:txXfrm>
    </dsp:sp>
    <dsp:sp modelId="{6A190566-F244-7E4D-90A4-A9B5A25C31A5}">
      <dsp:nvSpPr>
        <dsp:cNvPr id="0" name=""/>
        <dsp:cNvSpPr/>
      </dsp:nvSpPr>
      <dsp:spPr>
        <a:xfrm rot="5400000">
          <a:off x="4268714" y="-999019"/>
          <a:ext cx="3033503" cy="5040666"/>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zoom="95000"/>
          <a:lightRig rig="flat" dir="t"/>
        </a:scene3d>
        <a:sp3d z="-60000" extrusionH="63500" prstMaterial="matte"/>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kumimoji="1" lang="en-GB" sz="2400" b="1" i="0" kern="1200" baseline="0" dirty="0" smtClean="0"/>
            <a:t>Control Channels</a:t>
          </a:r>
          <a:endParaRPr lang="en-US" sz="2400" b="1" i="0" kern="1200" baseline="0" dirty="0"/>
        </a:p>
        <a:p>
          <a:pPr marL="457200" lvl="2" indent="-228600" algn="l" defTabSz="1066800">
            <a:lnSpc>
              <a:spcPct val="90000"/>
            </a:lnSpc>
            <a:spcBef>
              <a:spcPct val="0"/>
            </a:spcBef>
            <a:spcAft>
              <a:spcPct val="15000"/>
            </a:spcAft>
            <a:buChar char="••"/>
          </a:pPr>
          <a:r>
            <a:rPr kumimoji="1" lang="en-GB" sz="2400" b="1" i="0" kern="1200" baseline="0" dirty="0" smtClean="0"/>
            <a:t> set up and maintain calls</a:t>
          </a:r>
          <a:endParaRPr lang="en-US" sz="2400" b="1" i="0" kern="1200" baseline="0" dirty="0"/>
        </a:p>
        <a:p>
          <a:pPr marL="457200" lvl="2" indent="-228600" algn="l" defTabSz="1066800">
            <a:lnSpc>
              <a:spcPct val="90000"/>
            </a:lnSpc>
            <a:spcBef>
              <a:spcPct val="0"/>
            </a:spcBef>
            <a:spcAft>
              <a:spcPct val="15000"/>
            </a:spcAft>
            <a:buChar char="••"/>
          </a:pPr>
          <a:r>
            <a:rPr kumimoji="1" lang="en-GB" sz="2400" b="1" i="0" kern="1200" baseline="0" dirty="0" smtClean="0"/>
            <a:t> establish relationship         between mobile unit and nearest BS</a:t>
          </a:r>
          <a:endParaRPr lang="en-US" sz="2400" b="1" i="0" kern="1200" baseline="0" dirty="0"/>
        </a:p>
        <a:p>
          <a:pPr marL="228600" lvl="1" indent="-228600" algn="l" defTabSz="1066800">
            <a:lnSpc>
              <a:spcPct val="90000"/>
            </a:lnSpc>
            <a:spcBef>
              <a:spcPct val="0"/>
            </a:spcBef>
            <a:spcAft>
              <a:spcPct val="15000"/>
            </a:spcAft>
            <a:buChar char="••"/>
          </a:pPr>
          <a:r>
            <a:rPr kumimoji="1" lang="en-GB" sz="2400" b="1" i="0" kern="1200" baseline="0" dirty="0" smtClean="0"/>
            <a:t>Traffic Channels</a:t>
          </a:r>
          <a:endParaRPr lang="en-US" sz="2400" b="1" i="0" kern="1200" baseline="0" dirty="0"/>
        </a:p>
        <a:p>
          <a:pPr marL="457200" lvl="2" indent="-228600" algn="l" defTabSz="1066800">
            <a:lnSpc>
              <a:spcPct val="90000"/>
            </a:lnSpc>
            <a:spcBef>
              <a:spcPct val="0"/>
            </a:spcBef>
            <a:spcAft>
              <a:spcPct val="15000"/>
            </a:spcAft>
            <a:buChar char="••"/>
          </a:pPr>
          <a:r>
            <a:rPr kumimoji="1" lang="en-GB" sz="2400" b="1" i="0" kern="1200" baseline="0" dirty="0" smtClean="0"/>
            <a:t>carry voice and data</a:t>
          </a:r>
          <a:endParaRPr lang="en-US" sz="2400" b="1" i="0" kern="1200" baseline="0" dirty="0"/>
        </a:p>
      </dsp:txBody>
      <dsp:txXfrm rot="-5400000">
        <a:off x="3265133" y="152645"/>
        <a:ext cx="4892583" cy="27373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F85283-15C4-48C4-AF90-8F7A346E1766}">
      <dsp:nvSpPr>
        <dsp:cNvPr id="0" name=""/>
        <dsp:cNvSpPr/>
      </dsp:nvSpPr>
      <dsp:spPr>
        <a:xfrm rot="5400000">
          <a:off x="5333809" y="-2141589"/>
          <a:ext cx="939165"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kumimoji="1" lang="en-GB" sz="2000" kern="1200" dirty="0" smtClean="0"/>
            <a:t>rapid changes in strength over half wavelength distances </a:t>
          </a:r>
          <a:endParaRPr lang="en-US" sz="2000" kern="1200" dirty="0"/>
        </a:p>
      </dsp:txBody>
      <dsp:txXfrm rot="-5400000">
        <a:off x="3072384" y="165682"/>
        <a:ext cx="5416170" cy="847473"/>
      </dsp:txXfrm>
    </dsp:sp>
    <dsp:sp modelId="{4DC616B6-AA3C-4E9A-BE58-2A99E1146CFF}">
      <dsp:nvSpPr>
        <dsp:cNvPr id="0" name=""/>
        <dsp:cNvSpPr/>
      </dsp:nvSpPr>
      <dsp:spPr>
        <a:xfrm>
          <a:off x="0" y="2440"/>
          <a:ext cx="3072384" cy="117395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kumimoji="1" lang="en-GB" sz="3300" kern="1200" dirty="0" smtClean="0"/>
            <a:t>fast fading</a:t>
          </a:r>
          <a:endParaRPr lang="en-US" sz="3300" kern="1200" dirty="0"/>
        </a:p>
      </dsp:txBody>
      <dsp:txXfrm>
        <a:off x="57308" y="59748"/>
        <a:ext cx="2957768" cy="1059340"/>
      </dsp:txXfrm>
    </dsp:sp>
    <dsp:sp modelId="{0F071AEF-22AF-4383-B87E-C73C3F810E9F}">
      <dsp:nvSpPr>
        <dsp:cNvPr id="0" name=""/>
        <dsp:cNvSpPr/>
      </dsp:nvSpPr>
      <dsp:spPr>
        <a:xfrm rot="5400000">
          <a:off x="5333809" y="-908935"/>
          <a:ext cx="939165"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kumimoji="1" lang="en-GB" sz="2000" kern="1200" dirty="0" smtClean="0"/>
            <a:t>slower changes due to user passing different height buildings, gaps in buildings, etc.</a:t>
          </a:r>
          <a:endParaRPr lang="en-US" sz="2000" kern="1200" dirty="0"/>
        </a:p>
      </dsp:txBody>
      <dsp:txXfrm rot="-5400000">
        <a:off x="3072384" y="1398336"/>
        <a:ext cx="5416170" cy="847473"/>
      </dsp:txXfrm>
    </dsp:sp>
    <dsp:sp modelId="{4536DCD5-1477-4668-8826-AE12233DEF83}">
      <dsp:nvSpPr>
        <dsp:cNvPr id="0" name=""/>
        <dsp:cNvSpPr/>
      </dsp:nvSpPr>
      <dsp:spPr>
        <a:xfrm>
          <a:off x="0" y="1235094"/>
          <a:ext cx="3072384" cy="117395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kumimoji="1" lang="en-GB" sz="3300" kern="1200" dirty="0" smtClean="0"/>
            <a:t>slow fading</a:t>
          </a:r>
          <a:endParaRPr lang="en-US" sz="3300" kern="1200" dirty="0"/>
        </a:p>
      </dsp:txBody>
      <dsp:txXfrm>
        <a:off x="57308" y="1292402"/>
        <a:ext cx="2957768" cy="1059340"/>
      </dsp:txXfrm>
    </dsp:sp>
    <dsp:sp modelId="{07CF9A94-E983-4AB7-A4A5-214C1286FAFE}">
      <dsp:nvSpPr>
        <dsp:cNvPr id="0" name=""/>
        <dsp:cNvSpPr/>
      </dsp:nvSpPr>
      <dsp:spPr>
        <a:xfrm rot="5400000">
          <a:off x="5333809" y="323719"/>
          <a:ext cx="939165"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kumimoji="1" lang="en-GB" sz="2000" kern="1200" dirty="0" smtClean="0"/>
            <a:t>affects all frequencies in same proportion simultaneously</a:t>
          </a:r>
          <a:endParaRPr lang="en-US" sz="2000" kern="1200" dirty="0"/>
        </a:p>
      </dsp:txBody>
      <dsp:txXfrm rot="-5400000">
        <a:off x="3072384" y="2630990"/>
        <a:ext cx="5416170" cy="847473"/>
      </dsp:txXfrm>
    </dsp:sp>
    <dsp:sp modelId="{B73E80C4-5CF9-4ADC-AD25-0672C2289F21}">
      <dsp:nvSpPr>
        <dsp:cNvPr id="0" name=""/>
        <dsp:cNvSpPr/>
      </dsp:nvSpPr>
      <dsp:spPr>
        <a:xfrm>
          <a:off x="0" y="2467748"/>
          <a:ext cx="3072384" cy="117395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kumimoji="1" lang="en-GB" sz="3300" kern="1200" dirty="0" smtClean="0"/>
            <a:t>flat fading</a:t>
          </a:r>
          <a:endParaRPr lang="en-US" sz="3300" kern="1200" dirty="0"/>
        </a:p>
      </dsp:txBody>
      <dsp:txXfrm>
        <a:off x="57308" y="2525056"/>
        <a:ext cx="2957768" cy="1059340"/>
      </dsp:txXfrm>
    </dsp:sp>
    <dsp:sp modelId="{819147B4-D946-45B0-854B-2ACE76FE91FC}">
      <dsp:nvSpPr>
        <dsp:cNvPr id="0" name=""/>
        <dsp:cNvSpPr/>
      </dsp:nvSpPr>
      <dsp:spPr>
        <a:xfrm rot="5400000">
          <a:off x="5333809" y="1556373"/>
          <a:ext cx="939165" cy="546201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kumimoji="1" lang="en-GB" sz="2000" kern="1200" dirty="0" smtClean="0"/>
            <a:t>different frequency components affected differently</a:t>
          </a:r>
          <a:endParaRPr lang="en-US" sz="2000" kern="1200" dirty="0"/>
        </a:p>
      </dsp:txBody>
      <dsp:txXfrm rot="-5400000">
        <a:off x="3072384" y="3863644"/>
        <a:ext cx="5416170" cy="847473"/>
      </dsp:txXfrm>
    </dsp:sp>
    <dsp:sp modelId="{DC0D7E90-3636-4C11-8CB6-BFD7216EEE82}">
      <dsp:nvSpPr>
        <dsp:cNvPr id="0" name=""/>
        <dsp:cNvSpPr/>
      </dsp:nvSpPr>
      <dsp:spPr>
        <a:xfrm>
          <a:off x="0" y="3700402"/>
          <a:ext cx="3072384" cy="117395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lvl="0" algn="ctr" defTabSz="1466850">
            <a:lnSpc>
              <a:spcPct val="90000"/>
            </a:lnSpc>
            <a:spcBef>
              <a:spcPct val="0"/>
            </a:spcBef>
            <a:spcAft>
              <a:spcPct val="35000"/>
            </a:spcAft>
          </a:pPr>
          <a:r>
            <a:rPr kumimoji="1" lang="en-GB" sz="3300" kern="1200" dirty="0" smtClean="0"/>
            <a:t>selective fading</a:t>
          </a:r>
          <a:endParaRPr lang="en-US" sz="3300" kern="1200" dirty="0"/>
        </a:p>
      </dsp:txBody>
      <dsp:txXfrm>
        <a:off x="57308" y="3757710"/>
        <a:ext cx="2957768" cy="1059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FC778A-9DCD-4BB4-A6F8-B5D4AB32198F}">
      <dsp:nvSpPr>
        <dsp:cNvPr id="0" name=""/>
        <dsp:cNvSpPr/>
      </dsp:nvSpPr>
      <dsp:spPr>
        <a:xfrm>
          <a:off x="286562" y="0"/>
          <a:ext cx="1804371" cy="20062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subscriber initiates call keying in number </a:t>
          </a:r>
          <a:endParaRPr lang="en-US" sz="2000" kern="1200" dirty="0">
            <a:solidFill>
              <a:schemeClr val="tx1"/>
            </a:solidFill>
          </a:endParaRPr>
        </a:p>
      </dsp:txBody>
      <dsp:txXfrm>
        <a:off x="550806" y="293814"/>
        <a:ext cx="1275883" cy="1418660"/>
      </dsp:txXfrm>
    </dsp:sp>
    <dsp:sp modelId="{3EC4D42B-86DA-4022-8054-05784C251FBE}">
      <dsp:nvSpPr>
        <dsp:cNvPr id="0" name=""/>
        <dsp:cNvSpPr/>
      </dsp:nvSpPr>
      <dsp:spPr>
        <a:xfrm rot="10854754">
          <a:off x="936390" y="2173485"/>
          <a:ext cx="464726" cy="16993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9F751A-C951-41E0-9E05-8FF1175D964F}">
      <dsp:nvSpPr>
        <dsp:cNvPr id="0" name=""/>
        <dsp:cNvSpPr/>
      </dsp:nvSpPr>
      <dsp:spPr>
        <a:xfrm>
          <a:off x="102569" y="2500983"/>
          <a:ext cx="2088097" cy="22942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MTSO validates telephone number and checks user authorized to place call</a:t>
          </a:r>
          <a:endParaRPr lang="en-US" sz="2000" kern="1200" dirty="0">
            <a:solidFill>
              <a:schemeClr val="tx1"/>
            </a:solidFill>
          </a:endParaRPr>
        </a:p>
      </dsp:txBody>
      <dsp:txXfrm>
        <a:off x="408364" y="2836973"/>
        <a:ext cx="1476507" cy="1622301"/>
      </dsp:txXfrm>
    </dsp:sp>
    <dsp:sp modelId="{A73AD685-B72A-4E5E-9257-53B90DB1AAFA}">
      <dsp:nvSpPr>
        <dsp:cNvPr id="0" name=""/>
        <dsp:cNvSpPr/>
      </dsp:nvSpPr>
      <dsp:spPr>
        <a:xfrm rot="5477805">
          <a:off x="2295024" y="3594411"/>
          <a:ext cx="464726" cy="16993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DAE0E9C-EF96-4636-9ADD-8553C75F6ACE}">
      <dsp:nvSpPr>
        <dsp:cNvPr id="0" name=""/>
        <dsp:cNvSpPr/>
      </dsp:nvSpPr>
      <dsp:spPr>
        <a:xfrm>
          <a:off x="2854561" y="2414938"/>
          <a:ext cx="1995300" cy="25888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MTSO issues message to user's phone indicating traffic channels to use</a:t>
          </a:r>
          <a:endParaRPr lang="en-US" sz="2000" kern="1200" dirty="0">
            <a:solidFill>
              <a:schemeClr val="tx1"/>
            </a:solidFill>
          </a:endParaRPr>
        </a:p>
      </dsp:txBody>
      <dsp:txXfrm>
        <a:off x="3146766" y="2794068"/>
        <a:ext cx="1410890" cy="1830601"/>
      </dsp:txXfrm>
    </dsp:sp>
    <dsp:sp modelId="{E772453E-15C5-4164-B38F-6C69C8661B56}">
      <dsp:nvSpPr>
        <dsp:cNvPr id="0" name=""/>
        <dsp:cNvSpPr/>
      </dsp:nvSpPr>
      <dsp:spPr>
        <a:xfrm rot="26499">
          <a:off x="3632458" y="1988552"/>
          <a:ext cx="464726" cy="16993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1AF4F0-D408-408E-8173-AECC499344CE}">
      <dsp:nvSpPr>
        <dsp:cNvPr id="0" name=""/>
        <dsp:cNvSpPr/>
      </dsp:nvSpPr>
      <dsp:spPr>
        <a:xfrm>
          <a:off x="2854561" y="3706"/>
          <a:ext cx="2039033" cy="173797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MTSO sends ringing signal to called party</a:t>
          </a:r>
          <a:endParaRPr lang="en-US" sz="2000" kern="1200" dirty="0">
            <a:solidFill>
              <a:schemeClr val="tx1"/>
            </a:solidFill>
          </a:endParaRPr>
        </a:p>
      </dsp:txBody>
      <dsp:txXfrm>
        <a:off x="3153170" y="258226"/>
        <a:ext cx="1441815" cy="1228930"/>
      </dsp:txXfrm>
    </dsp:sp>
    <dsp:sp modelId="{D417BE81-9F22-4AF6-B1BD-EC7AE691672B}">
      <dsp:nvSpPr>
        <dsp:cNvPr id="0" name=""/>
        <dsp:cNvSpPr/>
      </dsp:nvSpPr>
      <dsp:spPr>
        <a:xfrm rot="5759483">
          <a:off x="5100075" y="940781"/>
          <a:ext cx="464726" cy="16993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BB8E98-A2EB-497A-BDEE-D1D197212ADD}">
      <dsp:nvSpPr>
        <dsp:cNvPr id="0" name=""/>
        <dsp:cNvSpPr/>
      </dsp:nvSpPr>
      <dsp:spPr>
        <a:xfrm>
          <a:off x="5762825" y="3706"/>
          <a:ext cx="2387468" cy="23849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when called party answers, MTSO establishes circuit and initiates billing information</a:t>
          </a:r>
          <a:endParaRPr kumimoji="1" lang="en-US" sz="2000" kern="1200" dirty="0">
            <a:solidFill>
              <a:schemeClr val="tx1"/>
            </a:solidFill>
          </a:endParaRPr>
        </a:p>
      </dsp:txBody>
      <dsp:txXfrm>
        <a:off x="6112462" y="352981"/>
        <a:ext cx="1688194" cy="1686447"/>
      </dsp:txXfrm>
    </dsp:sp>
    <dsp:sp modelId="{E2BAEC0A-C9E3-490F-960C-1D882AFBD771}">
      <dsp:nvSpPr>
        <dsp:cNvPr id="0" name=""/>
        <dsp:cNvSpPr/>
      </dsp:nvSpPr>
      <dsp:spPr>
        <a:xfrm rot="11014844">
          <a:off x="6639405" y="2466217"/>
          <a:ext cx="464726" cy="169936"/>
        </a:xfrm>
        <a:prstGeom prst="triangle">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FAC900-FA9F-40B1-8091-82E623997D72}">
      <dsp:nvSpPr>
        <dsp:cNvPr id="0" name=""/>
        <dsp:cNvSpPr/>
      </dsp:nvSpPr>
      <dsp:spPr>
        <a:xfrm>
          <a:off x="5395896" y="2705156"/>
          <a:ext cx="2798142" cy="214666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kumimoji="1" lang="en-US" sz="2000" kern="1200" dirty="0" smtClean="0">
              <a:solidFill>
                <a:schemeClr val="tx1"/>
              </a:solidFill>
            </a:rPr>
            <a:t>when one party hangs up MTSO releases circuit, frees radio channels, and completes billing information</a:t>
          </a:r>
          <a:endParaRPr kumimoji="1" lang="en-US" sz="2000" kern="1200" dirty="0">
            <a:solidFill>
              <a:schemeClr val="tx1"/>
            </a:solidFill>
          </a:endParaRPr>
        </a:p>
      </dsp:txBody>
      <dsp:txXfrm>
        <a:off x="5805674" y="3019527"/>
        <a:ext cx="1978586" cy="15179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68B0D-2DFE-4C19-8CFD-E55BA46451DF}">
      <dsp:nvSpPr>
        <dsp:cNvPr id="0" name=""/>
        <dsp:cNvSpPr/>
      </dsp:nvSpPr>
      <dsp:spPr>
        <a:xfrm>
          <a:off x="0" y="0"/>
          <a:ext cx="7696200" cy="65420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kumimoji="1" lang="en-US" sz="2800" kern="1200" dirty="0" smtClean="0"/>
            <a:t>bandwidth is split in two</a:t>
          </a:r>
          <a:endParaRPr lang="en-US" sz="2800" kern="1200" dirty="0"/>
        </a:p>
      </dsp:txBody>
      <dsp:txXfrm>
        <a:off x="0" y="0"/>
        <a:ext cx="7696200" cy="654202"/>
      </dsp:txXfrm>
    </dsp:sp>
    <dsp:sp modelId="{F7C1543A-7345-4F2A-9CD2-5A59A4A2C964}">
      <dsp:nvSpPr>
        <dsp:cNvPr id="0" name=""/>
        <dsp:cNvSpPr/>
      </dsp:nvSpPr>
      <dsp:spPr>
        <a:xfrm>
          <a:off x="0" y="662601"/>
          <a:ext cx="7696200" cy="87840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kumimoji="1" lang="en-US" sz="2000" b="1" i="0" kern="1200" dirty="0" smtClean="0"/>
            <a:t>half for reverse, half for forward</a:t>
          </a:r>
          <a:endParaRPr lang="en-US" sz="2000" b="1" i="0" kern="1200" dirty="0"/>
        </a:p>
        <a:p>
          <a:pPr marL="228600" lvl="1" indent="-228600" algn="l" defTabSz="889000">
            <a:lnSpc>
              <a:spcPct val="90000"/>
            </a:lnSpc>
            <a:spcBef>
              <a:spcPct val="0"/>
            </a:spcBef>
            <a:spcAft>
              <a:spcPct val="15000"/>
            </a:spcAft>
            <a:buChar char="••"/>
          </a:pPr>
          <a:r>
            <a:rPr kumimoji="1" lang="en-US" sz="2000" b="1" i="0" kern="1200" dirty="0" smtClean="0"/>
            <a:t>uses direct-sequence spread spectrum (DSSS)</a:t>
          </a:r>
        </a:p>
      </dsp:txBody>
      <dsp:txXfrm>
        <a:off x="0" y="662601"/>
        <a:ext cx="7696200" cy="878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C61E6-DA78-504F-B78C-0151FA0B076C}">
      <dsp:nvSpPr>
        <dsp:cNvPr id="0" name=""/>
        <dsp:cNvSpPr/>
      </dsp:nvSpPr>
      <dsp:spPr>
        <a:xfrm rot="5400000">
          <a:off x="5178361" y="-2068437"/>
          <a:ext cx="939165" cy="531571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kumimoji="1" lang="en-US" sz="2000" kern="1200" dirty="0" smtClean="0"/>
            <a:t>allows mobile unit to acquire timing information</a:t>
          </a:r>
          <a:endParaRPr lang="en-US" sz="2000" kern="1200" dirty="0"/>
        </a:p>
      </dsp:txBody>
      <dsp:txXfrm rot="-5400000">
        <a:off x="2990088" y="165682"/>
        <a:ext cx="5269866" cy="847473"/>
      </dsp:txXfrm>
    </dsp:sp>
    <dsp:sp modelId="{2AD5E312-D444-CF4C-8E37-78F18BFB0CE2}">
      <dsp:nvSpPr>
        <dsp:cNvPr id="0" name=""/>
        <dsp:cNvSpPr/>
      </dsp:nvSpPr>
      <dsp:spPr>
        <a:xfrm>
          <a:off x="0" y="2440"/>
          <a:ext cx="2990088"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kumimoji="1" lang="en-US" sz="2000" kern="1200" dirty="0" smtClean="0"/>
            <a:t>Pilot (channel 0)</a:t>
          </a:r>
          <a:endParaRPr lang="en-US" sz="2000" kern="1200" dirty="0"/>
        </a:p>
      </dsp:txBody>
      <dsp:txXfrm>
        <a:off x="57308" y="59748"/>
        <a:ext cx="2875472" cy="1059340"/>
      </dsp:txXfrm>
    </dsp:sp>
    <dsp:sp modelId="{A8910D44-DA27-644B-AD1F-FF0F89714358}">
      <dsp:nvSpPr>
        <dsp:cNvPr id="0" name=""/>
        <dsp:cNvSpPr/>
      </dsp:nvSpPr>
      <dsp:spPr>
        <a:xfrm rot="5400000">
          <a:off x="5178361" y="-835783"/>
          <a:ext cx="939165" cy="531571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kumimoji="1" lang="en-US" sz="2000" kern="1200" dirty="0" smtClean="0"/>
            <a:t>1200-bps channel used by mobile station to obtain identification information about the cellular system</a:t>
          </a:r>
          <a:endParaRPr lang="en-US" sz="2000" kern="1200" dirty="0"/>
        </a:p>
      </dsp:txBody>
      <dsp:txXfrm rot="-5400000">
        <a:off x="2990088" y="1398336"/>
        <a:ext cx="5269866" cy="847473"/>
      </dsp:txXfrm>
    </dsp:sp>
    <dsp:sp modelId="{775792A1-CBBE-A14C-A82B-DA2F3307F0F9}">
      <dsp:nvSpPr>
        <dsp:cNvPr id="0" name=""/>
        <dsp:cNvSpPr/>
      </dsp:nvSpPr>
      <dsp:spPr>
        <a:xfrm>
          <a:off x="0" y="1235094"/>
          <a:ext cx="2990088"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kumimoji="1" lang="en-US" sz="2000" kern="1200" dirty="0" smtClean="0"/>
            <a:t>Synchronization (channel 32)</a:t>
          </a:r>
          <a:endParaRPr lang="en-US" sz="2000" kern="1200" dirty="0"/>
        </a:p>
      </dsp:txBody>
      <dsp:txXfrm>
        <a:off x="57308" y="1292402"/>
        <a:ext cx="2875472" cy="1059340"/>
      </dsp:txXfrm>
    </dsp:sp>
    <dsp:sp modelId="{21698049-09D5-C84F-AE75-706936447D65}">
      <dsp:nvSpPr>
        <dsp:cNvPr id="0" name=""/>
        <dsp:cNvSpPr/>
      </dsp:nvSpPr>
      <dsp:spPr>
        <a:xfrm rot="5400000">
          <a:off x="5178361" y="396871"/>
          <a:ext cx="939165" cy="531571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kumimoji="1" lang="en-US" sz="2000" kern="1200" dirty="0" smtClean="0"/>
            <a:t>contain messages for one or more mobile stations</a:t>
          </a:r>
          <a:endParaRPr lang="en-US" sz="2000" kern="1200" dirty="0"/>
        </a:p>
      </dsp:txBody>
      <dsp:txXfrm rot="-5400000">
        <a:off x="2990088" y="2630990"/>
        <a:ext cx="5269866" cy="847473"/>
      </dsp:txXfrm>
    </dsp:sp>
    <dsp:sp modelId="{CCB375E0-CDE4-4A47-A010-E68DCE89E2D7}">
      <dsp:nvSpPr>
        <dsp:cNvPr id="0" name=""/>
        <dsp:cNvSpPr/>
      </dsp:nvSpPr>
      <dsp:spPr>
        <a:xfrm>
          <a:off x="0" y="2467748"/>
          <a:ext cx="2990088"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kumimoji="1" lang="en-US" sz="2000" kern="1200" dirty="0" smtClean="0"/>
            <a:t>Paging </a:t>
          </a:r>
        </a:p>
        <a:p>
          <a:pPr lvl="0" algn="ctr" defTabSz="889000">
            <a:lnSpc>
              <a:spcPct val="90000"/>
            </a:lnSpc>
            <a:spcBef>
              <a:spcPct val="0"/>
            </a:spcBef>
            <a:spcAft>
              <a:spcPct val="35000"/>
            </a:spcAft>
          </a:pPr>
          <a:r>
            <a:rPr kumimoji="1" lang="en-US" sz="2000" kern="1200" dirty="0" smtClean="0"/>
            <a:t>(channels 1 to 7)</a:t>
          </a:r>
          <a:endParaRPr lang="en-US" sz="2000" kern="1200" dirty="0"/>
        </a:p>
      </dsp:txBody>
      <dsp:txXfrm>
        <a:off x="57308" y="2525056"/>
        <a:ext cx="2875472" cy="1059340"/>
      </dsp:txXfrm>
    </dsp:sp>
    <dsp:sp modelId="{71F1FFD3-03DD-8B4F-BBAA-0FB5460AB7DD}">
      <dsp:nvSpPr>
        <dsp:cNvPr id="0" name=""/>
        <dsp:cNvSpPr/>
      </dsp:nvSpPr>
      <dsp:spPr>
        <a:xfrm rot="5400000">
          <a:off x="5178361" y="1629525"/>
          <a:ext cx="939165" cy="531571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kumimoji="1" lang="en-US" sz="2000" kern="1200" dirty="0" smtClean="0"/>
            <a:t>supports 55 traffic channels</a:t>
          </a:r>
          <a:endParaRPr lang="en-US" sz="2000" kern="1200" dirty="0"/>
        </a:p>
      </dsp:txBody>
      <dsp:txXfrm rot="-5400000">
        <a:off x="2990088" y="3863644"/>
        <a:ext cx="5269866" cy="847473"/>
      </dsp:txXfrm>
    </dsp:sp>
    <dsp:sp modelId="{EFCB526A-042E-B943-AF63-446D833FBB87}">
      <dsp:nvSpPr>
        <dsp:cNvPr id="0" name=""/>
        <dsp:cNvSpPr/>
      </dsp:nvSpPr>
      <dsp:spPr>
        <a:xfrm>
          <a:off x="0" y="3700402"/>
          <a:ext cx="2990088" cy="11739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kumimoji="1" lang="en-US" sz="2000" kern="1200" dirty="0" smtClean="0"/>
            <a:t>Traffic (channels 8 to 31 and 33 to 63)</a:t>
          </a:r>
          <a:endParaRPr lang="en-US" sz="2000" kern="1200" dirty="0"/>
        </a:p>
      </dsp:txBody>
      <dsp:txXfrm>
        <a:off x="57308" y="3757710"/>
        <a:ext cx="2875472" cy="1059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45D41-866D-4276-9CC7-EF02EFA7A3B5}">
      <dsp:nvSpPr>
        <dsp:cNvPr id="0" name=""/>
        <dsp:cNvSpPr/>
      </dsp:nvSpPr>
      <dsp:spPr>
        <a:xfrm>
          <a:off x="0" y="127730"/>
          <a:ext cx="8915400" cy="691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kumimoji="1" lang="en-US" sz="2400" kern="1200" dirty="0" smtClean="0"/>
            <a:t>CDMA schemes: </a:t>
          </a:r>
          <a:endParaRPr lang="en-US" sz="2400" kern="1200" dirty="0"/>
        </a:p>
      </dsp:txBody>
      <dsp:txXfrm>
        <a:off x="0" y="127730"/>
        <a:ext cx="8915400" cy="691200"/>
      </dsp:txXfrm>
    </dsp:sp>
    <dsp:sp modelId="{11C33A03-8343-4627-996C-CE10BD31562D}">
      <dsp:nvSpPr>
        <dsp:cNvPr id="0" name=""/>
        <dsp:cNvSpPr/>
      </dsp:nvSpPr>
      <dsp:spPr>
        <a:xfrm>
          <a:off x="0" y="853974"/>
          <a:ext cx="8915400"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kumimoji="1" lang="en-US" sz="2400" kern="1200" dirty="0" smtClean="0"/>
            <a:t>bandwidth (limit channel to 5 MHz)</a:t>
          </a:r>
          <a:endParaRPr lang="en-US" sz="2400" kern="1200" dirty="0"/>
        </a:p>
        <a:p>
          <a:pPr marL="228600" lvl="1" indent="-228600" algn="l" defTabSz="1066800">
            <a:lnSpc>
              <a:spcPct val="90000"/>
            </a:lnSpc>
            <a:spcBef>
              <a:spcPct val="0"/>
            </a:spcBef>
            <a:spcAft>
              <a:spcPct val="15000"/>
            </a:spcAft>
            <a:buChar char="••"/>
          </a:pPr>
          <a:r>
            <a:rPr kumimoji="1" lang="en-US" sz="2400" kern="1200" dirty="0" smtClean="0"/>
            <a:t>5 MHz reasonable upper limit on what can be allocated for 3G</a:t>
          </a:r>
          <a:endParaRPr kumimoji="1" lang="en-US" sz="2400" kern="1200" dirty="0"/>
        </a:p>
        <a:p>
          <a:pPr marL="228600" lvl="1" indent="-228600" algn="l" defTabSz="1066800">
            <a:lnSpc>
              <a:spcPct val="90000"/>
            </a:lnSpc>
            <a:spcBef>
              <a:spcPct val="0"/>
            </a:spcBef>
            <a:spcAft>
              <a:spcPct val="15000"/>
            </a:spcAft>
            <a:buChar char="••"/>
          </a:pPr>
          <a:r>
            <a:rPr kumimoji="1" lang="en-US" sz="2400" kern="1200" dirty="0" smtClean="0"/>
            <a:t>5 MHz is enough for data rates of 144 and 384 kHz</a:t>
          </a:r>
          <a:endParaRPr kumimoji="1" lang="en-US" sz="2400" kern="1200" dirty="0"/>
        </a:p>
      </dsp:txBody>
      <dsp:txXfrm>
        <a:off x="0" y="853974"/>
        <a:ext cx="8915400" cy="14493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DA5B98-B369-4191-9044-CFAF634CC5A7}">
      <dsp:nvSpPr>
        <dsp:cNvPr id="0" name=""/>
        <dsp:cNvSpPr/>
      </dsp:nvSpPr>
      <dsp:spPr>
        <a:xfrm>
          <a:off x="12537" y="1151198"/>
          <a:ext cx="2065699" cy="14064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Two candidates have emerged for 4G standardization:</a:t>
          </a:r>
          <a:endParaRPr lang="en-US" sz="2000" kern="1200" dirty="0"/>
        </a:p>
      </dsp:txBody>
      <dsp:txXfrm>
        <a:off x="53731" y="1192392"/>
        <a:ext cx="1983311" cy="1324064"/>
      </dsp:txXfrm>
    </dsp:sp>
    <dsp:sp modelId="{AF63521E-447E-4B35-9452-B50A11882882}">
      <dsp:nvSpPr>
        <dsp:cNvPr id="0" name=""/>
        <dsp:cNvSpPr/>
      </dsp:nvSpPr>
      <dsp:spPr>
        <a:xfrm>
          <a:off x="2078236" y="1831551"/>
          <a:ext cx="826279" cy="45746"/>
        </a:xfrm>
        <a:custGeom>
          <a:avLst/>
          <a:gdLst/>
          <a:ahLst/>
          <a:cxnLst/>
          <a:rect l="0" t="0" r="0" b="0"/>
          <a:pathLst>
            <a:path>
              <a:moveTo>
                <a:pt x="0" y="22873"/>
              </a:moveTo>
              <a:lnTo>
                <a:pt x="826279" y="228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470719" y="1833767"/>
        <a:ext cx="41313" cy="41313"/>
      </dsp:txXfrm>
    </dsp:sp>
    <dsp:sp modelId="{96F995E3-328F-4B06-B108-AF0FA1C30292}">
      <dsp:nvSpPr>
        <dsp:cNvPr id="0" name=""/>
        <dsp:cNvSpPr/>
      </dsp:nvSpPr>
      <dsp:spPr>
        <a:xfrm>
          <a:off x="2904516" y="1337999"/>
          <a:ext cx="2065699" cy="10328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Long Term Evolution (LTE)</a:t>
          </a:r>
          <a:endParaRPr lang="en-US" sz="2000" kern="1200" dirty="0"/>
        </a:p>
      </dsp:txBody>
      <dsp:txXfrm>
        <a:off x="2934767" y="1368250"/>
        <a:ext cx="2005197" cy="972347"/>
      </dsp:txXfrm>
    </dsp:sp>
    <dsp:sp modelId="{11FA5E4F-25AA-4668-9A54-D4B99DBE9F68}">
      <dsp:nvSpPr>
        <dsp:cNvPr id="0" name=""/>
        <dsp:cNvSpPr/>
      </dsp:nvSpPr>
      <dsp:spPr>
        <a:xfrm>
          <a:off x="4970215" y="1831551"/>
          <a:ext cx="826279" cy="45746"/>
        </a:xfrm>
        <a:custGeom>
          <a:avLst/>
          <a:gdLst/>
          <a:ahLst/>
          <a:cxnLst/>
          <a:rect l="0" t="0" r="0" b="0"/>
          <a:pathLst>
            <a:path>
              <a:moveTo>
                <a:pt x="0" y="22873"/>
              </a:moveTo>
              <a:lnTo>
                <a:pt x="826279" y="2287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362698" y="1833767"/>
        <a:ext cx="41313" cy="41313"/>
      </dsp:txXfrm>
    </dsp:sp>
    <dsp:sp modelId="{C22B2A9B-522B-4980-9BEE-413DEDC7EFC3}">
      <dsp:nvSpPr>
        <dsp:cNvPr id="0" name=""/>
        <dsp:cNvSpPr/>
      </dsp:nvSpPr>
      <dsp:spPr>
        <a:xfrm>
          <a:off x="5796495" y="318571"/>
          <a:ext cx="2877767" cy="30717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developed by the Third Generation Partnership Project (3GPP), a consortium of North American, Asian, and European telecommunications standards organizations</a:t>
          </a:r>
          <a:endParaRPr lang="en-US" sz="2000" kern="1200" dirty="0"/>
        </a:p>
      </dsp:txBody>
      <dsp:txXfrm>
        <a:off x="5880782" y="402858"/>
        <a:ext cx="2709193" cy="2903131"/>
      </dsp:txXfrm>
    </dsp:sp>
    <dsp:sp modelId="{4D2837FB-E1AE-49C6-924B-7C200084AC31}">
      <dsp:nvSpPr>
        <dsp:cNvPr id="0" name=""/>
        <dsp:cNvSpPr/>
      </dsp:nvSpPr>
      <dsp:spPr>
        <a:xfrm>
          <a:off x="2819409" y="2971802"/>
          <a:ext cx="2065699" cy="10328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IEEE 802.16 committee</a:t>
          </a:r>
          <a:endParaRPr lang="en-US" sz="2000" kern="1200" dirty="0"/>
        </a:p>
      </dsp:txBody>
      <dsp:txXfrm>
        <a:off x="2849660" y="3002053"/>
        <a:ext cx="2005197" cy="97234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1C325-5CD7-489D-9516-5ACBEFE6E70C}">
      <dsp:nvSpPr>
        <dsp:cNvPr id="0" name=""/>
        <dsp:cNvSpPr/>
      </dsp:nvSpPr>
      <dsp:spPr>
        <a:xfrm>
          <a:off x="3176041" y="638169"/>
          <a:ext cx="3821755" cy="3715708"/>
        </a:xfrm>
        <a:prstGeom prst="round2DiagRect">
          <a:avLst>
            <a:gd name="adj1" fmla="val 0"/>
            <a:gd name="adj2"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sp>
    <dsp:sp modelId="{8CA52F35-A036-43D5-A5CD-6415E70765E4}">
      <dsp:nvSpPr>
        <dsp:cNvPr id="0" name=""/>
        <dsp:cNvSpPr/>
      </dsp:nvSpPr>
      <dsp:spPr>
        <a:xfrm>
          <a:off x="3349017" y="1465888"/>
          <a:ext cx="3311850" cy="341142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sp3d extrusionH="28000" prstMaterial="matte"/>
        </a:bodyPr>
        <a:lstStyle/>
        <a:p>
          <a:pPr lvl="0" algn="l" defTabSz="977900">
            <a:lnSpc>
              <a:spcPct val="90000"/>
            </a:lnSpc>
            <a:spcBef>
              <a:spcPct val="0"/>
            </a:spcBef>
            <a:spcAft>
              <a:spcPct val="35000"/>
            </a:spcAft>
          </a:pPr>
          <a:r>
            <a:rPr lang="en-US" sz="2200" kern="1200" dirty="0" smtClean="0"/>
            <a:t>fading does not affect the whole signal</a:t>
          </a:r>
          <a:endParaRPr lang="en-US" sz="2200" kern="1200" dirty="0"/>
        </a:p>
        <a:p>
          <a:pPr lvl="0" algn="l" defTabSz="977900">
            <a:lnSpc>
              <a:spcPct val="90000"/>
            </a:lnSpc>
            <a:spcBef>
              <a:spcPct val="0"/>
            </a:spcBef>
            <a:spcAft>
              <a:spcPct val="35000"/>
            </a:spcAft>
          </a:pPr>
          <a:r>
            <a:rPr lang="en-US" sz="2200" kern="1200" dirty="0" smtClean="0"/>
            <a:t>overcame intersymbol interference (ISI) in multipath environment</a:t>
          </a:r>
        </a:p>
        <a:p>
          <a:pPr lvl="0" algn="l" defTabSz="977900">
            <a:lnSpc>
              <a:spcPct val="90000"/>
            </a:lnSpc>
            <a:spcBef>
              <a:spcPct val="0"/>
            </a:spcBef>
            <a:spcAft>
              <a:spcPct val="35000"/>
            </a:spcAft>
          </a:pPr>
          <a:r>
            <a:rPr lang="en-US" sz="2200" kern="1200" dirty="0" smtClean="0"/>
            <a:t>not necessary to deploy equalizers</a:t>
          </a:r>
          <a:endParaRPr lang="en-US" sz="2200" kern="1200" dirty="0"/>
        </a:p>
      </dsp:txBody>
      <dsp:txXfrm>
        <a:off x="3349017" y="1465888"/>
        <a:ext cx="3311850" cy="3411428"/>
      </dsp:txXfrm>
    </dsp:sp>
    <dsp:sp modelId="{F1950867-830E-4A3B-B2AC-B96381F41A69}">
      <dsp:nvSpPr>
        <dsp:cNvPr id="0" name=""/>
        <dsp:cNvSpPr/>
      </dsp:nvSpPr>
      <dsp:spPr>
        <a:xfrm rot="16200000">
          <a:off x="216042" y="1707335"/>
          <a:ext cx="4448335" cy="1186062"/>
        </a:xfrm>
        <a:prstGeom prst="rightArrow">
          <a:avLst>
            <a:gd name="adj1" fmla="val 49830"/>
            <a:gd name="adj2" fmla="val 60660"/>
          </a:avLst>
        </a:prstGeom>
        <a:solidFill>
          <a:schemeClr val="accent1">
            <a:tint val="50000"/>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sp3d extrusionH="28000" prstMaterial="matte"/>
        </a:bodyPr>
        <a:lstStyle/>
        <a:p>
          <a:pPr lvl="0" algn="r" defTabSz="1200150">
            <a:lnSpc>
              <a:spcPct val="90000"/>
            </a:lnSpc>
            <a:spcBef>
              <a:spcPct val="0"/>
            </a:spcBef>
            <a:spcAft>
              <a:spcPct val="35000"/>
            </a:spcAft>
          </a:pPr>
          <a:r>
            <a:rPr lang="en-US" sz="2700" kern="1200" dirty="0" smtClean="0"/>
            <a:t>OFDM</a:t>
          </a:r>
          <a:endParaRPr lang="en-US" sz="2700" kern="1200" dirty="0"/>
        </a:p>
      </dsp:txBody>
      <dsp:txXfrm>
        <a:off x="395297" y="2184114"/>
        <a:ext cx="4089825" cy="59101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rawings/_rels/vmlDrawing4.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89913015-08CC-E440-87A1-58B4C761A80F}" type="datetime1">
              <a:rPr lang="en-US" smtClean="0"/>
              <a:pPr>
                <a:defRPr/>
              </a:pPr>
              <a:t>12/29/2013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A5A55371-E085-8144-BCF5-50D4CD713AB0}" type="datetime1">
              <a:rPr lang="en-US" smtClean="0"/>
              <a:pPr>
                <a:defRPr/>
              </a:pPr>
              <a:t>12/29/2013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63492" name="Slide Number Placeholder 3"/>
          <p:cNvSpPr>
            <a:spLocks noGrp="1"/>
          </p:cNvSpPr>
          <p:nvPr>
            <p:ph type="sldNum" sz="quarter" idx="5"/>
          </p:nvPr>
        </p:nvSpPr>
        <p:spPr>
          <a:noFill/>
        </p:spPr>
        <p:txBody>
          <a:bodyPr/>
          <a:lstStyle/>
          <a:p>
            <a:fld id="{D4FE00B3-7599-B74E-A4F3-41DCDF91FF09}" type="slidenum">
              <a:rPr lang="en-US"/>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FE493F91-DE47-FD43-A607-F3D6DFF62FCA}" type="slidenum">
              <a:rPr lang="en-US"/>
              <a:pPr/>
              <a:t>4</a:t>
            </a:fld>
            <a:endParaRPr lang="en-US" dirty="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BBEB2F8D-6348-6540-AA21-EA1AEC287533}" type="slidenum">
              <a:rPr lang="en-US"/>
              <a:pPr/>
              <a:t>5</a:t>
            </a:fld>
            <a:endParaRPr lang="en-US"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dirty="0">
                <a:latin typeface="Times New Roman" pitchFamily="32" charset="0"/>
              </a:rPr>
              <a:t>The first design decision to make is the shape of cells to cover an area. A matrix of square cells would be the simplest layout to define (Stallings DCC9e Figure 14.1a). However, this geometry is not ideal. If the width of a square cell is </a:t>
            </a:r>
            <a:r>
              <a:rPr lang="en-US" i="1" dirty="0">
                <a:latin typeface="Times New Roman" pitchFamily="32" charset="0"/>
              </a:rPr>
              <a:t>d</a:t>
            </a:r>
            <a:r>
              <a:rPr lang="en-US" dirty="0">
                <a:latin typeface="Times New Roman" pitchFamily="32" charset="0"/>
              </a:rPr>
              <a:t>, then a cell has four neighbors at a distance </a:t>
            </a:r>
            <a:r>
              <a:rPr lang="en-US" i="1" dirty="0">
                <a:latin typeface="Times New Roman" pitchFamily="32" charset="0"/>
              </a:rPr>
              <a:t>d</a:t>
            </a:r>
            <a:r>
              <a:rPr lang="en-US" dirty="0">
                <a:latin typeface="Times New Roman" pitchFamily="32" charset="0"/>
              </a:rPr>
              <a:t> and four neighbors at a distance </a:t>
            </a:r>
            <a:r>
              <a:rPr lang="en-US" i="1" dirty="0">
                <a:latin typeface="Times New Roman" pitchFamily="32" charset="0"/>
              </a:rPr>
              <a:t>d</a:t>
            </a:r>
            <a:r>
              <a:rPr lang="en-US" dirty="0">
                <a:latin typeface="Times New Roman" pitchFamily="32" charset="0"/>
              </a:rPr>
              <a:t>. As a mobile user within a cell moves toward the cell's boundaries, it is best if all of the adjacent antennas are equidistant. This simplifies the task of determining when to switch the user to an adjacent antenna and which antenna to choose. A hexagonal pattern provides for equidistant antennas (Stallings DCC9e Figure 14.1b). The radius of a hexagon is defined to be the radius of the circle that circumscribes it (equivalently, the distance from the center to each vertex; also equal to the length of a side of a hexagon). For a cell radius </a:t>
            </a:r>
            <a:r>
              <a:rPr lang="en-US" i="1" dirty="0">
                <a:latin typeface="Times New Roman" pitchFamily="32" charset="0"/>
              </a:rPr>
              <a:t>R</a:t>
            </a:r>
            <a:r>
              <a:rPr lang="en-US" dirty="0">
                <a:latin typeface="Times New Roman" pitchFamily="32" charset="0"/>
              </a:rPr>
              <a:t>, the distance between the cell center and each adjacent cell center is </a:t>
            </a:r>
            <a:r>
              <a:rPr lang="en-US" i="1" dirty="0">
                <a:latin typeface="Times New Roman" pitchFamily="32" charset="0"/>
              </a:rPr>
              <a:t>d</a:t>
            </a:r>
            <a:r>
              <a:rPr lang="en-US" dirty="0">
                <a:latin typeface="Times New Roman" pitchFamily="32" charset="0"/>
              </a:rPr>
              <a:t> = </a:t>
            </a:r>
            <a:r>
              <a:rPr lang="en-US" i="1" dirty="0">
                <a:latin typeface="Times New Roman" pitchFamily="32" charset="0"/>
              </a:rPr>
              <a:t>R</a:t>
            </a:r>
            <a:r>
              <a:rPr lang="en-US" dirty="0">
                <a:latin typeface="Times New Roman" pitchFamily="32" charset="0"/>
              </a:rPr>
              <a:t>.</a:t>
            </a:r>
          </a:p>
          <a:p>
            <a:pPr eaLnBrk="1" hangingPunct="1"/>
            <a:r>
              <a:rPr lang="en-US" dirty="0">
                <a:latin typeface="Times New Roman" pitchFamily="32" charset="0"/>
              </a:rPr>
              <a:t>	In practice, a precise hexagonal pattern is not used. Variations from the ideal are due to topographical limitations, local signal propagation conditions, and practical limitation on sitting antennas.</a:t>
            </a:r>
          </a:p>
          <a:p>
            <a:pPr eaLnBrk="1" hangingPunct="1"/>
            <a:r>
              <a:rPr lang="en-US" dirty="0">
                <a:latin typeface="Times New Roman" pitchFamily="32" charset="0"/>
              </a:rPr>
              <a:t>	A wireless cellular system limits the opportunity to use the same frequency for different communications because the signals, not being constrained, can interfere with one another even if geographically separated. Systems supporting a large number of communications simultaneously need mechanisms to conserve spectrum.</a:t>
            </a:r>
          </a:p>
          <a:p>
            <a:pPr eaLnBrk="1" hangingPunct="1"/>
            <a:endParaRPr lang="en-US" dirty="0">
              <a:latin typeface="Times" pitchFamily="32" charset="0"/>
            </a:endParaRPr>
          </a:p>
          <a:p>
            <a:pPr eaLnBrk="1" hangingPunct="1"/>
            <a:endParaRPr lang="en-US" dirty="0">
              <a:latin typeface="Times New Roman" pitchFamily="32" charset="0"/>
            </a:endParaRPr>
          </a:p>
          <a:p>
            <a:pPr eaLnBrk="1" hangingPunct="1"/>
            <a:endParaRPr lang="en-US" dirty="0">
              <a:latin typeface="Times New Roman" pitchFamily="32"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E0D2C0E-B10F-D842-B997-C01E89DFD242}" type="slidenum">
              <a:rPr lang="en-US"/>
              <a:pPr/>
              <a:t>6</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07BCDED-3C20-8F48-94B8-C2770B19B2C1}" type="slidenum">
              <a:rPr lang="en-US"/>
              <a:pPr/>
              <a:t>7</a:t>
            </a:fld>
            <a:endParaRPr lang="en-US" dirty="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sz="1000" dirty="0">
                <a:latin typeface="Times New Roman" pitchFamily="32" charset="0"/>
              </a:rPr>
              <a:t>The essential issue is to determine how many cells must intervene between two cells using the same frequency so that the two cells do not interfere with each other. Various patterns of frequency reuse are possible. Stallings DCC9e Figure 14.2 shows some examples. If the pattern consists of </a:t>
            </a:r>
            <a:r>
              <a:rPr lang="en-US" sz="1000" i="1" dirty="0">
                <a:latin typeface="Times New Roman" pitchFamily="32" charset="0"/>
              </a:rPr>
              <a:t>N</a:t>
            </a:r>
            <a:r>
              <a:rPr lang="en-US" sz="1000" dirty="0">
                <a:latin typeface="Times New Roman" pitchFamily="32" charset="0"/>
              </a:rPr>
              <a:t> cells and each cell is assigned the same number of frequencies, each cell can have </a:t>
            </a:r>
            <a:r>
              <a:rPr lang="en-US" sz="1000" i="1" dirty="0">
                <a:latin typeface="Times New Roman" pitchFamily="32" charset="0"/>
              </a:rPr>
              <a:t>K</a:t>
            </a:r>
            <a:r>
              <a:rPr lang="en-US" sz="1000" dirty="0">
                <a:latin typeface="Times New Roman" pitchFamily="32" charset="0"/>
              </a:rPr>
              <a:t>/</a:t>
            </a:r>
            <a:r>
              <a:rPr lang="en-US" sz="1000" i="1" dirty="0">
                <a:latin typeface="Times New Roman" pitchFamily="32" charset="0"/>
              </a:rPr>
              <a:t>N</a:t>
            </a:r>
            <a:r>
              <a:rPr lang="en-US" sz="1000" dirty="0">
                <a:latin typeface="Times New Roman" pitchFamily="32" charset="0"/>
              </a:rPr>
              <a:t> frequencies, where </a:t>
            </a:r>
            <a:r>
              <a:rPr lang="en-US" sz="1000" i="1" dirty="0">
                <a:latin typeface="Times New Roman" pitchFamily="32" charset="0"/>
              </a:rPr>
              <a:t>K</a:t>
            </a:r>
            <a:r>
              <a:rPr lang="en-US" sz="1000" dirty="0">
                <a:latin typeface="Times New Roman" pitchFamily="32" charset="0"/>
              </a:rPr>
              <a:t> is the total number of frequencies allotted to the system. For AMPS (Section 14.2), </a:t>
            </a:r>
            <a:r>
              <a:rPr lang="en-US" sz="1000" i="1" dirty="0">
                <a:latin typeface="Times New Roman" pitchFamily="32" charset="0"/>
              </a:rPr>
              <a:t>K</a:t>
            </a:r>
            <a:r>
              <a:rPr lang="en-US" sz="1000" dirty="0">
                <a:latin typeface="Times New Roman" pitchFamily="32" charset="0"/>
              </a:rPr>
              <a:t> = 395, and </a:t>
            </a:r>
            <a:r>
              <a:rPr lang="en-US" sz="1000" i="1" dirty="0">
                <a:latin typeface="Times New Roman" pitchFamily="32" charset="0"/>
              </a:rPr>
              <a:t>N</a:t>
            </a:r>
            <a:r>
              <a:rPr lang="en-US" sz="1000" dirty="0">
                <a:latin typeface="Times New Roman" pitchFamily="32" charset="0"/>
              </a:rPr>
              <a:t> = 7 is the smallest pattern that can provide sufficient isolation between two uses of the same frequency. This implies that there can be at most 57 frequencies per cell on average.</a:t>
            </a:r>
          </a:p>
          <a:p>
            <a:pPr eaLnBrk="1" hangingPunct="1"/>
            <a:r>
              <a:rPr lang="en-US" sz="1000" dirty="0">
                <a:latin typeface="Times New Roman" pitchFamily="32" charset="0"/>
              </a:rPr>
              <a:t>	In characterizing frequency reuse, the following parameters are commonly used:</a:t>
            </a:r>
          </a:p>
          <a:p>
            <a:pPr eaLnBrk="1" hangingPunct="1"/>
            <a:r>
              <a:rPr lang="en-US" sz="1000" dirty="0">
                <a:latin typeface="Times New Roman" pitchFamily="32" charset="0"/>
              </a:rPr>
              <a:t> </a:t>
            </a:r>
          </a:p>
          <a:p>
            <a:pPr eaLnBrk="1" hangingPunct="1"/>
            <a:r>
              <a:rPr lang="en-US" sz="1000" dirty="0">
                <a:latin typeface="Times New Roman" pitchFamily="32" charset="0"/>
              </a:rPr>
              <a:t>	</a:t>
            </a:r>
            <a:r>
              <a:rPr lang="en-US" sz="1000" i="1" dirty="0">
                <a:latin typeface="Times New Roman" pitchFamily="32" charset="0"/>
              </a:rPr>
              <a:t>D</a:t>
            </a:r>
            <a:r>
              <a:rPr lang="en-US" sz="1000" dirty="0">
                <a:latin typeface="Times New Roman" pitchFamily="32" charset="0"/>
              </a:rPr>
              <a:t> = minimum distance between centers of cells that use the same band of frequencies (called cochannels)</a:t>
            </a:r>
          </a:p>
          <a:p>
            <a:pPr eaLnBrk="1" hangingPunct="1"/>
            <a:r>
              <a:rPr lang="en-US" sz="1000" dirty="0">
                <a:latin typeface="Times New Roman" pitchFamily="32" charset="0"/>
              </a:rPr>
              <a:t>	</a:t>
            </a:r>
            <a:r>
              <a:rPr lang="en-US" sz="1000" i="1" dirty="0">
                <a:latin typeface="Times New Roman" pitchFamily="32" charset="0"/>
              </a:rPr>
              <a:t>R</a:t>
            </a:r>
            <a:r>
              <a:rPr lang="en-US" sz="1000" dirty="0">
                <a:latin typeface="Times New Roman" pitchFamily="32" charset="0"/>
              </a:rPr>
              <a:t> = radius of a cell</a:t>
            </a:r>
          </a:p>
          <a:p>
            <a:pPr eaLnBrk="1" hangingPunct="1"/>
            <a:r>
              <a:rPr lang="en-US" sz="1000" dirty="0">
                <a:latin typeface="Times New Roman" pitchFamily="32" charset="0"/>
              </a:rPr>
              <a:t>	</a:t>
            </a:r>
            <a:r>
              <a:rPr lang="en-US" sz="1000" i="1" dirty="0">
                <a:latin typeface="Times New Roman" pitchFamily="32" charset="0"/>
              </a:rPr>
              <a:t>d</a:t>
            </a:r>
            <a:r>
              <a:rPr lang="en-US" sz="1000" dirty="0">
                <a:latin typeface="Times New Roman" pitchFamily="32" charset="0"/>
              </a:rPr>
              <a:t> = distance between centers of adjacent cells (</a:t>
            </a:r>
            <a:r>
              <a:rPr lang="en-US" sz="1000" i="1" dirty="0">
                <a:latin typeface="Times New Roman" pitchFamily="32" charset="0"/>
              </a:rPr>
              <a:t>d</a:t>
            </a:r>
            <a:r>
              <a:rPr lang="en-US" sz="1000" dirty="0">
                <a:latin typeface="Times New Roman" pitchFamily="32" charset="0"/>
              </a:rPr>
              <a:t> = </a:t>
            </a:r>
            <a:r>
              <a:rPr lang="en-US" sz="1000" i="1" dirty="0">
                <a:latin typeface="Times New Roman" pitchFamily="32" charset="0"/>
              </a:rPr>
              <a:t>R</a:t>
            </a:r>
            <a:r>
              <a:rPr lang="en-US" sz="1000" dirty="0">
                <a:latin typeface="Times New Roman" pitchFamily="32" charset="0"/>
              </a:rPr>
              <a:t>)</a:t>
            </a:r>
          </a:p>
          <a:p>
            <a:pPr eaLnBrk="1" hangingPunct="1"/>
            <a:r>
              <a:rPr lang="en-US" sz="1000" dirty="0">
                <a:latin typeface="Times New Roman" pitchFamily="32" charset="0"/>
              </a:rPr>
              <a:t>	</a:t>
            </a:r>
            <a:r>
              <a:rPr lang="en-US" sz="1000" i="1" dirty="0">
                <a:latin typeface="Times New Roman" pitchFamily="32" charset="0"/>
              </a:rPr>
              <a:t>N</a:t>
            </a:r>
            <a:r>
              <a:rPr lang="en-US" sz="1000" dirty="0">
                <a:latin typeface="Times New Roman" pitchFamily="32" charset="0"/>
              </a:rPr>
              <a:t> = number of cells in a repetitious pattern (each cell in the pattern uses a unique band of frequencies), termed the </a:t>
            </a:r>
            <a:r>
              <a:rPr lang="en-US" sz="1000" b="1" dirty="0">
                <a:latin typeface="Times New Roman" pitchFamily="32" charset="0"/>
              </a:rPr>
              <a:t>reuse factor</a:t>
            </a:r>
            <a:endParaRPr lang="en-US" sz="1000" dirty="0">
              <a:latin typeface="Times New Roman" pitchFamily="32" charset="0"/>
            </a:endParaRPr>
          </a:p>
          <a:p>
            <a:pPr eaLnBrk="1" hangingPunct="1"/>
            <a:r>
              <a:rPr lang="en-US" sz="1000" dirty="0">
                <a:latin typeface="Times New Roman" pitchFamily="32" charset="0"/>
              </a:rPr>
              <a:t> </a:t>
            </a:r>
          </a:p>
          <a:p>
            <a:pPr eaLnBrk="1" hangingPunct="1"/>
            <a:r>
              <a:rPr lang="en-US" sz="1000" dirty="0">
                <a:latin typeface="Times New Roman" pitchFamily="32" charset="0"/>
              </a:rPr>
              <a:t>	</a:t>
            </a:r>
            <a:endParaRPr kumimoji="1" lang="en-US" sz="1000" dirty="0">
              <a:latin typeface="Times New Roman" pitchFamily="32"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4153273-9363-6443-A5E0-B992F12FD478}" type="slidenum">
              <a:rPr lang="en-US"/>
              <a:pPr/>
              <a:t>8</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latin typeface="Times New Roman" pitchFamily="32" charset="0"/>
              </a:rPr>
              <a:t>In time, as more customers use the system, traffic may build up so that there are not enough frequencies assigned to a cell to handle its calls. A number of approaches have been used to cope with this situation, including the following:</a:t>
            </a:r>
          </a:p>
          <a:p>
            <a:pPr eaLnBrk="1" hangingPunct="1"/>
            <a:r>
              <a:rPr lang="en-US" dirty="0">
                <a:latin typeface="Times New Roman" pitchFamily="32" charset="0"/>
              </a:rPr>
              <a:t> </a:t>
            </a:r>
          </a:p>
          <a:p>
            <a:pPr eaLnBrk="1" hangingPunct="1"/>
            <a:r>
              <a:rPr lang="en-US" b="1" dirty="0">
                <a:latin typeface="Times New Roman" pitchFamily="32" charset="0"/>
              </a:rPr>
              <a:t>Adding new channels:</a:t>
            </a:r>
            <a:r>
              <a:rPr lang="en-US" dirty="0">
                <a:latin typeface="Times New Roman" pitchFamily="32" charset="0"/>
              </a:rPr>
              <a:t> Typically, when a system is set up in a region, not all of the channels are used, and growth and expansion can be managed in an orderly fashion by adding new channels.</a:t>
            </a:r>
          </a:p>
          <a:p>
            <a:pPr eaLnBrk="1" hangingPunct="1"/>
            <a:r>
              <a:rPr lang="en-US" b="1" dirty="0">
                <a:latin typeface="Times New Roman" pitchFamily="32" charset="0"/>
              </a:rPr>
              <a:t>Frequency borrowing:</a:t>
            </a:r>
            <a:r>
              <a:rPr lang="en-US" dirty="0">
                <a:latin typeface="Times New Roman" pitchFamily="32" charset="0"/>
              </a:rPr>
              <a:t> In the simplest case, frequencies are taken from adjacent cells by congested cells. The frequencies can also be assigned to cells dynamically.</a:t>
            </a:r>
          </a:p>
          <a:p>
            <a:pPr eaLnBrk="1" hangingPunct="1"/>
            <a:r>
              <a:rPr lang="en-US" b="1" dirty="0">
                <a:latin typeface="Times New Roman" pitchFamily="32" charset="0"/>
              </a:rPr>
              <a:t>Cell splitting:</a:t>
            </a:r>
            <a:r>
              <a:rPr lang="en-US" dirty="0">
                <a:latin typeface="Times New Roman" pitchFamily="32" charset="0"/>
              </a:rPr>
              <a:t> In practice, the distribution of traffic and topographic features is not uniform, and this presents opportunities for capacity increase. Cells in areas of high usage can be split into smaller cells. Generally, the original cells are about 6.5 to 13 km in size. The smaller cells can themselves be split; however, 1.5-km cells are close to the practical minimum size as a general solution (but see the subsequent discussion of microcells).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C2FAEFB7-F709-0E4B-9BC8-1EA67BCB31DC}" type="slidenum">
              <a:rPr lang="en-US"/>
              <a:pPr/>
              <a:t>9</a:t>
            </a:fld>
            <a:endParaRPr lang="en-US"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57943DA8-4A01-E642-B0A4-0A17BE00FB5C}" type="slidenum">
              <a:rPr lang="en-US"/>
              <a:pPr/>
              <a:t>10</a:t>
            </a:fld>
            <a:endParaRPr lang="en-US" dirty="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71684" name="Slide Number Placeholder 3"/>
          <p:cNvSpPr>
            <a:spLocks noGrp="1"/>
          </p:cNvSpPr>
          <p:nvPr>
            <p:ph type="sldNum" sz="quarter" idx="5"/>
          </p:nvPr>
        </p:nvSpPr>
        <p:spPr>
          <a:noFill/>
        </p:spPr>
        <p:txBody>
          <a:bodyPr/>
          <a:lstStyle/>
          <a:p>
            <a:fld id="{0A9BA5C2-0384-6B47-B365-245F2DCBCF8D}" type="slidenum">
              <a:rPr lang="en-US"/>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4763FAC9-78EC-EA44-A9C6-914C18FB1039}" type="slidenum">
              <a:rPr lang="en-US"/>
              <a:pPr/>
              <a:t>12</a:t>
            </a:fld>
            <a:endParaRPr lang="en-US" dirty="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AD7BAE4-08A1-8A4F-A286-79DEF1B857E0}" type="slidenum">
              <a:rPr lang="en-US"/>
              <a:pPr/>
              <a:t>13</a:t>
            </a:fld>
            <a:endParaRPr lang="en-US" dirty="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F112557-5DBA-5B45-9F19-E7C242F159BE}" type="slidenum">
              <a:rPr lang="en-US"/>
              <a:pPr/>
              <a:t>14</a:t>
            </a:fld>
            <a:endParaRPr lang="en-US" dirty="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dirty="0">
                <a:latin typeface="Times New Roman" pitchFamily="32" charset="0"/>
              </a:rPr>
              <a:t>The use of a cellular system is fully automated and requires no action on the part of the user other than placing or answering a call. Two types of channels are available between the mobile unit and the base station (BS): control channels and traffic channels. </a:t>
            </a:r>
            <a:r>
              <a:rPr lang="en-US" b="1" dirty="0">
                <a:latin typeface="Times New Roman" pitchFamily="32" charset="0"/>
              </a:rPr>
              <a:t>Control channels</a:t>
            </a:r>
            <a:r>
              <a:rPr lang="en-US" dirty="0">
                <a:latin typeface="Times New Roman" pitchFamily="32" charset="0"/>
              </a:rPr>
              <a:t> are used to exchange information having to do with setting up and maintaining calls and with establishing a relationship between a mobile unit and the nearest BS. </a:t>
            </a:r>
            <a:r>
              <a:rPr lang="en-US" b="1" dirty="0">
                <a:latin typeface="Times New Roman" pitchFamily="32" charset="0"/>
              </a:rPr>
              <a:t>Traffic channels</a:t>
            </a:r>
            <a:r>
              <a:rPr lang="en-US" dirty="0">
                <a:latin typeface="Times New Roman" pitchFamily="32" charset="0"/>
              </a:rPr>
              <a:t> carry a voice or data connection between users. </a:t>
            </a:r>
          </a:p>
          <a:p>
            <a:pPr eaLnBrk="1" hangingPunct="1"/>
            <a:endParaRPr lang="en-US" dirty="0">
              <a:latin typeface="Times New Roman" pitchFamily="32"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7E54E8C-1FDE-E24B-AA47-6EC2E8FCC35B}" type="slidenum">
              <a:rPr lang="en-US"/>
              <a:pPr/>
              <a:t>15</a:t>
            </a:fld>
            <a:endParaRPr lang="en-US" dirty="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dirty="0">
                <a:latin typeface="Times New Roman" pitchFamily="32" charset="0"/>
              </a:rPr>
              <a:t>Stallings DCC9e Figure 14.6 illustrates the steps in a typical call between two mobile users within an area controlled by a single MTSO:</a:t>
            </a:r>
          </a:p>
          <a:p>
            <a:pPr eaLnBrk="1" hangingPunct="1"/>
            <a:r>
              <a:rPr lang="en-US" dirty="0">
                <a:latin typeface="Times New Roman" pitchFamily="32" charset="0"/>
              </a:rPr>
              <a:t> </a:t>
            </a:r>
          </a:p>
          <a:p>
            <a:pPr eaLnBrk="1" hangingPunct="1"/>
            <a:r>
              <a:rPr lang="en-US" b="1" dirty="0">
                <a:latin typeface="Times New Roman" pitchFamily="32" charset="0"/>
              </a:rPr>
              <a:t>Mobile unit initialization:</a:t>
            </a:r>
            <a:r>
              <a:rPr lang="en-US" dirty="0">
                <a:latin typeface="Times New Roman" pitchFamily="32" charset="0"/>
              </a:rPr>
              <a:t> When the mobile unit is turned on, it scans and selects the strongest setup control channel used for this system (Figure 14.6a). Cells with different frequency bands repetitively broadcast on different setup channels. The receiver selects the strongest setup channel and monitors that channel. The effect of this procedure is that the mobile unit has automatically selected the BS antenna of the cell within which it will operate. Then a handshake takes place between the mobile unit and the MTSO controlling this cell, through </a:t>
            </a:r>
            <a:r>
              <a:rPr lang="en-US" dirty="0" smtClean="0">
                <a:latin typeface="Times New Roman" pitchFamily="32" charset="0"/>
              </a:rPr>
              <a:t>t</a:t>
            </a:r>
            <a:fld id="{422D8BD0-22CF-2843-9599-BCB37A8CEEF0}" type="slidenum">
              <a:rPr lang="en-US" smtClean="0">
                <a:latin typeface="Times New Roman" pitchFamily="32" charset="0"/>
              </a:rPr>
              <a:pPr eaLnBrk="1" hangingPunct="1"/>
              <a:t>15</a:t>
            </a:fld>
            <a:r>
              <a:rPr lang="en-US" dirty="0" smtClean="0">
                <a:latin typeface="Times New Roman" pitchFamily="32" charset="0"/>
              </a:rPr>
              <a:t>he </a:t>
            </a:r>
            <a:r>
              <a:rPr lang="en-US" dirty="0">
                <a:latin typeface="Times New Roman" pitchFamily="32" charset="0"/>
              </a:rPr>
              <a:t>BS in this cell. The handshake is used to identify the user and register its location. As long as the mobile unit is on, this scanning procedure is repeated periodically to account for the motion of the unit. If the unit enters a new cell, then a new BS is selected. In addition, the mobile unit is monitoring for pages, discussed subsequently.</a:t>
            </a:r>
          </a:p>
          <a:p>
            <a:pPr eaLnBrk="1" hangingPunct="1"/>
            <a:r>
              <a:rPr lang="en-US" b="1" dirty="0">
                <a:latin typeface="Times New Roman" pitchFamily="32" charset="0"/>
              </a:rPr>
              <a:t>Mobile-originated call:</a:t>
            </a:r>
            <a:r>
              <a:rPr lang="en-US" dirty="0">
                <a:latin typeface="Times New Roman" pitchFamily="32" charset="0"/>
              </a:rPr>
              <a:t> A mobile unit originates a call by sending the number of the called unit on the preselected setup channel (Figure 14.6b). The receiver at the mobile unit first checks that the setup channel is idle by examining information in the forward (from the BS) channel. When an idle is detected, the mobile may transmit on the corresponding reverse (to BS) channel. The BS sends the request to the MTSO. </a:t>
            </a:r>
          </a:p>
          <a:p>
            <a:pPr eaLnBrk="1" hangingPunct="1"/>
            <a:r>
              <a:rPr lang="en-US" b="1" dirty="0">
                <a:latin typeface="Times New Roman" pitchFamily="32" charset="0"/>
              </a:rPr>
              <a:t>Paging:</a:t>
            </a:r>
            <a:r>
              <a:rPr lang="en-US" dirty="0">
                <a:latin typeface="Times New Roman" pitchFamily="32" charset="0"/>
              </a:rPr>
              <a:t> The MTSO then attempts to complete the connection to the called unit. The MTSO sends a paging message to certain BSs depending on the called mobile number (Figure 14.6c). Each BS transmits the paging signal on its own assigned setup channel. </a:t>
            </a:r>
          </a:p>
          <a:p>
            <a:pPr eaLnBrk="1" hangingPunct="1"/>
            <a:r>
              <a:rPr lang="en-US" b="1" dirty="0">
                <a:latin typeface="Times New Roman" pitchFamily="32" charset="0"/>
              </a:rPr>
              <a:t>Call accepted:</a:t>
            </a:r>
            <a:r>
              <a:rPr lang="en-US" dirty="0">
                <a:latin typeface="Times New Roman" pitchFamily="32" charset="0"/>
              </a:rPr>
              <a:t> The called mobile unit recognizes its number on the setup channel being monitored and responds to that BS, which sends the response to the MTSO. The MTSO sets up a circuit between the calling and called BSs. At the same time, the MTSO selects an available traffic channel within each BS's cell and notifies each BS, which in turn notifies its mobile unit (Figure 14.6d). The two mobile units tune to their respective assigned channels.</a:t>
            </a:r>
          </a:p>
          <a:p>
            <a:pPr eaLnBrk="1" hangingPunct="1"/>
            <a:r>
              <a:rPr lang="en-US" b="1" dirty="0">
                <a:latin typeface="Times New Roman" pitchFamily="32" charset="0"/>
              </a:rPr>
              <a:t>Ongoing call:</a:t>
            </a:r>
            <a:r>
              <a:rPr lang="en-US" dirty="0">
                <a:latin typeface="Times New Roman" pitchFamily="32" charset="0"/>
              </a:rPr>
              <a:t> While the connection is maintained, the two mobile units exchange voice or data signals, going through their respective BSs and the MTSO (Figure 14.6e).</a:t>
            </a:r>
          </a:p>
          <a:p>
            <a:pPr eaLnBrk="1" hangingPunct="1"/>
            <a:r>
              <a:rPr lang="en-US" b="1" dirty="0">
                <a:latin typeface="Times New Roman" pitchFamily="32" charset="0"/>
              </a:rPr>
              <a:t>Handoff:</a:t>
            </a:r>
            <a:r>
              <a:rPr lang="en-US" dirty="0">
                <a:latin typeface="Times New Roman" pitchFamily="32" charset="0"/>
              </a:rPr>
              <a:t> If a mobile unit moves out of range of one cell and into the range of another during a connection, the traffic channel has to change to one assigned to the BS in the new cell (Figure 14.6f). The system makes this change without either interrupting the call or alerting the user. </a:t>
            </a:r>
          </a:p>
          <a:p>
            <a:pPr eaLnBrk="1" hangingPunct="1"/>
            <a:r>
              <a:rPr lang="en-US" dirty="0">
                <a:latin typeface="Times New Roman" pitchFamily="32" charset="0"/>
              </a:rPr>
              <a:t>	</a:t>
            </a:r>
            <a:endParaRPr lang="en-US" dirty="0">
              <a:latin typeface="Times" pitchFamily="32"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B3139362-68F4-064B-B409-D7EFCE844179}" type="slidenum">
              <a:rPr lang="en-US"/>
              <a:pPr/>
              <a:t>16</a:t>
            </a:fld>
            <a:endParaRPr lang="en-US" dirty="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1B659C7-F9C3-8546-B275-0363C2E37157}" type="slidenum">
              <a:rPr lang="en-US"/>
              <a:pPr/>
              <a:t>17</a:t>
            </a:fld>
            <a:endParaRPr lang="en-US" dirty="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dirty="0">
                <a:latin typeface="Times New Roman" pitchFamily="32" charset="0"/>
              </a:rPr>
              <a:t>Mobile radio communication introduces complexities not found in wire communication or in fixed wireless communication. Two general areas of concern are signal strength and signal propagation effects.</a:t>
            </a:r>
          </a:p>
          <a:p>
            <a:pPr eaLnBrk="1" hangingPunct="1"/>
            <a:r>
              <a:rPr lang="en-US" dirty="0">
                <a:latin typeface="Times New Roman" pitchFamily="32" charset="0"/>
              </a:rPr>
              <a:t> </a:t>
            </a:r>
          </a:p>
          <a:p>
            <a:pPr eaLnBrk="1" hangingPunct="1"/>
            <a:r>
              <a:rPr lang="en-US" b="1" dirty="0">
                <a:latin typeface="Times New Roman" pitchFamily="32" charset="0"/>
              </a:rPr>
              <a:t>Signal strength:</a:t>
            </a:r>
            <a:r>
              <a:rPr lang="en-US" dirty="0">
                <a:latin typeface="Times New Roman" pitchFamily="32" charset="0"/>
              </a:rPr>
              <a:t> The strength of the signal between the base station and the mobile unit must be strong enough to maintain signal quality at the receiver but no so strong as to create too much co-channel interference with channels in another cell using the same frequency band. Several complicating factors exist. Human-made noise varies considerably, resulting in a variable noise level. For example, automobile ignition noise in the cellular frequency range is greater in the city than in a suburban area. Other signal sources vary from place to place. The signal strength varies as a function of distance from the BS to a point within its cell. Moreover, the signal strength varies dynamically as the mobile unit moves.</a:t>
            </a:r>
          </a:p>
          <a:p>
            <a:pPr eaLnBrk="1" hangingPunct="1"/>
            <a:r>
              <a:rPr lang="en-US" b="1" dirty="0">
                <a:latin typeface="Times New Roman" pitchFamily="32" charset="0"/>
              </a:rPr>
              <a:t>Fading:</a:t>
            </a:r>
            <a:r>
              <a:rPr lang="en-US" dirty="0">
                <a:latin typeface="Times New Roman" pitchFamily="32" charset="0"/>
              </a:rPr>
              <a:t> Even if signal strength is within an effective range, signal propagation effects may disrupt the signal and cause errors. Fading is discussed subsequently in this section.</a:t>
            </a:r>
          </a:p>
          <a:p>
            <a:pPr eaLnBrk="1" hangingPunct="1"/>
            <a:endParaRPr lang="en-US" dirty="0">
              <a:latin typeface="Times" pitchFamily="32"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5ADEEF8F-5B1D-3744-BE4C-C4DFD546A897}" type="slidenum">
              <a:rPr lang="en-US"/>
              <a:pPr/>
              <a:t>18</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dirty="0">
                <a:latin typeface="Times New Roman" pitchFamily="32" charset="0"/>
              </a:rPr>
              <a:t>In designing a cellular layout, the communications engineer must take account of these various propagation effects, the desired maximum transmit power level at the base station and the mobile units, the typical height of the mobile unit antenna, and the available height of the BS antenna. These factors will determine the size of the individual cell. Unfortunately, as just described, the propagation effects are dynamic and difficult to predict. The best that can be done is to come up with a model based on empirical data and to apply that model to a given environment to develop guidelines for cell size. One of the most widely used models was developed by Okumura et al [OKUM68] and subsequently refined by Hata [HATA80]. The original was a detailed analysis of the Tokyo area and produced path loss information for an urban environment. Hata's model is an empirical formulation that takes into account a variety of environments and conditions </a:t>
            </a:r>
          </a:p>
          <a:p>
            <a:pPr eaLnBrk="1" hangingPunct="1"/>
            <a:r>
              <a:rPr lang="en-US" dirty="0">
                <a:latin typeface="Times New Roman" pitchFamily="32" charset="0"/>
              </a:rPr>
              <a:t>The Okumura/Hata model is considered to be among the best in terms of accuracy in path loss prediction and provides a practical means of estimating path loss in a wide variety of situations [FREE07].</a:t>
            </a:r>
          </a:p>
          <a:p>
            <a:pPr eaLnBrk="1" hangingPunct="1"/>
            <a:endParaRPr lang="en-US" dirty="0">
              <a:latin typeface="Times" pitchFamily="32"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361B6808-1832-1441-8BB0-BC31040B388D}" type="slidenum">
              <a:rPr lang="en-US"/>
              <a:pPr/>
              <a:t>19</a:t>
            </a:fld>
            <a:endParaRPr lang="en-US"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8A46897-67DA-CA44-ADBC-63073F7EFDC2}" type="slidenum">
              <a:rPr lang="en-US"/>
              <a:pPr/>
              <a:t>23</a:t>
            </a:fld>
            <a:endParaRPr lang="en-US" dirty="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69F3587-957D-2245-B35F-C517E0C61A05}" type="slidenum">
              <a:rPr lang="en-US"/>
              <a:pPr/>
              <a:t>24</a:t>
            </a:fld>
            <a:endParaRPr lang="en-US" dirty="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dirty="0">
                <a:latin typeface="Times New Roman" pitchFamily="32" charset="0"/>
              </a:rPr>
              <a:t>Fading effects in a mobile environment can be classified as either fast or slow. Referring to Stallings DCC9e Figure 14.7, as the mobile unit moves down a street in an urban environment, rapid variations in signal strength occur over distances of about one-half a wavelength. At a frequency of 900 MHz, which is typical for mobile cellular applications, a wavelength is 0.33 m. Changes of amplitude can be as much as 20 or 30 dB over a short distance. This type of rapidly changing fading phenomenon, known as </a:t>
            </a:r>
            <a:r>
              <a:rPr lang="en-US" b="1" dirty="0">
                <a:latin typeface="Times New Roman" pitchFamily="32" charset="0"/>
              </a:rPr>
              <a:t>fast fading</a:t>
            </a:r>
            <a:r>
              <a:rPr lang="en-US" dirty="0">
                <a:latin typeface="Times New Roman" pitchFamily="32" charset="0"/>
              </a:rPr>
              <a:t>, affects not only mobile phones in automobiles, but even a mobile phone user walking down an urban street.</a:t>
            </a:r>
          </a:p>
          <a:p>
            <a:pPr eaLnBrk="1" hangingPunct="1"/>
            <a:r>
              <a:rPr lang="en-US" dirty="0">
                <a:latin typeface="Times New Roman" pitchFamily="32" charset="0"/>
              </a:rPr>
              <a:t>	As the mobile user covers distances well in excess of a wavelength, the urban environment changes, as the user passes buildings of different heights, vacant lots, intersections, and so forth. Over these longer distances, there is a change in the average received power level about which the rapid fluctuations occur. This is referred to as </a:t>
            </a:r>
            <a:r>
              <a:rPr lang="en-US" b="1" dirty="0">
                <a:latin typeface="Times New Roman" pitchFamily="32" charset="0"/>
              </a:rPr>
              <a:t>slow fading</a:t>
            </a:r>
            <a:r>
              <a:rPr lang="en-US" dirty="0">
                <a:latin typeface="Times New Roman" pitchFamily="32" charset="0"/>
              </a:rPr>
              <a:t>.</a:t>
            </a:r>
          </a:p>
          <a:p>
            <a:pPr eaLnBrk="1" hangingPunct="1"/>
            <a:r>
              <a:rPr lang="en-US" dirty="0">
                <a:latin typeface="Times New Roman" pitchFamily="32" charset="0"/>
              </a:rPr>
              <a:t>	Fading effects can also be classified as flat or selective. </a:t>
            </a:r>
            <a:r>
              <a:rPr lang="en-US" b="1" dirty="0">
                <a:latin typeface="Times New Roman" pitchFamily="32" charset="0"/>
              </a:rPr>
              <a:t>Flat fading</a:t>
            </a:r>
            <a:r>
              <a:rPr lang="en-US" dirty="0">
                <a:latin typeface="Times New Roman" pitchFamily="32" charset="0"/>
              </a:rPr>
              <a:t>, or nonselective fading, is that type of fading in which all frequency components of the received signal fluctuate in the same proportions simultaneously. </a:t>
            </a:r>
            <a:r>
              <a:rPr lang="en-US" b="1" dirty="0">
                <a:latin typeface="Times New Roman" pitchFamily="32" charset="0"/>
              </a:rPr>
              <a:t>Selective fading</a:t>
            </a:r>
            <a:r>
              <a:rPr lang="en-US" dirty="0">
                <a:latin typeface="Times New Roman" pitchFamily="32" charset="0"/>
              </a:rPr>
              <a:t> affects unequally the different spectral components of a radio signal. The term </a:t>
            </a:r>
            <a:r>
              <a:rPr lang="en-US" i="1" dirty="0">
                <a:latin typeface="Times New Roman" pitchFamily="32" charset="0"/>
              </a:rPr>
              <a:t>selective fading</a:t>
            </a:r>
            <a:r>
              <a:rPr lang="en-US" dirty="0">
                <a:latin typeface="Times New Roman" pitchFamily="32" charset="0"/>
              </a:rPr>
              <a:t> is usually significant only relative to the bandwidth of the overall communications channel. If attenuation occurs over a portion of the bandwidth of the signal, the fading is considered to be selective; nonselective fading implies that the signal bandwidth of interest is narrower than, and completely covered by, the spectrum affected by the fading.</a:t>
            </a:r>
          </a:p>
          <a:p>
            <a:pPr eaLnBrk="1" hangingPunct="1"/>
            <a:endParaRPr lang="en-US" dirty="0">
              <a:latin typeface="Times New Roman" pitchFamily="32"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828D005-7C3E-614E-AF04-964BBE5FF64E}" type="slidenum">
              <a:rPr lang="en-US"/>
              <a:pPr/>
              <a:t>25</a:t>
            </a:fld>
            <a:endParaRPr lang="en-US"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dirty="0">
                <a:latin typeface="Times New Roman" pitchFamily="32" charset="0"/>
              </a:rPr>
              <a:t>The efforts to compensate for the errors and distortions introduced by multipath fading fall into three general categories: forward error correction, adaptive equalization, and diversity techniques. In the typical mobile wireless environment, techniques from all three categories are combined to combat the error rates encountered.</a:t>
            </a:r>
          </a:p>
          <a:p>
            <a:pPr eaLnBrk="1" hangingPunct="1"/>
            <a:r>
              <a:rPr lang="en-US" dirty="0">
                <a:latin typeface="Times New Roman" pitchFamily="32" charset="0"/>
              </a:rPr>
              <a:t>	</a:t>
            </a:r>
            <a:r>
              <a:rPr lang="en-US" b="1" dirty="0">
                <a:latin typeface="Times New Roman" pitchFamily="32" charset="0"/>
              </a:rPr>
              <a:t>Forward error correction</a:t>
            </a:r>
            <a:r>
              <a:rPr lang="en-US" dirty="0">
                <a:latin typeface="Times New Roman" pitchFamily="32" charset="0"/>
              </a:rPr>
              <a:t> is applicable in digital transmission applications: those in which the transmitted signal carries digital data or digitized voice or video data. Typically in mobile wireless applications, the ratio of total bits sent to data bits sent is between 2 and 3. This may seem an extravagant amount of overhead, in that the capacity of the system is cut to one-half or one-third of its potential, but the mobile wireless environment is so difficult that such levels of redundancy are necessary. Chapter 6 discusses forward error correction.</a:t>
            </a:r>
          </a:p>
          <a:p>
            <a:pPr eaLnBrk="1" hangingPunct="1"/>
            <a:r>
              <a:rPr lang="en-US" dirty="0">
                <a:latin typeface="Times New Roman" pitchFamily="32" charset="0"/>
              </a:rPr>
              <a:t>	</a:t>
            </a:r>
            <a:r>
              <a:rPr lang="en-US" b="1" dirty="0">
                <a:latin typeface="Times New Roman" pitchFamily="32" charset="0"/>
              </a:rPr>
              <a:t>Adaptive equalization</a:t>
            </a:r>
            <a:r>
              <a:rPr lang="en-US" dirty="0">
                <a:latin typeface="Times New Roman" pitchFamily="32" charset="0"/>
              </a:rPr>
              <a:t> can be applied to transmissions that carry analog information (e.g., analog voice or video) or digital information (e.g., digital data, digitized voice or video) and is used to combat intersymbol interference. The process of equalization involves some method of gathering the dispersed symbol energy back together into its original time interval. Equalization is a broad topic; techniques include the use of so-called lumped analog circuits as well as sophisticated digital signal processing algorithms.</a:t>
            </a:r>
          </a:p>
          <a:p>
            <a:pPr eaLnBrk="1" hangingPunct="1"/>
            <a:endParaRPr lang="en-US" dirty="0">
              <a:latin typeface="Times New Roman" pitchFamily="32"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3502D718-7EB0-254D-8919-C9106038FE95}" type="slidenum">
              <a:rPr lang="en-US"/>
              <a:pPr/>
              <a:t>26</a:t>
            </a:fld>
            <a:endParaRPr lang="en-US"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D510889-DDD6-B54D-A98F-CFB60126AEE4}" type="slidenum">
              <a:rPr lang="en-US"/>
              <a:pPr/>
              <a:t>27</a:t>
            </a:fld>
            <a:endParaRPr lang="en-US"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dirty="0">
                <a:latin typeface="Times" pitchFamily="32" charset="0"/>
              </a:rPr>
              <a:t>The original cellular telephone networks provided analog traffic channels; these are now referred to as first-generation systems. Since the early 1980s the most common first-generation system in North America has been the </a:t>
            </a:r>
            <a:r>
              <a:rPr lang="en-US" b="1" dirty="0">
                <a:latin typeface="Times" pitchFamily="32" charset="0"/>
              </a:rPr>
              <a:t>Advanced Mobile Phone Service (AMPS)</a:t>
            </a:r>
            <a:r>
              <a:rPr lang="en-US" dirty="0">
                <a:latin typeface="Times" pitchFamily="32" charset="0"/>
              </a:rPr>
              <a:t> developed by AT&amp;T. This approach is also common in South America, Australia, and China. Although gradually being replaced by second-generation systems, AMPS is still in common use. In this section, we provide an overview of AMPS.</a:t>
            </a:r>
          </a:p>
          <a:p>
            <a:pPr eaLnBrk="1" hangingPunct="1"/>
            <a:endParaRPr lang="en-US" dirty="0">
              <a:latin typeface="Times New Roman" pitchFamily="32"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0B5C6C45-6B37-DE40-9A91-A39BF488B27B}" type="slidenum">
              <a:rPr lang="en-US"/>
              <a:pPr/>
              <a:t>28</a:t>
            </a:fld>
            <a:endParaRPr lang="en-US"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70EA0AB8-064F-E141-A7BE-AC193C584DC3}" type="slidenum">
              <a:rPr lang="en-US"/>
              <a:pPr/>
              <a:t>29</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9797ED83-0FB6-7B44-A191-AD6220A0BEE9}" type="slidenum">
              <a:rPr lang="en-US"/>
              <a:pPr/>
              <a:t>30</a:t>
            </a:fld>
            <a:endParaRPr lang="en-US" dirty="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dirty="0">
              <a:latin typeface="Times" pitchFamily="32" charset="0"/>
            </a:endParaRPr>
          </a:p>
          <a:p>
            <a:pPr eaLnBrk="1" hangingPunct="1"/>
            <a:r>
              <a:rPr lang="en-US" dirty="0">
                <a:latin typeface="Times New Roman" pitchFamily="32" charset="0"/>
              </a:rPr>
              <a:t>When a call is placed, the following sequence of events occurs [COUC07]:</a:t>
            </a:r>
          </a:p>
          <a:p>
            <a:pPr eaLnBrk="1" hangingPunct="1"/>
            <a:r>
              <a:rPr lang="en-US" dirty="0">
                <a:latin typeface="Times New Roman" pitchFamily="32" charset="0"/>
              </a:rPr>
              <a:t> </a:t>
            </a:r>
          </a:p>
          <a:p>
            <a:pPr eaLnBrk="1" hangingPunct="1"/>
            <a:r>
              <a:rPr lang="en-US" dirty="0">
                <a:latin typeface="Times New Roman" pitchFamily="32" charset="0"/>
              </a:rPr>
              <a:t>	</a:t>
            </a:r>
            <a:r>
              <a:rPr lang="en-US" b="1" dirty="0">
                <a:latin typeface="Times New Roman" pitchFamily="32" charset="0"/>
              </a:rPr>
              <a:t>1.	</a:t>
            </a:r>
            <a:r>
              <a:rPr lang="en-US" dirty="0">
                <a:latin typeface="Times New Roman" pitchFamily="32" charset="0"/>
              </a:rPr>
              <a:t>The subscriber initiates a call by keying in the telephone number of the called party and presses the send key.</a:t>
            </a:r>
          </a:p>
          <a:p>
            <a:pPr eaLnBrk="1" hangingPunct="1"/>
            <a:r>
              <a:rPr lang="en-US" dirty="0">
                <a:latin typeface="Times New Roman" pitchFamily="32" charset="0"/>
              </a:rPr>
              <a:t>	</a:t>
            </a:r>
            <a:r>
              <a:rPr lang="en-US" b="1" dirty="0">
                <a:latin typeface="Times New Roman" pitchFamily="32" charset="0"/>
              </a:rPr>
              <a:t>2.	</a:t>
            </a:r>
            <a:r>
              <a:rPr lang="en-US" dirty="0">
                <a:latin typeface="Times New Roman" pitchFamily="32" charset="0"/>
              </a:rPr>
              <a:t>The MTSO verifies that the telephone number is valid and that the user is authorized to place the call; some service providers require the user to enter a PIN (personal identification number) as well as the called number to counter theft.</a:t>
            </a:r>
          </a:p>
          <a:p>
            <a:pPr eaLnBrk="1" hangingPunct="1"/>
            <a:r>
              <a:rPr lang="en-US" dirty="0">
                <a:latin typeface="Times New Roman" pitchFamily="32" charset="0"/>
              </a:rPr>
              <a:t>	</a:t>
            </a:r>
            <a:r>
              <a:rPr lang="en-US" b="1" dirty="0">
                <a:latin typeface="Times New Roman" pitchFamily="32" charset="0"/>
              </a:rPr>
              <a:t>3.	</a:t>
            </a:r>
            <a:r>
              <a:rPr lang="en-US" dirty="0">
                <a:latin typeface="Times New Roman" pitchFamily="32" charset="0"/>
              </a:rPr>
              <a:t>The MTSO issues a message to the user's cell phone indicating which traffic channels to use for sending and receiving.</a:t>
            </a:r>
          </a:p>
          <a:p>
            <a:pPr eaLnBrk="1" hangingPunct="1"/>
            <a:r>
              <a:rPr lang="en-US" dirty="0">
                <a:latin typeface="Times New Roman" pitchFamily="32" charset="0"/>
              </a:rPr>
              <a:t>	</a:t>
            </a:r>
            <a:r>
              <a:rPr lang="en-US" b="1" dirty="0">
                <a:latin typeface="Times New Roman" pitchFamily="32" charset="0"/>
              </a:rPr>
              <a:t>4.	</a:t>
            </a:r>
            <a:r>
              <a:rPr lang="en-US" dirty="0">
                <a:latin typeface="Times New Roman" pitchFamily="32" charset="0"/>
              </a:rPr>
              <a:t>The MTSO sends out a ringing signal to the called party. All of these operations (steps 2 through 4) occur within 10 s of initiating the call.</a:t>
            </a:r>
          </a:p>
          <a:p>
            <a:pPr eaLnBrk="1" hangingPunct="1"/>
            <a:r>
              <a:rPr lang="en-US" dirty="0">
                <a:latin typeface="Times New Roman" pitchFamily="32" charset="0"/>
              </a:rPr>
              <a:t>	</a:t>
            </a:r>
            <a:r>
              <a:rPr lang="en-US" b="1" dirty="0">
                <a:latin typeface="Times New Roman" pitchFamily="32" charset="0"/>
              </a:rPr>
              <a:t>5.	</a:t>
            </a:r>
            <a:r>
              <a:rPr lang="en-US" dirty="0">
                <a:latin typeface="Times New Roman" pitchFamily="32" charset="0"/>
              </a:rPr>
              <a:t>When the called party answers, the MTSO establishes a circuit between the two parties and initiates billing information.</a:t>
            </a:r>
          </a:p>
          <a:p>
            <a:pPr eaLnBrk="1" hangingPunct="1"/>
            <a:r>
              <a:rPr lang="en-US" dirty="0">
                <a:latin typeface="Times New Roman" pitchFamily="32" charset="0"/>
              </a:rPr>
              <a:t>	</a:t>
            </a:r>
            <a:r>
              <a:rPr lang="en-US" b="1" dirty="0">
                <a:latin typeface="Times New Roman" pitchFamily="32" charset="0"/>
              </a:rPr>
              <a:t>6.	</a:t>
            </a:r>
            <a:r>
              <a:rPr lang="en-US" dirty="0">
                <a:latin typeface="Times New Roman" pitchFamily="32" charset="0"/>
              </a:rPr>
              <a:t>When one party hangs up, the MTSO releases the circuit, frees the radio channels, and completes the billing information.</a:t>
            </a:r>
          </a:p>
          <a:p>
            <a:pPr eaLnBrk="1" hangingPunct="1"/>
            <a:endParaRPr lang="en-US" dirty="0">
              <a:latin typeface="Times New Roman" pitchFamily="32"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ECBBF1F-03E7-EF45-91D6-528525874A2A}" type="slidenum">
              <a:rPr lang="en-US"/>
              <a:pPr/>
              <a:t>31</a:t>
            </a:fld>
            <a:endParaRPr lang="en-US" dirty="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dirty="0">
                <a:latin typeface="Times New Roman" pitchFamily="32" charset="0"/>
              </a:rPr>
              <a:t>Each AMPS service includes 21 full-duplex 30-kHz control channels, consisting of 21 reverse control channels (RCCs) from subscriber to base station, and 21 forward channels from base station to subscriber. These channels transmit digital data using FSK. In both channels, data are transmitted in frames.</a:t>
            </a:r>
          </a:p>
          <a:p>
            <a:pPr eaLnBrk="1" hangingPunct="1"/>
            <a:r>
              <a:rPr lang="en-US" dirty="0">
                <a:latin typeface="Times New Roman" pitchFamily="32" charset="0"/>
              </a:rPr>
              <a:t>	Control information can be transmitted over a voice channel during a conversation. The mobile unit or the base station can insert a burst of data by turning off the voice FM transmission for about 100 ms and replacing it with an FSK-encoded message. These messages are used to exchange urgent messages, such as change power level and handoff.</a:t>
            </a:r>
          </a:p>
          <a:p>
            <a:pPr eaLnBrk="1" hangingPunct="1"/>
            <a:r>
              <a:rPr lang="en-US" dirty="0">
                <a:latin typeface="Times New Roman" pitchFamily="32" charset="0"/>
              </a:rPr>
              <a:t> </a:t>
            </a:r>
          </a:p>
          <a:p>
            <a:pPr eaLnBrk="1" hangingPunct="1"/>
            <a:endParaRPr lang="en-US" dirty="0">
              <a:latin typeface="Times New Roman" pitchFamily="32"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92DAA741-3F9F-EB4E-B160-66FEFEC6F6D0}" type="slidenum">
              <a:rPr lang="en-US"/>
              <a:pPr/>
              <a:t>32</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02794836-5BED-5947-882B-40BB6F657546}" type="slidenum">
              <a:rPr lang="en-US"/>
              <a:pPr/>
              <a:t>33</a:t>
            </a:fld>
            <a:endParaRPr lang="en-US"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latin typeface="Times New Roman" pitchFamily="32" charset="0"/>
              </a:rPr>
              <a:t>CDMA for cellular systems can be described as follows. As with FDMA, each cell is allocated a frequency bandwidth, which is split into two parts, half for reverse (mobile unit to base station) and half for forward (base station to mobile unit). For full duplex communication, a mobile unit uses both reverse and forward channels. Transmission is in the form of direct-sequence spread spectrum (DS-SS), which uses a chipping code to increase the data rate of the transmission, resulting in an increased signal bandwidth. Multiple access is provided by assigning orthogonal chipping codes (defined in Chapter 9) to multiple users, so that the receiver can recover the transmission of an individual unit from multiple transmissions.</a:t>
            </a:r>
          </a:p>
          <a:p>
            <a:pPr eaLnBrk="1" hangingPunct="1"/>
            <a:r>
              <a:rPr lang="en-US" dirty="0">
                <a:latin typeface="Times New Roman" pitchFamily="32" charset="0"/>
              </a:rPr>
              <a:t>	</a:t>
            </a:r>
            <a:endParaRPr lang="en-US" dirty="0">
              <a:latin typeface="Times" pitchFamily="32"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785BCA3A-F6F7-7046-A42B-4FF0F518658A}" type="slidenum">
              <a:rPr lang="en-US" sz="1200"/>
              <a:pPr eaLnBrk="1" hangingPunct="1"/>
              <a:t>35</a:t>
            </a:fld>
            <a:endParaRPr lang="en-US" sz="1200"/>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latin typeface="Times"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7CF642BC-1A7D-1D4D-BA05-CC7B07FFEA2D}" type="slidenum">
              <a:rPr lang="en-US" sz="1200"/>
              <a:pPr eaLnBrk="1" hangingPunct="1"/>
              <a:t>36</a:t>
            </a:fld>
            <a:endParaRPr lang="en-US" sz="1200"/>
          </a:p>
        </p:txBody>
      </p:sp>
      <p:sp>
        <p:nvSpPr>
          <p:cNvPr id="860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601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charset="0"/>
              </a:rPr>
              <a:t>As an illustration we consider a simple example with </a:t>
            </a:r>
            <a:r>
              <a:rPr lang="en-US" i="1">
                <a:latin typeface="Times" charset="0"/>
              </a:rPr>
              <a:t>k </a:t>
            </a:r>
            <a:r>
              <a:rPr lang="en-US">
                <a:latin typeface="Times" charset="0"/>
              </a:rPr>
              <a:t>= 6. It is simplest to characterize a chipping code as a sequence of 1s and –1s. Figure 9.10 shows the codes for three users, A, B, and C, each of which is communicating with the same base station receiver, R. Thus, the code for user A is </a:t>
            </a:r>
            <a:r>
              <a:rPr lang="en-US" i="1">
                <a:latin typeface="Times" charset="0"/>
              </a:rPr>
              <a:t>c</a:t>
            </a:r>
            <a:r>
              <a:rPr lang="en-US" i="1" baseline="-25000">
                <a:latin typeface="Times" charset="0"/>
              </a:rPr>
              <a:t>A</a:t>
            </a:r>
            <a:r>
              <a:rPr lang="en-US">
                <a:latin typeface="Times" charset="0"/>
              </a:rPr>
              <a:t> = &lt;1, –1, –1, 1, –1, 1&gt;. Similarly, user B has code </a:t>
            </a:r>
            <a:r>
              <a:rPr lang="en-US" i="1">
                <a:latin typeface="Times" charset="0"/>
              </a:rPr>
              <a:t>c</a:t>
            </a:r>
            <a:r>
              <a:rPr lang="en-US" i="1" baseline="-25000">
                <a:latin typeface="Times" charset="0"/>
              </a:rPr>
              <a:t>B</a:t>
            </a:r>
            <a:r>
              <a:rPr lang="en-US">
                <a:latin typeface="Times" charset="0"/>
              </a:rPr>
              <a:t> = &lt;1, 1, –1, –1, 1, 1&gt;, and user C has </a:t>
            </a:r>
            <a:r>
              <a:rPr lang="en-US" i="1">
                <a:latin typeface="Times" charset="0"/>
              </a:rPr>
              <a:t>c</a:t>
            </a:r>
            <a:r>
              <a:rPr lang="en-US" i="1" baseline="-25000">
                <a:latin typeface="Times" charset="0"/>
              </a:rPr>
              <a:t>C</a:t>
            </a:r>
            <a:r>
              <a:rPr lang="en-US">
                <a:latin typeface="Times" charset="0"/>
              </a:rPr>
              <a:t>  = &lt;1, 1, –1, 1, 1, –1&gt;. We now consider the case of user A communicating with the base station. The base station is assumed to know A</a:t>
            </a:r>
            <a:r>
              <a:rPr lang="ja-JP" altLang="en-US">
                <a:latin typeface="Arial" charset="0"/>
              </a:rPr>
              <a:t>’</a:t>
            </a:r>
            <a:r>
              <a:rPr lang="en-US" altLang="ja-JP">
                <a:latin typeface="Times" charset="0"/>
              </a:rPr>
              <a:t>s code. For simplicity, we assume that communication is already synchronized so that the base station knows when to look for codes. If A wants to send a 1 bit, A transmits its code as a chip pattern &lt;1, –1, –1, 1, –1, 1&gt;. If a 0 bit is to be sent, A transmits the complement (1s and –1s reversed) of its code, &lt;–1, 1, 1, –1, 1, –1&gt;.</a:t>
            </a:r>
          </a:p>
          <a:p>
            <a:pPr eaLnBrk="1" hangingPunct="1"/>
            <a:r>
              <a:rPr lang="en-US">
                <a:latin typeface="Times" charset="0"/>
              </a:rPr>
              <a:t>	At the base station the receiver decodes the chip patterns. If the decoder is linear and if A and B transmit signals </a:t>
            </a:r>
            <a:r>
              <a:rPr lang="en-US" i="1">
                <a:latin typeface="Times" charset="0"/>
              </a:rPr>
              <a:t>s</a:t>
            </a:r>
            <a:r>
              <a:rPr lang="en-US" i="1" baseline="-25000">
                <a:latin typeface="Times" charset="0"/>
              </a:rPr>
              <a:t>A</a:t>
            </a:r>
            <a:r>
              <a:rPr lang="en-US">
                <a:latin typeface="Times" charset="0"/>
              </a:rPr>
              <a:t> and </a:t>
            </a:r>
            <a:r>
              <a:rPr lang="en-US" i="1">
                <a:latin typeface="Times" charset="0"/>
              </a:rPr>
              <a:t>s</a:t>
            </a:r>
            <a:r>
              <a:rPr lang="en-US" i="1" baseline="-25000">
                <a:latin typeface="Times" charset="0"/>
              </a:rPr>
              <a:t>B</a:t>
            </a:r>
            <a:r>
              <a:rPr lang="en-US">
                <a:latin typeface="Times" charset="0"/>
              </a:rPr>
              <a:t>, respectively, at the same time, then </a:t>
            </a:r>
            <a:r>
              <a:rPr lang="en-US" i="1">
                <a:latin typeface="Times" charset="0"/>
              </a:rPr>
              <a:t>S</a:t>
            </a:r>
            <a:r>
              <a:rPr lang="en-US" i="1" baseline="-25000">
                <a:latin typeface="Times" charset="0"/>
              </a:rPr>
              <a:t>A</a:t>
            </a:r>
            <a:r>
              <a:rPr lang="en-US">
                <a:latin typeface="Times" charset="0"/>
              </a:rPr>
              <a:t> (</a:t>
            </a:r>
            <a:r>
              <a:rPr lang="en-US" i="1">
                <a:latin typeface="Times" charset="0"/>
              </a:rPr>
              <a:t>s</a:t>
            </a:r>
            <a:r>
              <a:rPr lang="en-US" i="1" baseline="-25000">
                <a:latin typeface="Times" charset="0"/>
              </a:rPr>
              <a:t>A</a:t>
            </a:r>
            <a:r>
              <a:rPr lang="en-US">
                <a:latin typeface="Times" charset="0"/>
              </a:rPr>
              <a:t> + </a:t>
            </a:r>
            <a:r>
              <a:rPr lang="en-US" i="1">
                <a:latin typeface="Times" charset="0"/>
              </a:rPr>
              <a:t>s</a:t>
            </a:r>
            <a:r>
              <a:rPr lang="en-US" i="1" baseline="-25000">
                <a:latin typeface="Times" charset="0"/>
              </a:rPr>
              <a:t>B</a:t>
            </a:r>
            <a:r>
              <a:rPr lang="en-US">
                <a:latin typeface="Times" charset="0"/>
              </a:rPr>
              <a:t>) = </a:t>
            </a:r>
            <a:r>
              <a:rPr lang="en-US" i="1">
                <a:latin typeface="Times" charset="0"/>
              </a:rPr>
              <a:t>S</a:t>
            </a:r>
            <a:r>
              <a:rPr lang="en-US" i="1" baseline="-25000">
                <a:latin typeface="Times" charset="0"/>
              </a:rPr>
              <a:t>A</a:t>
            </a:r>
            <a:r>
              <a:rPr lang="en-US">
                <a:latin typeface="Times" charset="0"/>
              </a:rPr>
              <a:t> (</a:t>
            </a:r>
            <a:r>
              <a:rPr lang="en-US" i="1">
                <a:latin typeface="Times" charset="0"/>
              </a:rPr>
              <a:t>s</a:t>
            </a:r>
            <a:r>
              <a:rPr lang="en-US" i="1" baseline="-25000">
                <a:latin typeface="Times" charset="0"/>
              </a:rPr>
              <a:t>A</a:t>
            </a:r>
            <a:r>
              <a:rPr lang="en-US">
                <a:latin typeface="Times" charset="0"/>
              </a:rPr>
              <a:t>) + </a:t>
            </a:r>
            <a:r>
              <a:rPr lang="en-US" i="1">
                <a:latin typeface="Times" charset="0"/>
              </a:rPr>
              <a:t>S</a:t>
            </a:r>
            <a:r>
              <a:rPr lang="en-US" i="1" baseline="-25000">
                <a:latin typeface="Times" charset="0"/>
              </a:rPr>
              <a:t>A</a:t>
            </a:r>
            <a:r>
              <a:rPr lang="en-US">
                <a:latin typeface="Times" charset="0"/>
              </a:rPr>
              <a:t> (</a:t>
            </a:r>
            <a:r>
              <a:rPr lang="en-US" i="1">
                <a:latin typeface="Times" charset="0"/>
              </a:rPr>
              <a:t>s</a:t>
            </a:r>
            <a:r>
              <a:rPr lang="en-US" i="1" baseline="-25000">
                <a:latin typeface="Times" charset="0"/>
              </a:rPr>
              <a:t>B</a:t>
            </a:r>
            <a:r>
              <a:rPr lang="en-US">
                <a:latin typeface="Times" charset="0"/>
              </a:rPr>
              <a:t>) = </a:t>
            </a:r>
            <a:r>
              <a:rPr lang="en-US" i="1">
                <a:latin typeface="Times" charset="0"/>
              </a:rPr>
              <a:t>S</a:t>
            </a:r>
            <a:r>
              <a:rPr lang="en-US" i="1" baseline="-25000">
                <a:latin typeface="Times" charset="0"/>
              </a:rPr>
              <a:t>A</a:t>
            </a:r>
            <a:r>
              <a:rPr lang="en-US">
                <a:latin typeface="Times" charset="0"/>
              </a:rPr>
              <a:t> (</a:t>
            </a:r>
            <a:r>
              <a:rPr lang="en-US" i="1">
                <a:latin typeface="Times" charset="0"/>
              </a:rPr>
              <a:t>s</a:t>
            </a:r>
            <a:r>
              <a:rPr lang="en-US" i="1" baseline="-25000">
                <a:latin typeface="Times" charset="0"/>
              </a:rPr>
              <a:t>A</a:t>
            </a:r>
            <a:r>
              <a:rPr lang="en-US">
                <a:latin typeface="Times" charset="0"/>
              </a:rPr>
              <a:t>) since the decoder ignores B when it is using A</a:t>
            </a:r>
            <a:r>
              <a:rPr lang="ja-JP" altLang="en-US">
                <a:latin typeface="Arial" charset="0"/>
              </a:rPr>
              <a:t>’</a:t>
            </a:r>
            <a:r>
              <a:rPr lang="en-US" altLang="ja-JP">
                <a:latin typeface="Times" charset="0"/>
              </a:rPr>
              <a:t>s code. The codes of A and B that have the property that </a:t>
            </a:r>
            <a:r>
              <a:rPr lang="en-US" altLang="ja-JP" i="1">
                <a:latin typeface="Times" charset="0"/>
              </a:rPr>
              <a:t>S</a:t>
            </a:r>
            <a:r>
              <a:rPr lang="en-US" altLang="ja-JP" i="1" baseline="-25000">
                <a:latin typeface="Times" charset="0"/>
              </a:rPr>
              <a:t>A</a:t>
            </a:r>
            <a:r>
              <a:rPr lang="en-US" altLang="ja-JP">
                <a:latin typeface="Times" charset="0"/>
              </a:rPr>
              <a:t> (</a:t>
            </a:r>
            <a:r>
              <a:rPr lang="en-US" altLang="ja-JP" i="1">
                <a:latin typeface="Times" charset="0"/>
              </a:rPr>
              <a:t>c</a:t>
            </a:r>
            <a:r>
              <a:rPr lang="en-US" altLang="ja-JP" i="1" baseline="-25000">
                <a:latin typeface="Times" charset="0"/>
              </a:rPr>
              <a:t>B</a:t>
            </a:r>
            <a:r>
              <a:rPr lang="en-US" altLang="ja-JP">
                <a:latin typeface="Times" charset="0"/>
              </a:rPr>
              <a:t>) = </a:t>
            </a:r>
            <a:r>
              <a:rPr lang="en-US" altLang="ja-JP" i="1">
                <a:latin typeface="Times" charset="0"/>
              </a:rPr>
              <a:t>S</a:t>
            </a:r>
            <a:r>
              <a:rPr lang="en-US" altLang="ja-JP" i="1" baseline="-25000">
                <a:latin typeface="Times" charset="0"/>
              </a:rPr>
              <a:t>B</a:t>
            </a:r>
            <a:r>
              <a:rPr lang="en-US" altLang="ja-JP">
                <a:latin typeface="Times" charset="0"/>
              </a:rPr>
              <a:t> (</a:t>
            </a:r>
            <a:r>
              <a:rPr lang="en-US" altLang="ja-JP" i="1">
                <a:latin typeface="Times" charset="0"/>
              </a:rPr>
              <a:t>c</a:t>
            </a:r>
            <a:r>
              <a:rPr lang="en-US" altLang="ja-JP" i="1" baseline="-25000">
                <a:latin typeface="Times" charset="0"/>
              </a:rPr>
              <a:t>A</a:t>
            </a:r>
            <a:r>
              <a:rPr lang="en-US" altLang="ja-JP">
                <a:latin typeface="Times" charset="0"/>
              </a:rPr>
              <a:t>) = 0 are called </a:t>
            </a:r>
            <a:r>
              <a:rPr lang="en-US" altLang="ja-JP" b="1">
                <a:latin typeface="Times" charset="0"/>
              </a:rPr>
              <a:t>orthogonal</a:t>
            </a:r>
            <a:r>
              <a:rPr lang="en-US" altLang="ja-JP">
                <a:latin typeface="Times" charset="0"/>
              </a:rPr>
              <a:t>. Using the decoder, </a:t>
            </a:r>
            <a:r>
              <a:rPr lang="en-US" altLang="ja-JP" i="1">
                <a:latin typeface="Times" charset="0"/>
              </a:rPr>
              <a:t>S</a:t>
            </a:r>
            <a:r>
              <a:rPr lang="en-US" altLang="ja-JP" i="1" baseline="-25000">
                <a:latin typeface="Times" charset="0"/>
              </a:rPr>
              <a:t>u</a:t>
            </a:r>
            <a:r>
              <a:rPr lang="en-US" altLang="ja-JP">
                <a:latin typeface="Times" charset="0"/>
              </a:rPr>
              <a:t>, the receiver can sort out transmission from u even when there may be other users broadcasting in the same cell. In practice, the CDMA receiver can filter out the contribution from unwanted users or they appear as low-level noise. However, if there are many users competing for the channel with the user the receiver is trying to listen to, or if the signal power of one or more competing signals is too high, perhaps because it is very near the receiver (the </a:t>
            </a:r>
            <a:r>
              <a:rPr lang="ja-JP" altLang="en-US">
                <a:latin typeface="Arial" charset="0"/>
              </a:rPr>
              <a:t>“</a:t>
            </a:r>
            <a:r>
              <a:rPr lang="en-US" altLang="ja-JP">
                <a:latin typeface="Times" charset="0"/>
              </a:rPr>
              <a:t>near/far</a:t>
            </a:r>
            <a:r>
              <a:rPr lang="ja-JP" altLang="en-US">
                <a:latin typeface="Arial" charset="0"/>
              </a:rPr>
              <a:t>”</a:t>
            </a:r>
            <a:r>
              <a:rPr lang="en-US" altLang="ja-JP">
                <a:latin typeface="Times" charset="0"/>
              </a:rPr>
              <a:t> problem), the system breaks down.</a:t>
            </a:r>
            <a:endParaRPr lang="en-US">
              <a:latin typeface="Times"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B052D313-A050-C04B-9F1C-8890038FD341}" type="slidenum">
              <a:rPr lang="en-US" sz="1200"/>
              <a:pPr eaLnBrk="1" hangingPunct="1"/>
              <a:t>37</a:t>
            </a:fld>
            <a:endParaRPr lang="en-US" sz="1200"/>
          </a:p>
        </p:txBody>
      </p:sp>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latin typeface="Times"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B44FBB8-527F-C842-B4C3-E73F55A01F54}" type="slidenum">
              <a:rPr lang="en-US" sz="1200"/>
              <a:pPr eaLnBrk="1" hangingPunct="1"/>
              <a:t>38</a:t>
            </a:fld>
            <a:endParaRPr lang="en-US" sz="1200"/>
          </a:p>
        </p:txBody>
      </p:sp>
      <p:sp>
        <p:nvSpPr>
          <p:cNvPr id="128001"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28002"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E4D580D-15FD-0A42-8FC8-7AB4C26345B0}" type="slidenum">
              <a:rPr lang="en-US" sz="1200"/>
              <a:pPr eaLnBrk="1" hangingPunct="1"/>
              <a:t>39</a:t>
            </a:fld>
            <a:endParaRPr lang="en-US" sz="1200"/>
          </a:p>
        </p:txBody>
      </p:sp>
      <p:sp>
        <p:nvSpPr>
          <p:cNvPr id="129025"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29026" name="Text Box 2"/>
          <p:cNvSpPr txBox="1">
            <a:spLocks noGrp="1" noChangeArrowheads="1"/>
          </p:cNvSpPr>
          <p:nvPr>
            <p:ph type="body" idx="1"/>
          </p:nvPr>
        </p:nvSpPr>
        <p:spPr bwMode="auto">
          <a:xfrm>
            <a:off x="685800" y="4343400"/>
            <a:ext cx="5486400" cy="4037013"/>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4828D808-1013-3243-8337-48C85B280747}" type="slidenum">
              <a:rPr lang="en-US" sz="1200"/>
              <a:pPr eaLnBrk="1" hangingPunct="1"/>
              <a:t>40</a:t>
            </a:fld>
            <a:endParaRPr lang="en-US" sz="1200"/>
          </a:p>
        </p:txBody>
      </p:sp>
      <p:sp>
        <p:nvSpPr>
          <p:cNvPr id="131073"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1074" name="Text Box 2"/>
          <p:cNvSpPr txBox="1">
            <a:spLocks noGrp="1" noChangeArrowheads="1"/>
          </p:cNvSpPr>
          <p:nvPr>
            <p:ph type="body" idx="1"/>
          </p:nvPr>
        </p:nvSpPr>
        <p:spPr bwMode="auto">
          <a:xfrm>
            <a:off x="685800" y="4343400"/>
            <a:ext cx="5486400" cy="4037013"/>
          </a:xfr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86A9776-2A97-DB45-9759-8CB7C95E4ECA}" type="slidenum">
              <a:rPr lang="en-US" sz="1200"/>
              <a:pPr eaLnBrk="1" hangingPunct="1"/>
              <a:t>41</a:t>
            </a:fld>
            <a:endParaRPr lang="en-US" sz="1200"/>
          </a:p>
        </p:txBody>
      </p:sp>
      <p:sp>
        <p:nvSpPr>
          <p:cNvPr id="132097"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2098"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1A42309-ADD3-BB43-AFA8-19E4E9810290}" type="slidenum">
              <a:rPr lang="en-US" sz="1200"/>
              <a:pPr eaLnBrk="1" hangingPunct="1"/>
              <a:t>42</a:t>
            </a:fld>
            <a:endParaRPr lang="en-US" sz="1200"/>
          </a:p>
        </p:txBody>
      </p:sp>
      <p:sp>
        <p:nvSpPr>
          <p:cNvPr id="133121"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3122"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AB150332-9C1D-3D4C-88BF-4D1DC401CCC3}" type="slidenum">
              <a:rPr lang="en-US" sz="1200"/>
              <a:pPr eaLnBrk="1" hangingPunct="1"/>
              <a:t>43</a:t>
            </a:fld>
            <a:endParaRPr lang="en-US" sz="1200"/>
          </a:p>
        </p:txBody>
      </p:sp>
      <p:sp>
        <p:nvSpPr>
          <p:cNvPr id="134145"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4146"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7A3BBF4-DCE5-AD41-93E5-28C9EBED02E1}" type="slidenum">
              <a:rPr lang="en-US" sz="1200"/>
              <a:pPr eaLnBrk="1" hangingPunct="1"/>
              <a:t>44</a:t>
            </a:fld>
            <a:endParaRPr lang="en-US" sz="1200"/>
          </a:p>
        </p:txBody>
      </p:sp>
      <p:sp>
        <p:nvSpPr>
          <p:cNvPr id="135169"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5170"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9F04577-17F5-C94A-895D-5099B0670027}" type="slidenum">
              <a:rPr lang="en-US" sz="1200"/>
              <a:pPr eaLnBrk="1" hangingPunct="1"/>
              <a:t>45</a:t>
            </a:fld>
            <a:endParaRPr lang="en-US" sz="1200"/>
          </a:p>
        </p:txBody>
      </p:sp>
      <p:sp>
        <p:nvSpPr>
          <p:cNvPr id="136193" name="Text Box 1"/>
          <p:cNvSpPr txBox="1">
            <a:spLocks noGrp="1" noRot="1" noChangeAspect="1" noChangeArrowheads="1"/>
          </p:cNvSpPr>
          <p:nvPr>
            <p:ph type="sldImg"/>
          </p:nvPr>
        </p:nvSpPr>
        <p:spPr bwMode="auto">
          <a:xfrm>
            <a:off x="1143000" y="695325"/>
            <a:ext cx="4570413" cy="3427413"/>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136194" name="Text Box 2"/>
          <p:cNvSpPr txBox="1">
            <a:spLocks noGrp="1" noChangeArrowheads="1"/>
          </p:cNvSpPr>
          <p:nvPr>
            <p:ph type="body" idx="1"/>
          </p:nvPr>
        </p:nvSpPr>
        <p:spPr bwMode="auto">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Stallings DCC9e Table 14.5</a:t>
            </a:r>
            <a:endParaRPr lang="en-US" dirty="0"/>
          </a:p>
        </p:txBody>
      </p:sp>
      <p:sp>
        <p:nvSpPr>
          <p:cNvPr id="4" name="Slide Number Placeholder 3"/>
          <p:cNvSpPr>
            <a:spLocks noGrp="1"/>
          </p:cNvSpPr>
          <p:nvPr>
            <p:ph type="sldNum" sz="quarter" idx="10"/>
          </p:nvPr>
        </p:nvSpPr>
        <p:spPr/>
        <p:txBody>
          <a:bodyPr/>
          <a:lstStyle/>
          <a:p>
            <a:fld id="{0ABFD218-513A-3844-8C78-241C99E868E1}" type="slidenum">
              <a:rPr lang="en-US" smtClean="0"/>
              <a:pPr/>
              <a:t>47</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5161AEC-688E-8641-8166-5B5C57607DAF}" type="slidenum">
              <a:rPr lang="en-US"/>
              <a:pPr/>
              <a:t>48</a:t>
            </a:fld>
            <a:endParaRPr lang="en-US"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B7C381A-1594-C54B-A700-A3FEFF571A58}" type="slidenum">
              <a:rPr lang="en-US"/>
              <a:pPr/>
              <a:t>49</a:t>
            </a:fld>
            <a:endParaRPr lang="en-US"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dirty="0">
                <a:latin typeface="Times New Roman" pitchFamily="32" charset="0"/>
              </a:rPr>
              <a:t>Two drawbacks of CDMA cellular should also be mentioned:</a:t>
            </a:r>
          </a:p>
          <a:p>
            <a:pPr eaLnBrk="1" hangingPunct="1"/>
            <a:r>
              <a:rPr lang="en-US" dirty="0">
                <a:latin typeface="Times New Roman" pitchFamily="32" charset="0"/>
              </a:rPr>
              <a:t> </a:t>
            </a:r>
          </a:p>
          <a:p>
            <a:pPr eaLnBrk="1" hangingPunct="1"/>
            <a:r>
              <a:rPr lang="en-US" b="1" dirty="0">
                <a:latin typeface="Times New Roman" pitchFamily="32" charset="0"/>
              </a:rPr>
              <a:t>Self-jamming: </a:t>
            </a:r>
            <a:r>
              <a:rPr lang="en-US" dirty="0">
                <a:latin typeface="Times New Roman" pitchFamily="32" charset="0"/>
              </a:rPr>
              <a:t>Unless all of the mobile users are perfectly synchronized, the arriving transmissions from multiple users will not be perfectly aligned on chip boundaries. Thus the spreading sequences of the different users are not orthogonal and there is some level of cross correlation. This is distinct from either TDMA or FDMA, in which for reasonable time or frequency guardbands, respectively, the received signals are orthogonal or nearly so.</a:t>
            </a:r>
          </a:p>
          <a:p>
            <a:pPr eaLnBrk="1" hangingPunct="1"/>
            <a:r>
              <a:rPr lang="en-US" b="1" dirty="0">
                <a:latin typeface="Times New Roman" pitchFamily="32" charset="0"/>
              </a:rPr>
              <a:t>Near-far problem: </a:t>
            </a:r>
            <a:r>
              <a:rPr lang="en-US" dirty="0">
                <a:latin typeface="Times New Roman" pitchFamily="32" charset="0"/>
              </a:rPr>
              <a:t>Signals closer to the receiver are received with less attenuation than signals farther away. Given the lack of complete orthogonality, the transmissions from the more remote mobile units may be more difficult to recover.</a:t>
            </a:r>
          </a:p>
          <a:p>
            <a:pPr eaLnBrk="1" hangingPunct="1"/>
            <a:r>
              <a:rPr lang="en-US" dirty="0">
                <a:latin typeface="Times New Roman" pitchFamily="32" charset="0"/>
              </a:rPr>
              <a:t>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D0CE0A70-5B20-7543-AC84-08088F028635}" type="slidenum">
              <a:rPr lang="en-US"/>
              <a:pPr/>
              <a:t>50</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dirty="0">
                <a:latin typeface="Times New Roman" pitchFamily="32" charset="0"/>
              </a:rPr>
              <a:t>In a multipath environment, which is common in cellular systems, if the multiple versions of a signal arrive more than one chip interval apart from each other, the receiver can recover the signal by correlating the chip sequence with the dominant incoming signal. The remaining signals are treated as noise. However, even better performance can be achieved if the receiver attempts to recover the signals from multiple paths and then combine them, with suitable delays. This principle is used in the RAKE receiver.</a:t>
            </a:r>
          </a:p>
          <a:p>
            <a:pPr eaLnBrk="1" hangingPunct="1"/>
            <a:r>
              <a:rPr lang="en-US" dirty="0">
                <a:latin typeface="Times New Roman" pitchFamily="32" charset="0"/>
              </a:rPr>
              <a:t>	Stallings DCC9e Figure 14.9 illustrates the principle of the RAKE receiver. The original binary signal to be transmitted is spread by the exclusive-OR (XOR) operation with the transmitter's chipping code. The spread sequence is then modulated for transmission over the wireless channel. Because of multipath effects, the channel generates multiple copies of the signal, each with a different amount of time delay (</a:t>
            </a:r>
            <a:r>
              <a:rPr lang="en-US" dirty="0">
                <a:latin typeface="Times New Roman" pitchFamily="32" charset="0"/>
                <a:sym typeface="Symbol" pitchFamily="32" charset="2"/>
              </a:rPr>
              <a:t></a:t>
            </a:r>
            <a:r>
              <a:rPr lang="en-US" dirty="0">
                <a:latin typeface="Times New Roman" pitchFamily="32" charset="0"/>
              </a:rPr>
              <a:t>1, </a:t>
            </a:r>
            <a:r>
              <a:rPr lang="en-US" dirty="0">
                <a:latin typeface="Times New Roman" pitchFamily="32" charset="0"/>
                <a:sym typeface="Symbol" pitchFamily="32" charset="2"/>
              </a:rPr>
              <a:t></a:t>
            </a:r>
            <a:r>
              <a:rPr lang="en-US" dirty="0">
                <a:latin typeface="Times New Roman" pitchFamily="32" charset="0"/>
              </a:rPr>
              <a:t>2, etc.), and each with a different attenuation factors (</a:t>
            </a:r>
            <a:r>
              <a:rPr lang="en-US" i="1" dirty="0">
                <a:latin typeface="Times New Roman" pitchFamily="32" charset="0"/>
              </a:rPr>
              <a:t>a</a:t>
            </a:r>
            <a:r>
              <a:rPr lang="en-US" dirty="0">
                <a:latin typeface="Times New Roman" pitchFamily="32" charset="0"/>
              </a:rPr>
              <a:t>1, </a:t>
            </a:r>
            <a:r>
              <a:rPr lang="en-US" i="1" dirty="0">
                <a:latin typeface="Times New Roman" pitchFamily="32" charset="0"/>
              </a:rPr>
              <a:t>a</a:t>
            </a:r>
            <a:r>
              <a:rPr lang="en-US" dirty="0">
                <a:latin typeface="Times New Roman" pitchFamily="32" charset="0"/>
              </a:rPr>
              <a:t>2, etc.). At the receiver, the combined signal is demodulated. The demodulated chip stream is then fed into multiple correlators, each delayed by a different amount. These signals are then combined using weighting factors estimated from the channel.</a:t>
            </a:r>
          </a:p>
          <a:p>
            <a:pPr eaLnBrk="1" hangingPunct="1"/>
            <a:endParaRPr lang="en-US" dirty="0">
              <a:latin typeface="Times New Roman" pitchFamily="32"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D0CE0A70-5B20-7543-AC84-08088F028635}" type="slidenum">
              <a:rPr lang="en-US"/>
              <a:pPr/>
              <a:t>51</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E9C3B89E-0B43-A744-85BA-ACF3CA7D8043}" type="slidenum">
              <a:rPr lang="en-US"/>
              <a:pPr/>
              <a:t>53</a:t>
            </a:fld>
            <a:endParaRPr lang="en-US"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dirty="0">
                <a:latin typeface="Times New Roman" pitchFamily="32" charset="0"/>
              </a:rPr>
              <a:t>The most widely used second-generation CDMA scheme is IS-95, which is primarily deployed in North America. Here we describe the transmission structure on the forward link; the reverse link is similar.</a:t>
            </a:r>
          </a:p>
          <a:p>
            <a:pPr eaLnBrk="1" hangingPunct="1"/>
            <a:endParaRPr lang="en-US" dirty="0">
              <a:latin typeface="Times New Roman" pitchFamily="32"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4E03CD8-6434-F54E-8BB4-6E89EEAE2A03}" type="slidenum">
              <a:rPr lang="en-US"/>
              <a:pPr/>
              <a:t>54</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4D11408-CAEC-C642-A29A-5625476AE92E}" type="slidenum">
              <a:rPr lang="en-US"/>
              <a:pPr/>
              <a:t>55</a:t>
            </a:fld>
            <a:endParaRPr lang="en-US"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dirty="0">
                <a:latin typeface="Times New Roman" pitchFamily="32" charset="0"/>
              </a:rPr>
              <a:t>The forward link supports four types of channels:</a:t>
            </a:r>
          </a:p>
          <a:p>
            <a:pPr eaLnBrk="1" hangingPunct="1"/>
            <a:r>
              <a:rPr lang="en-US" dirty="0">
                <a:latin typeface="Times New Roman" pitchFamily="32" charset="0"/>
              </a:rPr>
              <a:t> </a:t>
            </a:r>
          </a:p>
          <a:p>
            <a:pPr eaLnBrk="1" hangingPunct="1"/>
            <a:r>
              <a:rPr lang="en-US" b="1" dirty="0">
                <a:latin typeface="Times New Roman" pitchFamily="32" charset="0"/>
              </a:rPr>
              <a:t>Pilot (channel 0):</a:t>
            </a:r>
            <a:r>
              <a:rPr lang="en-US" dirty="0">
                <a:latin typeface="Times New Roman" pitchFamily="32" charset="0"/>
              </a:rPr>
              <a:t> A continuous signal on a single channel. This channel allows the mobile unit to acquire timing information, provides phase reference for the demodulation process, and provides a means for signal strength comparison for the purpose of handoff determination. The pilot channel consists of all zeros.</a:t>
            </a:r>
          </a:p>
          <a:p>
            <a:pPr eaLnBrk="1" hangingPunct="1"/>
            <a:r>
              <a:rPr lang="en-US" b="1" dirty="0">
                <a:latin typeface="Times New Roman" pitchFamily="32" charset="0"/>
              </a:rPr>
              <a:t>Synchronization (channel 32):</a:t>
            </a:r>
            <a:r>
              <a:rPr lang="en-US" dirty="0">
                <a:latin typeface="Times New Roman" pitchFamily="32" charset="0"/>
              </a:rPr>
              <a:t> A 1200-bps channel used by the mobile station to obtain identification information about the cellular system (system time, long code state, protocol revision, etc.).</a:t>
            </a:r>
          </a:p>
          <a:p>
            <a:pPr eaLnBrk="1" hangingPunct="1"/>
            <a:r>
              <a:rPr lang="en-US" b="1" dirty="0">
                <a:latin typeface="Times New Roman" pitchFamily="32" charset="0"/>
              </a:rPr>
              <a:t>Paging (channels 1 to 7):</a:t>
            </a:r>
            <a:r>
              <a:rPr lang="en-US" dirty="0">
                <a:latin typeface="Times New Roman" pitchFamily="32" charset="0"/>
              </a:rPr>
              <a:t> Contain messages for one or more mobile stations.</a:t>
            </a:r>
          </a:p>
          <a:p>
            <a:pPr eaLnBrk="1" hangingPunct="1"/>
            <a:r>
              <a:rPr lang="en-US" b="1" dirty="0">
                <a:latin typeface="Times New Roman" pitchFamily="32" charset="0"/>
              </a:rPr>
              <a:t>Traffic (channels 8 to 31 and 33 to 63):</a:t>
            </a:r>
            <a:r>
              <a:rPr lang="en-US" dirty="0">
                <a:latin typeface="Times New Roman" pitchFamily="32" charset="0"/>
              </a:rPr>
              <a:t> The forward channel supports 55 traffic channels. The original specification supported data rates of up to 9600 bps. A subsequent revision added a second set of rates up to 14,400 bps.</a:t>
            </a:r>
          </a:p>
          <a:p>
            <a:pPr eaLnBrk="1" hangingPunct="1"/>
            <a:r>
              <a:rPr lang="en-US" dirty="0">
                <a:latin typeface="Times New Roman" pitchFamily="32" charset="0"/>
              </a:rPr>
              <a:t> </a:t>
            </a:r>
          </a:p>
          <a:p>
            <a:pPr eaLnBrk="1" hangingPunct="1"/>
            <a:r>
              <a:rPr lang="en-US" dirty="0">
                <a:latin typeface="Times New Roman" pitchFamily="32" charset="0"/>
              </a:rPr>
              <a:t>Note that all of these channels use the same bandwidth. The chipping code is used to distinguish among the different channels. For the forward channel, the chipping codes are the 64 orthogonal 64-bit codes derived from a 64 </a:t>
            </a:r>
            <a:r>
              <a:rPr lang="en-US" dirty="0">
                <a:latin typeface="Times New Roman" pitchFamily="32" charset="0"/>
                <a:sym typeface="Symbol" pitchFamily="32" charset="2"/>
              </a:rPr>
              <a:t></a:t>
            </a:r>
            <a:r>
              <a:rPr lang="en-US" dirty="0">
                <a:latin typeface="Times New Roman" pitchFamily="32" charset="0"/>
              </a:rPr>
              <a:t> 64 matrix known as the Walsh matrix (discussed in [STAL05]).</a:t>
            </a:r>
          </a:p>
          <a:p>
            <a:pPr eaLnBrk="1" hangingPunct="1"/>
            <a:r>
              <a:rPr lang="en-US" dirty="0">
                <a:latin typeface="Times New Roman" pitchFamily="32" charset="0"/>
              </a:rPr>
              <a:t>	</a:t>
            </a:r>
            <a:endParaRPr lang="en-US" dirty="0">
              <a:latin typeface="Times" pitchFamily="32"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3F5BF47-9315-0E48-A5AF-F099F28C5799}" type="slidenum">
              <a:rPr lang="en-US"/>
              <a:pPr/>
              <a:t>56</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r>
              <a:rPr lang="en-US" dirty="0">
                <a:latin typeface="Times New Roman" pitchFamily="32" charset="0"/>
              </a:rPr>
              <a:t>Stallings DCC9e Figure 14.11 shows the processing steps for transmission on a forward traffic channel using rate set 1. For voice traffic, the speech is encoded at a data rate of 8550 bps. After additional bits are added for error detection, the rate is 9600 bps. The full channel capacity is not used when the user is not speaking. During quiet periods the data rate is lowered to as low as 1200 bps. The 2400-bps rate is used to transmit transients in the background noise, and the 4800 bps rate is used to mix digitized speech and signaling data.</a:t>
            </a:r>
          </a:p>
          <a:p>
            <a:pPr eaLnBrk="1" hangingPunct="1"/>
            <a:r>
              <a:rPr lang="en-US" dirty="0">
                <a:latin typeface="Times New Roman" pitchFamily="32" charset="0"/>
              </a:rPr>
              <a:t>	The data or digitized speech is transmitted in 20-ms blocks with forward error correction provided by a convolutional encoder with rate 1/2, thus doubling the effective data rate to a maximum of 19.2 kbps. For lower data rates, the encoder output bits (called code symbols) are replicated to yield the 19.2-kbps rate. The data are then interleaved in blocks to reduce the effects of errors by spreading them out.</a:t>
            </a:r>
          </a:p>
          <a:p>
            <a:pPr eaLnBrk="1" hangingPunct="1"/>
            <a:r>
              <a:rPr lang="en-US" dirty="0">
                <a:latin typeface="Times New Roman" pitchFamily="32" charset="0"/>
              </a:rPr>
              <a:t>	</a:t>
            </a:r>
          </a:p>
          <a:p>
            <a:pPr eaLnBrk="1" hangingPunct="1"/>
            <a:endParaRPr lang="en-US" dirty="0">
              <a:latin typeface="Times New Roman" pitchFamily="32"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74A86FA5-55E0-E546-BA89-12C50FDC29F7}" type="slidenum">
              <a:rPr lang="en-US"/>
              <a:pPr/>
              <a:t>57</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9FD42DF8-FEA7-0044-91DB-312096CF2D22}" type="slidenum">
              <a:rPr lang="en-US"/>
              <a:pPr/>
              <a:t>58</a:t>
            </a:fld>
            <a:endParaRPr lang="en-US"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r>
              <a:rPr lang="en-US" dirty="0">
                <a:latin typeface="Times New Roman" pitchFamily="32" charset="0"/>
              </a:rPr>
              <a:t>The next step in the processing inserts power control information in the traffic channel, to control the power output of the antenna. The power control function of the base station robs the traffic channel of bits at a rate of 800 bps. These are inserted by stealing code bits. The 800-bps channel carries information directing the mobile unit to increment, decrement, or keep stable its current output level. This power control stream is multiplexed into the 19.2 kbps by replacing some of the code bits, using the long code generator to encode the bits.</a:t>
            </a:r>
          </a:p>
          <a:p>
            <a:pPr eaLnBrk="1" hangingPunct="1"/>
            <a:endParaRPr lang="en-US" dirty="0">
              <a:latin typeface="Times New Roman" pitchFamily="32" charset="0"/>
            </a:endParaRPr>
          </a:p>
          <a:p>
            <a:pPr eaLnBrk="1" hangingPunct="1"/>
            <a:r>
              <a:rPr lang="en-US" dirty="0">
                <a:latin typeface="Times New Roman" pitchFamily="32" charset="0"/>
              </a:rPr>
              <a:t>	</a:t>
            </a:r>
            <a:endParaRPr lang="en-US" dirty="0">
              <a:latin typeface="Times" pitchFamily="32"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81882A29-94AB-3446-B289-58225DFC9250}" type="slidenum">
              <a:rPr lang="en-US"/>
              <a:pPr/>
              <a:t>59</a:t>
            </a:fld>
            <a:endParaRPr lang="en-US" dirty="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dirty="0">
                <a:latin typeface="Times New Roman" pitchFamily="32" charset="0"/>
              </a:rPr>
              <a:t>The next step in the process is the DS-SS function, which spreads the 19.2 kbps to a rate of 1.2288 Mbps using one row of the 64 </a:t>
            </a:r>
            <a:r>
              <a:rPr lang="en-US" dirty="0">
                <a:latin typeface="Times New Roman" pitchFamily="32" charset="0"/>
                <a:sym typeface="Symbol" pitchFamily="32" charset="2"/>
              </a:rPr>
              <a:t></a:t>
            </a:r>
            <a:r>
              <a:rPr lang="en-US" dirty="0">
                <a:latin typeface="Times New Roman" pitchFamily="32" charset="0"/>
              </a:rPr>
              <a:t> 64 Walsh matrix. One row of the matrix is assigned to a mobile station during call setup. If a 0 bit is presented to the XOR function, then the 64 bits of the assigned row are sent. If a 1 is presented, then the bitwise XOR of the row is sent. Thus, the final bit rate is 1.2288 Mbps. This digital bit stream is then modulated onto the carrier using a QPSK modulation scheme. Recall from Chapter 5 that QPSK involves creating two bit streams that are separately modulated (see Stallings DCC9e Figure 5.11). In the IS-95 scheme, the data are split into I and Q (in-phase and quadrature) channels and the data in each channel are XORed with a unique short code. The short codes are generated as  pseudorandom numbers from a 15-bit-long shift register.</a:t>
            </a:r>
          </a:p>
          <a:p>
            <a:pPr eaLnBrk="1" hangingPunct="1"/>
            <a:endParaRPr lang="en-US" dirty="0">
              <a:latin typeface="Times" pitchFamily="32" charset="0"/>
            </a:endParaRPr>
          </a:p>
          <a:p>
            <a:pPr eaLnBrk="1" hangingPunct="1"/>
            <a:endParaRPr lang="en-US" dirty="0">
              <a:latin typeface="Times New Roman" pitchFamily="32" charset="0"/>
            </a:endParaRPr>
          </a:p>
          <a:p>
            <a:pPr eaLnBrk="1" hangingPunct="1"/>
            <a:endParaRPr lang="en-US" dirty="0">
              <a:latin typeface="Times New Roman" pitchFamily="32" charset="0"/>
            </a:endParaRPr>
          </a:p>
          <a:p>
            <a:pPr eaLnBrk="1" hangingPunct="1"/>
            <a:endParaRPr lang="en-US" dirty="0">
              <a:latin typeface="Times" pitchFamily="32" charset="0"/>
            </a:endParaRPr>
          </a:p>
          <a:p>
            <a:pPr eaLnBrk="1" hangingPunct="1"/>
            <a:endParaRPr lang="en-US" dirty="0">
              <a:latin typeface="Times" pitchFamily="32"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99E83B20-E0F6-8940-8889-F9151449B428}" type="slidenum">
              <a:rPr lang="en-US"/>
              <a:pPr/>
              <a:t>60</a:t>
            </a:fld>
            <a:endParaRPr lang="en-US" dirty="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F554E151-89D3-C544-A0C3-40B39228A1A4}" type="slidenum">
              <a:rPr lang="en-US"/>
              <a:pPr/>
              <a:t>61</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dirty="0">
                <a:latin typeface="Times New Roman" pitchFamily="32" charset="0"/>
              </a:rPr>
              <a:t>More generally, one of the driving forces of modern communication technology is the trend toward universal personal telecommunications and universal communications access. The first concept refers to the ability of a person to identify himself or herself easily and use conveniently any communication system in an entire country, over a continent, or even globally, in terms of a single account. The second refers to the capability of using one’s terminal in a wide variety of environments to connect to information services (e.g., to have a portable terminal that will work in the office, on the street, and on airplanes equally well). This revolution in personal computing will obviously involve wireless communication in a fundamental way.</a:t>
            </a:r>
          </a:p>
          <a:p>
            <a:pPr eaLnBrk="1" hangingPunct="1"/>
            <a:r>
              <a:rPr lang="en-US" dirty="0">
                <a:latin typeface="Times New Roman" pitchFamily="32" charset="0"/>
              </a:rPr>
              <a: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104452" name="Slide Number Placeholder 3"/>
          <p:cNvSpPr>
            <a:spLocks noGrp="1"/>
          </p:cNvSpPr>
          <p:nvPr>
            <p:ph type="sldNum" sz="quarter" idx="5"/>
          </p:nvPr>
        </p:nvSpPr>
        <p:spPr>
          <a:noFill/>
        </p:spPr>
        <p:txBody>
          <a:bodyPr/>
          <a:lstStyle/>
          <a:p>
            <a:fld id="{AC279F7F-A8A7-4943-A6C3-7B56F9247F04}" type="slidenum">
              <a:rPr lang="en-US"/>
              <a:pPr/>
              <a:t>62</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E48A7D0-0B3B-674B-A167-917AFE16FE15}" type="slidenum">
              <a:rPr lang="en-US"/>
              <a:pPr/>
              <a:t>63</a:t>
            </a:fld>
            <a:endParaRPr lang="en-US" dirty="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dirty="0">
              <a:latin typeface="Times" pitchFamily="32"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337E42C2-E96F-0C44-93B6-4A91B66AFD6B}" type="slidenum">
              <a:rPr lang="en-US"/>
              <a:pPr/>
              <a:t>64</a:t>
            </a:fld>
            <a:endParaRPr lang="en-US" dirty="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dirty="0">
                <a:latin typeface="Times New Roman" pitchFamily="32" charset="0"/>
              </a:rPr>
              <a:t>The dominant technology for 3G systems is CDMA. Although three different CDMA schemes have been adopted, they share some common design issues. [OJAN98] lists the following:</a:t>
            </a:r>
          </a:p>
          <a:p>
            <a:pPr eaLnBrk="1" hangingPunct="1"/>
            <a:r>
              <a:rPr lang="en-US" dirty="0">
                <a:latin typeface="Times New Roman" pitchFamily="32" charset="0"/>
              </a:rPr>
              <a:t> </a:t>
            </a:r>
          </a:p>
          <a:p>
            <a:pPr eaLnBrk="1" hangingPunct="1"/>
            <a:r>
              <a:rPr lang="en-US" b="1" dirty="0">
                <a:latin typeface="Times New Roman" pitchFamily="32" charset="0"/>
              </a:rPr>
              <a:t>Bandwidth:</a:t>
            </a:r>
            <a:r>
              <a:rPr lang="en-US" dirty="0">
                <a:latin typeface="Times New Roman" pitchFamily="32" charset="0"/>
              </a:rPr>
              <a:t> An important design goal for all 3G systems is to limit channel usage to 5 MHz. There are several reasons for this goal. On the one hand, a bandwidth of 5 MHz or more improves the receiver's ability to resolve multipath when compared to narrower bandwidths. On the other hand, available spectrum is limited by competing needs, and 5 MHz is a reasonable upper limit on what can be allocated for 3G. Finally, 5 MHz is adequate for supporting data rates of 144 and 384 kHz, the main targets for 3G services.</a:t>
            </a:r>
          </a:p>
          <a:p>
            <a:pPr eaLnBrk="1" hangingPunct="1"/>
            <a:r>
              <a:rPr lang="en-US" b="1" dirty="0">
                <a:latin typeface="Times New Roman" pitchFamily="32" charset="0"/>
              </a:rPr>
              <a:t>Chip rate:</a:t>
            </a:r>
            <a:r>
              <a:rPr lang="en-US" dirty="0">
                <a:latin typeface="Times New Roman" pitchFamily="32" charset="0"/>
              </a:rPr>
              <a:t> Given the bandwidth, the chip rate depends on desired data rate, the need for error control, and bandwidth limitations. A chip rate of 3 Mcps or more is reasonable given these design parameters.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D57980B1-5A95-2E4B-B607-1E28592AFE0E}" type="slidenum">
              <a:rPr lang="en-US"/>
              <a:pPr/>
              <a:t>65</a:t>
            </a:fld>
            <a:endParaRPr lang="en-US"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b="1" dirty="0">
                <a:latin typeface="Times New Roman" pitchFamily="32" charset="0"/>
              </a:rPr>
              <a:t>Multirate: </a:t>
            </a:r>
            <a:r>
              <a:rPr lang="en-US" dirty="0">
                <a:latin typeface="Times New Roman" pitchFamily="32" charset="0"/>
              </a:rPr>
              <a:t>The term </a:t>
            </a:r>
            <a:r>
              <a:rPr lang="en-US" i="1" dirty="0">
                <a:latin typeface="Times New Roman" pitchFamily="32" charset="0"/>
              </a:rPr>
              <a:t>multirate</a:t>
            </a:r>
            <a:r>
              <a:rPr lang="en-US" dirty="0">
                <a:latin typeface="Times New Roman" pitchFamily="32" charset="0"/>
              </a:rPr>
              <a:t> refers to the provision of multiple fixed-data-rate logical channels to a given user, in which different data rates are provided on different logical channels. Further, the traffic on each logical channel can be switched independently through the wireless and fixed networks to different destinations. The advantage of multirate is that the system can flexibly support multiple simultaneous applications from a given user and can efficiently use available capacity by only providing the capacity required for each service. Multirate can be achieved with a TDMA scheme within a single CDMA channel, in which a different number of slots per frame are assigned to achieve different data rates. All the subchannels at a given data rate would be protected by error correction and interleaving techniques (Figure 14.13a). An alternative is to use multiple CDMA codes, with separate coding and interleaving, and map them to separate CDMA channels (Stallings DCC9e Figure 14.13b).</a:t>
            </a:r>
          </a:p>
          <a:p>
            <a:pPr eaLnBrk="1" hangingPunct="1"/>
            <a:endParaRPr lang="en-US" dirty="0">
              <a:latin typeface="Times New Roman" pitchFamily="32" charset="0"/>
            </a:endParaRPr>
          </a:p>
          <a:p>
            <a:pPr eaLnBrk="1" hangingPunct="1"/>
            <a:endParaRPr lang="en-US" dirty="0">
              <a:latin typeface="Times" pitchFamily="32"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52977117-3245-1B4E-B676-67A4FF7A8425}" type="slidenum">
              <a:rPr lang="en-US"/>
              <a:pPr/>
              <a:t>66</a:t>
            </a:fld>
            <a:endParaRPr lang="en-US" dirty="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dirty="0">
              <a:latin typeface="Times New Roman" pitchFamily="32"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eaLnBrk="1" hangingPunct="1">
              <a:lnSpc>
                <a:spcPct val="80000"/>
              </a:lnSpc>
            </a:pPr>
            <a:endParaRPr lang="en-US" sz="1100" dirty="0">
              <a:latin typeface="Times New Roman" pitchFamily="32" charset="0"/>
            </a:endParaRPr>
          </a:p>
        </p:txBody>
      </p:sp>
      <p:sp>
        <p:nvSpPr>
          <p:cNvPr id="109572" name="Slide Number Placeholder 3"/>
          <p:cNvSpPr>
            <a:spLocks noGrp="1"/>
          </p:cNvSpPr>
          <p:nvPr>
            <p:ph type="sldNum" sz="quarter" idx="5"/>
          </p:nvPr>
        </p:nvSpPr>
        <p:spPr>
          <a:noFill/>
        </p:spPr>
        <p:txBody>
          <a:bodyPr/>
          <a:lstStyle/>
          <a:p>
            <a:fld id="{BBE3B642-8C4F-E548-BDCF-71A7F1B91CFB}" type="slidenum">
              <a:rPr lang="en-US"/>
              <a:pPr/>
              <a:t>67</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110596" name="Slide Number Placeholder 3"/>
          <p:cNvSpPr>
            <a:spLocks noGrp="1"/>
          </p:cNvSpPr>
          <p:nvPr>
            <p:ph type="sldNum" sz="quarter" idx="5"/>
          </p:nvPr>
        </p:nvSpPr>
        <p:spPr>
          <a:noFill/>
        </p:spPr>
        <p:txBody>
          <a:bodyPr/>
          <a:lstStyle/>
          <a:p>
            <a:fld id="{89A854E7-7AEB-004F-9874-C2EDAAE1CA2A}" type="slidenum">
              <a:rPr lang="en-US"/>
              <a:pPr/>
              <a:t>68</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111620" name="Slide Number Placeholder 3"/>
          <p:cNvSpPr>
            <a:spLocks noGrp="1"/>
          </p:cNvSpPr>
          <p:nvPr>
            <p:ph type="sldNum" sz="quarter" idx="5"/>
          </p:nvPr>
        </p:nvSpPr>
        <p:spPr>
          <a:noFill/>
        </p:spPr>
        <p:txBody>
          <a:bodyPr/>
          <a:lstStyle/>
          <a:p>
            <a:fld id="{E9CAE00E-2571-AE49-AA05-4BDB69A04F45}" type="slidenum">
              <a:rPr lang="en-US"/>
              <a:pPr/>
              <a:t>69</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eaLnBrk="1" hangingPunct="1">
              <a:lnSpc>
                <a:spcPct val="90000"/>
              </a:lnSpc>
            </a:pPr>
            <a:endParaRPr lang="en-US" sz="1100" dirty="0">
              <a:latin typeface="Times New Roman" pitchFamily="32" charset="0"/>
            </a:endParaRPr>
          </a:p>
        </p:txBody>
      </p:sp>
      <p:sp>
        <p:nvSpPr>
          <p:cNvPr id="114692" name="Slide Number Placeholder 3"/>
          <p:cNvSpPr>
            <a:spLocks noGrp="1"/>
          </p:cNvSpPr>
          <p:nvPr>
            <p:ph type="sldNum" sz="quarter" idx="5"/>
          </p:nvPr>
        </p:nvSpPr>
        <p:spPr>
          <a:noFill/>
        </p:spPr>
        <p:txBody>
          <a:bodyPr/>
          <a:lstStyle/>
          <a:p>
            <a:fld id="{8256DD15-5E95-1E4D-A4D8-109B12966F48}" type="slidenum">
              <a:rPr lang="en-US"/>
              <a:pPr/>
              <a:t>70</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pPr eaLnBrk="1" hangingPunct="1"/>
            <a:endParaRPr lang="en-US" dirty="0">
              <a:latin typeface="Times New Roman" pitchFamily="32" charset="0"/>
            </a:endParaRPr>
          </a:p>
        </p:txBody>
      </p:sp>
      <p:sp>
        <p:nvSpPr>
          <p:cNvPr id="115716" name="Slide Number Placeholder 3"/>
          <p:cNvSpPr>
            <a:spLocks noGrp="1"/>
          </p:cNvSpPr>
          <p:nvPr>
            <p:ph type="sldNum" sz="quarter" idx="5"/>
          </p:nvPr>
        </p:nvSpPr>
        <p:spPr>
          <a:noFill/>
        </p:spPr>
        <p:txBody>
          <a:bodyPr/>
          <a:lstStyle/>
          <a:p>
            <a:fld id="{2E51E443-A563-864F-BA4E-0A0D5F50BDF6}" type="slidenum">
              <a:rPr lang="en-US"/>
              <a:pPr/>
              <a:t>71</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eaLnBrk="1" hangingPunct="1">
              <a:lnSpc>
                <a:spcPct val="90000"/>
              </a:lnSpc>
            </a:pPr>
            <a:endParaRPr lang="en-US" dirty="0">
              <a:latin typeface="Times New Roman" pitchFamily="32" charset="0"/>
            </a:endParaRPr>
          </a:p>
        </p:txBody>
      </p:sp>
      <p:sp>
        <p:nvSpPr>
          <p:cNvPr id="116740" name="Slide Number Placeholder 3"/>
          <p:cNvSpPr>
            <a:spLocks noGrp="1"/>
          </p:cNvSpPr>
          <p:nvPr>
            <p:ph type="sldNum" sz="quarter" idx="5"/>
          </p:nvPr>
        </p:nvSpPr>
        <p:spPr>
          <a:noFill/>
        </p:spPr>
        <p:txBody>
          <a:bodyPr/>
          <a:lstStyle/>
          <a:p>
            <a:fld id="{9C4C1942-F9C8-1440-8B66-1C784731BC37}" type="slidenum">
              <a:rPr lang="en-US"/>
              <a:pPr/>
              <a:t>72</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5E5C2F37-A5D7-5B47-A7A8-3D294AC8C027}" type="slidenum">
              <a:rPr lang="en-US"/>
              <a:pPr/>
              <a:t>73</a:t>
            </a:fld>
            <a:endParaRPr lang="en-US" dirty="0"/>
          </a:p>
        </p:txBody>
      </p:sp>
      <p:sp>
        <p:nvSpPr>
          <p:cNvPr id="117763" name="Rectangle 2"/>
          <p:cNvSpPr>
            <a:spLocks noGrp="1" noRot="1" noChangeAspect="1" noChangeArrowheads="1" noTextEdit="1"/>
          </p:cNvSpPr>
          <p:nvPr>
            <p:ph type="sldImg"/>
          </p:nvPr>
        </p:nvSpPr>
        <p:spPr>
          <a:solidFill>
            <a:srgbClr val="FFFFFF"/>
          </a:solidFill>
          <a:ln/>
        </p:spPr>
      </p:sp>
      <p:sp>
        <p:nvSpPr>
          <p:cNvPr id="117764" name="Rectangle 3"/>
          <p:cNvSpPr>
            <a:spLocks noGrp="1" noChangeArrowheads="1"/>
          </p:cNvSpPr>
          <p:nvPr>
            <p:ph type="body" idx="1"/>
          </p:nvPr>
        </p:nvSpPr>
        <p:spPr>
          <a:xfrm>
            <a:off x="685800" y="4343400"/>
            <a:ext cx="5486400" cy="4114800"/>
          </a:xfrm>
          <a:solidFill>
            <a:srgbClr val="FFFFFF"/>
          </a:solidFill>
          <a:ln/>
        </p:spPr>
        <p:txBody>
          <a:bodyPr/>
          <a:lstStyle/>
          <a:p>
            <a:pPr eaLnBrk="1" hangingPunct="1"/>
            <a:endParaRPr lang="en-US" dirty="0">
              <a:latin typeface="Times New Roman" pitchFamily="3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a:prstGeom prst="rect">
            <a:avLst/>
          </a:prstGeo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a:prstGeom prst="rect">
            <a:avLst/>
          </a:prstGeo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8"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4"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3"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xfrm>
            <a:off x="914400" y="6324600"/>
            <a:ext cx="1905000" cy="457200"/>
          </a:xfrm>
          <a:prstGeom prst="rect">
            <a:avLst/>
          </a:prstGeom>
          <a:ln/>
        </p:spPr>
        <p:txBody>
          <a:bodyPr/>
          <a:lstStyle>
            <a:lvl1pPr>
              <a:defRPr/>
            </a:lvl1pPr>
          </a:lstStyle>
          <a:p>
            <a:pPr>
              <a:defRPr/>
            </a:pPr>
            <a:endParaRPr lang="en-US"/>
          </a:p>
        </p:txBody>
      </p:sp>
      <p:sp>
        <p:nvSpPr>
          <p:cNvPr id="5" name="Rectangle 12"/>
          <p:cNvSpPr>
            <a:spLocks noGrp="1" noChangeArrowheads="1"/>
          </p:cNvSpPr>
          <p:nvPr>
            <p:ph type="ftr" sz="quarter" idx="11"/>
          </p:nvPr>
        </p:nvSpPr>
        <p:spPr>
          <a:xfrm>
            <a:off x="3352800" y="6324600"/>
            <a:ext cx="2895600" cy="457200"/>
          </a:xfrm>
          <a:prstGeom prst="rect">
            <a:avLst/>
          </a:prstGeom>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838200" y="617538"/>
            <a:ext cx="83058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361482" name="Rectangle 10"/>
          <p:cNvSpPr>
            <a:spLocks noGrp="1" noChangeArrowheads="1"/>
          </p:cNvSpPr>
          <p:nvPr>
            <p:ph type="body" idx="1"/>
          </p:nvPr>
        </p:nvSpPr>
        <p:spPr bwMode="auto">
          <a:xfrm>
            <a:off x="0" y="2017712"/>
            <a:ext cx="9144000" cy="4840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package" Target="../embeddings/Microsoft_Office_Word_Document1.docx"/></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9.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package" Target="../embeddings/Microsoft_Office_Word_Document2.docx"/></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1.png"/><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package" Target="../embeddings/Microsoft_Office_Word_Document3.docx"/></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package" Target="../embeddings/Microsoft_Office_Word_Document4.docx"/></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package" Target="../embeddings/Microsoft_Office_Word_Document5.docx"/></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package" Target="../embeddings/Microsoft_Office_Word_Document6.docx"/></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5400" y="1981200"/>
            <a:ext cx="9144000" cy="1143000"/>
          </a:xfrm>
        </p:spPr>
        <p:txBody>
          <a:bodyPr/>
          <a:lstStyle/>
          <a:p>
            <a:pPr algn="ctr" eaLnBrk="1" hangingPunct="1">
              <a:defRPr/>
            </a:pPr>
            <a:r>
              <a:rPr lang="en-US" dirty="0"/>
              <a:t>Cellular Wireless Networks</a:t>
            </a:r>
            <a:endParaRPr lang="en-US" dirty="0" smtClean="0">
              <a:cs typeface="+mj-cs"/>
            </a:endParaRP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28</a:t>
            </a: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Ovierview</a:t>
            </a:r>
            <a:endParaRPr lang="en-US" dirty="0"/>
          </a:p>
        </p:txBody>
      </p:sp>
      <p:sp>
        <p:nvSpPr>
          <p:cNvPr id="3" name="Content Placeholder 2"/>
          <p:cNvSpPr>
            <a:spLocks noGrp="1"/>
          </p:cNvSpPr>
          <p:nvPr>
            <p:ph idx="1"/>
          </p:nvPr>
        </p:nvSpPr>
        <p:spPr>
          <a:xfrm>
            <a:off x="0" y="1828800"/>
            <a:ext cx="9144000" cy="4840287"/>
          </a:xfrm>
        </p:spPr>
        <p:txBody>
          <a:bodyPr/>
          <a:lstStyle/>
          <a:p>
            <a:r>
              <a:rPr lang="en-US" sz="2200" dirty="0"/>
              <a:t>Principles of Cellular Networks</a:t>
            </a:r>
            <a:endParaRPr lang="en-US" sz="2200" dirty="0" smtClean="0"/>
          </a:p>
          <a:p>
            <a:r>
              <a:rPr lang="en-US" sz="2200" dirty="0" smtClean="0"/>
              <a:t>Cellular </a:t>
            </a:r>
            <a:r>
              <a:rPr lang="en-US" sz="2200" dirty="0"/>
              <a:t>Geometries</a:t>
            </a:r>
          </a:p>
          <a:p>
            <a:r>
              <a:rPr lang="en-US" sz="2200" dirty="0"/>
              <a:t>Frequency Reuse</a:t>
            </a:r>
          </a:p>
          <a:p>
            <a:r>
              <a:rPr lang="en-US" sz="2200" dirty="0"/>
              <a:t>Increasing Capacity</a:t>
            </a:r>
          </a:p>
          <a:p>
            <a:r>
              <a:rPr lang="en-US" sz="2200" dirty="0" err="1"/>
              <a:t>Macrocell</a:t>
            </a:r>
            <a:r>
              <a:rPr lang="en-US" sz="2200" dirty="0"/>
              <a:t> </a:t>
            </a:r>
            <a:r>
              <a:rPr lang="en-US" sz="2200" dirty="0" smtClean="0"/>
              <a:t>and Microcell</a:t>
            </a:r>
            <a:endParaRPr lang="en-US" sz="2200" dirty="0"/>
          </a:p>
          <a:p>
            <a:r>
              <a:rPr lang="en-US" sz="2200" dirty="0"/>
              <a:t>Operation of Cellular System</a:t>
            </a:r>
          </a:p>
          <a:p>
            <a:r>
              <a:rPr lang="en-US" sz="2200" dirty="0"/>
              <a:t>Call Stages</a:t>
            </a:r>
          </a:p>
          <a:p>
            <a:r>
              <a:rPr lang="en-US" sz="2200" dirty="0"/>
              <a:t>Design Factors</a:t>
            </a:r>
          </a:p>
          <a:p>
            <a:r>
              <a:rPr lang="en-US" sz="2200" dirty="0"/>
              <a:t>Impairments</a:t>
            </a:r>
          </a:p>
          <a:p>
            <a:r>
              <a:rPr lang="en-US" sz="2200" dirty="0" err="1"/>
              <a:t>Ist</a:t>
            </a:r>
            <a:r>
              <a:rPr lang="en-US" sz="2200" dirty="0"/>
              <a:t> Generation Cellular Networks</a:t>
            </a:r>
          </a:p>
          <a:p>
            <a:r>
              <a:rPr lang="en-US" sz="2200" dirty="0"/>
              <a:t>2nd Generation Cellular Networks</a:t>
            </a:r>
          </a:p>
          <a:p>
            <a:r>
              <a:rPr lang="en-US" sz="2200" dirty="0"/>
              <a:t>3rd and 4th Generation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extLst>
      <p:ext uri="{BB962C8B-B14F-4D97-AF65-F5344CB8AC3E}">
        <p14:creationId xmlns:p14="http://schemas.microsoft.com/office/powerpoint/2010/main" xmlns="" val="238033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Cellular Networks</a:t>
            </a:r>
            <a:endParaRPr lang="en-US" dirty="0"/>
          </a:p>
        </p:txBody>
      </p:sp>
      <p:sp>
        <p:nvSpPr>
          <p:cNvPr id="3" name="Content Placeholder 2"/>
          <p:cNvSpPr>
            <a:spLocks noGrp="1"/>
          </p:cNvSpPr>
          <p:nvPr>
            <p:ph idx="1"/>
          </p:nvPr>
        </p:nvSpPr>
        <p:spPr/>
        <p:txBody>
          <a:bodyPr/>
          <a:lstStyle/>
          <a:p>
            <a:r>
              <a:rPr lang="en-US" dirty="0" smtClean="0"/>
              <a:t>Developed to increase capacity for mobile radio telephone service</a:t>
            </a:r>
          </a:p>
          <a:p>
            <a:r>
              <a:rPr lang="en-US" dirty="0" smtClean="0"/>
              <a:t>Prior to cellular radio:</a:t>
            </a:r>
          </a:p>
          <a:p>
            <a:pPr lvl="1"/>
            <a:r>
              <a:rPr lang="en-US" dirty="0" smtClean="0"/>
              <a:t>mobile service was only provided by one high powered transmitter/receiver</a:t>
            </a:r>
          </a:p>
          <a:p>
            <a:pPr lvl="1"/>
            <a:r>
              <a:rPr lang="en-US" dirty="0" smtClean="0"/>
              <a:t>typically supported about 25 channels</a:t>
            </a:r>
          </a:p>
          <a:p>
            <a:pPr lvl="1"/>
            <a:r>
              <a:rPr lang="en-US" dirty="0" smtClean="0"/>
              <a:t>had a radius of about 80km</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extLst>
      <p:ext uri="{BB962C8B-B14F-4D97-AF65-F5344CB8AC3E}">
        <p14:creationId xmlns:p14="http://schemas.microsoft.com/office/powerpoint/2010/main" xmlns="" val="151372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par>
                          <p:cTn id="7" fill="hold">
                            <p:stCondLst>
                              <p:cond delay="500"/>
                            </p:stCondLst>
                            <p:childTnLst>
                              <p:par>
                                <p:cTn id="8" presetID="42" presetClass="entr" presetSubtype="0" fill="hold" nodeType="afterEffect">
                                  <p:stCondLst>
                                    <p:cond delay="25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1000"/>
                                        <p:tgtEl>
                                          <p:spTgt spid="3">
                                            <p:txEl>
                                              <p:pRg st="2" end="2"/>
                                            </p:txEl>
                                          </p:spTgt>
                                        </p:tgtEl>
                                      </p:cBhvr>
                                    </p:animEffect>
                                    <p:anim calcmode="lin" valueType="num">
                                      <p:cBhvr>
                                        <p:cTn id="1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3" fill="hold">
                            <p:stCondLst>
                              <p:cond delay="1750"/>
                            </p:stCondLst>
                            <p:childTnLst>
                              <p:par>
                                <p:cTn id="14" presetID="42" presetClass="entr" presetSubtype="0" fill="hold" nodeType="afterEffect">
                                  <p:stCondLst>
                                    <p:cond delay="25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1000"/>
                                        <p:tgtEl>
                                          <p:spTgt spid="3">
                                            <p:txEl>
                                              <p:pRg st="3" end="3"/>
                                            </p:txEl>
                                          </p:spTgt>
                                        </p:tgtEl>
                                      </p:cBhvr>
                                    </p:animEffect>
                                    <p:anim calcmode="lin" valueType="num">
                                      <p:cBhvr>
                                        <p:cTn id="1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2" presetClass="entr" presetSubtype="0" fill="hold" nodeType="afterEffect">
                                  <p:stCondLst>
                                    <p:cond delay="25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GB" smtClean="0"/>
              <a:t>Cellular Network Organization</a:t>
            </a:r>
            <a:endParaRPr lang="en-GB" dirty="0"/>
          </a:p>
        </p:txBody>
      </p:sp>
      <p:sp>
        <p:nvSpPr>
          <p:cNvPr id="20483" name="Rectangle 3"/>
          <p:cNvSpPr>
            <a:spLocks noGrp="1" noChangeArrowheads="1"/>
          </p:cNvSpPr>
          <p:nvPr>
            <p:ph type="body" idx="1"/>
          </p:nvPr>
        </p:nvSpPr>
        <p:spPr/>
        <p:txBody>
          <a:bodyPr/>
          <a:lstStyle/>
          <a:p>
            <a:r>
              <a:rPr lang="en-GB" sz="2400" dirty="0" smtClean="0"/>
              <a:t>key for mobile technologies</a:t>
            </a:r>
          </a:p>
          <a:p>
            <a:r>
              <a:rPr lang="en-GB" sz="2400" dirty="0" smtClean="0"/>
              <a:t>based on multiple low power transmitters</a:t>
            </a:r>
          </a:p>
          <a:p>
            <a:r>
              <a:rPr lang="en-GB" sz="2400" dirty="0" smtClean="0"/>
              <a:t>area divided into cells</a:t>
            </a:r>
          </a:p>
          <a:p>
            <a:pPr lvl="1"/>
            <a:r>
              <a:rPr lang="en-GB" sz="2400" dirty="0" smtClean="0"/>
              <a:t>in a tiling pattern to provide full coverage</a:t>
            </a:r>
          </a:p>
          <a:p>
            <a:pPr lvl="1"/>
            <a:r>
              <a:rPr lang="en-GB" sz="2400" dirty="0" smtClean="0"/>
              <a:t>each with own antenna</a:t>
            </a:r>
          </a:p>
          <a:p>
            <a:pPr lvl="1"/>
            <a:r>
              <a:rPr lang="en-GB" sz="2400" dirty="0" smtClean="0"/>
              <a:t>each with own range of frequencies</a:t>
            </a:r>
          </a:p>
          <a:p>
            <a:pPr lvl="1"/>
            <a:r>
              <a:rPr lang="en-GB" sz="2400" dirty="0" smtClean="0"/>
              <a:t>served by base station</a:t>
            </a:r>
          </a:p>
          <a:p>
            <a:pPr lvl="2"/>
            <a:r>
              <a:rPr lang="en-GB" dirty="0" smtClean="0"/>
              <a:t>consisting of transmitter, receiver, and control unit</a:t>
            </a:r>
          </a:p>
          <a:p>
            <a:pPr lvl="1"/>
            <a:r>
              <a:rPr lang="en-GB" sz="2400" dirty="0" smtClean="0"/>
              <a:t>adjacent cells use different frequencies to avoid crosstalk</a:t>
            </a:r>
          </a:p>
          <a:p>
            <a:pPr lvl="2"/>
            <a:r>
              <a:rPr lang="en-GB" dirty="0" smtClean="0"/>
              <a:t>cells sufficiently distant can use same frequency band</a:t>
            </a:r>
          </a:p>
          <a:p>
            <a:pPr lvl="1"/>
            <a:endParaRPr lang="en-GB" sz="2400" dirty="0" smtClean="0"/>
          </a:p>
          <a:p>
            <a:pPr lvl="1"/>
            <a:endParaRPr lang="en-GB" sz="24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4</a:t>
            </a:fld>
            <a:endParaRPr lang="en-US"/>
          </a:p>
        </p:txBody>
      </p:sp>
    </p:spTree>
    <p:extLst>
      <p:ext uri="{BB962C8B-B14F-4D97-AF65-F5344CB8AC3E}">
        <p14:creationId xmlns:p14="http://schemas.microsoft.com/office/powerpoint/2010/main" xmlns="" val="202322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2048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2048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26" presetClass="entr" presetSubtype="0" fill="hold" nodeType="afterEffect">
                                  <p:stCondLst>
                                    <p:cond delay="250"/>
                                  </p:stCondLst>
                                  <p:childTnLst>
                                    <p:set>
                                      <p:cBhvr>
                                        <p:cTn id="15" dur="1" fill="hold">
                                          <p:stCondLst>
                                            <p:cond delay="0"/>
                                          </p:stCondLst>
                                        </p:cTn>
                                        <p:tgtEl>
                                          <p:spTgt spid="20483">
                                            <p:txEl>
                                              <p:pRg st="3" end="3"/>
                                            </p:txEl>
                                          </p:spTgt>
                                        </p:tgtEl>
                                        <p:attrNameLst>
                                          <p:attrName>style.visibility</p:attrName>
                                        </p:attrNameLst>
                                      </p:cBhvr>
                                      <p:to>
                                        <p:strVal val="visible"/>
                                      </p:to>
                                    </p:set>
                                    <p:animEffect transition="in" filter="wipe(down)">
                                      <p:cBhvr>
                                        <p:cTn id="16" dur="580">
                                          <p:stCondLst>
                                            <p:cond delay="0"/>
                                          </p:stCondLst>
                                        </p:cTn>
                                        <p:tgtEl>
                                          <p:spTgt spid="20483">
                                            <p:txEl>
                                              <p:pRg st="3" end="3"/>
                                            </p:txEl>
                                          </p:spTgt>
                                        </p:tgtEl>
                                      </p:cBhvr>
                                    </p:animEffect>
                                    <p:anim calcmode="lin" valueType="num">
                                      <p:cBhvr>
                                        <p:cTn id="17" dur="1822" tmFilter="0,0; 0.14,0.36; 0.43,0.73; 0.71,0.91; 1.0,1.0">
                                          <p:stCondLst>
                                            <p:cond delay="0"/>
                                          </p:stCondLst>
                                        </p:cTn>
                                        <p:tgtEl>
                                          <p:spTgt spid="20483">
                                            <p:txEl>
                                              <p:pRg st="3" end="3"/>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20483">
                                            <p:txEl>
                                              <p:pRg st="3" end="3"/>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20483">
                                            <p:txEl>
                                              <p:pRg st="3" end="3"/>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20483">
                                            <p:txEl>
                                              <p:pRg st="3" end="3"/>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20483">
                                            <p:txEl>
                                              <p:pRg st="3" end="3"/>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20483">
                                            <p:txEl>
                                              <p:pRg st="3" end="3"/>
                                            </p:txEl>
                                          </p:spTgt>
                                        </p:tgtEl>
                                      </p:cBhvr>
                                      <p:to x="100000" y="60000"/>
                                    </p:animScale>
                                    <p:animScale>
                                      <p:cBhvr>
                                        <p:cTn id="23" dur="166" decel="50000">
                                          <p:stCondLst>
                                            <p:cond delay="676"/>
                                          </p:stCondLst>
                                        </p:cTn>
                                        <p:tgtEl>
                                          <p:spTgt spid="20483">
                                            <p:txEl>
                                              <p:pRg st="3" end="3"/>
                                            </p:txEl>
                                          </p:spTgt>
                                        </p:tgtEl>
                                      </p:cBhvr>
                                      <p:to x="100000" y="100000"/>
                                    </p:animScale>
                                    <p:animScale>
                                      <p:cBhvr>
                                        <p:cTn id="24" dur="26">
                                          <p:stCondLst>
                                            <p:cond delay="1312"/>
                                          </p:stCondLst>
                                        </p:cTn>
                                        <p:tgtEl>
                                          <p:spTgt spid="20483">
                                            <p:txEl>
                                              <p:pRg st="3" end="3"/>
                                            </p:txEl>
                                          </p:spTgt>
                                        </p:tgtEl>
                                      </p:cBhvr>
                                      <p:to x="100000" y="80000"/>
                                    </p:animScale>
                                    <p:animScale>
                                      <p:cBhvr>
                                        <p:cTn id="25" dur="166" decel="50000">
                                          <p:stCondLst>
                                            <p:cond delay="1338"/>
                                          </p:stCondLst>
                                        </p:cTn>
                                        <p:tgtEl>
                                          <p:spTgt spid="20483">
                                            <p:txEl>
                                              <p:pRg st="3" end="3"/>
                                            </p:txEl>
                                          </p:spTgt>
                                        </p:tgtEl>
                                      </p:cBhvr>
                                      <p:to x="100000" y="100000"/>
                                    </p:animScale>
                                    <p:animScale>
                                      <p:cBhvr>
                                        <p:cTn id="26" dur="26">
                                          <p:stCondLst>
                                            <p:cond delay="1642"/>
                                          </p:stCondLst>
                                        </p:cTn>
                                        <p:tgtEl>
                                          <p:spTgt spid="20483">
                                            <p:txEl>
                                              <p:pRg st="3" end="3"/>
                                            </p:txEl>
                                          </p:spTgt>
                                        </p:tgtEl>
                                      </p:cBhvr>
                                      <p:to x="100000" y="90000"/>
                                    </p:animScale>
                                    <p:animScale>
                                      <p:cBhvr>
                                        <p:cTn id="27" dur="166" decel="50000">
                                          <p:stCondLst>
                                            <p:cond delay="1668"/>
                                          </p:stCondLst>
                                        </p:cTn>
                                        <p:tgtEl>
                                          <p:spTgt spid="20483">
                                            <p:txEl>
                                              <p:pRg st="3" end="3"/>
                                            </p:txEl>
                                          </p:spTgt>
                                        </p:tgtEl>
                                      </p:cBhvr>
                                      <p:to x="100000" y="100000"/>
                                    </p:animScale>
                                    <p:animScale>
                                      <p:cBhvr>
                                        <p:cTn id="28" dur="26">
                                          <p:stCondLst>
                                            <p:cond delay="1808"/>
                                          </p:stCondLst>
                                        </p:cTn>
                                        <p:tgtEl>
                                          <p:spTgt spid="20483">
                                            <p:txEl>
                                              <p:pRg st="3" end="3"/>
                                            </p:txEl>
                                          </p:spTgt>
                                        </p:tgtEl>
                                      </p:cBhvr>
                                      <p:to x="100000" y="95000"/>
                                    </p:animScale>
                                    <p:animScale>
                                      <p:cBhvr>
                                        <p:cTn id="29" dur="166" decel="50000">
                                          <p:stCondLst>
                                            <p:cond delay="1834"/>
                                          </p:stCondLst>
                                        </p:cTn>
                                        <p:tgtEl>
                                          <p:spTgt spid="20483">
                                            <p:txEl>
                                              <p:pRg st="3" end="3"/>
                                            </p:txEl>
                                          </p:spTgt>
                                        </p:tgtEl>
                                      </p:cBhvr>
                                      <p:to x="100000" y="100000"/>
                                    </p:animScale>
                                  </p:childTnLst>
                                </p:cTn>
                              </p:par>
                            </p:childTnLst>
                          </p:cTn>
                        </p:par>
                        <p:par>
                          <p:cTn id="30" fill="hold">
                            <p:stCondLst>
                              <p:cond delay="3750"/>
                            </p:stCondLst>
                            <p:childTnLst>
                              <p:par>
                                <p:cTn id="31" presetID="26" presetClass="entr" presetSubtype="0" fill="hold" nodeType="afterEffect">
                                  <p:stCondLst>
                                    <p:cond delay="250"/>
                                  </p:stCondLst>
                                  <p:childTnLst>
                                    <p:set>
                                      <p:cBhvr>
                                        <p:cTn id="32" dur="1" fill="hold">
                                          <p:stCondLst>
                                            <p:cond delay="0"/>
                                          </p:stCondLst>
                                        </p:cTn>
                                        <p:tgtEl>
                                          <p:spTgt spid="20483">
                                            <p:txEl>
                                              <p:pRg st="4" end="4"/>
                                            </p:txEl>
                                          </p:spTgt>
                                        </p:tgtEl>
                                        <p:attrNameLst>
                                          <p:attrName>style.visibility</p:attrName>
                                        </p:attrNameLst>
                                      </p:cBhvr>
                                      <p:to>
                                        <p:strVal val="visible"/>
                                      </p:to>
                                    </p:set>
                                    <p:animEffect transition="in" filter="wipe(down)">
                                      <p:cBhvr>
                                        <p:cTn id="33" dur="580">
                                          <p:stCondLst>
                                            <p:cond delay="0"/>
                                          </p:stCondLst>
                                        </p:cTn>
                                        <p:tgtEl>
                                          <p:spTgt spid="20483">
                                            <p:txEl>
                                              <p:pRg st="4" end="4"/>
                                            </p:txEl>
                                          </p:spTgt>
                                        </p:tgtEl>
                                      </p:cBhvr>
                                    </p:animEffect>
                                    <p:anim calcmode="lin" valueType="num">
                                      <p:cBhvr>
                                        <p:cTn id="34" dur="1822" tmFilter="0,0; 0.14,0.36; 0.43,0.73; 0.71,0.91; 1.0,1.0">
                                          <p:stCondLst>
                                            <p:cond delay="0"/>
                                          </p:stCondLst>
                                        </p:cTn>
                                        <p:tgtEl>
                                          <p:spTgt spid="20483">
                                            <p:txEl>
                                              <p:pRg st="4" end="4"/>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0483">
                                            <p:txEl>
                                              <p:pRg st="4" end="4"/>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0483">
                                            <p:txEl>
                                              <p:pRg st="4" end="4"/>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0483">
                                            <p:txEl>
                                              <p:pRg st="4" end="4"/>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0483">
                                            <p:txEl>
                                              <p:pRg st="4" end="4"/>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20483">
                                            <p:txEl>
                                              <p:pRg st="4" end="4"/>
                                            </p:txEl>
                                          </p:spTgt>
                                        </p:tgtEl>
                                      </p:cBhvr>
                                      <p:to x="100000" y="60000"/>
                                    </p:animScale>
                                    <p:animScale>
                                      <p:cBhvr>
                                        <p:cTn id="40" dur="166" decel="50000">
                                          <p:stCondLst>
                                            <p:cond delay="676"/>
                                          </p:stCondLst>
                                        </p:cTn>
                                        <p:tgtEl>
                                          <p:spTgt spid="20483">
                                            <p:txEl>
                                              <p:pRg st="4" end="4"/>
                                            </p:txEl>
                                          </p:spTgt>
                                        </p:tgtEl>
                                      </p:cBhvr>
                                      <p:to x="100000" y="100000"/>
                                    </p:animScale>
                                    <p:animScale>
                                      <p:cBhvr>
                                        <p:cTn id="41" dur="26">
                                          <p:stCondLst>
                                            <p:cond delay="1312"/>
                                          </p:stCondLst>
                                        </p:cTn>
                                        <p:tgtEl>
                                          <p:spTgt spid="20483">
                                            <p:txEl>
                                              <p:pRg st="4" end="4"/>
                                            </p:txEl>
                                          </p:spTgt>
                                        </p:tgtEl>
                                      </p:cBhvr>
                                      <p:to x="100000" y="80000"/>
                                    </p:animScale>
                                    <p:animScale>
                                      <p:cBhvr>
                                        <p:cTn id="42" dur="166" decel="50000">
                                          <p:stCondLst>
                                            <p:cond delay="1338"/>
                                          </p:stCondLst>
                                        </p:cTn>
                                        <p:tgtEl>
                                          <p:spTgt spid="20483">
                                            <p:txEl>
                                              <p:pRg st="4" end="4"/>
                                            </p:txEl>
                                          </p:spTgt>
                                        </p:tgtEl>
                                      </p:cBhvr>
                                      <p:to x="100000" y="100000"/>
                                    </p:animScale>
                                    <p:animScale>
                                      <p:cBhvr>
                                        <p:cTn id="43" dur="26">
                                          <p:stCondLst>
                                            <p:cond delay="1642"/>
                                          </p:stCondLst>
                                        </p:cTn>
                                        <p:tgtEl>
                                          <p:spTgt spid="20483">
                                            <p:txEl>
                                              <p:pRg st="4" end="4"/>
                                            </p:txEl>
                                          </p:spTgt>
                                        </p:tgtEl>
                                      </p:cBhvr>
                                      <p:to x="100000" y="90000"/>
                                    </p:animScale>
                                    <p:animScale>
                                      <p:cBhvr>
                                        <p:cTn id="44" dur="166" decel="50000">
                                          <p:stCondLst>
                                            <p:cond delay="1668"/>
                                          </p:stCondLst>
                                        </p:cTn>
                                        <p:tgtEl>
                                          <p:spTgt spid="20483">
                                            <p:txEl>
                                              <p:pRg st="4" end="4"/>
                                            </p:txEl>
                                          </p:spTgt>
                                        </p:tgtEl>
                                      </p:cBhvr>
                                      <p:to x="100000" y="100000"/>
                                    </p:animScale>
                                    <p:animScale>
                                      <p:cBhvr>
                                        <p:cTn id="45" dur="26">
                                          <p:stCondLst>
                                            <p:cond delay="1808"/>
                                          </p:stCondLst>
                                        </p:cTn>
                                        <p:tgtEl>
                                          <p:spTgt spid="20483">
                                            <p:txEl>
                                              <p:pRg st="4" end="4"/>
                                            </p:txEl>
                                          </p:spTgt>
                                        </p:tgtEl>
                                      </p:cBhvr>
                                      <p:to x="100000" y="95000"/>
                                    </p:animScale>
                                    <p:animScale>
                                      <p:cBhvr>
                                        <p:cTn id="46" dur="166" decel="50000">
                                          <p:stCondLst>
                                            <p:cond delay="1834"/>
                                          </p:stCondLst>
                                        </p:cTn>
                                        <p:tgtEl>
                                          <p:spTgt spid="20483">
                                            <p:txEl>
                                              <p:pRg st="4" end="4"/>
                                            </p:txEl>
                                          </p:spTgt>
                                        </p:tgtEl>
                                      </p:cBhvr>
                                      <p:to x="100000" y="100000"/>
                                    </p:animScale>
                                  </p:childTnLst>
                                </p:cTn>
                              </p:par>
                            </p:childTnLst>
                          </p:cTn>
                        </p:par>
                        <p:par>
                          <p:cTn id="47" fill="hold">
                            <p:stCondLst>
                              <p:cond delay="6000"/>
                            </p:stCondLst>
                            <p:childTnLst>
                              <p:par>
                                <p:cTn id="48" presetID="26" presetClass="entr" presetSubtype="0" fill="hold" nodeType="afterEffect">
                                  <p:stCondLst>
                                    <p:cond delay="250"/>
                                  </p:stCondLst>
                                  <p:childTnLst>
                                    <p:set>
                                      <p:cBhvr>
                                        <p:cTn id="49" dur="1" fill="hold">
                                          <p:stCondLst>
                                            <p:cond delay="0"/>
                                          </p:stCondLst>
                                        </p:cTn>
                                        <p:tgtEl>
                                          <p:spTgt spid="20483">
                                            <p:txEl>
                                              <p:pRg st="5" end="5"/>
                                            </p:txEl>
                                          </p:spTgt>
                                        </p:tgtEl>
                                        <p:attrNameLst>
                                          <p:attrName>style.visibility</p:attrName>
                                        </p:attrNameLst>
                                      </p:cBhvr>
                                      <p:to>
                                        <p:strVal val="visible"/>
                                      </p:to>
                                    </p:set>
                                    <p:animEffect transition="in" filter="wipe(down)">
                                      <p:cBhvr>
                                        <p:cTn id="50" dur="580">
                                          <p:stCondLst>
                                            <p:cond delay="0"/>
                                          </p:stCondLst>
                                        </p:cTn>
                                        <p:tgtEl>
                                          <p:spTgt spid="20483">
                                            <p:txEl>
                                              <p:pRg st="5" end="5"/>
                                            </p:txEl>
                                          </p:spTgt>
                                        </p:tgtEl>
                                      </p:cBhvr>
                                    </p:animEffect>
                                    <p:anim calcmode="lin" valueType="num">
                                      <p:cBhvr>
                                        <p:cTn id="51" dur="1822" tmFilter="0,0; 0.14,0.36; 0.43,0.73; 0.71,0.91; 1.0,1.0">
                                          <p:stCondLst>
                                            <p:cond delay="0"/>
                                          </p:stCondLst>
                                        </p:cTn>
                                        <p:tgtEl>
                                          <p:spTgt spid="20483">
                                            <p:txEl>
                                              <p:pRg st="5" end="5"/>
                                            </p:txEl>
                                          </p:spTgt>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20483">
                                            <p:txEl>
                                              <p:pRg st="5" end="5"/>
                                            </p:txEl>
                                          </p:spTgt>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20483">
                                            <p:txEl>
                                              <p:pRg st="5" end="5"/>
                                            </p:txEl>
                                          </p:spTgt>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20483">
                                            <p:txEl>
                                              <p:pRg st="5" end="5"/>
                                            </p:txEl>
                                          </p:spTgt>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20483">
                                            <p:txEl>
                                              <p:pRg st="5" end="5"/>
                                            </p:txEl>
                                          </p:spTgt>
                                        </p:tgtEl>
                                        <p:attrNameLst>
                                          <p:attrName>ppt_y</p:attrName>
                                        </p:attrNameLst>
                                      </p:cBhvr>
                                      <p:tavLst>
                                        <p:tav tm="0" fmla="#ppt_y-sin(pi*$)/81">
                                          <p:val>
                                            <p:fltVal val="0"/>
                                          </p:val>
                                        </p:tav>
                                        <p:tav tm="100000">
                                          <p:val>
                                            <p:fltVal val="1"/>
                                          </p:val>
                                        </p:tav>
                                      </p:tavLst>
                                    </p:anim>
                                    <p:animScale>
                                      <p:cBhvr>
                                        <p:cTn id="56" dur="26">
                                          <p:stCondLst>
                                            <p:cond delay="650"/>
                                          </p:stCondLst>
                                        </p:cTn>
                                        <p:tgtEl>
                                          <p:spTgt spid="20483">
                                            <p:txEl>
                                              <p:pRg st="5" end="5"/>
                                            </p:txEl>
                                          </p:spTgt>
                                        </p:tgtEl>
                                      </p:cBhvr>
                                      <p:to x="100000" y="60000"/>
                                    </p:animScale>
                                    <p:animScale>
                                      <p:cBhvr>
                                        <p:cTn id="57" dur="166" decel="50000">
                                          <p:stCondLst>
                                            <p:cond delay="676"/>
                                          </p:stCondLst>
                                        </p:cTn>
                                        <p:tgtEl>
                                          <p:spTgt spid="20483">
                                            <p:txEl>
                                              <p:pRg st="5" end="5"/>
                                            </p:txEl>
                                          </p:spTgt>
                                        </p:tgtEl>
                                      </p:cBhvr>
                                      <p:to x="100000" y="100000"/>
                                    </p:animScale>
                                    <p:animScale>
                                      <p:cBhvr>
                                        <p:cTn id="58" dur="26">
                                          <p:stCondLst>
                                            <p:cond delay="1312"/>
                                          </p:stCondLst>
                                        </p:cTn>
                                        <p:tgtEl>
                                          <p:spTgt spid="20483">
                                            <p:txEl>
                                              <p:pRg st="5" end="5"/>
                                            </p:txEl>
                                          </p:spTgt>
                                        </p:tgtEl>
                                      </p:cBhvr>
                                      <p:to x="100000" y="80000"/>
                                    </p:animScale>
                                    <p:animScale>
                                      <p:cBhvr>
                                        <p:cTn id="59" dur="166" decel="50000">
                                          <p:stCondLst>
                                            <p:cond delay="1338"/>
                                          </p:stCondLst>
                                        </p:cTn>
                                        <p:tgtEl>
                                          <p:spTgt spid="20483">
                                            <p:txEl>
                                              <p:pRg st="5" end="5"/>
                                            </p:txEl>
                                          </p:spTgt>
                                        </p:tgtEl>
                                      </p:cBhvr>
                                      <p:to x="100000" y="100000"/>
                                    </p:animScale>
                                    <p:animScale>
                                      <p:cBhvr>
                                        <p:cTn id="60" dur="26">
                                          <p:stCondLst>
                                            <p:cond delay="1642"/>
                                          </p:stCondLst>
                                        </p:cTn>
                                        <p:tgtEl>
                                          <p:spTgt spid="20483">
                                            <p:txEl>
                                              <p:pRg st="5" end="5"/>
                                            </p:txEl>
                                          </p:spTgt>
                                        </p:tgtEl>
                                      </p:cBhvr>
                                      <p:to x="100000" y="90000"/>
                                    </p:animScale>
                                    <p:animScale>
                                      <p:cBhvr>
                                        <p:cTn id="61" dur="166" decel="50000">
                                          <p:stCondLst>
                                            <p:cond delay="1668"/>
                                          </p:stCondLst>
                                        </p:cTn>
                                        <p:tgtEl>
                                          <p:spTgt spid="20483">
                                            <p:txEl>
                                              <p:pRg st="5" end="5"/>
                                            </p:txEl>
                                          </p:spTgt>
                                        </p:tgtEl>
                                      </p:cBhvr>
                                      <p:to x="100000" y="100000"/>
                                    </p:animScale>
                                    <p:animScale>
                                      <p:cBhvr>
                                        <p:cTn id="62" dur="26">
                                          <p:stCondLst>
                                            <p:cond delay="1808"/>
                                          </p:stCondLst>
                                        </p:cTn>
                                        <p:tgtEl>
                                          <p:spTgt spid="20483">
                                            <p:txEl>
                                              <p:pRg st="5" end="5"/>
                                            </p:txEl>
                                          </p:spTgt>
                                        </p:tgtEl>
                                      </p:cBhvr>
                                      <p:to x="100000" y="95000"/>
                                    </p:animScale>
                                    <p:animScale>
                                      <p:cBhvr>
                                        <p:cTn id="63" dur="166" decel="50000">
                                          <p:stCondLst>
                                            <p:cond delay="1834"/>
                                          </p:stCondLst>
                                        </p:cTn>
                                        <p:tgtEl>
                                          <p:spTgt spid="20483">
                                            <p:txEl>
                                              <p:pRg st="5" end="5"/>
                                            </p:txEl>
                                          </p:spTgt>
                                        </p:tgtEl>
                                      </p:cBhvr>
                                      <p:to x="100000" y="100000"/>
                                    </p:animScale>
                                  </p:childTnLst>
                                </p:cTn>
                              </p:par>
                            </p:childTnLst>
                          </p:cTn>
                        </p:par>
                        <p:par>
                          <p:cTn id="64" fill="hold">
                            <p:stCondLst>
                              <p:cond delay="8250"/>
                            </p:stCondLst>
                            <p:childTnLst>
                              <p:par>
                                <p:cTn id="65" presetID="26" presetClass="entr" presetSubtype="0" fill="hold" nodeType="afterEffect">
                                  <p:stCondLst>
                                    <p:cond delay="250"/>
                                  </p:stCondLst>
                                  <p:childTnLst>
                                    <p:set>
                                      <p:cBhvr>
                                        <p:cTn id="66" dur="1" fill="hold">
                                          <p:stCondLst>
                                            <p:cond delay="0"/>
                                          </p:stCondLst>
                                        </p:cTn>
                                        <p:tgtEl>
                                          <p:spTgt spid="20483">
                                            <p:txEl>
                                              <p:pRg st="6" end="6"/>
                                            </p:txEl>
                                          </p:spTgt>
                                        </p:tgtEl>
                                        <p:attrNameLst>
                                          <p:attrName>style.visibility</p:attrName>
                                        </p:attrNameLst>
                                      </p:cBhvr>
                                      <p:to>
                                        <p:strVal val="visible"/>
                                      </p:to>
                                    </p:set>
                                    <p:animEffect transition="in" filter="wipe(down)">
                                      <p:cBhvr>
                                        <p:cTn id="67" dur="580">
                                          <p:stCondLst>
                                            <p:cond delay="0"/>
                                          </p:stCondLst>
                                        </p:cTn>
                                        <p:tgtEl>
                                          <p:spTgt spid="20483">
                                            <p:txEl>
                                              <p:pRg st="6" end="6"/>
                                            </p:txEl>
                                          </p:spTgt>
                                        </p:tgtEl>
                                      </p:cBhvr>
                                    </p:animEffect>
                                    <p:anim calcmode="lin" valueType="num">
                                      <p:cBhvr>
                                        <p:cTn id="68" dur="1822" tmFilter="0,0; 0.14,0.36; 0.43,0.73; 0.71,0.91; 1.0,1.0">
                                          <p:stCondLst>
                                            <p:cond delay="0"/>
                                          </p:stCondLst>
                                        </p:cTn>
                                        <p:tgtEl>
                                          <p:spTgt spid="20483">
                                            <p:txEl>
                                              <p:pRg st="6" end="6"/>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20483">
                                            <p:txEl>
                                              <p:pRg st="6" end="6"/>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20483">
                                            <p:txEl>
                                              <p:pRg st="6" end="6"/>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20483">
                                            <p:txEl>
                                              <p:pRg st="6" end="6"/>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20483">
                                            <p:txEl>
                                              <p:pRg st="6" end="6"/>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20483">
                                            <p:txEl>
                                              <p:pRg st="6" end="6"/>
                                            </p:txEl>
                                          </p:spTgt>
                                        </p:tgtEl>
                                      </p:cBhvr>
                                      <p:to x="100000" y="60000"/>
                                    </p:animScale>
                                    <p:animScale>
                                      <p:cBhvr>
                                        <p:cTn id="74" dur="166" decel="50000">
                                          <p:stCondLst>
                                            <p:cond delay="676"/>
                                          </p:stCondLst>
                                        </p:cTn>
                                        <p:tgtEl>
                                          <p:spTgt spid="20483">
                                            <p:txEl>
                                              <p:pRg st="6" end="6"/>
                                            </p:txEl>
                                          </p:spTgt>
                                        </p:tgtEl>
                                      </p:cBhvr>
                                      <p:to x="100000" y="100000"/>
                                    </p:animScale>
                                    <p:animScale>
                                      <p:cBhvr>
                                        <p:cTn id="75" dur="26">
                                          <p:stCondLst>
                                            <p:cond delay="1312"/>
                                          </p:stCondLst>
                                        </p:cTn>
                                        <p:tgtEl>
                                          <p:spTgt spid="20483">
                                            <p:txEl>
                                              <p:pRg st="6" end="6"/>
                                            </p:txEl>
                                          </p:spTgt>
                                        </p:tgtEl>
                                      </p:cBhvr>
                                      <p:to x="100000" y="80000"/>
                                    </p:animScale>
                                    <p:animScale>
                                      <p:cBhvr>
                                        <p:cTn id="76" dur="166" decel="50000">
                                          <p:stCondLst>
                                            <p:cond delay="1338"/>
                                          </p:stCondLst>
                                        </p:cTn>
                                        <p:tgtEl>
                                          <p:spTgt spid="20483">
                                            <p:txEl>
                                              <p:pRg st="6" end="6"/>
                                            </p:txEl>
                                          </p:spTgt>
                                        </p:tgtEl>
                                      </p:cBhvr>
                                      <p:to x="100000" y="100000"/>
                                    </p:animScale>
                                    <p:animScale>
                                      <p:cBhvr>
                                        <p:cTn id="77" dur="26">
                                          <p:stCondLst>
                                            <p:cond delay="1642"/>
                                          </p:stCondLst>
                                        </p:cTn>
                                        <p:tgtEl>
                                          <p:spTgt spid="20483">
                                            <p:txEl>
                                              <p:pRg st="6" end="6"/>
                                            </p:txEl>
                                          </p:spTgt>
                                        </p:tgtEl>
                                      </p:cBhvr>
                                      <p:to x="100000" y="90000"/>
                                    </p:animScale>
                                    <p:animScale>
                                      <p:cBhvr>
                                        <p:cTn id="78" dur="166" decel="50000">
                                          <p:stCondLst>
                                            <p:cond delay="1668"/>
                                          </p:stCondLst>
                                        </p:cTn>
                                        <p:tgtEl>
                                          <p:spTgt spid="20483">
                                            <p:txEl>
                                              <p:pRg st="6" end="6"/>
                                            </p:txEl>
                                          </p:spTgt>
                                        </p:tgtEl>
                                      </p:cBhvr>
                                      <p:to x="100000" y="100000"/>
                                    </p:animScale>
                                    <p:animScale>
                                      <p:cBhvr>
                                        <p:cTn id="79" dur="26">
                                          <p:stCondLst>
                                            <p:cond delay="1808"/>
                                          </p:stCondLst>
                                        </p:cTn>
                                        <p:tgtEl>
                                          <p:spTgt spid="20483">
                                            <p:txEl>
                                              <p:pRg st="6" end="6"/>
                                            </p:txEl>
                                          </p:spTgt>
                                        </p:tgtEl>
                                      </p:cBhvr>
                                      <p:to x="100000" y="95000"/>
                                    </p:animScale>
                                    <p:animScale>
                                      <p:cBhvr>
                                        <p:cTn id="80" dur="166" decel="50000">
                                          <p:stCondLst>
                                            <p:cond delay="1834"/>
                                          </p:stCondLst>
                                        </p:cTn>
                                        <p:tgtEl>
                                          <p:spTgt spid="20483">
                                            <p:txEl>
                                              <p:pRg st="6" end="6"/>
                                            </p:txEl>
                                          </p:spTgt>
                                        </p:tgtEl>
                                      </p:cBhvr>
                                      <p:to x="100000" y="100000"/>
                                    </p:animScale>
                                  </p:childTnLst>
                                </p:cTn>
                              </p:par>
                            </p:childTnLst>
                          </p:cTn>
                        </p:par>
                        <p:par>
                          <p:cTn id="81" fill="hold">
                            <p:stCondLst>
                              <p:cond delay="10500"/>
                            </p:stCondLst>
                            <p:childTnLst>
                              <p:par>
                                <p:cTn id="82" presetID="2" presetClass="entr" presetSubtype="8" fill="hold" nodeType="afterEffect">
                                  <p:stCondLst>
                                    <p:cond delay="0"/>
                                  </p:stCondLst>
                                  <p:childTnLst>
                                    <p:set>
                                      <p:cBhvr>
                                        <p:cTn id="83" dur="1" fill="hold">
                                          <p:stCondLst>
                                            <p:cond delay="0"/>
                                          </p:stCondLst>
                                        </p:cTn>
                                        <p:tgtEl>
                                          <p:spTgt spid="20483">
                                            <p:txEl>
                                              <p:pRg st="7" end="7"/>
                                            </p:txEl>
                                          </p:spTgt>
                                        </p:tgtEl>
                                        <p:attrNameLst>
                                          <p:attrName>style.visibility</p:attrName>
                                        </p:attrNameLst>
                                      </p:cBhvr>
                                      <p:to>
                                        <p:strVal val="visible"/>
                                      </p:to>
                                    </p:set>
                                    <p:anim calcmode="lin" valueType="num">
                                      <p:cBhvr additive="base">
                                        <p:cTn id="84" dur="500" fill="hold"/>
                                        <p:tgtEl>
                                          <p:spTgt spid="20483">
                                            <p:txEl>
                                              <p:pRg st="7" end="7"/>
                                            </p:txEl>
                                          </p:spTgt>
                                        </p:tgtEl>
                                        <p:attrNameLst>
                                          <p:attrName>ppt_x</p:attrName>
                                        </p:attrNameLst>
                                      </p:cBhvr>
                                      <p:tavLst>
                                        <p:tav tm="0">
                                          <p:val>
                                            <p:strVal val="0-#ppt_w/2"/>
                                          </p:val>
                                        </p:tav>
                                        <p:tav tm="100000">
                                          <p:val>
                                            <p:strVal val="#ppt_x"/>
                                          </p:val>
                                        </p:tav>
                                      </p:tavLst>
                                    </p:anim>
                                    <p:anim calcmode="lin" valueType="num">
                                      <p:cBhvr additive="base">
                                        <p:cTn id="85" dur="500" fill="hold"/>
                                        <p:tgtEl>
                                          <p:spTgt spid="20483">
                                            <p:txEl>
                                              <p:pRg st="7" end="7"/>
                                            </p:txEl>
                                          </p:spTgt>
                                        </p:tgtEl>
                                        <p:attrNameLst>
                                          <p:attrName>ppt_y</p:attrName>
                                        </p:attrNameLst>
                                      </p:cBhvr>
                                      <p:tavLst>
                                        <p:tav tm="0">
                                          <p:val>
                                            <p:strVal val="#ppt_y"/>
                                          </p:val>
                                        </p:tav>
                                        <p:tav tm="100000">
                                          <p:val>
                                            <p:strVal val="#ppt_y"/>
                                          </p:val>
                                        </p:tav>
                                      </p:tavLst>
                                    </p:anim>
                                  </p:childTnLst>
                                </p:cTn>
                              </p:par>
                            </p:childTnLst>
                          </p:cTn>
                        </p:par>
                        <p:par>
                          <p:cTn id="86" fill="hold">
                            <p:stCondLst>
                              <p:cond delay="11000"/>
                            </p:stCondLst>
                            <p:childTnLst>
                              <p:par>
                                <p:cTn id="87" presetID="26" presetClass="entr" presetSubtype="0" fill="hold" nodeType="afterEffect">
                                  <p:stCondLst>
                                    <p:cond delay="250"/>
                                  </p:stCondLst>
                                  <p:childTnLst>
                                    <p:set>
                                      <p:cBhvr>
                                        <p:cTn id="88" dur="1" fill="hold">
                                          <p:stCondLst>
                                            <p:cond delay="0"/>
                                          </p:stCondLst>
                                        </p:cTn>
                                        <p:tgtEl>
                                          <p:spTgt spid="20483">
                                            <p:txEl>
                                              <p:pRg st="8" end="8"/>
                                            </p:txEl>
                                          </p:spTgt>
                                        </p:tgtEl>
                                        <p:attrNameLst>
                                          <p:attrName>style.visibility</p:attrName>
                                        </p:attrNameLst>
                                      </p:cBhvr>
                                      <p:to>
                                        <p:strVal val="visible"/>
                                      </p:to>
                                    </p:set>
                                    <p:animEffect transition="in" filter="wipe(down)">
                                      <p:cBhvr>
                                        <p:cTn id="89" dur="580">
                                          <p:stCondLst>
                                            <p:cond delay="0"/>
                                          </p:stCondLst>
                                        </p:cTn>
                                        <p:tgtEl>
                                          <p:spTgt spid="20483">
                                            <p:txEl>
                                              <p:pRg st="8" end="8"/>
                                            </p:txEl>
                                          </p:spTgt>
                                        </p:tgtEl>
                                      </p:cBhvr>
                                    </p:animEffect>
                                    <p:anim calcmode="lin" valueType="num">
                                      <p:cBhvr>
                                        <p:cTn id="90" dur="1822" tmFilter="0,0; 0.14,0.36; 0.43,0.73; 0.71,0.91; 1.0,1.0">
                                          <p:stCondLst>
                                            <p:cond delay="0"/>
                                          </p:stCondLst>
                                        </p:cTn>
                                        <p:tgtEl>
                                          <p:spTgt spid="20483">
                                            <p:txEl>
                                              <p:pRg st="8" end="8"/>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0483">
                                            <p:txEl>
                                              <p:pRg st="8" end="8"/>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0483">
                                            <p:txEl>
                                              <p:pRg st="8" end="8"/>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0483">
                                            <p:txEl>
                                              <p:pRg st="8" end="8"/>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0483">
                                            <p:txEl>
                                              <p:pRg st="8" end="8"/>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20483">
                                            <p:txEl>
                                              <p:pRg st="8" end="8"/>
                                            </p:txEl>
                                          </p:spTgt>
                                        </p:tgtEl>
                                      </p:cBhvr>
                                      <p:to x="100000" y="60000"/>
                                    </p:animScale>
                                    <p:animScale>
                                      <p:cBhvr>
                                        <p:cTn id="96" dur="166" decel="50000">
                                          <p:stCondLst>
                                            <p:cond delay="676"/>
                                          </p:stCondLst>
                                        </p:cTn>
                                        <p:tgtEl>
                                          <p:spTgt spid="20483">
                                            <p:txEl>
                                              <p:pRg st="8" end="8"/>
                                            </p:txEl>
                                          </p:spTgt>
                                        </p:tgtEl>
                                      </p:cBhvr>
                                      <p:to x="100000" y="100000"/>
                                    </p:animScale>
                                    <p:animScale>
                                      <p:cBhvr>
                                        <p:cTn id="97" dur="26">
                                          <p:stCondLst>
                                            <p:cond delay="1312"/>
                                          </p:stCondLst>
                                        </p:cTn>
                                        <p:tgtEl>
                                          <p:spTgt spid="20483">
                                            <p:txEl>
                                              <p:pRg st="8" end="8"/>
                                            </p:txEl>
                                          </p:spTgt>
                                        </p:tgtEl>
                                      </p:cBhvr>
                                      <p:to x="100000" y="80000"/>
                                    </p:animScale>
                                    <p:animScale>
                                      <p:cBhvr>
                                        <p:cTn id="98" dur="166" decel="50000">
                                          <p:stCondLst>
                                            <p:cond delay="1338"/>
                                          </p:stCondLst>
                                        </p:cTn>
                                        <p:tgtEl>
                                          <p:spTgt spid="20483">
                                            <p:txEl>
                                              <p:pRg st="8" end="8"/>
                                            </p:txEl>
                                          </p:spTgt>
                                        </p:tgtEl>
                                      </p:cBhvr>
                                      <p:to x="100000" y="100000"/>
                                    </p:animScale>
                                    <p:animScale>
                                      <p:cBhvr>
                                        <p:cTn id="99" dur="26">
                                          <p:stCondLst>
                                            <p:cond delay="1642"/>
                                          </p:stCondLst>
                                        </p:cTn>
                                        <p:tgtEl>
                                          <p:spTgt spid="20483">
                                            <p:txEl>
                                              <p:pRg st="8" end="8"/>
                                            </p:txEl>
                                          </p:spTgt>
                                        </p:tgtEl>
                                      </p:cBhvr>
                                      <p:to x="100000" y="90000"/>
                                    </p:animScale>
                                    <p:animScale>
                                      <p:cBhvr>
                                        <p:cTn id="100" dur="166" decel="50000">
                                          <p:stCondLst>
                                            <p:cond delay="1668"/>
                                          </p:stCondLst>
                                        </p:cTn>
                                        <p:tgtEl>
                                          <p:spTgt spid="20483">
                                            <p:txEl>
                                              <p:pRg st="8" end="8"/>
                                            </p:txEl>
                                          </p:spTgt>
                                        </p:tgtEl>
                                      </p:cBhvr>
                                      <p:to x="100000" y="100000"/>
                                    </p:animScale>
                                    <p:animScale>
                                      <p:cBhvr>
                                        <p:cTn id="101" dur="26">
                                          <p:stCondLst>
                                            <p:cond delay="1808"/>
                                          </p:stCondLst>
                                        </p:cTn>
                                        <p:tgtEl>
                                          <p:spTgt spid="20483">
                                            <p:txEl>
                                              <p:pRg st="8" end="8"/>
                                            </p:txEl>
                                          </p:spTgt>
                                        </p:tgtEl>
                                      </p:cBhvr>
                                      <p:to x="100000" y="95000"/>
                                    </p:animScale>
                                    <p:animScale>
                                      <p:cBhvr>
                                        <p:cTn id="102" dur="166" decel="50000">
                                          <p:stCondLst>
                                            <p:cond delay="1834"/>
                                          </p:stCondLst>
                                        </p:cTn>
                                        <p:tgtEl>
                                          <p:spTgt spid="20483">
                                            <p:txEl>
                                              <p:pRg st="8" end="8"/>
                                            </p:txEl>
                                          </p:spTgt>
                                        </p:tgtEl>
                                      </p:cBhvr>
                                      <p:to x="100000" y="100000"/>
                                    </p:animScale>
                                  </p:childTnLst>
                                </p:cTn>
                              </p:par>
                            </p:childTnLst>
                          </p:cTn>
                        </p:par>
                        <p:par>
                          <p:cTn id="103" fill="hold">
                            <p:stCondLst>
                              <p:cond delay="13250"/>
                            </p:stCondLst>
                            <p:childTnLst>
                              <p:par>
                                <p:cTn id="104" presetID="2" presetClass="entr" presetSubtype="8" fill="hold" nodeType="afterEffect">
                                  <p:stCondLst>
                                    <p:cond delay="250"/>
                                  </p:stCondLst>
                                  <p:childTnLst>
                                    <p:set>
                                      <p:cBhvr>
                                        <p:cTn id="105" dur="1" fill="hold">
                                          <p:stCondLst>
                                            <p:cond delay="0"/>
                                          </p:stCondLst>
                                        </p:cTn>
                                        <p:tgtEl>
                                          <p:spTgt spid="20483">
                                            <p:txEl>
                                              <p:pRg st="9" end="9"/>
                                            </p:txEl>
                                          </p:spTgt>
                                        </p:tgtEl>
                                        <p:attrNameLst>
                                          <p:attrName>style.visibility</p:attrName>
                                        </p:attrNameLst>
                                      </p:cBhvr>
                                      <p:to>
                                        <p:strVal val="visible"/>
                                      </p:to>
                                    </p:set>
                                    <p:anim calcmode="lin" valueType="num">
                                      <p:cBhvr additive="base">
                                        <p:cTn id="106" dur="500" fill="hold"/>
                                        <p:tgtEl>
                                          <p:spTgt spid="20483">
                                            <p:txEl>
                                              <p:pRg st="9" end="9"/>
                                            </p:txEl>
                                          </p:spTgt>
                                        </p:tgtEl>
                                        <p:attrNameLst>
                                          <p:attrName>ppt_x</p:attrName>
                                        </p:attrNameLst>
                                      </p:cBhvr>
                                      <p:tavLst>
                                        <p:tav tm="0">
                                          <p:val>
                                            <p:strVal val="0-#ppt_w/2"/>
                                          </p:val>
                                        </p:tav>
                                        <p:tav tm="100000">
                                          <p:val>
                                            <p:strVal val="#ppt_x"/>
                                          </p:val>
                                        </p:tav>
                                      </p:tavLst>
                                    </p:anim>
                                    <p:anim calcmode="lin" valueType="num">
                                      <p:cBhvr additive="base">
                                        <p:cTn id="107" dur="500" fill="hold"/>
                                        <p:tgtEl>
                                          <p:spTgt spid="2048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smtClean="0"/>
              <a:t>Cellular Geometries</a:t>
            </a:r>
            <a:endParaRPr lang="en-GB" dirty="0"/>
          </a:p>
        </p:txBody>
      </p:sp>
      <p:pic>
        <p:nvPicPr>
          <p:cNvPr id="7171" name="Picture 4" descr="&#10;Cell Shape                                                     002828C9  Mnementh                      BEAE7A2F:"/>
          <p:cNvPicPr>
            <a:picLocks noChangeAspect="1" noChangeArrowheads="1"/>
          </p:cNvPicPr>
          <p:nvPr/>
        </p:nvPicPr>
        <p:blipFill>
          <a:blip r:embed="rId4">
            <a:lum bright="-20000" contrast="42000"/>
          </a:blip>
          <a:srcRect l="7159" t="9265" r="7159" b="32426"/>
          <a:stretch>
            <a:fillRect/>
          </a:stretch>
        </p:blipFill>
        <p:spPr bwMode="auto">
          <a:xfrm>
            <a:off x="15942" y="1828800"/>
            <a:ext cx="9128058" cy="48006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5</a:t>
            </a:fld>
            <a:endParaRPr lang="en-US"/>
          </a:p>
        </p:txBody>
      </p:sp>
    </p:spTree>
    <p:extLst>
      <p:ext uri="{BB962C8B-B14F-4D97-AF65-F5344CB8AC3E}">
        <p14:creationId xmlns:p14="http://schemas.microsoft.com/office/powerpoint/2010/main" xmlns="" val="1091937693"/>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GB" smtClean="0"/>
              <a:t>Frequency Reuse</a:t>
            </a:r>
            <a:endParaRPr lang="en-GB" dirty="0"/>
          </a:p>
        </p:txBody>
      </p:sp>
      <p:graphicFrame>
        <p:nvGraphicFramePr>
          <p:cNvPr id="2" name="Diagram 1"/>
          <p:cNvGraphicFramePr/>
          <p:nvPr>
            <p:extLst>
              <p:ext uri="{D42A27DB-BD31-4B8C-83A1-F6EECF244321}">
                <p14:modId xmlns:p14="http://schemas.microsoft.com/office/powerpoint/2010/main" xmlns="" val="2707623365"/>
              </p:ext>
            </p:extLst>
          </p:nvPr>
        </p:nvGraphicFramePr>
        <p:xfrm>
          <a:off x="609600" y="2743200"/>
          <a:ext cx="6781800" cy="3886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4" descr="&#10;Cell Shape                                                     002828C9  Mnementh                      BEAE7A2F:"/>
          <p:cNvPicPr>
            <a:picLocks noChangeAspect="1" noChangeArrowheads="1"/>
          </p:cNvPicPr>
          <p:nvPr/>
        </p:nvPicPr>
        <p:blipFill>
          <a:blip r:embed="rId8">
            <a:lum bright="-20000" contrast="42000"/>
          </a:blip>
          <a:srcRect l="7159" t="9265" r="7159" b="32426"/>
          <a:stretch>
            <a:fillRect/>
          </a:stretch>
        </p:blipFill>
        <p:spPr bwMode="auto">
          <a:xfrm>
            <a:off x="5486400" y="228600"/>
            <a:ext cx="3657600" cy="1981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spTree>
    <p:extLst>
      <p:ext uri="{BB962C8B-B14F-4D97-AF65-F5344CB8AC3E}">
        <p14:creationId xmlns:p14="http://schemas.microsoft.com/office/powerpoint/2010/main" xmlns="" val="1452120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211262"/>
            <a:ext cx="2895600" cy="2674938"/>
          </a:xfrm>
        </p:spPr>
        <p:txBody>
          <a:bodyPr/>
          <a:lstStyle/>
          <a:p>
            <a:r>
              <a:rPr lang="en-GB" dirty="0" smtClean="0"/>
              <a:t>Frequency</a:t>
            </a:r>
            <a:br>
              <a:rPr lang="en-GB" dirty="0" smtClean="0"/>
            </a:br>
            <a:r>
              <a:rPr lang="en-GB" dirty="0" smtClean="0"/>
              <a:t>Reuse</a:t>
            </a:r>
            <a:br>
              <a:rPr lang="en-GB" dirty="0" smtClean="0"/>
            </a:br>
            <a:r>
              <a:rPr lang="en-GB" dirty="0" smtClean="0"/>
              <a:t>Patterns</a:t>
            </a:r>
            <a:endParaRPr lang="en-GB" dirty="0"/>
          </a:p>
        </p:txBody>
      </p:sp>
      <p:pic>
        <p:nvPicPr>
          <p:cNvPr id="9219" name="Picture 4" descr="Frequency Reuse 1                                              002828C9  Mnementh                      BEAE7A2F:"/>
          <p:cNvPicPr>
            <a:picLocks noChangeAspect="1" noChangeArrowheads="1"/>
          </p:cNvPicPr>
          <p:nvPr/>
        </p:nvPicPr>
        <p:blipFill>
          <a:blip r:embed="rId3">
            <a:lum bright="-24000" contrast="42000"/>
          </a:blip>
          <a:srcRect l="4633" t="7159" r="4633" b="14319"/>
          <a:stretch>
            <a:fillRect/>
          </a:stretch>
        </p:blipFill>
        <p:spPr bwMode="auto">
          <a:xfrm>
            <a:off x="3962400" y="304801"/>
            <a:ext cx="4954588" cy="4267199"/>
          </a:xfrm>
          <a:prstGeom prst="rect">
            <a:avLst/>
          </a:prstGeom>
          <a:noFill/>
          <a:ln w="9525">
            <a:noFill/>
            <a:miter lim="800000"/>
            <a:headEnd/>
            <a:tailEnd/>
          </a:ln>
        </p:spPr>
      </p:pic>
      <p:sp>
        <p:nvSpPr>
          <p:cNvPr id="2" name="Rectangle 1"/>
          <p:cNvSpPr/>
          <p:nvPr/>
        </p:nvSpPr>
        <p:spPr>
          <a:xfrm>
            <a:off x="6125" y="4549676"/>
            <a:ext cx="9144000" cy="2308324"/>
          </a:xfrm>
          <a:prstGeom prst="rect">
            <a:avLst/>
          </a:prstGeom>
        </p:spPr>
        <p:txBody>
          <a:bodyPr wrap="square">
            <a:spAutoFit/>
          </a:bodyPr>
          <a:lstStyle/>
          <a:p>
            <a:pPr eaLnBrk="1" hangingPunct="1"/>
            <a:r>
              <a:rPr lang="en-US" i="1" dirty="0">
                <a:latin typeface="Times New Roman" pitchFamily="32" charset="0"/>
              </a:rPr>
              <a:t>D</a:t>
            </a:r>
            <a:r>
              <a:rPr lang="en-US" dirty="0">
                <a:latin typeface="Times New Roman" pitchFamily="32" charset="0"/>
              </a:rPr>
              <a:t> = minimum distance between centers of cells that use the same band of frequencies (called </a:t>
            </a:r>
            <a:r>
              <a:rPr lang="en-US" dirty="0" err="1">
                <a:latin typeface="Times New Roman" pitchFamily="32" charset="0"/>
              </a:rPr>
              <a:t>cochannels</a:t>
            </a:r>
            <a:r>
              <a:rPr lang="en-US" dirty="0">
                <a:latin typeface="Times New Roman" pitchFamily="32" charset="0"/>
              </a:rPr>
              <a:t>)</a:t>
            </a:r>
          </a:p>
          <a:p>
            <a:pPr eaLnBrk="1" hangingPunct="1"/>
            <a:r>
              <a:rPr lang="en-US" dirty="0">
                <a:latin typeface="Times New Roman" pitchFamily="32" charset="0"/>
              </a:rPr>
              <a:t>	</a:t>
            </a:r>
            <a:r>
              <a:rPr lang="en-US" i="1" dirty="0">
                <a:latin typeface="Times New Roman" pitchFamily="32" charset="0"/>
              </a:rPr>
              <a:t>R</a:t>
            </a:r>
            <a:r>
              <a:rPr lang="en-US" dirty="0">
                <a:latin typeface="Times New Roman" pitchFamily="32" charset="0"/>
              </a:rPr>
              <a:t> = radius of a cell</a:t>
            </a:r>
          </a:p>
          <a:p>
            <a:pPr eaLnBrk="1" hangingPunct="1"/>
            <a:r>
              <a:rPr lang="en-US" dirty="0">
                <a:latin typeface="Times New Roman" pitchFamily="32" charset="0"/>
              </a:rPr>
              <a:t>	</a:t>
            </a:r>
            <a:r>
              <a:rPr lang="en-US" i="1" dirty="0">
                <a:latin typeface="Times New Roman" pitchFamily="32" charset="0"/>
              </a:rPr>
              <a:t>d</a:t>
            </a:r>
            <a:r>
              <a:rPr lang="en-US" dirty="0">
                <a:latin typeface="Times New Roman" pitchFamily="32" charset="0"/>
              </a:rPr>
              <a:t> = distance between centers of adjacent cells (</a:t>
            </a:r>
            <a:r>
              <a:rPr lang="en-US" i="1" dirty="0">
                <a:latin typeface="Times New Roman" pitchFamily="32" charset="0"/>
              </a:rPr>
              <a:t>d</a:t>
            </a:r>
            <a:r>
              <a:rPr lang="en-US" dirty="0">
                <a:latin typeface="Times New Roman" pitchFamily="32" charset="0"/>
              </a:rPr>
              <a:t> = </a:t>
            </a:r>
            <a:r>
              <a:rPr lang="en-US" i="1" dirty="0">
                <a:latin typeface="Times New Roman" pitchFamily="32" charset="0"/>
              </a:rPr>
              <a:t>R</a:t>
            </a:r>
            <a:r>
              <a:rPr lang="en-US" dirty="0">
                <a:latin typeface="Times New Roman" pitchFamily="32" charset="0"/>
              </a:rPr>
              <a:t>)</a:t>
            </a:r>
          </a:p>
          <a:p>
            <a:pPr eaLnBrk="1" hangingPunct="1"/>
            <a:r>
              <a:rPr lang="en-US" dirty="0">
                <a:latin typeface="Times New Roman" pitchFamily="32" charset="0"/>
              </a:rPr>
              <a:t>	</a:t>
            </a:r>
            <a:r>
              <a:rPr lang="en-US" i="1" dirty="0">
                <a:latin typeface="Times New Roman" pitchFamily="32" charset="0"/>
              </a:rPr>
              <a:t>N</a:t>
            </a:r>
            <a:r>
              <a:rPr lang="en-US" dirty="0">
                <a:latin typeface="Times New Roman" pitchFamily="32" charset="0"/>
              </a:rPr>
              <a:t> = number of cells in a repetitious pattern (each cell in the pattern uses a unique band of frequencies), termed the </a:t>
            </a:r>
            <a:r>
              <a:rPr lang="en-US" b="1" dirty="0">
                <a:latin typeface="Times New Roman" pitchFamily="32" charset="0"/>
              </a:rPr>
              <a:t>reuse factor</a:t>
            </a:r>
            <a:endParaRPr lang="en-US" dirty="0">
              <a:latin typeface="Times New Roman" pitchFamily="32" charset="0"/>
            </a:endParaRPr>
          </a:p>
        </p:txBody>
      </p:sp>
      <p:sp>
        <p:nvSpPr>
          <p:cNvPr id="3" name="Slide Number Placeholder 2"/>
          <p:cNvSpPr>
            <a:spLocks noGrp="1"/>
          </p:cNvSpPr>
          <p:nvPr>
            <p:ph type="sldNum" sz="quarter" idx="12"/>
          </p:nvPr>
        </p:nvSpPr>
        <p:spPr/>
        <p:txBody>
          <a:bodyPr/>
          <a:lstStyle/>
          <a:p>
            <a:pPr>
              <a:defRPr/>
            </a:pPr>
            <a:fld id="{E4797F84-0C78-8542-813C-918336DB0B3E}" type="slidenum">
              <a:rPr lang="en-US" smtClean="0"/>
              <a:pPr>
                <a:defRPr/>
              </a:pPr>
              <a:t>7</a:t>
            </a:fld>
            <a:endParaRPr lang="en-US"/>
          </a:p>
        </p:txBody>
      </p:sp>
    </p:spTree>
    <p:extLst>
      <p:ext uri="{BB962C8B-B14F-4D97-AF65-F5344CB8AC3E}">
        <p14:creationId xmlns:p14="http://schemas.microsoft.com/office/powerpoint/2010/main" xmlns="" val="2913622006"/>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GB" smtClean="0"/>
              <a:t>Increasing Capacity</a:t>
            </a:r>
            <a:endParaRPr lang="en-GB" dirty="0"/>
          </a:p>
        </p:txBody>
      </p:sp>
      <p:sp>
        <p:nvSpPr>
          <p:cNvPr id="25603" name="Rectangle 3"/>
          <p:cNvSpPr>
            <a:spLocks noGrp="1" noChangeArrowheads="1"/>
          </p:cNvSpPr>
          <p:nvPr>
            <p:ph type="body" idx="1"/>
          </p:nvPr>
        </p:nvSpPr>
        <p:spPr/>
        <p:txBody>
          <a:bodyPr/>
          <a:lstStyle/>
          <a:p>
            <a:r>
              <a:rPr lang="en-GB" smtClean="0"/>
              <a:t>add new channels</a:t>
            </a:r>
          </a:p>
          <a:p>
            <a:pPr lvl="1"/>
            <a:r>
              <a:rPr lang="en-GB" smtClean="0"/>
              <a:t>not all channels used to start with</a:t>
            </a:r>
          </a:p>
          <a:p>
            <a:r>
              <a:rPr lang="en-GB" smtClean="0"/>
              <a:t>frequency borrowing</a:t>
            </a:r>
          </a:p>
          <a:p>
            <a:pPr lvl="1"/>
            <a:r>
              <a:rPr lang="en-GB" smtClean="0"/>
              <a:t>taken from adjacent cells by congested cells</a:t>
            </a:r>
          </a:p>
          <a:p>
            <a:pPr lvl="1"/>
            <a:r>
              <a:rPr lang="en-GB" smtClean="0"/>
              <a:t>assign frequencies dynamically</a:t>
            </a:r>
          </a:p>
          <a:p>
            <a:r>
              <a:rPr lang="en-GB" smtClean="0"/>
              <a:t>cell splitting</a:t>
            </a:r>
          </a:p>
          <a:p>
            <a:pPr lvl="1"/>
            <a:r>
              <a:rPr lang="en-GB" smtClean="0"/>
              <a:t>non-uniform topography and traffic distribution </a:t>
            </a:r>
          </a:p>
          <a:p>
            <a:pPr lvl="1"/>
            <a:r>
              <a:rPr lang="en-GB" smtClean="0"/>
              <a:t>use smaller cells in high use areas</a:t>
            </a:r>
            <a:endParaRPr lang="en-GB"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343019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500"/>
                                        <p:tgtEl>
                                          <p:spTgt spid="25603">
                                            <p:txEl>
                                              <p:pRg st="0" end="0"/>
                                            </p:txEl>
                                          </p:spTgt>
                                        </p:tgtEl>
                                      </p:cBhvr>
                                    </p:animEffect>
                                  </p:childTnLst>
                                </p:cTn>
                              </p:par>
                              <p:par>
                                <p:cTn id="8" presetID="2" presetClass="entr" presetSubtype="4" fill="hold" nodeType="withEffect">
                                  <p:stCondLst>
                                    <p:cond delay="250"/>
                                  </p:stCondLst>
                                  <p:childTnLst>
                                    <p:set>
                                      <p:cBhvr>
                                        <p:cTn id="9" dur="1" fill="hold">
                                          <p:stCondLst>
                                            <p:cond delay="0"/>
                                          </p:stCondLst>
                                        </p:cTn>
                                        <p:tgtEl>
                                          <p:spTgt spid="25603">
                                            <p:txEl>
                                              <p:pRg st="1" end="1"/>
                                            </p:txEl>
                                          </p:spTgt>
                                        </p:tgtEl>
                                        <p:attrNameLst>
                                          <p:attrName>style.visibility</p:attrName>
                                        </p:attrNameLst>
                                      </p:cBhvr>
                                      <p:to>
                                        <p:strVal val="visible"/>
                                      </p:to>
                                    </p:set>
                                    <p:anim calcmode="lin" valueType="num">
                                      <p:cBhvr additive="base">
                                        <p:cTn id="10"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par>
                          <p:cTn id="12" fill="hold">
                            <p:stCondLst>
                              <p:cond delay="750"/>
                            </p:stCondLst>
                            <p:childTnLst>
                              <p:par>
                                <p:cTn id="13" presetID="10" presetClass="entr" presetSubtype="0" fill="hold" nodeType="afterEffect">
                                  <p:stCondLst>
                                    <p:cond delay="250"/>
                                  </p:stCondLst>
                                  <p:childTnLst>
                                    <p:set>
                                      <p:cBhvr>
                                        <p:cTn id="14" dur="1" fill="hold">
                                          <p:stCondLst>
                                            <p:cond delay="0"/>
                                          </p:stCondLst>
                                        </p:cTn>
                                        <p:tgtEl>
                                          <p:spTgt spid="25603">
                                            <p:txEl>
                                              <p:pRg st="2" end="2"/>
                                            </p:txEl>
                                          </p:spTgt>
                                        </p:tgtEl>
                                        <p:attrNameLst>
                                          <p:attrName>style.visibility</p:attrName>
                                        </p:attrNameLst>
                                      </p:cBhvr>
                                      <p:to>
                                        <p:strVal val="visible"/>
                                      </p:to>
                                    </p:set>
                                    <p:animEffect transition="in" filter="fade">
                                      <p:cBhvr>
                                        <p:cTn id="15" dur="500"/>
                                        <p:tgtEl>
                                          <p:spTgt spid="25603">
                                            <p:txEl>
                                              <p:pRg st="2" end="2"/>
                                            </p:txEl>
                                          </p:spTgt>
                                        </p:tgtEl>
                                      </p:cBhvr>
                                    </p:animEffect>
                                  </p:childTnLst>
                                </p:cTn>
                              </p:par>
                              <p:par>
                                <p:cTn id="16" presetID="2" presetClass="entr" presetSubtype="4" fill="hold" nodeType="withEffect">
                                  <p:stCondLst>
                                    <p:cond delay="250"/>
                                  </p:stCondLst>
                                  <p:childTnLst>
                                    <p:set>
                                      <p:cBhvr>
                                        <p:cTn id="17" dur="1" fill="hold">
                                          <p:stCondLst>
                                            <p:cond delay="0"/>
                                          </p:stCondLst>
                                        </p:cTn>
                                        <p:tgtEl>
                                          <p:spTgt spid="25603">
                                            <p:txEl>
                                              <p:pRg st="3" end="3"/>
                                            </p:txEl>
                                          </p:spTgt>
                                        </p:tgtEl>
                                        <p:attrNameLst>
                                          <p:attrName>style.visibility</p:attrName>
                                        </p:attrNameLst>
                                      </p:cBhvr>
                                      <p:to>
                                        <p:strVal val="visible"/>
                                      </p:to>
                                    </p:set>
                                    <p:anim calcmode="lin" valueType="num">
                                      <p:cBhvr additive="base">
                                        <p:cTn id="18"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560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25603">
                                            <p:txEl>
                                              <p:pRg st="4" end="4"/>
                                            </p:txEl>
                                          </p:spTgt>
                                        </p:tgtEl>
                                        <p:attrNameLst>
                                          <p:attrName>style.visibility</p:attrName>
                                        </p:attrNameLst>
                                      </p:cBhvr>
                                      <p:to>
                                        <p:strVal val="visible"/>
                                      </p:to>
                                    </p:set>
                                    <p:anim calcmode="lin" valueType="num">
                                      <p:cBhvr additive="base">
                                        <p:cTn id="22"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10" presetClass="entr" presetSubtype="0" fill="hold" nodeType="afterEffect">
                                  <p:stCondLst>
                                    <p:cond delay="250"/>
                                  </p:stCondLst>
                                  <p:childTnLst>
                                    <p:set>
                                      <p:cBhvr>
                                        <p:cTn id="26" dur="1" fill="hold">
                                          <p:stCondLst>
                                            <p:cond delay="0"/>
                                          </p:stCondLst>
                                        </p:cTn>
                                        <p:tgtEl>
                                          <p:spTgt spid="25603">
                                            <p:txEl>
                                              <p:pRg st="5" end="5"/>
                                            </p:txEl>
                                          </p:spTgt>
                                        </p:tgtEl>
                                        <p:attrNameLst>
                                          <p:attrName>style.visibility</p:attrName>
                                        </p:attrNameLst>
                                      </p:cBhvr>
                                      <p:to>
                                        <p:strVal val="visible"/>
                                      </p:to>
                                    </p:set>
                                    <p:animEffect transition="in" filter="fade">
                                      <p:cBhvr>
                                        <p:cTn id="27" dur="500"/>
                                        <p:tgtEl>
                                          <p:spTgt spid="25603">
                                            <p:txEl>
                                              <p:pRg st="5" end="5"/>
                                            </p:txEl>
                                          </p:spTgt>
                                        </p:tgtEl>
                                      </p:cBhvr>
                                    </p:animEffect>
                                  </p:childTnLst>
                                </p:cTn>
                              </p:par>
                              <p:par>
                                <p:cTn id="28" presetID="2" presetClass="entr" presetSubtype="4" fill="hold" nodeType="withEffect">
                                  <p:stCondLst>
                                    <p:cond delay="250"/>
                                  </p:stCondLst>
                                  <p:childTnLst>
                                    <p:set>
                                      <p:cBhvr>
                                        <p:cTn id="29" dur="1" fill="hold">
                                          <p:stCondLst>
                                            <p:cond delay="0"/>
                                          </p:stCondLst>
                                        </p:cTn>
                                        <p:tgtEl>
                                          <p:spTgt spid="25603">
                                            <p:txEl>
                                              <p:pRg st="6" end="6"/>
                                            </p:txEl>
                                          </p:spTgt>
                                        </p:tgtEl>
                                        <p:attrNameLst>
                                          <p:attrName>style.visibility</p:attrName>
                                        </p:attrNameLst>
                                      </p:cBhvr>
                                      <p:to>
                                        <p:strVal val="visible"/>
                                      </p:to>
                                    </p:set>
                                    <p:anim calcmode="lin" valueType="num">
                                      <p:cBhvr additive="base">
                                        <p:cTn id="30" dur="5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5603">
                                            <p:txEl>
                                              <p:pRg st="6" end="6"/>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25603">
                                            <p:txEl>
                                              <p:pRg st="7" end="7"/>
                                            </p:txEl>
                                          </p:spTgt>
                                        </p:tgtEl>
                                        <p:attrNameLst>
                                          <p:attrName>style.visibility</p:attrName>
                                        </p:attrNameLst>
                                      </p:cBhvr>
                                      <p:to>
                                        <p:strVal val="visible"/>
                                      </p:to>
                                    </p:set>
                                    <p:anim calcmode="lin" valueType="num">
                                      <p:cBhvr additive="base">
                                        <p:cTn id="34" dur="500" fill="hold"/>
                                        <p:tgtEl>
                                          <p:spTgt spid="25603">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560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GB" smtClean="0"/>
              <a:t>Cell Splitting</a:t>
            </a:r>
            <a:endParaRPr lang="en-GB" dirty="0"/>
          </a:p>
        </p:txBody>
      </p:sp>
      <p:pic>
        <p:nvPicPr>
          <p:cNvPr id="11267" name="Picture 4" descr="Z-Cell Splitting                                               002828C9  Mnementh                      BEAE7A2F:"/>
          <p:cNvPicPr>
            <a:picLocks noChangeAspect="1" noChangeArrowheads="1"/>
          </p:cNvPicPr>
          <p:nvPr/>
        </p:nvPicPr>
        <p:blipFill>
          <a:blip r:embed="rId3">
            <a:lum bright="-20000" contrast="42000"/>
          </a:blip>
          <a:srcRect l="9265" t="17897" r="9265" b="25056"/>
          <a:stretch>
            <a:fillRect/>
          </a:stretch>
        </p:blipFill>
        <p:spPr bwMode="auto">
          <a:xfrm>
            <a:off x="1828800" y="1924050"/>
            <a:ext cx="5697538" cy="516255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9</a:t>
            </a:fld>
            <a:endParaRPr lang="en-US"/>
          </a:p>
        </p:txBody>
      </p:sp>
    </p:spTree>
    <p:extLst>
      <p:ext uri="{BB962C8B-B14F-4D97-AF65-F5344CB8AC3E}">
        <p14:creationId xmlns:p14="http://schemas.microsoft.com/office/powerpoint/2010/main" xmlns="" val="360910065"/>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GB" smtClean="0"/>
              <a:t>Increasing Capacity</a:t>
            </a:r>
            <a:endParaRPr lang="en-GB" dirty="0"/>
          </a:p>
        </p:txBody>
      </p:sp>
      <p:graphicFrame>
        <p:nvGraphicFramePr>
          <p:cNvPr id="2" name="Diagram 1"/>
          <p:cNvGraphicFramePr/>
          <p:nvPr>
            <p:extLst>
              <p:ext uri="{D42A27DB-BD31-4B8C-83A1-F6EECF244321}">
                <p14:modId xmlns:p14="http://schemas.microsoft.com/office/powerpoint/2010/main" xmlns="" val="123536085"/>
              </p:ext>
            </p:extLst>
          </p:nvPr>
        </p:nvGraphicFramePr>
        <p:xfrm>
          <a:off x="152400" y="1952948"/>
          <a:ext cx="8763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2783323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Parameters for </a:t>
            </a:r>
            <a:r>
              <a:rPr lang="en-US" dirty="0" err="1" smtClean="0"/>
              <a:t>Macrocells</a:t>
            </a:r>
            <a:r>
              <a:rPr lang="en-US" dirty="0" smtClean="0"/>
              <a:t> and Microcells </a:t>
            </a:r>
            <a:endParaRPr lang="en-US" dirty="0"/>
          </a:p>
        </p:txBody>
      </p:sp>
      <p:graphicFrame>
        <p:nvGraphicFramePr>
          <p:cNvPr id="13316" name="Object 4"/>
          <p:cNvGraphicFramePr>
            <a:graphicFrameLocks noChangeAspect="1"/>
          </p:cNvGraphicFramePr>
          <p:nvPr/>
        </p:nvGraphicFramePr>
        <p:xfrm>
          <a:off x="533400" y="2743200"/>
          <a:ext cx="8024446" cy="3581400"/>
        </p:xfrm>
        <a:graphic>
          <a:graphicData uri="http://schemas.openxmlformats.org/presentationml/2006/ole">
            <p:oleObj spid="_x0000_s1102" name="Document" r:id="rId4" imgW="22552381" imgH="5942857" progId="Word.Document.12">
              <p:embed/>
            </p:oleObj>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extLst>
      <p:ext uri="{BB962C8B-B14F-4D97-AF65-F5344CB8AC3E}">
        <p14:creationId xmlns:p14="http://schemas.microsoft.com/office/powerpoint/2010/main" xmlns="" val="121674205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smtClean="0"/>
              <a:t>Frequency Reuse Example</a:t>
            </a:r>
            <a:endParaRPr lang="en-GB" dirty="0"/>
          </a:p>
        </p:txBody>
      </p:sp>
      <p:pic>
        <p:nvPicPr>
          <p:cNvPr id="14339" name="Picture 4" descr="Frequency Reuse 2                                              002828C9  Mnementh                      BEAE7A2F:"/>
          <p:cNvPicPr>
            <a:picLocks noChangeAspect="1" noChangeArrowheads="1"/>
          </p:cNvPicPr>
          <p:nvPr/>
        </p:nvPicPr>
        <p:blipFill>
          <a:blip r:embed="rId4">
            <a:lum bright="-34000" contrast="42000"/>
          </a:blip>
          <a:srcRect l="7159" t="9265" r="7159" b="27794"/>
          <a:stretch>
            <a:fillRect/>
          </a:stretch>
        </p:blipFill>
        <p:spPr bwMode="auto">
          <a:xfrm>
            <a:off x="0" y="1905000"/>
            <a:ext cx="8458200" cy="4953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12</a:t>
            </a:fld>
            <a:endParaRPr lang="en-US"/>
          </a:p>
        </p:txBody>
      </p:sp>
    </p:spTree>
    <p:extLst>
      <p:ext uri="{BB962C8B-B14F-4D97-AF65-F5344CB8AC3E}">
        <p14:creationId xmlns:p14="http://schemas.microsoft.com/office/powerpoint/2010/main" xmlns="" val="3994909767"/>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GB" smtClean="0"/>
              <a:t>Operation of Cellular System</a:t>
            </a:r>
            <a:endParaRPr lang="en-GB" dirty="0"/>
          </a:p>
        </p:txBody>
      </p:sp>
      <p:pic>
        <p:nvPicPr>
          <p:cNvPr id="15363" name="Picture 4" descr="Cellular System                                                002828C9  Mnementh                      BEAE7A2F:"/>
          <p:cNvPicPr>
            <a:picLocks noChangeAspect="1" noChangeArrowheads="1"/>
          </p:cNvPicPr>
          <p:nvPr/>
        </p:nvPicPr>
        <p:blipFill>
          <a:blip r:embed="rId3">
            <a:lum bright="-24000" contrast="46000"/>
          </a:blip>
          <a:srcRect l="3580" t="18529" r="3580" b="23161"/>
          <a:stretch>
            <a:fillRect/>
          </a:stretch>
        </p:blipFill>
        <p:spPr bwMode="auto">
          <a:xfrm>
            <a:off x="142138" y="1905000"/>
            <a:ext cx="8782297" cy="4648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13</a:t>
            </a:fld>
            <a:endParaRPr lang="en-US"/>
          </a:p>
        </p:txBody>
      </p:sp>
    </p:spTree>
    <p:extLst>
      <p:ext uri="{BB962C8B-B14F-4D97-AF65-F5344CB8AC3E}">
        <p14:creationId xmlns:p14="http://schemas.microsoft.com/office/powerpoint/2010/main" xmlns="" val="1194415440"/>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GB" smtClean="0"/>
              <a:t>Cellular System Channels</a:t>
            </a:r>
            <a:endParaRPr lang="en-GB" dirty="0"/>
          </a:p>
        </p:txBody>
      </p:sp>
      <p:graphicFrame>
        <p:nvGraphicFramePr>
          <p:cNvPr id="2" name="Diagram 1"/>
          <p:cNvGraphicFramePr/>
          <p:nvPr>
            <p:extLst>
              <p:ext uri="{D42A27DB-BD31-4B8C-83A1-F6EECF244321}">
                <p14:modId xmlns:p14="http://schemas.microsoft.com/office/powerpoint/2010/main" xmlns="" val="382254435"/>
              </p:ext>
            </p:extLst>
          </p:nvPr>
        </p:nvGraphicFramePr>
        <p:xfrm>
          <a:off x="381000" y="1905000"/>
          <a:ext cx="8305800" cy="467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spTree>
    <p:extLst>
      <p:ext uri="{BB962C8B-B14F-4D97-AF65-F5344CB8AC3E}">
        <p14:creationId xmlns:p14="http://schemas.microsoft.com/office/powerpoint/2010/main" xmlns="" val="10011177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352800"/>
            <a:ext cx="2438400" cy="1143000"/>
          </a:xfrm>
        </p:spPr>
        <p:txBody>
          <a:bodyPr/>
          <a:lstStyle/>
          <a:p>
            <a:r>
              <a:rPr lang="en-GB" dirty="0" smtClean="0"/>
              <a:t>Call Stages</a:t>
            </a:r>
            <a:endParaRPr lang="en-GB" dirty="0"/>
          </a:p>
        </p:txBody>
      </p:sp>
      <p:pic>
        <p:nvPicPr>
          <p:cNvPr id="17411" name="Picture 4" descr=" Cell Call                                                      002828C9  Mnementh                      BEAE7A2F:"/>
          <p:cNvPicPr>
            <a:picLocks noChangeAspect="1" noChangeArrowheads="1"/>
          </p:cNvPicPr>
          <p:nvPr/>
        </p:nvPicPr>
        <p:blipFill>
          <a:blip r:embed="rId4">
            <a:lum bright="-20000" contrast="32000"/>
          </a:blip>
          <a:srcRect l="4633" t="3580" r="4633" b="10739"/>
          <a:stretch>
            <a:fillRect/>
          </a:stretch>
        </p:blipFill>
        <p:spPr bwMode="auto">
          <a:xfrm>
            <a:off x="3429000" y="228600"/>
            <a:ext cx="5286375" cy="645953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15</a:t>
            </a:fld>
            <a:endParaRPr lang="en-US"/>
          </a:p>
        </p:txBody>
      </p:sp>
    </p:spTree>
    <p:extLst>
      <p:ext uri="{BB962C8B-B14F-4D97-AF65-F5344CB8AC3E}">
        <p14:creationId xmlns:p14="http://schemas.microsoft.com/office/powerpoint/2010/main" xmlns="" val="3107513273"/>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GB" smtClean="0"/>
              <a:t>Other Functions</a:t>
            </a:r>
            <a:endParaRPr lang="en-GB" dirty="0"/>
          </a:p>
        </p:txBody>
      </p:sp>
      <p:sp>
        <p:nvSpPr>
          <p:cNvPr id="36869" name="Rectangle 5"/>
          <p:cNvSpPr>
            <a:spLocks noGrp="1" noChangeArrowheads="1"/>
          </p:cNvSpPr>
          <p:nvPr>
            <p:ph type="body" idx="1"/>
          </p:nvPr>
        </p:nvSpPr>
        <p:spPr/>
        <p:txBody>
          <a:bodyPr/>
          <a:lstStyle/>
          <a:p>
            <a:r>
              <a:rPr lang="en-US" sz="2600" dirty="0" smtClean="0"/>
              <a:t>call blocking</a:t>
            </a:r>
          </a:p>
          <a:p>
            <a:pPr lvl="1"/>
            <a:r>
              <a:rPr lang="en-US" sz="2600" dirty="0" smtClean="0"/>
              <a:t>after repeated attempts, if all traffic channels are busy, a busy tone is returned</a:t>
            </a:r>
          </a:p>
          <a:p>
            <a:r>
              <a:rPr lang="en-US" sz="2600" dirty="0" smtClean="0"/>
              <a:t>call termination</a:t>
            </a:r>
          </a:p>
          <a:p>
            <a:pPr lvl="1"/>
            <a:r>
              <a:rPr lang="en-US" sz="2600" dirty="0" smtClean="0"/>
              <a:t>when a user hangs up channels at the BS are released</a:t>
            </a:r>
          </a:p>
          <a:p>
            <a:r>
              <a:rPr lang="en-US" sz="2600" dirty="0" smtClean="0"/>
              <a:t>call drop</a:t>
            </a:r>
          </a:p>
          <a:p>
            <a:pPr lvl="1"/>
            <a:r>
              <a:rPr lang="en-US" sz="2600" dirty="0" smtClean="0"/>
              <a:t>when BS cannot maintain required signal strength</a:t>
            </a:r>
          </a:p>
          <a:p>
            <a:r>
              <a:rPr lang="en-US" sz="2600" dirty="0" smtClean="0"/>
              <a:t>calls to/from fixed and remote mobile subscriber</a:t>
            </a:r>
          </a:p>
          <a:p>
            <a:pPr lvl="1"/>
            <a:r>
              <a:rPr lang="en-US" sz="2600" dirty="0" smtClean="0"/>
              <a:t>MTSO connects to the PSTN</a:t>
            </a:r>
            <a:endParaRPr lang="en-US" sz="2600" dirty="0"/>
          </a:p>
        </p:txBody>
      </p:sp>
      <p:pic>
        <p:nvPicPr>
          <p:cNvPr id="4" name="Picture 3"/>
          <p:cNvPicPr>
            <a:picLocks noChangeAspect="1"/>
          </p:cNvPicPr>
          <p:nvPr/>
        </p:nvPicPr>
        <p:blipFill>
          <a:blip r:embed="rId3"/>
          <a:stretch>
            <a:fillRect/>
          </a:stretch>
        </p:blipFill>
        <p:spPr>
          <a:xfrm>
            <a:off x="6781800" y="304800"/>
            <a:ext cx="1803400" cy="1778000"/>
          </a:xfrm>
          <a:prstGeom prst="rect">
            <a:avLst/>
          </a:prstGeom>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Tree>
    <p:extLst>
      <p:ext uri="{BB962C8B-B14F-4D97-AF65-F5344CB8AC3E}">
        <p14:creationId xmlns:p14="http://schemas.microsoft.com/office/powerpoint/2010/main" xmlns="" val="3138121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GB" smtClean="0"/>
              <a:t>Mobile Radio </a:t>
            </a:r>
            <a:br>
              <a:rPr lang="en-GB" smtClean="0"/>
            </a:br>
            <a:r>
              <a:rPr lang="en-GB" smtClean="0"/>
              <a:t>Propagation Effects</a:t>
            </a:r>
            <a:endParaRPr lang="en-GB" dirty="0"/>
          </a:p>
        </p:txBody>
      </p:sp>
      <p:sp>
        <p:nvSpPr>
          <p:cNvPr id="38917" name="Rectangle 5"/>
          <p:cNvSpPr>
            <a:spLocks noGrp="1" noChangeArrowheads="1"/>
          </p:cNvSpPr>
          <p:nvPr>
            <p:ph sz="half" idx="1"/>
          </p:nvPr>
        </p:nvSpPr>
        <p:spPr>
          <a:xfrm>
            <a:off x="228600" y="2133600"/>
            <a:ext cx="3810000" cy="4114800"/>
          </a:xfrm>
        </p:spPr>
        <p:txBody>
          <a:bodyPr/>
          <a:lstStyle/>
          <a:p>
            <a:r>
              <a:rPr lang="en-US" dirty="0" smtClean="0"/>
              <a:t>signal strength</a:t>
            </a:r>
          </a:p>
          <a:p>
            <a:pPr lvl="1"/>
            <a:r>
              <a:rPr lang="en-US" dirty="0" smtClean="0"/>
              <a:t>strength of signal between BS and mobile unit needs to be strong enough to maintain signal quality</a:t>
            </a:r>
          </a:p>
          <a:p>
            <a:pPr lvl="1"/>
            <a:r>
              <a:rPr lang="en-US" dirty="0" smtClean="0"/>
              <a:t>not too strong so as to create co-channel interference </a:t>
            </a:r>
          </a:p>
          <a:p>
            <a:pPr lvl="1"/>
            <a:r>
              <a:rPr lang="en-US" dirty="0" smtClean="0"/>
              <a:t>must handle variations in noise</a:t>
            </a:r>
          </a:p>
          <a:p>
            <a:endParaRPr lang="en-GB" dirty="0"/>
          </a:p>
        </p:txBody>
      </p:sp>
      <p:sp>
        <p:nvSpPr>
          <p:cNvPr id="2" name="Content Placeholder 1"/>
          <p:cNvSpPr>
            <a:spLocks noGrp="1"/>
          </p:cNvSpPr>
          <p:nvPr>
            <p:ph sz="half" idx="2"/>
          </p:nvPr>
        </p:nvSpPr>
        <p:spPr>
          <a:xfrm>
            <a:off x="4648200" y="2286000"/>
            <a:ext cx="3810000" cy="4114800"/>
          </a:xfrm>
        </p:spPr>
        <p:txBody>
          <a:bodyPr/>
          <a:lstStyle/>
          <a:p>
            <a:r>
              <a:rPr lang="en-US" dirty="0" smtClean="0"/>
              <a:t>fading</a:t>
            </a:r>
          </a:p>
          <a:p>
            <a:pPr lvl="1"/>
            <a:r>
              <a:rPr lang="en-GB" dirty="0" smtClean="0"/>
              <a:t>time variation of received signal</a:t>
            </a:r>
          </a:p>
          <a:p>
            <a:pPr lvl="1"/>
            <a:r>
              <a:rPr lang="en-GB" dirty="0" smtClean="0"/>
              <a:t>caused by changes in transmission path(s)</a:t>
            </a:r>
          </a:p>
          <a:p>
            <a:pPr lvl="1"/>
            <a:r>
              <a:rPr lang="en-US" dirty="0" smtClean="0"/>
              <a:t>even if signal strength is in effective range, signal propagation effects may disrupt the signal</a:t>
            </a:r>
            <a:endParaRPr lang="en-US" dirty="0"/>
          </a:p>
        </p:txBody>
      </p:sp>
      <p:pic>
        <p:nvPicPr>
          <p:cNvPr id="6" name="Picture 5"/>
          <p:cNvPicPr>
            <a:picLocks noChangeAspect="1"/>
          </p:cNvPicPr>
          <p:nvPr/>
        </p:nvPicPr>
        <p:blipFill>
          <a:blip r:embed="rId3"/>
          <a:stretch>
            <a:fillRect/>
          </a:stretch>
        </p:blipFill>
        <p:spPr>
          <a:xfrm>
            <a:off x="7686629" y="34230"/>
            <a:ext cx="1457371" cy="2819400"/>
          </a:xfrm>
          <a:prstGeom prst="rect">
            <a:avLst/>
          </a:prstGeom>
        </p:spPr>
      </p:pic>
      <p:sp>
        <p:nvSpPr>
          <p:cNvPr id="3" name="Slide Number Placeholder 2"/>
          <p:cNvSpPr>
            <a:spLocks noGrp="1"/>
          </p:cNvSpPr>
          <p:nvPr>
            <p:ph type="sldNum" sz="quarter" idx="12"/>
          </p:nvPr>
        </p:nvSpPr>
        <p:spPr/>
        <p:txBody>
          <a:bodyPr/>
          <a:lstStyle/>
          <a:p>
            <a:pPr>
              <a:defRPr/>
            </a:pPr>
            <a:fld id="{DCFD3B8F-CAE3-5346-8F1E-242E6BD84BB7}" type="slidenum">
              <a:rPr lang="en-US" smtClean="0"/>
              <a:pPr>
                <a:defRPr/>
              </a:pPr>
              <a:t>17</a:t>
            </a:fld>
            <a:endParaRPr lang="en-US"/>
          </a:p>
        </p:txBody>
      </p:sp>
    </p:spTree>
    <p:extLst>
      <p:ext uri="{BB962C8B-B14F-4D97-AF65-F5344CB8AC3E}">
        <p14:creationId xmlns:p14="http://schemas.microsoft.com/office/powerpoint/2010/main" xmlns="" val="2102667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6"/>
          <p:cNvSpPr>
            <a:spLocks noGrp="1" noChangeArrowheads="1"/>
          </p:cNvSpPr>
          <p:nvPr>
            <p:ph type="title"/>
          </p:nvPr>
        </p:nvSpPr>
        <p:spPr/>
        <p:txBody>
          <a:bodyPr/>
          <a:lstStyle/>
          <a:p>
            <a:r>
              <a:rPr lang="en-GB" dirty="0" smtClean="0"/>
              <a:t>Design Factors</a:t>
            </a:r>
            <a:endParaRPr lang="en-GB" dirty="0"/>
          </a:p>
        </p:txBody>
      </p:sp>
      <p:sp>
        <p:nvSpPr>
          <p:cNvPr id="39943" name="Rectangle 7"/>
          <p:cNvSpPr>
            <a:spLocks noGrp="1" noChangeArrowheads="1"/>
          </p:cNvSpPr>
          <p:nvPr>
            <p:ph type="body" idx="1"/>
          </p:nvPr>
        </p:nvSpPr>
        <p:spPr>
          <a:xfrm>
            <a:off x="0" y="1789113"/>
            <a:ext cx="9144000" cy="4840287"/>
          </a:xfrm>
        </p:spPr>
        <p:txBody>
          <a:bodyPr/>
          <a:lstStyle/>
          <a:p>
            <a:r>
              <a:rPr lang="en-US" sz="3000" dirty="0" smtClean="0"/>
              <a:t>propagation effects:</a:t>
            </a:r>
          </a:p>
          <a:p>
            <a:pPr lvl="1"/>
            <a:r>
              <a:rPr lang="en-US" sz="2400" dirty="0" smtClean="0"/>
              <a:t>desired maximum transmit power level at BS and mobile units</a:t>
            </a:r>
          </a:p>
          <a:p>
            <a:pPr lvl="1"/>
            <a:r>
              <a:rPr lang="en-US" sz="2400" dirty="0" smtClean="0"/>
              <a:t>typical height of mobile unit antenna</a:t>
            </a:r>
          </a:p>
          <a:p>
            <a:pPr lvl="1"/>
            <a:r>
              <a:rPr lang="en-US" sz="2400" dirty="0" smtClean="0"/>
              <a:t>available height of the BS antenna</a:t>
            </a:r>
          </a:p>
          <a:p>
            <a:r>
              <a:rPr lang="en-US" sz="3000" dirty="0" smtClean="0"/>
              <a:t>propagation effects are difficult to predict</a:t>
            </a:r>
          </a:p>
          <a:p>
            <a:pPr lvl="1"/>
            <a:r>
              <a:rPr lang="en-US" sz="2400" dirty="0" smtClean="0"/>
              <a:t>use model based on empirical data</a:t>
            </a:r>
          </a:p>
          <a:p>
            <a:pPr lvl="2"/>
            <a:r>
              <a:rPr lang="en-US" dirty="0" smtClean="0"/>
              <a:t>Widely used model by Okumura et al &amp; refined by </a:t>
            </a:r>
            <a:r>
              <a:rPr lang="en-US" dirty="0" err="1" smtClean="0"/>
              <a:t>Hata</a:t>
            </a:r>
            <a:endParaRPr lang="en-US" dirty="0" smtClean="0"/>
          </a:p>
          <a:p>
            <a:pPr lvl="3"/>
            <a:r>
              <a:rPr lang="en-US" dirty="0" smtClean="0"/>
              <a:t>detailed analysis of Tokyo area</a:t>
            </a:r>
          </a:p>
          <a:p>
            <a:pPr lvl="3"/>
            <a:r>
              <a:rPr lang="en-US" dirty="0" smtClean="0"/>
              <a:t>produced path loss information for an urban environment</a:t>
            </a:r>
          </a:p>
          <a:p>
            <a:pPr lvl="1"/>
            <a:r>
              <a:rPr lang="en-US" sz="2400" dirty="0" err="1" smtClean="0"/>
              <a:t>Hata's</a:t>
            </a:r>
            <a:r>
              <a:rPr lang="en-US" sz="2400" dirty="0" smtClean="0"/>
              <a:t> model is an empirical formulation that takes into account a variety of conditions</a:t>
            </a:r>
            <a:endParaRPr lang="en-US" sz="2400" dirty="0"/>
          </a:p>
        </p:txBody>
      </p:sp>
      <p:pic>
        <p:nvPicPr>
          <p:cNvPr id="5" name="Picture 4"/>
          <p:cNvPicPr>
            <a:picLocks noChangeAspect="1"/>
          </p:cNvPicPr>
          <p:nvPr/>
        </p:nvPicPr>
        <p:blipFill>
          <a:blip r:embed="rId3"/>
          <a:stretch>
            <a:fillRect/>
          </a:stretch>
        </p:blipFill>
        <p:spPr>
          <a:xfrm>
            <a:off x="7162800" y="152400"/>
            <a:ext cx="1752600" cy="1563858"/>
          </a:xfrm>
          <a:prstGeom prst="rect">
            <a:avLst/>
          </a:prstGeom>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406387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750"/>
                                  </p:stCondLst>
                                  <p:childTnLst>
                                    <p:set>
                                      <p:cBhvr>
                                        <p:cTn id="6" dur="1" fill="hold">
                                          <p:stCondLst>
                                            <p:cond delay="0"/>
                                          </p:stCondLst>
                                        </p:cTn>
                                        <p:tgtEl>
                                          <p:spTgt spid="39943">
                                            <p:txEl>
                                              <p:pRg st="9" end="9"/>
                                            </p:txEl>
                                          </p:spTgt>
                                        </p:tgtEl>
                                        <p:attrNameLst>
                                          <p:attrName>style.visibility</p:attrName>
                                        </p:attrNameLst>
                                      </p:cBhvr>
                                      <p:to>
                                        <p:strVal val="visible"/>
                                      </p:to>
                                    </p:set>
                                    <p:anim calcmode="lin" valueType="num">
                                      <p:cBhvr additive="base">
                                        <p:cTn id="7" dur="1000" fill="hold"/>
                                        <p:tgtEl>
                                          <p:spTgt spid="39943">
                                            <p:txEl>
                                              <p:pRg st="9" end="9"/>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9943">
                                            <p:txEl>
                                              <p:pRg st="9" end="9"/>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mtClean="0"/>
              <a:t>Multipath Propagation</a:t>
            </a:r>
            <a:endParaRPr lang="en-GB" dirty="0"/>
          </a:p>
        </p:txBody>
      </p:sp>
      <p:grpSp>
        <p:nvGrpSpPr>
          <p:cNvPr id="4" name="Group 3"/>
          <p:cNvGrpSpPr/>
          <p:nvPr/>
        </p:nvGrpSpPr>
        <p:grpSpPr>
          <a:xfrm>
            <a:off x="1143000" y="2057400"/>
            <a:ext cx="6891338" cy="4572000"/>
            <a:chOff x="1143000" y="2057400"/>
            <a:chExt cx="6891338" cy="4572000"/>
          </a:xfrm>
        </p:grpSpPr>
        <p:pic>
          <p:nvPicPr>
            <p:cNvPr id="21507" name="Picture 4" descr="Propagation Mechanism                                          002828C9  Mnementh                      BEAE7A2F:"/>
            <p:cNvPicPr>
              <a:picLocks noChangeAspect="1" noChangeArrowheads="1"/>
            </p:cNvPicPr>
            <p:nvPr/>
          </p:nvPicPr>
          <p:blipFill>
            <a:blip r:embed="rId3">
              <a:lum bright="-18000" contrast="46000"/>
            </a:blip>
            <a:srcRect l="7159" t="9265" r="7159" b="4633"/>
            <a:stretch>
              <a:fillRect/>
            </a:stretch>
          </p:blipFill>
          <p:spPr bwMode="auto">
            <a:xfrm>
              <a:off x="1143000" y="2057400"/>
              <a:ext cx="6891338" cy="4572000"/>
            </a:xfrm>
            <a:prstGeom prst="rect">
              <a:avLst/>
            </a:prstGeom>
            <a:noFill/>
            <a:ln w="9525">
              <a:noFill/>
              <a:miter lim="800000"/>
              <a:headEnd/>
              <a:tailEnd/>
            </a:ln>
          </p:spPr>
        </p:pic>
        <p:sp>
          <p:nvSpPr>
            <p:cNvPr id="3" name="Rectangle 2"/>
            <p:cNvSpPr/>
            <p:nvPr/>
          </p:nvSpPr>
          <p:spPr bwMode="auto">
            <a:xfrm>
              <a:off x="2209800" y="6019800"/>
              <a:ext cx="990600" cy="3048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grpSp>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19</a:t>
            </a:fld>
            <a:endParaRPr lang="en-US"/>
          </a:p>
        </p:txBody>
      </p:sp>
    </p:spTree>
    <p:extLst>
      <p:ext uri="{BB962C8B-B14F-4D97-AF65-F5344CB8AC3E}">
        <p14:creationId xmlns:p14="http://schemas.microsoft.com/office/powerpoint/2010/main" xmlns="" val="336692106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a:lstStyle/>
          <a:p>
            <a:r>
              <a:rPr lang="en-US" dirty="0">
                <a:latin typeface="Tahoma" charset="0"/>
                <a:ea typeface="MS PGothic" charset="0"/>
              </a:rPr>
              <a:t>Diffraction</a:t>
            </a:r>
          </a:p>
        </p:txBody>
      </p:sp>
      <p:sp>
        <p:nvSpPr>
          <p:cNvPr id="139266" name="Slide Number Placeholder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ahoma" charset="0"/>
                <a:ea typeface="MS PGothic" charset="0"/>
                <a:cs typeface="MS PGothic" charset="0"/>
              </a:defRPr>
            </a:lvl1pPr>
            <a:lvl2pPr marL="742950" indent="-285750">
              <a:defRPr sz="2400">
                <a:solidFill>
                  <a:schemeClr val="tx1"/>
                </a:solidFill>
                <a:latin typeface="Tahoma" charset="0"/>
                <a:ea typeface="MS PGothic" charset="0"/>
                <a:cs typeface="MS PGothic" charset="0"/>
              </a:defRPr>
            </a:lvl2pPr>
            <a:lvl3pPr marL="1143000" indent="-228600">
              <a:defRPr sz="2400">
                <a:solidFill>
                  <a:schemeClr val="tx1"/>
                </a:solidFill>
                <a:latin typeface="Tahoma" charset="0"/>
                <a:ea typeface="MS PGothic" charset="0"/>
                <a:cs typeface="MS PGothic" charset="0"/>
              </a:defRPr>
            </a:lvl3pPr>
            <a:lvl4pPr marL="1600200" indent="-228600">
              <a:defRPr sz="2400">
                <a:solidFill>
                  <a:schemeClr val="tx1"/>
                </a:solidFill>
                <a:latin typeface="Tahoma" charset="0"/>
                <a:ea typeface="MS PGothic" charset="0"/>
                <a:cs typeface="MS PGothic" charset="0"/>
              </a:defRPr>
            </a:lvl4pPr>
            <a:lvl5pPr marL="2057400" indent="-228600">
              <a:defRPr sz="2400">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ahoma" charset="0"/>
                <a:ea typeface="MS PGothic" charset="0"/>
                <a:cs typeface="MS PGothic" charset="0"/>
              </a:defRPr>
            </a:lvl9pPr>
          </a:lstStyle>
          <a:p>
            <a:fld id="{CBB65458-EC01-8246-B08F-15B55C0F89D4}" type="slidenum">
              <a:rPr lang="en-US" sz="1400"/>
              <a:pPr/>
              <a:t>20</a:t>
            </a:fld>
            <a:endParaRPr lang="en-US" sz="1400"/>
          </a:p>
        </p:txBody>
      </p:sp>
      <p:sp>
        <p:nvSpPr>
          <p:cNvPr id="222213" name="Rectangle 5"/>
          <p:cNvSpPr>
            <a:spLocks noChangeArrowheads="1"/>
          </p:cNvSpPr>
          <p:nvPr/>
        </p:nvSpPr>
        <p:spPr bwMode="auto">
          <a:xfrm>
            <a:off x="609600" y="1752600"/>
            <a:ext cx="81534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defRPr/>
            </a:pPr>
            <a:r>
              <a:rPr lang="en-US" i="1" dirty="0"/>
              <a:t>Diffraction </a:t>
            </a:r>
            <a:r>
              <a:rPr lang="en-US" dirty="0"/>
              <a:t>is a change in the direction and/or intensity of a wave as it passes by the edge of an obstacle.</a:t>
            </a:r>
          </a:p>
        </p:txBody>
      </p:sp>
      <p:pic>
        <p:nvPicPr>
          <p:cNvPr id="139268" name="Picture 6" descr="Fig03-2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2590800"/>
            <a:ext cx="8001000" cy="214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2215" name="Rectangle 7"/>
          <p:cNvSpPr>
            <a:spLocks noChangeArrowheads="1"/>
          </p:cNvSpPr>
          <p:nvPr/>
        </p:nvSpPr>
        <p:spPr bwMode="auto">
          <a:xfrm>
            <a:off x="76200" y="4772025"/>
            <a:ext cx="9067800" cy="2085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spcAft>
                <a:spcPct val="40000"/>
              </a:spcAft>
              <a:defRPr/>
            </a:pPr>
            <a:r>
              <a:rPr lang="en-US" dirty="0"/>
              <a:t>Diffraction occurs because the RF signal slows down as it encounters the obstacle and causes the wave front to change directions</a:t>
            </a:r>
          </a:p>
          <a:p>
            <a:pPr algn="just">
              <a:spcAft>
                <a:spcPct val="40000"/>
              </a:spcAft>
              <a:defRPr/>
            </a:pPr>
            <a:r>
              <a:rPr lang="en-US" dirty="0"/>
              <a:t>Diffraction is often caused by buildings, small hills, and other larger objects in the path of the propagating RF signal.</a:t>
            </a:r>
          </a:p>
        </p:txBody>
      </p:sp>
    </p:spTree>
    <p:extLst>
      <p:ext uri="{BB962C8B-B14F-4D97-AF65-F5344CB8AC3E}">
        <p14:creationId xmlns:p14="http://schemas.microsoft.com/office/powerpoint/2010/main" xmlns="" val="3025474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a:lstStyle/>
          <a:p>
            <a:r>
              <a:rPr lang="en-US" dirty="0">
                <a:latin typeface="Tahoma" charset="0"/>
                <a:ea typeface="MS PGothic" charset="0"/>
              </a:rPr>
              <a:t>Diffraction</a:t>
            </a:r>
          </a:p>
        </p:txBody>
      </p:sp>
      <p:sp>
        <p:nvSpPr>
          <p:cNvPr id="140290" name="Rectangle 3"/>
          <p:cNvSpPr>
            <a:spLocks noGrp="1" noChangeArrowheads="1"/>
          </p:cNvSpPr>
          <p:nvPr>
            <p:ph type="body" idx="1"/>
          </p:nvPr>
        </p:nvSpPr>
        <p:spPr/>
        <p:txBody>
          <a:bodyPr/>
          <a:lstStyle/>
          <a:p>
            <a:r>
              <a:rPr lang="en-US" dirty="0">
                <a:latin typeface="Tahoma" charset="0"/>
                <a:ea typeface="MS PGothic" charset="0"/>
              </a:rPr>
              <a:t>Diffraction - occurs at the edge of an impenetrable body that is large compared to wavelength of radio wave</a:t>
            </a:r>
          </a:p>
        </p:txBody>
      </p:sp>
      <p:sp>
        <p:nvSpPr>
          <p:cNvPr id="140291" name="Slide Number Placeholder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ahoma" charset="0"/>
                <a:ea typeface="MS PGothic" charset="0"/>
                <a:cs typeface="MS PGothic" charset="0"/>
              </a:defRPr>
            </a:lvl1pPr>
            <a:lvl2pPr marL="742950" indent="-285750">
              <a:defRPr sz="2400">
                <a:solidFill>
                  <a:schemeClr val="tx1"/>
                </a:solidFill>
                <a:latin typeface="Tahoma" charset="0"/>
                <a:ea typeface="MS PGothic" charset="0"/>
                <a:cs typeface="MS PGothic" charset="0"/>
              </a:defRPr>
            </a:lvl2pPr>
            <a:lvl3pPr marL="1143000" indent="-228600">
              <a:defRPr sz="2400">
                <a:solidFill>
                  <a:schemeClr val="tx1"/>
                </a:solidFill>
                <a:latin typeface="Tahoma" charset="0"/>
                <a:ea typeface="MS PGothic" charset="0"/>
                <a:cs typeface="MS PGothic" charset="0"/>
              </a:defRPr>
            </a:lvl3pPr>
            <a:lvl4pPr marL="1600200" indent="-228600">
              <a:defRPr sz="2400">
                <a:solidFill>
                  <a:schemeClr val="tx1"/>
                </a:solidFill>
                <a:latin typeface="Tahoma" charset="0"/>
                <a:ea typeface="MS PGothic" charset="0"/>
                <a:cs typeface="MS PGothic" charset="0"/>
              </a:defRPr>
            </a:lvl4pPr>
            <a:lvl5pPr marL="2057400" indent="-228600">
              <a:defRPr sz="2400">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ahoma" charset="0"/>
                <a:ea typeface="MS PGothic" charset="0"/>
                <a:cs typeface="MS PGothic" charset="0"/>
              </a:defRPr>
            </a:lvl9pPr>
          </a:lstStyle>
          <a:p>
            <a:fld id="{E674DEFB-C2DE-594F-ABC2-B2605C36AE7F}" type="slidenum">
              <a:rPr lang="en-US" sz="1400"/>
              <a:pPr/>
              <a:t>21</a:t>
            </a:fld>
            <a:endParaRPr lang="en-US" sz="140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3657600"/>
            <a:ext cx="5791200" cy="299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3440352694"/>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p:txBody>
          <a:bodyPr/>
          <a:lstStyle/>
          <a:p>
            <a:r>
              <a:rPr lang="en-US">
                <a:latin typeface="Tahoma" charset="0"/>
                <a:ea typeface="MS PGothic" charset="0"/>
              </a:rPr>
              <a:t>Scattering</a:t>
            </a:r>
          </a:p>
        </p:txBody>
      </p:sp>
      <p:sp>
        <p:nvSpPr>
          <p:cNvPr id="141314" name="Slide Number Placeholder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ahoma" charset="0"/>
                <a:ea typeface="MS PGothic" charset="0"/>
                <a:cs typeface="MS PGothic" charset="0"/>
              </a:defRPr>
            </a:lvl1pPr>
            <a:lvl2pPr marL="742950" indent="-285750">
              <a:defRPr sz="2400">
                <a:solidFill>
                  <a:schemeClr val="tx1"/>
                </a:solidFill>
                <a:latin typeface="Tahoma" charset="0"/>
                <a:ea typeface="MS PGothic" charset="0"/>
                <a:cs typeface="MS PGothic" charset="0"/>
              </a:defRPr>
            </a:lvl2pPr>
            <a:lvl3pPr marL="1143000" indent="-228600">
              <a:defRPr sz="2400">
                <a:solidFill>
                  <a:schemeClr val="tx1"/>
                </a:solidFill>
                <a:latin typeface="Tahoma" charset="0"/>
                <a:ea typeface="MS PGothic" charset="0"/>
                <a:cs typeface="MS PGothic" charset="0"/>
              </a:defRPr>
            </a:lvl3pPr>
            <a:lvl4pPr marL="1600200" indent="-228600">
              <a:defRPr sz="2400">
                <a:solidFill>
                  <a:schemeClr val="tx1"/>
                </a:solidFill>
                <a:latin typeface="Tahoma" charset="0"/>
                <a:ea typeface="MS PGothic" charset="0"/>
                <a:cs typeface="MS PGothic" charset="0"/>
              </a:defRPr>
            </a:lvl4pPr>
            <a:lvl5pPr marL="2057400" indent="-228600">
              <a:defRPr sz="2400">
                <a:solidFill>
                  <a:schemeClr val="tx1"/>
                </a:solidFill>
                <a:latin typeface="Tahom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ahom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ahom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ahom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ahoma" charset="0"/>
                <a:ea typeface="MS PGothic" charset="0"/>
                <a:cs typeface="MS PGothic" charset="0"/>
              </a:defRPr>
            </a:lvl9pPr>
          </a:lstStyle>
          <a:p>
            <a:fld id="{4CD26B39-BFD4-5543-AB56-633B96920BA0}" type="slidenum">
              <a:rPr lang="en-US" sz="1400"/>
              <a:pPr/>
              <a:t>22</a:t>
            </a:fld>
            <a:endParaRPr lang="en-US" sz="1400"/>
          </a:p>
        </p:txBody>
      </p:sp>
      <p:sp>
        <p:nvSpPr>
          <p:cNvPr id="223238" name="Rectangle 6"/>
          <p:cNvSpPr>
            <a:spLocks noChangeArrowheads="1"/>
          </p:cNvSpPr>
          <p:nvPr/>
        </p:nvSpPr>
        <p:spPr bwMode="auto">
          <a:xfrm>
            <a:off x="76200" y="1828800"/>
            <a:ext cx="9067800" cy="1570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defRPr/>
            </a:pPr>
            <a:r>
              <a:rPr lang="en-US" i="1" dirty="0"/>
              <a:t>Scattering </a:t>
            </a:r>
            <a:r>
              <a:rPr lang="en-US" dirty="0"/>
              <a:t>happens when an RF signal strikes an uneven surface causing the signal to be scattered. The resulting signals are less significant than the original signal.</a:t>
            </a:r>
          </a:p>
          <a:p>
            <a:pPr algn="just">
              <a:defRPr/>
            </a:pPr>
            <a:r>
              <a:rPr lang="en-US" dirty="0"/>
              <a:t>Scattering = Multiple Reflections</a:t>
            </a:r>
          </a:p>
        </p:txBody>
      </p:sp>
      <p:pic>
        <p:nvPicPr>
          <p:cNvPr id="141316" name="Picture 7" descr="Fig03-2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76600" y="3352800"/>
            <a:ext cx="52578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529447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smtClean="0"/>
              <a:t>Effects of Multipath Propagation</a:t>
            </a:r>
            <a:endParaRPr lang="en-GB" dirty="0"/>
          </a:p>
        </p:txBody>
      </p:sp>
      <p:pic>
        <p:nvPicPr>
          <p:cNvPr id="22531" name="Picture 4" descr="Time-variant multipath                                         002828C9  Mnementh                      BEAE7A2F:"/>
          <p:cNvPicPr>
            <a:picLocks noChangeAspect="1" noChangeArrowheads="1"/>
          </p:cNvPicPr>
          <p:nvPr/>
        </p:nvPicPr>
        <p:blipFill>
          <a:blip r:embed="rId3">
            <a:lum bright="-24000" contrast="44000"/>
          </a:blip>
          <a:srcRect l="7159" t="13898" r="7159" b="23161"/>
          <a:stretch>
            <a:fillRect/>
          </a:stretch>
        </p:blipFill>
        <p:spPr bwMode="auto">
          <a:xfrm>
            <a:off x="876300" y="2190750"/>
            <a:ext cx="7751763" cy="4398963"/>
          </a:xfrm>
          <a:prstGeom prst="rect">
            <a:avLst/>
          </a:prstGeom>
          <a:noFill/>
          <a:ln w="9525">
            <a:noFill/>
            <a:miter lim="800000"/>
            <a:headEnd/>
            <a:tailEnd/>
          </a:ln>
        </p:spPr>
      </p:pic>
      <p:sp>
        <p:nvSpPr>
          <p:cNvPr id="22532" name="Rectangle 5"/>
          <p:cNvSpPr>
            <a:spLocks noChangeArrowheads="1"/>
          </p:cNvSpPr>
          <p:nvPr/>
        </p:nvSpPr>
        <p:spPr bwMode="auto">
          <a:xfrm>
            <a:off x="4467225" y="1570038"/>
            <a:ext cx="180975" cy="457200"/>
          </a:xfrm>
          <a:prstGeom prst="rect">
            <a:avLst/>
          </a:prstGeom>
          <a:noFill/>
          <a:ln w="9525">
            <a:noFill/>
            <a:miter lim="800000"/>
            <a:headEnd/>
            <a:tailEnd/>
          </a:ln>
        </p:spPr>
        <p:txBody>
          <a:bodyPr wrap="none" lIns="90000" tIns="46800" rIns="90000" bIns="46800">
            <a:prstTxWarp prst="textNoShape">
              <a:avLst/>
            </a:prstTxWarp>
            <a:spAutoFit/>
          </a:bodyPr>
          <a:lstStyle/>
          <a:p>
            <a:endParaRPr lang="en-US" dirty="0"/>
          </a:p>
        </p:txBody>
      </p:sp>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23</a:t>
            </a:fld>
            <a:endParaRPr lang="en-US"/>
          </a:p>
        </p:txBody>
      </p:sp>
    </p:spTree>
    <p:extLst>
      <p:ext uri="{BB962C8B-B14F-4D97-AF65-F5344CB8AC3E}">
        <p14:creationId xmlns:p14="http://schemas.microsoft.com/office/powerpoint/2010/main" xmlns="" val="196183666"/>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smtClean="0"/>
              <a:t>Types of Fading</a:t>
            </a:r>
            <a:endParaRPr lang="en-GB" dirty="0"/>
          </a:p>
        </p:txBody>
      </p:sp>
      <p:sp>
        <p:nvSpPr>
          <p:cNvPr id="4" name="Content Placeholder 3"/>
          <p:cNvSpPr>
            <a:spLocks noGrp="1"/>
          </p:cNvSpPr>
          <p:nvPr>
            <p:ph idx="1"/>
          </p:nvPr>
        </p:nvSpPr>
        <p:spPr/>
        <p:txBody>
          <a:bodyPr/>
          <a:lstStyle/>
          <a:p>
            <a:endParaRPr lang="en-US"/>
          </a:p>
        </p:txBody>
      </p:sp>
      <p:graphicFrame>
        <p:nvGraphicFramePr>
          <p:cNvPr id="2" name="Diagram 1"/>
          <p:cNvGraphicFramePr/>
          <p:nvPr>
            <p:extLst>
              <p:ext uri="{D42A27DB-BD31-4B8C-83A1-F6EECF244321}">
                <p14:modId xmlns:p14="http://schemas.microsoft.com/office/powerpoint/2010/main" xmlns="" val="4176622545"/>
              </p:ext>
            </p:extLst>
          </p:nvPr>
        </p:nvGraphicFramePr>
        <p:xfrm>
          <a:off x="152400" y="1905000"/>
          <a:ext cx="8534400"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extLst>
      <p:ext uri="{BB962C8B-B14F-4D97-AF65-F5344CB8AC3E}">
        <p14:creationId xmlns:p14="http://schemas.microsoft.com/office/powerpoint/2010/main" xmlns="" val="2130958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Grp="1" noChangeArrowheads="1"/>
          </p:cNvSpPr>
          <p:nvPr>
            <p:ph type="title"/>
          </p:nvPr>
        </p:nvSpPr>
        <p:spPr/>
        <p:txBody>
          <a:bodyPr/>
          <a:lstStyle/>
          <a:p>
            <a:r>
              <a:rPr lang="en-GB" smtClean="0"/>
              <a:t>Error Compensation Mechanisms</a:t>
            </a:r>
            <a:endParaRPr lang="en-GB" dirty="0"/>
          </a:p>
        </p:txBody>
      </p:sp>
      <p:sp>
        <p:nvSpPr>
          <p:cNvPr id="48133" name="Rectangle 5"/>
          <p:cNvSpPr>
            <a:spLocks noGrp="1" noChangeArrowheads="1"/>
          </p:cNvSpPr>
          <p:nvPr>
            <p:ph sz="half" idx="1"/>
          </p:nvPr>
        </p:nvSpPr>
        <p:spPr>
          <a:xfrm>
            <a:off x="0" y="2017713"/>
            <a:ext cx="3810000" cy="4114800"/>
          </a:xfrm>
        </p:spPr>
        <p:txBody>
          <a:bodyPr/>
          <a:lstStyle/>
          <a:p>
            <a:r>
              <a:rPr lang="en-US" dirty="0" smtClean="0"/>
              <a:t>forward error correction</a:t>
            </a:r>
          </a:p>
          <a:p>
            <a:pPr lvl="1"/>
            <a:r>
              <a:rPr lang="en-US" dirty="0" smtClean="0"/>
              <a:t>applicable in digital transmission applications</a:t>
            </a:r>
          </a:p>
          <a:p>
            <a:pPr lvl="1"/>
            <a:r>
              <a:rPr lang="en-US" dirty="0" smtClean="0"/>
              <a:t>typically, ratio of total bits to data bits is 2-3</a:t>
            </a:r>
          </a:p>
        </p:txBody>
      </p:sp>
      <p:sp>
        <p:nvSpPr>
          <p:cNvPr id="2" name="Content Placeholder 1"/>
          <p:cNvSpPr>
            <a:spLocks noGrp="1"/>
          </p:cNvSpPr>
          <p:nvPr>
            <p:ph sz="half" idx="2"/>
          </p:nvPr>
        </p:nvSpPr>
        <p:spPr>
          <a:xfrm>
            <a:off x="4419600" y="2017713"/>
            <a:ext cx="4535488" cy="4114800"/>
          </a:xfrm>
        </p:spPr>
        <p:txBody>
          <a:bodyPr/>
          <a:lstStyle/>
          <a:p>
            <a:r>
              <a:rPr lang="en-US" dirty="0" smtClean="0"/>
              <a:t>adaptive equalization</a:t>
            </a:r>
          </a:p>
          <a:p>
            <a:pPr lvl="1"/>
            <a:r>
              <a:rPr lang="en-US" dirty="0" smtClean="0"/>
              <a:t>applied to transmissions that carry analog or digital information</a:t>
            </a:r>
          </a:p>
          <a:p>
            <a:pPr lvl="1"/>
            <a:r>
              <a:rPr lang="en-US" dirty="0" smtClean="0"/>
              <a:t>used to combat </a:t>
            </a:r>
            <a:r>
              <a:rPr lang="en-US" dirty="0" err="1" smtClean="0"/>
              <a:t>intersymbol</a:t>
            </a:r>
            <a:r>
              <a:rPr lang="en-US" dirty="0" smtClean="0"/>
              <a:t> interference</a:t>
            </a:r>
          </a:p>
          <a:p>
            <a:pPr lvl="1"/>
            <a:r>
              <a:rPr lang="en-US" dirty="0" smtClean="0"/>
              <a:t>involves gathering the dispersed symbol energy back together into its original time interval</a:t>
            </a:r>
          </a:p>
          <a:p>
            <a:endParaRPr lang="en-US" dirty="0"/>
          </a:p>
        </p:txBody>
      </p:sp>
      <p:pic>
        <p:nvPicPr>
          <p:cNvPr id="9" name="Picture 8"/>
          <p:cNvPicPr>
            <a:picLocks noChangeAspect="1"/>
          </p:cNvPicPr>
          <p:nvPr/>
        </p:nvPicPr>
        <p:blipFill>
          <a:blip r:embed="rId3"/>
          <a:stretch>
            <a:fillRect/>
          </a:stretch>
        </p:blipFill>
        <p:spPr>
          <a:xfrm>
            <a:off x="5206332" y="0"/>
            <a:ext cx="3937668" cy="1092200"/>
          </a:xfrm>
          <a:prstGeom prst="rect">
            <a:avLst/>
          </a:prstGeom>
        </p:spPr>
      </p:pic>
      <p:sp>
        <p:nvSpPr>
          <p:cNvPr id="3" name="Slide Number Placeholder 2"/>
          <p:cNvSpPr>
            <a:spLocks noGrp="1"/>
          </p:cNvSpPr>
          <p:nvPr>
            <p:ph type="sldNum" sz="quarter" idx="12"/>
          </p:nvPr>
        </p:nvSpPr>
        <p:spPr/>
        <p:txBody>
          <a:bodyPr/>
          <a:lstStyle/>
          <a:p>
            <a:pPr>
              <a:defRPr/>
            </a:pPr>
            <a:fld id="{DCFD3B8F-CAE3-5346-8F1E-242E6BD84BB7}" type="slidenum">
              <a:rPr lang="en-US" smtClean="0"/>
              <a:pPr>
                <a:defRPr/>
              </a:pPr>
              <a:t>25</a:t>
            </a:fld>
            <a:endParaRPr lang="en-US"/>
          </a:p>
        </p:txBody>
      </p:sp>
    </p:spTree>
    <p:extLst>
      <p:ext uri="{BB962C8B-B14F-4D97-AF65-F5344CB8AC3E}">
        <p14:creationId xmlns:p14="http://schemas.microsoft.com/office/powerpoint/2010/main" xmlns="" val="37851426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GB" smtClean="0"/>
              <a:t>Error Compensation Mechanisms</a:t>
            </a:r>
            <a:endParaRPr lang="en-GB" dirty="0"/>
          </a:p>
        </p:txBody>
      </p:sp>
      <p:sp>
        <p:nvSpPr>
          <p:cNvPr id="49155" name="Rectangle 3"/>
          <p:cNvSpPr>
            <a:spLocks noGrp="1" noChangeArrowheads="1"/>
          </p:cNvSpPr>
          <p:nvPr>
            <p:ph type="body" idx="1"/>
          </p:nvPr>
        </p:nvSpPr>
        <p:spPr/>
        <p:txBody>
          <a:bodyPr/>
          <a:lstStyle/>
          <a:p>
            <a:r>
              <a:rPr lang="en-US" sz="3000" dirty="0" smtClean="0"/>
              <a:t>diversity</a:t>
            </a:r>
          </a:p>
          <a:p>
            <a:pPr lvl="1"/>
            <a:r>
              <a:rPr lang="en-US" sz="2500" dirty="0" smtClean="0"/>
              <a:t>based on fact that individual channels experience independent fading events</a:t>
            </a:r>
          </a:p>
          <a:p>
            <a:pPr lvl="1"/>
            <a:r>
              <a:rPr lang="en-US" sz="2500" dirty="0" smtClean="0"/>
              <a:t>use multiple logical channels between transmitter and receiver</a:t>
            </a:r>
          </a:p>
          <a:p>
            <a:pPr lvl="1"/>
            <a:r>
              <a:rPr lang="en-US" sz="2500" dirty="0" smtClean="0"/>
              <a:t>send part of signal over each channel</a:t>
            </a:r>
          </a:p>
          <a:p>
            <a:pPr lvl="1"/>
            <a:r>
              <a:rPr lang="en-US" sz="2500" dirty="0" smtClean="0"/>
              <a:t>doesn’t eliminate errors, but reduces</a:t>
            </a:r>
          </a:p>
          <a:p>
            <a:pPr lvl="1"/>
            <a:r>
              <a:rPr lang="en-US" sz="2500" dirty="0" smtClean="0"/>
              <a:t>space diversity involves physical transmission paths</a:t>
            </a:r>
          </a:p>
          <a:p>
            <a:pPr lvl="1"/>
            <a:r>
              <a:rPr lang="en-US" sz="2500" dirty="0" smtClean="0"/>
              <a:t>more commonly refers to frequency or time diversity</a:t>
            </a:r>
          </a:p>
          <a:p>
            <a:pPr lvl="1"/>
            <a:r>
              <a:rPr lang="en-US" sz="2500" dirty="0" smtClean="0"/>
              <a:t>most important example of frequency diversity is spread spectrum</a:t>
            </a:r>
            <a:endParaRPr lang="en-US" sz="25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spTree>
    <p:extLst>
      <p:ext uri="{BB962C8B-B14F-4D97-AF65-F5344CB8AC3E}">
        <p14:creationId xmlns:p14="http://schemas.microsoft.com/office/powerpoint/2010/main" xmlns="" val="3733210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afterEffect">
                                  <p:stCondLst>
                                    <p:cond delay="750"/>
                                  </p:stCondLst>
                                  <p:iterate type="lt">
                                    <p:tmPct val="4000"/>
                                  </p:iterate>
                                  <p:childTnLst>
                                    <p:set>
                                      <p:cBhvr override="childStyle">
                                        <p:cTn id="6" dur="500" fill="hold"/>
                                        <p:tgtEl>
                                          <p:spTgt spid="49155">
                                            <p:txEl>
                                              <p:pRg st="7" end="7"/>
                                            </p:txEl>
                                          </p:spTgt>
                                        </p:tgtEl>
                                        <p:attrNameLst>
                                          <p:attrName>style.color</p:attrName>
                                        </p:attrNameLst>
                                      </p:cBhvr>
                                      <p:to>
                                        <p:clrVal>
                                          <a:srgbClr val="FFFF00"/>
                                        </p:clrVal>
                                      </p:to>
                                    </p:set>
                                    <p:set>
                                      <p:cBhvr>
                                        <p:cTn id="7" dur="500" fill="hold"/>
                                        <p:tgtEl>
                                          <p:spTgt spid="49155">
                                            <p:txEl>
                                              <p:pRg st="7" end="7"/>
                                            </p:txEl>
                                          </p:spTgt>
                                        </p:tgtEl>
                                        <p:attrNameLst>
                                          <p:attrName>fillcolor</p:attrName>
                                        </p:attrNameLst>
                                      </p:cBhvr>
                                      <p:to>
                                        <p:clrVal>
                                          <a:srgbClr val="FFFF00"/>
                                        </p:clrVal>
                                      </p:to>
                                    </p:set>
                                    <p:set>
                                      <p:cBhvr>
                                        <p:cTn id="8" dur="500" fill="hold"/>
                                        <p:tgtEl>
                                          <p:spTgt spid="49155">
                                            <p:txEl>
                                              <p:pRg st="7" end="7"/>
                                            </p:txEl>
                                          </p:spTgt>
                                        </p:tgtEl>
                                        <p:attrNameLst>
                                          <p:attrName>fill.type</p:attrName>
                                        </p:attrNameLst>
                                      </p:cBhvr>
                                      <p:to>
                                        <p:strVal val="solid"/>
                                      </p:to>
                                    </p:set>
                                  </p:childTnLst>
                                </p:cTn>
                              </p:par>
                              <p:par>
                                <p:cTn id="9" presetID="52" presetClass="entr" presetSubtype="0" fill="hold" nodeType="withEffect">
                                  <p:stCondLst>
                                    <p:cond delay="750"/>
                                  </p:stCondLst>
                                  <p:childTnLst>
                                    <p:set>
                                      <p:cBhvr>
                                        <p:cTn id="10" dur="1" fill="hold">
                                          <p:stCondLst>
                                            <p:cond delay="0"/>
                                          </p:stCondLst>
                                        </p:cTn>
                                        <p:tgtEl>
                                          <p:spTgt spid="49155">
                                            <p:txEl>
                                              <p:pRg st="1" end="1"/>
                                            </p:txEl>
                                          </p:spTgt>
                                        </p:tgtEl>
                                        <p:attrNameLst>
                                          <p:attrName>style.visibility</p:attrName>
                                        </p:attrNameLst>
                                      </p:cBhvr>
                                      <p:to>
                                        <p:strVal val="visible"/>
                                      </p:to>
                                    </p:set>
                                    <p:animScale>
                                      <p:cBhvr>
                                        <p:cTn id="11" dur="1000" decel="50000" fill="hold">
                                          <p:stCondLst>
                                            <p:cond delay="0"/>
                                          </p:stCondLst>
                                        </p:cTn>
                                        <p:tgtEl>
                                          <p:spTgt spid="4915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9155">
                                            <p:txEl>
                                              <p:pRg st="1" end="1"/>
                                            </p:txEl>
                                          </p:spTgt>
                                        </p:tgtEl>
                                        <p:attrNameLst>
                                          <p:attrName>ppt_x</p:attrName>
                                          <p:attrName>ppt_y</p:attrName>
                                        </p:attrNameLst>
                                      </p:cBhvr>
                                    </p:animMotion>
                                    <p:animEffect transition="in" filter="fade">
                                      <p:cBhvr>
                                        <p:cTn id="13" dur="1000"/>
                                        <p:tgtEl>
                                          <p:spTgt spid="49155">
                                            <p:txEl>
                                              <p:pRg st="1" end="1"/>
                                            </p:txEl>
                                          </p:spTgt>
                                        </p:tgtEl>
                                      </p:cBhvr>
                                    </p:animEffect>
                                  </p:childTnLst>
                                </p:cTn>
                              </p:par>
                              <p:par>
                                <p:cTn id="14" presetID="52" presetClass="entr" presetSubtype="0" fill="hold" nodeType="withEffect">
                                  <p:stCondLst>
                                    <p:cond delay="750"/>
                                  </p:stCondLst>
                                  <p:childTnLst>
                                    <p:set>
                                      <p:cBhvr>
                                        <p:cTn id="15" dur="1" fill="hold">
                                          <p:stCondLst>
                                            <p:cond delay="0"/>
                                          </p:stCondLst>
                                        </p:cTn>
                                        <p:tgtEl>
                                          <p:spTgt spid="49155">
                                            <p:txEl>
                                              <p:pRg st="2" end="2"/>
                                            </p:txEl>
                                          </p:spTgt>
                                        </p:tgtEl>
                                        <p:attrNameLst>
                                          <p:attrName>style.visibility</p:attrName>
                                        </p:attrNameLst>
                                      </p:cBhvr>
                                      <p:to>
                                        <p:strVal val="visible"/>
                                      </p:to>
                                    </p:set>
                                    <p:animScale>
                                      <p:cBhvr>
                                        <p:cTn id="16" dur="1000" decel="50000" fill="hold">
                                          <p:stCondLst>
                                            <p:cond delay="0"/>
                                          </p:stCondLst>
                                        </p:cTn>
                                        <p:tgtEl>
                                          <p:spTgt spid="4915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9155">
                                            <p:txEl>
                                              <p:pRg st="2" end="2"/>
                                            </p:txEl>
                                          </p:spTgt>
                                        </p:tgtEl>
                                        <p:attrNameLst>
                                          <p:attrName>ppt_x</p:attrName>
                                          <p:attrName>ppt_y</p:attrName>
                                        </p:attrNameLst>
                                      </p:cBhvr>
                                    </p:animMotion>
                                    <p:animEffect transition="in" filter="fade">
                                      <p:cBhvr>
                                        <p:cTn id="18" dur="1000"/>
                                        <p:tgtEl>
                                          <p:spTgt spid="49155">
                                            <p:txEl>
                                              <p:pRg st="2" end="2"/>
                                            </p:txEl>
                                          </p:spTgt>
                                        </p:tgtEl>
                                      </p:cBhvr>
                                    </p:animEffect>
                                  </p:childTnLst>
                                </p:cTn>
                              </p:par>
                              <p:par>
                                <p:cTn id="19" presetID="52" presetClass="entr" presetSubtype="0" fill="hold" nodeType="withEffect">
                                  <p:stCondLst>
                                    <p:cond delay="750"/>
                                  </p:stCondLst>
                                  <p:childTnLst>
                                    <p:set>
                                      <p:cBhvr>
                                        <p:cTn id="20" dur="1" fill="hold">
                                          <p:stCondLst>
                                            <p:cond delay="0"/>
                                          </p:stCondLst>
                                        </p:cTn>
                                        <p:tgtEl>
                                          <p:spTgt spid="49155">
                                            <p:txEl>
                                              <p:pRg st="3" end="3"/>
                                            </p:txEl>
                                          </p:spTgt>
                                        </p:tgtEl>
                                        <p:attrNameLst>
                                          <p:attrName>style.visibility</p:attrName>
                                        </p:attrNameLst>
                                      </p:cBhvr>
                                      <p:to>
                                        <p:strVal val="visible"/>
                                      </p:to>
                                    </p:set>
                                    <p:animScale>
                                      <p:cBhvr>
                                        <p:cTn id="21" dur="1000" decel="50000" fill="hold">
                                          <p:stCondLst>
                                            <p:cond delay="0"/>
                                          </p:stCondLst>
                                        </p:cTn>
                                        <p:tgtEl>
                                          <p:spTgt spid="49155">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9155">
                                            <p:txEl>
                                              <p:pRg st="3" end="3"/>
                                            </p:txEl>
                                          </p:spTgt>
                                        </p:tgtEl>
                                        <p:attrNameLst>
                                          <p:attrName>ppt_x</p:attrName>
                                          <p:attrName>ppt_y</p:attrName>
                                        </p:attrNameLst>
                                      </p:cBhvr>
                                    </p:animMotion>
                                    <p:animEffect transition="in" filter="fade">
                                      <p:cBhvr>
                                        <p:cTn id="23" dur="1000"/>
                                        <p:tgtEl>
                                          <p:spTgt spid="49155">
                                            <p:txEl>
                                              <p:pRg st="3" end="3"/>
                                            </p:txEl>
                                          </p:spTgt>
                                        </p:tgtEl>
                                      </p:cBhvr>
                                    </p:animEffect>
                                  </p:childTnLst>
                                </p:cTn>
                              </p:par>
                              <p:par>
                                <p:cTn id="24" presetID="52" presetClass="entr" presetSubtype="0" fill="hold" nodeType="withEffect">
                                  <p:stCondLst>
                                    <p:cond delay="750"/>
                                  </p:stCondLst>
                                  <p:childTnLst>
                                    <p:set>
                                      <p:cBhvr>
                                        <p:cTn id="25" dur="1" fill="hold">
                                          <p:stCondLst>
                                            <p:cond delay="0"/>
                                          </p:stCondLst>
                                        </p:cTn>
                                        <p:tgtEl>
                                          <p:spTgt spid="49155">
                                            <p:txEl>
                                              <p:pRg st="4" end="4"/>
                                            </p:txEl>
                                          </p:spTgt>
                                        </p:tgtEl>
                                        <p:attrNameLst>
                                          <p:attrName>style.visibility</p:attrName>
                                        </p:attrNameLst>
                                      </p:cBhvr>
                                      <p:to>
                                        <p:strVal val="visible"/>
                                      </p:to>
                                    </p:set>
                                    <p:animScale>
                                      <p:cBhvr>
                                        <p:cTn id="26" dur="1000" decel="50000" fill="hold">
                                          <p:stCondLst>
                                            <p:cond delay="0"/>
                                          </p:stCondLst>
                                        </p:cTn>
                                        <p:tgtEl>
                                          <p:spTgt spid="49155">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9155">
                                            <p:txEl>
                                              <p:pRg st="4" end="4"/>
                                            </p:txEl>
                                          </p:spTgt>
                                        </p:tgtEl>
                                        <p:attrNameLst>
                                          <p:attrName>ppt_x</p:attrName>
                                          <p:attrName>ppt_y</p:attrName>
                                        </p:attrNameLst>
                                      </p:cBhvr>
                                    </p:animMotion>
                                    <p:animEffect transition="in" filter="fade">
                                      <p:cBhvr>
                                        <p:cTn id="28" dur="1000"/>
                                        <p:tgtEl>
                                          <p:spTgt spid="49155">
                                            <p:txEl>
                                              <p:pRg st="4" end="4"/>
                                            </p:txEl>
                                          </p:spTgt>
                                        </p:tgtEl>
                                      </p:cBhvr>
                                    </p:animEffect>
                                  </p:childTnLst>
                                </p:cTn>
                              </p:par>
                              <p:par>
                                <p:cTn id="29" presetID="52" presetClass="entr" presetSubtype="0" fill="hold" nodeType="withEffect">
                                  <p:stCondLst>
                                    <p:cond delay="750"/>
                                  </p:stCondLst>
                                  <p:childTnLst>
                                    <p:set>
                                      <p:cBhvr>
                                        <p:cTn id="30" dur="1" fill="hold">
                                          <p:stCondLst>
                                            <p:cond delay="0"/>
                                          </p:stCondLst>
                                        </p:cTn>
                                        <p:tgtEl>
                                          <p:spTgt spid="49155">
                                            <p:txEl>
                                              <p:pRg st="5" end="5"/>
                                            </p:txEl>
                                          </p:spTgt>
                                        </p:tgtEl>
                                        <p:attrNameLst>
                                          <p:attrName>style.visibility</p:attrName>
                                        </p:attrNameLst>
                                      </p:cBhvr>
                                      <p:to>
                                        <p:strVal val="visible"/>
                                      </p:to>
                                    </p:set>
                                    <p:animScale>
                                      <p:cBhvr>
                                        <p:cTn id="31" dur="1000" decel="50000" fill="hold">
                                          <p:stCondLst>
                                            <p:cond delay="0"/>
                                          </p:stCondLst>
                                        </p:cTn>
                                        <p:tgtEl>
                                          <p:spTgt spid="49155">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49155">
                                            <p:txEl>
                                              <p:pRg st="5" end="5"/>
                                            </p:txEl>
                                          </p:spTgt>
                                        </p:tgtEl>
                                        <p:attrNameLst>
                                          <p:attrName>ppt_x</p:attrName>
                                          <p:attrName>ppt_y</p:attrName>
                                        </p:attrNameLst>
                                      </p:cBhvr>
                                    </p:animMotion>
                                    <p:animEffect transition="in" filter="fade">
                                      <p:cBhvr>
                                        <p:cTn id="33" dur="1000"/>
                                        <p:tgtEl>
                                          <p:spTgt spid="49155">
                                            <p:txEl>
                                              <p:pRg st="5" end="5"/>
                                            </p:txEl>
                                          </p:spTgt>
                                        </p:tgtEl>
                                      </p:cBhvr>
                                    </p:animEffect>
                                  </p:childTnLst>
                                </p:cTn>
                              </p:par>
                              <p:par>
                                <p:cTn id="34" presetID="52" presetClass="entr" presetSubtype="0" fill="hold" nodeType="withEffect">
                                  <p:stCondLst>
                                    <p:cond delay="750"/>
                                  </p:stCondLst>
                                  <p:childTnLst>
                                    <p:set>
                                      <p:cBhvr>
                                        <p:cTn id="35" dur="1" fill="hold">
                                          <p:stCondLst>
                                            <p:cond delay="0"/>
                                          </p:stCondLst>
                                        </p:cTn>
                                        <p:tgtEl>
                                          <p:spTgt spid="49155">
                                            <p:txEl>
                                              <p:pRg st="6" end="6"/>
                                            </p:txEl>
                                          </p:spTgt>
                                        </p:tgtEl>
                                        <p:attrNameLst>
                                          <p:attrName>style.visibility</p:attrName>
                                        </p:attrNameLst>
                                      </p:cBhvr>
                                      <p:to>
                                        <p:strVal val="visible"/>
                                      </p:to>
                                    </p:set>
                                    <p:animScale>
                                      <p:cBhvr>
                                        <p:cTn id="36" dur="1000" decel="50000" fill="hold">
                                          <p:stCondLst>
                                            <p:cond delay="0"/>
                                          </p:stCondLst>
                                        </p:cTn>
                                        <p:tgtEl>
                                          <p:spTgt spid="49155">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9155">
                                            <p:txEl>
                                              <p:pRg st="6" end="6"/>
                                            </p:txEl>
                                          </p:spTgt>
                                        </p:tgtEl>
                                        <p:attrNameLst>
                                          <p:attrName>ppt_x</p:attrName>
                                          <p:attrName>ppt_y</p:attrName>
                                        </p:attrNameLst>
                                      </p:cBhvr>
                                    </p:animMotion>
                                    <p:animEffect transition="in" filter="fade">
                                      <p:cBhvr>
                                        <p:cTn id="38" dur="1000"/>
                                        <p:tgtEl>
                                          <p:spTgt spid="49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Grp="1" noChangeArrowheads="1"/>
          </p:cNvSpPr>
          <p:nvPr>
            <p:ph type="title"/>
          </p:nvPr>
        </p:nvSpPr>
        <p:spPr/>
        <p:txBody>
          <a:bodyPr/>
          <a:lstStyle/>
          <a:p>
            <a:r>
              <a:rPr lang="en-GB" smtClean="0"/>
              <a:t>First Generation Analog</a:t>
            </a:r>
            <a:endParaRPr lang="en-GB" dirty="0"/>
          </a:p>
        </p:txBody>
      </p:sp>
      <p:sp>
        <p:nvSpPr>
          <p:cNvPr id="51205" name="Rectangle 5"/>
          <p:cNvSpPr>
            <a:spLocks noGrp="1" noChangeArrowheads="1"/>
          </p:cNvSpPr>
          <p:nvPr>
            <p:ph type="body" idx="1"/>
          </p:nvPr>
        </p:nvSpPr>
        <p:spPr/>
        <p:txBody>
          <a:bodyPr/>
          <a:lstStyle/>
          <a:p>
            <a:r>
              <a:rPr lang="en-US" smtClean="0"/>
              <a:t>original cellular telephone networks</a:t>
            </a:r>
          </a:p>
          <a:p>
            <a:r>
              <a:rPr lang="en-US" smtClean="0"/>
              <a:t>analog traffic channels</a:t>
            </a:r>
          </a:p>
          <a:p>
            <a:r>
              <a:rPr lang="en-US" smtClean="0"/>
              <a:t>early 1980s in North America</a:t>
            </a:r>
          </a:p>
          <a:p>
            <a:r>
              <a:rPr lang="en-US" smtClean="0"/>
              <a:t>Advanced Mobile Phone Service (AMPS) </a:t>
            </a:r>
          </a:p>
          <a:p>
            <a:r>
              <a:rPr lang="en-US" smtClean="0"/>
              <a:t>also common in South America, Australia, and China</a:t>
            </a:r>
          </a:p>
          <a:p>
            <a:r>
              <a:rPr lang="en-US" smtClean="0"/>
              <a:t>replaced by later generation systems</a:t>
            </a:r>
            <a:endParaRPr lang="en-US"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extLst>
      <p:ext uri="{BB962C8B-B14F-4D97-AF65-F5344CB8AC3E}">
        <p14:creationId xmlns:p14="http://schemas.microsoft.com/office/powerpoint/2010/main" xmlns="" val="1711199614"/>
      </p:ext>
    </p:extLst>
  </p:cSld>
  <p:clrMapOvr>
    <a:masterClrMapping/>
  </p:clrMapOvr>
  <p:transition spd="slow">
    <p:blinds/>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Rectangle 6"/>
          <p:cNvSpPr>
            <a:spLocks noGrp="1" noChangeArrowheads="1"/>
          </p:cNvSpPr>
          <p:nvPr>
            <p:ph type="title"/>
          </p:nvPr>
        </p:nvSpPr>
        <p:spPr/>
        <p:txBody>
          <a:bodyPr/>
          <a:lstStyle/>
          <a:p>
            <a:r>
              <a:rPr lang="en-GB" smtClean="0"/>
              <a:t>AMPS Parameters</a:t>
            </a:r>
            <a:endParaRPr lang="en-GB" dirty="0"/>
          </a:p>
        </p:txBody>
      </p:sp>
      <p:graphicFrame>
        <p:nvGraphicFramePr>
          <p:cNvPr id="27652" name="Object 4"/>
          <p:cNvGraphicFramePr>
            <a:graphicFrameLocks noChangeAspect="1"/>
          </p:cNvGraphicFramePr>
          <p:nvPr/>
        </p:nvGraphicFramePr>
        <p:xfrm>
          <a:off x="457200" y="2362200"/>
          <a:ext cx="8229600" cy="4384166"/>
        </p:xfrm>
        <a:graphic>
          <a:graphicData uri="http://schemas.openxmlformats.org/presentationml/2006/ole">
            <p:oleObj spid="_x0000_s2127" name="Document" r:id="rId4" imgW="22501587" imgH="11987302" progId="Word.Document.12">
              <p:embed/>
            </p:oleObj>
          </a:graphicData>
        </a:graphic>
      </p:graphicFrame>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extLst>
      <p:ext uri="{BB962C8B-B14F-4D97-AF65-F5344CB8AC3E}">
        <p14:creationId xmlns:p14="http://schemas.microsoft.com/office/powerpoint/2010/main" xmlns="" val="19010510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r>
              <a:rPr lang="en-GB" smtClean="0"/>
              <a:t>Operation</a:t>
            </a:r>
            <a:endParaRPr lang="en-GB" dirty="0"/>
          </a:p>
        </p:txBody>
      </p:sp>
      <p:sp>
        <p:nvSpPr>
          <p:cNvPr id="53253" name="Rectangle 5"/>
          <p:cNvSpPr>
            <a:spLocks noGrp="1" noChangeArrowheads="1"/>
          </p:cNvSpPr>
          <p:nvPr>
            <p:ph type="body" idx="1"/>
          </p:nvPr>
        </p:nvSpPr>
        <p:spPr/>
        <p:txBody>
          <a:bodyPr/>
          <a:lstStyle/>
          <a:p>
            <a:r>
              <a:rPr lang="en-US" dirty="0" smtClean="0"/>
              <a:t>AMPS-capable phone has numeric assignment module (NAM) in read-only memory</a:t>
            </a:r>
          </a:p>
          <a:p>
            <a:pPr lvl="1"/>
            <a:r>
              <a:rPr lang="en-US" sz="2600" dirty="0" smtClean="0"/>
              <a:t>NAM contains number of phone</a:t>
            </a:r>
          </a:p>
          <a:p>
            <a:pPr lvl="1"/>
            <a:r>
              <a:rPr lang="en-US" sz="2600" dirty="0" smtClean="0"/>
              <a:t>serial number of phone</a:t>
            </a:r>
          </a:p>
          <a:p>
            <a:pPr lvl="1"/>
            <a:r>
              <a:rPr lang="en-US" sz="2600" dirty="0" smtClean="0"/>
              <a:t>when phone turned on, transmits serial number and phone number to MTSO </a:t>
            </a:r>
          </a:p>
          <a:p>
            <a:pPr lvl="1"/>
            <a:r>
              <a:rPr lang="en-US" sz="2600" dirty="0" smtClean="0"/>
              <a:t>MTSO has database of mobile units reported stolen</a:t>
            </a:r>
          </a:p>
          <a:p>
            <a:pPr lvl="1"/>
            <a:r>
              <a:rPr lang="en-US" sz="2600" dirty="0" smtClean="0"/>
              <a:t>MTSO uses phone number for billing</a:t>
            </a:r>
          </a:p>
          <a:p>
            <a:pPr lvl="1"/>
            <a:r>
              <a:rPr lang="en-US" sz="2600" dirty="0" smtClean="0"/>
              <a:t>if phone is used in remote city, service is still billed to user's local service provider</a:t>
            </a:r>
            <a:endParaRPr lang="en-US" sz="26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spTree>
    <p:extLst>
      <p:ext uri="{BB962C8B-B14F-4D97-AF65-F5344CB8AC3E}">
        <p14:creationId xmlns:p14="http://schemas.microsoft.com/office/powerpoint/2010/main" xmlns="" val="23045971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GB" smtClean="0"/>
              <a:t>AMPS Call Sequence</a:t>
            </a:r>
            <a:endParaRPr lang="en-GB" dirty="0"/>
          </a:p>
        </p:txBody>
      </p:sp>
      <p:graphicFrame>
        <p:nvGraphicFramePr>
          <p:cNvPr id="2" name="Diagram 1"/>
          <p:cNvGraphicFramePr/>
          <p:nvPr>
            <p:extLst>
              <p:ext uri="{D42A27DB-BD31-4B8C-83A1-F6EECF244321}">
                <p14:modId xmlns:p14="http://schemas.microsoft.com/office/powerpoint/2010/main" xmlns="" val="2495731911"/>
              </p:ext>
            </p:extLst>
          </p:nvPr>
        </p:nvGraphicFramePr>
        <p:xfrm>
          <a:off x="228600" y="1828800"/>
          <a:ext cx="8458200"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30</a:t>
            </a:fld>
            <a:endParaRPr lang="en-US"/>
          </a:p>
        </p:txBody>
      </p:sp>
    </p:spTree>
    <p:extLst>
      <p:ext uri="{BB962C8B-B14F-4D97-AF65-F5344CB8AC3E}">
        <p14:creationId xmlns:p14="http://schemas.microsoft.com/office/powerpoint/2010/main" xmlns="" val="3119563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Grp="1" noChangeArrowheads="1"/>
          </p:cNvSpPr>
          <p:nvPr>
            <p:ph type="title"/>
          </p:nvPr>
        </p:nvSpPr>
        <p:spPr/>
        <p:txBody>
          <a:bodyPr/>
          <a:lstStyle/>
          <a:p>
            <a:r>
              <a:rPr lang="en-GB" smtClean="0"/>
              <a:t>AMPS Control Channels</a:t>
            </a:r>
            <a:endParaRPr lang="en-GB" dirty="0"/>
          </a:p>
        </p:txBody>
      </p:sp>
      <p:sp>
        <p:nvSpPr>
          <p:cNvPr id="56325" name="Rectangle 5"/>
          <p:cNvSpPr>
            <a:spLocks noGrp="1" noChangeArrowheads="1"/>
          </p:cNvSpPr>
          <p:nvPr>
            <p:ph type="body" idx="1"/>
          </p:nvPr>
        </p:nvSpPr>
        <p:spPr/>
        <p:txBody>
          <a:bodyPr/>
          <a:lstStyle/>
          <a:p>
            <a:r>
              <a:rPr lang="en-US" sz="2900" dirty="0" smtClean="0"/>
              <a:t>21 full-duplex 30-kHz control channels</a:t>
            </a:r>
          </a:p>
          <a:p>
            <a:pPr lvl="1"/>
            <a:r>
              <a:rPr lang="en-US" sz="2500" dirty="0" smtClean="0"/>
              <a:t>transmit digital data using FSK</a:t>
            </a:r>
          </a:p>
          <a:p>
            <a:pPr lvl="1"/>
            <a:r>
              <a:rPr lang="en-US" sz="2500" dirty="0" smtClean="0"/>
              <a:t>data transmitted in frames</a:t>
            </a:r>
          </a:p>
          <a:p>
            <a:r>
              <a:rPr lang="en-US" sz="2900" dirty="0" smtClean="0"/>
              <a:t>control information can be transmitted over voice channel during conversation</a:t>
            </a:r>
          </a:p>
          <a:p>
            <a:pPr lvl="1"/>
            <a:r>
              <a:rPr lang="en-US" sz="2500" dirty="0" smtClean="0"/>
              <a:t>mobile unit or the base station inserts burst of data </a:t>
            </a:r>
          </a:p>
          <a:p>
            <a:pPr lvl="2"/>
            <a:r>
              <a:rPr lang="en-US" sz="2100" dirty="0" smtClean="0"/>
              <a:t>turn off voice FM transmission for about 100 </a:t>
            </a:r>
            <a:r>
              <a:rPr lang="en-US" sz="2100" dirty="0" err="1" smtClean="0"/>
              <a:t>ms</a:t>
            </a:r>
            <a:endParaRPr lang="en-US" sz="2100" dirty="0" smtClean="0"/>
          </a:p>
          <a:p>
            <a:pPr lvl="2"/>
            <a:r>
              <a:rPr lang="en-US" sz="2100" dirty="0" smtClean="0"/>
              <a:t>replacing it with an FSK-encoded message</a:t>
            </a:r>
          </a:p>
          <a:p>
            <a:pPr lvl="1"/>
            <a:r>
              <a:rPr lang="en-US" sz="2500" dirty="0" smtClean="0"/>
              <a:t>used to exchange urgent messages</a:t>
            </a:r>
          </a:p>
          <a:p>
            <a:pPr lvl="2"/>
            <a:r>
              <a:rPr lang="en-US" sz="2100" dirty="0" smtClean="0"/>
              <a:t>change power level</a:t>
            </a:r>
          </a:p>
          <a:p>
            <a:pPr lvl="2"/>
            <a:r>
              <a:rPr lang="en-US" sz="2100" dirty="0" smtClean="0"/>
              <a:t>handoff</a:t>
            </a:r>
          </a:p>
          <a:p>
            <a:endParaRPr lang="en-GB"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31</a:t>
            </a:fld>
            <a:endParaRPr lang="en-US"/>
          </a:p>
        </p:txBody>
      </p:sp>
    </p:spTree>
    <p:extLst>
      <p:ext uri="{BB962C8B-B14F-4D97-AF65-F5344CB8AC3E}">
        <p14:creationId xmlns:p14="http://schemas.microsoft.com/office/powerpoint/2010/main" xmlns="" val="13816236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0" name="Rectangle 6"/>
          <p:cNvSpPr>
            <a:spLocks noGrp="1" noChangeArrowheads="1"/>
          </p:cNvSpPr>
          <p:nvPr>
            <p:ph type="title"/>
          </p:nvPr>
        </p:nvSpPr>
        <p:spPr/>
        <p:txBody>
          <a:bodyPr/>
          <a:lstStyle/>
          <a:p>
            <a:r>
              <a:rPr lang="en-GB" smtClean="0"/>
              <a:t>Second Generation CDMA</a:t>
            </a:r>
            <a:endParaRPr lang="en-GB" dirty="0"/>
          </a:p>
        </p:txBody>
      </p:sp>
      <p:sp>
        <p:nvSpPr>
          <p:cNvPr id="57351" name="Rectangle 7"/>
          <p:cNvSpPr>
            <a:spLocks noGrp="1" noChangeArrowheads="1"/>
          </p:cNvSpPr>
          <p:nvPr>
            <p:ph type="body" idx="1"/>
          </p:nvPr>
        </p:nvSpPr>
        <p:spPr/>
        <p:txBody>
          <a:bodyPr/>
          <a:lstStyle/>
          <a:p>
            <a:r>
              <a:rPr lang="en-US" sz="3000" dirty="0" smtClean="0"/>
              <a:t>provide higher quality signals, higher data rates for support of digital services, with overall greater capacity</a:t>
            </a:r>
          </a:p>
          <a:p>
            <a:r>
              <a:rPr lang="en-US" sz="3000" dirty="0" smtClean="0"/>
              <a:t>key differences include:</a:t>
            </a:r>
            <a:endParaRPr lang="en-GB" sz="3000" dirty="0" smtClean="0"/>
          </a:p>
          <a:p>
            <a:pPr lvl="1"/>
            <a:r>
              <a:rPr lang="en-US" sz="2600" dirty="0" smtClean="0"/>
              <a:t>digital traffic channels</a:t>
            </a:r>
          </a:p>
          <a:p>
            <a:pPr lvl="1"/>
            <a:r>
              <a:rPr lang="en-US" sz="2600" dirty="0" smtClean="0"/>
              <a:t>encryption</a:t>
            </a:r>
          </a:p>
          <a:p>
            <a:pPr lvl="1"/>
            <a:r>
              <a:rPr lang="en-US" sz="2600" dirty="0" smtClean="0"/>
              <a:t>error detection and correction</a:t>
            </a:r>
          </a:p>
          <a:p>
            <a:pPr lvl="1"/>
            <a:r>
              <a:rPr lang="en-US" sz="2600" dirty="0" smtClean="0"/>
              <a:t>channel access</a:t>
            </a:r>
          </a:p>
          <a:p>
            <a:pPr lvl="2"/>
            <a:r>
              <a:rPr lang="en-US" dirty="0" smtClean="0"/>
              <a:t>time division multiple access (TDMA)</a:t>
            </a:r>
          </a:p>
          <a:p>
            <a:pPr lvl="2"/>
            <a:r>
              <a:rPr lang="en-US" dirty="0" smtClean="0"/>
              <a:t>code division multiple access (CDMA)</a:t>
            </a:r>
            <a:endParaRPr lang="en-GB"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Tree>
    <p:extLst>
      <p:ext uri="{BB962C8B-B14F-4D97-AF65-F5344CB8AC3E}">
        <p14:creationId xmlns:p14="http://schemas.microsoft.com/office/powerpoint/2010/main" xmlns="" val="1881258405"/>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250"/>
                                  </p:stCondLst>
                                  <p:childTnLst>
                                    <p:set>
                                      <p:cBhvr>
                                        <p:cTn id="6" dur="1" fill="hold">
                                          <p:stCondLst>
                                            <p:cond delay="0"/>
                                          </p:stCondLst>
                                        </p:cTn>
                                        <p:tgtEl>
                                          <p:spTgt spid="57351">
                                            <p:txEl>
                                              <p:pRg st="2" end="2"/>
                                            </p:txEl>
                                          </p:spTgt>
                                        </p:tgtEl>
                                        <p:attrNameLst>
                                          <p:attrName>style.visibility</p:attrName>
                                        </p:attrNameLst>
                                      </p:cBhvr>
                                      <p:to>
                                        <p:strVal val="visible"/>
                                      </p:to>
                                    </p:set>
                                    <p:animEffect transition="in" filter="barn(inVertical)">
                                      <p:cBhvr>
                                        <p:cTn id="7" dur="500"/>
                                        <p:tgtEl>
                                          <p:spTgt spid="57351">
                                            <p:txEl>
                                              <p:pRg st="2" end="2"/>
                                            </p:txEl>
                                          </p:spTgt>
                                        </p:tgtEl>
                                      </p:cBhvr>
                                    </p:animEffect>
                                  </p:childTnLst>
                                </p:cTn>
                              </p:par>
                            </p:childTnLst>
                          </p:cTn>
                        </p:par>
                        <p:par>
                          <p:cTn id="8" fill="hold">
                            <p:stCondLst>
                              <p:cond delay="750"/>
                            </p:stCondLst>
                            <p:childTnLst>
                              <p:par>
                                <p:cTn id="9" presetID="16" presetClass="entr" presetSubtype="21" fill="hold" nodeType="afterEffect">
                                  <p:stCondLst>
                                    <p:cond delay="250"/>
                                  </p:stCondLst>
                                  <p:childTnLst>
                                    <p:set>
                                      <p:cBhvr>
                                        <p:cTn id="10" dur="1" fill="hold">
                                          <p:stCondLst>
                                            <p:cond delay="0"/>
                                          </p:stCondLst>
                                        </p:cTn>
                                        <p:tgtEl>
                                          <p:spTgt spid="57351">
                                            <p:txEl>
                                              <p:pRg st="3" end="3"/>
                                            </p:txEl>
                                          </p:spTgt>
                                        </p:tgtEl>
                                        <p:attrNameLst>
                                          <p:attrName>style.visibility</p:attrName>
                                        </p:attrNameLst>
                                      </p:cBhvr>
                                      <p:to>
                                        <p:strVal val="visible"/>
                                      </p:to>
                                    </p:set>
                                    <p:animEffect transition="in" filter="barn(inVertical)">
                                      <p:cBhvr>
                                        <p:cTn id="11" dur="500"/>
                                        <p:tgtEl>
                                          <p:spTgt spid="57351">
                                            <p:txEl>
                                              <p:pRg st="3" end="3"/>
                                            </p:txEl>
                                          </p:spTgt>
                                        </p:tgtEl>
                                      </p:cBhvr>
                                    </p:animEffect>
                                  </p:childTnLst>
                                </p:cTn>
                              </p:par>
                            </p:childTnLst>
                          </p:cTn>
                        </p:par>
                        <p:par>
                          <p:cTn id="12" fill="hold">
                            <p:stCondLst>
                              <p:cond delay="1500"/>
                            </p:stCondLst>
                            <p:childTnLst>
                              <p:par>
                                <p:cTn id="13" presetID="16" presetClass="entr" presetSubtype="21" fill="hold" nodeType="afterEffect">
                                  <p:stCondLst>
                                    <p:cond delay="250"/>
                                  </p:stCondLst>
                                  <p:childTnLst>
                                    <p:set>
                                      <p:cBhvr>
                                        <p:cTn id="14" dur="1" fill="hold">
                                          <p:stCondLst>
                                            <p:cond delay="0"/>
                                          </p:stCondLst>
                                        </p:cTn>
                                        <p:tgtEl>
                                          <p:spTgt spid="57351">
                                            <p:txEl>
                                              <p:pRg st="4" end="4"/>
                                            </p:txEl>
                                          </p:spTgt>
                                        </p:tgtEl>
                                        <p:attrNameLst>
                                          <p:attrName>style.visibility</p:attrName>
                                        </p:attrNameLst>
                                      </p:cBhvr>
                                      <p:to>
                                        <p:strVal val="visible"/>
                                      </p:to>
                                    </p:set>
                                    <p:animEffect transition="in" filter="barn(inVertical)">
                                      <p:cBhvr>
                                        <p:cTn id="15" dur="500"/>
                                        <p:tgtEl>
                                          <p:spTgt spid="57351">
                                            <p:txEl>
                                              <p:pRg st="4" end="4"/>
                                            </p:txEl>
                                          </p:spTgt>
                                        </p:tgtEl>
                                      </p:cBhvr>
                                    </p:animEffect>
                                  </p:childTnLst>
                                </p:cTn>
                              </p:par>
                            </p:childTnLst>
                          </p:cTn>
                        </p:par>
                        <p:par>
                          <p:cTn id="16" fill="hold">
                            <p:stCondLst>
                              <p:cond delay="2250"/>
                            </p:stCondLst>
                            <p:childTnLst>
                              <p:par>
                                <p:cTn id="17" presetID="16" presetClass="entr" presetSubtype="21" fill="hold" nodeType="afterEffect">
                                  <p:stCondLst>
                                    <p:cond delay="250"/>
                                  </p:stCondLst>
                                  <p:childTnLst>
                                    <p:set>
                                      <p:cBhvr>
                                        <p:cTn id="18" dur="1" fill="hold">
                                          <p:stCondLst>
                                            <p:cond delay="0"/>
                                          </p:stCondLst>
                                        </p:cTn>
                                        <p:tgtEl>
                                          <p:spTgt spid="57351">
                                            <p:txEl>
                                              <p:pRg st="5" end="5"/>
                                            </p:txEl>
                                          </p:spTgt>
                                        </p:tgtEl>
                                        <p:attrNameLst>
                                          <p:attrName>style.visibility</p:attrName>
                                        </p:attrNameLst>
                                      </p:cBhvr>
                                      <p:to>
                                        <p:strVal val="visible"/>
                                      </p:to>
                                    </p:set>
                                    <p:animEffect transition="in" filter="barn(inVertical)">
                                      <p:cBhvr>
                                        <p:cTn id="19" dur="500"/>
                                        <p:tgtEl>
                                          <p:spTgt spid="57351">
                                            <p:txEl>
                                              <p:pRg st="5" end="5"/>
                                            </p:txEl>
                                          </p:spTgt>
                                        </p:tgtEl>
                                      </p:cBhvr>
                                    </p:animEffect>
                                  </p:childTnLst>
                                </p:cTn>
                              </p:par>
                            </p:childTnLst>
                          </p:cTn>
                        </p:par>
                        <p:par>
                          <p:cTn id="20" fill="hold">
                            <p:stCondLst>
                              <p:cond delay="3000"/>
                            </p:stCondLst>
                            <p:childTnLst>
                              <p:par>
                                <p:cTn id="21" presetID="16" presetClass="entr" presetSubtype="21" fill="hold" nodeType="afterEffect">
                                  <p:stCondLst>
                                    <p:cond delay="250"/>
                                  </p:stCondLst>
                                  <p:childTnLst>
                                    <p:set>
                                      <p:cBhvr>
                                        <p:cTn id="22" dur="1" fill="hold">
                                          <p:stCondLst>
                                            <p:cond delay="0"/>
                                          </p:stCondLst>
                                        </p:cTn>
                                        <p:tgtEl>
                                          <p:spTgt spid="57351">
                                            <p:txEl>
                                              <p:pRg st="6" end="6"/>
                                            </p:txEl>
                                          </p:spTgt>
                                        </p:tgtEl>
                                        <p:attrNameLst>
                                          <p:attrName>style.visibility</p:attrName>
                                        </p:attrNameLst>
                                      </p:cBhvr>
                                      <p:to>
                                        <p:strVal val="visible"/>
                                      </p:to>
                                    </p:set>
                                    <p:animEffect transition="in" filter="barn(inVertical)">
                                      <p:cBhvr>
                                        <p:cTn id="23" dur="500"/>
                                        <p:tgtEl>
                                          <p:spTgt spid="57351">
                                            <p:txEl>
                                              <p:pRg st="6" end="6"/>
                                            </p:txEl>
                                          </p:spTgt>
                                        </p:tgtEl>
                                      </p:cBhvr>
                                    </p:animEffect>
                                  </p:childTnLst>
                                </p:cTn>
                              </p:par>
                            </p:childTnLst>
                          </p:cTn>
                        </p:par>
                        <p:par>
                          <p:cTn id="24" fill="hold">
                            <p:stCondLst>
                              <p:cond delay="3750"/>
                            </p:stCondLst>
                            <p:childTnLst>
                              <p:par>
                                <p:cTn id="25" presetID="16" presetClass="entr" presetSubtype="21" fill="hold" nodeType="afterEffect">
                                  <p:stCondLst>
                                    <p:cond delay="250"/>
                                  </p:stCondLst>
                                  <p:childTnLst>
                                    <p:set>
                                      <p:cBhvr>
                                        <p:cTn id="26" dur="1" fill="hold">
                                          <p:stCondLst>
                                            <p:cond delay="0"/>
                                          </p:stCondLst>
                                        </p:cTn>
                                        <p:tgtEl>
                                          <p:spTgt spid="57351">
                                            <p:txEl>
                                              <p:pRg st="7" end="7"/>
                                            </p:txEl>
                                          </p:spTgt>
                                        </p:tgtEl>
                                        <p:attrNameLst>
                                          <p:attrName>style.visibility</p:attrName>
                                        </p:attrNameLst>
                                      </p:cBhvr>
                                      <p:to>
                                        <p:strVal val="visible"/>
                                      </p:to>
                                    </p:set>
                                    <p:animEffect transition="in" filter="barn(inVertical)">
                                      <p:cBhvr>
                                        <p:cTn id="27" dur="500"/>
                                        <p:tgtEl>
                                          <p:spTgt spid="573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6"/>
          <p:cNvSpPr>
            <a:spLocks noGrp="1" noChangeArrowheads="1"/>
          </p:cNvSpPr>
          <p:nvPr>
            <p:ph type="title"/>
          </p:nvPr>
        </p:nvSpPr>
        <p:spPr/>
        <p:txBody>
          <a:bodyPr/>
          <a:lstStyle/>
          <a:p>
            <a:r>
              <a:rPr lang="en-US" smtClean="0"/>
              <a:t>Code Division Multiple Access (CDMA)</a:t>
            </a:r>
            <a:r>
              <a:rPr lang="en-GB" smtClean="0"/>
              <a:t> </a:t>
            </a:r>
            <a:endParaRPr lang="en-GB" dirty="0"/>
          </a:p>
        </p:txBody>
      </p:sp>
      <p:sp>
        <p:nvSpPr>
          <p:cNvPr id="58375" name="Rectangle 7"/>
          <p:cNvSpPr>
            <a:spLocks noGrp="1" noChangeArrowheads="1"/>
          </p:cNvSpPr>
          <p:nvPr>
            <p:ph type="body" idx="1"/>
          </p:nvPr>
        </p:nvSpPr>
        <p:spPr/>
        <p:txBody>
          <a:bodyPr/>
          <a:lstStyle/>
          <a:p>
            <a:r>
              <a:rPr lang="en-US" dirty="0" smtClean="0"/>
              <a:t>have a number of 2nd generation systems</a:t>
            </a:r>
          </a:p>
          <a:p>
            <a:pPr lvl="1"/>
            <a:r>
              <a:rPr lang="en-US" dirty="0" smtClean="0"/>
              <a:t>for example IS-95 using CDMA</a:t>
            </a:r>
          </a:p>
          <a:p>
            <a:r>
              <a:rPr lang="en-US" dirty="0" smtClean="0"/>
              <a:t>each cell allocated frequency bandwidth</a:t>
            </a:r>
          </a:p>
          <a:p>
            <a:pPr lvl="1"/>
            <a:endParaRPr lang="en-US" dirty="0" smtClean="0"/>
          </a:p>
          <a:p>
            <a:pPr lvl="1"/>
            <a:endParaRPr lang="en-US" dirty="0" smtClean="0"/>
          </a:p>
          <a:p>
            <a:pPr lvl="1"/>
            <a:endParaRPr lang="en-US" dirty="0" smtClean="0"/>
          </a:p>
          <a:p>
            <a:pPr lvl="1"/>
            <a:endParaRPr lang="en-US" dirty="0" smtClean="0"/>
          </a:p>
          <a:p>
            <a:pPr lvl="1"/>
            <a:r>
              <a:rPr lang="en-US" dirty="0" smtClean="0"/>
              <a:t>orthogonal chipping codes provide multiple access</a:t>
            </a:r>
            <a:endParaRPr lang="en-US" dirty="0"/>
          </a:p>
        </p:txBody>
      </p:sp>
      <p:graphicFrame>
        <p:nvGraphicFramePr>
          <p:cNvPr id="2" name="Diagram 1"/>
          <p:cNvGraphicFramePr/>
          <p:nvPr>
            <p:extLst>
              <p:ext uri="{D42A27DB-BD31-4B8C-83A1-F6EECF244321}">
                <p14:modId xmlns:p14="http://schemas.microsoft.com/office/powerpoint/2010/main" xmlns="" val="2964360754"/>
              </p:ext>
            </p:extLst>
          </p:nvPr>
        </p:nvGraphicFramePr>
        <p:xfrm>
          <a:off x="738479" y="3928497"/>
          <a:ext cx="7696200" cy="154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Tree>
    <p:extLst>
      <p:ext uri="{BB962C8B-B14F-4D97-AF65-F5344CB8AC3E}">
        <p14:creationId xmlns:p14="http://schemas.microsoft.com/office/powerpoint/2010/main" xmlns="" val="711036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CDMA</a:t>
            </a:r>
            <a:endParaRPr lang="en-US" dirty="0"/>
          </a:p>
        </p:txBody>
      </p:sp>
      <p:sp>
        <p:nvSpPr>
          <p:cNvPr id="3" name="Content Placeholder 2"/>
          <p:cNvSpPr>
            <a:spLocks noGrp="1"/>
          </p:cNvSpPr>
          <p:nvPr>
            <p:ph idx="1"/>
          </p:nvPr>
        </p:nvSpPr>
        <p:spPr/>
        <p:txBody>
          <a:bodyPr/>
          <a:lstStyle/>
          <a:p>
            <a:pPr>
              <a:defRPr/>
            </a:pPr>
            <a:r>
              <a:rPr lang="en-US" dirty="0" smtClean="0"/>
              <a:t>CDMA </a:t>
            </a:r>
            <a:r>
              <a:rPr lang="en-US" dirty="0"/>
              <a:t>allows multiple users to transmit over the same wireless channel </a:t>
            </a:r>
            <a:r>
              <a:rPr lang="en-US" dirty="0" smtClean="0"/>
              <a:t>using spread </a:t>
            </a:r>
            <a:r>
              <a:rPr lang="en-US" dirty="0"/>
              <a:t>spectrum. Each user uses a different spreading code. The receiver picks </a:t>
            </a:r>
            <a:r>
              <a:rPr lang="en-US" dirty="0" smtClean="0"/>
              <a:t>out one </a:t>
            </a:r>
            <a:r>
              <a:rPr lang="en-US" dirty="0"/>
              <a:t>signal by matching the spreading code.</a:t>
            </a:r>
            <a:endParaRPr lang="en-US" dirty="0" smtClean="0"/>
          </a:p>
          <a:p>
            <a:pPr marL="0" indent="0">
              <a:buFont typeface="Wingdings" charset="0"/>
              <a:buNone/>
              <a:defRPr/>
            </a:pPr>
            <a:endParaRPr lang="en-US" dirty="0"/>
          </a:p>
        </p:txBody>
      </p:sp>
      <p:sp>
        <p:nvSpPr>
          <p:cNvPr id="4" name="Slide Number Placeholder 3"/>
          <p:cNvSpPr>
            <a:spLocks noGrp="1"/>
          </p:cNvSpPr>
          <p:nvPr>
            <p:ph type="sldNum" sz="quarter" idx="12"/>
          </p:nvPr>
        </p:nvSpPr>
        <p:spPr/>
        <p:txBody>
          <a:bodyPr/>
          <a:lstStyle/>
          <a:p>
            <a:pPr>
              <a:defRPr/>
            </a:pPr>
            <a:fld id="{9B43B506-B579-2E41-90CD-465C7862B4FC}" type="slidenum">
              <a:rPr lang="en-US" smtClean="0"/>
              <a:pPr>
                <a:defRPr/>
              </a:pPr>
              <a:t>34</a:t>
            </a:fld>
            <a:endParaRPr lang="en-US"/>
          </a:p>
        </p:txBody>
      </p:sp>
    </p:spTree>
    <p:extLst>
      <p:ext uri="{BB962C8B-B14F-4D97-AF65-F5344CB8AC3E}">
        <p14:creationId xmlns:p14="http://schemas.microsoft.com/office/powerpoint/2010/main" xmlns="" val="3378006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defRPr/>
            </a:pPr>
            <a:r>
              <a:rPr lang="en-GB" smtClean="0"/>
              <a:t>Code Division Multiple Access (CDMA)</a:t>
            </a:r>
            <a:endParaRPr lang="en-GB"/>
          </a:p>
        </p:txBody>
      </p:sp>
      <p:sp>
        <p:nvSpPr>
          <p:cNvPr id="94211" name="Rectangle 3"/>
          <p:cNvSpPr>
            <a:spLocks noGrp="1" noChangeArrowheads="1"/>
          </p:cNvSpPr>
          <p:nvPr>
            <p:ph type="body" idx="1"/>
          </p:nvPr>
        </p:nvSpPr>
        <p:spPr/>
        <p:txBody>
          <a:bodyPr/>
          <a:lstStyle/>
          <a:p>
            <a:pPr>
              <a:defRPr/>
            </a:pPr>
            <a:r>
              <a:rPr lang="en-GB" dirty="0"/>
              <a:t>A</a:t>
            </a:r>
            <a:r>
              <a:rPr lang="en-GB" dirty="0" smtClean="0"/>
              <a:t> multiplexing technique used with spread spectrum</a:t>
            </a:r>
          </a:p>
          <a:p>
            <a:pPr>
              <a:defRPr/>
            </a:pPr>
            <a:r>
              <a:rPr lang="en-GB" dirty="0"/>
              <a:t>G</a:t>
            </a:r>
            <a:r>
              <a:rPr lang="en-GB" dirty="0" smtClean="0"/>
              <a:t>iven a data signal rate D</a:t>
            </a:r>
          </a:p>
          <a:p>
            <a:pPr>
              <a:defRPr/>
            </a:pPr>
            <a:r>
              <a:rPr lang="en-GB" dirty="0"/>
              <a:t>B</a:t>
            </a:r>
            <a:r>
              <a:rPr lang="en-GB" dirty="0" smtClean="0"/>
              <a:t>reak each bit into k chips according to a fixed chipping code specific to each user</a:t>
            </a:r>
          </a:p>
          <a:p>
            <a:pPr>
              <a:defRPr/>
            </a:pPr>
            <a:r>
              <a:rPr lang="en-GB" dirty="0"/>
              <a:t>R</a:t>
            </a:r>
            <a:r>
              <a:rPr lang="en-GB" dirty="0" smtClean="0"/>
              <a:t>esulting new channel has chip data rate </a:t>
            </a:r>
            <a:r>
              <a:rPr lang="en-GB" dirty="0" err="1" smtClean="0"/>
              <a:t>kD</a:t>
            </a:r>
            <a:r>
              <a:rPr lang="en-GB" dirty="0" smtClean="0"/>
              <a:t> chips per second</a:t>
            </a:r>
          </a:p>
          <a:p>
            <a:pPr>
              <a:defRPr/>
            </a:pPr>
            <a:r>
              <a:rPr lang="en-GB" dirty="0"/>
              <a:t>C</a:t>
            </a:r>
            <a:r>
              <a:rPr lang="en-GB" dirty="0" smtClean="0"/>
              <a:t>an have multiple channels superimposed</a:t>
            </a:r>
            <a:endParaRPr lang="en-GB" dirty="0"/>
          </a:p>
        </p:txBody>
      </p:sp>
      <p:sp>
        <p:nvSpPr>
          <p:cNvPr id="4" name="Slide Number Placeholder 3"/>
          <p:cNvSpPr>
            <a:spLocks noGrp="1"/>
          </p:cNvSpPr>
          <p:nvPr>
            <p:ph type="sldNum" sz="quarter" idx="12"/>
          </p:nvPr>
        </p:nvSpPr>
        <p:spPr/>
        <p:txBody>
          <a:bodyPr/>
          <a:lstStyle/>
          <a:p>
            <a:pPr>
              <a:defRPr/>
            </a:pPr>
            <a:fld id="{13F0C334-61C6-6742-A5A4-63AF0401E5C1}" type="slidenum">
              <a:rPr lang="en-US" smtClean="0"/>
              <a:pPr>
                <a:defRPr/>
              </a:pPr>
              <a:t>35</a:t>
            </a:fld>
            <a:endParaRPr lang="en-US"/>
          </a:p>
        </p:txBody>
      </p:sp>
    </p:spTree>
    <p:extLst>
      <p:ext uri="{BB962C8B-B14F-4D97-AF65-F5344CB8AC3E}">
        <p14:creationId xmlns:p14="http://schemas.microsoft.com/office/powerpoint/2010/main" xmlns="" val="32459589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defRPr/>
            </a:pPr>
            <a:r>
              <a:rPr lang="en-GB" smtClean="0"/>
              <a:t>CDMA Example</a:t>
            </a:r>
            <a:endParaRPr lang="en-GB"/>
          </a:p>
        </p:txBody>
      </p:sp>
      <p:pic>
        <p:nvPicPr>
          <p:cNvPr id="84994" name="Picture 4" descr="CDMA Example                                                   00282881  Mnementh                      BEAE7A2F:"/>
          <p:cNvPicPr>
            <a:picLocks noChangeAspect="1" noChangeArrowheads="1"/>
          </p:cNvPicPr>
          <p:nvPr/>
        </p:nvPicPr>
        <p:blipFill>
          <a:blip r:embed="rId3">
            <a:alphaModFix amt="70000"/>
            <a:extLst>
              <a:ext uri="{28A0092B-C50C-407E-A947-70E740481C1C}">
                <a14:useLocalDpi xmlns:a14="http://schemas.microsoft.com/office/drawing/2010/main" xmlns="" val="0"/>
              </a:ext>
            </a:extLst>
          </a:blip>
          <a:srcRect l="3580" t="4633" r="3580" b="11581"/>
          <a:stretch>
            <a:fillRect/>
          </a:stretch>
        </p:blipFill>
        <p:spPr bwMode="auto">
          <a:xfrm>
            <a:off x="744538" y="1952625"/>
            <a:ext cx="7469187" cy="4905375"/>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0C73ED44-1549-5C42-8672-C712A1F53029}" type="slidenum">
              <a:rPr lang="en-US" smtClean="0"/>
              <a:pPr>
                <a:defRPr/>
              </a:pPr>
              <a:t>36</a:t>
            </a:fld>
            <a:endParaRPr lang="en-US"/>
          </a:p>
        </p:txBody>
      </p:sp>
    </p:spTree>
    <p:extLst>
      <p:ext uri="{BB962C8B-B14F-4D97-AF65-F5344CB8AC3E}">
        <p14:creationId xmlns:p14="http://schemas.microsoft.com/office/powerpoint/2010/main" xmlns="" val="28679082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a:defRPr/>
            </a:pPr>
            <a:r>
              <a:rPr lang="en-GB" smtClean="0"/>
              <a:t>CDMA for DSSS</a:t>
            </a:r>
            <a:endParaRPr lang="en-GB"/>
          </a:p>
        </p:txBody>
      </p:sp>
      <p:pic>
        <p:nvPicPr>
          <p:cNvPr id="87042" name="Picture 4" descr=" CDMA-DSSS                                                      00282881  Mnementh                      BEAE7A2F:"/>
          <p:cNvPicPr>
            <a:picLocks noChangeAspect="1" noChangeArrowheads="1"/>
          </p:cNvPicPr>
          <p:nvPr/>
        </p:nvPicPr>
        <p:blipFill>
          <a:blip r:embed="rId3">
            <a:alphaModFix amt="70000"/>
            <a:extLst>
              <a:ext uri="{28A0092B-C50C-407E-A947-70E740481C1C}">
                <a14:useLocalDpi xmlns:a14="http://schemas.microsoft.com/office/drawing/2010/main" xmlns="" val="0"/>
              </a:ext>
            </a:extLst>
          </a:blip>
          <a:srcRect l="3580" t="4633" r="3580" b="18529"/>
          <a:stretch>
            <a:fillRect/>
          </a:stretch>
        </p:blipFill>
        <p:spPr bwMode="auto">
          <a:xfrm>
            <a:off x="820738" y="1735138"/>
            <a:ext cx="7469187" cy="4776787"/>
          </a:xfrm>
          <a:prstGeom prst="rect">
            <a:avLst/>
          </a:prstGeom>
          <a:noFill/>
          <a:ln>
            <a:noFill/>
          </a:ln>
          <a:extLst>
            <a:ext uri="{909E8E84-426E-40dd-AFC4-6F175D3DCCD1}">
              <a14:hiddenFill xmlns:a14="http://schemas.microsoft.com/office/drawing/2010/main" xmlns="">
                <a:solidFill>
                  <a:srgbClr val="FFFFFF">
                    <a:alpha val="70195"/>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B59DBC73-43D9-0349-8561-C21C3EAE21BB}" type="slidenum">
              <a:rPr lang="en-US" smtClean="0"/>
              <a:pPr>
                <a:defRPr/>
              </a:pPr>
              <a:t>37</a:t>
            </a:fld>
            <a:endParaRPr lang="en-US"/>
          </a:p>
        </p:txBody>
      </p:sp>
    </p:spTree>
    <p:extLst>
      <p:ext uri="{BB962C8B-B14F-4D97-AF65-F5344CB8AC3E}">
        <p14:creationId xmlns:p14="http://schemas.microsoft.com/office/powerpoint/2010/main" xmlns="" val="11936954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425" y="1981200"/>
            <a:ext cx="8816975" cy="48561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3009" name="Rectangle 1"/>
          <p:cNvSpPr>
            <a:spLocks noGrp="1" noChangeArrowheads="1"/>
          </p:cNvSpPr>
          <p:nvPr>
            <p:ph type="title"/>
          </p:nvPr>
        </p:nvSpPr>
        <p:spPr/>
        <p:txBody>
          <a:bodyPr/>
          <a:lstStyle/>
          <a:p>
            <a:pPr>
              <a:defRPr/>
            </a:pPr>
            <a:r>
              <a:rPr lang="en-US" dirty="0" smtClean="0"/>
              <a:t>CDMA Transceiver Block Diagram</a:t>
            </a:r>
            <a:endParaRPr lang="en-US" dirty="0"/>
          </a:p>
        </p:txBody>
      </p:sp>
      <p:sp>
        <p:nvSpPr>
          <p:cNvPr id="4" name="Slide Number Placeholder 3"/>
          <p:cNvSpPr>
            <a:spLocks noGrp="1"/>
          </p:cNvSpPr>
          <p:nvPr>
            <p:ph type="sldNum" sz="quarter" idx="12"/>
          </p:nvPr>
        </p:nvSpPr>
        <p:spPr/>
        <p:txBody>
          <a:bodyPr/>
          <a:lstStyle/>
          <a:p>
            <a:pPr>
              <a:defRPr/>
            </a:pPr>
            <a:fld id="{A8116BCE-6D66-2541-8D14-161C7C7E8221}" type="slidenum">
              <a:rPr lang="en-US" smtClean="0"/>
              <a:pPr>
                <a:defRPr/>
              </a:pPr>
              <a:t>38</a:t>
            </a:fld>
            <a:endParaRPr lang="en-US"/>
          </a:p>
        </p:txBody>
      </p:sp>
    </p:spTree>
    <p:extLst>
      <p:ext uri="{BB962C8B-B14F-4D97-AF65-F5344CB8AC3E}">
        <p14:creationId xmlns:p14="http://schemas.microsoft.com/office/powerpoint/2010/main" xmlns="" val="2525367248"/>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1"/>
          <p:cNvSpPr txBox="1">
            <a:spLocks noChangeArrowheads="1"/>
          </p:cNvSpPr>
          <p:nvPr/>
        </p:nvSpPr>
        <p:spPr bwMode="auto">
          <a:xfrm>
            <a:off x="457200" y="2209800"/>
            <a:ext cx="8228013" cy="4159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52803"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4400" dirty="0" smtClean="0">
                <a:latin typeface="+mn-lt"/>
                <a:cs typeface="msmincho" charset="0"/>
              </a:rPr>
              <a:t>An example?</a:t>
            </a:r>
          </a:p>
        </p:txBody>
      </p:sp>
      <p:sp>
        <p:nvSpPr>
          <p:cNvPr id="2" name="Slide Number Placeholder 1"/>
          <p:cNvSpPr>
            <a:spLocks noGrp="1"/>
          </p:cNvSpPr>
          <p:nvPr>
            <p:ph type="sldNum" sz="quarter" idx="12"/>
          </p:nvPr>
        </p:nvSpPr>
        <p:spPr/>
        <p:txBody>
          <a:bodyPr/>
          <a:lstStyle/>
          <a:p>
            <a:pPr>
              <a:defRPr/>
            </a:pPr>
            <a:fld id="{F1D0E512-BD95-CB40-B92C-EFED49C75E35}" type="slidenum">
              <a:rPr lang="en-US" smtClean="0"/>
              <a:pPr>
                <a:defRPr/>
              </a:pPr>
              <a:t>39</a:t>
            </a:fld>
            <a:endParaRPr lang="en-US"/>
          </a:p>
        </p:txBody>
      </p:sp>
      <p:sp>
        <p:nvSpPr>
          <p:cNvPr id="4" name="Rectangle 1"/>
          <p:cNvSpPr txBox="1">
            <a:spLocks noChangeArrowheads="1"/>
          </p:cNvSpPr>
          <p:nvPr/>
        </p:nvSpPr>
        <p:spPr>
          <a:xfrm>
            <a:off x="838200" y="1066800"/>
            <a:ext cx="8305800" cy="830262"/>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pPr>
              <a:defRPr/>
            </a:pPr>
            <a:r>
              <a:rPr lang="en-US" dirty="0" smtClean="0"/>
              <a:t>CDMA</a:t>
            </a:r>
            <a:endParaRPr lang="en-US" dirty="0"/>
          </a:p>
        </p:txBody>
      </p:sp>
    </p:spTree>
    <p:extLst>
      <p:ext uri="{BB962C8B-B14F-4D97-AF65-F5344CB8AC3E}">
        <p14:creationId xmlns:p14="http://schemas.microsoft.com/office/powerpoint/2010/main" xmlns="" val="3366464900"/>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425450" y="2770188"/>
            <a:ext cx="1535113" cy="3829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48004" rIns="0" bIns="0" anchor="ctr"/>
          <a:lstStyle>
            <a:lvl1pPr>
              <a:tabLst>
                <a:tab pos="723900" algn="l"/>
                <a:tab pos="1447800" algn="l"/>
              </a:tabLst>
              <a:defRPr>
                <a:solidFill>
                  <a:srgbClr val="000000"/>
                </a:solidFill>
                <a:latin typeface="Arial" charset="0"/>
                <a:ea typeface="ＭＳ Ｐゴシック" charset="0"/>
                <a:cs typeface="MS Gothic" charset="0"/>
              </a:defRPr>
            </a:lvl1pPr>
            <a:lvl2pPr>
              <a:tabLst>
                <a:tab pos="723900" algn="l"/>
                <a:tab pos="1447800" algn="l"/>
              </a:tabLst>
              <a:defRPr>
                <a:solidFill>
                  <a:srgbClr val="000000"/>
                </a:solidFill>
                <a:latin typeface="Arial" charset="0"/>
                <a:ea typeface="ＭＳ Ｐゴシック" charset="0"/>
                <a:cs typeface="MS Gothic" charset="0"/>
              </a:defRPr>
            </a:lvl2pPr>
            <a:lvl3pPr>
              <a:tabLst>
                <a:tab pos="723900" algn="l"/>
                <a:tab pos="1447800" algn="l"/>
              </a:tabLst>
              <a:defRPr>
                <a:solidFill>
                  <a:srgbClr val="000000"/>
                </a:solidFill>
                <a:latin typeface="Arial" charset="0"/>
                <a:ea typeface="ＭＳ Ｐゴシック" charset="0"/>
                <a:cs typeface="MS Gothic" charset="0"/>
              </a:defRPr>
            </a:lvl3pPr>
            <a:lvl4pPr>
              <a:tabLst>
                <a:tab pos="723900" algn="l"/>
                <a:tab pos="1447800" algn="l"/>
              </a:tabLst>
              <a:defRPr>
                <a:solidFill>
                  <a:srgbClr val="000000"/>
                </a:solidFill>
                <a:latin typeface="Arial" charset="0"/>
                <a:ea typeface="ＭＳ Ｐゴシック" charset="0"/>
                <a:cs typeface="MS Gothic" charset="0"/>
              </a:defRPr>
            </a:lvl4pPr>
            <a:lvl5pPr>
              <a:tabLst>
                <a:tab pos="723900" algn="l"/>
                <a:tab pos="1447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9pPr>
          </a:lstStyle>
          <a:p>
            <a:pPr algn="ctr">
              <a:defRPr/>
            </a:pPr>
            <a:r>
              <a:rPr lang="en-US" sz="5400" smtClean="0">
                <a:latin typeface="Times New Roman" charset="0"/>
                <a:cs typeface="msmincho" charset="0"/>
              </a:rPr>
              <a:t> 1</a:t>
            </a:r>
          </a:p>
          <a:p>
            <a:pPr algn="ctr">
              <a:defRPr/>
            </a:pPr>
            <a:r>
              <a:rPr lang="en-US" sz="5400" smtClean="0">
                <a:latin typeface="Times New Roman" charset="0"/>
                <a:cs typeface="msmincho" charset="0"/>
              </a:rPr>
              <a:t>x</a:t>
            </a:r>
          </a:p>
          <a:p>
            <a:pPr algn="ctr">
              <a:defRPr/>
            </a:pPr>
            <a:r>
              <a:rPr lang="en-US" sz="5400" smtClean="0">
                <a:latin typeface="Times New Roman" charset="0"/>
                <a:cs typeface="msmincho" charset="0"/>
              </a:rPr>
              <a:t> 1</a:t>
            </a:r>
          </a:p>
          <a:p>
            <a:pPr algn="ctr">
              <a:defRPr/>
            </a:pPr>
            <a:r>
              <a:rPr lang="en-US" sz="5400" smtClean="0">
                <a:latin typeface="Times New Roman" charset="0"/>
                <a:cs typeface="msmincho" charset="0"/>
              </a:rPr>
              <a:t>=</a:t>
            </a:r>
          </a:p>
          <a:p>
            <a:pPr algn="ctr">
              <a:defRPr/>
            </a:pPr>
            <a:r>
              <a:rPr lang="en-US" sz="5400" smtClean="0">
                <a:latin typeface="Times New Roman" charset="0"/>
                <a:cs typeface="msmincho" charset="0"/>
              </a:rPr>
              <a:t> 1</a:t>
            </a:r>
          </a:p>
        </p:txBody>
      </p:sp>
      <p:sp>
        <p:nvSpPr>
          <p:cNvPr id="46082" name="Text Box 2"/>
          <p:cNvSpPr txBox="1">
            <a:spLocks noChangeArrowheads="1"/>
          </p:cNvSpPr>
          <p:nvPr/>
        </p:nvSpPr>
        <p:spPr bwMode="auto">
          <a:xfrm>
            <a:off x="488950" y="884238"/>
            <a:ext cx="8229600" cy="10636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320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3600" b="1" smtClean="0">
                <a:cs typeface="msmincho" charset="0"/>
              </a:rPr>
              <a:t>Multiplication</a:t>
            </a:r>
          </a:p>
        </p:txBody>
      </p:sp>
      <p:sp>
        <p:nvSpPr>
          <p:cNvPr id="46083" name="Text Box 3"/>
          <p:cNvSpPr txBox="1">
            <a:spLocks noChangeArrowheads="1"/>
          </p:cNvSpPr>
          <p:nvPr/>
        </p:nvSpPr>
        <p:spPr bwMode="auto">
          <a:xfrm>
            <a:off x="2776538" y="2776538"/>
            <a:ext cx="1535112" cy="3829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48004" rIns="0" bIns="0" anchor="ctr"/>
          <a:lstStyle>
            <a:lvl1pPr>
              <a:tabLst>
                <a:tab pos="723900" algn="l"/>
                <a:tab pos="1447800" algn="l"/>
              </a:tabLst>
              <a:defRPr>
                <a:solidFill>
                  <a:srgbClr val="000000"/>
                </a:solidFill>
                <a:latin typeface="Arial" charset="0"/>
                <a:ea typeface="ＭＳ Ｐゴシック" charset="0"/>
                <a:cs typeface="MS Gothic" charset="0"/>
              </a:defRPr>
            </a:lvl1pPr>
            <a:lvl2pPr>
              <a:tabLst>
                <a:tab pos="723900" algn="l"/>
                <a:tab pos="1447800" algn="l"/>
              </a:tabLst>
              <a:defRPr>
                <a:solidFill>
                  <a:srgbClr val="000000"/>
                </a:solidFill>
                <a:latin typeface="Arial" charset="0"/>
                <a:ea typeface="ＭＳ Ｐゴシック" charset="0"/>
                <a:cs typeface="MS Gothic" charset="0"/>
              </a:defRPr>
            </a:lvl2pPr>
            <a:lvl3pPr>
              <a:tabLst>
                <a:tab pos="723900" algn="l"/>
                <a:tab pos="1447800" algn="l"/>
              </a:tabLst>
              <a:defRPr>
                <a:solidFill>
                  <a:srgbClr val="000000"/>
                </a:solidFill>
                <a:latin typeface="Arial" charset="0"/>
                <a:ea typeface="ＭＳ Ｐゴシック" charset="0"/>
                <a:cs typeface="MS Gothic" charset="0"/>
              </a:defRPr>
            </a:lvl3pPr>
            <a:lvl4pPr>
              <a:tabLst>
                <a:tab pos="723900" algn="l"/>
                <a:tab pos="1447800" algn="l"/>
              </a:tabLst>
              <a:defRPr>
                <a:solidFill>
                  <a:srgbClr val="000000"/>
                </a:solidFill>
                <a:latin typeface="Arial" charset="0"/>
                <a:ea typeface="ＭＳ Ｐゴシック" charset="0"/>
                <a:cs typeface="MS Gothic" charset="0"/>
              </a:defRPr>
            </a:lvl4pPr>
            <a:lvl5pPr>
              <a:tabLst>
                <a:tab pos="723900" algn="l"/>
                <a:tab pos="1447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9pPr>
          </a:lstStyle>
          <a:p>
            <a:pPr algn="ctr">
              <a:defRPr/>
            </a:pPr>
            <a:r>
              <a:rPr lang="en-US" sz="5400" smtClean="0">
                <a:latin typeface="Times New Roman" charset="0"/>
                <a:cs typeface="msmincho" charset="0"/>
              </a:rPr>
              <a:t> 1</a:t>
            </a:r>
          </a:p>
          <a:p>
            <a:pPr algn="ctr">
              <a:defRPr/>
            </a:pPr>
            <a:r>
              <a:rPr lang="en-US" sz="5400" smtClean="0">
                <a:latin typeface="Times New Roman" charset="0"/>
                <a:cs typeface="msmincho" charset="0"/>
              </a:rPr>
              <a:t>x</a:t>
            </a:r>
          </a:p>
          <a:p>
            <a:pPr algn="ctr">
              <a:defRPr/>
            </a:pPr>
            <a:r>
              <a:rPr lang="en-US" sz="5400" smtClean="0">
                <a:latin typeface="Times New Roman" charset="0"/>
                <a:cs typeface="msmincho" charset="0"/>
              </a:rPr>
              <a:t>-1</a:t>
            </a:r>
          </a:p>
          <a:p>
            <a:pPr algn="ctr">
              <a:defRPr/>
            </a:pPr>
            <a:r>
              <a:rPr lang="en-US" sz="5400" smtClean="0">
                <a:latin typeface="Times New Roman" charset="0"/>
                <a:cs typeface="msmincho" charset="0"/>
              </a:rPr>
              <a:t>=</a:t>
            </a:r>
          </a:p>
          <a:p>
            <a:pPr algn="ctr">
              <a:defRPr/>
            </a:pPr>
            <a:r>
              <a:rPr lang="en-US" sz="5400" smtClean="0">
                <a:latin typeface="Times New Roman" charset="0"/>
                <a:cs typeface="msmincho" charset="0"/>
              </a:rPr>
              <a:t>-1</a:t>
            </a:r>
          </a:p>
        </p:txBody>
      </p:sp>
      <p:sp>
        <p:nvSpPr>
          <p:cNvPr id="46084" name="Text Box 4"/>
          <p:cNvSpPr txBox="1">
            <a:spLocks noChangeArrowheads="1"/>
          </p:cNvSpPr>
          <p:nvPr/>
        </p:nvSpPr>
        <p:spPr bwMode="auto">
          <a:xfrm>
            <a:off x="4899025" y="2776538"/>
            <a:ext cx="1535113" cy="3829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48004" rIns="0" bIns="0" anchor="ctr"/>
          <a:lstStyle>
            <a:lvl1pPr>
              <a:tabLst>
                <a:tab pos="723900" algn="l"/>
                <a:tab pos="1447800" algn="l"/>
              </a:tabLst>
              <a:defRPr>
                <a:solidFill>
                  <a:srgbClr val="000000"/>
                </a:solidFill>
                <a:latin typeface="Arial" charset="0"/>
                <a:ea typeface="ＭＳ Ｐゴシック" charset="0"/>
                <a:cs typeface="MS Gothic" charset="0"/>
              </a:defRPr>
            </a:lvl1pPr>
            <a:lvl2pPr>
              <a:tabLst>
                <a:tab pos="723900" algn="l"/>
                <a:tab pos="1447800" algn="l"/>
              </a:tabLst>
              <a:defRPr>
                <a:solidFill>
                  <a:srgbClr val="000000"/>
                </a:solidFill>
                <a:latin typeface="Arial" charset="0"/>
                <a:ea typeface="ＭＳ Ｐゴシック" charset="0"/>
                <a:cs typeface="MS Gothic" charset="0"/>
              </a:defRPr>
            </a:lvl2pPr>
            <a:lvl3pPr>
              <a:tabLst>
                <a:tab pos="723900" algn="l"/>
                <a:tab pos="1447800" algn="l"/>
              </a:tabLst>
              <a:defRPr>
                <a:solidFill>
                  <a:srgbClr val="000000"/>
                </a:solidFill>
                <a:latin typeface="Arial" charset="0"/>
                <a:ea typeface="ＭＳ Ｐゴシック" charset="0"/>
                <a:cs typeface="MS Gothic" charset="0"/>
              </a:defRPr>
            </a:lvl3pPr>
            <a:lvl4pPr>
              <a:tabLst>
                <a:tab pos="723900" algn="l"/>
                <a:tab pos="1447800" algn="l"/>
              </a:tabLst>
              <a:defRPr>
                <a:solidFill>
                  <a:srgbClr val="000000"/>
                </a:solidFill>
                <a:latin typeface="Arial" charset="0"/>
                <a:ea typeface="ＭＳ Ｐゴシック" charset="0"/>
                <a:cs typeface="MS Gothic" charset="0"/>
              </a:defRPr>
            </a:lvl4pPr>
            <a:lvl5pPr>
              <a:tabLst>
                <a:tab pos="723900" algn="l"/>
                <a:tab pos="1447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9pPr>
          </a:lstStyle>
          <a:p>
            <a:pPr algn="ctr">
              <a:defRPr/>
            </a:pPr>
            <a:r>
              <a:rPr lang="en-US" sz="5400" smtClean="0">
                <a:latin typeface="Times New Roman" charset="0"/>
                <a:cs typeface="msmincho" charset="0"/>
              </a:rPr>
              <a:t>-1</a:t>
            </a:r>
          </a:p>
          <a:p>
            <a:pPr algn="ctr">
              <a:defRPr/>
            </a:pPr>
            <a:r>
              <a:rPr lang="en-US" sz="5400" smtClean="0">
                <a:latin typeface="Times New Roman" charset="0"/>
                <a:cs typeface="msmincho" charset="0"/>
              </a:rPr>
              <a:t>x</a:t>
            </a:r>
          </a:p>
          <a:p>
            <a:pPr algn="ctr">
              <a:defRPr/>
            </a:pPr>
            <a:r>
              <a:rPr lang="en-US" sz="5400" smtClean="0">
                <a:latin typeface="Times New Roman" charset="0"/>
                <a:cs typeface="msmincho" charset="0"/>
              </a:rPr>
              <a:t> 1</a:t>
            </a:r>
          </a:p>
          <a:p>
            <a:pPr algn="ctr">
              <a:defRPr/>
            </a:pPr>
            <a:r>
              <a:rPr lang="en-US" sz="5400" smtClean="0">
                <a:latin typeface="Times New Roman" charset="0"/>
                <a:cs typeface="msmincho" charset="0"/>
              </a:rPr>
              <a:t>=</a:t>
            </a:r>
          </a:p>
          <a:p>
            <a:pPr algn="ctr">
              <a:defRPr/>
            </a:pPr>
            <a:r>
              <a:rPr lang="en-US" sz="5400" smtClean="0">
                <a:latin typeface="Times New Roman" charset="0"/>
                <a:cs typeface="msmincho" charset="0"/>
              </a:rPr>
              <a:t>-1</a:t>
            </a:r>
          </a:p>
        </p:txBody>
      </p:sp>
      <p:sp>
        <p:nvSpPr>
          <p:cNvPr id="46085" name="Text Box 5"/>
          <p:cNvSpPr txBox="1">
            <a:spLocks noChangeArrowheads="1"/>
          </p:cNvSpPr>
          <p:nvPr/>
        </p:nvSpPr>
        <p:spPr bwMode="auto">
          <a:xfrm>
            <a:off x="7021513" y="2776538"/>
            <a:ext cx="1535112" cy="38290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48004" rIns="0" bIns="0" anchor="ctr"/>
          <a:lstStyle>
            <a:lvl1pPr>
              <a:tabLst>
                <a:tab pos="723900" algn="l"/>
                <a:tab pos="1447800" algn="l"/>
              </a:tabLst>
              <a:defRPr>
                <a:solidFill>
                  <a:srgbClr val="000000"/>
                </a:solidFill>
                <a:latin typeface="Arial" charset="0"/>
                <a:ea typeface="ＭＳ Ｐゴシック" charset="0"/>
                <a:cs typeface="MS Gothic" charset="0"/>
              </a:defRPr>
            </a:lvl1pPr>
            <a:lvl2pPr>
              <a:tabLst>
                <a:tab pos="723900" algn="l"/>
                <a:tab pos="1447800" algn="l"/>
              </a:tabLst>
              <a:defRPr>
                <a:solidFill>
                  <a:srgbClr val="000000"/>
                </a:solidFill>
                <a:latin typeface="Arial" charset="0"/>
                <a:ea typeface="ＭＳ Ｐゴシック" charset="0"/>
                <a:cs typeface="MS Gothic" charset="0"/>
              </a:defRPr>
            </a:lvl2pPr>
            <a:lvl3pPr>
              <a:tabLst>
                <a:tab pos="723900" algn="l"/>
                <a:tab pos="1447800" algn="l"/>
              </a:tabLst>
              <a:defRPr>
                <a:solidFill>
                  <a:srgbClr val="000000"/>
                </a:solidFill>
                <a:latin typeface="Arial" charset="0"/>
                <a:ea typeface="ＭＳ Ｐゴシック" charset="0"/>
                <a:cs typeface="MS Gothic" charset="0"/>
              </a:defRPr>
            </a:lvl3pPr>
            <a:lvl4pPr>
              <a:tabLst>
                <a:tab pos="723900" algn="l"/>
                <a:tab pos="1447800" algn="l"/>
              </a:tabLst>
              <a:defRPr>
                <a:solidFill>
                  <a:srgbClr val="000000"/>
                </a:solidFill>
                <a:latin typeface="Arial" charset="0"/>
                <a:ea typeface="ＭＳ Ｐゴシック" charset="0"/>
                <a:cs typeface="MS Gothic" charset="0"/>
              </a:defRPr>
            </a:lvl4pPr>
            <a:lvl5pPr>
              <a:tabLst>
                <a:tab pos="723900" algn="l"/>
                <a:tab pos="1447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Lst>
              <a:defRPr>
                <a:solidFill>
                  <a:srgbClr val="000000"/>
                </a:solidFill>
                <a:latin typeface="Arial" charset="0"/>
                <a:ea typeface="ＭＳ Ｐゴシック" charset="0"/>
                <a:cs typeface="MS Gothic" charset="0"/>
              </a:defRPr>
            </a:lvl9pPr>
          </a:lstStyle>
          <a:p>
            <a:pPr algn="ctr">
              <a:defRPr/>
            </a:pPr>
            <a:r>
              <a:rPr lang="en-US" sz="5400" smtClean="0">
                <a:latin typeface="Times New Roman" charset="0"/>
                <a:cs typeface="msmincho" charset="0"/>
              </a:rPr>
              <a:t>-1</a:t>
            </a:r>
          </a:p>
          <a:p>
            <a:pPr algn="ctr">
              <a:defRPr/>
            </a:pPr>
            <a:r>
              <a:rPr lang="en-US" sz="5400" smtClean="0">
                <a:latin typeface="Times New Roman" charset="0"/>
                <a:cs typeface="msmincho" charset="0"/>
              </a:rPr>
              <a:t>x</a:t>
            </a:r>
          </a:p>
          <a:p>
            <a:pPr algn="ctr">
              <a:defRPr/>
            </a:pPr>
            <a:r>
              <a:rPr lang="en-US" sz="5400" smtClean="0">
                <a:latin typeface="Times New Roman" charset="0"/>
                <a:cs typeface="msmincho" charset="0"/>
              </a:rPr>
              <a:t> -1</a:t>
            </a:r>
          </a:p>
          <a:p>
            <a:pPr algn="ctr">
              <a:defRPr/>
            </a:pPr>
            <a:r>
              <a:rPr lang="en-US" sz="5400" smtClean="0">
                <a:latin typeface="Times New Roman" charset="0"/>
                <a:cs typeface="msmincho" charset="0"/>
              </a:rPr>
              <a:t>=</a:t>
            </a:r>
          </a:p>
          <a:p>
            <a:pPr algn="ctr">
              <a:defRPr/>
            </a:pPr>
            <a:r>
              <a:rPr lang="en-US" sz="5400" smtClean="0">
                <a:latin typeface="Times New Roman" charset="0"/>
                <a:cs typeface="msmincho" charset="0"/>
              </a:rPr>
              <a:t> 1</a:t>
            </a:r>
          </a:p>
        </p:txBody>
      </p:sp>
      <p:sp>
        <p:nvSpPr>
          <p:cNvPr id="2" name="Slide Number Placeholder 1"/>
          <p:cNvSpPr>
            <a:spLocks noGrp="1"/>
          </p:cNvSpPr>
          <p:nvPr>
            <p:ph type="sldNum" sz="quarter" idx="12"/>
          </p:nvPr>
        </p:nvSpPr>
        <p:spPr/>
        <p:txBody>
          <a:bodyPr/>
          <a:lstStyle/>
          <a:p>
            <a:pPr>
              <a:defRPr/>
            </a:pPr>
            <a:fld id="{BE44A597-1EA7-3844-B3AF-2DF666F6B2FE}" type="slidenum">
              <a:rPr lang="en-US" smtClean="0"/>
              <a:pPr>
                <a:defRPr/>
              </a:pPr>
              <a:t>40</a:t>
            </a:fld>
            <a:endParaRPr lang="en-US"/>
          </a:p>
        </p:txBody>
      </p:sp>
    </p:spTree>
    <p:extLst>
      <p:ext uri="{BB962C8B-B14F-4D97-AF65-F5344CB8AC3E}">
        <p14:creationId xmlns:p14="http://schemas.microsoft.com/office/powerpoint/2010/main" xmlns="" val="1322540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46083">
                                            <p:txEl>
                                              <p:pRg st="1" end="1"/>
                                            </p:txEl>
                                          </p:spTgt>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46083">
                                            <p:txEl>
                                              <p:pRg st="2" end="2"/>
                                            </p:txEl>
                                          </p:spTgt>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46083">
                                            <p:txEl>
                                              <p:pRg st="3" end="3"/>
                                            </p:txEl>
                                          </p:spTgt>
                                        </p:tgtEl>
                                        <p:attrNameLst>
                                          <p:attrName>style.visibility</p:attrName>
                                        </p:attrNameLst>
                                      </p:cBhvr>
                                      <p:to>
                                        <p:strVal val="visible"/>
                                      </p:to>
                                    </p:set>
                                  </p:childTnLst>
                                </p:cTn>
                              </p:par>
                              <p:par>
                                <p:cTn id="13" presetID="1" presetClass="entr" fill="hold" nodeType="withEffect">
                                  <p:stCondLst>
                                    <p:cond delay="0"/>
                                  </p:stCondLst>
                                  <p:childTnLst>
                                    <p:set>
                                      <p:cBhvr additive="repl">
                                        <p:cTn id="14"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6084">
                                            <p:txEl>
                                              <p:pRg st="0" end="0"/>
                                            </p:txEl>
                                          </p:spTgt>
                                        </p:tgtEl>
                                        <p:attrNameLst>
                                          <p:attrName>style.visibility</p:attrName>
                                        </p:attrNameLst>
                                      </p:cBhvr>
                                      <p:to>
                                        <p:strVal val="visible"/>
                                      </p:to>
                                    </p:set>
                                  </p:childTnLst>
                                </p:cTn>
                              </p:par>
                              <p:par>
                                <p:cTn id="19" presetID="1" presetClass="entr" fill="hold" nodeType="withEffect">
                                  <p:stCondLst>
                                    <p:cond delay="0"/>
                                  </p:stCondLst>
                                  <p:childTnLst>
                                    <p:set>
                                      <p:cBhvr additive="repl">
                                        <p:cTn id="20" dur="1" fill="hold">
                                          <p:stCondLst>
                                            <p:cond delay="0"/>
                                          </p:stCondLst>
                                        </p:cTn>
                                        <p:tgtEl>
                                          <p:spTgt spid="46084">
                                            <p:txEl>
                                              <p:pRg st="1" end="1"/>
                                            </p:txEl>
                                          </p:spTgt>
                                        </p:tgtEl>
                                        <p:attrNameLst>
                                          <p:attrName>style.visibility</p:attrName>
                                        </p:attrNameLst>
                                      </p:cBhvr>
                                      <p:to>
                                        <p:strVal val="visible"/>
                                      </p:to>
                                    </p:set>
                                  </p:childTnLst>
                                </p:cTn>
                              </p:par>
                              <p:par>
                                <p:cTn id="21" presetID="1" presetClass="entr" fill="hold" nodeType="withEffect">
                                  <p:stCondLst>
                                    <p:cond delay="0"/>
                                  </p:stCondLst>
                                  <p:childTnLst>
                                    <p:set>
                                      <p:cBhvr additive="repl">
                                        <p:cTn id="22" dur="1" fill="hold">
                                          <p:stCondLst>
                                            <p:cond delay="0"/>
                                          </p:stCondLst>
                                        </p:cTn>
                                        <p:tgtEl>
                                          <p:spTgt spid="46084">
                                            <p:txEl>
                                              <p:pRg st="2" end="2"/>
                                            </p:txEl>
                                          </p:spTgt>
                                        </p:tgtEl>
                                        <p:attrNameLst>
                                          <p:attrName>style.visibility</p:attrName>
                                        </p:attrNameLst>
                                      </p:cBhvr>
                                      <p:to>
                                        <p:strVal val="visible"/>
                                      </p:to>
                                    </p:set>
                                  </p:childTnLst>
                                </p:cTn>
                              </p:par>
                              <p:par>
                                <p:cTn id="23" presetID="1" presetClass="entr" fill="hold" nodeType="withEffect">
                                  <p:stCondLst>
                                    <p:cond delay="0"/>
                                  </p:stCondLst>
                                  <p:childTnLst>
                                    <p:set>
                                      <p:cBhvr additive="repl">
                                        <p:cTn id="24" dur="1" fill="hold">
                                          <p:stCondLst>
                                            <p:cond delay="0"/>
                                          </p:stCondLst>
                                        </p:cTn>
                                        <p:tgtEl>
                                          <p:spTgt spid="46084">
                                            <p:txEl>
                                              <p:pRg st="3" end="3"/>
                                            </p:txEl>
                                          </p:spTgt>
                                        </p:tgtEl>
                                        <p:attrNameLst>
                                          <p:attrName>style.visibility</p:attrName>
                                        </p:attrNameLst>
                                      </p:cBhvr>
                                      <p:to>
                                        <p:strVal val="visible"/>
                                      </p:to>
                                    </p:set>
                                  </p:childTnLst>
                                </p:cTn>
                              </p:par>
                              <p:par>
                                <p:cTn id="25" presetID="1" presetClass="entr" fill="hold" nodeType="withEffect">
                                  <p:stCondLst>
                                    <p:cond delay="0"/>
                                  </p:stCondLst>
                                  <p:childTnLst>
                                    <p:set>
                                      <p:cBhvr additive="repl">
                                        <p:cTn id="26" dur="1" fill="hold">
                                          <p:stCondLst>
                                            <p:cond delay="0"/>
                                          </p:stCondLst>
                                        </p:cTn>
                                        <p:tgtEl>
                                          <p:spTgt spid="46084">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46085">
                                            <p:txEl>
                                              <p:pRg st="0" end="0"/>
                                            </p:txEl>
                                          </p:spTgt>
                                        </p:tgtEl>
                                        <p:attrNameLst>
                                          <p:attrName>style.visibility</p:attrName>
                                        </p:attrNameLst>
                                      </p:cBhvr>
                                      <p:to>
                                        <p:strVal val="visible"/>
                                      </p:to>
                                    </p:set>
                                  </p:childTnLst>
                                </p:cTn>
                              </p:par>
                              <p:par>
                                <p:cTn id="31" presetID="1" presetClass="entr" fill="hold" nodeType="withEffect">
                                  <p:stCondLst>
                                    <p:cond delay="0"/>
                                  </p:stCondLst>
                                  <p:childTnLst>
                                    <p:set>
                                      <p:cBhvr additive="repl">
                                        <p:cTn id="32" dur="1" fill="hold">
                                          <p:stCondLst>
                                            <p:cond delay="0"/>
                                          </p:stCondLst>
                                        </p:cTn>
                                        <p:tgtEl>
                                          <p:spTgt spid="46085">
                                            <p:txEl>
                                              <p:pRg st="1" end="1"/>
                                            </p:txEl>
                                          </p:spTgt>
                                        </p:tgtEl>
                                        <p:attrNameLst>
                                          <p:attrName>style.visibility</p:attrName>
                                        </p:attrNameLst>
                                      </p:cBhvr>
                                      <p:to>
                                        <p:strVal val="visible"/>
                                      </p:to>
                                    </p:set>
                                  </p:childTnLst>
                                </p:cTn>
                              </p:par>
                              <p:par>
                                <p:cTn id="33" presetID="1" presetClass="entr" fill="hold" nodeType="withEffect">
                                  <p:stCondLst>
                                    <p:cond delay="0"/>
                                  </p:stCondLst>
                                  <p:childTnLst>
                                    <p:set>
                                      <p:cBhvr additive="repl">
                                        <p:cTn id="34" dur="1" fill="hold">
                                          <p:stCondLst>
                                            <p:cond delay="0"/>
                                          </p:stCondLst>
                                        </p:cTn>
                                        <p:tgtEl>
                                          <p:spTgt spid="46085">
                                            <p:txEl>
                                              <p:pRg st="2" end="2"/>
                                            </p:txEl>
                                          </p:spTgt>
                                        </p:tgtEl>
                                        <p:attrNameLst>
                                          <p:attrName>style.visibility</p:attrName>
                                        </p:attrNameLst>
                                      </p:cBhvr>
                                      <p:to>
                                        <p:strVal val="visible"/>
                                      </p:to>
                                    </p:set>
                                  </p:childTnLst>
                                </p:cTn>
                              </p:par>
                              <p:par>
                                <p:cTn id="35" presetID="1" presetClass="entr" fill="hold" nodeType="withEffect">
                                  <p:stCondLst>
                                    <p:cond delay="0"/>
                                  </p:stCondLst>
                                  <p:childTnLst>
                                    <p:set>
                                      <p:cBhvr additive="repl">
                                        <p:cTn id="36" dur="1" fill="hold">
                                          <p:stCondLst>
                                            <p:cond delay="0"/>
                                          </p:stCondLst>
                                        </p:cTn>
                                        <p:tgtEl>
                                          <p:spTgt spid="46085">
                                            <p:txEl>
                                              <p:pRg st="3" end="3"/>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fill="hold" nodeType="clickEffect">
                                  <p:stCondLst>
                                    <p:cond delay="0"/>
                                  </p:stCondLst>
                                  <p:childTnLst>
                                    <p:set>
                                      <p:cBhvr additive="repl">
                                        <p:cTn id="40" dur="1" fill="hold">
                                          <p:stCondLst>
                                            <p:cond delay="0"/>
                                          </p:stCondLst>
                                        </p:cTn>
                                        <p:tgtEl>
                                          <p:spTgt spid="460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Grp="1" noChangeArrowheads="1"/>
          </p:cNvSpPr>
          <p:nvPr>
            <p:ph type="title"/>
          </p:nvPr>
        </p:nvSpPr>
        <p:spPr/>
        <p:txBody>
          <a:bodyPr/>
          <a:lstStyle/>
          <a:p>
            <a:pPr>
              <a:defRPr/>
            </a:pPr>
            <a:r>
              <a:rPr lang="en-US" smtClean="0"/>
              <a:t>CDMA example</a:t>
            </a:r>
            <a:endParaRPr lang="en-US"/>
          </a:p>
        </p:txBody>
      </p:sp>
      <p:sp>
        <p:nvSpPr>
          <p:cNvPr id="3" name="Content Placeholder 2"/>
          <p:cNvSpPr>
            <a:spLocks noGrp="1"/>
          </p:cNvSpPr>
          <p:nvPr>
            <p:ph idx="1"/>
          </p:nvPr>
        </p:nvSpPr>
        <p:spPr/>
        <p:txBody>
          <a:bodyPr/>
          <a:lstStyle/>
          <a:p>
            <a:pPr>
              <a:defRPr/>
            </a:pPr>
            <a:endParaRPr lang="en-US"/>
          </a:p>
        </p:txBody>
      </p:sp>
      <p:sp>
        <p:nvSpPr>
          <p:cNvPr id="47106" name="Text Box 2"/>
          <p:cNvSpPr txBox="1">
            <a:spLocks noChangeArrowheads="1"/>
          </p:cNvSpPr>
          <p:nvPr/>
        </p:nvSpPr>
        <p:spPr bwMode="auto">
          <a:xfrm>
            <a:off x="458788" y="2482850"/>
            <a:ext cx="8228012"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Low-Bandwidth Signal:</a:t>
            </a:r>
          </a:p>
        </p:txBody>
      </p:sp>
      <p:pic>
        <p:nvPicPr>
          <p:cNvPr id="471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513" y="317658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7108" name="Text Box 4"/>
          <p:cNvSpPr txBox="1">
            <a:spLocks noChangeArrowheads="1"/>
          </p:cNvSpPr>
          <p:nvPr/>
        </p:nvSpPr>
        <p:spPr bwMode="auto">
          <a:xfrm>
            <a:off x="488950" y="4202113"/>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High-Bandwidth Spreading Code:</a:t>
            </a:r>
          </a:p>
        </p:txBody>
      </p:sp>
      <p:pic>
        <p:nvPicPr>
          <p:cNvPr id="4710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513" y="4810125"/>
            <a:ext cx="8816975" cy="86201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7110" name="Text Box 6"/>
          <p:cNvSpPr txBox="1">
            <a:spLocks noChangeArrowheads="1"/>
          </p:cNvSpPr>
          <p:nvPr/>
        </p:nvSpPr>
        <p:spPr bwMode="auto">
          <a:xfrm>
            <a:off x="488950" y="5835650"/>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...repeated...</a:t>
            </a:r>
          </a:p>
        </p:txBody>
      </p:sp>
      <p:sp>
        <p:nvSpPr>
          <p:cNvPr id="4" name="Slide Number Placeholder 3"/>
          <p:cNvSpPr>
            <a:spLocks noGrp="1"/>
          </p:cNvSpPr>
          <p:nvPr>
            <p:ph type="sldNum" sz="quarter" idx="12"/>
          </p:nvPr>
        </p:nvSpPr>
        <p:spPr/>
        <p:txBody>
          <a:bodyPr/>
          <a:lstStyle/>
          <a:p>
            <a:pPr>
              <a:defRPr/>
            </a:pPr>
            <a:fld id="{41F6EBFA-3DA4-3249-A5EA-F8CF51E8189E}" type="slidenum">
              <a:rPr lang="en-US" smtClean="0"/>
              <a:pPr>
                <a:defRPr/>
              </a:pPr>
              <a:t>41</a:t>
            </a:fld>
            <a:endParaRPr lang="en-US"/>
          </a:p>
        </p:txBody>
      </p:sp>
    </p:spTree>
    <p:extLst>
      <p:ext uri="{BB962C8B-B14F-4D97-AF65-F5344CB8AC3E}">
        <p14:creationId xmlns:p14="http://schemas.microsoft.com/office/powerpoint/2010/main" xmlns="" val="30791661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71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71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710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471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471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p:txBody>
          <a:bodyPr/>
          <a:lstStyle/>
          <a:p>
            <a:pPr>
              <a:defRPr/>
            </a:pPr>
            <a:r>
              <a:rPr lang="en-US" smtClean="0"/>
              <a:t>CDMA example</a:t>
            </a:r>
            <a:endParaRPr lang="en-US"/>
          </a:p>
        </p:txBody>
      </p:sp>
      <p:sp>
        <p:nvSpPr>
          <p:cNvPr id="3" name="Content Placeholder 2"/>
          <p:cNvSpPr>
            <a:spLocks noGrp="1"/>
          </p:cNvSpPr>
          <p:nvPr>
            <p:ph idx="1"/>
          </p:nvPr>
        </p:nvSpPr>
        <p:spPr>
          <a:xfrm>
            <a:off x="0" y="2312988"/>
            <a:ext cx="9144000" cy="4840287"/>
          </a:xfrm>
        </p:spPr>
        <p:txBody>
          <a:bodyPr/>
          <a:lstStyle/>
          <a:p>
            <a:pPr>
              <a:defRPr/>
            </a:pPr>
            <a:endParaRPr lang="en-US"/>
          </a:p>
        </p:txBody>
      </p:sp>
      <p:sp>
        <p:nvSpPr>
          <p:cNvPr id="48130" name="Text Box 2"/>
          <p:cNvSpPr txBox="1">
            <a:spLocks noChangeArrowheads="1"/>
          </p:cNvSpPr>
          <p:nvPr/>
        </p:nvSpPr>
        <p:spPr bwMode="auto">
          <a:xfrm>
            <a:off x="457200" y="1752600"/>
            <a:ext cx="8228013"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Low-Bandwidth Signal:</a:t>
            </a:r>
          </a:p>
        </p:txBody>
      </p:sp>
      <p:pic>
        <p:nvPicPr>
          <p:cNvPr id="4813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513" y="2362200"/>
            <a:ext cx="8816975" cy="86201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8132" name="Text Box 4"/>
          <p:cNvSpPr txBox="1">
            <a:spLocks noChangeArrowheads="1"/>
          </p:cNvSpPr>
          <p:nvPr/>
        </p:nvSpPr>
        <p:spPr bwMode="auto">
          <a:xfrm>
            <a:off x="488950" y="3235325"/>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High-Bandwidth Spreading Code:</a:t>
            </a:r>
          </a:p>
        </p:txBody>
      </p:sp>
      <p:pic>
        <p:nvPicPr>
          <p:cNvPr id="48133"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513" y="384333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8134" name="Text Box 6"/>
          <p:cNvSpPr txBox="1">
            <a:spLocks noChangeArrowheads="1"/>
          </p:cNvSpPr>
          <p:nvPr/>
        </p:nvSpPr>
        <p:spPr bwMode="auto">
          <a:xfrm>
            <a:off x="471488" y="4727575"/>
            <a:ext cx="8228012"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Mix is a simple multiply</a:t>
            </a:r>
          </a:p>
        </p:txBody>
      </p:sp>
      <p:pic>
        <p:nvPicPr>
          <p:cNvPr id="48135"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63513" y="5357813"/>
            <a:ext cx="8816975" cy="863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8136" name="Text Box 8"/>
          <p:cNvSpPr txBox="1">
            <a:spLocks noChangeArrowheads="1"/>
          </p:cNvSpPr>
          <p:nvPr/>
        </p:nvSpPr>
        <p:spPr bwMode="auto">
          <a:xfrm>
            <a:off x="488950" y="6337300"/>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 and transmit.</a:t>
            </a:r>
          </a:p>
        </p:txBody>
      </p:sp>
      <p:sp>
        <p:nvSpPr>
          <p:cNvPr id="4" name="Slide Number Placeholder 3"/>
          <p:cNvSpPr>
            <a:spLocks noGrp="1"/>
          </p:cNvSpPr>
          <p:nvPr>
            <p:ph type="sldNum" sz="quarter" idx="12"/>
          </p:nvPr>
        </p:nvSpPr>
        <p:spPr/>
        <p:txBody>
          <a:bodyPr/>
          <a:lstStyle/>
          <a:p>
            <a:pPr>
              <a:defRPr/>
            </a:pPr>
            <a:fld id="{47FA6233-41B8-F043-9BA7-4E2169B200EF}" type="slidenum">
              <a:rPr lang="en-US" smtClean="0"/>
              <a:pPr>
                <a:defRPr/>
              </a:pPr>
              <a:t>42</a:t>
            </a:fld>
            <a:endParaRPr lang="en-US"/>
          </a:p>
        </p:txBody>
      </p:sp>
    </p:spTree>
    <p:extLst>
      <p:ext uri="{BB962C8B-B14F-4D97-AF65-F5344CB8AC3E}">
        <p14:creationId xmlns:p14="http://schemas.microsoft.com/office/powerpoint/2010/main" xmlns="" val="42544723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481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4813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4813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p:txBody>
          <a:bodyPr/>
          <a:lstStyle/>
          <a:p>
            <a:pPr>
              <a:defRPr/>
            </a:pPr>
            <a:r>
              <a:rPr lang="en-US" smtClean="0"/>
              <a:t>CDMA example</a:t>
            </a:r>
            <a:endParaRPr lang="en-US"/>
          </a:p>
        </p:txBody>
      </p:sp>
      <p:sp>
        <p:nvSpPr>
          <p:cNvPr id="3" name="Content Placeholder 2"/>
          <p:cNvSpPr>
            <a:spLocks noGrp="1"/>
          </p:cNvSpPr>
          <p:nvPr>
            <p:ph idx="1"/>
          </p:nvPr>
        </p:nvSpPr>
        <p:spPr/>
        <p:txBody>
          <a:bodyPr/>
          <a:lstStyle/>
          <a:p>
            <a:pPr>
              <a:defRPr/>
            </a:pPr>
            <a:endParaRPr lang="en-US"/>
          </a:p>
        </p:txBody>
      </p:sp>
      <p:sp>
        <p:nvSpPr>
          <p:cNvPr id="49154" name="Text Box 2"/>
          <p:cNvSpPr txBox="1">
            <a:spLocks noChangeArrowheads="1"/>
          </p:cNvSpPr>
          <p:nvPr/>
        </p:nvSpPr>
        <p:spPr bwMode="auto">
          <a:xfrm>
            <a:off x="381000" y="2743200"/>
            <a:ext cx="8228013"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To Decode / Receive, take the signal:</a:t>
            </a:r>
          </a:p>
        </p:txBody>
      </p:sp>
      <p:pic>
        <p:nvPicPr>
          <p:cNvPr id="4915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513" y="3546475"/>
            <a:ext cx="8816975" cy="863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4915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513" y="506253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 name="Slide Number Placeholder 3"/>
          <p:cNvSpPr>
            <a:spLocks noGrp="1"/>
          </p:cNvSpPr>
          <p:nvPr>
            <p:ph type="sldNum" sz="quarter" idx="12"/>
          </p:nvPr>
        </p:nvSpPr>
        <p:spPr/>
        <p:txBody>
          <a:bodyPr/>
          <a:lstStyle/>
          <a:p>
            <a:pPr>
              <a:defRPr/>
            </a:pPr>
            <a:fld id="{E36C5731-AB7D-4A42-A3EF-CA137C2B5767}" type="slidenum">
              <a:rPr lang="en-US" smtClean="0"/>
              <a:pPr>
                <a:defRPr/>
              </a:pPr>
              <a:t>43</a:t>
            </a:fld>
            <a:endParaRPr lang="en-US"/>
          </a:p>
        </p:txBody>
      </p:sp>
    </p:spTree>
    <p:extLst>
      <p:ext uri="{BB962C8B-B14F-4D97-AF65-F5344CB8AC3E}">
        <p14:creationId xmlns:p14="http://schemas.microsoft.com/office/powerpoint/2010/main" xmlns="" val="39601294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accel="50000" decel="50000" fill="hold" nodeType="clickEffect">
                                  <p:stCondLst>
                                    <p:cond delay="0"/>
                                  </p:stCondLst>
                                  <p:childTnLst>
                                    <p:animMotion origin="layout" path="m0-0.00549361005307825v-0.448951239611253">
                                      <p:cBhvr additive="repl">
                                        <p:cTn id="6" dur="2000" fill="hold"/>
                                        <p:tgtEl>
                                          <p:spTgt spid="49156"/>
                                        </p:tgtEl>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Grp="1" noChangeArrowheads="1"/>
          </p:cNvSpPr>
          <p:nvPr>
            <p:ph type="title"/>
          </p:nvPr>
        </p:nvSpPr>
        <p:spPr/>
        <p:txBody>
          <a:bodyPr/>
          <a:lstStyle/>
          <a:p>
            <a:pPr>
              <a:defRPr/>
            </a:pPr>
            <a:r>
              <a:rPr lang="en-US" smtClean="0"/>
              <a:t>CDMA example</a:t>
            </a:r>
            <a:endParaRPr lang="en-US"/>
          </a:p>
        </p:txBody>
      </p:sp>
      <p:sp>
        <p:nvSpPr>
          <p:cNvPr id="50178" name="Text Box 2"/>
          <p:cNvSpPr txBox="1">
            <a:spLocks noChangeArrowheads="1"/>
          </p:cNvSpPr>
          <p:nvPr/>
        </p:nvSpPr>
        <p:spPr bwMode="auto">
          <a:xfrm>
            <a:off x="458788" y="1905000"/>
            <a:ext cx="8228012"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To Decode / Receive, take the signal:</a:t>
            </a:r>
          </a:p>
        </p:txBody>
      </p:sp>
      <p:pic>
        <p:nvPicPr>
          <p:cNvPr id="5017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513" y="249078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018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513" y="3546475"/>
            <a:ext cx="8816975" cy="863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0181" name="Text Box 5"/>
          <p:cNvSpPr txBox="1">
            <a:spLocks noChangeArrowheads="1"/>
          </p:cNvSpPr>
          <p:nvPr/>
        </p:nvSpPr>
        <p:spPr bwMode="auto">
          <a:xfrm>
            <a:off x="488950" y="3244850"/>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Multiply by the </a:t>
            </a:r>
            <a:r>
              <a:rPr lang="en-US" sz="2900" b="1" dirty="0" smtClean="0">
                <a:latin typeface="Times New Roman" charset="0"/>
                <a:cs typeface="msmincho" charset="0"/>
              </a:rPr>
              <a:t>same</a:t>
            </a:r>
            <a:r>
              <a:rPr lang="en-US" sz="2900" dirty="0" smtClean="0">
                <a:latin typeface="Times New Roman" charset="0"/>
                <a:cs typeface="msmincho" charset="0"/>
              </a:rPr>
              <a:t> Spreading Code:</a:t>
            </a:r>
          </a:p>
        </p:txBody>
      </p:sp>
      <p:sp>
        <p:nvSpPr>
          <p:cNvPr id="50182" name="Text Box 6"/>
          <p:cNvSpPr txBox="1">
            <a:spLocks noChangeArrowheads="1"/>
          </p:cNvSpPr>
          <p:nvPr/>
        </p:nvSpPr>
        <p:spPr bwMode="auto">
          <a:xfrm>
            <a:off x="471488" y="4430713"/>
            <a:ext cx="8228012" cy="4905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 to get ...</a:t>
            </a:r>
          </a:p>
        </p:txBody>
      </p:sp>
      <p:pic>
        <p:nvPicPr>
          <p:cNvPr id="50183"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63513" y="506253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0184" name="Text Box 8"/>
          <p:cNvSpPr txBox="1">
            <a:spLocks noChangeArrowheads="1"/>
          </p:cNvSpPr>
          <p:nvPr/>
        </p:nvSpPr>
        <p:spPr bwMode="auto">
          <a:xfrm>
            <a:off x="425450" y="6042025"/>
            <a:ext cx="8228013"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 which you should recognise as...</a:t>
            </a:r>
          </a:p>
        </p:txBody>
      </p:sp>
      <p:sp>
        <p:nvSpPr>
          <p:cNvPr id="4" name="Slide Number Placeholder 3"/>
          <p:cNvSpPr>
            <a:spLocks noGrp="1"/>
          </p:cNvSpPr>
          <p:nvPr>
            <p:ph type="sldNum" sz="quarter" idx="12"/>
          </p:nvPr>
        </p:nvSpPr>
        <p:spPr/>
        <p:txBody>
          <a:bodyPr/>
          <a:lstStyle/>
          <a:p>
            <a:pPr>
              <a:defRPr/>
            </a:pPr>
            <a:fld id="{05483A93-397F-544E-8F21-A30ADC74106E}" type="slidenum">
              <a:rPr lang="en-US" smtClean="0"/>
              <a:pPr>
                <a:defRPr/>
              </a:pPr>
              <a:t>44</a:t>
            </a:fld>
            <a:endParaRPr lang="en-US"/>
          </a:p>
        </p:txBody>
      </p:sp>
    </p:spTree>
    <p:extLst>
      <p:ext uri="{BB962C8B-B14F-4D97-AF65-F5344CB8AC3E}">
        <p14:creationId xmlns:p14="http://schemas.microsoft.com/office/powerpoint/2010/main" xmlns="" val="13937839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5018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501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5018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p:txBody>
          <a:bodyPr/>
          <a:lstStyle/>
          <a:p>
            <a:pPr>
              <a:defRPr/>
            </a:pPr>
            <a:r>
              <a:rPr lang="en-US" smtClean="0"/>
              <a:t>CDMA example</a:t>
            </a:r>
            <a:endParaRPr lang="en-US"/>
          </a:p>
        </p:txBody>
      </p:sp>
      <p:sp>
        <p:nvSpPr>
          <p:cNvPr id="51202" name="Text Box 2"/>
          <p:cNvSpPr txBox="1">
            <a:spLocks noChangeArrowheads="1"/>
          </p:cNvSpPr>
          <p:nvPr/>
        </p:nvSpPr>
        <p:spPr bwMode="auto">
          <a:xfrm>
            <a:off x="458788" y="1752600"/>
            <a:ext cx="8228012"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dirty="0" smtClean="0">
                <a:latin typeface="Times New Roman" charset="0"/>
                <a:cs typeface="msmincho" charset="0"/>
              </a:rPr>
              <a:t>To Decode / Receive, take the signal:</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3513" y="218598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120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3513" y="3546475"/>
            <a:ext cx="8816975" cy="86360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1205" name="Text Box 5"/>
          <p:cNvSpPr txBox="1">
            <a:spLocks noChangeArrowheads="1"/>
          </p:cNvSpPr>
          <p:nvPr/>
        </p:nvSpPr>
        <p:spPr bwMode="auto">
          <a:xfrm>
            <a:off x="488950" y="2940050"/>
            <a:ext cx="8229600" cy="488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Multiply by the </a:t>
            </a:r>
            <a:r>
              <a:rPr lang="en-US" sz="2900" b="1" smtClean="0">
                <a:latin typeface="Times New Roman" charset="0"/>
                <a:cs typeface="msmincho" charset="0"/>
              </a:rPr>
              <a:t>same</a:t>
            </a:r>
            <a:r>
              <a:rPr lang="en-US" sz="2900" smtClean="0">
                <a:latin typeface="Times New Roman" charset="0"/>
                <a:cs typeface="msmincho" charset="0"/>
              </a:rPr>
              <a:t> Spreading Code:</a:t>
            </a:r>
          </a:p>
        </p:txBody>
      </p:sp>
      <p:sp>
        <p:nvSpPr>
          <p:cNvPr id="51206" name="Text Box 6"/>
          <p:cNvSpPr txBox="1">
            <a:spLocks noChangeArrowheads="1"/>
          </p:cNvSpPr>
          <p:nvPr/>
        </p:nvSpPr>
        <p:spPr bwMode="auto">
          <a:xfrm>
            <a:off x="471488" y="4430713"/>
            <a:ext cx="8228012" cy="4905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25602" rIns="0" bIns="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5pPr>
            <a:lvl6pPr marL="25146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6pPr>
            <a:lvl7pPr marL="29718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7pPr>
            <a:lvl8pPr marL="34290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8pPr>
            <a:lvl9pPr marL="3886200" indent="-228600" defTabSz="719138"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charset="0"/>
                <a:ea typeface="ＭＳ Ｐゴシック" charset="0"/>
                <a:cs typeface="MS Gothic" charset="0"/>
              </a:defRPr>
            </a:lvl9pPr>
          </a:lstStyle>
          <a:p>
            <a:pPr algn="ctr">
              <a:defRPr/>
            </a:pPr>
            <a:r>
              <a:rPr lang="en-US" sz="2900" smtClean="0">
                <a:latin typeface="Times New Roman" charset="0"/>
                <a:cs typeface="msmincho" charset="0"/>
              </a:rPr>
              <a:t>… to get ...</a:t>
            </a:r>
          </a:p>
        </p:txBody>
      </p:sp>
      <p:pic>
        <p:nvPicPr>
          <p:cNvPr id="51207" name="Picture 7"/>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63513" y="5832475"/>
            <a:ext cx="8816975" cy="86201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1208" name="Picture 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63513" y="5062538"/>
            <a:ext cx="8816975" cy="86201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4" name="Slide Number Placeholder 3"/>
          <p:cNvSpPr>
            <a:spLocks noGrp="1"/>
          </p:cNvSpPr>
          <p:nvPr>
            <p:ph type="sldNum" sz="quarter" idx="12"/>
          </p:nvPr>
        </p:nvSpPr>
        <p:spPr/>
        <p:txBody>
          <a:bodyPr/>
          <a:lstStyle/>
          <a:p>
            <a:pPr>
              <a:defRPr/>
            </a:pPr>
            <a:fld id="{0DA8201E-7B61-A64A-8471-40F4D059FD52}" type="slidenum">
              <a:rPr lang="en-US" smtClean="0"/>
              <a:pPr>
                <a:defRPr/>
              </a:pPr>
              <a:t>45</a:t>
            </a:fld>
            <a:endParaRPr lang="en-US"/>
          </a:p>
        </p:txBody>
      </p:sp>
    </p:spTree>
    <p:extLst>
      <p:ext uri="{BB962C8B-B14F-4D97-AF65-F5344CB8AC3E}">
        <p14:creationId xmlns:p14="http://schemas.microsoft.com/office/powerpoint/2010/main" xmlns="" val="346945212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E4797F84-0C78-8542-813C-918336DB0B3E}" type="slidenum">
              <a:rPr lang="en-US" smtClean="0"/>
              <a:pPr>
                <a:defRPr/>
              </a:pPr>
              <a:t>46</a:t>
            </a:fld>
            <a:endParaRPr lang="en-US"/>
          </a:p>
        </p:txBody>
      </p:sp>
    </p:spTree>
    <p:extLst>
      <p:ext uri="{BB962C8B-B14F-4D97-AF65-F5344CB8AC3E}">
        <p14:creationId xmlns:p14="http://schemas.microsoft.com/office/powerpoint/2010/main" xmlns="" val="38080373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W-CDMA Parameters</a:t>
            </a:r>
            <a:endParaRPr lang="en-US" dirty="0"/>
          </a:p>
        </p:txBody>
      </p:sp>
      <p:sp>
        <p:nvSpPr>
          <p:cNvPr id="4" name="Content Placeholder 3"/>
          <p:cNvSpPr>
            <a:spLocks noGrp="1"/>
          </p:cNvSpPr>
          <p:nvPr>
            <p:ph idx="1"/>
          </p:nvPr>
        </p:nvSpPr>
        <p:spPr/>
        <p:txBody>
          <a:bodyPr/>
          <a:lstStyle/>
          <a:p>
            <a:endParaRPr lang="en-US"/>
          </a:p>
        </p:txBody>
      </p:sp>
      <p:graphicFrame>
        <p:nvGraphicFramePr>
          <p:cNvPr id="132098" name="Object 2"/>
          <p:cNvGraphicFramePr>
            <a:graphicFrameLocks noChangeAspect="1"/>
          </p:cNvGraphicFramePr>
          <p:nvPr>
            <p:extLst>
              <p:ext uri="{D42A27DB-BD31-4B8C-83A1-F6EECF244321}">
                <p14:modId xmlns:p14="http://schemas.microsoft.com/office/powerpoint/2010/main" xmlns="" val="662965368"/>
              </p:ext>
            </p:extLst>
          </p:nvPr>
        </p:nvGraphicFramePr>
        <p:xfrm>
          <a:off x="152400" y="1828800"/>
          <a:ext cx="8915400" cy="5029200"/>
        </p:xfrm>
        <a:graphic>
          <a:graphicData uri="http://schemas.openxmlformats.org/presentationml/2006/ole">
            <p:oleObj spid="_x0000_s3150" name="Document" r:id="rId4" imgW="24076190" imgH="18285714" progId="Word.Document.12">
              <p:embed/>
            </p:oleObj>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47</a:t>
            </a:fld>
            <a:endParaRPr lang="en-US"/>
          </a:p>
        </p:txBody>
      </p:sp>
    </p:spTree>
    <p:extLst>
      <p:ext uri="{BB962C8B-B14F-4D97-AF65-F5344CB8AC3E}">
        <p14:creationId xmlns:p14="http://schemas.microsoft.com/office/powerpoint/2010/main" xmlns="" val="35612599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CDMA Advantages</a:t>
            </a:r>
            <a:r>
              <a:rPr lang="en-GB" smtClean="0"/>
              <a:t> </a:t>
            </a:r>
            <a:endParaRPr lang="en-GB" dirty="0"/>
          </a:p>
        </p:txBody>
      </p:sp>
      <p:sp>
        <p:nvSpPr>
          <p:cNvPr id="59395" name="Rectangle 3"/>
          <p:cNvSpPr>
            <a:spLocks noGrp="1" noChangeArrowheads="1"/>
          </p:cNvSpPr>
          <p:nvPr>
            <p:ph sz="half" idx="1"/>
          </p:nvPr>
        </p:nvSpPr>
        <p:spPr>
          <a:xfrm>
            <a:off x="228600" y="2017713"/>
            <a:ext cx="3810000" cy="4114800"/>
          </a:xfrm>
        </p:spPr>
        <p:txBody>
          <a:bodyPr/>
          <a:lstStyle/>
          <a:p>
            <a:r>
              <a:rPr lang="en-US" dirty="0" smtClean="0"/>
              <a:t>frequency diversity</a:t>
            </a:r>
          </a:p>
          <a:p>
            <a:pPr lvl="1"/>
            <a:r>
              <a:rPr lang="en-US" dirty="0" smtClean="0"/>
              <a:t>noise bursts and fading have less effect</a:t>
            </a:r>
          </a:p>
          <a:p>
            <a:pPr marL="0" indent="0">
              <a:buNone/>
            </a:pPr>
            <a:endParaRPr lang="en-US" dirty="0" smtClean="0"/>
          </a:p>
          <a:p>
            <a:endParaRPr lang="en-US" dirty="0" smtClean="0"/>
          </a:p>
          <a:p>
            <a:r>
              <a:rPr lang="en-US" dirty="0" smtClean="0"/>
              <a:t>multipath resistance</a:t>
            </a:r>
          </a:p>
          <a:p>
            <a:pPr lvl="1"/>
            <a:r>
              <a:rPr lang="en-US" dirty="0" smtClean="0"/>
              <a:t>chipping codes have low cross and autocorrelation</a:t>
            </a:r>
            <a:endParaRPr lang="en-US" dirty="0"/>
          </a:p>
        </p:txBody>
      </p:sp>
      <p:sp>
        <p:nvSpPr>
          <p:cNvPr id="2" name="Content Placeholder 1"/>
          <p:cNvSpPr>
            <a:spLocks noGrp="1"/>
          </p:cNvSpPr>
          <p:nvPr>
            <p:ph sz="half" idx="2"/>
          </p:nvPr>
        </p:nvSpPr>
        <p:spPr/>
        <p:txBody>
          <a:bodyPr/>
          <a:lstStyle/>
          <a:p>
            <a:r>
              <a:rPr lang="en-US" dirty="0" smtClean="0"/>
              <a:t>privacy</a:t>
            </a:r>
          </a:p>
          <a:p>
            <a:pPr lvl="1"/>
            <a:r>
              <a:rPr lang="en-US" dirty="0" smtClean="0"/>
              <a:t>inherent in use of spread-spectrum</a:t>
            </a:r>
          </a:p>
          <a:p>
            <a:pPr marL="0" indent="0">
              <a:buNone/>
            </a:pPr>
            <a:endParaRPr lang="en-US" dirty="0" smtClean="0"/>
          </a:p>
          <a:p>
            <a:r>
              <a:rPr lang="en-US" dirty="0" smtClean="0"/>
              <a:t>graceful degradation</a:t>
            </a:r>
          </a:p>
          <a:p>
            <a:pPr lvl="1"/>
            <a:r>
              <a:rPr lang="en-US" dirty="0" smtClean="0"/>
              <a:t>more users means more noise and more errors</a:t>
            </a:r>
          </a:p>
          <a:p>
            <a:pPr lvl="1"/>
            <a:r>
              <a:rPr lang="en-US" dirty="0" smtClean="0"/>
              <a:t>leads to slow signal degradation until unacceptable</a:t>
            </a:r>
            <a:endParaRPr lang="en-US" dirty="0"/>
          </a:p>
        </p:txBody>
      </p:sp>
      <p:sp>
        <p:nvSpPr>
          <p:cNvPr id="3" name="Slide Number Placeholder 2"/>
          <p:cNvSpPr>
            <a:spLocks noGrp="1"/>
          </p:cNvSpPr>
          <p:nvPr>
            <p:ph type="sldNum" sz="quarter" idx="12"/>
          </p:nvPr>
        </p:nvSpPr>
        <p:spPr/>
        <p:txBody>
          <a:bodyPr/>
          <a:lstStyle/>
          <a:p>
            <a:pPr>
              <a:defRPr/>
            </a:pPr>
            <a:fld id="{DCFD3B8F-CAE3-5346-8F1E-242E6BD84BB7}" type="slidenum">
              <a:rPr lang="en-US" smtClean="0"/>
              <a:pPr>
                <a:defRPr/>
              </a:pPr>
              <a:t>48</a:t>
            </a:fld>
            <a:endParaRPr lang="en-US"/>
          </a:p>
        </p:txBody>
      </p:sp>
    </p:spTree>
    <p:extLst>
      <p:ext uri="{BB962C8B-B14F-4D97-AF65-F5344CB8AC3E}">
        <p14:creationId xmlns:p14="http://schemas.microsoft.com/office/powerpoint/2010/main" xmlns="" val="13136304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GB" smtClean="0"/>
              <a:t>CDMA Disadvantages</a:t>
            </a:r>
            <a:endParaRPr lang="en-GB" dirty="0"/>
          </a:p>
        </p:txBody>
      </p:sp>
      <p:sp>
        <p:nvSpPr>
          <p:cNvPr id="60419" name="Rectangle 3"/>
          <p:cNvSpPr>
            <a:spLocks noGrp="1" noChangeArrowheads="1"/>
          </p:cNvSpPr>
          <p:nvPr>
            <p:ph sz="half" idx="1"/>
          </p:nvPr>
        </p:nvSpPr>
        <p:spPr>
          <a:xfrm>
            <a:off x="152400" y="1828800"/>
            <a:ext cx="4840288" cy="4114800"/>
          </a:xfrm>
        </p:spPr>
        <p:txBody>
          <a:bodyPr/>
          <a:lstStyle/>
          <a:p>
            <a:r>
              <a:rPr lang="en-US" dirty="0" smtClean="0"/>
              <a:t>self-jamming</a:t>
            </a:r>
          </a:p>
          <a:p>
            <a:pPr lvl="1"/>
            <a:r>
              <a:rPr lang="en-US" dirty="0" smtClean="0"/>
              <a:t>some cross correlation between users</a:t>
            </a:r>
          </a:p>
          <a:p>
            <a:pPr lvl="1"/>
            <a:endParaRPr lang="en-US" dirty="0" smtClean="0"/>
          </a:p>
          <a:p>
            <a:pPr marL="457200" lvl="1" indent="0">
              <a:buNone/>
            </a:pPr>
            <a:r>
              <a:rPr lang="en-US" sz="2000" dirty="0">
                <a:latin typeface="Times New Roman" pitchFamily="32" charset="0"/>
              </a:rPr>
              <a:t>Unless all of the mobile users </a:t>
            </a:r>
            <a:r>
              <a:rPr lang="en-US" sz="2000" dirty="0" smtClean="0">
                <a:latin typeface="Times New Roman" pitchFamily="32" charset="0"/>
              </a:rPr>
              <a:t>are perfectly </a:t>
            </a:r>
            <a:r>
              <a:rPr lang="en-US" sz="2000" dirty="0">
                <a:latin typeface="Times New Roman" pitchFamily="32" charset="0"/>
              </a:rPr>
              <a:t>synchronized, the </a:t>
            </a:r>
            <a:r>
              <a:rPr lang="en-US" sz="2000" dirty="0" smtClean="0">
                <a:latin typeface="Times New Roman" pitchFamily="32" charset="0"/>
              </a:rPr>
              <a:t>arriving transmissions </a:t>
            </a:r>
            <a:r>
              <a:rPr lang="en-US" sz="2000" dirty="0">
                <a:latin typeface="Times New Roman" pitchFamily="32" charset="0"/>
              </a:rPr>
              <a:t>from multiple users </a:t>
            </a:r>
            <a:r>
              <a:rPr lang="en-US" sz="2000" dirty="0" smtClean="0">
                <a:latin typeface="Times New Roman" pitchFamily="32" charset="0"/>
              </a:rPr>
              <a:t>will not </a:t>
            </a:r>
            <a:r>
              <a:rPr lang="en-US" sz="2000" dirty="0">
                <a:latin typeface="Times New Roman" pitchFamily="32" charset="0"/>
              </a:rPr>
              <a:t>be perfectly aligned on </a:t>
            </a:r>
            <a:r>
              <a:rPr lang="en-US" sz="2000" dirty="0" smtClean="0">
                <a:latin typeface="Times New Roman" pitchFamily="32" charset="0"/>
              </a:rPr>
              <a:t>chip boundaries</a:t>
            </a:r>
            <a:r>
              <a:rPr lang="en-US" sz="2000" dirty="0">
                <a:latin typeface="Times New Roman" pitchFamily="32" charset="0"/>
              </a:rPr>
              <a:t>. Thus the </a:t>
            </a:r>
            <a:r>
              <a:rPr lang="en-US" sz="2000" dirty="0" smtClean="0">
                <a:latin typeface="Times New Roman" pitchFamily="32" charset="0"/>
              </a:rPr>
              <a:t>spreading sequences </a:t>
            </a:r>
            <a:r>
              <a:rPr lang="en-US" sz="2000" dirty="0">
                <a:latin typeface="Times New Roman" pitchFamily="32" charset="0"/>
              </a:rPr>
              <a:t>of the different users are </a:t>
            </a:r>
            <a:r>
              <a:rPr lang="en-US" sz="2000" dirty="0" smtClean="0">
                <a:latin typeface="Times New Roman" pitchFamily="32" charset="0"/>
              </a:rPr>
              <a:t>not orthogonal </a:t>
            </a:r>
            <a:r>
              <a:rPr lang="en-US" sz="2000" dirty="0">
                <a:latin typeface="Times New Roman" pitchFamily="32" charset="0"/>
              </a:rPr>
              <a:t>and there is some level </a:t>
            </a:r>
            <a:r>
              <a:rPr lang="en-US" sz="2000" dirty="0" smtClean="0">
                <a:latin typeface="Times New Roman" pitchFamily="32" charset="0"/>
              </a:rPr>
              <a:t>of cross </a:t>
            </a:r>
            <a:r>
              <a:rPr lang="en-US" sz="2000" dirty="0">
                <a:latin typeface="Times New Roman" pitchFamily="32" charset="0"/>
              </a:rPr>
              <a:t>correlation</a:t>
            </a:r>
            <a:endParaRPr lang="en-US" sz="2000" dirty="0"/>
          </a:p>
        </p:txBody>
      </p:sp>
      <p:sp>
        <p:nvSpPr>
          <p:cNvPr id="2" name="Content Placeholder 1"/>
          <p:cNvSpPr>
            <a:spLocks noGrp="1"/>
          </p:cNvSpPr>
          <p:nvPr>
            <p:ph sz="half" idx="2"/>
          </p:nvPr>
        </p:nvSpPr>
        <p:spPr/>
        <p:txBody>
          <a:bodyPr/>
          <a:lstStyle/>
          <a:p>
            <a:r>
              <a:rPr lang="en-US" smtClean="0"/>
              <a:t>near-far problem</a:t>
            </a:r>
          </a:p>
          <a:p>
            <a:pPr lvl="1"/>
            <a:r>
              <a:rPr lang="en-US" smtClean="0"/>
              <a:t>signals closer to receiver are received with less attenuation than signals farther away</a:t>
            </a:r>
          </a:p>
          <a:p>
            <a:pPr lvl="1"/>
            <a:r>
              <a:rPr lang="en-US" smtClean="0"/>
              <a:t>transmissions more remote might be difficult to recover</a:t>
            </a:r>
          </a:p>
          <a:p>
            <a:endParaRPr lang="en-US" dirty="0"/>
          </a:p>
        </p:txBody>
      </p:sp>
      <p:sp>
        <p:nvSpPr>
          <p:cNvPr id="3" name="Slide Number Placeholder 2"/>
          <p:cNvSpPr>
            <a:spLocks noGrp="1"/>
          </p:cNvSpPr>
          <p:nvPr>
            <p:ph type="sldNum" sz="quarter" idx="12"/>
          </p:nvPr>
        </p:nvSpPr>
        <p:spPr/>
        <p:txBody>
          <a:bodyPr/>
          <a:lstStyle/>
          <a:p>
            <a:pPr>
              <a:defRPr/>
            </a:pPr>
            <a:fld id="{DCFD3B8F-CAE3-5346-8F1E-242E6BD84BB7}" type="slidenum">
              <a:rPr lang="en-US" smtClean="0"/>
              <a:pPr>
                <a:defRPr/>
              </a:pPr>
              <a:t>49</a:t>
            </a:fld>
            <a:endParaRPr lang="en-US"/>
          </a:p>
        </p:txBody>
      </p:sp>
    </p:spTree>
    <p:extLst>
      <p:ext uri="{BB962C8B-B14F-4D97-AF65-F5344CB8AC3E}">
        <p14:creationId xmlns:p14="http://schemas.microsoft.com/office/powerpoint/2010/main" xmlns="" val="17403640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smtClean="0"/>
              <a:t>RAKE Receiver</a:t>
            </a:r>
            <a:endParaRPr lang="en-GB" dirty="0"/>
          </a:p>
        </p:txBody>
      </p:sp>
      <p:pic>
        <p:nvPicPr>
          <p:cNvPr id="35843" name="Picture 4" descr="&#10;RAKE Receiver                                                  002828C9  Mnementh                      BEAE7A2F:"/>
          <p:cNvPicPr>
            <a:picLocks noChangeAspect="1" noChangeArrowheads="1"/>
          </p:cNvPicPr>
          <p:nvPr/>
        </p:nvPicPr>
        <p:blipFill>
          <a:blip r:embed="rId3">
            <a:lum bright="-26000" contrast="42000"/>
          </a:blip>
          <a:srcRect l="4633" t="14319" r="4633" b="21477"/>
          <a:stretch>
            <a:fillRect/>
          </a:stretch>
        </p:blipFill>
        <p:spPr bwMode="auto">
          <a:xfrm>
            <a:off x="-76200" y="1981200"/>
            <a:ext cx="5640387" cy="47085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50</a:t>
            </a:fld>
            <a:endParaRPr lang="en-US"/>
          </a:p>
        </p:txBody>
      </p:sp>
      <p:sp>
        <p:nvSpPr>
          <p:cNvPr id="3" name="Rectangle 2"/>
          <p:cNvSpPr/>
          <p:nvPr/>
        </p:nvSpPr>
        <p:spPr>
          <a:xfrm>
            <a:off x="5181600" y="1765042"/>
            <a:ext cx="3962400" cy="5016758"/>
          </a:xfrm>
          <a:prstGeom prst="rect">
            <a:avLst/>
          </a:prstGeom>
        </p:spPr>
        <p:txBody>
          <a:bodyPr wrap="square">
            <a:spAutoFit/>
          </a:bodyPr>
          <a:lstStyle/>
          <a:p>
            <a:pPr eaLnBrk="1" hangingPunct="1"/>
            <a:r>
              <a:rPr lang="en-US" sz="2000" dirty="0">
                <a:latin typeface="Times New Roman" pitchFamily="32" charset="0"/>
              </a:rPr>
              <a:t>In a multipath environment, which is common in cellular systems, if the multiple versions of a signal arrive more than one chip interval apart from each other, the receiver can recover the signal by correlating the chip sequence with the dominant incoming signal. The remaining signals are treated as noise. However, even better performance can be achieved if the receiver attempts to recover the signals from multiple paths and then combine them, with suitable delays. This principle is used in the RAKE receiver.</a:t>
            </a:r>
          </a:p>
        </p:txBody>
      </p:sp>
    </p:spTree>
    <p:extLst>
      <p:ext uri="{BB962C8B-B14F-4D97-AF65-F5344CB8AC3E}">
        <p14:creationId xmlns:p14="http://schemas.microsoft.com/office/powerpoint/2010/main" xmlns="" val="880887689"/>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smtClean="0"/>
              <a:t>RAKE Receiver</a:t>
            </a:r>
            <a:endParaRPr lang="en-GB" dirty="0"/>
          </a:p>
        </p:txBody>
      </p:sp>
      <p:pic>
        <p:nvPicPr>
          <p:cNvPr id="35843" name="Picture 4" descr="&#10;RAKE Receiver                                                  002828C9  Mnementh                      BEAE7A2F:"/>
          <p:cNvPicPr>
            <a:picLocks noChangeAspect="1" noChangeArrowheads="1"/>
          </p:cNvPicPr>
          <p:nvPr/>
        </p:nvPicPr>
        <p:blipFill>
          <a:blip r:embed="rId3">
            <a:lum bright="-26000" contrast="42000"/>
          </a:blip>
          <a:srcRect l="4633" t="14319" r="4633" b="21477"/>
          <a:stretch>
            <a:fillRect/>
          </a:stretch>
        </p:blipFill>
        <p:spPr bwMode="auto">
          <a:xfrm>
            <a:off x="-76200" y="1981200"/>
            <a:ext cx="5640387" cy="4708525"/>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51</a:t>
            </a:fld>
            <a:endParaRPr lang="en-US"/>
          </a:p>
        </p:txBody>
      </p:sp>
      <p:sp>
        <p:nvSpPr>
          <p:cNvPr id="3" name="Rectangle 2"/>
          <p:cNvSpPr/>
          <p:nvPr/>
        </p:nvSpPr>
        <p:spPr>
          <a:xfrm>
            <a:off x="5181600" y="1765042"/>
            <a:ext cx="3962400" cy="5078314"/>
          </a:xfrm>
          <a:prstGeom prst="rect">
            <a:avLst/>
          </a:prstGeom>
        </p:spPr>
        <p:txBody>
          <a:bodyPr wrap="square">
            <a:spAutoFit/>
          </a:bodyPr>
          <a:lstStyle/>
          <a:p>
            <a:pPr eaLnBrk="1" hangingPunct="1"/>
            <a:r>
              <a:rPr lang="en-US" sz="1800" dirty="0">
                <a:latin typeface="Times New Roman" pitchFamily="32" charset="0"/>
              </a:rPr>
              <a:t>The original binary signal to be transmitted is spread by the exclusive-OR (XOR) operation with the transmitter's chipping code. The spread sequence is then modulated for transmission over the wireless channel. Because of multipath effects, the channel generates multiple copies of the signal, each with a different amount of time delay (</a:t>
            </a:r>
            <a:r>
              <a:rPr lang="en-US" sz="1800" dirty="0">
                <a:latin typeface="Times New Roman" pitchFamily="32" charset="0"/>
                <a:sym typeface="Symbol" pitchFamily="32" charset="2"/>
              </a:rPr>
              <a:t></a:t>
            </a:r>
            <a:r>
              <a:rPr lang="en-US" sz="1800" dirty="0">
                <a:latin typeface="Times New Roman" pitchFamily="32" charset="0"/>
              </a:rPr>
              <a:t>1, </a:t>
            </a:r>
            <a:r>
              <a:rPr lang="en-US" sz="1800" dirty="0">
                <a:latin typeface="Times New Roman" pitchFamily="32" charset="0"/>
                <a:sym typeface="Symbol" pitchFamily="32" charset="2"/>
              </a:rPr>
              <a:t></a:t>
            </a:r>
            <a:r>
              <a:rPr lang="en-US" sz="1800" dirty="0">
                <a:latin typeface="Times New Roman" pitchFamily="32" charset="0"/>
              </a:rPr>
              <a:t>2, etc.), and each with a different attenuation factors (</a:t>
            </a:r>
            <a:r>
              <a:rPr lang="en-US" sz="1800" i="1" dirty="0">
                <a:latin typeface="Times New Roman" pitchFamily="32" charset="0"/>
              </a:rPr>
              <a:t>a</a:t>
            </a:r>
            <a:r>
              <a:rPr lang="en-US" sz="1800" dirty="0">
                <a:latin typeface="Times New Roman" pitchFamily="32" charset="0"/>
              </a:rPr>
              <a:t>1, </a:t>
            </a:r>
            <a:r>
              <a:rPr lang="en-US" sz="1800" i="1" dirty="0">
                <a:latin typeface="Times New Roman" pitchFamily="32" charset="0"/>
              </a:rPr>
              <a:t>a</a:t>
            </a:r>
            <a:r>
              <a:rPr lang="en-US" sz="1800" dirty="0">
                <a:latin typeface="Times New Roman" pitchFamily="32" charset="0"/>
              </a:rPr>
              <a:t>2, etc.). At the receiver, the combined signal is demodulated. The demodulated chip stream is then fed into multiple </a:t>
            </a:r>
            <a:r>
              <a:rPr lang="en-US" sz="1800" dirty="0" err="1">
                <a:latin typeface="Times New Roman" pitchFamily="32" charset="0"/>
              </a:rPr>
              <a:t>correlators</a:t>
            </a:r>
            <a:r>
              <a:rPr lang="en-US" sz="1800" dirty="0">
                <a:latin typeface="Times New Roman" pitchFamily="32" charset="0"/>
              </a:rPr>
              <a:t>, each delayed by a different amount. These signals are then combined using weighting factors estimated from the channel.</a:t>
            </a:r>
          </a:p>
        </p:txBody>
      </p:sp>
    </p:spTree>
    <p:extLst>
      <p:ext uri="{BB962C8B-B14F-4D97-AF65-F5344CB8AC3E}">
        <p14:creationId xmlns:p14="http://schemas.microsoft.com/office/powerpoint/2010/main" xmlns="" val="4006730222"/>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E4797F84-0C78-8542-813C-918336DB0B3E}" type="slidenum">
              <a:rPr lang="en-US" smtClean="0"/>
              <a:pPr>
                <a:defRPr/>
              </a:pPr>
              <a:t>52</a:t>
            </a:fld>
            <a:endParaRPr lang="en-US"/>
          </a:p>
        </p:txBody>
      </p:sp>
    </p:spTree>
    <p:extLst>
      <p:ext uri="{BB962C8B-B14F-4D97-AF65-F5344CB8AC3E}">
        <p14:creationId xmlns:p14="http://schemas.microsoft.com/office/powerpoint/2010/main" xmlns="" val="19081025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GB" smtClean="0"/>
              <a:t>IS-95</a:t>
            </a:r>
            <a:endParaRPr lang="en-GB" dirty="0"/>
          </a:p>
        </p:txBody>
      </p:sp>
      <p:sp>
        <p:nvSpPr>
          <p:cNvPr id="62467" name="Rectangle 3"/>
          <p:cNvSpPr>
            <a:spLocks noGrp="1" noChangeArrowheads="1"/>
          </p:cNvSpPr>
          <p:nvPr>
            <p:ph type="body" idx="1"/>
          </p:nvPr>
        </p:nvSpPr>
        <p:spPr/>
        <p:txBody>
          <a:bodyPr/>
          <a:lstStyle/>
          <a:p>
            <a:r>
              <a:rPr lang="en-GB" smtClean="0"/>
              <a:t>second generation CDMA scheme</a:t>
            </a:r>
          </a:p>
          <a:p>
            <a:r>
              <a:rPr lang="en-GB" smtClean="0"/>
              <a:t>primarily deployed in North America</a:t>
            </a:r>
          </a:p>
          <a:p>
            <a:r>
              <a:rPr lang="en-GB" smtClean="0"/>
              <a:t>transmission structures different on forward and reverse links</a:t>
            </a:r>
            <a:endParaRPr lang="en-GB" dirty="0"/>
          </a:p>
        </p:txBody>
      </p:sp>
      <p:pic>
        <p:nvPicPr>
          <p:cNvPr id="4" name="Picture 3"/>
          <p:cNvPicPr>
            <a:picLocks noChangeAspect="1"/>
          </p:cNvPicPr>
          <p:nvPr/>
        </p:nvPicPr>
        <p:blipFill>
          <a:blip r:embed="rId3"/>
          <a:stretch>
            <a:fillRect/>
          </a:stretch>
        </p:blipFill>
        <p:spPr>
          <a:xfrm>
            <a:off x="6172200" y="4038600"/>
            <a:ext cx="2057400" cy="2333767"/>
          </a:xfrm>
          <a:prstGeom prst="rect">
            <a:avLst/>
          </a:prstGeom>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53</a:t>
            </a:fld>
            <a:endParaRPr lang="en-US"/>
          </a:p>
        </p:txBody>
      </p:sp>
    </p:spTree>
    <p:extLst>
      <p:ext uri="{BB962C8B-B14F-4D97-AF65-F5344CB8AC3E}">
        <p14:creationId xmlns:p14="http://schemas.microsoft.com/office/powerpoint/2010/main" xmlns="" val="32461432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smtClean="0"/>
              <a:t>IS-95 Channel Structure</a:t>
            </a:r>
            <a:endParaRPr lang="en-GB" dirty="0"/>
          </a:p>
        </p:txBody>
      </p:sp>
      <p:graphicFrame>
        <p:nvGraphicFramePr>
          <p:cNvPr id="37892" name="Object 4"/>
          <p:cNvGraphicFramePr>
            <a:graphicFrameLocks noChangeAspect="1"/>
          </p:cNvGraphicFramePr>
          <p:nvPr>
            <p:extLst>
              <p:ext uri="{D42A27DB-BD31-4B8C-83A1-F6EECF244321}">
                <p14:modId xmlns:p14="http://schemas.microsoft.com/office/powerpoint/2010/main" xmlns="" val="3067960965"/>
              </p:ext>
            </p:extLst>
          </p:nvPr>
        </p:nvGraphicFramePr>
        <p:xfrm>
          <a:off x="114300" y="2667000"/>
          <a:ext cx="8729663" cy="3390900"/>
        </p:xfrm>
        <a:graphic>
          <a:graphicData uri="http://schemas.openxmlformats.org/presentationml/2006/ole">
            <p:oleObj spid="_x0000_s4176" name="Document" r:id="rId4" imgW="5778000" imgH="1956240" progId="Word.Document.12">
              <p:embed/>
            </p:oleObj>
          </a:graphicData>
        </a:graphic>
      </p:graphicFrame>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54</a:t>
            </a:fld>
            <a:endParaRPr lang="en-US"/>
          </a:p>
        </p:txBody>
      </p:sp>
    </p:spTree>
    <p:extLst>
      <p:ext uri="{BB962C8B-B14F-4D97-AF65-F5344CB8AC3E}">
        <p14:creationId xmlns:p14="http://schemas.microsoft.com/office/powerpoint/2010/main" xmlns="" val="3409349800"/>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r>
              <a:rPr lang="en-GB" smtClean="0"/>
              <a:t>IS-95 Forward Link</a:t>
            </a:r>
            <a:endParaRPr lang="en-GB" dirty="0"/>
          </a:p>
        </p:txBody>
      </p:sp>
      <p:sp>
        <p:nvSpPr>
          <p:cNvPr id="64517" name="Rectangle 5"/>
          <p:cNvSpPr>
            <a:spLocks noGrp="1" noChangeArrowheads="1"/>
          </p:cNvSpPr>
          <p:nvPr>
            <p:ph type="body" idx="1"/>
          </p:nvPr>
        </p:nvSpPr>
        <p:spPr/>
        <p:txBody>
          <a:bodyPr/>
          <a:lstStyle/>
          <a:p>
            <a:endParaRPr lang="en-US" smtClean="0"/>
          </a:p>
          <a:p>
            <a:pPr lvl="2"/>
            <a:endParaRPr lang="en-US" smtClean="0"/>
          </a:p>
          <a:p>
            <a:endParaRPr lang="en-US" smtClean="0"/>
          </a:p>
          <a:p>
            <a:endParaRPr lang="en-US" smtClean="0"/>
          </a:p>
          <a:p>
            <a:endParaRPr lang="en-US" smtClean="0"/>
          </a:p>
          <a:p>
            <a:endParaRPr lang="en-US" smtClean="0"/>
          </a:p>
          <a:p>
            <a:endParaRPr lang="en-US" smtClean="0"/>
          </a:p>
          <a:p>
            <a:endParaRPr lang="en-US" dirty="0" smtClean="0"/>
          </a:p>
        </p:txBody>
      </p:sp>
      <p:graphicFrame>
        <p:nvGraphicFramePr>
          <p:cNvPr id="2" name="Diagram 1"/>
          <p:cNvGraphicFramePr/>
          <p:nvPr>
            <p:extLst>
              <p:ext uri="{D42A27DB-BD31-4B8C-83A1-F6EECF244321}">
                <p14:modId xmlns:p14="http://schemas.microsoft.com/office/powerpoint/2010/main" xmlns="" val="3838853995"/>
              </p:ext>
            </p:extLst>
          </p:nvPr>
        </p:nvGraphicFramePr>
        <p:xfrm>
          <a:off x="381000" y="1905000"/>
          <a:ext cx="8305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55</a:t>
            </a:fld>
            <a:endParaRPr lang="en-US"/>
          </a:p>
        </p:txBody>
      </p:sp>
    </p:spTree>
    <p:extLst>
      <p:ext uri="{BB962C8B-B14F-4D97-AF65-F5344CB8AC3E}">
        <p14:creationId xmlns:p14="http://schemas.microsoft.com/office/powerpoint/2010/main" xmlns="" val="403591290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6"/>
          <p:cNvSpPr>
            <a:spLocks noGrp="1" noChangeArrowheads="1"/>
          </p:cNvSpPr>
          <p:nvPr>
            <p:ph type="title"/>
          </p:nvPr>
        </p:nvSpPr>
        <p:spPr>
          <a:xfrm>
            <a:off x="304800" y="3505200"/>
            <a:ext cx="2819400" cy="1912938"/>
          </a:xfrm>
        </p:spPr>
        <p:txBody>
          <a:bodyPr/>
          <a:lstStyle/>
          <a:p>
            <a:r>
              <a:rPr lang="en-GB" dirty="0" smtClean="0"/>
              <a:t>Forward Link Processing</a:t>
            </a:r>
            <a:endParaRPr lang="en-GB" dirty="0"/>
          </a:p>
        </p:txBody>
      </p:sp>
      <p:sp>
        <p:nvSpPr>
          <p:cNvPr id="3" name="Content Placeholder 2"/>
          <p:cNvSpPr>
            <a:spLocks noGrp="1"/>
          </p:cNvSpPr>
          <p:nvPr>
            <p:ph idx="1"/>
          </p:nvPr>
        </p:nvSpPr>
        <p:spPr/>
        <p:txBody>
          <a:bodyPr/>
          <a:lstStyle/>
          <a:p>
            <a:endParaRPr lang="en-US" dirty="0"/>
          </a:p>
        </p:txBody>
      </p:sp>
      <p:pic>
        <p:nvPicPr>
          <p:cNvPr id="39939" name="Picture 9" descr="CDMA Forward                                                   002828C9  Mnementh                      BEAE7A2F:"/>
          <p:cNvPicPr>
            <a:picLocks noChangeAspect="1" noChangeArrowheads="1"/>
          </p:cNvPicPr>
          <p:nvPr/>
        </p:nvPicPr>
        <p:blipFill>
          <a:blip r:embed="rId3">
            <a:lum bright="-24000" contrast="44000"/>
          </a:blip>
          <a:srcRect l="9265" t="7159" r="4633" b="14319"/>
          <a:stretch>
            <a:fillRect/>
          </a:stretch>
        </p:blipFill>
        <p:spPr bwMode="auto">
          <a:xfrm>
            <a:off x="3563938" y="254000"/>
            <a:ext cx="5353050" cy="631666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56</a:t>
            </a:fld>
            <a:endParaRPr lang="en-US"/>
          </a:p>
        </p:txBody>
      </p:sp>
    </p:spTree>
    <p:extLst>
      <p:ext uri="{BB962C8B-B14F-4D97-AF65-F5344CB8AC3E}">
        <p14:creationId xmlns:p14="http://schemas.microsoft.com/office/powerpoint/2010/main" xmlns="" val="3320239528"/>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r>
              <a:rPr lang="en-GB" smtClean="0"/>
              <a:t>Forward Link - Scrambling</a:t>
            </a:r>
            <a:endParaRPr lang="en-GB" dirty="0"/>
          </a:p>
        </p:txBody>
      </p:sp>
      <p:sp>
        <p:nvSpPr>
          <p:cNvPr id="67589" name="Rectangle 5"/>
          <p:cNvSpPr>
            <a:spLocks noGrp="1" noChangeArrowheads="1"/>
          </p:cNvSpPr>
          <p:nvPr>
            <p:ph type="body" idx="1"/>
          </p:nvPr>
        </p:nvSpPr>
        <p:spPr/>
        <p:txBody>
          <a:bodyPr/>
          <a:lstStyle/>
          <a:p>
            <a:r>
              <a:rPr lang="en-US" smtClean="0"/>
              <a:t>after interleaver data are scrambled</a:t>
            </a:r>
          </a:p>
          <a:p>
            <a:pPr lvl="1"/>
            <a:r>
              <a:rPr lang="en-US" smtClean="0"/>
              <a:t>serves as a privacy mask</a:t>
            </a:r>
          </a:p>
          <a:p>
            <a:pPr lvl="1"/>
            <a:r>
              <a:rPr lang="en-US" smtClean="0"/>
              <a:t>prevents sending of repetitive patterns</a:t>
            </a:r>
          </a:p>
          <a:p>
            <a:pPr lvl="1"/>
            <a:r>
              <a:rPr lang="en-US" smtClean="0"/>
              <a:t>reduces probability of users sending at peak power at same time</a:t>
            </a:r>
          </a:p>
          <a:p>
            <a:r>
              <a:rPr lang="en-US" smtClean="0"/>
              <a:t>scrambling done by long code </a:t>
            </a:r>
          </a:p>
          <a:p>
            <a:pPr lvl="1"/>
            <a:r>
              <a:rPr lang="en-US" smtClean="0"/>
              <a:t>pseudorandom number from 42-bit shift register</a:t>
            </a:r>
          </a:p>
          <a:p>
            <a:pPr lvl="1"/>
            <a:r>
              <a:rPr lang="en-US" smtClean="0"/>
              <a:t>initialized with user's electronic serial number</a:t>
            </a:r>
          </a:p>
          <a:p>
            <a:pPr lvl="1"/>
            <a:r>
              <a:rPr lang="en-US" smtClean="0"/>
              <a:t>output at a rate of 1.2288 Mbps</a:t>
            </a:r>
            <a:endParaRPr lang="en-GB"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57</a:t>
            </a:fld>
            <a:endParaRPr lang="en-US"/>
          </a:p>
        </p:txBody>
      </p:sp>
    </p:spTree>
    <p:extLst>
      <p:ext uri="{BB962C8B-B14F-4D97-AF65-F5344CB8AC3E}">
        <p14:creationId xmlns:p14="http://schemas.microsoft.com/office/powerpoint/2010/main" xmlns="" val="237169093"/>
      </p:ext>
    </p:extLst>
  </p:cSld>
  <p:clrMapOvr>
    <a:masterClrMapping/>
  </p:clrMapOvr>
  <p:transition spd="slow">
    <p:wheel spokes="3"/>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Grp="1" noChangeArrowheads="1"/>
          </p:cNvSpPr>
          <p:nvPr>
            <p:ph type="title"/>
          </p:nvPr>
        </p:nvSpPr>
        <p:spPr/>
        <p:txBody>
          <a:bodyPr/>
          <a:lstStyle/>
          <a:p>
            <a:r>
              <a:rPr lang="en-GB" smtClean="0"/>
              <a:t>Forward Link - Power Control</a:t>
            </a:r>
            <a:endParaRPr lang="en-GB" dirty="0"/>
          </a:p>
        </p:txBody>
      </p:sp>
      <p:sp>
        <p:nvSpPr>
          <p:cNvPr id="68613" name="Rectangle 5"/>
          <p:cNvSpPr>
            <a:spLocks noGrp="1" noChangeArrowheads="1"/>
          </p:cNvSpPr>
          <p:nvPr>
            <p:ph type="body" idx="1"/>
          </p:nvPr>
        </p:nvSpPr>
        <p:spPr/>
        <p:txBody>
          <a:bodyPr/>
          <a:lstStyle/>
          <a:p>
            <a:r>
              <a:rPr lang="en-US" smtClean="0"/>
              <a:t>inserts power control information in traffic channel</a:t>
            </a:r>
          </a:p>
          <a:p>
            <a:pPr lvl="1"/>
            <a:r>
              <a:rPr lang="en-US" smtClean="0"/>
              <a:t>controls the power output of antenna</a:t>
            </a:r>
          </a:p>
          <a:p>
            <a:pPr lvl="1"/>
            <a:r>
              <a:rPr lang="en-US" smtClean="0"/>
              <a:t>robs traffic channel of bits at rate of 800 bps</a:t>
            </a:r>
          </a:p>
          <a:p>
            <a:pPr lvl="2"/>
            <a:r>
              <a:rPr lang="en-US" smtClean="0"/>
              <a:t>inserted by stealing code bits</a:t>
            </a:r>
          </a:p>
          <a:p>
            <a:pPr lvl="1"/>
            <a:r>
              <a:rPr lang="en-US" smtClean="0"/>
              <a:t>800-bps channel carries information directing mobile unit to adjust output level</a:t>
            </a:r>
          </a:p>
          <a:p>
            <a:pPr lvl="1"/>
            <a:r>
              <a:rPr lang="en-US" smtClean="0"/>
              <a:t>power control stream multiplexed to 19.2 kbps</a:t>
            </a:r>
            <a:endParaRPr lang="en-GB"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58</a:t>
            </a:fld>
            <a:endParaRPr lang="en-US"/>
          </a:p>
        </p:txBody>
      </p:sp>
    </p:spTree>
    <p:extLst>
      <p:ext uri="{BB962C8B-B14F-4D97-AF65-F5344CB8AC3E}">
        <p14:creationId xmlns:p14="http://schemas.microsoft.com/office/powerpoint/2010/main" xmlns="" val="2277237512"/>
      </p:ext>
    </p:extLst>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8613">
                                            <p:txEl>
                                              <p:pRg st="3" end="3"/>
                                            </p:txEl>
                                          </p:spTgt>
                                        </p:tgtEl>
                                        <p:attrNameLst>
                                          <p:attrName>style.visibility</p:attrName>
                                        </p:attrNameLst>
                                      </p:cBhvr>
                                      <p:to>
                                        <p:strVal val="visible"/>
                                      </p:to>
                                    </p:set>
                                    <p:animEffect transition="in" filter="fade">
                                      <p:cBhvr>
                                        <p:cTn id="7" dur="500"/>
                                        <p:tgtEl>
                                          <p:spTgt spid="686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Grp="1" noChangeArrowheads="1"/>
          </p:cNvSpPr>
          <p:nvPr>
            <p:ph type="title"/>
          </p:nvPr>
        </p:nvSpPr>
        <p:spPr/>
        <p:txBody>
          <a:bodyPr/>
          <a:lstStyle/>
          <a:p>
            <a:r>
              <a:rPr lang="en-GB" smtClean="0"/>
              <a:t>Forward Link - DSSS</a:t>
            </a:r>
            <a:endParaRPr lang="en-GB" dirty="0"/>
          </a:p>
        </p:txBody>
      </p:sp>
      <p:sp>
        <p:nvSpPr>
          <p:cNvPr id="69637" name="Rectangle 5"/>
          <p:cNvSpPr>
            <a:spLocks noGrp="1" noChangeArrowheads="1"/>
          </p:cNvSpPr>
          <p:nvPr>
            <p:ph type="body" idx="1"/>
          </p:nvPr>
        </p:nvSpPr>
        <p:spPr>
          <a:xfrm>
            <a:off x="0" y="1981200"/>
            <a:ext cx="9144000" cy="4840287"/>
          </a:xfrm>
        </p:spPr>
        <p:txBody>
          <a:bodyPr/>
          <a:lstStyle/>
          <a:p>
            <a:r>
              <a:rPr lang="en-US" sz="3000" dirty="0" smtClean="0"/>
              <a:t>spreads 19.2 kbps to 1.2288 Mbps</a:t>
            </a:r>
          </a:p>
          <a:p>
            <a:r>
              <a:rPr lang="en-US" sz="3000" dirty="0" smtClean="0"/>
              <a:t>using one row of Walsh matrix</a:t>
            </a:r>
          </a:p>
          <a:p>
            <a:pPr lvl="1"/>
            <a:r>
              <a:rPr lang="en-US" sz="2600" dirty="0" smtClean="0"/>
              <a:t>assigned to mobile station during call setup</a:t>
            </a:r>
          </a:p>
          <a:p>
            <a:pPr lvl="1"/>
            <a:r>
              <a:rPr lang="en-US" sz="2600" dirty="0" smtClean="0"/>
              <a:t>if 0 presented to XOR, 64 bits of assigned row sent</a:t>
            </a:r>
          </a:p>
          <a:p>
            <a:pPr lvl="1"/>
            <a:r>
              <a:rPr lang="en-US" sz="2600" dirty="0" smtClean="0"/>
              <a:t>if 1 presented, bitwise XOR of row sent</a:t>
            </a:r>
          </a:p>
          <a:p>
            <a:r>
              <a:rPr lang="en-US" sz="3000" dirty="0" smtClean="0"/>
              <a:t>final bit rate 1.2288 Mbps</a:t>
            </a:r>
          </a:p>
          <a:p>
            <a:r>
              <a:rPr lang="en-US" sz="3000" dirty="0" smtClean="0"/>
              <a:t>bit stream modulated onto carrier using QPSK</a:t>
            </a:r>
          </a:p>
          <a:p>
            <a:pPr lvl="1"/>
            <a:r>
              <a:rPr lang="en-US" sz="2600" dirty="0" smtClean="0"/>
              <a:t>data split into I and Q (in-phase and quadrature) channels </a:t>
            </a:r>
          </a:p>
          <a:p>
            <a:pPr lvl="1"/>
            <a:r>
              <a:rPr lang="en-US" sz="2600" dirty="0" smtClean="0"/>
              <a:t>data in each channel </a:t>
            </a:r>
            <a:r>
              <a:rPr lang="en-US" sz="2600" dirty="0" err="1" smtClean="0"/>
              <a:t>XORed</a:t>
            </a:r>
            <a:r>
              <a:rPr lang="en-US" sz="2600" dirty="0" smtClean="0"/>
              <a:t> with unique short code</a:t>
            </a:r>
            <a:endParaRPr lang="en-GB" sz="26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59</a:t>
            </a:fld>
            <a:endParaRPr lang="en-US"/>
          </a:p>
        </p:txBody>
      </p:sp>
    </p:spTree>
    <p:extLst>
      <p:ext uri="{BB962C8B-B14F-4D97-AF65-F5344CB8AC3E}">
        <p14:creationId xmlns:p14="http://schemas.microsoft.com/office/powerpoint/2010/main" xmlns="" val="1086631410"/>
      </p:ext>
    </p:extLst>
  </p:cSld>
  <p:clrMapOvr>
    <a:masterClrMapping/>
  </p:clrMapOvr>
  <p:transition spd="slow">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69637">
                                            <p:txEl>
                                              <p:pRg st="0" end="0"/>
                                            </p:txEl>
                                          </p:spTgt>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69637">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69637">
                                            <p:txEl>
                                              <p:pRg st="2" end="2"/>
                                            </p:txEl>
                                          </p:spTgt>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750"/>
                                  </p:stCondLst>
                                  <p:childTnLst>
                                    <p:set>
                                      <p:cBhvr>
                                        <p:cTn id="15" dur="1" fill="hold">
                                          <p:stCondLst>
                                            <p:cond delay="0"/>
                                          </p:stCondLst>
                                        </p:cTn>
                                        <p:tgtEl>
                                          <p:spTgt spid="69637">
                                            <p:txEl>
                                              <p:pRg st="3" end="3"/>
                                            </p:txEl>
                                          </p:spTgt>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750"/>
                                  </p:stCondLst>
                                  <p:childTnLst>
                                    <p:set>
                                      <p:cBhvr>
                                        <p:cTn id="18" dur="1" fill="hold">
                                          <p:stCondLst>
                                            <p:cond delay="0"/>
                                          </p:stCondLst>
                                        </p:cTn>
                                        <p:tgtEl>
                                          <p:spTgt spid="69637">
                                            <p:txEl>
                                              <p:pRg st="4" end="4"/>
                                            </p:txEl>
                                          </p:spTgt>
                                        </p:tgtEl>
                                        <p:attrNameLst>
                                          <p:attrName>style.visibility</p:attrName>
                                        </p:attrNameLst>
                                      </p:cBhvr>
                                      <p:to>
                                        <p:strVal val="visible"/>
                                      </p:to>
                                    </p:set>
                                  </p:childTnLst>
                                </p:cTn>
                              </p:par>
                            </p:childTnLst>
                          </p:cTn>
                        </p:par>
                        <p:par>
                          <p:cTn id="19" fill="hold">
                            <p:stCondLst>
                              <p:cond delay="3750"/>
                            </p:stCondLst>
                            <p:childTnLst>
                              <p:par>
                                <p:cTn id="20" presetID="1" presetClass="entr" presetSubtype="0" fill="hold" nodeType="afterEffect">
                                  <p:stCondLst>
                                    <p:cond delay="750"/>
                                  </p:stCondLst>
                                  <p:childTnLst>
                                    <p:set>
                                      <p:cBhvr>
                                        <p:cTn id="21" dur="1" fill="hold">
                                          <p:stCondLst>
                                            <p:cond delay="0"/>
                                          </p:stCondLst>
                                        </p:cTn>
                                        <p:tgtEl>
                                          <p:spTgt spid="69637">
                                            <p:txEl>
                                              <p:pRg st="5" end="5"/>
                                            </p:txEl>
                                          </p:spTgt>
                                        </p:tgtEl>
                                        <p:attrNameLst>
                                          <p:attrName>style.visibility</p:attrName>
                                        </p:attrNameLst>
                                      </p:cBhvr>
                                      <p:to>
                                        <p:strVal val="visible"/>
                                      </p:to>
                                    </p:set>
                                  </p:childTnLst>
                                </p:cTn>
                              </p:par>
                            </p:childTnLst>
                          </p:cTn>
                        </p:par>
                        <p:par>
                          <p:cTn id="22" fill="hold">
                            <p:stCondLst>
                              <p:cond delay="4500"/>
                            </p:stCondLst>
                            <p:childTnLst>
                              <p:par>
                                <p:cTn id="23" presetID="1" presetClass="entr" presetSubtype="0" fill="hold" nodeType="afterEffect">
                                  <p:stCondLst>
                                    <p:cond delay="750"/>
                                  </p:stCondLst>
                                  <p:childTnLst>
                                    <p:set>
                                      <p:cBhvr>
                                        <p:cTn id="24" dur="1" fill="hold">
                                          <p:stCondLst>
                                            <p:cond delay="0"/>
                                          </p:stCondLst>
                                        </p:cTn>
                                        <p:tgtEl>
                                          <p:spTgt spid="69637">
                                            <p:txEl>
                                              <p:pRg st="6" end="6"/>
                                            </p:txEl>
                                          </p:spTgt>
                                        </p:tgtEl>
                                        <p:attrNameLst>
                                          <p:attrName>style.visibility</p:attrName>
                                        </p:attrNameLst>
                                      </p:cBhvr>
                                      <p:to>
                                        <p:strVal val="visible"/>
                                      </p:to>
                                    </p:set>
                                  </p:childTnLst>
                                </p:cTn>
                              </p:par>
                            </p:childTnLst>
                          </p:cTn>
                        </p:par>
                        <p:par>
                          <p:cTn id="25" fill="hold">
                            <p:stCondLst>
                              <p:cond delay="5250"/>
                            </p:stCondLst>
                            <p:childTnLst>
                              <p:par>
                                <p:cTn id="26" presetID="1" presetClass="entr" presetSubtype="0" fill="hold" nodeType="afterEffect">
                                  <p:stCondLst>
                                    <p:cond delay="750"/>
                                  </p:stCondLst>
                                  <p:childTnLst>
                                    <p:set>
                                      <p:cBhvr>
                                        <p:cTn id="27" dur="1" fill="hold">
                                          <p:stCondLst>
                                            <p:cond delay="0"/>
                                          </p:stCondLst>
                                        </p:cTn>
                                        <p:tgtEl>
                                          <p:spTgt spid="69637">
                                            <p:txEl>
                                              <p:pRg st="7" end="7"/>
                                            </p:txEl>
                                          </p:spTgt>
                                        </p:tgtEl>
                                        <p:attrNameLst>
                                          <p:attrName>style.visibility</p:attrName>
                                        </p:attrNameLst>
                                      </p:cBhvr>
                                      <p:to>
                                        <p:strVal val="visible"/>
                                      </p:to>
                                    </p:set>
                                  </p:childTnLst>
                                </p:cTn>
                              </p:par>
                            </p:childTnLst>
                          </p:cTn>
                        </p:par>
                        <p:par>
                          <p:cTn id="28" fill="hold">
                            <p:stCondLst>
                              <p:cond delay="6000"/>
                            </p:stCondLst>
                            <p:childTnLst>
                              <p:par>
                                <p:cTn id="29" presetID="1" presetClass="entr" presetSubtype="0" fill="hold" nodeType="afterEffect">
                                  <p:stCondLst>
                                    <p:cond delay="750"/>
                                  </p:stCondLst>
                                  <p:childTnLst>
                                    <p:set>
                                      <p:cBhvr>
                                        <p:cTn id="30" dur="1" fill="hold">
                                          <p:stCondLst>
                                            <p:cond delay="0"/>
                                          </p:stCondLst>
                                        </p:cTn>
                                        <p:tgtEl>
                                          <p:spTgt spid="6963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title"/>
          </p:nvPr>
        </p:nvSpPr>
        <p:spPr/>
        <p:txBody>
          <a:bodyPr/>
          <a:lstStyle/>
          <a:p>
            <a:r>
              <a:rPr lang="en-GB" dirty="0" smtClean="0"/>
              <a:t>Third Generation (3G)</a:t>
            </a:r>
            <a:br>
              <a:rPr lang="en-GB" dirty="0" smtClean="0"/>
            </a:br>
            <a:r>
              <a:rPr lang="en-GB" dirty="0" smtClean="0"/>
              <a:t>Systems</a:t>
            </a:r>
            <a:endParaRPr lang="en-GB" dirty="0"/>
          </a:p>
        </p:txBody>
      </p:sp>
      <p:sp>
        <p:nvSpPr>
          <p:cNvPr id="75781" name="Rectangle 5"/>
          <p:cNvSpPr>
            <a:spLocks noGrp="1" noChangeArrowheads="1"/>
          </p:cNvSpPr>
          <p:nvPr>
            <p:ph type="body" idx="1"/>
          </p:nvPr>
        </p:nvSpPr>
        <p:spPr/>
        <p:txBody>
          <a:bodyPr/>
          <a:lstStyle/>
          <a:p>
            <a:r>
              <a:rPr lang="en-US" sz="2800" dirty="0" smtClean="0"/>
              <a:t>high-speed wireless communications to support multimedia, data, and video in addition to voice</a:t>
            </a:r>
          </a:p>
          <a:p>
            <a:r>
              <a:rPr lang="en-US" sz="2800" dirty="0" smtClean="0"/>
              <a:t>3G capabilities:</a:t>
            </a:r>
          </a:p>
          <a:p>
            <a:pPr lvl="2"/>
            <a:r>
              <a:rPr lang="en-US" sz="1800" dirty="0" smtClean="0"/>
              <a:t>voice quality comparable to PSTN</a:t>
            </a:r>
          </a:p>
          <a:p>
            <a:pPr lvl="2"/>
            <a:r>
              <a:rPr lang="en-US" sz="1800" dirty="0" smtClean="0"/>
              <a:t>144 kbps available to users over large areas</a:t>
            </a:r>
          </a:p>
          <a:p>
            <a:pPr lvl="2"/>
            <a:r>
              <a:rPr lang="en-US" sz="1800" dirty="0" smtClean="0"/>
              <a:t>384 kbps available to pedestrians over small areas</a:t>
            </a:r>
          </a:p>
          <a:p>
            <a:pPr lvl="2"/>
            <a:r>
              <a:rPr lang="en-US" sz="1800" dirty="0" smtClean="0"/>
              <a:t>support for 2.048 Mbps for office use</a:t>
            </a:r>
          </a:p>
          <a:p>
            <a:pPr lvl="2"/>
            <a:r>
              <a:rPr lang="en-US" sz="1800" dirty="0" smtClean="0"/>
              <a:t>symmetrical and asymmetrical data rates</a:t>
            </a:r>
          </a:p>
          <a:p>
            <a:pPr lvl="2"/>
            <a:r>
              <a:rPr lang="en-US" sz="1800" dirty="0" smtClean="0"/>
              <a:t>packet-switched and circuit-switched services</a:t>
            </a:r>
          </a:p>
          <a:p>
            <a:pPr lvl="2"/>
            <a:r>
              <a:rPr lang="en-US" sz="1800" dirty="0" smtClean="0"/>
              <a:t>adaptive interface to Internet</a:t>
            </a:r>
          </a:p>
          <a:p>
            <a:pPr lvl="2"/>
            <a:r>
              <a:rPr lang="en-US" sz="1800" dirty="0" smtClean="0"/>
              <a:t>more efficient use of available spectrum</a:t>
            </a:r>
          </a:p>
          <a:p>
            <a:pPr lvl="2"/>
            <a:r>
              <a:rPr lang="en-US" sz="1800" dirty="0" smtClean="0"/>
              <a:t>support for variety of mobile equipment</a:t>
            </a:r>
          </a:p>
          <a:p>
            <a:pPr lvl="2"/>
            <a:r>
              <a:rPr lang="en-US" sz="1800" dirty="0" smtClean="0"/>
              <a:t>allow introduction of new services and technologies</a:t>
            </a:r>
            <a:endParaRPr lang="en-GB" sz="18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60</a:t>
            </a:fld>
            <a:endParaRPr lang="en-US"/>
          </a:p>
        </p:txBody>
      </p:sp>
    </p:spTree>
    <p:extLst>
      <p:ext uri="{BB962C8B-B14F-4D97-AF65-F5344CB8AC3E}">
        <p14:creationId xmlns:p14="http://schemas.microsoft.com/office/powerpoint/2010/main" xmlns="" val="40154862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Rectangle 6"/>
          <p:cNvSpPr>
            <a:spLocks noGrp="1" noChangeArrowheads="1"/>
          </p:cNvSpPr>
          <p:nvPr>
            <p:ph type="title"/>
          </p:nvPr>
        </p:nvSpPr>
        <p:spPr/>
        <p:txBody>
          <a:bodyPr/>
          <a:lstStyle/>
          <a:p>
            <a:r>
              <a:rPr lang="en-GB" smtClean="0"/>
              <a:t>3G Driving Forces</a:t>
            </a:r>
            <a:endParaRPr lang="en-GB" dirty="0"/>
          </a:p>
        </p:txBody>
      </p:sp>
      <p:sp>
        <p:nvSpPr>
          <p:cNvPr id="77831" name="Rectangle 7"/>
          <p:cNvSpPr>
            <a:spLocks noGrp="1" noChangeArrowheads="1"/>
          </p:cNvSpPr>
          <p:nvPr>
            <p:ph type="body" idx="1"/>
          </p:nvPr>
        </p:nvSpPr>
        <p:spPr/>
        <p:txBody>
          <a:bodyPr/>
          <a:lstStyle/>
          <a:p>
            <a:r>
              <a:rPr lang="en-US" sz="2800" dirty="0" smtClean="0"/>
              <a:t>trend toward universal personal telecommunications </a:t>
            </a:r>
          </a:p>
          <a:p>
            <a:r>
              <a:rPr lang="en-US" sz="2800" dirty="0" smtClean="0"/>
              <a:t>universal communications access</a:t>
            </a:r>
          </a:p>
          <a:p>
            <a:r>
              <a:rPr lang="en-US" sz="2800" dirty="0" smtClean="0"/>
              <a:t>GSM cellular telephony with subscriber identity module, is step towards goals</a:t>
            </a:r>
          </a:p>
          <a:p>
            <a:r>
              <a:rPr lang="en-US" sz="2800" dirty="0" smtClean="0"/>
              <a:t>personal communications services (PCSs) and personal communication networks (PCNs) also form objectives for third-generation wireless</a:t>
            </a:r>
          </a:p>
          <a:p>
            <a:r>
              <a:rPr lang="en-US" sz="2800" dirty="0" smtClean="0"/>
              <a:t>technology is digital using time division multiple access or code-division multiple access</a:t>
            </a:r>
          </a:p>
          <a:p>
            <a:r>
              <a:rPr lang="en-US" sz="2800" dirty="0" smtClean="0"/>
              <a:t>PCS handsets low power, small and light</a:t>
            </a:r>
            <a:endParaRPr lang="en-GB" sz="28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61</a:t>
            </a:fld>
            <a:endParaRPr lang="en-US"/>
          </a:p>
        </p:txBody>
      </p:sp>
    </p:spTree>
    <p:extLst>
      <p:ext uri="{BB962C8B-B14F-4D97-AF65-F5344CB8AC3E}">
        <p14:creationId xmlns:p14="http://schemas.microsoft.com/office/powerpoint/2010/main" xmlns="" val="41295648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Typical Mobile Device Capacity Demands </a:t>
            </a:r>
            <a:endParaRPr lang="en-US" dirty="0"/>
          </a:p>
        </p:txBody>
      </p:sp>
      <p:sp>
        <p:nvSpPr>
          <p:cNvPr id="4" name="Content Placeholder 3"/>
          <p:cNvSpPr>
            <a:spLocks noGrp="1"/>
          </p:cNvSpPr>
          <p:nvPr>
            <p:ph idx="1"/>
          </p:nvPr>
        </p:nvSpPr>
        <p:spPr/>
        <p:txBody>
          <a:bodyPr/>
          <a:lstStyle/>
          <a:p>
            <a:endParaRPr lang="en-US"/>
          </a:p>
        </p:txBody>
      </p:sp>
      <p:graphicFrame>
        <p:nvGraphicFramePr>
          <p:cNvPr id="46084" name="Object 4"/>
          <p:cNvGraphicFramePr>
            <a:graphicFrameLocks noChangeAspect="1"/>
          </p:cNvGraphicFramePr>
          <p:nvPr>
            <p:extLst>
              <p:ext uri="{D42A27DB-BD31-4B8C-83A1-F6EECF244321}">
                <p14:modId xmlns:p14="http://schemas.microsoft.com/office/powerpoint/2010/main" xmlns="" val="3308467002"/>
              </p:ext>
            </p:extLst>
          </p:nvPr>
        </p:nvGraphicFramePr>
        <p:xfrm>
          <a:off x="0" y="1981200"/>
          <a:ext cx="9143999" cy="5029200"/>
        </p:xfrm>
        <a:graphic>
          <a:graphicData uri="http://schemas.openxmlformats.org/presentationml/2006/ole">
            <p:oleObj spid="_x0000_s5199" name="Document" r:id="rId4" imgW="22501587" imgH="24279365" progId="Word.Document.12">
              <p:embed/>
            </p:oleObj>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62</a:t>
            </a:fld>
            <a:endParaRPr lang="en-US"/>
          </a:p>
        </p:txBody>
      </p:sp>
    </p:spTree>
    <p:extLst>
      <p:ext uri="{BB962C8B-B14F-4D97-AF65-F5344CB8AC3E}">
        <p14:creationId xmlns:p14="http://schemas.microsoft.com/office/powerpoint/2010/main" xmlns="" val="1429291113"/>
      </p:ext>
    </p:extLst>
  </p:cSld>
  <p:clrMapOvr>
    <a:masterClrMapping/>
  </p:clrMapOvr>
  <p:transition spd="slow">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smtClean="0"/>
              <a:t>IMT-2000 Terrestrial Radio Alternative Interfaces</a:t>
            </a:r>
            <a:endParaRPr lang="en-GB" dirty="0"/>
          </a:p>
        </p:txBody>
      </p:sp>
      <p:pic>
        <p:nvPicPr>
          <p:cNvPr id="47107" name="Picture 4" descr="IMT-2000                                                       002828C9  Mnementh                      BEAE7A2F:"/>
          <p:cNvPicPr>
            <a:picLocks noChangeAspect="1" noChangeArrowheads="1"/>
          </p:cNvPicPr>
          <p:nvPr/>
        </p:nvPicPr>
        <p:blipFill>
          <a:blip r:embed="rId3">
            <a:lum bright="-16000" contrast="42000"/>
          </a:blip>
          <a:srcRect t="4633" b="27794"/>
          <a:stretch>
            <a:fillRect/>
          </a:stretch>
        </p:blipFill>
        <p:spPr bwMode="auto">
          <a:xfrm>
            <a:off x="533400" y="1963738"/>
            <a:ext cx="8043863" cy="4202112"/>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63</a:t>
            </a:fld>
            <a:endParaRPr lang="en-US"/>
          </a:p>
        </p:txBody>
      </p:sp>
    </p:spTree>
    <p:extLst>
      <p:ext uri="{BB962C8B-B14F-4D97-AF65-F5344CB8AC3E}">
        <p14:creationId xmlns:p14="http://schemas.microsoft.com/office/powerpoint/2010/main" xmlns="" val="42924754"/>
      </p:ext>
    </p:extLst>
  </p:cSld>
  <p:clrMapOvr>
    <a:masterClrMapping/>
  </p:clrMapOvr>
  <p:transition spd="slow">
    <p:wip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p:cNvSpPr>
            <a:spLocks noGrp="1" noChangeArrowheads="1"/>
          </p:cNvSpPr>
          <p:nvPr>
            <p:ph type="title"/>
          </p:nvPr>
        </p:nvSpPr>
        <p:spPr/>
        <p:txBody>
          <a:bodyPr/>
          <a:lstStyle/>
          <a:p>
            <a:r>
              <a:rPr lang="en-GB" smtClean="0"/>
              <a:t>CDMA Design Considerations – Bandwidth and Chip Rate</a:t>
            </a:r>
            <a:endParaRPr lang="en-GB" dirty="0"/>
          </a:p>
        </p:txBody>
      </p:sp>
      <p:sp>
        <p:nvSpPr>
          <p:cNvPr id="80901" name="Rectangle 5"/>
          <p:cNvSpPr>
            <a:spLocks noGrp="1" noChangeArrowheads="1"/>
          </p:cNvSpPr>
          <p:nvPr>
            <p:ph type="body" idx="1"/>
          </p:nvPr>
        </p:nvSpPr>
        <p:spPr/>
        <p:txBody>
          <a:bodyPr/>
          <a:lstStyle/>
          <a:p>
            <a:r>
              <a:rPr lang="en-US" sz="2800" dirty="0" smtClean="0"/>
              <a:t>dominant technology for 3G systems is CDMA</a:t>
            </a:r>
          </a:p>
          <a:p>
            <a:endParaRPr lang="en-US" dirty="0" smtClean="0"/>
          </a:p>
          <a:p>
            <a:endParaRPr lang="en-US" dirty="0" smtClean="0"/>
          </a:p>
          <a:p>
            <a:endParaRPr lang="en-US" dirty="0" smtClean="0"/>
          </a:p>
          <a:p>
            <a:pPr marL="0" indent="0">
              <a:buNone/>
            </a:pPr>
            <a:endParaRPr lang="en-US" dirty="0" smtClean="0"/>
          </a:p>
          <a:p>
            <a:r>
              <a:rPr lang="en-US" sz="2800" dirty="0" smtClean="0"/>
              <a:t>chip rate</a:t>
            </a:r>
          </a:p>
          <a:p>
            <a:pPr lvl="1"/>
            <a:r>
              <a:rPr lang="en-US" sz="2400" dirty="0" smtClean="0"/>
              <a:t>given bandwidth, chip rate depends on desired data rate, need for error control, and bandwidth limitations</a:t>
            </a:r>
          </a:p>
          <a:p>
            <a:pPr lvl="1"/>
            <a:r>
              <a:rPr lang="en-US" sz="2400" dirty="0" smtClean="0"/>
              <a:t>chip rate of 3 Mbps or more is reasonable</a:t>
            </a:r>
            <a:endParaRPr lang="en-US" sz="2400" dirty="0"/>
          </a:p>
        </p:txBody>
      </p:sp>
      <p:graphicFrame>
        <p:nvGraphicFramePr>
          <p:cNvPr id="2" name="Diagram 1"/>
          <p:cNvGraphicFramePr/>
          <p:nvPr>
            <p:extLst>
              <p:ext uri="{D42A27DB-BD31-4B8C-83A1-F6EECF244321}">
                <p14:modId xmlns:p14="http://schemas.microsoft.com/office/powerpoint/2010/main" xmlns="" val="778058134"/>
              </p:ext>
            </p:extLst>
          </p:nvPr>
        </p:nvGraphicFramePr>
        <p:xfrm>
          <a:off x="76200" y="2438400"/>
          <a:ext cx="8915400" cy="2466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64</a:t>
            </a:fld>
            <a:endParaRPr lang="en-US"/>
          </a:p>
        </p:txBody>
      </p:sp>
    </p:spTree>
    <p:extLst>
      <p:ext uri="{BB962C8B-B14F-4D97-AF65-F5344CB8AC3E}">
        <p14:creationId xmlns:p14="http://schemas.microsoft.com/office/powerpoint/2010/main" xmlns="" val="26791065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smtClean="0"/>
              <a:t>CDMA Design Considerations – Multirate</a:t>
            </a:r>
            <a:endParaRPr lang="en-GB" dirty="0"/>
          </a:p>
        </p:txBody>
      </p:sp>
      <p:sp>
        <p:nvSpPr>
          <p:cNvPr id="82947" name="Rectangle 3"/>
          <p:cNvSpPr>
            <a:spLocks noGrp="1" noChangeArrowheads="1"/>
          </p:cNvSpPr>
          <p:nvPr>
            <p:ph type="body" idx="1"/>
          </p:nvPr>
        </p:nvSpPr>
        <p:spPr/>
        <p:txBody>
          <a:bodyPr/>
          <a:lstStyle/>
          <a:p>
            <a:r>
              <a:rPr lang="en-US" sz="2600" dirty="0" smtClean="0"/>
              <a:t>provision of multiple fixed-data-rate channels to user</a:t>
            </a:r>
          </a:p>
          <a:p>
            <a:r>
              <a:rPr lang="en-US" sz="2600" dirty="0" smtClean="0"/>
              <a:t>different data rates provided on different logical channels</a:t>
            </a:r>
          </a:p>
          <a:p>
            <a:r>
              <a:rPr lang="en-US" sz="2600" dirty="0" smtClean="0"/>
              <a:t>logical channel traffic can be switched independently through wireless fixed networks to different destinations</a:t>
            </a:r>
          </a:p>
          <a:p>
            <a:r>
              <a:rPr lang="en-US" sz="2600" dirty="0" smtClean="0"/>
              <a:t>flexibly support multiple simultaneous applications </a:t>
            </a:r>
          </a:p>
          <a:p>
            <a:r>
              <a:rPr lang="en-US" sz="2600" dirty="0" smtClean="0"/>
              <a:t>efficiently use available capacity by only providing the capacity required for each service</a:t>
            </a:r>
          </a:p>
          <a:p>
            <a:r>
              <a:rPr lang="en-US" sz="2600" dirty="0" smtClean="0"/>
              <a:t>use TDMA within single CDMA channel</a:t>
            </a:r>
          </a:p>
          <a:p>
            <a:r>
              <a:rPr lang="en-US" sz="2600" dirty="0" smtClean="0"/>
              <a:t>use multiple CDMA codes</a:t>
            </a:r>
            <a:endParaRPr lang="en-US" sz="26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65</a:t>
            </a:fld>
            <a:endParaRPr lang="en-US"/>
          </a:p>
        </p:txBody>
      </p:sp>
    </p:spTree>
    <p:extLst>
      <p:ext uri="{BB962C8B-B14F-4D97-AF65-F5344CB8AC3E}">
        <p14:creationId xmlns:p14="http://schemas.microsoft.com/office/powerpoint/2010/main" xmlns="" val="3319261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GB" smtClean="0"/>
              <a:t>CDMA Multirate</a:t>
            </a:r>
            <a:br>
              <a:rPr lang="en-GB" smtClean="0"/>
            </a:br>
            <a:r>
              <a:rPr lang="en-GB" smtClean="0"/>
              <a:t>Time and Code Multiplexing</a:t>
            </a:r>
            <a:endParaRPr lang="en-GB" dirty="0"/>
          </a:p>
        </p:txBody>
      </p:sp>
      <p:pic>
        <p:nvPicPr>
          <p:cNvPr id="50179" name="Picture 6" descr="3G Multirate Support                                           002828C9  Mnementh                      BEAE7A2F:"/>
          <p:cNvPicPr>
            <a:picLocks noChangeAspect="1" noChangeArrowheads="1"/>
          </p:cNvPicPr>
          <p:nvPr/>
        </p:nvPicPr>
        <p:blipFill>
          <a:blip r:embed="rId3">
            <a:lum bright="-18000" contrast="40000"/>
          </a:blip>
          <a:srcRect l="3580" t="4633" r="3580" b="13898"/>
          <a:stretch>
            <a:fillRect/>
          </a:stretch>
        </p:blipFill>
        <p:spPr bwMode="auto">
          <a:xfrm>
            <a:off x="820738" y="2209800"/>
            <a:ext cx="7469187" cy="443865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E4797F84-0C78-8542-813C-918336DB0B3E}" type="slidenum">
              <a:rPr lang="en-US" smtClean="0"/>
              <a:pPr>
                <a:defRPr/>
              </a:pPr>
              <a:t>66</a:t>
            </a:fld>
            <a:endParaRPr lang="en-US"/>
          </a:p>
        </p:txBody>
      </p:sp>
    </p:spTree>
    <p:extLst>
      <p:ext uri="{BB962C8B-B14F-4D97-AF65-F5344CB8AC3E}">
        <p14:creationId xmlns:p14="http://schemas.microsoft.com/office/powerpoint/2010/main" xmlns="" val="1044027923"/>
      </p:ext>
    </p:extLst>
  </p:cSld>
  <p:clrMapOvr>
    <a:masterClrMapping/>
  </p:clrMapOvr>
  <p:transition spd="slow">
    <p:wip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Fourth Generation (4G) Systems</a:t>
            </a:r>
            <a:endParaRPr lang="en-US" dirty="0"/>
          </a:p>
        </p:txBody>
      </p:sp>
      <p:sp>
        <p:nvSpPr>
          <p:cNvPr id="3" name="TextBox 2"/>
          <p:cNvSpPr txBox="1"/>
          <p:nvPr/>
        </p:nvSpPr>
        <p:spPr>
          <a:xfrm>
            <a:off x="228600" y="2438400"/>
            <a:ext cx="8534400" cy="3440941"/>
          </a:xfrm>
          <a:prstGeom prst="rect">
            <a:avLst/>
          </a:prstGeom>
          <a:noFill/>
        </p:spPr>
        <p:txBody>
          <a:bodyPr>
            <a:spAutoFit/>
          </a:bodyPr>
          <a:lstStyle/>
          <a:p>
            <a:pPr marL="457200" indent="-457200">
              <a:spcBef>
                <a:spcPct val="20000"/>
              </a:spcBef>
              <a:buClr>
                <a:schemeClr val="hlink"/>
              </a:buClr>
              <a:buSzPct val="80000"/>
              <a:buFont typeface="Arial"/>
              <a:buChar char="•"/>
              <a:defRPr/>
            </a:pPr>
            <a:r>
              <a:rPr kumimoji="1" lang="en-US" sz="3200" dirty="0">
                <a:effectLst>
                  <a:outerShdw blurRad="38100" dist="38100" dir="2700000" algn="tl">
                    <a:srgbClr val="000000"/>
                  </a:outerShdw>
                </a:effectLst>
                <a:latin typeface="+mn-lt"/>
                <a:ea typeface="+mn-ea"/>
                <a:cs typeface="+mn-cs"/>
              </a:rPr>
              <a:t>rapid increase in data traffic on wireless networks</a:t>
            </a:r>
          </a:p>
          <a:p>
            <a:pPr marL="800100" lvl="1" indent="-342900">
              <a:spcBef>
                <a:spcPct val="20000"/>
              </a:spcBef>
              <a:buClr>
                <a:schemeClr val="tx2"/>
              </a:buClr>
              <a:buSzPct val="80000"/>
              <a:buFont typeface="Arial"/>
              <a:buChar char="•"/>
              <a:defRPr/>
            </a:pPr>
            <a:r>
              <a:rPr kumimoji="1" lang="en-US" sz="3200" dirty="0">
                <a:effectLst>
                  <a:outerShdw blurRad="38100" dist="38100" dir="2700000" algn="tl">
                    <a:srgbClr val="000000"/>
                  </a:outerShdw>
                </a:effectLst>
                <a:latin typeface="+mn-lt"/>
                <a:ea typeface="+mn-ea"/>
                <a:cs typeface="+mn-cs"/>
              </a:rPr>
              <a:t>more terminals accessible to the Internet</a:t>
            </a:r>
          </a:p>
          <a:p>
            <a:pPr marL="800100" lvl="1" indent="-342900">
              <a:spcBef>
                <a:spcPct val="20000"/>
              </a:spcBef>
              <a:buClr>
                <a:schemeClr val="tx2"/>
              </a:buClr>
              <a:buSzPct val="80000"/>
              <a:buFont typeface="Arial"/>
              <a:buChar char="•"/>
              <a:defRPr/>
            </a:pPr>
            <a:r>
              <a:rPr kumimoji="1" lang="en-US" sz="3200" dirty="0">
                <a:effectLst>
                  <a:outerShdw blurRad="38100" dist="38100" dir="2700000" algn="tl">
                    <a:srgbClr val="000000"/>
                  </a:outerShdw>
                </a:effectLst>
                <a:latin typeface="+mn-lt"/>
                <a:ea typeface="+mn-ea"/>
                <a:cs typeface="+mn-cs"/>
              </a:rPr>
              <a:t>permanent connections to e-mail</a:t>
            </a:r>
          </a:p>
          <a:p>
            <a:pPr marL="800100" lvl="1" indent="-342900">
              <a:spcBef>
                <a:spcPct val="20000"/>
              </a:spcBef>
              <a:buClr>
                <a:schemeClr val="tx2"/>
              </a:buClr>
              <a:buSzPct val="80000"/>
              <a:buFont typeface="Arial"/>
              <a:buChar char="•"/>
              <a:defRPr/>
            </a:pPr>
            <a:r>
              <a:rPr kumimoji="1" lang="en-US" sz="3200" dirty="0">
                <a:effectLst>
                  <a:outerShdw blurRad="38100" dist="38100" dir="2700000" algn="tl">
                    <a:srgbClr val="000000"/>
                  </a:outerShdw>
                </a:effectLst>
                <a:latin typeface="+mn-lt"/>
                <a:ea typeface="+mn-ea"/>
                <a:cs typeface="+mn-cs"/>
              </a:rPr>
              <a:t>multimedia services</a:t>
            </a:r>
          </a:p>
          <a:p>
            <a:pPr marL="800100" lvl="1" indent="-342900">
              <a:spcBef>
                <a:spcPct val="20000"/>
              </a:spcBef>
              <a:buClr>
                <a:schemeClr val="tx2"/>
              </a:buClr>
              <a:buSzPct val="80000"/>
              <a:buFont typeface="Arial"/>
              <a:buChar char="•"/>
              <a:defRPr/>
            </a:pPr>
            <a:r>
              <a:rPr kumimoji="1" lang="en-US" sz="3200" dirty="0">
                <a:effectLst>
                  <a:outerShdw blurRad="38100" dist="38100" dir="2700000" algn="tl">
                    <a:srgbClr val="000000"/>
                  </a:outerShdw>
                </a:effectLst>
                <a:latin typeface="+mn-lt"/>
                <a:ea typeface="+mn-ea"/>
                <a:cs typeface="+mn-cs"/>
              </a:rPr>
              <a:t>support for real time services</a:t>
            </a:r>
          </a:p>
        </p:txBody>
      </p:sp>
      <p:sp>
        <p:nvSpPr>
          <p:cNvPr id="4" name="Slide Number Placeholder 3"/>
          <p:cNvSpPr>
            <a:spLocks noGrp="1"/>
          </p:cNvSpPr>
          <p:nvPr>
            <p:ph type="sldNum" sz="quarter" idx="12"/>
          </p:nvPr>
        </p:nvSpPr>
        <p:spPr/>
        <p:txBody>
          <a:bodyPr/>
          <a:lstStyle/>
          <a:p>
            <a:pPr>
              <a:defRPr/>
            </a:pPr>
            <a:fld id="{E4797F84-0C78-8542-813C-918336DB0B3E}" type="slidenum">
              <a:rPr lang="en-US" smtClean="0"/>
              <a:pPr>
                <a:defRPr/>
              </a:pPr>
              <a:t>67</a:t>
            </a:fld>
            <a:endParaRPr lang="en-US"/>
          </a:p>
        </p:txBody>
      </p:sp>
    </p:spTree>
    <p:extLst>
      <p:ext uri="{BB962C8B-B14F-4D97-AF65-F5344CB8AC3E}">
        <p14:creationId xmlns:p14="http://schemas.microsoft.com/office/powerpoint/2010/main" xmlns="" val="20265984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4G Development</a:t>
            </a:r>
            <a:endParaRPr lang="en-US" dirty="0"/>
          </a:p>
        </p:txBody>
      </p:sp>
      <p:sp>
        <p:nvSpPr>
          <p:cNvPr id="4" name="Content Placeholder 3"/>
          <p:cNvSpPr>
            <a:spLocks noGrp="1"/>
          </p:cNvSpPr>
          <p:nvPr>
            <p:ph idx="1"/>
          </p:nvPr>
        </p:nvSpPr>
        <p:spPr/>
        <p:txBody>
          <a:bodyPr/>
          <a:lstStyle/>
          <a:p>
            <a:pPr lvl="1"/>
            <a:r>
              <a:rPr lang="en-US" smtClean="0"/>
              <a:t>Both based on use of orthogonal frequency division multiple access (OFDMA)</a:t>
            </a:r>
            <a:endParaRPr lang="en-US" dirty="0"/>
          </a:p>
        </p:txBody>
      </p:sp>
      <p:graphicFrame>
        <p:nvGraphicFramePr>
          <p:cNvPr id="2" name="Diagram 1"/>
          <p:cNvGraphicFramePr/>
          <p:nvPr/>
        </p:nvGraphicFramePr>
        <p:xfrm>
          <a:off x="228600" y="2286000"/>
          <a:ext cx="8686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2229" name="Straight Connector 5"/>
          <p:cNvCxnSpPr>
            <a:cxnSpLocks noChangeShapeType="1"/>
          </p:cNvCxnSpPr>
          <p:nvPr/>
        </p:nvCxnSpPr>
        <p:spPr bwMode="auto">
          <a:xfrm>
            <a:off x="2362200" y="4114800"/>
            <a:ext cx="838200" cy="0"/>
          </a:xfrm>
          <a:prstGeom prst="line">
            <a:avLst/>
          </a:prstGeom>
          <a:noFill/>
          <a:ln w="9525">
            <a:solidFill>
              <a:srgbClr val="FFFF00"/>
            </a:solidFill>
            <a:round/>
            <a:headEnd/>
            <a:tailEnd/>
          </a:ln>
        </p:spPr>
      </p:cxnSp>
      <p:cxnSp>
        <p:nvCxnSpPr>
          <p:cNvPr id="52230" name="Straight Connector 7"/>
          <p:cNvCxnSpPr>
            <a:cxnSpLocks noChangeShapeType="1"/>
          </p:cNvCxnSpPr>
          <p:nvPr/>
        </p:nvCxnSpPr>
        <p:spPr bwMode="auto">
          <a:xfrm>
            <a:off x="5257800" y="4114800"/>
            <a:ext cx="762000" cy="0"/>
          </a:xfrm>
          <a:prstGeom prst="line">
            <a:avLst/>
          </a:prstGeom>
          <a:noFill/>
          <a:ln w="9525">
            <a:solidFill>
              <a:srgbClr val="FFFF00"/>
            </a:solidFill>
            <a:round/>
            <a:headEnd/>
            <a:tailEnd/>
          </a:ln>
        </p:spPr>
      </p:cxnSp>
      <p:cxnSp>
        <p:nvCxnSpPr>
          <p:cNvPr id="52231" name="Straight Connector 9"/>
          <p:cNvCxnSpPr>
            <a:cxnSpLocks noChangeShapeType="1"/>
          </p:cNvCxnSpPr>
          <p:nvPr/>
        </p:nvCxnSpPr>
        <p:spPr bwMode="auto">
          <a:xfrm>
            <a:off x="2209800" y="4876800"/>
            <a:ext cx="838200" cy="533400"/>
          </a:xfrm>
          <a:prstGeom prst="line">
            <a:avLst/>
          </a:prstGeom>
          <a:noFill/>
          <a:ln w="9525">
            <a:solidFill>
              <a:srgbClr val="FFFF00"/>
            </a:solidFill>
            <a:round/>
            <a:headEnd/>
            <a:tailEnd/>
          </a:ln>
        </p:spPr>
      </p:cxn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68</a:t>
            </a:fld>
            <a:endParaRPr lang="en-US"/>
          </a:p>
        </p:txBody>
      </p:sp>
    </p:spTree>
    <p:extLst>
      <p:ext uri="{BB962C8B-B14F-4D97-AF65-F5344CB8AC3E}">
        <p14:creationId xmlns:p14="http://schemas.microsoft.com/office/powerpoint/2010/main" xmlns="" val="29563115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Wireless Network Generations </a:t>
            </a:r>
            <a:endParaRPr lang="en-US" dirty="0"/>
          </a:p>
        </p:txBody>
      </p:sp>
      <p:sp>
        <p:nvSpPr>
          <p:cNvPr id="3" name="Content Placeholder 2"/>
          <p:cNvSpPr>
            <a:spLocks noGrp="1"/>
          </p:cNvSpPr>
          <p:nvPr>
            <p:ph idx="1"/>
          </p:nvPr>
        </p:nvSpPr>
        <p:spPr/>
        <p:txBody>
          <a:bodyPr/>
          <a:lstStyle/>
          <a:p>
            <a:endParaRPr lang="en-US"/>
          </a:p>
        </p:txBody>
      </p:sp>
      <p:graphicFrame>
        <p:nvGraphicFramePr>
          <p:cNvPr id="53252" name="Object 4"/>
          <p:cNvGraphicFramePr>
            <a:graphicFrameLocks noChangeAspect="1"/>
          </p:cNvGraphicFramePr>
          <p:nvPr/>
        </p:nvGraphicFramePr>
        <p:xfrm>
          <a:off x="304800" y="2209800"/>
          <a:ext cx="8518021" cy="4114800"/>
        </p:xfrm>
        <a:graphic>
          <a:graphicData uri="http://schemas.openxmlformats.org/presentationml/2006/ole">
            <p:oleObj spid="_x0000_s6223" name="Document" r:id="rId4" imgW="22501587" imgH="10869841" progId="Word.Document.12">
              <p:embed/>
            </p:oleObj>
          </a:graphicData>
        </a:graphic>
      </p:graphicFrame>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69</a:t>
            </a:fld>
            <a:endParaRPr lang="en-US"/>
          </a:p>
        </p:txBody>
      </p:sp>
    </p:spTree>
    <p:extLst>
      <p:ext uri="{BB962C8B-B14F-4D97-AF65-F5344CB8AC3E}">
        <p14:creationId xmlns:p14="http://schemas.microsoft.com/office/powerpoint/2010/main" xmlns="" val="3171672471"/>
      </p:ext>
    </p:extLst>
  </p:cSld>
  <p:clrMapOvr>
    <a:masterClrMapping/>
  </p:clrMapOvr>
  <p:transition spd="slow">
    <p:wip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Advantages of OFDM</a:t>
            </a:r>
            <a:endParaRPr lang="en-US" dirty="0"/>
          </a:p>
        </p:txBody>
      </p:sp>
      <p:sp>
        <p:nvSpPr>
          <p:cNvPr id="4" name="Content Placeholder 3"/>
          <p:cNvSpPr>
            <a:spLocks noGrp="1"/>
          </p:cNvSpPr>
          <p:nvPr>
            <p:ph idx="1"/>
          </p:nvPr>
        </p:nvSpPr>
        <p:spPr>
          <a:xfrm>
            <a:off x="0" y="1865313"/>
            <a:ext cx="9144000" cy="4840287"/>
          </a:xfrm>
        </p:spPr>
        <p:txBody>
          <a:bodyPr/>
          <a:lstStyle/>
          <a:p>
            <a:r>
              <a:rPr lang="en-US" sz="2000" dirty="0" smtClean="0">
                <a:latin typeface="Times New Roman" pitchFamily="32" charset="0"/>
              </a:rPr>
              <a:t>frequency </a:t>
            </a:r>
            <a:r>
              <a:rPr lang="en-US" sz="2000" dirty="0">
                <a:latin typeface="Times New Roman" pitchFamily="32" charset="0"/>
              </a:rPr>
              <a:t>selective fading only affects some subcarriers and not the whole </a:t>
            </a:r>
            <a:r>
              <a:rPr lang="en-US" sz="2000" dirty="0" smtClean="0">
                <a:latin typeface="Times New Roman" pitchFamily="32" charset="0"/>
              </a:rPr>
              <a:t>signal</a:t>
            </a:r>
          </a:p>
          <a:p>
            <a:r>
              <a:rPr lang="en-US" sz="2000" dirty="0">
                <a:latin typeface="Times New Roman" pitchFamily="32" charset="0"/>
              </a:rPr>
              <a:t>More important, OFDM overcome </a:t>
            </a:r>
            <a:r>
              <a:rPr lang="en-US" sz="2000" dirty="0" err="1">
                <a:latin typeface="Times New Roman" pitchFamily="32" charset="0"/>
              </a:rPr>
              <a:t>intersymbol</a:t>
            </a:r>
            <a:r>
              <a:rPr lang="en-US" sz="2000" dirty="0">
                <a:latin typeface="Times New Roman" pitchFamily="32" charset="0"/>
              </a:rPr>
              <a:t> interference (ISI) in a </a:t>
            </a:r>
            <a:r>
              <a:rPr lang="en-US" sz="2000" dirty="0" smtClean="0">
                <a:latin typeface="Times New Roman" pitchFamily="32" charset="0"/>
              </a:rPr>
              <a:t>multipath environment</a:t>
            </a:r>
          </a:p>
          <a:p>
            <a:pPr eaLnBrk="1" hangingPunct="1">
              <a:lnSpc>
                <a:spcPct val="90000"/>
              </a:lnSpc>
            </a:pPr>
            <a:r>
              <a:rPr lang="en-US" sz="2000" dirty="0">
                <a:latin typeface="Times New Roman" pitchFamily="32" charset="0"/>
              </a:rPr>
              <a:t>equalizers, which are complex devices whose complexity increases with the number of symbols over which ISI is present</a:t>
            </a:r>
            <a:r>
              <a:rPr lang="en-US" sz="2000" dirty="0" smtClean="0">
                <a:latin typeface="Times New Roman" pitchFamily="32" charset="0"/>
              </a:rPr>
              <a:t>..</a:t>
            </a:r>
            <a:endParaRPr lang="en-US" sz="2000" dirty="0"/>
          </a:p>
        </p:txBody>
      </p:sp>
      <p:graphicFrame>
        <p:nvGraphicFramePr>
          <p:cNvPr id="5" name="Diagram 4"/>
          <p:cNvGraphicFramePr/>
          <p:nvPr>
            <p:extLst>
              <p:ext uri="{D42A27DB-BD31-4B8C-83A1-F6EECF244321}">
                <p14:modId xmlns:p14="http://schemas.microsoft.com/office/powerpoint/2010/main" xmlns="" val="3039716219"/>
              </p:ext>
            </p:extLst>
          </p:nvPr>
        </p:nvGraphicFramePr>
        <p:xfrm>
          <a:off x="1143000" y="2133600"/>
          <a:ext cx="87630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70</a:t>
            </a:fld>
            <a:endParaRPr lang="en-US"/>
          </a:p>
        </p:txBody>
      </p:sp>
    </p:spTree>
    <p:extLst>
      <p:ext uri="{BB962C8B-B14F-4D97-AF65-F5344CB8AC3E}">
        <p14:creationId xmlns:p14="http://schemas.microsoft.com/office/powerpoint/2010/main" xmlns="" val="34875282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OFDM Quadrature Phase </a:t>
            </a:r>
            <a:br>
              <a:rPr lang="en-US" smtClean="0"/>
            </a:br>
            <a:r>
              <a:rPr lang="en-US" smtClean="0"/>
              <a:t>Shift Keying (QPSK)</a:t>
            </a:r>
            <a:endParaRPr lang="en-US" dirty="0"/>
          </a:p>
        </p:txBody>
      </p:sp>
      <p:sp>
        <p:nvSpPr>
          <p:cNvPr id="3" name="Content Placeholder 2"/>
          <p:cNvSpPr>
            <a:spLocks noGrp="1"/>
          </p:cNvSpPr>
          <p:nvPr>
            <p:ph idx="1"/>
          </p:nvPr>
        </p:nvSpPr>
        <p:spPr>
          <a:xfrm>
            <a:off x="0" y="1981200"/>
            <a:ext cx="9144000" cy="4840287"/>
          </a:xfrm>
        </p:spPr>
        <p:txBody>
          <a:bodyPr/>
          <a:lstStyle/>
          <a:p>
            <a:r>
              <a:rPr lang="en-US" sz="3000" dirty="0" smtClean="0"/>
              <a:t>symbol represents 2 bits</a:t>
            </a:r>
          </a:p>
          <a:p>
            <a:r>
              <a:rPr lang="en-US" sz="3000" dirty="0" smtClean="0"/>
              <a:t>Example of OFDM/QPSK scheme:</a:t>
            </a:r>
          </a:p>
          <a:p>
            <a:pPr lvl="1"/>
            <a:r>
              <a:rPr lang="en-US" dirty="0" smtClean="0"/>
              <a:t>occupies 6 MHz made up of 512 individual carriers, with a carrier separation of a little under 12kHz</a:t>
            </a:r>
          </a:p>
          <a:p>
            <a:pPr lvl="1"/>
            <a:r>
              <a:rPr lang="en-US" dirty="0" smtClean="0"/>
              <a:t>data are transmitted in bursts</a:t>
            </a:r>
          </a:p>
          <a:p>
            <a:pPr lvl="1"/>
            <a:r>
              <a:rPr lang="en-US" dirty="0" smtClean="0"/>
              <a:t>bursts consist of a cyclic prefix followed by data symbols</a:t>
            </a:r>
          </a:p>
          <a:p>
            <a:pPr lvl="1"/>
            <a:r>
              <a:rPr lang="en-US" dirty="0" smtClean="0"/>
              <a:t>cyclic prefix absorbs burst transients</a:t>
            </a:r>
          </a:p>
          <a:p>
            <a:pPr lvl="1"/>
            <a:r>
              <a:rPr lang="en-US" dirty="0" smtClean="0"/>
              <a:t>waveform from multipath signal is gone, resulting in no ISI</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71</a:t>
            </a:fld>
            <a:endParaRPr lang="en-US"/>
          </a:p>
        </p:txBody>
      </p:sp>
    </p:spTree>
    <p:extLst>
      <p:ext uri="{BB962C8B-B14F-4D97-AF65-F5344CB8AC3E}">
        <p14:creationId xmlns:p14="http://schemas.microsoft.com/office/powerpoint/2010/main" xmlns="" val="54844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500"/>
                                  </p:stCondLst>
                                  <p:childTnLst>
                                    <p:set>
                                      <p:cBhvr>
                                        <p:cTn id="6" dur="1" fill="hold">
                                          <p:stCondLst>
                                            <p:cond delay="0"/>
                                          </p:stCondLst>
                                        </p:cTn>
                                        <p:tgtEl>
                                          <p:spTgt spid="3">
                                            <p:txEl>
                                              <p:pRg st="2" end="2"/>
                                            </p:txEl>
                                          </p:spTgt>
                                        </p:tgtEl>
                                        <p:attrNameLst>
                                          <p:attrName>style.visibility</p:attrName>
                                        </p:attrNameLst>
                                      </p:cBhvr>
                                      <p:to>
                                        <p:strVal val="visible"/>
                                      </p:to>
                                    </p:set>
                                    <p:animScale>
                                      <p:cBhvr>
                                        <p:cTn id="7" dur="1000" decel="50000" fill="hold">
                                          <p:stCondLst>
                                            <p:cond delay="0"/>
                                          </p:stCondLst>
                                        </p:cTn>
                                        <p:tgtEl>
                                          <p:spTgt spid="3">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2" end="2"/>
                                            </p:txEl>
                                          </p:spTgt>
                                        </p:tgtEl>
                                        <p:attrNameLst>
                                          <p:attrName>ppt_x</p:attrName>
                                          <p:attrName>ppt_y</p:attrName>
                                        </p:attrNameLst>
                                      </p:cBhvr>
                                    </p:animMotion>
                                    <p:animEffect transition="in" filter="fade">
                                      <p:cBhvr>
                                        <p:cTn id="9" dur="1000"/>
                                        <p:tgtEl>
                                          <p:spTgt spid="3">
                                            <p:txEl>
                                              <p:pRg st="2" end="2"/>
                                            </p:txEl>
                                          </p:spTgt>
                                        </p:tgtEl>
                                      </p:cBhvr>
                                    </p:animEffect>
                                  </p:childTnLst>
                                </p:cTn>
                              </p:par>
                            </p:childTnLst>
                          </p:cTn>
                        </p:par>
                        <p:par>
                          <p:cTn id="10" fill="hold">
                            <p:stCondLst>
                              <p:cond delay="1500"/>
                            </p:stCondLst>
                            <p:childTnLst>
                              <p:par>
                                <p:cTn id="11" presetID="52" presetClass="entr" presetSubtype="0" fill="hold" nodeType="afterEffect">
                                  <p:stCondLst>
                                    <p:cond delay="500"/>
                                  </p:stCondLst>
                                  <p:childTnLst>
                                    <p:set>
                                      <p:cBhvr>
                                        <p:cTn id="12" dur="1" fill="hold">
                                          <p:stCondLst>
                                            <p:cond delay="0"/>
                                          </p:stCondLst>
                                        </p:cTn>
                                        <p:tgtEl>
                                          <p:spTgt spid="3">
                                            <p:txEl>
                                              <p:pRg st="3" end="3"/>
                                            </p:txEl>
                                          </p:spTgt>
                                        </p:tgtEl>
                                        <p:attrNameLst>
                                          <p:attrName>style.visibility</p:attrName>
                                        </p:attrNameLst>
                                      </p:cBhvr>
                                      <p:to>
                                        <p:strVal val="visible"/>
                                      </p:to>
                                    </p:set>
                                    <p:animScale>
                                      <p:cBhvr>
                                        <p:cTn id="13" dur="1000" decel="50000" fill="hold">
                                          <p:stCondLst>
                                            <p:cond delay="0"/>
                                          </p:stCondLst>
                                        </p:cTn>
                                        <p:tgtEl>
                                          <p:spTgt spid="3">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xEl>
                                              <p:pRg st="3" end="3"/>
                                            </p:txEl>
                                          </p:spTgt>
                                        </p:tgtEl>
                                        <p:attrNameLst>
                                          <p:attrName>ppt_x</p:attrName>
                                          <p:attrName>ppt_y</p:attrName>
                                        </p:attrNameLst>
                                      </p:cBhvr>
                                    </p:animMotion>
                                    <p:animEffect transition="in" filter="fade">
                                      <p:cBhvr>
                                        <p:cTn id="15" dur="1000"/>
                                        <p:tgtEl>
                                          <p:spTgt spid="3">
                                            <p:txEl>
                                              <p:pRg st="3" end="3"/>
                                            </p:txEl>
                                          </p:spTgt>
                                        </p:tgtEl>
                                      </p:cBhvr>
                                    </p:animEffect>
                                  </p:childTnLst>
                                </p:cTn>
                              </p:par>
                            </p:childTnLst>
                          </p:cTn>
                        </p:par>
                        <p:par>
                          <p:cTn id="16" fill="hold">
                            <p:stCondLst>
                              <p:cond delay="3000"/>
                            </p:stCondLst>
                            <p:childTnLst>
                              <p:par>
                                <p:cTn id="17" presetID="52"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animScale>
                                      <p:cBhvr>
                                        <p:cTn id="19" dur="1000" decel="50000" fill="hold">
                                          <p:stCondLst>
                                            <p:cond delay="0"/>
                                          </p:stCondLst>
                                        </p:cTn>
                                        <p:tgtEl>
                                          <p:spTgt spid="3">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
                                            <p:txEl>
                                              <p:pRg st="4" end="4"/>
                                            </p:txEl>
                                          </p:spTgt>
                                        </p:tgtEl>
                                        <p:attrNameLst>
                                          <p:attrName>ppt_x</p:attrName>
                                          <p:attrName>ppt_y</p:attrName>
                                        </p:attrNameLst>
                                      </p:cBhvr>
                                    </p:animMotion>
                                    <p:animEffect transition="in" filter="fade">
                                      <p:cBhvr>
                                        <p:cTn id="21" dur="1000"/>
                                        <p:tgtEl>
                                          <p:spTgt spid="3">
                                            <p:txEl>
                                              <p:pRg st="4" end="4"/>
                                            </p:txEl>
                                          </p:spTgt>
                                        </p:tgtEl>
                                      </p:cBhvr>
                                    </p:animEffect>
                                  </p:childTnLst>
                                </p:cTn>
                              </p:par>
                            </p:childTnLst>
                          </p:cTn>
                        </p:par>
                        <p:par>
                          <p:cTn id="22" fill="hold">
                            <p:stCondLst>
                              <p:cond delay="4500"/>
                            </p:stCondLst>
                            <p:childTnLst>
                              <p:par>
                                <p:cTn id="23" presetID="52" presetClass="entr" presetSubtype="0" fill="hold" nodeType="afterEffect">
                                  <p:stCondLst>
                                    <p:cond delay="500"/>
                                  </p:stCondLst>
                                  <p:childTnLst>
                                    <p:set>
                                      <p:cBhvr>
                                        <p:cTn id="24" dur="1" fill="hold">
                                          <p:stCondLst>
                                            <p:cond delay="0"/>
                                          </p:stCondLst>
                                        </p:cTn>
                                        <p:tgtEl>
                                          <p:spTgt spid="3">
                                            <p:txEl>
                                              <p:pRg st="5" end="5"/>
                                            </p:txEl>
                                          </p:spTgt>
                                        </p:tgtEl>
                                        <p:attrNameLst>
                                          <p:attrName>style.visibility</p:attrName>
                                        </p:attrNameLst>
                                      </p:cBhvr>
                                      <p:to>
                                        <p:strVal val="visible"/>
                                      </p:to>
                                    </p:set>
                                    <p:animScale>
                                      <p:cBhvr>
                                        <p:cTn id="25" dur="1000" decel="50000" fill="hold">
                                          <p:stCondLst>
                                            <p:cond delay="0"/>
                                          </p:stCondLst>
                                        </p:cTn>
                                        <p:tgtEl>
                                          <p:spTgt spid="3">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
                                            <p:txEl>
                                              <p:pRg st="5" end="5"/>
                                            </p:txEl>
                                          </p:spTgt>
                                        </p:tgtEl>
                                        <p:attrNameLst>
                                          <p:attrName>ppt_x</p:attrName>
                                          <p:attrName>ppt_y</p:attrName>
                                        </p:attrNameLst>
                                      </p:cBhvr>
                                    </p:animMotion>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52" presetClass="entr" presetSubtype="0" fill="hold" nodeType="afterEffect">
                                  <p:stCondLst>
                                    <p:cond delay="500"/>
                                  </p:stCondLst>
                                  <p:childTnLst>
                                    <p:set>
                                      <p:cBhvr>
                                        <p:cTn id="30" dur="1" fill="hold">
                                          <p:stCondLst>
                                            <p:cond delay="0"/>
                                          </p:stCondLst>
                                        </p:cTn>
                                        <p:tgtEl>
                                          <p:spTgt spid="3">
                                            <p:txEl>
                                              <p:pRg st="6" end="6"/>
                                            </p:txEl>
                                          </p:spTgt>
                                        </p:tgtEl>
                                        <p:attrNameLst>
                                          <p:attrName>style.visibility</p:attrName>
                                        </p:attrNameLst>
                                      </p:cBhvr>
                                      <p:to>
                                        <p:strVal val="visible"/>
                                      </p:to>
                                    </p:set>
                                    <p:animScale>
                                      <p:cBhvr>
                                        <p:cTn id="31" dur="1000" decel="50000" fill="hold">
                                          <p:stCondLst>
                                            <p:cond delay="0"/>
                                          </p:stCondLst>
                                        </p:cTn>
                                        <p:tgtEl>
                                          <p:spTgt spid="3">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
                                            <p:txEl>
                                              <p:pRg st="6" end="6"/>
                                            </p:txEl>
                                          </p:spTgt>
                                        </p:tgtEl>
                                        <p:attrNameLst>
                                          <p:attrName>ppt_x</p:attrName>
                                          <p:attrName>ppt_y</p:attrName>
                                        </p:attrNameLst>
                                      </p:cBhvr>
                                    </p:animMotion>
                                    <p:animEffect transition="in" filter="fade">
                                      <p:cBhvr>
                                        <p:cTn id="33"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617538"/>
            <a:ext cx="3124200" cy="1143000"/>
          </a:xfrm>
        </p:spPr>
        <p:txBody>
          <a:bodyPr/>
          <a:lstStyle/>
          <a:p>
            <a:r>
              <a:rPr lang="en-US" dirty="0" smtClean="0"/>
              <a:t>(OFDMA)</a:t>
            </a:r>
            <a:endParaRPr lang="en-US" dirty="0"/>
          </a:p>
        </p:txBody>
      </p:sp>
      <p:sp>
        <p:nvSpPr>
          <p:cNvPr id="3" name="Content Placeholder 2"/>
          <p:cNvSpPr>
            <a:spLocks noGrp="1"/>
          </p:cNvSpPr>
          <p:nvPr>
            <p:ph idx="1"/>
          </p:nvPr>
        </p:nvSpPr>
        <p:spPr/>
        <p:txBody>
          <a:bodyPr/>
          <a:lstStyle/>
          <a:p>
            <a:endParaRPr lang="en-US"/>
          </a:p>
        </p:txBody>
      </p:sp>
      <p:pic>
        <p:nvPicPr>
          <p:cNvPr id="6" name="Picture 5" descr="Figure 14.4_OFDM-1.png"/>
          <p:cNvPicPr>
            <a:picLocks noChangeAspect="1"/>
          </p:cNvPicPr>
          <p:nvPr/>
        </p:nvPicPr>
        <p:blipFill>
          <a:blip r:embed="rId3"/>
          <a:stretch>
            <a:fillRect/>
          </a:stretch>
        </p:blipFill>
        <p:spPr>
          <a:xfrm>
            <a:off x="3581400" y="0"/>
            <a:ext cx="5023050" cy="6858000"/>
          </a:xfrm>
          <a:prstGeom prst="rect">
            <a:avLst/>
          </a:prstGeom>
        </p:spPr>
      </p:pic>
      <p:sp>
        <p:nvSpPr>
          <p:cNvPr id="5" name="Rectangle 4"/>
          <p:cNvSpPr/>
          <p:nvPr/>
        </p:nvSpPr>
        <p:spPr bwMode="auto">
          <a:xfrm>
            <a:off x="3886200" y="6477000"/>
            <a:ext cx="11430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72</a:t>
            </a:fld>
            <a:endParaRPr lang="en-US"/>
          </a:p>
        </p:txBody>
      </p:sp>
    </p:spTree>
    <p:extLst>
      <p:ext uri="{BB962C8B-B14F-4D97-AF65-F5344CB8AC3E}">
        <p14:creationId xmlns:p14="http://schemas.microsoft.com/office/powerpoint/2010/main" xmlns="" val="1518301668"/>
      </p:ext>
    </p:extLst>
  </p:cSld>
  <p:clrMapOvr>
    <a:masterClrMapping/>
  </p:clrMapOvr>
  <p:transition spd="slow">
    <p:wip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smtClean="0"/>
              <a:t>Summary</a:t>
            </a:r>
            <a:endParaRPr lang="en-AU" dirty="0"/>
          </a:p>
        </p:txBody>
      </p:sp>
      <p:sp>
        <p:nvSpPr>
          <p:cNvPr id="105475" name="Rectangle 3"/>
          <p:cNvSpPr>
            <a:spLocks noGrp="1" noChangeArrowheads="1"/>
          </p:cNvSpPr>
          <p:nvPr>
            <p:ph type="body" idx="1"/>
          </p:nvPr>
        </p:nvSpPr>
        <p:spPr>
          <a:xfrm>
            <a:off x="0" y="1941513"/>
            <a:ext cx="9144000" cy="4840287"/>
          </a:xfrm>
        </p:spPr>
        <p:txBody>
          <a:bodyPr/>
          <a:lstStyle/>
          <a:p>
            <a:r>
              <a:rPr lang="en-AU" sz="2600" dirty="0" smtClean="0"/>
              <a:t>principles of wireless cellular networks</a:t>
            </a:r>
          </a:p>
          <a:p>
            <a:pPr lvl="1"/>
            <a:r>
              <a:rPr lang="en-AU" sz="2400" dirty="0" smtClean="0"/>
              <a:t>cellular network organization</a:t>
            </a:r>
          </a:p>
          <a:p>
            <a:r>
              <a:rPr lang="en-AU" sz="2600" dirty="0" smtClean="0"/>
              <a:t>operation of wireless cellular networks</a:t>
            </a:r>
          </a:p>
          <a:p>
            <a:r>
              <a:rPr lang="en-AU" sz="2600" dirty="0" smtClean="0"/>
              <a:t>first-generation </a:t>
            </a:r>
            <a:r>
              <a:rPr lang="en-AU" sz="2600" dirty="0" err="1" smtClean="0"/>
              <a:t>analog</a:t>
            </a:r>
            <a:endParaRPr lang="en-AU" sz="2600" dirty="0" smtClean="0"/>
          </a:p>
          <a:p>
            <a:r>
              <a:rPr lang="en-AU" sz="2600" dirty="0" smtClean="0"/>
              <a:t>second-generation CDMA</a:t>
            </a:r>
          </a:p>
          <a:p>
            <a:pPr lvl="1"/>
            <a:r>
              <a:rPr lang="en-AU" sz="2400" dirty="0" smtClean="0"/>
              <a:t>RAKE receiver</a:t>
            </a:r>
          </a:p>
          <a:p>
            <a:pPr lvl="1"/>
            <a:r>
              <a:rPr lang="en-AU" sz="2400" dirty="0" smtClean="0"/>
              <a:t>IS – 95</a:t>
            </a:r>
          </a:p>
          <a:p>
            <a:r>
              <a:rPr lang="en-AU" sz="2600" dirty="0" smtClean="0"/>
              <a:t>3G systems</a:t>
            </a:r>
          </a:p>
          <a:p>
            <a:r>
              <a:rPr lang="en-AU" sz="2600" dirty="0" smtClean="0"/>
              <a:t>4G systems</a:t>
            </a:r>
          </a:p>
          <a:p>
            <a:pPr lvl="1"/>
            <a:r>
              <a:rPr lang="en-AU" sz="2400" dirty="0" smtClean="0"/>
              <a:t>OFDM and OFDMA</a:t>
            </a:r>
            <a:endParaRPr lang="en-AU" sz="24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73</a:t>
            </a:fld>
            <a:endParaRPr lang="en-US"/>
          </a:p>
        </p:txBody>
      </p:sp>
    </p:spTree>
    <p:extLst>
      <p:ext uri="{BB962C8B-B14F-4D97-AF65-F5344CB8AC3E}">
        <p14:creationId xmlns:p14="http://schemas.microsoft.com/office/powerpoint/2010/main" xmlns="" val="148183850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19541</TotalTime>
  <Words>4961</Words>
  <Application>Microsoft Macintosh PowerPoint</Application>
  <PresentationFormat>On-screen Show (4:3)</PresentationFormat>
  <Paragraphs>642</Paragraphs>
  <Slides>73</Slides>
  <Notes>65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Blends</vt:lpstr>
      <vt:lpstr>Document</vt:lpstr>
      <vt:lpstr>Cellular Wireless Networks</vt:lpstr>
      <vt:lpstr>Ovierview</vt:lpstr>
      <vt:lpstr>Principles of Cellular Networks</vt:lpstr>
      <vt:lpstr>Cellular Network Organization</vt:lpstr>
      <vt:lpstr>Cellular Geometries</vt:lpstr>
      <vt:lpstr>Frequency Reuse</vt:lpstr>
      <vt:lpstr>Frequency Reuse Patterns</vt:lpstr>
      <vt:lpstr>Increasing Capacity</vt:lpstr>
      <vt:lpstr>Cell Splitting</vt:lpstr>
      <vt:lpstr>Increasing Capacity</vt:lpstr>
      <vt:lpstr>Typical Parameters for Macrocells and Microcells </vt:lpstr>
      <vt:lpstr>Frequency Reuse Example</vt:lpstr>
      <vt:lpstr>Operation of Cellular System</vt:lpstr>
      <vt:lpstr>Cellular System Channels</vt:lpstr>
      <vt:lpstr>Call Stages</vt:lpstr>
      <vt:lpstr>Other Functions</vt:lpstr>
      <vt:lpstr>Mobile Radio  Propagation Effects</vt:lpstr>
      <vt:lpstr>Design Factors</vt:lpstr>
      <vt:lpstr>Multipath Propagation</vt:lpstr>
      <vt:lpstr>Diffraction</vt:lpstr>
      <vt:lpstr>Diffraction</vt:lpstr>
      <vt:lpstr>Scattering</vt:lpstr>
      <vt:lpstr>Effects of Multipath Propagation</vt:lpstr>
      <vt:lpstr>Types of Fading</vt:lpstr>
      <vt:lpstr>Error Compensation Mechanisms</vt:lpstr>
      <vt:lpstr>Error Compensation Mechanisms</vt:lpstr>
      <vt:lpstr>First Generation Analog</vt:lpstr>
      <vt:lpstr>AMPS Parameters</vt:lpstr>
      <vt:lpstr>Operation</vt:lpstr>
      <vt:lpstr>AMPS Call Sequence</vt:lpstr>
      <vt:lpstr>AMPS Control Channels</vt:lpstr>
      <vt:lpstr>Second Generation CDMA</vt:lpstr>
      <vt:lpstr>Code Division Multiple Access (CDMA) </vt:lpstr>
      <vt:lpstr>CDMA</vt:lpstr>
      <vt:lpstr>Code Division Multiple Access (CDMA)</vt:lpstr>
      <vt:lpstr>CDMA Example</vt:lpstr>
      <vt:lpstr>CDMA for DSSS</vt:lpstr>
      <vt:lpstr>CDMA Transceiver Block Diagram</vt:lpstr>
      <vt:lpstr>Slide 39</vt:lpstr>
      <vt:lpstr>Slide 40</vt:lpstr>
      <vt:lpstr>CDMA example</vt:lpstr>
      <vt:lpstr>CDMA example</vt:lpstr>
      <vt:lpstr>CDMA example</vt:lpstr>
      <vt:lpstr>CDMA example</vt:lpstr>
      <vt:lpstr>CDMA example</vt:lpstr>
      <vt:lpstr>Slide 46</vt:lpstr>
      <vt:lpstr>W-CDMA Parameters</vt:lpstr>
      <vt:lpstr>CDMA Advantages </vt:lpstr>
      <vt:lpstr>CDMA Disadvantages</vt:lpstr>
      <vt:lpstr>RAKE Receiver</vt:lpstr>
      <vt:lpstr>RAKE Receiver</vt:lpstr>
      <vt:lpstr>Slide 52</vt:lpstr>
      <vt:lpstr>IS-95</vt:lpstr>
      <vt:lpstr>IS-95 Channel Structure</vt:lpstr>
      <vt:lpstr>IS-95 Forward Link</vt:lpstr>
      <vt:lpstr>Forward Link Processing</vt:lpstr>
      <vt:lpstr>Forward Link - Scrambling</vt:lpstr>
      <vt:lpstr>Forward Link - Power Control</vt:lpstr>
      <vt:lpstr>Forward Link - DSSS</vt:lpstr>
      <vt:lpstr>Third Generation (3G) Systems</vt:lpstr>
      <vt:lpstr>3G Driving Forces</vt:lpstr>
      <vt:lpstr>Typical Mobile Device Capacity Demands </vt:lpstr>
      <vt:lpstr>IMT-2000 Terrestrial Radio Alternative Interfaces</vt:lpstr>
      <vt:lpstr>CDMA Design Considerations – Bandwidth and Chip Rate</vt:lpstr>
      <vt:lpstr>CDMA Design Considerations – Multirate</vt:lpstr>
      <vt:lpstr>CDMA Multirate Time and Code Multiplexing</vt:lpstr>
      <vt:lpstr>Fourth Generation (4G) Systems</vt:lpstr>
      <vt:lpstr>4G Development</vt:lpstr>
      <vt:lpstr>Wireless Network Generations </vt:lpstr>
      <vt:lpstr>Advantages of OFDM</vt:lpstr>
      <vt:lpstr>OFDM Quadrature Phase  Shift Keying (QPSK)</vt:lpstr>
      <vt:lpstr>(OFDMA)</vt:lpstr>
      <vt:lpstr>Summary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689</cp:revision>
  <dcterms:created xsi:type="dcterms:W3CDTF">1999-06-26T21:48:38Z</dcterms:created>
  <dcterms:modified xsi:type="dcterms:W3CDTF">2013-12-29T09:42:23Z</dcterms:modified>
</cp:coreProperties>
</file>