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68"/>
  </p:notesMasterIdLst>
  <p:handoutMasterIdLst>
    <p:handoutMasterId r:id="rId69"/>
  </p:handoutMasterIdLst>
  <p:sldIdLst>
    <p:sldId id="256" r:id="rId2"/>
    <p:sldId id="464" r:id="rId3"/>
    <p:sldId id="608" r:id="rId4"/>
    <p:sldId id="611" r:id="rId5"/>
    <p:sldId id="657" r:id="rId6"/>
    <p:sldId id="613" r:id="rId7"/>
    <p:sldId id="681" r:id="rId8"/>
    <p:sldId id="614" r:id="rId9"/>
    <p:sldId id="615" r:id="rId10"/>
    <p:sldId id="616" r:id="rId11"/>
    <p:sldId id="617" r:id="rId12"/>
    <p:sldId id="618" r:id="rId13"/>
    <p:sldId id="680" r:id="rId14"/>
    <p:sldId id="619" r:id="rId15"/>
    <p:sldId id="620" r:id="rId16"/>
    <p:sldId id="658" r:id="rId17"/>
    <p:sldId id="659" r:id="rId18"/>
    <p:sldId id="661" r:id="rId19"/>
    <p:sldId id="663" r:id="rId20"/>
    <p:sldId id="662" r:id="rId21"/>
    <p:sldId id="670" r:id="rId22"/>
    <p:sldId id="660" r:id="rId23"/>
    <p:sldId id="664" r:id="rId24"/>
    <p:sldId id="665" r:id="rId25"/>
    <p:sldId id="625" r:id="rId26"/>
    <p:sldId id="626" r:id="rId27"/>
    <p:sldId id="627" r:id="rId28"/>
    <p:sldId id="628" r:id="rId29"/>
    <p:sldId id="629" r:id="rId30"/>
    <p:sldId id="630" r:id="rId31"/>
    <p:sldId id="631" r:id="rId32"/>
    <p:sldId id="632" r:id="rId33"/>
    <p:sldId id="676" r:id="rId34"/>
    <p:sldId id="677" r:id="rId35"/>
    <p:sldId id="633" r:id="rId36"/>
    <p:sldId id="666" r:id="rId37"/>
    <p:sldId id="635" r:id="rId38"/>
    <p:sldId id="636" r:id="rId39"/>
    <p:sldId id="637" r:id="rId40"/>
    <p:sldId id="638" r:id="rId41"/>
    <p:sldId id="639" r:id="rId42"/>
    <p:sldId id="640" r:id="rId43"/>
    <p:sldId id="641" r:id="rId44"/>
    <p:sldId id="642" r:id="rId45"/>
    <p:sldId id="643" r:id="rId46"/>
    <p:sldId id="678" r:id="rId47"/>
    <p:sldId id="674" r:id="rId48"/>
    <p:sldId id="679" r:id="rId49"/>
    <p:sldId id="667" r:id="rId50"/>
    <p:sldId id="668" r:id="rId51"/>
    <p:sldId id="669" r:id="rId52"/>
    <p:sldId id="644" r:id="rId53"/>
    <p:sldId id="645" r:id="rId54"/>
    <p:sldId id="646" r:id="rId55"/>
    <p:sldId id="647" r:id="rId56"/>
    <p:sldId id="648" r:id="rId57"/>
    <p:sldId id="649" r:id="rId58"/>
    <p:sldId id="650" r:id="rId59"/>
    <p:sldId id="651" r:id="rId60"/>
    <p:sldId id="652" r:id="rId61"/>
    <p:sldId id="653" r:id="rId62"/>
    <p:sldId id="654" r:id="rId63"/>
    <p:sldId id="655" r:id="rId64"/>
    <p:sldId id="656" r:id="rId65"/>
    <p:sldId id="609" r:id="rId66"/>
    <p:sldId id="402" r:id="rId6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2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2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2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2400" kern="1200">
        <a:solidFill>
          <a:schemeClr val="tx1"/>
        </a:solidFill>
        <a:latin typeface="Tahom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996BA8"/>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935" autoAdjust="0"/>
  </p:normalViewPr>
  <p:slideViewPr>
    <p:cSldViewPr>
      <p:cViewPr>
        <p:scale>
          <a:sx n="54" d="100"/>
          <a:sy n="54" d="100"/>
        </p:scale>
        <p:origin x="-175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9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89913015-08CC-E440-87A1-58B4C761A80F}" type="datetime1">
              <a:rPr lang="en-US" smtClean="0"/>
              <a:pPr>
                <a:defRPr/>
              </a:pPr>
              <a:t>12/27/2013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2199EECF-33E2-8544-8C03-9676057B3023}" type="slidenum">
              <a:rPr lang="en-US"/>
              <a:pPr>
                <a:defRPr/>
              </a:pPr>
              <a:t>‹#›</a:t>
            </a:fld>
            <a:endParaRPr lang="en-US"/>
          </a:p>
        </p:txBody>
      </p:sp>
    </p:spTree>
    <p:extLst>
      <p:ext uri="{BB962C8B-B14F-4D97-AF65-F5344CB8AC3E}">
        <p14:creationId xmlns:p14="http://schemas.microsoft.com/office/powerpoint/2010/main" xmlns="" val="18503753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A5A55371-E085-8144-BCF5-50D4CD713AB0}" type="datetime1">
              <a:rPr lang="en-US" smtClean="0"/>
              <a:pPr>
                <a:defRPr/>
              </a:pPr>
              <a:t>12/27/2013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AB9DE7AF-AD50-8844-9C9B-3555AFAFC167}" type="slidenum">
              <a:rPr lang="en-US"/>
              <a:pPr>
                <a:defRPr/>
              </a:pPr>
              <a:t>‹#›</a:t>
            </a:fld>
            <a:endParaRPr lang="en-US"/>
          </a:p>
        </p:txBody>
      </p:sp>
    </p:spTree>
    <p:extLst>
      <p:ext uri="{BB962C8B-B14F-4D97-AF65-F5344CB8AC3E}">
        <p14:creationId xmlns:p14="http://schemas.microsoft.com/office/powerpoint/2010/main" xmlns="" val="3294829746"/>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E5333D6-F8DD-3B42-B3CF-F6BDA3F0DB9F}" type="slidenum">
              <a:rPr lang="en-US"/>
              <a:pPr>
                <a:defRPr/>
              </a:pPr>
              <a:t>4</a:t>
            </a:fld>
            <a:endParaRPr lang="en-US"/>
          </a:p>
        </p:txBody>
      </p:sp>
      <p:sp>
        <p:nvSpPr>
          <p:cNvPr id="1085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0854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1ABEAB2-3028-0D47-B377-7372815C37E0}" type="slidenum">
              <a:rPr lang="en-US"/>
              <a:pPr>
                <a:defRPr/>
              </a:pPr>
              <a:t>6</a:t>
            </a:fld>
            <a:endParaRPr lang="en-US"/>
          </a:p>
        </p:txBody>
      </p:sp>
      <p:sp>
        <p:nvSpPr>
          <p:cNvPr id="1105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10595"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EB4DDE7-298D-AF4D-8DE1-5A49E94B37EF}" type="slidenum">
              <a:rPr lang="en-US"/>
              <a:pPr>
                <a:defRPr/>
              </a:pPr>
              <a:t>8</a:t>
            </a:fld>
            <a:endParaRPr lang="en-US"/>
          </a:p>
        </p:txBody>
      </p:sp>
      <p:sp>
        <p:nvSpPr>
          <p:cNvPr id="1116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11619"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1B078E2-C5D8-5B47-B9EB-5914E095264D}" type="slidenum">
              <a:rPr lang="en-US"/>
              <a:pPr>
                <a:defRPr/>
              </a:pPr>
              <a:t>9</a:t>
            </a:fld>
            <a:endParaRPr lang="en-US"/>
          </a:p>
        </p:txBody>
      </p:sp>
      <p:sp>
        <p:nvSpPr>
          <p:cNvPr id="1136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1366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3D1915-9947-0341-9183-497166D1C29E}" type="slidenum">
              <a:rPr lang="en-US"/>
              <a:pPr>
                <a:defRPr/>
              </a:pPr>
              <a:t>10</a:t>
            </a:fld>
            <a:endParaRPr lang="en-US"/>
          </a:p>
        </p:txBody>
      </p:sp>
      <p:sp>
        <p:nvSpPr>
          <p:cNvPr id="1146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14691" name="Rectangle 3"/>
          <p:cNvSpPr>
            <a:spLocks noGrp="1" noChangeArrowheads="1"/>
          </p:cNvSpPr>
          <p:nvPr>
            <p:ph type="body" idx="1"/>
          </p:nvPr>
        </p:nvSpPr>
        <p:spPr/>
        <p:txBody>
          <a:bodyPr/>
          <a:lstStyle/>
          <a:p>
            <a:pPr eaLnBrk="1" hangingPunct="1">
              <a:defRPr/>
            </a:pPr>
            <a:r>
              <a:rPr lang="en-US" smtClean="0">
                <a:cs typeface="+mn-cs"/>
              </a:rPr>
              <a:t>Read</a:t>
            </a:r>
          </a:p>
          <a:p>
            <a:pPr eaLnBrk="1" hangingPunct="1">
              <a:defRPr/>
            </a:pPr>
            <a:endParaRPr lang="en-US" smtClean="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A75EC5-7213-2549-842C-972F1DBD1074}" type="slidenum">
              <a:rPr lang="en-US"/>
              <a:pPr>
                <a:defRPr/>
              </a:pPr>
              <a:t>11</a:t>
            </a:fld>
            <a:endParaRPr lang="en-US"/>
          </a:p>
        </p:txBody>
      </p:sp>
      <p:sp>
        <p:nvSpPr>
          <p:cNvPr id="1157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15715" name="Rectangle 3"/>
          <p:cNvSpPr>
            <a:spLocks noGrp="1" noChangeArrowheads="1"/>
          </p:cNvSpPr>
          <p:nvPr>
            <p:ph type="body" idx="1"/>
          </p:nvPr>
        </p:nvSpPr>
        <p:spPr/>
        <p:txBody>
          <a:bodyPr/>
          <a:lstStyle/>
          <a:p>
            <a:pPr eaLnBrk="1" hangingPunct="1">
              <a:defRPr/>
            </a:pPr>
            <a:r>
              <a:rPr lang="en-US" smtClean="0">
                <a:cs typeface="+mn-cs"/>
              </a:rPr>
              <a:t>Read</a:t>
            </a:r>
          </a:p>
          <a:p>
            <a:pPr eaLnBrk="1" hangingPunct="1">
              <a:defRPr/>
            </a:pPr>
            <a:endParaRPr lang="en-US"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AE690B9-34E0-794B-AD39-6FF2E77E7DA2}" type="slidenum">
              <a:rPr lang="en-US"/>
              <a:pPr>
                <a:defRPr/>
              </a:pPr>
              <a:t>12</a:t>
            </a:fld>
            <a:endParaRPr lang="en-US"/>
          </a:p>
        </p:txBody>
      </p:sp>
      <p:sp>
        <p:nvSpPr>
          <p:cNvPr id="1187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18787" name="Rectangle 3"/>
          <p:cNvSpPr>
            <a:spLocks noGrp="1" noChangeArrowheads="1"/>
          </p:cNvSpPr>
          <p:nvPr>
            <p:ph type="body" idx="1"/>
          </p:nvPr>
        </p:nvSpPr>
        <p:spPr/>
        <p:txBody>
          <a:bodyPr/>
          <a:lstStyle/>
          <a:p>
            <a:pPr eaLnBrk="1" hangingPunct="1">
              <a:defRPr/>
            </a:pPr>
            <a:r>
              <a:rPr lang="en-US" smtClean="0">
                <a:cs typeface="+mn-cs"/>
              </a:rPr>
              <a:t>Basic block diagram: read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B1F6730-7025-5C40-9D8B-180C0CEE9B84}" type="slidenum">
              <a:rPr lang="en-US"/>
              <a:pPr>
                <a:defRPr/>
              </a:pPr>
              <a:t>14</a:t>
            </a:fld>
            <a:endParaRPr lang="en-US"/>
          </a:p>
        </p:txBody>
      </p:sp>
      <p:sp>
        <p:nvSpPr>
          <p:cNvPr id="1198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19811"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A4C1FA5-CF7E-CC4C-9F66-3F78F313CFC1}" type="slidenum">
              <a:rPr lang="en-US"/>
              <a:pPr>
                <a:defRPr/>
              </a:pPr>
              <a:t>15</a:t>
            </a:fld>
            <a:endParaRPr lang="en-US"/>
          </a:p>
        </p:txBody>
      </p:sp>
      <p:sp>
        <p:nvSpPr>
          <p:cNvPr id="1208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0835" name="Rectangle 3"/>
          <p:cNvSpPr>
            <a:spLocks noGrp="1" noChangeArrowheads="1"/>
          </p:cNvSpPr>
          <p:nvPr>
            <p:ph type="body" idx="1"/>
          </p:nvPr>
        </p:nvSpPr>
        <p:spPr/>
        <p:txBody>
          <a:bodyPr/>
          <a:lstStyle/>
          <a:p>
            <a:pPr eaLnBrk="1" hangingPunct="1">
              <a:defRPr/>
            </a:pPr>
            <a:r>
              <a:rPr lang="en-US" smtClean="0">
                <a:cs typeface="+mn-cs"/>
              </a:rPr>
              <a:t>Read</a:t>
            </a:r>
          </a:p>
          <a:p>
            <a:pPr eaLnBrk="1" hangingPunct="1">
              <a:defRPr/>
            </a:pPr>
            <a:endParaRPr lang="en-US" smtClean="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194535A-68F8-4B4A-A311-D5DA02AFD684}" type="slidenum">
              <a:rPr lang="en-US"/>
              <a:pPr>
                <a:defRPr/>
              </a:pPr>
              <a:t>21</a:t>
            </a:fld>
            <a:endParaRPr lang="en-US"/>
          </a:p>
        </p:txBody>
      </p:sp>
      <p:sp>
        <p:nvSpPr>
          <p:cNvPr id="1259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595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194535A-68F8-4B4A-A311-D5DA02AFD684}" type="slidenum">
              <a:rPr lang="en-US"/>
              <a:pPr>
                <a:defRPr/>
              </a:pPr>
              <a:t>25</a:t>
            </a:fld>
            <a:endParaRPr lang="en-US"/>
          </a:p>
        </p:txBody>
      </p:sp>
      <p:sp>
        <p:nvSpPr>
          <p:cNvPr id="1259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595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D2D9FA9-9221-2842-A141-4FA6EBE3854C}" type="slidenum">
              <a:rPr lang="en-US"/>
              <a:pPr>
                <a:defRPr/>
              </a:pPr>
              <a:t>26</a:t>
            </a:fld>
            <a:endParaRPr lang="en-US"/>
          </a:p>
        </p:txBody>
      </p:sp>
      <p:sp>
        <p:nvSpPr>
          <p:cNvPr id="1269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6979" name="Rectangle 3"/>
          <p:cNvSpPr>
            <a:spLocks noGrp="1" noChangeArrowheads="1"/>
          </p:cNvSpPr>
          <p:nvPr>
            <p:ph type="body" idx="1"/>
          </p:nvPr>
        </p:nvSpPr>
        <p:spPr/>
        <p:txBody>
          <a:bodyPr/>
          <a:lstStyle/>
          <a:p>
            <a:pPr eaLnBrk="1" hangingPunct="1">
              <a:defRPr/>
            </a:pPr>
            <a:r>
              <a:rPr lang="en-US" smtClean="0">
                <a:cs typeface="+mn-cs"/>
              </a:rPr>
              <a:t>Read</a:t>
            </a:r>
          </a:p>
          <a:p>
            <a:pPr eaLnBrk="1" hangingPunct="1">
              <a:defRPr/>
            </a:pPr>
            <a:endParaRPr lang="en-US" smtClean="0">
              <a:cs typeface="+mn-cs"/>
            </a:endParaRPr>
          </a:p>
          <a:p>
            <a:pPr eaLnBrk="1" hangingPunct="1">
              <a:defRPr/>
            </a:pPr>
            <a:r>
              <a:rPr lang="en-US" smtClean="0">
                <a:cs typeface="+mn-cs"/>
              </a:rPr>
              <a:t>Installing NS2 is non-trivial on the cs machines because of various dependencies, so its been already done for us.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72347D8-A47D-DF40-9969-205F77A986B2}" type="slidenum">
              <a:rPr lang="en-US"/>
              <a:pPr>
                <a:defRPr/>
              </a:pPr>
              <a:t>27</a:t>
            </a:fld>
            <a:endParaRPr lang="en-US"/>
          </a:p>
        </p:txBody>
      </p:sp>
      <p:sp>
        <p:nvSpPr>
          <p:cNvPr id="1280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8003" name="Rectangle 3"/>
          <p:cNvSpPr>
            <a:spLocks noGrp="1" noChangeArrowheads="1"/>
          </p:cNvSpPr>
          <p:nvPr>
            <p:ph type="body" idx="1"/>
          </p:nvPr>
        </p:nvSpPr>
        <p:spPr/>
        <p:txBody>
          <a:bodyPr/>
          <a:lstStyle/>
          <a:p>
            <a:pPr eaLnBrk="1" hangingPunct="1">
              <a:defRPr/>
            </a:pPr>
            <a:r>
              <a:rPr lang="en-US" smtClean="0">
                <a:cs typeface="+mn-cs"/>
              </a:rPr>
              <a:t>Our major section is devoted to this part, which is how to use the simulator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D78AB05-68EF-8240-8D1C-D83F040BCD7F}" type="slidenum">
              <a:rPr lang="en-US"/>
              <a:pPr>
                <a:defRPr/>
              </a:pPr>
              <a:t>28</a:t>
            </a:fld>
            <a:endParaRPr lang="en-US"/>
          </a:p>
        </p:txBody>
      </p:sp>
      <p:sp>
        <p:nvSpPr>
          <p:cNvPr id="1290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9027" name="Rectangle 3"/>
          <p:cNvSpPr>
            <a:spLocks noGrp="1" noChangeArrowheads="1"/>
          </p:cNvSpPr>
          <p:nvPr>
            <p:ph type="body" idx="1"/>
          </p:nvPr>
        </p:nvSpPr>
        <p:spPr/>
        <p:txBody>
          <a:bodyPr/>
          <a:lstStyle/>
          <a:p>
            <a:pPr eaLnBrk="1" hangingPunct="1">
              <a:defRPr/>
            </a:pPr>
            <a:r>
              <a:rPr lang="en-US" smtClean="0">
                <a:cs typeface="+mn-cs"/>
              </a:rPr>
              <a:t>We</a:t>
            </a:r>
            <a:r>
              <a:rPr lang="ja-JP" altLang="en-US" smtClean="0">
                <a:latin typeface="Arial"/>
                <a:cs typeface="+mn-cs"/>
              </a:rPr>
              <a:t>’</a:t>
            </a:r>
            <a:r>
              <a:rPr lang="en-US" smtClean="0">
                <a:cs typeface="+mn-cs"/>
              </a:rPr>
              <a:t>ll look at how to create topologies, how to get the traces and then how to use NAM to visualise our network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73BAF5C-0757-1C4C-A25E-D9995569CF1B}" type="slidenum">
              <a:rPr lang="en-US"/>
              <a:pPr>
                <a:defRPr/>
              </a:pPr>
              <a:t>29</a:t>
            </a:fld>
            <a:endParaRPr lang="en-US"/>
          </a:p>
        </p:txBody>
      </p:sp>
      <p:sp>
        <p:nvSpPr>
          <p:cNvPr id="1300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0051" name="Rectangle 3"/>
          <p:cNvSpPr>
            <a:spLocks noGrp="1" noChangeArrowheads="1"/>
          </p:cNvSpPr>
          <p:nvPr>
            <p:ph type="body" idx="1"/>
          </p:nvPr>
        </p:nvSpPr>
        <p:spPr/>
        <p:txBody>
          <a:bodyPr/>
          <a:lstStyle/>
          <a:p>
            <a:pPr eaLnBrk="1" hangingPunct="1">
              <a:defRPr/>
            </a:pPr>
            <a:r>
              <a:rPr lang="en-US" smtClean="0">
                <a:cs typeface="+mn-cs"/>
              </a:rPr>
              <a:t>Read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35BA1A5-4644-5442-B5C6-40BE89C6657D}" type="slidenum">
              <a:rPr lang="en-US"/>
              <a:pPr>
                <a:defRPr/>
              </a:pPr>
              <a:t>30</a:t>
            </a:fld>
            <a:endParaRPr lang="en-US"/>
          </a:p>
        </p:txBody>
      </p:sp>
      <p:sp>
        <p:nvSpPr>
          <p:cNvPr id="1310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1075" name="Rectangle 3"/>
          <p:cNvSpPr>
            <a:spLocks noGrp="1" noChangeArrowheads="1"/>
          </p:cNvSpPr>
          <p:nvPr>
            <p:ph type="body" idx="1"/>
          </p:nvPr>
        </p:nvSpPr>
        <p:spPr/>
        <p:txBody>
          <a:bodyPr/>
          <a:lstStyle/>
          <a:p>
            <a:pPr eaLnBrk="1" hangingPunct="1">
              <a:defRPr/>
            </a:pPr>
            <a:r>
              <a:rPr lang="en-US" smtClean="0">
                <a:cs typeface="+mn-cs"/>
              </a:rPr>
              <a:t>So lets start by creating a topology is NS2, we</a:t>
            </a:r>
            <a:r>
              <a:rPr lang="ja-JP" altLang="en-US" smtClean="0">
                <a:latin typeface="Arial"/>
                <a:cs typeface="+mn-cs"/>
              </a:rPr>
              <a:t>’</a:t>
            </a:r>
            <a:r>
              <a:rPr lang="en-US" smtClean="0">
                <a:cs typeface="+mn-cs"/>
              </a:rPr>
              <a:t>re just defining stuff, no packets are going through yet</a:t>
            </a:r>
          </a:p>
          <a:p>
            <a:pPr eaLnBrk="1" hangingPunct="1">
              <a:defRPr/>
            </a:pPr>
            <a:endParaRPr lang="en-US" smtClean="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846CB3B-8CF9-854E-B8FD-0DCFD826E0D8}" type="slidenum">
              <a:rPr lang="en-US"/>
              <a:pPr>
                <a:defRPr/>
              </a:pPr>
              <a:t>31</a:t>
            </a:fld>
            <a:endParaRPr lang="en-US"/>
          </a:p>
        </p:txBody>
      </p:sp>
      <p:sp>
        <p:nvSpPr>
          <p:cNvPr id="1320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2099"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30778F6-1F3A-5049-ABD1-375AF4A7C9C6}" type="slidenum">
              <a:rPr lang="en-US"/>
              <a:pPr>
                <a:defRPr/>
              </a:pPr>
              <a:t>32</a:t>
            </a:fld>
            <a:endParaRPr lang="en-US"/>
          </a:p>
        </p:txBody>
      </p:sp>
      <p:sp>
        <p:nvSpPr>
          <p:cNvPr id="1331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3123"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BA904B8-A647-8247-BB76-450F7E9FB991}" type="slidenum">
              <a:rPr lang="en-US"/>
              <a:pPr>
                <a:defRPr/>
              </a:pPr>
              <a:t>33</a:t>
            </a:fld>
            <a:endParaRPr lang="en-US"/>
          </a:p>
        </p:txBody>
      </p:sp>
      <p:sp>
        <p:nvSpPr>
          <p:cNvPr id="1218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1859" name="Rectangle 3"/>
          <p:cNvSpPr>
            <a:spLocks noGrp="1" noChangeArrowheads="1"/>
          </p:cNvSpPr>
          <p:nvPr>
            <p:ph type="body" idx="1"/>
          </p:nvPr>
        </p:nvSpPr>
        <p:spPr/>
        <p:txBody>
          <a:bodyPr/>
          <a:lstStyle/>
          <a:p>
            <a:pPr eaLnBrk="1" hangingPunct="1">
              <a:defRPr/>
            </a:pPr>
            <a:r>
              <a:rPr lang="en-US" smtClean="0">
                <a:cs typeface="+mn-cs"/>
              </a:rPr>
              <a:t>NS2 lets us create topologies with different nodes, different types of links in betweeb them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D12B524-3034-F244-B9CF-F695B74E36E4}" type="slidenum">
              <a:rPr lang="en-US"/>
              <a:pPr>
                <a:defRPr/>
              </a:pPr>
              <a:t>34</a:t>
            </a:fld>
            <a:endParaRPr lang="en-US"/>
          </a:p>
        </p:txBody>
      </p:sp>
      <p:sp>
        <p:nvSpPr>
          <p:cNvPr id="1228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288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F52EC57-3771-F849-BDC0-3422928F0E44}" type="slidenum">
              <a:rPr lang="en-US"/>
              <a:pPr>
                <a:defRPr/>
              </a:pPr>
              <a:t>35</a:t>
            </a:fld>
            <a:endParaRPr lang="en-US"/>
          </a:p>
        </p:txBody>
      </p:sp>
      <p:sp>
        <p:nvSpPr>
          <p:cNvPr id="1341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414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5172724-3833-0B45-9053-AD5CAEE21280}" type="slidenum">
              <a:rPr lang="en-US"/>
              <a:pPr>
                <a:defRPr/>
              </a:pPr>
              <a:t>37</a:t>
            </a:fld>
            <a:endParaRPr lang="en-US"/>
          </a:p>
        </p:txBody>
      </p:sp>
      <p:sp>
        <p:nvSpPr>
          <p:cNvPr id="136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6195"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A7E6BF4-5DCC-C548-8BF8-B25A5A64D8D7}" type="slidenum">
              <a:rPr lang="en-US"/>
              <a:pPr>
                <a:defRPr/>
              </a:pPr>
              <a:t>38</a:t>
            </a:fld>
            <a:endParaRPr lang="en-US"/>
          </a:p>
        </p:txBody>
      </p:sp>
      <p:sp>
        <p:nvSpPr>
          <p:cNvPr id="1372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721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4CD96D9-307D-9144-9B89-A1ECFFA60629}" type="slidenum">
              <a:rPr lang="en-US"/>
              <a:pPr>
                <a:defRPr/>
              </a:pPr>
              <a:t>39</a:t>
            </a:fld>
            <a:endParaRPr lang="en-US"/>
          </a:p>
        </p:txBody>
      </p:sp>
      <p:sp>
        <p:nvSpPr>
          <p:cNvPr id="1382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824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E895A69-EFD6-CB4C-B19E-ED1B1A5B7DAF}" type="slidenum">
              <a:rPr lang="en-US"/>
              <a:pPr>
                <a:defRPr/>
              </a:pPr>
              <a:t>40</a:t>
            </a:fld>
            <a:endParaRPr lang="en-US"/>
          </a:p>
        </p:txBody>
      </p:sp>
      <p:sp>
        <p:nvSpPr>
          <p:cNvPr id="1392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926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DE682ED-5F9B-C642-A547-496BC596B4DA}" type="slidenum">
              <a:rPr lang="en-US"/>
              <a:pPr>
                <a:defRPr/>
              </a:pPr>
              <a:t>42</a:t>
            </a:fld>
            <a:endParaRPr lang="en-US"/>
          </a:p>
        </p:txBody>
      </p:sp>
      <p:sp>
        <p:nvSpPr>
          <p:cNvPr id="1402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40291" name="Rectangle 3"/>
          <p:cNvSpPr>
            <a:spLocks noGrp="1" noChangeArrowheads="1"/>
          </p:cNvSpPr>
          <p:nvPr>
            <p:ph type="body" idx="1"/>
          </p:nvPr>
        </p:nvSpPr>
        <p:spPr/>
        <p:txBody>
          <a:bodyPr/>
          <a:lstStyle/>
          <a:p>
            <a:pPr eaLnBrk="1" hangingPunct="1">
              <a:defRPr/>
            </a:pPr>
            <a:r>
              <a:rPr lang="en-US" i="1" smtClean="0">
                <a:cs typeface="+mn-cs"/>
              </a:rPr>
              <a:t>$ns</a:t>
            </a:r>
            <a:r>
              <a:rPr lang="en-US" smtClean="0">
                <a:cs typeface="+mn-cs"/>
              </a:rPr>
              <a:t> duplex-link-op </a:t>
            </a:r>
            <a:r>
              <a:rPr lang="en-US" i="1" smtClean="0">
                <a:cs typeface="+mn-cs"/>
              </a:rPr>
              <a:t>node1 node2 ...</a:t>
            </a:r>
            <a:r>
              <a:rPr lang="en-US" smtClean="0">
                <a:cs typeface="+mn-cs"/>
              </a:rPr>
              <a:t>: The next couple of lines are used for the NAM display. To see the effects of these lines, users can comment these lines out and try the simulation.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6936FF1-EBEF-544C-8593-CF6B1DF89BB2}" type="slidenum">
              <a:rPr lang="en-US"/>
              <a:pPr>
                <a:defRPr/>
              </a:pPr>
              <a:t>43</a:t>
            </a:fld>
            <a:endParaRPr lang="en-US"/>
          </a:p>
        </p:txBody>
      </p:sp>
      <p:sp>
        <p:nvSpPr>
          <p:cNvPr id="1413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41315" name="Rectangle 3"/>
          <p:cNvSpPr>
            <a:spLocks noGrp="1" noChangeArrowheads="1"/>
          </p:cNvSpPr>
          <p:nvPr>
            <p:ph type="body" idx="1"/>
          </p:nvPr>
        </p:nvSpPr>
        <p:spPr/>
        <p:txBody>
          <a:bodyPr/>
          <a:lstStyle/>
          <a:p>
            <a:pPr eaLnBrk="1" hangingPunct="1">
              <a:lnSpc>
                <a:spcPct val="90000"/>
              </a:lnSpc>
              <a:defRPr/>
            </a:pPr>
            <a:r>
              <a:rPr lang="en-US" dirty="0" smtClean="0">
                <a:cs typeface="+mn-cs"/>
              </a:rPr>
              <a:t>et </a:t>
            </a:r>
            <a:r>
              <a:rPr lang="en-US" i="1" dirty="0" err="1" smtClean="0">
                <a:cs typeface="+mn-cs"/>
              </a:rPr>
              <a:t>tcp</a:t>
            </a:r>
            <a:r>
              <a:rPr lang="en-US" dirty="0" smtClean="0">
                <a:cs typeface="+mn-cs"/>
              </a:rPr>
              <a:t> [new </a:t>
            </a:r>
            <a:r>
              <a:rPr lang="en-US" i="1" dirty="0" smtClean="0">
                <a:cs typeface="+mn-cs"/>
              </a:rPr>
              <a:t>Agent/TCP</a:t>
            </a:r>
            <a:r>
              <a:rPr lang="en-US" dirty="0" smtClean="0">
                <a:cs typeface="+mn-cs"/>
              </a:rPr>
              <a:t>]: This line shows how to create a TCP agent. But in general, users can create any agent or traffic sources in this way. Agents and traffic sources are in fact basic objects (not compound objects), mostly implemented in C++ and linked to </a:t>
            </a:r>
            <a:r>
              <a:rPr lang="en-US" dirty="0" err="1" smtClean="0">
                <a:cs typeface="+mn-cs"/>
              </a:rPr>
              <a:t>OTcl</a:t>
            </a:r>
            <a:r>
              <a:rPr lang="en-US" dirty="0" smtClean="0">
                <a:cs typeface="+mn-cs"/>
              </a:rPr>
              <a:t>. Therefore, there are no specific Simulator object member functions that create these object instances. To create agents or traffic sources, a user should know the class names these objects (Agent/TCP, </a:t>
            </a:r>
            <a:r>
              <a:rPr lang="en-US" dirty="0" err="1" smtClean="0">
                <a:cs typeface="+mn-cs"/>
              </a:rPr>
              <a:t>Agnet</a:t>
            </a:r>
            <a:r>
              <a:rPr lang="en-US" dirty="0" smtClean="0">
                <a:cs typeface="+mn-cs"/>
              </a:rPr>
              <a:t>/</a:t>
            </a:r>
            <a:r>
              <a:rPr lang="en-US" dirty="0" err="1" smtClean="0">
                <a:cs typeface="+mn-cs"/>
              </a:rPr>
              <a:t>TCPSink</a:t>
            </a:r>
            <a:r>
              <a:rPr lang="en-US" dirty="0" smtClean="0">
                <a:cs typeface="+mn-cs"/>
              </a:rPr>
              <a:t>, Application/FTP and so on). This information can be found in the NS documentation or partly in this documentation. But one shortcut is to look at the "ns-2/</a:t>
            </a:r>
            <a:r>
              <a:rPr lang="en-US" dirty="0" err="1" smtClean="0">
                <a:cs typeface="+mn-cs"/>
              </a:rPr>
              <a:t>tcl</a:t>
            </a:r>
            <a:r>
              <a:rPr lang="en-US" dirty="0" smtClean="0">
                <a:cs typeface="+mn-cs"/>
              </a:rPr>
              <a:t>/libs/ns-</a:t>
            </a:r>
            <a:r>
              <a:rPr lang="en-US" dirty="0" err="1" smtClean="0">
                <a:cs typeface="+mn-cs"/>
              </a:rPr>
              <a:t>default.tcl</a:t>
            </a:r>
            <a:r>
              <a:rPr lang="en-US" dirty="0" smtClean="0">
                <a:cs typeface="+mn-cs"/>
              </a:rPr>
              <a:t>" file. This file contains the default configurable parameter value settings for available network objects. Therefore, it works as a good indicator of what kind of network objects are available in NS and what are the configurable parameters.</a:t>
            </a:r>
            <a:br>
              <a:rPr lang="en-US" dirty="0" smtClean="0">
                <a:cs typeface="+mn-cs"/>
              </a:rPr>
            </a:br>
            <a:r>
              <a:rPr lang="en-US" dirty="0" smtClean="0">
                <a:cs typeface="+mn-cs"/>
              </a:rPr>
              <a:t>  </a:t>
            </a:r>
          </a:p>
          <a:p>
            <a:pPr eaLnBrk="1" hangingPunct="1">
              <a:lnSpc>
                <a:spcPct val="90000"/>
              </a:lnSpc>
              <a:defRPr/>
            </a:pPr>
            <a:r>
              <a:rPr lang="en-US" i="1" dirty="0" smtClean="0">
                <a:cs typeface="+mn-cs"/>
              </a:rPr>
              <a:t>$ns</a:t>
            </a:r>
            <a:r>
              <a:rPr lang="en-US" dirty="0" smtClean="0">
                <a:cs typeface="+mn-cs"/>
              </a:rPr>
              <a:t> attach-agent </a:t>
            </a:r>
            <a:r>
              <a:rPr lang="en-US" i="1" dirty="0" smtClean="0">
                <a:cs typeface="+mn-cs"/>
              </a:rPr>
              <a:t>node agent</a:t>
            </a:r>
            <a:r>
              <a:rPr lang="en-US" dirty="0" smtClean="0">
                <a:cs typeface="+mn-cs"/>
              </a:rPr>
              <a:t>: The attach-agent member function attaches an agent object created to a node object. Actually, what this function does is call the attach member function of specified node, which attaches the given agent to itself. Therefore, a user can do the same thing by, for example, $n0 attach $</a:t>
            </a:r>
            <a:r>
              <a:rPr lang="en-US" dirty="0" err="1" smtClean="0">
                <a:cs typeface="+mn-cs"/>
              </a:rPr>
              <a:t>tcp</a:t>
            </a:r>
            <a:r>
              <a:rPr lang="en-US" dirty="0" smtClean="0">
                <a:cs typeface="+mn-cs"/>
              </a:rPr>
              <a:t>. Similarly, each agent object has a member function attach-agent that attaches a traffic source object to itself.</a:t>
            </a:r>
            <a:br>
              <a:rPr lang="en-US" dirty="0" smtClean="0">
                <a:cs typeface="+mn-cs"/>
              </a:rPr>
            </a:br>
            <a:r>
              <a:rPr lang="en-US" dirty="0" smtClean="0">
                <a:cs typeface="+mn-cs"/>
              </a:rPr>
              <a:t>  </a:t>
            </a:r>
          </a:p>
          <a:p>
            <a:pPr eaLnBrk="1" hangingPunct="1">
              <a:lnSpc>
                <a:spcPct val="90000"/>
              </a:lnSpc>
              <a:defRPr/>
            </a:pPr>
            <a:r>
              <a:rPr lang="en-US" i="1" dirty="0" smtClean="0">
                <a:cs typeface="+mn-cs"/>
              </a:rPr>
              <a:t>$ns</a:t>
            </a:r>
            <a:r>
              <a:rPr lang="en-US" dirty="0" smtClean="0">
                <a:cs typeface="+mn-cs"/>
              </a:rPr>
              <a:t> connect </a:t>
            </a:r>
            <a:r>
              <a:rPr lang="en-US" i="1" dirty="0" smtClean="0">
                <a:cs typeface="+mn-cs"/>
              </a:rPr>
              <a:t>agent1 agent2</a:t>
            </a:r>
            <a:r>
              <a:rPr lang="en-US" dirty="0" smtClean="0">
                <a:cs typeface="+mn-cs"/>
              </a:rPr>
              <a:t>: After two agents that will communicate with each other are created, the next thing is to establish a logical network connection between them. This line establishes a network connection by setting the destination address to each others' network and port address pair.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E7F825C-82E4-6D4B-B433-766CEB71C30B}" type="slidenum">
              <a:rPr lang="en-US"/>
              <a:pPr>
                <a:defRPr/>
              </a:pPr>
              <a:t>47</a:t>
            </a:fld>
            <a:endParaRPr lang="en-US"/>
          </a:p>
        </p:txBody>
      </p:sp>
      <p:sp>
        <p:nvSpPr>
          <p:cNvPr id="1239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39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362508" name="Rectangle 12"/>
          <p:cNvSpPr>
            <a:spLocks noGrp="1" noChangeArrowheads="1"/>
          </p:cNvSpPr>
          <p:nvPr>
            <p:ph type="ctrTitle"/>
          </p:nvPr>
        </p:nvSpPr>
        <p:spPr>
          <a:xfrm>
            <a:off x="990600" y="1828800"/>
            <a:ext cx="7772400" cy="1143000"/>
          </a:xfrm>
        </p:spPr>
        <p:txBody>
          <a:bodyPr/>
          <a:lstStyle>
            <a:lvl1pPr>
              <a:defRPr/>
            </a:lvl1pPr>
          </a:lstStyle>
          <a:p>
            <a:pPr lvl="0"/>
            <a:r>
              <a:rPr lang="en-US" noProof="0" smtClean="0"/>
              <a:t>Click to edit Master title style</a:t>
            </a:r>
          </a:p>
        </p:txBody>
      </p:sp>
      <p:sp>
        <p:nvSpPr>
          <p:cNvPr id="362509" name="Rectangle 13"/>
          <p:cNvSpPr>
            <a:spLocks noGrp="1" noChangeArrowheads="1"/>
          </p:cNvSpPr>
          <p:nvPr>
            <p:ph type="subTitle"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smtClean="0">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smtClean="0">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solidFill>
                  <a:schemeClr val="bg2"/>
                </a:solidFill>
              </a:defRPr>
            </a:lvl1pPr>
          </a:lstStyle>
          <a:p>
            <a:pPr>
              <a:defRPr/>
            </a:pPr>
            <a:fld id="{BF6881AE-96BD-0448-BA60-84125E980046}" type="slidenum">
              <a:rPr lang="en-US"/>
              <a:pPr>
                <a:defRPr/>
              </a:pPr>
              <a:t>‹#›</a:t>
            </a:fld>
            <a:endParaRPr lang="en-US"/>
          </a:p>
        </p:txBody>
      </p:sp>
    </p:spTree>
    <p:extLst>
      <p:ext uri="{BB962C8B-B14F-4D97-AF65-F5344CB8AC3E}">
        <p14:creationId xmlns:p14="http://schemas.microsoft.com/office/powerpoint/2010/main" xmlns="" val="2752526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BACECD4D-FF13-F54C-9E44-5E76ECC5C64E}" type="slidenum">
              <a:rPr lang="en-US"/>
              <a:pPr>
                <a:defRPr/>
              </a:pPr>
              <a:t>‹#›</a:t>
            </a:fld>
            <a:endParaRPr lang="en-US"/>
          </a:p>
        </p:txBody>
      </p:sp>
    </p:spTree>
    <p:extLst>
      <p:ext uri="{BB962C8B-B14F-4D97-AF65-F5344CB8AC3E}">
        <p14:creationId xmlns:p14="http://schemas.microsoft.com/office/powerpoint/2010/main" xmlns="" val="124594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72E86DEC-6A6C-054D-B08C-E93A1EA17DC3}" type="slidenum">
              <a:rPr lang="en-US"/>
              <a:pPr>
                <a:defRPr/>
              </a:pPr>
              <a:t>‹#›</a:t>
            </a:fld>
            <a:endParaRPr lang="en-US"/>
          </a:p>
        </p:txBody>
      </p:sp>
    </p:spTree>
    <p:extLst>
      <p:ext uri="{BB962C8B-B14F-4D97-AF65-F5344CB8AC3E}">
        <p14:creationId xmlns:p14="http://schemas.microsoft.com/office/powerpoint/2010/main" xmlns="" val="358199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DCFD3B8F-CAE3-5346-8F1E-242E6BD84BB7}" type="slidenum">
              <a:rPr lang="en-US"/>
              <a:pPr>
                <a:defRPr/>
              </a:pPr>
              <a:t>‹#›</a:t>
            </a:fld>
            <a:endParaRPr lang="en-US"/>
          </a:p>
        </p:txBody>
      </p:sp>
    </p:spTree>
    <p:extLst>
      <p:ext uri="{BB962C8B-B14F-4D97-AF65-F5344CB8AC3E}">
        <p14:creationId xmlns:p14="http://schemas.microsoft.com/office/powerpoint/2010/main" xmlns="" val="3719587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2387FA14-3A3B-FA48-9218-71169721B875}" type="slidenum">
              <a:rPr lang="en-US"/>
              <a:pPr>
                <a:defRPr/>
              </a:pPr>
              <a:t>‹#›</a:t>
            </a:fld>
            <a:endParaRPr lang="en-US"/>
          </a:p>
        </p:txBody>
      </p:sp>
    </p:spTree>
    <p:extLst>
      <p:ext uri="{BB962C8B-B14F-4D97-AF65-F5344CB8AC3E}">
        <p14:creationId xmlns:p14="http://schemas.microsoft.com/office/powerpoint/2010/main" xmlns="" val="77680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E4797F84-0C78-8542-813C-918336DB0B3E}" type="slidenum">
              <a:rPr lang="en-US"/>
              <a:pPr>
                <a:defRPr/>
              </a:pPr>
              <a:t>‹#›</a:t>
            </a:fld>
            <a:endParaRPr lang="en-US"/>
          </a:p>
        </p:txBody>
      </p:sp>
    </p:spTree>
    <p:extLst>
      <p:ext uri="{BB962C8B-B14F-4D97-AF65-F5344CB8AC3E}">
        <p14:creationId xmlns:p14="http://schemas.microsoft.com/office/powerpoint/2010/main" xmlns="" val="61112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5C2AD70A-F452-E64A-AEFF-71D9D438E66A}" type="slidenum">
              <a:rPr lang="en-US"/>
              <a:pPr>
                <a:defRPr/>
              </a:pPr>
              <a:t>‹#›</a:t>
            </a:fld>
            <a:endParaRPr lang="en-US"/>
          </a:p>
        </p:txBody>
      </p:sp>
    </p:spTree>
    <p:extLst>
      <p:ext uri="{BB962C8B-B14F-4D97-AF65-F5344CB8AC3E}">
        <p14:creationId xmlns:p14="http://schemas.microsoft.com/office/powerpoint/2010/main" xmlns="" val="2819148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BFED1CC2-0C2D-A446-8226-12EA26AD74B9}" type="slidenum">
              <a:rPr lang="en-US"/>
              <a:pPr>
                <a:defRPr/>
              </a:pPr>
              <a:t>‹#›</a:t>
            </a:fld>
            <a:endParaRPr lang="en-US"/>
          </a:p>
        </p:txBody>
      </p:sp>
    </p:spTree>
    <p:extLst>
      <p:ext uri="{BB962C8B-B14F-4D97-AF65-F5344CB8AC3E}">
        <p14:creationId xmlns:p14="http://schemas.microsoft.com/office/powerpoint/2010/main" xmlns="" val="256575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E9672343-F802-BD46-9537-058246718553}" type="slidenum">
              <a:rPr lang="en-US"/>
              <a:pPr>
                <a:defRPr/>
              </a:pPr>
              <a:t>‹#›</a:t>
            </a:fld>
            <a:endParaRPr lang="en-US"/>
          </a:p>
        </p:txBody>
      </p:sp>
    </p:spTree>
    <p:extLst>
      <p:ext uri="{BB962C8B-B14F-4D97-AF65-F5344CB8AC3E}">
        <p14:creationId xmlns:p14="http://schemas.microsoft.com/office/powerpoint/2010/main" xmlns="" val="934360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05193C3-DB45-9A41-988E-A9B736442D25}" type="slidenum">
              <a:rPr lang="en-US"/>
              <a:pPr>
                <a:defRPr/>
              </a:pPr>
              <a:t>‹#›</a:t>
            </a:fld>
            <a:endParaRPr lang="en-US"/>
          </a:p>
        </p:txBody>
      </p:sp>
    </p:spTree>
    <p:extLst>
      <p:ext uri="{BB962C8B-B14F-4D97-AF65-F5344CB8AC3E}">
        <p14:creationId xmlns:p14="http://schemas.microsoft.com/office/powerpoint/2010/main" xmlns="" val="1027046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3F56A3E6-EF20-1540-8508-1AFF9B21ECBC}" type="slidenum">
              <a:rPr lang="en-US"/>
              <a:pPr>
                <a:defRPr/>
              </a:pPr>
              <a:t>‹#›</a:t>
            </a:fld>
            <a:endParaRPr lang="en-US"/>
          </a:p>
        </p:txBody>
      </p:sp>
    </p:spTree>
    <p:extLst>
      <p:ext uri="{BB962C8B-B14F-4D97-AF65-F5344CB8AC3E}">
        <p14:creationId xmlns:p14="http://schemas.microsoft.com/office/powerpoint/2010/main" xmlns="" val="3545187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4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1" name="Rectangle 9"/>
          <p:cNvSpPr>
            <a:spLocks noGrp="1" noChangeArrowheads="1"/>
          </p:cNvSpPr>
          <p:nvPr>
            <p:ph type="title"/>
          </p:nvPr>
        </p:nvSpPr>
        <p:spPr bwMode="auto">
          <a:xfrm>
            <a:off x="1150938" y="617538"/>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61482"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1483" name="Rectangle 11"/>
          <p:cNvSpPr>
            <a:spLocks noGrp="1" noChangeArrowheads="1"/>
          </p:cNvSpPr>
          <p:nvPr>
            <p:ph type="dt" sz="half" idx="2"/>
          </p:nvPr>
        </p:nvSpPr>
        <p:spPr bwMode="auto">
          <a:xfrm>
            <a:off x="9144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400" smtClean="0">
                <a:cs typeface="+mn-cs"/>
              </a:defRPr>
            </a:lvl1pPr>
          </a:lstStyle>
          <a:p>
            <a:pPr>
              <a:defRPr/>
            </a:pPr>
            <a:endParaRPr lang="en-US"/>
          </a:p>
        </p:txBody>
      </p:sp>
      <p:sp>
        <p:nvSpPr>
          <p:cNvPr id="361484" name="Rectangle 12"/>
          <p:cNvSpPr>
            <a:spLocks noGrp="1" noChangeArrowheads="1"/>
          </p:cNvSpPr>
          <p:nvPr>
            <p:ph type="ftr" sz="quarter" idx="3"/>
          </p:nvPr>
        </p:nvSpPr>
        <p:spPr bwMode="auto">
          <a:xfrm>
            <a:off x="3352800" y="63246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ctr">
              <a:defRPr sz="1400" smtClean="0">
                <a:cs typeface="+mn-cs"/>
              </a:defRPr>
            </a:lvl1pPr>
          </a:lstStyle>
          <a:p>
            <a:pPr>
              <a:defRPr/>
            </a:pPr>
            <a:endParaRPr lang="en-US"/>
          </a:p>
        </p:txBody>
      </p:sp>
      <p:sp>
        <p:nvSpPr>
          <p:cNvPr id="361485" name="Rectangle 13"/>
          <p:cNvSpPr>
            <a:spLocks noGrp="1" noChangeArrowheads="1"/>
          </p:cNvSpPr>
          <p:nvPr>
            <p:ph type="sldNum" sz="quarter" idx="4"/>
          </p:nvPr>
        </p:nvSpPr>
        <p:spPr bwMode="auto">
          <a:xfrm>
            <a:off x="67818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400" smtClean="0">
                <a:cs typeface="+mn-cs"/>
              </a:defRPr>
            </a:lvl1pPr>
          </a:lstStyle>
          <a:p>
            <a:pPr>
              <a:defRPr/>
            </a:pPr>
            <a:fld id="{3836CEE4-F598-C84F-8789-B173362D47E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p:titleStyle>
    <p:body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isi.edu/nsnam/ns/tutorial/nsbasic.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isi.edu/nsnam/ns/ns-build.html"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www.cs.wpi.edu/~claypool/" TargetMode="External"/><Relationship Id="rId4" Type="http://schemas.openxmlformats.org/officeDocument/2006/relationships/hyperlink" Target="http://www.cs.wpi.edu/~goos/"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www.isi.edu/nsnam/ns/tutorial/index.html"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www.isi.edu/nsnam/ns/doc/index.html"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www.isi.edu/nsnam/ns/tutorial/index.html"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www-sop.inria.fr/maestro/personnel/Eitan.Altman/COURS-NS/n3.pdf"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25400" y="838200"/>
            <a:ext cx="9144000" cy="1143000"/>
          </a:xfrm>
        </p:spPr>
        <p:txBody>
          <a:bodyPr/>
          <a:lstStyle/>
          <a:p>
            <a:pPr algn="ctr" eaLnBrk="1" hangingPunct="1">
              <a:defRPr/>
            </a:pPr>
            <a:r>
              <a:rPr lang="en-US" dirty="0" smtClean="0"/>
              <a:t>Wireless and Mobile Computing</a:t>
            </a:r>
            <a:br>
              <a:rPr lang="en-US" dirty="0" smtClean="0"/>
            </a:br>
            <a:r>
              <a:rPr lang="en-US" dirty="0" smtClean="0"/>
              <a:t>Simulations</a:t>
            </a:r>
            <a:endParaRPr lang="en-US" dirty="0" smtClean="0">
              <a:cs typeface="+mj-cs"/>
            </a:endParaRPr>
          </a:p>
        </p:txBody>
      </p:sp>
      <p:sp>
        <p:nvSpPr>
          <p:cNvPr id="2054" name="Rectangle 6"/>
          <p:cNvSpPr>
            <a:spLocks noGrp="1" noChangeArrowheads="1"/>
          </p:cNvSpPr>
          <p:nvPr>
            <p:ph type="subTitle" idx="1"/>
          </p:nvPr>
        </p:nvSpPr>
        <p:spPr/>
        <p:txBody>
          <a:bodyPr/>
          <a:lstStyle/>
          <a:p>
            <a:pPr eaLnBrk="1" hangingPunct="1">
              <a:defRPr/>
            </a:pPr>
            <a:r>
              <a:rPr lang="en-US" dirty="0" smtClean="0">
                <a:cs typeface="+mn-cs"/>
              </a:rPr>
              <a:t>Lecture 27</a:t>
            </a:r>
          </a:p>
          <a:p>
            <a:pPr eaLnBrk="1" hangingPunct="1">
              <a:defRPr/>
            </a:pPr>
            <a:endParaRPr lang="en-US" dirty="0" smtClean="0">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793037" cy="1143000"/>
          </a:xfrm>
        </p:spPr>
        <p:txBody>
          <a:bodyPr/>
          <a:lstStyle/>
          <a:p>
            <a:r>
              <a:rPr lang="en-US" dirty="0" smtClean="0"/>
              <a:t>Overview</a:t>
            </a:r>
            <a:endParaRPr lang="en-US" dirty="0"/>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2</a:t>
            </a:fld>
            <a:endParaRPr lang="en-US" dirty="0"/>
          </a:p>
        </p:txBody>
      </p:sp>
      <p:sp>
        <p:nvSpPr>
          <p:cNvPr id="8" name="Rectangle 3"/>
          <p:cNvSpPr txBox="1">
            <a:spLocks noChangeArrowheads="1"/>
          </p:cNvSpPr>
          <p:nvPr/>
        </p:nvSpPr>
        <p:spPr bwMode="auto">
          <a:xfrm>
            <a:off x="0" y="1905000"/>
            <a:ext cx="9144000"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eaLnBrk="1" hangingPunct="1">
              <a:buFont typeface="Wingdings" charset="0"/>
              <a:buNone/>
              <a:defRPr/>
            </a:pPr>
            <a:r>
              <a:rPr lang="en-US" sz="2400" u="sng" dirty="0" smtClean="0">
                <a:solidFill>
                  <a:srgbClr val="FF0000"/>
                </a:solidFill>
                <a:cs typeface="+mn-cs"/>
              </a:rPr>
              <a:t>Motivation:</a:t>
            </a:r>
            <a:r>
              <a:rPr lang="en-US" sz="2400" dirty="0" smtClean="0">
                <a:cs typeface="+mn-cs"/>
              </a:rPr>
              <a:t> </a:t>
            </a:r>
          </a:p>
          <a:p>
            <a:pPr eaLnBrk="1" hangingPunct="1">
              <a:defRPr/>
            </a:pPr>
            <a:r>
              <a:rPr lang="en-US" sz="2400" dirty="0" smtClean="0">
                <a:cs typeface="+mn-cs"/>
              </a:rPr>
              <a:t>Learn fundamentals of evaluating network performance via simulation</a:t>
            </a:r>
          </a:p>
        </p:txBody>
      </p:sp>
      <p:sp>
        <p:nvSpPr>
          <p:cNvPr id="9" name="Rectangle 4"/>
          <p:cNvSpPr txBox="1">
            <a:spLocks noChangeArrowheads="1"/>
          </p:cNvSpPr>
          <p:nvPr/>
        </p:nvSpPr>
        <p:spPr>
          <a:xfrm>
            <a:off x="4572000" y="3962400"/>
            <a:ext cx="4267200" cy="2209800"/>
          </a:xfrm>
          <a:prstGeom prst="rect">
            <a:avLst/>
          </a:prstGeom>
        </p:spPr>
        <p:txBody>
          <a:bodyPr/>
          <a:lst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eaLnBrk="1" hangingPunct="1">
              <a:defRPr/>
            </a:pPr>
            <a:r>
              <a:rPr lang="en-US" sz="2400" dirty="0" smtClean="0">
                <a:cs typeface="+mn-cs"/>
              </a:rPr>
              <a:t>fundamentals of discrete event simulation</a:t>
            </a:r>
          </a:p>
          <a:p>
            <a:pPr eaLnBrk="1" hangingPunct="1">
              <a:defRPr/>
            </a:pPr>
            <a:r>
              <a:rPr lang="en-US" sz="2400" dirty="0" smtClean="0">
                <a:cs typeface="+mn-cs"/>
              </a:rPr>
              <a:t>ns-2 simulation</a:t>
            </a:r>
          </a:p>
          <a:p>
            <a:pPr eaLnBrk="1" hangingPunct="1">
              <a:defRPr/>
            </a:pPr>
            <a:endParaRPr lang="en-US" sz="2400" dirty="0" smtClean="0">
              <a:cs typeface="+mn-cs"/>
            </a:endParaRPr>
          </a:p>
        </p:txBody>
      </p:sp>
      <p:sp>
        <p:nvSpPr>
          <p:cNvPr id="10" name="Rectangle 3"/>
          <p:cNvSpPr txBox="1">
            <a:spLocks noChangeArrowheads="1"/>
          </p:cNvSpPr>
          <p:nvPr/>
        </p:nvSpPr>
        <p:spPr bwMode="auto">
          <a:xfrm>
            <a:off x="6370" y="3352800"/>
            <a:ext cx="396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marL="0" indent="0" eaLnBrk="1" hangingPunct="1">
              <a:buNone/>
              <a:defRPr/>
            </a:pPr>
            <a:r>
              <a:rPr lang="en-US" sz="2000" u="sng" dirty="0">
                <a:solidFill>
                  <a:srgbClr val="FF0000"/>
                </a:solidFill>
              </a:rPr>
              <a:t>Overview</a:t>
            </a:r>
            <a:r>
              <a:rPr lang="en-US" sz="2000" u="sng" dirty="0" smtClean="0">
                <a:solidFill>
                  <a:srgbClr val="FF0000"/>
                </a:solidFill>
              </a:rPr>
              <a:t>:</a:t>
            </a:r>
            <a:endParaRPr lang="en-US" sz="2200" dirty="0" smtClean="0">
              <a:cs typeface="+mn-cs"/>
            </a:endParaRPr>
          </a:p>
          <a:p>
            <a:pPr eaLnBrk="1" hangingPunct="1">
              <a:defRPr/>
            </a:pPr>
            <a:r>
              <a:rPr lang="en-US" sz="2200" dirty="0" smtClean="0">
                <a:cs typeface="+mn-cs"/>
              </a:rPr>
              <a:t>What is ns-2?</a:t>
            </a:r>
          </a:p>
          <a:p>
            <a:pPr eaLnBrk="1" hangingPunct="1">
              <a:defRPr/>
            </a:pPr>
            <a:r>
              <a:rPr lang="en-US" sz="2200" dirty="0" smtClean="0">
                <a:cs typeface="+mn-cs"/>
              </a:rPr>
              <a:t>Getting ns?</a:t>
            </a:r>
          </a:p>
          <a:p>
            <a:pPr eaLnBrk="1" hangingPunct="1">
              <a:defRPr/>
            </a:pPr>
            <a:r>
              <a:rPr lang="en-US" sz="2200" dirty="0" smtClean="0">
                <a:cs typeface="+mn-cs"/>
              </a:rPr>
              <a:t>How to use ns-2?</a:t>
            </a:r>
          </a:p>
          <a:p>
            <a:pPr eaLnBrk="1" hangingPunct="1">
              <a:defRPr/>
            </a:pPr>
            <a:r>
              <a:rPr lang="en-US" sz="2200" dirty="0" smtClean="0">
                <a:cs typeface="+mn-cs"/>
              </a:rPr>
              <a:t>Adding your own stuff?</a:t>
            </a:r>
          </a:p>
          <a:p>
            <a:pPr eaLnBrk="1" hangingPunct="1">
              <a:defRPr/>
            </a:pPr>
            <a:r>
              <a:rPr lang="en-US" sz="2200" dirty="0" smtClean="0">
                <a:cs typeface="+mn-cs"/>
              </a:rPr>
              <a:t>Documentation</a:t>
            </a:r>
          </a:p>
          <a:p>
            <a:pPr eaLnBrk="1" hangingPunct="1">
              <a:defRPr/>
            </a:pPr>
            <a:r>
              <a:rPr lang="en-US" sz="2200" dirty="0" smtClean="0">
                <a:cs typeface="+mn-cs"/>
              </a:rPr>
              <a:t>Bug-Fixing</a:t>
            </a:r>
          </a:p>
        </p:txBody>
      </p:sp>
    </p:spTree>
    <p:extLst>
      <p:ext uri="{BB962C8B-B14F-4D97-AF65-F5344CB8AC3E}">
        <p14:creationId xmlns:p14="http://schemas.microsoft.com/office/powerpoint/2010/main" xmlns="" val="915906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a:t>
            </a:fld>
            <a:endParaRPr lang="en-US"/>
          </a:p>
        </p:txBody>
      </p:sp>
    </p:spTree>
    <p:extLst>
      <p:ext uri="{BB962C8B-B14F-4D97-AF65-F5344CB8AC3E}">
        <p14:creationId xmlns:p14="http://schemas.microsoft.com/office/powerpoint/2010/main" xmlns="" val="3105907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pPr>
              <a:defRPr/>
            </a:pPr>
            <a:fld id="{DF8E5229-D232-FC47-8C3E-391AC0F7F472}" type="slidenum">
              <a:rPr lang="en-US"/>
              <a:pPr>
                <a:defRPr/>
              </a:pPr>
              <a:t>4</a:t>
            </a:fld>
            <a:endParaRPr lang="en-US"/>
          </a:p>
        </p:txBody>
      </p:sp>
      <p:sp>
        <p:nvSpPr>
          <p:cNvPr id="64514" name="AutoShape 2"/>
          <p:cNvSpPr>
            <a:spLocks noGrp="1" noChangeArrowheads="1"/>
          </p:cNvSpPr>
          <p:nvPr>
            <p:ph type="title"/>
          </p:nvPr>
        </p:nvSpPr>
        <p:spPr>
          <a:xfrm>
            <a:off x="838200" y="533400"/>
            <a:ext cx="8737600" cy="1143000"/>
          </a:xfrm>
        </p:spPr>
        <p:txBody>
          <a:bodyPr/>
          <a:lstStyle/>
          <a:p>
            <a:pPr eaLnBrk="1" hangingPunct="1">
              <a:defRPr/>
            </a:pPr>
            <a:r>
              <a:rPr lang="en-US" sz="3200" dirty="0" smtClean="0">
                <a:cs typeface="+mj-cs"/>
              </a:rPr>
              <a:t>Network Simulation</a:t>
            </a:r>
          </a:p>
        </p:txBody>
      </p:sp>
      <p:sp>
        <p:nvSpPr>
          <p:cNvPr id="64515" name="Rectangle 3"/>
          <p:cNvSpPr>
            <a:spLocks noGrp="1" noChangeArrowheads="1"/>
          </p:cNvSpPr>
          <p:nvPr>
            <p:ph type="body" sz="half" idx="1"/>
          </p:nvPr>
        </p:nvSpPr>
        <p:spPr>
          <a:xfrm>
            <a:off x="762000" y="2438400"/>
            <a:ext cx="3594100" cy="4648200"/>
          </a:xfrm>
        </p:spPr>
        <p:txBody>
          <a:bodyPr/>
          <a:lstStyle/>
          <a:p>
            <a:pPr eaLnBrk="1" hangingPunct="1">
              <a:buFont typeface="Wingdings" charset="0"/>
              <a:buNone/>
              <a:defRPr/>
            </a:pPr>
            <a:r>
              <a:rPr lang="en-US" sz="2400" u="sng" dirty="0" smtClean="0">
                <a:solidFill>
                  <a:srgbClr val="FF0000"/>
                </a:solidFill>
                <a:cs typeface="+mn-cs"/>
              </a:rPr>
              <a:t>Motivation:</a:t>
            </a:r>
            <a:r>
              <a:rPr lang="en-US" sz="2400" dirty="0" smtClean="0">
                <a:cs typeface="+mn-cs"/>
              </a:rPr>
              <a:t> </a:t>
            </a:r>
          </a:p>
          <a:p>
            <a:pPr eaLnBrk="1" hangingPunct="1">
              <a:defRPr/>
            </a:pPr>
            <a:r>
              <a:rPr lang="en-US" sz="2400" dirty="0" smtClean="0">
                <a:cs typeface="+mn-cs"/>
              </a:rPr>
              <a:t>Learn fundamentals of evaluating network performance via simulation</a:t>
            </a:r>
          </a:p>
          <a:p>
            <a:pPr marL="457200" lvl="1" indent="0" eaLnBrk="1" hangingPunct="1">
              <a:buNone/>
              <a:defRPr/>
            </a:pPr>
            <a:endParaRPr lang="en-US" dirty="0" smtClean="0"/>
          </a:p>
        </p:txBody>
      </p:sp>
      <p:sp>
        <p:nvSpPr>
          <p:cNvPr id="64516" name="Rectangle 4"/>
          <p:cNvSpPr>
            <a:spLocks noGrp="1" noChangeArrowheads="1"/>
          </p:cNvSpPr>
          <p:nvPr>
            <p:ph type="body" sz="half" idx="2"/>
          </p:nvPr>
        </p:nvSpPr>
        <p:spPr>
          <a:xfrm>
            <a:off x="4343400" y="2438400"/>
            <a:ext cx="4267200" cy="4648200"/>
          </a:xfrm>
        </p:spPr>
        <p:txBody>
          <a:bodyPr/>
          <a:lstStyle/>
          <a:p>
            <a:pPr eaLnBrk="1" hangingPunct="1">
              <a:buFont typeface="Wingdings" charset="0"/>
              <a:buNone/>
              <a:defRPr/>
            </a:pPr>
            <a:r>
              <a:rPr lang="en-US" sz="2400" u="sng" dirty="0" smtClean="0">
                <a:solidFill>
                  <a:srgbClr val="FF0000"/>
                </a:solidFill>
                <a:cs typeface="+mn-cs"/>
              </a:rPr>
              <a:t>Overview:</a:t>
            </a:r>
            <a:endParaRPr lang="en-US" sz="2400" dirty="0" smtClean="0">
              <a:cs typeface="+mn-cs"/>
            </a:endParaRPr>
          </a:p>
          <a:p>
            <a:pPr eaLnBrk="1" hangingPunct="1">
              <a:defRPr/>
            </a:pPr>
            <a:r>
              <a:rPr lang="en-US" sz="2400" dirty="0">
                <a:cs typeface="+mn-cs"/>
              </a:rPr>
              <a:t>F</a:t>
            </a:r>
            <a:r>
              <a:rPr lang="en-US" sz="2400" dirty="0" smtClean="0">
                <a:cs typeface="+mn-cs"/>
              </a:rPr>
              <a:t>undamentals of discrete event simulation</a:t>
            </a:r>
          </a:p>
          <a:p>
            <a:pPr eaLnBrk="1" hangingPunct="1">
              <a:defRPr/>
            </a:pPr>
            <a:r>
              <a:rPr lang="en-US" sz="2400" dirty="0" smtClean="0">
                <a:cs typeface="+mn-cs"/>
              </a:rPr>
              <a:t>ns-2 simulation</a:t>
            </a:r>
          </a:p>
          <a:p>
            <a:pPr marL="0" indent="0" eaLnBrk="1" hangingPunct="1">
              <a:buNone/>
              <a:defRPr/>
            </a:pPr>
            <a:endParaRPr lang="en-US" sz="2400" dirty="0" smtClean="0">
              <a:cs typeface="+mn-cs"/>
            </a:endParaRPr>
          </a:p>
        </p:txBody>
      </p:sp>
    </p:spTree>
    <p:extLst>
      <p:ext uri="{BB962C8B-B14F-4D97-AF65-F5344CB8AC3E}">
        <p14:creationId xmlns:p14="http://schemas.microsoft.com/office/powerpoint/2010/main" xmlns="" val="38771257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DCFD3B8F-CAE3-5346-8F1E-242E6BD84BB7}" type="slidenum">
              <a:rPr lang="en-US" smtClean="0"/>
              <a:pPr>
                <a:defRPr/>
              </a:pPr>
              <a:t>5</a:t>
            </a:fld>
            <a:endParaRPr lang="en-US"/>
          </a:p>
        </p:txBody>
      </p:sp>
      <p:pic>
        <p:nvPicPr>
          <p:cNvPr id="26" name="Picture 25"/>
          <p:cNvPicPr>
            <a:picLocks noChangeAspect="1"/>
          </p:cNvPicPr>
          <p:nvPr/>
        </p:nvPicPr>
        <p:blipFill>
          <a:blip r:embed="rId2"/>
          <a:stretch>
            <a:fillRect/>
          </a:stretch>
        </p:blipFill>
        <p:spPr>
          <a:xfrm>
            <a:off x="304800" y="2133600"/>
            <a:ext cx="8534400" cy="3759200"/>
          </a:xfrm>
          <a:prstGeom prst="rect">
            <a:avLst/>
          </a:prstGeom>
        </p:spPr>
      </p:pic>
      <p:sp>
        <p:nvSpPr>
          <p:cNvPr id="27" name="AutoShape 3"/>
          <p:cNvSpPr>
            <a:spLocks noGrp="1" noChangeArrowheads="1"/>
          </p:cNvSpPr>
          <p:nvPr>
            <p:ph type="title"/>
          </p:nvPr>
        </p:nvSpPr>
        <p:spPr>
          <a:xfrm>
            <a:off x="1150938" y="617538"/>
            <a:ext cx="7793037" cy="1143000"/>
          </a:xfrm>
        </p:spPr>
        <p:txBody>
          <a:bodyPr/>
          <a:lstStyle/>
          <a:p>
            <a:pPr eaLnBrk="1" hangingPunct="1">
              <a:defRPr/>
            </a:pPr>
            <a:r>
              <a:rPr lang="en-US" dirty="0" smtClean="0">
                <a:cs typeface="+mj-cs"/>
              </a:rPr>
              <a:t>What is simulation?</a:t>
            </a:r>
          </a:p>
        </p:txBody>
      </p:sp>
    </p:spTree>
    <p:extLst>
      <p:ext uri="{BB962C8B-B14F-4D97-AF65-F5344CB8AC3E}">
        <p14:creationId xmlns:p14="http://schemas.microsoft.com/office/powerpoint/2010/main" xmlns="" val="35224523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1FC15BE9-9DB5-154A-8EA0-57BD5A306DF7}" type="slidenum">
              <a:rPr lang="en-US"/>
              <a:pPr>
                <a:defRPr/>
              </a:pPr>
              <a:t>6</a:t>
            </a:fld>
            <a:endParaRPr lang="en-US"/>
          </a:p>
        </p:txBody>
      </p:sp>
      <p:sp>
        <p:nvSpPr>
          <p:cNvPr id="66562" name="AutoShape 2"/>
          <p:cNvSpPr>
            <a:spLocks noGrp="1" noChangeArrowheads="1"/>
          </p:cNvSpPr>
          <p:nvPr>
            <p:ph type="title"/>
          </p:nvPr>
        </p:nvSpPr>
        <p:spPr/>
        <p:txBody>
          <a:bodyPr/>
          <a:lstStyle/>
          <a:p>
            <a:pPr eaLnBrk="1" hangingPunct="1">
              <a:defRPr/>
            </a:pPr>
            <a:r>
              <a:rPr lang="en-US" dirty="0" smtClean="0">
                <a:cs typeface="+mj-cs"/>
              </a:rPr>
              <a:t>Why Simulation?</a:t>
            </a:r>
          </a:p>
        </p:txBody>
      </p:sp>
      <p:sp>
        <p:nvSpPr>
          <p:cNvPr id="66563" name="Rectangle 3"/>
          <p:cNvSpPr>
            <a:spLocks noGrp="1" noChangeArrowheads="1"/>
          </p:cNvSpPr>
          <p:nvPr>
            <p:ph type="body" idx="1"/>
          </p:nvPr>
        </p:nvSpPr>
        <p:spPr>
          <a:xfrm>
            <a:off x="0" y="1828800"/>
            <a:ext cx="9144000" cy="4648200"/>
          </a:xfrm>
        </p:spPr>
        <p:txBody>
          <a:bodyPr/>
          <a:lstStyle/>
          <a:p>
            <a:pPr eaLnBrk="1" hangingPunct="1">
              <a:lnSpc>
                <a:spcPct val="90000"/>
              </a:lnSpc>
              <a:defRPr/>
            </a:pPr>
            <a:r>
              <a:rPr lang="en-US" sz="2400" dirty="0">
                <a:cs typeface="+mn-cs"/>
              </a:rPr>
              <a:t>R</a:t>
            </a:r>
            <a:r>
              <a:rPr lang="en-US" sz="2400" dirty="0" smtClean="0">
                <a:cs typeface="+mn-cs"/>
              </a:rPr>
              <a:t>eal-system not </a:t>
            </a:r>
            <a:r>
              <a:rPr lang="en-US" sz="2400" i="1" dirty="0" smtClean="0">
                <a:solidFill>
                  <a:srgbClr val="FF3300"/>
                </a:solidFill>
                <a:cs typeface="+mn-cs"/>
              </a:rPr>
              <a:t>available, is complex/costly or dangerous</a:t>
            </a:r>
            <a:r>
              <a:rPr lang="en-US" sz="2400" i="1" dirty="0" smtClean="0">
                <a:solidFill>
                  <a:schemeClr val="folHlink"/>
                </a:solidFill>
                <a:cs typeface="+mn-cs"/>
              </a:rPr>
              <a:t> (</a:t>
            </a:r>
            <a:r>
              <a:rPr lang="en-US" sz="2400" dirty="0" err="1" smtClean="0">
                <a:cs typeface="+mn-cs"/>
              </a:rPr>
              <a:t>e.g</a:t>
            </a:r>
            <a:r>
              <a:rPr lang="en-US" sz="2400" dirty="0" smtClean="0">
                <a:cs typeface="+mn-cs"/>
              </a:rPr>
              <a:t>: space simulations, flight simulations)</a:t>
            </a:r>
          </a:p>
          <a:p>
            <a:pPr eaLnBrk="1" hangingPunct="1">
              <a:lnSpc>
                <a:spcPct val="90000"/>
              </a:lnSpc>
              <a:defRPr/>
            </a:pPr>
            <a:r>
              <a:rPr lang="en-US" sz="2400" dirty="0">
                <a:cs typeface="+mn-cs"/>
              </a:rPr>
              <a:t>Q</a:t>
            </a:r>
            <a:r>
              <a:rPr lang="en-US" sz="2400" dirty="0" smtClean="0">
                <a:cs typeface="+mn-cs"/>
              </a:rPr>
              <a:t>uickly evaluate design </a:t>
            </a:r>
            <a:r>
              <a:rPr lang="en-US" sz="2400" i="1" dirty="0" smtClean="0">
                <a:solidFill>
                  <a:srgbClr val="FF3300"/>
                </a:solidFill>
                <a:cs typeface="+mn-cs"/>
              </a:rPr>
              <a:t>alternatives</a:t>
            </a:r>
            <a:r>
              <a:rPr lang="en-US" sz="2400" dirty="0" smtClean="0">
                <a:cs typeface="+mn-cs"/>
              </a:rPr>
              <a:t> (</a:t>
            </a:r>
            <a:r>
              <a:rPr lang="en-US" sz="2400" dirty="0" err="1" smtClean="0">
                <a:cs typeface="+mn-cs"/>
              </a:rPr>
              <a:t>eg</a:t>
            </a:r>
            <a:r>
              <a:rPr lang="en-US" sz="2400" dirty="0" smtClean="0">
                <a:cs typeface="+mn-cs"/>
              </a:rPr>
              <a:t>: different system configurations)</a:t>
            </a:r>
          </a:p>
          <a:p>
            <a:pPr eaLnBrk="1" hangingPunct="1">
              <a:lnSpc>
                <a:spcPct val="90000"/>
              </a:lnSpc>
              <a:defRPr/>
            </a:pPr>
            <a:r>
              <a:rPr lang="en-US" sz="2400" dirty="0">
                <a:cs typeface="+mn-cs"/>
              </a:rPr>
              <a:t>E</a:t>
            </a:r>
            <a:r>
              <a:rPr lang="en-US" sz="2400" dirty="0" smtClean="0">
                <a:cs typeface="+mn-cs"/>
              </a:rPr>
              <a:t>valuate </a:t>
            </a:r>
            <a:r>
              <a:rPr lang="en-US" sz="2400" i="1" dirty="0" smtClean="0">
                <a:solidFill>
                  <a:srgbClr val="FF3300"/>
                </a:solidFill>
                <a:cs typeface="+mn-cs"/>
              </a:rPr>
              <a:t>complex functions</a:t>
            </a:r>
            <a:r>
              <a:rPr lang="en-US" sz="2400" dirty="0" smtClean="0">
                <a:cs typeface="+mn-cs"/>
              </a:rPr>
              <a:t> for which closed form formulas or numerical techniques  not available</a:t>
            </a:r>
          </a:p>
          <a:p>
            <a:pPr eaLnBrk="1" hangingPunct="1">
              <a:lnSpc>
                <a:spcPct val="90000"/>
              </a:lnSpc>
              <a:defRPr/>
            </a:pPr>
            <a:r>
              <a:rPr lang="en-US" sz="2200" b="1" dirty="0"/>
              <a:t>Simulation</a:t>
            </a:r>
            <a:r>
              <a:rPr lang="en-US" sz="2200" dirty="0"/>
              <a:t> is a flexible methodology we can use to analyze the behavior of a present </a:t>
            </a:r>
            <a:r>
              <a:rPr lang="en-US" sz="2200" dirty="0" smtClean="0"/>
              <a:t>system or </a:t>
            </a:r>
            <a:r>
              <a:rPr lang="en-US" sz="2200" dirty="0"/>
              <a:t>proposed business activity, new product, manufacturing line or plant expansion, and so on (analysts call this the 'system' under study).  By </a:t>
            </a:r>
            <a:r>
              <a:rPr lang="en-US" sz="2200" b="1" dirty="0"/>
              <a:t>performing simulations</a:t>
            </a:r>
            <a:r>
              <a:rPr lang="en-US" sz="2200" dirty="0"/>
              <a:t> and </a:t>
            </a:r>
            <a:r>
              <a:rPr lang="en-US" sz="2200" b="1" dirty="0"/>
              <a:t>analyzing the results</a:t>
            </a:r>
            <a:r>
              <a:rPr lang="en-US" sz="2200" dirty="0"/>
              <a:t>, we can gain an understanding of how a present system operates, and what would happen if we changed it -- or we can estimate how a proposed </a:t>
            </a:r>
            <a:r>
              <a:rPr lang="en-US" sz="2200" i="1" dirty="0"/>
              <a:t>new</a:t>
            </a:r>
            <a:r>
              <a:rPr lang="en-US" sz="2200" dirty="0"/>
              <a:t> system would behave.  Often -- but not always -- a simulation deals with </a:t>
            </a:r>
            <a:r>
              <a:rPr lang="en-US" sz="2200" b="1" dirty="0"/>
              <a:t>uncertainty</a:t>
            </a:r>
            <a:r>
              <a:rPr lang="en-US" sz="2200" dirty="0"/>
              <a:t>, in the system itself, or in the world around it. </a:t>
            </a:r>
            <a:endParaRPr lang="en-US" sz="2200" dirty="0" smtClean="0">
              <a:cs typeface="+mn-cs"/>
            </a:endParaRPr>
          </a:p>
        </p:txBody>
      </p:sp>
    </p:spTree>
    <p:extLst>
      <p:ext uri="{BB962C8B-B14F-4D97-AF65-F5344CB8AC3E}">
        <p14:creationId xmlns:p14="http://schemas.microsoft.com/office/powerpoint/2010/main" xmlns="" val="13429800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Simulations Types</a:t>
            </a:r>
            <a:endParaRPr lang="en-US" dirty="0"/>
          </a:p>
        </p:txBody>
      </p:sp>
      <p:sp>
        <p:nvSpPr>
          <p:cNvPr id="3" name="Content Placeholder 2"/>
          <p:cNvSpPr>
            <a:spLocks noGrp="1"/>
          </p:cNvSpPr>
          <p:nvPr>
            <p:ph idx="1"/>
          </p:nvPr>
        </p:nvSpPr>
        <p:spPr>
          <a:xfrm>
            <a:off x="0" y="2017712"/>
            <a:ext cx="9144000" cy="4840287"/>
          </a:xfrm>
        </p:spPr>
        <p:txBody>
          <a:bodyPr/>
          <a:lstStyle/>
          <a:p>
            <a:r>
              <a:rPr lang="en-US" dirty="0" smtClean="0"/>
              <a:t>Discrete Simulations</a:t>
            </a:r>
          </a:p>
          <a:p>
            <a:r>
              <a:rPr lang="en-US" dirty="0"/>
              <a:t>Monte Carlo </a:t>
            </a:r>
            <a:r>
              <a:rPr lang="en-US" dirty="0" smtClean="0"/>
              <a:t>Simulation</a:t>
            </a:r>
          </a:p>
          <a:p>
            <a:pPr marL="0" indent="0">
              <a:buNone/>
            </a:pPr>
            <a:r>
              <a:rPr lang="en-US" sz="3000" b="1" dirty="0" smtClean="0"/>
              <a:t>Discrete Event Simulation</a:t>
            </a:r>
            <a:r>
              <a:rPr lang="en-US" sz="2000" dirty="0"/>
              <a:t>, In the field of simulation, a discrete-event simulation (DES), models the operation of a system as a discrete sequence of events in time. Each event occurs at a particular instant in time and marks a change of state in the system</a:t>
            </a:r>
            <a:r>
              <a:rPr lang="en-US" sz="2000" dirty="0" smtClean="0"/>
              <a:t>. </a:t>
            </a:r>
            <a:r>
              <a:rPr lang="en-US" sz="2000" dirty="0"/>
              <a:t>Between consecutive events, no change in the system is assumed to occur; thus the simulation can directly jump in time from one event to the next</a:t>
            </a:r>
            <a:r>
              <a:rPr lang="en-US" sz="2400" dirty="0" smtClean="0"/>
              <a:t>.</a:t>
            </a:r>
          </a:p>
          <a:p>
            <a:pPr marL="0" indent="0">
              <a:buNone/>
            </a:pPr>
            <a:r>
              <a:rPr lang="en-US" sz="3000" b="1" dirty="0" smtClean="0"/>
              <a:t>Monte </a:t>
            </a:r>
            <a:r>
              <a:rPr lang="en-US" sz="3000" b="1" dirty="0"/>
              <a:t>Carlo methods</a:t>
            </a:r>
            <a:r>
              <a:rPr lang="en-US" dirty="0"/>
              <a:t> </a:t>
            </a:r>
            <a:r>
              <a:rPr lang="en-US" sz="2400" dirty="0"/>
              <a:t>rely on </a:t>
            </a:r>
            <a:r>
              <a:rPr lang="en-US" sz="3000" b="1" dirty="0"/>
              <a:t>random sampling</a:t>
            </a:r>
            <a:r>
              <a:rPr lang="en-US" dirty="0"/>
              <a:t> </a:t>
            </a:r>
            <a:r>
              <a:rPr lang="en-US" sz="2400" dirty="0"/>
              <a:t>of </a:t>
            </a:r>
            <a:r>
              <a:rPr lang="en-US" sz="2000" dirty="0"/>
              <a:t>values for uncertain variables, that are "plugged into" the simulation model and used to calculate outcomes of interest. </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a:t>
            </a:fld>
            <a:endParaRPr lang="en-US"/>
          </a:p>
        </p:txBody>
      </p:sp>
    </p:spTree>
    <p:extLst>
      <p:ext uri="{BB962C8B-B14F-4D97-AF65-F5344CB8AC3E}">
        <p14:creationId xmlns:p14="http://schemas.microsoft.com/office/powerpoint/2010/main" xmlns="" val="17309177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11CB4778-D66E-C34F-A626-472181B864B4}" type="slidenum">
              <a:rPr lang="en-US"/>
              <a:pPr>
                <a:defRPr/>
              </a:pPr>
              <a:t>8</a:t>
            </a:fld>
            <a:endParaRPr lang="en-US"/>
          </a:p>
        </p:txBody>
      </p:sp>
      <p:sp>
        <p:nvSpPr>
          <p:cNvPr id="67586" name="AutoShape 2"/>
          <p:cNvSpPr>
            <a:spLocks noGrp="1" noChangeArrowheads="1"/>
          </p:cNvSpPr>
          <p:nvPr>
            <p:ph type="title"/>
          </p:nvPr>
        </p:nvSpPr>
        <p:spPr/>
        <p:txBody>
          <a:bodyPr/>
          <a:lstStyle/>
          <a:p>
            <a:pPr eaLnBrk="1" hangingPunct="1">
              <a:defRPr/>
            </a:pPr>
            <a:r>
              <a:rPr lang="en-US" sz="2800" dirty="0" smtClean="0">
                <a:cs typeface="+mj-cs"/>
              </a:rPr>
              <a:t>Simulation: Advantages/Drawbacks</a:t>
            </a:r>
          </a:p>
        </p:txBody>
      </p:sp>
      <p:sp>
        <p:nvSpPr>
          <p:cNvPr id="67587" name="Rectangle 3"/>
          <p:cNvSpPr>
            <a:spLocks noGrp="1" noChangeArrowheads="1"/>
          </p:cNvSpPr>
          <p:nvPr>
            <p:ph type="body" idx="1"/>
          </p:nvPr>
        </p:nvSpPr>
        <p:spPr>
          <a:xfrm>
            <a:off x="838200" y="2362200"/>
            <a:ext cx="7112000" cy="4191000"/>
          </a:xfrm>
        </p:spPr>
        <p:txBody>
          <a:bodyPr/>
          <a:lstStyle/>
          <a:p>
            <a:pPr eaLnBrk="1" hangingPunct="1">
              <a:lnSpc>
                <a:spcPct val="80000"/>
              </a:lnSpc>
              <a:defRPr/>
            </a:pPr>
            <a:r>
              <a:rPr lang="en-US" sz="2400" dirty="0">
                <a:cs typeface="+mn-cs"/>
              </a:rPr>
              <a:t>A</a:t>
            </a:r>
            <a:r>
              <a:rPr lang="en-US" sz="2400" dirty="0" smtClean="0">
                <a:cs typeface="+mn-cs"/>
              </a:rPr>
              <a:t>dvantages:</a:t>
            </a:r>
          </a:p>
          <a:p>
            <a:pPr lvl="1" eaLnBrk="1" hangingPunct="1">
              <a:lnSpc>
                <a:spcPct val="80000"/>
              </a:lnSpc>
              <a:defRPr/>
            </a:pPr>
            <a:r>
              <a:rPr lang="en-US" sz="2000" dirty="0" smtClean="0"/>
              <a:t> Sometimes cheaper</a:t>
            </a:r>
          </a:p>
          <a:p>
            <a:pPr lvl="1" eaLnBrk="1" hangingPunct="1">
              <a:lnSpc>
                <a:spcPct val="80000"/>
              </a:lnSpc>
              <a:defRPr/>
            </a:pPr>
            <a:r>
              <a:rPr lang="en-US" sz="2000" dirty="0" smtClean="0"/>
              <a:t> Find bugs (in design) in advance</a:t>
            </a:r>
          </a:p>
          <a:p>
            <a:pPr lvl="1" eaLnBrk="1" hangingPunct="1">
              <a:lnSpc>
                <a:spcPct val="80000"/>
              </a:lnSpc>
              <a:defRPr/>
            </a:pPr>
            <a:r>
              <a:rPr lang="en-US" sz="2000" dirty="0" smtClean="0"/>
              <a:t> </a:t>
            </a:r>
            <a:r>
              <a:rPr lang="en-US" sz="2000" dirty="0">
                <a:solidFill>
                  <a:schemeClr val="accent2"/>
                </a:solidFill>
              </a:rPr>
              <a:t>G</a:t>
            </a:r>
            <a:r>
              <a:rPr lang="en-US" sz="2000" dirty="0" smtClean="0">
                <a:solidFill>
                  <a:schemeClr val="accent2"/>
                </a:solidFill>
              </a:rPr>
              <a:t>enerality:</a:t>
            </a:r>
            <a:r>
              <a:rPr lang="en-US" sz="2000" dirty="0" smtClean="0"/>
              <a:t> over analytic/numerical techniques</a:t>
            </a:r>
          </a:p>
          <a:p>
            <a:pPr lvl="1" eaLnBrk="1" hangingPunct="1">
              <a:lnSpc>
                <a:spcPct val="80000"/>
              </a:lnSpc>
              <a:defRPr/>
            </a:pPr>
            <a:r>
              <a:rPr lang="en-US" sz="2000" dirty="0" smtClean="0">
                <a:solidFill>
                  <a:schemeClr val="accent2"/>
                </a:solidFill>
              </a:rPr>
              <a:t> Detail:</a:t>
            </a:r>
            <a:r>
              <a:rPr lang="en-US" sz="2000" dirty="0" smtClean="0"/>
              <a:t> can simulate system details at arbitrary level</a:t>
            </a:r>
          </a:p>
          <a:p>
            <a:pPr eaLnBrk="1" hangingPunct="1">
              <a:lnSpc>
                <a:spcPct val="80000"/>
              </a:lnSpc>
              <a:defRPr/>
            </a:pPr>
            <a:r>
              <a:rPr lang="en-US" sz="2400" dirty="0">
                <a:cs typeface="+mn-cs"/>
              </a:rPr>
              <a:t>D</a:t>
            </a:r>
            <a:r>
              <a:rPr lang="en-US" sz="2400" dirty="0" smtClean="0">
                <a:cs typeface="+mn-cs"/>
              </a:rPr>
              <a:t>rawbacks:</a:t>
            </a:r>
          </a:p>
          <a:p>
            <a:pPr lvl="1" eaLnBrk="1" hangingPunct="1">
              <a:lnSpc>
                <a:spcPct val="80000"/>
              </a:lnSpc>
              <a:defRPr/>
            </a:pPr>
            <a:r>
              <a:rPr lang="en-US" dirty="0" smtClean="0"/>
              <a:t> </a:t>
            </a:r>
            <a:r>
              <a:rPr lang="en-US" sz="2000" dirty="0"/>
              <a:t>C</a:t>
            </a:r>
            <a:r>
              <a:rPr lang="en-US" sz="2000" dirty="0" smtClean="0"/>
              <a:t>aution: does model reflect reality</a:t>
            </a:r>
          </a:p>
          <a:p>
            <a:pPr lvl="1" eaLnBrk="1" hangingPunct="1">
              <a:lnSpc>
                <a:spcPct val="80000"/>
              </a:lnSpc>
              <a:defRPr/>
            </a:pPr>
            <a:r>
              <a:rPr lang="en-US" sz="2000" dirty="0" smtClean="0"/>
              <a:t> Large scale systems: lots of resources to simulate (especially accurately simulate)</a:t>
            </a:r>
          </a:p>
          <a:p>
            <a:pPr lvl="1" eaLnBrk="1" hangingPunct="1">
              <a:lnSpc>
                <a:spcPct val="80000"/>
              </a:lnSpc>
              <a:defRPr/>
            </a:pPr>
            <a:r>
              <a:rPr lang="en-US" sz="2000" dirty="0" smtClean="0"/>
              <a:t> May be slow (computationally expensive – 1 min real time could be hours of simulated time)</a:t>
            </a:r>
          </a:p>
          <a:p>
            <a:pPr lvl="1" eaLnBrk="1" hangingPunct="1">
              <a:lnSpc>
                <a:spcPct val="80000"/>
              </a:lnSpc>
              <a:defRPr/>
            </a:pPr>
            <a:r>
              <a:rPr lang="en-US" sz="2000" dirty="0"/>
              <a:t>A</a:t>
            </a:r>
            <a:r>
              <a:rPr lang="en-US" sz="2000" dirty="0" smtClean="0"/>
              <a:t>rt: determining right level of model complexity</a:t>
            </a:r>
          </a:p>
          <a:p>
            <a:pPr lvl="1" eaLnBrk="1" hangingPunct="1">
              <a:lnSpc>
                <a:spcPct val="80000"/>
              </a:lnSpc>
              <a:defRPr/>
            </a:pPr>
            <a:r>
              <a:rPr lang="en-US" sz="2000" dirty="0"/>
              <a:t>S</a:t>
            </a:r>
            <a:r>
              <a:rPr lang="en-US" sz="2000" dirty="0" smtClean="0"/>
              <a:t>tatistical uncertainty in results</a:t>
            </a:r>
          </a:p>
          <a:p>
            <a:pPr eaLnBrk="1" hangingPunct="1">
              <a:lnSpc>
                <a:spcPct val="80000"/>
              </a:lnSpc>
              <a:defRPr/>
            </a:pPr>
            <a:endParaRPr lang="en-US" sz="2000" dirty="0" smtClean="0">
              <a:cs typeface="+mn-cs"/>
            </a:endParaRPr>
          </a:p>
          <a:p>
            <a:pPr lvl="1" eaLnBrk="1" hangingPunct="1">
              <a:lnSpc>
                <a:spcPct val="80000"/>
              </a:lnSpc>
              <a:defRPr/>
            </a:pPr>
            <a:endParaRPr lang="en-US" sz="2000" dirty="0" smtClean="0"/>
          </a:p>
        </p:txBody>
      </p:sp>
    </p:spTree>
    <p:extLst>
      <p:ext uri="{BB962C8B-B14F-4D97-AF65-F5344CB8AC3E}">
        <p14:creationId xmlns:p14="http://schemas.microsoft.com/office/powerpoint/2010/main" xmlns="" val="14466744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ABA52139-CB02-4A47-BDB3-238F90190BBF}" type="slidenum">
              <a:rPr lang="en-US"/>
              <a:pPr>
                <a:defRPr/>
              </a:pPr>
              <a:t>9</a:t>
            </a:fld>
            <a:endParaRPr lang="en-US"/>
          </a:p>
        </p:txBody>
      </p:sp>
      <p:sp>
        <p:nvSpPr>
          <p:cNvPr id="68610" name="AutoShape 2"/>
          <p:cNvSpPr>
            <a:spLocks noGrp="1" noChangeArrowheads="1"/>
          </p:cNvSpPr>
          <p:nvPr>
            <p:ph type="title"/>
          </p:nvPr>
        </p:nvSpPr>
        <p:spPr/>
        <p:txBody>
          <a:bodyPr/>
          <a:lstStyle/>
          <a:p>
            <a:pPr eaLnBrk="1" hangingPunct="1">
              <a:defRPr/>
            </a:pPr>
            <a:r>
              <a:rPr lang="en-US" dirty="0" smtClean="0">
                <a:cs typeface="+mj-cs"/>
              </a:rPr>
              <a:t>The Evaluation </a:t>
            </a:r>
            <a:r>
              <a:rPr lang="en-US" dirty="0">
                <a:cs typeface="+mj-cs"/>
              </a:rPr>
              <a:t>S</a:t>
            </a:r>
            <a:r>
              <a:rPr lang="en-US" dirty="0" smtClean="0">
                <a:cs typeface="+mj-cs"/>
              </a:rPr>
              <a:t>pectrum</a:t>
            </a:r>
          </a:p>
        </p:txBody>
      </p:sp>
      <p:sp>
        <p:nvSpPr>
          <p:cNvPr id="68611" name="Rectangle 3"/>
          <p:cNvSpPr>
            <a:spLocks noGrp="1" noChangeArrowheads="1"/>
          </p:cNvSpPr>
          <p:nvPr>
            <p:ph type="body" idx="1"/>
          </p:nvPr>
        </p:nvSpPr>
        <p:spPr/>
        <p:txBody>
          <a:bodyPr/>
          <a:lstStyle/>
          <a:p>
            <a:pPr eaLnBrk="1" hangingPunct="1">
              <a:defRPr/>
            </a:pPr>
            <a:r>
              <a:rPr lang="en-US" smtClean="0">
                <a:cs typeface="+mn-cs"/>
              </a:rPr>
              <a:t>Numerical models</a:t>
            </a:r>
          </a:p>
          <a:p>
            <a:pPr eaLnBrk="1" hangingPunct="1">
              <a:defRPr/>
            </a:pPr>
            <a:r>
              <a:rPr lang="en-US" smtClean="0">
                <a:cs typeface="+mn-cs"/>
              </a:rPr>
              <a:t>Simulation</a:t>
            </a:r>
          </a:p>
          <a:p>
            <a:pPr eaLnBrk="1" hangingPunct="1">
              <a:defRPr/>
            </a:pPr>
            <a:r>
              <a:rPr lang="en-US" smtClean="0">
                <a:cs typeface="+mn-cs"/>
              </a:rPr>
              <a:t>Emulation</a:t>
            </a:r>
          </a:p>
          <a:p>
            <a:pPr eaLnBrk="1" hangingPunct="1">
              <a:defRPr/>
            </a:pPr>
            <a:r>
              <a:rPr lang="en-US" smtClean="0">
                <a:cs typeface="+mn-cs"/>
              </a:rPr>
              <a:t>Prototype</a:t>
            </a:r>
          </a:p>
          <a:p>
            <a:pPr eaLnBrk="1" hangingPunct="1">
              <a:defRPr/>
            </a:pPr>
            <a:r>
              <a:rPr lang="en-US" smtClean="0">
                <a:cs typeface="+mn-cs"/>
              </a:rPr>
              <a:t>Operational system</a:t>
            </a:r>
          </a:p>
        </p:txBody>
      </p:sp>
    </p:spTree>
    <p:extLst>
      <p:ext uri="{BB962C8B-B14F-4D97-AF65-F5344CB8AC3E}">
        <p14:creationId xmlns:p14="http://schemas.microsoft.com/office/powerpoint/2010/main" xmlns="" val="5944127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DF7E8858-2356-2841-9F66-4800865EC546}" type="slidenum">
              <a:rPr lang="en-US"/>
              <a:pPr>
                <a:defRPr/>
              </a:pPr>
              <a:t>10</a:t>
            </a:fld>
            <a:endParaRPr lang="en-US"/>
          </a:p>
        </p:txBody>
      </p:sp>
      <p:sp>
        <p:nvSpPr>
          <p:cNvPr id="69634" name="AutoShape 2"/>
          <p:cNvSpPr>
            <a:spLocks noGrp="1" noChangeArrowheads="1"/>
          </p:cNvSpPr>
          <p:nvPr>
            <p:ph type="title"/>
          </p:nvPr>
        </p:nvSpPr>
        <p:spPr/>
        <p:txBody>
          <a:bodyPr/>
          <a:lstStyle/>
          <a:p>
            <a:pPr eaLnBrk="1" hangingPunct="1">
              <a:defRPr/>
            </a:pPr>
            <a:r>
              <a:rPr lang="en-US" sz="3200" dirty="0" smtClean="0">
                <a:cs typeface="+mj-cs"/>
              </a:rPr>
              <a:t>Programming a Simulation</a:t>
            </a:r>
          </a:p>
        </p:txBody>
      </p:sp>
      <p:sp>
        <p:nvSpPr>
          <p:cNvPr id="69635" name="Rectangle 3"/>
          <p:cNvSpPr>
            <a:spLocks noGrp="1" noChangeArrowheads="1"/>
          </p:cNvSpPr>
          <p:nvPr>
            <p:ph type="body" idx="1"/>
          </p:nvPr>
        </p:nvSpPr>
        <p:spPr>
          <a:xfrm>
            <a:off x="762000" y="2362200"/>
            <a:ext cx="7885113" cy="4017963"/>
          </a:xfrm>
        </p:spPr>
        <p:txBody>
          <a:bodyPr/>
          <a:lstStyle/>
          <a:p>
            <a:pPr eaLnBrk="1" hangingPunct="1">
              <a:lnSpc>
                <a:spcPct val="80000"/>
              </a:lnSpc>
              <a:buFont typeface="Wingdings" charset="0"/>
              <a:buNone/>
              <a:defRPr/>
            </a:pPr>
            <a:r>
              <a:rPr lang="en-US" sz="2000" dirty="0" smtClean="0">
                <a:cs typeface="+mn-cs"/>
              </a:rPr>
              <a:t>What </a:t>
            </a:r>
            <a:r>
              <a:rPr lang="ja-JP" altLang="en-US" sz="2000" dirty="0" smtClean="0">
                <a:latin typeface="Arial"/>
                <a:cs typeface="+mn-cs"/>
              </a:rPr>
              <a:t>‘</a:t>
            </a:r>
            <a:r>
              <a:rPr lang="en-US" sz="2000" dirty="0" smtClean="0">
                <a:cs typeface="+mn-cs"/>
              </a:rPr>
              <a:t>s in a simulation program?</a:t>
            </a:r>
          </a:p>
          <a:p>
            <a:pPr eaLnBrk="1" hangingPunct="1">
              <a:lnSpc>
                <a:spcPct val="80000"/>
              </a:lnSpc>
              <a:defRPr/>
            </a:pPr>
            <a:r>
              <a:rPr lang="en-US" sz="2000" i="1" dirty="0">
                <a:solidFill>
                  <a:srgbClr val="FF3300"/>
                </a:solidFill>
                <a:cs typeface="+mn-cs"/>
              </a:rPr>
              <a:t>S</a:t>
            </a:r>
            <a:r>
              <a:rPr lang="en-US" sz="2000" i="1" dirty="0" smtClean="0">
                <a:solidFill>
                  <a:srgbClr val="FF3300"/>
                </a:solidFill>
                <a:cs typeface="+mn-cs"/>
              </a:rPr>
              <a:t>imulated time:</a:t>
            </a:r>
            <a:r>
              <a:rPr lang="en-US" sz="2000" dirty="0" smtClean="0">
                <a:cs typeface="+mn-cs"/>
              </a:rPr>
              <a:t> internal (to simulation program) variable that keeps track of simulated time</a:t>
            </a:r>
          </a:p>
          <a:p>
            <a:pPr eaLnBrk="1" hangingPunct="1">
              <a:lnSpc>
                <a:spcPct val="80000"/>
              </a:lnSpc>
              <a:defRPr/>
            </a:pPr>
            <a:r>
              <a:rPr lang="en-US" sz="2000" i="1" dirty="0">
                <a:solidFill>
                  <a:srgbClr val="FF3300"/>
                </a:solidFill>
                <a:cs typeface="+mn-cs"/>
              </a:rPr>
              <a:t>S</a:t>
            </a:r>
            <a:r>
              <a:rPr lang="en-US" sz="2000" i="1" dirty="0" smtClean="0">
                <a:solidFill>
                  <a:srgbClr val="FF3300"/>
                </a:solidFill>
                <a:cs typeface="+mn-cs"/>
              </a:rPr>
              <a:t>ystem </a:t>
            </a:r>
            <a:r>
              <a:rPr lang="ja-JP" altLang="en-US" sz="2000" i="1" dirty="0" smtClean="0">
                <a:solidFill>
                  <a:srgbClr val="FF3300"/>
                </a:solidFill>
                <a:latin typeface="Arial"/>
                <a:cs typeface="+mn-cs"/>
              </a:rPr>
              <a:t>“</a:t>
            </a:r>
            <a:r>
              <a:rPr lang="en-US" sz="2000" i="1" dirty="0" smtClean="0">
                <a:solidFill>
                  <a:srgbClr val="FF3300"/>
                </a:solidFill>
                <a:cs typeface="+mn-cs"/>
              </a:rPr>
              <a:t>state</a:t>
            </a:r>
            <a:r>
              <a:rPr lang="ja-JP" altLang="en-US" sz="2000" i="1" dirty="0" smtClean="0">
                <a:solidFill>
                  <a:srgbClr val="FF3300"/>
                </a:solidFill>
                <a:latin typeface="Arial"/>
                <a:cs typeface="+mn-cs"/>
              </a:rPr>
              <a:t>”</a:t>
            </a:r>
            <a:r>
              <a:rPr lang="en-US" sz="2000" i="1" dirty="0" smtClean="0">
                <a:solidFill>
                  <a:srgbClr val="FF3300"/>
                </a:solidFill>
                <a:cs typeface="+mn-cs"/>
              </a:rPr>
              <a:t>:</a:t>
            </a:r>
            <a:r>
              <a:rPr lang="en-US" sz="2000" dirty="0" smtClean="0">
                <a:cs typeface="+mn-cs"/>
              </a:rPr>
              <a:t> variables maintained by simulation program define system </a:t>
            </a:r>
            <a:r>
              <a:rPr lang="ja-JP" altLang="en-US" sz="2000" dirty="0" smtClean="0">
                <a:latin typeface="Arial"/>
                <a:cs typeface="+mn-cs"/>
              </a:rPr>
              <a:t>“</a:t>
            </a:r>
            <a:r>
              <a:rPr lang="en-US" sz="2000" dirty="0" smtClean="0">
                <a:cs typeface="+mn-cs"/>
              </a:rPr>
              <a:t>state</a:t>
            </a:r>
            <a:r>
              <a:rPr lang="ja-JP" altLang="en-US" sz="2000" dirty="0" smtClean="0">
                <a:latin typeface="Arial"/>
                <a:cs typeface="+mn-cs"/>
              </a:rPr>
              <a:t>”</a:t>
            </a:r>
            <a:endParaRPr lang="en-US" sz="2000" dirty="0" smtClean="0">
              <a:cs typeface="+mn-cs"/>
            </a:endParaRPr>
          </a:p>
          <a:p>
            <a:pPr lvl="1" eaLnBrk="1" hangingPunct="1">
              <a:lnSpc>
                <a:spcPct val="80000"/>
              </a:lnSpc>
              <a:defRPr/>
            </a:pPr>
            <a:r>
              <a:rPr lang="en-US" sz="1800" dirty="0" smtClean="0"/>
              <a:t>e.g., may track number (possibly order) of packets in queue, current value of retransmission timer</a:t>
            </a:r>
          </a:p>
          <a:p>
            <a:pPr eaLnBrk="1" hangingPunct="1">
              <a:lnSpc>
                <a:spcPct val="80000"/>
              </a:lnSpc>
              <a:defRPr/>
            </a:pPr>
            <a:r>
              <a:rPr lang="en-US" sz="2000" i="1" dirty="0">
                <a:solidFill>
                  <a:srgbClr val="FF3300"/>
                </a:solidFill>
                <a:cs typeface="+mn-cs"/>
              </a:rPr>
              <a:t>E</a:t>
            </a:r>
            <a:r>
              <a:rPr lang="en-US" sz="2000" i="1" dirty="0" smtClean="0">
                <a:solidFill>
                  <a:srgbClr val="FF3300"/>
                </a:solidFill>
                <a:cs typeface="+mn-cs"/>
              </a:rPr>
              <a:t>vents:</a:t>
            </a:r>
            <a:r>
              <a:rPr lang="en-US" sz="2000" dirty="0" smtClean="0">
                <a:cs typeface="+mn-cs"/>
              </a:rPr>
              <a:t> points in time when system changes state</a:t>
            </a:r>
          </a:p>
          <a:p>
            <a:pPr lvl="1" eaLnBrk="1" hangingPunct="1">
              <a:lnSpc>
                <a:spcPct val="80000"/>
              </a:lnSpc>
              <a:defRPr/>
            </a:pPr>
            <a:r>
              <a:rPr lang="en-US" sz="1800" dirty="0"/>
              <a:t>E</a:t>
            </a:r>
            <a:r>
              <a:rPr lang="en-US" sz="1800" dirty="0" smtClean="0"/>
              <a:t>ach event has associate </a:t>
            </a:r>
            <a:r>
              <a:rPr lang="en-US" sz="1800" i="1" dirty="0" smtClean="0">
                <a:solidFill>
                  <a:schemeClr val="accent2"/>
                </a:solidFill>
              </a:rPr>
              <a:t>event time</a:t>
            </a:r>
          </a:p>
          <a:p>
            <a:pPr lvl="2" eaLnBrk="1" hangingPunct="1">
              <a:lnSpc>
                <a:spcPct val="80000"/>
              </a:lnSpc>
              <a:defRPr/>
            </a:pPr>
            <a:r>
              <a:rPr lang="en-US" sz="1800" dirty="0" smtClean="0"/>
              <a:t>e.g., arrival of packet to queue, departure from queue</a:t>
            </a:r>
          </a:p>
          <a:p>
            <a:pPr lvl="2" eaLnBrk="1" hangingPunct="1">
              <a:lnSpc>
                <a:spcPct val="80000"/>
              </a:lnSpc>
              <a:defRPr/>
            </a:pPr>
            <a:r>
              <a:rPr lang="en-US" sz="1800" dirty="0" smtClean="0"/>
              <a:t>precisely at these points in time that simulation must take action (change state and may cause new future events)</a:t>
            </a:r>
          </a:p>
          <a:p>
            <a:pPr lvl="1" eaLnBrk="1" hangingPunct="1">
              <a:lnSpc>
                <a:spcPct val="80000"/>
              </a:lnSpc>
              <a:defRPr/>
            </a:pPr>
            <a:r>
              <a:rPr lang="en-US" sz="1800" dirty="0"/>
              <a:t>M</a:t>
            </a:r>
            <a:r>
              <a:rPr lang="en-US" sz="1800" dirty="0" smtClean="0"/>
              <a:t>odel for time between events (probabilistic) caused by external environment</a:t>
            </a:r>
          </a:p>
        </p:txBody>
      </p:sp>
    </p:spTree>
    <p:extLst>
      <p:ext uri="{BB962C8B-B14F-4D97-AF65-F5344CB8AC3E}">
        <p14:creationId xmlns:p14="http://schemas.microsoft.com/office/powerpoint/2010/main" xmlns="" val="39546743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B216E91-CEEF-0C41-BFAA-6ED8361A95E8}" type="slidenum">
              <a:rPr lang="en-US"/>
              <a:pPr>
                <a:defRPr/>
              </a:pPr>
              <a:t>11</a:t>
            </a:fld>
            <a:endParaRPr lang="en-US"/>
          </a:p>
        </p:txBody>
      </p:sp>
      <p:sp>
        <p:nvSpPr>
          <p:cNvPr id="71682" name="AutoShape 2"/>
          <p:cNvSpPr>
            <a:spLocks noGrp="1" noChangeArrowheads="1"/>
          </p:cNvSpPr>
          <p:nvPr>
            <p:ph type="title"/>
          </p:nvPr>
        </p:nvSpPr>
        <p:spPr/>
        <p:txBody>
          <a:bodyPr/>
          <a:lstStyle/>
          <a:p>
            <a:pPr eaLnBrk="1" hangingPunct="1">
              <a:defRPr/>
            </a:pPr>
            <a:r>
              <a:rPr lang="en-US" dirty="0" smtClean="0">
                <a:cs typeface="+mj-cs"/>
              </a:rPr>
              <a:t>Simulator Structure</a:t>
            </a:r>
          </a:p>
        </p:txBody>
      </p:sp>
      <p:sp>
        <p:nvSpPr>
          <p:cNvPr id="71684" name="Rectangle 4"/>
          <p:cNvSpPr>
            <a:spLocks noGrp="1" noChangeArrowheads="1"/>
          </p:cNvSpPr>
          <p:nvPr>
            <p:ph type="body" idx="1"/>
          </p:nvPr>
        </p:nvSpPr>
        <p:spPr>
          <a:xfrm>
            <a:off x="0" y="2057400"/>
            <a:ext cx="9144000" cy="1066800"/>
          </a:xfrm>
        </p:spPr>
        <p:txBody>
          <a:bodyPr/>
          <a:lstStyle/>
          <a:p>
            <a:pPr eaLnBrk="1" hangingPunct="1">
              <a:defRPr/>
            </a:pPr>
            <a:r>
              <a:rPr lang="en-US" dirty="0">
                <a:cs typeface="+mn-cs"/>
              </a:rPr>
              <a:t>S</a:t>
            </a:r>
            <a:r>
              <a:rPr lang="en-US" dirty="0" smtClean="0">
                <a:cs typeface="+mn-cs"/>
              </a:rPr>
              <a:t>imulation program maintains and updates list of future events: event list</a:t>
            </a:r>
          </a:p>
          <a:p>
            <a:pPr eaLnBrk="1" hangingPunct="1">
              <a:defRPr/>
            </a:pPr>
            <a:endParaRPr lang="en-US" sz="2400" dirty="0" smtClean="0">
              <a:cs typeface="+mn-cs"/>
            </a:endParaRPr>
          </a:p>
        </p:txBody>
      </p:sp>
      <p:sp>
        <p:nvSpPr>
          <p:cNvPr id="71700" name="Rectangle 20"/>
          <p:cNvSpPr>
            <a:spLocks noChangeArrowheads="1"/>
          </p:cNvSpPr>
          <p:nvPr/>
        </p:nvSpPr>
        <p:spPr bwMode="auto">
          <a:xfrm>
            <a:off x="914400" y="3657600"/>
            <a:ext cx="7137400" cy="3200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eaLnBrk="1" hangingPunct="1">
              <a:spcBef>
                <a:spcPct val="20000"/>
              </a:spcBef>
              <a:buClr>
                <a:schemeClr val="tx1"/>
              </a:buClr>
              <a:buSzPct val="75000"/>
              <a:buFont typeface="Wingdings" charset="0"/>
              <a:buNone/>
              <a:defRPr/>
            </a:pPr>
            <a:r>
              <a:rPr lang="en-US" sz="2400" dirty="0">
                <a:cs typeface="+mn-cs"/>
              </a:rPr>
              <a:t>Need:</a:t>
            </a:r>
          </a:p>
          <a:p>
            <a:pPr marL="342900" indent="-342900" eaLnBrk="1" hangingPunct="1">
              <a:spcBef>
                <a:spcPct val="20000"/>
              </a:spcBef>
              <a:buClr>
                <a:schemeClr val="tx1"/>
              </a:buClr>
              <a:buSzPct val="75000"/>
              <a:buFont typeface="Wingdings" charset="0"/>
              <a:buChar char="l"/>
              <a:defRPr/>
            </a:pPr>
            <a:r>
              <a:rPr lang="en-US" dirty="0">
                <a:cs typeface="+mn-cs"/>
              </a:rPr>
              <a:t>W</a:t>
            </a:r>
            <a:r>
              <a:rPr lang="en-US" sz="2400" dirty="0" smtClean="0">
                <a:cs typeface="+mn-cs"/>
              </a:rPr>
              <a:t>ell </a:t>
            </a:r>
            <a:r>
              <a:rPr lang="en-US" sz="2400" dirty="0">
                <a:cs typeface="+mn-cs"/>
              </a:rPr>
              <a:t>defined set of events</a:t>
            </a:r>
          </a:p>
          <a:p>
            <a:pPr marL="342900" indent="-342900" eaLnBrk="1" hangingPunct="1">
              <a:spcBef>
                <a:spcPct val="20000"/>
              </a:spcBef>
              <a:buClr>
                <a:schemeClr val="tx1"/>
              </a:buClr>
              <a:buSzPct val="75000"/>
              <a:buFont typeface="Wingdings" charset="0"/>
              <a:buChar char="l"/>
              <a:defRPr/>
            </a:pPr>
            <a:r>
              <a:rPr lang="en-US" dirty="0">
                <a:cs typeface="+mn-cs"/>
              </a:rPr>
              <a:t>F</a:t>
            </a:r>
            <a:r>
              <a:rPr lang="en-US" sz="2400" dirty="0" smtClean="0">
                <a:cs typeface="+mn-cs"/>
              </a:rPr>
              <a:t>or </a:t>
            </a:r>
            <a:r>
              <a:rPr lang="en-US" sz="2400" dirty="0">
                <a:cs typeface="+mn-cs"/>
              </a:rPr>
              <a:t>each event: simulated system action, updating of event list</a:t>
            </a:r>
          </a:p>
          <a:p>
            <a:pPr marL="342900" indent="-342900" eaLnBrk="1" hangingPunct="1">
              <a:spcBef>
                <a:spcPct val="20000"/>
              </a:spcBef>
              <a:buClr>
                <a:schemeClr val="tx1"/>
              </a:buClr>
              <a:buSzPct val="75000"/>
              <a:buFont typeface="Wingdings" charset="0"/>
              <a:buChar char="l"/>
              <a:defRPr/>
            </a:pPr>
            <a:endParaRPr lang="en-US" sz="2400" dirty="0">
              <a:cs typeface="+mn-cs"/>
            </a:endParaRPr>
          </a:p>
        </p:txBody>
      </p:sp>
    </p:spTree>
    <p:extLst>
      <p:ext uri="{BB962C8B-B14F-4D97-AF65-F5344CB8AC3E}">
        <p14:creationId xmlns:p14="http://schemas.microsoft.com/office/powerpoint/2010/main" xmlns="" val="17271051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4"/>
          <p:cNvSpPr>
            <a:spLocks noGrp="1"/>
          </p:cNvSpPr>
          <p:nvPr>
            <p:ph type="sldNum" sz="quarter" idx="12"/>
          </p:nvPr>
        </p:nvSpPr>
        <p:spPr/>
        <p:txBody>
          <a:bodyPr/>
          <a:lstStyle/>
          <a:p>
            <a:pPr>
              <a:defRPr/>
            </a:pPr>
            <a:fld id="{1CBFB1A0-4A7C-0849-908B-8839248CEE6A}" type="slidenum">
              <a:rPr lang="en-US"/>
              <a:pPr>
                <a:defRPr/>
              </a:pPr>
              <a:t>12</a:t>
            </a:fld>
            <a:endParaRPr lang="en-US"/>
          </a:p>
        </p:txBody>
      </p:sp>
      <p:grpSp>
        <p:nvGrpSpPr>
          <p:cNvPr id="20483" name="Group 19"/>
          <p:cNvGrpSpPr>
            <a:grpSpLocks/>
          </p:cNvGrpSpPr>
          <p:nvPr/>
        </p:nvGrpSpPr>
        <p:grpSpPr bwMode="auto">
          <a:xfrm>
            <a:off x="1219200" y="2362200"/>
            <a:ext cx="4260850" cy="4267200"/>
            <a:chOff x="720" y="1503"/>
            <a:chExt cx="2732" cy="2673"/>
          </a:xfrm>
        </p:grpSpPr>
        <p:sp>
          <p:nvSpPr>
            <p:cNvPr id="72708" name="Text Box 4"/>
            <p:cNvSpPr txBox="1">
              <a:spLocks noChangeArrowheads="1"/>
            </p:cNvSpPr>
            <p:nvPr/>
          </p:nvSpPr>
          <p:spPr bwMode="auto">
            <a:xfrm>
              <a:off x="1350" y="1503"/>
              <a:ext cx="1386" cy="2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a:cs typeface="+mn-cs"/>
                </a:rPr>
                <a:t>initialize event list</a:t>
              </a:r>
            </a:p>
          </p:txBody>
        </p:sp>
        <p:sp>
          <p:nvSpPr>
            <p:cNvPr id="72709" name="Text Box 5"/>
            <p:cNvSpPr txBox="1">
              <a:spLocks noChangeArrowheads="1"/>
            </p:cNvSpPr>
            <p:nvPr/>
          </p:nvSpPr>
          <p:spPr bwMode="auto">
            <a:xfrm>
              <a:off x="1123" y="1943"/>
              <a:ext cx="1852" cy="4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2000">
                  <a:cs typeface="+mn-cs"/>
                </a:rPr>
                <a:t>get next (nearest future)</a:t>
              </a:r>
            </a:p>
            <a:p>
              <a:pPr algn="ctr">
                <a:defRPr/>
              </a:pPr>
              <a:r>
                <a:rPr lang="en-US" sz="2000">
                  <a:cs typeface="+mn-cs"/>
                </a:rPr>
                <a:t>event from event list</a:t>
              </a:r>
            </a:p>
          </p:txBody>
        </p:sp>
        <p:sp>
          <p:nvSpPr>
            <p:cNvPr id="72710" name="Text Box 6"/>
            <p:cNvSpPr txBox="1">
              <a:spLocks noChangeArrowheads="1"/>
            </p:cNvSpPr>
            <p:nvPr/>
          </p:nvSpPr>
          <p:spPr bwMode="auto">
            <a:xfrm>
              <a:off x="1308" y="2463"/>
              <a:ext cx="1360" cy="2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2000">
                  <a:cs typeface="+mn-cs"/>
                </a:rPr>
                <a:t>time = event time</a:t>
              </a:r>
            </a:p>
          </p:txBody>
        </p:sp>
        <p:sp>
          <p:nvSpPr>
            <p:cNvPr id="72711" name="Text Box 7"/>
            <p:cNvSpPr txBox="1">
              <a:spLocks noChangeArrowheads="1"/>
            </p:cNvSpPr>
            <p:nvPr/>
          </p:nvSpPr>
          <p:spPr bwMode="auto">
            <a:xfrm>
              <a:off x="1444" y="3463"/>
              <a:ext cx="1285" cy="2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2000">
                  <a:cs typeface="+mn-cs"/>
                </a:rPr>
                <a:t>update statistics</a:t>
              </a:r>
            </a:p>
          </p:txBody>
        </p:sp>
        <p:sp>
          <p:nvSpPr>
            <p:cNvPr id="72712" name="Text Box 8"/>
            <p:cNvSpPr txBox="1">
              <a:spLocks noChangeArrowheads="1"/>
            </p:cNvSpPr>
            <p:nvPr/>
          </p:nvSpPr>
          <p:spPr bwMode="auto">
            <a:xfrm>
              <a:off x="1778" y="3767"/>
              <a:ext cx="571" cy="2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2000">
                  <a:cs typeface="+mn-cs"/>
                </a:rPr>
                <a:t>done?</a:t>
              </a:r>
            </a:p>
          </p:txBody>
        </p:sp>
        <p:sp>
          <p:nvSpPr>
            <p:cNvPr id="72713" name="Line 9"/>
            <p:cNvSpPr>
              <a:spLocks noChangeShapeType="1"/>
            </p:cNvSpPr>
            <p:nvPr/>
          </p:nvSpPr>
          <p:spPr bwMode="auto">
            <a:xfrm flipH="1">
              <a:off x="2040" y="1712"/>
              <a:ext cx="8" cy="28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72714" name="Line 10"/>
            <p:cNvSpPr>
              <a:spLocks noChangeShapeType="1"/>
            </p:cNvSpPr>
            <p:nvPr/>
          </p:nvSpPr>
          <p:spPr bwMode="auto">
            <a:xfrm>
              <a:off x="2032" y="2336"/>
              <a:ext cx="8" cy="224"/>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72715" name="Line 11"/>
            <p:cNvSpPr>
              <a:spLocks noChangeShapeType="1"/>
            </p:cNvSpPr>
            <p:nvPr/>
          </p:nvSpPr>
          <p:spPr bwMode="auto">
            <a:xfrm>
              <a:off x="2040" y="2680"/>
              <a:ext cx="0" cy="176"/>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72716" name="Line 12"/>
            <p:cNvSpPr>
              <a:spLocks noChangeShapeType="1"/>
            </p:cNvSpPr>
            <p:nvPr/>
          </p:nvSpPr>
          <p:spPr bwMode="auto">
            <a:xfrm>
              <a:off x="2040" y="3376"/>
              <a:ext cx="0" cy="175"/>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72717" name="Line 13"/>
            <p:cNvSpPr>
              <a:spLocks noChangeShapeType="1"/>
            </p:cNvSpPr>
            <p:nvPr/>
          </p:nvSpPr>
          <p:spPr bwMode="auto">
            <a:xfrm>
              <a:off x="2048" y="3672"/>
              <a:ext cx="0" cy="176"/>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72718" name="Freeform 14"/>
            <p:cNvSpPr>
              <a:spLocks/>
            </p:cNvSpPr>
            <p:nvPr/>
          </p:nvSpPr>
          <p:spPr bwMode="auto">
            <a:xfrm>
              <a:off x="720" y="1848"/>
              <a:ext cx="1264" cy="2064"/>
            </a:xfrm>
            <a:custGeom>
              <a:avLst/>
              <a:gdLst>
                <a:gd name="T0" fmla="*/ 1008 w 1264"/>
                <a:gd name="T1" fmla="*/ 2064 h 2064"/>
                <a:gd name="T2" fmla="*/ 0 w 1264"/>
                <a:gd name="T3" fmla="*/ 2064 h 2064"/>
                <a:gd name="T4" fmla="*/ 0 w 1264"/>
                <a:gd name="T5" fmla="*/ 0 h 2064"/>
                <a:gd name="T6" fmla="*/ 1264 w 1264"/>
                <a:gd name="T7" fmla="*/ 0 h 2064"/>
              </a:gdLst>
              <a:ahLst/>
              <a:cxnLst>
                <a:cxn ang="0">
                  <a:pos x="T0" y="T1"/>
                </a:cxn>
                <a:cxn ang="0">
                  <a:pos x="T2" y="T3"/>
                </a:cxn>
                <a:cxn ang="0">
                  <a:pos x="T4" y="T5"/>
                </a:cxn>
                <a:cxn ang="0">
                  <a:pos x="T6" y="T7"/>
                </a:cxn>
              </a:cxnLst>
              <a:rect l="0" t="0" r="r" b="b"/>
              <a:pathLst>
                <a:path w="1264" h="2064">
                  <a:moveTo>
                    <a:pt x="1008" y="2064"/>
                  </a:moveTo>
                  <a:lnTo>
                    <a:pt x="0" y="2064"/>
                  </a:lnTo>
                  <a:lnTo>
                    <a:pt x="0" y="0"/>
                  </a:lnTo>
                  <a:lnTo>
                    <a:pt x="1264" y="0"/>
                  </a:lnTo>
                </a:path>
              </a:pathLst>
            </a:custGeom>
            <a:noFill/>
            <a:ln w="28575" cap="flat" cmpd="sng">
              <a:solidFill>
                <a:srgbClr val="FF3300"/>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wrap="none"/>
            <a:lstStyle/>
            <a:p>
              <a:pPr>
                <a:defRPr/>
              </a:pPr>
              <a:endParaRPr lang="en-US">
                <a:cs typeface="+mn-cs"/>
              </a:endParaRPr>
            </a:p>
          </p:txBody>
        </p:sp>
        <p:sp>
          <p:nvSpPr>
            <p:cNvPr id="72719" name="Line 15"/>
            <p:cNvSpPr>
              <a:spLocks noChangeShapeType="1"/>
            </p:cNvSpPr>
            <p:nvPr/>
          </p:nvSpPr>
          <p:spPr bwMode="auto">
            <a:xfrm>
              <a:off x="2040" y="4000"/>
              <a:ext cx="0" cy="176"/>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72720" name="Text Box 16"/>
            <p:cNvSpPr txBox="1">
              <a:spLocks noChangeArrowheads="1"/>
            </p:cNvSpPr>
            <p:nvPr/>
          </p:nvSpPr>
          <p:spPr bwMode="auto">
            <a:xfrm>
              <a:off x="1526" y="3721"/>
              <a:ext cx="186" cy="2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latin typeface="Comic Sans MS" charset="0"/>
                  <a:cs typeface="+mn-cs"/>
                </a:rPr>
                <a:t>n</a:t>
              </a:r>
            </a:p>
          </p:txBody>
        </p:sp>
        <p:sp>
          <p:nvSpPr>
            <p:cNvPr id="72721" name="Text Box 17"/>
            <p:cNvSpPr txBox="1">
              <a:spLocks noChangeArrowheads="1"/>
            </p:cNvSpPr>
            <p:nvPr/>
          </p:nvSpPr>
          <p:spPr bwMode="auto">
            <a:xfrm>
              <a:off x="938" y="2774"/>
              <a:ext cx="2514" cy="6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2000">
                  <a:cs typeface="+mn-cs"/>
                </a:rPr>
                <a:t>process event</a:t>
              </a:r>
            </a:p>
            <a:p>
              <a:pPr algn="ctr">
                <a:defRPr/>
              </a:pPr>
              <a:r>
                <a:rPr lang="en-US" sz="2000">
                  <a:cs typeface="+mn-cs"/>
                </a:rPr>
                <a:t>(change state values, add/delete </a:t>
              </a:r>
            </a:p>
            <a:p>
              <a:pPr algn="ctr">
                <a:defRPr/>
              </a:pPr>
              <a:r>
                <a:rPr lang="en-US" sz="2000">
                  <a:cs typeface="+mn-cs"/>
                </a:rPr>
                <a:t>future events from event list)</a:t>
              </a:r>
            </a:p>
          </p:txBody>
        </p:sp>
      </p:grpSp>
      <p:sp>
        <p:nvSpPr>
          <p:cNvPr id="72722" name="AutoShape 18"/>
          <p:cNvSpPr>
            <a:spLocks noGrp="1" noChangeArrowheads="1"/>
          </p:cNvSpPr>
          <p:nvPr>
            <p:ph type="title"/>
          </p:nvPr>
        </p:nvSpPr>
        <p:spPr/>
        <p:txBody>
          <a:bodyPr/>
          <a:lstStyle/>
          <a:p>
            <a:pPr eaLnBrk="1" hangingPunct="1">
              <a:defRPr/>
            </a:pPr>
            <a:r>
              <a:rPr lang="en-US" smtClean="0">
                <a:cs typeface="+mj-cs"/>
              </a:rPr>
              <a:t>Simulator Block Diagram*</a:t>
            </a:r>
          </a:p>
        </p:txBody>
      </p:sp>
    </p:spTree>
    <p:extLst>
      <p:ext uri="{BB962C8B-B14F-4D97-AF65-F5344CB8AC3E}">
        <p14:creationId xmlns:p14="http://schemas.microsoft.com/office/powerpoint/2010/main" xmlns="" val="16167128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pPr>
              <a:defRPr/>
            </a:pPr>
            <a:fld id="{E4797F84-0C78-8542-813C-918336DB0B3E}" type="slidenum">
              <a:rPr lang="en-US" smtClean="0"/>
              <a:pPr>
                <a:defRPr/>
              </a:pPr>
              <a:t>13</a:t>
            </a:fld>
            <a:endParaRPr lang="en-US"/>
          </a:p>
        </p:txBody>
      </p:sp>
    </p:spTree>
    <p:extLst>
      <p:ext uri="{BB962C8B-B14F-4D97-AF65-F5344CB8AC3E}">
        <p14:creationId xmlns:p14="http://schemas.microsoft.com/office/powerpoint/2010/main" xmlns="" val="15822881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513158A1-5AFD-3241-9257-9A2BB96A0859}" type="slidenum">
              <a:rPr lang="en-US"/>
              <a:pPr>
                <a:defRPr/>
              </a:pPr>
              <a:t>14</a:t>
            </a:fld>
            <a:endParaRPr lang="en-US"/>
          </a:p>
        </p:txBody>
      </p:sp>
      <p:sp>
        <p:nvSpPr>
          <p:cNvPr id="8194" name="AutoShape 2"/>
          <p:cNvSpPr>
            <a:spLocks noGrp="1" noChangeArrowheads="1"/>
          </p:cNvSpPr>
          <p:nvPr>
            <p:ph type="title"/>
          </p:nvPr>
        </p:nvSpPr>
        <p:spPr/>
        <p:txBody>
          <a:bodyPr/>
          <a:lstStyle/>
          <a:p>
            <a:pPr eaLnBrk="1" hangingPunct="1">
              <a:defRPr/>
            </a:pPr>
            <a:r>
              <a:rPr lang="en-US" dirty="0" smtClean="0">
                <a:cs typeface="+mj-cs"/>
              </a:rPr>
              <a:t>NS2 Outline</a:t>
            </a:r>
          </a:p>
        </p:txBody>
      </p:sp>
      <p:sp>
        <p:nvSpPr>
          <p:cNvPr id="8195" name="Rectangle 3"/>
          <p:cNvSpPr>
            <a:spLocks noGrp="1" noChangeArrowheads="1"/>
          </p:cNvSpPr>
          <p:nvPr>
            <p:ph type="body" idx="1"/>
          </p:nvPr>
        </p:nvSpPr>
        <p:spPr/>
        <p:txBody>
          <a:bodyPr/>
          <a:lstStyle/>
          <a:p>
            <a:pPr eaLnBrk="1" hangingPunct="1">
              <a:defRPr/>
            </a:pPr>
            <a:r>
              <a:rPr lang="en-US" dirty="0"/>
              <a:t>What is ns-2?</a:t>
            </a:r>
          </a:p>
          <a:p>
            <a:pPr eaLnBrk="1" hangingPunct="1">
              <a:defRPr/>
            </a:pPr>
            <a:r>
              <a:rPr lang="en-US" dirty="0"/>
              <a:t>Getting </a:t>
            </a:r>
            <a:r>
              <a:rPr lang="en-US" dirty="0" smtClean="0"/>
              <a:t>ns?</a:t>
            </a:r>
            <a:endParaRPr lang="en-US" dirty="0"/>
          </a:p>
          <a:p>
            <a:pPr eaLnBrk="1" hangingPunct="1">
              <a:defRPr/>
            </a:pPr>
            <a:r>
              <a:rPr lang="en-US" dirty="0"/>
              <a:t>How to use ns-2?</a:t>
            </a:r>
          </a:p>
          <a:p>
            <a:pPr eaLnBrk="1" hangingPunct="1">
              <a:defRPr/>
            </a:pPr>
            <a:r>
              <a:rPr lang="en-US" dirty="0"/>
              <a:t>Adding you own stuff?</a:t>
            </a:r>
          </a:p>
          <a:p>
            <a:pPr eaLnBrk="1" hangingPunct="1">
              <a:defRPr/>
            </a:pPr>
            <a:r>
              <a:rPr lang="en-US" dirty="0" smtClean="0">
                <a:cs typeface="+mn-cs"/>
              </a:rPr>
              <a:t>Documentation</a:t>
            </a:r>
          </a:p>
          <a:p>
            <a:pPr eaLnBrk="1" hangingPunct="1">
              <a:defRPr/>
            </a:pPr>
            <a:r>
              <a:rPr lang="en-US" dirty="0" smtClean="0">
                <a:cs typeface="+mn-cs"/>
              </a:rPr>
              <a:t>Bug-Fixing</a:t>
            </a:r>
          </a:p>
        </p:txBody>
      </p:sp>
    </p:spTree>
    <p:extLst>
      <p:ext uri="{BB962C8B-B14F-4D97-AF65-F5344CB8AC3E}">
        <p14:creationId xmlns:p14="http://schemas.microsoft.com/office/powerpoint/2010/main" xmlns="" val="1291343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FA17CA8F-5D15-A644-9A46-69A34D3D66A5}" type="slidenum">
              <a:rPr lang="en-US"/>
              <a:pPr>
                <a:defRPr/>
              </a:pPr>
              <a:t>15</a:t>
            </a:fld>
            <a:endParaRPr lang="en-US"/>
          </a:p>
        </p:txBody>
      </p:sp>
      <p:sp>
        <p:nvSpPr>
          <p:cNvPr id="33794" name="AutoShape 2"/>
          <p:cNvSpPr>
            <a:spLocks noGrp="1" noChangeArrowheads="1"/>
          </p:cNvSpPr>
          <p:nvPr>
            <p:ph type="title"/>
          </p:nvPr>
        </p:nvSpPr>
        <p:spPr>
          <a:xfrm>
            <a:off x="1150939" y="990600"/>
            <a:ext cx="3649662" cy="769938"/>
          </a:xfrm>
        </p:spPr>
        <p:txBody>
          <a:bodyPr/>
          <a:lstStyle/>
          <a:p>
            <a:pPr eaLnBrk="1" hangingPunct="1">
              <a:defRPr/>
            </a:pPr>
            <a:r>
              <a:rPr lang="en-US" dirty="0" smtClean="0">
                <a:cs typeface="+mj-cs"/>
              </a:rPr>
              <a:t>What is NS2?</a:t>
            </a:r>
          </a:p>
        </p:txBody>
      </p:sp>
      <p:sp>
        <p:nvSpPr>
          <p:cNvPr id="33795" name="Rectangle 3"/>
          <p:cNvSpPr>
            <a:spLocks noGrp="1" noChangeArrowheads="1"/>
          </p:cNvSpPr>
          <p:nvPr>
            <p:ph type="body" idx="1"/>
          </p:nvPr>
        </p:nvSpPr>
        <p:spPr/>
        <p:txBody>
          <a:bodyPr/>
          <a:lstStyle/>
          <a:p>
            <a:pPr eaLnBrk="1" hangingPunct="1">
              <a:defRPr/>
            </a:pPr>
            <a:r>
              <a:rPr lang="en-US" smtClean="0">
                <a:cs typeface="+mn-cs"/>
              </a:rPr>
              <a:t>Network Simulator</a:t>
            </a:r>
          </a:p>
          <a:p>
            <a:pPr eaLnBrk="1" hangingPunct="1">
              <a:defRPr/>
            </a:pPr>
            <a:r>
              <a:rPr lang="en-US" smtClean="0">
                <a:cs typeface="+mn-cs"/>
              </a:rPr>
              <a:t>A package of tools that simulates behavior of networks</a:t>
            </a:r>
          </a:p>
          <a:p>
            <a:pPr lvl="1" eaLnBrk="1" hangingPunct="1">
              <a:defRPr/>
            </a:pPr>
            <a:r>
              <a:rPr lang="en-US" smtClean="0"/>
              <a:t>Create Network Topologies</a:t>
            </a:r>
          </a:p>
          <a:p>
            <a:pPr lvl="1" eaLnBrk="1" hangingPunct="1">
              <a:defRPr/>
            </a:pPr>
            <a:r>
              <a:rPr lang="en-US" smtClean="0"/>
              <a:t>Log events that happen under any load</a:t>
            </a:r>
          </a:p>
          <a:p>
            <a:pPr lvl="1" eaLnBrk="1" hangingPunct="1">
              <a:defRPr/>
            </a:pPr>
            <a:r>
              <a:rPr lang="en-US" smtClean="0"/>
              <a:t>Analyze events to understand the network behavior </a:t>
            </a:r>
          </a:p>
        </p:txBody>
      </p:sp>
    </p:spTree>
    <p:extLst>
      <p:ext uri="{BB962C8B-B14F-4D97-AF65-F5344CB8AC3E}">
        <p14:creationId xmlns:p14="http://schemas.microsoft.com/office/powerpoint/2010/main" xmlns="" val="13180161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16</a:t>
            </a:fld>
            <a:endParaRPr lang="en-US"/>
          </a:p>
        </p:txBody>
      </p:sp>
      <p:sp>
        <p:nvSpPr>
          <p:cNvPr id="5" name="object 10"/>
          <p:cNvSpPr txBox="1"/>
          <p:nvPr/>
        </p:nvSpPr>
        <p:spPr>
          <a:xfrm>
            <a:off x="304800" y="2438400"/>
            <a:ext cx="8839200" cy="4040336"/>
          </a:xfrm>
          <a:prstGeom prst="rect">
            <a:avLst/>
          </a:prstGeom>
        </p:spPr>
        <p:txBody>
          <a:bodyPr vert="horz" wrap="square" lIns="0" tIns="0" rIns="0" bIns="0" rtlCol="0">
            <a:spAutoFit/>
          </a:bodyPr>
          <a:lstStyle/>
          <a:p>
            <a:pPr marL="155575" indent="-142875">
              <a:buFont typeface="Times New Roman"/>
              <a:buChar char="•"/>
              <a:tabLst>
                <a:tab pos="155575" algn="l"/>
              </a:tabLst>
            </a:pPr>
            <a:r>
              <a:rPr sz="2000" spc="-35" dirty="0">
                <a:latin typeface="+mn-lt"/>
                <a:cs typeface="Times New Roman"/>
              </a:rPr>
              <a:t>n</a:t>
            </a:r>
            <a:r>
              <a:rPr sz="2000" spc="5" dirty="0">
                <a:latin typeface="+mn-lt"/>
                <a:cs typeface="Times New Roman"/>
              </a:rPr>
              <a:t>s</a:t>
            </a:r>
            <a:r>
              <a:rPr sz="2000" spc="-170" dirty="0">
                <a:latin typeface="+mn-lt"/>
                <a:cs typeface="Times New Roman"/>
              </a:rPr>
              <a:t> </a:t>
            </a:r>
            <a:r>
              <a:rPr sz="2000" spc="5" dirty="0">
                <a:latin typeface="+mn-lt"/>
                <a:cs typeface="Times New Roman"/>
              </a:rPr>
              <a:t>-2</a:t>
            </a:r>
            <a:r>
              <a:rPr sz="2000" spc="15" dirty="0">
                <a:latin typeface="+mn-lt"/>
                <a:cs typeface="Times New Roman"/>
              </a:rPr>
              <a:t> </a:t>
            </a:r>
            <a:r>
              <a:rPr sz="2000" spc="10" dirty="0">
                <a:latin typeface="+mn-lt"/>
                <a:cs typeface="Times New Roman"/>
              </a:rPr>
              <a:t>stands</a:t>
            </a:r>
            <a:r>
              <a:rPr sz="2000" spc="15" dirty="0">
                <a:latin typeface="+mn-lt"/>
                <a:cs typeface="Times New Roman"/>
              </a:rPr>
              <a:t> </a:t>
            </a:r>
            <a:r>
              <a:rPr sz="2000" spc="5" dirty="0">
                <a:latin typeface="+mn-lt"/>
                <a:cs typeface="Times New Roman"/>
              </a:rPr>
              <a:t>for</a:t>
            </a:r>
            <a:r>
              <a:rPr sz="2000" spc="15" dirty="0">
                <a:latin typeface="+mn-lt"/>
                <a:cs typeface="Times New Roman"/>
              </a:rPr>
              <a:t> </a:t>
            </a:r>
            <a:r>
              <a:rPr sz="2000" spc="10" dirty="0">
                <a:latin typeface="+mn-lt"/>
                <a:cs typeface="Times New Roman"/>
              </a:rPr>
              <a:t>Network</a:t>
            </a:r>
            <a:r>
              <a:rPr sz="2000" spc="15" dirty="0">
                <a:latin typeface="+mn-lt"/>
                <a:cs typeface="Times New Roman"/>
              </a:rPr>
              <a:t> </a:t>
            </a:r>
            <a:r>
              <a:rPr sz="2000" spc="10" dirty="0">
                <a:latin typeface="+mn-lt"/>
                <a:cs typeface="Times New Roman"/>
              </a:rPr>
              <a:t>Simulator</a:t>
            </a:r>
            <a:r>
              <a:rPr sz="2000" spc="15" dirty="0">
                <a:latin typeface="+mn-lt"/>
                <a:cs typeface="Times New Roman"/>
              </a:rPr>
              <a:t> </a:t>
            </a:r>
            <a:r>
              <a:rPr sz="2000" spc="5" dirty="0">
                <a:latin typeface="+mn-lt"/>
                <a:cs typeface="Times New Roman"/>
              </a:rPr>
              <a:t>version</a:t>
            </a:r>
            <a:r>
              <a:rPr sz="2000" spc="15" dirty="0">
                <a:latin typeface="+mn-lt"/>
                <a:cs typeface="Times New Roman"/>
              </a:rPr>
              <a:t> </a:t>
            </a:r>
            <a:r>
              <a:rPr sz="2000" spc="5" dirty="0">
                <a:latin typeface="+mn-lt"/>
                <a:cs typeface="Times New Roman"/>
              </a:rPr>
              <a:t>2.</a:t>
            </a:r>
            <a:endParaRPr sz="2000" dirty="0">
              <a:latin typeface="+mn-lt"/>
              <a:cs typeface="Times New Roman"/>
            </a:endParaRPr>
          </a:p>
          <a:p>
            <a:pPr marL="155575" indent="-142875">
              <a:spcBef>
                <a:spcPts val="254"/>
              </a:spcBef>
              <a:buFont typeface="Times New Roman"/>
              <a:buChar char="•"/>
              <a:tabLst>
                <a:tab pos="155575" algn="l"/>
              </a:tabLst>
            </a:pPr>
            <a:r>
              <a:rPr sz="2000" spc="-35" dirty="0">
                <a:latin typeface="+mn-lt"/>
                <a:cs typeface="Times New Roman"/>
              </a:rPr>
              <a:t>n</a:t>
            </a:r>
            <a:r>
              <a:rPr sz="2000" spc="5" dirty="0">
                <a:latin typeface="+mn-lt"/>
                <a:cs typeface="Times New Roman"/>
              </a:rPr>
              <a:t>s</a:t>
            </a:r>
            <a:r>
              <a:rPr sz="2000" spc="-170" dirty="0">
                <a:latin typeface="+mn-lt"/>
                <a:cs typeface="Times New Roman"/>
              </a:rPr>
              <a:t> </a:t>
            </a:r>
            <a:r>
              <a:rPr sz="2000" spc="5" dirty="0">
                <a:latin typeface="+mn-lt"/>
                <a:cs typeface="Times New Roman"/>
              </a:rPr>
              <a:t>-</a:t>
            </a:r>
            <a:r>
              <a:rPr sz="2000" spc="45" dirty="0">
                <a:latin typeface="+mn-lt"/>
                <a:cs typeface="Times New Roman"/>
              </a:rPr>
              <a:t>2</a:t>
            </a:r>
            <a:r>
              <a:rPr sz="2000" spc="5" dirty="0">
                <a:latin typeface="+mn-lt"/>
                <a:cs typeface="Times New Roman"/>
              </a:rPr>
              <a:t>:</a:t>
            </a:r>
            <a:endParaRPr sz="2000" dirty="0">
              <a:latin typeface="+mn-lt"/>
              <a:cs typeface="Times New Roman"/>
            </a:endParaRPr>
          </a:p>
          <a:p>
            <a:pPr marL="1003300" lvl="2" indent="-342900">
              <a:spcBef>
                <a:spcPts val="254"/>
              </a:spcBef>
              <a:buFont typeface="Arial"/>
              <a:buChar char="•"/>
              <a:tabLst>
                <a:tab pos="317500" algn="l"/>
              </a:tabLst>
            </a:pPr>
            <a:r>
              <a:rPr sz="2000" spc="5" dirty="0" smtClean="0">
                <a:latin typeface="+mn-lt"/>
                <a:cs typeface="Times New Roman"/>
              </a:rPr>
              <a:t>Is </a:t>
            </a:r>
            <a:r>
              <a:rPr sz="2000" spc="5" dirty="0">
                <a:latin typeface="+mn-lt"/>
                <a:cs typeface="Times New Roman"/>
              </a:rPr>
              <a:t>a discrete</a:t>
            </a:r>
            <a:r>
              <a:rPr sz="2000" spc="10" dirty="0">
                <a:latin typeface="+mn-lt"/>
                <a:cs typeface="Times New Roman"/>
              </a:rPr>
              <a:t> </a:t>
            </a:r>
            <a:r>
              <a:rPr sz="2000" spc="5" dirty="0">
                <a:latin typeface="+mn-lt"/>
                <a:cs typeface="Times New Roman"/>
              </a:rPr>
              <a:t>event</a:t>
            </a:r>
            <a:r>
              <a:rPr sz="2000" spc="10" dirty="0">
                <a:latin typeface="+mn-lt"/>
                <a:cs typeface="Times New Roman"/>
              </a:rPr>
              <a:t> </a:t>
            </a:r>
            <a:r>
              <a:rPr sz="2000" spc="5" dirty="0">
                <a:latin typeface="+mn-lt"/>
                <a:cs typeface="Times New Roman"/>
              </a:rPr>
              <a:t>simulator</a:t>
            </a:r>
            <a:r>
              <a:rPr sz="2000" spc="10" dirty="0">
                <a:latin typeface="+mn-lt"/>
                <a:cs typeface="Times New Roman"/>
              </a:rPr>
              <a:t> </a:t>
            </a:r>
            <a:r>
              <a:rPr sz="2000" spc="5" dirty="0">
                <a:latin typeface="+mn-lt"/>
                <a:cs typeface="Times New Roman"/>
              </a:rPr>
              <a:t>for networking</a:t>
            </a:r>
            <a:r>
              <a:rPr sz="2000" spc="10" dirty="0">
                <a:latin typeface="+mn-lt"/>
                <a:cs typeface="Times New Roman"/>
              </a:rPr>
              <a:t> </a:t>
            </a:r>
            <a:r>
              <a:rPr sz="2000" spc="5" dirty="0">
                <a:latin typeface="+mn-lt"/>
                <a:cs typeface="Times New Roman"/>
              </a:rPr>
              <a:t>research</a:t>
            </a:r>
            <a:endParaRPr sz="2000" dirty="0">
              <a:latin typeface="+mn-lt"/>
              <a:cs typeface="Times New Roman"/>
            </a:endParaRPr>
          </a:p>
          <a:p>
            <a:pPr marL="1003300" lvl="2" indent="-342900">
              <a:spcBef>
                <a:spcPts val="210"/>
              </a:spcBef>
              <a:buFont typeface="Arial"/>
              <a:buChar char="•"/>
              <a:tabLst>
                <a:tab pos="317500" algn="l"/>
              </a:tabLst>
            </a:pPr>
            <a:r>
              <a:rPr sz="2000" spc="10" dirty="0">
                <a:latin typeface="+mn-lt"/>
                <a:cs typeface="Times New Roman"/>
              </a:rPr>
              <a:t>Work </a:t>
            </a:r>
            <a:r>
              <a:rPr sz="2000" spc="5" dirty="0">
                <a:latin typeface="+mn-lt"/>
                <a:cs typeface="Times New Roman"/>
              </a:rPr>
              <a:t>at</a:t>
            </a:r>
            <a:r>
              <a:rPr sz="2000" spc="10" dirty="0">
                <a:latin typeface="+mn-lt"/>
                <a:cs typeface="Times New Roman"/>
              </a:rPr>
              <a:t> </a:t>
            </a:r>
            <a:r>
              <a:rPr sz="2000" spc="5" dirty="0">
                <a:latin typeface="+mn-lt"/>
                <a:cs typeface="Times New Roman"/>
              </a:rPr>
              <a:t>packet</a:t>
            </a:r>
            <a:r>
              <a:rPr sz="2000" spc="15" dirty="0">
                <a:latin typeface="+mn-lt"/>
                <a:cs typeface="Times New Roman"/>
              </a:rPr>
              <a:t> </a:t>
            </a:r>
            <a:r>
              <a:rPr sz="2000" spc="5" dirty="0">
                <a:latin typeface="+mn-lt"/>
                <a:cs typeface="Times New Roman"/>
              </a:rPr>
              <a:t>level.</a:t>
            </a:r>
            <a:endParaRPr sz="2000" dirty="0">
              <a:latin typeface="+mn-lt"/>
              <a:cs typeface="Times New Roman"/>
            </a:endParaRPr>
          </a:p>
          <a:p>
            <a:pPr marL="1003300" marR="245745" lvl="2" indent="-342900">
              <a:spcBef>
                <a:spcPts val="330"/>
              </a:spcBef>
              <a:buFont typeface="Arial"/>
              <a:buChar char="•"/>
              <a:tabLst>
                <a:tab pos="317500" algn="l"/>
              </a:tabLst>
            </a:pPr>
            <a:r>
              <a:rPr sz="2000" dirty="0">
                <a:latin typeface="+mn-lt"/>
                <a:cs typeface="Times New Roman"/>
              </a:rPr>
              <a:t>Provid</a:t>
            </a:r>
            <a:r>
              <a:rPr sz="2000" spc="5" dirty="0">
                <a:latin typeface="+mn-lt"/>
                <a:cs typeface="Times New Roman"/>
              </a:rPr>
              <a:t>e </a:t>
            </a:r>
            <a:r>
              <a:rPr sz="2000" dirty="0">
                <a:latin typeface="+mn-lt"/>
                <a:cs typeface="Times New Roman"/>
              </a:rPr>
              <a:t>substantia</a:t>
            </a:r>
            <a:r>
              <a:rPr sz="2000" spc="5" dirty="0">
                <a:latin typeface="+mn-lt"/>
                <a:cs typeface="Times New Roman"/>
              </a:rPr>
              <a:t>l </a:t>
            </a:r>
            <a:r>
              <a:rPr sz="2000" dirty="0">
                <a:latin typeface="+mn-lt"/>
                <a:cs typeface="Times New Roman"/>
              </a:rPr>
              <a:t>suppor</a:t>
            </a:r>
            <a:r>
              <a:rPr sz="2000" spc="5" dirty="0">
                <a:latin typeface="+mn-lt"/>
                <a:cs typeface="Times New Roman"/>
              </a:rPr>
              <a:t>t </a:t>
            </a:r>
            <a:r>
              <a:rPr sz="2000" dirty="0">
                <a:latin typeface="+mn-lt"/>
                <a:cs typeface="Times New Roman"/>
              </a:rPr>
              <a:t>t</a:t>
            </a:r>
            <a:r>
              <a:rPr sz="2000" spc="5" dirty="0">
                <a:latin typeface="+mn-lt"/>
                <a:cs typeface="Times New Roman"/>
              </a:rPr>
              <a:t>o </a:t>
            </a:r>
            <a:r>
              <a:rPr sz="2000" dirty="0">
                <a:latin typeface="+mn-lt"/>
                <a:cs typeface="Times New Roman"/>
              </a:rPr>
              <a:t>simulat</a:t>
            </a:r>
            <a:r>
              <a:rPr sz="2000" spc="5" dirty="0">
                <a:latin typeface="+mn-lt"/>
                <a:cs typeface="Times New Roman"/>
              </a:rPr>
              <a:t>e bunc</a:t>
            </a:r>
            <a:r>
              <a:rPr sz="2000" spc="10" dirty="0">
                <a:latin typeface="+mn-lt"/>
                <a:cs typeface="Times New Roman"/>
              </a:rPr>
              <a:t>h</a:t>
            </a:r>
            <a:r>
              <a:rPr sz="2000" spc="5" dirty="0">
                <a:latin typeface="+mn-lt"/>
                <a:cs typeface="Times New Roman"/>
              </a:rPr>
              <a:t> </a:t>
            </a:r>
            <a:r>
              <a:rPr sz="2000" dirty="0">
                <a:latin typeface="+mn-lt"/>
                <a:cs typeface="Times New Roman"/>
              </a:rPr>
              <a:t>of</a:t>
            </a:r>
            <a:r>
              <a:rPr sz="2000" spc="-5" dirty="0">
                <a:latin typeface="+mn-lt"/>
                <a:cs typeface="Times New Roman"/>
              </a:rPr>
              <a:t> protocol</a:t>
            </a:r>
            <a:r>
              <a:rPr sz="2000" spc="5" dirty="0">
                <a:latin typeface="+mn-lt"/>
                <a:cs typeface="Times New Roman"/>
              </a:rPr>
              <a:t>s</a:t>
            </a:r>
            <a:r>
              <a:rPr sz="2000" spc="25" dirty="0">
                <a:latin typeface="+mn-lt"/>
                <a:cs typeface="Times New Roman"/>
              </a:rPr>
              <a:t> </a:t>
            </a:r>
            <a:r>
              <a:rPr sz="2000" spc="-5" dirty="0">
                <a:latin typeface="+mn-lt"/>
                <a:cs typeface="Times New Roman"/>
              </a:rPr>
              <a:t>lik</a:t>
            </a:r>
            <a:r>
              <a:rPr sz="2000" spc="5" dirty="0">
                <a:latin typeface="+mn-lt"/>
                <a:cs typeface="Times New Roman"/>
              </a:rPr>
              <a:t>e</a:t>
            </a:r>
            <a:r>
              <a:rPr sz="2000" spc="25" dirty="0">
                <a:latin typeface="+mn-lt"/>
                <a:cs typeface="Times New Roman"/>
              </a:rPr>
              <a:t> </a:t>
            </a:r>
            <a:r>
              <a:rPr sz="2000" dirty="0">
                <a:latin typeface="+mn-lt"/>
                <a:cs typeface="Times New Roman"/>
              </a:rPr>
              <a:t>TCP,</a:t>
            </a:r>
            <a:r>
              <a:rPr sz="2000" spc="25" dirty="0">
                <a:latin typeface="+mn-lt"/>
                <a:cs typeface="Times New Roman"/>
              </a:rPr>
              <a:t> </a:t>
            </a:r>
            <a:r>
              <a:rPr sz="2000" dirty="0">
                <a:latin typeface="+mn-lt"/>
                <a:cs typeface="Times New Roman"/>
              </a:rPr>
              <a:t>UDP</a:t>
            </a:r>
            <a:r>
              <a:rPr sz="2000" dirty="0" smtClean="0">
                <a:latin typeface="+mn-lt"/>
                <a:cs typeface="Times New Roman"/>
              </a:rPr>
              <a:t>,</a:t>
            </a:r>
            <a:r>
              <a:rPr lang="en-US" sz="2000" spc="20" dirty="0">
                <a:latin typeface="+mn-lt"/>
                <a:cs typeface="Times New Roman"/>
              </a:rPr>
              <a:t> </a:t>
            </a:r>
            <a:r>
              <a:rPr sz="2000" dirty="0" smtClean="0">
                <a:latin typeface="+mn-lt"/>
                <a:cs typeface="Times New Roman"/>
              </a:rPr>
              <a:t>FTP</a:t>
            </a:r>
            <a:r>
              <a:rPr sz="2000" dirty="0">
                <a:latin typeface="+mn-lt"/>
                <a:cs typeface="Times New Roman"/>
              </a:rPr>
              <a:t>,</a:t>
            </a:r>
            <a:r>
              <a:rPr sz="2000" spc="25" dirty="0">
                <a:latin typeface="+mn-lt"/>
                <a:cs typeface="Times New Roman"/>
              </a:rPr>
              <a:t> </a:t>
            </a:r>
            <a:r>
              <a:rPr sz="2000" dirty="0">
                <a:latin typeface="+mn-lt"/>
                <a:cs typeface="Times New Roman"/>
              </a:rPr>
              <a:t>HTT</a:t>
            </a:r>
            <a:r>
              <a:rPr sz="2000" spc="10" dirty="0">
                <a:latin typeface="+mn-lt"/>
                <a:cs typeface="Times New Roman"/>
              </a:rPr>
              <a:t>P</a:t>
            </a:r>
            <a:r>
              <a:rPr sz="2000" spc="25" dirty="0">
                <a:latin typeface="+mn-lt"/>
                <a:cs typeface="Times New Roman"/>
              </a:rPr>
              <a:t> </a:t>
            </a:r>
            <a:r>
              <a:rPr sz="2000" dirty="0">
                <a:latin typeface="+mn-lt"/>
                <a:cs typeface="Times New Roman"/>
              </a:rPr>
              <a:t>an</a:t>
            </a:r>
            <a:r>
              <a:rPr sz="2000" spc="10" dirty="0">
                <a:latin typeface="+mn-lt"/>
                <a:cs typeface="Times New Roman"/>
              </a:rPr>
              <a:t>d</a:t>
            </a:r>
            <a:r>
              <a:rPr sz="2000" spc="20" dirty="0">
                <a:latin typeface="+mn-lt"/>
                <a:cs typeface="Times New Roman"/>
              </a:rPr>
              <a:t> </a:t>
            </a:r>
            <a:r>
              <a:rPr sz="2000" dirty="0">
                <a:latin typeface="+mn-lt"/>
                <a:cs typeface="Times New Roman"/>
              </a:rPr>
              <a:t>DSR.</a:t>
            </a:r>
          </a:p>
          <a:p>
            <a:pPr marL="317500" lvl="1" indent="-114300">
              <a:spcBef>
                <a:spcPts val="175"/>
              </a:spcBef>
              <a:buFont typeface="Times New Roman"/>
              <a:buChar char="•"/>
              <a:tabLst>
                <a:tab pos="317500" algn="l"/>
              </a:tabLst>
            </a:pPr>
            <a:r>
              <a:rPr sz="2000" dirty="0">
                <a:latin typeface="+mn-lt"/>
                <a:cs typeface="Times New Roman"/>
              </a:rPr>
              <a:t>Simulat</a:t>
            </a:r>
            <a:r>
              <a:rPr sz="2000" spc="5" dirty="0">
                <a:latin typeface="+mn-lt"/>
                <a:cs typeface="Times New Roman"/>
              </a:rPr>
              <a:t>e</a:t>
            </a:r>
            <a:r>
              <a:rPr sz="2000" spc="40" dirty="0">
                <a:latin typeface="+mn-lt"/>
                <a:cs typeface="Times New Roman"/>
              </a:rPr>
              <a:t> </a:t>
            </a:r>
            <a:r>
              <a:rPr sz="2000" dirty="0">
                <a:latin typeface="+mn-lt"/>
                <a:cs typeface="Times New Roman"/>
              </a:rPr>
              <a:t>wire</a:t>
            </a:r>
            <a:r>
              <a:rPr sz="2000" spc="10" dirty="0">
                <a:latin typeface="+mn-lt"/>
                <a:cs typeface="Times New Roman"/>
              </a:rPr>
              <a:t>d</a:t>
            </a:r>
            <a:r>
              <a:rPr sz="2000" spc="40" dirty="0">
                <a:latin typeface="+mn-lt"/>
                <a:cs typeface="Times New Roman"/>
              </a:rPr>
              <a:t> </a:t>
            </a:r>
            <a:r>
              <a:rPr sz="2000" spc="5" dirty="0">
                <a:latin typeface="+mn-lt"/>
                <a:cs typeface="Times New Roman"/>
              </a:rPr>
              <a:t>an</a:t>
            </a:r>
            <a:r>
              <a:rPr sz="2000" spc="10" dirty="0">
                <a:latin typeface="+mn-lt"/>
                <a:cs typeface="Times New Roman"/>
              </a:rPr>
              <a:t>d</a:t>
            </a:r>
            <a:r>
              <a:rPr sz="2000" spc="40" dirty="0">
                <a:latin typeface="+mn-lt"/>
                <a:cs typeface="Times New Roman"/>
              </a:rPr>
              <a:t> </a:t>
            </a:r>
            <a:r>
              <a:rPr sz="2000" dirty="0">
                <a:latin typeface="+mn-lt"/>
                <a:cs typeface="Times New Roman"/>
              </a:rPr>
              <a:t>wireles</a:t>
            </a:r>
            <a:r>
              <a:rPr sz="2000" spc="5" dirty="0">
                <a:latin typeface="+mn-lt"/>
                <a:cs typeface="Times New Roman"/>
              </a:rPr>
              <a:t>s</a:t>
            </a:r>
            <a:r>
              <a:rPr sz="2000" spc="40" dirty="0">
                <a:latin typeface="+mn-lt"/>
                <a:cs typeface="Times New Roman"/>
              </a:rPr>
              <a:t> </a:t>
            </a:r>
            <a:r>
              <a:rPr sz="2000" dirty="0">
                <a:latin typeface="+mn-lt"/>
                <a:cs typeface="Times New Roman"/>
              </a:rPr>
              <a:t>network.</a:t>
            </a:r>
          </a:p>
          <a:p>
            <a:pPr marL="317500" lvl="1" indent="-114300">
              <a:spcBef>
                <a:spcPts val="284"/>
              </a:spcBef>
              <a:buFont typeface="Times New Roman"/>
              <a:buChar char="•"/>
              <a:tabLst>
                <a:tab pos="317500" algn="l"/>
              </a:tabLst>
            </a:pPr>
            <a:r>
              <a:rPr sz="2000" spc="-15" dirty="0">
                <a:latin typeface="+mn-lt"/>
                <a:cs typeface="Times New Roman"/>
              </a:rPr>
              <a:t>I</a:t>
            </a:r>
            <a:r>
              <a:rPr sz="2000" spc="5" dirty="0">
                <a:latin typeface="+mn-lt"/>
                <a:cs typeface="Times New Roman"/>
              </a:rPr>
              <a:t>s</a:t>
            </a:r>
            <a:r>
              <a:rPr sz="2000" spc="45" dirty="0">
                <a:latin typeface="+mn-lt"/>
                <a:cs typeface="Times New Roman"/>
              </a:rPr>
              <a:t> </a:t>
            </a:r>
            <a:r>
              <a:rPr sz="2000" spc="-15" dirty="0">
                <a:latin typeface="+mn-lt"/>
                <a:cs typeface="Times New Roman"/>
              </a:rPr>
              <a:t>primaril</a:t>
            </a:r>
            <a:r>
              <a:rPr sz="2000" spc="5" dirty="0">
                <a:latin typeface="+mn-lt"/>
                <a:cs typeface="Times New Roman"/>
              </a:rPr>
              <a:t>y</a:t>
            </a:r>
            <a:r>
              <a:rPr sz="2000" spc="50" dirty="0">
                <a:latin typeface="+mn-lt"/>
                <a:cs typeface="Times New Roman"/>
              </a:rPr>
              <a:t> </a:t>
            </a:r>
            <a:r>
              <a:rPr sz="2000" spc="-15" dirty="0">
                <a:latin typeface="+mn-lt"/>
                <a:cs typeface="Times New Roman"/>
              </a:rPr>
              <a:t>Uni</a:t>
            </a:r>
            <a:r>
              <a:rPr sz="2000" spc="5" dirty="0">
                <a:latin typeface="+mn-lt"/>
                <a:cs typeface="Times New Roman"/>
              </a:rPr>
              <a:t>x</a:t>
            </a:r>
            <a:r>
              <a:rPr sz="2000" spc="45" dirty="0">
                <a:latin typeface="+mn-lt"/>
                <a:cs typeface="Times New Roman"/>
              </a:rPr>
              <a:t> </a:t>
            </a:r>
            <a:r>
              <a:rPr sz="2000" spc="-15" dirty="0" smtClean="0">
                <a:latin typeface="+mn-lt"/>
                <a:cs typeface="Times New Roman"/>
              </a:rPr>
              <a:t>based</a:t>
            </a:r>
            <a:r>
              <a:rPr lang="en-US" sz="2000" spc="-15" dirty="0" smtClean="0">
                <a:latin typeface="+mn-lt"/>
                <a:cs typeface="Times New Roman"/>
              </a:rPr>
              <a:t> but can also be used with Windows via Cygwin</a:t>
            </a:r>
            <a:r>
              <a:rPr sz="2000" spc="-15" dirty="0" smtClean="0">
                <a:latin typeface="+mn-lt"/>
                <a:cs typeface="Times New Roman"/>
              </a:rPr>
              <a:t>.</a:t>
            </a:r>
            <a:endParaRPr sz="2000" dirty="0">
              <a:latin typeface="+mn-lt"/>
              <a:cs typeface="Times New Roman"/>
            </a:endParaRPr>
          </a:p>
          <a:p>
            <a:pPr marL="317500" lvl="1" indent="-114300">
              <a:spcBef>
                <a:spcPts val="209"/>
              </a:spcBef>
              <a:buFont typeface="Times New Roman"/>
              <a:buChar char="•"/>
              <a:tabLst>
                <a:tab pos="317500" algn="l"/>
              </a:tabLst>
            </a:pPr>
            <a:r>
              <a:rPr sz="2000" spc="5" dirty="0">
                <a:latin typeface="+mn-lt"/>
                <a:cs typeface="Times New Roman"/>
              </a:rPr>
              <a:t>Use</a:t>
            </a:r>
            <a:r>
              <a:rPr sz="2000" dirty="0">
                <a:latin typeface="+mn-lt"/>
                <a:cs typeface="Times New Roman"/>
              </a:rPr>
              <a:t> </a:t>
            </a:r>
            <a:r>
              <a:rPr sz="2000" spc="10" dirty="0">
                <a:latin typeface="+mn-lt"/>
                <a:cs typeface="Times New Roman"/>
              </a:rPr>
              <a:t>TCL</a:t>
            </a:r>
            <a:r>
              <a:rPr sz="2000" dirty="0">
                <a:latin typeface="+mn-lt"/>
                <a:cs typeface="Times New Roman"/>
              </a:rPr>
              <a:t> </a:t>
            </a:r>
            <a:r>
              <a:rPr sz="2000" spc="5" dirty="0">
                <a:latin typeface="+mn-lt"/>
                <a:cs typeface="Times New Roman"/>
              </a:rPr>
              <a:t>as</a:t>
            </a:r>
            <a:r>
              <a:rPr sz="2000" dirty="0">
                <a:latin typeface="+mn-lt"/>
                <a:cs typeface="Times New Roman"/>
              </a:rPr>
              <a:t> </a:t>
            </a:r>
            <a:r>
              <a:rPr sz="2000" spc="5" dirty="0">
                <a:latin typeface="+mn-lt"/>
                <a:cs typeface="Times New Roman"/>
              </a:rPr>
              <a:t>its</a:t>
            </a:r>
            <a:r>
              <a:rPr sz="2000" dirty="0">
                <a:latin typeface="+mn-lt"/>
                <a:cs typeface="Times New Roman"/>
              </a:rPr>
              <a:t> </a:t>
            </a:r>
            <a:r>
              <a:rPr sz="2000" spc="5" dirty="0">
                <a:latin typeface="+mn-lt"/>
                <a:cs typeface="Times New Roman"/>
              </a:rPr>
              <a:t>scripting language.</a:t>
            </a:r>
            <a:endParaRPr sz="2000" dirty="0">
              <a:latin typeface="+mn-lt"/>
              <a:cs typeface="Times New Roman"/>
            </a:endParaRPr>
          </a:p>
          <a:p>
            <a:pPr marL="155575" marR="172085" indent="-142875">
              <a:spcBef>
                <a:spcPts val="330"/>
              </a:spcBef>
              <a:buFont typeface="Times New Roman"/>
              <a:buChar char="•"/>
              <a:tabLst>
                <a:tab pos="155575" algn="l"/>
              </a:tabLst>
            </a:pPr>
            <a:r>
              <a:rPr sz="2000" spc="-35" dirty="0">
                <a:latin typeface="+mn-lt"/>
                <a:cs typeface="Times New Roman"/>
              </a:rPr>
              <a:t>n</a:t>
            </a:r>
            <a:r>
              <a:rPr sz="2000" spc="5" dirty="0">
                <a:latin typeface="+mn-lt"/>
                <a:cs typeface="Times New Roman"/>
              </a:rPr>
              <a:t>s</a:t>
            </a:r>
            <a:r>
              <a:rPr sz="2000" spc="-170" dirty="0">
                <a:latin typeface="+mn-lt"/>
                <a:cs typeface="Times New Roman"/>
              </a:rPr>
              <a:t> </a:t>
            </a:r>
            <a:r>
              <a:rPr sz="2000" spc="5" dirty="0">
                <a:latin typeface="+mn-lt"/>
                <a:cs typeface="Times New Roman"/>
              </a:rPr>
              <a:t>-2</a:t>
            </a:r>
            <a:r>
              <a:rPr sz="2000" spc="-5" dirty="0">
                <a:latin typeface="+mn-lt"/>
                <a:cs typeface="Times New Roman"/>
              </a:rPr>
              <a:t> </a:t>
            </a:r>
            <a:r>
              <a:rPr sz="2000" spc="10" dirty="0">
                <a:latin typeface="+mn-lt"/>
                <a:cs typeface="Times New Roman"/>
              </a:rPr>
              <a:t>i</a:t>
            </a:r>
            <a:r>
              <a:rPr sz="2000" spc="5" dirty="0">
                <a:latin typeface="+mn-lt"/>
                <a:cs typeface="Times New Roman"/>
              </a:rPr>
              <a:t>s</a:t>
            </a:r>
            <a:r>
              <a:rPr sz="2000" spc="-5" dirty="0">
                <a:latin typeface="+mn-lt"/>
                <a:cs typeface="Times New Roman"/>
              </a:rPr>
              <a:t> </a:t>
            </a:r>
            <a:r>
              <a:rPr sz="2000" spc="10" dirty="0">
                <a:latin typeface="+mn-lt"/>
                <a:cs typeface="Times New Roman"/>
              </a:rPr>
              <a:t>a</a:t>
            </a:r>
            <a:r>
              <a:rPr sz="2000" spc="-5" dirty="0">
                <a:latin typeface="+mn-lt"/>
                <a:cs typeface="Times New Roman"/>
              </a:rPr>
              <a:t> </a:t>
            </a:r>
            <a:r>
              <a:rPr sz="2000" spc="15" dirty="0">
                <a:latin typeface="+mn-lt"/>
                <a:cs typeface="Times New Roman"/>
              </a:rPr>
              <a:t>standar</a:t>
            </a:r>
            <a:r>
              <a:rPr sz="2000" spc="10" dirty="0">
                <a:latin typeface="+mn-lt"/>
                <a:cs typeface="Times New Roman"/>
              </a:rPr>
              <a:t>d</a:t>
            </a:r>
            <a:r>
              <a:rPr sz="2000" spc="-5" dirty="0">
                <a:latin typeface="+mn-lt"/>
                <a:cs typeface="Times New Roman"/>
              </a:rPr>
              <a:t> </a:t>
            </a:r>
            <a:r>
              <a:rPr sz="2000" spc="15" dirty="0">
                <a:latin typeface="+mn-lt"/>
                <a:cs typeface="Times New Roman"/>
              </a:rPr>
              <a:t>experimen</a:t>
            </a:r>
            <a:r>
              <a:rPr sz="2000" spc="5" dirty="0">
                <a:latin typeface="+mn-lt"/>
                <a:cs typeface="Times New Roman"/>
              </a:rPr>
              <a:t>t</a:t>
            </a:r>
            <a:r>
              <a:rPr sz="2000" dirty="0">
                <a:latin typeface="+mn-lt"/>
                <a:cs typeface="Times New Roman"/>
              </a:rPr>
              <a:t> </a:t>
            </a:r>
            <a:r>
              <a:rPr sz="2000" spc="15" dirty="0">
                <a:latin typeface="+mn-lt"/>
                <a:cs typeface="Times New Roman"/>
              </a:rPr>
              <a:t>environmen</a:t>
            </a:r>
            <a:r>
              <a:rPr sz="2000" spc="5" dirty="0">
                <a:latin typeface="+mn-lt"/>
                <a:cs typeface="Times New Roman"/>
              </a:rPr>
              <a:t>t</a:t>
            </a:r>
            <a:r>
              <a:rPr sz="2000" dirty="0">
                <a:latin typeface="+mn-lt"/>
                <a:cs typeface="Times New Roman"/>
              </a:rPr>
              <a:t> </a:t>
            </a:r>
            <a:r>
              <a:rPr sz="2000" spc="10" dirty="0">
                <a:latin typeface="+mn-lt"/>
                <a:cs typeface="Times New Roman"/>
              </a:rPr>
              <a:t>in </a:t>
            </a:r>
            <a:r>
              <a:rPr sz="2000" dirty="0">
                <a:latin typeface="+mn-lt"/>
                <a:cs typeface="Times New Roman"/>
              </a:rPr>
              <a:t>researc</a:t>
            </a:r>
            <a:r>
              <a:rPr sz="2000" spc="10" dirty="0">
                <a:latin typeface="+mn-lt"/>
                <a:cs typeface="Times New Roman"/>
              </a:rPr>
              <a:t>h</a:t>
            </a:r>
            <a:r>
              <a:rPr sz="2000" spc="25" dirty="0">
                <a:latin typeface="+mn-lt"/>
                <a:cs typeface="Times New Roman"/>
              </a:rPr>
              <a:t> </a:t>
            </a:r>
            <a:r>
              <a:rPr sz="2000" spc="5" dirty="0">
                <a:latin typeface="+mn-lt"/>
                <a:cs typeface="Times New Roman"/>
              </a:rPr>
              <a:t>community</a:t>
            </a:r>
            <a:r>
              <a:rPr sz="2000" spc="5" dirty="0" smtClean="0">
                <a:latin typeface="+mn-lt"/>
                <a:cs typeface="Times New Roman"/>
              </a:rPr>
              <a:t>.</a:t>
            </a:r>
            <a:endParaRPr lang="en-US" sz="2000" spc="5" dirty="0" smtClean="0">
              <a:latin typeface="+mn-lt"/>
              <a:cs typeface="Times New Roman"/>
            </a:endParaRPr>
          </a:p>
          <a:p>
            <a:pPr marL="155575" marR="172085" indent="-142875">
              <a:spcBef>
                <a:spcPts val="330"/>
              </a:spcBef>
              <a:buFont typeface="Times New Roman"/>
              <a:buChar char="•"/>
              <a:tabLst>
                <a:tab pos="155575" algn="l"/>
              </a:tabLst>
            </a:pPr>
            <a:r>
              <a:rPr lang="en-US" sz="2000" spc="5" dirty="0" smtClean="0">
                <a:latin typeface="+mn-lt"/>
                <a:cs typeface="Times New Roman"/>
              </a:rPr>
              <a:t>NS2 is also being used for Network on Chip Simulations</a:t>
            </a:r>
          </a:p>
          <a:p>
            <a:pPr marL="12700" marR="172085">
              <a:spcBef>
                <a:spcPts val="330"/>
              </a:spcBef>
              <a:tabLst>
                <a:tab pos="155575" algn="l"/>
              </a:tabLst>
            </a:pPr>
            <a:r>
              <a:rPr lang="en-US" sz="2000" spc="5" dirty="0" smtClean="0">
                <a:latin typeface="+mn-lt"/>
                <a:cs typeface="Times New Roman"/>
              </a:rPr>
              <a:t>  e.g. flit arrival rate, latency, jitter evaluation and topology comparison</a:t>
            </a:r>
            <a:endParaRPr sz="2000" dirty="0">
              <a:latin typeface="+mn-lt"/>
              <a:cs typeface="Times New Roman"/>
            </a:endParaRPr>
          </a:p>
        </p:txBody>
      </p:sp>
      <p:sp>
        <p:nvSpPr>
          <p:cNvPr id="7" name="AutoShape 2"/>
          <p:cNvSpPr>
            <a:spLocks noGrp="1" noChangeArrowheads="1"/>
          </p:cNvSpPr>
          <p:nvPr>
            <p:ph type="title"/>
          </p:nvPr>
        </p:nvSpPr>
        <p:spPr>
          <a:xfrm>
            <a:off x="914400" y="990600"/>
            <a:ext cx="6781800" cy="769938"/>
          </a:xfrm>
        </p:spPr>
        <p:txBody>
          <a:bodyPr/>
          <a:lstStyle/>
          <a:p>
            <a:pPr eaLnBrk="1" hangingPunct="1">
              <a:defRPr/>
            </a:pPr>
            <a:r>
              <a:rPr lang="en-US" dirty="0" smtClean="0">
                <a:cs typeface="+mj-cs"/>
              </a:rPr>
              <a:t>What is NS2?.  Cont. ….</a:t>
            </a:r>
          </a:p>
        </p:txBody>
      </p:sp>
    </p:spTree>
    <p:extLst>
      <p:ext uri="{BB962C8B-B14F-4D97-AF65-F5344CB8AC3E}">
        <p14:creationId xmlns:p14="http://schemas.microsoft.com/office/powerpoint/2010/main" xmlns="" val="23680211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17</a:t>
            </a:fld>
            <a:endParaRPr lang="en-US"/>
          </a:p>
        </p:txBody>
      </p:sp>
      <p:pic>
        <p:nvPicPr>
          <p:cNvPr id="22" name="Picture 21"/>
          <p:cNvPicPr>
            <a:picLocks noChangeAspect="1"/>
          </p:cNvPicPr>
          <p:nvPr/>
        </p:nvPicPr>
        <p:blipFill>
          <a:blip r:embed="rId2"/>
          <a:stretch>
            <a:fillRect/>
          </a:stretch>
        </p:blipFill>
        <p:spPr>
          <a:xfrm>
            <a:off x="1295400" y="685800"/>
            <a:ext cx="6527800" cy="5956300"/>
          </a:xfrm>
          <a:prstGeom prst="rect">
            <a:avLst/>
          </a:prstGeom>
        </p:spPr>
      </p:pic>
    </p:spTree>
    <p:extLst>
      <p:ext uri="{BB962C8B-B14F-4D97-AF65-F5344CB8AC3E}">
        <p14:creationId xmlns:p14="http://schemas.microsoft.com/office/powerpoint/2010/main" xmlns="" val="247061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18</a:t>
            </a:fld>
            <a:endParaRPr lang="en-US"/>
          </a:p>
        </p:txBody>
      </p:sp>
      <p:pic>
        <p:nvPicPr>
          <p:cNvPr id="5" name="Picture 4"/>
          <p:cNvPicPr>
            <a:picLocks noChangeAspect="1"/>
          </p:cNvPicPr>
          <p:nvPr/>
        </p:nvPicPr>
        <p:blipFill>
          <a:blip r:embed="rId2"/>
          <a:stretch>
            <a:fillRect/>
          </a:stretch>
        </p:blipFill>
        <p:spPr>
          <a:xfrm>
            <a:off x="457200" y="2133600"/>
            <a:ext cx="8077200" cy="4343400"/>
          </a:xfrm>
          <a:prstGeom prst="rect">
            <a:avLst/>
          </a:prstGeom>
        </p:spPr>
      </p:pic>
    </p:spTree>
    <p:extLst>
      <p:ext uri="{BB962C8B-B14F-4D97-AF65-F5344CB8AC3E}">
        <p14:creationId xmlns:p14="http://schemas.microsoft.com/office/powerpoint/2010/main" xmlns="" val="14706798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19</a:t>
            </a:fld>
            <a:endParaRPr lang="en-US"/>
          </a:p>
        </p:txBody>
      </p:sp>
      <p:pic>
        <p:nvPicPr>
          <p:cNvPr id="5" name="Picture 4"/>
          <p:cNvPicPr>
            <a:picLocks noChangeAspect="1"/>
          </p:cNvPicPr>
          <p:nvPr/>
        </p:nvPicPr>
        <p:blipFill>
          <a:blip r:embed="rId2"/>
          <a:stretch>
            <a:fillRect/>
          </a:stretch>
        </p:blipFill>
        <p:spPr>
          <a:xfrm>
            <a:off x="76200" y="927100"/>
            <a:ext cx="8204200" cy="5854700"/>
          </a:xfrm>
          <a:prstGeom prst="rect">
            <a:avLst/>
          </a:prstGeom>
        </p:spPr>
      </p:pic>
    </p:spTree>
    <p:extLst>
      <p:ext uri="{BB962C8B-B14F-4D97-AF65-F5344CB8AC3E}">
        <p14:creationId xmlns:p14="http://schemas.microsoft.com/office/powerpoint/2010/main" xmlns="" val="39091995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20</a:t>
            </a:fld>
            <a:endParaRPr lang="en-US"/>
          </a:p>
        </p:txBody>
      </p:sp>
      <p:pic>
        <p:nvPicPr>
          <p:cNvPr id="5" name="Picture 4"/>
          <p:cNvPicPr>
            <a:picLocks noChangeAspect="1"/>
          </p:cNvPicPr>
          <p:nvPr/>
        </p:nvPicPr>
        <p:blipFill>
          <a:blip r:embed="rId2"/>
          <a:stretch>
            <a:fillRect/>
          </a:stretch>
        </p:blipFill>
        <p:spPr>
          <a:xfrm>
            <a:off x="152400" y="533400"/>
            <a:ext cx="8826500" cy="5791200"/>
          </a:xfrm>
          <a:prstGeom prst="rect">
            <a:avLst/>
          </a:prstGeom>
        </p:spPr>
      </p:pic>
    </p:spTree>
    <p:extLst>
      <p:ext uri="{BB962C8B-B14F-4D97-AF65-F5344CB8AC3E}">
        <p14:creationId xmlns:p14="http://schemas.microsoft.com/office/powerpoint/2010/main" xmlns="" val="29698993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4F2088F0-EBD6-3846-BED6-5DBDC0EF7BEA}" type="slidenum">
              <a:rPr lang="en-US"/>
              <a:pPr>
                <a:defRPr/>
              </a:pPr>
              <a:t>21</a:t>
            </a:fld>
            <a:endParaRPr lang="en-US"/>
          </a:p>
        </p:txBody>
      </p:sp>
      <p:sp>
        <p:nvSpPr>
          <p:cNvPr id="46082" name="AutoShape 2"/>
          <p:cNvSpPr>
            <a:spLocks noGrp="1" noChangeArrowheads="1"/>
          </p:cNvSpPr>
          <p:nvPr>
            <p:ph type="title"/>
          </p:nvPr>
        </p:nvSpPr>
        <p:spPr/>
        <p:txBody>
          <a:bodyPr/>
          <a:lstStyle/>
          <a:p>
            <a:pPr eaLnBrk="1" hangingPunct="1">
              <a:defRPr/>
            </a:pPr>
            <a:r>
              <a:rPr lang="en-US" sz="6000" dirty="0">
                <a:solidFill>
                  <a:srgbClr val="009900"/>
                </a:solidFill>
              </a:rPr>
              <a:t>What is it?</a:t>
            </a:r>
          </a:p>
        </p:txBody>
      </p:sp>
      <p:sp>
        <p:nvSpPr>
          <p:cNvPr id="46083" name="Rectangle 3"/>
          <p:cNvSpPr>
            <a:spLocks noGrp="1" noChangeArrowheads="1"/>
          </p:cNvSpPr>
          <p:nvPr>
            <p:ph type="body" idx="1"/>
          </p:nvPr>
        </p:nvSpPr>
        <p:spPr/>
        <p:txBody>
          <a:bodyPr/>
          <a:lstStyle/>
          <a:p>
            <a:pPr eaLnBrk="1" hangingPunct="1">
              <a:defRPr/>
            </a:pPr>
            <a:r>
              <a:rPr lang="en-US" dirty="0">
                <a:solidFill>
                  <a:srgbClr val="009900"/>
                </a:solidFill>
                <a:cs typeface="+mn-cs"/>
              </a:rPr>
              <a:t>What is it?</a:t>
            </a:r>
          </a:p>
          <a:p>
            <a:pPr eaLnBrk="1" hangingPunct="1">
              <a:defRPr/>
            </a:pPr>
            <a:r>
              <a:rPr lang="en-US" dirty="0"/>
              <a:t>Where and How to get it?</a:t>
            </a:r>
          </a:p>
          <a:p>
            <a:pPr eaLnBrk="1" hangingPunct="1">
              <a:defRPr/>
            </a:pPr>
            <a:r>
              <a:rPr lang="en-US" dirty="0"/>
              <a:t>How to use ns-2?</a:t>
            </a:r>
          </a:p>
          <a:p>
            <a:pPr eaLnBrk="1" hangingPunct="1">
              <a:defRPr/>
            </a:pPr>
            <a:r>
              <a:rPr lang="en-US" dirty="0"/>
              <a:t>Adding you own stuff?</a:t>
            </a:r>
          </a:p>
          <a:p>
            <a:pPr eaLnBrk="1" hangingPunct="1">
              <a:defRPr/>
            </a:pPr>
            <a:r>
              <a:rPr lang="en-US" dirty="0" smtClean="0">
                <a:cs typeface="+mn-cs"/>
              </a:rPr>
              <a:t>Documentation</a:t>
            </a:r>
          </a:p>
          <a:p>
            <a:pPr eaLnBrk="1" hangingPunct="1">
              <a:defRPr/>
            </a:pPr>
            <a:r>
              <a:rPr lang="en-US" dirty="0"/>
              <a:t>Bug-</a:t>
            </a:r>
            <a:r>
              <a:rPr lang="en-US" dirty="0" smtClean="0"/>
              <a:t>Fixing</a:t>
            </a:r>
            <a:endParaRPr lang="en-US" dirty="0" smtClean="0">
              <a:cs typeface="+mn-cs"/>
            </a:endParaRPr>
          </a:p>
          <a:p>
            <a:pPr eaLnBrk="1" hangingPunct="1">
              <a:defRPr/>
            </a:pPr>
            <a:r>
              <a:rPr lang="en-US" dirty="0"/>
              <a:t>NS-2 for Wireless and Mobile Communication</a:t>
            </a:r>
          </a:p>
        </p:txBody>
      </p:sp>
    </p:spTree>
    <p:extLst>
      <p:ext uri="{BB962C8B-B14F-4D97-AF65-F5344CB8AC3E}">
        <p14:creationId xmlns:p14="http://schemas.microsoft.com/office/powerpoint/2010/main" xmlns="" val="4313687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7793037" cy="762000"/>
          </a:xfrm>
        </p:spPr>
        <p:txBody>
          <a:bodyPr/>
          <a:lstStyle/>
          <a:p>
            <a:r>
              <a:rPr lang="en-US" dirty="0" smtClean="0"/>
              <a:t>Basic ns2 Architecture</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22</a:t>
            </a:fld>
            <a:endParaRPr lang="en-US"/>
          </a:p>
        </p:txBody>
      </p:sp>
      <p:pic>
        <p:nvPicPr>
          <p:cNvPr id="5" name="Picture 4"/>
          <p:cNvPicPr>
            <a:picLocks noChangeAspect="1"/>
          </p:cNvPicPr>
          <p:nvPr/>
        </p:nvPicPr>
        <p:blipFill>
          <a:blip r:embed="rId2"/>
          <a:stretch>
            <a:fillRect/>
          </a:stretch>
        </p:blipFill>
        <p:spPr>
          <a:xfrm>
            <a:off x="1524000" y="2743200"/>
            <a:ext cx="5842000" cy="2870200"/>
          </a:xfrm>
          <a:prstGeom prst="rect">
            <a:avLst/>
          </a:prstGeom>
        </p:spPr>
      </p:pic>
      <p:sp>
        <p:nvSpPr>
          <p:cNvPr id="6" name="AutoShape 2"/>
          <p:cNvSpPr txBox="1">
            <a:spLocks noChangeArrowheads="1"/>
          </p:cNvSpPr>
          <p:nvPr/>
        </p:nvSpPr>
        <p:spPr bwMode="auto">
          <a:xfrm>
            <a:off x="914400" y="990600"/>
            <a:ext cx="6781800" cy="769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pPr eaLnBrk="1" hangingPunct="1">
              <a:defRPr/>
            </a:pPr>
            <a:r>
              <a:rPr lang="en-US" smtClean="0">
                <a:cs typeface="+mj-cs"/>
              </a:rPr>
              <a:t>What is NS2?.  Cont. ….</a:t>
            </a:r>
            <a:endParaRPr lang="en-US" dirty="0" smtClean="0">
              <a:cs typeface="+mj-cs"/>
            </a:endParaRPr>
          </a:p>
        </p:txBody>
      </p:sp>
    </p:spTree>
    <p:extLst>
      <p:ext uri="{BB962C8B-B14F-4D97-AF65-F5344CB8AC3E}">
        <p14:creationId xmlns:p14="http://schemas.microsoft.com/office/powerpoint/2010/main" xmlns="" val="24391853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23</a:t>
            </a:fld>
            <a:endParaRPr lang="en-US"/>
          </a:p>
        </p:txBody>
      </p:sp>
      <p:pic>
        <p:nvPicPr>
          <p:cNvPr id="5" name="Picture 4"/>
          <p:cNvPicPr>
            <a:picLocks noChangeAspect="1"/>
          </p:cNvPicPr>
          <p:nvPr/>
        </p:nvPicPr>
        <p:blipFill>
          <a:blip r:embed="rId2"/>
          <a:stretch>
            <a:fillRect/>
          </a:stretch>
        </p:blipFill>
        <p:spPr>
          <a:xfrm>
            <a:off x="1841500" y="2133600"/>
            <a:ext cx="5448300" cy="3657600"/>
          </a:xfrm>
          <a:prstGeom prst="rect">
            <a:avLst/>
          </a:prstGeom>
        </p:spPr>
      </p:pic>
      <p:sp>
        <p:nvSpPr>
          <p:cNvPr id="6" name="AutoShape 2"/>
          <p:cNvSpPr>
            <a:spLocks noGrp="1" noChangeArrowheads="1"/>
          </p:cNvSpPr>
          <p:nvPr>
            <p:ph type="title"/>
          </p:nvPr>
        </p:nvSpPr>
        <p:spPr>
          <a:xfrm>
            <a:off x="914400" y="990600"/>
            <a:ext cx="6781800" cy="769938"/>
          </a:xfrm>
        </p:spPr>
        <p:txBody>
          <a:bodyPr/>
          <a:lstStyle/>
          <a:p>
            <a:pPr eaLnBrk="1" hangingPunct="1">
              <a:defRPr/>
            </a:pPr>
            <a:r>
              <a:rPr lang="en-US" dirty="0" smtClean="0">
                <a:cs typeface="+mj-cs"/>
              </a:rPr>
              <a:t>What is NS2?.  Cont. ….</a:t>
            </a:r>
          </a:p>
        </p:txBody>
      </p:sp>
    </p:spTree>
    <p:extLst>
      <p:ext uri="{BB962C8B-B14F-4D97-AF65-F5344CB8AC3E}">
        <p14:creationId xmlns:p14="http://schemas.microsoft.com/office/powerpoint/2010/main" xmlns="" val="401219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05000"/>
            <a:ext cx="7793037" cy="609600"/>
          </a:xfrm>
        </p:spPr>
        <p:txBody>
          <a:bodyPr/>
          <a:lstStyle/>
          <a:p>
            <a:r>
              <a:rPr lang="en-US" dirty="0" smtClean="0"/>
              <a:t>How Stuff Works</a:t>
            </a:r>
            <a:endParaRPr lang="en-US" dirty="0"/>
          </a:p>
        </p:txBody>
      </p:sp>
      <p:pic>
        <p:nvPicPr>
          <p:cNvPr id="5" name="Picture 4"/>
          <p:cNvPicPr>
            <a:picLocks noChangeAspect="1"/>
          </p:cNvPicPr>
          <p:nvPr/>
        </p:nvPicPr>
        <p:blipFill>
          <a:blip r:embed="rId2"/>
          <a:stretch>
            <a:fillRect/>
          </a:stretch>
        </p:blipFill>
        <p:spPr>
          <a:xfrm>
            <a:off x="-33812" y="2514600"/>
            <a:ext cx="9144000" cy="4274288"/>
          </a:xfrm>
          <a:prstGeom prst="rect">
            <a:avLst/>
          </a:prstGeom>
        </p:spPr>
      </p:pic>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24</a:t>
            </a:fld>
            <a:endParaRPr lang="en-US" dirty="0"/>
          </a:p>
        </p:txBody>
      </p:sp>
      <p:sp>
        <p:nvSpPr>
          <p:cNvPr id="6" name="AutoShape 2"/>
          <p:cNvSpPr txBox="1">
            <a:spLocks noChangeArrowheads="1"/>
          </p:cNvSpPr>
          <p:nvPr/>
        </p:nvSpPr>
        <p:spPr bwMode="auto">
          <a:xfrm>
            <a:off x="914400" y="990600"/>
            <a:ext cx="6781800" cy="769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pPr eaLnBrk="1" hangingPunct="1">
              <a:defRPr/>
            </a:pPr>
            <a:r>
              <a:rPr lang="en-US" smtClean="0">
                <a:cs typeface="+mj-cs"/>
              </a:rPr>
              <a:t>What is NS2?.  Cont. ….</a:t>
            </a:r>
            <a:endParaRPr lang="en-US" dirty="0" smtClean="0">
              <a:cs typeface="+mj-cs"/>
            </a:endParaRPr>
          </a:p>
        </p:txBody>
      </p:sp>
    </p:spTree>
    <p:extLst>
      <p:ext uri="{BB962C8B-B14F-4D97-AF65-F5344CB8AC3E}">
        <p14:creationId xmlns:p14="http://schemas.microsoft.com/office/powerpoint/2010/main" xmlns="" val="23190023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4F2088F0-EBD6-3846-BED6-5DBDC0EF7BEA}" type="slidenum">
              <a:rPr lang="en-US"/>
              <a:pPr>
                <a:defRPr/>
              </a:pPr>
              <a:t>25</a:t>
            </a:fld>
            <a:endParaRPr lang="en-US"/>
          </a:p>
        </p:txBody>
      </p:sp>
      <p:sp>
        <p:nvSpPr>
          <p:cNvPr id="46082" name="AutoShape 2"/>
          <p:cNvSpPr>
            <a:spLocks noGrp="1" noChangeArrowheads="1"/>
          </p:cNvSpPr>
          <p:nvPr>
            <p:ph type="title"/>
          </p:nvPr>
        </p:nvSpPr>
        <p:spPr/>
        <p:txBody>
          <a:bodyPr/>
          <a:lstStyle/>
          <a:p>
            <a:pPr eaLnBrk="1" hangingPunct="1">
              <a:defRPr/>
            </a:pPr>
            <a:r>
              <a:rPr lang="en-US" smtClean="0">
                <a:cs typeface="+mj-cs"/>
              </a:rPr>
              <a:t>Outline</a:t>
            </a:r>
          </a:p>
        </p:txBody>
      </p:sp>
      <p:sp>
        <p:nvSpPr>
          <p:cNvPr id="46083" name="Rectangle 3"/>
          <p:cNvSpPr>
            <a:spLocks noGrp="1" noChangeArrowheads="1"/>
          </p:cNvSpPr>
          <p:nvPr>
            <p:ph type="body" idx="1"/>
          </p:nvPr>
        </p:nvSpPr>
        <p:spPr/>
        <p:txBody>
          <a:bodyPr/>
          <a:lstStyle/>
          <a:p>
            <a:pPr eaLnBrk="1" hangingPunct="1">
              <a:defRPr/>
            </a:pPr>
            <a:r>
              <a:rPr lang="en-US" dirty="0" smtClean="0">
                <a:solidFill>
                  <a:srgbClr val="C0C0C0"/>
                </a:solidFill>
                <a:cs typeface="+mn-cs"/>
              </a:rPr>
              <a:t>What is it?</a:t>
            </a:r>
          </a:p>
          <a:p>
            <a:pPr eaLnBrk="1" hangingPunct="1">
              <a:defRPr/>
            </a:pPr>
            <a:r>
              <a:rPr lang="en-US" dirty="0" smtClean="0">
                <a:solidFill>
                  <a:srgbClr val="009900"/>
                </a:solidFill>
                <a:cs typeface="+mn-cs"/>
              </a:rPr>
              <a:t>Where and How to get it?</a:t>
            </a:r>
          </a:p>
          <a:p>
            <a:pPr eaLnBrk="1" hangingPunct="1">
              <a:defRPr/>
            </a:pPr>
            <a:r>
              <a:rPr lang="en-US" dirty="0"/>
              <a:t>How to use ns-2?</a:t>
            </a:r>
          </a:p>
          <a:p>
            <a:pPr eaLnBrk="1" hangingPunct="1">
              <a:defRPr/>
            </a:pPr>
            <a:r>
              <a:rPr lang="en-US" dirty="0"/>
              <a:t>Adding you own stuff?</a:t>
            </a:r>
          </a:p>
          <a:p>
            <a:pPr eaLnBrk="1" hangingPunct="1">
              <a:defRPr/>
            </a:pPr>
            <a:r>
              <a:rPr lang="en-US" dirty="0" smtClean="0">
                <a:cs typeface="+mn-cs"/>
              </a:rPr>
              <a:t>Documentation</a:t>
            </a:r>
          </a:p>
          <a:p>
            <a:pPr eaLnBrk="1" hangingPunct="1">
              <a:defRPr/>
            </a:pPr>
            <a:r>
              <a:rPr lang="en-US" dirty="0"/>
              <a:t>Bug-</a:t>
            </a:r>
            <a:r>
              <a:rPr lang="en-US" dirty="0" smtClean="0"/>
              <a:t>Fixing</a:t>
            </a:r>
            <a:endParaRPr lang="en-US" dirty="0" smtClean="0">
              <a:cs typeface="+mn-cs"/>
            </a:endParaRPr>
          </a:p>
        </p:txBody>
      </p:sp>
    </p:spTree>
    <p:extLst>
      <p:ext uri="{BB962C8B-B14F-4D97-AF65-F5344CB8AC3E}">
        <p14:creationId xmlns:p14="http://schemas.microsoft.com/office/powerpoint/2010/main" xmlns="" val="18333783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6A22811F-A40C-1F45-A6AB-4014CA3ED442}" type="slidenum">
              <a:rPr lang="en-US"/>
              <a:pPr>
                <a:defRPr/>
              </a:pPr>
              <a:t>26</a:t>
            </a:fld>
            <a:endParaRPr lang="en-US"/>
          </a:p>
        </p:txBody>
      </p:sp>
      <p:sp>
        <p:nvSpPr>
          <p:cNvPr id="35842" name="AutoShape 2"/>
          <p:cNvSpPr>
            <a:spLocks noGrp="1" noChangeArrowheads="1"/>
          </p:cNvSpPr>
          <p:nvPr>
            <p:ph type="title"/>
          </p:nvPr>
        </p:nvSpPr>
        <p:spPr/>
        <p:txBody>
          <a:bodyPr/>
          <a:lstStyle/>
          <a:p>
            <a:pPr eaLnBrk="1" hangingPunct="1">
              <a:defRPr/>
            </a:pPr>
            <a:r>
              <a:rPr lang="en-US" dirty="0" smtClean="0">
                <a:cs typeface="+mj-cs"/>
              </a:rPr>
              <a:t>How Do we get NS2?</a:t>
            </a:r>
          </a:p>
        </p:txBody>
      </p:sp>
      <p:sp>
        <p:nvSpPr>
          <p:cNvPr id="35843" name="Rectangle 3"/>
          <p:cNvSpPr>
            <a:spLocks noGrp="1" noChangeArrowheads="1"/>
          </p:cNvSpPr>
          <p:nvPr>
            <p:ph type="body" idx="1"/>
          </p:nvPr>
        </p:nvSpPr>
        <p:spPr>
          <a:xfrm>
            <a:off x="76200" y="2209800"/>
            <a:ext cx="9067800" cy="4114800"/>
          </a:xfrm>
        </p:spPr>
        <p:txBody>
          <a:bodyPr/>
          <a:lstStyle/>
          <a:p>
            <a:pPr marL="0" indent="0" eaLnBrk="1" hangingPunct="1">
              <a:buNone/>
              <a:defRPr/>
            </a:pPr>
            <a:r>
              <a:rPr lang="en-US" sz="2800" i="1" dirty="0" smtClean="0">
                <a:solidFill>
                  <a:schemeClr val="tx2">
                    <a:lumMod val="60000"/>
                    <a:lumOff val="40000"/>
                  </a:schemeClr>
                </a:solidFill>
                <a:cs typeface="+mn-cs"/>
                <a:hlinkClick r:id="rId3"/>
              </a:rPr>
              <a:t>http://www.isi.edu/nsnam/ns/tutorial/nsbasic.html</a:t>
            </a:r>
            <a:endParaRPr lang="en-US" sz="2800" i="1" dirty="0" smtClean="0">
              <a:solidFill>
                <a:schemeClr val="tx2">
                  <a:lumMod val="60000"/>
                  <a:lumOff val="40000"/>
                </a:schemeClr>
              </a:solidFill>
              <a:cs typeface="+mn-cs"/>
            </a:endParaRPr>
          </a:p>
          <a:p>
            <a:pPr marL="0" indent="0" eaLnBrk="1" hangingPunct="1">
              <a:buNone/>
              <a:defRPr/>
            </a:pPr>
            <a:endParaRPr lang="en-US" dirty="0">
              <a:solidFill>
                <a:srgbClr val="3366FF"/>
              </a:solidFill>
              <a:cs typeface="+mn-cs"/>
            </a:endParaRPr>
          </a:p>
          <a:p>
            <a:pPr marL="0" indent="0" eaLnBrk="1" hangingPunct="1">
              <a:buNone/>
              <a:defRPr/>
            </a:pPr>
            <a:r>
              <a:rPr lang="en-US" i="1" dirty="0" smtClean="0">
                <a:solidFill>
                  <a:srgbClr val="3366FF"/>
                </a:solidFill>
                <a:cs typeface="+mn-cs"/>
                <a:hlinkClick r:id="rId4"/>
              </a:rPr>
              <a:t>http</a:t>
            </a:r>
            <a:r>
              <a:rPr lang="en-US" i="1" dirty="0">
                <a:solidFill>
                  <a:srgbClr val="3366FF"/>
                </a:solidFill>
                <a:cs typeface="+mn-cs"/>
                <a:hlinkClick r:id="rId4"/>
              </a:rPr>
              <a:t>://</a:t>
            </a:r>
            <a:r>
              <a:rPr lang="en-US" i="1" dirty="0" err="1">
                <a:solidFill>
                  <a:srgbClr val="3366FF"/>
                </a:solidFill>
                <a:cs typeface="+mn-cs"/>
                <a:hlinkClick r:id="rId4"/>
              </a:rPr>
              <a:t>www.isi.edu</a:t>
            </a:r>
            <a:r>
              <a:rPr lang="en-US" i="1" dirty="0">
                <a:solidFill>
                  <a:srgbClr val="3366FF"/>
                </a:solidFill>
                <a:cs typeface="+mn-cs"/>
                <a:hlinkClick r:id="rId4"/>
              </a:rPr>
              <a:t>/</a:t>
            </a:r>
            <a:r>
              <a:rPr lang="en-US" i="1" dirty="0" err="1">
                <a:solidFill>
                  <a:srgbClr val="3366FF"/>
                </a:solidFill>
                <a:cs typeface="+mn-cs"/>
                <a:hlinkClick r:id="rId4"/>
              </a:rPr>
              <a:t>nsnam</a:t>
            </a:r>
            <a:r>
              <a:rPr lang="en-US" i="1" dirty="0">
                <a:solidFill>
                  <a:srgbClr val="3366FF"/>
                </a:solidFill>
                <a:cs typeface="+mn-cs"/>
                <a:hlinkClick r:id="rId4"/>
              </a:rPr>
              <a:t>/ns/ns-</a:t>
            </a:r>
            <a:r>
              <a:rPr lang="en-US" i="1" dirty="0" err="1" smtClean="0">
                <a:solidFill>
                  <a:srgbClr val="3366FF"/>
                </a:solidFill>
                <a:cs typeface="+mn-cs"/>
                <a:hlinkClick r:id="rId4"/>
              </a:rPr>
              <a:t>build.html</a:t>
            </a:r>
            <a:endParaRPr lang="en-US" i="1" dirty="0" smtClean="0">
              <a:solidFill>
                <a:srgbClr val="3366FF"/>
              </a:solidFill>
            </a:endParaRPr>
          </a:p>
          <a:p>
            <a:pPr eaLnBrk="1" hangingPunct="1">
              <a:defRPr/>
            </a:pPr>
            <a:endParaRPr lang="en-US" dirty="0" smtClean="0">
              <a:solidFill>
                <a:srgbClr val="3366FF"/>
              </a:solidFill>
              <a:cs typeface="+mn-cs"/>
            </a:endParaRPr>
          </a:p>
        </p:txBody>
      </p:sp>
    </p:spTree>
    <p:extLst>
      <p:ext uri="{BB962C8B-B14F-4D97-AF65-F5344CB8AC3E}">
        <p14:creationId xmlns:p14="http://schemas.microsoft.com/office/powerpoint/2010/main" xmlns="" val="13737768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5BB5887F-9A02-CB41-85D3-2BED1A740153}" type="slidenum">
              <a:rPr lang="en-US"/>
              <a:pPr>
                <a:defRPr/>
              </a:pPr>
              <a:t>27</a:t>
            </a:fld>
            <a:endParaRPr lang="en-US"/>
          </a:p>
        </p:txBody>
      </p:sp>
      <p:sp>
        <p:nvSpPr>
          <p:cNvPr id="47106" name="AutoShape 2"/>
          <p:cNvSpPr>
            <a:spLocks noGrp="1" noChangeArrowheads="1"/>
          </p:cNvSpPr>
          <p:nvPr>
            <p:ph type="title"/>
          </p:nvPr>
        </p:nvSpPr>
        <p:spPr/>
        <p:txBody>
          <a:bodyPr/>
          <a:lstStyle/>
          <a:p>
            <a:pPr eaLnBrk="1" hangingPunct="1">
              <a:defRPr/>
            </a:pPr>
            <a:r>
              <a:rPr lang="en-US" smtClean="0">
                <a:cs typeface="+mj-cs"/>
              </a:rPr>
              <a:t>Outline</a:t>
            </a:r>
          </a:p>
        </p:txBody>
      </p:sp>
      <p:sp>
        <p:nvSpPr>
          <p:cNvPr id="47107" name="Rectangle 3"/>
          <p:cNvSpPr>
            <a:spLocks noGrp="1" noChangeArrowheads="1"/>
          </p:cNvSpPr>
          <p:nvPr>
            <p:ph type="body" idx="1"/>
          </p:nvPr>
        </p:nvSpPr>
        <p:spPr/>
        <p:txBody>
          <a:bodyPr/>
          <a:lstStyle/>
          <a:p>
            <a:pPr eaLnBrk="1" hangingPunct="1">
              <a:defRPr/>
            </a:pPr>
            <a:r>
              <a:rPr lang="en-US" dirty="0" smtClean="0">
                <a:solidFill>
                  <a:srgbClr val="C0C0C0"/>
                </a:solidFill>
                <a:cs typeface="+mn-cs"/>
              </a:rPr>
              <a:t>What is ns-2?</a:t>
            </a:r>
          </a:p>
          <a:p>
            <a:pPr eaLnBrk="1" hangingPunct="1">
              <a:defRPr/>
            </a:pPr>
            <a:r>
              <a:rPr lang="en-US" dirty="0">
                <a:solidFill>
                  <a:srgbClr val="C0C0C0"/>
                </a:solidFill>
                <a:cs typeface="+mn-cs"/>
              </a:rPr>
              <a:t>Where and How to </a:t>
            </a:r>
            <a:r>
              <a:rPr lang="en-US" dirty="0" smtClean="0">
                <a:solidFill>
                  <a:srgbClr val="C0C0C0"/>
                </a:solidFill>
                <a:cs typeface="+mn-cs"/>
              </a:rPr>
              <a:t>get it?</a:t>
            </a:r>
            <a:endParaRPr lang="en-US" dirty="0" smtClean="0">
              <a:solidFill>
                <a:srgbClr val="009900"/>
              </a:solidFill>
              <a:cs typeface="+mn-cs"/>
            </a:endParaRPr>
          </a:p>
          <a:p>
            <a:pPr eaLnBrk="1" hangingPunct="1">
              <a:defRPr/>
            </a:pPr>
            <a:r>
              <a:rPr lang="en-US" dirty="0" smtClean="0"/>
              <a:t>How </a:t>
            </a:r>
            <a:r>
              <a:rPr lang="en-US" dirty="0"/>
              <a:t>to use ns-2?</a:t>
            </a:r>
          </a:p>
          <a:p>
            <a:pPr eaLnBrk="1" hangingPunct="1">
              <a:defRPr/>
            </a:pPr>
            <a:r>
              <a:rPr lang="en-US" dirty="0"/>
              <a:t>Adding you own stuff?</a:t>
            </a:r>
          </a:p>
          <a:p>
            <a:pPr eaLnBrk="1" hangingPunct="1">
              <a:defRPr/>
            </a:pPr>
            <a:r>
              <a:rPr lang="en-US" dirty="0" smtClean="0">
                <a:cs typeface="+mn-cs"/>
              </a:rPr>
              <a:t>Documentation</a:t>
            </a:r>
          </a:p>
          <a:p>
            <a:pPr eaLnBrk="1" hangingPunct="1">
              <a:defRPr/>
            </a:pPr>
            <a:r>
              <a:rPr lang="en-US" dirty="0" smtClean="0">
                <a:cs typeface="+mn-cs"/>
              </a:rPr>
              <a:t>Bug-Fixing</a:t>
            </a:r>
          </a:p>
        </p:txBody>
      </p:sp>
    </p:spTree>
    <p:extLst>
      <p:ext uri="{BB962C8B-B14F-4D97-AF65-F5344CB8AC3E}">
        <p14:creationId xmlns:p14="http://schemas.microsoft.com/office/powerpoint/2010/main" xmlns="" val="24033590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52B594B1-1F74-9041-9157-103D6E506082}" type="slidenum">
              <a:rPr lang="en-US"/>
              <a:pPr>
                <a:defRPr/>
              </a:pPr>
              <a:t>28</a:t>
            </a:fld>
            <a:endParaRPr lang="en-US"/>
          </a:p>
        </p:txBody>
      </p:sp>
      <p:sp>
        <p:nvSpPr>
          <p:cNvPr id="38918" name="AutoShape 6"/>
          <p:cNvSpPr>
            <a:spLocks noGrp="1" noChangeArrowheads="1"/>
          </p:cNvSpPr>
          <p:nvPr>
            <p:ph type="title"/>
          </p:nvPr>
        </p:nvSpPr>
        <p:spPr/>
        <p:txBody>
          <a:bodyPr/>
          <a:lstStyle/>
          <a:p>
            <a:pPr eaLnBrk="1" hangingPunct="1">
              <a:defRPr/>
            </a:pPr>
            <a:r>
              <a:rPr lang="en-US" dirty="0" smtClean="0">
                <a:cs typeface="+mj-cs"/>
              </a:rPr>
              <a:t>How Do We use it?</a:t>
            </a:r>
          </a:p>
        </p:txBody>
      </p:sp>
      <p:sp>
        <p:nvSpPr>
          <p:cNvPr id="38919" name="Rectangle 7"/>
          <p:cNvSpPr>
            <a:spLocks noGrp="1" noChangeArrowheads="1"/>
          </p:cNvSpPr>
          <p:nvPr>
            <p:ph type="body" idx="1"/>
          </p:nvPr>
        </p:nvSpPr>
        <p:spPr/>
        <p:txBody>
          <a:bodyPr/>
          <a:lstStyle/>
          <a:p>
            <a:pPr eaLnBrk="1" hangingPunct="1">
              <a:defRPr/>
            </a:pPr>
            <a:r>
              <a:rPr lang="en-US" smtClean="0">
                <a:cs typeface="+mn-cs"/>
              </a:rPr>
              <a:t>Creating a Simple Topology</a:t>
            </a:r>
          </a:p>
          <a:p>
            <a:pPr eaLnBrk="1" hangingPunct="1">
              <a:defRPr/>
            </a:pPr>
            <a:r>
              <a:rPr lang="en-US" smtClean="0">
                <a:cs typeface="+mn-cs"/>
              </a:rPr>
              <a:t>Getting Traces</a:t>
            </a:r>
          </a:p>
          <a:p>
            <a:pPr eaLnBrk="1" hangingPunct="1">
              <a:defRPr/>
            </a:pPr>
            <a:r>
              <a:rPr lang="en-US" smtClean="0">
                <a:cs typeface="+mn-cs"/>
              </a:rPr>
              <a:t>Using NAM</a:t>
            </a:r>
          </a:p>
          <a:p>
            <a:pPr eaLnBrk="1" hangingPunct="1">
              <a:defRPr/>
            </a:pPr>
            <a:endParaRPr lang="en-US" smtClean="0">
              <a:cs typeface="+mn-cs"/>
            </a:endParaRPr>
          </a:p>
        </p:txBody>
      </p:sp>
    </p:spTree>
    <p:extLst>
      <p:ext uri="{BB962C8B-B14F-4D97-AF65-F5344CB8AC3E}">
        <p14:creationId xmlns:p14="http://schemas.microsoft.com/office/powerpoint/2010/main" xmlns="" val="13125573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21E2DCB0-9329-7D44-87D7-22D6A7FB371B}" type="slidenum">
              <a:rPr lang="en-US"/>
              <a:pPr>
                <a:defRPr/>
              </a:pPr>
              <a:t>29</a:t>
            </a:fld>
            <a:endParaRPr lang="en-US"/>
          </a:p>
        </p:txBody>
      </p:sp>
      <p:sp>
        <p:nvSpPr>
          <p:cNvPr id="51202" name="AutoShape 2"/>
          <p:cNvSpPr>
            <a:spLocks noGrp="1" noChangeArrowheads="1"/>
          </p:cNvSpPr>
          <p:nvPr>
            <p:ph type="title"/>
          </p:nvPr>
        </p:nvSpPr>
        <p:spPr/>
        <p:txBody>
          <a:bodyPr/>
          <a:lstStyle/>
          <a:p>
            <a:pPr eaLnBrk="1" hangingPunct="1">
              <a:defRPr/>
            </a:pPr>
            <a:r>
              <a:rPr lang="en-US" smtClean="0">
                <a:cs typeface="+mj-cs"/>
              </a:rPr>
              <a:t>Basics of using NS2</a:t>
            </a:r>
          </a:p>
        </p:txBody>
      </p:sp>
      <p:sp>
        <p:nvSpPr>
          <p:cNvPr id="51203" name="Rectangle 3"/>
          <p:cNvSpPr>
            <a:spLocks noGrp="1" noChangeArrowheads="1"/>
          </p:cNvSpPr>
          <p:nvPr>
            <p:ph type="body" idx="1"/>
          </p:nvPr>
        </p:nvSpPr>
        <p:spPr/>
        <p:txBody>
          <a:bodyPr/>
          <a:lstStyle/>
          <a:p>
            <a:pPr eaLnBrk="1" hangingPunct="1">
              <a:defRPr/>
            </a:pPr>
            <a:r>
              <a:rPr lang="en-US" smtClean="0">
                <a:cs typeface="+mn-cs"/>
              </a:rPr>
              <a:t>Define Network topology, load, output files in Tcl Script</a:t>
            </a:r>
          </a:p>
          <a:p>
            <a:pPr eaLnBrk="1" hangingPunct="1">
              <a:defRPr/>
            </a:pPr>
            <a:r>
              <a:rPr lang="en-US" smtClean="0">
                <a:cs typeface="+mn-cs"/>
              </a:rPr>
              <a:t>To run,</a:t>
            </a:r>
          </a:p>
          <a:p>
            <a:pPr lvl="1" eaLnBrk="1" hangingPunct="1">
              <a:buFontTx/>
              <a:buNone/>
              <a:defRPr/>
            </a:pPr>
            <a:r>
              <a:rPr lang="en-US" smtClean="0"/>
              <a:t>$ ns simple_network.tcl</a:t>
            </a:r>
          </a:p>
          <a:p>
            <a:pPr eaLnBrk="1" hangingPunct="1">
              <a:defRPr/>
            </a:pPr>
            <a:r>
              <a:rPr lang="en-US" smtClean="0">
                <a:cs typeface="+mn-cs"/>
              </a:rPr>
              <a:t>Internally, NS2 instantiates C++ classes based on the tcl scripts</a:t>
            </a:r>
          </a:p>
          <a:p>
            <a:pPr eaLnBrk="1" hangingPunct="1">
              <a:defRPr/>
            </a:pPr>
            <a:r>
              <a:rPr lang="en-US" smtClean="0">
                <a:cs typeface="+mn-cs"/>
              </a:rPr>
              <a:t>Output is in form of trace files</a:t>
            </a:r>
          </a:p>
          <a:p>
            <a:pPr lvl="1" eaLnBrk="1" hangingPunct="1">
              <a:buFontTx/>
              <a:buNone/>
              <a:defRPr/>
            </a:pPr>
            <a:endParaRPr lang="en-US" smtClean="0"/>
          </a:p>
        </p:txBody>
      </p:sp>
    </p:spTree>
    <p:extLst>
      <p:ext uri="{BB962C8B-B14F-4D97-AF65-F5344CB8AC3E}">
        <p14:creationId xmlns:p14="http://schemas.microsoft.com/office/powerpoint/2010/main" xmlns="" val="11074099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pPr>
              <a:defRPr/>
            </a:pPr>
            <a:fld id="{F5897779-5A77-4046-B7F2-ECE81ECE411E}" type="slidenum">
              <a:rPr lang="en-US"/>
              <a:pPr>
                <a:defRPr/>
              </a:pPr>
              <a:t>30</a:t>
            </a:fld>
            <a:endParaRPr lang="en-US"/>
          </a:p>
        </p:txBody>
      </p:sp>
      <p:sp>
        <p:nvSpPr>
          <p:cNvPr id="74754" name="AutoShape 2"/>
          <p:cNvSpPr>
            <a:spLocks noGrp="1" noChangeArrowheads="1"/>
          </p:cNvSpPr>
          <p:nvPr>
            <p:ph type="title"/>
          </p:nvPr>
        </p:nvSpPr>
        <p:spPr/>
        <p:txBody>
          <a:bodyPr/>
          <a:lstStyle/>
          <a:p>
            <a:pPr eaLnBrk="1" hangingPunct="1">
              <a:defRPr/>
            </a:pPr>
            <a:r>
              <a:rPr lang="en-US" sz="3200" smtClean="0">
                <a:cs typeface="+mj-cs"/>
              </a:rPr>
              <a:t>A simple Example – Creating the topology</a:t>
            </a:r>
          </a:p>
        </p:txBody>
      </p:sp>
      <p:sp>
        <p:nvSpPr>
          <p:cNvPr id="74756" name="Oval 4"/>
          <p:cNvSpPr>
            <a:spLocks noChangeArrowheads="1"/>
          </p:cNvSpPr>
          <p:nvPr/>
        </p:nvSpPr>
        <p:spPr bwMode="auto">
          <a:xfrm>
            <a:off x="1905000" y="3505200"/>
            <a:ext cx="685800" cy="685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b="1">
                <a:cs typeface="+mn-cs"/>
              </a:rPr>
              <a:t>n1</a:t>
            </a:r>
          </a:p>
        </p:txBody>
      </p:sp>
      <p:sp>
        <p:nvSpPr>
          <p:cNvPr id="74757" name="Oval 5"/>
          <p:cNvSpPr>
            <a:spLocks noChangeArrowheads="1"/>
          </p:cNvSpPr>
          <p:nvPr/>
        </p:nvSpPr>
        <p:spPr bwMode="auto">
          <a:xfrm>
            <a:off x="6019800" y="3505200"/>
            <a:ext cx="685800" cy="685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b="1">
                <a:cs typeface="+mn-cs"/>
              </a:rPr>
              <a:t>n2</a:t>
            </a:r>
          </a:p>
        </p:txBody>
      </p:sp>
      <p:cxnSp>
        <p:nvCxnSpPr>
          <p:cNvPr id="74760" name="AutoShape 8"/>
          <p:cNvCxnSpPr>
            <a:cxnSpLocks noChangeShapeType="1"/>
            <a:stCxn id="74756" idx="6"/>
            <a:endCxn id="74757" idx="2"/>
          </p:cNvCxnSpPr>
          <p:nvPr/>
        </p:nvCxnSpPr>
        <p:spPr bwMode="auto">
          <a:xfrm>
            <a:off x="2590800" y="3848100"/>
            <a:ext cx="3429000" cy="0"/>
          </a:xfrm>
          <a:prstGeom prst="straightConnector1">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74761" name="Text Box 9"/>
          <p:cNvSpPr txBox="1">
            <a:spLocks noChangeArrowheads="1"/>
          </p:cNvSpPr>
          <p:nvPr/>
        </p:nvSpPr>
        <p:spPr bwMode="auto">
          <a:xfrm>
            <a:off x="3200400" y="2971800"/>
            <a:ext cx="21526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b="1">
                <a:cs typeface="+mn-cs"/>
              </a:rPr>
              <a:t>Bandwidth:1Mbps</a:t>
            </a:r>
          </a:p>
          <a:p>
            <a:pPr>
              <a:defRPr/>
            </a:pPr>
            <a:r>
              <a:rPr lang="en-US" b="1">
                <a:cs typeface="+mn-cs"/>
              </a:rPr>
              <a:t>Latency: 10ms</a:t>
            </a:r>
          </a:p>
        </p:txBody>
      </p:sp>
    </p:spTree>
    <p:extLst>
      <p:ext uri="{BB962C8B-B14F-4D97-AF65-F5344CB8AC3E}">
        <p14:creationId xmlns:p14="http://schemas.microsoft.com/office/powerpoint/2010/main" xmlns="" val="22319019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E65C61F9-B90C-6746-8393-8E6E78F3D667}" type="slidenum">
              <a:rPr lang="en-US"/>
              <a:pPr>
                <a:defRPr/>
              </a:pPr>
              <a:t>31</a:t>
            </a:fld>
            <a:endParaRPr lang="en-US"/>
          </a:p>
        </p:txBody>
      </p:sp>
      <p:sp>
        <p:nvSpPr>
          <p:cNvPr id="75783" name="Text Box 7"/>
          <p:cNvSpPr txBox="1">
            <a:spLocks noChangeArrowheads="1"/>
          </p:cNvSpPr>
          <p:nvPr/>
        </p:nvSpPr>
        <p:spPr bwMode="auto">
          <a:xfrm>
            <a:off x="838200" y="2298700"/>
            <a:ext cx="7772400" cy="45593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r>
              <a:rPr lang="en-US" sz="1400" b="1">
                <a:solidFill>
                  <a:srgbClr val="FF3300"/>
                </a:solidFill>
                <a:latin typeface="Courier New" charset="0"/>
                <a:cs typeface="+mn-cs"/>
              </a:rPr>
              <a:t>#create a new simulator object</a:t>
            </a:r>
          </a:p>
          <a:p>
            <a:pPr>
              <a:defRPr/>
            </a:pPr>
            <a:r>
              <a:rPr lang="en-US" sz="1400">
                <a:latin typeface="Courier New" charset="0"/>
                <a:cs typeface="+mn-cs"/>
              </a:rPr>
              <a:t>set ns [new Simulator]</a:t>
            </a:r>
          </a:p>
          <a:p>
            <a:pPr>
              <a:defRPr/>
            </a:pPr>
            <a:endParaRPr lang="en-US" sz="1400">
              <a:latin typeface="Courier New" charset="0"/>
              <a:cs typeface="+mn-cs"/>
            </a:endParaRPr>
          </a:p>
          <a:p>
            <a:pPr>
              <a:defRPr/>
            </a:pPr>
            <a:r>
              <a:rPr lang="en-US" sz="1400" b="1">
                <a:solidFill>
                  <a:srgbClr val="FF3300"/>
                </a:solidFill>
                <a:latin typeface="Courier New" charset="0"/>
                <a:cs typeface="+mn-cs"/>
              </a:rPr>
              <a:t>#open the nam trace file</a:t>
            </a:r>
          </a:p>
          <a:p>
            <a:pPr>
              <a:defRPr/>
            </a:pPr>
            <a:r>
              <a:rPr lang="en-US" sz="1400">
                <a:latin typeface="Courier New" charset="0"/>
                <a:cs typeface="+mn-cs"/>
              </a:rPr>
              <a:t>set nf [open out.nam w]</a:t>
            </a:r>
          </a:p>
          <a:p>
            <a:pPr>
              <a:defRPr/>
            </a:pPr>
            <a:r>
              <a:rPr lang="en-US" sz="1400">
                <a:latin typeface="Courier New" charset="0"/>
                <a:cs typeface="+mn-cs"/>
              </a:rPr>
              <a:t>$ns namtrace-all $nf</a:t>
            </a:r>
          </a:p>
          <a:p>
            <a:pPr>
              <a:defRPr/>
            </a:pPr>
            <a:endParaRPr lang="en-US" sz="1400">
              <a:latin typeface="Courier New" charset="0"/>
              <a:cs typeface="+mn-cs"/>
            </a:endParaRPr>
          </a:p>
          <a:p>
            <a:pPr>
              <a:defRPr/>
            </a:pPr>
            <a:r>
              <a:rPr lang="en-US" sz="1400" b="1">
                <a:solidFill>
                  <a:srgbClr val="FF3300"/>
                </a:solidFill>
                <a:latin typeface="Courier New" charset="0"/>
                <a:cs typeface="+mn-cs"/>
              </a:rPr>
              <a:t>#define a 'finish' procedure</a:t>
            </a:r>
          </a:p>
          <a:p>
            <a:pPr>
              <a:defRPr/>
            </a:pPr>
            <a:r>
              <a:rPr lang="en-US" sz="1400">
                <a:latin typeface="Courier New" charset="0"/>
                <a:cs typeface="+mn-cs"/>
              </a:rPr>
              <a:t>proc finish {} {</a:t>
            </a:r>
          </a:p>
          <a:p>
            <a:pPr>
              <a:defRPr/>
            </a:pPr>
            <a:r>
              <a:rPr lang="en-US" sz="1400">
                <a:latin typeface="Courier New" charset="0"/>
                <a:cs typeface="+mn-cs"/>
              </a:rPr>
              <a:t>    global ns nf</a:t>
            </a:r>
          </a:p>
          <a:p>
            <a:pPr>
              <a:defRPr/>
            </a:pPr>
            <a:r>
              <a:rPr lang="en-US" sz="1400">
                <a:latin typeface="Courier New" charset="0"/>
                <a:cs typeface="+mn-cs"/>
              </a:rPr>
              <a:t>    $ns flush-trace</a:t>
            </a:r>
          </a:p>
          <a:p>
            <a:pPr>
              <a:defRPr/>
            </a:pPr>
            <a:endParaRPr lang="en-US" sz="1400">
              <a:latin typeface="Courier New" charset="0"/>
              <a:cs typeface="+mn-cs"/>
            </a:endParaRPr>
          </a:p>
          <a:p>
            <a:pPr>
              <a:defRPr/>
            </a:pPr>
            <a:r>
              <a:rPr lang="en-US" sz="1400" b="1">
                <a:solidFill>
                  <a:srgbClr val="FF3300"/>
                </a:solidFill>
                <a:latin typeface="Courier New" charset="0"/>
                <a:cs typeface="+mn-cs"/>
              </a:rPr>
              <a:t>    #close the trace file</a:t>
            </a:r>
          </a:p>
          <a:p>
            <a:pPr>
              <a:defRPr/>
            </a:pPr>
            <a:r>
              <a:rPr lang="en-US" sz="1400">
                <a:latin typeface="Courier New" charset="0"/>
                <a:cs typeface="+mn-cs"/>
              </a:rPr>
              <a:t>    close $nf</a:t>
            </a:r>
          </a:p>
          <a:p>
            <a:pPr>
              <a:defRPr/>
            </a:pPr>
            <a:endParaRPr lang="en-US" sz="1400">
              <a:latin typeface="Courier New" charset="0"/>
              <a:cs typeface="+mn-cs"/>
            </a:endParaRPr>
          </a:p>
          <a:p>
            <a:pPr>
              <a:defRPr/>
            </a:pPr>
            <a:r>
              <a:rPr lang="en-US" sz="1400" b="1">
                <a:solidFill>
                  <a:srgbClr val="FF3300"/>
                </a:solidFill>
                <a:latin typeface="Courier New" charset="0"/>
                <a:cs typeface="+mn-cs"/>
              </a:rPr>
              <a:t>    #execute nam on the trace file</a:t>
            </a:r>
          </a:p>
          <a:p>
            <a:pPr>
              <a:defRPr/>
            </a:pPr>
            <a:r>
              <a:rPr lang="en-US" sz="1400">
                <a:latin typeface="Courier New" charset="0"/>
                <a:cs typeface="+mn-cs"/>
              </a:rPr>
              <a:t>    exec nam out.nam &amp;</a:t>
            </a:r>
          </a:p>
          <a:p>
            <a:pPr>
              <a:defRPr/>
            </a:pPr>
            <a:endParaRPr lang="en-US" sz="1400">
              <a:latin typeface="Courier New" charset="0"/>
              <a:cs typeface="+mn-cs"/>
            </a:endParaRPr>
          </a:p>
          <a:p>
            <a:pPr>
              <a:defRPr/>
            </a:pPr>
            <a:r>
              <a:rPr lang="en-US" sz="1400">
                <a:latin typeface="Courier New" charset="0"/>
                <a:cs typeface="+mn-cs"/>
              </a:rPr>
              <a:t>    exit 0</a:t>
            </a:r>
          </a:p>
          <a:p>
            <a:pPr>
              <a:defRPr/>
            </a:pPr>
            <a:r>
              <a:rPr lang="en-US" sz="1400">
                <a:latin typeface="Courier New" charset="0"/>
                <a:cs typeface="+mn-cs"/>
              </a:rPr>
              <a:t>}</a:t>
            </a:r>
          </a:p>
          <a:p>
            <a:pPr>
              <a:defRPr/>
            </a:pPr>
            <a:endParaRPr lang="en-US" sz="1400">
              <a:latin typeface="Courier New" charset="0"/>
              <a:cs typeface="+mn-cs"/>
            </a:endParaRPr>
          </a:p>
        </p:txBody>
      </p:sp>
      <p:sp>
        <p:nvSpPr>
          <p:cNvPr id="75778" name="AutoShape 2"/>
          <p:cNvSpPr>
            <a:spLocks noGrp="1" noChangeArrowheads="1"/>
          </p:cNvSpPr>
          <p:nvPr>
            <p:ph type="title"/>
          </p:nvPr>
        </p:nvSpPr>
        <p:spPr>
          <a:xfrm>
            <a:off x="685800" y="762000"/>
            <a:ext cx="8229600" cy="1143000"/>
          </a:xfrm>
        </p:spPr>
        <p:txBody>
          <a:bodyPr/>
          <a:lstStyle/>
          <a:p>
            <a:pPr eaLnBrk="1" hangingPunct="1">
              <a:defRPr/>
            </a:pPr>
            <a:r>
              <a:rPr lang="en-US" smtClean="0">
                <a:cs typeface="+mj-cs"/>
              </a:rPr>
              <a:t>Creating the topology</a:t>
            </a:r>
          </a:p>
        </p:txBody>
      </p:sp>
    </p:spTree>
    <p:extLst>
      <p:ext uri="{BB962C8B-B14F-4D97-AF65-F5344CB8AC3E}">
        <p14:creationId xmlns:p14="http://schemas.microsoft.com/office/powerpoint/2010/main" xmlns="" val="26676265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98E41801-A1CA-DE46-AFBD-F937A7EE98FF}" type="slidenum">
              <a:rPr lang="en-US"/>
              <a:pPr>
                <a:defRPr/>
              </a:pPr>
              <a:t>32</a:t>
            </a:fld>
            <a:endParaRPr lang="en-US"/>
          </a:p>
        </p:txBody>
      </p:sp>
      <p:sp>
        <p:nvSpPr>
          <p:cNvPr id="76802" name="AutoShape 2"/>
          <p:cNvSpPr>
            <a:spLocks noGrp="1" noChangeArrowheads="1"/>
          </p:cNvSpPr>
          <p:nvPr>
            <p:ph type="title"/>
          </p:nvPr>
        </p:nvSpPr>
        <p:spPr/>
        <p:txBody>
          <a:bodyPr/>
          <a:lstStyle/>
          <a:p>
            <a:pPr eaLnBrk="1" hangingPunct="1">
              <a:defRPr/>
            </a:pPr>
            <a:r>
              <a:rPr lang="en-US" smtClean="0">
                <a:cs typeface="+mj-cs"/>
              </a:rPr>
              <a:t>Creating the topology (Contd)</a:t>
            </a:r>
          </a:p>
        </p:txBody>
      </p:sp>
      <p:sp>
        <p:nvSpPr>
          <p:cNvPr id="76810" name="Text Box 10"/>
          <p:cNvSpPr txBox="1">
            <a:spLocks noChangeArrowheads="1"/>
          </p:cNvSpPr>
          <p:nvPr/>
        </p:nvSpPr>
        <p:spPr bwMode="auto">
          <a:xfrm>
            <a:off x="762000" y="2306638"/>
            <a:ext cx="5781675" cy="2014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b="1">
                <a:solidFill>
                  <a:srgbClr val="FF3300"/>
                </a:solidFill>
                <a:latin typeface="Courier New" charset="0"/>
                <a:cs typeface="+mn-cs"/>
              </a:rPr>
              <a:t>#create two nodes</a:t>
            </a:r>
          </a:p>
          <a:p>
            <a:pPr>
              <a:defRPr/>
            </a:pPr>
            <a:r>
              <a:rPr lang="en-US">
                <a:latin typeface="Courier New" charset="0"/>
                <a:cs typeface="+mn-cs"/>
              </a:rPr>
              <a:t>set n0 [$ns node]</a:t>
            </a:r>
          </a:p>
          <a:p>
            <a:pPr>
              <a:defRPr/>
            </a:pPr>
            <a:r>
              <a:rPr lang="en-US">
                <a:latin typeface="Courier New" charset="0"/>
                <a:cs typeface="+mn-cs"/>
              </a:rPr>
              <a:t>set n1 [$ns node]</a:t>
            </a:r>
          </a:p>
          <a:p>
            <a:pPr>
              <a:defRPr/>
            </a:pPr>
            <a:endParaRPr lang="en-US">
              <a:latin typeface="Courier New" charset="0"/>
              <a:cs typeface="+mn-cs"/>
            </a:endParaRPr>
          </a:p>
          <a:p>
            <a:pPr>
              <a:defRPr/>
            </a:pPr>
            <a:r>
              <a:rPr lang="en-US" b="1">
                <a:solidFill>
                  <a:srgbClr val="FF3300"/>
                </a:solidFill>
                <a:latin typeface="Courier New" charset="0"/>
                <a:cs typeface="+mn-cs"/>
              </a:rPr>
              <a:t>#create a duplex link between the nodes</a:t>
            </a:r>
          </a:p>
          <a:p>
            <a:pPr>
              <a:defRPr/>
            </a:pPr>
            <a:r>
              <a:rPr lang="en-US">
                <a:latin typeface="Courier New" charset="0"/>
                <a:cs typeface="+mn-cs"/>
              </a:rPr>
              <a:t>$ns duplex-link $n0 $n1 1Mb 10ms DropTail</a:t>
            </a:r>
          </a:p>
          <a:p>
            <a:pPr>
              <a:defRPr/>
            </a:pPr>
            <a:endParaRPr lang="en-US">
              <a:latin typeface="Courier New" charset="0"/>
              <a:cs typeface="+mn-cs"/>
            </a:endParaRPr>
          </a:p>
        </p:txBody>
      </p:sp>
    </p:spTree>
    <p:extLst>
      <p:ext uri="{BB962C8B-B14F-4D97-AF65-F5344CB8AC3E}">
        <p14:creationId xmlns:p14="http://schemas.microsoft.com/office/powerpoint/2010/main" xmlns="" val="40188340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5"/>
          <p:cNvSpPr>
            <a:spLocks noGrp="1"/>
          </p:cNvSpPr>
          <p:nvPr>
            <p:ph type="sldNum" sz="quarter" idx="12"/>
          </p:nvPr>
        </p:nvSpPr>
        <p:spPr/>
        <p:txBody>
          <a:bodyPr/>
          <a:lstStyle/>
          <a:p>
            <a:pPr>
              <a:defRPr/>
            </a:pPr>
            <a:fld id="{3A4841E6-4EED-504C-94F2-04D35DC53CFB}" type="slidenum">
              <a:rPr lang="en-US"/>
              <a:pPr>
                <a:defRPr/>
              </a:pPr>
              <a:t>33</a:t>
            </a:fld>
            <a:endParaRPr lang="en-US"/>
          </a:p>
        </p:txBody>
      </p:sp>
      <p:sp>
        <p:nvSpPr>
          <p:cNvPr id="41986" name="AutoShape 2"/>
          <p:cNvSpPr>
            <a:spLocks noGrp="1" noChangeArrowheads="1"/>
          </p:cNvSpPr>
          <p:nvPr>
            <p:ph type="title"/>
          </p:nvPr>
        </p:nvSpPr>
        <p:spPr/>
        <p:txBody>
          <a:bodyPr/>
          <a:lstStyle/>
          <a:p>
            <a:pPr eaLnBrk="1" hangingPunct="1">
              <a:defRPr/>
            </a:pPr>
            <a:r>
              <a:rPr lang="en-US" dirty="0" smtClean="0">
                <a:cs typeface="+mj-cs"/>
              </a:rPr>
              <a:t>Creating Topologies (Example)</a:t>
            </a:r>
          </a:p>
        </p:txBody>
      </p:sp>
      <p:sp>
        <p:nvSpPr>
          <p:cNvPr id="41989" name="Oval 5"/>
          <p:cNvSpPr>
            <a:spLocks noChangeArrowheads="1"/>
          </p:cNvSpPr>
          <p:nvPr/>
        </p:nvSpPr>
        <p:spPr bwMode="auto">
          <a:xfrm>
            <a:off x="1295400" y="2743200"/>
            <a:ext cx="6096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b="1">
                <a:cs typeface="+mn-cs"/>
              </a:rPr>
              <a:t>n1</a:t>
            </a:r>
          </a:p>
        </p:txBody>
      </p:sp>
      <p:sp>
        <p:nvSpPr>
          <p:cNvPr id="41991" name="Oval 7"/>
          <p:cNvSpPr>
            <a:spLocks noChangeArrowheads="1"/>
          </p:cNvSpPr>
          <p:nvPr/>
        </p:nvSpPr>
        <p:spPr bwMode="auto">
          <a:xfrm>
            <a:off x="4114800" y="4267200"/>
            <a:ext cx="685800" cy="685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b="1">
                <a:cs typeface="+mn-cs"/>
              </a:rPr>
              <a:t>n4</a:t>
            </a:r>
          </a:p>
        </p:txBody>
      </p:sp>
      <p:sp>
        <p:nvSpPr>
          <p:cNvPr id="41992" name="Oval 8"/>
          <p:cNvSpPr>
            <a:spLocks noChangeArrowheads="1"/>
          </p:cNvSpPr>
          <p:nvPr/>
        </p:nvSpPr>
        <p:spPr bwMode="auto">
          <a:xfrm>
            <a:off x="1371600" y="4876800"/>
            <a:ext cx="6096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b="1">
                <a:cs typeface="+mn-cs"/>
              </a:rPr>
              <a:t>n2</a:t>
            </a:r>
          </a:p>
        </p:txBody>
      </p:sp>
      <p:sp>
        <p:nvSpPr>
          <p:cNvPr id="41993" name="Oval 9"/>
          <p:cNvSpPr>
            <a:spLocks noChangeArrowheads="1"/>
          </p:cNvSpPr>
          <p:nvPr/>
        </p:nvSpPr>
        <p:spPr bwMode="auto">
          <a:xfrm>
            <a:off x="6781800" y="2743200"/>
            <a:ext cx="7620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b="1">
                <a:cs typeface="+mn-cs"/>
              </a:rPr>
              <a:t>n5</a:t>
            </a:r>
          </a:p>
        </p:txBody>
      </p:sp>
      <p:sp>
        <p:nvSpPr>
          <p:cNvPr id="41994" name="Oval 10"/>
          <p:cNvSpPr>
            <a:spLocks noChangeArrowheads="1"/>
          </p:cNvSpPr>
          <p:nvPr/>
        </p:nvSpPr>
        <p:spPr bwMode="auto">
          <a:xfrm>
            <a:off x="6705600" y="5105400"/>
            <a:ext cx="7620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b="1">
                <a:cs typeface="+mn-cs"/>
              </a:rPr>
              <a:t>n6</a:t>
            </a:r>
          </a:p>
        </p:txBody>
      </p:sp>
      <p:cxnSp>
        <p:nvCxnSpPr>
          <p:cNvPr id="41996" name="AutoShape 12"/>
          <p:cNvCxnSpPr>
            <a:cxnSpLocks noChangeShapeType="1"/>
            <a:stCxn id="41992" idx="6"/>
            <a:endCxn id="41991" idx="2"/>
          </p:cNvCxnSpPr>
          <p:nvPr/>
        </p:nvCxnSpPr>
        <p:spPr bwMode="auto">
          <a:xfrm flipV="1">
            <a:off x="1981200" y="4610100"/>
            <a:ext cx="2133600" cy="571500"/>
          </a:xfrm>
          <a:prstGeom prst="straightConnector1">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2000" name="AutoShape 16"/>
          <p:cNvCxnSpPr>
            <a:cxnSpLocks noChangeShapeType="1"/>
            <a:stCxn id="41991" idx="5"/>
            <a:endCxn id="41994" idx="2"/>
          </p:cNvCxnSpPr>
          <p:nvPr/>
        </p:nvCxnSpPr>
        <p:spPr bwMode="auto">
          <a:xfrm>
            <a:off x="4700588" y="4852988"/>
            <a:ext cx="2005012" cy="633412"/>
          </a:xfrm>
          <a:prstGeom prst="straightConnector1">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2002" name="Oval 18"/>
          <p:cNvSpPr>
            <a:spLocks noChangeArrowheads="1"/>
          </p:cNvSpPr>
          <p:nvPr/>
        </p:nvSpPr>
        <p:spPr bwMode="auto">
          <a:xfrm>
            <a:off x="4114800" y="3048000"/>
            <a:ext cx="609600" cy="609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b="1" dirty="0">
                <a:cs typeface="+mn-cs"/>
              </a:rPr>
              <a:t>n3</a:t>
            </a:r>
          </a:p>
        </p:txBody>
      </p:sp>
      <p:cxnSp>
        <p:nvCxnSpPr>
          <p:cNvPr id="42003" name="AutoShape 19"/>
          <p:cNvCxnSpPr>
            <a:cxnSpLocks noChangeShapeType="1"/>
            <a:stCxn id="41989" idx="6"/>
            <a:endCxn id="42002" idx="2"/>
          </p:cNvCxnSpPr>
          <p:nvPr/>
        </p:nvCxnSpPr>
        <p:spPr bwMode="auto">
          <a:xfrm>
            <a:off x="1905000" y="3048000"/>
            <a:ext cx="2209800" cy="304800"/>
          </a:xfrm>
          <a:prstGeom prst="straightConnector1">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2004" name="AutoShape 20"/>
          <p:cNvCxnSpPr>
            <a:cxnSpLocks noChangeShapeType="1"/>
            <a:stCxn id="42002" idx="4"/>
            <a:endCxn id="41991" idx="0"/>
          </p:cNvCxnSpPr>
          <p:nvPr/>
        </p:nvCxnSpPr>
        <p:spPr bwMode="auto">
          <a:xfrm>
            <a:off x="4419600" y="3657600"/>
            <a:ext cx="38100" cy="60960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2005" name="AutoShape 21"/>
          <p:cNvCxnSpPr>
            <a:cxnSpLocks noChangeShapeType="1"/>
            <a:stCxn id="42002" idx="6"/>
            <a:endCxn id="41993" idx="2"/>
          </p:cNvCxnSpPr>
          <p:nvPr/>
        </p:nvCxnSpPr>
        <p:spPr bwMode="auto">
          <a:xfrm flipV="1">
            <a:off x="4724400" y="3124200"/>
            <a:ext cx="2057400" cy="228600"/>
          </a:xfrm>
          <a:prstGeom prst="straightConnector1">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2011" name="Text Box 27"/>
          <p:cNvSpPr txBox="1">
            <a:spLocks noChangeArrowheads="1"/>
          </p:cNvSpPr>
          <p:nvPr/>
        </p:nvSpPr>
        <p:spPr bwMode="auto">
          <a:xfrm>
            <a:off x="2514600" y="2438400"/>
            <a:ext cx="9715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b="1">
                <a:cs typeface="+mn-cs"/>
              </a:rPr>
              <a:t>5Mbps,</a:t>
            </a:r>
          </a:p>
          <a:p>
            <a:pPr>
              <a:defRPr/>
            </a:pPr>
            <a:r>
              <a:rPr lang="en-US" b="1">
                <a:cs typeface="+mn-cs"/>
              </a:rPr>
              <a:t>10ms</a:t>
            </a:r>
          </a:p>
        </p:txBody>
      </p:sp>
      <p:sp>
        <p:nvSpPr>
          <p:cNvPr id="42012" name="Text Box 28"/>
          <p:cNvSpPr txBox="1">
            <a:spLocks noChangeArrowheads="1"/>
          </p:cNvSpPr>
          <p:nvPr/>
        </p:nvSpPr>
        <p:spPr bwMode="auto">
          <a:xfrm>
            <a:off x="2286000" y="5257800"/>
            <a:ext cx="9715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b="1">
                <a:cs typeface="+mn-cs"/>
              </a:rPr>
              <a:t>2Mbps,</a:t>
            </a:r>
          </a:p>
          <a:p>
            <a:pPr>
              <a:defRPr/>
            </a:pPr>
            <a:r>
              <a:rPr lang="en-US" b="1">
                <a:cs typeface="+mn-cs"/>
              </a:rPr>
              <a:t>20ms</a:t>
            </a:r>
          </a:p>
        </p:txBody>
      </p:sp>
      <p:sp>
        <p:nvSpPr>
          <p:cNvPr id="42017" name="Text Box 33"/>
          <p:cNvSpPr txBox="1">
            <a:spLocks noChangeArrowheads="1"/>
          </p:cNvSpPr>
          <p:nvPr/>
        </p:nvSpPr>
        <p:spPr bwMode="auto">
          <a:xfrm>
            <a:off x="5410200" y="2482850"/>
            <a:ext cx="12001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b="1">
                <a:cs typeface="+mn-cs"/>
              </a:rPr>
              <a:t>300Kbps,</a:t>
            </a:r>
          </a:p>
          <a:p>
            <a:pPr>
              <a:defRPr/>
            </a:pPr>
            <a:r>
              <a:rPr lang="en-US" b="1">
                <a:cs typeface="+mn-cs"/>
              </a:rPr>
              <a:t>100ms</a:t>
            </a:r>
          </a:p>
        </p:txBody>
      </p:sp>
      <p:sp>
        <p:nvSpPr>
          <p:cNvPr id="42018" name="Text Box 34"/>
          <p:cNvSpPr txBox="1">
            <a:spLocks noChangeArrowheads="1"/>
          </p:cNvSpPr>
          <p:nvPr/>
        </p:nvSpPr>
        <p:spPr bwMode="auto">
          <a:xfrm>
            <a:off x="5200650" y="5378450"/>
            <a:ext cx="12001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b="1">
                <a:cs typeface="+mn-cs"/>
              </a:rPr>
              <a:t>300Kbps,</a:t>
            </a:r>
          </a:p>
          <a:p>
            <a:pPr>
              <a:defRPr/>
            </a:pPr>
            <a:r>
              <a:rPr lang="en-US" b="1">
                <a:cs typeface="+mn-cs"/>
              </a:rPr>
              <a:t>100ms</a:t>
            </a:r>
          </a:p>
        </p:txBody>
      </p:sp>
      <p:sp>
        <p:nvSpPr>
          <p:cNvPr id="42019" name="Text Box 35"/>
          <p:cNvSpPr txBox="1">
            <a:spLocks noChangeArrowheads="1"/>
          </p:cNvSpPr>
          <p:nvPr/>
        </p:nvSpPr>
        <p:spPr bwMode="auto">
          <a:xfrm>
            <a:off x="4572000" y="3657600"/>
            <a:ext cx="12001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b="1">
                <a:cs typeface="+mn-cs"/>
              </a:rPr>
              <a:t>500Kbps,</a:t>
            </a:r>
          </a:p>
          <a:p>
            <a:pPr>
              <a:defRPr/>
            </a:pPr>
            <a:r>
              <a:rPr lang="en-US" b="1">
                <a:cs typeface="+mn-cs"/>
              </a:rPr>
              <a:t>50ms</a:t>
            </a:r>
          </a:p>
        </p:txBody>
      </p:sp>
    </p:spTree>
    <p:extLst>
      <p:ext uri="{BB962C8B-B14F-4D97-AF65-F5344CB8AC3E}">
        <p14:creationId xmlns:p14="http://schemas.microsoft.com/office/powerpoint/2010/main" xmlns="" val="20312608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mph" presetSubtype="2" fill="hold" nodeType="clickEffect">
                                  <p:stCondLst>
                                    <p:cond delay="0"/>
                                  </p:stCondLst>
                                  <p:childTnLst>
                                    <p:animClr clrSpc="rgb" dir="cw">
                                      <p:cBhvr>
                                        <p:cTn id="6" dur="500" fill="hold"/>
                                        <p:tgtEl>
                                          <p:spTgt spid="41989"/>
                                        </p:tgtEl>
                                        <p:attrNameLst>
                                          <p:attrName>fillcolor</p:attrName>
                                        </p:attrNameLst>
                                      </p:cBhvr>
                                      <p:to>
                                        <a:schemeClr val="accent2"/>
                                      </p:to>
                                    </p:animClr>
                                    <p:set>
                                      <p:cBhvr>
                                        <p:cTn id="7" dur="500" fill="hold"/>
                                        <p:tgtEl>
                                          <p:spTgt spid="41989"/>
                                        </p:tgtEl>
                                        <p:attrNameLst>
                                          <p:attrName>fill.type</p:attrName>
                                        </p:attrNameLst>
                                      </p:cBhvr>
                                      <p:to>
                                        <p:strVal val="solid"/>
                                      </p:to>
                                    </p:set>
                                    <p:set>
                                      <p:cBhvr>
                                        <p:cTn id="8" dur="500" fill="hold"/>
                                        <p:tgtEl>
                                          <p:spTgt spid="41989"/>
                                        </p:tgtEl>
                                        <p:attrNameLst>
                                          <p:attrName>fill.on</p:attrName>
                                        </p:attrNameLst>
                                      </p:cBhvr>
                                      <p:to>
                                        <p:strVal val="tru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mph" presetSubtype="2" fill="hold" nodeType="clickEffect">
                                  <p:stCondLst>
                                    <p:cond delay="0"/>
                                  </p:stCondLst>
                                  <p:childTnLst>
                                    <p:animClr clrSpc="rgb" dir="cw">
                                      <p:cBhvr>
                                        <p:cTn id="12" dur="500" fill="hold"/>
                                        <p:tgtEl>
                                          <p:spTgt spid="42003"/>
                                        </p:tgtEl>
                                        <p:attrNameLst>
                                          <p:attrName>stroke.color</p:attrName>
                                        </p:attrNameLst>
                                      </p:cBhvr>
                                      <p:to>
                                        <a:srgbClr val="FF3300"/>
                                      </p:to>
                                    </p:animClr>
                                    <p:set>
                                      <p:cBhvr>
                                        <p:cTn id="13" dur="500" fill="hold"/>
                                        <p:tgtEl>
                                          <p:spTgt spid="42003"/>
                                        </p:tgtEl>
                                        <p:attrNameLst>
                                          <p:attrName>stroke.on</p:attrName>
                                        </p:attrNameLst>
                                      </p:cBhvr>
                                      <p:to>
                                        <p:strVal val="tru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mph" presetSubtype="2" fill="hold" nodeType="clickEffect">
                                  <p:stCondLst>
                                    <p:cond delay="0"/>
                                  </p:stCondLst>
                                  <p:childTnLst>
                                    <p:animClr clrSpc="rgb" dir="cw">
                                      <p:cBhvr>
                                        <p:cTn id="17" dur="500" fill="hold"/>
                                        <p:tgtEl>
                                          <p:spTgt spid="42002"/>
                                        </p:tgtEl>
                                        <p:attrNameLst>
                                          <p:attrName>fillcolor</p:attrName>
                                        </p:attrNameLst>
                                      </p:cBhvr>
                                      <p:to>
                                        <a:schemeClr val="accent2"/>
                                      </p:to>
                                    </p:animClr>
                                    <p:set>
                                      <p:cBhvr>
                                        <p:cTn id="18" dur="500" fill="hold"/>
                                        <p:tgtEl>
                                          <p:spTgt spid="42002"/>
                                        </p:tgtEl>
                                        <p:attrNameLst>
                                          <p:attrName>fill.type</p:attrName>
                                        </p:attrNameLst>
                                      </p:cBhvr>
                                      <p:to>
                                        <p:strVal val="solid"/>
                                      </p:to>
                                    </p:set>
                                    <p:set>
                                      <p:cBhvr>
                                        <p:cTn id="19" dur="500" fill="hold"/>
                                        <p:tgtEl>
                                          <p:spTgt spid="42002"/>
                                        </p:tgtEl>
                                        <p:attrNameLst>
                                          <p:attrName>fill.on</p:attrName>
                                        </p:attrNameLst>
                                      </p:cBhvr>
                                      <p:to>
                                        <p:strVal val="tru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7" presetClass="emph" presetSubtype="2" fill="hold" nodeType="clickEffect">
                                  <p:stCondLst>
                                    <p:cond delay="0"/>
                                  </p:stCondLst>
                                  <p:childTnLst>
                                    <p:animClr clrSpc="rgb" dir="cw">
                                      <p:cBhvr>
                                        <p:cTn id="23" dur="1000" fill="hold"/>
                                        <p:tgtEl>
                                          <p:spTgt spid="42004"/>
                                        </p:tgtEl>
                                        <p:attrNameLst>
                                          <p:attrName>stroke.color</p:attrName>
                                        </p:attrNameLst>
                                      </p:cBhvr>
                                      <p:to>
                                        <a:srgbClr val="FF3300"/>
                                      </p:to>
                                    </p:animClr>
                                    <p:set>
                                      <p:cBhvr>
                                        <p:cTn id="24" dur="1000" fill="hold"/>
                                        <p:tgtEl>
                                          <p:spTgt spid="42004"/>
                                        </p:tgtEl>
                                        <p:attrNameLst>
                                          <p:attrName>stroke.on</p:attrName>
                                        </p:attrNameLst>
                                      </p:cBhvr>
                                      <p:to>
                                        <p:strVal val="tru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mph" presetSubtype="2" fill="hold" nodeType="clickEffect">
                                  <p:stCondLst>
                                    <p:cond delay="0"/>
                                  </p:stCondLst>
                                  <p:childTnLst>
                                    <p:animClr clrSpc="rgb" dir="cw">
                                      <p:cBhvr>
                                        <p:cTn id="28" dur="500" fill="hold"/>
                                        <p:tgtEl>
                                          <p:spTgt spid="41991"/>
                                        </p:tgtEl>
                                        <p:attrNameLst>
                                          <p:attrName>fillcolor</p:attrName>
                                        </p:attrNameLst>
                                      </p:cBhvr>
                                      <p:to>
                                        <a:schemeClr val="accent2"/>
                                      </p:to>
                                    </p:animClr>
                                    <p:set>
                                      <p:cBhvr>
                                        <p:cTn id="29" dur="500" fill="hold"/>
                                        <p:tgtEl>
                                          <p:spTgt spid="41991"/>
                                        </p:tgtEl>
                                        <p:attrNameLst>
                                          <p:attrName>fill.type</p:attrName>
                                        </p:attrNameLst>
                                      </p:cBhvr>
                                      <p:to>
                                        <p:strVal val="solid"/>
                                      </p:to>
                                    </p:set>
                                    <p:set>
                                      <p:cBhvr>
                                        <p:cTn id="30" dur="500" fill="hold"/>
                                        <p:tgtEl>
                                          <p:spTgt spid="41991"/>
                                        </p:tgtEl>
                                        <p:attrNameLst>
                                          <p:attrName>fill.on</p:attrName>
                                        </p:attrNameLst>
                                      </p:cBhvr>
                                      <p:to>
                                        <p:strVal val="tru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7" presetClass="emph" presetSubtype="2" fill="hold" nodeType="clickEffect">
                                  <p:stCondLst>
                                    <p:cond delay="0"/>
                                  </p:stCondLst>
                                  <p:childTnLst>
                                    <p:animClr clrSpc="rgb" dir="cw">
                                      <p:cBhvr>
                                        <p:cTn id="34" dur="3000" fill="hold"/>
                                        <p:tgtEl>
                                          <p:spTgt spid="42000"/>
                                        </p:tgtEl>
                                        <p:attrNameLst>
                                          <p:attrName>stroke.color</p:attrName>
                                        </p:attrNameLst>
                                      </p:cBhvr>
                                      <p:to>
                                        <a:srgbClr val="FF3300"/>
                                      </p:to>
                                    </p:animClr>
                                    <p:set>
                                      <p:cBhvr>
                                        <p:cTn id="35" dur="3000" fill="hold"/>
                                        <p:tgtEl>
                                          <p:spTgt spid="42000"/>
                                        </p:tgtEl>
                                        <p:attrNameLst>
                                          <p:attrName>stroke.on</p:attrName>
                                        </p:attrNameLst>
                                      </p:cBhvr>
                                      <p:to>
                                        <p:strVal val="tru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mph" presetSubtype="2" fill="hold" nodeType="clickEffect">
                                  <p:stCondLst>
                                    <p:cond delay="0"/>
                                  </p:stCondLst>
                                  <p:childTnLst>
                                    <p:animClr clrSpc="rgb" dir="cw">
                                      <p:cBhvr>
                                        <p:cTn id="39" dur="500" fill="hold"/>
                                        <p:tgtEl>
                                          <p:spTgt spid="41994"/>
                                        </p:tgtEl>
                                        <p:attrNameLst>
                                          <p:attrName>fillcolor</p:attrName>
                                        </p:attrNameLst>
                                      </p:cBhvr>
                                      <p:to>
                                        <a:schemeClr val="accent2"/>
                                      </p:to>
                                    </p:animClr>
                                    <p:set>
                                      <p:cBhvr>
                                        <p:cTn id="40" dur="500" fill="hold"/>
                                        <p:tgtEl>
                                          <p:spTgt spid="41994"/>
                                        </p:tgtEl>
                                        <p:attrNameLst>
                                          <p:attrName>fill.type</p:attrName>
                                        </p:attrNameLst>
                                      </p:cBhvr>
                                      <p:to>
                                        <p:strVal val="solid"/>
                                      </p:to>
                                    </p:set>
                                    <p:set>
                                      <p:cBhvr>
                                        <p:cTn id="41" dur="500" fill="hold"/>
                                        <p:tgtEl>
                                          <p:spTgt spid="4199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p:cNvSpPr>
            <a:spLocks noGrp="1" noChangeArrowheads="1"/>
          </p:cNvSpPr>
          <p:nvPr>
            <p:ph type="title"/>
          </p:nvPr>
        </p:nvSpPr>
        <p:spPr/>
        <p:txBody>
          <a:bodyPr/>
          <a:lstStyle/>
          <a:p>
            <a:pPr eaLnBrk="1" hangingPunct="1">
              <a:defRPr/>
            </a:pPr>
            <a:r>
              <a:rPr lang="en-US" dirty="0" smtClean="0">
                <a:cs typeface="+mj-cs"/>
              </a:rPr>
              <a:t>Creating Topologies </a:t>
            </a:r>
            <a:r>
              <a:rPr lang="en-US" dirty="0"/>
              <a:t>(Example)</a:t>
            </a:r>
            <a:endParaRPr lang="en-US" dirty="0" smtClean="0">
              <a:cs typeface="+mj-cs"/>
            </a:endParaRPr>
          </a:p>
        </p:txBody>
      </p:sp>
      <p:sp>
        <p:nvSpPr>
          <p:cNvPr id="5" name="Slide Number Placeholder 5"/>
          <p:cNvSpPr>
            <a:spLocks noGrp="1"/>
          </p:cNvSpPr>
          <p:nvPr>
            <p:ph type="sldNum" sz="quarter" idx="12"/>
          </p:nvPr>
        </p:nvSpPr>
        <p:spPr/>
        <p:txBody>
          <a:bodyPr/>
          <a:lstStyle/>
          <a:p>
            <a:pPr>
              <a:defRPr/>
            </a:pPr>
            <a:fld id="{B3BE8D11-3682-634D-B684-B39C313176EF}" type="slidenum">
              <a:rPr lang="en-US"/>
              <a:pPr>
                <a:defRPr/>
              </a:pPr>
              <a:t>34</a:t>
            </a:fld>
            <a:endParaRPr lang="en-US" dirty="0"/>
          </a:p>
        </p:txBody>
      </p:sp>
      <p:sp>
        <p:nvSpPr>
          <p:cNvPr id="45059" name="Rectangle 3"/>
          <p:cNvSpPr>
            <a:spLocks noGrp="1" noChangeArrowheads="1"/>
          </p:cNvSpPr>
          <p:nvPr>
            <p:ph type="body" idx="1"/>
          </p:nvPr>
        </p:nvSpPr>
        <p:spPr>
          <a:xfrm>
            <a:off x="0" y="2057400"/>
            <a:ext cx="4648200" cy="3276600"/>
          </a:xfrm>
        </p:spPr>
        <p:txBody>
          <a:bodyPr/>
          <a:lstStyle/>
          <a:p>
            <a:pPr eaLnBrk="1" hangingPunct="1">
              <a:defRPr/>
            </a:pPr>
            <a:r>
              <a:rPr lang="en-US" sz="2400" dirty="0" smtClean="0">
                <a:cs typeface="+mn-cs"/>
              </a:rPr>
              <a:t>Nodes</a:t>
            </a:r>
          </a:p>
          <a:p>
            <a:pPr lvl="1" eaLnBrk="1" hangingPunct="1">
              <a:defRPr/>
            </a:pPr>
            <a:r>
              <a:rPr lang="en-US" sz="2400" dirty="0" smtClean="0"/>
              <a:t>Set properties like queue length, location</a:t>
            </a:r>
          </a:p>
          <a:p>
            <a:pPr lvl="1" eaLnBrk="1" hangingPunct="1">
              <a:defRPr/>
            </a:pPr>
            <a:r>
              <a:rPr lang="en-US" sz="2400" dirty="0" smtClean="0"/>
              <a:t>Protocols, routing algorithms</a:t>
            </a:r>
          </a:p>
          <a:p>
            <a:pPr eaLnBrk="1" hangingPunct="1">
              <a:defRPr/>
            </a:pPr>
            <a:r>
              <a:rPr lang="en-US" sz="2400" dirty="0" smtClean="0">
                <a:cs typeface="+mn-cs"/>
              </a:rPr>
              <a:t>Links</a:t>
            </a:r>
          </a:p>
          <a:p>
            <a:pPr lvl="1" eaLnBrk="1" hangingPunct="1">
              <a:defRPr/>
            </a:pPr>
            <a:r>
              <a:rPr lang="en-US" sz="2400" dirty="0" smtClean="0"/>
              <a:t>Set types of link – Simplex, duplex, wireless, satellite</a:t>
            </a:r>
          </a:p>
          <a:p>
            <a:pPr lvl="1" eaLnBrk="1" hangingPunct="1">
              <a:defRPr/>
            </a:pPr>
            <a:r>
              <a:rPr lang="en-US" sz="2400" dirty="0" smtClean="0"/>
              <a:t>Set bandwidth, latency etc.</a:t>
            </a:r>
          </a:p>
          <a:p>
            <a:pPr eaLnBrk="1" hangingPunct="1">
              <a:defRPr/>
            </a:pPr>
            <a:r>
              <a:rPr lang="en-US" sz="2400" dirty="0" smtClean="0">
                <a:cs typeface="+mn-cs"/>
              </a:rPr>
              <a:t>Done through </a:t>
            </a:r>
            <a:r>
              <a:rPr lang="en-US" sz="2400" dirty="0" err="1" smtClean="0">
                <a:cs typeface="+mn-cs"/>
              </a:rPr>
              <a:t>tcl</a:t>
            </a:r>
            <a:r>
              <a:rPr lang="en-US" sz="2400" dirty="0" smtClean="0">
                <a:cs typeface="+mn-cs"/>
              </a:rPr>
              <a:t> Scripts</a:t>
            </a:r>
          </a:p>
        </p:txBody>
      </p:sp>
      <p:pic>
        <p:nvPicPr>
          <p:cNvPr id="2" name="Picture 1"/>
          <p:cNvPicPr>
            <a:picLocks noChangeAspect="1"/>
          </p:cNvPicPr>
          <p:nvPr/>
        </p:nvPicPr>
        <p:blipFill>
          <a:blip r:embed="rId3"/>
          <a:stretch>
            <a:fillRect/>
          </a:stretch>
        </p:blipFill>
        <p:spPr>
          <a:xfrm>
            <a:off x="4877780" y="1905000"/>
            <a:ext cx="4267200" cy="2717800"/>
          </a:xfrm>
          <a:prstGeom prst="rect">
            <a:avLst/>
          </a:prstGeom>
        </p:spPr>
      </p:pic>
    </p:spTree>
    <p:extLst>
      <p:ext uri="{BB962C8B-B14F-4D97-AF65-F5344CB8AC3E}">
        <p14:creationId xmlns:p14="http://schemas.microsoft.com/office/powerpoint/2010/main" xmlns="" val="31769623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pPr>
              <a:defRPr/>
            </a:pPr>
            <a:fld id="{246AE83B-346F-1241-BDE1-6C981A00079D}" type="slidenum">
              <a:rPr lang="en-US"/>
              <a:pPr>
                <a:defRPr/>
              </a:pPr>
              <a:t>35</a:t>
            </a:fld>
            <a:endParaRPr lang="en-US"/>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30426985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Traffic</a:t>
            </a:r>
            <a:endParaRPr lang="en-US" dirty="0"/>
          </a:p>
        </p:txBody>
      </p:sp>
      <p:sp>
        <p:nvSpPr>
          <p:cNvPr id="3" name="Slide Number Placeholder 2"/>
          <p:cNvSpPr>
            <a:spLocks noGrp="1"/>
          </p:cNvSpPr>
          <p:nvPr>
            <p:ph type="sldNum" sz="quarter" idx="12"/>
          </p:nvPr>
        </p:nvSpPr>
        <p:spPr/>
        <p:txBody>
          <a:bodyPr/>
          <a:lstStyle/>
          <a:p>
            <a:pPr>
              <a:defRPr/>
            </a:pPr>
            <a:fld id="{E4797F84-0C78-8542-813C-918336DB0B3E}" type="slidenum">
              <a:rPr lang="en-US" smtClean="0"/>
              <a:pPr>
                <a:defRPr/>
              </a:pPr>
              <a:t>36</a:t>
            </a:fld>
            <a:endParaRPr lang="en-US"/>
          </a:p>
        </p:txBody>
      </p:sp>
      <p:pic>
        <p:nvPicPr>
          <p:cNvPr id="4" name="Picture 3"/>
          <p:cNvPicPr>
            <a:picLocks noChangeAspect="1"/>
          </p:cNvPicPr>
          <p:nvPr/>
        </p:nvPicPr>
        <p:blipFill>
          <a:blip r:embed="rId2"/>
          <a:stretch>
            <a:fillRect/>
          </a:stretch>
        </p:blipFill>
        <p:spPr>
          <a:xfrm>
            <a:off x="76200" y="1828800"/>
            <a:ext cx="8242300" cy="4978400"/>
          </a:xfrm>
          <a:prstGeom prst="rect">
            <a:avLst/>
          </a:prstGeom>
        </p:spPr>
      </p:pic>
      <p:sp>
        <p:nvSpPr>
          <p:cNvPr id="5" name="Rectangle 4"/>
          <p:cNvSpPr/>
          <p:nvPr/>
        </p:nvSpPr>
        <p:spPr bwMode="auto">
          <a:xfrm>
            <a:off x="7696200" y="6172200"/>
            <a:ext cx="457200" cy="4572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spTree>
    <p:extLst>
      <p:ext uri="{BB962C8B-B14F-4D97-AF65-F5344CB8AC3E}">
        <p14:creationId xmlns:p14="http://schemas.microsoft.com/office/powerpoint/2010/main" xmlns="" val="10617688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1B4A5DBF-573F-0848-A566-3ECF78B83DC1}" type="slidenum">
              <a:rPr lang="en-US"/>
              <a:pPr>
                <a:defRPr/>
              </a:pPr>
              <a:t>37</a:t>
            </a:fld>
            <a:endParaRPr lang="en-US"/>
          </a:p>
        </p:txBody>
      </p:sp>
      <p:sp>
        <p:nvSpPr>
          <p:cNvPr id="89090" name="Rectangle 2"/>
          <p:cNvSpPr>
            <a:spLocks noGrp="1" noChangeArrowheads="1"/>
          </p:cNvSpPr>
          <p:nvPr>
            <p:ph type="title"/>
          </p:nvPr>
        </p:nvSpPr>
        <p:spPr>
          <a:xfrm>
            <a:off x="685800" y="0"/>
            <a:ext cx="6629400" cy="914400"/>
          </a:xfrm>
        </p:spPr>
        <p:txBody>
          <a:bodyPr/>
          <a:lstStyle/>
          <a:p>
            <a:pPr eaLnBrk="1" hangingPunct="1">
              <a:defRPr/>
            </a:pPr>
            <a:r>
              <a:rPr lang="en-US" smtClean="0">
                <a:cs typeface="+mj-cs"/>
              </a:rPr>
              <a:t>Putting it together..</a:t>
            </a:r>
          </a:p>
        </p:txBody>
      </p:sp>
      <p:sp>
        <p:nvSpPr>
          <p:cNvPr id="89098" name="Text Box 10"/>
          <p:cNvSpPr txBox="1">
            <a:spLocks noChangeArrowheads="1"/>
          </p:cNvSpPr>
          <p:nvPr/>
        </p:nvSpPr>
        <p:spPr bwMode="auto">
          <a:xfrm>
            <a:off x="0" y="1022350"/>
            <a:ext cx="7510463" cy="583565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r>
              <a:rPr lang="en-US" sz="1400" b="1">
                <a:solidFill>
                  <a:srgbClr val="FF3300"/>
                </a:solidFill>
                <a:latin typeface="Courier New" charset="0"/>
                <a:cs typeface="+mn-cs"/>
              </a:rPr>
              <a:t>#create a udp agent and attach it to node n0</a:t>
            </a:r>
          </a:p>
          <a:p>
            <a:pPr>
              <a:defRPr/>
            </a:pPr>
            <a:r>
              <a:rPr lang="en-US" sz="1400">
                <a:latin typeface="Courier New" charset="0"/>
                <a:cs typeface="+mn-cs"/>
              </a:rPr>
              <a:t>set udp0 [new Agent/UDP]</a:t>
            </a:r>
          </a:p>
          <a:p>
            <a:pPr>
              <a:defRPr/>
            </a:pPr>
            <a:r>
              <a:rPr lang="en-US" sz="1400">
                <a:latin typeface="Courier New" charset="0"/>
                <a:cs typeface="+mn-cs"/>
              </a:rPr>
              <a:t>$ns attach-agent $n0 $udp0</a:t>
            </a:r>
          </a:p>
          <a:p>
            <a:pPr>
              <a:defRPr/>
            </a:pPr>
            <a:endParaRPr lang="en-US" sz="1400">
              <a:latin typeface="Courier New" charset="0"/>
              <a:cs typeface="+mn-cs"/>
            </a:endParaRPr>
          </a:p>
          <a:p>
            <a:pPr>
              <a:defRPr/>
            </a:pPr>
            <a:r>
              <a:rPr lang="en-US" sz="1400" b="1">
                <a:solidFill>
                  <a:srgbClr val="FF3300"/>
                </a:solidFill>
                <a:latin typeface="Courier New" charset="0"/>
                <a:cs typeface="+mn-cs"/>
              </a:rPr>
              <a:t>#Create a CBR traffic source and attach it to udp0</a:t>
            </a:r>
          </a:p>
          <a:p>
            <a:pPr>
              <a:defRPr/>
            </a:pPr>
            <a:r>
              <a:rPr lang="en-US" sz="1400">
                <a:latin typeface="Courier New" charset="0"/>
                <a:cs typeface="+mn-cs"/>
              </a:rPr>
              <a:t>set cbr0 [new Application/Traffic/CBR]</a:t>
            </a:r>
          </a:p>
          <a:p>
            <a:pPr>
              <a:defRPr/>
            </a:pPr>
            <a:r>
              <a:rPr lang="en-US" sz="1400">
                <a:latin typeface="Courier New" charset="0"/>
                <a:cs typeface="+mn-cs"/>
              </a:rPr>
              <a:t>$cbr0 set packetSize_ 500</a:t>
            </a:r>
          </a:p>
          <a:p>
            <a:pPr>
              <a:defRPr/>
            </a:pPr>
            <a:r>
              <a:rPr lang="en-US" sz="1400">
                <a:latin typeface="Courier New" charset="0"/>
                <a:cs typeface="+mn-cs"/>
              </a:rPr>
              <a:t>$cbr0 set interval_ 0.005</a:t>
            </a:r>
          </a:p>
          <a:p>
            <a:pPr>
              <a:defRPr/>
            </a:pPr>
            <a:r>
              <a:rPr lang="en-US" sz="1400">
                <a:latin typeface="Courier New" charset="0"/>
                <a:cs typeface="+mn-cs"/>
              </a:rPr>
              <a:t>$cbr0 attach-agent $udp0</a:t>
            </a:r>
          </a:p>
          <a:p>
            <a:pPr>
              <a:defRPr/>
            </a:pPr>
            <a:endParaRPr lang="en-US" sz="1400">
              <a:latin typeface="Courier New" charset="0"/>
              <a:cs typeface="+mn-cs"/>
            </a:endParaRPr>
          </a:p>
          <a:p>
            <a:pPr>
              <a:defRPr/>
            </a:pPr>
            <a:r>
              <a:rPr lang="en-US" sz="1400" b="1">
                <a:solidFill>
                  <a:srgbClr val="FF3300"/>
                </a:solidFill>
                <a:latin typeface="Courier New" charset="0"/>
                <a:cs typeface="+mn-cs"/>
              </a:rPr>
              <a:t>#create a Null agent(a traffic sink) and attach it to node n1</a:t>
            </a:r>
            <a:endParaRPr lang="en-US" sz="1400">
              <a:solidFill>
                <a:srgbClr val="FF3300"/>
              </a:solidFill>
              <a:latin typeface="Courier New" charset="0"/>
              <a:cs typeface="+mn-cs"/>
            </a:endParaRPr>
          </a:p>
          <a:p>
            <a:pPr>
              <a:defRPr/>
            </a:pPr>
            <a:r>
              <a:rPr lang="en-US" sz="1400">
                <a:latin typeface="Courier New" charset="0"/>
                <a:cs typeface="+mn-cs"/>
              </a:rPr>
              <a:t>set null0 [new Agent/Null]</a:t>
            </a:r>
          </a:p>
          <a:p>
            <a:pPr>
              <a:defRPr/>
            </a:pPr>
            <a:r>
              <a:rPr lang="en-US" sz="1400">
                <a:latin typeface="Courier New" charset="0"/>
                <a:cs typeface="+mn-cs"/>
              </a:rPr>
              <a:t>$ns attach-agent $n1 $null0</a:t>
            </a:r>
          </a:p>
          <a:p>
            <a:pPr>
              <a:defRPr/>
            </a:pPr>
            <a:endParaRPr lang="en-US" sz="1400">
              <a:latin typeface="Courier New" charset="0"/>
              <a:cs typeface="+mn-cs"/>
            </a:endParaRPr>
          </a:p>
          <a:p>
            <a:pPr>
              <a:defRPr/>
            </a:pPr>
            <a:r>
              <a:rPr lang="en-US" sz="1400" b="1">
                <a:solidFill>
                  <a:srgbClr val="FF3300"/>
                </a:solidFill>
                <a:latin typeface="Courier New" charset="0"/>
                <a:cs typeface="+mn-cs"/>
              </a:rPr>
              <a:t>#Connect the traffic source to the sink</a:t>
            </a:r>
            <a:endParaRPr lang="en-US" sz="1400">
              <a:solidFill>
                <a:srgbClr val="FF3300"/>
              </a:solidFill>
              <a:latin typeface="Courier New" charset="0"/>
              <a:cs typeface="+mn-cs"/>
            </a:endParaRPr>
          </a:p>
          <a:p>
            <a:pPr>
              <a:defRPr/>
            </a:pPr>
            <a:r>
              <a:rPr lang="en-US" sz="1400">
                <a:latin typeface="Courier New" charset="0"/>
                <a:cs typeface="+mn-cs"/>
              </a:rPr>
              <a:t>$ns connect $udp0 $null0</a:t>
            </a:r>
          </a:p>
          <a:p>
            <a:pPr>
              <a:defRPr/>
            </a:pPr>
            <a:endParaRPr lang="en-US" sz="1400">
              <a:latin typeface="Courier New" charset="0"/>
              <a:cs typeface="+mn-cs"/>
            </a:endParaRPr>
          </a:p>
          <a:p>
            <a:pPr>
              <a:defRPr/>
            </a:pPr>
            <a:r>
              <a:rPr lang="en-US" sz="1400" b="1">
                <a:solidFill>
                  <a:srgbClr val="FF3300"/>
                </a:solidFill>
                <a:latin typeface="Courier New" charset="0"/>
                <a:cs typeface="+mn-cs"/>
              </a:rPr>
              <a:t>#Schedule events for CBR traffic</a:t>
            </a:r>
            <a:endParaRPr lang="en-US" sz="1400">
              <a:solidFill>
                <a:srgbClr val="FF3300"/>
              </a:solidFill>
              <a:latin typeface="Courier New" charset="0"/>
              <a:cs typeface="+mn-cs"/>
            </a:endParaRPr>
          </a:p>
          <a:p>
            <a:pPr>
              <a:defRPr/>
            </a:pPr>
            <a:r>
              <a:rPr lang="en-US" sz="1400">
                <a:latin typeface="Courier New" charset="0"/>
                <a:cs typeface="+mn-cs"/>
              </a:rPr>
              <a:t>$ns at 0.5 "$cbr0 start"</a:t>
            </a:r>
          </a:p>
          <a:p>
            <a:pPr>
              <a:defRPr/>
            </a:pPr>
            <a:r>
              <a:rPr lang="en-US" sz="1400">
                <a:latin typeface="Courier New" charset="0"/>
                <a:cs typeface="+mn-cs"/>
              </a:rPr>
              <a:t>$ns at 4.5 "$cbr0 stop"</a:t>
            </a:r>
          </a:p>
          <a:p>
            <a:pPr>
              <a:defRPr/>
            </a:pPr>
            <a:endParaRPr lang="en-US" sz="1400">
              <a:latin typeface="Courier New" charset="0"/>
              <a:cs typeface="+mn-cs"/>
            </a:endParaRPr>
          </a:p>
          <a:p>
            <a:pPr>
              <a:defRPr/>
            </a:pPr>
            <a:r>
              <a:rPr lang="en-US" sz="1400" b="1">
                <a:solidFill>
                  <a:srgbClr val="FF3300"/>
                </a:solidFill>
                <a:latin typeface="Courier New" charset="0"/>
                <a:cs typeface="+mn-cs"/>
              </a:rPr>
              <a:t>#call the finish procedure after 5 secs of simulated time</a:t>
            </a:r>
            <a:endParaRPr lang="en-US" sz="1400">
              <a:solidFill>
                <a:srgbClr val="FF3300"/>
              </a:solidFill>
              <a:latin typeface="Courier New" charset="0"/>
              <a:cs typeface="+mn-cs"/>
            </a:endParaRPr>
          </a:p>
          <a:p>
            <a:pPr>
              <a:defRPr/>
            </a:pPr>
            <a:r>
              <a:rPr lang="en-US" sz="1400">
                <a:latin typeface="Courier New" charset="0"/>
                <a:cs typeface="+mn-cs"/>
              </a:rPr>
              <a:t>$ns at 5.0 "finish"</a:t>
            </a:r>
          </a:p>
          <a:p>
            <a:pPr>
              <a:defRPr/>
            </a:pPr>
            <a:endParaRPr lang="en-US" sz="1400">
              <a:latin typeface="Courier New" charset="0"/>
              <a:cs typeface="+mn-cs"/>
            </a:endParaRPr>
          </a:p>
          <a:p>
            <a:pPr>
              <a:defRPr/>
            </a:pPr>
            <a:r>
              <a:rPr lang="en-US" sz="1400" b="1">
                <a:solidFill>
                  <a:srgbClr val="FF3300"/>
                </a:solidFill>
                <a:latin typeface="Courier New" charset="0"/>
                <a:cs typeface="+mn-cs"/>
              </a:rPr>
              <a:t>#run the simulation</a:t>
            </a:r>
            <a:endParaRPr lang="en-US" sz="1400">
              <a:solidFill>
                <a:srgbClr val="FF3300"/>
              </a:solidFill>
              <a:latin typeface="Courier New" charset="0"/>
              <a:cs typeface="+mn-cs"/>
            </a:endParaRPr>
          </a:p>
          <a:p>
            <a:pPr>
              <a:defRPr/>
            </a:pPr>
            <a:r>
              <a:rPr lang="en-US" sz="1400">
                <a:latin typeface="Courier New" charset="0"/>
                <a:cs typeface="+mn-cs"/>
              </a:rPr>
              <a:t>$ns run</a:t>
            </a:r>
          </a:p>
          <a:p>
            <a:pPr>
              <a:defRPr/>
            </a:pPr>
            <a:endParaRPr lang="en-US" sz="1400">
              <a:latin typeface="Courier New" charset="0"/>
              <a:cs typeface="+mn-cs"/>
            </a:endParaRPr>
          </a:p>
        </p:txBody>
      </p:sp>
    </p:spTree>
    <p:extLst>
      <p:ext uri="{BB962C8B-B14F-4D97-AF65-F5344CB8AC3E}">
        <p14:creationId xmlns:p14="http://schemas.microsoft.com/office/powerpoint/2010/main" xmlns="" val="122903521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pPr>
              <a:defRPr/>
            </a:pPr>
            <a:fld id="{8A34446E-D419-1641-A162-1D4EF6882571}" type="slidenum">
              <a:rPr lang="en-US"/>
              <a:pPr>
                <a:defRPr/>
              </a:pPr>
              <a:t>38</a:t>
            </a:fld>
            <a:endParaRPr lang="en-US"/>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22443968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A759EF99-5538-654A-8DB9-55F02A441056}" type="slidenum">
              <a:rPr lang="en-US"/>
              <a:pPr>
                <a:defRPr/>
              </a:pPr>
              <a:t>39</a:t>
            </a:fld>
            <a:endParaRPr lang="en-US"/>
          </a:p>
        </p:txBody>
      </p:sp>
      <p:sp>
        <p:nvSpPr>
          <p:cNvPr id="52226" name="AutoShape 2"/>
          <p:cNvSpPr>
            <a:spLocks noGrp="1" noChangeArrowheads="1"/>
          </p:cNvSpPr>
          <p:nvPr>
            <p:ph type="title"/>
          </p:nvPr>
        </p:nvSpPr>
        <p:spPr/>
        <p:txBody>
          <a:bodyPr/>
          <a:lstStyle/>
          <a:p>
            <a:pPr eaLnBrk="1" hangingPunct="1">
              <a:defRPr/>
            </a:pPr>
            <a:r>
              <a:rPr lang="en-US" sz="3200" smtClean="0">
                <a:cs typeface="+mj-cs"/>
              </a:rPr>
              <a:t>A second Scenario * (from NS by Example)</a:t>
            </a:r>
          </a:p>
        </p:txBody>
      </p:sp>
      <p:pic>
        <p:nvPicPr>
          <p:cNvPr id="52228" name="Picture 4"/>
          <p:cNvPicPr>
            <a:picLocks noGrp="1" noChangeAspect="1" noChangeArrowheads="1"/>
          </p:cNvPicPr>
          <p:nvPr>
            <p:ph type="body" idx="1"/>
          </p:nvPr>
        </p:nvPicPr>
        <p:blipFill>
          <a:blip r:embed="rId3">
            <a:extLst>
              <a:ext uri="{28A0092B-C50C-407E-A947-70E740481C1C}">
                <a14:useLocalDpi xmlns:a14="http://schemas.microsoft.com/office/drawing/2010/main" xmlns="" val="0"/>
              </a:ext>
            </a:extLst>
          </a:blip>
          <a:srcRect/>
          <a:stretch>
            <a:fillRect/>
          </a:stretch>
        </p:blipFill>
        <p:spPr>
          <a:xfrm>
            <a:off x="838200" y="2362200"/>
            <a:ext cx="5032375" cy="4303713"/>
          </a:xfrm>
        </p:spPr>
      </p:pic>
      <p:sp>
        <p:nvSpPr>
          <p:cNvPr id="52229" name="Text Box 5"/>
          <p:cNvSpPr txBox="1">
            <a:spLocks noChangeArrowheads="1"/>
          </p:cNvSpPr>
          <p:nvPr/>
        </p:nvSpPr>
        <p:spPr bwMode="auto">
          <a:xfrm>
            <a:off x="5791200" y="4495800"/>
            <a:ext cx="2743200" cy="1465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r>
              <a:rPr lang="en-US">
                <a:cs typeface="+mn-cs"/>
              </a:rPr>
              <a:t>Taken from NS by Example by </a:t>
            </a:r>
            <a:r>
              <a:rPr lang="en-US">
                <a:cs typeface="+mn-cs"/>
                <a:hlinkClick r:id="rId4"/>
              </a:rPr>
              <a:t>Jae Chung</a:t>
            </a:r>
            <a:r>
              <a:rPr lang="en-US">
                <a:cs typeface="+mn-cs"/>
              </a:rPr>
              <a:t/>
            </a:r>
            <a:br>
              <a:rPr lang="en-US">
                <a:cs typeface="+mn-cs"/>
              </a:rPr>
            </a:br>
            <a:r>
              <a:rPr lang="en-US" b="1">
                <a:cs typeface="+mn-cs"/>
              </a:rPr>
              <a:t>and</a:t>
            </a:r>
            <a:r>
              <a:rPr lang="en-US">
                <a:cs typeface="+mn-cs"/>
              </a:rPr>
              <a:t/>
            </a:r>
            <a:br>
              <a:rPr lang="en-US">
                <a:cs typeface="+mn-cs"/>
              </a:rPr>
            </a:br>
            <a:r>
              <a:rPr lang="en-US">
                <a:cs typeface="+mn-cs"/>
                <a:hlinkClick r:id="rId5"/>
              </a:rPr>
              <a:t>Mark Claypool</a:t>
            </a:r>
            <a:endParaRPr lang="en-US">
              <a:cs typeface="+mn-cs"/>
            </a:endParaRPr>
          </a:p>
          <a:p>
            <a:pPr>
              <a:defRPr/>
            </a:pPr>
            <a:endParaRPr lang="en-US">
              <a:cs typeface="+mn-cs"/>
            </a:endParaRPr>
          </a:p>
        </p:txBody>
      </p:sp>
    </p:spTree>
    <p:extLst>
      <p:ext uri="{BB962C8B-B14F-4D97-AF65-F5344CB8AC3E}">
        <p14:creationId xmlns:p14="http://schemas.microsoft.com/office/powerpoint/2010/main" xmlns="" val="6052179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C621C35F-628C-AF4C-9B82-96AF34E06185}" type="slidenum">
              <a:rPr lang="en-US"/>
              <a:pPr>
                <a:defRPr/>
              </a:pPr>
              <a:t>40</a:t>
            </a:fld>
            <a:endParaRPr lang="en-US"/>
          </a:p>
        </p:txBody>
      </p:sp>
      <p:sp>
        <p:nvSpPr>
          <p:cNvPr id="53250" name="AutoShape 2"/>
          <p:cNvSpPr>
            <a:spLocks noGrp="1" noChangeArrowheads="1"/>
          </p:cNvSpPr>
          <p:nvPr>
            <p:ph type="title"/>
          </p:nvPr>
        </p:nvSpPr>
        <p:spPr/>
        <p:txBody>
          <a:bodyPr/>
          <a:lstStyle/>
          <a:p>
            <a:pPr eaLnBrk="1" hangingPunct="1">
              <a:defRPr/>
            </a:pPr>
            <a:r>
              <a:rPr lang="en-US" sz="3200" smtClean="0">
                <a:cs typeface="+mj-cs"/>
              </a:rPr>
              <a:t>A second Example (From NS by Example)</a:t>
            </a:r>
          </a:p>
        </p:txBody>
      </p:sp>
      <p:sp>
        <p:nvSpPr>
          <p:cNvPr id="53253" name="Text Box 5"/>
          <p:cNvSpPr txBox="1">
            <a:spLocks noChangeArrowheads="1"/>
          </p:cNvSpPr>
          <p:nvPr/>
        </p:nvSpPr>
        <p:spPr bwMode="auto">
          <a:xfrm>
            <a:off x="762000" y="2298700"/>
            <a:ext cx="5395913" cy="4559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a:solidFill>
                  <a:srgbClr val="FF3300"/>
                </a:solidFill>
                <a:latin typeface="Courier New" charset="0"/>
                <a:cs typeface="+mn-cs"/>
              </a:rPr>
              <a:t>#Create a simulator object</a:t>
            </a:r>
          </a:p>
          <a:p>
            <a:pPr>
              <a:defRPr/>
            </a:pPr>
            <a:r>
              <a:rPr lang="en-US" sz="1400">
                <a:latin typeface="Courier New" charset="0"/>
                <a:cs typeface="+mn-cs"/>
              </a:rPr>
              <a:t>set ns [new Simulator]</a:t>
            </a:r>
          </a:p>
          <a:p>
            <a:pPr>
              <a:defRPr/>
            </a:pPr>
            <a:endParaRPr lang="en-US" sz="1400">
              <a:latin typeface="Courier New" charset="0"/>
              <a:cs typeface="+mn-cs"/>
            </a:endParaRPr>
          </a:p>
          <a:p>
            <a:pPr>
              <a:defRPr/>
            </a:pPr>
            <a:r>
              <a:rPr lang="en-US" sz="1400" b="1">
                <a:solidFill>
                  <a:srgbClr val="FF3300"/>
                </a:solidFill>
                <a:latin typeface="Courier New" charset="0"/>
                <a:cs typeface="+mn-cs"/>
              </a:rPr>
              <a:t>#Define different colors for data flows (for NAM</a:t>
            </a:r>
            <a:r>
              <a:rPr lang="en-US" sz="1400">
                <a:latin typeface="Courier New" charset="0"/>
                <a:cs typeface="+mn-cs"/>
              </a:rPr>
              <a:t>)</a:t>
            </a:r>
          </a:p>
          <a:p>
            <a:pPr>
              <a:defRPr/>
            </a:pPr>
            <a:r>
              <a:rPr lang="en-US" sz="1400">
                <a:latin typeface="Courier New" charset="0"/>
                <a:cs typeface="+mn-cs"/>
              </a:rPr>
              <a:t>$ns color 1 Blue</a:t>
            </a:r>
          </a:p>
          <a:p>
            <a:pPr>
              <a:defRPr/>
            </a:pPr>
            <a:r>
              <a:rPr lang="en-US" sz="1400">
                <a:latin typeface="Courier New" charset="0"/>
                <a:cs typeface="+mn-cs"/>
              </a:rPr>
              <a:t>$ns color 2 Red</a:t>
            </a:r>
          </a:p>
          <a:p>
            <a:pPr>
              <a:defRPr/>
            </a:pPr>
            <a:endParaRPr lang="en-US" sz="1400">
              <a:latin typeface="Courier New" charset="0"/>
              <a:cs typeface="+mn-cs"/>
            </a:endParaRPr>
          </a:p>
          <a:p>
            <a:pPr>
              <a:defRPr/>
            </a:pPr>
            <a:r>
              <a:rPr lang="en-US" sz="1400" b="1">
                <a:solidFill>
                  <a:srgbClr val="FF3300"/>
                </a:solidFill>
                <a:latin typeface="Courier New" charset="0"/>
                <a:cs typeface="+mn-cs"/>
              </a:rPr>
              <a:t>#Open the NAM trace file</a:t>
            </a:r>
          </a:p>
          <a:p>
            <a:pPr>
              <a:defRPr/>
            </a:pPr>
            <a:r>
              <a:rPr lang="en-US" sz="1400">
                <a:latin typeface="Courier New" charset="0"/>
                <a:cs typeface="+mn-cs"/>
              </a:rPr>
              <a:t>set nf [open out.nam w]</a:t>
            </a:r>
          </a:p>
          <a:p>
            <a:pPr>
              <a:defRPr/>
            </a:pPr>
            <a:r>
              <a:rPr lang="en-US" sz="1400">
                <a:latin typeface="Courier New" charset="0"/>
                <a:cs typeface="+mn-cs"/>
              </a:rPr>
              <a:t>$ns namtrace-all $nf</a:t>
            </a:r>
          </a:p>
          <a:p>
            <a:pPr>
              <a:defRPr/>
            </a:pPr>
            <a:endParaRPr lang="en-US" sz="1400">
              <a:latin typeface="Courier New" charset="0"/>
              <a:cs typeface="+mn-cs"/>
            </a:endParaRPr>
          </a:p>
          <a:p>
            <a:pPr>
              <a:defRPr/>
            </a:pPr>
            <a:r>
              <a:rPr lang="en-US" sz="1400" b="1">
                <a:solidFill>
                  <a:srgbClr val="FF3300"/>
                </a:solidFill>
                <a:latin typeface="Courier New" charset="0"/>
                <a:cs typeface="+mn-cs"/>
              </a:rPr>
              <a:t>#Define a 'finish' procedure</a:t>
            </a:r>
          </a:p>
          <a:p>
            <a:pPr>
              <a:defRPr/>
            </a:pPr>
            <a:r>
              <a:rPr lang="en-US" sz="1400">
                <a:latin typeface="Courier New" charset="0"/>
                <a:cs typeface="+mn-cs"/>
              </a:rPr>
              <a:t>proc finish {} {</a:t>
            </a:r>
          </a:p>
          <a:p>
            <a:pPr>
              <a:defRPr/>
            </a:pPr>
            <a:r>
              <a:rPr lang="en-US" sz="1400">
                <a:latin typeface="Courier New" charset="0"/>
                <a:cs typeface="+mn-cs"/>
              </a:rPr>
              <a:t>        global ns nf</a:t>
            </a:r>
          </a:p>
          <a:p>
            <a:pPr>
              <a:defRPr/>
            </a:pPr>
            <a:r>
              <a:rPr lang="en-US" sz="1400">
                <a:latin typeface="Courier New" charset="0"/>
                <a:cs typeface="+mn-cs"/>
              </a:rPr>
              <a:t>        $ns flush-trace</a:t>
            </a:r>
          </a:p>
          <a:p>
            <a:pPr>
              <a:defRPr/>
            </a:pPr>
            <a:r>
              <a:rPr lang="en-US" sz="1400">
                <a:latin typeface="Courier New" charset="0"/>
                <a:cs typeface="+mn-cs"/>
              </a:rPr>
              <a:t>        </a:t>
            </a:r>
            <a:r>
              <a:rPr lang="en-US" sz="1400" b="1">
                <a:solidFill>
                  <a:srgbClr val="FF3300"/>
                </a:solidFill>
                <a:latin typeface="Courier New" charset="0"/>
                <a:cs typeface="+mn-cs"/>
              </a:rPr>
              <a:t>#Close the NAM trace file</a:t>
            </a:r>
          </a:p>
          <a:p>
            <a:pPr>
              <a:defRPr/>
            </a:pPr>
            <a:r>
              <a:rPr lang="en-US" sz="1400">
                <a:latin typeface="Courier New" charset="0"/>
                <a:cs typeface="+mn-cs"/>
              </a:rPr>
              <a:t>        close $nf</a:t>
            </a:r>
          </a:p>
          <a:p>
            <a:pPr>
              <a:defRPr/>
            </a:pPr>
            <a:r>
              <a:rPr lang="en-US" sz="1400" b="1">
                <a:solidFill>
                  <a:srgbClr val="FF3300"/>
                </a:solidFill>
                <a:latin typeface="Courier New" charset="0"/>
                <a:cs typeface="+mn-cs"/>
              </a:rPr>
              <a:t>        #Execute NAM on the trace file</a:t>
            </a:r>
          </a:p>
          <a:p>
            <a:pPr>
              <a:defRPr/>
            </a:pPr>
            <a:r>
              <a:rPr lang="en-US" sz="1400">
                <a:latin typeface="Courier New" charset="0"/>
                <a:cs typeface="+mn-cs"/>
              </a:rPr>
              <a:t>        exec nam out.nam &amp;</a:t>
            </a:r>
          </a:p>
          <a:p>
            <a:pPr>
              <a:defRPr/>
            </a:pPr>
            <a:r>
              <a:rPr lang="en-US" sz="1400">
                <a:latin typeface="Courier New" charset="0"/>
                <a:cs typeface="+mn-cs"/>
              </a:rPr>
              <a:t>        exit 0</a:t>
            </a:r>
          </a:p>
          <a:p>
            <a:pPr>
              <a:defRPr/>
            </a:pPr>
            <a:r>
              <a:rPr lang="en-US" sz="1400">
                <a:latin typeface="Courier New" charset="0"/>
                <a:cs typeface="+mn-cs"/>
              </a:rPr>
              <a:t>}</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407025" y="3581400"/>
            <a:ext cx="3432175" cy="23622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xmlns="" val="39984051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FFA628EE-FD3B-F847-880A-7D30BF2D3B7A}" type="slidenum">
              <a:rPr lang="en-US"/>
              <a:pPr>
                <a:defRPr/>
              </a:pPr>
              <a:t>41</a:t>
            </a:fld>
            <a:endParaRPr lang="en-US"/>
          </a:p>
        </p:txBody>
      </p:sp>
      <p:sp>
        <p:nvSpPr>
          <p:cNvPr id="54274" name="AutoShape 2"/>
          <p:cNvSpPr>
            <a:spLocks noGrp="1" noChangeArrowheads="1"/>
          </p:cNvSpPr>
          <p:nvPr>
            <p:ph type="title"/>
          </p:nvPr>
        </p:nvSpPr>
        <p:spPr/>
        <p:txBody>
          <a:bodyPr/>
          <a:lstStyle/>
          <a:p>
            <a:pPr eaLnBrk="1" hangingPunct="1">
              <a:defRPr/>
            </a:pPr>
            <a:r>
              <a:rPr lang="en-US" smtClean="0">
                <a:cs typeface="+mj-cs"/>
              </a:rPr>
              <a:t>A Second Scenario (Contd.)</a:t>
            </a:r>
          </a:p>
        </p:txBody>
      </p:sp>
      <p:sp>
        <p:nvSpPr>
          <p:cNvPr id="54277" name="Text Box 5"/>
          <p:cNvSpPr txBox="1">
            <a:spLocks noChangeArrowheads="1"/>
          </p:cNvSpPr>
          <p:nvPr/>
        </p:nvSpPr>
        <p:spPr bwMode="auto">
          <a:xfrm>
            <a:off x="762000" y="1905000"/>
            <a:ext cx="6054725" cy="393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b="1" dirty="0">
                <a:solidFill>
                  <a:srgbClr val="FF3300"/>
                </a:solidFill>
                <a:latin typeface="Courier New" charset="0"/>
                <a:cs typeface="+mn-cs"/>
              </a:rPr>
              <a:t>#Create four nodes</a:t>
            </a:r>
          </a:p>
          <a:p>
            <a:pPr>
              <a:defRPr/>
            </a:pPr>
            <a:r>
              <a:rPr lang="en-US" dirty="0">
                <a:latin typeface="Courier New" charset="0"/>
                <a:cs typeface="+mn-cs"/>
              </a:rPr>
              <a:t>set n0 [$ns node]</a:t>
            </a:r>
          </a:p>
          <a:p>
            <a:pPr>
              <a:defRPr/>
            </a:pPr>
            <a:r>
              <a:rPr lang="en-US" dirty="0">
                <a:latin typeface="Courier New" charset="0"/>
                <a:cs typeface="+mn-cs"/>
              </a:rPr>
              <a:t>set n1 [$ns node]</a:t>
            </a:r>
          </a:p>
          <a:p>
            <a:pPr>
              <a:defRPr/>
            </a:pPr>
            <a:r>
              <a:rPr lang="en-US" dirty="0">
                <a:latin typeface="Courier New" charset="0"/>
                <a:cs typeface="+mn-cs"/>
              </a:rPr>
              <a:t>set n2 [$ns node]</a:t>
            </a:r>
          </a:p>
          <a:p>
            <a:pPr>
              <a:defRPr/>
            </a:pPr>
            <a:r>
              <a:rPr lang="en-US" dirty="0">
                <a:latin typeface="Courier New" charset="0"/>
                <a:cs typeface="+mn-cs"/>
              </a:rPr>
              <a:t>set n3 [$ns node]</a:t>
            </a:r>
          </a:p>
          <a:p>
            <a:pPr>
              <a:defRPr/>
            </a:pPr>
            <a:endParaRPr lang="en-US" dirty="0">
              <a:latin typeface="Courier New" charset="0"/>
              <a:cs typeface="+mn-cs"/>
            </a:endParaRPr>
          </a:p>
          <a:p>
            <a:pPr>
              <a:defRPr/>
            </a:pPr>
            <a:r>
              <a:rPr lang="en-US" b="1" dirty="0">
                <a:solidFill>
                  <a:srgbClr val="FF3300"/>
                </a:solidFill>
                <a:latin typeface="Courier New" charset="0"/>
                <a:cs typeface="+mn-cs"/>
              </a:rPr>
              <a:t>#Create links between the nodes</a:t>
            </a:r>
          </a:p>
          <a:p>
            <a:pPr>
              <a:defRPr/>
            </a:pPr>
            <a:r>
              <a:rPr lang="en-US" dirty="0">
                <a:latin typeface="Courier New" charset="0"/>
                <a:cs typeface="+mn-cs"/>
              </a:rPr>
              <a:t>$ns duplex-link $n0 $n2 2Mb 10ms </a:t>
            </a:r>
            <a:r>
              <a:rPr lang="en-US" dirty="0" err="1">
                <a:latin typeface="Courier New" charset="0"/>
                <a:cs typeface="+mn-cs"/>
              </a:rPr>
              <a:t>DropTail</a:t>
            </a:r>
            <a:endParaRPr lang="en-US" dirty="0">
              <a:latin typeface="Courier New" charset="0"/>
              <a:cs typeface="+mn-cs"/>
            </a:endParaRPr>
          </a:p>
          <a:p>
            <a:pPr>
              <a:defRPr/>
            </a:pPr>
            <a:r>
              <a:rPr lang="en-US" dirty="0">
                <a:latin typeface="Courier New" charset="0"/>
                <a:cs typeface="+mn-cs"/>
              </a:rPr>
              <a:t>$ns duplex-link $n1 $n2 2Mb 10ms </a:t>
            </a:r>
            <a:r>
              <a:rPr lang="en-US" dirty="0" err="1">
                <a:latin typeface="Courier New" charset="0"/>
                <a:cs typeface="+mn-cs"/>
              </a:rPr>
              <a:t>DropTail</a:t>
            </a:r>
            <a:endParaRPr lang="en-US" dirty="0">
              <a:latin typeface="Courier New" charset="0"/>
              <a:cs typeface="+mn-cs"/>
            </a:endParaRPr>
          </a:p>
          <a:p>
            <a:pPr>
              <a:defRPr/>
            </a:pPr>
            <a:r>
              <a:rPr lang="en-US" dirty="0">
                <a:latin typeface="Courier New" charset="0"/>
                <a:cs typeface="+mn-cs"/>
              </a:rPr>
              <a:t>$ns duplex-link $n2 $n3 1.7Mb 20ms </a:t>
            </a:r>
            <a:r>
              <a:rPr lang="en-US" dirty="0" err="1">
                <a:latin typeface="Courier New" charset="0"/>
                <a:cs typeface="+mn-cs"/>
              </a:rPr>
              <a:t>DropTail</a:t>
            </a:r>
            <a:endParaRPr lang="en-US" dirty="0">
              <a:latin typeface="Courier New" charset="0"/>
              <a:cs typeface="+mn-cs"/>
            </a:endParaRPr>
          </a:p>
          <a:p>
            <a:pPr>
              <a:defRPr/>
            </a:pPr>
            <a:endParaRPr lang="en-US" dirty="0">
              <a:latin typeface="Courier New" charset="0"/>
              <a:cs typeface="+mn-cs"/>
            </a:endParaRPr>
          </a:p>
          <a:p>
            <a:pPr>
              <a:defRPr/>
            </a:pPr>
            <a:r>
              <a:rPr lang="en-US" b="1" dirty="0">
                <a:solidFill>
                  <a:srgbClr val="FF3300"/>
                </a:solidFill>
                <a:latin typeface="Courier New" charset="0"/>
                <a:cs typeface="+mn-cs"/>
              </a:rPr>
              <a:t>#Set Queue Size of link (n2-n3) to 10</a:t>
            </a:r>
          </a:p>
          <a:p>
            <a:pPr>
              <a:defRPr/>
            </a:pPr>
            <a:r>
              <a:rPr lang="en-US" dirty="0">
                <a:latin typeface="Courier New" charset="0"/>
                <a:cs typeface="+mn-cs"/>
              </a:rPr>
              <a:t>$ns queue-limit $n2 $n3 10</a:t>
            </a:r>
          </a:p>
          <a:p>
            <a:pPr>
              <a:defRPr/>
            </a:pPr>
            <a:endParaRPr lang="en-US" dirty="0">
              <a:latin typeface="Courier New" charset="0"/>
              <a:cs typeface="+mn-cs"/>
            </a:endParaRP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486400" y="1905001"/>
            <a:ext cx="3432175" cy="2209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xmlns="" val="14697363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A1495AF8-4FBC-234E-8A7F-1347BC14E622}" type="slidenum">
              <a:rPr lang="en-US"/>
              <a:pPr>
                <a:defRPr/>
              </a:pPr>
              <a:t>42</a:t>
            </a:fld>
            <a:endParaRPr lang="en-US"/>
          </a:p>
        </p:txBody>
      </p:sp>
      <p:sp>
        <p:nvSpPr>
          <p:cNvPr id="55298" name="AutoShape 2"/>
          <p:cNvSpPr>
            <a:spLocks noGrp="1" noChangeArrowheads="1"/>
          </p:cNvSpPr>
          <p:nvPr>
            <p:ph type="title"/>
          </p:nvPr>
        </p:nvSpPr>
        <p:spPr/>
        <p:txBody>
          <a:bodyPr/>
          <a:lstStyle/>
          <a:p>
            <a:pPr eaLnBrk="1" hangingPunct="1">
              <a:defRPr/>
            </a:pPr>
            <a:r>
              <a:rPr lang="en-US" smtClean="0">
                <a:cs typeface="+mj-cs"/>
              </a:rPr>
              <a:t>A Second Scenario (Contd.)</a:t>
            </a:r>
          </a:p>
        </p:txBody>
      </p:sp>
      <p:sp>
        <p:nvSpPr>
          <p:cNvPr id="55302" name="Text Box 6"/>
          <p:cNvSpPr txBox="1">
            <a:spLocks noChangeArrowheads="1"/>
          </p:cNvSpPr>
          <p:nvPr/>
        </p:nvSpPr>
        <p:spPr bwMode="auto">
          <a:xfrm>
            <a:off x="76200" y="1779587"/>
            <a:ext cx="7162800" cy="25638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endParaRPr lang="en-US" dirty="0">
              <a:latin typeface="Courier New" charset="0"/>
              <a:cs typeface="+mn-cs"/>
            </a:endParaRPr>
          </a:p>
          <a:p>
            <a:pPr>
              <a:defRPr/>
            </a:pPr>
            <a:r>
              <a:rPr lang="en-US" b="1" dirty="0">
                <a:solidFill>
                  <a:srgbClr val="FF3300"/>
                </a:solidFill>
                <a:latin typeface="Courier New" charset="0"/>
                <a:cs typeface="+mn-cs"/>
              </a:rPr>
              <a:t>#Give node position (for NAM)</a:t>
            </a:r>
          </a:p>
          <a:p>
            <a:pPr>
              <a:defRPr/>
            </a:pPr>
            <a:r>
              <a:rPr lang="en-US" dirty="0">
                <a:latin typeface="Courier New" charset="0"/>
                <a:cs typeface="+mn-cs"/>
              </a:rPr>
              <a:t>$ns duplex-link-op $n0 $n2 orient right-down</a:t>
            </a:r>
          </a:p>
          <a:p>
            <a:pPr>
              <a:defRPr/>
            </a:pPr>
            <a:r>
              <a:rPr lang="en-US" dirty="0">
                <a:latin typeface="Courier New" charset="0"/>
                <a:cs typeface="+mn-cs"/>
              </a:rPr>
              <a:t>$ns duplex-link-op $n1 $n2 orient right-up</a:t>
            </a:r>
          </a:p>
          <a:p>
            <a:pPr>
              <a:defRPr/>
            </a:pPr>
            <a:r>
              <a:rPr lang="en-US" dirty="0">
                <a:latin typeface="Courier New" charset="0"/>
                <a:cs typeface="+mn-cs"/>
              </a:rPr>
              <a:t>$ns duplex-link-op $n2 $n3 orient right</a:t>
            </a:r>
          </a:p>
          <a:p>
            <a:pPr>
              <a:defRPr/>
            </a:pPr>
            <a:endParaRPr lang="en-US" dirty="0">
              <a:latin typeface="Courier New" charset="0"/>
              <a:cs typeface="+mn-cs"/>
            </a:endParaRPr>
          </a:p>
          <a:p>
            <a:pPr>
              <a:defRPr/>
            </a:pPr>
            <a:r>
              <a:rPr lang="en-US" b="1" dirty="0">
                <a:solidFill>
                  <a:srgbClr val="FF3300"/>
                </a:solidFill>
                <a:latin typeface="Courier New" charset="0"/>
                <a:cs typeface="+mn-cs"/>
              </a:rPr>
              <a:t>#Monitor the queue for link (n2-n3). (for NAM)</a:t>
            </a:r>
          </a:p>
          <a:p>
            <a:pPr>
              <a:defRPr/>
            </a:pPr>
            <a:r>
              <a:rPr lang="en-US" dirty="0">
                <a:latin typeface="Courier New" charset="0"/>
                <a:cs typeface="+mn-cs"/>
              </a:rPr>
              <a:t>$ns duplex-link-op $n2 $n3 </a:t>
            </a:r>
            <a:r>
              <a:rPr lang="en-US" dirty="0" err="1">
                <a:latin typeface="Courier New" charset="0"/>
                <a:cs typeface="+mn-cs"/>
              </a:rPr>
              <a:t>queuePos</a:t>
            </a:r>
            <a:r>
              <a:rPr lang="en-US" dirty="0">
                <a:latin typeface="Courier New" charset="0"/>
                <a:cs typeface="+mn-cs"/>
              </a:rPr>
              <a:t> 0.5</a:t>
            </a:r>
          </a:p>
          <a:p>
            <a:pPr>
              <a:defRPr/>
            </a:pPr>
            <a:endParaRPr lang="en-US" dirty="0">
              <a:latin typeface="Courier New" charset="0"/>
              <a:cs typeface="+mn-cs"/>
            </a:endParaRP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553200" y="1905000"/>
            <a:ext cx="2362200"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xmlns="" val="4884464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7908347-BC07-594A-9A82-7CE73AC0D47E}" type="slidenum">
              <a:rPr lang="en-US"/>
              <a:pPr>
                <a:defRPr/>
              </a:pPr>
              <a:t>43</a:t>
            </a:fld>
            <a:endParaRPr lang="en-US"/>
          </a:p>
        </p:txBody>
      </p:sp>
      <p:sp>
        <p:nvSpPr>
          <p:cNvPr id="57346" name="AutoShape 2"/>
          <p:cNvSpPr>
            <a:spLocks noGrp="1" noChangeArrowheads="1"/>
          </p:cNvSpPr>
          <p:nvPr>
            <p:ph type="title"/>
          </p:nvPr>
        </p:nvSpPr>
        <p:spPr/>
        <p:txBody>
          <a:bodyPr/>
          <a:lstStyle/>
          <a:p>
            <a:pPr eaLnBrk="1" hangingPunct="1">
              <a:defRPr/>
            </a:pPr>
            <a:r>
              <a:rPr lang="en-US" smtClean="0">
                <a:cs typeface="+mj-cs"/>
              </a:rPr>
              <a:t>A Second Scenario (Contd.)</a:t>
            </a:r>
          </a:p>
        </p:txBody>
      </p:sp>
      <p:sp>
        <p:nvSpPr>
          <p:cNvPr id="57351" name="Text Box 7"/>
          <p:cNvSpPr txBox="1">
            <a:spLocks noChangeArrowheads="1"/>
          </p:cNvSpPr>
          <p:nvPr/>
        </p:nvSpPr>
        <p:spPr bwMode="auto">
          <a:xfrm>
            <a:off x="152400" y="1981200"/>
            <a:ext cx="4552950" cy="4486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b="1" dirty="0">
                <a:solidFill>
                  <a:srgbClr val="FF3300"/>
                </a:solidFill>
                <a:latin typeface="Courier New" charset="0"/>
                <a:cs typeface="+mn-cs"/>
              </a:rPr>
              <a:t>#Setup a TCP connection</a:t>
            </a:r>
          </a:p>
          <a:p>
            <a:pPr>
              <a:defRPr/>
            </a:pPr>
            <a:r>
              <a:rPr lang="en-US" dirty="0">
                <a:latin typeface="Courier New" charset="0"/>
                <a:cs typeface="+mn-cs"/>
              </a:rPr>
              <a:t>set </a:t>
            </a:r>
            <a:r>
              <a:rPr lang="en-US" dirty="0" err="1">
                <a:latin typeface="Courier New" charset="0"/>
                <a:cs typeface="+mn-cs"/>
              </a:rPr>
              <a:t>tcp</a:t>
            </a:r>
            <a:r>
              <a:rPr lang="en-US" dirty="0">
                <a:latin typeface="Courier New" charset="0"/>
                <a:cs typeface="+mn-cs"/>
              </a:rPr>
              <a:t> [new Agent/TCP]</a:t>
            </a:r>
          </a:p>
          <a:p>
            <a:pPr>
              <a:defRPr/>
            </a:pPr>
            <a:r>
              <a:rPr lang="en-US" dirty="0">
                <a:latin typeface="Courier New" charset="0"/>
                <a:cs typeface="+mn-cs"/>
              </a:rPr>
              <a:t>$</a:t>
            </a:r>
            <a:r>
              <a:rPr lang="en-US" dirty="0" err="1">
                <a:latin typeface="Courier New" charset="0"/>
                <a:cs typeface="+mn-cs"/>
              </a:rPr>
              <a:t>tcp</a:t>
            </a:r>
            <a:r>
              <a:rPr lang="en-US" dirty="0">
                <a:latin typeface="Courier New" charset="0"/>
                <a:cs typeface="+mn-cs"/>
              </a:rPr>
              <a:t> set class_ 2</a:t>
            </a:r>
          </a:p>
          <a:p>
            <a:pPr>
              <a:defRPr/>
            </a:pPr>
            <a:r>
              <a:rPr lang="en-US" dirty="0">
                <a:latin typeface="Courier New" charset="0"/>
                <a:cs typeface="+mn-cs"/>
              </a:rPr>
              <a:t>$ns attach-agent $n0 $</a:t>
            </a:r>
            <a:r>
              <a:rPr lang="en-US" dirty="0" err="1">
                <a:latin typeface="Courier New" charset="0"/>
                <a:cs typeface="+mn-cs"/>
              </a:rPr>
              <a:t>tcp</a:t>
            </a:r>
            <a:endParaRPr lang="en-US" dirty="0">
              <a:latin typeface="Courier New" charset="0"/>
              <a:cs typeface="+mn-cs"/>
            </a:endParaRPr>
          </a:p>
          <a:p>
            <a:pPr>
              <a:defRPr/>
            </a:pPr>
            <a:r>
              <a:rPr lang="en-US" dirty="0">
                <a:latin typeface="Courier New" charset="0"/>
                <a:cs typeface="+mn-cs"/>
              </a:rPr>
              <a:t>set sink [new Agent/</a:t>
            </a:r>
            <a:r>
              <a:rPr lang="en-US" dirty="0" err="1">
                <a:latin typeface="Courier New" charset="0"/>
                <a:cs typeface="+mn-cs"/>
              </a:rPr>
              <a:t>TCPSink</a:t>
            </a:r>
            <a:r>
              <a:rPr lang="en-US" dirty="0">
                <a:latin typeface="Courier New" charset="0"/>
                <a:cs typeface="+mn-cs"/>
              </a:rPr>
              <a:t>]</a:t>
            </a:r>
          </a:p>
          <a:p>
            <a:pPr>
              <a:defRPr/>
            </a:pPr>
            <a:r>
              <a:rPr lang="en-US" dirty="0">
                <a:latin typeface="Courier New" charset="0"/>
                <a:cs typeface="+mn-cs"/>
              </a:rPr>
              <a:t>$ns attach-agent $n3 $sink</a:t>
            </a:r>
          </a:p>
          <a:p>
            <a:pPr>
              <a:defRPr/>
            </a:pPr>
            <a:r>
              <a:rPr lang="en-US" dirty="0">
                <a:latin typeface="Courier New" charset="0"/>
                <a:cs typeface="+mn-cs"/>
              </a:rPr>
              <a:t>$ns connect $</a:t>
            </a:r>
            <a:r>
              <a:rPr lang="en-US" dirty="0" err="1">
                <a:latin typeface="Courier New" charset="0"/>
                <a:cs typeface="+mn-cs"/>
              </a:rPr>
              <a:t>tcp</a:t>
            </a:r>
            <a:r>
              <a:rPr lang="en-US" dirty="0">
                <a:latin typeface="Courier New" charset="0"/>
                <a:cs typeface="+mn-cs"/>
              </a:rPr>
              <a:t> $sink</a:t>
            </a:r>
          </a:p>
          <a:p>
            <a:pPr>
              <a:defRPr/>
            </a:pPr>
            <a:r>
              <a:rPr lang="en-US" dirty="0">
                <a:latin typeface="Courier New" charset="0"/>
                <a:cs typeface="+mn-cs"/>
              </a:rPr>
              <a:t>$</a:t>
            </a:r>
            <a:r>
              <a:rPr lang="en-US" dirty="0" err="1">
                <a:latin typeface="Courier New" charset="0"/>
                <a:cs typeface="+mn-cs"/>
              </a:rPr>
              <a:t>tcp</a:t>
            </a:r>
            <a:r>
              <a:rPr lang="en-US" dirty="0">
                <a:latin typeface="Courier New" charset="0"/>
                <a:cs typeface="+mn-cs"/>
              </a:rPr>
              <a:t> set fid_ 1</a:t>
            </a:r>
          </a:p>
          <a:p>
            <a:pPr>
              <a:defRPr/>
            </a:pPr>
            <a:endParaRPr lang="en-US" dirty="0">
              <a:latin typeface="Courier New" charset="0"/>
              <a:cs typeface="+mn-cs"/>
            </a:endParaRPr>
          </a:p>
          <a:p>
            <a:pPr>
              <a:defRPr/>
            </a:pPr>
            <a:r>
              <a:rPr lang="en-US" b="1" dirty="0">
                <a:solidFill>
                  <a:srgbClr val="FF3300"/>
                </a:solidFill>
                <a:latin typeface="Courier New" charset="0"/>
                <a:cs typeface="+mn-cs"/>
              </a:rPr>
              <a:t>#Setup a FTP over TCP connection</a:t>
            </a:r>
          </a:p>
          <a:p>
            <a:pPr>
              <a:defRPr/>
            </a:pPr>
            <a:r>
              <a:rPr lang="en-US" dirty="0">
                <a:latin typeface="Courier New" charset="0"/>
                <a:cs typeface="+mn-cs"/>
              </a:rPr>
              <a:t>set ftp [new Application/FTP]</a:t>
            </a:r>
          </a:p>
          <a:p>
            <a:pPr>
              <a:defRPr/>
            </a:pPr>
            <a:r>
              <a:rPr lang="en-US" dirty="0">
                <a:latin typeface="Courier New" charset="0"/>
                <a:cs typeface="+mn-cs"/>
              </a:rPr>
              <a:t>$ftp attach-agent $</a:t>
            </a:r>
            <a:r>
              <a:rPr lang="en-US" dirty="0" err="1">
                <a:latin typeface="Courier New" charset="0"/>
                <a:cs typeface="+mn-cs"/>
              </a:rPr>
              <a:t>tcp</a:t>
            </a:r>
            <a:endParaRPr lang="en-US" dirty="0">
              <a:latin typeface="Courier New" charset="0"/>
              <a:cs typeface="+mn-cs"/>
            </a:endParaRPr>
          </a:p>
          <a:p>
            <a:pPr>
              <a:defRPr/>
            </a:pPr>
            <a:r>
              <a:rPr lang="en-US" dirty="0">
                <a:latin typeface="Courier New" charset="0"/>
                <a:cs typeface="+mn-cs"/>
              </a:rPr>
              <a:t>$ftp set type_ FTP</a:t>
            </a:r>
          </a:p>
          <a:p>
            <a:pPr>
              <a:defRPr/>
            </a:pPr>
            <a:endParaRPr lang="en-US" dirty="0">
              <a:latin typeface="Courier New" charset="0"/>
              <a:cs typeface="+mn-cs"/>
            </a:endParaRPr>
          </a:p>
          <a:p>
            <a:pPr>
              <a:defRPr/>
            </a:pPr>
            <a:endParaRPr lang="en-US" dirty="0">
              <a:latin typeface="Courier New" charset="0"/>
              <a:cs typeface="+mn-cs"/>
            </a:endParaRPr>
          </a:p>
          <a:p>
            <a:pPr>
              <a:defRPr/>
            </a:pPr>
            <a:endParaRPr lang="en-US" dirty="0">
              <a:latin typeface="Courier New" charset="0"/>
              <a:cs typeface="+mn-cs"/>
            </a:endParaRPr>
          </a:p>
        </p:txBody>
      </p:sp>
      <p:sp>
        <p:nvSpPr>
          <p:cNvPr id="57353" name="Text Box 9"/>
          <p:cNvSpPr txBox="1">
            <a:spLocks noChangeArrowheads="1"/>
          </p:cNvSpPr>
          <p:nvPr/>
        </p:nvSpPr>
        <p:spPr bwMode="auto">
          <a:xfrm>
            <a:off x="5715000" y="2133600"/>
            <a:ext cx="3429000" cy="2800766"/>
          </a:xfrm>
          <a:prstGeom prst="rect">
            <a:avLst/>
          </a:prstGeom>
          <a:solidFill>
            <a:schemeClr val="bg1"/>
          </a:solidFill>
          <a:ln w="9525">
            <a:solidFill>
              <a:srgbClr val="0099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en-US" sz="1600" b="1" dirty="0">
                <a:cs typeface="+mn-cs"/>
              </a:rPr>
              <a:t>To create agents or traffic sources, we need to know the class names these objects (Agent/TCP, Agent/</a:t>
            </a:r>
            <a:r>
              <a:rPr lang="en-US" sz="1600" b="1" dirty="0" err="1">
                <a:cs typeface="+mn-cs"/>
              </a:rPr>
              <a:t>TCPSink</a:t>
            </a:r>
            <a:r>
              <a:rPr lang="en-US" sz="1600" b="1" dirty="0">
                <a:cs typeface="+mn-cs"/>
              </a:rPr>
              <a:t>, Application/FTP and so on).</a:t>
            </a:r>
          </a:p>
          <a:p>
            <a:pPr>
              <a:defRPr/>
            </a:pPr>
            <a:r>
              <a:rPr lang="en-US" sz="1600" b="1" dirty="0">
                <a:cs typeface="+mn-cs"/>
              </a:rPr>
              <a:t>This information can be found in the NS documentation.</a:t>
            </a:r>
          </a:p>
          <a:p>
            <a:pPr>
              <a:defRPr/>
            </a:pPr>
            <a:r>
              <a:rPr lang="en-US" sz="1600" b="1" dirty="0">
                <a:cs typeface="+mn-cs"/>
              </a:rPr>
              <a:t>But one shortcut is to look at the "ns-2/</a:t>
            </a:r>
            <a:r>
              <a:rPr lang="en-US" sz="1600" b="1" dirty="0" err="1">
                <a:cs typeface="+mn-cs"/>
              </a:rPr>
              <a:t>tcl</a:t>
            </a:r>
            <a:r>
              <a:rPr lang="en-US" sz="1600" b="1" dirty="0">
                <a:cs typeface="+mn-cs"/>
              </a:rPr>
              <a:t>/libs/ns-</a:t>
            </a:r>
            <a:r>
              <a:rPr lang="en-US" sz="1600" b="1" dirty="0" err="1">
                <a:cs typeface="+mn-cs"/>
              </a:rPr>
              <a:t>default.tcl</a:t>
            </a:r>
            <a:r>
              <a:rPr lang="en-US" sz="1600" b="1" dirty="0">
                <a:cs typeface="+mn-cs"/>
              </a:rPr>
              <a:t>" file.</a:t>
            </a:r>
          </a:p>
          <a:p>
            <a:pPr>
              <a:defRPr/>
            </a:pPr>
            <a:endParaRPr lang="en-US" sz="1600" b="1" dirty="0">
              <a:cs typeface="+mn-cs"/>
            </a:endParaRPr>
          </a:p>
        </p:txBody>
      </p:sp>
    </p:spTree>
    <p:extLst>
      <p:ext uri="{BB962C8B-B14F-4D97-AF65-F5344CB8AC3E}">
        <p14:creationId xmlns:p14="http://schemas.microsoft.com/office/powerpoint/2010/main" xmlns="" val="42940748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809498F2-9E8E-0045-AA5B-A2B8A3AD6AA6}" type="slidenum">
              <a:rPr lang="en-US"/>
              <a:pPr>
                <a:defRPr/>
              </a:pPr>
              <a:t>44</a:t>
            </a:fld>
            <a:endParaRPr lang="en-US"/>
          </a:p>
        </p:txBody>
      </p:sp>
      <p:sp>
        <p:nvSpPr>
          <p:cNvPr id="58370" name="AutoShape 2"/>
          <p:cNvSpPr>
            <a:spLocks noGrp="1" noChangeArrowheads="1"/>
          </p:cNvSpPr>
          <p:nvPr>
            <p:ph type="title"/>
          </p:nvPr>
        </p:nvSpPr>
        <p:spPr/>
        <p:txBody>
          <a:bodyPr/>
          <a:lstStyle/>
          <a:p>
            <a:pPr eaLnBrk="1" hangingPunct="1">
              <a:defRPr/>
            </a:pPr>
            <a:r>
              <a:rPr lang="en-US" smtClean="0">
                <a:cs typeface="+mj-cs"/>
              </a:rPr>
              <a:t>A Second Scenario (Contd.)</a:t>
            </a:r>
          </a:p>
        </p:txBody>
      </p:sp>
      <p:sp>
        <p:nvSpPr>
          <p:cNvPr id="58379" name="Text Box 11"/>
          <p:cNvSpPr txBox="1">
            <a:spLocks noChangeArrowheads="1"/>
          </p:cNvSpPr>
          <p:nvPr/>
        </p:nvSpPr>
        <p:spPr bwMode="auto">
          <a:xfrm>
            <a:off x="762000" y="1917442"/>
            <a:ext cx="5879459" cy="50167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2000" b="1" dirty="0">
                <a:solidFill>
                  <a:srgbClr val="FF3300"/>
                </a:solidFill>
                <a:latin typeface="Courier New" charset="0"/>
                <a:cs typeface="+mn-cs"/>
              </a:rPr>
              <a:t>#Setup a UDP connection</a:t>
            </a:r>
          </a:p>
          <a:p>
            <a:pPr>
              <a:defRPr/>
            </a:pPr>
            <a:r>
              <a:rPr lang="en-US" sz="2000" dirty="0">
                <a:latin typeface="Courier New" charset="0"/>
                <a:cs typeface="+mn-cs"/>
              </a:rPr>
              <a:t>set </a:t>
            </a:r>
            <a:r>
              <a:rPr lang="en-US" sz="2000" dirty="0" err="1">
                <a:latin typeface="Courier New" charset="0"/>
                <a:cs typeface="+mn-cs"/>
              </a:rPr>
              <a:t>udp</a:t>
            </a:r>
            <a:r>
              <a:rPr lang="en-US" sz="2000" dirty="0">
                <a:latin typeface="Courier New" charset="0"/>
                <a:cs typeface="+mn-cs"/>
              </a:rPr>
              <a:t> [new Agent/UDP]</a:t>
            </a:r>
          </a:p>
          <a:p>
            <a:pPr>
              <a:defRPr/>
            </a:pPr>
            <a:r>
              <a:rPr lang="en-US" sz="2000" dirty="0">
                <a:latin typeface="Courier New" charset="0"/>
                <a:cs typeface="+mn-cs"/>
              </a:rPr>
              <a:t>$ns attach-agent $n1 $</a:t>
            </a:r>
            <a:r>
              <a:rPr lang="en-US" sz="2000" dirty="0" err="1">
                <a:latin typeface="Courier New" charset="0"/>
                <a:cs typeface="+mn-cs"/>
              </a:rPr>
              <a:t>udp</a:t>
            </a:r>
            <a:endParaRPr lang="en-US" sz="2000" dirty="0">
              <a:latin typeface="Courier New" charset="0"/>
              <a:cs typeface="+mn-cs"/>
            </a:endParaRPr>
          </a:p>
          <a:p>
            <a:pPr>
              <a:defRPr/>
            </a:pPr>
            <a:r>
              <a:rPr lang="en-US" sz="2000" dirty="0">
                <a:latin typeface="Courier New" charset="0"/>
                <a:cs typeface="+mn-cs"/>
              </a:rPr>
              <a:t>set null [new Agent/Null]</a:t>
            </a:r>
          </a:p>
          <a:p>
            <a:pPr>
              <a:defRPr/>
            </a:pPr>
            <a:r>
              <a:rPr lang="en-US" sz="2000" dirty="0">
                <a:latin typeface="Courier New" charset="0"/>
                <a:cs typeface="+mn-cs"/>
              </a:rPr>
              <a:t>$ns attach-agent $n3 $null</a:t>
            </a:r>
          </a:p>
          <a:p>
            <a:pPr>
              <a:defRPr/>
            </a:pPr>
            <a:r>
              <a:rPr lang="en-US" sz="2000" dirty="0">
                <a:latin typeface="Courier New" charset="0"/>
                <a:cs typeface="+mn-cs"/>
              </a:rPr>
              <a:t>$ns connect $</a:t>
            </a:r>
            <a:r>
              <a:rPr lang="en-US" sz="2000" dirty="0" err="1">
                <a:latin typeface="Courier New" charset="0"/>
                <a:cs typeface="+mn-cs"/>
              </a:rPr>
              <a:t>udp</a:t>
            </a:r>
            <a:r>
              <a:rPr lang="en-US" sz="2000" dirty="0">
                <a:latin typeface="Courier New" charset="0"/>
                <a:cs typeface="+mn-cs"/>
              </a:rPr>
              <a:t> $null</a:t>
            </a:r>
          </a:p>
          <a:p>
            <a:pPr>
              <a:defRPr/>
            </a:pPr>
            <a:r>
              <a:rPr lang="en-US" sz="2000" dirty="0">
                <a:latin typeface="Courier New" charset="0"/>
                <a:cs typeface="+mn-cs"/>
              </a:rPr>
              <a:t>$</a:t>
            </a:r>
            <a:r>
              <a:rPr lang="en-US" sz="2000" dirty="0" err="1">
                <a:latin typeface="Courier New" charset="0"/>
                <a:cs typeface="+mn-cs"/>
              </a:rPr>
              <a:t>udp</a:t>
            </a:r>
            <a:r>
              <a:rPr lang="en-US" sz="2000" dirty="0">
                <a:latin typeface="Courier New" charset="0"/>
                <a:cs typeface="+mn-cs"/>
              </a:rPr>
              <a:t> set fid_ 2</a:t>
            </a:r>
          </a:p>
          <a:p>
            <a:pPr>
              <a:defRPr/>
            </a:pPr>
            <a:endParaRPr lang="en-US" sz="2000" dirty="0">
              <a:latin typeface="Courier New" charset="0"/>
              <a:cs typeface="+mn-cs"/>
            </a:endParaRPr>
          </a:p>
          <a:p>
            <a:pPr>
              <a:defRPr/>
            </a:pPr>
            <a:r>
              <a:rPr lang="en-US" sz="2000" b="1" dirty="0">
                <a:solidFill>
                  <a:srgbClr val="FF3300"/>
                </a:solidFill>
                <a:latin typeface="Courier New" charset="0"/>
                <a:cs typeface="+mn-cs"/>
              </a:rPr>
              <a:t>#Setup a CBR over UDP connection</a:t>
            </a:r>
          </a:p>
          <a:p>
            <a:pPr>
              <a:defRPr/>
            </a:pPr>
            <a:r>
              <a:rPr lang="en-US" sz="2000" dirty="0">
                <a:latin typeface="Courier New" charset="0"/>
                <a:cs typeface="+mn-cs"/>
              </a:rPr>
              <a:t>set </a:t>
            </a:r>
            <a:r>
              <a:rPr lang="en-US" sz="2000" dirty="0" err="1">
                <a:latin typeface="Courier New" charset="0"/>
                <a:cs typeface="+mn-cs"/>
              </a:rPr>
              <a:t>cbr</a:t>
            </a:r>
            <a:r>
              <a:rPr lang="en-US" sz="2000" dirty="0">
                <a:latin typeface="Courier New" charset="0"/>
                <a:cs typeface="+mn-cs"/>
              </a:rPr>
              <a:t> [new Application/Traffic/CBR]</a:t>
            </a:r>
          </a:p>
          <a:p>
            <a:pPr>
              <a:defRPr/>
            </a:pPr>
            <a:r>
              <a:rPr lang="en-US" sz="2000" dirty="0">
                <a:latin typeface="Courier New" charset="0"/>
                <a:cs typeface="+mn-cs"/>
              </a:rPr>
              <a:t>$</a:t>
            </a:r>
            <a:r>
              <a:rPr lang="en-US" sz="2000" dirty="0" err="1">
                <a:latin typeface="Courier New" charset="0"/>
                <a:cs typeface="+mn-cs"/>
              </a:rPr>
              <a:t>cbr</a:t>
            </a:r>
            <a:r>
              <a:rPr lang="en-US" sz="2000" dirty="0">
                <a:latin typeface="Courier New" charset="0"/>
                <a:cs typeface="+mn-cs"/>
              </a:rPr>
              <a:t> attach-agent $</a:t>
            </a:r>
            <a:r>
              <a:rPr lang="en-US" sz="2000" dirty="0" err="1">
                <a:latin typeface="Courier New" charset="0"/>
                <a:cs typeface="+mn-cs"/>
              </a:rPr>
              <a:t>udp</a:t>
            </a:r>
            <a:endParaRPr lang="en-US" sz="2000" dirty="0">
              <a:latin typeface="Courier New" charset="0"/>
              <a:cs typeface="+mn-cs"/>
            </a:endParaRPr>
          </a:p>
          <a:p>
            <a:pPr>
              <a:defRPr/>
            </a:pPr>
            <a:r>
              <a:rPr lang="en-US" sz="2000" dirty="0">
                <a:latin typeface="Courier New" charset="0"/>
                <a:cs typeface="+mn-cs"/>
              </a:rPr>
              <a:t>$</a:t>
            </a:r>
            <a:r>
              <a:rPr lang="en-US" sz="2000" dirty="0" err="1">
                <a:latin typeface="Courier New" charset="0"/>
                <a:cs typeface="+mn-cs"/>
              </a:rPr>
              <a:t>cbr</a:t>
            </a:r>
            <a:r>
              <a:rPr lang="en-US" sz="2000" dirty="0">
                <a:latin typeface="Courier New" charset="0"/>
                <a:cs typeface="+mn-cs"/>
              </a:rPr>
              <a:t> set type_ CBR</a:t>
            </a:r>
          </a:p>
          <a:p>
            <a:pPr>
              <a:defRPr/>
            </a:pPr>
            <a:r>
              <a:rPr lang="en-US" sz="2000" dirty="0">
                <a:latin typeface="Courier New" charset="0"/>
                <a:cs typeface="+mn-cs"/>
              </a:rPr>
              <a:t>$</a:t>
            </a:r>
            <a:r>
              <a:rPr lang="en-US" sz="2000" dirty="0" err="1">
                <a:latin typeface="Courier New" charset="0"/>
                <a:cs typeface="+mn-cs"/>
              </a:rPr>
              <a:t>cbr</a:t>
            </a:r>
            <a:r>
              <a:rPr lang="en-US" sz="2000" dirty="0">
                <a:latin typeface="Courier New" charset="0"/>
                <a:cs typeface="+mn-cs"/>
              </a:rPr>
              <a:t> set </a:t>
            </a:r>
            <a:r>
              <a:rPr lang="en-US" sz="2000" dirty="0" err="1">
                <a:latin typeface="Courier New" charset="0"/>
                <a:cs typeface="+mn-cs"/>
              </a:rPr>
              <a:t>packet_size</a:t>
            </a:r>
            <a:r>
              <a:rPr lang="en-US" sz="2000" dirty="0">
                <a:latin typeface="Courier New" charset="0"/>
                <a:cs typeface="+mn-cs"/>
              </a:rPr>
              <a:t>_ 1000</a:t>
            </a:r>
          </a:p>
          <a:p>
            <a:pPr>
              <a:defRPr/>
            </a:pPr>
            <a:r>
              <a:rPr lang="en-US" sz="2000" dirty="0">
                <a:latin typeface="Courier New" charset="0"/>
                <a:cs typeface="+mn-cs"/>
              </a:rPr>
              <a:t>$</a:t>
            </a:r>
            <a:r>
              <a:rPr lang="en-US" sz="2000" dirty="0" err="1">
                <a:latin typeface="Courier New" charset="0"/>
                <a:cs typeface="+mn-cs"/>
              </a:rPr>
              <a:t>cbr</a:t>
            </a:r>
            <a:r>
              <a:rPr lang="en-US" sz="2000" dirty="0">
                <a:latin typeface="Courier New" charset="0"/>
                <a:cs typeface="+mn-cs"/>
              </a:rPr>
              <a:t> set rate_ 1mb</a:t>
            </a:r>
          </a:p>
          <a:p>
            <a:pPr>
              <a:defRPr/>
            </a:pPr>
            <a:r>
              <a:rPr lang="en-US" sz="2000" dirty="0">
                <a:latin typeface="Courier New" charset="0"/>
                <a:cs typeface="+mn-cs"/>
              </a:rPr>
              <a:t>$</a:t>
            </a:r>
            <a:r>
              <a:rPr lang="en-US" sz="2000" dirty="0" err="1">
                <a:latin typeface="Courier New" charset="0"/>
                <a:cs typeface="+mn-cs"/>
              </a:rPr>
              <a:t>cbr</a:t>
            </a:r>
            <a:r>
              <a:rPr lang="en-US" sz="2000" dirty="0">
                <a:latin typeface="Courier New" charset="0"/>
                <a:cs typeface="+mn-cs"/>
              </a:rPr>
              <a:t> set random_ false</a:t>
            </a:r>
          </a:p>
          <a:p>
            <a:pPr>
              <a:defRPr/>
            </a:pPr>
            <a:endParaRPr lang="en-US" sz="2000" dirty="0">
              <a:latin typeface="Courier New" charset="0"/>
              <a:cs typeface="+mn-cs"/>
            </a:endParaRPr>
          </a:p>
        </p:txBody>
      </p:sp>
    </p:spTree>
    <p:extLst>
      <p:ext uri="{BB962C8B-B14F-4D97-AF65-F5344CB8AC3E}">
        <p14:creationId xmlns:p14="http://schemas.microsoft.com/office/powerpoint/2010/main" xmlns="" val="7406309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BE64F1C4-A7A2-8840-B3BF-1339CB826B6E}" type="slidenum">
              <a:rPr lang="en-US"/>
              <a:pPr>
                <a:defRPr/>
              </a:pPr>
              <a:t>45</a:t>
            </a:fld>
            <a:endParaRPr lang="en-US"/>
          </a:p>
        </p:txBody>
      </p:sp>
      <p:sp>
        <p:nvSpPr>
          <p:cNvPr id="60418" name="AutoShape 2"/>
          <p:cNvSpPr>
            <a:spLocks noGrp="1" noChangeArrowheads="1"/>
          </p:cNvSpPr>
          <p:nvPr>
            <p:ph type="title"/>
          </p:nvPr>
        </p:nvSpPr>
        <p:spPr/>
        <p:txBody>
          <a:bodyPr/>
          <a:lstStyle/>
          <a:p>
            <a:pPr eaLnBrk="1" hangingPunct="1">
              <a:defRPr/>
            </a:pPr>
            <a:r>
              <a:rPr lang="en-US" smtClean="0">
                <a:cs typeface="+mj-cs"/>
              </a:rPr>
              <a:t>A Second Scenario (Contd.)</a:t>
            </a:r>
          </a:p>
        </p:txBody>
      </p:sp>
      <p:sp>
        <p:nvSpPr>
          <p:cNvPr id="60425" name="Text Box 9"/>
          <p:cNvSpPr txBox="1">
            <a:spLocks noChangeArrowheads="1"/>
          </p:cNvSpPr>
          <p:nvPr/>
        </p:nvSpPr>
        <p:spPr bwMode="auto">
          <a:xfrm>
            <a:off x="762000" y="2286000"/>
            <a:ext cx="7310438" cy="4133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b="1">
                <a:solidFill>
                  <a:srgbClr val="FF3300"/>
                </a:solidFill>
                <a:latin typeface="Courier New" charset="0"/>
                <a:cs typeface="+mn-cs"/>
              </a:rPr>
              <a:t>#Schedule events for the CBR and FTP agents</a:t>
            </a:r>
          </a:p>
          <a:p>
            <a:pPr>
              <a:defRPr/>
            </a:pPr>
            <a:r>
              <a:rPr lang="en-US" sz="1400">
                <a:latin typeface="Courier New" charset="0"/>
                <a:cs typeface="+mn-cs"/>
              </a:rPr>
              <a:t>$ns at 0.1 "$cbr start"</a:t>
            </a:r>
          </a:p>
          <a:p>
            <a:pPr>
              <a:defRPr/>
            </a:pPr>
            <a:r>
              <a:rPr lang="en-US" sz="1400">
                <a:latin typeface="Courier New" charset="0"/>
                <a:cs typeface="+mn-cs"/>
              </a:rPr>
              <a:t>$ns at 1.0 "$ftp start"</a:t>
            </a:r>
          </a:p>
          <a:p>
            <a:pPr>
              <a:defRPr/>
            </a:pPr>
            <a:r>
              <a:rPr lang="en-US" sz="1400">
                <a:latin typeface="Courier New" charset="0"/>
                <a:cs typeface="+mn-cs"/>
              </a:rPr>
              <a:t>$ns at 4.0 "$ftp stop"</a:t>
            </a:r>
          </a:p>
          <a:p>
            <a:pPr>
              <a:defRPr/>
            </a:pPr>
            <a:r>
              <a:rPr lang="en-US" sz="1400">
                <a:latin typeface="Courier New" charset="0"/>
                <a:cs typeface="+mn-cs"/>
              </a:rPr>
              <a:t>$ns at 4.5 "$cbr stop"</a:t>
            </a:r>
          </a:p>
          <a:p>
            <a:pPr>
              <a:defRPr/>
            </a:pPr>
            <a:endParaRPr lang="en-US" sz="1400">
              <a:latin typeface="Courier New" charset="0"/>
              <a:cs typeface="+mn-cs"/>
            </a:endParaRPr>
          </a:p>
          <a:p>
            <a:pPr>
              <a:defRPr/>
            </a:pPr>
            <a:r>
              <a:rPr lang="en-US" sz="1400" b="1">
                <a:solidFill>
                  <a:srgbClr val="FF3300"/>
                </a:solidFill>
                <a:latin typeface="Courier New" charset="0"/>
                <a:cs typeface="+mn-cs"/>
              </a:rPr>
              <a:t>#Detach tcp and sink agents (not really necessary)</a:t>
            </a:r>
          </a:p>
          <a:p>
            <a:pPr>
              <a:defRPr/>
            </a:pPr>
            <a:r>
              <a:rPr lang="en-US" sz="1400">
                <a:latin typeface="Courier New" charset="0"/>
                <a:cs typeface="+mn-cs"/>
              </a:rPr>
              <a:t>$ns at 4.5 "$ns detach-agent $n0 $tcp ; $ns detach-agent $n3 $sink"</a:t>
            </a:r>
          </a:p>
          <a:p>
            <a:pPr>
              <a:defRPr/>
            </a:pPr>
            <a:endParaRPr lang="en-US" sz="1400">
              <a:latin typeface="Courier New" charset="0"/>
              <a:cs typeface="+mn-cs"/>
            </a:endParaRPr>
          </a:p>
          <a:p>
            <a:pPr>
              <a:defRPr/>
            </a:pPr>
            <a:r>
              <a:rPr lang="en-US" sz="1400" b="1">
                <a:solidFill>
                  <a:srgbClr val="FF3300"/>
                </a:solidFill>
                <a:latin typeface="Courier New" charset="0"/>
                <a:cs typeface="+mn-cs"/>
              </a:rPr>
              <a:t>#Call the finish procedure after 5 seconds of simulation time</a:t>
            </a:r>
          </a:p>
          <a:p>
            <a:pPr>
              <a:defRPr/>
            </a:pPr>
            <a:r>
              <a:rPr lang="en-US" sz="1400">
                <a:latin typeface="Courier New" charset="0"/>
                <a:cs typeface="+mn-cs"/>
              </a:rPr>
              <a:t>$ns at 5.0 "finish"</a:t>
            </a:r>
          </a:p>
          <a:p>
            <a:pPr>
              <a:defRPr/>
            </a:pPr>
            <a:endParaRPr lang="en-US" sz="1400">
              <a:latin typeface="Courier New" charset="0"/>
              <a:cs typeface="+mn-cs"/>
            </a:endParaRPr>
          </a:p>
          <a:p>
            <a:pPr>
              <a:defRPr/>
            </a:pPr>
            <a:r>
              <a:rPr lang="en-US" sz="1400" b="1">
                <a:solidFill>
                  <a:srgbClr val="FF3300"/>
                </a:solidFill>
                <a:latin typeface="Courier New" charset="0"/>
                <a:cs typeface="+mn-cs"/>
              </a:rPr>
              <a:t>#Print CBR packet size and interval</a:t>
            </a:r>
          </a:p>
          <a:p>
            <a:pPr>
              <a:defRPr/>
            </a:pPr>
            <a:r>
              <a:rPr lang="en-US" sz="1400">
                <a:latin typeface="Courier New" charset="0"/>
                <a:cs typeface="+mn-cs"/>
              </a:rPr>
              <a:t>puts "CBR packet size = [$cbr set packet_size_]"</a:t>
            </a:r>
          </a:p>
          <a:p>
            <a:pPr>
              <a:defRPr/>
            </a:pPr>
            <a:r>
              <a:rPr lang="en-US" sz="1400">
                <a:latin typeface="Courier New" charset="0"/>
                <a:cs typeface="+mn-cs"/>
              </a:rPr>
              <a:t>puts "CBR interval = [$cbr set interval_]"</a:t>
            </a:r>
          </a:p>
          <a:p>
            <a:pPr>
              <a:defRPr/>
            </a:pPr>
            <a:endParaRPr lang="en-US" sz="1400">
              <a:latin typeface="Courier New" charset="0"/>
              <a:cs typeface="+mn-cs"/>
            </a:endParaRPr>
          </a:p>
          <a:p>
            <a:pPr>
              <a:defRPr/>
            </a:pPr>
            <a:r>
              <a:rPr lang="en-US" sz="1400" b="1">
                <a:solidFill>
                  <a:srgbClr val="FF3300"/>
                </a:solidFill>
                <a:latin typeface="Courier New" charset="0"/>
                <a:cs typeface="+mn-cs"/>
              </a:rPr>
              <a:t>#Run the simulation</a:t>
            </a:r>
          </a:p>
          <a:p>
            <a:pPr>
              <a:defRPr/>
            </a:pPr>
            <a:r>
              <a:rPr lang="en-US" sz="1400">
                <a:latin typeface="Courier New" charset="0"/>
                <a:cs typeface="+mn-cs"/>
              </a:rPr>
              <a:t>$ns run</a:t>
            </a:r>
          </a:p>
          <a:p>
            <a:pPr>
              <a:defRPr/>
            </a:pPr>
            <a:endParaRPr lang="en-US" sz="1400">
              <a:latin typeface="Courier New" charset="0"/>
              <a:cs typeface="+mn-cs"/>
            </a:endParaRPr>
          </a:p>
        </p:txBody>
      </p:sp>
    </p:spTree>
    <p:extLst>
      <p:ext uri="{BB962C8B-B14F-4D97-AF65-F5344CB8AC3E}">
        <p14:creationId xmlns:p14="http://schemas.microsoft.com/office/powerpoint/2010/main" xmlns="" val="29559166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46</a:t>
            </a:fld>
            <a:endParaRPr lang="en-US"/>
          </a:p>
        </p:txBody>
      </p:sp>
    </p:spTree>
    <p:extLst>
      <p:ext uri="{BB962C8B-B14F-4D97-AF65-F5344CB8AC3E}">
        <p14:creationId xmlns:p14="http://schemas.microsoft.com/office/powerpoint/2010/main" xmlns="" val="22032374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pPr>
              <a:defRPr/>
            </a:pPr>
            <a:fld id="{86967F1D-D74E-A94D-AE17-0A7D7CF8E7BB}" type="slidenum">
              <a:rPr lang="en-US"/>
              <a:pPr>
                <a:defRPr/>
              </a:pPr>
              <a:t>47</a:t>
            </a:fld>
            <a:endParaRPr lang="en-US"/>
          </a:p>
        </p:txBody>
      </p:sp>
      <p:sp>
        <p:nvSpPr>
          <p:cNvPr id="34818" name="AutoShape 2"/>
          <p:cNvSpPr>
            <a:spLocks noGrp="1" noChangeArrowheads="1"/>
          </p:cNvSpPr>
          <p:nvPr>
            <p:ph type="title"/>
          </p:nvPr>
        </p:nvSpPr>
        <p:spPr/>
        <p:txBody>
          <a:bodyPr/>
          <a:lstStyle/>
          <a:p>
            <a:pPr eaLnBrk="1" hangingPunct="1">
              <a:defRPr/>
            </a:pPr>
            <a:r>
              <a:rPr lang="en-US" smtClean="0">
                <a:cs typeface="+mj-cs"/>
              </a:rPr>
              <a:t>Observing Network Behavior</a:t>
            </a:r>
          </a:p>
        </p:txBody>
      </p:sp>
      <p:sp>
        <p:nvSpPr>
          <p:cNvPr id="34819" name="Rectangle 3"/>
          <p:cNvSpPr>
            <a:spLocks noGrp="1" noChangeArrowheads="1"/>
          </p:cNvSpPr>
          <p:nvPr>
            <p:ph type="body" idx="1"/>
          </p:nvPr>
        </p:nvSpPr>
        <p:spPr/>
        <p:txBody>
          <a:bodyPr/>
          <a:lstStyle/>
          <a:p>
            <a:pPr eaLnBrk="1" hangingPunct="1">
              <a:defRPr/>
            </a:pPr>
            <a:r>
              <a:rPr lang="en-US" smtClean="0">
                <a:cs typeface="+mn-cs"/>
              </a:rPr>
              <a:t>Observe behavior by tracing </a:t>
            </a:r>
            <a:r>
              <a:rPr lang="ja-JP" altLang="en-US" smtClean="0">
                <a:latin typeface="Arial"/>
                <a:cs typeface="+mn-cs"/>
              </a:rPr>
              <a:t>“</a:t>
            </a:r>
            <a:r>
              <a:rPr lang="en-US" smtClean="0">
                <a:cs typeface="+mn-cs"/>
              </a:rPr>
              <a:t>events</a:t>
            </a:r>
            <a:r>
              <a:rPr lang="ja-JP" altLang="en-US" smtClean="0">
                <a:latin typeface="Arial"/>
                <a:cs typeface="+mn-cs"/>
              </a:rPr>
              <a:t>”</a:t>
            </a:r>
            <a:endParaRPr lang="en-US" smtClean="0">
              <a:cs typeface="+mn-cs"/>
            </a:endParaRPr>
          </a:p>
          <a:p>
            <a:pPr lvl="1" eaLnBrk="1" hangingPunct="1">
              <a:defRPr/>
            </a:pPr>
            <a:r>
              <a:rPr lang="en-US" smtClean="0"/>
              <a:t>Eg. packet received, packet drop etc. </a:t>
            </a:r>
          </a:p>
          <a:p>
            <a:pPr eaLnBrk="1" hangingPunct="1">
              <a:buFont typeface="Wingdings" charset="0"/>
              <a:buNone/>
              <a:defRPr/>
            </a:pPr>
            <a:endParaRPr lang="en-US" smtClean="0">
              <a:cs typeface="+mn-cs"/>
            </a:endParaRPr>
          </a:p>
          <a:p>
            <a:pPr eaLnBrk="1" hangingPunct="1">
              <a:buFont typeface="Wingdings" charset="0"/>
              <a:buNone/>
              <a:defRPr/>
            </a:pPr>
            <a:endParaRPr lang="en-US" smtClean="0">
              <a:cs typeface="+mn-cs"/>
            </a:endParaRPr>
          </a:p>
        </p:txBody>
      </p:sp>
      <p:pic>
        <p:nvPicPr>
          <p:cNvPr id="34820"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66800" y="3581400"/>
            <a:ext cx="7372350" cy="1820863"/>
          </a:xfrm>
          <a:prstGeom prst="rect">
            <a:avLst/>
          </a:prstGeom>
          <a:solidFill>
            <a:schemeClr val="accent1"/>
          </a:solidFill>
          <a:ln w="57150">
            <a:solidFill>
              <a:schemeClr val="accent2"/>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34822" name="Rectangle 6"/>
          <p:cNvSpPr>
            <a:spLocks noChangeArrowheads="1"/>
          </p:cNvSpPr>
          <p:nvPr/>
        </p:nvSpPr>
        <p:spPr bwMode="auto">
          <a:xfrm>
            <a:off x="1600200" y="3657600"/>
            <a:ext cx="5638800" cy="914400"/>
          </a:xfrm>
          <a:prstGeom prst="rect">
            <a:avLst/>
          </a:prstGeom>
          <a:solidFill>
            <a:srgbClr val="99CC00">
              <a:alpha val="39999"/>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4823" name="Rectangle 7"/>
          <p:cNvSpPr>
            <a:spLocks noChangeArrowheads="1"/>
          </p:cNvSpPr>
          <p:nvPr/>
        </p:nvSpPr>
        <p:spPr bwMode="auto">
          <a:xfrm>
            <a:off x="1981200" y="3657600"/>
            <a:ext cx="533400" cy="304800"/>
          </a:xfrm>
          <a:prstGeom prst="rect">
            <a:avLst/>
          </a:prstGeom>
          <a:solidFill>
            <a:srgbClr val="FFFF00">
              <a:alpha val="42999"/>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4826" name="AutoShape 10"/>
          <p:cNvSpPr>
            <a:spLocks noChangeArrowheads="1"/>
          </p:cNvSpPr>
          <p:nvPr/>
        </p:nvSpPr>
        <p:spPr bwMode="auto">
          <a:xfrm rot="10800000">
            <a:off x="0" y="4800600"/>
            <a:ext cx="1143000" cy="381000"/>
          </a:xfrm>
          <a:prstGeom prst="wedgeRoundRectCallout">
            <a:avLst>
              <a:gd name="adj1" fmla="val -116810"/>
              <a:gd name="adj2" fmla="val 255833"/>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rot="10800000"/>
          <a:lstStyle/>
          <a:p>
            <a:pPr algn="ctr">
              <a:defRPr/>
            </a:pPr>
            <a:r>
              <a:rPr lang="en-US">
                <a:cs typeface="+mn-cs"/>
              </a:rPr>
              <a:t>time</a:t>
            </a:r>
          </a:p>
        </p:txBody>
      </p:sp>
      <p:sp>
        <p:nvSpPr>
          <p:cNvPr id="34828" name="AutoShape 12"/>
          <p:cNvSpPr>
            <a:spLocks noChangeArrowheads="1"/>
          </p:cNvSpPr>
          <p:nvPr/>
        </p:nvSpPr>
        <p:spPr bwMode="auto">
          <a:xfrm>
            <a:off x="6858000" y="2438400"/>
            <a:ext cx="2057400" cy="914400"/>
          </a:xfrm>
          <a:prstGeom prst="wedgeRoundRectCallout">
            <a:avLst>
              <a:gd name="adj1" fmla="val -91588"/>
              <a:gd name="adj2" fmla="val 88194"/>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lgn="ctr">
              <a:defRPr/>
            </a:pPr>
            <a:r>
              <a:rPr lang="en-US">
                <a:cs typeface="+mn-cs"/>
              </a:rPr>
              <a:t>Src Dst IP Address, Port</a:t>
            </a:r>
          </a:p>
        </p:txBody>
      </p:sp>
      <p:sp>
        <p:nvSpPr>
          <p:cNvPr id="34829" name="Rectangle 13"/>
          <p:cNvSpPr>
            <a:spLocks noChangeArrowheads="1"/>
          </p:cNvSpPr>
          <p:nvPr/>
        </p:nvSpPr>
        <p:spPr bwMode="auto">
          <a:xfrm>
            <a:off x="5486400" y="3657600"/>
            <a:ext cx="990600" cy="304800"/>
          </a:xfrm>
          <a:prstGeom prst="rect">
            <a:avLst/>
          </a:prstGeom>
          <a:solidFill>
            <a:schemeClr val="folHlink">
              <a:alpha val="35001"/>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Tree>
    <p:extLst>
      <p:ext uri="{BB962C8B-B14F-4D97-AF65-F5344CB8AC3E}">
        <p14:creationId xmlns:p14="http://schemas.microsoft.com/office/powerpoint/2010/main" xmlns="" val="11847488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82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48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8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2" grpId="0" animBg="1"/>
      <p:bldP spid="34823" grpId="0" animBg="1"/>
      <p:bldP spid="34826" grpId="0" animBg="1"/>
      <p:bldP spid="34828" grpId="0" animBg="1"/>
      <p:bldP spid="3482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48</a:t>
            </a:fld>
            <a:endParaRPr lang="en-US"/>
          </a:p>
        </p:txBody>
      </p:sp>
    </p:spTree>
    <p:extLst>
      <p:ext uri="{BB962C8B-B14F-4D97-AF65-F5344CB8AC3E}">
        <p14:creationId xmlns:p14="http://schemas.microsoft.com/office/powerpoint/2010/main" xmlns="" val="7174490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Visualization Tool: </a:t>
            </a:r>
            <a:r>
              <a:rPr lang="en-US" dirty="0" err="1"/>
              <a:t>nam</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49</a:t>
            </a:fld>
            <a:endParaRPr lang="en-US"/>
          </a:p>
        </p:txBody>
      </p:sp>
      <p:sp>
        <p:nvSpPr>
          <p:cNvPr id="5" name="object 5"/>
          <p:cNvSpPr txBox="1"/>
          <p:nvPr/>
        </p:nvSpPr>
        <p:spPr>
          <a:xfrm>
            <a:off x="457200" y="1905000"/>
            <a:ext cx="8305799" cy="4094685"/>
          </a:xfrm>
          <a:prstGeom prst="rect">
            <a:avLst/>
          </a:prstGeom>
        </p:spPr>
        <p:txBody>
          <a:bodyPr vert="horz" wrap="square" lIns="0" tIns="0" rIns="0" bIns="0" rtlCol="0">
            <a:spAutoFit/>
          </a:bodyPr>
          <a:lstStyle/>
          <a:p>
            <a:pPr marL="488950">
              <a:lnSpc>
                <a:spcPct val="100000"/>
              </a:lnSpc>
            </a:pPr>
            <a:r>
              <a:rPr spc="-20" dirty="0">
                <a:latin typeface="Times New Roman"/>
                <a:cs typeface="Times New Roman"/>
              </a:rPr>
              <a:t>Visualizatio</a:t>
            </a:r>
            <a:r>
              <a:rPr spc="-10" dirty="0">
                <a:latin typeface="Times New Roman"/>
                <a:cs typeface="Times New Roman"/>
              </a:rPr>
              <a:t>n</a:t>
            </a:r>
            <a:r>
              <a:rPr spc="-35" dirty="0">
                <a:latin typeface="Times New Roman"/>
                <a:cs typeface="Times New Roman"/>
              </a:rPr>
              <a:t> </a:t>
            </a:r>
            <a:r>
              <a:rPr spc="-20" dirty="0">
                <a:latin typeface="Times New Roman"/>
                <a:cs typeface="Times New Roman"/>
              </a:rPr>
              <a:t>tool</a:t>
            </a:r>
            <a:r>
              <a:rPr spc="-5" dirty="0">
                <a:latin typeface="Times New Roman"/>
                <a:cs typeface="Times New Roman"/>
              </a:rPr>
              <a:t>:</a:t>
            </a:r>
            <a:r>
              <a:rPr spc="65" dirty="0">
                <a:latin typeface="Times New Roman"/>
                <a:cs typeface="Times New Roman"/>
              </a:rPr>
              <a:t> </a:t>
            </a:r>
            <a:r>
              <a:rPr dirty="0">
                <a:latin typeface="Times New Roman"/>
                <a:cs typeface="Times New Roman"/>
              </a:rPr>
              <a:t>nam</a:t>
            </a:r>
          </a:p>
          <a:p>
            <a:pPr>
              <a:lnSpc>
                <a:spcPts val="1300"/>
              </a:lnSpc>
              <a:spcBef>
                <a:spcPts val="14"/>
              </a:spcBef>
            </a:pPr>
            <a:endParaRPr dirty="0"/>
          </a:p>
          <a:p>
            <a:pPr marL="155575" indent="-142875">
              <a:lnSpc>
                <a:spcPct val="100000"/>
              </a:lnSpc>
              <a:buFont typeface="Times New Roman"/>
              <a:buChar char="•"/>
              <a:tabLst>
                <a:tab pos="155575" algn="l"/>
              </a:tabLst>
            </a:pPr>
            <a:r>
              <a:rPr spc="10" dirty="0">
                <a:latin typeface="Times New Roman"/>
                <a:cs typeface="Times New Roman"/>
              </a:rPr>
              <a:t>Repla</a:t>
            </a:r>
            <a:r>
              <a:rPr spc="5" dirty="0">
                <a:latin typeface="Times New Roman"/>
                <a:cs typeface="Times New Roman"/>
              </a:rPr>
              <a:t>y</a:t>
            </a:r>
            <a:r>
              <a:rPr spc="15" dirty="0">
                <a:latin typeface="Times New Roman"/>
                <a:cs typeface="Times New Roman"/>
              </a:rPr>
              <a:t> </a:t>
            </a:r>
            <a:r>
              <a:rPr spc="10" dirty="0">
                <a:latin typeface="Times New Roman"/>
                <a:cs typeface="Times New Roman"/>
              </a:rPr>
              <a:t>event</a:t>
            </a:r>
            <a:r>
              <a:rPr dirty="0">
                <a:latin typeface="Times New Roman"/>
                <a:cs typeface="Times New Roman"/>
              </a:rPr>
              <a:t>s</a:t>
            </a:r>
            <a:r>
              <a:rPr spc="15" dirty="0">
                <a:latin typeface="Times New Roman"/>
                <a:cs typeface="Times New Roman"/>
              </a:rPr>
              <a:t> </a:t>
            </a:r>
            <a:r>
              <a:rPr spc="5" dirty="0">
                <a:latin typeface="Times New Roman"/>
                <a:cs typeface="Times New Roman"/>
              </a:rPr>
              <a:t>from</a:t>
            </a:r>
            <a:r>
              <a:rPr spc="10" dirty="0">
                <a:latin typeface="Times New Roman"/>
                <a:cs typeface="Times New Roman"/>
              </a:rPr>
              <a:t> </a:t>
            </a:r>
            <a:r>
              <a:rPr spc="5" dirty="0">
                <a:latin typeface="Times New Roman"/>
                <a:cs typeface="Times New Roman"/>
              </a:rPr>
              <a:t>a</a:t>
            </a:r>
            <a:r>
              <a:rPr spc="114" dirty="0">
                <a:latin typeface="Times New Roman"/>
                <a:cs typeface="Times New Roman"/>
              </a:rPr>
              <a:t> </a:t>
            </a:r>
            <a:r>
              <a:rPr spc="-5" dirty="0">
                <a:latin typeface="Times New Roman"/>
                <a:cs typeface="Times New Roman"/>
              </a:rPr>
              <a:t>na</a:t>
            </a:r>
            <a:r>
              <a:rPr spc="5" dirty="0">
                <a:latin typeface="Times New Roman"/>
                <a:cs typeface="Times New Roman"/>
              </a:rPr>
              <a:t>m</a:t>
            </a:r>
            <a:r>
              <a:rPr spc="-15" dirty="0">
                <a:latin typeface="Times New Roman"/>
                <a:cs typeface="Times New Roman"/>
              </a:rPr>
              <a:t> </a:t>
            </a:r>
            <a:r>
              <a:rPr spc="25" dirty="0">
                <a:latin typeface="Times New Roman"/>
                <a:cs typeface="Times New Roman"/>
              </a:rPr>
              <a:t>trac</a:t>
            </a:r>
            <a:r>
              <a:rPr spc="5" dirty="0">
                <a:latin typeface="Times New Roman"/>
                <a:cs typeface="Times New Roman"/>
              </a:rPr>
              <a:t>e</a:t>
            </a:r>
            <a:r>
              <a:rPr spc="15" dirty="0">
                <a:latin typeface="Times New Roman"/>
                <a:cs typeface="Times New Roman"/>
              </a:rPr>
              <a:t> </a:t>
            </a:r>
            <a:r>
              <a:rPr spc="25" dirty="0">
                <a:latin typeface="Times New Roman"/>
                <a:cs typeface="Times New Roman"/>
              </a:rPr>
              <a:t>file</a:t>
            </a:r>
            <a:endParaRPr dirty="0">
              <a:latin typeface="Times New Roman"/>
              <a:cs typeface="Times New Roman"/>
            </a:endParaRPr>
          </a:p>
          <a:p>
            <a:pPr marL="155575" marR="6350" indent="-142875">
              <a:lnSpc>
                <a:spcPct val="100000"/>
              </a:lnSpc>
              <a:spcBef>
                <a:spcPts val="375"/>
              </a:spcBef>
              <a:buFont typeface="Times New Roman"/>
              <a:buChar char="•"/>
              <a:tabLst>
                <a:tab pos="155575" algn="l"/>
              </a:tabLst>
            </a:pPr>
            <a:r>
              <a:rPr spc="-10" dirty="0">
                <a:latin typeface="Times New Roman"/>
                <a:cs typeface="Times New Roman"/>
              </a:rPr>
              <a:t>Th</a:t>
            </a:r>
            <a:r>
              <a:rPr spc="5" dirty="0">
                <a:latin typeface="Times New Roman"/>
                <a:cs typeface="Times New Roman"/>
              </a:rPr>
              <a:t>e</a:t>
            </a:r>
            <a:r>
              <a:rPr spc="55" dirty="0">
                <a:latin typeface="Times New Roman"/>
                <a:cs typeface="Times New Roman"/>
              </a:rPr>
              <a:t> </a:t>
            </a:r>
            <a:r>
              <a:rPr spc="-5" dirty="0">
                <a:latin typeface="Times New Roman"/>
                <a:cs typeface="Times New Roman"/>
              </a:rPr>
              <a:t>na</a:t>
            </a:r>
            <a:r>
              <a:rPr spc="5" dirty="0">
                <a:latin typeface="Times New Roman"/>
                <a:cs typeface="Times New Roman"/>
              </a:rPr>
              <a:t>m</a:t>
            </a:r>
            <a:r>
              <a:rPr spc="-15" dirty="0">
                <a:latin typeface="Times New Roman"/>
                <a:cs typeface="Times New Roman"/>
              </a:rPr>
              <a:t> </a:t>
            </a:r>
            <a:r>
              <a:rPr spc="5" dirty="0">
                <a:latin typeface="Times New Roman"/>
                <a:cs typeface="Times New Roman"/>
              </a:rPr>
              <a:t>trace</a:t>
            </a:r>
            <a:r>
              <a:rPr spc="35" dirty="0">
                <a:latin typeface="Times New Roman"/>
                <a:cs typeface="Times New Roman"/>
              </a:rPr>
              <a:t> </a:t>
            </a:r>
            <a:r>
              <a:rPr spc="5" dirty="0">
                <a:latin typeface="Times New Roman"/>
                <a:cs typeface="Times New Roman"/>
              </a:rPr>
              <a:t>file</a:t>
            </a:r>
            <a:r>
              <a:rPr spc="35" dirty="0">
                <a:latin typeface="Times New Roman"/>
                <a:cs typeface="Times New Roman"/>
              </a:rPr>
              <a:t> </a:t>
            </a:r>
            <a:r>
              <a:rPr spc="10" dirty="0">
                <a:latin typeface="Times New Roman"/>
                <a:cs typeface="Times New Roman"/>
              </a:rPr>
              <a:t>ca</a:t>
            </a:r>
            <a:r>
              <a:rPr spc="5" dirty="0">
                <a:latin typeface="Times New Roman"/>
                <a:cs typeface="Times New Roman"/>
              </a:rPr>
              <a:t>n</a:t>
            </a:r>
            <a:r>
              <a:rPr spc="35" dirty="0">
                <a:latin typeface="Times New Roman"/>
                <a:cs typeface="Times New Roman"/>
              </a:rPr>
              <a:t> </a:t>
            </a:r>
            <a:r>
              <a:rPr spc="10" dirty="0">
                <a:latin typeface="Times New Roman"/>
                <a:cs typeface="Times New Roman"/>
              </a:rPr>
              <a:t>b</a:t>
            </a:r>
            <a:r>
              <a:rPr spc="5" dirty="0">
                <a:latin typeface="Times New Roman"/>
                <a:cs typeface="Times New Roman"/>
              </a:rPr>
              <a:t>e</a:t>
            </a:r>
            <a:r>
              <a:rPr spc="35" dirty="0">
                <a:latin typeface="Times New Roman"/>
                <a:cs typeface="Times New Roman"/>
              </a:rPr>
              <a:t> </a:t>
            </a:r>
            <a:r>
              <a:rPr spc="10" dirty="0">
                <a:latin typeface="Times New Roman"/>
                <a:cs typeface="Times New Roman"/>
              </a:rPr>
              <a:t>hug</a:t>
            </a:r>
            <a:r>
              <a:rPr spc="5" dirty="0">
                <a:latin typeface="Times New Roman"/>
                <a:cs typeface="Times New Roman"/>
              </a:rPr>
              <a:t>e</a:t>
            </a:r>
            <a:r>
              <a:rPr spc="35" dirty="0">
                <a:latin typeface="Times New Roman"/>
                <a:cs typeface="Times New Roman"/>
              </a:rPr>
              <a:t> </a:t>
            </a:r>
            <a:r>
              <a:rPr spc="10" dirty="0">
                <a:latin typeface="Times New Roman"/>
                <a:cs typeface="Times New Roman"/>
              </a:rPr>
              <a:t>when</a:t>
            </a:r>
            <a:r>
              <a:rPr spc="5" dirty="0">
                <a:latin typeface="Times New Roman"/>
                <a:cs typeface="Times New Roman"/>
              </a:rPr>
              <a:t> </a:t>
            </a:r>
            <a:r>
              <a:rPr spc="15" dirty="0">
                <a:latin typeface="Times New Roman"/>
                <a:cs typeface="Times New Roman"/>
              </a:rPr>
              <a:t>simulatio</a:t>
            </a:r>
            <a:r>
              <a:rPr spc="5" dirty="0">
                <a:latin typeface="Times New Roman"/>
                <a:cs typeface="Times New Roman"/>
              </a:rPr>
              <a:t>n</a:t>
            </a:r>
            <a:r>
              <a:rPr spc="25" dirty="0">
                <a:latin typeface="Times New Roman"/>
                <a:cs typeface="Times New Roman"/>
              </a:rPr>
              <a:t> </a:t>
            </a:r>
            <a:r>
              <a:rPr spc="15" dirty="0">
                <a:latin typeface="Times New Roman"/>
                <a:cs typeface="Times New Roman"/>
              </a:rPr>
              <a:t>tim</a:t>
            </a:r>
            <a:r>
              <a:rPr spc="5" dirty="0">
                <a:latin typeface="Times New Roman"/>
                <a:cs typeface="Times New Roman"/>
              </a:rPr>
              <a:t>e</a:t>
            </a:r>
            <a:r>
              <a:rPr spc="25" dirty="0">
                <a:latin typeface="Times New Roman"/>
                <a:cs typeface="Times New Roman"/>
              </a:rPr>
              <a:t> </a:t>
            </a:r>
            <a:r>
              <a:rPr spc="10" dirty="0">
                <a:latin typeface="Times New Roman"/>
                <a:cs typeface="Times New Roman"/>
              </a:rPr>
              <a:t>i</a:t>
            </a:r>
            <a:r>
              <a:rPr dirty="0">
                <a:latin typeface="Times New Roman"/>
                <a:cs typeface="Times New Roman"/>
              </a:rPr>
              <a:t>s</a:t>
            </a:r>
            <a:r>
              <a:rPr spc="20" dirty="0">
                <a:latin typeface="Times New Roman"/>
                <a:cs typeface="Times New Roman"/>
              </a:rPr>
              <a:t> </a:t>
            </a:r>
            <a:r>
              <a:rPr spc="15" dirty="0">
                <a:latin typeface="Times New Roman"/>
                <a:cs typeface="Times New Roman"/>
              </a:rPr>
              <a:t>lon</a:t>
            </a:r>
            <a:r>
              <a:rPr spc="5" dirty="0">
                <a:latin typeface="Times New Roman"/>
                <a:cs typeface="Times New Roman"/>
              </a:rPr>
              <a:t>g</a:t>
            </a:r>
            <a:r>
              <a:rPr spc="20" dirty="0">
                <a:latin typeface="Times New Roman"/>
                <a:cs typeface="Times New Roman"/>
              </a:rPr>
              <a:t> </a:t>
            </a:r>
            <a:r>
              <a:rPr spc="15" dirty="0">
                <a:latin typeface="Times New Roman"/>
                <a:cs typeface="Times New Roman"/>
              </a:rPr>
              <a:t>o</a:t>
            </a:r>
            <a:r>
              <a:rPr dirty="0">
                <a:latin typeface="Times New Roman"/>
                <a:cs typeface="Times New Roman"/>
              </a:rPr>
              <a:t>r</a:t>
            </a:r>
            <a:r>
              <a:rPr spc="20" dirty="0">
                <a:latin typeface="Times New Roman"/>
                <a:cs typeface="Times New Roman"/>
              </a:rPr>
              <a:t> </a:t>
            </a:r>
            <a:r>
              <a:rPr spc="15" dirty="0">
                <a:latin typeface="Times New Roman"/>
                <a:cs typeface="Times New Roman"/>
              </a:rPr>
              <a:t>event</a:t>
            </a:r>
            <a:r>
              <a:rPr dirty="0">
                <a:latin typeface="Times New Roman"/>
                <a:cs typeface="Times New Roman"/>
              </a:rPr>
              <a:t>s</a:t>
            </a:r>
            <a:r>
              <a:rPr spc="20" dirty="0">
                <a:latin typeface="Times New Roman"/>
                <a:cs typeface="Times New Roman"/>
              </a:rPr>
              <a:t> </a:t>
            </a:r>
            <a:r>
              <a:rPr spc="15" dirty="0">
                <a:latin typeface="Times New Roman"/>
                <a:cs typeface="Times New Roman"/>
              </a:rPr>
              <a:t>happen</a:t>
            </a:r>
            <a:r>
              <a:rPr spc="10" dirty="0">
                <a:latin typeface="Times New Roman"/>
                <a:cs typeface="Times New Roman"/>
              </a:rPr>
              <a:t> intensively</a:t>
            </a:r>
            <a:r>
              <a:rPr dirty="0">
                <a:latin typeface="Times New Roman"/>
                <a:cs typeface="Times New Roman"/>
              </a:rPr>
              <a:t>.</a:t>
            </a:r>
            <a:r>
              <a:rPr spc="5" dirty="0">
                <a:latin typeface="Times New Roman"/>
                <a:cs typeface="Times New Roman"/>
              </a:rPr>
              <a:t> </a:t>
            </a:r>
            <a:r>
              <a:rPr spc="15" dirty="0">
                <a:latin typeface="Times New Roman"/>
                <a:cs typeface="Times New Roman"/>
              </a:rPr>
              <a:t>B</a:t>
            </a:r>
            <a:r>
              <a:rPr spc="5" dirty="0">
                <a:latin typeface="Times New Roman"/>
                <a:cs typeface="Times New Roman"/>
              </a:rPr>
              <a:t>e</a:t>
            </a:r>
            <a:r>
              <a:rPr dirty="0">
                <a:latin typeface="Times New Roman"/>
                <a:cs typeface="Times New Roman"/>
              </a:rPr>
              <a:t> </a:t>
            </a:r>
            <a:r>
              <a:rPr spc="10" dirty="0">
                <a:latin typeface="Times New Roman"/>
                <a:cs typeface="Times New Roman"/>
              </a:rPr>
              <a:t>careful!</a:t>
            </a:r>
            <a:endParaRPr dirty="0">
              <a:latin typeface="Times New Roman"/>
              <a:cs typeface="Times New Roman"/>
            </a:endParaRPr>
          </a:p>
          <a:p>
            <a:pPr marL="155575" indent="-142875">
              <a:lnSpc>
                <a:spcPct val="100000"/>
              </a:lnSpc>
              <a:spcBef>
                <a:spcPts val="450"/>
              </a:spcBef>
              <a:buFont typeface="Times New Roman"/>
              <a:buChar char="•"/>
              <a:tabLst>
                <a:tab pos="155575" algn="l"/>
              </a:tabLst>
            </a:pPr>
            <a:r>
              <a:rPr spc="-5" dirty="0">
                <a:latin typeface="Times New Roman"/>
                <a:cs typeface="Times New Roman"/>
              </a:rPr>
              <a:t>Ru</a:t>
            </a:r>
            <a:r>
              <a:rPr spc="5" dirty="0">
                <a:latin typeface="Times New Roman"/>
                <a:cs typeface="Times New Roman"/>
              </a:rPr>
              <a:t>n</a:t>
            </a:r>
            <a:r>
              <a:rPr spc="60" dirty="0">
                <a:latin typeface="Times New Roman"/>
                <a:cs typeface="Times New Roman"/>
              </a:rPr>
              <a:t> </a:t>
            </a:r>
            <a:r>
              <a:rPr spc="-5" dirty="0">
                <a:latin typeface="Times New Roman"/>
                <a:cs typeface="Times New Roman"/>
              </a:rPr>
              <a:t>na</a:t>
            </a:r>
            <a:r>
              <a:rPr spc="5" dirty="0">
                <a:latin typeface="Times New Roman"/>
                <a:cs typeface="Times New Roman"/>
              </a:rPr>
              <a:t>m:</a:t>
            </a:r>
            <a:endParaRPr dirty="0">
              <a:latin typeface="Times New Roman"/>
              <a:cs typeface="Times New Roman"/>
            </a:endParaRPr>
          </a:p>
          <a:p>
            <a:pPr marL="203200">
              <a:lnSpc>
                <a:spcPct val="100000"/>
              </a:lnSpc>
              <a:spcBef>
                <a:spcPts val="150"/>
              </a:spcBef>
            </a:pPr>
            <a:r>
              <a:rPr spc="5" dirty="0">
                <a:latin typeface="Courier New"/>
                <a:cs typeface="Courier New"/>
              </a:rPr>
              <a:t>–</a:t>
            </a:r>
            <a:r>
              <a:rPr spc="-75" dirty="0">
                <a:latin typeface="Courier New"/>
                <a:cs typeface="Courier New"/>
              </a:rPr>
              <a:t> </a:t>
            </a:r>
            <a:r>
              <a:rPr b="1" spc="35" dirty="0">
                <a:latin typeface="Courier New"/>
                <a:cs typeface="Courier New"/>
              </a:rPr>
              <a:t>$</a:t>
            </a:r>
            <a:r>
              <a:rPr b="1" spc="-15" dirty="0">
                <a:latin typeface="Courier New"/>
                <a:cs typeface="Courier New"/>
              </a:rPr>
              <a:t>na</a:t>
            </a:r>
            <a:r>
              <a:rPr b="1" spc="5" dirty="0">
                <a:latin typeface="Courier New"/>
                <a:cs typeface="Courier New"/>
              </a:rPr>
              <a:t>m</a:t>
            </a:r>
            <a:r>
              <a:rPr b="1" spc="25" dirty="0">
                <a:latin typeface="Courier New"/>
                <a:cs typeface="Courier New"/>
              </a:rPr>
              <a:t> </a:t>
            </a:r>
            <a:r>
              <a:rPr b="1" spc="35" dirty="0">
                <a:latin typeface="Courier New"/>
                <a:cs typeface="Courier New"/>
              </a:rPr>
              <a:t>–</a:t>
            </a:r>
            <a:r>
              <a:rPr b="1" spc="5" dirty="0">
                <a:latin typeface="Courier New"/>
                <a:cs typeface="Courier New"/>
              </a:rPr>
              <a:t>a</a:t>
            </a:r>
            <a:r>
              <a:rPr b="1" dirty="0">
                <a:latin typeface="Courier New"/>
                <a:cs typeface="Courier New"/>
              </a:rPr>
              <a:t> </a:t>
            </a:r>
            <a:r>
              <a:rPr b="1" spc="-10" dirty="0">
                <a:latin typeface="Courier New"/>
                <a:cs typeface="Courier New"/>
              </a:rPr>
              <a:t>nam_trace_file.nam</a:t>
            </a:r>
            <a:endParaRPr dirty="0">
              <a:latin typeface="Courier New"/>
              <a:cs typeface="Courier New"/>
            </a:endParaRPr>
          </a:p>
          <a:p>
            <a:pPr marL="203200">
              <a:lnSpc>
                <a:spcPct val="100000"/>
              </a:lnSpc>
              <a:spcBef>
                <a:spcPts val="215"/>
              </a:spcBef>
            </a:pPr>
            <a:r>
              <a:rPr spc="-5" dirty="0">
                <a:latin typeface="Times New Roman"/>
                <a:cs typeface="Times New Roman"/>
              </a:rPr>
              <a:t>–  </a:t>
            </a:r>
            <a:r>
              <a:rPr spc="-40" dirty="0">
                <a:latin typeface="Times New Roman"/>
                <a:cs typeface="Times New Roman"/>
              </a:rPr>
              <a:t> </a:t>
            </a:r>
            <a:r>
              <a:rPr b="1" spc="10" dirty="0">
                <a:latin typeface="Times New Roman"/>
                <a:cs typeface="Times New Roman"/>
              </a:rPr>
              <a:t>I</a:t>
            </a:r>
            <a:r>
              <a:rPr b="1" spc="-5" dirty="0">
                <a:latin typeface="Times New Roman"/>
                <a:cs typeface="Times New Roman"/>
              </a:rPr>
              <a:t>n</a:t>
            </a:r>
            <a:r>
              <a:rPr b="1" spc="-20" dirty="0">
                <a:latin typeface="Times New Roman"/>
                <a:cs typeface="Times New Roman"/>
              </a:rPr>
              <a:t> </a:t>
            </a:r>
            <a:r>
              <a:rPr b="1" spc="10" dirty="0">
                <a:latin typeface="Times New Roman"/>
                <a:cs typeface="Times New Roman"/>
              </a:rPr>
              <a:t>ns</a:t>
            </a:r>
            <a:r>
              <a:rPr b="1" spc="-30" dirty="0">
                <a:latin typeface="Times New Roman"/>
                <a:cs typeface="Times New Roman"/>
              </a:rPr>
              <a:t>-</a:t>
            </a:r>
            <a:r>
              <a:rPr b="1" spc="-5" dirty="0">
                <a:latin typeface="Times New Roman"/>
                <a:cs typeface="Times New Roman"/>
              </a:rPr>
              <a:t>2</a:t>
            </a:r>
            <a:r>
              <a:rPr b="1" spc="20" dirty="0">
                <a:latin typeface="Times New Roman"/>
                <a:cs typeface="Times New Roman"/>
              </a:rPr>
              <a:t> </a:t>
            </a:r>
            <a:r>
              <a:rPr b="1" spc="-25" dirty="0">
                <a:latin typeface="Times New Roman"/>
                <a:cs typeface="Times New Roman"/>
              </a:rPr>
              <a:t>script:</a:t>
            </a:r>
            <a:endParaRPr dirty="0">
              <a:latin typeface="Times New Roman"/>
              <a:cs typeface="Times New Roman"/>
            </a:endParaRPr>
          </a:p>
          <a:p>
            <a:pPr marL="384175">
              <a:lnSpc>
                <a:spcPct val="100000"/>
              </a:lnSpc>
              <a:spcBef>
                <a:spcPts val="75"/>
              </a:spcBef>
            </a:pPr>
            <a:r>
              <a:rPr b="1" spc="-20" dirty="0">
                <a:latin typeface="Courier New"/>
                <a:cs typeface="Courier New"/>
              </a:rPr>
              <a:t>Pro</a:t>
            </a:r>
            <a:r>
              <a:rPr b="1" spc="-5" dirty="0">
                <a:latin typeface="Courier New"/>
                <a:cs typeface="Courier New"/>
              </a:rPr>
              <a:t>c</a:t>
            </a:r>
            <a:r>
              <a:rPr b="1" spc="-55" dirty="0">
                <a:latin typeface="Courier New"/>
                <a:cs typeface="Courier New"/>
              </a:rPr>
              <a:t> </a:t>
            </a:r>
            <a:r>
              <a:rPr b="1" spc="-20" dirty="0">
                <a:latin typeface="Courier New"/>
                <a:cs typeface="Courier New"/>
              </a:rPr>
              <a:t>finish{</a:t>
            </a:r>
            <a:r>
              <a:rPr b="1" spc="-5" dirty="0">
                <a:latin typeface="Courier New"/>
                <a:cs typeface="Courier New"/>
              </a:rPr>
              <a:t>}</a:t>
            </a:r>
            <a:r>
              <a:rPr b="1" spc="-55" dirty="0">
                <a:latin typeface="Courier New"/>
                <a:cs typeface="Courier New"/>
              </a:rPr>
              <a:t> </a:t>
            </a:r>
            <a:r>
              <a:rPr b="1" spc="-5" dirty="0">
                <a:latin typeface="Courier New"/>
                <a:cs typeface="Courier New"/>
              </a:rPr>
              <a:t>{</a:t>
            </a:r>
            <a:endParaRPr dirty="0">
              <a:latin typeface="Courier New"/>
              <a:cs typeface="Courier New"/>
            </a:endParaRPr>
          </a:p>
          <a:p>
            <a:pPr marL="612775">
              <a:lnSpc>
                <a:spcPct val="100000"/>
              </a:lnSpc>
              <a:spcBef>
                <a:spcPts val="150"/>
              </a:spcBef>
            </a:pPr>
            <a:r>
              <a:rPr b="1" spc="-5" dirty="0">
                <a:latin typeface="Courier New"/>
                <a:cs typeface="Courier New"/>
              </a:rPr>
              <a:t>……</a:t>
            </a:r>
            <a:endParaRPr dirty="0">
              <a:latin typeface="Courier New"/>
              <a:cs typeface="Courier New"/>
            </a:endParaRPr>
          </a:p>
          <a:p>
            <a:pPr marL="498475" marR="558165">
              <a:lnSpc>
                <a:spcPct val="116700"/>
              </a:lnSpc>
            </a:pPr>
            <a:r>
              <a:rPr b="1" spc="-5" dirty="0">
                <a:latin typeface="Courier New"/>
                <a:cs typeface="Courier New"/>
              </a:rPr>
              <a:t>exec </a:t>
            </a:r>
            <a:r>
              <a:rPr b="1" spc="-30" dirty="0">
                <a:latin typeface="Courier New"/>
                <a:cs typeface="Courier New"/>
              </a:rPr>
              <a:t>na</a:t>
            </a:r>
            <a:r>
              <a:rPr b="1" spc="-5" dirty="0">
                <a:latin typeface="Courier New"/>
                <a:cs typeface="Courier New"/>
              </a:rPr>
              <a:t>m</a:t>
            </a:r>
            <a:r>
              <a:rPr b="1" spc="-25" dirty="0">
                <a:latin typeface="Courier New"/>
                <a:cs typeface="Courier New"/>
              </a:rPr>
              <a:t> </a:t>
            </a:r>
            <a:r>
              <a:rPr b="1" spc="-5" dirty="0">
                <a:latin typeface="Courier New"/>
                <a:cs typeface="Courier New"/>
              </a:rPr>
              <a:t>–a</a:t>
            </a:r>
            <a:r>
              <a:rPr b="1" spc="-75" dirty="0">
                <a:latin typeface="Courier New"/>
                <a:cs typeface="Courier New"/>
              </a:rPr>
              <a:t> </a:t>
            </a:r>
            <a:r>
              <a:rPr b="1" spc="-25" dirty="0">
                <a:latin typeface="Courier New"/>
                <a:cs typeface="Courier New"/>
              </a:rPr>
              <a:t>nam_trace_file.na</a:t>
            </a:r>
            <a:r>
              <a:rPr b="1" spc="-5" dirty="0">
                <a:latin typeface="Courier New"/>
                <a:cs typeface="Courier New"/>
              </a:rPr>
              <a:t>m</a:t>
            </a:r>
            <a:r>
              <a:rPr b="1" spc="75" dirty="0">
                <a:latin typeface="Courier New"/>
                <a:cs typeface="Courier New"/>
              </a:rPr>
              <a:t> </a:t>
            </a:r>
            <a:r>
              <a:rPr b="1" spc="-5" dirty="0">
                <a:latin typeface="Courier New"/>
                <a:cs typeface="Courier New"/>
              </a:rPr>
              <a:t>&amp; exit</a:t>
            </a:r>
            <a:endParaRPr dirty="0">
              <a:latin typeface="Courier New"/>
              <a:cs typeface="Courier New"/>
            </a:endParaRPr>
          </a:p>
        </p:txBody>
      </p:sp>
    </p:spTree>
    <p:extLst>
      <p:ext uri="{BB962C8B-B14F-4D97-AF65-F5344CB8AC3E}">
        <p14:creationId xmlns:p14="http://schemas.microsoft.com/office/powerpoint/2010/main" xmlns="" val="2097777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Visualization Tool: </a:t>
            </a:r>
            <a:r>
              <a:rPr lang="en-US" dirty="0" err="1" smtClean="0"/>
              <a:t>nam</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50</a:t>
            </a:fld>
            <a:endParaRPr lang="en-US"/>
          </a:p>
        </p:txBody>
      </p:sp>
      <p:pic>
        <p:nvPicPr>
          <p:cNvPr id="6" name="Picture 5"/>
          <p:cNvPicPr>
            <a:picLocks noChangeAspect="1"/>
          </p:cNvPicPr>
          <p:nvPr/>
        </p:nvPicPr>
        <p:blipFill>
          <a:blip r:embed="rId2"/>
          <a:stretch>
            <a:fillRect/>
          </a:stretch>
        </p:blipFill>
        <p:spPr>
          <a:xfrm>
            <a:off x="1752600" y="1828799"/>
            <a:ext cx="5803900" cy="5015219"/>
          </a:xfrm>
          <a:prstGeom prst="rect">
            <a:avLst/>
          </a:prstGeom>
        </p:spPr>
      </p:pic>
    </p:spTree>
    <p:extLst>
      <p:ext uri="{BB962C8B-B14F-4D97-AF65-F5344CB8AC3E}">
        <p14:creationId xmlns:p14="http://schemas.microsoft.com/office/powerpoint/2010/main" xmlns="" val="31292581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 Graph</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51</a:t>
            </a:fld>
            <a:endParaRPr lang="en-US"/>
          </a:p>
        </p:txBody>
      </p:sp>
      <p:pic>
        <p:nvPicPr>
          <p:cNvPr id="5" name="Picture 4"/>
          <p:cNvPicPr>
            <a:picLocks noChangeAspect="1"/>
          </p:cNvPicPr>
          <p:nvPr/>
        </p:nvPicPr>
        <p:blipFill>
          <a:blip r:embed="rId2"/>
          <a:stretch>
            <a:fillRect/>
          </a:stretch>
        </p:blipFill>
        <p:spPr>
          <a:xfrm>
            <a:off x="0" y="1905000"/>
            <a:ext cx="9144000" cy="4613666"/>
          </a:xfrm>
          <a:prstGeom prst="rect">
            <a:avLst/>
          </a:prstGeom>
        </p:spPr>
      </p:pic>
    </p:spTree>
    <p:extLst>
      <p:ext uri="{BB962C8B-B14F-4D97-AF65-F5344CB8AC3E}">
        <p14:creationId xmlns:p14="http://schemas.microsoft.com/office/powerpoint/2010/main" xmlns="" val="32299979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pPr>
              <a:defRPr/>
            </a:pPr>
            <a:fld id="{5332545E-48F1-5B4B-8B37-D5647A298DA5}" type="slidenum">
              <a:rPr lang="en-US"/>
              <a:pPr>
                <a:defRPr/>
              </a:pPr>
              <a:t>52</a:t>
            </a:fld>
            <a:endParaRPr lang="en-US"/>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5029792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1C49C4C9-2516-9044-A650-E8AFE55544AF}" type="slidenum">
              <a:rPr lang="en-US"/>
              <a:pPr>
                <a:defRPr/>
              </a:pPr>
              <a:t>53</a:t>
            </a:fld>
            <a:endParaRPr lang="en-US"/>
          </a:p>
        </p:txBody>
      </p:sp>
      <p:sp>
        <p:nvSpPr>
          <p:cNvPr id="48130" name="AutoShape 2"/>
          <p:cNvSpPr>
            <a:spLocks noGrp="1" noChangeArrowheads="1"/>
          </p:cNvSpPr>
          <p:nvPr>
            <p:ph type="title"/>
          </p:nvPr>
        </p:nvSpPr>
        <p:spPr/>
        <p:txBody>
          <a:bodyPr/>
          <a:lstStyle/>
          <a:p>
            <a:pPr eaLnBrk="1" hangingPunct="1">
              <a:defRPr/>
            </a:pPr>
            <a:r>
              <a:rPr lang="en-US" smtClean="0">
                <a:cs typeface="+mj-cs"/>
              </a:rPr>
              <a:t>Outline</a:t>
            </a:r>
          </a:p>
        </p:txBody>
      </p:sp>
      <p:sp>
        <p:nvSpPr>
          <p:cNvPr id="48131" name="Rectangle 3"/>
          <p:cNvSpPr>
            <a:spLocks noGrp="1" noChangeArrowheads="1"/>
          </p:cNvSpPr>
          <p:nvPr>
            <p:ph type="body" idx="1"/>
          </p:nvPr>
        </p:nvSpPr>
        <p:spPr/>
        <p:txBody>
          <a:bodyPr/>
          <a:lstStyle/>
          <a:p>
            <a:pPr eaLnBrk="1" hangingPunct="1">
              <a:defRPr/>
            </a:pPr>
            <a:r>
              <a:rPr lang="en-US" dirty="0">
                <a:solidFill>
                  <a:srgbClr val="C0C0C0"/>
                </a:solidFill>
              </a:rPr>
              <a:t>What is it?</a:t>
            </a:r>
          </a:p>
          <a:p>
            <a:pPr eaLnBrk="1" hangingPunct="1">
              <a:defRPr/>
            </a:pPr>
            <a:r>
              <a:rPr lang="en-US" dirty="0">
                <a:solidFill>
                  <a:srgbClr val="C0C0C0"/>
                </a:solidFill>
              </a:rPr>
              <a:t>Where and How to get it?</a:t>
            </a:r>
          </a:p>
          <a:p>
            <a:pPr eaLnBrk="1" hangingPunct="1">
              <a:defRPr/>
            </a:pPr>
            <a:r>
              <a:rPr lang="en-US" dirty="0">
                <a:solidFill>
                  <a:srgbClr val="C0C0C0"/>
                </a:solidFill>
              </a:rPr>
              <a:t>How to use ns-2</a:t>
            </a:r>
            <a:r>
              <a:rPr lang="en-US" dirty="0" smtClean="0">
                <a:solidFill>
                  <a:srgbClr val="C0C0C0"/>
                </a:solidFill>
              </a:rPr>
              <a:t>?</a:t>
            </a:r>
          </a:p>
          <a:p>
            <a:pPr eaLnBrk="1" hangingPunct="1">
              <a:defRPr/>
            </a:pPr>
            <a:r>
              <a:rPr lang="en-US" dirty="0">
                <a:solidFill>
                  <a:srgbClr val="009900"/>
                </a:solidFill>
                <a:cs typeface="+mn-cs"/>
              </a:rPr>
              <a:t>Adding you own </a:t>
            </a:r>
            <a:r>
              <a:rPr lang="en-US" dirty="0" smtClean="0">
                <a:solidFill>
                  <a:srgbClr val="009900"/>
                </a:solidFill>
                <a:cs typeface="+mn-cs"/>
              </a:rPr>
              <a:t>stuff?</a:t>
            </a:r>
            <a:endParaRPr lang="en-US" dirty="0">
              <a:solidFill>
                <a:srgbClr val="009900"/>
              </a:solidFill>
              <a:cs typeface="+mn-cs"/>
            </a:endParaRPr>
          </a:p>
          <a:p>
            <a:pPr eaLnBrk="1" hangingPunct="1">
              <a:defRPr/>
            </a:pPr>
            <a:r>
              <a:rPr lang="en-US" dirty="0" smtClean="0">
                <a:cs typeface="+mn-cs"/>
              </a:rPr>
              <a:t>Documentation</a:t>
            </a:r>
          </a:p>
          <a:p>
            <a:pPr eaLnBrk="1" hangingPunct="1">
              <a:defRPr/>
            </a:pPr>
            <a:r>
              <a:rPr lang="en-US" dirty="0"/>
              <a:t>Bug-</a:t>
            </a:r>
            <a:r>
              <a:rPr lang="en-US" dirty="0" smtClean="0"/>
              <a:t>Fixing</a:t>
            </a:r>
            <a:endParaRPr lang="en-US" dirty="0" smtClean="0">
              <a:cs typeface="+mn-cs"/>
            </a:endParaRPr>
          </a:p>
        </p:txBody>
      </p:sp>
    </p:spTree>
    <p:extLst>
      <p:ext uri="{BB962C8B-B14F-4D97-AF65-F5344CB8AC3E}">
        <p14:creationId xmlns:p14="http://schemas.microsoft.com/office/powerpoint/2010/main" xmlns="" val="324050261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1947B745-C569-7B4C-ABBE-AED831AF3C0B}" type="slidenum">
              <a:rPr lang="en-US"/>
              <a:pPr>
                <a:defRPr/>
              </a:pPr>
              <a:t>54</a:t>
            </a:fld>
            <a:endParaRPr lang="en-US"/>
          </a:p>
        </p:txBody>
      </p:sp>
      <p:sp>
        <p:nvSpPr>
          <p:cNvPr id="37890" name="AutoShape 2"/>
          <p:cNvSpPr>
            <a:spLocks noGrp="1" noChangeArrowheads="1"/>
          </p:cNvSpPr>
          <p:nvPr>
            <p:ph type="title"/>
          </p:nvPr>
        </p:nvSpPr>
        <p:spPr/>
        <p:txBody>
          <a:bodyPr/>
          <a:lstStyle/>
          <a:p>
            <a:pPr eaLnBrk="1" hangingPunct="1">
              <a:defRPr/>
            </a:pPr>
            <a:r>
              <a:rPr lang="en-US" smtClean="0">
                <a:cs typeface="+mj-cs"/>
              </a:rPr>
              <a:t>How can I add to NS2?</a:t>
            </a:r>
          </a:p>
        </p:txBody>
      </p:sp>
      <p:sp>
        <p:nvSpPr>
          <p:cNvPr id="37891" name="Rectangle 3"/>
          <p:cNvSpPr>
            <a:spLocks noGrp="1" noChangeArrowheads="1"/>
          </p:cNvSpPr>
          <p:nvPr>
            <p:ph type="body" idx="1"/>
          </p:nvPr>
        </p:nvSpPr>
        <p:spPr/>
        <p:txBody>
          <a:bodyPr/>
          <a:lstStyle/>
          <a:p>
            <a:pPr eaLnBrk="1" hangingPunct="1">
              <a:defRPr/>
            </a:pPr>
            <a:r>
              <a:rPr lang="en-US" dirty="0" smtClean="0">
                <a:cs typeface="+mn-cs"/>
              </a:rPr>
              <a:t>Adding Protocols to NS2 is possible</a:t>
            </a:r>
          </a:p>
          <a:p>
            <a:pPr lvl="1" eaLnBrk="1" hangingPunct="1">
              <a:defRPr/>
            </a:pPr>
            <a:r>
              <a:rPr lang="en-US" dirty="0" smtClean="0"/>
              <a:t>Need to create the C++ class</a:t>
            </a:r>
          </a:p>
          <a:p>
            <a:pPr lvl="1" eaLnBrk="1" hangingPunct="1">
              <a:defRPr/>
            </a:pPr>
            <a:r>
              <a:rPr lang="en-US" dirty="0" smtClean="0"/>
              <a:t>Need to create the </a:t>
            </a:r>
            <a:r>
              <a:rPr lang="en-US" dirty="0" err="1" smtClean="0"/>
              <a:t>OTcl</a:t>
            </a:r>
            <a:r>
              <a:rPr lang="en-US" dirty="0" smtClean="0"/>
              <a:t> Linkage</a:t>
            </a:r>
          </a:p>
          <a:p>
            <a:pPr eaLnBrk="1" hangingPunct="1">
              <a:defRPr/>
            </a:pPr>
            <a:r>
              <a:rPr lang="en-US" dirty="0" smtClean="0">
                <a:cs typeface="+mn-cs"/>
              </a:rPr>
              <a:t>More info at:</a:t>
            </a:r>
          </a:p>
          <a:p>
            <a:pPr lvl="1" eaLnBrk="1" hangingPunct="1">
              <a:defRPr/>
            </a:pPr>
            <a:r>
              <a:rPr lang="en-US" dirty="0" smtClean="0">
                <a:hlinkClick r:id="rId2"/>
              </a:rPr>
              <a:t>http://www.isi.edu/nsnam/ns/tutorial/index.html</a:t>
            </a:r>
            <a:endParaRPr lang="en-US" dirty="0" smtClean="0"/>
          </a:p>
          <a:p>
            <a:pPr lvl="1" eaLnBrk="1" hangingPunct="1">
              <a:defRPr/>
            </a:pPr>
            <a:r>
              <a:rPr lang="en-US" dirty="0" smtClean="0"/>
              <a:t>Tutorial about how to add a simple protocol to NS2</a:t>
            </a:r>
          </a:p>
          <a:p>
            <a:pPr lvl="1" eaLnBrk="1" hangingPunct="1">
              <a:defRPr/>
            </a:pPr>
            <a:endParaRPr lang="en-US" dirty="0" smtClean="0"/>
          </a:p>
        </p:txBody>
      </p:sp>
    </p:spTree>
    <p:extLst>
      <p:ext uri="{BB962C8B-B14F-4D97-AF65-F5344CB8AC3E}">
        <p14:creationId xmlns:p14="http://schemas.microsoft.com/office/powerpoint/2010/main" xmlns="" val="360286927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B78213EB-5515-2447-8473-1FD68EF40143}" type="slidenum">
              <a:rPr lang="en-US"/>
              <a:pPr>
                <a:defRPr/>
              </a:pPr>
              <a:t>55</a:t>
            </a:fld>
            <a:endParaRPr lang="en-US"/>
          </a:p>
        </p:txBody>
      </p:sp>
      <p:sp>
        <p:nvSpPr>
          <p:cNvPr id="49154" name="AutoShape 2"/>
          <p:cNvSpPr>
            <a:spLocks noGrp="1" noChangeArrowheads="1"/>
          </p:cNvSpPr>
          <p:nvPr>
            <p:ph type="title"/>
          </p:nvPr>
        </p:nvSpPr>
        <p:spPr/>
        <p:txBody>
          <a:bodyPr/>
          <a:lstStyle/>
          <a:p>
            <a:pPr eaLnBrk="1" hangingPunct="1">
              <a:defRPr/>
            </a:pPr>
            <a:r>
              <a:rPr lang="en-US" smtClean="0">
                <a:cs typeface="+mj-cs"/>
              </a:rPr>
              <a:t>Outline</a:t>
            </a:r>
          </a:p>
        </p:txBody>
      </p:sp>
      <p:sp>
        <p:nvSpPr>
          <p:cNvPr id="49155" name="Rectangle 3"/>
          <p:cNvSpPr>
            <a:spLocks noGrp="1" noChangeArrowheads="1"/>
          </p:cNvSpPr>
          <p:nvPr>
            <p:ph type="body" idx="1"/>
          </p:nvPr>
        </p:nvSpPr>
        <p:spPr/>
        <p:txBody>
          <a:bodyPr/>
          <a:lstStyle/>
          <a:p>
            <a:pPr eaLnBrk="1" hangingPunct="1">
              <a:defRPr/>
            </a:pPr>
            <a:r>
              <a:rPr lang="en-US" dirty="0">
                <a:solidFill>
                  <a:srgbClr val="C0C0C0"/>
                </a:solidFill>
              </a:rPr>
              <a:t>What is it?</a:t>
            </a:r>
          </a:p>
          <a:p>
            <a:pPr eaLnBrk="1" hangingPunct="1">
              <a:defRPr/>
            </a:pPr>
            <a:r>
              <a:rPr lang="en-US" dirty="0">
                <a:solidFill>
                  <a:srgbClr val="C0C0C0"/>
                </a:solidFill>
              </a:rPr>
              <a:t>Where and How to get it?</a:t>
            </a:r>
          </a:p>
          <a:p>
            <a:pPr eaLnBrk="1" hangingPunct="1">
              <a:defRPr/>
            </a:pPr>
            <a:r>
              <a:rPr lang="en-US" dirty="0">
                <a:solidFill>
                  <a:srgbClr val="C0C0C0"/>
                </a:solidFill>
              </a:rPr>
              <a:t>How to use ns-2?</a:t>
            </a:r>
          </a:p>
          <a:p>
            <a:pPr eaLnBrk="1" hangingPunct="1">
              <a:defRPr/>
            </a:pPr>
            <a:r>
              <a:rPr lang="en-US" dirty="0">
                <a:solidFill>
                  <a:srgbClr val="C0C0C0"/>
                </a:solidFill>
              </a:rPr>
              <a:t>Adding you own stuff?</a:t>
            </a:r>
          </a:p>
          <a:p>
            <a:pPr eaLnBrk="1" hangingPunct="1">
              <a:defRPr/>
            </a:pPr>
            <a:r>
              <a:rPr lang="en-US" dirty="0" smtClean="0">
                <a:solidFill>
                  <a:srgbClr val="009900"/>
                </a:solidFill>
                <a:cs typeface="+mn-cs"/>
              </a:rPr>
              <a:t>Documentation</a:t>
            </a:r>
          </a:p>
          <a:p>
            <a:pPr eaLnBrk="1" hangingPunct="1">
              <a:defRPr/>
            </a:pPr>
            <a:r>
              <a:rPr lang="en-US" dirty="0"/>
              <a:t>Bug-</a:t>
            </a:r>
            <a:r>
              <a:rPr lang="en-US" dirty="0" smtClean="0"/>
              <a:t>Fixing</a:t>
            </a:r>
            <a:endParaRPr lang="en-US" dirty="0" smtClean="0">
              <a:solidFill>
                <a:srgbClr val="009900"/>
              </a:solidFill>
              <a:cs typeface="+mn-cs"/>
            </a:endParaRPr>
          </a:p>
        </p:txBody>
      </p:sp>
    </p:spTree>
    <p:extLst>
      <p:ext uri="{BB962C8B-B14F-4D97-AF65-F5344CB8AC3E}">
        <p14:creationId xmlns:p14="http://schemas.microsoft.com/office/powerpoint/2010/main" xmlns="" val="30922198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648CFC27-65DB-CF40-8879-AD73ECC94E69}" type="slidenum">
              <a:rPr lang="en-US"/>
              <a:pPr>
                <a:defRPr/>
              </a:pPr>
              <a:t>56</a:t>
            </a:fld>
            <a:endParaRPr lang="en-US"/>
          </a:p>
        </p:txBody>
      </p:sp>
      <p:sp>
        <p:nvSpPr>
          <p:cNvPr id="9218" name="AutoShape 2"/>
          <p:cNvSpPr>
            <a:spLocks noGrp="1" noChangeArrowheads="1"/>
          </p:cNvSpPr>
          <p:nvPr>
            <p:ph type="title"/>
          </p:nvPr>
        </p:nvSpPr>
        <p:spPr/>
        <p:txBody>
          <a:bodyPr/>
          <a:lstStyle/>
          <a:p>
            <a:pPr eaLnBrk="1" hangingPunct="1">
              <a:defRPr/>
            </a:pPr>
            <a:r>
              <a:rPr lang="en-US" sz="3200" smtClean="0">
                <a:cs typeface="+mj-cs"/>
              </a:rPr>
              <a:t>Documentation – NS2 Documentation</a:t>
            </a:r>
          </a:p>
        </p:txBody>
      </p:sp>
      <p:sp>
        <p:nvSpPr>
          <p:cNvPr id="9219" name="Rectangle 3"/>
          <p:cNvSpPr>
            <a:spLocks noGrp="1" noChangeArrowheads="1"/>
          </p:cNvSpPr>
          <p:nvPr>
            <p:ph type="body" idx="1"/>
          </p:nvPr>
        </p:nvSpPr>
        <p:spPr>
          <a:xfrm>
            <a:off x="1182688" y="1828800"/>
            <a:ext cx="7772400" cy="4114800"/>
          </a:xfrm>
        </p:spPr>
        <p:txBody>
          <a:bodyPr/>
          <a:lstStyle/>
          <a:p>
            <a:pPr eaLnBrk="1" hangingPunct="1">
              <a:lnSpc>
                <a:spcPct val="90000"/>
              </a:lnSpc>
              <a:defRPr/>
            </a:pPr>
            <a:r>
              <a:rPr lang="en-US" dirty="0" smtClean="0">
                <a:cs typeface="+mn-cs"/>
              </a:rPr>
              <a:t>NS2 Manual</a:t>
            </a:r>
          </a:p>
          <a:p>
            <a:pPr lvl="1" eaLnBrk="1" hangingPunct="1">
              <a:lnSpc>
                <a:spcPct val="90000"/>
              </a:lnSpc>
              <a:defRPr/>
            </a:pPr>
            <a:r>
              <a:rPr lang="en-US" dirty="0" smtClean="0"/>
              <a:t>Information about </a:t>
            </a:r>
            <a:r>
              <a:rPr lang="en-US" dirty="0" err="1" smtClean="0"/>
              <a:t>Otcl</a:t>
            </a:r>
            <a:r>
              <a:rPr lang="en-US" dirty="0" smtClean="0"/>
              <a:t> interpreter, C++ class hierarchy, parameters for various protocols </a:t>
            </a:r>
          </a:p>
          <a:p>
            <a:pPr lvl="1" eaLnBrk="1" hangingPunct="1">
              <a:lnSpc>
                <a:spcPct val="90000"/>
              </a:lnSpc>
              <a:defRPr/>
            </a:pPr>
            <a:r>
              <a:rPr lang="en-US" dirty="0" smtClean="0">
                <a:hlinkClick r:id="rId2"/>
              </a:rPr>
              <a:t>http://www.isi.edu/nsnam/ns/doc/index.html</a:t>
            </a:r>
            <a:endParaRPr lang="en-US" dirty="0" smtClean="0"/>
          </a:p>
          <a:p>
            <a:pPr lvl="1" eaLnBrk="1" hangingPunct="1">
              <a:lnSpc>
                <a:spcPct val="90000"/>
              </a:lnSpc>
              <a:defRPr/>
            </a:pPr>
            <a:r>
              <a:rPr lang="en-US" dirty="0" smtClean="0">
                <a:solidFill>
                  <a:srgbClr val="009900"/>
                </a:solidFill>
              </a:rPr>
              <a:t>Very detailed, useful when looking for something specific, like:</a:t>
            </a:r>
          </a:p>
          <a:p>
            <a:pPr lvl="2" eaLnBrk="1" hangingPunct="1">
              <a:lnSpc>
                <a:spcPct val="90000"/>
              </a:lnSpc>
              <a:defRPr/>
            </a:pPr>
            <a:r>
              <a:rPr lang="en-US" dirty="0" smtClean="0">
                <a:solidFill>
                  <a:srgbClr val="009900"/>
                </a:solidFill>
              </a:rPr>
              <a:t>What are the shadowing models available for wireless? How do I select them?</a:t>
            </a:r>
          </a:p>
          <a:p>
            <a:pPr lvl="2" eaLnBrk="1" hangingPunct="1">
              <a:lnSpc>
                <a:spcPct val="90000"/>
              </a:lnSpc>
              <a:defRPr/>
            </a:pPr>
            <a:r>
              <a:rPr lang="en-US" dirty="0" smtClean="0">
                <a:solidFill>
                  <a:srgbClr val="009900"/>
                </a:solidFill>
              </a:rPr>
              <a:t>How do I make my routing strategy to be Distance Vector routing?</a:t>
            </a:r>
          </a:p>
          <a:p>
            <a:pPr lvl="2" eaLnBrk="1" hangingPunct="1">
              <a:lnSpc>
                <a:spcPct val="90000"/>
              </a:lnSpc>
              <a:defRPr/>
            </a:pPr>
            <a:endParaRPr lang="en-US" dirty="0" smtClean="0">
              <a:solidFill>
                <a:srgbClr val="009900"/>
              </a:solidFill>
            </a:endParaRPr>
          </a:p>
        </p:txBody>
      </p:sp>
    </p:spTree>
    <p:extLst>
      <p:ext uri="{BB962C8B-B14F-4D97-AF65-F5344CB8AC3E}">
        <p14:creationId xmlns:p14="http://schemas.microsoft.com/office/powerpoint/2010/main" xmlns="" val="4332684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53FCA488-868F-B14F-A1BA-5673040901A9}" type="slidenum">
              <a:rPr lang="en-US"/>
              <a:pPr>
                <a:defRPr/>
              </a:pPr>
              <a:t>57</a:t>
            </a:fld>
            <a:endParaRPr lang="en-US"/>
          </a:p>
        </p:txBody>
      </p:sp>
      <p:sp>
        <p:nvSpPr>
          <p:cNvPr id="10242" name="AutoShape 2"/>
          <p:cNvSpPr>
            <a:spLocks noGrp="1" noChangeArrowheads="1"/>
          </p:cNvSpPr>
          <p:nvPr>
            <p:ph type="title"/>
          </p:nvPr>
        </p:nvSpPr>
        <p:spPr/>
        <p:txBody>
          <a:bodyPr/>
          <a:lstStyle/>
          <a:p>
            <a:pPr eaLnBrk="1" hangingPunct="1">
              <a:defRPr/>
            </a:pPr>
            <a:r>
              <a:rPr lang="en-US" sz="3200" smtClean="0">
                <a:cs typeface="+mj-cs"/>
              </a:rPr>
              <a:t>Documentation – NS2 documentation</a:t>
            </a:r>
          </a:p>
        </p:txBody>
      </p:sp>
      <p:sp>
        <p:nvSpPr>
          <p:cNvPr id="10243" name="Rectangle 3"/>
          <p:cNvSpPr>
            <a:spLocks noGrp="1" noChangeArrowheads="1"/>
          </p:cNvSpPr>
          <p:nvPr>
            <p:ph type="body" idx="1"/>
          </p:nvPr>
        </p:nvSpPr>
        <p:spPr/>
        <p:txBody>
          <a:bodyPr/>
          <a:lstStyle/>
          <a:p>
            <a:pPr eaLnBrk="1" hangingPunct="1">
              <a:defRPr/>
            </a:pPr>
            <a:r>
              <a:rPr lang="en-US" dirty="0" smtClean="0">
                <a:cs typeface="+mn-cs"/>
              </a:rPr>
              <a:t>NS2 Tutorial by Marc </a:t>
            </a:r>
            <a:r>
              <a:rPr lang="en-US" dirty="0" err="1" smtClean="0">
                <a:cs typeface="+mn-cs"/>
              </a:rPr>
              <a:t>Greis</a:t>
            </a:r>
            <a:endParaRPr lang="en-US" dirty="0" smtClean="0">
              <a:cs typeface="+mn-cs"/>
            </a:endParaRPr>
          </a:p>
          <a:p>
            <a:pPr lvl="1" eaLnBrk="1" hangingPunct="1">
              <a:defRPr/>
            </a:pPr>
            <a:r>
              <a:rPr lang="en-US" dirty="0" smtClean="0">
                <a:hlinkClick r:id="rId2"/>
              </a:rPr>
              <a:t>http://www.isi.edu/nsnam/ns/tutorial/index.html</a:t>
            </a:r>
            <a:endParaRPr lang="en-US" dirty="0" smtClean="0"/>
          </a:p>
          <a:p>
            <a:pPr lvl="1" eaLnBrk="1" hangingPunct="1">
              <a:defRPr/>
            </a:pPr>
            <a:r>
              <a:rPr lang="en-US" dirty="0" smtClean="0">
                <a:solidFill>
                  <a:srgbClr val="009900"/>
                </a:solidFill>
              </a:rPr>
              <a:t>Good starting point for understanding the overall structure of NS2</a:t>
            </a:r>
          </a:p>
          <a:p>
            <a:pPr lvl="1" eaLnBrk="1" hangingPunct="1">
              <a:defRPr/>
            </a:pPr>
            <a:r>
              <a:rPr lang="en-US" dirty="0" smtClean="0">
                <a:solidFill>
                  <a:srgbClr val="009900"/>
                </a:solidFill>
              </a:rPr>
              <a:t>Examples:</a:t>
            </a:r>
          </a:p>
          <a:p>
            <a:pPr lvl="2" eaLnBrk="1" hangingPunct="1">
              <a:defRPr/>
            </a:pPr>
            <a:r>
              <a:rPr lang="en-US" dirty="0" smtClean="0">
                <a:solidFill>
                  <a:srgbClr val="009900"/>
                </a:solidFill>
              </a:rPr>
              <a:t>What is the relation between </a:t>
            </a:r>
            <a:r>
              <a:rPr lang="en-US" dirty="0" err="1" smtClean="0">
                <a:solidFill>
                  <a:srgbClr val="009900"/>
                </a:solidFill>
              </a:rPr>
              <a:t>c++</a:t>
            </a:r>
            <a:r>
              <a:rPr lang="en-US" dirty="0" smtClean="0">
                <a:solidFill>
                  <a:srgbClr val="009900"/>
                </a:solidFill>
              </a:rPr>
              <a:t> classes and </a:t>
            </a:r>
            <a:r>
              <a:rPr lang="en-US" dirty="0" err="1" smtClean="0">
                <a:solidFill>
                  <a:srgbClr val="009900"/>
                </a:solidFill>
              </a:rPr>
              <a:t>Otcl</a:t>
            </a:r>
            <a:r>
              <a:rPr lang="en-US" dirty="0" smtClean="0">
                <a:solidFill>
                  <a:srgbClr val="009900"/>
                </a:solidFill>
              </a:rPr>
              <a:t> classes?</a:t>
            </a:r>
          </a:p>
          <a:p>
            <a:pPr lvl="2" eaLnBrk="1" hangingPunct="1">
              <a:defRPr/>
            </a:pPr>
            <a:r>
              <a:rPr lang="en-US" dirty="0" smtClean="0">
                <a:solidFill>
                  <a:srgbClr val="009900"/>
                </a:solidFill>
              </a:rPr>
              <a:t> basic info on instantiating NS2 instance, </a:t>
            </a:r>
            <a:r>
              <a:rPr lang="en-US" dirty="0" err="1" smtClean="0">
                <a:solidFill>
                  <a:srgbClr val="009900"/>
                </a:solidFill>
              </a:rPr>
              <a:t>tcl</a:t>
            </a:r>
            <a:r>
              <a:rPr lang="en-US" dirty="0" smtClean="0">
                <a:solidFill>
                  <a:srgbClr val="009900"/>
                </a:solidFill>
              </a:rPr>
              <a:t> scripting</a:t>
            </a:r>
          </a:p>
          <a:p>
            <a:pPr eaLnBrk="1" hangingPunct="1">
              <a:buFont typeface="Wingdings" charset="0"/>
              <a:buNone/>
              <a:defRPr/>
            </a:pPr>
            <a:endParaRPr lang="en-US" dirty="0" smtClean="0">
              <a:cs typeface="+mn-cs"/>
            </a:endParaRPr>
          </a:p>
        </p:txBody>
      </p:sp>
    </p:spTree>
    <p:extLst>
      <p:ext uri="{BB962C8B-B14F-4D97-AF65-F5344CB8AC3E}">
        <p14:creationId xmlns:p14="http://schemas.microsoft.com/office/powerpoint/2010/main" xmlns="" val="208990692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A6F11A9E-BD41-D34F-8529-3A777E1774C2}" type="slidenum">
              <a:rPr lang="en-US"/>
              <a:pPr>
                <a:defRPr/>
              </a:pPr>
              <a:t>58</a:t>
            </a:fld>
            <a:endParaRPr lang="en-US"/>
          </a:p>
        </p:txBody>
      </p:sp>
      <p:sp>
        <p:nvSpPr>
          <p:cNvPr id="11266" name="AutoShape 2"/>
          <p:cNvSpPr>
            <a:spLocks noGrp="1" noChangeArrowheads="1"/>
          </p:cNvSpPr>
          <p:nvPr>
            <p:ph type="title"/>
          </p:nvPr>
        </p:nvSpPr>
        <p:spPr/>
        <p:txBody>
          <a:bodyPr/>
          <a:lstStyle/>
          <a:p>
            <a:pPr eaLnBrk="1" hangingPunct="1">
              <a:defRPr/>
            </a:pPr>
            <a:r>
              <a:rPr lang="en-US" sz="3200" smtClean="0">
                <a:cs typeface="+mj-cs"/>
              </a:rPr>
              <a:t>Documentation – NS2 Documentation</a:t>
            </a:r>
          </a:p>
        </p:txBody>
      </p:sp>
      <p:sp>
        <p:nvSpPr>
          <p:cNvPr id="11267" name="Rectangle 3"/>
          <p:cNvSpPr>
            <a:spLocks noGrp="1" noChangeArrowheads="1"/>
          </p:cNvSpPr>
          <p:nvPr>
            <p:ph type="body" idx="1"/>
          </p:nvPr>
        </p:nvSpPr>
        <p:spPr/>
        <p:txBody>
          <a:bodyPr/>
          <a:lstStyle/>
          <a:p>
            <a:pPr eaLnBrk="1" hangingPunct="1">
              <a:defRPr/>
            </a:pPr>
            <a:r>
              <a:rPr lang="en-US" smtClean="0">
                <a:cs typeface="+mn-cs"/>
              </a:rPr>
              <a:t>NS2 for beginners</a:t>
            </a:r>
          </a:p>
          <a:p>
            <a:pPr lvl="1" eaLnBrk="1" hangingPunct="1">
              <a:defRPr/>
            </a:pPr>
            <a:r>
              <a:rPr lang="en-US" sz="1600" smtClean="0">
                <a:hlinkClick r:id="rId2"/>
              </a:rPr>
              <a:t>http://www-sop.inria.fr/maestro/personnel/Eitan.Altman/COURS-NS/n3.pdf</a:t>
            </a:r>
            <a:endParaRPr lang="en-US" sz="1600" smtClean="0"/>
          </a:p>
          <a:p>
            <a:pPr lvl="1" eaLnBrk="1" hangingPunct="1">
              <a:defRPr/>
            </a:pPr>
            <a:r>
              <a:rPr lang="en-US" smtClean="0">
                <a:solidFill>
                  <a:srgbClr val="009900"/>
                </a:solidFill>
              </a:rPr>
              <a:t>More detailed than Marc Greis</a:t>
            </a:r>
            <a:r>
              <a:rPr lang="ja-JP" altLang="en-US" smtClean="0">
                <a:solidFill>
                  <a:srgbClr val="009900"/>
                </a:solidFill>
                <a:latin typeface="Arial"/>
              </a:rPr>
              <a:t>’</a:t>
            </a:r>
            <a:r>
              <a:rPr lang="en-US" smtClean="0">
                <a:solidFill>
                  <a:srgbClr val="009900"/>
                </a:solidFill>
              </a:rPr>
              <a:t> Tutorial</a:t>
            </a:r>
          </a:p>
          <a:p>
            <a:pPr lvl="1" eaLnBrk="1" hangingPunct="1">
              <a:defRPr/>
            </a:pPr>
            <a:r>
              <a:rPr lang="en-US" smtClean="0">
                <a:solidFill>
                  <a:srgbClr val="009900"/>
                </a:solidFill>
              </a:rPr>
              <a:t>More info on getting it up and running – rather than internals</a:t>
            </a:r>
          </a:p>
          <a:p>
            <a:pPr lvl="1" eaLnBrk="1" hangingPunct="1">
              <a:defRPr/>
            </a:pPr>
            <a:r>
              <a:rPr lang="en-US" smtClean="0">
                <a:solidFill>
                  <a:srgbClr val="009900"/>
                </a:solidFill>
              </a:rPr>
              <a:t>Examples:</a:t>
            </a:r>
          </a:p>
          <a:p>
            <a:pPr lvl="2" eaLnBrk="1" hangingPunct="1">
              <a:defRPr/>
            </a:pPr>
            <a:r>
              <a:rPr lang="en-US" smtClean="0">
                <a:solidFill>
                  <a:srgbClr val="009900"/>
                </a:solidFill>
              </a:rPr>
              <a:t>What does each line of a tcl script do?</a:t>
            </a:r>
          </a:p>
          <a:p>
            <a:pPr lvl="2" eaLnBrk="1" hangingPunct="1">
              <a:defRPr/>
            </a:pPr>
            <a:r>
              <a:rPr lang="en-US" smtClean="0">
                <a:solidFill>
                  <a:srgbClr val="009900"/>
                </a:solidFill>
              </a:rPr>
              <a:t>Most common examples of trace formats that are useful</a:t>
            </a:r>
          </a:p>
        </p:txBody>
      </p:sp>
    </p:spTree>
    <p:extLst>
      <p:ext uri="{BB962C8B-B14F-4D97-AF65-F5344CB8AC3E}">
        <p14:creationId xmlns:p14="http://schemas.microsoft.com/office/powerpoint/2010/main" xmlns="" val="287418497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DACFE48B-F70B-2341-A5E7-764A2A0EC7BE}" type="slidenum">
              <a:rPr lang="en-US"/>
              <a:pPr>
                <a:defRPr/>
              </a:pPr>
              <a:t>59</a:t>
            </a:fld>
            <a:endParaRPr lang="en-US"/>
          </a:p>
        </p:txBody>
      </p:sp>
      <p:sp>
        <p:nvSpPr>
          <p:cNvPr id="13314" name="AutoShape 2"/>
          <p:cNvSpPr>
            <a:spLocks noGrp="1" noChangeArrowheads="1"/>
          </p:cNvSpPr>
          <p:nvPr>
            <p:ph type="title"/>
          </p:nvPr>
        </p:nvSpPr>
        <p:spPr/>
        <p:txBody>
          <a:bodyPr/>
          <a:lstStyle/>
          <a:p>
            <a:pPr eaLnBrk="1" hangingPunct="1">
              <a:defRPr/>
            </a:pPr>
            <a:r>
              <a:rPr lang="en-US" sz="3200" smtClean="0">
                <a:cs typeface="+mj-cs"/>
              </a:rPr>
              <a:t>Documentation – Tcl Documentation</a:t>
            </a:r>
          </a:p>
        </p:txBody>
      </p:sp>
      <p:sp>
        <p:nvSpPr>
          <p:cNvPr id="13315" name="Rectangle 3"/>
          <p:cNvSpPr>
            <a:spLocks noGrp="1" noChangeArrowheads="1"/>
          </p:cNvSpPr>
          <p:nvPr>
            <p:ph type="body" idx="1"/>
          </p:nvPr>
        </p:nvSpPr>
        <p:spPr/>
        <p:txBody>
          <a:bodyPr/>
          <a:lstStyle/>
          <a:p>
            <a:pPr eaLnBrk="1" hangingPunct="1">
              <a:defRPr/>
            </a:pPr>
            <a:r>
              <a:rPr lang="en-US" smtClean="0">
                <a:cs typeface="+mn-cs"/>
              </a:rPr>
              <a:t>Tcl Tutorial</a:t>
            </a:r>
          </a:p>
          <a:p>
            <a:pPr lvl="1" eaLnBrk="1" hangingPunct="1">
              <a:defRPr/>
            </a:pPr>
            <a:r>
              <a:rPr lang="en-US" smtClean="0">
                <a:solidFill>
                  <a:srgbClr val="009900"/>
                </a:solidFill>
              </a:rPr>
              <a:t>http://www.tcl.tk/man/tcl8.5/tutorial/tcltutorial.html</a:t>
            </a:r>
          </a:p>
          <a:p>
            <a:pPr eaLnBrk="1" hangingPunct="1">
              <a:defRPr/>
            </a:pPr>
            <a:r>
              <a:rPr lang="en-US" smtClean="0">
                <a:cs typeface="+mn-cs"/>
              </a:rPr>
              <a:t>Tcl Manual</a:t>
            </a:r>
          </a:p>
          <a:p>
            <a:pPr lvl="1" eaLnBrk="1" hangingPunct="1">
              <a:defRPr/>
            </a:pPr>
            <a:r>
              <a:rPr lang="en-US" smtClean="0">
                <a:solidFill>
                  <a:srgbClr val="009900"/>
                </a:solidFill>
              </a:rPr>
              <a:t>All commands and their explanation</a:t>
            </a:r>
          </a:p>
          <a:p>
            <a:pPr lvl="1" eaLnBrk="1" hangingPunct="1">
              <a:defRPr/>
            </a:pPr>
            <a:r>
              <a:rPr lang="en-US" smtClean="0">
                <a:solidFill>
                  <a:srgbClr val="009900"/>
                </a:solidFill>
              </a:rPr>
              <a:t>http://www.tcl.tk/man/tcl8.6/TclCmd/contents.htm</a:t>
            </a:r>
          </a:p>
        </p:txBody>
      </p:sp>
    </p:spTree>
    <p:extLst>
      <p:ext uri="{BB962C8B-B14F-4D97-AF65-F5344CB8AC3E}">
        <p14:creationId xmlns:p14="http://schemas.microsoft.com/office/powerpoint/2010/main" xmlns="" val="102406167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0A254F3A-E479-8445-89D2-EFDFE178D21B}" type="slidenum">
              <a:rPr lang="en-US"/>
              <a:pPr>
                <a:defRPr/>
              </a:pPr>
              <a:t>60</a:t>
            </a:fld>
            <a:endParaRPr lang="en-US"/>
          </a:p>
        </p:txBody>
      </p:sp>
      <p:sp>
        <p:nvSpPr>
          <p:cNvPr id="50178" name="AutoShape 2"/>
          <p:cNvSpPr>
            <a:spLocks noGrp="1" noChangeArrowheads="1"/>
          </p:cNvSpPr>
          <p:nvPr>
            <p:ph type="title"/>
          </p:nvPr>
        </p:nvSpPr>
        <p:spPr/>
        <p:txBody>
          <a:bodyPr/>
          <a:lstStyle/>
          <a:p>
            <a:pPr eaLnBrk="1" hangingPunct="1">
              <a:defRPr/>
            </a:pPr>
            <a:r>
              <a:rPr lang="en-US" smtClean="0">
                <a:cs typeface="+mj-cs"/>
              </a:rPr>
              <a:t>Outline</a:t>
            </a:r>
          </a:p>
        </p:txBody>
      </p:sp>
      <p:sp>
        <p:nvSpPr>
          <p:cNvPr id="50179" name="Rectangle 3"/>
          <p:cNvSpPr>
            <a:spLocks noGrp="1" noChangeArrowheads="1"/>
          </p:cNvSpPr>
          <p:nvPr>
            <p:ph type="body" idx="1"/>
          </p:nvPr>
        </p:nvSpPr>
        <p:spPr/>
        <p:txBody>
          <a:bodyPr/>
          <a:lstStyle/>
          <a:p>
            <a:pPr eaLnBrk="1" hangingPunct="1">
              <a:defRPr/>
            </a:pPr>
            <a:r>
              <a:rPr lang="en-US" dirty="0">
                <a:solidFill>
                  <a:srgbClr val="C0C0C0"/>
                </a:solidFill>
              </a:rPr>
              <a:t>What is it?</a:t>
            </a:r>
          </a:p>
          <a:p>
            <a:pPr eaLnBrk="1" hangingPunct="1">
              <a:defRPr/>
            </a:pPr>
            <a:r>
              <a:rPr lang="en-US" dirty="0">
                <a:solidFill>
                  <a:srgbClr val="C0C0C0"/>
                </a:solidFill>
              </a:rPr>
              <a:t>Where and How to get it?</a:t>
            </a:r>
          </a:p>
          <a:p>
            <a:pPr eaLnBrk="1" hangingPunct="1">
              <a:defRPr/>
            </a:pPr>
            <a:r>
              <a:rPr lang="en-US" dirty="0">
                <a:solidFill>
                  <a:srgbClr val="C0C0C0"/>
                </a:solidFill>
              </a:rPr>
              <a:t>How to use ns-2?</a:t>
            </a:r>
          </a:p>
          <a:p>
            <a:pPr eaLnBrk="1" hangingPunct="1">
              <a:defRPr/>
            </a:pPr>
            <a:r>
              <a:rPr lang="en-US" dirty="0">
                <a:solidFill>
                  <a:srgbClr val="C0C0C0"/>
                </a:solidFill>
              </a:rPr>
              <a:t>Adding you own stuff?</a:t>
            </a:r>
          </a:p>
          <a:p>
            <a:pPr eaLnBrk="1" hangingPunct="1">
              <a:defRPr/>
            </a:pPr>
            <a:r>
              <a:rPr lang="en-US" dirty="0" smtClean="0">
                <a:solidFill>
                  <a:srgbClr val="C0C0C0"/>
                </a:solidFill>
                <a:cs typeface="+mn-cs"/>
              </a:rPr>
              <a:t>Documentation</a:t>
            </a:r>
          </a:p>
          <a:p>
            <a:pPr eaLnBrk="1" hangingPunct="1">
              <a:defRPr/>
            </a:pPr>
            <a:r>
              <a:rPr lang="en-US" dirty="0">
                <a:solidFill>
                  <a:srgbClr val="009900"/>
                </a:solidFill>
              </a:rPr>
              <a:t>Bug-Fixing</a:t>
            </a:r>
          </a:p>
          <a:p>
            <a:pPr eaLnBrk="1" hangingPunct="1">
              <a:defRPr/>
            </a:pPr>
            <a:r>
              <a:rPr lang="en-US" dirty="0"/>
              <a:t>NS-2 for Wireless and Mobile Communication</a:t>
            </a:r>
          </a:p>
        </p:txBody>
      </p:sp>
    </p:spTree>
    <p:extLst>
      <p:ext uri="{BB962C8B-B14F-4D97-AF65-F5344CB8AC3E}">
        <p14:creationId xmlns:p14="http://schemas.microsoft.com/office/powerpoint/2010/main" xmlns="" val="307691158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BA5801F1-E41D-9E4D-A166-0BD092E788DF}" type="slidenum">
              <a:rPr lang="en-US"/>
              <a:pPr>
                <a:defRPr/>
              </a:pPr>
              <a:t>61</a:t>
            </a:fld>
            <a:endParaRPr lang="en-US"/>
          </a:p>
        </p:txBody>
      </p:sp>
      <p:sp>
        <p:nvSpPr>
          <p:cNvPr id="12290" name="AutoShape 2"/>
          <p:cNvSpPr>
            <a:spLocks noGrp="1" noChangeArrowheads="1"/>
          </p:cNvSpPr>
          <p:nvPr>
            <p:ph type="title"/>
          </p:nvPr>
        </p:nvSpPr>
        <p:spPr>
          <a:xfrm>
            <a:off x="914400" y="685800"/>
            <a:ext cx="7924800" cy="1143000"/>
          </a:xfrm>
        </p:spPr>
        <p:txBody>
          <a:bodyPr/>
          <a:lstStyle/>
          <a:p>
            <a:pPr eaLnBrk="1" hangingPunct="1">
              <a:defRPr/>
            </a:pPr>
            <a:r>
              <a:rPr lang="en-US" sz="3200" smtClean="0">
                <a:cs typeface="+mj-cs"/>
              </a:rPr>
              <a:t>Bug-Fixing – When things go wrong..</a:t>
            </a:r>
          </a:p>
        </p:txBody>
      </p:sp>
      <p:sp>
        <p:nvSpPr>
          <p:cNvPr id="12291" name="Rectangle 3"/>
          <p:cNvSpPr>
            <a:spLocks noGrp="1" noChangeArrowheads="1"/>
          </p:cNvSpPr>
          <p:nvPr>
            <p:ph type="body" idx="1"/>
          </p:nvPr>
        </p:nvSpPr>
        <p:spPr/>
        <p:txBody>
          <a:bodyPr/>
          <a:lstStyle/>
          <a:p>
            <a:pPr eaLnBrk="1" hangingPunct="1">
              <a:defRPr/>
            </a:pPr>
            <a:r>
              <a:rPr lang="en-US" dirty="0" err="1" smtClean="0">
                <a:cs typeface="+mn-cs"/>
              </a:rPr>
              <a:t>Googling</a:t>
            </a:r>
            <a:r>
              <a:rPr lang="en-US" dirty="0" smtClean="0">
                <a:cs typeface="+mn-cs"/>
              </a:rPr>
              <a:t> for the problem! </a:t>
            </a:r>
            <a:r>
              <a:rPr lang="en-US" dirty="0" smtClean="0">
                <a:cs typeface="+mn-cs"/>
                <a:sym typeface="Wingdings" charset="0"/>
              </a:rPr>
              <a:t></a:t>
            </a:r>
            <a:endParaRPr lang="en-US" dirty="0" smtClean="0">
              <a:cs typeface="+mn-cs"/>
            </a:endParaRPr>
          </a:p>
          <a:p>
            <a:pPr lvl="1" eaLnBrk="1" hangingPunct="1">
              <a:defRPr/>
            </a:pPr>
            <a:r>
              <a:rPr lang="en-US" dirty="0" smtClean="0">
                <a:solidFill>
                  <a:srgbClr val="009900"/>
                </a:solidFill>
              </a:rPr>
              <a:t>Extensive NS2 mailing lists</a:t>
            </a:r>
          </a:p>
          <a:p>
            <a:pPr lvl="1" eaLnBrk="1" hangingPunct="1">
              <a:defRPr/>
            </a:pPr>
            <a:r>
              <a:rPr lang="en-US" dirty="0" smtClean="0">
                <a:solidFill>
                  <a:srgbClr val="009900"/>
                </a:solidFill>
              </a:rPr>
              <a:t>Chances are that other people have had the same problem are very high</a:t>
            </a:r>
          </a:p>
          <a:p>
            <a:pPr lvl="1" eaLnBrk="1" hangingPunct="1">
              <a:defRPr/>
            </a:pPr>
            <a:r>
              <a:rPr lang="en-US" dirty="0" smtClean="0">
                <a:solidFill>
                  <a:srgbClr val="009900"/>
                </a:solidFill>
              </a:rPr>
              <a:t>Responsive forums</a:t>
            </a:r>
          </a:p>
          <a:p>
            <a:pPr eaLnBrk="1" hangingPunct="1">
              <a:defRPr/>
            </a:pPr>
            <a:endParaRPr lang="en-US" dirty="0" smtClean="0">
              <a:cs typeface="+mn-cs"/>
            </a:endParaRPr>
          </a:p>
        </p:txBody>
      </p:sp>
    </p:spTree>
    <p:extLst>
      <p:ext uri="{BB962C8B-B14F-4D97-AF65-F5344CB8AC3E}">
        <p14:creationId xmlns:p14="http://schemas.microsoft.com/office/powerpoint/2010/main" xmlns="" val="355280372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49E217BB-10DA-AA44-B52C-FAC6AD2AFB38}" type="slidenum">
              <a:rPr lang="en-US"/>
              <a:pPr>
                <a:defRPr/>
              </a:pPr>
              <a:t>62</a:t>
            </a:fld>
            <a:endParaRPr lang="en-US"/>
          </a:p>
        </p:txBody>
      </p:sp>
      <p:sp>
        <p:nvSpPr>
          <p:cNvPr id="14338" name="AutoShape 2"/>
          <p:cNvSpPr>
            <a:spLocks noGrp="1" noChangeArrowheads="1"/>
          </p:cNvSpPr>
          <p:nvPr>
            <p:ph type="title"/>
          </p:nvPr>
        </p:nvSpPr>
        <p:spPr/>
        <p:txBody>
          <a:bodyPr/>
          <a:lstStyle/>
          <a:p>
            <a:pPr eaLnBrk="1" hangingPunct="1">
              <a:defRPr/>
            </a:pPr>
            <a:r>
              <a:rPr lang="en-US" sz="3200" smtClean="0">
                <a:cs typeface="+mj-cs"/>
              </a:rPr>
              <a:t>Bug-Fixing – When things go wrong..</a:t>
            </a:r>
          </a:p>
        </p:txBody>
      </p:sp>
      <p:sp>
        <p:nvSpPr>
          <p:cNvPr id="14339" name="Rectangle 3"/>
          <p:cNvSpPr>
            <a:spLocks noGrp="1" noChangeArrowheads="1"/>
          </p:cNvSpPr>
          <p:nvPr>
            <p:ph type="body" idx="1"/>
          </p:nvPr>
        </p:nvSpPr>
        <p:spPr/>
        <p:txBody>
          <a:bodyPr/>
          <a:lstStyle/>
          <a:p>
            <a:pPr eaLnBrk="1" hangingPunct="1">
              <a:defRPr/>
            </a:pPr>
            <a:r>
              <a:rPr lang="en-US" smtClean="0">
                <a:cs typeface="+mn-cs"/>
              </a:rPr>
              <a:t>NS2 in-built examples</a:t>
            </a:r>
          </a:p>
          <a:p>
            <a:pPr lvl="1" eaLnBrk="1" hangingPunct="1">
              <a:defRPr/>
            </a:pPr>
            <a:r>
              <a:rPr lang="en-US" smtClean="0"/>
              <a:t>Extensive inbuilt examples</a:t>
            </a:r>
          </a:p>
          <a:p>
            <a:pPr lvl="2" eaLnBrk="1" hangingPunct="1">
              <a:defRPr/>
            </a:pPr>
            <a:r>
              <a:rPr lang="ja-JP" altLang="en-US" smtClean="0">
                <a:solidFill>
                  <a:srgbClr val="009900"/>
                </a:solidFill>
                <a:latin typeface="Arial"/>
              </a:rPr>
              <a:t>“</a:t>
            </a:r>
            <a:r>
              <a:rPr lang="en-US" smtClean="0">
                <a:solidFill>
                  <a:srgbClr val="009900"/>
                </a:solidFill>
              </a:rPr>
              <a:t>diffing</a:t>
            </a:r>
            <a:r>
              <a:rPr lang="ja-JP" altLang="en-US" smtClean="0">
                <a:solidFill>
                  <a:srgbClr val="009900"/>
                </a:solidFill>
                <a:latin typeface="Arial"/>
              </a:rPr>
              <a:t>”</a:t>
            </a:r>
            <a:r>
              <a:rPr lang="en-US" smtClean="0">
                <a:solidFill>
                  <a:srgbClr val="009900"/>
                </a:solidFill>
              </a:rPr>
              <a:t> with the examples helps a lot</a:t>
            </a:r>
          </a:p>
          <a:p>
            <a:pPr lvl="1" eaLnBrk="1" hangingPunct="1">
              <a:defRPr/>
            </a:pPr>
            <a:r>
              <a:rPr lang="en-US" smtClean="0"/>
              <a:t>Sometimes a good idea to start from a script that does something similar</a:t>
            </a:r>
          </a:p>
          <a:p>
            <a:pPr eaLnBrk="1" hangingPunct="1">
              <a:buFont typeface="Wingdings" charset="0"/>
              <a:buNone/>
              <a:defRPr/>
            </a:pPr>
            <a:endParaRPr lang="en-US" smtClean="0">
              <a:cs typeface="+mn-cs"/>
            </a:endParaRPr>
          </a:p>
        </p:txBody>
      </p:sp>
    </p:spTree>
    <p:extLst>
      <p:ext uri="{BB962C8B-B14F-4D97-AF65-F5344CB8AC3E}">
        <p14:creationId xmlns:p14="http://schemas.microsoft.com/office/powerpoint/2010/main" xmlns="" val="267912219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F6CDBC7C-F9A8-3547-9828-C11B341CE749}" type="slidenum">
              <a:rPr lang="en-US"/>
              <a:pPr>
                <a:defRPr/>
              </a:pPr>
              <a:t>63</a:t>
            </a:fld>
            <a:endParaRPr lang="en-US"/>
          </a:p>
        </p:txBody>
      </p:sp>
      <p:sp>
        <p:nvSpPr>
          <p:cNvPr id="15362" name="AutoShape 2"/>
          <p:cNvSpPr>
            <a:spLocks noGrp="1" noChangeArrowheads="1"/>
          </p:cNvSpPr>
          <p:nvPr>
            <p:ph type="title"/>
          </p:nvPr>
        </p:nvSpPr>
        <p:spPr/>
        <p:txBody>
          <a:bodyPr/>
          <a:lstStyle/>
          <a:p>
            <a:pPr eaLnBrk="1" hangingPunct="1">
              <a:defRPr/>
            </a:pPr>
            <a:r>
              <a:rPr lang="en-US" sz="3200" smtClean="0">
                <a:cs typeface="+mj-cs"/>
              </a:rPr>
              <a:t>Bug-Fixing – When things go wrong..</a:t>
            </a:r>
          </a:p>
        </p:txBody>
      </p:sp>
      <p:sp>
        <p:nvSpPr>
          <p:cNvPr id="15363" name="Rectangle 3"/>
          <p:cNvSpPr>
            <a:spLocks noGrp="1" noChangeArrowheads="1"/>
          </p:cNvSpPr>
          <p:nvPr>
            <p:ph type="body" idx="1"/>
          </p:nvPr>
        </p:nvSpPr>
        <p:spPr/>
        <p:txBody>
          <a:bodyPr/>
          <a:lstStyle/>
          <a:p>
            <a:pPr eaLnBrk="1" hangingPunct="1">
              <a:defRPr/>
            </a:pPr>
            <a:r>
              <a:rPr lang="en-US" smtClean="0">
                <a:cs typeface="+mn-cs"/>
              </a:rPr>
              <a:t>Taking a look at the code</a:t>
            </a:r>
          </a:p>
          <a:p>
            <a:pPr lvl="1" eaLnBrk="1" hangingPunct="1">
              <a:defRPr/>
            </a:pPr>
            <a:r>
              <a:rPr lang="en-US" smtClean="0"/>
              <a:t>Everyone adds to NS2 </a:t>
            </a:r>
            <a:r>
              <a:rPr lang="en-US" smtClean="0">
                <a:sym typeface="Wingdings" charset="0"/>
              </a:rPr>
              <a:t></a:t>
            </a:r>
            <a:endParaRPr lang="en-US" smtClean="0"/>
          </a:p>
          <a:p>
            <a:pPr lvl="1" eaLnBrk="1" hangingPunct="1">
              <a:defRPr/>
            </a:pPr>
            <a:r>
              <a:rPr lang="en-US" smtClean="0">
                <a:solidFill>
                  <a:srgbClr val="009900"/>
                </a:solidFill>
              </a:rPr>
              <a:t>May not always confirm to the norms</a:t>
            </a:r>
          </a:p>
          <a:p>
            <a:pPr lvl="2" eaLnBrk="1" hangingPunct="1">
              <a:defRPr/>
            </a:pPr>
            <a:r>
              <a:rPr lang="en-US" smtClean="0">
                <a:solidFill>
                  <a:srgbClr val="009900"/>
                </a:solidFill>
              </a:rPr>
              <a:t>IP TTL set to 32 instead of 256 </a:t>
            </a:r>
            <a:r>
              <a:rPr lang="en-US" smtClean="0">
                <a:solidFill>
                  <a:srgbClr val="009900"/>
                </a:solidFill>
                <a:sym typeface="Wingdings" charset="0"/>
              </a:rPr>
              <a:t></a:t>
            </a:r>
            <a:endParaRPr lang="en-US" smtClean="0">
              <a:solidFill>
                <a:srgbClr val="009900"/>
              </a:solidFill>
            </a:endParaRPr>
          </a:p>
          <a:p>
            <a:pPr eaLnBrk="1" hangingPunct="1">
              <a:buFont typeface="Wingdings" charset="0"/>
              <a:buNone/>
              <a:defRPr/>
            </a:pPr>
            <a:endParaRPr lang="en-US" smtClean="0">
              <a:cs typeface="+mn-cs"/>
            </a:endParaRPr>
          </a:p>
        </p:txBody>
      </p:sp>
    </p:spTree>
    <p:extLst>
      <p:ext uri="{BB962C8B-B14F-4D97-AF65-F5344CB8AC3E}">
        <p14:creationId xmlns:p14="http://schemas.microsoft.com/office/powerpoint/2010/main" xmlns="" val="286164808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D8FFD60A-6AC1-974B-B3C3-D885CA164643}" type="slidenum">
              <a:rPr lang="en-US"/>
              <a:pPr>
                <a:defRPr/>
              </a:pPr>
              <a:t>64</a:t>
            </a:fld>
            <a:endParaRPr lang="en-US"/>
          </a:p>
        </p:txBody>
      </p:sp>
      <p:sp>
        <p:nvSpPr>
          <p:cNvPr id="17410" name="AutoShape 2"/>
          <p:cNvSpPr>
            <a:spLocks noGrp="1" noChangeArrowheads="1"/>
          </p:cNvSpPr>
          <p:nvPr>
            <p:ph type="title"/>
          </p:nvPr>
        </p:nvSpPr>
        <p:spPr/>
        <p:txBody>
          <a:bodyPr/>
          <a:lstStyle/>
          <a:p>
            <a:pPr eaLnBrk="1" hangingPunct="1">
              <a:defRPr/>
            </a:pPr>
            <a:r>
              <a:rPr lang="en-US" smtClean="0">
                <a:cs typeface="+mj-cs"/>
              </a:rPr>
              <a:t>Bug-Fixing Questions</a:t>
            </a:r>
          </a:p>
        </p:txBody>
      </p:sp>
      <p:sp>
        <p:nvSpPr>
          <p:cNvPr id="17411" name="Rectangle 3"/>
          <p:cNvSpPr>
            <a:spLocks noGrp="1" noChangeArrowheads="1"/>
          </p:cNvSpPr>
          <p:nvPr>
            <p:ph type="body" idx="1"/>
          </p:nvPr>
        </p:nvSpPr>
        <p:spPr/>
        <p:txBody>
          <a:bodyPr/>
          <a:lstStyle/>
          <a:p>
            <a:pPr eaLnBrk="1" hangingPunct="1">
              <a:lnSpc>
                <a:spcPct val="80000"/>
              </a:lnSpc>
              <a:defRPr/>
            </a:pPr>
            <a:r>
              <a:rPr lang="en-US" sz="2400" smtClean="0">
                <a:cs typeface="+mn-cs"/>
              </a:rPr>
              <a:t>What is the expected behaviour of the network?</a:t>
            </a:r>
          </a:p>
          <a:p>
            <a:pPr eaLnBrk="1" hangingPunct="1">
              <a:lnSpc>
                <a:spcPct val="80000"/>
              </a:lnSpc>
              <a:defRPr/>
            </a:pPr>
            <a:r>
              <a:rPr lang="en-US" sz="2400" smtClean="0">
                <a:cs typeface="+mn-cs"/>
              </a:rPr>
              <a:t>Have I connected the network right?</a:t>
            </a:r>
          </a:p>
          <a:p>
            <a:pPr eaLnBrk="1" hangingPunct="1">
              <a:lnSpc>
                <a:spcPct val="80000"/>
              </a:lnSpc>
              <a:defRPr/>
            </a:pPr>
            <a:r>
              <a:rPr lang="en-US" sz="2400" smtClean="0">
                <a:cs typeface="+mn-cs"/>
              </a:rPr>
              <a:t>Am I logging trace information at the right level? Can I change it to narrow down on the problem?</a:t>
            </a:r>
          </a:p>
          <a:p>
            <a:pPr eaLnBrk="1" hangingPunct="1">
              <a:lnSpc>
                <a:spcPct val="80000"/>
              </a:lnSpc>
              <a:defRPr/>
            </a:pPr>
            <a:r>
              <a:rPr lang="en-US" sz="2400" smtClean="0">
                <a:cs typeface="+mn-cs"/>
              </a:rPr>
              <a:t>Has anyone else out there had the same problem?</a:t>
            </a:r>
          </a:p>
          <a:p>
            <a:pPr eaLnBrk="1" hangingPunct="1">
              <a:lnSpc>
                <a:spcPct val="80000"/>
              </a:lnSpc>
              <a:defRPr/>
            </a:pPr>
            <a:r>
              <a:rPr lang="en-US" sz="2400" smtClean="0">
                <a:cs typeface="+mn-cs"/>
              </a:rPr>
              <a:t>Is there something similar in examples that I can look at, and build upon?</a:t>
            </a:r>
          </a:p>
          <a:p>
            <a:pPr eaLnBrk="1" hangingPunct="1">
              <a:lnSpc>
                <a:spcPct val="80000"/>
              </a:lnSpc>
              <a:defRPr/>
            </a:pPr>
            <a:r>
              <a:rPr lang="en-US" sz="2400" smtClean="0">
                <a:cs typeface="+mn-cs"/>
              </a:rPr>
              <a:t>Does the code really do what the protocol says? Are all the default parameters correct?</a:t>
            </a:r>
          </a:p>
          <a:p>
            <a:pPr eaLnBrk="1" hangingPunct="1">
              <a:lnSpc>
                <a:spcPct val="80000"/>
              </a:lnSpc>
              <a:defRPr/>
            </a:pPr>
            <a:r>
              <a:rPr lang="en-US" sz="2400" smtClean="0">
                <a:cs typeface="+mn-cs"/>
              </a:rPr>
              <a:t>Is Tcl being picky here? </a:t>
            </a:r>
            <a:r>
              <a:rPr lang="en-US" sz="2400" smtClean="0">
                <a:cs typeface="+mn-cs"/>
                <a:sym typeface="Wingdings" charset="0"/>
              </a:rPr>
              <a:t></a:t>
            </a:r>
            <a:endParaRPr lang="en-US" sz="2400" smtClean="0">
              <a:cs typeface="+mn-cs"/>
            </a:endParaRPr>
          </a:p>
          <a:p>
            <a:pPr eaLnBrk="1" hangingPunct="1">
              <a:lnSpc>
                <a:spcPct val="80000"/>
              </a:lnSpc>
              <a:defRPr/>
            </a:pPr>
            <a:endParaRPr lang="en-US" sz="2400" smtClean="0">
              <a:cs typeface="+mn-cs"/>
            </a:endParaRPr>
          </a:p>
          <a:p>
            <a:pPr eaLnBrk="1" hangingPunct="1">
              <a:lnSpc>
                <a:spcPct val="80000"/>
              </a:lnSpc>
              <a:defRPr/>
            </a:pPr>
            <a:endParaRPr lang="en-US" sz="2400" smtClean="0">
              <a:cs typeface="+mn-cs"/>
            </a:endParaRPr>
          </a:p>
        </p:txBody>
      </p:sp>
    </p:spTree>
    <p:extLst>
      <p:ext uri="{BB962C8B-B14F-4D97-AF65-F5344CB8AC3E}">
        <p14:creationId xmlns:p14="http://schemas.microsoft.com/office/powerpoint/2010/main" xmlns="" val="424040626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eaLnBrk="1" hangingPunct="1">
              <a:defRPr/>
            </a:pPr>
            <a:r>
              <a:rPr lang="en-US" dirty="0">
                <a:solidFill>
                  <a:srgbClr val="C0C0C0"/>
                </a:solidFill>
              </a:rPr>
              <a:t>What is it?</a:t>
            </a:r>
          </a:p>
          <a:p>
            <a:pPr eaLnBrk="1" hangingPunct="1">
              <a:defRPr/>
            </a:pPr>
            <a:r>
              <a:rPr lang="en-US" dirty="0">
                <a:solidFill>
                  <a:srgbClr val="C0C0C0"/>
                </a:solidFill>
              </a:rPr>
              <a:t>Where and How to get it?</a:t>
            </a:r>
          </a:p>
          <a:p>
            <a:pPr eaLnBrk="1" hangingPunct="1">
              <a:defRPr/>
            </a:pPr>
            <a:r>
              <a:rPr lang="en-US" dirty="0">
                <a:solidFill>
                  <a:srgbClr val="C0C0C0"/>
                </a:solidFill>
              </a:rPr>
              <a:t>How to use ns-2?</a:t>
            </a:r>
          </a:p>
          <a:p>
            <a:pPr eaLnBrk="1" hangingPunct="1">
              <a:defRPr/>
            </a:pPr>
            <a:r>
              <a:rPr lang="en-US" dirty="0">
                <a:solidFill>
                  <a:srgbClr val="C0C0C0"/>
                </a:solidFill>
              </a:rPr>
              <a:t>Adding you own stuff?</a:t>
            </a:r>
          </a:p>
          <a:p>
            <a:pPr eaLnBrk="1" hangingPunct="1">
              <a:defRPr/>
            </a:pPr>
            <a:r>
              <a:rPr lang="en-US" dirty="0">
                <a:solidFill>
                  <a:srgbClr val="C0C0C0"/>
                </a:solidFill>
              </a:rPr>
              <a:t>Documentation</a:t>
            </a:r>
          </a:p>
          <a:p>
            <a:pPr eaLnBrk="1" hangingPunct="1">
              <a:defRPr/>
            </a:pPr>
            <a:r>
              <a:rPr lang="en-US" dirty="0">
                <a:solidFill>
                  <a:srgbClr val="C0C0C0"/>
                </a:solidFill>
              </a:rPr>
              <a:t>Bug-Fixing</a:t>
            </a:r>
          </a:p>
          <a:p>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65</a:t>
            </a:fld>
            <a:endParaRPr lang="en-US"/>
          </a:p>
        </p:txBody>
      </p:sp>
    </p:spTree>
    <p:extLst>
      <p:ext uri="{BB962C8B-B14F-4D97-AF65-F5344CB8AC3E}">
        <p14:creationId xmlns:p14="http://schemas.microsoft.com/office/powerpoint/2010/main" xmlns="" val="416507879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66800"/>
            <a:ext cx="9144000" cy="838200"/>
          </a:xfrm>
        </p:spPr>
        <p:txBody>
          <a:bodyPr/>
          <a:lstStyle/>
          <a:p>
            <a:pPr eaLnBrk="1" hangingPunct="1">
              <a:defRPr/>
            </a:pPr>
            <a:r>
              <a:rPr lang="en-US" dirty="0" smtClean="0">
                <a:cs typeface="+mj-cs"/>
              </a:rPr>
              <a:t>Summary</a:t>
            </a:r>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66</a:t>
            </a:fld>
            <a:endParaRPr lang="en-US"/>
          </a:p>
        </p:txBody>
      </p:sp>
      <p:sp>
        <p:nvSpPr>
          <p:cNvPr id="7" name="Rectangle 3"/>
          <p:cNvSpPr txBox="1">
            <a:spLocks noChangeArrowheads="1"/>
          </p:cNvSpPr>
          <p:nvPr/>
        </p:nvSpPr>
        <p:spPr bwMode="auto">
          <a:xfrm>
            <a:off x="152400" y="3886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eaLnBrk="1" hangingPunct="1">
              <a:defRPr/>
            </a:pPr>
            <a:r>
              <a:rPr lang="en-US" sz="2200" dirty="0" smtClean="0">
                <a:cs typeface="+mn-cs"/>
              </a:rPr>
              <a:t>What is ns-2?</a:t>
            </a:r>
          </a:p>
          <a:p>
            <a:pPr eaLnBrk="1" hangingPunct="1">
              <a:defRPr/>
            </a:pPr>
            <a:r>
              <a:rPr lang="en-US" sz="2200" dirty="0" smtClean="0">
                <a:cs typeface="+mn-cs"/>
              </a:rPr>
              <a:t>How do I get it?</a:t>
            </a:r>
          </a:p>
          <a:p>
            <a:pPr eaLnBrk="1" hangingPunct="1">
              <a:defRPr/>
            </a:pPr>
            <a:r>
              <a:rPr lang="en-US" sz="2200" dirty="0" smtClean="0">
                <a:cs typeface="+mn-cs"/>
              </a:rPr>
              <a:t>How do I use ns-2?</a:t>
            </a:r>
          </a:p>
          <a:p>
            <a:pPr eaLnBrk="1" hangingPunct="1">
              <a:defRPr/>
            </a:pPr>
            <a:r>
              <a:rPr lang="en-US" sz="2200" dirty="0" smtClean="0">
                <a:cs typeface="+mn-cs"/>
              </a:rPr>
              <a:t>How do I add to it?</a:t>
            </a:r>
          </a:p>
          <a:p>
            <a:pPr eaLnBrk="1" hangingPunct="1">
              <a:defRPr/>
            </a:pPr>
            <a:r>
              <a:rPr lang="en-US" sz="2200" dirty="0" smtClean="0">
                <a:cs typeface="+mn-cs"/>
              </a:rPr>
              <a:t>Documentation</a:t>
            </a:r>
          </a:p>
          <a:p>
            <a:pPr eaLnBrk="1" hangingPunct="1">
              <a:defRPr/>
            </a:pPr>
            <a:r>
              <a:rPr lang="en-US" sz="2200" dirty="0" smtClean="0">
                <a:cs typeface="+mn-cs"/>
              </a:rPr>
              <a:t>Bug-Fixing</a:t>
            </a:r>
          </a:p>
        </p:txBody>
      </p:sp>
      <p:sp>
        <p:nvSpPr>
          <p:cNvPr id="9" name="Rectangle 4"/>
          <p:cNvSpPr txBox="1">
            <a:spLocks noChangeArrowheads="1"/>
          </p:cNvSpPr>
          <p:nvPr/>
        </p:nvSpPr>
        <p:spPr>
          <a:xfrm>
            <a:off x="4419600" y="1828800"/>
            <a:ext cx="4267200" cy="2209800"/>
          </a:xfrm>
          <a:prstGeom prst="rect">
            <a:avLst/>
          </a:prstGeom>
        </p:spPr>
        <p:txBody>
          <a:bodyPr/>
          <a:lst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eaLnBrk="1" hangingPunct="1">
              <a:defRPr/>
            </a:pPr>
            <a:r>
              <a:rPr lang="en-US" sz="2400" dirty="0">
                <a:cs typeface="+mn-cs"/>
              </a:rPr>
              <a:t>F</a:t>
            </a:r>
            <a:r>
              <a:rPr lang="en-US" sz="2400" dirty="0" smtClean="0">
                <a:cs typeface="+mn-cs"/>
              </a:rPr>
              <a:t>undamentals of discrete event simulation</a:t>
            </a:r>
          </a:p>
          <a:p>
            <a:pPr eaLnBrk="1" hangingPunct="1">
              <a:defRPr/>
            </a:pPr>
            <a:r>
              <a:rPr lang="en-US" sz="2400" dirty="0" smtClean="0">
                <a:cs typeface="+mn-cs"/>
              </a:rPr>
              <a:t>ns-2 simulation</a:t>
            </a:r>
          </a:p>
          <a:p>
            <a:pPr eaLnBrk="1" hangingPunct="1">
              <a:defRPr/>
            </a:pPr>
            <a:endParaRPr lang="en-US" sz="2400" dirty="0" smtClean="0">
              <a:cs typeface="+mn-cs"/>
            </a:endParaRPr>
          </a:p>
        </p:txBody>
      </p:sp>
      <p:sp>
        <p:nvSpPr>
          <p:cNvPr id="10" name="Rectangle 3"/>
          <p:cNvSpPr txBox="1">
            <a:spLocks noChangeArrowheads="1"/>
          </p:cNvSpPr>
          <p:nvPr/>
        </p:nvSpPr>
        <p:spPr bwMode="auto">
          <a:xfrm>
            <a:off x="685800" y="1828800"/>
            <a:ext cx="3594100" cy="213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eaLnBrk="1" hangingPunct="1">
              <a:defRPr/>
            </a:pPr>
            <a:r>
              <a:rPr lang="en-US" sz="2400" dirty="0" smtClean="0">
                <a:cs typeface="+mn-cs"/>
              </a:rPr>
              <a:t>Learn fundamentals of evaluating network Performance via simulation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H:\Program Files\Microsoft Office\Templates\Presentation Designs\Blends.pot</Template>
  <TotalTime>17199</TotalTime>
  <Words>2936</Words>
  <Application>Microsoft Office PowerPoint</Application>
  <PresentationFormat>On-screen Show (4:3)</PresentationFormat>
  <Paragraphs>550</Paragraphs>
  <Slides>66</Slides>
  <Notes>28</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Blends</vt:lpstr>
      <vt:lpstr>Wireless and Mobile Computing Simulations</vt:lpstr>
      <vt:lpstr>Overview</vt:lpstr>
      <vt:lpstr>Slide 3</vt:lpstr>
      <vt:lpstr>Network Simulation</vt:lpstr>
      <vt:lpstr>What is simulation?</vt:lpstr>
      <vt:lpstr>Why Simulation?</vt:lpstr>
      <vt:lpstr>Simulations Types</vt:lpstr>
      <vt:lpstr>Simulation: Advantages/Drawbacks</vt:lpstr>
      <vt:lpstr>The Evaluation Spectrum</vt:lpstr>
      <vt:lpstr>Programming a Simulation</vt:lpstr>
      <vt:lpstr>Simulator Structure</vt:lpstr>
      <vt:lpstr>Simulator Block Diagram*</vt:lpstr>
      <vt:lpstr>Slide 13</vt:lpstr>
      <vt:lpstr>NS2 Outline</vt:lpstr>
      <vt:lpstr>What is NS2?</vt:lpstr>
      <vt:lpstr>What is NS2?.  Cont. ….</vt:lpstr>
      <vt:lpstr>Slide 17</vt:lpstr>
      <vt:lpstr>Slide 18</vt:lpstr>
      <vt:lpstr>Slide 19</vt:lpstr>
      <vt:lpstr>Slide 20</vt:lpstr>
      <vt:lpstr>What is it?</vt:lpstr>
      <vt:lpstr>Basic ns2 Architecture</vt:lpstr>
      <vt:lpstr>What is NS2?.  Cont. ….</vt:lpstr>
      <vt:lpstr>How Stuff Works</vt:lpstr>
      <vt:lpstr>Outline</vt:lpstr>
      <vt:lpstr>How Do we get NS2?</vt:lpstr>
      <vt:lpstr>Outline</vt:lpstr>
      <vt:lpstr>How Do We use it?</vt:lpstr>
      <vt:lpstr>Basics of using NS2</vt:lpstr>
      <vt:lpstr>A simple Example – Creating the topology</vt:lpstr>
      <vt:lpstr>Creating the topology</vt:lpstr>
      <vt:lpstr>Creating the topology (Contd)</vt:lpstr>
      <vt:lpstr>Creating Topologies (Example)</vt:lpstr>
      <vt:lpstr>Creating Topologies (Example)</vt:lpstr>
      <vt:lpstr>Slide 35</vt:lpstr>
      <vt:lpstr>Adding Traffic</vt:lpstr>
      <vt:lpstr>Putting it together..</vt:lpstr>
      <vt:lpstr>Slide 38</vt:lpstr>
      <vt:lpstr>A second Scenario * (from NS by Example)</vt:lpstr>
      <vt:lpstr>A second Example (From NS by Example)</vt:lpstr>
      <vt:lpstr>A Second Scenario (Contd.)</vt:lpstr>
      <vt:lpstr>A Second Scenario (Contd.)</vt:lpstr>
      <vt:lpstr>A Second Scenario (Contd.)</vt:lpstr>
      <vt:lpstr>A Second Scenario (Contd.)</vt:lpstr>
      <vt:lpstr>A Second Scenario (Contd.)</vt:lpstr>
      <vt:lpstr>Slide 46</vt:lpstr>
      <vt:lpstr>Observing Network Behavior</vt:lpstr>
      <vt:lpstr>Slide 48</vt:lpstr>
      <vt:lpstr>Visualization Tool: nam</vt:lpstr>
      <vt:lpstr>Visualization Tool: nam</vt:lpstr>
      <vt:lpstr>X Graph</vt:lpstr>
      <vt:lpstr>Slide 52</vt:lpstr>
      <vt:lpstr>Outline</vt:lpstr>
      <vt:lpstr>How can I add to NS2?</vt:lpstr>
      <vt:lpstr>Outline</vt:lpstr>
      <vt:lpstr>Documentation – NS2 Documentation</vt:lpstr>
      <vt:lpstr>Documentation – NS2 documentation</vt:lpstr>
      <vt:lpstr>Documentation – NS2 Documentation</vt:lpstr>
      <vt:lpstr>Documentation – Tcl Documentation</vt:lpstr>
      <vt:lpstr>Outline</vt:lpstr>
      <vt:lpstr>Bug-Fixing – When things go wrong..</vt:lpstr>
      <vt:lpstr>Bug-Fixing – When things go wrong..</vt:lpstr>
      <vt:lpstr>Bug-Fixing – When things go wrong..</vt:lpstr>
      <vt:lpstr>Bug-Fixing Questions</vt:lpstr>
      <vt:lpstr>Slide 65</vt:lpstr>
      <vt:lpstr>Summary</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Wireless Communications and Networks</dc:title>
  <dc:creator>Thomas Fronckowiak Jr.</dc:creator>
  <cp:lastModifiedBy>Administrator</cp:lastModifiedBy>
  <cp:revision>614</cp:revision>
  <dcterms:created xsi:type="dcterms:W3CDTF">1999-06-26T21:48:38Z</dcterms:created>
  <dcterms:modified xsi:type="dcterms:W3CDTF">2013-12-27T12:08:25Z</dcterms:modified>
</cp:coreProperties>
</file>