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diagrams/quickStyle1.xml" ContentType="application/vnd.openxmlformats-officedocument.drawingml.diagramStyl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103"/>
  </p:notesMasterIdLst>
  <p:handoutMasterIdLst>
    <p:handoutMasterId r:id="rId104"/>
  </p:handoutMasterIdLst>
  <p:sldIdLst>
    <p:sldId id="403" r:id="rId2"/>
    <p:sldId id="694" r:id="rId3"/>
    <p:sldId id="586" r:id="rId4"/>
    <p:sldId id="587" r:id="rId5"/>
    <p:sldId id="589" r:id="rId6"/>
    <p:sldId id="590" r:id="rId7"/>
    <p:sldId id="591" r:id="rId8"/>
    <p:sldId id="592" r:id="rId9"/>
    <p:sldId id="593" r:id="rId10"/>
    <p:sldId id="594" r:id="rId11"/>
    <p:sldId id="595" r:id="rId12"/>
    <p:sldId id="596" r:id="rId13"/>
    <p:sldId id="597" r:id="rId14"/>
    <p:sldId id="598" r:id="rId15"/>
    <p:sldId id="599" r:id="rId16"/>
    <p:sldId id="588" r:id="rId17"/>
    <p:sldId id="603" r:id="rId18"/>
    <p:sldId id="602" r:id="rId19"/>
    <p:sldId id="631" r:id="rId20"/>
    <p:sldId id="601" r:id="rId21"/>
    <p:sldId id="609" r:id="rId22"/>
    <p:sldId id="610" r:id="rId23"/>
    <p:sldId id="611" r:id="rId24"/>
    <p:sldId id="612" r:id="rId25"/>
    <p:sldId id="613" r:id="rId26"/>
    <p:sldId id="614" r:id="rId27"/>
    <p:sldId id="615" r:id="rId28"/>
    <p:sldId id="616" r:id="rId29"/>
    <p:sldId id="617" r:id="rId30"/>
    <p:sldId id="618" r:id="rId31"/>
    <p:sldId id="619" r:id="rId32"/>
    <p:sldId id="620" r:id="rId33"/>
    <p:sldId id="621" r:id="rId34"/>
    <p:sldId id="622" r:id="rId35"/>
    <p:sldId id="623" r:id="rId36"/>
    <p:sldId id="624" r:id="rId37"/>
    <p:sldId id="625" r:id="rId38"/>
    <p:sldId id="626" r:id="rId39"/>
    <p:sldId id="627" r:id="rId40"/>
    <p:sldId id="628" r:id="rId41"/>
    <p:sldId id="629" r:id="rId42"/>
    <p:sldId id="630" r:id="rId43"/>
    <p:sldId id="632" r:id="rId44"/>
    <p:sldId id="606" r:id="rId45"/>
    <p:sldId id="607" r:id="rId46"/>
    <p:sldId id="634" r:id="rId47"/>
    <p:sldId id="638" r:id="rId48"/>
    <p:sldId id="635" r:id="rId49"/>
    <p:sldId id="639" r:id="rId50"/>
    <p:sldId id="636" r:id="rId51"/>
    <p:sldId id="640" r:id="rId52"/>
    <p:sldId id="637" r:id="rId53"/>
    <p:sldId id="633" r:id="rId54"/>
    <p:sldId id="641" r:id="rId55"/>
    <p:sldId id="642" r:id="rId56"/>
    <p:sldId id="643" r:id="rId57"/>
    <p:sldId id="644" r:id="rId58"/>
    <p:sldId id="645" r:id="rId59"/>
    <p:sldId id="648" r:id="rId60"/>
    <p:sldId id="649" r:id="rId61"/>
    <p:sldId id="650" r:id="rId62"/>
    <p:sldId id="646" r:id="rId63"/>
    <p:sldId id="647" r:id="rId64"/>
    <p:sldId id="653" r:id="rId65"/>
    <p:sldId id="655" r:id="rId66"/>
    <p:sldId id="656" r:id="rId67"/>
    <p:sldId id="657" r:id="rId68"/>
    <p:sldId id="659" r:id="rId69"/>
    <p:sldId id="660" r:id="rId70"/>
    <p:sldId id="661" r:id="rId71"/>
    <p:sldId id="662" r:id="rId72"/>
    <p:sldId id="663" r:id="rId73"/>
    <p:sldId id="664" r:id="rId74"/>
    <p:sldId id="666" r:id="rId75"/>
    <p:sldId id="654" r:id="rId76"/>
    <p:sldId id="652" r:id="rId77"/>
    <p:sldId id="680" r:id="rId78"/>
    <p:sldId id="668" r:id="rId79"/>
    <p:sldId id="669" r:id="rId80"/>
    <p:sldId id="670" r:id="rId81"/>
    <p:sldId id="671" r:id="rId82"/>
    <p:sldId id="672" r:id="rId83"/>
    <p:sldId id="673" r:id="rId84"/>
    <p:sldId id="674" r:id="rId85"/>
    <p:sldId id="675" r:id="rId86"/>
    <p:sldId id="676" r:id="rId87"/>
    <p:sldId id="677" r:id="rId88"/>
    <p:sldId id="678" r:id="rId89"/>
    <p:sldId id="679" r:id="rId90"/>
    <p:sldId id="681" r:id="rId91"/>
    <p:sldId id="682" r:id="rId92"/>
    <p:sldId id="683" r:id="rId93"/>
    <p:sldId id="685" r:id="rId94"/>
    <p:sldId id="687" r:id="rId95"/>
    <p:sldId id="684" r:id="rId96"/>
    <p:sldId id="688" r:id="rId97"/>
    <p:sldId id="689" r:id="rId98"/>
    <p:sldId id="690" r:id="rId99"/>
    <p:sldId id="692" r:id="rId100"/>
    <p:sldId id="693" r:id="rId101"/>
    <p:sldId id="691" r:id="rId10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ahoma"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5pPr>
    <a:lvl6pPr marL="2286000" algn="l" defTabSz="457200" rtl="0" eaLnBrk="1" latinLnBrk="0" hangingPunct="1">
      <a:defRPr sz="2400" kern="1200">
        <a:solidFill>
          <a:schemeClr val="tx1"/>
        </a:solidFill>
        <a:latin typeface="Tahoma" charset="0"/>
        <a:ea typeface="ＭＳ Ｐゴシック" charset="0"/>
        <a:cs typeface="ＭＳ Ｐゴシック" charset="0"/>
      </a:defRPr>
    </a:lvl6pPr>
    <a:lvl7pPr marL="2743200" algn="l" defTabSz="457200" rtl="0" eaLnBrk="1" latinLnBrk="0" hangingPunct="1">
      <a:defRPr sz="2400" kern="1200">
        <a:solidFill>
          <a:schemeClr val="tx1"/>
        </a:solidFill>
        <a:latin typeface="Tahoma" charset="0"/>
        <a:ea typeface="ＭＳ Ｐゴシック" charset="0"/>
        <a:cs typeface="ＭＳ Ｐゴシック" charset="0"/>
      </a:defRPr>
    </a:lvl7pPr>
    <a:lvl8pPr marL="3200400" algn="l" defTabSz="457200" rtl="0" eaLnBrk="1" latinLnBrk="0" hangingPunct="1">
      <a:defRPr sz="2400" kern="1200">
        <a:solidFill>
          <a:schemeClr val="tx1"/>
        </a:solidFill>
        <a:latin typeface="Tahoma" charset="0"/>
        <a:ea typeface="ＭＳ Ｐゴシック" charset="0"/>
        <a:cs typeface="ＭＳ Ｐゴシック" charset="0"/>
      </a:defRPr>
    </a:lvl8pPr>
    <a:lvl9pPr marL="3657600" algn="l" defTabSz="457200" rtl="0" eaLnBrk="1" latinLnBrk="0" hangingPunct="1">
      <a:defRPr sz="2400" kern="1200">
        <a:solidFill>
          <a:schemeClr val="tx1"/>
        </a:solidFill>
        <a:latin typeface="Tahom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CC33"/>
    <a:srgbClr val="996BA8"/>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131" autoAdjust="0"/>
  </p:normalViewPr>
  <p:slideViewPr>
    <p:cSldViewPr>
      <p:cViewPr>
        <p:scale>
          <a:sx n="63" d="100"/>
          <a:sy n="63" d="100"/>
        </p:scale>
        <p:origin x="-1512" y="-72"/>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Lst>
  </p:outlineViewPr>
  <p:notesTextViewPr>
    <p:cViewPr>
      <p:scale>
        <a:sx n="100" d="100"/>
        <a:sy n="100" d="100"/>
      </p:scale>
      <p:origin x="0" y="0"/>
    </p:cViewPr>
  </p:notesTextViewPr>
  <p:sorterViewPr>
    <p:cViewPr>
      <p:scale>
        <a:sx n="66" d="100"/>
        <a:sy n="66" d="100"/>
      </p:scale>
      <p:origin x="0" y="1896"/>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60.xml"/><Relationship Id="rId3" Type="http://schemas.openxmlformats.org/officeDocument/2006/relationships/slide" Target="slides/slide9.xml"/><Relationship Id="rId7" Type="http://schemas.openxmlformats.org/officeDocument/2006/relationships/slide" Target="slides/slide59.xml"/><Relationship Id="rId2" Type="http://schemas.openxmlformats.org/officeDocument/2006/relationships/slide" Target="slides/slide8.xml"/><Relationship Id="rId1" Type="http://schemas.openxmlformats.org/officeDocument/2006/relationships/slide" Target="slides/slide5.xml"/><Relationship Id="rId6" Type="http://schemas.openxmlformats.org/officeDocument/2006/relationships/slide" Target="slides/slide13.xml"/><Relationship Id="rId5" Type="http://schemas.openxmlformats.org/officeDocument/2006/relationships/slide" Target="slides/slide12.xml"/><Relationship Id="rId4"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437851-7239-2F4A-8B45-149E739B3B97}" type="doc">
      <dgm:prSet loTypeId="urn:microsoft.com/office/officeart/2005/8/layout/venn1" loCatId="relationship" qsTypeId="urn:microsoft.com/office/officeart/2005/8/quickstyle/simple4" qsCatId="simple" csTypeId="urn:microsoft.com/office/officeart/2005/8/colors/accent1_2" csCatId="accent1"/>
      <dgm:spPr/>
      <dgm:t>
        <a:bodyPr/>
        <a:lstStyle/>
        <a:p>
          <a:endParaRPr lang="en-US"/>
        </a:p>
      </dgm:t>
    </dgm:pt>
    <dgm:pt modelId="{09A79FEE-4155-A24B-9CCC-DC488FA5EBA9}">
      <dgm:prSet/>
      <dgm:spPr/>
      <dgm:t>
        <a:bodyPr/>
        <a:lstStyle/>
        <a:p>
          <a:pPr rtl="0"/>
          <a:r>
            <a:rPr kumimoji="1" lang="en-US" dirty="0" smtClean="0"/>
            <a:t>used to connect wired or wireless LANs in nearby buildings</a:t>
          </a:r>
          <a:endParaRPr lang="en-US" dirty="0"/>
        </a:p>
      </dgm:t>
    </dgm:pt>
    <dgm:pt modelId="{BDAB81CB-EB0B-8042-8B62-077A20A56C60}" type="parTrans" cxnId="{4A52002C-9FE3-9442-966E-EF45B644B01F}">
      <dgm:prSet/>
      <dgm:spPr/>
      <dgm:t>
        <a:bodyPr/>
        <a:lstStyle/>
        <a:p>
          <a:endParaRPr lang="en-US"/>
        </a:p>
      </dgm:t>
    </dgm:pt>
    <dgm:pt modelId="{C68B851C-613B-1841-BB35-1B30CEF59EC3}" type="sibTrans" cxnId="{4A52002C-9FE3-9442-966E-EF45B644B01F}">
      <dgm:prSet/>
      <dgm:spPr/>
      <dgm:t>
        <a:bodyPr/>
        <a:lstStyle/>
        <a:p>
          <a:endParaRPr lang="en-US"/>
        </a:p>
      </dgm:t>
    </dgm:pt>
    <dgm:pt modelId="{EE583D00-0409-F040-98FF-36AA1B6C1E89}">
      <dgm:prSet/>
      <dgm:spPr/>
      <dgm:t>
        <a:bodyPr/>
        <a:lstStyle/>
        <a:p>
          <a:pPr rtl="0"/>
          <a:r>
            <a:rPr kumimoji="1" lang="en-US" dirty="0" smtClean="0"/>
            <a:t>point-to-point wireless link used</a:t>
          </a:r>
          <a:endParaRPr lang="en-US" dirty="0"/>
        </a:p>
      </dgm:t>
    </dgm:pt>
    <dgm:pt modelId="{8FDAB680-B14E-C54E-99C2-931EF0570A3F}" type="parTrans" cxnId="{66BB22E1-7955-B24D-8CF9-4D8FEC05A47E}">
      <dgm:prSet/>
      <dgm:spPr/>
      <dgm:t>
        <a:bodyPr/>
        <a:lstStyle/>
        <a:p>
          <a:endParaRPr lang="en-US"/>
        </a:p>
      </dgm:t>
    </dgm:pt>
    <dgm:pt modelId="{263340D5-D83C-E44E-8857-6AF006A0C199}" type="sibTrans" cxnId="{66BB22E1-7955-B24D-8CF9-4D8FEC05A47E}">
      <dgm:prSet/>
      <dgm:spPr/>
      <dgm:t>
        <a:bodyPr/>
        <a:lstStyle/>
        <a:p>
          <a:endParaRPr lang="en-US"/>
        </a:p>
      </dgm:t>
    </dgm:pt>
    <dgm:pt modelId="{567E4BE6-A2EF-9948-9152-071B20511879}">
      <dgm:prSet/>
      <dgm:spPr/>
      <dgm:t>
        <a:bodyPr/>
        <a:lstStyle/>
        <a:p>
          <a:pPr rtl="0"/>
          <a:r>
            <a:rPr kumimoji="1" lang="en-GB" dirty="0" smtClean="0"/>
            <a:t>not</a:t>
          </a:r>
          <a:r>
            <a:rPr kumimoji="1" lang="en-US" dirty="0" smtClean="0"/>
            <a:t> a LAN per se</a:t>
          </a:r>
          <a:endParaRPr kumimoji="1" lang="en-GB" dirty="0"/>
        </a:p>
      </dgm:t>
    </dgm:pt>
    <dgm:pt modelId="{66C6BB66-4EA8-E648-8768-35534D077FB4}" type="parTrans" cxnId="{9F438FB7-E4CB-B34B-A04C-F3B7FDCF7649}">
      <dgm:prSet/>
      <dgm:spPr/>
      <dgm:t>
        <a:bodyPr/>
        <a:lstStyle/>
        <a:p>
          <a:endParaRPr lang="en-US"/>
        </a:p>
      </dgm:t>
    </dgm:pt>
    <dgm:pt modelId="{55F75426-27F5-284B-B937-BD700C989798}" type="sibTrans" cxnId="{9F438FB7-E4CB-B34B-A04C-F3B7FDCF7649}">
      <dgm:prSet/>
      <dgm:spPr/>
      <dgm:t>
        <a:bodyPr/>
        <a:lstStyle/>
        <a:p>
          <a:endParaRPr lang="en-US"/>
        </a:p>
      </dgm:t>
    </dgm:pt>
    <dgm:pt modelId="{05974656-63F8-5748-B4C8-CE6F91E0C4C3}">
      <dgm:prSet/>
      <dgm:spPr/>
      <dgm:t>
        <a:bodyPr/>
        <a:lstStyle/>
        <a:p>
          <a:pPr rtl="0"/>
          <a:r>
            <a:rPr kumimoji="1" lang="en-GB" dirty="0" smtClean="0"/>
            <a:t>connect</a:t>
          </a:r>
          <a:r>
            <a:rPr kumimoji="1" lang="en-US" dirty="0" smtClean="0"/>
            <a:t> bridges or routers</a:t>
          </a:r>
          <a:endParaRPr kumimoji="1" lang="en-GB" dirty="0"/>
        </a:p>
      </dgm:t>
    </dgm:pt>
    <dgm:pt modelId="{A3E11137-8833-A74A-9494-A315B83D9B12}" type="parTrans" cxnId="{8FE246BF-7A66-C247-83BE-3581D2FE7844}">
      <dgm:prSet/>
      <dgm:spPr/>
      <dgm:t>
        <a:bodyPr/>
        <a:lstStyle/>
        <a:p>
          <a:endParaRPr lang="en-US"/>
        </a:p>
      </dgm:t>
    </dgm:pt>
    <dgm:pt modelId="{7056D030-4FA9-A94F-A04D-F8017235B2D3}" type="sibTrans" cxnId="{8FE246BF-7A66-C247-83BE-3581D2FE7844}">
      <dgm:prSet/>
      <dgm:spPr/>
      <dgm:t>
        <a:bodyPr/>
        <a:lstStyle/>
        <a:p>
          <a:endParaRPr lang="en-US"/>
        </a:p>
      </dgm:t>
    </dgm:pt>
    <dgm:pt modelId="{3BEE34CC-665B-D343-A214-C37BFF082E05}" type="pres">
      <dgm:prSet presAssocID="{FC437851-7239-2F4A-8B45-149E739B3B97}" presName="compositeShape" presStyleCnt="0">
        <dgm:presLayoutVars>
          <dgm:chMax val="7"/>
          <dgm:dir/>
          <dgm:resizeHandles val="exact"/>
        </dgm:presLayoutVars>
      </dgm:prSet>
      <dgm:spPr/>
      <dgm:t>
        <a:bodyPr/>
        <a:lstStyle/>
        <a:p>
          <a:endParaRPr lang="en-US"/>
        </a:p>
      </dgm:t>
    </dgm:pt>
    <dgm:pt modelId="{A06D974B-3DE2-1D48-88BE-DCDBA14982BC}" type="pres">
      <dgm:prSet presAssocID="{09A79FEE-4155-A24B-9CCC-DC488FA5EBA9}" presName="circ1" presStyleLbl="vennNode1" presStyleIdx="0" presStyleCnt="3"/>
      <dgm:spPr/>
      <dgm:t>
        <a:bodyPr/>
        <a:lstStyle/>
        <a:p>
          <a:endParaRPr lang="en-US"/>
        </a:p>
      </dgm:t>
    </dgm:pt>
    <dgm:pt modelId="{E319D374-3A00-E945-8712-3A7AFF9563E3}" type="pres">
      <dgm:prSet presAssocID="{09A79FEE-4155-A24B-9CCC-DC488FA5EBA9}" presName="circ1Tx" presStyleLbl="revTx" presStyleIdx="0" presStyleCnt="0">
        <dgm:presLayoutVars>
          <dgm:chMax val="0"/>
          <dgm:chPref val="0"/>
          <dgm:bulletEnabled val="1"/>
        </dgm:presLayoutVars>
      </dgm:prSet>
      <dgm:spPr/>
      <dgm:t>
        <a:bodyPr/>
        <a:lstStyle/>
        <a:p>
          <a:endParaRPr lang="en-US"/>
        </a:p>
      </dgm:t>
    </dgm:pt>
    <dgm:pt modelId="{DBE2E10E-CCA8-8B4E-9D12-D7FFEEC4E25C}" type="pres">
      <dgm:prSet presAssocID="{EE583D00-0409-F040-98FF-36AA1B6C1E89}" presName="circ2" presStyleLbl="vennNode1" presStyleIdx="1" presStyleCnt="3"/>
      <dgm:spPr/>
      <dgm:t>
        <a:bodyPr/>
        <a:lstStyle/>
        <a:p>
          <a:endParaRPr lang="en-US"/>
        </a:p>
      </dgm:t>
    </dgm:pt>
    <dgm:pt modelId="{A085FAE2-4DA4-0249-B136-81E7BBC6CCD4}" type="pres">
      <dgm:prSet presAssocID="{EE583D00-0409-F040-98FF-36AA1B6C1E89}" presName="circ2Tx" presStyleLbl="revTx" presStyleIdx="0" presStyleCnt="0">
        <dgm:presLayoutVars>
          <dgm:chMax val="0"/>
          <dgm:chPref val="0"/>
          <dgm:bulletEnabled val="1"/>
        </dgm:presLayoutVars>
      </dgm:prSet>
      <dgm:spPr/>
      <dgm:t>
        <a:bodyPr/>
        <a:lstStyle/>
        <a:p>
          <a:endParaRPr lang="en-US"/>
        </a:p>
      </dgm:t>
    </dgm:pt>
    <dgm:pt modelId="{C89E6505-16CC-F24F-A99B-5B81610DA412}" type="pres">
      <dgm:prSet presAssocID="{05974656-63F8-5748-B4C8-CE6F91E0C4C3}" presName="circ3" presStyleLbl="vennNode1" presStyleIdx="2" presStyleCnt="3"/>
      <dgm:spPr/>
      <dgm:t>
        <a:bodyPr/>
        <a:lstStyle/>
        <a:p>
          <a:endParaRPr lang="en-US"/>
        </a:p>
      </dgm:t>
    </dgm:pt>
    <dgm:pt modelId="{94074F19-7A33-FC43-AA7A-B5981A6BC643}" type="pres">
      <dgm:prSet presAssocID="{05974656-63F8-5748-B4C8-CE6F91E0C4C3}" presName="circ3Tx" presStyleLbl="revTx" presStyleIdx="0" presStyleCnt="0">
        <dgm:presLayoutVars>
          <dgm:chMax val="0"/>
          <dgm:chPref val="0"/>
          <dgm:bulletEnabled val="1"/>
        </dgm:presLayoutVars>
      </dgm:prSet>
      <dgm:spPr/>
      <dgm:t>
        <a:bodyPr/>
        <a:lstStyle/>
        <a:p>
          <a:endParaRPr lang="en-US"/>
        </a:p>
      </dgm:t>
    </dgm:pt>
  </dgm:ptLst>
  <dgm:cxnLst>
    <dgm:cxn modelId="{66BB22E1-7955-B24D-8CF9-4D8FEC05A47E}" srcId="{FC437851-7239-2F4A-8B45-149E739B3B97}" destId="{EE583D00-0409-F040-98FF-36AA1B6C1E89}" srcOrd="1" destOrd="0" parTransId="{8FDAB680-B14E-C54E-99C2-931EF0570A3F}" sibTransId="{263340D5-D83C-E44E-8857-6AF006A0C199}"/>
    <dgm:cxn modelId="{40064528-A889-D540-880F-870C848D3BD8}" type="presOf" srcId="{09A79FEE-4155-A24B-9CCC-DC488FA5EBA9}" destId="{E319D374-3A00-E945-8712-3A7AFF9563E3}" srcOrd="1" destOrd="0" presId="urn:microsoft.com/office/officeart/2005/8/layout/venn1"/>
    <dgm:cxn modelId="{A3F1622C-3696-804A-A9E8-0D0053E5E8CD}" type="presOf" srcId="{05974656-63F8-5748-B4C8-CE6F91E0C4C3}" destId="{94074F19-7A33-FC43-AA7A-B5981A6BC643}" srcOrd="1" destOrd="0" presId="urn:microsoft.com/office/officeart/2005/8/layout/venn1"/>
    <dgm:cxn modelId="{16F253FF-769E-F94E-B50B-937E35E09BE6}" type="presOf" srcId="{567E4BE6-A2EF-9948-9152-071B20511879}" destId="{A085FAE2-4DA4-0249-B136-81E7BBC6CCD4}" srcOrd="1" destOrd="1" presId="urn:microsoft.com/office/officeart/2005/8/layout/venn1"/>
    <dgm:cxn modelId="{9F438FB7-E4CB-B34B-A04C-F3B7FDCF7649}" srcId="{EE583D00-0409-F040-98FF-36AA1B6C1E89}" destId="{567E4BE6-A2EF-9948-9152-071B20511879}" srcOrd="0" destOrd="0" parTransId="{66C6BB66-4EA8-E648-8768-35534D077FB4}" sibTransId="{55F75426-27F5-284B-B937-BD700C989798}"/>
    <dgm:cxn modelId="{A1EB65C3-BC22-9848-B0B5-4E5751FCBA10}" type="presOf" srcId="{EE583D00-0409-F040-98FF-36AA1B6C1E89}" destId="{DBE2E10E-CCA8-8B4E-9D12-D7FFEEC4E25C}" srcOrd="0" destOrd="0" presId="urn:microsoft.com/office/officeart/2005/8/layout/venn1"/>
    <dgm:cxn modelId="{4013F72A-2ECC-3F4D-9909-4DCFFC3DFEE8}" type="presOf" srcId="{09A79FEE-4155-A24B-9CCC-DC488FA5EBA9}" destId="{A06D974B-3DE2-1D48-88BE-DCDBA14982BC}" srcOrd="0" destOrd="0" presId="urn:microsoft.com/office/officeart/2005/8/layout/venn1"/>
    <dgm:cxn modelId="{D5DF5BAC-0651-9040-B583-ADD45112AB73}" type="presOf" srcId="{EE583D00-0409-F040-98FF-36AA1B6C1E89}" destId="{A085FAE2-4DA4-0249-B136-81E7BBC6CCD4}" srcOrd="1" destOrd="0" presId="urn:microsoft.com/office/officeart/2005/8/layout/venn1"/>
    <dgm:cxn modelId="{0403B8F9-8EE5-C04F-9789-3D10DCE8E72E}" type="presOf" srcId="{FC437851-7239-2F4A-8B45-149E739B3B97}" destId="{3BEE34CC-665B-D343-A214-C37BFF082E05}" srcOrd="0" destOrd="0" presId="urn:microsoft.com/office/officeart/2005/8/layout/venn1"/>
    <dgm:cxn modelId="{DDDFD281-B98C-954C-9800-1E19BA6F10DA}" type="presOf" srcId="{567E4BE6-A2EF-9948-9152-071B20511879}" destId="{DBE2E10E-CCA8-8B4E-9D12-D7FFEEC4E25C}" srcOrd="0" destOrd="1" presId="urn:microsoft.com/office/officeart/2005/8/layout/venn1"/>
    <dgm:cxn modelId="{8FE246BF-7A66-C247-83BE-3581D2FE7844}" srcId="{FC437851-7239-2F4A-8B45-149E739B3B97}" destId="{05974656-63F8-5748-B4C8-CE6F91E0C4C3}" srcOrd="2" destOrd="0" parTransId="{A3E11137-8833-A74A-9494-A315B83D9B12}" sibTransId="{7056D030-4FA9-A94F-A04D-F8017235B2D3}"/>
    <dgm:cxn modelId="{2AA61540-C1DF-AB47-AC38-496469F2E50D}" type="presOf" srcId="{05974656-63F8-5748-B4C8-CE6F91E0C4C3}" destId="{C89E6505-16CC-F24F-A99B-5B81610DA412}" srcOrd="0" destOrd="0" presId="urn:microsoft.com/office/officeart/2005/8/layout/venn1"/>
    <dgm:cxn modelId="{4A52002C-9FE3-9442-966E-EF45B644B01F}" srcId="{FC437851-7239-2F4A-8B45-149E739B3B97}" destId="{09A79FEE-4155-A24B-9CCC-DC488FA5EBA9}" srcOrd="0" destOrd="0" parTransId="{BDAB81CB-EB0B-8042-8B62-077A20A56C60}" sibTransId="{C68B851C-613B-1841-BB35-1B30CEF59EC3}"/>
    <dgm:cxn modelId="{54EE018C-B073-E84A-A4B3-6A963913B860}" type="presParOf" srcId="{3BEE34CC-665B-D343-A214-C37BFF082E05}" destId="{A06D974B-3DE2-1D48-88BE-DCDBA14982BC}" srcOrd="0" destOrd="0" presId="urn:microsoft.com/office/officeart/2005/8/layout/venn1"/>
    <dgm:cxn modelId="{6076B08A-F99C-6246-8B3D-41EC033D15FD}" type="presParOf" srcId="{3BEE34CC-665B-D343-A214-C37BFF082E05}" destId="{E319D374-3A00-E945-8712-3A7AFF9563E3}" srcOrd="1" destOrd="0" presId="urn:microsoft.com/office/officeart/2005/8/layout/venn1"/>
    <dgm:cxn modelId="{70389DDB-C388-204A-9169-B3FC6E581A72}" type="presParOf" srcId="{3BEE34CC-665B-D343-A214-C37BFF082E05}" destId="{DBE2E10E-CCA8-8B4E-9D12-D7FFEEC4E25C}" srcOrd="2" destOrd="0" presId="urn:microsoft.com/office/officeart/2005/8/layout/venn1"/>
    <dgm:cxn modelId="{B7D9BC86-728E-8547-8248-92A141376F9B}" type="presParOf" srcId="{3BEE34CC-665B-D343-A214-C37BFF082E05}" destId="{A085FAE2-4DA4-0249-B136-81E7BBC6CCD4}" srcOrd="3" destOrd="0" presId="urn:microsoft.com/office/officeart/2005/8/layout/venn1"/>
    <dgm:cxn modelId="{B3CA9846-2121-A240-8F69-320599167A6E}" type="presParOf" srcId="{3BEE34CC-665B-D343-A214-C37BFF082E05}" destId="{C89E6505-16CC-F24F-A99B-5B81610DA412}" srcOrd="4" destOrd="0" presId="urn:microsoft.com/office/officeart/2005/8/layout/venn1"/>
    <dgm:cxn modelId="{84280B89-7854-2C4B-9B4C-4652CF80CED9}" type="presParOf" srcId="{3BEE34CC-665B-D343-A214-C37BFF082E05}" destId="{94074F19-7A33-FC43-AA7A-B5981A6BC643}" srcOrd="5"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2870D1-EF66-4061-A53D-2D5E5529780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F95F4207-4ECE-44C6-BA75-EEEFAF919369}">
      <dgm:prSet phldrT="[Text]"/>
      <dgm:spPr/>
      <dgm:t>
        <a:bodyPr/>
        <a:lstStyle/>
        <a:p>
          <a:r>
            <a:rPr kumimoji="1" lang="en-GB" dirty="0" smtClean="0"/>
            <a:t>link</a:t>
          </a:r>
          <a:r>
            <a:rPr kumimoji="1" lang="en-US" dirty="0" smtClean="0"/>
            <a:t> LAN hub &amp; mobile data terminal </a:t>
          </a:r>
          <a:endParaRPr lang="en-US" dirty="0"/>
        </a:p>
      </dgm:t>
    </dgm:pt>
    <dgm:pt modelId="{97077C59-CE2A-4122-B93B-AFFB3143AB30}" type="parTrans" cxnId="{25277746-E00E-4196-977E-A026ED76340C}">
      <dgm:prSet/>
      <dgm:spPr/>
      <dgm:t>
        <a:bodyPr/>
        <a:lstStyle/>
        <a:p>
          <a:endParaRPr lang="en-US"/>
        </a:p>
      </dgm:t>
    </dgm:pt>
    <dgm:pt modelId="{6FAB1D68-352B-463C-8484-36F2A4C0FB64}" type="sibTrans" cxnId="{25277746-E00E-4196-977E-A026ED76340C}">
      <dgm:prSet/>
      <dgm:spPr/>
      <dgm:t>
        <a:bodyPr/>
        <a:lstStyle/>
        <a:p>
          <a:endParaRPr lang="en-US"/>
        </a:p>
      </dgm:t>
    </dgm:pt>
    <dgm:pt modelId="{90DD1363-CA52-4DB3-BEB0-29EC0E222801}">
      <dgm:prSet/>
      <dgm:spPr/>
      <dgm:t>
        <a:bodyPr/>
        <a:lstStyle/>
        <a:p>
          <a:r>
            <a:rPr kumimoji="1" lang="en-GB" dirty="0" smtClean="0"/>
            <a:t>laptop</a:t>
          </a:r>
          <a:r>
            <a:rPr kumimoji="1" lang="en-US" dirty="0" smtClean="0"/>
            <a:t> or notepad computer</a:t>
          </a:r>
          <a:endParaRPr lang="en-US" dirty="0"/>
        </a:p>
      </dgm:t>
    </dgm:pt>
    <dgm:pt modelId="{6BA6A7D5-2F54-4465-B103-2DACCD4C02E2}" type="parTrans" cxnId="{09582705-EDC5-41CC-A4D2-495C8EF52FDD}">
      <dgm:prSet/>
      <dgm:spPr/>
      <dgm:t>
        <a:bodyPr/>
        <a:lstStyle/>
        <a:p>
          <a:endParaRPr lang="en-US"/>
        </a:p>
      </dgm:t>
    </dgm:pt>
    <dgm:pt modelId="{CFD74935-C469-4335-8E76-0097B42BE13F}" type="sibTrans" cxnId="{09582705-EDC5-41CC-A4D2-495C8EF52FDD}">
      <dgm:prSet/>
      <dgm:spPr/>
      <dgm:t>
        <a:bodyPr/>
        <a:lstStyle/>
        <a:p>
          <a:endParaRPr lang="en-US"/>
        </a:p>
      </dgm:t>
    </dgm:pt>
    <dgm:pt modelId="{56889CCD-8C14-4D09-8080-E2BDDCFC6BBF}">
      <dgm:prSet/>
      <dgm:spPr/>
      <dgm:t>
        <a:bodyPr/>
        <a:lstStyle/>
        <a:p>
          <a:r>
            <a:rPr kumimoji="1" lang="en-GB" dirty="0" smtClean="0"/>
            <a:t>enable </a:t>
          </a:r>
          <a:r>
            <a:rPr kumimoji="1" lang="en-US" dirty="0" smtClean="0"/>
            <a:t>employee to transfer data from portable computer to server</a:t>
          </a:r>
          <a:endParaRPr kumimoji="1" lang="en-GB" dirty="0"/>
        </a:p>
      </dgm:t>
    </dgm:pt>
    <dgm:pt modelId="{25A9EAC4-743A-4F30-A6DB-CAFC02419B2A}" type="parTrans" cxnId="{EDA06F21-91A4-4AED-868A-D56F2F818AB4}">
      <dgm:prSet/>
      <dgm:spPr/>
      <dgm:t>
        <a:bodyPr/>
        <a:lstStyle/>
        <a:p>
          <a:endParaRPr lang="en-US"/>
        </a:p>
      </dgm:t>
    </dgm:pt>
    <dgm:pt modelId="{8BA6131A-285E-4E22-BE0D-52FE47A9EF9E}" type="sibTrans" cxnId="{EDA06F21-91A4-4AED-868A-D56F2F818AB4}">
      <dgm:prSet/>
      <dgm:spPr/>
      <dgm:t>
        <a:bodyPr/>
        <a:lstStyle/>
        <a:p>
          <a:endParaRPr lang="en-US"/>
        </a:p>
      </dgm:t>
    </dgm:pt>
    <dgm:pt modelId="{5F66A3FA-B727-4161-AA14-9C5C99D10D9F}" type="pres">
      <dgm:prSet presAssocID="{4B2870D1-EF66-4061-A53D-2D5E55297808}" presName="linear" presStyleCnt="0">
        <dgm:presLayoutVars>
          <dgm:dir/>
          <dgm:animLvl val="lvl"/>
          <dgm:resizeHandles val="exact"/>
        </dgm:presLayoutVars>
      </dgm:prSet>
      <dgm:spPr/>
      <dgm:t>
        <a:bodyPr/>
        <a:lstStyle/>
        <a:p>
          <a:endParaRPr lang="en-US"/>
        </a:p>
      </dgm:t>
    </dgm:pt>
    <dgm:pt modelId="{612108EE-54B5-4A18-9D0D-9E9E25EA1F1F}" type="pres">
      <dgm:prSet presAssocID="{F95F4207-4ECE-44C6-BA75-EEEFAF919369}" presName="parentLin" presStyleCnt="0"/>
      <dgm:spPr/>
    </dgm:pt>
    <dgm:pt modelId="{5E656080-3457-47A0-8E6B-5EF83033A76C}" type="pres">
      <dgm:prSet presAssocID="{F95F4207-4ECE-44C6-BA75-EEEFAF919369}" presName="parentLeftMargin" presStyleLbl="node1" presStyleIdx="0" presStyleCnt="1"/>
      <dgm:spPr/>
      <dgm:t>
        <a:bodyPr/>
        <a:lstStyle/>
        <a:p>
          <a:endParaRPr lang="en-US"/>
        </a:p>
      </dgm:t>
    </dgm:pt>
    <dgm:pt modelId="{D1B22D8B-9CE1-4B0D-86E1-F4CCEE74FF52}" type="pres">
      <dgm:prSet presAssocID="{F95F4207-4ECE-44C6-BA75-EEEFAF919369}" presName="parentText" presStyleLbl="node1" presStyleIdx="0" presStyleCnt="1">
        <dgm:presLayoutVars>
          <dgm:chMax val="0"/>
          <dgm:bulletEnabled val="1"/>
        </dgm:presLayoutVars>
      </dgm:prSet>
      <dgm:spPr/>
      <dgm:t>
        <a:bodyPr/>
        <a:lstStyle/>
        <a:p>
          <a:endParaRPr lang="en-US"/>
        </a:p>
      </dgm:t>
    </dgm:pt>
    <dgm:pt modelId="{7685E614-4413-4B76-86FA-6FDB17303C6F}" type="pres">
      <dgm:prSet presAssocID="{F95F4207-4ECE-44C6-BA75-EEEFAF919369}" presName="negativeSpace" presStyleCnt="0"/>
      <dgm:spPr/>
    </dgm:pt>
    <dgm:pt modelId="{4F2EAD6F-96AA-470F-B4CA-176C050DE112}" type="pres">
      <dgm:prSet presAssocID="{F95F4207-4ECE-44C6-BA75-EEEFAF919369}" presName="childText" presStyleLbl="conFgAcc1" presStyleIdx="0" presStyleCnt="1">
        <dgm:presLayoutVars>
          <dgm:bulletEnabled val="1"/>
        </dgm:presLayoutVars>
      </dgm:prSet>
      <dgm:spPr/>
      <dgm:t>
        <a:bodyPr/>
        <a:lstStyle/>
        <a:p>
          <a:endParaRPr lang="en-US"/>
        </a:p>
      </dgm:t>
    </dgm:pt>
  </dgm:ptLst>
  <dgm:cxnLst>
    <dgm:cxn modelId="{C531EFC1-99E2-3847-AD25-CFAE171F3CE7}" type="presOf" srcId="{4B2870D1-EF66-4061-A53D-2D5E55297808}" destId="{5F66A3FA-B727-4161-AA14-9C5C99D10D9F}" srcOrd="0" destOrd="0" presId="urn:microsoft.com/office/officeart/2005/8/layout/list1"/>
    <dgm:cxn modelId="{610FDF64-D785-7E47-9B12-B6AD95F58906}" type="presOf" srcId="{F95F4207-4ECE-44C6-BA75-EEEFAF919369}" destId="{D1B22D8B-9CE1-4B0D-86E1-F4CCEE74FF52}" srcOrd="1" destOrd="0" presId="urn:microsoft.com/office/officeart/2005/8/layout/list1"/>
    <dgm:cxn modelId="{25277746-E00E-4196-977E-A026ED76340C}" srcId="{4B2870D1-EF66-4061-A53D-2D5E55297808}" destId="{F95F4207-4ECE-44C6-BA75-EEEFAF919369}" srcOrd="0" destOrd="0" parTransId="{97077C59-CE2A-4122-B93B-AFFB3143AB30}" sibTransId="{6FAB1D68-352B-463C-8484-36F2A4C0FB64}"/>
    <dgm:cxn modelId="{09582705-EDC5-41CC-A4D2-495C8EF52FDD}" srcId="{F95F4207-4ECE-44C6-BA75-EEEFAF919369}" destId="{90DD1363-CA52-4DB3-BEB0-29EC0E222801}" srcOrd="0" destOrd="0" parTransId="{6BA6A7D5-2F54-4465-B103-2DACCD4C02E2}" sibTransId="{CFD74935-C469-4335-8E76-0097B42BE13F}"/>
    <dgm:cxn modelId="{EDA06F21-91A4-4AED-868A-D56F2F818AB4}" srcId="{F95F4207-4ECE-44C6-BA75-EEEFAF919369}" destId="{56889CCD-8C14-4D09-8080-E2BDDCFC6BBF}" srcOrd="1" destOrd="0" parTransId="{25A9EAC4-743A-4F30-A6DB-CAFC02419B2A}" sibTransId="{8BA6131A-285E-4E22-BE0D-52FE47A9EF9E}"/>
    <dgm:cxn modelId="{87F83CF0-6565-9D48-AEA8-1F15A2252656}" type="presOf" srcId="{F95F4207-4ECE-44C6-BA75-EEEFAF919369}" destId="{5E656080-3457-47A0-8E6B-5EF83033A76C}" srcOrd="0" destOrd="0" presId="urn:microsoft.com/office/officeart/2005/8/layout/list1"/>
    <dgm:cxn modelId="{E092100E-E78B-C34C-BE66-A4E79693DAC2}" type="presOf" srcId="{56889CCD-8C14-4D09-8080-E2BDDCFC6BBF}" destId="{4F2EAD6F-96AA-470F-B4CA-176C050DE112}" srcOrd="0" destOrd="1" presId="urn:microsoft.com/office/officeart/2005/8/layout/list1"/>
    <dgm:cxn modelId="{5D89BE05-82FD-F247-AABB-F589277F093D}" type="presOf" srcId="{90DD1363-CA52-4DB3-BEB0-29EC0E222801}" destId="{4F2EAD6F-96AA-470F-B4CA-176C050DE112}" srcOrd="0" destOrd="0" presId="urn:microsoft.com/office/officeart/2005/8/layout/list1"/>
    <dgm:cxn modelId="{31E2E6DF-3ACB-6448-AA25-57BBF364930D}" type="presParOf" srcId="{5F66A3FA-B727-4161-AA14-9C5C99D10D9F}" destId="{612108EE-54B5-4A18-9D0D-9E9E25EA1F1F}" srcOrd="0" destOrd="0" presId="urn:microsoft.com/office/officeart/2005/8/layout/list1"/>
    <dgm:cxn modelId="{26FDB179-410E-D34B-8783-DF696DB3FC1B}" type="presParOf" srcId="{612108EE-54B5-4A18-9D0D-9E9E25EA1F1F}" destId="{5E656080-3457-47A0-8E6B-5EF83033A76C}" srcOrd="0" destOrd="0" presId="urn:microsoft.com/office/officeart/2005/8/layout/list1"/>
    <dgm:cxn modelId="{893A0C03-A7B0-E141-91C1-032E991E0A05}" type="presParOf" srcId="{612108EE-54B5-4A18-9D0D-9E9E25EA1F1F}" destId="{D1B22D8B-9CE1-4B0D-86E1-F4CCEE74FF52}" srcOrd="1" destOrd="0" presId="urn:microsoft.com/office/officeart/2005/8/layout/list1"/>
    <dgm:cxn modelId="{F1215C4B-106F-454F-AE14-57E8EE5487EA}" type="presParOf" srcId="{5F66A3FA-B727-4161-AA14-9C5C99D10D9F}" destId="{7685E614-4413-4B76-86FA-6FDB17303C6F}" srcOrd="1" destOrd="0" presId="urn:microsoft.com/office/officeart/2005/8/layout/list1"/>
    <dgm:cxn modelId="{CD10FD6E-F5B4-B944-AD28-7E774C27C321}" type="presParOf" srcId="{5F66A3FA-B727-4161-AA14-9C5C99D10D9F}" destId="{4F2EAD6F-96AA-470F-B4CA-176C050DE112}"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BE3D37-DC7A-FE44-B73B-D6A1320B677F}" type="doc">
      <dgm:prSet loTypeId="urn:microsoft.com/office/officeart/2005/8/layout/bProcess3" loCatId="process" qsTypeId="urn:microsoft.com/office/officeart/2005/8/quickstyle/simple4" qsCatId="simple" csTypeId="urn:microsoft.com/office/officeart/2005/8/colors/accent1_2" csCatId="accent1" phldr="1"/>
      <dgm:spPr/>
      <dgm:t>
        <a:bodyPr/>
        <a:lstStyle/>
        <a:p>
          <a:endParaRPr lang="en-US"/>
        </a:p>
      </dgm:t>
    </dgm:pt>
    <dgm:pt modelId="{B3928F28-D1A8-E04A-8683-F73EEA98453D}">
      <dgm:prSet custT="1"/>
      <dgm:spPr/>
      <dgm:t>
        <a:bodyPr/>
        <a:lstStyle/>
        <a:p>
          <a:pPr rtl="0"/>
          <a:r>
            <a:rPr kumimoji="1" lang="en-US" sz="1600" b="1" i="0" dirty="0" smtClean="0">
              <a:solidFill>
                <a:schemeClr val="bg1"/>
              </a:solidFill>
            </a:rPr>
            <a:t>THROUGHPUT – </a:t>
          </a:r>
          <a:r>
            <a:rPr kumimoji="1" lang="en-US" sz="1600" b="1" i="0" dirty="0" smtClean="0">
              <a:solidFill>
                <a:schemeClr val="tx1"/>
              </a:solidFill>
            </a:rPr>
            <a:t>should make efficient use of medium</a:t>
          </a:r>
          <a:endParaRPr kumimoji="1" lang="en-GB" sz="1600" b="1" i="0" dirty="0">
            <a:solidFill>
              <a:schemeClr val="tx1"/>
            </a:solidFill>
          </a:endParaRPr>
        </a:p>
      </dgm:t>
    </dgm:pt>
    <dgm:pt modelId="{954B6D89-3499-D247-B6DD-DC9ECE9E9763}" type="parTrans" cxnId="{FCCD6ECC-092F-514C-B850-3E5CA7D04CF7}">
      <dgm:prSet/>
      <dgm:spPr/>
      <dgm:t>
        <a:bodyPr/>
        <a:lstStyle/>
        <a:p>
          <a:endParaRPr lang="en-US"/>
        </a:p>
      </dgm:t>
    </dgm:pt>
    <dgm:pt modelId="{04866FEA-6E8B-EB4B-94CB-CC5146112CA4}" type="sibTrans" cxnId="{FCCD6ECC-092F-514C-B850-3E5CA7D04CF7}">
      <dgm:prSet/>
      <dgm:spPr/>
      <dgm:t>
        <a:bodyPr/>
        <a:lstStyle/>
        <a:p>
          <a:endParaRPr lang="en-US" dirty="0"/>
        </a:p>
      </dgm:t>
    </dgm:pt>
    <dgm:pt modelId="{5E26FEA5-B0AF-E447-A9CB-3053D425F2A4}">
      <dgm:prSet custT="1"/>
      <dgm:spPr/>
      <dgm:t>
        <a:bodyPr/>
        <a:lstStyle/>
        <a:p>
          <a:pPr rtl="0"/>
          <a:r>
            <a:rPr kumimoji="1" lang="en-US" sz="1600" b="1" i="0" dirty="0" smtClean="0">
              <a:solidFill>
                <a:schemeClr val="bg1"/>
              </a:solidFill>
            </a:rPr>
            <a:t>NUMBER OF NODES- </a:t>
          </a:r>
          <a:r>
            <a:rPr kumimoji="1" lang="en-US" sz="1600" b="1" i="0" dirty="0" smtClean="0">
              <a:solidFill>
                <a:schemeClr val="tx1"/>
              </a:solidFill>
            </a:rPr>
            <a:t>hundreds of nodes across multiple cells</a:t>
          </a:r>
          <a:endParaRPr lang="en-US" sz="1600" b="1" i="0" dirty="0">
            <a:solidFill>
              <a:schemeClr val="tx1"/>
            </a:solidFill>
          </a:endParaRPr>
        </a:p>
      </dgm:t>
    </dgm:pt>
    <dgm:pt modelId="{266C460F-EFF5-9943-97A5-1FFEB4EBFA06}" type="parTrans" cxnId="{FAB156C0-188A-EB4D-90FB-36FC0A84FA53}">
      <dgm:prSet/>
      <dgm:spPr/>
      <dgm:t>
        <a:bodyPr/>
        <a:lstStyle/>
        <a:p>
          <a:endParaRPr lang="en-US"/>
        </a:p>
      </dgm:t>
    </dgm:pt>
    <dgm:pt modelId="{AD84C192-44CC-EF43-924E-1DC5C7329D33}" type="sibTrans" cxnId="{FAB156C0-188A-EB4D-90FB-36FC0A84FA53}">
      <dgm:prSet/>
      <dgm:spPr/>
      <dgm:t>
        <a:bodyPr/>
        <a:lstStyle/>
        <a:p>
          <a:endParaRPr lang="en-US" dirty="0"/>
        </a:p>
      </dgm:t>
    </dgm:pt>
    <dgm:pt modelId="{6895D3C4-C315-EE49-8C2F-6C9575AD770F}">
      <dgm:prSet custT="1"/>
      <dgm:spPr/>
      <dgm:t>
        <a:bodyPr/>
        <a:lstStyle/>
        <a:p>
          <a:pPr rtl="0"/>
          <a:r>
            <a:rPr kumimoji="1" lang="en-US" sz="1600" b="1" i="0" dirty="0" smtClean="0">
              <a:solidFill>
                <a:schemeClr val="bg1"/>
              </a:solidFill>
            </a:rPr>
            <a:t>CONNECTION TO BACKBONE LAN –</a:t>
          </a:r>
          <a:r>
            <a:rPr kumimoji="1" lang="en-GB" sz="1600" b="1" i="0" dirty="0" smtClean="0">
              <a:solidFill>
                <a:schemeClr val="bg1"/>
              </a:solidFill>
            </a:rPr>
            <a:t> </a:t>
          </a:r>
          <a:r>
            <a:rPr kumimoji="1" lang="en-GB" sz="1600" b="1" i="0" dirty="0" smtClean="0">
              <a:solidFill>
                <a:schemeClr val="tx1"/>
              </a:solidFill>
            </a:rPr>
            <a:t>use of</a:t>
          </a:r>
          <a:r>
            <a:rPr kumimoji="1" lang="en-US" sz="1600" b="1" i="0" dirty="0" smtClean="0">
              <a:solidFill>
                <a:schemeClr val="tx1"/>
              </a:solidFill>
            </a:rPr>
            <a:t> control modules</a:t>
          </a:r>
          <a:endParaRPr kumimoji="1" lang="en-GB" sz="1600" b="1" i="0" dirty="0">
            <a:solidFill>
              <a:schemeClr val="tx1"/>
            </a:solidFill>
          </a:endParaRPr>
        </a:p>
      </dgm:t>
    </dgm:pt>
    <dgm:pt modelId="{69A2F78D-63B3-DD42-A453-B5052DD1B639}" type="parTrans" cxnId="{884A65A7-8F3C-404D-BC95-15E6DFD3030A}">
      <dgm:prSet/>
      <dgm:spPr/>
      <dgm:t>
        <a:bodyPr/>
        <a:lstStyle/>
        <a:p>
          <a:endParaRPr lang="en-US"/>
        </a:p>
      </dgm:t>
    </dgm:pt>
    <dgm:pt modelId="{CDE40595-C5DF-5C4C-ACB0-7A9A0CA7FC71}" type="sibTrans" cxnId="{884A65A7-8F3C-404D-BC95-15E6DFD3030A}">
      <dgm:prSet/>
      <dgm:spPr/>
      <dgm:t>
        <a:bodyPr/>
        <a:lstStyle/>
        <a:p>
          <a:endParaRPr lang="en-US" dirty="0"/>
        </a:p>
      </dgm:t>
    </dgm:pt>
    <dgm:pt modelId="{A392D94A-A7A6-954F-B1F2-06E0902BE136}">
      <dgm:prSet custT="1"/>
      <dgm:spPr/>
      <dgm:t>
        <a:bodyPr/>
        <a:lstStyle/>
        <a:p>
          <a:pPr rtl="0"/>
          <a:r>
            <a:rPr kumimoji="1" lang="en-US" sz="1600" b="1" i="0" dirty="0" smtClean="0">
              <a:solidFill>
                <a:schemeClr val="bg1"/>
              </a:solidFill>
            </a:rPr>
            <a:t>SERVICE AREA – </a:t>
          </a:r>
          <a:r>
            <a:rPr kumimoji="1" lang="en-US" sz="1600" b="1" i="0" dirty="0" smtClean="0">
              <a:solidFill>
                <a:schemeClr val="tx1"/>
              </a:solidFill>
            </a:rPr>
            <a:t>coverage area of 100 to 300m</a:t>
          </a:r>
          <a:endParaRPr lang="en-US" sz="1600" b="1" i="0" dirty="0">
            <a:solidFill>
              <a:schemeClr val="tx1"/>
            </a:solidFill>
          </a:endParaRPr>
        </a:p>
      </dgm:t>
    </dgm:pt>
    <dgm:pt modelId="{FC6886DD-BC80-E840-A53D-E36DD74221F7}" type="parTrans" cxnId="{DF9BCEC0-D708-AB42-895E-E57ABD0EE0F3}">
      <dgm:prSet/>
      <dgm:spPr/>
      <dgm:t>
        <a:bodyPr/>
        <a:lstStyle/>
        <a:p>
          <a:endParaRPr lang="en-US"/>
        </a:p>
      </dgm:t>
    </dgm:pt>
    <dgm:pt modelId="{F046C097-B611-D84D-81A0-877E56732792}" type="sibTrans" cxnId="{DF9BCEC0-D708-AB42-895E-E57ABD0EE0F3}">
      <dgm:prSet/>
      <dgm:spPr/>
      <dgm:t>
        <a:bodyPr/>
        <a:lstStyle/>
        <a:p>
          <a:endParaRPr lang="en-US" dirty="0"/>
        </a:p>
      </dgm:t>
    </dgm:pt>
    <dgm:pt modelId="{D342FD90-54A8-FC4D-919B-265AA0AAFD08}">
      <dgm:prSet custT="1"/>
      <dgm:spPr/>
      <dgm:t>
        <a:bodyPr/>
        <a:lstStyle/>
        <a:p>
          <a:pPr rtl="0"/>
          <a:r>
            <a:rPr kumimoji="1" lang="en-US" sz="1600" b="1" i="0" dirty="0" smtClean="0">
              <a:solidFill>
                <a:schemeClr val="bg1"/>
              </a:solidFill>
            </a:rPr>
            <a:t>BATTERY POWER CONSUMPTION – </a:t>
          </a:r>
          <a:r>
            <a:rPr kumimoji="1" lang="en-US" sz="1600" b="1" i="0" dirty="0" smtClean="0">
              <a:solidFill>
                <a:schemeClr val="tx1"/>
              </a:solidFill>
            </a:rPr>
            <a:t>reduce power consumption while not in use</a:t>
          </a:r>
          <a:endParaRPr kumimoji="1" lang="en-GB" sz="1600" b="1" i="0" dirty="0" smtClean="0">
            <a:solidFill>
              <a:schemeClr val="tx1"/>
            </a:solidFill>
          </a:endParaRPr>
        </a:p>
      </dgm:t>
    </dgm:pt>
    <dgm:pt modelId="{5582F21B-A3E4-8146-BB7F-FA2D75403730}" type="parTrans" cxnId="{B04A538B-3581-884B-8663-C597E01EAF0E}">
      <dgm:prSet/>
      <dgm:spPr/>
      <dgm:t>
        <a:bodyPr/>
        <a:lstStyle/>
        <a:p>
          <a:endParaRPr lang="en-US"/>
        </a:p>
      </dgm:t>
    </dgm:pt>
    <dgm:pt modelId="{1248E679-75E5-6044-8B7D-A8E47D408898}" type="sibTrans" cxnId="{B04A538B-3581-884B-8663-C597E01EAF0E}">
      <dgm:prSet/>
      <dgm:spPr/>
      <dgm:t>
        <a:bodyPr/>
        <a:lstStyle/>
        <a:p>
          <a:endParaRPr lang="en-US" dirty="0"/>
        </a:p>
      </dgm:t>
    </dgm:pt>
    <dgm:pt modelId="{AB6E52D3-9802-034D-ACDF-BBBBD49A67C2}">
      <dgm:prSet custT="1"/>
      <dgm:spPr/>
      <dgm:t>
        <a:bodyPr/>
        <a:lstStyle/>
        <a:p>
          <a:pPr rtl="0"/>
          <a:r>
            <a:rPr kumimoji="1" lang="en-US" sz="1600" b="1" i="0" dirty="0" smtClean="0">
              <a:solidFill>
                <a:schemeClr val="bg1"/>
              </a:solidFill>
            </a:rPr>
            <a:t>TRANSMISSION ROBUST AND SECURITY– </a:t>
          </a:r>
          <a:r>
            <a:rPr kumimoji="1" lang="en-US" sz="1600" b="1" i="0" dirty="0" smtClean="0">
              <a:solidFill>
                <a:schemeClr val="tx1"/>
              </a:solidFill>
            </a:rPr>
            <a:t>reliability and privacy/security</a:t>
          </a:r>
          <a:endParaRPr kumimoji="1" lang="en-GB" sz="1600" b="1" i="0" dirty="0" smtClean="0">
            <a:solidFill>
              <a:schemeClr val="tx1"/>
            </a:solidFill>
          </a:endParaRPr>
        </a:p>
      </dgm:t>
    </dgm:pt>
    <dgm:pt modelId="{37EFC0E4-54A0-7D4A-8201-994627B3C6E9}" type="parTrans" cxnId="{3F9DED20-FEA1-2442-8B6D-718ED4B28211}">
      <dgm:prSet/>
      <dgm:spPr/>
      <dgm:t>
        <a:bodyPr/>
        <a:lstStyle/>
        <a:p>
          <a:endParaRPr lang="en-US"/>
        </a:p>
      </dgm:t>
    </dgm:pt>
    <dgm:pt modelId="{037EB6B3-3456-014D-AA45-3D54F1E2F325}" type="sibTrans" cxnId="{3F9DED20-FEA1-2442-8B6D-718ED4B28211}">
      <dgm:prSet/>
      <dgm:spPr/>
      <dgm:t>
        <a:bodyPr/>
        <a:lstStyle/>
        <a:p>
          <a:endParaRPr lang="en-US" dirty="0"/>
        </a:p>
      </dgm:t>
    </dgm:pt>
    <dgm:pt modelId="{9C9624D3-AA5F-C54E-8DB8-F082075BBD51}">
      <dgm:prSet custT="1"/>
      <dgm:spPr/>
      <dgm:t>
        <a:bodyPr/>
        <a:lstStyle/>
        <a:p>
          <a:pPr rtl="0"/>
          <a:r>
            <a:rPr kumimoji="1" lang="en-US" sz="1600" b="1" i="0" dirty="0" smtClean="0">
              <a:solidFill>
                <a:schemeClr val="bg1"/>
              </a:solidFill>
            </a:rPr>
            <a:t>COLLOCATED NETWORK OPERATION – </a:t>
          </a:r>
          <a:r>
            <a:rPr kumimoji="1" lang="en-US" sz="1600" b="1" i="0" dirty="0" smtClean="0">
              <a:solidFill>
                <a:schemeClr val="tx1"/>
              </a:solidFill>
            </a:rPr>
            <a:t>possible interference between LANs</a:t>
          </a:r>
          <a:endParaRPr lang="en-US" sz="1600" b="1" i="0" dirty="0">
            <a:solidFill>
              <a:schemeClr val="tx1"/>
            </a:solidFill>
          </a:endParaRPr>
        </a:p>
      </dgm:t>
    </dgm:pt>
    <dgm:pt modelId="{65CD796B-6DE8-5B46-B313-FE6450365F32}" type="parTrans" cxnId="{F362F506-6D67-BC49-99C0-7C696292890C}">
      <dgm:prSet/>
      <dgm:spPr/>
      <dgm:t>
        <a:bodyPr/>
        <a:lstStyle/>
        <a:p>
          <a:endParaRPr lang="en-US"/>
        </a:p>
      </dgm:t>
    </dgm:pt>
    <dgm:pt modelId="{05C7A83B-FECB-6246-9D6E-DC7959BAC4A8}" type="sibTrans" cxnId="{F362F506-6D67-BC49-99C0-7C696292890C}">
      <dgm:prSet/>
      <dgm:spPr/>
      <dgm:t>
        <a:bodyPr/>
        <a:lstStyle/>
        <a:p>
          <a:endParaRPr lang="en-US" dirty="0"/>
        </a:p>
      </dgm:t>
    </dgm:pt>
    <dgm:pt modelId="{9F65E974-FD79-8445-8CBB-0875A548CDA6}">
      <dgm:prSet custT="1"/>
      <dgm:spPr/>
      <dgm:t>
        <a:bodyPr/>
        <a:lstStyle/>
        <a:p>
          <a:pPr rtl="0"/>
          <a:r>
            <a:rPr kumimoji="1" lang="en-US" sz="1600" b="1" i="0" dirty="0" smtClean="0">
              <a:solidFill>
                <a:schemeClr val="bg1"/>
              </a:solidFill>
            </a:rPr>
            <a:t>LICENSE-FREE OPERATION – </a:t>
          </a:r>
          <a:r>
            <a:rPr kumimoji="1" lang="en-US" sz="1600" b="1" i="0" dirty="0" smtClean="0">
              <a:solidFill>
                <a:schemeClr val="tx1"/>
              </a:solidFill>
            </a:rPr>
            <a:t>not having to secure a license for the frequency band used by the LAN</a:t>
          </a:r>
          <a:endParaRPr kumimoji="1" lang="en-GB" sz="1600" b="1" i="0" dirty="0" smtClean="0">
            <a:solidFill>
              <a:schemeClr val="tx1"/>
            </a:solidFill>
          </a:endParaRPr>
        </a:p>
      </dgm:t>
    </dgm:pt>
    <dgm:pt modelId="{413F5381-6BB9-A64F-8939-3CB3442BF2CE}" type="parTrans" cxnId="{8223F6E6-6554-F440-97FF-24864F82DCBE}">
      <dgm:prSet/>
      <dgm:spPr/>
      <dgm:t>
        <a:bodyPr/>
        <a:lstStyle/>
        <a:p>
          <a:endParaRPr lang="en-US"/>
        </a:p>
      </dgm:t>
    </dgm:pt>
    <dgm:pt modelId="{0E7BF9A7-45D7-A142-A1A9-A9319A34B2D9}" type="sibTrans" cxnId="{8223F6E6-6554-F440-97FF-24864F82DCBE}">
      <dgm:prSet/>
      <dgm:spPr/>
      <dgm:t>
        <a:bodyPr/>
        <a:lstStyle/>
        <a:p>
          <a:endParaRPr lang="en-US" dirty="0"/>
        </a:p>
      </dgm:t>
    </dgm:pt>
    <dgm:pt modelId="{1A6AFE2F-2659-FB45-8A5C-A94385E877C8}">
      <dgm:prSet custT="1"/>
      <dgm:spPr/>
      <dgm:t>
        <a:bodyPr/>
        <a:lstStyle/>
        <a:p>
          <a:pPr rtl="0"/>
          <a:r>
            <a:rPr kumimoji="1" lang="en-US" sz="1600" b="1" i="0" dirty="0" smtClean="0">
              <a:solidFill>
                <a:schemeClr val="bg1"/>
              </a:solidFill>
            </a:rPr>
            <a:t>HANDOFF/ROAMING– </a:t>
          </a:r>
          <a:r>
            <a:rPr kumimoji="1" lang="en-US" sz="1600" b="1" i="0" dirty="0" smtClean="0">
              <a:solidFill>
                <a:schemeClr val="tx1"/>
              </a:solidFill>
            </a:rPr>
            <a:t>enable stations to move from one cell to another</a:t>
          </a:r>
        </a:p>
      </dgm:t>
    </dgm:pt>
    <dgm:pt modelId="{3C1EE6BA-1E0C-164E-91ED-F06BC8BF93A3}" type="parTrans" cxnId="{615C7318-7F41-FB40-954F-EE3B4ED768A5}">
      <dgm:prSet/>
      <dgm:spPr/>
      <dgm:t>
        <a:bodyPr/>
        <a:lstStyle/>
        <a:p>
          <a:endParaRPr lang="en-US"/>
        </a:p>
      </dgm:t>
    </dgm:pt>
    <dgm:pt modelId="{67D972CC-0F44-1A48-AEAD-A7C389EE862C}" type="sibTrans" cxnId="{615C7318-7F41-FB40-954F-EE3B4ED768A5}">
      <dgm:prSet/>
      <dgm:spPr/>
      <dgm:t>
        <a:bodyPr/>
        <a:lstStyle/>
        <a:p>
          <a:endParaRPr lang="en-US" dirty="0"/>
        </a:p>
      </dgm:t>
    </dgm:pt>
    <dgm:pt modelId="{8CB6DA54-3F63-3B44-A5B3-251FFDA46D14}">
      <dgm:prSet custT="1"/>
      <dgm:spPr/>
      <dgm:t>
        <a:bodyPr/>
        <a:lstStyle/>
        <a:p>
          <a:pPr rtl="0"/>
          <a:r>
            <a:rPr kumimoji="1" lang="en-US" sz="1600" b="1" i="0" dirty="0" smtClean="0">
              <a:solidFill>
                <a:schemeClr val="bg1"/>
              </a:solidFill>
            </a:rPr>
            <a:t>DYNAMIC CONFIGURATION- </a:t>
          </a:r>
          <a:r>
            <a:rPr kumimoji="1" lang="en-US" sz="1600" b="1" i="0" dirty="0" smtClean="0">
              <a:solidFill>
                <a:schemeClr val="tx1"/>
              </a:solidFill>
            </a:rPr>
            <a:t>addition, deletion,  relocation of end systems without disruption</a:t>
          </a:r>
        </a:p>
      </dgm:t>
    </dgm:pt>
    <dgm:pt modelId="{3413F9F6-4418-3A4F-A1F3-CBB993F279FD}" type="parTrans" cxnId="{EC3399A3-245B-0048-9FB3-173335457875}">
      <dgm:prSet/>
      <dgm:spPr/>
      <dgm:t>
        <a:bodyPr/>
        <a:lstStyle/>
        <a:p>
          <a:endParaRPr lang="en-US"/>
        </a:p>
      </dgm:t>
    </dgm:pt>
    <dgm:pt modelId="{8BCA98D8-E85E-1D4B-8BC4-B960E2CD171C}" type="sibTrans" cxnId="{EC3399A3-245B-0048-9FB3-173335457875}">
      <dgm:prSet/>
      <dgm:spPr/>
      <dgm:t>
        <a:bodyPr/>
        <a:lstStyle/>
        <a:p>
          <a:endParaRPr lang="en-US"/>
        </a:p>
      </dgm:t>
    </dgm:pt>
    <dgm:pt modelId="{171536D1-DD88-DB4A-AEAD-9E563685B04C}" type="pres">
      <dgm:prSet presAssocID="{04BE3D37-DC7A-FE44-B73B-D6A1320B677F}" presName="Name0" presStyleCnt="0">
        <dgm:presLayoutVars>
          <dgm:dir/>
          <dgm:resizeHandles val="exact"/>
        </dgm:presLayoutVars>
      </dgm:prSet>
      <dgm:spPr/>
      <dgm:t>
        <a:bodyPr/>
        <a:lstStyle/>
        <a:p>
          <a:endParaRPr lang="en-US"/>
        </a:p>
      </dgm:t>
    </dgm:pt>
    <dgm:pt modelId="{359F31F1-9B63-1F44-AEF9-2E1746374C9C}" type="pres">
      <dgm:prSet presAssocID="{B3928F28-D1A8-E04A-8683-F73EEA98453D}" presName="node" presStyleLbl="node1" presStyleIdx="0" presStyleCnt="10" custScaleX="2000000" custScaleY="2000000">
        <dgm:presLayoutVars>
          <dgm:bulletEnabled val="1"/>
        </dgm:presLayoutVars>
      </dgm:prSet>
      <dgm:spPr/>
      <dgm:t>
        <a:bodyPr/>
        <a:lstStyle/>
        <a:p>
          <a:endParaRPr lang="en-US"/>
        </a:p>
      </dgm:t>
    </dgm:pt>
    <dgm:pt modelId="{84D12BB5-740F-B34A-B8A8-9E2A576FD227}" type="pres">
      <dgm:prSet presAssocID="{04866FEA-6E8B-EB4B-94CB-CC5146112CA4}" presName="sibTrans" presStyleLbl="sibTrans1D1" presStyleIdx="0" presStyleCnt="9"/>
      <dgm:spPr/>
      <dgm:t>
        <a:bodyPr/>
        <a:lstStyle/>
        <a:p>
          <a:endParaRPr lang="en-US"/>
        </a:p>
      </dgm:t>
    </dgm:pt>
    <dgm:pt modelId="{87ACA4C7-1617-1940-A6DC-6F9447732226}" type="pres">
      <dgm:prSet presAssocID="{04866FEA-6E8B-EB4B-94CB-CC5146112CA4}" presName="connectorText" presStyleLbl="sibTrans1D1" presStyleIdx="0" presStyleCnt="9"/>
      <dgm:spPr/>
      <dgm:t>
        <a:bodyPr/>
        <a:lstStyle/>
        <a:p>
          <a:endParaRPr lang="en-US"/>
        </a:p>
      </dgm:t>
    </dgm:pt>
    <dgm:pt modelId="{AFDCF7AF-29A6-1C47-B544-9C764BA91A56}" type="pres">
      <dgm:prSet presAssocID="{5E26FEA5-B0AF-E447-A9CB-3053D425F2A4}" presName="node" presStyleLbl="node1" presStyleIdx="1" presStyleCnt="10" custScaleX="2000000" custScaleY="2000000">
        <dgm:presLayoutVars>
          <dgm:bulletEnabled val="1"/>
        </dgm:presLayoutVars>
      </dgm:prSet>
      <dgm:spPr/>
      <dgm:t>
        <a:bodyPr/>
        <a:lstStyle/>
        <a:p>
          <a:endParaRPr lang="en-US"/>
        </a:p>
      </dgm:t>
    </dgm:pt>
    <dgm:pt modelId="{13376C1D-C94B-7D4C-94A0-6C2EF3928413}" type="pres">
      <dgm:prSet presAssocID="{AD84C192-44CC-EF43-924E-1DC5C7329D33}" presName="sibTrans" presStyleLbl="sibTrans1D1" presStyleIdx="1" presStyleCnt="9"/>
      <dgm:spPr/>
      <dgm:t>
        <a:bodyPr/>
        <a:lstStyle/>
        <a:p>
          <a:endParaRPr lang="en-US"/>
        </a:p>
      </dgm:t>
    </dgm:pt>
    <dgm:pt modelId="{F12847A7-F501-2A49-BFC7-4BD2529005F7}" type="pres">
      <dgm:prSet presAssocID="{AD84C192-44CC-EF43-924E-1DC5C7329D33}" presName="connectorText" presStyleLbl="sibTrans1D1" presStyleIdx="1" presStyleCnt="9"/>
      <dgm:spPr/>
      <dgm:t>
        <a:bodyPr/>
        <a:lstStyle/>
        <a:p>
          <a:endParaRPr lang="en-US"/>
        </a:p>
      </dgm:t>
    </dgm:pt>
    <dgm:pt modelId="{5E0D425F-B920-8647-BEC4-1E8E183F1E0A}" type="pres">
      <dgm:prSet presAssocID="{6895D3C4-C315-EE49-8C2F-6C9575AD770F}" presName="node" presStyleLbl="node1" presStyleIdx="2" presStyleCnt="10" custScaleX="2000000" custScaleY="2000000">
        <dgm:presLayoutVars>
          <dgm:bulletEnabled val="1"/>
        </dgm:presLayoutVars>
      </dgm:prSet>
      <dgm:spPr/>
      <dgm:t>
        <a:bodyPr/>
        <a:lstStyle/>
        <a:p>
          <a:endParaRPr lang="en-US"/>
        </a:p>
      </dgm:t>
    </dgm:pt>
    <dgm:pt modelId="{8DF4C193-9CA7-2540-B800-F029745B3DB8}" type="pres">
      <dgm:prSet presAssocID="{CDE40595-C5DF-5C4C-ACB0-7A9A0CA7FC71}" presName="sibTrans" presStyleLbl="sibTrans1D1" presStyleIdx="2" presStyleCnt="9"/>
      <dgm:spPr/>
      <dgm:t>
        <a:bodyPr/>
        <a:lstStyle/>
        <a:p>
          <a:endParaRPr lang="en-US"/>
        </a:p>
      </dgm:t>
    </dgm:pt>
    <dgm:pt modelId="{DFDBE0C6-F6B1-3E49-A636-CCD58394B571}" type="pres">
      <dgm:prSet presAssocID="{CDE40595-C5DF-5C4C-ACB0-7A9A0CA7FC71}" presName="connectorText" presStyleLbl="sibTrans1D1" presStyleIdx="2" presStyleCnt="9"/>
      <dgm:spPr/>
      <dgm:t>
        <a:bodyPr/>
        <a:lstStyle/>
        <a:p>
          <a:endParaRPr lang="en-US"/>
        </a:p>
      </dgm:t>
    </dgm:pt>
    <dgm:pt modelId="{E29C40DC-7325-7140-8D1C-65569707253E}" type="pres">
      <dgm:prSet presAssocID="{A392D94A-A7A6-954F-B1F2-06E0902BE136}" presName="node" presStyleLbl="node1" presStyleIdx="3" presStyleCnt="10" custScaleX="2000000" custScaleY="2000000">
        <dgm:presLayoutVars>
          <dgm:bulletEnabled val="1"/>
        </dgm:presLayoutVars>
      </dgm:prSet>
      <dgm:spPr/>
      <dgm:t>
        <a:bodyPr/>
        <a:lstStyle/>
        <a:p>
          <a:endParaRPr lang="en-US"/>
        </a:p>
      </dgm:t>
    </dgm:pt>
    <dgm:pt modelId="{3F93041A-C970-794E-8825-2BAB7039994C}" type="pres">
      <dgm:prSet presAssocID="{F046C097-B611-D84D-81A0-877E56732792}" presName="sibTrans" presStyleLbl="sibTrans1D1" presStyleIdx="3" presStyleCnt="9"/>
      <dgm:spPr/>
      <dgm:t>
        <a:bodyPr/>
        <a:lstStyle/>
        <a:p>
          <a:endParaRPr lang="en-US"/>
        </a:p>
      </dgm:t>
    </dgm:pt>
    <dgm:pt modelId="{0297E36C-4587-964C-BC78-206A9F083D7E}" type="pres">
      <dgm:prSet presAssocID="{F046C097-B611-D84D-81A0-877E56732792}" presName="connectorText" presStyleLbl="sibTrans1D1" presStyleIdx="3" presStyleCnt="9"/>
      <dgm:spPr/>
      <dgm:t>
        <a:bodyPr/>
        <a:lstStyle/>
        <a:p>
          <a:endParaRPr lang="en-US"/>
        </a:p>
      </dgm:t>
    </dgm:pt>
    <dgm:pt modelId="{CFA89BC6-AD81-8648-B941-01D5B12CE590}" type="pres">
      <dgm:prSet presAssocID="{D342FD90-54A8-FC4D-919B-265AA0AAFD08}" presName="node" presStyleLbl="node1" presStyleIdx="4" presStyleCnt="10" custScaleX="2000000" custScaleY="2000000">
        <dgm:presLayoutVars>
          <dgm:bulletEnabled val="1"/>
        </dgm:presLayoutVars>
      </dgm:prSet>
      <dgm:spPr/>
      <dgm:t>
        <a:bodyPr/>
        <a:lstStyle/>
        <a:p>
          <a:endParaRPr lang="en-US"/>
        </a:p>
      </dgm:t>
    </dgm:pt>
    <dgm:pt modelId="{A2BE5D2B-3D15-4945-8D96-3BC11A6B0FD8}" type="pres">
      <dgm:prSet presAssocID="{1248E679-75E5-6044-8B7D-A8E47D408898}" presName="sibTrans" presStyleLbl="sibTrans1D1" presStyleIdx="4" presStyleCnt="9"/>
      <dgm:spPr/>
      <dgm:t>
        <a:bodyPr/>
        <a:lstStyle/>
        <a:p>
          <a:endParaRPr lang="en-US"/>
        </a:p>
      </dgm:t>
    </dgm:pt>
    <dgm:pt modelId="{6B8AC4DA-A244-1C40-B880-92869375842D}" type="pres">
      <dgm:prSet presAssocID="{1248E679-75E5-6044-8B7D-A8E47D408898}" presName="connectorText" presStyleLbl="sibTrans1D1" presStyleIdx="4" presStyleCnt="9"/>
      <dgm:spPr/>
      <dgm:t>
        <a:bodyPr/>
        <a:lstStyle/>
        <a:p>
          <a:endParaRPr lang="en-US"/>
        </a:p>
      </dgm:t>
    </dgm:pt>
    <dgm:pt modelId="{A13599CD-F3A1-B34A-B29B-1191A8DDCCBF}" type="pres">
      <dgm:prSet presAssocID="{AB6E52D3-9802-034D-ACDF-BBBBD49A67C2}" presName="node" presStyleLbl="node1" presStyleIdx="5" presStyleCnt="10" custScaleX="2000000" custScaleY="2000000">
        <dgm:presLayoutVars>
          <dgm:bulletEnabled val="1"/>
        </dgm:presLayoutVars>
      </dgm:prSet>
      <dgm:spPr/>
      <dgm:t>
        <a:bodyPr/>
        <a:lstStyle/>
        <a:p>
          <a:endParaRPr lang="en-US"/>
        </a:p>
      </dgm:t>
    </dgm:pt>
    <dgm:pt modelId="{B359DF7E-C7BC-F946-80E3-41CC5A013387}" type="pres">
      <dgm:prSet presAssocID="{037EB6B3-3456-014D-AA45-3D54F1E2F325}" presName="sibTrans" presStyleLbl="sibTrans1D1" presStyleIdx="5" presStyleCnt="9"/>
      <dgm:spPr/>
      <dgm:t>
        <a:bodyPr/>
        <a:lstStyle/>
        <a:p>
          <a:endParaRPr lang="en-US"/>
        </a:p>
      </dgm:t>
    </dgm:pt>
    <dgm:pt modelId="{0A78774A-D611-AF45-855F-37E473124654}" type="pres">
      <dgm:prSet presAssocID="{037EB6B3-3456-014D-AA45-3D54F1E2F325}" presName="connectorText" presStyleLbl="sibTrans1D1" presStyleIdx="5" presStyleCnt="9"/>
      <dgm:spPr/>
      <dgm:t>
        <a:bodyPr/>
        <a:lstStyle/>
        <a:p>
          <a:endParaRPr lang="en-US"/>
        </a:p>
      </dgm:t>
    </dgm:pt>
    <dgm:pt modelId="{D1A4A410-D5E1-184E-B977-D53797F32915}" type="pres">
      <dgm:prSet presAssocID="{9C9624D3-AA5F-C54E-8DB8-F082075BBD51}" presName="node" presStyleLbl="node1" presStyleIdx="6" presStyleCnt="10" custScaleX="2000000" custScaleY="2000000">
        <dgm:presLayoutVars>
          <dgm:bulletEnabled val="1"/>
        </dgm:presLayoutVars>
      </dgm:prSet>
      <dgm:spPr/>
      <dgm:t>
        <a:bodyPr/>
        <a:lstStyle/>
        <a:p>
          <a:endParaRPr lang="en-US"/>
        </a:p>
      </dgm:t>
    </dgm:pt>
    <dgm:pt modelId="{03D49A50-CF0C-8A49-965C-F8E174704F3B}" type="pres">
      <dgm:prSet presAssocID="{05C7A83B-FECB-6246-9D6E-DC7959BAC4A8}" presName="sibTrans" presStyleLbl="sibTrans1D1" presStyleIdx="6" presStyleCnt="9"/>
      <dgm:spPr/>
      <dgm:t>
        <a:bodyPr/>
        <a:lstStyle/>
        <a:p>
          <a:endParaRPr lang="en-US"/>
        </a:p>
      </dgm:t>
    </dgm:pt>
    <dgm:pt modelId="{39B0F087-AB2F-244A-ACE0-CA598DC2F1BB}" type="pres">
      <dgm:prSet presAssocID="{05C7A83B-FECB-6246-9D6E-DC7959BAC4A8}" presName="connectorText" presStyleLbl="sibTrans1D1" presStyleIdx="6" presStyleCnt="9"/>
      <dgm:spPr/>
      <dgm:t>
        <a:bodyPr/>
        <a:lstStyle/>
        <a:p>
          <a:endParaRPr lang="en-US"/>
        </a:p>
      </dgm:t>
    </dgm:pt>
    <dgm:pt modelId="{80623A0A-C748-DF4A-877F-2E62E6FEDAA2}" type="pres">
      <dgm:prSet presAssocID="{9F65E974-FD79-8445-8CBB-0875A548CDA6}" presName="node" presStyleLbl="node1" presStyleIdx="7" presStyleCnt="10" custScaleX="2000000" custScaleY="2000000">
        <dgm:presLayoutVars>
          <dgm:bulletEnabled val="1"/>
        </dgm:presLayoutVars>
      </dgm:prSet>
      <dgm:spPr/>
      <dgm:t>
        <a:bodyPr/>
        <a:lstStyle/>
        <a:p>
          <a:endParaRPr lang="en-US"/>
        </a:p>
      </dgm:t>
    </dgm:pt>
    <dgm:pt modelId="{F4BC78BC-96E7-774E-A100-9B2F79F79664}" type="pres">
      <dgm:prSet presAssocID="{0E7BF9A7-45D7-A142-A1A9-A9319A34B2D9}" presName="sibTrans" presStyleLbl="sibTrans1D1" presStyleIdx="7" presStyleCnt="9"/>
      <dgm:spPr/>
      <dgm:t>
        <a:bodyPr/>
        <a:lstStyle/>
        <a:p>
          <a:endParaRPr lang="en-US"/>
        </a:p>
      </dgm:t>
    </dgm:pt>
    <dgm:pt modelId="{CB4EFFBF-B933-D345-A635-BD9D0866E907}" type="pres">
      <dgm:prSet presAssocID="{0E7BF9A7-45D7-A142-A1A9-A9319A34B2D9}" presName="connectorText" presStyleLbl="sibTrans1D1" presStyleIdx="7" presStyleCnt="9"/>
      <dgm:spPr/>
      <dgm:t>
        <a:bodyPr/>
        <a:lstStyle/>
        <a:p>
          <a:endParaRPr lang="en-US"/>
        </a:p>
      </dgm:t>
    </dgm:pt>
    <dgm:pt modelId="{A43C3DA4-D3B8-0844-887D-7C1AE83290B3}" type="pres">
      <dgm:prSet presAssocID="{1A6AFE2F-2659-FB45-8A5C-A94385E877C8}" presName="node" presStyleLbl="node1" presStyleIdx="8" presStyleCnt="10" custScaleX="2000000" custScaleY="2000000">
        <dgm:presLayoutVars>
          <dgm:bulletEnabled val="1"/>
        </dgm:presLayoutVars>
      </dgm:prSet>
      <dgm:spPr/>
      <dgm:t>
        <a:bodyPr/>
        <a:lstStyle/>
        <a:p>
          <a:endParaRPr lang="en-US"/>
        </a:p>
      </dgm:t>
    </dgm:pt>
    <dgm:pt modelId="{6DB5CE33-AD88-EA40-9937-EA3C0A65A345}" type="pres">
      <dgm:prSet presAssocID="{67D972CC-0F44-1A48-AEAD-A7C389EE862C}" presName="sibTrans" presStyleLbl="sibTrans1D1" presStyleIdx="8" presStyleCnt="9"/>
      <dgm:spPr/>
      <dgm:t>
        <a:bodyPr/>
        <a:lstStyle/>
        <a:p>
          <a:endParaRPr lang="en-US"/>
        </a:p>
      </dgm:t>
    </dgm:pt>
    <dgm:pt modelId="{EBFFDA5E-0FF8-734B-8CE6-C981E7D9A819}" type="pres">
      <dgm:prSet presAssocID="{67D972CC-0F44-1A48-AEAD-A7C389EE862C}" presName="connectorText" presStyleLbl="sibTrans1D1" presStyleIdx="8" presStyleCnt="9"/>
      <dgm:spPr/>
      <dgm:t>
        <a:bodyPr/>
        <a:lstStyle/>
        <a:p>
          <a:endParaRPr lang="en-US"/>
        </a:p>
      </dgm:t>
    </dgm:pt>
    <dgm:pt modelId="{C2DE83DC-0CC1-E14D-99FF-CA19C7F8316D}" type="pres">
      <dgm:prSet presAssocID="{8CB6DA54-3F63-3B44-A5B3-251FFDA46D14}" presName="node" presStyleLbl="node1" presStyleIdx="9" presStyleCnt="10" custScaleX="2000000" custScaleY="2000000">
        <dgm:presLayoutVars>
          <dgm:bulletEnabled val="1"/>
        </dgm:presLayoutVars>
      </dgm:prSet>
      <dgm:spPr/>
      <dgm:t>
        <a:bodyPr/>
        <a:lstStyle/>
        <a:p>
          <a:endParaRPr lang="en-US"/>
        </a:p>
      </dgm:t>
    </dgm:pt>
  </dgm:ptLst>
  <dgm:cxnLst>
    <dgm:cxn modelId="{36B8E4EC-8EDA-844D-B030-89ECE4A95C95}" type="presOf" srcId="{05C7A83B-FECB-6246-9D6E-DC7959BAC4A8}" destId="{03D49A50-CF0C-8A49-965C-F8E174704F3B}" srcOrd="0" destOrd="0" presId="urn:microsoft.com/office/officeart/2005/8/layout/bProcess3"/>
    <dgm:cxn modelId="{EC3399A3-245B-0048-9FB3-173335457875}" srcId="{04BE3D37-DC7A-FE44-B73B-D6A1320B677F}" destId="{8CB6DA54-3F63-3B44-A5B3-251FFDA46D14}" srcOrd="9" destOrd="0" parTransId="{3413F9F6-4418-3A4F-A1F3-CBB993F279FD}" sibTransId="{8BCA98D8-E85E-1D4B-8BC4-B960E2CD171C}"/>
    <dgm:cxn modelId="{D3B9492B-C56F-C84E-8398-CFBDC6529E79}" type="presOf" srcId="{A392D94A-A7A6-954F-B1F2-06E0902BE136}" destId="{E29C40DC-7325-7140-8D1C-65569707253E}" srcOrd="0" destOrd="0" presId="urn:microsoft.com/office/officeart/2005/8/layout/bProcess3"/>
    <dgm:cxn modelId="{959EB327-F84D-0747-AD46-9F82A0C9AE05}" type="presOf" srcId="{5E26FEA5-B0AF-E447-A9CB-3053D425F2A4}" destId="{AFDCF7AF-29A6-1C47-B544-9C764BA91A56}" srcOrd="0" destOrd="0" presId="urn:microsoft.com/office/officeart/2005/8/layout/bProcess3"/>
    <dgm:cxn modelId="{FCCD6ECC-092F-514C-B850-3E5CA7D04CF7}" srcId="{04BE3D37-DC7A-FE44-B73B-D6A1320B677F}" destId="{B3928F28-D1A8-E04A-8683-F73EEA98453D}" srcOrd="0" destOrd="0" parTransId="{954B6D89-3499-D247-B6DD-DC9ECE9E9763}" sibTransId="{04866FEA-6E8B-EB4B-94CB-CC5146112CA4}"/>
    <dgm:cxn modelId="{615C7318-7F41-FB40-954F-EE3B4ED768A5}" srcId="{04BE3D37-DC7A-FE44-B73B-D6A1320B677F}" destId="{1A6AFE2F-2659-FB45-8A5C-A94385E877C8}" srcOrd="8" destOrd="0" parTransId="{3C1EE6BA-1E0C-164E-91ED-F06BC8BF93A3}" sibTransId="{67D972CC-0F44-1A48-AEAD-A7C389EE862C}"/>
    <dgm:cxn modelId="{E7D2C1F5-798A-994A-85F4-8AE4948839D5}" type="presOf" srcId="{037EB6B3-3456-014D-AA45-3D54F1E2F325}" destId="{0A78774A-D611-AF45-855F-37E473124654}" srcOrd="1" destOrd="0" presId="urn:microsoft.com/office/officeart/2005/8/layout/bProcess3"/>
    <dgm:cxn modelId="{E6E99FA0-E14B-AF40-AB2E-B79A03906929}" type="presOf" srcId="{1248E679-75E5-6044-8B7D-A8E47D408898}" destId="{A2BE5D2B-3D15-4945-8D96-3BC11A6B0FD8}" srcOrd="0" destOrd="0" presId="urn:microsoft.com/office/officeart/2005/8/layout/bProcess3"/>
    <dgm:cxn modelId="{959D873B-E42E-1F4C-B485-5419FD0DF7F2}" type="presOf" srcId="{B3928F28-D1A8-E04A-8683-F73EEA98453D}" destId="{359F31F1-9B63-1F44-AEF9-2E1746374C9C}" srcOrd="0" destOrd="0" presId="urn:microsoft.com/office/officeart/2005/8/layout/bProcess3"/>
    <dgm:cxn modelId="{03654D3A-5452-E649-8E4D-F7335295254D}" type="presOf" srcId="{AD84C192-44CC-EF43-924E-1DC5C7329D33}" destId="{13376C1D-C94B-7D4C-94A0-6C2EF3928413}" srcOrd="0" destOrd="0" presId="urn:microsoft.com/office/officeart/2005/8/layout/bProcess3"/>
    <dgm:cxn modelId="{CB121460-0B09-5643-91BE-C5927D5BF785}" type="presOf" srcId="{67D972CC-0F44-1A48-AEAD-A7C389EE862C}" destId="{6DB5CE33-AD88-EA40-9937-EA3C0A65A345}" srcOrd="0" destOrd="0" presId="urn:microsoft.com/office/officeart/2005/8/layout/bProcess3"/>
    <dgm:cxn modelId="{00E917F4-A8BC-4249-B4A5-422C77076A91}" type="presOf" srcId="{F046C097-B611-D84D-81A0-877E56732792}" destId="{0297E36C-4587-964C-BC78-206A9F083D7E}" srcOrd="1" destOrd="0" presId="urn:microsoft.com/office/officeart/2005/8/layout/bProcess3"/>
    <dgm:cxn modelId="{CE7C3C43-F7EF-4E46-9339-57DBF5A214E3}" type="presOf" srcId="{04BE3D37-DC7A-FE44-B73B-D6A1320B677F}" destId="{171536D1-DD88-DB4A-AEAD-9E563685B04C}" srcOrd="0" destOrd="0" presId="urn:microsoft.com/office/officeart/2005/8/layout/bProcess3"/>
    <dgm:cxn modelId="{888335F9-2D06-5C4E-9AC4-1812710A0D11}" type="presOf" srcId="{CDE40595-C5DF-5C4C-ACB0-7A9A0CA7FC71}" destId="{DFDBE0C6-F6B1-3E49-A636-CCD58394B571}" srcOrd="1" destOrd="0" presId="urn:microsoft.com/office/officeart/2005/8/layout/bProcess3"/>
    <dgm:cxn modelId="{77AF0EC4-5F48-0948-823F-C44BE2D63801}" type="presOf" srcId="{D342FD90-54A8-FC4D-919B-265AA0AAFD08}" destId="{CFA89BC6-AD81-8648-B941-01D5B12CE590}" srcOrd="0" destOrd="0" presId="urn:microsoft.com/office/officeart/2005/8/layout/bProcess3"/>
    <dgm:cxn modelId="{884A65A7-8F3C-404D-BC95-15E6DFD3030A}" srcId="{04BE3D37-DC7A-FE44-B73B-D6A1320B677F}" destId="{6895D3C4-C315-EE49-8C2F-6C9575AD770F}" srcOrd="2" destOrd="0" parTransId="{69A2F78D-63B3-DD42-A453-B5052DD1B639}" sibTransId="{CDE40595-C5DF-5C4C-ACB0-7A9A0CA7FC71}"/>
    <dgm:cxn modelId="{5D3D6CFE-642B-3B4A-8F48-2BFDB8D9CFF8}" type="presOf" srcId="{1A6AFE2F-2659-FB45-8A5C-A94385E877C8}" destId="{A43C3DA4-D3B8-0844-887D-7C1AE83290B3}" srcOrd="0" destOrd="0" presId="urn:microsoft.com/office/officeart/2005/8/layout/bProcess3"/>
    <dgm:cxn modelId="{E440D917-862A-5B46-AFF3-40A0EC6EB201}" type="presOf" srcId="{6895D3C4-C315-EE49-8C2F-6C9575AD770F}" destId="{5E0D425F-B920-8647-BEC4-1E8E183F1E0A}" srcOrd="0" destOrd="0" presId="urn:microsoft.com/office/officeart/2005/8/layout/bProcess3"/>
    <dgm:cxn modelId="{36C6F5BD-1B12-3A4B-983C-44BF75E9089B}" type="presOf" srcId="{AB6E52D3-9802-034D-ACDF-BBBBD49A67C2}" destId="{A13599CD-F3A1-B34A-B29B-1191A8DDCCBF}" srcOrd="0" destOrd="0" presId="urn:microsoft.com/office/officeart/2005/8/layout/bProcess3"/>
    <dgm:cxn modelId="{64D2B86D-1C87-3B4A-8B02-DEF246759782}" type="presOf" srcId="{04866FEA-6E8B-EB4B-94CB-CC5146112CA4}" destId="{84D12BB5-740F-B34A-B8A8-9E2A576FD227}" srcOrd="0" destOrd="0" presId="urn:microsoft.com/office/officeart/2005/8/layout/bProcess3"/>
    <dgm:cxn modelId="{7E6B1055-2BCF-B44C-98F9-8E9BC25609FC}" type="presOf" srcId="{CDE40595-C5DF-5C4C-ACB0-7A9A0CA7FC71}" destId="{8DF4C193-9CA7-2540-B800-F029745B3DB8}" srcOrd="0" destOrd="0" presId="urn:microsoft.com/office/officeart/2005/8/layout/bProcess3"/>
    <dgm:cxn modelId="{C9C4D028-BAD4-9344-8FB6-D27BE953AEBF}" type="presOf" srcId="{F046C097-B611-D84D-81A0-877E56732792}" destId="{3F93041A-C970-794E-8825-2BAB7039994C}" srcOrd="0" destOrd="0" presId="urn:microsoft.com/office/officeart/2005/8/layout/bProcess3"/>
    <dgm:cxn modelId="{0FD263DC-4F6C-094C-872C-FE5575E6C5F4}" type="presOf" srcId="{04866FEA-6E8B-EB4B-94CB-CC5146112CA4}" destId="{87ACA4C7-1617-1940-A6DC-6F9447732226}" srcOrd="1" destOrd="0" presId="urn:microsoft.com/office/officeart/2005/8/layout/bProcess3"/>
    <dgm:cxn modelId="{CE040F10-82AC-A943-BE4F-CC62352CEA2E}" type="presOf" srcId="{AD84C192-44CC-EF43-924E-1DC5C7329D33}" destId="{F12847A7-F501-2A49-BFC7-4BD2529005F7}" srcOrd="1" destOrd="0" presId="urn:microsoft.com/office/officeart/2005/8/layout/bProcess3"/>
    <dgm:cxn modelId="{6982DEDA-CF87-914D-B0B4-79752D2D712D}" type="presOf" srcId="{0E7BF9A7-45D7-A142-A1A9-A9319A34B2D9}" destId="{F4BC78BC-96E7-774E-A100-9B2F79F79664}" srcOrd="0" destOrd="0" presId="urn:microsoft.com/office/officeart/2005/8/layout/bProcess3"/>
    <dgm:cxn modelId="{FAB156C0-188A-EB4D-90FB-36FC0A84FA53}" srcId="{04BE3D37-DC7A-FE44-B73B-D6A1320B677F}" destId="{5E26FEA5-B0AF-E447-A9CB-3053D425F2A4}" srcOrd="1" destOrd="0" parTransId="{266C460F-EFF5-9943-97A5-1FFEB4EBFA06}" sibTransId="{AD84C192-44CC-EF43-924E-1DC5C7329D33}"/>
    <dgm:cxn modelId="{B57668C7-556C-234B-AB76-4FA6CE133669}" type="presOf" srcId="{1248E679-75E5-6044-8B7D-A8E47D408898}" destId="{6B8AC4DA-A244-1C40-B880-92869375842D}" srcOrd="1" destOrd="0" presId="urn:microsoft.com/office/officeart/2005/8/layout/bProcess3"/>
    <dgm:cxn modelId="{3F9DED20-FEA1-2442-8B6D-718ED4B28211}" srcId="{04BE3D37-DC7A-FE44-B73B-D6A1320B677F}" destId="{AB6E52D3-9802-034D-ACDF-BBBBD49A67C2}" srcOrd="5" destOrd="0" parTransId="{37EFC0E4-54A0-7D4A-8201-994627B3C6E9}" sibTransId="{037EB6B3-3456-014D-AA45-3D54F1E2F325}"/>
    <dgm:cxn modelId="{FAC49615-C65D-6842-AE5E-D6541F175832}" type="presOf" srcId="{9C9624D3-AA5F-C54E-8DB8-F082075BBD51}" destId="{D1A4A410-D5E1-184E-B977-D53797F32915}" srcOrd="0" destOrd="0" presId="urn:microsoft.com/office/officeart/2005/8/layout/bProcess3"/>
    <dgm:cxn modelId="{B04A538B-3581-884B-8663-C597E01EAF0E}" srcId="{04BE3D37-DC7A-FE44-B73B-D6A1320B677F}" destId="{D342FD90-54A8-FC4D-919B-265AA0AAFD08}" srcOrd="4" destOrd="0" parTransId="{5582F21B-A3E4-8146-BB7F-FA2D75403730}" sibTransId="{1248E679-75E5-6044-8B7D-A8E47D408898}"/>
    <dgm:cxn modelId="{47E1AB00-F3DD-E74E-9796-85614BC4A2AA}" type="presOf" srcId="{8CB6DA54-3F63-3B44-A5B3-251FFDA46D14}" destId="{C2DE83DC-0CC1-E14D-99FF-CA19C7F8316D}" srcOrd="0" destOrd="0" presId="urn:microsoft.com/office/officeart/2005/8/layout/bProcess3"/>
    <dgm:cxn modelId="{944D7410-3C92-CB40-A369-C26510C3FCEA}" type="presOf" srcId="{67D972CC-0F44-1A48-AEAD-A7C389EE862C}" destId="{EBFFDA5E-0FF8-734B-8CE6-C981E7D9A819}" srcOrd="1" destOrd="0" presId="urn:microsoft.com/office/officeart/2005/8/layout/bProcess3"/>
    <dgm:cxn modelId="{DF9BCEC0-D708-AB42-895E-E57ABD0EE0F3}" srcId="{04BE3D37-DC7A-FE44-B73B-D6A1320B677F}" destId="{A392D94A-A7A6-954F-B1F2-06E0902BE136}" srcOrd="3" destOrd="0" parTransId="{FC6886DD-BC80-E840-A53D-E36DD74221F7}" sibTransId="{F046C097-B611-D84D-81A0-877E56732792}"/>
    <dgm:cxn modelId="{F362F506-6D67-BC49-99C0-7C696292890C}" srcId="{04BE3D37-DC7A-FE44-B73B-D6A1320B677F}" destId="{9C9624D3-AA5F-C54E-8DB8-F082075BBD51}" srcOrd="6" destOrd="0" parTransId="{65CD796B-6DE8-5B46-B313-FE6450365F32}" sibTransId="{05C7A83B-FECB-6246-9D6E-DC7959BAC4A8}"/>
    <dgm:cxn modelId="{3ABC21A0-FB73-624E-A2D8-13113A10BB2B}" type="presOf" srcId="{037EB6B3-3456-014D-AA45-3D54F1E2F325}" destId="{B359DF7E-C7BC-F946-80E3-41CC5A013387}" srcOrd="0" destOrd="0" presId="urn:microsoft.com/office/officeart/2005/8/layout/bProcess3"/>
    <dgm:cxn modelId="{99A0587E-B1CB-684E-BBD2-0C088B8EF244}" type="presOf" srcId="{0E7BF9A7-45D7-A142-A1A9-A9319A34B2D9}" destId="{CB4EFFBF-B933-D345-A635-BD9D0866E907}" srcOrd="1" destOrd="0" presId="urn:microsoft.com/office/officeart/2005/8/layout/bProcess3"/>
    <dgm:cxn modelId="{91AB4087-A6F5-4540-A84D-5BD9CE5073FB}" type="presOf" srcId="{9F65E974-FD79-8445-8CBB-0875A548CDA6}" destId="{80623A0A-C748-DF4A-877F-2E62E6FEDAA2}" srcOrd="0" destOrd="0" presId="urn:microsoft.com/office/officeart/2005/8/layout/bProcess3"/>
    <dgm:cxn modelId="{3C03219A-27ED-F84D-9FD6-C367538B621E}" type="presOf" srcId="{05C7A83B-FECB-6246-9D6E-DC7959BAC4A8}" destId="{39B0F087-AB2F-244A-ACE0-CA598DC2F1BB}" srcOrd="1" destOrd="0" presId="urn:microsoft.com/office/officeart/2005/8/layout/bProcess3"/>
    <dgm:cxn modelId="{8223F6E6-6554-F440-97FF-24864F82DCBE}" srcId="{04BE3D37-DC7A-FE44-B73B-D6A1320B677F}" destId="{9F65E974-FD79-8445-8CBB-0875A548CDA6}" srcOrd="7" destOrd="0" parTransId="{413F5381-6BB9-A64F-8939-3CB3442BF2CE}" sibTransId="{0E7BF9A7-45D7-A142-A1A9-A9319A34B2D9}"/>
    <dgm:cxn modelId="{7EC8ECEA-7AA9-EB4D-9B38-9EC4299F8987}" type="presParOf" srcId="{171536D1-DD88-DB4A-AEAD-9E563685B04C}" destId="{359F31F1-9B63-1F44-AEF9-2E1746374C9C}" srcOrd="0" destOrd="0" presId="urn:microsoft.com/office/officeart/2005/8/layout/bProcess3"/>
    <dgm:cxn modelId="{D6508587-BDD8-A848-930F-FB81A91F2153}" type="presParOf" srcId="{171536D1-DD88-DB4A-AEAD-9E563685B04C}" destId="{84D12BB5-740F-B34A-B8A8-9E2A576FD227}" srcOrd="1" destOrd="0" presId="urn:microsoft.com/office/officeart/2005/8/layout/bProcess3"/>
    <dgm:cxn modelId="{28AE197C-E9E9-1146-A89E-7F6114BEB628}" type="presParOf" srcId="{84D12BB5-740F-B34A-B8A8-9E2A576FD227}" destId="{87ACA4C7-1617-1940-A6DC-6F9447732226}" srcOrd="0" destOrd="0" presId="urn:microsoft.com/office/officeart/2005/8/layout/bProcess3"/>
    <dgm:cxn modelId="{94E2BE05-2104-2C4D-91F8-74C78A0DA4F6}" type="presParOf" srcId="{171536D1-DD88-DB4A-AEAD-9E563685B04C}" destId="{AFDCF7AF-29A6-1C47-B544-9C764BA91A56}" srcOrd="2" destOrd="0" presId="urn:microsoft.com/office/officeart/2005/8/layout/bProcess3"/>
    <dgm:cxn modelId="{7D189295-FA94-F04B-8C91-509AE0644B7F}" type="presParOf" srcId="{171536D1-DD88-DB4A-AEAD-9E563685B04C}" destId="{13376C1D-C94B-7D4C-94A0-6C2EF3928413}" srcOrd="3" destOrd="0" presId="urn:microsoft.com/office/officeart/2005/8/layout/bProcess3"/>
    <dgm:cxn modelId="{65D0451A-A755-1C4A-AB97-97404EFDC63D}" type="presParOf" srcId="{13376C1D-C94B-7D4C-94A0-6C2EF3928413}" destId="{F12847A7-F501-2A49-BFC7-4BD2529005F7}" srcOrd="0" destOrd="0" presId="urn:microsoft.com/office/officeart/2005/8/layout/bProcess3"/>
    <dgm:cxn modelId="{E0BD7A1B-4C83-1245-A71A-7F1D4FBE660A}" type="presParOf" srcId="{171536D1-DD88-DB4A-AEAD-9E563685B04C}" destId="{5E0D425F-B920-8647-BEC4-1E8E183F1E0A}" srcOrd="4" destOrd="0" presId="urn:microsoft.com/office/officeart/2005/8/layout/bProcess3"/>
    <dgm:cxn modelId="{EB5C40F6-0476-6D4A-8083-602AA5A8B192}" type="presParOf" srcId="{171536D1-DD88-DB4A-AEAD-9E563685B04C}" destId="{8DF4C193-9CA7-2540-B800-F029745B3DB8}" srcOrd="5" destOrd="0" presId="urn:microsoft.com/office/officeart/2005/8/layout/bProcess3"/>
    <dgm:cxn modelId="{AD9322B1-04BD-F542-92A6-76200AE688CB}" type="presParOf" srcId="{8DF4C193-9CA7-2540-B800-F029745B3DB8}" destId="{DFDBE0C6-F6B1-3E49-A636-CCD58394B571}" srcOrd="0" destOrd="0" presId="urn:microsoft.com/office/officeart/2005/8/layout/bProcess3"/>
    <dgm:cxn modelId="{2858F0EC-C25B-3D43-A9C4-EBFB4651C48C}" type="presParOf" srcId="{171536D1-DD88-DB4A-AEAD-9E563685B04C}" destId="{E29C40DC-7325-7140-8D1C-65569707253E}" srcOrd="6" destOrd="0" presId="urn:microsoft.com/office/officeart/2005/8/layout/bProcess3"/>
    <dgm:cxn modelId="{C5F5225C-1228-B84A-BC46-EEC9ED0F5FAF}" type="presParOf" srcId="{171536D1-DD88-DB4A-AEAD-9E563685B04C}" destId="{3F93041A-C970-794E-8825-2BAB7039994C}" srcOrd="7" destOrd="0" presId="urn:microsoft.com/office/officeart/2005/8/layout/bProcess3"/>
    <dgm:cxn modelId="{FD71B676-3EA3-994A-9F77-5475D1F5355C}" type="presParOf" srcId="{3F93041A-C970-794E-8825-2BAB7039994C}" destId="{0297E36C-4587-964C-BC78-206A9F083D7E}" srcOrd="0" destOrd="0" presId="urn:microsoft.com/office/officeart/2005/8/layout/bProcess3"/>
    <dgm:cxn modelId="{4B964F43-4E2C-6E49-A172-459EE88697FC}" type="presParOf" srcId="{171536D1-DD88-DB4A-AEAD-9E563685B04C}" destId="{CFA89BC6-AD81-8648-B941-01D5B12CE590}" srcOrd="8" destOrd="0" presId="urn:microsoft.com/office/officeart/2005/8/layout/bProcess3"/>
    <dgm:cxn modelId="{6018D435-8FB6-EE47-B507-5067CB7EC246}" type="presParOf" srcId="{171536D1-DD88-DB4A-AEAD-9E563685B04C}" destId="{A2BE5D2B-3D15-4945-8D96-3BC11A6B0FD8}" srcOrd="9" destOrd="0" presId="urn:microsoft.com/office/officeart/2005/8/layout/bProcess3"/>
    <dgm:cxn modelId="{FA89E1B6-E489-E84F-8D1C-7330A1EB5916}" type="presParOf" srcId="{A2BE5D2B-3D15-4945-8D96-3BC11A6B0FD8}" destId="{6B8AC4DA-A244-1C40-B880-92869375842D}" srcOrd="0" destOrd="0" presId="urn:microsoft.com/office/officeart/2005/8/layout/bProcess3"/>
    <dgm:cxn modelId="{5B35CB91-8CE7-BD45-AA97-0136724650B0}" type="presParOf" srcId="{171536D1-DD88-DB4A-AEAD-9E563685B04C}" destId="{A13599CD-F3A1-B34A-B29B-1191A8DDCCBF}" srcOrd="10" destOrd="0" presId="urn:microsoft.com/office/officeart/2005/8/layout/bProcess3"/>
    <dgm:cxn modelId="{57463E5A-46CC-5343-98E8-92BCD3960D16}" type="presParOf" srcId="{171536D1-DD88-DB4A-AEAD-9E563685B04C}" destId="{B359DF7E-C7BC-F946-80E3-41CC5A013387}" srcOrd="11" destOrd="0" presId="urn:microsoft.com/office/officeart/2005/8/layout/bProcess3"/>
    <dgm:cxn modelId="{B8FDEA4D-D6A5-1341-A683-83413DCD9A11}" type="presParOf" srcId="{B359DF7E-C7BC-F946-80E3-41CC5A013387}" destId="{0A78774A-D611-AF45-855F-37E473124654}" srcOrd="0" destOrd="0" presId="urn:microsoft.com/office/officeart/2005/8/layout/bProcess3"/>
    <dgm:cxn modelId="{88D59FAA-D8F5-5A48-A087-BAB820ED22EA}" type="presParOf" srcId="{171536D1-DD88-DB4A-AEAD-9E563685B04C}" destId="{D1A4A410-D5E1-184E-B977-D53797F32915}" srcOrd="12" destOrd="0" presId="urn:microsoft.com/office/officeart/2005/8/layout/bProcess3"/>
    <dgm:cxn modelId="{9D494915-713B-BE46-97FF-519165B4B866}" type="presParOf" srcId="{171536D1-DD88-DB4A-AEAD-9E563685B04C}" destId="{03D49A50-CF0C-8A49-965C-F8E174704F3B}" srcOrd="13" destOrd="0" presId="urn:microsoft.com/office/officeart/2005/8/layout/bProcess3"/>
    <dgm:cxn modelId="{5AD30418-54F7-1940-AB16-90669FAAD114}" type="presParOf" srcId="{03D49A50-CF0C-8A49-965C-F8E174704F3B}" destId="{39B0F087-AB2F-244A-ACE0-CA598DC2F1BB}" srcOrd="0" destOrd="0" presId="urn:microsoft.com/office/officeart/2005/8/layout/bProcess3"/>
    <dgm:cxn modelId="{5671F89A-C1F8-3F49-B993-0053F7235199}" type="presParOf" srcId="{171536D1-DD88-DB4A-AEAD-9E563685B04C}" destId="{80623A0A-C748-DF4A-877F-2E62E6FEDAA2}" srcOrd="14" destOrd="0" presId="urn:microsoft.com/office/officeart/2005/8/layout/bProcess3"/>
    <dgm:cxn modelId="{FF670353-1DB0-364C-B2ED-88B18CAF4134}" type="presParOf" srcId="{171536D1-DD88-DB4A-AEAD-9E563685B04C}" destId="{F4BC78BC-96E7-774E-A100-9B2F79F79664}" srcOrd="15" destOrd="0" presId="urn:microsoft.com/office/officeart/2005/8/layout/bProcess3"/>
    <dgm:cxn modelId="{25996FA7-EA62-8A49-9FCD-089C20E667B6}" type="presParOf" srcId="{F4BC78BC-96E7-774E-A100-9B2F79F79664}" destId="{CB4EFFBF-B933-D345-A635-BD9D0866E907}" srcOrd="0" destOrd="0" presId="urn:microsoft.com/office/officeart/2005/8/layout/bProcess3"/>
    <dgm:cxn modelId="{14CC8A09-E69B-4540-8992-B0792AFAB263}" type="presParOf" srcId="{171536D1-DD88-DB4A-AEAD-9E563685B04C}" destId="{A43C3DA4-D3B8-0844-887D-7C1AE83290B3}" srcOrd="16" destOrd="0" presId="urn:microsoft.com/office/officeart/2005/8/layout/bProcess3"/>
    <dgm:cxn modelId="{3C35EAF6-B35C-A242-B198-AA2630FF39FB}" type="presParOf" srcId="{171536D1-DD88-DB4A-AEAD-9E563685B04C}" destId="{6DB5CE33-AD88-EA40-9937-EA3C0A65A345}" srcOrd="17" destOrd="0" presId="urn:microsoft.com/office/officeart/2005/8/layout/bProcess3"/>
    <dgm:cxn modelId="{7606F4A7-6543-9643-8816-867F86E15475}" type="presParOf" srcId="{6DB5CE33-AD88-EA40-9937-EA3C0A65A345}" destId="{EBFFDA5E-0FF8-734B-8CE6-C981E7D9A819}" srcOrd="0" destOrd="0" presId="urn:microsoft.com/office/officeart/2005/8/layout/bProcess3"/>
    <dgm:cxn modelId="{70D388F1-DB6F-594B-BBBF-858664CF7F99}" type="presParOf" srcId="{171536D1-DD88-DB4A-AEAD-9E563685B04C}" destId="{C2DE83DC-0CC1-E14D-99FF-CA19C7F8316D}" srcOrd="18" destOrd="0" presId="urn:microsoft.com/office/officeart/2005/8/layout/bProcess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4A43EE-A106-4DE0-9C71-1434F32A38AE}" type="doc">
      <dgm:prSet loTypeId="urn:microsoft.com/office/officeart/2005/8/layout/hierarchy3" loCatId="list" qsTypeId="urn:microsoft.com/office/officeart/2005/8/quickstyle/3d1" qsCatId="3D" csTypeId="urn:microsoft.com/office/officeart/2005/8/colors/accent1_2" csCatId="accent1" phldr="1"/>
      <dgm:spPr/>
      <dgm:t>
        <a:bodyPr/>
        <a:lstStyle/>
        <a:p>
          <a:endParaRPr lang="en-US"/>
        </a:p>
      </dgm:t>
    </dgm:pt>
    <dgm:pt modelId="{E3E36FFE-C535-4E21-B12A-32E3224FA5FF}">
      <dgm:prSet phldrT="[Text]"/>
      <dgm:spPr/>
      <dgm:t>
        <a:bodyPr/>
        <a:lstStyle/>
        <a:p>
          <a:r>
            <a:rPr kumimoji="1" lang="en-US" b="1" i="0" dirty="0" smtClean="0"/>
            <a:t>spread spectrum LANs</a:t>
          </a:r>
          <a:endParaRPr lang="en-US" b="1" i="0" dirty="0"/>
        </a:p>
      </dgm:t>
    </dgm:pt>
    <dgm:pt modelId="{6D35BE62-DE14-4899-864F-83114B983347}" type="parTrans" cxnId="{8E8169C5-5EDF-4826-BE5F-3315BDF8F36C}">
      <dgm:prSet/>
      <dgm:spPr/>
      <dgm:t>
        <a:bodyPr/>
        <a:lstStyle/>
        <a:p>
          <a:endParaRPr lang="en-US"/>
        </a:p>
      </dgm:t>
    </dgm:pt>
    <dgm:pt modelId="{174E97A7-2342-4577-9E10-85E594DF88CD}" type="sibTrans" cxnId="{8E8169C5-5EDF-4826-BE5F-3315BDF8F36C}">
      <dgm:prSet/>
      <dgm:spPr/>
      <dgm:t>
        <a:bodyPr/>
        <a:lstStyle/>
        <a:p>
          <a:endParaRPr lang="en-US"/>
        </a:p>
      </dgm:t>
    </dgm:pt>
    <dgm:pt modelId="{0D848246-2C90-41B4-B4E5-EA01FAAB2DE6}">
      <dgm:prSet phldrT="[Text]"/>
      <dgm:spPr/>
      <dgm:t>
        <a:bodyPr/>
        <a:lstStyle/>
        <a:p>
          <a:r>
            <a:rPr kumimoji="1" lang="en-GB" b="1" i="0" dirty="0" smtClean="0"/>
            <a:t>mostly</a:t>
          </a:r>
          <a:r>
            <a:rPr kumimoji="1" lang="en-US" b="1" i="0" dirty="0" smtClean="0"/>
            <a:t> operate in ISM (industrial, scientific, and medical) bands</a:t>
          </a:r>
          <a:endParaRPr lang="en-US" b="1" i="0" dirty="0"/>
        </a:p>
      </dgm:t>
    </dgm:pt>
    <dgm:pt modelId="{C6241915-5A63-4824-83B2-20FBA4185345}" type="parTrans" cxnId="{6643DFAE-A9B2-4537-8C84-6F0CE137D643}">
      <dgm:prSet/>
      <dgm:spPr/>
      <dgm:t>
        <a:bodyPr/>
        <a:lstStyle/>
        <a:p>
          <a:endParaRPr lang="en-US" dirty="0"/>
        </a:p>
      </dgm:t>
    </dgm:pt>
    <dgm:pt modelId="{8A89DF20-4C77-414D-BD19-F93C0A16C3CB}" type="sibTrans" cxnId="{6643DFAE-A9B2-4537-8C84-6F0CE137D643}">
      <dgm:prSet/>
      <dgm:spPr/>
      <dgm:t>
        <a:bodyPr/>
        <a:lstStyle/>
        <a:p>
          <a:endParaRPr lang="en-US"/>
        </a:p>
      </dgm:t>
    </dgm:pt>
    <dgm:pt modelId="{7A9A2798-34A8-42C3-BD35-D7E3FB825B2D}">
      <dgm:prSet phldrT="[Text]"/>
      <dgm:spPr/>
      <dgm:t>
        <a:bodyPr/>
        <a:lstStyle/>
        <a:p>
          <a:r>
            <a:rPr kumimoji="1" lang="en-US" b="1" i="0" dirty="0" smtClean="0"/>
            <a:t>OFDM LANs</a:t>
          </a:r>
          <a:endParaRPr lang="en-US" b="1" i="0" dirty="0"/>
        </a:p>
      </dgm:t>
    </dgm:pt>
    <dgm:pt modelId="{BA680429-FDA9-456C-BFA6-82A5566BA0B6}" type="parTrans" cxnId="{167A5B79-881C-4919-BFA8-B8070A7886ED}">
      <dgm:prSet/>
      <dgm:spPr/>
      <dgm:t>
        <a:bodyPr/>
        <a:lstStyle/>
        <a:p>
          <a:endParaRPr lang="en-US"/>
        </a:p>
      </dgm:t>
    </dgm:pt>
    <dgm:pt modelId="{B73622F9-5751-420D-B45E-4A7074B0DD8C}" type="sibTrans" cxnId="{167A5B79-881C-4919-BFA8-B8070A7886ED}">
      <dgm:prSet/>
      <dgm:spPr/>
      <dgm:t>
        <a:bodyPr/>
        <a:lstStyle/>
        <a:p>
          <a:endParaRPr lang="en-US"/>
        </a:p>
      </dgm:t>
    </dgm:pt>
    <dgm:pt modelId="{B9F5FF77-4E5D-4A3C-9E3B-CECCCA72BDFD}">
      <dgm:prSet phldrT="[Text]"/>
      <dgm:spPr/>
      <dgm:t>
        <a:bodyPr/>
        <a:lstStyle/>
        <a:p>
          <a:r>
            <a:rPr kumimoji="1" lang="en-GB" b="1" i="0" dirty="0" smtClean="0"/>
            <a:t>orthogonal frequency division multiplexing</a:t>
          </a:r>
          <a:endParaRPr lang="en-US" b="1" i="0" dirty="0"/>
        </a:p>
      </dgm:t>
    </dgm:pt>
    <dgm:pt modelId="{49DD297A-C55D-4CE7-B9A7-A04E2BC174D6}" type="parTrans" cxnId="{91C5FFEE-FCEE-4215-AFA4-503098E885A2}">
      <dgm:prSet/>
      <dgm:spPr/>
      <dgm:t>
        <a:bodyPr/>
        <a:lstStyle/>
        <a:p>
          <a:endParaRPr lang="en-US" dirty="0"/>
        </a:p>
      </dgm:t>
    </dgm:pt>
    <dgm:pt modelId="{A2545348-07EB-4952-B719-10B1285AC317}" type="sibTrans" cxnId="{91C5FFEE-FCEE-4215-AFA4-503098E885A2}">
      <dgm:prSet/>
      <dgm:spPr/>
      <dgm:t>
        <a:bodyPr/>
        <a:lstStyle/>
        <a:p>
          <a:endParaRPr lang="en-US"/>
        </a:p>
      </dgm:t>
    </dgm:pt>
    <dgm:pt modelId="{1E32F115-6D70-447D-90AA-F51842BFB668}">
      <dgm:prSet phldrT="[Text]"/>
      <dgm:spPr/>
      <dgm:t>
        <a:bodyPr/>
        <a:lstStyle/>
        <a:p>
          <a:r>
            <a:rPr kumimoji="1" lang="en-GB" b="1" i="0" dirty="0" smtClean="0"/>
            <a:t>superior to spread spectrum</a:t>
          </a:r>
          <a:endParaRPr lang="en-US" b="1" i="0" dirty="0"/>
        </a:p>
      </dgm:t>
    </dgm:pt>
    <dgm:pt modelId="{3C561A7E-7886-47EF-8E99-C8B0032C010A}" type="parTrans" cxnId="{20A8F373-BD5B-496B-8C60-46B6FD162B29}">
      <dgm:prSet/>
      <dgm:spPr/>
      <dgm:t>
        <a:bodyPr/>
        <a:lstStyle/>
        <a:p>
          <a:endParaRPr lang="en-US" dirty="0"/>
        </a:p>
      </dgm:t>
    </dgm:pt>
    <dgm:pt modelId="{E63A7C28-9336-4CF7-8BAC-3EFF1B24BABE}" type="sibTrans" cxnId="{20A8F373-BD5B-496B-8C60-46B6FD162B29}">
      <dgm:prSet/>
      <dgm:spPr/>
      <dgm:t>
        <a:bodyPr/>
        <a:lstStyle/>
        <a:p>
          <a:endParaRPr lang="en-US"/>
        </a:p>
      </dgm:t>
    </dgm:pt>
    <dgm:pt modelId="{529052A7-8CDA-4866-9FD0-35AE0DDD8A24}">
      <dgm:prSet phldrT="[Text]"/>
      <dgm:spPr/>
      <dgm:t>
        <a:bodyPr/>
        <a:lstStyle/>
        <a:p>
          <a:r>
            <a:rPr kumimoji="1" lang="en-GB" b="1" i="0" dirty="0" smtClean="0"/>
            <a:t>no</a:t>
          </a:r>
          <a:r>
            <a:rPr kumimoji="1" lang="en-US" b="1" i="0" dirty="0" smtClean="0"/>
            <a:t> Federal Communications Commission (FCC) licensing is required in </a:t>
          </a:r>
          <a:r>
            <a:rPr kumimoji="1" lang="en-GB" b="1" i="0" dirty="0" smtClean="0"/>
            <a:t>USA</a:t>
          </a:r>
          <a:endParaRPr lang="en-US" b="1" i="0" dirty="0"/>
        </a:p>
      </dgm:t>
    </dgm:pt>
    <dgm:pt modelId="{0DCD729F-ED95-4A0E-9FBA-8FDD96743FEC}" type="parTrans" cxnId="{54CF8662-EEF3-4732-A7B0-7E3C8B9B3D94}">
      <dgm:prSet/>
      <dgm:spPr/>
      <dgm:t>
        <a:bodyPr/>
        <a:lstStyle/>
        <a:p>
          <a:endParaRPr lang="en-US" dirty="0"/>
        </a:p>
      </dgm:t>
    </dgm:pt>
    <dgm:pt modelId="{3C82F2A2-2F83-4B6D-8A05-F1299621C498}" type="sibTrans" cxnId="{54CF8662-EEF3-4732-A7B0-7E3C8B9B3D94}">
      <dgm:prSet/>
      <dgm:spPr/>
      <dgm:t>
        <a:bodyPr/>
        <a:lstStyle/>
        <a:p>
          <a:endParaRPr lang="en-US"/>
        </a:p>
      </dgm:t>
    </dgm:pt>
    <dgm:pt modelId="{2AF554C5-3882-4CA5-9171-E5DFF9757049}">
      <dgm:prSet phldrT="[Text]"/>
      <dgm:spPr/>
      <dgm:t>
        <a:bodyPr/>
        <a:lstStyle/>
        <a:p>
          <a:r>
            <a:rPr kumimoji="1" lang="en-US" b="1" i="0" dirty="0" smtClean="0"/>
            <a:t>operate in 2.4 GHz or 5 GHz band</a:t>
          </a:r>
          <a:endParaRPr lang="en-US" b="1" i="0" dirty="0"/>
        </a:p>
      </dgm:t>
    </dgm:pt>
    <dgm:pt modelId="{3545776B-18FA-4546-8737-A5D57815AEB0}" type="parTrans" cxnId="{237C16AB-6CB6-4842-9471-D5546CD1544E}">
      <dgm:prSet/>
      <dgm:spPr/>
      <dgm:t>
        <a:bodyPr/>
        <a:lstStyle/>
        <a:p>
          <a:endParaRPr lang="en-US" dirty="0"/>
        </a:p>
      </dgm:t>
    </dgm:pt>
    <dgm:pt modelId="{53BEC116-E140-4345-890B-6BF9C257D63A}" type="sibTrans" cxnId="{237C16AB-6CB6-4842-9471-D5546CD1544E}">
      <dgm:prSet/>
      <dgm:spPr/>
      <dgm:t>
        <a:bodyPr/>
        <a:lstStyle/>
        <a:p>
          <a:endParaRPr lang="en-US"/>
        </a:p>
      </dgm:t>
    </dgm:pt>
    <dgm:pt modelId="{58A74FC3-E934-4363-8F88-A36464B20F2F}">
      <dgm:prSet/>
      <dgm:spPr/>
      <dgm:t>
        <a:bodyPr/>
        <a:lstStyle/>
        <a:p>
          <a:r>
            <a:rPr kumimoji="1" lang="en-US" b="1" i="0" dirty="0" smtClean="0"/>
            <a:t>infrared (IR) LANs</a:t>
          </a:r>
          <a:endParaRPr kumimoji="1" lang="en-GB" b="1" i="0" dirty="0" smtClean="0"/>
        </a:p>
      </dgm:t>
    </dgm:pt>
    <dgm:pt modelId="{CC2E0DA1-076D-4762-8CAF-6729746E864C}" type="parTrans" cxnId="{F293B722-B3F9-41B7-9A26-E16519B704A7}">
      <dgm:prSet/>
      <dgm:spPr/>
      <dgm:t>
        <a:bodyPr/>
        <a:lstStyle/>
        <a:p>
          <a:endParaRPr lang="en-US"/>
        </a:p>
      </dgm:t>
    </dgm:pt>
    <dgm:pt modelId="{64533161-760D-474D-A096-3A5903864B59}" type="sibTrans" cxnId="{F293B722-B3F9-41B7-9A26-E16519B704A7}">
      <dgm:prSet/>
      <dgm:spPr/>
      <dgm:t>
        <a:bodyPr/>
        <a:lstStyle/>
        <a:p>
          <a:endParaRPr lang="en-US"/>
        </a:p>
      </dgm:t>
    </dgm:pt>
    <dgm:pt modelId="{466FB5F4-2043-4244-8CBA-944C2FD9AA90}">
      <dgm:prSet/>
      <dgm:spPr/>
      <dgm:t>
        <a:bodyPr/>
        <a:lstStyle/>
        <a:p>
          <a:r>
            <a:rPr kumimoji="1" lang="en-GB" b="1" i="0" dirty="0" smtClean="0"/>
            <a:t>individual </a:t>
          </a:r>
          <a:r>
            <a:rPr kumimoji="1" lang="en-US" b="1" i="0" dirty="0" smtClean="0"/>
            <a:t>cell of IR LAN limited to single room</a:t>
          </a:r>
          <a:endParaRPr kumimoji="1" lang="en-GB" b="1" i="0" dirty="0" smtClean="0"/>
        </a:p>
      </dgm:t>
    </dgm:pt>
    <dgm:pt modelId="{94BF30F9-53CE-44EC-B747-02E910E62253}" type="parTrans" cxnId="{E3238371-60E9-4903-AADA-032132F817F6}">
      <dgm:prSet/>
      <dgm:spPr/>
      <dgm:t>
        <a:bodyPr/>
        <a:lstStyle/>
        <a:p>
          <a:endParaRPr lang="en-US" dirty="0"/>
        </a:p>
      </dgm:t>
    </dgm:pt>
    <dgm:pt modelId="{16097AC8-0F50-4FBC-8744-447D389B4736}" type="sibTrans" cxnId="{E3238371-60E9-4903-AADA-032132F817F6}">
      <dgm:prSet/>
      <dgm:spPr/>
      <dgm:t>
        <a:bodyPr/>
        <a:lstStyle/>
        <a:p>
          <a:endParaRPr lang="en-US"/>
        </a:p>
      </dgm:t>
    </dgm:pt>
    <dgm:pt modelId="{16C89AD2-057D-4CE3-AC51-40659CB688FA}">
      <dgm:prSet/>
      <dgm:spPr/>
      <dgm:t>
        <a:bodyPr/>
        <a:lstStyle/>
        <a:p>
          <a:r>
            <a:rPr kumimoji="1" lang="en-GB" b="1" i="0" dirty="0" smtClean="0"/>
            <a:t>IR </a:t>
          </a:r>
          <a:r>
            <a:rPr kumimoji="1" lang="en-US" b="1" i="0" dirty="0" smtClean="0"/>
            <a:t>light does not penetrate opaque walls</a:t>
          </a:r>
          <a:endParaRPr kumimoji="1" lang="en-US" b="1" i="0" dirty="0"/>
        </a:p>
      </dgm:t>
    </dgm:pt>
    <dgm:pt modelId="{B245B525-4E6F-4DD0-AB59-0CE25B41F7E9}" type="parTrans" cxnId="{0935AEEE-A1EB-4C89-A5CA-504D940D3085}">
      <dgm:prSet/>
      <dgm:spPr/>
      <dgm:t>
        <a:bodyPr/>
        <a:lstStyle/>
        <a:p>
          <a:endParaRPr lang="en-US" dirty="0"/>
        </a:p>
      </dgm:t>
    </dgm:pt>
    <dgm:pt modelId="{2545488E-F70D-49F9-94CE-30D1EC0C9CB8}" type="sibTrans" cxnId="{0935AEEE-A1EB-4C89-A5CA-504D940D3085}">
      <dgm:prSet/>
      <dgm:spPr/>
      <dgm:t>
        <a:bodyPr/>
        <a:lstStyle/>
        <a:p>
          <a:endParaRPr lang="en-US"/>
        </a:p>
      </dgm:t>
    </dgm:pt>
    <dgm:pt modelId="{CD56C4F7-DC39-4B24-A49A-8329F0CA0EC8}" type="pres">
      <dgm:prSet presAssocID="{0A4A43EE-A106-4DE0-9C71-1434F32A38AE}" presName="diagram" presStyleCnt="0">
        <dgm:presLayoutVars>
          <dgm:chPref val="1"/>
          <dgm:dir/>
          <dgm:animOne val="branch"/>
          <dgm:animLvl val="lvl"/>
          <dgm:resizeHandles/>
        </dgm:presLayoutVars>
      </dgm:prSet>
      <dgm:spPr/>
      <dgm:t>
        <a:bodyPr/>
        <a:lstStyle/>
        <a:p>
          <a:endParaRPr lang="en-US"/>
        </a:p>
      </dgm:t>
    </dgm:pt>
    <dgm:pt modelId="{8A4FD5A8-FEBB-40ED-BC5B-64400A5F5C37}" type="pres">
      <dgm:prSet presAssocID="{E3E36FFE-C535-4E21-B12A-32E3224FA5FF}" presName="root" presStyleCnt="0"/>
      <dgm:spPr/>
    </dgm:pt>
    <dgm:pt modelId="{94A117C5-63A2-4BC2-8CE2-90A6A5613432}" type="pres">
      <dgm:prSet presAssocID="{E3E36FFE-C535-4E21-B12A-32E3224FA5FF}" presName="rootComposite" presStyleCnt="0"/>
      <dgm:spPr/>
    </dgm:pt>
    <dgm:pt modelId="{C916D1B0-9834-4BC2-9527-5AD49F9DC9C5}" type="pres">
      <dgm:prSet presAssocID="{E3E36FFE-C535-4E21-B12A-32E3224FA5FF}" presName="rootText" presStyleLbl="node1" presStyleIdx="0" presStyleCnt="3"/>
      <dgm:spPr/>
      <dgm:t>
        <a:bodyPr/>
        <a:lstStyle/>
        <a:p>
          <a:endParaRPr lang="en-US"/>
        </a:p>
      </dgm:t>
    </dgm:pt>
    <dgm:pt modelId="{32308640-D559-4139-9101-7AC1E5EB67B2}" type="pres">
      <dgm:prSet presAssocID="{E3E36FFE-C535-4E21-B12A-32E3224FA5FF}" presName="rootConnector" presStyleLbl="node1" presStyleIdx="0" presStyleCnt="3"/>
      <dgm:spPr/>
      <dgm:t>
        <a:bodyPr/>
        <a:lstStyle/>
        <a:p>
          <a:endParaRPr lang="en-US"/>
        </a:p>
      </dgm:t>
    </dgm:pt>
    <dgm:pt modelId="{21054100-FF2D-4827-9E33-6C27CE0C18C5}" type="pres">
      <dgm:prSet presAssocID="{E3E36FFE-C535-4E21-B12A-32E3224FA5FF}" presName="childShape" presStyleCnt="0"/>
      <dgm:spPr/>
    </dgm:pt>
    <dgm:pt modelId="{DEF1D858-6F7C-4715-A350-A08866CDB629}" type="pres">
      <dgm:prSet presAssocID="{C6241915-5A63-4824-83B2-20FBA4185345}" presName="Name13" presStyleLbl="parChTrans1D2" presStyleIdx="0" presStyleCnt="7"/>
      <dgm:spPr/>
      <dgm:t>
        <a:bodyPr/>
        <a:lstStyle/>
        <a:p>
          <a:endParaRPr lang="en-US"/>
        </a:p>
      </dgm:t>
    </dgm:pt>
    <dgm:pt modelId="{9F413B43-0F4B-4F89-9BAE-190FB584D74A}" type="pres">
      <dgm:prSet presAssocID="{0D848246-2C90-41B4-B4E5-EA01FAAB2DE6}" presName="childText" presStyleLbl="bgAcc1" presStyleIdx="0" presStyleCnt="7">
        <dgm:presLayoutVars>
          <dgm:bulletEnabled val="1"/>
        </dgm:presLayoutVars>
      </dgm:prSet>
      <dgm:spPr/>
      <dgm:t>
        <a:bodyPr/>
        <a:lstStyle/>
        <a:p>
          <a:endParaRPr lang="en-US"/>
        </a:p>
      </dgm:t>
    </dgm:pt>
    <dgm:pt modelId="{C8843DEA-7C7C-4EF4-B28D-A83EA3F0E05B}" type="pres">
      <dgm:prSet presAssocID="{0DCD729F-ED95-4A0E-9FBA-8FDD96743FEC}" presName="Name13" presStyleLbl="parChTrans1D2" presStyleIdx="1" presStyleCnt="7"/>
      <dgm:spPr/>
      <dgm:t>
        <a:bodyPr/>
        <a:lstStyle/>
        <a:p>
          <a:endParaRPr lang="en-US"/>
        </a:p>
      </dgm:t>
    </dgm:pt>
    <dgm:pt modelId="{D3AA7A02-A818-4435-9F4E-1B28DD87338B}" type="pres">
      <dgm:prSet presAssocID="{529052A7-8CDA-4866-9FD0-35AE0DDD8A24}" presName="childText" presStyleLbl="bgAcc1" presStyleIdx="1" presStyleCnt="7" custScaleY="149706">
        <dgm:presLayoutVars>
          <dgm:bulletEnabled val="1"/>
        </dgm:presLayoutVars>
      </dgm:prSet>
      <dgm:spPr/>
      <dgm:t>
        <a:bodyPr/>
        <a:lstStyle/>
        <a:p>
          <a:endParaRPr lang="en-US"/>
        </a:p>
      </dgm:t>
    </dgm:pt>
    <dgm:pt modelId="{118C98F1-44A7-487E-AD3A-953A032F02D6}" type="pres">
      <dgm:prSet presAssocID="{7A9A2798-34A8-42C3-BD35-D7E3FB825B2D}" presName="root" presStyleCnt="0"/>
      <dgm:spPr/>
    </dgm:pt>
    <dgm:pt modelId="{7C1C636F-957E-4544-AAAF-FCEC0990ADD7}" type="pres">
      <dgm:prSet presAssocID="{7A9A2798-34A8-42C3-BD35-D7E3FB825B2D}" presName="rootComposite" presStyleCnt="0"/>
      <dgm:spPr/>
    </dgm:pt>
    <dgm:pt modelId="{DCD0FDF5-B655-41FB-9A69-EE873E13BE07}" type="pres">
      <dgm:prSet presAssocID="{7A9A2798-34A8-42C3-BD35-D7E3FB825B2D}" presName="rootText" presStyleLbl="node1" presStyleIdx="1" presStyleCnt="3"/>
      <dgm:spPr/>
      <dgm:t>
        <a:bodyPr/>
        <a:lstStyle/>
        <a:p>
          <a:endParaRPr lang="en-US"/>
        </a:p>
      </dgm:t>
    </dgm:pt>
    <dgm:pt modelId="{1453A909-596B-48CB-964C-783E2699B586}" type="pres">
      <dgm:prSet presAssocID="{7A9A2798-34A8-42C3-BD35-D7E3FB825B2D}" presName="rootConnector" presStyleLbl="node1" presStyleIdx="1" presStyleCnt="3"/>
      <dgm:spPr/>
      <dgm:t>
        <a:bodyPr/>
        <a:lstStyle/>
        <a:p>
          <a:endParaRPr lang="en-US"/>
        </a:p>
      </dgm:t>
    </dgm:pt>
    <dgm:pt modelId="{26B249B0-673C-412F-A103-3D76980DD54B}" type="pres">
      <dgm:prSet presAssocID="{7A9A2798-34A8-42C3-BD35-D7E3FB825B2D}" presName="childShape" presStyleCnt="0"/>
      <dgm:spPr/>
    </dgm:pt>
    <dgm:pt modelId="{F5402DAB-9F49-4B2D-B2E6-C15804F1361D}" type="pres">
      <dgm:prSet presAssocID="{49DD297A-C55D-4CE7-B9A7-A04E2BC174D6}" presName="Name13" presStyleLbl="parChTrans1D2" presStyleIdx="2" presStyleCnt="7"/>
      <dgm:spPr/>
      <dgm:t>
        <a:bodyPr/>
        <a:lstStyle/>
        <a:p>
          <a:endParaRPr lang="en-US"/>
        </a:p>
      </dgm:t>
    </dgm:pt>
    <dgm:pt modelId="{659154F9-C269-4A01-87E1-CC9A82F3BB52}" type="pres">
      <dgm:prSet presAssocID="{B9F5FF77-4E5D-4A3C-9E3B-CECCCA72BDFD}" presName="childText" presStyleLbl="bgAcc1" presStyleIdx="2" presStyleCnt="7">
        <dgm:presLayoutVars>
          <dgm:bulletEnabled val="1"/>
        </dgm:presLayoutVars>
      </dgm:prSet>
      <dgm:spPr/>
      <dgm:t>
        <a:bodyPr/>
        <a:lstStyle/>
        <a:p>
          <a:endParaRPr lang="en-US"/>
        </a:p>
      </dgm:t>
    </dgm:pt>
    <dgm:pt modelId="{8F1F131A-5386-4A7A-8797-AFA5E582F9CF}" type="pres">
      <dgm:prSet presAssocID="{3C561A7E-7886-47EF-8E99-C8B0032C010A}" presName="Name13" presStyleLbl="parChTrans1D2" presStyleIdx="3" presStyleCnt="7"/>
      <dgm:spPr/>
      <dgm:t>
        <a:bodyPr/>
        <a:lstStyle/>
        <a:p>
          <a:endParaRPr lang="en-US"/>
        </a:p>
      </dgm:t>
    </dgm:pt>
    <dgm:pt modelId="{30B63530-2B92-4F74-9836-1199B11EB4B2}" type="pres">
      <dgm:prSet presAssocID="{1E32F115-6D70-447D-90AA-F51842BFB668}" presName="childText" presStyleLbl="bgAcc1" presStyleIdx="3" presStyleCnt="7">
        <dgm:presLayoutVars>
          <dgm:bulletEnabled val="1"/>
        </dgm:presLayoutVars>
      </dgm:prSet>
      <dgm:spPr/>
      <dgm:t>
        <a:bodyPr/>
        <a:lstStyle/>
        <a:p>
          <a:endParaRPr lang="en-US"/>
        </a:p>
      </dgm:t>
    </dgm:pt>
    <dgm:pt modelId="{9C563702-2902-41C3-82CF-35C1A1414F22}" type="pres">
      <dgm:prSet presAssocID="{3545776B-18FA-4546-8737-A5D57815AEB0}" presName="Name13" presStyleLbl="parChTrans1D2" presStyleIdx="4" presStyleCnt="7"/>
      <dgm:spPr/>
      <dgm:t>
        <a:bodyPr/>
        <a:lstStyle/>
        <a:p>
          <a:endParaRPr lang="en-US"/>
        </a:p>
      </dgm:t>
    </dgm:pt>
    <dgm:pt modelId="{7DE92A0C-0B60-42A8-B901-C71348C87FBB}" type="pres">
      <dgm:prSet presAssocID="{2AF554C5-3882-4CA5-9171-E5DFF9757049}" presName="childText" presStyleLbl="bgAcc1" presStyleIdx="4" presStyleCnt="7">
        <dgm:presLayoutVars>
          <dgm:bulletEnabled val="1"/>
        </dgm:presLayoutVars>
      </dgm:prSet>
      <dgm:spPr/>
      <dgm:t>
        <a:bodyPr/>
        <a:lstStyle/>
        <a:p>
          <a:endParaRPr lang="en-US"/>
        </a:p>
      </dgm:t>
    </dgm:pt>
    <dgm:pt modelId="{117CFFF6-5A6D-4C77-B084-58B6561081C2}" type="pres">
      <dgm:prSet presAssocID="{58A74FC3-E934-4363-8F88-A36464B20F2F}" presName="root" presStyleCnt="0"/>
      <dgm:spPr/>
    </dgm:pt>
    <dgm:pt modelId="{D70A0CB0-D837-4926-A40D-0793EABED4C5}" type="pres">
      <dgm:prSet presAssocID="{58A74FC3-E934-4363-8F88-A36464B20F2F}" presName="rootComposite" presStyleCnt="0"/>
      <dgm:spPr/>
    </dgm:pt>
    <dgm:pt modelId="{57F87540-4EB4-4B01-B6C7-951F0700F568}" type="pres">
      <dgm:prSet presAssocID="{58A74FC3-E934-4363-8F88-A36464B20F2F}" presName="rootText" presStyleLbl="node1" presStyleIdx="2" presStyleCnt="3"/>
      <dgm:spPr/>
      <dgm:t>
        <a:bodyPr/>
        <a:lstStyle/>
        <a:p>
          <a:endParaRPr lang="en-US"/>
        </a:p>
      </dgm:t>
    </dgm:pt>
    <dgm:pt modelId="{5A5C7E0C-74A2-406F-9E21-51ED2C9F14FB}" type="pres">
      <dgm:prSet presAssocID="{58A74FC3-E934-4363-8F88-A36464B20F2F}" presName="rootConnector" presStyleLbl="node1" presStyleIdx="2" presStyleCnt="3"/>
      <dgm:spPr/>
      <dgm:t>
        <a:bodyPr/>
        <a:lstStyle/>
        <a:p>
          <a:endParaRPr lang="en-US"/>
        </a:p>
      </dgm:t>
    </dgm:pt>
    <dgm:pt modelId="{953667D4-6190-4154-86DF-C7030A52BC03}" type="pres">
      <dgm:prSet presAssocID="{58A74FC3-E934-4363-8F88-A36464B20F2F}" presName="childShape" presStyleCnt="0"/>
      <dgm:spPr/>
    </dgm:pt>
    <dgm:pt modelId="{7BF0355E-1C45-42EB-82C2-893A34A2631E}" type="pres">
      <dgm:prSet presAssocID="{94BF30F9-53CE-44EC-B747-02E910E62253}" presName="Name13" presStyleLbl="parChTrans1D2" presStyleIdx="5" presStyleCnt="7"/>
      <dgm:spPr/>
      <dgm:t>
        <a:bodyPr/>
        <a:lstStyle/>
        <a:p>
          <a:endParaRPr lang="en-US"/>
        </a:p>
      </dgm:t>
    </dgm:pt>
    <dgm:pt modelId="{2E84D36F-8E98-458E-A836-7098A4ED62B7}" type="pres">
      <dgm:prSet presAssocID="{466FB5F4-2043-4244-8CBA-944C2FD9AA90}" presName="childText" presStyleLbl="bgAcc1" presStyleIdx="5" presStyleCnt="7">
        <dgm:presLayoutVars>
          <dgm:bulletEnabled val="1"/>
        </dgm:presLayoutVars>
      </dgm:prSet>
      <dgm:spPr/>
      <dgm:t>
        <a:bodyPr/>
        <a:lstStyle/>
        <a:p>
          <a:endParaRPr lang="en-US"/>
        </a:p>
      </dgm:t>
    </dgm:pt>
    <dgm:pt modelId="{E127A3DB-7536-4BE8-B029-ED5D76D31A4B}" type="pres">
      <dgm:prSet presAssocID="{B245B525-4E6F-4DD0-AB59-0CE25B41F7E9}" presName="Name13" presStyleLbl="parChTrans1D2" presStyleIdx="6" presStyleCnt="7"/>
      <dgm:spPr/>
      <dgm:t>
        <a:bodyPr/>
        <a:lstStyle/>
        <a:p>
          <a:endParaRPr lang="en-US"/>
        </a:p>
      </dgm:t>
    </dgm:pt>
    <dgm:pt modelId="{5234B20A-B6EB-433E-8868-790BE51CB963}" type="pres">
      <dgm:prSet presAssocID="{16C89AD2-057D-4CE3-AC51-40659CB688FA}" presName="childText" presStyleLbl="bgAcc1" presStyleIdx="6" presStyleCnt="7">
        <dgm:presLayoutVars>
          <dgm:bulletEnabled val="1"/>
        </dgm:presLayoutVars>
      </dgm:prSet>
      <dgm:spPr/>
      <dgm:t>
        <a:bodyPr/>
        <a:lstStyle/>
        <a:p>
          <a:endParaRPr lang="en-US"/>
        </a:p>
      </dgm:t>
    </dgm:pt>
  </dgm:ptLst>
  <dgm:cxnLst>
    <dgm:cxn modelId="{2C87CE32-D27B-154E-8BAB-59C00C206D1B}" type="presOf" srcId="{B245B525-4E6F-4DD0-AB59-0CE25B41F7E9}" destId="{E127A3DB-7536-4BE8-B029-ED5D76D31A4B}" srcOrd="0" destOrd="0" presId="urn:microsoft.com/office/officeart/2005/8/layout/hierarchy3"/>
    <dgm:cxn modelId="{21B632D6-1C05-F140-82C0-00C440111142}" type="presOf" srcId="{E3E36FFE-C535-4E21-B12A-32E3224FA5FF}" destId="{32308640-D559-4139-9101-7AC1E5EB67B2}" srcOrd="1" destOrd="0" presId="urn:microsoft.com/office/officeart/2005/8/layout/hierarchy3"/>
    <dgm:cxn modelId="{AA21B030-9C77-EE4A-88F0-632E600FE3B1}" type="presOf" srcId="{1E32F115-6D70-447D-90AA-F51842BFB668}" destId="{30B63530-2B92-4F74-9836-1199B11EB4B2}" srcOrd="0" destOrd="0" presId="urn:microsoft.com/office/officeart/2005/8/layout/hierarchy3"/>
    <dgm:cxn modelId="{1C3CB725-7CE1-414A-83C4-CD03DA8F0BA7}" type="presOf" srcId="{529052A7-8CDA-4866-9FD0-35AE0DDD8A24}" destId="{D3AA7A02-A818-4435-9F4E-1B28DD87338B}" srcOrd="0" destOrd="0" presId="urn:microsoft.com/office/officeart/2005/8/layout/hierarchy3"/>
    <dgm:cxn modelId="{167A5B79-881C-4919-BFA8-B8070A7886ED}" srcId="{0A4A43EE-A106-4DE0-9C71-1434F32A38AE}" destId="{7A9A2798-34A8-42C3-BD35-D7E3FB825B2D}" srcOrd="1" destOrd="0" parTransId="{BA680429-FDA9-456C-BFA6-82A5566BA0B6}" sibTransId="{B73622F9-5751-420D-B45E-4A7074B0DD8C}"/>
    <dgm:cxn modelId="{4CAE4785-DA3E-DB45-B2D1-7718E11090DF}" type="presOf" srcId="{7A9A2798-34A8-42C3-BD35-D7E3FB825B2D}" destId="{DCD0FDF5-B655-41FB-9A69-EE873E13BE07}" srcOrd="0" destOrd="0" presId="urn:microsoft.com/office/officeart/2005/8/layout/hierarchy3"/>
    <dgm:cxn modelId="{91C5FFEE-FCEE-4215-AFA4-503098E885A2}" srcId="{7A9A2798-34A8-42C3-BD35-D7E3FB825B2D}" destId="{B9F5FF77-4E5D-4A3C-9E3B-CECCCA72BDFD}" srcOrd="0" destOrd="0" parTransId="{49DD297A-C55D-4CE7-B9A7-A04E2BC174D6}" sibTransId="{A2545348-07EB-4952-B719-10B1285AC317}"/>
    <dgm:cxn modelId="{073F703A-2A87-A84C-B14F-A2A9AE87286F}" type="presOf" srcId="{466FB5F4-2043-4244-8CBA-944C2FD9AA90}" destId="{2E84D36F-8E98-458E-A836-7098A4ED62B7}" srcOrd="0" destOrd="0" presId="urn:microsoft.com/office/officeart/2005/8/layout/hierarchy3"/>
    <dgm:cxn modelId="{51E13B2F-30C4-8241-AB2F-07679C455B55}" type="presOf" srcId="{16C89AD2-057D-4CE3-AC51-40659CB688FA}" destId="{5234B20A-B6EB-433E-8868-790BE51CB963}" srcOrd="0" destOrd="0" presId="urn:microsoft.com/office/officeart/2005/8/layout/hierarchy3"/>
    <dgm:cxn modelId="{E3238371-60E9-4903-AADA-032132F817F6}" srcId="{58A74FC3-E934-4363-8F88-A36464B20F2F}" destId="{466FB5F4-2043-4244-8CBA-944C2FD9AA90}" srcOrd="0" destOrd="0" parTransId="{94BF30F9-53CE-44EC-B747-02E910E62253}" sibTransId="{16097AC8-0F50-4FBC-8744-447D389B4736}"/>
    <dgm:cxn modelId="{20A8F373-BD5B-496B-8C60-46B6FD162B29}" srcId="{7A9A2798-34A8-42C3-BD35-D7E3FB825B2D}" destId="{1E32F115-6D70-447D-90AA-F51842BFB668}" srcOrd="1" destOrd="0" parTransId="{3C561A7E-7886-47EF-8E99-C8B0032C010A}" sibTransId="{E63A7C28-9336-4CF7-8BAC-3EFF1B24BABE}"/>
    <dgm:cxn modelId="{6643DFAE-A9B2-4537-8C84-6F0CE137D643}" srcId="{E3E36FFE-C535-4E21-B12A-32E3224FA5FF}" destId="{0D848246-2C90-41B4-B4E5-EA01FAAB2DE6}" srcOrd="0" destOrd="0" parTransId="{C6241915-5A63-4824-83B2-20FBA4185345}" sibTransId="{8A89DF20-4C77-414D-BD19-F93C0A16C3CB}"/>
    <dgm:cxn modelId="{4FA8BA18-8F2C-5344-A3DA-047846BD441A}" type="presOf" srcId="{E3E36FFE-C535-4E21-B12A-32E3224FA5FF}" destId="{C916D1B0-9834-4BC2-9527-5AD49F9DC9C5}" srcOrd="0" destOrd="0" presId="urn:microsoft.com/office/officeart/2005/8/layout/hierarchy3"/>
    <dgm:cxn modelId="{54CF8662-EEF3-4732-A7B0-7E3C8B9B3D94}" srcId="{E3E36FFE-C535-4E21-B12A-32E3224FA5FF}" destId="{529052A7-8CDA-4866-9FD0-35AE0DDD8A24}" srcOrd="1" destOrd="0" parTransId="{0DCD729F-ED95-4A0E-9FBA-8FDD96743FEC}" sibTransId="{3C82F2A2-2F83-4B6D-8A05-F1299621C498}"/>
    <dgm:cxn modelId="{5B007CC3-A237-8B47-AF88-674AE8D4774E}" type="presOf" srcId="{3545776B-18FA-4546-8737-A5D57815AEB0}" destId="{9C563702-2902-41C3-82CF-35C1A1414F22}" srcOrd="0" destOrd="0" presId="urn:microsoft.com/office/officeart/2005/8/layout/hierarchy3"/>
    <dgm:cxn modelId="{EC17B2B5-D851-8C44-A93C-8C05975E41BE}" type="presOf" srcId="{2AF554C5-3882-4CA5-9171-E5DFF9757049}" destId="{7DE92A0C-0B60-42A8-B901-C71348C87FBB}" srcOrd="0" destOrd="0" presId="urn:microsoft.com/office/officeart/2005/8/layout/hierarchy3"/>
    <dgm:cxn modelId="{32E27BAB-E141-4A4A-9FA5-4FA740DB506A}" type="presOf" srcId="{0A4A43EE-A106-4DE0-9C71-1434F32A38AE}" destId="{CD56C4F7-DC39-4B24-A49A-8329F0CA0EC8}" srcOrd="0" destOrd="0" presId="urn:microsoft.com/office/officeart/2005/8/layout/hierarchy3"/>
    <dgm:cxn modelId="{26182A75-62C6-B846-A10A-A37202C0A515}" type="presOf" srcId="{58A74FC3-E934-4363-8F88-A36464B20F2F}" destId="{5A5C7E0C-74A2-406F-9E21-51ED2C9F14FB}" srcOrd="1" destOrd="0" presId="urn:microsoft.com/office/officeart/2005/8/layout/hierarchy3"/>
    <dgm:cxn modelId="{E5C66716-0C51-8A4A-B61B-8349D4FF31AB}" type="presOf" srcId="{C6241915-5A63-4824-83B2-20FBA4185345}" destId="{DEF1D858-6F7C-4715-A350-A08866CDB629}" srcOrd="0" destOrd="0" presId="urn:microsoft.com/office/officeart/2005/8/layout/hierarchy3"/>
    <dgm:cxn modelId="{12D3AC42-8FFE-4A46-8F76-0751636345B6}" type="presOf" srcId="{0D848246-2C90-41B4-B4E5-EA01FAAB2DE6}" destId="{9F413B43-0F4B-4F89-9BAE-190FB584D74A}" srcOrd="0" destOrd="0" presId="urn:microsoft.com/office/officeart/2005/8/layout/hierarchy3"/>
    <dgm:cxn modelId="{0935AEEE-A1EB-4C89-A5CA-504D940D3085}" srcId="{58A74FC3-E934-4363-8F88-A36464B20F2F}" destId="{16C89AD2-057D-4CE3-AC51-40659CB688FA}" srcOrd="1" destOrd="0" parTransId="{B245B525-4E6F-4DD0-AB59-0CE25B41F7E9}" sibTransId="{2545488E-F70D-49F9-94CE-30D1EC0C9CB8}"/>
    <dgm:cxn modelId="{3BE30DC2-58A8-264D-A514-ECE300513B64}" type="presOf" srcId="{58A74FC3-E934-4363-8F88-A36464B20F2F}" destId="{57F87540-4EB4-4B01-B6C7-951F0700F568}" srcOrd="0" destOrd="0" presId="urn:microsoft.com/office/officeart/2005/8/layout/hierarchy3"/>
    <dgm:cxn modelId="{45F81BC2-81EC-A34C-A364-F0B94807FEDD}" type="presOf" srcId="{7A9A2798-34A8-42C3-BD35-D7E3FB825B2D}" destId="{1453A909-596B-48CB-964C-783E2699B586}" srcOrd="1" destOrd="0" presId="urn:microsoft.com/office/officeart/2005/8/layout/hierarchy3"/>
    <dgm:cxn modelId="{DB917B04-DF29-0749-BA51-46497F752340}" type="presOf" srcId="{3C561A7E-7886-47EF-8E99-C8B0032C010A}" destId="{8F1F131A-5386-4A7A-8797-AFA5E582F9CF}" srcOrd="0" destOrd="0" presId="urn:microsoft.com/office/officeart/2005/8/layout/hierarchy3"/>
    <dgm:cxn modelId="{8E8169C5-5EDF-4826-BE5F-3315BDF8F36C}" srcId="{0A4A43EE-A106-4DE0-9C71-1434F32A38AE}" destId="{E3E36FFE-C535-4E21-B12A-32E3224FA5FF}" srcOrd="0" destOrd="0" parTransId="{6D35BE62-DE14-4899-864F-83114B983347}" sibTransId="{174E97A7-2342-4577-9E10-85E594DF88CD}"/>
    <dgm:cxn modelId="{B1F61147-22D3-A548-8690-494AAD9B4394}" type="presOf" srcId="{94BF30F9-53CE-44EC-B747-02E910E62253}" destId="{7BF0355E-1C45-42EB-82C2-893A34A2631E}" srcOrd="0" destOrd="0" presId="urn:microsoft.com/office/officeart/2005/8/layout/hierarchy3"/>
    <dgm:cxn modelId="{F293B722-B3F9-41B7-9A26-E16519B704A7}" srcId="{0A4A43EE-A106-4DE0-9C71-1434F32A38AE}" destId="{58A74FC3-E934-4363-8F88-A36464B20F2F}" srcOrd="2" destOrd="0" parTransId="{CC2E0DA1-076D-4762-8CAF-6729746E864C}" sibTransId="{64533161-760D-474D-A096-3A5903864B59}"/>
    <dgm:cxn modelId="{237C16AB-6CB6-4842-9471-D5546CD1544E}" srcId="{7A9A2798-34A8-42C3-BD35-D7E3FB825B2D}" destId="{2AF554C5-3882-4CA5-9171-E5DFF9757049}" srcOrd="2" destOrd="0" parTransId="{3545776B-18FA-4546-8737-A5D57815AEB0}" sibTransId="{53BEC116-E140-4345-890B-6BF9C257D63A}"/>
    <dgm:cxn modelId="{10B94DEB-3659-1246-8493-829F6182B269}" type="presOf" srcId="{B9F5FF77-4E5D-4A3C-9E3B-CECCCA72BDFD}" destId="{659154F9-C269-4A01-87E1-CC9A82F3BB52}" srcOrd="0" destOrd="0" presId="urn:microsoft.com/office/officeart/2005/8/layout/hierarchy3"/>
    <dgm:cxn modelId="{0D587D0C-31A6-4D46-BB9B-E1FF0B6AB167}" type="presOf" srcId="{0DCD729F-ED95-4A0E-9FBA-8FDD96743FEC}" destId="{C8843DEA-7C7C-4EF4-B28D-A83EA3F0E05B}" srcOrd="0" destOrd="0" presId="urn:microsoft.com/office/officeart/2005/8/layout/hierarchy3"/>
    <dgm:cxn modelId="{B6DE8C52-374F-0D47-82D3-0502ED354244}" type="presOf" srcId="{49DD297A-C55D-4CE7-B9A7-A04E2BC174D6}" destId="{F5402DAB-9F49-4B2D-B2E6-C15804F1361D}" srcOrd="0" destOrd="0" presId="urn:microsoft.com/office/officeart/2005/8/layout/hierarchy3"/>
    <dgm:cxn modelId="{D5BB3159-BE52-C640-937A-F38B454B23D9}" type="presParOf" srcId="{CD56C4F7-DC39-4B24-A49A-8329F0CA0EC8}" destId="{8A4FD5A8-FEBB-40ED-BC5B-64400A5F5C37}" srcOrd="0" destOrd="0" presId="urn:microsoft.com/office/officeart/2005/8/layout/hierarchy3"/>
    <dgm:cxn modelId="{B69E5D96-7443-2F44-B3CE-4B0B1CAE6067}" type="presParOf" srcId="{8A4FD5A8-FEBB-40ED-BC5B-64400A5F5C37}" destId="{94A117C5-63A2-4BC2-8CE2-90A6A5613432}" srcOrd="0" destOrd="0" presId="urn:microsoft.com/office/officeart/2005/8/layout/hierarchy3"/>
    <dgm:cxn modelId="{AE51A032-7E53-CB45-BA9B-36CE51400CA0}" type="presParOf" srcId="{94A117C5-63A2-4BC2-8CE2-90A6A5613432}" destId="{C916D1B0-9834-4BC2-9527-5AD49F9DC9C5}" srcOrd="0" destOrd="0" presId="urn:microsoft.com/office/officeart/2005/8/layout/hierarchy3"/>
    <dgm:cxn modelId="{10A1D4D5-AC86-6C4D-BCC9-0E75949680C5}" type="presParOf" srcId="{94A117C5-63A2-4BC2-8CE2-90A6A5613432}" destId="{32308640-D559-4139-9101-7AC1E5EB67B2}" srcOrd="1" destOrd="0" presId="urn:microsoft.com/office/officeart/2005/8/layout/hierarchy3"/>
    <dgm:cxn modelId="{21E4B1A9-F153-D247-B99B-C027B1B843C2}" type="presParOf" srcId="{8A4FD5A8-FEBB-40ED-BC5B-64400A5F5C37}" destId="{21054100-FF2D-4827-9E33-6C27CE0C18C5}" srcOrd="1" destOrd="0" presId="urn:microsoft.com/office/officeart/2005/8/layout/hierarchy3"/>
    <dgm:cxn modelId="{08EDFE1A-46F9-5A41-A2DA-E1CAE422BABB}" type="presParOf" srcId="{21054100-FF2D-4827-9E33-6C27CE0C18C5}" destId="{DEF1D858-6F7C-4715-A350-A08866CDB629}" srcOrd="0" destOrd="0" presId="urn:microsoft.com/office/officeart/2005/8/layout/hierarchy3"/>
    <dgm:cxn modelId="{D95D6597-9F09-EA4D-BA9D-A992AA22C78F}" type="presParOf" srcId="{21054100-FF2D-4827-9E33-6C27CE0C18C5}" destId="{9F413B43-0F4B-4F89-9BAE-190FB584D74A}" srcOrd="1" destOrd="0" presId="urn:microsoft.com/office/officeart/2005/8/layout/hierarchy3"/>
    <dgm:cxn modelId="{987E0168-8D55-F84B-9461-884D0999B6F2}" type="presParOf" srcId="{21054100-FF2D-4827-9E33-6C27CE0C18C5}" destId="{C8843DEA-7C7C-4EF4-B28D-A83EA3F0E05B}" srcOrd="2" destOrd="0" presId="urn:microsoft.com/office/officeart/2005/8/layout/hierarchy3"/>
    <dgm:cxn modelId="{1889233D-806D-5A4C-9EF7-B3E422FF6083}" type="presParOf" srcId="{21054100-FF2D-4827-9E33-6C27CE0C18C5}" destId="{D3AA7A02-A818-4435-9F4E-1B28DD87338B}" srcOrd="3" destOrd="0" presId="urn:microsoft.com/office/officeart/2005/8/layout/hierarchy3"/>
    <dgm:cxn modelId="{93D9EDC9-0505-FD4C-B38D-929FD8E7EEBB}" type="presParOf" srcId="{CD56C4F7-DC39-4B24-A49A-8329F0CA0EC8}" destId="{118C98F1-44A7-487E-AD3A-953A032F02D6}" srcOrd="1" destOrd="0" presId="urn:microsoft.com/office/officeart/2005/8/layout/hierarchy3"/>
    <dgm:cxn modelId="{E75BE24C-48E2-3C4F-800F-CF11F3066DBF}" type="presParOf" srcId="{118C98F1-44A7-487E-AD3A-953A032F02D6}" destId="{7C1C636F-957E-4544-AAAF-FCEC0990ADD7}" srcOrd="0" destOrd="0" presId="urn:microsoft.com/office/officeart/2005/8/layout/hierarchy3"/>
    <dgm:cxn modelId="{31A456A2-5631-0B40-BB6C-B276D15B3F7C}" type="presParOf" srcId="{7C1C636F-957E-4544-AAAF-FCEC0990ADD7}" destId="{DCD0FDF5-B655-41FB-9A69-EE873E13BE07}" srcOrd="0" destOrd="0" presId="urn:microsoft.com/office/officeart/2005/8/layout/hierarchy3"/>
    <dgm:cxn modelId="{C5A6AF97-A767-CD4C-BE33-D610A0FBB95F}" type="presParOf" srcId="{7C1C636F-957E-4544-AAAF-FCEC0990ADD7}" destId="{1453A909-596B-48CB-964C-783E2699B586}" srcOrd="1" destOrd="0" presId="urn:microsoft.com/office/officeart/2005/8/layout/hierarchy3"/>
    <dgm:cxn modelId="{A92D3A82-3E73-B44D-A1C4-2B7D94CFE8F1}" type="presParOf" srcId="{118C98F1-44A7-487E-AD3A-953A032F02D6}" destId="{26B249B0-673C-412F-A103-3D76980DD54B}" srcOrd="1" destOrd="0" presId="urn:microsoft.com/office/officeart/2005/8/layout/hierarchy3"/>
    <dgm:cxn modelId="{DA3B2824-02E6-C841-ACBA-E8B0EFD2CBE7}" type="presParOf" srcId="{26B249B0-673C-412F-A103-3D76980DD54B}" destId="{F5402DAB-9F49-4B2D-B2E6-C15804F1361D}" srcOrd="0" destOrd="0" presId="urn:microsoft.com/office/officeart/2005/8/layout/hierarchy3"/>
    <dgm:cxn modelId="{C8323CE7-0140-7A47-96A5-78AB9635B500}" type="presParOf" srcId="{26B249B0-673C-412F-A103-3D76980DD54B}" destId="{659154F9-C269-4A01-87E1-CC9A82F3BB52}" srcOrd="1" destOrd="0" presId="urn:microsoft.com/office/officeart/2005/8/layout/hierarchy3"/>
    <dgm:cxn modelId="{98C1CB5E-A0B7-8F44-99F9-E68BED146675}" type="presParOf" srcId="{26B249B0-673C-412F-A103-3D76980DD54B}" destId="{8F1F131A-5386-4A7A-8797-AFA5E582F9CF}" srcOrd="2" destOrd="0" presId="urn:microsoft.com/office/officeart/2005/8/layout/hierarchy3"/>
    <dgm:cxn modelId="{08E1B5D3-4FC1-F640-B4FC-1E4EB90D6612}" type="presParOf" srcId="{26B249B0-673C-412F-A103-3D76980DD54B}" destId="{30B63530-2B92-4F74-9836-1199B11EB4B2}" srcOrd="3" destOrd="0" presId="urn:microsoft.com/office/officeart/2005/8/layout/hierarchy3"/>
    <dgm:cxn modelId="{B6FCF02F-AB8D-EE4A-9A66-0DE4EDA8953E}" type="presParOf" srcId="{26B249B0-673C-412F-A103-3D76980DD54B}" destId="{9C563702-2902-41C3-82CF-35C1A1414F22}" srcOrd="4" destOrd="0" presId="urn:microsoft.com/office/officeart/2005/8/layout/hierarchy3"/>
    <dgm:cxn modelId="{AF20B18D-CE42-FE48-AF62-5FF1EA717887}" type="presParOf" srcId="{26B249B0-673C-412F-A103-3D76980DD54B}" destId="{7DE92A0C-0B60-42A8-B901-C71348C87FBB}" srcOrd="5" destOrd="0" presId="urn:microsoft.com/office/officeart/2005/8/layout/hierarchy3"/>
    <dgm:cxn modelId="{C95D51A3-81D5-8049-B2E9-F47B1A33311A}" type="presParOf" srcId="{CD56C4F7-DC39-4B24-A49A-8329F0CA0EC8}" destId="{117CFFF6-5A6D-4C77-B084-58B6561081C2}" srcOrd="2" destOrd="0" presId="urn:microsoft.com/office/officeart/2005/8/layout/hierarchy3"/>
    <dgm:cxn modelId="{D49C7A2A-06EA-1C4B-8F62-C718BF71CE07}" type="presParOf" srcId="{117CFFF6-5A6D-4C77-B084-58B6561081C2}" destId="{D70A0CB0-D837-4926-A40D-0793EABED4C5}" srcOrd="0" destOrd="0" presId="urn:microsoft.com/office/officeart/2005/8/layout/hierarchy3"/>
    <dgm:cxn modelId="{9A4A40AB-F85F-9F4D-9379-E197222D85C5}" type="presParOf" srcId="{D70A0CB0-D837-4926-A40D-0793EABED4C5}" destId="{57F87540-4EB4-4B01-B6C7-951F0700F568}" srcOrd="0" destOrd="0" presId="urn:microsoft.com/office/officeart/2005/8/layout/hierarchy3"/>
    <dgm:cxn modelId="{D5D40DEE-3A78-5D4B-8A7C-CFBB8A5130BD}" type="presParOf" srcId="{D70A0CB0-D837-4926-A40D-0793EABED4C5}" destId="{5A5C7E0C-74A2-406F-9E21-51ED2C9F14FB}" srcOrd="1" destOrd="0" presId="urn:microsoft.com/office/officeart/2005/8/layout/hierarchy3"/>
    <dgm:cxn modelId="{9E14C04F-D4A0-5F4A-AEFE-D1AC4780310A}" type="presParOf" srcId="{117CFFF6-5A6D-4C77-B084-58B6561081C2}" destId="{953667D4-6190-4154-86DF-C7030A52BC03}" srcOrd="1" destOrd="0" presId="urn:microsoft.com/office/officeart/2005/8/layout/hierarchy3"/>
    <dgm:cxn modelId="{3A243254-16FE-C646-ABE6-3AFF5A797F02}" type="presParOf" srcId="{953667D4-6190-4154-86DF-C7030A52BC03}" destId="{7BF0355E-1C45-42EB-82C2-893A34A2631E}" srcOrd="0" destOrd="0" presId="urn:microsoft.com/office/officeart/2005/8/layout/hierarchy3"/>
    <dgm:cxn modelId="{63F2E8C4-C4AC-C942-AFF0-273F8E155142}" type="presParOf" srcId="{953667D4-6190-4154-86DF-C7030A52BC03}" destId="{2E84D36F-8E98-458E-A836-7098A4ED62B7}" srcOrd="1" destOrd="0" presId="urn:microsoft.com/office/officeart/2005/8/layout/hierarchy3"/>
    <dgm:cxn modelId="{BEDE936C-6944-5646-9714-706F0461EA43}" type="presParOf" srcId="{953667D4-6190-4154-86DF-C7030A52BC03}" destId="{E127A3DB-7536-4BE8-B029-ED5D76D31A4B}" srcOrd="2" destOrd="0" presId="urn:microsoft.com/office/officeart/2005/8/layout/hierarchy3"/>
    <dgm:cxn modelId="{FC8D7513-7F4E-FE42-9A7C-DE35016D4877}" type="presParOf" srcId="{953667D4-6190-4154-86DF-C7030A52BC03}" destId="{5234B20A-B6EB-433E-8868-790BE51CB963}" srcOrd="3" destOrd="0" presId="urn:microsoft.com/office/officeart/2005/8/layout/hierarchy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06D974B-3DE2-1D48-88BE-DCDBA14982BC}">
      <dsp:nvSpPr>
        <dsp:cNvPr id="0" name=""/>
        <dsp:cNvSpPr/>
      </dsp:nvSpPr>
      <dsp:spPr>
        <a:xfrm>
          <a:off x="2778442" y="55681"/>
          <a:ext cx="2672715" cy="2672715"/>
        </a:xfrm>
        <a:prstGeom prst="ellipse">
          <a:avLst/>
        </a:prstGeom>
        <a:gradFill rotWithShape="0">
          <a:gsLst>
            <a:gs pos="0">
              <a:schemeClr val="accent1">
                <a:alpha val="50000"/>
                <a:hueOff val="0"/>
                <a:satOff val="0"/>
                <a:lumOff val="0"/>
                <a:alphaOff val="0"/>
                <a:tint val="100000"/>
                <a:shade val="100000"/>
                <a:satMod val="130000"/>
              </a:schemeClr>
            </a:gs>
            <a:gs pos="100000">
              <a:schemeClr val="accent1">
                <a:alpha val="50000"/>
                <a:hueOff val="0"/>
                <a:satOff val="0"/>
                <a:lumOff val="0"/>
                <a:alphaOff val="0"/>
                <a:tint val="50000"/>
                <a:shade val="100000"/>
                <a:satMod val="350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rtl="0">
            <a:lnSpc>
              <a:spcPct val="90000"/>
            </a:lnSpc>
            <a:spcBef>
              <a:spcPct val="0"/>
            </a:spcBef>
            <a:spcAft>
              <a:spcPct val="35000"/>
            </a:spcAft>
          </a:pPr>
          <a:r>
            <a:rPr kumimoji="1" lang="en-US" sz="2000" kern="1200" dirty="0" smtClean="0"/>
            <a:t>used to connect wired or wireless LANs in nearby buildings</a:t>
          </a:r>
          <a:endParaRPr lang="en-US" sz="2000" kern="1200" dirty="0"/>
        </a:p>
      </dsp:txBody>
      <dsp:txXfrm>
        <a:off x="3134804" y="523406"/>
        <a:ext cx="1959991" cy="1202721"/>
      </dsp:txXfrm>
    </dsp:sp>
    <dsp:sp modelId="{DBE2E10E-CCA8-8B4E-9D12-D7FFEEC4E25C}">
      <dsp:nvSpPr>
        <dsp:cNvPr id="0" name=""/>
        <dsp:cNvSpPr/>
      </dsp:nvSpPr>
      <dsp:spPr>
        <a:xfrm>
          <a:off x="3742847" y="1726128"/>
          <a:ext cx="2672715" cy="2672715"/>
        </a:xfrm>
        <a:prstGeom prst="ellipse">
          <a:avLst/>
        </a:prstGeom>
        <a:gradFill rotWithShape="0">
          <a:gsLst>
            <a:gs pos="0">
              <a:schemeClr val="accent1">
                <a:alpha val="50000"/>
                <a:hueOff val="0"/>
                <a:satOff val="0"/>
                <a:lumOff val="0"/>
                <a:alphaOff val="0"/>
                <a:tint val="100000"/>
                <a:shade val="100000"/>
                <a:satMod val="130000"/>
              </a:schemeClr>
            </a:gs>
            <a:gs pos="100000">
              <a:schemeClr val="accent1">
                <a:alpha val="50000"/>
                <a:hueOff val="0"/>
                <a:satOff val="0"/>
                <a:lumOff val="0"/>
                <a:alphaOff val="0"/>
                <a:tint val="50000"/>
                <a:shade val="100000"/>
                <a:satMod val="350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lvl="0" algn="l" defTabSz="889000" rtl="0">
            <a:lnSpc>
              <a:spcPct val="90000"/>
            </a:lnSpc>
            <a:spcBef>
              <a:spcPct val="0"/>
            </a:spcBef>
            <a:spcAft>
              <a:spcPct val="35000"/>
            </a:spcAft>
          </a:pPr>
          <a:r>
            <a:rPr kumimoji="1" lang="en-US" sz="2000" kern="1200" dirty="0" smtClean="0"/>
            <a:t>point-to-point wireless link used</a:t>
          </a:r>
          <a:endParaRPr lang="en-US" sz="2000" kern="1200" dirty="0"/>
        </a:p>
        <a:p>
          <a:pPr marL="171450" lvl="1" indent="-171450" algn="l" defTabSz="711200" rtl="0">
            <a:lnSpc>
              <a:spcPct val="90000"/>
            </a:lnSpc>
            <a:spcBef>
              <a:spcPct val="0"/>
            </a:spcBef>
            <a:spcAft>
              <a:spcPct val="15000"/>
            </a:spcAft>
            <a:buChar char="••"/>
          </a:pPr>
          <a:r>
            <a:rPr kumimoji="1" lang="en-GB" sz="1600" kern="1200" dirty="0" smtClean="0"/>
            <a:t>not</a:t>
          </a:r>
          <a:r>
            <a:rPr kumimoji="1" lang="en-US" sz="1600" kern="1200" dirty="0" smtClean="0"/>
            <a:t> a LAN per se</a:t>
          </a:r>
          <a:endParaRPr kumimoji="1" lang="en-GB" sz="1600" kern="1200" dirty="0"/>
        </a:p>
      </dsp:txBody>
      <dsp:txXfrm>
        <a:off x="4560252" y="2416579"/>
        <a:ext cx="1603629" cy="1469993"/>
      </dsp:txXfrm>
    </dsp:sp>
    <dsp:sp modelId="{C89E6505-16CC-F24F-A99B-5B81610DA412}">
      <dsp:nvSpPr>
        <dsp:cNvPr id="0" name=""/>
        <dsp:cNvSpPr/>
      </dsp:nvSpPr>
      <dsp:spPr>
        <a:xfrm>
          <a:off x="1814037" y="1726128"/>
          <a:ext cx="2672715" cy="2672715"/>
        </a:xfrm>
        <a:prstGeom prst="ellipse">
          <a:avLst/>
        </a:prstGeom>
        <a:gradFill rotWithShape="0">
          <a:gsLst>
            <a:gs pos="0">
              <a:schemeClr val="accent1">
                <a:alpha val="50000"/>
                <a:hueOff val="0"/>
                <a:satOff val="0"/>
                <a:lumOff val="0"/>
                <a:alphaOff val="0"/>
                <a:tint val="100000"/>
                <a:shade val="100000"/>
                <a:satMod val="130000"/>
              </a:schemeClr>
            </a:gs>
            <a:gs pos="100000">
              <a:schemeClr val="accent1">
                <a:alpha val="50000"/>
                <a:hueOff val="0"/>
                <a:satOff val="0"/>
                <a:lumOff val="0"/>
                <a:alphaOff val="0"/>
                <a:tint val="50000"/>
                <a:shade val="100000"/>
                <a:satMod val="350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rtl="0">
            <a:lnSpc>
              <a:spcPct val="90000"/>
            </a:lnSpc>
            <a:spcBef>
              <a:spcPct val="0"/>
            </a:spcBef>
            <a:spcAft>
              <a:spcPct val="35000"/>
            </a:spcAft>
          </a:pPr>
          <a:r>
            <a:rPr kumimoji="1" lang="en-GB" sz="2000" kern="1200" dirty="0" smtClean="0"/>
            <a:t>connect</a:t>
          </a:r>
          <a:r>
            <a:rPr kumimoji="1" lang="en-US" sz="2000" kern="1200" dirty="0" smtClean="0"/>
            <a:t> bridges or routers</a:t>
          </a:r>
          <a:endParaRPr kumimoji="1" lang="en-GB" sz="2000" kern="1200" dirty="0"/>
        </a:p>
      </dsp:txBody>
      <dsp:txXfrm>
        <a:off x="2065718" y="2416579"/>
        <a:ext cx="1603629" cy="146999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F2EAD6F-96AA-470F-B4CA-176C050DE112}">
      <dsp:nvSpPr>
        <dsp:cNvPr id="0" name=""/>
        <dsp:cNvSpPr/>
      </dsp:nvSpPr>
      <dsp:spPr>
        <a:xfrm>
          <a:off x="0" y="463419"/>
          <a:ext cx="7848600" cy="173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139" tIns="499872" rIns="609139" bIns="170688" numCol="1" spcCol="1270" anchor="t" anchorCtr="0">
          <a:noAutofit/>
        </a:bodyPr>
        <a:lstStyle/>
        <a:p>
          <a:pPr marL="228600" lvl="1" indent="-228600" algn="l" defTabSz="1066800">
            <a:lnSpc>
              <a:spcPct val="90000"/>
            </a:lnSpc>
            <a:spcBef>
              <a:spcPct val="0"/>
            </a:spcBef>
            <a:spcAft>
              <a:spcPct val="15000"/>
            </a:spcAft>
            <a:buChar char="••"/>
          </a:pPr>
          <a:r>
            <a:rPr kumimoji="1" lang="en-GB" sz="2400" kern="1200" dirty="0" smtClean="0"/>
            <a:t>laptop</a:t>
          </a:r>
          <a:r>
            <a:rPr kumimoji="1" lang="en-US" sz="2400" kern="1200" dirty="0" smtClean="0"/>
            <a:t> or notepad computer</a:t>
          </a:r>
          <a:endParaRPr lang="en-US" sz="2400" kern="1200" dirty="0"/>
        </a:p>
        <a:p>
          <a:pPr marL="228600" lvl="1" indent="-228600" algn="l" defTabSz="1066800">
            <a:lnSpc>
              <a:spcPct val="90000"/>
            </a:lnSpc>
            <a:spcBef>
              <a:spcPct val="0"/>
            </a:spcBef>
            <a:spcAft>
              <a:spcPct val="15000"/>
            </a:spcAft>
            <a:buChar char="••"/>
          </a:pPr>
          <a:r>
            <a:rPr kumimoji="1" lang="en-GB" sz="2400" kern="1200" dirty="0" smtClean="0"/>
            <a:t>enable </a:t>
          </a:r>
          <a:r>
            <a:rPr kumimoji="1" lang="en-US" sz="2400" kern="1200" dirty="0" smtClean="0"/>
            <a:t>employee to transfer data from portable computer to server</a:t>
          </a:r>
          <a:endParaRPr kumimoji="1" lang="en-GB" sz="2400" kern="1200" dirty="0"/>
        </a:p>
      </dsp:txBody>
      <dsp:txXfrm>
        <a:off x="0" y="463419"/>
        <a:ext cx="7848600" cy="1738800"/>
      </dsp:txXfrm>
    </dsp:sp>
    <dsp:sp modelId="{D1B22D8B-9CE1-4B0D-86E1-F4CCEE74FF52}">
      <dsp:nvSpPr>
        <dsp:cNvPr id="0" name=""/>
        <dsp:cNvSpPr/>
      </dsp:nvSpPr>
      <dsp:spPr>
        <a:xfrm>
          <a:off x="392430" y="109179"/>
          <a:ext cx="5494020" cy="7084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7661" tIns="0" rIns="207661" bIns="0" numCol="1" spcCol="1270" anchor="ctr" anchorCtr="0">
          <a:noAutofit/>
        </a:bodyPr>
        <a:lstStyle/>
        <a:p>
          <a:pPr lvl="0" algn="l" defTabSz="1066800">
            <a:lnSpc>
              <a:spcPct val="90000"/>
            </a:lnSpc>
            <a:spcBef>
              <a:spcPct val="0"/>
            </a:spcBef>
            <a:spcAft>
              <a:spcPct val="35000"/>
            </a:spcAft>
          </a:pPr>
          <a:r>
            <a:rPr kumimoji="1" lang="en-GB" sz="2400" kern="1200" dirty="0" smtClean="0"/>
            <a:t>link</a:t>
          </a:r>
          <a:r>
            <a:rPr kumimoji="1" lang="en-US" sz="2400" kern="1200" dirty="0" smtClean="0"/>
            <a:t> LAN hub &amp; mobile data terminal </a:t>
          </a:r>
          <a:endParaRPr lang="en-US" sz="2400" kern="1200" dirty="0"/>
        </a:p>
      </dsp:txBody>
      <dsp:txXfrm>
        <a:off x="392430" y="109179"/>
        <a:ext cx="5494020" cy="70848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D12BB5-740F-B34A-B8A8-9E2A576FD227}">
      <dsp:nvSpPr>
        <dsp:cNvPr id="0" name=""/>
        <dsp:cNvSpPr/>
      </dsp:nvSpPr>
      <dsp:spPr>
        <a:xfrm>
          <a:off x="2221735" y="1198930"/>
          <a:ext cx="91440" cy="91440"/>
        </a:xfrm>
        <a:custGeom>
          <a:avLst/>
          <a:gdLst/>
          <a:ahLst/>
          <a:cxnLst/>
          <a:rect l="0" t="0" r="0" b="0"/>
          <a:pathLst>
            <a:path>
              <a:moveTo>
                <a:pt x="45720" y="45720"/>
              </a:moveTo>
              <a:lnTo>
                <a:pt x="6053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2266805" y="1244519"/>
        <a:ext cx="1301" cy="260"/>
      </dsp:txXfrm>
    </dsp:sp>
    <dsp:sp modelId="{359F31F1-9B63-1F44-AEF9-2E1746374C9C}">
      <dsp:nvSpPr>
        <dsp:cNvPr id="0" name=""/>
        <dsp:cNvSpPr/>
      </dsp:nvSpPr>
      <dsp:spPr>
        <a:xfrm>
          <a:off x="5560" y="565541"/>
          <a:ext cx="2263695" cy="135821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THROUGHPUT – </a:t>
          </a:r>
          <a:r>
            <a:rPr kumimoji="1" lang="en-US" sz="1600" b="1" i="0" kern="1200" dirty="0" smtClean="0">
              <a:solidFill>
                <a:schemeClr val="tx1"/>
              </a:solidFill>
            </a:rPr>
            <a:t>should make efficient use of medium</a:t>
          </a:r>
          <a:endParaRPr kumimoji="1" lang="en-GB" sz="1600" b="1" i="0" kern="1200" dirty="0">
            <a:solidFill>
              <a:schemeClr val="tx1"/>
            </a:solidFill>
          </a:endParaRPr>
        </a:p>
      </dsp:txBody>
      <dsp:txXfrm>
        <a:off x="5560" y="565541"/>
        <a:ext cx="2263695" cy="1358217"/>
      </dsp:txXfrm>
    </dsp:sp>
    <dsp:sp modelId="{13376C1D-C94B-7D4C-94A0-6C2EF3928413}">
      <dsp:nvSpPr>
        <dsp:cNvPr id="0" name=""/>
        <dsp:cNvSpPr/>
      </dsp:nvSpPr>
      <dsp:spPr>
        <a:xfrm>
          <a:off x="4511463" y="1198930"/>
          <a:ext cx="91440" cy="91440"/>
        </a:xfrm>
        <a:custGeom>
          <a:avLst/>
          <a:gdLst/>
          <a:ahLst/>
          <a:cxnLst/>
          <a:rect l="0" t="0" r="0" b="0"/>
          <a:pathLst>
            <a:path>
              <a:moveTo>
                <a:pt x="45720" y="45720"/>
              </a:moveTo>
              <a:lnTo>
                <a:pt x="6053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4556532" y="1244519"/>
        <a:ext cx="1301" cy="260"/>
      </dsp:txXfrm>
    </dsp:sp>
    <dsp:sp modelId="{AFDCF7AF-29A6-1C47-B544-9C764BA91A56}">
      <dsp:nvSpPr>
        <dsp:cNvPr id="0" name=""/>
        <dsp:cNvSpPr/>
      </dsp:nvSpPr>
      <dsp:spPr>
        <a:xfrm>
          <a:off x="2295288" y="565541"/>
          <a:ext cx="2263695" cy="135821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NUMBER OF NODES- </a:t>
          </a:r>
          <a:r>
            <a:rPr kumimoji="1" lang="en-US" sz="1600" b="1" i="0" kern="1200" dirty="0" smtClean="0">
              <a:solidFill>
                <a:schemeClr val="tx1"/>
              </a:solidFill>
            </a:rPr>
            <a:t>hundreds of nodes across multiple cells</a:t>
          </a:r>
          <a:endParaRPr lang="en-US" sz="1600" b="1" i="0" kern="1200" dirty="0">
            <a:solidFill>
              <a:schemeClr val="tx1"/>
            </a:solidFill>
          </a:endParaRPr>
        </a:p>
      </dsp:txBody>
      <dsp:txXfrm>
        <a:off x="2295288" y="565541"/>
        <a:ext cx="2263695" cy="1358217"/>
      </dsp:txXfrm>
    </dsp:sp>
    <dsp:sp modelId="{8DF4C193-9CA7-2540-B800-F029745B3DB8}">
      <dsp:nvSpPr>
        <dsp:cNvPr id="0" name=""/>
        <dsp:cNvSpPr/>
      </dsp:nvSpPr>
      <dsp:spPr>
        <a:xfrm>
          <a:off x="6801191" y="1198930"/>
          <a:ext cx="91440" cy="91440"/>
        </a:xfrm>
        <a:custGeom>
          <a:avLst/>
          <a:gdLst/>
          <a:ahLst/>
          <a:cxnLst/>
          <a:rect l="0" t="0" r="0" b="0"/>
          <a:pathLst>
            <a:path>
              <a:moveTo>
                <a:pt x="45720" y="45720"/>
              </a:moveTo>
              <a:lnTo>
                <a:pt x="6053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6846260" y="1244519"/>
        <a:ext cx="1301" cy="260"/>
      </dsp:txXfrm>
    </dsp:sp>
    <dsp:sp modelId="{5E0D425F-B920-8647-BEC4-1E8E183F1E0A}">
      <dsp:nvSpPr>
        <dsp:cNvPr id="0" name=""/>
        <dsp:cNvSpPr/>
      </dsp:nvSpPr>
      <dsp:spPr>
        <a:xfrm>
          <a:off x="4585016" y="565541"/>
          <a:ext cx="2263695" cy="135821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CONNECTION TO BACKBONE LAN –</a:t>
          </a:r>
          <a:r>
            <a:rPr kumimoji="1" lang="en-GB" sz="1600" b="1" i="0" kern="1200" dirty="0" smtClean="0">
              <a:solidFill>
                <a:schemeClr val="bg1"/>
              </a:solidFill>
            </a:rPr>
            <a:t> </a:t>
          </a:r>
          <a:r>
            <a:rPr kumimoji="1" lang="en-GB" sz="1600" b="1" i="0" kern="1200" dirty="0" smtClean="0">
              <a:solidFill>
                <a:schemeClr val="tx1"/>
              </a:solidFill>
            </a:rPr>
            <a:t>use of</a:t>
          </a:r>
          <a:r>
            <a:rPr kumimoji="1" lang="en-US" sz="1600" b="1" i="0" kern="1200" dirty="0" smtClean="0">
              <a:solidFill>
                <a:schemeClr val="tx1"/>
              </a:solidFill>
            </a:rPr>
            <a:t> control modules</a:t>
          </a:r>
          <a:endParaRPr kumimoji="1" lang="en-GB" sz="1600" b="1" i="0" kern="1200" dirty="0">
            <a:solidFill>
              <a:schemeClr val="tx1"/>
            </a:solidFill>
          </a:endParaRPr>
        </a:p>
      </dsp:txBody>
      <dsp:txXfrm>
        <a:off x="4585016" y="565541"/>
        <a:ext cx="2263695" cy="1358217"/>
      </dsp:txXfrm>
    </dsp:sp>
    <dsp:sp modelId="{3F93041A-C970-794E-8825-2BAB7039994C}">
      <dsp:nvSpPr>
        <dsp:cNvPr id="0" name=""/>
        <dsp:cNvSpPr/>
      </dsp:nvSpPr>
      <dsp:spPr>
        <a:xfrm>
          <a:off x="1137408" y="1876238"/>
          <a:ext cx="6869183" cy="91440"/>
        </a:xfrm>
        <a:custGeom>
          <a:avLst/>
          <a:gdLst/>
          <a:ahLst/>
          <a:cxnLst/>
          <a:rect l="0" t="0" r="0" b="0"/>
          <a:pathLst>
            <a:path>
              <a:moveTo>
                <a:pt x="6869183" y="45720"/>
              </a:moveTo>
              <a:lnTo>
                <a:pt x="6869183" y="60536"/>
              </a:lnTo>
              <a:lnTo>
                <a:pt x="0" y="60536"/>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4400269" y="1921828"/>
        <a:ext cx="343461" cy="260"/>
      </dsp:txXfrm>
    </dsp:sp>
    <dsp:sp modelId="{E29C40DC-7325-7140-8D1C-65569707253E}">
      <dsp:nvSpPr>
        <dsp:cNvPr id="0" name=""/>
        <dsp:cNvSpPr/>
      </dsp:nvSpPr>
      <dsp:spPr>
        <a:xfrm>
          <a:off x="6874744" y="565541"/>
          <a:ext cx="2263695" cy="135821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SERVICE AREA – </a:t>
          </a:r>
          <a:r>
            <a:rPr kumimoji="1" lang="en-US" sz="1600" b="1" i="0" kern="1200" dirty="0" smtClean="0">
              <a:solidFill>
                <a:schemeClr val="tx1"/>
              </a:solidFill>
            </a:rPr>
            <a:t>coverage area of 100 to 300m</a:t>
          </a:r>
          <a:endParaRPr lang="en-US" sz="1600" b="1" i="0" kern="1200" dirty="0">
            <a:solidFill>
              <a:schemeClr val="tx1"/>
            </a:solidFill>
          </a:endParaRPr>
        </a:p>
      </dsp:txBody>
      <dsp:txXfrm>
        <a:off x="6874744" y="565541"/>
        <a:ext cx="2263695" cy="1358217"/>
      </dsp:txXfrm>
    </dsp:sp>
    <dsp:sp modelId="{A2BE5D2B-3D15-4945-8D96-3BC11A6B0FD8}">
      <dsp:nvSpPr>
        <dsp:cNvPr id="0" name=""/>
        <dsp:cNvSpPr/>
      </dsp:nvSpPr>
      <dsp:spPr>
        <a:xfrm>
          <a:off x="2221735" y="2583180"/>
          <a:ext cx="91440" cy="91440"/>
        </a:xfrm>
        <a:custGeom>
          <a:avLst/>
          <a:gdLst/>
          <a:ahLst/>
          <a:cxnLst/>
          <a:rect l="0" t="0" r="0" b="0"/>
          <a:pathLst>
            <a:path>
              <a:moveTo>
                <a:pt x="45720" y="45720"/>
              </a:moveTo>
              <a:lnTo>
                <a:pt x="6053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2266805" y="2628769"/>
        <a:ext cx="1301" cy="260"/>
      </dsp:txXfrm>
    </dsp:sp>
    <dsp:sp modelId="{CFA89BC6-AD81-8648-B941-01D5B12CE590}">
      <dsp:nvSpPr>
        <dsp:cNvPr id="0" name=""/>
        <dsp:cNvSpPr/>
      </dsp:nvSpPr>
      <dsp:spPr>
        <a:xfrm>
          <a:off x="5560" y="1949791"/>
          <a:ext cx="2263695" cy="135821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BATTERY POWER CONSUMPTION – </a:t>
          </a:r>
          <a:r>
            <a:rPr kumimoji="1" lang="en-US" sz="1600" b="1" i="0" kern="1200" dirty="0" smtClean="0">
              <a:solidFill>
                <a:schemeClr val="tx1"/>
              </a:solidFill>
            </a:rPr>
            <a:t>reduce power consumption while not in use</a:t>
          </a:r>
          <a:endParaRPr kumimoji="1" lang="en-GB" sz="1600" b="1" i="0" kern="1200" dirty="0" smtClean="0">
            <a:solidFill>
              <a:schemeClr val="tx1"/>
            </a:solidFill>
          </a:endParaRPr>
        </a:p>
      </dsp:txBody>
      <dsp:txXfrm>
        <a:off x="5560" y="1949791"/>
        <a:ext cx="2263695" cy="1358217"/>
      </dsp:txXfrm>
    </dsp:sp>
    <dsp:sp modelId="{B359DF7E-C7BC-F946-80E3-41CC5A013387}">
      <dsp:nvSpPr>
        <dsp:cNvPr id="0" name=""/>
        <dsp:cNvSpPr/>
      </dsp:nvSpPr>
      <dsp:spPr>
        <a:xfrm>
          <a:off x="4511463" y="2583180"/>
          <a:ext cx="91440" cy="91440"/>
        </a:xfrm>
        <a:custGeom>
          <a:avLst/>
          <a:gdLst/>
          <a:ahLst/>
          <a:cxnLst/>
          <a:rect l="0" t="0" r="0" b="0"/>
          <a:pathLst>
            <a:path>
              <a:moveTo>
                <a:pt x="45720" y="45720"/>
              </a:moveTo>
              <a:lnTo>
                <a:pt x="6053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4556532" y="2628769"/>
        <a:ext cx="1301" cy="260"/>
      </dsp:txXfrm>
    </dsp:sp>
    <dsp:sp modelId="{A13599CD-F3A1-B34A-B29B-1191A8DDCCBF}">
      <dsp:nvSpPr>
        <dsp:cNvPr id="0" name=""/>
        <dsp:cNvSpPr/>
      </dsp:nvSpPr>
      <dsp:spPr>
        <a:xfrm>
          <a:off x="2295288" y="1949791"/>
          <a:ext cx="2263695" cy="135821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TRANSMISSION ROBUST AND SECURITY– </a:t>
          </a:r>
          <a:r>
            <a:rPr kumimoji="1" lang="en-US" sz="1600" b="1" i="0" kern="1200" dirty="0" smtClean="0">
              <a:solidFill>
                <a:schemeClr val="tx1"/>
              </a:solidFill>
            </a:rPr>
            <a:t>reliability and privacy/security</a:t>
          </a:r>
          <a:endParaRPr kumimoji="1" lang="en-GB" sz="1600" b="1" i="0" kern="1200" dirty="0" smtClean="0">
            <a:solidFill>
              <a:schemeClr val="tx1"/>
            </a:solidFill>
          </a:endParaRPr>
        </a:p>
      </dsp:txBody>
      <dsp:txXfrm>
        <a:off x="2295288" y="1949791"/>
        <a:ext cx="2263695" cy="1358217"/>
      </dsp:txXfrm>
    </dsp:sp>
    <dsp:sp modelId="{03D49A50-CF0C-8A49-965C-F8E174704F3B}">
      <dsp:nvSpPr>
        <dsp:cNvPr id="0" name=""/>
        <dsp:cNvSpPr/>
      </dsp:nvSpPr>
      <dsp:spPr>
        <a:xfrm>
          <a:off x="6801191" y="2583180"/>
          <a:ext cx="91440" cy="91440"/>
        </a:xfrm>
        <a:custGeom>
          <a:avLst/>
          <a:gdLst/>
          <a:ahLst/>
          <a:cxnLst/>
          <a:rect l="0" t="0" r="0" b="0"/>
          <a:pathLst>
            <a:path>
              <a:moveTo>
                <a:pt x="45720" y="45720"/>
              </a:moveTo>
              <a:lnTo>
                <a:pt x="6053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6846260" y="2628769"/>
        <a:ext cx="1301" cy="260"/>
      </dsp:txXfrm>
    </dsp:sp>
    <dsp:sp modelId="{D1A4A410-D5E1-184E-B977-D53797F32915}">
      <dsp:nvSpPr>
        <dsp:cNvPr id="0" name=""/>
        <dsp:cNvSpPr/>
      </dsp:nvSpPr>
      <dsp:spPr>
        <a:xfrm>
          <a:off x="4585016" y="1949791"/>
          <a:ext cx="2263695" cy="135821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COLLOCATED NETWORK OPERATION – </a:t>
          </a:r>
          <a:r>
            <a:rPr kumimoji="1" lang="en-US" sz="1600" b="1" i="0" kern="1200" dirty="0" smtClean="0">
              <a:solidFill>
                <a:schemeClr val="tx1"/>
              </a:solidFill>
            </a:rPr>
            <a:t>possible interference between LANs</a:t>
          </a:r>
          <a:endParaRPr lang="en-US" sz="1600" b="1" i="0" kern="1200" dirty="0">
            <a:solidFill>
              <a:schemeClr val="tx1"/>
            </a:solidFill>
          </a:endParaRPr>
        </a:p>
      </dsp:txBody>
      <dsp:txXfrm>
        <a:off x="4585016" y="1949791"/>
        <a:ext cx="2263695" cy="1358217"/>
      </dsp:txXfrm>
    </dsp:sp>
    <dsp:sp modelId="{F4BC78BC-96E7-774E-A100-9B2F79F79664}">
      <dsp:nvSpPr>
        <dsp:cNvPr id="0" name=""/>
        <dsp:cNvSpPr/>
      </dsp:nvSpPr>
      <dsp:spPr>
        <a:xfrm>
          <a:off x="1137408" y="3260488"/>
          <a:ext cx="6869183" cy="91440"/>
        </a:xfrm>
        <a:custGeom>
          <a:avLst/>
          <a:gdLst/>
          <a:ahLst/>
          <a:cxnLst/>
          <a:rect l="0" t="0" r="0" b="0"/>
          <a:pathLst>
            <a:path>
              <a:moveTo>
                <a:pt x="6869183" y="45720"/>
              </a:moveTo>
              <a:lnTo>
                <a:pt x="6869183" y="60536"/>
              </a:lnTo>
              <a:lnTo>
                <a:pt x="0" y="60536"/>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4400269" y="3306078"/>
        <a:ext cx="343461" cy="260"/>
      </dsp:txXfrm>
    </dsp:sp>
    <dsp:sp modelId="{80623A0A-C748-DF4A-877F-2E62E6FEDAA2}">
      <dsp:nvSpPr>
        <dsp:cNvPr id="0" name=""/>
        <dsp:cNvSpPr/>
      </dsp:nvSpPr>
      <dsp:spPr>
        <a:xfrm>
          <a:off x="6874744" y="1949791"/>
          <a:ext cx="2263695" cy="135821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LICENSE-FREE OPERATION – </a:t>
          </a:r>
          <a:r>
            <a:rPr kumimoji="1" lang="en-US" sz="1600" b="1" i="0" kern="1200" dirty="0" smtClean="0">
              <a:solidFill>
                <a:schemeClr val="tx1"/>
              </a:solidFill>
            </a:rPr>
            <a:t>not having to secure a license for the frequency band used by the LAN</a:t>
          </a:r>
          <a:endParaRPr kumimoji="1" lang="en-GB" sz="1600" b="1" i="0" kern="1200" dirty="0" smtClean="0">
            <a:solidFill>
              <a:schemeClr val="tx1"/>
            </a:solidFill>
          </a:endParaRPr>
        </a:p>
      </dsp:txBody>
      <dsp:txXfrm>
        <a:off x="6874744" y="1949791"/>
        <a:ext cx="2263695" cy="1358217"/>
      </dsp:txXfrm>
    </dsp:sp>
    <dsp:sp modelId="{6DB5CE33-AD88-EA40-9937-EA3C0A65A345}">
      <dsp:nvSpPr>
        <dsp:cNvPr id="0" name=""/>
        <dsp:cNvSpPr/>
      </dsp:nvSpPr>
      <dsp:spPr>
        <a:xfrm>
          <a:off x="2221735" y="3967429"/>
          <a:ext cx="91440" cy="91440"/>
        </a:xfrm>
        <a:custGeom>
          <a:avLst/>
          <a:gdLst/>
          <a:ahLst/>
          <a:cxnLst/>
          <a:rect l="0" t="0" r="0" b="0"/>
          <a:pathLst>
            <a:path>
              <a:moveTo>
                <a:pt x="45720" y="45720"/>
              </a:moveTo>
              <a:lnTo>
                <a:pt x="60536"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2266805" y="4013019"/>
        <a:ext cx="1301" cy="260"/>
      </dsp:txXfrm>
    </dsp:sp>
    <dsp:sp modelId="{A43C3DA4-D3B8-0844-887D-7C1AE83290B3}">
      <dsp:nvSpPr>
        <dsp:cNvPr id="0" name=""/>
        <dsp:cNvSpPr/>
      </dsp:nvSpPr>
      <dsp:spPr>
        <a:xfrm>
          <a:off x="5560" y="3334041"/>
          <a:ext cx="2263695" cy="135821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HANDOFF/ROAMING– </a:t>
          </a:r>
          <a:r>
            <a:rPr kumimoji="1" lang="en-US" sz="1600" b="1" i="0" kern="1200" dirty="0" smtClean="0">
              <a:solidFill>
                <a:schemeClr val="tx1"/>
              </a:solidFill>
            </a:rPr>
            <a:t>enable stations to move from one cell to another</a:t>
          </a:r>
        </a:p>
      </dsp:txBody>
      <dsp:txXfrm>
        <a:off x="5560" y="3334041"/>
        <a:ext cx="2263695" cy="1358217"/>
      </dsp:txXfrm>
    </dsp:sp>
    <dsp:sp modelId="{C2DE83DC-0CC1-E14D-99FF-CA19C7F8316D}">
      <dsp:nvSpPr>
        <dsp:cNvPr id="0" name=""/>
        <dsp:cNvSpPr/>
      </dsp:nvSpPr>
      <dsp:spPr>
        <a:xfrm>
          <a:off x="2295288" y="3334041"/>
          <a:ext cx="2263695" cy="1358217"/>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DYNAMIC CONFIGURATION- </a:t>
          </a:r>
          <a:r>
            <a:rPr kumimoji="1" lang="en-US" sz="1600" b="1" i="0" kern="1200" dirty="0" smtClean="0">
              <a:solidFill>
                <a:schemeClr val="tx1"/>
              </a:solidFill>
            </a:rPr>
            <a:t>addition, deletion,  relocation of end systems without disruption</a:t>
          </a:r>
        </a:p>
      </dsp:txBody>
      <dsp:txXfrm>
        <a:off x="2295288" y="3334041"/>
        <a:ext cx="2263695" cy="135821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ED40341F-94AD-9248-8FEE-F38D61C50ACF}" type="datetime1">
              <a:rPr lang="en-US" smtClean="0"/>
              <a:pPr>
                <a:defRPr/>
              </a:pPr>
              <a:t>12/1/2013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2199EECF-33E2-8544-8C03-9676057B3023}" type="slidenum">
              <a:rPr lang="en-US"/>
              <a:pPr>
                <a:defRPr/>
              </a:pPr>
              <a:t>‹#›</a:t>
            </a:fld>
            <a:endParaRPr lang="en-US"/>
          </a:p>
        </p:txBody>
      </p:sp>
    </p:spTree>
    <p:extLst>
      <p:ext uri="{BB962C8B-B14F-4D97-AF65-F5344CB8AC3E}">
        <p14:creationId xmlns:p14="http://schemas.microsoft.com/office/powerpoint/2010/main" xmlns="" val="18503753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561DE200-88A4-DD41-B4BC-1F353AF0B21E}" type="datetime1">
              <a:rPr lang="en-US" smtClean="0"/>
              <a:pPr>
                <a:defRPr/>
              </a:pPr>
              <a:t>12/1/2013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AB9DE7AF-AD50-8844-9C9B-3555AFAFC167}" type="slidenum">
              <a:rPr lang="en-US"/>
              <a:pPr>
                <a:defRPr/>
              </a:pPr>
              <a:t>‹#›</a:t>
            </a:fld>
            <a:endParaRPr lang="en-US"/>
          </a:p>
        </p:txBody>
      </p:sp>
    </p:spTree>
    <p:extLst>
      <p:ext uri="{BB962C8B-B14F-4D97-AF65-F5344CB8AC3E}">
        <p14:creationId xmlns:p14="http://schemas.microsoft.com/office/powerpoint/2010/main" xmlns="" val="3294829746"/>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endParaRPr lang="en-US" smtClean="0"/>
          </a:p>
        </p:txBody>
      </p:sp>
      <p:sp>
        <p:nvSpPr>
          <p:cNvPr id="83972" name="Slide Number Placeholder 3"/>
          <p:cNvSpPr>
            <a:spLocks noGrp="1"/>
          </p:cNvSpPr>
          <p:nvPr>
            <p:ph type="sldNum" sz="quarter" idx="5"/>
          </p:nvPr>
        </p:nvSpPr>
        <p:spPr>
          <a:noFill/>
        </p:spPr>
        <p:txBody>
          <a:bodyPr/>
          <a:lstStyle/>
          <a:p>
            <a:fld id="{B5492AFE-2B5E-48B7-9899-16C692CBF076}"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DFEAEC7E-5F02-6841-861E-B10BA3726AB8}" type="slidenum">
              <a:rPr lang="en-US"/>
              <a:pPr/>
              <a:t>5</a:t>
            </a:fld>
            <a:endParaRPr lang="en-US" dirty="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A17B474F-2BD7-AE43-BBED-EFF392CA168F}" type="slidenum">
              <a:rPr lang="en-US"/>
              <a:pPr/>
              <a:t>6</a:t>
            </a:fld>
            <a:endParaRPr lang="en-US" dirty="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xfrm>
            <a:off x="914400" y="4343400"/>
            <a:ext cx="5181600" cy="4419600"/>
          </a:xfrm>
          <a:noFill/>
          <a:ln/>
        </p:spPr>
        <p:txBody>
          <a:bodyPr/>
          <a:lstStyle/>
          <a:p>
            <a:endParaRPr lang="en-US" dirty="0">
              <a:latin typeface="Times" pitchFamily="-110"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1730EE2-BEBC-054B-8CA6-7BF916D3C2B2}" type="slidenum">
              <a:rPr lang="en-US"/>
              <a:pPr/>
              <a:t>7</a:t>
            </a:fld>
            <a:endParaRPr lang="en-US" dirty="0"/>
          </a:p>
        </p:txBody>
      </p:sp>
      <p:sp>
        <p:nvSpPr>
          <p:cNvPr id="63491" name="Rectangle 1026"/>
          <p:cNvSpPr>
            <a:spLocks noGrp="1" noRot="1" noChangeAspect="1" noChangeArrowheads="1" noTextEdit="1"/>
          </p:cNvSpPr>
          <p:nvPr>
            <p:ph type="sldImg"/>
          </p:nvPr>
        </p:nvSpPr>
        <p:spPr>
          <a:ln/>
        </p:spPr>
      </p:sp>
      <p:sp>
        <p:nvSpPr>
          <p:cNvPr id="63492" name="Rectangle 1027"/>
          <p:cNvSpPr>
            <a:spLocks noGrp="1" noChangeArrowheads="1"/>
          </p:cNvSpPr>
          <p:nvPr>
            <p:ph type="body" idx="1"/>
          </p:nvPr>
        </p:nvSpPr>
        <p:spPr>
          <a:noFill/>
          <a:ln/>
        </p:spPr>
        <p:txBody>
          <a:bodyPr/>
          <a:lstStyle/>
          <a:p>
            <a:endParaRPr lang="en-US" dirty="0">
              <a:latin typeface="Times" pitchFamily="-110" charset="0"/>
            </a:endParaRPr>
          </a:p>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674B2A98-1585-D344-B5DD-BE3BF15BDAB2}" type="slidenum">
              <a:rPr lang="en-US"/>
              <a:pPr/>
              <a:t>8</a:t>
            </a:fld>
            <a:endParaRPr lang="en-US" dirty="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C9DAAEA7-4C8E-0E41-A9C0-71C1C42EFC2E}" type="slidenum">
              <a:rPr lang="en-US"/>
              <a:pPr/>
              <a:t>9</a:t>
            </a:fld>
            <a:endParaRPr lang="en-US" dirty="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4E8BDE52-40DB-9548-8CAD-C48713E1111C}" type="slidenum">
              <a:rPr lang="en-US"/>
              <a:pPr/>
              <a:t>10</a:t>
            </a:fld>
            <a:endParaRPr lang="en-US" dirty="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endParaRPr lang="en-US" dirty="0">
              <a:latin typeface="Times" pitchFamily="-110"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15C1703D-D4F4-E14F-8AE0-BA9C17CF7E1E}" type="slidenum">
              <a:rPr lang="en-US"/>
              <a:pPr/>
              <a:t>11</a:t>
            </a:fld>
            <a:endParaRPr lang="en-US" dirty="0"/>
          </a:p>
        </p:txBody>
      </p:sp>
      <p:sp>
        <p:nvSpPr>
          <p:cNvPr id="67587" name="Rectangle 1026"/>
          <p:cNvSpPr>
            <a:spLocks noGrp="1" noRot="1" noChangeAspect="1" noChangeArrowheads="1" noTextEdit="1"/>
          </p:cNvSpPr>
          <p:nvPr>
            <p:ph type="sldImg"/>
          </p:nvPr>
        </p:nvSpPr>
        <p:spPr>
          <a:ln/>
        </p:spPr>
      </p:sp>
      <p:sp>
        <p:nvSpPr>
          <p:cNvPr id="67588" name="Rectangle 1027"/>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110F8CBB-53A2-A546-AAB5-B596DEB0868F}" type="slidenum">
              <a:rPr lang="en-US"/>
              <a:pPr/>
              <a:t>12</a:t>
            </a:fld>
            <a:endParaRPr lang="en-US" dirty="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36E30391-00D9-8A41-8185-F2259D1166B2}" type="slidenum">
              <a:rPr lang="en-US"/>
              <a:pPr/>
              <a:t>13</a:t>
            </a:fld>
            <a:endParaRPr lang="en-US" dirty="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114A064A-3325-DD43-B684-085C7228E089}" type="slidenum">
              <a:rPr lang="en-US">
                <a:latin typeface="Times" charset="0"/>
              </a:rPr>
              <a:pPr/>
              <a:t>21</a:t>
            </a:fld>
            <a:endParaRPr lang="en-US">
              <a:latin typeface="Times" charset="0"/>
            </a:endParaRPr>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91339093-F749-7649-9355-0640D4592BA3}" type="slidenum">
              <a:rPr lang="en-US">
                <a:latin typeface="Times" charset="0"/>
              </a:rPr>
              <a:pPr/>
              <a:t>22</a:t>
            </a:fld>
            <a:endParaRPr lang="en-US">
              <a:latin typeface="Times" charset="0"/>
            </a:endParaRPr>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45A78316-58E7-2044-9ED9-563511438682}" type="slidenum">
              <a:rPr lang="en-US">
                <a:latin typeface="Times" charset="0"/>
              </a:rPr>
              <a:pPr/>
              <a:t>23</a:t>
            </a:fld>
            <a:endParaRPr lang="en-US">
              <a:latin typeface="Times" charset="0"/>
            </a:endParaRPr>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49DAA02C-615D-BB4B-B46B-CE73750BBDC0}" type="slidenum">
              <a:rPr lang="en-US">
                <a:latin typeface="Times" charset="0"/>
              </a:rPr>
              <a:pPr/>
              <a:t>24</a:t>
            </a:fld>
            <a:endParaRPr lang="en-US">
              <a:latin typeface="Times" charset="0"/>
            </a:endParaRPr>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5BF3686D-F16F-1B4A-A13C-C6E398CA8CBB}" type="slidenum">
              <a:rPr lang="en-US">
                <a:latin typeface="Times" charset="0"/>
              </a:rPr>
              <a:pPr/>
              <a:t>25</a:t>
            </a:fld>
            <a:endParaRPr lang="en-US">
              <a:latin typeface="Times"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BF2AB461-409A-C24A-B78B-19FEBC29554E}" type="slidenum">
              <a:rPr lang="en-US">
                <a:latin typeface="Times" charset="0"/>
              </a:rPr>
              <a:pPr/>
              <a:t>26</a:t>
            </a:fld>
            <a:endParaRPr lang="en-US">
              <a:latin typeface="Times"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546E0A1B-ACAB-6546-A7AE-6A024F3BE55A}" type="slidenum">
              <a:rPr lang="en-US">
                <a:latin typeface="Times" charset="0"/>
              </a:rPr>
              <a:pPr/>
              <a:t>27</a:t>
            </a:fld>
            <a:endParaRPr lang="en-US">
              <a:latin typeface="Times"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9B0F880C-84B7-B449-87C3-79EC110C2E66}" type="slidenum">
              <a:rPr lang="en-US">
                <a:latin typeface="Times" charset="0"/>
              </a:rPr>
              <a:pPr/>
              <a:t>28</a:t>
            </a:fld>
            <a:endParaRPr lang="en-US">
              <a:latin typeface="Times"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8CD8DC71-21A9-DF49-9D66-90210923E892}" type="slidenum">
              <a:rPr lang="en-US">
                <a:latin typeface="Times" charset="0"/>
              </a:rPr>
              <a:pPr/>
              <a:t>29</a:t>
            </a:fld>
            <a:endParaRPr lang="en-US">
              <a:latin typeface="Times" charset="0"/>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81209C1B-C525-8944-89BF-CA7490D7FB70}" type="slidenum">
              <a:rPr lang="en-US">
                <a:latin typeface="Times" charset="0"/>
              </a:rPr>
              <a:pPr/>
              <a:t>30</a:t>
            </a:fld>
            <a:endParaRPr lang="en-US">
              <a:latin typeface="Times"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91BA33E7-31EF-F54B-BBC7-4C21F7995F0D}" type="slidenum">
              <a:rPr lang="en-US">
                <a:latin typeface="Times" charset="0"/>
              </a:rPr>
              <a:pPr/>
              <a:t>31</a:t>
            </a:fld>
            <a:endParaRPr lang="en-US">
              <a:latin typeface="Times"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5ADD2137-ACFF-784E-975D-09793A1F39DB}" type="slidenum">
              <a:rPr lang="en-US">
                <a:latin typeface="Times" charset="0"/>
              </a:rPr>
              <a:pPr/>
              <a:t>32</a:t>
            </a:fld>
            <a:endParaRPr lang="en-US">
              <a:latin typeface="Times"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BA35ED61-12E1-8F49-BF6A-98E90498A964}" type="slidenum">
              <a:rPr lang="en-US">
                <a:latin typeface="Times" charset="0"/>
              </a:rPr>
              <a:pPr/>
              <a:t>33</a:t>
            </a:fld>
            <a:endParaRPr lang="en-US">
              <a:latin typeface="Times"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09977BD9-D08B-E642-9843-F2B6BBE75156}" type="slidenum">
              <a:rPr lang="en-US">
                <a:latin typeface="Times" charset="0"/>
              </a:rPr>
              <a:pPr/>
              <a:t>34</a:t>
            </a:fld>
            <a:endParaRPr lang="en-US">
              <a:latin typeface="Times"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DD6BD718-45DB-0A45-80B2-8E9C35903D4A}" type="slidenum">
              <a:rPr lang="en-US">
                <a:latin typeface="Times" charset="0"/>
              </a:rPr>
              <a:pPr/>
              <a:t>35</a:t>
            </a:fld>
            <a:endParaRPr lang="en-US">
              <a:latin typeface="Times"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EA70DA5F-65CE-C34D-89FB-5CA2BDCB13D0}" type="slidenum">
              <a:rPr lang="en-US">
                <a:latin typeface="Times" charset="0"/>
              </a:rPr>
              <a:pPr/>
              <a:t>36</a:t>
            </a:fld>
            <a:endParaRPr lang="en-US">
              <a:latin typeface="Times"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59B77522-6264-8D44-B5F7-00D0311F9200}" type="slidenum">
              <a:rPr lang="en-US">
                <a:latin typeface="Times" charset="0"/>
              </a:rPr>
              <a:pPr/>
              <a:t>37</a:t>
            </a:fld>
            <a:endParaRPr lang="en-US">
              <a:latin typeface="Times"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EA494F9D-306A-9A48-BA01-6B8FF4133F1B}" type="slidenum">
              <a:rPr lang="en-US">
                <a:latin typeface="Times" charset="0"/>
              </a:rPr>
              <a:pPr/>
              <a:t>38</a:t>
            </a:fld>
            <a:endParaRPr lang="en-US">
              <a:latin typeface="Times"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CC365A12-6586-2B49-BC27-1E33EEBCEE52}" type="slidenum">
              <a:rPr lang="en-US">
                <a:latin typeface="Times" charset="0"/>
              </a:rPr>
              <a:pPr/>
              <a:t>39</a:t>
            </a:fld>
            <a:endParaRPr lang="en-US">
              <a:latin typeface="Times"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7D99231C-4E3D-6E45-B104-DF4278CC3C60}" type="slidenum">
              <a:rPr lang="en-US">
                <a:latin typeface="Times" charset="0"/>
              </a:rPr>
              <a:pPr/>
              <a:t>40</a:t>
            </a:fld>
            <a:endParaRPr lang="en-US">
              <a:latin typeface="Times"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F1A20E60-9C68-AD46-9647-F5AD3049377A}" type="slidenum">
              <a:rPr lang="en-US">
                <a:latin typeface="Times" charset="0"/>
              </a:rPr>
              <a:pPr/>
              <a:t>41</a:t>
            </a:fld>
            <a:endParaRPr lang="en-US">
              <a:latin typeface="Times"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1D0FE7DD-CC35-B14E-BA78-E7101525D509}" type="slidenum">
              <a:rPr lang="en-US">
                <a:latin typeface="Times" charset="0"/>
              </a:rPr>
              <a:pPr/>
              <a:t>42</a:t>
            </a:fld>
            <a:endParaRPr lang="en-US">
              <a:latin typeface="Times"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4108">
              <a:defRPr sz="2400">
                <a:solidFill>
                  <a:schemeClr val="tx1"/>
                </a:solidFill>
                <a:latin typeface="Times New Roman" charset="0"/>
                <a:ea typeface="ＭＳ Ｐゴシック" charset="0"/>
              </a:defRPr>
            </a:lvl1pPr>
            <a:lvl2pPr marL="731286" indent="-281264" defTabSz="914108">
              <a:defRPr sz="2400">
                <a:solidFill>
                  <a:schemeClr val="tx1"/>
                </a:solidFill>
                <a:latin typeface="Times New Roman" charset="0"/>
                <a:ea typeface="ＭＳ Ｐゴシック" charset="0"/>
              </a:defRPr>
            </a:lvl2pPr>
            <a:lvl3pPr marL="1125055" indent="-225011" defTabSz="914108">
              <a:defRPr sz="2400">
                <a:solidFill>
                  <a:schemeClr val="tx1"/>
                </a:solidFill>
                <a:latin typeface="Times New Roman" charset="0"/>
                <a:ea typeface="ＭＳ Ｐゴシック" charset="0"/>
              </a:defRPr>
            </a:lvl3pPr>
            <a:lvl4pPr marL="1575077" indent="-225011" defTabSz="914108">
              <a:defRPr sz="2400">
                <a:solidFill>
                  <a:schemeClr val="tx1"/>
                </a:solidFill>
                <a:latin typeface="Times New Roman" charset="0"/>
                <a:ea typeface="ＭＳ Ｐゴシック" charset="0"/>
              </a:defRPr>
            </a:lvl4pPr>
            <a:lvl5pPr marL="2025099" indent="-225011" defTabSz="914108">
              <a:defRPr sz="2400">
                <a:solidFill>
                  <a:schemeClr val="tx1"/>
                </a:solidFill>
                <a:latin typeface="Times New Roman" charset="0"/>
                <a:ea typeface="ＭＳ Ｐゴシック" charset="0"/>
              </a:defRPr>
            </a:lvl5pPr>
            <a:lvl6pPr marL="2475121" indent="-225011" defTabSz="914108" eaLnBrk="0" fontAlgn="base" hangingPunct="0">
              <a:spcBef>
                <a:spcPct val="0"/>
              </a:spcBef>
              <a:spcAft>
                <a:spcPct val="0"/>
              </a:spcAft>
              <a:defRPr sz="2400">
                <a:solidFill>
                  <a:schemeClr val="tx1"/>
                </a:solidFill>
                <a:latin typeface="Times New Roman" charset="0"/>
                <a:ea typeface="ＭＳ Ｐゴシック" charset="0"/>
              </a:defRPr>
            </a:lvl6pPr>
            <a:lvl7pPr marL="2925143" indent="-225011" defTabSz="914108" eaLnBrk="0" fontAlgn="base" hangingPunct="0">
              <a:spcBef>
                <a:spcPct val="0"/>
              </a:spcBef>
              <a:spcAft>
                <a:spcPct val="0"/>
              </a:spcAft>
              <a:defRPr sz="2400">
                <a:solidFill>
                  <a:schemeClr val="tx1"/>
                </a:solidFill>
                <a:latin typeface="Times New Roman" charset="0"/>
                <a:ea typeface="ＭＳ Ｐゴシック" charset="0"/>
              </a:defRPr>
            </a:lvl7pPr>
            <a:lvl8pPr marL="3375165" indent="-225011" defTabSz="914108" eaLnBrk="0" fontAlgn="base" hangingPunct="0">
              <a:spcBef>
                <a:spcPct val="0"/>
              </a:spcBef>
              <a:spcAft>
                <a:spcPct val="0"/>
              </a:spcAft>
              <a:defRPr sz="2400">
                <a:solidFill>
                  <a:schemeClr val="tx1"/>
                </a:solidFill>
                <a:latin typeface="Times New Roman" charset="0"/>
                <a:ea typeface="ＭＳ Ｐゴシック" charset="0"/>
              </a:defRPr>
            </a:lvl8pPr>
            <a:lvl9pPr marL="3825187" indent="-225011" defTabSz="914108" eaLnBrk="0" fontAlgn="base" hangingPunct="0">
              <a:spcBef>
                <a:spcPct val="0"/>
              </a:spcBef>
              <a:spcAft>
                <a:spcPct val="0"/>
              </a:spcAft>
              <a:defRPr sz="2400">
                <a:solidFill>
                  <a:schemeClr val="tx1"/>
                </a:solidFill>
                <a:latin typeface="Times New Roman" charset="0"/>
                <a:ea typeface="ＭＳ Ｐゴシック" charset="0"/>
              </a:defRPr>
            </a:lvl9pPr>
          </a:lstStyle>
          <a:p>
            <a:fld id="{FC2BD0F3-9C88-B14B-800F-C90183BE8F7B}" type="slidenum">
              <a:rPr lang="en-US" sz="1200"/>
              <a:pPr/>
              <a:t>88</a:t>
            </a:fld>
            <a:endParaRPr lang="en-US" sz="120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atin typeface="Times New Roman"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B9DE7AF-AD50-8844-9C9B-3555AFAFC167}" type="slidenum">
              <a:rPr lang="en-US" smtClean="0"/>
              <a:pPr>
                <a:defRPr/>
              </a:pPr>
              <a:t>90</a:t>
            </a:fld>
            <a:endParaRPr lang="en-US"/>
          </a:p>
        </p:txBody>
      </p:sp>
    </p:spTree>
    <p:extLst>
      <p:ext uri="{BB962C8B-B14F-4D97-AF65-F5344CB8AC3E}">
        <p14:creationId xmlns:p14="http://schemas.microsoft.com/office/powerpoint/2010/main" xmlns="" val="1974544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362508" name="Rectangle 12"/>
          <p:cNvSpPr>
            <a:spLocks noGrp="1" noChangeArrowheads="1"/>
          </p:cNvSpPr>
          <p:nvPr>
            <p:ph type="ctrTitle"/>
          </p:nvPr>
        </p:nvSpPr>
        <p:spPr>
          <a:xfrm>
            <a:off x="990600" y="1828800"/>
            <a:ext cx="7772400" cy="1143000"/>
          </a:xfrm>
        </p:spPr>
        <p:txBody>
          <a:bodyPr/>
          <a:lstStyle>
            <a:lvl1pPr>
              <a:defRPr/>
            </a:lvl1pPr>
          </a:lstStyle>
          <a:p>
            <a:pPr lvl="0"/>
            <a:r>
              <a:rPr lang="en-US" noProof="0" smtClean="0"/>
              <a:t>Click to edit Master title style</a:t>
            </a:r>
          </a:p>
        </p:txBody>
      </p:sp>
      <p:sp>
        <p:nvSpPr>
          <p:cNvPr id="362509" name="Rectangle 13"/>
          <p:cNvSpPr>
            <a:spLocks noGrp="1" noChangeArrowheads="1"/>
          </p:cNvSpPr>
          <p:nvPr>
            <p:ph type="subTitle"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smtClean="0">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smtClean="0">
                <a:solidFill>
                  <a:schemeClr val="bg2"/>
                </a:solidFill>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smtClean="0">
                <a:solidFill>
                  <a:schemeClr val="bg2"/>
                </a:solidFill>
              </a:defRPr>
            </a:lvl1pPr>
          </a:lstStyle>
          <a:p>
            <a:pPr>
              <a:defRPr/>
            </a:pPr>
            <a:fld id="{BF6881AE-96BD-0448-BA60-84125E980046}" type="slidenum">
              <a:rPr lang="en-US"/>
              <a:pPr>
                <a:defRPr/>
              </a:pPr>
              <a:t>‹#›</a:t>
            </a:fld>
            <a:endParaRPr lang="en-US"/>
          </a:p>
        </p:txBody>
      </p:sp>
    </p:spTree>
    <p:extLst>
      <p:ext uri="{BB962C8B-B14F-4D97-AF65-F5344CB8AC3E}">
        <p14:creationId xmlns:p14="http://schemas.microsoft.com/office/powerpoint/2010/main" xmlns="" val="2752526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BACECD4D-FF13-F54C-9E44-5E76ECC5C64E}" type="slidenum">
              <a:rPr lang="en-US"/>
              <a:pPr>
                <a:defRPr/>
              </a:pPr>
              <a:t>‹#›</a:t>
            </a:fld>
            <a:endParaRPr lang="en-US"/>
          </a:p>
        </p:txBody>
      </p:sp>
    </p:spTree>
    <p:extLst>
      <p:ext uri="{BB962C8B-B14F-4D97-AF65-F5344CB8AC3E}">
        <p14:creationId xmlns:p14="http://schemas.microsoft.com/office/powerpoint/2010/main" xmlns="" val="1245947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72E86DEC-6A6C-054D-B08C-E93A1EA17DC3}" type="slidenum">
              <a:rPr lang="en-US"/>
              <a:pPr>
                <a:defRPr/>
              </a:pPr>
              <a:t>‹#›</a:t>
            </a:fld>
            <a:endParaRPr lang="en-US"/>
          </a:p>
        </p:txBody>
      </p:sp>
    </p:spTree>
    <p:extLst>
      <p:ext uri="{BB962C8B-B14F-4D97-AF65-F5344CB8AC3E}">
        <p14:creationId xmlns:p14="http://schemas.microsoft.com/office/powerpoint/2010/main" xmlns="" val="358199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DCFD3B8F-CAE3-5346-8F1E-242E6BD84BB7}" type="slidenum">
              <a:rPr lang="en-US"/>
              <a:pPr>
                <a:defRPr/>
              </a:pPr>
              <a:t>‹#›</a:t>
            </a:fld>
            <a:endParaRPr lang="en-US"/>
          </a:p>
        </p:txBody>
      </p:sp>
    </p:spTree>
    <p:extLst>
      <p:ext uri="{BB962C8B-B14F-4D97-AF65-F5344CB8AC3E}">
        <p14:creationId xmlns:p14="http://schemas.microsoft.com/office/powerpoint/2010/main" xmlns="" val="3719587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pPr>
              <a:defRPr/>
            </a:pPr>
            <a:fld id="{2387FA14-3A3B-FA48-9218-71169721B875}" type="slidenum">
              <a:rPr lang="en-US"/>
              <a:pPr>
                <a:defRPr/>
              </a:pPr>
              <a:t>‹#›</a:t>
            </a:fld>
            <a:endParaRPr lang="en-US"/>
          </a:p>
        </p:txBody>
      </p:sp>
    </p:spTree>
    <p:extLst>
      <p:ext uri="{BB962C8B-B14F-4D97-AF65-F5344CB8AC3E}">
        <p14:creationId xmlns:p14="http://schemas.microsoft.com/office/powerpoint/2010/main" xmlns="" val="77680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E4797F84-0C78-8542-813C-918336DB0B3E}" type="slidenum">
              <a:rPr lang="en-US"/>
              <a:pPr>
                <a:defRPr/>
              </a:pPr>
              <a:t>‹#›</a:t>
            </a:fld>
            <a:endParaRPr lang="en-US"/>
          </a:p>
        </p:txBody>
      </p:sp>
    </p:spTree>
    <p:extLst>
      <p:ext uri="{BB962C8B-B14F-4D97-AF65-F5344CB8AC3E}">
        <p14:creationId xmlns:p14="http://schemas.microsoft.com/office/powerpoint/2010/main" xmlns="" val="611129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pPr>
              <a:defRPr/>
            </a:pPr>
            <a:fld id="{5C2AD70A-F452-E64A-AEFF-71D9D438E66A}" type="slidenum">
              <a:rPr lang="en-US"/>
              <a:pPr>
                <a:defRPr/>
              </a:pPr>
              <a:t>‹#›</a:t>
            </a:fld>
            <a:endParaRPr lang="en-US"/>
          </a:p>
        </p:txBody>
      </p:sp>
    </p:spTree>
    <p:extLst>
      <p:ext uri="{BB962C8B-B14F-4D97-AF65-F5344CB8AC3E}">
        <p14:creationId xmlns:p14="http://schemas.microsoft.com/office/powerpoint/2010/main" xmlns="" val="2819148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BFED1CC2-0C2D-A446-8226-12EA26AD74B9}" type="slidenum">
              <a:rPr lang="en-US"/>
              <a:pPr>
                <a:defRPr/>
              </a:pPr>
              <a:t>‹#›</a:t>
            </a:fld>
            <a:endParaRPr lang="en-US"/>
          </a:p>
        </p:txBody>
      </p:sp>
    </p:spTree>
    <p:extLst>
      <p:ext uri="{BB962C8B-B14F-4D97-AF65-F5344CB8AC3E}">
        <p14:creationId xmlns:p14="http://schemas.microsoft.com/office/powerpoint/2010/main" xmlns="" val="2565757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E9672343-F802-BD46-9537-058246718553}" type="slidenum">
              <a:rPr lang="en-US"/>
              <a:pPr>
                <a:defRPr/>
              </a:pPr>
              <a:t>‹#›</a:t>
            </a:fld>
            <a:endParaRPr lang="en-US"/>
          </a:p>
        </p:txBody>
      </p:sp>
    </p:spTree>
    <p:extLst>
      <p:ext uri="{BB962C8B-B14F-4D97-AF65-F5344CB8AC3E}">
        <p14:creationId xmlns:p14="http://schemas.microsoft.com/office/powerpoint/2010/main" xmlns="" val="934360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605193C3-DB45-9A41-988E-A9B736442D25}" type="slidenum">
              <a:rPr lang="en-US"/>
              <a:pPr>
                <a:defRPr/>
              </a:pPr>
              <a:t>‹#›</a:t>
            </a:fld>
            <a:endParaRPr lang="en-US"/>
          </a:p>
        </p:txBody>
      </p:sp>
    </p:spTree>
    <p:extLst>
      <p:ext uri="{BB962C8B-B14F-4D97-AF65-F5344CB8AC3E}">
        <p14:creationId xmlns:p14="http://schemas.microsoft.com/office/powerpoint/2010/main" xmlns="" val="1027046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617538"/>
            <a:ext cx="1951038" cy="5514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617538"/>
            <a:ext cx="5700712" cy="5514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3F56A3E6-EF20-1540-8508-1AFF9B21ECBC}" type="slidenum">
              <a:rPr lang="en-US"/>
              <a:pPr>
                <a:defRPr/>
              </a:pPr>
              <a:t>‹#›</a:t>
            </a:fld>
            <a:endParaRPr lang="en-US"/>
          </a:p>
        </p:txBody>
      </p:sp>
    </p:spTree>
    <p:extLst>
      <p:ext uri="{BB962C8B-B14F-4D97-AF65-F5344CB8AC3E}">
        <p14:creationId xmlns:p14="http://schemas.microsoft.com/office/powerpoint/2010/main" xmlns="" val="3545187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06400" y="228600"/>
            <a:ext cx="8432800" cy="617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AD099DB6-FDE5-6F4B-A243-D919AB59A408}" type="slidenum">
              <a:rPr lang="en-US"/>
              <a:pPr/>
              <a:t>‹#›</a:t>
            </a:fld>
            <a:endParaRPr lang="en-US"/>
          </a:p>
        </p:txBody>
      </p:sp>
    </p:spTree>
    <p:extLst>
      <p:ext uri="{BB962C8B-B14F-4D97-AF65-F5344CB8AC3E}">
        <p14:creationId xmlns:p14="http://schemas.microsoft.com/office/powerpoint/2010/main" xmlns="" val="4074314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1474"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6"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9"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1" name="Rectangle 9"/>
          <p:cNvSpPr>
            <a:spLocks noGrp="1" noChangeArrowheads="1"/>
          </p:cNvSpPr>
          <p:nvPr>
            <p:ph type="title"/>
          </p:nvPr>
        </p:nvSpPr>
        <p:spPr bwMode="auto">
          <a:xfrm>
            <a:off x="1150938" y="617538"/>
            <a:ext cx="77930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361482" name="Rectangle 10"/>
          <p:cNvSpPr>
            <a:spLocks noGrp="1" noChangeArrowheads="1"/>
          </p:cNvSpPr>
          <p:nvPr>
            <p:ph type="body" idx="1"/>
          </p:nvPr>
        </p:nvSpPr>
        <p:spPr bwMode="auto">
          <a:xfrm>
            <a:off x="0" y="2017712"/>
            <a:ext cx="9144000" cy="48402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1483" name="Rectangle 11"/>
          <p:cNvSpPr>
            <a:spLocks noGrp="1" noChangeArrowheads="1"/>
          </p:cNvSpPr>
          <p:nvPr>
            <p:ph type="dt" sz="half" idx="2"/>
          </p:nvPr>
        </p:nvSpPr>
        <p:spPr bwMode="auto">
          <a:xfrm>
            <a:off x="9144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defRPr sz="1400" smtClean="0">
                <a:cs typeface="+mn-cs"/>
              </a:defRPr>
            </a:lvl1pPr>
          </a:lstStyle>
          <a:p>
            <a:pPr>
              <a:defRPr/>
            </a:pPr>
            <a:endParaRPr lang="en-US"/>
          </a:p>
        </p:txBody>
      </p:sp>
      <p:sp>
        <p:nvSpPr>
          <p:cNvPr id="361484" name="Rectangle 12"/>
          <p:cNvSpPr>
            <a:spLocks noGrp="1" noChangeArrowheads="1"/>
          </p:cNvSpPr>
          <p:nvPr>
            <p:ph type="ftr" sz="quarter" idx="3"/>
          </p:nvPr>
        </p:nvSpPr>
        <p:spPr bwMode="auto">
          <a:xfrm>
            <a:off x="3352800" y="63246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ctr">
              <a:defRPr sz="1400" smtClean="0">
                <a:cs typeface="+mn-cs"/>
              </a:defRPr>
            </a:lvl1pPr>
          </a:lstStyle>
          <a:p>
            <a:pPr>
              <a:defRPr/>
            </a:pPr>
            <a:endParaRPr lang="en-US"/>
          </a:p>
        </p:txBody>
      </p:sp>
      <p:sp>
        <p:nvSpPr>
          <p:cNvPr id="361485" name="Rectangle 13"/>
          <p:cNvSpPr>
            <a:spLocks noGrp="1" noChangeArrowheads="1"/>
          </p:cNvSpPr>
          <p:nvPr>
            <p:ph type="sldNum" sz="quarter" idx="4"/>
          </p:nvPr>
        </p:nvSpPr>
        <p:spPr bwMode="auto">
          <a:xfrm>
            <a:off x="67818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400" smtClean="0">
                <a:cs typeface="+mn-cs"/>
              </a:defRPr>
            </a:lvl1pPr>
          </a:lstStyle>
          <a:p>
            <a:pPr>
              <a:defRPr/>
            </a:pPr>
            <a:fld id="{3836CEE4-F598-C84F-8789-B173362D47E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5" r:id="rId12"/>
  </p:sldLayoutIdLst>
  <p:hf hdr="0" ftr="0" dt="0"/>
  <p:txStyles>
    <p:title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p:titleStyle>
    <p:body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5"/>
          <p:cNvSpPr>
            <a:spLocks noGrp="1" noChangeArrowheads="1"/>
          </p:cNvSpPr>
          <p:nvPr>
            <p:ph type="ctrTitle"/>
          </p:nvPr>
        </p:nvSpPr>
        <p:spPr>
          <a:xfrm>
            <a:off x="990600" y="0"/>
            <a:ext cx="7772400" cy="2286000"/>
          </a:xfrm>
        </p:spPr>
        <p:txBody>
          <a:bodyPr/>
          <a:lstStyle/>
          <a:p>
            <a:pPr algn="ctr"/>
            <a:r>
              <a:rPr lang="en-US" dirty="0" smtClean="0"/>
              <a:t>Communication Networks</a:t>
            </a:r>
            <a:br>
              <a:rPr lang="en-US" dirty="0" smtClean="0"/>
            </a:br>
            <a:r>
              <a:rPr lang="en-US" dirty="0" smtClean="0"/>
              <a:t>Review Question/Answer </a:t>
            </a:r>
          </a:p>
        </p:txBody>
      </p:sp>
      <p:sp>
        <p:nvSpPr>
          <p:cNvPr id="28675" name="Rectangle 6"/>
          <p:cNvSpPr>
            <a:spLocks noGrp="1" noChangeArrowheads="1"/>
          </p:cNvSpPr>
          <p:nvPr>
            <p:ph type="subTitle" idx="1"/>
          </p:nvPr>
        </p:nvSpPr>
        <p:spPr/>
        <p:txBody>
          <a:bodyPr/>
          <a:lstStyle/>
          <a:p>
            <a:r>
              <a:rPr lang="en-US" dirty="0" smtClean="0"/>
              <a:t>Lecture 11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0" y="1828800"/>
            <a:ext cx="9144000" cy="4840287"/>
          </a:xfrm>
        </p:spPr>
        <p:txBody>
          <a:bodyPr/>
          <a:lstStyle/>
          <a:p>
            <a:r>
              <a:rPr lang="en-US" sz="2800" dirty="0" smtClean="0"/>
              <a:t>LANs WANs Differentiation</a:t>
            </a:r>
          </a:p>
          <a:p>
            <a:r>
              <a:rPr lang="en-US" sz="2800" dirty="0" smtClean="0"/>
              <a:t>Path Reliability</a:t>
            </a:r>
          </a:p>
          <a:p>
            <a:r>
              <a:rPr lang="en-US" sz="2800" dirty="0" smtClean="0"/>
              <a:t>Circuit Switching Driven example network</a:t>
            </a:r>
          </a:p>
          <a:p>
            <a:r>
              <a:rPr lang="en-US" sz="2800" dirty="0" smtClean="0"/>
              <a:t>Circuit Switching Routing Types</a:t>
            </a:r>
          </a:p>
          <a:p>
            <a:r>
              <a:rPr lang="en-US" sz="2800" dirty="0" smtClean="0"/>
              <a:t>Semi-Permanent Connection Type</a:t>
            </a:r>
          </a:p>
          <a:p>
            <a:r>
              <a:rPr lang="en-US" sz="2800" dirty="0" smtClean="0"/>
              <a:t>ISDN Review Question</a:t>
            </a:r>
          </a:p>
          <a:p>
            <a:r>
              <a:rPr lang="en-US" sz="2800" dirty="0" smtClean="0"/>
              <a:t>Datagram and Virtual Circuit Operational Differentiation</a:t>
            </a:r>
          </a:p>
          <a:p>
            <a:r>
              <a:rPr lang="en-US" sz="2800" dirty="0"/>
              <a:t>Limitations of Circuit Switching for Data </a:t>
            </a:r>
            <a:r>
              <a:rPr lang="en-US" sz="2800" dirty="0" smtClean="0"/>
              <a:t>Transmission</a:t>
            </a:r>
          </a:p>
          <a:p>
            <a:r>
              <a:rPr lang="en-US" sz="2800" dirty="0" smtClean="0"/>
              <a:t>Virtual Channel and Virtual Path Difference</a:t>
            </a:r>
          </a:p>
          <a:p>
            <a:endParaRPr lang="en-US" sz="2800" dirty="0" smtClean="0"/>
          </a:p>
          <a:p>
            <a:endParaRPr lang="en-US" sz="28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a:t>
            </a:fld>
            <a:endParaRPr lang="en-US"/>
          </a:p>
        </p:txBody>
      </p:sp>
    </p:spTree>
    <p:extLst>
      <p:ext uri="{BB962C8B-B14F-4D97-AF65-F5344CB8AC3E}">
        <p14:creationId xmlns:p14="http://schemas.microsoft.com/office/powerpoint/2010/main" xmlns="" val="1147203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WANs and LANs</a:t>
            </a:r>
            <a:endParaRPr lang="en-US" dirty="0"/>
          </a:p>
        </p:txBody>
      </p:sp>
      <p:sp>
        <p:nvSpPr>
          <p:cNvPr id="3" name="Content Placeholder 2"/>
          <p:cNvSpPr>
            <a:spLocks noGrp="1"/>
          </p:cNvSpPr>
          <p:nvPr>
            <p:ph idx="1"/>
          </p:nvPr>
        </p:nvSpPr>
        <p:spPr>
          <a:xfrm>
            <a:off x="1182688" y="2017713"/>
            <a:ext cx="7772400" cy="1792287"/>
          </a:xfrm>
        </p:spPr>
        <p:txBody>
          <a:bodyPr/>
          <a:lstStyle/>
          <a:p>
            <a:pPr marL="0" indent="0">
              <a:buNone/>
            </a:pPr>
            <a:r>
              <a:rPr lang="en-US" dirty="0" smtClean="0"/>
              <a:t>Q:-Differentiate </a:t>
            </a:r>
            <a:r>
              <a:rPr lang="en-US" dirty="0"/>
              <a:t>between WANs and </a:t>
            </a:r>
            <a:r>
              <a:rPr lang="en-US" dirty="0" smtClean="0"/>
              <a:t>LANs</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a:t>
            </a:fld>
            <a:endParaRPr lang="en-US"/>
          </a:p>
        </p:txBody>
      </p:sp>
      <p:pic>
        <p:nvPicPr>
          <p:cNvPr id="5" name="Picture 4"/>
          <p:cNvPicPr>
            <a:picLocks noChangeAspect="1"/>
          </p:cNvPicPr>
          <p:nvPr/>
        </p:nvPicPr>
        <p:blipFill>
          <a:blip r:embed="rId2"/>
          <a:stretch>
            <a:fillRect/>
          </a:stretch>
        </p:blipFill>
        <p:spPr>
          <a:xfrm>
            <a:off x="76200" y="3276600"/>
            <a:ext cx="4419600" cy="3352800"/>
          </a:xfrm>
          <a:prstGeom prst="rect">
            <a:avLst/>
          </a:prstGeom>
        </p:spPr>
      </p:pic>
      <p:pic>
        <p:nvPicPr>
          <p:cNvPr id="6" name="Picture 5"/>
          <p:cNvPicPr>
            <a:picLocks noChangeAspect="1"/>
          </p:cNvPicPr>
          <p:nvPr/>
        </p:nvPicPr>
        <p:blipFill>
          <a:blip r:embed="rId3"/>
          <a:stretch>
            <a:fillRect/>
          </a:stretch>
        </p:blipFill>
        <p:spPr>
          <a:xfrm>
            <a:off x="5318994" y="3352800"/>
            <a:ext cx="3835400" cy="3009900"/>
          </a:xfrm>
          <a:prstGeom prst="rect">
            <a:avLst/>
          </a:prstGeom>
        </p:spPr>
      </p:pic>
    </p:spTree>
    <p:extLst>
      <p:ext uri="{BB962C8B-B14F-4D97-AF65-F5344CB8AC3E}">
        <p14:creationId xmlns:p14="http://schemas.microsoft.com/office/powerpoint/2010/main" xmlns="" val="36276329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Speed WANs and LANs</a:t>
            </a:r>
            <a:endParaRPr lang="en-US" dirty="0"/>
          </a:p>
        </p:txBody>
      </p:sp>
      <p:sp>
        <p:nvSpPr>
          <p:cNvPr id="3" name="Content Placeholder 2"/>
          <p:cNvSpPr>
            <a:spLocks noGrp="1"/>
          </p:cNvSpPr>
          <p:nvPr>
            <p:ph idx="1"/>
          </p:nvPr>
        </p:nvSpPr>
        <p:spPr>
          <a:xfrm>
            <a:off x="0" y="1828800"/>
            <a:ext cx="9144000" cy="1676400"/>
          </a:xfrm>
        </p:spPr>
        <p:txBody>
          <a:bodyPr/>
          <a:lstStyle/>
          <a:p>
            <a:r>
              <a:rPr lang="en-US" sz="3000" dirty="0" smtClean="0"/>
              <a:t>Scope of High Speed LANs and WANs (backbone)</a:t>
            </a:r>
          </a:p>
          <a:p>
            <a:r>
              <a:rPr lang="en-US" sz="3000" dirty="0" smtClean="0"/>
              <a:t>WANs and LANs scope in case of wireless communication </a:t>
            </a:r>
            <a:r>
              <a:rPr lang="en-US" sz="3000" dirty="0"/>
              <a:t>(Mobility)</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a:t>
            </a:fld>
            <a:endParaRPr lang="en-US"/>
          </a:p>
        </p:txBody>
      </p:sp>
      <p:pic>
        <p:nvPicPr>
          <p:cNvPr id="5" name="Picture 4"/>
          <p:cNvPicPr>
            <a:picLocks noChangeAspect="1"/>
          </p:cNvPicPr>
          <p:nvPr/>
        </p:nvPicPr>
        <p:blipFill>
          <a:blip r:embed="rId2"/>
          <a:stretch>
            <a:fillRect/>
          </a:stretch>
        </p:blipFill>
        <p:spPr>
          <a:xfrm>
            <a:off x="-12641" y="3505200"/>
            <a:ext cx="4737041" cy="3352800"/>
          </a:xfrm>
          <a:prstGeom prst="rect">
            <a:avLst/>
          </a:prstGeom>
        </p:spPr>
      </p:pic>
      <p:pic>
        <p:nvPicPr>
          <p:cNvPr id="8" name="Picture 7"/>
          <p:cNvPicPr>
            <a:picLocks noChangeAspect="1"/>
          </p:cNvPicPr>
          <p:nvPr/>
        </p:nvPicPr>
        <p:blipFill>
          <a:blip r:embed="rId3"/>
          <a:stretch>
            <a:fillRect/>
          </a:stretch>
        </p:blipFill>
        <p:spPr>
          <a:xfrm>
            <a:off x="5643290" y="3886200"/>
            <a:ext cx="3492500" cy="2324100"/>
          </a:xfrm>
          <a:prstGeom prst="rect">
            <a:avLst/>
          </a:prstGeom>
        </p:spPr>
      </p:pic>
    </p:spTree>
    <p:extLst>
      <p:ext uri="{BB962C8B-B14F-4D97-AF65-F5344CB8AC3E}">
        <p14:creationId xmlns:p14="http://schemas.microsoft.com/office/powerpoint/2010/main" xmlns="" val="26686440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4"/>
          <p:cNvSpPr>
            <a:spLocks noGrp="1" noChangeArrowheads="1"/>
          </p:cNvSpPr>
          <p:nvPr>
            <p:ph type="title"/>
          </p:nvPr>
        </p:nvSpPr>
        <p:spPr/>
        <p:txBody>
          <a:bodyPr/>
          <a:lstStyle/>
          <a:p>
            <a:pPr eaLnBrk="1" hangingPunct="1"/>
            <a:r>
              <a:rPr kumimoji="1" lang="en-GB" dirty="0"/>
              <a:t>Overview of Wireless LANs</a:t>
            </a:r>
            <a:endParaRPr kumimoji="1" lang="en-US" dirty="0"/>
          </a:p>
        </p:txBody>
      </p:sp>
      <p:sp>
        <p:nvSpPr>
          <p:cNvPr id="67589" name="Rectangle 5"/>
          <p:cNvSpPr>
            <a:spLocks noGrp="1" noChangeArrowheads="1"/>
          </p:cNvSpPr>
          <p:nvPr>
            <p:ph type="body" idx="1"/>
          </p:nvPr>
        </p:nvSpPr>
        <p:spPr>
          <a:xfrm>
            <a:off x="457200" y="1828800"/>
            <a:ext cx="8229600" cy="4876800"/>
          </a:xfrm>
        </p:spPr>
        <p:txBody>
          <a:bodyPr/>
          <a:lstStyle/>
          <a:p>
            <a:pPr eaLnBrk="1" hangingPunct="1">
              <a:defRPr/>
            </a:pPr>
            <a:r>
              <a:rPr kumimoji="1" lang="en-US" dirty="0" smtClean="0"/>
              <a:t>wireless </a:t>
            </a:r>
            <a:r>
              <a:rPr kumimoji="1" lang="en-US" dirty="0"/>
              <a:t>transmission medium</a:t>
            </a:r>
            <a:endParaRPr kumimoji="1" lang="en-GB" dirty="0"/>
          </a:p>
          <a:p>
            <a:pPr eaLnBrk="1" hangingPunct="1">
              <a:defRPr/>
            </a:pPr>
            <a:r>
              <a:rPr kumimoji="1" lang="en-GB" dirty="0"/>
              <a:t>issues of</a:t>
            </a:r>
            <a:r>
              <a:rPr kumimoji="1" lang="en-US" dirty="0"/>
              <a:t> high prices, low data rates, occupational safety concerns, &amp; licensing requirements now addressed</a:t>
            </a:r>
            <a:endParaRPr kumimoji="1" lang="en-GB" dirty="0"/>
          </a:p>
          <a:p>
            <a:pPr eaLnBrk="1" hangingPunct="1">
              <a:defRPr/>
            </a:pPr>
            <a:r>
              <a:rPr kumimoji="1" lang="en-GB" dirty="0"/>
              <a:t>key application areas:</a:t>
            </a:r>
          </a:p>
          <a:p>
            <a:pPr lvl="1" eaLnBrk="1" hangingPunct="1">
              <a:defRPr/>
            </a:pPr>
            <a:r>
              <a:rPr kumimoji="1" lang="en-US" dirty="0"/>
              <a:t>LAN extension</a:t>
            </a:r>
          </a:p>
          <a:p>
            <a:pPr lvl="1" eaLnBrk="1" hangingPunct="1">
              <a:defRPr/>
            </a:pPr>
            <a:r>
              <a:rPr kumimoji="1" lang="en-US" dirty="0"/>
              <a:t>cross-building interconnect</a:t>
            </a:r>
          </a:p>
          <a:p>
            <a:pPr lvl="1" eaLnBrk="1" hangingPunct="1">
              <a:defRPr/>
            </a:pPr>
            <a:r>
              <a:rPr kumimoji="1" lang="en-US" dirty="0"/>
              <a:t>nomadic access</a:t>
            </a:r>
          </a:p>
          <a:p>
            <a:pPr lvl="1" eaLnBrk="1" hangingPunct="1">
              <a:defRPr/>
            </a:pPr>
            <a:r>
              <a:rPr kumimoji="1" lang="en-US" dirty="0"/>
              <a:t>ad hoc networking</a:t>
            </a:r>
          </a:p>
        </p:txBody>
      </p:sp>
      <p:pic>
        <p:nvPicPr>
          <p:cNvPr id="4" name="Picture 3"/>
          <p:cNvPicPr>
            <a:picLocks noChangeAspect="1"/>
          </p:cNvPicPr>
          <p:nvPr/>
        </p:nvPicPr>
        <p:blipFill>
          <a:blip r:embed="rId3"/>
          <a:stretch>
            <a:fillRect/>
          </a:stretch>
        </p:blipFill>
        <p:spPr>
          <a:xfrm rot="169010">
            <a:off x="5869690" y="3375436"/>
            <a:ext cx="3005543" cy="3005543"/>
          </a:xfrm>
          <a:prstGeom prst="rect">
            <a:avLst/>
          </a:prstGeom>
        </p:spPr>
      </p:pic>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5</a:t>
            </a:fld>
            <a:endParaRPr lang="en-US"/>
          </a:p>
        </p:txBody>
      </p:sp>
    </p:spTree>
    <p:extLst>
      <p:ext uri="{BB962C8B-B14F-4D97-AF65-F5344CB8AC3E}">
        <p14:creationId xmlns:p14="http://schemas.microsoft.com/office/powerpoint/2010/main" xmlns="" val="2046754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7589">
                                            <p:txEl>
                                              <p:pRg st="2" end="2"/>
                                            </p:txEl>
                                          </p:spTgt>
                                        </p:tgtEl>
                                        <p:attrNameLst>
                                          <p:attrName>style.visibility</p:attrName>
                                        </p:attrNameLst>
                                      </p:cBhvr>
                                      <p:to>
                                        <p:strVal val="visible"/>
                                      </p:to>
                                    </p:set>
                                    <p:anim calcmode="lin" valueType="num">
                                      <p:cBhvr additive="base">
                                        <p:cTn id="7" dur="500" fill="hold"/>
                                        <p:tgtEl>
                                          <p:spTgt spid="67589">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589">
                                            <p:txEl>
                                              <p:pRg st="2" end="2"/>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500"/>
                                  </p:stCondLst>
                                  <p:childTnLst>
                                    <p:set>
                                      <p:cBhvr>
                                        <p:cTn id="11" dur="1" fill="hold">
                                          <p:stCondLst>
                                            <p:cond delay="0"/>
                                          </p:stCondLst>
                                        </p:cTn>
                                        <p:tgtEl>
                                          <p:spTgt spid="67589">
                                            <p:txEl>
                                              <p:pRg st="3" end="3"/>
                                            </p:txEl>
                                          </p:spTgt>
                                        </p:tgtEl>
                                        <p:attrNameLst>
                                          <p:attrName>style.visibility</p:attrName>
                                        </p:attrNameLst>
                                      </p:cBhvr>
                                      <p:to>
                                        <p:strVal val="visible"/>
                                      </p:to>
                                    </p:set>
                                  </p:childTnLst>
                                </p:cTn>
                              </p:par>
                            </p:childTnLst>
                          </p:cTn>
                        </p:par>
                        <p:par>
                          <p:cTn id="12" fill="hold">
                            <p:stCondLst>
                              <p:cond delay="1000"/>
                            </p:stCondLst>
                            <p:childTnLst>
                              <p:par>
                                <p:cTn id="13" presetID="1" presetClass="entr" presetSubtype="0" fill="hold" nodeType="afterEffect">
                                  <p:stCondLst>
                                    <p:cond delay="500"/>
                                  </p:stCondLst>
                                  <p:childTnLst>
                                    <p:set>
                                      <p:cBhvr>
                                        <p:cTn id="14" dur="1" fill="hold">
                                          <p:stCondLst>
                                            <p:cond delay="0"/>
                                          </p:stCondLst>
                                        </p:cTn>
                                        <p:tgtEl>
                                          <p:spTgt spid="67589">
                                            <p:txEl>
                                              <p:pRg st="4" end="4"/>
                                            </p:txEl>
                                          </p:spTgt>
                                        </p:tgtEl>
                                        <p:attrNameLst>
                                          <p:attrName>style.visibility</p:attrName>
                                        </p:attrNameLst>
                                      </p:cBhvr>
                                      <p:to>
                                        <p:strVal val="visible"/>
                                      </p:to>
                                    </p:set>
                                  </p:childTnLst>
                                </p:cTn>
                              </p:par>
                            </p:childTnLst>
                          </p:cTn>
                        </p:par>
                        <p:par>
                          <p:cTn id="15" fill="hold">
                            <p:stCondLst>
                              <p:cond delay="1500"/>
                            </p:stCondLst>
                            <p:childTnLst>
                              <p:par>
                                <p:cTn id="16" presetID="1" presetClass="entr" presetSubtype="0" fill="hold" nodeType="afterEffect">
                                  <p:stCondLst>
                                    <p:cond delay="500"/>
                                  </p:stCondLst>
                                  <p:childTnLst>
                                    <p:set>
                                      <p:cBhvr>
                                        <p:cTn id="17" dur="1" fill="hold">
                                          <p:stCondLst>
                                            <p:cond delay="0"/>
                                          </p:stCondLst>
                                        </p:cTn>
                                        <p:tgtEl>
                                          <p:spTgt spid="67589">
                                            <p:txEl>
                                              <p:pRg st="5" end="5"/>
                                            </p:txEl>
                                          </p:spTgt>
                                        </p:tgtEl>
                                        <p:attrNameLst>
                                          <p:attrName>style.visibility</p:attrName>
                                        </p:attrNameLst>
                                      </p:cBhvr>
                                      <p:to>
                                        <p:strVal val="visible"/>
                                      </p:to>
                                    </p:set>
                                  </p:childTnLst>
                                </p:cTn>
                              </p:par>
                            </p:childTnLst>
                          </p:cTn>
                        </p:par>
                        <p:par>
                          <p:cTn id="18" fill="hold">
                            <p:stCondLst>
                              <p:cond delay="2000"/>
                            </p:stCondLst>
                            <p:childTnLst>
                              <p:par>
                                <p:cTn id="19" presetID="1" presetClass="entr" presetSubtype="0" fill="hold" nodeType="afterEffect">
                                  <p:stCondLst>
                                    <p:cond delay="500"/>
                                  </p:stCondLst>
                                  <p:childTnLst>
                                    <p:set>
                                      <p:cBhvr>
                                        <p:cTn id="20" dur="1" fill="hold">
                                          <p:stCondLst>
                                            <p:cond delay="0"/>
                                          </p:stCondLst>
                                        </p:cTn>
                                        <p:tgtEl>
                                          <p:spTgt spid="6758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762000" y="685800"/>
            <a:ext cx="8229600" cy="1139825"/>
          </a:xfrm>
        </p:spPr>
        <p:txBody>
          <a:bodyPr/>
          <a:lstStyle/>
          <a:p>
            <a:pPr eaLnBrk="1" hangingPunct="1">
              <a:defRPr/>
            </a:pPr>
            <a:r>
              <a:rPr kumimoji="1" lang="en-GB" dirty="0"/>
              <a:t>Single Cell </a:t>
            </a:r>
            <a:r>
              <a:rPr kumimoji="1" lang="en-US" dirty="0"/>
              <a:t>LAN Extension</a:t>
            </a:r>
          </a:p>
        </p:txBody>
      </p:sp>
      <p:pic>
        <p:nvPicPr>
          <p:cNvPr id="6147" name="Picture 5" descr="Single Cell                                                    002828FE  Mnementh                      BEAE7A2F:"/>
          <p:cNvPicPr>
            <a:picLocks noChangeAspect="1" noChangeArrowheads="1"/>
          </p:cNvPicPr>
          <p:nvPr/>
        </p:nvPicPr>
        <p:blipFill>
          <a:blip r:embed="rId3"/>
          <a:srcRect l="3580" t="4633" r="3580" b="11581"/>
          <a:stretch>
            <a:fillRect/>
          </a:stretch>
        </p:blipFill>
        <p:spPr bwMode="auto">
          <a:xfrm>
            <a:off x="-152400" y="1981200"/>
            <a:ext cx="8336054" cy="46482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pPr>
              <a:defRPr/>
            </a:pPr>
            <a:fld id="{E4797F84-0C78-8542-813C-918336DB0B3E}" type="slidenum">
              <a:rPr lang="en-US" smtClean="0"/>
              <a:pPr>
                <a:defRPr/>
              </a:pPr>
              <a:t>6</a:t>
            </a:fld>
            <a:endParaRPr lang="en-US"/>
          </a:p>
        </p:txBody>
      </p:sp>
    </p:spTree>
    <p:extLst>
      <p:ext uri="{BB962C8B-B14F-4D97-AF65-F5344CB8AC3E}">
        <p14:creationId xmlns:p14="http://schemas.microsoft.com/office/powerpoint/2010/main" xmlns="" val="2351160153"/>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762000" y="685800"/>
            <a:ext cx="8229600" cy="1139825"/>
          </a:xfrm>
        </p:spPr>
        <p:txBody>
          <a:bodyPr/>
          <a:lstStyle/>
          <a:p>
            <a:pPr eaLnBrk="1" hangingPunct="1">
              <a:defRPr/>
            </a:pPr>
            <a:r>
              <a:rPr kumimoji="1" lang="en-GB" dirty="0"/>
              <a:t>Multi Cell </a:t>
            </a:r>
            <a:r>
              <a:rPr kumimoji="1" lang="en-US" dirty="0"/>
              <a:t>LAN Extension</a:t>
            </a:r>
          </a:p>
        </p:txBody>
      </p:sp>
      <p:pic>
        <p:nvPicPr>
          <p:cNvPr id="7171" name="Picture 4" descr=" Multicell                                                      002828FE  Mnementh                      BEAE7A2F:"/>
          <p:cNvPicPr>
            <a:picLocks noChangeAspect="1" noChangeArrowheads="1"/>
          </p:cNvPicPr>
          <p:nvPr/>
        </p:nvPicPr>
        <p:blipFill>
          <a:blip r:embed="rId3"/>
          <a:srcRect l="3580" t="4633" r="3580" b="11581"/>
          <a:stretch>
            <a:fillRect/>
          </a:stretch>
        </p:blipFill>
        <p:spPr bwMode="auto">
          <a:xfrm>
            <a:off x="381000" y="1895474"/>
            <a:ext cx="8153400" cy="4962526"/>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pPr>
              <a:defRPr/>
            </a:pPr>
            <a:fld id="{E4797F84-0C78-8542-813C-918336DB0B3E}" type="slidenum">
              <a:rPr lang="en-US" smtClean="0"/>
              <a:pPr>
                <a:defRPr/>
              </a:pPr>
              <a:t>7</a:t>
            </a:fld>
            <a:endParaRPr lang="en-US"/>
          </a:p>
        </p:txBody>
      </p:sp>
    </p:spTree>
    <p:extLst>
      <p:ext uri="{BB962C8B-B14F-4D97-AF65-F5344CB8AC3E}">
        <p14:creationId xmlns:p14="http://schemas.microsoft.com/office/powerpoint/2010/main" xmlns="" val="2612209098"/>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defRPr/>
            </a:pPr>
            <a:r>
              <a:rPr kumimoji="1" lang="en-US" dirty="0"/>
              <a:t>Cross-Building Interconnect</a:t>
            </a:r>
          </a:p>
        </p:txBody>
      </p:sp>
      <p:graphicFrame>
        <p:nvGraphicFramePr>
          <p:cNvPr id="4" name="Diagram 3"/>
          <p:cNvGraphicFramePr/>
          <p:nvPr>
            <p:extLst>
              <p:ext uri="{D42A27DB-BD31-4B8C-83A1-F6EECF244321}">
                <p14:modId xmlns:p14="http://schemas.microsoft.com/office/powerpoint/2010/main" xmlns="" val="687369919"/>
              </p:ext>
            </p:extLst>
          </p:nvPr>
        </p:nvGraphicFramePr>
        <p:xfrm>
          <a:off x="304800" y="1981200"/>
          <a:ext cx="8229600" cy="4454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8</a:t>
            </a:fld>
            <a:endParaRPr lang="en-US"/>
          </a:p>
        </p:txBody>
      </p:sp>
    </p:spTree>
    <p:extLst>
      <p:ext uri="{BB962C8B-B14F-4D97-AF65-F5344CB8AC3E}">
        <p14:creationId xmlns:p14="http://schemas.microsoft.com/office/powerpoint/2010/main" xmlns="" val="1462702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defRPr/>
            </a:pPr>
            <a:r>
              <a:rPr kumimoji="1" lang="en-US" dirty="0"/>
              <a:t>Nomadic Access</a:t>
            </a:r>
          </a:p>
        </p:txBody>
      </p:sp>
      <p:sp>
        <p:nvSpPr>
          <p:cNvPr id="71683" name="Rectangle 3"/>
          <p:cNvSpPr>
            <a:spLocks noGrp="1" noChangeArrowheads="1"/>
          </p:cNvSpPr>
          <p:nvPr>
            <p:ph type="body" idx="1"/>
          </p:nvPr>
        </p:nvSpPr>
        <p:spPr>
          <a:xfrm>
            <a:off x="0" y="1981200"/>
            <a:ext cx="9144000" cy="4114800"/>
          </a:xfrm>
        </p:spPr>
        <p:txBody>
          <a:bodyPr/>
          <a:lstStyle/>
          <a:p>
            <a:pPr eaLnBrk="1" hangingPunct="1">
              <a:defRPr/>
            </a:pPr>
            <a:endParaRPr kumimoji="1" lang="en-GB" dirty="0" smtClean="0"/>
          </a:p>
          <a:p>
            <a:pPr eaLnBrk="1" hangingPunct="1">
              <a:defRPr/>
            </a:pPr>
            <a:endParaRPr kumimoji="1" lang="en-GB" dirty="0"/>
          </a:p>
          <a:p>
            <a:pPr eaLnBrk="1" hangingPunct="1">
              <a:defRPr/>
            </a:pPr>
            <a:endParaRPr kumimoji="1" lang="en-GB" dirty="0" smtClean="0"/>
          </a:p>
          <a:p>
            <a:pPr eaLnBrk="1" hangingPunct="1">
              <a:defRPr/>
            </a:pPr>
            <a:endParaRPr kumimoji="1" lang="en-GB" dirty="0"/>
          </a:p>
          <a:p>
            <a:pPr eaLnBrk="1" hangingPunct="1">
              <a:defRPr/>
            </a:pPr>
            <a:r>
              <a:rPr kumimoji="1" lang="en-GB" dirty="0" smtClean="0"/>
              <a:t>also </a:t>
            </a:r>
            <a:r>
              <a:rPr kumimoji="1" lang="en-US" dirty="0"/>
              <a:t>useful in extended environment such as campus or cluster of buildings</a:t>
            </a:r>
            <a:endParaRPr kumimoji="1" lang="en-GB" dirty="0"/>
          </a:p>
          <a:p>
            <a:pPr lvl="1" eaLnBrk="1" hangingPunct="1">
              <a:defRPr/>
            </a:pPr>
            <a:r>
              <a:rPr kumimoji="1" lang="en-GB" dirty="0"/>
              <a:t>users</a:t>
            </a:r>
            <a:r>
              <a:rPr kumimoji="1" lang="en-US" dirty="0"/>
              <a:t> move around with portable computers</a:t>
            </a:r>
            <a:endParaRPr kumimoji="1" lang="en-GB" dirty="0" smtClean="0"/>
          </a:p>
          <a:p>
            <a:pPr lvl="1" eaLnBrk="1" hangingPunct="1">
              <a:defRPr/>
            </a:pPr>
            <a:r>
              <a:rPr kumimoji="1" lang="en-US" dirty="0" smtClean="0"/>
              <a:t>access </a:t>
            </a:r>
            <a:r>
              <a:rPr kumimoji="1" lang="en-US" dirty="0"/>
              <a:t>to servers on wired LAN</a:t>
            </a:r>
          </a:p>
        </p:txBody>
      </p:sp>
      <p:graphicFrame>
        <p:nvGraphicFramePr>
          <p:cNvPr id="2" name="Diagram 1"/>
          <p:cNvGraphicFramePr/>
          <p:nvPr>
            <p:extLst>
              <p:ext uri="{D42A27DB-BD31-4B8C-83A1-F6EECF244321}">
                <p14:modId xmlns:p14="http://schemas.microsoft.com/office/powerpoint/2010/main" xmlns="" val="3148364871"/>
              </p:ext>
            </p:extLst>
          </p:nvPr>
        </p:nvGraphicFramePr>
        <p:xfrm>
          <a:off x="533400" y="1981200"/>
          <a:ext cx="7848600" cy="231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9</a:t>
            </a:fld>
            <a:endParaRPr lang="en-US"/>
          </a:p>
        </p:txBody>
      </p:sp>
    </p:spTree>
    <p:extLst>
      <p:ext uri="{BB962C8B-B14F-4D97-AF65-F5344CB8AC3E}">
        <p14:creationId xmlns:p14="http://schemas.microsoft.com/office/powerpoint/2010/main" xmlns="" val="13378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3" presetClass="path" presetSubtype="0" accel="50000" decel="50000" fill="hold" nodeType="afterEffect">
                                  <p:stCondLst>
                                    <p:cond delay="500"/>
                                  </p:stCondLst>
                                  <p:childTnLst>
                                    <p:animMotion origin="layout" path="M 0 0 C 0.015 0.024 0.037 0.049 0.055 0.059 C 0.082 0.075 0.108 0.081 0.113 0.073 C 0.117 0.065 0.099 0.045 0.072 0.029 C 0.054 0.019 0.021 0.012 -0.008 0.011 C -0.036 0.012 -0.07 0.019 -0.088 0.029 C -0.115 0.045 -0.133 0.065 -0.128 0.073 C -0.123 0.081 -0.097 0.075 -0.071 0.059 C -0.053 0.049 -0.03 0.024 -0.016 0 C -0.001 -0.025 0.009 -0.058 0.009 -0.079 C 0.009 -0.111 0.002 -0.136 -0.008 -0.136 C -0.017 -0.136 -0.025 -0.111 -0.025 -0.079 C -0.025 -0.058 -0.014 -0.025 0 0 Z" pathEditMode="relative" ptsTypes="">
                                      <p:cBhvr>
                                        <p:cTn id="6" dur="2500" fill="hold"/>
                                        <p:tgtEl>
                                          <p:spTgt spid="71683">
                                            <p:txEl>
                                              <p:pRg st="5" end="5"/>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762000" y="685800"/>
            <a:ext cx="8229600" cy="1139825"/>
          </a:xfrm>
        </p:spPr>
        <p:txBody>
          <a:bodyPr/>
          <a:lstStyle/>
          <a:p>
            <a:pPr eaLnBrk="1" hangingPunct="1"/>
            <a:r>
              <a:rPr kumimoji="1" lang="en-GB" dirty="0"/>
              <a:t>Infrastructure Wireless LAN</a:t>
            </a:r>
            <a:endParaRPr kumimoji="1" lang="en-US" dirty="0"/>
          </a:p>
        </p:txBody>
      </p:sp>
      <p:pic>
        <p:nvPicPr>
          <p:cNvPr id="10243" name="Picture 4" descr="WLAN Config                                                    002828FE  Mnementh                      BEAE7A2F:"/>
          <p:cNvPicPr>
            <a:picLocks noChangeAspect="1" noChangeArrowheads="1"/>
          </p:cNvPicPr>
          <p:nvPr/>
        </p:nvPicPr>
        <p:blipFill>
          <a:blip r:embed="rId3"/>
          <a:srcRect l="4633" t="3580" r="4633" b="50113"/>
          <a:stretch>
            <a:fillRect/>
          </a:stretch>
        </p:blipFill>
        <p:spPr bwMode="auto">
          <a:xfrm>
            <a:off x="152400" y="2057400"/>
            <a:ext cx="8077200" cy="47244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pPr>
              <a:defRPr/>
            </a:pPr>
            <a:fld id="{E4797F84-0C78-8542-813C-918336DB0B3E}" type="slidenum">
              <a:rPr lang="en-US" smtClean="0"/>
              <a:pPr>
                <a:defRPr/>
              </a:pPr>
              <a:t>10</a:t>
            </a:fld>
            <a:endParaRPr lang="en-US"/>
          </a:p>
        </p:txBody>
      </p:sp>
    </p:spTree>
    <p:extLst>
      <p:ext uri="{BB962C8B-B14F-4D97-AF65-F5344CB8AC3E}">
        <p14:creationId xmlns:p14="http://schemas.microsoft.com/office/powerpoint/2010/main" xmlns="" val="3154658649"/>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762000" y="609600"/>
            <a:ext cx="8229600" cy="1139825"/>
          </a:xfrm>
        </p:spPr>
        <p:txBody>
          <a:bodyPr/>
          <a:lstStyle/>
          <a:p>
            <a:pPr eaLnBrk="1" hangingPunct="1">
              <a:defRPr/>
            </a:pPr>
            <a:r>
              <a:rPr kumimoji="1" lang="en-US" dirty="0"/>
              <a:t>Ad Hoc Networking</a:t>
            </a:r>
          </a:p>
        </p:txBody>
      </p:sp>
      <p:sp>
        <p:nvSpPr>
          <p:cNvPr id="69635" name="Rectangle 3"/>
          <p:cNvSpPr>
            <a:spLocks noGrp="1" noChangeArrowheads="1"/>
          </p:cNvSpPr>
          <p:nvPr>
            <p:ph type="body" idx="1"/>
          </p:nvPr>
        </p:nvSpPr>
        <p:spPr>
          <a:xfrm>
            <a:off x="381000" y="2057400"/>
            <a:ext cx="8229600" cy="685800"/>
          </a:xfrm>
        </p:spPr>
        <p:txBody>
          <a:bodyPr/>
          <a:lstStyle/>
          <a:p>
            <a:pPr eaLnBrk="1" hangingPunct="1"/>
            <a:r>
              <a:rPr kumimoji="1" lang="en-US" dirty="0"/>
              <a:t>temporary </a:t>
            </a:r>
            <a:r>
              <a:rPr kumimoji="1" lang="en-GB" dirty="0"/>
              <a:t>peer</a:t>
            </a:r>
            <a:r>
              <a:rPr kumimoji="1" lang="en-US" dirty="0"/>
              <a:t>-to-peer network</a:t>
            </a:r>
            <a:endParaRPr kumimoji="1" lang="en-GB" dirty="0"/>
          </a:p>
        </p:txBody>
      </p:sp>
      <p:pic>
        <p:nvPicPr>
          <p:cNvPr id="11268" name="Picture 5" descr="WLAN Config                                                    002828FE  Mnementh                      BEAE7A2F:"/>
          <p:cNvPicPr>
            <a:picLocks noChangeAspect="1" noChangeArrowheads="1"/>
          </p:cNvPicPr>
          <p:nvPr/>
        </p:nvPicPr>
        <p:blipFill>
          <a:blip r:embed="rId3"/>
          <a:srcRect l="4633" t="50113" r="4633" b="7159"/>
          <a:stretch>
            <a:fillRect/>
          </a:stretch>
        </p:blipFill>
        <p:spPr bwMode="auto">
          <a:xfrm>
            <a:off x="914400" y="1908328"/>
            <a:ext cx="7772400" cy="473133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11</a:t>
            </a:fld>
            <a:endParaRPr lang="en-US"/>
          </a:p>
        </p:txBody>
      </p:sp>
    </p:spTree>
    <p:extLst>
      <p:ext uri="{BB962C8B-B14F-4D97-AF65-F5344CB8AC3E}">
        <p14:creationId xmlns:p14="http://schemas.microsoft.com/office/powerpoint/2010/main" xmlns="" val="2959488313"/>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p:cNvSpPr>
            <a:spLocks noGrp="1" noChangeArrowheads="1"/>
          </p:cNvSpPr>
          <p:nvPr>
            <p:ph type="title"/>
          </p:nvPr>
        </p:nvSpPr>
        <p:spPr>
          <a:xfrm>
            <a:off x="762000" y="762000"/>
            <a:ext cx="8229600" cy="1139825"/>
          </a:xfrm>
        </p:spPr>
        <p:txBody>
          <a:bodyPr/>
          <a:lstStyle/>
          <a:p>
            <a:pPr eaLnBrk="1" hangingPunct="1"/>
            <a:r>
              <a:rPr kumimoji="1" lang="en-GB" dirty="0"/>
              <a:t>Wireless LAN Requirements</a:t>
            </a:r>
            <a:endParaRPr kumimoji="1" lang="en-US" dirty="0"/>
          </a:p>
        </p:txBody>
      </p:sp>
      <p:graphicFrame>
        <p:nvGraphicFramePr>
          <p:cNvPr id="6" name="Diagram 5"/>
          <p:cNvGraphicFramePr/>
          <p:nvPr>
            <p:extLst>
              <p:ext uri="{D42A27DB-BD31-4B8C-83A1-F6EECF244321}">
                <p14:modId xmlns:p14="http://schemas.microsoft.com/office/powerpoint/2010/main" xmlns="" val="751335007"/>
              </p:ext>
            </p:extLst>
          </p:nvPr>
        </p:nvGraphicFramePr>
        <p:xfrm>
          <a:off x="0" y="1600200"/>
          <a:ext cx="91440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12</a:t>
            </a:fld>
            <a:endParaRPr lang="en-US"/>
          </a:p>
        </p:txBody>
      </p:sp>
    </p:spTree>
    <p:extLst>
      <p:ext uri="{BB962C8B-B14F-4D97-AF65-F5344CB8AC3E}">
        <p14:creationId xmlns:p14="http://schemas.microsoft.com/office/powerpoint/2010/main" xmlns="" val="20024575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4"/>
          <p:cNvSpPr>
            <a:spLocks noGrp="1" noChangeArrowheads="1"/>
          </p:cNvSpPr>
          <p:nvPr>
            <p:ph type="title"/>
          </p:nvPr>
        </p:nvSpPr>
        <p:spPr>
          <a:xfrm>
            <a:off x="762000" y="685800"/>
            <a:ext cx="8229600" cy="1139825"/>
          </a:xfrm>
        </p:spPr>
        <p:txBody>
          <a:bodyPr/>
          <a:lstStyle/>
          <a:p>
            <a:pPr eaLnBrk="1" hangingPunct="1"/>
            <a:r>
              <a:rPr kumimoji="1" lang="en-GB" dirty="0"/>
              <a:t>Wireless LANs</a:t>
            </a:r>
            <a:endParaRPr kumimoji="1" lang="en-US" dirty="0"/>
          </a:p>
        </p:txBody>
      </p:sp>
      <p:sp>
        <p:nvSpPr>
          <p:cNvPr id="75781" name="Rectangle 5"/>
          <p:cNvSpPr>
            <a:spLocks noGrp="1" noChangeArrowheads="1"/>
          </p:cNvSpPr>
          <p:nvPr>
            <p:ph type="body" idx="1"/>
          </p:nvPr>
        </p:nvSpPr>
        <p:spPr>
          <a:xfrm>
            <a:off x="457200" y="990600"/>
            <a:ext cx="8382000" cy="5562600"/>
          </a:xfrm>
        </p:spPr>
        <p:txBody>
          <a:bodyPr/>
          <a:lstStyle/>
          <a:p>
            <a:pPr eaLnBrk="1" hangingPunct="1">
              <a:lnSpc>
                <a:spcPct val="90000"/>
              </a:lnSpc>
            </a:pPr>
            <a:endParaRPr kumimoji="1" lang="en-US" sz="2400" dirty="0"/>
          </a:p>
          <a:p>
            <a:pPr lvl="1" eaLnBrk="1" hangingPunct="1">
              <a:lnSpc>
                <a:spcPct val="90000"/>
              </a:lnSpc>
            </a:pPr>
            <a:endParaRPr kumimoji="1" lang="en-US" sz="2400" dirty="0"/>
          </a:p>
        </p:txBody>
      </p:sp>
      <p:graphicFrame>
        <p:nvGraphicFramePr>
          <p:cNvPr id="2" name="Diagram 1"/>
          <p:cNvGraphicFramePr/>
          <p:nvPr>
            <p:extLst>
              <p:ext uri="{D42A27DB-BD31-4B8C-83A1-F6EECF244321}">
                <p14:modId xmlns:p14="http://schemas.microsoft.com/office/powerpoint/2010/main" xmlns="" val="113055300"/>
              </p:ext>
            </p:extLst>
          </p:nvPr>
        </p:nvGraphicFramePr>
        <p:xfrm>
          <a:off x="152400" y="1981200"/>
          <a:ext cx="86106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13</a:t>
            </a:fld>
            <a:endParaRPr lang="en-US"/>
          </a:p>
        </p:txBody>
      </p:sp>
    </p:spTree>
    <p:extLst>
      <p:ext uri="{BB962C8B-B14F-4D97-AF65-F5344CB8AC3E}">
        <p14:creationId xmlns:p14="http://schemas.microsoft.com/office/powerpoint/2010/main" xmlns="" val="24091728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09600"/>
            <a:ext cx="7793037" cy="1143000"/>
          </a:xfrm>
        </p:spPr>
        <p:txBody>
          <a:bodyPr/>
          <a:lstStyle/>
          <a:p>
            <a:r>
              <a:rPr lang="en-US" sz="3800" dirty="0" smtClean="0"/>
              <a:t>WAN MAN and LAN</a:t>
            </a:r>
            <a:endParaRPr lang="en-US" sz="3800" dirty="0"/>
          </a:p>
        </p:txBody>
      </p:sp>
      <p:sp>
        <p:nvSpPr>
          <p:cNvPr id="3" name="Content Placeholder 2"/>
          <p:cNvSpPr>
            <a:spLocks noGrp="1"/>
          </p:cNvSpPr>
          <p:nvPr>
            <p:ph idx="1"/>
          </p:nvPr>
        </p:nvSpPr>
        <p:spPr>
          <a:xfrm>
            <a:off x="0" y="3084513"/>
            <a:ext cx="9144000" cy="4840287"/>
          </a:xfrm>
        </p:spPr>
        <p:txBody>
          <a:bodyPr/>
          <a:lstStyle/>
          <a:p>
            <a:pPr marL="0" indent="0">
              <a:buNone/>
            </a:pPr>
            <a:r>
              <a:rPr lang="en-US" sz="2200" dirty="0" smtClean="0"/>
              <a:t>Q:-Differentiate </a:t>
            </a:r>
            <a:r>
              <a:rPr lang="en-US" sz="2200" dirty="0"/>
              <a:t>between WANs and </a:t>
            </a:r>
            <a:r>
              <a:rPr lang="en-US" sz="2200" dirty="0" smtClean="0"/>
              <a:t>LANs</a:t>
            </a:r>
          </a:p>
          <a:p>
            <a:pPr marL="0" indent="0">
              <a:buNone/>
            </a:pPr>
            <a:endParaRPr lang="en-US" sz="2200" dirty="0" smtClean="0"/>
          </a:p>
          <a:p>
            <a:pPr marL="0" indent="0">
              <a:buNone/>
            </a:pPr>
            <a:r>
              <a:rPr lang="en-US" sz="2200" dirty="0" err="1" smtClean="0"/>
              <a:t>Ans</a:t>
            </a:r>
            <a:r>
              <a:rPr lang="en-US" sz="2200" dirty="0" smtClean="0"/>
              <a:t>:- </a:t>
            </a:r>
            <a:r>
              <a:rPr lang="en-US" sz="2200" dirty="0"/>
              <a:t>Wide area networks (WANs) are used to connect stations </a:t>
            </a:r>
            <a:r>
              <a:rPr lang="en-US" sz="2200" dirty="0" smtClean="0"/>
              <a:t>over very </a:t>
            </a:r>
            <a:r>
              <a:rPr lang="en-US" sz="2200" dirty="0"/>
              <a:t>large areas </a:t>
            </a:r>
            <a:r>
              <a:rPr lang="en-US" sz="2200" dirty="0" smtClean="0"/>
              <a:t>that may </a:t>
            </a:r>
            <a:r>
              <a:rPr lang="en-US" sz="2200" dirty="0"/>
              <a:t>even be worldwide while local area networks (LANs) connect stations within </a:t>
            </a:r>
            <a:r>
              <a:rPr lang="en-US" sz="2200" dirty="0" smtClean="0"/>
              <a:t>a single </a:t>
            </a:r>
            <a:r>
              <a:rPr lang="en-US" sz="2200" dirty="0"/>
              <a:t>building or cluster of buildings. Ordinarily, the network assets supporting </a:t>
            </a:r>
            <a:r>
              <a:rPr lang="en-US" sz="2200" dirty="0" smtClean="0"/>
              <a:t>a LAN </a:t>
            </a:r>
            <a:r>
              <a:rPr lang="en-US" sz="2200" dirty="0"/>
              <a:t>belong to the organization using the LAN. For WANs, network assets </a:t>
            </a:r>
            <a:r>
              <a:rPr lang="en-US" sz="2200" dirty="0" smtClean="0"/>
              <a:t>of service </a:t>
            </a:r>
            <a:r>
              <a:rPr lang="en-US" sz="2200" dirty="0"/>
              <a:t>providers are often used. LANs also generally support higher data </a:t>
            </a:r>
            <a:r>
              <a:rPr lang="en-US" sz="2200" dirty="0" smtClean="0"/>
              <a:t>rates than </a:t>
            </a:r>
            <a:r>
              <a:rPr lang="en-US" sz="2200" dirty="0"/>
              <a:t>WANs.</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14</a:t>
            </a:fld>
            <a:endParaRPr lang="en-US"/>
          </a:p>
        </p:txBody>
      </p:sp>
      <p:pic>
        <p:nvPicPr>
          <p:cNvPr id="5" name="Picture 4"/>
          <p:cNvPicPr>
            <a:picLocks noChangeAspect="1"/>
          </p:cNvPicPr>
          <p:nvPr/>
        </p:nvPicPr>
        <p:blipFill>
          <a:blip r:embed="rId2"/>
          <a:stretch>
            <a:fillRect/>
          </a:stretch>
        </p:blipFill>
        <p:spPr>
          <a:xfrm>
            <a:off x="5111664" y="0"/>
            <a:ext cx="4064000" cy="3048000"/>
          </a:xfrm>
          <a:prstGeom prst="rect">
            <a:avLst/>
          </a:prstGeom>
        </p:spPr>
      </p:pic>
    </p:spTree>
    <p:extLst>
      <p:ext uri="{BB962C8B-B14F-4D97-AF65-F5344CB8AC3E}">
        <p14:creationId xmlns:p14="http://schemas.microsoft.com/office/powerpoint/2010/main" xmlns="" val="13366282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15</a:t>
            </a:fld>
            <a:endParaRPr lang="en-US"/>
          </a:p>
        </p:txBody>
      </p:sp>
      <p:pic>
        <p:nvPicPr>
          <p:cNvPr id="5" name="Picture 4"/>
          <p:cNvPicPr>
            <a:picLocks noChangeAspect="1"/>
          </p:cNvPicPr>
          <p:nvPr/>
        </p:nvPicPr>
        <p:blipFill>
          <a:blip r:embed="rId2"/>
          <a:stretch>
            <a:fillRect/>
          </a:stretch>
        </p:blipFill>
        <p:spPr>
          <a:xfrm>
            <a:off x="3924300" y="1143000"/>
            <a:ext cx="5219700" cy="1981200"/>
          </a:xfrm>
          <a:prstGeom prst="rect">
            <a:avLst/>
          </a:prstGeom>
        </p:spPr>
      </p:pic>
      <p:sp>
        <p:nvSpPr>
          <p:cNvPr id="6" name="Content Placeholder 2"/>
          <p:cNvSpPr>
            <a:spLocks noGrp="1"/>
          </p:cNvSpPr>
          <p:nvPr>
            <p:ph idx="1"/>
          </p:nvPr>
        </p:nvSpPr>
        <p:spPr>
          <a:xfrm>
            <a:off x="0" y="3084513"/>
            <a:ext cx="9144000" cy="4840287"/>
          </a:xfrm>
        </p:spPr>
        <p:txBody>
          <a:bodyPr/>
          <a:lstStyle/>
          <a:p>
            <a:pPr marL="0" indent="0">
              <a:buNone/>
            </a:pPr>
            <a:r>
              <a:rPr lang="en-US" sz="2200" dirty="0" smtClean="0"/>
              <a:t>Q:-Differentiate </a:t>
            </a:r>
            <a:r>
              <a:rPr lang="en-US" sz="2200" dirty="0"/>
              <a:t>between WANs and </a:t>
            </a:r>
            <a:r>
              <a:rPr lang="en-US" sz="2200" dirty="0" smtClean="0"/>
              <a:t>LANs</a:t>
            </a:r>
          </a:p>
          <a:p>
            <a:pPr marL="0" indent="0">
              <a:buNone/>
            </a:pPr>
            <a:r>
              <a:rPr lang="en-US" sz="2200" dirty="0" smtClean="0"/>
              <a:t> </a:t>
            </a:r>
          </a:p>
          <a:p>
            <a:pPr marL="0" indent="0">
              <a:buNone/>
            </a:pPr>
            <a:r>
              <a:rPr lang="en-US" sz="2200" dirty="0" err="1" smtClean="0"/>
              <a:t>Ans</a:t>
            </a:r>
            <a:r>
              <a:rPr lang="en-US" sz="2200" dirty="0" smtClean="0"/>
              <a:t>:- </a:t>
            </a:r>
            <a:r>
              <a:rPr lang="en-US" sz="2200" dirty="0"/>
              <a:t>Wide area networks (WANs) are used to connect stations </a:t>
            </a:r>
            <a:r>
              <a:rPr lang="en-US" sz="2200" dirty="0" smtClean="0"/>
              <a:t>over very </a:t>
            </a:r>
            <a:r>
              <a:rPr lang="en-US" sz="2200" dirty="0"/>
              <a:t>large areas </a:t>
            </a:r>
            <a:r>
              <a:rPr lang="en-US" sz="2200" dirty="0" smtClean="0"/>
              <a:t>that may </a:t>
            </a:r>
            <a:r>
              <a:rPr lang="en-US" sz="2200" dirty="0"/>
              <a:t>even be worldwide while local area networks (LANs) connect stations within </a:t>
            </a:r>
            <a:r>
              <a:rPr lang="en-US" sz="2200" dirty="0" smtClean="0"/>
              <a:t>a single </a:t>
            </a:r>
            <a:r>
              <a:rPr lang="en-US" sz="2200" dirty="0"/>
              <a:t>building or cluster of buildings. Ordinarily, the network assets supporting </a:t>
            </a:r>
            <a:r>
              <a:rPr lang="en-US" sz="2200" dirty="0" smtClean="0"/>
              <a:t>a LAN </a:t>
            </a:r>
            <a:r>
              <a:rPr lang="en-US" sz="2200" dirty="0"/>
              <a:t>belong to the organization using the LAN. For WANs, network assets </a:t>
            </a:r>
            <a:r>
              <a:rPr lang="en-US" sz="2200" dirty="0" smtClean="0"/>
              <a:t>of service </a:t>
            </a:r>
            <a:r>
              <a:rPr lang="en-US" sz="2200" dirty="0"/>
              <a:t>providers are often used. LANs also generally support higher data </a:t>
            </a:r>
            <a:r>
              <a:rPr lang="en-US" sz="2200" dirty="0" smtClean="0"/>
              <a:t>rates than </a:t>
            </a:r>
            <a:r>
              <a:rPr lang="en-US" sz="2200" dirty="0"/>
              <a:t>WANs.</a:t>
            </a:r>
          </a:p>
        </p:txBody>
      </p:sp>
      <p:sp>
        <p:nvSpPr>
          <p:cNvPr id="7" name="Title 1"/>
          <p:cNvSpPr>
            <a:spLocks noGrp="1"/>
          </p:cNvSpPr>
          <p:nvPr>
            <p:ph type="title"/>
          </p:nvPr>
        </p:nvSpPr>
        <p:spPr>
          <a:xfrm>
            <a:off x="0" y="22619"/>
            <a:ext cx="9144000" cy="663181"/>
          </a:xfrm>
        </p:spPr>
        <p:txBody>
          <a:bodyPr/>
          <a:lstStyle/>
          <a:p>
            <a:r>
              <a:rPr lang="en-US" dirty="0" smtClean="0"/>
              <a:t>Wide</a:t>
            </a:r>
            <a:r>
              <a:rPr lang="en-US" dirty="0"/>
              <a:t>-Area Wireless Computing </a:t>
            </a:r>
          </a:p>
        </p:txBody>
      </p:sp>
    </p:spTree>
    <p:extLst>
      <p:ext uri="{BB962C8B-B14F-4D97-AF65-F5344CB8AC3E}">
        <p14:creationId xmlns:p14="http://schemas.microsoft.com/office/powerpoint/2010/main" xmlns="" val="679359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16</a:t>
            </a:fld>
            <a:endParaRPr lang="en-US"/>
          </a:p>
        </p:txBody>
      </p:sp>
    </p:spTree>
    <p:extLst>
      <p:ext uri="{BB962C8B-B14F-4D97-AF65-F5344CB8AC3E}">
        <p14:creationId xmlns:p14="http://schemas.microsoft.com/office/powerpoint/2010/main" xmlns="" val="9451534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429693" y="4292600"/>
            <a:ext cx="4699000" cy="2565400"/>
          </a:xfrm>
          <a:prstGeom prst="rect">
            <a:avLst/>
          </a:prstGeom>
        </p:spPr>
      </p:pic>
      <p:sp>
        <p:nvSpPr>
          <p:cNvPr id="2" name="Title 1"/>
          <p:cNvSpPr>
            <a:spLocks noGrp="1"/>
          </p:cNvSpPr>
          <p:nvPr>
            <p:ph type="title"/>
          </p:nvPr>
        </p:nvSpPr>
        <p:spPr>
          <a:xfrm>
            <a:off x="1150938" y="0"/>
            <a:ext cx="8602662" cy="1760538"/>
          </a:xfrm>
        </p:spPr>
        <p:txBody>
          <a:bodyPr/>
          <a:lstStyle/>
          <a:p>
            <a:r>
              <a:rPr lang="en-US" sz="4000" dirty="0"/>
              <a:t>Q:-Why is it useful to have more than one possible path through a network for each pair of stations</a:t>
            </a:r>
            <a:r>
              <a:rPr lang="en-US" sz="4000" dirty="0" smtClean="0"/>
              <a:t>?</a:t>
            </a:r>
            <a:endParaRPr lang="en-US" sz="40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17</a:t>
            </a:fld>
            <a:endParaRPr lang="en-US"/>
          </a:p>
        </p:txBody>
      </p:sp>
      <p:pic>
        <p:nvPicPr>
          <p:cNvPr id="6" name="Picture 5"/>
          <p:cNvPicPr>
            <a:picLocks noChangeAspect="1"/>
          </p:cNvPicPr>
          <p:nvPr/>
        </p:nvPicPr>
        <p:blipFill>
          <a:blip r:embed="rId3"/>
          <a:stretch>
            <a:fillRect/>
          </a:stretch>
        </p:blipFill>
        <p:spPr>
          <a:xfrm>
            <a:off x="0" y="1828800"/>
            <a:ext cx="4953000" cy="2438400"/>
          </a:xfrm>
          <a:prstGeom prst="rect">
            <a:avLst/>
          </a:prstGeom>
        </p:spPr>
      </p:pic>
    </p:spTree>
    <p:extLst>
      <p:ext uri="{BB962C8B-B14F-4D97-AF65-F5344CB8AC3E}">
        <p14:creationId xmlns:p14="http://schemas.microsoft.com/office/powerpoint/2010/main" xmlns="" val="18607826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 y="0"/>
            <a:ext cx="7793037" cy="762000"/>
          </a:xfrm>
        </p:spPr>
        <p:txBody>
          <a:bodyPr/>
          <a:lstStyle/>
          <a:p>
            <a:r>
              <a:rPr lang="en-US" dirty="0" smtClean="0"/>
              <a:t>More than one Path</a:t>
            </a:r>
            <a:endParaRPr lang="en-US" dirty="0"/>
          </a:p>
        </p:txBody>
      </p:sp>
      <p:sp>
        <p:nvSpPr>
          <p:cNvPr id="3" name="Content Placeholder 2"/>
          <p:cNvSpPr>
            <a:spLocks noGrp="1"/>
          </p:cNvSpPr>
          <p:nvPr>
            <p:ph idx="1"/>
          </p:nvPr>
        </p:nvSpPr>
        <p:spPr>
          <a:xfrm>
            <a:off x="13501" y="4572000"/>
            <a:ext cx="9144000" cy="4114800"/>
          </a:xfrm>
        </p:spPr>
        <p:txBody>
          <a:bodyPr/>
          <a:lstStyle/>
          <a:p>
            <a:pPr marL="0" indent="0">
              <a:buNone/>
            </a:pPr>
            <a:r>
              <a:rPr lang="en-US" sz="2800" dirty="0" smtClean="0"/>
              <a:t>Q:-Why </a:t>
            </a:r>
            <a:r>
              <a:rPr lang="en-US" sz="2800" dirty="0"/>
              <a:t>is it useful to have more than one possible path through a network for each </a:t>
            </a:r>
            <a:r>
              <a:rPr lang="en-US" sz="2800" dirty="0" smtClean="0"/>
              <a:t>pair of </a:t>
            </a:r>
            <a:r>
              <a:rPr lang="en-US" sz="2800" dirty="0"/>
              <a:t>stations</a:t>
            </a:r>
            <a:r>
              <a:rPr lang="en-US" sz="2800" dirty="0" smtClean="0"/>
              <a:t>?</a:t>
            </a:r>
          </a:p>
          <a:p>
            <a:pPr marL="0" indent="0">
              <a:buNone/>
            </a:pPr>
            <a:r>
              <a:rPr lang="en-US" sz="2800" dirty="0" err="1" smtClean="0"/>
              <a:t>Ans</a:t>
            </a:r>
            <a:r>
              <a:rPr lang="en-US" sz="2800" dirty="0" smtClean="0"/>
              <a:t>:-It </a:t>
            </a:r>
            <a:r>
              <a:rPr lang="en-US" sz="2800" dirty="0"/>
              <a:t>is advantageous to have more than one possible path through a </a:t>
            </a:r>
            <a:r>
              <a:rPr lang="en-US" sz="2800" dirty="0" smtClean="0"/>
              <a:t>network for each pair </a:t>
            </a:r>
            <a:r>
              <a:rPr lang="en-US" sz="2800" dirty="0"/>
              <a:t>of stations to enhance reliability in case a particular path fails.</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18</a:t>
            </a:fld>
            <a:endParaRPr lang="en-US"/>
          </a:p>
        </p:txBody>
      </p:sp>
      <p:grpSp>
        <p:nvGrpSpPr>
          <p:cNvPr id="5" name="Group 4"/>
          <p:cNvGrpSpPr/>
          <p:nvPr/>
        </p:nvGrpSpPr>
        <p:grpSpPr>
          <a:xfrm>
            <a:off x="3276600" y="533400"/>
            <a:ext cx="5867400" cy="3429000"/>
            <a:chOff x="442913" y="2089150"/>
            <a:chExt cx="8484842" cy="3473450"/>
          </a:xfrm>
        </p:grpSpPr>
        <p:sp>
          <p:nvSpPr>
            <p:cNvPr id="6" name="Line 3"/>
            <p:cNvSpPr>
              <a:spLocks noChangeShapeType="1"/>
            </p:cNvSpPr>
            <p:nvPr/>
          </p:nvSpPr>
          <p:spPr bwMode="auto">
            <a:xfrm>
              <a:off x="1149350" y="4121150"/>
              <a:ext cx="2425700" cy="12827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 name="Line 4"/>
            <p:cNvSpPr>
              <a:spLocks noChangeShapeType="1"/>
            </p:cNvSpPr>
            <p:nvPr/>
          </p:nvSpPr>
          <p:spPr bwMode="auto">
            <a:xfrm flipV="1">
              <a:off x="3587750" y="4260850"/>
              <a:ext cx="1511300" cy="11557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 name="Line 5"/>
            <p:cNvSpPr>
              <a:spLocks noChangeShapeType="1"/>
            </p:cNvSpPr>
            <p:nvPr/>
          </p:nvSpPr>
          <p:spPr bwMode="auto">
            <a:xfrm>
              <a:off x="5130800" y="4216400"/>
              <a:ext cx="1473200" cy="1092200"/>
            </a:xfrm>
            <a:prstGeom prst="line">
              <a:avLst/>
            </a:prstGeom>
            <a:noFill/>
            <a:ln w="50800">
              <a:solidFill>
                <a:schemeClr va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 name="Line 6"/>
            <p:cNvSpPr>
              <a:spLocks noChangeShapeType="1"/>
            </p:cNvSpPr>
            <p:nvPr/>
          </p:nvSpPr>
          <p:spPr bwMode="auto">
            <a:xfrm flipV="1">
              <a:off x="6654800" y="2641600"/>
              <a:ext cx="1092200" cy="2641600"/>
            </a:xfrm>
            <a:prstGeom prst="line">
              <a:avLst/>
            </a:prstGeom>
            <a:noFill/>
            <a:ln w="50800">
              <a:solidFill>
                <a:schemeClr va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 name="Line 7"/>
            <p:cNvSpPr>
              <a:spLocks noChangeShapeType="1"/>
            </p:cNvSpPr>
            <p:nvPr/>
          </p:nvSpPr>
          <p:spPr bwMode="auto">
            <a:xfrm>
              <a:off x="2825750" y="2520950"/>
              <a:ext cx="2349500" cy="16637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 name="Line 8"/>
            <p:cNvSpPr>
              <a:spLocks noChangeShapeType="1"/>
            </p:cNvSpPr>
            <p:nvPr/>
          </p:nvSpPr>
          <p:spPr bwMode="auto">
            <a:xfrm flipV="1">
              <a:off x="5187950" y="2736850"/>
              <a:ext cx="2501900" cy="14605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 name="Line 9"/>
            <p:cNvSpPr>
              <a:spLocks noChangeShapeType="1"/>
            </p:cNvSpPr>
            <p:nvPr/>
          </p:nvSpPr>
          <p:spPr bwMode="auto">
            <a:xfrm>
              <a:off x="1168400" y="4140200"/>
              <a:ext cx="3987800" cy="25400"/>
            </a:xfrm>
            <a:prstGeom prst="line">
              <a:avLst/>
            </a:prstGeom>
            <a:noFill/>
            <a:ln w="50800">
              <a:solidFill>
                <a:schemeClr va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 name="Rectangle 10"/>
            <p:cNvSpPr>
              <a:spLocks noChangeArrowheads="1"/>
            </p:cNvSpPr>
            <p:nvPr/>
          </p:nvSpPr>
          <p:spPr bwMode="auto">
            <a:xfrm>
              <a:off x="442913" y="4603750"/>
              <a:ext cx="1107576"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Lahore</a:t>
              </a:r>
              <a:endParaRPr lang="en-US" dirty="0"/>
            </a:p>
          </p:txBody>
        </p:sp>
        <p:sp>
          <p:nvSpPr>
            <p:cNvPr id="14" name="Rectangle 11"/>
            <p:cNvSpPr>
              <a:spLocks noChangeArrowheads="1"/>
            </p:cNvSpPr>
            <p:nvPr/>
          </p:nvSpPr>
          <p:spPr bwMode="auto">
            <a:xfrm>
              <a:off x="7758113" y="2851150"/>
              <a:ext cx="1169642"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Karachi</a:t>
              </a:r>
              <a:endParaRPr lang="en-US" dirty="0"/>
            </a:p>
          </p:txBody>
        </p:sp>
        <p:sp>
          <p:nvSpPr>
            <p:cNvPr id="15" name="Rectangle 12"/>
            <p:cNvSpPr>
              <a:spLocks noChangeArrowheads="1"/>
            </p:cNvSpPr>
            <p:nvPr/>
          </p:nvSpPr>
          <p:spPr bwMode="auto">
            <a:xfrm>
              <a:off x="4176713" y="2089150"/>
              <a:ext cx="12969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a:t>Packet 2</a:t>
              </a:r>
            </a:p>
          </p:txBody>
        </p:sp>
        <p:sp>
          <p:nvSpPr>
            <p:cNvPr id="16" name="Rectangle 13"/>
            <p:cNvSpPr>
              <a:spLocks noChangeArrowheads="1"/>
            </p:cNvSpPr>
            <p:nvPr/>
          </p:nvSpPr>
          <p:spPr bwMode="auto">
            <a:xfrm>
              <a:off x="4572000" y="5029200"/>
              <a:ext cx="1296988"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a:t>Packet 1</a:t>
              </a:r>
            </a:p>
          </p:txBody>
        </p:sp>
        <p:sp>
          <p:nvSpPr>
            <p:cNvPr id="17" name="Line 14"/>
            <p:cNvSpPr>
              <a:spLocks noChangeShapeType="1"/>
            </p:cNvSpPr>
            <p:nvPr/>
          </p:nvSpPr>
          <p:spPr bwMode="auto">
            <a:xfrm flipV="1">
              <a:off x="1181100" y="2514600"/>
              <a:ext cx="1638300" cy="1638300"/>
            </a:xfrm>
            <a:prstGeom prst="line">
              <a:avLst/>
            </a:prstGeom>
            <a:noFill/>
            <a:ln w="762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8" name="Line 15"/>
            <p:cNvSpPr>
              <a:spLocks noChangeShapeType="1"/>
            </p:cNvSpPr>
            <p:nvPr/>
          </p:nvSpPr>
          <p:spPr bwMode="auto">
            <a:xfrm>
              <a:off x="2857500" y="2552700"/>
              <a:ext cx="4800600" cy="76200"/>
            </a:xfrm>
            <a:prstGeom prst="line">
              <a:avLst/>
            </a:prstGeom>
            <a:noFill/>
            <a:ln w="762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9" name="Rectangle 16"/>
            <p:cNvSpPr>
              <a:spLocks noChangeArrowheads="1"/>
            </p:cNvSpPr>
            <p:nvPr/>
          </p:nvSpPr>
          <p:spPr bwMode="auto">
            <a:xfrm>
              <a:off x="6843713" y="5060950"/>
              <a:ext cx="1585621"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Islamabad</a:t>
              </a:r>
              <a:endParaRPr lang="en-US" dirty="0"/>
            </a:p>
          </p:txBody>
        </p:sp>
        <p:sp>
          <p:nvSpPr>
            <p:cNvPr id="20" name="Oval 17"/>
            <p:cNvSpPr>
              <a:spLocks noChangeArrowheads="1"/>
            </p:cNvSpPr>
            <p:nvPr/>
          </p:nvSpPr>
          <p:spPr bwMode="auto">
            <a:xfrm>
              <a:off x="990600" y="3962400"/>
              <a:ext cx="381000" cy="3048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21" name="Oval 18"/>
            <p:cNvSpPr>
              <a:spLocks noChangeArrowheads="1"/>
            </p:cNvSpPr>
            <p:nvPr/>
          </p:nvSpPr>
          <p:spPr bwMode="auto">
            <a:xfrm>
              <a:off x="2590800" y="2362200"/>
              <a:ext cx="381000" cy="3048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22" name="Oval 19"/>
            <p:cNvSpPr>
              <a:spLocks noChangeArrowheads="1"/>
            </p:cNvSpPr>
            <p:nvPr/>
          </p:nvSpPr>
          <p:spPr bwMode="auto">
            <a:xfrm>
              <a:off x="7391400" y="2514600"/>
              <a:ext cx="381000" cy="3048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23" name="Oval 20"/>
            <p:cNvSpPr>
              <a:spLocks noChangeArrowheads="1"/>
            </p:cNvSpPr>
            <p:nvPr/>
          </p:nvSpPr>
          <p:spPr bwMode="auto">
            <a:xfrm>
              <a:off x="4876800" y="4038600"/>
              <a:ext cx="381000" cy="3048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24" name="Oval 22"/>
            <p:cNvSpPr>
              <a:spLocks noChangeArrowheads="1"/>
            </p:cNvSpPr>
            <p:nvPr/>
          </p:nvSpPr>
          <p:spPr bwMode="auto">
            <a:xfrm>
              <a:off x="3429000" y="5257800"/>
              <a:ext cx="381000" cy="3048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25" name="Oval 23"/>
            <p:cNvSpPr>
              <a:spLocks noChangeArrowheads="1"/>
            </p:cNvSpPr>
            <p:nvPr/>
          </p:nvSpPr>
          <p:spPr bwMode="auto">
            <a:xfrm>
              <a:off x="6477000" y="5181600"/>
              <a:ext cx="381000" cy="3048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grpSp>
    </p:spTree>
    <p:extLst>
      <p:ext uri="{BB962C8B-B14F-4D97-AF65-F5344CB8AC3E}">
        <p14:creationId xmlns:p14="http://schemas.microsoft.com/office/powerpoint/2010/main" xmlns="" val="34182519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19</a:t>
            </a:fld>
            <a:endParaRPr lang="en-US"/>
          </a:p>
        </p:txBody>
      </p:sp>
    </p:spTree>
    <p:extLst>
      <p:ext uri="{BB962C8B-B14F-4D97-AF65-F5344CB8AC3E}">
        <p14:creationId xmlns:p14="http://schemas.microsoft.com/office/powerpoint/2010/main" xmlns="" val="3742872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Question</a:t>
            </a:r>
            <a:endParaRPr lang="en-US" dirty="0"/>
          </a:p>
        </p:txBody>
      </p:sp>
      <p:sp>
        <p:nvSpPr>
          <p:cNvPr id="3" name="Content Placeholder 2"/>
          <p:cNvSpPr>
            <a:spLocks noGrp="1"/>
          </p:cNvSpPr>
          <p:nvPr>
            <p:ph idx="1"/>
          </p:nvPr>
        </p:nvSpPr>
        <p:spPr>
          <a:xfrm>
            <a:off x="0" y="2017713"/>
            <a:ext cx="9144000" cy="1335087"/>
          </a:xfrm>
        </p:spPr>
        <p:txBody>
          <a:bodyPr/>
          <a:lstStyle/>
          <a:p>
            <a:pPr marL="0" indent="0">
              <a:buNone/>
            </a:pPr>
            <a:r>
              <a:rPr lang="en-US" dirty="0" smtClean="0"/>
              <a:t>Q:- What </a:t>
            </a:r>
            <a:r>
              <a:rPr lang="en-US" dirty="0"/>
              <a:t>is the principal application that has driven the design of circuit-switching networks?</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20</a:t>
            </a:fld>
            <a:endParaRPr lang="en-US"/>
          </a:p>
        </p:txBody>
      </p:sp>
      <p:pic>
        <p:nvPicPr>
          <p:cNvPr id="5" name="Picture 4"/>
          <p:cNvPicPr>
            <a:picLocks noChangeAspect="1"/>
          </p:cNvPicPr>
          <p:nvPr/>
        </p:nvPicPr>
        <p:blipFill>
          <a:blip r:embed="rId2"/>
          <a:stretch>
            <a:fillRect/>
          </a:stretch>
        </p:blipFill>
        <p:spPr>
          <a:xfrm>
            <a:off x="13942" y="3619500"/>
            <a:ext cx="7696200" cy="3238500"/>
          </a:xfrm>
          <a:prstGeom prst="rect">
            <a:avLst/>
          </a:prstGeom>
        </p:spPr>
      </p:pic>
    </p:spTree>
    <p:extLst>
      <p:ext uri="{BB962C8B-B14F-4D97-AF65-F5344CB8AC3E}">
        <p14:creationId xmlns:p14="http://schemas.microsoft.com/office/powerpoint/2010/main" xmlns="" val="34289408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lstStyle/>
          <a:p>
            <a:r>
              <a:rPr lang="en-US" dirty="0" smtClean="0"/>
              <a:t>Switching Techniques</a:t>
            </a:r>
            <a:endParaRPr lang="en-US" dirty="0"/>
          </a:p>
        </p:txBody>
      </p:sp>
      <p:sp>
        <p:nvSpPr>
          <p:cNvPr id="6149" name="Rectangle 3"/>
          <p:cNvSpPr>
            <a:spLocks noGrp="1" noChangeArrowheads="1"/>
          </p:cNvSpPr>
          <p:nvPr>
            <p:ph type="body" idx="1"/>
          </p:nvPr>
        </p:nvSpPr>
        <p:spPr>
          <a:xfrm>
            <a:off x="0" y="2017713"/>
            <a:ext cx="9144000" cy="4114800"/>
          </a:xfrm>
        </p:spPr>
        <p:txBody>
          <a:bodyPr/>
          <a:lstStyle/>
          <a:p>
            <a:r>
              <a:rPr lang="en-US" dirty="0" smtClean="0"/>
              <a:t>Data transmitted through a network of intermediate switching nodes, which are not concerned with content</a:t>
            </a:r>
          </a:p>
          <a:p>
            <a:r>
              <a:rPr lang="en-US" dirty="0" smtClean="0"/>
              <a:t>End devices receiving data are stations; switching devices are nodes</a:t>
            </a:r>
          </a:p>
          <a:p>
            <a:r>
              <a:rPr lang="en-US" dirty="0" smtClean="0"/>
              <a:t>A collection of nodes is a communication network</a:t>
            </a:r>
          </a:p>
          <a:p>
            <a:r>
              <a:rPr lang="en-US" dirty="0" smtClean="0"/>
              <a:t>A switched communication network routes data from one station to another through nodes</a:t>
            </a:r>
            <a:endParaRPr lang="en-US" dirty="0"/>
          </a:p>
        </p:txBody>
      </p:sp>
      <p:sp>
        <p:nvSpPr>
          <p:cNvPr id="6147"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3EDED05A-A006-2240-9EBF-A0B53B6C246A}"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a:xfrm>
            <a:off x="762000" y="609600"/>
            <a:ext cx="8382000" cy="1143000"/>
          </a:xfrm>
        </p:spPr>
        <p:txBody>
          <a:bodyPr/>
          <a:lstStyle/>
          <a:p>
            <a:r>
              <a:rPr lang="en-US" dirty="0" smtClean="0"/>
              <a:t>Switched Network Characteristics</a:t>
            </a:r>
            <a:endParaRPr lang="en-US" dirty="0"/>
          </a:p>
        </p:txBody>
      </p:sp>
      <p:sp>
        <p:nvSpPr>
          <p:cNvPr id="8197" name="Rectangle 3"/>
          <p:cNvSpPr>
            <a:spLocks noGrp="1" noChangeArrowheads="1"/>
          </p:cNvSpPr>
          <p:nvPr>
            <p:ph type="body" idx="1"/>
          </p:nvPr>
        </p:nvSpPr>
        <p:spPr>
          <a:xfrm>
            <a:off x="0" y="1828800"/>
            <a:ext cx="9144000" cy="4114800"/>
          </a:xfrm>
        </p:spPr>
        <p:txBody>
          <a:bodyPr/>
          <a:lstStyle/>
          <a:p>
            <a:r>
              <a:rPr lang="en-US" sz="3000" dirty="0" smtClean="0"/>
              <a:t>Some nodes connect only to other nodes for switching of data; other nodes have one or more stations attached as well.</a:t>
            </a:r>
          </a:p>
          <a:p>
            <a:r>
              <a:rPr lang="en-US" sz="3000" dirty="0" smtClean="0"/>
              <a:t>Node-station links are generally dedicated point-to-point links; ode-node links are usually multiplexed links</a:t>
            </a:r>
          </a:p>
          <a:p>
            <a:r>
              <a:rPr lang="en-US" sz="3000" dirty="0" smtClean="0"/>
              <a:t>Usually, the network is not fully connected; however, it is desirable to have more than one possible path through the network for each pair of stations to enhance reliability</a:t>
            </a:r>
            <a:endParaRPr lang="en-US" sz="3000" dirty="0"/>
          </a:p>
        </p:txBody>
      </p:sp>
      <p:sp>
        <p:nvSpPr>
          <p:cNvPr id="8195"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F8AB36CF-37F1-E942-94DE-08B2C327A8D8}"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p:txBody>
          <a:bodyPr/>
          <a:lstStyle/>
          <a:p>
            <a:r>
              <a:rPr lang="en-US" dirty="0" smtClean="0"/>
              <a:t>Types of Switched Networks</a:t>
            </a:r>
            <a:endParaRPr lang="en-US" dirty="0"/>
          </a:p>
        </p:txBody>
      </p:sp>
      <p:sp>
        <p:nvSpPr>
          <p:cNvPr id="10245" name="Rectangle 3"/>
          <p:cNvSpPr>
            <a:spLocks noGrp="1" noChangeArrowheads="1"/>
          </p:cNvSpPr>
          <p:nvPr>
            <p:ph type="body" idx="1"/>
          </p:nvPr>
        </p:nvSpPr>
        <p:spPr/>
        <p:txBody>
          <a:bodyPr/>
          <a:lstStyle/>
          <a:p>
            <a:r>
              <a:rPr lang="en-US" dirty="0" smtClean="0"/>
              <a:t>Two different technologies</a:t>
            </a:r>
          </a:p>
          <a:p>
            <a:pPr lvl="1"/>
            <a:r>
              <a:rPr lang="en-US" dirty="0" smtClean="0"/>
              <a:t>Circuit switching</a:t>
            </a:r>
          </a:p>
          <a:p>
            <a:pPr lvl="1"/>
            <a:r>
              <a:rPr lang="en-US" dirty="0" smtClean="0"/>
              <a:t>Packet switching</a:t>
            </a:r>
          </a:p>
          <a:p>
            <a:r>
              <a:rPr lang="en-US" dirty="0" smtClean="0"/>
              <a:t>Differ in the way the nodes switch information from one link to another between source and destination</a:t>
            </a:r>
            <a:endParaRPr lang="en-US" dirty="0"/>
          </a:p>
        </p:txBody>
      </p:sp>
      <p:sp>
        <p:nvSpPr>
          <p:cNvPr id="10243"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D937C4DA-43E2-C542-8203-B92CEC8F8253}"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title"/>
          </p:nvPr>
        </p:nvSpPr>
        <p:spPr/>
        <p:txBody>
          <a:bodyPr/>
          <a:lstStyle/>
          <a:p>
            <a:r>
              <a:rPr lang="en-US" smtClean="0"/>
              <a:t>Circuit-Switching Stages</a:t>
            </a:r>
            <a:endParaRPr lang="en-US"/>
          </a:p>
        </p:txBody>
      </p:sp>
      <p:sp>
        <p:nvSpPr>
          <p:cNvPr id="12293" name="Rectangle 3"/>
          <p:cNvSpPr>
            <a:spLocks noGrp="1" noChangeArrowheads="1"/>
          </p:cNvSpPr>
          <p:nvPr>
            <p:ph type="body" idx="1"/>
          </p:nvPr>
        </p:nvSpPr>
        <p:spPr/>
        <p:txBody>
          <a:bodyPr/>
          <a:lstStyle/>
          <a:p>
            <a:r>
              <a:rPr lang="en-US" smtClean="0"/>
              <a:t>Circuit establishment</a:t>
            </a:r>
          </a:p>
          <a:p>
            <a:r>
              <a:rPr lang="en-US" smtClean="0"/>
              <a:t>Data transfer</a:t>
            </a:r>
          </a:p>
          <a:p>
            <a:pPr lvl="1"/>
            <a:r>
              <a:rPr lang="en-US" smtClean="0"/>
              <a:t>point-to-point from endpoints to node</a:t>
            </a:r>
          </a:p>
          <a:p>
            <a:pPr lvl="1"/>
            <a:r>
              <a:rPr lang="en-US" smtClean="0"/>
              <a:t>internal switching/multiplexing among nodes</a:t>
            </a:r>
          </a:p>
          <a:p>
            <a:r>
              <a:rPr lang="en-US" smtClean="0"/>
              <a:t>Circuit disconnect</a:t>
            </a:r>
            <a:endParaRPr lang="en-US"/>
          </a:p>
        </p:txBody>
      </p:sp>
      <p:sp>
        <p:nvSpPr>
          <p:cNvPr id="12291"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3EF49478-A614-3A49-B5AA-C3C367709A2D}" type="slidenum">
              <a:rPr lang="en-US" smtClean="0"/>
              <a:pPr/>
              <a:t>24</a:t>
            </a:fld>
            <a:endParaRPr lang="en-US"/>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p:txBody>
          <a:bodyPr/>
          <a:lstStyle/>
          <a:p>
            <a:r>
              <a:rPr lang="en-US" smtClean="0"/>
              <a:t>Circuit Establishment</a:t>
            </a:r>
            <a:endParaRPr lang="en-US"/>
          </a:p>
        </p:txBody>
      </p:sp>
      <p:sp>
        <p:nvSpPr>
          <p:cNvPr id="14341" name="Rectangle 3"/>
          <p:cNvSpPr>
            <a:spLocks noGrp="1" noChangeArrowheads="1"/>
          </p:cNvSpPr>
          <p:nvPr>
            <p:ph type="body" idx="1"/>
          </p:nvPr>
        </p:nvSpPr>
        <p:spPr/>
        <p:txBody>
          <a:bodyPr/>
          <a:lstStyle/>
          <a:p>
            <a:r>
              <a:rPr lang="en-US" smtClean="0"/>
              <a:t>Station requests connection from node</a:t>
            </a:r>
          </a:p>
          <a:p>
            <a:r>
              <a:rPr lang="en-US" smtClean="0"/>
              <a:t>Node determines best route, sends message to next link</a:t>
            </a:r>
          </a:p>
          <a:p>
            <a:r>
              <a:rPr lang="en-US" smtClean="0"/>
              <a:t>Each subsequent node continues the establishment of a path</a:t>
            </a:r>
          </a:p>
          <a:p>
            <a:r>
              <a:rPr lang="en-US" smtClean="0"/>
              <a:t>Once nodes have established connection, test message is sent to determine if receiver is ready/able to accept message</a:t>
            </a:r>
            <a:endParaRPr lang="en-US"/>
          </a:p>
        </p:txBody>
      </p:sp>
      <p:sp>
        <p:nvSpPr>
          <p:cNvPr id="14339"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CAC1819A-92A7-FD4F-9612-497452195430}" type="slidenum">
              <a:rPr lang="en-US" smtClean="0"/>
              <a:pPr/>
              <a:t>25</a:t>
            </a:fld>
            <a:endParaRPr lang="en-US"/>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p:txBody>
          <a:bodyPr/>
          <a:lstStyle/>
          <a:p>
            <a:r>
              <a:rPr lang="en-US" smtClean="0"/>
              <a:t>Data Transfer</a:t>
            </a:r>
            <a:endParaRPr lang="en-US"/>
          </a:p>
        </p:txBody>
      </p:sp>
      <p:sp>
        <p:nvSpPr>
          <p:cNvPr id="16389" name="Rectangle 3"/>
          <p:cNvSpPr>
            <a:spLocks noGrp="1" noChangeArrowheads="1"/>
          </p:cNvSpPr>
          <p:nvPr>
            <p:ph type="body" idx="1"/>
          </p:nvPr>
        </p:nvSpPr>
        <p:spPr/>
        <p:txBody>
          <a:bodyPr/>
          <a:lstStyle/>
          <a:p>
            <a:r>
              <a:rPr lang="en-US" smtClean="0"/>
              <a:t>Point-to-point transfer from source to node</a:t>
            </a:r>
          </a:p>
          <a:p>
            <a:r>
              <a:rPr lang="en-US" smtClean="0"/>
              <a:t>Internal switching and multiplexed transfer from node to node</a:t>
            </a:r>
          </a:p>
          <a:p>
            <a:r>
              <a:rPr lang="en-US" smtClean="0"/>
              <a:t>Point-to-point transfer from node to receiver</a:t>
            </a:r>
          </a:p>
          <a:p>
            <a:r>
              <a:rPr lang="en-US" smtClean="0"/>
              <a:t>Usually a full-duplex connection throughout</a:t>
            </a:r>
            <a:endParaRPr lang="en-US"/>
          </a:p>
        </p:txBody>
      </p:sp>
      <p:sp>
        <p:nvSpPr>
          <p:cNvPr id="16387"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FC2EFC41-2A34-2E42-ABDF-56465B547325}" type="slidenum">
              <a:rPr lang="en-US" smtClean="0"/>
              <a:pPr/>
              <a:t>26</a:t>
            </a:fld>
            <a:endParaRPr lang="en-US"/>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p:txBody>
          <a:bodyPr/>
          <a:lstStyle/>
          <a:p>
            <a:r>
              <a:rPr lang="en-US" smtClean="0"/>
              <a:t>Circuit Disconnect</a:t>
            </a:r>
            <a:endParaRPr lang="en-US"/>
          </a:p>
        </p:txBody>
      </p:sp>
      <p:sp>
        <p:nvSpPr>
          <p:cNvPr id="18437" name="Rectangle 3"/>
          <p:cNvSpPr>
            <a:spLocks noGrp="1" noChangeArrowheads="1"/>
          </p:cNvSpPr>
          <p:nvPr>
            <p:ph type="body" idx="1"/>
          </p:nvPr>
        </p:nvSpPr>
        <p:spPr/>
        <p:txBody>
          <a:bodyPr/>
          <a:lstStyle/>
          <a:p>
            <a:r>
              <a:rPr lang="en-US" smtClean="0"/>
              <a:t>When transfer is complete, one station initiates termination</a:t>
            </a:r>
          </a:p>
          <a:p>
            <a:r>
              <a:rPr lang="en-US" smtClean="0"/>
              <a:t>Signals must be propagated to all nodes used in transit in order to free up resources</a:t>
            </a:r>
            <a:endParaRPr lang="en-US"/>
          </a:p>
        </p:txBody>
      </p:sp>
      <p:sp>
        <p:nvSpPr>
          <p:cNvPr id="18435"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86070525-C723-CB42-9FFB-722BEC3831A7}" type="slidenum">
              <a:rPr lang="en-US" smtClean="0"/>
              <a:pPr/>
              <a:t>27</a:t>
            </a:fld>
            <a:endParaRPr lang="en-US"/>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838200" y="617538"/>
            <a:ext cx="8105775" cy="1143000"/>
          </a:xfrm>
        </p:spPr>
        <p:txBody>
          <a:bodyPr/>
          <a:lstStyle/>
          <a:p>
            <a:r>
              <a:rPr lang="en-US" dirty="0" smtClean="0"/>
              <a:t>Circuit Switching Characteristics</a:t>
            </a:r>
            <a:endParaRPr lang="en-US" dirty="0"/>
          </a:p>
        </p:txBody>
      </p:sp>
      <p:sp>
        <p:nvSpPr>
          <p:cNvPr id="20485" name="Rectangle 3"/>
          <p:cNvSpPr>
            <a:spLocks noGrp="1" noChangeArrowheads="1"/>
          </p:cNvSpPr>
          <p:nvPr>
            <p:ph type="body" idx="1"/>
          </p:nvPr>
        </p:nvSpPr>
        <p:spPr/>
        <p:txBody>
          <a:bodyPr/>
          <a:lstStyle/>
          <a:p>
            <a:r>
              <a:rPr lang="en-US" smtClean="0"/>
              <a:t>Channel capacity is dedicated for the duration of a connection, even if no data are being transferred</a:t>
            </a:r>
          </a:p>
          <a:p>
            <a:r>
              <a:rPr lang="en-US" smtClean="0"/>
              <a:t>Once the circuit is established, the network is effectively transparent to the users, resulting in negligible delays</a:t>
            </a:r>
          </a:p>
          <a:p>
            <a:r>
              <a:rPr lang="en-US" smtClean="0"/>
              <a:t>Developed to handle voice traffic but is now also used for data traffic</a:t>
            </a:r>
            <a:endParaRPr lang="en-US"/>
          </a:p>
        </p:txBody>
      </p:sp>
      <p:sp>
        <p:nvSpPr>
          <p:cNvPr id="20483"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8D802F61-7C5C-564E-A81B-60766CE4F617}"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p:txBody>
          <a:bodyPr/>
          <a:lstStyle/>
          <a:p>
            <a:r>
              <a:rPr lang="en-US" smtClean="0"/>
              <a:t>Circuit Switching Applications</a:t>
            </a:r>
            <a:endParaRPr lang="en-US"/>
          </a:p>
        </p:txBody>
      </p:sp>
      <p:sp>
        <p:nvSpPr>
          <p:cNvPr id="22533" name="Rectangle 3"/>
          <p:cNvSpPr>
            <a:spLocks noGrp="1" noChangeArrowheads="1"/>
          </p:cNvSpPr>
          <p:nvPr>
            <p:ph type="body" idx="1"/>
          </p:nvPr>
        </p:nvSpPr>
        <p:spPr/>
        <p:txBody>
          <a:bodyPr/>
          <a:lstStyle/>
          <a:p>
            <a:r>
              <a:rPr lang="en-US" smtClean="0"/>
              <a:t>Public Telephone Network (PSTN)</a:t>
            </a:r>
          </a:p>
          <a:p>
            <a:r>
              <a:rPr lang="en-US" smtClean="0"/>
              <a:t>Private Branch Exchanges (PBX)</a:t>
            </a:r>
          </a:p>
          <a:p>
            <a:r>
              <a:rPr lang="en-US" smtClean="0"/>
              <a:t>Private Wide Area Networks (often used to interconnect PBXs in a single organization)</a:t>
            </a:r>
          </a:p>
          <a:p>
            <a:r>
              <a:rPr lang="en-US" smtClean="0"/>
              <a:t>Data Switch</a:t>
            </a:r>
            <a:endParaRPr lang="en-US"/>
          </a:p>
        </p:txBody>
      </p:sp>
      <p:sp>
        <p:nvSpPr>
          <p:cNvPr id="22531"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E4FFD7EA-A9B9-5749-9DC2-031963DEF2D8}"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p:txBody>
          <a:bodyPr/>
          <a:lstStyle/>
          <a:p>
            <a:r>
              <a:rPr lang="en-US" sz="3000" dirty="0" smtClean="0"/>
              <a:t>Public Switched Telephone Network (PSTN)</a:t>
            </a:r>
            <a:endParaRPr lang="en-US" sz="3000" dirty="0"/>
          </a:p>
        </p:txBody>
      </p:sp>
      <p:sp>
        <p:nvSpPr>
          <p:cNvPr id="24581" name="Rectangle 3"/>
          <p:cNvSpPr>
            <a:spLocks noGrp="1" noChangeArrowheads="1"/>
          </p:cNvSpPr>
          <p:nvPr>
            <p:ph type="body" sz="half" idx="1"/>
          </p:nvPr>
        </p:nvSpPr>
        <p:spPr>
          <a:xfrm>
            <a:off x="33659" y="2057400"/>
            <a:ext cx="4840288" cy="4114800"/>
          </a:xfrm>
        </p:spPr>
        <p:txBody>
          <a:bodyPr/>
          <a:lstStyle/>
          <a:p>
            <a:r>
              <a:rPr lang="en-US" dirty="0" smtClean="0"/>
              <a:t>Subscribers</a:t>
            </a:r>
          </a:p>
          <a:p>
            <a:r>
              <a:rPr lang="en-US" dirty="0" smtClean="0"/>
              <a:t>Subscriber Line </a:t>
            </a:r>
            <a:br>
              <a:rPr lang="en-US" dirty="0" smtClean="0"/>
            </a:br>
            <a:r>
              <a:rPr lang="en-US" dirty="0" smtClean="0"/>
              <a:t>(“local loop”) </a:t>
            </a:r>
          </a:p>
          <a:p>
            <a:pPr lvl="1"/>
            <a:r>
              <a:rPr lang="en-US" dirty="0" smtClean="0"/>
              <a:t>Connects subscriber to local </a:t>
            </a:r>
            <a:r>
              <a:rPr lang="en-US" dirty="0" err="1" smtClean="0"/>
              <a:t>telco</a:t>
            </a:r>
            <a:r>
              <a:rPr lang="en-US" dirty="0" smtClean="0"/>
              <a:t> exchange</a:t>
            </a:r>
          </a:p>
          <a:p>
            <a:r>
              <a:rPr lang="en-US" dirty="0" smtClean="0"/>
              <a:t>Exchanges </a:t>
            </a:r>
            <a:br>
              <a:rPr lang="en-US" dirty="0" smtClean="0"/>
            </a:br>
            <a:r>
              <a:rPr lang="en-US" dirty="0" smtClean="0"/>
              <a:t>(“end office”)</a:t>
            </a:r>
          </a:p>
          <a:p>
            <a:pPr lvl="1"/>
            <a:r>
              <a:rPr lang="en-US" dirty="0" smtClean="0"/>
              <a:t>Telco switching centers</a:t>
            </a:r>
          </a:p>
          <a:p>
            <a:pPr lvl="1"/>
            <a:r>
              <a:rPr lang="en-US" dirty="0" smtClean="0"/>
              <a:t>&gt;19,000 in US</a:t>
            </a:r>
            <a:endParaRPr lang="en-US" dirty="0"/>
          </a:p>
        </p:txBody>
      </p:sp>
      <p:sp>
        <p:nvSpPr>
          <p:cNvPr id="24582" name="Rectangle 4"/>
          <p:cNvSpPr>
            <a:spLocks noGrp="1" noChangeArrowheads="1"/>
          </p:cNvSpPr>
          <p:nvPr>
            <p:ph type="body" sz="half" idx="2"/>
          </p:nvPr>
        </p:nvSpPr>
        <p:spPr>
          <a:xfrm>
            <a:off x="4724400" y="2017713"/>
            <a:ext cx="4419600" cy="4114800"/>
          </a:xfrm>
        </p:spPr>
        <p:txBody>
          <a:bodyPr/>
          <a:lstStyle/>
          <a:p>
            <a:r>
              <a:rPr lang="en-US" dirty="0" smtClean="0"/>
              <a:t>Trunks</a:t>
            </a:r>
          </a:p>
          <a:p>
            <a:pPr lvl="1"/>
            <a:r>
              <a:rPr lang="en-US" dirty="0" smtClean="0"/>
              <a:t>Connections between exchanges</a:t>
            </a:r>
          </a:p>
          <a:p>
            <a:pPr lvl="1"/>
            <a:r>
              <a:rPr lang="en-US" dirty="0" smtClean="0"/>
              <a:t>Carry multiple voice circuits using FDM or synchronous TDM</a:t>
            </a:r>
          </a:p>
          <a:p>
            <a:pPr lvl="1"/>
            <a:r>
              <a:rPr lang="en-US" dirty="0" smtClean="0"/>
              <a:t>Managed by IXCs (inter-exchange carriers)</a:t>
            </a:r>
            <a:endParaRPr lang="en-US" dirty="0"/>
          </a:p>
        </p:txBody>
      </p:sp>
      <p:sp>
        <p:nvSpPr>
          <p:cNvPr id="24579" name="Slide Number Placeholder 6"/>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0B54374B-16BC-2A41-8CA4-51600E0A8EDC}" type="slidenum">
              <a:rPr lang="en-US" smtClean="0"/>
              <a:pPr/>
              <a:t>30</a:t>
            </a:fld>
            <a:endParaRPr lang="en-US"/>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p:txBody>
          <a:bodyPr/>
          <a:lstStyle/>
          <a:p>
            <a:r>
              <a:rPr lang="en-US" smtClean="0"/>
              <a:t>Control Signaling</a:t>
            </a:r>
            <a:endParaRPr lang="en-US"/>
          </a:p>
        </p:txBody>
      </p:sp>
      <p:sp>
        <p:nvSpPr>
          <p:cNvPr id="26629" name="Rectangle 3"/>
          <p:cNvSpPr>
            <a:spLocks noGrp="1" noChangeArrowheads="1"/>
          </p:cNvSpPr>
          <p:nvPr>
            <p:ph type="body" idx="1"/>
          </p:nvPr>
        </p:nvSpPr>
        <p:spPr/>
        <p:txBody>
          <a:bodyPr/>
          <a:lstStyle/>
          <a:p>
            <a:r>
              <a:rPr lang="en-US" smtClean="0"/>
              <a:t>Manage the establishment, maintenance, and termination of signal paths</a:t>
            </a:r>
          </a:p>
          <a:p>
            <a:r>
              <a:rPr lang="en-US" smtClean="0"/>
              <a:t>Includes signaling from subscriber to network, and signals within network</a:t>
            </a:r>
          </a:p>
          <a:p>
            <a:r>
              <a:rPr lang="en-US" smtClean="0"/>
              <a:t>For a large public telecommunications network, a relatively complex control signaling scheme is required</a:t>
            </a:r>
            <a:endParaRPr lang="en-US"/>
          </a:p>
        </p:txBody>
      </p:sp>
      <p:sp>
        <p:nvSpPr>
          <p:cNvPr id="26627"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109D01FB-D18D-6345-ACD5-BE6506DF1A6B}" type="slidenum">
              <a:rPr lang="en-US" smtClean="0"/>
              <a:pPr/>
              <a:t>31</a:t>
            </a:fld>
            <a:endParaRPr lang="en-US"/>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p:txBody>
          <a:bodyPr/>
          <a:lstStyle/>
          <a:p>
            <a:r>
              <a:rPr lang="en-US" smtClean="0"/>
              <a:t> Signaling Functions</a:t>
            </a:r>
            <a:endParaRPr lang="en-US"/>
          </a:p>
        </p:txBody>
      </p:sp>
      <p:sp>
        <p:nvSpPr>
          <p:cNvPr id="28677" name="Rectangle 3"/>
          <p:cNvSpPr>
            <a:spLocks noGrp="1" noChangeArrowheads="1"/>
          </p:cNvSpPr>
          <p:nvPr>
            <p:ph type="body" sz="half" idx="1"/>
          </p:nvPr>
        </p:nvSpPr>
        <p:spPr>
          <a:xfrm>
            <a:off x="-76200" y="1828800"/>
            <a:ext cx="4648200" cy="4114800"/>
          </a:xfrm>
        </p:spPr>
        <p:txBody>
          <a:bodyPr/>
          <a:lstStyle/>
          <a:p>
            <a:r>
              <a:rPr lang="en-US" sz="2400" dirty="0" smtClean="0"/>
              <a:t>Audible communication with the subscriber</a:t>
            </a:r>
          </a:p>
          <a:p>
            <a:r>
              <a:rPr lang="en-US" sz="2400" dirty="0" smtClean="0"/>
              <a:t>Transmission of the number dialed</a:t>
            </a:r>
          </a:p>
          <a:p>
            <a:r>
              <a:rPr lang="en-US" sz="2400" dirty="0" smtClean="0"/>
              <a:t>Information between switches that a call cannot be completed</a:t>
            </a:r>
          </a:p>
          <a:p>
            <a:r>
              <a:rPr lang="en-US" sz="2400" dirty="0" smtClean="0"/>
              <a:t>Information between switches that a call has ended and the path can be disconnected</a:t>
            </a:r>
          </a:p>
          <a:p>
            <a:endParaRPr lang="en-US" sz="2400" dirty="0"/>
          </a:p>
        </p:txBody>
      </p:sp>
      <p:sp>
        <p:nvSpPr>
          <p:cNvPr id="28678" name="Rectangle 4"/>
          <p:cNvSpPr>
            <a:spLocks noGrp="1" noChangeArrowheads="1"/>
          </p:cNvSpPr>
          <p:nvPr>
            <p:ph type="body" sz="half" idx="2"/>
          </p:nvPr>
        </p:nvSpPr>
        <p:spPr>
          <a:xfrm>
            <a:off x="4572000" y="1828800"/>
            <a:ext cx="4648200" cy="4114800"/>
          </a:xfrm>
        </p:spPr>
        <p:txBody>
          <a:bodyPr/>
          <a:lstStyle/>
          <a:p>
            <a:r>
              <a:rPr lang="en-US" sz="2400" dirty="0" smtClean="0"/>
              <a:t>Telephone ring signal</a:t>
            </a:r>
          </a:p>
          <a:p>
            <a:r>
              <a:rPr lang="en-US" sz="2400" dirty="0" smtClean="0"/>
              <a:t>Transmission of billing information</a:t>
            </a:r>
          </a:p>
          <a:p>
            <a:r>
              <a:rPr lang="en-US" sz="2400" dirty="0" smtClean="0"/>
              <a:t>Transmission of equipment and trunk status information</a:t>
            </a:r>
          </a:p>
          <a:p>
            <a:r>
              <a:rPr lang="en-US" sz="2400" dirty="0" smtClean="0"/>
              <a:t>Transmission of system failure diagnostic information</a:t>
            </a:r>
          </a:p>
          <a:p>
            <a:r>
              <a:rPr lang="en-US" sz="2400" dirty="0" smtClean="0"/>
              <a:t>Control of special equipment (e.g. satellite channel equipment)</a:t>
            </a:r>
            <a:endParaRPr lang="en-US" sz="2400" dirty="0"/>
          </a:p>
        </p:txBody>
      </p:sp>
      <p:sp>
        <p:nvSpPr>
          <p:cNvPr id="28675" name="Slide Number Placeholder 6"/>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1CBC5973-AA9C-1B45-8472-89645023E294}"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p:txBody>
          <a:bodyPr/>
          <a:lstStyle/>
          <a:p>
            <a:r>
              <a:rPr lang="en-US" smtClean="0"/>
              <a:t>Types of Control Signals</a:t>
            </a:r>
            <a:endParaRPr lang="en-US"/>
          </a:p>
        </p:txBody>
      </p:sp>
      <p:sp>
        <p:nvSpPr>
          <p:cNvPr id="30725" name="Rectangle 3"/>
          <p:cNvSpPr>
            <a:spLocks noGrp="1" noChangeArrowheads="1"/>
          </p:cNvSpPr>
          <p:nvPr>
            <p:ph type="body" idx="1"/>
          </p:nvPr>
        </p:nvSpPr>
        <p:spPr/>
        <p:txBody>
          <a:bodyPr/>
          <a:lstStyle/>
          <a:p>
            <a:r>
              <a:rPr lang="en-US" smtClean="0"/>
              <a:t>Supervisory</a:t>
            </a:r>
          </a:p>
          <a:p>
            <a:r>
              <a:rPr lang="en-US" smtClean="0"/>
              <a:t>Address</a:t>
            </a:r>
          </a:p>
          <a:p>
            <a:r>
              <a:rPr lang="en-US" smtClean="0"/>
              <a:t>Call Information</a:t>
            </a:r>
          </a:p>
          <a:p>
            <a:r>
              <a:rPr lang="en-US" smtClean="0"/>
              <a:t>Network Management</a:t>
            </a:r>
            <a:endParaRPr lang="en-US"/>
          </a:p>
        </p:txBody>
      </p:sp>
      <p:sp>
        <p:nvSpPr>
          <p:cNvPr id="30723"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FEBC81E8-32E5-5E47-983A-5C130F8F6C92}"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p:cNvSpPr>
            <a:spLocks noGrp="1" noChangeArrowheads="1"/>
          </p:cNvSpPr>
          <p:nvPr>
            <p:ph type="title"/>
          </p:nvPr>
        </p:nvSpPr>
        <p:spPr/>
        <p:txBody>
          <a:bodyPr/>
          <a:lstStyle/>
          <a:p>
            <a:r>
              <a:rPr lang="en-US" smtClean="0"/>
              <a:t>Supervisory Signals</a:t>
            </a:r>
            <a:endParaRPr lang="en-US"/>
          </a:p>
        </p:txBody>
      </p:sp>
      <p:sp>
        <p:nvSpPr>
          <p:cNvPr id="32773" name="Rectangle 3"/>
          <p:cNvSpPr>
            <a:spLocks noGrp="1" noChangeArrowheads="1"/>
          </p:cNvSpPr>
          <p:nvPr>
            <p:ph type="body" idx="1"/>
          </p:nvPr>
        </p:nvSpPr>
        <p:spPr/>
        <p:txBody>
          <a:bodyPr/>
          <a:lstStyle/>
          <a:p>
            <a:r>
              <a:rPr lang="en-US" dirty="0" smtClean="0"/>
              <a:t>Binary character (true/false; on/off)</a:t>
            </a:r>
          </a:p>
          <a:p>
            <a:r>
              <a:rPr lang="en-US" dirty="0" smtClean="0"/>
              <a:t>Deal with the availability of the called subscriber and of the needed network resources</a:t>
            </a:r>
          </a:p>
          <a:p>
            <a:r>
              <a:rPr lang="en-US" dirty="0" smtClean="0"/>
              <a:t>Used to determine if a needed resource is available and, if so, to seize it. </a:t>
            </a:r>
          </a:p>
          <a:p>
            <a:r>
              <a:rPr lang="en-US" dirty="0" smtClean="0"/>
              <a:t>Also used to communicate the status of requested resources.</a:t>
            </a:r>
            <a:endParaRPr lang="en-US" dirty="0"/>
          </a:p>
        </p:txBody>
      </p:sp>
      <p:sp>
        <p:nvSpPr>
          <p:cNvPr id="32771"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8696285B-04B5-084B-AD62-A9B02A892BF1}"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p:txBody>
          <a:bodyPr/>
          <a:lstStyle/>
          <a:p>
            <a:r>
              <a:rPr lang="en-US" smtClean="0"/>
              <a:t>Address Signals</a:t>
            </a:r>
            <a:endParaRPr lang="en-US"/>
          </a:p>
        </p:txBody>
      </p:sp>
      <p:sp>
        <p:nvSpPr>
          <p:cNvPr id="34821" name="Rectangle 3"/>
          <p:cNvSpPr>
            <a:spLocks noGrp="1" noChangeArrowheads="1"/>
          </p:cNvSpPr>
          <p:nvPr>
            <p:ph type="body" idx="1"/>
          </p:nvPr>
        </p:nvSpPr>
        <p:spPr/>
        <p:txBody>
          <a:bodyPr/>
          <a:lstStyle/>
          <a:p>
            <a:r>
              <a:rPr lang="en-US" smtClean="0"/>
              <a:t>Identify a subscriber</a:t>
            </a:r>
          </a:p>
          <a:p>
            <a:r>
              <a:rPr lang="en-US" smtClean="0"/>
              <a:t>Initially generated by a calling subscriber when dialing a telephone number</a:t>
            </a:r>
          </a:p>
          <a:p>
            <a:r>
              <a:rPr lang="en-US" smtClean="0"/>
              <a:t>Resulting address may be propagated through the network to support the routing function and to locate and ring the called subscriber's phone</a:t>
            </a:r>
            <a:endParaRPr lang="en-US"/>
          </a:p>
        </p:txBody>
      </p:sp>
      <p:sp>
        <p:nvSpPr>
          <p:cNvPr id="34819"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F2582649-77D5-5B4C-999A-4B0F8A99F0AD}"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nvPr>
        </p:nvSpPr>
        <p:spPr/>
        <p:txBody>
          <a:bodyPr/>
          <a:lstStyle/>
          <a:p>
            <a:r>
              <a:rPr lang="en-US" smtClean="0"/>
              <a:t>Call Information Signals</a:t>
            </a:r>
            <a:endParaRPr lang="en-US"/>
          </a:p>
        </p:txBody>
      </p:sp>
      <p:sp>
        <p:nvSpPr>
          <p:cNvPr id="36869" name="Rectangle 3"/>
          <p:cNvSpPr>
            <a:spLocks noGrp="1" noChangeArrowheads="1"/>
          </p:cNvSpPr>
          <p:nvPr>
            <p:ph type="body" idx="1"/>
          </p:nvPr>
        </p:nvSpPr>
        <p:spPr/>
        <p:txBody>
          <a:bodyPr/>
          <a:lstStyle/>
          <a:p>
            <a:r>
              <a:rPr lang="en-US" smtClean="0"/>
              <a:t>Provide information to the subscriber about the status of a call</a:t>
            </a:r>
          </a:p>
          <a:p>
            <a:r>
              <a:rPr lang="en-US" smtClean="0"/>
              <a:t>In contrast to internal signals (which are analog or digital  electrical messages), these are audible tones that can be heard by the caller or an operator with the proper phone set</a:t>
            </a:r>
            <a:endParaRPr lang="en-US"/>
          </a:p>
        </p:txBody>
      </p:sp>
      <p:sp>
        <p:nvSpPr>
          <p:cNvPr id="36867"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319B8547-E4CD-4740-927C-034C3B7BC374}" type="slidenum">
              <a:rPr lang="en-US" smtClean="0"/>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2"/>
          <p:cNvSpPr>
            <a:spLocks noGrp="1" noChangeArrowheads="1"/>
          </p:cNvSpPr>
          <p:nvPr>
            <p:ph type="title"/>
          </p:nvPr>
        </p:nvSpPr>
        <p:spPr/>
        <p:txBody>
          <a:bodyPr/>
          <a:lstStyle/>
          <a:p>
            <a:r>
              <a:rPr lang="en-US" smtClean="0"/>
              <a:t>Network Management Signals</a:t>
            </a:r>
            <a:endParaRPr lang="en-US"/>
          </a:p>
        </p:txBody>
      </p:sp>
      <p:sp>
        <p:nvSpPr>
          <p:cNvPr id="38917" name="Rectangle 3"/>
          <p:cNvSpPr>
            <a:spLocks noGrp="1" noChangeArrowheads="1"/>
          </p:cNvSpPr>
          <p:nvPr>
            <p:ph type="body" idx="1"/>
          </p:nvPr>
        </p:nvSpPr>
        <p:spPr/>
        <p:txBody>
          <a:bodyPr/>
          <a:lstStyle/>
          <a:p>
            <a:r>
              <a:rPr lang="en-US" smtClean="0"/>
              <a:t>Used for the maintenance, troubleshooting, and overall operation of the network</a:t>
            </a:r>
          </a:p>
          <a:p>
            <a:r>
              <a:rPr lang="en-US" smtClean="0"/>
              <a:t>These signals cover a broad scope, and it is this category that will expand most with the increasing complexity of switched networks</a:t>
            </a:r>
            <a:endParaRPr lang="en-US"/>
          </a:p>
        </p:txBody>
      </p:sp>
      <p:sp>
        <p:nvSpPr>
          <p:cNvPr id="38915"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6EB81B5B-8954-CB4D-80A2-EB48D7ED83E9}"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2"/>
          <p:cNvSpPr>
            <a:spLocks noGrp="1" noChangeArrowheads="1"/>
          </p:cNvSpPr>
          <p:nvPr>
            <p:ph type="title"/>
          </p:nvPr>
        </p:nvSpPr>
        <p:spPr/>
        <p:txBody>
          <a:bodyPr/>
          <a:lstStyle/>
          <a:p>
            <a:r>
              <a:rPr lang="en-US" smtClean="0"/>
              <a:t>In-Channel Signaling</a:t>
            </a:r>
            <a:endParaRPr lang="en-US"/>
          </a:p>
        </p:txBody>
      </p:sp>
      <p:sp>
        <p:nvSpPr>
          <p:cNvPr id="40965" name="Rectangle 3"/>
          <p:cNvSpPr>
            <a:spLocks noGrp="1" noChangeArrowheads="1"/>
          </p:cNvSpPr>
          <p:nvPr>
            <p:ph type="body" idx="1"/>
          </p:nvPr>
        </p:nvSpPr>
        <p:spPr/>
        <p:txBody>
          <a:bodyPr/>
          <a:lstStyle/>
          <a:p>
            <a:r>
              <a:rPr lang="en-US" smtClean="0"/>
              <a:t>Traditionally, control signals were carried on the same channel as the call to which the control signals relate</a:t>
            </a:r>
          </a:p>
          <a:p>
            <a:r>
              <a:rPr lang="en-US" smtClean="0"/>
              <a:t>Drawbacks</a:t>
            </a:r>
          </a:p>
          <a:p>
            <a:pPr lvl="1"/>
            <a:r>
              <a:rPr lang="en-US" smtClean="0"/>
              <a:t>Information transfer rate limited</a:t>
            </a:r>
          </a:p>
          <a:p>
            <a:pPr lvl="1"/>
            <a:r>
              <a:rPr lang="en-US" smtClean="0"/>
              <a:t>Delay between entering a number and establishing a connection</a:t>
            </a:r>
            <a:endParaRPr lang="en-US"/>
          </a:p>
        </p:txBody>
      </p:sp>
      <p:sp>
        <p:nvSpPr>
          <p:cNvPr id="40963"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D53A961A-821D-4545-B7AA-5299AD23B1BA}" type="slidenum">
              <a:rPr lang="en-US" smtClean="0"/>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2"/>
          <p:cNvSpPr>
            <a:spLocks noGrp="1" noChangeArrowheads="1"/>
          </p:cNvSpPr>
          <p:nvPr>
            <p:ph type="title"/>
          </p:nvPr>
        </p:nvSpPr>
        <p:spPr/>
        <p:txBody>
          <a:bodyPr/>
          <a:lstStyle/>
          <a:p>
            <a:r>
              <a:rPr lang="en-US" smtClean="0"/>
              <a:t>Common-Channel Signaling</a:t>
            </a:r>
            <a:endParaRPr lang="en-US"/>
          </a:p>
        </p:txBody>
      </p:sp>
      <p:sp>
        <p:nvSpPr>
          <p:cNvPr id="43013" name="Rectangle 3"/>
          <p:cNvSpPr>
            <a:spLocks noGrp="1" noChangeArrowheads="1"/>
          </p:cNvSpPr>
          <p:nvPr>
            <p:ph type="body" idx="1"/>
          </p:nvPr>
        </p:nvSpPr>
        <p:spPr/>
        <p:txBody>
          <a:bodyPr/>
          <a:lstStyle/>
          <a:p>
            <a:r>
              <a:rPr lang="en-US" smtClean="0"/>
              <a:t>Control signals are carried over paths completely independent of the voice channels</a:t>
            </a:r>
          </a:p>
          <a:p>
            <a:r>
              <a:rPr lang="en-US" smtClean="0"/>
              <a:t>One independent control signal path can carry the signals for a number of subscriber channels (i.e. is a </a:t>
            </a:r>
            <a:r>
              <a:rPr lang="ja-JP" altLang="en-US" smtClean="0"/>
              <a:t>“</a:t>
            </a:r>
            <a:r>
              <a:rPr lang="en-US" smtClean="0"/>
              <a:t>common control channel</a:t>
            </a:r>
            <a:r>
              <a:rPr lang="ja-JP" altLang="en-US" smtClean="0"/>
              <a:t>”</a:t>
            </a:r>
            <a:r>
              <a:rPr lang="en-US" smtClean="0"/>
              <a:t> for these channels)</a:t>
            </a:r>
            <a:endParaRPr lang="en-US"/>
          </a:p>
        </p:txBody>
      </p:sp>
      <p:sp>
        <p:nvSpPr>
          <p:cNvPr id="43011"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086CA503-AEBD-2F44-A34F-DF2CB55ADD8E}" type="slidenum">
              <a:rPr lang="en-US" smtClean="0"/>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2"/>
          <p:cNvSpPr>
            <a:spLocks noGrp="1" noChangeArrowheads="1"/>
          </p:cNvSpPr>
          <p:nvPr>
            <p:ph type="title"/>
          </p:nvPr>
        </p:nvSpPr>
        <p:spPr/>
        <p:txBody>
          <a:bodyPr/>
          <a:lstStyle/>
          <a:p>
            <a:r>
              <a:rPr lang="en-US" smtClean="0"/>
              <a:t>Softswitch Architecture</a:t>
            </a:r>
            <a:endParaRPr lang="en-US"/>
          </a:p>
        </p:txBody>
      </p:sp>
      <p:sp>
        <p:nvSpPr>
          <p:cNvPr id="45061" name="Rectangle 3"/>
          <p:cNvSpPr>
            <a:spLocks noGrp="1" noChangeArrowheads="1"/>
          </p:cNvSpPr>
          <p:nvPr>
            <p:ph type="body" idx="1"/>
          </p:nvPr>
        </p:nvSpPr>
        <p:spPr/>
        <p:txBody>
          <a:bodyPr/>
          <a:lstStyle/>
          <a:p>
            <a:r>
              <a:rPr lang="en-US" sz="2800" dirty="0" smtClean="0"/>
              <a:t>A general-purpose computer running specialized software that turns it into a smart phone switch</a:t>
            </a:r>
          </a:p>
          <a:p>
            <a:r>
              <a:rPr lang="en-US" sz="2800" dirty="0" smtClean="0"/>
              <a:t>Cost significantly less and can provide more functionality</a:t>
            </a:r>
          </a:p>
          <a:p>
            <a:r>
              <a:rPr lang="en-US" sz="2800" dirty="0" smtClean="0"/>
              <a:t>Can convert digitized voice bits into packets, opening transmission options (e.g. voice over IP)</a:t>
            </a:r>
          </a:p>
          <a:p>
            <a:r>
              <a:rPr lang="en-US" sz="2800" dirty="0" smtClean="0"/>
              <a:t>Physical switching function: media gateway (MG)</a:t>
            </a:r>
          </a:p>
          <a:p>
            <a:r>
              <a:rPr lang="en-US" sz="2800" dirty="0" smtClean="0"/>
              <a:t>Call processing logic: media gateway controller (MGC)</a:t>
            </a:r>
            <a:endParaRPr lang="en-US" sz="2800" dirty="0"/>
          </a:p>
        </p:txBody>
      </p:sp>
      <p:sp>
        <p:nvSpPr>
          <p:cNvPr id="45059"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759A1EBF-04BA-F848-B72F-6B4295FC48A0}"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2"/>
          <p:cNvSpPr>
            <a:spLocks noGrp="1" noChangeArrowheads="1"/>
          </p:cNvSpPr>
          <p:nvPr>
            <p:ph type="title"/>
          </p:nvPr>
        </p:nvSpPr>
        <p:spPr>
          <a:xfrm>
            <a:off x="838200" y="617538"/>
            <a:ext cx="8686800" cy="1143000"/>
          </a:xfrm>
        </p:spPr>
        <p:txBody>
          <a:bodyPr/>
          <a:lstStyle/>
          <a:p>
            <a:r>
              <a:rPr lang="en-US" sz="3700" dirty="0" smtClean="0"/>
              <a:t>Traditional Circuit Switching Illustration </a:t>
            </a:r>
            <a:endParaRPr lang="en-US" sz="3700" dirty="0"/>
          </a:p>
        </p:txBody>
      </p:sp>
      <p:pic>
        <p:nvPicPr>
          <p:cNvPr id="47109" name="Picture 5"/>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t="878" b="878"/>
          <a:stretch>
            <a:fillRect/>
          </a:stretch>
        </p:blipFill>
        <p:spPr/>
      </p:pic>
      <p:sp>
        <p:nvSpPr>
          <p:cNvPr id="47107"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7BFEA104-1486-F740-B439-8FC4FDF0ABB4}" type="slidenum">
              <a:rPr lang="en-US" smtClean="0"/>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2"/>
          <p:cNvSpPr>
            <a:spLocks noGrp="1" noChangeArrowheads="1"/>
          </p:cNvSpPr>
          <p:nvPr>
            <p:ph type="title"/>
          </p:nvPr>
        </p:nvSpPr>
        <p:spPr>
          <a:xfrm>
            <a:off x="838200" y="617538"/>
            <a:ext cx="8305800" cy="1143000"/>
          </a:xfrm>
        </p:spPr>
        <p:txBody>
          <a:bodyPr/>
          <a:lstStyle/>
          <a:p>
            <a:r>
              <a:rPr lang="en-US" sz="4200" dirty="0" err="1" smtClean="0"/>
              <a:t>Softswitch</a:t>
            </a:r>
            <a:r>
              <a:rPr lang="en-US" sz="4200" dirty="0" smtClean="0"/>
              <a:t> Architecture Illustration</a:t>
            </a:r>
            <a:endParaRPr lang="en-US" sz="4200" dirty="0"/>
          </a:p>
        </p:txBody>
      </p:sp>
      <p:sp>
        <p:nvSpPr>
          <p:cNvPr id="49155" name="Slide Number Placeholder 5"/>
          <p:cNvSpPr>
            <a:spLocks noGrp="1"/>
          </p:cNvSpPr>
          <p:nvPr>
            <p:ph type="sldNum" sz="quarter" idx="12"/>
          </p:nvPr>
        </p:nvSpPr>
        <p:spPr/>
        <p:txBody>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fld id="{5DFDA104-953A-D344-B646-932CE3280445}" type="slidenum">
              <a:rPr lang="en-US" smtClean="0"/>
              <a:pPr/>
              <a:t>42</a:t>
            </a:fld>
            <a:endParaRPr lang="en-US"/>
          </a:p>
        </p:txBody>
      </p:sp>
      <p:pic>
        <p:nvPicPr>
          <p:cNvPr id="6" name="Picture 5"/>
          <p:cNvPicPr>
            <a:picLocks noChangeAspect="1"/>
          </p:cNvPicPr>
          <p:nvPr/>
        </p:nvPicPr>
        <p:blipFill>
          <a:blip r:embed="rId3"/>
          <a:stretch>
            <a:fillRect/>
          </a:stretch>
        </p:blipFill>
        <p:spPr>
          <a:xfrm>
            <a:off x="0" y="2438400"/>
            <a:ext cx="9144000" cy="3602873"/>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Answer</a:t>
            </a:r>
            <a:endParaRPr lang="en-US" dirty="0"/>
          </a:p>
        </p:txBody>
      </p:sp>
      <p:sp>
        <p:nvSpPr>
          <p:cNvPr id="3" name="Content Placeholder 2"/>
          <p:cNvSpPr>
            <a:spLocks noGrp="1"/>
          </p:cNvSpPr>
          <p:nvPr>
            <p:ph idx="1"/>
          </p:nvPr>
        </p:nvSpPr>
        <p:spPr>
          <a:xfrm>
            <a:off x="0" y="2017713"/>
            <a:ext cx="9144000" cy="1335087"/>
          </a:xfrm>
        </p:spPr>
        <p:txBody>
          <a:bodyPr/>
          <a:lstStyle/>
          <a:p>
            <a:pPr marL="0" indent="0">
              <a:buNone/>
            </a:pPr>
            <a:r>
              <a:rPr lang="en-US" dirty="0" smtClean="0"/>
              <a:t>Q:- What is </a:t>
            </a:r>
            <a:r>
              <a:rPr lang="en-US" dirty="0"/>
              <a:t>the principal application that has driven the design of circuit-switching networks?</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43</a:t>
            </a:fld>
            <a:endParaRPr lang="en-US"/>
          </a:p>
        </p:txBody>
      </p:sp>
      <p:pic>
        <p:nvPicPr>
          <p:cNvPr id="5" name="Picture 4"/>
          <p:cNvPicPr>
            <a:picLocks noChangeAspect="1"/>
          </p:cNvPicPr>
          <p:nvPr/>
        </p:nvPicPr>
        <p:blipFill>
          <a:blip r:embed="rId2"/>
          <a:stretch>
            <a:fillRect/>
          </a:stretch>
        </p:blipFill>
        <p:spPr>
          <a:xfrm>
            <a:off x="762000" y="3124200"/>
            <a:ext cx="6463058" cy="2171700"/>
          </a:xfrm>
          <a:prstGeom prst="rect">
            <a:avLst/>
          </a:prstGeom>
        </p:spPr>
      </p:pic>
      <p:sp>
        <p:nvSpPr>
          <p:cNvPr id="6" name="Rectangle 5"/>
          <p:cNvSpPr/>
          <p:nvPr/>
        </p:nvSpPr>
        <p:spPr>
          <a:xfrm>
            <a:off x="228600" y="6096000"/>
            <a:ext cx="6287899" cy="584776"/>
          </a:xfrm>
          <a:prstGeom prst="rect">
            <a:avLst/>
          </a:prstGeom>
          <a:noFill/>
          <a:ln>
            <a:noFill/>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eaLnBrk="0" hangingPunct="0">
              <a:spcBef>
                <a:spcPct val="20000"/>
              </a:spcBef>
              <a:buClr>
                <a:schemeClr val="folHlink"/>
              </a:buClr>
              <a:buSzPct val="60000"/>
              <a:buFont typeface="Wingdings" charset="0"/>
              <a:buNone/>
            </a:pPr>
            <a:r>
              <a:rPr lang="en-US" sz="3200" dirty="0" err="1">
                <a:latin typeface="+mn-lt"/>
                <a:ea typeface="+mn-ea"/>
              </a:rPr>
              <a:t>Ans</a:t>
            </a:r>
            <a:r>
              <a:rPr lang="en-US" sz="3200" dirty="0">
                <a:latin typeface="+mn-lt"/>
                <a:ea typeface="+mn-ea"/>
              </a:rPr>
              <a:t>:- Telephone C</a:t>
            </a:r>
            <a:r>
              <a:rPr lang="en-US" sz="3200" dirty="0" smtClean="0">
                <a:latin typeface="+mn-lt"/>
                <a:ea typeface="+mn-ea"/>
              </a:rPr>
              <a:t>ommunications</a:t>
            </a:r>
            <a:r>
              <a:rPr lang="en-US" sz="3200" dirty="0">
                <a:latin typeface="+mn-lt"/>
                <a:ea typeface="+mn-ea"/>
              </a:rPr>
              <a:t>.</a:t>
            </a:r>
          </a:p>
        </p:txBody>
      </p:sp>
    </p:spTree>
    <p:extLst>
      <p:ext uri="{BB962C8B-B14F-4D97-AF65-F5344CB8AC3E}">
        <p14:creationId xmlns:p14="http://schemas.microsoft.com/office/powerpoint/2010/main" xmlns="" val="243331761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44</a:t>
            </a:fld>
            <a:endParaRPr lang="en-US"/>
          </a:p>
        </p:txBody>
      </p:sp>
    </p:spTree>
    <p:extLst>
      <p:ext uri="{BB962C8B-B14F-4D97-AF65-F5344CB8AC3E}">
        <p14:creationId xmlns:p14="http://schemas.microsoft.com/office/powerpoint/2010/main" xmlns="" val="32898609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Question (Routing)</a:t>
            </a:r>
            <a:endParaRPr lang="en-US" dirty="0"/>
          </a:p>
        </p:txBody>
      </p:sp>
      <p:sp>
        <p:nvSpPr>
          <p:cNvPr id="3" name="Content Placeholder 2"/>
          <p:cNvSpPr>
            <a:spLocks noGrp="1"/>
          </p:cNvSpPr>
          <p:nvPr>
            <p:ph idx="1"/>
          </p:nvPr>
        </p:nvSpPr>
        <p:spPr/>
        <p:txBody>
          <a:bodyPr/>
          <a:lstStyle/>
          <a:p>
            <a:pPr marL="0" indent="0">
              <a:buNone/>
            </a:pPr>
            <a:r>
              <a:rPr lang="en-US" dirty="0" smtClean="0"/>
              <a:t>Q:- Distinguish </a:t>
            </a:r>
            <a:r>
              <a:rPr lang="en-US" dirty="0"/>
              <a:t>between static and alternate routing in a circuit-switching network.</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45</a:t>
            </a:fld>
            <a:endParaRPr lang="en-US"/>
          </a:p>
        </p:txBody>
      </p:sp>
    </p:spTree>
    <p:extLst>
      <p:ext uri="{BB962C8B-B14F-4D97-AF65-F5344CB8AC3E}">
        <p14:creationId xmlns:p14="http://schemas.microsoft.com/office/powerpoint/2010/main" xmlns="" val="246164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617538"/>
            <a:ext cx="9144000" cy="449262"/>
          </a:xfrm>
        </p:spPr>
        <p:txBody>
          <a:bodyPr/>
          <a:lstStyle/>
          <a:p>
            <a:r>
              <a:rPr lang="en-US" sz="4000" dirty="0" smtClean="0"/>
              <a:t>Routing in Circuit Switched Networks</a:t>
            </a:r>
            <a:endParaRPr lang="en-US" sz="4000" dirty="0"/>
          </a:p>
        </p:txBody>
      </p:sp>
      <p:sp>
        <p:nvSpPr>
          <p:cNvPr id="4099" name="Rectangle 3"/>
          <p:cNvSpPr>
            <a:spLocks noGrp="1" noChangeArrowheads="1"/>
          </p:cNvSpPr>
          <p:nvPr>
            <p:ph type="body" idx="1"/>
          </p:nvPr>
        </p:nvSpPr>
        <p:spPr/>
        <p:txBody>
          <a:bodyPr/>
          <a:lstStyle/>
          <a:p>
            <a:r>
              <a:rPr lang="en-US" dirty="0" smtClean="0"/>
              <a:t>Routing</a:t>
            </a:r>
          </a:p>
          <a:p>
            <a:pPr lvl="1"/>
            <a:r>
              <a:rPr lang="en-US" dirty="0" smtClean="0"/>
              <a:t>The process of selecting the path through the  switched network.</a:t>
            </a:r>
          </a:p>
          <a:p>
            <a:r>
              <a:rPr lang="en-US" dirty="0" smtClean="0"/>
              <a:t>Two Requirements</a:t>
            </a:r>
          </a:p>
          <a:p>
            <a:pPr lvl="1"/>
            <a:r>
              <a:rPr lang="en-US" dirty="0" smtClean="0"/>
              <a:t>Efficiency --ability to handle expected load of traffic using the smallest amount of equipment.</a:t>
            </a:r>
          </a:p>
          <a:p>
            <a:pPr lvl="1"/>
            <a:r>
              <a:rPr lang="en-US" dirty="0" smtClean="0"/>
              <a:t>Resilience--ability to handle surges of traffic that exceed the expected load of traffic.</a:t>
            </a:r>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dirty="0" smtClean="0"/>
              <a:t>Routing</a:t>
            </a:r>
            <a:r>
              <a:rPr lang="en-GB" dirty="0" smtClean="0"/>
              <a:t> in Circuit</a:t>
            </a:r>
            <a:r>
              <a:rPr lang="en-US" dirty="0" smtClean="0"/>
              <a:t>-</a:t>
            </a:r>
            <a:r>
              <a:rPr lang="en-GB" dirty="0" smtClean="0"/>
              <a:t>Switched Network</a:t>
            </a:r>
            <a:r>
              <a:rPr lang="en-US" dirty="0" smtClean="0"/>
              <a:t>s</a:t>
            </a:r>
            <a:endParaRPr lang="en-US" dirty="0"/>
          </a:p>
        </p:txBody>
      </p:sp>
      <p:sp>
        <p:nvSpPr>
          <p:cNvPr id="8195" name="Rectangle 3"/>
          <p:cNvSpPr>
            <a:spLocks noGrp="1" noChangeArrowheads="1"/>
          </p:cNvSpPr>
          <p:nvPr>
            <p:ph type="body" idx="1"/>
          </p:nvPr>
        </p:nvSpPr>
        <p:spPr/>
        <p:txBody>
          <a:bodyPr/>
          <a:lstStyle/>
          <a:p>
            <a:r>
              <a:rPr lang="en-US" sz="2600" dirty="0" smtClean="0"/>
              <a:t>Many connections will need paths through more than one switch</a:t>
            </a:r>
          </a:p>
          <a:p>
            <a:r>
              <a:rPr lang="en-US" sz="2600" dirty="0" smtClean="0"/>
              <a:t>Need to find a route based on</a:t>
            </a:r>
          </a:p>
          <a:p>
            <a:pPr lvl="1"/>
            <a:r>
              <a:rPr lang="en-US" sz="2600" dirty="0" smtClean="0"/>
              <a:t>Efficiency</a:t>
            </a:r>
          </a:p>
          <a:p>
            <a:pPr lvl="1"/>
            <a:r>
              <a:rPr lang="en-US" sz="2600" dirty="0" smtClean="0"/>
              <a:t>Resilience</a:t>
            </a:r>
          </a:p>
          <a:p>
            <a:r>
              <a:rPr lang="en-US" sz="2600" dirty="0" smtClean="0"/>
              <a:t>Public telephone switches are a tree structure</a:t>
            </a:r>
          </a:p>
          <a:p>
            <a:pPr lvl="1"/>
            <a:r>
              <a:rPr lang="en-US" sz="2600" dirty="0" smtClean="0"/>
              <a:t>Static routing uses the same approach all the time</a:t>
            </a:r>
          </a:p>
          <a:p>
            <a:r>
              <a:rPr lang="en-US" sz="2600" dirty="0" smtClean="0"/>
              <a:t>Dynamic routing allows for changes in routing depending on traffic conditions</a:t>
            </a:r>
          </a:p>
          <a:p>
            <a:pPr lvl="1"/>
            <a:r>
              <a:rPr lang="en-US" sz="2600" dirty="0" smtClean="0"/>
              <a:t>Uses a peer structure for nodes</a:t>
            </a:r>
          </a:p>
          <a:p>
            <a:pPr lvl="1"/>
            <a:endParaRPr lang="en-US" sz="26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47</a:t>
            </a:fld>
            <a:endParaRPr lang="en-US"/>
          </a:p>
        </p:txBody>
      </p:sp>
    </p:spTree>
    <p:extLst>
      <p:ext uri="{BB962C8B-B14F-4D97-AF65-F5344CB8AC3E}">
        <p14:creationId xmlns:p14="http://schemas.microsoft.com/office/powerpoint/2010/main" xmlns="" val="31306300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a:xfrm>
            <a:off x="0" y="617538"/>
            <a:ext cx="9144000" cy="449262"/>
          </a:xfrm>
        </p:spPr>
        <p:txBody>
          <a:bodyPr/>
          <a:lstStyle/>
          <a:p>
            <a:r>
              <a:rPr lang="en-US" sz="4000" dirty="0" smtClean="0"/>
              <a:t>Routing in Circuit Switched Networks</a:t>
            </a:r>
            <a:endParaRPr lang="en-US" sz="4000" dirty="0"/>
          </a:p>
        </p:txBody>
      </p:sp>
      <p:sp>
        <p:nvSpPr>
          <p:cNvPr id="5123" name="Rectangle 1027"/>
          <p:cNvSpPr>
            <a:spLocks noGrp="1" noChangeArrowheads="1"/>
          </p:cNvSpPr>
          <p:nvPr>
            <p:ph type="body" idx="1"/>
          </p:nvPr>
        </p:nvSpPr>
        <p:spPr/>
        <p:txBody>
          <a:bodyPr/>
          <a:lstStyle/>
          <a:p>
            <a:r>
              <a:rPr lang="en-US" dirty="0" smtClean="0"/>
              <a:t>Traditionally </a:t>
            </a:r>
            <a:r>
              <a:rPr lang="en-US" dirty="0"/>
              <a:t>Circuit Switched </a:t>
            </a:r>
            <a:r>
              <a:rPr lang="en-US" dirty="0" smtClean="0"/>
              <a:t>Networks routing has been static hierarchical tree structure with additional high usage trunks.</a:t>
            </a:r>
          </a:p>
          <a:p>
            <a:r>
              <a:rPr lang="en-US" dirty="0" smtClean="0"/>
              <a:t>But </a:t>
            </a:r>
            <a:r>
              <a:rPr lang="en-US" dirty="0"/>
              <a:t>t</a:t>
            </a:r>
            <a:r>
              <a:rPr lang="en-US" dirty="0" smtClean="0"/>
              <a:t>oday, a dynamic approach  is used, to adjust to current  traffic conditions.</a:t>
            </a:r>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smtClean="0"/>
              <a:t>Alternate Routing</a:t>
            </a:r>
            <a:endParaRPr lang="en-US"/>
          </a:p>
        </p:txBody>
      </p:sp>
      <p:sp>
        <p:nvSpPr>
          <p:cNvPr id="9219" name="Rectangle 3"/>
          <p:cNvSpPr>
            <a:spLocks noGrp="1" noChangeArrowheads="1"/>
          </p:cNvSpPr>
          <p:nvPr>
            <p:ph type="body" idx="1"/>
          </p:nvPr>
        </p:nvSpPr>
        <p:spPr/>
        <p:txBody>
          <a:bodyPr/>
          <a:lstStyle/>
          <a:p>
            <a:r>
              <a:rPr lang="en-US" smtClean="0"/>
              <a:t>Alternative routing is a form of routing in circuit-switching networks</a:t>
            </a:r>
          </a:p>
          <a:p>
            <a:r>
              <a:rPr lang="en-US" smtClean="0"/>
              <a:t>Possible routes between end offices are predefined</a:t>
            </a:r>
          </a:p>
          <a:p>
            <a:r>
              <a:rPr lang="en-US" smtClean="0"/>
              <a:t>Originating switch selects appropriate route</a:t>
            </a:r>
          </a:p>
          <a:p>
            <a:r>
              <a:rPr lang="en-US" smtClean="0"/>
              <a:t>Routes are listed in preference order</a:t>
            </a:r>
          </a:p>
          <a:p>
            <a:r>
              <a:rPr lang="en-US" smtClean="0"/>
              <a:t>Different sets of routes may be used at different times</a:t>
            </a:r>
          </a:p>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49</a:t>
            </a:fld>
            <a:endParaRPr lang="en-US"/>
          </a:p>
        </p:txBody>
      </p:sp>
    </p:spTree>
    <p:extLst>
      <p:ext uri="{BB962C8B-B14F-4D97-AF65-F5344CB8AC3E}">
        <p14:creationId xmlns:p14="http://schemas.microsoft.com/office/powerpoint/2010/main" xmlns="" val="3895834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26"/>
          <p:cNvSpPr>
            <a:spLocks noGrp="1" noChangeArrowheads="1"/>
          </p:cNvSpPr>
          <p:nvPr>
            <p:ph type="title"/>
          </p:nvPr>
        </p:nvSpPr>
        <p:spPr>
          <a:xfrm>
            <a:off x="1" y="617538"/>
            <a:ext cx="8915400" cy="525462"/>
          </a:xfrm>
        </p:spPr>
        <p:txBody>
          <a:bodyPr/>
          <a:lstStyle/>
          <a:p>
            <a:r>
              <a:rPr lang="en-US" sz="4000" dirty="0" smtClean="0"/>
              <a:t>Routing in Circuit Switched Networks</a:t>
            </a:r>
            <a:endParaRPr lang="en-US" sz="4000" dirty="0"/>
          </a:p>
        </p:txBody>
      </p:sp>
      <p:sp>
        <p:nvSpPr>
          <p:cNvPr id="6147" name="Rectangle 1027"/>
          <p:cNvSpPr>
            <a:spLocks noGrp="1" noChangeArrowheads="1"/>
          </p:cNvSpPr>
          <p:nvPr>
            <p:ph type="body" idx="1"/>
          </p:nvPr>
        </p:nvSpPr>
        <p:spPr/>
        <p:txBody>
          <a:bodyPr/>
          <a:lstStyle/>
          <a:p>
            <a:r>
              <a:rPr lang="en-US" dirty="0" smtClean="0"/>
              <a:t>Alternate Routing</a:t>
            </a:r>
          </a:p>
          <a:p>
            <a:pPr lvl="1"/>
            <a:r>
              <a:rPr lang="en-US" dirty="0" smtClean="0"/>
              <a:t>Approach where possible routes between end offices are predefined.</a:t>
            </a:r>
          </a:p>
          <a:p>
            <a:pPr lvl="1"/>
            <a:r>
              <a:rPr lang="en-US" dirty="0" smtClean="0"/>
              <a:t>The alternate routes are sequentially tried, in order of preference, until a call is completed.</a:t>
            </a:r>
          </a:p>
          <a:p>
            <a:r>
              <a:rPr lang="en-US" sz="2800" dirty="0" smtClean="0"/>
              <a:t>Fixed Alternate Routing--only one set of paths provided.</a:t>
            </a:r>
          </a:p>
          <a:p>
            <a:r>
              <a:rPr lang="en-US" sz="2800" dirty="0" smtClean="0"/>
              <a:t>Dynamic Alternate Routing--different sets of preplanned routes are used for different time periods</a:t>
            </a:r>
            <a:endParaRPr lang="en-US" sz="28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838200"/>
            <a:ext cx="7793037" cy="1143000"/>
          </a:xfrm>
        </p:spPr>
        <p:txBody>
          <a:bodyPr/>
          <a:lstStyle/>
          <a:p>
            <a:r>
              <a:rPr lang="en-US" dirty="0" smtClean="0"/>
              <a:t>Alternate</a:t>
            </a:r>
            <a:r>
              <a:rPr lang="en-GB" dirty="0" smtClean="0"/>
              <a:t/>
            </a:r>
            <a:br>
              <a:rPr lang="en-GB" dirty="0" smtClean="0"/>
            </a:br>
            <a:r>
              <a:rPr lang="en-US" dirty="0" smtClean="0"/>
              <a:t>Routing</a:t>
            </a:r>
            <a:r>
              <a:rPr lang="en-GB" dirty="0" smtClean="0"/>
              <a:t/>
            </a:r>
            <a:br>
              <a:rPr lang="en-GB" dirty="0" smtClean="0"/>
            </a:br>
            <a:r>
              <a:rPr lang="en-US" dirty="0" smtClean="0"/>
              <a:t>Diagram</a:t>
            </a:r>
            <a:endParaRPr lang="en-US" dirty="0"/>
          </a:p>
        </p:txBody>
      </p:sp>
      <p:pic>
        <p:nvPicPr>
          <p:cNvPr id="10243" name="Picture 4"/>
          <p:cNvPicPr>
            <a:picLocks noChangeAspect="1" noChangeArrowheads="1"/>
          </p:cNvPicPr>
          <p:nvPr/>
        </p:nvPicPr>
        <p:blipFill>
          <a:blip r:embed="rId2">
            <a:extLst>
              <a:ext uri="{28A0092B-C50C-407E-A947-70E740481C1C}">
                <a14:useLocalDpi xmlns:a14="http://schemas.microsoft.com/office/drawing/2010/main" xmlns="" val="0"/>
              </a:ext>
            </a:extLst>
          </a:blip>
          <a:srcRect b="14999"/>
          <a:stretch>
            <a:fillRect/>
          </a:stretch>
        </p:blipFill>
        <p:spPr bwMode="auto">
          <a:xfrm>
            <a:off x="2946400" y="0"/>
            <a:ext cx="61976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0244" name="Text Box 5"/>
          <p:cNvSpPr txBox="1">
            <a:spLocks noChangeArrowheads="1"/>
          </p:cNvSpPr>
          <p:nvPr/>
        </p:nvSpPr>
        <p:spPr bwMode="auto">
          <a:xfrm>
            <a:off x="76200" y="2133600"/>
            <a:ext cx="2909887" cy="42656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000" tIns="46800" rIns="90000" bIns="46800">
            <a:spAutoFit/>
          </a:bodyPr>
          <a:lstStyle>
            <a:lvl1pPr marL="190500" indent="-1905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spcAft>
                <a:spcPct val="40000"/>
              </a:spcAft>
              <a:buFontTx/>
              <a:buChar char="•"/>
            </a:pPr>
            <a:r>
              <a:rPr lang="en-US" sz="1800" dirty="0">
                <a:latin typeface="Tahoma" charset="0"/>
              </a:rPr>
              <a:t>Switch X has 4 possible routes to destination switch Y.</a:t>
            </a:r>
          </a:p>
          <a:p>
            <a:pPr>
              <a:spcAft>
                <a:spcPct val="40000"/>
              </a:spcAft>
              <a:buFontTx/>
              <a:buChar char="•"/>
            </a:pPr>
            <a:r>
              <a:rPr lang="en-US" sz="1800" dirty="0">
                <a:latin typeface="Tahoma" charset="0"/>
              </a:rPr>
              <a:t>Direct route is tried first.</a:t>
            </a:r>
          </a:p>
          <a:p>
            <a:pPr>
              <a:spcAft>
                <a:spcPct val="40000"/>
              </a:spcAft>
              <a:buFontTx/>
              <a:buChar char="•"/>
            </a:pPr>
            <a:r>
              <a:rPr lang="en-US" sz="1800" dirty="0">
                <a:latin typeface="Tahoma" charset="0"/>
              </a:rPr>
              <a:t>If this trunk is unavailable (busy, out of service), the other routes will be tried in a particular order depending on the time period.</a:t>
            </a:r>
          </a:p>
          <a:p>
            <a:pPr>
              <a:spcAft>
                <a:spcPct val="40000"/>
              </a:spcAft>
              <a:buFontTx/>
              <a:buChar char="•"/>
            </a:pPr>
            <a:r>
              <a:rPr lang="en-US" sz="1800" dirty="0" err="1">
                <a:latin typeface="Tahoma" charset="0"/>
              </a:rPr>
              <a:t>Eg</a:t>
            </a:r>
            <a:r>
              <a:rPr lang="en-US" sz="1800" dirty="0">
                <a:latin typeface="Tahoma" charset="0"/>
              </a:rPr>
              <a:t>, during weekday mornings, route b is tried next.</a:t>
            </a:r>
            <a:endParaRPr lang="en-GB" sz="1800" dirty="0">
              <a:latin typeface="Tahoma" charset="0"/>
            </a:endParaRPr>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51</a:t>
            </a:fld>
            <a:endParaRPr lang="en-US"/>
          </a:p>
        </p:txBody>
      </p:sp>
    </p:spTree>
    <p:extLst>
      <p:ext uri="{BB962C8B-B14F-4D97-AF65-F5344CB8AC3E}">
        <p14:creationId xmlns:p14="http://schemas.microsoft.com/office/powerpoint/2010/main" xmlns="" val="23418027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Answer (Routing)</a:t>
            </a:r>
            <a:endParaRPr lang="en-US" dirty="0"/>
          </a:p>
        </p:txBody>
      </p:sp>
      <p:sp>
        <p:nvSpPr>
          <p:cNvPr id="3" name="Content Placeholder 2"/>
          <p:cNvSpPr>
            <a:spLocks noGrp="1"/>
          </p:cNvSpPr>
          <p:nvPr>
            <p:ph idx="1"/>
          </p:nvPr>
        </p:nvSpPr>
        <p:spPr/>
        <p:txBody>
          <a:bodyPr/>
          <a:lstStyle/>
          <a:p>
            <a:pPr marL="0" indent="0">
              <a:buNone/>
            </a:pPr>
            <a:r>
              <a:rPr lang="en-US" dirty="0" smtClean="0"/>
              <a:t>Q:- Distinguish </a:t>
            </a:r>
            <a:r>
              <a:rPr lang="en-US" dirty="0"/>
              <a:t>between static and alternate routing in a circuit-switching network</a:t>
            </a:r>
            <a:r>
              <a:rPr lang="en-US" dirty="0" smtClean="0"/>
              <a:t>.</a:t>
            </a:r>
          </a:p>
          <a:p>
            <a:pPr marL="0" indent="0">
              <a:buNone/>
            </a:pPr>
            <a:endParaRPr lang="en-US" dirty="0" smtClean="0"/>
          </a:p>
          <a:p>
            <a:pPr marL="0" indent="0">
              <a:buNone/>
            </a:pPr>
            <a:r>
              <a:rPr lang="en-US" dirty="0" err="1" smtClean="0"/>
              <a:t>Ans</a:t>
            </a:r>
            <a:r>
              <a:rPr lang="en-US" dirty="0" smtClean="0"/>
              <a:t>:- Static </a:t>
            </a:r>
            <a:r>
              <a:rPr lang="en-US" dirty="0"/>
              <a:t>routing involves the use of a predefined route between any two end points</a:t>
            </a:r>
            <a:r>
              <a:rPr lang="en-US" dirty="0" smtClean="0"/>
              <a:t>, with </a:t>
            </a:r>
            <a:r>
              <a:rPr lang="en-US" dirty="0"/>
              <a:t>possible backup routes to handle overflow. In alternate routing, </a:t>
            </a:r>
            <a:r>
              <a:rPr lang="en-US" dirty="0" smtClean="0"/>
              <a:t>multiple routes </a:t>
            </a:r>
            <a:r>
              <a:rPr lang="en-US" dirty="0"/>
              <a:t>are defined between two end points and the choice can depend on time </a:t>
            </a:r>
            <a:r>
              <a:rPr lang="en-US" dirty="0" smtClean="0"/>
              <a:t>of day </a:t>
            </a:r>
            <a:r>
              <a:rPr lang="en-US" dirty="0"/>
              <a:t>and traffic conditions.</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52</a:t>
            </a:fld>
            <a:endParaRPr lang="en-US"/>
          </a:p>
        </p:txBody>
      </p:sp>
    </p:spTree>
    <p:extLst>
      <p:ext uri="{BB962C8B-B14F-4D97-AF65-F5344CB8AC3E}">
        <p14:creationId xmlns:p14="http://schemas.microsoft.com/office/powerpoint/2010/main" xmlns="" val="17902939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53</a:t>
            </a:fld>
            <a:endParaRPr lang="en-US"/>
          </a:p>
        </p:txBody>
      </p:sp>
    </p:spTree>
    <p:extLst>
      <p:ext uri="{BB962C8B-B14F-4D97-AF65-F5344CB8AC3E}">
        <p14:creationId xmlns:p14="http://schemas.microsoft.com/office/powerpoint/2010/main" xmlns="" val="211900829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Question:</a:t>
            </a:r>
            <a:br>
              <a:rPr lang="en-US" dirty="0" smtClean="0"/>
            </a:br>
            <a:r>
              <a:rPr lang="en-US" dirty="0" smtClean="0"/>
              <a:t>Semi-Permanent Connection </a:t>
            </a:r>
            <a:endParaRPr lang="en-US" dirty="0"/>
          </a:p>
        </p:txBody>
      </p:sp>
      <p:sp>
        <p:nvSpPr>
          <p:cNvPr id="3" name="Content Placeholder 2"/>
          <p:cNvSpPr>
            <a:spLocks noGrp="1"/>
          </p:cNvSpPr>
          <p:nvPr>
            <p:ph idx="1"/>
          </p:nvPr>
        </p:nvSpPr>
        <p:spPr/>
        <p:txBody>
          <a:bodyPr/>
          <a:lstStyle/>
          <a:p>
            <a:pPr marL="0" indent="0">
              <a:buNone/>
            </a:pPr>
            <a:r>
              <a:rPr lang="en-US" dirty="0" smtClean="0"/>
              <a:t>Q:- </a:t>
            </a:r>
            <a:r>
              <a:rPr lang="en-US" dirty="0"/>
              <a:t>What is a </a:t>
            </a:r>
            <a:r>
              <a:rPr lang="en-US" dirty="0" err="1"/>
              <a:t>semipermanent</a:t>
            </a:r>
            <a:r>
              <a:rPr lang="en-US" dirty="0"/>
              <a:t> connection?</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54</a:t>
            </a:fld>
            <a:endParaRPr lang="en-US"/>
          </a:p>
        </p:txBody>
      </p:sp>
    </p:spTree>
    <p:extLst>
      <p:ext uri="{BB962C8B-B14F-4D97-AF65-F5344CB8AC3E}">
        <p14:creationId xmlns:p14="http://schemas.microsoft.com/office/powerpoint/2010/main" xmlns="" val="68026271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mtClean="0"/>
              <a:t>Protocol Architecture (diag)</a:t>
            </a:r>
            <a:endParaRPr lang="en-US"/>
          </a:p>
        </p:txBody>
      </p:sp>
      <p:sp>
        <p:nvSpPr>
          <p:cNvPr id="3" name="Content Placeholder 2"/>
          <p:cNvSpPr>
            <a:spLocks noGrp="1"/>
          </p:cNvSpPr>
          <p:nvPr>
            <p:ph idx="1"/>
          </p:nvPr>
        </p:nvSpPr>
        <p:spPr/>
        <p:txBody>
          <a:bodyPr/>
          <a:lstStyle/>
          <a:p>
            <a:endParaRPr lang="en-US" dirty="0"/>
          </a:p>
        </p:txBody>
      </p:sp>
      <p:pic>
        <p:nvPicPr>
          <p:cNvPr id="5123" name="Picture 4"/>
          <p:cNvPicPr>
            <a:picLocks noChangeAspect="1" noChangeArrowheads="1"/>
          </p:cNvPicPr>
          <p:nvPr/>
        </p:nvPicPr>
        <p:blipFill>
          <a:blip r:embed="rId2">
            <a:extLst>
              <a:ext uri="{28A0092B-C50C-407E-A947-70E740481C1C}">
                <a14:useLocalDpi xmlns:a14="http://schemas.microsoft.com/office/drawing/2010/main" xmlns="" val="0"/>
              </a:ext>
            </a:extLst>
          </a:blip>
          <a:srcRect b="16702"/>
          <a:stretch>
            <a:fillRect/>
          </a:stretch>
        </p:blipFill>
        <p:spPr bwMode="auto">
          <a:xfrm>
            <a:off x="695325" y="1905000"/>
            <a:ext cx="7229475" cy="4895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mtClean="0"/>
              <a:t>Reference Model Planes</a:t>
            </a:r>
            <a:endParaRPr lang="en-US"/>
          </a:p>
        </p:txBody>
      </p:sp>
      <p:sp>
        <p:nvSpPr>
          <p:cNvPr id="6147" name="Rectangle 3"/>
          <p:cNvSpPr>
            <a:spLocks noGrp="1" noChangeArrowheads="1"/>
          </p:cNvSpPr>
          <p:nvPr>
            <p:ph type="body" idx="1"/>
          </p:nvPr>
        </p:nvSpPr>
        <p:spPr/>
        <p:txBody>
          <a:bodyPr/>
          <a:lstStyle/>
          <a:p>
            <a:r>
              <a:rPr lang="en-US" smtClean="0"/>
              <a:t>User plane</a:t>
            </a:r>
          </a:p>
          <a:p>
            <a:pPr lvl="1"/>
            <a:r>
              <a:rPr lang="en-US" smtClean="0"/>
              <a:t>Provides for user information transfer</a:t>
            </a:r>
          </a:p>
          <a:p>
            <a:r>
              <a:rPr lang="en-US" smtClean="0"/>
              <a:t>Control plane</a:t>
            </a:r>
          </a:p>
          <a:p>
            <a:pPr lvl="1"/>
            <a:r>
              <a:rPr lang="en-US" smtClean="0"/>
              <a:t>Call and connection control</a:t>
            </a:r>
          </a:p>
          <a:p>
            <a:r>
              <a:rPr lang="en-US" smtClean="0"/>
              <a:t>Management plane</a:t>
            </a:r>
          </a:p>
          <a:p>
            <a:pPr lvl="1"/>
            <a:r>
              <a:rPr lang="en-US" smtClean="0"/>
              <a:t>Plane management</a:t>
            </a:r>
          </a:p>
          <a:p>
            <a:pPr lvl="2"/>
            <a:r>
              <a:rPr lang="en-US" smtClean="0"/>
              <a:t>whole system functions</a:t>
            </a:r>
          </a:p>
          <a:p>
            <a:pPr lvl="1"/>
            <a:r>
              <a:rPr lang="en-US" smtClean="0"/>
              <a:t>Layer management</a:t>
            </a:r>
          </a:p>
          <a:p>
            <a:pPr lvl="2"/>
            <a:r>
              <a:rPr lang="en-US" smtClean="0"/>
              <a:t>Resources and parameters in protocol entities</a:t>
            </a:r>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smtClean="0"/>
              <a:t>ATM Logical Connections</a:t>
            </a:r>
            <a:endParaRPr lang="en-US"/>
          </a:p>
        </p:txBody>
      </p:sp>
      <p:sp>
        <p:nvSpPr>
          <p:cNvPr id="7171" name="Rectangle 3"/>
          <p:cNvSpPr>
            <a:spLocks noGrp="1" noChangeArrowheads="1"/>
          </p:cNvSpPr>
          <p:nvPr>
            <p:ph type="body" idx="1"/>
          </p:nvPr>
        </p:nvSpPr>
        <p:spPr/>
        <p:txBody>
          <a:bodyPr/>
          <a:lstStyle/>
          <a:p>
            <a:r>
              <a:rPr lang="en-US" sz="2400" dirty="0" smtClean="0"/>
              <a:t>Virtual channel connections (VCC)</a:t>
            </a:r>
          </a:p>
          <a:p>
            <a:r>
              <a:rPr lang="en-US" sz="2400" dirty="0" smtClean="0"/>
              <a:t>Analogous to virtual circuit in X.25</a:t>
            </a:r>
          </a:p>
          <a:p>
            <a:r>
              <a:rPr lang="en-US" sz="2400" dirty="0" smtClean="0"/>
              <a:t>Basic unit of switching</a:t>
            </a:r>
          </a:p>
          <a:p>
            <a:r>
              <a:rPr lang="en-US" sz="2400" dirty="0" smtClean="0"/>
              <a:t>Between two end users</a:t>
            </a:r>
          </a:p>
          <a:p>
            <a:r>
              <a:rPr lang="en-US" sz="2400" dirty="0" smtClean="0"/>
              <a:t>Full duplex</a:t>
            </a:r>
          </a:p>
          <a:p>
            <a:r>
              <a:rPr lang="en-US" sz="2400" dirty="0" smtClean="0"/>
              <a:t>Fixed size cells</a:t>
            </a:r>
          </a:p>
          <a:p>
            <a:r>
              <a:rPr lang="en-US" sz="2400" dirty="0" smtClean="0"/>
              <a:t>Data, user-network exchange (control) and network-network exchange (network management and routing)</a:t>
            </a:r>
          </a:p>
          <a:p>
            <a:r>
              <a:rPr lang="en-US" sz="2400" dirty="0" smtClean="0"/>
              <a:t>Virtual path connection (VPC)</a:t>
            </a:r>
          </a:p>
          <a:p>
            <a:pPr lvl="1"/>
            <a:r>
              <a:rPr lang="en-US" sz="2400" dirty="0" smtClean="0"/>
              <a:t>Bundle of VCC with same end points</a:t>
            </a:r>
            <a:endParaRPr lang="en-US" sz="24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mtClean="0"/>
              <a:t>ATM Connection Relationships</a:t>
            </a:r>
            <a:endParaRPr lang="en-US"/>
          </a:p>
        </p:txBody>
      </p:sp>
      <p:sp>
        <p:nvSpPr>
          <p:cNvPr id="3" name="Content Placeholder 2"/>
          <p:cNvSpPr>
            <a:spLocks noGrp="1"/>
          </p:cNvSpPr>
          <p:nvPr>
            <p:ph idx="1"/>
          </p:nvPr>
        </p:nvSpPr>
        <p:spPr/>
        <p:txBody>
          <a:bodyPr/>
          <a:lstStyle/>
          <a:p>
            <a:endParaRPr lang="en-US"/>
          </a:p>
        </p:txBody>
      </p:sp>
      <p:pic>
        <p:nvPicPr>
          <p:cNvPr id="8195" name="Picture 4"/>
          <p:cNvPicPr>
            <a:picLocks noChangeAspect="1" noChangeArrowheads="1"/>
          </p:cNvPicPr>
          <p:nvPr/>
        </p:nvPicPr>
        <p:blipFill>
          <a:blip r:embed="rId2">
            <a:extLst>
              <a:ext uri="{28A0092B-C50C-407E-A947-70E740481C1C}">
                <a14:useLocalDpi xmlns:a14="http://schemas.microsoft.com/office/drawing/2010/main" xmlns="" val="0"/>
              </a:ext>
            </a:extLst>
          </a:blip>
          <a:srcRect l="4597" t="26785" b="32144"/>
          <a:stretch>
            <a:fillRect/>
          </a:stretch>
        </p:blipFill>
        <p:spPr bwMode="auto">
          <a:xfrm>
            <a:off x="76200" y="2155825"/>
            <a:ext cx="8991600" cy="2492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smtClean="0"/>
              <a:t>Advantages of Virtual Paths</a:t>
            </a:r>
            <a:endParaRPr lang="en-US"/>
          </a:p>
        </p:txBody>
      </p:sp>
      <p:sp>
        <p:nvSpPr>
          <p:cNvPr id="15363" name="Rectangle 3"/>
          <p:cNvSpPr>
            <a:spLocks noGrp="1" noChangeArrowheads="1"/>
          </p:cNvSpPr>
          <p:nvPr>
            <p:ph type="body" idx="1"/>
          </p:nvPr>
        </p:nvSpPr>
        <p:spPr/>
        <p:txBody>
          <a:bodyPr/>
          <a:lstStyle/>
          <a:p>
            <a:r>
              <a:rPr lang="en-US" smtClean="0"/>
              <a:t>Simplified network architecture</a:t>
            </a:r>
          </a:p>
          <a:p>
            <a:r>
              <a:rPr lang="en-US" smtClean="0"/>
              <a:t>Increased network performance and reliability</a:t>
            </a:r>
          </a:p>
          <a:p>
            <a:r>
              <a:rPr lang="en-US" smtClean="0"/>
              <a:t>Reduced processing</a:t>
            </a:r>
          </a:p>
          <a:p>
            <a:r>
              <a:rPr lang="en-US" smtClean="0"/>
              <a:t>Short connection setup time</a:t>
            </a:r>
          </a:p>
          <a:p>
            <a:r>
              <a:rPr lang="en-US" smtClean="0"/>
              <a:t>Enhanced network services</a:t>
            </a:r>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59</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mtClean="0"/>
              <a:t>VP/VC Characteristics</a:t>
            </a:r>
            <a:endParaRPr lang="en-US"/>
          </a:p>
        </p:txBody>
      </p:sp>
      <p:sp>
        <p:nvSpPr>
          <p:cNvPr id="16387" name="Rectangle 3"/>
          <p:cNvSpPr>
            <a:spLocks noGrp="1" noChangeArrowheads="1"/>
          </p:cNvSpPr>
          <p:nvPr>
            <p:ph type="body" idx="1"/>
          </p:nvPr>
        </p:nvSpPr>
        <p:spPr>
          <a:xfrm>
            <a:off x="0" y="1828800"/>
            <a:ext cx="9144000" cy="4840287"/>
          </a:xfrm>
        </p:spPr>
        <p:txBody>
          <a:bodyPr/>
          <a:lstStyle/>
          <a:p>
            <a:r>
              <a:rPr lang="en-US" dirty="0" smtClean="0"/>
              <a:t>Quality of service</a:t>
            </a:r>
          </a:p>
          <a:p>
            <a:r>
              <a:rPr lang="en-US" dirty="0" smtClean="0"/>
              <a:t>Switched and </a:t>
            </a:r>
            <a:r>
              <a:rPr lang="en-US" b="1" i="1" u="sng" dirty="0" smtClean="0"/>
              <a:t>semi-permanent</a:t>
            </a:r>
            <a:r>
              <a:rPr lang="en-US" dirty="0" smtClean="0"/>
              <a:t> channel connections</a:t>
            </a:r>
          </a:p>
          <a:p>
            <a:r>
              <a:rPr lang="en-US" dirty="0" smtClean="0"/>
              <a:t>Call sequence integrity</a:t>
            </a:r>
          </a:p>
          <a:p>
            <a:r>
              <a:rPr lang="en-US" dirty="0" smtClean="0"/>
              <a:t>Traffic parameter negotiation and usage monitoring</a:t>
            </a:r>
          </a:p>
          <a:p>
            <a:r>
              <a:rPr lang="en-US" dirty="0" smtClean="0"/>
              <a:t>VPC only</a:t>
            </a:r>
          </a:p>
          <a:p>
            <a:pPr lvl="1"/>
            <a:r>
              <a:rPr lang="en-US" dirty="0" smtClean="0"/>
              <a:t>Virtual channel identifier restriction within VPC</a:t>
            </a:r>
          </a:p>
          <a:p>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60</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Answer:</a:t>
            </a:r>
            <a:br>
              <a:rPr lang="en-US" dirty="0" smtClean="0"/>
            </a:br>
            <a:r>
              <a:rPr lang="en-US" dirty="0" smtClean="0"/>
              <a:t>Semi-Permanent Connection </a:t>
            </a:r>
            <a:endParaRPr lang="en-US" dirty="0"/>
          </a:p>
        </p:txBody>
      </p:sp>
      <p:sp>
        <p:nvSpPr>
          <p:cNvPr id="3" name="Content Placeholder 2"/>
          <p:cNvSpPr>
            <a:spLocks noGrp="1"/>
          </p:cNvSpPr>
          <p:nvPr>
            <p:ph idx="1"/>
          </p:nvPr>
        </p:nvSpPr>
        <p:spPr/>
        <p:txBody>
          <a:bodyPr/>
          <a:lstStyle/>
          <a:p>
            <a:pPr marL="0" indent="0">
              <a:buNone/>
            </a:pPr>
            <a:r>
              <a:rPr lang="en-US" dirty="0" smtClean="0"/>
              <a:t>Q:- </a:t>
            </a:r>
            <a:r>
              <a:rPr lang="en-US" dirty="0"/>
              <a:t>What is a </a:t>
            </a:r>
            <a:r>
              <a:rPr lang="en-US" dirty="0" smtClean="0"/>
              <a:t>semi-permanent </a:t>
            </a:r>
            <a:r>
              <a:rPr lang="en-US" dirty="0"/>
              <a:t>connection</a:t>
            </a:r>
            <a:r>
              <a:rPr lang="en-US" dirty="0" smtClean="0"/>
              <a:t>?</a:t>
            </a:r>
          </a:p>
          <a:p>
            <a:pPr marL="0" indent="0">
              <a:buNone/>
            </a:pPr>
            <a:endParaRPr lang="en-US" dirty="0"/>
          </a:p>
          <a:p>
            <a:pPr marL="0" indent="0">
              <a:buNone/>
            </a:pPr>
            <a:r>
              <a:rPr lang="en-US" dirty="0" err="1" smtClean="0"/>
              <a:t>Ans</a:t>
            </a:r>
            <a:r>
              <a:rPr lang="en-US" dirty="0" smtClean="0"/>
              <a:t>:-This </a:t>
            </a:r>
            <a:r>
              <a:rPr lang="en-US" dirty="0"/>
              <a:t>is a connection to another user set up by prior arrangement, and not requiring</a:t>
            </a:r>
          </a:p>
          <a:p>
            <a:r>
              <a:rPr lang="en-US" dirty="0"/>
              <a:t>a call establishment protocol. It is equivalent to a leased line.</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61</a:t>
            </a:fld>
            <a:endParaRPr lang="en-US"/>
          </a:p>
        </p:txBody>
      </p:sp>
    </p:spTree>
    <p:extLst>
      <p:ext uri="{BB962C8B-B14F-4D97-AF65-F5344CB8AC3E}">
        <p14:creationId xmlns:p14="http://schemas.microsoft.com/office/powerpoint/2010/main" xmlns="" val="238458166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62</a:t>
            </a:fld>
            <a:endParaRPr lang="en-US"/>
          </a:p>
        </p:txBody>
      </p:sp>
    </p:spTree>
    <p:extLst>
      <p:ext uri="{BB962C8B-B14F-4D97-AF65-F5344CB8AC3E}">
        <p14:creationId xmlns:p14="http://schemas.microsoft.com/office/powerpoint/2010/main" xmlns="" val="386093199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7538"/>
            <a:ext cx="8305800" cy="1143000"/>
          </a:xfrm>
        </p:spPr>
        <p:txBody>
          <a:bodyPr/>
          <a:lstStyle/>
          <a:p>
            <a:r>
              <a:rPr lang="en-US" sz="4000" dirty="0" smtClean="0"/>
              <a:t>Review Question: ISDN Data Rates</a:t>
            </a:r>
            <a:endParaRPr lang="en-US" sz="4000" dirty="0"/>
          </a:p>
        </p:txBody>
      </p:sp>
      <p:sp>
        <p:nvSpPr>
          <p:cNvPr id="3" name="Content Placeholder 2"/>
          <p:cNvSpPr>
            <a:spLocks noGrp="1"/>
          </p:cNvSpPr>
          <p:nvPr>
            <p:ph idx="1"/>
          </p:nvPr>
        </p:nvSpPr>
        <p:spPr>
          <a:xfrm>
            <a:off x="0" y="2703513"/>
            <a:ext cx="9144000" cy="4840287"/>
          </a:xfrm>
        </p:spPr>
        <p:txBody>
          <a:bodyPr/>
          <a:lstStyle/>
          <a:p>
            <a:pPr marL="0" indent="0">
              <a:buNone/>
            </a:pPr>
            <a:r>
              <a:rPr lang="en-US" dirty="0" smtClean="0"/>
              <a:t>Q:- What </a:t>
            </a:r>
            <a:r>
              <a:rPr lang="en-US" dirty="0"/>
              <a:t>data rates are offered for ISDN primary </a:t>
            </a:r>
            <a:r>
              <a:rPr lang="en-US" dirty="0" smtClean="0"/>
              <a:t>access</a:t>
            </a:r>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63</a:t>
            </a:fld>
            <a:endParaRPr lang="en-US"/>
          </a:p>
        </p:txBody>
      </p:sp>
    </p:spTree>
    <p:extLst>
      <p:ext uri="{BB962C8B-B14F-4D97-AF65-F5344CB8AC3E}">
        <p14:creationId xmlns:p14="http://schemas.microsoft.com/office/powerpoint/2010/main" xmlns="" val="250810413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ISDN</a:t>
            </a:r>
            <a:endParaRPr lang="en-US" dirty="0"/>
          </a:p>
        </p:txBody>
      </p:sp>
      <p:sp>
        <p:nvSpPr>
          <p:cNvPr id="3" name="Content Placeholder 2"/>
          <p:cNvSpPr>
            <a:spLocks noGrp="1"/>
          </p:cNvSpPr>
          <p:nvPr>
            <p:ph idx="1"/>
          </p:nvPr>
        </p:nvSpPr>
        <p:spPr/>
        <p:txBody>
          <a:bodyPr/>
          <a:lstStyle/>
          <a:p>
            <a:r>
              <a:rPr lang="en-US" dirty="0" smtClean="0"/>
              <a:t>Known as the Integrated Services Digital Network (ISDN)</a:t>
            </a:r>
          </a:p>
          <a:p>
            <a:r>
              <a:rPr lang="en-US" dirty="0" smtClean="0"/>
              <a:t> Data, audio, image and video transmission</a:t>
            </a:r>
          </a:p>
          <a:p>
            <a:r>
              <a:rPr lang="en-US" dirty="0" smtClean="0"/>
              <a:t>It is a switched digital telecommunication line that can be delivered over regular copper wires</a:t>
            </a:r>
          </a:p>
          <a:p>
            <a:r>
              <a:rPr lang="en-US" dirty="0" smtClean="0"/>
              <a:t>Possible to provide end-to-end digital communications</a:t>
            </a:r>
          </a:p>
          <a:p>
            <a:endParaRPr lang="en-US" dirty="0"/>
          </a:p>
        </p:txBody>
      </p:sp>
      <p:sp>
        <p:nvSpPr>
          <p:cNvPr id="4" name="Slide Number Placeholder 3"/>
          <p:cNvSpPr>
            <a:spLocks noGrp="1"/>
          </p:cNvSpPr>
          <p:nvPr>
            <p:ph type="sldNum" sz="quarter" idx="12"/>
          </p:nvPr>
        </p:nvSpPr>
        <p:spPr/>
        <p:txBody>
          <a:bodyPr/>
          <a:lstStyle/>
          <a:p>
            <a:fld id="{BACECD4D-FF13-F54C-9E44-5E76ECC5C64E}" type="slidenum">
              <a:rPr lang="en-US" smtClean="0"/>
              <a:pPr/>
              <a:t>64</a:t>
            </a:fld>
            <a:endParaRPr lang="en-US"/>
          </a:p>
        </p:txBody>
      </p:sp>
    </p:spTree>
    <p:extLst>
      <p:ext uri="{BB962C8B-B14F-4D97-AF65-F5344CB8AC3E}">
        <p14:creationId xmlns:p14="http://schemas.microsoft.com/office/powerpoint/2010/main" xmlns="" val="14595021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074"/>
          <p:cNvSpPr>
            <a:spLocks noGrp="1" noChangeArrowheads="1"/>
          </p:cNvSpPr>
          <p:nvPr>
            <p:ph type="title"/>
          </p:nvPr>
        </p:nvSpPr>
        <p:spPr/>
        <p:txBody>
          <a:bodyPr/>
          <a:lstStyle/>
          <a:p>
            <a:r>
              <a:rPr lang="en-US" smtClean="0"/>
              <a:t>ISDN Basic Characteristics</a:t>
            </a:r>
            <a:endParaRPr lang="en-US"/>
          </a:p>
        </p:txBody>
      </p:sp>
      <p:sp>
        <p:nvSpPr>
          <p:cNvPr id="13315" name="Rectangle 3075"/>
          <p:cNvSpPr>
            <a:spLocks noChangeArrowheads="1"/>
          </p:cNvSpPr>
          <p:nvPr/>
        </p:nvSpPr>
        <p:spPr bwMode="auto">
          <a:xfrm>
            <a:off x="3505200" y="5181600"/>
            <a:ext cx="4495800" cy="304800"/>
          </a:xfrm>
          <a:prstGeom prst="rect">
            <a:avLst/>
          </a:prstGeom>
          <a:solidFill>
            <a:schemeClr val="tx2"/>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tx2"/>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pPr algn="ctr"/>
            <a:r>
              <a:rPr lang="en-US" sz="2400">
                <a:solidFill>
                  <a:schemeClr val="bg1"/>
                </a:solidFill>
              </a:rPr>
              <a:t>Signaling</a:t>
            </a:r>
          </a:p>
        </p:txBody>
      </p:sp>
      <p:sp>
        <p:nvSpPr>
          <p:cNvPr id="13316" name="Rectangle 3076"/>
          <p:cNvSpPr>
            <a:spLocks noChangeArrowheads="1"/>
          </p:cNvSpPr>
          <p:nvPr/>
        </p:nvSpPr>
        <p:spPr bwMode="auto">
          <a:xfrm>
            <a:off x="3505200" y="3581400"/>
            <a:ext cx="4495800" cy="304800"/>
          </a:xfrm>
          <a:prstGeom prst="rect">
            <a:avLst/>
          </a:prstGeom>
          <a:solidFill>
            <a:schemeClr val="tx1"/>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tx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pPr algn="ctr"/>
            <a:r>
              <a:rPr lang="en-US" sz="2400">
                <a:solidFill>
                  <a:schemeClr val="bg1"/>
                </a:solidFill>
              </a:rPr>
              <a:t>Data</a:t>
            </a:r>
          </a:p>
        </p:txBody>
      </p:sp>
      <p:sp>
        <p:nvSpPr>
          <p:cNvPr id="13317" name="Rectangle 3077"/>
          <p:cNvSpPr>
            <a:spLocks noChangeArrowheads="1"/>
          </p:cNvSpPr>
          <p:nvPr/>
        </p:nvSpPr>
        <p:spPr bwMode="auto">
          <a:xfrm>
            <a:off x="3505200" y="4114800"/>
            <a:ext cx="4495800" cy="304800"/>
          </a:xfrm>
          <a:prstGeom prst="rect">
            <a:avLst/>
          </a:prstGeom>
          <a:solidFill>
            <a:schemeClr val="tx1"/>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tx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pPr algn="ctr"/>
            <a:r>
              <a:rPr lang="en-US" sz="2400">
                <a:solidFill>
                  <a:schemeClr val="bg1"/>
                </a:solidFill>
              </a:rPr>
              <a:t>Data</a:t>
            </a:r>
          </a:p>
        </p:txBody>
      </p:sp>
      <p:sp>
        <p:nvSpPr>
          <p:cNvPr id="13318" name="Rectangle 3078"/>
          <p:cNvSpPr>
            <a:spLocks noChangeArrowheads="1"/>
          </p:cNvSpPr>
          <p:nvPr/>
        </p:nvSpPr>
        <p:spPr bwMode="auto">
          <a:xfrm>
            <a:off x="3505200" y="4648200"/>
            <a:ext cx="4495800" cy="304800"/>
          </a:xfrm>
          <a:prstGeom prst="rect">
            <a:avLst/>
          </a:prstGeom>
          <a:solidFill>
            <a:schemeClr val="tx1"/>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tx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pPr algn="ctr"/>
            <a:r>
              <a:rPr lang="en-US" sz="2400">
                <a:solidFill>
                  <a:schemeClr val="bg1"/>
                </a:solidFill>
              </a:rPr>
              <a:t>Data</a:t>
            </a:r>
          </a:p>
        </p:txBody>
      </p:sp>
      <p:sp>
        <p:nvSpPr>
          <p:cNvPr id="13319" name="Text Box 3079"/>
          <p:cNvSpPr txBox="1">
            <a:spLocks noChangeArrowheads="1"/>
          </p:cNvSpPr>
          <p:nvPr/>
        </p:nvSpPr>
        <p:spPr bwMode="auto">
          <a:xfrm>
            <a:off x="1071563" y="4618038"/>
            <a:ext cx="1671637" cy="822325"/>
          </a:xfrm>
          <a:prstGeom prst="rect">
            <a:avLst/>
          </a:prstGeom>
          <a:noFill/>
          <a:ln>
            <a:noFill/>
          </a:ln>
          <a:effectLst/>
          <a:extLst>
            <a:ext uri="{909E8E84-426E-40dd-AFC4-6F175D3DCCD1}">
              <a14:hiddenFill xmlns:a14="http://schemas.microsoft.com/office/drawing/2010/main" xmlns="">
                <a:solidFill>
                  <a:srgbClr val="CCE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lvl1pPr>
              <a:defRPr sz="2800">
                <a:solidFill>
                  <a:schemeClr val="tx1"/>
                </a:solidFill>
                <a:latin typeface="Book Antiqua" charset="0"/>
                <a:ea typeface="ＭＳ Ｐゴシック" charset="0"/>
              </a:defRPr>
            </a:lvl1pPr>
            <a:lvl2pPr marL="742950" indent="-285750">
              <a:defRPr sz="2800">
                <a:solidFill>
                  <a:schemeClr val="tx1"/>
                </a:solidFill>
                <a:latin typeface="Book Antiqua" charset="0"/>
                <a:ea typeface="ＭＳ Ｐゴシック" charset="0"/>
              </a:defRPr>
            </a:lvl2pPr>
            <a:lvl3pPr marL="1143000" indent="-228600">
              <a:defRPr sz="2800">
                <a:solidFill>
                  <a:schemeClr val="tx1"/>
                </a:solidFill>
                <a:latin typeface="Book Antiqua" charset="0"/>
                <a:ea typeface="ＭＳ Ｐゴシック" charset="0"/>
              </a:defRPr>
            </a:lvl3pPr>
            <a:lvl4pPr marL="1600200" indent="-228600">
              <a:defRPr sz="2800">
                <a:solidFill>
                  <a:schemeClr val="tx1"/>
                </a:solidFill>
                <a:latin typeface="Book Antiqua" charset="0"/>
                <a:ea typeface="ＭＳ Ｐゴシック" charset="0"/>
              </a:defRPr>
            </a:lvl4pPr>
            <a:lvl5pPr marL="2057400" indent="-228600">
              <a:defRPr sz="2800">
                <a:solidFill>
                  <a:schemeClr val="tx1"/>
                </a:solidFill>
                <a:latin typeface="Book Antiqua" charset="0"/>
                <a:ea typeface="ＭＳ Ｐゴシック" charset="0"/>
              </a:defRPr>
            </a:lvl5pPr>
            <a:lvl6pPr marL="2514600" indent="-228600" eaLnBrk="0" fontAlgn="base" hangingPunct="0">
              <a:spcBef>
                <a:spcPct val="0"/>
              </a:spcBef>
              <a:spcAft>
                <a:spcPct val="0"/>
              </a:spcAft>
              <a:defRPr sz="2800">
                <a:solidFill>
                  <a:schemeClr val="tx1"/>
                </a:solidFill>
                <a:latin typeface="Book Antiqua" charset="0"/>
                <a:ea typeface="ＭＳ Ｐゴシック" charset="0"/>
              </a:defRPr>
            </a:lvl6pPr>
            <a:lvl7pPr marL="2971800" indent="-228600" eaLnBrk="0" fontAlgn="base" hangingPunct="0">
              <a:spcBef>
                <a:spcPct val="0"/>
              </a:spcBef>
              <a:spcAft>
                <a:spcPct val="0"/>
              </a:spcAft>
              <a:defRPr sz="2800">
                <a:solidFill>
                  <a:schemeClr val="tx1"/>
                </a:solidFill>
                <a:latin typeface="Book Antiqua" charset="0"/>
                <a:ea typeface="ＭＳ Ｐゴシック" charset="0"/>
              </a:defRPr>
            </a:lvl7pPr>
            <a:lvl8pPr marL="3429000" indent="-228600" eaLnBrk="0" fontAlgn="base" hangingPunct="0">
              <a:spcBef>
                <a:spcPct val="0"/>
              </a:spcBef>
              <a:spcAft>
                <a:spcPct val="0"/>
              </a:spcAft>
              <a:defRPr sz="2800">
                <a:solidFill>
                  <a:schemeClr val="tx1"/>
                </a:solidFill>
                <a:latin typeface="Book Antiqua" charset="0"/>
                <a:ea typeface="ＭＳ Ｐゴシック" charset="0"/>
              </a:defRPr>
            </a:lvl8pPr>
            <a:lvl9pPr marL="3886200" indent="-228600" eaLnBrk="0" fontAlgn="base" hangingPunct="0">
              <a:spcBef>
                <a:spcPct val="0"/>
              </a:spcBef>
              <a:spcAft>
                <a:spcPct val="0"/>
              </a:spcAft>
              <a:defRPr sz="2800">
                <a:solidFill>
                  <a:schemeClr val="tx1"/>
                </a:solidFill>
                <a:latin typeface="Book Antiqua" charset="0"/>
                <a:ea typeface="ＭＳ Ｐゴシック" charset="0"/>
              </a:defRPr>
            </a:lvl9pPr>
          </a:lstStyle>
          <a:p>
            <a:pPr algn="ctr"/>
            <a:r>
              <a:rPr lang="en-US" sz="2400"/>
              <a:t>D Channel</a:t>
            </a:r>
          </a:p>
          <a:p>
            <a:pPr algn="ctr"/>
            <a:r>
              <a:rPr lang="en-US" sz="2400"/>
              <a:t>16-64 Kbps</a:t>
            </a:r>
          </a:p>
        </p:txBody>
      </p:sp>
      <p:sp>
        <p:nvSpPr>
          <p:cNvPr id="13320" name="Text Box 3080"/>
          <p:cNvSpPr txBox="1">
            <a:spLocks noChangeArrowheads="1"/>
          </p:cNvSpPr>
          <p:nvPr/>
        </p:nvSpPr>
        <p:spPr bwMode="auto">
          <a:xfrm>
            <a:off x="1066800" y="3429000"/>
            <a:ext cx="1711325" cy="822325"/>
          </a:xfrm>
          <a:prstGeom prst="rect">
            <a:avLst/>
          </a:prstGeom>
          <a:noFill/>
          <a:ln>
            <a:noFill/>
          </a:ln>
          <a:effectLst/>
          <a:extLst>
            <a:ext uri="{909E8E84-426E-40dd-AFC4-6F175D3DCCD1}">
              <a14:hiddenFill xmlns:a14="http://schemas.microsoft.com/office/drawing/2010/main" xmlns="">
                <a:solidFill>
                  <a:srgbClr val="CCE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lvl1pPr>
              <a:defRPr sz="2800">
                <a:solidFill>
                  <a:schemeClr val="tx1"/>
                </a:solidFill>
                <a:latin typeface="Book Antiqua" charset="0"/>
                <a:ea typeface="ＭＳ Ｐゴシック" charset="0"/>
              </a:defRPr>
            </a:lvl1pPr>
            <a:lvl2pPr marL="742950" indent="-285750">
              <a:defRPr sz="2800">
                <a:solidFill>
                  <a:schemeClr val="tx1"/>
                </a:solidFill>
                <a:latin typeface="Book Antiqua" charset="0"/>
                <a:ea typeface="ＭＳ Ｐゴシック" charset="0"/>
              </a:defRPr>
            </a:lvl2pPr>
            <a:lvl3pPr marL="1143000" indent="-228600">
              <a:defRPr sz="2800">
                <a:solidFill>
                  <a:schemeClr val="tx1"/>
                </a:solidFill>
                <a:latin typeface="Book Antiqua" charset="0"/>
                <a:ea typeface="ＭＳ Ｐゴシック" charset="0"/>
              </a:defRPr>
            </a:lvl3pPr>
            <a:lvl4pPr marL="1600200" indent="-228600">
              <a:defRPr sz="2800">
                <a:solidFill>
                  <a:schemeClr val="tx1"/>
                </a:solidFill>
                <a:latin typeface="Book Antiqua" charset="0"/>
                <a:ea typeface="ＭＳ Ｐゴシック" charset="0"/>
              </a:defRPr>
            </a:lvl4pPr>
            <a:lvl5pPr marL="2057400" indent="-228600">
              <a:defRPr sz="2800">
                <a:solidFill>
                  <a:schemeClr val="tx1"/>
                </a:solidFill>
                <a:latin typeface="Book Antiqua" charset="0"/>
                <a:ea typeface="ＭＳ Ｐゴシック" charset="0"/>
              </a:defRPr>
            </a:lvl5pPr>
            <a:lvl6pPr marL="2514600" indent="-228600" eaLnBrk="0" fontAlgn="base" hangingPunct="0">
              <a:spcBef>
                <a:spcPct val="0"/>
              </a:spcBef>
              <a:spcAft>
                <a:spcPct val="0"/>
              </a:spcAft>
              <a:defRPr sz="2800">
                <a:solidFill>
                  <a:schemeClr val="tx1"/>
                </a:solidFill>
                <a:latin typeface="Book Antiqua" charset="0"/>
                <a:ea typeface="ＭＳ Ｐゴシック" charset="0"/>
              </a:defRPr>
            </a:lvl6pPr>
            <a:lvl7pPr marL="2971800" indent="-228600" eaLnBrk="0" fontAlgn="base" hangingPunct="0">
              <a:spcBef>
                <a:spcPct val="0"/>
              </a:spcBef>
              <a:spcAft>
                <a:spcPct val="0"/>
              </a:spcAft>
              <a:defRPr sz="2800">
                <a:solidFill>
                  <a:schemeClr val="tx1"/>
                </a:solidFill>
                <a:latin typeface="Book Antiqua" charset="0"/>
                <a:ea typeface="ＭＳ Ｐゴシック" charset="0"/>
              </a:defRPr>
            </a:lvl7pPr>
            <a:lvl8pPr marL="3429000" indent="-228600" eaLnBrk="0" fontAlgn="base" hangingPunct="0">
              <a:spcBef>
                <a:spcPct val="0"/>
              </a:spcBef>
              <a:spcAft>
                <a:spcPct val="0"/>
              </a:spcAft>
              <a:defRPr sz="2800">
                <a:solidFill>
                  <a:schemeClr val="tx1"/>
                </a:solidFill>
                <a:latin typeface="Book Antiqua" charset="0"/>
                <a:ea typeface="ＭＳ Ｐゴシック" charset="0"/>
              </a:defRPr>
            </a:lvl8pPr>
            <a:lvl9pPr marL="3886200" indent="-228600" eaLnBrk="0" fontAlgn="base" hangingPunct="0">
              <a:spcBef>
                <a:spcPct val="0"/>
              </a:spcBef>
              <a:spcAft>
                <a:spcPct val="0"/>
              </a:spcAft>
              <a:defRPr sz="2800">
                <a:solidFill>
                  <a:schemeClr val="tx1"/>
                </a:solidFill>
                <a:latin typeface="Book Antiqua" charset="0"/>
                <a:ea typeface="ＭＳ Ｐゴシック" charset="0"/>
              </a:defRPr>
            </a:lvl9pPr>
          </a:lstStyle>
          <a:p>
            <a:pPr algn="ctr"/>
            <a:r>
              <a:rPr lang="en-US" sz="2400"/>
              <a:t>B Channels</a:t>
            </a:r>
          </a:p>
          <a:p>
            <a:pPr algn="ctr"/>
            <a:r>
              <a:rPr lang="en-US" sz="2400"/>
              <a:t>64 Kbps</a:t>
            </a:r>
          </a:p>
        </p:txBody>
      </p:sp>
      <p:sp>
        <p:nvSpPr>
          <p:cNvPr id="9" name="Slide Number Placeholder 8"/>
          <p:cNvSpPr>
            <a:spLocks noGrp="1"/>
          </p:cNvSpPr>
          <p:nvPr>
            <p:ph type="sldNum" sz="quarter" idx="12"/>
          </p:nvPr>
        </p:nvSpPr>
        <p:spPr/>
        <p:txBody>
          <a:bodyPr/>
          <a:lstStyle/>
          <a:p>
            <a:pPr>
              <a:defRPr/>
            </a:pPr>
            <a:fld id="{E4797F84-0C78-8542-813C-918336DB0B3E}" type="slidenum">
              <a:rPr lang="en-US" smtClean="0"/>
              <a:pPr>
                <a:defRPr/>
              </a:pPr>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mtClean="0"/>
              <a:t>ISDN Service Connections</a:t>
            </a:r>
            <a:endParaRPr lang="en-US"/>
          </a:p>
        </p:txBody>
      </p:sp>
      <p:sp>
        <p:nvSpPr>
          <p:cNvPr id="16387" name="Rectangle 3"/>
          <p:cNvSpPr>
            <a:spLocks noGrp="1" noChangeArrowheads="1"/>
          </p:cNvSpPr>
          <p:nvPr>
            <p:ph type="body" idx="1"/>
          </p:nvPr>
        </p:nvSpPr>
        <p:spPr/>
        <p:txBody>
          <a:bodyPr/>
          <a:lstStyle/>
          <a:p>
            <a:r>
              <a:rPr lang="en-US" smtClean="0"/>
              <a:t>There are two different types of ISDN services that are widely available</a:t>
            </a:r>
          </a:p>
          <a:p>
            <a:r>
              <a:rPr lang="en-US" smtClean="0"/>
              <a:t>One is known as the Basic Rate Interface or BRI </a:t>
            </a:r>
          </a:p>
          <a:p>
            <a:pPr lvl="1"/>
            <a:r>
              <a:rPr lang="en-US" smtClean="0"/>
              <a:t>Used for home or  SOHO connection</a:t>
            </a:r>
          </a:p>
          <a:p>
            <a:r>
              <a:rPr lang="en-US" smtClean="0"/>
              <a:t>The other is known as the Primary Rate Interface or the </a:t>
            </a:r>
          </a:p>
          <a:p>
            <a:pPr lvl="1"/>
            <a:r>
              <a:rPr lang="en-US" smtClean="0"/>
              <a:t>Used in large businesses </a:t>
            </a:r>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66</a:t>
            </a:fld>
            <a:endParaRPr lang="en-US"/>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26"/>
          <p:cNvSpPr>
            <a:spLocks noGrp="1" noChangeArrowheads="1"/>
          </p:cNvSpPr>
          <p:nvPr>
            <p:ph type="title"/>
          </p:nvPr>
        </p:nvSpPr>
        <p:spPr/>
        <p:txBody>
          <a:bodyPr/>
          <a:lstStyle/>
          <a:p>
            <a:r>
              <a:rPr lang="en-US" smtClean="0"/>
              <a:t>BRI Characteristics</a:t>
            </a:r>
            <a:endParaRPr lang="en-US"/>
          </a:p>
        </p:txBody>
      </p:sp>
      <p:sp>
        <p:nvSpPr>
          <p:cNvPr id="21507" name="Rectangle 1027"/>
          <p:cNvSpPr>
            <a:spLocks noGrp="1" noChangeArrowheads="1"/>
          </p:cNvSpPr>
          <p:nvPr>
            <p:ph type="body" idx="1"/>
          </p:nvPr>
        </p:nvSpPr>
        <p:spPr/>
        <p:txBody>
          <a:bodyPr/>
          <a:lstStyle/>
          <a:p>
            <a:r>
              <a:rPr lang="en-US" smtClean="0"/>
              <a:t>2 B Channels</a:t>
            </a:r>
          </a:p>
          <a:p>
            <a:r>
              <a:rPr lang="en-US" smtClean="0"/>
              <a:t>1 D Channel</a:t>
            </a:r>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mtClean="0"/>
              <a:t>Channels in BRI Service</a:t>
            </a:r>
            <a:endParaRPr lang="en-US"/>
          </a:p>
        </p:txBody>
      </p:sp>
      <p:sp>
        <p:nvSpPr>
          <p:cNvPr id="23555" name="Rectangle 3"/>
          <p:cNvSpPr>
            <a:spLocks noGrp="1" noChangeArrowheads="1"/>
          </p:cNvSpPr>
          <p:nvPr>
            <p:ph type="body" idx="1"/>
          </p:nvPr>
        </p:nvSpPr>
        <p:spPr/>
        <p:txBody>
          <a:bodyPr/>
          <a:lstStyle/>
          <a:p>
            <a:r>
              <a:rPr lang="en-US" smtClean="0"/>
              <a:t>B channels are known as bearer channels</a:t>
            </a:r>
          </a:p>
          <a:p>
            <a:pPr lvl="1"/>
            <a:r>
              <a:rPr lang="en-US" smtClean="0"/>
              <a:t>Carry information</a:t>
            </a:r>
          </a:p>
          <a:p>
            <a:r>
              <a:rPr lang="en-US" smtClean="0"/>
              <a:t>D channel is known as the Delta channel</a:t>
            </a:r>
          </a:p>
          <a:p>
            <a:pPr lvl="1"/>
            <a:r>
              <a:rPr lang="en-US" smtClean="0"/>
              <a:t>Used for signaling purposes</a:t>
            </a:r>
          </a:p>
          <a:p>
            <a:r>
              <a:rPr lang="en-US" smtClean="0"/>
              <a:t>2B + D channel service</a:t>
            </a:r>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smtClean="0"/>
              <a:t>The B Channel</a:t>
            </a:r>
            <a:endParaRPr lang="en-US"/>
          </a:p>
        </p:txBody>
      </p:sp>
      <p:sp>
        <p:nvSpPr>
          <p:cNvPr id="24579" name="Rectangle 3"/>
          <p:cNvSpPr>
            <a:spLocks noGrp="1" noChangeArrowheads="1"/>
          </p:cNvSpPr>
          <p:nvPr>
            <p:ph type="body" idx="1"/>
          </p:nvPr>
        </p:nvSpPr>
        <p:spPr/>
        <p:txBody>
          <a:bodyPr/>
          <a:lstStyle/>
          <a:p>
            <a:r>
              <a:rPr lang="en-US" smtClean="0"/>
              <a:t>64k bps per channel</a:t>
            </a:r>
          </a:p>
          <a:p>
            <a:r>
              <a:rPr lang="en-US" smtClean="0"/>
              <a:t>The two B channels can be inverse multiplexed or boded together </a:t>
            </a:r>
          </a:p>
          <a:p>
            <a:pPr lvl="1"/>
            <a:r>
              <a:rPr lang="en-US" smtClean="0"/>
              <a:t>Achieve a maximum aggregate communication speed of 128 Kbps</a:t>
            </a:r>
          </a:p>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69</a:t>
            </a:fld>
            <a:endParaRPr lang="en-US"/>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p:cNvSpPr>
            <a:spLocks noGrp="1" noChangeArrowheads="1"/>
          </p:cNvSpPr>
          <p:nvPr>
            <p:ph type="title"/>
          </p:nvPr>
        </p:nvSpPr>
        <p:spPr/>
        <p:txBody>
          <a:bodyPr/>
          <a:lstStyle/>
          <a:p>
            <a:r>
              <a:rPr lang="en-US" smtClean="0"/>
              <a:t>The D Channel</a:t>
            </a:r>
            <a:endParaRPr lang="en-US"/>
          </a:p>
        </p:txBody>
      </p:sp>
      <p:sp>
        <p:nvSpPr>
          <p:cNvPr id="25603" name="Rectangle 1027"/>
          <p:cNvSpPr>
            <a:spLocks noGrp="1" noChangeArrowheads="1"/>
          </p:cNvSpPr>
          <p:nvPr>
            <p:ph type="body" idx="1"/>
          </p:nvPr>
        </p:nvSpPr>
        <p:spPr/>
        <p:txBody>
          <a:bodyPr/>
          <a:lstStyle/>
          <a:p>
            <a:r>
              <a:rPr lang="en-US" smtClean="0"/>
              <a:t>16 Kbps</a:t>
            </a:r>
          </a:p>
          <a:p>
            <a:r>
              <a:rPr lang="en-US" smtClean="0"/>
              <a:t>Entire bandwidth is not used for signaling purpose</a:t>
            </a:r>
          </a:p>
          <a:p>
            <a:r>
              <a:rPr lang="en-US" smtClean="0"/>
              <a:t>Excess of 9.6 Kbps is available for packet switched data transmission applications</a:t>
            </a:r>
          </a:p>
          <a:p>
            <a:r>
              <a:rPr lang="en-US" smtClean="0"/>
              <a:t>Excess bandwidth usage</a:t>
            </a:r>
          </a:p>
          <a:p>
            <a:pPr lvl="1"/>
            <a:r>
              <a:rPr lang="en-US" smtClean="0"/>
              <a:t>Climate control, security alarm system etc.</a:t>
            </a:r>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mtClean="0"/>
              <a:t>PRI Service</a:t>
            </a:r>
            <a:endParaRPr lang="en-US"/>
          </a:p>
        </p:txBody>
      </p:sp>
      <p:sp>
        <p:nvSpPr>
          <p:cNvPr id="29699" name="Rectangle 3"/>
          <p:cNvSpPr>
            <a:spLocks noGrp="1" noChangeArrowheads="1"/>
          </p:cNvSpPr>
          <p:nvPr>
            <p:ph type="body" idx="1"/>
          </p:nvPr>
        </p:nvSpPr>
        <p:spPr/>
        <p:txBody>
          <a:bodyPr/>
          <a:lstStyle/>
          <a:p>
            <a:r>
              <a:rPr lang="en-US" smtClean="0"/>
              <a:t>More sophisticated service compared to BRI</a:t>
            </a:r>
          </a:p>
          <a:p>
            <a:r>
              <a:rPr lang="en-US" smtClean="0"/>
              <a:t>PRI service offers 23 B channels and 1 D channel</a:t>
            </a:r>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71</a:t>
            </a:fld>
            <a:endParaRPr lang="en-US"/>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038225" y="617538"/>
            <a:ext cx="8181975" cy="1143000"/>
          </a:xfrm>
        </p:spPr>
        <p:txBody>
          <a:bodyPr/>
          <a:lstStyle/>
          <a:p>
            <a:r>
              <a:rPr lang="en-US" dirty="0" smtClean="0"/>
              <a:t>Properties of B Channels in PRI</a:t>
            </a:r>
            <a:endParaRPr lang="en-US" dirty="0"/>
          </a:p>
        </p:txBody>
      </p:sp>
      <p:sp>
        <p:nvSpPr>
          <p:cNvPr id="30723" name="Rectangle 3"/>
          <p:cNvSpPr>
            <a:spLocks noGrp="1" noChangeArrowheads="1"/>
          </p:cNvSpPr>
          <p:nvPr>
            <p:ph type="body" idx="1"/>
          </p:nvPr>
        </p:nvSpPr>
        <p:spPr/>
        <p:txBody>
          <a:bodyPr/>
          <a:lstStyle/>
          <a:p>
            <a:r>
              <a:rPr lang="en-US" smtClean="0"/>
              <a:t>Each B channel operates at a speed of 64K bps </a:t>
            </a:r>
          </a:p>
          <a:p>
            <a:r>
              <a:rPr lang="en-US" smtClean="0"/>
              <a:t>The B channels are used for carrying data</a:t>
            </a:r>
          </a:p>
          <a:p>
            <a:r>
              <a:rPr lang="en-US" smtClean="0"/>
              <a:t>B channels can be combined together to increase the aggregate communication speed</a:t>
            </a:r>
          </a:p>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mtClean="0"/>
              <a:t>Properties of D Channel in PRI</a:t>
            </a:r>
            <a:endParaRPr lang="en-US"/>
          </a:p>
        </p:txBody>
      </p:sp>
      <p:sp>
        <p:nvSpPr>
          <p:cNvPr id="31747" name="Rectangle 3"/>
          <p:cNvSpPr>
            <a:spLocks noGrp="1" noChangeArrowheads="1"/>
          </p:cNvSpPr>
          <p:nvPr>
            <p:ph type="body" idx="1"/>
          </p:nvPr>
        </p:nvSpPr>
        <p:spPr/>
        <p:txBody>
          <a:bodyPr/>
          <a:lstStyle/>
          <a:p>
            <a:r>
              <a:rPr lang="en-US" smtClean="0"/>
              <a:t>Each D channel operates at a speed of 64 Kbps</a:t>
            </a:r>
          </a:p>
          <a:p>
            <a:pPr lvl="1"/>
            <a:r>
              <a:rPr lang="en-US" smtClean="0"/>
              <a:t>Considerably faster than the D channel in BRI</a:t>
            </a:r>
          </a:p>
          <a:p>
            <a:r>
              <a:rPr lang="en-US" smtClean="0"/>
              <a:t>23 B channels share a D channel for signaling purpose</a:t>
            </a:r>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73</a:t>
            </a:fld>
            <a:endParaRPr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7538"/>
            <a:ext cx="8305800" cy="1143000"/>
          </a:xfrm>
        </p:spPr>
        <p:txBody>
          <a:bodyPr/>
          <a:lstStyle/>
          <a:p>
            <a:r>
              <a:rPr lang="en-US" sz="4000" dirty="0" smtClean="0"/>
              <a:t>Review Question: ISDN Data Rates</a:t>
            </a:r>
            <a:endParaRPr lang="en-US" sz="4000" dirty="0"/>
          </a:p>
        </p:txBody>
      </p:sp>
      <p:sp>
        <p:nvSpPr>
          <p:cNvPr id="3" name="Content Placeholder 2"/>
          <p:cNvSpPr>
            <a:spLocks noGrp="1"/>
          </p:cNvSpPr>
          <p:nvPr>
            <p:ph idx="1"/>
          </p:nvPr>
        </p:nvSpPr>
        <p:spPr>
          <a:xfrm>
            <a:off x="0" y="1941513"/>
            <a:ext cx="9144000" cy="4840287"/>
          </a:xfrm>
        </p:spPr>
        <p:txBody>
          <a:bodyPr/>
          <a:lstStyle/>
          <a:p>
            <a:pPr marL="0" indent="0">
              <a:buNone/>
            </a:pPr>
            <a:r>
              <a:rPr lang="en-US" sz="2000" dirty="0" smtClean="0"/>
              <a:t>Q:</a:t>
            </a:r>
            <a:r>
              <a:rPr lang="en-US" sz="2200" b="1" dirty="0" smtClean="0"/>
              <a:t>- What </a:t>
            </a:r>
            <a:r>
              <a:rPr lang="en-US" sz="2200" b="1" dirty="0"/>
              <a:t>data rates are offered for ISDN primary </a:t>
            </a:r>
            <a:r>
              <a:rPr lang="en-US" sz="2200" b="1" dirty="0" smtClean="0"/>
              <a:t>access</a:t>
            </a:r>
          </a:p>
          <a:p>
            <a:pPr marL="0" indent="0">
              <a:buNone/>
            </a:pPr>
            <a:r>
              <a:rPr lang="en-US" sz="2000" dirty="0" err="1" smtClean="0"/>
              <a:t>Ans</a:t>
            </a:r>
            <a:r>
              <a:rPr lang="en-US" sz="2000" dirty="0" smtClean="0"/>
              <a:t>:-</a:t>
            </a:r>
            <a:endParaRPr lang="en-US" sz="2000" dirty="0"/>
          </a:p>
          <a:p>
            <a:r>
              <a:rPr lang="en-US" sz="2000" dirty="0"/>
              <a:t>PRI channels are delivered over a T1 line</a:t>
            </a:r>
          </a:p>
          <a:p>
            <a:r>
              <a:rPr lang="en-US" sz="2000" dirty="0"/>
              <a:t>T1 speed</a:t>
            </a:r>
          </a:p>
          <a:p>
            <a:pPr lvl="1"/>
            <a:r>
              <a:rPr lang="en-US" sz="2000" dirty="0"/>
              <a:t>1.544M bps</a:t>
            </a:r>
          </a:p>
          <a:p>
            <a:r>
              <a:rPr lang="en-US" sz="2000" dirty="0"/>
              <a:t>Aggregate speed of PRI from all 23 B channels and the single D Channel is computed as follows:</a:t>
            </a:r>
          </a:p>
          <a:p>
            <a:pPr lvl="1"/>
            <a:r>
              <a:rPr lang="en-US" sz="2000" dirty="0"/>
              <a:t>23 * 64 </a:t>
            </a:r>
            <a:r>
              <a:rPr lang="en-US" sz="2000" dirty="0" smtClean="0"/>
              <a:t>K+ 1* 64K </a:t>
            </a:r>
            <a:r>
              <a:rPr lang="en-US" sz="2000" dirty="0"/>
              <a:t>+ </a:t>
            </a:r>
            <a:r>
              <a:rPr lang="en-US" sz="2000" dirty="0" smtClean="0"/>
              <a:t> </a:t>
            </a:r>
            <a:r>
              <a:rPr lang="en-US" sz="2000" dirty="0"/>
              <a:t>= </a:t>
            </a:r>
            <a:r>
              <a:rPr lang="en-US" sz="2000" dirty="0" smtClean="0"/>
              <a:t>1.536 Mbps</a:t>
            </a:r>
          </a:p>
          <a:p>
            <a:pPr marL="457200" lvl="1" indent="0">
              <a:buNone/>
            </a:pPr>
            <a:endParaRPr lang="en-US" sz="2000" dirty="0" smtClean="0"/>
          </a:p>
          <a:p>
            <a:r>
              <a:rPr lang="en-US" sz="2000" i="1" dirty="0" smtClean="0"/>
              <a:t>In </a:t>
            </a:r>
            <a:r>
              <a:rPr lang="en-US" sz="2000" i="1" dirty="0"/>
              <a:t>North America and Japan, 23B+D Primary Rate Access operates at 1.544 Mbps and offers 23 B channels plus 1 64-Kbps D </a:t>
            </a:r>
            <a:r>
              <a:rPr lang="en-US" sz="2000" i="1" dirty="0" smtClean="0"/>
              <a:t>channel</a:t>
            </a:r>
          </a:p>
          <a:p>
            <a:r>
              <a:rPr lang="en-US" sz="2000" i="1" dirty="0" smtClean="0"/>
              <a:t>In </a:t>
            </a:r>
            <a:r>
              <a:rPr lang="en-US" sz="2000" i="1" dirty="0"/>
              <a:t>most of the rest of the world, 30B+D Primary Rate Access operates at 2.048 Mbps and offers 30 B channels plus 1 64-Kbps D channel (located in time-slot 16) </a:t>
            </a:r>
            <a:endParaRPr lang="en-US" sz="2000" i="1" dirty="0" smtClean="0"/>
          </a:p>
          <a:p>
            <a:pPr marL="0" indent="0">
              <a:buNone/>
            </a:pPr>
            <a:endParaRPr lang="en-US" sz="2000" i="1" dirty="0"/>
          </a:p>
          <a:p>
            <a:pPr marL="0" indent="0">
              <a:buNone/>
            </a:pPr>
            <a:endParaRPr lang="en-US" sz="20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74</a:t>
            </a:fld>
            <a:endParaRPr lang="en-US"/>
          </a:p>
        </p:txBody>
      </p:sp>
    </p:spTree>
    <p:extLst>
      <p:ext uri="{BB962C8B-B14F-4D97-AF65-F5344CB8AC3E}">
        <p14:creationId xmlns:p14="http://schemas.microsoft.com/office/powerpoint/2010/main" xmlns="" val="304440760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75</a:t>
            </a:fld>
            <a:endParaRPr lang="en-US"/>
          </a:p>
        </p:txBody>
      </p:sp>
    </p:spTree>
    <p:extLst>
      <p:ext uri="{BB962C8B-B14F-4D97-AF65-F5344CB8AC3E}">
        <p14:creationId xmlns:p14="http://schemas.microsoft.com/office/powerpoint/2010/main" xmlns="" val="363926558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7538"/>
            <a:ext cx="8610600" cy="1143000"/>
          </a:xfrm>
        </p:spPr>
        <p:txBody>
          <a:bodyPr/>
          <a:lstStyle/>
          <a:p>
            <a:r>
              <a:rPr lang="en-US" sz="3800" dirty="0" smtClean="0"/>
              <a:t>Review Question</a:t>
            </a:r>
            <a:br>
              <a:rPr lang="en-US" sz="3800" dirty="0" smtClean="0"/>
            </a:br>
            <a:r>
              <a:rPr lang="en-US" sz="3800" dirty="0" smtClean="0"/>
              <a:t>Datagram Vs. Virtual Circuit Operation</a:t>
            </a:r>
            <a:endParaRPr lang="en-US" sz="3800" dirty="0"/>
          </a:p>
        </p:txBody>
      </p:sp>
      <p:sp>
        <p:nvSpPr>
          <p:cNvPr id="3" name="Content Placeholder 2"/>
          <p:cNvSpPr>
            <a:spLocks noGrp="1"/>
          </p:cNvSpPr>
          <p:nvPr>
            <p:ph idx="1"/>
          </p:nvPr>
        </p:nvSpPr>
        <p:spPr/>
        <p:txBody>
          <a:bodyPr/>
          <a:lstStyle/>
          <a:p>
            <a:pPr marL="0" indent="0">
              <a:buNone/>
            </a:pPr>
            <a:r>
              <a:rPr lang="en-US" dirty="0" smtClean="0"/>
              <a:t>Q:-Explain </a:t>
            </a:r>
            <a:r>
              <a:rPr lang="en-US" dirty="0"/>
              <a:t>the difference between datagram and virtual circuit operation.</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76</a:t>
            </a:fld>
            <a:endParaRPr lang="en-US"/>
          </a:p>
        </p:txBody>
      </p:sp>
    </p:spTree>
    <p:extLst>
      <p:ext uri="{BB962C8B-B14F-4D97-AF65-F5344CB8AC3E}">
        <p14:creationId xmlns:p14="http://schemas.microsoft.com/office/powerpoint/2010/main" xmlns="" val="140161123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77</a:t>
            </a:fld>
            <a:endParaRPr lang="en-US"/>
          </a:p>
        </p:txBody>
      </p:sp>
      <p:sp>
        <p:nvSpPr>
          <p:cNvPr id="5" name="Rectangle 3"/>
          <p:cNvSpPr txBox="1">
            <a:spLocks noChangeArrowheads="1"/>
          </p:cNvSpPr>
          <p:nvPr/>
        </p:nvSpPr>
        <p:spPr bwMode="auto">
          <a:xfrm>
            <a:off x="228600" y="4191000"/>
            <a:ext cx="8915400"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a:lstStyle>
          <a:p>
            <a:r>
              <a:rPr lang="en-US" dirty="0" smtClean="0"/>
              <a:t>Around 1970, research began on a new form of architecture for long distance communications: Packet Switching.</a:t>
            </a:r>
            <a:endParaRPr lang="en-US" dirty="0"/>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191000" y="1828800"/>
            <a:ext cx="4419600" cy="1981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Rectangle 2"/>
          <p:cNvSpPr txBox="1">
            <a:spLocks noChangeArrowheads="1"/>
          </p:cNvSpPr>
          <p:nvPr/>
        </p:nvSpPr>
        <p:spPr bwMode="auto">
          <a:xfrm>
            <a:off x="838200" y="6858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lang="en-US" smtClean="0"/>
              <a:t>Packet Switching</a:t>
            </a:r>
            <a:endParaRPr lang="en-US" dirty="0"/>
          </a:p>
        </p:txBody>
      </p:sp>
    </p:spTree>
    <p:extLst>
      <p:ext uri="{BB962C8B-B14F-4D97-AF65-F5344CB8AC3E}">
        <p14:creationId xmlns:p14="http://schemas.microsoft.com/office/powerpoint/2010/main" xmlns="" val="18997633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1026"/>
          <p:cNvSpPr>
            <a:spLocks noGrp="1" noChangeArrowheads="1"/>
          </p:cNvSpPr>
          <p:nvPr>
            <p:ph type="title"/>
          </p:nvPr>
        </p:nvSpPr>
        <p:spPr/>
        <p:txBody>
          <a:bodyPr/>
          <a:lstStyle/>
          <a:p>
            <a:r>
              <a:rPr lang="en-US" smtClean="0"/>
              <a:t>Introduction</a:t>
            </a:r>
            <a:endParaRPr lang="en-US"/>
          </a:p>
        </p:txBody>
      </p:sp>
      <p:sp>
        <p:nvSpPr>
          <p:cNvPr id="6148" name="Rectangle 1027"/>
          <p:cNvSpPr>
            <a:spLocks noGrp="1" noChangeArrowheads="1"/>
          </p:cNvSpPr>
          <p:nvPr>
            <p:ph type="body" idx="1"/>
          </p:nvPr>
        </p:nvSpPr>
        <p:spPr/>
        <p:txBody>
          <a:bodyPr/>
          <a:lstStyle/>
          <a:p>
            <a:r>
              <a:rPr lang="en-US" smtClean="0"/>
              <a:t>Packet Switching  refers to protocols in which messages are divided into packets before they are sent. Each packet is then transmitted individually and can even follow different routes to its destination. Once all the packets forming a message arrive at the destination, they are recompiled into the original message.</a:t>
            </a:r>
            <a:endParaRPr lang="en-US"/>
          </a:p>
        </p:txBody>
      </p:sp>
      <p:sp>
        <p:nvSpPr>
          <p:cNvPr id="6146" name="Slide Number Placeholder 5"/>
          <p:cNvSpPr>
            <a:spLocks noGrp="1"/>
          </p:cNvSpPr>
          <p:nvPr>
            <p:ph type="sldNum" sz="quarter" idx="12"/>
          </p:nvPr>
        </p:nvSpPr>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AC2C8047-5432-DA4E-B1B8-A59302ECB616}" type="slidenum">
              <a:rPr lang="en-US" smtClean="0"/>
              <a:pPr/>
              <a:t>78</a:t>
            </a:fld>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r>
              <a:rPr lang="en-US" smtClean="0"/>
              <a:t>Packet Switching Operation</a:t>
            </a:r>
            <a:endParaRPr lang="en-US"/>
          </a:p>
        </p:txBody>
      </p:sp>
      <p:sp>
        <p:nvSpPr>
          <p:cNvPr id="7172" name="Rectangle 3"/>
          <p:cNvSpPr>
            <a:spLocks noGrp="1" noChangeArrowheads="1"/>
          </p:cNvSpPr>
          <p:nvPr>
            <p:ph type="body" idx="1"/>
          </p:nvPr>
        </p:nvSpPr>
        <p:spPr/>
        <p:txBody>
          <a:bodyPr/>
          <a:lstStyle/>
          <a:p>
            <a:r>
              <a:rPr lang="en-US" sz="2600" dirty="0" smtClean="0"/>
              <a:t>Data are transmitted in short packets.  Typically an upper bound on packet size is 1000 octets.</a:t>
            </a:r>
          </a:p>
          <a:p>
            <a:r>
              <a:rPr lang="en-US" sz="2600" dirty="0" smtClean="0"/>
              <a:t>If a station has a longer message to send it breaks it up into a series of small packets.  Each packet now contains part of the user's data and some control information. </a:t>
            </a:r>
          </a:p>
          <a:p>
            <a:r>
              <a:rPr lang="en-US" sz="2600" dirty="0" smtClean="0"/>
              <a:t>The control information should at least contain:</a:t>
            </a:r>
          </a:p>
          <a:p>
            <a:pPr lvl="1"/>
            <a:r>
              <a:rPr lang="en-US" sz="2600" dirty="0" smtClean="0"/>
              <a:t>Destination Address</a:t>
            </a:r>
          </a:p>
          <a:p>
            <a:pPr lvl="1"/>
            <a:r>
              <a:rPr lang="en-US" sz="2600" dirty="0" smtClean="0"/>
              <a:t>Source Address</a:t>
            </a:r>
          </a:p>
          <a:p>
            <a:r>
              <a:rPr lang="en-US" sz="2600" dirty="0" smtClean="0"/>
              <a:t>Store and forward - Packets are received, stored briefly (buffered) and past on to the next node</a:t>
            </a:r>
            <a:endParaRPr lang="en-US" sz="2600" dirty="0"/>
          </a:p>
        </p:txBody>
      </p:sp>
      <p:sp>
        <p:nvSpPr>
          <p:cNvPr id="7170" name="Slide Number Placeholder 5"/>
          <p:cNvSpPr>
            <a:spLocks noGrp="1"/>
          </p:cNvSpPr>
          <p:nvPr>
            <p:ph type="sldNum" sz="quarter" idx="12"/>
          </p:nvPr>
        </p:nvSpPr>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F19CE9E7-A5D6-8547-9D78-E501969679CA}" type="slidenum">
              <a:rPr lang="en-US" smtClean="0"/>
              <a:pPr/>
              <a:t>79</a:t>
            </a:fld>
            <a:endParaRPr lang="en-US"/>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r>
              <a:rPr lang="en-US" smtClean="0"/>
              <a:t>Advantages</a:t>
            </a:r>
            <a:endParaRPr lang="en-US"/>
          </a:p>
        </p:txBody>
      </p:sp>
      <p:sp>
        <p:nvSpPr>
          <p:cNvPr id="8196" name="Rectangle 3"/>
          <p:cNvSpPr>
            <a:spLocks noGrp="1" noChangeArrowheads="1"/>
          </p:cNvSpPr>
          <p:nvPr>
            <p:ph type="body" idx="1"/>
          </p:nvPr>
        </p:nvSpPr>
        <p:spPr/>
        <p:txBody>
          <a:bodyPr/>
          <a:lstStyle/>
          <a:p>
            <a:r>
              <a:rPr lang="en-US" sz="2600" dirty="0" smtClean="0"/>
              <a:t>Line efficiency</a:t>
            </a:r>
          </a:p>
          <a:p>
            <a:pPr lvl="1"/>
            <a:r>
              <a:rPr lang="en-US" sz="2600" dirty="0" smtClean="0"/>
              <a:t>Single node to node link can be shared by many packets over time</a:t>
            </a:r>
          </a:p>
          <a:p>
            <a:pPr lvl="1"/>
            <a:r>
              <a:rPr lang="en-US" sz="2600" dirty="0" smtClean="0"/>
              <a:t>Packets queued and transmitted as fast as possible</a:t>
            </a:r>
          </a:p>
          <a:p>
            <a:r>
              <a:rPr lang="en-US" sz="2600" dirty="0" smtClean="0"/>
              <a:t>Data rate conversion</a:t>
            </a:r>
          </a:p>
          <a:p>
            <a:pPr lvl="1"/>
            <a:r>
              <a:rPr lang="en-US" sz="2600" dirty="0" smtClean="0"/>
              <a:t>Each station connects to the local node at its own speed</a:t>
            </a:r>
          </a:p>
          <a:p>
            <a:pPr lvl="1"/>
            <a:r>
              <a:rPr lang="en-US" sz="2600" dirty="0" smtClean="0"/>
              <a:t>Nodes buffer data if required to equalize rates</a:t>
            </a:r>
          </a:p>
          <a:p>
            <a:r>
              <a:rPr lang="en-US" sz="2600" dirty="0" smtClean="0"/>
              <a:t>Packets are accepted even when network is busy</a:t>
            </a:r>
          </a:p>
          <a:p>
            <a:pPr lvl="1"/>
            <a:r>
              <a:rPr lang="en-US" sz="2600" dirty="0" smtClean="0"/>
              <a:t>Delivery may slow down</a:t>
            </a:r>
          </a:p>
          <a:p>
            <a:r>
              <a:rPr lang="en-US" sz="2600" dirty="0" smtClean="0"/>
              <a:t>Priorities can be used</a:t>
            </a:r>
            <a:endParaRPr lang="en-US" sz="2600" dirty="0"/>
          </a:p>
        </p:txBody>
      </p:sp>
      <p:sp>
        <p:nvSpPr>
          <p:cNvPr id="8194" name="Slide Number Placeholder 5"/>
          <p:cNvSpPr>
            <a:spLocks noGrp="1"/>
          </p:cNvSpPr>
          <p:nvPr>
            <p:ph type="sldNum" sz="quarter" idx="12"/>
          </p:nvPr>
        </p:nvSpPr>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0C675685-C9F1-E342-A9AE-DD4D49D16B20}" type="slidenum">
              <a:rPr lang="en-US" smtClean="0"/>
              <a:pPr/>
              <a:t>80</a:t>
            </a:fld>
            <a:endParaRPr 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r>
              <a:rPr lang="en-US" smtClean="0"/>
              <a:t>Switching Technique - Virtual Circuits and Datagrams</a:t>
            </a:r>
            <a:endParaRPr lang="en-US"/>
          </a:p>
        </p:txBody>
      </p:sp>
      <p:sp>
        <p:nvSpPr>
          <p:cNvPr id="9220" name="Rectangle 3"/>
          <p:cNvSpPr>
            <a:spLocks noGrp="1" noChangeArrowheads="1"/>
          </p:cNvSpPr>
          <p:nvPr>
            <p:ph type="body" idx="1"/>
          </p:nvPr>
        </p:nvSpPr>
        <p:spPr/>
        <p:txBody>
          <a:bodyPr/>
          <a:lstStyle/>
          <a:p>
            <a:r>
              <a:rPr lang="en-US" smtClean="0"/>
              <a:t>Station breaks long message into packets</a:t>
            </a:r>
          </a:p>
          <a:p>
            <a:r>
              <a:rPr lang="en-US" smtClean="0"/>
              <a:t>Packets sent one at a time to the network</a:t>
            </a:r>
          </a:p>
          <a:p>
            <a:r>
              <a:rPr lang="en-US" smtClean="0"/>
              <a:t>Packets handled in two ways</a:t>
            </a:r>
          </a:p>
          <a:p>
            <a:pPr lvl="1"/>
            <a:r>
              <a:rPr lang="en-US" smtClean="0"/>
              <a:t>Datagram</a:t>
            </a:r>
          </a:p>
          <a:p>
            <a:pPr lvl="1"/>
            <a:r>
              <a:rPr lang="en-US" smtClean="0"/>
              <a:t>Virtual circuit</a:t>
            </a:r>
          </a:p>
          <a:p>
            <a:pPr lvl="1"/>
            <a:endParaRPr lang="en-US"/>
          </a:p>
        </p:txBody>
      </p:sp>
      <p:sp>
        <p:nvSpPr>
          <p:cNvPr id="9218" name="Slide Number Placeholder 5"/>
          <p:cNvSpPr>
            <a:spLocks noGrp="1"/>
          </p:cNvSpPr>
          <p:nvPr>
            <p:ph type="sldNum" sz="quarter" idx="12"/>
          </p:nvPr>
        </p:nvSpPr>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705C0BDA-8E0E-5F42-BDFE-322F9607E41B}" type="slidenum">
              <a:rPr lang="en-US" smtClean="0"/>
              <a:pPr/>
              <a:t>81</a:t>
            </a:fld>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r>
              <a:rPr lang="en-US" dirty="0" smtClean="0"/>
              <a:t>Datagram Packet Switching</a:t>
            </a:r>
            <a:endParaRPr lang="en-US" dirty="0"/>
          </a:p>
        </p:txBody>
      </p:sp>
      <p:sp>
        <p:nvSpPr>
          <p:cNvPr id="10244" name="Rectangle 3"/>
          <p:cNvSpPr>
            <a:spLocks noGrp="1" noChangeArrowheads="1"/>
          </p:cNvSpPr>
          <p:nvPr>
            <p:ph type="body" idx="1"/>
          </p:nvPr>
        </p:nvSpPr>
        <p:spPr/>
        <p:txBody>
          <a:bodyPr/>
          <a:lstStyle/>
          <a:p>
            <a:r>
              <a:rPr lang="en-US" sz="2800" dirty="0" smtClean="0"/>
              <a:t>In datagram approach each packet is treated independently with no reference to packets that have gone before.  No connection is set up.</a:t>
            </a:r>
          </a:p>
          <a:p>
            <a:r>
              <a:rPr lang="en-US" sz="2800" dirty="0" smtClean="0"/>
              <a:t>Packets can take any practical route</a:t>
            </a:r>
          </a:p>
          <a:p>
            <a:r>
              <a:rPr lang="en-US" sz="2800" dirty="0" smtClean="0"/>
              <a:t>Packets may arrive out of order</a:t>
            </a:r>
          </a:p>
          <a:p>
            <a:r>
              <a:rPr lang="en-US" sz="2800" dirty="0" smtClean="0"/>
              <a:t>Packets may go missing</a:t>
            </a:r>
          </a:p>
          <a:p>
            <a:r>
              <a:rPr lang="en-US" sz="2800" dirty="0" smtClean="0"/>
              <a:t>Up to receiver to re-order packets and recover from missing packets</a:t>
            </a:r>
          </a:p>
          <a:p>
            <a:r>
              <a:rPr lang="en-US" sz="2800" dirty="0" smtClean="0"/>
              <a:t>More processing time per packet per node</a:t>
            </a:r>
          </a:p>
          <a:p>
            <a:r>
              <a:rPr lang="en-US" sz="2800" dirty="0" smtClean="0"/>
              <a:t>Robust in the face of link or node failures.</a:t>
            </a:r>
            <a:endParaRPr lang="en-US" sz="2800" dirty="0"/>
          </a:p>
        </p:txBody>
      </p:sp>
      <p:sp>
        <p:nvSpPr>
          <p:cNvPr id="10242" name="Slide Number Placeholder 5"/>
          <p:cNvSpPr>
            <a:spLocks noGrp="1"/>
          </p:cNvSpPr>
          <p:nvPr>
            <p:ph type="sldNum" sz="quarter" idx="12"/>
          </p:nvPr>
        </p:nvSpPr>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C8494470-539B-1B40-9B9D-2802FE88272C}" type="slidenum">
              <a:rPr lang="en-US" smtClean="0"/>
              <a:pPr/>
              <a:t>82</a:t>
            </a:fld>
            <a:endParaRPr 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2"/>
          <p:cNvPicPr>
            <a:picLocks noGrp="1" noChangeAspect="1" noChangeArrowheads="1"/>
          </p:cNvPicPr>
          <p:nvPr>
            <p:ph/>
          </p:nvPr>
        </p:nvPicPr>
        <p:blipFill>
          <a:blip r:embed="rId2">
            <a:extLst>
              <a:ext uri="{28A0092B-C50C-407E-A947-70E740481C1C}">
                <a14:useLocalDpi xmlns:a14="http://schemas.microsoft.com/office/drawing/2010/main" xmlns="" val="0"/>
              </a:ext>
            </a:extLst>
          </a:blip>
          <a:srcRect t="20578" b="20578"/>
          <a:stretch>
            <a:fillRect/>
          </a:stretch>
        </p:blipFill>
        <p:spPr>
          <a:xfrm>
            <a:off x="3352800" y="152400"/>
            <a:ext cx="5486400" cy="6248400"/>
          </a:xfrm>
        </p:spPr>
      </p:pic>
      <p:sp>
        <p:nvSpPr>
          <p:cNvPr id="11266" name="Slide Number Placeholder 4"/>
          <p:cNvSpPr>
            <a:spLocks noGrp="1"/>
          </p:cNvSpPr>
          <p:nvPr>
            <p:ph type="sldNum" sz="quarter" idx="12"/>
          </p:nvPr>
        </p:nvSpPr>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0B4FE241-6DF0-0F49-96AC-1637388CA37C}" type="slidenum">
              <a:rPr lang="en-US" smtClean="0"/>
              <a:pPr/>
              <a:t>83</a:t>
            </a:fld>
            <a:endParaRPr lang="en-US"/>
          </a:p>
        </p:txBody>
      </p:sp>
      <p:sp>
        <p:nvSpPr>
          <p:cNvPr id="11268" name="Text Box 3"/>
          <p:cNvSpPr txBox="1">
            <a:spLocks noChangeArrowheads="1"/>
          </p:cNvSpPr>
          <p:nvPr/>
        </p:nvSpPr>
        <p:spPr bwMode="auto">
          <a:xfrm>
            <a:off x="228600" y="1752600"/>
            <a:ext cx="2895600" cy="2771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4400" b="1" dirty="0">
                <a:latin typeface="Arial" charset="0"/>
              </a:rPr>
              <a:t>Packet Switching Datagram Approach</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r>
              <a:rPr lang="en-US" smtClean="0"/>
              <a:t>Virtual Circuit Packet Switching</a:t>
            </a:r>
            <a:endParaRPr lang="en-US"/>
          </a:p>
        </p:txBody>
      </p:sp>
      <p:sp>
        <p:nvSpPr>
          <p:cNvPr id="12292" name="Rectangle 3"/>
          <p:cNvSpPr>
            <a:spLocks noGrp="1" noChangeArrowheads="1"/>
          </p:cNvSpPr>
          <p:nvPr>
            <p:ph type="body" idx="1"/>
          </p:nvPr>
        </p:nvSpPr>
        <p:spPr/>
        <p:txBody>
          <a:bodyPr/>
          <a:lstStyle/>
          <a:p>
            <a:r>
              <a:rPr lang="en-US" sz="2200" dirty="0" smtClean="0"/>
              <a:t>In the Virtual Circuit approach a pre-planned route is established before any packets are sent.  </a:t>
            </a:r>
          </a:p>
          <a:p>
            <a:r>
              <a:rPr lang="en-US" sz="2200" dirty="0" smtClean="0"/>
              <a:t>There is a call set up before the exchange of data (handshake).  </a:t>
            </a:r>
          </a:p>
          <a:p>
            <a:r>
              <a:rPr lang="en-US" sz="2200" dirty="0" smtClean="0"/>
              <a:t>All packets follow the same route and therefore arrive in sequence.</a:t>
            </a:r>
          </a:p>
          <a:p>
            <a:r>
              <a:rPr lang="en-US" sz="2200" dirty="0" smtClean="0"/>
              <a:t>Each packet contains a virtual circuit identifier instead of destination address</a:t>
            </a:r>
          </a:p>
          <a:p>
            <a:r>
              <a:rPr lang="en-US" sz="2200" dirty="0" smtClean="0"/>
              <a:t>More set up time</a:t>
            </a:r>
          </a:p>
          <a:p>
            <a:r>
              <a:rPr lang="en-US" sz="2200" dirty="0" smtClean="0"/>
              <a:t>No routing decisions required for each packet - Less routing or processing time</a:t>
            </a:r>
          </a:p>
          <a:p>
            <a:r>
              <a:rPr lang="en-US" sz="2200" dirty="0" smtClean="0"/>
              <a:t>Susceptible to data loss in the face of link or node failure</a:t>
            </a:r>
          </a:p>
          <a:p>
            <a:r>
              <a:rPr lang="en-US" sz="2200" dirty="0" smtClean="0"/>
              <a:t>Clear request to drop circuit</a:t>
            </a:r>
          </a:p>
          <a:p>
            <a:r>
              <a:rPr lang="en-US" sz="2200" dirty="0" smtClean="0"/>
              <a:t>Not a dedicated path</a:t>
            </a:r>
            <a:endParaRPr lang="en-US" sz="2200" dirty="0"/>
          </a:p>
        </p:txBody>
      </p:sp>
      <p:sp>
        <p:nvSpPr>
          <p:cNvPr id="12290" name="Slide Number Placeholder 5"/>
          <p:cNvSpPr>
            <a:spLocks noGrp="1"/>
          </p:cNvSpPr>
          <p:nvPr>
            <p:ph type="sldNum" sz="quarter" idx="12"/>
          </p:nvPr>
        </p:nvSpPr>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D1FD0180-802D-7946-830B-0ADAC419460D}" type="slidenum">
              <a:rPr lang="en-US" smtClean="0"/>
              <a:pPr/>
              <a:t>84</a:t>
            </a:fld>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2"/>
          <p:cNvPicPr>
            <a:picLocks noGrp="1" noChangeAspect="1" noChangeArrowheads="1"/>
          </p:cNvPicPr>
          <p:nvPr>
            <p:ph/>
          </p:nvPr>
        </p:nvPicPr>
        <p:blipFill>
          <a:blip r:embed="rId2">
            <a:extLst>
              <a:ext uri="{28A0092B-C50C-407E-A947-70E740481C1C}">
                <a14:useLocalDpi xmlns:a14="http://schemas.microsoft.com/office/drawing/2010/main" xmlns="" val="0"/>
              </a:ext>
            </a:extLst>
          </a:blip>
          <a:srcRect t="19814" b="19814"/>
          <a:stretch>
            <a:fillRect/>
          </a:stretch>
        </p:blipFill>
        <p:spPr>
          <a:xfrm>
            <a:off x="2590800" y="228600"/>
            <a:ext cx="6248400" cy="6172200"/>
          </a:xfrm>
        </p:spPr>
      </p:pic>
      <p:sp>
        <p:nvSpPr>
          <p:cNvPr id="13314" name="Slide Number Placeholder 4"/>
          <p:cNvSpPr>
            <a:spLocks noGrp="1"/>
          </p:cNvSpPr>
          <p:nvPr>
            <p:ph type="sldNum" sz="quarter" idx="12"/>
          </p:nvPr>
        </p:nvSpPr>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2239A1BC-8C76-0942-8582-8DD7DFEA7CD8}" type="slidenum">
              <a:rPr lang="en-US" smtClean="0"/>
              <a:pPr/>
              <a:t>85</a:t>
            </a:fld>
            <a:endParaRPr lang="en-US"/>
          </a:p>
        </p:txBody>
      </p:sp>
      <p:sp>
        <p:nvSpPr>
          <p:cNvPr id="13316" name="Text Box 3"/>
          <p:cNvSpPr txBox="1">
            <a:spLocks noChangeArrowheads="1"/>
          </p:cNvSpPr>
          <p:nvPr/>
        </p:nvSpPr>
        <p:spPr bwMode="auto">
          <a:xfrm>
            <a:off x="0" y="1752600"/>
            <a:ext cx="2895600" cy="3441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4400" b="1" dirty="0">
                <a:latin typeface="Arial" charset="0"/>
              </a:rPr>
              <a:t>Packet Switching Virtual Circuit Approach</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r>
              <a:rPr lang="en-US" smtClean="0"/>
              <a:t>Virtual Circuits vs. Datagram</a:t>
            </a:r>
            <a:endParaRPr lang="en-US"/>
          </a:p>
        </p:txBody>
      </p:sp>
      <p:sp>
        <p:nvSpPr>
          <p:cNvPr id="14340" name="Rectangle 3"/>
          <p:cNvSpPr>
            <a:spLocks noGrp="1" noChangeArrowheads="1"/>
          </p:cNvSpPr>
          <p:nvPr>
            <p:ph type="body" idx="1"/>
          </p:nvPr>
        </p:nvSpPr>
        <p:spPr/>
        <p:txBody>
          <a:bodyPr/>
          <a:lstStyle/>
          <a:p>
            <a:r>
              <a:rPr lang="en-US" sz="2200" dirty="0" smtClean="0"/>
              <a:t>Virtual circuits</a:t>
            </a:r>
          </a:p>
          <a:p>
            <a:pPr lvl="1"/>
            <a:r>
              <a:rPr lang="en-US" sz="2200" dirty="0" smtClean="0"/>
              <a:t>Network can provide sequencing and error control</a:t>
            </a:r>
          </a:p>
          <a:p>
            <a:pPr lvl="1"/>
            <a:r>
              <a:rPr lang="en-US" sz="2200" dirty="0" smtClean="0"/>
              <a:t>Packets are forwarded more quickly</a:t>
            </a:r>
          </a:p>
          <a:p>
            <a:pPr lvl="2"/>
            <a:r>
              <a:rPr lang="en-US" sz="2200" dirty="0" smtClean="0"/>
              <a:t>No routing decisions to make</a:t>
            </a:r>
          </a:p>
          <a:p>
            <a:pPr lvl="1"/>
            <a:r>
              <a:rPr lang="en-US" sz="2200" dirty="0" smtClean="0"/>
              <a:t>Less reliable</a:t>
            </a:r>
          </a:p>
          <a:p>
            <a:pPr lvl="2"/>
            <a:r>
              <a:rPr lang="en-US" sz="2200" dirty="0" smtClean="0"/>
              <a:t>Loss of a node looses all circuits through that node</a:t>
            </a:r>
          </a:p>
          <a:p>
            <a:r>
              <a:rPr lang="en-US" sz="2200" dirty="0" smtClean="0"/>
              <a:t>Datagram</a:t>
            </a:r>
          </a:p>
          <a:p>
            <a:pPr lvl="1"/>
            <a:r>
              <a:rPr lang="en-US" sz="2200" dirty="0" smtClean="0"/>
              <a:t>No call setup phase</a:t>
            </a:r>
          </a:p>
          <a:p>
            <a:pPr lvl="2"/>
            <a:r>
              <a:rPr lang="en-US" sz="2200" dirty="0" smtClean="0"/>
              <a:t>Better if few packets</a:t>
            </a:r>
          </a:p>
          <a:p>
            <a:pPr lvl="1"/>
            <a:r>
              <a:rPr lang="en-US" sz="2200" dirty="0" smtClean="0"/>
              <a:t>More flexible</a:t>
            </a:r>
          </a:p>
          <a:p>
            <a:pPr lvl="2"/>
            <a:r>
              <a:rPr lang="en-US" sz="2200" dirty="0" smtClean="0"/>
              <a:t>Routing can be used to avoid congested parts of the network</a:t>
            </a:r>
            <a:endParaRPr lang="en-US" sz="2200" dirty="0"/>
          </a:p>
        </p:txBody>
      </p:sp>
      <p:sp>
        <p:nvSpPr>
          <p:cNvPr id="14338" name="Slide Number Placeholder 5"/>
          <p:cNvSpPr>
            <a:spLocks noGrp="1"/>
          </p:cNvSpPr>
          <p:nvPr>
            <p:ph type="sldNum" sz="quarter" idx="12"/>
          </p:nvPr>
        </p:nvSpPr>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769A8BF2-50E4-D54C-A60B-14FEB4C58A04}" type="slidenum">
              <a:rPr lang="en-US" smtClean="0"/>
              <a:pPr/>
              <a:t>86</a:t>
            </a:fld>
            <a:endParaRPr lang="en-US"/>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r>
              <a:rPr lang="en-US" smtClean="0"/>
              <a:t>Packet switching - datagrams or virtual circuits</a:t>
            </a:r>
            <a:endParaRPr lang="en-US"/>
          </a:p>
        </p:txBody>
      </p:sp>
      <p:sp>
        <p:nvSpPr>
          <p:cNvPr id="15364" name="Rectangle 3"/>
          <p:cNvSpPr>
            <a:spLocks noGrp="1" noChangeArrowheads="1"/>
          </p:cNvSpPr>
          <p:nvPr>
            <p:ph type="body" idx="1"/>
          </p:nvPr>
        </p:nvSpPr>
        <p:spPr/>
        <p:txBody>
          <a:bodyPr/>
          <a:lstStyle/>
          <a:p>
            <a:r>
              <a:rPr lang="en-US" sz="2000" dirty="0" smtClean="0"/>
              <a:t>Interface between station and network node</a:t>
            </a:r>
          </a:p>
          <a:p>
            <a:pPr lvl="1"/>
            <a:r>
              <a:rPr lang="en-US" sz="2000" dirty="0" smtClean="0"/>
              <a:t>Connection oriented</a:t>
            </a:r>
          </a:p>
          <a:p>
            <a:pPr lvl="2"/>
            <a:r>
              <a:rPr lang="en-US" sz="2000" dirty="0" smtClean="0"/>
              <a:t>Station requests logical connection (virtual circuit)</a:t>
            </a:r>
          </a:p>
          <a:p>
            <a:pPr lvl="2"/>
            <a:r>
              <a:rPr lang="en-US" sz="2000" dirty="0" smtClean="0"/>
              <a:t>All packets identified as belonging to that connection &amp; sequentially numbered</a:t>
            </a:r>
          </a:p>
          <a:p>
            <a:pPr lvl="2"/>
            <a:r>
              <a:rPr lang="en-US" sz="2000" dirty="0" smtClean="0"/>
              <a:t>Network delivers packets in sequence</a:t>
            </a:r>
          </a:p>
          <a:p>
            <a:pPr lvl="2"/>
            <a:r>
              <a:rPr lang="en-US" sz="2000" dirty="0" smtClean="0"/>
              <a:t>External virtual circuit service</a:t>
            </a:r>
          </a:p>
          <a:p>
            <a:pPr lvl="2"/>
            <a:r>
              <a:rPr lang="en-US" sz="2000" dirty="0" smtClean="0"/>
              <a:t>e.g. X.25</a:t>
            </a:r>
          </a:p>
          <a:p>
            <a:pPr lvl="2"/>
            <a:r>
              <a:rPr lang="en-US" sz="2000" dirty="0" smtClean="0"/>
              <a:t>Different from internal virtual circuit operation</a:t>
            </a:r>
          </a:p>
          <a:p>
            <a:pPr lvl="1"/>
            <a:r>
              <a:rPr lang="en-US" sz="2000" dirty="0" smtClean="0"/>
              <a:t>Connectionless</a:t>
            </a:r>
          </a:p>
          <a:p>
            <a:pPr lvl="2"/>
            <a:r>
              <a:rPr lang="en-US" sz="2000" dirty="0" smtClean="0"/>
              <a:t>Packets handled independently</a:t>
            </a:r>
          </a:p>
          <a:p>
            <a:pPr lvl="2"/>
            <a:r>
              <a:rPr lang="en-US" sz="2000" dirty="0" smtClean="0"/>
              <a:t>External datagram service</a:t>
            </a:r>
          </a:p>
          <a:p>
            <a:pPr lvl="2"/>
            <a:r>
              <a:rPr lang="en-US" sz="2000" dirty="0" smtClean="0"/>
              <a:t>Different from internal datagram operation</a:t>
            </a:r>
            <a:endParaRPr lang="en-US" sz="2000" dirty="0"/>
          </a:p>
        </p:txBody>
      </p:sp>
      <p:sp>
        <p:nvSpPr>
          <p:cNvPr id="15362" name="Slide Number Placeholder 5"/>
          <p:cNvSpPr>
            <a:spLocks noGrp="1"/>
          </p:cNvSpPr>
          <p:nvPr>
            <p:ph type="sldNum" sz="quarter" idx="12"/>
          </p:nvPr>
        </p:nvSpPr>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CADC4EDA-8965-1C47-9C93-63A26786B805}" type="slidenum">
              <a:rPr lang="en-US" smtClean="0"/>
              <a:pPr/>
              <a:t>87</a:t>
            </a:fld>
            <a:endParaRPr lang="en-US"/>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0" y="2743200"/>
            <a:ext cx="3352800" cy="2963862"/>
          </a:xfrm>
        </p:spPr>
        <p:txBody>
          <a:bodyPr/>
          <a:lstStyle/>
          <a:p>
            <a:r>
              <a:rPr lang="en-US" dirty="0" smtClean="0"/>
              <a:t>External </a:t>
            </a:r>
            <a:br>
              <a:rPr lang="en-US" dirty="0" smtClean="0"/>
            </a:br>
            <a:r>
              <a:rPr lang="en-US" dirty="0" smtClean="0"/>
              <a:t>Virtual </a:t>
            </a:r>
            <a:br>
              <a:rPr lang="en-US" dirty="0" smtClean="0"/>
            </a:br>
            <a:r>
              <a:rPr lang="en-US" dirty="0" smtClean="0"/>
              <a:t>Circuit and</a:t>
            </a:r>
            <a:br>
              <a:rPr lang="en-US" dirty="0" smtClean="0"/>
            </a:br>
            <a:r>
              <a:rPr lang="en-US" dirty="0" smtClean="0"/>
              <a:t>Datagram </a:t>
            </a:r>
            <a:br>
              <a:rPr lang="en-US" dirty="0" smtClean="0"/>
            </a:br>
            <a:r>
              <a:rPr lang="en-US" dirty="0" smtClean="0"/>
              <a:t>Operation</a:t>
            </a:r>
            <a:endParaRPr lang="en-US" dirty="0"/>
          </a:p>
        </p:txBody>
      </p:sp>
      <p:sp>
        <p:nvSpPr>
          <p:cNvPr id="16386" name="Slide Number Placeholder 5"/>
          <p:cNvSpPr>
            <a:spLocks noGrp="1"/>
          </p:cNvSpPr>
          <p:nvPr>
            <p:ph type="sldNum" sz="quarter" idx="12"/>
          </p:nvPr>
        </p:nvSpPr>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82FAF66B-6F94-5C4C-A248-E424BB631DFD}" type="slidenum">
              <a:rPr lang="en-US" smtClean="0"/>
              <a:pPr/>
              <a:t>88</a:t>
            </a:fld>
            <a:endParaRPr lang="en-US"/>
          </a:p>
        </p:txBody>
      </p:sp>
      <p:pic>
        <p:nvPicPr>
          <p:cNvPr id="16388" name="Picture 3"/>
          <p:cNvPicPr>
            <a:picLocks noChangeAspect="1" noChangeArrowheads="1"/>
          </p:cNvPicPr>
          <p:nvPr/>
        </p:nvPicPr>
        <p:blipFill>
          <a:blip r:embed="rId3">
            <a:extLst>
              <a:ext uri="{28A0092B-C50C-407E-A947-70E740481C1C}">
                <a14:useLocalDpi xmlns:a14="http://schemas.microsoft.com/office/drawing/2010/main" xmlns="" val="0"/>
              </a:ext>
            </a:extLst>
          </a:blip>
          <a:srcRect b="11119"/>
          <a:stretch>
            <a:fillRect/>
          </a:stretch>
        </p:blipFill>
        <p:spPr bwMode="auto">
          <a:xfrm>
            <a:off x="3292475" y="0"/>
            <a:ext cx="5851525"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1" y="2133600"/>
            <a:ext cx="2819400" cy="3810000"/>
          </a:xfrm>
        </p:spPr>
        <p:txBody>
          <a:bodyPr/>
          <a:lstStyle/>
          <a:p>
            <a:r>
              <a:rPr lang="en-US" dirty="0" smtClean="0"/>
              <a:t>Internal</a:t>
            </a:r>
            <a:br>
              <a:rPr lang="en-US" dirty="0" smtClean="0"/>
            </a:br>
            <a:r>
              <a:rPr lang="en-US" dirty="0" smtClean="0"/>
              <a:t>Virtual</a:t>
            </a:r>
            <a:br>
              <a:rPr lang="en-US" dirty="0" smtClean="0"/>
            </a:br>
            <a:r>
              <a:rPr lang="en-US" dirty="0" smtClean="0"/>
              <a:t>Circuit and</a:t>
            </a:r>
            <a:br>
              <a:rPr lang="en-US" dirty="0" smtClean="0"/>
            </a:br>
            <a:r>
              <a:rPr lang="en-US" dirty="0" smtClean="0"/>
              <a:t>Datagram </a:t>
            </a:r>
            <a:br>
              <a:rPr lang="en-US" dirty="0" smtClean="0"/>
            </a:br>
            <a:r>
              <a:rPr lang="en-US" dirty="0" smtClean="0"/>
              <a:t>Operation</a:t>
            </a:r>
            <a:endParaRPr lang="en-US" dirty="0"/>
          </a:p>
        </p:txBody>
      </p:sp>
      <p:sp>
        <p:nvSpPr>
          <p:cNvPr id="18434" name="Slide Number Placeholder 5"/>
          <p:cNvSpPr>
            <a:spLocks noGrp="1"/>
          </p:cNvSpPr>
          <p:nvPr>
            <p:ph type="sldNum" sz="quarter" idx="12"/>
          </p:nvPr>
        </p:nvSpPr>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95A2DE7E-C19C-5442-9AED-AED69854C6DF}" type="slidenum">
              <a:rPr lang="en-US" smtClean="0"/>
              <a:pPr/>
              <a:t>89</a:t>
            </a:fld>
            <a:endParaRPr lang="en-US"/>
          </a:p>
        </p:txBody>
      </p:sp>
      <p:pic>
        <p:nvPicPr>
          <p:cNvPr id="18436" name="Picture 3"/>
          <p:cNvPicPr>
            <a:picLocks noChangeAspect="1" noChangeArrowheads="1"/>
          </p:cNvPicPr>
          <p:nvPr/>
        </p:nvPicPr>
        <p:blipFill>
          <a:blip r:embed="rId2">
            <a:extLst>
              <a:ext uri="{28A0092B-C50C-407E-A947-70E740481C1C}">
                <a14:useLocalDpi xmlns:a14="http://schemas.microsoft.com/office/drawing/2010/main" xmlns="" val="0"/>
              </a:ext>
            </a:extLst>
          </a:blip>
          <a:srcRect b="6921"/>
          <a:stretch>
            <a:fillRect/>
          </a:stretch>
        </p:blipFill>
        <p:spPr bwMode="auto">
          <a:xfrm>
            <a:off x="3576638" y="0"/>
            <a:ext cx="5567362"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2600" dirty="0"/>
              <a:t>Q:-Explain the difference between datagram and virtual circuit operation.</a:t>
            </a:r>
          </a:p>
          <a:p>
            <a:pPr marL="0" indent="0">
              <a:buNone/>
            </a:pPr>
            <a:endParaRPr lang="en-US" sz="2600" dirty="0"/>
          </a:p>
          <a:p>
            <a:pPr marL="0" indent="0">
              <a:buNone/>
            </a:pPr>
            <a:r>
              <a:rPr lang="en-US" sz="2600" dirty="0" err="1" smtClean="0"/>
              <a:t>Ans</a:t>
            </a:r>
            <a:r>
              <a:rPr lang="en-US" sz="2600" dirty="0" smtClean="0"/>
              <a:t>:-</a:t>
            </a:r>
            <a:r>
              <a:rPr lang="en-US" sz="2600" dirty="0"/>
              <a:t>In the datagram approach, each packet is treated independently, with no </a:t>
            </a:r>
            <a:r>
              <a:rPr lang="en-US" sz="2600" dirty="0" smtClean="0"/>
              <a:t>reference to </a:t>
            </a:r>
            <a:r>
              <a:rPr lang="en-US" sz="2600" dirty="0"/>
              <a:t>packets that have gone before. In the virtual circuit approach, a </a:t>
            </a:r>
            <a:r>
              <a:rPr lang="en-US" sz="2600" dirty="0" smtClean="0"/>
              <a:t>preplanned route </a:t>
            </a:r>
            <a:r>
              <a:rPr lang="en-US" sz="2600" dirty="0"/>
              <a:t>is established before any packets are sent. Once the route is established, </a:t>
            </a:r>
            <a:r>
              <a:rPr lang="en-US" sz="2600" dirty="0" smtClean="0"/>
              <a:t>all the </a:t>
            </a:r>
            <a:r>
              <a:rPr lang="en-US" sz="2600" dirty="0"/>
              <a:t>packets between a pair of communicating parties follow this same </a:t>
            </a:r>
            <a:r>
              <a:rPr lang="en-US" sz="2600" dirty="0" smtClean="0"/>
              <a:t>route through </a:t>
            </a:r>
            <a:r>
              <a:rPr lang="en-US" sz="2600" dirty="0"/>
              <a:t>the network.</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90</a:t>
            </a:fld>
            <a:endParaRPr lang="en-US"/>
          </a:p>
        </p:txBody>
      </p:sp>
      <p:sp>
        <p:nvSpPr>
          <p:cNvPr id="5" name="Title 1"/>
          <p:cNvSpPr txBox="1">
            <a:spLocks/>
          </p:cNvSpPr>
          <p:nvPr/>
        </p:nvSpPr>
        <p:spPr bwMode="auto">
          <a:xfrm>
            <a:off x="838200" y="685800"/>
            <a:ext cx="8610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lang="en-US" sz="3800" dirty="0" smtClean="0"/>
              <a:t>Review </a:t>
            </a:r>
            <a:r>
              <a:rPr lang="en-US" sz="3800" dirty="0" err="1" smtClean="0"/>
              <a:t>Ans</a:t>
            </a:r>
            <a:r>
              <a:rPr lang="en-US" sz="3800" dirty="0" smtClean="0"/>
              <a:t/>
            </a:r>
            <a:br>
              <a:rPr lang="en-US" sz="3800" dirty="0" smtClean="0"/>
            </a:br>
            <a:r>
              <a:rPr lang="en-US" sz="3800" dirty="0" smtClean="0"/>
              <a:t>Datagram Vs. Virtual Circuit Operation</a:t>
            </a:r>
            <a:endParaRPr lang="en-US" sz="3800" dirty="0"/>
          </a:p>
        </p:txBody>
      </p:sp>
      <p:sp>
        <p:nvSpPr>
          <p:cNvPr id="6" name="Content Placeholder 2"/>
          <p:cNvSpPr txBox="1">
            <a:spLocks/>
          </p:cNvSpPr>
          <p:nvPr/>
        </p:nvSpPr>
        <p:spPr bwMode="auto">
          <a:xfrm>
            <a:off x="3200400" y="828674"/>
            <a:ext cx="9144000" cy="48402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a:lstStyle>
          <a:p>
            <a:pPr marL="0" indent="0">
              <a:buFont typeface="Wingdings" charset="0"/>
              <a:buNone/>
            </a:pPr>
            <a:endParaRPr lang="en-US" dirty="0"/>
          </a:p>
        </p:txBody>
      </p:sp>
    </p:spTree>
    <p:extLst>
      <p:ext uri="{BB962C8B-B14F-4D97-AF65-F5344CB8AC3E}">
        <p14:creationId xmlns:p14="http://schemas.microsoft.com/office/powerpoint/2010/main" xmlns="" val="69051906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91</a:t>
            </a:fld>
            <a:endParaRPr lang="en-US"/>
          </a:p>
        </p:txBody>
      </p:sp>
    </p:spTree>
    <p:extLst>
      <p:ext uri="{BB962C8B-B14F-4D97-AF65-F5344CB8AC3E}">
        <p14:creationId xmlns:p14="http://schemas.microsoft.com/office/powerpoint/2010/main" xmlns="" val="63510116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Question:</a:t>
            </a:r>
            <a:br>
              <a:rPr lang="en-US" dirty="0" smtClean="0"/>
            </a:br>
            <a:r>
              <a:rPr lang="en-US" sz="2400" dirty="0" smtClean="0"/>
              <a:t>Limitations of Circuit Switching for Data Transmission</a:t>
            </a:r>
            <a:endParaRPr lang="en-US" sz="2400" dirty="0"/>
          </a:p>
        </p:txBody>
      </p:sp>
      <p:sp>
        <p:nvSpPr>
          <p:cNvPr id="3" name="Content Placeholder 2"/>
          <p:cNvSpPr>
            <a:spLocks noGrp="1"/>
          </p:cNvSpPr>
          <p:nvPr>
            <p:ph idx="1"/>
          </p:nvPr>
        </p:nvSpPr>
        <p:spPr/>
        <p:txBody>
          <a:bodyPr/>
          <a:lstStyle/>
          <a:p>
            <a:pPr marL="0" indent="0">
              <a:buNone/>
            </a:pPr>
            <a:r>
              <a:rPr lang="en-US" dirty="0" smtClean="0"/>
              <a:t>Q:-</a:t>
            </a:r>
            <a:r>
              <a:rPr lang="en-US" dirty="0"/>
              <a:t>What are some of the limitations of using a circuit-switching network for </a:t>
            </a:r>
            <a:r>
              <a:rPr lang="en-US" dirty="0" smtClean="0"/>
              <a:t>data transmission</a:t>
            </a:r>
            <a:r>
              <a:rPr lang="en-US" dirty="0"/>
              <a:t>?</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92</a:t>
            </a:fld>
            <a:endParaRPr lang="en-US"/>
          </a:p>
        </p:txBody>
      </p:sp>
    </p:spTree>
    <p:extLst>
      <p:ext uri="{BB962C8B-B14F-4D97-AF65-F5344CB8AC3E}">
        <p14:creationId xmlns:p14="http://schemas.microsoft.com/office/powerpoint/2010/main" xmlns="" val="40054906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762000" y="617538"/>
            <a:ext cx="8382000" cy="1143000"/>
          </a:xfrm>
        </p:spPr>
        <p:txBody>
          <a:bodyPr/>
          <a:lstStyle/>
          <a:p>
            <a:r>
              <a:rPr lang="en-US" sz="3600" dirty="0" smtClean="0"/>
              <a:t>Circuit Switching (e.g., Phone Network)</a:t>
            </a:r>
            <a:endParaRPr lang="en-US" sz="3600" dirty="0"/>
          </a:p>
        </p:txBody>
      </p:sp>
      <p:sp>
        <p:nvSpPr>
          <p:cNvPr id="1773571" name="Rectangle 3"/>
          <p:cNvSpPr>
            <a:spLocks noGrp="1" noChangeArrowheads="1"/>
          </p:cNvSpPr>
          <p:nvPr>
            <p:ph type="body" idx="1"/>
          </p:nvPr>
        </p:nvSpPr>
        <p:spPr>
          <a:xfrm>
            <a:off x="0" y="2133600"/>
            <a:ext cx="9144000" cy="2097088"/>
          </a:xfrm>
        </p:spPr>
        <p:txBody>
          <a:bodyPr/>
          <a:lstStyle/>
          <a:p>
            <a:r>
              <a:rPr lang="en-US" sz="2600" dirty="0" smtClean="0"/>
              <a:t>Establish: source creates circuit to destination</a:t>
            </a:r>
          </a:p>
          <a:p>
            <a:pPr lvl="1"/>
            <a:r>
              <a:rPr lang="en-US" sz="2600" dirty="0" smtClean="0"/>
              <a:t>Node along the path store connection info</a:t>
            </a:r>
          </a:p>
          <a:p>
            <a:pPr lvl="1"/>
            <a:r>
              <a:rPr lang="en-US" sz="2600" dirty="0" smtClean="0"/>
              <a:t>Nodes may reserve resources for the connection</a:t>
            </a:r>
          </a:p>
          <a:p>
            <a:r>
              <a:rPr lang="en-US" sz="2600" dirty="0" smtClean="0"/>
              <a:t>Transfer: source sends data over the circuit</a:t>
            </a:r>
          </a:p>
          <a:p>
            <a:pPr lvl="1"/>
            <a:r>
              <a:rPr lang="en-US" sz="2600" dirty="0" smtClean="0"/>
              <a:t>No destination address, since nodes know path</a:t>
            </a:r>
          </a:p>
          <a:p>
            <a:r>
              <a:rPr lang="en-US" sz="2600" dirty="0" smtClean="0"/>
              <a:t>Teardown: source tears down circuit when done</a:t>
            </a:r>
            <a:endParaRPr lang="en-US" sz="2600" dirty="0"/>
          </a:p>
        </p:txBody>
      </p:sp>
      <p:grpSp>
        <p:nvGrpSpPr>
          <p:cNvPr id="5" name="Group 4"/>
          <p:cNvGrpSpPr/>
          <p:nvPr/>
        </p:nvGrpSpPr>
        <p:grpSpPr>
          <a:xfrm>
            <a:off x="1447800" y="5257800"/>
            <a:ext cx="3538537" cy="1265238"/>
            <a:chOff x="2859088" y="5102225"/>
            <a:chExt cx="3538537" cy="1265238"/>
          </a:xfrm>
        </p:grpSpPr>
        <p:sp>
          <p:nvSpPr>
            <p:cNvPr id="7173" name="Line 4"/>
            <p:cNvSpPr>
              <a:spLocks noChangeShapeType="1"/>
            </p:cNvSpPr>
            <p:nvPr/>
          </p:nvSpPr>
          <p:spPr bwMode="auto">
            <a:xfrm flipH="1">
              <a:off x="5391150" y="5691188"/>
              <a:ext cx="533400"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174" name="Line 5"/>
            <p:cNvSpPr>
              <a:spLocks noChangeShapeType="1"/>
            </p:cNvSpPr>
            <p:nvPr/>
          </p:nvSpPr>
          <p:spPr bwMode="auto">
            <a:xfrm>
              <a:off x="3571875" y="5449888"/>
              <a:ext cx="306388" cy="225425"/>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175" name="Line 6"/>
            <p:cNvSpPr>
              <a:spLocks noChangeShapeType="1"/>
            </p:cNvSpPr>
            <p:nvPr/>
          </p:nvSpPr>
          <p:spPr bwMode="auto">
            <a:xfrm flipH="1">
              <a:off x="3525838" y="5689600"/>
              <a:ext cx="449262" cy="477838"/>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176" name="Line 7"/>
            <p:cNvSpPr>
              <a:spLocks noChangeShapeType="1"/>
            </p:cNvSpPr>
            <p:nvPr/>
          </p:nvSpPr>
          <p:spPr bwMode="auto">
            <a:xfrm>
              <a:off x="3975100" y="5689600"/>
              <a:ext cx="542925" cy="473075"/>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177" name="Line 8"/>
            <p:cNvSpPr>
              <a:spLocks noChangeShapeType="1"/>
            </p:cNvSpPr>
            <p:nvPr/>
          </p:nvSpPr>
          <p:spPr bwMode="auto">
            <a:xfrm flipH="1">
              <a:off x="4037013" y="5681663"/>
              <a:ext cx="1058862"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178" name="Line 9"/>
            <p:cNvSpPr>
              <a:spLocks noChangeShapeType="1"/>
            </p:cNvSpPr>
            <p:nvPr/>
          </p:nvSpPr>
          <p:spPr bwMode="auto">
            <a:xfrm flipH="1">
              <a:off x="4518025" y="5692775"/>
              <a:ext cx="652463" cy="4699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179" name="Line 10"/>
            <p:cNvSpPr>
              <a:spLocks noChangeShapeType="1"/>
            </p:cNvSpPr>
            <p:nvPr/>
          </p:nvSpPr>
          <p:spPr bwMode="auto">
            <a:xfrm flipV="1">
              <a:off x="3933825" y="5227638"/>
              <a:ext cx="825500" cy="4064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180" name="Line 11"/>
            <p:cNvSpPr>
              <a:spLocks noChangeShapeType="1"/>
            </p:cNvSpPr>
            <p:nvPr/>
          </p:nvSpPr>
          <p:spPr bwMode="auto">
            <a:xfrm flipH="1">
              <a:off x="3125788" y="5734050"/>
              <a:ext cx="833437" cy="166688"/>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181" name="Line 12"/>
            <p:cNvSpPr>
              <a:spLocks noChangeShapeType="1"/>
            </p:cNvSpPr>
            <p:nvPr/>
          </p:nvSpPr>
          <p:spPr bwMode="auto">
            <a:xfrm>
              <a:off x="4759325" y="5227638"/>
              <a:ext cx="360363" cy="45085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182" name="Rectangle 13"/>
            <p:cNvSpPr>
              <a:spLocks noChangeArrowheads="1"/>
            </p:cNvSpPr>
            <p:nvPr/>
          </p:nvSpPr>
          <p:spPr bwMode="auto">
            <a:xfrm>
              <a:off x="3659188" y="5634038"/>
              <a:ext cx="425450" cy="222250"/>
            </a:xfrm>
            <a:prstGeom prst="rect">
              <a:avLst/>
            </a:prstGeom>
            <a:solidFill>
              <a:srgbClr val="618FFD"/>
            </a:solidFill>
            <a:ln>
              <a:noFill/>
            </a:ln>
            <a:effectLst/>
            <a:extLst>
              <a:ext uri="{91240B29-F687-4f45-9708-019B960494DF}">
                <a14:hiddenLine xmlns:a14="http://schemas.microsoft.com/office/drawing/2010/main" xmlns="" w="12700">
                  <a:solidFill>
                    <a:schemeClr val="tx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endParaRPr lang="en-US"/>
            </a:p>
          </p:txBody>
        </p:sp>
        <p:sp>
          <p:nvSpPr>
            <p:cNvPr id="7183" name="Oval 14"/>
            <p:cNvSpPr>
              <a:spLocks noChangeArrowheads="1"/>
            </p:cNvSpPr>
            <p:nvPr/>
          </p:nvSpPr>
          <p:spPr bwMode="auto">
            <a:xfrm>
              <a:off x="5238750" y="6072188"/>
              <a:ext cx="474663" cy="295275"/>
            </a:xfrm>
            <a:prstGeom prst="ellipse">
              <a:avLst/>
            </a:prstGeom>
            <a:solidFill>
              <a:srgbClr val="000099"/>
            </a:solidFill>
            <a:ln>
              <a:noFill/>
            </a:ln>
            <a:effectLst/>
            <a:extLst>
              <a:ext uri="{91240B29-F687-4f45-9708-019B960494DF}">
                <a14:hiddenLine xmlns:a14="http://schemas.microsoft.com/office/drawing/2010/main" xmlns="" w="12700">
                  <a:solidFill>
                    <a:schemeClr val="tx2"/>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endParaRPr lang="en-US"/>
            </a:p>
          </p:txBody>
        </p:sp>
        <p:sp>
          <p:nvSpPr>
            <p:cNvPr id="7184" name="Rectangle 15"/>
            <p:cNvSpPr>
              <a:spLocks noChangeArrowheads="1"/>
            </p:cNvSpPr>
            <p:nvPr/>
          </p:nvSpPr>
          <p:spPr bwMode="auto">
            <a:xfrm>
              <a:off x="4322763" y="6034088"/>
              <a:ext cx="428625" cy="222250"/>
            </a:xfrm>
            <a:prstGeom prst="rect">
              <a:avLst/>
            </a:prstGeom>
            <a:solidFill>
              <a:srgbClr val="618FFD"/>
            </a:solidFill>
            <a:ln>
              <a:noFill/>
            </a:ln>
            <a:effectLst/>
            <a:extLst>
              <a:ext uri="{91240B29-F687-4f45-9708-019B960494DF}">
                <a14:hiddenLine xmlns:a14="http://schemas.microsoft.com/office/drawing/2010/main" xmlns="" w="12700">
                  <a:solidFill>
                    <a:schemeClr val="tx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endParaRPr lang="en-US"/>
            </a:p>
          </p:txBody>
        </p:sp>
        <p:sp>
          <p:nvSpPr>
            <p:cNvPr id="7185" name="Rectangle 16"/>
            <p:cNvSpPr>
              <a:spLocks noChangeArrowheads="1"/>
            </p:cNvSpPr>
            <p:nvPr/>
          </p:nvSpPr>
          <p:spPr bwMode="auto">
            <a:xfrm>
              <a:off x="4962525" y="5546725"/>
              <a:ext cx="425450" cy="220663"/>
            </a:xfrm>
            <a:prstGeom prst="rect">
              <a:avLst/>
            </a:prstGeom>
            <a:solidFill>
              <a:srgbClr val="618FFD"/>
            </a:solidFill>
            <a:ln>
              <a:noFill/>
            </a:ln>
            <a:effectLst/>
            <a:extLst>
              <a:ext uri="{91240B29-F687-4f45-9708-019B960494DF}">
                <a14:hiddenLine xmlns:a14="http://schemas.microsoft.com/office/drawing/2010/main" xmlns="" w="12700">
                  <a:solidFill>
                    <a:schemeClr val="tx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endParaRPr lang="en-US"/>
            </a:p>
          </p:txBody>
        </p:sp>
        <p:sp>
          <p:nvSpPr>
            <p:cNvPr id="7186" name="Rectangle 17"/>
            <p:cNvSpPr>
              <a:spLocks noChangeArrowheads="1"/>
            </p:cNvSpPr>
            <p:nvPr/>
          </p:nvSpPr>
          <p:spPr bwMode="auto">
            <a:xfrm>
              <a:off x="4456113" y="5102225"/>
              <a:ext cx="428625" cy="222250"/>
            </a:xfrm>
            <a:prstGeom prst="rect">
              <a:avLst/>
            </a:prstGeom>
            <a:solidFill>
              <a:srgbClr val="618FFD"/>
            </a:solidFill>
            <a:ln>
              <a:noFill/>
            </a:ln>
            <a:effectLst/>
            <a:extLst>
              <a:ext uri="{91240B29-F687-4f45-9708-019B960494DF}">
                <a14:hiddenLine xmlns:a14="http://schemas.microsoft.com/office/drawing/2010/main" xmlns="" w="12700">
                  <a:solidFill>
                    <a:schemeClr val="tx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endParaRPr lang="en-US"/>
            </a:p>
          </p:txBody>
        </p:sp>
        <p:sp>
          <p:nvSpPr>
            <p:cNvPr id="7187" name="Oval 18"/>
            <p:cNvSpPr>
              <a:spLocks noChangeArrowheads="1"/>
            </p:cNvSpPr>
            <p:nvPr/>
          </p:nvSpPr>
          <p:spPr bwMode="auto">
            <a:xfrm>
              <a:off x="5924550" y="5235575"/>
              <a:ext cx="473075" cy="295275"/>
            </a:xfrm>
            <a:prstGeom prst="ellipse">
              <a:avLst/>
            </a:prstGeom>
            <a:solidFill>
              <a:srgbClr val="000099"/>
            </a:solidFill>
            <a:ln>
              <a:noFill/>
            </a:ln>
            <a:effectLst/>
            <a:extLst>
              <a:ext uri="{91240B29-F687-4f45-9708-019B960494DF}">
                <a14:hiddenLine xmlns:a14="http://schemas.microsoft.com/office/drawing/2010/main" xmlns="" w="12700">
                  <a:solidFill>
                    <a:schemeClr val="tx2"/>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endParaRPr lang="en-US"/>
            </a:p>
          </p:txBody>
        </p:sp>
        <p:sp>
          <p:nvSpPr>
            <p:cNvPr id="7188" name="Oval 19"/>
            <p:cNvSpPr>
              <a:spLocks noChangeArrowheads="1"/>
            </p:cNvSpPr>
            <p:nvPr/>
          </p:nvSpPr>
          <p:spPr bwMode="auto">
            <a:xfrm>
              <a:off x="5924550" y="5540375"/>
              <a:ext cx="473075" cy="293688"/>
            </a:xfrm>
            <a:prstGeom prst="ellipse">
              <a:avLst/>
            </a:prstGeom>
            <a:solidFill>
              <a:srgbClr val="000099"/>
            </a:solidFill>
            <a:ln>
              <a:noFill/>
            </a:ln>
            <a:effectLst/>
            <a:extLst>
              <a:ext uri="{91240B29-F687-4f45-9708-019B960494DF}">
                <a14:hiddenLine xmlns:a14="http://schemas.microsoft.com/office/drawing/2010/main" xmlns="" w="12700">
                  <a:solidFill>
                    <a:schemeClr val="tx2"/>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endParaRPr lang="en-US"/>
            </a:p>
          </p:txBody>
        </p:sp>
        <p:sp>
          <p:nvSpPr>
            <p:cNvPr id="7189" name="Oval 20"/>
            <p:cNvSpPr>
              <a:spLocks noChangeArrowheads="1"/>
            </p:cNvSpPr>
            <p:nvPr/>
          </p:nvSpPr>
          <p:spPr bwMode="auto">
            <a:xfrm>
              <a:off x="3317875" y="6034088"/>
              <a:ext cx="474663" cy="295275"/>
            </a:xfrm>
            <a:prstGeom prst="ellipse">
              <a:avLst/>
            </a:prstGeom>
            <a:solidFill>
              <a:srgbClr val="000099"/>
            </a:solidFill>
            <a:ln>
              <a:noFill/>
            </a:ln>
            <a:effectLst/>
            <a:extLst>
              <a:ext uri="{91240B29-F687-4f45-9708-019B960494DF}">
                <a14:hiddenLine xmlns:a14="http://schemas.microsoft.com/office/drawing/2010/main" xmlns="" w="12700">
                  <a:solidFill>
                    <a:schemeClr val="tx2"/>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endParaRPr lang="en-US"/>
            </a:p>
          </p:txBody>
        </p:sp>
        <p:sp>
          <p:nvSpPr>
            <p:cNvPr id="7190" name="Oval 21"/>
            <p:cNvSpPr>
              <a:spLocks noChangeArrowheads="1"/>
            </p:cNvSpPr>
            <p:nvPr/>
          </p:nvSpPr>
          <p:spPr bwMode="auto">
            <a:xfrm>
              <a:off x="2859088" y="5740400"/>
              <a:ext cx="474662" cy="293688"/>
            </a:xfrm>
            <a:prstGeom prst="ellipse">
              <a:avLst/>
            </a:prstGeom>
            <a:solidFill>
              <a:srgbClr val="000099"/>
            </a:solidFill>
            <a:ln>
              <a:noFill/>
            </a:ln>
            <a:effectLst/>
            <a:extLst>
              <a:ext uri="{91240B29-F687-4f45-9708-019B960494DF}">
                <a14:hiddenLine xmlns:a14="http://schemas.microsoft.com/office/drawing/2010/main" xmlns="" w="12700">
                  <a:solidFill>
                    <a:schemeClr val="tx2"/>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endParaRPr lang="en-US"/>
            </a:p>
          </p:txBody>
        </p:sp>
        <p:sp>
          <p:nvSpPr>
            <p:cNvPr id="7191" name="Oval 22"/>
            <p:cNvSpPr>
              <a:spLocks noChangeArrowheads="1"/>
            </p:cNvSpPr>
            <p:nvPr/>
          </p:nvSpPr>
          <p:spPr bwMode="auto">
            <a:xfrm>
              <a:off x="3201988" y="5254625"/>
              <a:ext cx="474662" cy="295275"/>
            </a:xfrm>
            <a:prstGeom prst="ellipse">
              <a:avLst/>
            </a:prstGeom>
            <a:solidFill>
              <a:srgbClr val="000099"/>
            </a:solidFill>
            <a:ln>
              <a:noFill/>
            </a:ln>
            <a:effectLst/>
            <a:extLst>
              <a:ext uri="{91240B29-F687-4f45-9708-019B960494DF}">
                <a14:hiddenLine xmlns:a14="http://schemas.microsoft.com/office/drawing/2010/main" xmlns="" w="12700">
                  <a:solidFill>
                    <a:schemeClr val="tx2"/>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endParaRPr lang="en-US"/>
            </a:p>
          </p:txBody>
        </p:sp>
        <p:sp>
          <p:nvSpPr>
            <p:cNvPr id="7192" name="Line 23"/>
            <p:cNvSpPr>
              <a:spLocks noChangeShapeType="1"/>
            </p:cNvSpPr>
            <p:nvPr/>
          </p:nvSpPr>
          <p:spPr bwMode="auto">
            <a:xfrm flipH="1">
              <a:off x="4706938" y="6148388"/>
              <a:ext cx="531812"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193" name="Line 24"/>
            <p:cNvSpPr>
              <a:spLocks noChangeShapeType="1"/>
            </p:cNvSpPr>
            <p:nvPr/>
          </p:nvSpPr>
          <p:spPr bwMode="auto">
            <a:xfrm flipH="1">
              <a:off x="5391150" y="5387975"/>
              <a:ext cx="533400" cy="227013"/>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194" name="Freeform 25"/>
            <p:cNvSpPr>
              <a:spLocks/>
            </p:cNvSpPr>
            <p:nvPr/>
          </p:nvSpPr>
          <p:spPr bwMode="auto">
            <a:xfrm>
              <a:off x="3506788" y="5330825"/>
              <a:ext cx="2587625" cy="379413"/>
            </a:xfrm>
            <a:custGeom>
              <a:avLst/>
              <a:gdLst>
                <a:gd name="T0" fmla="*/ 0 w 1632"/>
                <a:gd name="T1" fmla="*/ 75883 h 240"/>
                <a:gd name="T2" fmla="*/ 456640 w 1632"/>
                <a:gd name="T3" fmla="*/ 379413 h 240"/>
                <a:gd name="T4" fmla="*/ 1065493 w 1632"/>
                <a:gd name="T5" fmla="*/ 0 h 240"/>
                <a:gd name="T6" fmla="*/ 1369919 w 1632"/>
                <a:gd name="T7" fmla="*/ 0 h 240"/>
                <a:gd name="T8" fmla="*/ 1598239 w 1632"/>
                <a:gd name="T9" fmla="*/ 227648 h 240"/>
                <a:gd name="T10" fmla="*/ 1978772 w 1632"/>
                <a:gd name="T11" fmla="*/ 227648 h 240"/>
                <a:gd name="T12" fmla="*/ 2587625 w 1632"/>
                <a:gd name="T13" fmla="*/ 0 h 2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32" h="240">
                  <a:moveTo>
                    <a:pt x="0" y="48"/>
                  </a:moveTo>
                  <a:lnTo>
                    <a:pt x="288" y="240"/>
                  </a:lnTo>
                  <a:lnTo>
                    <a:pt x="672" y="0"/>
                  </a:lnTo>
                  <a:lnTo>
                    <a:pt x="864" y="0"/>
                  </a:lnTo>
                  <a:lnTo>
                    <a:pt x="1008" y="144"/>
                  </a:lnTo>
                  <a:lnTo>
                    <a:pt x="1248" y="144"/>
                  </a:lnTo>
                  <a:lnTo>
                    <a:pt x="1632" y="0"/>
                  </a:lnTo>
                </a:path>
              </a:pathLst>
            </a:custGeom>
            <a:noFill/>
            <a:ln w="50800" cap="flat" cmpd="sng">
              <a:solidFill>
                <a:schemeClr val="accent1"/>
              </a:solidFill>
              <a:prstDash val="solid"/>
              <a:round/>
              <a:headEnd type="none" w="med" len="med"/>
              <a:tailEnd type="none" w="med" len="med"/>
            </a:ln>
            <a:effectLst/>
            <a:extLst>
              <a:ext uri="{909E8E84-426E-40dd-AFC4-6F175D3DCCD1}">
                <a14:hiddenFill xmlns:a14="http://schemas.microsoft.com/office/drawing/2010/main" xmlns="">
                  <a:solidFill>
                    <a:schemeClr val="bg2"/>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27" name="Slide Number Placeholder 26"/>
          <p:cNvSpPr>
            <a:spLocks noGrp="1"/>
          </p:cNvSpPr>
          <p:nvPr>
            <p:ph type="sldNum" sz="quarter" idx="12"/>
          </p:nvPr>
        </p:nvSpPr>
        <p:spPr/>
        <p:txBody>
          <a:bodyPr/>
          <a:lstStyle/>
          <a:p>
            <a:pPr>
              <a:defRPr/>
            </a:pPr>
            <a:fld id="{BACECD4D-FF13-F54C-9E44-5E76ECC5C64E}" type="slidenum">
              <a:rPr lang="en-US" smtClean="0"/>
              <a:pPr>
                <a:defRPr/>
              </a:pPr>
              <a:t>93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735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7357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7357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7357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73571">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7357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3571"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94</a:t>
            </a:fld>
            <a:endParaRPr lang="en-US"/>
          </a:p>
        </p:txBody>
      </p:sp>
      <p:grpSp>
        <p:nvGrpSpPr>
          <p:cNvPr id="7" name="Group 6"/>
          <p:cNvGrpSpPr/>
          <p:nvPr/>
        </p:nvGrpSpPr>
        <p:grpSpPr>
          <a:xfrm>
            <a:off x="152400" y="2245540"/>
            <a:ext cx="7924800" cy="4383860"/>
            <a:chOff x="304800" y="1981200"/>
            <a:chExt cx="8458200" cy="4383860"/>
          </a:xfrm>
        </p:grpSpPr>
        <p:pic>
          <p:nvPicPr>
            <p:cNvPr id="5" name="Picture 4"/>
            <p:cNvPicPr>
              <a:picLocks noChangeAspect="1"/>
            </p:cNvPicPr>
            <p:nvPr/>
          </p:nvPicPr>
          <p:blipFill>
            <a:blip r:embed="rId2"/>
            <a:stretch>
              <a:fillRect/>
            </a:stretch>
          </p:blipFill>
          <p:spPr>
            <a:xfrm>
              <a:off x="304800" y="1981200"/>
              <a:ext cx="8458200" cy="4383860"/>
            </a:xfrm>
            <a:prstGeom prst="rect">
              <a:avLst/>
            </a:prstGeom>
          </p:spPr>
        </p:pic>
        <p:sp>
          <p:nvSpPr>
            <p:cNvPr id="6" name="Rectangle 5"/>
            <p:cNvSpPr/>
            <p:nvPr/>
          </p:nvSpPr>
          <p:spPr bwMode="auto">
            <a:xfrm>
              <a:off x="8229600" y="5943600"/>
              <a:ext cx="533400" cy="381000"/>
            </a:xfrm>
            <a:prstGeom prst="rect">
              <a:avLst/>
            </a:prstGeom>
            <a:solidFill>
              <a:schemeClr val="bg1"/>
            </a:solidFill>
            <a:ln w="9525" cap="flat" cmpd="sng" algn="ctr">
              <a:no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a typeface="ＭＳ Ｐゴシック" charset="0"/>
              </a:endParaRPr>
            </a:p>
          </p:txBody>
        </p:sp>
      </p:grpSp>
      <p:sp>
        <p:nvSpPr>
          <p:cNvPr id="8" name="Rectangle 2"/>
          <p:cNvSpPr>
            <a:spLocks noGrp="1" noChangeArrowheads="1"/>
          </p:cNvSpPr>
          <p:nvPr>
            <p:ph type="title"/>
          </p:nvPr>
        </p:nvSpPr>
        <p:spPr>
          <a:xfrm>
            <a:off x="838200" y="685800"/>
            <a:ext cx="7793037" cy="1143000"/>
          </a:xfrm>
        </p:spPr>
        <p:txBody>
          <a:bodyPr/>
          <a:lstStyle/>
          <a:p>
            <a:r>
              <a:rPr lang="zh-TW" altLang="en-US" dirty="0" smtClean="0"/>
              <a:t>Timing in Circuit Switching</a:t>
            </a:r>
            <a:endParaRPr lang="zh-TW" altLang="en-US" dirty="0"/>
          </a:p>
        </p:txBody>
      </p:sp>
    </p:spTree>
    <p:extLst>
      <p:ext uri="{BB962C8B-B14F-4D97-AF65-F5344CB8AC3E}">
        <p14:creationId xmlns:p14="http://schemas.microsoft.com/office/powerpoint/2010/main" xmlns="" val="230635586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95</a:t>
            </a:fld>
            <a:endParaRPr lang="en-US"/>
          </a:p>
        </p:txBody>
      </p:sp>
      <p:sp>
        <p:nvSpPr>
          <p:cNvPr id="5" name="Content Placeholder 2"/>
          <p:cNvSpPr>
            <a:spLocks noGrp="1"/>
          </p:cNvSpPr>
          <p:nvPr>
            <p:ph idx="1"/>
          </p:nvPr>
        </p:nvSpPr>
        <p:spPr>
          <a:xfrm>
            <a:off x="0" y="1905000"/>
            <a:ext cx="9144000" cy="4840287"/>
          </a:xfrm>
        </p:spPr>
        <p:txBody>
          <a:bodyPr/>
          <a:lstStyle/>
          <a:p>
            <a:pPr marL="0" indent="0">
              <a:buNone/>
            </a:pPr>
            <a:r>
              <a:rPr lang="en-US" dirty="0" smtClean="0"/>
              <a:t>Q:-</a:t>
            </a:r>
            <a:r>
              <a:rPr lang="en-US" dirty="0"/>
              <a:t>What are some of the limitations of using a circuit-switching network for </a:t>
            </a:r>
            <a:r>
              <a:rPr lang="en-US" dirty="0" smtClean="0"/>
              <a:t>data transmission?</a:t>
            </a:r>
          </a:p>
          <a:p>
            <a:pPr marL="0" indent="0">
              <a:buNone/>
            </a:pPr>
            <a:endParaRPr lang="en-US" sz="1000" dirty="0"/>
          </a:p>
          <a:p>
            <a:pPr marL="0" indent="0">
              <a:buNone/>
            </a:pPr>
            <a:r>
              <a:rPr lang="en-US" dirty="0" err="1" smtClean="0"/>
              <a:t>Ans</a:t>
            </a:r>
            <a:r>
              <a:rPr lang="en-US" dirty="0" smtClean="0"/>
              <a:t>:- It </a:t>
            </a:r>
            <a:r>
              <a:rPr lang="en-US" dirty="0"/>
              <a:t>is not efficient to use a circuit switched network for data since much of the time </a:t>
            </a:r>
            <a:r>
              <a:rPr lang="en-US" dirty="0" smtClean="0"/>
              <a:t>a typical </a:t>
            </a:r>
            <a:r>
              <a:rPr lang="en-US" dirty="0"/>
              <a:t>terminal-to-host data communication line will be idle. Secondly, </a:t>
            </a:r>
            <a:r>
              <a:rPr lang="en-US" dirty="0" smtClean="0"/>
              <a:t>the connections </a:t>
            </a:r>
            <a:r>
              <a:rPr lang="en-US" dirty="0"/>
              <a:t>provide for transactions at a constant data rate, which limits the </a:t>
            </a:r>
            <a:r>
              <a:rPr lang="en-US" dirty="0" smtClean="0"/>
              <a:t>utility of </a:t>
            </a:r>
            <a:r>
              <a:rPr lang="en-US" dirty="0"/>
              <a:t>the network in interconnecting a variety of host computers and terminals.</a:t>
            </a:r>
          </a:p>
        </p:txBody>
      </p:sp>
      <p:sp>
        <p:nvSpPr>
          <p:cNvPr id="6" name="Title 1"/>
          <p:cNvSpPr>
            <a:spLocks noGrp="1"/>
          </p:cNvSpPr>
          <p:nvPr>
            <p:ph type="title"/>
          </p:nvPr>
        </p:nvSpPr>
        <p:spPr>
          <a:xfrm>
            <a:off x="1150938" y="617538"/>
            <a:ext cx="7793037" cy="1143000"/>
          </a:xfrm>
        </p:spPr>
        <p:txBody>
          <a:bodyPr/>
          <a:lstStyle/>
          <a:p>
            <a:r>
              <a:rPr lang="en-US" dirty="0" smtClean="0"/>
              <a:t>Review </a:t>
            </a:r>
            <a:r>
              <a:rPr lang="en-US" dirty="0" err="1" smtClean="0"/>
              <a:t>Ans</a:t>
            </a:r>
            <a:r>
              <a:rPr lang="en-US" dirty="0" smtClean="0"/>
              <a:t>:</a:t>
            </a:r>
            <a:br>
              <a:rPr lang="en-US" dirty="0" smtClean="0"/>
            </a:br>
            <a:r>
              <a:rPr lang="en-US" sz="2400" dirty="0" smtClean="0"/>
              <a:t>Limitations of Circuit Switching for Data Transmission</a:t>
            </a:r>
            <a:endParaRPr lang="en-US" sz="2400" dirty="0"/>
          </a:p>
        </p:txBody>
      </p:sp>
    </p:spTree>
    <p:extLst>
      <p:ext uri="{BB962C8B-B14F-4D97-AF65-F5344CB8AC3E}">
        <p14:creationId xmlns:p14="http://schemas.microsoft.com/office/powerpoint/2010/main" xmlns="" val="44653898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Moreover circuit </a:t>
            </a:r>
            <a:r>
              <a:rPr lang="en-US" dirty="0"/>
              <a:t>switching is designed for voice</a:t>
            </a:r>
          </a:p>
          <a:p>
            <a:pPr marL="0" indent="0">
              <a:buNone/>
            </a:pPr>
            <a:r>
              <a:rPr lang="en-US" dirty="0" smtClean="0"/>
              <a:t>But for </a:t>
            </a:r>
            <a:r>
              <a:rPr lang="en-US" dirty="0"/>
              <a:t>data, the shortcomings are</a:t>
            </a:r>
            <a:r>
              <a:rPr lang="en-US" dirty="0" smtClean="0"/>
              <a:t>:`</a:t>
            </a:r>
            <a:endParaRPr lang="en-US" dirty="0"/>
          </a:p>
          <a:p>
            <a:r>
              <a:rPr lang="en-US" dirty="0"/>
              <a:t>Resources dedicated to a particular </a:t>
            </a:r>
            <a:r>
              <a:rPr lang="en-US" dirty="0" smtClean="0"/>
              <a:t>call</a:t>
            </a:r>
            <a:endParaRPr lang="en-US" dirty="0"/>
          </a:p>
          <a:p>
            <a:r>
              <a:rPr lang="en-US" dirty="0"/>
              <a:t>Much of the time a </a:t>
            </a:r>
            <a:r>
              <a:rPr lang="en-US" dirty="0" smtClean="0"/>
              <a:t>data </a:t>
            </a:r>
            <a:r>
              <a:rPr lang="en-US" dirty="0"/>
              <a:t>connection is </a:t>
            </a:r>
            <a:r>
              <a:rPr lang="en-US" dirty="0" smtClean="0"/>
              <a:t>idle</a:t>
            </a:r>
            <a:endParaRPr lang="en-US" dirty="0"/>
          </a:p>
          <a:p>
            <a:r>
              <a:rPr lang="en-US" dirty="0"/>
              <a:t>Data rate is </a:t>
            </a:r>
            <a:r>
              <a:rPr lang="en-US" dirty="0" smtClean="0"/>
              <a:t>fixed</a:t>
            </a:r>
            <a:endParaRPr lang="en-US" dirty="0"/>
          </a:p>
          <a:p>
            <a:pPr lvl="1"/>
            <a:r>
              <a:rPr lang="en-US" dirty="0"/>
              <a:t>Both ends must operate at the same rate</a:t>
            </a:r>
          </a:p>
          <a:p>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96</a:t>
            </a:fld>
            <a:endParaRPr lang="en-US"/>
          </a:p>
        </p:txBody>
      </p:sp>
      <p:sp>
        <p:nvSpPr>
          <p:cNvPr id="5" name="Title 1"/>
          <p:cNvSpPr>
            <a:spLocks noGrp="1"/>
          </p:cNvSpPr>
          <p:nvPr>
            <p:ph type="title"/>
          </p:nvPr>
        </p:nvSpPr>
        <p:spPr>
          <a:xfrm>
            <a:off x="1150938" y="617538"/>
            <a:ext cx="7793037" cy="1143000"/>
          </a:xfrm>
        </p:spPr>
        <p:txBody>
          <a:bodyPr/>
          <a:lstStyle/>
          <a:p>
            <a:r>
              <a:rPr lang="en-US" dirty="0" smtClean="0"/>
              <a:t>Review </a:t>
            </a:r>
            <a:r>
              <a:rPr lang="en-US" dirty="0" err="1" smtClean="0"/>
              <a:t>Ans</a:t>
            </a:r>
            <a:r>
              <a:rPr lang="en-US" dirty="0" smtClean="0"/>
              <a:t>:</a:t>
            </a:r>
            <a:br>
              <a:rPr lang="en-US" dirty="0" smtClean="0"/>
            </a:br>
            <a:r>
              <a:rPr lang="en-US" sz="2400" dirty="0" smtClean="0"/>
              <a:t>Limitations of Circuit Switching for Data Transmission</a:t>
            </a:r>
            <a:endParaRPr lang="en-US" sz="2400" dirty="0"/>
          </a:p>
        </p:txBody>
      </p:sp>
    </p:spTree>
    <p:extLst>
      <p:ext uri="{BB962C8B-B14F-4D97-AF65-F5344CB8AC3E}">
        <p14:creationId xmlns:p14="http://schemas.microsoft.com/office/powerpoint/2010/main" xmlns="" val="424670432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97</a:t>
            </a:fld>
            <a:endParaRPr lang="en-US"/>
          </a:p>
        </p:txBody>
      </p:sp>
    </p:spTree>
    <p:extLst>
      <p:ext uri="{BB962C8B-B14F-4D97-AF65-F5344CB8AC3E}">
        <p14:creationId xmlns:p14="http://schemas.microsoft.com/office/powerpoint/2010/main" xmlns="" val="36453349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Question</a:t>
            </a:r>
            <a:br>
              <a:rPr lang="en-US" dirty="0" smtClean="0"/>
            </a:br>
            <a:r>
              <a:rPr lang="en-US" sz="4200" dirty="0" smtClean="0"/>
              <a:t>Virtual Channel and Virtual Path</a:t>
            </a:r>
            <a:endParaRPr lang="en-US" sz="4200" dirty="0"/>
          </a:p>
        </p:txBody>
      </p:sp>
      <p:sp>
        <p:nvSpPr>
          <p:cNvPr id="3" name="Content Placeholder 2"/>
          <p:cNvSpPr>
            <a:spLocks noGrp="1"/>
          </p:cNvSpPr>
          <p:nvPr>
            <p:ph idx="1"/>
          </p:nvPr>
        </p:nvSpPr>
        <p:spPr>
          <a:xfrm>
            <a:off x="0" y="2017713"/>
            <a:ext cx="9144000" cy="1335088"/>
          </a:xfrm>
        </p:spPr>
        <p:txBody>
          <a:bodyPr/>
          <a:lstStyle/>
          <a:p>
            <a:pPr marL="0" indent="0">
              <a:buNone/>
            </a:pPr>
            <a:r>
              <a:rPr lang="en-US" sz="2800" dirty="0" smtClean="0"/>
              <a:t>Q:-</a:t>
            </a:r>
            <a:r>
              <a:rPr lang="en-US" sz="2800" dirty="0"/>
              <a:t>What is the difference between a virtual channel and a virtual path</a:t>
            </a:r>
            <a:r>
              <a:rPr lang="en-US" sz="2800" dirty="0" smtClean="0"/>
              <a:t>?</a:t>
            </a:r>
          </a:p>
          <a:p>
            <a:pPr marL="0" indent="0">
              <a:buNone/>
            </a:pPr>
            <a:endParaRPr lang="en-US" sz="28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98</a:t>
            </a:fld>
            <a:endParaRPr lang="en-US"/>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xmlns="" val="0"/>
              </a:ext>
            </a:extLst>
          </a:blip>
          <a:srcRect l="4597" t="26785" b="32144"/>
          <a:stretch>
            <a:fillRect/>
          </a:stretch>
        </p:blipFill>
        <p:spPr bwMode="auto">
          <a:xfrm>
            <a:off x="152400" y="3810000"/>
            <a:ext cx="8991600" cy="2492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74261648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Question</a:t>
            </a:r>
            <a:br>
              <a:rPr lang="en-US" dirty="0" smtClean="0"/>
            </a:br>
            <a:r>
              <a:rPr lang="en-US" sz="4200" dirty="0" smtClean="0"/>
              <a:t>Virtual Channel and Virtual Path</a:t>
            </a:r>
            <a:endParaRPr lang="en-US" sz="4200" dirty="0"/>
          </a:p>
        </p:txBody>
      </p:sp>
      <p:sp>
        <p:nvSpPr>
          <p:cNvPr id="3" name="Content Placeholder 2"/>
          <p:cNvSpPr>
            <a:spLocks noGrp="1"/>
          </p:cNvSpPr>
          <p:nvPr>
            <p:ph idx="1"/>
          </p:nvPr>
        </p:nvSpPr>
        <p:spPr/>
        <p:txBody>
          <a:bodyPr/>
          <a:lstStyle/>
          <a:p>
            <a:pPr marL="0" indent="0">
              <a:buNone/>
            </a:pPr>
            <a:r>
              <a:rPr lang="en-US" sz="2800" dirty="0" smtClean="0"/>
              <a:t>Q:-</a:t>
            </a:r>
            <a:r>
              <a:rPr lang="en-US" sz="2800" dirty="0"/>
              <a:t>What is the difference between a virtual channel and a virtual path</a:t>
            </a:r>
            <a:r>
              <a:rPr lang="en-US" sz="2800" dirty="0" smtClean="0"/>
              <a:t>?</a:t>
            </a:r>
          </a:p>
          <a:p>
            <a:pPr marL="0" indent="0">
              <a:buNone/>
            </a:pPr>
            <a:endParaRPr lang="en-US" sz="2800" dirty="0"/>
          </a:p>
          <a:p>
            <a:r>
              <a:rPr lang="en-US" sz="2800" dirty="0" err="1" smtClean="0"/>
              <a:t>Ans</a:t>
            </a:r>
            <a:r>
              <a:rPr lang="en-US" sz="2800" dirty="0" smtClean="0"/>
              <a:t>:-</a:t>
            </a:r>
            <a:r>
              <a:rPr lang="en-US" sz="2800" dirty="0"/>
              <a:t>A virtual channel is a logical connection similar to virtual circuit in X.25 or a </a:t>
            </a:r>
            <a:r>
              <a:rPr lang="en-US" sz="2800" dirty="0" smtClean="0"/>
              <a:t>logical channel </a:t>
            </a:r>
            <a:r>
              <a:rPr lang="en-US" sz="2800" dirty="0"/>
              <a:t>in frame relay. In ATM, virtual channels that have the same endpoints </a:t>
            </a:r>
            <a:r>
              <a:rPr lang="en-US" sz="2800" dirty="0" smtClean="0"/>
              <a:t>can be </a:t>
            </a:r>
            <a:r>
              <a:rPr lang="en-US" sz="2800" dirty="0"/>
              <a:t>grouped into virtual paths. All the circuits in virtual paths are </a:t>
            </a:r>
            <a:r>
              <a:rPr lang="en-US" sz="2800" dirty="0" smtClean="0"/>
              <a:t>switched together</a:t>
            </a:r>
            <a:r>
              <a:rPr lang="en-US" sz="2800" dirty="0"/>
              <a:t>; this offers increased efficiency, architectural simplicity, and the ability </a:t>
            </a:r>
            <a:r>
              <a:rPr lang="en-US" sz="2800" dirty="0" smtClean="0"/>
              <a:t>to offer </a:t>
            </a:r>
            <a:r>
              <a:rPr lang="en-US" sz="2800" dirty="0"/>
              <a:t>enhanced network services.</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99</a:t>
            </a:fld>
            <a:endParaRPr lang="en-US"/>
          </a:p>
        </p:txBody>
      </p:sp>
    </p:spTree>
    <p:extLst>
      <p:ext uri="{BB962C8B-B14F-4D97-AF65-F5344CB8AC3E}">
        <p14:creationId xmlns:p14="http://schemas.microsoft.com/office/powerpoint/2010/main" xmlns="" val="389720764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0" y="1905000"/>
            <a:ext cx="9144000" cy="4840287"/>
          </a:xfrm>
        </p:spPr>
        <p:txBody>
          <a:bodyPr/>
          <a:lstStyle/>
          <a:p>
            <a:r>
              <a:rPr lang="en-US" sz="2600" dirty="0" smtClean="0"/>
              <a:t>LAN WAN difference</a:t>
            </a:r>
          </a:p>
          <a:p>
            <a:r>
              <a:rPr lang="en-US" sz="2600" dirty="0" smtClean="0"/>
              <a:t>Reliability via having more than one path</a:t>
            </a:r>
          </a:p>
          <a:p>
            <a:r>
              <a:rPr lang="en-US" sz="2600" dirty="0" smtClean="0"/>
              <a:t>Conventional PSTN network: A circuit-switching driven design</a:t>
            </a:r>
          </a:p>
          <a:p>
            <a:r>
              <a:rPr lang="en-US" sz="2600" dirty="0" smtClean="0"/>
              <a:t>More bits and pieces of ATM: semi-permanent connection</a:t>
            </a:r>
          </a:p>
          <a:p>
            <a:r>
              <a:rPr lang="en-US" sz="2600" dirty="0" smtClean="0"/>
              <a:t>ISDN data rates showing different schools of thoughts of US and EU</a:t>
            </a:r>
          </a:p>
          <a:p>
            <a:r>
              <a:rPr lang="en-US" sz="2600" dirty="0" smtClean="0"/>
              <a:t>Datagram Vs. Virtual Channel</a:t>
            </a:r>
          </a:p>
          <a:p>
            <a:r>
              <a:rPr lang="en-US" sz="2600" dirty="0" smtClean="0"/>
              <a:t>What if data has to be transmitted on circuit switched network</a:t>
            </a:r>
          </a:p>
          <a:p>
            <a:r>
              <a:rPr lang="en-US" sz="2600" dirty="0" smtClean="0"/>
              <a:t>VCC Vs. VPC</a:t>
            </a:r>
          </a:p>
          <a:p>
            <a:endParaRPr lang="en-US" sz="2600" dirty="0" smtClean="0"/>
          </a:p>
          <a:p>
            <a:endParaRPr lang="en-US" sz="26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100</a:t>
            </a:fld>
            <a:endParaRPr lang="en-US"/>
          </a:p>
        </p:txBody>
      </p:sp>
    </p:spTree>
    <p:extLst>
      <p:ext uri="{BB962C8B-B14F-4D97-AF65-F5344CB8AC3E}">
        <p14:creationId xmlns:p14="http://schemas.microsoft.com/office/powerpoint/2010/main" xmlns="" val="385007443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101</a:t>
            </a:fld>
            <a:endParaRPr lang="en-US"/>
          </a:p>
        </p:txBody>
      </p:sp>
    </p:spTree>
    <p:extLst>
      <p:ext uri="{BB962C8B-B14F-4D97-AF65-F5344CB8AC3E}">
        <p14:creationId xmlns:p14="http://schemas.microsoft.com/office/powerpoint/2010/main" xmlns="" val="2313522211"/>
      </p:ext>
    </p:extLst>
  </p:cSld>
  <p:clrMapOvr>
    <a:masterClrMapping/>
  </p:clrMapOvr>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H:\Program Files\Microsoft Office\Templates\Presentation Designs\Blends.pot</Template>
  <TotalTime>16187</TotalTime>
  <Words>3663</Words>
  <Application>Microsoft Office PowerPoint</Application>
  <PresentationFormat>On-screen Show (4:3)</PresentationFormat>
  <Paragraphs>589</Paragraphs>
  <Slides>101</Slides>
  <Notes>34</Notes>
  <HiddenSlides>0</HiddenSlides>
  <MMClips>0</MMClips>
  <ScaleCrop>false</ScaleCrop>
  <HeadingPairs>
    <vt:vector size="4" baseType="variant">
      <vt:variant>
        <vt:lpstr>Theme</vt:lpstr>
      </vt:variant>
      <vt:variant>
        <vt:i4>1</vt:i4>
      </vt:variant>
      <vt:variant>
        <vt:lpstr>Slide Titles</vt:lpstr>
      </vt:variant>
      <vt:variant>
        <vt:i4>101</vt:i4>
      </vt:variant>
    </vt:vector>
  </HeadingPairs>
  <TitlesOfParts>
    <vt:vector size="102" baseType="lpstr">
      <vt:lpstr>Blends</vt:lpstr>
      <vt:lpstr>Communication Networks Review Question/Answer </vt:lpstr>
      <vt:lpstr>Overview</vt:lpstr>
      <vt:lpstr>WANs and LANs</vt:lpstr>
      <vt:lpstr>High Speed WANs and LANs</vt:lpstr>
      <vt:lpstr>Overview of Wireless LANs</vt:lpstr>
      <vt:lpstr>Single Cell LAN Extension</vt:lpstr>
      <vt:lpstr>Multi Cell LAN Extension</vt:lpstr>
      <vt:lpstr>Cross-Building Interconnect</vt:lpstr>
      <vt:lpstr>Nomadic Access</vt:lpstr>
      <vt:lpstr>Infrastructure Wireless LAN</vt:lpstr>
      <vt:lpstr>Ad Hoc Networking</vt:lpstr>
      <vt:lpstr>Wireless LAN Requirements</vt:lpstr>
      <vt:lpstr>Wireless LANs</vt:lpstr>
      <vt:lpstr>WAN MAN and LAN</vt:lpstr>
      <vt:lpstr>Wide-Area Wireless Computing </vt:lpstr>
      <vt:lpstr>Slide 16</vt:lpstr>
      <vt:lpstr>Q:-Why is it useful to have more than one possible path through a network for each pair of stations?</vt:lpstr>
      <vt:lpstr>More than one Path</vt:lpstr>
      <vt:lpstr>Slide 19</vt:lpstr>
      <vt:lpstr>Review Question</vt:lpstr>
      <vt:lpstr>Switching Techniques</vt:lpstr>
      <vt:lpstr>Switched Network Characteristics</vt:lpstr>
      <vt:lpstr>Types of Switched Networks</vt:lpstr>
      <vt:lpstr>Circuit-Switching Stages</vt:lpstr>
      <vt:lpstr>Circuit Establishment</vt:lpstr>
      <vt:lpstr>Data Transfer</vt:lpstr>
      <vt:lpstr>Circuit Disconnect</vt:lpstr>
      <vt:lpstr>Circuit Switching Characteristics</vt:lpstr>
      <vt:lpstr>Circuit Switching Applications</vt:lpstr>
      <vt:lpstr>Public Switched Telephone Network (PSTN)</vt:lpstr>
      <vt:lpstr>Control Signaling</vt:lpstr>
      <vt:lpstr> Signaling Functions</vt:lpstr>
      <vt:lpstr>Types of Control Signals</vt:lpstr>
      <vt:lpstr>Supervisory Signals</vt:lpstr>
      <vt:lpstr>Address Signals</vt:lpstr>
      <vt:lpstr>Call Information Signals</vt:lpstr>
      <vt:lpstr>Network Management Signals</vt:lpstr>
      <vt:lpstr>In-Channel Signaling</vt:lpstr>
      <vt:lpstr>Common-Channel Signaling</vt:lpstr>
      <vt:lpstr>Softswitch Architecture</vt:lpstr>
      <vt:lpstr>Traditional Circuit Switching Illustration </vt:lpstr>
      <vt:lpstr>Softswitch Architecture Illustration</vt:lpstr>
      <vt:lpstr>Review Answer</vt:lpstr>
      <vt:lpstr>Slide 44</vt:lpstr>
      <vt:lpstr>Review Question (Routing)</vt:lpstr>
      <vt:lpstr>Routing in Circuit Switched Networks</vt:lpstr>
      <vt:lpstr>Routing in Circuit-Switched Networks</vt:lpstr>
      <vt:lpstr>Routing in Circuit Switched Networks</vt:lpstr>
      <vt:lpstr>Alternate Routing</vt:lpstr>
      <vt:lpstr>Routing in Circuit Switched Networks</vt:lpstr>
      <vt:lpstr>Alternate Routing Diagram</vt:lpstr>
      <vt:lpstr>Review Answer (Routing)</vt:lpstr>
      <vt:lpstr>Slide 53</vt:lpstr>
      <vt:lpstr>Review Question: Semi-Permanent Connection </vt:lpstr>
      <vt:lpstr>Protocol Architecture (diag)</vt:lpstr>
      <vt:lpstr>Reference Model Planes</vt:lpstr>
      <vt:lpstr>ATM Logical Connections</vt:lpstr>
      <vt:lpstr>ATM Connection Relationships</vt:lpstr>
      <vt:lpstr>Advantages of Virtual Paths</vt:lpstr>
      <vt:lpstr>VP/VC Characteristics</vt:lpstr>
      <vt:lpstr>Review Answer: Semi-Permanent Connection </vt:lpstr>
      <vt:lpstr>Slide 62</vt:lpstr>
      <vt:lpstr>Review Question: ISDN Data Rates</vt:lpstr>
      <vt:lpstr>ISDN</vt:lpstr>
      <vt:lpstr>ISDN Basic Characteristics</vt:lpstr>
      <vt:lpstr>ISDN Service Connections</vt:lpstr>
      <vt:lpstr>BRI Characteristics</vt:lpstr>
      <vt:lpstr>Channels in BRI Service</vt:lpstr>
      <vt:lpstr>The B Channel</vt:lpstr>
      <vt:lpstr>The D Channel</vt:lpstr>
      <vt:lpstr>PRI Service</vt:lpstr>
      <vt:lpstr>Properties of B Channels in PRI</vt:lpstr>
      <vt:lpstr>Properties of D Channel in PRI</vt:lpstr>
      <vt:lpstr>Review Question: ISDN Data Rates</vt:lpstr>
      <vt:lpstr>Slide 75</vt:lpstr>
      <vt:lpstr>Review Question Datagram Vs. Virtual Circuit Operation</vt:lpstr>
      <vt:lpstr>Slide 77</vt:lpstr>
      <vt:lpstr>Introduction</vt:lpstr>
      <vt:lpstr>Packet Switching Operation</vt:lpstr>
      <vt:lpstr>Advantages</vt:lpstr>
      <vt:lpstr>Switching Technique - Virtual Circuits and Datagrams</vt:lpstr>
      <vt:lpstr>Datagram Packet Switching</vt:lpstr>
      <vt:lpstr>Slide 83</vt:lpstr>
      <vt:lpstr>Virtual Circuit Packet Switching</vt:lpstr>
      <vt:lpstr>Slide 85</vt:lpstr>
      <vt:lpstr>Virtual Circuits vs. Datagram</vt:lpstr>
      <vt:lpstr>Packet switching - datagrams or virtual circuits</vt:lpstr>
      <vt:lpstr>External  Virtual  Circuit and Datagram  Operation</vt:lpstr>
      <vt:lpstr>Internal Virtual Circuit and Datagram  Operation</vt:lpstr>
      <vt:lpstr>Slide 90</vt:lpstr>
      <vt:lpstr>Slide 91</vt:lpstr>
      <vt:lpstr>Review Question: Limitations of Circuit Switching for Data Transmission</vt:lpstr>
      <vt:lpstr>Circuit Switching (e.g., Phone Network)</vt:lpstr>
      <vt:lpstr>Timing in Circuit Switching</vt:lpstr>
      <vt:lpstr>Review Ans: Limitations of Circuit Switching for Data Transmission</vt:lpstr>
      <vt:lpstr>Review Ans: Limitations of Circuit Switching for Data Transmission</vt:lpstr>
      <vt:lpstr>Slide 97</vt:lpstr>
      <vt:lpstr>Review Question Virtual Channel and Virtual Path</vt:lpstr>
      <vt:lpstr>Review Question Virtual Channel and Virtual Path</vt:lpstr>
      <vt:lpstr>Summary</vt:lpstr>
      <vt:lpstr>Slide 101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Wireless Communications and Networks</dc:title>
  <dc:creator>Thomas Fronckowiak Jr.</dc:creator>
  <cp:lastModifiedBy>Administrator</cp:lastModifiedBy>
  <cp:revision>517</cp:revision>
  <dcterms:created xsi:type="dcterms:W3CDTF">1999-06-26T21:48:38Z</dcterms:created>
  <dcterms:modified xsi:type="dcterms:W3CDTF">2013-12-01T06:28:47Z</dcterms:modified>
</cp:coreProperties>
</file>