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Lst>
  <p:notesMasterIdLst>
    <p:notesMasterId r:id="rId76"/>
  </p:notesMasterIdLst>
  <p:handoutMasterIdLst>
    <p:handoutMasterId r:id="rId77"/>
  </p:handoutMasterIdLst>
  <p:sldIdLst>
    <p:sldId id="403" r:id="rId2"/>
    <p:sldId id="507" r:id="rId3"/>
    <p:sldId id="517" r:id="rId4"/>
    <p:sldId id="518" r:id="rId5"/>
    <p:sldId id="519" r:id="rId6"/>
    <p:sldId id="520" r:id="rId7"/>
    <p:sldId id="482" r:id="rId8"/>
    <p:sldId id="508" r:id="rId9"/>
    <p:sldId id="509" r:id="rId10"/>
    <p:sldId id="510" r:id="rId11"/>
    <p:sldId id="511" r:id="rId12"/>
    <p:sldId id="512" r:id="rId13"/>
    <p:sldId id="513" r:id="rId14"/>
    <p:sldId id="514" r:id="rId15"/>
    <p:sldId id="521" r:id="rId16"/>
    <p:sldId id="522" r:id="rId17"/>
    <p:sldId id="480" r:id="rId18"/>
    <p:sldId id="483" r:id="rId19"/>
    <p:sldId id="484" r:id="rId20"/>
    <p:sldId id="503" r:id="rId21"/>
    <p:sldId id="488" r:id="rId22"/>
    <p:sldId id="489" r:id="rId23"/>
    <p:sldId id="490" r:id="rId24"/>
    <p:sldId id="491" r:id="rId25"/>
    <p:sldId id="492" r:id="rId26"/>
    <p:sldId id="493" r:id="rId27"/>
    <p:sldId id="494" r:id="rId28"/>
    <p:sldId id="495" r:id="rId29"/>
    <p:sldId id="496" r:id="rId30"/>
    <p:sldId id="497" r:id="rId31"/>
    <p:sldId id="498" r:id="rId32"/>
    <p:sldId id="499" r:id="rId33"/>
    <p:sldId id="500" r:id="rId34"/>
    <p:sldId id="501" r:id="rId35"/>
    <p:sldId id="502" r:id="rId36"/>
    <p:sldId id="504" r:id="rId37"/>
    <p:sldId id="505" r:id="rId38"/>
    <p:sldId id="506" r:id="rId39"/>
    <p:sldId id="516" r:id="rId40"/>
    <p:sldId id="481" r:id="rId41"/>
    <p:sldId id="524" r:id="rId42"/>
    <p:sldId id="535" r:id="rId43"/>
    <p:sldId id="525" r:id="rId44"/>
    <p:sldId id="526" r:id="rId45"/>
    <p:sldId id="527" r:id="rId46"/>
    <p:sldId id="528" r:id="rId47"/>
    <p:sldId id="529" r:id="rId48"/>
    <p:sldId id="530" r:id="rId49"/>
    <p:sldId id="533" r:id="rId50"/>
    <p:sldId id="532" r:id="rId51"/>
    <p:sldId id="523" r:id="rId52"/>
    <p:sldId id="561" r:id="rId53"/>
    <p:sldId id="536" r:id="rId54"/>
    <p:sldId id="564" r:id="rId55"/>
    <p:sldId id="563" r:id="rId56"/>
    <p:sldId id="565" r:id="rId57"/>
    <p:sldId id="567" r:id="rId58"/>
    <p:sldId id="568" r:id="rId59"/>
    <p:sldId id="569" r:id="rId60"/>
    <p:sldId id="570" r:id="rId61"/>
    <p:sldId id="571" r:id="rId62"/>
    <p:sldId id="573" r:id="rId63"/>
    <p:sldId id="574" r:id="rId64"/>
    <p:sldId id="575" r:id="rId65"/>
    <p:sldId id="576" r:id="rId66"/>
    <p:sldId id="577" r:id="rId67"/>
    <p:sldId id="578" r:id="rId68"/>
    <p:sldId id="579" r:id="rId69"/>
    <p:sldId id="580" r:id="rId70"/>
    <p:sldId id="581" r:id="rId71"/>
    <p:sldId id="582" r:id="rId72"/>
    <p:sldId id="583" r:id="rId73"/>
    <p:sldId id="584" r:id="rId74"/>
    <p:sldId id="566" r:id="rId75"/>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ahoma"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5pPr>
    <a:lvl6pPr marL="2286000" algn="l" defTabSz="457200" rtl="0" eaLnBrk="1" latinLnBrk="0" hangingPunct="1">
      <a:defRPr sz="2400" kern="1200">
        <a:solidFill>
          <a:schemeClr val="tx1"/>
        </a:solidFill>
        <a:latin typeface="Tahoma" charset="0"/>
        <a:ea typeface="ＭＳ Ｐゴシック" charset="0"/>
        <a:cs typeface="ＭＳ Ｐゴシック" charset="0"/>
      </a:defRPr>
    </a:lvl6pPr>
    <a:lvl7pPr marL="2743200" algn="l" defTabSz="457200" rtl="0" eaLnBrk="1" latinLnBrk="0" hangingPunct="1">
      <a:defRPr sz="2400" kern="1200">
        <a:solidFill>
          <a:schemeClr val="tx1"/>
        </a:solidFill>
        <a:latin typeface="Tahoma" charset="0"/>
        <a:ea typeface="ＭＳ Ｐゴシック" charset="0"/>
        <a:cs typeface="ＭＳ Ｐゴシック" charset="0"/>
      </a:defRPr>
    </a:lvl7pPr>
    <a:lvl8pPr marL="3200400" algn="l" defTabSz="457200" rtl="0" eaLnBrk="1" latinLnBrk="0" hangingPunct="1">
      <a:defRPr sz="2400" kern="1200">
        <a:solidFill>
          <a:schemeClr val="tx1"/>
        </a:solidFill>
        <a:latin typeface="Tahoma" charset="0"/>
        <a:ea typeface="ＭＳ Ｐゴシック" charset="0"/>
        <a:cs typeface="ＭＳ Ｐゴシック" charset="0"/>
      </a:defRPr>
    </a:lvl8pPr>
    <a:lvl9pPr marL="3657600" algn="l" defTabSz="457200" rtl="0" eaLnBrk="1" latinLnBrk="0" hangingPunct="1">
      <a:defRPr sz="2400" kern="1200">
        <a:solidFill>
          <a:schemeClr val="tx1"/>
        </a:solidFill>
        <a:latin typeface="Tahom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33CC33"/>
    <a:srgbClr val="996BA8"/>
    <a:srgbClr val="FF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131" autoAdjust="0"/>
  </p:normalViewPr>
  <p:slideViewPr>
    <p:cSldViewPr>
      <p:cViewPr>
        <p:scale>
          <a:sx n="63" d="100"/>
          <a:sy n="63" d="100"/>
        </p:scale>
        <p:origin x="-151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89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cs typeface="+mn-cs"/>
              </a:defRPr>
            </a:lvl1pPr>
          </a:lstStyle>
          <a:p>
            <a:pPr>
              <a:defRPr/>
            </a:pPr>
            <a:fld id="{ED40341F-94AD-9248-8FEE-F38D61C50ACF}" type="datetime1">
              <a:rPr lang="en-US" smtClean="0"/>
              <a:pPr>
                <a:defRPr/>
              </a:pPr>
              <a:t>11/29/2013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smtClean="0">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cs typeface="+mn-cs"/>
              </a:defRPr>
            </a:lvl1pPr>
          </a:lstStyle>
          <a:p>
            <a:pPr>
              <a:defRPr/>
            </a:pPr>
            <a:fld id="{2199EECF-33E2-8544-8C03-9676057B3023}" type="slidenum">
              <a:rPr lang="en-US"/>
              <a:pPr>
                <a:defRPr/>
              </a:pPr>
              <a:t>‹#›</a:t>
            </a:fld>
            <a:endParaRPr lang="en-US"/>
          </a:p>
        </p:txBody>
      </p:sp>
    </p:spTree>
    <p:extLst>
      <p:ext uri="{BB962C8B-B14F-4D97-AF65-F5344CB8AC3E}">
        <p14:creationId xmlns:p14="http://schemas.microsoft.com/office/powerpoint/2010/main" xmlns="" val="185037535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cs typeface="+mn-cs"/>
              </a:defRPr>
            </a:lvl1pPr>
          </a:lstStyle>
          <a:p>
            <a:pPr>
              <a:defRPr/>
            </a:pPr>
            <a:fld id="{561DE200-88A4-DD41-B4BC-1F353AF0B21E}" type="datetime1">
              <a:rPr lang="en-US" smtClean="0"/>
              <a:pPr>
                <a:defRPr/>
              </a:pPr>
              <a:t>11/29/2013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cs typeface="+mn-cs"/>
              </a:defRPr>
            </a:lvl1pPr>
          </a:lstStyle>
          <a:p>
            <a:pPr>
              <a:defRPr/>
            </a:pPr>
            <a:fld id="{AB9DE7AF-AD50-8844-9C9B-3555AFAFC167}" type="slidenum">
              <a:rPr lang="en-US"/>
              <a:pPr>
                <a:defRPr/>
              </a:pPr>
              <a:t>‹#›</a:t>
            </a:fld>
            <a:endParaRPr lang="en-US"/>
          </a:p>
        </p:txBody>
      </p:sp>
    </p:spTree>
    <p:extLst>
      <p:ext uri="{BB962C8B-B14F-4D97-AF65-F5344CB8AC3E}">
        <p14:creationId xmlns:p14="http://schemas.microsoft.com/office/powerpoint/2010/main" xmlns="" val="3294829746"/>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fontAlgn="base">
      <a:spcBef>
        <a:spcPct val="30000"/>
      </a:spcBef>
      <a:spcAft>
        <a:spcPct val="0"/>
      </a:spcAft>
      <a:defRPr sz="1200" kern="1200">
        <a:solidFill>
          <a:schemeClr val="tx1"/>
        </a:solidFill>
        <a:latin typeface="+mn-lt"/>
        <a:ea typeface="ＭＳ Ｐゴシック" charset="0"/>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0"/>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0"/>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endParaRPr lang="en-US" smtClean="0"/>
          </a:p>
        </p:txBody>
      </p:sp>
      <p:sp>
        <p:nvSpPr>
          <p:cNvPr id="83972" name="Slide Number Placeholder 3"/>
          <p:cNvSpPr>
            <a:spLocks noGrp="1"/>
          </p:cNvSpPr>
          <p:nvPr>
            <p:ph type="sldNum" sz="quarter" idx="5"/>
          </p:nvPr>
        </p:nvSpPr>
        <p:spPr>
          <a:noFill/>
        </p:spPr>
        <p:txBody>
          <a:bodyPr/>
          <a:lstStyle/>
          <a:p>
            <a:fld id="{B5492AFE-2B5E-48B7-9899-16C692CBF076}" type="slidenum">
              <a:rPr lang="en-US"/>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8B039C-5155-334C-BB11-F9C2C3811534}" type="slidenum">
              <a:rPr lang="en-US"/>
              <a:pPr/>
              <a:t>3</a:t>
            </a:fld>
            <a:endParaRPr lang="en-US"/>
          </a:p>
        </p:txBody>
      </p:sp>
      <p:sp>
        <p:nvSpPr>
          <p:cNvPr id="9072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907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23D887-0BD1-9248-941A-6BB34607FE68}" type="slidenum">
              <a:rPr lang="en-US"/>
              <a:pPr/>
              <a:t>4</a:t>
            </a:fld>
            <a:endParaRPr lang="en-US"/>
          </a:p>
        </p:txBody>
      </p:sp>
      <p:sp>
        <p:nvSpPr>
          <p:cNvPr id="9082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908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56B5D4-8E6B-7D4D-8C52-7C62DCA0CD58}" type="slidenum">
              <a:rPr lang="en-US"/>
              <a:pPr/>
              <a:t>5</a:t>
            </a:fld>
            <a:endParaRPr lang="en-US"/>
          </a:p>
        </p:txBody>
      </p:sp>
      <p:sp>
        <p:nvSpPr>
          <p:cNvPr id="9093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9093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B9DE7AF-AD50-8844-9C9B-3555AFAFC167}" type="slidenum">
              <a:rPr lang="en-US" smtClean="0"/>
              <a:pPr>
                <a:defRPr/>
              </a:pPr>
              <a:t>8</a:t>
            </a:fld>
            <a:endParaRPr lang="en-US"/>
          </a:p>
        </p:txBody>
      </p:sp>
    </p:spTree>
    <p:extLst>
      <p:ext uri="{BB962C8B-B14F-4D97-AF65-F5344CB8AC3E}">
        <p14:creationId xmlns:p14="http://schemas.microsoft.com/office/powerpoint/2010/main" xmlns="" val="147985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4337D6-D560-CA43-B0F7-1925151F2ACC}" type="slidenum">
              <a:rPr lang="zh-TW" altLang="en-US"/>
              <a:pPr/>
              <a:t>15</a:t>
            </a:fld>
            <a:endParaRPr lang="en-US" altLang="zh-TW"/>
          </a:p>
        </p:txBody>
      </p:sp>
      <p:sp>
        <p:nvSpPr>
          <p:cNvPr id="1454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45411" name="Rectangle 3"/>
          <p:cNvSpPr>
            <a:spLocks noGrp="1" noChangeArrowheads="1"/>
          </p:cNvSpPr>
          <p:nvPr>
            <p:ph type="body" idx="1"/>
          </p:nvPr>
        </p:nvSpPr>
        <p:spPr/>
        <p:txBody>
          <a:bodyPr/>
          <a:lstStyle/>
          <a:p>
            <a:r>
              <a:rPr lang="en-US" altLang="zh-TW">
                <a:ea typeface="新細明體" charset="0"/>
                <a:cs typeface="新細明體" charset="0"/>
              </a:rPr>
              <a:t>Stallings DCC8e </a:t>
            </a:r>
            <a:r>
              <a:rPr lang="en-US" altLang="zh-TW">
                <a:latin typeface="Times" charset="0"/>
                <a:ea typeface="新細明體" charset="0"/>
                <a:cs typeface="新細明體" charset="0"/>
              </a:rPr>
              <a:t>Figure 10.7a contrasts the the softswitch architecture with that of a traditional telephone network circuit switch.</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4EB83A-2226-704A-87DB-2B9F71907FD8}" type="slidenum">
              <a:rPr lang="zh-TW" altLang="en-US"/>
              <a:pPr/>
              <a:t>16</a:t>
            </a:fld>
            <a:endParaRPr lang="en-US" altLang="zh-TW"/>
          </a:p>
        </p:txBody>
      </p:sp>
      <p:sp>
        <p:nvSpPr>
          <p:cNvPr id="1443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44387" name="Rectangle 3"/>
          <p:cNvSpPr>
            <a:spLocks noGrp="1" noChangeArrowheads="1"/>
          </p:cNvSpPr>
          <p:nvPr>
            <p:ph type="body" idx="1"/>
          </p:nvPr>
        </p:nvSpPr>
        <p:spPr/>
        <p:txBody>
          <a:bodyPr/>
          <a:lstStyle/>
          <a:p>
            <a:r>
              <a:rPr lang="en-US" altLang="zh-TW">
                <a:latin typeface="Times" charset="0"/>
                <a:ea typeface="新細明體" charset="0"/>
                <a:cs typeface="新細明體" charset="0"/>
              </a:rPr>
              <a:t>The latest trend in the development of circuit-switching technology is generally referred to as the softswitch. In essence, a softswitch is a general-purpose computer running specialized software that turns it into a smart phone switch. Softswitches cost significantly less than traditional circuit switches and can provide more functionality. In particular, in addition to handling the traditional circuit-switching functions, a softswitch can convert a stream of digitized voice bits into packets. This opens up a number of options for transmission, including the increasingly popular voice over IP (Internet Protocol) approach.</a:t>
            </a:r>
          </a:p>
          <a:p>
            <a:r>
              <a:rPr lang="en-US" altLang="zh-TW">
                <a:latin typeface="Times" charset="0"/>
                <a:ea typeface="新細明體" charset="0"/>
                <a:cs typeface="新細明體" charset="0"/>
              </a:rPr>
              <a:t>	In any telephone network switch, the most complex element is the software that controls call processing. This software performs call routing and implements call-processing logic for hundreds of custom calling features. Typically, this software runs on a proprietary processor that is integrated with the physical circuit-switching hardware. A more flexible approach is to physically separate the call processing function from the hardware switching function. In softswitch terminology, the physical switching function is performed by a </a:t>
            </a:r>
            <a:r>
              <a:rPr lang="en-US" altLang="zh-TW" b="1">
                <a:latin typeface="Times" charset="0"/>
                <a:ea typeface="新細明體" charset="0"/>
                <a:cs typeface="新細明體" charset="0"/>
              </a:rPr>
              <a:t>media gateway</a:t>
            </a:r>
            <a:r>
              <a:rPr lang="en-US" altLang="zh-TW">
                <a:latin typeface="Times" charset="0"/>
                <a:ea typeface="新細明體" charset="0"/>
                <a:cs typeface="新細明體" charset="0"/>
              </a:rPr>
              <a:t> (MG) and the call processing logic resides in a </a:t>
            </a:r>
            <a:r>
              <a:rPr lang="en-US" altLang="zh-TW" b="1">
                <a:latin typeface="Times" charset="0"/>
                <a:ea typeface="新細明體" charset="0"/>
                <a:cs typeface="新細明體" charset="0"/>
              </a:rPr>
              <a:t>media gateway controller</a:t>
            </a:r>
            <a:r>
              <a:rPr lang="en-US" altLang="zh-TW">
                <a:latin typeface="Times" charset="0"/>
                <a:ea typeface="新細明體" charset="0"/>
                <a:cs typeface="新細明體" charset="0"/>
              </a:rPr>
              <a:t> (MGC).</a:t>
            </a:r>
          </a:p>
          <a:p>
            <a:r>
              <a:rPr lang="en-US" altLang="zh-TW">
                <a:latin typeface="Times" charset="0"/>
                <a:ea typeface="新細明體" charset="0"/>
                <a:cs typeface="新細明體" charset="0"/>
              </a:rPr>
              <a:t>	</a:t>
            </a:r>
            <a:r>
              <a:rPr lang="en-US" altLang="zh-TW">
                <a:ea typeface="新細明體" charset="0"/>
                <a:cs typeface="新細明體" charset="0"/>
              </a:rPr>
              <a:t>Stallings DCC8e </a:t>
            </a:r>
            <a:r>
              <a:rPr lang="en-US" altLang="zh-TW">
                <a:latin typeface="Times" charset="0"/>
                <a:ea typeface="新細明體" charset="0"/>
                <a:cs typeface="新細明體" charset="0"/>
              </a:rPr>
              <a:t>Figure 10.7b illustrates the softswitch architecture. In the latter case, the MG and MGC are distinct entities and may be provided by different vendors.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23D887-0BD1-9248-941A-6BB34607FE68}" type="slidenum">
              <a:rPr lang="en-US"/>
              <a:pPr/>
              <a:t>41</a:t>
            </a:fld>
            <a:endParaRPr lang="en-US"/>
          </a:p>
        </p:txBody>
      </p:sp>
      <p:sp>
        <p:nvSpPr>
          <p:cNvPr id="9082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908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C71BE7-7247-2F44-B180-7A57930EFC68}" type="slidenum">
              <a:rPr lang="zh-TW" altLang="en-US"/>
              <a:pPr/>
              <a:t>42</a:t>
            </a:fld>
            <a:endParaRPr lang="en-US" altLang="zh-TW"/>
          </a:p>
        </p:txBody>
      </p:sp>
      <p:sp>
        <p:nvSpPr>
          <p:cNvPr id="1464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46435" name="Rectangle 3"/>
          <p:cNvSpPr>
            <a:spLocks noGrp="1" noChangeArrowheads="1"/>
          </p:cNvSpPr>
          <p:nvPr>
            <p:ph type="body" idx="1"/>
          </p:nvPr>
        </p:nvSpPr>
        <p:spPr/>
        <p:txBody>
          <a:bodyPr/>
          <a:lstStyle/>
          <a:p>
            <a:endParaRPr lang="en-US" altLang="zh-TW" dirty="0">
              <a:latin typeface="Times" charset="0"/>
              <a:ea typeface="新細明體" charset="0"/>
              <a:cs typeface="新細明體"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矩形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14229">
              <a:defRPr sz="2300">
                <a:solidFill>
                  <a:schemeClr val="tx1"/>
                </a:solidFill>
                <a:latin typeface="Times New Roman" charset="0"/>
                <a:ea typeface="ＭＳ Ｐゴシック" charset="0"/>
              </a:defRPr>
            </a:lvl1pPr>
            <a:lvl2pPr marL="699116" indent="-268891" defTabSz="914229">
              <a:defRPr sz="2300">
                <a:solidFill>
                  <a:schemeClr val="tx1"/>
                </a:solidFill>
                <a:latin typeface="Times New Roman" charset="0"/>
                <a:ea typeface="ＭＳ Ｐゴシック" charset="0"/>
              </a:defRPr>
            </a:lvl2pPr>
            <a:lvl3pPr marL="1075563" indent="-215113" defTabSz="914229">
              <a:defRPr sz="2300">
                <a:solidFill>
                  <a:schemeClr val="tx1"/>
                </a:solidFill>
                <a:latin typeface="Times New Roman" charset="0"/>
                <a:ea typeface="ＭＳ Ｐゴシック" charset="0"/>
              </a:defRPr>
            </a:lvl3pPr>
            <a:lvl4pPr marL="1505788" indent="-215113" defTabSz="914229">
              <a:defRPr sz="2300">
                <a:solidFill>
                  <a:schemeClr val="tx1"/>
                </a:solidFill>
                <a:latin typeface="Times New Roman" charset="0"/>
                <a:ea typeface="ＭＳ Ｐゴシック" charset="0"/>
              </a:defRPr>
            </a:lvl4pPr>
            <a:lvl5pPr marL="1936013" indent="-215113" defTabSz="914229">
              <a:defRPr sz="2300">
                <a:solidFill>
                  <a:schemeClr val="tx1"/>
                </a:solidFill>
                <a:latin typeface="Times New Roman" charset="0"/>
                <a:ea typeface="ＭＳ Ｐゴシック" charset="0"/>
              </a:defRPr>
            </a:lvl5pPr>
            <a:lvl6pPr marL="2366239" indent="-215113" defTabSz="914229" eaLnBrk="0" fontAlgn="base" hangingPunct="0">
              <a:spcBef>
                <a:spcPct val="0"/>
              </a:spcBef>
              <a:spcAft>
                <a:spcPct val="0"/>
              </a:spcAft>
              <a:defRPr sz="2300">
                <a:solidFill>
                  <a:schemeClr val="tx1"/>
                </a:solidFill>
                <a:latin typeface="Times New Roman" charset="0"/>
                <a:ea typeface="ＭＳ Ｐゴシック" charset="0"/>
              </a:defRPr>
            </a:lvl6pPr>
            <a:lvl7pPr marL="2796464" indent="-215113" defTabSz="914229" eaLnBrk="0" fontAlgn="base" hangingPunct="0">
              <a:spcBef>
                <a:spcPct val="0"/>
              </a:spcBef>
              <a:spcAft>
                <a:spcPct val="0"/>
              </a:spcAft>
              <a:defRPr sz="2300">
                <a:solidFill>
                  <a:schemeClr val="tx1"/>
                </a:solidFill>
                <a:latin typeface="Times New Roman" charset="0"/>
                <a:ea typeface="ＭＳ Ｐゴシック" charset="0"/>
              </a:defRPr>
            </a:lvl7pPr>
            <a:lvl8pPr marL="3226689" indent="-215113" defTabSz="914229" eaLnBrk="0" fontAlgn="base" hangingPunct="0">
              <a:spcBef>
                <a:spcPct val="0"/>
              </a:spcBef>
              <a:spcAft>
                <a:spcPct val="0"/>
              </a:spcAft>
              <a:defRPr sz="2300">
                <a:solidFill>
                  <a:schemeClr val="tx1"/>
                </a:solidFill>
                <a:latin typeface="Times New Roman" charset="0"/>
                <a:ea typeface="ＭＳ Ｐゴシック" charset="0"/>
              </a:defRPr>
            </a:lvl8pPr>
            <a:lvl9pPr marL="3656914" indent="-215113" defTabSz="914229" eaLnBrk="0" fontAlgn="base" hangingPunct="0">
              <a:spcBef>
                <a:spcPct val="0"/>
              </a:spcBef>
              <a:spcAft>
                <a:spcPct val="0"/>
              </a:spcAft>
              <a:defRPr sz="2300">
                <a:solidFill>
                  <a:schemeClr val="tx1"/>
                </a:solidFill>
                <a:latin typeface="Times New Roman" charset="0"/>
                <a:ea typeface="ＭＳ Ｐゴシック" charset="0"/>
              </a:defRPr>
            </a:lvl9pPr>
          </a:lstStyle>
          <a:p>
            <a:fld id="{896FDA16-88CA-F448-B790-A38BDE23A931}" type="slidenum">
              <a:rPr lang="en-US" altLang="zh-CN" sz="1200">
                <a:ea typeface="宋体" charset="0"/>
              </a:rPr>
              <a:pPr/>
              <a:t>43</a:t>
            </a:fld>
            <a:endParaRPr lang="en-US" altLang="zh-CN" sz="1200">
              <a:ea typeface="宋体" charset="0"/>
            </a:endParaRPr>
          </a:p>
        </p:txBody>
      </p:sp>
      <p:sp>
        <p:nvSpPr>
          <p:cNvPr id="36867" name="矩形 2"/>
          <p:cNvSpPr>
            <a:spLocks noGrp="1" noRot="1" noChangeAspect="1" noChangeArrowheads="1" noTextEdit="1"/>
          </p:cNvSpPr>
          <p:nvPr>
            <p:ph type="sldImg"/>
          </p:nvPr>
        </p:nvSpPr>
        <p:spPr>
          <a:ln/>
        </p:spPr>
      </p:sp>
      <p:sp>
        <p:nvSpPr>
          <p:cNvPr id="36868" name="矩形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zh-CN">
              <a:latin typeface="Times New Roman" charset="0"/>
              <a:ea typeface="宋体" charset="0"/>
              <a:cs typeface="宋体"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矩形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14229">
              <a:defRPr sz="2300">
                <a:solidFill>
                  <a:schemeClr val="tx1"/>
                </a:solidFill>
                <a:latin typeface="Times New Roman" charset="0"/>
                <a:ea typeface="ＭＳ Ｐゴシック" charset="0"/>
              </a:defRPr>
            </a:lvl1pPr>
            <a:lvl2pPr marL="699116" indent="-268891" defTabSz="914229">
              <a:defRPr sz="2300">
                <a:solidFill>
                  <a:schemeClr val="tx1"/>
                </a:solidFill>
                <a:latin typeface="Times New Roman" charset="0"/>
                <a:ea typeface="ＭＳ Ｐゴシック" charset="0"/>
              </a:defRPr>
            </a:lvl2pPr>
            <a:lvl3pPr marL="1075563" indent="-215113" defTabSz="914229">
              <a:defRPr sz="2300">
                <a:solidFill>
                  <a:schemeClr val="tx1"/>
                </a:solidFill>
                <a:latin typeface="Times New Roman" charset="0"/>
                <a:ea typeface="ＭＳ Ｐゴシック" charset="0"/>
              </a:defRPr>
            </a:lvl3pPr>
            <a:lvl4pPr marL="1505788" indent="-215113" defTabSz="914229">
              <a:defRPr sz="2300">
                <a:solidFill>
                  <a:schemeClr val="tx1"/>
                </a:solidFill>
                <a:latin typeface="Times New Roman" charset="0"/>
                <a:ea typeface="ＭＳ Ｐゴシック" charset="0"/>
              </a:defRPr>
            </a:lvl4pPr>
            <a:lvl5pPr marL="1936013" indent="-215113" defTabSz="914229">
              <a:defRPr sz="2300">
                <a:solidFill>
                  <a:schemeClr val="tx1"/>
                </a:solidFill>
                <a:latin typeface="Times New Roman" charset="0"/>
                <a:ea typeface="ＭＳ Ｐゴシック" charset="0"/>
              </a:defRPr>
            </a:lvl5pPr>
            <a:lvl6pPr marL="2366239" indent="-215113" defTabSz="914229" eaLnBrk="0" fontAlgn="base" hangingPunct="0">
              <a:spcBef>
                <a:spcPct val="0"/>
              </a:spcBef>
              <a:spcAft>
                <a:spcPct val="0"/>
              </a:spcAft>
              <a:defRPr sz="2300">
                <a:solidFill>
                  <a:schemeClr val="tx1"/>
                </a:solidFill>
                <a:latin typeface="Times New Roman" charset="0"/>
                <a:ea typeface="ＭＳ Ｐゴシック" charset="0"/>
              </a:defRPr>
            </a:lvl6pPr>
            <a:lvl7pPr marL="2796464" indent="-215113" defTabSz="914229" eaLnBrk="0" fontAlgn="base" hangingPunct="0">
              <a:spcBef>
                <a:spcPct val="0"/>
              </a:spcBef>
              <a:spcAft>
                <a:spcPct val="0"/>
              </a:spcAft>
              <a:defRPr sz="2300">
                <a:solidFill>
                  <a:schemeClr val="tx1"/>
                </a:solidFill>
                <a:latin typeface="Times New Roman" charset="0"/>
                <a:ea typeface="ＭＳ Ｐゴシック" charset="0"/>
              </a:defRPr>
            </a:lvl7pPr>
            <a:lvl8pPr marL="3226689" indent="-215113" defTabSz="914229" eaLnBrk="0" fontAlgn="base" hangingPunct="0">
              <a:spcBef>
                <a:spcPct val="0"/>
              </a:spcBef>
              <a:spcAft>
                <a:spcPct val="0"/>
              </a:spcAft>
              <a:defRPr sz="2300">
                <a:solidFill>
                  <a:schemeClr val="tx1"/>
                </a:solidFill>
                <a:latin typeface="Times New Roman" charset="0"/>
                <a:ea typeface="ＭＳ Ｐゴシック" charset="0"/>
              </a:defRPr>
            </a:lvl8pPr>
            <a:lvl9pPr marL="3656914" indent="-215113" defTabSz="914229" eaLnBrk="0" fontAlgn="base" hangingPunct="0">
              <a:spcBef>
                <a:spcPct val="0"/>
              </a:spcBef>
              <a:spcAft>
                <a:spcPct val="0"/>
              </a:spcAft>
              <a:defRPr sz="2300">
                <a:solidFill>
                  <a:schemeClr val="tx1"/>
                </a:solidFill>
                <a:latin typeface="Times New Roman" charset="0"/>
                <a:ea typeface="ＭＳ Ｐゴシック" charset="0"/>
              </a:defRPr>
            </a:lvl9pPr>
          </a:lstStyle>
          <a:p>
            <a:fld id="{437CDC23-40FC-E644-90AE-79883BB23641}" type="slidenum">
              <a:rPr lang="en-US" altLang="zh-CN" sz="1200">
                <a:ea typeface="宋体" charset="0"/>
              </a:rPr>
              <a:pPr/>
              <a:t>44</a:t>
            </a:fld>
            <a:endParaRPr lang="en-US" altLang="zh-CN" sz="1200">
              <a:ea typeface="宋体" charset="0"/>
            </a:endParaRPr>
          </a:p>
        </p:txBody>
      </p:sp>
      <p:sp>
        <p:nvSpPr>
          <p:cNvPr id="37891" name="矩形 2"/>
          <p:cNvSpPr>
            <a:spLocks noGrp="1" noRot="1" noChangeAspect="1" noChangeArrowheads="1" noTextEdit="1"/>
          </p:cNvSpPr>
          <p:nvPr>
            <p:ph type="sldImg"/>
          </p:nvPr>
        </p:nvSpPr>
        <p:spPr>
          <a:ln/>
        </p:spPr>
      </p:sp>
      <p:sp>
        <p:nvSpPr>
          <p:cNvPr id="37892" name="矩形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zh-CN">
              <a:latin typeface="Times New Roman" charset="0"/>
              <a:ea typeface="宋体" charset="0"/>
              <a:cs typeface="宋体"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矩形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14229">
              <a:defRPr sz="2300">
                <a:solidFill>
                  <a:schemeClr val="tx1"/>
                </a:solidFill>
                <a:latin typeface="Times New Roman" charset="0"/>
                <a:ea typeface="ＭＳ Ｐゴシック" charset="0"/>
              </a:defRPr>
            </a:lvl1pPr>
            <a:lvl2pPr marL="699116" indent="-268891" defTabSz="914229">
              <a:defRPr sz="2300">
                <a:solidFill>
                  <a:schemeClr val="tx1"/>
                </a:solidFill>
                <a:latin typeface="Times New Roman" charset="0"/>
                <a:ea typeface="ＭＳ Ｐゴシック" charset="0"/>
              </a:defRPr>
            </a:lvl2pPr>
            <a:lvl3pPr marL="1075563" indent="-215113" defTabSz="914229">
              <a:defRPr sz="2300">
                <a:solidFill>
                  <a:schemeClr val="tx1"/>
                </a:solidFill>
                <a:latin typeface="Times New Roman" charset="0"/>
                <a:ea typeface="ＭＳ Ｐゴシック" charset="0"/>
              </a:defRPr>
            </a:lvl3pPr>
            <a:lvl4pPr marL="1505788" indent="-215113" defTabSz="914229">
              <a:defRPr sz="2300">
                <a:solidFill>
                  <a:schemeClr val="tx1"/>
                </a:solidFill>
                <a:latin typeface="Times New Roman" charset="0"/>
                <a:ea typeface="ＭＳ Ｐゴシック" charset="0"/>
              </a:defRPr>
            </a:lvl4pPr>
            <a:lvl5pPr marL="1936013" indent="-215113" defTabSz="914229">
              <a:defRPr sz="2300">
                <a:solidFill>
                  <a:schemeClr val="tx1"/>
                </a:solidFill>
                <a:latin typeface="Times New Roman" charset="0"/>
                <a:ea typeface="ＭＳ Ｐゴシック" charset="0"/>
              </a:defRPr>
            </a:lvl5pPr>
            <a:lvl6pPr marL="2366239" indent="-215113" defTabSz="914229" eaLnBrk="0" fontAlgn="base" hangingPunct="0">
              <a:spcBef>
                <a:spcPct val="0"/>
              </a:spcBef>
              <a:spcAft>
                <a:spcPct val="0"/>
              </a:spcAft>
              <a:defRPr sz="2300">
                <a:solidFill>
                  <a:schemeClr val="tx1"/>
                </a:solidFill>
                <a:latin typeface="Times New Roman" charset="0"/>
                <a:ea typeface="ＭＳ Ｐゴシック" charset="0"/>
              </a:defRPr>
            </a:lvl6pPr>
            <a:lvl7pPr marL="2796464" indent="-215113" defTabSz="914229" eaLnBrk="0" fontAlgn="base" hangingPunct="0">
              <a:spcBef>
                <a:spcPct val="0"/>
              </a:spcBef>
              <a:spcAft>
                <a:spcPct val="0"/>
              </a:spcAft>
              <a:defRPr sz="2300">
                <a:solidFill>
                  <a:schemeClr val="tx1"/>
                </a:solidFill>
                <a:latin typeface="Times New Roman" charset="0"/>
                <a:ea typeface="ＭＳ Ｐゴシック" charset="0"/>
              </a:defRPr>
            </a:lvl7pPr>
            <a:lvl8pPr marL="3226689" indent="-215113" defTabSz="914229" eaLnBrk="0" fontAlgn="base" hangingPunct="0">
              <a:spcBef>
                <a:spcPct val="0"/>
              </a:spcBef>
              <a:spcAft>
                <a:spcPct val="0"/>
              </a:spcAft>
              <a:defRPr sz="2300">
                <a:solidFill>
                  <a:schemeClr val="tx1"/>
                </a:solidFill>
                <a:latin typeface="Times New Roman" charset="0"/>
                <a:ea typeface="ＭＳ Ｐゴシック" charset="0"/>
              </a:defRPr>
            </a:lvl8pPr>
            <a:lvl9pPr marL="3656914" indent="-215113" defTabSz="914229" eaLnBrk="0" fontAlgn="base" hangingPunct="0">
              <a:spcBef>
                <a:spcPct val="0"/>
              </a:spcBef>
              <a:spcAft>
                <a:spcPct val="0"/>
              </a:spcAft>
              <a:defRPr sz="2300">
                <a:solidFill>
                  <a:schemeClr val="tx1"/>
                </a:solidFill>
                <a:latin typeface="Times New Roman" charset="0"/>
                <a:ea typeface="ＭＳ Ｐゴシック" charset="0"/>
              </a:defRPr>
            </a:lvl9pPr>
          </a:lstStyle>
          <a:p>
            <a:fld id="{67A4491B-0268-744F-96F8-DCD7371A2CEC}" type="slidenum">
              <a:rPr lang="en-US" altLang="zh-CN" sz="1200">
                <a:ea typeface="宋体" charset="0"/>
              </a:rPr>
              <a:pPr/>
              <a:t>45</a:t>
            </a:fld>
            <a:endParaRPr lang="en-US" altLang="zh-CN" sz="1200">
              <a:ea typeface="宋体" charset="0"/>
            </a:endParaRPr>
          </a:p>
        </p:txBody>
      </p:sp>
      <p:sp>
        <p:nvSpPr>
          <p:cNvPr id="38915" name="矩形 2"/>
          <p:cNvSpPr>
            <a:spLocks noGrp="1" noRot="1" noChangeAspect="1" noChangeArrowheads="1" noTextEdit="1"/>
          </p:cNvSpPr>
          <p:nvPr>
            <p:ph type="sldImg"/>
          </p:nvPr>
        </p:nvSpPr>
        <p:spPr>
          <a:ln/>
        </p:spPr>
      </p:sp>
      <p:sp>
        <p:nvSpPr>
          <p:cNvPr id="38916" name="矩形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zh-CN">
              <a:latin typeface="Times New Roman" charset="0"/>
              <a:ea typeface="宋体" charset="0"/>
              <a:cs typeface="宋体"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矩形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14229">
              <a:defRPr sz="2300">
                <a:solidFill>
                  <a:schemeClr val="tx1"/>
                </a:solidFill>
                <a:latin typeface="Times New Roman" charset="0"/>
                <a:ea typeface="ＭＳ Ｐゴシック" charset="0"/>
              </a:defRPr>
            </a:lvl1pPr>
            <a:lvl2pPr marL="699116" indent="-268891" defTabSz="914229">
              <a:defRPr sz="2300">
                <a:solidFill>
                  <a:schemeClr val="tx1"/>
                </a:solidFill>
                <a:latin typeface="Times New Roman" charset="0"/>
                <a:ea typeface="ＭＳ Ｐゴシック" charset="0"/>
              </a:defRPr>
            </a:lvl2pPr>
            <a:lvl3pPr marL="1075563" indent="-215113" defTabSz="914229">
              <a:defRPr sz="2300">
                <a:solidFill>
                  <a:schemeClr val="tx1"/>
                </a:solidFill>
                <a:latin typeface="Times New Roman" charset="0"/>
                <a:ea typeface="ＭＳ Ｐゴシック" charset="0"/>
              </a:defRPr>
            </a:lvl3pPr>
            <a:lvl4pPr marL="1505788" indent="-215113" defTabSz="914229">
              <a:defRPr sz="2300">
                <a:solidFill>
                  <a:schemeClr val="tx1"/>
                </a:solidFill>
                <a:latin typeface="Times New Roman" charset="0"/>
                <a:ea typeface="ＭＳ Ｐゴシック" charset="0"/>
              </a:defRPr>
            </a:lvl4pPr>
            <a:lvl5pPr marL="1936013" indent="-215113" defTabSz="914229">
              <a:defRPr sz="2300">
                <a:solidFill>
                  <a:schemeClr val="tx1"/>
                </a:solidFill>
                <a:latin typeface="Times New Roman" charset="0"/>
                <a:ea typeface="ＭＳ Ｐゴシック" charset="0"/>
              </a:defRPr>
            </a:lvl5pPr>
            <a:lvl6pPr marL="2366239" indent="-215113" defTabSz="914229" eaLnBrk="0" fontAlgn="base" hangingPunct="0">
              <a:spcBef>
                <a:spcPct val="0"/>
              </a:spcBef>
              <a:spcAft>
                <a:spcPct val="0"/>
              </a:spcAft>
              <a:defRPr sz="2300">
                <a:solidFill>
                  <a:schemeClr val="tx1"/>
                </a:solidFill>
                <a:latin typeface="Times New Roman" charset="0"/>
                <a:ea typeface="ＭＳ Ｐゴシック" charset="0"/>
              </a:defRPr>
            </a:lvl6pPr>
            <a:lvl7pPr marL="2796464" indent="-215113" defTabSz="914229" eaLnBrk="0" fontAlgn="base" hangingPunct="0">
              <a:spcBef>
                <a:spcPct val="0"/>
              </a:spcBef>
              <a:spcAft>
                <a:spcPct val="0"/>
              </a:spcAft>
              <a:defRPr sz="2300">
                <a:solidFill>
                  <a:schemeClr val="tx1"/>
                </a:solidFill>
                <a:latin typeface="Times New Roman" charset="0"/>
                <a:ea typeface="ＭＳ Ｐゴシック" charset="0"/>
              </a:defRPr>
            </a:lvl7pPr>
            <a:lvl8pPr marL="3226689" indent="-215113" defTabSz="914229" eaLnBrk="0" fontAlgn="base" hangingPunct="0">
              <a:spcBef>
                <a:spcPct val="0"/>
              </a:spcBef>
              <a:spcAft>
                <a:spcPct val="0"/>
              </a:spcAft>
              <a:defRPr sz="2300">
                <a:solidFill>
                  <a:schemeClr val="tx1"/>
                </a:solidFill>
                <a:latin typeface="Times New Roman" charset="0"/>
                <a:ea typeface="ＭＳ Ｐゴシック" charset="0"/>
              </a:defRPr>
            </a:lvl8pPr>
            <a:lvl9pPr marL="3656914" indent="-215113" defTabSz="914229" eaLnBrk="0" fontAlgn="base" hangingPunct="0">
              <a:spcBef>
                <a:spcPct val="0"/>
              </a:spcBef>
              <a:spcAft>
                <a:spcPct val="0"/>
              </a:spcAft>
              <a:defRPr sz="2300">
                <a:solidFill>
                  <a:schemeClr val="tx1"/>
                </a:solidFill>
                <a:latin typeface="Times New Roman" charset="0"/>
                <a:ea typeface="ＭＳ Ｐゴシック" charset="0"/>
              </a:defRPr>
            </a:lvl9pPr>
          </a:lstStyle>
          <a:p>
            <a:fld id="{38BF7D39-EAD6-014F-9D5E-CA656F2C0943}" type="slidenum">
              <a:rPr lang="en-US" altLang="zh-CN" sz="1200">
                <a:ea typeface="宋体" charset="0"/>
              </a:rPr>
              <a:pPr/>
              <a:t>46</a:t>
            </a:fld>
            <a:endParaRPr lang="en-US" altLang="zh-CN" sz="1200">
              <a:ea typeface="宋体" charset="0"/>
            </a:endParaRPr>
          </a:p>
        </p:txBody>
      </p:sp>
      <p:sp>
        <p:nvSpPr>
          <p:cNvPr id="39939" name="矩形 2"/>
          <p:cNvSpPr>
            <a:spLocks noGrp="1" noRot="1" noChangeAspect="1" noChangeArrowheads="1" noTextEdit="1"/>
          </p:cNvSpPr>
          <p:nvPr>
            <p:ph type="sldImg"/>
          </p:nvPr>
        </p:nvSpPr>
        <p:spPr>
          <a:ln/>
        </p:spPr>
      </p:sp>
      <p:sp>
        <p:nvSpPr>
          <p:cNvPr id="39940" name="矩形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zh-CN">
              <a:latin typeface="Times New Roman" charset="0"/>
              <a:ea typeface="宋体" charset="0"/>
              <a:cs typeface="宋体"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矩形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14229">
              <a:defRPr sz="2300">
                <a:solidFill>
                  <a:schemeClr val="tx1"/>
                </a:solidFill>
                <a:latin typeface="Times New Roman" charset="0"/>
                <a:ea typeface="ＭＳ Ｐゴシック" charset="0"/>
              </a:defRPr>
            </a:lvl1pPr>
            <a:lvl2pPr marL="699116" indent="-268891" defTabSz="914229">
              <a:defRPr sz="2300">
                <a:solidFill>
                  <a:schemeClr val="tx1"/>
                </a:solidFill>
                <a:latin typeface="Times New Roman" charset="0"/>
                <a:ea typeface="ＭＳ Ｐゴシック" charset="0"/>
              </a:defRPr>
            </a:lvl2pPr>
            <a:lvl3pPr marL="1075563" indent="-215113" defTabSz="914229">
              <a:defRPr sz="2300">
                <a:solidFill>
                  <a:schemeClr val="tx1"/>
                </a:solidFill>
                <a:latin typeface="Times New Roman" charset="0"/>
                <a:ea typeface="ＭＳ Ｐゴシック" charset="0"/>
              </a:defRPr>
            </a:lvl3pPr>
            <a:lvl4pPr marL="1505788" indent="-215113" defTabSz="914229">
              <a:defRPr sz="2300">
                <a:solidFill>
                  <a:schemeClr val="tx1"/>
                </a:solidFill>
                <a:latin typeface="Times New Roman" charset="0"/>
                <a:ea typeface="ＭＳ Ｐゴシック" charset="0"/>
              </a:defRPr>
            </a:lvl4pPr>
            <a:lvl5pPr marL="1936013" indent="-215113" defTabSz="914229">
              <a:defRPr sz="2300">
                <a:solidFill>
                  <a:schemeClr val="tx1"/>
                </a:solidFill>
                <a:latin typeface="Times New Roman" charset="0"/>
                <a:ea typeface="ＭＳ Ｐゴシック" charset="0"/>
              </a:defRPr>
            </a:lvl5pPr>
            <a:lvl6pPr marL="2366239" indent="-215113" defTabSz="914229" eaLnBrk="0" fontAlgn="base" hangingPunct="0">
              <a:spcBef>
                <a:spcPct val="0"/>
              </a:spcBef>
              <a:spcAft>
                <a:spcPct val="0"/>
              </a:spcAft>
              <a:defRPr sz="2300">
                <a:solidFill>
                  <a:schemeClr val="tx1"/>
                </a:solidFill>
                <a:latin typeface="Times New Roman" charset="0"/>
                <a:ea typeface="ＭＳ Ｐゴシック" charset="0"/>
              </a:defRPr>
            </a:lvl6pPr>
            <a:lvl7pPr marL="2796464" indent="-215113" defTabSz="914229" eaLnBrk="0" fontAlgn="base" hangingPunct="0">
              <a:spcBef>
                <a:spcPct val="0"/>
              </a:spcBef>
              <a:spcAft>
                <a:spcPct val="0"/>
              </a:spcAft>
              <a:defRPr sz="2300">
                <a:solidFill>
                  <a:schemeClr val="tx1"/>
                </a:solidFill>
                <a:latin typeface="Times New Roman" charset="0"/>
                <a:ea typeface="ＭＳ Ｐゴシック" charset="0"/>
              </a:defRPr>
            </a:lvl7pPr>
            <a:lvl8pPr marL="3226689" indent="-215113" defTabSz="914229" eaLnBrk="0" fontAlgn="base" hangingPunct="0">
              <a:spcBef>
                <a:spcPct val="0"/>
              </a:spcBef>
              <a:spcAft>
                <a:spcPct val="0"/>
              </a:spcAft>
              <a:defRPr sz="2300">
                <a:solidFill>
                  <a:schemeClr val="tx1"/>
                </a:solidFill>
                <a:latin typeface="Times New Roman" charset="0"/>
                <a:ea typeface="ＭＳ Ｐゴシック" charset="0"/>
              </a:defRPr>
            </a:lvl8pPr>
            <a:lvl9pPr marL="3656914" indent="-215113" defTabSz="914229" eaLnBrk="0" fontAlgn="base" hangingPunct="0">
              <a:spcBef>
                <a:spcPct val="0"/>
              </a:spcBef>
              <a:spcAft>
                <a:spcPct val="0"/>
              </a:spcAft>
              <a:defRPr sz="2300">
                <a:solidFill>
                  <a:schemeClr val="tx1"/>
                </a:solidFill>
                <a:latin typeface="Times New Roman" charset="0"/>
                <a:ea typeface="ＭＳ Ｐゴシック" charset="0"/>
              </a:defRPr>
            </a:lvl9pPr>
          </a:lstStyle>
          <a:p>
            <a:fld id="{67FEBD0B-712A-3940-9E5F-6ACEBB82916E}" type="slidenum">
              <a:rPr lang="en-US" altLang="zh-CN" sz="1200">
                <a:ea typeface="宋体" charset="0"/>
              </a:rPr>
              <a:pPr/>
              <a:t>47</a:t>
            </a:fld>
            <a:endParaRPr lang="en-US" altLang="zh-CN" sz="1200">
              <a:ea typeface="宋体" charset="0"/>
            </a:endParaRPr>
          </a:p>
        </p:txBody>
      </p:sp>
      <p:sp>
        <p:nvSpPr>
          <p:cNvPr id="40963" name="矩形 2"/>
          <p:cNvSpPr>
            <a:spLocks noGrp="1" noRot="1" noChangeAspect="1" noChangeArrowheads="1" noTextEdit="1"/>
          </p:cNvSpPr>
          <p:nvPr>
            <p:ph type="sldImg"/>
          </p:nvPr>
        </p:nvSpPr>
        <p:spPr>
          <a:ln/>
        </p:spPr>
      </p:sp>
      <p:sp>
        <p:nvSpPr>
          <p:cNvPr id="40964" name="矩形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zh-CN">
              <a:latin typeface="Times New Roman" charset="0"/>
              <a:ea typeface="宋体" charset="0"/>
              <a:cs typeface="宋体"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矩形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14229">
              <a:defRPr sz="2300">
                <a:solidFill>
                  <a:schemeClr val="tx1"/>
                </a:solidFill>
                <a:latin typeface="Times New Roman" charset="0"/>
                <a:ea typeface="ＭＳ Ｐゴシック" charset="0"/>
              </a:defRPr>
            </a:lvl1pPr>
            <a:lvl2pPr marL="699116" indent="-268891" defTabSz="914229">
              <a:defRPr sz="2300">
                <a:solidFill>
                  <a:schemeClr val="tx1"/>
                </a:solidFill>
                <a:latin typeface="Times New Roman" charset="0"/>
                <a:ea typeface="ＭＳ Ｐゴシック" charset="0"/>
              </a:defRPr>
            </a:lvl2pPr>
            <a:lvl3pPr marL="1075563" indent="-215113" defTabSz="914229">
              <a:defRPr sz="2300">
                <a:solidFill>
                  <a:schemeClr val="tx1"/>
                </a:solidFill>
                <a:latin typeface="Times New Roman" charset="0"/>
                <a:ea typeface="ＭＳ Ｐゴシック" charset="0"/>
              </a:defRPr>
            </a:lvl3pPr>
            <a:lvl4pPr marL="1505788" indent="-215113" defTabSz="914229">
              <a:defRPr sz="2300">
                <a:solidFill>
                  <a:schemeClr val="tx1"/>
                </a:solidFill>
                <a:latin typeface="Times New Roman" charset="0"/>
                <a:ea typeface="ＭＳ Ｐゴシック" charset="0"/>
              </a:defRPr>
            </a:lvl4pPr>
            <a:lvl5pPr marL="1936013" indent="-215113" defTabSz="914229">
              <a:defRPr sz="2300">
                <a:solidFill>
                  <a:schemeClr val="tx1"/>
                </a:solidFill>
                <a:latin typeface="Times New Roman" charset="0"/>
                <a:ea typeface="ＭＳ Ｐゴシック" charset="0"/>
              </a:defRPr>
            </a:lvl5pPr>
            <a:lvl6pPr marL="2366239" indent="-215113" defTabSz="914229" eaLnBrk="0" fontAlgn="base" hangingPunct="0">
              <a:spcBef>
                <a:spcPct val="0"/>
              </a:spcBef>
              <a:spcAft>
                <a:spcPct val="0"/>
              </a:spcAft>
              <a:defRPr sz="2300">
                <a:solidFill>
                  <a:schemeClr val="tx1"/>
                </a:solidFill>
                <a:latin typeface="Times New Roman" charset="0"/>
                <a:ea typeface="ＭＳ Ｐゴシック" charset="0"/>
              </a:defRPr>
            </a:lvl6pPr>
            <a:lvl7pPr marL="2796464" indent="-215113" defTabSz="914229" eaLnBrk="0" fontAlgn="base" hangingPunct="0">
              <a:spcBef>
                <a:spcPct val="0"/>
              </a:spcBef>
              <a:spcAft>
                <a:spcPct val="0"/>
              </a:spcAft>
              <a:defRPr sz="2300">
                <a:solidFill>
                  <a:schemeClr val="tx1"/>
                </a:solidFill>
                <a:latin typeface="Times New Roman" charset="0"/>
                <a:ea typeface="ＭＳ Ｐゴシック" charset="0"/>
              </a:defRPr>
            </a:lvl7pPr>
            <a:lvl8pPr marL="3226689" indent="-215113" defTabSz="914229" eaLnBrk="0" fontAlgn="base" hangingPunct="0">
              <a:spcBef>
                <a:spcPct val="0"/>
              </a:spcBef>
              <a:spcAft>
                <a:spcPct val="0"/>
              </a:spcAft>
              <a:defRPr sz="2300">
                <a:solidFill>
                  <a:schemeClr val="tx1"/>
                </a:solidFill>
                <a:latin typeface="Times New Roman" charset="0"/>
                <a:ea typeface="ＭＳ Ｐゴシック" charset="0"/>
              </a:defRPr>
            </a:lvl8pPr>
            <a:lvl9pPr marL="3656914" indent="-215113" defTabSz="914229" eaLnBrk="0" fontAlgn="base" hangingPunct="0">
              <a:spcBef>
                <a:spcPct val="0"/>
              </a:spcBef>
              <a:spcAft>
                <a:spcPct val="0"/>
              </a:spcAft>
              <a:defRPr sz="2300">
                <a:solidFill>
                  <a:schemeClr val="tx1"/>
                </a:solidFill>
                <a:latin typeface="Times New Roman" charset="0"/>
                <a:ea typeface="ＭＳ Ｐゴシック" charset="0"/>
              </a:defRPr>
            </a:lvl9pPr>
          </a:lstStyle>
          <a:p>
            <a:fld id="{57268E69-C6FB-664F-9113-56BDED0CB165}" type="slidenum">
              <a:rPr lang="en-US" altLang="zh-CN" sz="1200">
                <a:ea typeface="宋体" charset="0"/>
              </a:rPr>
              <a:pPr/>
              <a:t>48</a:t>
            </a:fld>
            <a:endParaRPr lang="en-US" altLang="zh-CN" sz="1200">
              <a:ea typeface="宋体" charset="0"/>
            </a:endParaRPr>
          </a:p>
        </p:txBody>
      </p:sp>
      <p:sp>
        <p:nvSpPr>
          <p:cNvPr id="41987" name="矩形 2"/>
          <p:cNvSpPr>
            <a:spLocks noGrp="1" noRot="1" noChangeAspect="1" noChangeArrowheads="1" noTextEdit="1"/>
          </p:cNvSpPr>
          <p:nvPr>
            <p:ph type="sldImg"/>
          </p:nvPr>
        </p:nvSpPr>
        <p:spPr>
          <a:ln/>
        </p:spPr>
      </p:sp>
      <p:sp>
        <p:nvSpPr>
          <p:cNvPr id="41988" name="矩形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zh-CN">
              <a:latin typeface="Times New Roman" charset="0"/>
              <a:ea typeface="宋体" charset="0"/>
              <a:cs typeface="宋体"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311BDA-960D-4143-A444-EF0DD105586C}" type="slidenum">
              <a:rPr lang="zh-TW" altLang="en-US"/>
              <a:pPr/>
              <a:t>49</a:t>
            </a:fld>
            <a:endParaRPr lang="en-US" altLang="zh-TW"/>
          </a:p>
        </p:txBody>
      </p:sp>
      <p:sp>
        <p:nvSpPr>
          <p:cNvPr id="1556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55651" name="Rectangle 3"/>
          <p:cNvSpPr>
            <a:spLocks noGrp="1" noChangeArrowheads="1"/>
          </p:cNvSpPr>
          <p:nvPr>
            <p:ph type="body" idx="1"/>
          </p:nvPr>
        </p:nvSpPr>
        <p:spPr/>
        <p:txBody>
          <a:bodyPr/>
          <a:lstStyle/>
          <a:p>
            <a:r>
              <a:rPr lang="en-US" altLang="zh-TW" dirty="0" smtClean="0">
                <a:latin typeface="Times" charset="0"/>
                <a:ea typeface="新細明體" charset="0"/>
                <a:cs typeface="新細明體" charset="0"/>
              </a:rPr>
              <a:t>.</a:t>
            </a:r>
            <a:endParaRPr lang="en-US" altLang="zh-TW" dirty="0">
              <a:latin typeface="Times" charset="0"/>
              <a:ea typeface="新細明體" charset="0"/>
              <a:cs typeface="新細明體"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1" name="Rectangle 8"/>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xmlns="" w="9525">
                  <a:solidFill>
                    <a:schemeClr val="bg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sp>
        <p:nvSpPr>
          <p:cNvPr id="362508" name="Rectangle 12"/>
          <p:cNvSpPr>
            <a:spLocks noGrp="1" noChangeArrowheads="1"/>
          </p:cNvSpPr>
          <p:nvPr>
            <p:ph type="ctrTitle"/>
          </p:nvPr>
        </p:nvSpPr>
        <p:spPr>
          <a:xfrm>
            <a:off x="990600" y="1828800"/>
            <a:ext cx="7772400" cy="1143000"/>
          </a:xfrm>
        </p:spPr>
        <p:txBody>
          <a:bodyPr/>
          <a:lstStyle>
            <a:lvl1pPr>
              <a:defRPr/>
            </a:lvl1pPr>
          </a:lstStyle>
          <a:p>
            <a:pPr lvl="0"/>
            <a:r>
              <a:rPr lang="en-US" noProof="0" smtClean="0"/>
              <a:t>Click to edit Master title style</a:t>
            </a:r>
          </a:p>
        </p:txBody>
      </p:sp>
      <p:sp>
        <p:nvSpPr>
          <p:cNvPr id="362509" name="Rectangle 13"/>
          <p:cNvSpPr>
            <a:spLocks noGrp="1" noChangeArrowheads="1"/>
          </p:cNvSpPr>
          <p:nvPr>
            <p:ph type="subTitle"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smtClean="0">
                <a:solidFill>
                  <a:schemeClr val="bg2"/>
                </a:solidFill>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defRPr smtClean="0">
                <a:solidFill>
                  <a:schemeClr val="bg2"/>
                </a:solidFill>
              </a:defRPr>
            </a:lvl1pPr>
          </a:lstStyle>
          <a:p>
            <a:pP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defRPr smtClean="0">
                <a:solidFill>
                  <a:schemeClr val="bg2"/>
                </a:solidFill>
              </a:defRPr>
            </a:lvl1pPr>
          </a:lstStyle>
          <a:p>
            <a:pPr>
              <a:defRPr/>
            </a:pPr>
            <a:fld id="{BF6881AE-96BD-0448-BA60-84125E980046}" type="slidenum">
              <a:rPr lang="en-US"/>
              <a:pPr>
                <a:defRPr/>
              </a:pPr>
              <a:t>‹#›</a:t>
            </a:fld>
            <a:endParaRPr lang="en-US"/>
          </a:p>
        </p:txBody>
      </p:sp>
    </p:spTree>
    <p:extLst>
      <p:ext uri="{BB962C8B-B14F-4D97-AF65-F5344CB8AC3E}">
        <p14:creationId xmlns:p14="http://schemas.microsoft.com/office/powerpoint/2010/main" xmlns="" val="2752526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BACECD4D-FF13-F54C-9E44-5E76ECC5C64E}" type="slidenum">
              <a:rPr lang="en-US"/>
              <a:pPr>
                <a:defRPr/>
              </a:pPr>
              <a:t>‹#›</a:t>
            </a:fld>
            <a:endParaRPr lang="en-US"/>
          </a:p>
        </p:txBody>
      </p:sp>
    </p:spTree>
    <p:extLst>
      <p:ext uri="{BB962C8B-B14F-4D97-AF65-F5344CB8AC3E}">
        <p14:creationId xmlns:p14="http://schemas.microsoft.com/office/powerpoint/2010/main" xmlns="" val="1245947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72E86DEC-6A6C-054D-B08C-E93A1EA17DC3}" type="slidenum">
              <a:rPr lang="en-US"/>
              <a:pPr>
                <a:defRPr/>
              </a:pPr>
              <a:t>‹#›</a:t>
            </a:fld>
            <a:endParaRPr lang="en-US"/>
          </a:p>
        </p:txBody>
      </p:sp>
    </p:spTree>
    <p:extLst>
      <p:ext uri="{BB962C8B-B14F-4D97-AF65-F5344CB8AC3E}">
        <p14:creationId xmlns:p14="http://schemas.microsoft.com/office/powerpoint/2010/main" xmlns="" val="3581998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DCFD3B8F-CAE3-5346-8F1E-242E6BD84BB7}" type="slidenum">
              <a:rPr lang="en-US"/>
              <a:pPr>
                <a:defRPr/>
              </a:pPr>
              <a:t>‹#›</a:t>
            </a:fld>
            <a:endParaRPr lang="en-US"/>
          </a:p>
        </p:txBody>
      </p:sp>
    </p:spTree>
    <p:extLst>
      <p:ext uri="{BB962C8B-B14F-4D97-AF65-F5344CB8AC3E}">
        <p14:creationId xmlns:p14="http://schemas.microsoft.com/office/powerpoint/2010/main" xmlns="" val="3719587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1"/>
          <p:cNvSpPr>
            <a:spLocks noGrp="1" noChangeArrowheads="1"/>
          </p:cNvSpPr>
          <p:nvPr>
            <p:ph type="dt" sz="half" idx="10"/>
          </p:nvPr>
        </p:nvSpPr>
        <p:spPr>
          <a:ln/>
        </p:spPr>
        <p:txBody>
          <a:bodyPr/>
          <a:lstStyle>
            <a:lvl1pPr>
              <a:defRPr/>
            </a:lvl1pPr>
          </a:lstStyle>
          <a:p>
            <a:pPr>
              <a:defRPr/>
            </a:pPr>
            <a:endParaRPr lang="en-US"/>
          </a:p>
        </p:txBody>
      </p:sp>
      <p:sp>
        <p:nvSpPr>
          <p:cNvPr id="8" name="Rectangle 12"/>
          <p:cNvSpPr>
            <a:spLocks noGrp="1" noChangeArrowheads="1"/>
          </p:cNvSpPr>
          <p:nvPr>
            <p:ph type="ftr" sz="quarter" idx="11"/>
          </p:nvPr>
        </p:nvSpPr>
        <p:spPr>
          <a:ln/>
        </p:spPr>
        <p:txBody>
          <a:bodyPr/>
          <a:lstStyle>
            <a:lvl1pPr>
              <a:defRPr/>
            </a:lvl1pPr>
          </a:lstStyle>
          <a:p>
            <a:pPr>
              <a:defRPr/>
            </a:pPr>
            <a:endParaRPr lang="en-US"/>
          </a:p>
        </p:txBody>
      </p:sp>
      <p:sp>
        <p:nvSpPr>
          <p:cNvPr id="9" name="Rectangle 13"/>
          <p:cNvSpPr>
            <a:spLocks noGrp="1" noChangeArrowheads="1"/>
          </p:cNvSpPr>
          <p:nvPr>
            <p:ph type="sldNum" sz="quarter" idx="12"/>
          </p:nvPr>
        </p:nvSpPr>
        <p:spPr>
          <a:ln/>
        </p:spPr>
        <p:txBody>
          <a:bodyPr/>
          <a:lstStyle>
            <a:lvl1pPr>
              <a:defRPr/>
            </a:lvl1pPr>
          </a:lstStyle>
          <a:p>
            <a:pPr>
              <a:defRPr/>
            </a:pPr>
            <a:fld id="{2387FA14-3A3B-FA48-9218-71169721B875}" type="slidenum">
              <a:rPr lang="en-US"/>
              <a:pPr>
                <a:defRPr/>
              </a:pPr>
              <a:t>‹#›</a:t>
            </a:fld>
            <a:endParaRPr lang="en-US"/>
          </a:p>
        </p:txBody>
      </p:sp>
    </p:spTree>
    <p:extLst>
      <p:ext uri="{BB962C8B-B14F-4D97-AF65-F5344CB8AC3E}">
        <p14:creationId xmlns:p14="http://schemas.microsoft.com/office/powerpoint/2010/main" xmlns="" val="776800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1"/>
          <p:cNvSpPr>
            <a:spLocks noGrp="1" noChangeArrowheads="1"/>
          </p:cNvSpPr>
          <p:nvPr>
            <p:ph type="dt" sz="half" idx="10"/>
          </p:nvPr>
        </p:nvSpPr>
        <p:spPr>
          <a:ln/>
        </p:spPr>
        <p:txBody>
          <a:bodyPr/>
          <a:lstStyle>
            <a:lvl1pPr>
              <a:defRPr/>
            </a:lvl1pPr>
          </a:lstStyle>
          <a:p>
            <a:pPr>
              <a:defRPr/>
            </a:pPr>
            <a:endParaRPr lang="en-US"/>
          </a:p>
        </p:txBody>
      </p:sp>
      <p:sp>
        <p:nvSpPr>
          <p:cNvPr id="4" name="Rectangle 12"/>
          <p:cNvSpPr>
            <a:spLocks noGrp="1" noChangeArrowheads="1"/>
          </p:cNvSpPr>
          <p:nvPr>
            <p:ph type="ftr" sz="quarter" idx="11"/>
          </p:nvPr>
        </p:nvSpPr>
        <p:spPr>
          <a:ln/>
        </p:spPr>
        <p:txBody>
          <a:bodyPr/>
          <a:lstStyle>
            <a:lvl1pPr>
              <a:defRPr/>
            </a:lvl1pPr>
          </a:lstStyle>
          <a:p>
            <a:pPr>
              <a:defRPr/>
            </a:pPr>
            <a:endParaRPr lang="en-US"/>
          </a:p>
        </p:txBody>
      </p:sp>
      <p:sp>
        <p:nvSpPr>
          <p:cNvPr id="5" name="Rectangle 13"/>
          <p:cNvSpPr>
            <a:spLocks noGrp="1" noChangeArrowheads="1"/>
          </p:cNvSpPr>
          <p:nvPr>
            <p:ph type="sldNum" sz="quarter" idx="12"/>
          </p:nvPr>
        </p:nvSpPr>
        <p:spPr>
          <a:ln/>
        </p:spPr>
        <p:txBody>
          <a:bodyPr/>
          <a:lstStyle>
            <a:lvl1pPr>
              <a:defRPr/>
            </a:lvl1pPr>
          </a:lstStyle>
          <a:p>
            <a:pPr>
              <a:defRPr/>
            </a:pPr>
            <a:fld id="{E4797F84-0C78-8542-813C-918336DB0B3E}" type="slidenum">
              <a:rPr lang="en-US"/>
              <a:pPr>
                <a:defRPr/>
              </a:pPr>
              <a:t>‹#›</a:t>
            </a:fld>
            <a:endParaRPr lang="en-US"/>
          </a:p>
        </p:txBody>
      </p:sp>
    </p:spTree>
    <p:extLst>
      <p:ext uri="{BB962C8B-B14F-4D97-AF65-F5344CB8AC3E}">
        <p14:creationId xmlns:p14="http://schemas.microsoft.com/office/powerpoint/2010/main" xmlns="" val="611129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p>
        </p:txBody>
      </p:sp>
      <p:sp>
        <p:nvSpPr>
          <p:cNvPr id="3" name="Rectangle 12"/>
          <p:cNvSpPr>
            <a:spLocks noGrp="1" noChangeArrowheads="1"/>
          </p:cNvSpPr>
          <p:nvPr>
            <p:ph type="ftr" sz="quarter" idx="11"/>
          </p:nvPr>
        </p:nvSpPr>
        <p:spPr>
          <a:ln/>
        </p:spPr>
        <p:txBody>
          <a:bodyPr/>
          <a:lstStyle>
            <a:lvl1pPr>
              <a:defRPr/>
            </a:lvl1pPr>
          </a:lstStyle>
          <a:p>
            <a:pPr>
              <a:defRPr/>
            </a:pPr>
            <a:endParaRPr lang="en-US"/>
          </a:p>
        </p:txBody>
      </p:sp>
      <p:sp>
        <p:nvSpPr>
          <p:cNvPr id="4" name="Rectangle 13"/>
          <p:cNvSpPr>
            <a:spLocks noGrp="1" noChangeArrowheads="1"/>
          </p:cNvSpPr>
          <p:nvPr>
            <p:ph type="sldNum" sz="quarter" idx="12"/>
          </p:nvPr>
        </p:nvSpPr>
        <p:spPr>
          <a:ln/>
        </p:spPr>
        <p:txBody>
          <a:bodyPr/>
          <a:lstStyle>
            <a:lvl1pPr>
              <a:defRPr/>
            </a:lvl1pPr>
          </a:lstStyle>
          <a:p>
            <a:pPr>
              <a:defRPr/>
            </a:pPr>
            <a:fld id="{5C2AD70A-F452-E64A-AEFF-71D9D438E66A}" type="slidenum">
              <a:rPr lang="en-US"/>
              <a:pPr>
                <a:defRPr/>
              </a:pPr>
              <a:t>‹#›</a:t>
            </a:fld>
            <a:endParaRPr lang="en-US"/>
          </a:p>
        </p:txBody>
      </p:sp>
    </p:spTree>
    <p:extLst>
      <p:ext uri="{BB962C8B-B14F-4D97-AF65-F5344CB8AC3E}">
        <p14:creationId xmlns:p14="http://schemas.microsoft.com/office/powerpoint/2010/main" xmlns="" val="2819148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BFED1CC2-0C2D-A446-8226-12EA26AD74B9}" type="slidenum">
              <a:rPr lang="en-US"/>
              <a:pPr>
                <a:defRPr/>
              </a:pPr>
              <a:t>‹#›</a:t>
            </a:fld>
            <a:endParaRPr lang="en-US"/>
          </a:p>
        </p:txBody>
      </p:sp>
    </p:spTree>
    <p:extLst>
      <p:ext uri="{BB962C8B-B14F-4D97-AF65-F5344CB8AC3E}">
        <p14:creationId xmlns:p14="http://schemas.microsoft.com/office/powerpoint/2010/main" xmlns="" val="2565757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E9672343-F802-BD46-9537-058246718553}" type="slidenum">
              <a:rPr lang="en-US"/>
              <a:pPr>
                <a:defRPr/>
              </a:pPr>
              <a:t>‹#›</a:t>
            </a:fld>
            <a:endParaRPr lang="en-US"/>
          </a:p>
        </p:txBody>
      </p:sp>
    </p:spTree>
    <p:extLst>
      <p:ext uri="{BB962C8B-B14F-4D97-AF65-F5344CB8AC3E}">
        <p14:creationId xmlns:p14="http://schemas.microsoft.com/office/powerpoint/2010/main" xmlns="" val="934360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605193C3-DB45-9A41-988E-A9B736442D25}" type="slidenum">
              <a:rPr lang="en-US"/>
              <a:pPr>
                <a:defRPr/>
              </a:pPr>
              <a:t>‹#›</a:t>
            </a:fld>
            <a:endParaRPr lang="en-US"/>
          </a:p>
        </p:txBody>
      </p:sp>
    </p:spTree>
    <p:extLst>
      <p:ext uri="{BB962C8B-B14F-4D97-AF65-F5344CB8AC3E}">
        <p14:creationId xmlns:p14="http://schemas.microsoft.com/office/powerpoint/2010/main" xmlns="" val="1027046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617538"/>
            <a:ext cx="1951038" cy="55149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8" y="617538"/>
            <a:ext cx="5700712" cy="5514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3F56A3E6-EF20-1540-8508-1AFF9B21ECBC}" type="slidenum">
              <a:rPr lang="en-US"/>
              <a:pPr>
                <a:defRPr/>
              </a:pPr>
              <a:t>‹#›</a:t>
            </a:fld>
            <a:endParaRPr lang="en-US"/>
          </a:p>
        </p:txBody>
      </p:sp>
    </p:spTree>
    <p:extLst>
      <p:ext uri="{BB962C8B-B14F-4D97-AF65-F5344CB8AC3E}">
        <p14:creationId xmlns:p14="http://schemas.microsoft.com/office/powerpoint/2010/main" xmlns="" val="3545187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1474" name="Rectangle 2"/>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5"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6" name="Rectangle 4"/>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7"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8"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9" name="Rectangle 7"/>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80"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81" name="Rectangle 9"/>
          <p:cNvSpPr>
            <a:spLocks noGrp="1" noChangeArrowheads="1"/>
          </p:cNvSpPr>
          <p:nvPr>
            <p:ph type="title"/>
          </p:nvPr>
        </p:nvSpPr>
        <p:spPr bwMode="auto">
          <a:xfrm>
            <a:off x="1150938" y="617538"/>
            <a:ext cx="7793037"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361482" name="Rectangle 10"/>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1483" name="Rectangle 11"/>
          <p:cNvSpPr>
            <a:spLocks noGrp="1" noChangeArrowheads="1"/>
          </p:cNvSpPr>
          <p:nvPr>
            <p:ph type="dt" sz="half" idx="2"/>
          </p:nvPr>
        </p:nvSpPr>
        <p:spPr bwMode="auto">
          <a:xfrm>
            <a:off x="914400" y="63246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defRPr sz="1400" smtClean="0">
                <a:cs typeface="+mn-cs"/>
              </a:defRPr>
            </a:lvl1pPr>
          </a:lstStyle>
          <a:p>
            <a:pPr>
              <a:defRPr/>
            </a:pPr>
            <a:endParaRPr lang="en-US"/>
          </a:p>
        </p:txBody>
      </p:sp>
      <p:sp>
        <p:nvSpPr>
          <p:cNvPr id="361484" name="Rectangle 12"/>
          <p:cNvSpPr>
            <a:spLocks noGrp="1" noChangeArrowheads="1"/>
          </p:cNvSpPr>
          <p:nvPr>
            <p:ph type="ftr" sz="quarter" idx="3"/>
          </p:nvPr>
        </p:nvSpPr>
        <p:spPr bwMode="auto">
          <a:xfrm>
            <a:off x="3352800" y="63246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ctr">
              <a:defRPr sz="1400" smtClean="0">
                <a:cs typeface="+mn-cs"/>
              </a:defRPr>
            </a:lvl1pPr>
          </a:lstStyle>
          <a:p>
            <a:pPr>
              <a:defRPr/>
            </a:pPr>
            <a:endParaRPr lang="en-US"/>
          </a:p>
        </p:txBody>
      </p:sp>
      <p:sp>
        <p:nvSpPr>
          <p:cNvPr id="361485" name="Rectangle 13"/>
          <p:cNvSpPr>
            <a:spLocks noGrp="1" noChangeArrowheads="1"/>
          </p:cNvSpPr>
          <p:nvPr>
            <p:ph type="sldNum" sz="quarter" idx="4"/>
          </p:nvPr>
        </p:nvSpPr>
        <p:spPr bwMode="auto">
          <a:xfrm>
            <a:off x="6781800" y="63246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a:defRPr sz="1400" smtClean="0">
                <a:cs typeface="+mn-cs"/>
              </a:defRPr>
            </a:lvl1pPr>
          </a:lstStyle>
          <a:p>
            <a:pPr>
              <a:defRPr/>
            </a:pPr>
            <a:fld id="{3836CEE4-F598-C84F-8789-B173362D47E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4"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p:titleStyle>
    <p:bodyStyle>
      <a:lvl1pPr marL="342900" indent="-342900" algn="l" rtl="0" eaLnBrk="0" fontAlgn="base" hangingPunct="0">
        <a:spcBef>
          <a:spcPct val="20000"/>
        </a:spcBef>
        <a:spcAft>
          <a:spcPct val="0"/>
        </a:spcAft>
        <a:buClr>
          <a:schemeClr val="folHlink"/>
        </a:buClr>
        <a:buSzPct val="60000"/>
        <a:buFont typeface="Wingdings" charset="0"/>
        <a:buChar char="n"/>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SzPct val="55000"/>
        <a:buFont typeface="Wingdings" charset="0"/>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charset="0"/>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charset="0"/>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5"/>
          <p:cNvSpPr>
            <a:spLocks noGrp="1" noChangeArrowheads="1"/>
          </p:cNvSpPr>
          <p:nvPr>
            <p:ph type="ctrTitle"/>
          </p:nvPr>
        </p:nvSpPr>
        <p:spPr>
          <a:xfrm>
            <a:off x="990600" y="1143000"/>
            <a:ext cx="7772400" cy="1143000"/>
          </a:xfrm>
        </p:spPr>
        <p:txBody>
          <a:bodyPr/>
          <a:lstStyle/>
          <a:p>
            <a:r>
              <a:rPr lang="en-US" dirty="0" smtClean="0"/>
              <a:t>Communication Networks</a:t>
            </a:r>
          </a:p>
        </p:txBody>
      </p:sp>
      <p:sp>
        <p:nvSpPr>
          <p:cNvPr id="28675" name="Rectangle 6"/>
          <p:cNvSpPr>
            <a:spLocks noGrp="1" noChangeArrowheads="1"/>
          </p:cNvSpPr>
          <p:nvPr>
            <p:ph type="subTitle" idx="1"/>
          </p:nvPr>
        </p:nvSpPr>
        <p:spPr/>
        <p:txBody>
          <a:bodyPr/>
          <a:lstStyle/>
          <a:p>
            <a:r>
              <a:rPr lang="en-US" dirty="0" smtClean="0"/>
              <a:t>Lecture 10</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0" y="1828800"/>
            <a:ext cx="9144000" cy="4114800"/>
          </a:xfrm>
        </p:spPr>
        <p:txBody>
          <a:bodyPr/>
          <a:lstStyle/>
          <a:p>
            <a:r>
              <a:rPr lang="en-US" sz="2800" dirty="0" smtClean="0"/>
              <a:t>Circuit Switching Vs. Packet Switching</a:t>
            </a:r>
          </a:p>
          <a:p>
            <a:r>
              <a:rPr lang="en-US" sz="2800" dirty="0" smtClean="0"/>
              <a:t>Pro and Cons of </a:t>
            </a:r>
            <a:r>
              <a:rPr lang="en-US" sz="2800" dirty="0" err="1" smtClean="0"/>
              <a:t>Ckt</a:t>
            </a:r>
            <a:r>
              <a:rPr lang="en-US" sz="2800" dirty="0" smtClean="0"/>
              <a:t>. Switching and Pkt. Switching</a:t>
            </a:r>
          </a:p>
          <a:p>
            <a:r>
              <a:rPr lang="en-US" sz="2800" dirty="0" smtClean="0"/>
              <a:t>Classifications of Packet Switching Techniques</a:t>
            </a:r>
          </a:p>
          <a:p>
            <a:r>
              <a:rPr lang="en-US" sz="2800" dirty="0" smtClean="0"/>
              <a:t>Datagram and Virtual Circuit.</a:t>
            </a:r>
          </a:p>
          <a:p>
            <a:r>
              <a:rPr lang="en-US" sz="2800" dirty="0" smtClean="0"/>
              <a:t>Comparison of the three techniques</a:t>
            </a:r>
          </a:p>
          <a:p>
            <a:r>
              <a:rPr lang="en-US" sz="2800" dirty="0" smtClean="0"/>
              <a:t>Combination of </a:t>
            </a:r>
            <a:r>
              <a:rPr lang="en-US" sz="2800" dirty="0"/>
              <a:t>Circuit Switching </a:t>
            </a:r>
            <a:r>
              <a:rPr lang="en-US" sz="2800" dirty="0" smtClean="0"/>
              <a:t>and </a:t>
            </a:r>
            <a:r>
              <a:rPr lang="en-US" sz="2800" dirty="0"/>
              <a:t>Packet </a:t>
            </a:r>
            <a:r>
              <a:rPr lang="en-US" sz="2800" dirty="0" smtClean="0"/>
              <a:t>Switching</a:t>
            </a:r>
          </a:p>
          <a:p>
            <a:r>
              <a:rPr lang="en-US" sz="2800" dirty="0" smtClean="0"/>
              <a:t>Asynchronous Transfer Mode Introduction</a:t>
            </a:r>
          </a:p>
          <a:p>
            <a:r>
              <a:rPr lang="en-US" sz="2800" dirty="0" smtClean="0"/>
              <a:t>ATM Protocol</a:t>
            </a:r>
          </a:p>
          <a:p>
            <a:r>
              <a:rPr lang="en-US" sz="2800" dirty="0" smtClean="0"/>
              <a:t>ATM </a:t>
            </a:r>
            <a:r>
              <a:rPr lang="en-US" sz="2800" dirty="0" err="1" smtClean="0"/>
              <a:t>QoS</a:t>
            </a:r>
            <a:r>
              <a:rPr lang="en-US" sz="2800" dirty="0" smtClean="0"/>
              <a:t> mechanisms</a:t>
            </a:r>
          </a:p>
          <a:p>
            <a:endParaRPr lang="en-US" sz="2800" dirty="0"/>
          </a:p>
          <a:p>
            <a:endParaRPr lang="en-US" sz="2800" dirty="0" smtClean="0"/>
          </a:p>
          <a:p>
            <a:endParaRPr lang="en-US" sz="2800" dirty="0" smtClean="0"/>
          </a:p>
          <a:p>
            <a:r>
              <a:rPr lang="en-US" sz="2800" dirty="0" smtClean="0"/>
              <a:t> </a:t>
            </a:r>
          </a:p>
          <a:p>
            <a:endParaRPr lang="en-US" sz="2800"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a:t>
            </a:fld>
            <a:endParaRPr lang="en-US"/>
          </a:p>
        </p:txBody>
      </p:sp>
    </p:spTree>
    <p:extLst>
      <p:ext uri="{BB962C8B-B14F-4D97-AF65-F5344CB8AC3E}">
        <p14:creationId xmlns:p14="http://schemas.microsoft.com/office/powerpoint/2010/main" xmlns="" val="26685688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64" name="Text Box 4"/>
          <p:cNvSpPr txBox="1">
            <a:spLocks noChangeArrowheads="1"/>
          </p:cNvSpPr>
          <p:nvPr/>
        </p:nvSpPr>
        <p:spPr bwMode="auto">
          <a:xfrm>
            <a:off x="2514600" y="5486400"/>
            <a:ext cx="3225562"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400" dirty="0" smtClean="0">
                <a:solidFill>
                  <a:schemeClr val="folHlink"/>
                </a:solidFill>
                <a:latin typeface="+mn-lt"/>
              </a:rPr>
              <a:t>Figure </a:t>
            </a:r>
            <a:r>
              <a:rPr lang="en-US" sz="2000" dirty="0">
                <a:latin typeface="+mn-lt"/>
              </a:rPr>
              <a:t>Switched network</a:t>
            </a:r>
          </a:p>
        </p:txBody>
      </p:sp>
      <p:pic>
        <p:nvPicPr>
          <p:cNvPr id="860166"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81088" y="1905000"/>
            <a:ext cx="6691312" cy="3289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8" name="Rectangle 2"/>
          <p:cNvSpPr txBox="1">
            <a:spLocks noChangeArrowheads="1"/>
          </p:cNvSpPr>
          <p:nvPr/>
        </p:nvSpPr>
        <p:spPr>
          <a:xfrm>
            <a:off x="1150938" y="617538"/>
            <a:ext cx="7793037" cy="1143000"/>
          </a:xfrm>
          <a:prstGeom prst="rect">
            <a:avLst/>
          </a:prstGeo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nchor="ct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r>
              <a:rPr lang="en-US" dirty="0" smtClean="0"/>
              <a:t>Switched Network</a:t>
            </a:r>
            <a:endParaRPr lang="en-US" dirty="0"/>
          </a:p>
        </p:txBody>
      </p:sp>
    </p:spTree>
    <p:extLst>
      <p:ext uri="{BB962C8B-B14F-4D97-AF65-F5344CB8AC3E}">
        <p14:creationId xmlns:p14="http://schemas.microsoft.com/office/powerpoint/2010/main" xmlns="" val="41789672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188" name="Text Box 4"/>
          <p:cNvSpPr txBox="1">
            <a:spLocks noChangeArrowheads="1"/>
          </p:cNvSpPr>
          <p:nvPr/>
        </p:nvSpPr>
        <p:spPr bwMode="auto">
          <a:xfrm>
            <a:off x="2133600" y="5791200"/>
            <a:ext cx="4558084"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400" dirty="0" smtClean="0">
                <a:solidFill>
                  <a:schemeClr val="folHlink"/>
                </a:solidFill>
                <a:latin typeface="Times New Roman" charset="0"/>
              </a:rPr>
              <a:t>Figure  </a:t>
            </a:r>
            <a:r>
              <a:rPr lang="en-US" sz="2000" i="1" dirty="0">
                <a:latin typeface="Times New Roman" charset="0"/>
              </a:rPr>
              <a:t>Taxonomy of switched networks</a:t>
            </a:r>
          </a:p>
        </p:txBody>
      </p:sp>
      <p:pic>
        <p:nvPicPr>
          <p:cNvPr id="861190"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34975" y="2146300"/>
            <a:ext cx="8328025" cy="3416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9" name="Rectangle 2"/>
          <p:cNvSpPr txBox="1">
            <a:spLocks noChangeArrowheads="1"/>
          </p:cNvSpPr>
          <p:nvPr/>
        </p:nvSpPr>
        <p:spPr>
          <a:xfrm>
            <a:off x="1150938" y="685800"/>
            <a:ext cx="7793037" cy="1143000"/>
          </a:xfrm>
          <a:prstGeom prst="rect">
            <a:avLst/>
          </a:prstGeo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nchor="ct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r>
              <a:rPr lang="en-US" dirty="0" smtClean="0"/>
              <a:t>Switching Technologies</a:t>
            </a:r>
            <a:endParaRPr lang="en-US" dirty="0"/>
          </a:p>
        </p:txBody>
      </p:sp>
    </p:spTree>
    <p:extLst>
      <p:ext uri="{BB962C8B-B14F-4D97-AF65-F5344CB8AC3E}">
        <p14:creationId xmlns:p14="http://schemas.microsoft.com/office/powerpoint/2010/main" xmlns="" val="2490927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5251" name="Text Box 3"/>
          <p:cNvSpPr txBox="1">
            <a:spLocks noChangeArrowheads="1"/>
          </p:cNvSpPr>
          <p:nvPr/>
        </p:nvSpPr>
        <p:spPr bwMode="auto">
          <a:xfrm>
            <a:off x="838200" y="1066800"/>
            <a:ext cx="8368872" cy="7694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4400" dirty="0">
                <a:solidFill>
                  <a:schemeClr val="tx2"/>
                </a:solidFill>
                <a:latin typeface="+mj-lt"/>
                <a:ea typeface="+mj-ea"/>
              </a:rPr>
              <a:t>CIRCUIT</a:t>
            </a:r>
            <a:r>
              <a:rPr lang="en-US" sz="4400" dirty="0">
                <a:solidFill>
                  <a:schemeClr val="tx2"/>
                </a:solidFill>
                <a:effectLst>
                  <a:outerShdw blurRad="38100" dist="38100" dir="2700000" algn="tl">
                    <a:srgbClr val="DDDDDD"/>
                  </a:outerShdw>
                </a:effectLst>
                <a:latin typeface="+mj-lt"/>
              </a:rPr>
              <a:t>-SWITCHED NETWORKS</a:t>
            </a:r>
          </a:p>
        </p:txBody>
      </p:sp>
      <p:sp>
        <p:nvSpPr>
          <p:cNvPr id="565252" name="Text Box 4"/>
          <p:cNvSpPr txBox="1">
            <a:spLocks noChangeArrowheads="1"/>
          </p:cNvSpPr>
          <p:nvPr/>
        </p:nvSpPr>
        <p:spPr bwMode="auto">
          <a:xfrm>
            <a:off x="8229600" y="6400800"/>
            <a:ext cx="18415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endParaRPr lang="en-US" sz="1800">
              <a:latin typeface="Times New Roman" charset="0"/>
            </a:endParaRPr>
          </a:p>
        </p:txBody>
      </p:sp>
      <p:sp>
        <p:nvSpPr>
          <p:cNvPr id="565253" name="Rectangle 5"/>
          <p:cNvSpPr>
            <a:spLocks noChangeArrowheads="1"/>
          </p:cNvSpPr>
          <p:nvPr/>
        </p:nvSpPr>
        <p:spPr bwMode="auto">
          <a:xfrm>
            <a:off x="304800" y="1995378"/>
            <a:ext cx="8229600" cy="31085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spAutoFit/>
          </a:bodyPr>
          <a:lstStyle/>
          <a:p>
            <a:pPr algn="just" eaLnBrk="1" hangingPunct="1"/>
            <a:r>
              <a:rPr lang="en-US" sz="2800" dirty="0">
                <a:effectLst>
                  <a:outerShdw blurRad="38100" dist="38100" dir="2700000" algn="tl">
                    <a:srgbClr val="DDDDDD"/>
                  </a:outerShdw>
                </a:effectLst>
                <a:latin typeface="+mn-lt"/>
              </a:rPr>
              <a:t>A circuit-switched network consists of a set of switches connected by physical links. A connection between two stations is a dedicated path made of one or more links. However, each connection uses only one dedicated channel on each link. Each link is normally divided into n channels by using FDM or TDM.</a:t>
            </a:r>
          </a:p>
        </p:txBody>
      </p:sp>
    </p:spTree>
    <p:extLst>
      <p:ext uri="{BB962C8B-B14F-4D97-AF65-F5344CB8AC3E}">
        <p14:creationId xmlns:p14="http://schemas.microsoft.com/office/powerpoint/2010/main" xmlns="" val="2370372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5618" name="Rectangle 2"/>
          <p:cNvSpPr>
            <a:spLocks noGrp="1" noChangeArrowheads="1"/>
          </p:cNvSpPr>
          <p:nvPr>
            <p:ph type="title"/>
          </p:nvPr>
        </p:nvSpPr>
        <p:spPr>
          <a:xfrm>
            <a:off x="1150938" y="617538"/>
            <a:ext cx="7993062" cy="1143000"/>
          </a:xfrm>
        </p:spPr>
        <p:txBody>
          <a:bodyPr/>
          <a:lstStyle/>
          <a:p>
            <a:r>
              <a:rPr lang="en-US" sz="3800" dirty="0"/>
              <a:t>Circuit Switching: Multiplexing a Link</a:t>
            </a:r>
          </a:p>
        </p:txBody>
      </p:sp>
      <p:sp>
        <p:nvSpPr>
          <p:cNvPr id="1775619" name="Rectangle 3"/>
          <p:cNvSpPr>
            <a:spLocks noGrp="1" noChangeArrowheads="1"/>
          </p:cNvSpPr>
          <p:nvPr>
            <p:ph type="body" sz="half" idx="1"/>
          </p:nvPr>
        </p:nvSpPr>
        <p:spPr>
          <a:xfrm>
            <a:off x="152400" y="2058988"/>
            <a:ext cx="4152900" cy="1709737"/>
          </a:xfrm>
        </p:spPr>
        <p:txBody>
          <a:bodyPr/>
          <a:lstStyle/>
          <a:p>
            <a:r>
              <a:rPr lang="en-US" sz="3200" dirty="0"/>
              <a:t>Time-division</a:t>
            </a:r>
          </a:p>
          <a:p>
            <a:pPr lvl="1"/>
            <a:r>
              <a:rPr lang="en-US" sz="2800" dirty="0"/>
              <a:t>Each circuit allocated certain time slots</a:t>
            </a:r>
          </a:p>
        </p:txBody>
      </p:sp>
      <p:sp>
        <p:nvSpPr>
          <p:cNvPr id="1775620" name="Rectangle 4"/>
          <p:cNvSpPr>
            <a:spLocks noGrp="1" noChangeArrowheads="1"/>
          </p:cNvSpPr>
          <p:nvPr>
            <p:ph type="body" sz="half" idx="2"/>
          </p:nvPr>
        </p:nvSpPr>
        <p:spPr>
          <a:xfrm>
            <a:off x="4457700" y="2058988"/>
            <a:ext cx="4152900" cy="1671637"/>
          </a:xfrm>
        </p:spPr>
        <p:txBody>
          <a:bodyPr/>
          <a:lstStyle/>
          <a:p>
            <a:r>
              <a:rPr lang="en-US" sz="3200"/>
              <a:t>Frequency-division</a:t>
            </a:r>
          </a:p>
          <a:p>
            <a:pPr lvl="1"/>
            <a:r>
              <a:rPr lang="en-US" sz="2800"/>
              <a:t>Each circuit allocated certain frequencies</a:t>
            </a:r>
          </a:p>
        </p:txBody>
      </p:sp>
      <p:grpSp>
        <p:nvGrpSpPr>
          <p:cNvPr id="1775621" name="Group 5"/>
          <p:cNvGrpSpPr>
            <a:grpSpLocks/>
          </p:cNvGrpSpPr>
          <p:nvPr/>
        </p:nvGrpSpPr>
        <p:grpSpPr bwMode="auto">
          <a:xfrm>
            <a:off x="5534025" y="4613275"/>
            <a:ext cx="2803525" cy="1152525"/>
            <a:chOff x="3315" y="2474"/>
            <a:chExt cx="2129" cy="726"/>
          </a:xfrm>
        </p:grpSpPr>
        <p:sp>
          <p:nvSpPr>
            <p:cNvPr id="1775622" name="Rectangle 6"/>
            <p:cNvSpPr>
              <a:spLocks noChangeArrowheads="1"/>
            </p:cNvSpPr>
            <p:nvPr/>
          </p:nvSpPr>
          <p:spPr bwMode="auto">
            <a:xfrm>
              <a:off x="3315" y="2474"/>
              <a:ext cx="2129" cy="121"/>
            </a:xfrm>
            <a:prstGeom prst="rect">
              <a:avLst/>
            </a:prstGeom>
            <a:solidFill>
              <a:srgbClr val="FF3300"/>
            </a:solidFill>
            <a:ln>
              <a:noFill/>
            </a:ln>
            <a:effectLst/>
            <a:extLst>
              <a:ext uri="{91240B29-F687-4f45-9708-019B960494DF}">
                <a14:hiddenLine xmlns:a14="http://schemas.microsoft.com/office/drawing/2010/main" xmlns="" w="9525">
                  <a:solidFill>
                    <a:srgbClr val="FF33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mn-lt"/>
              </a:endParaRPr>
            </a:p>
          </p:txBody>
        </p:sp>
        <p:sp>
          <p:nvSpPr>
            <p:cNvPr id="1775623" name="Rectangle 7"/>
            <p:cNvSpPr>
              <a:spLocks noChangeArrowheads="1"/>
            </p:cNvSpPr>
            <p:nvPr/>
          </p:nvSpPr>
          <p:spPr bwMode="auto">
            <a:xfrm>
              <a:off x="3315" y="2716"/>
              <a:ext cx="2129" cy="121"/>
            </a:xfrm>
            <a:prstGeom prst="rect">
              <a:avLst/>
            </a:prstGeom>
            <a:solidFill>
              <a:srgbClr val="FFFF00"/>
            </a:solidFill>
            <a:ln>
              <a:noFill/>
            </a:ln>
            <a:effectLst/>
            <a:extLst>
              <a:ext uri="{91240B29-F687-4f45-9708-019B960494DF}">
                <a14:hiddenLine xmlns:a14="http://schemas.microsoft.com/office/drawing/2010/main" xmlns="" w="9525">
                  <a:solidFill>
                    <a:srgbClr val="FF33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mn-lt"/>
              </a:endParaRPr>
            </a:p>
          </p:txBody>
        </p:sp>
        <p:sp>
          <p:nvSpPr>
            <p:cNvPr id="1775624" name="Rectangle 8"/>
            <p:cNvSpPr>
              <a:spLocks noChangeArrowheads="1"/>
            </p:cNvSpPr>
            <p:nvPr/>
          </p:nvSpPr>
          <p:spPr bwMode="auto">
            <a:xfrm>
              <a:off x="3315" y="2595"/>
              <a:ext cx="2129" cy="121"/>
            </a:xfrm>
            <a:prstGeom prst="rect">
              <a:avLst/>
            </a:prstGeom>
            <a:solidFill>
              <a:srgbClr val="FFCC00"/>
            </a:solidFill>
            <a:ln>
              <a:noFill/>
            </a:ln>
            <a:effectLst/>
            <a:extLst>
              <a:ext uri="{91240B29-F687-4f45-9708-019B960494DF}">
                <a14:hiddenLine xmlns:a14="http://schemas.microsoft.com/office/drawing/2010/main" xmlns="" w="9525">
                  <a:solidFill>
                    <a:srgbClr val="FF33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mn-lt"/>
              </a:endParaRPr>
            </a:p>
          </p:txBody>
        </p:sp>
        <p:sp>
          <p:nvSpPr>
            <p:cNvPr id="1775625" name="Rectangle 9"/>
            <p:cNvSpPr>
              <a:spLocks noChangeArrowheads="1"/>
            </p:cNvSpPr>
            <p:nvPr/>
          </p:nvSpPr>
          <p:spPr bwMode="auto">
            <a:xfrm>
              <a:off x="3315" y="2837"/>
              <a:ext cx="2129" cy="121"/>
            </a:xfrm>
            <a:prstGeom prst="rect">
              <a:avLst/>
            </a:prstGeom>
            <a:solidFill>
              <a:srgbClr val="00FF00"/>
            </a:solidFill>
            <a:ln>
              <a:noFill/>
            </a:ln>
            <a:effectLst/>
            <a:extLst>
              <a:ext uri="{91240B29-F687-4f45-9708-019B960494DF}">
                <a14:hiddenLine xmlns:a14="http://schemas.microsoft.com/office/drawing/2010/main" xmlns="" w="9525">
                  <a:solidFill>
                    <a:srgbClr val="FF33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mn-lt"/>
              </a:endParaRPr>
            </a:p>
          </p:txBody>
        </p:sp>
        <p:sp>
          <p:nvSpPr>
            <p:cNvPr id="1775626" name="Rectangle 10"/>
            <p:cNvSpPr>
              <a:spLocks noChangeArrowheads="1"/>
            </p:cNvSpPr>
            <p:nvPr/>
          </p:nvSpPr>
          <p:spPr bwMode="auto">
            <a:xfrm>
              <a:off x="3315" y="2958"/>
              <a:ext cx="2129" cy="121"/>
            </a:xfrm>
            <a:prstGeom prst="rect">
              <a:avLst/>
            </a:prstGeom>
            <a:solidFill>
              <a:srgbClr val="0000FF"/>
            </a:solidFill>
            <a:ln>
              <a:noFill/>
            </a:ln>
            <a:effectLst/>
            <a:extLst>
              <a:ext uri="{91240B29-F687-4f45-9708-019B960494DF}">
                <a14:hiddenLine xmlns:a14="http://schemas.microsoft.com/office/drawing/2010/main" xmlns="" w="9525">
                  <a:solidFill>
                    <a:srgbClr val="FF33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mn-lt"/>
              </a:endParaRPr>
            </a:p>
          </p:txBody>
        </p:sp>
        <p:sp>
          <p:nvSpPr>
            <p:cNvPr id="1775627" name="Rectangle 11"/>
            <p:cNvSpPr>
              <a:spLocks noChangeArrowheads="1"/>
            </p:cNvSpPr>
            <p:nvPr/>
          </p:nvSpPr>
          <p:spPr bwMode="auto">
            <a:xfrm>
              <a:off x="3315" y="3079"/>
              <a:ext cx="2129" cy="121"/>
            </a:xfrm>
            <a:prstGeom prst="rect">
              <a:avLst/>
            </a:prstGeom>
            <a:solidFill>
              <a:srgbClr val="800080"/>
            </a:solidFill>
            <a:ln>
              <a:noFill/>
            </a:ln>
            <a:effectLst/>
            <a:extLst>
              <a:ext uri="{91240B29-F687-4f45-9708-019B960494DF}">
                <a14:hiddenLine xmlns:a14="http://schemas.microsoft.com/office/drawing/2010/main" xmlns="" w="9525">
                  <a:solidFill>
                    <a:srgbClr val="FF33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mn-lt"/>
              </a:endParaRPr>
            </a:p>
          </p:txBody>
        </p:sp>
      </p:grpSp>
      <p:sp>
        <p:nvSpPr>
          <p:cNvPr id="1775628" name="Line 12"/>
          <p:cNvSpPr>
            <a:spLocks noChangeShapeType="1"/>
          </p:cNvSpPr>
          <p:nvPr/>
        </p:nvSpPr>
        <p:spPr bwMode="auto">
          <a:xfrm flipV="1">
            <a:off x="5265738" y="4614863"/>
            <a:ext cx="0" cy="11509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mn-lt"/>
            </a:endParaRPr>
          </a:p>
        </p:txBody>
      </p:sp>
      <p:sp>
        <p:nvSpPr>
          <p:cNvPr id="1775629" name="Text Box 13"/>
          <p:cNvSpPr txBox="1">
            <a:spLocks noChangeArrowheads="1"/>
          </p:cNvSpPr>
          <p:nvPr/>
        </p:nvSpPr>
        <p:spPr bwMode="auto">
          <a:xfrm>
            <a:off x="6380163" y="5957888"/>
            <a:ext cx="778428"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400">
                <a:latin typeface="+mn-lt"/>
              </a:rPr>
              <a:t>time</a:t>
            </a:r>
          </a:p>
        </p:txBody>
      </p:sp>
      <p:sp>
        <p:nvSpPr>
          <p:cNvPr id="1775630" name="Text Box 14"/>
          <p:cNvSpPr txBox="1">
            <a:spLocks noChangeArrowheads="1"/>
          </p:cNvSpPr>
          <p:nvPr/>
        </p:nvSpPr>
        <p:spPr bwMode="auto">
          <a:xfrm rot="-5400000">
            <a:off x="4156463" y="5143650"/>
            <a:ext cx="1523223"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400">
                <a:latin typeface="+mn-lt"/>
              </a:rPr>
              <a:t>frequency</a:t>
            </a:r>
          </a:p>
        </p:txBody>
      </p:sp>
      <p:sp>
        <p:nvSpPr>
          <p:cNvPr id="1775631" name="Line 15"/>
          <p:cNvSpPr>
            <a:spLocks noChangeShapeType="1"/>
          </p:cNvSpPr>
          <p:nvPr/>
        </p:nvSpPr>
        <p:spPr bwMode="auto">
          <a:xfrm>
            <a:off x="5727700" y="6034088"/>
            <a:ext cx="245745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mn-lt"/>
            </a:endParaRPr>
          </a:p>
        </p:txBody>
      </p:sp>
      <p:sp>
        <p:nvSpPr>
          <p:cNvPr id="1775632" name="Text Box 16"/>
          <p:cNvSpPr txBox="1">
            <a:spLocks noChangeArrowheads="1"/>
          </p:cNvSpPr>
          <p:nvPr/>
        </p:nvSpPr>
        <p:spPr bwMode="auto">
          <a:xfrm>
            <a:off x="1547813" y="5962650"/>
            <a:ext cx="778428"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400">
                <a:latin typeface="+mn-lt"/>
              </a:rPr>
              <a:t>time</a:t>
            </a:r>
          </a:p>
        </p:txBody>
      </p:sp>
      <p:sp>
        <p:nvSpPr>
          <p:cNvPr id="1775633" name="Line 17"/>
          <p:cNvSpPr>
            <a:spLocks noChangeShapeType="1"/>
          </p:cNvSpPr>
          <p:nvPr/>
        </p:nvSpPr>
        <p:spPr bwMode="auto">
          <a:xfrm flipV="1">
            <a:off x="581025" y="6035675"/>
            <a:ext cx="2879725" cy="31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mn-lt"/>
            </a:endParaRPr>
          </a:p>
        </p:txBody>
      </p:sp>
      <p:sp>
        <p:nvSpPr>
          <p:cNvPr id="1775634" name="Rectangle 18"/>
          <p:cNvSpPr>
            <a:spLocks noChangeArrowheads="1"/>
          </p:cNvSpPr>
          <p:nvPr/>
        </p:nvSpPr>
        <p:spPr bwMode="auto">
          <a:xfrm>
            <a:off x="617538" y="4614863"/>
            <a:ext cx="231775" cy="1112837"/>
          </a:xfrm>
          <a:prstGeom prst="rect">
            <a:avLst/>
          </a:prstGeom>
          <a:solidFill>
            <a:srgbClr val="FF33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mn-lt"/>
            </a:endParaRPr>
          </a:p>
        </p:txBody>
      </p:sp>
      <p:sp>
        <p:nvSpPr>
          <p:cNvPr id="1775635" name="Rectangle 19"/>
          <p:cNvSpPr>
            <a:spLocks noChangeArrowheads="1"/>
          </p:cNvSpPr>
          <p:nvPr/>
        </p:nvSpPr>
        <p:spPr bwMode="auto">
          <a:xfrm>
            <a:off x="847725" y="4614863"/>
            <a:ext cx="231775" cy="1112837"/>
          </a:xfrm>
          <a:prstGeom prst="rect">
            <a:avLst/>
          </a:prstGeom>
          <a:solidFill>
            <a:srgbClr val="FFCC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mn-lt"/>
            </a:endParaRPr>
          </a:p>
        </p:txBody>
      </p:sp>
      <p:sp>
        <p:nvSpPr>
          <p:cNvPr id="1775636" name="Rectangle 20"/>
          <p:cNvSpPr>
            <a:spLocks noChangeArrowheads="1"/>
          </p:cNvSpPr>
          <p:nvPr/>
        </p:nvSpPr>
        <p:spPr bwMode="auto">
          <a:xfrm>
            <a:off x="1079500" y="4614863"/>
            <a:ext cx="231775" cy="1112837"/>
          </a:xfrm>
          <a:prstGeom prst="rect">
            <a:avLst/>
          </a:prstGeom>
          <a:solidFill>
            <a:srgbClr val="FFFF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mn-lt"/>
            </a:endParaRPr>
          </a:p>
        </p:txBody>
      </p:sp>
      <p:sp>
        <p:nvSpPr>
          <p:cNvPr id="1775637" name="Rectangle 21"/>
          <p:cNvSpPr>
            <a:spLocks noChangeArrowheads="1"/>
          </p:cNvSpPr>
          <p:nvPr/>
        </p:nvSpPr>
        <p:spPr bwMode="auto">
          <a:xfrm>
            <a:off x="1309688" y="4614863"/>
            <a:ext cx="231775" cy="1112837"/>
          </a:xfrm>
          <a:prstGeom prst="rect">
            <a:avLst/>
          </a:prstGeom>
          <a:solidFill>
            <a:srgbClr val="00FF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mn-lt"/>
            </a:endParaRPr>
          </a:p>
        </p:txBody>
      </p:sp>
      <p:sp>
        <p:nvSpPr>
          <p:cNvPr id="1775638" name="Rectangle 22"/>
          <p:cNvSpPr>
            <a:spLocks noChangeArrowheads="1"/>
          </p:cNvSpPr>
          <p:nvPr/>
        </p:nvSpPr>
        <p:spPr bwMode="auto">
          <a:xfrm>
            <a:off x="1539875" y="4614863"/>
            <a:ext cx="231775" cy="1112837"/>
          </a:xfrm>
          <a:prstGeom prst="rect">
            <a:avLst/>
          </a:prstGeom>
          <a:solidFill>
            <a:srgbClr val="0000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mn-lt"/>
            </a:endParaRPr>
          </a:p>
        </p:txBody>
      </p:sp>
      <p:sp>
        <p:nvSpPr>
          <p:cNvPr id="1775639" name="Rectangle 23"/>
          <p:cNvSpPr>
            <a:spLocks noChangeArrowheads="1"/>
          </p:cNvSpPr>
          <p:nvPr/>
        </p:nvSpPr>
        <p:spPr bwMode="auto">
          <a:xfrm>
            <a:off x="1768475" y="4614863"/>
            <a:ext cx="231775" cy="1112837"/>
          </a:xfrm>
          <a:prstGeom prst="rect">
            <a:avLst/>
          </a:prstGeom>
          <a:solidFill>
            <a:srgbClr val="80008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mn-lt"/>
            </a:endParaRPr>
          </a:p>
        </p:txBody>
      </p:sp>
      <p:sp>
        <p:nvSpPr>
          <p:cNvPr id="1775640" name="Rectangle 24"/>
          <p:cNvSpPr>
            <a:spLocks noChangeArrowheads="1"/>
          </p:cNvSpPr>
          <p:nvPr/>
        </p:nvSpPr>
        <p:spPr bwMode="auto">
          <a:xfrm>
            <a:off x="2000250" y="4614863"/>
            <a:ext cx="231775" cy="1112837"/>
          </a:xfrm>
          <a:prstGeom prst="rect">
            <a:avLst/>
          </a:prstGeom>
          <a:solidFill>
            <a:srgbClr val="FF33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mn-lt"/>
            </a:endParaRPr>
          </a:p>
        </p:txBody>
      </p:sp>
      <p:sp>
        <p:nvSpPr>
          <p:cNvPr id="1775641" name="Rectangle 25"/>
          <p:cNvSpPr>
            <a:spLocks noChangeArrowheads="1"/>
          </p:cNvSpPr>
          <p:nvPr/>
        </p:nvSpPr>
        <p:spPr bwMode="auto">
          <a:xfrm>
            <a:off x="2230438" y="4614863"/>
            <a:ext cx="231775" cy="1112837"/>
          </a:xfrm>
          <a:prstGeom prst="rect">
            <a:avLst/>
          </a:prstGeom>
          <a:solidFill>
            <a:srgbClr val="FFCC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mn-lt"/>
            </a:endParaRPr>
          </a:p>
        </p:txBody>
      </p:sp>
      <p:sp>
        <p:nvSpPr>
          <p:cNvPr id="1775642" name="Rectangle 26"/>
          <p:cNvSpPr>
            <a:spLocks noChangeArrowheads="1"/>
          </p:cNvSpPr>
          <p:nvPr/>
        </p:nvSpPr>
        <p:spPr bwMode="auto">
          <a:xfrm>
            <a:off x="2462213" y="4614863"/>
            <a:ext cx="231775" cy="1112837"/>
          </a:xfrm>
          <a:prstGeom prst="rect">
            <a:avLst/>
          </a:prstGeom>
          <a:solidFill>
            <a:srgbClr val="FFFF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mn-lt"/>
            </a:endParaRPr>
          </a:p>
        </p:txBody>
      </p:sp>
      <p:sp>
        <p:nvSpPr>
          <p:cNvPr id="1775643" name="Rectangle 27"/>
          <p:cNvSpPr>
            <a:spLocks noChangeArrowheads="1"/>
          </p:cNvSpPr>
          <p:nvPr/>
        </p:nvSpPr>
        <p:spPr bwMode="auto">
          <a:xfrm>
            <a:off x="2692400" y="4614863"/>
            <a:ext cx="231775" cy="1112837"/>
          </a:xfrm>
          <a:prstGeom prst="rect">
            <a:avLst/>
          </a:prstGeom>
          <a:solidFill>
            <a:srgbClr val="00FF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mn-lt"/>
            </a:endParaRPr>
          </a:p>
        </p:txBody>
      </p:sp>
      <p:sp>
        <p:nvSpPr>
          <p:cNvPr id="1775644" name="Rectangle 28"/>
          <p:cNvSpPr>
            <a:spLocks noChangeArrowheads="1"/>
          </p:cNvSpPr>
          <p:nvPr/>
        </p:nvSpPr>
        <p:spPr bwMode="auto">
          <a:xfrm>
            <a:off x="2922588" y="4614863"/>
            <a:ext cx="231775" cy="1112837"/>
          </a:xfrm>
          <a:prstGeom prst="rect">
            <a:avLst/>
          </a:prstGeom>
          <a:solidFill>
            <a:srgbClr val="0000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mn-lt"/>
            </a:endParaRPr>
          </a:p>
        </p:txBody>
      </p:sp>
      <p:sp>
        <p:nvSpPr>
          <p:cNvPr id="1775645" name="Rectangle 29"/>
          <p:cNvSpPr>
            <a:spLocks noChangeArrowheads="1"/>
          </p:cNvSpPr>
          <p:nvPr/>
        </p:nvSpPr>
        <p:spPr bwMode="auto">
          <a:xfrm>
            <a:off x="3151188" y="4614863"/>
            <a:ext cx="231775" cy="1112837"/>
          </a:xfrm>
          <a:prstGeom prst="rect">
            <a:avLst/>
          </a:prstGeom>
          <a:solidFill>
            <a:srgbClr val="80008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mn-lt"/>
            </a:endParaRPr>
          </a:p>
        </p:txBody>
      </p:sp>
    </p:spTree>
    <p:extLst>
      <p:ext uri="{BB962C8B-B14F-4D97-AF65-F5344CB8AC3E}">
        <p14:creationId xmlns:p14="http://schemas.microsoft.com/office/powerpoint/2010/main" xmlns="" val="6827375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7562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7562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756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756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756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756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756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5620" grpId="0" build="p"/>
      <p:bldP spid="1775628" grpId="0" animBg="1"/>
      <p:bldP spid="1775629" grpId="0"/>
      <p:bldP spid="1775630" grpId="0"/>
      <p:bldP spid="177563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914400" y="609600"/>
            <a:ext cx="8204200" cy="114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nchor="ctr"/>
          <a:lstStyle/>
          <a:p>
            <a:r>
              <a:rPr lang="en-US" sz="4000" dirty="0" smtClean="0"/>
              <a:t>Communication Path</a:t>
            </a:r>
            <a:endParaRPr lang="en-US" sz="4000" dirty="0"/>
          </a:p>
        </p:txBody>
      </p:sp>
      <p:sp>
        <p:nvSpPr>
          <p:cNvPr id="108547" name="Rectangle 3"/>
          <p:cNvSpPr>
            <a:spLocks noGrp="1" noChangeArrowheads="1"/>
          </p:cNvSpPr>
          <p:nvPr>
            <p:ph type="body" idx="1"/>
          </p:nvPr>
        </p:nvSpPr>
        <p:spPr>
          <a:xfrm>
            <a:off x="762000" y="1828800"/>
            <a:ext cx="7772400" cy="47244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nSpc>
                <a:spcPct val="90000"/>
              </a:lnSpc>
            </a:pPr>
            <a:r>
              <a:rPr lang="en-US" sz="2800" dirty="0"/>
              <a:t>A path is a route for data to travel between two nodes in a network</a:t>
            </a:r>
          </a:p>
          <a:p>
            <a:pPr>
              <a:lnSpc>
                <a:spcPct val="90000"/>
              </a:lnSpc>
            </a:pPr>
            <a:r>
              <a:rPr lang="en-US" sz="2800" dirty="0"/>
              <a:t>Dynamic path</a:t>
            </a:r>
          </a:p>
          <a:p>
            <a:pPr lvl="1">
              <a:lnSpc>
                <a:spcPct val="90000"/>
              </a:lnSpc>
            </a:pPr>
            <a:r>
              <a:rPr lang="en-US" sz="2400" dirty="0"/>
              <a:t>In this case, the path often changes from packet to packet</a:t>
            </a:r>
          </a:p>
          <a:p>
            <a:pPr lvl="1">
              <a:lnSpc>
                <a:spcPct val="90000"/>
              </a:lnSpc>
            </a:pPr>
            <a:r>
              <a:rPr lang="en-US" sz="2400" dirty="0">
                <a:solidFill>
                  <a:schemeClr val="tx2"/>
                </a:solidFill>
              </a:rPr>
              <a:t>Example: Packet Switching </a:t>
            </a:r>
          </a:p>
          <a:p>
            <a:pPr>
              <a:lnSpc>
                <a:spcPct val="90000"/>
              </a:lnSpc>
            </a:pPr>
            <a:r>
              <a:rPr lang="en-US" sz="2800" dirty="0"/>
              <a:t>Static path</a:t>
            </a:r>
          </a:p>
          <a:p>
            <a:pPr lvl="1">
              <a:lnSpc>
                <a:spcPct val="90000"/>
              </a:lnSpc>
            </a:pPr>
            <a:r>
              <a:rPr lang="en-US" sz="2400" dirty="0"/>
              <a:t>Path is initially established and it remains unchanged for the duration of the communication session</a:t>
            </a:r>
          </a:p>
          <a:p>
            <a:pPr lvl="1">
              <a:lnSpc>
                <a:spcPct val="90000"/>
              </a:lnSpc>
            </a:pPr>
            <a:r>
              <a:rPr lang="en-US" sz="2400" dirty="0">
                <a:solidFill>
                  <a:schemeClr val="tx2"/>
                </a:solidFill>
              </a:rPr>
              <a:t>Example: Circuit Switching</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7</a:t>
            </a:fld>
            <a:endParaRPr lang="en-US"/>
          </a:p>
        </p:txBody>
      </p:sp>
    </p:spTree>
    <p:extLst>
      <p:ext uri="{BB962C8B-B14F-4D97-AF65-F5344CB8AC3E}">
        <p14:creationId xmlns:p14="http://schemas.microsoft.com/office/powerpoint/2010/main" xmlns="" val="3581057436"/>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nchor="ctr"/>
          <a:lstStyle/>
          <a:p>
            <a:r>
              <a:rPr lang="en-US" dirty="0"/>
              <a:t>Circuit Switching Network</a:t>
            </a:r>
          </a:p>
        </p:txBody>
      </p:sp>
      <p:sp>
        <p:nvSpPr>
          <p:cNvPr id="122885" name="Line 5"/>
          <p:cNvSpPr>
            <a:spLocks noChangeShapeType="1"/>
          </p:cNvSpPr>
          <p:nvPr/>
        </p:nvSpPr>
        <p:spPr bwMode="auto">
          <a:xfrm>
            <a:off x="1163638" y="3860800"/>
            <a:ext cx="2425700" cy="12827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886" name="Line 6"/>
          <p:cNvSpPr>
            <a:spLocks noChangeShapeType="1"/>
          </p:cNvSpPr>
          <p:nvPr/>
        </p:nvSpPr>
        <p:spPr bwMode="auto">
          <a:xfrm flipV="1">
            <a:off x="3602038" y="4000500"/>
            <a:ext cx="1511300" cy="11557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887" name="Line 7"/>
          <p:cNvSpPr>
            <a:spLocks noChangeShapeType="1"/>
          </p:cNvSpPr>
          <p:nvPr/>
        </p:nvSpPr>
        <p:spPr bwMode="auto">
          <a:xfrm>
            <a:off x="5126038" y="3937000"/>
            <a:ext cx="1435100" cy="11303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888" name="Line 8"/>
          <p:cNvSpPr>
            <a:spLocks noChangeShapeType="1"/>
          </p:cNvSpPr>
          <p:nvPr/>
        </p:nvSpPr>
        <p:spPr bwMode="auto">
          <a:xfrm flipV="1">
            <a:off x="6573838" y="2400300"/>
            <a:ext cx="1206500" cy="26797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889" name="Line 9"/>
          <p:cNvSpPr>
            <a:spLocks noChangeShapeType="1"/>
          </p:cNvSpPr>
          <p:nvPr/>
        </p:nvSpPr>
        <p:spPr bwMode="auto">
          <a:xfrm flipV="1">
            <a:off x="1258888" y="2305050"/>
            <a:ext cx="1473200" cy="1498600"/>
          </a:xfrm>
          <a:prstGeom prst="line">
            <a:avLst/>
          </a:prstGeom>
          <a:noFill/>
          <a:ln w="5080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890" name="Line 10"/>
          <p:cNvSpPr>
            <a:spLocks noChangeShapeType="1"/>
          </p:cNvSpPr>
          <p:nvPr/>
        </p:nvSpPr>
        <p:spPr bwMode="auto">
          <a:xfrm>
            <a:off x="2840038" y="2260600"/>
            <a:ext cx="2349500" cy="16637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891" name="Line 11"/>
          <p:cNvSpPr>
            <a:spLocks noChangeShapeType="1"/>
          </p:cNvSpPr>
          <p:nvPr/>
        </p:nvSpPr>
        <p:spPr bwMode="auto">
          <a:xfrm>
            <a:off x="2859088" y="2279650"/>
            <a:ext cx="4902200" cy="101600"/>
          </a:xfrm>
          <a:prstGeom prst="line">
            <a:avLst/>
          </a:prstGeom>
          <a:noFill/>
          <a:ln w="5080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892" name="Line 12"/>
          <p:cNvSpPr>
            <a:spLocks noChangeShapeType="1"/>
          </p:cNvSpPr>
          <p:nvPr/>
        </p:nvSpPr>
        <p:spPr bwMode="auto">
          <a:xfrm flipV="1">
            <a:off x="5202238" y="2476500"/>
            <a:ext cx="2501900" cy="14605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893" name="Line 13"/>
          <p:cNvSpPr>
            <a:spLocks noChangeShapeType="1"/>
          </p:cNvSpPr>
          <p:nvPr/>
        </p:nvSpPr>
        <p:spPr bwMode="auto">
          <a:xfrm>
            <a:off x="1163638" y="3860800"/>
            <a:ext cx="4025900" cy="635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2894" name="Rectangle 14"/>
          <p:cNvSpPr>
            <a:spLocks noChangeArrowheads="1"/>
          </p:cNvSpPr>
          <p:nvPr/>
        </p:nvSpPr>
        <p:spPr bwMode="auto">
          <a:xfrm>
            <a:off x="457200" y="4343400"/>
            <a:ext cx="1107576"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smtClean="0"/>
              <a:t>Lahore</a:t>
            </a:r>
            <a:endParaRPr lang="en-US" dirty="0"/>
          </a:p>
        </p:txBody>
      </p:sp>
      <p:sp>
        <p:nvSpPr>
          <p:cNvPr id="122895" name="Rectangle 15"/>
          <p:cNvSpPr>
            <a:spLocks noChangeArrowheads="1"/>
          </p:cNvSpPr>
          <p:nvPr/>
        </p:nvSpPr>
        <p:spPr bwMode="auto">
          <a:xfrm>
            <a:off x="7772400" y="2590800"/>
            <a:ext cx="1169642"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smtClean="0"/>
              <a:t>Karachi</a:t>
            </a:r>
            <a:endParaRPr lang="en-US" dirty="0"/>
          </a:p>
        </p:txBody>
      </p:sp>
      <p:sp>
        <p:nvSpPr>
          <p:cNvPr id="122896" name="Rectangle 16"/>
          <p:cNvSpPr>
            <a:spLocks noChangeArrowheads="1"/>
          </p:cNvSpPr>
          <p:nvPr/>
        </p:nvSpPr>
        <p:spPr bwMode="auto">
          <a:xfrm>
            <a:off x="1233488" y="5302250"/>
            <a:ext cx="5451475" cy="819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a:t>Circuit established and maintained for </a:t>
            </a:r>
          </a:p>
          <a:p>
            <a:pPr algn="l"/>
            <a:r>
              <a:rPr lang="en-US"/>
              <a:t>entire duration of communication.</a:t>
            </a:r>
          </a:p>
        </p:txBody>
      </p:sp>
      <p:sp>
        <p:nvSpPr>
          <p:cNvPr id="122897" name="Rectangle 17"/>
          <p:cNvSpPr>
            <a:spLocks noChangeArrowheads="1"/>
          </p:cNvSpPr>
          <p:nvPr/>
        </p:nvSpPr>
        <p:spPr bwMode="auto">
          <a:xfrm>
            <a:off x="3657600" y="1752600"/>
            <a:ext cx="2741613"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a:t>Established Circuit</a:t>
            </a:r>
          </a:p>
        </p:txBody>
      </p:sp>
      <p:sp>
        <p:nvSpPr>
          <p:cNvPr id="122898" name="Oval 18"/>
          <p:cNvSpPr>
            <a:spLocks noChangeArrowheads="1"/>
          </p:cNvSpPr>
          <p:nvPr/>
        </p:nvSpPr>
        <p:spPr bwMode="auto">
          <a:xfrm>
            <a:off x="2590800" y="2209800"/>
            <a:ext cx="381000" cy="304800"/>
          </a:xfrm>
          <a:prstGeom prst="ellipse">
            <a:avLst/>
          </a:prstGeom>
          <a:solidFill>
            <a:schemeClr val="accent1"/>
          </a:solidFill>
          <a:ln w="12700">
            <a:round/>
            <a:headEnd type="none" w="sm" len="sm"/>
            <a:tailEnd type="none" w="sm" len="sm"/>
          </a:ln>
          <a:effectLst/>
          <a:scene3d>
            <a:camera prst="legacyObliqueTopRight"/>
            <a:lightRig rig="legacyFlat3" dir="b"/>
          </a:scene3d>
          <a:sp3d extrusionH="430200" prstMaterial="legacyWirefram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22899" name="Oval 19"/>
          <p:cNvSpPr>
            <a:spLocks noChangeArrowheads="1"/>
          </p:cNvSpPr>
          <p:nvPr/>
        </p:nvSpPr>
        <p:spPr bwMode="auto">
          <a:xfrm>
            <a:off x="990600" y="3657600"/>
            <a:ext cx="381000" cy="304800"/>
          </a:xfrm>
          <a:prstGeom prst="ellipse">
            <a:avLst/>
          </a:prstGeom>
          <a:solidFill>
            <a:schemeClr val="accent1"/>
          </a:solidFill>
          <a:ln w="12700">
            <a:round/>
            <a:headEnd type="none" w="sm" len="sm"/>
            <a:tailEnd type="none" w="sm" len="sm"/>
          </a:ln>
          <a:effectLst/>
          <a:scene3d>
            <a:camera prst="legacyObliqueTopRight"/>
            <a:lightRig rig="legacyFlat3" dir="b"/>
          </a:scene3d>
          <a:sp3d extrusionH="430200" prstMaterial="legacyWirefram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22900" name="Oval 20"/>
          <p:cNvSpPr>
            <a:spLocks noChangeArrowheads="1"/>
          </p:cNvSpPr>
          <p:nvPr/>
        </p:nvSpPr>
        <p:spPr bwMode="auto">
          <a:xfrm>
            <a:off x="3352800" y="4953000"/>
            <a:ext cx="381000" cy="304800"/>
          </a:xfrm>
          <a:prstGeom prst="ellipse">
            <a:avLst/>
          </a:prstGeom>
          <a:solidFill>
            <a:schemeClr val="accent1"/>
          </a:solidFill>
          <a:ln w="12700">
            <a:round/>
            <a:headEnd type="none" w="sm" len="sm"/>
            <a:tailEnd type="none" w="sm" len="sm"/>
          </a:ln>
          <a:effectLst/>
          <a:scene3d>
            <a:camera prst="legacyObliqueTopRight"/>
            <a:lightRig rig="legacyFlat3" dir="b"/>
          </a:scene3d>
          <a:sp3d extrusionH="430200" prstMaterial="legacyWirefram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22901" name="Oval 21"/>
          <p:cNvSpPr>
            <a:spLocks noChangeArrowheads="1"/>
          </p:cNvSpPr>
          <p:nvPr/>
        </p:nvSpPr>
        <p:spPr bwMode="auto">
          <a:xfrm>
            <a:off x="4953000" y="3733800"/>
            <a:ext cx="381000" cy="304800"/>
          </a:xfrm>
          <a:prstGeom prst="ellipse">
            <a:avLst/>
          </a:prstGeom>
          <a:solidFill>
            <a:schemeClr val="accent1"/>
          </a:solidFill>
          <a:ln w="12700">
            <a:round/>
            <a:headEnd type="none" w="sm" len="sm"/>
            <a:tailEnd type="none" w="sm" len="sm"/>
          </a:ln>
          <a:effectLst/>
          <a:scene3d>
            <a:camera prst="legacyObliqueTopRight"/>
            <a:lightRig rig="legacyFlat3" dir="b"/>
          </a:scene3d>
          <a:sp3d extrusionH="430200" prstMaterial="legacyWirefram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22902" name="Oval 22"/>
          <p:cNvSpPr>
            <a:spLocks noChangeArrowheads="1"/>
          </p:cNvSpPr>
          <p:nvPr/>
        </p:nvSpPr>
        <p:spPr bwMode="auto">
          <a:xfrm>
            <a:off x="7543800" y="2286000"/>
            <a:ext cx="381000" cy="304800"/>
          </a:xfrm>
          <a:prstGeom prst="ellipse">
            <a:avLst/>
          </a:prstGeom>
          <a:solidFill>
            <a:schemeClr val="accent1"/>
          </a:solidFill>
          <a:ln w="12700">
            <a:round/>
            <a:headEnd type="none" w="sm" len="sm"/>
            <a:tailEnd type="none" w="sm" len="sm"/>
          </a:ln>
          <a:effectLst/>
          <a:scene3d>
            <a:camera prst="legacyObliqueTopRight"/>
            <a:lightRig rig="legacyFlat3" dir="b"/>
          </a:scene3d>
          <a:sp3d extrusionH="430200" prstMaterial="legacyWirefram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22903" name="Oval 23"/>
          <p:cNvSpPr>
            <a:spLocks noChangeArrowheads="1"/>
          </p:cNvSpPr>
          <p:nvPr/>
        </p:nvSpPr>
        <p:spPr bwMode="auto">
          <a:xfrm>
            <a:off x="6400800" y="4876800"/>
            <a:ext cx="381000" cy="304800"/>
          </a:xfrm>
          <a:prstGeom prst="ellipse">
            <a:avLst/>
          </a:prstGeom>
          <a:solidFill>
            <a:srgbClr val="FFBFBF"/>
          </a:solidFill>
          <a:ln w="12700">
            <a:round/>
            <a:headEnd type="none" w="sm" len="sm"/>
            <a:tailEnd type="none" w="sm" len="sm"/>
          </a:ln>
          <a:effectLst/>
          <a:scene3d>
            <a:camera prst="legacyObliqueTopRight"/>
            <a:lightRig rig="legacyFlat3" dir="b"/>
          </a:scene3d>
          <a:sp3d extrusionH="430200" prstMaterial="legacyWireframe">
            <a:bevelT w="13500" h="13500" prst="angle"/>
            <a:bevelB w="13500" h="13500" prst="angle"/>
            <a:extrusionClr>
              <a:srgbClr val="FFBFBF"/>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22904" name="Text Box 24"/>
          <p:cNvSpPr txBox="1">
            <a:spLocks noChangeArrowheads="1"/>
          </p:cNvSpPr>
          <p:nvPr/>
        </p:nvSpPr>
        <p:spPr bwMode="auto">
          <a:xfrm>
            <a:off x="1357313" y="2057400"/>
            <a:ext cx="1100137"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r>
              <a:rPr lang="en-US"/>
              <a:t>Switch</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8</a:t>
            </a:fld>
            <a:endParaRPr lang="en-US"/>
          </a:p>
        </p:txBody>
      </p:sp>
    </p:spTree>
    <p:extLst>
      <p:ext uri="{BB962C8B-B14F-4D97-AF65-F5344CB8AC3E}">
        <p14:creationId xmlns:p14="http://schemas.microsoft.com/office/powerpoint/2010/main" xmlns="" val="113196536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nchor="ctr"/>
          <a:lstStyle/>
          <a:p>
            <a:r>
              <a:rPr lang="en-US"/>
              <a:t>Defining Characteristics of Circuit Switching</a:t>
            </a:r>
          </a:p>
        </p:txBody>
      </p:sp>
      <p:sp>
        <p:nvSpPr>
          <p:cNvPr id="123907" name="Rectangle 3"/>
          <p:cNvSpPr>
            <a:spLocks noGrp="1" noChangeArrowheads="1"/>
          </p:cNvSpPr>
          <p:nvPr>
            <p:ph type="body" idx="1"/>
          </p:nvPr>
        </p:nvSpPr>
        <p:spPr>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Establish (switch) a path (circuit) between two nodes of communication</a:t>
            </a:r>
          </a:p>
          <a:p>
            <a:r>
              <a:rPr lang="en-US"/>
              <a:t>Maintain the circuit for the full duration of communication session</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9</a:t>
            </a:fld>
            <a:endParaRPr lang="en-US"/>
          </a:p>
        </p:txBody>
      </p:sp>
    </p:spTree>
    <p:extLst>
      <p:ext uri="{BB962C8B-B14F-4D97-AF65-F5344CB8AC3E}">
        <p14:creationId xmlns:p14="http://schemas.microsoft.com/office/powerpoint/2010/main" xmlns="" val="2622639627"/>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1150938" y="762000"/>
            <a:ext cx="7993062" cy="114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nchor="ctr"/>
          <a:lstStyle/>
          <a:p>
            <a:r>
              <a:rPr lang="en-US" dirty="0"/>
              <a:t>Advantages of Circuit Switching</a:t>
            </a:r>
          </a:p>
        </p:txBody>
      </p:sp>
      <p:sp>
        <p:nvSpPr>
          <p:cNvPr id="124931" name="Rectangle 3"/>
          <p:cNvSpPr>
            <a:spLocks noGrp="1" noChangeArrowheads="1"/>
          </p:cNvSpPr>
          <p:nvPr>
            <p:ph type="body" idx="1"/>
          </p:nvPr>
        </p:nvSpPr>
        <p:spPr>
          <a:xfrm>
            <a:off x="685800" y="1905000"/>
            <a:ext cx="7772400" cy="41148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nSpc>
                <a:spcPct val="90000"/>
              </a:lnSpc>
            </a:pPr>
            <a:r>
              <a:rPr lang="en-US"/>
              <a:t>Continuity assured in the order of transmission </a:t>
            </a:r>
          </a:p>
          <a:p>
            <a:pPr>
              <a:lnSpc>
                <a:spcPct val="90000"/>
              </a:lnSpc>
            </a:pPr>
            <a:r>
              <a:rPr lang="en-US"/>
              <a:t>Audio can be transmitted without streaming provided adequate bandwidth is available</a:t>
            </a:r>
          </a:p>
          <a:p>
            <a:pPr lvl="1">
              <a:lnSpc>
                <a:spcPct val="90000"/>
              </a:lnSpc>
            </a:pPr>
            <a:r>
              <a:rPr lang="en-US"/>
              <a:t>Otherwise streaming is necessary </a:t>
            </a:r>
          </a:p>
          <a:p>
            <a:pPr>
              <a:lnSpc>
                <a:spcPct val="90000"/>
              </a:lnSpc>
            </a:pPr>
            <a:r>
              <a:rPr lang="en-US"/>
              <a:t>The overhead is low in switching a circuit</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10</a:t>
            </a:fld>
            <a:endParaRPr lang="en-US"/>
          </a:p>
        </p:txBody>
      </p:sp>
    </p:spTree>
    <p:extLst>
      <p:ext uri="{BB962C8B-B14F-4D97-AF65-F5344CB8AC3E}">
        <p14:creationId xmlns:p14="http://schemas.microsoft.com/office/powerpoint/2010/main" xmlns="" val="10110905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762000" y="617538"/>
            <a:ext cx="8382000" cy="1143000"/>
          </a:xfrm>
        </p:spPr>
        <p:txBody>
          <a:bodyPr/>
          <a:lstStyle/>
          <a:p>
            <a:r>
              <a:rPr lang="en-US" sz="4200" dirty="0"/>
              <a:t>Disadvantages of Circuit Switching</a:t>
            </a:r>
          </a:p>
        </p:txBody>
      </p:sp>
      <p:sp>
        <p:nvSpPr>
          <p:cNvPr id="163843" name="Rectangle 3"/>
          <p:cNvSpPr>
            <a:spLocks noGrp="1" noChangeArrowheads="1"/>
          </p:cNvSpPr>
          <p:nvPr>
            <p:ph type="body" idx="1"/>
          </p:nvPr>
        </p:nvSpPr>
        <p:spPr/>
        <p:txBody>
          <a:bodyPr/>
          <a:lstStyle/>
          <a:p>
            <a:r>
              <a:rPr lang="en-US"/>
              <a:t>Inefficient use of the paths that are available within a network</a:t>
            </a:r>
          </a:p>
          <a:p>
            <a:pPr lvl="1"/>
            <a:r>
              <a:rPr lang="en-US"/>
              <a:t>This may lead to circuit saturation</a:t>
            </a:r>
          </a:p>
          <a:p>
            <a:r>
              <a:rPr lang="en-US"/>
              <a:t>Users can be locked out of the network</a:t>
            </a:r>
          </a:p>
          <a:p>
            <a:r>
              <a:rPr lang="en-US"/>
              <a:t>Multiple sessions cannot easily be implemented although it is possible to have multiple sessions</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11</a:t>
            </a:fld>
            <a:endParaRPr lang="en-US"/>
          </a:p>
        </p:txBody>
      </p:sp>
    </p:spTree>
    <p:extLst>
      <p:ext uri="{BB962C8B-B14F-4D97-AF65-F5344CB8AC3E}">
        <p14:creationId xmlns:p14="http://schemas.microsoft.com/office/powerpoint/2010/main" xmlns="" val="6606414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nchor="ctr"/>
          <a:lstStyle/>
          <a:p>
            <a:r>
              <a:rPr lang="en-US" dirty="0"/>
              <a:t>Circuit Saturation</a:t>
            </a:r>
          </a:p>
        </p:txBody>
      </p:sp>
      <p:sp>
        <p:nvSpPr>
          <p:cNvPr id="151555" name="Line 3"/>
          <p:cNvSpPr>
            <a:spLocks noChangeShapeType="1"/>
          </p:cNvSpPr>
          <p:nvPr/>
        </p:nvSpPr>
        <p:spPr bwMode="auto">
          <a:xfrm>
            <a:off x="1149350" y="4121150"/>
            <a:ext cx="2425700" cy="1282700"/>
          </a:xfrm>
          <a:prstGeom prst="line">
            <a:avLst/>
          </a:prstGeom>
          <a:noFill/>
          <a:ln w="12700">
            <a:solidFill>
              <a:srgbClr val="FFD1D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1556" name="Line 4"/>
          <p:cNvSpPr>
            <a:spLocks noChangeShapeType="1"/>
          </p:cNvSpPr>
          <p:nvPr/>
        </p:nvSpPr>
        <p:spPr bwMode="auto">
          <a:xfrm flipV="1">
            <a:off x="3587750" y="4260850"/>
            <a:ext cx="1511300" cy="1155700"/>
          </a:xfrm>
          <a:prstGeom prst="line">
            <a:avLst/>
          </a:prstGeom>
          <a:noFill/>
          <a:ln w="12700">
            <a:solidFill>
              <a:srgbClr val="FFD1D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1557" name="Line 5"/>
          <p:cNvSpPr>
            <a:spLocks noChangeShapeType="1"/>
          </p:cNvSpPr>
          <p:nvPr/>
        </p:nvSpPr>
        <p:spPr bwMode="auto">
          <a:xfrm>
            <a:off x="5111750" y="4197350"/>
            <a:ext cx="1435100" cy="1130300"/>
          </a:xfrm>
          <a:prstGeom prst="line">
            <a:avLst/>
          </a:prstGeom>
          <a:noFill/>
          <a:ln w="57150">
            <a:solidFill>
              <a:srgbClr val="EEFFB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1558" name="Line 6"/>
          <p:cNvSpPr>
            <a:spLocks noChangeShapeType="1"/>
          </p:cNvSpPr>
          <p:nvPr/>
        </p:nvSpPr>
        <p:spPr bwMode="auto">
          <a:xfrm flipV="1">
            <a:off x="6559550" y="2660650"/>
            <a:ext cx="1206500" cy="2679700"/>
          </a:xfrm>
          <a:prstGeom prst="line">
            <a:avLst/>
          </a:prstGeom>
          <a:noFill/>
          <a:ln w="57150">
            <a:solidFill>
              <a:srgbClr val="EEFFB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1559" name="Line 7"/>
          <p:cNvSpPr>
            <a:spLocks noChangeShapeType="1"/>
          </p:cNvSpPr>
          <p:nvPr/>
        </p:nvSpPr>
        <p:spPr bwMode="auto">
          <a:xfrm flipV="1">
            <a:off x="1244600" y="2514600"/>
            <a:ext cx="1574800" cy="1549400"/>
          </a:xfrm>
          <a:prstGeom prst="line">
            <a:avLst/>
          </a:prstGeom>
          <a:noFill/>
          <a:ln w="12700">
            <a:solidFill>
              <a:srgbClr val="FFD1D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1560" name="Line 8"/>
          <p:cNvSpPr>
            <a:spLocks noChangeShapeType="1"/>
          </p:cNvSpPr>
          <p:nvPr/>
        </p:nvSpPr>
        <p:spPr bwMode="auto">
          <a:xfrm>
            <a:off x="2825750" y="2520950"/>
            <a:ext cx="2349500" cy="1663700"/>
          </a:xfrm>
          <a:prstGeom prst="line">
            <a:avLst/>
          </a:prstGeom>
          <a:noFill/>
          <a:ln w="12700">
            <a:solidFill>
              <a:srgbClr val="FFD1D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1561" name="Line 9"/>
          <p:cNvSpPr>
            <a:spLocks noChangeShapeType="1"/>
          </p:cNvSpPr>
          <p:nvPr/>
        </p:nvSpPr>
        <p:spPr bwMode="auto">
          <a:xfrm>
            <a:off x="2844800" y="2540000"/>
            <a:ext cx="4902200" cy="101600"/>
          </a:xfrm>
          <a:prstGeom prst="line">
            <a:avLst/>
          </a:prstGeom>
          <a:noFill/>
          <a:ln w="12700">
            <a:solidFill>
              <a:srgbClr val="FFD1D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1562" name="Line 10"/>
          <p:cNvSpPr>
            <a:spLocks noChangeShapeType="1"/>
          </p:cNvSpPr>
          <p:nvPr/>
        </p:nvSpPr>
        <p:spPr bwMode="auto">
          <a:xfrm flipV="1">
            <a:off x="5187950" y="2736850"/>
            <a:ext cx="2501900" cy="1460500"/>
          </a:xfrm>
          <a:prstGeom prst="line">
            <a:avLst/>
          </a:prstGeom>
          <a:noFill/>
          <a:ln w="12700">
            <a:solidFill>
              <a:srgbClr val="FFD1D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1563" name="Line 11"/>
          <p:cNvSpPr>
            <a:spLocks noChangeShapeType="1"/>
          </p:cNvSpPr>
          <p:nvPr/>
        </p:nvSpPr>
        <p:spPr bwMode="auto">
          <a:xfrm>
            <a:off x="1149350" y="4121150"/>
            <a:ext cx="4025900" cy="63500"/>
          </a:xfrm>
          <a:prstGeom prst="line">
            <a:avLst/>
          </a:prstGeom>
          <a:noFill/>
          <a:ln w="57150">
            <a:solidFill>
              <a:srgbClr val="EEFFB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1564" name="Rectangle 12"/>
          <p:cNvSpPr>
            <a:spLocks noChangeArrowheads="1"/>
          </p:cNvSpPr>
          <p:nvPr/>
        </p:nvSpPr>
        <p:spPr bwMode="auto">
          <a:xfrm>
            <a:off x="442913" y="4603750"/>
            <a:ext cx="1107576"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smtClean="0"/>
              <a:t>Lahore</a:t>
            </a:r>
            <a:endParaRPr lang="en-US" dirty="0"/>
          </a:p>
        </p:txBody>
      </p:sp>
      <p:sp>
        <p:nvSpPr>
          <p:cNvPr id="151565" name="Rectangle 13"/>
          <p:cNvSpPr>
            <a:spLocks noChangeArrowheads="1"/>
          </p:cNvSpPr>
          <p:nvPr/>
        </p:nvSpPr>
        <p:spPr bwMode="auto">
          <a:xfrm>
            <a:off x="7758113" y="3046100"/>
            <a:ext cx="1169642"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smtClean="0"/>
              <a:t>Karachi</a:t>
            </a:r>
            <a:endParaRPr lang="en-US" dirty="0"/>
          </a:p>
        </p:txBody>
      </p:sp>
      <p:sp>
        <p:nvSpPr>
          <p:cNvPr id="151567" name="Rectangle 15"/>
          <p:cNvSpPr>
            <a:spLocks noChangeArrowheads="1"/>
          </p:cNvSpPr>
          <p:nvPr/>
        </p:nvSpPr>
        <p:spPr bwMode="auto">
          <a:xfrm>
            <a:off x="3643313" y="2012950"/>
            <a:ext cx="2741612"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a:t>Established Circuit</a:t>
            </a:r>
          </a:p>
        </p:txBody>
      </p:sp>
      <p:sp>
        <p:nvSpPr>
          <p:cNvPr id="151568" name="Text Box 16"/>
          <p:cNvSpPr txBox="1">
            <a:spLocks noChangeArrowheads="1"/>
          </p:cNvSpPr>
          <p:nvPr/>
        </p:nvSpPr>
        <p:spPr bwMode="auto">
          <a:xfrm>
            <a:off x="5638800" y="5791200"/>
            <a:ext cx="2455863" cy="457200"/>
          </a:xfrm>
          <a:prstGeom prst="rect">
            <a:avLst/>
          </a:prstGeom>
          <a:noFill/>
          <a:ln>
            <a:noFill/>
          </a:ln>
          <a:effectLst/>
          <a:extLst>
            <a:ext uri="{909E8E84-426E-40dd-AFC4-6F175D3DCCD1}">
              <a14:hiddenFill xmlns:a14="http://schemas.microsoft.com/office/drawing/2010/main" xmlns="">
                <a:solidFill>
                  <a:srgbClr val="CCE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r>
              <a:rPr lang="en-US"/>
              <a:t>Saturation point.</a:t>
            </a:r>
          </a:p>
        </p:txBody>
      </p:sp>
      <p:sp>
        <p:nvSpPr>
          <p:cNvPr id="151570" name="Oval 18"/>
          <p:cNvSpPr>
            <a:spLocks noChangeArrowheads="1"/>
          </p:cNvSpPr>
          <p:nvPr/>
        </p:nvSpPr>
        <p:spPr bwMode="auto">
          <a:xfrm>
            <a:off x="6324600" y="5181600"/>
            <a:ext cx="533400" cy="381000"/>
          </a:xfrm>
          <a:prstGeom prst="ellipse">
            <a:avLst/>
          </a:prstGeom>
          <a:solidFill>
            <a:srgbClr val="FFD1D1"/>
          </a:solidFill>
          <a:ln>
            <a:noFill/>
          </a:ln>
          <a:effectLst/>
          <a:scene3d>
            <a:camera prst="legacyPerspectiveFront">
              <a:rot lat="20099999" lon="1500000" rev="0"/>
            </a:camera>
            <a:lightRig rig="legacyFlat4" dir="b"/>
          </a:scene3d>
          <a:sp3d extrusionH="430200" prstMaterial="legacyMatte">
            <a:bevelT w="13500" h="13500" prst="angle"/>
            <a:bevelB w="13500" h="13500" prst="angle"/>
            <a:extrusionClr>
              <a:srgbClr val="FFD1D1"/>
            </a:extrusionClr>
          </a:sp3d>
          <a:extLst>
            <a:ext uri="{91240B29-F687-4f45-9708-019B960494DF}">
              <a14:hiddenLine xmlns:a14="http://schemas.microsoft.com/office/drawing/2010/main" xmlns="" w="9525">
                <a:no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51571" name="Text Box 19"/>
          <p:cNvSpPr txBox="1">
            <a:spLocks noChangeArrowheads="1"/>
          </p:cNvSpPr>
          <p:nvPr/>
        </p:nvSpPr>
        <p:spPr bwMode="auto">
          <a:xfrm>
            <a:off x="7010400" y="4874568"/>
            <a:ext cx="1587544"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r>
              <a:rPr lang="en-US" dirty="0" smtClean="0"/>
              <a:t>Islamabad</a:t>
            </a:r>
            <a:endParaRPr lang="en-US" dirty="0"/>
          </a:p>
        </p:txBody>
      </p:sp>
      <p:sp>
        <p:nvSpPr>
          <p:cNvPr id="151572" name="Oval 20"/>
          <p:cNvSpPr>
            <a:spLocks noChangeArrowheads="1"/>
          </p:cNvSpPr>
          <p:nvPr/>
        </p:nvSpPr>
        <p:spPr bwMode="auto">
          <a:xfrm>
            <a:off x="990600" y="3886200"/>
            <a:ext cx="457200" cy="4572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51573" name="Oval 21"/>
          <p:cNvSpPr>
            <a:spLocks noChangeArrowheads="1"/>
          </p:cNvSpPr>
          <p:nvPr/>
        </p:nvSpPr>
        <p:spPr bwMode="auto">
          <a:xfrm>
            <a:off x="7467600" y="2514600"/>
            <a:ext cx="457200" cy="4572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12</a:t>
            </a:fld>
            <a:endParaRPr lang="en-US"/>
          </a:p>
        </p:txBody>
      </p:sp>
    </p:spTree>
    <p:extLst>
      <p:ext uri="{BB962C8B-B14F-4D97-AF65-F5344CB8AC3E}">
        <p14:creationId xmlns:p14="http://schemas.microsoft.com/office/powerpoint/2010/main" xmlns="" val="566055707"/>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nchor="ctr"/>
          <a:lstStyle/>
          <a:p>
            <a:r>
              <a:rPr lang="en-US"/>
              <a:t>Areas of Applications</a:t>
            </a:r>
          </a:p>
        </p:txBody>
      </p:sp>
      <p:sp>
        <p:nvSpPr>
          <p:cNvPr id="125955" name="Rectangle 3"/>
          <p:cNvSpPr>
            <a:spLocks noGrp="1" noChangeArrowheads="1"/>
          </p:cNvSpPr>
          <p:nvPr>
            <p:ph type="body" idx="1"/>
          </p:nvPr>
        </p:nvSpPr>
        <p:spPr>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Voice/Video communications</a:t>
            </a:r>
          </a:p>
          <a:p>
            <a:pPr lvl="1"/>
            <a:r>
              <a:rPr lang="en-US"/>
              <a:t>Telephone network</a:t>
            </a:r>
          </a:p>
          <a:p>
            <a:r>
              <a:rPr lang="en-US"/>
              <a:t>Both analog and digital telecommunication lines  can be circuit switched</a:t>
            </a:r>
          </a:p>
          <a:p>
            <a:r>
              <a:rPr lang="en-US"/>
              <a:t>ISDN</a:t>
            </a:r>
          </a:p>
          <a:p>
            <a:pPr lvl="1"/>
            <a:endParaRPr lang="en-US"/>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13</a:t>
            </a:fld>
            <a:endParaRPr lang="en-US"/>
          </a:p>
        </p:txBody>
      </p:sp>
    </p:spTree>
    <p:extLst>
      <p:ext uri="{BB962C8B-B14F-4D97-AF65-F5344CB8AC3E}">
        <p14:creationId xmlns:p14="http://schemas.microsoft.com/office/powerpoint/2010/main" xmlns="" val="2688115288"/>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lstStyle/>
          <a:p>
            <a:r>
              <a:rPr lang="en-US"/>
              <a:t>More on ISDN</a:t>
            </a:r>
          </a:p>
        </p:txBody>
      </p:sp>
      <p:sp>
        <p:nvSpPr>
          <p:cNvPr id="193539" name="Rectangle 3"/>
          <p:cNvSpPr>
            <a:spLocks noGrp="1" noChangeArrowheads="1"/>
          </p:cNvSpPr>
          <p:nvPr>
            <p:ph type="body" idx="1"/>
          </p:nvPr>
        </p:nvSpPr>
        <p:spPr/>
        <p:txBody>
          <a:bodyPr/>
          <a:lstStyle/>
          <a:p>
            <a:r>
              <a:rPr lang="en-US"/>
              <a:t>ISDN has two B channels and one D channel</a:t>
            </a:r>
          </a:p>
          <a:p>
            <a:pPr lvl="1"/>
            <a:r>
              <a:rPr lang="en-US"/>
              <a:t>B channel is used for data and D channel is used for monitoring and control of the data transmission</a:t>
            </a:r>
          </a:p>
          <a:p>
            <a:r>
              <a:rPr lang="en-US"/>
              <a:t>B channels are circuit switched and the D channels are packet switched </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14</a:t>
            </a:fld>
            <a:endParaRPr lang="en-US"/>
          </a:p>
        </p:txBody>
      </p:sp>
    </p:spTree>
    <p:extLst>
      <p:ext uri="{BB962C8B-B14F-4D97-AF65-F5344CB8AC3E}">
        <p14:creationId xmlns:p14="http://schemas.microsoft.com/office/powerpoint/2010/main" xmlns="" val="8302585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kumimoji="1" lang="en-GB"/>
              <a:t>Traditional Circuit Switching</a:t>
            </a:r>
            <a:endParaRPr kumimoji="1" lang="en-US" altLang="zh-TW">
              <a:ea typeface="新細明體" charset="0"/>
              <a:cs typeface="新細明體" charset="0"/>
            </a:endParaRPr>
          </a:p>
        </p:txBody>
      </p:sp>
      <p:pic>
        <p:nvPicPr>
          <p:cNvPr id="106501" name="Picture 5"/>
          <p:cNvPicPr>
            <a:picLocks noChangeAspect="1" noChangeArrowheads="1"/>
          </p:cNvPicPr>
          <p:nvPr/>
        </p:nvPicPr>
        <p:blipFill>
          <a:blip r:embed="rId3">
            <a:alphaModFix amt="70000"/>
            <a:extLst>
              <a:ext uri="{28A0092B-C50C-407E-A947-70E740481C1C}">
                <a14:useLocalDpi xmlns:a14="http://schemas.microsoft.com/office/drawing/2010/main" xmlns="" val="0"/>
              </a:ext>
            </a:extLst>
          </a:blip>
          <a:srcRect l="4633" t="3580" r="9265" b="60852"/>
          <a:stretch>
            <a:fillRect/>
          </a:stretch>
        </p:blipFill>
        <p:spPr bwMode="auto">
          <a:xfrm>
            <a:off x="1600200" y="1981200"/>
            <a:ext cx="6959600" cy="3810000"/>
          </a:xfrm>
          <a:prstGeom prst="rect">
            <a:avLst/>
          </a:prstGeom>
          <a:noFill/>
          <a:extLst>
            <a:ext uri="{909E8E84-426E-40dd-AFC4-6F175D3DCCD1}">
              <a14:hiddenFill xmlns:a14="http://schemas.microsoft.com/office/drawing/2010/main" xmlns="">
                <a:solidFill>
                  <a:srgbClr val="FFFFFF">
                    <a:alpha val="70000"/>
                  </a:srgbClr>
                </a:solidFill>
              </a14:hiddenFill>
            </a:ext>
          </a:extLst>
        </p:spPr>
      </p:pic>
      <p:sp>
        <p:nvSpPr>
          <p:cNvPr id="4" name="Rectangle 11"/>
          <p:cNvSpPr>
            <a:spLocks noChangeArrowheads="1"/>
          </p:cNvSpPr>
          <p:nvPr/>
        </p:nvSpPr>
        <p:spPr bwMode="auto">
          <a:xfrm>
            <a:off x="0" y="5874603"/>
            <a:ext cx="8077200" cy="830997"/>
          </a:xfrm>
          <a:prstGeom prst="rect">
            <a:avLst/>
          </a:prstGeom>
          <a:solidFill>
            <a:srgbClr val="99FF33"/>
          </a:solidFill>
          <a:ln>
            <a:noFill/>
          </a:ln>
          <a:effectLst/>
          <a:extLst>
            <a:ext uri="{91240B29-F687-4f45-9708-019B960494DF}">
              <a14:hiddenLine xmlns:a14="http://schemas.microsoft.com/office/drawing/2010/main" xmlns="" w="76200">
                <a:solidFill>
                  <a:schemeClr val="folHlink"/>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r>
              <a:rPr lang="en-US" dirty="0"/>
              <a:t>Switching at the physical layer in the traditional telephone network </a:t>
            </a:r>
            <a:r>
              <a:rPr lang="en-US" dirty="0" smtClean="0"/>
              <a:t>uses the </a:t>
            </a:r>
            <a:r>
              <a:rPr lang="en-US" dirty="0"/>
              <a:t>circuit-switching approach.</a:t>
            </a:r>
          </a:p>
        </p:txBody>
      </p:sp>
    </p:spTree>
    <p:extLst>
      <p:ext uri="{BB962C8B-B14F-4D97-AF65-F5344CB8AC3E}">
        <p14:creationId xmlns:p14="http://schemas.microsoft.com/office/powerpoint/2010/main" xmlns="" val="160643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kumimoji="1" lang="en-GB"/>
              <a:t>Softswitch</a:t>
            </a:r>
            <a:endParaRPr kumimoji="1" lang="en-US" altLang="zh-TW">
              <a:ea typeface="新細明體" charset="0"/>
              <a:cs typeface="新細明體" charset="0"/>
            </a:endParaRPr>
          </a:p>
        </p:txBody>
      </p:sp>
      <p:pic>
        <p:nvPicPr>
          <p:cNvPr id="107524" name="Picture 4"/>
          <p:cNvPicPr>
            <a:picLocks noChangeAspect="1" noChangeArrowheads="1"/>
          </p:cNvPicPr>
          <p:nvPr/>
        </p:nvPicPr>
        <p:blipFill>
          <a:blip r:embed="rId3">
            <a:alphaModFix amt="70000"/>
            <a:extLst>
              <a:ext uri="{28A0092B-C50C-407E-A947-70E740481C1C}">
                <a14:useLocalDpi xmlns:a14="http://schemas.microsoft.com/office/drawing/2010/main" xmlns="" val="0"/>
              </a:ext>
            </a:extLst>
          </a:blip>
          <a:srcRect l="4633" t="42955" r="9265" b="21477"/>
          <a:stretch>
            <a:fillRect/>
          </a:stretch>
        </p:blipFill>
        <p:spPr bwMode="auto">
          <a:xfrm>
            <a:off x="533400" y="1981200"/>
            <a:ext cx="8026400" cy="4291013"/>
          </a:xfrm>
          <a:prstGeom prst="rect">
            <a:avLst/>
          </a:prstGeom>
          <a:noFill/>
          <a:extLst>
            <a:ext uri="{909E8E84-426E-40dd-AFC4-6F175D3DCCD1}">
              <a14:hiddenFill xmlns:a14="http://schemas.microsoft.com/office/drawing/2010/main" xmlns="">
                <a:solidFill>
                  <a:srgbClr val="FFFFFF">
                    <a:alpha val="70000"/>
                  </a:srgbClr>
                </a:solidFill>
              </a14:hiddenFill>
            </a:ext>
          </a:extLst>
        </p:spPr>
      </p:pic>
    </p:spTree>
    <p:extLst>
      <p:ext uri="{BB962C8B-B14F-4D97-AF65-F5344CB8AC3E}">
        <p14:creationId xmlns:p14="http://schemas.microsoft.com/office/powerpoint/2010/main" xmlns="" val="948802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17</a:t>
            </a:fld>
            <a:endParaRPr lang="en-US"/>
          </a:p>
        </p:txBody>
      </p:sp>
    </p:spTree>
    <p:extLst>
      <p:ext uri="{BB962C8B-B14F-4D97-AF65-F5344CB8AC3E}">
        <p14:creationId xmlns:p14="http://schemas.microsoft.com/office/powerpoint/2010/main" xmlns="" val="20378195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nchor="ctr"/>
          <a:lstStyle/>
          <a:p>
            <a:r>
              <a:rPr lang="en-US"/>
              <a:t>Packet Switching Network</a:t>
            </a:r>
          </a:p>
        </p:txBody>
      </p:sp>
      <p:sp>
        <p:nvSpPr>
          <p:cNvPr id="110595" name="Line 3"/>
          <p:cNvSpPr>
            <a:spLocks noChangeShapeType="1"/>
          </p:cNvSpPr>
          <p:nvPr/>
        </p:nvSpPr>
        <p:spPr bwMode="auto">
          <a:xfrm>
            <a:off x="1149350" y="4121150"/>
            <a:ext cx="2425700" cy="12827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0596" name="Line 4"/>
          <p:cNvSpPr>
            <a:spLocks noChangeShapeType="1"/>
          </p:cNvSpPr>
          <p:nvPr/>
        </p:nvSpPr>
        <p:spPr bwMode="auto">
          <a:xfrm flipV="1">
            <a:off x="3587750" y="4260850"/>
            <a:ext cx="1511300" cy="11557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0597" name="Line 5"/>
          <p:cNvSpPr>
            <a:spLocks noChangeShapeType="1"/>
          </p:cNvSpPr>
          <p:nvPr/>
        </p:nvSpPr>
        <p:spPr bwMode="auto">
          <a:xfrm>
            <a:off x="5130800" y="4216400"/>
            <a:ext cx="1473200" cy="1092200"/>
          </a:xfrm>
          <a:prstGeom prst="line">
            <a:avLst/>
          </a:prstGeom>
          <a:noFill/>
          <a:ln w="50800">
            <a:solidFill>
              <a:schemeClr va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0598" name="Line 6"/>
          <p:cNvSpPr>
            <a:spLocks noChangeShapeType="1"/>
          </p:cNvSpPr>
          <p:nvPr/>
        </p:nvSpPr>
        <p:spPr bwMode="auto">
          <a:xfrm flipV="1">
            <a:off x="6654800" y="2641600"/>
            <a:ext cx="1092200" cy="2641600"/>
          </a:xfrm>
          <a:prstGeom prst="line">
            <a:avLst/>
          </a:prstGeom>
          <a:noFill/>
          <a:ln w="50800">
            <a:solidFill>
              <a:schemeClr va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0599" name="Line 7"/>
          <p:cNvSpPr>
            <a:spLocks noChangeShapeType="1"/>
          </p:cNvSpPr>
          <p:nvPr/>
        </p:nvSpPr>
        <p:spPr bwMode="auto">
          <a:xfrm>
            <a:off x="2825750" y="2520950"/>
            <a:ext cx="2349500" cy="16637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0600" name="Line 8"/>
          <p:cNvSpPr>
            <a:spLocks noChangeShapeType="1"/>
          </p:cNvSpPr>
          <p:nvPr/>
        </p:nvSpPr>
        <p:spPr bwMode="auto">
          <a:xfrm flipV="1">
            <a:off x="5187950" y="2736850"/>
            <a:ext cx="2501900" cy="146050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0601" name="Line 9"/>
          <p:cNvSpPr>
            <a:spLocks noChangeShapeType="1"/>
          </p:cNvSpPr>
          <p:nvPr/>
        </p:nvSpPr>
        <p:spPr bwMode="auto">
          <a:xfrm>
            <a:off x="1168400" y="4140200"/>
            <a:ext cx="3987800" cy="25400"/>
          </a:xfrm>
          <a:prstGeom prst="line">
            <a:avLst/>
          </a:prstGeom>
          <a:noFill/>
          <a:ln w="50800">
            <a:solidFill>
              <a:schemeClr va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0602" name="Rectangle 10"/>
          <p:cNvSpPr>
            <a:spLocks noChangeArrowheads="1"/>
          </p:cNvSpPr>
          <p:nvPr/>
        </p:nvSpPr>
        <p:spPr bwMode="auto">
          <a:xfrm>
            <a:off x="442913" y="4603750"/>
            <a:ext cx="1107576"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smtClean="0"/>
              <a:t>Lahore</a:t>
            </a:r>
            <a:endParaRPr lang="en-US" dirty="0"/>
          </a:p>
        </p:txBody>
      </p:sp>
      <p:sp>
        <p:nvSpPr>
          <p:cNvPr id="110603" name="Rectangle 11"/>
          <p:cNvSpPr>
            <a:spLocks noChangeArrowheads="1"/>
          </p:cNvSpPr>
          <p:nvPr/>
        </p:nvSpPr>
        <p:spPr bwMode="auto">
          <a:xfrm>
            <a:off x="7758113" y="2851150"/>
            <a:ext cx="1169642"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smtClean="0"/>
              <a:t>Karachi</a:t>
            </a:r>
            <a:endParaRPr lang="en-US" dirty="0"/>
          </a:p>
        </p:txBody>
      </p:sp>
      <p:sp>
        <p:nvSpPr>
          <p:cNvPr id="110604" name="Rectangle 12"/>
          <p:cNvSpPr>
            <a:spLocks noChangeArrowheads="1"/>
          </p:cNvSpPr>
          <p:nvPr/>
        </p:nvSpPr>
        <p:spPr bwMode="auto">
          <a:xfrm>
            <a:off x="4176713" y="2089150"/>
            <a:ext cx="129698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a:t>Packet 2</a:t>
            </a:r>
          </a:p>
        </p:txBody>
      </p:sp>
      <p:sp>
        <p:nvSpPr>
          <p:cNvPr id="110605" name="Rectangle 13"/>
          <p:cNvSpPr>
            <a:spLocks noChangeArrowheads="1"/>
          </p:cNvSpPr>
          <p:nvPr/>
        </p:nvSpPr>
        <p:spPr bwMode="auto">
          <a:xfrm>
            <a:off x="4572000" y="5029200"/>
            <a:ext cx="1296988"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a:t>Packet 1</a:t>
            </a:r>
          </a:p>
        </p:txBody>
      </p:sp>
      <p:sp>
        <p:nvSpPr>
          <p:cNvPr id="110606" name="Line 14"/>
          <p:cNvSpPr>
            <a:spLocks noChangeShapeType="1"/>
          </p:cNvSpPr>
          <p:nvPr/>
        </p:nvSpPr>
        <p:spPr bwMode="auto">
          <a:xfrm flipV="1">
            <a:off x="1181100" y="2514600"/>
            <a:ext cx="1638300" cy="1638300"/>
          </a:xfrm>
          <a:prstGeom prst="line">
            <a:avLst/>
          </a:prstGeom>
          <a:noFill/>
          <a:ln w="7620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0607" name="Line 15"/>
          <p:cNvSpPr>
            <a:spLocks noChangeShapeType="1"/>
          </p:cNvSpPr>
          <p:nvPr/>
        </p:nvSpPr>
        <p:spPr bwMode="auto">
          <a:xfrm>
            <a:off x="2857500" y="2552700"/>
            <a:ext cx="4800600" cy="76200"/>
          </a:xfrm>
          <a:prstGeom prst="line">
            <a:avLst/>
          </a:prstGeom>
          <a:noFill/>
          <a:ln w="7620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0608" name="Rectangle 16"/>
          <p:cNvSpPr>
            <a:spLocks noChangeArrowheads="1"/>
          </p:cNvSpPr>
          <p:nvPr/>
        </p:nvSpPr>
        <p:spPr bwMode="auto">
          <a:xfrm>
            <a:off x="6843713" y="5060950"/>
            <a:ext cx="1585621"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smtClean="0"/>
              <a:t>Islamabad</a:t>
            </a:r>
            <a:endParaRPr lang="en-US" dirty="0"/>
          </a:p>
        </p:txBody>
      </p:sp>
      <p:sp>
        <p:nvSpPr>
          <p:cNvPr id="110609" name="Oval 17"/>
          <p:cNvSpPr>
            <a:spLocks noChangeArrowheads="1"/>
          </p:cNvSpPr>
          <p:nvPr/>
        </p:nvSpPr>
        <p:spPr bwMode="auto">
          <a:xfrm>
            <a:off x="990600" y="3962400"/>
            <a:ext cx="381000" cy="3048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10610" name="Oval 18"/>
          <p:cNvSpPr>
            <a:spLocks noChangeArrowheads="1"/>
          </p:cNvSpPr>
          <p:nvPr/>
        </p:nvSpPr>
        <p:spPr bwMode="auto">
          <a:xfrm>
            <a:off x="2590800" y="2362200"/>
            <a:ext cx="381000" cy="3048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10611" name="Oval 19"/>
          <p:cNvSpPr>
            <a:spLocks noChangeArrowheads="1"/>
          </p:cNvSpPr>
          <p:nvPr/>
        </p:nvSpPr>
        <p:spPr bwMode="auto">
          <a:xfrm>
            <a:off x="7391400" y="2514600"/>
            <a:ext cx="381000" cy="3048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10612" name="Oval 20"/>
          <p:cNvSpPr>
            <a:spLocks noChangeArrowheads="1"/>
          </p:cNvSpPr>
          <p:nvPr/>
        </p:nvSpPr>
        <p:spPr bwMode="auto">
          <a:xfrm>
            <a:off x="4876800" y="4038600"/>
            <a:ext cx="381000" cy="3048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10614" name="Oval 22"/>
          <p:cNvSpPr>
            <a:spLocks noChangeArrowheads="1"/>
          </p:cNvSpPr>
          <p:nvPr/>
        </p:nvSpPr>
        <p:spPr bwMode="auto">
          <a:xfrm>
            <a:off x="3429000" y="5257800"/>
            <a:ext cx="381000" cy="3048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10615" name="Oval 23"/>
          <p:cNvSpPr>
            <a:spLocks noChangeArrowheads="1"/>
          </p:cNvSpPr>
          <p:nvPr/>
        </p:nvSpPr>
        <p:spPr bwMode="auto">
          <a:xfrm>
            <a:off x="6477000" y="5181600"/>
            <a:ext cx="381000" cy="3048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18</a:t>
            </a:fld>
            <a:endParaRPr lang="en-US"/>
          </a:p>
        </p:txBody>
      </p:sp>
    </p:spTree>
    <p:extLst>
      <p:ext uri="{BB962C8B-B14F-4D97-AF65-F5344CB8AC3E}">
        <p14:creationId xmlns:p14="http://schemas.microsoft.com/office/powerpoint/2010/main" xmlns="" val="1998892487"/>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838200" y="617538"/>
            <a:ext cx="8305800" cy="114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nchor="ctr"/>
          <a:lstStyle/>
          <a:p>
            <a:r>
              <a:rPr lang="en-US" sz="4000" dirty="0"/>
              <a:t>Salient Points of Packet Switching</a:t>
            </a:r>
          </a:p>
        </p:txBody>
      </p:sp>
      <p:sp>
        <p:nvSpPr>
          <p:cNvPr id="111619" name="Rectangle 3"/>
          <p:cNvSpPr>
            <a:spLocks noGrp="1" noChangeArrowheads="1"/>
          </p:cNvSpPr>
          <p:nvPr>
            <p:ph type="body" idx="1"/>
          </p:nvPr>
        </p:nvSpPr>
        <p:spPr>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Path </a:t>
            </a:r>
          </a:p>
          <a:p>
            <a:pPr lvl="1"/>
            <a:r>
              <a:rPr lang="en-US"/>
              <a:t>Each packet may take a different path to its destination</a:t>
            </a:r>
          </a:p>
          <a:p>
            <a:pPr lvl="1"/>
            <a:r>
              <a:rPr lang="en-US"/>
              <a:t>Best path is heuristically determined at each node</a:t>
            </a:r>
          </a:p>
          <a:p>
            <a:r>
              <a:rPr lang="en-US"/>
              <a:t>Packet switching</a:t>
            </a:r>
          </a:p>
          <a:p>
            <a:pPr lvl="1"/>
            <a:r>
              <a:rPr lang="en-US"/>
              <a:t>Path may be switched among packets</a:t>
            </a:r>
          </a:p>
          <a:p>
            <a:pPr lvl="1"/>
            <a:r>
              <a:rPr lang="en-US"/>
              <a:t>Hence, the term packet switching</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19</a:t>
            </a:fld>
            <a:endParaRPr lang="en-US"/>
          </a:p>
        </p:txBody>
      </p:sp>
    </p:spTree>
    <p:extLst>
      <p:ext uri="{BB962C8B-B14F-4D97-AF65-F5344CB8AC3E}">
        <p14:creationId xmlns:p14="http://schemas.microsoft.com/office/powerpoint/2010/main" xmlns="" val="2664971363"/>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20</a:t>
            </a:fld>
            <a:endParaRPr lang="en-US"/>
          </a:p>
        </p:txBody>
      </p:sp>
    </p:spTree>
    <p:extLst>
      <p:ext uri="{BB962C8B-B14F-4D97-AF65-F5344CB8AC3E}">
        <p14:creationId xmlns:p14="http://schemas.microsoft.com/office/powerpoint/2010/main" xmlns="" val="23036452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a:lstStyle/>
          <a:p>
            <a:r>
              <a:rPr lang="en-US"/>
              <a:t>Questions</a:t>
            </a:r>
          </a:p>
        </p:txBody>
      </p:sp>
      <p:sp>
        <p:nvSpPr>
          <p:cNvPr id="169987" name="Rectangle 3"/>
          <p:cNvSpPr>
            <a:spLocks noGrp="1" noChangeArrowheads="1"/>
          </p:cNvSpPr>
          <p:nvPr>
            <p:ph type="body" idx="1"/>
          </p:nvPr>
        </p:nvSpPr>
        <p:spPr/>
        <p:txBody>
          <a:bodyPr/>
          <a:lstStyle/>
          <a:p>
            <a:pPr>
              <a:lnSpc>
                <a:spcPct val="90000"/>
              </a:lnSpc>
            </a:pPr>
            <a:r>
              <a:rPr lang="en-US" sz="2800" dirty="0"/>
              <a:t>What are the major advantages and disadvantages of packet switching?</a:t>
            </a:r>
          </a:p>
          <a:p>
            <a:pPr>
              <a:lnSpc>
                <a:spcPct val="90000"/>
              </a:lnSpc>
            </a:pPr>
            <a:r>
              <a:rPr lang="en-US" sz="2800" dirty="0"/>
              <a:t>Could the Internet be called a packet switching network?</a:t>
            </a:r>
          </a:p>
          <a:p>
            <a:pPr>
              <a:lnSpc>
                <a:spcPct val="90000"/>
              </a:lnSpc>
            </a:pPr>
            <a:r>
              <a:rPr lang="en-US" sz="2800" dirty="0"/>
              <a:t>How does packet switching help in supporting multiple communication sessions?</a:t>
            </a:r>
          </a:p>
          <a:p>
            <a:pPr>
              <a:lnSpc>
                <a:spcPct val="90000"/>
              </a:lnSpc>
            </a:pPr>
            <a:r>
              <a:rPr lang="en-US" sz="2800" dirty="0"/>
              <a:t>How does a web server support multiple access to its contents? Explain in terms of packets that travel from the web server to their various destinations.</a:t>
            </a:r>
          </a:p>
          <a:p>
            <a:pPr>
              <a:lnSpc>
                <a:spcPct val="90000"/>
              </a:lnSpc>
            </a:pPr>
            <a:endParaRPr lang="en-US" sz="2800" dirty="0"/>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21</a:t>
            </a:fld>
            <a:endParaRPr lang="en-US"/>
          </a:p>
        </p:txBody>
      </p:sp>
    </p:spTree>
    <p:extLst>
      <p:ext uri="{BB962C8B-B14F-4D97-AF65-F5344CB8AC3E}">
        <p14:creationId xmlns:p14="http://schemas.microsoft.com/office/powerpoint/2010/main" xmlns="" val="22276916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1026"/>
          <p:cNvSpPr>
            <a:spLocks noGrp="1" noChangeArrowheads="1"/>
          </p:cNvSpPr>
          <p:nvPr>
            <p:ph type="title"/>
          </p:nvPr>
        </p:nvSpPr>
        <p:spPr/>
        <p:txBody>
          <a:bodyPr/>
          <a:lstStyle/>
          <a:p>
            <a:r>
              <a:rPr lang="en-US"/>
              <a:t>Questions (continued)</a:t>
            </a:r>
          </a:p>
        </p:txBody>
      </p:sp>
      <p:sp>
        <p:nvSpPr>
          <p:cNvPr id="171011" name="Rectangle 1027"/>
          <p:cNvSpPr>
            <a:spLocks noGrp="1" noChangeArrowheads="1"/>
          </p:cNvSpPr>
          <p:nvPr>
            <p:ph type="body" idx="1"/>
          </p:nvPr>
        </p:nvSpPr>
        <p:spPr/>
        <p:txBody>
          <a:bodyPr/>
          <a:lstStyle/>
          <a:p>
            <a:r>
              <a:rPr lang="en-US"/>
              <a:t>What are the implications of packet switching to the transmission of audio and video in real time?</a:t>
            </a:r>
          </a:p>
          <a:p>
            <a:r>
              <a:rPr lang="en-US"/>
              <a:t>How are the above problems addressed in streaming? </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22</a:t>
            </a:fld>
            <a:endParaRPr lang="en-US"/>
          </a:p>
        </p:txBody>
      </p:sp>
    </p:spTree>
    <p:extLst>
      <p:ext uri="{BB962C8B-B14F-4D97-AF65-F5344CB8AC3E}">
        <p14:creationId xmlns:p14="http://schemas.microsoft.com/office/powerpoint/2010/main" xmlns="" val="1401615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r>
              <a:rPr lang="en-US"/>
              <a:t>Major Advantages</a:t>
            </a:r>
          </a:p>
        </p:txBody>
      </p:sp>
      <p:sp>
        <p:nvSpPr>
          <p:cNvPr id="159747" name="Rectangle 3"/>
          <p:cNvSpPr>
            <a:spLocks noGrp="1" noChangeArrowheads="1"/>
          </p:cNvSpPr>
          <p:nvPr>
            <p:ph type="body" idx="1"/>
          </p:nvPr>
        </p:nvSpPr>
        <p:spPr>
          <a:xfrm>
            <a:off x="25400" y="2209800"/>
            <a:ext cx="8802688" cy="4114800"/>
          </a:xfrm>
        </p:spPr>
        <p:txBody>
          <a:bodyPr/>
          <a:lstStyle/>
          <a:p>
            <a:r>
              <a:rPr lang="en-US" dirty="0"/>
              <a:t>Better utilization of the network segments in terms of the usage of the network paths</a:t>
            </a:r>
          </a:p>
          <a:p>
            <a:r>
              <a:rPr lang="en-US" dirty="0"/>
              <a:t>Ability to engage in multiple communication sessions</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23</a:t>
            </a:fld>
            <a:endParaRPr lang="en-US"/>
          </a:p>
        </p:txBody>
      </p:sp>
    </p:spTree>
    <p:extLst>
      <p:ext uri="{BB962C8B-B14F-4D97-AF65-F5344CB8AC3E}">
        <p14:creationId xmlns:p14="http://schemas.microsoft.com/office/powerpoint/2010/main" xmlns="" val="5911287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nchor="ctr"/>
          <a:lstStyle/>
          <a:p>
            <a:r>
              <a:rPr lang="en-US"/>
              <a:t>Dynamic Assignment of Paths</a:t>
            </a:r>
          </a:p>
        </p:txBody>
      </p:sp>
      <p:sp>
        <p:nvSpPr>
          <p:cNvPr id="160771" name="Line 3"/>
          <p:cNvSpPr>
            <a:spLocks noChangeShapeType="1"/>
          </p:cNvSpPr>
          <p:nvPr/>
        </p:nvSpPr>
        <p:spPr bwMode="auto">
          <a:xfrm>
            <a:off x="1149350" y="4121150"/>
            <a:ext cx="2425700" cy="1282700"/>
          </a:xfrm>
          <a:prstGeom prst="line">
            <a:avLst/>
          </a:prstGeom>
          <a:noFill/>
          <a:ln w="381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0772" name="Line 4"/>
          <p:cNvSpPr>
            <a:spLocks noChangeShapeType="1"/>
          </p:cNvSpPr>
          <p:nvPr/>
        </p:nvSpPr>
        <p:spPr bwMode="auto">
          <a:xfrm flipV="1">
            <a:off x="3587750" y="4260850"/>
            <a:ext cx="1511300" cy="1155700"/>
          </a:xfrm>
          <a:prstGeom prst="line">
            <a:avLst/>
          </a:prstGeom>
          <a:noFill/>
          <a:ln w="381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0773" name="Line 5"/>
          <p:cNvSpPr>
            <a:spLocks noChangeShapeType="1"/>
          </p:cNvSpPr>
          <p:nvPr/>
        </p:nvSpPr>
        <p:spPr bwMode="auto">
          <a:xfrm>
            <a:off x="5130800" y="4216400"/>
            <a:ext cx="1473200" cy="1092200"/>
          </a:xfrm>
          <a:prstGeom prst="line">
            <a:avLst/>
          </a:prstGeom>
          <a:noFill/>
          <a:ln w="381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0774" name="Line 6"/>
          <p:cNvSpPr>
            <a:spLocks noChangeShapeType="1"/>
          </p:cNvSpPr>
          <p:nvPr/>
        </p:nvSpPr>
        <p:spPr bwMode="auto">
          <a:xfrm flipV="1">
            <a:off x="6654800" y="2641600"/>
            <a:ext cx="1092200" cy="2641600"/>
          </a:xfrm>
          <a:prstGeom prst="line">
            <a:avLst/>
          </a:prstGeom>
          <a:noFill/>
          <a:ln w="381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0775" name="Line 7"/>
          <p:cNvSpPr>
            <a:spLocks noChangeShapeType="1"/>
          </p:cNvSpPr>
          <p:nvPr/>
        </p:nvSpPr>
        <p:spPr bwMode="auto">
          <a:xfrm>
            <a:off x="2825750" y="2520950"/>
            <a:ext cx="2349500" cy="1663700"/>
          </a:xfrm>
          <a:prstGeom prst="line">
            <a:avLst/>
          </a:prstGeom>
          <a:noFill/>
          <a:ln w="381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0776" name="Line 8"/>
          <p:cNvSpPr>
            <a:spLocks noChangeShapeType="1"/>
          </p:cNvSpPr>
          <p:nvPr/>
        </p:nvSpPr>
        <p:spPr bwMode="auto">
          <a:xfrm flipV="1">
            <a:off x="5187950" y="2736850"/>
            <a:ext cx="2501900" cy="1460500"/>
          </a:xfrm>
          <a:prstGeom prst="line">
            <a:avLst/>
          </a:prstGeom>
          <a:noFill/>
          <a:ln w="381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0777" name="Line 9"/>
          <p:cNvSpPr>
            <a:spLocks noChangeShapeType="1"/>
          </p:cNvSpPr>
          <p:nvPr/>
        </p:nvSpPr>
        <p:spPr bwMode="auto">
          <a:xfrm>
            <a:off x="1168400" y="4140200"/>
            <a:ext cx="3987800" cy="25400"/>
          </a:xfrm>
          <a:prstGeom prst="line">
            <a:avLst/>
          </a:prstGeom>
          <a:noFill/>
          <a:ln w="50800">
            <a:solidFill>
              <a:schemeClr va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0778" name="Rectangle 10"/>
          <p:cNvSpPr>
            <a:spLocks noChangeArrowheads="1"/>
          </p:cNvSpPr>
          <p:nvPr/>
        </p:nvSpPr>
        <p:spPr bwMode="auto">
          <a:xfrm>
            <a:off x="442913" y="4603750"/>
            <a:ext cx="1107576"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smtClean="0"/>
              <a:t>Lahore</a:t>
            </a:r>
            <a:endParaRPr lang="en-US" dirty="0"/>
          </a:p>
        </p:txBody>
      </p:sp>
      <p:sp>
        <p:nvSpPr>
          <p:cNvPr id="160779" name="Rectangle 11"/>
          <p:cNvSpPr>
            <a:spLocks noChangeArrowheads="1"/>
          </p:cNvSpPr>
          <p:nvPr/>
        </p:nvSpPr>
        <p:spPr bwMode="auto">
          <a:xfrm>
            <a:off x="7848600" y="2895600"/>
            <a:ext cx="1169642"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smtClean="0"/>
              <a:t>Karachi</a:t>
            </a:r>
            <a:endParaRPr lang="en-US" dirty="0"/>
          </a:p>
        </p:txBody>
      </p:sp>
      <p:sp>
        <p:nvSpPr>
          <p:cNvPr id="160782" name="Line 14"/>
          <p:cNvSpPr>
            <a:spLocks noChangeShapeType="1"/>
          </p:cNvSpPr>
          <p:nvPr/>
        </p:nvSpPr>
        <p:spPr bwMode="auto">
          <a:xfrm flipV="1">
            <a:off x="1181100" y="2552700"/>
            <a:ext cx="1600200" cy="1600200"/>
          </a:xfrm>
          <a:prstGeom prst="line">
            <a:avLst/>
          </a:prstGeom>
          <a:noFill/>
          <a:ln w="381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0783" name="Line 15"/>
          <p:cNvSpPr>
            <a:spLocks noChangeShapeType="1"/>
          </p:cNvSpPr>
          <p:nvPr/>
        </p:nvSpPr>
        <p:spPr bwMode="auto">
          <a:xfrm>
            <a:off x="2857500" y="2552700"/>
            <a:ext cx="4800600" cy="76200"/>
          </a:xfrm>
          <a:prstGeom prst="line">
            <a:avLst/>
          </a:prstGeom>
          <a:noFill/>
          <a:ln w="381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0784" name="Rectangle 16"/>
          <p:cNvSpPr>
            <a:spLocks noChangeArrowheads="1"/>
          </p:cNvSpPr>
          <p:nvPr/>
        </p:nvSpPr>
        <p:spPr bwMode="auto">
          <a:xfrm>
            <a:off x="7162800" y="5105400"/>
            <a:ext cx="1585621"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smtClean="0"/>
              <a:t>Islamabad</a:t>
            </a:r>
            <a:endParaRPr lang="en-US" dirty="0"/>
          </a:p>
        </p:txBody>
      </p:sp>
      <p:sp>
        <p:nvSpPr>
          <p:cNvPr id="160786" name="Oval 18"/>
          <p:cNvSpPr>
            <a:spLocks noChangeArrowheads="1"/>
          </p:cNvSpPr>
          <p:nvPr/>
        </p:nvSpPr>
        <p:spPr bwMode="auto">
          <a:xfrm>
            <a:off x="2590800" y="2362200"/>
            <a:ext cx="533400" cy="3810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60787" name="Oval 19"/>
          <p:cNvSpPr>
            <a:spLocks noChangeArrowheads="1"/>
          </p:cNvSpPr>
          <p:nvPr/>
        </p:nvSpPr>
        <p:spPr bwMode="auto">
          <a:xfrm>
            <a:off x="914400" y="3886200"/>
            <a:ext cx="533400" cy="3810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60788" name="Oval 20"/>
          <p:cNvSpPr>
            <a:spLocks noChangeArrowheads="1"/>
          </p:cNvSpPr>
          <p:nvPr/>
        </p:nvSpPr>
        <p:spPr bwMode="auto">
          <a:xfrm>
            <a:off x="4953000" y="4038600"/>
            <a:ext cx="533400" cy="3810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60789" name="Oval 21"/>
          <p:cNvSpPr>
            <a:spLocks noChangeArrowheads="1"/>
          </p:cNvSpPr>
          <p:nvPr/>
        </p:nvSpPr>
        <p:spPr bwMode="auto">
          <a:xfrm>
            <a:off x="7391400" y="2514600"/>
            <a:ext cx="533400" cy="3810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60790" name="Oval 22"/>
          <p:cNvSpPr>
            <a:spLocks noChangeArrowheads="1"/>
          </p:cNvSpPr>
          <p:nvPr/>
        </p:nvSpPr>
        <p:spPr bwMode="auto">
          <a:xfrm>
            <a:off x="3276600" y="5181600"/>
            <a:ext cx="533400" cy="3810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60791" name="Oval 23"/>
          <p:cNvSpPr>
            <a:spLocks noChangeArrowheads="1"/>
          </p:cNvSpPr>
          <p:nvPr/>
        </p:nvSpPr>
        <p:spPr bwMode="auto">
          <a:xfrm>
            <a:off x="6324600" y="5105400"/>
            <a:ext cx="533400" cy="3810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60792" name="Text Box 24"/>
          <p:cNvSpPr txBox="1">
            <a:spLocks noChangeArrowheads="1"/>
          </p:cNvSpPr>
          <p:nvPr/>
        </p:nvSpPr>
        <p:spPr bwMode="auto">
          <a:xfrm>
            <a:off x="4572000" y="4752330"/>
            <a:ext cx="1100482"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r>
              <a:rPr lang="en-US" dirty="0" smtClean="0"/>
              <a:t>Multan</a:t>
            </a:r>
            <a:endParaRPr lang="en-US" dirty="0"/>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24</a:t>
            </a:fld>
            <a:endParaRPr lang="en-US"/>
          </a:p>
        </p:txBody>
      </p:sp>
    </p:spTree>
    <p:extLst>
      <p:ext uri="{BB962C8B-B14F-4D97-AF65-F5344CB8AC3E}">
        <p14:creationId xmlns:p14="http://schemas.microsoft.com/office/powerpoint/2010/main" xmlns="" val="1780487677"/>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nchor="ctr"/>
          <a:lstStyle/>
          <a:p>
            <a:r>
              <a:rPr lang="en-US"/>
              <a:t>Support for Multiple Communication Sessions</a:t>
            </a:r>
          </a:p>
        </p:txBody>
      </p:sp>
      <p:sp>
        <p:nvSpPr>
          <p:cNvPr id="161795" name="Line 3"/>
          <p:cNvSpPr>
            <a:spLocks noChangeShapeType="1"/>
          </p:cNvSpPr>
          <p:nvPr/>
        </p:nvSpPr>
        <p:spPr bwMode="auto">
          <a:xfrm>
            <a:off x="1149350" y="4121150"/>
            <a:ext cx="2425700" cy="1282700"/>
          </a:xfrm>
          <a:prstGeom prst="line">
            <a:avLst/>
          </a:prstGeom>
          <a:noFill/>
          <a:ln w="381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1796" name="Line 4"/>
          <p:cNvSpPr>
            <a:spLocks noChangeShapeType="1"/>
          </p:cNvSpPr>
          <p:nvPr/>
        </p:nvSpPr>
        <p:spPr bwMode="auto">
          <a:xfrm flipV="1">
            <a:off x="3587750" y="4260850"/>
            <a:ext cx="1511300" cy="1155700"/>
          </a:xfrm>
          <a:prstGeom prst="line">
            <a:avLst/>
          </a:prstGeom>
          <a:noFill/>
          <a:ln w="381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1797" name="Line 5"/>
          <p:cNvSpPr>
            <a:spLocks noChangeShapeType="1"/>
          </p:cNvSpPr>
          <p:nvPr/>
        </p:nvSpPr>
        <p:spPr bwMode="auto">
          <a:xfrm>
            <a:off x="5130800" y="4216400"/>
            <a:ext cx="1473200" cy="1092200"/>
          </a:xfrm>
          <a:prstGeom prst="line">
            <a:avLst/>
          </a:prstGeom>
          <a:noFill/>
          <a:ln w="38100">
            <a:solidFill>
              <a:srgbClr val="FFD1D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1798" name="Line 6"/>
          <p:cNvSpPr>
            <a:spLocks noChangeShapeType="1"/>
          </p:cNvSpPr>
          <p:nvPr/>
        </p:nvSpPr>
        <p:spPr bwMode="auto">
          <a:xfrm flipV="1">
            <a:off x="6654800" y="2641600"/>
            <a:ext cx="1092200" cy="2641600"/>
          </a:xfrm>
          <a:prstGeom prst="line">
            <a:avLst/>
          </a:prstGeom>
          <a:noFill/>
          <a:ln w="381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1799" name="Line 7"/>
          <p:cNvSpPr>
            <a:spLocks noChangeShapeType="1"/>
          </p:cNvSpPr>
          <p:nvPr/>
        </p:nvSpPr>
        <p:spPr bwMode="auto">
          <a:xfrm>
            <a:off x="2825750" y="2520950"/>
            <a:ext cx="2349500" cy="1663700"/>
          </a:xfrm>
          <a:prstGeom prst="line">
            <a:avLst/>
          </a:prstGeom>
          <a:noFill/>
          <a:ln w="381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1800" name="Line 8"/>
          <p:cNvSpPr>
            <a:spLocks noChangeShapeType="1"/>
          </p:cNvSpPr>
          <p:nvPr/>
        </p:nvSpPr>
        <p:spPr bwMode="auto">
          <a:xfrm flipV="1">
            <a:off x="5187950" y="2736850"/>
            <a:ext cx="2501900" cy="1460500"/>
          </a:xfrm>
          <a:prstGeom prst="line">
            <a:avLst/>
          </a:prstGeom>
          <a:noFill/>
          <a:ln w="381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1801" name="Line 9"/>
          <p:cNvSpPr>
            <a:spLocks noChangeShapeType="1"/>
          </p:cNvSpPr>
          <p:nvPr/>
        </p:nvSpPr>
        <p:spPr bwMode="auto">
          <a:xfrm>
            <a:off x="1168400" y="4140200"/>
            <a:ext cx="3987800" cy="25400"/>
          </a:xfrm>
          <a:prstGeom prst="line">
            <a:avLst/>
          </a:prstGeom>
          <a:noFill/>
          <a:ln w="50800">
            <a:solidFill>
              <a:srgbClr val="FFD1D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1802" name="Rectangle 10"/>
          <p:cNvSpPr>
            <a:spLocks noChangeArrowheads="1"/>
          </p:cNvSpPr>
          <p:nvPr/>
        </p:nvSpPr>
        <p:spPr bwMode="auto">
          <a:xfrm>
            <a:off x="442913" y="4603750"/>
            <a:ext cx="1107576"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smtClean="0"/>
              <a:t>Lahore</a:t>
            </a:r>
            <a:endParaRPr lang="en-US" dirty="0"/>
          </a:p>
        </p:txBody>
      </p:sp>
      <p:sp>
        <p:nvSpPr>
          <p:cNvPr id="161803" name="Rectangle 11"/>
          <p:cNvSpPr>
            <a:spLocks noChangeArrowheads="1"/>
          </p:cNvSpPr>
          <p:nvPr/>
        </p:nvSpPr>
        <p:spPr bwMode="auto">
          <a:xfrm>
            <a:off x="7848600" y="2895600"/>
            <a:ext cx="1169642"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smtClean="0"/>
              <a:t>Karachi</a:t>
            </a:r>
            <a:endParaRPr lang="en-US" dirty="0"/>
          </a:p>
        </p:txBody>
      </p:sp>
      <p:sp>
        <p:nvSpPr>
          <p:cNvPr id="161804" name="Line 12"/>
          <p:cNvSpPr>
            <a:spLocks noChangeShapeType="1"/>
          </p:cNvSpPr>
          <p:nvPr/>
        </p:nvSpPr>
        <p:spPr bwMode="auto">
          <a:xfrm flipV="1">
            <a:off x="1181100" y="2552700"/>
            <a:ext cx="1600200" cy="1600200"/>
          </a:xfrm>
          <a:prstGeom prst="line">
            <a:avLst/>
          </a:prstGeom>
          <a:noFill/>
          <a:ln w="38100">
            <a:solidFill>
              <a:srgbClr val="FF66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1805" name="Line 13"/>
          <p:cNvSpPr>
            <a:spLocks noChangeShapeType="1"/>
          </p:cNvSpPr>
          <p:nvPr/>
        </p:nvSpPr>
        <p:spPr bwMode="auto">
          <a:xfrm>
            <a:off x="2857500" y="2552700"/>
            <a:ext cx="4800600" cy="76200"/>
          </a:xfrm>
          <a:prstGeom prst="line">
            <a:avLst/>
          </a:prstGeom>
          <a:noFill/>
          <a:ln w="38100">
            <a:solidFill>
              <a:srgbClr val="FF66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61806" name="Rectangle 14"/>
          <p:cNvSpPr>
            <a:spLocks noChangeArrowheads="1"/>
          </p:cNvSpPr>
          <p:nvPr/>
        </p:nvSpPr>
        <p:spPr bwMode="auto">
          <a:xfrm>
            <a:off x="7162800" y="5105400"/>
            <a:ext cx="1585621"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smtClean="0"/>
              <a:t>Islamabad</a:t>
            </a:r>
            <a:endParaRPr lang="en-US" dirty="0"/>
          </a:p>
        </p:txBody>
      </p:sp>
      <p:sp>
        <p:nvSpPr>
          <p:cNvPr id="161807" name="Oval 15"/>
          <p:cNvSpPr>
            <a:spLocks noChangeArrowheads="1"/>
          </p:cNvSpPr>
          <p:nvPr/>
        </p:nvSpPr>
        <p:spPr bwMode="auto">
          <a:xfrm>
            <a:off x="2590800" y="2362200"/>
            <a:ext cx="533400" cy="3810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61808" name="Oval 16"/>
          <p:cNvSpPr>
            <a:spLocks noChangeArrowheads="1"/>
          </p:cNvSpPr>
          <p:nvPr/>
        </p:nvSpPr>
        <p:spPr bwMode="auto">
          <a:xfrm>
            <a:off x="914400" y="3886200"/>
            <a:ext cx="533400" cy="3810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61809" name="Oval 17"/>
          <p:cNvSpPr>
            <a:spLocks noChangeArrowheads="1"/>
          </p:cNvSpPr>
          <p:nvPr/>
        </p:nvSpPr>
        <p:spPr bwMode="auto">
          <a:xfrm>
            <a:off x="4953000" y="4038600"/>
            <a:ext cx="533400" cy="3810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61810" name="Oval 18"/>
          <p:cNvSpPr>
            <a:spLocks noChangeArrowheads="1"/>
          </p:cNvSpPr>
          <p:nvPr/>
        </p:nvSpPr>
        <p:spPr bwMode="auto">
          <a:xfrm>
            <a:off x="7391400" y="2514600"/>
            <a:ext cx="533400" cy="3810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61811" name="Oval 19"/>
          <p:cNvSpPr>
            <a:spLocks noChangeArrowheads="1"/>
          </p:cNvSpPr>
          <p:nvPr/>
        </p:nvSpPr>
        <p:spPr bwMode="auto">
          <a:xfrm>
            <a:off x="3276600" y="5181600"/>
            <a:ext cx="533400" cy="3810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61812" name="Oval 20"/>
          <p:cNvSpPr>
            <a:spLocks noChangeArrowheads="1"/>
          </p:cNvSpPr>
          <p:nvPr/>
        </p:nvSpPr>
        <p:spPr bwMode="auto">
          <a:xfrm>
            <a:off x="6324600" y="5105400"/>
            <a:ext cx="533400" cy="3810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61813" name="Text Box 21"/>
          <p:cNvSpPr txBox="1">
            <a:spLocks noChangeArrowheads="1"/>
          </p:cNvSpPr>
          <p:nvPr/>
        </p:nvSpPr>
        <p:spPr bwMode="auto">
          <a:xfrm>
            <a:off x="4572000" y="4752330"/>
            <a:ext cx="1100482"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r>
              <a:rPr lang="en-US" dirty="0" smtClean="0"/>
              <a:t>Multan</a:t>
            </a:r>
            <a:endParaRPr lang="en-US" dirty="0"/>
          </a:p>
        </p:txBody>
      </p:sp>
      <p:sp>
        <p:nvSpPr>
          <p:cNvPr id="161814" name="AutoShape 22"/>
          <p:cNvSpPr>
            <a:spLocks noChangeArrowheads="1"/>
          </p:cNvSpPr>
          <p:nvPr/>
        </p:nvSpPr>
        <p:spPr bwMode="auto">
          <a:xfrm>
            <a:off x="304800" y="2057400"/>
            <a:ext cx="1447800" cy="609600"/>
          </a:xfrm>
          <a:prstGeom prst="roundRect">
            <a:avLst>
              <a:gd name="adj" fmla="val 16667"/>
            </a:avLst>
          </a:prstGeom>
          <a:solidFill>
            <a:srgbClr val="FF6600"/>
          </a:solidFill>
          <a:ln w="38100">
            <a:solidFill>
              <a:srgbClr val="FF6600"/>
            </a:solidFill>
            <a:round/>
            <a:headEnd/>
            <a:tailEnd/>
          </a:ln>
          <a:effectLst/>
        </p:spPr>
        <p:txBody>
          <a:bodyPr wrap="none" anchor="ctr"/>
          <a:lstStyle/>
          <a:p>
            <a:r>
              <a:rPr lang="en-US" dirty="0"/>
              <a:t>Session 1</a:t>
            </a:r>
          </a:p>
        </p:txBody>
      </p:sp>
      <p:sp>
        <p:nvSpPr>
          <p:cNvPr id="161815" name="AutoShape 23"/>
          <p:cNvSpPr>
            <a:spLocks noChangeArrowheads="1"/>
          </p:cNvSpPr>
          <p:nvPr/>
        </p:nvSpPr>
        <p:spPr bwMode="auto">
          <a:xfrm>
            <a:off x="304800" y="2971800"/>
            <a:ext cx="1371600" cy="609600"/>
          </a:xfrm>
          <a:prstGeom prst="roundRect">
            <a:avLst>
              <a:gd name="adj" fmla="val 16667"/>
            </a:avLst>
          </a:prstGeom>
          <a:solidFill>
            <a:srgbClr val="FFD1D1"/>
          </a:solidFill>
          <a:ln w="12700">
            <a:round/>
            <a:headEnd type="none" w="sm" len="sm"/>
            <a:tailEnd type="none" w="sm" len="sm"/>
          </a:ln>
          <a:effectLst/>
          <a:scene3d>
            <a:camera prst="legacyObliqueTopRight"/>
            <a:lightRig rig="legacyFlat3" dir="b"/>
          </a:scene3d>
          <a:sp3d extrusionH="430200" prstMaterial="legacyMatte">
            <a:bevelT w="13500" h="13500" prst="angle"/>
            <a:bevelB w="13500" h="13500" prst="angle"/>
            <a:extrusionClr>
              <a:srgbClr val="FFD1D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r>
              <a:rPr lang="en-US"/>
              <a:t>Session 2</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25</a:t>
            </a:fld>
            <a:endParaRPr lang="en-US"/>
          </a:p>
        </p:txBody>
      </p:sp>
    </p:spTree>
    <p:extLst>
      <p:ext uri="{BB962C8B-B14F-4D97-AF65-F5344CB8AC3E}">
        <p14:creationId xmlns:p14="http://schemas.microsoft.com/office/powerpoint/2010/main" xmlns="" val="2105650271"/>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r>
              <a:rPr lang="en-US"/>
              <a:t>Disadvantage or a Concern</a:t>
            </a:r>
          </a:p>
        </p:txBody>
      </p:sp>
      <p:sp>
        <p:nvSpPr>
          <p:cNvPr id="162819" name="Rectangle 3"/>
          <p:cNvSpPr>
            <a:spLocks noGrp="1" noChangeArrowheads="1"/>
          </p:cNvSpPr>
          <p:nvPr>
            <p:ph type="body" idx="1"/>
          </p:nvPr>
        </p:nvSpPr>
        <p:spPr/>
        <p:txBody>
          <a:bodyPr/>
          <a:lstStyle/>
          <a:p>
            <a:r>
              <a:rPr lang="en-US"/>
              <a:t>Packets may not arrive at their destination in the order in which they were originally transmitted</a:t>
            </a:r>
          </a:p>
          <a:p>
            <a:r>
              <a:rPr lang="en-US"/>
              <a:t>The above possibility exists because of the different paths that are taken by the different packets</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26</a:t>
            </a:fld>
            <a:endParaRPr lang="en-US"/>
          </a:p>
        </p:txBody>
      </p:sp>
    </p:spTree>
    <p:extLst>
      <p:ext uri="{BB962C8B-B14F-4D97-AF65-F5344CB8AC3E}">
        <p14:creationId xmlns:p14="http://schemas.microsoft.com/office/powerpoint/2010/main" xmlns="" val="31997772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nchor="ctr"/>
          <a:lstStyle/>
          <a:p>
            <a:r>
              <a:rPr lang="en-US"/>
              <a:t>Order of Arrival of Packets</a:t>
            </a:r>
          </a:p>
        </p:txBody>
      </p:sp>
      <p:sp>
        <p:nvSpPr>
          <p:cNvPr id="112643" name="Line 3"/>
          <p:cNvSpPr>
            <a:spLocks noChangeShapeType="1"/>
          </p:cNvSpPr>
          <p:nvPr/>
        </p:nvSpPr>
        <p:spPr bwMode="auto">
          <a:xfrm>
            <a:off x="1149350" y="4121150"/>
            <a:ext cx="2425700" cy="12827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2644" name="Line 4"/>
          <p:cNvSpPr>
            <a:spLocks noChangeShapeType="1"/>
          </p:cNvSpPr>
          <p:nvPr/>
        </p:nvSpPr>
        <p:spPr bwMode="auto">
          <a:xfrm flipV="1">
            <a:off x="3587750" y="4260850"/>
            <a:ext cx="1511300" cy="11557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2645" name="Line 5"/>
          <p:cNvSpPr>
            <a:spLocks noChangeShapeType="1"/>
          </p:cNvSpPr>
          <p:nvPr/>
        </p:nvSpPr>
        <p:spPr bwMode="auto">
          <a:xfrm>
            <a:off x="5130800" y="4216400"/>
            <a:ext cx="1473200" cy="1092200"/>
          </a:xfrm>
          <a:prstGeom prst="line">
            <a:avLst/>
          </a:prstGeom>
          <a:noFill/>
          <a:ln w="50800">
            <a:solidFill>
              <a:schemeClr va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2646" name="Line 6"/>
          <p:cNvSpPr>
            <a:spLocks noChangeShapeType="1"/>
          </p:cNvSpPr>
          <p:nvPr/>
        </p:nvSpPr>
        <p:spPr bwMode="auto">
          <a:xfrm flipV="1">
            <a:off x="6654800" y="2641600"/>
            <a:ext cx="1092200" cy="2641600"/>
          </a:xfrm>
          <a:prstGeom prst="line">
            <a:avLst/>
          </a:prstGeom>
          <a:noFill/>
          <a:ln w="50800">
            <a:solidFill>
              <a:schemeClr va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2647" name="Line 7"/>
          <p:cNvSpPr>
            <a:spLocks noChangeShapeType="1"/>
          </p:cNvSpPr>
          <p:nvPr/>
        </p:nvSpPr>
        <p:spPr bwMode="auto">
          <a:xfrm>
            <a:off x="2825750" y="2520950"/>
            <a:ext cx="2349500" cy="16637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2648" name="Line 8"/>
          <p:cNvSpPr>
            <a:spLocks noChangeShapeType="1"/>
          </p:cNvSpPr>
          <p:nvPr/>
        </p:nvSpPr>
        <p:spPr bwMode="auto">
          <a:xfrm flipV="1">
            <a:off x="5187950" y="2736850"/>
            <a:ext cx="2501900" cy="14605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2649" name="Line 9"/>
          <p:cNvSpPr>
            <a:spLocks noChangeShapeType="1"/>
          </p:cNvSpPr>
          <p:nvPr/>
        </p:nvSpPr>
        <p:spPr bwMode="auto">
          <a:xfrm>
            <a:off x="1168400" y="4140200"/>
            <a:ext cx="3987800" cy="25400"/>
          </a:xfrm>
          <a:prstGeom prst="line">
            <a:avLst/>
          </a:prstGeom>
          <a:noFill/>
          <a:ln w="50800">
            <a:solidFill>
              <a:schemeClr va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2650" name="Rectangle 10"/>
          <p:cNvSpPr>
            <a:spLocks noChangeArrowheads="1"/>
          </p:cNvSpPr>
          <p:nvPr/>
        </p:nvSpPr>
        <p:spPr bwMode="auto">
          <a:xfrm>
            <a:off x="442913" y="4603750"/>
            <a:ext cx="1107576"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smtClean="0"/>
              <a:t>Lahore</a:t>
            </a:r>
            <a:endParaRPr lang="en-US" dirty="0"/>
          </a:p>
        </p:txBody>
      </p:sp>
      <p:sp>
        <p:nvSpPr>
          <p:cNvPr id="112651" name="Rectangle 11"/>
          <p:cNvSpPr>
            <a:spLocks noChangeArrowheads="1"/>
          </p:cNvSpPr>
          <p:nvPr/>
        </p:nvSpPr>
        <p:spPr bwMode="auto">
          <a:xfrm>
            <a:off x="7848600" y="2969900"/>
            <a:ext cx="1169642"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smtClean="0"/>
              <a:t>Karachi</a:t>
            </a:r>
            <a:endParaRPr lang="en-US" dirty="0"/>
          </a:p>
        </p:txBody>
      </p:sp>
      <p:sp>
        <p:nvSpPr>
          <p:cNvPr id="112652" name="Rectangle 12"/>
          <p:cNvSpPr>
            <a:spLocks noChangeArrowheads="1"/>
          </p:cNvSpPr>
          <p:nvPr/>
        </p:nvSpPr>
        <p:spPr bwMode="auto">
          <a:xfrm>
            <a:off x="4176713" y="2089150"/>
            <a:ext cx="129698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a:t>Packet 2</a:t>
            </a:r>
          </a:p>
        </p:txBody>
      </p:sp>
      <p:sp>
        <p:nvSpPr>
          <p:cNvPr id="112653" name="Rectangle 13"/>
          <p:cNvSpPr>
            <a:spLocks noChangeArrowheads="1"/>
          </p:cNvSpPr>
          <p:nvPr/>
        </p:nvSpPr>
        <p:spPr bwMode="auto">
          <a:xfrm>
            <a:off x="4633913" y="3308350"/>
            <a:ext cx="129698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a:t>Packet 1</a:t>
            </a:r>
          </a:p>
        </p:txBody>
      </p:sp>
      <p:sp>
        <p:nvSpPr>
          <p:cNvPr id="112654" name="Line 14"/>
          <p:cNvSpPr>
            <a:spLocks noChangeShapeType="1"/>
          </p:cNvSpPr>
          <p:nvPr/>
        </p:nvSpPr>
        <p:spPr bwMode="auto">
          <a:xfrm flipV="1">
            <a:off x="1181100" y="2552700"/>
            <a:ext cx="1600200" cy="1600200"/>
          </a:xfrm>
          <a:prstGeom prst="line">
            <a:avLst/>
          </a:prstGeom>
          <a:noFill/>
          <a:ln w="7620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2655" name="Line 15"/>
          <p:cNvSpPr>
            <a:spLocks noChangeShapeType="1"/>
          </p:cNvSpPr>
          <p:nvPr/>
        </p:nvSpPr>
        <p:spPr bwMode="auto">
          <a:xfrm>
            <a:off x="2857500" y="2552700"/>
            <a:ext cx="4800600" cy="76200"/>
          </a:xfrm>
          <a:prstGeom prst="line">
            <a:avLst/>
          </a:prstGeom>
          <a:noFill/>
          <a:ln w="7620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2656" name="Rectangle 16"/>
          <p:cNvSpPr>
            <a:spLocks noChangeArrowheads="1"/>
          </p:cNvSpPr>
          <p:nvPr/>
        </p:nvSpPr>
        <p:spPr bwMode="auto">
          <a:xfrm>
            <a:off x="7010400" y="5181600"/>
            <a:ext cx="1585621"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smtClean="0"/>
              <a:t>Islamabad</a:t>
            </a:r>
            <a:endParaRPr lang="en-US" dirty="0"/>
          </a:p>
        </p:txBody>
      </p:sp>
      <p:sp>
        <p:nvSpPr>
          <p:cNvPr id="112657" name="Rectangle 17"/>
          <p:cNvSpPr>
            <a:spLocks noChangeArrowheads="1"/>
          </p:cNvSpPr>
          <p:nvPr/>
        </p:nvSpPr>
        <p:spPr bwMode="auto">
          <a:xfrm>
            <a:off x="823913" y="5776913"/>
            <a:ext cx="5734050"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a:t>Packet 2 may arrive earlier than Packet 1.</a:t>
            </a:r>
          </a:p>
        </p:txBody>
      </p:sp>
      <p:sp>
        <p:nvSpPr>
          <p:cNvPr id="112658" name="Oval 18"/>
          <p:cNvSpPr>
            <a:spLocks noChangeArrowheads="1"/>
          </p:cNvSpPr>
          <p:nvPr/>
        </p:nvSpPr>
        <p:spPr bwMode="auto">
          <a:xfrm>
            <a:off x="2590800" y="2362200"/>
            <a:ext cx="457200" cy="4572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12659" name="Oval 19"/>
          <p:cNvSpPr>
            <a:spLocks noChangeArrowheads="1"/>
          </p:cNvSpPr>
          <p:nvPr/>
        </p:nvSpPr>
        <p:spPr bwMode="auto">
          <a:xfrm>
            <a:off x="990600" y="3886200"/>
            <a:ext cx="457200" cy="4572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12660" name="Oval 20"/>
          <p:cNvSpPr>
            <a:spLocks noChangeArrowheads="1"/>
          </p:cNvSpPr>
          <p:nvPr/>
        </p:nvSpPr>
        <p:spPr bwMode="auto">
          <a:xfrm>
            <a:off x="3429000" y="5181600"/>
            <a:ext cx="457200" cy="4572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12661" name="Oval 21"/>
          <p:cNvSpPr>
            <a:spLocks noChangeArrowheads="1"/>
          </p:cNvSpPr>
          <p:nvPr/>
        </p:nvSpPr>
        <p:spPr bwMode="auto">
          <a:xfrm>
            <a:off x="6400800" y="5029200"/>
            <a:ext cx="457200" cy="4572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12662" name="Oval 22"/>
          <p:cNvSpPr>
            <a:spLocks noChangeArrowheads="1"/>
          </p:cNvSpPr>
          <p:nvPr/>
        </p:nvSpPr>
        <p:spPr bwMode="auto">
          <a:xfrm>
            <a:off x="4953000" y="3962400"/>
            <a:ext cx="457200" cy="4572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112663" name="Oval 23"/>
          <p:cNvSpPr>
            <a:spLocks noChangeArrowheads="1"/>
          </p:cNvSpPr>
          <p:nvPr/>
        </p:nvSpPr>
        <p:spPr bwMode="auto">
          <a:xfrm>
            <a:off x="7467600" y="2438400"/>
            <a:ext cx="457200" cy="457200"/>
          </a:xfrm>
          <a:prstGeom prst="ellipse">
            <a:avLst/>
          </a:prstGeom>
          <a:solidFill>
            <a:schemeClr val="accent1"/>
          </a:solidFill>
          <a:ln w="12700">
            <a:round/>
            <a:headEnd type="none" w="sm" len="sm"/>
            <a:tailEnd type="none" w="sm" len="sm"/>
          </a:ln>
          <a:effectLst/>
          <a:scene3d>
            <a:camera prst="legacyPerspectiveFront">
              <a:rot lat="20099999" lon="1500000" rev="0"/>
            </a:camera>
            <a:lightRig rig="legacyFlat4" dir="b"/>
          </a:scene3d>
          <a:sp3d extrusionH="430200" prstMaterial="legacyMatte">
            <a:bevelT w="13500" h="13500" prst="angle"/>
            <a:bevelB w="13500" h="13500" prst="angle"/>
            <a:extrusionClr>
              <a:schemeClr val="accent1"/>
            </a:extrusionClr>
          </a:sp3d>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endParaRPr lang="en-US"/>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27</a:t>
            </a:fld>
            <a:endParaRPr lang="en-US"/>
          </a:p>
        </p:txBody>
      </p:sp>
    </p:spTree>
    <p:extLst>
      <p:ext uri="{BB962C8B-B14F-4D97-AF65-F5344CB8AC3E}">
        <p14:creationId xmlns:p14="http://schemas.microsoft.com/office/powerpoint/2010/main" xmlns="" val="1274045283"/>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nchor="ctr"/>
          <a:lstStyle/>
          <a:p>
            <a:r>
              <a:rPr lang="en-US"/>
              <a:t>Packet Assembly</a:t>
            </a:r>
          </a:p>
        </p:txBody>
      </p:sp>
      <p:sp>
        <p:nvSpPr>
          <p:cNvPr id="113667" name="Rectangle 3"/>
          <p:cNvSpPr>
            <a:spLocks noGrp="1" noChangeArrowheads="1"/>
          </p:cNvSpPr>
          <p:nvPr>
            <p:ph type="body" idx="1"/>
          </p:nvPr>
        </p:nvSpPr>
        <p:spPr>
          <a:xfrm>
            <a:off x="533400" y="2209800"/>
            <a:ext cx="7772400" cy="41148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Packets are assembled to preserve the order of transmission</a:t>
            </a:r>
          </a:p>
          <a:p>
            <a:r>
              <a:rPr lang="en-US"/>
              <a:t>Packets arriving earlier are held in a buffer</a:t>
            </a:r>
          </a:p>
          <a:p>
            <a:r>
              <a:rPr lang="en-US"/>
              <a:t>The order of arrival is critical and in certain cases the order is time sensitive as well</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28</a:t>
            </a:fld>
            <a:endParaRPr lang="en-US"/>
          </a:p>
        </p:txBody>
      </p:sp>
    </p:spTree>
    <p:extLst>
      <p:ext uri="{BB962C8B-B14F-4D97-AF65-F5344CB8AC3E}">
        <p14:creationId xmlns:p14="http://schemas.microsoft.com/office/powerpoint/2010/main" xmlns="" val="3174799107"/>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r>
              <a:rPr lang="en-US"/>
              <a:t>Transmission of Audio and Video in Packet Switching</a:t>
            </a:r>
          </a:p>
        </p:txBody>
      </p:sp>
      <p:sp>
        <p:nvSpPr>
          <p:cNvPr id="164867" name="Rectangle 3"/>
          <p:cNvSpPr>
            <a:spLocks noGrp="1" noChangeArrowheads="1"/>
          </p:cNvSpPr>
          <p:nvPr>
            <p:ph type="body" idx="1"/>
          </p:nvPr>
        </p:nvSpPr>
        <p:spPr/>
        <p:txBody>
          <a:bodyPr/>
          <a:lstStyle/>
          <a:p>
            <a:pPr>
              <a:lnSpc>
                <a:spcPct val="90000"/>
              </a:lnSpc>
            </a:pPr>
            <a:r>
              <a:rPr lang="en-US" sz="2800"/>
              <a:t>Transmission of audio and video are time sensitive</a:t>
            </a:r>
          </a:p>
          <a:p>
            <a:pPr lvl="1">
              <a:lnSpc>
                <a:spcPct val="90000"/>
              </a:lnSpc>
            </a:pPr>
            <a:r>
              <a:rPr lang="en-US" sz="2400"/>
              <a:t>Timely arrival of packet is important</a:t>
            </a:r>
          </a:p>
          <a:p>
            <a:pPr>
              <a:lnSpc>
                <a:spcPct val="90000"/>
              </a:lnSpc>
            </a:pPr>
            <a:r>
              <a:rPr lang="en-US" sz="2800"/>
              <a:t>The process that would ensure the orderly and timely arrival of data packets is known as streaming</a:t>
            </a:r>
          </a:p>
          <a:p>
            <a:pPr>
              <a:lnSpc>
                <a:spcPct val="90000"/>
              </a:lnSpc>
            </a:pPr>
            <a:r>
              <a:rPr lang="en-US" sz="2800"/>
              <a:t>Streaming also compresses the data to minimize bandwidth requirements thus ensuring that the packets have adequate bandwidth to travel to the destination in the order in which they are supposed to arrive at the destination</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29</a:t>
            </a:fld>
            <a:endParaRPr lang="en-US"/>
          </a:p>
        </p:txBody>
      </p:sp>
    </p:spTree>
    <p:extLst>
      <p:ext uri="{BB962C8B-B14F-4D97-AF65-F5344CB8AC3E}">
        <p14:creationId xmlns:p14="http://schemas.microsoft.com/office/powerpoint/2010/main" xmlns="" val="38614383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1026"/>
          <p:cNvSpPr>
            <a:spLocks noGrp="1" noChangeArrowheads="1"/>
          </p:cNvSpPr>
          <p:nvPr>
            <p:ph type="title"/>
          </p:nvPr>
        </p:nvSpPr>
        <p:spPr/>
        <p:txBody>
          <a:bodyPr/>
          <a:lstStyle/>
          <a:p>
            <a:r>
              <a:rPr lang="en-US"/>
              <a:t>Buffering in Streaming</a:t>
            </a:r>
          </a:p>
        </p:txBody>
      </p:sp>
      <p:sp>
        <p:nvSpPr>
          <p:cNvPr id="172035" name="Rectangle 1027"/>
          <p:cNvSpPr>
            <a:spLocks noGrp="1" noChangeArrowheads="1"/>
          </p:cNvSpPr>
          <p:nvPr>
            <p:ph type="body" idx="1"/>
          </p:nvPr>
        </p:nvSpPr>
        <p:spPr/>
        <p:txBody>
          <a:bodyPr/>
          <a:lstStyle/>
          <a:p>
            <a:r>
              <a:rPr lang="en-US"/>
              <a:t>Streamed audio or video is often buffered to ensure that the audio or video is played continuously </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30</a:t>
            </a:fld>
            <a:endParaRPr lang="en-US"/>
          </a:p>
        </p:txBody>
      </p:sp>
    </p:spTree>
    <p:extLst>
      <p:ext uri="{BB962C8B-B14F-4D97-AF65-F5344CB8AC3E}">
        <p14:creationId xmlns:p14="http://schemas.microsoft.com/office/powerpoint/2010/main" xmlns="" val="10640110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1150938" y="762000"/>
            <a:ext cx="7993062" cy="114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nchor="ctr"/>
          <a:lstStyle/>
          <a:p>
            <a:r>
              <a:rPr lang="en-US" dirty="0"/>
              <a:t>Advantages And Disadvantages</a:t>
            </a:r>
          </a:p>
        </p:txBody>
      </p:sp>
      <p:sp>
        <p:nvSpPr>
          <p:cNvPr id="114691" name="Rectangle 3"/>
          <p:cNvSpPr>
            <a:spLocks noGrp="1" noChangeArrowheads="1"/>
          </p:cNvSpPr>
          <p:nvPr>
            <p:ph type="body" idx="1"/>
          </p:nvPr>
        </p:nvSpPr>
        <p:spPr>
          <a:xfrm>
            <a:off x="685800" y="1905000"/>
            <a:ext cx="7772400" cy="4114800"/>
          </a:xfrm>
          <a:solidFill>
            <a:schemeClr val="bg1"/>
          </a:solid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Advantages</a:t>
            </a:r>
          </a:p>
          <a:p>
            <a:pPr lvl="1"/>
            <a:r>
              <a:rPr lang="en-US"/>
              <a:t>Efficient use of the network paths</a:t>
            </a:r>
          </a:p>
          <a:p>
            <a:pPr lvl="1"/>
            <a:r>
              <a:rPr lang="en-US"/>
              <a:t>Engage in multiple sessions</a:t>
            </a:r>
          </a:p>
          <a:p>
            <a:r>
              <a:rPr lang="en-US"/>
              <a:t>Disadvantages</a:t>
            </a:r>
          </a:p>
          <a:p>
            <a:pPr lvl="1"/>
            <a:r>
              <a:rPr lang="en-US"/>
              <a:t>Additional hardware and software resources are required to assemble and route the packets</a:t>
            </a:r>
          </a:p>
          <a:p>
            <a:pPr lvl="1"/>
            <a:r>
              <a:rPr lang="en-US"/>
              <a:t>If real-time continuity is stipulated then the data must be subjected to a process known as streaming</a:t>
            </a:r>
            <a:endParaRPr lang="en-US">
              <a:solidFill>
                <a:schemeClr val="accent2"/>
              </a:solidFill>
            </a:endParaRP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31</a:t>
            </a:fld>
            <a:endParaRPr lang="en-US"/>
          </a:p>
        </p:txBody>
      </p:sp>
    </p:spTree>
    <p:extLst>
      <p:ext uri="{BB962C8B-B14F-4D97-AF65-F5344CB8AC3E}">
        <p14:creationId xmlns:p14="http://schemas.microsoft.com/office/powerpoint/2010/main" xmlns="" val="3861313741"/>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a:lstStyle/>
          <a:p>
            <a:r>
              <a:rPr lang="en-US"/>
              <a:t>Special Concerns</a:t>
            </a:r>
          </a:p>
        </p:txBody>
      </p:sp>
      <p:sp>
        <p:nvSpPr>
          <p:cNvPr id="183299" name="Rectangle 3"/>
          <p:cNvSpPr>
            <a:spLocks noGrp="1" noChangeArrowheads="1"/>
          </p:cNvSpPr>
          <p:nvPr>
            <p:ph type="body" idx="1"/>
          </p:nvPr>
        </p:nvSpPr>
        <p:spPr/>
        <p:txBody>
          <a:bodyPr/>
          <a:lstStyle/>
          <a:p>
            <a:r>
              <a:rPr lang="en-US"/>
              <a:t>Audio and video transmission</a:t>
            </a:r>
          </a:p>
          <a:p>
            <a:pPr lvl="1"/>
            <a:r>
              <a:rPr lang="en-US"/>
              <a:t>Streaming is used</a:t>
            </a:r>
          </a:p>
          <a:p>
            <a:r>
              <a:rPr lang="en-US"/>
              <a:t>Voice Over IP (VoIP) is designed deploy telephony over the Internet</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32</a:t>
            </a:fld>
            <a:endParaRPr lang="en-US"/>
          </a:p>
        </p:txBody>
      </p:sp>
    </p:spTree>
    <p:extLst>
      <p:ext uri="{BB962C8B-B14F-4D97-AF65-F5344CB8AC3E}">
        <p14:creationId xmlns:p14="http://schemas.microsoft.com/office/powerpoint/2010/main" xmlns="" val="153856526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p:txBody>
          <a:bodyPr/>
          <a:lstStyle/>
          <a:p>
            <a:r>
              <a:rPr lang="en-US" sz="4000"/>
              <a:t>Newer Advancements for Real Time Transmission of Information</a:t>
            </a:r>
          </a:p>
        </p:txBody>
      </p:sp>
      <p:sp>
        <p:nvSpPr>
          <p:cNvPr id="192515" name="Rectangle 3"/>
          <p:cNvSpPr>
            <a:spLocks noGrp="1" noChangeArrowheads="1"/>
          </p:cNvSpPr>
          <p:nvPr>
            <p:ph type="body" idx="1"/>
          </p:nvPr>
        </p:nvSpPr>
        <p:spPr/>
        <p:txBody>
          <a:bodyPr/>
          <a:lstStyle/>
          <a:p>
            <a:r>
              <a:rPr lang="en-US"/>
              <a:t>Faster Internet speed</a:t>
            </a:r>
          </a:p>
          <a:p>
            <a:r>
              <a:rPr lang="en-US"/>
              <a:t>Better technology</a:t>
            </a:r>
          </a:p>
          <a:p>
            <a:pPr lvl="1"/>
            <a:r>
              <a:rPr lang="en-US"/>
              <a:t>IPv6</a:t>
            </a:r>
          </a:p>
          <a:p>
            <a:pPr lvl="1"/>
            <a:r>
              <a:rPr lang="en-US"/>
              <a:t>Better streaming technologies</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33</a:t>
            </a:fld>
            <a:endParaRPr lang="en-US"/>
          </a:p>
        </p:txBody>
      </p:sp>
    </p:spTree>
    <p:extLst>
      <p:ext uri="{BB962C8B-B14F-4D97-AF65-F5344CB8AC3E}">
        <p14:creationId xmlns:p14="http://schemas.microsoft.com/office/powerpoint/2010/main" xmlns="" val="692825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1026"/>
          <p:cNvSpPr>
            <a:spLocks noGrp="1" noChangeArrowheads="1"/>
          </p:cNvSpPr>
          <p:nvPr>
            <p:ph type="title"/>
          </p:nvPr>
        </p:nvSpPr>
        <p:spPr/>
        <p:txBody>
          <a:bodyPr/>
          <a:lstStyle/>
          <a:p>
            <a:r>
              <a:rPr lang="en-US"/>
              <a:t>Questions</a:t>
            </a:r>
          </a:p>
        </p:txBody>
      </p:sp>
      <p:sp>
        <p:nvSpPr>
          <p:cNvPr id="173059" name="Rectangle 1027"/>
          <p:cNvSpPr>
            <a:spLocks noGrp="1" noChangeArrowheads="1"/>
          </p:cNvSpPr>
          <p:nvPr>
            <p:ph type="body" idx="1"/>
          </p:nvPr>
        </p:nvSpPr>
        <p:spPr/>
        <p:txBody>
          <a:bodyPr/>
          <a:lstStyle/>
          <a:p>
            <a:pPr>
              <a:lnSpc>
                <a:spcPct val="90000"/>
              </a:lnSpc>
            </a:pPr>
            <a:r>
              <a:rPr lang="en-US" sz="2800"/>
              <a:t>What are the major advantages and disadvantages of packet switching?</a:t>
            </a:r>
          </a:p>
          <a:p>
            <a:pPr>
              <a:lnSpc>
                <a:spcPct val="90000"/>
              </a:lnSpc>
            </a:pPr>
            <a:r>
              <a:rPr lang="en-US" sz="2800"/>
              <a:t>Could the Internet be called as a packet switching network?</a:t>
            </a:r>
          </a:p>
          <a:p>
            <a:pPr>
              <a:lnSpc>
                <a:spcPct val="90000"/>
              </a:lnSpc>
            </a:pPr>
            <a:r>
              <a:rPr lang="en-US" sz="2800"/>
              <a:t>How does packet switching help in supporting multiple communication sessions?</a:t>
            </a:r>
          </a:p>
          <a:p>
            <a:pPr>
              <a:lnSpc>
                <a:spcPct val="90000"/>
              </a:lnSpc>
            </a:pPr>
            <a:r>
              <a:rPr lang="en-US" sz="2800"/>
              <a:t>How does a web server support multiple access to its contents? Explain in terms of packets that travel from the web server to their various destinations on the Internet.</a:t>
            </a:r>
          </a:p>
          <a:p>
            <a:pPr>
              <a:lnSpc>
                <a:spcPct val="90000"/>
              </a:lnSpc>
            </a:pPr>
            <a:endParaRPr lang="en-US" sz="2800"/>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34</a:t>
            </a:fld>
            <a:endParaRPr lang="en-US"/>
          </a:p>
        </p:txBody>
      </p:sp>
    </p:spTree>
    <p:extLst>
      <p:ext uri="{BB962C8B-B14F-4D97-AF65-F5344CB8AC3E}">
        <p14:creationId xmlns:p14="http://schemas.microsoft.com/office/powerpoint/2010/main" xmlns="" val="40424048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1026"/>
          <p:cNvSpPr>
            <a:spLocks noGrp="1" noChangeArrowheads="1"/>
          </p:cNvSpPr>
          <p:nvPr>
            <p:ph type="title"/>
          </p:nvPr>
        </p:nvSpPr>
        <p:spPr/>
        <p:txBody>
          <a:bodyPr/>
          <a:lstStyle/>
          <a:p>
            <a:r>
              <a:rPr lang="en-US"/>
              <a:t>Questions (continued)</a:t>
            </a:r>
          </a:p>
        </p:txBody>
      </p:sp>
      <p:sp>
        <p:nvSpPr>
          <p:cNvPr id="174083" name="Rectangle 1027"/>
          <p:cNvSpPr>
            <a:spLocks noGrp="1" noChangeArrowheads="1"/>
          </p:cNvSpPr>
          <p:nvPr>
            <p:ph type="body" idx="1"/>
          </p:nvPr>
        </p:nvSpPr>
        <p:spPr/>
        <p:txBody>
          <a:bodyPr/>
          <a:lstStyle/>
          <a:p>
            <a:r>
              <a:rPr lang="en-US"/>
              <a:t>What are the implications of packet switching to the transmission of audio and video in real time?</a:t>
            </a:r>
          </a:p>
          <a:p>
            <a:pPr lvl="1"/>
            <a:r>
              <a:rPr lang="en-US"/>
              <a:t>Relate the above to Voice over IP transmission.</a:t>
            </a:r>
          </a:p>
          <a:p>
            <a:r>
              <a:rPr lang="en-US"/>
              <a:t>How are the above problems addressed in streaming? </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35</a:t>
            </a:fld>
            <a:endParaRPr lang="en-US"/>
          </a:p>
        </p:txBody>
      </p:sp>
    </p:spTree>
    <p:extLst>
      <p:ext uri="{BB962C8B-B14F-4D97-AF65-F5344CB8AC3E}">
        <p14:creationId xmlns:p14="http://schemas.microsoft.com/office/powerpoint/2010/main" xmlns="" val="364020122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2057400" y="266700"/>
            <a:ext cx="6553200" cy="11049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nchor="ctr"/>
          <a:lstStyle/>
          <a:p>
            <a:r>
              <a:rPr lang="en-US"/>
              <a:t>Internet: An Application of Packet Switching</a:t>
            </a:r>
          </a:p>
        </p:txBody>
      </p:sp>
      <p:sp>
        <p:nvSpPr>
          <p:cNvPr id="115715" name="Line 3"/>
          <p:cNvSpPr>
            <a:spLocks noChangeShapeType="1"/>
          </p:cNvSpPr>
          <p:nvPr/>
        </p:nvSpPr>
        <p:spPr bwMode="auto">
          <a:xfrm>
            <a:off x="1592263" y="4165600"/>
            <a:ext cx="2425700" cy="12827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5716" name="Line 4"/>
          <p:cNvSpPr>
            <a:spLocks noChangeShapeType="1"/>
          </p:cNvSpPr>
          <p:nvPr/>
        </p:nvSpPr>
        <p:spPr bwMode="auto">
          <a:xfrm flipV="1">
            <a:off x="4030663" y="4305300"/>
            <a:ext cx="1511300" cy="11557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5717" name="Line 5"/>
          <p:cNvSpPr>
            <a:spLocks noChangeShapeType="1"/>
          </p:cNvSpPr>
          <p:nvPr/>
        </p:nvSpPr>
        <p:spPr bwMode="auto">
          <a:xfrm>
            <a:off x="5573713" y="4260850"/>
            <a:ext cx="1473200" cy="1092200"/>
          </a:xfrm>
          <a:prstGeom prst="line">
            <a:avLst/>
          </a:prstGeom>
          <a:noFill/>
          <a:ln w="50800">
            <a:solidFill>
              <a:schemeClr va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5718" name="Line 6"/>
          <p:cNvSpPr>
            <a:spLocks noChangeShapeType="1"/>
          </p:cNvSpPr>
          <p:nvPr/>
        </p:nvSpPr>
        <p:spPr bwMode="auto">
          <a:xfrm flipV="1">
            <a:off x="7078663" y="2705100"/>
            <a:ext cx="1130300" cy="26035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5719" name="Line 7"/>
          <p:cNvSpPr>
            <a:spLocks noChangeShapeType="1"/>
          </p:cNvSpPr>
          <p:nvPr/>
        </p:nvSpPr>
        <p:spPr bwMode="auto">
          <a:xfrm>
            <a:off x="3268663" y="2565400"/>
            <a:ext cx="2349500" cy="16637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5720" name="Line 8"/>
          <p:cNvSpPr>
            <a:spLocks noChangeShapeType="1"/>
          </p:cNvSpPr>
          <p:nvPr/>
        </p:nvSpPr>
        <p:spPr bwMode="auto">
          <a:xfrm flipV="1">
            <a:off x="5630863" y="2781300"/>
            <a:ext cx="2501900" cy="14605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5721" name="Line 9"/>
          <p:cNvSpPr>
            <a:spLocks noChangeShapeType="1"/>
          </p:cNvSpPr>
          <p:nvPr/>
        </p:nvSpPr>
        <p:spPr bwMode="auto">
          <a:xfrm>
            <a:off x="1611313" y="4184650"/>
            <a:ext cx="3987800" cy="25400"/>
          </a:xfrm>
          <a:prstGeom prst="line">
            <a:avLst/>
          </a:prstGeom>
          <a:noFill/>
          <a:ln w="50800">
            <a:solidFill>
              <a:schemeClr va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5722" name="Rectangle 10"/>
          <p:cNvSpPr>
            <a:spLocks noChangeArrowheads="1"/>
          </p:cNvSpPr>
          <p:nvPr/>
        </p:nvSpPr>
        <p:spPr bwMode="auto">
          <a:xfrm>
            <a:off x="885825" y="4648200"/>
            <a:ext cx="1107576"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smtClean="0">
                <a:solidFill>
                  <a:schemeClr val="tx2"/>
                </a:solidFill>
              </a:rPr>
              <a:t>Lahore</a:t>
            </a:r>
            <a:endParaRPr lang="en-US" dirty="0">
              <a:solidFill>
                <a:schemeClr val="tx2"/>
              </a:solidFill>
            </a:endParaRPr>
          </a:p>
        </p:txBody>
      </p:sp>
      <p:sp>
        <p:nvSpPr>
          <p:cNvPr id="115723" name="Rectangle 11"/>
          <p:cNvSpPr>
            <a:spLocks noChangeArrowheads="1"/>
          </p:cNvSpPr>
          <p:nvPr/>
        </p:nvSpPr>
        <p:spPr bwMode="auto">
          <a:xfrm>
            <a:off x="8001000" y="3046100"/>
            <a:ext cx="1169642"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smtClean="0">
                <a:solidFill>
                  <a:schemeClr val="tx2"/>
                </a:solidFill>
              </a:rPr>
              <a:t>Karachi</a:t>
            </a:r>
            <a:endParaRPr lang="en-US" dirty="0">
              <a:solidFill>
                <a:schemeClr val="tx2"/>
              </a:solidFill>
            </a:endParaRPr>
          </a:p>
        </p:txBody>
      </p:sp>
      <p:sp>
        <p:nvSpPr>
          <p:cNvPr id="115724" name="Rectangle 12"/>
          <p:cNvSpPr>
            <a:spLocks noChangeArrowheads="1"/>
          </p:cNvSpPr>
          <p:nvPr/>
        </p:nvSpPr>
        <p:spPr bwMode="auto">
          <a:xfrm>
            <a:off x="4619625" y="2133600"/>
            <a:ext cx="1550988"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a:solidFill>
                  <a:schemeClr val="tx2"/>
                </a:solidFill>
              </a:rPr>
              <a:t>Packet N1</a:t>
            </a:r>
          </a:p>
        </p:txBody>
      </p:sp>
      <p:sp>
        <p:nvSpPr>
          <p:cNvPr id="115725" name="Rectangle 13"/>
          <p:cNvSpPr>
            <a:spLocks noChangeArrowheads="1"/>
          </p:cNvSpPr>
          <p:nvPr/>
        </p:nvSpPr>
        <p:spPr bwMode="auto">
          <a:xfrm>
            <a:off x="3248025" y="4419600"/>
            <a:ext cx="1585913"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a:solidFill>
                  <a:schemeClr val="tx2"/>
                </a:solidFill>
              </a:rPr>
              <a:t>Packet M1</a:t>
            </a:r>
          </a:p>
        </p:txBody>
      </p:sp>
      <p:sp>
        <p:nvSpPr>
          <p:cNvPr id="115726" name="Line 14"/>
          <p:cNvSpPr>
            <a:spLocks noChangeShapeType="1"/>
          </p:cNvSpPr>
          <p:nvPr/>
        </p:nvSpPr>
        <p:spPr bwMode="auto">
          <a:xfrm flipV="1">
            <a:off x="1624013" y="2520950"/>
            <a:ext cx="1600200" cy="1676400"/>
          </a:xfrm>
          <a:prstGeom prst="line">
            <a:avLst/>
          </a:prstGeom>
          <a:noFill/>
          <a:ln w="7620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5727" name="Line 15"/>
          <p:cNvSpPr>
            <a:spLocks noChangeShapeType="1"/>
          </p:cNvSpPr>
          <p:nvPr/>
        </p:nvSpPr>
        <p:spPr bwMode="auto">
          <a:xfrm>
            <a:off x="3276600" y="2514600"/>
            <a:ext cx="4824413" cy="158750"/>
          </a:xfrm>
          <a:prstGeom prst="line">
            <a:avLst/>
          </a:prstGeom>
          <a:noFill/>
          <a:ln w="7620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5728" name="Rectangle 16"/>
          <p:cNvSpPr>
            <a:spLocks noChangeArrowheads="1"/>
          </p:cNvSpPr>
          <p:nvPr/>
        </p:nvSpPr>
        <p:spPr bwMode="auto">
          <a:xfrm>
            <a:off x="7286625" y="5105400"/>
            <a:ext cx="1585621"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smtClean="0"/>
              <a:t>Islamabad</a:t>
            </a:r>
            <a:endParaRPr lang="en-US" dirty="0"/>
          </a:p>
        </p:txBody>
      </p:sp>
      <p:sp>
        <p:nvSpPr>
          <p:cNvPr id="115729" name="Rectangle 17"/>
          <p:cNvSpPr>
            <a:spLocks noChangeArrowheads="1"/>
          </p:cNvSpPr>
          <p:nvPr/>
        </p:nvSpPr>
        <p:spPr bwMode="auto">
          <a:xfrm>
            <a:off x="823913" y="5776913"/>
            <a:ext cx="7380627" cy="8284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a:t>Server in </a:t>
            </a:r>
            <a:r>
              <a:rPr lang="en-US" dirty="0" smtClean="0"/>
              <a:t>Lahore supports </a:t>
            </a:r>
            <a:r>
              <a:rPr lang="en-US" dirty="0"/>
              <a:t>multiple access to the web</a:t>
            </a:r>
          </a:p>
          <a:p>
            <a:pPr algn="l"/>
            <a:r>
              <a:rPr lang="en-US" dirty="0"/>
              <a:t>over a packet switched connection. </a:t>
            </a:r>
          </a:p>
        </p:txBody>
      </p:sp>
      <p:sp>
        <p:nvSpPr>
          <p:cNvPr id="115730" name="Rectangle 18"/>
          <p:cNvSpPr>
            <a:spLocks noChangeArrowheads="1"/>
          </p:cNvSpPr>
          <p:nvPr/>
        </p:nvSpPr>
        <p:spPr bwMode="auto">
          <a:xfrm>
            <a:off x="609600" y="2209800"/>
            <a:ext cx="1219200" cy="1066800"/>
          </a:xfrm>
          <a:prstGeom prst="rect">
            <a:avLst/>
          </a:prstGeom>
          <a:solidFill>
            <a:srgbClr val="DEE2FE"/>
          </a:solidFill>
          <a:ln>
            <a:noFill/>
          </a:ln>
          <a:effectLst/>
          <a:scene3d>
            <a:camera prst="legacyObliqueTopRight"/>
            <a:lightRig rig="legacyFlat3" dir="b"/>
          </a:scene3d>
          <a:sp3d extrusionH="430200" prstMaterial="legacyMatte">
            <a:bevelT w="13500" h="13500" prst="angle"/>
            <a:bevelB w="13500" h="13500" prst="angle"/>
            <a:extrusionClr>
              <a:srgbClr val="DEE2FE"/>
            </a:extrusionClr>
          </a:sp3d>
          <a:extLst>
            <a:ext uri="{91240B29-F687-4f45-9708-019B960494DF}">
              <a14:hiddenLine xmlns:a14="http://schemas.microsoft.com/office/drawing/2010/main" xmlns="" w="9525">
                <a:no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flatTx/>
          </a:bodyPr>
          <a:lstStyle/>
          <a:p>
            <a:r>
              <a:rPr lang="en-US"/>
              <a:t>Internet</a:t>
            </a:r>
          </a:p>
          <a:p>
            <a:r>
              <a:rPr lang="en-US"/>
              <a:t>Server</a:t>
            </a:r>
          </a:p>
        </p:txBody>
      </p:sp>
      <p:cxnSp>
        <p:nvCxnSpPr>
          <p:cNvPr id="115731" name="AutoShape 19"/>
          <p:cNvCxnSpPr>
            <a:cxnSpLocks noChangeShapeType="1"/>
            <a:stCxn id="115730" idx="2"/>
            <a:endCxn id="115726" idx="0"/>
          </p:cNvCxnSpPr>
          <p:nvPr/>
        </p:nvCxnSpPr>
        <p:spPr bwMode="auto">
          <a:xfrm rot="16200000" flipH="1">
            <a:off x="942182" y="3553618"/>
            <a:ext cx="958850" cy="404813"/>
          </a:xfrm>
          <a:prstGeom prst="bentConnector3">
            <a:avLst>
              <a:gd name="adj1" fmla="val 119866"/>
            </a:avLst>
          </a:prstGeom>
          <a:noFill/>
          <a:ln w="9525">
            <a:solidFill>
              <a:schemeClr val="accent2"/>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115732" name="Text Box 20"/>
          <p:cNvSpPr txBox="1">
            <a:spLocks noChangeArrowheads="1"/>
          </p:cNvSpPr>
          <p:nvPr/>
        </p:nvSpPr>
        <p:spPr bwMode="auto">
          <a:xfrm>
            <a:off x="268288" y="3581400"/>
            <a:ext cx="992187" cy="457200"/>
          </a:xfrm>
          <a:prstGeom prst="rect">
            <a:avLst/>
          </a:prstGeom>
          <a:noFill/>
          <a:ln>
            <a:noFill/>
          </a:ln>
          <a:effectLst/>
          <a:extLst>
            <a:ext uri="{909E8E84-426E-40dd-AFC4-6F175D3DCCD1}">
              <a14:hiddenFill xmlns:a14="http://schemas.microsoft.com/office/drawing/2010/main" xmlns="">
                <a:solidFill>
                  <a:srgbClr val="CCE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r>
              <a:rPr lang="en-US"/>
              <a:t>Ramp</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36</a:t>
            </a:fld>
            <a:endParaRPr lang="en-US"/>
          </a:p>
        </p:txBody>
      </p:sp>
    </p:spTree>
    <p:extLst>
      <p:ext uri="{BB962C8B-B14F-4D97-AF65-F5344CB8AC3E}">
        <p14:creationId xmlns:p14="http://schemas.microsoft.com/office/powerpoint/2010/main" xmlns="" val="3394869074"/>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502" name="Rectangle 22"/>
          <p:cNvSpPr>
            <a:spLocks noChangeArrowheads="1"/>
          </p:cNvSpPr>
          <p:nvPr/>
        </p:nvSpPr>
        <p:spPr bwMode="auto">
          <a:xfrm>
            <a:off x="7848600" y="2590800"/>
            <a:ext cx="685800" cy="533400"/>
          </a:xfrm>
          <a:prstGeom prst="rect">
            <a:avLst/>
          </a:prstGeom>
          <a:solidFill>
            <a:srgbClr val="FFBFB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8482" name="Rectangle 2"/>
          <p:cNvSpPr>
            <a:spLocks noGrp="1" noChangeArrowheads="1"/>
          </p:cNvSpPr>
          <p:nvPr>
            <p:ph type="title"/>
          </p:nvPr>
        </p:nvSpPr>
        <p:spPr>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nchor="ctr"/>
          <a:lstStyle/>
          <a:p>
            <a:r>
              <a:rPr lang="en-US"/>
              <a:t>Support for Multiple Sessions</a:t>
            </a:r>
          </a:p>
        </p:txBody>
      </p:sp>
      <p:sp>
        <p:nvSpPr>
          <p:cNvPr id="148483" name="Line 3"/>
          <p:cNvSpPr>
            <a:spLocks noChangeShapeType="1"/>
          </p:cNvSpPr>
          <p:nvPr/>
        </p:nvSpPr>
        <p:spPr bwMode="auto">
          <a:xfrm>
            <a:off x="1149350" y="4121150"/>
            <a:ext cx="2425700" cy="12827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8484" name="Line 4"/>
          <p:cNvSpPr>
            <a:spLocks noChangeShapeType="1"/>
          </p:cNvSpPr>
          <p:nvPr/>
        </p:nvSpPr>
        <p:spPr bwMode="auto">
          <a:xfrm flipV="1">
            <a:off x="3587750" y="4260850"/>
            <a:ext cx="1511300" cy="1155700"/>
          </a:xfrm>
          <a:prstGeom prst="line">
            <a:avLst/>
          </a:prstGeom>
          <a:noFill/>
          <a:ln w="57150">
            <a:solidFill>
              <a:schemeClr va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8485" name="Line 5"/>
          <p:cNvSpPr>
            <a:spLocks noChangeShapeType="1"/>
          </p:cNvSpPr>
          <p:nvPr/>
        </p:nvSpPr>
        <p:spPr bwMode="auto">
          <a:xfrm>
            <a:off x="5130800" y="4216400"/>
            <a:ext cx="1473200" cy="1092200"/>
          </a:xfrm>
          <a:prstGeom prst="line">
            <a:avLst/>
          </a:prstGeom>
          <a:noFill/>
          <a:ln w="50800">
            <a:solidFill>
              <a:schemeClr va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8486" name="Line 6"/>
          <p:cNvSpPr>
            <a:spLocks noChangeShapeType="1"/>
          </p:cNvSpPr>
          <p:nvPr/>
        </p:nvSpPr>
        <p:spPr bwMode="auto">
          <a:xfrm flipV="1">
            <a:off x="6654800" y="2641600"/>
            <a:ext cx="1092200" cy="2641600"/>
          </a:xfrm>
          <a:prstGeom prst="line">
            <a:avLst/>
          </a:prstGeom>
          <a:noFill/>
          <a:ln w="50800">
            <a:solidFill>
              <a:schemeClr va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8487" name="Line 7"/>
          <p:cNvSpPr>
            <a:spLocks noChangeShapeType="1"/>
          </p:cNvSpPr>
          <p:nvPr/>
        </p:nvSpPr>
        <p:spPr bwMode="auto">
          <a:xfrm>
            <a:off x="2825750" y="2520950"/>
            <a:ext cx="2349500" cy="16637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8488" name="Line 8"/>
          <p:cNvSpPr>
            <a:spLocks noChangeShapeType="1"/>
          </p:cNvSpPr>
          <p:nvPr/>
        </p:nvSpPr>
        <p:spPr bwMode="auto">
          <a:xfrm flipV="1">
            <a:off x="5187950" y="2736850"/>
            <a:ext cx="2501900" cy="14605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8489" name="Line 9"/>
          <p:cNvSpPr>
            <a:spLocks noChangeShapeType="1"/>
          </p:cNvSpPr>
          <p:nvPr/>
        </p:nvSpPr>
        <p:spPr bwMode="auto">
          <a:xfrm>
            <a:off x="1168400" y="4140200"/>
            <a:ext cx="3987800" cy="2540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8490" name="Rectangle 10"/>
          <p:cNvSpPr>
            <a:spLocks noChangeArrowheads="1"/>
          </p:cNvSpPr>
          <p:nvPr/>
        </p:nvSpPr>
        <p:spPr bwMode="auto">
          <a:xfrm>
            <a:off x="442913" y="4603750"/>
            <a:ext cx="1107576"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smtClean="0">
                <a:solidFill>
                  <a:schemeClr val="tx2"/>
                </a:solidFill>
              </a:rPr>
              <a:t>Lahore</a:t>
            </a:r>
            <a:endParaRPr lang="en-US" dirty="0">
              <a:solidFill>
                <a:schemeClr val="tx2"/>
              </a:solidFill>
            </a:endParaRPr>
          </a:p>
        </p:txBody>
      </p:sp>
      <p:sp>
        <p:nvSpPr>
          <p:cNvPr id="148491" name="Rectangle 11"/>
          <p:cNvSpPr>
            <a:spLocks noChangeArrowheads="1"/>
          </p:cNvSpPr>
          <p:nvPr/>
        </p:nvSpPr>
        <p:spPr bwMode="auto">
          <a:xfrm>
            <a:off x="7772400" y="3048000"/>
            <a:ext cx="1169642"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smtClean="0">
                <a:solidFill>
                  <a:schemeClr val="tx2"/>
                </a:solidFill>
              </a:rPr>
              <a:t>Karachi</a:t>
            </a:r>
            <a:endParaRPr lang="en-US" dirty="0">
              <a:solidFill>
                <a:schemeClr val="tx2"/>
              </a:solidFill>
            </a:endParaRPr>
          </a:p>
        </p:txBody>
      </p:sp>
      <p:sp>
        <p:nvSpPr>
          <p:cNvPr id="148492" name="Rectangle 12"/>
          <p:cNvSpPr>
            <a:spLocks noChangeArrowheads="1"/>
          </p:cNvSpPr>
          <p:nvPr/>
        </p:nvSpPr>
        <p:spPr bwMode="auto">
          <a:xfrm>
            <a:off x="4176713" y="2089150"/>
            <a:ext cx="129698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a:solidFill>
                  <a:schemeClr val="tx2"/>
                </a:solidFill>
              </a:rPr>
              <a:t>Packet 2</a:t>
            </a:r>
          </a:p>
        </p:txBody>
      </p:sp>
      <p:sp>
        <p:nvSpPr>
          <p:cNvPr id="148493" name="Rectangle 13"/>
          <p:cNvSpPr>
            <a:spLocks noChangeArrowheads="1"/>
          </p:cNvSpPr>
          <p:nvPr/>
        </p:nvSpPr>
        <p:spPr bwMode="auto">
          <a:xfrm>
            <a:off x="4572000" y="4724400"/>
            <a:ext cx="1296988"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a:solidFill>
                  <a:schemeClr val="tx2"/>
                </a:solidFill>
              </a:rPr>
              <a:t>Packet 1</a:t>
            </a:r>
          </a:p>
        </p:txBody>
      </p:sp>
      <p:sp>
        <p:nvSpPr>
          <p:cNvPr id="148494" name="Line 14"/>
          <p:cNvSpPr>
            <a:spLocks noChangeShapeType="1"/>
          </p:cNvSpPr>
          <p:nvPr/>
        </p:nvSpPr>
        <p:spPr bwMode="auto">
          <a:xfrm flipV="1">
            <a:off x="1181100" y="2552700"/>
            <a:ext cx="1600200" cy="1600200"/>
          </a:xfrm>
          <a:prstGeom prst="line">
            <a:avLst/>
          </a:prstGeom>
          <a:noFill/>
          <a:ln w="7620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8495" name="Line 15"/>
          <p:cNvSpPr>
            <a:spLocks noChangeShapeType="1"/>
          </p:cNvSpPr>
          <p:nvPr/>
        </p:nvSpPr>
        <p:spPr bwMode="auto">
          <a:xfrm>
            <a:off x="2857500" y="2552700"/>
            <a:ext cx="4800600" cy="76200"/>
          </a:xfrm>
          <a:prstGeom prst="line">
            <a:avLst/>
          </a:prstGeom>
          <a:noFill/>
          <a:ln w="7620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8496" name="Rectangle 16"/>
          <p:cNvSpPr>
            <a:spLocks noChangeArrowheads="1"/>
          </p:cNvSpPr>
          <p:nvPr/>
        </p:nvSpPr>
        <p:spPr bwMode="auto">
          <a:xfrm>
            <a:off x="6843713" y="5060950"/>
            <a:ext cx="1585621"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smtClean="0"/>
              <a:t>Islamabad</a:t>
            </a:r>
            <a:endParaRPr lang="en-US" dirty="0"/>
          </a:p>
        </p:txBody>
      </p:sp>
      <p:sp>
        <p:nvSpPr>
          <p:cNvPr id="148497" name="Rectangle 17"/>
          <p:cNvSpPr>
            <a:spLocks noChangeArrowheads="1"/>
          </p:cNvSpPr>
          <p:nvPr/>
        </p:nvSpPr>
        <p:spPr bwMode="auto">
          <a:xfrm>
            <a:off x="533400" y="5791200"/>
            <a:ext cx="7859713"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a:t>Packets are displayed on different sessions on the screen.</a:t>
            </a:r>
          </a:p>
        </p:txBody>
      </p:sp>
      <p:sp>
        <p:nvSpPr>
          <p:cNvPr id="148498" name="Rectangle 18"/>
          <p:cNvSpPr>
            <a:spLocks noChangeArrowheads="1"/>
          </p:cNvSpPr>
          <p:nvPr/>
        </p:nvSpPr>
        <p:spPr bwMode="auto">
          <a:xfrm>
            <a:off x="3810000" y="5257800"/>
            <a:ext cx="1098559" cy="45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8" tIns="44450" rIns="90488" bIns="44450">
            <a:spAutoFit/>
          </a:bodyPr>
          <a:lstStyle/>
          <a:p>
            <a:pPr algn="l"/>
            <a:r>
              <a:rPr lang="en-US" dirty="0" smtClean="0"/>
              <a:t>Multan</a:t>
            </a:r>
            <a:endParaRPr lang="en-US" dirty="0"/>
          </a:p>
        </p:txBody>
      </p:sp>
      <p:sp>
        <p:nvSpPr>
          <p:cNvPr id="148499" name="Rectangle 19"/>
          <p:cNvSpPr>
            <a:spLocks noChangeArrowheads="1"/>
          </p:cNvSpPr>
          <p:nvPr/>
        </p:nvSpPr>
        <p:spPr bwMode="auto">
          <a:xfrm>
            <a:off x="7848600" y="1524000"/>
            <a:ext cx="685800" cy="533400"/>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8500" name="Rectangle 20"/>
          <p:cNvSpPr>
            <a:spLocks noChangeArrowheads="1"/>
          </p:cNvSpPr>
          <p:nvPr/>
        </p:nvSpPr>
        <p:spPr bwMode="auto">
          <a:xfrm>
            <a:off x="7848600" y="2057400"/>
            <a:ext cx="685800" cy="533400"/>
          </a:xfrm>
          <a:prstGeom prst="rect">
            <a:avLst/>
          </a:prstGeom>
          <a:solidFill>
            <a:schemeClr va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48501" name="Text Box 21"/>
          <p:cNvSpPr txBox="1">
            <a:spLocks noChangeArrowheads="1"/>
          </p:cNvSpPr>
          <p:nvPr/>
        </p:nvSpPr>
        <p:spPr bwMode="auto">
          <a:xfrm>
            <a:off x="5943600" y="1595864"/>
            <a:ext cx="1737675" cy="830997"/>
          </a:xfrm>
          <a:prstGeom prst="rect">
            <a:avLst/>
          </a:prstGeom>
          <a:noFill/>
          <a:ln>
            <a:noFill/>
          </a:ln>
          <a:effectLst/>
          <a:extLst>
            <a:ext uri="{909E8E84-426E-40dd-AFC4-6F175D3DCCD1}">
              <a14:hiddenFill xmlns:a14="http://schemas.microsoft.com/office/drawing/2010/main" xmlns="">
                <a:solidFill>
                  <a:srgbClr val="CCE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r>
              <a:rPr lang="en-US" dirty="0"/>
              <a:t>Session LA</a:t>
            </a:r>
          </a:p>
          <a:p>
            <a:r>
              <a:rPr lang="en-US" dirty="0"/>
              <a:t>Session </a:t>
            </a:r>
            <a:r>
              <a:rPr lang="en-US" dirty="0" smtClean="0"/>
              <a:t>MU</a:t>
            </a:r>
            <a:endParaRPr lang="en-US" dirty="0"/>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37</a:t>
            </a:fld>
            <a:endParaRPr lang="en-US"/>
          </a:p>
        </p:txBody>
      </p:sp>
    </p:spTree>
    <p:extLst>
      <p:ext uri="{BB962C8B-B14F-4D97-AF65-F5344CB8AC3E}">
        <p14:creationId xmlns:p14="http://schemas.microsoft.com/office/powerpoint/2010/main" xmlns="" val="3114728168"/>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p:txBody>
          <a:bodyPr/>
          <a:lstStyle/>
          <a:p>
            <a:r>
              <a:rPr lang="en-US"/>
              <a:t>Applications Using Multiple-Sessions</a:t>
            </a:r>
          </a:p>
        </p:txBody>
      </p:sp>
      <p:sp>
        <p:nvSpPr>
          <p:cNvPr id="149507" name="Rectangle 3"/>
          <p:cNvSpPr>
            <a:spLocks noGrp="1" noChangeArrowheads="1"/>
          </p:cNvSpPr>
          <p:nvPr>
            <p:ph type="body" idx="1"/>
          </p:nvPr>
        </p:nvSpPr>
        <p:spPr/>
        <p:txBody>
          <a:bodyPr/>
          <a:lstStyle/>
          <a:p>
            <a:r>
              <a:rPr lang="en-US"/>
              <a:t>Sharing</a:t>
            </a:r>
          </a:p>
          <a:p>
            <a:r>
              <a:rPr lang="en-US"/>
              <a:t>Collaboration</a:t>
            </a:r>
          </a:p>
          <a:p>
            <a:r>
              <a:rPr lang="en-US"/>
              <a:t>Multiple access to an Internet server</a:t>
            </a:r>
          </a:p>
          <a:p>
            <a:r>
              <a:rPr lang="en-US"/>
              <a:t>etc.</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38</a:t>
            </a:fld>
            <a:endParaRPr lang="en-US"/>
          </a:p>
        </p:txBody>
      </p:sp>
    </p:spTree>
    <p:extLst>
      <p:ext uri="{BB962C8B-B14F-4D97-AF65-F5344CB8AC3E}">
        <p14:creationId xmlns:p14="http://schemas.microsoft.com/office/powerpoint/2010/main" xmlns="" val="26394609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39</a:t>
            </a:fld>
            <a:endParaRPr lang="en-US"/>
          </a:p>
        </p:txBody>
      </p:sp>
      <p:sp>
        <p:nvSpPr>
          <p:cNvPr id="5" name="Rectangle 2"/>
          <p:cNvSpPr>
            <a:spLocks noChangeArrowheads="1"/>
          </p:cNvSpPr>
          <p:nvPr/>
        </p:nvSpPr>
        <p:spPr bwMode="auto">
          <a:xfrm>
            <a:off x="152400" y="1905000"/>
            <a:ext cx="7997825" cy="48910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8" tIns="44450" rIns="90488" bIns="44450">
            <a:spAutoFit/>
          </a:bodyPr>
          <a:lstStyle/>
          <a:p>
            <a:pPr algn="l"/>
            <a:r>
              <a:rPr lang="en-US" dirty="0"/>
              <a:t>Packet Switching			Circuit Switching</a:t>
            </a:r>
          </a:p>
          <a:p>
            <a:pPr algn="l"/>
            <a:r>
              <a:rPr lang="en-US" dirty="0"/>
              <a:t>_______________________________________________</a:t>
            </a:r>
          </a:p>
          <a:p>
            <a:pPr algn="l"/>
            <a:endParaRPr lang="en-US" dirty="0"/>
          </a:p>
          <a:p>
            <a:pPr algn="l">
              <a:buFontTx/>
              <a:buChar char="•"/>
            </a:pPr>
            <a:r>
              <a:rPr lang="en-US" dirty="0"/>
              <a:t>Efficient use of network		Inefficient use </a:t>
            </a:r>
          </a:p>
          <a:p>
            <a:pPr algn="l">
              <a:buFontTx/>
              <a:buChar char="•"/>
            </a:pPr>
            <a:r>
              <a:rPr lang="en-US" dirty="0">
                <a:solidFill>
                  <a:schemeClr val="tx2"/>
                </a:solidFill>
              </a:rPr>
              <a:t>High overhead			Low overhead</a:t>
            </a:r>
            <a:endParaRPr lang="en-US" dirty="0"/>
          </a:p>
          <a:p>
            <a:pPr algn="l">
              <a:buFontTx/>
              <a:buChar char="•"/>
            </a:pPr>
            <a:r>
              <a:rPr lang="en-US" dirty="0"/>
              <a:t>Computer data			Audio and video</a:t>
            </a:r>
          </a:p>
          <a:p>
            <a:pPr algn="l">
              <a:buFontTx/>
              <a:buChar char="•"/>
            </a:pPr>
            <a:r>
              <a:rPr lang="en-US" dirty="0">
                <a:solidFill>
                  <a:schemeClr val="tx2"/>
                </a:solidFill>
              </a:rPr>
              <a:t>Audio and video </a:t>
            </a:r>
          </a:p>
          <a:p>
            <a:pPr algn="l"/>
            <a:r>
              <a:rPr lang="en-US" dirty="0">
                <a:solidFill>
                  <a:schemeClr val="tx2"/>
                </a:solidFill>
              </a:rPr>
              <a:t>  transmissions are, </a:t>
            </a:r>
          </a:p>
          <a:p>
            <a:pPr algn="l"/>
            <a:r>
              <a:rPr lang="en-US" dirty="0">
                <a:solidFill>
                  <a:schemeClr val="tx2"/>
                </a:solidFill>
              </a:rPr>
              <a:t>  however, possible</a:t>
            </a:r>
            <a:r>
              <a:rPr lang="en-US" dirty="0"/>
              <a:t> </a:t>
            </a:r>
          </a:p>
          <a:p>
            <a:pPr algn="l">
              <a:buFontTx/>
              <a:buChar char="•"/>
            </a:pPr>
            <a:r>
              <a:rPr lang="en-US" dirty="0"/>
              <a:t>Multiple sessions possible	</a:t>
            </a:r>
            <a:r>
              <a:rPr lang="en-US" dirty="0" smtClean="0"/>
              <a:t>	Multiple </a:t>
            </a:r>
            <a:r>
              <a:rPr lang="en-US" dirty="0"/>
              <a:t>sessions</a:t>
            </a:r>
          </a:p>
          <a:p>
            <a:pPr algn="l"/>
            <a:r>
              <a:rPr lang="en-US" dirty="0"/>
              <a:t>  are easily implemented		are possible, however        					it requires additional 					hardware and software</a:t>
            </a:r>
          </a:p>
        </p:txBody>
      </p:sp>
      <p:sp>
        <p:nvSpPr>
          <p:cNvPr id="6" name="Text Box 3"/>
          <p:cNvSpPr txBox="1">
            <a:spLocks noGrp="1" noChangeArrowheads="1"/>
          </p:cNvSpPr>
          <p:nvPr>
            <p:ph type="title"/>
          </p:nvPr>
        </p:nvSpPr>
        <p:spPr bwMode="auto">
          <a:xfrm>
            <a:off x="1150938" y="991097"/>
            <a:ext cx="3116984" cy="7694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sz="4400" dirty="0">
                <a:solidFill>
                  <a:schemeClr val="tx2"/>
                </a:solidFill>
              </a:rPr>
              <a:t>Comparison</a:t>
            </a:r>
          </a:p>
        </p:txBody>
      </p:sp>
    </p:spTree>
    <p:extLst>
      <p:ext uri="{BB962C8B-B14F-4D97-AF65-F5344CB8AC3E}">
        <p14:creationId xmlns:p14="http://schemas.microsoft.com/office/powerpoint/2010/main" xmlns="" val="277553010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40</a:t>
            </a:fld>
            <a:endParaRPr lang="en-US"/>
          </a:p>
        </p:txBody>
      </p:sp>
    </p:spTree>
    <p:extLst>
      <p:ext uri="{BB962C8B-B14F-4D97-AF65-F5344CB8AC3E}">
        <p14:creationId xmlns:p14="http://schemas.microsoft.com/office/powerpoint/2010/main" xmlns="" val="310335497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188" name="Text Box 4"/>
          <p:cNvSpPr txBox="1">
            <a:spLocks noChangeArrowheads="1"/>
          </p:cNvSpPr>
          <p:nvPr/>
        </p:nvSpPr>
        <p:spPr bwMode="auto">
          <a:xfrm>
            <a:off x="2133600" y="5791200"/>
            <a:ext cx="4558084"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400" dirty="0" smtClean="0">
                <a:solidFill>
                  <a:schemeClr val="folHlink"/>
                </a:solidFill>
                <a:latin typeface="Times New Roman" charset="0"/>
              </a:rPr>
              <a:t>Figure  </a:t>
            </a:r>
            <a:r>
              <a:rPr lang="en-US" sz="2000" i="1" dirty="0">
                <a:latin typeface="Times New Roman" charset="0"/>
              </a:rPr>
              <a:t>Taxonomy of switched networks</a:t>
            </a:r>
          </a:p>
        </p:txBody>
      </p:sp>
      <p:pic>
        <p:nvPicPr>
          <p:cNvPr id="861190"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34975" y="2146300"/>
            <a:ext cx="8328025" cy="3416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9" name="Rectangle 2"/>
          <p:cNvSpPr txBox="1">
            <a:spLocks noChangeArrowheads="1"/>
          </p:cNvSpPr>
          <p:nvPr/>
        </p:nvSpPr>
        <p:spPr>
          <a:xfrm>
            <a:off x="1150938" y="685800"/>
            <a:ext cx="7793037" cy="1143000"/>
          </a:xfrm>
          <a:prstGeom prst="rect">
            <a:avLst/>
          </a:prstGeo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nchor="ct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r>
              <a:rPr lang="en-US" dirty="0" smtClean="0"/>
              <a:t>Switching Technologies</a:t>
            </a:r>
            <a:endParaRPr lang="en-US" dirty="0"/>
          </a:p>
        </p:txBody>
      </p:sp>
    </p:spTree>
    <p:extLst>
      <p:ext uri="{BB962C8B-B14F-4D97-AF65-F5344CB8AC3E}">
        <p14:creationId xmlns:p14="http://schemas.microsoft.com/office/powerpoint/2010/main" xmlns="" val="336228183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kumimoji="1" lang="en-GB"/>
              <a:t>Packet Switching</a:t>
            </a:r>
            <a:endParaRPr kumimoji="1" lang="en-US" altLang="zh-TW">
              <a:ea typeface="新細明體" charset="0"/>
              <a:cs typeface="新細明體" charset="0"/>
            </a:endParaRPr>
          </a:p>
        </p:txBody>
      </p:sp>
      <p:sp>
        <p:nvSpPr>
          <p:cNvPr id="41987" name="Rectangle 3"/>
          <p:cNvSpPr>
            <a:spLocks noGrp="1" noChangeArrowheads="1"/>
          </p:cNvSpPr>
          <p:nvPr>
            <p:ph type="body" idx="1"/>
          </p:nvPr>
        </p:nvSpPr>
        <p:spPr>
          <a:xfrm>
            <a:off x="0" y="2017713"/>
            <a:ext cx="8955088" cy="4114800"/>
          </a:xfrm>
        </p:spPr>
        <p:txBody>
          <a:bodyPr/>
          <a:lstStyle/>
          <a:p>
            <a:r>
              <a:rPr kumimoji="1" lang="en-US" altLang="zh-TW" sz="2800" dirty="0" smtClean="0">
                <a:ea typeface="新細明體" charset="0"/>
                <a:cs typeface="新細明體" charset="0"/>
              </a:rPr>
              <a:t>Circuit </a:t>
            </a:r>
            <a:r>
              <a:rPr kumimoji="1" lang="en-US" altLang="zh-TW" sz="2800" dirty="0">
                <a:ea typeface="新細明體" charset="0"/>
                <a:cs typeface="新細明體" charset="0"/>
              </a:rPr>
              <a:t>switching was designed for voice</a:t>
            </a:r>
          </a:p>
          <a:p>
            <a:r>
              <a:rPr kumimoji="1" lang="en-US" altLang="zh-TW" sz="2800" dirty="0" smtClean="0">
                <a:ea typeface="新細明體" charset="0"/>
                <a:cs typeface="新細明體" charset="0"/>
              </a:rPr>
              <a:t>Packet </a:t>
            </a:r>
            <a:r>
              <a:rPr kumimoji="1" lang="en-US" altLang="zh-TW" sz="2800" dirty="0">
                <a:ea typeface="新細明體" charset="0"/>
                <a:cs typeface="新細明體" charset="0"/>
              </a:rPr>
              <a:t>switching was designed for data</a:t>
            </a:r>
          </a:p>
          <a:p>
            <a:r>
              <a:rPr kumimoji="1" lang="en-US" altLang="zh-TW" sz="2800" dirty="0" smtClean="0">
                <a:ea typeface="新細明體" charset="0"/>
                <a:cs typeface="新細明體" charset="0"/>
              </a:rPr>
              <a:t>Transmitted </a:t>
            </a:r>
            <a:r>
              <a:rPr kumimoji="1" lang="en-US" altLang="zh-TW" sz="2800" dirty="0">
                <a:ea typeface="新細明體" charset="0"/>
                <a:cs typeface="新細明體" charset="0"/>
              </a:rPr>
              <a:t>in small packets</a:t>
            </a:r>
          </a:p>
          <a:p>
            <a:r>
              <a:rPr kumimoji="1" lang="en-US" altLang="zh-TW" sz="2800" dirty="0" smtClean="0">
                <a:ea typeface="新細明體" charset="0"/>
                <a:cs typeface="新細明體" charset="0"/>
              </a:rPr>
              <a:t>Packets </a:t>
            </a:r>
            <a:r>
              <a:rPr kumimoji="1" lang="en-US" altLang="zh-TW" sz="2800" dirty="0">
                <a:ea typeface="新細明體" charset="0"/>
                <a:cs typeface="新細明體" charset="0"/>
              </a:rPr>
              <a:t>contains user data and control info</a:t>
            </a:r>
          </a:p>
          <a:p>
            <a:pPr lvl="1"/>
            <a:r>
              <a:rPr kumimoji="1" lang="en-US" altLang="zh-TW" sz="2400" dirty="0" smtClean="0">
                <a:ea typeface="新細明體" charset="0"/>
                <a:cs typeface="新細明體" charset="0"/>
              </a:rPr>
              <a:t>User </a:t>
            </a:r>
            <a:r>
              <a:rPr kumimoji="1" lang="en-US" altLang="zh-TW" sz="2400" dirty="0">
                <a:ea typeface="新細明體" charset="0"/>
                <a:cs typeface="新細明體" charset="0"/>
              </a:rPr>
              <a:t>data may be part of a larger message</a:t>
            </a:r>
          </a:p>
          <a:p>
            <a:pPr lvl="1"/>
            <a:r>
              <a:rPr kumimoji="1" lang="en-US" altLang="zh-TW" sz="2400" dirty="0" smtClean="0">
                <a:ea typeface="新細明體" charset="0"/>
                <a:cs typeface="新細明體" charset="0"/>
              </a:rPr>
              <a:t>Control </a:t>
            </a:r>
            <a:r>
              <a:rPr kumimoji="1" lang="en-US" altLang="zh-TW" sz="2400" dirty="0">
                <a:ea typeface="新細明體" charset="0"/>
                <a:cs typeface="新細明體" charset="0"/>
              </a:rPr>
              <a:t>info includes routing (addressing) info</a:t>
            </a:r>
          </a:p>
          <a:p>
            <a:r>
              <a:rPr kumimoji="1" lang="en-US" altLang="zh-TW" sz="2800" dirty="0" smtClean="0">
                <a:ea typeface="新細明體" charset="0"/>
                <a:cs typeface="新細明體" charset="0"/>
              </a:rPr>
              <a:t>Packets </a:t>
            </a:r>
            <a:r>
              <a:rPr kumimoji="1" lang="en-US" altLang="zh-TW" sz="2800" dirty="0">
                <a:ea typeface="新細明體" charset="0"/>
                <a:cs typeface="新細明體" charset="0"/>
              </a:rPr>
              <a:t>are received, stored briefly (buffered) and past on to the next node</a:t>
            </a:r>
          </a:p>
        </p:txBody>
      </p:sp>
    </p:spTree>
    <p:extLst>
      <p:ext uri="{BB962C8B-B14F-4D97-AF65-F5344CB8AC3E}">
        <p14:creationId xmlns:p14="http://schemas.microsoft.com/office/powerpoint/2010/main" xmlns="" val="95524672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灯片编号占位符 5"/>
          <p:cNvSpPr>
            <a:spLocks noGrp="1"/>
          </p:cNvSpPr>
          <p:nvPr>
            <p:ph type="sldNum" sz="quarter" idx="12"/>
          </p:nvPr>
        </p:nvSpPr>
        <p:spPr>
          <a:noFill/>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17664655-1DCA-1B4B-8B83-6DA316F13EF8}" type="slidenum">
              <a:rPr lang="en-GB" altLang="zh-CN" sz="1400">
                <a:solidFill>
                  <a:schemeClr val="bg2"/>
                </a:solidFill>
                <a:latin typeface="Arial" charset="0"/>
              </a:rPr>
              <a:pPr/>
              <a:t>43</a:t>
            </a:fld>
            <a:endParaRPr lang="en-GB" altLang="zh-CN" sz="1400">
              <a:solidFill>
                <a:schemeClr val="bg2"/>
              </a:solidFill>
              <a:latin typeface="Arial" charset="0"/>
            </a:endParaRPr>
          </a:p>
        </p:txBody>
      </p:sp>
      <p:sp>
        <p:nvSpPr>
          <p:cNvPr id="15363" name="矩形 2"/>
          <p:cNvSpPr>
            <a:spLocks noGrp="1" noChangeArrowheads="1"/>
          </p:cNvSpPr>
          <p:nvPr>
            <p:ph type="title"/>
          </p:nvPr>
        </p:nvSpPr>
        <p:spPr/>
        <p:txBody>
          <a:bodyPr/>
          <a:lstStyle/>
          <a:p>
            <a:r>
              <a:rPr lang="en-US" altLang="zh-CN" dirty="0">
                <a:ea typeface="宋体" charset="0"/>
                <a:cs typeface="宋体" charset="0"/>
              </a:rPr>
              <a:t>Packet </a:t>
            </a:r>
            <a:r>
              <a:rPr lang="en-US" dirty="0"/>
              <a:t>Switching Technique</a:t>
            </a:r>
          </a:p>
        </p:txBody>
      </p:sp>
      <p:sp>
        <p:nvSpPr>
          <p:cNvPr id="15364" name="矩形 3"/>
          <p:cNvSpPr>
            <a:spLocks noGrp="1" noChangeArrowheads="1"/>
          </p:cNvSpPr>
          <p:nvPr>
            <p:ph type="body" idx="1"/>
          </p:nvPr>
        </p:nvSpPr>
        <p:spPr>
          <a:xfrm>
            <a:off x="0" y="1828800"/>
            <a:ext cx="9144000" cy="4114800"/>
          </a:xfrm>
        </p:spPr>
        <p:txBody>
          <a:bodyPr/>
          <a:lstStyle/>
          <a:p>
            <a:r>
              <a:rPr lang="en-US" altLang="zh-CN" dirty="0">
                <a:ea typeface="宋体" charset="0"/>
                <a:cs typeface="宋体" charset="0"/>
              </a:rPr>
              <a:t>A s</a:t>
            </a:r>
            <a:r>
              <a:rPr lang="en-US" dirty="0"/>
              <a:t>tation breaks long message into packets</a:t>
            </a:r>
          </a:p>
          <a:p>
            <a:r>
              <a:rPr lang="en-US" dirty="0"/>
              <a:t>Packets </a:t>
            </a:r>
            <a:r>
              <a:rPr lang="en-US" altLang="zh-CN" dirty="0">
                <a:ea typeface="宋体" charset="0"/>
                <a:cs typeface="宋体" charset="0"/>
              </a:rPr>
              <a:t>are </a:t>
            </a:r>
            <a:r>
              <a:rPr lang="en-US" dirty="0"/>
              <a:t>sent</a:t>
            </a:r>
            <a:r>
              <a:rPr lang="en-US" altLang="zh-CN" dirty="0">
                <a:ea typeface="宋体" charset="0"/>
                <a:cs typeface="宋体" charset="0"/>
              </a:rPr>
              <a:t> out </a:t>
            </a:r>
            <a:r>
              <a:rPr lang="en-US" dirty="0"/>
              <a:t>to the network</a:t>
            </a:r>
            <a:r>
              <a:rPr lang="en-US" altLang="zh-CN" dirty="0">
                <a:ea typeface="宋体" charset="0"/>
                <a:cs typeface="宋体" charset="0"/>
              </a:rPr>
              <a:t> sequentially,</a:t>
            </a:r>
            <a:r>
              <a:rPr lang="en-US" dirty="0"/>
              <a:t> one at a time</a:t>
            </a:r>
          </a:p>
          <a:p>
            <a:r>
              <a:rPr lang="en-US" altLang="zh-CN" dirty="0">
                <a:ea typeface="宋体" charset="0"/>
                <a:cs typeface="宋体" charset="0"/>
              </a:rPr>
              <a:t>How will the network handle this stream of packets as it attempts to route them through the network and deliver them to the intended destination</a:t>
            </a:r>
            <a:r>
              <a:rPr lang="en-US" altLang="zh-CN" dirty="0" smtClean="0">
                <a:ea typeface="宋体" charset="0"/>
                <a:cs typeface="宋体" charset="0"/>
              </a:rPr>
              <a:t>?</a:t>
            </a:r>
          </a:p>
          <a:p>
            <a:pPr lvl="1"/>
            <a:r>
              <a:rPr lang="en-US" altLang="zh-CN" dirty="0" smtClean="0">
                <a:ea typeface="宋体" charset="0"/>
                <a:cs typeface="宋体" charset="0"/>
              </a:rPr>
              <a:t>Two approaches</a:t>
            </a:r>
          </a:p>
          <a:p>
            <a:pPr lvl="2"/>
            <a:r>
              <a:rPr lang="en-US" b="1" dirty="0" smtClean="0">
                <a:solidFill>
                  <a:srgbClr val="FF0000"/>
                </a:solidFill>
              </a:rPr>
              <a:t>Datagram</a:t>
            </a:r>
            <a:r>
              <a:rPr lang="en-US" altLang="zh-CN" dirty="0" smtClean="0">
                <a:ea typeface="宋体" charset="0"/>
                <a:cs typeface="宋体" charset="0"/>
              </a:rPr>
              <a:t> approach</a:t>
            </a:r>
            <a:endParaRPr lang="en-US" altLang="zh-CN" dirty="0" smtClean="0"/>
          </a:p>
          <a:p>
            <a:pPr lvl="2"/>
            <a:r>
              <a:rPr lang="en-US" b="1" dirty="0" smtClean="0">
                <a:solidFill>
                  <a:srgbClr val="FF0000"/>
                </a:solidFill>
              </a:rPr>
              <a:t>Virtual </a:t>
            </a:r>
            <a:r>
              <a:rPr lang="en-US" b="1" dirty="0">
                <a:solidFill>
                  <a:srgbClr val="FF0000"/>
                </a:solidFill>
              </a:rPr>
              <a:t>circuit</a:t>
            </a:r>
            <a:r>
              <a:rPr lang="en-US" altLang="zh-CN" dirty="0">
                <a:ea typeface="宋体" charset="0"/>
                <a:cs typeface="宋体" charset="0"/>
              </a:rPr>
              <a:t> approach</a:t>
            </a:r>
            <a:endParaRPr lang="en-US" dirty="0"/>
          </a:p>
          <a:p>
            <a:pPr lvl="1"/>
            <a:endParaRPr lang="en-US" dirty="0"/>
          </a:p>
        </p:txBody>
      </p:sp>
    </p:spTree>
    <p:extLst>
      <p:ext uri="{BB962C8B-B14F-4D97-AF65-F5344CB8AC3E}">
        <p14:creationId xmlns:p14="http://schemas.microsoft.com/office/powerpoint/2010/main" xmlns="" val="296337357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灯片编号占位符 5"/>
          <p:cNvSpPr>
            <a:spLocks noGrp="1"/>
          </p:cNvSpPr>
          <p:nvPr>
            <p:ph type="sldNum" sz="quarter" idx="12"/>
          </p:nvPr>
        </p:nvSpPr>
        <p:spPr>
          <a:noFill/>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DF66F092-6503-F842-963D-A8A377ED2B24}" type="slidenum">
              <a:rPr lang="en-GB" altLang="zh-CN" sz="1400">
                <a:solidFill>
                  <a:schemeClr val="bg2"/>
                </a:solidFill>
                <a:latin typeface="Arial" charset="0"/>
              </a:rPr>
              <a:pPr/>
              <a:t>44</a:t>
            </a:fld>
            <a:endParaRPr lang="en-GB" altLang="zh-CN" sz="1400">
              <a:solidFill>
                <a:schemeClr val="bg2"/>
              </a:solidFill>
              <a:latin typeface="Arial" charset="0"/>
            </a:endParaRPr>
          </a:p>
        </p:txBody>
      </p:sp>
      <p:sp>
        <p:nvSpPr>
          <p:cNvPr id="16387" name="矩形 2"/>
          <p:cNvSpPr>
            <a:spLocks noGrp="1" noChangeArrowheads="1"/>
          </p:cNvSpPr>
          <p:nvPr>
            <p:ph type="title"/>
          </p:nvPr>
        </p:nvSpPr>
        <p:spPr/>
        <p:txBody>
          <a:bodyPr/>
          <a:lstStyle/>
          <a:p>
            <a:r>
              <a:rPr lang="en-US" dirty="0"/>
              <a:t>Datagram</a:t>
            </a:r>
          </a:p>
        </p:txBody>
      </p:sp>
      <p:sp>
        <p:nvSpPr>
          <p:cNvPr id="16388" name="矩形 3"/>
          <p:cNvSpPr>
            <a:spLocks noGrp="1" noChangeArrowheads="1"/>
          </p:cNvSpPr>
          <p:nvPr>
            <p:ph type="body" idx="1"/>
          </p:nvPr>
        </p:nvSpPr>
        <p:spPr>
          <a:xfrm>
            <a:off x="0" y="2017713"/>
            <a:ext cx="9144000" cy="4114800"/>
          </a:xfrm>
        </p:spPr>
        <p:txBody>
          <a:bodyPr/>
          <a:lstStyle/>
          <a:p>
            <a:r>
              <a:rPr lang="en-US" sz="2800" dirty="0"/>
              <a:t>Each packet </a:t>
            </a:r>
            <a:r>
              <a:rPr lang="en-US" altLang="zh-CN" sz="2800" dirty="0">
                <a:ea typeface="宋体" charset="0"/>
                <a:cs typeface="宋体" charset="0"/>
              </a:rPr>
              <a:t>is </a:t>
            </a:r>
            <a:r>
              <a:rPr lang="en-US" sz="2800" dirty="0"/>
              <a:t>treated independently</a:t>
            </a:r>
            <a:r>
              <a:rPr lang="en-US" altLang="zh-CN" sz="2800" dirty="0">
                <a:ea typeface="宋体" charset="0"/>
                <a:cs typeface="宋体" charset="0"/>
              </a:rPr>
              <a:t>, with no reference to packets that have gone before.</a:t>
            </a:r>
          </a:p>
          <a:p>
            <a:pPr lvl="1"/>
            <a:r>
              <a:rPr lang="en-US" altLang="zh-CN" dirty="0">
                <a:ea typeface="宋体" charset="0"/>
                <a:cs typeface="宋体" charset="0"/>
              </a:rPr>
              <a:t>Each node chooses the next node on a packet’s path.</a:t>
            </a:r>
            <a:endParaRPr lang="en-US" dirty="0"/>
          </a:p>
          <a:p>
            <a:r>
              <a:rPr lang="en-US" sz="2800" dirty="0"/>
              <a:t>Packets can take any possible route.</a:t>
            </a:r>
          </a:p>
          <a:p>
            <a:r>
              <a:rPr lang="en-US" sz="2800" dirty="0"/>
              <a:t>Packets may arrive at the receiver out of order.</a:t>
            </a:r>
          </a:p>
          <a:p>
            <a:r>
              <a:rPr lang="en-US" sz="2800" dirty="0"/>
              <a:t>Packets may go missing.</a:t>
            </a:r>
          </a:p>
          <a:p>
            <a:r>
              <a:rPr lang="en-US" altLang="zh-CN" sz="2800" dirty="0">
                <a:ea typeface="宋体" charset="0"/>
                <a:cs typeface="宋体" charset="0"/>
              </a:rPr>
              <a:t>It is u</a:t>
            </a:r>
            <a:r>
              <a:rPr lang="en-US" sz="2800" dirty="0"/>
              <a:t>p to </a:t>
            </a:r>
            <a:r>
              <a:rPr lang="en-US" altLang="zh-CN" sz="2800" dirty="0">
                <a:ea typeface="宋体" charset="0"/>
                <a:cs typeface="宋体" charset="0"/>
              </a:rPr>
              <a:t>the </a:t>
            </a:r>
            <a:r>
              <a:rPr lang="en-US" sz="2800" dirty="0"/>
              <a:t>receiver to re-order packets and recover from missing packets</a:t>
            </a:r>
            <a:r>
              <a:rPr lang="en-US" altLang="zh-CN" sz="2800" dirty="0">
                <a:ea typeface="宋体" charset="0"/>
                <a:cs typeface="宋体" charset="0"/>
              </a:rPr>
              <a:t>.</a:t>
            </a:r>
          </a:p>
          <a:p>
            <a:r>
              <a:rPr lang="en-US" altLang="zh-CN" sz="2800" dirty="0">
                <a:ea typeface="宋体" charset="0"/>
                <a:cs typeface="宋体" charset="0"/>
              </a:rPr>
              <a:t>Example: </a:t>
            </a:r>
            <a:r>
              <a:rPr lang="en-US" altLang="zh-CN" sz="2800" dirty="0">
                <a:solidFill>
                  <a:srgbClr val="FF0000"/>
                </a:solidFill>
                <a:ea typeface="宋体" charset="0"/>
                <a:cs typeface="宋体" charset="0"/>
              </a:rPr>
              <a:t>Internet</a:t>
            </a:r>
            <a:endParaRPr lang="en-US" sz="2800" dirty="0">
              <a:solidFill>
                <a:srgbClr val="FF0000"/>
              </a:solidFill>
            </a:endParaRPr>
          </a:p>
          <a:p>
            <a:endParaRPr lang="en-US" sz="2800" dirty="0"/>
          </a:p>
        </p:txBody>
      </p:sp>
    </p:spTree>
    <p:extLst>
      <p:ext uri="{BB962C8B-B14F-4D97-AF65-F5344CB8AC3E}">
        <p14:creationId xmlns:p14="http://schemas.microsoft.com/office/powerpoint/2010/main" xmlns="" val="261845979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灯片编号占位符 5"/>
          <p:cNvSpPr>
            <a:spLocks noGrp="1"/>
          </p:cNvSpPr>
          <p:nvPr>
            <p:ph type="sldNum" sz="quarter" idx="12"/>
          </p:nvPr>
        </p:nvSpPr>
        <p:spPr>
          <a:noFill/>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E5D6EE36-AA15-BF4A-824D-14EAFE09FEF9}" type="slidenum">
              <a:rPr lang="en-GB" altLang="zh-CN" sz="1400">
                <a:solidFill>
                  <a:schemeClr val="bg2"/>
                </a:solidFill>
                <a:latin typeface="Arial" charset="0"/>
              </a:rPr>
              <a:pPr/>
              <a:t>45</a:t>
            </a:fld>
            <a:endParaRPr lang="en-GB" altLang="zh-CN" sz="1400">
              <a:solidFill>
                <a:schemeClr val="bg2"/>
              </a:solidFill>
              <a:latin typeface="Arial" charset="0"/>
            </a:endParaRPr>
          </a:p>
        </p:txBody>
      </p:sp>
      <p:sp>
        <p:nvSpPr>
          <p:cNvPr id="17411" name="矩形 2"/>
          <p:cNvSpPr>
            <a:spLocks noGrp="1" noChangeArrowheads="1"/>
          </p:cNvSpPr>
          <p:nvPr>
            <p:ph type="title"/>
          </p:nvPr>
        </p:nvSpPr>
        <p:spPr>
          <a:xfrm>
            <a:off x="1" y="2743200"/>
            <a:ext cx="3200400" cy="1143000"/>
          </a:xfrm>
        </p:spPr>
        <p:txBody>
          <a:bodyPr/>
          <a:lstStyle/>
          <a:p>
            <a:r>
              <a:rPr lang="en-GB" altLang="zh-CN" dirty="0"/>
              <a:t>Datagram</a:t>
            </a:r>
            <a:endParaRPr lang="en-US" dirty="0"/>
          </a:p>
        </p:txBody>
      </p:sp>
      <p:pic>
        <p:nvPicPr>
          <p:cNvPr id="17412" name="图片 4"/>
          <p:cNvPicPr>
            <a:picLocks noChangeAspect="1" noChangeArrowheads="1"/>
          </p:cNvPicPr>
          <p:nvPr/>
        </p:nvPicPr>
        <p:blipFill>
          <a:blip r:embed="rId3">
            <a:extLst>
              <a:ext uri="{28A0092B-C50C-407E-A947-70E740481C1C}">
                <a14:useLocalDpi xmlns:a14="http://schemas.microsoft.com/office/drawing/2010/main" xmlns="" val="0"/>
              </a:ext>
            </a:extLst>
          </a:blip>
          <a:srcRect b="3516"/>
          <a:stretch>
            <a:fillRect/>
          </a:stretch>
        </p:blipFill>
        <p:spPr bwMode="auto">
          <a:xfrm>
            <a:off x="3886200" y="152400"/>
            <a:ext cx="4887913" cy="6330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xmlns="" val="86860582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灯片编号占位符 5"/>
          <p:cNvSpPr>
            <a:spLocks noGrp="1"/>
          </p:cNvSpPr>
          <p:nvPr>
            <p:ph type="sldNum" sz="quarter" idx="12"/>
          </p:nvPr>
        </p:nvSpPr>
        <p:spPr>
          <a:noFill/>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D1B0C2B3-E61D-EB4A-A8BD-A37DC3AF9245}" type="slidenum">
              <a:rPr lang="en-GB" altLang="zh-CN" sz="1400">
                <a:solidFill>
                  <a:schemeClr val="bg2"/>
                </a:solidFill>
                <a:latin typeface="Arial" charset="0"/>
              </a:rPr>
              <a:pPr/>
              <a:t>46</a:t>
            </a:fld>
            <a:endParaRPr lang="en-GB" altLang="zh-CN" sz="1400">
              <a:solidFill>
                <a:schemeClr val="bg2"/>
              </a:solidFill>
              <a:latin typeface="Arial" charset="0"/>
            </a:endParaRPr>
          </a:p>
        </p:txBody>
      </p:sp>
      <p:sp>
        <p:nvSpPr>
          <p:cNvPr id="18435" name="矩形 2"/>
          <p:cNvSpPr>
            <a:spLocks noGrp="1" noChangeArrowheads="1"/>
          </p:cNvSpPr>
          <p:nvPr>
            <p:ph type="title"/>
          </p:nvPr>
        </p:nvSpPr>
        <p:spPr/>
        <p:txBody>
          <a:bodyPr/>
          <a:lstStyle/>
          <a:p>
            <a:r>
              <a:rPr lang="en-US" dirty="0"/>
              <a:t>Virtual Circuit</a:t>
            </a:r>
          </a:p>
        </p:txBody>
      </p:sp>
      <p:sp>
        <p:nvSpPr>
          <p:cNvPr id="18436" name="矩形 3"/>
          <p:cNvSpPr>
            <a:spLocks noGrp="1" noChangeArrowheads="1"/>
          </p:cNvSpPr>
          <p:nvPr>
            <p:ph type="body" idx="1"/>
          </p:nvPr>
        </p:nvSpPr>
        <p:spPr>
          <a:xfrm>
            <a:off x="0" y="1828800"/>
            <a:ext cx="9144000" cy="4840287"/>
          </a:xfrm>
        </p:spPr>
        <p:txBody>
          <a:bodyPr/>
          <a:lstStyle/>
          <a:p>
            <a:r>
              <a:rPr lang="en-US" altLang="zh-CN" sz="3000" dirty="0">
                <a:ea typeface="宋体" charset="0"/>
                <a:cs typeface="宋体" charset="0"/>
              </a:rPr>
              <a:t>In virtual circuit, a p</a:t>
            </a:r>
            <a:r>
              <a:rPr lang="en-US" sz="3000" dirty="0"/>
              <a:t>replanned route </a:t>
            </a:r>
            <a:r>
              <a:rPr lang="en-US" altLang="zh-CN" sz="3000" dirty="0">
                <a:ea typeface="宋体" charset="0"/>
                <a:cs typeface="宋体" charset="0"/>
              </a:rPr>
              <a:t>is </a:t>
            </a:r>
            <a:r>
              <a:rPr lang="en-US" sz="3000" dirty="0"/>
              <a:t>established before any packets </a:t>
            </a:r>
            <a:r>
              <a:rPr lang="en-US" altLang="zh-CN" sz="3000" dirty="0">
                <a:ea typeface="宋体" charset="0"/>
                <a:cs typeface="宋体" charset="0"/>
              </a:rPr>
              <a:t>are </a:t>
            </a:r>
            <a:r>
              <a:rPr lang="en-US" sz="3000" dirty="0"/>
              <a:t>sent, then all packets follow the same route.</a:t>
            </a:r>
          </a:p>
          <a:p>
            <a:r>
              <a:rPr lang="en-US" sz="3000" dirty="0"/>
              <a:t>Each packet contains a </a:t>
            </a:r>
            <a:r>
              <a:rPr lang="en-US" sz="3000" b="1" dirty="0">
                <a:solidFill>
                  <a:srgbClr val="FF0000"/>
                </a:solidFill>
              </a:rPr>
              <a:t>virtual circuit identifier</a:t>
            </a:r>
            <a:r>
              <a:rPr lang="en-US" sz="3000" dirty="0"/>
              <a:t> instead of destination address, and each node on the </a:t>
            </a:r>
            <a:r>
              <a:rPr lang="en-US" altLang="zh-CN" sz="3000" dirty="0" err="1">
                <a:ea typeface="宋体" charset="0"/>
                <a:cs typeface="宋体" charset="0"/>
              </a:rPr>
              <a:t>preestablished</a:t>
            </a:r>
            <a:r>
              <a:rPr lang="en-US" altLang="zh-CN" sz="3000" dirty="0">
                <a:ea typeface="宋体" charset="0"/>
                <a:cs typeface="宋体" charset="0"/>
              </a:rPr>
              <a:t> </a:t>
            </a:r>
            <a:r>
              <a:rPr lang="en-US" sz="3000" dirty="0"/>
              <a:t>route knows where to forward such packets.</a:t>
            </a:r>
            <a:endParaRPr lang="en-US" altLang="zh-CN" sz="3000" dirty="0">
              <a:ea typeface="宋体" charset="0"/>
              <a:cs typeface="宋体" charset="0"/>
            </a:endParaRPr>
          </a:p>
          <a:p>
            <a:pPr lvl="1"/>
            <a:r>
              <a:rPr lang="en-US" altLang="zh-CN" sz="3000" dirty="0">
                <a:ea typeface="宋体" charset="0"/>
                <a:cs typeface="宋体" charset="0"/>
              </a:rPr>
              <a:t>The node need not make a routing decision for each packet.</a:t>
            </a:r>
          </a:p>
          <a:p>
            <a:r>
              <a:rPr lang="en-US" altLang="zh-CN" sz="3000" dirty="0">
                <a:ea typeface="宋体" charset="0"/>
                <a:cs typeface="宋体" charset="0"/>
              </a:rPr>
              <a:t>Example: X.25, Frame Relay, ATM</a:t>
            </a:r>
            <a:endParaRPr lang="en-US" sz="3000" dirty="0"/>
          </a:p>
          <a:p>
            <a:endParaRPr lang="en-US" sz="3000" dirty="0"/>
          </a:p>
        </p:txBody>
      </p:sp>
    </p:spTree>
    <p:extLst>
      <p:ext uri="{BB962C8B-B14F-4D97-AF65-F5344CB8AC3E}">
        <p14:creationId xmlns:p14="http://schemas.microsoft.com/office/powerpoint/2010/main" xmlns="" val="378805415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灯片编号占位符 5"/>
          <p:cNvSpPr>
            <a:spLocks noGrp="1"/>
          </p:cNvSpPr>
          <p:nvPr>
            <p:ph type="sldNum" sz="quarter" idx="12"/>
          </p:nvPr>
        </p:nvSpPr>
        <p:spPr>
          <a:noFill/>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7CA218CC-3327-9140-98AE-2DA87C3785C0}" type="slidenum">
              <a:rPr lang="en-GB" altLang="zh-CN" sz="1400">
                <a:solidFill>
                  <a:schemeClr val="bg2"/>
                </a:solidFill>
                <a:latin typeface="Arial" charset="0"/>
              </a:rPr>
              <a:pPr/>
              <a:t>47</a:t>
            </a:fld>
            <a:endParaRPr lang="en-GB" altLang="zh-CN" sz="1400">
              <a:solidFill>
                <a:schemeClr val="bg2"/>
              </a:solidFill>
              <a:latin typeface="Arial" charset="0"/>
            </a:endParaRPr>
          </a:p>
        </p:txBody>
      </p:sp>
      <p:sp>
        <p:nvSpPr>
          <p:cNvPr id="19459" name="矩形 2"/>
          <p:cNvSpPr>
            <a:spLocks noGrp="1" noChangeArrowheads="1"/>
          </p:cNvSpPr>
          <p:nvPr>
            <p:ph type="title"/>
          </p:nvPr>
        </p:nvSpPr>
        <p:spPr>
          <a:xfrm>
            <a:off x="0" y="228600"/>
            <a:ext cx="3733800" cy="762000"/>
          </a:xfrm>
        </p:spPr>
        <p:txBody>
          <a:bodyPr/>
          <a:lstStyle/>
          <a:p>
            <a:r>
              <a:rPr lang="en-GB" altLang="zh-CN" dirty="0" smtClean="0"/>
              <a:t>Virtual Circuit</a:t>
            </a:r>
            <a:endParaRPr lang="en-US" dirty="0"/>
          </a:p>
        </p:txBody>
      </p:sp>
      <p:pic>
        <p:nvPicPr>
          <p:cNvPr id="19460" name="图片 4"/>
          <p:cNvPicPr>
            <a:picLocks noChangeAspect="1" noChangeArrowheads="1"/>
          </p:cNvPicPr>
          <p:nvPr/>
        </p:nvPicPr>
        <p:blipFill>
          <a:blip r:embed="rId3">
            <a:extLst>
              <a:ext uri="{28A0092B-C50C-407E-A947-70E740481C1C}">
                <a14:useLocalDpi xmlns:a14="http://schemas.microsoft.com/office/drawing/2010/main" xmlns="" val="0"/>
              </a:ext>
            </a:extLst>
          </a:blip>
          <a:srcRect b="3847"/>
          <a:stretch>
            <a:fillRect/>
          </a:stretch>
        </p:blipFill>
        <p:spPr bwMode="auto">
          <a:xfrm>
            <a:off x="3962400" y="228600"/>
            <a:ext cx="4876800" cy="6232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19461" name="文本框 6"/>
          <p:cNvSpPr txBox="1">
            <a:spLocks noChangeArrowheads="1"/>
          </p:cNvSpPr>
          <p:nvPr/>
        </p:nvSpPr>
        <p:spPr bwMode="auto">
          <a:xfrm>
            <a:off x="152400" y="1981200"/>
            <a:ext cx="3657600" cy="41571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000" tIns="46800" rIns="90000" bIns="46800">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altLang="zh-CN" dirty="0">
                <a:latin typeface="+mn-lt"/>
                <a:ea typeface="宋体" charset="0"/>
                <a:cs typeface="宋体" charset="0"/>
              </a:rPr>
              <a:t>A route between stations is set up prior to data transfer.</a:t>
            </a:r>
          </a:p>
          <a:p>
            <a:pPr>
              <a:spcBef>
                <a:spcPct val="50000"/>
              </a:spcBef>
            </a:pPr>
            <a:r>
              <a:rPr lang="en-US" altLang="zh-CN" dirty="0">
                <a:latin typeface="+mn-lt"/>
                <a:ea typeface="宋体" charset="0"/>
                <a:cs typeface="宋体" charset="0"/>
              </a:rPr>
              <a:t>All the data packets then follow the same route.</a:t>
            </a:r>
          </a:p>
          <a:p>
            <a:pPr>
              <a:spcBef>
                <a:spcPct val="50000"/>
              </a:spcBef>
            </a:pPr>
            <a:r>
              <a:rPr lang="en-US" altLang="zh-CN" dirty="0">
                <a:latin typeface="+mn-lt"/>
                <a:ea typeface="宋体" charset="0"/>
                <a:cs typeface="宋体" charset="0"/>
              </a:rPr>
              <a:t>But there is no dedicated resources reserved for the virtual circuit! Packets need to be stored-and-forwarded.</a:t>
            </a:r>
          </a:p>
        </p:txBody>
      </p:sp>
    </p:spTree>
    <p:extLst>
      <p:ext uri="{BB962C8B-B14F-4D97-AF65-F5344CB8AC3E}">
        <p14:creationId xmlns:p14="http://schemas.microsoft.com/office/powerpoint/2010/main" xmlns="" val="146184871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灯片编号占位符 5"/>
          <p:cNvSpPr>
            <a:spLocks noGrp="1"/>
          </p:cNvSpPr>
          <p:nvPr>
            <p:ph type="sldNum" sz="quarter" idx="12"/>
          </p:nvPr>
        </p:nvSpPr>
        <p:spPr>
          <a:noFill/>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C14C396F-0A47-674C-BC7A-74D00C5A1FDB}" type="slidenum">
              <a:rPr lang="en-GB" altLang="zh-CN" sz="1400">
                <a:solidFill>
                  <a:schemeClr val="bg2"/>
                </a:solidFill>
                <a:latin typeface="Arial" charset="0"/>
              </a:rPr>
              <a:pPr/>
              <a:t>48</a:t>
            </a:fld>
            <a:endParaRPr lang="en-GB" altLang="zh-CN" sz="1400">
              <a:solidFill>
                <a:schemeClr val="bg2"/>
              </a:solidFill>
              <a:latin typeface="Arial" charset="0"/>
            </a:endParaRPr>
          </a:p>
        </p:txBody>
      </p:sp>
      <p:sp>
        <p:nvSpPr>
          <p:cNvPr id="20483" name="矩形 2"/>
          <p:cNvSpPr>
            <a:spLocks noGrp="1" noChangeArrowheads="1"/>
          </p:cNvSpPr>
          <p:nvPr>
            <p:ph type="title"/>
          </p:nvPr>
        </p:nvSpPr>
        <p:spPr/>
        <p:txBody>
          <a:bodyPr/>
          <a:lstStyle/>
          <a:p>
            <a:r>
              <a:rPr lang="en-US" dirty="0"/>
              <a:t>Virtual Circuits v Datagram</a:t>
            </a:r>
          </a:p>
        </p:txBody>
      </p:sp>
      <p:sp>
        <p:nvSpPr>
          <p:cNvPr id="20484" name="矩形 3"/>
          <p:cNvSpPr>
            <a:spLocks noGrp="1" noChangeArrowheads="1"/>
          </p:cNvSpPr>
          <p:nvPr>
            <p:ph type="body" idx="1"/>
          </p:nvPr>
        </p:nvSpPr>
        <p:spPr>
          <a:xfrm>
            <a:off x="0" y="2017713"/>
            <a:ext cx="8955088" cy="4114800"/>
          </a:xfrm>
        </p:spPr>
        <p:txBody>
          <a:bodyPr/>
          <a:lstStyle/>
          <a:p>
            <a:pPr>
              <a:lnSpc>
                <a:spcPct val="90000"/>
              </a:lnSpc>
            </a:pPr>
            <a:r>
              <a:rPr lang="en-US" sz="2400" dirty="0"/>
              <a:t>Virtual circuits</a:t>
            </a:r>
          </a:p>
          <a:p>
            <a:pPr lvl="1">
              <a:lnSpc>
                <a:spcPct val="90000"/>
              </a:lnSpc>
            </a:pPr>
            <a:r>
              <a:rPr lang="en-US" sz="2000" dirty="0"/>
              <a:t>Network can provide sequencing (packets arrive at the same order) and error control (retransmission between two nodes).</a:t>
            </a:r>
          </a:p>
          <a:p>
            <a:pPr lvl="1">
              <a:lnSpc>
                <a:spcPct val="90000"/>
              </a:lnSpc>
            </a:pPr>
            <a:r>
              <a:rPr lang="en-US" sz="2000" dirty="0"/>
              <a:t>Packets are forwarded more quickly</a:t>
            </a:r>
            <a:endParaRPr lang="en-US" altLang="zh-CN" sz="2000" dirty="0">
              <a:ea typeface="宋体" charset="0"/>
              <a:cs typeface="宋体" charset="0"/>
            </a:endParaRPr>
          </a:p>
          <a:p>
            <a:pPr lvl="2">
              <a:lnSpc>
                <a:spcPct val="90000"/>
              </a:lnSpc>
            </a:pPr>
            <a:r>
              <a:rPr lang="en-US" altLang="zh-CN" sz="1800" dirty="0">
                <a:ea typeface="宋体" charset="0"/>
                <a:cs typeface="宋体" charset="0"/>
              </a:rPr>
              <a:t>Based on the virtual circuit identifier</a:t>
            </a:r>
            <a:endParaRPr lang="en-US" sz="1800" dirty="0"/>
          </a:p>
          <a:p>
            <a:pPr lvl="2">
              <a:lnSpc>
                <a:spcPct val="90000"/>
              </a:lnSpc>
            </a:pPr>
            <a:r>
              <a:rPr lang="en-US" sz="1800" dirty="0"/>
              <a:t>No routing decisions to make</a:t>
            </a:r>
          </a:p>
          <a:p>
            <a:pPr lvl="1">
              <a:lnSpc>
                <a:spcPct val="90000"/>
              </a:lnSpc>
            </a:pPr>
            <a:r>
              <a:rPr lang="en-US" sz="2000" dirty="0"/>
              <a:t>Less reliable</a:t>
            </a:r>
          </a:p>
          <a:p>
            <a:pPr lvl="2">
              <a:lnSpc>
                <a:spcPct val="90000"/>
              </a:lnSpc>
            </a:pPr>
            <a:r>
              <a:rPr lang="en-US" altLang="zh-CN" sz="1800" dirty="0">
                <a:ea typeface="宋体" charset="0"/>
                <a:cs typeface="宋体" charset="0"/>
              </a:rPr>
              <a:t>If </a:t>
            </a:r>
            <a:r>
              <a:rPr lang="en-US" sz="1800" dirty="0"/>
              <a:t>a node </a:t>
            </a:r>
            <a:r>
              <a:rPr lang="en-US" altLang="zh-CN" sz="1800" dirty="0">
                <a:ea typeface="宋体" charset="0"/>
                <a:cs typeface="宋体" charset="0"/>
              </a:rPr>
              <a:t>fails, </a:t>
            </a:r>
            <a:r>
              <a:rPr lang="en-US" sz="1800" dirty="0"/>
              <a:t>all </a:t>
            </a:r>
            <a:r>
              <a:rPr lang="en-US" altLang="zh-CN" sz="1800" dirty="0">
                <a:ea typeface="宋体" charset="0"/>
                <a:cs typeface="宋体" charset="0"/>
              </a:rPr>
              <a:t>virtual </a:t>
            </a:r>
            <a:r>
              <a:rPr lang="en-US" sz="1800" dirty="0"/>
              <a:t>circuits </a:t>
            </a:r>
            <a:r>
              <a:rPr lang="en-US" altLang="zh-CN" sz="1800" dirty="0">
                <a:ea typeface="宋体" charset="0"/>
                <a:cs typeface="宋体" charset="0"/>
              </a:rPr>
              <a:t>that pass </a:t>
            </a:r>
            <a:r>
              <a:rPr lang="en-US" sz="1800" dirty="0"/>
              <a:t>through that node</a:t>
            </a:r>
            <a:r>
              <a:rPr lang="en-US" altLang="zh-CN" sz="1800" dirty="0">
                <a:ea typeface="宋体" charset="0"/>
                <a:cs typeface="宋体" charset="0"/>
              </a:rPr>
              <a:t> fail.</a:t>
            </a:r>
            <a:endParaRPr lang="en-US" sz="1800" dirty="0"/>
          </a:p>
          <a:p>
            <a:pPr>
              <a:lnSpc>
                <a:spcPct val="90000"/>
              </a:lnSpc>
            </a:pPr>
            <a:r>
              <a:rPr lang="en-US" sz="2400" dirty="0"/>
              <a:t>Datagram</a:t>
            </a:r>
          </a:p>
          <a:p>
            <a:pPr lvl="1">
              <a:lnSpc>
                <a:spcPct val="90000"/>
              </a:lnSpc>
            </a:pPr>
            <a:r>
              <a:rPr lang="en-US" sz="2000" dirty="0"/>
              <a:t>No call setup phase</a:t>
            </a:r>
          </a:p>
          <a:p>
            <a:pPr lvl="2">
              <a:lnSpc>
                <a:spcPct val="90000"/>
              </a:lnSpc>
            </a:pPr>
            <a:r>
              <a:rPr lang="en-US" altLang="zh-CN" sz="1800" dirty="0">
                <a:ea typeface="宋体" charset="0"/>
                <a:cs typeface="宋体" charset="0"/>
              </a:rPr>
              <a:t>Good for </a:t>
            </a:r>
            <a:r>
              <a:rPr lang="en-US" altLang="zh-CN" sz="1800" dirty="0" err="1">
                <a:ea typeface="宋体" charset="0"/>
                <a:cs typeface="宋体" charset="0"/>
              </a:rPr>
              <a:t>bursty</a:t>
            </a:r>
            <a:r>
              <a:rPr lang="en-US" altLang="zh-CN" sz="1800" dirty="0">
                <a:ea typeface="宋体" charset="0"/>
                <a:cs typeface="宋体" charset="0"/>
              </a:rPr>
              <a:t> data, such as Web applications</a:t>
            </a:r>
            <a:endParaRPr lang="en-US" sz="1800" dirty="0"/>
          </a:p>
          <a:p>
            <a:pPr lvl="1">
              <a:lnSpc>
                <a:spcPct val="90000"/>
              </a:lnSpc>
            </a:pPr>
            <a:r>
              <a:rPr lang="en-US" sz="2000" dirty="0"/>
              <a:t>More flexible</a:t>
            </a:r>
          </a:p>
          <a:p>
            <a:pPr lvl="2">
              <a:lnSpc>
                <a:spcPct val="90000"/>
              </a:lnSpc>
            </a:pPr>
            <a:r>
              <a:rPr lang="en-US" altLang="zh-CN" sz="1800" dirty="0">
                <a:ea typeface="宋体" charset="0"/>
                <a:cs typeface="宋体" charset="0"/>
              </a:rPr>
              <a:t>If a node fails, packets may find an alternate route</a:t>
            </a:r>
          </a:p>
          <a:p>
            <a:pPr lvl="2">
              <a:lnSpc>
                <a:spcPct val="90000"/>
              </a:lnSpc>
            </a:pPr>
            <a:r>
              <a:rPr lang="en-US" sz="1800" dirty="0"/>
              <a:t>Routing can be used to avoid congested parts of the network</a:t>
            </a:r>
          </a:p>
          <a:p>
            <a:pPr lvl="1">
              <a:lnSpc>
                <a:spcPct val="90000"/>
              </a:lnSpc>
            </a:pPr>
            <a:endParaRPr lang="en-US" sz="2000" dirty="0"/>
          </a:p>
        </p:txBody>
      </p:sp>
    </p:spTree>
    <p:extLst>
      <p:ext uri="{BB962C8B-B14F-4D97-AF65-F5344CB8AC3E}">
        <p14:creationId xmlns:p14="http://schemas.microsoft.com/office/powerpoint/2010/main" xmlns="" val="345309649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kumimoji="1" lang="en-US" altLang="zh-TW" dirty="0">
                <a:ea typeface="新細明體" charset="0"/>
                <a:cs typeface="新細明體" charset="0"/>
              </a:rPr>
              <a:t>Event Timing</a:t>
            </a:r>
          </a:p>
        </p:txBody>
      </p:sp>
      <p:pic>
        <p:nvPicPr>
          <p:cNvPr id="52229" name="Picture 5"/>
          <p:cNvPicPr>
            <a:picLocks noChangeAspect="1" noChangeArrowheads="1"/>
          </p:cNvPicPr>
          <p:nvPr/>
        </p:nvPicPr>
        <p:blipFill>
          <a:blip r:embed="rId3">
            <a:alphaModFix amt="70000"/>
            <a:extLst>
              <a:ext uri="{28A0092B-C50C-407E-A947-70E740481C1C}">
                <a14:useLocalDpi xmlns:a14="http://schemas.microsoft.com/office/drawing/2010/main" xmlns="" val="0"/>
              </a:ext>
            </a:extLst>
          </a:blip>
          <a:srcRect l="7159" t="4633" r="3580" b="9265"/>
          <a:stretch>
            <a:fillRect/>
          </a:stretch>
        </p:blipFill>
        <p:spPr bwMode="auto">
          <a:xfrm>
            <a:off x="914400" y="1657350"/>
            <a:ext cx="7180262" cy="4895850"/>
          </a:xfrm>
          <a:prstGeom prst="rect">
            <a:avLst/>
          </a:prstGeom>
          <a:noFill/>
          <a:extLst>
            <a:ext uri="{909E8E84-426E-40dd-AFC4-6F175D3DCCD1}">
              <a14:hiddenFill xmlns:a14="http://schemas.microsoft.com/office/drawing/2010/main" xmlns="">
                <a:solidFill>
                  <a:srgbClr val="FFFFFF">
                    <a:alpha val="70000"/>
                  </a:srgbClr>
                </a:solidFill>
              </a14:hiddenFill>
            </a:ext>
          </a:extLst>
        </p:spPr>
      </p:pic>
    </p:spTree>
    <p:extLst>
      <p:ext uri="{BB962C8B-B14F-4D97-AF65-F5344CB8AC3E}">
        <p14:creationId xmlns:p14="http://schemas.microsoft.com/office/powerpoint/2010/main" xmlns="" val="17426792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图片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981200" y="76200"/>
            <a:ext cx="7158038" cy="6737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22531" name="文本框 5"/>
          <p:cNvSpPr txBox="1">
            <a:spLocks noChangeArrowheads="1"/>
          </p:cNvSpPr>
          <p:nvPr/>
        </p:nvSpPr>
        <p:spPr bwMode="auto">
          <a:xfrm>
            <a:off x="0" y="2803525"/>
            <a:ext cx="2057400" cy="13256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000" tIns="46800" rIns="90000" bIns="46800">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altLang="zh-CN" sz="2000" dirty="0">
                <a:latin typeface="+mj-lt"/>
                <a:ea typeface="宋体" charset="0"/>
                <a:cs typeface="宋体" charset="0"/>
              </a:rPr>
              <a:t>Comparison of communication switching techniques</a:t>
            </a:r>
          </a:p>
        </p:txBody>
      </p:sp>
    </p:spTree>
    <p:extLst>
      <p:ext uri="{BB962C8B-B14F-4D97-AF65-F5344CB8AC3E}">
        <p14:creationId xmlns:p14="http://schemas.microsoft.com/office/powerpoint/2010/main" xmlns="" val="155674630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51</a:t>
            </a:fld>
            <a:endParaRPr lang="en-US"/>
          </a:p>
        </p:txBody>
      </p:sp>
    </p:spTree>
    <p:extLst>
      <p:ext uri="{BB962C8B-B14F-4D97-AF65-F5344CB8AC3E}">
        <p14:creationId xmlns:p14="http://schemas.microsoft.com/office/powerpoint/2010/main" xmlns="" val="326899021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a:t>
            </a:r>
            <a:endParaRPr lang="en-US" dirty="0"/>
          </a:p>
        </p:txBody>
      </p:sp>
      <p:sp>
        <p:nvSpPr>
          <p:cNvPr id="3" name="Content Placeholder 2"/>
          <p:cNvSpPr>
            <a:spLocks noGrp="1"/>
          </p:cNvSpPr>
          <p:nvPr>
            <p:ph idx="1"/>
          </p:nvPr>
        </p:nvSpPr>
        <p:spPr>
          <a:xfrm>
            <a:off x="0" y="1905000"/>
            <a:ext cx="9144000" cy="4611687"/>
          </a:xfrm>
        </p:spPr>
        <p:txBody>
          <a:bodyPr/>
          <a:lstStyle/>
          <a:p>
            <a:pPr>
              <a:lnSpc>
                <a:spcPct val="90000"/>
              </a:lnSpc>
            </a:pPr>
            <a:r>
              <a:rPr lang="en-US" sz="2300" dirty="0" smtClean="0"/>
              <a:t>Originally Circuit Switching is developed for Voice traffic while Packet Switching is developed for data traffic But what if ???</a:t>
            </a:r>
          </a:p>
          <a:p>
            <a:pPr>
              <a:lnSpc>
                <a:spcPct val="90000"/>
              </a:lnSpc>
            </a:pPr>
            <a:r>
              <a:rPr lang="en-US" sz="2300" dirty="0" smtClean="0"/>
              <a:t>Traffic </a:t>
            </a:r>
            <a:r>
              <a:rPr lang="en-US" sz="2300" dirty="0"/>
              <a:t>Integration</a:t>
            </a:r>
          </a:p>
          <a:p>
            <a:pPr lvl="1">
              <a:lnSpc>
                <a:spcPct val="90000"/>
              </a:lnSpc>
            </a:pPr>
            <a:r>
              <a:rPr lang="en-US" sz="2300" dirty="0"/>
              <a:t>Voice, video and data traffic</a:t>
            </a:r>
          </a:p>
          <a:p>
            <a:pPr lvl="1">
              <a:lnSpc>
                <a:spcPct val="90000"/>
              </a:lnSpc>
            </a:pPr>
            <a:r>
              <a:rPr lang="en-US" sz="2300" i="1" dirty="0">
                <a:solidFill>
                  <a:schemeClr val="accent2"/>
                </a:solidFill>
              </a:rPr>
              <a:t>Multimedia</a:t>
            </a:r>
            <a:r>
              <a:rPr lang="en-US" sz="2300" i="1" dirty="0"/>
              <a:t> </a:t>
            </a:r>
            <a:r>
              <a:rPr lang="en-US" sz="2300" dirty="0"/>
              <a:t>became the </a:t>
            </a:r>
            <a:r>
              <a:rPr lang="ja-JP" altLang="en-US" sz="2300" dirty="0"/>
              <a:t>‘</a:t>
            </a:r>
            <a:r>
              <a:rPr lang="en-US" sz="2300" dirty="0"/>
              <a:t>buzz word</a:t>
            </a:r>
            <a:r>
              <a:rPr lang="ja-JP" altLang="en-US" sz="2300" dirty="0"/>
              <a:t>’</a:t>
            </a:r>
            <a:endParaRPr lang="en-US" sz="2300" dirty="0"/>
          </a:p>
          <a:p>
            <a:pPr lvl="2">
              <a:lnSpc>
                <a:spcPct val="90000"/>
              </a:lnSpc>
            </a:pPr>
            <a:r>
              <a:rPr lang="en-US" sz="2300" dirty="0"/>
              <a:t>One-way batch		Web traffic</a:t>
            </a:r>
          </a:p>
          <a:p>
            <a:pPr lvl="2">
              <a:lnSpc>
                <a:spcPct val="90000"/>
              </a:lnSpc>
            </a:pPr>
            <a:r>
              <a:rPr lang="en-US" sz="2300" dirty="0"/>
              <a:t>Two-way batch		voice messages</a:t>
            </a:r>
          </a:p>
          <a:p>
            <a:pPr lvl="2">
              <a:lnSpc>
                <a:spcPct val="90000"/>
              </a:lnSpc>
            </a:pPr>
            <a:r>
              <a:rPr lang="en-US" sz="2300" dirty="0"/>
              <a:t>One-way interactive	</a:t>
            </a:r>
            <a:r>
              <a:rPr lang="en-US" sz="2300" dirty="0" err="1"/>
              <a:t>Mbone</a:t>
            </a:r>
            <a:r>
              <a:rPr lang="en-US" sz="2300" dirty="0"/>
              <a:t> broadcasts</a:t>
            </a:r>
          </a:p>
          <a:p>
            <a:pPr lvl="2">
              <a:lnSpc>
                <a:spcPct val="90000"/>
              </a:lnSpc>
            </a:pPr>
            <a:r>
              <a:rPr lang="en-US" sz="2300" dirty="0"/>
              <a:t>Two-way interactive	video conferencing</a:t>
            </a:r>
          </a:p>
          <a:p>
            <a:pPr>
              <a:lnSpc>
                <a:spcPct val="90000"/>
              </a:lnSpc>
            </a:pPr>
            <a:r>
              <a:rPr lang="en-US" sz="2300" dirty="0"/>
              <a:t>Quality of Service guarantees (e.g. limited jitter, non-blocking streams)</a:t>
            </a:r>
          </a:p>
          <a:p>
            <a:pPr>
              <a:lnSpc>
                <a:spcPct val="90000"/>
              </a:lnSpc>
            </a:pPr>
            <a:r>
              <a:rPr lang="en-US" sz="2300" dirty="0"/>
              <a:t>LAN Interoperability</a:t>
            </a:r>
          </a:p>
          <a:p>
            <a:pPr>
              <a:lnSpc>
                <a:spcPct val="90000"/>
              </a:lnSpc>
            </a:pPr>
            <a:r>
              <a:rPr lang="en-US" sz="2300" dirty="0"/>
              <a:t>Mobile and Wireless nodes</a:t>
            </a:r>
          </a:p>
          <a:p>
            <a:endParaRPr lang="en-US" sz="2300"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52</a:t>
            </a:fld>
            <a:endParaRPr lang="en-US"/>
          </a:p>
        </p:txBody>
      </p:sp>
    </p:spTree>
    <p:extLst>
      <p:ext uri="{BB962C8B-B14F-4D97-AF65-F5344CB8AC3E}">
        <p14:creationId xmlns:p14="http://schemas.microsoft.com/office/powerpoint/2010/main" xmlns="" val="192864724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fld id="{99E0C2E0-2FA1-FB47-BDF4-7AC8A783CE91}" type="slidenum">
              <a:rPr lang="en-US"/>
              <a:pPr/>
              <a:t>53</a:t>
            </a:fld>
            <a:endParaRPr lang="en-US"/>
          </a:p>
        </p:txBody>
      </p:sp>
      <p:sp>
        <p:nvSpPr>
          <p:cNvPr id="215042" name="Rectangle 2"/>
          <p:cNvSpPr>
            <a:spLocks noGrp="1" noChangeArrowheads="1"/>
          </p:cNvSpPr>
          <p:nvPr>
            <p:ph type="title"/>
          </p:nvPr>
        </p:nvSpPr>
        <p:spPr>
          <a:xfrm>
            <a:off x="806450" y="838200"/>
            <a:ext cx="7956550" cy="838200"/>
          </a:xfrm>
        </p:spPr>
        <p:txBody>
          <a:bodyPr/>
          <a:lstStyle/>
          <a:p>
            <a:r>
              <a:rPr lang="tr-TR" dirty="0" smtClean="0"/>
              <a:t>WHAT’S </a:t>
            </a:r>
            <a:r>
              <a:rPr lang="tr-TR" dirty="0"/>
              <a:t>ATM</a:t>
            </a:r>
            <a:r>
              <a:rPr lang="tr-TR" dirty="0" smtClean="0"/>
              <a:t>?</a:t>
            </a:r>
            <a:endParaRPr lang="en-US" dirty="0"/>
          </a:p>
        </p:txBody>
      </p:sp>
      <p:sp>
        <p:nvSpPr>
          <p:cNvPr id="215043" name="Rectangle 3"/>
          <p:cNvSpPr>
            <a:spLocks noGrp="1" noChangeArrowheads="1"/>
          </p:cNvSpPr>
          <p:nvPr>
            <p:ph type="body" idx="1"/>
          </p:nvPr>
        </p:nvSpPr>
        <p:spPr>
          <a:xfrm>
            <a:off x="228600" y="1874837"/>
            <a:ext cx="8229600" cy="4602163"/>
          </a:xfrm>
        </p:spPr>
        <p:txBody>
          <a:bodyPr/>
          <a:lstStyle/>
          <a:p>
            <a:pPr>
              <a:lnSpc>
                <a:spcPct val="80000"/>
              </a:lnSpc>
            </a:pPr>
            <a:endParaRPr lang="tr-TR" sz="2000" b="1" dirty="0"/>
          </a:p>
          <a:p>
            <a:pPr>
              <a:lnSpc>
                <a:spcPct val="80000"/>
              </a:lnSpc>
            </a:pPr>
            <a:r>
              <a:rPr lang="en-US" sz="2800" dirty="0"/>
              <a:t>ATM is Asynchronous Transfer Mode.</a:t>
            </a:r>
            <a:endParaRPr lang="tr-TR" sz="2800" dirty="0"/>
          </a:p>
          <a:p>
            <a:pPr>
              <a:lnSpc>
                <a:spcPct val="80000"/>
              </a:lnSpc>
            </a:pPr>
            <a:endParaRPr lang="tr-TR" sz="2800" dirty="0">
              <a:solidFill>
                <a:srgbClr val="000000"/>
              </a:solidFill>
              <a:effectLst>
                <a:outerShdw blurRad="38100" dist="38100" dir="2700000" algn="tl">
                  <a:srgbClr val="FFFFFF"/>
                </a:outerShdw>
              </a:effectLst>
            </a:endParaRPr>
          </a:p>
          <a:p>
            <a:pPr>
              <a:lnSpc>
                <a:spcPct val="80000"/>
              </a:lnSpc>
            </a:pPr>
            <a:r>
              <a:rPr lang="en-US" sz="2800" dirty="0">
                <a:cs typeface="Times New Roman" charset="0"/>
              </a:rPr>
              <a:t>ATM is a connection-oriented, high-speed, low-delay switching and transmission technology that uses short and fixed-size packets, called cells, to transport information.</a:t>
            </a:r>
            <a:endParaRPr lang="tr-TR" sz="2800" dirty="0"/>
          </a:p>
          <a:p>
            <a:pPr>
              <a:lnSpc>
                <a:spcPct val="80000"/>
              </a:lnSpc>
            </a:pPr>
            <a:endParaRPr lang="tr-TR" sz="2800" dirty="0"/>
          </a:p>
          <a:p>
            <a:pPr>
              <a:lnSpc>
                <a:spcPct val="80000"/>
              </a:lnSpc>
            </a:pPr>
            <a:r>
              <a:rPr lang="en-US" sz="2800" dirty="0">
                <a:cs typeface="Times New Roman" charset="0"/>
              </a:rPr>
              <a:t>ATM is originally the transfer mode for implementing Broadband ISDN (B-ISDN)</a:t>
            </a:r>
            <a:r>
              <a:rPr lang="tr-TR" sz="2800" dirty="0"/>
              <a:t> </a:t>
            </a:r>
            <a:r>
              <a:rPr lang="en-US" sz="2800" dirty="0"/>
              <a:t>but it is also implemented in non-ISDN environments where very high data rates are required</a:t>
            </a:r>
            <a:endParaRPr lang="tr-TR" sz="2800" dirty="0"/>
          </a:p>
          <a:p>
            <a:pPr>
              <a:lnSpc>
                <a:spcPct val="80000"/>
              </a:lnSpc>
            </a:pPr>
            <a:endParaRPr lang="tr-TR" sz="2800" dirty="0"/>
          </a:p>
          <a:p>
            <a:pPr>
              <a:lnSpc>
                <a:spcPct val="80000"/>
              </a:lnSpc>
            </a:pPr>
            <a:endParaRPr lang="en-US" sz="2000" b="1" dirty="0">
              <a:solidFill>
                <a:srgbClr val="000000"/>
              </a:solidFill>
              <a:effectLst>
                <a:outerShdw blurRad="38100" dist="38100" dir="2700000" algn="tl">
                  <a:srgbClr val="FFFFFF"/>
                </a:outerShdw>
              </a:effectLst>
            </a:endParaRPr>
          </a:p>
        </p:txBody>
      </p:sp>
    </p:spTree>
    <p:extLst>
      <p:ext uri="{BB962C8B-B14F-4D97-AF65-F5344CB8AC3E}">
        <p14:creationId xmlns:p14="http://schemas.microsoft.com/office/powerpoint/2010/main" xmlns="" val="2986869795"/>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t>ATM Defined</a:t>
            </a:r>
          </a:p>
        </p:txBody>
      </p:sp>
      <p:sp>
        <p:nvSpPr>
          <p:cNvPr id="18435" name="Rectangle 3"/>
          <p:cNvSpPr>
            <a:spLocks noGrp="1" noChangeArrowheads="1"/>
          </p:cNvSpPr>
          <p:nvPr>
            <p:ph type="body" idx="1"/>
          </p:nvPr>
        </p:nvSpPr>
        <p:spPr/>
        <p:txBody>
          <a:bodyPr/>
          <a:lstStyle/>
          <a:p>
            <a:pPr>
              <a:buSzPct val="125000"/>
            </a:pPr>
            <a:r>
              <a:rPr lang="ja-JP" altLang="en-US" sz="2800" dirty="0">
                <a:latin typeface="Arial"/>
              </a:rPr>
              <a:t>“</a:t>
            </a:r>
            <a:r>
              <a:rPr lang="en-US" sz="2800" dirty="0"/>
              <a:t>ATM is a cell-switching and multiplexing technology that combines the benefits of circuit switching (guaranteed capacity and constant transmission delay) with those of packet switching (flexibility and efficiency for intermittent traffic)</a:t>
            </a:r>
            <a:r>
              <a:rPr lang="ja-JP" altLang="en-US" sz="2800" dirty="0">
                <a:latin typeface="Arial"/>
              </a:rPr>
              <a:t>”</a:t>
            </a:r>
            <a:r>
              <a:rPr lang="en-US" sz="2800" dirty="0"/>
              <a:t> –CISCO. </a:t>
            </a:r>
          </a:p>
          <a:p>
            <a:pPr>
              <a:buSzPct val="125000"/>
            </a:pPr>
            <a:r>
              <a:rPr lang="en-US" sz="2800" dirty="0"/>
              <a:t>It utilizes fixed length cells to carry the information </a:t>
            </a:r>
          </a:p>
        </p:txBody>
      </p:sp>
    </p:spTree>
    <p:extLst>
      <p:ext uri="{BB962C8B-B14F-4D97-AF65-F5344CB8AC3E}">
        <p14:creationId xmlns:p14="http://schemas.microsoft.com/office/powerpoint/2010/main" xmlns="" val="158389128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762000" y="617538"/>
            <a:ext cx="8382000" cy="1143000"/>
          </a:xfrm>
        </p:spPr>
        <p:txBody>
          <a:bodyPr/>
          <a:lstStyle/>
          <a:p>
            <a:r>
              <a:rPr lang="en-US" sz="3800" dirty="0"/>
              <a:t>Circuit Switching and Packet Switching</a:t>
            </a:r>
          </a:p>
        </p:txBody>
      </p:sp>
      <p:sp>
        <p:nvSpPr>
          <p:cNvPr id="22531" name="Rectangle 3"/>
          <p:cNvSpPr>
            <a:spLocks noGrp="1" noChangeArrowheads="1"/>
          </p:cNvSpPr>
          <p:nvPr>
            <p:ph type="body" idx="1"/>
          </p:nvPr>
        </p:nvSpPr>
        <p:spPr>
          <a:xfrm>
            <a:off x="685800" y="2057400"/>
            <a:ext cx="7772400" cy="4495800"/>
          </a:xfrm>
        </p:spPr>
        <p:txBody>
          <a:bodyPr/>
          <a:lstStyle/>
          <a:p>
            <a:pPr>
              <a:lnSpc>
                <a:spcPct val="90000"/>
              </a:lnSpc>
            </a:pPr>
            <a:r>
              <a:rPr lang="en-US" dirty="0"/>
              <a:t>ATM is circuit switched because it establishes virtual circuits for communication</a:t>
            </a:r>
          </a:p>
          <a:p>
            <a:pPr>
              <a:lnSpc>
                <a:spcPct val="90000"/>
              </a:lnSpc>
            </a:pPr>
            <a:r>
              <a:rPr lang="en-US" dirty="0"/>
              <a:t>At the same time, the virtual circuits are established over packet switched networks</a:t>
            </a:r>
          </a:p>
          <a:p>
            <a:pPr>
              <a:lnSpc>
                <a:spcPct val="90000"/>
              </a:lnSpc>
            </a:pPr>
            <a:r>
              <a:rPr lang="en-US" dirty="0"/>
              <a:t>As such, it combines the benefits of circuit switched and packet switched technologies</a:t>
            </a:r>
          </a:p>
        </p:txBody>
      </p:sp>
    </p:spTree>
    <p:extLst>
      <p:ext uri="{BB962C8B-B14F-4D97-AF65-F5344CB8AC3E}">
        <p14:creationId xmlns:p14="http://schemas.microsoft.com/office/powerpoint/2010/main" xmlns="" val="79728749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ATM Usage and Bandwidth</a:t>
            </a:r>
          </a:p>
        </p:txBody>
      </p:sp>
      <p:sp>
        <p:nvSpPr>
          <p:cNvPr id="20483" name="Rectangle 3"/>
          <p:cNvSpPr>
            <a:spLocks noGrp="1" noChangeArrowheads="1"/>
          </p:cNvSpPr>
          <p:nvPr>
            <p:ph type="body" idx="1"/>
          </p:nvPr>
        </p:nvSpPr>
        <p:spPr>
          <a:xfrm>
            <a:off x="0" y="1865313"/>
            <a:ext cx="9144000" cy="2173287"/>
          </a:xfrm>
        </p:spPr>
        <p:txBody>
          <a:bodyPr/>
          <a:lstStyle/>
          <a:p>
            <a:pPr>
              <a:lnSpc>
                <a:spcPct val="90000"/>
              </a:lnSpc>
            </a:pPr>
            <a:r>
              <a:rPr lang="en-US" sz="2000" dirty="0"/>
              <a:t>In theory, ATM can be deployed from small LANs to very large WANs</a:t>
            </a:r>
          </a:p>
          <a:p>
            <a:pPr lvl="1">
              <a:lnSpc>
                <a:spcPct val="90000"/>
              </a:lnSpc>
            </a:pPr>
            <a:r>
              <a:rPr lang="en-US" sz="2000" dirty="0"/>
              <a:t>At present, it is used mostly on backbones, but this may change in the future with declining prices for ATM equipment</a:t>
            </a:r>
          </a:p>
          <a:p>
            <a:pPr>
              <a:lnSpc>
                <a:spcPct val="90000"/>
              </a:lnSpc>
            </a:pPr>
            <a:r>
              <a:rPr lang="en-US" sz="2000" dirty="0"/>
              <a:t>ATM deployments can operate at speeds starting in the Mbps range scaling up to </a:t>
            </a:r>
            <a:r>
              <a:rPr lang="en-US" sz="2000" dirty="0" err="1"/>
              <a:t>Gpbs</a:t>
            </a:r>
            <a:r>
              <a:rPr lang="en-US" sz="2000" dirty="0"/>
              <a:t> range</a:t>
            </a:r>
          </a:p>
          <a:p>
            <a:pPr lvl="1">
              <a:lnSpc>
                <a:spcPct val="90000"/>
              </a:lnSpc>
            </a:pPr>
            <a:r>
              <a:rPr lang="en-US" sz="2000" dirty="0"/>
              <a:t>Speed wise, it is very scalable </a:t>
            </a:r>
          </a:p>
        </p:txBody>
      </p:sp>
      <p:pic>
        <p:nvPicPr>
          <p:cNvPr id="2" name="Picture 1"/>
          <p:cNvPicPr>
            <a:picLocks noChangeAspect="1"/>
          </p:cNvPicPr>
          <p:nvPr/>
        </p:nvPicPr>
        <p:blipFill>
          <a:blip r:embed="rId2"/>
          <a:stretch>
            <a:fillRect/>
          </a:stretch>
        </p:blipFill>
        <p:spPr>
          <a:xfrm>
            <a:off x="76200" y="4191000"/>
            <a:ext cx="8242300" cy="2514600"/>
          </a:xfrm>
          <a:prstGeom prst="rect">
            <a:avLst/>
          </a:prstGeom>
        </p:spPr>
      </p:pic>
    </p:spTree>
    <p:extLst>
      <p:ext uri="{BB962C8B-B14F-4D97-AF65-F5344CB8AC3E}">
        <p14:creationId xmlns:p14="http://schemas.microsoft.com/office/powerpoint/2010/main" xmlns="" val="52212930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ATM</a:t>
            </a:r>
            <a:r>
              <a:rPr lang="ja-JP" altLang="en-US">
                <a:latin typeface="Arial"/>
              </a:rPr>
              <a:t>’</a:t>
            </a:r>
            <a:r>
              <a:rPr lang="en-US"/>
              <a:t>s Efficiency</a:t>
            </a:r>
          </a:p>
        </p:txBody>
      </p:sp>
      <p:sp>
        <p:nvSpPr>
          <p:cNvPr id="21507" name="Rectangle 3"/>
          <p:cNvSpPr>
            <a:spLocks noGrp="1" noChangeArrowheads="1"/>
          </p:cNvSpPr>
          <p:nvPr>
            <p:ph type="body" idx="1"/>
          </p:nvPr>
        </p:nvSpPr>
        <p:spPr/>
        <p:txBody>
          <a:bodyPr/>
          <a:lstStyle/>
          <a:p>
            <a:r>
              <a:rPr lang="en-US"/>
              <a:t>It is an asynchronous technology and it uses the links based on the need for information to be transmitted</a:t>
            </a:r>
          </a:p>
          <a:p>
            <a:r>
              <a:rPr lang="en-US"/>
              <a:t>ATM is based on fixed length cells and the cells are small compared to many other forms of transmission such as frame relay etc. </a:t>
            </a:r>
          </a:p>
          <a:p>
            <a:endParaRPr lang="en-US"/>
          </a:p>
        </p:txBody>
      </p:sp>
    </p:spTree>
    <p:extLst>
      <p:ext uri="{BB962C8B-B14F-4D97-AF65-F5344CB8AC3E}">
        <p14:creationId xmlns:p14="http://schemas.microsoft.com/office/powerpoint/2010/main" xmlns="" val="115433081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ATM Cell Basics</a:t>
            </a:r>
          </a:p>
        </p:txBody>
      </p:sp>
      <p:sp>
        <p:nvSpPr>
          <p:cNvPr id="24579" name="Rectangle 3"/>
          <p:cNvSpPr>
            <a:spLocks noGrp="1" noChangeArrowheads="1"/>
          </p:cNvSpPr>
          <p:nvPr>
            <p:ph type="body" idx="1"/>
          </p:nvPr>
        </p:nvSpPr>
        <p:spPr/>
        <p:txBody>
          <a:bodyPr/>
          <a:lstStyle/>
          <a:p>
            <a:r>
              <a:rPr lang="en-US" sz="2800"/>
              <a:t>ATM carries information based on fixed length cells</a:t>
            </a:r>
          </a:p>
          <a:p>
            <a:pPr lvl="1"/>
            <a:r>
              <a:rPr lang="en-US" sz="2400"/>
              <a:t>Compare this to the other packet switching technologies such as Frame Relay etc. where each packet may be of a different length</a:t>
            </a:r>
          </a:p>
          <a:p>
            <a:r>
              <a:rPr lang="en-US" sz="2800"/>
              <a:t>The length of each cell is 53 Bytes</a:t>
            </a:r>
          </a:p>
          <a:p>
            <a:pPr lvl="1"/>
            <a:r>
              <a:rPr lang="en-US" sz="2400"/>
              <a:t>First 5 bytes are used as the cell header</a:t>
            </a:r>
          </a:p>
          <a:p>
            <a:pPr lvl="1"/>
            <a:r>
              <a:rPr lang="en-US" sz="2400"/>
              <a:t>Next 48 bytes are used as the payload carrying the data</a:t>
            </a:r>
          </a:p>
        </p:txBody>
      </p:sp>
    </p:spTree>
    <p:extLst>
      <p:ext uri="{BB962C8B-B14F-4D97-AF65-F5344CB8AC3E}">
        <p14:creationId xmlns:p14="http://schemas.microsoft.com/office/powerpoint/2010/main" xmlns="" val="21143756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4"/>
          <p:cNvSpPr>
            <a:spLocks noGrp="1" noChangeArrowheads="1"/>
          </p:cNvSpPr>
          <p:nvPr>
            <p:ph type="title"/>
          </p:nvPr>
        </p:nvSpPr>
        <p:spPr/>
        <p:txBody>
          <a:bodyPr/>
          <a:lstStyle/>
          <a:p>
            <a:r>
              <a:rPr lang="en-US"/>
              <a:t>ATM Cell Format</a:t>
            </a:r>
          </a:p>
        </p:txBody>
      </p:sp>
      <p:sp>
        <p:nvSpPr>
          <p:cNvPr id="25609" name="Rectangle 9"/>
          <p:cNvSpPr>
            <a:spLocks noChangeArrowheads="1"/>
          </p:cNvSpPr>
          <p:nvPr/>
        </p:nvSpPr>
        <p:spPr bwMode="auto">
          <a:xfrm>
            <a:off x="914400" y="3048000"/>
            <a:ext cx="7467600" cy="1447800"/>
          </a:xfrm>
          <a:prstGeom prst="rect">
            <a:avLst/>
          </a:pr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5610" name="Line 10"/>
          <p:cNvSpPr>
            <a:spLocks noChangeShapeType="1"/>
          </p:cNvSpPr>
          <p:nvPr/>
        </p:nvSpPr>
        <p:spPr bwMode="auto">
          <a:xfrm>
            <a:off x="2743200" y="3048000"/>
            <a:ext cx="0" cy="1447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5611" name="Text Box 11"/>
          <p:cNvSpPr txBox="1">
            <a:spLocks noChangeArrowheads="1"/>
          </p:cNvSpPr>
          <p:nvPr/>
        </p:nvSpPr>
        <p:spPr bwMode="auto">
          <a:xfrm>
            <a:off x="1143000" y="3505200"/>
            <a:ext cx="114776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b="1"/>
              <a:t>Header</a:t>
            </a:r>
          </a:p>
        </p:txBody>
      </p:sp>
      <p:sp>
        <p:nvSpPr>
          <p:cNvPr id="25612" name="Text Box 12"/>
          <p:cNvSpPr txBox="1">
            <a:spLocks noChangeArrowheads="1"/>
          </p:cNvSpPr>
          <p:nvPr/>
        </p:nvSpPr>
        <p:spPr bwMode="auto">
          <a:xfrm>
            <a:off x="4419600" y="3581400"/>
            <a:ext cx="21399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b="1"/>
              <a:t>Payload (Data)</a:t>
            </a:r>
          </a:p>
        </p:txBody>
      </p:sp>
      <p:sp>
        <p:nvSpPr>
          <p:cNvPr id="25613" name="Text Box 13"/>
          <p:cNvSpPr txBox="1">
            <a:spLocks noChangeArrowheads="1"/>
          </p:cNvSpPr>
          <p:nvPr/>
        </p:nvSpPr>
        <p:spPr bwMode="auto">
          <a:xfrm>
            <a:off x="1279525" y="2174875"/>
            <a:ext cx="11239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b="1"/>
              <a:t>5 Bytes</a:t>
            </a:r>
          </a:p>
        </p:txBody>
      </p:sp>
      <p:sp>
        <p:nvSpPr>
          <p:cNvPr id="25614" name="Text Box 14"/>
          <p:cNvSpPr txBox="1">
            <a:spLocks noChangeArrowheads="1"/>
          </p:cNvSpPr>
          <p:nvPr/>
        </p:nvSpPr>
        <p:spPr bwMode="auto">
          <a:xfrm>
            <a:off x="4648200" y="2174875"/>
            <a:ext cx="12763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b="1"/>
              <a:t>48 Bytes</a:t>
            </a:r>
          </a:p>
        </p:txBody>
      </p:sp>
    </p:spTree>
    <p:extLst>
      <p:ext uri="{BB962C8B-B14F-4D97-AF65-F5344CB8AC3E}">
        <p14:creationId xmlns:p14="http://schemas.microsoft.com/office/powerpoint/2010/main" xmlns="" val="69357197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t>Fixed Length Cell Advantage</a:t>
            </a:r>
          </a:p>
        </p:txBody>
      </p:sp>
      <p:sp>
        <p:nvSpPr>
          <p:cNvPr id="28675" name="Rectangle 3"/>
          <p:cNvSpPr>
            <a:spLocks noGrp="1" noChangeArrowheads="1"/>
          </p:cNvSpPr>
          <p:nvPr>
            <p:ph type="body" idx="1"/>
          </p:nvPr>
        </p:nvSpPr>
        <p:spPr>
          <a:xfrm>
            <a:off x="685800" y="2057400"/>
            <a:ext cx="7772400" cy="4495800"/>
          </a:xfrm>
        </p:spPr>
        <p:txBody>
          <a:bodyPr/>
          <a:lstStyle/>
          <a:p>
            <a:pPr>
              <a:lnSpc>
                <a:spcPct val="80000"/>
              </a:lnSpc>
            </a:pPr>
            <a:r>
              <a:rPr lang="en-US" sz="2800" dirty="0"/>
              <a:t>Delay or latency is significantly reduced</a:t>
            </a:r>
          </a:p>
          <a:p>
            <a:pPr lvl="1">
              <a:lnSpc>
                <a:spcPct val="80000"/>
              </a:lnSpc>
            </a:pPr>
            <a:r>
              <a:rPr lang="en-US" sz="2400" dirty="0"/>
              <a:t>ATM is therefore suited for voice and video transmission</a:t>
            </a:r>
          </a:p>
          <a:p>
            <a:pPr>
              <a:lnSpc>
                <a:spcPct val="80000"/>
              </a:lnSpc>
            </a:pPr>
            <a:r>
              <a:rPr lang="en-US" sz="2800" dirty="0"/>
              <a:t>Fixed length cells make it easier to switch data across multiple networks</a:t>
            </a:r>
          </a:p>
          <a:p>
            <a:pPr lvl="1">
              <a:lnSpc>
                <a:spcPct val="80000"/>
              </a:lnSpc>
            </a:pPr>
            <a:r>
              <a:rPr lang="en-US" sz="2400" dirty="0"/>
              <a:t>ATM networks are built based on switches and not routers</a:t>
            </a:r>
          </a:p>
          <a:p>
            <a:pPr>
              <a:lnSpc>
                <a:spcPct val="80000"/>
              </a:lnSpc>
            </a:pPr>
            <a:r>
              <a:rPr lang="en-US" sz="2800" dirty="0"/>
              <a:t>Fixed length cell is similar to container based road transportation</a:t>
            </a:r>
          </a:p>
          <a:p>
            <a:pPr lvl="1">
              <a:lnSpc>
                <a:spcPct val="80000"/>
              </a:lnSpc>
            </a:pPr>
            <a:r>
              <a:rPr lang="en-US" sz="2400" dirty="0"/>
              <a:t>Some parallels can be drawn with respect to the advantage of fixed length transportation based on the benefits of container transportation</a:t>
            </a:r>
          </a:p>
        </p:txBody>
      </p:sp>
    </p:spTree>
    <p:extLst>
      <p:ext uri="{BB962C8B-B14F-4D97-AF65-F5344CB8AC3E}">
        <p14:creationId xmlns:p14="http://schemas.microsoft.com/office/powerpoint/2010/main" xmlns="" val="275509807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ATM Protocol AAL</a:t>
            </a:r>
            <a:endParaRPr lang="en-US"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61</a:t>
            </a:fld>
            <a:endParaRPr lang="en-US"/>
          </a:p>
        </p:txBody>
      </p:sp>
      <p:pic>
        <p:nvPicPr>
          <p:cNvPr id="5" name="Picture 4"/>
          <p:cNvPicPr>
            <a:picLocks noChangeAspect="1"/>
          </p:cNvPicPr>
          <p:nvPr/>
        </p:nvPicPr>
        <p:blipFill>
          <a:blip r:embed="rId2"/>
          <a:stretch>
            <a:fillRect/>
          </a:stretch>
        </p:blipFill>
        <p:spPr>
          <a:xfrm>
            <a:off x="114300" y="3276600"/>
            <a:ext cx="6362700" cy="3505200"/>
          </a:xfrm>
          <a:prstGeom prst="rect">
            <a:avLst/>
          </a:prstGeom>
        </p:spPr>
      </p:pic>
      <p:sp>
        <p:nvSpPr>
          <p:cNvPr id="6" name="Rectangle 5"/>
          <p:cNvSpPr/>
          <p:nvPr/>
        </p:nvSpPr>
        <p:spPr>
          <a:xfrm>
            <a:off x="152400" y="1883962"/>
            <a:ext cx="8991600" cy="1316771"/>
          </a:xfrm>
          <a:prstGeom prst="rect">
            <a:avLst/>
          </a:prstGeom>
        </p:spPr>
        <p:txBody>
          <a:bodyPr wrap="square">
            <a:spAutoFit/>
          </a:bodyPr>
          <a:lstStyle/>
          <a:p>
            <a:pPr marL="342900" indent="-342900">
              <a:lnSpc>
                <a:spcPct val="90000"/>
              </a:lnSpc>
              <a:buFont typeface="Wingdings" charset="2"/>
              <a:buChar char="§"/>
            </a:pPr>
            <a:r>
              <a:rPr lang="en-US" sz="2200" dirty="0" smtClean="0">
                <a:latin typeface="+mn-lt"/>
              </a:rPr>
              <a:t>ATM </a:t>
            </a:r>
            <a:r>
              <a:rPr lang="en-US" sz="2200" dirty="0">
                <a:latin typeface="+mn-lt"/>
              </a:rPr>
              <a:t>Adaptation Layer (AAL) – the protocol for packaging data into cells is collectively referred to as </a:t>
            </a:r>
            <a:r>
              <a:rPr lang="en-US" sz="2200" dirty="0" smtClean="0">
                <a:latin typeface="+mn-lt"/>
              </a:rPr>
              <a:t>AAL.</a:t>
            </a:r>
          </a:p>
          <a:p>
            <a:pPr marL="342900" indent="-342900">
              <a:lnSpc>
                <a:spcPct val="90000"/>
              </a:lnSpc>
              <a:buFont typeface="Wingdings" charset="2"/>
              <a:buChar char="§"/>
            </a:pPr>
            <a:r>
              <a:rPr lang="en-US" sz="2200" dirty="0" smtClean="0">
                <a:latin typeface="+mn-lt"/>
              </a:rPr>
              <a:t>Must </a:t>
            </a:r>
            <a:r>
              <a:rPr lang="en-US" sz="2200" dirty="0">
                <a:latin typeface="+mn-lt"/>
              </a:rPr>
              <a:t>efficiently package higher level data such as voice samples, video frames and datagram packets into a series of cells.</a:t>
            </a:r>
          </a:p>
        </p:txBody>
      </p:sp>
    </p:spTree>
    <p:extLst>
      <p:ext uri="{BB962C8B-B14F-4D97-AF65-F5344CB8AC3E}">
        <p14:creationId xmlns:p14="http://schemas.microsoft.com/office/powerpoint/2010/main" xmlns="" val="84933173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t>ISO-OSI and ATM Models</a:t>
            </a:r>
          </a:p>
        </p:txBody>
      </p:sp>
      <p:pic>
        <p:nvPicPr>
          <p:cNvPr id="62467" name="Picture 3"/>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914400" y="2057400"/>
            <a:ext cx="7315200" cy="4465638"/>
          </a:xfrm>
          <a:noFill/>
          <a:ln/>
          <a:extLst>
            <a:ext uri="{91240B29-F687-4f45-9708-019B960494DF}">
              <a14:hiddenLine xmlns:a14="http://schemas.microsoft.com/office/drawing/2010/main" xmlns="" w="12700" cap="flat"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pic>
      <p:sp>
        <p:nvSpPr>
          <p:cNvPr id="2" name="Rectangle 1"/>
          <p:cNvSpPr/>
          <p:nvPr/>
        </p:nvSpPr>
        <p:spPr bwMode="auto">
          <a:xfrm>
            <a:off x="1219200" y="1981200"/>
            <a:ext cx="914400" cy="381000"/>
          </a:xfrm>
          <a:prstGeom prst="rect">
            <a:avLst/>
          </a:prstGeom>
          <a:solidFill>
            <a:schemeClr val="bg1"/>
          </a:solidFill>
          <a:ln w="9525" cap="flat" cmpd="sng" algn="ctr">
            <a:noFill/>
            <a:prstDash val="solid"/>
            <a:miter lim="800000"/>
            <a:headEnd type="none" w="med" len="med"/>
            <a:tailEnd type="none" w="med" len="med"/>
          </a:ln>
          <a:effectLst/>
          <a:ex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ahoma" charset="0"/>
              <a:ea typeface="ＭＳ Ｐゴシック" charset="0"/>
            </a:endParaRPr>
          </a:p>
        </p:txBody>
      </p:sp>
    </p:spTree>
    <p:extLst>
      <p:ext uri="{BB962C8B-B14F-4D97-AF65-F5344CB8AC3E}">
        <p14:creationId xmlns:p14="http://schemas.microsoft.com/office/powerpoint/2010/main" xmlns="" val="231725018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t>ATM Quality of Service (QoS)</a:t>
            </a:r>
          </a:p>
        </p:txBody>
      </p:sp>
      <p:sp>
        <p:nvSpPr>
          <p:cNvPr id="52227" name="Rectangle 3"/>
          <p:cNvSpPr>
            <a:spLocks noGrp="1" noChangeArrowheads="1"/>
          </p:cNvSpPr>
          <p:nvPr>
            <p:ph type="body" idx="1"/>
          </p:nvPr>
        </p:nvSpPr>
        <p:spPr/>
        <p:txBody>
          <a:bodyPr/>
          <a:lstStyle/>
          <a:p>
            <a:r>
              <a:rPr lang="en-US"/>
              <a:t>ATM</a:t>
            </a:r>
            <a:r>
              <a:rPr lang="ja-JP" altLang="en-US">
                <a:latin typeface="Arial"/>
              </a:rPr>
              <a:t>’</a:t>
            </a:r>
            <a:r>
              <a:rPr lang="en-US"/>
              <a:t>s advantage over competing technologies is that it is able to offer a specified QOS </a:t>
            </a:r>
          </a:p>
          <a:p>
            <a:r>
              <a:rPr lang="en-US"/>
              <a:t>For example, ATM providers can guarantee to their customers that the end-to-end latency will not exceed a specified level </a:t>
            </a:r>
          </a:p>
          <a:p>
            <a:pPr>
              <a:buFontTx/>
              <a:buNone/>
            </a:pPr>
            <a:endParaRPr lang="en-US"/>
          </a:p>
        </p:txBody>
      </p:sp>
    </p:spTree>
    <p:extLst>
      <p:ext uri="{BB962C8B-B14F-4D97-AF65-F5344CB8AC3E}">
        <p14:creationId xmlns:p14="http://schemas.microsoft.com/office/powerpoint/2010/main" xmlns="" val="232771021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t>QoS Offered by ATM</a:t>
            </a:r>
          </a:p>
        </p:txBody>
      </p:sp>
      <p:sp>
        <p:nvSpPr>
          <p:cNvPr id="64515" name="Rectangle 3"/>
          <p:cNvSpPr>
            <a:spLocks noGrp="1" noChangeArrowheads="1"/>
          </p:cNvSpPr>
          <p:nvPr>
            <p:ph type="body" idx="1"/>
          </p:nvPr>
        </p:nvSpPr>
        <p:spPr/>
        <p:txBody>
          <a:bodyPr/>
          <a:lstStyle/>
          <a:p>
            <a:r>
              <a:rPr lang="en-US" dirty="0"/>
              <a:t>Constant Bit Rate (CBR)</a:t>
            </a:r>
          </a:p>
          <a:p>
            <a:r>
              <a:rPr lang="en-US" dirty="0"/>
              <a:t>Variable Bit Rate (VBR)</a:t>
            </a:r>
          </a:p>
          <a:p>
            <a:r>
              <a:rPr lang="en-US" dirty="0"/>
              <a:t>Unspecified Bit Rate (UBR)</a:t>
            </a:r>
          </a:p>
          <a:p>
            <a:r>
              <a:rPr lang="en-US" dirty="0"/>
              <a:t>Available Bit Rate (ABR)</a:t>
            </a:r>
          </a:p>
          <a:p>
            <a:pPr>
              <a:buFontTx/>
              <a:buNone/>
            </a:pPr>
            <a:endParaRPr lang="en-US" dirty="0"/>
          </a:p>
        </p:txBody>
      </p:sp>
    </p:spTree>
    <p:extLst>
      <p:ext uri="{BB962C8B-B14F-4D97-AF65-F5344CB8AC3E}">
        <p14:creationId xmlns:p14="http://schemas.microsoft.com/office/powerpoint/2010/main" xmlns="" val="31171620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t>Constant Bit Rate (CBR)</a:t>
            </a:r>
          </a:p>
        </p:txBody>
      </p:sp>
      <p:sp>
        <p:nvSpPr>
          <p:cNvPr id="65539" name="Rectangle 3"/>
          <p:cNvSpPr>
            <a:spLocks noGrp="1" noChangeArrowheads="1"/>
          </p:cNvSpPr>
          <p:nvPr>
            <p:ph type="body" idx="1"/>
          </p:nvPr>
        </p:nvSpPr>
        <p:spPr/>
        <p:txBody>
          <a:bodyPr/>
          <a:lstStyle/>
          <a:p>
            <a:r>
              <a:rPr lang="en-US"/>
              <a:t>Highest grade service (Grade A)</a:t>
            </a:r>
          </a:p>
          <a:p>
            <a:r>
              <a:rPr lang="en-US"/>
              <a:t>A constant bandwidth is available for the virtual channel</a:t>
            </a:r>
          </a:p>
          <a:p>
            <a:r>
              <a:rPr lang="en-US"/>
              <a:t>Suitable for voice-over-IP (Transfer fixed rate uncompressed video), and other traffic that requires steady, guaranteed throughput</a:t>
            </a:r>
          </a:p>
          <a:p>
            <a:endParaRPr lang="en-US"/>
          </a:p>
        </p:txBody>
      </p:sp>
    </p:spTree>
    <p:extLst>
      <p:ext uri="{BB962C8B-B14F-4D97-AF65-F5344CB8AC3E}">
        <p14:creationId xmlns:p14="http://schemas.microsoft.com/office/powerpoint/2010/main" xmlns="" val="136288531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t>Variable Bit Rate (VBR)</a:t>
            </a:r>
          </a:p>
        </p:txBody>
      </p:sp>
      <p:sp>
        <p:nvSpPr>
          <p:cNvPr id="79875" name="Rectangle 3"/>
          <p:cNvSpPr>
            <a:spLocks noGrp="1" noChangeArrowheads="1"/>
          </p:cNvSpPr>
          <p:nvPr>
            <p:ph type="body" idx="1"/>
          </p:nvPr>
        </p:nvSpPr>
        <p:spPr/>
        <p:txBody>
          <a:bodyPr/>
          <a:lstStyle/>
          <a:p>
            <a:r>
              <a:rPr lang="en-US"/>
              <a:t>Second in the level of service (Grade B)</a:t>
            </a:r>
          </a:p>
          <a:p>
            <a:r>
              <a:rPr lang="en-US"/>
              <a:t>It is divide into to categories</a:t>
            </a:r>
          </a:p>
          <a:p>
            <a:pPr lvl="1"/>
            <a:r>
              <a:rPr lang="en-US"/>
              <a:t>Variable Bit Rate Non-Real Time (VBR-NRT)</a:t>
            </a:r>
          </a:p>
          <a:p>
            <a:pPr lvl="1"/>
            <a:r>
              <a:rPr lang="en-US"/>
              <a:t>Variable Bit Rate Real Time (VBR-RT) </a:t>
            </a:r>
          </a:p>
        </p:txBody>
      </p:sp>
    </p:spTree>
    <p:extLst>
      <p:ext uri="{BB962C8B-B14F-4D97-AF65-F5344CB8AC3E}">
        <p14:creationId xmlns:p14="http://schemas.microsoft.com/office/powerpoint/2010/main" xmlns="" val="211472961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838200" y="617538"/>
            <a:ext cx="8305800" cy="1143000"/>
          </a:xfrm>
        </p:spPr>
        <p:txBody>
          <a:bodyPr/>
          <a:lstStyle/>
          <a:p>
            <a:r>
              <a:rPr lang="en-US" sz="3400" dirty="0"/>
              <a:t>Variable Bit Rate Non-Real Time VBR-NRT</a:t>
            </a:r>
          </a:p>
        </p:txBody>
      </p:sp>
      <p:sp>
        <p:nvSpPr>
          <p:cNvPr id="80899" name="Rectangle 3"/>
          <p:cNvSpPr>
            <a:spLocks noGrp="1" noChangeArrowheads="1"/>
          </p:cNvSpPr>
          <p:nvPr>
            <p:ph type="body" idx="1"/>
          </p:nvPr>
        </p:nvSpPr>
        <p:spPr/>
        <p:txBody>
          <a:bodyPr/>
          <a:lstStyle/>
          <a:p>
            <a:r>
              <a:rPr lang="en-US"/>
              <a:t>Provides bandwidth only as needed</a:t>
            </a:r>
          </a:p>
          <a:p>
            <a:r>
              <a:rPr lang="en-US"/>
              <a:t>Traffic that is not very sensitive to cell-delay or latency is handled by this service</a:t>
            </a:r>
          </a:p>
          <a:p>
            <a:r>
              <a:rPr lang="en-US"/>
              <a:t>An example use would be to send multimedia e-mail</a:t>
            </a:r>
          </a:p>
          <a:p>
            <a:endParaRPr lang="en-US"/>
          </a:p>
        </p:txBody>
      </p:sp>
    </p:spTree>
    <p:extLst>
      <p:ext uri="{BB962C8B-B14F-4D97-AF65-F5344CB8AC3E}">
        <p14:creationId xmlns:p14="http://schemas.microsoft.com/office/powerpoint/2010/main" xmlns="" val="165802274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762000" y="617538"/>
            <a:ext cx="8181975" cy="1143000"/>
          </a:xfrm>
        </p:spPr>
        <p:txBody>
          <a:bodyPr/>
          <a:lstStyle/>
          <a:p>
            <a:r>
              <a:rPr lang="en-US" sz="4000" dirty="0"/>
              <a:t>Variable Bit Rate Real Time VBR-RT</a:t>
            </a:r>
          </a:p>
        </p:txBody>
      </p:sp>
      <p:sp>
        <p:nvSpPr>
          <p:cNvPr id="78851" name="Rectangle 3"/>
          <p:cNvSpPr>
            <a:spLocks noGrp="1" noChangeArrowheads="1"/>
          </p:cNvSpPr>
          <p:nvPr>
            <p:ph type="body" idx="1"/>
          </p:nvPr>
        </p:nvSpPr>
        <p:spPr/>
        <p:txBody>
          <a:bodyPr/>
          <a:lstStyle/>
          <a:p>
            <a:r>
              <a:rPr lang="en-US"/>
              <a:t>Again, this is similar to VBR-RT in providing bandwidth as needed</a:t>
            </a:r>
          </a:p>
          <a:p>
            <a:r>
              <a:rPr lang="en-US"/>
              <a:t>But VBR-RT is designed for applications where cell-delay or latency cannot be accommodated</a:t>
            </a:r>
          </a:p>
        </p:txBody>
      </p:sp>
    </p:spTree>
    <p:extLst>
      <p:ext uri="{BB962C8B-B14F-4D97-AF65-F5344CB8AC3E}">
        <p14:creationId xmlns:p14="http://schemas.microsoft.com/office/powerpoint/2010/main" xmlns="" val="9749151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838200" y="617538"/>
            <a:ext cx="8105775" cy="1143000"/>
          </a:xfrm>
        </p:spPr>
        <p:txBody>
          <a:bodyPr/>
          <a:lstStyle/>
          <a:p>
            <a:r>
              <a:rPr lang="en-US" dirty="0"/>
              <a:t>Sample Applications for VBR-RT</a:t>
            </a:r>
          </a:p>
        </p:txBody>
      </p:sp>
      <p:sp>
        <p:nvSpPr>
          <p:cNvPr id="81923" name="Rectangle 3"/>
          <p:cNvSpPr>
            <a:spLocks noGrp="1" noChangeArrowheads="1"/>
          </p:cNvSpPr>
          <p:nvPr>
            <p:ph type="body" idx="1"/>
          </p:nvPr>
        </p:nvSpPr>
        <p:spPr/>
        <p:txBody>
          <a:bodyPr/>
          <a:lstStyle/>
          <a:p>
            <a:r>
              <a:rPr lang="en-US"/>
              <a:t>Voice with speech activity detection</a:t>
            </a:r>
          </a:p>
          <a:p>
            <a:pPr lvl="1"/>
            <a:r>
              <a:rPr lang="en-US"/>
              <a:t>Telephony </a:t>
            </a:r>
          </a:p>
          <a:p>
            <a:r>
              <a:rPr lang="en-US"/>
              <a:t>Compressed interactive video</a:t>
            </a:r>
          </a:p>
          <a:p>
            <a:pPr lvl="1"/>
            <a:r>
              <a:rPr lang="en-US"/>
              <a:t>Video conferencing </a:t>
            </a:r>
          </a:p>
        </p:txBody>
      </p:sp>
    </p:spTree>
    <p:extLst>
      <p:ext uri="{BB962C8B-B14F-4D97-AF65-F5344CB8AC3E}">
        <p14:creationId xmlns:p14="http://schemas.microsoft.com/office/powerpoint/2010/main" xmlns="" val="147433959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t>Available Bit Rate (ABR)</a:t>
            </a:r>
          </a:p>
        </p:txBody>
      </p:sp>
      <p:sp>
        <p:nvSpPr>
          <p:cNvPr id="67587" name="Rectangle 3"/>
          <p:cNvSpPr>
            <a:spLocks noGrp="1" noChangeArrowheads="1"/>
          </p:cNvSpPr>
          <p:nvPr>
            <p:ph type="body" idx="1"/>
          </p:nvPr>
        </p:nvSpPr>
        <p:spPr/>
        <p:txBody>
          <a:bodyPr/>
          <a:lstStyle/>
          <a:p>
            <a:r>
              <a:rPr lang="en-US"/>
              <a:t>Third in the level of service (Grade C)</a:t>
            </a:r>
          </a:p>
          <a:p>
            <a:r>
              <a:rPr lang="en-US"/>
              <a:t>Bandwidth is adjusted based on the amount of traffic in the network </a:t>
            </a:r>
          </a:p>
          <a:p>
            <a:r>
              <a:rPr lang="en-US"/>
              <a:t>Suitable for data traffic such as file transfer and Email that are basically  not time sensitive </a:t>
            </a:r>
          </a:p>
        </p:txBody>
      </p:sp>
    </p:spTree>
    <p:extLst>
      <p:ext uri="{BB962C8B-B14F-4D97-AF65-F5344CB8AC3E}">
        <p14:creationId xmlns:p14="http://schemas.microsoft.com/office/powerpoint/2010/main" xmlns="" val="205672131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t>Unspecified Bit Rate (UBR)</a:t>
            </a:r>
          </a:p>
        </p:txBody>
      </p:sp>
      <p:sp>
        <p:nvSpPr>
          <p:cNvPr id="68611" name="Rectangle 3"/>
          <p:cNvSpPr>
            <a:spLocks noGrp="1" noChangeArrowheads="1"/>
          </p:cNvSpPr>
          <p:nvPr>
            <p:ph type="body" idx="1"/>
          </p:nvPr>
        </p:nvSpPr>
        <p:spPr/>
        <p:txBody>
          <a:bodyPr/>
          <a:lstStyle/>
          <a:p>
            <a:r>
              <a:rPr lang="en-US"/>
              <a:t>Fourth in the level of service (Grade D)</a:t>
            </a:r>
          </a:p>
          <a:p>
            <a:r>
              <a:rPr lang="en-US"/>
              <a:t>Dose not offer any fixed values for the traffic parameters </a:t>
            </a:r>
          </a:p>
        </p:txBody>
      </p:sp>
    </p:spTree>
    <p:extLst>
      <p:ext uri="{BB962C8B-B14F-4D97-AF65-F5344CB8AC3E}">
        <p14:creationId xmlns:p14="http://schemas.microsoft.com/office/powerpoint/2010/main" xmlns="" val="62775611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dirty="0" err="1"/>
              <a:t>QoS</a:t>
            </a:r>
            <a:r>
              <a:rPr lang="en-US" dirty="0"/>
              <a:t> Enforcement</a:t>
            </a:r>
          </a:p>
        </p:txBody>
      </p:sp>
      <p:sp>
        <p:nvSpPr>
          <p:cNvPr id="63491" name="Rectangle 3"/>
          <p:cNvSpPr>
            <a:spLocks noGrp="1" noChangeArrowheads="1"/>
          </p:cNvSpPr>
          <p:nvPr>
            <p:ph type="body" idx="1"/>
          </p:nvPr>
        </p:nvSpPr>
        <p:spPr/>
        <p:txBody>
          <a:bodyPr/>
          <a:lstStyle/>
          <a:p>
            <a:r>
              <a:rPr lang="en-US" dirty="0"/>
              <a:t>Traffic contract</a:t>
            </a:r>
          </a:p>
          <a:p>
            <a:r>
              <a:rPr lang="en-US" dirty="0"/>
              <a:t>Traffic shaping</a:t>
            </a:r>
          </a:p>
          <a:p>
            <a:r>
              <a:rPr lang="en-US" dirty="0"/>
              <a:t>Traffic policing</a:t>
            </a:r>
          </a:p>
          <a:p>
            <a:pPr marL="0" indent="0">
              <a:buNone/>
            </a:pPr>
            <a:endParaRPr lang="en-US" dirty="0"/>
          </a:p>
        </p:txBody>
      </p:sp>
    </p:spTree>
    <p:extLst>
      <p:ext uri="{BB962C8B-B14F-4D97-AF65-F5344CB8AC3E}">
        <p14:creationId xmlns:p14="http://schemas.microsoft.com/office/powerpoint/2010/main" xmlns="" val="267016176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lide Number Placeholder 3"/>
          <p:cNvSpPr>
            <a:spLocks noGrp="1"/>
          </p:cNvSpPr>
          <p:nvPr>
            <p:ph type="sldNum" sz="quarter" idx="12"/>
          </p:nvPr>
        </p:nvSpPr>
        <p:spPr/>
        <p:txBody>
          <a:bodyPr/>
          <a:lstStyle/>
          <a:p>
            <a:fld id="{B1E76A2E-2CD3-A744-BE5B-0DF206BCE869}" type="slidenum">
              <a:rPr lang="en-US"/>
              <a:pPr/>
              <a:t>73</a:t>
            </a:fld>
            <a:endParaRPr lang="en-US"/>
          </a:p>
        </p:txBody>
      </p:sp>
      <p:grpSp>
        <p:nvGrpSpPr>
          <p:cNvPr id="224260" name="Group 4"/>
          <p:cNvGrpSpPr>
            <a:grpSpLocks/>
          </p:cNvGrpSpPr>
          <p:nvPr/>
        </p:nvGrpSpPr>
        <p:grpSpPr bwMode="auto">
          <a:xfrm>
            <a:off x="2720975" y="3962400"/>
            <a:ext cx="3097213" cy="2438400"/>
            <a:chOff x="1505" y="1843"/>
            <a:chExt cx="1951" cy="1536"/>
          </a:xfrm>
        </p:grpSpPr>
        <p:grpSp>
          <p:nvGrpSpPr>
            <p:cNvPr id="224261" name="Group 5"/>
            <p:cNvGrpSpPr>
              <a:grpSpLocks/>
            </p:cNvGrpSpPr>
            <p:nvPr/>
          </p:nvGrpSpPr>
          <p:grpSpPr bwMode="auto">
            <a:xfrm>
              <a:off x="1554" y="1843"/>
              <a:ext cx="1821" cy="1536"/>
              <a:chOff x="1554" y="1843"/>
              <a:chExt cx="1821" cy="1536"/>
            </a:xfrm>
          </p:grpSpPr>
          <p:graphicFrame>
            <p:nvGraphicFramePr>
              <p:cNvPr id="224262" name="Object 6"/>
              <p:cNvGraphicFramePr>
                <a:graphicFrameLocks noChangeAspect="1"/>
              </p:cNvGraphicFramePr>
              <p:nvPr/>
            </p:nvGraphicFramePr>
            <p:xfrm>
              <a:off x="1554" y="1843"/>
              <a:ext cx="1821" cy="1536"/>
            </p:xfrm>
            <a:graphic>
              <a:graphicData uri="http://schemas.openxmlformats.org/presentationml/2006/ole">
                <p:oleObj spid="_x0000_s198679" name="Photo Editor Photo" r:id="rId3" imgW="563810" imgH="373333" progId="">
                  <p:embed/>
                </p:oleObj>
              </a:graphicData>
            </a:graphic>
          </p:graphicFrame>
          <p:sp>
            <p:nvSpPr>
              <p:cNvPr id="224263" name="Rectangle 7"/>
              <p:cNvSpPr>
                <a:spLocks noChangeArrowheads="1"/>
              </p:cNvSpPr>
              <p:nvPr/>
            </p:nvSpPr>
            <p:spPr bwMode="auto">
              <a:xfrm>
                <a:off x="2046" y="2442"/>
                <a:ext cx="922" cy="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gn="ctr">
                  <a:lnSpc>
                    <a:spcPct val="90000"/>
                  </a:lnSpc>
                </a:pPr>
                <a:endParaRPr lang="en-US" sz="1600" b="1">
                  <a:latin typeface="Times New Roman" charset="0"/>
                </a:endParaRPr>
              </a:p>
              <a:p>
                <a:pPr algn="ctr">
                  <a:lnSpc>
                    <a:spcPct val="90000"/>
                  </a:lnSpc>
                </a:pPr>
                <a:r>
                  <a:rPr lang="en-US" sz="1600" b="1">
                    <a:latin typeface="Times New Roman" charset="0"/>
                  </a:rPr>
                  <a:t>ATM Network</a:t>
                </a:r>
              </a:p>
              <a:p>
                <a:pPr algn="ctr">
                  <a:lnSpc>
                    <a:spcPct val="90000"/>
                  </a:lnSpc>
                </a:pPr>
                <a:endParaRPr lang="en-US" sz="1600" b="1">
                  <a:latin typeface="Times New Roman" charset="0"/>
                </a:endParaRPr>
              </a:p>
            </p:txBody>
          </p:sp>
        </p:grpSp>
        <p:sp>
          <p:nvSpPr>
            <p:cNvPr id="224264" name="Rectangle 8"/>
            <p:cNvSpPr>
              <a:spLocks noChangeArrowheads="1"/>
            </p:cNvSpPr>
            <p:nvPr/>
          </p:nvSpPr>
          <p:spPr bwMode="auto">
            <a:xfrm>
              <a:off x="1505" y="2580"/>
              <a:ext cx="122" cy="120"/>
            </a:xfrm>
            <a:prstGeom prst="rect">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type="none" w="med" len="lg"/>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265" name="Oval 9"/>
            <p:cNvSpPr>
              <a:spLocks noChangeArrowheads="1"/>
            </p:cNvSpPr>
            <p:nvPr/>
          </p:nvSpPr>
          <p:spPr bwMode="auto">
            <a:xfrm>
              <a:off x="3278" y="2543"/>
              <a:ext cx="178" cy="160"/>
            </a:xfrm>
            <a:prstGeom prst="ellipse">
              <a:avLst/>
            </a:prstGeom>
            <a:solidFill>
              <a:schemeClr val="accent1"/>
            </a:solidFill>
            <a:ln>
              <a:noFill/>
            </a:ln>
            <a:effectLst/>
            <a:extLst>
              <a:ext uri="{91240B29-F687-4f45-9708-019B960494DF}">
                <a14:hiddenLine xmlns:a14="http://schemas.microsoft.com/office/drawing/2010/main" xmlns="" w="9525">
                  <a:solidFill>
                    <a:schemeClr val="tx1"/>
                  </a:solidFill>
                  <a:round/>
                  <a:headEnd type="none" w="med" len="lg"/>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224266" name="Oval 10"/>
          <p:cNvSpPr>
            <a:spLocks noChangeArrowheads="1"/>
          </p:cNvSpPr>
          <p:nvPr/>
        </p:nvSpPr>
        <p:spPr bwMode="auto">
          <a:xfrm>
            <a:off x="5549900" y="5045075"/>
            <a:ext cx="196850" cy="276225"/>
          </a:xfrm>
          <a:prstGeom prst="ellipse">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round/>
                <a:headEnd type="none" w="med" len="lg"/>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267" name="Rectangle 11"/>
          <p:cNvSpPr>
            <a:spLocks noChangeArrowheads="1"/>
          </p:cNvSpPr>
          <p:nvPr/>
        </p:nvSpPr>
        <p:spPr bwMode="auto">
          <a:xfrm>
            <a:off x="2755900" y="5133975"/>
            <a:ext cx="173038" cy="1730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type="none" w="med" len="lg"/>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224268" name="Group 12"/>
          <p:cNvGrpSpPr>
            <a:grpSpLocks/>
          </p:cNvGrpSpPr>
          <p:nvPr/>
        </p:nvGrpSpPr>
        <p:grpSpPr bwMode="auto">
          <a:xfrm>
            <a:off x="5942013" y="4059238"/>
            <a:ext cx="1438275" cy="1339850"/>
            <a:chOff x="3534" y="1904"/>
            <a:chExt cx="906" cy="844"/>
          </a:xfrm>
        </p:grpSpPr>
        <p:sp>
          <p:nvSpPr>
            <p:cNvPr id="224269" name="Oval 13"/>
            <p:cNvSpPr>
              <a:spLocks noChangeArrowheads="1"/>
            </p:cNvSpPr>
            <p:nvPr/>
          </p:nvSpPr>
          <p:spPr bwMode="auto">
            <a:xfrm>
              <a:off x="3926" y="2713"/>
              <a:ext cx="148" cy="35"/>
            </a:xfrm>
            <a:prstGeom prst="ellipse">
              <a:avLst/>
            </a:prstGeom>
            <a:gradFill rotWithShape="0">
              <a:gsLst>
                <a:gs pos="0">
                  <a:srgbClr val="B3D73F">
                    <a:gamma/>
                    <a:shade val="46275"/>
                    <a:invGamma/>
                  </a:srgbClr>
                </a:gs>
                <a:gs pos="50000">
                  <a:srgbClr val="B3D73F"/>
                </a:gs>
                <a:gs pos="100000">
                  <a:srgbClr val="B3D73F">
                    <a:gamma/>
                    <a:shade val="46275"/>
                    <a:invGamma/>
                  </a:srgbClr>
                </a:gs>
              </a:gsLst>
              <a:lin ang="0" scaled="1"/>
            </a:gra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270" name="AutoShape 14"/>
            <p:cNvSpPr>
              <a:spLocks noChangeArrowheads="1"/>
            </p:cNvSpPr>
            <p:nvPr/>
          </p:nvSpPr>
          <p:spPr bwMode="auto">
            <a:xfrm rot="10800000">
              <a:off x="3560" y="1968"/>
              <a:ext cx="880" cy="524"/>
            </a:xfrm>
            <a:prstGeom prst="triangle">
              <a:avLst>
                <a:gd name="adj" fmla="val 49995"/>
              </a:avLst>
            </a:prstGeom>
            <a:gradFill rotWithShape="0">
              <a:gsLst>
                <a:gs pos="0">
                  <a:srgbClr val="B3D73F">
                    <a:gamma/>
                    <a:shade val="46275"/>
                    <a:invGamma/>
                  </a:srgbClr>
                </a:gs>
                <a:gs pos="50000">
                  <a:srgbClr val="B3D73F"/>
                </a:gs>
                <a:gs pos="100000">
                  <a:srgbClr val="B3D73F">
                    <a:gamma/>
                    <a:shade val="46275"/>
                    <a:invGamma/>
                  </a:srgbClr>
                </a:gs>
              </a:gsLst>
              <a:lin ang="0" scaled="1"/>
            </a:gra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271" name="Rectangle 15"/>
            <p:cNvSpPr>
              <a:spLocks noChangeArrowheads="1"/>
            </p:cNvSpPr>
            <p:nvPr/>
          </p:nvSpPr>
          <p:spPr bwMode="auto">
            <a:xfrm>
              <a:off x="3922" y="2411"/>
              <a:ext cx="156" cy="319"/>
            </a:xfrm>
            <a:prstGeom prst="rect">
              <a:avLst/>
            </a:prstGeom>
            <a:gradFill rotWithShape="0">
              <a:gsLst>
                <a:gs pos="0">
                  <a:srgbClr val="B3D73F">
                    <a:gamma/>
                    <a:shade val="46275"/>
                    <a:invGamma/>
                  </a:srgbClr>
                </a:gs>
                <a:gs pos="50000">
                  <a:srgbClr val="B3D73F"/>
                </a:gs>
                <a:gs pos="100000">
                  <a:srgbClr val="B3D73F">
                    <a:gamma/>
                    <a:shade val="46275"/>
                    <a:invGamma/>
                  </a:srgbClr>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272" name="Oval 16"/>
            <p:cNvSpPr>
              <a:spLocks noChangeArrowheads="1"/>
            </p:cNvSpPr>
            <p:nvPr/>
          </p:nvSpPr>
          <p:spPr bwMode="auto">
            <a:xfrm>
              <a:off x="3534" y="1904"/>
              <a:ext cx="906" cy="98"/>
            </a:xfrm>
            <a:prstGeom prst="ellipse">
              <a:avLst/>
            </a:prstGeom>
            <a:gradFill rotWithShape="0">
              <a:gsLst>
                <a:gs pos="0">
                  <a:srgbClr val="B3D73F">
                    <a:gamma/>
                    <a:shade val="46275"/>
                    <a:invGamma/>
                  </a:srgbClr>
                </a:gs>
                <a:gs pos="50000">
                  <a:srgbClr val="B3D73F"/>
                </a:gs>
                <a:gs pos="100000">
                  <a:srgbClr val="B3D73F">
                    <a:gamma/>
                    <a:shade val="46275"/>
                    <a:invGamma/>
                  </a:srgbClr>
                </a:gs>
              </a:gsLst>
              <a:lin ang="0" scaled="1"/>
            </a:gra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224273" name="Group 17"/>
          <p:cNvGrpSpPr>
            <a:grpSpLocks/>
          </p:cNvGrpSpPr>
          <p:nvPr/>
        </p:nvGrpSpPr>
        <p:grpSpPr bwMode="auto">
          <a:xfrm>
            <a:off x="5964238" y="2601913"/>
            <a:ext cx="168275" cy="1327150"/>
            <a:chOff x="3548" y="986"/>
            <a:chExt cx="106" cy="836"/>
          </a:xfrm>
        </p:grpSpPr>
        <p:sp>
          <p:nvSpPr>
            <p:cNvPr id="224274" name="Rectangle 18"/>
            <p:cNvSpPr>
              <a:spLocks noChangeArrowheads="1"/>
            </p:cNvSpPr>
            <p:nvPr/>
          </p:nvSpPr>
          <p:spPr bwMode="auto">
            <a:xfrm>
              <a:off x="3550" y="986"/>
              <a:ext cx="104" cy="583"/>
            </a:xfrm>
            <a:prstGeom prst="rect">
              <a:avLst/>
            </a:prstGeom>
            <a:solidFill>
              <a:srgbClr val="D59331"/>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275" name="Rectangle 19"/>
            <p:cNvSpPr>
              <a:spLocks noChangeArrowheads="1"/>
            </p:cNvSpPr>
            <p:nvPr/>
          </p:nvSpPr>
          <p:spPr bwMode="auto">
            <a:xfrm>
              <a:off x="3550" y="1625"/>
              <a:ext cx="104" cy="40"/>
            </a:xfrm>
            <a:prstGeom prst="rect">
              <a:avLst/>
            </a:prstGeom>
            <a:solidFill>
              <a:srgbClr val="D59331"/>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276" name="Rectangle 20"/>
            <p:cNvSpPr>
              <a:spLocks noChangeArrowheads="1"/>
            </p:cNvSpPr>
            <p:nvPr/>
          </p:nvSpPr>
          <p:spPr bwMode="auto">
            <a:xfrm>
              <a:off x="3548" y="1702"/>
              <a:ext cx="104" cy="40"/>
            </a:xfrm>
            <a:prstGeom prst="rect">
              <a:avLst/>
            </a:prstGeom>
            <a:solidFill>
              <a:srgbClr val="D59331"/>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277" name="Rectangle 21"/>
            <p:cNvSpPr>
              <a:spLocks noChangeArrowheads="1"/>
            </p:cNvSpPr>
            <p:nvPr/>
          </p:nvSpPr>
          <p:spPr bwMode="auto">
            <a:xfrm>
              <a:off x="3548" y="1782"/>
              <a:ext cx="104" cy="40"/>
            </a:xfrm>
            <a:prstGeom prst="rect">
              <a:avLst/>
            </a:prstGeom>
            <a:solidFill>
              <a:srgbClr val="D59331"/>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224278" name="Group 22"/>
          <p:cNvGrpSpPr>
            <a:grpSpLocks/>
          </p:cNvGrpSpPr>
          <p:nvPr/>
        </p:nvGrpSpPr>
        <p:grpSpPr bwMode="auto">
          <a:xfrm>
            <a:off x="6243638" y="2601913"/>
            <a:ext cx="574675" cy="1339850"/>
            <a:chOff x="3724" y="986"/>
            <a:chExt cx="362" cy="844"/>
          </a:xfrm>
        </p:grpSpPr>
        <p:sp>
          <p:nvSpPr>
            <p:cNvPr id="224279" name="Rectangle 23"/>
            <p:cNvSpPr>
              <a:spLocks noChangeArrowheads="1"/>
            </p:cNvSpPr>
            <p:nvPr/>
          </p:nvSpPr>
          <p:spPr bwMode="auto">
            <a:xfrm>
              <a:off x="3726" y="986"/>
              <a:ext cx="360" cy="583"/>
            </a:xfrm>
            <a:prstGeom prst="rect">
              <a:avLst/>
            </a:prstGeom>
            <a:solidFill>
              <a:srgbClr val="F43A62"/>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280" name="Rectangle 24"/>
            <p:cNvSpPr>
              <a:spLocks noChangeArrowheads="1"/>
            </p:cNvSpPr>
            <p:nvPr/>
          </p:nvSpPr>
          <p:spPr bwMode="auto">
            <a:xfrm>
              <a:off x="3726" y="1625"/>
              <a:ext cx="360" cy="40"/>
            </a:xfrm>
            <a:prstGeom prst="rect">
              <a:avLst/>
            </a:prstGeom>
            <a:solidFill>
              <a:srgbClr val="F43A62"/>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281" name="Rectangle 25"/>
            <p:cNvSpPr>
              <a:spLocks noChangeArrowheads="1"/>
            </p:cNvSpPr>
            <p:nvPr/>
          </p:nvSpPr>
          <p:spPr bwMode="auto">
            <a:xfrm>
              <a:off x="3724" y="1710"/>
              <a:ext cx="359" cy="40"/>
            </a:xfrm>
            <a:prstGeom prst="rect">
              <a:avLst/>
            </a:prstGeom>
            <a:solidFill>
              <a:srgbClr val="F43A62"/>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282" name="Rectangle 26"/>
            <p:cNvSpPr>
              <a:spLocks noChangeArrowheads="1"/>
            </p:cNvSpPr>
            <p:nvPr/>
          </p:nvSpPr>
          <p:spPr bwMode="auto">
            <a:xfrm>
              <a:off x="3724" y="1790"/>
              <a:ext cx="359" cy="40"/>
            </a:xfrm>
            <a:prstGeom prst="rect">
              <a:avLst/>
            </a:prstGeom>
            <a:solidFill>
              <a:srgbClr val="F43A62"/>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224283" name="Group 27"/>
          <p:cNvGrpSpPr>
            <a:grpSpLocks/>
          </p:cNvGrpSpPr>
          <p:nvPr/>
        </p:nvGrpSpPr>
        <p:grpSpPr bwMode="auto">
          <a:xfrm>
            <a:off x="6927850" y="2601913"/>
            <a:ext cx="371475" cy="1339850"/>
            <a:chOff x="4155" y="986"/>
            <a:chExt cx="234" cy="844"/>
          </a:xfrm>
        </p:grpSpPr>
        <p:sp>
          <p:nvSpPr>
            <p:cNvPr id="224284" name="Rectangle 28"/>
            <p:cNvSpPr>
              <a:spLocks noChangeArrowheads="1"/>
            </p:cNvSpPr>
            <p:nvPr/>
          </p:nvSpPr>
          <p:spPr bwMode="auto">
            <a:xfrm>
              <a:off x="4158" y="986"/>
              <a:ext cx="231" cy="583"/>
            </a:xfrm>
            <a:prstGeom prst="rect">
              <a:avLst/>
            </a:prstGeom>
            <a:solidFill>
              <a:srgbClr val="1E9EB8"/>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285" name="Rectangle 29"/>
            <p:cNvSpPr>
              <a:spLocks noChangeArrowheads="1"/>
            </p:cNvSpPr>
            <p:nvPr/>
          </p:nvSpPr>
          <p:spPr bwMode="auto">
            <a:xfrm>
              <a:off x="4158" y="1625"/>
              <a:ext cx="231" cy="40"/>
            </a:xfrm>
            <a:prstGeom prst="rect">
              <a:avLst/>
            </a:prstGeom>
            <a:solidFill>
              <a:srgbClr val="1E9EB8"/>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286" name="Rectangle 30"/>
            <p:cNvSpPr>
              <a:spLocks noChangeArrowheads="1"/>
            </p:cNvSpPr>
            <p:nvPr/>
          </p:nvSpPr>
          <p:spPr bwMode="auto">
            <a:xfrm>
              <a:off x="4155" y="1710"/>
              <a:ext cx="231" cy="40"/>
            </a:xfrm>
            <a:prstGeom prst="rect">
              <a:avLst/>
            </a:prstGeom>
            <a:solidFill>
              <a:srgbClr val="1E9EB8"/>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287" name="Rectangle 31"/>
            <p:cNvSpPr>
              <a:spLocks noChangeArrowheads="1"/>
            </p:cNvSpPr>
            <p:nvPr/>
          </p:nvSpPr>
          <p:spPr bwMode="auto">
            <a:xfrm>
              <a:off x="4155" y="1790"/>
              <a:ext cx="231" cy="40"/>
            </a:xfrm>
            <a:prstGeom prst="rect">
              <a:avLst/>
            </a:prstGeom>
            <a:solidFill>
              <a:srgbClr val="1E9EB8"/>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224288" name="Group 32"/>
          <p:cNvGrpSpPr>
            <a:grpSpLocks/>
          </p:cNvGrpSpPr>
          <p:nvPr/>
        </p:nvGrpSpPr>
        <p:grpSpPr bwMode="auto">
          <a:xfrm>
            <a:off x="1484313" y="2711450"/>
            <a:ext cx="168275" cy="1327150"/>
            <a:chOff x="726" y="1055"/>
            <a:chExt cx="106" cy="836"/>
          </a:xfrm>
        </p:grpSpPr>
        <p:sp>
          <p:nvSpPr>
            <p:cNvPr id="224289" name="Rectangle 33"/>
            <p:cNvSpPr>
              <a:spLocks noChangeArrowheads="1"/>
            </p:cNvSpPr>
            <p:nvPr/>
          </p:nvSpPr>
          <p:spPr bwMode="auto">
            <a:xfrm>
              <a:off x="728" y="1055"/>
              <a:ext cx="104" cy="583"/>
            </a:xfrm>
            <a:prstGeom prst="rect">
              <a:avLst/>
            </a:prstGeom>
            <a:solidFill>
              <a:srgbClr val="D59331"/>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290" name="Rectangle 34"/>
            <p:cNvSpPr>
              <a:spLocks noChangeArrowheads="1"/>
            </p:cNvSpPr>
            <p:nvPr/>
          </p:nvSpPr>
          <p:spPr bwMode="auto">
            <a:xfrm>
              <a:off x="728" y="1694"/>
              <a:ext cx="104" cy="40"/>
            </a:xfrm>
            <a:prstGeom prst="rect">
              <a:avLst/>
            </a:prstGeom>
            <a:solidFill>
              <a:srgbClr val="D59331"/>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291" name="Rectangle 35"/>
            <p:cNvSpPr>
              <a:spLocks noChangeArrowheads="1"/>
            </p:cNvSpPr>
            <p:nvPr/>
          </p:nvSpPr>
          <p:spPr bwMode="auto">
            <a:xfrm>
              <a:off x="726" y="1771"/>
              <a:ext cx="103" cy="40"/>
            </a:xfrm>
            <a:prstGeom prst="rect">
              <a:avLst/>
            </a:prstGeom>
            <a:solidFill>
              <a:srgbClr val="D59331"/>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292" name="Rectangle 36"/>
            <p:cNvSpPr>
              <a:spLocks noChangeArrowheads="1"/>
            </p:cNvSpPr>
            <p:nvPr/>
          </p:nvSpPr>
          <p:spPr bwMode="auto">
            <a:xfrm>
              <a:off x="726" y="1851"/>
              <a:ext cx="103" cy="40"/>
            </a:xfrm>
            <a:prstGeom prst="rect">
              <a:avLst/>
            </a:prstGeom>
            <a:solidFill>
              <a:srgbClr val="D59331"/>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224293" name="Group 37"/>
          <p:cNvGrpSpPr>
            <a:grpSpLocks/>
          </p:cNvGrpSpPr>
          <p:nvPr/>
        </p:nvGrpSpPr>
        <p:grpSpPr bwMode="auto">
          <a:xfrm>
            <a:off x="1762125" y="2711450"/>
            <a:ext cx="574675" cy="1339850"/>
            <a:chOff x="901" y="1055"/>
            <a:chExt cx="362" cy="844"/>
          </a:xfrm>
        </p:grpSpPr>
        <p:sp>
          <p:nvSpPr>
            <p:cNvPr id="224294" name="Rectangle 38"/>
            <p:cNvSpPr>
              <a:spLocks noChangeArrowheads="1"/>
            </p:cNvSpPr>
            <p:nvPr/>
          </p:nvSpPr>
          <p:spPr bwMode="auto">
            <a:xfrm>
              <a:off x="904" y="1055"/>
              <a:ext cx="359" cy="583"/>
            </a:xfrm>
            <a:prstGeom prst="rect">
              <a:avLst/>
            </a:prstGeom>
            <a:solidFill>
              <a:srgbClr val="F43A62"/>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295" name="Rectangle 39"/>
            <p:cNvSpPr>
              <a:spLocks noChangeArrowheads="1"/>
            </p:cNvSpPr>
            <p:nvPr/>
          </p:nvSpPr>
          <p:spPr bwMode="auto">
            <a:xfrm>
              <a:off x="904" y="1694"/>
              <a:ext cx="359" cy="40"/>
            </a:xfrm>
            <a:prstGeom prst="rect">
              <a:avLst/>
            </a:prstGeom>
            <a:solidFill>
              <a:srgbClr val="F43A62"/>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296" name="Rectangle 40"/>
            <p:cNvSpPr>
              <a:spLocks noChangeArrowheads="1"/>
            </p:cNvSpPr>
            <p:nvPr/>
          </p:nvSpPr>
          <p:spPr bwMode="auto">
            <a:xfrm>
              <a:off x="901" y="1779"/>
              <a:ext cx="360" cy="40"/>
            </a:xfrm>
            <a:prstGeom prst="rect">
              <a:avLst/>
            </a:prstGeom>
            <a:solidFill>
              <a:srgbClr val="F43A62"/>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297" name="Rectangle 41"/>
            <p:cNvSpPr>
              <a:spLocks noChangeArrowheads="1"/>
            </p:cNvSpPr>
            <p:nvPr/>
          </p:nvSpPr>
          <p:spPr bwMode="auto">
            <a:xfrm>
              <a:off x="901" y="1859"/>
              <a:ext cx="360" cy="40"/>
            </a:xfrm>
            <a:prstGeom prst="rect">
              <a:avLst/>
            </a:prstGeom>
            <a:solidFill>
              <a:srgbClr val="F43A62"/>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224298" name="Group 42"/>
          <p:cNvGrpSpPr>
            <a:grpSpLocks/>
          </p:cNvGrpSpPr>
          <p:nvPr/>
        </p:nvGrpSpPr>
        <p:grpSpPr bwMode="auto">
          <a:xfrm>
            <a:off x="2447925" y="2711450"/>
            <a:ext cx="371475" cy="1339850"/>
            <a:chOff x="1333" y="1055"/>
            <a:chExt cx="234" cy="844"/>
          </a:xfrm>
        </p:grpSpPr>
        <p:sp>
          <p:nvSpPr>
            <p:cNvPr id="224299" name="Rectangle 43"/>
            <p:cNvSpPr>
              <a:spLocks noChangeArrowheads="1"/>
            </p:cNvSpPr>
            <p:nvPr/>
          </p:nvSpPr>
          <p:spPr bwMode="auto">
            <a:xfrm>
              <a:off x="1335" y="1055"/>
              <a:ext cx="232" cy="583"/>
            </a:xfrm>
            <a:prstGeom prst="rect">
              <a:avLst/>
            </a:prstGeom>
            <a:solidFill>
              <a:srgbClr val="1E9EB8"/>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00" name="Rectangle 44"/>
            <p:cNvSpPr>
              <a:spLocks noChangeArrowheads="1"/>
            </p:cNvSpPr>
            <p:nvPr/>
          </p:nvSpPr>
          <p:spPr bwMode="auto">
            <a:xfrm>
              <a:off x="1335" y="1694"/>
              <a:ext cx="232" cy="40"/>
            </a:xfrm>
            <a:prstGeom prst="rect">
              <a:avLst/>
            </a:prstGeom>
            <a:solidFill>
              <a:srgbClr val="1E9EB8"/>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01" name="Rectangle 45"/>
            <p:cNvSpPr>
              <a:spLocks noChangeArrowheads="1"/>
            </p:cNvSpPr>
            <p:nvPr/>
          </p:nvSpPr>
          <p:spPr bwMode="auto">
            <a:xfrm>
              <a:off x="1333" y="1779"/>
              <a:ext cx="231" cy="40"/>
            </a:xfrm>
            <a:prstGeom prst="rect">
              <a:avLst/>
            </a:prstGeom>
            <a:solidFill>
              <a:srgbClr val="1E9EB8"/>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02" name="Rectangle 46"/>
            <p:cNvSpPr>
              <a:spLocks noChangeArrowheads="1"/>
            </p:cNvSpPr>
            <p:nvPr/>
          </p:nvSpPr>
          <p:spPr bwMode="auto">
            <a:xfrm>
              <a:off x="1333" y="1859"/>
              <a:ext cx="231" cy="40"/>
            </a:xfrm>
            <a:prstGeom prst="rect">
              <a:avLst/>
            </a:prstGeom>
            <a:solidFill>
              <a:srgbClr val="1E9EB8"/>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224303" name="Line 47"/>
          <p:cNvSpPr>
            <a:spLocks noChangeShapeType="1"/>
          </p:cNvSpPr>
          <p:nvPr/>
        </p:nvSpPr>
        <p:spPr bwMode="auto">
          <a:xfrm>
            <a:off x="5648325" y="5903913"/>
            <a:ext cx="1036638" cy="1270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04" name="Line 48"/>
          <p:cNvSpPr>
            <a:spLocks noChangeShapeType="1"/>
          </p:cNvSpPr>
          <p:nvPr/>
        </p:nvSpPr>
        <p:spPr bwMode="auto">
          <a:xfrm flipV="1">
            <a:off x="6684963" y="5386388"/>
            <a:ext cx="0" cy="530225"/>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05" name="Line 49"/>
          <p:cNvSpPr>
            <a:spLocks noChangeShapeType="1"/>
          </p:cNvSpPr>
          <p:nvPr/>
        </p:nvSpPr>
        <p:spPr bwMode="auto">
          <a:xfrm flipV="1">
            <a:off x="2182813" y="5489575"/>
            <a:ext cx="0" cy="427038"/>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224306" name="Group 50"/>
          <p:cNvGrpSpPr>
            <a:grpSpLocks/>
          </p:cNvGrpSpPr>
          <p:nvPr/>
        </p:nvGrpSpPr>
        <p:grpSpPr bwMode="auto">
          <a:xfrm>
            <a:off x="1852613" y="4870450"/>
            <a:ext cx="115887" cy="373063"/>
            <a:chOff x="959" y="2444"/>
            <a:chExt cx="52" cy="235"/>
          </a:xfrm>
        </p:grpSpPr>
        <p:sp>
          <p:nvSpPr>
            <p:cNvPr id="224307" name="Rectangle 51"/>
            <p:cNvSpPr>
              <a:spLocks noChangeArrowheads="1"/>
            </p:cNvSpPr>
            <p:nvPr/>
          </p:nvSpPr>
          <p:spPr bwMode="auto">
            <a:xfrm>
              <a:off x="963" y="2444"/>
              <a:ext cx="44" cy="227"/>
            </a:xfrm>
            <a:prstGeom prst="rect">
              <a:avLst/>
            </a:prstGeom>
            <a:solidFill>
              <a:srgbClr val="D59331"/>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08" name="Line 52"/>
            <p:cNvSpPr>
              <a:spLocks noChangeShapeType="1"/>
            </p:cNvSpPr>
            <p:nvPr/>
          </p:nvSpPr>
          <p:spPr bwMode="auto">
            <a:xfrm>
              <a:off x="959" y="2618"/>
              <a:ext cx="52"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09" name="Rectangle 53"/>
            <p:cNvSpPr>
              <a:spLocks noChangeArrowheads="1"/>
            </p:cNvSpPr>
            <p:nvPr/>
          </p:nvSpPr>
          <p:spPr bwMode="auto">
            <a:xfrm>
              <a:off x="963" y="2620"/>
              <a:ext cx="44" cy="59"/>
            </a:xfrm>
            <a:prstGeom prst="rect">
              <a:avLst/>
            </a:prstGeom>
            <a:solidFill>
              <a:srgbClr val="D5933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23812" tIns="12700" rIns="23812" bIns="12700">
              <a:spAutoFit/>
            </a:bodyPr>
            <a:lstStyle/>
            <a:p>
              <a:pPr algn="ctr" defTabSz="244475">
                <a:lnSpc>
                  <a:spcPct val="90000"/>
                </a:lnSpc>
              </a:pPr>
              <a:r>
                <a:rPr lang="en-US" sz="500" b="1">
                  <a:latin typeface="Times New Roman" charset="0"/>
                </a:rPr>
                <a:t>H</a:t>
              </a:r>
            </a:p>
          </p:txBody>
        </p:sp>
      </p:grpSp>
      <p:grpSp>
        <p:nvGrpSpPr>
          <p:cNvPr id="224310" name="Group 54"/>
          <p:cNvGrpSpPr>
            <a:grpSpLocks/>
          </p:cNvGrpSpPr>
          <p:nvPr/>
        </p:nvGrpSpPr>
        <p:grpSpPr bwMode="auto">
          <a:xfrm>
            <a:off x="1858963" y="5270500"/>
            <a:ext cx="96837" cy="376238"/>
            <a:chOff x="955" y="2711"/>
            <a:chExt cx="55" cy="237"/>
          </a:xfrm>
        </p:grpSpPr>
        <p:grpSp>
          <p:nvGrpSpPr>
            <p:cNvPr id="224311" name="Group 55"/>
            <p:cNvGrpSpPr>
              <a:grpSpLocks/>
            </p:cNvGrpSpPr>
            <p:nvPr/>
          </p:nvGrpSpPr>
          <p:grpSpPr bwMode="auto">
            <a:xfrm>
              <a:off x="955" y="2713"/>
              <a:ext cx="55" cy="235"/>
              <a:chOff x="955" y="2713"/>
              <a:chExt cx="55" cy="235"/>
            </a:xfrm>
          </p:grpSpPr>
          <p:sp>
            <p:nvSpPr>
              <p:cNvPr id="224312" name="Rectangle 56"/>
              <p:cNvSpPr>
                <a:spLocks noChangeArrowheads="1"/>
              </p:cNvSpPr>
              <p:nvPr/>
            </p:nvSpPr>
            <p:spPr bwMode="auto">
              <a:xfrm>
                <a:off x="960" y="2713"/>
                <a:ext cx="44" cy="227"/>
              </a:xfrm>
              <a:prstGeom prst="rect">
                <a:avLst/>
              </a:prstGeom>
              <a:solidFill>
                <a:srgbClr val="F43A62"/>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13" name="Line 57"/>
              <p:cNvSpPr>
                <a:spLocks noChangeShapeType="1"/>
              </p:cNvSpPr>
              <p:nvPr/>
            </p:nvSpPr>
            <p:spPr bwMode="auto">
              <a:xfrm>
                <a:off x="956" y="2886"/>
                <a:ext cx="52"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14" name="Rectangle 58"/>
              <p:cNvSpPr>
                <a:spLocks noChangeArrowheads="1"/>
              </p:cNvSpPr>
              <p:nvPr/>
            </p:nvSpPr>
            <p:spPr bwMode="auto">
              <a:xfrm>
                <a:off x="955" y="2889"/>
                <a:ext cx="55" cy="59"/>
              </a:xfrm>
              <a:prstGeom prst="rect">
                <a:avLst/>
              </a:prstGeom>
              <a:solidFill>
                <a:srgbClr val="F43A6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23812" tIns="12700" rIns="23812" bIns="12700">
                <a:spAutoFit/>
              </a:bodyPr>
              <a:lstStyle/>
              <a:p>
                <a:pPr algn="ctr" defTabSz="244475">
                  <a:lnSpc>
                    <a:spcPct val="90000"/>
                  </a:lnSpc>
                </a:pPr>
                <a:r>
                  <a:rPr lang="en-US" sz="500" b="1">
                    <a:latin typeface="Times New Roman" charset="0"/>
                  </a:rPr>
                  <a:t>H</a:t>
                </a:r>
              </a:p>
            </p:txBody>
          </p:sp>
        </p:grpSp>
        <p:sp>
          <p:nvSpPr>
            <p:cNvPr id="224315" name="Rectangle 59"/>
            <p:cNvSpPr>
              <a:spLocks noChangeArrowheads="1"/>
            </p:cNvSpPr>
            <p:nvPr/>
          </p:nvSpPr>
          <p:spPr bwMode="auto">
            <a:xfrm>
              <a:off x="959" y="2711"/>
              <a:ext cx="45" cy="172"/>
            </a:xfrm>
            <a:prstGeom prst="rect">
              <a:avLst/>
            </a:prstGeom>
            <a:solidFill>
              <a:srgbClr val="F43A6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224316" name="Group 60"/>
          <p:cNvGrpSpPr>
            <a:grpSpLocks/>
          </p:cNvGrpSpPr>
          <p:nvPr/>
        </p:nvGrpSpPr>
        <p:grpSpPr bwMode="auto">
          <a:xfrm>
            <a:off x="1868488" y="5697538"/>
            <a:ext cx="96837" cy="376237"/>
            <a:chOff x="961" y="2972"/>
            <a:chExt cx="54" cy="237"/>
          </a:xfrm>
        </p:grpSpPr>
        <p:grpSp>
          <p:nvGrpSpPr>
            <p:cNvPr id="224317" name="Group 61"/>
            <p:cNvGrpSpPr>
              <a:grpSpLocks/>
            </p:cNvGrpSpPr>
            <p:nvPr/>
          </p:nvGrpSpPr>
          <p:grpSpPr bwMode="auto">
            <a:xfrm>
              <a:off x="961" y="2974"/>
              <a:ext cx="54" cy="235"/>
              <a:chOff x="961" y="2974"/>
              <a:chExt cx="54" cy="235"/>
            </a:xfrm>
          </p:grpSpPr>
          <p:sp>
            <p:nvSpPr>
              <p:cNvPr id="224318" name="Rectangle 62"/>
              <p:cNvSpPr>
                <a:spLocks noChangeArrowheads="1"/>
              </p:cNvSpPr>
              <p:nvPr/>
            </p:nvSpPr>
            <p:spPr bwMode="auto">
              <a:xfrm>
                <a:off x="965" y="2974"/>
                <a:ext cx="45" cy="227"/>
              </a:xfrm>
              <a:prstGeom prst="rect">
                <a:avLst/>
              </a:prstGeom>
              <a:solidFill>
                <a:srgbClr val="F43A62"/>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19" name="Line 63"/>
              <p:cNvSpPr>
                <a:spLocks noChangeShapeType="1"/>
              </p:cNvSpPr>
              <p:nvPr/>
            </p:nvSpPr>
            <p:spPr bwMode="auto">
              <a:xfrm>
                <a:off x="961" y="3147"/>
                <a:ext cx="53"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20" name="Rectangle 64"/>
              <p:cNvSpPr>
                <a:spLocks noChangeArrowheads="1"/>
              </p:cNvSpPr>
              <p:nvPr/>
            </p:nvSpPr>
            <p:spPr bwMode="auto">
              <a:xfrm>
                <a:off x="961" y="3150"/>
                <a:ext cx="54" cy="59"/>
              </a:xfrm>
              <a:prstGeom prst="rect">
                <a:avLst/>
              </a:prstGeom>
              <a:solidFill>
                <a:srgbClr val="F43A6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23812" tIns="12700" rIns="23812" bIns="12700">
                <a:spAutoFit/>
              </a:bodyPr>
              <a:lstStyle/>
              <a:p>
                <a:pPr algn="ctr" defTabSz="244475">
                  <a:lnSpc>
                    <a:spcPct val="90000"/>
                  </a:lnSpc>
                </a:pPr>
                <a:r>
                  <a:rPr lang="en-US" sz="500" b="1">
                    <a:latin typeface="Times New Roman" charset="0"/>
                  </a:rPr>
                  <a:t>H</a:t>
                </a:r>
              </a:p>
            </p:txBody>
          </p:sp>
        </p:grpSp>
        <p:sp>
          <p:nvSpPr>
            <p:cNvPr id="224321" name="Rectangle 65"/>
            <p:cNvSpPr>
              <a:spLocks noChangeArrowheads="1"/>
            </p:cNvSpPr>
            <p:nvPr/>
          </p:nvSpPr>
          <p:spPr bwMode="auto">
            <a:xfrm>
              <a:off x="965" y="2972"/>
              <a:ext cx="44" cy="172"/>
            </a:xfrm>
            <a:prstGeom prst="rect">
              <a:avLst/>
            </a:prstGeom>
            <a:solidFill>
              <a:srgbClr val="F43A6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224322" name="Group 66"/>
          <p:cNvGrpSpPr>
            <a:grpSpLocks/>
          </p:cNvGrpSpPr>
          <p:nvPr/>
        </p:nvGrpSpPr>
        <p:grpSpPr bwMode="auto">
          <a:xfrm>
            <a:off x="2044700" y="5967413"/>
            <a:ext cx="374650" cy="106362"/>
            <a:chOff x="1087" y="3157"/>
            <a:chExt cx="236" cy="54"/>
          </a:xfrm>
        </p:grpSpPr>
        <p:grpSp>
          <p:nvGrpSpPr>
            <p:cNvPr id="224323" name="Group 67"/>
            <p:cNvGrpSpPr>
              <a:grpSpLocks/>
            </p:cNvGrpSpPr>
            <p:nvPr/>
          </p:nvGrpSpPr>
          <p:grpSpPr bwMode="auto">
            <a:xfrm>
              <a:off x="1088" y="3157"/>
              <a:ext cx="235" cy="54"/>
              <a:chOff x="1088" y="3157"/>
              <a:chExt cx="235" cy="54"/>
            </a:xfrm>
          </p:grpSpPr>
          <p:sp>
            <p:nvSpPr>
              <p:cNvPr id="224324" name="Rectangle 68"/>
              <p:cNvSpPr>
                <a:spLocks noChangeArrowheads="1"/>
              </p:cNvSpPr>
              <p:nvPr/>
            </p:nvSpPr>
            <p:spPr bwMode="auto">
              <a:xfrm>
                <a:off x="1088" y="3163"/>
                <a:ext cx="227" cy="44"/>
              </a:xfrm>
              <a:prstGeom prst="rect">
                <a:avLst/>
              </a:prstGeom>
              <a:solidFill>
                <a:srgbClr val="1E9EB8"/>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25" name="Line 69"/>
              <p:cNvSpPr>
                <a:spLocks noChangeShapeType="1"/>
              </p:cNvSpPr>
              <p:nvPr/>
            </p:nvSpPr>
            <p:spPr bwMode="auto">
              <a:xfrm>
                <a:off x="1261" y="3159"/>
                <a:ext cx="0" cy="5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26" name="Rectangle 70"/>
              <p:cNvSpPr>
                <a:spLocks noChangeArrowheads="1"/>
              </p:cNvSpPr>
              <p:nvPr/>
            </p:nvSpPr>
            <p:spPr bwMode="auto">
              <a:xfrm>
                <a:off x="1262" y="3157"/>
                <a:ext cx="61" cy="48"/>
              </a:xfrm>
              <a:prstGeom prst="rect">
                <a:avLst/>
              </a:prstGeom>
              <a:solidFill>
                <a:srgbClr val="1E9EB8"/>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23812" tIns="12700" rIns="23812" bIns="12700">
                <a:spAutoFit/>
              </a:bodyPr>
              <a:lstStyle/>
              <a:p>
                <a:pPr algn="ctr" defTabSz="244475">
                  <a:lnSpc>
                    <a:spcPct val="90000"/>
                  </a:lnSpc>
                </a:pPr>
                <a:r>
                  <a:rPr lang="en-US" sz="500" b="1">
                    <a:latin typeface="Times New Roman" charset="0"/>
                  </a:rPr>
                  <a:t>H</a:t>
                </a:r>
              </a:p>
            </p:txBody>
          </p:sp>
        </p:grpSp>
        <p:sp>
          <p:nvSpPr>
            <p:cNvPr id="224327" name="Rectangle 71"/>
            <p:cNvSpPr>
              <a:spLocks noChangeArrowheads="1"/>
            </p:cNvSpPr>
            <p:nvPr/>
          </p:nvSpPr>
          <p:spPr bwMode="auto">
            <a:xfrm>
              <a:off x="1087" y="3161"/>
              <a:ext cx="172" cy="47"/>
            </a:xfrm>
            <a:prstGeom prst="rect">
              <a:avLst/>
            </a:prstGeom>
            <a:solidFill>
              <a:srgbClr val="1E9EB8"/>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224328" name="Group 72"/>
          <p:cNvGrpSpPr>
            <a:grpSpLocks/>
          </p:cNvGrpSpPr>
          <p:nvPr/>
        </p:nvGrpSpPr>
        <p:grpSpPr bwMode="auto">
          <a:xfrm>
            <a:off x="6438900" y="5957888"/>
            <a:ext cx="373063" cy="95250"/>
            <a:chOff x="3905" y="3144"/>
            <a:chExt cx="235" cy="54"/>
          </a:xfrm>
        </p:grpSpPr>
        <p:grpSp>
          <p:nvGrpSpPr>
            <p:cNvPr id="224329" name="Group 73"/>
            <p:cNvGrpSpPr>
              <a:grpSpLocks/>
            </p:cNvGrpSpPr>
            <p:nvPr/>
          </p:nvGrpSpPr>
          <p:grpSpPr bwMode="auto">
            <a:xfrm>
              <a:off x="3905" y="3144"/>
              <a:ext cx="235" cy="54"/>
              <a:chOff x="3905" y="3144"/>
              <a:chExt cx="235" cy="54"/>
            </a:xfrm>
          </p:grpSpPr>
          <p:sp>
            <p:nvSpPr>
              <p:cNvPr id="224330" name="Rectangle 74"/>
              <p:cNvSpPr>
                <a:spLocks noChangeArrowheads="1"/>
              </p:cNvSpPr>
              <p:nvPr/>
            </p:nvSpPr>
            <p:spPr bwMode="auto">
              <a:xfrm>
                <a:off x="3905" y="3149"/>
                <a:ext cx="227" cy="45"/>
              </a:xfrm>
              <a:prstGeom prst="rect">
                <a:avLst/>
              </a:prstGeom>
              <a:solidFill>
                <a:srgbClr val="F43A62"/>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31" name="Line 75"/>
              <p:cNvSpPr>
                <a:spLocks noChangeShapeType="1"/>
              </p:cNvSpPr>
              <p:nvPr/>
            </p:nvSpPr>
            <p:spPr bwMode="auto">
              <a:xfrm>
                <a:off x="4078" y="3145"/>
                <a:ext cx="0" cy="5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32" name="Rectangle 76"/>
              <p:cNvSpPr>
                <a:spLocks noChangeArrowheads="1"/>
              </p:cNvSpPr>
              <p:nvPr/>
            </p:nvSpPr>
            <p:spPr bwMode="auto">
              <a:xfrm>
                <a:off x="4079" y="3144"/>
                <a:ext cx="61" cy="53"/>
              </a:xfrm>
              <a:prstGeom prst="rect">
                <a:avLst/>
              </a:prstGeom>
              <a:solidFill>
                <a:srgbClr val="F43A6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23812" tIns="12700" rIns="23812" bIns="12700">
                <a:spAutoFit/>
              </a:bodyPr>
              <a:lstStyle/>
              <a:p>
                <a:pPr algn="ctr" defTabSz="244475">
                  <a:lnSpc>
                    <a:spcPct val="90000"/>
                  </a:lnSpc>
                </a:pPr>
                <a:r>
                  <a:rPr lang="en-US" sz="500" b="1">
                    <a:latin typeface="Times New Roman" charset="0"/>
                  </a:rPr>
                  <a:t>H</a:t>
                </a:r>
              </a:p>
            </p:txBody>
          </p:sp>
        </p:grpSp>
        <p:sp>
          <p:nvSpPr>
            <p:cNvPr id="224333" name="Rectangle 77"/>
            <p:cNvSpPr>
              <a:spLocks noChangeArrowheads="1"/>
            </p:cNvSpPr>
            <p:nvPr/>
          </p:nvSpPr>
          <p:spPr bwMode="auto">
            <a:xfrm>
              <a:off x="3905" y="3149"/>
              <a:ext cx="170" cy="44"/>
            </a:xfrm>
            <a:prstGeom prst="rect">
              <a:avLst/>
            </a:prstGeom>
            <a:solidFill>
              <a:srgbClr val="F43A6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224334" name="Group 78"/>
          <p:cNvGrpSpPr>
            <a:grpSpLocks/>
          </p:cNvGrpSpPr>
          <p:nvPr/>
        </p:nvGrpSpPr>
        <p:grpSpPr bwMode="auto">
          <a:xfrm>
            <a:off x="6907213" y="5695950"/>
            <a:ext cx="96837" cy="369888"/>
            <a:chOff x="4163" y="2964"/>
            <a:chExt cx="57" cy="233"/>
          </a:xfrm>
        </p:grpSpPr>
        <p:sp>
          <p:nvSpPr>
            <p:cNvPr id="224335" name="Rectangle 79"/>
            <p:cNvSpPr>
              <a:spLocks noChangeArrowheads="1"/>
            </p:cNvSpPr>
            <p:nvPr/>
          </p:nvSpPr>
          <p:spPr bwMode="auto">
            <a:xfrm>
              <a:off x="4168" y="2970"/>
              <a:ext cx="45" cy="227"/>
            </a:xfrm>
            <a:prstGeom prst="rect">
              <a:avLst/>
            </a:prstGeom>
            <a:solidFill>
              <a:srgbClr val="D59331"/>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36" name="Line 80"/>
            <p:cNvSpPr>
              <a:spLocks noChangeShapeType="1"/>
            </p:cNvSpPr>
            <p:nvPr/>
          </p:nvSpPr>
          <p:spPr bwMode="auto">
            <a:xfrm>
              <a:off x="4164" y="3024"/>
              <a:ext cx="53"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37" name="Rectangle 81"/>
            <p:cNvSpPr>
              <a:spLocks noChangeArrowheads="1"/>
            </p:cNvSpPr>
            <p:nvPr/>
          </p:nvSpPr>
          <p:spPr bwMode="auto">
            <a:xfrm>
              <a:off x="4163" y="2964"/>
              <a:ext cx="57" cy="59"/>
            </a:xfrm>
            <a:prstGeom prst="rect">
              <a:avLst/>
            </a:prstGeom>
            <a:solidFill>
              <a:srgbClr val="D5933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23812" tIns="12700" rIns="23812" bIns="12700">
              <a:spAutoFit/>
            </a:bodyPr>
            <a:lstStyle/>
            <a:p>
              <a:pPr algn="ctr" defTabSz="244475">
                <a:lnSpc>
                  <a:spcPct val="90000"/>
                </a:lnSpc>
              </a:pPr>
              <a:r>
                <a:rPr lang="en-US" sz="500" b="1">
                  <a:latin typeface="Times New Roman" charset="0"/>
                </a:rPr>
                <a:t>H</a:t>
              </a:r>
            </a:p>
          </p:txBody>
        </p:sp>
      </p:grpSp>
      <p:grpSp>
        <p:nvGrpSpPr>
          <p:cNvPr id="224338" name="Group 82"/>
          <p:cNvGrpSpPr>
            <a:grpSpLocks/>
          </p:cNvGrpSpPr>
          <p:nvPr/>
        </p:nvGrpSpPr>
        <p:grpSpPr bwMode="auto">
          <a:xfrm>
            <a:off x="6892925" y="5284788"/>
            <a:ext cx="96838" cy="369887"/>
            <a:chOff x="4159" y="2712"/>
            <a:chExt cx="57" cy="233"/>
          </a:xfrm>
        </p:grpSpPr>
        <p:grpSp>
          <p:nvGrpSpPr>
            <p:cNvPr id="224339" name="Group 83"/>
            <p:cNvGrpSpPr>
              <a:grpSpLocks/>
            </p:cNvGrpSpPr>
            <p:nvPr/>
          </p:nvGrpSpPr>
          <p:grpSpPr bwMode="auto">
            <a:xfrm>
              <a:off x="4159" y="2712"/>
              <a:ext cx="57" cy="233"/>
              <a:chOff x="4159" y="2712"/>
              <a:chExt cx="57" cy="233"/>
            </a:xfrm>
          </p:grpSpPr>
          <p:sp>
            <p:nvSpPr>
              <p:cNvPr id="224340" name="Rectangle 84"/>
              <p:cNvSpPr>
                <a:spLocks noChangeArrowheads="1"/>
              </p:cNvSpPr>
              <p:nvPr/>
            </p:nvSpPr>
            <p:spPr bwMode="auto">
              <a:xfrm>
                <a:off x="4165" y="2717"/>
                <a:ext cx="45" cy="228"/>
              </a:xfrm>
              <a:prstGeom prst="rect">
                <a:avLst/>
              </a:prstGeom>
              <a:solidFill>
                <a:srgbClr val="F43A62"/>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41" name="Line 85"/>
              <p:cNvSpPr>
                <a:spLocks noChangeShapeType="1"/>
              </p:cNvSpPr>
              <p:nvPr/>
            </p:nvSpPr>
            <p:spPr bwMode="auto">
              <a:xfrm>
                <a:off x="4161" y="2771"/>
                <a:ext cx="53"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42" name="Rectangle 86"/>
              <p:cNvSpPr>
                <a:spLocks noChangeArrowheads="1"/>
              </p:cNvSpPr>
              <p:nvPr/>
            </p:nvSpPr>
            <p:spPr bwMode="auto">
              <a:xfrm>
                <a:off x="4159" y="2712"/>
                <a:ext cx="57" cy="59"/>
              </a:xfrm>
              <a:prstGeom prst="rect">
                <a:avLst/>
              </a:prstGeom>
              <a:solidFill>
                <a:srgbClr val="F43A6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23812" tIns="12700" rIns="23812" bIns="12700">
                <a:spAutoFit/>
              </a:bodyPr>
              <a:lstStyle/>
              <a:p>
                <a:pPr algn="ctr" defTabSz="244475">
                  <a:lnSpc>
                    <a:spcPct val="90000"/>
                  </a:lnSpc>
                </a:pPr>
                <a:r>
                  <a:rPr lang="en-US" sz="500" b="1">
                    <a:latin typeface="Times New Roman" charset="0"/>
                  </a:rPr>
                  <a:t>H</a:t>
                </a:r>
              </a:p>
            </p:txBody>
          </p:sp>
        </p:grpSp>
        <p:sp>
          <p:nvSpPr>
            <p:cNvPr id="224343" name="Rectangle 87"/>
            <p:cNvSpPr>
              <a:spLocks noChangeArrowheads="1"/>
            </p:cNvSpPr>
            <p:nvPr/>
          </p:nvSpPr>
          <p:spPr bwMode="auto">
            <a:xfrm>
              <a:off x="4165" y="2775"/>
              <a:ext cx="44" cy="169"/>
            </a:xfrm>
            <a:prstGeom prst="rect">
              <a:avLst/>
            </a:prstGeom>
            <a:solidFill>
              <a:srgbClr val="F43A6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224344" name="Group 88"/>
          <p:cNvGrpSpPr>
            <a:grpSpLocks/>
          </p:cNvGrpSpPr>
          <p:nvPr/>
        </p:nvGrpSpPr>
        <p:grpSpPr bwMode="auto">
          <a:xfrm>
            <a:off x="6888163" y="4883150"/>
            <a:ext cx="101600" cy="371475"/>
            <a:chOff x="4159" y="2453"/>
            <a:chExt cx="52" cy="234"/>
          </a:xfrm>
        </p:grpSpPr>
        <p:grpSp>
          <p:nvGrpSpPr>
            <p:cNvPr id="224345" name="Group 89"/>
            <p:cNvGrpSpPr>
              <a:grpSpLocks/>
            </p:cNvGrpSpPr>
            <p:nvPr/>
          </p:nvGrpSpPr>
          <p:grpSpPr bwMode="auto">
            <a:xfrm>
              <a:off x="4159" y="2453"/>
              <a:ext cx="52" cy="233"/>
              <a:chOff x="4159" y="2453"/>
              <a:chExt cx="52" cy="233"/>
            </a:xfrm>
          </p:grpSpPr>
          <p:sp>
            <p:nvSpPr>
              <p:cNvPr id="224346" name="Rectangle 90"/>
              <p:cNvSpPr>
                <a:spLocks noChangeArrowheads="1"/>
              </p:cNvSpPr>
              <p:nvPr/>
            </p:nvSpPr>
            <p:spPr bwMode="auto">
              <a:xfrm>
                <a:off x="4163" y="2459"/>
                <a:ext cx="44" cy="227"/>
              </a:xfrm>
              <a:prstGeom prst="rect">
                <a:avLst/>
              </a:prstGeom>
              <a:solidFill>
                <a:srgbClr val="1E9EB8"/>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47" name="Line 91"/>
              <p:cNvSpPr>
                <a:spLocks noChangeShapeType="1"/>
              </p:cNvSpPr>
              <p:nvPr/>
            </p:nvSpPr>
            <p:spPr bwMode="auto">
              <a:xfrm>
                <a:off x="4159" y="2513"/>
                <a:ext cx="52"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48" name="Rectangle 92"/>
              <p:cNvSpPr>
                <a:spLocks noChangeArrowheads="1"/>
              </p:cNvSpPr>
              <p:nvPr/>
            </p:nvSpPr>
            <p:spPr bwMode="auto">
              <a:xfrm>
                <a:off x="4161" y="2453"/>
                <a:ext cx="49" cy="59"/>
              </a:xfrm>
              <a:prstGeom prst="rect">
                <a:avLst/>
              </a:prstGeom>
              <a:solidFill>
                <a:srgbClr val="1E9EB8"/>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23812" tIns="12700" rIns="23812" bIns="12700">
                <a:spAutoFit/>
              </a:bodyPr>
              <a:lstStyle/>
              <a:p>
                <a:pPr algn="ctr" defTabSz="244475">
                  <a:lnSpc>
                    <a:spcPct val="90000"/>
                  </a:lnSpc>
                </a:pPr>
                <a:r>
                  <a:rPr lang="en-US" sz="500" b="1">
                    <a:latin typeface="Times New Roman" charset="0"/>
                  </a:rPr>
                  <a:t>H</a:t>
                </a:r>
              </a:p>
            </p:txBody>
          </p:sp>
        </p:grpSp>
        <p:sp>
          <p:nvSpPr>
            <p:cNvPr id="224349" name="Rectangle 93"/>
            <p:cNvSpPr>
              <a:spLocks noChangeArrowheads="1"/>
            </p:cNvSpPr>
            <p:nvPr/>
          </p:nvSpPr>
          <p:spPr bwMode="auto">
            <a:xfrm>
              <a:off x="4161" y="2515"/>
              <a:ext cx="47" cy="172"/>
            </a:xfrm>
            <a:prstGeom prst="rect">
              <a:avLst/>
            </a:prstGeom>
            <a:solidFill>
              <a:srgbClr val="1E9EB8"/>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224350" name="Line 94"/>
          <p:cNvSpPr>
            <a:spLocks noChangeShapeType="1"/>
          </p:cNvSpPr>
          <p:nvPr/>
        </p:nvSpPr>
        <p:spPr bwMode="auto">
          <a:xfrm>
            <a:off x="1600200" y="5108575"/>
            <a:ext cx="0" cy="887413"/>
          </a:xfrm>
          <a:prstGeom prst="line">
            <a:avLst/>
          </a:prstGeom>
          <a:noFill/>
          <a:ln w="127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51" name="Line 95"/>
          <p:cNvSpPr>
            <a:spLocks noChangeShapeType="1"/>
          </p:cNvSpPr>
          <p:nvPr/>
        </p:nvSpPr>
        <p:spPr bwMode="auto">
          <a:xfrm flipV="1">
            <a:off x="7305675" y="5083175"/>
            <a:ext cx="0" cy="846138"/>
          </a:xfrm>
          <a:prstGeom prst="line">
            <a:avLst/>
          </a:prstGeom>
          <a:noFill/>
          <a:ln w="127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52" name="Line 96"/>
          <p:cNvSpPr>
            <a:spLocks noChangeShapeType="1"/>
          </p:cNvSpPr>
          <p:nvPr/>
        </p:nvSpPr>
        <p:spPr bwMode="auto">
          <a:xfrm>
            <a:off x="1219200" y="2921000"/>
            <a:ext cx="0" cy="877888"/>
          </a:xfrm>
          <a:prstGeom prst="line">
            <a:avLst/>
          </a:prstGeom>
          <a:noFill/>
          <a:ln w="127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53" name="Line 97"/>
          <p:cNvSpPr>
            <a:spLocks noChangeShapeType="1"/>
          </p:cNvSpPr>
          <p:nvPr/>
        </p:nvSpPr>
        <p:spPr bwMode="auto">
          <a:xfrm flipV="1">
            <a:off x="7610475" y="2801938"/>
            <a:ext cx="0" cy="920750"/>
          </a:xfrm>
          <a:prstGeom prst="line">
            <a:avLst/>
          </a:prstGeom>
          <a:noFill/>
          <a:ln w="127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54" name="Rectangle 98"/>
          <p:cNvSpPr>
            <a:spLocks noChangeArrowheads="1"/>
          </p:cNvSpPr>
          <p:nvPr/>
        </p:nvSpPr>
        <p:spPr bwMode="auto">
          <a:xfrm>
            <a:off x="1350963" y="2454275"/>
            <a:ext cx="1484312" cy="233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2550" tIns="41275" rIns="82550" bIns="41275">
            <a:spAutoFit/>
          </a:bodyPr>
          <a:lstStyle/>
          <a:p>
            <a:pPr algn="ctr" defTabSz="814388">
              <a:lnSpc>
                <a:spcPct val="90000"/>
              </a:lnSpc>
            </a:pPr>
            <a:r>
              <a:rPr lang="en-US" sz="1100" b="1">
                <a:solidFill>
                  <a:srgbClr val="D59331"/>
                </a:solidFill>
                <a:latin typeface="Times New Roman" charset="0"/>
              </a:rPr>
              <a:t>Voice</a:t>
            </a:r>
            <a:r>
              <a:rPr lang="en-US" sz="1100" b="1">
                <a:latin typeface="Times New Roman" charset="0"/>
              </a:rPr>
              <a:t>    </a:t>
            </a:r>
            <a:r>
              <a:rPr lang="en-US" sz="1100" b="1">
                <a:solidFill>
                  <a:srgbClr val="FF3300"/>
                </a:solidFill>
                <a:latin typeface="Times New Roman" charset="0"/>
              </a:rPr>
              <a:t>Video</a:t>
            </a:r>
            <a:r>
              <a:rPr lang="en-US" sz="1100" b="1">
                <a:latin typeface="Times New Roman" charset="0"/>
              </a:rPr>
              <a:t>      </a:t>
            </a:r>
            <a:r>
              <a:rPr lang="en-US" sz="1100" b="1">
                <a:solidFill>
                  <a:srgbClr val="1E9EB8"/>
                </a:solidFill>
                <a:latin typeface="Times New Roman" charset="0"/>
              </a:rPr>
              <a:t>Data</a:t>
            </a:r>
            <a:endParaRPr lang="en-US" sz="1100" b="1">
              <a:latin typeface="Times New Roman" charset="0"/>
            </a:endParaRPr>
          </a:p>
        </p:txBody>
      </p:sp>
      <p:sp>
        <p:nvSpPr>
          <p:cNvPr id="224355" name="Rectangle 99"/>
          <p:cNvSpPr>
            <a:spLocks noChangeArrowheads="1"/>
          </p:cNvSpPr>
          <p:nvPr/>
        </p:nvSpPr>
        <p:spPr bwMode="auto">
          <a:xfrm>
            <a:off x="5867400" y="2381250"/>
            <a:ext cx="1484313" cy="233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2550" tIns="41275" rIns="82550" bIns="41275">
            <a:spAutoFit/>
          </a:bodyPr>
          <a:lstStyle/>
          <a:p>
            <a:pPr algn="ctr" defTabSz="814388">
              <a:lnSpc>
                <a:spcPct val="90000"/>
              </a:lnSpc>
            </a:pPr>
            <a:r>
              <a:rPr lang="en-US" sz="1100" b="1">
                <a:solidFill>
                  <a:srgbClr val="D59331"/>
                </a:solidFill>
                <a:latin typeface="Times New Roman" charset="0"/>
              </a:rPr>
              <a:t>Voice</a:t>
            </a:r>
            <a:r>
              <a:rPr lang="en-US" sz="1100" b="1">
                <a:latin typeface="Times New Roman" charset="0"/>
              </a:rPr>
              <a:t>    </a:t>
            </a:r>
            <a:r>
              <a:rPr lang="en-US" sz="1100" b="1">
                <a:solidFill>
                  <a:srgbClr val="FF3300"/>
                </a:solidFill>
                <a:latin typeface="Times New Roman" charset="0"/>
              </a:rPr>
              <a:t>Video</a:t>
            </a:r>
            <a:r>
              <a:rPr lang="en-US" sz="1100" b="1">
                <a:latin typeface="Times New Roman" charset="0"/>
              </a:rPr>
              <a:t>      </a:t>
            </a:r>
            <a:r>
              <a:rPr lang="en-US" sz="1100" b="1">
                <a:solidFill>
                  <a:srgbClr val="1E9EB8"/>
                </a:solidFill>
                <a:latin typeface="Times New Roman" charset="0"/>
              </a:rPr>
              <a:t>Data</a:t>
            </a:r>
            <a:endParaRPr lang="en-US" sz="1100" b="1">
              <a:latin typeface="Times New Roman" charset="0"/>
            </a:endParaRPr>
          </a:p>
        </p:txBody>
      </p:sp>
      <p:sp>
        <p:nvSpPr>
          <p:cNvPr id="224356" name="Rectangle 100"/>
          <p:cNvSpPr>
            <a:spLocks noChangeArrowheads="1"/>
          </p:cNvSpPr>
          <p:nvPr/>
        </p:nvSpPr>
        <p:spPr bwMode="auto">
          <a:xfrm>
            <a:off x="3057525" y="2727325"/>
            <a:ext cx="788988" cy="466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2550" tIns="41275" rIns="82550" bIns="41275">
            <a:spAutoFit/>
          </a:bodyPr>
          <a:lstStyle/>
          <a:p>
            <a:pPr algn="ctr" defTabSz="814388">
              <a:lnSpc>
                <a:spcPct val="90000"/>
              </a:lnSpc>
            </a:pPr>
            <a:r>
              <a:rPr lang="en-US" sz="1400" b="1">
                <a:solidFill>
                  <a:srgbClr val="FF3300"/>
                </a:solidFill>
                <a:latin typeface="Times New Roman" charset="0"/>
              </a:rPr>
              <a:t>BISDN</a:t>
            </a:r>
          </a:p>
          <a:p>
            <a:pPr algn="ctr" defTabSz="814388">
              <a:lnSpc>
                <a:spcPct val="90000"/>
              </a:lnSpc>
            </a:pPr>
            <a:r>
              <a:rPr lang="en-US" sz="1400" b="1">
                <a:solidFill>
                  <a:srgbClr val="FF3300"/>
                </a:solidFill>
                <a:latin typeface="Times New Roman" charset="0"/>
              </a:rPr>
              <a:t>Services</a:t>
            </a:r>
          </a:p>
        </p:txBody>
      </p:sp>
      <p:sp>
        <p:nvSpPr>
          <p:cNvPr id="224357" name="Rectangle 101"/>
          <p:cNvSpPr>
            <a:spLocks noChangeArrowheads="1"/>
          </p:cNvSpPr>
          <p:nvPr/>
        </p:nvSpPr>
        <p:spPr bwMode="auto">
          <a:xfrm>
            <a:off x="4914900" y="2735263"/>
            <a:ext cx="788988" cy="466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2550" tIns="41275" rIns="82550" bIns="41275">
            <a:spAutoFit/>
          </a:bodyPr>
          <a:lstStyle/>
          <a:p>
            <a:pPr algn="ctr" defTabSz="814388">
              <a:lnSpc>
                <a:spcPct val="90000"/>
              </a:lnSpc>
            </a:pPr>
            <a:r>
              <a:rPr lang="en-US" sz="1400" b="1">
                <a:solidFill>
                  <a:srgbClr val="FF3300"/>
                </a:solidFill>
                <a:latin typeface="Times New Roman" charset="0"/>
              </a:rPr>
              <a:t>BISDN</a:t>
            </a:r>
          </a:p>
          <a:p>
            <a:pPr algn="ctr" defTabSz="814388">
              <a:lnSpc>
                <a:spcPct val="90000"/>
              </a:lnSpc>
            </a:pPr>
            <a:r>
              <a:rPr lang="en-US" sz="1400" b="1">
                <a:solidFill>
                  <a:srgbClr val="FF3300"/>
                </a:solidFill>
                <a:latin typeface="Times New Roman" charset="0"/>
              </a:rPr>
              <a:t>Services</a:t>
            </a:r>
          </a:p>
        </p:txBody>
      </p:sp>
      <p:sp>
        <p:nvSpPr>
          <p:cNvPr id="224358" name="Rectangle 102"/>
          <p:cNvSpPr>
            <a:spLocks noChangeArrowheads="1"/>
          </p:cNvSpPr>
          <p:nvPr/>
        </p:nvSpPr>
        <p:spPr bwMode="auto">
          <a:xfrm>
            <a:off x="4981575" y="3827463"/>
            <a:ext cx="935038" cy="247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2550" tIns="41275" rIns="82550" bIns="41275">
            <a:spAutoFit/>
          </a:bodyPr>
          <a:lstStyle/>
          <a:p>
            <a:pPr algn="ctr" defTabSz="814388">
              <a:lnSpc>
                <a:spcPct val="90000"/>
              </a:lnSpc>
            </a:pPr>
            <a:r>
              <a:rPr lang="en-US" sz="1200" b="1">
                <a:solidFill>
                  <a:srgbClr val="003399"/>
                </a:solidFill>
                <a:latin typeface="Times New Roman" charset="0"/>
              </a:rPr>
              <a:t>Reassembly</a:t>
            </a:r>
          </a:p>
        </p:txBody>
      </p:sp>
      <p:grpSp>
        <p:nvGrpSpPr>
          <p:cNvPr id="224359" name="Group 103"/>
          <p:cNvGrpSpPr>
            <a:grpSpLocks/>
          </p:cNvGrpSpPr>
          <p:nvPr/>
        </p:nvGrpSpPr>
        <p:grpSpPr bwMode="auto">
          <a:xfrm>
            <a:off x="2925763" y="3709988"/>
            <a:ext cx="909637" cy="265112"/>
            <a:chOff x="1634" y="1684"/>
            <a:chExt cx="573" cy="167"/>
          </a:xfrm>
        </p:grpSpPr>
        <p:grpSp>
          <p:nvGrpSpPr>
            <p:cNvPr id="224360" name="Group 104"/>
            <p:cNvGrpSpPr>
              <a:grpSpLocks/>
            </p:cNvGrpSpPr>
            <p:nvPr/>
          </p:nvGrpSpPr>
          <p:grpSpPr bwMode="auto">
            <a:xfrm>
              <a:off x="1634" y="1710"/>
              <a:ext cx="477" cy="108"/>
              <a:chOff x="1634" y="1710"/>
              <a:chExt cx="477" cy="108"/>
            </a:xfrm>
          </p:grpSpPr>
          <p:sp>
            <p:nvSpPr>
              <p:cNvPr id="224361" name="Freeform 105"/>
              <p:cNvSpPr>
                <a:spLocks/>
              </p:cNvSpPr>
              <p:nvPr/>
            </p:nvSpPr>
            <p:spPr bwMode="auto">
              <a:xfrm>
                <a:off x="1684" y="1715"/>
                <a:ext cx="416" cy="80"/>
              </a:xfrm>
              <a:custGeom>
                <a:avLst/>
                <a:gdLst>
                  <a:gd name="T0" fmla="*/ 0 w 416"/>
                  <a:gd name="T1" fmla="*/ 0 h 80"/>
                  <a:gd name="T2" fmla="*/ 120 w 416"/>
                  <a:gd name="T3" fmla="*/ 28 h 80"/>
                  <a:gd name="T4" fmla="*/ 322 w 416"/>
                  <a:gd name="T5" fmla="*/ 69 h 80"/>
                  <a:gd name="T6" fmla="*/ 385 w 416"/>
                  <a:gd name="T7" fmla="*/ 79 h 80"/>
                  <a:gd name="T8" fmla="*/ 415 w 416"/>
                  <a:gd name="T9" fmla="*/ 69 h 80"/>
                  <a:gd name="T10" fmla="*/ 378 w 416"/>
                  <a:gd name="T11" fmla="*/ 63 h 80"/>
                  <a:gd name="T12" fmla="*/ 356 w 416"/>
                  <a:gd name="T13" fmla="*/ 54 h 80"/>
                  <a:gd name="T14" fmla="*/ 334 w 416"/>
                  <a:gd name="T15" fmla="*/ 42 h 80"/>
                  <a:gd name="T16" fmla="*/ 190 w 416"/>
                  <a:gd name="T17" fmla="*/ 16 h 80"/>
                  <a:gd name="T18" fmla="*/ 80 w 416"/>
                  <a:gd name="T19" fmla="*/ 2 h 80"/>
                  <a:gd name="T20" fmla="*/ 0 w 416"/>
                  <a:gd name="T21"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6" h="80">
                    <a:moveTo>
                      <a:pt x="0" y="0"/>
                    </a:moveTo>
                    <a:lnTo>
                      <a:pt x="120" y="28"/>
                    </a:lnTo>
                    <a:lnTo>
                      <a:pt x="322" y="69"/>
                    </a:lnTo>
                    <a:lnTo>
                      <a:pt x="385" y="79"/>
                    </a:lnTo>
                    <a:lnTo>
                      <a:pt x="415" y="69"/>
                    </a:lnTo>
                    <a:lnTo>
                      <a:pt x="378" y="63"/>
                    </a:lnTo>
                    <a:lnTo>
                      <a:pt x="356" y="54"/>
                    </a:lnTo>
                    <a:lnTo>
                      <a:pt x="334" y="42"/>
                    </a:lnTo>
                    <a:lnTo>
                      <a:pt x="190" y="16"/>
                    </a:lnTo>
                    <a:lnTo>
                      <a:pt x="80" y="2"/>
                    </a:lnTo>
                    <a:lnTo>
                      <a:pt x="0" y="0"/>
                    </a:lnTo>
                  </a:path>
                </a:pathLst>
              </a:custGeom>
              <a:solidFill>
                <a:srgbClr val="808080"/>
              </a:solidFill>
              <a:ln>
                <a:noFill/>
              </a:ln>
              <a:effectLst/>
              <a:extLst>
                <a:ext uri="{91240B29-F687-4f45-9708-019B960494DF}">
                  <a14:hiddenLine xmlns:a14="http://schemas.microsoft.com/office/drawing/2010/main" xmlns="" w="9525" cap="rnd">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4362" name="Freeform 106"/>
              <p:cNvSpPr>
                <a:spLocks/>
              </p:cNvSpPr>
              <p:nvPr/>
            </p:nvSpPr>
            <p:spPr bwMode="auto">
              <a:xfrm>
                <a:off x="1646" y="1710"/>
                <a:ext cx="442" cy="89"/>
              </a:xfrm>
              <a:custGeom>
                <a:avLst/>
                <a:gdLst>
                  <a:gd name="T0" fmla="*/ 0 w 442"/>
                  <a:gd name="T1" fmla="*/ 0 h 89"/>
                  <a:gd name="T2" fmla="*/ 149 w 442"/>
                  <a:gd name="T3" fmla="*/ 37 h 89"/>
                  <a:gd name="T4" fmla="*/ 351 w 442"/>
                  <a:gd name="T5" fmla="*/ 78 h 89"/>
                  <a:gd name="T6" fmla="*/ 412 w 442"/>
                  <a:gd name="T7" fmla="*/ 88 h 89"/>
                  <a:gd name="T8" fmla="*/ 441 w 442"/>
                  <a:gd name="T9" fmla="*/ 70 h 89"/>
                  <a:gd name="T10" fmla="*/ 406 w 442"/>
                  <a:gd name="T11" fmla="*/ 71 h 89"/>
                  <a:gd name="T12" fmla="*/ 385 w 442"/>
                  <a:gd name="T13" fmla="*/ 63 h 89"/>
                  <a:gd name="T14" fmla="*/ 363 w 442"/>
                  <a:gd name="T15" fmla="*/ 46 h 89"/>
                  <a:gd name="T16" fmla="*/ 218 w 442"/>
                  <a:gd name="T17" fmla="*/ 22 h 89"/>
                  <a:gd name="T18" fmla="*/ 107 w 442"/>
                  <a:gd name="T19" fmla="*/ 6 h 89"/>
                  <a:gd name="T20" fmla="*/ 37 w 442"/>
                  <a:gd name="T21" fmla="*/ 1 h 89"/>
                  <a:gd name="T22" fmla="*/ 0 w 442"/>
                  <a:gd name="T23"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2" h="89">
                    <a:moveTo>
                      <a:pt x="0" y="0"/>
                    </a:moveTo>
                    <a:lnTo>
                      <a:pt x="149" y="37"/>
                    </a:lnTo>
                    <a:lnTo>
                      <a:pt x="351" y="78"/>
                    </a:lnTo>
                    <a:lnTo>
                      <a:pt x="412" y="88"/>
                    </a:lnTo>
                    <a:lnTo>
                      <a:pt x="441" y="70"/>
                    </a:lnTo>
                    <a:lnTo>
                      <a:pt x="406" y="71"/>
                    </a:lnTo>
                    <a:lnTo>
                      <a:pt x="385" y="63"/>
                    </a:lnTo>
                    <a:lnTo>
                      <a:pt x="363" y="46"/>
                    </a:lnTo>
                    <a:lnTo>
                      <a:pt x="218" y="22"/>
                    </a:lnTo>
                    <a:lnTo>
                      <a:pt x="107" y="6"/>
                    </a:lnTo>
                    <a:lnTo>
                      <a:pt x="37" y="1"/>
                    </a:lnTo>
                    <a:lnTo>
                      <a:pt x="0" y="0"/>
                    </a:lnTo>
                  </a:path>
                </a:pathLst>
              </a:custGeom>
              <a:solidFill>
                <a:srgbClr val="808080"/>
              </a:solidFill>
              <a:ln>
                <a:noFill/>
              </a:ln>
              <a:effectLst/>
              <a:extLst>
                <a:ext uri="{91240B29-F687-4f45-9708-019B960494DF}">
                  <a14:hiddenLine xmlns:a14="http://schemas.microsoft.com/office/drawing/2010/main" xmlns="" w="9525" cap="rnd">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grpSp>
            <p:nvGrpSpPr>
              <p:cNvPr id="224363" name="Group 107"/>
              <p:cNvGrpSpPr>
                <a:grpSpLocks/>
              </p:cNvGrpSpPr>
              <p:nvPr/>
            </p:nvGrpSpPr>
            <p:grpSpPr bwMode="auto">
              <a:xfrm>
                <a:off x="1634" y="1746"/>
                <a:ext cx="477" cy="72"/>
                <a:chOff x="1634" y="1746"/>
                <a:chExt cx="477" cy="72"/>
              </a:xfrm>
            </p:grpSpPr>
            <p:grpSp>
              <p:nvGrpSpPr>
                <p:cNvPr id="224364" name="Group 108"/>
                <p:cNvGrpSpPr>
                  <a:grpSpLocks/>
                </p:cNvGrpSpPr>
                <p:nvPr/>
              </p:nvGrpSpPr>
              <p:grpSpPr bwMode="auto">
                <a:xfrm>
                  <a:off x="1634" y="1746"/>
                  <a:ext cx="477" cy="72"/>
                  <a:chOff x="1634" y="1746"/>
                  <a:chExt cx="477" cy="72"/>
                </a:xfrm>
              </p:grpSpPr>
              <p:grpSp>
                <p:nvGrpSpPr>
                  <p:cNvPr id="224365" name="Group 109"/>
                  <p:cNvGrpSpPr>
                    <a:grpSpLocks/>
                  </p:cNvGrpSpPr>
                  <p:nvPr/>
                </p:nvGrpSpPr>
                <p:grpSpPr bwMode="auto">
                  <a:xfrm>
                    <a:off x="1634" y="1746"/>
                    <a:ext cx="477" cy="72"/>
                    <a:chOff x="1634" y="1746"/>
                    <a:chExt cx="477" cy="72"/>
                  </a:xfrm>
                </p:grpSpPr>
                <p:sp>
                  <p:nvSpPr>
                    <p:cNvPr id="224366" name="Freeform 110"/>
                    <p:cNvSpPr>
                      <a:spLocks/>
                    </p:cNvSpPr>
                    <p:nvPr/>
                  </p:nvSpPr>
                  <p:spPr bwMode="auto">
                    <a:xfrm>
                      <a:off x="1659" y="1748"/>
                      <a:ext cx="452" cy="70"/>
                    </a:xfrm>
                    <a:custGeom>
                      <a:avLst/>
                      <a:gdLst>
                        <a:gd name="T0" fmla="*/ 409 w 452"/>
                        <a:gd name="T1" fmla="*/ 0 h 70"/>
                        <a:gd name="T2" fmla="*/ 0 w 452"/>
                        <a:gd name="T3" fmla="*/ 61 h 70"/>
                        <a:gd name="T4" fmla="*/ 33 w 452"/>
                        <a:gd name="T5" fmla="*/ 69 h 70"/>
                        <a:gd name="T6" fmla="*/ 86 w 452"/>
                        <a:gd name="T7" fmla="*/ 68 h 70"/>
                        <a:gd name="T8" fmla="*/ 150 w 452"/>
                        <a:gd name="T9" fmla="*/ 62 h 70"/>
                        <a:gd name="T10" fmla="*/ 262 w 452"/>
                        <a:gd name="T11" fmla="*/ 47 h 70"/>
                        <a:gd name="T12" fmla="*/ 368 w 452"/>
                        <a:gd name="T13" fmla="*/ 34 h 70"/>
                        <a:gd name="T14" fmla="*/ 377 w 452"/>
                        <a:gd name="T15" fmla="*/ 27 h 70"/>
                        <a:gd name="T16" fmla="*/ 388 w 452"/>
                        <a:gd name="T17" fmla="*/ 16 h 70"/>
                        <a:gd name="T18" fmla="*/ 451 w 452"/>
                        <a:gd name="T19" fmla="*/ 0 h 70"/>
                        <a:gd name="T20" fmla="*/ 409 w 452"/>
                        <a:gd name="T21"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2" h="70">
                          <a:moveTo>
                            <a:pt x="409" y="0"/>
                          </a:moveTo>
                          <a:lnTo>
                            <a:pt x="0" y="61"/>
                          </a:lnTo>
                          <a:lnTo>
                            <a:pt x="33" y="69"/>
                          </a:lnTo>
                          <a:lnTo>
                            <a:pt x="86" y="68"/>
                          </a:lnTo>
                          <a:lnTo>
                            <a:pt x="150" y="62"/>
                          </a:lnTo>
                          <a:lnTo>
                            <a:pt x="262" y="47"/>
                          </a:lnTo>
                          <a:lnTo>
                            <a:pt x="368" y="34"/>
                          </a:lnTo>
                          <a:lnTo>
                            <a:pt x="377" y="27"/>
                          </a:lnTo>
                          <a:lnTo>
                            <a:pt x="388" y="16"/>
                          </a:lnTo>
                          <a:lnTo>
                            <a:pt x="451" y="0"/>
                          </a:lnTo>
                          <a:lnTo>
                            <a:pt x="409" y="0"/>
                          </a:lnTo>
                        </a:path>
                      </a:pathLst>
                    </a:custGeom>
                    <a:solidFill>
                      <a:srgbClr val="808080"/>
                    </a:solidFill>
                    <a:ln>
                      <a:noFill/>
                    </a:ln>
                    <a:effectLst/>
                    <a:extLst>
                      <a:ext uri="{91240B29-F687-4f45-9708-019B960494DF}">
                        <a14:hiddenLine xmlns:a14="http://schemas.microsoft.com/office/drawing/2010/main" xmlns="" w="9525" cap="rnd">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4367" name="Freeform 111"/>
                    <p:cNvSpPr>
                      <a:spLocks/>
                    </p:cNvSpPr>
                    <p:nvPr/>
                  </p:nvSpPr>
                  <p:spPr bwMode="auto">
                    <a:xfrm>
                      <a:off x="1634" y="1746"/>
                      <a:ext cx="472" cy="69"/>
                    </a:xfrm>
                    <a:custGeom>
                      <a:avLst/>
                      <a:gdLst>
                        <a:gd name="T0" fmla="*/ 428 w 472"/>
                        <a:gd name="T1" fmla="*/ 0 h 69"/>
                        <a:gd name="T2" fmla="*/ 0 w 472"/>
                        <a:gd name="T3" fmla="*/ 56 h 69"/>
                        <a:gd name="T4" fmla="*/ 53 w 472"/>
                        <a:gd name="T5" fmla="*/ 68 h 69"/>
                        <a:gd name="T6" fmla="*/ 105 w 472"/>
                        <a:gd name="T7" fmla="*/ 67 h 69"/>
                        <a:gd name="T8" fmla="*/ 169 w 472"/>
                        <a:gd name="T9" fmla="*/ 61 h 69"/>
                        <a:gd name="T10" fmla="*/ 281 w 472"/>
                        <a:gd name="T11" fmla="*/ 46 h 69"/>
                        <a:gd name="T12" fmla="*/ 386 w 472"/>
                        <a:gd name="T13" fmla="*/ 33 h 69"/>
                        <a:gd name="T14" fmla="*/ 395 w 472"/>
                        <a:gd name="T15" fmla="*/ 26 h 69"/>
                        <a:gd name="T16" fmla="*/ 407 w 472"/>
                        <a:gd name="T17" fmla="*/ 15 h 69"/>
                        <a:gd name="T18" fmla="*/ 471 w 472"/>
                        <a:gd name="T19" fmla="*/ 3 h 69"/>
                        <a:gd name="T20" fmla="*/ 428 w 472"/>
                        <a:gd name="T21"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2" h="69">
                          <a:moveTo>
                            <a:pt x="428" y="0"/>
                          </a:moveTo>
                          <a:lnTo>
                            <a:pt x="0" y="56"/>
                          </a:lnTo>
                          <a:lnTo>
                            <a:pt x="53" y="68"/>
                          </a:lnTo>
                          <a:lnTo>
                            <a:pt x="105" y="67"/>
                          </a:lnTo>
                          <a:lnTo>
                            <a:pt x="169" y="61"/>
                          </a:lnTo>
                          <a:lnTo>
                            <a:pt x="281" y="46"/>
                          </a:lnTo>
                          <a:lnTo>
                            <a:pt x="386" y="33"/>
                          </a:lnTo>
                          <a:lnTo>
                            <a:pt x="395" y="26"/>
                          </a:lnTo>
                          <a:lnTo>
                            <a:pt x="407" y="15"/>
                          </a:lnTo>
                          <a:lnTo>
                            <a:pt x="471" y="3"/>
                          </a:lnTo>
                          <a:lnTo>
                            <a:pt x="428" y="0"/>
                          </a:lnTo>
                        </a:path>
                      </a:pathLst>
                    </a:custGeom>
                    <a:solidFill>
                      <a:srgbClr val="808080"/>
                    </a:solidFill>
                    <a:ln>
                      <a:noFill/>
                    </a:ln>
                    <a:effectLst/>
                    <a:extLst>
                      <a:ext uri="{91240B29-F687-4f45-9708-019B960494DF}">
                        <a14:hiddenLine xmlns:a14="http://schemas.microsoft.com/office/drawing/2010/main" xmlns="" w="9525" cap="rnd">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4368" name="Freeform 112"/>
                    <p:cNvSpPr>
                      <a:spLocks/>
                    </p:cNvSpPr>
                    <p:nvPr/>
                  </p:nvSpPr>
                  <p:spPr bwMode="auto">
                    <a:xfrm>
                      <a:off x="1687" y="1752"/>
                      <a:ext cx="354" cy="63"/>
                    </a:xfrm>
                    <a:custGeom>
                      <a:avLst/>
                      <a:gdLst>
                        <a:gd name="T0" fmla="*/ 328 w 354"/>
                        <a:gd name="T1" fmla="*/ 0 h 63"/>
                        <a:gd name="T2" fmla="*/ 279 w 354"/>
                        <a:gd name="T3" fmla="*/ 6 h 63"/>
                        <a:gd name="T4" fmla="*/ 286 w 354"/>
                        <a:gd name="T5" fmla="*/ 28 h 63"/>
                        <a:gd name="T6" fmla="*/ 217 w 354"/>
                        <a:gd name="T7" fmla="*/ 36 h 63"/>
                        <a:gd name="T8" fmla="*/ 145 w 354"/>
                        <a:gd name="T9" fmla="*/ 43 h 63"/>
                        <a:gd name="T10" fmla="*/ 74 w 354"/>
                        <a:gd name="T11" fmla="*/ 53 h 63"/>
                        <a:gd name="T12" fmla="*/ 0 w 354"/>
                        <a:gd name="T13" fmla="*/ 62 h 63"/>
                        <a:gd name="T14" fmla="*/ 52 w 354"/>
                        <a:gd name="T15" fmla="*/ 61 h 63"/>
                        <a:gd name="T16" fmla="*/ 115 w 354"/>
                        <a:gd name="T17" fmla="*/ 55 h 63"/>
                        <a:gd name="T18" fmla="*/ 227 w 354"/>
                        <a:gd name="T19" fmla="*/ 40 h 63"/>
                        <a:gd name="T20" fmla="*/ 333 w 354"/>
                        <a:gd name="T21" fmla="*/ 27 h 63"/>
                        <a:gd name="T22" fmla="*/ 341 w 354"/>
                        <a:gd name="T23" fmla="*/ 20 h 63"/>
                        <a:gd name="T24" fmla="*/ 353 w 354"/>
                        <a:gd name="T25" fmla="*/ 9 h 63"/>
                        <a:gd name="T26" fmla="*/ 341 w 354"/>
                        <a:gd name="T27" fmla="*/ 3 h 63"/>
                        <a:gd name="T28" fmla="*/ 328 w 354"/>
                        <a:gd name="T2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4" h="63">
                          <a:moveTo>
                            <a:pt x="328" y="0"/>
                          </a:moveTo>
                          <a:lnTo>
                            <a:pt x="279" y="6"/>
                          </a:lnTo>
                          <a:lnTo>
                            <a:pt x="286" y="28"/>
                          </a:lnTo>
                          <a:lnTo>
                            <a:pt x="217" y="36"/>
                          </a:lnTo>
                          <a:lnTo>
                            <a:pt x="145" y="43"/>
                          </a:lnTo>
                          <a:lnTo>
                            <a:pt x="74" y="53"/>
                          </a:lnTo>
                          <a:lnTo>
                            <a:pt x="0" y="62"/>
                          </a:lnTo>
                          <a:lnTo>
                            <a:pt x="52" y="61"/>
                          </a:lnTo>
                          <a:lnTo>
                            <a:pt x="115" y="55"/>
                          </a:lnTo>
                          <a:lnTo>
                            <a:pt x="227" y="40"/>
                          </a:lnTo>
                          <a:lnTo>
                            <a:pt x="333" y="27"/>
                          </a:lnTo>
                          <a:lnTo>
                            <a:pt x="341" y="20"/>
                          </a:lnTo>
                          <a:lnTo>
                            <a:pt x="353" y="9"/>
                          </a:lnTo>
                          <a:lnTo>
                            <a:pt x="341" y="3"/>
                          </a:lnTo>
                          <a:lnTo>
                            <a:pt x="328" y="0"/>
                          </a:lnTo>
                        </a:path>
                      </a:pathLst>
                    </a:custGeom>
                    <a:solidFill>
                      <a:srgbClr val="808080"/>
                    </a:solidFill>
                    <a:ln>
                      <a:noFill/>
                    </a:ln>
                    <a:effectLst/>
                    <a:extLst>
                      <a:ext uri="{91240B29-F687-4f45-9708-019B960494DF}">
                        <a14:hiddenLine xmlns:a14="http://schemas.microsoft.com/office/drawing/2010/main" xmlns="" w="9525" cap="rnd">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grpSp>
              <p:sp>
                <p:nvSpPr>
                  <p:cNvPr id="224369" name="Freeform 113"/>
                  <p:cNvSpPr>
                    <a:spLocks/>
                  </p:cNvSpPr>
                  <p:nvPr/>
                </p:nvSpPr>
                <p:spPr bwMode="auto">
                  <a:xfrm>
                    <a:off x="1931" y="1758"/>
                    <a:ext cx="45" cy="28"/>
                  </a:xfrm>
                  <a:custGeom>
                    <a:avLst/>
                    <a:gdLst>
                      <a:gd name="T0" fmla="*/ 0 w 45"/>
                      <a:gd name="T1" fmla="*/ 26 h 28"/>
                      <a:gd name="T2" fmla="*/ 42 w 45"/>
                      <a:gd name="T3" fmla="*/ 21 h 28"/>
                      <a:gd name="T4" fmla="*/ 35 w 45"/>
                      <a:gd name="T5" fmla="*/ 0 h 28"/>
                      <a:gd name="T6" fmla="*/ 40 w 45"/>
                      <a:gd name="T7" fmla="*/ 0 h 28"/>
                      <a:gd name="T8" fmla="*/ 39 w 45"/>
                      <a:gd name="T9" fmla="*/ 9 h 28"/>
                      <a:gd name="T10" fmla="*/ 44 w 45"/>
                      <a:gd name="T11" fmla="*/ 24 h 28"/>
                      <a:gd name="T12" fmla="*/ 0 w 45"/>
                      <a:gd name="T13" fmla="*/ 27 h 28"/>
                      <a:gd name="T14" fmla="*/ 0 w 45"/>
                      <a:gd name="T15" fmla="*/ 26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28">
                        <a:moveTo>
                          <a:pt x="0" y="26"/>
                        </a:moveTo>
                        <a:lnTo>
                          <a:pt x="42" y="21"/>
                        </a:lnTo>
                        <a:lnTo>
                          <a:pt x="35" y="0"/>
                        </a:lnTo>
                        <a:lnTo>
                          <a:pt x="40" y="0"/>
                        </a:lnTo>
                        <a:lnTo>
                          <a:pt x="39" y="9"/>
                        </a:lnTo>
                        <a:lnTo>
                          <a:pt x="44" y="24"/>
                        </a:lnTo>
                        <a:lnTo>
                          <a:pt x="0" y="27"/>
                        </a:lnTo>
                        <a:lnTo>
                          <a:pt x="0" y="26"/>
                        </a:lnTo>
                      </a:path>
                    </a:pathLst>
                  </a:custGeom>
                  <a:solidFill>
                    <a:srgbClr val="808080"/>
                  </a:solidFill>
                  <a:ln>
                    <a:noFill/>
                  </a:ln>
                  <a:effectLst/>
                  <a:extLst>
                    <a:ext uri="{91240B29-F687-4f45-9708-019B960494DF}">
                      <a14:hiddenLine xmlns:a14="http://schemas.microsoft.com/office/drawing/2010/main" xmlns="" w="9525" cap="rnd">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4370" name="Freeform 114"/>
                  <p:cNvSpPr>
                    <a:spLocks/>
                  </p:cNvSpPr>
                  <p:nvPr/>
                </p:nvSpPr>
                <p:spPr bwMode="auto">
                  <a:xfrm>
                    <a:off x="1895" y="1754"/>
                    <a:ext cx="100" cy="17"/>
                  </a:xfrm>
                  <a:custGeom>
                    <a:avLst/>
                    <a:gdLst>
                      <a:gd name="T0" fmla="*/ 0 w 100"/>
                      <a:gd name="T1" fmla="*/ 16 h 17"/>
                      <a:gd name="T2" fmla="*/ 49 w 100"/>
                      <a:gd name="T3" fmla="*/ 8 h 17"/>
                      <a:gd name="T4" fmla="*/ 77 w 100"/>
                      <a:gd name="T5" fmla="*/ 4 h 17"/>
                      <a:gd name="T6" fmla="*/ 99 w 100"/>
                      <a:gd name="T7" fmla="*/ 0 h 17"/>
                      <a:gd name="T8" fmla="*/ 91 w 100"/>
                      <a:gd name="T9" fmla="*/ 0 h 17"/>
                      <a:gd name="T10" fmla="*/ 0 w 100"/>
                      <a:gd name="T11" fmla="*/ 16 h 17"/>
                    </a:gdLst>
                    <a:ahLst/>
                    <a:cxnLst>
                      <a:cxn ang="0">
                        <a:pos x="T0" y="T1"/>
                      </a:cxn>
                      <a:cxn ang="0">
                        <a:pos x="T2" y="T3"/>
                      </a:cxn>
                      <a:cxn ang="0">
                        <a:pos x="T4" y="T5"/>
                      </a:cxn>
                      <a:cxn ang="0">
                        <a:pos x="T6" y="T7"/>
                      </a:cxn>
                      <a:cxn ang="0">
                        <a:pos x="T8" y="T9"/>
                      </a:cxn>
                      <a:cxn ang="0">
                        <a:pos x="T10" y="T11"/>
                      </a:cxn>
                    </a:cxnLst>
                    <a:rect l="0" t="0" r="r" b="b"/>
                    <a:pathLst>
                      <a:path w="100" h="17">
                        <a:moveTo>
                          <a:pt x="0" y="16"/>
                        </a:moveTo>
                        <a:lnTo>
                          <a:pt x="49" y="8"/>
                        </a:lnTo>
                        <a:lnTo>
                          <a:pt x="77" y="4"/>
                        </a:lnTo>
                        <a:lnTo>
                          <a:pt x="99" y="0"/>
                        </a:lnTo>
                        <a:lnTo>
                          <a:pt x="91" y="0"/>
                        </a:lnTo>
                        <a:lnTo>
                          <a:pt x="0" y="16"/>
                        </a:lnTo>
                      </a:path>
                    </a:pathLst>
                  </a:custGeom>
                  <a:solidFill>
                    <a:srgbClr val="808080"/>
                  </a:solidFill>
                  <a:ln>
                    <a:noFill/>
                  </a:ln>
                  <a:effectLst/>
                  <a:extLst>
                    <a:ext uri="{91240B29-F687-4f45-9708-019B960494DF}">
                      <a14:hiddenLine xmlns:a14="http://schemas.microsoft.com/office/drawing/2010/main" xmlns="" w="9525" cap="rnd">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grpSp>
            <p:grpSp>
              <p:nvGrpSpPr>
                <p:cNvPr id="224371" name="Group 115"/>
                <p:cNvGrpSpPr>
                  <a:grpSpLocks/>
                </p:cNvGrpSpPr>
                <p:nvPr/>
              </p:nvGrpSpPr>
              <p:grpSpPr bwMode="auto">
                <a:xfrm>
                  <a:off x="1976" y="1756"/>
                  <a:ext cx="56" cy="26"/>
                  <a:chOff x="1976" y="1756"/>
                  <a:chExt cx="56" cy="26"/>
                </a:xfrm>
              </p:grpSpPr>
              <p:grpSp>
                <p:nvGrpSpPr>
                  <p:cNvPr id="224372" name="Group 116"/>
                  <p:cNvGrpSpPr>
                    <a:grpSpLocks/>
                  </p:cNvGrpSpPr>
                  <p:nvPr/>
                </p:nvGrpSpPr>
                <p:grpSpPr bwMode="auto">
                  <a:xfrm>
                    <a:off x="1976" y="1760"/>
                    <a:ext cx="26" cy="22"/>
                    <a:chOff x="1976" y="1760"/>
                    <a:chExt cx="26" cy="22"/>
                  </a:xfrm>
                </p:grpSpPr>
                <p:sp>
                  <p:nvSpPr>
                    <p:cNvPr id="224373" name="Oval 117"/>
                    <p:cNvSpPr>
                      <a:spLocks noChangeArrowheads="1"/>
                    </p:cNvSpPr>
                    <p:nvPr/>
                  </p:nvSpPr>
                  <p:spPr bwMode="auto">
                    <a:xfrm>
                      <a:off x="1979" y="1760"/>
                      <a:ext cx="23" cy="18"/>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74" name="Oval 118"/>
                    <p:cNvSpPr>
                      <a:spLocks noChangeArrowheads="1"/>
                    </p:cNvSpPr>
                    <p:nvPr/>
                  </p:nvSpPr>
                  <p:spPr bwMode="auto">
                    <a:xfrm>
                      <a:off x="1976" y="1761"/>
                      <a:ext cx="24" cy="17"/>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75" name="Oval 119"/>
                    <p:cNvSpPr>
                      <a:spLocks noChangeArrowheads="1"/>
                    </p:cNvSpPr>
                    <p:nvPr/>
                  </p:nvSpPr>
                  <p:spPr bwMode="auto">
                    <a:xfrm>
                      <a:off x="1978" y="1761"/>
                      <a:ext cx="23" cy="17"/>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76" name="Arc 120"/>
                    <p:cNvSpPr>
                      <a:spLocks/>
                    </p:cNvSpPr>
                    <p:nvPr/>
                  </p:nvSpPr>
                  <p:spPr bwMode="auto">
                    <a:xfrm>
                      <a:off x="1979" y="1761"/>
                      <a:ext cx="11" cy="11"/>
                    </a:xfrm>
                    <a:custGeom>
                      <a:avLst/>
                      <a:gdLst>
                        <a:gd name="G0" fmla="+- 21600 0 0"/>
                        <a:gd name="G1" fmla="+- 21511 0 0"/>
                        <a:gd name="G2" fmla="+- 21600 0 0"/>
                        <a:gd name="T0" fmla="*/ 1375 w 21600"/>
                        <a:gd name="T1" fmla="*/ 29095 h 29095"/>
                        <a:gd name="T2" fmla="*/ 19644 w 21600"/>
                        <a:gd name="T3" fmla="*/ 0 h 29095"/>
                        <a:gd name="T4" fmla="*/ 21600 w 21600"/>
                        <a:gd name="T5" fmla="*/ 21511 h 29095"/>
                      </a:gdLst>
                      <a:ahLst/>
                      <a:cxnLst>
                        <a:cxn ang="0">
                          <a:pos x="T0" y="T1"/>
                        </a:cxn>
                        <a:cxn ang="0">
                          <a:pos x="T2" y="T3"/>
                        </a:cxn>
                        <a:cxn ang="0">
                          <a:pos x="T4" y="T5"/>
                        </a:cxn>
                      </a:cxnLst>
                      <a:rect l="0" t="0" r="r" b="b"/>
                      <a:pathLst>
                        <a:path w="21600" h="29095" fill="none" extrusionOk="0">
                          <a:moveTo>
                            <a:pt x="1375" y="29094"/>
                          </a:moveTo>
                          <a:cubicBezTo>
                            <a:pt x="465" y="26669"/>
                            <a:pt x="0" y="24100"/>
                            <a:pt x="0" y="21511"/>
                          </a:cubicBezTo>
                          <a:cubicBezTo>
                            <a:pt x="0" y="10339"/>
                            <a:pt x="8518" y="1011"/>
                            <a:pt x="19643" y="-1"/>
                          </a:cubicBezTo>
                        </a:path>
                        <a:path w="21600" h="29095" stroke="0" extrusionOk="0">
                          <a:moveTo>
                            <a:pt x="1375" y="29094"/>
                          </a:moveTo>
                          <a:cubicBezTo>
                            <a:pt x="465" y="26669"/>
                            <a:pt x="0" y="24100"/>
                            <a:pt x="0" y="21511"/>
                          </a:cubicBezTo>
                          <a:cubicBezTo>
                            <a:pt x="0" y="10339"/>
                            <a:pt x="8518" y="1011"/>
                            <a:pt x="19643" y="-1"/>
                          </a:cubicBezTo>
                          <a:lnTo>
                            <a:pt x="21600" y="21511"/>
                          </a:lnTo>
                          <a:close/>
                        </a:path>
                      </a:pathLst>
                    </a:custGeom>
                    <a:solidFill>
                      <a:srgbClr val="808080"/>
                    </a:solidFill>
                    <a:ln>
                      <a:noFill/>
                    </a:ln>
                    <a:effectLst/>
                    <a:extLst>
                      <a:ext uri="{91240B29-F687-4f45-9708-019B960494DF}">
                        <a14:hiddenLine xmlns:a14="http://schemas.microsoft.com/office/drawing/2010/main" xmlns="" w="9525" cap="rnd">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77" name="Arc 121"/>
                    <p:cNvSpPr>
                      <a:spLocks/>
                    </p:cNvSpPr>
                    <p:nvPr/>
                  </p:nvSpPr>
                  <p:spPr bwMode="auto">
                    <a:xfrm>
                      <a:off x="1991" y="1767"/>
                      <a:ext cx="11" cy="12"/>
                    </a:xfrm>
                    <a:custGeom>
                      <a:avLst/>
                      <a:gdLst>
                        <a:gd name="G0" fmla="+- 0 0 0"/>
                        <a:gd name="G1" fmla="+- 7817 0 0"/>
                        <a:gd name="G2" fmla="+- 21600 0 0"/>
                        <a:gd name="T0" fmla="*/ 20136 w 21600"/>
                        <a:gd name="T1" fmla="*/ 0 h 29417"/>
                        <a:gd name="T2" fmla="*/ 0 w 21600"/>
                        <a:gd name="T3" fmla="*/ 29417 h 29417"/>
                        <a:gd name="T4" fmla="*/ 0 w 21600"/>
                        <a:gd name="T5" fmla="*/ 7817 h 29417"/>
                      </a:gdLst>
                      <a:ahLst/>
                      <a:cxnLst>
                        <a:cxn ang="0">
                          <a:pos x="T0" y="T1"/>
                        </a:cxn>
                        <a:cxn ang="0">
                          <a:pos x="T2" y="T3"/>
                        </a:cxn>
                        <a:cxn ang="0">
                          <a:pos x="T4" y="T5"/>
                        </a:cxn>
                      </a:cxnLst>
                      <a:rect l="0" t="0" r="r" b="b"/>
                      <a:pathLst>
                        <a:path w="21600" h="29417" fill="none" extrusionOk="0">
                          <a:moveTo>
                            <a:pt x="20135" y="0"/>
                          </a:moveTo>
                          <a:cubicBezTo>
                            <a:pt x="21103" y="2492"/>
                            <a:pt x="21600" y="5143"/>
                            <a:pt x="21600" y="7817"/>
                          </a:cubicBezTo>
                          <a:cubicBezTo>
                            <a:pt x="21600" y="19746"/>
                            <a:pt x="11929" y="29417"/>
                            <a:pt x="-1" y="29417"/>
                          </a:cubicBezTo>
                        </a:path>
                        <a:path w="21600" h="29417" stroke="0" extrusionOk="0">
                          <a:moveTo>
                            <a:pt x="20135" y="0"/>
                          </a:moveTo>
                          <a:cubicBezTo>
                            <a:pt x="21103" y="2492"/>
                            <a:pt x="21600" y="5143"/>
                            <a:pt x="21600" y="7817"/>
                          </a:cubicBezTo>
                          <a:cubicBezTo>
                            <a:pt x="21600" y="19746"/>
                            <a:pt x="11929" y="29417"/>
                            <a:pt x="-1" y="29417"/>
                          </a:cubicBezTo>
                          <a:lnTo>
                            <a:pt x="0" y="7817"/>
                          </a:lnTo>
                          <a:close/>
                        </a:path>
                      </a:pathLst>
                    </a:custGeom>
                    <a:solidFill>
                      <a:srgbClr val="808080"/>
                    </a:solidFill>
                    <a:ln>
                      <a:noFill/>
                    </a:ln>
                    <a:effectLst/>
                    <a:extLst>
                      <a:ext uri="{91240B29-F687-4f45-9708-019B960494DF}">
                        <a14:hiddenLine xmlns:a14="http://schemas.microsoft.com/office/drawing/2010/main" xmlns="" w="9525" cap="rnd">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78" name="Freeform 122"/>
                    <p:cNvSpPr>
                      <a:spLocks/>
                    </p:cNvSpPr>
                    <p:nvPr/>
                  </p:nvSpPr>
                  <p:spPr bwMode="auto">
                    <a:xfrm>
                      <a:off x="1979" y="1765"/>
                      <a:ext cx="20" cy="17"/>
                    </a:xfrm>
                    <a:custGeom>
                      <a:avLst/>
                      <a:gdLst>
                        <a:gd name="T0" fmla="*/ 2 w 20"/>
                        <a:gd name="T1" fmla="*/ 16 h 17"/>
                        <a:gd name="T2" fmla="*/ 19 w 20"/>
                        <a:gd name="T3" fmla="*/ 4 h 17"/>
                        <a:gd name="T4" fmla="*/ 19 w 20"/>
                        <a:gd name="T5" fmla="*/ 1 h 17"/>
                        <a:gd name="T6" fmla="*/ 18 w 20"/>
                        <a:gd name="T7" fmla="*/ 0 h 17"/>
                        <a:gd name="T8" fmla="*/ 0 w 20"/>
                        <a:gd name="T9" fmla="*/ 12 h 17"/>
                        <a:gd name="T10" fmla="*/ 1 w 20"/>
                        <a:gd name="T11" fmla="*/ 14 h 17"/>
                        <a:gd name="T12" fmla="*/ 2 w 20"/>
                        <a:gd name="T13" fmla="*/ 16 h 17"/>
                      </a:gdLst>
                      <a:ahLst/>
                      <a:cxnLst>
                        <a:cxn ang="0">
                          <a:pos x="T0" y="T1"/>
                        </a:cxn>
                        <a:cxn ang="0">
                          <a:pos x="T2" y="T3"/>
                        </a:cxn>
                        <a:cxn ang="0">
                          <a:pos x="T4" y="T5"/>
                        </a:cxn>
                        <a:cxn ang="0">
                          <a:pos x="T6" y="T7"/>
                        </a:cxn>
                        <a:cxn ang="0">
                          <a:pos x="T8" y="T9"/>
                        </a:cxn>
                        <a:cxn ang="0">
                          <a:pos x="T10" y="T11"/>
                        </a:cxn>
                        <a:cxn ang="0">
                          <a:pos x="T12" y="T13"/>
                        </a:cxn>
                      </a:cxnLst>
                      <a:rect l="0" t="0" r="r" b="b"/>
                      <a:pathLst>
                        <a:path w="20" h="17">
                          <a:moveTo>
                            <a:pt x="2" y="16"/>
                          </a:moveTo>
                          <a:lnTo>
                            <a:pt x="19" y="4"/>
                          </a:lnTo>
                          <a:lnTo>
                            <a:pt x="19" y="1"/>
                          </a:lnTo>
                          <a:lnTo>
                            <a:pt x="18" y="0"/>
                          </a:lnTo>
                          <a:lnTo>
                            <a:pt x="0" y="12"/>
                          </a:lnTo>
                          <a:lnTo>
                            <a:pt x="1" y="14"/>
                          </a:lnTo>
                          <a:lnTo>
                            <a:pt x="2" y="16"/>
                          </a:lnTo>
                        </a:path>
                      </a:pathLst>
                    </a:custGeom>
                    <a:solidFill>
                      <a:srgbClr val="808080"/>
                    </a:solidFill>
                    <a:ln>
                      <a:noFill/>
                    </a:ln>
                    <a:effectLst/>
                    <a:extLst>
                      <a:ext uri="{91240B29-F687-4f45-9708-019B960494DF}">
                        <a14:hiddenLine xmlns:a14="http://schemas.microsoft.com/office/drawing/2010/main" xmlns="" w="9525" cap="rnd">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4379" name="Freeform 123"/>
                    <p:cNvSpPr>
                      <a:spLocks/>
                    </p:cNvSpPr>
                    <p:nvPr/>
                  </p:nvSpPr>
                  <p:spPr bwMode="auto">
                    <a:xfrm>
                      <a:off x="1982" y="1764"/>
                      <a:ext cx="18" cy="17"/>
                    </a:xfrm>
                    <a:custGeom>
                      <a:avLst/>
                      <a:gdLst>
                        <a:gd name="T0" fmla="*/ 17 w 18"/>
                        <a:gd name="T1" fmla="*/ 4 h 17"/>
                        <a:gd name="T2" fmla="*/ 15 w 18"/>
                        <a:gd name="T3" fmla="*/ 2 h 17"/>
                        <a:gd name="T4" fmla="*/ 0 w 18"/>
                        <a:gd name="T5" fmla="*/ 16 h 17"/>
                        <a:gd name="T6" fmla="*/ 14 w 18"/>
                        <a:gd name="T7" fmla="*/ 0 h 17"/>
                        <a:gd name="T8" fmla="*/ 17 w 18"/>
                        <a:gd name="T9" fmla="*/ 4 h 17"/>
                      </a:gdLst>
                      <a:ahLst/>
                      <a:cxnLst>
                        <a:cxn ang="0">
                          <a:pos x="T0" y="T1"/>
                        </a:cxn>
                        <a:cxn ang="0">
                          <a:pos x="T2" y="T3"/>
                        </a:cxn>
                        <a:cxn ang="0">
                          <a:pos x="T4" y="T5"/>
                        </a:cxn>
                        <a:cxn ang="0">
                          <a:pos x="T6" y="T7"/>
                        </a:cxn>
                        <a:cxn ang="0">
                          <a:pos x="T8" y="T9"/>
                        </a:cxn>
                      </a:cxnLst>
                      <a:rect l="0" t="0" r="r" b="b"/>
                      <a:pathLst>
                        <a:path w="18" h="17">
                          <a:moveTo>
                            <a:pt x="17" y="4"/>
                          </a:moveTo>
                          <a:lnTo>
                            <a:pt x="15" y="2"/>
                          </a:lnTo>
                          <a:lnTo>
                            <a:pt x="0" y="16"/>
                          </a:lnTo>
                          <a:lnTo>
                            <a:pt x="14" y="0"/>
                          </a:lnTo>
                          <a:lnTo>
                            <a:pt x="17" y="4"/>
                          </a:lnTo>
                        </a:path>
                      </a:pathLst>
                    </a:custGeom>
                    <a:solidFill>
                      <a:srgbClr val="808080"/>
                    </a:solidFill>
                    <a:ln>
                      <a:noFill/>
                    </a:ln>
                    <a:effectLst/>
                    <a:extLst>
                      <a:ext uri="{91240B29-F687-4f45-9708-019B960494DF}">
                        <a14:hiddenLine xmlns:a14="http://schemas.microsoft.com/office/drawing/2010/main" xmlns="" w="9525" cap="rnd">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grpSp>
              <p:grpSp>
                <p:nvGrpSpPr>
                  <p:cNvPr id="224380" name="Group 124"/>
                  <p:cNvGrpSpPr>
                    <a:grpSpLocks/>
                  </p:cNvGrpSpPr>
                  <p:nvPr/>
                </p:nvGrpSpPr>
                <p:grpSpPr bwMode="auto">
                  <a:xfrm>
                    <a:off x="2015" y="1756"/>
                    <a:ext cx="17" cy="19"/>
                    <a:chOff x="2015" y="1756"/>
                    <a:chExt cx="17" cy="19"/>
                  </a:xfrm>
                </p:grpSpPr>
                <p:sp>
                  <p:nvSpPr>
                    <p:cNvPr id="224381" name="Freeform 125"/>
                    <p:cNvSpPr>
                      <a:spLocks/>
                    </p:cNvSpPr>
                    <p:nvPr/>
                  </p:nvSpPr>
                  <p:spPr bwMode="auto">
                    <a:xfrm>
                      <a:off x="2015" y="1756"/>
                      <a:ext cx="17" cy="19"/>
                    </a:xfrm>
                    <a:custGeom>
                      <a:avLst/>
                      <a:gdLst>
                        <a:gd name="T0" fmla="*/ 8 w 17"/>
                        <a:gd name="T1" fmla="*/ 18 h 19"/>
                        <a:gd name="T2" fmla="*/ 0 w 17"/>
                        <a:gd name="T3" fmla="*/ 0 h 19"/>
                        <a:gd name="T4" fmla="*/ 8 w 17"/>
                        <a:gd name="T5" fmla="*/ 0 h 19"/>
                        <a:gd name="T6" fmla="*/ 16 w 17"/>
                        <a:gd name="T7" fmla="*/ 17 h 19"/>
                        <a:gd name="T8" fmla="*/ 8 w 17"/>
                        <a:gd name="T9" fmla="*/ 18 h 19"/>
                      </a:gdLst>
                      <a:ahLst/>
                      <a:cxnLst>
                        <a:cxn ang="0">
                          <a:pos x="T0" y="T1"/>
                        </a:cxn>
                        <a:cxn ang="0">
                          <a:pos x="T2" y="T3"/>
                        </a:cxn>
                        <a:cxn ang="0">
                          <a:pos x="T4" y="T5"/>
                        </a:cxn>
                        <a:cxn ang="0">
                          <a:pos x="T6" y="T7"/>
                        </a:cxn>
                        <a:cxn ang="0">
                          <a:pos x="T8" y="T9"/>
                        </a:cxn>
                      </a:cxnLst>
                      <a:rect l="0" t="0" r="r" b="b"/>
                      <a:pathLst>
                        <a:path w="17" h="19">
                          <a:moveTo>
                            <a:pt x="8" y="18"/>
                          </a:moveTo>
                          <a:lnTo>
                            <a:pt x="0" y="0"/>
                          </a:lnTo>
                          <a:lnTo>
                            <a:pt x="8" y="0"/>
                          </a:lnTo>
                          <a:lnTo>
                            <a:pt x="16" y="17"/>
                          </a:lnTo>
                          <a:lnTo>
                            <a:pt x="8" y="18"/>
                          </a:lnTo>
                        </a:path>
                      </a:pathLst>
                    </a:custGeom>
                    <a:solidFill>
                      <a:srgbClr val="808080"/>
                    </a:solidFill>
                    <a:ln>
                      <a:noFill/>
                    </a:ln>
                    <a:effectLst/>
                    <a:extLst>
                      <a:ext uri="{91240B29-F687-4f45-9708-019B960494DF}">
                        <a14:hiddenLine xmlns:a14="http://schemas.microsoft.com/office/drawing/2010/main" xmlns="" w="9525" cap="rnd">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4382" name="Freeform 126"/>
                    <p:cNvSpPr>
                      <a:spLocks/>
                    </p:cNvSpPr>
                    <p:nvPr/>
                  </p:nvSpPr>
                  <p:spPr bwMode="auto">
                    <a:xfrm>
                      <a:off x="2015" y="1756"/>
                      <a:ext cx="17" cy="19"/>
                    </a:xfrm>
                    <a:custGeom>
                      <a:avLst/>
                      <a:gdLst>
                        <a:gd name="T0" fmla="*/ 9 w 17"/>
                        <a:gd name="T1" fmla="*/ 18 h 19"/>
                        <a:gd name="T2" fmla="*/ 0 w 17"/>
                        <a:gd name="T3" fmla="*/ 0 h 19"/>
                        <a:gd name="T4" fmla="*/ 9 w 17"/>
                        <a:gd name="T5" fmla="*/ 0 h 19"/>
                        <a:gd name="T6" fmla="*/ 16 w 17"/>
                        <a:gd name="T7" fmla="*/ 17 h 19"/>
                        <a:gd name="T8" fmla="*/ 9 w 17"/>
                        <a:gd name="T9" fmla="*/ 18 h 19"/>
                      </a:gdLst>
                      <a:ahLst/>
                      <a:cxnLst>
                        <a:cxn ang="0">
                          <a:pos x="T0" y="T1"/>
                        </a:cxn>
                        <a:cxn ang="0">
                          <a:pos x="T2" y="T3"/>
                        </a:cxn>
                        <a:cxn ang="0">
                          <a:pos x="T4" y="T5"/>
                        </a:cxn>
                        <a:cxn ang="0">
                          <a:pos x="T6" y="T7"/>
                        </a:cxn>
                        <a:cxn ang="0">
                          <a:pos x="T8" y="T9"/>
                        </a:cxn>
                      </a:cxnLst>
                      <a:rect l="0" t="0" r="r" b="b"/>
                      <a:pathLst>
                        <a:path w="17" h="19">
                          <a:moveTo>
                            <a:pt x="9" y="18"/>
                          </a:moveTo>
                          <a:lnTo>
                            <a:pt x="0" y="0"/>
                          </a:lnTo>
                          <a:lnTo>
                            <a:pt x="9" y="0"/>
                          </a:lnTo>
                          <a:lnTo>
                            <a:pt x="16" y="17"/>
                          </a:lnTo>
                          <a:lnTo>
                            <a:pt x="9" y="18"/>
                          </a:lnTo>
                        </a:path>
                      </a:pathLst>
                    </a:custGeom>
                    <a:solidFill>
                      <a:srgbClr val="808080"/>
                    </a:solidFill>
                    <a:ln>
                      <a:noFill/>
                    </a:ln>
                    <a:effectLst/>
                    <a:extLst>
                      <a:ext uri="{91240B29-F687-4f45-9708-019B960494DF}">
                        <a14:hiddenLine xmlns:a14="http://schemas.microsoft.com/office/drawing/2010/main" xmlns="" w="9525" cap="rnd">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grpSp>
            </p:grpSp>
          </p:grpSp>
        </p:grpSp>
        <p:grpSp>
          <p:nvGrpSpPr>
            <p:cNvPr id="224383" name="Group 127"/>
            <p:cNvGrpSpPr>
              <a:grpSpLocks/>
            </p:cNvGrpSpPr>
            <p:nvPr/>
          </p:nvGrpSpPr>
          <p:grpSpPr bwMode="auto">
            <a:xfrm>
              <a:off x="2018" y="1684"/>
              <a:ext cx="167" cy="78"/>
              <a:chOff x="2018" y="1684"/>
              <a:chExt cx="167" cy="78"/>
            </a:xfrm>
          </p:grpSpPr>
          <p:sp>
            <p:nvSpPr>
              <p:cNvPr id="224384" name="Freeform 128"/>
              <p:cNvSpPr>
                <a:spLocks/>
              </p:cNvSpPr>
              <p:nvPr/>
            </p:nvSpPr>
            <p:spPr bwMode="auto">
              <a:xfrm>
                <a:off x="2018" y="1684"/>
                <a:ext cx="167" cy="78"/>
              </a:xfrm>
              <a:custGeom>
                <a:avLst/>
                <a:gdLst>
                  <a:gd name="T0" fmla="*/ 12 w 167"/>
                  <a:gd name="T1" fmla="*/ 70 h 78"/>
                  <a:gd name="T2" fmla="*/ 45 w 167"/>
                  <a:gd name="T3" fmla="*/ 72 h 78"/>
                  <a:gd name="T4" fmla="*/ 76 w 167"/>
                  <a:gd name="T5" fmla="*/ 67 h 78"/>
                  <a:gd name="T6" fmla="*/ 94 w 167"/>
                  <a:gd name="T7" fmla="*/ 69 h 78"/>
                  <a:gd name="T8" fmla="*/ 112 w 167"/>
                  <a:gd name="T9" fmla="*/ 70 h 78"/>
                  <a:gd name="T10" fmla="*/ 129 w 167"/>
                  <a:gd name="T11" fmla="*/ 69 h 78"/>
                  <a:gd name="T12" fmla="*/ 148 w 167"/>
                  <a:gd name="T13" fmla="*/ 64 h 78"/>
                  <a:gd name="T14" fmla="*/ 159 w 167"/>
                  <a:gd name="T15" fmla="*/ 55 h 78"/>
                  <a:gd name="T16" fmla="*/ 163 w 167"/>
                  <a:gd name="T17" fmla="*/ 49 h 78"/>
                  <a:gd name="T18" fmla="*/ 166 w 167"/>
                  <a:gd name="T19" fmla="*/ 40 h 78"/>
                  <a:gd name="T20" fmla="*/ 166 w 167"/>
                  <a:gd name="T21" fmla="*/ 33 h 78"/>
                  <a:gd name="T22" fmla="*/ 165 w 167"/>
                  <a:gd name="T23" fmla="*/ 27 h 78"/>
                  <a:gd name="T24" fmla="*/ 162 w 167"/>
                  <a:gd name="T25" fmla="*/ 21 h 78"/>
                  <a:gd name="T26" fmla="*/ 158 w 167"/>
                  <a:gd name="T27" fmla="*/ 15 h 78"/>
                  <a:gd name="T28" fmla="*/ 152 w 167"/>
                  <a:gd name="T29" fmla="*/ 11 h 78"/>
                  <a:gd name="T30" fmla="*/ 143 w 167"/>
                  <a:gd name="T31" fmla="*/ 6 h 78"/>
                  <a:gd name="T32" fmla="*/ 133 w 167"/>
                  <a:gd name="T33" fmla="*/ 3 h 78"/>
                  <a:gd name="T34" fmla="*/ 117 w 167"/>
                  <a:gd name="T35" fmla="*/ 0 h 78"/>
                  <a:gd name="T36" fmla="*/ 97 w 167"/>
                  <a:gd name="T37" fmla="*/ 0 h 78"/>
                  <a:gd name="T38" fmla="*/ 92 w 167"/>
                  <a:gd name="T39" fmla="*/ 14 h 78"/>
                  <a:gd name="T40" fmla="*/ 81 w 167"/>
                  <a:gd name="T41" fmla="*/ 15 h 78"/>
                  <a:gd name="T42" fmla="*/ 73 w 167"/>
                  <a:gd name="T43" fmla="*/ 18 h 78"/>
                  <a:gd name="T44" fmla="*/ 66 w 167"/>
                  <a:gd name="T45" fmla="*/ 21 h 78"/>
                  <a:gd name="T46" fmla="*/ 59 w 167"/>
                  <a:gd name="T47" fmla="*/ 27 h 78"/>
                  <a:gd name="T48" fmla="*/ 56 w 167"/>
                  <a:gd name="T49" fmla="*/ 30 h 78"/>
                  <a:gd name="T50" fmla="*/ 55 w 167"/>
                  <a:gd name="T51" fmla="*/ 35 h 78"/>
                  <a:gd name="T52" fmla="*/ 57 w 167"/>
                  <a:gd name="T53" fmla="*/ 40 h 78"/>
                  <a:gd name="T54" fmla="*/ 60 w 167"/>
                  <a:gd name="T55" fmla="*/ 45 h 78"/>
                  <a:gd name="T56" fmla="*/ 68 w 167"/>
                  <a:gd name="T57" fmla="*/ 50 h 78"/>
                  <a:gd name="T58" fmla="*/ 74 w 167"/>
                  <a:gd name="T59" fmla="*/ 53 h 78"/>
                  <a:gd name="T60" fmla="*/ 85 w 167"/>
                  <a:gd name="T61" fmla="*/ 55 h 78"/>
                  <a:gd name="T62" fmla="*/ 97 w 167"/>
                  <a:gd name="T63" fmla="*/ 57 h 78"/>
                  <a:gd name="T64" fmla="*/ 109 w 167"/>
                  <a:gd name="T65" fmla="*/ 57 h 78"/>
                  <a:gd name="T66" fmla="*/ 117 w 167"/>
                  <a:gd name="T67" fmla="*/ 56 h 78"/>
                  <a:gd name="T68" fmla="*/ 127 w 167"/>
                  <a:gd name="T69" fmla="*/ 55 h 78"/>
                  <a:gd name="T70" fmla="*/ 136 w 167"/>
                  <a:gd name="T71" fmla="*/ 52 h 78"/>
                  <a:gd name="T72" fmla="*/ 142 w 167"/>
                  <a:gd name="T73" fmla="*/ 48 h 78"/>
                  <a:gd name="T74" fmla="*/ 147 w 167"/>
                  <a:gd name="T75" fmla="*/ 42 h 78"/>
                  <a:gd name="T76" fmla="*/ 148 w 167"/>
                  <a:gd name="T77" fmla="*/ 37 h 78"/>
                  <a:gd name="T78" fmla="*/ 148 w 167"/>
                  <a:gd name="T79" fmla="*/ 32 h 78"/>
                  <a:gd name="T80" fmla="*/ 147 w 167"/>
                  <a:gd name="T81" fmla="*/ 28 h 78"/>
                  <a:gd name="T82" fmla="*/ 143 w 167"/>
                  <a:gd name="T83" fmla="*/ 24 h 78"/>
                  <a:gd name="T84" fmla="*/ 138 w 167"/>
                  <a:gd name="T85" fmla="*/ 20 h 78"/>
                  <a:gd name="T86" fmla="*/ 131 w 167"/>
                  <a:gd name="T87" fmla="*/ 17 h 78"/>
                  <a:gd name="T88" fmla="*/ 116 w 167"/>
                  <a:gd name="T89" fmla="*/ 14 h 78"/>
                  <a:gd name="T90" fmla="*/ 103 w 167"/>
                  <a:gd name="T91" fmla="*/ 13 h 78"/>
                  <a:gd name="T92" fmla="*/ 97 w 167"/>
                  <a:gd name="T93" fmla="*/ 0 h 78"/>
                  <a:gd name="T94" fmla="*/ 83 w 167"/>
                  <a:gd name="T95" fmla="*/ 1 h 78"/>
                  <a:gd name="T96" fmla="*/ 66 w 167"/>
                  <a:gd name="T97" fmla="*/ 6 h 78"/>
                  <a:gd name="T98" fmla="*/ 58 w 167"/>
                  <a:gd name="T99" fmla="*/ 9 h 78"/>
                  <a:gd name="T100" fmla="*/ 50 w 167"/>
                  <a:gd name="T101" fmla="*/ 12 h 78"/>
                  <a:gd name="T102" fmla="*/ 45 w 167"/>
                  <a:gd name="T103" fmla="*/ 17 h 78"/>
                  <a:gd name="T104" fmla="*/ 40 w 167"/>
                  <a:gd name="T105" fmla="*/ 24 h 78"/>
                  <a:gd name="T106" fmla="*/ 38 w 167"/>
                  <a:gd name="T107" fmla="*/ 35 h 78"/>
                  <a:gd name="T108" fmla="*/ 40 w 167"/>
                  <a:gd name="T109" fmla="*/ 44 h 78"/>
                  <a:gd name="T110" fmla="*/ 46 w 167"/>
                  <a:gd name="T111" fmla="*/ 52 h 78"/>
                  <a:gd name="T112" fmla="*/ 50 w 167"/>
                  <a:gd name="T113" fmla="*/ 57 h 78"/>
                  <a:gd name="T114" fmla="*/ 48 w 167"/>
                  <a:gd name="T115" fmla="*/ 60 h 78"/>
                  <a:gd name="T116" fmla="*/ 0 w 167"/>
                  <a:gd name="T117" fmla="*/ 6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7" h="78">
                    <a:moveTo>
                      <a:pt x="0" y="67"/>
                    </a:moveTo>
                    <a:lnTo>
                      <a:pt x="12" y="70"/>
                    </a:lnTo>
                    <a:lnTo>
                      <a:pt x="23" y="77"/>
                    </a:lnTo>
                    <a:lnTo>
                      <a:pt x="45" y="72"/>
                    </a:lnTo>
                    <a:lnTo>
                      <a:pt x="61" y="69"/>
                    </a:lnTo>
                    <a:lnTo>
                      <a:pt x="76" y="67"/>
                    </a:lnTo>
                    <a:lnTo>
                      <a:pt x="85" y="67"/>
                    </a:lnTo>
                    <a:lnTo>
                      <a:pt x="94" y="69"/>
                    </a:lnTo>
                    <a:lnTo>
                      <a:pt x="103" y="70"/>
                    </a:lnTo>
                    <a:lnTo>
                      <a:pt x="112" y="70"/>
                    </a:lnTo>
                    <a:lnTo>
                      <a:pt x="121" y="70"/>
                    </a:lnTo>
                    <a:lnTo>
                      <a:pt x="129" y="69"/>
                    </a:lnTo>
                    <a:lnTo>
                      <a:pt x="139" y="67"/>
                    </a:lnTo>
                    <a:lnTo>
                      <a:pt x="148" y="64"/>
                    </a:lnTo>
                    <a:lnTo>
                      <a:pt x="154" y="59"/>
                    </a:lnTo>
                    <a:lnTo>
                      <a:pt x="159" y="55"/>
                    </a:lnTo>
                    <a:lnTo>
                      <a:pt x="161" y="52"/>
                    </a:lnTo>
                    <a:lnTo>
                      <a:pt x="163" y="49"/>
                    </a:lnTo>
                    <a:lnTo>
                      <a:pt x="165" y="43"/>
                    </a:lnTo>
                    <a:lnTo>
                      <a:pt x="166" y="40"/>
                    </a:lnTo>
                    <a:lnTo>
                      <a:pt x="166" y="36"/>
                    </a:lnTo>
                    <a:lnTo>
                      <a:pt x="166" y="33"/>
                    </a:lnTo>
                    <a:lnTo>
                      <a:pt x="166" y="30"/>
                    </a:lnTo>
                    <a:lnTo>
                      <a:pt x="165" y="27"/>
                    </a:lnTo>
                    <a:lnTo>
                      <a:pt x="164" y="24"/>
                    </a:lnTo>
                    <a:lnTo>
                      <a:pt x="162" y="21"/>
                    </a:lnTo>
                    <a:lnTo>
                      <a:pt x="160" y="18"/>
                    </a:lnTo>
                    <a:lnTo>
                      <a:pt x="158" y="15"/>
                    </a:lnTo>
                    <a:lnTo>
                      <a:pt x="156" y="14"/>
                    </a:lnTo>
                    <a:lnTo>
                      <a:pt x="152" y="11"/>
                    </a:lnTo>
                    <a:lnTo>
                      <a:pt x="147" y="9"/>
                    </a:lnTo>
                    <a:lnTo>
                      <a:pt x="143" y="6"/>
                    </a:lnTo>
                    <a:lnTo>
                      <a:pt x="139" y="5"/>
                    </a:lnTo>
                    <a:lnTo>
                      <a:pt x="133" y="3"/>
                    </a:lnTo>
                    <a:lnTo>
                      <a:pt x="128" y="2"/>
                    </a:lnTo>
                    <a:lnTo>
                      <a:pt x="117" y="0"/>
                    </a:lnTo>
                    <a:lnTo>
                      <a:pt x="103" y="0"/>
                    </a:lnTo>
                    <a:lnTo>
                      <a:pt x="97" y="0"/>
                    </a:lnTo>
                    <a:lnTo>
                      <a:pt x="97" y="13"/>
                    </a:lnTo>
                    <a:lnTo>
                      <a:pt x="92" y="14"/>
                    </a:lnTo>
                    <a:lnTo>
                      <a:pt x="85" y="15"/>
                    </a:lnTo>
                    <a:lnTo>
                      <a:pt x="81" y="15"/>
                    </a:lnTo>
                    <a:lnTo>
                      <a:pt x="78" y="16"/>
                    </a:lnTo>
                    <a:lnTo>
                      <a:pt x="73" y="18"/>
                    </a:lnTo>
                    <a:lnTo>
                      <a:pt x="69" y="19"/>
                    </a:lnTo>
                    <a:lnTo>
                      <a:pt x="66" y="21"/>
                    </a:lnTo>
                    <a:lnTo>
                      <a:pt x="61" y="24"/>
                    </a:lnTo>
                    <a:lnTo>
                      <a:pt x="59" y="27"/>
                    </a:lnTo>
                    <a:lnTo>
                      <a:pt x="57" y="28"/>
                    </a:lnTo>
                    <a:lnTo>
                      <a:pt x="56" y="30"/>
                    </a:lnTo>
                    <a:lnTo>
                      <a:pt x="55" y="32"/>
                    </a:lnTo>
                    <a:lnTo>
                      <a:pt x="55" y="35"/>
                    </a:lnTo>
                    <a:lnTo>
                      <a:pt x="56" y="37"/>
                    </a:lnTo>
                    <a:lnTo>
                      <a:pt x="57" y="40"/>
                    </a:lnTo>
                    <a:lnTo>
                      <a:pt x="58" y="42"/>
                    </a:lnTo>
                    <a:lnTo>
                      <a:pt x="60" y="45"/>
                    </a:lnTo>
                    <a:lnTo>
                      <a:pt x="64" y="48"/>
                    </a:lnTo>
                    <a:lnTo>
                      <a:pt x="68" y="50"/>
                    </a:lnTo>
                    <a:lnTo>
                      <a:pt x="70" y="52"/>
                    </a:lnTo>
                    <a:lnTo>
                      <a:pt x="74" y="53"/>
                    </a:lnTo>
                    <a:lnTo>
                      <a:pt x="79" y="55"/>
                    </a:lnTo>
                    <a:lnTo>
                      <a:pt x="85" y="55"/>
                    </a:lnTo>
                    <a:lnTo>
                      <a:pt x="91" y="56"/>
                    </a:lnTo>
                    <a:lnTo>
                      <a:pt x="97" y="57"/>
                    </a:lnTo>
                    <a:lnTo>
                      <a:pt x="103" y="57"/>
                    </a:lnTo>
                    <a:lnTo>
                      <a:pt x="109" y="57"/>
                    </a:lnTo>
                    <a:lnTo>
                      <a:pt x="113" y="57"/>
                    </a:lnTo>
                    <a:lnTo>
                      <a:pt x="117" y="56"/>
                    </a:lnTo>
                    <a:lnTo>
                      <a:pt x="122" y="56"/>
                    </a:lnTo>
                    <a:lnTo>
                      <a:pt x="127" y="55"/>
                    </a:lnTo>
                    <a:lnTo>
                      <a:pt x="132" y="54"/>
                    </a:lnTo>
                    <a:lnTo>
                      <a:pt x="136" y="52"/>
                    </a:lnTo>
                    <a:lnTo>
                      <a:pt x="139" y="51"/>
                    </a:lnTo>
                    <a:lnTo>
                      <a:pt x="142" y="48"/>
                    </a:lnTo>
                    <a:lnTo>
                      <a:pt x="145" y="45"/>
                    </a:lnTo>
                    <a:lnTo>
                      <a:pt x="147" y="42"/>
                    </a:lnTo>
                    <a:lnTo>
                      <a:pt x="148" y="40"/>
                    </a:lnTo>
                    <a:lnTo>
                      <a:pt x="148" y="37"/>
                    </a:lnTo>
                    <a:lnTo>
                      <a:pt x="148" y="34"/>
                    </a:lnTo>
                    <a:lnTo>
                      <a:pt x="148" y="32"/>
                    </a:lnTo>
                    <a:lnTo>
                      <a:pt x="148" y="30"/>
                    </a:lnTo>
                    <a:lnTo>
                      <a:pt x="147" y="28"/>
                    </a:lnTo>
                    <a:lnTo>
                      <a:pt x="146" y="27"/>
                    </a:lnTo>
                    <a:lnTo>
                      <a:pt x="143" y="24"/>
                    </a:lnTo>
                    <a:lnTo>
                      <a:pt x="141" y="21"/>
                    </a:lnTo>
                    <a:lnTo>
                      <a:pt x="138" y="20"/>
                    </a:lnTo>
                    <a:lnTo>
                      <a:pt x="135" y="18"/>
                    </a:lnTo>
                    <a:lnTo>
                      <a:pt x="131" y="17"/>
                    </a:lnTo>
                    <a:lnTo>
                      <a:pt x="123" y="15"/>
                    </a:lnTo>
                    <a:lnTo>
                      <a:pt x="116" y="14"/>
                    </a:lnTo>
                    <a:lnTo>
                      <a:pt x="110" y="13"/>
                    </a:lnTo>
                    <a:lnTo>
                      <a:pt x="103" y="13"/>
                    </a:lnTo>
                    <a:lnTo>
                      <a:pt x="97" y="13"/>
                    </a:lnTo>
                    <a:lnTo>
                      <a:pt x="97" y="0"/>
                    </a:lnTo>
                    <a:lnTo>
                      <a:pt x="92" y="0"/>
                    </a:lnTo>
                    <a:lnTo>
                      <a:pt x="83" y="1"/>
                    </a:lnTo>
                    <a:lnTo>
                      <a:pt x="73" y="3"/>
                    </a:lnTo>
                    <a:lnTo>
                      <a:pt x="66" y="6"/>
                    </a:lnTo>
                    <a:lnTo>
                      <a:pt x="62" y="7"/>
                    </a:lnTo>
                    <a:lnTo>
                      <a:pt x="58" y="9"/>
                    </a:lnTo>
                    <a:lnTo>
                      <a:pt x="54" y="11"/>
                    </a:lnTo>
                    <a:lnTo>
                      <a:pt x="50" y="12"/>
                    </a:lnTo>
                    <a:lnTo>
                      <a:pt x="48" y="15"/>
                    </a:lnTo>
                    <a:lnTo>
                      <a:pt x="45" y="17"/>
                    </a:lnTo>
                    <a:lnTo>
                      <a:pt x="43" y="21"/>
                    </a:lnTo>
                    <a:lnTo>
                      <a:pt x="40" y="24"/>
                    </a:lnTo>
                    <a:lnTo>
                      <a:pt x="39" y="30"/>
                    </a:lnTo>
                    <a:lnTo>
                      <a:pt x="38" y="35"/>
                    </a:lnTo>
                    <a:lnTo>
                      <a:pt x="39" y="40"/>
                    </a:lnTo>
                    <a:lnTo>
                      <a:pt x="40" y="44"/>
                    </a:lnTo>
                    <a:lnTo>
                      <a:pt x="43" y="48"/>
                    </a:lnTo>
                    <a:lnTo>
                      <a:pt x="46" y="52"/>
                    </a:lnTo>
                    <a:lnTo>
                      <a:pt x="49" y="55"/>
                    </a:lnTo>
                    <a:lnTo>
                      <a:pt x="50" y="57"/>
                    </a:lnTo>
                    <a:lnTo>
                      <a:pt x="49" y="58"/>
                    </a:lnTo>
                    <a:lnTo>
                      <a:pt x="48" y="60"/>
                    </a:lnTo>
                    <a:lnTo>
                      <a:pt x="44" y="61"/>
                    </a:lnTo>
                    <a:lnTo>
                      <a:pt x="0" y="67"/>
                    </a:lnTo>
                  </a:path>
                </a:pathLst>
              </a:custGeom>
              <a:solidFill>
                <a:srgbClr val="808080"/>
              </a:solidFill>
              <a:ln>
                <a:noFill/>
              </a:ln>
              <a:effectLst/>
              <a:extLst>
                <a:ext uri="{91240B29-F687-4f45-9708-019B960494DF}">
                  <a14:hiddenLine xmlns:a14="http://schemas.microsoft.com/office/drawing/2010/main" xmlns="" w="9525" cap="rnd">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4385" name="Freeform 129"/>
              <p:cNvSpPr>
                <a:spLocks/>
              </p:cNvSpPr>
              <p:nvPr/>
            </p:nvSpPr>
            <p:spPr bwMode="auto">
              <a:xfrm>
                <a:off x="2070" y="1691"/>
                <a:ext cx="45" cy="18"/>
              </a:xfrm>
              <a:custGeom>
                <a:avLst/>
                <a:gdLst>
                  <a:gd name="T0" fmla="*/ 0 w 45"/>
                  <a:gd name="T1" fmla="*/ 17 h 18"/>
                  <a:gd name="T2" fmla="*/ 5 w 45"/>
                  <a:gd name="T3" fmla="*/ 12 h 18"/>
                  <a:gd name="T4" fmla="*/ 11 w 45"/>
                  <a:gd name="T5" fmla="*/ 8 h 18"/>
                  <a:gd name="T6" fmla="*/ 18 w 45"/>
                  <a:gd name="T7" fmla="*/ 5 h 18"/>
                  <a:gd name="T8" fmla="*/ 26 w 45"/>
                  <a:gd name="T9" fmla="*/ 3 h 18"/>
                  <a:gd name="T10" fmla="*/ 36 w 45"/>
                  <a:gd name="T11" fmla="*/ 1 h 18"/>
                  <a:gd name="T12" fmla="*/ 44 w 45"/>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45" h="18">
                    <a:moveTo>
                      <a:pt x="0" y="17"/>
                    </a:moveTo>
                    <a:lnTo>
                      <a:pt x="5" y="12"/>
                    </a:lnTo>
                    <a:lnTo>
                      <a:pt x="11" y="8"/>
                    </a:lnTo>
                    <a:lnTo>
                      <a:pt x="18" y="5"/>
                    </a:lnTo>
                    <a:lnTo>
                      <a:pt x="26" y="3"/>
                    </a:lnTo>
                    <a:lnTo>
                      <a:pt x="36" y="1"/>
                    </a:lnTo>
                    <a:lnTo>
                      <a:pt x="44" y="0"/>
                    </a:lnTo>
                  </a:path>
                </a:pathLst>
              </a:custGeom>
              <a:solidFill>
                <a:srgbClr val="808080"/>
              </a:solidFill>
              <a:ln w="12700" cap="rnd" cmpd="sng">
                <a:solidFill>
                  <a:srgbClr val="808080"/>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4386" name="Freeform 130"/>
              <p:cNvSpPr>
                <a:spLocks/>
              </p:cNvSpPr>
              <p:nvPr/>
            </p:nvSpPr>
            <p:spPr bwMode="auto">
              <a:xfrm>
                <a:off x="2045" y="1744"/>
                <a:ext cx="117" cy="17"/>
              </a:xfrm>
              <a:custGeom>
                <a:avLst/>
                <a:gdLst>
                  <a:gd name="T0" fmla="*/ 0 w 117"/>
                  <a:gd name="T1" fmla="*/ 16 h 17"/>
                  <a:gd name="T2" fmla="*/ 36 w 117"/>
                  <a:gd name="T3" fmla="*/ 7 h 17"/>
                  <a:gd name="T4" fmla="*/ 48 w 117"/>
                  <a:gd name="T5" fmla="*/ 4 h 17"/>
                  <a:gd name="T6" fmla="*/ 56 w 117"/>
                  <a:gd name="T7" fmla="*/ 3 h 17"/>
                  <a:gd name="T8" fmla="*/ 64 w 117"/>
                  <a:gd name="T9" fmla="*/ 5 h 17"/>
                  <a:gd name="T10" fmla="*/ 74 w 117"/>
                  <a:gd name="T11" fmla="*/ 8 h 17"/>
                  <a:gd name="T12" fmla="*/ 85 w 117"/>
                  <a:gd name="T13" fmla="*/ 8 h 17"/>
                  <a:gd name="T14" fmla="*/ 97 w 117"/>
                  <a:gd name="T15" fmla="*/ 7 h 17"/>
                  <a:gd name="T16" fmla="*/ 108 w 117"/>
                  <a:gd name="T17" fmla="*/ 4 h 17"/>
                  <a:gd name="T18" fmla="*/ 116 w 117"/>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17">
                    <a:moveTo>
                      <a:pt x="0" y="16"/>
                    </a:moveTo>
                    <a:lnTo>
                      <a:pt x="36" y="7"/>
                    </a:lnTo>
                    <a:lnTo>
                      <a:pt x="48" y="4"/>
                    </a:lnTo>
                    <a:lnTo>
                      <a:pt x="56" y="3"/>
                    </a:lnTo>
                    <a:lnTo>
                      <a:pt x="64" y="5"/>
                    </a:lnTo>
                    <a:lnTo>
                      <a:pt x="74" y="8"/>
                    </a:lnTo>
                    <a:lnTo>
                      <a:pt x="85" y="8"/>
                    </a:lnTo>
                    <a:lnTo>
                      <a:pt x="97" y="7"/>
                    </a:lnTo>
                    <a:lnTo>
                      <a:pt x="108" y="4"/>
                    </a:lnTo>
                    <a:lnTo>
                      <a:pt x="116" y="0"/>
                    </a:lnTo>
                  </a:path>
                </a:pathLst>
              </a:custGeom>
              <a:solidFill>
                <a:srgbClr val="808080"/>
              </a:solidFill>
              <a:ln w="12700" cap="rnd" cmpd="sng">
                <a:solidFill>
                  <a:srgbClr val="C0C0C0"/>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grpSp>
        <p:grpSp>
          <p:nvGrpSpPr>
            <p:cNvPr id="224387" name="Group 131"/>
            <p:cNvGrpSpPr>
              <a:grpSpLocks/>
            </p:cNvGrpSpPr>
            <p:nvPr/>
          </p:nvGrpSpPr>
          <p:grpSpPr bwMode="auto">
            <a:xfrm>
              <a:off x="2021" y="1780"/>
              <a:ext cx="186" cy="71"/>
              <a:chOff x="2021" y="1780"/>
              <a:chExt cx="186" cy="71"/>
            </a:xfrm>
          </p:grpSpPr>
          <p:sp>
            <p:nvSpPr>
              <p:cNvPr id="224388" name="Freeform 132"/>
              <p:cNvSpPr>
                <a:spLocks/>
              </p:cNvSpPr>
              <p:nvPr/>
            </p:nvSpPr>
            <p:spPr bwMode="auto">
              <a:xfrm>
                <a:off x="2021" y="1780"/>
                <a:ext cx="186" cy="71"/>
              </a:xfrm>
              <a:custGeom>
                <a:avLst/>
                <a:gdLst>
                  <a:gd name="T0" fmla="*/ 31 w 186"/>
                  <a:gd name="T1" fmla="*/ 3 h 71"/>
                  <a:gd name="T2" fmla="*/ 94 w 186"/>
                  <a:gd name="T3" fmla="*/ 0 h 71"/>
                  <a:gd name="T4" fmla="*/ 161 w 186"/>
                  <a:gd name="T5" fmla="*/ 1 h 71"/>
                  <a:gd name="T6" fmla="*/ 175 w 186"/>
                  <a:gd name="T7" fmla="*/ 4 h 71"/>
                  <a:gd name="T8" fmla="*/ 181 w 186"/>
                  <a:gd name="T9" fmla="*/ 8 h 71"/>
                  <a:gd name="T10" fmla="*/ 183 w 186"/>
                  <a:gd name="T11" fmla="*/ 13 h 71"/>
                  <a:gd name="T12" fmla="*/ 185 w 186"/>
                  <a:gd name="T13" fmla="*/ 19 h 71"/>
                  <a:gd name="T14" fmla="*/ 185 w 186"/>
                  <a:gd name="T15" fmla="*/ 25 h 71"/>
                  <a:gd name="T16" fmla="*/ 183 w 186"/>
                  <a:gd name="T17" fmla="*/ 32 h 71"/>
                  <a:gd name="T18" fmla="*/ 177 w 186"/>
                  <a:gd name="T19" fmla="*/ 41 h 71"/>
                  <a:gd name="T20" fmla="*/ 168 w 186"/>
                  <a:gd name="T21" fmla="*/ 49 h 71"/>
                  <a:gd name="T22" fmla="*/ 154 w 186"/>
                  <a:gd name="T23" fmla="*/ 57 h 71"/>
                  <a:gd name="T24" fmla="*/ 139 w 186"/>
                  <a:gd name="T25" fmla="*/ 64 h 71"/>
                  <a:gd name="T26" fmla="*/ 117 w 186"/>
                  <a:gd name="T27" fmla="*/ 69 h 71"/>
                  <a:gd name="T28" fmla="*/ 101 w 186"/>
                  <a:gd name="T29" fmla="*/ 70 h 71"/>
                  <a:gd name="T30" fmla="*/ 94 w 186"/>
                  <a:gd name="T31" fmla="*/ 55 h 71"/>
                  <a:gd name="T32" fmla="*/ 74 w 186"/>
                  <a:gd name="T33" fmla="*/ 54 h 71"/>
                  <a:gd name="T34" fmla="*/ 55 w 186"/>
                  <a:gd name="T35" fmla="*/ 49 h 71"/>
                  <a:gd name="T36" fmla="*/ 46 w 186"/>
                  <a:gd name="T37" fmla="*/ 43 h 71"/>
                  <a:gd name="T38" fmla="*/ 41 w 186"/>
                  <a:gd name="T39" fmla="*/ 34 h 71"/>
                  <a:gd name="T40" fmla="*/ 41 w 186"/>
                  <a:gd name="T41" fmla="*/ 25 h 71"/>
                  <a:gd name="T42" fmla="*/ 45 w 186"/>
                  <a:gd name="T43" fmla="*/ 16 h 71"/>
                  <a:gd name="T44" fmla="*/ 54 w 186"/>
                  <a:gd name="T45" fmla="*/ 13 h 71"/>
                  <a:gd name="T46" fmla="*/ 65 w 186"/>
                  <a:gd name="T47" fmla="*/ 12 h 71"/>
                  <a:gd name="T48" fmla="*/ 93 w 186"/>
                  <a:gd name="T49" fmla="*/ 10 h 71"/>
                  <a:gd name="T50" fmla="*/ 131 w 186"/>
                  <a:gd name="T51" fmla="*/ 10 h 71"/>
                  <a:gd name="T52" fmla="*/ 146 w 186"/>
                  <a:gd name="T53" fmla="*/ 12 h 71"/>
                  <a:gd name="T54" fmla="*/ 155 w 186"/>
                  <a:gd name="T55" fmla="*/ 13 h 71"/>
                  <a:gd name="T56" fmla="*/ 159 w 186"/>
                  <a:gd name="T57" fmla="*/ 17 h 71"/>
                  <a:gd name="T58" fmla="*/ 161 w 186"/>
                  <a:gd name="T59" fmla="*/ 22 h 71"/>
                  <a:gd name="T60" fmla="*/ 161 w 186"/>
                  <a:gd name="T61" fmla="*/ 28 h 71"/>
                  <a:gd name="T62" fmla="*/ 158 w 186"/>
                  <a:gd name="T63" fmla="*/ 35 h 71"/>
                  <a:gd name="T64" fmla="*/ 148 w 186"/>
                  <a:gd name="T65" fmla="*/ 44 h 71"/>
                  <a:gd name="T66" fmla="*/ 131 w 186"/>
                  <a:gd name="T67" fmla="*/ 53 h 71"/>
                  <a:gd name="T68" fmla="*/ 109 w 186"/>
                  <a:gd name="T69" fmla="*/ 56 h 71"/>
                  <a:gd name="T70" fmla="*/ 101 w 186"/>
                  <a:gd name="T71" fmla="*/ 70 h 71"/>
                  <a:gd name="T72" fmla="*/ 83 w 186"/>
                  <a:gd name="T73" fmla="*/ 68 h 71"/>
                  <a:gd name="T74" fmla="*/ 59 w 186"/>
                  <a:gd name="T75" fmla="*/ 65 h 71"/>
                  <a:gd name="T76" fmla="*/ 42 w 186"/>
                  <a:gd name="T77" fmla="*/ 59 h 71"/>
                  <a:gd name="T78" fmla="*/ 29 w 186"/>
                  <a:gd name="T79" fmla="*/ 50 h 71"/>
                  <a:gd name="T80" fmla="*/ 24 w 186"/>
                  <a:gd name="T81" fmla="*/ 41 h 71"/>
                  <a:gd name="T82" fmla="*/ 22 w 186"/>
                  <a:gd name="T83" fmla="*/ 30 h 71"/>
                  <a:gd name="T84" fmla="*/ 20 w 186"/>
                  <a:gd name="T85" fmla="*/ 22 h 71"/>
                  <a:gd name="T86" fmla="*/ 14 w 186"/>
                  <a:gd name="T87" fmla="*/ 17 h 71"/>
                  <a:gd name="T88" fmla="*/ 0 w 186"/>
                  <a:gd name="T89" fmla="*/ 1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6" h="71">
                    <a:moveTo>
                      <a:pt x="0" y="12"/>
                    </a:moveTo>
                    <a:lnTo>
                      <a:pt x="31" y="3"/>
                    </a:lnTo>
                    <a:lnTo>
                      <a:pt x="58" y="0"/>
                    </a:lnTo>
                    <a:lnTo>
                      <a:pt x="94" y="0"/>
                    </a:lnTo>
                    <a:lnTo>
                      <a:pt x="126" y="0"/>
                    </a:lnTo>
                    <a:lnTo>
                      <a:pt x="161" y="1"/>
                    </a:lnTo>
                    <a:lnTo>
                      <a:pt x="170" y="3"/>
                    </a:lnTo>
                    <a:lnTo>
                      <a:pt x="175" y="4"/>
                    </a:lnTo>
                    <a:lnTo>
                      <a:pt x="178" y="6"/>
                    </a:lnTo>
                    <a:lnTo>
                      <a:pt x="181" y="8"/>
                    </a:lnTo>
                    <a:lnTo>
                      <a:pt x="182" y="10"/>
                    </a:lnTo>
                    <a:lnTo>
                      <a:pt x="183" y="13"/>
                    </a:lnTo>
                    <a:lnTo>
                      <a:pt x="184" y="16"/>
                    </a:lnTo>
                    <a:lnTo>
                      <a:pt x="185" y="19"/>
                    </a:lnTo>
                    <a:lnTo>
                      <a:pt x="185" y="22"/>
                    </a:lnTo>
                    <a:lnTo>
                      <a:pt x="185" y="25"/>
                    </a:lnTo>
                    <a:lnTo>
                      <a:pt x="184" y="28"/>
                    </a:lnTo>
                    <a:lnTo>
                      <a:pt x="183" y="32"/>
                    </a:lnTo>
                    <a:lnTo>
                      <a:pt x="180" y="36"/>
                    </a:lnTo>
                    <a:lnTo>
                      <a:pt x="177" y="41"/>
                    </a:lnTo>
                    <a:lnTo>
                      <a:pt x="173" y="45"/>
                    </a:lnTo>
                    <a:lnTo>
                      <a:pt x="168" y="49"/>
                    </a:lnTo>
                    <a:lnTo>
                      <a:pt x="161" y="54"/>
                    </a:lnTo>
                    <a:lnTo>
                      <a:pt x="154" y="57"/>
                    </a:lnTo>
                    <a:lnTo>
                      <a:pt x="147" y="62"/>
                    </a:lnTo>
                    <a:lnTo>
                      <a:pt x="139" y="64"/>
                    </a:lnTo>
                    <a:lnTo>
                      <a:pt x="130" y="66"/>
                    </a:lnTo>
                    <a:lnTo>
                      <a:pt x="117" y="69"/>
                    </a:lnTo>
                    <a:lnTo>
                      <a:pt x="105" y="70"/>
                    </a:lnTo>
                    <a:lnTo>
                      <a:pt x="101" y="70"/>
                    </a:lnTo>
                    <a:lnTo>
                      <a:pt x="101" y="56"/>
                    </a:lnTo>
                    <a:lnTo>
                      <a:pt x="94" y="55"/>
                    </a:lnTo>
                    <a:lnTo>
                      <a:pt x="85" y="54"/>
                    </a:lnTo>
                    <a:lnTo>
                      <a:pt x="74" y="54"/>
                    </a:lnTo>
                    <a:lnTo>
                      <a:pt x="62" y="51"/>
                    </a:lnTo>
                    <a:lnTo>
                      <a:pt x="55" y="49"/>
                    </a:lnTo>
                    <a:lnTo>
                      <a:pt x="49" y="46"/>
                    </a:lnTo>
                    <a:lnTo>
                      <a:pt x="46" y="43"/>
                    </a:lnTo>
                    <a:lnTo>
                      <a:pt x="43" y="39"/>
                    </a:lnTo>
                    <a:lnTo>
                      <a:pt x="41" y="34"/>
                    </a:lnTo>
                    <a:lnTo>
                      <a:pt x="41" y="29"/>
                    </a:lnTo>
                    <a:lnTo>
                      <a:pt x="41" y="25"/>
                    </a:lnTo>
                    <a:lnTo>
                      <a:pt x="42" y="20"/>
                    </a:lnTo>
                    <a:lnTo>
                      <a:pt x="45" y="16"/>
                    </a:lnTo>
                    <a:lnTo>
                      <a:pt x="49" y="14"/>
                    </a:lnTo>
                    <a:lnTo>
                      <a:pt x="54" y="13"/>
                    </a:lnTo>
                    <a:lnTo>
                      <a:pt x="60" y="12"/>
                    </a:lnTo>
                    <a:lnTo>
                      <a:pt x="65" y="12"/>
                    </a:lnTo>
                    <a:lnTo>
                      <a:pt x="77" y="11"/>
                    </a:lnTo>
                    <a:lnTo>
                      <a:pt x="93" y="10"/>
                    </a:lnTo>
                    <a:lnTo>
                      <a:pt x="114" y="10"/>
                    </a:lnTo>
                    <a:lnTo>
                      <a:pt x="131" y="10"/>
                    </a:lnTo>
                    <a:lnTo>
                      <a:pt x="139" y="11"/>
                    </a:lnTo>
                    <a:lnTo>
                      <a:pt x="146" y="12"/>
                    </a:lnTo>
                    <a:lnTo>
                      <a:pt x="150" y="12"/>
                    </a:lnTo>
                    <a:lnTo>
                      <a:pt x="155" y="13"/>
                    </a:lnTo>
                    <a:lnTo>
                      <a:pt x="158" y="15"/>
                    </a:lnTo>
                    <a:lnTo>
                      <a:pt x="159" y="17"/>
                    </a:lnTo>
                    <a:lnTo>
                      <a:pt x="160" y="19"/>
                    </a:lnTo>
                    <a:lnTo>
                      <a:pt x="161" y="22"/>
                    </a:lnTo>
                    <a:lnTo>
                      <a:pt x="161" y="25"/>
                    </a:lnTo>
                    <a:lnTo>
                      <a:pt x="161" y="28"/>
                    </a:lnTo>
                    <a:lnTo>
                      <a:pt x="160" y="31"/>
                    </a:lnTo>
                    <a:lnTo>
                      <a:pt x="158" y="35"/>
                    </a:lnTo>
                    <a:lnTo>
                      <a:pt x="153" y="40"/>
                    </a:lnTo>
                    <a:lnTo>
                      <a:pt x="148" y="44"/>
                    </a:lnTo>
                    <a:lnTo>
                      <a:pt x="140" y="49"/>
                    </a:lnTo>
                    <a:lnTo>
                      <a:pt x="131" y="53"/>
                    </a:lnTo>
                    <a:lnTo>
                      <a:pt x="122" y="54"/>
                    </a:lnTo>
                    <a:lnTo>
                      <a:pt x="109" y="56"/>
                    </a:lnTo>
                    <a:lnTo>
                      <a:pt x="101" y="56"/>
                    </a:lnTo>
                    <a:lnTo>
                      <a:pt x="101" y="70"/>
                    </a:lnTo>
                    <a:lnTo>
                      <a:pt x="94" y="70"/>
                    </a:lnTo>
                    <a:lnTo>
                      <a:pt x="83" y="68"/>
                    </a:lnTo>
                    <a:lnTo>
                      <a:pt x="70" y="66"/>
                    </a:lnTo>
                    <a:lnTo>
                      <a:pt x="59" y="65"/>
                    </a:lnTo>
                    <a:lnTo>
                      <a:pt x="49" y="62"/>
                    </a:lnTo>
                    <a:lnTo>
                      <a:pt x="42" y="59"/>
                    </a:lnTo>
                    <a:lnTo>
                      <a:pt x="34" y="55"/>
                    </a:lnTo>
                    <a:lnTo>
                      <a:pt x="29" y="50"/>
                    </a:lnTo>
                    <a:lnTo>
                      <a:pt x="26" y="46"/>
                    </a:lnTo>
                    <a:lnTo>
                      <a:pt x="24" y="41"/>
                    </a:lnTo>
                    <a:lnTo>
                      <a:pt x="23" y="35"/>
                    </a:lnTo>
                    <a:lnTo>
                      <a:pt x="22" y="30"/>
                    </a:lnTo>
                    <a:lnTo>
                      <a:pt x="21" y="25"/>
                    </a:lnTo>
                    <a:lnTo>
                      <a:pt x="20" y="22"/>
                    </a:lnTo>
                    <a:lnTo>
                      <a:pt x="17" y="19"/>
                    </a:lnTo>
                    <a:lnTo>
                      <a:pt x="14" y="17"/>
                    </a:lnTo>
                    <a:lnTo>
                      <a:pt x="9" y="15"/>
                    </a:lnTo>
                    <a:lnTo>
                      <a:pt x="0" y="12"/>
                    </a:lnTo>
                  </a:path>
                </a:pathLst>
              </a:custGeom>
              <a:solidFill>
                <a:srgbClr val="808080"/>
              </a:solidFill>
              <a:ln>
                <a:noFill/>
              </a:ln>
              <a:effectLst/>
              <a:extLst>
                <a:ext uri="{91240B29-F687-4f45-9708-019B960494DF}">
                  <a14:hiddenLine xmlns:a14="http://schemas.microsoft.com/office/drawing/2010/main" xmlns="" w="9525" cap="rnd">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4389" name="Freeform 133"/>
              <p:cNvSpPr>
                <a:spLocks/>
              </p:cNvSpPr>
              <p:nvPr/>
            </p:nvSpPr>
            <p:spPr bwMode="auto">
              <a:xfrm>
                <a:off x="2023" y="1780"/>
                <a:ext cx="49" cy="17"/>
              </a:xfrm>
              <a:custGeom>
                <a:avLst/>
                <a:gdLst>
                  <a:gd name="T0" fmla="*/ 0 w 49"/>
                  <a:gd name="T1" fmla="*/ 16 h 17"/>
                  <a:gd name="T2" fmla="*/ 30 w 49"/>
                  <a:gd name="T3" fmla="*/ 2 h 17"/>
                  <a:gd name="T4" fmla="*/ 48 w 49"/>
                  <a:gd name="T5" fmla="*/ 0 h 17"/>
                </a:gdLst>
                <a:ahLst/>
                <a:cxnLst>
                  <a:cxn ang="0">
                    <a:pos x="T0" y="T1"/>
                  </a:cxn>
                  <a:cxn ang="0">
                    <a:pos x="T2" y="T3"/>
                  </a:cxn>
                  <a:cxn ang="0">
                    <a:pos x="T4" y="T5"/>
                  </a:cxn>
                </a:cxnLst>
                <a:rect l="0" t="0" r="r" b="b"/>
                <a:pathLst>
                  <a:path w="49" h="17">
                    <a:moveTo>
                      <a:pt x="0" y="16"/>
                    </a:moveTo>
                    <a:lnTo>
                      <a:pt x="30" y="2"/>
                    </a:lnTo>
                    <a:lnTo>
                      <a:pt x="48" y="0"/>
                    </a:lnTo>
                  </a:path>
                </a:pathLst>
              </a:custGeom>
              <a:solidFill>
                <a:srgbClr val="808080"/>
              </a:solidFill>
              <a:ln w="12700" cap="rnd" cmpd="sng">
                <a:solidFill>
                  <a:srgbClr val="C0C0C0"/>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24390" name="Freeform 134"/>
              <p:cNvSpPr>
                <a:spLocks/>
              </p:cNvSpPr>
              <p:nvPr/>
            </p:nvSpPr>
            <p:spPr bwMode="auto">
              <a:xfrm>
                <a:off x="2052" y="1818"/>
                <a:ext cx="128" cy="28"/>
              </a:xfrm>
              <a:custGeom>
                <a:avLst/>
                <a:gdLst>
                  <a:gd name="T0" fmla="*/ 0 w 128"/>
                  <a:gd name="T1" fmla="*/ 0 h 28"/>
                  <a:gd name="T2" fmla="*/ 2 w 128"/>
                  <a:gd name="T3" fmla="*/ 5 h 28"/>
                  <a:gd name="T4" fmla="*/ 6 w 128"/>
                  <a:gd name="T5" fmla="*/ 9 h 28"/>
                  <a:gd name="T6" fmla="*/ 10 w 128"/>
                  <a:gd name="T7" fmla="*/ 12 h 28"/>
                  <a:gd name="T8" fmla="*/ 14 w 128"/>
                  <a:gd name="T9" fmla="*/ 16 h 28"/>
                  <a:gd name="T10" fmla="*/ 20 w 128"/>
                  <a:gd name="T11" fmla="*/ 19 h 28"/>
                  <a:gd name="T12" fmla="*/ 29 w 128"/>
                  <a:gd name="T13" fmla="*/ 21 h 28"/>
                  <a:gd name="T14" fmla="*/ 37 w 128"/>
                  <a:gd name="T15" fmla="*/ 23 h 28"/>
                  <a:gd name="T16" fmla="*/ 47 w 128"/>
                  <a:gd name="T17" fmla="*/ 24 h 28"/>
                  <a:gd name="T18" fmla="*/ 60 w 128"/>
                  <a:gd name="T19" fmla="*/ 26 h 28"/>
                  <a:gd name="T20" fmla="*/ 73 w 128"/>
                  <a:gd name="T21" fmla="*/ 27 h 28"/>
                  <a:gd name="T22" fmla="*/ 86 w 128"/>
                  <a:gd name="T23" fmla="*/ 27 h 28"/>
                  <a:gd name="T24" fmla="*/ 99 w 128"/>
                  <a:gd name="T25" fmla="*/ 24 h 28"/>
                  <a:gd name="T26" fmla="*/ 107 w 128"/>
                  <a:gd name="T27" fmla="*/ 22 h 28"/>
                  <a:gd name="T28" fmla="*/ 115 w 128"/>
                  <a:gd name="T29" fmla="*/ 18 h 28"/>
                  <a:gd name="T30" fmla="*/ 120 w 128"/>
                  <a:gd name="T31" fmla="*/ 16 h 28"/>
                  <a:gd name="T32" fmla="*/ 127 w 128"/>
                  <a:gd name="T33" fmla="*/ 1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8" h="28">
                    <a:moveTo>
                      <a:pt x="0" y="0"/>
                    </a:moveTo>
                    <a:lnTo>
                      <a:pt x="2" y="5"/>
                    </a:lnTo>
                    <a:lnTo>
                      <a:pt x="6" y="9"/>
                    </a:lnTo>
                    <a:lnTo>
                      <a:pt x="10" y="12"/>
                    </a:lnTo>
                    <a:lnTo>
                      <a:pt x="14" y="16"/>
                    </a:lnTo>
                    <a:lnTo>
                      <a:pt x="20" y="19"/>
                    </a:lnTo>
                    <a:lnTo>
                      <a:pt x="29" y="21"/>
                    </a:lnTo>
                    <a:lnTo>
                      <a:pt x="37" y="23"/>
                    </a:lnTo>
                    <a:lnTo>
                      <a:pt x="47" y="24"/>
                    </a:lnTo>
                    <a:lnTo>
                      <a:pt x="60" y="26"/>
                    </a:lnTo>
                    <a:lnTo>
                      <a:pt x="73" y="27"/>
                    </a:lnTo>
                    <a:lnTo>
                      <a:pt x="86" y="27"/>
                    </a:lnTo>
                    <a:lnTo>
                      <a:pt x="99" y="24"/>
                    </a:lnTo>
                    <a:lnTo>
                      <a:pt x="107" y="22"/>
                    </a:lnTo>
                    <a:lnTo>
                      <a:pt x="115" y="18"/>
                    </a:lnTo>
                    <a:lnTo>
                      <a:pt x="120" y="16"/>
                    </a:lnTo>
                    <a:lnTo>
                      <a:pt x="127" y="12"/>
                    </a:lnTo>
                  </a:path>
                </a:pathLst>
              </a:custGeom>
              <a:solidFill>
                <a:srgbClr val="808080"/>
              </a:solidFill>
              <a:ln w="12700" cap="rnd" cmpd="sng">
                <a:solidFill>
                  <a:srgbClr val="A0A0A0"/>
                </a:solidFill>
                <a:prstDash val="solid"/>
                <a:round/>
                <a:headEnd type="none" w="sm" len="sm"/>
                <a:tailEnd type="none" w="sm" len="sm"/>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grpSp>
      </p:grpSp>
      <p:grpSp>
        <p:nvGrpSpPr>
          <p:cNvPr id="224391" name="Group 135"/>
          <p:cNvGrpSpPr>
            <a:grpSpLocks/>
          </p:cNvGrpSpPr>
          <p:nvPr/>
        </p:nvGrpSpPr>
        <p:grpSpPr bwMode="auto">
          <a:xfrm>
            <a:off x="4927600" y="3692525"/>
            <a:ext cx="896938" cy="111125"/>
            <a:chOff x="2895" y="1673"/>
            <a:chExt cx="565" cy="70"/>
          </a:xfrm>
        </p:grpSpPr>
        <p:sp>
          <p:nvSpPr>
            <p:cNvPr id="224392" name="Rectangle 136"/>
            <p:cNvSpPr>
              <a:spLocks noChangeArrowheads="1"/>
            </p:cNvSpPr>
            <p:nvPr/>
          </p:nvSpPr>
          <p:spPr bwMode="auto">
            <a:xfrm>
              <a:off x="2952" y="1701"/>
              <a:ext cx="239" cy="17"/>
            </a:xfrm>
            <a:prstGeom prst="rect">
              <a:avLst/>
            </a:prstGeom>
            <a:solidFill>
              <a:srgbClr val="FFCC99"/>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93" name="Oval 137"/>
            <p:cNvSpPr>
              <a:spLocks noChangeArrowheads="1"/>
            </p:cNvSpPr>
            <p:nvPr/>
          </p:nvSpPr>
          <p:spPr bwMode="auto">
            <a:xfrm>
              <a:off x="2895" y="1699"/>
              <a:ext cx="101" cy="19"/>
            </a:xfrm>
            <a:prstGeom prst="ellipse">
              <a:avLst/>
            </a:prstGeom>
            <a:solidFill>
              <a:srgbClr val="FFCC99"/>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94" name="Rectangle 138"/>
            <p:cNvSpPr>
              <a:spLocks noChangeArrowheads="1"/>
            </p:cNvSpPr>
            <p:nvPr/>
          </p:nvSpPr>
          <p:spPr bwMode="auto">
            <a:xfrm>
              <a:off x="2951" y="1697"/>
              <a:ext cx="67" cy="22"/>
            </a:xfrm>
            <a:prstGeom prst="rect">
              <a:avLst/>
            </a:prstGeom>
            <a:solidFill>
              <a:srgbClr val="FFCC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95" name="Oval 139"/>
            <p:cNvSpPr>
              <a:spLocks noChangeArrowheads="1"/>
            </p:cNvSpPr>
            <p:nvPr/>
          </p:nvSpPr>
          <p:spPr bwMode="auto">
            <a:xfrm>
              <a:off x="2935" y="1706"/>
              <a:ext cx="24" cy="8"/>
            </a:xfrm>
            <a:prstGeom prst="ellipse">
              <a:avLst/>
            </a:prstGeom>
            <a:solidFill>
              <a:srgbClr val="FFCC99"/>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96" name="Rectangle 140"/>
            <p:cNvSpPr>
              <a:spLocks noChangeArrowheads="1"/>
            </p:cNvSpPr>
            <p:nvPr/>
          </p:nvSpPr>
          <p:spPr bwMode="auto">
            <a:xfrm>
              <a:off x="3346" y="1674"/>
              <a:ext cx="114" cy="69"/>
            </a:xfrm>
            <a:prstGeom prst="rect">
              <a:avLst/>
            </a:prstGeom>
            <a:solidFill>
              <a:srgbClr val="FFCC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97" name="Oval 141"/>
            <p:cNvSpPr>
              <a:spLocks noChangeArrowheads="1"/>
            </p:cNvSpPr>
            <p:nvPr/>
          </p:nvSpPr>
          <p:spPr bwMode="auto">
            <a:xfrm>
              <a:off x="3153" y="1673"/>
              <a:ext cx="194" cy="70"/>
            </a:xfrm>
            <a:prstGeom prst="ellipse">
              <a:avLst/>
            </a:prstGeom>
            <a:solidFill>
              <a:srgbClr val="FFCC99"/>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398" name="Rectangle 142"/>
            <p:cNvSpPr>
              <a:spLocks noChangeArrowheads="1"/>
            </p:cNvSpPr>
            <p:nvPr/>
          </p:nvSpPr>
          <p:spPr bwMode="auto">
            <a:xfrm>
              <a:off x="3261" y="1673"/>
              <a:ext cx="101" cy="70"/>
            </a:xfrm>
            <a:prstGeom prst="rect">
              <a:avLst/>
            </a:prstGeom>
            <a:solidFill>
              <a:srgbClr val="FFCC99"/>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224399" name="Rectangle 143"/>
          <p:cNvSpPr>
            <a:spLocks noChangeArrowheads="1"/>
          </p:cNvSpPr>
          <p:nvPr/>
        </p:nvSpPr>
        <p:spPr bwMode="auto">
          <a:xfrm>
            <a:off x="1236663" y="2185988"/>
            <a:ext cx="1631950" cy="2841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nSpc>
                <a:spcPct val="90000"/>
              </a:lnSpc>
            </a:pPr>
            <a:r>
              <a:rPr lang="en-US" sz="1400" b="1">
                <a:solidFill>
                  <a:srgbClr val="000000"/>
                </a:solidFill>
                <a:latin typeface="Times New Roman" charset="0"/>
              </a:rPr>
              <a:t>  User Applications</a:t>
            </a:r>
          </a:p>
        </p:txBody>
      </p:sp>
      <p:sp>
        <p:nvSpPr>
          <p:cNvPr id="224400" name="Rectangle 144"/>
          <p:cNvSpPr>
            <a:spLocks noChangeArrowheads="1"/>
          </p:cNvSpPr>
          <p:nvPr/>
        </p:nvSpPr>
        <p:spPr bwMode="auto">
          <a:xfrm>
            <a:off x="5743575" y="2139950"/>
            <a:ext cx="1631950" cy="284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nSpc>
                <a:spcPct val="90000"/>
              </a:lnSpc>
            </a:pPr>
            <a:r>
              <a:rPr lang="en-US" sz="1400" b="1">
                <a:solidFill>
                  <a:srgbClr val="000000"/>
                </a:solidFill>
                <a:latin typeface="Times New Roman" charset="0"/>
              </a:rPr>
              <a:t>  User Applications</a:t>
            </a:r>
          </a:p>
        </p:txBody>
      </p:sp>
      <p:sp>
        <p:nvSpPr>
          <p:cNvPr id="224401" name="Rectangle 145"/>
          <p:cNvSpPr>
            <a:spLocks noChangeArrowheads="1"/>
          </p:cNvSpPr>
          <p:nvPr/>
        </p:nvSpPr>
        <p:spPr bwMode="auto">
          <a:xfrm>
            <a:off x="615950" y="4773613"/>
            <a:ext cx="1231900" cy="2841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nSpc>
                <a:spcPct val="90000"/>
              </a:lnSpc>
            </a:pPr>
            <a:r>
              <a:rPr lang="en-US" sz="1400" b="1">
                <a:solidFill>
                  <a:srgbClr val="000000"/>
                </a:solidFill>
                <a:latin typeface="Times New Roman" charset="0"/>
              </a:rPr>
              <a:t>  Workstation</a:t>
            </a:r>
          </a:p>
        </p:txBody>
      </p:sp>
      <p:sp>
        <p:nvSpPr>
          <p:cNvPr id="224402" name="Rectangle 146"/>
          <p:cNvSpPr>
            <a:spLocks noChangeArrowheads="1"/>
          </p:cNvSpPr>
          <p:nvPr/>
        </p:nvSpPr>
        <p:spPr bwMode="auto">
          <a:xfrm>
            <a:off x="6781800" y="4695825"/>
            <a:ext cx="1231900" cy="284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lnSpc>
                <a:spcPct val="90000"/>
              </a:lnSpc>
            </a:pPr>
            <a:r>
              <a:rPr lang="en-US" sz="1400" b="1">
                <a:solidFill>
                  <a:srgbClr val="000000"/>
                </a:solidFill>
                <a:latin typeface="Times New Roman" charset="0"/>
              </a:rPr>
              <a:t>  Workstation</a:t>
            </a:r>
          </a:p>
        </p:txBody>
      </p:sp>
      <p:sp>
        <p:nvSpPr>
          <p:cNvPr id="224403" name="Rectangle 147"/>
          <p:cNvSpPr>
            <a:spLocks noChangeArrowheads="1"/>
          </p:cNvSpPr>
          <p:nvPr/>
        </p:nvSpPr>
        <p:spPr bwMode="auto">
          <a:xfrm>
            <a:off x="2800350" y="4421188"/>
            <a:ext cx="1004888" cy="247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2550" tIns="41275" rIns="82550" bIns="41275">
            <a:spAutoFit/>
          </a:bodyPr>
          <a:lstStyle/>
          <a:p>
            <a:pPr algn="ctr" defTabSz="814388">
              <a:lnSpc>
                <a:spcPct val="90000"/>
              </a:lnSpc>
            </a:pPr>
            <a:r>
              <a:rPr lang="en-US" sz="1200" b="1">
                <a:solidFill>
                  <a:srgbClr val="003399"/>
                </a:solidFill>
                <a:latin typeface="Times New Roman" charset="0"/>
              </a:rPr>
              <a:t>Multiplexing</a:t>
            </a:r>
          </a:p>
        </p:txBody>
      </p:sp>
      <p:sp>
        <p:nvSpPr>
          <p:cNvPr id="224404" name="Rectangle 148"/>
          <p:cNvSpPr>
            <a:spLocks noChangeArrowheads="1"/>
          </p:cNvSpPr>
          <p:nvPr/>
        </p:nvSpPr>
        <p:spPr bwMode="auto">
          <a:xfrm>
            <a:off x="5186363" y="4408488"/>
            <a:ext cx="1165225" cy="247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2550" tIns="41275" rIns="82550" bIns="41275">
            <a:spAutoFit/>
          </a:bodyPr>
          <a:lstStyle/>
          <a:p>
            <a:pPr algn="ctr" defTabSz="814388">
              <a:lnSpc>
                <a:spcPct val="90000"/>
              </a:lnSpc>
            </a:pPr>
            <a:r>
              <a:rPr lang="en-US" sz="1200" b="1">
                <a:solidFill>
                  <a:srgbClr val="003399"/>
                </a:solidFill>
                <a:latin typeface="Times New Roman" charset="0"/>
              </a:rPr>
              <a:t>Demultiplexing</a:t>
            </a:r>
          </a:p>
        </p:txBody>
      </p:sp>
      <p:grpSp>
        <p:nvGrpSpPr>
          <p:cNvPr id="224405" name="Group 149"/>
          <p:cNvGrpSpPr>
            <a:grpSpLocks noChangeAspect="1"/>
          </p:cNvGrpSpPr>
          <p:nvPr/>
        </p:nvGrpSpPr>
        <p:grpSpPr bwMode="auto">
          <a:xfrm>
            <a:off x="2955925" y="5637213"/>
            <a:ext cx="474663" cy="449262"/>
            <a:chOff x="2160" y="1536"/>
            <a:chExt cx="864" cy="816"/>
          </a:xfrm>
        </p:grpSpPr>
        <p:sp>
          <p:nvSpPr>
            <p:cNvPr id="224406" name="AutoShape 150"/>
            <p:cNvSpPr>
              <a:spLocks noChangeAspect="1" noChangeArrowheads="1"/>
            </p:cNvSpPr>
            <p:nvPr/>
          </p:nvSpPr>
          <p:spPr bwMode="auto">
            <a:xfrm>
              <a:off x="2160" y="1536"/>
              <a:ext cx="864" cy="816"/>
            </a:xfrm>
            <a:prstGeom prst="cube">
              <a:avLst>
                <a:gd name="adj" fmla="val 17157"/>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224407" name="Rectangle 151"/>
            <p:cNvSpPr>
              <a:spLocks noChangeAspect="1" noChangeArrowheads="1"/>
            </p:cNvSpPr>
            <p:nvPr/>
          </p:nvSpPr>
          <p:spPr bwMode="auto">
            <a:xfrm>
              <a:off x="2160" y="1680"/>
              <a:ext cx="720" cy="672"/>
            </a:xfrm>
            <a:prstGeom prst="rect">
              <a:avLst/>
            </a:prstGeom>
            <a:solidFill>
              <a:srgbClr val="96969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grpSp>
          <p:nvGrpSpPr>
            <p:cNvPr id="224408" name="Group 152"/>
            <p:cNvGrpSpPr>
              <a:grpSpLocks noChangeAspect="1"/>
            </p:cNvGrpSpPr>
            <p:nvPr/>
          </p:nvGrpSpPr>
          <p:grpSpPr bwMode="auto">
            <a:xfrm>
              <a:off x="2240" y="1792"/>
              <a:ext cx="576" cy="472"/>
              <a:chOff x="2208" y="1824"/>
              <a:chExt cx="1152" cy="864"/>
            </a:xfrm>
          </p:grpSpPr>
          <p:sp>
            <p:nvSpPr>
              <p:cNvPr id="224409" name="Freeform 153"/>
              <p:cNvSpPr>
                <a:spLocks noChangeAspect="1"/>
              </p:cNvSpPr>
              <p:nvPr/>
            </p:nvSpPr>
            <p:spPr bwMode="auto">
              <a:xfrm>
                <a:off x="2208" y="1824"/>
                <a:ext cx="1152" cy="864"/>
              </a:xfrm>
              <a:custGeom>
                <a:avLst/>
                <a:gdLst>
                  <a:gd name="T0" fmla="*/ 192 w 1392"/>
                  <a:gd name="T1" fmla="*/ 48 h 864"/>
                  <a:gd name="T2" fmla="*/ 480 w 1392"/>
                  <a:gd name="T3" fmla="*/ 48 h 864"/>
                  <a:gd name="T4" fmla="*/ 912 w 1392"/>
                  <a:gd name="T5" fmla="*/ 720 h 864"/>
                  <a:gd name="T6" fmla="*/ 1200 w 1392"/>
                  <a:gd name="T7" fmla="*/ 720 h 864"/>
                  <a:gd name="T8" fmla="*/ 1200 w 1392"/>
                  <a:gd name="T9" fmla="*/ 672 h 864"/>
                  <a:gd name="T10" fmla="*/ 1392 w 1392"/>
                  <a:gd name="T11" fmla="*/ 768 h 864"/>
                  <a:gd name="T12" fmla="*/ 1200 w 1392"/>
                  <a:gd name="T13" fmla="*/ 864 h 864"/>
                  <a:gd name="T14" fmla="*/ 1200 w 1392"/>
                  <a:gd name="T15" fmla="*/ 816 h 864"/>
                  <a:gd name="T16" fmla="*/ 864 w 1392"/>
                  <a:gd name="T17" fmla="*/ 816 h 864"/>
                  <a:gd name="T18" fmla="*/ 432 w 1392"/>
                  <a:gd name="T19" fmla="*/ 144 h 864"/>
                  <a:gd name="T20" fmla="*/ 192 w 1392"/>
                  <a:gd name="T21" fmla="*/ 144 h 864"/>
                  <a:gd name="T22" fmla="*/ 192 w 1392"/>
                  <a:gd name="T23" fmla="*/ 192 h 864"/>
                  <a:gd name="T24" fmla="*/ 0 w 1392"/>
                  <a:gd name="T25" fmla="*/ 96 h 864"/>
                  <a:gd name="T26" fmla="*/ 192 w 1392"/>
                  <a:gd name="T27" fmla="*/ 0 h 864"/>
                  <a:gd name="T28" fmla="*/ 192 w 1392"/>
                  <a:gd name="T29" fmla="*/ 48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92" h="864">
                    <a:moveTo>
                      <a:pt x="192" y="48"/>
                    </a:moveTo>
                    <a:lnTo>
                      <a:pt x="480" y="48"/>
                    </a:lnTo>
                    <a:lnTo>
                      <a:pt x="912" y="720"/>
                    </a:lnTo>
                    <a:lnTo>
                      <a:pt x="1200" y="720"/>
                    </a:lnTo>
                    <a:lnTo>
                      <a:pt x="1200" y="672"/>
                    </a:lnTo>
                    <a:lnTo>
                      <a:pt x="1392" y="768"/>
                    </a:lnTo>
                    <a:lnTo>
                      <a:pt x="1200" y="864"/>
                    </a:lnTo>
                    <a:lnTo>
                      <a:pt x="1200" y="816"/>
                    </a:lnTo>
                    <a:lnTo>
                      <a:pt x="864" y="816"/>
                    </a:lnTo>
                    <a:lnTo>
                      <a:pt x="432" y="144"/>
                    </a:lnTo>
                    <a:lnTo>
                      <a:pt x="192" y="144"/>
                    </a:lnTo>
                    <a:lnTo>
                      <a:pt x="192" y="192"/>
                    </a:lnTo>
                    <a:lnTo>
                      <a:pt x="0" y="96"/>
                    </a:lnTo>
                    <a:lnTo>
                      <a:pt x="192" y="0"/>
                    </a:lnTo>
                    <a:lnTo>
                      <a:pt x="192" y="48"/>
                    </a:lnTo>
                    <a:close/>
                  </a:path>
                </a:pathLst>
              </a:custGeom>
              <a:solidFill>
                <a:srgbClr val="000000"/>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5921" dir="2700000" algn="ctr" rotWithShape="0">
                        <a:srgbClr val="000000">
                          <a:alpha val="74998"/>
                        </a:srgbClr>
                      </a:outerShdw>
                    </a:effectLst>
                  </a14:hiddenEffects>
                </a:ext>
              </a:extLst>
            </p:spPr>
            <p:txBody>
              <a:bodyPr wrap="none" anchor="ctr"/>
              <a:lstStyle/>
              <a:p>
                <a:endParaRPr lang="en-US"/>
              </a:p>
            </p:txBody>
          </p:sp>
          <p:sp>
            <p:nvSpPr>
              <p:cNvPr id="224410" name="Freeform 154"/>
              <p:cNvSpPr>
                <a:spLocks noChangeAspect="1"/>
              </p:cNvSpPr>
              <p:nvPr/>
            </p:nvSpPr>
            <p:spPr bwMode="auto">
              <a:xfrm flipH="1">
                <a:off x="2208" y="1824"/>
                <a:ext cx="1152" cy="864"/>
              </a:xfrm>
              <a:custGeom>
                <a:avLst/>
                <a:gdLst>
                  <a:gd name="T0" fmla="*/ 192 w 1392"/>
                  <a:gd name="T1" fmla="*/ 48 h 864"/>
                  <a:gd name="T2" fmla="*/ 480 w 1392"/>
                  <a:gd name="T3" fmla="*/ 48 h 864"/>
                  <a:gd name="T4" fmla="*/ 912 w 1392"/>
                  <a:gd name="T5" fmla="*/ 720 h 864"/>
                  <a:gd name="T6" fmla="*/ 1200 w 1392"/>
                  <a:gd name="T7" fmla="*/ 720 h 864"/>
                  <a:gd name="T8" fmla="*/ 1200 w 1392"/>
                  <a:gd name="T9" fmla="*/ 672 h 864"/>
                  <a:gd name="T10" fmla="*/ 1392 w 1392"/>
                  <a:gd name="T11" fmla="*/ 768 h 864"/>
                  <a:gd name="T12" fmla="*/ 1200 w 1392"/>
                  <a:gd name="T13" fmla="*/ 864 h 864"/>
                  <a:gd name="T14" fmla="*/ 1200 w 1392"/>
                  <a:gd name="T15" fmla="*/ 816 h 864"/>
                  <a:gd name="T16" fmla="*/ 864 w 1392"/>
                  <a:gd name="T17" fmla="*/ 816 h 864"/>
                  <a:gd name="T18" fmla="*/ 432 w 1392"/>
                  <a:gd name="T19" fmla="*/ 144 h 864"/>
                  <a:gd name="T20" fmla="*/ 192 w 1392"/>
                  <a:gd name="T21" fmla="*/ 144 h 864"/>
                  <a:gd name="T22" fmla="*/ 192 w 1392"/>
                  <a:gd name="T23" fmla="*/ 192 h 864"/>
                  <a:gd name="T24" fmla="*/ 0 w 1392"/>
                  <a:gd name="T25" fmla="*/ 96 h 864"/>
                  <a:gd name="T26" fmla="*/ 192 w 1392"/>
                  <a:gd name="T27" fmla="*/ 0 h 864"/>
                  <a:gd name="T28" fmla="*/ 192 w 1392"/>
                  <a:gd name="T29" fmla="*/ 48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92" h="864">
                    <a:moveTo>
                      <a:pt x="192" y="48"/>
                    </a:moveTo>
                    <a:lnTo>
                      <a:pt x="480" y="48"/>
                    </a:lnTo>
                    <a:lnTo>
                      <a:pt x="912" y="720"/>
                    </a:lnTo>
                    <a:lnTo>
                      <a:pt x="1200" y="720"/>
                    </a:lnTo>
                    <a:lnTo>
                      <a:pt x="1200" y="672"/>
                    </a:lnTo>
                    <a:lnTo>
                      <a:pt x="1392" y="768"/>
                    </a:lnTo>
                    <a:lnTo>
                      <a:pt x="1200" y="864"/>
                    </a:lnTo>
                    <a:lnTo>
                      <a:pt x="1200" y="816"/>
                    </a:lnTo>
                    <a:lnTo>
                      <a:pt x="864" y="816"/>
                    </a:lnTo>
                    <a:lnTo>
                      <a:pt x="432" y="144"/>
                    </a:lnTo>
                    <a:lnTo>
                      <a:pt x="192" y="144"/>
                    </a:lnTo>
                    <a:lnTo>
                      <a:pt x="192" y="192"/>
                    </a:lnTo>
                    <a:lnTo>
                      <a:pt x="0" y="96"/>
                    </a:lnTo>
                    <a:lnTo>
                      <a:pt x="192" y="0"/>
                    </a:lnTo>
                    <a:lnTo>
                      <a:pt x="192" y="48"/>
                    </a:lnTo>
                    <a:close/>
                  </a:path>
                </a:pathLst>
              </a:custGeom>
              <a:solidFill>
                <a:srgbClr val="000000"/>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5921" dir="2700000" algn="ctr" rotWithShape="0">
                        <a:srgbClr val="000000">
                          <a:alpha val="74998"/>
                        </a:srgbClr>
                      </a:outerShdw>
                    </a:effectLst>
                  </a14:hiddenEffects>
                </a:ext>
              </a:extLst>
            </p:spPr>
            <p:txBody>
              <a:bodyPr wrap="none" anchor="ctr"/>
              <a:lstStyle/>
              <a:p>
                <a:endParaRPr lang="en-US"/>
              </a:p>
            </p:txBody>
          </p:sp>
        </p:grpSp>
        <p:grpSp>
          <p:nvGrpSpPr>
            <p:cNvPr id="224411" name="Group 155"/>
            <p:cNvGrpSpPr>
              <a:grpSpLocks noChangeAspect="1"/>
            </p:cNvGrpSpPr>
            <p:nvPr/>
          </p:nvGrpSpPr>
          <p:grpSpPr bwMode="auto">
            <a:xfrm>
              <a:off x="2232" y="1776"/>
              <a:ext cx="576" cy="472"/>
              <a:chOff x="2208" y="1824"/>
              <a:chExt cx="1152" cy="864"/>
            </a:xfrm>
          </p:grpSpPr>
          <p:sp>
            <p:nvSpPr>
              <p:cNvPr id="224412" name="Freeform 156"/>
              <p:cNvSpPr>
                <a:spLocks noChangeAspect="1"/>
              </p:cNvSpPr>
              <p:nvPr/>
            </p:nvSpPr>
            <p:spPr bwMode="auto">
              <a:xfrm>
                <a:off x="2208" y="1824"/>
                <a:ext cx="1152" cy="864"/>
              </a:xfrm>
              <a:custGeom>
                <a:avLst/>
                <a:gdLst>
                  <a:gd name="T0" fmla="*/ 192 w 1392"/>
                  <a:gd name="T1" fmla="*/ 48 h 864"/>
                  <a:gd name="T2" fmla="*/ 480 w 1392"/>
                  <a:gd name="T3" fmla="*/ 48 h 864"/>
                  <a:gd name="T4" fmla="*/ 912 w 1392"/>
                  <a:gd name="T5" fmla="*/ 720 h 864"/>
                  <a:gd name="T6" fmla="*/ 1200 w 1392"/>
                  <a:gd name="T7" fmla="*/ 720 h 864"/>
                  <a:gd name="T8" fmla="*/ 1200 w 1392"/>
                  <a:gd name="T9" fmla="*/ 672 h 864"/>
                  <a:gd name="T10" fmla="*/ 1392 w 1392"/>
                  <a:gd name="T11" fmla="*/ 768 h 864"/>
                  <a:gd name="T12" fmla="*/ 1200 w 1392"/>
                  <a:gd name="T13" fmla="*/ 864 h 864"/>
                  <a:gd name="T14" fmla="*/ 1200 w 1392"/>
                  <a:gd name="T15" fmla="*/ 816 h 864"/>
                  <a:gd name="T16" fmla="*/ 864 w 1392"/>
                  <a:gd name="T17" fmla="*/ 816 h 864"/>
                  <a:gd name="T18" fmla="*/ 432 w 1392"/>
                  <a:gd name="T19" fmla="*/ 144 h 864"/>
                  <a:gd name="T20" fmla="*/ 192 w 1392"/>
                  <a:gd name="T21" fmla="*/ 144 h 864"/>
                  <a:gd name="T22" fmla="*/ 192 w 1392"/>
                  <a:gd name="T23" fmla="*/ 192 h 864"/>
                  <a:gd name="T24" fmla="*/ 0 w 1392"/>
                  <a:gd name="T25" fmla="*/ 96 h 864"/>
                  <a:gd name="T26" fmla="*/ 192 w 1392"/>
                  <a:gd name="T27" fmla="*/ 0 h 864"/>
                  <a:gd name="T28" fmla="*/ 192 w 1392"/>
                  <a:gd name="T29" fmla="*/ 48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92" h="864">
                    <a:moveTo>
                      <a:pt x="192" y="48"/>
                    </a:moveTo>
                    <a:lnTo>
                      <a:pt x="480" y="48"/>
                    </a:lnTo>
                    <a:lnTo>
                      <a:pt x="912" y="720"/>
                    </a:lnTo>
                    <a:lnTo>
                      <a:pt x="1200" y="720"/>
                    </a:lnTo>
                    <a:lnTo>
                      <a:pt x="1200" y="672"/>
                    </a:lnTo>
                    <a:lnTo>
                      <a:pt x="1392" y="768"/>
                    </a:lnTo>
                    <a:lnTo>
                      <a:pt x="1200" y="864"/>
                    </a:lnTo>
                    <a:lnTo>
                      <a:pt x="1200" y="816"/>
                    </a:lnTo>
                    <a:lnTo>
                      <a:pt x="864" y="816"/>
                    </a:lnTo>
                    <a:lnTo>
                      <a:pt x="432" y="144"/>
                    </a:lnTo>
                    <a:lnTo>
                      <a:pt x="192" y="144"/>
                    </a:lnTo>
                    <a:lnTo>
                      <a:pt x="192" y="192"/>
                    </a:lnTo>
                    <a:lnTo>
                      <a:pt x="0" y="96"/>
                    </a:lnTo>
                    <a:lnTo>
                      <a:pt x="192" y="0"/>
                    </a:lnTo>
                    <a:lnTo>
                      <a:pt x="192" y="48"/>
                    </a:lnTo>
                    <a:close/>
                  </a:path>
                </a:pathLst>
              </a:custGeom>
              <a:solidFill>
                <a:srgbClr val="FFFFFF"/>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5921" dir="2700000" algn="ctr" rotWithShape="0">
                        <a:srgbClr val="000000">
                          <a:alpha val="74998"/>
                        </a:srgbClr>
                      </a:outerShdw>
                    </a:effectLst>
                  </a14:hiddenEffects>
                </a:ext>
              </a:extLst>
            </p:spPr>
            <p:txBody>
              <a:bodyPr wrap="none" anchor="ctr"/>
              <a:lstStyle/>
              <a:p>
                <a:endParaRPr lang="en-US"/>
              </a:p>
            </p:txBody>
          </p:sp>
          <p:sp>
            <p:nvSpPr>
              <p:cNvPr id="224413" name="Freeform 157"/>
              <p:cNvSpPr>
                <a:spLocks noChangeAspect="1"/>
              </p:cNvSpPr>
              <p:nvPr/>
            </p:nvSpPr>
            <p:spPr bwMode="auto">
              <a:xfrm flipH="1">
                <a:off x="2208" y="1824"/>
                <a:ext cx="1152" cy="864"/>
              </a:xfrm>
              <a:custGeom>
                <a:avLst/>
                <a:gdLst>
                  <a:gd name="T0" fmla="*/ 192 w 1392"/>
                  <a:gd name="T1" fmla="*/ 48 h 864"/>
                  <a:gd name="T2" fmla="*/ 480 w 1392"/>
                  <a:gd name="T3" fmla="*/ 48 h 864"/>
                  <a:gd name="T4" fmla="*/ 912 w 1392"/>
                  <a:gd name="T5" fmla="*/ 720 h 864"/>
                  <a:gd name="T6" fmla="*/ 1200 w 1392"/>
                  <a:gd name="T7" fmla="*/ 720 h 864"/>
                  <a:gd name="T8" fmla="*/ 1200 w 1392"/>
                  <a:gd name="T9" fmla="*/ 672 h 864"/>
                  <a:gd name="T10" fmla="*/ 1392 w 1392"/>
                  <a:gd name="T11" fmla="*/ 768 h 864"/>
                  <a:gd name="T12" fmla="*/ 1200 w 1392"/>
                  <a:gd name="T13" fmla="*/ 864 h 864"/>
                  <a:gd name="T14" fmla="*/ 1200 w 1392"/>
                  <a:gd name="T15" fmla="*/ 816 h 864"/>
                  <a:gd name="T16" fmla="*/ 864 w 1392"/>
                  <a:gd name="T17" fmla="*/ 816 h 864"/>
                  <a:gd name="T18" fmla="*/ 432 w 1392"/>
                  <a:gd name="T19" fmla="*/ 144 h 864"/>
                  <a:gd name="T20" fmla="*/ 192 w 1392"/>
                  <a:gd name="T21" fmla="*/ 144 h 864"/>
                  <a:gd name="T22" fmla="*/ 192 w 1392"/>
                  <a:gd name="T23" fmla="*/ 192 h 864"/>
                  <a:gd name="T24" fmla="*/ 0 w 1392"/>
                  <a:gd name="T25" fmla="*/ 96 h 864"/>
                  <a:gd name="T26" fmla="*/ 192 w 1392"/>
                  <a:gd name="T27" fmla="*/ 0 h 864"/>
                  <a:gd name="T28" fmla="*/ 192 w 1392"/>
                  <a:gd name="T29" fmla="*/ 48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92" h="864">
                    <a:moveTo>
                      <a:pt x="192" y="48"/>
                    </a:moveTo>
                    <a:lnTo>
                      <a:pt x="480" y="48"/>
                    </a:lnTo>
                    <a:lnTo>
                      <a:pt x="912" y="720"/>
                    </a:lnTo>
                    <a:lnTo>
                      <a:pt x="1200" y="720"/>
                    </a:lnTo>
                    <a:lnTo>
                      <a:pt x="1200" y="672"/>
                    </a:lnTo>
                    <a:lnTo>
                      <a:pt x="1392" y="768"/>
                    </a:lnTo>
                    <a:lnTo>
                      <a:pt x="1200" y="864"/>
                    </a:lnTo>
                    <a:lnTo>
                      <a:pt x="1200" y="816"/>
                    </a:lnTo>
                    <a:lnTo>
                      <a:pt x="864" y="816"/>
                    </a:lnTo>
                    <a:lnTo>
                      <a:pt x="432" y="144"/>
                    </a:lnTo>
                    <a:lnTo>
                      <a:pt x="192" y="144"/>
                    </a:lnTo>
                    <a:lnTo>
                      <a:pt x="192" y="192"/>
                    </a:lnTo>
                    <a:lnTo>
                      <a:pt x="0" y="96"/>
                    </a:lnTo>
                    <a:lnTo>
                      <a:pt x="192" y="0"/>
                    </a:lnTo>
                    <a:lnTo>
                      <a:pt x="192" y="48"/>
                    </a:lnTo>
                    <a:close/>
                  </a:path>
                </a:pathLst>
              </a:custGeom>
              <a:solidFill>
                <a:srgbClr val="FFFFFF"/>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5921" dir="2700000" algn="ctr" rotWithShape="0">
                        <a:srgbClr val="000000">
                          <a:alpha val="74998"/>
                        </a:srgbClr>
                      </a:outerShdw>
                    </a:effectLst>
                  </a14:hiddenEffects>
                </a:ext>
              </a:extLst>
            </p:spPr>
            <p:txBody>
              <a:bodyPr wrap="none" anchor="ctr"/>
              <a:lstStyle/>
              <a:p>
                <a:endParaRPr lang="en-US"/>
              </a:p>
            </p:txBody>
          </p:sp>
        </p:grpSp>
      </p:grpSp>
      <p:grpSp>
        <p:nvGrpSpPr>
          <p:cNvPr id="224414" name="Group 158"/>
          <p:cNvGrpSpPr>
            <a:grpSpLocks noChangeAspect="1"/>
          </p:cNvGrpSpPr>
          <p:nvPr/>
        </p:nvGrpSpPr>
        <p:grpSpPr bwMode="auto">
          <a:xfrm>
            <a:off x="5197475" y="5627688"/>
            <a:ext cx="474663" cy="449262"/>
            <a:chOff x="2160" y="1536"/>
            <a:chExt cx="864" cy="816"/>
          </a:xfrm>
        </p:grpSpPr>
        <p:sp>
          <p:nvSpPr>
            <p:cNvPr id="224415" name="AutoShape 159"/>
            <p:cNvSpPr>
              <a:spLocks noChangeAspect="1" noChangeArrowheads="1"/>
            </p:cNvSpPr>
            <p:nvPr/>
          </p:nvSpPr>
          <p:spPr bwMode="auto">
            <a:xfrm>
              <a:off x="2160" y="1536"/>
              <a:ext cx="864" cy="816"/>
            </a:xfrm>
            <a:prstGeom prst="cube">
              <a:avLst>
                <a:gd name="adj" fmla="val 17157"/>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224416" name="Rectangle 160"/>
            <p:cNvSpPr>
              <a:spLocks noChangeAspect="1" noChangeArrowheads="1"/>
            </p:cNvSpPr>
            <p:nvPr/>
          </p:nvSpPr>
          <p:spPr bwMode="auto">
            <a:xfrm>
              <a:off x="2160" y="1680"/>
              <a:ext cx="720" cy="672"/>
            </a:xfrm>
            <a:prstGeom prst="rect">
              <a:avLst/>
            </a:prstGeom>
            <a:solidFill>
              <a:srgbClr val="96969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grpSp>
          <p:nvGrpSpPr>
            <p:cNvPr id="224417" name="Group 161"/>
            <p:cNvGrpSpPr>
              <a:grpSpLocks noChangeAspect="1"/>
            </p:cNvGrpSpPr>
            <p:nvPr/>
          </p:nvGrpSpPr>
          <p:grpSpPr bwMode="auto">
            <a:xfrm>
              <a:off x="2240" y="1792"/>
              <a:ext cx="576" cy="472"/>
              <a:chOff x="2208" y="1824"/>
              <a:chExt cx="1152" cy="864"/>
            </a:xfrm>
          </p:grpSpPr>
          <p:sp>
            <p:nvSpPr>
              <p:cNvPr id="224418" name="Freeform 162"/>
              <p:cNvSpPr>
                <a:spLocks noChangeAspect="1"/>
              </p:cNvSpPr>
              <p:nvPr/>
            </p:nvSpPr>
            <p:spPr bwMode="auto">
              <a:xfrm>
                <a:off x="2208" y="1824"/>
                <a:ext cx="1152" cy="864"/>
              </a:xfrm>
              <a:custGeom>
                <a:avLst/>
                <a:gdLst>
                  <a:gd name="T0" fmla="*/ 192 w 1392"/>
                  <a:gd name="T1" fmla="*/ 48 h 864"/>
                  <a:gd name="T2" fmla="*/ 480 w 1392"/>
                  <a:gd name="T3" fmla="*/ 48 h 864"/>
                  <a:gd name="T4" fmla="*/ 912 w 1392"/>
                  <a:gd name="T5" fmla="*/ 720 h 864"/>
                  <a:gd name="T6" fmla="*/ 1200 w 1392"/>
                  <a:gd name="T7" fmla="*/ 720 h 864"/>
                  <a:gd name="T8" fmla="*/ 1200 w 1392"/>
                  <a:gd name="T9" fmla="*/ 672 h 864"/>
                  <a:gd name="T10" fmla="*/ 1392 w 1392"/>
                  <a:gd name="T11" fmla="*/ 768 h 864"/>
                  <a:gd name="T12" fmla="*/ 1200 w 1392"/>
                  <a:gd name="T13" fmla="*/ 864 h 864"/>
                  <a:gd name="T14" fmla="*/ 1200 w 1392"/>
                  <a:gd name="T15" fmla="*/ 816 h 864"/>
                  <a:gd name="T16" fmla="*/ 864 w 1392"/>
                  <a:gd name="T17" fmla="*/ 816 h 864"/>
                  <a:gd name="T18" fmla="*/ 432 w 1392"/>
                  <a:gd name="T19" fmla="*/ 144 h 864"/>
                  <a:gd name="T20" fmla="*/ 192 w 1392"/>
                  <a:gd name="T21" fmla="*/ 144 h 864"/>
                  <a:gd name="T22" fmla="*/ 192 w 1392"/>
                  <a:gd name="T23" fmla="*/ 192 h 864"/>
                  <a:gd name="T24" fmla="*/ 0 w 1392"/>
                  <a:gd name="T25" fmla="*/ 96 h 864"/>
                  <a:gd name="T26" fmla="*/ 192 w 1392"/>
                  <a:gd name="T27" fmla="*/ 0 h 864"/>
                  <a:gd name="T28" fmla="*/ 192 w 1392"/>
                  <a:gd name="T29" fmla="*/ 48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92" h="864">
                    <a:moveTo>
                      <a:pt x="192" y="48"/>
                    </a:moveTo>
                    <a:lnTo>
                      <a:pt x="480" y="48"/>
                    </a:lnTo>
                    <a:lnTo>
                      <a:pt x="912" y="720"/>
                    </a:lnTo>
                    <a:lnTo>
                      <a:pt x="1200" y="720"/>
                    </a:lnTo>
                    <a:lnTo>
                      <a:pt x="1200" y="672"/>
                    </a:lnTo>
                    <a:lnTo>
                      <a:pt x="1392" y="768"/>
                    </a:lnTo>
                    <a:lnTo>
                      <a:pt x="1200" y="864"/>
                    </a:lnTo>
                    <a:lnTo>
                      <a:pt x="1200" y="816"/>
                    </a:lnTo>
                    <a:lnTo>
                      <a:pt x="864" y="816"/>
                    </a:lnTo>
                    <a:lnTo>
                      <a:pt x="432" y="144"/>
                    </a:lnTo>
                    <a:lnTo>
                      <a:pt x="192" y="144"/>
                    </a:lnTo>
                    <a:lnTo>
                      <a:pt x="192" y="192"/>
                    </a:lnTo>
                    <a:lnTo>
                      <a:pt x="0" y="96"/>
                    </a:lnTo>
                    <a:lnTo>
                      <a:pt x="192" y="0"/>
                    </a:lnTo>
                    <a:lnTo>
                      <a:pt x="192" y="48"/>
                    </a:lnTo>
                    <a:close/>
                  </a:path>
                </a:pathLst>
              </a:custGeom>
              <a:solidFill>
                <a:srgbClr val="000000"/>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5921" dir="2700000" algn="ctr" rotWithShape="0">
                        <a:srgbClr val="000000">
                          <a:alpha val="74998"/>
                        </a:srgbClr>
                      </a:outerShdw>
                    </a:effectLst>
                  </a14:hiddenEffects>
                </a:ext>
              </a:extLst>
            </p:spPr>
            <p:txBody>
              <a:bodyPr wrap="none" anchor="ctr"/>
              <a:lstStyle/>
              <a:p>
                <a:endParaRPr lang="en-US"/>
              </a:p>
            </p:txBody>
          </p:sp>
          <p:sp>
            <p:nvSpPr>
              <p:cNvPr id="224419" name="Freeform 163"/>
              <p:cNvSpPr>
                <a:spLocks noChangeAspect="1"/>
              </p:cNvSpPr>
              <p:nvPr/>
            </p:nvSpPr>
            <p:spPr bwMode="auto">
              <a:xfrm flipH="1">
                <a:off x="2208" y="1824"/>
                <a:ext cx="1152" cy="864"/>
              </a:xfrm>
              <a:custGeom>
                <a:avLst/>
                <a:gdLst>
                  <a:gd name="T0" fmla="*/ 192 w 1392"/>
                  <a:gd name="T1" fmla="*/ 48 h 864"/>
                  <a:gd name="T2" fmla="*/ 480 w 1392"/>
                  <a:gd name="T3" fmla="*/ 48 h 864"/>
                  <a:gd name="T4" fmla="*/ 912 w 1392"/>
                  <a:gd name="T5" fmla="*/ 720 h 864"/>
                  <a:gd name="T6" fmla="*/ 1200 w 1392"/>
                  <a:gd name="T7" fmla="*/ 720 h 864"/>
                  <a:gd name="T8" fmla="*/ 1200 w 1392"/>
                  <a:gd name="T9" fmla="*/ 672 h 864"/>
                  <a:gd name="T10" fmla="*/ 1392 w 1392"/>
                  <a:gd name="T11" fmla="*/ 768 h 864"/>
                  <a:gd name="T12" fmla="*/ 1200 w 1392"/>
                  <a:gd name="T13" fmla="*/ 864 h 864"/>
                  <a:gd name="T14" fmla="*/ 1200 w 1392"/>
                  <a:gd name="T15" fmla="*/ 816 h 864"/>
                  <a:gd name="T16" fmla="*/ 864 w 1392"/>
                  <a:gd name="T17" fmla="*/ 816 h 864"/>
                  <a:gd name="T18" fmla="*/ 432 w 1392"/>
                  <a:gd name="T19" fmla="*/ 144 h 864"/>
                  <a:gd name="T20" fmla="*/ 192 w 1392"/>
                  <a:gd name="T21" fmla="*/ 144 h 864"/>
                  <a:gd name="T22" fmla="*/ 192 w 1392"/>
                  <a:gd name="T23" fmla="*/ 192 h 864"/>
                  <a:gd name="T24" fmla="*/ 0 w 1392"/>
                  <a:gd name="T25" fmla="*/ 96 h 864"/>
                  <a:gd name="T26" fmla="*/ 192 w 1392"/>
                  <a:gd name="T27" fmla="*/ 0 h 864"/>
                  <a:gd name="T28" fmla="*/ 192 w 1392"/>
                  <a:gd name="T29" fmla="*/ 48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92" h="864">
                    <a:moveTo>
                      <a:pt x="192" y="48"/>
                    </a:moveTo>
                    <a:lnTo>
                      <a:pt x="480" y="48"/>
                    </a:lnTo>
                    <a:lnTo>
                      <a:pt x="912" y="720"/>
                    </a:lnTo>
                    <a:lnTo>
                      <a:pt x="1200" y="720"/>
                    </a:lnTo>
                    <a:lnTo>
                      <a:pt x="1200" y="672"/>
                    </a:lnTo>
                    <a:lnTo>
                      <a:pt x="1392" y="768"/>
                    </a:lnTo>
                    <a:lnTo>
                      <a:pt x="1200" y="864"/>
                    </a:lnTo>
                    <a:lnTo>
                      <a:pt x="1200" y="816"/>
                    </a:lnTo>
                    <a:lnTo>
                      <a:pt x="864" y="816"/>
                    </a:lnTo>
                    <a:lnTo>
                      <a:pt x="432" y="144"/>
                    </a:lnTo>
                    <a:lnTo>
                      <a:pt x="192" y="144"/>
                    </a:lnTo>
                    <a:lnTo>
                      <a:pt x="192" y="192"/>
                    </a:lnTo>
                    <a:lnTo>
                      <a:pt x="0" y="96"/>
                    </a:lnTo>
                    <a:lnTo>
                      <a:pt x="192" y="0"/>
                    </a:lnTo>
                    <a:lnTo>
                      <a:pt x="192" y="48"/>
                    </a:lnTo>
                    <a:close/>
                  </a:path>
                </a:pathLst>
              </a:custGeom>
              <a:solidFill>
                <a:srgbClr val="000000"/>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5921" dir="2700000" algn="ctr" rotWithShape="0">
                        <a:srgbClr val="000000">
                          <a:alpha val="74998"/>
                        </a:srgbClr>
                      </a:outerShdw>
                    </a:effectLst>
                  </a14:hiddenEffects>
                </a:ext>
              </a:extLst>
            </p:spPr>
            <p:txBody>
              <a:bodyPr wrap="none" anchor="ctr"/>
              <a:lstStyle/>
              <a:p>
                <a:endParaRPr lang="en-US"/>
              </a:p>
            </p:txBody>
          </p:sp>
        </p:grpSp>
        <p:grpSp>
          <p:nvGrpSpPr>
            <p:cNvPr id="224420" name="Group 164"/>
            <p:cNvGrpSpPr>
              <a:grpSpLocks noChangeAspect="1"/>
            </p:cNvGrpSpPr>
            <p:nvPr/>
          </p:nvGrpSpPr>
          <p:grpSpPr bwMode="auto">
            <a:xfrm>
              <a:off x="2232" y="1776"/>
              <a:ext cx="576" cy="472"/>
              <a:chOff x="2208" y="1824"/>
              <a:chExt cx="1152" cy="864"/>
            </a:xfrm>
          </p:grpSpPr>
          <p:sp>
            <p:nvSpPr>
              <p:cNvPr id="224421" name="Freeform 165"/>
              <p:cNvSpPr>
                <a:spLocks noChangeAspect="1"/>
              </p:cNvSpPr>
              <p:nvPr/>
            </p:nvSpPr>
            <p:spPr bwMode="auto">
              <a:xfrm>
                <a:off x="2208" y="1824"/>
                <a:ext cx="1152" cy="864"/>
              </a:xfrm>
              <a:custGeom>
                <a:avLst/>
                <a:gdLst>
                  <a:gd name="T0" fmla="*/ 192 w 1392"/>
                  <a:gd name="T1" fmla="*/ 48 h 864"/>
                  <a:gd name="T2" fmla="*/ 480 w 1392"/>
                  <a:gd name="T3" fmla="*/ 48 h 864"/>
                  <a:gd name="T4" fmla="*/ 912 w 1392"/>
                  <a:gd name="T5" fmla="*/ 720 h 864"/>
                  <a:gd name="T6" fmla="*/ 1200 w 1392"/>
                  <a:gd name="T7" fmla="*/ 720 h 864"/>
                  <a:gd name="T8" fmla="*/ 1200 w 1392"/>
                  <a:gd name="T9" fmla="*/ 672 h 864"/>
                  <a:gd name="T10" fmla="*/ 1392 w 1392"/>
                  <a:gd name="T11" fmla="*/ 768 h 864"/>
                  <a:gd name="T12" fmla="*/ 1200 w 1392"/>
                  <a:gd name="T13" fmla="*/ 864 h 864"/>
                  <a:gd name="T14" fmla="*/ 1200 w 1392"/>
                  <a:gd name="T15" fmla="*/ 816 h 864"/>
                  <a:gd name="T16" fmla="*/ 864 w 1392"/>
                  <a:gd name="T17" fmla="*/ 816 h 864"/>
                  <a:gd name="T18" fmla="*/ 432 w 1392"/>
                  <a:gd name="T19" fmla="*/ 144 h 864"/>
                  <a:gd name="T20" fmla="*/ 192 w 1392"/>
                  <a:gd name="T21" fmla="*/ 144 h 864"/>
                  <a:gd name="T22" fmla="*/ 192 w 1392"/>
                  <a:gd name="T23" fmla="*/ 192 h 864"/>
                  <a:gd name="T24" fmla="*/ 0 w 1392"/>
                  <a:gd name="T25" fmla="*/ 96 h 864"/>
                  <a:gd name="T26" fmla="*/ 192 w 1392"/>
                  <a:gd name="T27" fmla="*/ 0 h 864"/>
                  <a:gd name="T28" fmla="*/ 192 w 1392"/>
                  <a:gd name="T29" fmla="*/ 48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92" h="864">
                    <a:moveTo>
                      <a:pt x="192" y="48"/>
                    </a:moveTo>
                    <a:lnTo>
                      <a:pt x="480" y="48"/>
                    </a:lnTo>
                    <a:lnTo>
                      <a:pt x="912" y="720"/>
                    </a:lnTo>
                    <a:lnTo>
                      <a:pt x="1200" y="720"/>
                    </a:lnTo>
                    <a:lnTo>
                      <a:pt x="1200" y="672"/>
                    </a:lnTo>
                    <a:lnTo>
                      <a:pt x="1392" y="768"/>
                    </a:lnTo>
                    <a:lnTo>
                      <a:pt x="1200" y="864"/>
                    </a:lnTo>
                    <a:lnTo>
                      <a:pt x="1200" y="816"/>
                    </a:lnTo>
                    <a:lnTo>
                      <a:pt x="864" y="816"/>
                    </a:lnTo>
                    <a:lnTo>
                      <a:pt x="432" y="144"/>
                    </a:lnTo>
                    <a:lnTo>
                      <a:pt x="192" y="144"/>
                    </a:lnTo>
                    <a:lnTo>
                      <a:pt x="192" y="192"/>
                    </a:lnTo>
                    <a:lnTo>
                      <a:pt x="0" y="96"/>
                    </a:lnTo>
                    <a:lnTo>
                      <a:pt x="192" y="0"/>
                    </a:lnTo>
                    <a:lnTo>
                      <a:pt x="192" y="48"/>
                    </a:lnTo>
                    <a:close/>
                  </a:path>
                </a:pathLst>
              </a:custGeom>
              <a:solidFill>
                <a:srgbClr val="FFFFFF"/>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5921" dir="2700000" algn="ctr" rotWithShape="0">
                        <a:srgbClr val="000000">
                          <a:alpha val="74998"/>
                        </a:srgbClr>
                      </a:outerShdw>
                    </a:effectLst>
                  </a14:hiddenEffects>
                </a:ext>
              </a:extLst>
            </p:spPr>
            <p:txBody>
              <a:bodyPr wrap="none" anchor="ctr"/>
              <a:lstStyle/>
              <a:p>
                <a:endParaRPr lang="en-US"/>
              </a:p>
            </p:txBody>
          </p:sp>
          <p:sp>
            <p:nvSpPr>
              <p:cNvPr id="224422" name="Freeform 166"/>
              <p:cNvSpPr>
                <a:spLocks noChangeAspect="1"/>
              </p:cNvSpPr>
              <p:nvPr/>
            </p:nvSpPr>
            <p:spPr bwMode="auto">
              <a:xfrm flipH="1">
                <a:off x="2208" y="1824"/>
                <a:ext cx="1152" cy="864"/>
              </a:xfrm>
              <a:custGeom>
                <a:avLst/>
                <a:gdLst>
                  <a:gd name="T0" fmla="*/ 192 w 1392"/>
                  <a:gd name="T1" fmla="*/ 48 h 864"/>
                  <a:gd name="T2" fmla="*/ 480 w 1392"/>
                  <a:gd name="T3" fmla="*/ 48 h 864"/>
                  <a:gd name="T4" fmla="*/ 912 w 1392"/>
                  <a:gd name="T5" fmla="*/ 720 h 864"/>
                  <a:gd name="T6" fmla="*/ 1200 w 1392"/>
                  <a:gd name="T7" fmla="*/ 720 h 864"/>
                  <a:gd name="T8" fmla="*/ 1200 w 1392"/>
                  <a:gd name="T9" fmla="*/ 672 h 864"/>
                  <a:gd name="T10" fmla="*/ 1392 w 1392"/>
                  <a:gd name="T11" fmla="*/ 768 h 864"/>
                  <a:gd name="T12" fmla="*/ 1200 w 1392"/>
                  <a:gd name="T13" fmla="*/ 864 h 864"/>
                  <a:gd name="T14" fmla="*/ 1200 w 1392"/>
                  <a:gd name="T15" fmla="*/ 816 h 864"/>
                  <a:gd name="T16" fmla="*/ 864 w 1392"/>
                  <a:gd name="T17" fmla="*/ 816 h 864"/>
                  <a:gd name="T18" fmla="*/ 432 w 1392"/>
                  <a:gd name="T19" fmla="*/ 144 h 864"/>
                  <a:gd name="T20" fmla="*/ 192 w 1392"/>
                  <a:gd name="T21" fmla="*/ 144 h 864"/>
                  <a:gd name="T22" fmla="*/ 192 w 1392"/>
                  <a:gd name="T23" fmla="*/ 192 h 864"/>
                  <a:gd name="T24" fmla="*/ 0 w 1392"/>
                  <a:gd name="T25" fmla="*/ 96 h 864"/>
                  <a:gd name="T26" fmla="*/ 192 w 1392"/>
                  <a:gd name="T27" fmla="*/ 0 h 864"/>
                  <a:gd name="T28" fmla="*/ 192 w 1392"/>
                  <a:gd name="T29" fmla="*/ 48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92" h="864">
                    <a:moveTo>
                      <a:pt x="192" y="48"/>
                    </a:moveTo>
                    <a:lnTo>
                      <a:pt x="480" y="48"/>
                    </a:lnTo>
                    <a:lnTo>
                      <a:pt x="912" y="720"/>
                    </a:lnTo>
                    <a:lnTo>
                      <a:pt x="1200" y="720"/>
                    </a:lnTo>
                    <a:lnTo>
                      <a:pt x="1200" y="672"/>
                    </a:lnTo>
                    <a:lnTo>
                      <a:pt x="1392" y="768"/>
                    </a:lnTo>
                    <a:lnTo>
                      <a:pt x="1200" y="864"/>
                    </a:lnTo>
                    <a:lnTo>
                      <a:pt x="1200" y="816"/>
                    </a:lnTo>
                    <a:lnTo>
                      <a:pt x="864" y="816"/>
                    </a:lnTo>
                    <a:lnTo>
                      <a:pt x="432" y="144"/>
                    </a:lnTo>
                    <a:lnTo>
                      <a:pt x="192" y="144"/>
                    </a:lnTo>
                    <a:lnTo>
                      <a:pt x="192" y="192"/>
                    </a:lnTo>
                    <a:lnTo>
                      <a:pt x="0" y="96"/>
                    </a:lnTo>
                    <a:lnTo>
                      <a:pt x="192" y="0"/>
                    </a:lnTo>
                    <a:lnTo>
                      <a:pt x="192" y="48"/>
                    </a:lnTo>
                    <a:close/>
                  </a:path>
                </a:pathLst>
              </a:custGeom>
              <a:solidFill>
                <a:srgbClr val="FFFFFF"/>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5921" dir="2700000" algn="ctr" rotWithShape="0">
                        <a:srgbClr val="000000">
                          <a:alpha val="74998"/>
                        </a:srgbClr>
                      </a:outerShdw>
                    </a:effectLst>
                  </a14:hiddenEffects>
                </a:ext>
              </a:extLst>
            </p:spPr>
            <p:txBody>
              <a:bodyPr wrap="none" anchor="ctr"/>
              <a:lstStyle/>
              <a:p>
                <a:endParaRPr lang="en-US"/>
              </a:p>
            </p:txBody>
          </p:sp>
        </p:grpSp>
      </p:grpSp>
      <p:grpSp>
        <p:nvGrpSpPr>
          <p:cNvPr id="224423" name="Group 167"/>
          <p:cNvGrpSpPr>
            <a:grpSpLocks noChangeAspect="1"/>
          </p:cNvGrpSpPr>
          <p:nvPr/>
        </p:nvGrpSpPr>
        <p:grpSpPr bwMode="auto">
          <a:xfrm>
            <a:off x="4241800" y="4149725"/>
            <a:ext cx="474663" cy="449263"/>
            <a:chOff x="2160" y="1536"/>
            <a:chExt cx="864" cy="816"/>
          </a:xfrm>
        </p:grpSpPr>
        <p:sp>
          <p:nvSpPr>
            <p:cNvPr id="224424" name="AutoShape 168"/>
            <p:cNvSpPr>
              <a:spLocks noChangeAspect="1" noChangeArrowheads="1"/>
            </p:cNvSpPr>
            <p:nvPr/>
          </p:nvSpPr>
          <p:spPr bwMode="auto">
            <a:xfrm>
              <a:off x="2160" y="1536"/>
              <a:ext cx="864" cy="816"/>
            </a:xfrm>
            <a:prstGeom prst="cube">
              <a:avLst>
                <a:gd name="adj" fmla="val 17157"/>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224425" name="Rectangle 169"/>
            <p:cNvSpPr>
              <a:spLocks noChangeAspect="1" noChangeArrowheads="1"/>
            </p:cNvSpPr>
            <p:nvPr/>
          </p:nvSpPr>
          <p:spPr bwMode="auto">
            <a:xfrm>
              <a:off x="2160" y="1680"/>
              <a:ext cx="720" cy="672"/>
            </a:xfrm>
            <a:prstGeom prst="rect">
              <a:avLst/>
            </a:prstGeom>
            <a:solidFill>
              <a:srgbClr val="96969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grpSp>
          <p:nvGrpSpPr>
            <p:cNvPr id="224426" name="Group 170"/>
            <p:cNvGrpSpPr>
              <a:grpSpLocks noChangeAspect="1"/>
            </p:cNvGrpSpPr>
            <p:nvPr/>
          </p:nvGrpSpPr>
          <p:grpSpPr bwMode="auto">
            <a:xfrm>
              <a:off x="2240" y="1792"/>
              <a:ext cx="576" cy="472"/>
              <a:chOff x="2208" y="1824"/>
              <a:chExt cx="1152" cy="864"/>
            </a:xfrm>
          </p:grpSpPr>
          <p:sp>
            <p:nvSpPr>
              <p:cNvPr id="224427" name="Freeform 171"/>
              <p:cNvSpPr>
                <a:spLocks noChangeAspect="1"/>
              </p:cNvSpPr>
              <p:nvPr/>
            </p:nvSpPr>
            <p:spPr bwMode="auto">
              <a:xfrm>
                <a:off x="2208" y="1824"/>
                <a:ext cx="1152" cy="864"/>
              </a:xfrm>
              <a:custGeom>
                <a:avLst/>
                <a:gdLst>
                  <a:gd name="T0" fmla="*/ 192 w 1392"/>
                  <a:gd name="T1" fmla="*/ 48 h 864"/>
                  <a:gd name="T2" fmla="*/ 480 w 1392"/>
                  <a:gd name="T3" fmla="*/ 48 h 864"/>
                  <a:gd name="T4" fmla="*/ 912 w 1392"/>
                  <a:gd name="T5" fmla="*/ 720 h 864"/>
                  <a:gd name="T6" fmla="*/ 1200 w 1392"/>
                  <a:gd name="T7" fmla="*/ 720 h 864"/>
                  <a:gd name="T8" fmla="*/ 1200 w 1392"/>
                  <a:gd name="T9" fmla="*/ 672 h 864"/>
                  <a:gd name="T10" fmla="*/ 1392 w 1392"/>
                  <a:gd name="T11" fmla="*/ 768 h 864"/>
                  <a:gd name="T12" fmla="*/ 1200 w 1392"/>
                  <a:gd name="T13" fmla="*/ 864 h 864"/>
                  <a:gd name="T14" fmla="*/ 1200 w 1392"/>
                  <a:gd name="T15" fmla="*/ 816 h 864"/>
                  <a:gd name="T16" fmla="*/ 864 w 1392"/>
                  <a:gd name="T17" fmla="*/ 816 h 864"/>
                  <a:gd name="T18" fmla="*/ 432 w 1392"/>
                  <a:gd name="T19" fmla="*/ 144 h 864"/>
                  <a:gd name="T20" fmla="*/ 192 w 1392"/>
                  <a:gd name="T21" fmla="*/ 144 h 864"/>
                  <a:gd name="T22" fmla="*/ 192 w 1392"/>
                  <a:gd name="T23" fmla="*/ 192 h 864"/>
                  <a:gd name="T24" fmla="*/ 0 w 1392"/>
                  <a:gd name="T25" fmla="*/ 96 h 864"/>
                  <a:gd name="T26" fmla="*/ 192 w 1392"/>
                  <a:gd name="T27" fmla="*/ 0 h 864"/>
                  <a:gd name="T28" fmla="*/ 192 w 1392"/>
                  <a:gd name="T29" fmla="*/ 48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92" h="864">
                    <a:moveTo>
                      <a:pt x="192" y="48"/>
                    </a:moveTo>
                    <a:lnTo>
                      <a:pt x="480" y="48"/>
                    </a:lnTo>
                    <a:lnTo>
                      <a:pt x="912" y="720"/>
                    </a:lnTo>
                    <a:lnTo>
                      <a:pt x="1200" y="720"/>
                    </a:lnTo>
                    <a:lnTo>
                      <a:pt x="1200" y="672"/>
                    </a:lnTo>
                    <a:lnTo>
                      <a:pt x="1392" y="768"/>
                    </a:lnTo>
                    <a:lnTo>
                      <a:pt x="1200" y="864"/>
                    </a:lnTo>
                    <a:lnTo>
                      <a:pt x="1200" y="816"/>
                    </a:lnTo>
                    <a:lnTo>
                      <a:pt x="864" y="816"/>
                    </a:lnTo>
                    <a:lnTo>
                      <a:pt x="432" y="144"/>
                    </a:lnTo>
                    <a:lnTo>
                      <a:pt x="192" y="144"/>
                    </a:lnTo>
                    <a:lnTo>
                      <a:pt x="192" y="192"/>
                    </a:lnTo>
                    <a:lnTo>
                      <a:pt x="0" y="96"/>
                    </a:lnTo>
                    <a:lnTo>
                      <a:pt x="192" y="0"/>
                    </a:lnTo>
                    <a:lnTo>
                      <a:pt x="192" y="48"/>
                    </a:lnTo>
                    <a:close/>
                  </a:path>
                </a:pathLst>
              </a:custGeom>
              <a:solidFill>
                <a:srgbClr val="000000"/>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5921" dir="2700000" algn="ctr" rotWithShape="0">
                        <a:srgbClr val="000000">
                          <a:alpha val="74998"/>
                        </a:srgbClr>
                      </a:outerShdw>
                    </a:effectLst>
                  </a14:hiddenEffects>
                </a:ext>
              </a:extLst>
            </p:spPr>
            <p:txBody>
              <a:bodyPr wrap="none" anchor="ctr"/>
              <a:lstStyle/>
              <a:p>
                <a:endParaRPr lang="en-US"/>
              </a:p>
            </p:txBody>
          </p:sp>
          <p:sp>
            <p:nvSpPr>
              <p:cNvPr id="224428" name="Freeform 172"/>
              <p:cNvSpPr>
                <a:spLocks noChangeAspect="1"/>
              </p:cNvSpPr>
              <p:nvPr/>
            </p:nvSpPr>
            <p:spPr bwMode="auto">
              <a:xfrm flipH="1">
                <a:off x="2208" y="1824"/>
                <a:ext cx="1152" cy="864"/>
              </a:xfrm>
              <a:custGeom>
                <a:avLst/>
                <a:gdLst>
                  <a:gd name="T0" fmla="*/ 192 w 1392"/>
                  <a:gd name="T1" fmla="*/ 48 h 864"/>
                  <a:gd name="T2" fmla="*/ 480 w 1392"/>
                  <a:gd name="T3" fmla="*/ 48 h 864"/>
                  <a:gd name="T4" fmla="*/ 912 w 1392"/>
                  <a:gd name="T5" fmla="*/ 720 h 864"/>
                  <a:gd name="T6" fmla="*/ 1200 w 1392"/>
                  <a:gd name="T7" fmla="*/ 720 h 864"/>
                  <a:gd name="T8" fmla="*/ 1200 w 1392"/>
                  <a:gd name="T9" fmla="*/ 672 h 864"/>
                  <a:gd name="T10" fmla="*/ 1392 w 1392"/>
                  <a:gd name="T11" fmla="*/ 768 h 864"/>
                  <a:gd name="T12" fmla="*/ 1200 w 1392"/>
                  <a:gd name="T13" fmla="*/ 864 h 864"/>
                  <a:gd name="T14" fmla="*/ 1200 w 1392"/>
                  <a:gd name="T15" fmla="*/ 816 h 864"/>
                  <a:gd name="T16" fmla="*/ 864 w 1392"/>
                  <a:gd name="T17" fmla="*/ 816 h 864"/>
                  <a:gd name="T18" fmla="*/ 432 w 1392"/>
                  <a:gd name="T19" fmla="*/ 144 h 864"/>
                  <a:gd name="T20" fmla="*/ 192 w 1392"/>
                  <a:gd name="T21" fmla="*/ 144 h 864"/>
                  <a:gd name="T22" fmla="*/ 192 w 1392"/>
                  <a:gd name="T23" fmla="*/ 192 h 864"/>
                  <a:gd name="T24" fmla="*/ 0 w 1392"/>
                  <a:gd name="T25" fmla="*/ 96 h 864"/>
                  <a:gd name="T26" fmla="*/ 192 w 1392"/>
                  <a:gd name="T27" fmla="*/ 0 h 864"/>
                  <a:gd name="T28" fmla="*/ 192 w 1392"/>
                  <a:gd name="T29" fmla="*/ 48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92" h="864">
                    <a:moveTo>
                      <a:pt x="192" y="48"/>
                    </a:moveTo>
                    <a:lnTo>
                      <a:pt x="480" y="48"/>
                    </a:lnTo>
                    <a:lnTo>
                      <a:pt x="912" y="720"/>
                    </a:lnTo>
                    <a:lnTo>
                      <a:pt x="1200" y="720"/>
                    </a:lnTo>
                    <a:lnTo>
                      <a:pt x="1200" y="672"/>
                    </a:lnTo>
                    <a:lnTo>
                      <a:pt x="1392" y="768"/>
                    </a:lnTo>
                    <a:lnTo>
                      <a:pt x="1200" y="864"/>
                    </a:lnTo>
                    <a:lnTo>
                      <a:pt x="1200" y="816"/>
                    </a:lnTo>
                    <a:lnTo>
                      <a:pt x="864" y="816"/>
                    </a:lnTo>
                    <a:lnTo>
                      <a:pt x="432" y="144"/>
                    </a:lnTo>
                    <a:lnTo>
                      <a:pt x="192" y="144"/>
                    </a:lnTo>
                    <a:lnTo>
                      <a:pt x="192" y="192"/>
                    </a:lnTo>
                    <a:lnTo>
                      <a:pt x="0" y="96"/>
                    </a:lnTo>
                    <a:lnTo>
                      <a:pt x="192" y="0"/>
                    </a:lnTo>
                    <a:lnTo>
                      <a:pt x="192" y="48"/>
                    </a:lnTo>
                    <a:close/>
                  </a:path>
                </a:pathLst>
              </a:custGeom>
              <a:solidFill>
                <a:srgbClr val="000000"/>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5921" dir="2700000" algn="ctr" rotWithShape="0">
                        <a:srgbClr val="000000">
                          <a:alpha val="74998"/>
                        </a:srgbClr>
                      </a:outerShdw>
                    </a:effectLst>
                  </a14:hiddenEffects>
                </a:ext>
              </a:extLst>
            </p:spPr>
            <p:txBody>
              <a:bodyPr wrap="none" anchor="ctr"/>
              <a:lstStyle/>
              <a:p>
                <a:endParaRPr lang="en-US"/>
              </a:p>
            </p:txBody>
          </p:sp>
        </p:grpSp>
        <p:grpSp>
          <p:nvGrpSpPr>
            <p:cNvPr id="224429" name="Group 173"/>
            <p:cNvGrpSpPr>
              <a:grpSpLocks noChangeAspect="1"/>
            </p:cNvGrpSpPr>
            <p:nvPr/>
          </p:nvGrpSpPr>
          <p:grpSpPr bwMode="auto">
            <a:xfrm>
              <a:off x="2232" y="1776"/>
              <a:ext cx="576" cy="472"/>
              <a:chOff x="2208" y="1824"/>
              <a:chExt cx="1152" cy="864"/>
            </a:xfrm>
          </p:grpSpPr>
          <p:sp>
            <p:nvSpPr>
              <p:cNvPr id="224430" name="Freeform 174"/>
              <p:cNvSpPr>
                <a:spLocks noChangeAspect="1"/>
              </p:cNvSpPr>
              <p:nvPr/>
            </p:nvSpPr>
            <p:spPr bwMode="auto">
              <a:xfrm>
                <a:off x="2208" y="1824"/>
                <a:ext cx="1152" cy="864"/>
              </a:xfrm>
              <a:custGeom>
                <a:avLst/>
                <a:gdLst>
                  <a:gd name="T0" fmla="*/ 192 w 1392"/>
                  <a:gd name="T1" fmla="*/ 48 h 864"/>
                  <a:gd name="T2" fmla="*/ 480 w 1392"/>
                  <a:gd name="T3" fmla="*/ 48 h 864"/>
                  <a:gd name="T4" fmla="*/ 912 w 1392"/>
                  <a:gd name="T5" fmla="*/ 720 h 864"/>
                  <a:gd name="T6" fmla="*/ 1200 w 1392"/>
                  <a:gd name="T7" fmla="*/ 720 h 864"/>
                  <a:gd name="T8" fmla="*/ 1200 w 1392"/>
                  <a:gd name="T9" fmla="*/ 672 h 864"/>
                  <a:gd name="T10" fmla="*/ 1392 w 1392"/>
                  <a:gd name="T11" fmla="*/ 768 h 864"/>
                  <a:gd name="T12" fmla="*/ 1200 w 1392"/>
                  <a:gd name="T13" fmla="*/ 864 h 864"/>
                  <a:gd name="T14" fmla="*/ 1200 w 1392"/>
                  <a:gd name="T15" fmla="*/ 816 h 864"/>
                  <a:gd name="T16" fmla="*/ 864 w 1392"/>
                  <a:gd name="T17" fmla="*/ 816 h 864"/>
                  <a:gd name="T18" fmla="*/ 432 w 1392"/>
                  <a:gd name="T19" fmla="*/ 144 h 864"/>
                  <a:gd name="T20" fmla="*/ 192 w 1392"/>
                  <a:gd name="T21" fmla="*/ 144 h 864"/>
                  <a:gd name="T22" fmla="*/ 192 w 1392"/>
                  <a:gd name="T23" fmla="*/ 192 h 864"/>
                  <a:gd name="T24" fmla="*/ 0 w 1392"/>
                  <a:gd name="T25" fmla="*/ 96 h 864"/>
                  <a:gd name="T26" fmla="*/ 192 w 1392"/>
                  <a:gd name="T27" fmla="*/ 0 h 864"/>
                  <a:gd name="T28" fmla="*/ 192 w 1392"/>
                  <a:gd name="T29" fmla="*/ 48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92" h="864">
                    <a:moveTo>
                      <a:pt x="192" y="48"/>
                    </a:moveTo>
                    <a:lnTo>
                      <a:pt x="480" y="48"/>
                    </a:lnTo>
                    <a:lnTo>
                      <a:pt x="912" y="720"/>
                    </a:lnTo>
                    <a:lnTo>
                      <a:pt x="1200" y="720"/>
                    </a:lnTo>
                    <a:lnTo>
                      <a:pt x="1200" y="672"/>
                    </a:lnTo>
                    <a:lnTo>
                      <a:pt x="1392" y="768"/>
                    </a:lnTo>
                    <a:lnTo>
                      <a:pt x="1200" y="864"/>
                    </a:lnTo>
                    <a:lnTo>
                      <a:pt x="1200" y="816"/>
                    </a:lnTo>
                    <a:lnTo>
                      <a:pt x="864" y="816"/>
                    </a:lnTo>
                    <a:lnTo>
                      <a:pt x="432" y="144"/>
                    </a:lnTo>
                    <a:lnTo>
                      <a:pt x="192" y="144"/>
                    </a:lnTo>
                    <a:lnTo>
                      <a:pt x="192" y="192"/>
                    </a:lnTo>
                    <a:lnTo>
                      <a:pt x="0" y="96"/>
                    </a:lnTo>
                    <a:lnTo>
                      <a:pt x="192" y="0"/>
                    </a:lnTo>
                    <a:lnTo>
                      <a:pt x="192" y="48"/>
                    </a:lnTo>
                    <a:close/>
                  </a:path>
                </a:pathLst>
              </a:custGeom>
              <a:solidFill>
                <a:srgbClr val="FFFFFF"/>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5921" dir="2700000" algn="ctr" rotWithShape="0">
                        <a:srgbClr val="000000">
                          <a:alpha val="74998"/>
                        </a:srgbClr>
                      </a:outerShdw>
                    </a:effectLst>
                  </a14:hiddenEffects>
                </a:ext>
              </a:extLst>
            </p:spPr>
            <p:txBody>
              <a:bodyPr wrap="none" anchor="ctr"/>
              <a:lstStyle/>
              <a:p>
                <a:endParaRPr lang="en-US"/>
              </a:p>
            </p:txBody>
          </p:sp>
          <p:sp>
            <p:nvSpPr>
              <p:cNvPr id="224431" name="Freeform 175"/>
              <p:cNvSpPr>
                <a:spLocks noChangeAspect="1"/>
              </p:cNvSpPr>
              <p:nvPr/>
            </p:nvSpPr>
            <p:spPr bwMode="auto">
              <a:xfrm flipH="1">
                <a:off x="2208" y="1824"/>
                <a:ext cx="1152" cy="864"/>
              </a:xfrm>
              <a:custGeom>
                <a:avLst/>
                <a:gdLst>
                  <a:gd name="T0" fmla="*/ 192 w 1392"/>
                  <a:gd name="T1" fmla="*/ 48 h 864"/>
                  <a:gd name="T2" fmla="*/ 480 w 1392"/>
                  <a:gd name="T3" fmla="*/ 48 h 864"/>
                  <a:gd name="T4" fmla="*/ 912 w 1392"/>
                  <a:gd name="T5" fmla="*/ 720 h 864"/>
                  <a:gd name="T6" fmla="*/ 1200 w 1392"/>
                  <a:gd name="T7" fmla="*/ 720 h 864"/>
                  <a:gd name="T8" fmla="*/ 1200 w 1392"/>
                  <a:gd name="T9" fmla="*/ 672 h 864"/>
                  <a:gd name="T10" fmla="*/ 1392 w 1392"/>
                  <a:gd name="T11" fmla="*/ 768 h 864"/>
                  <a:gd name="T12" fmla="*/ 1200 w 1392"/>
                  <a:gd name="T13" fmla="*/ 864 h 864"/>
                  <a:gd name="T14" fmla="*/ 1200 w 1392"/>
                  <a:gd name="T15" fmla="*/ 816 h 864"/>
                  <a:gd name="T16" fmla="*/ 864 w 1392"/>
                  <a:gd name="T17" fmla="*/ 816 h 864"/>
                  <a:gd name="T18" fmla="*/ 432 w 1392"/>
                  <a:gd name="T19" fmla="*/ 144 h 864"/>
                  <a:gd name="T20" fmla="*/ 192 w 1392"/>
                  <a:gd name="T21" fmla="*/ 144 h 864"/>
                  <a:gd name="T22" fmla="*/ 192 w 1392"/>
                  <a:gd name="T23" fmla="*/ 192 h 864"/>
                  <a:gd name="T24" fmla="*/ 0 w 1392"/>
                  <a:gd name="T25" fmla="*/ 96 h 864"/>
                  <a:gd name="T26" fmla="*/ 192 w 1392"/>
                  <a:gd name="T27" fmla="*/ 0 h 864"/>
                  <a:gd name="T28" fmla="*/ 192 w 1392"/>
                  <a:gd name="T29" fmla="*/ 48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92" h="864">
                    <a:moveTo>
                      <a:pt x="192" y="48"/>
                    </a:moveTo>
                    <a:lnTo>
                      <a:pt x="480" y="48"/>
                    </a:lnTo>
                    <a:lnTo>
                      <a:pt x="912" y="720"/>
                    </a:lnTo>
                    <a:lnTo>
                      <a:pt x="1200" y="720"/>
                    </a:lnTo>
                    <a:lnTo>
                      <a:pt x="1200" y="672"/>
                    </a:lnTo>
                    <a:lnTo>
                      <a:pt x="1392" y="768"/>
                    </a:lnTo>
                    <a:lnTo>
                      <a:pt x="1200" y="864"/>
                    </a:lnTo>
                    <a:lnTo>
                      <a:pt x="1200" y="816"/>
                    </a:lnTo>
                    <a:lnTo>
                      <a:pt x="864" y="816"/>
                    </a:lnTo>
                    <a:lnTo>
                      <a:pt x="432" y="144"/>
                    </a:lnTo>
                    <a:lnTo>
                      <a:pt x="192" y="144"/>
                    </a:lnTo>
                    <a:lnTo>
                      <a:pt x="192" y="192"/>
                    </a:lnTo>
                    <a:lnTo>
                      <a:pt x="0" y="96"/>
                    </a:lnTo>
                    <a:lnTo>
                      <a:pt x="192" y="0"/>
                    </a:lnTo>
                    <a:lnTo>
                      <a:pt x="192" y="48"/>
                    </a:lnTo>
                    <a:close/>
                  </a:path>
                </a:pathLst>
              </a:custGeom>
              <a:solidFill>
                <a:srgbClr val="FFFFFF"/>
              </a:soli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5921" dir="2700000" algn="ctr" rotWithShape="0">
                        <a:srgbClr val="000000">
                          <a:alpha val="74998"/>
                        </a:srgbClr>
                      </a:outerShdw>
                    </a:effectLst>
                  </a14:hiddenEffects>
                </a:ext>
              </a:extLst>
            </p:spPr>
            <p:txBody>
              <a:bodyPr wrap="none" anchor="ctr"/>
              <a:lstStyle/>
              <a:p>
                <a:endParaRPr lang="en-US"/>
              </a:p>
            </p:txBody>
          </p:sp>
        </p:grpSp>
      </p:grpSp>
      <p:sp>
        <p:nvSpPr>
          <p:cNvPr id="224432" name="Line 176"/>
          <p:cNvSpPr>
            <a:spLocks noChangeShapeType="1"/>
          </p:cNvSpPr>
          <p:nvPr/>
        </p:nvSpPr>
        <p:spPr bwMode="auto">
          <a:xfrm flipV="1">
            <a:off x="3257550" y="4570413"/>
            <a:ext cx="1047750" cy="1055687"/>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433" name="Line 177"/>
          <p:cNvSpPr>
            <a:spLocks noChangeShapeType="1"/>
          </p:cNvSpPr>
          <p:nvPr/>
        </p:nvSpPr>
        <p:spPr bwMode="auto">
          <a:xfrm>
            <a:off x="3430588" y="5811838"/>
            <a:ext cx="1806575"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434" name="Line 178"/>
          <p:cNvSpPr>
            <a:spLocks noChangeShapeType="1"/>
          </p:cNvSpPr>
          <p:nvPr/>
        </p:nvSpPr>
        <p:spPr bwMode="auto">
          <a:xfrm>
            <a:off x="4657725" y="4541838"/>
            <a:ext cx="817563" cy="1171575"/>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224435" name="Group 179"/>
          <p:cNvGrpSpPr>
            <a:grpSpLocks/>
          </p:cNvGrpSpPr>
          <p:nvPr/>
        </p:nvGrpSpPr>
        <p:grpSpPr bwMode="auto">
          <a:xfrm>
            <a:off x="3514725" y="5934075"/>
            <a:ext cx="373063" cy="93663"/>
            <a:chOff x="2041" y="3157"/>
            <a:chExt cx="235" cy="59"/>
          </a:xfrm>
        </p:grpSpPr>
        <p:grpSp>
          <p:nvGrpSpPr>
            <p:cNvPr id="224436" name="Group 180"/>
            <p:cNvGrpSpPr>
              <a:grpSpLocks/>
            </p:cNvGrpSpPr>
            <p:nvPr/>
          </p:nvGrpSpPr>
          <p:grpSpPr bwMode="auto">
            <a:xfrm>
              <a:off x="2041" y="3157"/>
              <a:ext cx="235" cy="59"/>
              <a:chOff x="2041" y="3157"/>
              <a:chExt cx="235" cy="59"/>
            </a:xfrm>
          </p:grpSpPr>
          <p:sp>
            <p:nvSpPr>
              <p:cNvPr id="224437" name="Rectangle 181"/>
              <p:cNvSpPr>
                <a:spLocks noChangeArrowheads="1"/>
              </p:cNvSpPr>
              <p:nvPr/>
            </p:nvSpPr>
            <p:spPr bwMode="auto">
              <a:xfrm>
                <a:off x="2041" y="3163"/>
                <a:ext cx="227" cy="44"/>
              </a:xfrm>
              <a:prstGeom prst="rect">
                <a:avLst/>
              </a:prstGeom>
              <a:solidFill>
                <a:srgbClr val="F43A62"/>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438" name="Line 182"/>
              <p:cNvSpPr>
                <a:spLocks noChangeShapeType="1"/>
              </p:cNvSpPr>
              <p:nvPr/>
            </p:nvSpPr>
            <p:spPr bwMode="auto">
              <a:xfrm>
                <a:off x="2214" y="3159"/>
                <a:ext cx="0" cy="5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439" name="Rectangle 183"/>
              <p:cNvSpPr>
                <a:spLocks noChangeArrowheads="1"/>
              </p:cNvSpPr>
              <p:nvPr/>
            </p:nvSpPr>
            <p:spPr bwMode="auto">
              <a:xfrm>
                <a:off x="2215" y="3157"/>
                <a:ext cx="61" cy="59"/>
              </a:xfrm>
              <a:prstGeom prst="rect">
                <a:avLst/>
              </a:prstGeom>
              <a:solidFill>
                <a:srgbClr val="F43A6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23812" tIns="12700" rIns="23812" bIns="12700">
                <a:spAutoFit/>
              </a:bodyPr>
              <a:lstStyle/>
              <a:p>
                <a:pPr algn="ctr" defTabSz="244475">
                  <a:lnSpc>
                    <a:spcPct val="90000"/>
                  </a:lnSpc>
                </a:pPr>
                <a:r>
                  <a:rPr lang="en-US" sz="500" b="1">
                    <a:latin typeface="Times New Roman" charset="0"/>
                  </a:rPr>
                  <a:t>H</a:t>
                </a:r>
              </a:p>
            </p:txBody>
          </p:sp>
        </p:grpSp>
        <p:sp>
          <p:nvSpPr>
            <p:cNvPr id="224440" name="Rectangle 184"/>
            <p:cNvSpPr>
              <a:spLocks noChangeArrowheads="1"/>
            </p:cNvSpPr>
            <p:nvPr/>
          </p:nvSpPr>
          <p:spPr bwMode="auto">
            <a:xfrm>
              <a:off x="2041" y="3162"/>
              <a:ext cx="170" cy="45"/>
            </a:xfrm>
            <a:prstGeom prst="rect">
              <a:avLst/>
            </a:prstGeom>
            <a:solidFill>
              <a:srgbClr val="F43A6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224441" name="Group 185"/>
          <p:cNvGrpSpPr>
            <a:grpSpLocks/>
          </p:cNvGrpSpPr>
          <p:nvPr/>
        </p:nvGrpSpPr>
        <p:grpSpPr bwMode="auto">
          <a:xfrm>
            <a:off x="3916363" y="5934075"/>
            <a:ext cx="373062" cy="93663"/>
            <a:chOff x="2294" y="3157"/>
            <a:chExt cx="235" cy="59"/>
          </a:xfrm>
        </p:grpSpPr>
        <p:sp>
          <p:nvSpPr>
            <p:cNvPr id="224442" name="Rectangle 186"/>
            <p:cNvSpPr>
              <a:spLocks noChangeArrowheads="1"/>
            </p:cNvSpPr>
            <p:nvPr/>
          </p:nvSpPr>
          <p:spPr bwMode="auto">
            <a:xfrm>
              <a:off x="2294" y="3163"/>
              <a:ext cx="227" cy="44"/>
            </a:xfrm>
            <a:prstGeom prst="rect">
              <a:avLst/>
            </a:prstGeom>
            <a:solidFill>
              <a:srgbClr val="D59331"/>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443" name="Line 187"/>
            <p:cNvSpPr>
              <a:spLocks noChangeShapeType="1"/>
            </p:cNvSpPr>
            <p:nvPr/>
          </p:nvSpPr>
          <p:spPr bwMode="auto">
            <a:xfrm>
              <a:off x="2467" y="3159"/>
              <a:ext cx="0" cy="5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444" name="Rectangle 188"/>
            <p:cNvSpPr>
              <a:spLocks noChangeArrowheads="1"/>
            </p:cNvSpPr>
            <p:nvPr/>
          </p:nvSpPr>
          <p:spPr bwMode="auto">
            <a:xfrm>
              <a:off x="2468" y="3157"/>
              <a:ext cx="61" cy="59"/>
            </a:xfrm>
            <a:prstGeom prst="rect">
              <a:avLst/>
            </a:prstGeom>
            <a:solidFill>
              <a:srgbClr val="D5933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23812" tIns="12700" rIns="23812" bIns="12700">
              <a:spAutoFit/>
            </a:bodyPr>
            <a:lstStyle/>
            <a:p>
              <a:pPr algn="ctr" defTabSz="244475">
                <a:lnSpc>
                  <a:spcPct val="90000"/>
                </a:lnSpc>
              </a:pPr>
              <a:r>
                <a:rPr lang="en-US" sz="500" b="1">
                  <a:latin typeface="Times New Roman" charset="0"/>
                </a:rPr>
                <a:t>H</a:t>
              </a:r>
            </a:p>
          </p:txBody>
        </p:sp>
      </p:grpSp>
      <p:grpSp>
        <p:nvGrpSpPr>
          <p:cNvPr id="224445" name="Group 189"/>
          <p:cNvGrpSpPr>
            <a:grpSpLocks/>
          </p:cNvGrpSpPr>
          <p:nvPr/>
        </p:nvGrpSpPr>
        <p:grpSpPr bwMode="auto">
          <a:xfrm>
            <a:off x="4321175" y="5934075"/>
            <a:ext cx="374650" cy="93663"/>
            <a:chOff x="2549" y="3157"/>
            <a:chExt cx="236" cy="59"/>
          </a:xfrm>
        </p:grpSpPr>
        <p:grpSp>
          <p:nvGrpSpPr>
            <p:cNvPr id="224446" name="Group 190"/>
            <p:cNvGrpSpPr>
              <a:grpSpLocks/>
            </p:cNvGrpSpPr>
            <p:nvPr/>
          </p:nvGrpSpPr>
          <p:grpSpPr bwMode="auto">
            <a:xfrm>
              <a:off x="2549" y="3157"/>
              <a:ext cx="236" cy="59"/>
              <a:chOff x="2549" y="3157"/>
              <a:chExt cx="236" cy="59"/>
            </a:xfrm>
          </p:grpSpPr>
          <p:sp>
            <p:nvSpPr>
              <p:cNvPr id="224447" name="Rectangle 191"/>
              <p:cNvSpPr>
                <a:spLocks noChangeArrowheads="1"/>
              </p:cNvSpPr>
              <p:nvPr/>
            </p:nvSpPr>
            <p:spPr bwMode="auto">
              <a:xfrm>
                <a:off x="2549" y="3163"/>
                <a:ext cx="228" cy="44"/>
              </a:xfrm>
              <a:prstGeom prst="rect">
                <a:avLst/>
              </a:prstGeom>
              <a:solidFill>
                <a:srgbClr val="1E9EB8"/>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448" name="Line 192"/>
              <p:cNvSpPr>
                <a:spLocks noChangeShapeType="1"/>
              </p:cNvSpPr>
              <p:nvPr/>
            </p:nvSpPr>
            <p:spPr bwMode="auto">
              <a:xfrm>
                <a:off x="2723" y="3159"/>
                <a:ext cx="0" cy="5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449" name="Rectangle 193"/>
              <p:cNvSpPr>
                <a:spLocks noChangeArrowheads="1"/>
              </p:cNvSpPr>
              <p:nvPr/>
            </p:nvSpPr>
            <p:spPr bwMode="auto">
              <a:xfrm>
                <a:off x="2724" y="3157"/>
                <a:ext cx="61" cy="59"/>
              </a:xfrm>
              <a:prstGeom prst="rect">
                <a:avLst/>
              </a:prstGeom>
              <a:solidFill>
                <a:srgbClr val="1E9EB8"/>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23812" tIns="12700" rIns="23812" bIns="12700">
                <a:spAutoFit/>
              </a:bodyPr>
              <a:lstStyle/>
              <a:p>
                <a:pPr algn="ctr" defTabSz="244475">
                  <a:lnSpc>
                    <a:spcPct val="90000"/>
                  </a:lnSpc>
                </a:pPr>
                <a:r>
                  <a:rPr lang="en-US" sz="500" b="1">
                    <a:latin typeface="Times New Roman" charset="0"/>
                  </a:rPr>
                  <a:t>H</a:t>
                </a:r>
              </a:p>
            </p:txBody>
          </p:sp>
        </p:grpSp>
        <p:sp>
          <p:nvSpPr>
            <p:cNvPr id="224450" name="Rectangle 194"/>
            <p:cNvSpPr>
              <a:spLocks noChangeArrowheads="1"/>
            </p:cNvSpPr>
            <p:nvPr/>
          </p:nvSpPr>
          <p:spPr bwMode="auto">
            <a:xfrm>
              <a:off x="2549" y="3161"/>
              <a:ext cx="172" cy="47"/>
            </a:xfrm>
            <a:prstGeom prst="rect">
              <a:avLst/>
            </a:prstGeom>
            <a:solidFill>
              <a:srgbClr val="1E9EB8"/>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224451" name="Group 195"/>
          <p:cNvGrpSpPr>
            <a:grpSpLocks/>
          </p:cNvGrpSpPr>
          <p:nvPr/>
        </p:nvGrpSpPr>
        <p:grpSpPr bwMode="auto">
          <a:xfrm>
            <a:off x="4722813" y="5934075"/>
            <a:ext cx="374650" cy="93663"/>
            <a:chOff x="2802" y="3157"/>
            <a:chExt cx="236" cy="59"/>
          </a:xfrm>
        </p:grpSpPr>
        <p:grpSp>
          <p:nvGrpSpPr>
            <p:cNvPr id="224452" name="Group 196"/>
            <p:cNvGrpSpPr>
              <a:grpSpLocks/>
            </p:cNvGrpSpPr>
            <p:nvPr/>
          </p:nvGrpSpPr>
          <p:grpSpPr bwMode="auto">
            <a:xfrm>
              <a:off x="2802" y="3157"/>
              <a:ext cx="236" cy="59"/>
              <a:chOff x="2802" y="3157"/>
              <a:chExt cx="236" cy="59"/>
            </a:xfrm>
          </p:grpSpPr>
          <p:sp>
            <p:nvSpPr>
              <p:cNvPr id="224453" name="Rectangle 197"/>
              <p:cNvSpPr>
                <a:spLocks noChangeArrowheads="1"/>
              </p:cNvSpPr>
              <p:nvPr/>
            </p:nvSpPr>
            <p:spPr bwMode="auto">
              <a:xfrm>
                <a:off x="2802" y="3163"/>
                <a:ext cx="227" cy="44"/>
              </a:xfrm>
              <a:prstGeom prst="rect">
                <a:avLst/>
              </a:prstGeom>
              <a:solidFill>
                <a:srgbClr val="F43A62"/>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454" name="Line 198"/>
              <p:cNvSpPr>
                <a:spLocks noChangeShapeType="1"/>
              </p:cNvSpPr>
              <p:nvPr/>
            </p:nvSpPr>
            <p:spPr bwMode="auto">
              <a:xfrm>
                <a:off x="2976" y="3159"/>
                <a:ext cx="0" cy="5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455" name="Rectangle 199"/>
              <p:cNvSpPr>
                <a:spLocks noChangeArrowheads="1"/>
              </p:cNvSpPr>
              <p:nvPr/>
            </p:nvSpPr>
            <p:spPr bwMode="auto">
              <a:xfrm>
                <a:off x="2977" y="3157"/>
                <a:ext cx="61" cy="59"/>
              </a:xfrm>
              <a:prstGeom prst="rect">
                <a:avLst/>
              </a:prstGeom>
              <a:solidFill>
                <a:srgbClr val="F43A6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23812" tIns="12700" rIns="23812" bIns="12700">
                <a:spAutoFit/>
              </a:bodyPr>
              <a:lstStyle/>
              <a:p>
                <a:pPr algn="ctr" defTabSz="244475">
                  <a:lnSpc>
                    <a:spcPct val="90000"/>
                  </a:lnSpc>
                </a:pPr>
                <a:r>
                  <a:rPr lang="en-US" sz="500" b="1">
                    <a:latin typeface="Times New Roman" charset="0"/>
                  </a:rPr>
                  <a:t>H</a:t>
                </a:r>
              </a:p>
            </p:txBody>
          </p:sp>
        </p:grpSp>
        <p:sp>
          <p:nvSpPr>
            <p:cNvPr id="224456" name="Rectangle 200"/>
            <p:cNvSpPr>
              <a:spLocks noChangeArrowheads="1"/>
            </p:cNvSpPr>
            <p:nvPr/>
          </p:nvSpPr>
          <p:spPr bwMode="auto">
            <a:xfrm>
              <a:off x="2803" y="3162"/>
              <a:ext cx="169" cy="45"/>
            </a:xfrm>
            <a:prstGeom prst="rect">
              <a:avLst/>
            </a:prstGeom>
            <a:solidFill>
              <a:srgbClr val="F43A6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224457" name="Line 201"/>
          <p:cNvSpPr>
            <a:spLocks noChangeShapeType="1"/>
          </p:cNvSpPr>
          <p:nvPr/>
        </p:nvSpPr>
        <p:spPr bwMode="auto">
          <a:xfrm>
            <a:off x="3800475" y="6151563"/>
            <a:ext cx="1030288" cy="0"/>
          </a:xfrm>
          <a:prstGeom prst="line">
            <a:avLst/>
          </a:prstGeom>
          <a:noFill/>
          <a:ln w="127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224458" name="Group 202"/>
          <p:cNvGrpSpPr>
            <a:grpSpLocks/>
          </p:cNvGrpSpPr>
          <p:nvPr/>
        </p:nvGrpSpPr>
        <p:grpSpPr bwMode="auto">
          <a:xfrm>
            <a:off x="2509838" y="5969000"/>
            <a:ext cx="374650" cy="106363"/>
            <a:chOff x="1087" y="3157"/>
            <a:chExt cx="236" cy="54"/>
          </a:xfrm>
        </p:grpSpPr>
        <p:grpSp>
          <p:nvGrpSpPr>
            <p:cNvPr id="224459" name="Group 203"/>
            <p:cNvGrpSpPr>
              <a:grpSpLocks/>
            </p:cNvGrpSpPr>
            <p:nvPr/>
          </p:nvGrpSpPr>
          <p:grpSpPr bwMode="auto">
            <a:xfrm>
              <a:off x="1088" y="3157"/>
              <a:ext cx="235" cy="54"/>
              <a:chOff x="1088" y="3157"/>
              <a:chExt cx="235" cy="54"/>
            </a:xfrm>
          </p:grpSpPr>
          <p:sp>
            <p:nvSpPr>
              <p:cNvPr id="224460" name="Rectangle 204"/>
              <p:cNvSpPr>
                <a:spLocks noChangeArrowheads="1"/>
              </p:cNvSpPr>
              <p:nvPr/>
            </p:nvSpPr>
            <p:spPr bwMode="auto">
              <a:xfrm>
                <a:off x="1088" y="3163"/>
                <a:ext cx="227" cy="44"/>
              </a:xfrm>
              <a:prstGeom prst="rect">
                <a:avLst/>
              </a:prstGeom>
              <a:solidFill>
                <a:srgbClr val="1E9EB8"/>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461" name="Line 205"/>
              <p:cNvSpPr>
                <a:spLocks noChangeShapeType="1"/>
              </p:cNvSpPr>
              <p:nvPr/>
            </p:nvSpPr>
            <p:spPr bwMode="auto">
              <a:xfrm>
                <a:off x="1261" y="3159"/>
                <a:ext cx="0" cy="5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462" name="Rectangle 206"/>
              <p:cNvSpPr>
                <a:spLocks noChangeArrowheads="1"/>
              </p:cNvSpPr>
              <p:nvPr/>
            </p:nvSpPr>
            <p:spPr bwMode="auto">
              <a:xfrm>
                <a:off x="1262" y="3157"/>
                <a:ext cx="61" cy="48"/>
              </a:xfrm>
              <a:prstGeom prst="rect">
                <a:avLst/>
              </a:prstGeom>
              <a:solidFill>
                <a:srgbClr val="1E9EB8"/>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23812" tIns="12700" rIns="23812" bIns="12700">
                <a:spAutoFit/>
              </a:bodyPr>
              <a:lstStyle/>
              <a:p>
                <a:pPr algn="ctr" defTabSz="244475">
                  <a:lnSpc>
                    <a:spcPct val="90000"/>
                  </a:lnSpc>
                </a:pPr>
                <a:r>
                  <a:rPr lang="en-US" sz="500" b="1">
                    <a:latin typeface="Times New Roman" charset="0"/>
                  </a:rPr>
                  <a:t>H</a:t>
                </a:r>
              </a:p>
            </p:txBody>
          </p:sp>
        </p:grpSp>
        <p:sp>
          <p:nvSpPr>
            <p:cNvPr id="224463" name="Rectangle 207"/>
            <p:cNvSpPr>
              <a:spLocks noChangeArrowheads="1"/>
            </p:cNvSpPr>
            <p:nvPr/>
          </p:nvSpPr>
          <p:spPr bwMode="auto">
            <a:xfrm>
              <a:off x="1087" y="3161"/>
              <a:ext cx="172" cy="47"/>
            </a:xfrm>
            <a:prstGeom prst="rect">
              <a:avLst/>
            </a:prstGeom>
            <a:solidFill>
              <a:srgbClr val="1E9EB8"/>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224464" name="Group 208"/>
          <p:cNvGrpSpPr>
            <a:grpSpLocks/>
          </p:cNvGrpSpPr>
          <p:nvPr/>
        </p:nvGrpSpPr>
        <p:grpSpPr bwMode="auto">
          <a:xfrm>
            <a:off x="5886450" y="5961063"/>
            <a:ext cx="373063" cy="95250"/>
            <a:chOff x="3905" y="3144"/>
            <a:chExt cx="235" cy="54"/>
          </a:xfrm>
        </p:grpSpPr>
        <p:grpSp>
          <p:nvGrpSpPr>
            <p:cNvPr id="224465" name="Group 209"/>
            <p:cNvGrpSpPr>
              <a:grpSpLocks/>
            </p:cNvGrpSpPr>
            <p:nvPr/>
          </p:nvGrpSpPr>
          <p:grpSpPr bwMode="auto">
            <a:xfrm>
              <a:off x="3905" y="3144"/>
              <a:ext cx="235" cy="54"/>
              <a:chOff x="3905" y="3144"/>
              <a:chExt cx="235" cy="54"/>
            </a:xfrm>
          </p:grpSpPr>
          <p:sp>
            <p:nvSpPr>
              <p:cNvPr id="224466" name="Rectangle 210"/>
              <p:cNvSpPr>
                <a:spLocks noChangeArrowheads="1"/>
              </p:cNvSpPr>
              <p:nvPr/>
            </p:nvSpPr>
            <p:spPr bwMode="auto">
              <a:xfrm>
                <a:off x="3905" y="3149"/>
                <a:ext cx="227" cy="45"/>
              </a:xfrm>
              <a:prstGeom prst="rect">
                <a:avLst/>
              </a:prstGeom>
              <a:solidFill>
                <a:srgbClr val="F43A62"/>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467" name="Line 211"/>
              <p:cNvSpPr>
                <a:spLocks noChangeShapeType="1"/>
              </p:cNvSpPr>
              <p:nvPr/>
            </p:nvSpPr>
            <p:spPr bwMode="auto">
              <a:xfrm>
                <a:off x="4078" y="3145"/>
                <a:ext cx="0" cy="53"/>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468" name="Rectangle 212"/>
              <p:cNvSpPr>
                <a:spLocks noChangeArrowheads="1"/>
              </p:cNvSpPr>
              <p:nvPr/>
            </p:nvSpPr>
            <p:spPr bwMode="auto">
              <a:xfrm>
                <a:off x="4079" y="3144"/>
                <a:ext cx="61" cy="53"/>
              </a:xfrm>
              <a:prstGeom prst="rect">
                <a:avLst/>
              </a:prstGeom>
              <a:solidFill>
                <a:srgbClr val="F43A6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23812" tIns="12700" rIns="23812" bIns="12700">
                <a:spAutoFit/>
              </a:bodyPr>
              <a:lstStyle/>
              <a:p>
                <a:pPr algn="ctr" defTabSz="244475">
                  <a:lnSpc>
                    <a:spcPct val="90000"/>
                  </a:lnSpc>
                </a:pPr>
                <a:r>
                  <a:rPr lang="en-US" sz="500" b="1">
                    <a:latin typeface="Times New Roman" charset="0"/>
                  </a:rPr>
                  <a:t>H</a:t>
                </a:r>
              </a:p>
            </p:txBody>
          </p:sp>
        </p:grpSp>
        <p:sp>
          <p:nvSpPr>
            <p:cNvPr id="224469" name="Rectangle 213"/>
            <p:cNvSpPr>
              <a:spLocks noChangeArrowheads="1"/>
            </p:cNvSpPr>
            <p:nvPr/>
          </p:nvSpPr>
          <p:spPr bwMode="auto">
            <a:xfrm>
              <a:off x="3905" y="3149"/>
              <a:ext cx="170" cy="44"/>
            </a:xfrm>
            <a:prstGeom prst="rect">
              <a:avLst/>
            </a:prstGeom>
            <a:solidFill>
              <a:srgbClr val="F43A6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224470" name="Rectangle 214"/>
          <p:cNvSpPr>
            <a:spLocks noChangeArrowheads="1"/>
          </p:cNvSpPr>
          <p:nvPr/>
        </p:nvSpPr>
        <p:spPr bwMode="auto">
          <a:xfrm>
            <a:off x="2949575" y="3925888"/>
            <a:ext cx="1054100" cy="247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82550" tIns="41275" rIns="82550" bIns="41275">
            <a:spAutoFit/>
          </a:bodyPr>
          <a:lstStyle/>
          <a:p>
            <a:pPr algn="ctr" defTabSz="814388">
              <a:lnSpc>
                <a:spcPct val="90000"/>
              </a:lnSpc>
            </a:pPr>
            <a:r>
              <a:rPr lang="en-US" sz="1200" b="1">
                <a:solidFill>
                  <a:srgbClr val="003399"/>
                </a:solidFill>
                <a:latin typeface="Times New Roman" charset="0"/>
              </a:rPr>
              <a:t>Segmentation</a:t>
            </a:r>
          </a:p>
        </p:txBody>
      </p:sp>
      <p:sp>
        <p:nvSpPr>
          <p:cNvPr id="224471" name="Line 215"/>
          <p:cNvSpPr>
            <a:spLocks noChangeShapeType="1"/>
          </p:cNvSpPr>
          <p:nvPr/>
        </p:nvSpPr>
        <p:spPr bwMode="auto">
          <a:xfrm flipH="1">
            <a:off x="2182813" y="5903913"/>
            <a:ext cx="755650" cy="1270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224472" name="Group 216"/>
          <p:cNvGrpSpPr>
            <a:grpSpLocks/>
          </p:cNvGrpSpPr>
          <p:nvPr/>
        </p:nvGrpSpPr>
        <p:grpSpPr bwMode="auto">
          <a:xfrm>
            <a:off x="1395413" y="4165600"/>
            <a:ext cx="1525587" cy="1350963"/>
            <a:chOff x="670" y="1971"/>
            <a:chExt cx="961" cy="851"/>
          </a:xfrm>
        </p:grpSpPr>
        <p:sp>
          <p:nvSpPr>
            <p:cNvPr id="224473" name="Oval 217"/>
            <p:cNvSpPr>
              <a:spLocks noChangeArrowheads="1"/>
            </p:cNvSpPr>
            <p:nvPr/>
          </p:nvSpPr>
          <p:spPr bwMode="auto">
            <a:xfrm>
              <a:off x="1085" y="2788"/>
              <a:ext cx="158" cy="34"/>
            </a:xfrm>
            <a:prstGeom prst="ellipse">
              <a:avLst/>
            </a:prstGeom>
            <a:gradFill rotWithShape="0">
              <a:gsLst>
                <a:gs pos="0">
                  <a:srgbClr val="FFFF66">
                    <a:gamma/>
                    <a:shade val="46275"/>
                    <a:invGamma/>
                  </a:srgbClr>
                </a:gs>
                <a:gs pos="50000">
                  <a:srgbClr val="FFFF66"/>
                </a:gs>
                <a:gs pos="100000">
                  <a:srgbClr val="FFFF66">
                    <a:gamma/>
                    <a:shade val="46275"/>
                    <a:invGamma/>
                  </a:srgbClr>
                </a:gs>
              </a:gsLst>
              <a:lin ang="0" scaled="1"/>
            </a:gra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474" name="AutoShape 218"/>
            <p:cNvSpPr>
              <a:spLocks noChangeArrowheads="1"/>
            </p:cNvSpPr>
            <p:nvPr/>
          </p:nvSpPr>
          <p:spPr bwMode="auto">
            <a:xfrm rot="10800000">
              <a:off x="697" y="2035"/>
              <a:ext cx="934" cy="529"/>
            </a:xfrm>
            <a:prstGeom prst="triangle">
              <a:avLst>
                <a:gd name="adj" fmla="val 49995"/>
              </a:avLst>
            </a:prstGeom>
            <a:gradFill rotWithShape="0">
              <a:gsLst>
                <a:gs pos="0">
                  <a:srgbClr val="FFFF66">
                    <a:gamma/>
                    <a:shade val="46275"/>
                    <a:invGamma/>
                  </a:srgbClr>
                </a:gs>
                <a:gs pos="50000">
                  <a:srgbClr val="FFFF66"/>
                </a:gs>
                <a:gs pos="100000">
                  <a:srgbClr val="FFFF66">
                    <a:gamma/>
                    <a:shade val="46275"/>
                    <a:invGamma/>
                  </a:srgbClr>
                </a:gs>
              </a:gsLst>
              <a:lin ang="0" scaled="1"/>
            </a:gra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475" name="Rectangle 219"/>
            <p:cNvSpPr>
              <a:spLocks noChangeArrowheads="1"/>
            </p:cNvSpPr>
            <p:nvPr/>
          </p:nvSpPr>
          <p:spPr bwMode="auto">
            <a:xfrm>
              <a:off x="1081" y="2482"/>
              <a:ext cx="166" cy="323"/>
            </a:xfrm>
            <a:prstGeom prst="rect">
              <a:avLst/>
            </a:prstGeom>
            <a:gradFill rotWithShape="0">
              <a:gsLst>
                <a:gs pos="0">
                  <a:srgbClr val="FFFF66">
                    <a:gamma/>
                    <a:shade val="46275"/>
                    <a:invGamma/>
                  </a:srgbClr>
                </a:gs>
                <a:gs pos="50000">
                  <a:srgbClr val="FFFF66"/>
                </a:gs>
                <a:gs pos="100000">
                  <a:srgbClr val="FFFF66">
                    <a:gamma/>
                    <a:shade val="46275"/>
                    <a:invGamma/>
                  </a:srgbClr>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24476" name="Oval 220"/>
            <p:cNvSpPr>
              <a:spLocks noChangeArrowheads="1"/>
            </p:cNvSpPr>
            <p:nvPr/>
          </p:nvSpPr>
          <p:spPr bwMode="auto">
            <a:xfrm>
              <a:off x="670" y="1971"/>
              <a:ext cx="961" cy="99"/>
            </a:xfrm>
            <a:prstGeom prst="ellipse">
              <a:avLst/>
            </a:prstGeom>
            <a:gradFill rotWithShape="0">
              <a:gsLst>
                <a:gs pos="0">
                  <a:srgbClr val="FFFF66">
                    <a:gamma/>
                    <a:shade val="46275"/>
                    <a:invGamma/>
                  </a:srgbClr>
                </a:gs>
                <a:gs pos="50000">
                  <a:srgbClr val="FFFF66"/>
                </a:gs>
                <a:gs pos="100000">
                  <a:srgbClr val="FFFF66">
                    <a:gamma/>
                    <a:shade val="46275"/>
                    <a:invGamma/>
                  </a:srgbClr>
                </a:gs>
              </a:gsLst>
              <a:lin ang="0" scaled="1"/>
            </a:gra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221" name="Rectangle 2"/>
          <p:cNvSpPr txBox="1">
            <a:spLocks noChangeArrowheads="1"/>
          </p:cNvSpPr>
          <p:nvPr/>
        </p:nvSpPr>
        <p:spPr>
          <a:xfrm>
            <a:off x="1150938" y="914400"/>
            <a:ext cx="7793037" cy="846138"/>
          </a:xfrm>
          <a:prstGeom prst="rect">
            <a:avLst/>
          </a:prstGeom>
        </p:spPr>
        <p:txBody>
          <a:bodyP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r>
              <a:rPr lang="en-US" smtClean="0"/>
              <a:t>How </a:t>
            </a:r>
            <a:r>
              <a:rPr lang="en-US" dirty="0" smtClean="0"/>
              <a:t>Stuff Works</a:t>
            </a:r>
            <a:endParaRPr lang="en-US" dirty="0"/>
          </a:p>
        </p:txBody>
      </p:sp>
    </p:spTree>
    <p:extLst>
      <p:ext uri="{BB962C8B-B14F-4D97-AF65-F5344CB8AC3E}">
        <p14:creationId xmlns:p14="http://schemas.microsoft.com/office/powerpoint/2010/main" xmlns="" val="624570494"/>
      </p:ext>
    </p:ext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0" y="1828800"/>
            <a:ext cx="9144000" cy="4114800"/>
          </a:xfrm>
        </p:spPr>
        <p:txBody>
          <a:bodyPr/>
          <a:lstStyle/>
          <a:p>
            <a:r>
              <a:rPr lang="en-US" sz="2200" dirty="0" smtClean="0"/>
              <a:t>Circuit Switching and Packet Switching; the backbone of Wireless Communication Infrastructure</a:t>
            </a:r>
          </a:p>
          <a:p>
            <a:r>
              <a:rPr lang="en-US" sz="2200" dirty="0" smtClean="0"/>
              <a:t>Pros and Cons of </a:t>
            </a:r>
            <a:r>
              <a:rPr lang="en-US" sz="2200" dirty="0" err="1" smtClean="0"/>
              <a:t>Ckt</a:t>
            </a:r>
            <a:r>
              <a:rPr lang="en-US" sz="2200" dirty="0" smtClean="0"/>
              <a:t> Switching and </a:t>
            </a:r>
            <a:r>
              <a:rPr lang="en-US" sz="2200" dirty="0" err="1" smtClean="0"/>
              <a:t>Pkt</a:t>
            </a:r>
            <a:r>
              <a:rPr lang="en-US" sz="2200" dirty="0" smtClean="0"/>
              <a:t> Switching</a:t>
            </a:r>
          </a:p>
          <a:p>
            <a:r>
              <a:rPr lang="en-US" sz="2200" dirty="0" smtClean="0"/>
              <a:t>Requirement of Convergence of Voice, Video and Data Services and Merger of </a:t>
            </a:r>
            <a:r>
              <a:rPr lang="en-US" sz="2200" dirty="0" err="1" smtClean="0"/>
              <a:t>Ckt</a:t>
            </a:r>
            <a:r>
              <a:rPr lang="en-US" sz="2200" dirty="0" smtClean="0"/>
              <a:t>. Switching And Packet Switching</a:t>
            </a:r>
          </a:p>
          <a:p>
            <a:r>
              <a:rPr lang="en-US" sz="2200" dirty="0" smtClean="0"/>
              <a:t>ATM Flexibility to support from </a:t>
            </a:r>
            <a:r>
              <a:rPr lang="en-US" sz="2200" dirty="0" err="1" smtClean="0"/>
              <a:t>Mbs</a:t>
            </a:r>
            <a:r>
              <a:rPr lang="en-US" sz="2200" dirty="0" smtClean="0"/>
              <a:t> to </a:t>
            </a:r>
            <a:r>
              <a:rPr lang="en-US" sz="2200" dirty="0" err="1" smtClean="0"/>
              <a:t>Gbs</a:t>
            </a:r>
            <a:r>
              <a:rPr lang="en-US" sz="2200" dirty="0"/>
              <a:t> </a:t>
            </a:r>
            <a:r>
              <a:rPr lang="en-US" sz="2200" dirty="0" smtClean="0"/>
              <a:t>an ideal candidate for LANS and backbone for Wireless Infrastructure</a:t>
            </a:r>
          </a:p>
          <a:p>
            <a:r>
              <a:rPr lang="en-US" sz="2200" dirty="0" err="1" smtClean="0"/>
              <a:t>QoS</a:t>
            </a:r>
            <a:r>
              <a:rPr lang="en-US" sz="2200" dirty="0" smtClean="0"/>
              <a:t> requirements for ATM</a:t>
            </a:r>
          </a:p>
          <a:p>
            <a:pPr lvl="2"/>
            <a:r>
              <a:rPr lang="en-US" sz="2200" dirty="0"/>
              <a:t>Constant Bit Rate (CBR)</a:t>
            </a:r>
          </a:p>
          <a:p>
            <a:pPr lvl="2"/>
            <a:r>
              <a:rPr lang="en-US" sz="2200" dirty="0"/>
              <a:t>Variable Bit Rate (VBR)</a:t>
            </a:r>
          </a:p>
          <a:p>
            <a:pPr lvl="2"/>
            <a:r>
              <a:rPr lang="en-US" sz="2200" dirty="0"/>
              <a:t>Unspecified Bit Rate (UBR)</a:t>
            </a:r>
          </a:p>
          <a:p>
            <a:pPr lvl="2"/>
            <a:r>
              <a:rPr lang="en-US" sz="2200" dirty="0"/>
              <a:t>Available Bit Rate (ABR)</a:t>
            </a:r>
          </a:p>
          <a:p>
            <a:endParaRPr lang="en-US" sz="2200" dirty="0" smtClean="0"/>
          </a:p>
          <a:p>
            <a:endParaRPr lang="en-US" sz="2200" dirty="0" smtClean="0"/>
          </a:p>
          <a:p>
            <a:r>
              <a:rPr lang="en-US" sz="2200" dirty="0" smtClean="0"/>
              <a:t> </a:t>
            </a:r>
            <a:endParaRPr lang="en-US" sz="2200" dirty="0"/>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74</a:t>
            </a:fld>
            <a:endParaRPr lang="en-US"/>
          </a:p>
        </p:txBody>
      </p:sp>
    </p:spTree>
    <p:extLst>
      <p:ext uri="{BB962C8B-B14F-4D97-AF65-F5344CB8AC3E}">
        <p14:creationId xmlns:p14="http://schemas.microsoft.com/office/powerpoint/2010/main" xmlns="" val="4173092038"/>
      </p:ext>
    </p:extLst>
  </p:cSld>
  <p:clrMapOvr>
    <a:masterClrMapping/>
  </p:clrMapOvr>
  <p:timing>
    <p:tnLst>
      <p:par>
        <p:cTn id="1" dur="indefinite" restart="never" nodeType="tmRoot"/>
      </p:par>
    </p:tnLst>
  </p:timing>
</p:sld>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ahoma"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ahoma" charset="0"/>
            <a:ea typeface="ＭＳ Ｐゴシック"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H:\Program Files\Microsoft Office\Templates\Presentation Designs\Blends.pot</Template>
  <TotalTime>13738</TotalTime>
  <Words>2586</Words>
  <Application>Microsoft Office PowerPoint</Application>
  <PresentationFormat>On-screen Show (4:3)</PresentationFormat>
  <Paragraphs>453</Paragraphs>
  <Slides>74</Slides>
  <Notes>16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74</vt:i4>
      </vt:variant>
    </vt:vector>
  </HeadingPairs>
  <TitlesOfParts>
    <vt:vector size="76" baseType="lpstr">
      <vt:lpstr>Blends</vt:lpstr>
      <vt:lpstr>Photo Editor Photo</vt:lpstr>
      <vt:lpstr>Communication Networks</vt:lpstr>
      <vt:lpstr>Overview</vt:lpstr>
      <vt:lpstr>Slide 3</vt:lpstr>
      <vt:lpstr>Slide 4</vt:lpstr>
      <vt:lpstr>Slide 5</vt:lpstr>
      <vt:lpstr>Circuit Switching: Multiplexing a Link</vt:lpstr>
      <vt:lpstr>Communication Path</vt:lpstr>
      <vt:lpstr>Circuit Switching Network</vt:lpstr>
      <vt:lpstr>Defining Characteristics of Circuit Switching</vt:lpstr>
      <vt:lpstr>Advantages of Circuit Switching</vt:lpstr>
      <vt:lpstr>Disadvantages of Circuit Switching</vt:lpstr>
      <vt:lpstr>Circuit Saturation</vt:lpstr>
      <vt:lpstr>Areas of Applications</vt:lpstr>
      <vt:lpstr>More on ISDN</vt:lpstr>
      <vt:lpstr>Traditional Circuit Switching</vt:lpstr>
      <vt:lpstr>Softswitch</vt:lpstr>
      <vt:lpstr>Slide 17</vt:lpstr>
      <vt:lpstr>Packet Switching Network</vt:lpstr>
      <vt:lpstr>Salient Points of Packet Switching</vt:lpstr>
      <vt:lpstr>Slide 20</vt:lpstr>
      <vt:lpstr>Questions</vt:lpstr>
      <vt:lpstr>Questions (continued)</vt:lpstr>
      <vt:lpstr>Major Advantages</vt:lpstr>
      <vt:lpstr>Dynamic Assignment of Paths</vt:lpstr>
      <vt:lpstr>Support for Multiple Communication Sessions</vt:lpstr>
      <vt:lpstr>Disadvantage or a Concern</vt:lpstr>
      <vt:lpstr>Order of Arrival of Packets</vt:lpstr>
      <vt:lpstr>Packet Assembly</vt:lpstr>
      <vt:lpstr>Transmission of Audio and Video in Packet Switching</vt:lpstr>
      <vt:lpstr>Buffering in Streaming</vt:lpstr>
      <vt:lpstr>Advantages And Disadvantages</vt:lpstr>
      <vt:lpstr>Special Concerns</vt:lpstr>
      <vt:lpstr>Newer Advancements for Real Time Transmission of Information</vt:lpstr>
      <vt:lpstr>Questions</vt:lpstr>
      <vt:lpstr>Questions (continued)</vt:lpstr>
      <vt:lpstr>Internet: An Application of Packet Switching</vt:lpstr>
      <vt:lpstr>Support for Multiple Sessions</vt:lpstr>
      <vt:lpstr>Applications Using Multiple-Sessions</vt:lpstr>
      <vt:lpstr>Comparison</vt:lpstr>
      <vt:lpstr>Slide 40</vt:lpstr>
      <vt:lpstr>Slide 41</vt:lpstr>
      <vt:lpstr>Packet Switching</vt:lpstr>
      <vt:lpstr>Packet Switching Technique</vt:lpstr>
      <vt:lpstr>Datagram</vt:lpstr>
      <vt:lpstr>Datagram</vt:lpstr>
      <vt:lpstr>Virtual Circuit</vt:lpstr>
      <vt:lpstr>Virtual Circuit</vt:lpstr>
      <vt:lpstr>Virtual Circuits v Datagram</vt:lpstr>
      <vt:lpstr>Event Timing</vt:lpstr>
      <vt:lpstr>Slide 50</vt:lpstr>
      <vt:lpstr>Slide 51</vt:lpstr>
      <vt:lpstr>Issue</vt:lpstr>
      <vt:lpstr>WHAT’S ATM?</vt:lpstr>
      <vt:lpstr>ATM Defined</vt:lpstr>
      <vt:lpstr>Circuit Switching and Packet Switching</vt:lpstr>
      <vt:lpstr>ATM Usage and Bandwidth</vt:lpstr>
      <vt:lpstr>ATM’s Efficiency</vt:lpstr>
      <vt:lpstr>ATM Cell Basics</vt:lpstr>
      <vt:lpstr>ATM Cell Format</vt:lpstr>
      <vt:lpstr>Fixed Length Cell Advantage</vt:lpstr>
      <vt:lpstr>ATM Protocol AAL</vt:lpstr>
      <vt:lpstr>ISO-OSI and ATM Models</vt:lpstr>
      <vt:lpstr>ATM Quality of Service (QoS)</vt:lpstr>
      <vt:lpstr>QoS Offered by ATM</vt:lpstr>
      <vt:lpstr>Constant Bit Rate (CBR)</vt:lpstr>
      <vt:lpstr>Variable Bit Rate (VBR)</vt:lpstr>
      <vt:lpstr>Variable Bit Rate Non-Real Time VBR-NRT</vt:lpstr>
      <vt:lpstr>Variable Bit Rate Real Time VBR-RT</vt:lpstr>
      <vt:lpstr>Sample Applications for VBR-RT</vt:lpstr>
      <vt:lpstr>Available Bit Rate (ABR)</vt:lpstr>
      <vt:lpstr>Unspecified Bit Rate (UBR)</vt:lpstr>
      <vt:lpstr>QoS Enforcement</vt:lpstr>
      <vt:lpstr>Slide 73</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Wireless Communications and Networks</dc:title>
  <dc:creator>Thomas Fronckowiak Jr.</dc:creator>
  <cp:lastModifiedBy>Administrator</cp:lastModifiedBy>
  <cp:revision>408</cp:revision>
  <dcterms:created xsi:type="dcterms:W3CDTF">1999-06-26T21:48:38Z</dcterms:created>
  <dcterms:modified xsi:type="dcterms:W3CDTF">2013-11-29T11:11:36Z</dcterms:modified>
</cp:coreProperties>
</file>