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9" r:id="rId3"/>
    <p:sldId id="287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5" r:id="rId28"/>
    <p:sldId id="28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3D7132-41B4-401D-AF0F-8EE02C6ADD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B3E36C7-3450-4952-9998-23D428BB4294}">
      <dgm:prSet/>
      <dgm:spPr/>
      <dgm:t>
        <a:bodyPr/>
        <a:lstStyle/>
        <a:p>
          <a:pPr rtl="0"/>
          <a:r>
            <a:rPr lang="en-US" b="1" dirty="0" smtClean="0"/>
            <a:t>Requirement Engineering </a:t>
          </a:r>
          <a:endParaRPr lang="en-US" b="1" dirty="0"/>
        </a:p>
      </dgm:t>
    </dgm:pt>
    <dgm:pt modelId="{D6DF17D7-65E2-41C5-91D4-EB8F6DD5B1B1}" type="parTrans" cxnId="{98215335-B593-4444-9F83-7B566C096BAB}">
      <dgm:prSet/>
      <dgm:spPr/>
      <dgm:t>
        <a:bodyPr/>
        <a:lstStyle/>
        <a:p>
          <a:endParaRPr lang="en-US"/>
        </a:p>
      </dgm:t>
    </dgm:pt>
    <dgm:pt modelId="{A5A1FB18-3896-48CA-BD5D-D678BD0B396C}" type="sibTrans" cxnId="{98215335-B593-4444-9F83-7B566C096BAB}">
      <dgm:prSet/>
      <dgm:spPr/>
      <dgm:t>
        <a:bodyPr/>
        <a:lstStyle/>
        <a:p>
          <a:endParaRPr lang="en-US"/>
        </a:p>
      </dgm:t>
    </dgm:pt>
    <dgm:pt modelId="{03D2F676-698A-4CBC-A4EF-CB9760F45D78}" type="pres">
      <dgm:prSet presAssocID="{473D7132-41B4-401D-AF0F-8EE02C6ADD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646F89-5DD0-415C-975C-A6A73937B0AF}" type="pres">
      <dgm:prSet presAssocID="{DB3E36C7-3450-4952-9998-23D428BB42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6A5AC5-CA0B-4FB3-AF98-04A2AD2A4006}" type="presOf" srcId="{DB3E36C7-3450-4952-9998-23D428BB4294}" destId="{B8646F89-5DD0-415C-975C-A6A73937B0AF}" srcOrd="0" destOrd="0" presId="urn:microsoft.com/office/officeart/2005/8/layout/vList2"/>
    <dgm:cxn modelId="{98215335-B593-4444-9F83-7B566C096BAB}" srcId="{473D7132-41B4-401D-AF0F-8EE02C6ADDD4}" destId="{DB3E36C7-3450-4952-9998-23D428BB4294}" srcOrd="0" destOrd="0" parTransId="{D6DF17D7-65E2-41C5-91D4-EB8F6DD5B1B1}" sibTransId="{A5A1FB18-3896-48CA-BD5D-D678BD0B396C}"/>
    <dgm:cxn modelId="{6FB9BF26-C7E5-4C18-AF04-AAC73685783C}" type="presOf" srcId="{473D7132-41B4-401D-AF0F-8EE02C6ADDD4}" destId="{03D2F676-698A-4CBC-A4EF-CB9760F45D78}" srcOrd="0" destOrd="0" presId="urn:microsoft.com/office/officeart/2005/8/layout/vList2"/>
    <dgm:cxn modelId="{F0D88B1B-8296-4A7E-8821-FCAFE7580599}" type="presParOf" srcId="{03D2F676-698A-4CBC-A4EF-CB9760F45D78}" destId="{B8646F89-5DD0-415C-975C-A6A73937B0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BA5E85-5409-400D-86A3-42D87FB11E32}" type="presOf" srcId="{EF0F8E5E-03FC-43FC-A864-7B1F52DA47A3}" destId="{E2514D99-8F44-4A9E-A855-A08AB2C3673E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8CA04167-C658-4468-8629-2DE60E99E580}" type="presOf" srcId="{CF2BF8D3-6C05-4BFE-AD90-9A7D43196170}" destId="{A11AE275-2A45-42DA-B66B-2B7954C20330}" srcOrd="0" destOrd="0" presId="urn:microsoft.com/office/officeart/2005/8/layout/vList2"/>
    <dgm:cxn modelId="{9C5EA2FE-61EC-4B1C-8A44-A275D45F452B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6B42E9-214F-4D8E-896B-26A6934439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FF219B-A4F5-4B44-A858-4AB89F322459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7496A270-A0F2-477E-AB6D-B8F615DD1D73}" type="parTrans" cxnId="{B20D0E15-5EEB-4B5C-AC09-7387A10DA9AE}">
      <dgm:prSet/>
      <dgm:spPr/>
      <dgm:t>
        <a:bodyPr/>
        <a:lstStyle/>
        <a:p>
          <a:endParaRPr lang="en-US"/>
        </a:p>
      </dgm:t>
    </dgm:pt>
    <dgm:pt modelId="{675F83BB-2903-492C-B0A0-FEC355007BA3}" type="sibTrans" cxnId="{B20D0E15-5EEB-4B5C-AC09-7387A10DA9AE}">
      <dgm:prSet/>
      <dgm:spPr/>
      <dgm:t>
        <a:bodyPr/>
        <a:lstStyle/>
        <a:p>
          <a:endParaRPr lang="en-US"/>
        </a:p>
      </dgm:t>
    </dgm:pt>
    <dgm:pt modelId="{68FD1FD1-65F8-49E9-B5BF-A3572A7C60C6}" type="pres">
      <dgm:prSet presAssocID="{A56B42E9-214F-4D8E-896B-26A6934439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384EC0-C53B-4D25-9134-CA79C0F3EE01}" type="pres">
      <dgm:prSet presAssocID="{48FF219B-A4F5-4B44-A858-4AB89F3224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0D0E15-5EEB-4B5C-AC09-7387A10DA9AE}" srcId="{A56B42E9-214F-4D8E-896B-26A693443900}" destId="{48FF219B-A4F5-4B44-A858-4AB89F322459}" srcOrd="0" destOrd="0" parTransId="{7496A270-A0F2-477E-AB6D-B8F615DD1D73}" sibTransId="{675F83BB-2903-492C-B0A0-FEC355007BA3}"/>
    <dgm:cxn modelId="{1886D99D-3CFA-4CD9-B7E3-E2BB49DB0D6F}" type="presOf" srcId="{48FF219B-A4F5-4B44-A858-4AB89F322459}" destId="{D8384EC0-C53B-4D25-9134-CA79C0F3EE01}" srcOrd="0" destOrd="0" presId="urn:microsoft.com/office/officeart/2005/8/layout/vList2"/>
    <dgm:cxn modelId="{78298661-BE2A-4767-A792-ACFFD018CBEC}" type="presOf" srcId="{A56B42E9-214F-4D8E-896B-26A693443900}" destId="{68FD1FD1-65F8-49E9-B5BF-A3572A7C60C6}" srcOrd="0" destOrd="0" presId="urn:microsoft.com/office/officeart/2005/8/layout/vList2"/>
    <dgm:cxn modelId="{C57FF5BB-E9DD-4BBA-9D88-6D9726668033}" type="presParOf" srcId="{68FD1FD1-65F8-49E9-B5BF-A3572A7C60C6}" destId="{D8384EC0-C53B-4D25-9134-CA79C0F3EE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dirty="0" smtClean="0"/>
            <a:t>1. Requirement Engineering</a:t>
          </a:r>
          <a:endParaRPr lang="en-US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D6211D-960F-4A1A-835B-5DC22FAEDF68}" type="presOf" srcId="{E310084C-734A-4232-8270-EB9EAE460BE7}" destId="{A4F28AB7-ED47-449A-8E7D-1C59E6C2E9C7}" srcOrd="0" destOrd="0" presId="urn:microsoft.com/office/officeart/2005/8/layout/vList2"/>
    <dgm:cxn modelId="{157F8BDE-6F33-465E-93A1-C4310D18EE0E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AD1484D3-9E45-474A-B8D5-D0B568586DF1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dirty="0" smtClean="0"/>
            <a:t>1. Requirement Engineering…</a:t>
          </a:r>
          <a:endParaRPr lang="en-US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766245-7443-4BC6-B313-059B2C6F0EBC}" type="presOf" srcId="{E310084C-734A-4232-8270-EB9EAE460BE7}" destId="{A4F28AB7-ED47-449A-8E7D-1C59E6C2E9C7}" srcOrd="0" destOrd="0" presId="urn:microsoft.com/office/officeart/2005/8/layout/vList2"/>
    <dgm:cxn modelId="{2F91E5A2-2EA5-4A25-9348-7F219E75467C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2D29C35D-C3D6-4BBF-963F-A90A438AECC6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dirty="0" smtClean="0"/>
            <a:t>1. Requirement Engineering…</a:t>
          </a:r>
          <a:endParaRPr lang="en-US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A718EF-946B-4D62-940A-A9740C7DE9BE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BBBC3982-3858-45FA-92B0-58762DA38EC6}" type="presOf" srcId="{E310084C-734A-4232-8270-EB9EAE460BE7}" destId="{A4F28AB7-ED47-449A-8E7D-1C59E6C2E9C7}" srcOrd="0" destOrd="0" presId="urn:microsoft.com/office/officeart/2005/8/layout/vList2"/>
    <dgm:cxn modelId="{3D74E0F2-0FB3-415D-A999-C247EC32671A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dirty="0" smtClean="0"/>
            <a:t>1. Requirement Engineering…</a:t>
          </a:r>
          <a:endParaRPr lang="en-US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729A05-AFFD-475E-8741-FBDCA3179633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ED334125-9C79-4958-BB22-0F296DEDBD1F}" type="presOf" srcId="{E310084C-734A-4232-8270-EB9EAE460BE7}" destId="{A4F28AB7-ED47-449A-8E7D-1C59E6C2E9C7}" srcOrd="0" destOrd="0" presId="urn:microsoft.com/office/officeart/2005/8/layout/vList2"/>
    <dgm:cxn modelId="{8521CD09-57F0-433E-BD57-0E4DDF260604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dirty="0" smtClean="0"/>
            <a:t>1. Requirement Engineering…</a:t>
          </a:r>
          <a:endParaRPr lang="en-US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D2DF58-3D0D-4A18-8D51-3DD3F59C6B01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CA3E3FC6-255C-4784-81F8-CB3BABA13BB2}" type="presOf" srcId="{9E399CDC-4B91-4736-BB53-03DA78D3B197}" destId="{3BE102E2-744A-4280-9ED9-723F79A83B5C}" srcOrd="0" destOrd="0" presId="urn:microsoft.com/office/officeart/2005/8/layout/vList2"/>
    <dgm:cxn modelId="{9B051EF7-6832-4CEC-B479-DE930E152E9A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2. RE basics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96886A-FF0B-4448-A07A-A453512A02F1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F1AC9C22-CDE4-48CE-9FCE-4EDADA9C267D}" type="presOf" srcId="{E310084C-734A-4232-8270-EB9EAE460BE7}" destId="{A4F28AB7-ED47-449A-8E7D-1C59E6C2E9C7}" srcOrd="0" destOrd="0" presId="urn:microsoft.com/office/officeart/2005/8/layout/vList2"/>
    <dgm:cxn modelId="{8E9E2BAF-D10F-48F2-9833-12AF0AD2D3DC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2. RE basics…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71C22E-12C0-4AF6-9376-76B5B33B3068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EDFFFB3B-382E-4633-A6F8-81E222116FDB}" type="presOf" srcId="{E310084C-734A-4232-8270-EB9EAE460BE7}" destId="{A4F28AB7-ED47-449A-8E7D-1C59E6C2E9C7}" srcOrd="0" destOrd="0" presId="urn:microsoft.com/office/officeart/2005/8/layout/vList2"/>
    <dgm:cxn modelId="{304D000A-CBDA-4423-924C-032E794541A7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2. RE basics…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D1064447-BE63-4D57-B699-F07A4E35546A}" type="presOf" srcId="{9E399CDC-4B91-4736-BB53-03DA78D3B197}" destId="{3BE102E2-744A-4280-9ED9-723F79A83B5C}" srcOrd="0" destOrd="0" presId="urn:microsoft.com/office/officeart/2005/8/layout/vList2"/>
    <dgm:cxn modelId="{00C030DD-2D93-43DF-AE8D-1362D6A252A6}" type="presOf" srcId="{E310084C-734A-4232-8270-EB9EAE460BE7}" destId="{A4F28AB7-ED47-449A-8E7D-1C59E6C2E9C7}" srcOrd="0" destOrd="0" presId="urn:microsoft.com/office/officeart/2005/8/layout/vList2"/>
    <dgm:cxn modelId="{AA28F845-2191-4082-89BE-A096C4453EFF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2. RE basics…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E123F0-0134-4244-8276-E8A6FB68946A}" type="presOf" srcId="{E310084C-734A-4232-8270-EB9EAE460BE7}" destId="{A4F28AB7-ED47-449A-8E7D-1C59E6C2E9C7}" srcOrd="0" destOrd="0" presId="urn:microsoft.com/office/officeart/2005/8/layout/vList2"/>
    <dgm:cxn modelId="{BEB51AEB-9252-4CE5-A89F-6E48CE22DB69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85A6E251-8FD4-4668-BC31-AED2F00468F8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3. Requirements specifications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58129B-FA9A-4480-B040-692A96B73E64}" type="presOf" srcId="{E310084C-734A-4232-8270-EB9EAE460BE7}" destId="{A4F28AB7-ED47-449A-8E7D-1C59E6C2E9C7}" srcOrd="0" destOrd="0" presId="urn:microsoft.com/office/officeart/2005/8/layout/vList2"/>
    <dgm:cxn modelId="{1DF6046B-EABD-443A-B715-FA8A8AECBBE2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65A80D5C-927C-4D5F-9314-57FB1A71FBF7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3. Requirements specifications…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A607E32B-019E-4048-99AA-79D8E0F73A5A}" type="presOf" srcId="{9E399CDC-4B91-4736-BB53-03DA78D3B197}" destId="{3BE102E2-744A-4280-9ED9-723F79A83B5C}" srcOrd="0" destOrd="0" presId="urn:microsoft.com/office/officeart/2005/8/layout/vList2"/>
    <dgm:cxn modelId="{587EA1BE-6D23-4448-9993-F9567B94F23F}" type="presOf" srcId="{E310084C-734A-4232-8270-EB9EAE460BE7}" destId="{A4F28AB7-ED47-449A-8E7D-1C59E6C2E9C7}" srcOrd="0" destOrd="0" presId="urn:microsoft.com/office/officeart/2005/8/layout/vList2"/>
    <dgm:cxn modelId="{EA5C9569-D98C-4901-93FA-954EA1854AF4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3. Requirements specifications…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7C282F3D-9EAB-4A14-89BF-607E10002C3E}" type="presOf" srcId="{E310084C-734A-4232-8270-EB9EAE460BE7}" destId="{A4F28AB7-ED47-449A-8E7D-1C59E6C2E9C7}" srcOrd="0" destOrd="0" presId="urn:microsoft.com/office/officeart/2005/8/layout/vList2"/>
    <dgm:cxn modelId="{E634E112-2BDC-45F2-A401-97C3E7E35EBC}" type="presOf" srcId="{9E399CDC-4B91-4736-BB53-03DA78D3B197}" destId="{3BE102E2-744A-4280-9ED9-723F79A83B5C}" srcOrd="0" destOrd="0" presId="urn:microsoft.com/office/officeart/2005/8/layout/vList2"/>
    <dgm:cxn modelId="{435BE27C-CC1D-483D-A907-33860E08C330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C7AD3C3-5A77-4E42-8E3D-A847CB3226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3A91031-750F-4821-B967-C76BFB3241E5}">
      <dgm:prSet/>
      <dgm:spPr/>
      <dgm:t>
        <a:bodyPr/>
        <a:lstStyle/>
        <a:p>
          <a:pPr rtl="0"/>
          <a:r>
            <a:rPr lang="en-US" b="1" dirty="0" smtClean="0"/>
            <a:t>4. RE process</a:t>
          </a:r>
          <a:endParaRPr lang="en-US" b="1" dirty="0"/>
        </a:p>
      </dgm:t>
    </dgm:pt>
    <dgm:pt modelId="{5AC97FFD-D435-4565-970F-B62EDFE76960}" type="parTrans" cxnId="{FBD90B0E-BF66-4D7F-A5EC-104F525F4F2A}">
      <dgm:prSet/>
      <dgm:spPr/>
      <dgm:t>
        <a:bodyPr/>
        <a:lstStyle/>
        <a:p>
          <a:endParaRPr lang="en-US"/>
        </a:p>
      </dgm:t>
    </dgm:pt>
    <dgm:pt modelId="{7AFB0707-BA1C-485C-8513-7295075433BC}" type="sibTrans" cxnId="{FBD90B0E-BF66-4D7F-A5EC-104F525F4F2A}">
      <dgm:prSet/>
      <dgm:spPr/>
      <dgm:t>
        <a:bodyPr/>
        <a:lstStyle/>
        <a:p>
          <a:endParaRPr lang="en-US"/>
        </a:p>
      </dgm:t>
    </dgm:pt>
    <dgm:pt modelId="{DA32CD7D-09EC-497B-96C1-910AF8A57E99}" type="pres">
      <dgm:prSet presAssocID="{BC7AD3C3-5A77-4E42-8E3D-A847CB3226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445D92-FE5C-4668-92E2-34390ABF0826}" type="pres">
      <dgm:prSet presAssocID="{33A91031-750F-4821-B967-C76BFB3241E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D90B0E-BF66-4D7F-A5EC-104F525F4F2A}" srcId="{BC7AD3C3-5A77-4E42-8E3D-A847CB322693}" destId="{33A91031-750F-4821-B967-C76BFB3241E5}" srcOrd="0" destOrd="0" parTransId="{5AC97FFD-D435-4565-970F-B62EDFE76960}" sibTransId="{7AFB0707-BA1C-485C-8513-7295075433BC}"/>
    <dgm:cxn modelId="{32F3BA56-F263-414D-9DD7-914AD2FB4CB8}" type="presOf" srcId="{33A91031-750F-4821-B967-C76BFB3241E5}" destId="{8A445D92-FE5C-4668-92E2-34390ABF0826}" srcOrd="0" destOrd="0" presId="urn:microsoft.com/office/officeart/2005/8/layout/vList2"/>
    <dgm:cxn modelId="{6D0ACB64-809A-49F7-9AFC-25968FB9C092}" type="presOf" srcId="{BC7AD3C3-5A77-4E42-8E3D-A847CB322693}" destId="{DA32CD7D-09EC-497B-96C1-910AF8A57E99}" srcOrd="0" destOrd="0" presId="urn:microsoft.com/office/officeart/2005/8/layout/vList2"/>
    <dgm:cxn modelId="{0E6E486E-DB97-4EE5-BE59-0E4C10802A0E}" type="presParOf" srcId="{DA32CD7D-09EC-497B-96C1-910AF8A57E99}" destId="{8A445D92-FE5C-4668-92E2-34390ABF08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4. RE process…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7AB5B5B6-4844-4A47-B0C6-156235D497F7}" type="presOf" srcId="{E310084C-734A-4232-8270-EB9EAE460BE7}" destId="{A4F28AB7-ED47-449A-8E7D-1C59E6C2E9C7}" srcOrd="0" destOrd="0" presId="urn:microsoft.com/office/officeart/2005/8/layout/vList2"/>
    <dgm:cxn modelId="{C6E0FA13-56D3-46FD-B69E-E8C63458C6CE}" type="presOf" srcId="{9E399CDC-4B91-4736-BB53-03DA78D3B197}" destId="{3BE102E2-744A-4280-9ED9-723F79A83B5C}" srcOrd="0" destOrd="0" presId="urn:microsoft.com/office/officeart/2005/8/layout/vList2"/>
    <dgm:cxn modelId="{064EF2BC-1EC9-4108-9755-028493D59B91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4. RE process…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A85764-0D30-4EF5-8C16-855DD4CC31BD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8249C345-3145-4337-9D62-B25D5DC9E356}" type="presOf" srcId="{9E399CDC-4B91-4736-BB53-03DA78D3B197}" destId="{3BE102E2-744A-4280-9ED9-723F79A83B5C}" srcOrd="0" destOrd="0" presId="urn:microsoft.com/office/officeart/2005/8/layout/vList2"/>
    <dgm:cxn modelId="{9AFFA776-CC31-4AFB-84BD-81B61EB730B6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4. RE process…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609BFB-EF4E-4E55-A169-C15C6A1E7B8E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BE090460-5F5E-4063-927C-33497497BAC1}" type="presOf" srcId="{E310084C-734A-4232-8270-EB9EAE460BE7}" destId="{A4F28AB7-ED47-449A-8E7D-1C59E6C2E9C7}" srcOrd="0" destOrd="0" presId="urn:microsoft.com/office/officeart/2005/8/layout/vList2"/>
    <dgm:cxn modelId="{B8F856C3-B481-4587-BCBB-ECFD8202F8B6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 RE specifics in web engineering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702267A8-32CE-4616-8F71-0C93C75B3978}" type="presOf" srcId="{9E399CDC-4B91-4736-BB53-03DA78D3B197}" destId="{3BE102E2-744A-4280-9ED9-723F79A83B5C}" srcOrd="0" destOrd="0" presId="urn:microsoft.com/office/officeart/2005/8/layout/vList2"/>
    <dgm:cxn modelId="{13B5AD6D-F73F-4B21-90B0-2925C494316F}" type="presOf" srcId="{E310084C-734A-4232-8270-EB9EAE460BE7}" destId="{A4F28AB7-ED47-449A-8E7D-1C59E6C2E9C7}" srcOrd="0" destOrd="0" presId="urn:microsoft.com/office/officeart/2005/8/layout/vList2"/>
    <dgm:cxn modelId="{F5BD5AB0-DA7B-4C0E-BBA8-0351A3E45B16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 RE specifics in web engineering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C8EBFB-89E6-4FAC-87C5-9D64B1B9B106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3F213658-DEDA-466C-8D09-885BB5A2D89C}" type="presOf" srcId="{9E399CDC-4B91-4736-BB53-03DA78D3B197}" destId="{3BE102E2-744A-4280-9ED9-723F79A83B5C}" srcOrd="0" destOrd="0" presId="urn:microsoft.com/office/officeart/2005/8/layout/vList2"/>
    <dgm:cxn modelId="{EE9514DD-CDA5-4383-B559-DECEC7569932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 RE specifics in web engineering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EB2A24-1428-45C2-B960-E2C60BF05DD2}" type="presOf" srcId="{9E399CDC-4B91-4736-BB53-03DA78D3B197}" destId="{3BE102E2-744A-4280-9ED9-723F79A83B5C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AFD60F5C-EB71-4F3F-BA56-48D06DEB0BF0}" type="presOf" srcId="{E310084C-734A-4232-8270-EB9EAE460BE7}" destId="{A4F28AB7-ED47-449A-8E7D-1C59E6C2E9C7}" srcOrd="0" destOrd="0" presId="urn:microsoft.com/office/officeart/2005/8/layout/vList2"/>
    <dgm:cxn modelId="{48070744-7F3F-468C-8404-4FD0666C1D6E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 RE specifics in web engineering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DFFE69-64CE-4C99-9FA4-41E4AE1D91AF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C7E23771-92F1-45B0-B849-C655FAEAB565}" type="presOf" srcId="{9E399CDC-4B91-4736-BB53-03DA78D3B197}" destId="{3BE102E2-744A-4280-9ED9-723F79A83B5C}" srcOrd="0" destOrd="0" presId="urn:microsoft.com/office/officeart/2005/8/layout/vList2"/>
    <dgm:cxn modelId="{770B4E2E-0C73-4E1E-B66E-5BCD4C4FB43C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5.1 RE principles for web engineering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 custScaleY="1221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424EEB-1148-4AEF-89A4-4E86E157B7DD}" type="presOf" srcId="{9E399CDC-4B91-4736-BB53-03DA78D3B197}" destId="{3BE102E2-744A-4280-9ED9-723F79A83B5C}" srcOrd="0" destOrd="0" presId="urn:microsoft.com/office/officeart/2005/8/layout/vList2"/>
    <dgm:cxn modelId="{133599EF-850B-4551-BE6C-52522781C945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30086757-89BD-4778-ADC0-0B2109A3EA4F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5.1 RE principles for web engineering…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 custScaleY="1221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BA2903-91FE-4929-988F-A4BAACA56A23}" type="presOf" srcId="{9E399CDC-4B91-4736-BB53-03DA78D3B197}" destId="{3BE102E2-744A-4280-9ED9-723F79A83B5C}" srcOrd="0" destOrd="0" presId="urn:microsoft.com/office/officeart/2005/8/layout/vList2"/>
    <dgm:cxn modelId="{C0E4A972-6A01-4DAE-A0A8-B1155BC9E0E3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14F672B9-FACC-4E13-9AF2-35DCDF5EE72A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310084C-734A-4232-8270-EB9EAE460B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99CDC-4B91-4736-BB53-03DA78D3B197}">
      <dgm:prSet/>
      <dgm:spPr/>
      <dgm:t>
        <a:bodyPr/>
        <a:lstStyle/>
        <a:p>
          <a:pPr rtl="0"/>
          <a:r>
            <a:rPr lang="en-US" b="1" dirty="0" smtClean="0"/>
            <a:t>5.1 RE principles for web engineering…</a:t>
          </a:r>
          <a:endParaRPr lang="en-US" b="1" dirty="0"/>
        </a:p>
      </dgm:t>
    </dgm:pt>
    <dgm:pt modelId="{68FA29A5-E823-4776-8B35-7F6E692015F2}" type="parTrans" cxnId="{57531EF0-6DF5-4FA6-92F7-00D5AEB0607C}">
      <dgm:prSet/>
      <dgm:spPr/>
      <dgm:t>
        <a:bodyPr/>
        <a:lstStyle/>
        <a:p>
          <a:endParaRPr lang="en-US"/>
        </a:p>
      </dgm:t>
    </dgm:pt>
    <dgm:pt modelId="{22050EFA-2CCE-4B03-A57C-CFD88E5428A0}" type="sibTrans" cxnId="{57531EF0-6DF5-4FA6-92F7-00D5AEB0607C}">
      <dgm:prSet/>
      <dgm:spPr/>
      <dgm:t>
        <a:bodyPr/>
        <a:lstStyle/>
        <a:p>
          <a:endParaRPr lang="en-US"/>
        </a:p>
      </dgm:t>
    </dgm:pt>
    <dgm:pt modelId="{A4F28AB7-ED47-449A-8E7D-1C59E6C2E9C7}" type="pres">
      <dgm:prSet presAssocID="{E310084C-734A-4232-8270-EB9EAE460B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E102E2-744A-4280-9ED9-723F79A83B5C}" type="pres">
      <dgm:prSet presAssocID="{9E399CDC-4B91-4736-BB53-03DA78D3B197}" presName="parentText" presStyleLbl="node1" presStyleIdx="0" presStyleCnt="1" custScaleY="1221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BA30F9-8359-44B6-9BD3-9EEBC54090E7}" type="presOf" srcId="{E310084C-734A-4232-8270-EB9EAE460BE7}" destId="{A4F28AB7-ED47-449A-8E7D-1C59E6C2E9C7}" srcOrd="0" destOrd="0" presId="urn:microsoft.com/office/officeart/2005/8/layout/vList2"/>
    <dgm:cxn modelId="{57531EF0-6DF5-4FA6-92F7-00D5AEB0607C}" srcId="{E310084C-734A-4232-8270-EB9EAE460BE7}" destId="{9E399CDC-4B91-4736-BB53-03DA78D3B197}" srcOrd="0" destOrd="0" parTransId="{68FA29A5-E823-4776-8B35-7F6E692015F2}" sibTransId="{22050EFA-2CCE-4B03-A57C-CFD88E5428A0}"/>
    <dgm:cxn modelId="{037D017D-4843-4CFF-96F9-D16998971AFB}" type="presOf" srcId="{9E399CDC-4B91-4736-BB53-03DA78D3B197}" destId="{3BE102E2-744A-4280-9ED9-723F79A83B5C}" srcOrd="0" destOrd="0" presId="urn:microsoft.com/office/officeart/2005/8/layout/vList2"/>
    <dgm:cxn modelId="{142602E4-AEA0-488D-8628-479F89D71F46}" type="presParOf" srcId="{A4F28AB7-ED47-449A-8E7D-1C59E6C2E9C7}" destId="{3BE102E2-744A-4280-9ED9-723F79A83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56B42E9-214F-4D8E-896B-26A6934439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FF219B-A4F5-4B44-A858-4AB89F322459}">
      <dgm:prSet/>
      <dgm:spPr/>
      <dgm:t>
        <a:bodyPr/>
        <a:lstStyle/>
        <a:p>
          <a:pPr rtl="0"/>
          <a:r>
            <a:rPr lang="en-US" dirty="0" smtClean="0"/>
            <a:t>SUMMARY</a:t>
          </a:r>
          <a:endParaRPr lang="en-US" dirty="0"/>
        </a:p>
      </dgm:t>
    </dgm:pt>
    <dgm:pt modelId="{7496A270-A0F2-477E-AB6D-B8F615DD1D73}" type="parTrans" cxnId="{B20D0E15-5EEB-4B5C-AC09-7387A10DA9AE}">
      <dgm:prSet/>
      <dgm:spPr/>
      <dgm:t>
        <a:bodyPr/>
        <a:lstStyle/>
        <a:p>
          <a:endParaRPr lang="en-US"/>
        </a:p>
      </dgm:t>
    </dgm:pt>
    <dgm:pt modelId="{675F83BB-2903-492C-B0A0-FEC355007BA3}" type="sibTrans" cxnId="{B20D0E15-5EEB-4B5C-AC09-7387A10DA9AE}">
      <dgm:prSet/>
      <dgm:spPr/>
      <dgm:t>
        <a:bodyPr/>
        <a:lstStyle/>
        <a:p>
          <a:endParaRPr lang="en-US"/>
        </a:p>
      </dgm:t>
    </dgm:pt>
    <dgm:pt modelId="{68FD1FD1-65F8-49E9-B5BF-A3572A7C60C6}" type="pres">
      <dgm:prSet presAssocID="{A56B42E9-214F-4D8E-896B-26A6934439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384EC0-C53B-4D25-9134-CA79C0F3EE01}" type="pres">
      <dgm:prSet presAssocID="{48FF219B-A4F5-4B44-A858-4AB89F3224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0D0E15-5EEB-4B5C-AC09-7387A10DA9AE}" srcId="{A56B42E9-214F-4D8E-896B-26A693443900}" destId="{48FF219B-A4F5-4B44-A858-4AB89F322459}" srcOrd="0" destOrd="0" parTransId="{7496A270-A0F2-477E-AB6D-B8F615DD1D73}" sibTransId="{675F83BB-2903-492C-B0A0-FEC355007BA3}"/>
    <dgm:cxn modelId="{CA1CBC3A-F9E6-4486-BAD7-53D2E99C1339}" type="presOf" srcId="{48FF219B-A4F5-4B44-A858-4AB89F322459}" destId="{D8384EC0-C53B-4D25-9134-CA79C0F3EE01}" srcOrd="0" destOrd="0" presId="urn:microsoft.com/office/officeart/2005/8/layout/vList2"/>
    <dgm:cxn modelId="{5F655AE0-8F0E-43B4-8E5A-B2AA36DFCB31}" type="presOf" srcId="{A56B42E9-214F-4D8E-896B-26A693443900}" destId="{68FD1FD1-65F8-49E9-B5BF-A3572A7C60C6}" srcOrd="0" destOrd="0" presId="urn:microsoft.com/office/officeart/2005/8/layout/vList2"/>
    <dgm:cxn modelId="{2B399318-6AAA-4404-94DB-7D214E2602E0}" type="presParOf" srcId="{68FD1FD1-65F8-49E9-B5BF-A3572A7C60C6}" destId="{D8384EC0-C53B-4D25-9134-CA79C0F3EE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F79E5B7-427D-43BB-8A73-B518DF8E4E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B4E6E-16D5-4168-949F-D53AF3CB9A70}">
      <dgm:prSet/>
      <dgm:spPr/>
      <dgm:t>
        <a:bodyPr/>
        <a:lstStyle/>
        <a:p>
          <a:pPr rtl="0"/>
          <a:r>
            <a:rPr lang="en-US" b="1" smtClean="0"/>
            <a:t>References</a:t>
          </a:r>
          <a:endParaRPr lang="en-US"/>
        </a:p>
      </dgm:t>
    </dgm:pt>
    <dgm:pt modelId="{DE6E92A5-8530-4476-BEC1-A9F8E26C261C}" type="parTrans" cxnId="{609F3FF3-CB6E-4AC0-9B41-31FD4B74C940}">
      <dgm:prSet/>
      <dgm:spPr/>
      <dgm:t>
        <a:bodyPr/>
        <a:lstStyle/>
        <a:p>
          <a:endParaRPr lang="en-US"/>
        </a:p>
      </dgm:t>
    </dgm:pt>
    <dgm:pt modelId="{963C294C-5D2E-4163-8D58-7A74CBC3280C}" type="sibTrans" cxnId="{609F3FF3-CB6E-4AC0-9B41-31FD4B74C940}">
      <dgm:prSet/>
      <dgm:spPr/>
      <dgm:t>
        <a:bodyPr/>
        <a:lstStyle/>
        <a:p>
          <a:endParaRPr lang="en-US"/>
        </a:p>
      </dgm:t>
    </dgm:pt>
    <dgm:pt modelId="{06AE793B-C890-477C-AAB7-AD118BCEDBE7}" type="pres">
      <dgm:prSet presAssocID="{CF79E5B7-427D-43BB-8A73-B518DF8E4E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D52B3-62A3-4712-9E9F-623D908282A0}" type="pres">
      <dgm:prSet presAssocID="{6C6B4E6E-16D5-4168-949F-D53AF3CB9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014451-D581-4051-AB10-AC73277D801B}" type="presOf" srcId="{CF79E5B7-427D-43BB-8A73-B518DF8E4EF2}" destId="{06AE793B-C890-477C-AAB7-AD118BCEDBE7}" srcOrd="0" destOrd="0" presId="urn:microsoft.com/office/officeart/2005/8/layout/vList2"/>
    <dgm:cxn modelId="{EBDB1E5D-1A23-47B6-B9B7-00C2FE78A5C8}" type="presOf" srcId="{6C6B4E6E-16D5-4168-949F-D53AF3CB9A70}" destId="{664D52B3-62A3-4712-9E9F-623D908282A0}" srcOrd="0" destOrd="0" presId="urn:microsoft.com/office/officeart/2005/8/layout/vList2"/>
    <dgm:cxn modelId="{609F3FF3-CB6E-4AC0-9B41-31FD4B74C940}" srcId="{CF79E5B7-427D-43BB-8A73-B518DF8E4EF2}" destId="{6C6B4E6E-16D5-4168-949F-D53AF3CB9A70}" srcOrd="0" destOrd="0" parTransId="{DE6E92A5-8530-4476-BEC1-A9F8E26C261C}" sibTransId="{963C294C-5D2E-4163-8D58-7A74CBC3280C}"/>
    <dgm:cxn modelId="{45FBEA7D-69BA-41AD-A775-98778D44C8A9}" type="presParOf" srcId="{06AE793B-C890-477C-AAB7-AD118BCEDBE7}" destId="{664D52B3-62A3-4712-9E9F-623D908282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46F89-5DD0-415C-975C-A6A73937B0AF}">
      <dsp:nvSpPr>
        <dsp:cNvPr id="0" name=""/>
        <dsp:cNvSpPr/>
      </dsp:nvSpPr>
      <dsp:spPr>
        <a:xfrm>
          <a:off x="0" y="99409"/>
          <a:ext cx="7772400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l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b="1" kern="1200" dirty="0" smtClean="0"/>
            <a:t>Requirement Engineering </a:t>
          </a:r>
          <a:endParaRPr lang="en-US" sz="5300" b="1" kern="1200" dirty="0"/>
        </a:p>
      </dsp:txBody>
      <dsp:txXfrm>
        <a:off x="62055" y="161464"/>
        <a:ext cx="7648290" cy="1147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84EC0-C53B-4D25-9134-CA79C0F3EE0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1. Requirement Engineering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1. Requirement Engineering…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1. Requirement Engineering…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1. Requirement Engineering…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1. Requirement Engineering…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RE basics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RE basics…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RE basics…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RE basics…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Requirements specifications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3. Requirements specifications…</a:t>
          </a:r>
          <a:endParaRPr lang="en-US" sz="4500" b="1" kern="1200" dirty="0"/>
        </a:p>
      </dsp:txBody>
      <dsp:txXfrm>
        <a:off x="52688" y="84525"/>
        <a:ext cx="8124224" cy="97394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3. Requirements specifications…</a:t>
          </a:r>
          <a:endParaRPr lang="en-US" sz="4500" b="1" kern="1200" dirty="0"/>
        </a:p>
      </dsp:txBody>
      <dsp:txXfrm>
        <a:off x="52688" y="84525"/>
        <a:ext cx="8124224" cy="97394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445D92-FE5C-4668-92E2-34390ABF082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RE process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RE process…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RE process…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RE process…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5. RE specifics in web engineering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5. RE specifics in web engineering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5. RE specifics in web engineering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5. RE specifics in web engineering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14652"/>
          <a:ext cx="8229600" cy="1113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5.1 RE principles for web engineering</a:t>
          </a:r>
          <a:endParaRPr lang="en-US" sz="3800" b="1" kern="1200" dirty="0"/>
        </a:p>
      </dsp:txBody>
      <dsp:txXfrm>
        <a:off x="54366" y="69018"/>
        <a:ext cx="8120868" cy="100496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14652"/>
          <a:ext cx="8229600" cy="1113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5.1 RE principles for web engineering…</a:t>
          </a:r>
          <a:endParaRPr lang="en-US" sz="3800" b="1" kern="1200" dirty="0"/>
        </a:p>
      </dsp:txBody>
      <dsp:txXfrm>
        <a:off x="54366" y="69018"/>
        <a:ext cx="8120868" cy="100496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102E2-744A-4280-9ED9-723F79A83B5C}">
      <dsp:nvSpPr>
        <dsp:cNvPr id="0" name=""/>
        <dsp:cNvSpPr/>
      </dsp:nvSpPr>
      <dsp:spPr>
        <a:xfrm>
          <a:off x="0" y="14652"/>
          <a:ext cx="8229600" cy="1113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5.1 RE principles for web engineering…</a:t>
          </a:r>
          <a:endParaRPr lang="en-US" sz="3800" b="1" kern="1200" dirty="0"/>
        </a:p>
      </dsp:txBody>
      <dsp:txXfrm>
        <a:off x="54366" y="69018"/>
        <a:ext cx="8120868" cy="100496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84EC0-C53B-4D25-9134-CA79C0F3EE0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SUMMARY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D52B3-62A3-4712-9E9F-623D908282A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689D5-E6D0-4321-A9D4-806AC7F239EC}" type="datetimeFigureOut">
              <a:rPr lang="en-US" smtClean="0"/>
              <a:t>7/24/2014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3FE1A-B4E5-4FA2-A692-03913327C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55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31AD-8AA8-4957-9429-67BF3126EE9D}" type="datetime1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01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55D0-32CE-4565-9965-65135BC3CB89}" type="datetime1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0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8BC8-26B4-42DE-8BFF-6D5C65B9685D}" type="datetime1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6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418B-C061-4BBD-8361-3CFEAF1558F3}" type="datetime1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27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3FD1-DEDD-4A57-8270-3EEB7E752E51}" type="datetime1">
              <a:rPr lang="en-US" smtClean="0"/>
              <a:t>7/24/2014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4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BE6E-0E6E-4837-BBEC-0202E0F4F488}" type="datetime1">
              <a:rPr lang="en-US" smtClean="0"/>
              <a:t>7/24/2014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53D29-20B3-4C8F-AABB-AA03A538EBDB}" type="datetime1">
              <a:rPr lang="en-US" smtClean="0"/>
              <a:t>7/24/2014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BE37A-EC1A-4E0B-BE0B-22C9DDDD369E}" type="datetime1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5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AB98-A3CF-4BE4-B194-1E7260F2D7F4}" type="datetime1">
              <a:rPr lang="en-US" smtClean="0"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8EBA-E7CC-4AF3-A618-E1D015365731}" type="datetime1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27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A03F-84DE-48F2-B1EC-2DABA3DAB35F}" type="datetime1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35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19712-9FD9-4816-84E6-C75CEA7EC8A5}" type="datetime1">
              <a:rPr lang="en-US" smtClean="0"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BB753-A84A-4CF9-8952-2C2BE9E88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5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63736750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6036680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t>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Project management</a:t>
            </a:r>
          </a:p>
          <a:p>
            <a:r>
              <a:rPr lang="en-US" b="1" dirty="0" smtClean="0"/>
              <a:t>Responsibilities/tasks of a Project manager</a:t>
            </a:r>
          </a:p>
          <a:p>
            <a:pPr lvl="1"/>
            <a:r>
              <a:rPr lang="en-US" b="1" dirty="0" smtClean="0"/>
              <a:t>Planning</a:t>
            </a:r>
          </a:p>
          <a:p>
            <a:pPr lvl="1"/>
            <a:r>
              <a:rPr lang="en-US" b="1" dirty="0" smtClean="0"/>
              <a:t>Risk management	</a:t>
            </a:r>
          </a:p>
          <a:p>
            <a:pPr lvl="1"/>
            <a:r>
              <a:rPr lang="en-US" b="1" dirty="0" smtClean="0"/>
              <a:t>People management</a:t>
            </a:r>
          </a:p>
          <a:p>
            <a:pPr lvl="1"/>
            <a:r>
              <a:rPr lang="en-US" b="1" dirty="0" smtClean="0"/>
              <a:t>Reporting</a:t>
            </a:r>
          </a:p>
          <a:p>
            <a:pPr lvl="1"/>
            <a:r>
              <a:rPr lang="en-US" b="1" dirty="0" smtClean="0"/>
              <a:t>Proposal writing</a:t>
            </a:r>
          </a:p>
          <a:p>
            <a:r>
              <a:rPr lang="en-US" b="1" dirty="0" smtClean="0"/>
              <a:t>Traditional vs. </a:t>
            </a:r>
            <a:r>
              <a:rPr lang="en-US" b="1" dirty="0" smtClean="0"/>
              <a:t>web project management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4241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9400373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924800" cy="4876800"/>
          </a:xfrm>
        </p:spPr>
        <p:txBody>
          <a:bodyPr/>
          <a:lstStyle/>
          <a:p>
            <a:pPr>
              <a:defRPr/>
            </a:pPr>
            <a:r>
              <a:rPr lang="en-US" sz="2900" b="1" dirty="0" smtClean="0"/>
              <a:t>Introduction to RE</a:t>
            </a:r>
          </a:p>
          <a:p>
            <a:pPr>
              <a:defRPr/>
            </a:pPr>
            <a:r>
              <a:rPr lang="en-US" sz="2900" b="1" dirty="0" smtClean="0"/>
              <a:t>RE basics</a:t>
            </a:r>
          </a:p>
          <a:p>
            <a:pPr>
              <a:defRPr/>
            </a:pPr>
            <a:r>
              <a:rPr lang="en-US" sz="2900" b="1" dirty="0" smtClean="0"/>
              <a:t>Requirements specification</a:t>
            </a:r>
          </a:p>
          <a:p>
            <a:pPr>
              <a:defRPr/>
            </a:pPr>
            <a:r>
              <a:rPr lang="en-US" sz="2900" b="1" dirty="0" smtClean="0"/>
              <a:t>RE process</a:t>
            </a:r>
          </a:p>
          <a:p>
            <a:pPr>
              <a:defRPr/>
            </a:pPr>
            <a:r>
              <a:rPr lang="en-US" sz="2900" b="1" dirty="0" smtClean="0"/>
              <a:t>RE specifics in web engineering</a:t>
            </a:r>
          </a:p>
          <a:p>
            <a:pPr marL="457200" lvl="1" indent="0" eaLnBrk="1" hangingPunct="1">
              <a:buNone/>
              <a:defRPr/>
            </a:pPr>
            <a:endParaRPr lang="en-US" sz="25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89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826296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Requirements </a:t>
            </a:r>
            <a:r>
              <a:rPr lang="en-US" b="1" dirty="0" smtClean="0">
                <a:solidFill>
                  <a:srgbClr val="FF0000"/>
                </a:solidFill>
              </a:rPr>
              <a:t>Engineering:  </a:t>
            </a:r>
            <a:r>
              <a:rPr lang="en-US" b="1" dirty="0" smtClean="0"/>
              <a:t>the </a:t>
            </a:r>
            <a:r>
              <a:rPr lang="en-US" b="1" dirty="0"/>
              <a:t>principles, methods, &amp; tools for drawing, describing, validating, and managing project goals and </a:t>
            </a:r>
            <a:r>
              <a:rPr lang="en-US" b="1" dirty="0" smtClean="0"/>
              <a:t>needs</a:t>
            </a:r>
            <a:endParaRPr lang="en-US" b="1" dirty="0"/>
          </a:p>
          <a:p>
            <a:pPr>
              <a:defRPr/>
            </a:pPr>
            <a:r>
              <a:rPr lang="en-US" b="1" dirty="0"/>
              <a:t>Given the complexity of Web apps, RE is a critical initial </a:t>
            </a:r>
            <a:r>
              <a:rPr lang="en-US" b="1" dirty="0" smtClean="0"/>
              <a:t>stage activity, </a:t>
            </a:r>
            <a:r>
              <a:rPr lang="en-US" b="1" dirty="0"/>
              <a:t>but often poorly </a:t>
            </a:r>
            <a:r>
              <a:rPr lang="en-US" b="1" dirty="0" smtClean="0"/>
              <a:t>executed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9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582858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Costs: 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0000"/>
                </a:solidFill>
              </a:rPr>
              <a:t>Inadequate</a:t>
            </a:r>
            <a:r>
              <a:rPr lang="en-US" b="1" dirty="0" smtClean="0"/>
              <a:t> </a:t>
            </a:r>
            <a:r>
              <a:rPr lang="en-US" b="1" dirty="0"/>
              <a:t>software architectures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0000"/>
                </a:solidFill>
              </a:rPr>
              <a:t>“Unforeseen</a:t>
            </a:r>
            <a:r>
              <a:rPr lang="en-US" b="1" dirty="0">
                <a:solidFill>
                  <a:srgbClr val="FF0000"/>
                </a:solidFill>
              </a:rPr>
              <a:t>” </a:t>
            </a:r>
            <a:r>
              <a:rPr lang="en-US" b="1" dirty="0"/>
              <a:t>problems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dirty="0"/>
              <a:t>b</a:t>
            </a:r>
            <a:r>
              <a:rPr lang="en-US" sz="2800" b="1" dirty="0" smtClean="0"/>
              <a:t>udget </a:t>
            </a:r>
            <a:r>
              <a:rPr lang="en-US" sz="2800" b="1" dirty="0"/>
              <a:t>overruns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dirty="0"/>
              <a:t>p</a:t>
            </a:r>
            <a:r>
              <a:rPr lang="en-US" sz="2800" b="1" dirty="0" smtClean="0"/>
              <a:t>roduction </a:t>
            </a:r>
            <a:r>
              <a:rPr lang="en-US" sz="2800" b="1" dirty="0"/>
              <a:t>delays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dirty="0" smtClean="0"/>
              <a:t>“that’s </a:t>
            </a:r>
            <a:r>
              <a:rPr lang="en-US" sz="2800" b="1" dirty="0"/>
              <a:t>not what I asked for”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/>
              <a:t>Low user acceptance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443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0981399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Why requirement engineering:</a:t>
            </a:r>
          </a:p>
          <a:p>
            <a:pPr lvl="1">
              <a:defRPr/>
            </a:pPr>
            <a:r>
              <a:rPr lang="en-US" b="1" dirty="0"/>
              <a:t>r</a:t>
            </a:r>
            <a:r>
              <a:rPr lang="en-US" b="1" dirty="0" smtClean="0"/>
              <a:t>equirements </a:t>
            </a:r>
            <a:r>
              <a:rPr lang="en-US" b="1" dirty="0"/>
              <a:t>don’t </a:t>
            </a:r>
            <a:r>
              <a:rPr lang="en-US" b="1" dirty="0">
                <a:solidFill>
                  <a:srgbClr val="FF0000"/>
                </a:solidFill>
              </a:rPr>
              <a:t>define</a:t>
            </a:r>
            <a:r>
              <a:rPr lang="en-US" b="1" dirty="0"/>
              <a:t> </a:t>
            </a:r>
            <a:r>
              <a:rPr lang="en-US" b="1" dirty="0" smtClean="0"/>
              <a:t>themselves</a:t>
            </a:r>
            <a:r>
              <a:rPr lang="en-US" b="1" dirty="0"/>
              <a:t> </a:t>
            </a:r>
            <a:r>
              <a:rPr lang="en-US" b="1" dirty="0" smtClean="0"/>
              <a:t>(Bell </a:t>
            </a:r>
            <a:r>
              <a:rPr lang="en-US" b="1" dirty="0"/>
              <a:t>&amp; </a:t>
            </a:r>
            <a:r>
              <a:rPr lang="en-US" b="1" dirty="0" smtClean="0"/>
              <a:t>Thayer, 1976</a:t>
            </a:r>
            <a:r>
              <a:rPr lang="en-US" b="1" dirty="0"/>
              <a:t>) </a:t>
            </a:r>
          </a:p>
          <a:p>
            <a:pPr lvl="1">
              <a:defRPr/>
            </a:pPr>
            <a:r>
              <a:rPr lang="en-US" b="1" dirty="0"/>
              <a:t>r</a:t>
            </a:r>
            <a:r>
              <a:rPr lang="en-US" b="1" dirty="0" smtClean="0"/>
              <a:t>emoval </a:t>
            </a:r>
            <a:r>
              <a:rPr lang="en-US" b="1" dirty="0"/>
              <a:t>of mistakes </a:t>
            </a:r>
            <a:r>
              <a:rPr lang="en-US" b="1" dirty="0">
                <a:solidFill>
                  <a:srgbClr val="FF0000"/>
                </a:solidFill>
              </a:rPr>
              <a:t>post hoc </a:t>
            </a:r>
            <a:r>
              <a:rPr lang="en-US" b="1" dirty="0"/>
              <a:t>is up to </a:t>
            </a:r>
            <a:r>
              <a:rPr lang="en-US" b="1" dirty="0">
                <a:solidFill>
                  <a:srgbClr val="FF0000"/>
                </a:solidFill>
              </a:rPr>
              <a:t>200 times </a:t>
            </a:r>
            <a:r>
              <a:rPr lang="en-US" b="1" dirty="0"/>
              <a:t>more </a:t>
            </a:r>
            <a:r>
              <a:rPr lang="en-US" b="1" dirty="0" smtClean="0"/>
              <a:t>costly</a:t>
            </a:r>
            <a:r>
              <a:rPr lang="en-US" b="1" dirty="0"/>
              <a:t> </a:t>
            </a:r>
            <a:r>
              <a:rPr lang="en-US" b="1" dirty="0" smtClean="0"/>
              <a:t>(Boehm, 1981</a:t>
            </a:r>
            <a:r>
              <a:rPr lang="en-US" b="1" dirty="0"/>
              <a:t>) </a:t>
            </a:r>
            <a:r>
              <a:rPr lang="en-US" b="1" dirty="0" smtClean="0"/>
              <a:t> </a:t>
            </a:r>
            <a:endParaRPr lang="en-US" b="1" dirty="0"/>
          </a:p>
          <a:p>
            <a:pPr lvl="1">
              <a:defRPr/>
            </a:pPr>
            <a:r>
              <a:rPr lang="en-US" b="1" dirty="0"/>
              <a:t>i</a:t>
            </a:r>
            <a:r>
              <a:rPr lang="en-US" b="1" dirty="0" smtClean="0"/>
              <a:t>terative </a:t>
            </a:r>
            <a:r>
              <a:rPr lang="en-US" b="1" dirty="0">
                <a:solidFill>
                  <a:srgbClr val="FF0000"/>
                </a:solidFill>
              </a:rPr>
              <a:t>collection</a:t>
            </a:r>
            <a:r>
              <a:rPr lang="en-US" b="1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refinement</a:t>
            </a:r>
            <a:r>
              <a:rPr lang="en-US" b="1" dirty="0"/>
              <a:t> is the most important function of a software </a:t>
            </a:r>
            <a:r>
              <a:rPr lang="en-US" b="1" dirty="0" smtClean="0"/>
              <a:t>engineer (Brooks, 1987)</a:t>
            </a:r>
          </a:p>
          <a:p>
            <a:pPr marL="457200" lvl="1" indent="0">
              <a:buNone/>
              <a:defRPr/>
            </a:pP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557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259287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Why requirement engineering:</a:t>
            </a:r>
          </a:p>
          <a:p>
            <a:pPr lvl="1">
              <a:lnSpc>
                <a:spcPct val="120000"/>
              </a:lnSpc>
              <a:defRPr/>
            </a:pPr>
            <a:r>
              <a:rPr lang="en-US" b="1" dirty="0" smtClean="0"/>
              <a:t>A </a:t>
            </a:r>
            <a:r>
              <a:rPr lang="en-US" b="1" dirty="0"/>
              <a:t>study based on </a:t>
            </a:r>
            <a:r>
              <a:rPr lang="en-US" b="1" dirty="0">
                <a:solidFill>
                  <a:srgbClr val="FF0000"/>
                </a:solidFill>
              </a:rPr>
              <a:t>340</a:t>
            </a:r>
            <a:r>
              <a:rPr lang="en-US" b="1" dirty="0"/>
              <a:t> companies in </a:t>
            </a:r>
            <a:r>
              <a:rPr lang="en-US" b="1" dirty="0" smtClean="0"/>
              <a:t>Austria, </a:t>
            </a:r>
            <a:r>
              <a:rPr lang="en-US" b="1" dirty="0" smtClean="0">
                <a:solidFill>
                  <a:srgbClr val="FF0000"/>
                </a:solidFill>
              </a:rPr>
              <a:t>more </a:t>
            </a:r>
            <a:r>
              <a:rPr lang="en-US" b="1" dirty="0">
                <a:solidFill>
                  <a:srgbClr val="FF0000"/>
                </a:solidFill>
              </a:rPr>
              <a:t>than two thirds</a:t>
            </a:r>
            <a:r>
              <a:rPr lang="en-US" b="1" dirty="0"/>
              <a:t> consider the SRS as the major problem in development process (1995</a:t>
            </a:r>
            <a:r>
              <a:rPr lang="en-US" b="1" dirty="0" smtClean="0"/>
              <a:t>)</a:t>
            </a:r>
            <a:endParaRPr lang="en-US" b="1" dirty="0"/>
          </a:p>
          <a:p>
            <a:pPr lvl="1">
              <a:lnSpc>
                <a:spcPct val="120000"/>
              </a:lnSpc>
              <a:defRPr/>
            </a:pPr>
            <a:r>
              <a:rPr lang="en-US" b="1" dirty="0" smtClean="0"/>
              <a:t>A </a:t>
            </a:r>
            <a:r>
              <a:rPr lang="en-US" b="1" dirty="0"/>
              <a:t>study on Web </a:t>
            </a:r>
            <a:r>
              <a:rPr lang="en-US" b="1" dirty="0" smtClean="0"/>
              <a:t>applications, </a:t>
            </a:r>
            <a:r>
              <a:rPr lang="en-US" b="1" dirty="0" smtClean="0">
                <a:solidFill>
                  <a:srgbClr val="FF0000"/>
                </a:solidFill>
              </a:rPr>
              <a:t>16</a:t>
            </a:r>
            <a:r>
              <a:rPr lang="en-US" b="1" dirty="0">
                <a:solidFill>
                  <a:srgbClr val="FF0000"/>
                </a:solidFill>
              </a:rPr>
              <a:t>% </a:t>
            </a:r>
            <a:r>
              <a:rPr lang="en-US" b="1" dirty="0"/>
              <a:t>systems fully meet their requirement while </a:t>
            </a:r>
            <a:r>
              <a:rPr lang="en-US" b="1" dirty="0">
                <a:solidFill>
                  <a:srgbClr val="FF0000"/>
                </a:solidFill>
              </a:rPr>
              <a:t>53% </a:t>
            </a:r>
            <a:r>
              <a:rPr lang="en-US" b="1" dirty="0"/>
              <a:t>deployed systems do </a:t>
            </a:r>
            <a:r>
              <a:rPr lang="en-US" b="1" dirty="0" smtClean="0"/>
              <a:t>not </a:t>
            </a:r>
            <a:r>
              <a:rPr lang="en-US" b="1" dirty="0"/>
              <a:t>(</a:t>
            </a:r>
            <a:r>
              <a:rPr lang="en-US" b="1" dirty="0" smtClean="0"/>
              <a:t>Cutter Consortium, 2000) </a:t>
            </a:r>
            <a:endParaRPr lang="en-US" b="1" dirty="0"/>
          </a:p>
          <a:p>
            <a:pPr lvl="1">
              <a:defRPr/>
            </a:pP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484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5952165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Why requirement engineering:</a:t>
            </a:r>
          </a:p>
          <a:p>
            <a:pPr lvl="1">
              <a:lnSpc>
                <a:spcPct val="120000"/>
              </a:lnSpc>
              <a:defRPr/>
            </a:pPr>
            <a:r>
              <a:rPr lang="en-US" b="1" dirty="0" smtClean="0"/>
              <a:t>A study among </a:t>
            </a:r>
            <a:r>
              <a:rPr lang="en-US" b="1" dirty="0" smtClean="0">
                <a:solidFill>
                  <a:srgbClr val="FF0000"/>
                </a:solidFill>
              </a:rPr>
              <a:t>8000</a:t>
            </a:r>
            <a:r>
              <a:rPr lang="en-US" b="1" dirty="0" smtClean="0"/>
              <a:t> projects, </a:t>
            </a:r>
            <a:r>
              <a:rPr lang="en-US" b="1" dirty="0" smtClean="0">
                <a:solidFill>
                  <a:srgbClr val="FF0000"/>
                </a:solidFill>
              </a:rPr>
              <a:t>30</a:t>
            </a:r>
            <a:r>
              <a:rPr lang="en-US" b="1" dirty="0">
                <a:solidFill>
                  <a:srgbClr val="FF0000"/>
                </a:solidFill>
              </a:rPr>
              <a:t>% </a:t>
            </a:r>
            <a:r>
              <a:rPr lang="en-US" b="1" dirty="0"/>
              <a:t>of </a:t>
            </a:r>
            <a:r>
              <a:rPr lang="en-US" b="1" dirty="0" smtClean="0"/>
              <a:t>projects </a:t>
            </a:r>
            <a:r>
              <a:rPr lang="en-US" b="1" dirty="0"/>
              <a:t>fail before completion &amp; </a:t>
            </a:r>
            <a:r>
              <a:rPr lang="en-US" b="1" dirty="0">
                <a:solidFill>
                  <a:srgbClr val="FF0000"/>
                </a:solidFill>
              </a:rPr>
              <a:t>almost half </a:t>
            </a:r>
            <a:r>
              <a:rPr lang="en-US" b="1" dirty="0"/>
              <a:t>do not meet customer </a:t>
            </a:r>
            <a:r>
              <a:rPr lang="en-US" b="1" dirty="0" smtClean="0"/>
              <a:t>requirements (Standish group, 1994)</a:t>
            </a:r>
            <a:endParaRPr lang="en-US" b="1" dirty="0"/>
          </a:p>
          <a:p>
            <a:pPr lvl="2">
              <a:lnSpc>
                <a:spcPct val="120000"/>
              </a:lnSpc>
              <a:defRPr/>
            </a:pPr>
            <a:r>
              <a:rPr lang="en-US" b="1" dirty="0"/>
              <a:t>Unclear objectives, unrealistic schedules &amp; expectations, poor user participation</a:t>
            </a:r>
          </a:p>
          <a:p>
            <a:pPr lvl="1">
              <a:defRPr/>
            </a:pP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1463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3452647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Identify</a:t>
            </a:r>
            <a:r>
              <a:rPr lang="en-US" b="1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involve</a:t>
            </a:r>
            <a:r>
              <a:rPr lang="en-US" b="1" dirty="0"/>
              <a:t> </a:t>
            </a:r>
            <a:r>
              <a:rPr lang="en-US" b="1" dirty="0" smtClean="0"/>
              <a:t>the </a:t>
            </a:r>
            <a:r>
              <a:rPr lang="en-US" b="1" dirty="0"/>
              <a:t>stakeholders</a:t>
            </a:r>
          </a:p>
          <a:p>
            <a:pPr lvl="1">
              <a:defRPr/>
            </a:pPr>
            <a:r>
              <a:rPr lang="en-US" b="1" dirty="0"/>
              <a:t>t</a:t>
            </a:r>
            <a:r>
              <a:rPr lang="en-US" b="1" dirty="0" smtClean="0"/>
              <a:t>hose </a:t>
            </a:r>
            <a:r>
              <a:rPr lang="en-US" b="1" dirty="0"/>
              <a:t>that directly </a:t>
            </a:r>
            <a:r>
              <a:rPr lang="en-US" b="1" dirty="0">
                <a:solidFill>
                  <a:srgbClr val="FF0000"/>
                </a:solidFill>
              </a:rPr>
              <a:t>influence</a:t>
            </a:r>
            <a:r>
              <a:rPr lang="en-US" b="1" dirty="0"/>
              <a:t> the requirements</a:t>
            </a:r>
          </a:p>
          <a:p>
            <a:pPr lvl="1">
              <a:defRPr/>
            </a:pPr>
            <a:r>
              <a:rPr lang="en-US" b="1" dirty="0"/>
              <a:t>c</a:t>
            </a:r>
            <a:r>
              <a:rPr lang="en-US" b="1" dirty="0" smtClean="0"/>
              <a:t>ustomers</a:t>
            </a:r>
            <a:r>
              <a:rPr lang="en-US" b="1" dirty="0"/>
              <a:t>, users, developers</a:t>
            </a:r>
          </a:p>
          <a:p>
            <a:pPr>
              <a:defRPr/>
            </a:pPr>
            <a:r>
              <a:rPr lang="en-US" b="1" dirty="0"/>
              <a:t>What are their expectations?</a:t>
            </a:r>
          </a:p>
          <a:p>
            <a:pPr lvl="1">
              <a:defRPr/>
            </a:pPr>
            <a:r>
              <a:rPr lang="en-US" b="1" dirty="0"/>
              <a:t>m</a:t>
            </a:r>
            <a:r>
              <a:rPr lang="en-US" b="1" dirty="0" smtClean="0"/>
              <a:t>ay </a:t>
            </a:r>
            <a:r>
              <a:rPr lang="en-US" b="1" dirty="0"/>
              <a:t>be misaligned or in </a:t>
            </a:r>
            <a:r>
              <a:rPr lang="en-US" b="1" dirty="0" smtClean="0"/>
              <a:t>conflict</a:t>
            </a:r>
            <a:endParaRPr lang="en-US" b="1" dirty="0"/>
          </a:p>
          <a:p>
            <a:pPr lvl="1">
              <a:defRPr/>
            </a:pPr>
            <a:r>
              <a:rPr lang="en-US" b="1" dirty="0"/>
              <a:t>m</a:t>
            </a:r>
            <a:r>
              <a:rPr lang="en-US" b="1" dirty="0" smtClean="0"/>
              <a:t>ay </a:t>
            </a:r>
            <a:r>
              <a:rPr lang="en-US" b="1" dirty="0"/>
              <a:t>be too narrowly focused or unrealistic</a:t>
            </a:r>
          </a:p>
        </p:txBody>
      </p:sp>
    </p:spTree>
    <p:extLst>
      <p:ext uri="{BB962C8B-B14F-4D97-AF65-F5344CB8AC3E}">
        <p14:creationId xmlns:p14="http://schemas.microsoft.com/office/powerpoint/2010/main" val="22312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7905005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n-US" b="1" dirty="0" smtClean="0"/>
              <a:t>What is requirement?</a:t>
            </a:r>
          </a:p>
          <a:p>
            <a:pPr>
              <a:lnSpc>
                <a:spcPct val="110000"/>
              </a:lnSpc>
              <a:defRPr/>
            </a:pPr>
            <a:r>
              <a:rPr lang="en-US" b="1" dirty="0" smtClean="0"/>
              <a:t>The </a:t>
            </a:r>
            <a:r>
              <a:rPr lang="en-US" b="1" dirty="0"/>
              <a:t>descriptions of what the system </a:t>
            </a:r>
            <a:r>
              <a:rPr lang="en-US" b="1" dirty="0">
                <a:solidFill>
                  <a:srgbClr val="FF0000"/>
                </a:solidFill>
              </a:rPr>
              <a:t>should </a:t>
            </a:r>
            <a:r>
              <a:rPr lang="en-US" b="1" dirty="0" smtClean="0">
                <a:solidFill>
                  <a:srgbClr val="FF0000"/>
                </a:solidFill>
              </a:rPr>
              <a:t>do</a:t>
            </a:r>
          </a:p>
          <a:p>
            <a:pPr lvl="1">
              <a:lnSpc>
                <a:spcPct val="11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services</a:t>
            </a:r>
            <a:r>
              <a:rPr lang="en-US" b="1" dirty="0"/>
              <a:t> that it provides and the </a:t>
            </a:r>
            <a:r>
              <a:rPr lang="en-US" b="1" dirty="0">
                <a:solidFill>
                  <a:srgbClr val="FF0000"/>
                </a:solidFill>
              </a:rPr>
              <a:t>constraints</a:t>
            </a:r>
            <a:r>
              <a:rPr lang="en-US" b="1" dirty="0"/>
              <a:t> on its operation</a:t>
            </a:r>
            <a:endParaRPr lang="en-US" b="1" dirty="0" smtClean="0"/>
          </a:p>
          <a:p>
            <a:pPr>
              <a:lnSpc>
                <a:spcPct val="110000"/>
              </a:lnSpc>
              <a:defRPr/>
            </a:pPr>
            <a:r>
              <a:rPr lang="en-US" b="1" dirty="0" smtClean="0"/>
              <a:t>IEEE </a:t>
            </a:r>
            <a:r>
              <a:rPr lang="en-US" b="1" dirty="0"/>
              <a:t>601.12 definition of requirement:</a:t>
            </a:r>
          </a:p>
          <a:p>
            <a:pPr lvl="1">
              <a:lnSpc>
                <a:spcPct val="110000"/>
              </a:lnSpc>
              <a:defRPr/>
            </a:pPr>
            <a:r>
              <a:rPr lang="en-US" b="1" dirty="0"/>
              <a:t>1) </a:t>
            </a:r>
            <a:r>
              <a:rPr lang="en-US" b="1" dirty="0">
                <a:solidFill>
                  <a:srgbClr val="FF0000"/>
                </a:solidFill>
              </a:rPr>
              <a:t>Solves</a:t>
            </a:r>
            <a:r>
              <a:rPr lang="en-US" b="1" dirty="0"/>
              <a:t> a user’s problem</a:t>
            </a:r>
          </a:p>
          <a:p>
            <a:pPr lvl="1">
              <a:lnSpc>
                <a:spcPct val="110000"/>
              </a:lnSpc>
              <a:defRPr/>
            </a:pPr>
            <a:r>
              <a:rPr lang="en-US" b="1" dirty="0"/>
              <a:t>2) Must be met or possessed by the system to satisfy a formal </a:t>
            </a:r>
            <a:r>
              <a:rPr lang="en-US" b="1" dirty="0">
                <a:solidFill>
                  <a:srgbClr val="FF0000"/>
                </a:solidFill>
              </a:rPr>
              <a:t>agreement</a:t>
            </a:r>
          </a:p>
          <a:p>
            <a:pPr lvl="1">
              <a:lnSpc>
                <a:spcPct val="110000"/>
              </a:lnSpc>
              <a:defRPr/>
            </a:pPr>
            <a:r>
              <a:rPr lang="en-US" b="1" dirty="0"/>
              <a:t>3)</a:t>
            </a:r>
            <a:r>
              <a:rPr lang="en-US" b="1" dirty="0">
                <a:solidFill>
                  <a:srgbClr val="FF0000"/>
                </a:solidFill>
              </a:rPr>
              <a:t> Documented </a:t>
            </a:r>
            <a:r>
              <a:rPr lang="en-US" b="1" dirty="0"/>
              <a:t>representation of conditions in 1 and 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04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996950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Requirements types</a:t>
            </a:r>
          </a:p>
          <a:p>
            <a:r>
              <a:rPr lang="en-US" b="1" dirty="0" smtClean="0"/>
              <a:t>Functional requirements: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tatement of </a:t>
            </a:r>
            <a:r>
              <a:rPr lang="en-US" b="1" dirty="0" smtClean="0">
                <a:solidFill>
                  <a:srgbClr val="FF0000"/>
                </a:solidFill>
              </a:rPr>
              <a:t>services</a:t>
            </a:r>
          </a:p>
          <a:p>
            <a:pPr lvl="1"/>
            <a:r>
              <a:rPr lang="en-US" b="1" dirty="0"/>
              <a:t>h</a:t>
            </a:r>
            <a:r>
              <a:rPr lang="en-US" b="1" dirty="0" smtClean="0"/>
              <a:t>ow system </a:t>
            </a:r>
            <a:r>
              <a:rPr lang="en-US" b="1" dirty="0" smtClean="0">
                <a:solidFill>
                  <a:srgbClr val="FF0000"/>
                </a:solidFill>
              </a:rPr>
              <a:t>reacts</a:t>
            </a:r>
            <a:r>
              <a:rPr lang="en-US" b="1" dirty="0" smtClean="0"/>
              <a:t> to input</a:t>
            </a:r>
          </a:p>
          <a:p>
            <a:pPr lvl="1"/>
            <a:r>
              <a:rPr lang="en-US" b="1" dirty="0"/>
              <a:t>h</a:t>
            </a:r>
            <a:r>
              <a:rPr lang="en-US" b="1" dirty="0" smtClean="0"/>
              <a:t>ow system </a:t>
            </a:r>
            <a:r>
              <a:rPr lang="en-US" b="1" dirty="0" smtClean="0">
                <a:solidFill>
                  <a:srgbClr val="FF0000"/>
                </a:solidFill>
              </a:rPr>
              <a:t>behaves</a:t>
            </a:r>
            <a:r>
              <a:rPr lang="en-US" b="1" dirty="0" smtClean="0"/>
              <a:t> in particular situation</a:t>
            </a:r>
          </a:p>
          <a:p>
            <a:r>
              <a:rPr lang="en-US" b="1" dirty="0" smtClean="0"/>
              <a:t>Non-functional requirements: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onstraints on services </a:t>
            </a:r>
            <a:r>
              <a:rPr lang="en-US" b="1" dirty="0" smtClean="0">
                <a:solidFill>
                  <a:srgbClr val="FF0000"/>
                </a:solidFill>
              </a:rPr>
              <a:t>(timing, quality etc.)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pplies as a whole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25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790407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Requirements are collected </a:t>
            </a:r>
            <a:r>
              <a:rPr lang="en-US" b="1" dirty="0" smtClean="0">
                <a:solidFill>
                  <a:srgbClr val="FF0000"/>
                </a:solidFill>
              </a:rPr>
              <a:t>iteratively </a:t>
            </a:r>
            <a:r>
              <a:rPr lang="en-US" b="1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change</a:t>
            </a:r>
            <a:r>
              <a:rPr lang="en-US" b="1" dirty="0" smtClean="0"/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0000"/>
                </a:solidFill>
              </a:rPr>
              <a:t>Keys</a:t>
            </a:r>
            <a:r>
              <a:rPr lang="en-US" b="1" dirty="0" smtClean="0"/>
              <a:t> </a:t>
            </a:r>
            <a:r>
              <a:rPr lang="en-US" b="1" dirty="0"/>
              <a:t>to requirement definition: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/>
              <a:t>Negotiation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/>
              <a:t>Scenario-based discovery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/>
              <a:t>Clear definition of context and constraints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5365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2481143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b="1" dirty="0"/>
              <a:t>process of </a:t>
            </a:r>
            <a:r>
              <a:rPr lang="en-US" b="1" dirty="0">
                <a:solidFill>
                  <a:srgbClr val="FF0000"/>
                </a:solidFill>
              </a:rPr>
              <a:t>writing</a:t>
            </a:r>
            <a:r>
              <a:rPr lang="en-US" b="1" dirty="0"/>
              <a:t> down the user and </a:t>
            </a:r>
            <a:r>
              <a:rPr lang="en-US" b="1" dirty="0" smtClean="0"/>
              <a:t>system requirements </a:t>
            </a:r>
            <a:r>
              <a:rPr lang="en-US" b="1" dirty="0"/>
              <a:t>in a </a:t>
            </a:r>
            <a:r>
              <a:rPr lang="en-US" b="1" dirty="0">
                <a:solidFill>
                  <a:srgbClr val="FF0000"/>
                </a:solidFill>
              </a:rPr>
              <a:t>requirements </a:t>
            </a:r>
            <a:r>
              <a:rPr lang="en-US" b="1" dirty="0" smtClean="0">
                <a:solidFill>
                  <a:srgbClr val="FF0000"/>
                </a:solidFill>
              </a:rPr>
              <a:t>document</a:t>
            </a:r>
          </a:p>
          <a:p>
            <a:r>
              <a:rPr lang="en-US" b="1" dirty="0" smtClean="0"/>
              <a:t>User requirements (for users)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hould be understand able to users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void notations, use simple tables, forms etc.</a:t>
            </a:r>
          </a:p>
          <a:p>
            <a:r>
              <a:rPr lang="en-US" b="1" dirty="0" smtClean="0"/>
              <a:t>System requirements (for Software engineers)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tarting point for the system design</a:t>
            </a:r>
          </a:p>
          <a:p>
            <a:pPr lvl="1"/>
            <a:r>
              <a:rPr lang="en-US" b="1" dirty="0"/>
              <a:t>h</a:t>
            </a:r>
            <a:r>
              <a:rPr lang="en-US" b="1" dirty="0" smtClean="0"/>
              <a:t>ow system provides the services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006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6378109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Natural language specification: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Stories</a:t>
            </a:r>
            <a:r>
              <a:rPr lang="en-US" b="1" dirty="0" smtClean="0"/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itemized</a:t>
            </a:r>
            <a:r>
              <a:rPr lang="en-US" b="1" dirty="0" smtClean="0"/>
              <a:t> requirements</a:t>
            </a:r>
          </a:p>
          <a:p>
            <a:pPr lvl="1"/>
            <a:r>
              <a:rPr lang="en-US" b="1" dirty="0" smtClean="0"/>
              <a:t>create a standard format</a:t>
            </a:r>
          </a:p>
          <a:p>
            <a:pPr lvl="1"/>
            <a:r>
              <a:rPr lang="en-US" b="1" dirty="0" smtClean="0"/>
              <a:t>distinguish between mandatory and desirable requirements</a:t>
            </a:r>
          </a:p>
          <a:p>
            <a:pPr lvl="1"/>
            <a:r>
              <a:rPr lang="en-US" b="1" dirty="0"/>
              <a:t>d</a:t>
            </a:r>
            <a:r>
              <a:rPr lang="en-US" b="1" dirty="0" smtClean="0"/>
              <a:t>on’t use the technical words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ssociate rationale with each requirement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7004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8930589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Structured specification:</a:t>
            </a:r>
          </a:p>
          <a:p>
            <a:r>
              <a:rPr lang="en-US" b="1" dirty="0" smtClean="0"/>
              <a:t>Includes</a:t>
            </a:r>
          </a:p>
          <a:p>
            <a:pPr lvl="1"/>
            <a:r>
              <a:rPr lang="en-US" b="1" dirty="0" smtClean="0"/>
              <a:t>description</a:t>
            </a:r>
          </a:p>
          <a:p>
            <a:pPr lvl="1"/>
            <a:r>
              <a:rPr lang="en-US" b="1" dirty="0"/>
              <a:t>i</a:t>
            </a:r>
            <a:r>
              <a:rPr lang="en-US" b="1" dirty="0" smtClean="0"/>
              <a:t>nputs/outputs</a:t>
            </a:r>
          </a:p>
          <a:p>
            <a:pPr lvl="1"/>
            <a:r>
              <a:rPr lang="en-US" b="1" dirty="0"/>
              <a:t>d</a:t>
            </a:r>
            <a:r>
              <a:rPr lang="en-US" b="1" dirty="0" smtClean="0"/>
              <a:t>escription of the action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re condition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ost condition</a:t>
            </a:r>
          </a:p>
        </p:txBody>
      </p:sp>
    </p:spTree>
    <p:extLst>
      <p:ext uri="{BB962C8B-B14F-4D97-AF65-F5344CB8AC3E}">
        <p14:creationId xmlns:p14="http://schemas.microsoft.com/office/powerpoint/2010/main" val="188888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7902252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200400" y="1676400"/>
            <a:ext cx="2438400" cy="1143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latin typeface="Times New Roman" pitchFamily="18" charset="0"/>
              </a:rPr>
              <a:t>Elicitation &amp; </a:t>
            </a:r>
          </a:p>
          <a:p>
            <a:pPr algn="ctr"/>
            <a:r>
              <a:rPr lang="en-US" sz="2400" b="1" dirty="0">
                <a:latin typeface="Times New Roman" pitchFamily="18" charset="0"/>
              </a:rPr>
              <a:t>Negotiation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33400" y="3276600"/>
            <a:ext cx="2438400" cy="11430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Management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943600" y="3200400"/>
            <a:ext cx="2438400" cy="1143000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Documentation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200400" y="5029200"/>
            <a:ext cx="2438400" cy="1143000"/>
          </a:xfrm>
          <a:prstGeom prst="rect">
            <a:avLst/>
          </a:prstGeom>
          <a:solidFill>
            <a:srgbClr val="66FF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bg2"/>
                </a:solidFill>
                <a:latin typeface="Times New Roman" pitchFamily="18" charset="0"/>
              </a:rPr>
              <a:t>Validation &amp;</a:t>
            </a:r>
          </a:p>
          <a:p>
            <a:pPr algn="ctr"/>
            <a:r>
              <a:rPr lang="en-US" sz="2400" b="1">
                <a:solidFill>
                  <a:schemeClr val="bg2"/>
                </a:solidFill>
                <a:latin typeface="Times New Roman" pitchFamily="18" charset="0"/>
              </a:rPr>
              <a:t>Verification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1295400" y="1828800"/>
            <a:ext cx="1676400" cy="1219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 rot="10800000">
            <a:off x="6096000" y="4648200"/>
            <a:ext cx="1676400" cy="1371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 rot="5400000" flipH="1" flipV="1">
            <a:off x="1257300" y="4457700"/>
            <a:ext cx="1447800" cy="1676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 rot="5400000">
            <a:off x="6553200" y="1447800"/>
            <a:ext cx="1143000" cy="1905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5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8" grpId="0" animBg="1"/>
      <p:bldP spid="11269" grpId="0" animBg="1"/>
      <p:bldP spid="11270" grpId="0" animBg="1"/>
      <p:bldP spid="11271" grpId="0" animBg="1"/>
      <p:bldP spid="11272" grpId="0" animBg="1"/>
      <p:bldP spid="11273" grpId="0" animBg="1"/>
      <p:bldP spid="1127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2529504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Elicitation and negotiation:</a:t>
            </a:r>
          </a:p>
          <a:p>
            <a:r>
              <a:rPr lang="en-US" b="1" dirty="0" smtClean="0"/>
              <a:t>RE engineer </a:t>
            </a:r>
            <a:r>
              <a:rPr lang="en-US" b="1" dirty="0" smtClean="0">
                <a:solidFill>
                  <a:srgbClr val="FF0000"/>
                </a:solidFill>
              </a:rPr>
              <a:t>involve</a:t>
            </a:r>
            <a:r>
              <a:rPr lang="en-US" b="1" dirty="0" smtClean="0"/>
              <a:t> the stakeholder to define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pplication domain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ervices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onstraints</a:t>
            </a:r>
          </a:p>
          <a:p>
            <a:r>
              <a:rPr lang="en-US" b="1" dirty="0" smtClean="0"/>
              <a:t>Steps:</a:t>
            </a:r>
          </a:p>
          <a:p>
            <a:pPr lvl="1"/>
            <a:r>
              <a:rPr lang="en-US" b="1" dirty="0"/>
              <a:t>r</a:t>
            </a:r>
            <a:r>
              <a:rPr lang="en-US" b="1" dirty="0" smtClean="0"/>
              <a:t>equirement </a:t>
            </a:r>
            <a:r>
              <a:rPr lang="en-US" b="1" dirty="0" smtClean="0">
                <a:solidFill>
                  <a:srgbClr val="FF0000"/>
                </a:solidFill>
              </a:rPr>
              <a:t>discovery</a:t>
            </a:r>
          </a:p>
          <a:p>
            <a:pPr lvl="2"/>
            <a:r>
              <a:rPr lang="en-US" b="1" dirty="0" smtClean="0"/>
              <a:t>Interviewing, scenarios, questionnaires, use-cases etc.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lassification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organization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rioritization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negotiation</a:t>
            </a:r>
          </a:p>
        </p:txBody>
      </p:sp>
    </p:spTree>
    <p:extLst>
      <p:ext uri="{BB962C8B-B14F-4D97-AF65-F5344CB8AC3E}">
        <p14:creationId xmlns:p14="http://schemas.microsoft.com/office/powerpoint/2010/main" val="134296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239735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Documentation:</a:t>
            </a:r>
          </a:p>
          <a:p>
            <a:pPr lvl="1"/>
            <a:r>
              <a:rPr lang="en-US" b="1" dirty="0"/>
              <a:t>r</a:t>
            </a:r>
            <a:r>
              <a:rPr lang="en-US" b="1" dirty="0" smtClean="0"/>
              <a:t>equirements are documented after </a:t>
            </a:r>
            <a:r>
              <a:rPr lang="en-US" b="1" dirty="0" smtClean="0">
                <a:solidFill>
                  <a:srgbClr val="FF0000"/>
                </a:solidFill>
              </a:rPr>
              <a:t>consensus</a:t>
            </a:r>
          </a:p>
          <a:p>
            <a:r>
              <a:rPr lang="en-US" b="1" dirty="0" smtClean="0"/>
              <a:t>Requirement verification and validation:</a:t>
            </a:r>
          </a:p>
          <a:p>
            <a:pPr lvl="1"/>
            <a:r>
              <a:rPr lang="en-US" b="1" dirty="0"/>
              <a:t>v</a:t>
            </a:r>
            <a:r>
              <a:rPr lang="en-US" b="1" dirty="0" smtClean="0"/>
              <a:t>alidated: doing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b="1" dirty="0" smtClean="0"/>
              <a:t> things?</a:t>
            </a:r>
          </a:p>
          <a:p>
            <a:pPr lvl="1"/>
            <a:r>
              <a:rPr lang="en-US" b="1" dirty="0"/>
              <a:t>v</a:t>
            </a:r>
            <a:r>
              <a:rPr lang="en-US" b="1" dirty="0" smtClean="0"/>
              <a:t>erification: doing things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b="1" dirty="0" smtClean="0"/>
              <a:t>?</a:t>
            </a:r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0972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4240730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19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Requirements management: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understanding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controlling</a:t>
            </a:r>
            <a:r>
              <a:rPr lang="en-US" b="1" dirty="0" smtClean="0"/>
              <a:t> changes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roblem </a:t>
            </a:r>
            <a:r>
              <a:rPr lang="en-US" b="1" dirty="0" smtClean="0">
                <a:solidFill>
                  <a:srgbClr val="FF0000"/>
                </a:solidFill>
              </a:rPr>
              <a:t>analysis</a:t>
            </a:r>
            <a:r>
              <a:rPr lang="en-US" b="1" dirty="0" smtClean="0"/>
              <a:t> and change </a:t>
            </a:r>
            <a:r>
              <a:rPr lang="en-US" b="1" dirty="0" smtClean="0">
                <a:solidFill>
                  <a:srgbClr val="FF0000"/>
                </a:solidFill>
              </a:rPr>
              <a:t>specification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hange </a:t>
            </a:r>
            <a:r>
              <a:rPr lang="en-US" b="1" dirty="0" smtClean="0">
                <a:solidFill>
                  <a:srgbClr val="FF0000"/>
                </a:solidFill>
              </a:rPr>
              <a:t>analysis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costing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hange </a:t>
            </a:r>
            <a:r>
              <a:rPr lang="en-US" b="1" dirty="0" smtClean="0">
                <a:solidFill>
                  <a:srgbClr val="FF0000"/>
                </a:solidFill>
              </a:rPr>
              <a:t>implementation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0326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364583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Distinguishing characteristics:</a:t>
            </a:r>
          </a:p>
          <a:p>
            <a:r>
              <a:rPr lang="en-US" b="1" dirty="0" smtClean="0"/>
              <a:t>Multidisciplinary: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experts</a:t>
            </a:r>
            <a:r>
              <a:rPr lang="en-US" b="1" dirty="0" smtClean="0"/>
              <a:t> </a:t>
            </a:r>
            <a:r>
              <a:rPr lang="en-US" b="1" dirty="0"/>
              <a:t>from </a:t>
            </a:r>
            <a:r>
              <a:rPr lang="en-US" b="1" dirty="0" smtClean="0"/>
              <a:t>different </a:t>
            </a:r>
            <a:r>
              <a:rPr lang="en-US" b="1" dirty="0" smtClean="0">
                <a:solidFill>
                  <a:srgbClr val="FF0000"/>
                </a:solidFill>
              </a:rPr>
              <a:t>disciplines</a:t>
            </a:r>
            <a:r>
              <a:rPr lang="en-US" b="1" dirty="0" smtClean="0"/>
              <a:t> i.e. media experts, content experts, usability experts etc.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hallenging</a:t>
            </a:r>
            <a:r>
              <a:rPr lang="en-US" b="1" dirty="0" smtClean="0"/>
              <a:t> to achieve consensus</a:t>
            </a:r>
          </a:p>
          <a:p>
            <a:r>
              <a:rPr lang="en-US" b="1" dirty="0" smtClean="0"/>
              <a:t>Unavailability of stakeholders:</a:t>
            </a:r>
          </a:p>
          <a:p>
            <a:pPr lvl="1"/>
            <a:r>
              <a:rPr lang="en-US" b="1" dirty="0"/>
              <a:t>m</a:t>
            </a:r>
            <a:r>
              <a:rPr lang="en-US" b="1" dirty="0" smtClean="0"/>
              <a:t>any stakeholders such as users are unknown during RE process</a:t>
            </a:r>
          </a:p>
          <a:p>
            <a:pPr lvl="1"/>
            <a:r>
              <a:rPr lang="en-US" b="1" dirty="0"/>
              <a:t>n</a:t>
            </a:r>
            <a:r>
              <a:rPr lang="en-US" b="1" dirty="0" smtClean="0"/>
              <a:t>eed to find suitable representatives</a:t>
            </a:r>
          </a:p>
          <a:p>
            <a:pPr lvl="1"/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230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5470398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Distinguishing characteristics: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b="1" dirty="0"/>
              <a:t>Rapidly changing requirements &amp; constraints: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environment</a:t>
            </a:r>
            <a:r>
              <a:rPr lang="en-US" b="1" dirty="0" smtClean="0"/>
              <a:t> </a:t>
            </a:r>
            <a:r>
              <a:rPr lang="en-US" b="1" dirty="0"/>
              <a:t>is highly dynamic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harder</a:t>
            </a:r>
            <a:r>
              <a:rPr lang="en-US" b="1" dirty="0" smtClean="0"/>
              <a:t> </a:t>
            </a:r>
            <a:r>
              <a:rPr lang="en-US" b="1" dirty="0"/>
              <a:t>to stabilize </a:t>
            </a:r>
            <a:r>
              <a:rPr lang="en-US" b="1" dirty="0" smtClean="0"/>
              <a:t>requirements</a:t>
            </a:r>
            <a:endParaRPr lang="en-US" b="1" dirty="0"/>
          </a:p>
          <a:p>
            <a:r>
              <a:rPr lang="en-US" b="1" dirty="0" smtClean="0"/>
              <a:t>Unpredictable operational environment: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mpossible</a:t>
            </a:r>
            <a:r>
              <a:rPr lang="en-US" b="1" dirty="0" smtClean="0"/>
              <a:t> to control the operation environment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ffects the </a:t>
            </a:r>
            <a:r>
              <a:rPr lang="en-US" b="1" dirty="0" smtClean="0">
                <a:solidFill>
                  <a:srgbClr val="FF0000"/>
                </a:solidFill>
              </a:rPr>
              <a:t>quality</a:t>
            </a:r>
            <a:r>
              <a:rPr lang="en-US" b="1" dirty="0" smtClean="0"/>
              <a:t> requirements</a:t>
            </a:r>
          </a:p>
          <a:p>
            <a:pPr lvl="2"/>
            <a:r>
              <a:rPr lang="en-US" b="1" dirty="0"/>
              <a:t>c</a:t>
            </a:r>
            <a:r>
              <a:rPr lang="en-US" b="1" dirty="0" smtClean="0"/>
              <a:t>hange of bandwidth can change response time</a:t>
            </a:r>
          </a:p>
          <a:p>
            <a:pPr lvl="1"/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084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859554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Distinguishing characteristics: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b="1" dirty="0"/>
              <a:t>Legacy Systems</a:t>
            </a:r>
            <a:r>
              <a:rPr lang="en-US" sz="3200" b="1" dirty="0" smtClean="0"/>
              <a:t>:</a:t>
            </a:r>
            <a:endParaRPr lang="en-US" sz="3200" b="1" dirty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constrained </a:t>
            </a:r>
            <a:r>
              <a:rPr lang="en-US" b="1" dirty="0"/>
              <a:t>by existing system</a:t>
            </a:r>
          </a:p>
          <a:p>
            <a:pPr lvl="1"/>
            <a:r>
              <a:rPr lang="en-US" b="1" dirty="0" smtClean="0"/>
              <a:t>existing </a:t>
            </a:r>
            <a:r>
              <a:rPr lang="en-US" b="1" dirty="0"/>
              <a:t>components</a:t>
            </a:r>
            <a:r>
              <a:rPr lang="en-US" b="1" dirty="0">
                <a:solidFill>
                  <a:srgbClr val="FF0000"/>
                </a:solidFill>
              </a:rPr>
              <a:t> drive </a:t>
            </a:r>
            <a:r>
              <a:rPr lang="en-US" b="1" dirty="0"/>
              <a:t>the possibilities</a:t>
            </a:r>
          </a:p>
          <a:p>
            <a:r>
              <a:rPr lang="en-US" b="1" dirty="0" smtClean="0"/>
              <a:t>Quality aspects: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re </a:t>
            </a:r>
            <a:r>
              <a:rPr lang="en-US" b="1" dirty="0" smtClean="0">
                <a:solidFill>
                  <a:srgbClr val="FF0000"/>
                </a:solidFill>
              </a:rPr>
              <a:t>decisive</a:t>
            </a:r>
            <a:r>
              <a:rPr lang="en-US" b="1" dirty="0" smtClean="0"/>
              <a:t> i.e. performance, security, availability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dirty="0" smtClean="0">
                <a:solidFill>
                  <a:srgbClr val="FF0000"/>
                </a:solidFill>
              </a:rPr>
              <a:t>arder</a:t>
            </a:r>
            <a:r>
              <a:rPr lang="en-US" b="1" dirty="0" smtClean="0"/>
              <a:t> to get exact specification</a:t>
            </a:r>
          </a:p>
          <a:p>
            <a:pPr lvl="1"/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79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6994892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Distinguishing characteristics: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b="1" dirty="0" smtClean="0"/>
              <a:t>User interface:</a:t>
            </a:r>
            <a:endParaRPr lang="en-US" sz="3200" b="1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key</a:t>
            </a:r>
            <a:r>
              <a:rPr lang="en-US" b="1" dirty="0"/>
              <a:t> success-critical aspect</a:t>
            </a:r>
          </a:p>
          <a:p>
            <a:pPr lvl="1"/>
            <a:r>
              <a:rPr lang="en-US" b="1" dirty="0" smtClean="0"/>
              <a:t>should </a:t>
            </a:r>
            <a:r>
              <a:rPr lang="en-US" b="1" dirty="0"/>
              <a:t>be aware of </a:t>
            </a:r>
            <a:r>
              <a:rPr lang="en-US" b="1" dirty="0">
                <a:solidFill>
                  <a:srgbClr val="FF0000"/>
                </a:solidFill>
              </a:rPr>
              <a:t>IKIWISI</a:t>
            </a:r>
          </a:p>
          <a:p>
            <a:r>
              <a:rPr lang="en-US" b="1" dirty="0" smtClean="0"/>
              <a:t>Quality of content:</a:t>
            </a:r>
          </a:p>
          <a:p>
            <a:pPr lvl="1"/>
            <a:r>
              <a:rPr lang="en-US" b="1" dirty="0"/>
              <a:t>accuracy, objectivity, credibility, relevance, actuality, completeness, or clarity</a:t>
            </a:r>
            <a:endParaRPr lang="en-US" b="1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5099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784065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b="1" dirty="0"/>
              <a:t>Understanding the system context</a:t>
            </a:r>
          </a:p>
          <a:p>
            <a:pPr lvl="1">
              <a:defRPr/>
            </a:pPr>
            <a:r>
              <a:rPr lang="en-US" sz="2400" b="1" dirty="0"/>
              <a:t>w</a:t>
            </a:r>
            <a:r>
              <a:rPr lang="en-US" sz="2400" b="1" dirty="0" smtClean="0"/>
              <a:t>eb </a:t>
            </a:r>
            <a:r>
              <a:rPr lang="en-US" sz="2400" b="1" dirty="0"/>
              <a:t>apps are always a component of a </a:t>
            </a:r>
            <a:r>
              <a:rPr lang="en-US" sz="2400" b="1" dirty="0">
                <a:solidFill>
                  <a:srgbClr val="FF0000"/>
                </a:solidFill>
              </a:rPr>
              <a:t>larger entity</a:t>
            </a:r>
          </a:p>
          <a:p>
            <a:pPr lvl="1">
              <a:defRPr/>
            </a:pPr>
            <a:r>
              <a:rPr lang="en-US" sz="2400" b="1" dirty="0"/>
              <a:t>w</a:t>
            </a:r>
            <a:r>
              <a:rPr lang="en-US" sz="2400" b="1" dirty="0" smtClean="0"/>
              <a:t>hy </a:t>
            </a:r>
            <a:r>
              <a:rPr lang="en-US" sz="2400" b="1" dirty="0"/>
              <a:t>do we </a:t>
            </a:r>
            <a:r>
              <a:rPr lang="en-US" sz="2400" b="1" dirty="0">
                <a:solidFill>
                  <a:srgbClr val="FF0000"/>
                </a:solidFill>
              </a:rPr>
              <a:t>need</a:t>
            </a:r>
            <a:r>
              <a:rPr lang="en-US" sz="2400" b="1" dirty="0"/>
              <a:t> the system?</a:t>
            </a:r>
          </a:p>
          <a:p>
            <a:pPr lvl="1">
              <a:defRPr/>
            </a:pPr>
            <a:r>
              <a:rPr lang="en-US" sz="2400" b="1" dirty="0"/>
              <a:t>h</a:t>
            </a:r>
            <a:r>
              <a:rPr lang="en-US" sz="2400" b="1" dirty="0" smtClean="0"/>
              <a:t>ow </a:t>
            </a:r>
            <a:r>
              <a:rPr lang="en-US" sz="2400" b="1" dirty="0"/>
              <a:t>will people </a:t>
            </a:r>
            <a:r>
              <a:rPr lang="en-US" sz="2400" b="1" dirty="0">
                <a:solidFill>
                  <a:srgbClr val="FF0000"/>
                </a:solidFill>
              </a:rPr>
              <a:t>use</a:t>
            </a:r>
            <a:r>
              <a:rPr lang="en-US" sz="2400" b="1" dirty="0"/>
              <a:t> it?</a:t>
            </a:r>
          </a:p>
          <a:p>
            <a:pPr>
              <a:defRPr/>
            </a:pPr>
            <a:r>
              <a:rPr lang="en-US" sz="2600" b="1" dirty="0"/>
              <a:t>Involving the stakeholders</a:t>
            </a:r>
          </a:p>
          <a:p>
            <a:pPr lvl="1">
              <a:defRPr/>
            </a:pPr>
            <a:r>
              <a:rPr lang="en-US" sz="2400" b="1" dirty="0"/>
              <a:t>g</a:t>
            </a:r>
            <a:r>
              <a:rPr lang="en-US" sz="2400" b="1" dirty="0" smtClean="0"/>
              <a:t>et </a:t>
            </a:r>
            <a:r>
              <a:rPr lang="en-US" sz="2400" b="1" dirty="0">
                <a:solidFill>
                  <a:srgbClr val="FF0000"/>
                </a:solidFill>
              </a:rPr>
              <a:t>all groups </a:t>
            </a:r>
            <a:r>
              <a:rPr lang="en-US" sz="2400" b="1" dirty="0" smtClean="0"/>
              <a:t>involved</a:t>
            </a:r>
            <a:endParaRPr lang="en-US" sz="2400" b="1" dirty="0"/>
          </a:p>
          <a:p>
            <a:pPr lvl="1">
              <a:defRPr/>
            </a:pPr>
            <a:r>
              <a:rPr lang="en-US" sz="2400" b="1" dirty="0">
                <a:solidFill>
                  <a:srgbClr val="FF0000"/>
                </a:solidFill>
              </a:rPr>
              <a:t>b</a:t>
            </a:r>
            <a:r>
              <a:rPr lang="en-US" sz="2400" b="1" dirty="0" smtClean="0">
                <a:solidFill>
                  <a:srgbClr val="FF0000"/>
                </a:solidFill>
              </a:rPr>
              <a:t>alance </a:t>
            </a:r>
            <a:r>
              <a:rPr lang="en-US" sz="2400" b="1" dirty="0"/>
              <a:t>– one group’s gain should not come at the expense of </a:t>
            </a:r>
            <a:r>
              <a:rPr lang="en-US" sz="2400" b="1" dirty="0" smtClean="0"/>
              <a:t>another</a:t>
            </a:r>
            <a:endParaRPr lang="en-US" sz="2400" b="1" dirty="0"/>
          </a:p>
          <a:p>
            <a:pPr lvl="1">
              <a:defRPr/>
            </a:pPr>
            <a:r>
              <a:rPr lang="en-US" sz="2400" b="1" dirty="0">
                <a:solidFill>
                  <a:srgbClr val="FF0000"/>
                </a:solidFill>
              </a:rPr>
              <a:t>r</a:t>
            </a:r>
            <a:r>
              <a:rPr lang="en-US" sz="2400" b="1" dirty="0" smtClean="0">
                <a:solidFill>
                  <a:srgbClr val="FF0000"/>
                </a:solidFill>
              </a:rPr>
              <a:t>epeat</a:t>
            </a:r>
            <a:r>
              <a:rPr lang="en-US" sz="2400" b="1" dirty="0" smtClean="0"/>
              <a:t> </a:t>
            </a:r>
            <a:r>
              <a:rPr lang="en-US" sz="2400" b="1" dirty="0"/>
              <a:t>the process of identifying, understanding and negotiating</a:t>
            </a:r>
          </a:p>
        </p:txBody>
      </p:sp>
    </p:spTree>
    <p:extLst>
      <p:ext uri="{BB962C8B-B14F-4D97-AF65-F5344CB8AC3E}">
        <p14:creationId xmlns:p14="http://schemas.microsoft.com/office/powerpoint/2010/main" val="330382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214613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b="1" dirty="0"/>
              <a:t>Iteratively define requirements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 smtClean="0"/>
              <a:t>requirements </a:t>
            </a:r>
            <a:r>
              <a:rPr lang="en-US" b="1" dirty="0"/>
              <a:t>need to be </a:t>
            </a:r>
            <a:r>
              <a:rPr lang="en-US" b="1" dirty="0">
                <a:solidFill>
                  <a:srgbClr val="FF0000"/>
                </a:solidFill>
              </a:rPr>
              <a:t>consistent</a:t>
            </a:r>
            <a:r>
              <a:rPr lang="en-US" b="1" dirty="0"/>
              <a:t> with other system aspects (UI, content, test cases)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/>
              <a:t>s</a:t>
            </a:r>
            <a:r>
              <a:rPr lang="en-US" b="1" dirty="0" smtClean="0"/>
              <a:t>tart </a:t>
            </a:r>
            <a:r>
              <a:rPr lang="en-US" b="1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key</a:t>
            </a:r>
            <a:r>
              <a:rPr lang="en-US" b="1" dirty="0"/>
              <a:t> requirements at a high level; basis for: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dirty="0"/>
              <a:t>f</a:t>
            </a:r>
            <a:r>
              <a:rPr lang="en-US" sz="2800" b="1" dirty="0" smtClean="0"/>
              <a:t>easible </a:t>
            </a:r>
            <a:r>
              <a:rPr lang="en-US" sz="2800" b="1" dirty="0"/>
              <a:t>architectures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dirty="0"/>
              <a:t>k</a:t>
            </a:r>
            <a:r>
              <a:rPr lang="en-US" sz="2800" b="1" dirty="0" smtClean="0"/>
              <a:t>ey </a:t>
            </a:r>
            <a:r>
              <a:rPr lang="en-US" sz="2800" b="1" dirty="0"/>
              <a:t>system use cases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dirty="0"/>
              <a:t>i</a:t>
            </a:r>
            <a:r>
              <a:rPr lang="en-US" sz="2800" b="1" dirty="0" smtClean="0"/>
              <a:t>nitial </a:t>
            </a:r>
            <a:r>
              <a:rPr lang="en-US" sz="2800" b="1" dirty="0"/>
              <a:t>plans for the project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83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390737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B753-A84A-4CF9-8952-2C2BE9E88DC5}" type="slidenum">
              <a:rPr lang="en-US" smtClean="0"/>
              <a:t>26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b="1" dirty="0"/>
              <a:t>Risk Orientation</a:t>
            </a:r>
          </a:p>
          <a:p>
            <a:pPr lvl="1">
              <a:defRPr/>
            </a:pPr>
            <a:r>
              <a:rPr lang="en-US" b="1" dirty="0"/>
              <a:t>r</a:t>
            </a:r>
            <a:r>
              <a:rPr lang="en-US" b="1" dirty="0" smtClean="0"/>
              <a:t>isk </a:t>
            </a:r>
            <a:r>
              <a:rPr lang="en-US" b="1" dirty="0"/>
              <a:t>management is at the </a:t>
            </a:r>
            <a:r>
              <a:rPr lang="en-US" b="1" dirty="0">
                <a:solidFill>
                  <a:srgbClr val="FF0000"/>
                </a:solidFill>
              </a:rPr>
              <a:t>heart </a:t>
            </a:r>
            <a:r>
              <a:rPr lang="en-US" b="1" dirty="0"/>
              <a:t>of the analysis </a:t>
            </a:r>
            <a:r>
              <a:rPr lang="en-US" b="1" dirty="0" smtClean="0"/>
              <a:t>process</a:t>
            </a:r>
            <a:endParaRPr lang="en-US" b="1" dirty="0"/>
          </a:p>
          <a:p>
            <a:pPr lvl="1">
              <a:defRPr/>
            </a:pPr>
            <a:r>
              <a:rPr lang="en-US" b="1" dirty="0"/>
              <a:t>w</a:t>
            </a:r>
            <a:r>
              <a:rPr lang="en-US" b="1" dirty="0" smtClean="0"/>
              <a:t>hat </a:t>
            </a:r>
            <a:r>
              <a:rPr lang="en-US" b="1" dirty="0"/>
              <a:t>are the </a:t>
            </a:r>
            <a:r>
              <a:rPr lang="en-US" b="1" dirty="0">
                <a:solidFill>
                  <a:srgbClr val="FF0000"/>
                </a:solidFill>
              </a:rPr>
              <a:t>greatest</a:t>
            </a:r>
            <a:r>
              <a:rPr lang="en-US" b="1" dirty="0"/>
              <a:t> risks?</a:t>
            </a:r>
          </a:p>
          <a:p>
            <a:pPr lvl="2">
              <a:defRPr/>
            </a:pPr>
            <a:r>
              <a:rPr lang="en-US" b="1" dirty="0"/>
              <a:t>i</a:t>
            </a:r>
            <a:r>
              <a:rPr lang="en-US" b="1" dirty="0" smtClean="0"/>
              <a:t>ntegration </a:t>
            </a:r>
            <a:r>
              <a:rPr lang="en-US" b="1" dirty="0" smtClean="0"/>
              <a:t>issues / </a:t>
            </a:r>
            <a:r>
              <a:rPr lang="en-US" b="1" dirty="0"/>
              <a:t>legacy systems</a:t>
            </a:r>
          </a:p>
          <a:p>
            <a:pPr lvl="2">
              <a:defRPr/>
            </a:pPr>
            <a:r>
              <a:rPr lang="en-US" b="1" dirty="0"/>
              <a:t>e</a:t>
            </a:r>
            <a:r>
              <a:rPr lang="en-US" b="1" dirty="0" smtClean="0"/>
              <a:t>xpected </a:t>
            </a:r>
            <a:r>
              <a:rPr lang="en-US" b="1" dirty="0"/>
              <a:t>vs. actual system quality</a:t>
            </a:r>
          </a:p>
          <a:p>
            <a:pPr lvl="1">
              <a:defRPr/>
            </a:pPr>
            <a:r>
              <a:rPr lang="en-US" b="1" dirty="0"/>
              <a:t>h</a:t>
            </a:r>
            <a:r>
              <a:rPr lang="en-US" b="1" dirty="0" smtClean="0"/>
              <a:t>ow </a:t>
            </a:r>
            <a:r>
              <a:rPr lang="en-US" b="1" dirty="0"/>
              <a:t>to mitigate risks?</a:t>
            </a:r>
          </a:p>
          <a:p>
            <a:pPr lvl="2">
              <a:defRPr/>
            </a:pPr>
            <a:r>
              <a:rPr lang="en-US" b="1" dirty="0"/>
              <a:t>p</a:t>
            </a:r>
            <a:r>
              <a:rPr lang="en-US" b="1" dirty="0" smtClean="0"/>
              <a:t>rototyping </a:t>
            </a:r>
            <a:r>
              <a:rPr lang="en-US" b="1" dirty="0"/>
              <a:t>(avoid IKIWISI)</a:t>
            </a:r>
          </a:p>
          <a:p>
            <a:pPr lvl="2">
              <a:defRPr/>
            </a:pPr>
            <a:r>
              <a:rPr lang="en-US" b="1" dirty="0"/>
              <a:t>s</a:t>
            </a:r>
            <a:r>
              <a:rPr lang="en-US" b="1" dirty="0" smtClean="0"/>
              <a:t>how </a:t>
            </a:r>
            <a:r>
              <a:rPr lang="en-US" b="1" dirty="0"/>
              <a:t>changes to customer iteratively</a:t>
            </a:r>
          </a:p>
          <a:p>
            <a:pPr lvl="2">
              <a:defRPr/>
            </a:pPr>
            <a:r>
              <a:rPr lang="en-US" b="1" dirty="0"/>
              <a:t>i</a:t>
            </a:r>
            <a:r>
              <a:rPr lang="en-US" b="1" dirty="0" smtClean="0"/>
              <a:t>ntegrate </a:t>
            </a:r>
            <a:r>
              <a:rPr lang="en-US" b="1" dirty="0"/>
              <a:t>existing systems sooner than later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4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255035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924800" cy="4876800"/>
          </a:xfrm>
        </p:spPr>
        <p:txBody>
          <a:bodyPr/>
          <a:lstStyle/>
          <a:p>
            <a:pPr>
              <a:defRPr/>
            </a:pPr>
            <a:r>
              <a:rPr lang="en-US" sz="2900" b="1" dirty="0" smtClean="0"/>
              <a:t>Introduction to RE</a:t>
            </a:r>
          </a:p>
          <a:p>
            <a:pPr>
              <a:defRPr/>
            </a:pPr>
            <a:r>
              <a:rPr lang="en-US" sz="2900" b="1" dirty="0" smtClean="0"/>
              <a:t>RE basics</a:t>
            </a:r>
          </a:p>
          <a:p>
            <a:pPr>
              <a:defRPr/>
            </a:pPr>
            <a:r>
              <a:rPr lang="en-US" sz="2900" b="1" dirty="0" smtClean="0"/>
              <a:t>Requirements specification</a:t>
            </a:r>
          </a:p>
          <a:p>
            <a:pPr>
              <a:defRPr/>
            </a:pPr>
            <a:r>
              <a:rPr lang="en-US" sz="2900" b="1" dirty="0" smtClean="0"/>
              <a:t>RE process</a:t>
            </a:r>
          </a:p>
          <a:p>
            <a:pPr>
              <a:defRPr/>
            </a:pPr>
            <a:r>
              <a:rPr lang="en-US" sz="2900" b="1" dirty="0" smtClean="0"/>
              <a:t>RE specifics in web engineering</a:t>
            </a:r>
          </a:p>
          <a:p>
            <a:pPr marL="457200" lvl="1" indent="0" eaLnBrk="1" hangingPunct="1">
              <a:buNone/>
              <a:defRPr/>
            </a:pPr>
            <a:endParaRPr lang="en-US" sz="25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3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7102638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2</a:t>
            </a:r>
            <a:r>
              <a:rPr lang="en-US" b="1" dirty="0" smtClean="0"/>
              <a:t>, </a:t>
            </a:r>
            <a:r>
              <a:rPr lang="en-US" sz="3200" b="1" dirty="0" err="1" smtClean="0"/>
              <a:t>Kappel</a:t>
            </a:r>
            <a:r>
              <a:rPr lang="en-US" sz="3200" b="1" dirty="0"/>
              <a:t>, G., </a:t>
            </a:r>
            <a:r>
              <a:rPr lang="en-US" sz="3200" b="1" dirty="0" err="1"/>
              <a:t>Proll</a:t>
            </a:r>
            <a:r>
              <a:rPr lang="en-US" sz="3200" b="1" dirty="0"/>
              <a:t>, B. Reich, S. &amp; </a:t>
            </a:r>
            <a:r>
              <a:rPr lang="en-US" sz="3200" b="1" dirty="0" err="1"/>
              <a:t>Retschitzegger</a:t>
            </a:r>
            <a:r>
              <a:rPr lang="en-US" sz="3200" b="1" dirty="0"/>
              <a:t>, W. 	(2006). Web Engineering, </a:t>
            </a:r>
            <a:r>
              <a:rPr lang="en-US" sz="3200" b="1" dirty="0" smtClean="0"/>
              <a:t>Hoboken</a:t>
            </a:r>
            <a:r>
              <a:rPr lang="en-US" sz="3200" b="1" dirty="0"/>
              <a:t>, </a:t>
            </a:r>
            <a:r>
              <a:rPr lang="en-US" sz="3200" b="1" dirty="0" smtClean="0"/>
              <a:t>NJ: Wiley </a:t>
            </a:r>
            <a:r>
              <a:rPr lang="en-US" sz="3200" b="1" dirty="0"/>
              <a:t>&amp; </a:t>
            </a:r>
            <a:r>
              <a:rPr lang="en-US" sz="3200" b="1" dirty="0" smtClean="0"/>
              <a:t>Sons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</a:t>
            </a: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/>
              <a:t>Sommerville</a:t>
            </a:r>
            <a:r>
              <a:rPr lang="en-US" b="1" dirty="0" smtClean="0"/>
              <a:t>, Software Engineering,</a:t>
            </a:r>
          </a:p>
          <a:p>
            <a:pPr marL="0" indent="0" algn="just">
              <a:buNone/>
              <a:defRPr/>
            </a:pPr>
            <a:r>
              <a:rPr lang="en-US" b="1" dirty="0" smtClean="0"/>
              <a:t>    </a:t>
            </a:r>
            <a:r>
              <a:rPr lang="en-US" b="1" dirty="0"/>
              <a:t>ISBN-10: 0-13-703515-2</a:t>
            </a:r>
            <a:r>
              <a:rPr lang="en-US" b="1" dirty="0" smtClean="0"/>
              <a:t> , PEARSON </a:t>
            </a:r>
            <a:endParaRPr lang="en-US" sz="3200" b="1" dirty="0"/>
          </a:p>
          <a:p>
            <a:pPr marL="511175" lvl="1" indent="0" algn="just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6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1401</Words>
  <Application>Microsoft Office PowerPoint</Application>
  <PresentationFormat>On-screen Show (4:3)</PresentationFormat>
  <Paragraphs>241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MyUserName</cp:lastModifiedBy>
  <cp:revision>163</cp:revision>
  <dcterms:created xsi:type="dcterms:W3CDTF">2014-07-14T16:44:40Z</dcterms:created>
  <dcterms:modified xsi:type="dcterms:W3CDTF">2014-07-24T13:21:47Z</dcterms:modified>
</cp:coreProperties>
</file>