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colors22.xml" ContentType="application/vnd.openxmlformats-officedocument.drawingml.diagramColor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notesSlides/notesSlide7.xml" ContentType="application/vnd.openxmlformats-officedocument.presentationml.notesSlide+xml"/>
  <Override PartName="/ppt/diagrams/layout24.xml" ContentType="application/vnd.openxmlformats-officedocument.drawingml.diagramLayout+xml"/>
  <Override PartName="/ppt/diagrams/colors27.xml" ContentType="application/vnd.openxmlformats-officedocument.drawingml.diagramColor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drawing3.xml" ContentType="application/vnd.ms-office.drawingml.diagramDrawing+xml"/>
  <Default Extension="png" ContentType="image/png"/>
  <Override PartName="/ppt/diagrams/colors12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layout20.xml" ContentType="application/vnd.openxmlformats-officedocument.drawingml.diagramLayout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rawing19.xml" ContentType="application/vnd.ms-office.drawingml.diagramDrawing+xml"/>
  <Override PartName="/ppt/diagrams/data21.xml" ContentType="application/vnd.openxmlformats-officedocument.drawingml.diagramData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layout18.xml" ContentType="application/vnd.openxmlformats-officedocument.drawingml.diagramLayout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rawing8.xml" ContentType="application/vnd.ms-office.drawingml.diagramDrawing+xml"/>
  <Override PartName="/ppt/diagrams/layout25.xml" ContentType="application/vnd.openxmlformats-officedocument.drawingml.diagramLayou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19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layout26.xml" ContentType="application/vnd.openxmlformats-officedocument.drawingml.diagramLayou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notesSlides/notesSlide5.xml" ContentType="application/vnd.openxmlformats-officedocument.presentationml.notesSlide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slides/slide24.xml" ContentType="application/vnd.openxmlformats-officedocument.presentationml.slide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Default Extension="jpeg" ContentType="image/jpeg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diagrams/quickStyle27.xml" ContentType="application/vnd.openxmlformats-officedocument.drawingml.diagramStyl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diagrams/drawing6.xml" ContentType="application/vnd.ms-office.drawingml.diagramDrawing+xml"/>
  <Override PartName="/ppt/diagrams/drawing20.xml" ContentType="application/vnd.ms-office.drawingml.diagramDrawing+xml"/>
  <Override PartName="/ppt/notesSlides/notesSlide6.xml" ContentType="application/vnd.openxmlformats-officedocument.presentationml.notesSlide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rawing2.xml" ContentType="application/vnd.ms-office.drawingml.diagramDrawing+xml"/>
  <Override PartName="/ppt/diagrams/data17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93" r:id="rId3"/>
    <p:sldId id="355" r:id="rId4"/>
    <p:sldId id="294" r:id="rId5"/>
    <p:sldId id="334" r:id="rId6"/>
    <p:sldId id="335" r:id="rId7"/>
    <p:sldId id="336" r:id="rId8"/>
    <p:sldId id="337" r:id="rId9"/>
    <p:sldId id="338" r:id="rId10"/>
    <p:sldId id="339" r:id="rId11"/>
    <p:sldId id="356" r:id="rId12"/>
    <p:sldId id="340" r:id="rId13"/>
    <p:sldId id="341" r:id="rId14"/>
    <p:sldId id="342" r:id="rId15"/>
    <p:sldId id="343" r:id="rId16"/>
    <p:sldId id="344" r:id="rId17"/>
    <p:sldId id="345" r:id="rId18"/>
    <p:sldId id="346" r:id="rId19"/>
    <p:sldId id="347" r:id="rId20"/>
    <p:sldId id="348" r:id="rId21"/>
    <p:sldId id="349" r:id="rId22"/>
    <p:sldId id="350" r:id="rId23"/>
    <p:sldId id="354" r:id="rId24"/>
    <p:sldId id="351" r:id="rId25"/>
    <p:sldId id="353" r:id="rId26"/>
    <p:sldId id="332" r:id="rId27"/>
    <p:sldId id="29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71A567-23F0-42D0-A2E6-3886C0DAA8C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4D2600-6C97-4F32-B00F-D96585924F45}">
      <dgm:prSet custT="1"/>
      <dgm:spPr/>
      <dgm:t>
        <a:bodyPr/>
        <a:lstStyle/>
        <a:p>
          <a:pPr algn="ctr" rtl="0"/>
          <a:r>
            <a:rPr lang="en-US" sz="4000" b="1" dirty="0" smtClean="0"/>
            <a:t>Web Project Management</a:t>
          </a:r>
          <a:endParaRPr lang="en-US" sz="4000" b="1" dirty="0"/>
        </a:p>
      </dgm:t>
    </dgm:pt>
    <dgm:pt modelId="{59F1DD2E-8B5C-4465-B8B1-6713AFC8FB5F}" type="parTrans" cxnId="{135E5A5B-EE53-447D-9C9C-11D93656F66D}">
      <dgm:prSet/>
      <dgm:spPr/>
      <dgm:t>
        <a:bodyPr/>
        <a:lstStyle/>
        <a:p>
          <a:endParaRPr lang="en-US"/>
        </a:p>
      </dgm:t>
    </dgm:pt>
    <dgm:pt modelId="{730BFA6A-0B35-4E5E-9254-EFAC1EA1B952}" type="sibTrans" cxnId="{135E5A5B-EE53-447D-9C9C-11D93656F66D}">
      <dgm:prSet/>
      <dgm:spPr/>
      <dgm:t>
        <a:bodyPr/>
        <a:lstStyle/>
        <a:p>
          <a:endParaRPr lang="en-US"/>
        </a:p>
      </dgm:t>
    </dgm:pt>
    <dgm:pt modelId="{A066085A-9674-46E4-B0BF-D0C728A69A1C}" type="pres">
      <dgm:prSet presAssocID="{FD71A567-23F0-42D0-A2E6-3886C0DAA8C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07BE64-8717-48DF-AE6A-829B547CC5F7}" type="pres">
      <dgm:prSet presAssocID="{1A4D2600-6C97-4F32-B00F-D96585924F45}" presName="parentText" presStyleLbl="node1" presStyleIdx="0" presStyleCnt="1" custScaleY="45196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35E5A5B-EE53-447D-9C9C-11D93656F66D}" srcId="{FD71A567-23F0-42D0-A2E6-3886C0DAA8C4}" destId="{1A4D2600-6C97-4F32-B00F-D96585924F45}" srcOrd="0" destOrd="0" parTransId="{59F1DD2E-8B5C-4465-B8B1-6713AFC8FB5F}" sibTransId="{730BFA6A-0B35-4E5E-9254-EFAC1EA1B952}"/>
    <dgm:cxn modelId="{B03BF2B4-259D-4126-AB00-23784D8A92C7}" type="presOf" srcId="{1A4D2600-6C97-4F32-B00F-D96585924F45}" destId="{FE07BE64-8717-48DF-AE6A-829B547CC5F7}" srcOrd="0" destOrd="0" presId="urn:microsoft.com/office/officeart/2005/8/layout/vList2"/>
    <dgm:cxn modelId="{972CA850-34D7-4529-9A88-B052F1B29BDB}" type="presOf" srcId="{FD71A567-23F0-42D0-A2E6-3886C0DAA8C4}" destId="{A066085A-9674-46E4-B0BF-D0C728A69A1C}" srcOrd="0" destOrd="0" presId="urn:microsoft.com/office/officeart/2005/8/layout/vList2"/>
    <dgm:cxn modelId="{1ACA1E3D-CAC5-484A-AEF5-28BB4104EFBD}" type="presParOf" srcId="{A066085A-9674-46E4-B0BF-D0C728A69A1C}" destId="{FE07BE64-8717-48DF-AE6A-829B547CC5F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2BF8D3-6C05-4BFE-AD90-9A7D4319617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0F8E5E-03FC-43FC-A864-7B1F52DA47A3}">
      <dgm:prSet/>
      <dgm:spPr/>
      <dgm:t>
        <a:bodyPr/>
        <a:lstStyle/>
        <a:p>
          <a:pPr rtl="0"/>
          <a:r>
            <a:rPr lang="en-US" b="1" dirty="0" smtClean="0"/>
            <a:t>Summary of the previous lecture</a:t>
          </a:r>
          <a:endParaRPr lang="en-US" dirty="0"/>
        </a:p>
      </dgm:t>
    </dgm:pt>
    <dgm:pt modelId="{6E73D5B8-F4EA-490B-A092-7FB4F8C062CB}" type="parTrans" cxnId="{419AE151-4E7F-462C-A01A-602C9025CDF1}">
      <dgm:prSet/>
      <dgm:spPr/>
      <dgm:t>
        <a:bodyPr/>
        <a:lstStyle/>
        <a:p>
          <a:endParaRPr lang="en-US"/>
        </a:p>
      </dgm:t>
    </dgm:pt>
    <dgm:pt modelId="{291BF18A-D15B-46BA-8B76-98A747B04358}" type="sibTrans" cxnId="{419AE151-4E7F-462C-A01A-602C9025CDF1}">
      <dgm:prSet/>
      <dgm:spPr/>
      <dgm:t>
        <a:bodyPr/>
        <a:lstStyle/>
        <a:p>
          <a:endParaRPr lang="en-US"/>
        </a:p>
      </dgm:t>
    </dgm:pt>
    <dgm:pt modelId="{A11AE275-2A45-42DA-B66B-2B7954C20330}" type="pres">
      <dgm:prSet presAssocID="{CF2BF8D3-6C05-4BFE-AD90-9A7D431961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514D99-8F44-4A9E-A855-A08AB2C3673E}" type="pres">
      <dgm:prSet presAssocID="{EF0F8E5E-03FC-43FC-A864-7B1F52DA47A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DFB3111-8A49-485E-916A-24A1127D7DB7}" type="presOf" srcId="{CF2BF8D3-6C05-4BFE-AD90-9A7D43196170}" destId="{A11AE275-2A45-42DA-B66B-2B7954C20330}" srcOrd="0" destOrd="0" presId="urn:microsoft.com/office/officeart/2005/8/layout/vList2"/>
    <dgm:cxn modelId="{419AE151-4E7F-462C-A01A-602C9025CDF1}" srcId="{CF2BF8D3-6C05-4BFE-AD90-9A7D43196170}" destId="{EF0F8E5E-03FC-43FC-A864-7B1F52DA47A3}" srcOrd="0" destOrd="0" parTransId="{6E73D5B8-F4EA-490B-A092-7FB4F8C062CB}" sibTransId="{291BF18A-D15B-46BA-8B76-98A747B04358}"/>
    <dgm:cxn modelId="{9B12D4B1-55F7-4DE2-AF12-2C6D8F8AAC42}" type="presOf" srcId="{EF0F8E5E-03FC-43FC-A864-7B1F52DA47A3}" destId="{E2514D99-8F44-4A9E-A855-A08AB2C3673E}" srcOrd="0" destOrd="0" presId="urn:microsoft.com/office/officeart/2005/8/layout/vList2"/>
    <dgm:cxn modelId="{C1167AD3-0B85-4C76-BB16-912012239787}" type="presParOf" srcId="{A11AE275-2A45-42DA-B66B-2B7954C20330}" destId="{E2514D99-8F44-4A9E-A855-A08AB2C367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7F10C5-9FEA-4B40-86E5-62EDB9460AE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2CAB1C5-D3F6-414F-8A63-7009DE2F3462}">
      <dgm:prSet/>
      <dgm:spPr/>
      <dgm:t>
        <a:bodyPr/>
        <a:lstStyle/>
        <a:p>
          <a:pPr rtl="0"/>
          <a:r>
            <a:rPr lang="en-US" b="1" dirty="0" smtClean="0"/>
            <a:t>Outline</a:t>
          </a:r>
          <a:endParaRPr lang="en-US" b="1" dirty="0"/>
        </a:p>
      </dgm:t>
    </dgm:pt>
    <dgm:pt modelId="{AF78332A-FCD6-4329-8EC0-48B53C4CDD4D}" type="parTrans" cxnId="{276932B1-DCC1-486B-B4E9-F6BCB12CF67B}">
      <dgm:prSet/>
      <dgm:spPr/>
      <dgm:t>
        <a:bodyPr/>
        <a:lstStyle/>
        <a:p>
          <a:endParaRPr lang="en-US"/>
        </a:p>
      </dgm:t>
    </dgm:pt>
    <dgm:pt modelId="{222EA9D4-B6FE-4DEF-AE32-D9CC2FFD943A}" type="sibTrans" cxnId="{276932B1-DCC1-486B-B4E9-F6BCB12CF67B}">
      <dgm:prSet/>
      <dgm:spPr/>
      <dgm:t>
        <a:bodyPr/>
        <a:lstStyle/>
        <a:p>
          <a:endParaRPr lang="en-US"/>
        </a:p>
      </dgm:t>
    </dgm:pt>
    <dgm:pt modelId="{376FDAD3-77DF-4B1A-8C53-79A2D66C8AD2}" type="pres">
      <dgm:prSet presAssocID="{DE7F10C5-9FEA-4B40-86E5-62EDB9460AE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7DFE7AF-791E-4B22-AA2F-31A4FE136038}" type="pres">
      <dgm:prSet presAssocID="{82CAB1C5-D3F6-414F-8A63-7009DE2F346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76932B1-DCC1-486B-B4E9-F6BCB12CF67B}" srcId="{DE7F10C5-9FEA-4B40-86E5-62EDB9460AEB}" destId="{82CAB1C5-D3F6-414F-8A63-7009DE2F3462}" srcOrd="0" destOrd="0" parTransId="{AF78332A-FCD6-4329-8EC0-48B53C4CDD4D}" sibTransId="{222EA9D4-B6FE-4DEF-AE32-D9CC2FFD943A}"/>
    <dgm:cxn modelId="{0C8E467F-C2C3-4E2E-A591-0B3426F2CA66}" type="presOf" srcId="{DE7F10C5-9FEA-4B40-86E5-62EDB9460AEB}" destId="{376FDAD3-77DF-4B1A-8C53-79A2D66C8AD2}" srcOrd="0" destOrd="0" presId="urn:microsoft.com/office/officeart/2005/8/layout/vList2"/>
    <dgm:cxn modelId="{69F118C6-9A9B-4322-A39C-6408546797EC}" type="presOf" srcId="{82CAB1C5-D3F6-414F-8A63-7009DE2F3462}" destId="{27DFE7AF-791E-4B22-AA2F-31A4FE136038}" srcOrd="0" destOrd="0" presId="urn:microsoft.com/office/officeart/2005/8/layout/vList2"/>
    <dgm:cxn modelId="{C08A0789-F3E6-423D-9430-55E114B6110B}" type="presParOf" srcId="{376FDAD3-77DF-4B1A-8C53-79A2D66C8AD2}" destId="{27DFE7AF-791E-4B22-AA2F-31A4FE13603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F2BF8D3-6C05-4BFE-AD90-9A7D4319617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0F8E5E-03FC-43FC-A864-7B1F52DA47A3}">
      <dgm:prSet/>
      <dgm:spPr/>
      <dgm:t>
        <a:bodyPr/>
        <a:lstStyle/>
        <a:p>
          <a:pPr rtl="0"/>
          <a:r>
            <a:rPr lang="en-US" b="1" dirty="0" smtClean="0"/>
            <a:t>1. Project Management</a:t>
          </a:r>
          <a:endParaRPr lang="en-US" b="1" dirty="0"/>
        </a:p>
      </dgm:t>
    </dgm:pt>
    <dgm:pt modelId="{6E73D5B8-F4EA-490B-A092-7FB4F8C062CB}" type="parTrans" cxnId="{419AE151-4E7F-462C-A01A-602C9025CDF1}">
      <dgm:prSet/>
      <dgm:spPr/>
      <dgm:t>
        <a:bodyPr/>
        <a:lstStyle/>
        <a:p>
          <a:endParaRPr lang="en-US"/>
        </a:p>
      </dgm:t>
    </dgm:pt>
    <dgm:pt modelId="{291BF18A-D15B-46BA-8B76-98A747B04358}" type="sibTrans" cxnId="{419AE151-4E7F-462C-A01A-602C9025CDF1}">
      <dgm:prSet/>
      <dgm:spPr/>
      <dgm:t>
        <a:bodyPr/>
        <a:lstStyle/>
        <a:p>
          <a:endParaRPr lang="en-US"/>
        </a:p>
      </dgm:t>
    </dgm:pt>
    <dgm:pt modelId="{A11AE275-2A45-42DA-B66B-2B7954C20330}" type="pres">
      <dgm:prSet presAssocID="{CF2BF8D3-6C05-4BFE-AD90-9A7D431961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514D99-8F44-4A9E-A855-A08AB2C3673E}" type="pres">
      <dgm:prSet presAssocID="{EF0F8E5E-03FC-43FC-A864-7B1F52DA47A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8306A5F-29DF-43A6-8CBF-33B75F3DE777}" type="presOf" srcId="{CF2BF8D3-6C05-4BFE-AD90-9A7D43196170}" destId="{A11AE275-2A45-42DA-B66B-2B7954C20330}" srcOrd="0" destOrd="0" presId="urn:microsoft.com/office/officeart/2005/8/layout/vList2"/>
    <dgm:cxn modelId="{419AE151-4E7F-462C-A01A-602C9025CDF1}" srcId="{CF2BF8D3-6C05-4BFE-AD90-9A7D43196170}" destId="{EF0F8E5E-03FC-43FC-A864-7B1F52DA47A3}" srcOrd="0" destOrd="0" parTransId="{6E73D5B8-F4EA-490B-A092-7FB4F8C062CB}" sibTransId="{291BF18A-D15B-46BA-8B76-98A747B04358}"/>
    <dgm:cxn modelId="{77EA143A-F746-49F0-AA4E-760DDA68A22C}" type="presOf" srcId="{EF0F8E5E-03FC-43FC-A864-7B1F52DA47A3}" destId="{E2514D99-8F44-4A9E-A855-A08AB2C3673E}" srcOrd="0" destOrd="0" presId="urn:microsoft.com/office/officeart/2005/8/layout/vList2"/>
    <dgm:cxn modelId="{495C2C0D-6DAC-48FC-AFCD-2A5A5BE04443}" type="presParOf" srcId="{A11AE275-2A45-42DA-B66B-2B7954C20330}" destId="{E2514D99-8F44-4A9E-A855-A08AB2C367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F2BF8D3-6C05-4BFE-AD90-9A7D4319617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0F8E5E-03FC-43FC-A864-7B1F52DA47A3}">
      <dgm:prSet/>
      <dgm:spPr/>
      <dgm:t>
        <a:bodyPr/>
        <a:lstStyle/>
        <a:p>
          <a:pPr rtl="0"/>
          <a:r>
            <a:rPr lang="en-US" b="1" dirty="0" smtClean="0"/>
            <a:t>1. Project Management…</a:t>
          </a:r>
          <a:endParaRPr lang="en-US" b="1" dirty="0"/>
        </a:p>
      </dgm:t>
    </dgm:pt>
    <dgm:pt modelId="{6E73D5B8-F4EA-490B-A092-7FB4F8C062CB}" type="parTrans" cxnId="{419AE151-4E7F-462C-A01A-602C9025CDF1}">
      <dgm:prSet/>
      <dgm:spPr/>
      <dgm:t>
        <a:bodyPr/>
        <a:lstStyle/>
        <a:p>
          <a:endParaRPr lang="en-US"/>
        </a:p>
      </dgm:t>
    </dgm:pt>
    <dgm:pt modelId="{291BF18A-D15B-46BA-8B76-98A747B04358}" type="sibTrans" cxnId="{419AE151-4E7F-462C-A01A-602C9025CDF1}">
      <dgm:prSet/>
      <dgm:spPr/>
      <dgm:t>
        <a:bodyPr/>
        <a:lstStyle/>
        <a:p>
          <a:endParaRPr lang="en-US"/>
        </a:p>
      </dgm:t>
    </dgm:pt>
    <dgm:pt modelId="{A11AE275-2A45-42DA-B66B-2B7954C20330}" type="pres">
      <dgm:prSet presAssocID="{CF2BF8D3-6C05-4BFE-AD90-9A7D431961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514D99-8F44-4A9E-A855-A08AB2C3673E}" type="pres">
      <dgm:prSet presAssocID="{EF0F8E5E-03FC-43FC-A864-7B1F52DA47A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3AD709D-E7C8-487F-A66C-57FD9BC1B6F5}" type="presOf" srcId="{EF0F8E5E-03FC-43FC-A864-7B1F52DA47A3}" destId="{E2514D99-8F44-4A9E-A855-A08AB2C3673E}" srcOrd="0" destOrd="0" presId="urn:microsoft.com/office/officeart/2005/8/layout/vList2"/>
    <dgm:cxn modelId="{0316E225-32CA-4C46-8F19-359BE40076F3}" type="presOf" srcId="{CF2BF8D3-6C05-4BFE-AD90-9A7D43196170}" destId="{A11AE275-2A45-42DA-B66B-2B7954C20330}" srcOrd="0" destOrd="0" presId="urn:microsoft.com/office/officeart/2005/8/layout/vList2"/>
    <dgm:cxn modelId="{419AE151-4E7F-462C-A01A-602C9025CDF1}" srcId="{CF2BF8D3-6C05-4BFE-AD90-9A7D43196170}" destId="{EF0F8E5E-03FC-43FC-A864-7B1F52DA47A3}" srcOrd="0" destOrd="0" parTransId="{6E73D5B8-F4EA-490B-A092-7FB4F8C062CB}" sibTransId="{291BF18A-D15B-46BA-8B76-98A747B04358}"/>
    <dgm:cxn modelId="{892A81BE-126D-4E00-9E17-56AB5BA7EFED}" type="presParOf" srcId="{A11AE275-2A45-42DA-B66B-2B7954C20330}" destId="{E2514D99-8F44-4A9E-A855-A08AB2C367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F2BF8D3-6C05-4BFE-AD90-9A7D4319617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0F8E5E-03FC-43FC-A864-7B1F52DA47A3}">
      <dgm:prSet/>
      <dgm:spPr/>
      <dgm:t>
        <a:bodyPr/>
        <a:lstStyle/>
        <a:p>
          <a:pPr rtl="0"/>
          <a:r>
            <a:rPr lang="en-US" b="1" dirty="0" smtClean="0"/>
            <a:t>1. Project Management…</a:t>
          </a:r>
          <a:endParaRPr lang="en-US" b="1" dirty="0"/>
        </a:p>
      </dgm:t>
    </dgm:pt>
    <dgm:pt modelId="{6E73D5B8-F4EA-490B-A092-7FB4F8C062CB}" type="parTrans" cxnId="{419AE151-4E7F-462C-A01A-602C9025CDF1}">
      <dgm:prSet/>
      <dgm:spPr/>
      <dgm:t>
        <a:bodyPr/>
        <a:lstStyle/>
        <a:p>
          <a:endParaRPr lang="en-US"/>
        </a:p>
      </dgm:t>
    </dgm:pt>
    <dgm:pt modelId="{291BF18A-D15B-46BA-8B76-98A747B04358}" type="sibTrans" cxnId="{419AE151-4E7F-462C-A01A-602C9025CDF1}">
      <dgm:prSet/>
      <dgm:spPr/>
      <dgm:t>
        <a:bodyPr/>
        <a:lstStyle/>
        <a:p>
          <a:endParaRPr lang="en-US"/>
        </a:p>
      </dgm:t>
    </dgm:pt>
    <dgm:pt modelId="{A11AE275-2A45-42DA-B66B-2B7954C20330}" type="pres">
      <dgm:prSet presAssocID="{CF2BF8D3-6C05-4BFE-AD90-9A7D431961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514D99-8F44-4A9E-A855-A08AB2C3673E}" type="pres">
      <dgm:prSet presAssocID="{EF0F8E5E-03FC-43FC-A864-7B1F52DA47A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19AE151-4E7F-462C-A01A-602C9025CDF1}" srcId="{CF2BF8D3-6C05-4BFE-AD90-9A7D43196170}" destId="{EF0F8E5E-03FC-43FC-A864-7B1F52DA47A3}" srcOrd="0" destOrd="0" parTransId="{6E73D5B8-F4EA-490B-A092-7FB4F8C062CB}" sibTransId="{291BF18A-D15B-46BA-8B76-98A747B04358}"/>
    <dgm:cxn modelId="{6D741117-E58C-46B0-901D-11E79C8FD318}" type="presOf" srcId="{CF2BF8D3-6C05-4BFE-AD90-9A7D43196170}" destId="{A11AE275-2A45-42DA-B66B-2B7954C20330}" srcOrd="0" destOrd="0" presId="urn:microsoft.com/office/officeart/2005/8/layout/vList2"/>
    <dgm:cxn modelId="{C644E7A9-ECDC-44C6-B1EB-C36FC32C3B50}" type="presOf" srcId="{EF0F8E5E-03FC-43FC-A864-7B1F52DA47A3}" destId="{E2514D99-8F44-4A9E-A855-A08AB2C3673E}" srcOrd="0" destOrd="0" presId="urn:microsoft.com/office/officeart/2005/8/layout/vList2"/>
    <dgm:cxn modelId="{21774128-2176-4C28-A09A-2D5738405490}" type="presParOf" srcId="{A11AE275-2A45-42DA-B66B-2B7954C20330}" destId="{E2514D99-8F44-4A9E-A855-A08AB2C367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F2BF8D3-6C05-4BFE-AD90-9A7D4319617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0F8E5E-03FC-43FC-A864-7B1F52DA47A3}">
      <dgm:prSet/>
      <dgm:spPr/>
      <dgm:t>
        <a:bodyPr/>
        <a:lstStyle/>
        <a:p>
          <a:pPr rtl="0"/>
          <a:r>
            <a:rPr lang="en-US" b="1" dirty="0" smtClean="0"/>
            <a:t>2. Project Manager’s tasks</a:t>
          </a:r>
          <a:endParaRPr lang="en-US" b="1" dirty="0"/>
        </a:p>
      </dgm:t>
    </dgm:pt>
    <dgm:pt modelId="{6E73D5B8-F4EA-490B-A092-7FB4F8C062CB}" type="parTrans" cxnId="{419AE151-4E7F-462C-A01A-602C9025CDF1}">
      <dgm:prSet/>
      <dgm:spPr/>
      <dgm:t>
        <a:bodyPr/>
        <a:lstStyle/>
        <a:p>
          <a:endParaRPr lang="en-US"/>
        </a:p>
      </dgm:t>
    </dgm:pt>
    <dgm:pt modelId="{291BF18A-D15B-46BA-8B76-98A747B04358}" type="sibTrans" cxnId="{419AE151-4E7F-462C-A01A-602C9025CDF1}">
      <dgm:prSet/>
      <dgm:spPr/>
      <dgm:t>
        <a:bodyPr/>
        <a:lstStyle/>
        <a:p>
          <a:endParaRPr lang="en-US"/>
        </a:p>
      </dgm:t>
    </dgm:pt>
    <dgm:pt modelId="{A11AE275-2A45-42DA-B66B-2B7954C20330}" type="pres">
      <dgm:prSet presAssocID="{CF2BF8D3-6C05-4BFE-AD90-9A7D431961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514D99-8F44-4A9E-A855-A08AB2C3673E}" type="pres">
      <dgm:prSet presAssocID="{EF0F8E5E-03FC-43FC-A864-7B1F52DA47A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19AE151-4E7F-462C-A01A-602C9025CDF1}" srcId="{CF2BF8D3-6C05-4BFE-AD90-9A7D43196170}" destId="{EF0F8E5E-03FC-43FC-A864-7B1F52DA47A3}" srcOrd="0" destOrd="0" parTransId="{6E73D5B8-F4EA-490B-A092-7FB4F8C062CB}" sibTransId="{291BF18A-D15B-46BA-8B76-98A747B04358}"/>
    <dgm:cxn modelId="{14388766-AAFA-4BD6-8928-E5AE046F9B3F}" type="presOf" srcId="{CF2BF8D3-6C05-4BFE-AD90-9A7D43196170}" destId="{A11AE275-2A45-42DA-B66B-2B7954C20330}" srcOrd="0" destOrd="0" presId="urn:microsoft.com/office/officeart/2005/8/layout/vList2"/>
    <dgm:cxn modelId="{4A93E1BB-577E-45AC-9753-957B140AD4CC}" type="presOf" srcId="{EF0F8E5E-03FC-43FC-A864-7B1F52DA47A3}" destId="{E2514D99-8F44-4A9E-A855-A08AB2C3673E}" srcOrd="0" destOrd="0" presId="urn:microsoft.com/office/officeart/2005/8/layout/vList2"/>
    <dgm:cxn modelId="{09B03679-D869-4D1B-920C-5471FB9D50CA}" type="presParOf" srcId="{A11AE275-2A45-42DA-B66B-2B7954C20330}" destId="{E2514D99-8F44-4A9E-A855-A08AB2C367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F2BF8D3-6C05-4BFE-AD90-9A7D4319617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0F8E5E-03FC-43FC-A864-7B1F52DA47A3}">
      <dgm:prSet/>
      <dgm:spPr/>
      <dgm:t>
        <a:bodyPr/>
        <a:lstStyle/>
        <a:p>
          <a:pPr rtl="0"/>
          <a:r>
            <a:rPr lang="en-US" b="1" dirty="0" smtClean="0"/>
            <a:t>2. Project Manager’s tasks…</a:t>
          </a:r>
          <a:endParaRPr lang="en-US" b="1" dirty="0"/>
        </a:p>
      </dgm:t>
    </dgm:pt>
    <dgm:pt modelId="{6E73D5B8-F4EA-490B-A092-7FB4F8C062CB}" type="parTrans" cxnId="{419AE151-4E7F-462C-A01A-602C9025CDF1}">
      <dgm:prSet/>
      <dgm:spPr/>
      <dgm:t>
        <a:bodyPr/>
        <a:lstStyle/>
        <a:p>
          <a:endParaRPr lang="en-US"/>
        </a:p>
      </dgm:t>
    </dgm:pt>
    <dgm:pt modelId="{291BF18A-D15B-46BA-8B76-98A747B04358}" type="sibTrans" cxnId="{419AE151-4E7F-462C-A01A-602C9025CDF1}">
      <dgm:prSet/>
      <dgm:spPr/>
      <dgm:t>
        <a:bodyPr/>
        <a:lstStyle/>
        <a:p>
          <a:endParaRPr lang="en-US"/>
        </a:p>
      </dgm:t>
    </dgm:pt>
    <dgm:pt modelId="{A11AE275-2A45-42DA-B66B-2B7954C20330}" type="pres">
      <dgm:prSet presAssocID="{CF2BF8D3-6C05-4BFE-AD90-9A7D431961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514D99-8F44-4A9E-A855-A08AB2C3673E}" type="pres">
      <dgm:prSet presAssocID="{EF0F8E5E-03FC-43FC-A864-7B1F52DA47A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C5E9CB2-7602-40CF-9ABE-FCC62CD1E9DF}" type="presOf" srcId="{CF2BF8D3-6C05-4BFE-AD90-9A7D43196170}" destId="{A11AE275-2A45-42DA-B66B-2B7954C20330}" srcOrd="0" destOrd="0" presId="urn:microsoft.com/office/officeart/2005/8/layout/vList2"/>
    <dgm:cxn modelId="{419AE151-4E7F-462C-A01A-602C9025CDF1}" srcId="{CF2BF8D3-6C05-4BFE-AD90-9A7D43196170}" destId="{EF0F8E5E-03FC-43FC-A864-7B1F52DA47A3}" srcOrd="0" destOrd="0" parTransId="{6E73D5B8-F4EA-490B-A092-7FB4F8C062CB}" sibTransId="{291BF18A-D15B-46BA-8B76-98A747B04358}"/>
    <dgm:cxn modelId="{93914D72-A50A-4A2A-A0CE-521BBD5D6B30}" type="presOf" srcId="{EF0F8E5E-03FC-43FC-A864-7B1F52DA47A3}" destId="{E2514D99-8F44-4A9E-A855-A08AB2C3673E}" srcOrd="0" destOrd="0" presId="urn:microsoft.com/office/officeart/2005/8/layout/vList2"/>
    <dgm:cxn modelId="{BDDDD0B8-1F4A-4037-8F09-7B343EB8D7C1}" type="presParOf" srcId="{A11AE275-2A45-42DA-B66B-2B7954C20330}" destId="{E2514D99-8F44-4A9E-A855-A08AB2C367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F2BF8D3-6C05-4BFE-AD90-9A7D4319617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0F8E5E-03FC-43FC-A864-7B1F52DA47A3}">
      <dgm:prSet/>
      <dgm:spPr/>
      <dgm:t>
        <a:bodyPr/>
        <a:lstStyle/>
        <a:p>
          <a:pPr rtl="0"/>
          <a:r>
            <a:rPr lang="en-US" b="1" dirty="0" smtClean="0"/>
            <a:t>2. Project Manager’s tasks…</a:t>
          </a:r>
          <a:endParaRPr lang="en-US" b="1" dirty="0"/>
        </a:p>
      </dgm:t>
    </dgm:pt>
    <dgm:pt modelId="{6E73D5B8-F4EA-490B-A092-7FB4F8C062CB}" type="parTrans" cxnId="{419AE151-4E7F-462C-A01A-602C9025CDF1}">
      <dgm:prSet/>
      <dgm:spPr/>
      <dgm:t>
        <a:bodyPr/>
        <a:lstStyle/>
        <a:p>
          <a:endParaRPr lang="en-US"/>
        </a:p>
      </dgm:t>
    </dgm:pt>
    <dgm:pt modelId="{291BF18A-D15B-46BA-8B76-98A747B04358}" type="sibTrans" cxnId="{419AE151-4E7F-462C-A01A-602C9025CDF1}">
      <dgm:prSet/>
      <dgm:spPr/>
      <dgm:t>
        <a:bodyPr/>
        <a:lstStyle/>
        <a:p>
          <a:endParaRPr lang="en-US"/>
        </a:p>
      </dgm:t>
    </dgm:pt>
    <dgm:pt modelId="{A11AE275-2A45-42DA-B66B-2B7954C20330}" type="pres">
      <dgm:prSet presAssocID="{CF2BF8D3-6C05-4BFE-AD90-9A7D431961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514D99-8F44-4A9E-A855-A08AB2C3673E}" type="pres">
      <dgm:prSet presAssocID="{EF0F8E5E-03FC-43FC-A864-7B1F52DA47A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FDE4720-6CD0-4D9E-BE37-FAF68DF40362}" type="presOf" srcId="{CF2BF8D3-6C05-4BFE-AD90-9A7D43196170}" destId="{A11AE275-2A45-42DA-B66B-2B7954C20330}" srcOrd="0" destOrd="0" presId="urn:microsoft.com/office/officeart/2005/8/layout/vList2"/>
    <dgm:cxn modelId="{419AE151-4E7F-462C-A01A-602C9025CDF1}" srcId="{CF2BF8D3-6C05-4BFE-AD90-9A7D43196170}" destId="{EF0F8E5E-03FC-43FC-A864-7B1F52DA47A3}" srcOrd="0" destOrd="0" parTransId="{6E73D5B8-F4EA-490B-A092-7FB4F8C062CB}" sibTransId="{291BF18A-D15B-46BA-8B76-98A747B04358}"/>
    <dgm:cxn modelId="{1B7E3637-79B5-47E8-8937-937F00134CD5}" type="presOf" srcId="{EF0F8E5E-03FC-43FC-A864-7B1F52DA47A3}" destId="{E2514D99-8F44-4A9E-A855-A08AB2C3673E}" srcOrd="0" destOrd="0" presId="urn:microsoft.com/office/officeart/2005/8/layout/vList2"/>
    <dgm:cxn modelId="{7F58BC13-4BF3-4FA5-909B-815742D367AD}" type="presParOf" srcId="{A11AE275-2A45-42DA-B66B-2B7954C20330}" destId="{E2514D99-8F44-4A9E-A855-A08AB2C367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F2BF8D3-6C05-4BFE-AD90-9A7D4319617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0F8E5E-03FC-43FC-A864-7B1F52DA47A3}">
      <dgm:prSet/>
      <dgm:spPr/>
      <dgm:t>
        <a:bodyPr/>
        <a:lstStyle/>
        <a:p>
          <a:pPr rtl="0"/>
          <a:r>
            <a:rPr lang="en-US" b="1" dirty="0" smtClean="0"/>
            <a:t>2. Project Manager’s tasks…</a:t>
          </a:r>
          <a:endParaRPr lang="en-US" b="1" dirty="0"/>
        </a:p>
      </dgm:t>
    </dgm:pt>
    <dgm:pt modelId="{6E73D5B8-F4EA-490B-A092-7FB4F8C062CB}" type="parTrans" cxnId="{419AE151-4E7F-462C-A01A-602C9025CDF1}">
      <dgm:prSet/>
      <dgm:spPr/>
      <dgm:t>
        <a:bodyPr/>
        <a:lstStyle/>
        <a:p>
          <a:endParaRPr lang="en-US"/>
        </a:p>
      </dgm:t>
    </dgm:pt>
    <dgm:pt modelId="{291BF18A-D15B-46BA-8B76-98A747B04358}" type="sibTrans" cxnId="{419AE151-4E7F-462C-A01A-602C9025CDF1}">
      <dgm:prSet/>
      <dgm:spPr/>
      <dgm:t>
        <a:bodyPr/>
        <a:lstStyle/>
        <a:p>
          <a:endParaRPr lang="en-US"/>
        </a:p>
      </dgm:t>
    </dgm:pt>
    <dgm:pt modelId="{A11AE275-2A45-42DA-B66B-2B7954C20330}" type="pres">
      <dgm:prSet presAssocID="{CF2BF8D3-6C05-4BFE-AD90-9A7D431961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514D99-8F44-4A9E-A855-A08AB2C3673E}" type="pres">
      <dgm:prSet presAssocID="{EF0F8E5E-03FC-43FC-A864-7B1F52DA47A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28A8F05-1ABD-4BD6-9848-8DF5487CE440}" type="presOf" srcId="{CF2BF8D3-6C05-4BFE-AD90-9A7D43196170}" destId="{A11AE275-2A45-42DA-B66B-2B7954C20330}" srcOrd="0" destOrd="0" presId="urn:microsoft.com/office/officeart/2005/8/layout/vList2"/>
    <dgm:cxn modelId="{A89C570D-9BE9-44AE-8761-F8690C52F440}" type="presOf" srcId="{EF0F8E5E-03FC-43FC-A864-7B1F52DA47A3}" destId="{E2514D99-8F44-4A9E-A855-A08AB2C3673E}" srcOrd="0" destOrd="0" presId="urn:microsoft.com/office/officeart/2005/8/layout/vList2"/>
    <dgm:cxn modelId="{419AE151-4E7F-462C-A01A-602C9025CDF1}" srcId="{CF2BF8D3-6C05-4BFE-AD90-9A7D43196170}" destId="{EF0F8E5E-03FC-43FC-A864-7B1F52DA47A3}" srcOrd="0" destOrd="0" parTransId="{6E73D5B8-F4EA-490B-A092-7FB4F8C062CB}" sibTransId="{291BF18A-D15B-46BA-8B76-98A747B04358}"/>
    <dgm:cxn modelId="{2BBC2BE0-F614-491B-86D8-974210D700E8}" type="presParOf" srcId="{A11AE275-2A45-42DA-B66B-2B7954C20330}" destId="{E2514D99-8F44-4A9E-A855-A08AB2C367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6E836F4-F8CF-4305-90EC-A463F72D9B9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2F85EE9-70EC-481F-AA04-735DCEA3915B}">
      <dgm:prSet/>
      <dgm:spPr/>
      <dgm:t>
        <a:bodyPr/>
        <a:lstStyle/>
        <a:p>
          <a:pPr rtl="0"/>
          <a:r>
            <a:rPr lang="en-US" b="1" smtClean="0"/>
            <a:t>2. Project Manager’s tasks…</a:t>
          </a:r>
          <a:endParaRPr lang="en-US"/>
        </a:p>
      </dgm:t>
    </dgm:pt>
    <dgm:pt modelId="{56C30380-73CA-4992-89F0-9D5A4C892DCC}" type="parTrans" cxnId="{1E45F70D-9E5D-4DF3-BC02-76C4CBF5081B}">
      <dgm:prSet/>
      <dgm:spPr/>
      <dgm:t>
        <a:bodyPr/>
        <a:lstStyle/>
        <a:p>
          <a:endParaRPr lang="en-US"/>
        </a:p>
      </dgm:t>
    </dgm:pt>
    <dgm:pt modelId="{6798FDDC-22AA-4EF7-9D17-9B9EDAA5BA51}" type="sibTrans" cxnId="{1E45F70D-9E5D-4DF3-BC02-76C4CBF5081B}">
      <dgm:prSet/>
      <dgm:spPr/>
      <dgm:t>
        <a:bodyPr/>
        <a:lstStyle/>
        <a:p>
          <a:endParaRPr lang="en-US"/>
        </a:p>
      </dgm:t>
    </dgm:pt>
    <dgm:pt modelId="{184EBA60-AC6D-44C0-8931-A2C23ABB2363}" type="pres">
      <dgm:prSet presAssocID="{96E836F4-F8CF-4305-90EC-A463F72D9B9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EF8669A-D887-45AA-9D10-E649F3BF58B8}" type="pres">
      <dgm:prSet presAssocID="{42F85EE9-70EC-481F-AA04-735DCEA3915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E45F70D-9E5D-4DF3-BC02-76C4CBF5081B}" srcId="{96E836F4-F8CF-4305-90EC-A463F72D9B9F}" destId="{42F85EE9-70EC-481F-AA04-735DCEA3915B}" srcOrd="0" destOrd="0" parTransId="{56C30380-73CA-4992-89F0-9D5A4C892DCC}" sibTransId="{6798FDDC-22AA-4EF7-9D17-9B9EDAA5BA51}"/>
    <dgm:cxn modelId="{12A18360-83EE-408F-B630-3D9BA7B976BC}" type="presOf" srcId="{96E836F4-F8CF-4305-90EC-A463F72D9B9F}" destId="{184EBA60-AC6D-44C0-8931-A2C23ABB2363}" srcOrd="0" destOrd="0" presId="urn:microsoft.com/office/officeart/2005/8/layout/vList2"/>
    <dgm:cxn modelId="{01FE9909-7BB7-4407-A9D5-C4931E3D9E24}" type="presOf" srcId="{42F85EE9-70EC-481F-AA04-735DCEA3915B}" destId="{8EF8669A-D887-45AA-9D10-E649F3BF58B8}" srcOrd="0" destOrd="0" presId="urn:microsoft.com/office/officeart/2005/8/layout/vList2"/>
    <dgm:cxn modelId="{DAF28ED0-39A5-4CB1-8E3E-5556E2630ADA}" type="presParOf" srcId="{184EBA60-AC6D-44C0-8931-A2C23ABB2363}" destId="{8EF8669A-D887-45AA-9D10-E649F3BF58B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F2BF8D3-6C05-4BFE-AD90-9A7D4319617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0F8E5E-03FC-43FC-A864-7B1F52DA47A3}">
      <dgm:prSet/>
      <dgm:spPr/>
      <dgm:t>
        <a:bodyPr/>
        <a:lstStyle/>
        <a:p>
          <a:pPr rtl="0"/>
          <a:r>
            <a:rPr lang="en-US" b="1" dirty="0" smtClean="0"/>
            <a:t>2. Project Manager’s tasks…</a:t>
          </a:r>
          <a:endParaRPr lang="en-US" b="1" dirty="0"/>
        </a:p>
      </dgm:t>
    </dgm:pt>
    <dgm:pt modelId="{6E73D5B8-F4EA-490B-A092-7FB4F8C062CB}" type="parTrans" cxnId="{419AE151-4E7F-462C-A01A-602C9025CDF1}">
      <dgm:prSet/>
      <dgm:spPr/>
      <dgm:t>
        <a:bodyPr/>
        <a:lstStyle/>
        <a:p>
          <a:endParaRPr lang="en-US"/>
        </a:p>
      </dgm:t>
    </dgm:pt>
    <dgm:pt modelId="{291BF18A-D15B-46BA-8B76-98A747B04358}" type="sibTrans" cxnId="{419AE151-4E7F-462C-A01A-602C9025CDF1}">
      <dgm:prSet/>
      <dgm:spPr/>
      <dgm:t>
        <a:bodyPr/>
        <a:lstStyle/>
        <a:p>
          <a:endParaRPr lang="en-US"/>
        </a:p>
      </dgm:t>
    </dgm:pt>
    <dgm:pt modelId="{A11AE275-2A45-42DA-B66B-2B7954C20330}" type="pres">
      <dgm:prSet presAssocID="{CF2BF8D3-6C05-4BFE-AD90-9A7D431961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514D99-8F44-4A9E-A855-A08AB2C3673E}" type="pres">
      <dgm:prSet presAssocID="{EF0F8E5E-03FC-43FC-A864-7B1F52DA47A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EB3D95-97F5-4FFC-BE9B-08FA32566B42}" type="presOf" srcId="{EF0F8E5E-03FC-43FC-A864-7B1F52DA47A3}" destId="{E2514D99-8F44-4A9E-A855-A08AB2C3673E}" srcOrd="0" destOrd="0" presId="urn:microsoft.com/office/officeart/2005/8/layout/vList2"/>
    <dgm:cxn modelId="{419AE151-4E7F-462C-A01A-602C9025CDF1}" srcId="{CF2BF8D3-6C05-4BFE-AD90-9A7D43196170}" destId="{EF0F8E5E-03FC-43FC-A864-7B1F52DA47A3}" srcOrd="0" destOrd="0" parTransId="{6E73D5B8-F4EA-490B-A092-7FB4F8C062CB}" sibTransId="{291BF18A-D15B-46BA-8B76-98A747B04358}"/>
    <dgm:cxn modelId="{A3CC68DC-2159-4271-9EDE-06BAB0F84290}" type="presOf" srcId="{CF2BF8D3-6C05-4BFE-AD90-9A7D43196170}" destId="{A11AE275-2A45-42DA-B66B-2B7954C20330}" srcOrd="0" destOrd="0" presId="urn:microsoft.com/office/officeart/2005/8/layout/vList2"/>
    <dgm:cxn modelId="{8174FD04-FBD1-46CD-B339-15D99DEFE5D0}" type="presParOf" srcId="{A11AE275-2A45-42DA-B66B-2B7954C20330}" destId="{E2514D99-8F44-4A9E-A855-A08AB2C367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F2BF8D3-6C05-4BFE-AD90-9A7D4319617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0F8E5E-03FC-43FC-A864-7B1F52DA47A3}">
      <dgm:prSet/>
      <dgm:spPr/>
      <dgm:t>
        <a:bodyPr/>
        <a:lstStyle/>
        <a:p>
          <a:pPr rtl="0"/>
          <a:r>
            <a:rPr lang="en-US" b="1" dirty="0" smtClean="0"/>
            <a:t>2. Project Manager’s tasks…</a:t>
          </a:r>
          <a:endParaRPr lang="en-US" b="1" dirty="0"/>
        </a:p>
      </dgm:t>
    </dgm:pt>
    <dgm:pt modelId="{6E73D5B8-F4EA-490B-A092-7FB4F8C062CB}" type="parTrans" cxnId="{419AE151-4E7F-462C-A01A-602C9025CDF1}">
      <dgm:prSet/>
      <dgm:spPr/>
      <dgm:t>
        <a:bodyPr/>
        <a:lstStyle/>
        <a:p>
          <a:endParaRPr lang="en-US"/>
        </a:p>
      </dgm:t>
    </dgm:pt>
    <dgm:pt modelId="{291BF18A-D15B-46BA-8B76-98A747B04358}" type="sibTrans" cxnId="{419AE151-4E7F-462C-A01A-602C9025CDF1}">
      <dgm:prSet/>
      <dgm:spPr/>
      <dgm:t>
        <a:bodyPr/>
        <a:lstStyle/>
        <a:p>
          <a:endParaRPr lang="en-US"/>
        </a:p>
      </dgm:t>
    </dgm:pt>
    <dgm:pt modelId="{A11AE275-2A45-42DA-B66B-2B7954C20330}" type="pres">
      <dgm:prSet presAssocID="{CF2BF8D3-6C05-4BFE-AD90-9A7D431961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514D99-8F44-4A9E-A855-A08AB2C3673E}" type="pres">
      <dgm:prSet presAssocID="{EF0F8E5E-03FC-43FC-A864-7B1F52DA47A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E89148-F9FC-4077-8228-DB0A83780437}" type="presOf" srcId="{CF2BF8D3-6C05-4BFE-AD90-9A7D43196170}" destId="{A11AE275-2A45-42DA-B66B-2B7954C20330}" srcOrd="0" destOrd="0" presId="urn:microsoft.com/office/officeart/2005/8/layout/vList2"/>
    <dgm:cxn modelId="{419AE151-4E7F-462C-A01A-602C9025CDF1}" srcId="{CF2BF8D3-6C05-4BFE-AD90-9A7D43196170}" destId="{EF0F8E5E-03FC-43FC-A864-7B1F52DA47A3}" srcOrd="0" destOrd="0" parTransId="{6E73D5B8-F4EA-490B-A092-7FB4F8C062CB}" sibTransId="{291BF18A-D15B-46BA-8B76-98A747B04358}"/>
    <dgm:cxn modelId="{4C236C92-BFCB-4CA8-8E2A-00343BF0F30E}" type="presOf" srcId="{EF0F8E5E-03FC-43FC-A864-7B1F52DA47A3}" destId="{E2514D99-8F44-4A9E-A855-A08AB2C3673E}" srcOrd="0" destOrd="0" presId="urn:microsoft.com/office/officeart/2005/8/layout/vList2"/>
    <dgm:cxn modelId="{3D528DDC-3D03-4EC3-84B0-B531DB3B28D1}" type="presParOf" srcId="{A11AE275-2A45-42DA-B66B-2B7954C20330}" destId="{E2514D99-8F44-4A9E-A855-A08AB2C367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F2BF8D3-6C05-4BFE-AD90-9A7D4319617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0F8E5E-03FC-43FC-A864-7B1F52DA47A3}">
      <dgm:prSet/>
      <dgm:spPr/>
      <dgm:t>
        <a:bodyPr/>
        <a:lstStyle/>
        <a:p>
          <a:pPr rtl="0"/>
          <a:r>
            <a:rPr lang="en-US" b="1" dirty="0" smtClean="0"/>
            <a:t>2. Project Manager’s tasks…</a:t>
          </a:r>
          <a:endParaRPr lang="en-US" b="1" dirty="0"/>
        </a:p>
      </dgm:t>
    </dgm:pt>
    <dgm:pt modelId="{6E73D5B8-F4EA-490B-A092-7FB4F8C062CB}" type="parTrans" cxnId="{419AE151-4E7F-462C-A01A-602C9025CDF1}">
      <dgm:prSet/>
      <dgm:spPr/>
      <dgm:t>
        <a:bodyPr/>
        <a:lstStyle/>
        <a:p>
          <a:endParaRPr lang="en-US"/>
        </a:p>
      </dgm:t>
    </dgm:pt>
    <dgm:pt modelId="{291BF18A-D15B-46BA-8B76-98A747B04358}" type="sibTrans" cxnId="{419AE151-4E7F-462C-A01A-602C9025CDF1}">
      <dgm:prSet/>
      <dgm:spPr/>
      <dgm:t>
        <a:bodyPr/>
        <a:lstStyle/>
        <a:p>
          <a:endParaRPr lang="en-US"/>
        </a:p>
      </dgm:t>
    </dgm:pt>
    <dgm:pt modelId="{A11AE275-2A45-42DA-B66B-2B7954C20330}" type="pres">
      <dgm:prSet presAssocID="{CF2BF8D3-6C05-4BFE-AD90-9A7D431961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514D99-8F44-4A9E-A855-A08AB2C3673E}" type="pres">
      <dgm:prSet presAssocID="{EF0F8E5E-03FC-43FC-A864-7B1F52DA47A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19AE151-4E7F-462C-A01A-602C9025CDF1}" srcId="{CF2BF8D3-6C05-4BFE-AD90-9A7D43196170}" destId="{EF0F8E5E-03FC-43FC-A864-7B1F52DA47A3}" srcOrd="0" destOrd="0" parTransId="{6E73D5B8-F4EA-490B-A092-7FB4F8C062CB}" sibTransId="{291BF18A-D15B-46BA-8B76-98A747B04358}"/>
    <dgm:cxn modelId="{A9FEE120-CFA0-44E8-B97F-76C9938FF911}" type="presOf" srcId="{EF0F8E5E-03FC-43FC-A864-7B1F52DA47A3}" destId="{E2514D99-8F44-4A9E-A855-A08AB2C3673E}" srcOrd="0" destOrd="0" presId="urn:microsoft.com/office/officeart/2005/8/layout/vList2"/>
    <dgm:cxn modelId="{B9BB118E-E898-4F6A-83F5-7939C53599A2}" type="presOf" srcId="{CF2BF8D3-6C05-4BFE-AD90-9A7D43196170}" destId="{A11AE275-2A45-42DA-B66B-2B7954C20330}" srcOrd="0" destOrd="0" presId="urn:microsoft.com/office/officeart/2005/8/layout/vList2"/>
    <dgm:cxn modelId="{11E59114-92E8-446D-87A8-950F4E9F10D8}" type="presParOf" srcId="{A11AE275-2A45-42DA-B66B-2B7954C20330}" destId="{E2514D99-8F44-4A9E-A855-A08AB2C367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CF2BF8D3-6C05-4BFE-AD90-9A7D4319617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0F8E5E-03FC-43FC-A864-7B1F52DA47A3}">
      <dgm:prSet/>
      <dgm:spPr/>
      <dgm:t>
        <a:bodyPr/>
        <a:lstStyle/>
        <a:p>
          <a:pPr rtl="0"/>
          <a:r>
            <a:rPr lang="en-US" b="1" dirty="0" smtClean="0"/>
            <a:t>2. Project Manager’s tasks…</a:t>
          </a:r>
          <a:endParaRPr lang="en-US" b="1" dirty="0"/>
        </a:p>
      </dgm:t>
    </dgm:pt>
    <dgm:pt modelId="{6E73D5B8-F4EA-490B-A092-7FB4F8C062CB}" type="parTrans" cxnId="{419AE151-4E7F-462C-A01A-602C9025CDF1}">
      <dgm:prSet/>
      <dgm:spPr/>
      <dgm:t>
        <a:bodyPr/>
        <a:lstStyle/>
        <a:p>
          <a:endParaRPr lang="en-US"/>
        </a:p>
      </dgm:t>
    </dgm:pt>
    <dgm:pt modelId="{291BF18A-D15B-46BA-8B76-98A747B04358}" type="sibTrans" cxnId="{419AE151-4E7F-462C-A01A-602C9025CDF1}">
      <dgm:prSet/>
      <dgm:spPr/>
      <dgm:t>
        <a:bodyPr/>
        <a:lstStyle/>
        <a:p>
          <a:endParaRPr lang="en-US"/>
        </a:p>
      </dgm:t>
    </dgm:pt>
    <dgm:pt modelId="{A11AE275-2A45-42DA-B66B-2B7954C20330}" type="pres">
      <dgm:prSet presAssocID="{CF2BF8D3-6C05-4BFE-AD90-9A7D431961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514D99-8F44-4A9E-A855-A08AB2C3673E}" type="pres">
      <dgm:prSet presAssocID="{EF0F8E5E-03FC-43FC-A864-7B1F52DA47A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042410-FD54-4849-8046-DF82DEAC520E}" type="presOf" srcId="{CF2BF8D3-6C05-4BFE-AD90-9A7D43196170}" destId="{A11AE275-2A45-42DA-B66B-2B7954C20330}" srcOrd="0" destOrd="0" presId="urn:microsoft.com/office/officeart/2005/8/layout/vList2"/>
    <dgm:cxn modelId="{419AE151-4E7F-462C-A01A-602C9025CDF1}" srcId="{CF2BF8D3-6C05-4BFE-AD90-9A7D43196170}" destId="{EF0F8E5E-03FC-43FC-A864-7B1F52DA47A3}" srcOrd="0" destOrd="0" parTransId="{6E73D5B8-F4EA-490B-A092-7FB4F8C062CB}" sibTransId="{291BF18A-D15B-46BA-8B76-98A747B04358}"/>
    <dgm:cxn modelId="{0ADE6EAE-36F6-46EA-A049-1E853FBC1CAC}" type="presOf" srcId="{EF0F8E5E-03FC-43FC-A864-7B1F52DA47A3}" destId="{E2514D99-8F44-4A9E-A855-A08AB2C3673E}" srcOrd="0" destOrd="0" presId="urn:microsoft.com/office/officeart/2005/8/layout/vList2"/>
    <dgm:cxn modelId="{1037069C-B2E3-467F-89BA-E56640CB0857}" type="presParOf" srcId="{A11AE275-2A45-42DA-B66B-2B7954C20330}" destId="{E2514D99-8F44-4A9E-A855-A08AB2C367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766C734-0592-4FC2-AE09-01255CCB769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752E346-3319-42D4-8700-DAD5ED942ED8}">
      <dgm:prSet/>
      <dgm:spPr/>
      <dgm:t>
        <a:bodyPr/>
        <a:lstStyle/>
        <a:p>
          <a:pPr rtl="0"/>
          <a:r>
            <a:rPr lang="en-US" b="1" smtClean="0"/>
            <a:t>2. Project Manager’s tasks…</a:t>
          </a:r>
          <a:endParaRPr lang="en-US"/>
        </a:p>
      </dgm:t>
    </dgm:pt>
    <dgm:pt modelId="{AABB8570-DFCB-4D1B-AFDF-0131C57771DA}" type="parTrans" cxnId="{08FFD4E9-AAC5-4FD5-AD63-E45A03B46BE7}">
      <dgm:prSet/>
      <dgm:spPr/>
      <dgm:t>
        <a:bodyPr/>
        <a:lstStyle/>
        <a:p>
          <a:endParaRPr lang="en-US"/>
        </a:p>
      </dgm:t>
    </dgm:pt>
    <dgm:pt modelId="{B363B1BD-61E6-4FB9-9B9B-DB6C8E83671B}" type="sibTrans" cxnId="{08FFD4E9-AAC5-4FD5-AD63-E45A03B46BE7}">
      <dgm:prSet/>
      <dgm:spPr/>
      <dgm:t>
        <a:bodyPr/>
        <a:lstStyle/>
        <a:p>
          <a:endParaRPr lang="en-US"/>
        </a:p>
      </dgm:t>
    </dgm:pt>
    <dgm:pt modelId="{1C2DF3E1-D015-4AE1-B522-FC7A53A01B55}" type="pres">
      <dgm:prSet presAssocID="{E766C734-0592-4FC2-AE09-01255CCB76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939586B-F3EE-4377-8402-1516B7C3EE07}" type="pres">
      <dgm:prSet presAssocID="{C752E346-3319-42D4-8700-DAD5ED942ED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B3C3DF2-C150-4871-A724-35CAAE89DF73}" type="presOf" srcId="{C752E346-3319-42D4-8700-DAD5ED942ED8}" destId="{9939586B-F3EE-4377-8402-1516B7C3EE07}" srcOrd="0" destOrd="0" presId="urn:microsoft.com/office/officeart/2005/8/layout/vList2"/>
    <dgm:cxn modelId="{08FFD4E9-AAC5-4FD5-AD63-E45A03B46BE7}" srcId="{E766C734-0592-4FC2-AE09-01255CCB769E}" destId="{C752E346-3319-42D4-8700-DAD5ED942ED8}" srcOrd="0" destOrd="0" parTransId="{AABB8570-DFCB-4D1B-AFDF-0131C57771DA}" sibTransId="{B363B1BD-61E6-4FB9-9B9B-DB6C8E83671B}"/>
    <dgm:cxn modelId="{B61C6CC9-38DB-4AE2-B643-B1D3CB3BB068}" type="presOf" srcId="{E766C734-0592-4FC2-AE09-01255CCB769E}" destId="{1C2DF3E1-D015-4AE1-B522-FC7A53A01B55}" srcOrd="0" destOrd="0" presId="urn:microsoft.com/office/officeart/2005/8/layout/vList2"/>
    <dgm:cxn modelId="{CD2A313F-7809-409A-B915-2FE5566D10BA}" type="presParOf" srcId="{1C2DF3E1-D015-4AE1-B522-FC7A53A01B55}" destId="{9939586B-F3EE-4377-8402-1516B7C3EE0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E766C734-0592-4FC2-AE09-01255CCB769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752E346-3319-42D4-8700-DAD5ED942ED8}">
      <dgm:prSet/>
      <dgm:spPr/>
      <dgm:t>
        <a:bodyPr/>
        <a:lstStyle/>
        <a:p>
          <a:pPr rtl="0"/>
          <a:r>
            <a:rPr lang="en-US" b="1" smtClean="0"/>
            <a:t>2. Project Manager’s tasks…</a:t>
          </a:r>
          <a:endParaRPr lang="en-US"/>
        </a:p>
      </dgm:t>
    </dgm:pt>
    <dgm:pt modelId="{AABB8570-DFCB-4D1B-AFDF-0131C57771DA}" type="parTrans" cxnId="{08FFD4E9-AAC5-4FD5-AD63-E45A03B46BE7}">
      <dgm:prSet/>
      <dgm:spPr/>
      <dgm:t>
        <a:bodyPr/>
        <a:lstStyle/>
        <a:p>
          <a:endParaRPr lang="en-US"/>
        </a:p>
      </dgm:t>
    </dgm:pt>
    <dgm:pt modelId="{B363B1BD-61E6-4FB9-9B9B-DB6C8E83671B}" type="sibTrans" cxnId="{08FFD4E9-AAC5-4FD5-AD63-E45A03B46BE7}">
      <dgm:prSet/>
      <dgm:spPr/>
      <dgm:t>
        <a:bodyPr/>
        <a:lstStyle/>
        <a:p>
          <a:endParaRPr lang="en-US"/>
        </a:p>
      </dgm:t>
    </dgm:pt>
    <dgm:pt modelId="{1C2DF3E1-D015-4AE1-B522-FC7A53A01B55}" type="pres">
      <dgm:prSet presAssocID="{E766C734-0592-4FC2-AE09-01255CCB76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939586B-F3EE-4377-8402-1516B7C3EE07}" type="pres">
      <dgm:prSet presAssocID="{C752E346-3319-42D4-8700-DAD5ED942ED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5EBD395-D410-44B8-9A24-C9282F44B2C6}" type="presOf" srcId="{C752E346-3319-42D4-8700-DAD5ED942ED8}" destId="{9939586B-F3EE-4377-8402-1516B7C3EE07}" srcOrd="0" destOrd="0" presId="urn:microsoft.com/office/officeart/2005/8/layout/vList2"/>
    <dgm:cxn modelId="{08FFD4E9-AAC5-4FD5-AD63-E45A03B46BE7}" srcId="{E766C734-0592-4FC2-AE09-01255CCB769E}" destId="{C752E346-3319-42D4-8700-DAD5ED942ED8}" srcOrd="0" destOrd="0" parTransId="{AABB8570-DFCB-4D1B-AFDF-0131C57771DA}" sibTransId="{B363B1BD-61E6-4FB9-9B9B-DB6C8E83671B}"/>
    <dgm:cxn modelId="{019153DD-D9EF-4602-90EF-CB68AC8621EF}" type="presOf" srcId="{E766C734-0592-4FC2-AE09-01255CCB769E}" destId="{1C2DF3E1-D015-4AE1-B522-FC7A53A01B55}" srcOrd="0" destOrd="0" presId="urn:microsoft.com/office/officeart/2005/8/layout/vList2"/>
    <dgm:cxn modelId="{71800BED-B318-4F2B-A99D-2144DA21BF38}" type="presParOf" srcId="{1C2DF3E1-D015-4AE1-B522-FC7A53A01B55}" destId="{9939586B-F3EE-4377-8402-1516B7C3EE0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E766C734-0592-4FC2-AE09-01255CCB769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752E346-3319-42D4-8700-DAD5ED942ED8}">
      <dgm:prSet/>
      <dgm:spPr/>
      <dgm:t>
        <a:bodyPr/>
        <a:lstStyle/>
        <a:p>
          <a:pPr rtl="0"/>
          <a:r>
            <a:rPr lang="en-US" b="1" smtClean="0"/>
            <a:t>2. Project Manager’s tasks…</a:t>
          </a:r>
          <a:endParaRPr lang="en-US"/>
        </a:p>
      </dgm:t>
    </dgm:pt>
    <dgm:pt modelId="{AABB8570-DFCB-4D1B-AFDF-0131C57771DA}" type="parTrans" cxnId="{08FFD4E9-AAC5-4FD5-AD63-E45A03B46BE7}">
      <dgm:prSet/>
      <dgm:spPr/>
      <dgm:t>
        <a:bodyPr/>
        <a:lstStyle/>
        <a:p>
          <a:endParaRPr lang="en-US"/>
        </a:p>
      </dgm:t>
    </dgm:pt>
    <dgm:pt modelId="{B363B1BD-61E6-4FB9-9B9B-DB6C8E83671B}" type="sibTrans" cxnId="{08FFD4E9-AAC5-4FD5-AD63-E45A03B46BE7}">
      <dgm:prSet/>
      <dgm:spPr/>
      <dgm:t>
        <a:bodyPr/>
        <a:lstStyle/>
        <a:p>
          <a:endParaRPr lang="en-US"/>
        </a:p>
      </dgm:t>
    </dgm:pt>
    <dgm:pt modelId="{1C2DF3E1-D015-4AE1-B522-FC7A53A01B55}" type="pres">
      <dgm:prSet presAssocID="{E766C734-0592-4FC2-AE09-01255CCB76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939586B-F3EE-4377-8402-1516B7C3EE07}" type="pres">
      <dgm:prSet presAssocID="{C752E346-3319-42D4-8700-DAD5ED942ED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DFD7F4-C9F2-4BA1-ABDB-6B8670AB2725}" type="presOf" srcId="{C752E346-3319-42D4-8700-DAD5ED942ED8}" destId="{9939586B-F3EE-4377-8402-1516B7C3EE07}" srcOrd="0" destOrd="0" presId="urn:microsoft.com/office/officeart/2005/8/layout/vList2"/>
    <dgm:cxn modelId="{08FFD4E9-AAC5-4FD5-AD63-E45A03B46BE7}" srcId="{E766C734-0592-4FC2-AE09-01255CCB769E}" destId="{C752E346-3319-42D4-8700-DAD5ED942ED8}" srcOrd="0" destOrd="0" parTransId="{AABB8570-DFCB-4D1B-AFDF-0131C57771DA}" sibTransId="{B363B1BD-61E6-4FB9-9B9B-DB6C8E83671B}"/>
    <dgm:cxn modelId="{DCE9EEE5-0B8A-4B72-B82F-843076C90B43}" type="presOf" srcId="{E766C734-0592-4FC2-AE09-01255CCB769E}" destId="{1C2DF3E1-D015-4AE1-B522-FC7A53A01B55}" srcOrd="0" destOrd="0" presId="urn:microsoft.com/office/officeart/2005/8/layout/vList2"/>
    <dgm:cxn modelId="{9DC51CD5-4BB3-4385-B920-C4F0E9CBBDD4}" type="presParOf" srcId="{1C2DF3E1-D015-4AE1-B522-FC7A53A01B55}" destId="{9939586B-F3EE-4377-8402-1516B7C3EE0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E766C734-0592-4FC2-AE09-01255CCB769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752E346-3319-42D4-8700-DAD5ED942ED8}">
      <dgm:prSet/>
      <dgm:spPr/>
      <dgm:t>
        <a:bodyPr/>
        <a:lstStyle/>
        <a:p>
          <a:pPr rtl="0"/>
          <a:r>
            <a:rPr lang="en-US" b="1" smtClean="0"/>
            <a:t>2. Project Manager’s tasks…</a:t>
          </a:r>
          <a:endParaRPr lang="en-US"/>
        </a:p>
      </dgm:t>
    </dgm:pt>
    <dgm:pt modelId="{AABB8570-DFCB-4D1B-AFDF-0131C57771DA}" type="parTrans" cxnId="{08FFD4E9-AAC5-4FD5-AD63-E45A03B46BE7}">
      <dgm:prSet/>
      <dgm:spPr/>
      <dgm:t>
        <a:bodyPr/>
        <a:lstStyle/>
        <a:p>
          <a:endParaRPr lang="en-US"/>
        </a:p>
      </dgm:t>
    </dgm:pt>
    <dgm:pt modelId="{B363B1BD-61E6-4FB9-9B9B-DB6C8E83671B}" type="sibTrans" cxnId="{08FFD4E9-AAC5-4FD5-AD63-E45A03B46BE7}">
      <dgm:prSet/>
      <dgm:spPr/>
      <dgm:t>
        <a:bodyPr/>
        <a:lstStyle/>
        <a:p>
          <a:endParaRPr lang="en-US"/>
        </a:p>
      </dgm:t>
    </dgm:pt>
    <dgm:pt modelId="{1C2DF3E1-D015-4AE1-B522-FC7A53A01B55}" type="pres">
      <dgm:prSet presAssocID="{E766C734-0592-4FC2-AE09-01255CCB76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939586B-F3EE-4377-8402-1516B7C3EE07}" type="pres">
      <dgm:prSet presAssocID="{C752E346-3319-42D4-8700-DAD5ED942ED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E9A9F94-8193-4D99-898F-8FD663D8DC4B}" type="presOf" srcId="{E766C734-0592-4FC2-AE09-01255CCB769E}" destId="{1C2DF3E1-D015-4AE1-B522-FC7A53A01B55}" srcOrd="0" destOrd="0" presId="urn:microsoft.com/office/officeart/2005/8/layout/vList2"/>
    <dgm:cxn modelId="{08FFD4E9-AAC5-4FD5-AD63-E45A03B46BE7}" srcId="{E766C734-0592-4FC2-AE09-01255CCB769E}" destId="{C752E346-3319-42D4-8700-DAD5ED942ED8}" srcOrd="0" destOrd="0" parTransId="{AABB8570-DFCB-4D1B-AFDF-0131C57771DA}" sibTransId="{B363B1BD-61E6-4FB9-9B9B-DB6C8E83671B}"/>
    <dgm:cxn modelId="{08B620E3-9CFC-49A4-95B6-CDDD39C671B8}" type="presOf" srcId="{C752E346-3319-42D4-8700-DAD5ED942ED8}" destId="{9939586B-F3EE-4377-8402-1516B7C3EE07}" srcOrd="0" destOrd="0" presId="urn:microsoft.com/office/officeart/2005/8/layout/vList2"/>
    <dgm:cxn modelId="{2C88B9D0-044E-4BB7-84CD-1B1476A38B1C}" type="presParOf" srcId="{1C2DF3E1-D015-4AE1-B522-FC7A53A01B55}" destId="{9939586B-F3EE-4377-8402-1516B7C3EE0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E766C734-0592-4FC2-AE09-01255CCB769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752E346-3319-42D4-8700-DAD5ED942ED8}">
      <dgm:prSet/>
      <dgm:spPr/>
      <dgm:t>
        <a:bodyPr/>
        <a:lstStyle/>
        <a:p>
          <a:pPr rtl="0"/>
          <a:r>
            <a:rPr lang="en-US" b="1" smtClean="0"/>
            <a:t>2. Project Manager’s tasks…</a:t>
          </a:r>
          <a:endParaRPr lang="en-US"/>
        </a:p>
      </dgm:t>
    </dgm:pt>
    <dgm:pt modelId="{AABB8570-DFCB-4D1B-AFDF-0131C57771DA}" type="parTrans" cxnId="{08FFD4E9-AAC5-4FD5-AD63-E45A03B46BE7}">
      <dgm:prSet/>
      <dgm:spPr/>
      <dgm:t>
        <a:bodyPr/>
        <a:lstStyle/>
        <a:p>
          <a:endParaRPr lang="en-US"/>
        </a:p>
      </dgm:t>
    </dgm:pt>
    <dgm:pt modelId="{B363B1BD-61E6-4FB9-9B9B-DB6C8E83671B}" type="sibTrans" cxnId="{08FFD4E9-AAC5-4FD5-AD63-E45A03B46BE7}">
      <dgm:prSet/>
      <dgm:spPr/>
      <dgm:t>
        <a:bodyPr/>
        <a:lstStyle/>
        <a:p>
          <a:endParaRPr lang="en-US"/>
        </a:p>
      </dgm:t>
    </dgm:pt>
    <dgm:pt modelId="{1C2DF3E1-D015-4AE1-B522-FC7A53A01B55}" type="pres">
      <dgm:prSet presAssocID="{E766C734-0592-4FC2-AE09-01255CCB76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939586B-F3EE-4377-8402-1516B7C3EE07}" type="pres">
      <dgm:prSet presAssocID="{C752E346-3319-42D4-8700-DAD5ED942ED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DB69148-C72E-4DD3-94CC-09B8DD5BFB53}" type="presOf" srcId="{C752E346-3319-42D4-8700-DAD5ED942ED8}" destId="{9939586B-F3EE-4377-8402-1516B7C3EE07}" srcOrd="0" destOrd="0" presId="urn:microsoft.com/office/officeart/2005/8/layout/vList2"/>
    <dgm:cxn modelId="{8CCC3CAD-F674-4E9F-8D1E-07C651BADE21}" type="presOf" srcId="{E766C734-0592-4FC2-AE09-01255CCB769E}" destId="{1C2DF3E1-D015-4AE1-B522-FC7A53A01B55}" srcOrd="0" destOrd="0" presId="urn:microsoft.com/office/officeart/2005/8/layout/vList2"/>
    <dgm:cxn modelId="{08FFD4E9-AAC5-4FD5-AD63-E45A03B46BE7}" srcId="{E766C734-0592-4FC2-AE09-01255CCB769E}" destId="{C752E346-3319-42D4-8700-DAD5ED942ED8}" srcOrd="0" destOrd="0" parTransId="{AABB8570-DFCB-4D1B-AFDF-0131C57771DA}" sibTransId="{B363B1BD-61E6-4FB9-9B9B-DB6C8E83671B}"/>
    <dgm:cxn modelId="{C579A0DB-373E-4A0B-8C62-1BC7EFE62F8C}" type="presParOf" srcId="{1C2DF3E1-D015-4AE1-B522-FC7A53A01B55}" destId="{9939586B-F3EE-4377-8402-1516B7C3EE0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E766C734-0592-4FC2-AE09-01255CCB769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752E346-3319-42D4-8700-DAD5ED942ED8}">
      <dgm:prSet/>
      <dgm:spPr/>
      <dgm:t>
        <a:bodyPr/>
        <a:lstStyle/>
        <a:p>
          <a:pPr rtl="0"/>
          <a:r>
            <a:rPr lang="en-US" b="1" smtClean="0"/>
            <a:t>2. Project Manager’s tasks…</a:t>
          </a:r>
          <a:endParaRPr lang="en-US"/>
        </a:p>
      </dgm:t>
    </dgm:pt>
    <dgm:pt modelId="{AABB8570-DFCB-4D1B-AFDF-0131C57771DA}" type="parTrans" cxnId="{08FFD4E9-AAC5-4FD5-AD63-E45A03B46BE7}">
      <dgm:prSet/>
      <dgm:spPr/>
      <dgm:t>
        <a:bodyPr/>
        <a:lstStyle/>
        <a:p>
          <a:endParaRPr lang="en-US"/>
        </a:p>
      </dgm:t>
    </dgm:pt>
    <dgm:pt modelId="{B363B1BD-61E6-4FB9-9B9B-DB6C8E83671B}" type="sibTrans" cxnId="{08FFD4E9-AAC5-4FD5-AD63-E45A03B46BE7}">
      <dgm:prSet/>
      <dgm:spPr/>
      <dgm:t>
        <a:bodyPr/>
        <a:lstStyle/>
        <a:p>
          <a:endParaRPr lang="en-US"/>
        </a:p>
      </dgm:t>
    </dgm:pt>
    <dgm:pt modelId="{1C2DF3E1-D015-4AE1-B522-FC7A53A01B55}" type="pres">
      <dgm:prSet presAssocID="{E766C734-0592-4FC2-AE09-01255CCB76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939586B-F3EE-4377-8402-1516B7C3EE07}" type="pres">
      <dgm:prSet presAssocID="{C752E346-3319-42D4-8700-DAD5ED942ED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A720A00-4BBB-4053-AD45-75FA5FE8AA8A}" type="presOf" srcId="{C752E346-3319-42D4-8700-DAD5ED942ED8}" destId="{9939586B-F3EE-4377-8402-1516B7C3EE07}" srcOrd="0" destOrd="0" presId="urn:microsoft.com/office/officeart/2005/8/layout/vList2"/>
    <dgm:cxn modelId="{08FFD4E9-AAC5-4FD5-AD63-E45A03B46BE7}" srcId="{E766C734-0592-4FC2-AE09-01255CCB769E}" destId="{C752E346-3319-42D4-8700-DAD5ED942ED8}" srcOrd="0" destOrd="0" parTransId="{AABB8570-DFCB-4D1B-AFDF-0131C57771DA}" sibTransId="{B363B1BD-61E6-4FB9-9B9B-DB6C8E83671B}"/>
    <dgm:cxn modelId="{CEDBD33A-A090-4AFB-88DD-50F0BDD17AAC}" type="presOf" srcId="{E766C734-0592-4FC2-AE09-01255CCB769E}" destId="{1C2DF3E1-D015-4AE1-B522-FC7A53A01B55}" srcOrd="0" destOrd="0" presId="urn:microsoft.com/office/officeart/2005/8/layout/vList2"/>
    <dgm:cxn modelId="{ADBF40C0-4990-4051-83A4-F9734D6370F0}" type="presParOf" srcId="{1C2DF3E1-D015-4AE1-B522-FC7A53A01B55}" destId="{9939586B-F3EE-4377-8402-1516B7C3EE0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E766C734-0592-4FC2-AE09-01255CCB769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752E346-3319-42D4-8700-DAD5ED942ED8}">
      <dgm:prSet/>
      <dgm:spPr/>
      <dgm:t>
        <a:bodyPr/>
        <a:lstStyle/>
        <a:p>
          <a:pPr rtl="0"/>
          <a:r>
            <a:rPr lang="en-US" b="1" smtClean="0"/>
            <a:t>2. Project Manager’s tasks…</a:t>
          </a:r>
          <a:endParaRPr lang="en-US"/>
        </a:p>
      </dgm:t>
    </dgm:pt>
    <dgm:pt modelId="{AABB8570-DFCB-4D1B-AFDF-0131C57771DA}" type="parTrans" cxnId="{08FFD4E9-AAC5-4FD5-AD63-E45A03B46BE7}">
      <dgm:prSet/>
      <dgm:spPr/>
      <dgm:t>
        <a:bodyPr/>
        <a:lstStyle/>
        <a:p>
          <a:endParaRPr lang="en-US"/>
        </a:p>
      </dgm:t>
    </dgm:pt>
    <dgm:pt modelId="{B363B1BD-61E6-4FB9-9B9B-DB6C8E83671B}" type="sibTrans" cxnId="{08FFD4E9-AAC5-4FD5-AD63-E45A03B46BE7}">
      <dgm:prSet/>
      <dgm:spPr/>
      <dgm:t>
        <a:bodyPr/>
        <a:lstStyle/>
        <a:p>
          <a:endParaRPr lang="en-US"/>
        </a:p>
      </dgm:t>
    </dgm:pt>
    <dgm:pt modelId="{1C2DF3E1-D015-4AE1-B522-FC7A53A01B55}" type="pres">
      <dgm:prSet presAssocID="{E766C734-0592-4FC2-AE09-01255CCB76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939586B-F3EE-4377-8402-1516B7C3EE07}" type="pres">
      <dgm:prSet presAssocID="{C752E346-3319-42D4-8700-DAD5ED942ED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77E499F-D52A-4096-89E3-476BD1693A69}" type="presOf" srcId="{C752E346-3319-42D4-8700-DAD5ED942ED8}" destId="{9939586B-F3EE-4377-8402-1516B7C3EE07}" srcOrd="0" destOrd="0" presId="urn:microsoft.com/office/officeart/2005/8/layout/vList2"/>
    <dgm:cxn modelId="{08FFD4E9-AAC5-4FD5-AD63-E45A03B46BE7}" srcId="{E766C734-0592-4FC2-AE09-01255CCB769E}" destId="{C752E346-3319-42D4-8700-DAD5ED942ED8}" srcOrd="0" destOrd="0" parTransId="{AABB8570-DFCB-4D1B-AFDF-0131C57771DA}" sibTransId="{B363B1BD-61E6-4FB9-9B9B-DB6C8E83671B}"/>
    <dgm:cxn modelId="{F9BA2101-898F-4497-8BF6-A0128D11CE57}" type="presOf" srcId="{E766C734-0592-4FC2-AE09-01255CCB769E}" destId="{1C2DF3E1-D015-4AE1-B522-FC7A53A01B55}" srcOrd="0" destOrd="0" presId="urn:microsoft.com/office/officeart/2005/8/layout/vList2"/>
    <dgm:cxn modelId="{5004DFFC-2FB8-43DD-B8E5-4F3030F83300}" type="presParOf" srcId="{1C2DF3E1-D015-4AE1-B522-FC7A53A01B55}" destId="{9939586B-F3EE-4377-8402-1516B7C3EE0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0A0D6395-9530-46BE-9E41-9234B903331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B61D41-3620-49BE-8F9C-5A8A4A9E724A}">
      <dgm:prSet/>
      <dgm:spPr/>
      <dgm:t>
        <a:bodyPr/>
        <a:lstStyle/>
        <a:p>
          <a:pPr rtl="0"/>
          <a:r>
            <a:rPr lang="en-US" dirty="0" smtClean="0"/>
            <a:t>3. Traditional vs. web project management</a:t>
          </a:r>
          <a:endParaRPr lang="en-US" dirty="0"/>
        </a:p>
      </dgm:t>
    </dgm:pt>
    <dgm:pt modelId="{5A722121-7CDB-4BCB-8031-597886C1C0E4}" type="parTrans" cxnId="{B6AE1F2F-850B-4C4F-9CFD-63B29DB59913}">
      <dgm:prSet/>
      <dgm:spPr/>
      <dgm:t>
        <a:bodyPr/>
        <a:lstStyle/>
        <a:p>
          <a:endParaRPr lang="en-US"/>
        </a:p>
      </dgm:t>
    </dgm:pt>
    <dgm:pt modelId="{15AA8D13-8A4C-4685-9B7B-92341E953202}" type="sibTrans" cxnId="{B6AE1F2F-850B-4C4F-9CFD-63B29DB59913}">
      <dgm:prSet/>
      <dgm:spPr/>
      <dgm:t>
        <a:bodyPr/>
        <a:lstStyle/>
        <a:p>
          <a:endParaRPr lang="en-US"/>
        </a:p>
      </dgm:t>
    </dgm:pt>
    <dgm:pt modelId="{62CC6776-A5E6-4A5C-B2D4-C09F0D0E23C6}" type="pres">
      <dgm:prSet presAssocID="{0A0D6395-9530-46BE-9E41-9234B903331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1893F5-8306-4BBF-86F8-F27ED5A91CEF}" type="pres">
      <dgm:prSet presAssocID="{66B61D41-3620-49BE-8F9C-5A8A4A9E724A}" presName="parentText" presStyleLbl="node1" presStyleIdx="0" presStyleCnt="1" custScaleY="1361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6AE1F2F-850B-4C4F-9CFD-63B29DB59913}" srcId="{0A0D6395-9530-46BE-9E41-9234B9033311}" destId="{66B61D41-3620-49BE-8F9C-5A8A4A9E724A}" srcOrd="0" destOrd="0" parTransId="{5A722121-7CDB-4BCB-8031-597886C1C0E4}" sibTransId="{15AA8D13-8A4C-4685-9B7B-92341E953202}"/>
    <dgm:cxn modelId="{0CC05883-D6C1-486A-9F8B-ADBAF278BAEB}" type="presOf" srcId="{66B61D41-3620-49BE-8F9C-5A8A4A9E724A}" destId="{0B1893F5-8306-4BBF-86F8-F27ED5A91CEF}" srcOrd="0" destOrd="0" presId="urn:microsoft.com/office/officeart/2005/8/layout/vList2"/>
    <dgm:cxn modelId="{CBD0578F-3DD3-4610-BF3D-1C8794038BFC}" type="presOf" srcId="{0A0D6395-9530-46BE-9E41-9234B9033311}" destId="{62CC6776-A5E6-4A5C-B2D4-C09F0D0E23C6}" srcOrd="0" destOrd="0" presId="urn:microsoft.com/office/officeart/2005/8/layout/vList2"/>
    <dgm:cxn modelId="{DEFB18BC-D8DB-40CA-9245-A89964A616F9}" type="presParOf" srcId="{62CC6776-A5E6-4A5C-B2D4-C09F0D0E23C6}" destId="{0B1893F5-8306-4BBF-86F8-F27ED5A91CE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0A0D6395-9530-46BE-9E41-9234B903331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B61D41-3620-49BE-8F9C-5A8A4A9E724A}">
      <dgm:prSet/>
      <dgm:spPr/>
      <dgm:t>
        <a:bodyPr/>
        <a:lstStyle/>
        <a:p>
          <a:pPr rtl="0"/>
          <a:r>
            <a:rPr lang="en-US" dirty="0" smtClean="0"/>
            <a:t>3. Traditional vs. web project management</a:t>
          </a:r>
          <a:endParaRPr lang="en-US" dirty="0"/>
        </a:p>
      </dgm:t>
    </dgm:pt>
    <dgm:pt modelId="{5A722121-7CDB-4BCB-8031-597886C1C0E4}" type="parTrans" cxnId="{B6AE1F2F-850B-4C4F-9CFD-63B29DB59913}">
      <dgm:prSet/>
      <dgm:spPr/>
      <dgm:t>
        <a:bodyPr/>
        <a:lstStyle/>
        <a:p>
          <a:endParaRPr lang="en-US"/>
        </a:p>
      </dgm:t>
    </dgm:pt>
    <dgm:pt modelId="{15AA8D13-8A4C-4685-9B7B-92341E953202}" type="sibTrans" cxnId="{B6AE1F2F-850B-4C4F-9CFD-63B29DB59913}">
      <dgm:prSet/>
      <dgm:spPr/>
      <dgm:t>
        <a:bodyPr/>
        <a:lstStyle/>
        <a:p>
          <a:endParaRPr lang="en-US"/>
        </a:p>
      </dgm:t>
    </dgm:pt>
    <dgm:pt modelId="{62CC6776-A5E6-4A5C-B2D4-C09F0D0E23C6}" type="pres">
      <dgm:prSet presAssocID="{0A0D6395-9530-46BE-9E41-9234B903331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1893F5-8306-4BBF-86F8-F27ED5A91CEF}" type="pres">
      <dgm:prSet presAssocID="{66B61D41-3620-49BE-8F9C-5A8A4A9E724A}" presName="parentText" presStyleLbl="node1" presStyleIdx="0" presStyleCnt="1" custScaleY="1361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6AE1F2F-850B-4C4F-9CFD-63B29DB59913}" srcId="{0A0D6395-9530-46BE-9E41-9234B9033311}" destId="{66B61D41-3620-49BE-8F9C-5A8A4A9E724A}" srcOrd="0" destOrd="0" parTransId="{5A722121-7CDB-4BCB-8031-597886C1C0E4}" sibTransId="{15AA8D13-8A4C-4685-9B7B-92341E953202}"/>
    <dgm:cxn modelId="{A07C9B43-D933-49EC-92F7-CECE88B3CA90}" type="presOf" srcId="{0A0D6395-9530-46BE-9E41-9234B9033311}" destId="{62CC6776-A5E6-4A5C-B2D4-C09F0D0E23C6}" srcOrd="0" destOrd="0" presId="urn:microsoft.com/office/officeart/2005/8/layout/vList2"/>
    <dgm:cxn modelId="{AC7CB5B8-D4DE-43AF-A083-C9AA378AC140}" type="presOf" srcId="{66B61D41-3620-49BE-8F9C-5A8A4A9E724A}" destId="{0B1893F5-8306-4BBF-86F8-F27ED5A91CEF}" srcOrd="0" destOrd="0" presId="urn:microsoft.com/office/officeart/2005/8/layout/vList2"/>
    <dgm:cxn modelId="{8A0338FF-7126-4180-96EC-7FEDAC0D8A5E}" type="presParOf" srcId="{62CC6776-A5E6-4A5C-B2D4-C09F0D0E23C6}" destId="{0B1893F5-8306-4BBF-86F8-F27ED5A91CE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0A0D6395-9530-46BE-9E41-9234B903331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B61D41-3620-49BE-8F9C-5A8A4A9E724A}">
      <dgm:prSet/>
      <dgm:spPr/>
      <dgm:t>
        <a:bodyPr/>
        <a:lstStyle/>
        <a:p>
          <a:pPr rtl="0"/>
          <a:r>
            <a:rPr lang="en-US" dirty="0" smtClean="0"/>
            <a:t>3. Traditional vs. web project management</a:t>
          </a:r>
          <a:endParaRPr lang="en-US" dirty="0"/>
        </a:p>
      </dgm:t>
    </dgm:pt>
    <dgm:pt modelId="{5A722121-7CDB-4BCB-8031-597886C1C0E4}" type="parTrans" cxnId="{B6AE1F2F-850B-4C4F-9CFD-63B29DB59913}">
      <dgm:prSet/>
      <dgm:spPr/>
      <dgm:t>
        <a:bodyPr/>
        <a:lstStyle/>
        <a:p>
          <a:endParaRPr lang="en-US"/>
        </a:p>
      </dgm:t>
    </dgm:pt>
    <dgm:pt modelId="{15AA8D13-8A4C-4685-9B7B-92341E953202}" type="sibTrans" cxnId="{B6AE1F2F-850B-4C4F-9CFD-63B29DB59913}">
      <dgm:prSet/>
      <dgm:spPr/>
      <dgm:t>
        <a:bodyPr/>
        <a:lstStyle/>
        <a:p>
          <a:endParaRPr lang="en-US"/>
        </a:p>
      </dgm:t>
    </dgm:pt>
    <dgm:pt modelId="{62CC6776-A5E6-4A5C-B2D4-C09F0D0E23C6}" type="pres">
      <dgm:prSet presAssocID="{0A0D6395-9530-46BE-9E41-9234B903331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1893F5-8306-4BBF-86F8-F27ED5A91CEF}" type="pres">
      <dgm:prSet presAssocID="{66B61D41-3620-49BE-8F9C-5A8A4A9E724A}" presName="parentText" presStyleLbl="node1" presStyleIdx="0" presStyleCnt="1" custScaleY="1361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6AE1F2F-850B-4C4F-9CFD-63B29DB59913}" srcId="{0A0D6395-9530-46BE-9E41-9234B9033311}" destId="{66B61D41-3620-49BE-8F9C-5A8A4A9E724A}" srcOrd="0" destOrd="0" parTransId="{5A722121-7CDB-4BCB-8031-597886C1C0E4}" sibTransId="{15AA8D13-8A4C-4685-9B7B-92341E953202}"/>
    <dgm:cxn modelId="{DF41027C-2B26-4925-844F-C219BDBF81AC}" type="presOf" srcId="{66B61D41-3620-49BE-8F9C-5A8A4A9E724A}" destId="{0B1893F5-8306-4BBF-86F8-F27ED5A91CEF}" srcOrd="0" destOrd="0" presId="urn:microsoft.com/office/officeart/2005/8/layout/vList2"/>
    <dgm:cxn modelId="{BBDB262D-1EC1-467D-8FC1-75639D06AD21}" type="presOf" srcId="{0A0D6395-9530-46BE-9E41-9234B9033311}" destId="{62CC6776-A5E6-4A5C-B2D4-C09F0D0E23C6}" srcOrd="0" destOrd="0" presId="urn:microsoft.com/office/officeart/2005/8/layout/vList2"/>
    <dgm:cxn modelId="{E47EBDAB-BAC0-43A1-88C6-E1B496C3761B}" type="presParOf" srcId="{62CC6776-A5E6-4A5C-B2D4-C09F0D0E23C6}" destId="{0B1893F5-8306-4BBF-86F8-F27ED5A91CE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CF2BF8D3-6C05-4BFE-AD90-9A7D4319617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0F8E5E-03FC-43FC-A864-7B1F52DA47A3}">
      <dgm:prSet/>
      <dgm:spPr/>
      <dgm:t>
        <a:bodyPr/>
        <a:lstStyle/>
        <a:p>
          <a:pPr rtl="0"/>
          <a:r>
            <a:rPr lang="en-US" b="1" dirty="0" smtClean="0"/>
            <a:t>Summary</a:t>
          </a:r>
          <a:endParaRPr lang="en-US" dirty="0"/>
        </a:p>
      </dgm:t>
    </dgm:pt>
    <dgm:pt modelId="{6E73D5B8-F4EA-490B-A092-7FB4F8C062CB}" type="parTrans" cxnId="{419AE151-4E7F-462C-A01A-602C9025CDF1}">
      <dgm:prSet/>
      <dgm:spPr/>
      <dgm:t>
        <a:bodyPr/>
        <a:lstStyle/>
        <a:p>
          <a:endParaRPr lang="en-US"/>
        </a:p>
      </dgm:t>
    </dgm:pt>
    <dgm:pt modelId="{291BF18A-D15B-46BA-8B76-98A747B04358}" type="sibTrans" cxnId="{419AE151-4E7F-462C-A01A-602C9025CDF1}">
      <dgm:prSet/>
      <dgm:spPr/>
      <dgm:t>
        <a:bodyPr/>
        <a:lstStyle/>
        <a:p>
          <a:endParaRPr lang="en-US"/>
        </a:p>
      </dgm:t>
    </dgm:pt>
    <dgm:pt modelId="{A11AE275-2A45-42DA-B66B-2B7954C20330}" type="pres">
      <dgm:prSet presAssocID="{CF2BF8D3-6C05-4BFE-AD90-9A7D431961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514D99-8F44-4A9E-A855-A08AB2C3673E}" type="pres">
      <dgm:prSet presAssocID="{EF0F8E5E-03FC-43FC-A864-7B1F52DA47A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3A7DF33-07FB-4DA1-B064-4A54CB356B48}" type="presOf" srcId="{CF2BF8D3-6C05-4BFE-AD90-9A7D43196170}" destId="{A11AE275-2A45-42DA-B66B-2B7954C20330}" srcOrd="0" destOrd="0" presId="urn:microsoft.com/office/officeart/2005/8/layout/vList2"/>
    <dgm:cxn modelId="{419AE151-4E7F-462C-A01A-602C9025CDF1}" srcId="{CF2BF8D3-6C05-4BFE-AD90-9A7D43196170}" destId="{EF0F8E5E-03FC-43FC-A864-7B1F52DA47A3}" srcOrd="0" destOrd="0" parTransId="{6E73D5B8-F4EA-490B-A092-7FB4F8C062CB}" sibTransId="{291BF18A-D15B-46BA-8B76-98A747B04358}"/>
    <dgm:cxn modelId="{5589A7EC-7F0A-49E7-B23A-68D90FAFFFA6}" type="presOf" srcId="{EF0F8E5E-03FC-43FC-A864-7B1F52DA47A3}" destId="{E2514D99-8F44-4A9E-A855-A08AB2C3673E}" srcOrd="0" destOrd="0" presId="urn:microsoft.com/office/officeart/2005/8/layout/vList2"/>
    <dgm:cxn modelId="{A45A3EFC-0880-41EA-8AB0-DE44C60E705C}" type="presParOf" srcId="{A11AE275-2A45-42DA-B66B-2B7954C20330}" destId="{E2514D99-8F44-4A9E-A855-A08AB2C367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CF79E5B7-427D-43BB-8A73-B518DF8E4EF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6B4E6E-16D5-4168-949F-D53AF3CB9A70}">
      <dgm:prSet/>
      <dgm:spPr/>
      <dgm:t>
        <a:bodyPr/>
        <a:lstStyle/>
        <a:p>
          <a:pPr rtl="0"/>
          <a:r>
            <a:rPr lang="en-US" b="1" smtClean="0"/>
            <a:t>References</a:t>
          </a:r>
          <a:endParaRPr lang="en-US"/>
        </a:p>
      </dgm:t>
    </dgm:pt>
    <dgm:pt modelId="{DE6E92A5-8530-4476-BEC1-A9F8E26C261C}" type="parTrans" cxnId="{609F3FF3-CB6E-4AC0-9B41-31FD4B74C940}">
      <dgm:prSet/>
      <dgm:spPr/>
      <dgm:t>
        <a:bodyPr/>
        <a:lstStyle/>
        <a:p>
          <a:endParaRPr lang="en-US"/>
        </a:p>
      </dgm:t>
    </dgm:pt>
    <dgm:pt modelId="{963C294C-5D2E-4163-8D58-7A74CBC3280C}" type="sibTrans" cxnId="{609F3FF3-CB6E-4AC0-9B41-31FD4B74C940}">
      <dgm:prSet/>
      <dgm:spPr/>
      <dgm:t>
        <a:bodyPr/>
        <a:lstStyle/>
        <a:p>
          <a:endParaRPr lang="en-US"/>
        </a:p>
      </dgm:t>
    </dgm:pt>
    <dgm:pt modelId="{06AE793B-C890-477C-AAB7-AD118BCEDBE7}" type="pres">
      <dgm:prSet presAssocID="{CF79E5B7-427D-43BB-8A73-B518DF8E4EF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64D52B3-62A3-4712-9E9F-623D908282A0}" type="pres">
      <dgm:prSet presAssocID="{6C6B4E6E-16D5-4168-949F-D53AF3CB9A7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A5E2158-FC54-4AE7-8973-4C5D98A10DD6}" type="presOf" srcId="{6C6B4E6E-16D5-4168-949F-D53AF3CB9A70}" destId="{664D52B3-62A3-4712-9E9F-623D908282A0}" srcOrd="0" destOrd="0" presId="urn:microsoft.com/office/officeart/2005/8/layout/vList2"/>
    <dgm:cxn modelId="{60BE59F8-E9EF-46DD-9F9C-3758C60EA823}" type="presOf" srcId="{CF79E5B7-427D-43BB-8A73-B518DF8E4EF2}" destId="{06AE793B-C890-477C-AAB7-AD118BCEDBE7}" srcOrd="0" destOrd="0" presId="urn:microsoft.com/office/officeart/2005/8/layout/vList2"/>
    <dgm:cxn modelId="{609F3FF3-CB6E-4AC0-9B41-31FD4B74C940}" srcId="{CF79E5B7-427D-43BB-8A73-B518DF8E4EF2}" destId="{6C6B4E6E-16D5-4168-949F-D53AF3CB9A70}" srcOrd="0" destOrd="0" parTransId="{DE6E92A5-8530-4476-BEC1-A9F8E26C261C}" sibTransId="{963C294C-5D2E-4163-8D58-7A74CBC3280C}"/>
    <dgm:cxn modelId="{B2D2F85D-1533-40B2-8F6C-EEAA115F554E}" type="presParOf" srcId="{06AE793B-C890-477C-AAB7-AD118BCEDBE7}" destId="{664D52B3-62A3-4712-9E9F-623D908282A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E07BE64-8717-48DF-AE6A-829B547CC5F7}">
      <dsp:nvSpPr>
        <dsp:cNvPr id="0" name=""/>
        <dsp:cNvSpPr/>
      </dsp:nvSpPr>
      <dsp:spPr>
        <a:xfrm>
          <a:off x="0" y="155574"/>
          <a:ext cx="7772400" cy="19018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/>
            <a:t>Web Project Management</a:t>
          </a:r>
          <a:endParaRPr lang="en-US" sz="4000" b="1" kern="1200" dirty="0"/>
        </a:p>
      </dsp:txBody>
      <dsp:txXfrm>
        <a:off x="0" y="155574"/>
        <a:ext cx="7772400" cy="190182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514D99-8F44-4A9E-A855-A08AB2C3673E}">
      <dsp:nvSpPr>
        <dsp:cNvPr id="0" name=""/>
        <dsp:cNvSpPr/>
      </dsp:nvSpPr>
      <dsp:spPr>
        <a:xfrm>
          <a:off x="0" y="43829"/>
          <a:ext cx="8229600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/>
            <a:t>Summary of the previous lecture</a:t>
          </a:r>
          <a:endParaRPr lang="en-US" sz="4400" kern="1200" dirty="0"/>
        </a:p>
      </dsp:txBody>
      <dsp:txXfrm>
        <a:off x="0" y="43829"/>
        <a:ext cx="8229600" cy="105534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7DFE7AF-791E-4B22-AA2F-31A4FE13603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Outline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514D99-8F44-4A9E-A855-A08AB2C3673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Project Management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514D99-8F44-4A9E-A855-A08AB2C3673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Project Management…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514D99-8F44-4A9E-A855-A08AB2C3673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Project Management…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514D99-8F44-4A9E-A855-A08AB2C3673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Project Manager’s tasks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514D99-8F44-4A9E-A855-A08AB2C3673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Project Manager’s tasks…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514D99-8F44-4A9E-A855-A08AB2C3673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Project Manager’s tasks…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514D99-8F44-4A9E-A855-A08AB2C3673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Project Manager’s tasks…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EF8669A-D887-45AA-9D10-E649F3BF58B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 Project Manager’s tasks…</a:t>
          </a:r>
          <a:endParaRPr lang="en-US" sz="4700" kern="1200"/>
        </a:p>
      </dsp:txBody>
      <dsp:txXfrm>
        <a:off x="0" y="7852"/>
        <a:ext cx="8229600" cy="1127295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514D99-8F44-4A9E-A855-A08AB2C3673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Project Manager’s tasks…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514D99-8F44-4A9E-A855-A08AB2C3673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Project Manager’s tasks…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514D99-8F44-4A9E-A855-A08AB2C3673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Project Manager’s tasks…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514D99-8F44-4A9E-A855-A08AB2C3673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Project Manager’s tasks…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939586B-F3EE-4377-8402-1516B7C3EE0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 Project Manager’s tasks…</a:t>
          </a:r>
          <a:endParaRPr lang="en-US" sz="4700" kern="1200"/>
        </a:p>
      </dsp:txBody>
      <dsp:txXfrm>
        <a:off x="0" y="7852"/>
        <a:ext cx="8229600" cy="1127295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939586B-F3EE-4377-8402-1516B7C3EE0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 Project Manager’s tasks…</a:t>
          </a:r>
          <a:endParaRPr lang="en-US" sz="4700" kern="1200"/>
        </a:p>
      </dsp:txBody>
      <dsp:txXfrm>
        <a:off x="0" y="7852"/>
        <a:ext cx="8229600" cy="1127295"/>
      </dsp:txXfrm>
    </dsp:sp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939586B-F3EE-4377-8402-1516B7C3EE0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 Project Manager’s tasks…</a:t>
          </a:r>
          <a:endParaRPr lang="en-US" sz="4700" kern="1200"/>
        </a:p>
      </dsp:txBody>
      <dsp:txXfrm>
        <a:off x="0" y="7852"/>
        <a:ext cx="8229600" cy="1127295"/>
      </dsp:txXfrm>
    </dsp:sp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939586B-F3EE-4377-8402-1516B7C3EE0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 Project Manager’s tasks…</a:t>
          </a:r>
          <a:endParaRPr lang="en-US" sz="4700" kern="1200"/>
        </a:p>
      </dsp:txBody>
      <dsp:txXfrm>
        <a:off x="0" y="7852"/>
        <a:ext cx="8229600" cy="1127295"/>
      </dsp:txXfrm>
    </dsp:sp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939586B-F3EE-4377-8402-1516B7C3EE0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 Project Manager’s tasks…</a:t>
          </a:r>
          <a:endParaRPr lang="en-US" sz="4700" kern="1200"/>
        </a:p>
      </dsp:txBody>
      <dsp:txXfrm>
        <a:off x="0" y="7852"/>
        <a:ext cx="8229600" cy="1127295"/>
      </dsp:txXfrm>
    </dsp:sp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939586B-F3EE-4377-8402-1516B7C3EE0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 Project Manager’s tasks…</a:t>
          </a:r>
          <a:endParaRPr lang="en-US" sz="4700" kern="1200"/>
        </a:p>
      </dsp:txBody>
      <dsp:txXfrm>
        <a:off x="0" y="7852"/>
        <a:ext cx="8229600" cy="1127295"/>
      </dsp:txXfrm>
    </dsp:sp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939586B-F3EE-4377-8402-1516B7C3EE0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 Project Manager’s tasks…</a:t>
          </a:r>
          <a:endParaRPr lang="en-US" sz="4700" kern="1200"/>
        </a:p>
      </dsp:txBody>
      <dsp:txXfrm>
        <a:off x="0" y="7852"/>
        <a:ext cx="8229600" cy="1127295"/>
      </dsp:txXfrm>
    </dsp:sp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1893F5-8306-4BBF-86F8-F27ED5A91CEF}">
      <dsp:nvSpPr>
        <dsp:cNvPr id="0" name=""/>
        <dsp:cNvSpPr/>
      </dsp:nvSpPr>
      <dsp:spPr>
        <a:xfrm>
          <a:off x="0" y="16326"/>
          <a:ext cx="8229600" cy="11103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3. Traditional vs. web project management</a:t>
          </a:r>
          <a:endParaRPr lang="en-US" sz="3400" kern="1200" dirty="0"/>
        </a:p>
      </dsp:txBody>
      <dsp:txXfrm>
        <a:off x="0" y="16326"/>
        <a:ext cx="8229600" cy="1110346"/>
      </dsp:txXfrm>
    </dsp:sp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1893F5-8306-4BBF-86F8-F27ED5A91CEF}">
      <dsp:nvSpPr>
        <dsp:cNvPr id="0" name=""/>
        <dsp:cNvSpPr/>
      </dsp:nvSpPr>
      <dsp:spPr>
        <a:xfrm>
          <a:off x="0" y="16326"/>
          <a:ext cx="8229600" cy="11103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3. Traditional vs. web project management</a:t>
          </a:r>
          <a:endParaRPr lang="en-US" sz="3400" kern="1200" dirty="0"/>
        </a:p>
      </dsp:txBody>
      <dsp:txXfrm>
        <a:off x="0" y="16326"/>
        <a:ext cx="8229600" cy="1110346"/>
      </dsp:txXfrm>
    </dsp:sp>
  </dsp:spTree>
</dsp:drawing>
</file>

<file path=ppt/diagrams/drawing2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1893F5-8306-4BBF-86F8-F27ED5A91CEF}">
      <dsp:nvSpPr>
        <dsp:cNvPr id="0" name=""/>
        <dsp:cNvSpPr/>
      </dsp:nvSpPr>
      <dsp:spPr>
        <a:xfrm>
          <a:off x="0" y="16326"/>
          <a:ext cx="8229600" cy="11103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3. Traditional vs. web project management</a:t>
          </a:r>
          <a:endParaRPr lang="en-US" sz="3400" kern="1200" dirty="0"/>
        </a:p>
      </dsp:txBody>
      <dsp:txXfrm>
        <a:off x="0" y="16326"/>
        <a:ext cx="8229600" cy="1110346"/>
      </dsp:txXfrm>
    </dsp:sp>
  </dsp:spTree>
</dsp:drawing>
</file>

<file path=ppt/diagrams/drawing2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514D99-8F44-4A9E-A855-A08AB2C3673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Summary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2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4D52B3-62A3-4712-9E9F-623D908282A0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References</a:t>
          </a:r>
          <a:endParaRPr lang="en-US" sz="4700" kern="1200"/>
        </a:p>
      </dsp:txBody>
      <dsp:txXfrm>
        <a:off x="0" y="7852"/>
        <a:ext cx="8229600" cy="1127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396918-5115-4F9E-8411-8BFF1715517E}" type="datetimeFigureOut">
              <a:rPr lang="en-US" smtClean="0"/>
              <a:pPr/>
              <a:t>7/16/2014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B8A7AB-0208-426B-BD15-D514FBF2F4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51045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8A7AB-0208-426B-BD15-D514FBF2F46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29809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8A7AB-0208-426B-BD15-D514FBF2F46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29809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8A7AB-0208-426B-BD15-D514FBF2F46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29809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8A7AB-0208-426B-BD15-D514FBF2F46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29809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8A7AB-0208-426B-BD15-D514FBF2F46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298097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8A7AB-0208-426B-BD15-D514FBF2F46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298097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B8A7AB-0208-426B-BD15-D514FBF2F46D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29809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A773-2330-4CA8-BD68-C52528BD820F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24211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7C5A3-0BBC-43BC-B98A-E8BF2DA7D5EF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11542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CD65F-F4FB-4CCA-A3F4-A90F9C1DBC15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71556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F5FF-4C65-49A6-86B1-4B98C2DD494E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90065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9B288-C3AA-4CC8-A48C-C3050D9168C2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06829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45581-3CE9-403C-BC17-81534EB0A2DA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838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C9763-1768-4CD6-9219-BEBEBAA9A203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67462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7607D-68BC-4672-BA49-AE03DB048A99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19320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28708-F605-4E6C-9D71-0F2811EF4AF2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27385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4ECC2-FE3D-4216-83FB-23CC4A47B11A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16976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F26E4-68A6-4D4E-ADCD-7187D5FAD32D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70142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B2908-7F75-4707-A9A3-0AF83CC1128E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11685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1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2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="" xmlns:p14="http://schemas.microsoft.com/office/powerpoint/2010/main" val="3123269993"/>
              </p:ext>
            </p:extLst>
          </p:nvPr>
        </p:nvGraphicFramePr>
        <p:xfrm>
          <a:off x="685800" y="1524000"/>
          <a:ext cx="7772400" cy="2212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Mahmood</a:t>
            </a:r>
            <a:r>
              <a:rPr lang="en-US" dirty="0" smtClean="0"/>
              <a:t>, COMSATS Institute of Information Technology,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5445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="" xmlns:p14="http://schemas.microsoft.com/office/powerpoint/2010/main" val="314094201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Development Process model</a:t>
            </a:r>
          </a:p>
          <a:p>
            <a:pPr lvl="1"/>
            <a:r>
              <a:rPr lang="en-US" b="1" dirty="0" smtClean="0"/>
              <a:t>software development process activities</a:t>
            </a:r>
          </a:p>
          <a:p>
            <a:r>
              <a:rPr lang="en-US" b="1" dirty="0" smtClean="0"/>
              <a:t>Requirement for a web development process model</a:t>
            </a:r>
          </a:p>
          <a:p>
            <a:r>
              <a:rPr lang="en-US" b="1" dirty="0" smtClean="0"/>
              <a:t>Rational unified process model (RUP)</a:t>
            </a:r>
          </a:p>
          <a:p>
            <a:pPr lvl="1"/>
            <a:r>
              <a:rPr lang="en-US" b="1" dirty="0"/>
              <a:t>s</a:t>
            </a:r>
            <a:r>
              <a:rPr lang="en-US" b="1" dirty="0" smtClean="0"/>
              <a:t>uitability for web application development</a:t>
            </a:r>
          </a:p>
        </p:txBody>
      </p:sp>
    </p:spTree>
    <p:extLst>
      <p:ext uri="{BB962C8B-B14F-4D97-AF65-F5344CB8AC3E}">
        <p14:creationId xmlns="" xmlns:p14="http://schemas.microsoft.com/office/powerpoint/2010/main" val="329999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="" xmlns:p14="http://schemas.microsoft.com/office/powerpoint/2010/main" val="290938102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Project management</a:t>
            </a:r>
          </a:p>
          <a:p>
            <a:r>
              <a:rPr lang="en-US" b="1" dirty="0" smtClean="0"/>
              <a:t>Project manager: tasks/responsibilities</a:t>
            </a:r>
          </a:p>
          <a:p>
            <a:r>
              <a:rPr lang="en-US" b="1" dirty="0" smtClean="0"/>
              <a:t>Traditional vs. web project management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9076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="" xmlns:p14="http://schemas.microsoft.com/office/powerpoint/2010/main" val="147964037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Project management is the </a:t>
            </a:r>
            <a:r>
              <a:rPr lang="en-US" b="1" dirty="0" smtClean="0">
                <a:solidFill>
                  <a:srgbClr val="FF0000"/>
                </a:solidFill>
              </a:rPr>
              <a:t>process</a:t>
            </a:r>
            <a:r>
              <a:rPr lang="en-US" b="1" dirty="0" smtClean="0"/>
              <a:t> of planning</a:t>
            </a:r>
            <a:r>
              <a:rPr lang="en-US" b="1" dirty="0"/>
              <a:t>, organizing, </a:t>
            </a:r>
            <a:r>
              <a:rPr lang="en-US" b="1" dirty="0" smtClean="0"/>
              <a:t>motivating </a:t>
            </a:r>
            <a:r>
              <a:rPr lang="en-US" b="1" dirty="0"/>
              <a:t>and controlling </a:t>
            </a:r>
            <a:r>
              <a:rPr lang="en-US" b="1" dirty="0" smtClean="0">
                <a:solidFill>
                  <a:srgbClr val="FF0000"/>
                </a:solidFill>
              </a:rPr>
              <a:t>resources</a:t>
            </a:r>
            <a:r>
              <a:rPr lang="en-US" b="1" dirty="0"/>
              <a:t> </a:t>
            </a:r>
            <a:r>
              <a:rPr lang="en-US" b="1" dirty="0" smtClean="0"/>
              <a:t>and</a:t>
            </a:r>
            <a:r>
              <a:rPr lang="en-US" b="1" dirty="0" smtClean="0">
                <a:solidFill>
                  <a:srgbClr val="FF0000"/>
                </a:solidFill>
              </a:rPr>
              <a:t> procedures </a:t>
            </a:r>
            <a:r>
              <a:rPr lang="en-US" b="1" dirty="0" smtClean="0"/>
              <a:t>to develop a software/web project</a:t>
            </a:r>
          </a:p>
          <a:p>
            <a:r>
              <a:rPr lang="en-US" b="1" dirty="0" smtClean="0"/>
              <a:t>Is essential part of software/web engineering</a:t>
            </a:r>
          </a:p>
          <a:p>
            <a:r>
              <a:rPr lang="en-US" b="1" dirty="0"/>
              <a:t>Projects need to be managed</a:t>
            </a:r>
          </a:p>
          <a:p>
            <a:pPr lvl="1"/>
            <a:r>
              <a:rPr lang="en-US" b="1" dirty="0"/>
              <a:t>to </a:t>
            </a:r>
            <a:r>
              <a:rPr lang="en-US" b="1" dirty="0">
                <a:solidFill>
                  <a:srgbClr val="FF0000"/>
                </a:solidFill>
              </a:rPr>
              <a:t>ensure</a:t>
            </a:r>
            <a:r>
              <a:rPr lang="en-US" b="1" dirty="0"/>
              <a:t> budget and time constraints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26959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="" xmlns:p14="http://schemas.microsoft.com/office/powerpoint/2010/main" val="45316394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Project manager’s job is to </a:t>
            </a:r>
            <a:r>
              <a:rPr lang="en-US" b="1" dirty="0" smtClean="0">
                <a:solidFill>
                  <a:srgbClr val="FF0000"/>
                </a:solidFill>
              </a:rPr>
              <a:t>ensure</a:t>
            </a:r>
          </a:p>
          <a:p>
            <a:pPr lvl="1"/>
            <a:r>
              <a:rPr lang="en-US" b="1" dirty="0"/>
              <a:t>p</a:t>
            </a:r>
            <a:r>
              <a:rPr lang="en-US" b="1" dirty="0" smtClean="0"/>
              <a:t>roject meets budget and timing constraints </a:t>
            </a:r>
          </a:p>
          <a:p>
            <a:pPr lvl="1"/>
            <a:r>
              <a:rPr lang="en-US" b="1" dirty="0"/>
              <a:t>h</a:t>
            </a:r>
            <a:r>
              <a:rPr lang="en-US" b="1" dirty="0" smtClean="0"/>
              <a:t>igh quality product is delivered</a:t>
            </a:r>
          </a:p>
          <a:p>
            <a:r>
              <a:rPr lang="en-US" b="1" dirty="0"/>
              <a:t>G</a:t>
            </a:r>
            <a:r>
              <a:rPr lang="en-US" b="1" dirty="0" smtClean="0"/>
              <a:t>ood management does not </a:t>
            </a:r>
            <a:r>
              <a:rPr lang="en-US" b="1" dirty="0" smtClean="0">
                <a:solidFill>
                  <a:srgbClr val="FF0000"/>
                </a:solidFill>
              </a:rPr>
              <a:t>guarantee</a:t>
            </a:r>
            <a:r>
              <a:rPr lang="en-US" b="1" dirty="0" smtClean="0"/>
              <a:t> the project success</a:t>
            </a:r>
          </a:p>
          <a:p>
            <a:r>
              <a:rPr lang="en-US" b="1" dirty="0" smtClean="0"/>
              <a:t>Bad management usually results in project </a:t>
            </a:r>
            <a:r>
              <a:rPr lang="en-US" b="1" dirty="0" smtClean="0">
                <a:solidFill>
                  <a:srgbClr val="FF0000"/>
                </a:solidFill>
              </a:rPr>
              <a:t>failure </a:t>
            </a:r>
          </a:p>
          <a:p>
            <a:pPr lvl="1"/>
            <a:r>
              <a:rPr lang="en-US" b="1" dirty="0"/>
              <a:t>s</a:t>
            </a:r>
            <a:r>
              <a:rPr lang="en-US" b="1" dirty="0" smtClean="0"/>
              <a:t>chedule delays</a:t>
            </a:r>
          </a:p>
          <a:p>
            <a:pPr lvl="1"/>
            <a:r>
              <a:rPr lang="en-US" b="1" dirty="0"/>
              <a:t>b</a:t>
            </a:r>
            <a:r>
              <a:rPr lang="en-US" b="1" dirty="0" smtClean="0"/>
              <a:t>udget overrun</a:t>
            </a:r>
          </a:p>
          <a:p>
            <a:pPr lvl="1"/>
            <a:r>
              <a:rPr lang="en-US" b="1" dirty="0"/>
              <a:t>l</a:t>
            </a:r>
            <a:r>
              <a:rPr lang="en-US" b="1" dirty="0" smtClean="0"/>
              <a:t>ow customer’s acceptance</a:t>
            </a:r>
          </a:p>
        </p:txBody>
      </p:sp>
    </p:spTree>
    <p:extLst>
      <p:ext uri="{BB962C8B-B14F-4D97-AF65-F5344CB8AC3E}">
        <p14:creationId xmlns="" xmlns:p14="http://schemas.microsoft.com/office/powerpoint/2010/main" val="1827993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="" xmlns:p14="http://schemas.microsoft.com/office/powerpoint/2010/main" val="354440232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Project management</a:t>
            </a:r>
            <a:r>
              <a:rPr lang="en-US" b="1" dirty="0" smtClean="0">
                <a:solidFill>
                  <a:srgbClr val="FF0000"/>
                </a:solidFill>
              </a:rPr>
              <a:t> goals </a:t>
            </a:r>
            <a:r>
              <a:rPr lang="en-US" b="1" dirty="0" smtClean="0"/>
              <a:t>are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d</a:t>
            </a:r>
            <a:r>
              <a:rPr lang="en-US" b="1" dirty="0" smtClean="0">
                <a:solidFill>
                  <a:srgbClr val="FF0000"/>
                </a:solidFill>
              </a:rPr>
              <a:t>eliver</a:t>
            </a:r>
            <a:r>
              <a:rPr lang="en-US" b="1" dirty="0" smtClean="0"/>
              <a:t> software on time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m</a:t>
            </a:r>
            <a:r>
              <a:rPr lang="en-US" b="1" dirty="0" smtClean="0">
                <a:solidFill>
                  <a:srgbClr val="FF0000"/>
                </a:solidFill>
              </a:rPr>
              <a:t>eet</a:t>
            </a:r>
            <a:r>
              <a:rPr lang="en-US" b="1" dirty="0" smtClean="0"/>
              <a:t> budget constraints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f</a:t>
            </a:r>
            <a:r>
              <a:rPr lang="en-US" b="1" dirty="0" smtClean="0">
                <a:solidFill>
                  <a:srgbClr val="FF0000"/>
                </a:solidFill>
              </a:rPr>
              <a:t>ulfill</a:t>
            </a:r>
            <a:r>
              <a:rPr lang="en-US" b="1" dirty="0" smtClean="0"/>
              <a:t> customer’s expectation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maintain</a:t>
            </a:r>
            <a:r>
              <a:rPr lang="en-US" b="1" dirty="0" smtClean="0"/>
              <a:t> a happy and well-functioning team</a:t>
            </a:r>
          </a:p>
        </p:txBody>
      </p:sp>
    </p:spTree>
    <p:extLst>
      <p:ext uri="{BB962C8B-B14F-4D97-AF65-F5344CB8AC3E}">
        <p14:creationId xmlns="" xmlns:p14="http://schemas.microsoft.com/office/powerpoint/2010/main" val="576691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="" xmlns:p14="http://schemas.microsoft.com/office/powerpoint/2010/main" val="409751766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Project planning</a:t>
            </a:r>
          </a:p>
          <a:p>
            <a:r>
              <a:rPr lang="en-US" b="1" dirty="0" smtClean="0"/>
              <a:t>Risk management</a:t>
            </a:r>
          </a:p>
          <a:p>
            <a:r>
              <a:rPr lang="en-US" b="1" dirty="0" smtClean="0"/>
              <a:t>People management</a:t>
            </a:r>
          </a:p>
          <a:p>
            <a:r>
              <a:rPr lang="en-US" b="1" dirty="0" smtClean="0"/>
              <a:t>Reporting</a:t>
            </a:r>
          </a:p>
          <a:p>
            <a:r>
              <a:rPr lang="en-US" b="1" dirty="0" smtClean="0"/>
              <a:t>Proposal writing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38712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="" xmlns:p14="http://schemas.microsoft.com/office/powerpoint/2010/main" val="318828625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Project planning:</a:t>
            </a:r>
          </a:p>
          <a:p>
            <a:r>
              <a:rPr lang="en-US" b="1" dirty="0" smtClean="0"/>
              <a:t>Project managers are </a:t>
            </a:r>
            <a:r>
              <a:rPr lang="en-US" b="1" dirty="0" smtClean="0">
                <a:solidFill>
                  <a:srgbClr val="FF0000"/>
                </a:solidFill>
              </a:rPr>
              <a:t>responsible</a:t>
            </a:r>
            <a:r>
              <a:rPr lang="en-US" b="1" dirty="0" smtClean="0"/>
              <a:t> for</a:t>
            </a:r>
          </a:p>
          <a:p>
            <a:pPr lvl="1"/>
            <a:r>
              <a:rPr lang="en-US" b="1" dirty="0"/>
              <a:t>c</a:t>
            </a:r>
            <a:r>
              <a:rPr lang="en-US" b="1" dirty="0" smtClean="0"/>
              <a:t>ost estimation</a:t>
            </a:r>
          </a:p>
          <a:p>
            <a:pPr lvl="1"/>
            <a:r>
              <a:rPr lang="en-US" b="1" dirty="0"/>
              <a:t>p</a:t>
            </a:r>
            <a:r>
              <a:rPr lang="en-US" b="1" dirty="0" smtClean="0"/>
              <a:t>roject scheduling</a:t>
            </a:r>
          </a:p>
          <a:p>
            <a:pPr lvl="1"/>
            <a:r>
              <a:rPr lang="en-US" b="1" dirty="0"/>
              <a:t>r</a:t>
            </a:r>
            <a:r>
              <a:rPr lang="en-US" b="1" dirty="0" smtClean="0"/>
              <a:t>esource allocation</a:t>
            </a:r>
          </a:p>
          <a:p>
            <a:r>
              <a:rPr lang="en-US" b="1" dirty="0" smtClean="0"/>
              <a:t>Monitoring</a:t>
            </a:r>
          </a:p>
          <a:p>
            <a:pPr lvl="1"/>
            <a:r>
              <a:rPr lang="en-US" b="1" dirty="0"/>
              <a:t>w</a:t>
            </a:r>
            <a:r>
              <a:rPr lang="en-US" b="1" dirty="0" smtClean="0"/>
              <a:t>ork is carried out according to standards</a:t>
            </a:r>
          </a:p>
          <a:p>
            <a:pPr lvl="1"/>
            <a:r>
              <a:rPr lang="en-US" b="1" dirty="0" smtClean="0"/>
              <a:t>progress is according to budget and schedule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1486996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="" xmlns:p14="http://schemas.microsoft.com/office/powerpoint/2010/main" val="313499588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Project planning:</a:t>
            </a:r>
          </a:p>
          <a:p>
            <a:r>
              <a:rPr lang="en-US" b="1" dirty="0" smtClean="0"/>
              <a:t>At proposal stage:</a:t>
            </a:r>
          </a:p>
          <a:p>
            <a:pPr lvl="1"/>
            <a:r>
              <a:rPr lang="en-US" b="1" dirty="0"/>
              <a:t>a</a:t>
            </a:r>
            <a:r>
              <a:rPr lang="en-US" b="1" dirty="0" smtClean="0"/>
              <a:t>re resources available to complete the project</a:t>
            </a:r>
          </a:p>
          <a:p>
            <a:pPr lvl="1"/>
            <a:r>
              <a:rPr lang="en-US" b="1" dirty="0"/>
              <a:t>w</a:t>
            </a:r>
            <a:r>
              <a:rPr lang="en-US" b="1" dirty="0" smtClean="0"/>
              <a:t>hat price to ask (effort, s/</a:t>
            </a:r>
            <a:r>
              <a:rPr lang="en-US" b="1" dirty="0" err="1" smtClean="0"/>
              <a:t>w,h</a:t>
            </a:r>
            <a:r>
              <a:rPr lang="en-US" b="1" dirty="0" smtClean="0"/>
              <a:t>/w, travelling)</a:t>
            </a:r>
          </a:p>
          <a:p>
            <a:r>
              <a:rPr lang="en-US" b="1" dirty="0" smtClean="0"/>
              <a:t>At startup stage:</a:t>
            </a:r>
          </a:p>
          <a:p>
            <a:pPr lvl="1"/>
            <a:r>
              <a:rPr lang="en-US" b="1" dirty="0" smtClean="0"/>
              <a:t>who will work </a:t>
            </a:r>
          </a:p>
          <a:p>
            <a:pPr lvl="1"/>
            <a:r>
              <a:rPr lang="en-US" b="1" dirty="0" smtClean="0"/>
              <a:t>decide about the increments and allocate resources</a:t>
            </a:r>
          </a:p>
          <a:p>
            <a:pPr lvl="1"/>
            <a:r>
              <a:rPr lang="en-US" b="1" dirty="0" smtClean="0"/>
              <a:t>refine estimates as more information is available </a:t>
            </a:r>
          </a:p>
        </p:txBody>
      </p:sp>
    </p:spTree>
    <p:extLst>
      <p:ext uri="{BB962C8B-B14F-4D97-AF65-F5344CB8AC3E}">
        <p14:creationId xmlns="" xmlns:p14="http://schemas.microsoft.com/office/powerpoint/2010/main" val="244742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="" xmlns:p14="http://schemas.microsoft.com/office/powerpoint/2010/main" val="55241804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Project planning:</a:t>
            </a:r>
          </a:p>
          <a:p>
            <a:r>
              <a:rPr lang="en-US" b="1" dirty="0"/>
              <a:t>D</a:t>
            </a:r>
            <a:r>
              <a:rPr lang="en-US" b="1" dirty="0" smtClean="0"/>
              <a:t>uring development process:</a:t>
            </a:r>
          </a:p>
          <a:p>
            <a:pPr lvl="1"/>
            <a:r>
              <a:rPr lang="en-US" b="1" dirty="0" smtClean="0"/>
              <a:t>when project plan needs to be changed</a:t>
            </a:r>
          </a:p>
          <a:p>
            <a:pPr lvl="1"/>
            <a:r>
              <a:rPr lang="en-US" b="1" dirty="0"/>
              <a:t>c</a:t>
            </a:r>
            <a:r>
              <a:rPr lang="en-US" b="1" dirty="0" smtClean="0"/>
              <a:t>an make more accurate estimates about time and cost</a:t>
            </a:r>
          </a:p>
        </p:txBody>
      </p:sp>
    </p:spTree>
    <p:extLst>
      <p:ext uri="{BB962C8B-B14F-4D97-AF65-F5344CB8AC3E}">
        <p14:creationId xmlns="" xmlns:p14="http://schemas.microsoft.com/office/powerpoint/2010/main" val="4153836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="" xmlns:p14="http://schemas.microsoft.com/office/powerpoint/2010/main" val="185271690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Mahmood</a:t>
            </a:r>
            <a:r>
              <a:rPr lang="en-US" dirty="0" smtClean="0"/>
              <a:t>, COMSATS Institute of Information Technology,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86000"/>
            <a:ext cx="7219950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9600" y="50292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Source: </a:t>
            </a:r>
            <a:r>
              <a:rPr lang="en-US" dirty="0" smtClean="0"/>
              <a:t>‘software engineering’ by </a:t>
            </a:r>
            <a:r>
              <a:rPr lang="en-US" dirty="0" err="1" smtClean="0"/>
              <a:t>Sommerville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37309" y="1650317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Project planning:</a:t>
            </a:r>
            <a:endParaRPr lang="en-US" sz="2800" b="1" dirty="0"/>
          </a:p>
        </p:txBody>
      </p:sp>
    </p:spTree>
    <p:extLst>
      <p:ext uri="{BB962C8B-B14F-4D97-AF65-F5344CB8AC3E}">
        <p14:creationId xmlns="" xmlns:p14="http://schemas.microsoft.com/office/powerpoint/2010/main" val="259014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="" xmlns:p14="http://schemas.microsoft.com/office/powerpoint/2010/main" val="230617636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Mahmood</a:t>
            </a:r>
            <a:r>
              <a:rPr lang="en-US" dirty="0" smtClean="0"/>
              <a:t>, COMSATS Institute of Information Technology,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Conflicting areas:</a:t>
            </a:r>
          </a:p>
          <a:p>
            <a:r>
              <a:rPr lang="en-US" b="1" dirty="0" smtClean="0"/>
              <a:t>Project requires to have a well balanced between </a:t>
            </a:r>
            <a:r>
              <a:rPr lang="en-US" b="1" dirty="0" smtClean="0">
                <a:solidFill>
                  <a:srgbClr val="FF0000"/>
                </a:solidFill>
              </a:rPr>
              <a:t>budget</a:t>
            </a:r>
            <a:r>
              <a:rPr lang="en-US" b="1" dirty="0" smtClean="0"/>
              <a:t>, </a:t>
            </a:r>
            <a:r>
              <a:rPr lang="en-US" b="1" dirty="0" smtClean="0">
                <a:solidFill>
                  <a:srgbClr val="FF0000"/>
                </a:solidFill>
              </a:rPr>
              <a:t>time</a:t>
            </a:r>
            <a:r>
              <a:rPr lang="en-US" b="1" dirty="0" smtClean="0"/>
              <a:t> and </a:t>
            </a:r>
            <a:r>
              <a:rPr lang="en-US" b="1" dirty="0" smtClean="0">
                <a:solidFill>
                  <a:srgbClr val="FF0000"/>
                </a:solidFill>
              </a:rPr>
              <a:t>quality</a:t>
            </a:r>
          </a:p>
          <a:p>
            <a:pPr lvl="1"/>
            <a:r>
              <a:rPr lang="en-US" b="1" dirty="0" smtClean="0"/>
              <a:t>change in one can influence others</a:t>
            </a:r>
            <a:endParaRPr 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634" y="3733800"/>
            <a:ext cx="2248766" cy="2203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Down Arrow 10"/>
          <p:cNvSpPr/>
          <p:nvPr/>
        </p:nvSpPr>
        <p:spPr>
          <a:xfrm>
            <a:off x="4191000" y="4447535"/>
            <a:ext cx="304800" cy="13436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962400" y="3962399"/>
            <a:ext cx="838200" cy="381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time</a:t>
            </a:r>
            <a:endParaRPr lang="en-US" b="1" dirty="0"/>
          </a:p>
        </p:txBody>
      </p:sp>
      <p:sp>
        <p:nvSpPr>
          <p:cNvPr id="16" name="Down Arrow 15"/>
          <p:cNvSpPr/>
          <p:nvPr/>
        </p:nvSpPr>
        <p:spPr>
          <a:xfrm>
            <a:off x="5140036" y="4447535"/>
            <a:ext cx="304800" cy="13436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Down Arrow 16"/>
          <p:cNvSpPr/>
          <p:nvPr/>
        </p:nvSpPr>
        <p:spPr>
          <a:xfrm rot="10800000">
            <a:off x="6005943" y="4392115"/>
            <a:ext cx="318655" cy="1399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835236" y="39740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quality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832760" y="396736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cost</a:t>
            </a:r>
            <a:endParaRPr lang="en-US" b="1" dirty="0"/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135658" y="5936898"/>
            <a:ext cx="40207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dirty="0">
                <a:latin typeface="+mn-lt"/>
              </a:rPr>
              <a:t>Source: </a:t>
            </a:r>
            <a:r>
              <a:rPr lang="en-US" dirty="0">
                <a:latin typeface="+mn-lt"/>
              </a:rPr>
              <a:t>Web Engineering – </a:t>
            </a:r>
            <a:r>
              <a:rPr lang="en-US" dirty="0" err="1">
                <a:latin typeface="+mn-lt"/>
              </a:rPr>
              <a:t>Kappel</a:t>
            </a:r>
            <a:r>
              <a:rPr lang="en-US" dirty="0">
                <a:latin typeface="+mn-lt"/>
              </a:rPr>
              <a:t> et al</a:t>
            </a:r>
            <a:r>
              <a:rPr lang="en-US" i="1" dirty="0">
                <a:latin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45763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6" grpId="0" animBg="1"/>
      <p:bldP spid="17" grpId="0" animBg="1"/>
      <p:bldP spid="14" grpId="0"/>
      <p:bldP spid="19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="" xmlns:p14="http://schemas.microsoft.com/office/powerpoint/2010/main" val="361570008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Risk management:</a:t>
            </a:r>
          </a:p>
          <a:p>
            <a:r>
              <a:rPr lang="en-US" b="1" dirty="0" smtClean="0"/>
              <a:t>Project managers are </a:t>
            </a:r>
            <a:r>
              <a:rPr lang="en-US" b="1" dirty="0" smtClean="0">
                <a:solidFill>
                  <a:srgbClr val="FF0000"/>
                </a:solidFill>
              </a:rPr>
              <a:t>responsible</a:t>
            </a:r>
            <a:r>
              <a:rPr lang="en-US" b="1" dirty="0" smtClean="0"/>
              <a:t> for 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anticipation of</a:t>
            </a:r>
            <a:r>
              <a:rPr lang="en-US" b="1" dirty="0" smtClean="0"/>
              <a:t> risks</a:t>
            </a:r>
          </a:p>
          <a:p>
            <a:pPr lvl="2"/>
            <a:r>
              <a:rPr lang="en-US" b="1" dirty="0" smtClean="0"/>
              <a:t>can </a:t>
            </a:r>
            <a:r>
              <a:rPr lang="en-US" b="1" dirty="0" smtClean="0">
                <a:solidFill>
                  <a:srgbClr val="FF0000"/>
                </a:solidFill>
              </a:rPr>
              <a:t>affect</a:t>
            </a:r>
            <a:r>
              <a:rPr lang="en-US" b="1" dirty="0" smtClean="0"/>
              <a:t> schedule or quality</a:t>
            </a:r>
          </a:p>
          <a:p>
            <a:pPr lvl="1"/>
            <a:r>
              <a:rPr lang="en-US" b="1" dirty="0" smtClean="0"/>
              <a:t>taking actions to </a:t>
            </a:r>
            <a:r>
              <a:rPr lang="en-US" b="1" dirty="0" smtClean="0">
                <a:solidFill>
                  <a:srgbClr val="FF0000"/>
                </a:solidFill>
              </a:rPr>
              <a:t>avoid</a:t>
            </a:r>
            <a:r>
              <a:rPr lang="en-US" b="1" dirty="0" smtClean="0"/>
              <a:t> these risks</a:t>
            </a:r>
          </a:p>
        </p:txBody>
      </p:sp>
    </p:spTree>
    <p:extLst>
      <p:ext uri="{BB962C8B-B14F-4D97-AF65-F5344CB8AC3E}">
        <p14:creationId xmlns="" xmlns:p14="http://schemas.microsoft.com/office/powerpoint/2010/main" val="2230170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="" xmlns:p14="http://schemas.microsoft.com/office/powerpoint/2010/main" val="307492834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600200"/>
            <a:ext cx="8991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Risk management:</a:t>
            </a:r>
          </a:p>
          <a:p>
            <a:r>
              <a:rPr lang="en-US" b="1" dirty="0" smtClean="0"/>
              <a:t>Risk categories: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Project risks: </a:t>
            </a:r>
            <a:r>
              <a:rPr lang="en-US" b="1" dirty="0" smtClean="0"/>
              <a:t>affect the project schedule or resources</a:t>
            </a:r>
          </a:p>
          <a:p>
            <a:pPr lvl="1"/>
            <a:r>
              <a:rPr lang="en-US" b="1" dirty="0" smtClean="0"/>
              <a:t>experienced developer leaves the job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Product risks: </a:t>
            </a:r>
            <a:r>
              <a:rPr lang="en-US" b="1" dirty="0" smtClean="0"/>
              <a:t>affect the quality and performance of the product</a:t>
            </a:r>
          </a:p>
          <a:p>
            <a:pPr lvl="1"/>
            <a:r>
              <a:rPr lang="en-US" b="1" dirty="0"/>
              <a:t>a</a:t>
            </a:r>
            <a:r>
              <a:rPr lang="en-US" b="1" dirty="0" smtClean="0"/>
              <a:t> purchased component does not work as expected</a:t>
            </a:r>
          </a:p>
        </p:txBody>
      </p:sp>
    </p:spTree>
    <p:extLst>
      <p:ext uri="{BB962C8B-B14F-4D97-AF65-F5344CB8AC3E}">
        <p14:creationId xmlns="" xmlns:p14="http://schemas.microsoft.com/office/powerpoint/2010/main" val="4243184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="" xmlns:p14="http://schemas.microsoft.com/office/powerpoint/2010/main" val="82283460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600200"/>
            <a:ext cx="8991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Risk management:</a:t>
            </a:r>
          </a:p>
          <a:p>
            <a:r>
              <a:rPr lang="en-US" b="1" dirty="0" smtClean="0"/>
              <a:t>Risk categories: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Business risks: </a:t>
            </a:r>
            <a:r>
              <a:rPr lang="en-US" b="1" dirty="0" smtClean="0"/>
              <a:t>affect the organization developing or procuring the product</a:t>
            </a:r>
          </a:p>
          <a:p>
            <a:pPr lvl="1"/>
            <a:r>
              <a:rPr lang="en-US" b="1" dirty="0"/>
              <a:t>a</a:t>
            </a:r>
            <a:r>
              <a:rPr lang="en-US" b="1" dirty="0" smtClean="0"/>
              <a:t> competitor introduced a new product</a:t>
            </a:r>
          </a:p>
        </p:txBody>
      </p:sp>
    </p:spTree>
    <p:extLst>
      <p:ext uri="{BB962C8B-B14F-4D97-AF65-F5344CB8AC3E}">
        <p14:creationId xmlns="" xmlns:p14="http://schemas.microsoft.com/office/powerpoint/2010/main" val="382685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Risk management: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2351603"/>
            <a:ext cx="8029575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09600" y="50292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Source: </a:t>
            </a:r>
            <a:r>
              <a:rPr lang="en-US" dirty="0" smtClean="0"/>
              <a:t>‘software engineering’ by </a:t>
            </a:r>
            <a:r>
              <a:rPr lang="en-US" dirty="0" err="1" smtClean="0"/>
              <a:t>Sommerville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4289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People management:</a:t>
            </a:r>
          </a:p>
          <a:p>
            <a:r>
              <a:rPr lang="en-US" b="1" dirty="0" smtClean="0"/>
              <a:t>Project managers </a:t>
            </a:r>
            <a:r>
              <a:rPr lang="en-US" b="1" dirty="0" smtClean="0">
                <a:solidFill>
                  <a:srgbClr val="FF0000"/>
                </a:solidFill>
              </a:rPr>
              <a:t>responsible</a:t>
            </a:r>
            <a:r>
              <a:rPr lang="en-US" b="1" dirty="0" smtClean="0"/>
              <a:t> for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c</a:t>
            </a:r>
            <a:r>
              <a:rPr lang="en-US" b="1" dirty="0" smtClean="0">
                <a:solidFill>
                  <a:srgbClr val="FF0000"/>
                </a:solidFill>
              </a:rPr>
              <a:t>hoosing</a:t>
            </a:r>
            <a:r>
              <a:rPr lang="en-US" b="1" dirty="0" smtClean="0"/>
              <a:t> people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establishing</a:t>
            </a:r>
            <a:r>
              <a:rPr lang="en-US" b="1" dirty="0" smtClean="0"/>
              <a:t> ways of working</a:t>
            </a:r>
          </a:p>
          <a:p>
            <a:r>
              <a:rPr lang="en-US" b="1" dirty="0" smtClean="0"/>
              <a:t>Characteristics of web development team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multidisciplinary: </a:t>
            </a:r>
            <a:r>
              <a:rPr lang="en-US" b="1" dirty="0" smtClean="0"/>
              <a:t>experts from diverse fields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Parallelism: </a:t>
            </a:r>
            <a:r>
              <a:rPr lang="en-US" b="1" dirty="0" smtClean="0"/>
              <a:t>parallel work on large task  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Small size: </a:t>
            </a:r>
            <a:r>
              <a:rPr lang="en-US" b="1" dirty="0" smtClean="0"/>
              <a:t>due to budget constraints/short development cycles</a:t>
            </a:r>
          </a:p>
          <a:p>
            <a:endParaRPr lang="en-US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24866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4525963"/>
          </a:xfrm>
        </p:spPr>
        <p:txBody>
          <a:bodyPr>
            <a:normAutofit/>
          </a:bodyPr>
          <a:lstStyle/>
          <a:p>
            <a:r>
              <a:rPr lang="en-US" b="1" dirty="0" smtClean="0"/>
              <a:t>People management:</a:t>
            </a:r>
          </a:p>
          <a:p>
            <a:r>
              <a:rPr lang="en-US" b="1" dirty="0" smtClean="0"/>
              <a:t>PM </a:t>
            </a:r>
            <a:r>
              <a:rPr lang="en-US" b="1" dirty="0" smtClean="0">
                <a:solidFill>
                  <a:srgbClr val="FF0000"/>
                </a:solidFill>
              </a:rPr>
              <a:t>solves</a:t>
            </a:r>
            <a:r>
              <a:rPr lang="en-US" b="1" dirty="0" smtClean="0"/>
              <a:t> conflicts if members are working as group</a:t>
            </a:r>
          </a:p>
          <a:p>
            <a:pPr lvl="1"/>
            <a:r>
              <a:rPr lang="en-US" b="1" dirty="0"/>
              <a:t>m</a:t>
            </a:r>
            <a:r>
              <a:rPr lang="en-US" b="1" dirty="0" smtClean="0"/>
              <a:t>ust be solved </a:t>
            </a:r>
            <a:r>
              <a:rPr lang="en-US" b="1" dirty="0" smtClean="0">
                <a:solidFill>
                  <a:srgbClr val="FF0000"/>
                </a:solidFill>
              </a:rPr>
              <a:t>early</a:t>
            </a:r>
            <a:r>
              <a:rPr lang="en-US" b="1" dirty="0" smtClean="0"/>
              <a:t> to meet time constraints</a:t>
            </a:r>
          </a:p>
          <a:p>
            <a:pPr lvl="1"/>
            <a:r>
              <a:rPr lang="en-US" b="1" dirty="0" smtClean="0"/>
              <a:t>due to short development time, even </a:t>
            </a:r>
            <a:r>
              <a:rPr lang="en-US" b="1" dirty="0" smtClean="0">
                <a:solidFill>
                  <a:srgbClr val="FF0000"/>
                </a:solidFill>
              </a:rPr>
              <a:t>suboptimal </a:t>
            </a:r>
            <a:r>
              <a:rPr lang="en-US" b="1" dirty="0" smtClean="0"/>
              <a:t>solution is acceptable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0823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4525963"/>
          </a:xfrm>
        </p:spPr>
        <p:txBody>
          <a:bodyPr>
            <a:normAutofit/>
          </a:bodyPr>
          <a:lstStyle/>
          <a:p>
            <a:r>
              <a:rPr lang="en-US" b="1" dirty="0" smtClean="0"/>
              <a:t>People management:</a:t>
            </a:r>
          </a:p>
          <a:p>
            <a:r>
              <a:rPr lang="en-US" b="1" dirty="0" smtClean="0"/>
              <a:t>Web team composition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048000"/>
            <a:ext cx="508635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>
            <a:off x="1267691" y="4143375"/>
            <a:ext cx="685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8709" y="3958709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roles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295400" y="4572000"/>
            <a:ext cx="658091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57200" y="4328041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people</a:t>
            </a:r>
            <a:endParaRPr lang="en-US" b="1" dirty="0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443345" y="5580373"/>
            <a:ext cx="40207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 dirty="0">
                <a:latin typeface="+mn-lt"/>
              </a:rPr>
              <a:t>Source: </a:t>
            </a:r>
            <a:r>
              <a:rPr lang="en-US" dirty="0">
                <a:latin typeface="+mn-lt"/>
              </a:rPr>
              <a:t>Web Engineering – </a:t>
            </a:r>
            <a:r>
              <a:rPr lang="en-US" dirty="0" err="1">
                <a:latin typeface="+mn-lt"/>
              </a:rPr>
              <a:t>Kappel</a:t>
            </a:r>
            <a:r>
              <a:rPr lang="en-US" dirty="0">
                <a:latin typeface="+mn-lt"/>
              </a:rPr>
              <a:t> et al</a:t>
            </a:r>
            <a:r>
              <a:rPr lang="en-US" i="1" dirty="0">
                <a:latin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412215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4525963"/>
          </a:xfrm>
        </p:spPr>
        <p:txBody>
          <a:bodyPr>
            <a:normAutofit/>
          </a:bodyPr>
          <a:lstStyle/>
          <a:p>
            <a:r>
              <a:rPr lang="en-US" b="1" dirty="0" smtClean="0"/>
              <a:t>Reporting:</a:t>
            </a:r>
          </a:p>
          <a:p>
            <a:r>
              <a:rPr lang="en-US" b="1" dirty="0" smtClean="0"/>
              <a:t>Project mangers are responsible for reporting</a:t>
            </a:r>
          </a:p>
          <a:p>
            <a:pPr lvl="1"/>
            <a:r>
              <a:rPr lang="en-US" b="1" dirty="0"/>
              <a:t>o</a:t>
            </a:r>
            <a:r>
              <a:rPr lang="en-US" b="1" dirty="0" smtClean="0"/>
              <a:t>n </a:t>
            </a:r>
            <a:r>
              <a:rPr lang="en-US" b="1" dirty="0" smtClean="0">
                <a:solidFill>
                  <a:srgbClr val="FF0000"/>
                </a:solidFill>
              </a:rPr>
              <a:t>progress</a:t>
            </a:r>
            <a:r>
              <a:rPr lang="en-US" b="1" dirty="0" smtClean="0"/>
              <a:t> of a project to</a:t>
            </a:r>
            <a:r>
              <a:rPr lang="en-US" b="1" dirty="0" smtClean="0">
                <a:solidFill>
                  <a:srgbClr val="FF0000"/>
                </a:solidFill>
              </a:rPr>
              <a:t> customers </a:t>
            </a:r>
            <a:r>
              <a:rPr lang="en-US" b="1" dirty="0" smtClean="0"/>
              <a:t>and </a:t>
            </a:r>
            <a:r>
              <a:rPr lang="en-US" b="1" dirty="0" smtClean="0">
                <a:solidFill>
                  <a:srgbClr val="FF0000"/>
                </a:solidFill>
              </a:rPr>
              <a:t>managers</a:t>
            </a:r>
            <a:r>
              <a:rPr lang="en-US" b="1" dirty="0" smtClean="0"/>
              <a:t> of the company</a:t>
            </a:r>
          </a:p>
          <a:p>
            <a:r>
              <a:rPr lang="en-US" b="1" dirty="0" smtClean="0"/>
              <a:t>Proposal writing:</a:t>
            </a:r>
            <a:endParaRPr lang="en-US" b="1" dirty="0"/>
          </a:p>
          <a:p>
            <a:r>
              <a:rPr lang="en-US" b="1" dirty="0"/>
              <a:t>w</a:t>
            </a:r>
            <a:r>
              <a:rPr lang="en-US" b="1" dirty="0" smtClean="0"/>
              <a:t>rite proposal to win a project</a:t>
            </a:r>
          </a:p>
          <a:p>
            <a:pPr lvl="1"/>
            <a:r>
              <a:rPr lang="en-US" b="1" dirty="0"/>
              <a:t>c</a:t>
            </a:r>
            <a:r>
              <a:rPr lang="en-US" b="1" dirty="0" smtClean="0"/>
              <a:t>ritical task</a:t>
            </a:r>
          </a:p>
          <a:p>
            <a:endParaRPr lang="en-US" b="1" dirty="0" smtClean="0"/>
          </a:p>
          <a:p>
            <a:endParaRPr lang="en-US" b="1" dirty="0"/>
          </a:p>
          <a:p>
            <a:pPr lvl="1"/>
            <a:endParaRPr lang="en-US" b="1" dirty="0" smtClean="0"/>
          </a:p>
          <a:p>
            <a:pPr lvl="1"/>
            <a:endParaRPr lang="en-US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56624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Golden rules for Web project managers:</a:t>
            </a:r>
          </a:p>
          <a:p>
            <a:r>
              <a:rPr lang="en-US" b="1" dirty="0" smtClean="0"/>
              <a:t>Take </a:t>
            </a:r>
            <a:r>
              <a:rPr lang="en-US" b="1" dirty="0"/>
              <a:t>care of </a:t>
            </a:r>
            <a:r>
              <a:rPr lang="en-US" b="1" dirty="0">
                <a:solidFill>
                  <a:srgbClr val="FF0000"/>
                </a:solidFill>
              </a:rPr>
              <a:t>ethics </a:t>
            </a:r>
            <a:r>
              <a:rPr lang="en-US" b="1" dirty="0"/>
              <a:t>in the </a:t>
            </a:r>
            <a:r>
              <a:rPr lang="en-US" b="1" dirty="0" smtClean="0"/>
              <a:t>team</a:t>
            </a:r>
            <a:endParaRPr lang="en-US" b="1" dirty="0"/>
          </a:p>
          <a:p>
            <a:r>
              <a:rPr lang="en-US" b="1" dirty="0" smtClean="0">
                <a:solidFill>
                  <a:srgbClr val="FF0000"/>
                </a:solidFill>
              </a:rPr>
              <a:t>Stress</a:t>
            </a:r>
            <a:r>
              <a:rPr lang="en-US" b="1" dirty="0" smtClean="0"/>
              <a:t> </a:t>
            </a:r>
            <a:r>
              <a:rPr lang="en-US" b="1" dirty="0"/>
              <a:t>the importance of different </a:t>
            </a:r>
            <a:r>
              <a:rPr lang="en-US" b="1" dirty="0">
                <a:solidFill>
                  <a:srgbClr val="FF0000"/>
                </a:solidFill>
              </a:rPr>
              <a:t>application</a:t>
            </a:r>
            <a:r>
              <a:rPr lang="en-US" b="1" dirty="0"/>
              <a:t> knowledge for the </a:t>
            </a:r>
            <a:r>
              <a:rPr lang="en-US" b="1" dirty="0" smtClean="0"/>
              <a:t>project</a:t>
            </a:r>
            <a:endParaRPr lang="en-US" b="1" dirty="0"/>
          </a:p>
          <a:p>
            <a:r>
              <a:rPr lang="en-US" b="1" dirty="0" smtClean="0"/>
              <a:t>Solve </a:t>
            </a:r>
            <a:r>
              <a:rPr lang="en-US" b="1" dirty="0"/>
              <a:t>conflicts </a:t>
            </a:r>
            <a:r>
              <a:rPr lang="en-US" b="1" dirty="0">
                <a:solidFill>
                  <a:srgbClr val="FF0000"/>
                </a:solidFill>
              </a:rPr>
              <a:t>quickly. </a:t>
            </a:r>
            <a:r>
              <a:rPr lang="en-US" b="1" dirty="0"/>
              <a:t>Make sure no team member is a </a:t>
            </a:r>
            <a:r>
              <a:rPr lang="en-US" b="1" dirty="0">
                <a:solidFill>
                  <a:srgbClr val="FF0000"/>
                </a:solidFill>
              </a:rPr>
              <a:t>winner or a loser </a:t>
            </a:r>
            <a:r>
              <a:rPr lang="en-US" b="1" dirty="0"/>
              <a:t>all the </a:t>
            </a:r>
            <a:r>
              <a:rPr lang="en-US" b="1" dirty="0" smtClean="0"/>
              <a:t>time</a:t>
            </a:r>
            <a:endParaRPr lang="en-US" b="1" dirty="0"/>
          </a:p>
          <a:p>
            <a:r>
              <a:rPr lang="en-US" b="1" dirty="0" smtClean="0">
                <a:solidFill>
                  <a:srgbClr val="FF0000"/>
                </a:solidFill>
              </a:rPr>
              <a:t>Explain</a:t>
            </a:r>
            <a:r>
              <a:rPr lang="en-US" b="1" dirty="0" smtClean="0"/>
              <a:t> </a:t>
            </a:r>
            <a:r>
              <a:rPr lang="en-US" b="1" dirty="0"/>
              <a:t>to each team member his or her </a:t>
            </a:r>
            <a:r>
              <a:rPr lang="en-US" b="1" dirty="0">
                <a:solidFill>
                  <a:srgbClr val="FF0000"/>
                </a:solidFill>
              </a:rPr>
              <a:t>roles and responsibilities</a:t>
            </a:r>
            <a:r>
              <a:rPr lang="en-US" b="1" dirty="0"/>
              <a:t> </a:t>
            </a:r>
            <a:r>
              <a:rPr lang="en-US" b="1" dirty="0" smtClean="0"/>
              <a:t>continuously</a:t>
            </a:r>
            <a:endParaRPr lang="en-US" b="1" dirty="0"/>
          </a:p>
          <a:p>
            <a:r>
              <a:rPr lang="en-US" b="1" dirty="0" smtClean="0">
                <a:solidFill>
                  <a:srgbClr val="FF0000"/>
                </a:solidFill>
              </a:rPr>
              <a:t>Identify</a:t>
            </a:r>
            <a:r>
              <a:rPr lang="en-US" b="1" dirty="0" smtClean="0"/>
              <a:t> </a:t>
            </a:r>
            <a:r>
              <a:rPr lang="en-US" b="1" dirty="0"/>
              <a:t>parallel </a:t>
            </a:r>
            <a:r>
              <a:rPr lang="en-US" b="1" dirty="0" smtClean="0"/>
              <a:t>developments</a:t>
            </a:r>
            <a:endParaRPr lang="en-US" b="1" dirty="0"/>
          </a:p>
          <a:p>
            <a:endParaRPr lang="en-US" b="1" dirty="0"/>
          </a:p>
          <a:p>
            <a:pPr lvl="1"/>
            <a:endParaRPr lang="en-US" b="1" dirty="0" smtClean="0"/>
          </a:p>
          <a:p>
            <a:pPr lvl="1"/>
            <a:endParaRPr lang="en-US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5738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smtClean="0"/>
              <a:t>Golden rules for Web project managers: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Distribute</a:t>
            </a:r>
            <a:r>
              <a:rPr lang="en-US" b="1" dirty="0" smtClean="0"/>
              <a:t> </a:t>
            </a:r>
            <a:r>
              <a:rPr lang="en-US" b="1" dirty="0"/>
              <a:t>documentation tasks to team members fairly according to their </a:t>
            </a:r>
            <a:r>
              <a:rPr lang="en-US" b="1" dirty="0" smtClean="0"/>
              <a:t>scope</a:t>
            </a:r>
            <a:endParaRPr lang="en-US" b="1" dirty="0"/>
          </a:p>
          <a:p>
            <a:r>
              <a:rPr lang="en-US" b="1" dirty="0" smtClean="0">
                <a:solidFill>
                  <a:srgbClr val="FF0000"/>
                </a:solidFill>
              </a:rPr>
              <a:t>Promote </a:t>
            </a:r>
            <a:r>
              <a:rPr lang="en-US" b="1" dirty="0">
                <a:solidFill>
                  <a:srgbClr val="FF0000"/>
                </a:solidFill>
              </a:rPr>
              <a:t>and coordinate </a:t>
            </a:r>
            <a:r>
              <a:rPr lang="en-US" b="1" dirty="0"/>
              <a:t>the continuous use of tools from the very beginning of the </a:t>
            </a:r>
            <a:r>
              <a:rPr lang="en-US" b="1" dirty="0" smtClean="0"/>
              <a:t>project</a:t>
            </a:r>
            <a:endParaRPr lang="en-US" b="1" dirty="0"/>
          </a:p>
          <a:p>
            <a:r>
              <a:rPr lang="en-US" b="1" dirty="0" smtClean="0">
                <a:solidFill>
                  <a:srgbClr val="FF0000"/>
                </a:solidFill>
              </a:rPr>
              <a:t>Translate</a:t>
            </a:r>
            <a:r>
              <a:rPr lang="en-US" b="1" dirty="0" smtClean="0"/>
              <a:t> </a:t>
            </a:r>
            <a:r>
              <a:rPr lang="en-US" b="1" dirty="0"/>
              <a:t>costs and values into different </a:t>
            </a:r>
            <a:r>
              <a:rPr lang="en-US" b="1" dirty="0">
                <a:solidFill>
                  <a:srgbClr val="FF0000"/>
                </a:solidFill>
              </a:rPr>
              <a:t>project </a:t>
            </a:r>
            <a:r>
              <a:rPr lang="en-US" b="1" dirty="0" smtClean="0">
                <a:solidFill>
                  <a:srgbClr val="FF0000"/>
                </a:solidFill>
              </a:rPr>
              <a:t>areas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Promote</a:t>
            </a:r>
            <a:r>
              <a:rPr lang="en-US" b="1" dirty="0" smtClean="0"/>
              <a:t> </a:t>
            </a:r>
            <a:r>
              <a:rPr lang="en-US" b="1" dirty="0"/>
              <a:t>the continuous </a:t>
            </a:r>
            <a:r>
              <a:rPr lang="en-US" b="1" dirty="0" smtClean="0">
                <a:solidFill>
                  <a:srgbClr val="FF0000"/>
                </a:solidFill>
              </a:rPr>
              <a:t>involvement</a:t>
            </a:r>
            <a:r>
              <a:rPr lang="en-US" b="1" dirty="0" smtClean="0"/>
              <a:t> </a:t>
            </a:r>
            <a:r>
              <a:rPr lang="en-US" b="1" dirty="0"/>
              <a:t>of the customer in the </a:t>
            </a:r>
            <a:r>
              <a:rPr lang="en-US" b="1" dirty="0" smtClean="0"/>
              <a:t>project</a:t>
            </a:r>
            <a:endParaRPr lang="en-US" b="1" dirty="0"/>
          </a:p>
          <a:p>
            <a:r>
              <a:rPr lang="en-US" b="1" dirty="0" smtClean="0"/>
              <a:t>Always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keep </a:t>
            </a:r>
            <a:r>
              <a:rPr lang="en-US" b="1" dirty="0"/>
              <a:t>an eye on the project </a:t>
            </a:r>
            <a:r>
              <a:rPr lang="en-US" b="1" dirty="0">
                <a:solidFill>
                  <a:srgbClr val="FF0000"/>
                </a:solidFill>
              </a:rPr>
              <a:t>progress</a:t>
            </a:r>
            <a:r>
              <a:rPr lang="en-US" b="1" dirty="0"/>
              <a:t> and</a:t>
            </a:r>
            <a:r>
              <a:rPr lang="en-US" b="1" i="1" dirty="0"/>
              <a:t> </a:t>
            </a:r>
            <a:r>
              <a:rPr lang="en-US" b="1" dirty="0"/>
              <a:t>the </a:t>
            </a:r>
            <a:r>
              <a:rPr lang="en-US" b="1" dirty="0">
                <a:solidFill>
                  <a:srgbClr val="FF0000"/>
                </a:solidFill>
              </a:rPr>
              <a:t>project </a:t>
            </a:r>
            <a:r>
              <a:rPr lang="en-US" b="1" dirty="0" smtClean="0">
                <a:solidFill>
                  <a:srgbClr val="FF0000"/>
                </a:solidFill>
              </a:rPr>
              <a:t>objective</a:t>
            </a:r>
          </a:p>
          <a:p>
            <a:endParaRPr lang="en-US" b="1" dirty="0"/>
          </a:p>
          <a:p>
            <a:pPr lvl="1"/>
            <a:endParaRPr lang="en-US" b="1" dirty="0" smtClean="0"/>
          </a:p>
          <a:p>
            <a:pPr lvl="1"/>
            <a:endParaRPr lang="en-US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18597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="" xmlns:p14="http://schemas.microsoft.com/office/powerpoint/2010/main" val="56347654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Main </a:t>
            </a:r>
            <a:r>
              <a:rPr lang="en-US" b="1" dirty="0" smtClean="0"/>
              <a:t>objective:                               </a:t>
            </a:r>
          </a:p>
          <a:p>
            <a:pPr lvl="1"/>
            <a:r>
              <a:rPr lang="en-US" b="1" dirty="0" smtClean="0"/>
              <a:t>Create </a:t>
            </a:r>
            <a:r>
              <a:rPr lang="en-US" b="1" dirty="0"/>
              <a:t>a quality product at </a:t>
            </a:r>
            <a:r>
              <a:rPr lang="en-US" b="1" dirty="0" smtClean="0">
                <a:solidFill>
                  <a:srgbClr val="FF0000"/>
                </a:solidFill>
              </a:rPr>
              <a:t>lowest possible cost!                                       </a:t>
            </a:r>
          </a:p>
          <a:p>
            <a:pPr lvl="1"/>
            <a:r>
              <a:rPr lang="en-US" b="1" dirty="0" smtClean="0"/>
              <a:t>Create </a:t>
            </a:r>
            <a:r>
              <a:rPr lang="en-US" b="1" dirty="0"/>
              <a:t>a usable product in </a:t>
            </a:r>
            <a:r>
              <a:rPr lang="en-US" b="1" dirty="0" smtClean="0">
                <a:solidFill>
                  <a:srgbClr val="FF0000"/>
                </a:solidFill>
              </a:rPr>
              <a:t>shortest possible time!                                </a:t>
            </a:r>
          </a:p>
          <a:p>
            <a:r>
              <a:rPr lang="en-US" b="1" dirty="0" smtClean="0"/>
              <a:t> Project size:</a:t>
            </a:r>
            <a:endParaRPr lang="en-US" b="1" i="1" dirty="0" smtClean="0"/>
          </a:p>
          <a:p>
            <a:pPr lvl="1"/>
            <a:r>
              <a:rPr lang="en-US" b="1" dirty="0" smtClean="0"/>
              <a:t> Medium </a:t>
            </a:r>
            <a:r>
              <a:rPr lang="en-US" b="1" dirty="0"/>
              <a:t>to large </a:t>
            </a:r>
            <a:r>
              <a:rPr lang="en-US" b="1" dirty="0">
                <a:solidFill>
                  <a:srgbClr val="FF0000"/>
                </a:solidFill>
              </a:rPr>
              <a:t>(10 to 100 </a:t>
            </a:r>
            <a:r>
              <a:rPr lang="en-US" b="1" dirty="0" smtClean="0">
                <a:solidFill>
                  <a:srgbClr val="FF0000"/>
                </a:solidFill>
              </a:rPr>
              <a:t>people and more)                       </a:t>
            </a:r>
          </a:p>
          <a:p>
            <a:pPr lvl="1"/>
            <a:r>
              <a:rPr lang="en-US" b="1" dirty="0" smtClean="0"/>
              <a:t>Usually </a:t>
            </a:r>
            <a:r>
              <a:rPr lang="en-US" b="1" dirty="0"/>
              <a:t>small </a:t>
            </a:r>
            <a:r>
              <a:rPr lang="en-US" b="1" dirty="0">
                <a:solidFill>
                  <a:srgbClr val="FF0000"/>
                </a:solidFill>
              </a:rPr>
              <a:t>(6 +</a:t>
            </a:r>
            <a:r>
              <a:rPr lang="en-US" b="1" i="1" dirty="0">
                <a:solidFill>
                  <a:srgbClr val="FF0000"/>
                </a:solidFill>
              </a:rPr>
              <a:t>/</a:t>
            </a:r>
            <a:r>
              <a:rPr lang="en-US" b="1" dirty="0">
                <a:solidFill>
                  <a:srgbClr val="FF0000"/>
                </a:solidFill>
              </a:rPr>
              <a:t>− 3 people)</a:t>
            </a:r>
          </a:p>
          <a:p>
            <a:r>
              <a:rPr lang="en-US" b="1" dirty="0" smtClean="0"/>
              <a:t>Duration:                                           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12 </a:t>
            </a:r>
            <a:r>
              <a:rPr lang="en-US" b="1" dirty="0">
                <a:solidFill>
                  <a:srgbClr val="FF0000"/>
                </a:solidFill>
              </a:rPr>
              <a:t>to 18 </a:t>
            </a:r>
            <a:r>
              <a:rPr lang="en-US" b="1" dirty="0"/>
              <a:t>months on average </a:t>
            </a:r>
            <a:r>
              <a:rPr lang="en-US" b="1" dirty="0" smtClean="0"/>
              <a:t>                                                                           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3 </a:t>
            </a:r>
            <a:r>
              <a:rPr lang="en-US" b="1" dirty="0">
                <a:solidFill>
                  <a:srgbClr val="FF0000"/>
                </a:solidFill>
              </a:rPr>
              <a:t>to 6 </a:t>
            </a:r>
            <a:r>
              <a:rPr lang="en-US" b="1" dirty="0"/>
              <a:t>months on </a:t>
            </a:r>
            <a:r>
              <a:rPr lang="en-US" b="1" dirty="0" smtClean="0"/>
              <a:t>average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4882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="" xmlns:p14="http://schemas.microsoft.com/office/powerpoint/2010/main" val="132851618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Cost </a:t>
            </a:r>
            <a:r>
              <a:rPr lang="en-US" dirty="0" smtClean="0"/>
              <a:t>                                                   </a:t>
            </a:r>
          </a:p>
          <a:p>
            <a:pPr lvl="1"/>
            <a:r>
              <a:rPr lang="en-US" b="1" dirty="0" smtClean="0"/>
              <a:t>several </a:t>
            </a:r>
            <a:r>
              <a:rPr lang="en-US" b="1" dirty="0">
                <a:solidFill>
                  <a:srgbClr val="FF0000"/>
                </a:solidFill>
              </a:rPr>
              <a:t>million</a:t>
            </a:r>
            <a:r>
              <a:rPr lang="en-US" b="1" dirty="0"/>
              <a:t> dollars </a:t>
            </a:r>
            <a:r>
              <a:rPr lang="en-US" b="1" dirty="0" smtClean="0"/>
              <a:t>                                                                                    </a:t>
            </a:r>
          </a:p>
          <a:p>
            <a:pPr lvl="1"/>
            <a:r>
              <a:rPr lang="en-US" b="1" dirty="0" smtClean="0"/>
              <a:t>several </a:t>
            </a:r>
            <a:r>
              <a:rPr lang="en-US" b="1" dirty="0">
                <a:solidFill>
                  <a:srgbClr val="FF0000"/>
                </a:solidFill>
              </a:rPr>
              <a:t>thousand</a:t>
            </a:r>
            <a:r>
              <a:rPr lang="en-US" b="1" dirty="0"/>
              <a:t> dollars</a:t>
            </a:r>
          </a:p>
          <a:p>
            <a:r>
              <a:rPr lang="en-US" b="1" dirty="0" smtClean="0"/>
              <a:t>Development approach                  </a:t>
            </a:r>
          </a:p>
          <a:p>
            <a:pPr lvl="1"/>
            <a:r>
              <a:rPr lang="en-US" b="1" dirty="0"/>
              <a:t>b</a:t>
            </a:r>
            <a:r>
              <a:rPr lang="en-US" b="1" dirty="0" smtClean="0"/>
              <a:t>ased on requirements; structured  into </a:t>
            </a:r>
            <a:r>
              <a:rPr lang="en-US" b="1" dirty="0" smtClean="0">
                <a:solidFill>
                  <a:srgbClr val="FF0000"/>
                </a:solidFill>
              </a:rPr>
              <a:t>phases</a:t>
            </a:r>
            <a:r>
              <a:rPr lang="en-US" b="1" dirty="0" smtClean="0"/>
              <a:t>; incremental; </a:t>
            </a:r>
            <a:r>
              <a:rPr lang="en-US" b="1" dirty="0" smtClean="0">
                <a:solidFill>
                  <a:srgbClr val="FF0000"/>
                </a:solidFill>
              </a:rPr>
              <a:t>documentation-driven</a:t>
            </a:r>
          </a:p>
          <a:p>
            <a:pPr lvl="1"/>
            <a:r>
              <a:rPr lang="en-US" b="1" dirty="0" smtClean="0"/>
              <a:t>Agile methods</a:t>
            </a:r>
            <a:endParaRPr lang="en-US" b="1" dirty="0"/>
          </a:p>
          <a:p>
            <a:r>
              <a:rPr lang="en-US" b="1" dirty="0" smtClean="0"/>
              <a:t>Technologies                                    </a:t>
            </a:r>
          </a:p>
          <a:p>
            <a:pPr lvl="1"/>
            <a:r>
              <a:rPr lang="en-US" b="1" dirty="0" smtClean="0"/>
              <a:t>OO methods</a:t>
            </a:r>
          </a:p>
          <a:p>
            <a:pPr lvl="1"/>
            <a:r>
              <a:rPr lang="en-US" b="1" dirty="0"/>
              <a:t>w</a:t>
            </a:r>
            <a:r>
              <a:rPr lang="en-US" b="1" dirty="0" smtClean="0"/>
              <a:t>eb technologies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08145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="" xmlns:p14="http://schemas.microsoft.com/office/powerpoint/2010/main" val="215202067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Product  </a:t>
            </a:r>
          </a:p>
          <a:p>
            <a:pPr lvl="1"/>
            <a:r>
              <a:rPr lang="en-US" b="1" dirty="0" smtClean="0"/>
              <a:t>Code-based</a:t>
            </a:r>
            <a:r>
              <a:rPr lang="en-US" b="1" dirty="0"/>
              <a:t>; </a:t>
            </a:r>
            <a:r>
              <a:rPr lang="en-US" b="1" dirty="0" smtClean="0"/>
              <a:t>poor reusability; complex </a:t>
            </a:r>
            <a:r>
              <a:rPr lang="en-US" b="1" dirty="0"/>
              <a:t>applications</a:t>
            </a:r>
          </a:p>
          <a:p>
            <a:pPr lvl="1"/>
            <a:r>
              <a:rPr lang="en-US" b="1" dirty="0"/>
              <a:t>High reusability; </a:t>
            </a:r>
            <a:r>
              <a:rPr lang="en-US" b="1" dirty="0" smtClean="0"/>
              <a:t>standard components</a:t>
            </a:r>
            <a:r>
              <a:rPr lang="en-US" b="1" dirty="0"/>
              <a:t>; many </a:t>
            </a:r>
            <a:r>
              <a:rPr lang="en-US" b="1" dirty="0" smtClean="0"/>
              <a:t>standard applications</a:t>
            </a:r>
            <a:endParaRPr lang="en-US" b="1" dirty="0"/>
          </a:p>
          <a:p>
            <a:r>
              <a:rPr lang="en-US" b="1" dirty="0"/>
              <a:t>Staff profile </a:t>
            </a:r>
            <a:endParaRPr lang="en-US" b="1" dirty="0" smtClean="0"/>
          </a:p>
          <a:p>
            <a:pPr lvl="1"/>
            <a:r>
              <a:rPr lang="en-US" b="1" dirty="0" smtClean="0"/>
              <a:t>Professional </a:t>
            </a:r>
            <a:r>
              <a:rPr lang="en-US" b="1" dirty="0"/>
              <a:t>software </a:t>
            </a:r>
            <a:r>
              <a:rPr lang="en-US" b="1" dirty="0" smtClean="0"/>
              <a:t>developers with </a:t>
            </a:r>
            <a:r>
              <a:rPr lang="en-US" b="1" dirty="0"/>
              <a:t>several years of experience</a:t>
            </a:r>
          </a:p>
          <a:p>
            <a:pPr lvl="1"/>
            <a:r>
              <a:rPr lang="en-US" b="1" dirty="0"/>
              <a:t>Multimedia designers; </a:t>
            </a:r>
            <a:r>
              <a:rPr lang="en-US" b="1" dirty="0" smtClean="0"/>
              <a:t>Web programmers </a:t>
            </a:r>
            <a:r>
              <a:rPr lang="en-US" b="1" dirty="0"/>
              <a:t>(Java, etc</a:t>
            </a:r>
            <a:r>
              <a:rPr lang="en-US" b="1" dirty="0" smtClean="0"/>
              <a:t>.);  PR/marketing </a:t>
            </a:r>
            <a:r>
              <a:rPr lang="en-US" b="1" dirty="0"/>
              <a:t>people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19418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="" xmlns:p14="http://schemas.microsoft.com/office/powerpoint/2010/main" val="158885700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Project management</a:t>
            </a:r>
          </a:p>
          <a:p>
            <a:r>
              <a:rPr lang="en-US" b="1" dirty="0" smtClean="0"/>
              <a:t>Responsibilities/tasks of a Project manager</a:t>
            </a:r>
          </a:p>
          <a:p>
            <a:pPr lvl="1"/>
            <a:r>
              <a:rPr lang="en-US" b="1" dirty="0" smtClean="0"/>
              <a:t>Planning</a:t>
            </a:r>
          </a:p>
          <a:p>
            <a:pPr lvl="1"/>
            <a:r>
              <a:rPr lang="en-US" b="1" dirty="0" smtClean="0"/>
              <a:t>Risk management	</a:t>
            </a:r>
          </a:p>
          <a:p>
            <a:pPr lvl="1"/>
            <a:r>
              <a:rPr lang="en-US" b="1" dirty="0" smtClean="0"/>
              <a:t>People management</a:t>
            </a:r>
          </a:p>
          <a:p>
            <a:pPr lvl="1"/>
            <a:r>
              <a:rPr lang="en-US" b="1" dirty="0" smtClean="0"/>
              <a:t>Reporting</a:t>
            </a:r>
          </a:p>
          <a:p>
            <a:pPr lvl="1"/>
            <a:r>
              <a:rPr lang="en-US" b="1" dirty="0" smtClean="0"/>
              <a:t>Proposal writing</a:t>
            </a:r>
          </a:p>
          <a:p>
            <a:r>
              <a:rPr lang="en-US" b="1" dirty="0" smtClean="0"/>
              <a:t>Traditional vs. web engineering</a:t>
            </a:r>
          </a:p>
        </p:txBody>
      </p:sp>
    </p:spTree>
    <p:extLst>
      <p:ext uri="{BB962C8B-B14F-4D97-AF65-F5344CB8AC3E}">
        <p14:creationId xmlns="" xmlns:p14="http://schemas.microsoft.com/office/powerpoint/2010/main" val="42640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="" xmlns:p14="http://schemas.microsoft.com/office/powerpoint/2010/main" val="65140285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algn="just">
              <a:defRPr/>
            </a:pPr>
            <a:r>
              <a:rPr lang="en-US" b="1" dirty="0" smtClean="0">
                <a:solidFill>
                  <a:srgbClr val="FF0000"/>
                </a:solidFill>
              </a:rPr>
              <a:t>Chapter </a:t>
            </a:r>
            <a:r>
              <a:rPr lang="en-US" b="1" dirty="0">
                <a:solidFill>
                  <a:srgbClr val="FF0000"/>
                </a:solidFill>
              </a:rPr>
              <a:t>9</a:t>
            </a:r>
            <a:r>
              <a:rPr lang="en-US" b="1" dirty="0" smtClean="0"/>
              <a:t>, </a:t>
            </a:r>
            <a:r>
              <a:rPr lang="en-US" sz="3200" b="1" dirty="0" err="1" smtClean="0"/>
              <a:t>Kappel</a:t>
            </a:r>
            <a:r>
              <a:rPr lang="en-US" sz="3200" b="1" dirty="0"/>
              <a:t>, G., </a:t>
            </a:r>
            <a:r>
              <a:rPr lang="en-US" sz="3200" b="1" dirty="0" err="1"/>
              <a:t>Proll</a:t>
            </a:r>
            <a:r>
              <a:rPr lang="en-US" sz="3200" b="1" dirty="0"/>
              <a:t>, B. Reich, S. &amp; </a:t>
            </a:r>
            <a:r>
              <a:rPr lang="en-US" sz="3200" b="1" dirty="0" err="1"/>
              <a:t>Retschitzegger</a:t>
            </a:r>
            <a:r>
              <a:rPr lang="en-US" sz="3200" b="1" dirty="0"/>
              <a:t>, W. 	(2006). Web Engineering, </a:t>
            </a:r>
            <a:r>
              <a:rPr lang="en-US" sz="3200" b="1" dirty="0" smtClean="0"/>
              <a:t>Hoboken</a:t>
            </a:r>
            <a:r>
              <a:rPr lang="en-US" sz="3200" b="1" dirty="0"/>
              <a:t>, </a:t>
            </a:r>
            <a:r>
              <a:rPr lang="en-US" sz="3200" b="1" dirty="0" smtClean="0"/>
              <a:t>NJ: Wiley </a:t>
            </a:r>
            <a:r>
              <a:rPr lang="en-US" sz="3200" b="1" dirty="0"/>
              <a:t>&amp; </a:t>
            </a:r>
            <a:r>
              <a:rPr lang="en-US" sz="3200" b="1" dirty="0" smtClean="0"/>
              <a:t>Sons</a:t>
            </a:r>
          </a:p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</a:rPr>
              <a:t>Chapter 22, </a:t>
            </a:r>
            <a:r>
              <a:rPr lang="en-US" b="1" dirty="0" err="1" smtClean="0"/>
              <a:t>Sommerville</a:t>
            </a:r>
            <a:r>
              <a:rPr lang="en-US" b="1" dirty="0" smtClean="0"/>
              <a:t>, Software Engineering,</a:t>
            </a:r>
          </a:p>
          <a:p>
            <a:pPr marL="0" indent="0" algn="just">
              <a:buNone/>
              <a:defRPr/>
            </a:pPr>
            <a:r>
              <a:rPr lang="en-US" b="1" dirty="0" smtClean="0"/>
              <a:t>    </a:t>
            </a:r>
            <a:r>
              <a:rPr lang="en-US" b="1" dirty="0"/>
              <a:t>ISBN-10: 0-13-703515-2</a:t>
            </a:r>
            <a:r>
              <a:rPr lang="en-US" b="1" dirty="0" smtClean="0"/>
              <a:t> , PEARSON </a:t>
            </a:r>
            <a:endParaRPr lang="en-US" sz="3200" b="1" dirty="0"/>
          </a:p>
          <a:p>
            <a:pPr marL="511175" lvl="1" indent="0" algn="just">
              <a:buNone/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3594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1699</TotalTime>
  <Words>1306</Words>
  <Application>Microsoft Office PowerPoint</Application>
  <PresentationFormat>On-screen Show (4:3)</PresentationFormat>
  <Paragraphs>239</Paragraphs>
  <Slides>27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Web Engineering</dc:title>
  <dc:creator>MyUserName</dc:creator>
  <cp:lastModifiedBy>NTS</cp:lastModifiedBy>
  <cp:revision>471</cp:revision>
  <dcterms:created xsi:type="dcterms:W3CDTF">2014-06-12T08:30:50Z</dcterms:created>
  <dcterms:modified xsi:type="dcterms:W3CDTF">2014-07-16T17:36:05Z</dcterms:modified>
</cp:coreProperties>
</file>