
<file path=[Content_Types].xml><?xml version="1.0" encoding="utf-8"?>
<Types xmlns="http://schemas.openxmlformats.org/package/2006/content-types">
  <Override PartName="/ppt/diagrams/colors22.xml" ContentType="application/vnd.openxmlformats-officedocument.drawingml.diagramColors+xml"/>
  <Override PartName="/ppt/diagrams/colors11.xml" ContentType="application/vnd.openxmlformats-officedocument.drawingml.diagramColors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Override PartName="/ppt/diagrams/quickStyle28.xml" ContentType="application/vnd.openxmlformats-officedocument.drawingml.diagramStyle+xml"/>
  <Override PartName="/ppt/diagrams/drawing29.xml" ContentType="application/vnd.ms-office.drawingml.diagramDrawing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drawing25.xml" ContentType="application/vnd.ms-office.drawingml.diagramDrawing+xml"/>
  <Override PartName="/ppt/diagrams/layout28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diagrams/drawing21.xml" ContentType="application/vnd.ms-office.drawingml.diagramDrawing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diagrams/data29.xml" ContentType="application/vnd.openxmlformats-officedocument.drawingml.diagramData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Default Extension="png" ContentType="image/png"/>
  <Override PartName="/ppt/diagrams/colors23.xml" ContentType="application/vnd.openxmlformats-officedocument.drawingml.diagramColor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diagrams/data21.xml" ContentType="application/vnd.openxmlformats-officedocument.drawingml.diagramData+xml"/>
  <Override PartName="/ppt/diagrams/quickStyle29.xml" ContentType="application/vnd.openxmlformats-officedocument.drawingml.diagramStyl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diagrams/layout29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diagrams/drawing26.xml" ContentType="application/vnd.ms-office.drawingml.diagramDrawing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diagrams/layout25.xml" ContentType="application/vnd.openxmlformats-officedocument.drawingml.diagramLayout+xml"/>
  <Override PartName="/ppt/diagrams/colors28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drawing22.xml" ContentType="application/vnd.ms-office.drawingml.diagramDrawing+xml"/>
  <Override PartName="/ppt/diagrams/drawing4.xml" ContentType="application/vnd.ms-office.drawingml.diagramDrawing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diagrams/drawing27.xml" ContentType="application/vnd.ms-office.drawingml.diagramDrawing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drawing23.xml" ContentType="application/vnd.ms-office.drawingml.diagramDrawing+xml"/>
  <Override PartName="/ppt/diagrams/layout26.xml" ContentType="application/vnd.openxmlformats-officedocument.drawingml.diagramLayout+xml"/>
  <Override PartName="/ppt/diagrams/colors29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slides/slide28.xml" ContentType="application/vnd.openxmlformats-officedocument.presentationml.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slides/slide24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diagrams/quickStyle27.xml" ContentType="application/vnd.openxmlformats-officedocument.drawingml.diagramStyle+xml"/>
  <Override PartName="/ppt/diagrams/drawing28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  <Override PartName="/ppt/diagrams/drawing24.xml" ContentType="application/vnd.ms-office.drawingml.diagramDrawing+xml"/>
  <Override PartName="/ppt/diagrams/drawing6.xml" ContentType="application/vnd.ms-office.drawingml.diagramDrawing+xml"/>
  <Override PartName="/ppt/diagrams/drawing20.xml" ContentType="application/vnd.ms-office.drawingml.diagramDrawing+xml"/>
  <Override PartName="/ppt/diagrams/layout23.xml" ContentType="application/vnd.openxmlformats-officedocument.drawingml.diagramLayou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28.xml" ContentType="application/vnd.openxmlformats-officedocument.drawingml.diagramData+xml"/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86" r:id="rId3"/>
    <p:sldId id="293" r:id="rId4"/>
    <p:sldId id="294" r:id="rId5"/>
    <p:sldId id="302" r:id="rId6"/>
    <p:sldId id="303" r:id="rId7"/>
    <p:sldId id="304" r:id="rId8"/>
    <p:sldId id="305" r:id="rId9"/>
    <p:sldId id="333" r:id="rId10"/>
    <p:sldId id="311" r:id="rId11"/>
    <p:sldId id="312" r:id="rId12"/>
    <p:sldId id="317" r:id="rId13"/>
    <p:sldId id="314" r:id="rId14"/>
    <p:sldId id="313" r:id="rId15"/>
    <p:sldId id="318" r:id="rId16"/>
    <p:sldId id="319" r:id="rId17"/>
    <p:sldId id="322" r:id="rId18"/>
    <p:sldId id="321" r:id="rId19"/>
    <p:sldId id="320" r:id="rId20"/>
    <p:sldId id="334" r:id="rId21"/>
    <p:sldId id="324" r:id="rId22"/>
    <p:sldId id="325" r:id="rId23"/>
    <p:sldId id="327" r:id="rId24"/>
    <p:sldId id="328" r:id="rId25"/>
    <p:sldId id="329" r:id="rId26"/>
    <p:sldId id="330" r:id="rId27"/>
    <p:sldId id="331" r:id="rId28"/>
    <p:sldId id="332" r:id="rId29"/>
    <p:sldId id="29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1A567-23F0-42D0-A2E6-3886C0DAA8C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4D2600-6C97-4F32-B00F-D96585924F45}">
      <dgm:prSet custT="1"/>
      <dgm:spPr/>
      <dgm:t>
        <a:bodyPr/>
        <a:lstStyle/>
        <a:p>
          <a:pPr algn="ctr" rtl="0"/>
          <a:r>
            <a:rPr lang="en-US" sz="4000" b="1" dirty="0" smtClean="0"/>
            <a:t>The web application development </a:t>
          </a:r>
        </a:p>
        <a:p>
          <a:pPr algn="ctr" rtl="0"/>
          <a:r>
            <a:rPr lang="en-US" sz="4000" b="1" dirty="0" smtClean="0"/>
            <a:t>process</a:t>
          </a:r>
          <a:endParaRPr lang="en-US" sz="4000" dirty="0"/>
        </a:p>
      </dgm:t>
    </dgm:pt>
    <dgm:pt modelId="{59F1DD2E-8B5C-4465-B8B1-6713AFC8FB5F}" type="parTrans" cxnId="{135E5A5B-EE53-447D-9C9C-11D93656F66D}">
      <dgm:prSet/>
      <dgm:spPr/>
      <dgm:t>
        <a:bodyPr/>
        <a:lstStyle/>
        <a:p>
          <a:endParaRPr lang="en-US"/>
        </a:p>
      </dgm:t>
    </dgm:pt>
    <dgm:pt modelId="{730BFA6A-0B35-4E5E-9254-EFAC1EA1B952}" type="sibTrans" cxnId="{135E5A5B-EE53-447D-9C9C-11D93656F66D}">
      <dgm:prSet/>
      <dgm:spPr/>
      <dgm:t>
        <a:bodyPr/>
        <a:lstStyle/>
        <a:p>
          <a:endParaRPr lang="en-US"/>
        </a:p>
      </dgm:t>
    </dgm:pt>
    <dgm:pt modelId="{A066085A-9674-46E4-B0BF-D0C728A69A1C}" type="pres">
      <dgm:prSet presAssocID="{FD71A567-23F0-42D0-A2E6-3886C0DAA8C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E07BE64-8717-48DF-AE6A-829B547CC5F7}" type="pres">
      <dgm:prSet presAssocID="{1A4D2600-6C97-4F32-B00F-D96585924F45}" presName="parentText" presStyleLbl="node1" presStyleIdx="0" presStyleCnt="1" custScaleY="32743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35E5A5B-EE53-447D-9C9C-11D93656F66D}" srcId="{FD71A567-23F0-42D0-A2E6-3886C0DAA8C4}" destId="{1A4D2600-6C97-4F32-B00F-D96585924F45}" srcOrd="0" destOrd="0" parTransId="{59F1DD2E-8B5C-4465-B8B1-6713AFC8FB5F}" sibTransId="{730BFA6A-0B35-4E5E-9254-EFAC1EA1B952}"/>
    <dgm:cxn modelId="{B03BF2B4-259D-4126-AB00-23784D8A92C7}" type="presOf" srcId="{1A4D2600-6C97-4F32-B00F-D96585924F45}" destId="{FE07BE64-8717-48DF-AE6A-829B547CC5F7}" srcOrd="0" destOrd="0" presId="urn:microsoft.com/office/officeart/2005/8/layout/vList2"/>
    <dgm:cxn modelId="{972CA850-34D7-4529-9A88-B052F1B29BDB}" type="presOf" srcId="{FD71A567-23F0-42D0-A2E6-3886C0DAA8C4}" destId="{A066085A-9674-46E4-B0BF-D0C728A69A1C}" srcOrd="0" destOrd="0" presId="urn:microsoft.com/office/officeart/2005/8/layout/vList2"/>
    <dgm:cxn modelId="{1ACA1E3D-CAC5-484A-AEF5-28BB4104EFBD}" type="presParOf" srcId="{A066085A-9674-46E4-B0BF-D0C728A69A1C}" destId="{FE07BE64-8717-48DF-AE6A-829B547CC5F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Summary of the last lecture</a:t>
          </a:r>
          <a:endParaRPr lang="en-US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B5E3931A-937A-407F-98C6-46C21CBAC7FD}" type="presOf" srcId="{EF0F8E5E-03FC-43FC-A864-7B1F52DA47A3}" destId="{E2514D99-8F44-4A9E-A855-A08AB2C3673E}" srcOrd="0" destOrd="0" presId="urn:microsoft.com/office/officeart/2005/8/layout/vList2"/>
    <dgm:cxn modelId="{A20BA379-7A04-402A-93D6-FEF5F4BCE4E0}" type="presOf" srcId="{CF2BF8D3-6C05-4BFE-AD90-9A7D43196170}" destId="{A11AE275-2A45-42DA-B66B-2B7954C20330}" srcOrd="0" destOrd="0" presId="urn:microsoft.com/office/officeart/2005/8/layout/vList2"/>
    <dgm:cxn modelId="{1FBADE9A-E0D9-449B-B55F-60381D73BB33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Outline</a:t>
          </a:r>
          <a:endParaRPr lang="en-US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DFB3111-8A49-485E-916A-24A1127D7DB7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9B12D4B1-55F7-4DE2-AF12-2C6D8F8AAC42}" type="presOf" srcId="{EF0F8E5E-03FC-43FC-A864-7B1F52DA47A3}" destId="{E2514D99-8F44-4A9E-A855-A08AB2C3673E}" srcOrd="0" destOrd="0" presId="urn:microsoft.com/office/officeart/2005/8/layout/vList2"/>
    <dgm:cxn modelId="{C1167AD3-0B85-4C76-BB16-912012239787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 Process model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306A5F-29DF-43A6-8CBF-33B75F3DE777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77EA143A-F746-49F0-AA4E-760DDA68A22C}" type="presOf" srcId="{EF0F8E5E-03FC-43FC-A864-7B1F52DA47A3}" destId="{E2514D99-8F44-4A9E-A855-A08AB2C3673E}" srcOrd="0" destOrd="0" presId="urn:microsoft.com/office/officeart/2005/8/layout/vList2"/>
    <dgm:cxn modelId="{495C2C0D-6DAC-48FC-AFCD-2A5A5BE04443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1.1 Process activities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792637-B262-4435-BD14-2F80D96FA892}" type="presOf" srcId="{EF0F8E5E-03FC-43FC-A864-7B1F52DA47A3}" destId="{E2514D99-8F44-4A9E-A855-A08AB2C3673E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C25224C3-223B-4087-913B-021C12D68CA8}" type="presOf" srcId="{CF2BF8D3-6C05-4BFE-AD90-9A7D43196170}" destId="{A11AE275-2A45-42DA-B66B-2B7954C20330}" srcOrd="0" destOrd="0" presId="urn:microsoft.com/office/officeart/2005/8/layout/vList2"/>
    <dgm:cxn modelId="{BCB254CC-7B7D-4E12-9D58-3608C26A4755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1.1 Process activities…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2A5814D-A0C4-4993-8561-E38AEFC46A66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8AEF3415-1FF8-4CB7-99C8-C1E0E2F41416}" type="presOf" srcId="{EF0F8E5E-03FC-43FC-A864-7B1F52DA47A3}" destId="{E2514D99-8F44-4A9E-A855-A08AB2C3673E}" srcOrd="0" destOrd="0" presId="urn:microsoft.com/office/officeart/2005/8/layout/vList2"/>
    <dgm:cxn modelId="{656D58AE-6C8F-4BDB-950B-4BDF10DF63B8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1.1 Process activities…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2707195F-DB73-4844-8800-AFCD9EB0C979}" type="presOf" srcId="{EF0F8E5E-03FC-43FC-A864-7B1F52DA47A3}" destId="{E2514D99-8F44-4A9E-A855-A08AB2C3673E}" srcOrd="0" destOrd="0" presId="urn:microsoft.com/office/officeart/2005/8/layout/vList2"/>
    <dgm:cxn modelId="{7A69F423-DAE1-4504-BAE6-A8F5B944F7CF}" type="presOf" srcId="{CF2BF8D3-6C05-4BFE-AD90-9A7D43196170}" destId="{A11AE275-2A45-42DA-B66B-2B7954C20330}" srcOrd="0" destOrd="0" presId="urn:microsoft.com/office/officeart/2005/8/layout/vList2"/>
    <dgm:cxn modelId="{8809AA22-342D-430C-9E23-0DA59E736C1D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1.1 Process activities…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049A5C13-8837-4931-AC63-5BBE7FEAC509}" type="presOf" srcId="{EF0F8E5E-03FC-43FC-A864-7B1F52DA47A3}" destId="{E2514D99-8F44-4A9E-A855-A08AB2C3673E}" srcOrd="0" destOrd="0" presId="urn:microsoft.com/office/officeart/2005/8/layout/vList2"/>
    <dgm:cxn modelId="{FC2421BB-D107-40CB-9333-01F86315C723}" type="presOf" srcId="{CF2BF8D3-6C05-4BFE-AD90-9A7D43196170}" destId="{A11AE275-2A45-42DA-B66B-2B7954C20330}" srcOrd="0" destOrd="0" presId="urn:microsoft.com/office/officeart/2005/8/layout/vList2"/>
    <dgm:cxn modelId="{F2F393F0-F3A6-4319-95B5-1DE2D34AE86B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1.2 Common approaches</a:t>
          </a:r>
          <a:endParaRPr lang="en-US" b="1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D2FFC7-BE01-45BC-B1E6-CC3B6522CA22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9F767EEA-E1C2-4BE3-BA30-FAAA82186C89}" type="presOf" srcId="{EF0F8E5E-03FC-43FC-A864-7B1F52DA47A3}" destId="{E2514D99-8F44-4A9E-A855-A08AB2C3673E}" srcOrd="0" destOrd="0" presId="urn:microsoft.com/office/officeart/2005/8/layout/vList2"/>
    <dgm:cxn modelId="{C369FF96-EDFB-4CAC-9C74-0BC22FB47800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748C3B4-959F-412F-9FBB-C45793CAA6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68BF622-6134-45DE-A546-4D8643061AF1}">
      <dgm:prSet custT="1"/>
      <dgm:spPr/>
      <dgm:t>
        <a:bodyPr/>
        <a:lstStyle/>
        <a:p>
          <a:pPr algn="ctr" rtl="0"/>
          <a:r>
            <a:rPr lang="en-US" sz="3600" b="1" dirty="0" smtClean="0"/>
            <a:t>2. Requirements for a web application development process</a:t>
          </a:r>
          <a:endParaRPr lang="en-US" sz="3600" b="1" dirty="0"/>
        </a:p>
      </dgm:t>
    </dgm:pt>
    <dgm:pt modelId="{C470828E-BFB3-43D3-8D04-7B16065DF51A}" type="parTrans" cxnId="{AAF09FE6-7B65-4AB9-93E8-4AC39C0C985C}">
      <dgm:prSet/>
      <dgm:spPr/>
      <dgm:t>
        <a:bodyPr/>
        <a:lstStyle/>
        <a:p>
          <a:endParaRPr lang="en-US"/>
        </a:p>
      </dgm:t>
    </dgm:pt>
    <dgm:pt modelId="{53AD2974-5BCD-4F38-844C-9154E8029A34}" type="sibTrans" cxnId="{AAF09FE6-7B65-4AB9-93E8-4AC39C0C985C}">
      <dgm:prSet/>
      <dgm:spPr/>
      <dgm:t>
        <a:bodyPr/>
        <a:lstStyle/>
        <a:p>
          <a:endParaRPr lang="en-US"/>
        </a:p>
      </dgm:t>
    </dgm:pt>
    <dgm:pt modelId="{92B527A9-14A5-4AC8-891D-B517BB22057A}" type="pres">
      <dgm:prSet presAssocID="{4748C3B4-959F-412F-9FBB-C45793CAA6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477279-607B-4346-BB51-ADC5DB46A4CC}" type="pres">
      <dgm:prSet presAssocID="{368BF622-6134-45DE-A546-4D8643061A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F09FE6-7B65-4AB9-93E8-4AC39C0C985C}" srcId="{4748C3B4-959F-412F-9FBB-C45793CAA65F}" destId="{368BF622-6134-45DE-A546-4D8643061AF1}" srcOrd="0" destOrd="0" parTransId="{C470828E-BFB3-43D3-8D04-7B16065DF51A}" sibTransId="{53AD2974-5BCD-4F38-844C-9154E8029A34}"/>
    <dgm:cxn modelId="{6E3FB678-FCA3-46D1-B4C6-6610D59729ED}" type="presOf" srcId="{4748C3B4-959F-412F-9FBB-C45793CAA65F}" destId="{92B527A9-14A5-4AC8-891D-B517BB22057A}" srcOrd="0" destOrd="0" presId="urn:microsoft.com/office/officeart/2005/8/layout/vList2"/>
    <dgm:cxn modelId="{1A837D56-32CA-43D2-962E-784BF6989A0A}" type="presOf" srcId="{368BF622-6134-45DE-A546-4D8643061AF1}" destId="{91477279-607B-4346-BB51-ADC5DB46A4CC}" srcOrd="0" destOrd="0" presId="urn:microsoft.com/office/officeart/2005/8/layout/vList2"/>
    <dgm:cxn modelId="{B5D1EAA5-667B-4AD6-AFFD-7A4277E9DFF2}" type="presParOf" srcId="{92B527A9-14A5-4AC8-891D-B517BB22057A}" destId="{91477279-607B-4346-BB51-ADC5DB46A4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748C3B4-959F-412F-9FBB-C45793CAA6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8BF622-6134-45DE-A546-4D8643061AF1}">
      <dgm:prSet custT="1"/>
      <dgm:spPr/>
      <dgm:t>
        <a:bodyPr/>
        <a:lstStyle/>
        <a:p>
          <a:pPr algn="ctr" rtl="0"/>
          <a:r>
            <a:rPr lang="en-US" sz="3600" b="1" dirty="0" smtClean="0"/>
            <a:t>2. Requirements for a web application development process…</a:t>
          </a:r>
          <a:endParaRPr lang="en-US" sz="3600" b="1" dirty="0"/>
        </a:p>
      </dgm:t>
    </dgm:pt>
    <dgm:pt modelId="{C470828E-BFB3-43D3-8D04-7B16065DF51A}" type="parTrans" cxnId="{AAF09FE6-7B65-4AB9-93E8-4AC39C0C985C}">
      <dgm:prSet/>
      <dgm:spPr/>
      <dgm:t>
        <a:bodyPr/>
        <a:lstStyle/>
        <a:p>
          <a:endParaRPr lang="en-US"/>
        </a:p>
      </dgm:t>
    </dgm:pt>
    <dgm:pt modelId="{53AD2974-5BCD-4F38-844C-9154E8029A34}" type="sibTrans" cxnId="{AAF09FE6-7B65-4AB9-93E8-4AC39C0C985C}">
      <dgm:prSet/>
      <dgm:spPr/>
      <dgm:t>
        <a:bodyPr/>
        <a:lstStyle/>
        <a:p>
          <a:endParaRPr lang="en-US"/>
        </a:p>
      </dgm:t>
    </dgm:pt>
    <dgm:pt modelId="{92B527A9-14A5-4AC8-891D-B517BB22057A}" type="pres">
      <dgm:prSet presAssocID="{4748C3B4-959F-412F-9FBB-C45793CAA6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477279-607B-4346-BB51-ADC5DB46A4CC}" type="pres">
      <dgm:prSet presAssocID="{368BF622-6134-45DE-A546-4D8643061A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A13EF82-62F4-48B5-810F-FC6F78C152EA}" type="presOf" srcId="{4748C3B4-959F-412F-9FBB-C45793CAA65F}" destId="{92B527A9-14A5-4AC8-891D-B517BB22057A}" srcOrd="0" destOrd="0" presId="urn:microsoft.com/office/officeart/2005/8/layout/vList2"/>
    <dgm:cxn modelId="{0E0AB93C-83E9-4288-939C-BC24263CFC9E}" type="presOf" srcId="{368BF622-6134-45DE-A546-4D8643061AF1}" destId="{91477279-607B-4346-BB51-ADC5DB46A4CC}" srcOrd="0" destOrd="0" presId="urn:microsoft.com/office/officeart/2005/8/layout/vList2"/>
    <dgm:cxn modelId="{AAF09FE6-7B65-4AB9-93E8-4AC39C0C985C}" srcId="{4748C3B4-959F-412F-9FBB-C45793CAA65F}" destId="{368BF622-6134-45DE-A546-4D8643061AF1}" srcOrd="0" destOrd="0" parTransId="{C470828E-BFB3-43D3-8D04-7B16065DF51A}" sibTransId="{53AD2974-5BCD-4F38-844C-9154E8029A34}"/>
    <dgm:cxn modelId="{AE12CAC1-FB11-487A-B33B-99396BE9C523}" type="presParOf" srcId="{92B527A9-14A5-4AC8-891D-B517BB22057A}" destId="{91477279-607B-4346-BB51-ADC5DB46A4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748C3B4-959F-412F-9FBB-C45793CAA6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8BF622-6134-45DE-A546-4D8643061AF1}">
      <dgm:prSet custT="1"/>
      <dgm:spPr/>
      <dgm:t>
        <a:bodyPr/>
        <a:lstStyle/>
        <a:p>
          <a:pPr algn="ctr" rtl="0"/>
          <a:r>
            <a:rPr lang="en-US" sz="3600" b="1" dirty="0" smtClean="0"/>
            <a:t>2. Requirements for a web application development process…</a:t>
          </a:r>
          <a:endParaRPr lang="en-US" sz="3600" b="1" dirty="0"/>
        </a:p>
      </dgm:t>
    </dgm:pt>
    <dgm:pt modelId="{C470828E-BFB3-43D3-8D04-7B16065DF51A}" type="parTrans" cxnId="{AAF09FE6-7B65-4AB9-93E8-4AC39C0C985C}">
      <dgm:prSet/>
      <dgm:spPr/>
      <dgm:t>
        <a:bodyPr/>
        <a:lstStyle/>
        <a:p>
          <a:endParaRPr lang="en-US"/>
        </a:p>
      </dgm:t>
    </dgm:pt>
    <dgm:pt modelId="{53AD2974-5BCD-4F38-844C-9154E8029A34}" type="sibTrans" cxnId="{AAF09FE6-7B65-4AB9-93E8-4AC39C0C985C}">
      <dgm:prSet/>
      <dgm:spPr/>
      <dgm:t>
        <a:bodyPr/>
        <a:lstStyle/>
        <a:p>
          <a:endParaRPr lang="en-US"/>
        </a:p>
      </dgm:t>
    </dgm:pt>
    <dgm:pt modelId="{92B527A9-14A5-4AC8-891D-B517BB22057A}" type="pres">
      <dgm:prSet presAssocID="{4748C3B4-959F-412F-9FBB-C45793CAA6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477279-607B-4346-BB51-ADC5DB46A4CC}" type="pres">
      <dgm:prSet presAssocID="{368BF622-6134-45DE-A546-4D8643061A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FD84B3E-CB66-4AF2-AF45-99F1D0E4F013}" type="presOf" srcId="{4748C3B4-959F-412F-9FBB-C45793CAA65F}" destId="{92B527A9-14A5-4AC8-891D-B517BB22057A}" srcOrd="0" destOrd="0" presId="urn:microsoft.com/office/officeart/2005/8/layout/vList2"/>
    <dgm:cxn modelId="{C5364327-F416-4496-9CF0-30CA4DF6164D}" type="presOf" srcId="{368BF622-6134-45DE-A546-4D8643061AF1}" destId="{91477279-607B-4346-BB51-ADC5DB46A4CC}" srcOrd="0" destOrd="0" presId="urn:microsoft.com/office/officeart/2005/8/layout/vList2"/>
    <dgm:cxn modelId="{AAF09FE6-7B65-4AB9-93E8-4AC39C0C985C}" srcId="{4748C3B4-959F-412F-9FBB-C45793CAA65F}" destId="{368BF622-6134-45DE-A546-4D8643061AF1}" srcOrd="0" destOrd="0" parTransId="{C470828E-BFB3-43D3-8D04-7B16065DF51A}" sibTransId="{53AD2974-5BCD-4F38-844C-9154E8029A34}"/>
    <dgm:cxn modelId="{DE659ED7-6197-4B07-8F5C-54664D3398D3}" type="presParOf" srcId="{92B527A9-14A5-4AC8-891D-B517BB22057A}" destId="{91477279-607B-4346-BB51-ADC5DB46A4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4748C3B4-959F-412F-9FBB-C45793CAA6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8BF622-6134-45DE-A546-4D8643061AF1}">
      <dgm:prSet custT="1"/>
      <dgm:spPr/>
      <dgm:t>
        <a:bodyPr/>
        <a:lstStyle/>
        <a:p>
          <a:pPr algn="ctr" rtl="0"/>
          <a:r>
            <a:rPr lang="en-US" sz="3600" b="1" dirty="0" smtClean="0"/>
            <a:t>2. Requirements for a web application development process…</a:t>
          </a:r>
          <a:endParaRPr lang="en-US" sz="3600" b="1" dirty="0"/>
        </a:p>
      </dgm:t>
    </dgm:pt>
    <dgm:pt modelId="{C470828E-BFB3-43D3-8D04-7B16065DF51A}" type="parTrans" cxnId="{AAF09FE6-7B65-4AB9-93E8-4AC39C0C985C}">
      <dgm:prSet/>
      <dgm:spPr/>
      <dgm:t>
        <a:bodyPr/>
        <a:lstStyle/>
        <a:p>
          <a:endParaRPr lang="en-US"/>
        </a:p>
      </dgm:t>
    </dgm:pt>
    <dgm:pt modelId="{53AD2974-5BCD-4F38-844C-9154E8029A34}" type="sibTrans" cxnId="{AAF09FE6-7B65-4AB9-93E8-4AC39C0C985C}">
      <dgm:prSet/>
      <dgm:spPr/>
      <dgm:t>
        <a:bodyPr/>
        <a:lstStyle/>
        <a:p>
          <a:endParaRPr lang="en-US"/>
        </a:p>
      </dgm:t>
    </dgm:pt>
    <dgm:pt modelId="{92B527A9-14A5-4AC8-891D-B517BB22057A}" type="pres">
      <dgm:prSet presAssocID="{4748C3B4-959F-412F-9FBB-C45793CAA6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477279-607B-4346-BB51-ADC5DB46A4CC}" type="pres">
      <dgm:prSet presAssocID="{368BF622-6134-45DE-A546-4D8643061A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4E2AB7-9D6C-4E86-8DDD-4CFA58E7B986}" type="presOf" srcId="{368BF622-6134-45DE-A546-4D8643061AF1}" destId="{91477279-607B-4346-BB51-ADC5DB46A4CC}" srcOrd="0" destOrd="0" presId="urn:microsoft.com/office/officeart/2005/8/layout/vList2"/>
    <dgm:cxn modelId="{AAF09FE6-7B65-4AB9-93E8-4AC39C0C985C}" srcId="{4748C3B4-959F-412F-9FBB-C45793CAA65F}" destId="{368BF622-6134-45DE-A546-4D8643061AF1}" srcOrd="0" destOrd="0" parTransId="{C470828E-BFB3-43D3-8D04-7B16065DF51A}" sibTransId="{53AD2974-5BCD-4F38-844C-9154E8029A34}"/>
    <dgm:cxn modelId="{C3899758-2F4D-4143-BCD6-B9D9676C4EF3}" type="presOf" srcId="{4748C3B4-959F-412F-9FBB-C45793CAA65F}" destId="{92B527A9-14A5-4AC8-891D-B517BB22057A}" srcOrd="0" destOrd="0" presId="urn:microsoft.com/office/officeart/2005/8/layout/vList2"/>
    <dgm:cxn modelId="{8297C3E0-85EF-4A7B-AC00-A4FF129FDEC0}" type="presParOf" srcId="{92B527A9-14A5-4AC8-891D-B517BB22057A}" destId="{91477279-607B-4346-BB51-ADC5DB46A4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4748C3B4-959F-412F-9FBB-C45793CAA65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68BF622-6134-45DE-A546-4D8643061AF1}">
      <dgm:prSet custT="1"/>
      <dgm:spPr/>
      <dgm:t>
        <a:bodyPr/>
        <a:lstStyle/>
        <a:p>
          <a:pPr algn="ctr" rtl="0"/>
          <a:r>
            <a:rPr lang="en-US" sz="3600" b="1" dirty="0" smtClean="0"/>
            <a:t>2. Requirements for a web application development process…</a:t>
          </a:r>
          <a:endParaRPr lang="en-US" sz="3600" b="1" dirty="0"/>
        </a:p>
      </dgm:t>
    </dgm:pt>
    <dgm:pt modelId="{C470828E-BFB3-43D3-8D04-7B16065DF51A}" type="parTrans" cxnId="{AAF09FE6-7B65-4AB9-93E8-4AC39C0C985C}">
      <dgm:prSet/>
      <dgm:spPr/>
      <dgm:t>
        <a:bodyPr/>
        <a:lstStyle/>
        <a:p>
          <a:endParaRPr lang="en-US"/>
        </a:p>
      </dgm:t>
    </dgm:pt>
    <dgm:pt modelId="{53AD2974-5BCD-4F38-844C-9154E8029A34}" type="sibTrans" cxnId="{AAF09FE6-7B65-4AB9-93E8-4AC39C0C985C}">
      <dgm:prSet/>
      <dgm:spPr/>
      <dgm:t>
        <a:bodyPr/>
        <a:lstStyle/>
        <a:p>
          <a:endParaRPr lang="en-US"/>
        </a:p>
      </dgm:t>
    </dgm:pt>
    <dgm:pt modelId="{92B527A9-14A5-4AC8-891D-B517BB22057A}" type="pres">
      <dgm:prSet presAssocID="{4748C3B4-959F-412F-9FBB-C45793CAA65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477279-607B-4346-BB51-ADC5DB46A4CC}" type="pres">
      <dgm:prSet presAssocID="{368BF622-6134-45DE-A546-4D8643061AF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F09FE6-7B65-4AB9-93E8-4AC39C0C985C}" srcId="{4748C3B4-959F-412F-9FBB-C45793CAA65F}" destId="{368BF622-6134-45DE-A546-4D8643061AF1}" srcOrd="0" destOrd="0" parTransId="{C470828E-BFB3-43D3-8D04-7B16065DF51A}" sibTransId="{53AD2974-5BCD-4F38-844C-9154E8029A34}"/>
    <dgm:cxn modelId="{746E3860-441C-4AAE-912A-6C68EB646E17}" type="presOf" srcId="{368BF622-6134-45DE-A546-4D8643061AF1}" destId="{91477279-607B-4346-BB51-ADC5DB46A4CC}" srcOrd="0" destOrd="0" presId="urn:microsoft.com/office/officeart/2005/8/layout/vList2"/>
    <dgm:cxn modelId="{248C95DC-E68A-4E8A-AFB4-CA7189372F90}" type="presOf" srcId="{4748C3B4-959F-412F-9FBB-C45793CAA65F}" destId="{92B527A9-14A5-4AC8-891D-B517BB22057A}" srcOrd="0" destOrd="0" presId="urn:microsoft.com/office/officeart/2005/8/layout/vList2"/>
    <dgm:cxn modelId="{811F5C38-8D54-4F85-AE1B-1023CFEF2824}" type="presParOf" srcId="{92B527A9-14A5-4AC8-891D-B517BB22057A}" destId="{91477279-607B-4346-BB51-ADC5DB46A4C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 Rational unified process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BA2BEF-B2EE-4ED9-A59E-2331A88527AD}" type="presOf" srcId="{0F709AB0-99B4-4FBA-8368-222C02EFAE73}" destId="{620A0238-BAB3-48D3-9CCF-55132E00674D}" srcOrd="0" destOrd="0" presId="urn:microsoft.com/office/officeart/2005/8/layout/vList2"/>
    <dgm:cxn modelId="{7F976D98-9DCC-4328-AF0A-27DD797EEDE1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03C1A773-62EE-40FC-94AF-DE06C2384E56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 Rational unified process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B8B301C-D5A8-40F0-923F-E8CE9FAD35E6}" type="presOf" srcId="{FD14D03A-B439-4623-9E84-D629F303E380}" destId="{475D2CCA-4743-4674-A178-6B99F051C2A2}" srcOrd="0" destOrd="0" presId="urn:microsoft.com/office/officeart/2005/8/layout/vList2"/>
    <dgm:cxn modelId="{80DA0BA7-6F8D-49A7-9BA1-CA707F514CD6}" type="presOf" srcId="{0F709AB0-99B4-4FBA-8368-222C02EFAE73}" destId="{620A0238-BAB3-48D3-9CCF-55132E00674D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CBAC0BAD-8377-418C-84F5-FD5F42E26899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 Rational unified process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537A6CD-E06A-477E-BBBC-43454B193329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A46F2D4D-0DCA-492E-A7A8-0C8D8BBDB656}" type="presOf" srcId="{0F709AB0-99B4-4FBA-8368-222C02EFAE73}" destId="{620A0238-BAB3-48D3-9CCF-55132E00674D}" srcOrd="0" destOrd="0" presId="urn:microsoft.com/office/officeart/2005/8/layout/vList2"/>
    <dgm:cxn modelId="{7818538D-6293-4757-B2C1-0C22A62DA452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 Rational unified process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A1BA4B-13D9-491B-B464-14011C45E0C7}" type="presOf" srcId="{FD14D03A-B439-4623-9E84-D629F303E380}" destId="{475D2CCA-4743-4674-A178-6B99F051C2A2}" srcOrd="0" destOrd="0" presId="urn:microsoft.com/office/officeart/2005/8/layout/vList2"/>
    <dgm:cxn modelId="{B2ADB160-1513-4AA4-87F0-4F4A623DCE54}" type="presOf" srcId="{0F709AB0-99B4-4FBA-8368-222C02EFAE73}" destId="{620A0238-BAB3-48D3-9CCF-55132E00674D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A79F31A7-BEAD-4C9F-B79C-56E0742F6860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 Rational unified process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0F37C8-F91C-48E7-80E8-3B42D3818B5E}" type="presOf" srcId="{0F709AB0-99B4-4FBA-8368-222C02EFAE73}" destId="{620A0238-BAB3-48D3-9CCF-55132E00674D}" srcOrd="0" destOrd="0" presId="urn:microsoft.com/office/officeart/2005/8/layout/vList2"/>
    <dgm:cxn modelId="{0CFAABA0-5B89-4D24-A9FB-10E67E37E200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F4F3D6B8-F499-4C9E-A936-EB9FDFAAC127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 Rational unified process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02E3ED2-93EA-4443-9C11-6E4A4BD79875}" type="presOf" srcId="{0F709AB0-99B4-4FBA-8368-222C02EFAE73}" destId="{620A0238-BAB3-48D3-9CCF-55132E00674D}" srcOrd="0" destOrd="0" presId="urn:microsoft.com/office/officeart/2005/8/layout/vList2"/>
    <dgm:cxn modelId="{56C32ED9-7D1E-4A0A-8957-4186E60726F5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6B496957-B551-4C11-9DBA-D792B66DB3CC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 Rational unified process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5165A01-C74C-4DA2-B3C5-B3E21B57BB9B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93A8195F-F0E3-4906-879F-DD6F78CFC6CD}" type="presOf" srcId="{0F709AB0-99B4-4FBA-8368-222C02EFAE73}" destId="{620A0238-BAB3-48D3-9CCF-55132E00674D}" srcOrd="0" destOrd="0" presId="urn:microsoft.com/office/officeart/2005/8/layout/vList2"/>
    <dgm:cxn modelId="{03DF0B4D-063C-4E79-8D51-276D9FCC35C5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9914CB6D-13CA-4EF6-97CD-53BB57F3915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06C1E19-04ED-48EA-905A-DDDD2CF8E854}">
      <dgm:prSet/>
      <dgm:spPr/>
      <dgm:t>
        <a:bodyPr/>
        <a:lstStyle/>
        <a:p>
          <a:pPr rtl="0"/>
          <a:r>
            <a:rPr lang="en-US" smtClean="0"/>
            <a:t>3. Rational unified process…</a:t>
          </a:r>
          <a:endParaRPr lang="en-US"/>
        </a:p>
      </dgm:t>
    </dgm:pt>
    <dgm:pt modelId="{84367465-6175-4D7C-B3FF-6382CC5190CB}" type="parTrans" cxnId="{535DD343-7880-4F24-BA48-49BBCBC4E53E}">
      <dgm:prSet/>
      <dgm:spPr/>
      <dgm:t>
        <a:bodyPr/>
        <a:lstStyle/>
        <a:p>
          <a:endParaRPr lang="en-US"/>
        </a:p>
      </dgm:t>
    </dgm:pt>
    <dgm:pt modelId="{DE8E282D-9CD0-4823-91EF-83F2D1957CE1}" type="sibTrans" cxnId="{535DD343-7880-4F24-BA48-49BBCBC4E53E}">
      <dgm:prSet/>
      <dgm:spPr/>
      <dgm:t>
        <a:bodyPr/>
        <a:lstStyle/>
        <a:p>
          <a:endParaRPr lang="en-US"/>
        </a:p>
      </dgm:t>
    </dgm:pt>
    <dgm:pt modelId="{EEF78119-A1D3-453E-B737-7E2053E64DC0}" type="pres">
      <dgm:prSet presAssocID="{9914CB6D-13CA-4EF6-97CD-53BB57F3915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6739F5-FF1D-4811-8B7D-6407A6FCFE2F}" type="pres">
      <dgm:prSet presAssocID="{206C1E19-04ED-48EA-905A-DDDD2CF8E854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E9D1FFA-334E-4228-82DB-9FE6B6267057}" type="presOf" srcId="{9914CB6D-13CA-4EF6-97CD-53BB57F39154}" destId="{EEF78119-A1D3-453E-B737-7E2053E64DC0}" srcOrd="0" destOrd="0" presId="urn:microsoft.com/office/officeart/2005/8/layout/vList2"/>
    <dgm:cxn modelId="{535DD343-7880-4F24-BA48-49BBCBC4E53E}" srcId="{9914CB6D-13CA-4EF6-97CD-53BB57F39154}" destId="{206C1E19-04ED-48EA-905A-DDDD2CF8E854}" srcOrd="0" destOrd="0" parTransId="{84367465-6175-4D7C-B3FF-6382CC5190CB}" sibTransId="{DE8E282D-9CD0-4823-91EF-83F2D1957CE1}"/>
    <dgm:cxn modelId="{1433EAA6-A5D0-4C80-B9DC-142D71860F3A}" type="presOf" srcId="{206C1E19-04ED-48EA-905A-DDDD2CF8E854}" destId="{8F6739F5-FF1D-4811-8B7D-6407A6FCFE2F}" srcOrd="0" destOrd="0" presId="urn:microsoft.com/office/officeart/2005/8/layout/vList2"/>
    <dgm:cxn modelId="{C15B0673-3A38-4EC1-BD69-672FEA8DE658}" type="presParOf" srcId="{EEF78119-A1D3-453E-B737-7E2053E64DC0}" destId="{8F6739F5-FF1D-4811-8B7D-6407A6FCFE2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3.1 RUP for web application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661EF4C-9A06-42AA-B615-14026E49A893}" type="presOf" srcId="{0F709AB0-99B4-4FBA-8368-222C02EFAE73}" destId="{620A0238-BAB3-48D3-9CCF-55132E00674D}" srcOrd="0" destOrd="0" presId="urn:microsoft.com/office/officeart/2005/8/layout/vList2"/>
    <dgm:cxn modelId="{3903C0F8-CDE5-4379-B38B-9885713BC1AA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E77C6470-DF37-4359-81BF-7DF4CB29F95B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3.1 RUP for web application…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87BA13-ADDD-4FD9-A14E-7B824C5891C9}" type="presOf" srcId="{0F709AB0-99B4-4FBA-8368-222C02EFAE73}" destId="{620A0238-BAB3-48D3-9CCF-55132E00674D}" srcOrd="0" destOrd="0" presId="urn:microsoft.com/office/officeart/2005/8/layout/vList2"/>
    <dgm:cxn modelId="{278266D6-CC92-4F3C-B1C0-3B1B10EFEAC2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B9EF1199-64CF-4E4F-8E33-421D12A87ADF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3.1 RUP for web application…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8EE97E-710E-4D6C-86BE-5B61B74AA978}" type="presOf" srcId="{0F709AB0-99B4-4FBA-8368-222C02EFAE73}" destId="{620A0238-BAB3-48D3-9CCF-55132E00674D}" srcOrd="0" destOrd="0" presId="urn:microsoft.com/office/officeart/2005/8/layout/vList2"/>
    <dgm:cxn modelId="{801129D9-CF6C-4227-A334-3BB8751E2939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D8A62309-94F7-4F3B-B541-0F61D8D98CDE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3.1 RUP for web application…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1FA6C3-59F4-406C-B443-D83401E6960D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8A8CBC6E-6FE5-44DF-BF16-1C04EA30360A}" type="presOf" srcId="{0F709AB0-99B4-4FBA-8368-222C02EFAE73}" destId="{620A0238-BAB3-48D3-9CCF-55132E00674D}" srcOrd="0" destOrd="0" presId="urn:microsoft.com/office/officeart/2005/8/layout/vList2"/>
    <dgm:cxn modelId="{39BC0373-FCC2-4213-AA4A-5A8A1A915DCA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D14D03A-B439-4623-9E84-D629F303E3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709AB0-99B4-4FBA-8368-222C02EFAE73}">
      <dgm:prSet/>
      <dgm:spPr/>
      <dgm:t>
        <a:bodyPr/>
        <a:lstStyle/>
        <a:p>
          <a:pPr rtl="0"/>
          <a:r>
            <a:rPr lang="en-US" dirty="0" smtClean="0"/>
            <a:t>3.1 RUP for web application…</a:t>
          </a:r>
          <a:endParaRPr lang="en-US" dirty="0"/>
        </a:p>
      </dgm:t>
    </dgm:pt>
    <dgm:pt modelId="{63FFACD2-7634-4C09-8673-0418FDF8FAEC}" type="parTrans" cxnId="{43DF6B5E-B975-4801-B2C1-A8FC1E862CC7}">
      <dgm:prSet/>
      <dgm:spPr/>
      <dgm:t>
        <a:bodyPr/>
        <a:lstStyle/>
        <a:p>
          <a:endParaRPr lang="en-US"/>
        </a:p>
      </dgm:t>
    </dgm:pt>
    <dgm:pt modelId="{DAD47EE9-1F65-4677-BC49-2EB651C0FA9D}" type="sibTrans" cxnId="{43DF6B5E-B975-4801-B2C1-A8FC1E862CC7}">
      <dgm:prSet/>
      <dgm:spPr/>
      <dgm:t>
        <a:bodyPr/>
        <a:lstStyle/>
        <a:p>
          <a:endParaRPr lang="en-US"/>
        </a:p>
      </dgm:t>
    </dgm:pt>
    <dgm:pt modelId="{475D2CCA-4743-4674-A178-6B99F051C2A2}" type="pres">
      <dgm:prSet presAssocID="{FD14D03A-B439-4623-9E84-D629F303E3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0A0238-BAB3-48D3-9CCF-55132E00674D}" type="pres">
      <dgm:prSet presAssocID="{0F709AB0-99B4-4FBA-8368-222C02EFAE7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33186A-D328-4783-817F-0905BE187E4E}" type="presOf" srcId="{0F709AB0-99B4-4FBA-8368-222C02EFAE73}" destId="{620A0238-BAB3-48D3-9CCF-55132E00674D}" srcOrd="0" destOrd="0" presId="urn:microsoft.com/office/officeart/2005/8/layout/vList2"/>
    <dgm:cxn modelId="{45FDCFDA-6F17-4BC2-9014-C6092C912571}" type="presOf" srcId="{FD14D03A-B439-4623-9E84-D629F303E380}" destId="{475D2CCA-4743-4674-A178-6B99F051C2A2}" srcOrd="0" destOrd="0" presId="urn:microsoft.com/office/officeart/2005/8/layout/vList2"/>
    <dgm:cxn modelId="{43DF6B5E-B975-4801-B2C1-A8FC1E862CC7}" srcId="{FD14D03A-B439-4623-9E84-D629F303E380}" destId="{0F709AB0-99B4-4FBA-8368-222C02EFAE73}" srcOrd="0" destOrd="0" parTransId="{63FFACD2-7634-4C09-8673-0418FDF8FAEC}" sibTransId="{DAD47EE9-1F65-4677-BC49-2EB651C0FA9D}"/>
    <dgm:cxn modelId="{079435D4-3393-432F-84E2-F002C42FA9E2}" type="presParOf" srcId="{475D2CCA-4743-4674-A178-6B99F051C2A2}" destId="{620A0238-BAB3-48D3-9CCF-55132E00674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CF2BF8D3-6C05-4BFE-AD90-9A7D4319617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0F8E5E-03FC-43FC-A864-7B1F52DA47A3}">
      <dgm:prSet/>
      <dgm:spPr/>
      <dgm:t>
        <a:bodyPr/>
        <a:lstStyle/>
        <a:p>
          <a:pPr rtl="0"/>
          <a:r>
            <a:rPr lang="en-US" b="1" dirty="0" smtClean="0"/>
            <a:t>Summary</a:t>
          </a:r>
          <a:endParaRPr lang="en-US" dirty="0"/>
        </a:p>
      </dgm:t>
    </dgm:pt>
    <dgm:pt modelId="{6E73D5B8-F4EA-490B-A092-7FB4F8C062CB}" type="parTrans" cxnId="{419AE151-4E7F-462C-A01A-602C9025CDF1}">
      <dgm:prSet/>
      <dgm:spPr/>
      <dgm:t>
        <a:bodyPr/>
        <a:lstStyle/>
        <a:p>
          <a:endParaRPr lang="en-US"/>
        </a:p>
      </dgm:t>
    </dgm:pt>
    <dgm:pt modelId="{291BF18A-D15B-46BA-8B76-98A747B04358}" type="sibTrans" cxnId="{419AE151-4E7F-462C-A01A-602C9025CDF1}">
      <dgm:prSet/>
      <dgm:spPr/>
      <dgm:t>
        <a:bodyPr/>
        <a:lstStyle/>
        <a:p>
          <a:endParaRPr lang="en-US"/>
        </a:p>
      </dgm:t>
    </dgm:pt>
    <dgm:pt modelId="{A11AE275-2A45-42DA-B66B-2B7954C20330}" type="pres">
      <dgm:prSet presAssocID="{CF2BF8D3-6C05-4BFE-AD90-9A7D431961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2514D99-8F44-4A9E-A855-A08AB2C3673E}" type="pres">
      <dgm:prSet presAssocID="{EF0F8E5E-03FC-43FC-A864-7B1F52DA47A3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3A7DF33-07FB-4DA1-B064-4A54CB356B48}" type="presOf" srcId="{CF2BF8D3-6C05-4BFE-AD90-9A7D43196170}" destId="{A11AE275-2A45-42DA-B66B-2B7954C20330}" srcOrd="0" destOrd="0" presId="urn:microsoft.com/office/officeart/2005/8/layout/vList2"/>
    <dgm:cxn modelId="{419AE151-4E7F-462C-A01A-602C9025CDF1}" srcId="{CF2BF8D3-6C05-4BFE-AD90-9A7D43196170}" destId="{EF0F8E5E-03FC-43FC-A864-7B1F52DA47A3}" srcOrd="0" destOrd="0" parTransId="{6E73D5B8-F4EA-490B-A092-7FB4F8C062CB}" sibTransId="{291BF18A-D15B-46BA-8B76-98A747B04358}"/>
    <dgm:cxn modelId="{5589A7EC-7F0A-49E7-B23A-68D90FAFFFA6}" type="presOf" srcId="{EF0F8E5E-03FC-43FC-A864-7B1F52DA47A3}" destId="{E2514D99-8F44-4A9E-A855-A08AB2C3673E}" srcOrd="0" destOrd="0" presId="urn:microsoft.com/office/officeart/2005/8/layout/vList2"/>
    <dgm:cxn modelId="{A45A3EFC-0880-41EA-8AB0-DE44C60E705C}" type="presParOf" srcId="{A11AE275-2A45-42DA-B66B-2B7954C20330}" destId="{E2514D99-8F44-4A9E-A855-A08AB2C3673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CF79E5B7-427D-43BB-8A73-B518DF8E4EF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6B4E6E-16D5-4168-949F-D53AF3CB9A70}">
      <dgm:prSet/>
      <dgm:spPr/>
      <dgm:t>
        <a:bodyPr/>
        <a:lstStyle/>
        <a:p>
          <a:pPr rtl="0"/>
          <a:r>
            <a:rPr lang="en-US" b="1" smtClean="0"/>
            <a:t>References</a:t>
          </a:r>
          <a:endParaRPr lang="en-US"/>
        </a:p>
      </dgm:t>
    </dgm:pt>
    <dgm:pt modelId="{DE6E92A5-8530-4476-BEC1-A9F8E26C261C}" type="parTrans" cxnId="{609F3FF3-CB6E-4AC0-9B41-31FD4B74C940}">
      <dgm:prSet/>
      <dgm:spPr/>
      <dgm:t>
        <a:bodyPr/>
        <a:lstStyle/>
        <a:p>
          <a:endParaRPr lang="en-US"/>
        </a:p>
      </dgm:t>
    </dgm:pt>
    <dgm:pt modelId="{963C294C-5D2E-4163-8D58-7A74CBC3280C}" type="sibTrans" cxnId="{609F3FF3-CB6E-4AC0-9B41-31FD4B74C940}">
      <dgm:prSet/>
      <dgm:spPr/>
      <dgm:t>
        <a:bodyPr/>
        <a:lstStyle/>
        <a:p>
          <a:endParaRPr lang="en-US"/>
        </a:p>
      </dgm:t>
    </dgm:pt>
    <dgm:pt modelId="{06AE793B-C890-477C-AAB7-AD118BCEDBE7}" type="pres">
      <dgm:prSet presAssocID="{CF79E5B7-427D-43BB-8A73-B518DF8E4EF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64D52B3-62A3-4712-9E9F-623D908282A0}" type="pres">
      <dgm:prSet presAssocID="{6C6B4E6E-16D5-4168-949F-D53AF3CB9A70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A5E2158-FC54-4AE7-8973-4C5D98A10DD6}" type="presOf" srcId="{6C6B4E6E-16D5-4168-949F-D53AF3CB9A70}" destId="{664D52B3-62A3-4712-9E9F-623D908282A0}" srcOrd="0" destOrd="0" presId="urn:microsoft.com/office/officeart/2005/8/layout/vList2"/>
    <dgm:cxn modelId="{60BE59F8-E9EF-46DD-9F9C-3758C60EA823}" type="presOf" srcId="{CF79E5B7-427D-43BB-8A73-B518DF8E4EF2}" destId="{06AE793B-C890-477C-AAB7-AD118BCEDBE7}" srcOrd="0" destOrd="0" presId="urn:microsoft.com/office/officeart/2005/8/layout/vList2"/>
    <dgm:cxn modelId="{609F3FF3-CB6E-4AC0-9B41-31FD4B74C940}" srcId="{CF79E5B7-427D-43BB-8A73-B518DF8E4EF2}" destId="{6C6B4E6E-16D5-4168-949F-D53AF3CB9A70}" srcOrd="0" destOrd="0" parTransId="{DE6E92A5-8530-4476-BEC1-A9F8E26C261C}" sibTransId="{963C294C-5D2E-4163-8D58-7A74CBC3280C}"/>
    <dgm:cxn modelId="{B2D2F85D-1533-40B2-8F6C-EEAA115F554E}" type="presParOf" srcId="{06AE793B-C890-477C-AAB7-AD118BCEDBE7}" destId="{664D52B3-62A3-4712-9E9F-623D908282A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E07BE64-8717-48DF-AE6A-829B547CC5F7}">
      <dsp:nvSpPr>
        <dsp:cNvPr id="0" name=""/>
        <dsp:cNvSpPr/>
      </dsp:nvSpPr>
      <dsp:spPr>
        <a:xfrm>
          <a:off x="0" y="245367"/>
          <a:ext cx="7772400" cy="1722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The web application development </a:t>
          </a:r>
        </a:p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/>
            <a:t>process</a:t>
          </a:r>
          <a:endParaRPr lang="en-US" sz="4000" kern="1200" dirty="0"/>
        </a:p>
      </dsp:txBody>
      <dsp:txXfrm>
        <a:off x="0" y="245367"/>
        <a:ext cx="7772400" cy="17222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Summary of the last lecture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Outline</a:t>
          </a:r>
          <a:endParaRPr lang="en-US" sz="4700" kern="1200" dirty="0"/>
        </a:p>
      </dsp:txBody>
      <dsp:txXfrm>
        <a:off x="0" y="7852"/>
        <a:ext cx="8229600" cy="11272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 Process model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Process activities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Process activities…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Process activities…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1.1 Process activities…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2514D99-8F44-4A9E-A855-A08AB2C3673E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lvl="0" algn="l" defTabSz="2089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b="1" kern="1200" dirty="0" smtClean="0"/>
            <a:t>1.2 Common approaches</a:t>
          </a:r>
          <a:endParaRPr lang="en-US" sz="4700" b="1" kern="1200" dirty="0"/>
        </a:p>
      </dsp:txBody>
      <dsp:txXfrm>
        <a:off x="0" y="7852"/>
        <a:ext cx="8229600" cy="112729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477279-607B-4346-BB51-ADC5DB46A4CC}">
      <dsp:nvSpPr>
        <dsp:cNvPr id="0" name=""/>
        <dsp:cNvSpPr/>
      </dsp:nvSpPr>
      <dsp:spPr>
        <a:xfrm>
          <a:off x="0" y="679"/>
          <a:ext cx="82296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Requirements for a web application development process</a:t>
          </a:r>
          <a:endParaRPr lang="en-US" sz="3600" b="1" kern="1200" dirty="0"/>
        </a:p>
      </dsp:txBody>
      <dsp:txXfrm>
        <a:off x="0" y="679"/>
        <a:ext cx="8229600" cy="1141641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477279-607B-4346-BB51-ADC5DB46A4CC}">
      <dsp:nvSpPr>
        <dsp:cNvPr id="0" name=""/>
        <dsp:cNvSpPr/>
      </dsp:nvSpPr>
      <dsp:spPr>
        <a:xfrm>
          <a:off x="0" y="679"/>
          <a:ext cx="82296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Requirements for a web application development process…</a:t>
          </a:r>
          <a:endParaRPr lang="en-US" sz="3600" b="1" kern="1200" dirty="0"/>
        </a:p>
      </dsp:txBody>
      <dsp:txXfrm>
        <a:off x="0" y="679"/>
        <a:ext cx="8229600" cy="1141641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477279-607B-4346-BB51-ADC5DB46A4CC}">
      <dsp:nvSpPr>
        <dsp:cNvPr id="0" name=""/>
        <dsp:cNvSpPr/>
      </dsp:nvSpPr>
      <dsp:spPr>
        <a:xfrm>
          <a:off x="0" y="679"/>
          <a:ext cx="82296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Requirements for a web application development process…</a:t>
          </a:r>
          <a:endParaRPr lang="en-US" sz="3600" b="1" kern="1200" dirty="0"/>
        </a:p>
      </dsp:txBody>
      <dsp:txXfrm>
        <a:off x="0" y="679"/>
        <a:ext cx="8229600" cy="1141641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477279-607B-4346-BB51-ADC5DB46A4CC}">
      <dsp:nvSpPr>
        <dsp:cNvPr id="0" name=""/>
        <dsp:cNvSpPr/>
      </dsp:nvSpPr>
      <dsp:spPr>
        <a:xfrm>
          <a:off x="0" y="679"/>
          <a:ext cx="82296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Requirements for a web application development process…</a:t>
          </a:r>
          <a:endParaRPr lang="en-US" sz="3600" b="1" kern="1200" dirty="0"/>
        </a:p>
      </dsp:txBody>
      <dsp:txXfrm>
        <a:off x="0" y="679"/>
        <a:ext cx="8229600" cy="1141641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477279-607B-4346-BB51-ADC5DB46A4CC}">
      <dsp:nvSpPr>
        <dsp:cNvPr id="0" name=""/>
        <dsp:cNvSpPr/>
      </dsp:nvSpPr>
      <dsp:spPr>
        <a:xfrm>
          <a:off x="0" y="679"/>
          <a:ext cx="8229600" cy="114164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2. Requirements for a web application development process…</a:t>
          </a:r>
          <a:endParaRPr lang="en-US" sz="3600" b="1" kern="1200" dirty="0"/>
        </a:p>
      </dsp:txBody>
      <dsp:txXfrm>
        <a:off x="0" y="679"/>
        <a:ext cx="8229600" cy="1141641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A0238-BAB3-48D3-9CCF-55132E00674D}">
      <dsp:nvSpPr>
        <dsp:cNvPr id="0" name=""/>
        <dsp:cNvSpPr/>
      </dsp:nvSpPr>
      <dsp:spPr>
        <a:xfrm>
          <a:off x="0" y="1070"/>
          <a:ext cx="8229600" cy="1247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3. Rational unified process</a:t>
          </a:r>
          <a:endParaRPr lang="en-US" sz="5200" kern="1200" dirty="0"/>
        </a:p>
      </dsp:txBody>
      <dsp:txXfrm>
        <a:off x="0" y="1070"/>
        <a:ext cx="8229600" cy="1247220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A0238-BAB3-48D3-9CCF-55132E00674D}">
      <dsp:nvSpPr>
        <dsp:cNvPr id="0" name=""/>
        <dsp:cNvSpPr/>
      </dsp:nvSpPr>
      <dsp:spPr>
        <a:xfrm>
          <a:off x="0" y="1070"/>
          <a:ext cx="8229600" cy="1247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3. Rational unified process</a:t>
          </a:r>
          <a:endParaRPr lang="en-US" sz="5200" kern="1200" dirty="0"/>
        </a:p>
      </dsp:txBody>
      <dsp:txXfrm>
        <a:off x="0" y="1070"/>
        <a:ext cx="8229600" cy="1247220"/>
      </dsp:txXfrm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A0238-BAB3-48D3-9CCF-55132E00674D}">
      <dsp:nvSpPr>
        <dsp:cNvPr id="0" name=""/>
        <dsp:cNvSpPr/>
      </dsp:nvSpPr>
      <dsp:spPr>
        <a:xfrm>
          <a:off x="0" y="1070"/>
          <a:ext cx="8229600" cy="1247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3. Rational unified process</a:t>
          </a:r>
          <a:endParaRPr lang="en-US" sz="5200" kern="1200" dirty="0"/>
        </a:p>
      </dsp:txBody>
      <dsp:txXfrm>
        <a:off x="0" y="1070"/>
        <a:ext cx="8229600" cy="1247220"/>
      </dsp:txXfrm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A0238-BAB3-48D3-9CCF-55132E00674D}">
      <dsp:nvSpPr>
        <dsp:cNvPr id="0" name=""/>
        <dsp:cNvSpPr/>
      </dsp:nvSpPr>
      <dsp:spPr>
        <a:xfrm>
          <a:off x="0" y="1070"/>
          <a:ext cx="8229600" cy="1247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3. Rational unified process</a:t>
          </a:r>
          <a:endParaRPr lang="en-US" sz="5200" kern="1200" dirty="0"/>
        </a:p>
      </dsp:txBody>
      <dsp:txXfrm>
        <a:off x="0" y="1070"/>
        <a:ext cx="8229600" cy="1247220"/>
      </dsp:txXfrm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A0238-BAB3-48D3-9CCF-55132E00674D}">
      <dsp:nvSpPr>
        <dsp:cNvPr id="0" name=""/>
        <dsp:cNvSpPr/>
      </dsp:nvSpPr>
      <dsp:spPr>
        <a:xfrm>
          <a:off x="0" y="1070"/>
          <a:ext cx="8229600" cy="1247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3. Rational unified process</a:t>
          </a:r>
          <a:endParaRPr lang="en-US" sz="5200" kern="1200" dirty="0"/>
        </a:p>
      </dsp:txBody>
      <dsp:txXfrm>
        <a:off x="0" y="1070"/>
        <a:ext cx="8229600" cy="1247220"/>
      </dsp:txXfrm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A0238-BAB3-48D3-9CCF-55132E00674D}">
      <dsp:nvSpPr>
        <dsp:cNvPr id="0" name=""/>
        <dsp:cNvSpPr/>
      </dsp:nvSpPr>
      <dsp:spPr>
        <a:xfrm>
          <a:off x="0" y="1070"/>
          <a:ext cx="8229600" cy="1247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3. Rational unified process</a:t>
          </a:r>
          <a:endParaRPr lang="en-US" sz="5200" kern="1200" dirty="0"/>
        </a:p>
      </dsp:txBody>
      <dsp:txXfrm>
        <a:off x="0" y="1070"/>
        <a:ext cx="8229600" cy="1247220"/>
      </dsp:txXfrm>
    </dsp:sp>
  </dsp:spTree>
</dsp:drawing>
</file>

<file path=ppt/diagrams/drawing2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20A0238-BAB3-48D3-9CCF-55132E00674D}">
      <dsp:nvSpPr>
        <dsp:cNvPr id="0" name=""/>
        <dsp:cNvSpPr/>
      </dsp:nvSpPr>
      <dsp:spPr>
        <a:xfrm>
          <a:off x="0" y="1070"/>
          <a:ext cx="8229600" cy="12472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l" defTabSz="2311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/>
            <a:t>3. Rational unified process</a:t>
          </a:r>
          <a:endParaRPr lang="en-US" sz="5200" kern="1200" dirty="0"/>
        </a:p>
      </dsp:txBody>
      <dsp:txXfrm>
        <a:off x="0" y="1070"/>
        <a:ext cx="8229600" cy="1247220"/>
      </dsp:txXfrm>
    </dsp:sp>
  </dsp:spTree>
</dsp:drawing>
</file>

<file path=ppt/diagrams/drawing2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396918-5115-4F9E-8411-8BFF1715517E}" type="datetimeFigureOut">
              <a:rPr lang="en-US" smtClean="0"/>
              <a:pPr/>
              <a:t>7/24/2014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8A7AB-0208-426B-BD15-D514FBF2F4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045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A773-2330-4CA8-BD68-C52528BD820F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4211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7C5A3-0BBC-43BC-B98A-E8BF2DA7D5EF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154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CD65F-F4FB-4CCA-A3F4-A90F9C1DBC15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1556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2F5FF-4C65-49A6-86B1-4B98C2DD494E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9006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9B288-C3AA-4CC8-A48C-C3050D9168C2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6829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45581-3CE9-403C-BC17-81534EB0A2DA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38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C9763-1768-4CD6-9219-BEBEBAA9A203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67462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7607D-68BC-4672-BA49-AE03DB048A99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193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28708-F605-4E6C-9D71-0F2811EF4AF2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27385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4ECC2-FE3D-4216-83FB-23CC4A47B11A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976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F26E4-68A6-4D4E-ADCD-7187D5FAD32D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0142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AB2908-7F75-4707-A9A3-0AF83CC1128E}" type="datetime1">
              <a:rPr lang="en-US" smtClean="0"/>
              <a:pPr/>
              <a:t>7/24/2014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3B6193-0F17-465C-9A7B-55CBA6B04B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1685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7" Type="http://schemas.openxmlformats.org/officeDocument/2006/relationships/image" Target="../media/image1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xmlns="" val="3194696150"/>
              </p:ext>
            </p:extLst>
          </p:nvPr>
        </p:nvGraphicFramePr>
        <p:xfrm>
          <a:off x="685800" y="1524000"/>
          <a:ext cx="7772400" cy="2212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Basharat</a:t>
            </a:r>
            <a:r>
              <a:rPr lang="en-US" dirty="0" smtClean="0"/>
              <a:t> </a:t>
            </a:r>
            <a:r>
              <a:rPr lang="en-US" dirty="0" err="1" smtClean="0"/>
              <a:t>Mahmood</a:t>
            </a:r>
            <a:r>
              <a:rPr lang="en-US" dirty="0" smtClean="0"/>
              <a:t>, COMSATS Institute of Information Technology, Islamabad, Pakistan.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445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414637344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b="1" dirty="0"/>
              <a:t>Web engineering extends Software Engineering to Web </a:t>
            </a:r>
            <a:r>
              <a:rPr lang="en-US" b="1" dirty="0" smtClean="0"/>
              <a:t>applications</a:t>
            </a:r>
          </a:p>
          <a:p>
            <a:r>
              <a:rPr lang="en-US" b="1" dirty="0" smtClean="0"/>
              <a:t>Why web engineering?</a:t>
            </a:r>
          </a:p>
          <a:p>
            <a:r>
              <a:rPr lang="en-US" b="1" dirty="0" smtClean="0"/>
              <a:t>Web applications</a:t>
            </a:r>
          </a:p>
          <a:p>
            <a:r>
              <a:rPr lang="en-US" b="1" dirty="0" smtClean="0"/>
              <a:t>Categories of web applications</a:t>
            </a:r>
          </a:p>
          <a:p>
            <a:r>
              <a:rPr lang="en-US" b="1" dirty="0"/>
              <a:t>C</a:t>
            </a:r>
            <a:r>
              <a:rPr lang="en-US" b="1" dirty="0" smtClean="0"/>
              <a:t>haracteristics of web applications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94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30327217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Development Process model</a:t>
            </a:r>
          </a:p>
          <a:p>
            <a:pPr lvl="1"/>
            <a:r>
              <a:rPr lang="en-US" b="1" dirty="0" smtClean="0"/>
              <a:t>software development process activities</a:t>
            </a:r>
          </a:p>
          <a:p>
            <a:r>
              <a:rPr lang="en-US" b="1" dirty="0" smtClean="0"/>
              <a:t>Requirement for a web development process model</a:t>
            </a:r>
          </a:p>
          <a:p>
            <a:r>
              <a:rPr lang="en-US" b="1" dirty="0" smtClean="0"/>
              <a:t>Rational unified process model (RUP)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uitability for web application development</a:t>
            </a:r>
          </a:p>
        </p:txBody>
      </p:sp>
    </p:spTree>
    <p:extLst>
      <p:ext uri="{BB962C8B-B14F-4D97-AF65-F5344CB8AC3E}">
        <p14:creationId xmlns:p14="http://schemas.microsoft.com/office/powerpoint/2010/main" xmlns="" val="3299993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1753795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A</a:t>
            </a:r>
            <a:r>
              <a:rPr lang="en-US" b="1" dirty="0" smtClean="0"/>
              <a:t> </a:t>
            </a:r>
            <a:r>
              <a:rPr lang="en-US" b="1" dirty="0">
                <a:solidFill>
                  <a:srgbClr val="FF0000"/>
                </a:solidFill>
              </a:rPr>
              <a:t>set</a:t>
            </a:r>
            <a:r>
              <a:rPr lang="en-US" b="1" dirty="0"/>
              <a:t> of related activities that leads to the </a:t>
            </a:r>
            <a:r>
              <a:rPr lang="en-US" b="1" dirty="0">
                <a:solidFill>
                  <a:srgbClr val="FF0000"/>
                </a:solidFill>
              </a:rPr>
              <a:t>production</a:t>
            </a:r>
            <a:r>
              <a:rPr lang="en-US" b="1" dirty="0"/>
              <a:t> of a </a:t>
            </a:r>
            <a:r>
              <a:rPr lang="en-US" b="1" dirty="0" smtClean="0"/>
              <a:t>software product</a:t>
            </a:r>
          </a:p>
          <a:p>
            <a:pPr lvl="1"/>
            <a:r>
              <a:rPr lang="en-US" b="1" dirty="0"/>
              <a:t>development of software from </a:t>
            </a:r>
            <a:r>
              <a:rPr lang="en-US" b="1" dirty="0" smtClean="0">
                <a:solidFill>
                  <a:srgbClr val="FF0000"/>
                </a:solidFill>
              </a:rPr>
              <a:t>scratch</a:t>
            </a:r>
          </a:p>
          <a:p>
            <a:pPr lvl="1"/>
            <a:r>
              <a:rPr lang="en-US" b="1" dirty="0"/>
              <a:t>extending and modifying </a:t>
            </a:r>
            <a:r>
              <a:rPr lang="en-US" b="1" dirty="0">
                <a:solidFill>
                  <a:srgbClr val="FF0000"/>
                </a:solidFill>
              </a:rPr>
              <a:t>existing </a:t>
            </a:r>
            <a:r>
              <a:rPr lang="en-US" b="1" dirty="0" smtClean="0">
                <a:solidFill>
                  <a:srgbClr val="FF0000"/>
                </a:solidFill>
              </a:rPr>
              <a:t>systems</a:t>
            </a:r>
          </a:p>
          <a:p>
            <a:r>
              <a:rPr lang="en-US" b="1" dirty="0"/>
              <a:t>Common activities</a:t>
            </a:r>
          </a:p>
          <a:p>
            <a:pPr lvl="1"/>
            <a:r>
              <a:rPr lang="en-US" b="1" dirty="0"/>
              <a:t>Software specification</a:t>
            </a:r>
          </a:p>
          <a:p>
            <a:pPr lvl="1"/>
            <a:r>
              <a:rPr lang="en-US" b="1" dirty="0"/>
              <a:t>Designing and implementation</a:t>
            </a:r>
          </a:p>
          <a:p>
            <a:pPr lvl="1"/>
            <a:r>
              <a:rPr lang="en-US" b="1" dirty="0"/>
              <a:t>System validation</a:t>
            </a:r>
          </a:p>
          <a:p>
            <a:pPr lvl="1"/>
            <a:r>
              <a:rPr lang="en-US" b="1" dirty="0"/>
              <a:t>System evolution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26959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2930422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Software specification: </a:t>
            </a:r>
          </a:p>
          <a:p>
            <a:r>
              <a:rPr lang="en-US" b="1" dirty="0" smtClean="0"/>
              <a:t>The </a:t>
            </a:r>
            <a:r>
              <a:rPr lang="en-US" b="1" dirty="0">
                <a:solidFill>
                  <a:srgbClr val="FF0000"/>
                </a:solidFill>
              </a:rPr>
              <a:t>functionality </a:t>
            </a:r>
            <a:r>
              <a:rPr lang="en-US" b="1" dirty="0"/>
              <a:t>of the software and </a:t>
            </a:r>
            <a:r>
              <a:rPr lang="en-US" b="1" dirty="0">
                <a:solidFill>
                  <a:srgbClr val="FF0000"/>
                </a:solidFill>
              </a:rPr>
              <a:t>constraints</a:t>
            </a:r>
            <a:r>
              <a:rPr lang="en-US" b="1" dirty="0"/>
              <a:t> on </a:t>
            </a:r>
            <a:r>
              <a:rPr lang="en-US" b="1" dirty="0" smtClean="0"/>
              <a:t>its operation </a:t>
            </a:r>
            <a:r>
              <a:rPr lang="en-US" b="1" dirty="0"/>
              <a:t>must be </a:t>
            </a:r>
            <a:r>
              <a:rPr lang="en-US" b="1" dirty="0" smtClean="0"/>
              <a:t>defined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ritical stage (can lead to problems in design and implementation)</a:t>
            </a:r>
          </a:p>
          <a:p>
            <a:r>
              <a:rPr lang="en-US" b="1" dirty="0" smtClean="0"/>
              <a:t>Activities:</a:t>
            </a:r>
          </a:p>
          <a:p>
            <a:pPr lvl="1"/>
            <a:r>
              <a:rPr lang="en-US" b="1" dirty="0" smtClean="0"/>
              <a:t>Feasibility study</a:t>
            </a:r>
          </a:p>
          <a:p>
            <a:pPr lvl="1"/>
            <a:r>
              <a:rPr lang="en-US" b="1" dirty="0" smtClean="0"/>
              <a:t>Requirement elicitation and analysis</a:t>
            </a:r>
          </a:p>
          <a:p>
            <a:pPr lvl="1"/>
            <a:r>
              <a:rPr lang="en-US" b="1" dirty="0" smtClean="0"/>
              <a:t>Requirement specification</a:t>
            </a:r>
          </a:p>
          <a:p>
            <a:pPr lvl="1"/>
            <a:r>
              <a:rPr lang="en-US" b="1" dirty="0" smtClean="0"/>
              <a:t>Requirement validation</a:t>
            </a:r>
          </a:p>
          <a:p>
            <a:pPr lvl="1"/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50041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527999200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Software design and implementation: </a:t>
            </a:r>
          </a:p>
          <a:p>
            <a:r>
              <a:rPr lang="en-US" b="1" dirty="0" smtClean="0"/>
              <a:t>Design is the </a:t>
            </a:r>
            <a:r>
              <a:rPr lang="en-US" b="1" dirty="0" smtClean="0">
                <a:solidFill>
                  <a:srgbClr val="FF0000"/>
                </a:solidFill>
              </a:rPr>
              <a:t>description</a:t>
            </a:r>
            <a:r>
              <a:rPr lang="en-US" b="1" dirty="0" smtClean="0"/>
              <a:t> of</a:t>
            </a:r>
          </a:p>
          <a:p>
            <a:pPr lvl="1"/>
            <a:r>
              <a:rPr lang="en-US" b="1" dirty="0" smtClean="0"/>
              <a:t>System structure</a:t>
            </a:r>
          </a:p>
          <a:p>
            <a:pPr lvl="1"/>
            <a:r>
              <a:rPr lang="en-US" b="1" dirty="0" smtClean="0"/>
              <a:t>Data models</a:t>
            </a:r>
          </a:p>
          <a:p>
            <a:pPr lvl="1"/>
            <a:r>
              <a:rPr lang="en-US" b="1" dirty="0" smtClean="0"/>
              <a:t>Interface between components</a:t>
            </a:r>
          </a:p>
          <a:p>
            <a:r>
              <a:rPr lang="en-US" b="1" dirty="0" smtClean="0"/>
              <a:t>Implementation</a:t>
            </a:r>
            <a:r>
              <a:rPr lang="en-US" b="1" dirty="0"/>
              <a:t>: </a:t>
            </a:r>
            <a:r>
              <a:rPr lang="en-US" b="1" dirty="0" smtClean="0">
                <a:solidFill>
                  <a:srgbClr val="FF0000"/>
                </a:solidFill>
              </a:rPr>
              <a:t>Converting</a:t>
            </a:r>
            <a:r>
              <a:rPr lang="en-US" b="1" dirty="0" smtClean="0"/>
              <a:t> a system specification into an executable system</a:t>
            </a:r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076759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95330399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System validation: </a:t>
            </a:r>
            <a:endParaRPr lang="en-US" b="1" dirty="0"/>
          </a:p>
          <a:p>
            <a:r>
              <a:rPr lang="en-US" b="1" dirty="0" smtClean="0">
                <a:solidFill>
                  <a:srgbClr val="FF0000"/>
                </a:solidFill>
              </a:rPr>
              <a:t>Intended to show</a:t>
            </a:r>
            <a:r>
              <a:rPr lang="en-US" b="1" dirty="0" smtClean="0"/>
              <a:t> that the system </a:t>
            </a:r>
          </a:p>
          <a:p>
            <a:pPr lvl="1"/>
            <a:r>
              <a:rPr lang="en-US" b="1" dirty="0"/>
              <a:t> </a:t>
            </a:r>
            <a:r>
              <a:rPr lang="en-US" b="1" dirty="0" smtClean="0"/>
              <a:t>confirms its specification</a:t>
            </a:r>
          </a:p>
          <a:p>
            <a:pPr lvl="1"/>
            <a:r>
              <a:rPr lang="en-US" b="1" dirty="0"/>
              <a:t>m</a:t>
            </a:r>
            <a:r>
              <a:rPr lang="en-US" b="1" dirty="0" smtClean="0"/>
              <a:t>eets customer’s expectations</a:t>
            </a:r>
          </a:p>
          <a:p>
            <a:r>
              <a:rPr lang="en-US" b="1" dirty="0" smtClean="0"/>
              <a:t>Development testing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tested</a:t>
            </a:r>
            <a:r>
              <a:rPr lang="en-US" b="1" dirty="0" smtClean="0"/>
              <a:t> by the people developed the components</a:t>
            </a:r>
          </a:p>
          <a:p>
            <a:r>
              <a:rPr lang="en-US" b="1" dirty="0" smtClean="0"/>
              <a:t>System testing</a:t>
            </a:r>
          </a:p>
          <a:p>
            <a:pPr lvl="1"/>
            <a:r>
              <a:rPr lang="en-US" b="1" dirty="0"/>
              <a:t>f</a:t>
            </a:r>
            <a:r>
              <a:rPr lang="en-US" b="1" dirty="0" smtClean="0"/>
              <a:t>inding component integration </a:t>
            </a:r>
            <a:r>
              <a:rPr lang="en-US" b="1" dirty="0" smtClean="0">
                <a:solidFill>
                  <a:srgbClr val="FF0000"/>
                </a:solidFill>
              </a:rPr>
              <a:t>errors</a:t>
            </a:r>
          </a:p>
          <a:p>
            <a:r>
              <a:rPr lang="en-US" b="1" dirty="0" smtClean="0"/>
              <a:t>Acceptance testing</a:t>
            </a:r>
          </a:p>
          <a:p>
            <a:pPr lvl="1"/>
            <a:r>
              <a:rPr lang="en-US" b="1" dirty="0" smtClean="0"/>
              <a:t>System is tested by the </a:t>
            </a:r>
            <a:r>
              <a:rPr lang="en-US" b="1" dirty="0" smtClean="0">
                <a:solidFill>
                  <a:srgbClr val="FF0000"/>
                </a:solidFill>
              </a:rPr>
              <a:t>customer’s</a:t>
            </a:r>
            <a:r>
              <a:rPr lang="en-US" b="1" dirty="0" smtClean="0"/>
              <a:t> provided data</a:t>
            </a:r>
          </a:p>
          <a:p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8385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21167776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Software evolution:</a:t>
            </a:r>
          </a:p>
          <a:p>
            <a:r>
              <a:rPr lang="en-US" b="1" dirty="0" smtClean="0"/>
              <a:t>Software is</a:t>
            </a:r>
            <a:r>
              <a:rPr lang="en-US" b="1" dirty="0" smtClean="0">
                <a:solidFill>
                  <a:srgbClr val="FF0000"/>
                </a:solidFill>
              </a:rPr>
              <a:t> flexible </a:t>
            </a:r>
            <a:r>
              <a:rPr lang="en-US" b="1" dirty="0" smtClean="0"/>
              <a:t>as compared to hardware  </a:t>
            </a:r>
          </a:p>
          <a:p>
            <a:pPr lvl="1"/>
            <a:r>
              <a:rPr lang="en-US" b="1" dirty="0" smtClean="0"/>
              <a:t>Changes can be made to the system during development or after the development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829984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26938175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The waterfall approach</a:t>
            </a:r>
          </a:p>
          <a:p>
            <a:r>
              <a:rPr lang="en-US" b="1" dirty="0" smtClean="0"/>
              <a:t>Iterative approach</a:t>
            </a:r>
          </a:p>
          <a:p>
            <a:r>
              <a:rPr lang="en-US" b="1" dirty="0" smtClean="0"/>
              <a:t>Reuse oriented approach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26443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88667139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Evolving</a:t>
            </a:r>
            <a:r>
              <a:rPr lang="en-US" b="1" dirty="0" smtClean="0"/>
              <a:t> from informational medium to application medium</a:t>
            </a:r>
          </a:p>
          <a:p>
            <a:r>
              <a:rPr lang="en-US" b="1" dirty="0" smtClean="0"/>
              <a:t>Existing approaches are </a:t>
            </a:r>
            <a:r>
              <a:rPr lang="en-US" b="1" dirty="0" smtClean="0">
                <a:solidFill>
                  <a:srgbClr val="FF0000"/>
                </a:solidFill>
              </a:rPr>
              <a:t>over-pragmatic</a:t>
            </a:r>
          </a:p>
          <a:p>
            <a:pPr lvl="1"/>
            <a:r>
              <a:rPr lang="en-US" b="1" dirty="0"/>
              <a:t>l</a:t>
            </a:r>
            <a:r>
              <a:rPr lang="en-US" b="1" dirty="0" smtClean="0"/>
              <a:t>ead to short development time</a:t>
            </a:r>
          </a:p>
          <a:p>
            <a:r>
              <a:rPr lang="en-US" b="1" dirty="0" smtClean="0"/>
              <a:t>Web engineering does not have its own </a:t>
            </a:r>
            <a:r>
              <a:rPr lang="en-US" b="1" dirty="0" smtClean="0">
                <a:solidFill>
                  <a:srgbClr val="FF0000"/>
                </a:solidFill>
              </a:rPr>
              <a:t>mature</a:t>
            </a:r>
            <a:r>
              <a:rPr lang="en-US" b="1" dirty="0" smtClean="0"/>
              <a:t> development process model</a:t>
            </a:r>
          </a:p>
          <a:p>
            <a:r>
              <a:rPr lang="en-US" b="1" dirty="0" smtClean="0"/>
              <a:t>SE development process models are adopted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5274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44555313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Handling Short </a:t>
            </a:r>
            <a:r>
              <a:rPr lang="en-US" b="1" dirty="0" smtClean="0"/>
              <a:t>development </a:t>
            </a:r>
            <a:r>
              <a:rPr lang="en-US" b="1" dirty="0"/>
              <a:t>c</a:t>
            </a:r>
            <a:r>
              <a:rPr lang="en-US" b="1" dirty="0" smtClean="0"/>
              <a:t>ycles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Development</a:t>
            </a:r>
            <a:r>
              <a:rPr lang="en-US" b="1" dirty="0" smtClean="0"/>
              <a:t> time is short</a:t>
            </a:r>
          </a:p>
          <a:p>
            <a:pPr lvl="2"/>
            <a:r>
              <a:rPr lang="en-US" b="1" dirty="0" smtClean="0"/>
              <a:t>Normally </a:t>
            </a:r>
            <a:r>
              <a:rPr lang="en-US" b="1" dirty="0" smtClean="0">
                <a:solidFill>
                  <a:srgbClr val="FF0000"/>
                </a:solidFill>
              </a:rPr>
              <a:t>does not </a:t>
            </a:r>
            <a:r>
              <a:rPr lang="en-US" b="1" dirty="0" smtClean="0"/>
              <a:t>exceed six month</a:t>
            </a:r>
          </a:p>
          <a:p>
            <a:pPr lvl="1"/>
            <a:r>
              <a:rPr lang="en-US" b="1" dirty="0" smtClean="0"/>
              <a:t>Immediate delivery mechanism</a:t>
            </a:r>
          </a:p>
          <a:p>
            <a:pPr lvl="2"/>
            <a:r>
              <a:rPr lang="en-US" b="1" dirty="0" smtClean="0"/>
              <a:t>Capture share in the market</a:t>
            </a:r>
          </a:p>
          <a:p>
            <a:pPr lvl="1"/>
            <a:r>
              <a:rPr lang="en-US" b="1" dirty="0" smtClean="0"/>
              <a:t>Leaves </a:t>
            </a:r>
            <a:r>
              <a:rPr lang="en-US" b="1" dirty="0" smtClean="0">
                <a:solidFill>
                  <a:srgbClr val="FF0000"/>
                </a:solidFill>
              </a:rPr>
              <a:t>less</a:t>
            </a:r>
            <a:r>
              <a:rPr lang="en-US" b="1" dirty="0" smtClean="0"/>
              <a:t> freedom for systematic development process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8021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699050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b="1" dirty="0"/>
              <a:t>Handling </a:t>
            </a:r>
            <a:r>
              <a:rPr lang="en-US" b="1" dirty="0" smtClean="0"/>
              <a:t>changing requirement</a:t>
            </a:r>
          </a:p>
          <a:p>
            <a:pPr lvl="1"/>
            <a:r>
              <a:rPr lang="en-US" b="1" dirty="0"/>
              <a:t>Requirements </a:t>
            </a:r>
            <a:r>
              <a:rPr lang="en-US" b="1" dirty="0">
                <a:solidFill>
                  <a:srgbClr val="FF0000"/>
                </a:solidFill>
              </a:rPr>
              <a:t>often</a:t>
            </a:r>
            <a:r>
              <a:rPr lang="en-US" b="1" dirty="0"/>
              <a:t> emerge during development</a:t>
            </a:r>
          </a:p>
          <a:p>
            <a:pPr lvl="2"/>
            <a:r>
              <a:rPr lang="en-US" b="1" dirty="0"/>
              <a:t>a</a:t>
            </a:r>
            <a:r>
              <a:rPr lang="en-US" b="1" dirty="0" smtClean="0"/>
              <a:t>s developer understand the unknown business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Integrate</a:t>
            </a:r>
            <a:r>
              <a:rPr lang="en-US" b="1" dirty="0" smtClean="0"/>
              <a:t> changes rapidly to remain in competition</a:t>
            </a:r>
          </a:p>
          <a:p>
            <a:pPr lvl="1"/>
            <a:r>
              <a:rPr lang="en-US" b="1" dirty="0" smtClean="0"/>
              <a:t>User involvement is more </a:t>
            </a:r>
            <a:r>
              <a:rPr lang="en-US" b="1" dirty="0" smtClean="0">
                <a:solidFill>
                  <a:srgbClr val="FF0000"/>
                </a:solidFill>
              </a:rPr>
              <a:t>critical</a:t>
            </a:r>
          </a:p>
          <a:p>
            <a:pPr lvl="2"/>
            <a:r>
              <a:rPr lang="en-US" b="1" dirty="0"/>
              <a:t>d</a:t>
            </a:r>
            <a:r>
              <a:rPr lang="en-US" b="1" dirty="0" smtClean="0"/>
              <a:t>ue to </a:t>
            </a:r>
            <a:r>
              <a:rPr lang="en-US" b="1" dirty="0" smtClean="0">
                <a:solidFill>
                  <a:srgbClr val="FF0000"/>
                </a:solidFill>
              </a:rPr>
              <a:t>emerging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unstable</a:t>
            </a:r>
            <a:r>
              <a:rPr lang="en-US" b="1" dirty="0" smtClean="0"/>
              <a:t> requirements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1941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699050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600200"/>
            <a:ext cx="83820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Reuse and integration</a:t>
            </a:r>
          </a:p>
          <a:p>
            <a:pPr lvl="1"/>
            <a:r>
              <a:rPr lang="en-US" b="1" dirty="0" smtClean="0"/>
              <a:t>to meet time constraints developer try to reuse components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Leads</a:t>
            </a:r>
            <a:r>
              <a:rPr lang="en-US" b="1" dirty="0" smtClean="0"/>
              <a:t> to integration issues</a:t>
            </a:r>
          </a:p>
          <a:p>
            <a:pPr lvl="1"/>
            <a:r>
              <a:rPr lang="en-US" b="1" dirty="0" smtClean="0"/>
              <a:t>Development can not be </a:t>
            </a:r>
            <a:r>
              <a:rPr lang="en-US" b="1" dirty="0" smtClean="0">
                <a:solidFill>
                  <a:srgbClr val="FF0000"/>
                </a:solidFill>
              </a:rPr>
              <a:t>isolated</a:t>
            </a:r>
            <a:r>
              <a:rPr lang="en-US" b="1" dirty="0" smtClean="0"/>
              <a:t> from the development of other applications within the  organization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41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7699050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Adapting to web application’s complexity level</a:t>
            </a:r>
          </a:p>
          <a:p>
            <a:pPr lvl="1"/>
            <a:r>
              <a:rPr lang="en-US" b="1" dirty="0"/>
              <a:t>p</a:t>
            </a:r>
            <a:r>
              <a:rPr lang="en-US" b="1" dirty="0" smtClean="0"/>
              <a:t>rocess </a:t>
            </a:r>
            <a:r>
              <a:rPr lang="en-US" b="1" dirty="0" smtClean="0">
                <a:solidFill>
                  <a:srgbClr val="FF0000"/>
                </a:solidFill>
              </a:rPr>
              <a:t>depends</a:t>
            </a:r>
            <a:r>
              <a:rPr lang="en-US" b="1" dirty="0" smtClean="0"/>
              <a:t> upon the level of complexity</a:t>
            </a:r>
          </a:p>
          <a:p>
            <a:pPr lvl="1"/>
            <a:r>
              <a:rPr lang="en-US" b="1" dirty="0"/>
              <a:t>p</a:t>
            </a:r>
            <a:r>
              <a:rPr lang="en-US" b="1" dirty="0" smtClean="0"/>
              <a:t>rocess is </a:t>
            </a:r>
            <a:r>
              <a:rPr lang="en-US" b="1" dirty="0" smtClean="0">
                <a:solidFill>
                  <a:srgbClr val="FF0000"/>
                </a:solidFill>
              </a:rPr>
              <a:t>adapted </a:t>
            </a:r>
            <a:r>
              <a:rPr lang="en-US" b="1" dirty="0" smtClean="0"/>
              <a:t>dynamically</a:t>
            </a:r>
          </a:p>
          <a:p>
            <a:pPr lvl="2"/>
            <a:r>
              <a:rPr lang="en-US" b="1" dirty="0" smtClean="0"/>
              <a:t>for </a:t>
            </a:r>
            <a:r>
              <a:rPr lang="en-US" b="1" dirty="0" smtClean="0">
                <a:solidFill>
                  <a:srgbClr val="FF0000"/>
                </a:solidFill>
              </a:rPr>
              <a:t>low</a:t>
            </a:r>
            <a:r>
              <a:rPr lang="en-US" b="1" dirty="0" smtClean="0"/>
              <a:t> complexity, it should be like lightweight process</a:t>
            </a:r>
          </a:p>
          <a:p>
            <a:pPr lvl="2"/>
            <a:r>
              <a:rPr lang="en-US" b="1" dirty="0" smtClean="0"/>
              <a:t>for </a:t>
            </a:r>
            <a:r>
              <a:rPr lang="en-US" b="1" dirty="0" smtClean="0">
                <a:solidFill>
                  <a:srgbClr val="FF0000"/>
                </a:solidFill>
              </a:rPr>
              <a:t>high</a:t>
            </a:r>
            <a:r>
              <a:rPr lang="en-US" b="1" dirty="0" smtClean="0"/>
              <a:t> complexity, it should be like heavyweight process</a:t>
            </a:r>
          </a:p>
          <a:p>
            <a:pPr lvl="2"/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941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890255225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296400" cy="4525963"/>
          </a:xfrm>
        </p:spPr>
        <p:txBody>
          <a:bodyPr/>
          <a:lstStyle/>
          <a:p>
            <a:r>
              <a:rPr lang="en-US" b="1" dirty="0" smtClean="0"/>
              <a:t>RUP is a </a:t>
            </a:r>
            <a:r>
              <a:rPr lang="en-US" b="1" dirty="0" smtClean="0">
                <a:solidFill>
                  <a:srgbClr val="FF0000"/>
                </a:solidFill>
              </a:rPr>
              <a:t>heavyweight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phase oriented</a:t>
            </a:r>
            <a:r>
              <a:rPr lang="en-US" b="1" dirty="0" smtClean="0"/>
              <a:t>, </a:t>
            </a:r>
            <a:r>
              <a:rPr lang="en-US" b="1" dirty="0" smtClean="0">
                <a:solidFill>
                  <a:srgbClr val="FF0000"/>
                </a:solidFill>
              </a:rPr>
              <a:t>incremental</a:t>
            </a:r>
            <a:r>
              <a:rPr lang="en-US" b="1" dirty="0" smtClean="0"/>
              <a:t> and </a:t>
            </a:r>
            <a:r>
              <a:rPr lang="en-US" b="1" dirty="0" smtClean="0">
                <a:solidFill>
                  <a:srgbClr val="FF0000"/>
                </a:solidFill>
              </a:rPr>
              <a:t>iterative</a:t>
            </a:r>
            <a:r>
              <a:rPr lang="en-US" b="1" dirty="0" smtClean="0"/>
              <a:t> process</a:t>
            </a:r>
          </a:p>
          <a:p>
            <a:r>
              <a:rPr lang="en-US" b="1" dirty="0" smtClean="0"/>
              <a:t>Described in three perspectives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Dynamic perspective: </a:t>
            </a:r>
            <a:r>
              <a:rPr lang="en-US" b="1" dirty="0" smtClean="0"/>
              <a:t>phases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Static perspective: </a:t>
            </a:r>
            <a:r>
              <a:rPr lang="en-US" b="1" dirty="0" smtClean="0"/>
              <a:t>activities in phases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Practice perspective: </a:t>
            </a:r>
            <a:r>
              <a:rPr lang="en-US" b="1" dirty="0" smtClean="0"/>
              <a:t>good engineering practices</a:t>
            </a:r>
            <a:endParaRPr lang="en-US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2426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687433489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RUP phases: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Inception: </a:t>
            </a:r>
            <a:r>
              <a:rPr lang="en-US" b="1" dirty="0"/>
              <a:t>Define the </a:t>
            </a:r>
            <a:r>
              <a:rPr lang="en-US" b="1" dirty="0" smtClean="0"/>
              <a:t>business case for the project</a:t>
            </a:r>
            <a:endParaRPr lang="en-US" b="1" dirty="0"/>
          </a:p>
          <a:p>
            <a:r>
              <a:rPr lang="en-US" b="1" dirty="0" smtClean="0"/>
              <a:t>Goals:</a:t>
            </a:r>
          </a:p>
          <a:p>
            <a:pPr lvl="1"/>
            <a:r>
              <a:rPr lang="en-US" b="1" dirty="0" smtClean="0"/>
              <a:t>Business case</a:t>
            </a:r>
            <a:endParaRPr lang="en-US" b="1" dirty="0">
              <a:solidFill>
                <a:srgbClr val="FF0000"/>
              </a:solidFill>
            </a:endParaRPr>
          </a:p>
          <a:p>
            <a:pPr lvl="2"/>
            <a:r>
              <a:rPr lang="en-US" b="1" dirty="0">
                <a:solidFill>
                  <a:srgbClr val="FF0000"/>
                </a:solidFill>
              </a:rPr>
              <a:t>Identify</a:t>
            </a:r>
            <a:r>
              <a:rPr lang="en-US" b="1" dirty="0"/>
              <a:t> and </a:t>
            </a:r>
            <a:r>
              <a:rPr lang="en-US" b="1" dirty="0">
                <a:solidFill>
                  <a:srgbClr val="FF0000"/>
                </a:solidFill>
              </a:rPr>
              <a:t>interact</a:t>
            </a:r>
            <a:r>
              <a:rPr lang="en-US" b="1" dirty="0"/>
              <a:t> </a:t>
            </a:r>
            <a:r>
              <a:rPr lang="en-US" b="1" dirty="0" smtClean="0"/>
              <a:t>with external </a:t>
            </a:r>
            <a:r>
              <a:rPr lang="en-US" b="1" dirty="0"/>
              <a:t>entities</a:t>
            </a:r>
          </a:p>
          <a:p>
            <a:pPr lvl="2"/>
            <a:r>
              <a:rPr lang="en-US" b="1" dirty="0" smtClean="0">
                <a:solidFill>
                  <a:srgbClr val="FF0000"/>
                </a:solidFill>
              </a:rPr>
              <a:t>Asses</a:t>
            </a:r>
            <a:r>
              <a:rPr lang="en-US" b="1" dirty="0" smtClean="0"/>
              <a:t> the business contribution</a:t>
            </a:r>
          </a:p>
          <a:p>
            <a:r>
              <a:rPr lang="en-US" b="1" dirty="0" smtClean="0"/>
              <a:t>Artifacts:</a:t>
            </a:r>
          </a:p>
          <a:p>
            <a:pPr lvl="1"/>
            <a:r>
              <a:rPr lang="en-US" b="1" dirty="0" smtClean="0"/>
              <a:t>business case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33222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64245017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RUP phases: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Elaboration: </a:t>
            </a:r>
            <a:r>
              <a:rPr lang="en-US" b="1" dirty="0" smtClean="0"/>
              <a:t>establish understanding with the problem</a:t>
            </a:r>
            <a:endParaRPr lang="en-US" b="1" dirty="0"/>
          </a:p>
          <a:p>
            <a:r>
              <a:rPr lang="en-US" b="1" dirty="0" smtClean="0"/>
              <a:t>Goals:</a:t>
            </a:r>
          </a:p>
          <a:p>
            <a:pPr lvl="1"/>
            <a:r>
              <a:rPr lang="en-US" b="1" dirty="0" smtClean="0"/>
              <a:t>Establish software </a:t>
            </a:r>
            <a:r>
              <a:rPr lang="en-US" b="1" dirty="0" smtClean="0">
                <a:solidFill>
                  <a:srgbClr val="FF0000"/>
                </a:solidFill>
              </a:rPr>
              <a:t>scope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Discriminating</a:t>
            </a:r>
            <a:r>
              <a:rPr lang="en-US" b="1" dirty="0" smtClean="0"/>
              <a:t> critical use-cases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Estimating</a:t>
            </a:r>
            <a:r>
              <a:rPr lang="en-US" b="1" dirty="0" smtClean="0"/>
              <a:t> cost, schedules and risks</a:t>
            </a:r>
          </a:p>
          <a:p>
            <a:r>
              <a:rPr lang="en-US" b="1" dirty="0" smtClean="0"/>
              <a:t>Artifacts:</a:t>
            </a:r>
          </a:p>
          <a:p>
            <a:pPr lvl="1"/>
            <a:r>
              <a:rPr lang="en-US" b="1" dirty="0" smtClean="0"/>
              <a:t>development plan, use-case model, architectural description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4372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64245017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RUP phases: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Construction: </a:t>
            </a:r>
            <a:r>
              <a:rPr lang="en-US" b="1" dirty="0" smtClean="0"/>
              <a:t>involves system design, programming and testing</a:t>
            </a:r>
            <a:endParaRPr lang="en-US" b="1" dirty="0"/>
          </a:p>
          <a:p>
            <a:r>
              <a:rPr lang="en-US" b="1" dirty="0" smtClean="0"/>
              <a:t>Goals:</a:t>
            </a:r>
          </a:p>
          <a:p>
            <a:pPr lvl="1"/>
            <a:r>
              <a:rPr lang="en-US" b="1" dirty="0" smtClean="0"/>
              <a:t>Develop the design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/>
              <a:t>Implement the design</a:t>
            </a:r>
          </a:p>
          <a:p>
            <a:pPr lvl="1"/>
            <a:r>
              <a:rPr lang="en-US" b="1" dirty="0"/>
              <a:t>Validate the system</a:t>
            </a:r>
          </a:p>
          <a:p>
            <a:r>
              <a:rPr lang="en-US" b="1" dirty="0" smtClean="0"/>
              <a:t>Artifacts:</a:t>
            </a:r>
          </a:p>
          <a:p>
            <a:pPr lvl="1"/>
            <a:r>
              <a:rPr lang="en-US" b="1" dirty="0" smtClean="0"/>
              <a:t>System, training material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4372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2764245017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RUP phases: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Transition: </a:t>
            </a:r>
            <a:r>
              <a:rPr lang="en-US" b="1" dirty="0" smtClean="0"/>
              <a:t>Installing the system in real environment</a:t>
            </a:r>
            <a:endParaRPr lang="en-US" b="1" dirty="0"/>
          </a:p>
          <a:p>
            <a:r>
              <a:rPr lang="en-US" b="1" dirty="0" smtClean="0"/>
              <a:t>Goals:</a:t>
            </a:r>
          </a:p>
          <a:p>
            <a:pPr lvl="1"/>
            <a:r>
              <a:rPr lang="en-US" b="1" dirty="0" smtClean="0"/>
              <a:t>Testing in real environment </a:t>
            </a:r>
            <a:endParaRPr lang="en-US" b="1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/>
              <a:t>training</a:t>
            </a:r>
          </a:p>
          <a:p>
            <a:pPr lvl="1"/>
            <a:r>
              <a:rPr lang="en-US" b="1" dirty="0" smtClean="0"/>
              <a:t>Bug fixing, performance enhancements</a:t>
            </a:r>
          </a:p>
          <a:p>
            <a:r>
              <a:rPr lang="en-US" b="1" dirty="0" smtClean="0"/>
              <a:t>Artifacts:</a:t>
            </a:r>
          </a:p>
          <a:p>
            <a:pPr lvl="1"/>
            <a:r>
              <a:rPr lang="en-US" b="1" dirty="0" smtClean="0"/>
              <a:t>A documented system working correctly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04372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213114399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RUP activities (workflows):</a:t>
            </a:r>
          </a:p>
          <a:p>
            <a:pPr lvl="1"/>
            <a:r>
              <a:rPr lang="en-US" b="1" dirty="0" smtClean="0"/>
              <a:t>Requirements</a:t>
            </a:r>
          </a:p>
          <a:p>
            <a:pPr lvl="1"/>
            <a:r>
              <a:rPr lang="en-US" b="1" dirty="0" smtClean="0"/>
              <a:t>analysis</a:t>
            </a:r>
          </a:p>
          <a:p>
            <a:pPr lvl="1"/>
            <a:r>
              <a:rPr lang="en-US" b="1" dirty="0" smtClean="0"/>
              <a:t>design</a:t>
            </a:r>
          </a:p>
          <a:p>
            <a:pPr lvl="1"/>
            <a:r>
              <a:rPr lang="en-US" b="1" dirty="0" smtClean="0"/>
              <a:t>implementation</a:t>
            </a:r>
          </a:p>
          <a:p>
            <a:pPr lvl="1"/>
            <a:r>
              <a:rPr lang="en-US" b="1" dirty="0" smtClean="0"/>
              <a:t>test</a:t>
            </a:r>
          </a:p>
        </p:txBody>
      </p:sp>
    </p:spTree>
    <p:extLst>
      <p:ext uri="{BB962C8B-B14F-4D97-AF65-F5344CB8AC3E}">
        <p14:creationId xmlns:p14="http://schemas.microsoft.com/office/powerpoint/2010/main" xmlns="" val="1363303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03526982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RUP good practices:</a:t>
            </a:r>
          </a:p>
          <a:p>
            <a:pPr lvl="1"/>
            <a:r>
              <a:rPr lang="en-US" b="1" dirty="0"/>
              <a:t>Develop software </a:t>
            </a:r>
            <a:r>
              <a:rPr lang="en-US" b="1" dirty="0" smtClean="0"/>
              <a:t>iteratively</a:t>
            </a:r>
          </a:p>
          <a:p>
            <a:pPr lvl="1"/>
            <a:r>
              <a:rPr lang="en-US" b="1" dirty="0"/>
              <a:t>Manage </a:t>
            </a:r>
            <a:r>
              <a:rPr lang="en-US" b="1" dirty="0" smtClean="0"/>
              <a:t>requirements</a:t>
            </a:r>
          </a:p>
          <a:p>
            <a:pPr lvl="1"/>
            <a:r>
              <a:rPr lang="en-US" b="1" dirty="0"/>
              <a:t>Use component-based </a:t>
            </a:r>
            <a:r>
              <a:rPr lang="en-US" b="1" dirty="0" smtClean="0"/>
              <a:t>architectures</a:t>
            </a:r>
          </a:p>
          <a:p>
            <a:pPr lvl="1"/>
            <a:r>
              <a:rPr lang="en-US" b="1" dirty="0"/>
              <a:t>Visually model </a:t>
            </a:r>
            <a:r>
              <a:rPr lang="en-US" b="1" dirty="0" smtClean="0"/>
              <a:t>software-using UML</a:t>
            </a:r>
          </a:p>
          <a:p>
            <a:pPr lvl="1"/>
            <a:r>
              <a:rPr lang="en-US" b="1" dirty="0"/>
              <a:t>Verify software </a:t>
            </a:r>
            <a:r>
              <a:rPr lang="en-US" b="1" dirty="0" smtClean="0"/>
              <a:t>quality</a:t>
            </a:r>
          </a:p>
          <a:p>
            <a:pPr lvl="1"/>
            <a:r>
              <a:rPr lang="en-US" b="1" dirty="0"/>
              <a:t>Control changes to software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89170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95055"/>
            <a:ext cx="7162800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28956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activities</a:t>
            </a:r>
            <a:endParaRPr lang="en-US" b="1" dirty="0"/>
          </a:p>
        </p:txBody>
      </p:sp>
      <p:sp>
        <p:nvSpPr>
          <p:cNvPr id="10" name="Left Brace 9"/>
          <p:cNvSpPr/>
          <p:nvPr/>
        </p:nvSpPr>
        <p:spPr>
          <a:xfrm>
            <a:off x="581891" y="2362200"/>
            <a:ext cx="228600" cy="2438400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/>
          <p:cNvSpPr/>
          <p:nvPr/>
        </p:nvSpPr>
        <p:spPr>
          <a:xfrm rot="16200000">
            <a:off x="4800600" y="38100"/>
            <a:ext cx="381000" cy="3886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648200" y="15240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phases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70223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761821933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Inception phase:</a:t>
            </a:r>
          </a:p>
          <a:p>
            <a:r>
              <a:rPr lang="en-US" b="1" dirty="0" smtClean="0"/>
              <a:t>Definition is </a:t>
            </a:r>
            <a:r>
              <a:rPr lang="en-US" b="1" dirty="0" smtClean="0">
                <a:solidFill>
                  <a:srgbClr val="FF0000"/>
                </a:solidFill>
              </a:rPr>
              <a:t>problematic</a:t>
            </a:r>
            <a:r>
              <a:rPr lang="en-US" b="1" dirty="0" smtClean="0"/>
              <a:t> for web application</a:t>
            </a:r>
          </a:p>
          <a:p>
            <a:pPr lvl="1"/>
            <a:r>
              <a:rPr lang="en-US" b="1" dirty="0"/>
              <a:t>n</a:t>
            </a:r>
            <a:r>
              <a:rPr lang="en-US" b="1" dirty="0" smtClean="0"/>
              <a:t>o </a:t>
            </a:r>
            <a:r>
              <a:rPr lang="en-US" b="1" dirty="0" smtClean="0">
                <a:solidFill>
                  <a:srgbClr val="FF0000"/>
                </a:solidFill>
              </a:rPr>
              <a:t>concrete</a:t>
            </a:r>
            <a:r>
              <a:rPr lang="en-US" b="1" dirty="0" smtClean="0"/>
              <a:t> view of the system at beginning</a:t>
            </a:r>
          </a:p>
          <a:p>
            <a:pPr lvl="1"/>
            <a:r>
              <a:rPr lang="en-US" b="1" dirty="0" smtClean="0"/>
              <a:t>has target group but needs are </a:t>
            </a:r>
            <a:r>
              <a:rPr lang="en-US" b="1" dirty="0" smtClean="0">
                <a:solidFill>
                  <a:srgbClr val="FF0000"/>
                </a:solidFill>
              </a:rPr>
              <a:t>unknown</a:t>
            </a:r>
          </a:p>
          <a:p>
            <a:r>
              <a:rPr lang="en-US" b="1" dirty="0" smtClean="0"/>
              <a:t>Elaboration phase:</a:t>
            </a:r>
          </a:p>
          <a:p>
            <a:pPr lvl="1"/>
            <a:r>
              <a:rPr lang="en-US" b="1" dirty="0" smtClean="0"/>
              <a:t>due to short development time, </a:t>
            </a:r>
            <a:r>
              <a:rPr lang="en-US" b="1" dirty="0" smtClean="0">
                <a:solidFill>
                  <a:srgbClr val="FF0000"/>
                </a:solidFill>
              </a:rPr>
              <a:t>first version </a:t>
            </a:r>
            <a:r>
              <a:rPr lang="en-US" b="1" dirty="0" smtClean="0"/>
              <a:t>has priority over </a:t>
            </a:r>
            <a:r>
              <a:rPr lang="en-US" b="1" dirty="0" smtClean="0">
                <a:solidFill>
                  <a:srgbClr val="FF0000"/>
                </a:solidFill>
              </a:rPr>
              <a:t>clearly defined </a:t>
            </a:r>
            <a:r>
              <a:rPr lang="en-US" b="1" dirty="0" smtClean="0"/>
              <a:t>end-product 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412950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161697975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Construction phase:</a:t>
            </a:r>
          </a:p>
          <a:p>
            <a:pPr lvl="1"/>
            <a:r>
              <a:rPr lang="en-US" b="1" dirty="0" smtClean="0"/>
              <a:t>exists in web development process</a:t>
            </a:r>
          </a:p>
          <a:p>
            <a:r>
              <a:rPr lang="en-US" b="1" dirty="0" smtClean="0"/>
              <a:t>Transition phase:</a:t>
            </a:r>
          </a:p>
          <a:p>
            <a:pPr lvl="1"/>
            <a:r>
              <a:rPr lang="en-US" b="1" dirty="0"/>
              <a:t>i</a:t>
            </a:r>
            <a:r>
              <a:rPr lang="en-US" b="1" dirty="0" smtClean="0"/>
              <a:t>s meaningful for web application development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394089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3297999624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Handling short development </a:t>
            </a:r>
            <a:r>
              <a:rPr lang="en-US" b="1" dirty="0" smtClean="0"/>
              <a:t>cycles:</a:t>
            </a:r>
          </a:p>
          <a:p>
            <a:pPr lvl="1"/>
            <a:r>
              <a:rPr lang="en-US" b="1" dirty="0" smtClean="0"/>
              <a:t>Conflicting</a:t>
            </a:r>
          </a:p>
          <a:p>
            <a:pPr lvl="2"/>
            <a:r>
              <a:rPr lang="en-US" b="1" dirty="0" smtClean="0"/>
              <a:t>short cycle means concession in modeling and documentation while RUP is heavyweight</a:t>
            </a:r>
          </a:p>
          <a:p>
            <a:r>
              <a:rPr lang="en-US" b="1" dirty="0"/>
              <a:t>Handling changing requirements</a:t>
            </a:r>
            <a:r>
              <a:rPr lang="en-US" b="1" dirty="0" smtClean="0"/>
              <a:t>:</a:t>
            </a:r>
          </a:p>
          <a:p>
            <a:pPr lvl="1"/>
            <a:r>
              <a:rPr lang="en-US" b="1" dirty="0" smtClean="0"/>
              <a:t>Conflicting with time constraints</a:t>
            </a:r>
          </a:p>
          <a:p>
            <a:pPr lvl="2"/>
            <a:r>
              <a:rPr lang="en-US" b="1" dirty="0"/>
              <a:t>r</a:t>
            </a:r>
            <a:r>
              <a:rPr lang="en-US" b="1" dirty="0" smtClean="0"/>
              <a:t>equire concrete vision at the end of inception phase which require more time in web application due to evolving requirements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2385508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607894494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Parallel </a:t>
            </a:r>
            <a:r>
              <a:rPr lang="en-US" b="1" dirty="0"/>
              <a:t>development of different releases</a:t>
            </a:r>
            <a:r>
              <a:rPr lang="en-US" b="1" dirty="0" smtClean="0"/>
              <a:t>:</a:t>
            </a:r>
          </a:p>
          <a:p>
            <a:pPr lvl="1"/>
            <a:r>
              <a:rPr lang="en-US" b="1" dirty="0" smtClean="0"/>
              <a:t>can be met with RUP</a:t>
            </a:r>
          </a:p>
          <a:p>
            <a:pPr lvl="2"/>
            <a:r>
              <a:rPr lang="en-US" b="1" dirty="0" smtClean="0"/>
              <a:t>RUP only allow parallel development in construction phase</a:t>
            </a:r>
          </a:p>
          <a:p>
            <a:r>
              <a:rPr lang="en-US" b="1" dirty="0"/>
              <a:t>Reuse and integration:</a:t>
            </a:r>
          </a:p>
          <a:p>
            <a:pPr lvl="1"/>
            <a:r>
              <a:rPr lang="en-US" b="1" dirty="0"/>
              <a:t>Conflicting</a:t>
            </a:r>
          </a:p>
          <a:p>
            <a:pPr lvl="2"/>
            <a:r>
              <a:rPr lang="en-US" b="1" dirty="0"/>
              <a:t>It requires coordination with development processes of other applications RUP does not describe this </a:t>
            </a:r>
          </a:p>
          <a:p>
            <a:pPr marL="914400" lvl="2" indent="0">
              <a:buNone/>
            </a:pPr>
            <a:endParaRPr lang="en-US" b="1" dirty="0" smtClean="0"/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xmlns="" val="61942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998476801"/>
              </p:ext>
            </p:extLst>
          </p:nvPr>
        </p:nvGraphicFramePr>
        <p:xfrm>
          <a:off x="457200" y="274638"/>
          <a:ext cx="8229600" cy="124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Adapting </a:t>
            </a:r>
            <a:r>
              <a:rPr lang="en-US" b="1" dirty="0"/>
              <a:t>to a Web application’s complexity level</a:t>
            </a:r>
            <a:r>
              <a:rPr lang="en-US" b="1" dirty="0" smtClean="0"/>
              <a:t>:</a:t>
            </a:r>
          </a:p>
          <a:p>
            <a:pPr lvl="1"/>
            <a:r>
              <a:rPr lang="en-US" b="1" dirty="0" smtClean="0"/>
              <a:t>RUP can be adopted for later stages when complexity of web application is understood</a:t>
            </a:r>
          </a:p>
        </p:txBody>
      </p:sp>
    </p:spTree>
    <p:extLst>
      <p:ext uri="{BB962C8B-B14F-4D97-AF65-F5344CB8AC3E}">
        <p14:creationId xmlns:p14="http://schemas.microsoft.com/office/powerpoint/2010/main" xmlns="" val="243088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158885700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Development Process model</a:t>
            </a:r>
          </a:p>
          <a:p>
            <a:pPr lvl="1"/>
            <a:r>
              <a:rPr lang="en-US" b="1" dirty="0" smtClean="0"/>
              <a:t>software development process activities</a:t>
            </a:r>
          </a:p>
          <a:p>
            <a:pPr lvl="1"/>
            <a:r>
              <a:rPr lang="en-US" b="1" dirty="0"/>
              <a:t>c</a:t>
            </a:r>
            <a:r>
              <a:rPr lang="en-US" b="1" dirty="0" smtClean="0"/>
              <a:t>onventional software development approaches</a:t>
            </a:r>
          </a:p>
          <a:p>
            <a:r>
              <a:rPr lang="en-US" b="1" dirty="0" smtClean="0"/>
              <a:t>Requirement for a web development process model</a:t>
            </a:r>
          </a:p>
          <a:p>
            <a:r>
              <a:rPr lang="en-US" b="1" dirty="0" smtClean="0"/>
              <a:t>Rational unified process model (RUP)</a:t>
            </a:r>
          </a:p>
          <a:p>
            <a:pPr lvl="1"/>
            <a:r>
              <a:rPr lang="en-US" b="1" dirty="0"/>
              <a:t>s</a:t>
            </a:r>
            <a:r>
              <a:rPr lang="en-US" b="1" dirty="0" smtClean="0"/>
              <a:t>uitability for web application development</a:t>
            </a:r>
          </a:p>
        </p:txBody>
      </p:sp>
    </p:spTree>
    <p:extLst>
      <p:ext uri="{BB962C8B-B14F-4D97-AF65-F5344CB8AC3E}">
        <p14:creationId xmlns:p14="http://schemas.microsoft.com/office/powerpoint/2010/main" xmlns="" val="426401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xmlns="" val="65140285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525963"/>
          </a:xfrm>
        </p:spPr>
        <p:txBody>
          <a:bodyPr/>
          <a:lstStyle/>
          <a:p>
            <a:pPr algn="just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10</a:t>
            </a:r>
            <a:r>
              <a:rPr lang="en-US" b="1" dirty="0" smtClean="0"/>
              <a:t>, </a:t>
            </a:r>
            <a:r>
              <a:rPr lang="en-US" sz="3200" b="1" dirty="0" err="1" smtClean="0"/>
              <a:t>Kappel</a:t>
            </a:r>
            <a:r>
              <a:rPr lang="en-US" sz="3200" b="1" dirty="0"/>
              <a:t>, G., </a:t>
            </a:r>
            <a:r>
              <a:rPr lang="en-US" sz="3200" b="1" dirty="0" err="1"/>
              <a:t>Proll</a:t>
            </a:r>
            <a:r>
              <a:rPr lang="en-US" sz="3200" b="1" dirty="0"/>
              <a:t>, B. Reich, S. &amp; </a:t>
            </a:r>
            <a:r>
              <a:rPr lang="en-US" sz="3200" b="1" dirty="0" err="1"/>
              <a:t>Retschitzegger</a:t>
            </a:r>
            <a:r>
              <a:rPr lang="en-US" sz="3200" b="1" dirty="0"/>
              <a:t>, W. 	(2006). Web Engineering, </a:t>
            </a:r>
            <a:r>
              <a:rPr lang="en-US" sz="3200" b="1" dirty="0" smtClean="0"/>
              <a:t>Hoboken</a:t>
            </a:r>
            <a:r>
              <a:rPr lang="en-US" sz="3200" b="1" dirty="0"/>
              <a:t>, </a:t>
            </a:r>
            <a:r>
              <a:rPr lang="en-US" sz="3200" b="1" dirty="0" smtClean="0"/>
              <a:t>NJ: Wiley </a:t>
            </a:r>
            <a:r>
              <a:rPr lang="en-US" sz="3200" b="1" dirty="0"/>
              <a:t>&amp; </a:t>
            </a:r>
            <a:r>
              <a:rPr lang="en-US" sz="3200" b="1" dirty="0" smtClean="0"/>
              <a:t>Sons</a:t>
            </a:r>
          </a:p>
          <a:p>
            <a:pPr algn="just">
              <a:defRPr/>
            </a:pPr>
            <a:r>
              <a:rPr lang="en-US" b="1" dirty="0" smtClean="0">
                <a:solidFill>
                  <a:srgbClr val="FF0000"/>
                </a:solidFill>
              </a:rPr>
              <a:t>Chapter 2, </a:t>
            </a:r>
            <a:r>
              <a:rPr lang="en-US" b="1" dirty="0" err="1" smtClean="0"/>
              <a:t>Sommerville</a:t>
            </a:r>
            <a:r>
              <a:rPr lang="en-US" b="1" dirty="0" smtClean="0"/>
              <a:t>, Software Engineering,</a:t>
            </a:r>
          </a:p>
          <a:p>
            <a:pPr marL="0" indent="0" algn="just">
              <a:buNone/>
              <a:defRPr/>
            </a:pPr>
            <a:r>
              <a:rPr lang="en-US" b="1" dirty="0" smtClean="0"/>
              <a:t>    </a:t>
            </a:r>
            <a:r>
              <a:rPr lang="en-US" b="1" dirty="0"/>
              <a:t>ISBN-10: 0-13-703515-2</a:t>
            </a:r>
            <a:r>
              <a:rPr lang="en-US" b="1" dirty="0" smtClean="0"/>
              <a:t> , PEARSON </a:t>
            </a:r>
            <a:endParaRPr lang="en-US" sz="3200" b="1" dirty="0"/>
          </a:p>
          <a:p>
            <a:pPr marL="511175" lvl="1" indent="0" algn="just">
              <a:buNone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Basharat Mahmood, COMSATS Institute of Information Technology, Islamabad, Pakistan.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3B6193-0F17-465C-9A7B-55CBA6B04B6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94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1445</TotalTime>
  <Words>1347</Words>
  <Application>Microsoft Office PowerPoint</Application>
  <PresentationFormat>On-screen Show (4:3)</PresentationFormat>
  <Paragraphs>248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Web Engineering</dc:title>
  <dc:creator>MyUserName</dc:creator>
  <cp:lastModifiedBy>Administrator</cp:lastModifiedBy>
  <cp:revision>378</cp:revision>
  <dcterms:created xsi:type="dcterms:W3CDTF">2014-06-12T08:30:50Z</dcterms:created>
  <dcterms:modified xsi:type="dcterms:W3CDTF">2014-07-24T18:49:37Z</dcterms:modified>
</cp:coreProperties>
</file>