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87" r:id="rId7"/>
    <p:sldId id="262" r:id="rId8"/>
    <p:sldId id="288" r:id="rId9"/>
    <p:sldId id="289" r:id="rId10"/>
    <p:sldId id="290" r:id="rId11"/>
    <p:sldId id="291" r:id="rId12"/>
    <p:sldId id="266" r:id="rId13"/>
    <p:sldId id="268" r:id="rId14"/>
    <p:sldId id="267" r:id="rId15"/>
    <p:sldId id="264" r:id="rId16"/>
    <p:sldId id="265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2" r:id="rId30"/>
    <p:sldId id="283" r:id="rId31"/>
    <p:sldId id="284" r:id="rId32"/>
    <p:sldId id="285" r:id="rId33"/>
    <p:sldId id="286" r:id="rId34"/>
    <p:sldId id="29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96918-5115-4F9E-8411-8BFF1715517E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8A7AB-0208-426B-BD15-D514FBF2F4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1045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8B6EAA-25E0-4C1A-B6ED-1CC812A60564}" type="slidenum">
              <a:rPr lang="en-US"/>
              <a:pPr/>
              <a:t>9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F38BE-EF0D-4D40-8404-24CA13628C76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4211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2646-C95D-4D1B-9C6E-D842D14FC383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154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90DF-269D-41FA-936B-B81677576A06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1556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46BF-09A0-4E7C-85E2-BF0B5BE4FE5A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006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F657-10F0-4E26-A56B-18ECFFDEF356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682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DC7BF-1E17-4679-915A-6090D9D6618A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38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AD0-8132-4022-AF55-29E90FA70D17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462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25B38-2600-4E1C-9F44-EC762FDF3AE4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93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33AD-18DB-4F67-97C1-17270C9E3BE1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738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861B-FB71-4E4D-B2B6-B0080CDF0696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6976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A03AC-3ADD-483B-BE22-20A7E914FC58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0142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8100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2133600"/>
            <a:ext cx="3810000" cy="426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992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245DC79-051A-4534-BC52-F317A15A3213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99213"/>
            <a:ext cx="3048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992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7D046CE-C340-4AD6-A849-9FB44CC2C9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5442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94579-43E4-47B9-9547-952261BD92AC}" type="datetime1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68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Lecture 1</a:t>
            </a:r>
            <a:b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Introduction to Web Engineering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445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Scope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the Course</a:t>
            </a:r>
          </a:p>
          <a:p>
            <a:r>
              <a:rPr lang="en-US" dirty="0" smtClean="0"/>
              <a:t>What is web engineering?</a:t>
            </a:r>
          </a:p>
          <a:p>
            <a:r>
              <a:rPr lang="en-US" dirty="0" smtClean="0"/>
              <a:t>Web applications</a:t>
            </a:r>
          </a:p>
          <a:p>
            <a:r>
              <a:rPr lang="en-US" dirty="0" smtClean="0"/>
              <a:t>The case for web engineering</a:t>
            </a:r>
          </a:p>
          <a:p>
            <a:r>
              <a:rPr lang="en-US" dirty="0" smtClean="0"/>
              <a:t>Categories of web applications</a:t>
            </a:r>
          </a:p>
          <a:p>
            <a:r>
              <a:rPr lang="en-US" dirty="0" smtClean="0"/>
              <a:t>Characteristics of web applications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515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1. Introduction to the Course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This course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aims: </a:t>
            </a:r>
          </a:p>
          <a:p>
            <a:r>
              <a:rPr lang="en-US" dirty="0"/>
              <a:t>t</a:t>
            </a:r>
            <a:r>
              <a:rPr lang="en-US" dirty="0" smtClean="0"/>
              <a:t>o introduce </a:t>
            </a:r>
            <a:r>
              <a:rPr lang="en-US" dirty="0"/>
              <a:t>the </a:t>
            </a:r>
            <a:r>
              <a:rPr lang="en-US" b="1" u="sng" dirty="0"/>
              <a:t>methods</a:t>
            </a:r>
            <a:r>
              <a:rPr lang="en-US" b="1" dirty="0"/>
              <a:t> </a:t>
            </a:r>
            <a:r>
              <a:rPr lang="en-US" dirty="0"/>
              <a:t>and</a:t>
            </a:r>
            <a:r>
              <a:rPr lang="en-US" b="1" dirty="0"/>
              <a:t> </a:t>
            </a:r>
            <a:r>
              <a:rPr lang="en-US" b="1" u="sng" dirty="0"/>
              <a:t>techniques </a:t>
            </a:r>
            <a:r>
              <a:rPr lang="en-US" dirty="0"/>
              <a:t>used in Web-based application </a:t>
            </a:r>
            <a:r>
              <a:rPr lang="en-US" dirty="0" smtClean="0"/>
              <a:t>development </a:t>
            </a:r>
          </a:p>
          <a:p>
            <a:r>
              <a:rPr lang="en-US" dirty="0" smtClean="0"/>
              <a:t>to </a:t>
            </a:r>
            <a:r>
              <a:rPr lang="en-US" b="1" u="sng" dirty="0"/>
              <a:t>develop</a:t>
            </a:r>
            <a:r>
              <a:rPr lang="en-US" dirty="0"/>
              <a:t> practical web </a:t>
            </a:r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579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1.1 Web engineering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m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ethods and techniques 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This modules includes the following topics:</a:t>
            </a:r>
          </a:p>
          <a:p>
            <a:r>
              <a:rPr lang="en-US" dirty="0" smtClean="0"/>
              <a:t>Web application development approaches</a:t>
            </a:r>
          </a:p>
          <a:p>
            <a:pPr lvl="1"/>
            <a:r>
              <a:rPr lang="en-US" dirty="0" smtClean="0"/>
              <a:t>Process models (RUP, XP etc.)</a:t>
            </a:r>
          </a:p>
          <a:p>
            <a:r>
              <a:rPr lang="en-US" dirty="0" smtClean="0"/>
              <a:t>Web application development activities</a:t>
            </a:r>
          </a:p>
          <a:p>
            <a:pPr lvl="1"/>
            <a:r>
              <a:rPr lang="en-US" dirty="0" smtClean="0"/>
              <a:t>Requirement engineering</a:t>
            </a:r>
          </a:p>
          <a:p>
            <a:pPr lvl="1"/>
            <a:r>
              <a:rPr lang="en-US" dirty="0" smtClean="0"/>
              <a:t>Web application modeling</a:t>
            </a:r>
          </a:p>
          <a:p>
            <a:pPr lvl="1"/>
            <a:r>
              <a:rPr lang="en-US" dirty="0" smtClean="0"/>
              <a:t>Web application architectures</a:t>
            </a:r>
          </a:p>
          <a:p>
            <a:pPr lvl="1"/>
            <a:r>
              <a:rPr lang="en-US" dirty="0" smtClean="0"/>
              <a:t>Technologies and tools</a:t>
            </a:r>
          </a:p>
          <a:p>
            <a:pPr lvl="1"/>
            <a:r>
              <a:rPr lang="en-US" dirty="0" smtClean="0"/>
              <a:t>Testing web applications</a:t>
            </a:r>
          </a:p>
          <a:p>
            <a:pPr lvl="1"/>
            <a:r>
              <a:rPr lang="en-US" dirty="0" smtClean="0"/>
              <a:t>Maintenance 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509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1.2 Web application development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Computers in 1950’s</a:t>
            </a:r>
          </a:p>
          <a:p>
            <a:pPr lvl="1"/>
            <a:r>
              <a:rPr lang="en-US" dirty="0" smtClean="0"/>
              <a:t>massive devices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ow processing power</a:t>
            </a:r>
          </a:p>
          <a:p>
            <a:pPr lvl="1"/>
            <a:r>
              <a:rPr lang="en-US" dirty="0" smtClean="0"/>
              <a:t>no networking </a:t>
            </a:r>
          </a:p>
          <a:p>
            <a:r>
              <a:rPr lang="en-US" dirty="0" smtClean="0"/>
              <a:t>Advanced </a:t>
            </a:r>
            <a:r>
              <a:rPr lang="en-US" dirty="0"/>
              <a:t>Research Projects Agency (ARPA</a:t>
            </a:r>
            <a:r>
              <a:rPr lang="en-US" dirty="0" smtClean="0"/>
              <a:t>)- 1958</a:t>
            </a:r>
          </a:p>
          <a:p>
            <a:r>
              <a:rPr lang="en-US" dirty="0" err="1" smtClean="0"/>
              <a:t>ARPANet</a:t>
            </a:r>
            <a:r>
              <a:rPr lang="en-US" dirty="0" smtClean="0"/>
              <a:t>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Lawrence Roberts </a:t>
            </a:r>
            <a:r>
              <a:rPr lang="en-US" dirty="0" smtClean="0"/>
              <a:t>publishes overall plan for </a:t>
            </a:r>
            <a:r>
              <a:rPr lang="en-US" dirty="0" err="1" smtClean="0"/>
              <a:t>ARPAnet</a:t>
            </a:r>
            <a:r>
              <a:rPr lang="en-US" dirty="0" smtClean="0"/>
              <a:t> -1966</a:t>
            </a:r>
          </a:p>
          <a:p>
            <a:pPr lvl="1"/>
            <a:r>
              <a:rPr lang="en-US" dirty="0" smtClean="0"/>
              <a:t>ARPA funded a research project to connect computers -1968 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irst connection -1969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934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1.2 Web application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development…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3000" dirty="0"/>
              <a:t>The</a:t>
            </a:r>
            <a:r>
              <a:rPr lang="en-US" altLang="zh-TW" b="1" dirty="0">
                <a:solidFill>
                  <a:schemeClr val="accent2"/>
                </a:solidFill>
                <a:ea typeface="PMingLiU" pitchFamily="18" charset="-120"/>
              </a:rPr>
              <a:t> </a:t>
            </a:r>
            <a:r>
              <a:rPr lang="en-US" altLang="zh-TW" sz="3000" dirty="0"/>
              <a:t>Internet is a network of interconnected </a:t>
            </a:r>
            <a:r>
              <a:rPr lang="en-US" altLang="zh-TW" sz="3000" dirty="0" smtClean="0"/>
              <a:t>networks</a:t>
            </a:r>
          </a:p>
          <a:p>
            <a:r>
              <a:rPr lang="en-US" altLang="zh-TW" sz="3000" dirty="0" smtClean="0"/>
              <a:t>Even </a:t>
            </a:r>
            <a:r>
              <a:rPr lang="en-US" altLang="zh-TW" sz="3000" dirty="0"/>
              <a:t>if part of its infrastructure was destroyed, data could flow through the remaining </a:t>
            </a:r>
            <a:r>
              <a:rPr lang="en-US" altLang="zh-TW" sz="3000" dirty="0" smtClean="0"/>
              <a:t>networks</a:t>
            </a:r>
            <a:endParaRPr lang="en-US" altLang="zh-TW" b="1" dirty="0">
              <a:solidFill>
                <a:schemeClr val="accent2"/>
              </a:solidFill>
              <a:ea typeface="PMingLiU" pitchFamily="18" charset="-12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291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9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38" b="37207"/>
          <a:stretch>
            <a:fillRect/>
          </a:stretch>
        </p:blipFill>
        <p:spPr bwMode="auto">
          <a:xfrm>
            <a:off x="1752600" y="2057400"/>
            <a:ext cx="5791200" cy="405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19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3245"/>
          <a:stretch>
            <a:fillRect/>
          </a:stretch>
        </p:blipFill>
        <p:spPr bwMode="auto">
          <a:xfrm>
            <a:off x="1447800" y="1524000"/>
            <a:ext cx="6324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19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2721" b="26805"/>
          <a:stretch>
            <a:fillRect/>
          </a:stretch>
        </p:blipFill>
        <p:spPr bwMode="auto">
          <a:xfrm>
            <a:off x="1447800" y="6030912"/>
            <a:ext cx="6324600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6868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1.2 Web application development…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936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1.2 Web application development…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World-wide-web (WWW)</a:t>
            </a:r>
          </a:p>
          <a:p>
            <a:pPr lvl="1"/>
            <a:r>
              <a:rPr lang="en-US" sz="2600" dirty="0" smtClean="0"/>
              <a:t>a</a:t>
            </a:r>
            <a:r>
              <a:rPr lang="en-US" sz="2600" dirty="0"/>
              <a:t> system</a:t>
            </a:r>
            <a:r>
              <a:rPr lang="en-US" dirty="0"/>
              <a:t> of interlinked hypertext documents that are accessed via the </a:t>
            </a:r>
            <a:r>
              <a:rPr lang="en-US" dirty="0" smtClean="0"/>
              <a:t>Internet with a browser</a:t>
            </a:r>
          </a:p>
          <a:p>
            <a:r>
              <a:rPr lang="en-US" dirty="0"/>
              <a:t>one can view web pages that may contain text, images, videos, </a:t>
            </a:r>
            <a:r>
              <a:rPr lang="en-US" dirty="0" smtClean="0"/>
              <a:t>and other</a:t>
            </a:r>
            <a:r>
              <a:rPr lang="en-US" dirty="0"/>
              <a:t> multimedia and navigate between them via hyperlinks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>
              <a:buFontTx/>
              <a:buChar char="•"/>
            </a:pPr>
            <a:endParaRPr lang="en-US" dirty="0" smtClean="0"/>
          </a:p>
          <a:p>
            <a:pPr>
              <a:buFontTx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745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954" name="Object 2"/>
          <p:cNvGraphicFramePr>
            <a:graphicFrameLocks noChangeAspect="1"/>
          </p:cNvGraphicFramePr>
          <p:nvPr/>
        </p:nvGraphicFramePr>
        <p:xfrm>
          <a:off x="3733800" y="3124200"/>
          <a:ext cx="2222500" cy="1489075"/>
        </p:xfrm>
        <a:graphic>
          <a:graphicData uri="http://schemas.openxmlformats.org/presentationml/2006/ole">
            <p:oleObj spid="_x0000_s1083" name="Clip" r:id="rId4" imgW="2223821" imgH="1490472" progId="">
              <p:embed/>
            </p:oleObj>
          </a:graphicData>
        </a:graphic>
      </p:graphicFrame>
      <p:sp>
        <p:nvSpPr>
          <p:cNvPr id="125955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915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1.2 Web application development…</a:t>
            </a:r>
          </a:p>
        </p:txBody>
      </p:sp>
      <p:graphicFrame>
        <p:nvGraphicFramePr>
          <p:cNvPr id="125956" name="Object 4">
            <a:hlinkClick r:id="" action="ppaction://ole?verb=0"/>
          </p:cNvPr>
          <p:cNvGraphicFramePr>
            <a:graphicFrameLocks noGrp="1"/>
          </p:cNvGraphicFramePr>
          <p:nvPr>
            <p:ph type="clipArt" sz="half" idx="2"/>
          </p:nvPr>
        </p:nvGraphicFramePr>
        <p:xfrm>
          <a:off x="1066800" y="3241675"/>
          <a:ext cx="1524000" cy="1371600"/>
        </p:xfrm>
        <a:graphic>
          <a:graphicData uri="http://schemas.openxmlformats.org/presentationml/2006/ole">
            <p:oleObj spid="_x0000_s1084" name="Microsoft ClipArt Gallery" r:id="rId5" imgW="3938588" imgH="3421063" progId="">
              <p:embed/>
            </p:oleObj>
          </a:graphicData>
        </a:graphic>
      </p:graphicFrame>
      <p:graphicFrame>
        <p:nvGraphicFramePr>
          <p:cNvPr id="125957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6858000" y="2971800"/>
          <a:ext cx="1295400" cy="1524000"/>
        </p:xfrm>
        <a:graphic>
          <a:graphicData uri="http://schemas.openxmlformats.org/presentationml/2006/ole">
            <p:oleObj spid="_x0000_s1085" name="Microsoft ClipArt Gallery" r:id="rId6" imgW="1927225" imgH="3382963" progId="">
              <p:embed/>
            </p:oleObj>
          </a:graphicData>
        </a:graphic>
      </p:graphicFrame>
      <p:sp>
        <p:nvSpPr>
          <p:cNvPr id="125958" name="Rectangle 6"/>
          <p:cNvSpPr>
            <a:spLocks noChangeArrowheads="1"/>
          </p:cNvSpPr>
          <p:nvPr/>
        </p:nvSpPr>
        <p:spPr bwMode="auto">
          <a:xfrm>
            <a:off x="2244725" y="5292725"/>
            <a:ext cx="4079875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2.</a:t>
            </a:r>
            <a:r>
              <a:rPr lang="en-US" b="1">
                <a:latin typeface="Arial" pitchFamily="34" charset="0"/>
              </a:rPr>
              <a:t> </a:t>
            </a:r>
            <a:r>
              <a:rPr lang="en-US">
                <a:latin typeface="Arial" pitchFamily="34" charset="0"/>
              </a:rPr>
              <a:t>Browser interprets user’s </a:t>
            </a:r>
          </a:p>
          <a:p>
            <a:r>
              <a:rPr lang="en-US">
                <a:latin typeface="Arial" pitchFamily="34" charset="0"/>
              </a:rPr>
              <a:t>selection and makes request from appropriate server</a:t>
            </a:r>
          </a:p>
        </p:txBody>
      </p:sp>
      <p:sp>
        <p:nvSpPr>
          <p:cNvPr id="125959" name="Rectangle 7"/>
          <p:cNvSpPr>
            <a:spLocks noChangeArrowheads="1"/>
          </p:cNvSpPr>
          <p:nvPr/>
        </p:nvSpPr>
        <p:spPr bwMode="auto">
          <a:xfrm>
            <a:off x="6477000" y="4622800"/>
            <a:ext cx="2560638" cy="154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3.</a:t>
            </a:r>
            <a:r>
              <a:rPr lang="en-US">
                <a:latin typeface="Arial" pitchFamily="34" charset="0"/>
              </a:rPr>
              <a:t> Server accepts </a:t>
            </a:r>
          </a:p>
          <a:p>
            <a:r>
              <a:rPr lang="en-US">
                <a:latin typeface="Arial" pitchFamily="34" charset="0"/>
              </a:rPr>
              <a:t>and processes </a:t>
            </a:r>
          </a:p>
          <a:p>
            <a:r>
              <a:rPr lang="en-US">
                <a:latin typeface="Arial" pitchFamily="34" charset="0"/>
              </a:rPr>
              <a:t>request from </a:t>
            </a:r>
          </a:p>
          <a:p>
            <a:r>
              <a:rPr lang="en-US">
                <a:latin typeface="Arial" pitchFamily="34" charset="0"/>
              </a:rPr>
              <a:t>browser</a:t>
            </a:r>
          </a:p>
        </p:txBody>
      </p:sp>
      <p:sp>
        <p:nvSpPr>
          <p:cNvPr id="125960" name="Rectangle 8"/>
          <p:cNvSpPr>
            <a:spLocks noChangeArrowheads="1"/>
          </p:cNvSpPr>
          <p:nvPr/>
        </p:nvSpPr>
        <p:spPr bwMode="auto">
          <a:xfrm>
            <a:off x="4419600" y="2057400"/>
            <a:ext cx="47244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4.</a:t>
            </a:r>
            <a:r>
              <a:rPr lang="en-US">
                <a:latin typeface="Arial" pitchFamily="34" charset="0"/>
              </a:rPr>
              <a:t> Server sends requested files to browser to be interpreted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125961" name="Rectangle 9"/>
          <p:cNvSpPr>
            <a:spLocks noChangeArrowheads="1"/>
          </p:cNvSpPr>
          <p:nvPr/>
        </p:nvSpPr>
        <p:spPr bwMode="auto">
          <a:xfrm>
            <a:off x="228600" y="4724400"/>
            <a:ext cx="32766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1.</a:t>
            </a:r>
            <a:r>
              <a:rPr lang="en-US">
                <a:latin typeface="Arial" pitchFamily="34" charset="0"/>
              </a:rPr>
              <a:t> User sends request</a:t>
            </a:r>
          </a:p>
        </p:txBody>
      </p:sp>
      <p:sp>
        <p:nvSpPr>
          <p:cNvPr id="125962" name="Text Box 10"/>
          <p:cNvSpPr txBox="1">
            <a:spLocks noChangeArrowheads="1"/>
          </p:cNvSpPr>
          <p:nvPr/>
        </p:nvSpPr>
        <p:spPr bwMode="auto">
          <a:xfrm>
            <a:off x="304800" y="2133600"/>
            <a:ext cx="3657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5.</a:t>
            </a:r>
            <a:r>
              <a:rPr lang="en-US">
                <a:latin typeface="Arial" pitchFamily="34" charset="0"/>
              </a:rPr>
              <a:t> User receives file displayed by the browser</a:t>
            </a:r>
            <a:endParaRPr lang="en-US" sz="2000" b="1">
              <a:latin typeface="Arial" pitchFamily="34" charset="0"/>
            </a:endParaRPr>
          </a:p>
        </p:txBody>
      </p:sp>
      <p:sp>
        <p:nvSpPr>
          <p:cNvPr id="125963" name="Text Box 11"/>
          <p:cNvSpPr txBox="1">
            <a:spLocks noChangeArrowheads="1"/>
          </p:cNvSpPr>
          <p:nvPr/>
        </p:nvSpPr>
        <p:spPr bwMode="auto">
          <a:xfrm>
            <a:off x="4318000" y="3581400"/>
            <a:ext cx="124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Garamond" pitchFamily="18" charset="0"/>
              </a:rPr>
              <a:t>Browser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5964" name="Line 12"/>
          <p:cNvSpPr>
            <a:spLocks noChangeShapeType="1"/>
          </p:cNvSpPr>
          <p:nvPr/>
        </p:nvSpPr>
        <p:spPr bwMode="auto">
          <a:xfrm>
            <a:off x="6019800" y="3927475"/>
            <a:ext cx="762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965" name="Line 13"/>
          <p:cNvSpPr>
            <a:spLocks noChangeShapeType="1"/>
          </p:cNvSpPr>
          <p:nvPr/>
        </p:nvSpPr>
        <p:spPr bwMode="auto">
          <a:xfrm flipH="1">
            <a:off x="5486400" y="3165475"/>
            <a:ext cx="838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966" name="Line 14"/>
          <p:cNvSpPr>
            <a:spLocks noChangeShapeType="1"/>
          </p:cNvSpPr>
          <p:nvPr/>
        </p:nvSpPr>
        <p:spPr bwMode="auto">
          <a:xfrm>
            <a:off x="2743200" y="3927475"/>
            <a:ext cx="990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967" name="Line 15"/>
          <p:cNvSpPr>
            <a:spLocks noChangeShapeType="1"/>
          </p:cNvSpPr>
          <p:nvPr/>
        </p:nvSpPr>
        <p:spPr bwMode="auto">
          <a:xfrm flipH="1">
            <a:off x="3048000" y="3200400"/>
            <a:ext cx="914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046CE-C340-4AD6-A849-9FB44CC2C97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322540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5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2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5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2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8" grpId="0" autoUpdateAnimBg="0"/>
      <p:bldP spid="125959" grpId="0" autoUpdateAnimBg="0"/>
      <p:bldP spid="125960" grpId="0" autoUpdateAnimBg="0"/>
      <p:bldP spid="125961" grpId="0" autoUpdateAnimBg="0"/>
      <p:bldP spid="125962" grpId="0" autoUpdateAnimBg="0"/>
      <p:bldP spid="125963" grpId="0" autoUpdateAnimBg="0"/>
      <p:bldP spid="125964" grpId="0" animBg="1"/>
      <p:bldP spid="125965" grpId="0" animBg="1"/>
      <p:bldP spid="125966" grpId="0" animBg="1"/>
      <p:bldP spid="12596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1.2 Web application development…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Hyper-text Markup Language (HTML)</a:t>
            </a:r>
          </a:p>
          <a:p>
            <a:pPr>
              <a:buFontTx/>
              <a:buChar char="•"/>
            </a:pPr>
            <a:r>
              <a:rPr lang="en-US" dirty="0" smtClean="0"/>
              <a:t>Cascading Style-sheets (CSS)</a:t>
            </a:r>
          </a:p>
          <a:p>
            <a:pPr>
              <a:buFontTx/>
              <a:buChar char="•"/>
            </a:pPr>
            <a:r>
              <a:rPr lang="en-US" dirty="0" smtClean="0"/>
              <a:t> Client-side Scripting Language (JavaScript)</a:t>
            </a:r>
          </a:p>
          <a:p>
            <a:pPr>
              <a:buFontTx/>
              <a:buChar char="•"/>
            </a:pPr>
            <a:r>
              <a:rPr lang="en-US" dirty="0" smtClean="0"/>
              <a:t>Serve-side Scripting Language (PHP)</a:t>
            </a:r>
          </a:p>
          <a:p>
            <a:pPr>
              <a:buFontTx/>
              <a:buChar char="•"/>
            </a:pPr>
            <a:r>
              <a:rPr lang="en-US" dirty="0" smtClean="0"/>
              <a:t>Database Language (</a:t>
            </a:r>
            <a:r>
              <a:rPr lang="en-US" dirty="0" err="1" smtClean="0"/>
              <a:t>MySql</a:t>
            </a:r>
            <a:r>
              <a:rPr lang="en-US" dirty="0" smtClean="0"/>
              <a:t>)</a:t>
            </a:r>
          </a:p>
          <a:p>
            <a:pPr>
              <a:buFontTx/>
              <a:buChar char="•"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>
              <a:buFontTx/>
              <a:buChar char="•"/>
            </a:pPr>
            <a:endParaRPr lang="en-US" dirty="0" smtClean="0"/>
          </a:p>
          <a:p>
            <a:pPr>
              <a:buFontTx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87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1.3 Books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Web Engineering, by </a:t>
            </a:r>
            <a:r>
              <a:rPr lang="en-US" dirty="0" err="1"/>
              <a:t>Gerti</a:t>
            </a:r>
            <a:r>
              <a:rPr lang="en-US" dirty="0"/>
              <a:t> </a:t>
            </a:r>
            <a:r>
              <a:rPr lang="en-US" dirty="0" err="1"/>
              <a:t>Kappel</a:t>
            </a:r>
            <a:r>
              <a:rPr lang="en-US" dirty="0"/>
              <a:t>, Birgit </a:t>
            </a:r>
            <a:r>
              <a:rPr lang="en-US" dirty="0" err="1"/>
              <a:t>Proll</a:t>
            </a:r>
            <a:r>
              <a:rPr lang="en-US" dirty="0"/>
              <a:t>, Siegfried Reich, Werner </a:t>
            </a:r>
            <a:r>
              <a:rPr lang="en-US" dirty="0" err="1"/>
              <a:t>Retschitzegger</a:t>
            </a:r>
            <a:r>
              <a:rPr lang="en-US" dirty="0"/>
              <a:t>, John Wiley &amp; Sons; 1</a:t>
            </a:r>
            <a:r>
              <a:rPr lang="en-US" baseline="30000" dirty="0"/>
              <a:t>st</a:t>
            </a:r>
            <a:r>
              <a:rPr lang="en-US" dirty="0"/>
              <a:t> Edition 2006, ISBN: </a:t>
            </a:r>
            <a:r>
              <a:rPr lang="en-US" dirty="0" smtClean="0"/>
              <a:t>3-89864-234-8</a:t>
            </a:r>
            <a:endParaRPr lang="en-US" dirty="0"/>
          </a:p>
          <a:p>
            <a:r>
              <a:rPr lang="en-US" dirty="0"/>
              <a:t>Beginning HTML, XHTML,CSS, and JavaScript, by Jon </a:t>
            </a:r>
            <a:r>
              <a:rPr lang="en-US" dirty="0" err="1"/>
              <a:t>Duckett</a:t>
            </a:r>
            <a:r>
              <a:rPr lang="en-US" dirty="0"/>
              <a:t>, Wiley Publishing; 2009, ISBN: 978-0-470-54070-1. </a:t>
            </a:r>
          </a:p>
          <a:p>
            <a:r>
              <a:rPr lang="en-US" dirty="0"/>
              <a:t>Beginning PHP programming, by Matt Doyle, </a:t>
            </a:r>
            <a:r>
              <a:rPr lang="en-US" dirty="0" err="1"/>
              <a:t>Wrox</a:t>
            </a:r>
            <a:r>
              <a:rPr lang="en-US" dirty="0"/>
              <a:t> publishers, 2009, ISBN: 0470413964 </a:t>
            </a:r>
            <a:endParaRPr lang="en-US" dirty="0" smtClean="0"/>
          </a:p>
          <a:p>
            <a:r>
              <a:rPr lang="en-US" b="1" dirty="0"/>
              <a:t>Reference books</a:t>
            </a:r>
            <a:r>
              <a:rPr lang="en-US" b="1" dirty="0" smtClean="0"/>
              <a:t>:</a:t>
            </a:r>
            <a:endParaRPr lang="en-US" dirty="0"/>
          </a:p>
          <a:p>
            <a:r>
              <a:rPr lang="en-US" dirty="0" smtClean="0"/>
              <a:t>Head </a:t>
            </a:r>
            <a:r>
              <a:rPr lang="en-US" dirty="0"/>
              <a:t>First HTML with CSS &amp; XHTML (Head First) by Elisabeth Freeman and Eric Freeman, O'Reilly Media; 1 edition (December 1, 2005), ISBN: 059610197X </a:t>
            </a:r>
          </a:p>
          <a:p>
            <a:r>
              <a:rPr lang="en-US" dirty="0"/>
              <a:t>Beginning PHP and MySQL by W. Jason Gilmore, </a:t>
            </a:r>
            <a:r>
              <a:rPr lang="en-US" dirty="0" err="1"/>
              <a:t>Apress</a:t>
            </a:r>
            <a:r>
              <a:rPr lang="en-US" dirty="0"/>
              <a:t> publisher, 4th edition; 2010, ISBN-13 (electronic): 978-1-4302-3115-8.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401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2.  Web engineering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/>
              <a:t> Software Engineering is the science and art </a:t>
            </a:r>
            <a:r>
              <a:rPr lang="en-US" dirty="0" smtClean="0"/>
              <a:t>of building </a:t>
            </a:r>
            <a:r>
              <a:rPr lang="en-US" dirty="0"/>
              <a:t>significant software systems that are:</a:t>
            </a:r>
          </a:p>
          <a:p>
            <a:pPr lvl="1"/>
            <a:r>
              <a:rPr lang="en-US" sz="3200" dirty="0" smtClean="0"/>
              <a:t>on </a:t>
            </a:r>
            <a:r>
              <a:rPr lang="en-US" sz="3200" dirty="0"/>
              <a:t>time</a:t>
            </a:r>
          </a:p>
          <a:p>
            <a:pPr lvl="1"/>
            <a:r>
              <a:rPr lang="en-US" sz="3200" dirty="0" smtClean="0"/>
              <a:t>on </a:t>
            </a:r>
            <a:r>
              <a:rPr lang="en-US" sz="3200" dirty="0"/>
              <a:t>budget</a:t>
            </a:r>
          </a:p>
          <a:p>
            <a:pPr lvl="1"/>
            <a:r>
              <a:rPr lang="en-US" sz="3200" dirty="0" smtClean="0"/>
              <a:t>with </a:t>
            </a:r>
            <a:r>
              <a:rPr lang="en-US" sz="3200" dirty="0"/>
              <a:t>acceptable performance</a:t>
            </a:r>
          </a:p>
          <a:p>
            <a:pPr lvl="1"/>
            <a:r>
              <a:rPr lang="en-US" sz="3200" dirty="0" smtClean="0"/>
              <a:t>with </a:t>
            </a:r>
            <a:r>
              <a:rPr lang="en-US" sz="3200" dirty="0"/>
              <a:t>correct operation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298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2.  Web e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ngineering…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Web engineering </a:t>
            </a:r>
            <a:r>
              <a:rPr lang="en-US" dirty="0"/>
              <a:t>is the process used to create high quality Web-based applications (</a:t>
            </a:r>
            <a:r>
              <a:rPr lang="en-US" dirty="0" err="1"/>
              <a:t>WebApps</a:t>
            </a:r>
            <a:r>
              <a:rPr lang="en-US" dirty="0"/>
              <a:t>) </a:t>
            </a:r>
          </a:p>
          <a:p>
            <a:r>
              <a:rPr lang="en-US" dirty="0" smtClean="0"/>
              <a:t>Web engineering </a:t>
            </a:r>
            <a:r>
              <a:rPr lang="en-US" dirty="0"/>
              <a:t>draws heavily on the principles and management activities found in software engineering </a:t>
            </a:r>
            <a:r>
              <a:rPr lang="en-US" dirty="0" smtClean="0"/>
              <a:t>processes</a:t>
            </a:r>
          </a:p>
          <a:p>
            <a:r>
              <a:rPr lang="en-US" dirty="0"/>
              <a:t>Web engineering extends </a:t>
            </a:r>
            <a:r>
              <a:rPr lang="en-US" i="1" dirty="0"/>
              <a:t>Software Engineering</a:t>
            </a:r>
            <a:r>
              <a:rPr lang="en-US" dirty="0"/>
              <a:t> to Web </a:t>
            </a:r>
            <a:r>
              <a:rPr lang="en-US" dirty="0" smtClean="0"/>
              <a:t>applications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166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2.  Web e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ngineering…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“The application of systematic and quantifiable approaches to cost-effective analysis, design, implementation, testing, operation, and maintenance of high-quality Web </a:t>
            </a:r>
            <a:r>
              <a:rPr lang="en-US" dirty="0" smtClean="0"/>
              <a:t>applications”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566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3.  Web applications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WWW has massive and permanent influence on our lives</a:t>
            </a:r>
          </a:p>
          <a:p>
            <a:pPr lvl="1"/>
            <a:r>
              <a:rPr lang="en-US" dirty="0" smtClean="0"/>
              <a:t>Economy, Industry, education, healthcare, entertainment</a:t>
            </a:r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 global and permanent</a:t>
            </a:r>
          </a:p>
          <a:p>
            <a:pPr lvl="1"/>
            <a:r>
              <a:rPr lang="en-US" dirty="0" smtClean="0"/>
              <a:t>Comfortable and uniform access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11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3. 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Web a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pplications…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WWW started as an informational medium</a:t>
            </a:r>
          </a:p>
          <a:p>
            <a:r>
              <a:rPr lang="en-US" dirty="0" smtClean="0"/>
              <a:t>Evolved into application medium</a:t>
            </a:r>
          </a:p>
          <a:p>
            <a:pPr lvl="1"/>
            <a:r>
              <a:rPr lang="en-US" dirty="0" smtClean="0"/>
              <a:t>Interactive, data intensive services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Distinguishing factors</a:t>
            </a:r>
          </a:p>
          <a:p>
            <a:pPr lvl="1"/>
            <a:r>
              <a:rPr lang="en-US" dirty="0" smtClean="0"/>
              <a:t>How it is used?</a:t>
            </a:r>
          </a:p>
          <a:p>
            <a:pPr lvl="1"/>
            <a:r>
              <a:rPr lang="en-US" dirty="0" smtClean="0"/>
              <a:t>Technologies and standards for development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87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3. 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Web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applications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A </a:t>
            </a:r>
            <a:r>
              <a:rPr lang="en-US" i="1" dirty="0"/>
              <a:t>Web application</a:t>
            </a:r>
            <a:r>
              <a:rPr lang="en-US" dirty="0"/>
              <a:t> is a system that utilizes W3C standards &amp; technologies to deliver Web-specific resources to clients (typically) through a </a:t>
            </a:r>
            <a:r>
              <a:rPr lang="en-US" dirty="0" smtClean="0"/>
              <a:t>browser</a:t>
            </a:r>
            <a:endParaRPr lang="en-US" dirty="0"/>
          </a:p>
          <a:p>
            <a:pPr>
              <a:defRPr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Technology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+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interaction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defRPr/>
            </a:pPr>
            <a:r>
              <a:rPr lang="en-US" dirty="0"/>
              <a:t>Web site with no software </a:t>
            </a:r>
            <a:r>
              <a:rPr lang="en-US" dirty="0" smtClean="0"/>
              <a:t>components (such as static HTML pages)?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47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4. The case for web engineering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Application development on the Web remains largely </a:t>
            </a:r>
            <a:r>
              <a:rPr lang="en-US" i="1" dirty="0" smtClean="0"/>
              <a:t>ad hoc</a:t>
            </a:r>
            <a:endParaRPr lang="en-US" dirty="0" smtClean="0"/>
          </a:p>
          <a:p>
            <a:pPr lvl="1">
              <a:lnSpc>
                <a:spcPct val="90000"/>
              </a:lnSpc>
              <a:defRPr/>
            </a:pPr>
            <a:r>
              <a:rPr lang="en-US" dirty="0" smtClean="0"/>
              <a:t>unplanned, one-time events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/>
              <a:t>Individual </a:t>
            </a:r>
            <a:r>
              <a:rPr lang="en-US" dirty="0"/>
              <a:t>experience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Little or no documentation for code/design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Short-term savings lead to long-term problems in operation, maintenance, usability, etc.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lack of performance, reliability, user-</a:t>
            </a:r>
            <a:r>
              <a:rPr lang="en-US" dirty="0" err="1"/>
              <a:t>freindliness</a:t>
            </a:r>
            <a:r>
              <a:rPr lang="en-US" dirty="0"/>
              <a:t> and scalability 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Because Web apps are so interdependent, the problem is compounded.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635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4. The case for web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engineering…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Root Causes of poor design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Development as an authoring activity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Development is “easy”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Techniques that </a:t>
            </a:r>
            <a:r>
              <a:rPr lang="en-US" i="1" dirty="0"/>
              <a:t>should not</a:t>
            </a:r>
            <a:r>
              <a:rPr lang="en-US" dirty="0"/>
              <a:t> be used are</a:t>
            </a:r>
            <a:r>
              <a:rPr lang="en-US" i="1" dirty="0"/>
              <a:t> </a:t>
            </a:r>
            <a:r>
              <a:rPr lang="en-US" dirty="0" smtClean="0"/>
              <a:t>misapplied</a:t>
            </a:r>
            <a:endParaRPr lang="en-US" dirty="0"/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Techniques that </a:t>
            </a:r>
            <a:r>
              <a:rPr lang="en-US" i="1" dirty="0"/>
              <a:t>should</a:t>
            </a:r>
            <a:r>
              <a:rPr lang="en-US" dirty="0"/>
              <a:t> be used are </a:t>
            </a:r>
            <a:r>
              <a:rPr lang="en-US" i="1" dirty="0" smtClean="0"/>
              <a:t>not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317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4. The case for web engineering…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Top project </a:t>
            </a:r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</a:rPr>
              <a:t>drawbacks </a:t>
            </a: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(Cutter, 2000</a:t>
            </a:r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</a:rPr>
              <a:t>):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defRPr/>
            </a:pPr>
            <a:r>
              <a:rPr lang="en-US" i="1" dirty="0"/>
              <a:t>84% - Failure to meet business objectives</a:t>
            </a:r>
          </a:p>
          <a:p>
            <a:pPr lvl="1">
              <a:defRPr/>
            </a:pPr>
            <a:r>
              <a:rPr lang="en-US" i="1" dirty="0"/>
              <a:t>79% - Project schedule delays</a:t>
            </a:r>
          </a:p>
          <a:p>
            <a:pPr lvl="1">
              <a:defRPr/>
            </a:pPr>
            <a:r>
              <a:rPr lang="en-US" i="1" dirty="0"/>
              <a:t>63% - Budget overrun</a:t>
            </a:r>
          </a:p>
          <a:p>
            <a:pPr lvl="1">
              <a:defRPr/>
            </a:pPr>
            <a:r>
              <a:rPr lang="en-US" i="1" dirty="0"/>
              <a:t>53% - Lack of functionality</a:t>
            </a:r>
          </a:p>
          <a:p>
            <a:pPr>
              <a:defRPr/>
            </a:pPr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</a:rPr>
              <a:t>Web Engineering’s solution:</a:t>
            </a:r>
          </a:p>
          <a:p>
            <a:pPr lvl="1">
              <a:defRPr/>
            </a:pPr>
            <a:r>
              <a:rPr lang="en-US" i="1" dirty="0" smtClean="0"/>
              <a:t>Clearly defined goals &amp; objectives</a:t>
            </a:r>
          </a:p>
          <a:p>
            <a:pPr lvl="1">
              <a:defRPr/>
            </a:pPr>
            <a:r>
              <a:rPr lang="en-US" i="1" dirty="0" smtClean="0"/>
              <a:t>Systematic, phased development</a:t>
            </a:r>
          </a:p>
          <a:p>
            <a:pPr lvl="1">
              <a:defRPr/>
            </a:pPr>
            <a:r>
              <a:rPr lang="en-US" i="1" dirty="0" smtClean="0"/>
              <a:t>Careful planning</a:t>
            </a:r>
          </a:p>
          <a:p>
            <a:pPr lvl="1">
              <a:defRPr/>
            </a:pPr>
            <a:r>
              <a:rPr lang="en-US" i="1" dirty="0" smtClean="0"/>
              <a:t>Iterative &amp; continuous auditing of the entire process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918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5. Categories of web applications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Document-centric web</a:t>
            </a:r>
          </a:p>
          <a:p>
            <a:r>
              <a:rPr lang="en-US" dirty="0" smtClean="0"/>
              <a:t>Interactive and transactional web applications</a:t>
            </a:r>
          </a:p>
          <a:p>
            <a:r>
              <a:rPr lang="en-US" dirty="0" smtClean="0"/>
              <a:t>Workflow-based web applications</a:t>
            </a:r>
          </a:p>
          <a:p>
            <a:r>
              <a:rPr lang="en-US" dirty="0" smtClean="0"/>
              <a:t>Collaborative and social web applications</a:t>
            </a:r>
          </a:p>
          <a:p>
            <a:r>
              <a:rPr lang="en-US" dirty="0" smtClean="0"/>
              <a:t>Portal-oriented web applications</a:t>
            </a:r>
          </a:p>
          <a:p>
            <a:r>
              <a:rPr lang="en-US" dirty="0" smtClean="0"/>
              <a:t>Ubiquitous web applications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797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5.1 Document-centric web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dirty="0"/>
              <a:t>originator to Web applications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/>
              <a:t>Static HTML documents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/>
              <a:t>Manual updates</a:t>
            </a:r>
          </a:p>
          <a:p>
            <a:pPr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Pros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Simple, stable, short response times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Cons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High management costs for frequent updates &amp; large collections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More prone to inconsistent/redundant info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Example: </a:t>
            </a:r>
            <a:r>
              <a:rPr lang="en-US" sz="2800" dirty="0"/>
              <a:t>static home pages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617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5.2 Interactive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&amp;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transactional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dirty="0"/>
              <a:t>Not only read-only content but also allow content modification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/>
              <a:t>Come with the introduction </a:t>
            </a:r>
            <a:r>
              <a:rPr lang="en-US" sz="2800" dirty="0" smtClean="0"/>
              <a:t>of HTML </a:t>
            </a:r>
            <a:r>
              <a:rPr lang="en-US" sz="2800" dirty="0"/>
              <a:t>forms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/>
              <a:t>Simple interactivity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/>
              <a:t>Dynamic page creation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Web pages and links to other pages generated dynamically based on user input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/>
              <a:t>Content updates -&gt; Transactions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Database connectivity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Increased complexity</a:t>
            </a: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Examples: </a:t>
            </a:r>
            <a:r>
              <a:rPr lang="en-US" sz="2800" dirty="0"/>
              <a:t>news sites, booking systems, online </a:t>
            </a:r>
            <a:r>
              <a:rPr lang="en-US" sz="2800" dirty="0" smtClean="0"/>
              <a:t>banking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992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5.3 Workflow-based applications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Designed to handle business processes across departments, organizations &amp; </a:t>
            </a:r>
            <a:r>
              <a:rPr lang="en-US" sz="2800" dirty="0" smtClean="0"/>
              <a:t>enterprises</a:t>
            </a:r>
          </a:p>
          <a:p>
            <a:pPr>
              <a:defRPr/>
            </a:pPr>
            <a:r>
              <a:rPr lang="en-US" sz="2800" dirty="0" smtClean="0"/>
              <a:t>Automates processes consisting of serious of steps</a:t>
            </a:r>
            <a:endParaRPr lang="en-US" sz="2800" dirty="0"/>
          </a:p>
          <a:p>
            <a:pPr>
              <a:defRPr/>
            </a:pPr>
            <a:r>
              <a:rPr lang="en-US" sz="2800" dirty="0"/>
              <a:t>Business logic defines the </a:t>
            </a:r>
            <a:r>
              <a:rPr lang="en-US" sz="2800" dirty="0" smtClean="0"/>
              <a:t>structure</a:t>
            </a:r>
          </a:p>
          <a:p>
            <a:pPr>
              <a:defRPr/>
            </a:pPr>
            <a:r>
              <a:rPr lang="en-US" sz="2800" dirty="0"/>
              <a:t>High complexity; autonomous entities </a:t>
            </a:r>
          </a:p>
          <a:p>
            <a:pPr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Examples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sz="2800" dirty="0"/>
              <a:t>B2B &amp; e-Government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840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5.4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Collaborative &amp;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social web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Unstructured, cooperative environments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Support shared information workspaces to create, edit and manage shared information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Interpersonal communication is paramount</a:t>
            </a:r>
          </a:p>
          <a:p>
            <a:pPr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Classic example: </a:t>
            </a:r>
            <a:r>
              <a:rPr lang="en-US" sz="2600" dirty="0"/>
              <a:t>Wikis</a:t>
            </a:r>
          </a:p>
          <a:p>
            <a:pPr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The Social Web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 smtClean="0"/>
              <a:t>Unrecognizability </a:t>
            </a:r>
            <a:r>
              <a:rPr lang="en-US" dirty="0"/>
              <a:t>traditionally characterized WWW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Moving towards </a:t>
            </a:r>
            <a:r>
              <a:rPr lang="en-US" i="1" dirty="0"/>
              <a:t>communities of interest</a:t>
            </a:r>
          </a:p>
          <a:p>
            <a:pPr lvl="1">
              <a:lnSpc>
                <a:spcPct val="80000"/>
              </a:lnSpc>
              <a:defRPr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Examples: </a:t>
            </a:r>
            <a:r>
              <a:rPr lang="en-US" dirty="0"/>
              <a:t>Blogs, </a:t>
            </a:r>
            <a:r>
              <a:rPr lang="en-US" dirty="0" err="1" smtClean="0"/>
              <a:t>facebook</a:t>
            </a:r>
            <a:r>
              <a:rPr lang="en-US" dirty="0" smtClean="0"/>
              <a:t>, twitter etc</a:t>
            </a:r>
            <a:r>
              <a:rPr lang="en-US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41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5.5 Web portals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</a:t>
            </a:r>
            <a:r>
              <a:rPr lang="en-US" dirty="0" smtClean="0"/>
              <a:t>ne specially-designed</a:t>
            </a:r>
            <a:r>
              <a:rPr lang="en-US" dirty="0"/>
              <a:t> at a </a:t>
            </a:r>
            <a:r>
              <a:rPr lang="en-US" dirty="0" smtClean="0"/>
              <a:t>website</a:t>
            </a:r>
            <a:r>
              <a:rPr lang="en-US" dirty="0"/>
              <a:t> which brings information together from diverse sources in a uniform </a:t>
            </a:r>
            <a:r>
              <a:rPr lang="en-US" dirty="0" smtClean="0"/>
              <a:t>way</a:t>
            </a:r>
          </a:p>
          <a:p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information source gets its dedicated </a:t>
            </a:r>
            <a:r>
              <a:rPr lang="en-US" dirty="0" smtClean="0"/>
              <a:t>area</a:t>
            </a:r>
          </a:p>
          <a:p>
            <a:pPr>
              <a:defRPr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Specialized portals</a:t>
            </a:r>
          </a:p>
          <a:p>
            <a:pPr lvl="1">
              <a:defRPr/>
            </a:pPr>
            <a:r>
              <a:rPr lang="en-US" dirty="0"/>
              <a:t>Business portals 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Marketplace </a:t>
            </a:r>
            <a:r>
              <a:rPr lang="en-US" dirty="0"/>
              <a:t>portals 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Community portals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550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5.6 Ubiquitous web applications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Customized services delivered anywhere via multiple devices</a:t>
            </a:r>
          </a:p>
          <a:p>
            <a:r>
              <a:rPr lang="en-US" dirty="0"/>
              <a:t>Still an emerging field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444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5.7 Categories of Web Applications (development history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vs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complexity)</a:t>
            </a: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 flipV="1">
            <a:off x="1066800" y="1371600"/>
            <a:ext cx="0" cy="441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1066800" y="5791200"/>
            <a:ext cx="7315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1219200" y="4854575"/>
            <a:ext cx="1447800" cy="784225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Doc-Centric</a:t>
            </a:r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1752600" y="4114800"/>
            <a:ext cx="1447800" cy="784225"/>
          </a:xfrm>
          <a:prstGeom prst="ellipse">
            <a:avLst/>
          </a:prstGeom>
          <a:solidFill>
            <a:srgbClr val="CCCC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Interactive</a:t>
            </a:r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2514600" y="3505200"/>
            <a:ext cx="1447800" cy="784225"/>
          </a:xfrm>
          <a:prstGeom prst="ellipse">
            <a:avLst/>
          </a:prstGeom>
          <a:solidFill>
            <a:srgbClr val="CC99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Transactional</a:t>
            </a:r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3429000" y="3048000"/>
            <a:ext cx="1447800" cy="784225"/>
          </a:xfrm>
          <a:prstGeom prst="ellipse">
            <a:avLst/>
          </a:prstGeom>
          <a:solidFill>
            <a:srgbClr val="FF99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Workflow</a:t>
            </a:r>
          </a:p>
          <a:p>
            <a:pPr algn="ctr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Based</a:t>
            </a:r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5867400" y="2209800"/>
            <a:ext cx="1447800" cy="784225"/>
          </a:xfrm>
          <a:prstGeom prst="ellipse">
            <a:avLst/>
          </a:prstGeom>
          <a:solidFill>
            <a:srgbClr val="FF99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 Social Web</a:t>
            </a:r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4343400" y="2362200"/>
            <a:ext cx="1447800" cy="784225"/>
          </a:xfrm>
          <a:prstGeom prst="ellipse">
            <a:avLst/>
          </a:prstGeom>
          <a:solidFill>
            <a:srgbClr val="FF99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Collaborative</a:t>
            </a:r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5334000" y="1295400"/>
            <a:ext cx="1447800" cy="784225"/>
          </a:xfrm>
          <a:prstGeom prst="ellipse">
            <a:avLst/>
          </a:prstGeom>
          <a:solidFill>
            <a:srgbClr val="CC66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tx2"/>
                </a:solidFill>
                <a:latin typeface="Times New Roman" pitchFamily="18" charset="0"/>
              </a:rPr>
              <a:t>Ubiquitous</a:t>
            </a:r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5486400" y="3505200"/>
            <a:ext cx="1447800" cy="784225"/>
          </a:xfrm>
          <a:prstGeom prst="ellipse">
            <a:avLst/>
          </a:prstGeom>
          <a:solidFill>
            <a:srgbClr val="66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Portal</a:t>
            </a:r>
          </a:p>
          <a:p>
            <a:pPr algn="ctr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Oriented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3276600" y="5943600"/>
            <a:ext cx="2951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latin typeface="Times New Roman" pitchFamily="18" charset="0"/>
              </a:rPr>
              <a:t>Development History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 rot="-5400000">
            <a:off x="-235744" y="3288507"/>
            <a:ext cx="169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latin typeface="Times New Roman" pitchFamily="18" charset="0"/>
              </a:rPr>
              <a:t>Complexity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510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6. Characteristics of Web Applications</a:t>
            </a:r>
          </a:p>
        </p:txBody>
      </p:sp>
      <p:sp>
        <p:nvSpPr>
          <p:cNvPr id="7761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How do Web applications differ from traditional applications?</a:t>
            </a:r>
          </a:p>
          <a:p>
            <a:pPr eaLnBrk="1" hangingPunct="1">
              <a:defRPr/>
            </a:pPr>
            <a:r>
              <a:rPr lang="en-US" dirty="0" smtClean="0"/>
              <a:t>3 dimensions </a:t>
            </a:r>
          </a:p>
          <a:p>
            <a:pPr lvl="1">
              <a:defRPr/>
            </a:pPr>
            <a:r>
              <a:rPr lang="en-US" dirty="0" smtClean="0"/>
              <a:t>Product-based</a:t>
            </a:r>
          </a:p>
          <a:p>
            <a:pPr lvl="1">
              <a:defRPr/>
            </a:pPr>
            <a:r>
              <a:rPr lang="en-US" dirty="0" smtClean="0"/>
              <a:t>Usage-based</a:t>
            </a:r>
          </a:p>
          <a:p>
            <a:pPr lvl="1">
              <a:defRPr/>
            </a:pPr>
            <a:r>
              <a:rPr lang="en-US" dirty="0" smtClean="0"/>
              <a:t>Development-based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616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6.1 Product-based characteristics</a:t>
            </a:r>
          </a:p>
        </p:txBody>
      </p:sp>
      <p:sp>
        <p:nvSpPr>
          <p:cNvPr id="777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Product-related characteristics constitute the “building blocks” of a Web application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Content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Document character &amp; multimedia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Quality demands: current, exact, consistent, reliable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Navigation Structure (Hypertext)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Non-linearity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Potential problems: Disorientation &amp; cognitive overload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User interface (Presentation)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Appearance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Self-explanation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94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6.2 Usage-based characteristics </a:t>
            </a:r>
          </a:p>
        </p:txBody>
      </p:sp>
      <p:sp>
        <p:nvSpPr>
          <p:cNvPr id="7782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Much greater diversity compared to traditional non-Web applications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Users vary in numbers, cultural background, devices, h/w, s/w, location etc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/>
              <a:t>Social Context (Users)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Spontaneity - scalability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Heterogeneous groups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Technical Context (Network &amp; Devices)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Quality-of-Service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Natural Context (Place &amp; Time)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err="1" smtClean="0"/>
              <a:t>Globality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Availability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1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657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6.3 Development-based characteristics</a:t>
            </a:r>
          </a:p>
        </p:txBody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924800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The Development Team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Multidisciplinary – print publishing, s/w development, marketing &amp; computing, art &amp; technology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Technical Infrastructure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Lack of control on the client side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Integration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Internal – with existing legacy systems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External – with Web services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Integration issues: correct interaction, guaranteed </a:t>
            </a:r>
            <a:r>
              <a:rPr lang="en-US" dirty="0" err="1" smtClean="0"/>
              <a:t>QoS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99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7. Summary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dirty="0"/>
              <a:t>Web engineering extends </a:t>
            </a:r>
            <a:r>
              <a:rPr lang="en-US" i="1" dirty="0"/>
              <a:t>Software Engineering</a:t>
            </a:r>
            <a:r>
              <a:rPr lang="en-US" dirty="0"/>
              <a:t> to Web </a:t>
            </a:r>
            <a:r>
              <a:rPr lang="en-US" dirty="0" smtClean="0"/>
              <a:t>applications</a:t>
            </a:r>
          </a:p>
          <a:p>
            <a:r>
              <a:rPr lang="en-US" dirty="0" smtClean="0"/>
              <a:t>Why web engineering?</a:t>
            </a:r>
          </a:p>
          <a:p>
            <a:r>
              <a:rPr lang="en-US" dirty="0" smtClean="0"/>
              <a:t>Web applications</a:t>
            </a:r>
          </a:p>
          <a:p>
            <a:r>
              <a:rPr lang="en-US" dirty="0" smtClean="0"/>
              <a:t>Categories and characteristics of web applications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94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8.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Lecture Slides by </a:t>
            </a:r>
            <a:r>
              <a:rPr lang="en-US" dirty="0" err="1"/>
              <a:t>Kappel</a:t>
            </a:r>
            <a:r>
              <a:rPr lang="en-US" dirty="0"/>
              <a:t> et al</a:t>
            </a:r>
            <a:r>
              <a:rPr lang="en-US" dirty="0" smtClean="0"/>
              <a:t>. </a:t>
            </a:r>
            <a:endParaRPr lang="en-US" dirty="0"/>
          </a:p>
          <a:p>
            <a:pPr algn="just">
              <a:defRPr/>
            </a:pPr>
            <a:r>
              <a:rPr lang="en-US" dirty="0"/>
              <a:t>Chapter </a:t>
            </a:r>
            <a:r>
              <a:rPr lang="en-US" dirty="0" smtClean="0"/>
              <a:t>1, </a:t>
            </a:r>
            <a:r>
              <a:rPr lang="en-US" sz="3200" dirty="0" err="1" smtClean="0"/>
              <a:t>Kappel</a:t>
            </a:r>
            <a:r>
              <a:rPr lang="en-US" sz="3200" dirty="0"/>
              <a:t>, G., </a:t>
            </a:r>
            <a:r>
              <a:rPr lang="en-US" sz="3200" dirty="0" err="1"/>
              <a:t>Proll</a:t>
            </a:r>
            <a:r>
              <a:rPr lang="en-US" sz="3200" dirty="0"/>
              <a:t>, B. Reich, S. &amp; </a:t>
            </a:r>
            <a:r>
              <a:rPr lang="en-US" sz="3200" dirty="0" err="1"/>
              <a:t>Retschitzegger</a:t>
            </a:r>
            <a:r>
              <a:rPr lang="en-US" sz="3200" dirty="0"/>
              <a:t>, W. 	(2006). Web Engineering, 1st ed. Hoboken, NJ: 	Wiley &amp; Sons</a:t>
            </a:r>
          </a:p>
          <a:p>
            <a:pPr marL="342900" lvl="1" indent="-342900" algn="just">
              <a:buFont typeface="Arial" pitchFamily="34" charset="0"/>
              <a:buChar char="•"/>
              <a:defRPr/>
            </a:pPr>
            <a:r>
              <a:rPr lang="en-US" sz="3200" dirty="0"/>
              <a:t>UNESCO ICTLIP Module 6.  Lesson 1 Slides</a:t>
            </a:r>
          </a:p>
          <a:p>
            <a:pPr marL="511175" lvl="1" indent="0" algn="just"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594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1645</Words>
  <Application>Microsoft Office PowerPoint</Application>
  <PresentationFormat>On-screen Show (4:3)</PresentationFormat>
  <Paragraphs>305</Paragraphs>
  <Slides>34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Office Theme</vt:lpstr>
      <vt:lpstr>Clip</vt:lpstr>
      <vt:lpstr>Microsoft ClipArt Gallery</vt:lpstr>
      <vt:lpstr>Lecture 1 Introduction to Web Engineering</vt:lpstr>
      <vt:lpstr>Scope</vt:lpstr>
      <vt:lpstr>1. Introduction to the Course</vt:lpstr>
      <vt:lpstr>1.1 Web engineering methods and techniques </vt:lpstr>
      <vt:lpstr>1.2 Web application development</vt:lpstr>
      <vt:lpstr>1.2 Web application development…</vt:lpstr>
      <vt:lpstr>Slide 7</vt:lpstr>
      <vt:lpstr>1.2 Web application development…</vt:lpstr>
      <vt:lpstr>1.2 Web application development…</vt:lpstr>
      <vt:lpstr>1.2 Web application development…</vt:lpstr>
      <vt:lpstr>1.3 Books</vt:lpstr>
      <vt:lpstr>2.  Web engineering</vt:lpstr>
      <vt:lpstr>2.  Web engineering…</vt:lpstr>
      <vt:lpstr>2.  Web engineering…</vt:lpstr>
      <vt:lpstr>3.  Web applications</vt:lpstr>
      <vt:lpstr>3.  Web applications…</vt:lpstr>
      <vt:lpstr>3.  Web applications…</vt:lpstr>
      <vt:lpstr>4. The case for web engineering</vt:lpstr>
      <vt:lpstr>4. The case for web engineering…</vt:lpstr>
      <vt:lpstr>4. The case for web engineering…</vt:lpstr>
      <vt:lpstr>5. Categories of web applications</vt:lpstr>
      <vt:lpstr>5.1 Document-centric web sites</vt:lpstr>
      <vt:lpstr>5.2 Interactive &amp; transactional</vt:lpstr>
      <vt:lpstr>5.3 Workflow-based applications</vt:lpstr>
      <vt:lpstr>5.4 Collaborative &amp; social web</vt:lpstr>
      <vt:lpstr>5.5 Web portals</vt:lpstr>
      <vt:lpstr>5.6 Ubiquitous web applications</vt:lpstr>
      <vt:lpstr>5.7 Categories of Web Applications (development history vs complexity)</vt:lpstr>
      <vt:lpstr>6. Characteristics of Web Applications</vt:lpstr>
      <vt:lpstr>6.1 Product-based characteristics</vt:lpstr>
      <vt:lpstr>6.2 Usage-based characteristics </vt:lpstr>
      <vt:lpstr>6.3 Development-based characteristics</vt:lpstr>
      <vt:lpstr>7. Summary</vt:lpstr>
      <vt:lpstr>8. 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Web Engineering</dc:title>
  <dc:creator>MyUserName</dc:creator>
  <cp:lastModifiedBy>Administrator</cp:lastModifiedBy>
  <cp:revision>100</cp:revision>
  <dcterms:created xsi:type="dcterms:W3CDTF">2014-06-12T08:30:50Z</dcterms:created>
  <dcterms:modified xsi:type="dcterms:W3CDTF">2014-06-13T08:09:13Z</dcterms:modified>
</cp:coreProperties>
</file>