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403" r:id="rId2"/>
    <p:sldId id="404" r:id="rId3"/>
    <p:sldId id="483" r:id="rId4"/>
    <p:sldId id="348" r:id="rId5"/>
    <p:sldId id="661" r:id="rId6"/>
    <p:sldId id="657" r:id="rId7"/>
    <p:sldId id="662" r:id="rId8"/>
    <p:sldId id="664" r:id="rId9"/>
    <p:sldId id="663" r:id="rId10"/>
    <p:sldId id="658" r:id="rId11"/>
    <p:sldId id="665" r:id="rId12"/>
    <p:sldId id="659" r:id="rId13"/>
    <p:sldId id="660" r:id="rId14"/>
    <p:sldId id="666" r:id="rId15"/>
    <p:sldId id="667" r:id="rId16"/>
    <p:sldId id="668" r:id="rId17"/>
    <p:sldId id="642" r:id="rId18"/>
    <p:sldId id="670" r:id="rId19"/>
    <p:sldId id="669" r:id="rId20"/>
    <p:sldId id="644" r:id="rId21"/>
    <p:sldId id="672" r:id="rId22"/>
    <p:sldId id="671" r:id="rId23"/>
    <p:sldId id="674" r:id="rId24"/>
    <p:sldId id="575" r:id="rId25"/>
    <p:sldId id="501" r:id="rId2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08" autoAdjust="0"/>
    <p:restoredTop sz="94660"/>
  </p:normalViewPr>
  <p:slideViewPr>
    <p:cSldViewPr snapToGrid="0">
      <p:cViewPr varScale="1">
        <p:scale>
          <a:sx n="62" d="100"/>
          <a:sy n="62" d="100"/>
        </p:scale>
        <p:origin x="-148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9367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9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y-GB" altLang="en-US" dirty="0" smtClean="0"/>
              <a:t>Summary of the previous lecture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We talked about different types of security attacks for wireless networks such as man-in-the middle attack, spoofing, </a:t>
            </a:r>
            <a:r>
              <a:rPr lang="en-GB" altLang="en-US" sz="2400" dirty="0" err="1" smtClean="0">
                <a:solidFill>
                  <a:schemeClr val="bg2">
                    <a:lumMod val="50000"/>
                  </a:schemeClr>
                </a:solidFill>
              </a:rPr>
              <a:t>wardrive</a:t>
            </a:r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 etc.</a:t>
            </a:r>
          </a:p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We discussed how different solution could be used to secure our wireless networks. Some of the solutions we discussed are limiting the signal of wireless network and use of encryption</a:t>
            </a:r>
          </a:p>
          <a:p>
            <a:r>
              <a:rPr lang="en-GB" altLang="en-US" sz="2400" dirty="0" smtClean="0">
                <a:solidFill>
                  <a:schemeClr val="bg2">
                    <a:lumMod val="50000"/>
                  </a:schemeClr>
                </a:solidFill>
              </a:rPr>
              <a:t>We also studies about mobile networks and specialized attacks that can breach the security of a wireless network.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427788"/>
            <a:ext cx="3275013" cy="41592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61938" y="6426200"/>
            <a:ext cx="3275012" cy="417513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373348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91440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sz="2400" dirty="0" smtClean="0"/>
              <a:t>We will continue our discussion on:</a:t>
            </a:r>
          </a:p>
          <a:p>
            <a:r>
              <a:rPr lang="en-US" sz="2400" b="1" dirty="0" smtClean="0"/>
              <a:t>Mobile </a:t>
            </a:r>
            <a:r>
              <a:rPr lang="en-US" sz="2400" b="1" dirty="0"/>
              <a:t>Device Security </a:t>
            </a:r>
          </a:p>
          <a:p>
            <a:pPr lvl="2"/>
            <a:r>
              <a:rPr lang="en-US" sz="2400" dirty="0" smtClean="0"/>
              <a:t>Mobile Device Security Strategy</a:t>
            </a:r>
          </a:p>
          <a:p>
            <a:r>
              <a:rPr lang="en-US" sz="2400" b="1" dirty="0"/>
              <a:t>Robust Security Network (RSN) and IEEE802.11i</a:t>
            </a:r>
          </a:p>
          <a:p>
            <a:r>
              <a:rPr lang="en-US" sz="2400" b="1" dirty="0" smtClean="0"/>
              <a:t>Network Security Model </a:t>
            </a:r>
            <a:endParaRPr lang="en-GB" altLang="en-US" sz="2400" b="1" kern="0" dirty="0" smtClean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</a:t>
            </a:r>
            <a:r>
              <a:rPr lang="en-US" sz="2400" dirty="0"/>
              <a:t>overview of security threats and countermeasures for </a:t>
            </a:r>
            <a:r>
              <a:rPr lang="en-US" sz="2400" dirty="0" smtClean="0"/>
              <a:t>mobile networks</a:t>
            </a:r>
            <a:r>
              <a:rPr lang="en-US" sz="2400" dirty="0"/>
              <a:t>.</a:t>
            </a:r>
          </a:p>
          <a:p>
            <a:r>
              <a:rPr lang="en-US" sz="2400" dirty="0" smtClean="0"/>
              <a:t>Understand </a:t>
            </a:r>
            <a:r>
              <a:rPr lang="en-US" sz="2400" dirty="0"/>
              <a:t>the </a:t>
            </a:r>
            <a:r>
              <a:rPr lang="en-US" sz="2400" dirty="0" smtClean="0"/>
              <a:t>basics of IEEE802.11i standard for robust security</a:t>
            </a:r>
            <a:endParaRPr lang="en-US" sz="2400" dirty="0"/>
          </a:p>
          <a:p>
            <a:r>
              <a:rPr lang="en-US" sz="2400" dirty="0" smtClean="0"/>
              <a:t>Describe </a:t>
            </a:r>
            <a:r>
              <a:rPr lang="en-US" sz="2400" dirty="0"/>
              <a:t>the principal elements </a:t>
            </a:r>
            <a:r>
              <a:rPr lang="en-US" sz="2400" dirty="0" smtClean="0"/>
              <a:t>for a network security model.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Mobile Device Security Strategy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/>
              <a:t>With </a:t>
            </a:r>
            <a:r>
              <a:rPr lang="en-US" sz="2400" dirty="0"/>
              <a:t>the threats </a:t>
            </a:r>
            <a:r>
              <a:rPr lang="en-US" sz="2400" dirty="0" smtClean="0"/>
              <a:t>for mobile networks discussed in Lecture 8, Let us now see the main elements </a:t>
            </a:r>
            <a:r>
              <a:rPr lang="en-US" sz="2400" dirty="0"/>
              <a:t>of a mobile device security strategy. They fall into three categories</a:t>
            </a:r>
            <a:r>
              <a:rPr lang="en-US" sz="2400" dirty="0" smtClean="0"/>
              <a:t>:</a:t>
            </a:r>
          </a:p>
          <a:p>
            <a:pPr lvl="2"/>
            <a:r>
              <a:rPr lang="en-US" sz="2400" dirty="0" smtClean="0"/>
              <a:t> device security</a:t>
            </a:r>
          </a:p>
          <a:p>
            <a:pPr lvl="2"/>
            <a:r>
              <a:rPr lang="en-US" sz="2400" dirty="0" smtClean="0"/>
              <a:t> client/server </a:t>
            </a:r>
            <a:r>
              <a:rPr lang="en-US" sz="2400" dirty="0"/>
              <a:t>traffic </a:t>
            </a:r>
            <a:r>
              <a:rPr lang="en-US" sz="2400" dirty="0" smtClean="0"/>
              <a:t>security</a:t>
            </a:r>
          </a:p>
          <a:p>
            <a:pPr lvl="2"/>
            <a:r>
              <a:rPr lang="en-US" sz="2400" dirty="0" smtClean="0"/>
              <a:t> barrier </a:t>
            </a:r>
            <a:r>
              <a:rPr lang="en-US" sz="2400" dirty="0"/>
              <a:t>security </a:t>
            </a:r>
          </a:p>
        </p:txBody>
      </p:sp>
    </p:spTree>
    <p:extLst>
      <p:ext uri="{BB962C8B-B14F-4D97-AF65-F5344CB8AC3E}">
        <p14:creationId xmlns:p14="http://schemas.microsoft.com/office/powerpoint/2010/main" xmlns="" val="190550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Device Security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130249"/>
            <a:ext cx="8509819" cy="4530725"/>
          </a:xfrm>
        </p:spPr>
        <p:txBody>
          <a:bodyPr/>
          <a:lstStyle/>
          <a:p>
            <a:r>
              <a:rPr lang="en-US" sz="2400" dirty="0" smtClean="0"/>
              <a:t>Different organizations supply mobile devices for employee use and preconfigure those devices to ensure company security policy.</a:t>
            </a:r>
          </a:p>
          <a:p>
            <a:r>
              <a:rPr lang="en-US" sz="2400" dirty="0" smtClean="0"/>
              <a:t>Some organizations adopt bring-your-own-device (BYOD) policy that allows personal devices to access company’s resources</a:t>
            </a:r>
          </a:p>
          <a:p>
            <a:r>
              <a:rPr lang="en-US" sz="2400" dirty="0" smtClean="0"/>
              <a:t>For BYOD policy, the IT staff should:</a:t>
            </a:r>
          </a:p>
          <a:p>
            <a:pPr lvl="2"/>
            <a:r>
              <a:rPr lang="en-US" sz="2400" dirty="0" smtClean="0"/>
              <a:t>Inspect each device before allowing networks access</a:t>
            </a:r>
          </a:p>
          <a:p>
            <a:pPr lvl="2"/>
            <a:r>
              <a:rPr lang="en-US" sz="2400" dirty="0" smtClean="0"/>
              <a:t>Establish configuration guidelines, e.g., rooted or jail-broken devices should not be permitted</a:t>
            </a:r>
          </a:p>
          <a:p>
            <a:pPr lvl="2"/>
            <a:r>
              <a:rPr lang="en-US" sz="2400" dirty="0" smtClean="0"/>
              <a:t>The device must not be allowed to store company’s contacts on mobile</a:t>
            </a:r>
          </a:p>
          <a:p>
            <a:pPr lvl="2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4636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 Security </a:t>
            </a:r>
            <a:r>
              <a:rPr lang="en-US" dirty="0"/>
              <a:t>(cont.)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130249"/>
            <a:ext cx="8509819" cy="4530725"/>
          </a:xfrm>
        </p:spPr>
        <p:txBody>
          <a:bodyPr/>
          <a:lstStyle/>
          <a:p>
            <a:r>
              <a:rPr lang="en-US" sz="2400" dirty="0" smtClean="0"/>
              <a:t>Following security controls should be configured on the mobile devices</a:t>
            </a:r>
          </a:p>
          <a:p>
            <a:pPr lvl="2"/>
            <a:r>
              <a:rPr lang="en-US" sz="2400" dirty="0" smtClean="0"/>
              <a:t>Enable auto-lock</a:t>
            </a:r>
          </a:p>
          <a:p>
            <a:pPr lvl="2"/>
            <a:r>
              <a:rPr lang="en-US" sz="2400" dirty="0" smtClean="0"/>
              <a:t>Enable SSL (secure socket layer)</a:t>
            </a:r>
          </a:p>
          <a:p>
            <a:pPr lvl="2"/>
            <a:r>
              <a:rPr lang="en-US" sz="2400" dirty="0" smtClean="0"/>
              <a:t>Enable password or PIN protection</a:t>
            </a:r>
          </a:p>
          <a:p>
            <a:pPr lvl="2"/>
            <a:r>
              <a:rPr lang="en-US" sz="2400" dirty="0" smtClean="0"/>
              <a:t>Avoid using auto-complete features that remember passwords</a:t>
            </a:r>
          </a:p>
          <a:p>
            <a:pPr lvl="2"/>
            <a:r>
              <a:rPr lang="en-US" sz="2400" dirty="0" smtClean="0"/>
              <a:t>Enable remote wipe</a:t>
            </a:r>
          </a:p>
          <a:p>
            <a:pPr lvl="2"/>
            <a:r>
              <a:rPr lang="en-US" sz="2400" dirty="0" smtClean="0"/>
              <a:t>Make </a:t>
            </a:r>
            <a:r>
              <a:rPr lang="en-US" sz="2400" dirty="0"/>
              <a:t>sure that software, including operating systems and applications, is up </a:t>
            </a:r>
            <a:r>
              <a:rPr lang="en-US" sz="2400" dirty="0" smtClean="0"/>
              <a:t>to </a:t>
            </a:r>
            <a:r>
              <a:rPr lang="en-US" sz="2400" dirty="0"/>
              <a:t>date</a:t>
            </a:r>
            <a:r>
              <a:rPr lang="en-US" sz="2400" dirty="0" smtClean="0"/>
              <a:t>. </a:t>
            </a:r>
          </a:p>
          <a:p>
            <a:pPr lvl="2"/>
            <a:r>
              <a:rPr lang="en-US" sz="2400" dirty="0" smtClean="0"/>
              <a:t>Install </a:t>
            </a:r>
            <a:r>
              <a:rPr lang="en-US" sz="2400" dirty="0"/>
              <a:t>antivirus software as it becomes available</a:t>
            </a:r>
            <a:r>
              <a:rPr lang="en-US" sz="2400" dirty="0" smtClean="0"/>
              <a:t>.</a:t>
            </a:r>
          </a:p>
          <a:p>
            <a:pPr marL="857250" lvl="2" indent="0">
              <a:buNone/>
            </a:pPr>
            <a:endParaRPr lang="en-US" sz="2400" dirty="0" smtClean="0"/>
          </a:p>
          <a:p>
            <a:pPr lvl="2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425172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679" y="928205"/>
            <a:ext cx="5619750" cy="3810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71735"/>
            <a:ext cx="3107198" cy="46862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572000" y="5117618"/>
            <a:ext cx="3452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Examples of device Security</a:t>
            </a:r>
          </a:p>
        </p:txBody>
      </p:sp>
    </p:spTree>
    <p:extLst>
      <p:ext uri="{BB962C8B-B14F-4D97-AF65-F5344CB8AC3E}">
        <p14:creationId xmlns:p14="http://schemas.microsoft.com/office/powerpoint/2010/main" xmlns="" val="13509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Device Security (cont.)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199" y="1130249"/>
            <a:ext cx="8509819" cy="4530725"/>
          </a:xfrm>
        </p:spPr>
        <p:txBody>
          <a:bodyPr/>
          <a:lstStyle/>
          <a:p>
            <a:pPr marL="398463" lvl="2"/>
            <a:r>
              <a:rPr lang="en-US" sz="2400" dirty="0" smtClean="0"/>
              <a:t>Either sensitive data should be prohibited from storage on the mobile device or it should be encrypted.</a:t>
            </a:r>
          </a:p>
          <a:p>
            <a:pPr marL="398463" lvl="2"/>
            <a:r>
              <a:rPr lang="en-US" sz="2400" dirty="0"/>
              <a:t>IT staff should also have the ability to remotely access devices, wipe the device </a:t>
            </a:r>
            <a:r>
              <a:rPr lang="en-US" sz="2400" dirty="0" smtClean="0"/>
              <a:t>of </a:t>
            </a:r>
            <a:r>
              <a:rPr lang="en-US" sz="2400" dirty="0"/>
              <a:t>all data, and then disable the device in the event of loss or theft.</a:t>
            </a:r>
          </a:p>
          <a:p>
            <a:pPr marL="398463" lvl="2"/>
            <a:r>
              <a:rPr lang="en-US" sz="2400" dirty="0"/>
              <a:t>The organization may prohibit all installation of third-party </a:t>
            </a:r>
            <a:r>
              <a:rPr lang="en-US" sz="2400" dirty="0" smtClean="0"/>
              <a:t>applications </a:t>
            </a:r>
          </a:p>
          <a:p>
            <a:pPr marL="398463" lvl="2"/>
            <a:r>
              <a:rPr lang="en-US" dirty="0"/>
              <a:t> </a:t>
            </a:r>
            <a:r>
              <a:rPr lang="en-US" sz="2400" dirty="0"/>
              <a:t>implement and enforce restrictions on what devices </a:t>
            </a:r>
            <a:r>
              <a:rPr lang="en-US" sz="2400" dirty="0" smtClean="0"/>
              <a:t>can synchronize </a:t>
            </a:r>
            <a:r>
              <a:rPr lang="en-US" sz="2400" dirty="0"/>
              <a:t>and on the use of cloud-based </a:t>
            </a:r>
            <a:r>
              <a:rPr lang="en-US" sz="2400" dirty="0" smtClean="0"/>
              <a:t>storage</a:t>
            </a:r>
            <a:endParaRPr lang="en-US" sz="2400" dirty="0"/>
          </a:p>
          <a:p>
            <a:pPr marL="398463" lvl="2"/>
            <a:r>
              <a:rPr lang="en-US" sz="2400" dirty="0" smtClean="0"/>
              <a:t>Disable location services</a:t>
            </a:r>
          </a:p>
          <a:p>
            <a:pPr marL="398463" lvl="2"/>
            <a:r>
              <a:rPr lang="en-US" sz="2400" dirty="0" smtClean="0"/>
              <a:t>Employees training </a:t>
            </a:r>
          </a:p>
          <a:p>
            <a:pPr marL="857250" lvl="2" indent="0">
              <a:buNone/>
            </a:pPr>
            <a:endParaRPr lang="en-US" sz="2400" dirty="0" smtClean="0"/>
          </a:p>
          <a:p>
            <a:pPr lvl="2"/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19304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Traffic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578850" cy="4530725"/>
          </a:xfrm>
        </p:spPr>
        <p:txBody>
          <a:bodyPr/>
          <a:lstStyle/>
          <a:p>
            <a:r>
              <a:rPr lang="en-US" sz="2400" dirty="0" smtClean="0"/>
              <a:t>Traffic </a:t>
            </a:r>
            <a:r>
              <a:rPr lang="en-US" sz="2400" dirty="0"/>
              <a:t>security is based on the usual mechanisms for </a:t>
            </a:r>
            <a:r>
              <a:rPr lang="en-US" sz="2400" dirty="0" smtClean="0"/>
              <a:t>encryption and </a:t>
            </a:r>
            <a:r>
              <a:rPr lang="en-US" sz="2400" dirty="0"/>
              <a:t>authentication. All traffic should be encrypted and travel by secure means, </a:t>
            </a:r>
            <a:r>
              <a:rPr lang="en-US" sz="2400" dirty="0" smtClean="0"/>
              <a:t>such as </a:t>
            </a:r>
            <a:r>
              <a:rPr lang="en-US" sz="2400" dirty="0"/>
              <a:t>SSL or IPv6. Virtual private networks (VPNs) can be configured so that all </a:t>
            </a:r>
            <a:r>
              <a:rPr lang="en-US" sz="2400" dirty="0" smtClean="0"/>
              <a:t>traffic between </a:t>
            </a:r>
            <a:r>
              <a:rPr lang="en-US" sz="2400" dirty="0"/>
              <a:t>the mobile device and the </a:t>
            </a:r>
            <a:r>
              <a:rPr lang="en-US" sz="2400" dirty="0" smtClean="0"/>
              <a:t> organization’s </a:t>
            </a:r>
            <a:r>
              <a:rPr lang="en-US" sz="2400" dirty="0"/>
              <a:t>network is via a VPN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113" y="3672348"/>
            <a:ext cx="4623620" cy="308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168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Traffic Security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A strong authentication protocol should be used to limit the access from the device to the resources of the organization. A preferable strategy is to have a two-layer authentication mechanism, which involves authenticating the device and then authenticating the user of the device.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3692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/>
              <a:t>organization should have security mechanisms to protect </a:t>
            </a:r>
            <a:r>
              <a:rPr lang="en-US" sz="2400" dirty="0" smtClean="0"/>
              <a:t>the network </a:t>
            </a:r>
            <a:r>
              <a:rPr lang="en-US" sz="2400" dirty="0"/>
              <a:t>from unauthorized access. The security strategy can also include firewall </a:t>
            </a:r>
            <a:r>
              <a:rPr lang="en-US" sz="2400" dirty="0" smtClean="0"/>
              <a:t>policies specific </a:t>
            </a:r>
            <a:r>
              <a:rPr lang="en-US" sz="2400" dirty="0"/>
              <a:t>to mobile device traffic. </a:t>
            </a:r>
            <a:endParaRPr lang="en-US" sz="2400" dirty="0" smtClean="0"/>
          </a:p>
          <a:p>
            <a:r>
              <a:rPr lang="en-US" sz="2400" dirty="0" smtClean="0"/>
              <a:t>Firewall policies </a:t>
            </a:r>
            <a:r>
              <a:rPr lang="en-US" sz="2400" dirty="0"/>
              <a:t>can limit the scope of data </a:t>
            </a:r>
            <a:r>
              <a:rPr lang="en-US" sz="2400" dirty="0" smtClean="0"/>
              <a:t>and application access </a:t>
            </a:r>
            <a:r>
              <a:rPr lang="en-US" sz="2400" dirty="0"/>
              <a:t>for all mobile devices. Similarly, intrusion detection </a:t>
            </a:r>
            <a:r>
              <a:rPr lang="en-US" sz="2400" dirty="0" smtClean="0"/>
              <a:t>(IDS) and intrusion prevention systems (IPS) can </a:t>
            </a:r>
            <a:r>
              <a:rPr lang="en-US" sz="2400" dirty="0"/>
              <a:t>be configured to have tighter rules for mobile device traffic.</a:t>
            </a:r>
          </a:p>
        </p:txBody>
      </p:sp>
    </p:spTree>
    <p:extLst>
      <p:ext uri="{BB962C8B-B14F-4D97-AF65-F5344CB8AC3E}">
        <p14:creationId xmlns:p14="http://schemas.microsoft.com/office/powerpoint/2010/main" xmlns="" val="166946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Device Security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29574"/>
            <a:ext cx="8371398" cy="601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853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Security Network (RSN)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229600" cy="4530725"/>
          </a:xfrm>
        </p:spPr>
        <p:txBody>
          <a:bodyPr/>
          <a:lstStyle/>
          <a:p>
            <a:r>
              <a:rPr lang="en-US" sz="2400" dirty="0" smtClean="0"/>
              <a:t>Wireless LAN are different from wired LAN in following ways:</a:t>
            </a:r>
          </a:p>
          <a:p>
            <a:pPr lvl="2"/>
            <a:r>
              <a:rPr lang="en-US" sz="2400" dirty="0" smtClean="0"/>
              <a:t>Physical connection acts as a form of authentication</a:t>
            </a:r>
          </a:p>
          <a:p>
            <a:pPr lvl="2"/>
            <a:r>
              <a:rPr lang="en-US" sz="2400" dirty="0" smtClean="0"/>
              <a:t>A wired </a:t>
            </a:r>
            <a:r>
              <a:rPr lang="en-US" sz="2400" dirty="0"/>
              <a:t>LAN provides a degree of privacy, limiting reception </a:t>
            </a:r>
            <a:r>
              <a:rPr lang="en-US" sz="2400" dirty="0" smtClean="0"/>
              <a:t>of data </a:t>
            </a:r>
            <a:r>
              <a:rPr lang="en-US" sz="2400" dirty="0"/>
              <a:t>to stations connected to the LAN</a:t>
            </a:r>
            <a:r>
              <a:rPr lang="en-US" sz="2400" dirty="0" smtClean="0"/>
              <a:t>. </a:t>
            </a:r>
            <a:r>
              <a:rPr lang="en-US" sz="2400" dirty="0"/>
              <a:t>On the other hand, with a wireless LAN, any station within radio range can receive</a:t>
            </a:r>
            <a:r>
              <a:rPr lang="en-US" sz="2400" dirty="0" smtClean="0"/>
              <a:t>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1479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Security Network (RSN)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229600" cy="4530725"/>
          </a:xfrm>
        </p:spPr>
        <p:txBody>
          <a:bodyPr/>
          <a:lstStyle/>
          <a:p>
            <a:r>
              <a:rPr lang="en-US" sz="2400" dirty="0"/>
              <a:t>These differences between wired and wireless LANs suggest the </a:t>
            </a:r>
            <a:r>
              <a:rPr lang="en-US" sz="2400" dirty="0" smtClean="0"/>
              <a:t>increased need </a:t>
            </a:r>
            <a:r>
              <a:rPr lang="en-US" sz="2400" dirty="0"/>
              <a:t>for robust security services and mechanisms for wireless LANs. </a:t>
            </a:r>
            <a:endParaRPr lang="en-US" sz="2400" dirty="0" smtClean="0"/>
          </a:p>
          <a:p>
            <a:r>
              <a:rPr lang="en-US" sz="2400" dirty="0" smtClean="0"/>
              <a:t>The original 802.11 </a:t>
            </a:r>
            <a:r>
              <a:rPr lang="en-US" sz="2400" dirty="0"/>
              <a:t>specification included a set of security features for privacy and </a:t>
            </a:r>
            <a:r>
              <a:rPr lang="en-US" sz="2400" dirty="0" smtClean="0"/>
              <a:t>authentication that </a:t>
            </a:r>
            <a:r>
              <a:rPr lang="en-US" sz="2400" dirty="0"/>
              <a:t>were quite weak. For privacy, 802.11 defined the </a:t>
            </a:r>
            <a:r>
              <a:rPr lang="en-US" sz="2400" b="1" dirty="0" smtClean="0"/>
              <a:t>Wired Equivalent Privacy (</a:t>
            </a:r>
            <a:r>
              <a:rPr lang="en-US" sz="2400" b="1" dirty="0"/>
              <a:t>WEP</a:t>
            </a:r>
            <a:r>
              <a:rPr lang="en-US" sz="2400" b="1" dirty="0" smtClean="0"/>
              <a:t>) </a:t>
            </a:r>
            <a:r>
              <a:rPr lang="en-US" sz="2400" dirty="0" smtClean="0"/>
              <a:t>algorithm</a:t>
            </a:r>
            <a:r>
              <a:rPr lang="en-US" sz="2400" dirty="0"/>
              <a:t>. The privacy portion of the 802.11 standard </a:t>
            </a:r>
            <a:r>
              <a:rPr lang="en-US" sz="2400" dirty="0" smtClean="0"/>
              <a:t>contained major weaknesses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smtClean="0"/>
              <a:t>Subsequent </a:t>
            </a:r>
            <a:r>
              <a:rPr lang="en-US" sz="2400" dirty="0"/>
              <a:t>to the development of WEP, the 802.11i </a:t>
            </a:r>
            <a:r>
              <a:rPr lang="en-US" sz="2400" dirty="0" smtClean="0"/>
              <a:t>task group has developed a set of capabilities to address the WLAN security issues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63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/>
              <a:t>final form of </a:t>
            </a:r>
            <a:r>
              <a:rPr lang="en-US" sz="2400" dirty="0" smtClean="0"/>
              <a:t>the 802.11i </a:t>
            </a:r>
            <a:r>
              <a:rPr lang="en-US" sz="2400" dirty="0"/>
              <a:t>standard is referred to as Robust Security Network (RSN). </a:t>
            </a:r>
            <a:endParaRPr lang="en-US" sz="2400" dirty="0" smtClean="0"/>
          </a:p>
          <a:p>
            <a:r>
              <a:rPr lang="en-US" sz="2400" dirty="0"/>
              <a:t>The 802.11i RSN security specification defines the following services.</a:t>
            </a:r>
          </a:p>
          <a:p>
            <a:pPr lvl="2"/>
            <a:r>
              <a:rPr lang="en-US" sz="2400" dirty="0" smtClean="0"/>
              <a:t>Authentication</a:t>
            </a:r>
          </a:p>
          <a:p>
            <a:pPr lvl="2"/>
            <a:r>
              <a:rPr lang="en-US" sz="2400" dirty="0" smtClean="0"/>
              <a:t>Access Control</a:t>
            </a:r>
          </a:p>
          <a:p>
            <a:pPr lvl="2"/>
            <a:r>
              <a:rPr lang="en-US" sz="2400" dirty="0" smtClean="0"/>
              <a:t>Privacy with message integrity </a:t>
            </a:r>
          </a:p>
        </p:txBody>
      </p:sp>
    </p:spTree>
    <p:extLst>
      <p:ext uri="{BB962C8B-B14F-4D97-AF65-F5344CB8AC3E}">
        <p14:creationId xmlns:p14="http://schemas.microsoft.com/office/powerpoint/2010/main" xmlns="" val="56797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RSN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4495"/>
            <a:ext cx="8460863" cy="4530725"/>
          </a:xfrm>
        </p:spPr>
        <p:txBody>
          <a:bodyPr/>
          <a:lstStyle/>
          <a:p>
            <a:r>
              <a:rPr lang="en-US" sz="2400" b="1" dirty="0" smtClean="0"/>
              <a:t>Authentication</a:t>
            </a:r>
            <a:r>
              <a:rPr lang="en-US" sz="2400" b="1" dirty="0"/>
              <a:t>: </a:t>
            </a:r>
            <a:r>
              <a:rPr lang="en-US" sz="2400" dirty="0"/>
              <a:t>A protocol is used to define an exchange between a user and </a:t>
            </a:r>
            <a:r>
              <a:rPr lang="en-US" sz="2400" dirty="0" smtClean="0"/>
              <a:t>an Authentication Server (AS) </a:t>
            </a:r>
            <a:r>
              <a:rPr lang="en-US" sz="2400" dirty="0"/>
              <a:t>that provides mutual authentication and generates temporary keys </a:t>
            </a:r>
            <a:r>
              <a:rPr lang="en-US" sz="2400" dirty="0" smtClean="0"/>
              <a:t>to be </a:t>
            </a:r>
            <a:r>
              <a:rPr lang="en-US" sz="2400" dirty="0"/>
              <a:t>used between the client and the AP over the wireless link.</a:t>
            </a:r>
          </a:p>
          <a:p>
            <a:r>
              <a:rPr lang="en-US" sz="2400" b="1" dirty="0" smtClean="0"/>
              <a:t>Access control: </a:t>
            </a:r>
            <a:r>
              <a:rPr lang="en-US" sz="2400" dirty="0" smtClean="0"/>
              <a:t>This </a:t>
            </a:r>
            <a:r>
              <a:rPr lang="en-US" sz="2400" dirty="0"/>
              <a:t>function enforces the use of the authentication function</a:t>
            </a:r>
            <a:r>
              <a:rPr lang="en-US" sz="2400" dirty="0" smtClean="0"/>
              <a:t>, routes </a:t>
            </a:r>
            <a:r>
              <a:rPr lang="en-US" sz="2400" dirty="0"/>
              <a:t>the messages properly, and facilitates key exchange. It can work with </a:t>
            </a:r>
            <a:r>
              <a:rPr lang="en-US" sz="2400" dirty="0" smtClean="0"/>
              <a:t>a variety </a:t>
            </a:r>
            <a:r>
              <a:rPr lang="en-US" sz="2400" dirty="0"/>
              <a:t>of authentication protocols.</a:t>
            </a:r>
          </a:p>
          <a:p>
            <a:r>
              <a:rPr lang="en-US" sz="2400" b="1" dirty="0" smtClean="0"/>
              <a:t>Privacy </a:t>
            </a:r>
            <a:r>
              <a:rPr lang="en-US" sz="2400" b="1" dirty="0"/>
              <a:t>with message integrity: </a:t>
            </a:r>
            <a:r>
              <a:rPr lang="en-US" sz="2400" dirty="0"/>
              <a:t>MAC-level data </a:t>
            </a:r>
            <a:r>
              <a:rPr lang="en-US" sz="2400" dirty="0" smtClean="0"/>
              <a:t>such as frames are encrypted to ensure </a:t>
            </a:r>
            <a:r>
              <a:rPr lang="en-US" sz="2400" dirty="0"/>
              <a:t>that the data </a:t>
            </a:r>
            <a:r>
              <a:rPr lang="en-US" sz="2400" dirty="0" smtClean="0"/>
              <a:t>have not been </a:t>
            </a:r>
            <a:r>
              <a:rPr lang="en-US" sz="2400" dirty="0"/>
              <a:t>altered.</a:t>
            </a:r>
          </a:p>
        </p:txBody>
      </p:sp>
    </p:spTree>
    <p:extLst>
      <p:ext uri="{BB962C8B-B14F-4D97-AF65-F5344CB8AC3E}">
        <p14:creationId xmlns:p14="http://schemas.microsoft.com/office/powerpoint/2010/main" xmlns="" val="919473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IEEE802.11i Five Phases of </a:t>
            </a:r>
            <a:r>
              <a:rPr lang="en-US" dirty="0"/>
              <a:t>O</a:t>
            </a:r>
            <a:r>
              <a:rPr lang="en-US" dirty="0" smtClean="0"/>
              <a:t>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4495"/>
            <a:ext cx="8460863" cy="4530725"/>
          </a:xfrm>
        </p:spPr>
        <p:txBody>
          <a:bodyPr/>
          <a:lstStyle/>
          <a:p>
            <a:r>
              <a:rPr lang="en-US" sz="2400" b="1" dirty="0" smtClean="0"/>
              <a:t>Discovery</a:t>
            </a:r>
          </a:p>
          <a:p>
            <a:r>
              <a:rPr lang="en-US" sz="2400" b="1" dirty="0" smtClean="0"/>
              <a:t>Authentication</a:t>
            </a:r>
          </a:p>
          <a:p>
            <a:r>
              <a:rPr lang="en-US" sz="2400" b="1" dirty="0" smtClean="0"/>
              <a:t>Key generation and distribution</a:t>
            </a:r>
          </a:p>
          <a:p>
            <a:r>
              <a:rPr lang="en-US" sz="2400" b="1" dirty="0" smtClean="0"/>
              <a:t>Protected data transfer</a:t>
            </a:r>
          </a:p>
          <a:p>
            <a:r>
              <a:rPr lang="en-US" sz="2400" b="1" dirty="0" smtClean="0"/>
              <a:t>Connection Termination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029028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IEEE802.11i Five Phases of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148" y="898319"/>
            <a:ext cx="7738192" cy="592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462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Security Model </a:t>
            </a:r>
            <a:endParaRPr lang="en-GB" alt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8236"/>
            <a:ext cx="8229600" cy="4530725"/>
          </a:xfrm>
        </p:spPr>
        <p:txBody>
          <a:bodyPr/>
          <a:lstStyle/>
          <a:p>
            <a:r>
              <a:rPr lang="en-US" dirty="0"/>
              <a:t>Security aspects come into play when it is necessary or desirable to protect the </a:t>
            </a:r>
            <a:r>
              <a:rPr lang="en-US" dirty="0" smtClean="0"/>
              <a:t>information transmission </a:t>
            </a:r>
            <a:r>
              <a:rPr lang="en-US" dirty="0"/>
              <a:t>from an opponent who may present a threat to confidentiality</a:t>
            </a:r>
            <a:r>
              <a:rPr lang="en-US" dirty="0" smtClean="0"/>
              <a:t>, authenticity, and </a:t>
            </a:r>
            <a:r>
              <a:rPr lang="en-US" dirty="0"/>
              <a:t>so on. All the techniques for providing security have two components</a:t>
            </a:r>
            <a:r>
              <a:rPr lang="en-US" dirty="0" smtClean="0"/>
              <a:t>:</a:t>
            </a:r>
          </a:p>
          <a:p>
            <a:pPr lvl="2"/>
            <a:r>
              <a:rPr lang="en-US" dirty="0" smtClean="0"/>
              <a:t>A </a:t>
            </a:r>
            <a:r>
              <a:rPr lang="en-US" dirty="0"/>
              <a:t>security-related transformation on the information to be sent. Examples </a:t>
            </a:r>
            <a:r>
              <a:rPr lang="en-US" dirty="0" smtClean="0"/>
              <a:t>include </a:t>
            </a:r>
            <a:r>
              <a:rPr lang="en-US" dirty="0"/>
              <a:t>the encryption of the message, which scrambles the message so that </a:t>
            </a:r>
            <a:r>
              <a:rPr lang="en-US" dirty="0" smtClean="0"/>
              <a:t>it is </a:t>
            </a:r>
            <a:r>
              <a:rPr lang="en-US" dirty="0"/>
              <a:t>unreadable by the opponent, and the addition of a code based on the </a:t>
            </a:r>
            <a:r>
              <a:rPr lang="en-US" dirty="0" smtClean="0"/>
              <a:t>contents of </a:t>
            </a:r>
            <a:r>
              <a:rPr lang="en-US" dirty="0"/>
              <a:t>the message, which can be used to verify the identity of the sender.</a:t>
            </a:r>
          </a:p>
          <a:p>
            <a:pPr lvl="2"/>
            <a:r>
              <a:rPr lang="en-US" dirty="0" smtClean="0"/>
              <a:t>Some </a:t>
            </a:r>
            <a:r>
              <a:rPr lang="en-US" dirty="0"/>
              <a:t>secret information shared by the two principals and, it is hoped, </a:t>
            </a:r>
            <a:r>
              <a:rPr lang="en-US" dirty="0" smtClean="0"/>
              <a:t>unknown to </a:t>
            </a:r>
            <a:r>
              <a:rPr lang="en-US" dirty="0"/>
              <a:t>the opponent. An example is an encryption key used in conjunction with </a:t>
            </a:r>
            <a:r>
              <a:rPr lang="en-US" dirty="0" smtClean="0"/>
              <a:t>the transformation </a:t>
            </a:r>
            <a:r>
              <a:rPr lang="en-US" dirty="0"/>
              <a:t>to scramble the message before transmission and unscramble </a:t>
            </a:r>
            <a:r>
              <a:rPr lang="en-US" dirty="0" smtClean="0"/>
              <a:t>it on reception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152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for Network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This </a:t>
            </a:r>
            <a:r>
              <a:rPr lang="en-US" sz="2400" dirty="0" smtClean="0"/>
              <a:t>general security </a:t>
            </a:r>
            <a:r>
              <a:rPr lang="en-US" sz="2400" dirty="0"/>
              <a:t>model shows that there are four basic tasks in designing a </a:t>
            </a:r>
            <a:r>
              <a:rPr lang="en-US" sz="2400" dirty="0" smtClean="0"/>
              <a:t>particular security </a:t>
            </a:r>
            <a:r>
              <a:rPr lang="en-US" sz="2400" dirty="0"/>
              <a:t>service: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b="1" dirty="0" smtClean="0"/>
              <a:t>Design </a:t>
            </a:r>
            <a:r>
              <a:rPr lang="en-US" sz="2000" b="1" dirty="0"/>
              <a:t>an algorithm for performing the security-related transformation. </a:t>
            </a:r>
            <a:r>
              <a:rPr lang="en-US" sz="2000" b="1" dirty="0" smtClean="0"/>
              <a:t>The </a:t>
            </a:r>
            <a:r>
              <a:rPr lang="en-US" sz="2000" dirty="0" smtClean="0"/>
              <a:t>algorithm </a:t>
            </a:r>
            <a:r>
              <a:rPr lang="en-US" sz="2000" dirty="0"/>
              <a:t>should be such that an opponent cannot defeat its purpose.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b="1" dirty="0" smtClean="0"/>
              <a:t>Generate </a:t>
            </a:r>
            <a:r>
              <a:rPr lang="en-US" sz="2000" b="1" dirty="0"/>
              <a:t>the secret information to be used with the algorithm.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b="1" dirty="0" smtClean="0"/>
              <a:t>Develop </a:t>
            </a:r>
            <a:r>
              <a:rPr lang="en-US" sz="2000" b="1" dirty="0"/>
              <a:t>methods for the distribution and sharing of the secret information.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2000" b="1" dirty="0" smtClean="0"/>
              <a:t>Specify </a:t>
            </a:r>
            <a:r>
              <a:rPr lang="en-US" sz="2000" b="1" dirty="0"/>
              <a:t>a protocol to be used by the two principals that makes use of the security </a:t>
            </a:r>
            <a:r>
              <a:rPr lang="en-US" sz="2000" dirty="0" smtClean="0"/>
              <a:t>algorithm </a:t>
            </a:r>
            <a:r>
              <a:rPr lang="en-US" sz="2000" dirty="0"/>
              <a:t>and the secret information to achieve a particular security service.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4085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 for Network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65" y="973394"/>
            <a:ext cx="8708847" cy="442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94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talked about different security measures that can be used to make a mobile network secure</a:t>
            </a:r>
          </a:p>
          <a:p>
            <a:r>
              <a:rPr lang="en-US" dirty="0" smtClean="0"/>
              <a:t>We also talked about IEEE802.11i standard which ensures security in a WLAN by using different protocols</a:t>
            </a:r>
          </a:p>
          <a:p>
            <a:r>
              <a:rPr lang="en-US" dirty="0" smtClean="0"/>
              <a:t>Lastly, we discussed network security model which provides detail of what need to be protected against </a:t>
            </a:r>
            <a:r>
              <a:rPr lang="en-US" dirty="0" err="1" smtClean="0"/>
              <a:t>whome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5445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Our discussion on Network security will continue and we will see some new paradigms of ensuring security</a:t>
            </a:r>
          </a:p>
          <a:p>
            <a:r>
              <a:rPr lang="en-US" sz="2400" dirty="0" smtClean="0"/>
              <a:t>We will see some examples and protocols which are used to secure a communication in a practical fashion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11960</TotalTime>
  <Words>1273</Words>
  <Application>Microsoft Office PowerPoint</Application>
  <PresentationFormat>On-screen Show (4:3)</PresentationFormat>
  <Paragraphs>102</Paragraphs>
  <Slides>25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os-8</vt:lpstr>
      <vt:lpstr>Slide 1</vt:lpstr>
      <vt:lpstr>Summary of the previous lecture</vt:lpstr>
      <vt:lpstr>Outlines of today’s lecture</vt:lpstr>
      <vt:lpstr>Objectives</vt:lpstr>
      <vt:lpstr>Mobile Device Security Strategy</vt:lpstr>
      <vt:lpstr>1. Device Security</vt:lpstr>
      <vt:lpstr>Device Security (cont.)</vt:lpstr>
      <vt:lpstr>Slide 8</vt:lpstr>
      <vt:lpstr>Device Security (cont.)</vt:lpstr>
      <vt:lpstr>2. Traffic Security</vt:lpstr>
      <vt:lpstr>Traffic Security (Cont.)</vt:lpstr>
      <vt:lpstr>Barrier Security</vt:lpstr>
      <vt:lpstr>Mobile Device Security Strategy</vt:lpstr>
      <vt:lpstr>Robust Security Network (RSN)</vt:lpstr>
      <vt:lpstr>Robust Security Network (RSN)</vt:lpstr>
      <vt:lpstr>RSN</vt:lpstr>
      <vt:lpstr>RSN Services</vt:lpstr>
      <vt:lpstr>IEEE802.11i Five Phases of Operation</vt:lpstr>
      <vt:lpstr>IEEE802.11i Five Phases of Operation</vt:lpstr>
      <vt:lpstr>Network Security Model </vt:lpstr>
      <vt:lpstr>Model for Network Security</vt:lpstr>
      <vt:lpstr>Model for Network Security</vt:lpstr>
      <vt:lpstr>Summary of today’s lecture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388</cp:revision>
  <cp:lastPrinted>2001-06-14T13:58:17Z</cp:lastPrinted>
  <dcterms:created xsi:type="dcterms:W3CDTF">2011-01-13T23:43:38Z</dcterms:created>
  <dcterms:modified xsi:type="dcterms:W3CDTF">2015-05-28T05:42:05Z</dcterms:modified>
</cp:coreProperties>
</file>