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3"/>
  </p:notesMasterIdLst>
  <p:handoutMasterIdLst>
    <p:handoutMasterId r:id="rId34"/>
  </p:handoutMasterIdLst>
  <p:sldIdLst>
    <p:sldId id="403" r:id="rId2"/>
    <p:sldId id="404" r:id="rId3"/>
    <p:sldId id="483" r:id="rId4"/>
    <p:sldId id="348" r:id="rId5"/>
    <p:sldId id="642" r:id="rId6"/>
    <p:sldId id="644" r:id="rId7"/>
    <p:sldId id="639" r:id="rId8"/>
    <p:sldId id="640" r:id="rId9"/>
    <p:sldId id="643" r:id="rId10"/>
    <p:sldId id="641" r:id="rId11"/>
    <p:sldId id="602" r:id="rId12"/>
    <p:sldId id="603" r:id="rId13"/>
    <p:sldId id="604" r:id="rId14"/>
    <p:sldId id="605" r:id="rId15"/>
    <p:sldId id="606" r:id="rId16"/>
    <p:sldId id="627" r:id="rId17"/>
    <p:sldId id="628" r:id="rId18"/>
    <p:sldId id="629" r:id="rId19"/>
    <p:sldId id="645" r:id="rId20"/>
    <p:sldId id="646" r:id="rId21"/>
    <p:sldId id="654" r:id="rId22"/>
    <p:sldId id="648" r:id="rId23"/>
    <p:sldId id="649" r:id="rId24"/>
    <p:sldId id="650" r:id="rId25"/>
    <p:sldId id="653" r:id="rId26"/>
    <p:sldId id="652" r:id="rId27"/>
    <p:sldId id="655" r:id="rId28"/>
    <p:sldId id="656" r:id="rId29"/>
    <p:sldId id="574" r:id="rId30"/>
    <p:sldId id="575" r:id="rId31"/>
    <p:sldId id="501" r:id="rId32"/>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0000"/>
    <a:srgbClr val="CCECFF"/>
    <a:srgbClr val="66CCFF"/>
    <a:srgbClr val="CCFFFF"/>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8" autoAdjust="0"/>
    <p:restoredTop sz="94660"/>
  </p:normalViewPr>
  <p:slideViewPr>
    <p:cSldViewPr snapToGrid="0">
      <p:cViewPr varScale="1">
        <p:scale>
          <a:sx n="65" d="100"/>
          <a:sy n="65" d="100"/>
        </p:scale>
        <p:origin x="66" y="420"/>
      </p:cViewPr>
      <p:guideLst>
        <p:guide orient="horz" pos="816"/>
        <p:guide pos="44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slide" Target="slides/slide17.xml"/><Relationship Id="rId1"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6C2B1B8-433F-4382-BEBF-DE323DE33F3B}" type="slidenum">
              <a:rPr lang="de-AT" altLang="en-US"/>
              <a:pPr eaLnBrk="1" hangingPunct="1"/>
              <a:t>12</a:t>
            </a:fld>
            <a:endParaRPr lang="de-AT"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Ingress: the right or permission to enter.</a:t>
            </a:r>
          </a:p>
        </p:txBody>
      </p:sp>
    </p:spTree>
    <p:extLst>
      <p:ext uri="{BB962C8B-B14F-4D97-AF65-F5344CB8AC3E}">
        <p14:creationId xmlns:p14="http://schemas.microsoft.com/office/powerpoint/2010/main" val="263975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ADF5A61-04EE-4C5A-9FE7-D4DFEB273ADE}" type="slidenum">
              <a:rPr lang="de-AT" altLang="en-US"/>
              <a:pPr eaLnBrk="1" hangingPunct="1"/>
              <a:t>14</a:t>
            </a:fld>
            <a:endParaRPr lang="de-AT"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Manifestation is an indication of the existence.</a:t>
            </a:r>
          </a:p>
          <a:p>
            <a:pPr eaLnBrk="1" hangingPunct="1"/>
            <a:r>
              <a:rPr lang="de-AT" altLang="en-US" sz="500" smtClean="0">
                <a:latin typeface="Arial" panose="020B0604020202020204" pitchFamily="34" charset="0"/>
              </a:rPr>
              <a:t>US-CERT</a:t>
            </a:r>
            <a:r>
              <a:rPr lang="de-AT" altLang="en-US" smtClean="0">
                <a:latin typeface="Arial" panose="020B0604020202020204" pitchFamily="34" charset="0"/>
              </a:rPr>
              <a:t>  Established in 2003 to protect the nation's Internet infrastructure, US-CERT coordinates defense against and responses to cyber attacks across the nation. </a:t>
            </a:r>
          </a:p>
        </p:txBody>
      </p:sp>
    </p:spTree>
    <p:extLst>
      <p:ext uri="{BB962C8B-B14F-4D97-AF65-F5344CB8AC3E}">
        <p14:creationId xmlns:p14="http://schemas.microsoft.com/office/powerpoint/2010/main" val="1613599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1C283-0398-4D67-8074-F8A951F26DC5}" type="slidenum">
              <a:rPr lang="en-US" altLang="en-US"/>
              <a:pPr/>
              <a:t>16</a:t>
            </a:fld>
            <a:endParaRPr lang="en-US" alt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256196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90854C-ED80-4663-BAC3-B9BE518F1E55}" type="slidenum">
              <a:rPr lang="en-US" altLang="en-US"/>
              <a:pPr/>
              <a:t>17</a:t>
            </a:fld>
            <a:endParaRPr lang="en-US" alt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2352503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52290-3EA3-40CA-9F94-D9E34966F251}" type="slidenum">
              <a:rPr lang="en-US" altLang="en-US"/>
              <a:pPr/>
              <a:t>18</a:t>
            </a:fld>
            <a:endParaRPr lang="en-US" alt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GB" altLang="en-US"/>
          </a:p>
        </p:txBody>
      </p:sp>
    </p:spTree>
    <p:extLst>
      <p:ext uri="{BB962C8B-B14F-4D97-AF65-F5344CB8AC3E}">
        <p14:creationId xmlns:p14="http://schemas.microsoft.com/office/powerpoint/2010/main" val="3009925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31</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8</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r>
              <a:rPr lang="en-GB" altLang="en-US" sz="2400" dirty="0" smtClean="0">
                <a:solidFill>
                  <a:schemeClr val="tx2">
                    <a:lumMod val="75000"/>
                  </a:schemeClr>
                </a:solidFill>
              </a:rPr>
              <a:t>We learnt why wireless networks are more prone to security threats and vulnerabilities.</a:t>
            </a:r>
          </a:p>
          <a:p>
            <a:r>
              <a:rPr lang="en-GB" altLang="en-US" sz="2400" dirty="0" smtClean="0">
                <a:solidFill>
                  <a:schemeClr val="tx2">
                    <a:lumMod val="75000"/>
                  </a:schemeClr>
                </a:solidFill>
              </a:rPr>
              <a:t>We studied different 5 different ways to secure a WLAN, e.g., disabling the SSID, MAC filtration, applying security mode such as WEP or WPA etc.</a:t>
            </a:r>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373348"/>
            <a:ext cx="9239534" cy="576262"/>
          </a:xfrm>
        </p:spPr>
        <p:txBody>
          <a:bodyPr/>
          <a:lstStyle/>
          <a:p>
            <a:r>
              <a:rPr lang="en-GB" altLang="en-US" dirty="0" smtClean="0"/>
              <a:t>Outlines</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914400" y="1233488"/>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0" indent="0">
              <a:buNone/>
            </a:pPr>
            <a:r>
              <a:rPr lang="en-US" sz="2400" dirty="0" smtClean="0"/>
              <a:t>We will continue our discussion on:</a:t>
            </a:r>
          </a:p>
          <a:p>
            <a:r>
              <a:rPr lang="en-US" sz="2400" b="1" dirty="0" smtClean="0"/>
              <a:t>Wireless </a:t>
            </a:r>
            <a:r>
              <a:rPr lang="en-US" sz="2400" b="1" dirty="0"/>
              <a:t>Security</a:t>
            </a:r>
          </a:p>
          <a:p>
            <a:pPr lvl="2"/>
            <a:r>
              <a:rPr lang="en-US" sz="2400" dirty="0"/>
              <a:t>Wireless Network Threats </a:t>
            </a:r>
          </a:p>
          <a:p>
            <a:pPr lvl="2"/>
            <a:r>
              <a:rPr lang="en-US" sz="2400" dirty="0"/>
              <a:t>Wireless Security Measures</a:t>
            </a:r>
          </a:p>
          <a:p>
            <a:r>
              <a:rPr lang="en-US" sz="2400" b="1" dirty="0" smtClean="0"/>
              <a:t>Mobile </a:t>
            </a:r>
            <a:r>
              <a:rPr lang="en-US" sz="2400" b="1" dirty="0"/>
              <a:t>Device Security </a:t>
            </a:r>
          </a:p>
          <a:p>
            <a:pPr lvl="2"/>
            <a:r>
              <a:rPr lang="en-US" sz="2400"/>
              <a:t>Security </a:t>
            </a:r>
            <a:r>
              <a:rPr lang="en-US" sz="2400" smtClean="0"/>
              <a:t>Threats</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a:t>
            </a:r>
            <a:r>
              <a:rPr lang="en-US" sz="2400" dirty="0"/>
              <a:t>overview of security threats and countermeasures for wireless </a:t>
            </a:r>
            <a:r>
              <a:rPr lang="en-US" sz="2400" dirty="0" smtClean="0"/>
              <a:t>networks</a:t>
            </a:r>
            <a:r>
              <a:rPr lang="en-US" sz="2400" dirty="0"/>
              <a:t>.</a:t>
            </a:r>
          </a:p>
          <a:p>
            <a:r>
              <a:rPr lang="en-US" sz="2400" dirty="0" smtClean="0"/>
              <a:t>Understand </a:t>
            </a:r>
            <a:r>
              <a:rPr lang="en-US" sz="2400" dirty="0"/>
              <a:t>the unique security threats posed by the use of mobile </a:t>
            </a:r>
            <a:r>
              <a:rPr lang="en-US" sz="2400" dirty="0" smtClean="0"/>
              <a:t>devices with </a:t>
            </a:r>
            <a:r>
              <a:rPr lang="en-US" sz="2400" dirty="0"/>
              <a:t>enterprise networks</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You..?</a:t>
            </a:r>
            <a:endParaRPr lang="en-US" dirty="0"/>
          </a:p>
        </p:txBody>
      </p:sp>
      <p:sp>
        <p:nvSpPr>
          <p:cNvPr id="3" name="Content Placeholder 2"/>
          <p:cNvSpPr>
            <a:spLocks noGrp="1"/>
          </p:cNvSpPr>
          <p:nvPr>
            <p:ph idx="1"/>
          </p:nvPr>
        </p:nvSpPr>
        <p:spPr/>
        <p:txBody>
          <a:bodyPr/>
          <a:lstStyle/>
          <a:p>
            <a:r>
              <a:rPr lang="en-US" sz="2400" dirty="0" smtClean="0"/>
              <a:t>Did you practice applying different techniques to secure the WLAN in your home or office?</a:t>
            </a:r>
            <a:endParaRPr lang="en-US" sz="2400" dirty="0"/>
          </a:p>
        </p:txBody>
      </p:sp>
      <p:pic>
        <p:nvPicPr>
          <p:cNvPr id="5" name="Picture 4"/>
          <p:cNvPicPr>
            <a:picLocks noChangeAspect="1"/>
          </p:cNvPicPr>
          <p:nvPr/>
        </p:nvPicPr>
        <p:blipFill rotWithShape="1">
          <a:blip r:embed="rId2"/>
          <a:srcRect r="14155"/>
          <a:stretch/>
        </p:blipFill>
        <p:spPr>
          <a:xfrm>
            <a:off x="4313289" y="2797053"/>
            <a:ext cx="3426465" cy="3868914"/>
          </a:xfrm>
          <a:prstGeom prst="rect">
            <a:avLst/>
          </a:prstGeom>
        </p:spPr>
      </p:pic>
      <p:pic>
        <p:nvPicPr>
          <p:cNvPr id="1028"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8592" y="2493790"/>
            <a:ext cx="1174502" cy="117450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2619" y="4612818"/>
            <a:ext cx="1174502" cy="11745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0071" y="5237852"/>
            <a:ext cx="1174502" cy="11745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450" y="4022356"/>
            <a:ext cx="709154" cy="7091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6800" y="2272578"/>
            <a:ext cx="526802" cy="526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4735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Networking Components </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60070" y="2080260"/>
            <a:ext cx="7751445" cy="1788795"/>
          </a:xfrm>
          <a:prstGeom prst="rect">
            <a:avLst/>
          </a:prstGeom>
        </p:spPr>
      </p:pic>
    </p:spTree>
    <p:extLst>
      <p:ext uri="{BB962C8B-B14F-4D97-AF65-F5344CB8AC3E}">
        <p14:creationId xmlns:p14="http://schemas.microsoft.com/office/powerpoint/2010/main" val="384152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Security</a:t>
            </a:r>
            <a:endParaRPr lang="en-US" dirty="0"/>
          </a:p>
        </p:txBody>
      </p:sp>
      <p:sp>
        <p:nvSpPr>
          <p:cNvPr id="3" name="Content Placeholder 2"/>
          <p:cNvSpPr>
            <a:spLocks noGrp="1"/>
          </p:cNvSpPr>
          <p:nvPr>
            <p:ph idx="1"/>
          </p:nvPr>
        </p:nvSpPr>
        <p:spPr/>
        <p:txBody>
          <a:bodyPr/>
          <a:lstStyle/>
          <a:p>
            <a:r>
              <a:rPr lang="en-US" sz="2400" dirty="0"/>
              <a:t>Wireless networks, and the wireless devices that use them, introduce a host of </a:t>
            </a:r>
            <a:r>
              <a:rPr lang="en-US" sz="2400" dirty="0" smtClean="0"/>
              <a:t>security problems </a:t>
            </a:r>
            <a:r>
              <a:rPr lang="en-US" sz="2400" dirty="0"/>
              <a:t>over and above those found in wired networks. Some of the key </a:t>
            </a:r>
            <a:r>
              <a:rPr lang="en-US" sz="2400" dirty="0" smtClean="0"/>
              <a:t>factors contributing </a:t>
            </a:r>
            <a:r>
              <a:rPr lang="en-US" sz="2400" dirty="0"/>
              <a:t>to the higher security risk of </a:t>
            </a:r>
            <a:r>
              <a:rPr lang="en-US" sz="2400" dirty="0" smtClean="0"/>
              <a:t>wireless networks </a:t>
            </a:r>
            <a:r>
              <a:rPr lang="en-US" sz="2400" dirty="0"/>
              <a:t>compared to </a:t>
            </a:r>
            <a:r>
              <a:rPr lang="en-US" sz="2400" dirty="0" smtClean="0"/>
              <a:t>wired networks include </a:t>
            </a:r>
            <a:r>
              <a:rPr lang="en-US" sz="2400" dirty="0"/>
              <a:t>the </a:t>
            </a:r>
            <a:r>
              <a:rPr lang="en-US" sz="2400" dirty="0" smtClean="0"/>
              <a:t>following:</a:t>
            </a:r>
          </a:p>
          <a:p>
            <a:pPr lvl="2"/>
            <a:r>
              <a:rPr lang="en-US" sz="2400" dirty="0" smtClean="0"/>
              <a:t>Channel</a:t>
            </a:r>
          </a:p>
          <a:p>
            <a:pPr lvl="2"/>
            <a:r>
              <a:rPr lang="en-US" sz="2400" dirty="0" smtClean="0"/>
              <a:t>Mobility</a:t>
            </a:r>
          </a:p>
          <a:p>
            <a:pPr lvl="2"/>
            <a:r>
              <a:rPr lang="en-US" sz="2400" dirty="0" smtClean="0"/>
              <a:t>Accessibility</a:t>
            </a:r>
          </a:p>
          <a:p>
            <a:pPr lvl="2"/>
            <a:r>
              <a:rPr lang="en-US" sz="2400" dirty="0" smtClean="0"/>
              <a:t>Resources </a:t>
            </a:r>
            <a:endParaRPr lang="en-US" sz="2400" dirty="0"/>
          </a:p>
        </p:txBody>
      </p:sp>
    </p:spTree>
    <p:extLst>
      <p:ext uri="{BB962C8B-B14F-4D97-AF65-F5344CB8AC3E}">
        <p14:creationId xmlns:p14="http://schemas.microsoft.com/office/powerpoint/2010/main" val="26393858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Security</a:t>
            </a:r>
            <a:endParaRPr lang="en-US" dirty="0"/>
          </a:p>
        </p:txBody>
      </p:sp>
      <p:sp>
        <p:nvSpPr>
          <p:cNvPr id="3" name="Content Placeholder 2"/>
          <p:cNvSpPr>
            <a:spLocks noGrp="1"/>
          </p:cNvSpPr>
          <p:nvPr>
            <p:ph idx="1"/>
          </p:nvPr>
        </p:nvSpPr>
        <p:spPr>
          <a:xfrm>
            <a:off x="715010" y="1244918"/>
            <a:ext cx="8229600" cy="4530725"/>
          </a:xfrm>
        </p:spPr>
        <p:txBody>
          <a:bodyPr/>
          <a:lstStyle/>
          <a:p>
            <a:r>
              <a:rPr lang="en-US" sz="2400" b="1" dirty="0" smtClean="0"/>
              <a:t>Channel</a:t>
            </a:r>
            <a:r>
              <a:rPr lang="en-US" sz="2400" b="1" dirty="0"/>
              <a:t>: </a:t>
            </a:r>
            <a:endParaRPr lang="en-US" sz="2400" b="1" dirty="0" smtClean="0"/>
          </a:p>
          <a:p>
            <a:pPr lvl="1"/>
            <a:r>
              <a:rPr lang="en-US" sz="2400" dirty="0" smtClean="0"/>
              <a:t>Wireless </a:t>
            </a:r>
            <a:r>
              <a:rPr lang="en-US" sz="2400" dirty="0"/>
              <a:t>networking typically involves broadcast </a:t>
            </a:r>
            <a:r>
              <a:rPr lang="en-US" sz="2400" dirty="0" smtClean="0"/>
              <a:t>communications, which </a:t>
            </a:r>
            <a:r>
              <a:rPr lang="en-US" sz="2400" dirty="0"/>
              <a:t>is far more susceptible to eavesdropping and jamming than wired networks</a:t>
            </a:r>
            <a:r>
              <a:rPr lang="en-US" sz="2400" dirty="0" smtClean="0"/>
              <a:t>. Wireless </a:t>
            </a:r>
            <a:r>
              <a:rPr lang="en-US" sz="2400" dirty="0"/>
              <a:t>networks are also more vulnerable to active attacks that </a:t>
            </a:r>
            <a:r>
              <a:rPr lang="en-US" sz="2400" dirty="0" smtClean="0"/>
              <a:t>exploit vulnerabilities </a:t>
            </a:r>
            <a:r>
              <a:rPr lang="en-US" sz="2400" dirty="0"/>
              <a:t>in communications protocols.</a:t>
            </a:r>
          </a:p>
        </p:txBody>
      </p:sp>
    </p:spTree>
    <p:extLst>
      <p:ext uri="{BB962C8B-B14F-4D97-AF65-F5344CB8AC3E}">
        <p14:creationId xmlns:p14="http://schemas.microsoft.com/office/powerpoint/2010/main" val="7972646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Security</a:t>
            </a:r>
            <a:endParaRPr lang="en-US" dirty="0"/>
          </a:p>
        </p:txBody>
      </p:sp>
      <p:sp>
        <p:nvSpPr>
          <p:cNvPr id="3" name="Content Placeholder 2"/>
          <p:cNvSpPr>
            <a:spLocks noGrp="1"/>
          </p:cNvSpPr>
          <p:nvPr>
            <p:ph idx="1"/>
          </p:nvPr>
        </p:nvSpPr>
        <p:spPr>
          <a:xfrm>
            <a:off x="715010" y="1244918"/>
            <a:ext cx="8229600" cy="4530725"/>
          </a:xfrm>
        </p:spPr>
        <p:txBody>
          <a:bodyPr/>
          <a:lstStyle/>
          <a:p>
            <a:r>
              <a:rPr lang="en-US" sz="2000" b="1" dirty="0" smtClean="0"/>
              <a:t>Mobility</a:t>
            </a:r>
            <a:r>
              <a:rPr lang="en-US" sz="2000" b="1" dirty="0"/>
              <a:t>: </a:t>
            </a:r>
            <a:endParaRPr lang="en-US" sz="2000" b="1" dirty="0" smtClean="0"/>
          </a:p>
          <a:p>
            <a:pPr indent="0">
              <a:buNone/>
            </a:pPr>
            <a:r>
              <a:rPr lang="en-US" sz="2000" dirty="0" smtClean="0"/>
              <a:t>Wireless </a:t>
            </a:r>
            <a:r>
              <a:rPr lang="en-US" sz="2000" dirty="0"/>
              <a:t>devices are, in principal and usually in practice, far </a:t>
            </a:r>
            <a:r>
              <a:rPr lang="en-US" sz="2000" dirty="0" smtClean="0"/>
              <a:t>more portable </a:t>
            </a:r>
            <a:r>
              <a:rPr lang="en-US" sz="2000" dirty="0"/>
              <a:t>and mobile than wired devices. This mobility results in a number </a:t>
            </a:r>
            <a:r>
              <a:rPr lang="en-US" sz="2000" dirty="0" smtClean="0"/>
              <a:t>of risks</a:t>
            </a:r>
            <a:r>
              <a:rPr lang="en-US" sz="2000" dirty="0"/>
              <a:t>, described subsequently.</a:t>
            </a:r>
          </a:p>
          <a:p>
            <a:r>
              <a:rPr lang="en-US" sz="2000" b="1" dirty="0" smtClean="0"/>
              <a:t>Resources</a:t>
            </a:r>
            <a:r>
              <a:rPr lang="en-US" sz="2000" b="1" dirty="0"/>
              <a:t>: </a:t>
            </a:r>
            <a:endParaRPr lang="en-US" sz="2000" b="1" dirty="0" smtClean="0"/>
          </a:p>
          <a:p>
            <a:pPr>
              <a:buNone/>
            </a:pPr>
            <a:r>
              <a:rPr lang="en-US" sz="2000" b="1" dirty="0" smtClean="0"/>
              <a:t>	</a:t>
            </a:r>
            <a:r>
              <a:rPr lang="en-US" sz="2000" dirty="0" smtClean="0"/>
              <a:t>Some </a:t>
            </a:r>
            <a:r>
              <a:rPr lang="en-US" sz="2000" dirty="0"/>
              <a:t>wireless devices, such as smartphones and tablets, have </a:t>
            </a:r>
            <a:r>
              <a:rPr lang="en-US" sz="2000" dirty="0" smtClean="0"/>
              <a:t>sophisticated operating </a:t>
            </a:r>
            <a:r>
              <a:rPr lang="en-US" sz="2000" dirty="0"/>
              <a:t>systems but limited memory and processing </a:t>
            </a:r>
            <a:r>
              <a:rPr lang="en-US" sz="2000" dirty="0" smtClean="0"/>
              <a:t>resources with which </a:t>
            </a:r>
            <a:r>
              <a:rPr lang="en-US" sz="2000" dirty="0"/>
              <a:t>to counter threats, including denial of service and </a:t>
            </a:r>
            <a:r>
              <a:rPr lang="en-US" sz="2000" dirty="0" smtClean="0"/>
              <a:t>malware</a:t>
            </a:r>
            <a:endParaRPr lang="en-US" sz="2000" dirty="0"/>
          </a:p>
          <a:p>
            <a:r>
              <a:rPr lang="en-US" sz="2000" b="1" dirty="0" smtClean="0"/>
              <a:t>Accessibility</a:t>
            </a:r>
            <a:r>
              <a:rPr lang="en-US" sz="2000" b="1" dirty="0"/>
              <a:t>: </a:t>
            </a:r>
            <a:endParaRPr lang="en-US" sz="2000" b="1" dirty="0" smtClean="0"/>
          </a:p>
          <a:p>
            <a:pPr indent="0">
              <a:buNone/>
            </a:pPr>
            <a:r>
              <a:rPr lang="en-US" sz="2000" dirty="0" smtClean="0"/>
              <a:t>Some </a:t>
            </a:r>
            <a:r>
              <a:rPr lang="en-US" sz="2000" dirty="0"/>
              <a:t>wireless devices, such as sensors and robots, may be </a:t>
            </a:r>
            <a:r>
              <a:rPr lang="en-US" sz="2000" dirty="0" smtClean="0"/>
              <a:t>left unattended </a:t>
            </a:r>
            <a:r>
              <a:rPr lang="en-US" sz="2000" dirty="0"/>
              <a:t>in remote and/or hostile locations. This greatly increases their </a:t>
            </a:r>
            <a:r>
              <a:rPr lang="en-US" sz="2000" dirty="0" smtClean="0"/>
              <a:t>vulnerability to </a:t>
            </a:r>
            <a:r>
              <a:rPr lang="en-US" sz="2000" dirty="0"/>
              <a:t>physical attacks.</a:t>
            </a:r>
          </a:p>
        </p:txBody>
      </p:sp>
    </p:spTree>
    <p:extLst>
      <p:ext uri="{BB962C8B-B14F-4D97-AF65-F5344CB8AC3E}">
        <p14:creationId xmlns:p14="http://schemas.microsoft.com/office/powerpoint/2010/main" val="34689586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Network Threats </a:t>
            </a:r>
            <a:endParaRPr lang="en-US" dirty="0"/>
          </a:p>
        </p:txBody>
      </p:sp>
      <p:sp>
        <p:nvSpPr>
          <p:cNvPr id="3" name="Content Placeholder 2"/>
          <p:cNvSpPr>
            <a:spLocks noGrp="1"/>
          </p:cNvSpPr>
          <p:nvPr>
            <p:ph idx="1"/>
          </p:nvPr>
        </p:nvSpPr>
        <p:spPr/>
        <p:txBody>
          <a:bodyPr/>
          <a:lstStyle/>
          <a:p>
            <a:r>
              <a:rPr lang="en-US" sz="2400" dirty="0" smtClean="0"/>
              <a:t>Following are some of the security threats to a wireless network</a:t>
            </a:r>
          </a:p>
          <a:p>
            <a:pPr lvl="2"/>
            <a:r>
              <a:rPr lang="en-US" sz="2400" dirty="0" smtClean="0"/>
              <a:t>Accidental Association</a:t>
            </a:r>
          </a:p>
          <a:p>
            <a:pPr lvl="2"/>
            <a:r>
              <a:rPr lang="en-US" sz="2400" dirty="0" smtClean="0"/>
              <a:t>Malicious Association</a:t>
            </a:r>
          </a:p>
          <a:p>
            <a:pPr lvl="2"/>
            <a:r>
              <a:rPr lang="en-US" sz="2400" dirty="0" smtClean="0"/>
              <a:t>Ad Hoc Networks</a:t>
            </a:r>
          </a:p>
          <a:p>
            <a:pPr lvl="2"/>
            <a:r>
              <a:rPr lang="en-US" sz="2400" dirty="0" smtClean="0"/>
              <a:t>Nontraditional Networks </a:t>
            </a:r>
          </a:p>
          <a:p>
            <a:pPr lvl="2"/>
            <a:r>
              <a:rPr lang="en-US" sz="2400" dirty="0" smtClean="0"/>
              <a:t>Identity Theft</a:t>
            </a:r>
          </a:p>
          <a:p>
            <a:pPr lvl="2"/>
            <a:r>
              <a:rPr lang="en-US" sz="2400" dirty="0" smtClean="0"/>
              <a:t>Man-in-the middle attacks</a:t>
            </a:r>
          </a:p>
          <a:p>
            <a:pPr lvl="2"/>
            <a:r>
              <a:rPr lang="en-US" sz="2400" dirty="0" err="1" smtClean="0"/>
              <a:t>DoS</a:t>
            </a:r>
            <a:endParaRPr lang="en-US" sz="2400" dirty="0" smtClean="0"/>
          </a:p>
          <a:p>
            <a:pPr lvl="2"/>
            <a:r>
              <a:rPr lang="en-US" sz="2400" dirty="0" smtClean="0"/>
              <a:t>Network Injection</a:t>
            </a:r>
          </a:p>
          <a:p>
            <a:pPr lvl="2"/>
            <a:endParaRPr lang="en-US" dirty="0" smtClean="0"/>
          </a:p>
        </p:txBody>
      </p:sp>
    </p:spTree>
    <p:extLst>
      <p:ext uri="{BB962C8B-B14F-4D97-AF65-F5344CB8AC3E}">
        <p14:creationId xmlns:p14="http://schemas.microsoft.com/office/powerpoint/2010/main" val="3790057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85800" y="0"/>
            <a:ext cx="7086600" cy="914400"/>
          </a:xfrm>
        </p:spPr>
        <p:txBody>
          <a:bodyPr/>
          <a:lstStyle/>
          <a:p>
            <a:pPr lvl="2"/>
            <a:r>
              <a:rPr lang="en-US" dirty="0"/>
              <a:t>Accidental Association</a:t>
            </a:r>
          </a:p>
        </p:txBody>
      </p:sp>
      <p:sp>
        <p:nvSpPr>
          <p:cNvPr id="27652" name="Rectangle 3"/>
          <p:cNvSpPr>
            <a:spLocks noGrp="1" noChangeArrowheads="1"/>
          </p:cNvSpPr>
          <p:nvPr>
            <p:ph type="body" idx="1"/>
          </p:nvPr>
        </p:nvSpPr>
        <p:spPr/>
        <p:txBody>
          <a:bodyPr/>
          <a:lstStyle/>
          <a:p>
            <a:pPr marL="0" indent="0">
              <a:buNone/>
            </a:pPr>
            <a:r>
              <a:rPr lang="en-US" sz="2400" dirty="0" smtClean="0"/>
              <a:t>Company </a:t>
            </a:r>
            <a:r>
              <a:rPr lang="en-US" sz="2400" dirty="0"/>
              <a:t>wireless LANs or wireless access points </a:t>
            </a:r>
            <a:r>
              <a:rPr lang="en-US" sz="2400" dirty="0" smtClean="0"/>
              <a:t>to wired </a:t>
            </a:r>
            <a:r>
              <a:rPr lang="en-US" sz="2400" dirty="0"/>
              <a:t>LANs in close proximity (e.g., in the same </a:t>
            </a:r>
            <a:r>
              <a:rPr lang="en-US" sz="2400" dirty="0" smtClean="0"/>
              <a:t>or  neighboring </a:t>
            </a:r>
            <a:r>
              <a:rPr lang="en-US" sz="2400" dirty="0"/>
              <a:t>buildings</a:t>
            </a:r>
            <a:r>
              <a:rPr lang="en-US" sz="2400" dirty="0" smtClean="0"/>
              <a:t>) may </a:t>
            </a:r>
            <a:r>
              <a:rPr lang="en-US" sz="2400" dirty="0"/>
              <a:t>create overlapping transmission ranges. </a:t>
            </a:r>
            <a:endParaRPr lang="en-US" sz="2400" dirty="0" smtClean="0"/>
          </a:p>
          <a:p>
            <a:pPr marL="0" indent="0">
              <a:buNone/>
            </a:pPr>
            <a:r>
              <a:rPr lang="en-US" sz="2400" dirty="0" smtClean="0"/>
              <a:t>A </a:t>
            </a:r>
            <a:r>
              <a:rPr lang="en-US" sz="2400" dirty="0"/>
              <a:t>user intending to connect </a:t>
            </a:r>
            <a:r>
              <a:rPr lang="en-US" sz="2400" dirty="0" smtClean="0"/>
              <a:t>to one </a:t>
            </a:r>
            <a:r>
              <a:rPr lang="en-US" sz="2400" dirty="0"/>
              <a:t>LAN may </a:t>
            </a:r>
            <a:r>
              <a:rPr lang="en-US" sz="2400" dirty="0" smtClean="0"/>
              <a:t> unintentionally </a:t>
            </a:r>
            <a:r>
              <a:rPr lang="en-US" sz="2400" dirty="0"/>
              <a:t>lock on to a wireless access point from a </a:t>
            </a:r>
            <a:r>
              <a:rPr lang="en-US" sz="2400" dirty="0" smtClean="0"/>
              <a:t>neighboring network</a:t>
            </a:r>
            <a:r>
              <a:rPr lang="en-US" sz="2400" dirty="0"/>
              <a:t>. Although the security breach is accidental, it nevertheless </a:t>
            </a:r>
            <a:r>
              <a:rPr lang="en-US" sz="2400" dirty="0" smtClean="0"/>
              <a:t>exposes resources </a:t>
            </a:r>
            <a:r>
              <a:rPr lang="en-US" sz="2400" dirty="0"/>
              <a:t>of one LAN to the accidental user.</a:t>
            </a:r>
            <a:endParaRPr lang="de-AT" altLang="en-US" sz="2400" dirty="0" smtClean="0"/>
          </a:p>
        </p:txBody>
      </p:sp>
    </p:spTree>
    <p:extLst>
      <p:ext uri="{BB962C8B-B14F-4D97-AF65-F5344CB8AC3E}">
        <p14:creationId xmlns:p14="http://schemas.microsoft.com/office/powerpoint/2010/main" val="2617372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457200" y="152400"/>
            <a:ext cx="8524568" cy="792163"/>
          </a:xfrm>
        </p:spPr>
        <p:txBody>
          <a:bodyPr/>
          <a:lstStyle/>
          <a:p>
            <a:pPr eaLnBrk="1" hangingPunct="1"/>
            <a:r>
              <a:rPr lang="en-US" sz="3600" dirty="0"/>
              <a:t>Malicious </a:t>
            </a:r>
            <a:r>
              <a:rPr lang="en-US" sz="3600" dirty="0" smtClean="0"/>
              <a:t>association and </a:t>
            </a:r>
            <a:r>
              <a:rPr lang="en-US" sz="3600" dirty="0" err="1" smtClean="0"/>
              <a:t>Wardriving</a:t>
            </a:r>
            <a:endParaRPr lang="de-AT" altLang="en-US" sz="3600" dirty="0" smtClean="0"/>
          </a:p>
        </p:txBody>
      </p:sp>
      <p:sp>
        <p:nvSpPr>
          <p:cNvPr id="28676" name="Rectangle 3"/>
          <p:cNvSpPr>
            <a:spLocks noGrp="1" noChangeArrowheads="1"/>
          </p:cNvSpPr>
          <p:nvPr>
            <p:ph type="body" idx="1"/>
          </p:nvPr>
        </p:nvSpPr>
        <p:spPr>
          <a:xfrm>
            <a:off x="457200" y="1219200"/>
            <a:ext cx="8229600" cy="4648200"/>
          </a:xfrm>
        </p:spPr>
        <p:txBody>
          <a:bodyPr/>
          <a:lstStyle/>
          <a:p>
            <a:pPr marL="0" indent="0">
              <a:buNone/>
            </a:pPr>
            <a:r>
              <a:rPr lang="en-US" sz="2400" dirty="0" smtClean="0"/>
              <a:t>In </a:t>
            </a:r>
            <a:r>
              <a:rPr lang="en-US" sz="2400" dirty="0"/>
              <a:t>this situation, a wireless device is configured to </a:t>
            </a:r>
            <a:r>
              <a:rPr lang="en-US" sz="2400" dirty="0" smtClean="0"/>
              <a:t>appear to </a:t>
            </a:r>
            <a:r>
              <a:rPr lang="en-US" sz="2400" dirty="0"/>
              <a:t>be a legitimate access point, enabling the </a:t>
            </a:r>
            <a:r>
              <a:rPr lang="en-US" sz="2400" dirty="0" smtClean="0"/>
              <a:t>operator </a:t>
            </a:r>
            <a:r>
              <a:rPr lang="en-US" sz="2400" dirty="0"/>
              <a:t>to steal </a:t>
            </a:r>
            <a:r>
              <a:rPr lang="en-US" sz="2400" dirty="0" smtClean="0"/>
              <a:t>passwords from legitimate </a:t>
            </a:r>
            <a:r>
              <a:rPr lang="en-US" sz="2400" dirty="0"/>
              <a:t>users and then penetrate a wired network through a </a:t>
            </a:r>
            <a:r>
              <a:rPr lang="en-US" sz="2400" dirty="0" smtClean="0"/>
              <a:t>legitimate wireless</a:t>
            </a:r>
            <a:r>
              <a:rPr lang="en-US" sz="2400" dirty="0"/>
              <a:t> </a:t>
            </a:r>
            <a:r>
              <a:rPr lang="en-US" sz="2400" dirty="0" smtClean="0"/>
              <a:t>access </a:t>
            </a:r>
            <a:r>
              <a:rPr lang="en-US" sz="2400" dirty="0"/>
              <a:t>point.</a:t>
            </a:r>
            <a:endParaRPr lang="de-AT" altLang="en-US" sz="2000" dirty="0" smtClean="0"/>
          </a:p>
        </p:txBody>
      </p:sp>
      <p:pic>
        <p:nvPicPr>
          <p:cNvPr id="1026" name="Picture 2" descr="http://www.ipa.go.jp/files/00001231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626" y="2937340"/>
            <a:ext cx="6902245" cy="3202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4942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84138"/>
            <a:ext cx="8229600" cy="792162"/>
          </a:xfrm>
        </p:spPr>
        <p:txBody>
          <a:bodyPr/>
          <a:lstStyle/>
          <a:p>
            <a:pPr eaLnBrk="1" hangingPunct="1"/>
            <a:r>
              <a:rPr lang="en-US" sz="3600" dirty="0"/>
              <a:t>Ad hoc networks</a:t>
            </a:r>
            <a:endParaRPr lang="de-AT" altLang="en-US" sz="3600" dirty="0" smtClean="0"/>
          </a:p>
        </p:txBody>
      </p:sp>
      <p:sp>
        <p:nvSpPr>
          <p:cNvPr id="29700" name="Rectangle 3"/>
          <p:cNvSpPr>
            <a:spLocks noGrp="1" noChangeArrowheads="1"/>
          </p:cNvSpPr>
          <p:nvPr>
            <p:ph type="body" idx="1"/>
          </p:nvPr>
        </p:nvSpPr>
        <p:spPr/>
        <p:txBody>
          <a:bodyPr/>
          <a:lstStyle/>
          <a:p>
            <a:pPr marL="0" indent="0">
              <a:buNone/>
            </a:pPr>
            <a:r>
              <a:rPr lang="en-US" sz="2800" dirty="0" smtClean="0"/>
              <a:t>These </a:t>
            </a:r>
            <a:r>
              <a:rPr lang="en-US" sz="2800" dirty="0"/>
              <a:t>are peer-to-peer networks between wireless </a:t>
            </a:r>
            <a:r>
              <a:rPr lang="en-US" sz="2800" dirty="0" smtClean="0"/>
              <a:t>computers with </a:t>
            </a:r>
            <a:r>
              <a:rPr lang="en-US" sz="2800" dirty="0"/>
              <a:t>no access </a:t>
            </a:r>
            <a:r>
              <a:rPr lang="en-US" sz="2800" dirty="0" smtClean="0"/>
              <a:t>point between them</a:t>
            </a:r>
            <a:r>
              <a:rPr lang="en-US" sz="2800" dirty="0"/>
              <a:t>. Such networks can </a:t>
            </a:r>
            <a:r>
              <a:rPr lang="en-US" sz="2800" dirty="0" smtClean="0"/>
              <a:t>pose a security threat due </a:t>
            </a:r>
            <a:r>
              <a:rPr lang="en-US" sz="2800" dirty="0"/>
              <a:t>to a lack of a central point of control.</a:t>
            </a:r>
            <a:endParaRPr lang="de-AT" altLang="en-US" dirty="0" smtClean="0"/>
          </a:p>
        </p:txBody>
      </p:sp>
      <p:pic>
        <p:nvPicPr>
          <p:cNvPr id="2050" name="Picture 2" descr="http://common.ziffdavisinternet.com/encyclopedia_images/WMESH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0000" y="3498850"/>
            <a:ext cx="3810000" cy="19812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amattila.com/wp-content/uploads/2014/09/Spy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000" y="4489450"/>
            <a:ext cx="842450" cy="842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053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xfrm>
            <a:off x="457200" y="0"/>
            <a:ext cx="8229600" cy="1143000"/>
          </a:xfrm>
        </p:spPr>
        <p:txBody>
          <a:bodyPr/>
          <a:lstStyle/>
          <a:p>
            <a:pPr eaLnBrk="1" hangingPunct="1"/>
            <a:r>
              <a:rPr lang="en-US" sz="3600" dirty="0"/>
              <a:t>Nontraditional networks</a:t>
            </a:r>
            <a:r>
              <a:rPr lang="de-AT" altLang="en-US" sz="1600" dirty="0" smtClean="0"/>
              <a:t/>
            </a:r>
            <a:br>
              <a:rPr lang="de-AT" altLang="en-US" sz="1600" dirty="0" smtClean="0"/>
            </a:br>
            <a:endParaRPr lang="de-AT" altLang="en-US" sz="1600" dirty="0" smtClean="0"/>
          </a:p>
        </p:txBody>
      </p:sp>
      <p:sp>
        <p:nvSpPr>
          <p:cNvPr id="31749" name="Rectangle 3"/>
          <p:cNvSpPr>
            <a:spLocks noGrp="1" noChangeArrowheads="1"/>
          </p:cNvSpPr>
          <p:nvPr>
            <p:ph type="body" idx="1"/>
          </p:nvPr>
        </p:nvSpPr>
        <p:spPr>
          <a:xfrm>
            <a:off x="457200" y="1722438"/>
            <a:ext cx="8229600" cy="3230562"/>
          </a:xfrm>
        </p:spPr>
        <p:txBody>
          <a:bodyPr/>
          <a:lstStyle/>
          <a:p>
            <a:pPr marL="0" indent="0">
              <a:buNone/>
            </a:pPr>
            <a:r>
              <a:rPr lang="en-US" sz="2800" dirty="0" smtClean="0"/>
              <a:t>Nontraditional </a:t>
            </a:r>
            <a:r>
              <a:rPr lang="en-US" sz="2800" dirty="0"/>
              <a:t>networks and links, such as </a:t>
            </a:r>
            <a:r>
              <a:rPr lang="en-US" sz="2800" dirty="0" smtClean="0"/>
              <a:t>personal network </a:t>
            </a:r>
            <a:r>
              <a:rPr lang="en-US" sz="2800" dirty="0"/>
              <a:t>Bluetooth devices, barcode readers, and handheld PDAs, pose a </a:t>
            </a:r>
            <a:r>
              <a:rPr lang="en-US" sz="2800" dirty="0" smtClean="0"/>
              <a:t>security risk </a:t>
            </a:r>
            <a:r>
              <a:rPr lang="en-US" sz="2800" dirty="0"/>
              <a:t>in terms of both </a:t>
            </a:r>
            <a:r>
              <a:rPr lang="en-US" sz="2800" dirty="0">
                <a:solidFill>
                  <a:srgbClr val="FF0000"/>
                </a:solidFill>
              </a:rPr>
              <a:t>eavesdropping</a:t>
            </a:r>
            <a:r>
              <a:rPr lang="en-US" sz="2800" dirty="0"/>
              <a:t> and </a:t>
            </a:r>
            <a:r>
              <a:rPr lang="en-US" sz="2800" dirty="0">
                <a:solidFill>
                  <a:srgbClr val="FF0000"/>
                </a:solidFill>
              </a:rPr>
              <a:t>spoofing</a:t>
            </a:r>
            <a:r>
              <a:rPr lang="en-US" sz="2800" dirty="0"/>
              <a:t>.</a:t>
            </a:r>
            <a:endParaRPr lang="de-AT" altLang="en-US" sz="2800" dirty="0" smtClean="0"/>
          </a:p>
        </p:txBody>
      </p:sp>
      <p:pic>
        <p:nvPicPr>
          <p:cNvPr id="6146" name="Picture 2" descr="http://www.peachtreeaudio.com/media/wysiwyg/bluetooth-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758" y="5191431"/>
            <a:ext cx="1428282" cy="105538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3330318" y="3967316"/>
            <a:ext cx="1040018" cy="1040018"/>
          </a:xfrm>
          <a:prstGeom prst="rect">
            <a:avLst/>
          </a:prstGeom>
        </p:spPr>
      </p:pic>
      <p:pic>
        <p:nvPicPr>
          <p:cNvPr id="5" name="Picture 4"/>
          <p:cNvPicPr>
            <a:picLocks noChangeAspect="1"/>
          </p:cNvPicPr>
          <p:nvPr/>
        </p:nvPicPr>
        <p:blipFill>
          <a:blip r:embed="rId5"/>
          <a:stretch>
            <a:fillRect/>
          </a:stretch>
        </p:blipFill>
        <p:spPr>
          <a:xfrm>
            <a:off x="4173794" y="5415391"/>
            <a:ext cx="1305193" cy="831422"/>
          </a:xfrm>
          <a:prstGeom prst="rect">
            <a:avLst/>
          </a:prstGeom>
        </p:spPr>
      </p:pic>
      <p:pic>
        <p:nvPicPr>
          <p:cNvPr id="6152" name="Picture 8" descr="http://www.btgovtenforcement.com/wp-content/uploads/2014/04/Eavesdropp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0581" y="4047009"/>
            <a:ext cx="2566219" cy="1717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252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theft (MAC spoofing):</a:t>
            </a:r>
          </a:p>
        </p:txBody>
      </p:sp>
      <p:sp>
        <p:nvSpPr>
          <p:cNvPr id="3" name="Content Placeholder 2"/>
          <p:cNvSpPr>
            <a:spLocks noGrp="1"/>
          </p:cNvSpPr>
          <p:nvPr>
            <p:ph idx="1"/>
          </p:nvPr>
        </p:nvSpPr>
        <p:spPr/>
        <p:txBody>
          <a:bodyPr/>
          <a:lstStyle/>
          <a:p>
            <a:pPr marL="0" indent="0">
              <a:buNone/>
            </a:pPr>
            <a:r>
              <a:rPr lang="en-US" sz="2400" dirty="0" smtClean="0"/>
              <a:t>This </a:t>
            </a:r>
            <a:r>
              <a:rPr lang="en-US" sz="2400" dirty="0"/>
              <a:t>occurs when an attacker is able to </a:t>
            </a:r>
            <a:r>
              <a:rPr lang="en-US" sz="2400" dirty="0" smtClean="0"/>
              <a:t>eavesdrop on network traffic and identify the MAC address of a computer with network privileges</a:t>
            </a:r>
            <a:r>
              <a:rPr lang="en-US" sz="2400" dirty="0"/>
              <a:t>.</a:t>
            </a:r>
          </a:p>
        </p:txBody>
      </p:sp>
      <p:pic>
        <p:nvPicPr>
          <p:cNvPr id="3074" name="Picture 2" descr="http://3.bp.blogspot.com/_QlYTb23e8Us/TTlbToOmmoI/AAAAAAAAAlw/aBP8_YYV7cM/s1600/Mac_spoo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90" y="4218040"/>
            <a:ext cx="4580486" cy="26108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ipv6.com/images/diagrams/ident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8894" y="2374490"/>
            <a:ext cx="5611756" cy="2379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8346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Man-in-the middle attacks</a:t>
            </a:r>
            <a:endParaRPr lang="en-GB" altLang="en-US" dirty="0"/>
          </a:p>
        </p:txBody>
      </p:sp>
      <p:sp>
        <p:nvSpPr>
          <p:cNvPr id="5123" name="Rectangle 3"/>
          <p:cNvSpPr>
            <a:spLocks noGrp="1" noChangeArrowheads="1"/>
          </p:cNvSpPr>
          <p:nvPr>
            <p:ph type="body" idx="1"/>
          </p:nvPr>
        </p:nvSpPr>
        <p:spPr/>
        <p:txBody>
          <a:bodyPr/>
          <a:lstStyle/>
          <a:p>
            <a:pPr marL="0" indent="0">
              <a:buNone/>
            </a:pPr>
            <a:r>
              <a:rPr lang="en-US" sz="2400" dirty="0" smtClean="0"/>
              <a:t>In </a:t>
            </a:r>
            <a:r>
              <a:rPr lang="en-US" sz="2400" dirty="0"/>
              <a:t>a broader sense</a:t>
            </a:r>
            <a:r>
              <a:rPr lang="en-US" sz="2400" dirty="0" smtClean="0"/>
              <a:t>, this </a:t>
            </a:r>
            <a:r>
              <a:rPr lang="en-US" sz="2400" dirty="0"/>
              <a:t>attack involves persuading a user and an access point to believe that </a:t>
            </a:r>
            <a:r>
              <a:rPr lang="en-US" sz="2400" dirty="0" smtClean="0"/>
              <a:t>they are </a:t>
            </a:r>
            <a:r>
              <a:rPr lang="en-US" sz="2400" dirty="0"/>
              <a:t>talking to each other when in fact the communication is going through </a:t>
            </a:r>
            <a:r>
              <a:rPr lang="en-US" sz="2400" dirty="0" smtClean="0"/>
              <a:t>an intermediate </a:t>
            </a:r>
            <a:r>
              <a:rPr lang="en-US" sz="2400" dirty="0"/>
              <a:t>attacking device. Wireless networks are </a:t>
            </a:r>
            <a:r>
              <a:rPr lang="en-US" sz="2400" dirty="0" smtClean="0"/>
              <a:t> particularly vulnerable to </a:t>
            </a:r>
            <a:r>
              <a:rPr lang="en-US" sz="2400" dirty="0"/>
              <a:t>such attacks.</a:t>
            </a:r>
            <a:endParaRPr lang="en-GB" altLang="en-US" sz="2400" dirty="0"/>
          </a:p>
        </p:txBody>
      </p:sp>
      <p:pic>
        <p:nvPicPr>
          <p:cNvPr id="4098" name="Picture 2" descr="http://www.computerhope.com/jargon/m/maninthemiddleattack.jpg"/>
          <p:cNvPicPr>
            <a:picLocks noChangeAspect="1" noChangeArrowheads="1"/>
          </p:cNvPicPr>
          <p:nvPr/>
        </p:nvPicPr>
        <p:blipFill rotWithShape="1">
          <a:blip r:embed="rId3">
            <a:extLst>
              <a:ext uri="{28A0092B-C50C-407E-A947-70E740481C1C}">
                <a14:useLocalDpi xmlns:a14="http://schemas.microsoft.com/office/drawing/2010/main" val="0"/>
              </a:ext>
            </a:extLst>
          </a:blip>
          <a:srcRect b="7345"/>
          <a:stretch/>
        </p:blipFill>
        <p:spPr bwMode="auto">
          <a:xfrm>
            <a:off x="2013154" y="3347884"/>
            <a:ext cx="5243052" cy="3254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977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Denial of service (</a:t>
            </a:r>
            <a:r>
              <a:rPr lang="en-US" dirty="0" err="1"/>
              <a:t>DoS</a:t>
            </a:r>
            <a:r>
              <a:rPr lang="en-US" dirty="0"/>
              <a:t>)</a:t>
            </a:r>
            <a:endParaRPr lang="en-GB" altLang="en-US" dirty="0"/>
          </a:p>
        </p:txBody>
      </p:sp>
      <p:sp>
        <p:nvSpPr>
          <p:cNvPr id="50179" name="Rectangle 3"/>
          <p:cNvSpPr>
            <a:spLocks noGrp="1" noChangeArrowheads="1"/>
          </p:cNvSpPr>
          <p:nvPr>
            <p:ph type="body" idx="1"/>
          </p:nvPr>
        </p:nvSpPr>
        <p:spPr/>
        <p:txBody>
          <a:bodyPr/>
          <a:lstStyle/>
          <a:p>
            <a:pPr marL="0" indent="0">
              <a:buNone/>
            </a:pPr>
            <a:r>
              <a:rPr lang="en-US" sz="2400" dirty="0" smtClean="0"/>
              <a:t>In </a:t>
            </a:r>
            <a:r>
              <a:rPr lang="en-US" sz="2400" dirty="0"/>
              <a:t>the context of a wireless network, a </a:t>
            </a:r>
            <a:r>
              <a:rPr lang="en-US" sz="2400" dirty="0" err="1"/>
              <a:t>DoS</a:t>
            </a:r>
            <a:r>
              <a:rPr lang="en-US" sz="2400" dirty="0"/>
              <a:t> attack occurs when an </a:t>
            </a:r>
            <a:r>
              <a:rPr lang="en-US" sz="2400" dirty="0" smtClean="0"/>
              <a:t>attacker continually </a:t>
            </a:r>
            <a:r>
              <a:rPr lang="en-US" sz="2400" dirty="0"/>
              <a:t>bombards a wireless access point or some other </a:t>
            </a:r>
            <a:r>
              <a:rPr lang="en-US" sz="2400" dirty="0" smtClean="0"/>
              <a:t>accessible wireless port </a:t>
            </a:r>
            <a:r>
              <a:rPr lang="en-US" sz="2400" dirty="0"/>
              <a:t>with various protocol messages designed to consume system resources</a:t>
            </a:r>
            <a:r>
              <a:rPr lang="en-US" sz="2400" dirty="0" smtClean="0"/>
              <a:t>. </a:t>
            </a:r>
          </a:p>
          <a:p>
            <a:pPr marL="0" indent="0">
              <a:buNone/>
            </a:pPr>
            <a:r>
              <a:rPr lang="en-US" sz="2400" dirty="0" smtClean="0"/>
              <a:t>The </a:t>
            </a:r>
            <a:r>
              <a:rPr lang="en-US" sz="2400" dirty="0"/>
              <a:t>wireless environment lends itself to this type of attack, because it is </a:t>
            </a:r>
            <a:r>
              <a:rPr lang="en-US" sz="2400" dirty="0" smtClean="0"/>
              <a:t>so easy </a:t>
            </a:r>
            <a:r>
              <a:rPr lang="en-US" sz="2400" dirty="0"/>
              <a:t>for the attacker to direct multiple wireless messages at the target.</a:t>
            </a:r>
            <a:endParaRPr lang="en-GB" altLang="en-US" sz="2400" dirty="0"/>
          </a:p>
        </p:txBody>
      </p:sp>
      <p:pic>
        <p:nvPicPr>
          <p:cNvPr id="5122" name="Picture 2" descr="http://www.airtightnetworks.com/uploads/pics/WLAN_immune_system.jpg"/>
          <p:cNvPicPr>
            <a:picLocks noChangeAspect="1" noChangeArrowheads="1"/>
          </p:cNvPicPr>
          <p:nvPr/>
        </p:nvPicPr>
        <p:blipFill rotWithShape="1">
          <a:blip r:embed="rId3">
            <a:extLst>
              <a:ext uri="{28A0092B-C50C-407E-A947-70E740481C1C}">
                <a14:useLocalDpi xmlns:a14="http://schemas.microsoft.com/office/drawing/2010/main" val="0"/>
              </a:ext>
            </a:extLst>
          </a:blip>
          <a:srcRect l="57316"/>
          <a:stretch/>
        </p:blipFill>
        <p:spPr bwMode="auto">
          <a:xfrm>
            <a:off x="6577781" y="3917161"/>
            <a:ext cx="2566219" cy="2940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1643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Network </a:t>
            </a:r>
            <a:r>
              <a:rPr lang="en-US" dirty="0" smtClean="0"/>
              <a:t>injection</a:t>
            </a:r>
            <a:endParaRPr lang="en-GB" altLang="en-US" dirty="0"/>
          </a:p>
        </p:txBody>
      </p:sp>
      <p:sp>
        <p:nvSpPr>
          <p:cNvPr id="52227" name="Rectangle 3"/>
          <p:cNvSpPr>
            <a:spLocks noGrp="1" noChangeArrowheads="1"/>
          </p:cNvSpPr>
          <p:nvPr>
            <p:ph type="body" idx="1"/>
          </p:nvPr>
        </p:nvSpPr>
        <p:spPr/>
        <p:txBody>
          <a:bodyPr/>
          <a:lstStyle/>
          <a:p>
            <a:pPr marL="0" indent="0">
              <a:buNone/>
            </a:pPr>
            <a:r>
              <a:rPr lang="en-US" sz="2400" dirty="0" smtClean="0"/>
              <a:t>A </a:t>
            </a:r>
            <a:r>
              <a:rPr lang="en-US" sz="2400" dirty="0"/>
              <a:t>network injection attack targets wireless access </a:t>
            </a:r>
            <a:r>
              <a:rPr lang="en-US" sz="2400" dirty="0" smtClean="0"/>
              <a:t>points that </a:t>
            </a:r>
            <a:r>
              <a:rPr lang="en-US" sz="2400" dirty="0"/>
              <a:t>are exposed to </a:t>
            </a:r>
            <a:r>
              <a:rPr lang="en-US" sz="2400" dirty="0" smtClean="0"/>
              <a:t>non-filtered </a:t>
            </a:r>
            <a:r>
              <a:rPr lang="en-US" sz="2400" dirty="0"/>
              <a:t>network traffic, such as routing protocol </a:t>
            </a:r>
            <a:r>
              <a:rPr lang="en-US" sz="2400" dirty="0" smtClean="0"/>
              <a:t>messages or </a:t>
            </a:r>
            <a:r>
              <a:rPr lang="en-US" sz="2400" dirty="0"/>
              <a:t>network management </a:t>
            </a:r>
            <a:r>
              <a:rPr lang="en-US" sz="2400" dirty="0" smtClean="0"/>
              <a:t>messages.</a:t>
            </a:r>
          </a:p>
          <a:p>
            <a:pPr marL="0" indent="0">
              <a:buNone/>
            </a:pPr>
            <a:r>
              <a:rPr lang="en-US" sz="2400" dirty="0" smtClean="0"/>
              <a:t>An </a:t>
            </a:r>
            <a:r>
              <a:rPr lang="en-US" sz="2400" dirty="0"/>
              <a:t>example of such an attack </a:t>
            </a:r>
            <a:r>
              <a:rPr lang="en-US" sz="2400" dirty="0" smtClean="0"/>
              <a:t>is one in </a:t>
            </a:r>
            <a:r>
              <a:rPr lang="en-US" sz="2400" dirty="0"/>
              <a:t>which bogus reconfiguration commands are used to affect routers </a:t>
            </a:r>
            <a:r>
              <a:rPr lang="en-US" sz="2400" dirty="0" smtClean="0"/>
              <a:t>and switches to </a:t>
            </a:r>
            <a:r>
              <a:rPr lang="en-US" sz="2400" dirty="0"/>
              <a:t>degrade network performance.</a:t>
            </a:r>
            <a:endParaRPr lang="en-GB" altLang="en-US" sz="1800" dirty="0"/>
          </a:p>
        </p:txBody>
      </p:sp>
      <p:pic>
        <p:nvPicPr>
          <p:cNvPr id="2050" name="Picture 2" descr="http://www.cisco.com/c/dam/en/us/products/collateral/application-networking-services/ace-xml-gateways/prod_white_paper0900aecd80661ca6.doc/_jcr_content/renditions/0900aecd80661ca6_null_null_null_06_05_07-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5544" y="4277032"/>
            <a:ext cx="5981059" cy="216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925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Security Measures</a:t>
            </a:r>
            <a:endParaRPr lang="en-US" dirty="0"/>
          </a:p>
        </p:txBody>
      </p:sp>
      <p:sp>
        <p:nvSpPr>
          <p:cNvPr id="3" name="Content Placeholder 2"/>
          <p:cNvSpPr>
            <a:spLocks noGrp="1"/>
          </p:cNvSpPr>
          <p:nvPr>
            <p:ph idx="1"/>
          </p:nvPr>
        </p:nvSpPr>
        <p:spPr/>
        <p:txBody>
          <a:bodyPr/>
          <a:lstStyle/>
          <a:p>
            <a:r>
              <a:rPr lang="en-US" sz="2400" dirty="0"/>
              <a:t>Securing </a:t>
            </a:r>
            <a:r>
              <a:rPr lang="en-US" sz="2400" dirty="0" smtClean="0"/>
              <a:t>Wireless Transmission:</a:t>
            </a:r>
          </a:p>
          <a:p>
            <a:pPr marL="339725" indent="0">
              <a:buNone/>
            </a:pPr>
            <a:r>
              <a:rPr lang="en-US" sz="2400" dirty="0" smtClean="0"/>
              <a:t>The </a:t>
            </a:r>
            <a:r>
              <a:rPr lang="en-US" sz="2400" dirty="0"/>
              <a:t>principal threats to wireless </a:t>
            </a:r>
            <a:r>
              <a:rPr lang="en-US" sz="2400" dirty="0" smtClean="0"/>
              <a:t>transmission are </a:t>
            </a:r>
            <a:r>
              <a:rPr lang="en-US" sz="2400" dirty="0"/>
              <a:t>eavesdropping, </a:t>
            </a:r>
            <a:r>
              <a:rPr lang="en-US" sz="2400" dirty="0" smtClean="0"/>
              <a:t>altering </a:t>
            </a:r>
            <a:r>
              <a:rPr lang="en-US" sz="2400" dirty="0"/>
              <a:t>or inserting messages, and disruption. To deal </a:t>
            </a:r>
            <a:r>
              <a:rPr lang="en-US" sz="2400" dirty="0" smtClean="0"/>
              <a:t>with eavesdropping</a:t>
            </a:r>
            <a:r>
              <a:rPr lang="en-US" sz="2400" dirty="0"/>
              <a:t>, two types of countermeasures are appropriate</a:t>
            </a:r>
            <a:r>
              <a:rPr lang="en-US" sz="2400" dirty="0" smtClean="0"/>
              <a:t>:</a:t>
            </a:r>
          </a:p>
          <a:p>
            <a:pPr marL="1425575" lvl="2" indent="-285750">
              <a:buFont typeface="Wingdings" panose="05000000000000000000" pitchFamily="2" charset="2"/>
              <a:buChar char="Ø"/>
            </a:pPr>
            <a:r>
              <a:rPr lang="en-US" sz="2400" dirty="0" smtClean="0"/>
              <a:t>Signal-hiding techniques</a:t>
            </a:r>
          </a:p>
          <a:p>
            <a:pPr marL="1425575" lvl="2" indent="-285750">
              <a:buFont typeface="Wingdings" panose="05000000000000000000" pitchFamily="2" charset="2"/>
              <a:buChar char="Ø"/>
            </a:pPr>
            <a:r>
              <a:rPr lang="en-US" sz="2400" dirty="0" smtClean="0"/>
              <a:t>Encryption</a:t>
            </a:r>
          </a:p>
          <a:p>
            <a:pPr marL="339725" indent="0">
              <a:buNone/>
            </a:pPr>
            <a:endParaRPr lang="en-US" dirty="0"/>
          </a:p>
        </p:txBody>
      </p:sp>
    </p:spTree>
    <p:extLst>
      <p:ext uri="{BB962C8B-B14F-4D97-AF65-F5344CB8AC3E}">
        <p14:creationId xmlns:p14="http://schemas.microsoft.com/office/powerpoint/2010/main" val="1067489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en-US" sz="2800" dirty="0"/>
              <a:t>Signal-hiding T</a:t>
            </a:r>
            <a:r>
              <a:rPr lang="en-US" sz="2800" dirty="0" smtClean="0"/>
              <a:t>echniques</a:t>
            </a:r>
            <a:endParaRPr lang="en-US" sz="3600" dirty="0"/>
          </a:p>
        </p:txBody>
      </p:sp>
      <p:sp>
        <p:nvSpPr>
          <p:cNvPr id="3" name="Content Placeholder 2"/>
          <p:cNvSpPr>
            <a:spLocks noGrp="1"/>
          </p:cNvSpPr>
          <p:nvPr>
            <p:ph idx="1"/>
          </p:nvPr>
        </p:nvSpPr>
        <p:spPr/>
        <p:txBody>
          <a:bodyPr/>
          <a:lstStyle/>
          <a:p>
            <a:pPr marL="0" indent="0">
              <a:buNone/>
            </a:pPr>
            <a:r>
              <a:rPr lang="en-US" sz="2400" dirty="0" smtClean="0"/>
              <a:t>Organizations </a:t>
            </a:r>
            <a:r>
              <a:rPr lang="en-US" sz="2400" dirty="0"/>
              <a:t>can take a number of measures </a:t>
            </a:r>
            <a:r>
              <a:rPr lang="en-US" sz="2400" dirty="0" smtClean="0"/>
              <a:t>to make </a:t>
            </a:r>
            <a:r>
              <a:rPr lang="en-US" sz="2400" dirty="0"/>
              <a:t>it more difficult for an attacker to locate their wireless access </a:t>
            </a:r>
            <a:r>
              <a:rPr lang="en-US" sz="2400" dirty="0" smtClean="0"/>
              <a:t>points, including: </a:t>
            </a:r>
          </a:p>
          <a:p>
            <a:pPr marL="1366838" lvl="2">
              <a:buFont typeface="Wingdings" panose="05000000000000000000" pitchFamily="2" charset="2"/>
              <a:buChar char="Ø"/>
            </a:pPr>
            <a:r>
              <a:rPr lang="en-US" sz="2200" dirty="0" smtClean="0"/>
              <a:t>turning </a:t>
            </a:r>
            <a:r>
              <a:rPr lang="en-US" sz="2200" dirty="0"/>
              <a:t>off service set identifier (SSID) broadcasting by wireless </a:t>
            </a:r>
            <a:r>
              <a:rPr lang="en-US" sz="2200" dirty="0" smtClean="0"/>
              <a:t>access points; </a:t>
            </a:r>
          </a:p>
          <a:p>
            <a:pPr marL="1366838" lvl="2">
              <a:buFont typeface="Wingdings" panose="05000000000000000000" pitchFamily="2" charset="2"/>
              <a:buChar char="Ø"/>
            </a:pPr>
            <a:r>
              <a:rPr lang="en-US" sz="2200" dirty="0" smtClean="0"/>
              <a:t>assigning cryptic names to SSIDs </a:t>
            </a:r>
          </a:p>
          <a:p>
            <a:pPr marL="1366838" lvl="2">
              <a:buFont typeface="Wingdings" panose="05000000000000000000" pitchFamily="2" charset="2"/>
              <a:buChar char="Ø"/>
            </a:pPr>
            <a:r>
              <a:rPr lang="en-US" sz="2200" dirty="0" smtClean="0"/>
              <a:t>reducing signal strength to the  lowest level </a:t>
            </a:r>
            <a:r>
              <a:rPr lang="en-US" sz="2200" dirty="0"/>
              <a:t>that still provides requisite </a:t>
            </a:r>
            <a:r>
              <a:rPr lang="en-US" sz="2200" dirty="0" smtClean="0"/>
              <a:t>coverage</a:t>
            </a:r>
          </a:p>
          <a:p>
            <a:pPr marL="1366838" lvl="2">
              <a:buFont typeface="Wingdings" panose="05000000000000000000" pitchFamily="2" charset="2"/>
              <a:buChar char="Ø"/>
            </a:pPr>
            <a:r>
              <a:rPr lang="en-US" sz="2200" dirty="0" smtClean="0"/>
              <a:t>and </a:t>
            </a:r>
            <a:r>
              <a:rPr lang="en-US" sz="2200" dirty="0"/>
              <a:t>locating </a:t>
            </a:r>
            <a:r>
              <a:rPr lang="en-US" sz="2200" dirty="0" smtClean="0"/>
              <a:t> wireless access points in </a:t>
            </a:r>
            <a:r>
              <a:rPr lang="en-US" sz="2200" dirty="0"/>
              <a:t>the interior of the building, away from windows and exterior </a:t>
            </a:r>
            <a:r>
              <a:rPr lang="en-US" sz="2200" dirty="0" smtClean="0"/>
              <a:t>walls</a:t>
            </a:r>
          </a:p>
          <a:p>
            <a:pPr marL="0" indent="0">
              <a:buNone/>
            </a:pPr>
            <a:r>
              <a:rPr lang="en-US" sz="2400" dirty="0" smtClean="0"/>
              <a:t>Greater security </a:t>
            </a:r>
            <a:r>
              <a:rPr lang="en-US" sz="2400" dirty="0"/>
              <a:t>can be achieved by the use </a:t>
            </a:r>
            <a:r>
              <a:rPr lang="en-US" sz="2400" dirty="0" smtClean="0"/>
              <a:t>of directional </a:t>
            </a:r>
            <a:r>
              <a:rPr lang="en-US" sz="2400" dirty="0"/>
              <a:t>antennas and </a:t>
            </a:r>
            <a:r>
              <a:rPr lang="en-US" sz="2400" dirty="0" smtClean="0"/>
              <a:t>of signal-shielding techniques</a:t>
            </a:r>
            <a:r>
              <a:rPr lang="en-US" sz="2400" dirty="0"/>
              <a:t>.</a:t>
            </a:r>
          </a:p>
        </p:txBody>
      </p:sp>
    </p:spTree>
    <p:extLst>
      <p:ext uri="{BB962C8B-B14F-4D97-AF65-F5344CB8AC3E}">
        <p14:creationId xmlns:p14="http://schemas.microsoft.com/office/powerpoint/2010/main" val="30093626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Disabling SSID Broadcast</a:t>
            </a:r>
            <a:endParaRPr lang="en-US" dirty="0"/>
          </a:p>
        </p:txBody>
      </p:sp>
      <p:sp>
        <p:nvSpPr>
          <p:cNvPr id="3" name="Content Placeholder 2"/>
          <p:cNvSpPr>
            <a:spLocks noGrp="1"/>
          </p:cNvSpPr>
          <p:nvPr>
            <p:ph idx="1"/>
          </p:nvPr>
        </p:nvSpPr>
        <p:spPr/>
        <p:txBody>
          <a:bodyPr/>
          <a:lstStyle/>
          <a:p>
            <a:r>
              <a:rPr lang="en-US" b="1" dirty="0" smtClean="0"/>
              <a:t>One example of signal hiding</a:t>
            </a:r>
            <a:endParaRPr lang="en-US" b="1" dirty="0"/>
          </a:p>
        </p:txBody>
      </p:sp>
      <p:pic>
        <p:nvPicPr>
          <p:cNvPr id="4" name="Picture 2" descr="http://www.cisco.com/c/dam/en/us/support/docs/voice-unified-communications/spa8000-8-port-ip-telephony-gateway/108647-4640-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 y="1896092"/>
            <a:ext cx="7950759" cy="4247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137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Encryption</a:t>
            </a:r>
          </a:p>
        </p:txBody>
      </p:sp>
      <p:sp>
        <p:nvSpPr>
          <p:cNvPr id="3" name="Content Placeholder 2"/>
          <p:cNvSpPr>
            <a:spLocks noGrp="1"/>
          </p:cNvSpPr>
          <p:nvPr>
            <p:ph idx="1"/>
          </p:nvPr>
        </p:nvSpPr>
        <p:spPr/>
        <p:txBody>
          <a:bodyPr/>
          <a:lstStyle/>
          <a:p>
            <a:r>
              <a:rPr lang="en-US" sz="2400" dirty="0" smtClean="0"/>
              <a:t>Encryption </a:t>
            </a:r>
            <a:r>
              <a:rPr lang="en-US" sz="2400" dirty="0"/>
              <a:t>of all wireless transmission is effective against </a:t>
            </a:r>
            <a:r>
              <a:rPr lang="en-US" sz="2400" dirty="0" smtClean="0"/>
              <a:t>eavesdropping </a:t>
            </a:r>
            <a:r>
              <a:rPr lang="en-US" sz="2400" dirty="0"/>
              <a:t>to the extent that the encryption keys are secured</a:t>
            </a:r>
            <a:r>
              <a:rPr lang="en-US" sz="2400" dirty="0" smtClean="0"/>
              <a:t>. The </a:t>
            </a:r>
            <a:r>
              <a:rPr lang="en-US" sz="2400" dirty="0"/>
              <a:t>use of encryption and authentication protocols is the standard method </a:t>
            </a:r>
            <a:r>
              <a:rPr lang="en-US" sz="2400" dirty="0" smtClean="0"/>
              <a:t>of countering </a:t>
            </a:r>
            <a:r>
              <a:rPr lang="en-US" sz="2400" dirty="0"/>
              <a:t>attempts to alter or insert transmissions.</a:t>
            </a:r>
          </a:p>
        </p:txBody>
      </p:sp>
      <p:pic>
        <p:nvPicPr>
          <p:cNvPr id="5" name="Picture 4"/>
          <p:cNvPicPr>
            <a:picLocks noChangeAspect="1"/>
          </p:cNvPicPr>
          <p:nvPr/>
        </p:nvPicPr>
        <p:blipFill>
          <a:blip r:embed="rId2"/>
          <a:stretch>
            <a:fillRect/>
          </a:stretch>
        </p:blipFill>
        <p:spPr>
          <a:xfrm>
            <a:off x="4748980" y="3943911"/>
            <a:ext cx="4395020" cy="2914089"/>
          </a:xfrm>
          <a:prstGeom prst="rect">
            <a:avLst/>
          </a:prstGeom>
        </p:spPr>
      </p:pic>
    </p:spTree>
    <p:extLst>
      <p:ext uri="{BB962C8B-B14F-4D97-AF65-F5344CB8AC3E}">
        <p14:creationId xmlns:p14="http://schemas.microsoft.com/office/powerpoint/2010/main" val="34154468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5" y="218819"/>
            <a:ext cx="9261987" cy="576262"/>
          </a:xfrm>
        </p:spPr>
        <p:txBody>
          <a:bodyPr/>
          <a:lstStyle/>
          <a:p>
            <a:r>
              <a:rPr lang="en-US" sz="3100" dirty="0" smtClean="0"/>
              <a:t>More techniques to Secure a Wireless Network</a:t>
            </a:r>
            <a:endParaRPr lang="en-US" sz="3100" dirty="0"/>
          </a:p>
        </p:txBody>
      </p:sp>
      <p:sp>
        <p:nvSpPr>
          <p:cNvPr id="3" name="Content Placeholder 2"/>
          <p:cNvSpPr>
            <a:spLocks noGrp="1"/>
          </p:cNvSpPr>
          <p:nvPr>
            <p:ph idx="1"/>
          </p:nvPr>
        </p:nvSpPr>
        <p:spPr/>
        <p:txBody>
          <a:bodyPr/>
          <a:lstStyle/>
          <a:p>
            <a:r>
              <a:rPr lang="en-US" dirty="0" smtClean="0"/>
              <a:t>Use antivirus and antispyware</a:t>
            </a:r>
          </a:p>
          <a:p>
            <a:r>
              <a:rPr lang="en-US" dirty="0" smtClean="0"/>
              <a:t>Change the default settings on wireless router or Access Point</a:t>
            </a:r>
          </a:p>
          <a:p>
            <a:r>
              <a:rPr lang="en-US" dirty="0" smtClean="0"/>
              <a:t>Change default administrator password</a:t>
            </a:r>
          </a:p>
          <a:p>
            <a:r>
              <a:rPr lang="en-US" dirty="0" smtClean="0"/>
              <a:t>Allow only approved devices to connect your wireless network</a:t>
            </a:r>
          </a:p>
          <a:p>
            <a:r>
              <a:rPr lang="en-US" dirty="0" smtClean="0"/>
              <a:t>Limiting the wireless signal</a:t>
            </a:r>
            <a:endParaRPr lang="en-US" dirty="0"/>
          </a:p>
        </p:txBody>
      </p:sp>
      <p:pic>
        <p:nvPicPr>
          <p:cNvPr id="8194" name="Picture 2" descr="http://cache-www.linksys.com/support/images/KB3759-002_EN_v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196" y="4205697"/>
            <a:ext cx="8433854" cy="2652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765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Device Security</a:t>
            </a:r>
            <a:endParaRPr lang="en-US" dirty="0"/>
          </a:p>
        </p:txBody>
      </p:sp>
      <p:sp>
        <p:nvSpPr>
          <p:cNvPr id="3" name="Content Placeholder 2"/>
          <p:cNvSpPr>
            <a:spLocks noGrp="1"/>
          </p:cNvSpPr>
          <p:nvPr>
            <p:ph idx="1"/>
          </p:nvPr>
        </p:nvSpPr>
        <p:spPr/>
        <p:txBody>
          <a:bodyPr/>
          <a:lstStyle/>
          <a:p>
            <a:r>
              <a:rPr lang="en-US" sz="2400" dirty="0"/>
              <a:t>Prior to the widespread use of smartphones, the dominant paradigm for </a:t>
            </a:r>
            <a:r>
              <a:rPr lang="en-US" sz="2400" dirty="0" smtClean="0"/>
              <a:t>computer and </a:t>
            </a:r>
            <a:r>
              <a:rPr lang="en-US" sz="2400" dirty="0"/>
              <a:t>network security in organizations was as follows. </a:t>
            </a:r>
            <a:endParaRPr lang="en-US" sz="2400" dirty="0" smtClean="0"/>
          </a:p>
          <a:p>
            <a:pPr lvl="2"/>
            <a:r>
              <a:rPr lang="en-US" sz="2000" dirty="0" smtClean="0"/>
              <a:t>Corporate </a:t>
            </a:r>
            <a:r>
              <a:rPr lang="en-US" sz="2000" dirty="0"/>
              <a:t>IT was tightly </a:t>
            </a:r>
            <a:r>
              <a:rPr lang="en-US" sz="2000" dirty="0" smtClean="0"/>
              <a:t>controlled. </a:t>
            </a:r>
          </a:p>
          <a:p>
            <a:pPr lvl="2"/>
            <a:r>
              <a:rPr lang="en-US" sz="2000" dirty="0" smtClean="0"/>
              <a:t>User </a:t>
            </a:r>
            <a:r>
              <a:rPr lang="en-US" sz="2000" dirty="0"/>
              <a:t>devices were typically limited to Windows </a:t>
            </a:r>
            <a:r>
              <a:rPr lang="en-US" sz="2000" dirty="0" smtClean="0"/>
              <a:t>PCs</a:t>
            </a:r>
            <a:r>
              <a:rPr lang="en-US" sz="2000" dirty="0"/>
              <a:t>. </a:t>
            </a:r>
            <a:endParaRPr lang="en-US" sz="2000" dirty="0" smtClean="0"/>
          </a:p>
          <a:p>
            <a:pPr lvl="2"/>
            <a:r>
              <a:rPr lang="en-US" sz="2000" dirty="0" smtClean="0"/>
              <a:t>Business applications were controlled by IT and either run locally on endpoints or on physical servers in data </a:t>
            </a:r>
            <a:r>
              <a:rPr lang="en-US" sz="2000" dirty="0"/>
              <a:t>centers. </a:t>
            </a:r>
            <a:endParaRPr lang="en-US" sz="2000" dirty="0" smtClean="0"/>
          </a:p>
          <a:p>
            <a:pPr lvl="2"/>
            <a:r>
              <a:rPr lang="en-US" sz="2000" dirty="0" smtClean="0"/>
              <a:t>Network </a:t>
            </a:r>
            <a:r>
              <a:rPr lang="en-US" sz="2000" dirty="0"/>
              <a:t>security was </a:t>
            </a:r>
            <a:r>
              <a:rPr lang="en-US" sz="2000" dirty="0" smtClean="0"/>
              <a:t>based </a:t>
            </a:r>
            <a:r>
              <a:rPr lang="en-US" sz="2000" dirty="0"/>
              <a:t>upon clearly defined perimeters </a:t>
            </a:r>
            <a:r>
              <a:rPr lang="en-US" sz="2000" dirty="0" smtClean="0"/>
              <a:t>that separated trusted </a:t>
            </a:r>
            <a:r>
              <a:rPr lang="en-US" sz="2000" dirty="0"/>
              <a:t>internal networks from the untrusted </a:t>
            </a:r>
            <a:r>
              <a:rPr lang="en-US" sz="2000" dirty="0" smtClean="0"/>
              <a:t>Internet.</a:t>
            </a:r>
          </a:p>
          <a:p>
            <a:r>
              <a:rPr lang="en-US" sz="2400" dirty="0" smtClean="0"/>
              <a:t>Today</a:t>
            </a:r>
            <a:r>
              <a:rPr lang="en-US" sz="2400" dirty="0"/>
              <a:t>, there </a:t>
            </a:r>
            <a:r>
              <a:rPr lang="en-US" sz="2400" dirty="0" smtClean="0"/>
              <a:t>have been massive </a:t>
            </a:r>
            <a:r>
              <a:rPr lang="en-US" sz="2400" dirty="0"/>
              <a:t>changes in each of these assumptions. An organization’s </a:t>
            </a:r>
            <a:r>
              <a:rPr lang="en-US" sz="2400" dirty="0" smtClean="0"/>
              <a:t>networks must accommodate </a:t>
            </a:r>
            <a:r>
              <a:rPr lang="en-US" sz="2400" dirty="0"/>
              <a:t>the </a:t>
            </a:r>
            <a:r>
              <a:rPr lang="en-US" sz="2400" dirty="0" smtClean="0"/>
              <a:t>following:</a:t>
            </a:r>
            <a:endParaRPr lang="en-US" sz="2400" dirty="0"/>
          </a:p>
        </p:txBody>
      </p:sp>
    </p:spTree>
    <p:extLst>
      <p:ext uri="{BB962C8B-B14F-4D97-AF65-F5344CB8AC3E}">
        <p14:creationId xmlns:p14="http://schemas.microsoft.com/office/powerpoint/2010/main" val="41664148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Device Security</a:t>
            </a:r>
            <a:endParaRPr lang="en-US" dirty="0"/>
          </a:p>
        </p:txBody>
      </p:sp>
      <p:sp>
        <p:nvSpPr>
          <p:cNvPr id="3" name="Content Placeholder 2"/>
          <p:cNvSpPr>
            <a:spLocks noGrp="1"/>
          </p:cNvSpPr>
          <p:nvPr>
            <p:ph idx="1"/>
          </p:nvPr>
        </p:nvSpPr>
        <p:spPr/>
        <p:txBody>
          <a:bodyPr/>
          <a:lstStyle/>
          <a:p>
            <a:r>
              <a:rPr lang="en-US" sz="2400" dirty="0" smtClean="0"/>
              <a:t>Growing use of new devices</a:t>
            </a:r>
          </a:p>
          <a:p>
            <a:r>
              <a:rPr lang="en-US" sz="2400" dirty="0" smtClean="0"/>
              <a:t>Cloud-based and Internet-based applications</a:t>
            </a:r>
          </a:p>
          <a:p>
            <a:pPr lvl="2"/>
            <a:r>
              <a:rPr lang="en-US" sz="2400" dirty="0" smtClean="0"/>
              <a:t>Dropbox, Facebook, Skype etc.</a:t>
            </a:r>
          </a:p>
          <a:p>
            <a:r>
              <a:rPr lang="en-US" sz="2400" dirty="0" smtClean="0"/>
              <a:t>De-</a:t>
            </a:r>
            <a:r>
              <a:rPr lang="en-US" sz="2400" dirty="0" err="1" smtClean="0"/>
              <a:t>perimeterization</a:t>
            </a:r>
            <a:endParaRPr lang="en-US" sz="2400" dirty="0" smtClean="0"/>
          </a:p>
          <a:p>
            <a:pPr lvl="2"/>
            <a:r>
              <a:rPr lang="en-US" sz="2400" dirty="0" smtClean="0"/>
              <a:t>New devices with new needs such as connecting to multiple networks, around devices, applications, user role, and data to be incorporated and addressed.</a:t>
            </a:r>
          </a:p>
          <a:p>
            <a:r>
              <a:rPr lang="en-US" sz="2400" dirty="0" smtClean="0"/>
              <a:t>External Business Requirement</a:t>
            </a:r>
          </a:p>
          <a:p>
            <a:pPr lvl="2"/>
            <a:r>
              <a:rPr lang="en-US" sz="2400" dirty="0" smtClean="0"/>
              <a:t>Providing access to third-parties, contractors and business partners</a:t>
            </a:r>
          </a:p>
          <a:p>
            <a:endParaRPr lang="en-US" sz="2400" dirty="0"/>
          </a:p>
        </p:txBody>
      </p:sp>
    </p:spTree>
    <p:extLst>
      <p:ext uri="{BB962C8B-B14F-4D97-AF65-F5344CB8AC3E}">
        <p14:creationId xmlns:p14="http://schemas.microsoft.com/office/powerpoint/2010/main" val="37475641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263064"/>
            <a:ext cx="8908025" cy="576262"/>
          </a:xfrm>
        </p:spPr>
        <p:txBody>
          <a:bodyPr/>
          <a:lstStyle/>
          <a:p>
            <a:r>
              <a:rPr lang="en-US" sz="3000" dirty="0" smtClean="0"/>
              <a:t>Security Threats in Mobile devices Environment</a:t>
            </a:r>
            <a:endParaRPr lang="en-US" sz="3000" dirty="0"/>
          </a:p>
        </p:txBody>
      </p:sp>
      <p:sp>
        <p:nvSpPr>
          <p:cNvPr id="4" name="Content Placeholder 3"/>
          <p:cNvSpPr>
            <a:spLocks noGrp="1"/>
          </p:cNvSpPr>
          <p:nvPr>
            <p:ph idx="1"/>
          </p:nvPr>
        </p:nvSpPr>
        <p:spPr/>
        <p:txBody>
          <a:bodyPr/>
          <a:lstStyle/>
          <a:p>
            <a:r>
              <a:rPr lang="en-US" sz="2400" dirty="0" smtClean="0"/>
              <a:t>Mobile Devices need additional, specialized protection measures beyond those implemented for other client devices, such as desktop and laptop devices that are only connected to organization’s network and are within physical premises of an organization.</a:t>
            </a:r>
          </a:p>
          <a:p>
            <a:r>
              <a:rPr lang="en-US" sz="2400" dirty="0" smtClean="0"/>
              <a:t>Following are 7 different types of major security concerns for mobile devices</a:t>
            </a:r>
            <a:endParaRPr lang="en-US" sz="2400" dirty="0"/>
          </a:p>
        </p:txBody>
      </p:sp>
    </p:spTree>
    <p:extLst>
      <p:ext uri="{BB962C8B-B14F-4D97-AF65-F5344CB8AC3E}">
        <p14:creationId xmlns:p14="http://schemas.microsoft.com/office/powerpoint/2010/main" val="20888013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4" y="263064"/>
            <a:ext cx="8908025" cy="576262"/>
          </a:xfrm>
        </p:spPr>
        <p:txBody>
          <a:bodyPr/>
          <a:lstStyle/>
          <a:p>
            <a:r>
              <a:rPr lang="en-US" sz="3000" dirty="0" smtClean="0"/>
              <a:t>Security Threats in Mobile devices Environment</a:t>
            </a:r>
            <a:endParaRPr lang="en-US" sz="3000" dirty="0"/>
          </a:p>
        </p:txBody>
      </p:sp>
      <p:sp>
        <p:nvSpPr>
          <p:cNvPr id="4" name="Content Placeholder 3"/>
          <p:cNvSpPr>
            <a:spLocks noGrp="1"/>
          </p:cNvSpPr>
          <p:nvPr>
            <p:ph idx="1"/>
          </p:nvPr>
        </p:nvSpPr>
        <p:spPr/>
        <p:txBody>
          <a:bodyPr/>
          <a:lstStyle/>
          <a:p>
            <a:pPr marL="457200" indent="-457200">
              <a:buFont typeface="+mj-lt"/>
              <a:buAutoNum type="arabicPeriod"/>
            </a:pPr>
            <a:r>
              <a:rPr lang="en-US" sz="2400" dirty="0" smtClean="0"/>
              <a:t>Lack of Physical security control</a:t>
            </a:r>
          </a:p>
          <a:p>
            <a:pPr marL="1200150" lvl="2" indent="-457200"/>
            <a:r>
              <a:rPr lang="en-US" sz="2400" dirty="0" smtClean="0"/>
              <a:t>User can use in different location other than organization premises</a:t>
            </a:r>
          </a:p>
          <a:p>
            <a:pPr marL="1200150" lvl="2" indent="-457200"/>
            <a:r>
              <a:rPr lang="en-US" sz="2400" dirty="0" smtClean="0"/>
              <a:t>Even if within organization, the user may move the device within secure and non-secured locations</a:t>
            </a:r>
          </a:p>
          <a:p>
            <a:pPr marL="1200150" lvl="2" indent="-457200"/>
            <a:r>
              <a:rPr lang="en-US" sz="2400" dirty="0" smtClean="0"/>
              <a:t>This can lead towards theft and tempering</a:t>
            </a:r>
          </a:p>
          <a:p>
            <a:pPr marL="1200150" lvl="2" indent="-457200"/>
            <a:r>
              <a:rPr lang="en-US" sz="2400" dirty="0" smtClean="0"/>
              <a:t>A malicious party attempt to recover sensitive data from the device itself</a:t>
            </a:r>
          </a:p>
          <a:p>
            <a:pPr marL="1200150" lvl="2" indent="-457200"/>
            <a:r>
              <a:rPr lang="en-US" sz="2400" dirty="0" smtClean="0"/>
              <a:t>May use the device to gain access to the organization’s resources</a:t>
            </a:r>
            <a:endParaRPr lang="en-US" sz="2400" dirty="0"/>
          </a:p>
        </p:txBody>
      </p:sp>
    </p:spTree>
    <p:extLst>
      <p:ext uri="{BB962C8B-B14F-4D97-AF65-F5344CB8AC3E}">
        <p14:creationId xmlns:p14="http://schemas.microsoft.com/office/powerpoint/2010/main" val="3116150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77" y="218819"/>
            <a:ext cx="8937523" cy="576262"/>
          </a:xfrm>
        </p:spPr>
        <p:txBody>
          <a:bodyPr/>
          <a:lstStyle/>
          <a:p>
            <a:r>
              <a:rPr lang="en-US" sz="3000" dirty="0"/>
              <a:t>Security Threats in Mobile devices Environment</a:t>
            </a:r>
          </a:p>
        </p:txBody>
      </p:sp>
      <p:sp>
        <p:nvSpPr>
          <p:cNvPr id="3" name="Content Placeholder 2"/>
          <p:cNvSpPr>
            <a:spLocks noGrp="1"/>
          </p:cNvSpPr>
          <p:nvPr>
            <p:ph idx="1"/>
          </p:nvPr>
        </p:nvSpPr>
        <p:spPr>
          <a:xfrm>
            <a:off x="806450" y="1233488"/>
            <a:ext cx="8229600" cy="5019828"/>
          </a:xfrm>
        </p:spPr>
        <p:txBody>
          <a:bodyPr/>
          <a:lstStyle/>
          <a:p>
            <a:pPr>
              <a:buFont typeface="+mj-lt"/>
              <a:buAutoNum type="arabicPeriod" startAt="2"/>
            </a:pPr>
            <a:r>
              <a:rPr lang="en-US" sz="2400" dirty="0" smtClean="0"/>
              <a:t>Use of untrusted mobile devices</a:t>
            </a:r>
          </a:p>
          <a:p>
            <a:pPr>
              <a:buFont typeface="+mj-lt"/>
              <a:buAutoNum type="arabicPeriod" startAt="2"/>
            </a:pPr>
            <a:r>
              <a:rPr lang="en-US" sz="2400" dirty="0" smtClean="0"/>
              <a:t>Use of untrusted networks</a:t>
            </a:r>
          </a:p>
          <a:p>
            <a:pPr>
              <a:buFont typeface="+mj-lt"/>
              <a:buAutoNum type="arabicPeriod" startAt="2"/>
            </a:pPr>
            <a:r>
              <a:rPr lang="en-US" sz="2400" dirty="0" smtClean="0"/>
              <a:t>Use of applications created by unknown parties</a:t>
            </a:r>
          </a:p>
          <a:p>
            <a:pPr>
              <a:buFont typeface="+mj-lt"/>
              <a:buAutoNum type="arabicPeriod" startAt="2"/>
            </a:pPr>
            <a:r>
              <a:rPr lang="en-US" sz="2400" dirty="0" smtClean="0"/>
              <a:t>Interaction with other systems</a:t>
            </a:r>
          </a:p>
          <a:p>
            <a:pPr lvl="2"/>
            <a:r>
              <a:rPr lang="en-US" sz="2400" dirty="0"/>
              <a:t>Automatically, synchronizing data with other computing or cloud storage </a:t>
            </a:r>
            <a:r>
              <a:rPr lang="en-US" sz="2400" dirty="0" smtClean="0"/>
              <a:t>devices</a:t>
            </a:r>
          </a:p>
          <a:p>
            <a:pPr>
              <a:buFont typeface="+mj-lt"/>
              <a:buAutoNum type="arabicPeriod" startAt="2"/>
            </a:pPr>
            <a:r>
              <a:rPr lang="en-US" sz="2400" dirty="0" smtClean="0"/>
              <a:t>Use of untrusted content such as Quick Response Barcode</a:t>
            </a:r>
          </a:p>
          <a:p>
            <a:pPr>
              <a:buFont typeface="+mj-lt"/>
              <a:buAutoNum type="arabicPeriod" startAt="2"/>
            </a:pPr>
            <a:r>
              <a:rPr lang="en-US" sz="2400" dirty="0" smtClean="0"/>
              <a:t>Use of location services </a:t>
            </a:r>
          </a:p>
          <a:p>
            <a:pPr lvl="2"/>
            <a:r>
              <a:rPr lang="en-US" sz="2400" dirty="0" smtClean="0"/>
              <a:t>GPS capability on mobile devices can be used to maintain a knowledge of the physical location of the device.</a:t>
            </a:r>
          </a:p>
          <a:p>
            <a:endParaRPr lang="en-US" sz="2400" dirty="0"/>
          </a:p>
        </p:txBody>
      </p:sp>
    </p:spTree>
    <p:extLst>
      <p:ext uri="{BB962C8B-B14F-4D97-AF65-F5344CB8AC3E}">
        <p14:creationId xmlns:p14="http://schemas.microsoft.com/office/powerpoint/2010/main" val="1755279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In today’s lecture, we discussed how different security measures could be used to secure a wireless network</a:t>
            </a:r>
          </a:p>
          <a:p>
            <a:r>
              <a:rPr lang="en-US" sz="2400" dirty="0" smtClean="0"/>
              <a:t>We talked about the nature of Mobile networks and new kind of threats that are imposed on mobile devices</a:t>
            </a:r>
          </a:p>
          <a:p>
            <a:pPr marL="0" indent="0">
              <a:buNone/>
            </a:pPr>
            <a:endParaRPr lang="en-US" sz="2400" dirty="0" smtClean="0"/>
          </a:p>
        </p:txBody>
      </p:sp>
    </p:spTree>
    <p:extLst>
      <p:ext uri="{BB962C8B-B14F-4D97-AF65-F5344CB8AC3E}">
        <p14:creationId xmlns:p14="http://schemas.microsoft.com/office/powerpoint/2010/main" val="16525426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We will continue our discussion on mobile device security strategy </a:t>
            </a:r>
          </a:p>
          <a:p>
            <a:r>
              <a:rPr lang="en-US" sz="2400" dirty="0" smtClean="0"/>
              <a:t>Robust Security Network (RSN) and IEEE802.11i</a:t>
            </a:r>
          </a:p>
          <a:p>
            <a:r>
              <a:rPr lang="en-US" sz="2400" smtClean="0"/>
              <a:t>Network Security </a:t>
            </a:r>
            <a:r>
              <a:rPr lang="en-US" sz="2400" dirty="0" smtClean="0"/>
              <a:t>Model</a:t>
            </a:r>
            <a:endParaRPr lang="en-US" sz="2400" dirty="0"/>
          </a:p>
        </p:txBody>
      </p:sp>
    </p:spTree>
    <p:extLst>
      <p:ext uri="{BB962C8B-B14F-4D97-AF65-F5344CB8AC3E}">
        <p14:creationId xmlns:p14="http://schemas.microsoft.com/office/powerpoint/2010/main" val="10065775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11620</TotalTime>
  <Words>1370</Words>
  <Application>Microsoft Office PowerPoint</Application>
  <PresentationFormat>On-screen Show (4:3)</PresentationFormat>
  <Paragraphs>140</Paragraphs>
  <Slides>31</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MS PGothic</vt:lpstr>
      <vt:lpstr>MS PGothic</vt:lpstr>
      <vt:lpstr>Arial</vt:lpstr>
      <vt:lpstr>Helvetica</vt:lpstr>
      <vt:lpstr>Monotype Sorts</vt:lpstr>
      <vt:lpstr>Times New Roman</vt:lpstr>
      <vt:lpstr>Verdana</vt:lpstr>
      <vt:lpstr>Webdings</vt:lpstr>
      <vt:lpstr>Wingdings</vt:lpstr>
      <vt:lpstr>os-8</vt:lpstr>
      <vt:lpstr>PowerPoint Presentation</vt:lpstr>
      <vt:lpstr>Summary of the previous lecture</vt:lpstr>
      <vt:lpstr>Outlines</vt:lpstr>
      <vt:lpstr>Objectives</vt:lpstr>
      <vt:lpstr>Did You..?</vt:lpstr>
      <vt:lpstr>Wireless Networking Components </vt:lpstr>
      <vt:lpstr>Wireless Security</vt:lpstr>
      <vt:lpstr>Wireless Security</vt:lpstr>
      <vt:lpstr>Wireless Security</vt:lpstr>
      <vt:lpstr>Wireless Network Threats </vt:lpstr>
      <vt:lpstr>Accidental Association</vt:lpstr>
      <vt:lpstr>Malicious association and Wardriving</vt:lpstr>
      <vt:lpstr>Ad hoc networks</vt:lpstr>
      <vt:lpstr>Nontraditional networks </vt:lpstr>
      <vt:lpstr>Identity theft (MAC spoofing):</vt:lpstr>
      <vt:lpstr>Man-in-the middle attacks</vt:lpstr>
      <vt:lpstr>Denial of service (DoS)</vt:lpstr>
      <vt:lpstr>Network injection</vt:lpstr>
      <vt:lpstr>Wireless Security Measures</vt:lpstr>
      <vt:lpstr>Signal-hiding Techniques</vt:lpstr>
      <vt:lpstr>Disabling SSID Broadcast</vt:lpstr>
      <vt:lpstr>Encryption</vt:lpstr>
      <vt:lpstr>More techniques to Secure a Wireless Network</vt:lpstr>
      <vt:lpstr>Mobile Device Security</vt:lpstr>
      <vt:lpstr>Mobile Device Security</vt:lpstr>
      <vt:lpstr>Security Threats in Mobile devices Environment</vt:lpstr>
      <vt:lpstr>Security Threats in Mobile devices Environment</vt:lpstr>
      <vt:lpstr>Security Threats in Mobile devices Environment</vt:lpstr>
      <vt:lpstr>Summary of today’s lecture</vt:lpstr>
      <vt:lpstr>Next lecture topics</vt:lpstr>
      <vt:lpstr>The End</vt:lpstr>
    </vt:vector>
  </TitlesOfParts>
  <Company>Lucent Technologies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Dr. Munam Ali Shah</cp:lastModifiedBy>
  <cp:revision>346</cp:revision>
  <cp:lastPrinted>2001-06-14T13:58:17Z</cp:lastPrinted>
  <dcterms:created xsi:type="dcterms:W3CDTF">2011-01-13T23:43:38Z</dcterms:created>
  <dcterms:modified xsi:type="dcterms:W3CDTF">2015-05-27T10:20:51Z</dcterms:modified>
</cp:coreProperties>
</file>