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3"/>
  </p:notesMasterIdLst>
  <p:handoutMasterIdLst>
    <p:handoutMasterId r:id="rId34"/>
  </p:handoutMasterIdLst>
  <p:sldIdLst>
    <p:sldId id="403" r:id="rId2"/>
    <p:sldId id="404" r:id="rId3"/>
    <p:sldId id="483" r:id="rId4"/>
    <p:sldId id="348" r:id="rId5"/>
    <p:sldId id="601" r:id="rId6"/>
    <p:sldId id="602" r:id="rId7"/>
    <p:sldId id="603" r:id="rId8"/>
    <p:sldId id="604" r:id="rId9"/>
    <p:sldId id="605" r:id="rId10"/>
    <p:sldId id="606" r:id="rId11"/>
    <p:sldId id="627" r:id="rId12"/>
    <p:sldId id="628" r:id="rId13"/>
    <p:sldId id="629" r:id="rId14"/>
    <p:sldId id="635" r:id="rId15"/>
    <p:sldId id="630" r:id="rId16"/>
    <p:sldId id="631" r:id="rId17"/>
    <p:sldId id="633" r:id="rId18"/>
    <p:sldId id="614" r:id="rId19"/>
    <p:sldId id="607" r:id="rId20"/>
    <p:sldId id="608" r:id="rId21"/>
    <p:sldId id="610" r:id="rId22"/>
    <p:sldId id="620" r:id="rId23"/>
    <p:sldId id="621" r:id="rId24"/>
    <p:sldId id="622" r:id="rId25"/>
    <p:sldId id="623" r:id="rId26"/>
    <p:sldId id="625" r:id="rId27"/>
    <p:sldId id="624" r:id="rId28"/>
    <p:sldId id="637" r:id="rId29"/>
    <p:sldId id="574" r:id="rId30"/>
    <p:sldId id="575" r:id="rId31"/>
    <p:sldId id="501" r:id="rId32"/>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 xmlns:p15="http://schemas.microsoft.com/office/powerpoint/2012/main">
        <p15:guide id="1" orient="horz" pos="816">
          <p15:clr>
            <a:srgbClr val="A4A3A4"/>
          </p15:clr>
        </p15:guide>
        <p15:guide id="2" pos="440">
          <p15:clr>
            <a:srgbClr val="A4A3A4"/>
          </p15:clr>
        </p15:guide>
      </p15:sldGuideLst>
    </p:ext>
    <p:ext uri="{2D200454-40CA-4A62-9FC3-DE9A4176ACB9}">
      <p15:notesGuideLst xmlns=""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C6600"/>
    <a:srgbClr val="FF0000"/>
    <a:srgbClr val="CCECFF"/>
    <a:srgbClr val="66CCFF"/>
    <a:srgbClr val="CCFFFF"/>
    <a:srgbClr val="F8F8F8"/>
    <a:srgbClr val="EAEAE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208" autoAdjust="0"/>
    <p:restoredTop sz="94660"/>
  </p:normalViewPr>
  <p:slideViewPr>
    <p:cSldViewPr snapToGrid="0">
      <p:cViewPr>
        <p:scale>
          <a:sx n="60" d="100"/>
          <a:sy n="60" d="100"/>
        </p:scale>
        <p:origin x="-1548" y="-138"/>
      </p:cViewPr>
      <p:guideLst>
        <p:guide orient="horz" pos="816"/>
        <p:guide pos="44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slide" Target="slides/slide12.xml"/><Relationship Id="rId1" Type="http://schemas.openxmlformats.org/officeDocument/2006/relationships/slide" Target="slides/slide11.xml"/><Relationship Id="rId4"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 xmlns:p14="http://schemas.microsoft.com/office/powerpoint/2010/main"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 xmlns:p14="http://schemas.microsoft.com/office/powerpoint/2010/main"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 xmlns:p14="http://schemas.microsoft.com/office/powerpoint/2010/main" val="42144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6C2B1B8-433F-4382-BEBF-DE323DE33F3B}" type="slidenum">
              <a:rPr lang="de-AT" altLang="en-US"/>
              <a:pPr eaLnBrk="1" hangingPunct="1"/>
              <a:t>7</a:t>
            </a:fld>
            <a:endParaRPr lang="de-AT"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Ingress: the right or permission to enter.</a:t>
            </a:r>
          </a:p>
        </p:txBody>
      </p:sp>
    </p:spTree>
    <p:extLst>
      <p:ext uri="{BB962C8B-B14F-4D97-AF65-F5344CB8AC3E}">
        <p14:creationId xmlns="" xmlns:p14="http://schemas.microsoft.com/office/powerpoint/2010/main" val="2639753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ADF5A61-04EE-4C5A-9FE7-D4DFEB273ADE}" type="slidenum">
              <a:rPr lang="de-AT" altLang="en-US"/>
              <a:pPr eaLnBrk="1" hangingPunct="1"/>
              <a:t>9</a:t>
            </a:fld>
            <a:endParaRPr lang="de-AT"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Manifestation is an indication of the existence.</a:t>
            </a:r>
          </a:p>
          <a:p>
            <a:pPr eaLnBrk="1" hangingPunct="1"/>
            <a:r>
              <a:rPr lang="de-AT" altLang="en-US" sz="500" smtClean="0">
                <a:latin typeface="Arial" panose="020B0604020202020204" pitchFamily="34" charset="0"/>
              </a:rPr>
              <a:t>US-CERT</a:t>
            </a:r>
            <a:r>
              <a:rPr lang="de-AT" altLang="en-US" smtClean="0">
                <a:latin typeface="Arial" panose="020B0604020202020204" pitchFamily="34" charset="0"/>
              </a:rPr>
              <a:t>  Established in 2003 to protect the nation's Internet infrastructure, US-CERT coordinates defense against and responses to cyber attacks across the nation. </a:t>
            </a:r>
          </a:p>
        </p:txBody>
      </p:sp>
    </p:spTree>
    <p:extLst>
      <p:ext uri="{BB962C8B-B14F-4D97-AF65-F5344CB8AC3E}">
        <p14:creationId xmlns="" xmlns:p14="http://schemas.microsoft.com/office/powerpoint/2010/main" val="1613599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1C283-0398-4D67-8074-F8A951F26DC5}" type="slidenum">
              <a:rPr lang="en-US" altLang="en-US"/>
              <a:pPr/>
              <a:t>11</a:t>
            </a:fld>
            <a:endParaRPr lang="en-US" alt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ltLang="en-US"/>
          </a:p>
        </p:txBody>
      </p:sp>
    </p:spTree>
    <p:extLst>
      <p:ext uri="{BB962C8B-B14F-4D97-AF65-F5344CB8AC3E}">
        <p14:creationId xmlns="" xmlns:p14="http://schemas.microsoft.com/office/powerpoint/2010/main" val="2256196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90854C-ED80-4663-BAC3-B9BE518F1E55}" type="slidenum">
              <a:rPr lang="en-US" altLang="en-US"/>
              <a:pPr/>
              <a:t>12</a:t>
            </a:fld>
            <a:endParaRPr lang="en-US" alt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en-GB" altLang="en-US"/>
          </a:p>
        </p:txBody>
      </p:sp>
    </p:spTree>
    <p:extLst>
      <p:ext uri="{BB962C8B-B14F-4D97-AF65-F5344CB8AC3E}">
        <p14:creationId xmlns="" xmlns:p14="http://schemas.microsoft.com/office/powerpoint/2010/main" val="2352503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652290-3EA3-40CA-9F94-D9E34966F251}" type="slidenum">
              <a:rPr lang="en-US" altLang="en-US"/>
              <a:pPr/>
              <a:t>13</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GB" altLang="en-US"/>
          </a:p>
        </p:txBody>
      </p:sp>
    </p:spTree>
    <p:extLst>
      <p:ext uri="{BB962C8B-B14F-4D97-AF65-F5344CB8AC3E}">
        <p14:creationId xmlns="" xmlns:p14="http://schemas.microsoft.com/office/powerpoint/2010/main" val="3009925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buFontTx/>
              <a:buNone/>
            </a:pPr>
            <a:r>
              <a:rPr lang="en-US" altLang="en-US" b="1" smtClean="0">
                <a:latin typeface="Arial" panose="020B0604020202020204" pitchFamily="34" charset="0"/>
              </a:rPr>
              <a:t>10.2.4.2 </a:t>
            </a:r>
            <a:r>
              <a:rPr lang="en-CA" altLang="en-US" b="1" smtClean="0">
                <a:latin typeface="Arial" panose="020B0604020202020204" pitchFamily="34" charset="0"/>
              </a:rPr>
              <a:t>Service Set Identifiers</a:t>
            </a:r>
            <a:endParaRPr lang="en-US" altLang="en-US" b="1" smtClean="0">
              <a:latin typeface="Arial" panose="020B0604020202020204" pitchFamily="34" charset="0"/>
            </a:endParaRPr>
          </a:p>
          <a:p>
            <a:pPr>
              <a:buFontTx/>
              <a:buNone/>
            </a:pPr>
            <a:endParaRPr lang="en-US" altLang="en-US" b="1" smtClean="0">
              <a:latin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panose="020B0604020202020204" pitchFamily="34" charset="0"/>
              </a:defRPr>
            </a:lvl1pPr>
            <a:lvl2pPr marL="742950" indent="-285750" defTabSz="903288">
              <a:defRPr sz="2400">
                <a:solidFill>
                  <a:schemeClr val="tx1"/>
                </a:solidFill>
                <a:latin typeface="Arial" panose="020B0604020202020204" pitchFamily="34" charset="0"/>
              </a:defRPr>
            </a:lvl2pPr>
            <a:lvl3pPr marL="1143000" indent="-228600" defTabSz="903288">
              <a:defRPr sz="2400">
                <a:solidFill>
                  <a:schemeClr val="tx1"/>
                </a:solidFill>
                <a:latin typeface="Arial" panose="020B0604020202020204" pitchFamily="34" charset="0"/>
              </a:defRPr>
            </a:lvl3pPr>
            <a:lvl4pPr marL="1600200" indent="-228600" defTabSz="903288">
              <a:defRPr sz="2400">
                <a:solidFill>
                  <a:schemeClr val="tx1"/>
                </a:solidFill>
                <a:latin typeface="Arial" panose="020B0604020202020204" pitchFamily="34" charset="0"/>
              </a:defRPr>
            </a:lvl4pPr>
            <a:lvl5pPr marL="2057400" indent="-228600" defTabSz="903288">
              <a:defRPr sz="2400">
                <a:solidFill>
                  <a:schemeClr val="tx1"/>
                </a:solidFill>
                <a:latin typeface="Arial" panose="020B0604020202020204" pitchFamily="34"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9pPr>
          </a:lstStyle>
          <a:p>
            <a:fld id="{D0E9D013-38E8-475C-A470-A0E64D238A23}" type="slidenum">
              <a:rPr lang="en-US" altLang="en-US" sz="800"/>
              <a:pPr/>
              <a:t>14</a:t>
            </a:fld>
            <a:endParaRPr lang="en-US" altLang="en-US" sz="800"/>
          </a:p>
        </p:txBody>
      </p:sp>
    </p:spTree>
    <p:extLst>
      <p:ext uri="{BB962C8B-B14F-4D97-AF65-F5344CB8AC3E}">
        <p14:creationId xmlns="" xmlns:p14="http://schemas.microsoft.com/office/powerpoint/2010/main" val="782389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5F8F0B-E573-45B5-B5EB-7F8BD6B32941}" type="slidenum">
              <a:rPr lang="en-US" altLang="en-US"/>
              <a:pPr/>
              <a:t>15</a:t>
            </a:fld>
            <a:endParaRPr lang="en-US" alt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r>
              <a:rPr lang="en-GB" altLang="en-US"/>
              <a:t>Usual configuration for offices.</a:t>
            </a:r>
            <a:endParaRPr lang="en-US" altLang="en-US"/>
          </a:p>
        </p:txBody>
      </p:sp>
    </p:spTree>
    <p:extLst>
      <p:ext uri="{BB962C8B-B14F-4D97-AF65-F5344CB8AC3E}">
        <p14:creationId xmlns="" xmlns:p14="http://schemas.microsoft.com/office/powerpoint/2010/main" val="1899054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698F56-36E0-44A4-9168-6E2B460AD827}" type="slidenum">
              <a:rPr lang="en-US" altLang="en-US"/>
              <a:pPr/>
              <a:t>16</a:t>
            </a:fld>
            <a:endParaRPr lang="en-US" alt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r>
              <a:rPr lang="en-GB" altLang="en-US"/>
              <a:t>For meetings, conferences or other places where wireless infrastructure (access points) doesn’t exist.</a:t>
            </a:r>
          </a:p>
          <a:p>
            <a:endParaRPr lang="en-GB" altLang="en-US"/>
          </a:p>
        </p:txBody>
      </p:sp>
    </p:spTree>
    <p:extLst>
      <p:ext uri="{BB962C8B-B14F-4D97-AF65-F5344CB8AC3E}">
        <p14:creationId xmlns="" xmlns:p14="http://schemas.microsoft.com/office/powerpoint/2010/main" val="222220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F5267D-CE63-4349-A217-04492CE610BD}" type="slidenum">
              <a:rPr lang="en-US" altLang="en-US"/>
              <a:pPr/>
              <a:t>17</a:t>
            </a:fld>
            <a:endParaRPr lang="en-US" alt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r>
              <a:rPr lang="en-GB" altLang="en-US"/>
              <a:t>Wireless NICs can measure strength of wireless signal.</a:t>
            </a:r>
          </a:p>
          <a:p>
            <a:endParaRPr lang="en-US" altLang="en-US"/>
          </a:p>
        </p:txBody>
      </p:sp>
    </p:spTree>
    <p:extLst>
      <p:ext uri="{BB962C8B-B14F-4D97-AF65-F5344CB8AC3E}">
        <p14:creationId xmlns="" xmlns:p14="http://schemas.microsoft.com/office/powerpoint/2010/main" val="3167073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panose="020B0604020202020204" pitchFamily="34" charset="0"/>
              </a:defRPr>
            </a:lvl1pPr>
            <a:lvl2pPr marL="742950" indent="-285750" defTabSz="903288">
              <a:defRPr sz="2400">
                <a:solidFill>
                  <a:schemeClr val="tx1"/>
                </a:solidFill>
                <a:latin typeface="Arial" panose="020B0604020202020204" pitchFamily="34" charset="0"/>
              </a:defRPr>
            </a:lvl2pPr>
            <a:lvl3pPr marL="1143000" indent="-228600" defTabSz="903288">
              <a:defRPr sz="2400">
                <a:solidFill>
                  <a:schemeClr val="tx1"/>
                </a:solidFill>
                <a:latin typeface="Arial" panose="020B0604020202020204" pitchFamily="34" charset="0"/>
              </a:defRPr>
            </a:lvl3pPr>
            <a:lvl4pPr marL="1600200" indent="-228600" defTabSz="903288">
              <a:defRPr sz="2400">
                <a:solidFill>
                  <a:schemeClr val="tx1"/>
                </a:solidFill>
                <a:latin typeface="Arial" panose="020B0604020202020204" pitchFamily="34" charset="0"/>
              </a:defRPr>
            </a:lvl4pPr>
            <a:lvl5pPr marL="2057400" indent="-228600" defTabSz="903288">
              <a:defRPr sz="2400">
                <a:solidFill>
                  <a:schemeClr val="tx1"/>
                </a:solidFill>
                <a:latin typeface="Arial" panose="020B0604020202020204" pitchFamily="34"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9pPr>
          </a:lstStyle>
          <a:p>
            <a:fld id="{9084C400-11E8-4F5A-B9B4-737BB3742679}" type="slidenum">
              <a:rPr lang="en-US" altLang="en-US" sz="800"/>
              <a:pPr/>
              <a:t>18</a:t>
            </a:fld>
            <a:endParaRPr lang="en-US" altLang="en-US" sz="8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buFontTx/>
              <a:buNone/>
            </a:pPr>
            <a:r>
              <a:rPr lang="en-US" altLang="en-US" b="1" smtClean="0">
                <a:latin typeface="Arial" panose="020B0604020202020204" pitchFamily="34" charset="0"/>
              </a:rPr>
              <a:t>6.6.1.4 Explain wireless Ethernet standards</a:t>
            </a:r>
          </a:p>
        </p:txBody>
      </p:sp>
    </p:spTree>
    <p:extLst>
      <p:ext uri="{BB962C8B-B14F-4D97-AF65-F5344CB8AC3E}">
        <p14:creationId xmlns="" xmlns:p14="http://schemas.microsoft.com/office/powerpoint/2010/main" val="1242825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sldNum" sz="quarter" idx="5"/>
          </p:nvPr>
        </p:nvSpPr>
        <p:spPr>
          <a:ln/>
        </p:spPr>
        <p:txBody>
          <a:bodyPr/>
          <a:lstStyle/>
          <a:p>
            <a:fld id="{AE76693B-FC0C-4DD4-B174-9DDA2BCEA1FB}" type="slidenum">
              <a:rPr lang="en-US" altLang="en-US"/>
              <a:pPr/>
              <a:t>19</a:t>
            </a:fld>
            <a:endParaRPr lang="en-US" altLang="en-US"/>
          </a:p>
        </p:txBody>
      </p:sp>
      <p:sp>
        <p:nvSpPr>
          <p:cNvPr id="1255426" name="Rectangle 2"/>
          <p:cNvSpPr>
            <a:spLocks noGrp="1" noRot="1" noChangeAspect="1" noChangeArrowheads="1" noTextEdit="1"/>
          </p:cNvSpPr>
          <p:nvPr>
            <p:ph type="sldImg"/>
          </p:nvPr>
        </p:nvSpPr>
        <p:spPr>
          <a:ln/>
        </p:spPr>
      </p:sp>
      <p:sp>
        <p:nvSpPr>
          <p:cNvPr id="1255427" name="Rectangle 3"/>
          <p:cNvSpPr>
            <a:spLocks noGrp="1" noChangeArrowheads="1"/>
          </p:cNvSpPr>
          <p:nvPr>
            <p:ph type="body" idx="1"/>
          </p:nvPr>
        </p:nvSpPr>
        <p:spPr/>
        <p:txBody>
          <a:bodyPr/>
          <a:lstStyle/>
          <a:p>
            <a:endParaRPr lang="en-US" altLang="en-US"/>
          </a:p>
        </p:txBody>
      </p:sp>
    </p:spTree>
    <p:extLst>
      <p:ext uri="{BB962C8B-B14F-4D97-AF65-F5344CB8AC3E}">
        <p14:creationId xmlns="" xmlns:p14="http://schemas.microsoft.com/office/powerpoint/2010/main" val="383639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sldNum" sz="quarter" idx="5"/>
          </p:nvPr>
        </p:nvSpPr>
        <p:spPr>
          <a:ln/>
        </p:spPr>
        <p:txBody>
          <a:bodyPr/>
          <a:lstStyle/>
          <a:p>
            <a:fld id="{F9327198-B42B-4D7C-BBA2-B563FDBCF6BA}" type="slidenum">
              <a:rPr lang="en-US" altLang="en-US"/>
              <a:pPr/>
              <a:t>20</a:t>
            </a:fld>
            <a:endParaRPr lang="en-US" altLang="en-US"/>
          </a:p>
        </p:txBody>
      </p:sp>
      <p:sp>
        <p:nvSpPr>
          <p:cNvPr id="1257474" name="Rectangle 2"/>
          <p:cNvSpPr>
            <a:spLocks noGrp="1" noRot="1" noChangeAspect="1" noChangeArrowheads="1" noTextEdit="1"/>
          </p:cNvSpPr>
          <p:nvPr>
            <p:ph type="sldImg"/>
          </p:nvPr>
        </p:nvSpPr>
        <p:spPr>
          <a:ln/>
        </p:spPr>
      </p:sp>
      <p:sp>
        <p:nvSpPr>
          <p:cNvPr id="1257475" name="Rectangle 3"/>
          <p:cNvSpPr>
            <a:spLocks noGrp="1" noChangeArrowheads="1"/>
          </p:cNvSpPr>
          <p:nvPr>
            <p:ph type="body" idx="1"/>
          </p:nvPr>
        </p:nvSpPr>
        <p:spPr/>
        <p:txBody>
          <a:bodyPr/>
          <a:lstStyle/>
          <a:p>
            <a:endParaRPr lang="en-US" altLang="en-US"/>
          </a:p>
        </p:txBody>
      </p:sp>
    </p:spTree>
    <p:extLst>
      <p:ext uri="{BB962C8B-B14F-4D97-AF65-F5344CB8AC3E}">
        <p14:creationId xmlns="" xmlns:p14="http://schemas.microsoft.com/office/powerpoint/2010/main" val="1829089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sldNum" sz="quarter" idx="5"/>
          </p:nvPr>
        </p:nvSpPr>
        <p:spPr>
          <a:ln/>
        </p:spPr>
        <p:txBody>
          <a:bodyPr/>
          <a:lstStyle/>
          <a:p>
            <a:fld id="{7A1BFB78-0B4E-4AD0-BC6F-D51197BA343E}" type="slidenum">
              <a:rPr lang="en-US" altLang="en-US"/>
              <a:pPr/>
              <a:t>21</a:t>
            </a:fld>
            <a:endParaRPr lang="en-US" altLang="en-US"/>
          </a:p>
        </p:txBody>
      </p:sp>
      <p:sp>
        <p:nvSpPr>
          <p:cNvPr id="1261570" name="Rectangle 2"/>
          <p:cNvSpPr>
            <a:spLocks noGrp="1" noRot="1" noChangeAspect="1" noChangeArrowheads="1" noTextEdit="1"/>
          </p:cNvSpPr>
          <p:nvPr>
            <p:ph type="sldImg"/>
          </p:nvPr>
        </p:nvSpPr>
        <p:spPr>
          <a:ln/>
        </p:spPr>
      </p:sp>
      <p:sp>
        <p:nvSpPr>
          <p:cNvPr id="1261571" name="Rectangle 3"/>
          <p:cNvSpPr>
            <a:spLocks noGrp="1" noChangeArrowheads="1"/>
          </p:cNvSpPr>
          <p:nvPr>
            <p:ph type="body" idx="1"/>
          </p:nvPr>
        </p:nvSpPr>
        <p:spPr/>
        <p:txBody>
          <a:bodyPr/>
          <a:lstStyle/>
          <a:p>
            <a:endParaRPr lang="en-US" altLang="en-US"/>
          </a:p>
        </p:txBody>
      </p:sp>
    </p:spTree>
    <p:extLst>
      <p:ext uri="{BB962C8B-B14F-4D97-AF65-F5344CB8AC3E}">
        <p14:creationId xmlns="" xmlns:p14="http://schemas.microsoft.com/office/powerpoint/2010/main" val="3918177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buFontTx/>
              <a:buNone/>
            </a:pPr>
            <a:r>
              <a:rPr lang="en-US" altLang="en-US" b="1" smtClean="0">
                <a:latin typeface="Arial" panose="020B0604020202020204" pitchFamily="34" charset="0"/>
              </a:rPr>
              <a:t>10.2.4.6  Wireless Access</a:t>
            </a: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panose="020B0604020202020204" pitchFamily="34" charset="0"/>
              </a:defRPr>
            </a:lvl1pPr>
            <a:lvl2pPr marL="742950" indent="-285750" defTabSz="903288">
              <a:defRPr sz="2400">
                <a:solidFill>
                  <a:schemeClr val="tx1"/>
                </a:solidFill>
                <a:latin typeface="Arial" panose="020B0604020202020204" pitchFamily="34" charset="0"/>
              </a:defRPr>
            </a:lvl2pPr>
            <a:lvl3pPr marL="1143000" indent="-228600" defTabSz="903288">
              <a:defRPr sz="2400">
                <a:solidFill>
                  <a:schemeClr val="tx1"/>
                </a:solidFill>
                <a:latin typeface="Arial" panose="020B0604020202020204" pitchFamily="34" charset="0"/>
              </a:defRPr>
            </a:lvl3pPr>
            <a:lvl4pPr marL="1600200" indent="-228600" defTabSz="903288">
              <a:defRPr sz="2400">
                <a:solidFill>
                  <a:schemeClr val="tx1"/>
                </a:solidFill>
                <a:latin typeface="Arial" panose="020B0604020202020204" pitchFamily="34" charset="0"/>
              </a:defRPr>
            </a:lvl4pPr>
            <a:lvl5pPr marL="2057400" indent="-228600" defTabSz="903288">
              <a:defRPr sz="2400">
                <a:solidFill>
                  <a:schemeClr val="tx1"/>
                </a:solidFill>
                <a:latin typeface="Arial" panose="020B0604020202020204" pitchFamily="34"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panose="020B0604020202020204" pitchFamily="34" charset="0"/>
              </a:defRPr>
            </a:lvl9pPr>
          </a:lstStyle>
          <a:p>
            <a:fld id="{F96E0BA0-52A6-4C69-AB44-A05276740DCC}" type="slidenum">
              <a:rPr lang="en-US" altLang="en-US" sz="800"/>
              <a:pPr/>
              <a:t>28</a:t>
            </a:fld>
            <a:endParaRPr lang="en-US" altLang="en-US" sz="800"/>
          </a:p>
        </p:txBody>
      </p:sp>
    </p:spTree>
    <p:extLst>
      <p:ext uri="{BB962C8B-B14F-4D97-AF65-F5344CB8AC3E}">
        <p14:creationId xmlns="" xmlns:p14="http://schemas.microsoft.com/office/powerpoint/2010/main" val="3293701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31</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 xmlns:p14="http://schemas.microsoft.com/office/powerpoint/2010/main"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278833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55638" y="798513"/>
            <a:ext cx="8145462"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55638" y="2014538"/>
            <a:ext cx="7940675" cy="3571875"/>
          </a:xfrm>
        </p:spPr>
        <p:txBody>
          <a:bodyPr/>
          <a:lstStyle/>
          <a:p>
            <a:pPr lvl="0"/>
            <a:endParaRPr lang="en-US" noProof="0" dirty="0" smtClean="0"/>
          </a:p>
        </p:txBody>
      </p:sp>
    </p:spTree>
    <p:extLst>
      <p:ext uri="{BB962C8B-B14F-4D97-AF65-F5344CB8AC3E}">
        <p14:creationId xmlns="" xmlns:p14="http://schemas.microsoft.com/office/powerpoint/2010/main" val="239875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1"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7</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cy-GB" altLang="en-US" dirty="0" smtClean="0"/>
              <a:t>Summary of the previous lecture</a:t>
            </a:r>
          </a:p>
        </p:txBody>
      </p:sp>
      <p:sp>
        <p:nvSpPr>
          <p:cNvPr id="6147" name="Content Placeholder 2"/>
          <p:cNvSpPr>
            <a:spLocks noGrp="1"/>
          </p:cNvSpPr>
          <p:nvPr>
            <p:ph idx="1"/>
          </p:nvPr>
        </p:nvSpPr>
        <p:spPr/>
        <p:txBody>
          <a:bodyPr/>
          <a:lstStyle/>
          <a:p>
            <a:r>
              <a:rPr lang="en-GB" altLang="en-US" sz="2400" dirty="0" smtClean="0">
                <a:solidFill>
                  <a:schemeClr val="tx2">
                    <a:lumMod val="75000"/>
                  </a:schemeClr>
                </a:solidFill>
              </a:rPr>
              <a:t>We learnt about different types of </a:t>
            </a:r>
            <a:r>
              <a:rPr lang="en-GB" altLang="en-US" sz="2400" dirty="0" err="1" smtClean="0">
                <a:solidFill>
                  <a:schemeClr val="tx2">
                    <a:lumMod val="75000"/>
                  </a:schemeClr>
                </a:solidFill>
              </a:rPr>
              <a:t>DoS</a:t>
            </a:r>
            <a:r>
              <a:rPr lang="en-GB" altLang="en-US" sz="2400" dirty="0" smtClean="0">
                <a:solidFill>
                  <a:schemeClr val="tx2">
                    <a:lumMod val="75000"/>
                  </a:schemeClr>
                </a:solidFill>
              </a:rPr>
              <a:t> attacks</a:t>
            </a:r>
          </a:p>
          <a:p>
            <a:r>
              <a:rPr lang="en-GB" altLang="en-US" sz="2400" dirty="0" smtClean="0">
                <a:solidFill>
                  <a:schemeClr val="tx2">
                    <a:lumMod val="75000"/>
                  </a:schemeClr>
                </a:solidFill>
              </a:rPr>
              <a:t>We have seen how ICMP can be a victim of </a:t>
            </a:r>
            <a:r>
              <a:rPr lang="en-GB" altLang="en-US" sz="2400" dirty="0" err="1" smtClean="0">
                <a:solidFill>
                  <a:schemeClr val="tx2">
                    <a:lumMod val="75000"/>
                  </a:schemeClr>
                </a:solidFill>
              </a:rPr>
              <a:t>DoS</a:t>
            </a:r>
            <a:r>
              <a:rPr lang="en-GB" altLang="en-US" sz="2400" dirty="0" smtClean="0">
                <a:solidFill>
                  <a:schemeClr val="tx2">
                    <a:lumMod val="75000"/>
                  </a:schemeClr>
                </a:solidFill>
              </a:rPr>
              <a:t> attack</a:t>
            </a:r>
          </a:p>
          <a:p>
            <a:r>
              <a:rPr lang="en-GB" altLang="en-US" sz="2400" dirty="0" smtClean="0">
                <a:solidFill>
                  <a:schemeClr val="tx2">
                    <a:lumMod val="75000"/>
                  </a:schemeClr>
                </a:solidFill>
              </a:rPr>
              <a:t>Some examples of ping to death and SYNC flood attacks were discussed in detail</a:t>
            </a:r>
          </a:p>
        </p:txBody>
      </p:sp>
      <p:sp>
        <p:nvSpPr>
          <p:cNvPr id="4" name="Rectangle 3"/>
          <p:cNvSpPr/>
          <p:nvPr/>
        </p:nvSpPr>
        <p:spPr bwMode="auto">
          <a:xfrm>
            <a:off x="5854700" y="6427788"/>
            <a:ext cx="3275013" cy="41592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61938" y="6426200"/>
            <a:ext cx="3275012" cy="417513"/>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373348"/>
            <a:ext cx="9239534" cy="576262"/>
          </a:xfrm>
        </p:spPr>
        <p:txBody>
          <a:bodyPr/>
          <a:lstStyle/>
          <a:p>
            <a:r>
              <a:rPr lang="en-GB" altLang="en-US" dirty="0" smtClean="0"/>
              <a:t>Outlines</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dirty="0" smtClean="0"/>
          </a:p>
          <a:p>
            <a:pPr>
              <a:defRPr/>
            </a:pPr>
            <a:endParaRPr lang="en-US" sz="2400" dirty="0"/>
          </a:p>
        </p:txBody>
      </p:sp>
      <p:sp>
        <p:nvSpPr>
          <p:cNvPr id="4" name="Content Placeholder 2"/>
          <p:cNvSpPr txBox="1">
            <a:spLocks/>
          </p:cNvSpPr>
          <p:nvPr/>
        </p:nvSpPr>
        <p:spPr bwMode="auto">
          <a:xfrm>
            <a:off x="806450" y="1233488"/>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buFont typeface="Wingdings" panose="05000000000000000000" pitchFamily="2" charset="2"/>
              <a:buChar char="§"/>
            </a:pPr>
            <a:r>
              <a:rPr lang="en-GB" altLang="en-US" sz="2400" kern="0" dirty="0" smtClean="0">
                <a:solidFill>
                  <a:schemeClr val="bg2">
                    <a:lumMod val="75000"/>
                  </a:schemeClr>
                </a:solidFill>
              </a:rPr>
              <a:t>Some more discussion on </a:t>
            </a:r>
            <a:r>
              <a:rPr lang="en-GB" altLang="en-US" sz="2400" kern="0" dirty="0" err="1" smtClean="0">
                <a:solidFill>
                  <a:schemeClr val="bg2">
                    <a:lumMod val="75000"/>
                  </a:schemeClr>
                </a:solidFill>
              </a:rPr>
              <a:t>DDoS</a:t>
            </a:r>
            <a:r>
              <a:rPr lang="en-GB" altLang="en-US" sz="2400" kern="0" dirty="0" smtClean="0">
                <a:solidFill>
                  <a:schemeClr val="bg2">
                    <a:lumMod val="75000"/>
                  </a:schemeClr>
                </a:solidFill>
              </a:rPr>
              <a:t> attacks</a:t>
            </a:r>
          </a:p>
          <a:p>
            <a:pPr>
              <a:buFont typeface="Wingdings" panose="05000000000000000000" pitchFamily="2" charset="2"/>
              <a:buChar char="§"/>
            </a:pPr>
            <a:r>
              <a:rPr lang="en-GB" altLang="en-US" sz="2400" kern="0" dirty="0" smtClean="0">
                <a:solidFill>
                  <a:schemeClr val="bg2">
                    <a:lumMod val="75000"/>
                  </a:schemeClr>
                </a:solidFill>
              </a:rPr>
              <a:t>Security in Wireless Networks</a:t>
            </a:r>
          </a:p>
          <a:p>
            <a:pPr>
              <a:buFont typeface="Wingdings" panose="05000000000000000000" pitchFamily="2" charset="2"/>
              <a:buChar char="§"/>
            </a:pPr>
            <a:r>
              <a:rPr lang="en-GB" altLang="en-US" sz="2400" kern="0" dirty="0" smtClean="0">
                <a:solidFill>
                  <a:schemeClr val="bg2">
                    <a:lumMod val="75000"/>
                  </a:schemeClr>
                </a:solidFill>
              </a:rPr>
              <a:t>Types of WLAN and relevant security mechanism</a:t>
            </a:r>
          </a:p>
          <a:p>
            <a:pPr>
              <a:buFont typeface="Wingdings" panose="05000000000000000000" pitchFamily="2" charset="2"/>
              <a:buChar char="§"/>
            </a:pPr>
            <a:r>
              <a:rPr lang="en-GB" altLang="en-US" sz="2400" kern="0" dirty="0" smtClean="0">
                <a:solidFill>
                  <a:schemeClr val="bg2">
                    <a:lumMod val="75000"/>
                  </a:schemeClr>
                </a:solidFill>
              </a:rPr>
              <a:t>Different ways to secure a WLAN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pPr>
              <a:lnSpc>
                <a:spcPct val="150000"/>
              </a:lnSpc>
            </a:pPr>
            <a:r>
              <a:rPr lang="en-US" altLang="en-US" sz="2400" dirty="0" smtClean="0"/>
              <a:t>To be able to understand why wireless LANs are more prone to security threats and vulnerabilities</a:t>
            </a:r>
          </a:p>
          <a:p>
            <a:pPr>
              <a:lnSpc>
                <a:spcPct val="150000"/>
              </a:lnSpc>
            </a:pPr>
            <a:r>
              <a:rPr lang="en-US" altLang="en-US" sz="2400" dirty="0" smtClean="0"/>
              <a:t>To identify and classify among different solutions that can be used to secure a WLAN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5"/>
          <p:cNvSpPr>
            <a:spLocks noGrp="1"/>
          </p:cNvSpPr>
          <p:nvPr>
            <p:ph type="sldNum" sz="quarter" idx="4294967295"/>
          </p:nvPr>
        </p:nvSpPr>
        <p:spPr>
          <a:xfrm>
            <a:off x="6553200" y="6245225"/>
            <a:ext cx="2133600" cy="47625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4831C2-9534-45D8-BD8C-5B8717C32E36}" type="slidenum">
              <a:rPr lang="de-AT" altLang="en-US"/>
              <a:pPr eaLnBrk="1" hangingPunct="1"/>
              <a:t>5</a:t>
            </a:fld>
            <a:endParaRPr lang="de-AT" altLang="en-US"/>
          </a:p>
        </p:txBody>
      </p:sp>
      <p:sp>
        <p:nvSpPr>
          <p:cNvPr id="26628" name="Rectangle 2"/>
          <p:cNvSpPr>
            <a:spLocks noGrp="1" noChangeArrowheads="1"/>
          </p:cNvSpPr>
          <p:nvPr>
            <p:ph type="title"/>
          </p:nvPr>
        </p:nvSpPr>
        <p:spPr>
          <a:xfrm>
            <a:off x="457200" y="76200"/>
            <a:ext cx="8229600" cy="838200"/>
          </a:xfrm>
        </p:spPr>
        <p:txBody>
          <a:bodyPr/>
          <a:lstStyle/>
          <a:p>
            <a:pPr eaLnBrk="1" hangingPunct="1"/>
            <a:r>
              <a:rPr lang="de-AT" altLang="en-US" sz="3600" smtClean="0"/>
              <a:t>Distributed Denial of Service (DDoS)</a:t>
            </a:r>
          </a:p>
        </p:txBody>
      </p:sp>
      <p:sp>
        <p:nvSpPr>
          <p:cNvPr id="26629" name="Rectangle 7"/>
          <p:cNvSpPr>
            <a:spLocks noGrp="1" noChangeArrowheads="1"/>
          </p:cNvSpPr>
          <p:nvPr>
            <p:ph type="body" idx="1"/>
          </p:nvPr>
        </p:nvSpPr>
        <p:spPr>
          <a:xfrm>
            <a:off x="457200" y="1219200"/>
            <a:ext cx="8229600" cy="838200"/>
          </a:xfrm>
          <a:noFill/>
        </p:spPr>
        <p:txBody>
          <a:bodyPr/>
          <a:lstStyle/>
          <a:p>
            <a:pPr eaLnBrk="1" hangingPunct="1"/>
            <a:r>
              <a:rPr lang="de-AT" altLang="en-US" sz="2400" smtClean="0"/>
              <a:t>The attacking host is replicated through an handler-agent distributed framework</a:t>
            </a:r>
          </a:p>
        </p:txBody>
      </p:sp>
      <p:pic>
        <p:nvPicPr>
          <p:cNvPr id="26630" name="Picture 8"/>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5800" y="2133600"/>
            <a:ext cx="7694613" cy="437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321436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85800" y="0"/>
            <a:ext cx="7086600" cy="914400"/>
          </a:xfrm>
        </p:spPr>
        <p:txBody>
          <a:bodyPr/>
          <a:lstStyle/>
          <a:p>
            <a:pPr eaLnBrk="1" hangingPunct="1"/>
            <a:r>
              <a:rPr lang="de-AT" altLang="en-US" sz="3600" dirty="0" smtClean="0"/>
              <a:t>Distributed Denial of Service</a:t>
            </a:r>
          </a:p>
        </p:txBody>
      </p:sp>
      <p:sp>
        <p:nvSpPr>
          <p:cNvPr id="27652" name="Rectangle 3"/>
          <p:cNvSpPr>
            <a:spLocks noGrp="1" noChangeArrowheads="1"/>
          </p:cNvSpPr>
          <p:nvPr>
            <p:ph type="body" idx="1"/>
          </p:nvPr>
        </p:nvSpPr>
        <p:spPr/>
        <p:txBody>
          <a:bodyPr/>
          <a:lstStyle/>
          <a:p>
            <a:pPr eaLnBrk="1" hangingPunct="1"/>
            <a:r>
              <a:rPr lang="de-AT" altLang="en-US" sz="2400" dirty="0" smtClean="0"/>
              <a:t>Two kinds of victims:</a:t>
            </a:r>
          </a:p>
          <a:p>
            <a:pPr lvl="1" eaLnBrk="1" hangingPunct="1"/>
            <a:r>
              <a:rPr lang="de-AT" altLang="en-US" sz="2400" dirty="0" smtClean="0"/>
              <a:t>agents (compromised using common weaknesses to install DDoS agents code), likely to be identified guilty during the first stage of the investigation</a:t>
            </a:r>
          </a:p>
          <a:p>
            <a:pPr lvl="1" eaLnBrk="1" hangingPunct="1"/>
            <a:r>
              <a:rPr lang="de-AT" altLang="en-US" sz="2400" dirty="0" smtClean="0"/>
              <a:t>end targets (during the attack)</a:t>
            </a:r>
          </a:p>
        </p:txBody>
      </p:sp>
      <p:sp>
        <p:nvSpPr>
          <p:cNvPr id="27653" name="Rectangle 4"/>
          <p:cNvSpPr>
            <a:spLocks noChangeArrowheads="1"/>
          </p:cNvSpPr>
          <p:nvPr/>
        </p:nvSpPr>
        <p:spPr bwMode="auto">
          <a:xfrm>
            <a:off x="7772400" y="421482"/>
            <a:ext cx="8382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dirty="0">
                <a:solidFill>
                  <a:schemeClr val="tx2"/>
                </a:solidFill>
              </a:rPr>
              <a:t>Cont.</a:t>
            </a:r>
          </a:p>
        </p:txBody>
      </p:sp>
    </p:spTree>
    <p:extLst>
      <p:ext uri="{BB962C8B-B14F-4D97-AF65-F5344CB8AC3E}">
        <p14:creationId xmlns="" xmlns:p14="http://schemas.microsoft.com/office/powerpoint/2010/main" val="2617372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457200" y="152400"/>
            <a:ext cx="8229600" cy="792163"/>
          </a:xfrm>
        </p:spPr>
        <p:txBody>
          <a:bodyPr/>
          <a:lstStyle/>
          <a:p>
            <a:pPr eaLnBrk="1" hangingPunct="1"/>
            <a:r>
              <a:rPr lang="de-AT" altLang="en-US" sz="3600" smtClean="0"/>
              <a:t>DDoS protection</a:t>
            </a:r>
          </a:p>
        </p:txBody>
      </p:sp>
      <p:sp>
        <p:nvSpPr>
          <p:cNvPr id="28676" name="Rectangle 3"/>
          <p:cNvSpPr>
            <a:spLocks noGrp="1" noChangeArrowheads="1"/>
          </p:cNvSpPr>
          <p:nvPr>
            <p:ph type="body" idx="1"/>
          </p:nvPr>
        </p:nvSpPr>
        <p:spPr>
          <a:xfrm>
            <a:off x="457200" y="1219200"/>
            <a:ext cx="8229600" cy="4648200"/>
          </a:xfrm>
        </p:spPr>
        <p:txBody>
          <a:bodyPr/>
          <a:lstStyle/>
          <a:p>
            <a:pPr eaLnBrk="1" hangingPunct="1"/>
            <a:r>
              <a:rPr lang="de-AT" altLang="en-US" sz="2400" smtClean="0"/>
              <a:t>Configure routers to filter network traffic</a:t>
            </a:r>
          </a:p>
          <a:p>
            <a:pPr lvl="1" eaLnBrk="1" hangingPunct="1"/>
            <a:r>
              <a:rPr lang="de-AT" altLang="en-US" sz="2000" smtClean="0"/>
              <a:t>Perform ingress filtering</a:t>
            </a:r>
          </a:p>
          <a:p>
            <a:pPr lvl="1" eaLnBrk="1" hangingPunct="1"/>
            <a:r>
              <a:rPr lang="de-AT" altLang="en-US" sz="2000" smtClean="0"/>
              <a:t>Configure traffic rate limiting (ICMP, SYN, UDP, etc)</a:t>
            </a:r>
          </a:p>
          <a:p>
            <a:pPr lvl="1" eaLnBrk="1" hangingPunct="1">
              <a:buFontTx/>
              <a:buNone/>
            </a:pPr>
            <a:endParaRPr lang="de-AT" altLang="en-US" sz="1000" smtClean="0"/>
          </a:p>
          <a:p>
            <a:pPr eaLnBrk="1" hangingPunct="1"/>
            <a:r>
              <a:rPr lang="de-AT" altLang="en-US" sz="2400" smtClean="0"/>
              <a:t>Deploy firewalls at the boundaries of your network</a:t>
            </a:r>
          </a:p>
          <a:p>
            <a:pPr lvl="1" eaLnBrk="1" hangingPunct="1"/>
            <a:r>
              <a:rPr lang="de-AT" altLang="en-US" sz="2000" smtClean="0"/>
              <a:t>The filtering system must be able to distinguish harmful uses of a network service from legitimate uses.</a:t>
            </a:r>
          </a:p>
          <a:p>
            <a:pPr lvl="1" eaLnBrk="1" hangingPunct="1">
              <a:buFontTx/>
              <a:buNone/>
            </a:pPr>
            <a:endParaRPr lang="de-AT" altLang="en-US" sz="1000" smtClean="0"/>
          </a:p>
          <a:p>
            <a:pPr eaLnBrk="1" hangingPunct="1"/>
            <a:r>
              <a:rPr lang="de-AT" altLang="en-US" sz="2400" smtClean="0"/>
              <a:t>Perform regular network vulnerability scans</a:t>
            </a:r>
          </a:p>
          <a:p>
            <a:pPr lvl="1" eaLnBrk="1" hangingPunct="1"/>
            <a:r>
              <a:rPr lang="de-AT" altLang="en-US" sz="2000" smtClean="0"/>
              <a:t>common and known vulnerabilities could be exploited to install DDoS agents.</a:t>
            </a:r>
          </a:p>
          <a:p>
            <a:pPr lvl="1" eaLnBrk="1" hangingPunct="1"/>
            <a:r>
              <a:rPr lang="de-AT" altLang="en-US" sz="2000" smtClean="0"/>
              <a:t>Identify the agents that are listening to the handler’s commands</a:t>
            </a:r>
          </a:p>
        </p:txBody>
      </p:sp>
    </p:spTree>
    <p:extLst>
      <p:ext uri="{BB962C8B-B14F-4D97-AF65-F5344CB8AC3E}">
        <p14:creationId xmlns="" xmlns:p14="http://schemas.microsoft.com/office/powerpoint/2010/main" val="40954942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84138"/>
            <a:ext cx="8229600" cy="792162"/>
          </a:xfrm>
        </p:spPr>
        <p:txBody>
          <a:bodyPr/>
          <a:lstStyle/>
          <a:p>
            <a:pPr eaLnBrk="1" hangingPunct="1"/>
            <a:r>
              <a:rPr lang="de-AT" altLang="en-US" sz="3600" dirty="0" smtClean="0"/>
              <a:t>DDoS protection</a:t>
            </a:r>
          </a:p>
        </p:txBody>
      </p:sp>
      <p:sp>
        <p:nvSpPr>
          <p:cNvPr id="29700" name="Rectangle 3"/>
          <p:cNvSpPr>
            <a:spLocks noGrp="1" noChangeArrowheads="1"/>
          </p:cNvSpPr>
          <p:nvPr>
            <p:ph type="body" idx="1"/>
          </p:nvPr>
        </p:nvSpPr>
        <p:spPr/>
        <p:txBody>
          <a:bodyPr/>
          <a:lstStyle/>
          <a:p>
            <a:pPr eaLnBrk="1" hangingPunct="1"/>
            <a:r>
              <a:rPr lang="de-AT" altLang="en-US" sz="2800" smtClean="0"/>
              <a:t>Install IDS (Intrusion Detection Systems) capable of detecting</a:t>
            </a:r>
          </a:p>
          <a:p>
            <a:pPr lvl="1" eaLnBrk="1" hangingPunct="1"/>
            <a:r>
              <a:rPr lang="de-AT" altLang="en-US" sz="2400" smtClean="0"/>
              <a:t>DDoS handler-to-agent communication</a:t>
            </a:r>
          </a:p>
          <a:p>
            <a:pPr lvl="1" eaLnBrk="1" hangingPunct="1"/>
            <a:r>
              <a:rPr lang="de-AT" altLang="en-US" sz="2400" smtClean="0"/>
              <a:t>DDoS agent-to-target attacks</a:t>
            </a:r>
          </a:p>
          <a:p>
            <a:pPr eaLnBrk="1" hangingPunct="1"/>
            <a:endParaRPr lang="de-AT" altLang="en-US" smtClean="0"/>
          </a:p>
        </p:txBody>
      </p:sp>
      <p:sp>
        <p:nvSpPr>
          <p:cNvPr id="29701" name="Rectangle 4"/>
          <p:cNvSpPr>
            <a:spLocks noChangeArrowheads="1"/>
          </p:cNvSpPr>
          <p:nvPr/>
        </p:nvSpPr>
        <p:spPr bwMode="auto">
          <a:xfrm>
            <a:off x="7620000" y="421482"/>
            <a:ext cx="8382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a:solidFill>
                  <a:schemeClr val="tx2"/>
                </a:solidFill>
              </a:rPr>
              <a:t>Cont.</a:t>
            </a:r>
          </a:p>
        </p:txBody>
      </p:sp>
    </p:spTree>
    <p:extLst>
      <p:ext uri="{BB962C8B-B14F-4D97-AF65-F5344CB8AC3E}">
        <p14:creationId xmlns="" xmlns:p14="http://schemas.microsoft.com/office/powerpoint/2010/main" val="971053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xfrm>
            <a:off x="457200" y="0"/>
            <a:ext cx="8229600" cy="1143000"/>
          </a:xfrm>
        </p:spPr>
        <p:txBody>
          <a:bodyPr/>
          <a:lstStyle/>
          <a:p>
            <a:pPr algn="r" eaLnBrk="1" hangingPunct="1"/>
            <a:r>
              <a:rPr lang="de-AT" altLang="en-US" sz="3600" dirty="0" smtClean="0"/>
              <a:t>Manifestation of DoS Attacks</a:t>
            </a:r>
            <a:r>
              <a:rPr lang="de-AT" altLang="en-US" sz="1600" dirty="0" smtClean="0"/>
              <a:t> </a:t>
            </a:r>
            <a:br>
              <a:rPr lang="de-AT" altLang="en-US" sz="1600" dirty="0" smtClean="0"/>
            </a:br>
            <a:endParaRPr lang="de-AT" altLang="en-US" sz="1600" dirty="0" smtClean="0"/>
          </a:p>
        </p:txBody>
      </p:sp>
      <p:sp>
        <p:nvSpPr>
          <p:cNvPr id="31749" name="Rectangle 3"/>
          <p:cNvSpPr>
            <a:spLocks noGrp="1" noChangeArrowheads="1"/>
          </p:cNvSpPr>
          <p:nvPr>
            <p:ph type="body" idx="1"/>
          </p:nvPr>
        </p:nvSpPr>
        <p:spPr>
          <a:xfrm>
            <a:off x="457200" y="1722438"/>
            <a:ext cx="8229600" cy="3230562"/>
          </a:xfrm>
        </p:spPr>
        <p:txBody>
          <a:bodyPr/>
          <a:lstStyle/>
          <a:p>
            <a:pPr eaLnBrk="1" hangingPunct="1"/>
            <a:r>
              <a:rPr lang="de-AT" altLang="en-US" sz="2800" dirty="0"/>
              <a:t>U</a:t>
            </a:r>
            <a:r>
              <a:rPr lang="de-AT" altLang="en-US" sz="2800" dirty="0" smtClean="0"/>
              <a:t>nusually slow network performance (opening files or accessing web sites) </a:t>
            </a:r>
          </a:p>
          <a:p>
            <a:pPr eaLnBrk="1" hangingPunct="1"/>
            <a:r>
              <a:rPr lang="de-AT" altLang="en-US" sz="2800" dirty="0" smtClean="0"/>
              <a:t>unavailability of a particular web site </a:t>
            </a:r>
          </a:p>
          <a:p>
            <a:pPr eaLnBrk="1" hangingPunct="1"/>
            <a:r>
              <a:rPr lang="de-AT" altLang="en-US" sz="2800" dirty="0" smtClean="0"/>
              <a:t>inability to access any web site </a:t>
            </a:r>
          </a:p>
          <a:p>
            <a:pPr eaLnBrk="1" hangingPunct="1"/>
            <a:r>
              <a:rPr lang="de-AT" altLang="en-US" sz="2800" dirty="0" smtClean="0"/>
              <a:t>dramatic increase in the number of spam emails received.</a:t>
            </a:r>
          </a:p>
        </p:txBody>
      </p:sp>
    </p:spTree>
    <p:extLst>
      <p:ext uri="{BB962C8B-B14F-4D97-AF65-F5344CB8AC3E}">
        <p14:creationId xmlns="" xmlns:p14="http://schemas.microsoft.com/office/powerpoint/2010/main" val="664252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Wireless Network</a:t>
            </a:r>
            <a:endParaRPr lang="en-US" dirty="0"/>
          </a:p>
        </p:txBody>
      </p:sp>
      <p:sp>
        <p:nvSpPr>
          <p:cNvPr id="3" name="Content Placeholder 2"/>
          <p:cNvSpPr>
            <a:spLocks noGrp="1"/>
          </p:cNvSpPr>
          <p:nvPr>
            <p:ph idx="1"/>
          </p:nvPr>
        </p:nvSpPr>
        <p:spPr/>
        <p:txBody>
          <a:bodyPr/>
          <a:lstStyle/>
          <a:p>
            <a:r>
              <a:rPr lang="en-US" sz="2400" dirty="0" smtClean="0"/>
              <a:t>Due to its nature, wireless Networks are more prone to security threats and vulnerabilities.</a:t>
            </a:r>
          </a:p>
          <a:p>
            <a:r>
              <a:rPr lang="en-US" sz="2400" dirty="0" smtClean="0"/>
              <a:t>Since, the medium is air (radio waves), it cannot be physically protected. </a:t>
            </a:r>
            <a:endParaRPr lang="en-US" sz="2400" dirty="0"/>
          </a:p>
        </p:txBody>
      </p:sp>
      <p:pic>
        <p:nvPicPr>
          <p:cNvPr id="1026" name="Picture 2" descr="http://rabble.ca/sites/rabble/files/imagecache/350px-width-scale-PREVIEW/node-images/signalpublicdomain.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53050" y="3023937"/>
            <a:ext cx="3333750" cy="3505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18346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altLang="en-US"/>
              <a:t>Wireless LANs</a:t>
            </a:r>
          </a:p>
        </p:txBody>
      </p:sp>
      <p:sp>
        <p:nvSpPr>
          <p:cNvPr id="5123" name="Rectangle 3"/>
          <p:cNvSpPr>
            <a:spLocks noGrp="1" noChangeArrowheads="1"/>
          </p:cNvSpPr>
          <p:nvPr>
            <p:ph type="body" idx="1"/>
          </p:nvPr>
        </p:nvSpPr>
        <p:spPr/>
        <p:txBody>
          <a:bodyPr/>
          <a:lstStyle/>
          <a:p>
            <a:pPr>
              <a:lnSpc>
                <a:spcPct val="90000"/>
              </a:lnSpc>
            </a:pPr>
            <a:r>
              <a:rPr lang="en-GB" altLang="en-US" sz="2400" dirty="0"/>
              <a:t>IEEE ratified 802.11 in 1997.</a:t>
            </a:r>
          </a:p>
          <a:p>
            <a:pPr lvl="1">
              <a:lnSpc>
                <a:spcPct val="90000"/>
              </a:lnSpc>
            </a:pPr>
            <a:r>
              <a:rPr lang="en-GB" altLang="en-US" sz="2400" dirty="0"/>
              <a:t>Also known as Wi-Fi.</a:t>
            </a:r>
          </a:p>
          <a:p>
            <a:pPr>
              <a:lnSpc>
                <a:spcPct val="90000"/>
              </a:lnSpc>
            </a:pPr>
            <a:r>
              <a:rPr lang="en-GB" altLang="en-US" sz="2400" dirty="0"/>
              <a:t>Wireless LAN at 1 Mbps &amp; 2 Mbps.</a:t>
            </a:r>
          </a:p>
          <a:p>
            <a:pPr>
              <a:lnSpc>
                <a:spcPct val="90000"/>
              </a:lnSpc>
            </a:pPr>
            <a:r>
              <a:rPr lang="en-GB" altLang="en-US" sz="2400" dirty="0"/>
              <a:t>WECA (Wireless Ethernet Compatibility Alliance) promoted Interoperability.</a:t>
            </a:r>
          </a:p>
          <a:p>
            <a:pPr lvl="1">
              <a:lnSpc>
                <a:spcPct val="90000"/>
              </a:lnSpc>
            </a:pPr>
            <a:r>
              <a:rPr lang="en-GB" altLang="en-US" sz="2400" dirty="0"/>
              <a:t>Now Wi-Fi Alliance</a:t>
            </a:r>
          </a:p>
          <a:p>
            <a:pPr>
              <a:lnSpc>
                <a:spcPct val="90000"/>
              </a:lnSpc>
            </a:pPr>
            <a:r>
              <a:rPr lang="en-GB" altLang="en-US" sz="2400" dirty="0"/>
              <a:t>802.11 focuses on Layer 1 &amp; Layer 2 of OSI model.</a:t>
            </a:r>
          </a:p>
          <a:p>
            <a:pPr lvl="1">
              <a:lnSpc>
                <a:spcPct val="90000"/>
              </a:lnSpc>
            </a:pPr>
            <a:r>
              <a:rPr lang="en-GB" altLang="en-US" sz="2400" dirty="0"/>
              <a:t>Physical layer</a:t>
            </a:r>
          </a:p>
          <a:p>
            <a:pPr lvl="1">
              <a:lnSpc>
                <a:spcPct val="90000"/>
              </a:lnSpc>
            </a:pPr>
            <a:r>
              <a:rPr lang="en-GB" altLang="en-US" sz="2400" dirty="0"/>
              <a:t>Data link layer</a:t>
            </a:r>
          </a:p>
        </p:txBody>
      </p:sp>
      <p:pic>
        <p:nvPicPr>
          <p:cNvPr id="33794" name="Picture 2" descr="http://media.flysfo.com/Wifi-Hotspots.gif"/>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316308" y="2947737"/>
            <a:ext cx="1248714" cy="86660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34977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GB" altLang="en-US"/>
              <a:t>802.11 Components</a:t>
            </a:r>
          </a:p>
        </p:txBody>
      </p:sp>
      <p:sp>
        <p:nvSpPr>
          <p:cNvPr id="50179" name="Rectangle 3"/>
          <p:cNvSpPr>
            <a:spLocks noGrp="1" noChangeArrowheads="1"/>
          </p:cNvSpPr>
          <p:nvPr>
            <p:ph type="body" idx="1"/>
          </p:nvPr>
        </p:nvSpPr>
        <p:spPr/>
        <p:txBody>
          <a:bodyPr/>
          <a:lstStyle/>
          <a:p>
            <a:r>
              <a:rPr lang="en-GB" altLang="en-US"/>
              <a:t>Two pieces of equipment defined:</a:t>
            </a:r>
          </a:p>
          <a:p>
            <a:pPr lvl="1"/>
            <a:r>
              <a:rPr lang="en-GB" altLang="en-US"/>
              <a:t>Wireless station</a:t>
            </a:r>
          </a:p>
          <a:p>
            <a:pPr lvl="2"/>
            <a:r>
              <a:rPr lang="en-GB" altLang="en-US"/>
              <a:t>A desktop or laptop PC or PDA with a wireless NIC.</a:t>
            </a:r>
          </a:p>
          <a:p>
            <a:pPr lvl="1"/>
            <a:r>
              <a:rPr lang="en-GB" altLang="en-US"/>
              <a:t>Access point</a:t>
            </a:r>
          </a:p>
          <a:p>
            <a:pPr lvl="2"/>
            <a:r>
              <a:rPr lang="en-GB" altLang="en-US"/>
              <a:t>A bridge between wireless and wired networks</a:t>
            </a:r>
          </a:p>
          <a:p>
            <a:pPr lvl="2"/>
            <a:r>
              <a:rPr lang="en-GB" altLang="en-US"/>
              <a:t>Composed of</a:t>
            </a:r>
          </a:p>
          <a:p>
            <a:pPr lvl="3"/>
            <a:r>
              <a:rPr lang="en-GB" altLang="en-US"/>
              <a:t>Radio</a:t>
            </a:r>
          </a:p>
          <a:p>
            <a:pPr lvl="3"/>
            <a:r>
              <a:rPr lang="en-GB" altLang="en-US"/>
              <a:t>Wired network interface (usually 802.3)</a:t>
            </a:r>
          </a:p>
          <a:p>
            <a:pPr lvl="3"/>
            <a:r>
              <a:rPr lang="en-GB" altLang="en-US"/>
              <a:t>Bridging software</a:t>
            </a:r>
          </a:p>
          <a:p>
            <a:pPr lvl="2"/>
            <a:r>
              <a:rPr lang="en-GB" altLang="en-US"/>
              <a:t>Aggregates access for multiple wireless stations to wired network.</a:t>
            </a:r>
          </a:p>
        </p:txBody>
      </p:sp>
    </p:spTree>
    <p:extLst>
      <p:ext uri="{BB962C8B-B14F-4D97-AF65-F5344CB8AC3E}">
        <p14:creationId xmlns="" xmlns:p14="http://schemas.microsoft.com/office/powerpoint/2010/main" val="29251643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GB" altLang="en-US"/>
              <a:t>802.11 modes</a:t>
            </a:r>
          </a:p>
        </p:txBody>
      </p:sp>
      <p:sp>
        <p:nvSpPr>
          <p:cNvPr id="52227" name="Rectangle 3"/>
          <p:cNvSpPr>
            <a:spLocks noGrp="1" noChangeArrowheads="1"/>
          </p:cNvSpPr>
          <p:nvPr>
            <p:ph type="body" idx="1"/>
          </p:nvPr>
        </p:nvSpPr>
        <p:spPr/>
        <p:txBody>
          <a:bodyPr/>
          <a:lstStyle/>
          <a:p>
            <a:r>
              <a:rPr lang="en-GB" altLang="en-US" sz="2400"/>
              <a:t>Infrastructure mode</a:t>
            </a:r>
          </a:p>
          <a:p>
            <a:pPr lvl="1"/>
            <a:r>
              <a:rPr lang="en-GB" altLang="en-US" sz="2000"/>
              <a:t>Basic Service Set</a:t>
            </a:r>
          </a:p>
          <a:p>
            <a:pPr lvl="2"/>
            <a:r>
              <a:rPr lang="en-GB" altLang="en-US" sz="1800"/>
              <a:t>One access point</a:t>
            </a:r>
          </a:p>
          <a:p>
            <a:pPr lvl="1"/>
            <a:r>
              <a:rPr lang="en-GB" altLang="en-US" sz="2000"/>
              <a:t>Extended Service Set</a:t>
            </a:r>
          </a:p>
          <a:p>
            <a:pPr lvl="2"/>
            <a:r>
              <a:rPr lang="en-GB" altLang="en-US" sz="1800"/>
              <a:t>Two or more BSSs forming a single subnet.</a:t>
            </a:r>
          </a:p>
          <a:p>
            <a:pPr lvl="1"/>
            <a:r>
              <a:rPr lang="en-GB" altLang="en-US" sz="2000"/>
              <a:t>Most corporate LANs in this mode.</a:t>
            </a:r>
          </a:p>
          <a:p>
            <a:r>
              <a:rPr lang="en-GB" altLang="en-US" sz="2400"/>
              <a:t>Ad-hoc mode</a:t>
            </a:r>
          </a:p>
          <a:p>
            <a:pPr lvl="1"/>
            <a:r>
              <a:rPr lang="en-GB" altLang="en-US" sz="2000"/>
              <a:t>Also called peer-to-peer.</a:t>
            </a:r>
          </a:p>
          <a:p>
            <a:pPr lvl="1"/>
            <a:r>
              <a:rPr lang="en-GB" altLang="en-US" sz="2000"/>
              <a:t>Independent Basic Service Set</a:t>
            </a:r>
          </a:p>
          <a:p>
            <a:pPr lvl="1"/>
            <a:r>
              <a:rPr lang="en-GB" altLang="en-US" sz="2000"/>
              <a:t>Set of 802.11 wireless stations that communicate directly without an access point.</a:t>
            </a:r>
          </a:p>
          <a:p>
            <a:pPr lvl="2"/>
            <a:r>
              <a:rPr lang="en-GB" altLang="en-US" sz="1800"/>
              <a:t>Useful for quick &amp; easy wireless networks.</a:t>
            </a:r>
          </a:p>
        </p:txBody>
      </p:sp>
    </p:spTree>
    <p:extLst>
      <p:ext uri="{BB962C8B-B14F-4D97-AF65-F5344CB8AC3E}">
        <p14:creationId xmlns="" xmlns:p14="http://schemas.microsoft.com/office/powerpoint/2010/main" val="2438925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CA" altLang="en-US" smtClean="0"/>
              <a:t>Service Set Identifiers</a:t>
            </a:r>
            <a:endParaRPr lang="en-US" altLang="en-US" smtClean="0"/>
          </a:p>
        </p:txBody>
      </p:sp>
      <p:sp>
        <p:nvSpPr>
          <p:cNvPr id="29699" name="Content Placeholder 2"/>
          <p:cNvSpPr>
            <a:spLocks noGrp="1"/>
          </p:cNvSpPr>
          <p:nvPr>
            <p:ph idx="1"/>
          </p:nvPr>
        </p:nvSpPr>
        <p:spPr>
          <a:xfrm>
            <a:off x="601662" y="1212433"/>
            <a:ext cx="8349833" cy="5172325"/>
          </a:xfrm>
        </p:spPr>
        <p:txBody>
          <a:bodyPr/>
          <a:lstStyle/>
          <a:p>
            <a:r>
              <a:rPr lang="en-US" altLang="en-US" sz="2000" dirty="0" smtClean="0"/>
              <a:t>The Service Set Identifier (SSID) is the name of the wireless network. A wireless router or access point broadcasts the SSID by default so that wireless devices can detect the wireless network. </a:t>
            </a:r>
          </a:p>
          <a:p>
            <a:r>
              <a:rPr lang="en-US" altLang="en-US" sz="2000" dirty="0" smtClean="0"/>
              <a:t>To disable SSID broadcasting, use the following path, as shown in the figure:</a:t>
            </a:r>
          </a:p>
          <a:p>
            <a:r>
              <a:rPr lang="en-US" altLang="en-US" sz="2000" b="1" dirty="0" smtClean="0"/>
              <a:t>Wireless &gt; Basic Wireless Settings &gt;</a:t>
            </a:r>
            <a:r>
              <a:rPr lang="en-US" altLang="en-US" sz="2000" dirty="0" smtClean="0"/>
              <a:t> select </a:t>
            </a:r>
            <a:r>
              <a:rPr lang="en-US" altLang="en-US" sz="2000" b="1" dirty="0" smtClean="0"/>
              <a:t>Disabled</a:t>
            </a:r>
            <a:r>
              <a:rPr lang="en-US" altLang="en-US" sz="2000" dirty="0" smtClean="0"/>
              <a:t> for SSID Broadcast </a:t>
            </a:r>
            <a:r>
              <a:rPr lang="en-US" altLang="en-US" sz="2000" b="1" dirty="0" smtClean="0"/>
              <a:t>&gt; Save Settings &gt; Continue</a:t>
            </a:r>
            <a:endParaRPr lang="en-US" altLang="en-US" sz="2000" dirty="0" smtClean="0"/>
          </a:p>
          <a:p>
            <a:r>
              <a:rPr lang="en-US" altLang="en-US" sz="2000" dirty="0" smtClean="0"/>
              <a:t>Disabling the SSID broadcast provides very little security. If the SSID broadcast is disabled, each computer user that wants to connect to the wireless network must enter the SSID manually. When a computer is searching for a wireless network, it will broadcast the SSID. </a:t>
            </a:r>
          </a:p>
        </p:txBody>
      </p:sp>
    </p:spTree>
    <p:extLst>
      <p:ext uri="{BB962C8B-B14F-4D97-AF65-F5344CB8AC3E}">
        <p14:creationId xmlns="" xmlns:p14="http://schemas.microsoft.com/office/powerpoint/2010/main" val="284017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GB" altLang="en-US"/>
              <a:t>Infrastructure mode</a:t>
            </a:r>
          </a:p>
        </p:txBody>
      </p:sp>
      <p:pic>
        <p:nvPicPr>
          <p:cNvPr id="54276" name="Picture 4"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828800" y="4343400"/>
            <a:ext cx="1081088" cy="752475"/>
          </a:xfrm>
          <a:prstGeom prst="rect">
            <a:avLst/>
          </a:prstGeom>
          <a:noFill/>
          <a:extLst>
            <a:ext uri="{909E8E84-426E-40DD-AFC4-6F175D3DCCD1}">
              <a14:hiddenFill xmlns="" xmlns:a14="http://schemas.microsoft.com/office/drawing/2010/main">
                <a:solidFill>
                  <a:srgbClr val="FFFFFF"/>
                </a:solidFill>
              </a14:hiddenFill>
            </a:ext>
          </a:extLst>
        </p:spPr>
      </p:pic>
      <p:pic>
        <p:nvPicPr>
          <p:cNvPr id="54277" name="Picture 5" descr="accesspoint"/>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743200" y="3505200"/>
            <a:ext cx="1066800" cy="568325"/>
          </a:xfrm>
          <a:prstGeom prst="rect">
            <a:avLst/>
          </a:prstGeom>
          <a:noFill/>
          <a:extLst>
            <a:ext uri="{909E8E84-426E-40DD-AFC4-6F175D3DCCD1}">
              <a14:hiddenFill xmlns="" xmlns:a14="http://schemas.microsoft.com/office/drawing/2010/main">
                <a:solidFill>
                  <a:srgbClr val="FFFFFF"/>
                </a:solidFill>
              </a14:hiddenFill>
            </a:ext>
          </a:extLst>
        </p:spPr>
      </p:pic>
      <p:pic>
        <p:nvPicPr>
          <p:cNvPr id="54278" name="Picture 6"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124200" y="4800600"/>
            <a:ext cx="1081088" cy="752475"/>
          </a:xfrm>
          <a:prstGeom prst="rect">
            <a:avLst/>
          </a:prstGeom>
          <a:noFill/>
          <a:extLst>
            <a:ext uri="{909E8E84-426E-40DD-AFC4-6F175D3DCCD1}">
              <a14:hiddenFill xmlns="" xmlns:a14="http://schemas.microsoft.com/office/drawing/2010/main">
                <a:solidFill>
                  <a:srgbClr val="FFFFFF"/>
                </a:solidFill>
              </a14:hiddenFill>
            </a:ext>
          </a:extLst>
        </p:spPr>
      </p:pic>
      <p:pic>
        <p:nvPicPr>
          <p:cNvPr id="54279" name="Picture 7"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038600" y="4114800"/>
            <a:ext cx="1081088" cy="752475"/>
          </a:xfrm>
          <a:prstGeom prst="rect">
            <a:avLst/>
          </a:prstGeom>
          <a:noFill/>
          <a:extLst>
            <a:ext uri="{909E8E84-426E-40DD-AFC4-6F175D3DCCD1}">
              <a14:hiddenFill xmlns="" xmlns:a14="http://schemas.microsoft.com/office/drawing/2010/main">
                <a:solidFill>
                  <a:srgbClr val="FFFFFF"/>
                </a:solidFill>
              </a14:hiddenFill>
            </a:ext>
          </a:extLst>
        </p:spPr>
      </p:pic>
      <p:sp>
        <p:nvSpPr>
          <p:cNvPr id="54280" name="Line 8"/>
          <p:cNvSpPr>
            <a:spLocks noChangeShapeType="1"/>
          </p:cNvSpPr>
          <p:nvPr/>
        </p:nvSpPr>
        <p:spPr bwMode="auto">
          <a:xfrm flipH="1" flipV="1">
            <a:off x="1804988" y="2794000"/>
            <a:ext cx="1243012" cy="78740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54281" name="Picture 9" descr="accesspoint"/>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638800" y="2743200"/>
            <a:ext cx="1066800" cy="568325"/>
          </a:xfrm>
          <a:prstGeom prst="rect">
            <a:avLst/>
          </a:prstGeom>
          <a:noFill/>
          <a:extLst>
            <a:ext uri="{909E8E84-426E-40DD-AFC4-6F175D3DCCD1}">
              <a14:hiddenFill xmlns="" xmlns:a14="http://schemas.microsoft.com/office/drawing/2010/main">
                <a:solidFill>
                  <a:srgbClr val="FFFFFF"/>
                </a:solidFill>
              </a14:hiddenFill>
            </a:ext>
          </a:extLst>
        </p:spPr>
      </p:pic>
      <p:sp>
        <p:nvSpPr>
          <p:cNvPr id="54282" name="Line 10"/>
          <p:cNvSpPr>
            <a:spLocks noChangeShapeType="1"/>
          </p:cNvSpPr>
          <p:nvPr/>
        </p:nvSpPr>
        <p:spPr bwMode="auto">
          <a:xfrm flipH="1" flipV="1">
            <a:off x="4724400" y="2057400"/>
            <a:ext cx="1219200" cy="76200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3" name="Line 11"/>
          <p:cNvSpPr>
            <a:spLocks noChangeShapeType="1"/>
          </p:cNvSpPr>
          <p:nvPr/>
        </p:nvSpPr>
        <p:spPr bwMode="auto">
          <a:xfrm flipV="1">
            <a:off x="228600" y="1676400"/>
            <a:ext cx="5943600" cy="152400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54284" name="Picture 12"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781800" y="3429000"/>
            <a:ext cx="1081088" cy="752475"/>
          </a:xfrm>
          <a:prstGeom prst="rect">
            <a:avLst/>
          </a:prstGeom>
          <a:noFill/>
          <a:extLst>
            <a:ext uri="{909E8E84-426E-40DD-AFC4-6F175D3DCCD1}">
              <a14:hiddenFill xmlns="" xmlns:a14="http://schemas.microsoft.com/office/drawing/2010/main">
                <a:solidFill>
                  <a:srgbClr val="FFFFFF"/>
                </a:solidFill>
              </a14:hiddenFill>
            </a:ext>
          </a:extLst>
        </p:spPr>
      </p:pic>
      <p:sp>
        <p:nvSpPr>
          <p:cNvPr id="54285" name="Oval 13"/>
          <p:cNvSpPr>
            <a:spLocks noChangeArrowheads="1"/>
          </p:cNvSpPr>
          <p:nvPr/>
        </p:nvSpPr>
        <p:spPr bwMode="auto">
          <a:xfrm>
            <a:off x="1447800" y="3200400"/>
            <a:ext cx="3962400" cy="2514600"/>
          </a:xfrm>
          <a:prstGeom prst="ellipse">
            <a:avLst/>
          </a:prstGeom>
          <a:noFill/>
          <a:ln w="28575" cap="rnd">
            <a:solidFill>
              <a:schemeClr val="tx1"/>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86" name="Oval 14"/>
          <p:cNvSpPr>
            <a:spLocks noChangeArrowheads="1"/>
          </p:cNvSpPr>
          <p:nvPr/>
        </p:nvSpPr>
        <p:spPr bwMode="auto">
          <a:xfrm>
            <a:off x="4724400" y="2209800"/>
            <a:ext cx="3962400" cy="2514600"/>
          </a:xfrm>
          <a:prstGeom prst="ellipse">
            <a:avLst/>
          </a:prstGeom>
          <a:noFill/>
          <a:ln w="28575" cap="rnd">
            <a:solidFill>
              <a:schemeClr val="tx1"/>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87" name="Text Box 15"/>
          <p:cNvSpPr txBox="1">
            <a:spLocks noChangeArrowheads="1"/>
          </p:cNvSpPr>
          <p:nvPr/>
        </p:nvSpPr>
        <p:spPr bwMode="auto">
          <a:xfrm>
            <a:off x="1600200" y="3962400"/>
            <a:ext cx="2894013" cy="581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600">
                <a:latin typeface="Verdana" panose="020B0604030504040204" pitchFamily="34" charset="0"/>
              </a:rPr>
              <a:t>Basic Service Set (BSS) – </a:t>
            </a:r>
          </a:p>
          <a:p>
            <a:pPr algn="ctr"/>
            <a:r>
              <a:rPr lang="en-GB" altLang="en-US" sz="1600">
                <a:latin typeface="Verdana" panose="020B0604030504040204" pitchFamily="34" charset="0"/>
              </a:rPr>
              <a:t>Single cell</a:t>
            </a:r>
            <a:endParaRPr lang="en-US" altLang="en-US" sz="1600">
              <a:latin typeface="Verdana" panose="020B0604030504040204" pitchFamily="34" charset="0"/>
            </a:endParaRPr>
          </a:p>
        </p:txBody>
      </p:sp>
      <p:sp>
        <p:nvSpPr>
          <p:cNvPr id="54288" name="Text Box 16"/>
          <p:cNvSpPr txBox="1">
            <a:spLocks noChangeArrowheads="1"/>
          </p:cNvSpPr>
          <p:nvPr/>
        </p:nvSpPr>
        <p:spPr bwMode="auto">
          <a:xfrm>
            <a:off x="5197475" y="5003800"/>
            <a:ext cx="3305175" cy="581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600">
                <a:latin typeface="Verdana" panose="020B0604030504040204" pitchFamily="34" charset="0"/>
              </a:rPr>
              <a:t>Extended Service Set (ESS) – </a:t>
            </a:r>
          </a:p>
          <a:p>
            <a:pPr algn="ctr"/>
            <a:r>
              <a:rPr lang="en-GB" altLang="en-US" sz="1600">
                <a:latin typeface="Verdana" panose="020B0604030504040204" pitchFamily="34" charset="0"/>
              </a:rPr>
              <a:t>Multiple cells</a:t>
            </a:r>
            <a:endParaRPr lang="en-US" altLang="en-US" sz="1600">
              <a:latin typeface="Verdana" panose="020B0604030504040204" pitchFamily="34" charset="0"/>
            </a:endParaRPr>
          </a:p>
        </p:txBody>
      </p:sp>
      <p:sp>
        <p:nvSpPr>
          <p:cNvPr id="54289" name="Text Box 17"/>
          <p:cNvSpPr txBox="1">
            <a:spLocks noChangeArrowheads="1"/>
          </p:cNvSpPr>
          <p:nvPr/>
        </p:nvSpPr>
        <p:spPr bwMode="auto">
          <a:xfrm>
            <a:off x="5562600" y="3200400"/>
            <a:ext cx="1290638"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400">
                <a:latin typeface="Verdana" panose="020B0604030504040204" pitchFamily="34" charset="0"/>
              </a:rPr>
              <a:t>Access Point</a:t>
            </a:r>
            <a:endParaRPr lang="en-US" altLang="en-US" sz="1400">
              <a:latin typeface="Verdana" panose="020B0604030504040204" pitchFamily="34" charset="0"/>
            </a:endParaRPr>
          </a:p>
        </p:txBody>
      </p:sp>
      <p:sp>
        <p:nvSpPr>
          <p:cNvPr id="54290" name="Text Box 18"/>
          <p:cNvSpPr txBox="1">
            <a:spLocks noChangeArrowheads="1"/>
          </p:cNvSpPr>
          <p:nvPr/>
        </p:nvSpPr>
        <p:spPr bwMode="auto">
          <a:xfrm>
            <a:off x="6934200" y="4114800"/>
            <a:ext cx="822325"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400">
                <a:latin typeface="Verdana" panose="020B0604030504040204" pitchFamily="34" charset="0"/>
              </a:rPr>
              <a:t>Station</a:t>
            </a:r>
            <a:endParaRPr lang="en-US" altLang="en-US" sz="1400">
              <a:latin typeface="Verdana" panose="020B0604030504040204" pitchFamily="34" charset="0"/>
            </a:endParaRPr>
          </a:p>
        </p:txBody>
      </p:sp>
    </p:spTree>
    <p:extLst>
      <p:ext uri="{BB962C8B-B14F-4D97-AF65-F5344CB8AC3E}">
        <p14:creationId xmlns="" xmlns:p14="http://schemas.microsoft.com/office/powerpoint/2010/main" val="12371166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GB" altLang="en-US"/>
              <a:t>Ad-hoc mode</a:t>
            </a:r>
          </a:p>
        </p:txBody>
      </p:sp>
      <p:pic>
        <p:nvPicPr>
          <p:cNvPr id="72707" name="Picture 3"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752600" y="3124200"/>
            <a:ext cx="1081088" cy="752475"/>
          </a:xfrm>
          <a:prstGeom prst="rect">
            <a:avLst/>
          </a:prstGeom>
          <a:noFill/>
          <a:extLst>
            <a:ext uri="{909E8E84-426E-40DD-AFC4-6F175D3DCCD1}">
              <a14:hiddenFill xmlns="" xmlns:a14="http://schemas.microsoft.com/office/drawing/2010/main">
                <a:solidFill>
                  <a:srgbClr val="FFFFFF"/>
                </a:solidFill>
              </a14:hiddenFill>
            </a:ext>
          </a:extLst>
        </p:spPr>
      </p:pic>
      <p:pic>
        <p:nvPicPr>
          <p:cNvPr id="72709" name="Picture 5"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733800" y="4114800"/>
            <a:ext cx="1081088" cy="752475"/>
          </a:xfrm>
          <a:prstGeom prst="rect">
            <a:avLst/>
          </a:prstGeom>
          <a:noFill/>
          <a:extLst>
            <a:ext uri="{909E8E84-426E-40DD-AFC4-6F175D3DCCD1}">
              <a14:hiddenFill xmlns="" xmlns:a14="http://schemas.microsoft.com/office/drawing/2010/main">
                <a:solidFill>
                  <a:srgbClr val="FFFFFF"/>
                </a:solidFill>
              </a14:hiddenFill>
            </a:ext>
          </a:extLst>
        </p:spPr>
      </p:pic>
      <p:pic>
        <p:nvPicPr>
          <p:cNvPr id="72710" name="Picture 6"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562600" y="2895600"/>
            <a:ext cx="1081088" cy="752475"/>
          </a:xfrm>
          <a:prstGeom prst="rect">
            <a:avLst/>
          </a:prstGeom>
          <a:noFill/>
          <a:extLst>
            <a:ext uri="{909E8E84-426E-40DD-AFC4-6F175D3DCCD1}">
              <a14:hiddenFill xmlns="" xmlns:a14="http://schemas.microsoft.com/office/drawing/2010/main">
                <a:solidFill>
                  <a:srgbClr val="FFFFFF"/>
                </a:solidFill>
              </a14:hiddenFill>
            </a:ext>
          </a:extLst>
        </p:spPr>
      </p:pic>
      <p:sp>
        <p:nvSpPr>
          <p:cNvPr id="72718" name="Text Box 14"/>
          <p:cNvSpPr txBox="1">
            <a:spLocks noChangeArrowheads="1"/>
          </p:cNvSpPr>
          <p:nvPr/>
        </p:nvSpPr>
        <p:spPr bwMode="auto">
          <a:xfrm>
            <a:off x="2119313" y="5308600"/>
            <a:ext cx="407352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GB" altLang="en-US" sz="1600">
                <a:latin typeface="Verdana" panose="020B0604030504040204" pitchFamily="34" charset="0"/>
              </a:rPr>
              <a:t>Independent Basic Service Set (IBSS)</a:t>
            </a:r>
            <a:endParaRPr lang="en-US" altLang="en-US" sz="1600">
              <a:latin typeface="Verdana" panose="020B0604030504040204" pitchFamily="34" charset="0"/>
            </a:endParaRPr>
          </a:p>
        </p:txBody>
      </p:sp>
      <p:pic>
        <p:nvPicPr>
          <p:cNvPr id="72722" name="Picture 18" descr="laptop"/>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352800" y="2057400"/>
            <a:ext cx="1081088" cy="752475"/>
          </a:xfrm>
          <a:prstGeom prst="rect">
            <a:avLst/>
          </a:prstGeom>
          <a:noFill/>
          <a:extLst>
            <a:ext uri="{909E8E84-426E-40DD-AFC4-6F175D3DCCD1}">
              <a14:hiddenFill xmlns="" xmlns:a14="http://schemas.microsoft.com/office/drawing/2010/main">
                <a:solidFill>
                  <a:srgbClr val="FFFFFF"/>
                </a:solidFill>
              </a14:hiddenFill>
            </a:ext>
          </a:extLst>
        </p:spPr>
      </p:pic>
      <p:sp>
        <p:nvSpPr>
          <p:cNvPr id="72723" name="Line 19"/>
          <p:cNvSpPr>
            <a:spLocks noChangeShapeType="1"/>
          </p:cNvSpPr>
          <p:nvPr/>
        </p:nvSpPr>
        <p:spPr bwMode="auto">
          <a:xfrm flipV="1">
            <a:off x="2819400" y="3429000"/>
            <a:ext cx="2590800" cy="152400"/>
          </a:xfrm>
          <a:prstGeom prst="line">
            <a:avLst/>
          </a:prstGeom>
          <a:noFill/>
          <a:ln w="28575" cap="rnd">
            <a:solidFill>
              <a:schemeClr val="tx1"/>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4" name="Line 20"/>
          <p:cNvSpPr>
            <a:spLocks noChangeShapeType="1"/>
          </p:cNvSpPr>
          <p:nvPr/>
        </p:nvSpPr>
        <p:spPr bwMode="auto">
          <a:xfrm>
            <a:off x="4038600" y="2819400"/>
            <a:ext cx="0" cy="1295400"/>
          </a:xfrm>
          <a:prstGeom prst="line">
            <a:avLst/>
          </a:prstGeom>
          <a:noFill/>
          <a:ln w="28575" cap="rnd">
            <a:solidFill>
              <a:schemeClr val="tx1"/>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5" name="Line 21"/>
          <p:cNvSpPr>
            <a:spLocks noChangeShapeType="1"/>
          </p:cNvSpPr>
          <p:nvPr/>
        </p:nvSpPr>
        <p:spPr bwMode="auto">
          <a:xfrm flipV="1">
            <a:off x="4572000" y="3581400"/>
            <a:ext cx="1143000" cy="762000"/>
          </a:xfrm>
          <a:prstGeom prst="line">
            <a:avLst/>
          </a:prstGeom>
          <a:noFill/>
          <a:ln w="28575" cap="rnd">
            <a:solidFill>
              <a:schemeClr val="tx1"/>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6" name="Line 22"/>
          <p:cNvSpPr>
            <a:spLocks noChangeShapeType="1"/>
          </p:cNvSpPr>
          <p:nvPr/>
        </p:nvSpPr>
        <p:spPr bwMode="auto">
          <a:xfrm flipV="1">
            <a:off x="2590800" y="2819400"/>
            <a:ext cx="1066800" cy="609600"/>
          </a:xfrm>
          <a:prstGeom prst="line">
            <a:avLst/>
          </a:prstGeom>
          <a:noFill/>
          <a:ln w="28575" cap="rnd">
            <a:solidFill>
              <a:schemeClr val="tx1"/>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7" name="Line 23"/>
          <p:cNvSpPr>
            <a:spLocks noChangeShapeType="1"/>
          </p:cNvSpPr>
          <p:nvPr/>
        </p:nvSpPr>
        <p:spPr bwMode="auto">
          <a:xfrm>
            <a:off x="4343400" y="2743200"/>
            <a:ext cx="1219200" cy="533400"/>
          </a:xfrm>
          <a:prstGeom prst="line">
            <a:avLst/>
          </a:prstGeom>
          <a:noFill/>
          <a:ln w="28575" cap="rnd">
            <a:solidFill>
              <a:schemeClr val="tx1"/>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8" name="Line 24"/>
          <p:cNvSpPr>
            <a:spLocks noChangeShapeType="1"/>
          </p:cNvSpPr>
          <p:nvPr/>
        </p:nvSpPr>
        <p:spPr bwMode="auto">
          <a:xfrm>
            <a:off x="2514600" y="3810000"/>
            <a:ext cx="1066800" cy="685800"/>
          </a:xfrm>
          <a:prstGeom prst="line">
            <a:avLst/>
          </a:prstGeom>
          <a:noFill/>
          <a:ln w="28575" cap="rnd">
            <a:solidFill>
              <a:schemeClr val="tx1"/>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41262819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GB" altLang="en-US"/>
              <a:t>Joining a BSS</a:t>
            </a:r>
          </a:p>
        </p:txBody>
      </p:sp>
      <p:sp>
        <p:nvSpPr>
          <p:cNvPr id="79875" name="Rectangle 3"/>
          <p:cNvSpPr>
            <a:spLocks noGrp="1" noChangeArrowheads="1"/>
          </p:cNvSpPr>
          <p:nvPr>
            <p:ph type="body" idx="1"/>
          </p:nvPr>
        </p:nvSpPr>
        <p:spPr/>
        <p:txBody>
          <a:bodyPr/>
          <a:lstStyle/>
          <a:p>
            <a:pPr>
              <a:lnSpc>
                <a:spcPct val="90000"/>
              </a:lnSpc>
            </a:pPr>
            <a:r>
              <a:rPr lang="en-GB" altLang="en-US" sz="2400" dirty="0"/>
              <a:t>When 802.11 client enters range of one or more APs</a:t>
            </a:r>
          </a:p>
          <a:p>
            <a:pPr lvl="1">
              <a:lnSpc>
                <a:spcPct val="90000"/>
              </a:lnSpc>
            </a:pPr>
            <a:r>
              <a:rPr lang="en-GB" altLang="en-US" sz="2400" dirty="0"/>
              <a:t>APs send beacons.</a:t>
            </a:r>
          </a:p>
          <a:p>
            <a:pPr lvl="1">
              <a:lnSpc>
                <a:spcPct val="90000"/>
              </a:lnSpc>
            </a:pPr>
            <a:r>
              <a:rPr lang="en-GB" altLang="en-US" sz="2400" dirty="0"/>
              <a:t>AP beacon can include SSID.</a:t>
            </a:r>
          </a:p>
          <a:p>
            <a:pPr lvl="1">
              <a:lnSpc>
                <a:spcPct val="90000"/>
              </a:lnSpc>
            </a:pPr>
            <a:r>
              <a:rPr lang="en-GB" altLang="en-US" sz="2400" dirty="0"/>
              <a:t>AP chosen on signal strength and observed error rates.</a:t>
            </a:r>
          </a:p>
          <a:p>
            <a:pPr lvl="1">
              <a:lnSpc>
                <a:spcPct val="90000"/>
              </a:lnSpc>
            </a:pPr>
            <a:r>
              <a:rPr lang="en-GB" altLang="en-US" sz="2400" dirty="0"/>
              <a:t>After AP accepts client.</a:t>
            </a:r>
          </a:p>
          <a:p>
            <a:pPr lvl="2">
              <a:lnSpc>
                <a:spcPct val="90000"/>
              </a:lnSpc>
            </a:pPr>
            <a:r>
              <a:rPr lang="en-GB" altLang="en-US" sz="2400" dirty="0"/>
              <a:t>Client tunes to AP channel.</a:t>
            </a:r>
          </a:p>
          <a:p>
            <a:pPr>
              <a:lnSpc>
                <a:spcPct val="90000"/>
              </a:lnSpc>
            </a:pPr>
            <a:r>
              <a:rPr lang="en-GB" altLang="en-US" sz="2400" dirty="0"/>
              <a:t>Periodically, all channels surveyed.</a:t>
            </a:r>
          </a:p>
          <a:p>
            <a:pPr lvl="1">
              <a:lnSpc>
                <a:spcPct val="90000"/>
              </a:lnSpc>
            </a:pPr>
            <a:r>
              <a:rPr lang="en-GB" altLang="en-US" sz="2400" dirty="0"/>
              <a:t>To check for stronger or more reliable APs.</a:t>
            </a:r>
          </a:p>
          <a:p>
            <a:pPr lvl="1">
              <a:lnSpc>
                <a:spcPct val="90000"/>
              </a:lnSpc>
            </a:pPr>
            <a:r>
              <a:rPr lang="en-GB" altLang="en-US" sz="2400" dirty="0"/>
              <a:t>If found, </a:t>
            </a:r>
            <a:r>
              <a:rPr lang="en-GB" altLang="en-US" sz="2400" dirty="0" err="1"/>
              <a:t>reassociates</a:t>
            </a:r>
            <a:r>
              <a:rPr lang="en-GB" altLang="en-US" sz="2400" dirty="0"/>
              <a:t> with new AP.</a:t>
            </a:r>
          </a:p>
        </p:txBody>
      </p:sp>
    </p:spTree>
    <p:extLst>
      <p:ext uri="{BB962C8B-B14F-4D97-AF65-F5344CB8AC3E}">
        <p14:creationId xmlns="" xmlns:p14="http://schemas.microsoft.com/office/powerpoint/2010/main" val="4454290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95480" y="0"/>
            <a:ext cx="8145462" cy="838200"/>
          </a:xfrm>
        </p:spPr>
        <p:txBody>
          <a:bodyPr/>
          <a:lstStyle/>
          <a:p>
            <a:pPr eaLnBrk="1" hangingPunct="1"/>
            <a:r>
              <a:rPr lang="en-US" altLang="en-US" dirty="0" smtClean="0"/>
              <a:t>Wireless Ethernet Standards</a:t>
            </a:r>
          </a:p>
        </p:txBody>
      </p:sp>
      <p:graphicFrame>
        <p:nvGraphicFramePr>
          <p:cNvPr id="1523914" name="Group 202"/>
          <p:cNvGraphicFramePr>
            <a:graphicFrameLocks noGrp="1"/>
          </p:cNvGraphicFramePr>
          <p:nvPr>
            <p:ph type="tbl" idx="1"/>
          </p:nvPr>
        </p:nvGraphicFramePr>
        <p:xfrm>
          <a:off x="333375" y="1647825"/>
          <a:ext cx="8434388" cy="5035549"/>
        </p:xfrm>
        <a:graphic>
          <a:graphicData uri="http://schemas.openxmlformats.org/drawingml/2006/table">
            <a:tbl>
              <a:tblPr/>
              <a:tblGrid>
                <a:gridCol w="1558925"/>
                <a:gridCol w="1698625"/>
                <a:gridCol w="1449388"/>
                <a:gridCol w="1255712"/>
                <a:gridCol w="2471738"/>
              </a:tblGrid>
              <a:tr h="531813">
                <a:tc>
                  <a:txBody>
                    <a:bodyPr/>
                    <a:lstStyle/>
                    <a:p>
                      <a:pPr marL="0" marR="0" lvl="0" indent="0" algn="l" defTabSz="814388" rtl="0" eaLnBrk="0" fontAlgn="base" latinLnBrk="0" hangingPunct="0">
                        <a:lnSpc>
                          <a:spcPct val="95000"/>
                        </a:lnSpc>
                        <a:spcBef>
                          <a:spcPct val="50000"/>
                        </a:spcBef>
                        <a:spcAft>
                          <a:spcPct val="0"/>
                        </a:spcAft>
                        <a:buClr>
                          <a:srgbClr val="708CA1"/>
                        </a:buClr>
                        <a:buSzTx/>
                        <a:buFont typeface="Wingdings" pitchFamily="2" charset="2"/>
                        <a:buNone/>
                        <a:tabLst/>
                      </a:pPr>
                      <a:endParaRPr kumimoji="0" lang="en-GB" sz="1600" b="1" i="0" u="none" strike="noStrike" cap="none" normalizeH="0" baseline="0" dirty="0" smtClean="0">
                        <a:ln>
                          <a:noFill/>
                        </a:ln>
                        <a:solidFill>
                          <a:schemeClr val="tx1"/>
                        </a:solidFill>
                        <a:effectLst/>
                        <a:latin typeface="Arial" charset="0"/>
                      </a:endParaRPr>
                    </a:p>
                  </a:txBody>
                  <a:tcPr marR="0" marT="0" marB="0" anchor="ctr" horzOverflow="overflow">
                    <a:lnL cap="flat">
                      <a:noFill/>
                    </a:lnL>
                    <a:lnR>
                      <a:noFill/>
                    </a:lnR>
                    <a:lnT cap="flat">
                      <a:noFill/>
                    </a:lnT>
                    <a:lnB w="12700" cap="flat" cmpd="sng" algn="ctr">
                      <a:solidFill>
                        <a:srgbClr val="8E8E95"/>
                      </a:solidFill>
                      <a:prstDash val="solid"/>
                      <a:round/>
                      <a:headEnd type="none" w="med" len="med"/>
                      <a:tailEnd type="none" w="med" len="med"/>
                    </a:lnB>
                    <a:lnTlToBr>
                      <a:noFill/>
                    </a:lnTlToBr>
                    <a:lnBlToTr>
                      <a:noFill/>
                    </a:lnBlToTr>
                    <a:no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Bandwidth</a:t>
                      </a:r>
                    </a:p>
                  </a:txBody>
                  <a:tcPr marL="73129" marR="73129" marT="36565" marB="36565" anchor="ctr" anchorCtr="1" horzOverflow="overflow">
                    <a:lnL>
                      <a:noFill/>
                    </a:lnL>
                    <a:lnR w="19050" cap="flat" cmpd="sng" algn="ctr">
                      <a:solidFill>
                        <a:schemeClr val="bg1"/>
                      </a:solidFill>
                      <a:prstDash val="solid"/>
                      <a:round/>
                      <a:headEnd type="none" w="med" len="med"/>
                      <a:tailEnd type="none" w="med" len="med"/>
                    </a:lnR>
                    <a:lnT cap="flat">
                      <a:noFill/>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Frequency</a:t>
                      </a:r>
                    </a:p>
                  </a:txBody>
                  <a:tcPr marL="73129" marR="73129" marT="36565" marB="36565" anchor="ctr" anchorCtr="1"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cap="flat">
                      <a:noFill/>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Range</a:t>
                      </a:r>
                    </a:p>
                  </a:txBody>
                  <a:tcPr marL="73129" marR="73129" marT="36565" marB="36565" anchor="ctr" anchorCtr="1"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cap="flat">
                      <a:noFill/>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Interoperability</a:t>
                      </a:r>
                    </a:p>
                  </a:txBody>
                  <a:tcPr marL="73129" marR="73129" marT="36565" marB="36565" anchor="ctr" anchorCtr="1"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cap="flat">
                      <a:noFill/>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r>
              <a:tr h="1049337">
                <a:tc>
                  <a:txBody>
                    <a:bodyPr/>
                    <a:lstStyle/>
                    <a:p>
                      <a:pPr marL="0" marR="0" lvl="0" indent="0" algn="l"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802.11a</a:t>
                      </a:r>
                    </a:p>
                  </a:txBody>
                  <a:tcPr marR="0" marT="0" marB="0" anchor="ctr" horzOverflow="overflow">
                    <a:lnL cap="flat">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no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Up to 54 Mbps</a:t>
                      </a:r>
                    </a:p>
                  </a:txBody>
                  <a:tcPr marL="73129" marR="73129" marT="36565" marB="36565" anchor="ctr" anchorCtr="1" horzOverflow="overflow">
                    <a:lnL>
                      <a:noFill/>
                    </a:lnL>
                    <a:lnR>
                      <a:noFill/>
                    </a:lnR>
                    <a:lnT w="19050" cap="flat" cmpd="sng" algn="ctr">
                      <a:solidFill>
                        <a:schemeClr val="bg1"/>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5 GHz band</a:t>
                      </a:r>
                    </a:p>
                  </a:txBody>
                  <a:tcPr marL="73129" marR="73129" marT="36565" marB="36565" anchor="ctr" anchorCtr="1" horzOverflow="overflow">
                    <a:lnL>
                      <a:noFill/>
                    </a:lnL>
                    <a:lnR>
                      <a:noFill/>
                    </a:lnR>
                    <a:lnT w="19050" cap="flat" cmpd="sng" algn="ctr">
                      <a:solidFill>
                        <a:schemeClr val="bg1"/>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100 feet   (30 meters)</a:t>
                      </a:r>
                    </a:p>
                  </a:txBody>
                  <a:tcPr marL="73129" marR="73129" marT="36565" marB="36565" anchor="ctr" anchorCtr="1" horzOverflow="overflow">
                    <a:lnL>
                      <a:noFill/>
                    </a:lnL>
                    <a:lnR>
                      <a:noFill/>
                    </a:lnR>
                    <a:lnT w="19050" cap="flat" cmpd="sng" algn="ctr">
                      <a:solidFill>
                        <a:schemeClr val="bg1"/>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Not interoperable with 802.11b, 802.11g, or 802.11n</a:t>
                      </a:r>
                    </a:p>
                  </a:txBody>
                  <a:tcPr marL="73129" marR="73129" marT="36565" marB="36565" anchor="ctr" anchorCtr="1" horzOverflow="overflow">
                    <a:lnL>
                      <a:noFill/>
                    </a:lnL>
                    <a:lnR cap="flat">
                      <a:noFill/>
                    </a:lnR>
                    <a:lnT w="19050" cap="flat" cmpd="sng" algn="ctr">
                      <a:solidFill>
                        <a:schemeClr val="bg1"/>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r>
              <a:tr h="858837">
                <a:tc>
                  <a:txBody>
                    <a:bodyPr/>
                    <a:lstStyle/>
                    <a:p>
                      <a:pPr marL="0" marR="0" lvl="0" indent="0" algn="l"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802.11b</a:t>
                      </a:r>
                    </a:p>
                  </a:txBody>
                  <a:tcPr marR="0" marT="0" marB="0" anchor="ctr" horzOverflow="overflow">
                    <a:lnL cap="flat">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no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Up to 11 Mbps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2.4 GHz band</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100 feet   (30 meters)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Interoperable with 802.11g</a:t>
                      </a:r>
                    </a:p>
                  </a:txBody>
                  <a:tcPr marL="73129" marR="73129" marT="36565" marB="36565" anchor="ctr" anchorCtr="1" horzOverflow="overflow">
                    <a:lnL>
                      <a:noFill/>
                    </a:lnL>
                    <a:lnR cap="flat">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r>
              <a:tr h="855662">
                <a:tc>
                  <a:txBody>
                    <a:bodyPr/>
                    <a:lstStyle/>
                    <a:p>
                      <a:pPr marL="0" marR="0" lvl="0" indent="0" algn="l"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802.11g</a:t>
                      </a:r>
                    </a:p>
                  </a:txBody>
                  <a:tcPr marR="0" marT="0" marB="0" anchor="ctr" horzOverflow="overflow">
                    <a:lnL cap="flat">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no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Up to 54 Mbps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2.4 GHz band</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100 feet   (30 meters)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Interoperable with 802.11b</a:t>
                      </a:r>
                    </a:p>
                  </a:txBody>
                  <a:tcPr marL="73129" marR="73129" marT="36565" marB="36565" anchor="ctr" anchorCtr="1" horzOverflow="overflow">
                    <a:lnL>
                      <a:noFill/>
                    </a:lnL>
                    <a:lnR cap="flat">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r>
              <a:tr h="931862">
                <a:tc>
                  <a:txBody>
                    <a:bodyPr/>
                    <a:lstStyle/>
                    <a:p>
                      <a:pPr marL="0" marR="0" lvl="0" indent="0" algn="l"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802.11n</a:t>
                      </a:r>
                    </a:p>
                  </a:txBody>
                  <a:tcPr marR="0" marT="0" marB="0" anchor="ctr" horzOverflow="overflow">
                    <a:lnL cap="flat">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no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Up to 540 Mbps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2.4 GHz band</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164 feet   (50 meters)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Interoperable with 802.11b and 802.11g</a:t>
                      </a:r>
                    </a:p>
                  </a:txBody>
                  <a:tcPr marL="73129" marR="73129" marT="36565" marB="36565" anchor="ctr" anchorCtr="1" horzOverflow="overflow">
                    <a:lnL>
                      <a:noFill/>
                    </a:lnL>
                    <a:lnR cap="flat">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solidFill>
                      <a:srgbClr val="D2D2D4"/>
                    </a:solidFill>
                  </a:tcPr>
                </a:tc>
              </a:tr>
              <a:tr h="808038">
                <a:tc>
                  <a:txBody>
                    <a:bodyPr/>
                    <a:lstStyle/>
                    <a:p>
                      <a:pPr marL="0" marR="0" lvl="0" indent="0" algn="l"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rPr>
                        <a:t>802.15.1 </a:t>
                      </a:r>
                      <a:r>
                        <a:rPr kumimoji="0" lang="en-US" sz="1800" b="1" i="0" u="none" strike="noStrike" cap="none" normalizeH="0" baseline="0" dirty="0" smtClean="0">
                          <a:ln>
                            <a:noFill/>
                          </a:ln>
                          <a:solidFill>
                            <a:schemeClr val="tx1"/>
                          </a:solidFill>
                          <a:effectLst/>
                          <a:latin typeface="Arial" charset="0"/>
                        </a:rPr>
                        <a:t>Bluetooth</a:t>
                      </a:r>
                    </a:p>
                  </a:txBody>
                  <a:tcPr marR="0" marT="0" marB="0" anchor="ctr" horzOverflow="overflow">
                    <a:lnL cap="flat">
                      <a:noFill/>
                    </a:lnL>
                    <a:lnR>
                      <a:noFill/>
                    </a:lnR>
                    <a:lnT w="12700" cap="flat" cmpd="sng" algn="ctr">
                      <a:solidFill>
                        <a:srgbClr val="8E8E95"/>
                      </a:solidFill>
                      <a:prstDash val="solid"/>
                      <a:round/>
                      <a:headEnd type="none" w="med" len="med"/>
                      <a:tailEnd type="none" w="med" len="med"/>
                    </a:lnT>
                    <a:lnB w="12700" cap="flat" cmpd="sng" algn="ctr">
                      <a:solidFill>
                        <a:srgbClr val="8E8E95"/>
                      </a:solidFill>
                      <a:prstDash val="solid"/>
                      <a:round/>
                      <a:headEnd type="none" w="med" len="med"/>
                      <a:tailEnd type="none" w="med" len="med"/>
                    </a:lnB>
                    <a:lnTlToBr>
                      <a:noFill/>
                    </a:lnTlToBr>
                    <a:lnBlToTr>
                      <a:noFill/>
                    </a:lnBlToTr>
                    <a:no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Up to 2 Mbps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2.4 GHz band or 5 GHz band</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30 feet     (10 meters)</a:t>
                      </a:r>
                    </a:p>
                  </a:txBody>
                  <a:tcPr marL="73129" marR="73129" marT="36565" marB="36565" anchor="ctr" anchorCtr="1" horzOverflow="overflow">
                    <a:lnL>
                      <a:noFill/>
                    </a:lnL>
                    <a:lnR>
                      <a:noFill/>
                    </a:lnR>
                    <a:lnT w="12700" cap="flat" cmpd="sng" algn="ctr">
                      <a:solidFill>
                        <a:srgbClr val="8E8E95"/>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rgbClr val="708CA1"/>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Not interoperable with any other 802.11</a:t>
                      </a:r>
                    </a:p>
                  </a:txBody>
                  <a:tcPr marL="73129" marR="73129" marT="36565" marB="36565" anchor="ctr" anchorCtr="1" horzOverflow="overflow">
                    <a:lnL>
                      <a:noFill/>
                    </a:lnL>
                    <a:lnR cap="flat">
                      <a:noFill/>
                    </a:lnR>
                    <a:lnT w="12700" cap="flat" cmpd="sng" algn="ctr">
                      <a:solidFill>
                        <a:srgbClr val="8E8E95"/>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2D4"/>
                    </a:solidFill>
                  </a:tcPr>
                </a:tc>
              </a:tr>
            </a:tbl>
          </a:graphicData>
        </a:graphic>
      </p:graphicFrame>
    </p:spTree>
    <p:extLst>
      <p:ext uri="{BB962C8B-B14F-4D97-AF65-F5344CB8AC3E}">
        <p14:creationId xmlns="" xmlns:p14="http://schemas.microsoft.com/office/powerpoint/2010/main" val="16318921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4402" name="Rectangle 2"/>
          <p:cNvSpPr>
            <a:spLocks noGrp="1" noChangeArrowheads="1"/>
          </p:cNvSpPr>
          <p:nvPr>
            <p:ph type="title"/>
          </p:nvPr>
        </p:nvSpPr>
        <p:spPr>
          <a:xfrm>
            <a:off x="420688" y="369888"/>
            <a:ext cx="8229600" cy="576262"/>
          </a:xfrm>
        </p:spPr>
        <p:txBody>
          <a:bodyPr/>
          <a:lstStyle/>
          <a:p>
            <a:r>
              <a:rPr lang="en-CA" altLang="ja-JP" dirty="0" smtClean="0">
                <a:ea typeface="MS PGothic" panose="020B0600070205080204" pitchFamily="34" charset="-128"/>
              </a:rPr>
              <a:t>Components </a:t>
            </a:r>
            <a:r>
              <a:rPr lang="en-CA" altLang="ja-JP" dirty="0">
                <a:ea typeface="MS PGothic" panose="020B0600070205080204" pitchFamily="34" charset="-128"/>
              </a:rPr>
              <a:t>and Operations of Basic Wireless LAN Topologies</a:t>
            </a:r>
            <a:r>
              <a:rPr lang="en-US" altLang="ja-JP" dirty="0">
                <a:ea typeface="MS PGothic" panose="020B0600070205080204" pitchFamily="34" charset="-128"/>
              </a:rPr>
              <a:t> </a:t>
            </a:r>
            <a:endParaRPr lang="en-US" altLang="en-US" dirty="0"/>
          </a:p>
        </p:txBody>
      </p:sp>
      <p:sp>
        <p:nvSpPr>
          <p:cNvPr id="1254403" name="Rectangle 3"/>
          <p:cNvSpPr>
            <a:spLocks noGrp="1" noChangeArrowheads="1"/>
          </p:cNvSpPr>
          <p:nvPr>
            <p:ph type="body" idx="1"/>
          </p:nvPr>
        </p:nvSpPr>
        <p:spPr>
          <a:xfrm>
            <a:off x="565150" y="1043405"/>
            <a:ext cx="7940675" cy="5076825"/>
          </a:xfrm>
        </p:spPr>
        <p:txBody>
          <a:bodyPr/>
          <a:lstStyle/>
          <a:p>
            <a:r>
              <a:rPr lang="en-CA" altLang="ja-JP" sz="2400" dirty="0"/>
              <a:t>C</a:t>
            </a:r>
            <a:r>
              <a:rPr lang="en-CA" altLang="ja-JP" sz="2400" dirty="0" smtClean="0"/>
              <a:t>omponents </a:t>
            </a:r>
            <a:r>
              <a:rPr lang="en-CA" altLang="ja-JP" sz="2400" dirty="0"/>
              <a:t>of a 802.11-based wireless infrastructure</a:t>
            </a:r>
            <a:r>
              <a:rPr lang="en-US" altLang="ja-JP" sz="2400" dirty="0"/>
              <a:t> </a:t>
            </a:r>
            <a:endParaRPr lang="en-US" altLang="en-US" sz="2400" dirty="0"/>
          </a:p>
          <a:p>
            <a:endParaRPr lang="en-US" altLang="en-US" dirty="0"/>
          </a:p>
          <a:p>
            <a:pPr>
              <a:buFont typeface="Symbol" panose="05050102010706020507" pitchFamily="18" charset="2"/>
              <a:buChar char=""/>
            </a:pPr>
            <a:endParaRPr lang="en-US" altLang="en-US" dirty="0"/>
          </a:p>
        </p:txBody>
      </p:sp>
      <p:pic>
        <p:nvPicPr>
          <p:cNvPr id="1254405"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072308" y="2426389"/>
            <a:ext cx="5071692" cy="40705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2"/>
                </a:solidFill>
                <a:miter lim="800000"/>
                <a:headEnd/>
                <a:tailEnd/>
              </a14:hiddenLine>
            </a:ext>
            <a:ext uri="{AF507438-7753-43E0-B8FC-AC1667EBCBE1}">
              <a14:hiddenEffects xmlns="" xmlns:a14="http://schemas.microsoft.com/office/drawing/2010/main">
                <a:effectLst>
                  <a:outerShdw dist="17961" dir="2700000" algn="ctr" rotWithShape="0">
                    <a:schemeClr val="bg2"/>
                  </a:outerShdw>
                </a:effectLst>
              </a14:hiddenEffects>
            </a:ext>
          </a:extLst>
        </p:spPr>
      </p:pic>
      <p:pic>
        <p:nvPicPr>
          <p:cNvPr id="1254404"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04800" y="2944813"/>
            <a:ext cx="4230688" cy="3033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2"/>
                </a:solidFill>
                <a:miter lim="800000"/>
                <a:headEnd/>
                <a:tailEnd/>
              </a14:hiddenLine>
            </a:ext>
            <a:ext uri="{AF507438-7753-43E0-B8FC-AC1667EBCBE1}">
              <a14:hiddenEffects xmlns="" xmlns:a14="http://schemas.microsoft.com/office/drawing/2010/main">
                <a:effectLst>
                  <a:outerShdw dist="17961" dir="2700000" algn="ctr" rotWithShape="0">
                    <a:schemeClr val="bg2"/>
                  </a:outerShdw>
                </a:effectLst>
              </a14:hiddenEffects>
            </a:ext>
          </a:extLst>
        </p:spPr>
      </p:pic>
    </p:spTree>
    <p:extLst>
      <p:ext uri="{BB962C8B-B14F-4D97-AF65-F5344CB8AC3E}">
        <p14:creationId xmlns="" xmlns:p14="http://schemas.microsoft.com/office/powerpoint/2010/main" val="32022858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6450" name="Rectangle 2"/>
          <p:cNvSpPr>
            <a:spLocks noGrp="1" noChangeArrowheads="1"/>
          </p:cNvSpPr>
          <p:nvPr>
            <p:ph type="title"/>
          </p:nvPr>
        </p:nvSpPr>
        <p:spPr>
          <a:xfrm>
            <a:off x="457200" y="341981"/>
            <a:ext cx="8229600" cy="576262"/>
          </a:xfrm>
        </p:spPr>
        <p:txBody>
          <a:bodyPr/>
          <a:lstStyle/>
          <a:p>
            <a:r>
              <a:rPr lang="en-CA" altLang="ja-JP" dirty="0" smtClean="0">
                <a:ea typeface="MS PGothic" panose="020B0600070205080204" pitchFamily="34" charset="-128"/>
              </a:rPr>
              <a:t>The Components </a:t>
            </a:r>
            <a:r>
              <a:rPr lang="en-CA" altLang="ja-JP" dirty="0">
                <a:ea typeface="MS PGothic" panose="020B0600070205080204" pitchFamily="34" charset="-128"/>
              </a:rPr>
              <a:t>and Operations of Basic Wireless LAN Topologies</a:t>
            </a:r>
            <a:r>
              <a:rPr lang="en-US" altLang="ja-JP" dirty="0">
                <a:ea typeface="MS PGothic" panose="020B0600070205080204" pitchFamily="34" charset="-128"/>
              </a:rPr>
              <a:t> </a:t>
            </a:r>
            <a:endParaRPr lang="en-US" altLang="en-US" dirty="0"/>
          </a:p>
        </p:txBody>
      </p:sp>
      <p:sp>
        <p:nvSpPr>
          <p:cNvPr id="1256451" name="Rectangle 3"/>
          <p:cNvSpPr>
            <a:spLocks noGrp="1" noChangeArrowheads="1"/>
          </p:cNvSpPr>
          <p:nvPr>
            <p:ph type="body" idx="1"/>
          </p:nvPr>
        </p:nvSpPr>
        <p:spPr>
          <a:xfrm>
            <a:off x="655638" y="1536700"/>
            <a:ext cx="7940675" cy="5076825"/>
          </a:xfrm>
        </p:spPr>
        <p:txBody>
          <a:bodyPr/>
          <a:lstStyle/>
          <a:p>
            <a:r>
              <a:rPr lang="en-CA" altLang="ja-JP" sz="2400" dirty="0" smtClean="0"/>
              <a:t>How </a:t>
            </a:r>
            <a:r>
              <a:rPr lang="en-CA" altLang="ja-JP" sz="2400" dirty="0"/>
              <a:t>wireless networks operate</a:t>
            </a:r>
            <a:r>
              <a:rPr lang="en-US" altLang="ja-JP" sz="2400" dirty="0"/>
              <a:t> </a:t>
            </a:r>
            <a:endParaRPr lang="en-US" altLang="en-US" sz="2400" dirty="0"/>
          </a:p>
          <a:p>
            <a:endParaRPr lang="en-US" altLang="en-US" dirty="0"/>
          </a:p>
          <a:p>
            <a:pPr>
              <a:buFont typeface="Symbol" panose="05050102010706020507" pitchFamily="18" charset="2"/>
              <a:buChar char=""/>
            </a:pPr>
            <a:endParaRPr lang="en-US" altLang="en-US" dirty="0"/>
          </a:p>
        </p:txBody>
      </p:sp>
      <p:pic>
        <p:nvPicPr>
          <p:cNvPr id="1256452"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897606" y="2021305"/>
            <a:ext cx="6535063" cy="48366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2"/>
                </a:solidFill>
                <a:miter lim="800000"/>
                <a:headEnd/>
                <a:tailEnd/>
              </a14:hiddenLine>
            </a:ext>
            <a:ext uri="{AF507438-7753-43E0-B8FC-AC1667EBCBE1}">
              <a14:hiddenEffects xmlns="" xmlns:a14="http://schemas.microsoft.com/office/drawing/2010/main">
                <a:effectLst>
                  <a:outerShdw dist="17961" dir="2700000" algn="ctr" rotWithShape="0">
                    <a:schemeClr val="bg2"/>
                  </a:outerShdw>
                </a:effectLst>
              </a14:hiddenEffects>
            </a:ext>
          </a:extLst>
        </p:spPr>
      </p:pic>
    </p:spTree>
    <p:extLst>
      <p:ext uri="{BB962C8B-B14F-4D97-AF65-F5344CB8AC3E}">
        <p14:creationId xmlns="" xmlns:p14="http://schemas.microsoft.com/office/powerpoint/2010/main" val="37360393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546" name="Rectangle 2"/>
          <p:cNvSpPr>
            <a:spLocks noGrp="1" noChangeArrowheads="1"/>
          </p:cNvSpPr>
          <p:nvPr>
            <p:ph type="title"/>
          </p:nvPr>
        </p:nvSpPr>
        <p:spPr>
          <a:xfrm>
            <a:off x="457200" y="390107"/>
            <a:ext cx="8229600" cy="576262"/>
          </a:xfrm>
        </p:spPr>
        <p:txBody>
          <a:bodyPr/>
          <a:lstStyle/>
          <a:p>
            <a:r>
              <a:rPr lang="en-CA" altLang="ja-JP" dirty="0"/>
              <a:t>T</a:t>
            </a:r>
            <a:r>
              <a:rPr lang="en-CA" altLang="ja-JP" dirty="0" smtClean="0">
                <a:ea typeface="MS PGothic" panose="020B0600070205080204" pitchFamily="34" charset="-128"/>
              </a:rPr>
              <a:t>he </a:t>
            </a:r>
            <a:r>
              <a:rPr lang="en-CA" altLang="ja-JP" dirty="0">
                <a:ea typeface="MS PGothic" panose="020B0600070205080204" pitchFamily="34" charset="-128"/>
              </a:rPr>
              <a:t>Components and Operations of Basic Wireless LAN Security</a:t>
            </a:r>
            <a:r>
              <a:rPr lang="en-US" altLang="ja-JP" dirty="0">
                <a:ea typeface="MS PGothic" panose="020B0600070205080204" pitchFamily="34" charset="-128"/>
              </a:rPr>
              <a:t> </a:t>
            </a:r>
            <a:endParaRPr lang="en-US" altLang="en-US" dirty="0"/>
          </a:p>
        </p:txBody>
      </p:sp>
      <p:sp>
        <p:nvSpPr>
          <p:cNvPr id="1260547" name="Rectangle 3"/>
          <p:cNvSpPr>
            <a:spLocks noGrp="1" noChangeArrowheads="1"/>
          </p:cNvSpPr>
          <p:nvPr>
            <p:ph type="body" idx="1"/>
          </p:nvPr>
        </p:nvSpPr>
        <p:spPr>
          <a:xfrm>
            <a:off x="601662" y="1129881"/>
            <a:ext cx="7940675" cy="5076825"/>
          </a:xfrm>
        </p:spPr>
        <p:txBody>
          <a:bodyPr/>
          <a:lstStyle/>
          <a:p>
            <a:r>
              <a:rPr lang="en-CA" altLang="ja-JP" sz="2400" dirty="0"/>
              <a:t>T</a:t>
            </a:r>
            <a:r>
              <a:rPr lang="en-CA" altLang="ja-JP" sz="2400" dirty="0" smtClean="0"/>
              <a:t>he </a:t>
            </a:r>
            <a:r>
              <a:rPr lang="en-CA" altLang="ja-JP" sz="2400" dirty="0"/>
              <a:t>threats to wireless LAN security</a:t>
            </a:r>
            <a:r>
              <a:rPr lang="en-US" altLang="ja-JP" sz="2400" dirty="0"/>
              <a:t> </a:t>
            </a:r>
            <a:endParaRPr lang="en-US" altLang="en-US" sz="2400" dirty="0"/>
          </a:p>
          <a:p>
            <a:endParaRPr lang="en-US" altLang="en-US" dirty="0"/>
          </a:p>
          <a:p>
            <a:pPr>
              <a:buFont typeface="Symbol" panose="05050102010706020507" pitchFamily="18" charset="2"/>
              <a:buChar char=""/>
            </a:pPr>
            <a:endParaRPr lang="en-US" altLang="en-US" dirty="0"/>
          </a:p>
        </p:txBody>
      </p:sp>
      <p:pic>
        <p:nvPicPr>
          <p:cNvPr id="1260548"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88758" y="2080533"/>
            <a:ext cx="4700672" cy="33273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2"/>
                </a:solidFill>
                <a:miter lim="800000"/>
                <a:headEnd/>
                <a:tailEnd/>
              </a14:hiddenLine>
            </a:ext>
            <a:ext uri="{AF507438-7753-43E0-B8FC-AC1667EBCBE1}">
              <a14:hiddenEffects xmlns="" xmlns:a14="http://schemas.microsoft.com/office/drawing/2010/main">
                <a:effectLst>
                  <a:outerShdw dist="17961" dir="2700000" algn="ctr" rotWithShape="0">
                    <a:schemeClr val="bg2"/>
                  </a:outerShdw>
                </a:effectLst>
              </a14:hiddenEffects>
            </a:ext>
          </a:extLst>
        </p:spPr>
      </p:pic>
      <p:pic>
        <p:nvPicPr>
          <p:cNvPr id="1260549" name="Picture 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854242" y="4699554"/>
            <a:ext cx="6401143" cy="21428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2"/>
                </a:solidFill>
                <a:miter lim="800000"/>
                <a:headEnd/>
                <a:tailEnd/>
              </a14:hiddenLine>
            </a:ext>
            <a:ext uri="{AF507438-7753-43E0-B8FC-AC1667EBCBE1}">
              <a14:hiddenEffects xmlns="" xmlns:a14="http://schemas.microsoft.com/office/drawing/2010/main">
                <a:effectLst>
                  <a:outerShdw dist="17961" dir="2700000" algn="ctr" rotWithShape="0">
                    <a:schemeClr val="bg2"/>
                  </a:outerShdw>
                </a:effectLst>
              </a14:hiddenEffects>
            </a:ext>
          </a:extLst>
        </p:spPr>
      </p:pic>
      <p:pic>
        <p:nvPicPr>
          <p:cNvPr id="1260550" name="Picture 6"/>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5227638" y="1602039"/>
            <a:ext cx="3960812" cy="38058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2"/>
                </a:solidFill>
                <a:miter lim="800000"/>
                <a:headEnd/>
                <a:tailEnd/>
              </a14:hiddenLine>
            </a:ext>
            <a:ext uri="{AF507438-7753-43E0-B8FC-AC1667EBCBE1}">
              <a14:hiddenEffects xmlns="" xmlns:a14="http://schemas.microsoft.com/office/drawing/2010/main">
                <a:effectLst>
                  <a:outerShdw dist="17961" dir="2700000" algn="ctr" rotWithShape="0">
                    <a:schemeClr val="bg2"/>
                  </a:outerShdw>
                </a:effectLst>
              </a14:hiddenEffects>
            </a:ext>
          </a:extLst>
        </p:spPr>
      </p:pic>
    </p:spTree>
    <p:extLst>
      <p:ext uri="{BB962C8B-B14F-4D97-AF65-F5344CB8AC3E}">
        <p14:creationId xmlns="" xmlns:p14="http://schemas.microsoft.com/office/powerpoint/2010/main" val="12303466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a WLAN in 5 ways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sz="2800" dirty="0" smtClean="0"/>
              <a:t>Disabling the SSID</a:t>
            </a:r>
          </a:p>
          <a:p>
            <a:pPr marL="0" indent="0">
              <a:buNone/>
            </a:pPr>
            <a:endParaRPr lang="en-US" dirty="0" smtClean="0"/>
          </a:p>
          <a:p>
            <a:endParaRPr lang="en-US" dirty="0"/>
          </a:p>
        </p:txBody>
      </p:sp>
      <p:pic>
        <p:nvPicPr>
          <p:cNvPr id="4" name="Picture 3"/>
          <p:cNvPicPr>
            <a:picLocks noChangeAspect="1"/>
          </p:cNvPicPr>
          <p:nvPr/>
        </p:nvPicPr>
        <p:blipFill rotWithShape="1">
          <a:blip r:embed="rId2"/>
          <a:srcRect l="30125" t="20292" r="29117" b="15895"/>
          <a:stretch/>
        </p:blipFill>
        <p:spPr>
          <a:xfrm>
            <a:off x="3671541" y="2133600"/>
            <a:ext cx="5364509" cy="4724400"/>
          </a:xfrm>
          <a:prstGeom prst="rect">
            <a:avLst/>
          </a:prstGeom>
        </p:spPr>
      </p:pic>
    </p:spTree>
    <p:extLst>
      <p:ext uri="{BB962C8B-B14F-4D97-AF65-F5344CB8AC3E}">
        <p14:creationId xmlns="" xmlns:p14="http://schemas.microsoft.com/office/powerpoint/2010/main" val="17544718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smtClean="0"/>
              <a:t>2. MAC </a:t>
            </a:r>
            <a:r>
              <a:rPr lang="en-US" sz="2400" dirty="0"/>
              <a:t>address </a:t>
            </a:r>
            <a:r>
              <a:rPr lang="en-US" sz="2400" dirty="0" smtClean="0"/>
              <a:t>filtration</a:t>
            </a:r>
            <a:endParaRPr lang="en-US" sz="2400" dirty="0"/>
          </a:p>
        </p:txBody>
      </p:sp>
      <p:pic>
        <p:nvPicPr>
          <p:cNvPr id="4" name="Picture 3"/>
          <p:cNvPicPr>
            <a:picLocks noChangeAspect="1"/>
          </p:cNvPicPr>
          <p:nvPr/>
        </p:nvPicPr>
        <p:blipFill rotWithShape="1">
          <a:blip r:embed="rId2"/>
          <a:srcRect l="24421" t="11871" r="24632" b="13649"/>
          <a:stretch/>
        </p:blipFill>
        <p:spPr>
          <a:xfrm>
            <a:off x="2929894" y="1836821"/>
            <a:ext cx="6106156" cy="5021179"/>
          </a:xfrm>
          <a:prstGeom prst="rect">
            <a:avLst/>
          </a:prstGeom>
        </p:spPr>
      </p:pic>
    </p:spTree>
    <p:extLst>
      <p:ext uri="{BB962C8B-B14F-4D97-AF65-F5344CB8AC3E}">
        <p14:creationId xmlns="" xmlns:p14="http://schemas.microsoft.com/office/powerpoint/2010/main" val="40901746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smtClean="0"/>
              <a:t>3. Limiting the number of IPs</a:t>
            </a:r>
            <a:endParaRPr lang="en-US" sz="2400" dirty="0"/>
          </a:p>
        </p:txBody>
      </p:sp>
      <p:pic>
        <p:nvPicPr>
          <p:cNvPr id="5" name="Picture 4"/>
          <p:cNvPicPr>
            <a:picLocks noChangeAspect="1"/>
          </p:cNvPicPr>
          <p:nvPr/>
        </p:nvPicPr>
        <p:blipFill rotWithShape="1">
          <a:blip r:embed="rId2"/>
          <a:srcRect l="24421" t="11871" r="19263" b="8596"/>
          <a:stretch/>
        </p:blipFill>
        <p:spPr>
          <a:xfrm>
            <a:off x="2611184" y="1668378"/>
            <a:ext cx="6532816" cy="5189621"/>
          </a:xfrm>
          <a:prstGeom prst="rect">
            <a:avLst/>
          </a:prstGeom>
        </p:spPr>
      </p:pic>
    </p:spTree>
    <p:extLst>
      <p:ext uri="{BB962C8B-B14F-4D97-AF65-F5344CB8AC3E}">
        <p14:creationId xmlns="" xmlns:p14="http://schemas.microsoft.com/office/powerpoint/2010/main" val="1610079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a:t>4</a:t>
            </a:r>
            <a:r>
              <a:rPr lang="en-US" sz="2400" dirty="0" smtClean="0"/>
              <a:t>. Enabling the Security mode</a:t>
            </a:r>
            <a:endParaRPr lang="en-US" sz="2400" dirty="0"/>
          </a:p>
        </p:txBody>
      </p:sp>
      <p:pic>
        <p:nvPicPr>
          <p:cNvPr id="4" name="Picture 3"/>
          <p:cNvPicPr>
            <a:picLocks noChangeAspect="1"/>
          </p:cNvPicPr>
          <p:nvPr/>
        </p:nvPicPr>
        <p:blipFill rotWithShape="1">
          <a:blip r:embed="rId2"/>
          <a:srcRect l="24526" t="11871" r="19053" b="8596"/>
          <a:stretch/>
        </p:blipFill>
        <p:spPr>
          <a:xfrm>
            <a:off x="2662988" y="1719138"/>
            <a:ext cx="6481011" cy="5138862"/>
          </a:xfrm>
          <a:prstGeom prst="rect">
            <a:avLst/>
          </a:prstGeom>
        </p:spPr>
      </p:pic>
    </p:spTree>
    <p:extLst>
      <p:ext uri="{BB962C8B-B14F-4D97-AF65-F5344CB8AC3E}">
        <p14:creationId xmlns="" xmlns:p14="http://schemas.microsoft.com/office/powerpoint/2010/main" val="1185067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a:t>4</a:t>
            </a:r>
            <a:r>
              <a:rPr lang="en-US" sz="2400" dirty="0" smtClean="0"/>
              <a:t>. Wireless Security mode</a:t>
            </a:r>
          </a:p>
          <a:p>
            <a:pPr marL="0" indent="0">
              <a:buNone/>
            </a:pPr>
            <a:endParaRPr lang="en-US" sz="2400" dirty="0"/>
          </a:p>
          <a:p>
            <a:pPr marL="0" indent="0">
              <a:buNone/>
            </a:pPr>
            <a:endParaRPr lang="en-US" sz="2400" dirty="0" smtClean="0"/>
          </a:p>
          <a:p>
            <a:pPr eaLnBrk="1" hangingPunct="1"/>
            <a:r>
              <a:rPr lang="en-US" altLang="en-US" sz="2400" b="1" dirty="0" smtClean="0"/>
              <a:t>Wired </a:t>
            </a:r>
            <a:r>
              <a:rPr lang="en-US" altLang="en-US" sz="2400" b="1" dirty="0"/>
              <a:t>Equivalent Privacy (WEP)</a:t>
            </a:r>
            <a:r>
              <a:rPr lang="en-US" altLang="en-US" sz="2400" dirty="0"/>
              <a:t> –  The first generation security standard for wireless. Attackers quickly discovered that WEP encryption was easy to break.</a:t>
            </a:r>
          </a:p>
          <a:p>
            <a:pPr eaLnBrk="1" hangingPunct="1"/>
            <a:r>
              <a:rPr lang="en-US" altLang="en-US" sz="2400" b="1" dirty="0"/>
              <a:t>Wi-Fi Protected Access (WPA) </a:t>
            </a:r>
            <a:r>
              <a:rPr lang="en-US" altLang="en-US" sz="2400" dirty="0"/>
              <a:t>An improved version of WEP</a:t>
            </a:r>
            <a:r>
              <a:rPr lang="en-US" altLang="en-US" sz="2400" b="1" dirty="0"/>
              <a:t>, </a:t>
            </a:r>
            <a:r>
              <a:rPr lang="en-US" altLang="en-US" sz="2400" dirty="0"/>
              <a:t>uses much stronger encryption.</a:t>
            </a:r>
            <a:endParaRPr lang="en-US" altLang="en-US" sz="2400" b="1" dirty="0"/>
          </a:p>
          <a:p>
            <a:pPr eaLnBrk="1" hangingPunct="1"/>
            <a:r>
              <a:rPr lang="en-US" altLang="en-US" sz="2400" b="1" dirty="0"/>
              <a:t>Wi-Fi Protected Access 2 (WPA2)</a:t>
            </a:r>
            <a:r>
              <a:rPr lang="en-US" altLang="en-US" sz="2400" dirty="0"/>
              <a:t> WPA2 supports robust encryption, providing government-grade security.</a:t>
            </a:r>
          </a:p>
          <a:p>
            <a:pPr marL="0" indent="0">
              <a:buNone/>
            </a:pPr>
            <a:endParaRPr lang="en-US" sz="2400" dirty="0"/>
          </a:p>
        </p:txBody>
      </p:sp>
    </p:spTree>
    <p:extLst>
      <p:ext uri="{BB962C8B-B14F-4D97-AF65-F5344CB8AC3E}">
        <p14:creationId xmlns="" xmlns:p14="http://schemas.microsoft.com/office/powerpoint/2010/main" val="15419856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smtClean="0"/>
              <a:t>5. Internet Access </a:t>
            </a:r>
          </a:p>
          <a:p>
            <a:pPr marL="0" indent="0">
              <a:buNone/>
            </a:pPr>
            <a:r>
              <a:rPr lang="en-US" sz="2400" dirty="0"/>
              <a:t> </a:t>
            </a:r>
            <a:r>
              <a:rPr lang="en-US" sz="2400" dirty="0" smtClean="0"/>
              <a:t>   Policy</a:t>
            </a:r>
            <a:endParaRPr lang="en-US" sz="2400" dirty="0"/>
          </a:p>
        </p:txBody>
      </p:sp>
      <p:pic>
        <p:nvPicPr>
          <p:cNvPr id="5" name="Picture 4"/>
          <p:cNvPicPr>
            <a:picLocks noChangeAspect="1"/>
          </p:cNvPicPr>
          <p:nvPr/>
        </p:nvPicPr>
        <p:blipFill rotWithShape="1">
          <a:blip r:embed="rId2"/>
          <a:srcRect l="24316" t="12059" r="35579" b="8597"/>
          <a:stretch/>
        </p:blipFill>
        <p:spPr>
          <a:xfrm>
            <a:off x="3659183" y="994611"/>
            <a:ext cx="5376867" cy="5983706"/>
          </a:xfrm>
          <a:prstGeom prst="rect">
            <a:avLst/>
          </a:prstGeom>
        </p:spPr>
      </p:pic>
    </p:spTree>
    <p:extLst>
      <p:ext uri="{BB962C8B-B14F-4D97-AF65-F5344CB8AC3E}">
        <p14:creationId xmlns="" xmlns:p14="http://schemas.microsoft.com/office/powerpoint/2010/main" val="36910403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smtClean="0"/>
              <a:t>Wireless Access</a:t>
            </a:r>
          </a:p>
        </p:txBody>
      </p:sp>
      <p:sp>
        <p:nvSpPr>
          <p:cNvPr id="32771" name="Content Placeholder 2"/>
          <p:cNvSpPr>
            <a:spLocks noGrp="1"/>
          </p:cNvSpPr>
          <p:nvPr>
            <p:ph idx="1"/>
          </p:nvPr>
        </p:nvSpPr>
        <p:spPr>
          <a:xfrm>
            <a:off x="457200" y="1004721"/>
            <a:ext cx="7940675" cy="4999037"/>
          </a:xfrm>
        </p:spPr>
        <p:txBody>
          <a:bodyPr/>
          <a:lstStyle/>
          <a:p>
            <a:pPr marL="0" indent="0" eaLnBrk="1" hangingPunct="1">
              <a:buNone/>
            </a:pPr>
            <a:r>
              <a:rPr lang="en-US" sz="2400" dirty="0" smtClean="0"/>
              <a:t>More </a:t>
            </a:r>
            <a:r>
              <a:rPr lang="en-US" sz="2400" dirty="0"/>
              <a:t>ways to secure a WLAN</a:t>
            </a:r>
          </a:p>
          <a:p>
            <a:pPr marL="0" indent="0" eaLnBrk="1" hangingPunct="1">
              <a:buNone/>
            </a:pPr>
            <a:endParaRPr lang="en-US" altLang="en-US" b="1" dirty="0" smtClean="0"/>
          </a:p>
          <a:p>
            <a:pPr marL="0" indent="0" eaLnBrk="1" hangingPunct="1">
              <a:buNone/>
            </a:pPr>
            <a:endParaRPr lang="en-US" altLang="en-US" b="1" dirty="0"/>
          </a:p>
          <a:p>
            <a:pPr eaLnBrk="1" hangingPunct="1"/>
            <a:r>
              <a:rPr lang="en-US" altLang="en-US" b="1" dirty="0" smtClean="0"/>
              <a:t>Wireless Antennae</a:t>
            </a:r>
          </a:p>
          <a:p>
            <a:pPr marL="800100" lvl="1" indent="-342900" eaLnBrk="1" hangingPunct="1">
              <a:buFont typeface="Arial" panose="020B0604020202020204" pitchFamily="34" charset="0"/>
              <a:buChar char="•"/>
            </a:pPr>
            <a:r>
              <a:rPr lang="en-US" altLang="en-US" dirty="0" smtClean="0"/>
              <a:t>Avoid transmitting signals outside of the network area by installing an antenna with a pattern that serves your network users.</a:t>
            </a:r>
          </a:p>
          <a:p>
            <a:pPr eaLnBrk="1" hangingPunct="1"/>
            <a:r>
              <a:rPr lang="en-US" altLang="en-US" b="1" dirty="0" smtClean="0"/>
              <a:t>Network Device Access</a:t>
            </a:r>
          </a:p>
          <a:p>
            <a:pPr marL="800100" lvl="1" indent="-342900" eaLnBrk="1" hangingPunct="1">
              <a:buFont typeface="Arial" panose="020B0604020202020204" pitchFamily="34" charset="0"/>
              <a:buChar char="•"/>
            </a:pPr>
            <a:r>
              <a:rPr lang="en-US" altLang="en-US" dirty="0" smtClean="0"/>
              <a:t>On first connection to the network device, change the default username and password. </a:t>
            </a:r>
          </a:p>
          <a:p>
            <a:pPr eaLnBrk="1" hangingPunct="1"/>
            <a:r>
              <a:rPr lang="en-US" altLang="en-US" b="1" dirty="0" smtClean="0"/>
              <a:t>Wi-Fi Protected Setup (WPS)</a:t>
            </a:r>
          </a:p>
          <a:p>
            <a:pPr marL="800100" lvl="1" indent="-342900" eaLnBrk="1" hangingPunct="1">
              <a:buFont typeface="Arial" panose="020B0604020202020204" pitchFamily="34" charset="0"/>
              <a:buChar char="•"/>
            </a:pPr>
            <a:r>
              <a:rPr lang="en-US" altLang="en-US" dirty="0" smtClean="0"/>
              <a:t>The user connects to the wireless router using the factory-set PIN that is either printed on a sticker or shown on a display.</a:t>
            </a:r>
          </a:p>
          <a:p>
            <a:pPr marL="800100" lvl="1" indent="-342900" eaLnBrk="1" hangingPunct="1">
              <a:buFont typeface="Arial" panose="020B0604020202020204" pitchFamily="34" charset="0"/>
              <a:buChar char="•"/>
            </a:pPr>
            <a:r>
              <a:rPr lang="en-US" altLang="en-US" dirty="0" smtClean="0"/>
              <a:t>Software has been developed that can intercept traffic and recover the WPS PIN and the pre-shared encryption key. Disable WPS on the wireless router if possible.</a:t>
            </a:r>
          </a:p>
        </p:txBody>
      </p:sp>
    </p:spTree>
    <p:extLst>
      <p:ext uri="{BB962C8B-B14F-4D97-AF65-F5344CB8AC3E}">
        <p14:creationId xmlns="" xmlns:p14="http://schemas.microsoft.com/office/powerpoint/2010/main" val="307788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sz="2400" dirty="0" smtClean="0"/>
              <a:t>In today’s lecture, we discussed how </a:t>
            </a:r>
            <a:r>
              <a:rPr lang="en-US" sz="2400" dirty="0" err="1" smtClean="0"/>
              <a:t>DDoS</a:t>
            </a:r>
            <a:r>
              <a:rPr lang="en-US" sz="2400" dirty="0" smtClean="0"/>
              <a:t> can be harmful to a network and what countermeasures such as IDS can be used to stop </a:t>
            </a:r>
            <a:r>
              <a:rPr lang="en-US" sz="2400" dirty="0" err="1" smtClean="0"/>
              <a:t>DDoS</a:t>
            </a:r>
            <a:r>
              <a:rPr lang="en-US" sz="2400" dirty="0" smtClean="0"/>
              <a:t> attacks</a:t>
            </a:r>
          </a:p>
          <a:p>
            <a:r>
              <a:rPr lang="en-US" sz="2400" dirty="0" smtClean="0"/>
              <a:t>We have seen that the nature of wireless network makes it vulnerable to security attacks</a:t>
            </a:r>
          </a:p>
          <a:p>
            <a:r>
              <a:rPr lang="en-US" sz="2400" dirty="0" smtClean="0"/>
              <a:t>We also discusses different ways that can be used to make a WLAN secure</a:t>
            </a:r>
          </a:p>
        </p:txBody>
      </p:sp>
    </p:spTree>
    <p:extLst>
      <p:ext uri="{BB962C8B-B14F-4D97-AF65-F5344CB8AC3E}">
        <p14:creationId xmlns="" xmlns:p14="http://schemas.microsoft.com/office/powerpoint/2010/main" val="16525426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p:txBody>
          <a:bodyPr/>
          <a:lstStyle/>
          <a:p>
            <a:r>
              <a:rPr lang="en-US" sz="2400" dirty="0" smtClean="0"/>
              <a:t>We will continue our discussion on WLAN</a:t>
            </a:r>
          </a:p>
          <a:p>
            <a:r>
              <a:rPr lang="en-US" sz="2400" dirty="0" err="1" smtClean="0"/>
              <a:t>Wardriving</a:t>
            </a:r>
            <a:r>
              <a:rPr lang="en-US" sz="2400" dirty="0" smtClean="0"/>
              <a:t>, which is the </a:t>
            </a:r>
            <a:r>
              <a:rPr lang="en-US" sz="2400" dirty="0"/>
              <a:t>act of searching for Wi-Fi wireless networks by a person in a moving vehicle, using a portable computer, </a:t>
            </a:r>
            <a:r>
              <a:rPr lang="en-US" sz="2400" dirty="0" smtClean="0"/>
              <a:t>smartphone, will also be discussed.</a:t>
            </a:r>
            <a:r>
              <a:rPr lang="en-US" sz="2400" dirty="0"/>
              <a:t> </a:t>
            </a:r>
            <a:endParaRPr lang="en-US" sz="2400" dirty="0" smtClean="0"/>
          </a:p>
          <a:p>
            <a:r>
              <a:rPr lang="en-US" sz="2400" dirty="0" smtClean="0"/>
              <a:t>Discussion on different security attacks on WLAN</a:t>
            </a:r>
            <a:endParaRPr lang="en-US" sz="2400" dirty="0"/>
          </a:p>
        </p:txBody>
      </p:sp>
    </p:spTree>
    <p:extLst>
      <p:ext uri="{BB962C8B-B14F-4D97-AF65-F5344CB8AC3E}">
        <p14:creationId xmlns="" xmlns:p14="http://schemas.microsoft.com/office/powerpoint/2010/main" val="10065775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10597</TotalTime>
  <Words>1295</Words>
  <Application>Microsoft Office PowerPoint</Application>
  <PresentationFormat>On-screen Show (4:3)</PresentationFormat>
  <Paragraphs>204</Paragraphs>
  <Slides>31</Slides>
  <Notes>16</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os-8</vt:lpstr>
      <vt:lpstr>Slide 1</vt:lpstr>
      <vt:lpstr>Summary of the previous lecture</vt:lpstr>
      <vt:lpstr>Outlines</vt:lpstr>
      <vt:lpstr>Objectives</vt:lpstr>
      <vt:lpstr>Distributed Denial of Service (DDoS)</vt:lpstr>
      <vt:lpstr>Distributed Denial of Service</vt:lpstr>
      <vt:lpstr>DDoS protection</vt:lpstr>
      <vt:lpstr>DDoS protection</vt:lpstr>
      <vt:lpstr>Manifestation of DoS Attacks  </vt:lpstr>
      <vt:lpstr>Security in Wireless Network</vt:lpstr>
      <vt:lpstr>Wireless LANs</vt:lpstr>
      <vt:lpstr>802.11 Components</vt:lpstr>
      <vt:lpstr>802.11 modes</vt:lpstr>
      <vt:lpstr>Service Set Identifiers</vt:lpstr>
      <vt:lpstr>Infrastructure mode</vt:lpstr>
      <vt:lpstr>Ad-hoc mode</vt:lpstr>
      <vt:lpstr>Joining a BSS</vt:lpstr>
      <vt:lpstr>Wireless Ethernet Standards</vt:lpstr>
      <vt:lpstr>Components and Operations of Basic Wireless LAN Topologies </vt:lpstr>
      <vt:lpstr>The Components and Operations of Basic Wireless LAN Topologies </vt:lpstr>
      <vt:lpstr>The Components and Operations of Basic Wireless LAN Security </vt:lpstr>
      <vt:lpstr>Security in a WLAN in 5 ways</vt:lpstr>
      <vt:lpstr>Security in WLAN</vt:lpstr>
      <vt:lpstr>Security in WLAN</vt:lpstr>
      <vt:lpstr>Security in WLAN</vt:lpstr>
      <vt:lpstr>Security in WLAN</vt:lpstr>
      <vt:lpstr>Security in WLAN</vt:lpstr>
      <vt:lpstr>Wireless Access</vt:lpstr>
      <vt:lpstr>Summary of today’s lecture</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295</cp:revision>
  <cp:lastPrinted>2001-06-14T13:58:17Z</cp:lastPrinted>
  <dcterms:created xsi:type="dcterms:W3CDTF">2011-01-13T23:43:38Z</dcterms:created>
  <dcterms:modified xsi:type="dcterms:W3CDTF">2015-05-26T05:43:41Z</dcterms:modified>
</cp:coreProperties>
</file>