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4"/>
  </p:notesMasterIdLst>
  <p:handoutMasterIdLst>
    <p:handoutMasterId r:id="rId35"/>
  </p:handoutMasterIdLst>
  <p:sldIdLst>
    <p:sldId id="403" r:id="rId2"/>
    <p:sldId id="404" r:id="rId3"/>
    <p:sldId id="483" r:id="rId4"/>
    <p:sldId id="348" r:id="rId5"/>
    <p:sldId id="607" r:id="rId6"/>
    <p:sldId id="608" r:id="rId7"/>
    <p:sldId id="609" r:id="rId8"/>
    <p:sldId id="610" r:id="rId9"/>
    <p:sldId id="612" r:id="rId10"/>
    <p:sldId id="580" r:id="rId11"/>
    <p:sldId id="581" r:id="rId12"/>
    <p:sldId id="582" r:id="rId13"/>
    <p:sldId id="583" r:id="rId14"/>
    <p:sldId id="584" r:id="rId15"/>
    <p:sldId id="585" r:id="rId16"/>
    <p:sldId id="586" r:id="rId17"/>
    <p:sldId id="587" r:id="rId18"/>
    <p:sldId id="588" r:id="rId19"/>
    <p:sldId id="589" r:id="rId20"/>
    <p:sldId id="590" r:id="rId21"/>
    <p:sldId id="591" r:id="rId22"/>
    <p:sldId id="592" r:id="rId23"/>
    <p:sldId id="593" r:id="rId24"/>
    <p:sldId id="594" r:id="rId25"/>
    <p:sldId id="595" r:id="rId26"/>
    <p:sldId id="596" r:id="rId27"/>
    <p:sldId id="597" r:id="rId28"/>
    <p:sldId id="598" r:id="rId29"/>
    <p:sldId id="599" r:id="rId30"/>
    <p:sldId id="574" r:id="rId31"/>
    <p:sldId id="575" r:id="rId32"/>
    <p:sldId id="501" r:id="rId33"/>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 xmlns:p15="http://schemas.microsoft.com/office/powerpoint/2012/main">
        <p15:guide id="1" orient="horz" pos="816">
          <p15:clr>
            <a:srgbClr val="A4A3A4"/>
          </p15:clr>
        </p15:guide>
        <p15:guide id="2" pos="440">
          <p15:clr>
            <a:srgbClr val="A4A3A4"/>
          </p15:clr>
        </p15:guide>
      </p15:sldGuideLst>
    </p:ext>
    <p:ext uri="{2D200454-40CA-4A62-9FC3-DE9A4176ACB9}">
      <p15:notesGuideLst xmlns=""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C6600"/>
    <a:srgbClr val="FF0000"/>
    <a:srgbClr val="CCECFF"/>
    <a:srgbClr val="66CCFF"/>
    <a:srgbClr val="CCFFFF"/>
    <a:srgbClr val="F8F8F8"/>
    <a:srgbClr val="EAEAE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208" autoAdjust="0"/>
    <p:restoredTop sz="94660"/>
  </p:normalViewPr>
  <p:slideViewPr>
    <p:cSldViewPr snapToGrid="0">
      <p:cViewPr>
        <p:scale>
          <a:sx n="60" d="100"/>
          <a:sy n="60" d="100"/>
        </p:scale>
        <p:origin x="-1548" y="-138"/>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 xmlns:p14="http://schemas.microsoft.com/office/powerpoint/2010/main"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 xmlns:p14="http://schemas.microsoft.com/office/powerpoint/2010/main"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n.wikipedia.org/wiki/Buffer_overflow"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en.wikipedia.org/wiki/Microsoft_SQL_Server"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 xmlns:p14="http://schemas.microsoft.com/office/powerpoint/2010/main" val="42144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54BA13F5-7B86-4EE7-AED4-105E85100400}" type="slidenum">
              <a:rPr lang="en-US" altLang="en-US"/>
              <a:pPr/>
              <a:t>5</a:t>
            </a:fld>
            <a:endParaRPr lang="en-US" altLang="en-US"/>
          </a:p>
        </p:txBody>
      </p:sp>
      <p:sp>
        <p:nvSpPr>
          <p:cNvPr id="1052674"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2870320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3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3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3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3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3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9pPr>
          </a:lstStyle>
          <a:p>
            <a:fld id="{B2F80C84-A9BF-4E02-AA03-8997A0972463}" type="slidenum">
              <a:rPr lang="en-US" altLang="en-US" sz="1300">
                <a:latin typeface="Helvetica" panose="020B0604020202020204" pitchFamily="34" charset="0"/>
              </a:rPr>
              <a:pPr/>
              <a:t>7</a:t>
            </a:fld>
            <a:endParaRPr lang="en-US" altLang="en-US" sz="1300">
              <a:latin typeface="Helvetica" panose="020B0604020202020204"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1666394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24E2660-5629-48BA-8E0A-8171AF8280CC}" type="slidenum">
              <a:rPr lang="de-AT" altLang="en-US"/>
              <a:pPr eaLnBrk="1" hangingPunct="1"/>
              <a:t>13</a:t>
            </a:fld>
            <a:endParaRPr lang="de-AT"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SQL slammer </a:t>
            </a:r>
            <a:r>
              <a:rPr lang="en-US" altLang="en-US" smtClean="0">
                <a:latin typeface="Arial" panose="020B0604020202020204" pitchFamily="34" charset="0"/>
              </a:rPr>
              <a:t>exploited a </a:t>
            </a:r>
            <a:r>
              <a:rPr lang="en-US" altLang="en-US" smtClean="0">
                <a:latin typeface="Arial" panose="020B0604020202020204" pitchFamily="34" charset="0"/>
                <a:hlinkClick r:id="rId3" tooltip="Buffer overflow"/>
              </a:rPr>
              <a:t>buffer overflow</a:t>
            </a:r>
            <a:r>
              <a:rPr lang="en-US" altLang="en-US" smtClean="0">
                <a:latin typeface="Arial" panose="020B0604020202020204" pitchFamily="34" charset="0"/>
              </a:rPr>
              <a:t> bug in Microsoft's flagship </a:t>
            </a:r>
            <a:r>
              <a:rPr lang="en-US" altLang="en-US" u="sng" smtClean="0">
                <a:latin typeface="Arial" panose="020B0604020202020204" pitchFamily="34" charset="0"/>
                <a:hlinkClick r:id="rId4" tooltip="Microsoft SQL Server"/>
              </a:rPr>
              <a:t>SQL Serve</a:t>
            </a:r>
            <a:endParaRPr lang="de-AT" altLang="en-US" smtClean="0">
              <a:latin typeface="Arial" panose="020B0604020202020204" pitchFamily="34" charset="0"/>
            </a:endParaRPr>
          </a:p>
        </p:txBody>
      </p:sp>
    </p:spTree>
    <p:extLst>
      <p:ext uri="{BB962C8B-B14F-4D97-AF65-F5344CB8AC3E}">
        <p14:creationId xmlns="" xmlns:p14="http://schemas.microsoft.com/office/powerpoint/2010/main" val="1092584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6F77138-F0E3-4E8B-9E7A-885C908451CB}" type="slidenum">
              <a:rPr lang="de-AT" altLang="en-US"/>
              <a:pPr eaLnBrk="1" hangingPunct="1"/>
              <a:t>16</a:t>
            </a:fld>
            <a:endParaRPr lang="de-AT"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The attack is successful only if the source host and the channel between source and target have enough network bandwidth to flood the target host</a:t>
            </a:r>
          </a:p>
          <a:p>
            <a:pPr eaLnBrk="1" hangingPunct="1"/>
            <a:endParaRPr lang="de-AT" altLang="en-US" smtClean="0">
              <a:latin typeface="Arial" panose="020B0604020202020204" pitchFamily="34" charset="0"/>
            </a:endParaRPr>
          </a:p>
        </p:txBody>
      </p:sp>
    </p:spTree>
    <p:extLst>
      <p:ext uri="{BB962C8B-B14F-4D97-AF65-F5344CB8AC3E}">
        <p14:creationId xmlns="" xmlns:p14="http://schemas.microsoft.com/office/powerpoint/2010/main" val="3443891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32</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 xmlns:p14="http://schemas.microsoft.com/office/powerpoint/2010/main"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2788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6</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cy-GB" altLang="en-US" dirty="0" smtClean="0"/>
              <a:t>Summary of the previous lecture</a:t>
            </a:r>
          </a:p>
        </p:txBody>
      </p:sp>
      <p:sp>
        <p:nvSpPr>
          <p:cNvPr id="6147" name="Content Placeholder 2"/>
          <p:cNvSpPr>
            <a:spLocks noGrp="1"/>
          </p:cNvSpPr>
          <p:nvPr>
            <p:ph idx="1"/>
          </p:nvPr>
        </p:nvSpPr>
        <p:spPr/>
        <p:txBody>
          <a:bodyPr/>
          <a:lstStyle/>
          <a:p>
            <a:r>
              <a:rPr lang="en-GB" altLang="en-US" sz="2800" dirty="0" smtClean="0">
                <a:solidFill>
                  <a:schemeClr val="accent1">
                    <a:lumMod val="75000"/>
                  </a:schemeClr>
                </a:solidFill>
              </a:rPr>
              <a:t>We discussed different types of security attacks</a:t>
            </a:r>
          </a:p>
          <a:p>
            <a:r>
              <a:rPr lang="en-GB" altLang="en-US" sz="2800" dirty="0" smtClean="0">
                <a:solidFill>
                  <a:schemeClr val="accent1">
                    <a:lumMod val="75000"/>
                  </a:schemeClr>
                </a:solidFill>
              </a:rPr>
              <a:t>We looked how viruses, worms and Trojan can be harmful for a computing environment. </a:t>
            </a:r>
          </a:p>
        </p:txBody>
      </p:sp>
      <p:sp>
        <p:nvSpPr>
          <p:cNvPr id="4" name="Rectangle 3"/>
          <p:cNvSpPr/>
          <p:nvPr/>
        </p:nvSpPr>
        <p:spPr bwMode="auto">
          <a:xfrm>
            <a:off x="5854700" y="6427788"/>
            <a:ext cx="3275013" cy="41592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61938" y="6426200"/>
            <a:ext cx="3275012" cy="417513"/>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373348"/>
            <a:ext cx="9239534" cy="576262"/>
          </a:xfrm>
        </p:spPr>
        <p:txBody>
          <a:bodyPr/>
          <a:lstStyle/>
          <a:p>
            <a:r>
              <a:rPr lang="en-GB" altLang="en-US" dirty="0" smtClean="0"/>
              <a:t>Outlines</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dirty="0" smtClean="0"/>
          </a:p>
          <a:p>
            <a:pPr>
              <a:defRPr/>
            </a:pPr>
            <a:endParaRPr lang="en-US" sz="2400" dirty="0"/>
          </a:p>
        </p:txBody>
      </p:sp>
      <p:sp>
        <p:nvSpPr>
          <p:cNvPr id="4" name="Content Placeholder 2"/>
          <p:cNvSpPr txBox="1">
            <a:spLocks/>
          </p:cNvSpPr>
          <p:nvPr/>
        </p:nvSpPr>
        <p:spPr bwMode="auto">
          <a:xfrm>
            <a:off x="806450" y="1233488"/>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buFont typeface="Wingdings" panose="05000000000000000000" pitchFamily="2" charset="2"/>
              <a:buChar char="§"/>
            </a:pPr>
            <a:r>
              <a:rPr lang="en-GB" altLang="en-US" sz="2400" kern="0" dirty="0" err="1" smtClean="0">
                <a:solidFill>
                  <a:schemeClr val="bg2">
                    <a:lumMod val="75000"/>
                  </a:schemeClr>
                </a:solidFill>
              </a:rPr>
              <a:t>Botnets</a:t>
            </a:r>
            <a:endParaRPr lang="en-GB" altLang="en-US" sz="2400" kern="0" dirty="0" smtClean="0">
              <a:solidFill>
                <a:schemeClr val="bg2">
                  <a:lumMod val="75000"/>
                </a:schemeClr>
              </a:solidFill>
            </a:endParaRPr>
          </a:p>
          <a:p>
            <a:pPr>
              <a:buFont typeface="Wingdings" panose="05000000000000000000" pitchFamily="2" charset="2"/>
              <a:buChar char="§"/>
            </a:pPr>
            <a:r>
              <a:rPr lang="en-GB" altLang="en-US" sz="2400" kern="0" dirty="0" smtClean="0">
                <a:solidFill>
                  <a:schemeClr val="bg2">
                    <a:lumMod val="75000"/>
                  </a:schemeClr>
                </a:solidFill>
              </a:rPr>
              <a:t>More </a:t>
            </a:r>
            <a:r>
              <a:rPr lang="en-GB" altLang="en-US" sz="2400" kern="0" dirty="0" smtClean="0">
                <a:solidFill>
                  <a:schemeClr val="bg2">
                    <a:lumMod val="75000"/>
                  </a:schemeClr>
                </a:solidFill>
              </a:rPr>
              <a:t>discussion on </a:t>
            </a:r>
            <a:r>
              <a:rPr lang="en-GB" altLang="en-US" sz="2400" kern="0" dirty="0" err="1" smtClean="0">
                <a:solidFill>
                  <a:schemeClr val="bg2">
                    <a:lumMod val="75000"/>
                  </a:schemeClr>
                </a:solidFill>
              </a:rPr>
              <a:t>DoS</a:t>
            </a:r>
            <a:r>
              <a:rPr lang="en-GB" altLang="en-US" sz="2400" kern="0" dirty="0" smtClean="0">
                <a:solidFill>
                  <a:schemeClr val="bg2">
                    <a:lumMod val="75000"/>
                  </a:schemeClr>
                </a:solidFill>
              </a:rPr>
              <a:t> attacks</a:t>
            </a:r>
          </a:p>
          <a:p>
            <a:pPr>
              <a:buFont typeface="Wingdings" panose="05000000000000000000" pitchFamily="2" charset="2"/>
              <a:buChar char="§"/>
            </a:pPr>
            <a:r>
              <a:rPr lang="en-GB" altLang="en-US" sz="2400" kern="0" dirty="0" smtClean="0">
                <a:solidFill>
                  <a:schemeClr val="bg2">
                    <a:lumMod val="75000"/>
                  </a:schemeClr>
                </a:solidFill>
              </a:rPr>
              <a:t>Cost of a </a:t>
            </a:r>
            <a:r>
              <a:rPr lang="en-GB" altLang="en-US" sz="2400" kern="0" dirty="0" err="1" smtClean="0">
                <a:solidFill>
                  <a:schemeClr val="bg2">
                    <a:lumMod val="75000"/>
                  </a:schemeClr>
                </a:solidFill>
              </a:rPr>
              <a:t>DoS</a:t>
            </a:r>
            <a:r>
              <a:rPr lang="en-GB" altLang="en-US" sz="2400" kern="0" dirty="0" smtClean="0">
                <a:solidFill>
                  <a:schemeClr val="bg2">
                    <a:lumMod val="75000"/>
                  </a:schemeClr>
                </a:solidFill>
              </a:rPr>
              <a:t> attacks</a:t>
            </a:r>
          </a:p>
          <a:p>
            <a:pPr>
              <a:buFont typeface="Wingdings" panose="05000000000000000000" pitchFamily="2" charset="2"/>
              <a:buChar char="§"/>
            </a:pPr>
            <a:r>
              <a:rPr lang="en-GB" altLang="en-US" sz="2400" kern="0" dirty="0" smtClean="0">
                <a:solidFill>
                  <a:schemeClr val="bg2">
                    <a:lumMod val="75000"/>
                  </a:schemeClr>
                </a:solidFill>
              </a:rPr>
              <a:t>ICMP Echo Datagrams</a:t>
            </a:r>
          </a:p>
          <a:p>
            <a:pPr>
              <a:buFont typeface="Wingdings" panose="05000000000000000000" pitchFamily="2" charset="2"/>
              <a:buChar char="§"/>
            </a:pPr>
            <a:r>
              <a:rPr lang="en-GB" altLang="en-US" sz="2400" kern="0" dirty="0" smtClean="0">
                <a:solidFill>
                  <a:schemeClr val="bg2">
                    <a:lumMod val="75000"/>
                  </a:schemeClr>
                </a:solidFill>
              </a:rPr>
              <a:t>TCP 3-Way Handshake</a:t>
            </a:r>
          </a:p>
          <a:p>
            <a:pPr>
              <a:buFont typeface="Wingdings" panose="05000000000000000000" pitchFamily="2" charset="2"/>
              <a:buChar char="§"/>
            </a:pPr>
            <a:r>
              <a:rPr lang="en-GB" altLang="en-US" sz="2400" kern="0" dirty="0" smtClean="0">
                <a:solidFill>
                  <a:schemeClr val="bg2">
                    <a:lumMod val="75000"/>
                  </a:schemeClr>
                </a:solidFill>
              </a:rPr>
              <a:t>TCP SYNC Flood attack</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pPr>
              <a:lnSpc>
                <a:spcPct val="150000"/>
              </a:lnSpc>
            </a:pPr>
            <a:r>
              <a:rPr lang="en-US" altLang="en-US" sz="2400" dirty="0" smtClean="0"/>
              <a:t>To be able to distinguish between different types of security attacks</a:t>
            </a:r>
          </a:p>
          <a:p>
            <a:pPr>
              <a:lnSpc>
                <a:spcPct val="150000"/>
              </a:lnSpc>
            </a:pPr>
            <a:r>
              <a:rPr lang="en-US" altLang="en-US" sz="2400" dirty="0" smtClean="0"/>
              <a:t>To identify and classify which security attacks leads to which security breach category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Grp="1" noChangeArrowheads="1"/>
          </p:cNvSpPr>
          <p:nvPr>
            <p:ph type="title"/>
          </p:nvPr>
        </p:nvSpPr>
        <p:spPr/>
        <p:txBody>
          <a:bodyPr/>
          <a:lstStyle/>
          <a:p>
            <a:r>
              <a:rPr lang="en-US" altLang="en-US"/>
              <a:t>Botnets</a:t>
            </a:r>
          </a:p>
        </p:txBody>
      </p:sp>
      <p:sp>
        <p:nvSpPr>
          <p:cNvPr id="1051651" name="Rectangle 3"/>
          <p:cNvSpPr>
            <a:spLocks noGrp="1" noChangeArrowheads="1"/>
          </p:cNvSpPr>
          <p:nvPr>
            <p:ph type="body" idx="1"/>
          </p:nvPr>
        </p:nvSpPr>
        <p:spPr>
          <a:xfrm>
            <a:off x="693737" y="854075"/>
            <a:ext cx="7993063" cy="4978400"/>
          </a:xfrm>
        </p:spPr>
        <p:txBody>
          <a:bodyPr/>
          <a:lstStyle/>
          <a:p>
            <a:r>
              <a:rPr lang="en-US" altLang="en-US" sz="2000" dirty="0"/>
              <a:t>A virus or worm often doesn’t do any immediate damage </a:t>
            </a:r>
            <a:br>
              <a:rPr lang="en-US" altLang="en-US" sz="2000" dirty="0"/>
            </a:br>
            <a:r>
              <a:rPr lang="en-US" altLang="en-US" sz="2000" dirty="0"/>
              <a:t>in order to stay </a:t>
            </a:r>
            <a:r>
              <a:rPr lang="en-US" altLang="en-US" sz="2000" dirty="0">
                <a:solidFill>
                  <a:srgbClr val="CC3300"/>
                </a:solidFill>
              </a:rPr>
              <a:t>invisible</a:t>
            </a:r>
          </a:p>
          <a:p>
            <a:pPr lvl="1">
              <a:spcBef>
                <a:spcPts val="600"/>
              </a:spcBef>
            </a:pPr>
            <a:r>
              <a:rPr lang="en-US" altLang="en-US" sz="2200" dirty="0"/>
              <a:t>and spy on users (log keystrokes, steal serial numbers etc</a:t>
            </a:r>
            <a:r>
              <a:rPr lang="en-US" altLang="en-US" sz="2200" dirty="0" smtClean="0"/>
              <a:t>.)</a:t>
            </a:r>
          </a:p>
          <a:p>
            <a:pPr lvl="1">
              <a:spcBef>
                <a:spcPts val="600"/>
              </a:spcBef>
            </a:pPr>
            <a:r>
              <a:rPr lang="en-US" altLang="en-US" sz="2200" dirty="0" smtClean="0"/>
              <a:t>or </a:t>
            </a:r>
            <a:r>
              <a:rPr lang="en-US" altLang="en-US" sz="2200" dirty="0"/>
              <a:t>add affected machine to a </a:t>
            </a:r>
            <a:r>
              <a:rPr lang="en-US" altLang="en-US" sz="2200" i="1" dirty="0"/>
              <a:t>botnet</a:t>
            </a:r>
            <a:r>
              <a:rPr lang="en-US" altLang="en-US" sz="2200" dirty="0"/>
              <a:t> (the machine becomes a </a:t>
            </a:r>
            <a:r>
              <a:rPr lang="en-US" altLang="en-US" sz="2200" i="1" dirty="0"/>
              <a:t>bot</a:t>
            </a:r>
            <a:r>
              <a:rPr lang="en-US" altLang="en-US" sz="2200" dirty="0"/>
              <a:t>)</a:t>
            </a:r>
          </a:p>
          <a:p>
            <a:pPr>
              <a:lnSpc>
                <a:spcPct val="130000"/>
              </a:lnSpc>
            </a:pPr>
            <a:r>
              <a:rPr lang="en-US" altLang="en-US" sz="2000" dirty="0">
                <a:solidFill>
                  <a:srgbClr val="CC3300"/>
                </a:solidFill>
              </a:rPr>
              <a:t>Botnet</a:t>
            </a:r>
            <a:r>
              <a:rPr lang="en-US" altLang="en-US" sz="2000" dirty="0"/>
              <a:t> – a network of “owned” machines (bots) </a:t>
            </a:r>
          </a:p>
          <a:p>
            <a:pPr lvl="1"/>
            <a:r>
              <a:rPr lang="en-US" altLang="en-US" sz="2200" dirty="0"/>
              <a:t>controlled usually via IRC protocol or P2P network</a:t>
            </a:r>
          </a:p>
          <a:p>
            <a:pPr lvl="1"/>
            <a:r>
              <a:rPr lang="en-US" altLang="en-US" sz="2200" dirty="0"/>
              <a:t>used to send spam, launch </a:t>
            </a:r>
            <a:r>
              <a:rPr lang="en-US" altLang="en-US" sz="2200" dirty="0" err="1"/>
              <a:t>DDoS</a:t>
            </a:r>
            <a:r>
              <a:rPr lang="en-US" altLang="en-US" sz="2200" dirty="0"/>
              <a:t> attacks; also phishing, </a:t>
            </a:r>
            <a:br>
              <a:rPr lang="en-US" altLang="en-US" sz="2200" dirty="0"/>
            </a:br>
            <a:r>
              <a:rPr lang="en-US" altLang="en-US" sz="2200" dirty="0"/>
              <a:t>click fraud, further spread of viruses and worms etc.</a:t>
            </a:r>
          </a:p>
          <a:p>
            <a:pPr lvl="1"/>
            <a:r>
              <a:rPr lang="en-US" altLang="en-US" sz="2200" dirty="0"/>
              <a:t>size: 100, 1000, 10k … up to &gt; 1M of nodes</a:t>
            </a:r>
          </a:p>
          <a:p>
            <a:pPr lvl="1"/>
            <a:r>
              <a:rPr lang="en-US" altLang="en-US" sz="2200" dirty="0"/>
              <a:t>access to bots and botnets can be bought (from $0.01 per bot</a:t>
            </a:r>
            <a:r>
              <a:rPr lang="en-US" altLang="en-US" sz="2200" dirty="0" smtClean="0"/>
              <a:t>)</a:t>
            </a:r>
            <a:endParaRPr lang="en-US" altLang="en-US" sz="2200" i="1" dirty="0"/>
          </a:p>
        </p:txBody>
      </p:sp>
    </p:spTree>
    <p:extLst>
      <p:ext uri="{BB962C8B-B14F-4D97-AF65-F5344CB8AC3E}">
        <p14:creationId xmlns="" xmlns:p14="http://schemas.microsoft.com/office/powerpoint/2010/main" val="30236360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smtClean="0"/>
              <a:t>Logic Bomb</a:t>
            </a:r>
          </a:p>
        </p:txBody>
      </p:sp>
      <p:sp>
        <p:nvSpPr>
          <p:cNvPr id="6147" name="Content Placeholder 2"/>
          <p:cNvSpPr>
            <a:spLocks noGrp="1"/>
          </p:cNvSpPr>
          <p:nvPr>
            <p:ph idx="1"/>
          </p:nvPr>
        </p:nvSpPr>
        <p:spPr/>
        <p:txBody>
          <a:bodyPr/>
          <a:lstStyle/>
          <a:p>
            <a:r>
              <a:rPr lang="en-US" altLang="en-US" b="1" dirty="0" smtClean="0">
                <a:solidFill>
                  <a:srgbClr val="000000"/>
                </a:solidFill>
              </a:rPr>
              <a:t>Logic Bomb</a:t>
            </a:r>
          </a:p>
          <a:p>
            <a:pPr lvl="1"/>
            <a:r>
              <a:rPr lang="en-US" altLang="en-US" dirty="0" smtClean="0"/>
              <a:t>Program that initiates a security incident under certain circumstances</a:t>
            </a:r>
          </a:p>
          <a:p>
            <a:pPr lvl="1"/>
            <a:r>
              <a:rPr lang="en-US" altLang="en-US" dirty="0" smtClean="0"/>
              <a:t>It waits for certain conditions to occur. </a:t>
            </a:r>
          </a:p>
          <a:p>
            <a:r>
              <a:rPr lang="en-US" altLang="en-US" b="1" dirty="0" smtClean="0">
                <a:solidFill>
                  <a:srgbClr val="000000"/>
                </a:solidFill>
              </a:rPr>
              <a:t>Stack </a:t>
            </a:r>
            <a:r>
              <a:rPr lang="en-US" altLang="en-US" dirty="0" smtClean="0">
                <a:solidFill>
                  <a:srgbClr val="000000"/>
                </a:solidFill>
              </a:rPr>
              <a:t>and </a:t>
            </a:r>
            <a:r>
              <a:rPr lang="en-US" altLang="en-US" b="1" dirty="0" smtClean="0">
                <a:solidFill>
                  <a:srgbClr val="000000"/>
                </a:solidFill>
              </a:rPr>
              <a:t>Buffer Overflow</a:t>
            </a:r>
          </a:p>
          <a:p>
            <a:pPr lvl="1"/>
            <a:r>
              <a:rPr lang="en-US" altLang="en-US" dirty="0" smtClean="0"/>
              <a:t>Exploits a bug in a program (overflow either the stack or memory buffers)</a:t>
            </a:r>
          </a:p>
          <a:p>
            <a:pPr lvl="1"/>
            <a:r>
              <a:rPr lang="en-US" altLang="en-US" dirty="0" smtClean="0"/>
              <a:t>Failure to check bounds on inputs, arguments</a:t>
            </a:r>
          </a:p>
          <a:p>
            <a:pPr lvl="1"/>
            <a:r>
              <a:rPr lang="en-US" altLang="en-US" dirty="0" smtClean="0"/>
              <a:t>Write pass arguments on the stack into the return address on stack</a:t>
            </a:r>
          </a:p>
          <a:p>
            <a:pPr lvl="1"/>
            <a:r>
              <a:rPr lang="en-US" altLang="en-US" dirty="0" smtClean="0"/>
              <a:t>When routine returns from call, returns to hacked address</a:t>
            </a:r>
          </a:p>
          <a:p>
            <a:pPr lvl="2"/>
            <a:r>
              <a:rPr lang="en-US" altLang="en-US" dirty="0" smtClean="0"/>
              <a:t>Pointed to code loaded onto stack that executes malicious code</a:t>
            </a:r>
          </a:p>
          <a:p>
            <a:pPr lvl="1"/>
            <a:r>
              <a:rPr lang="en-US" altLang="en-US" dirty="0" smtClean="0"/>
              <a:t>Unauthorized user or privilege escalation</a:t>
            </a:r>
          </a:p>
          <a:p>
            <a:pPr lvl="1"/>
            <a:endParaRPr lang="en-US" altLang="en-US" dirty="0" smtClean="0"/>
          </a:p>
          <a:p>
            <a:endParaRPr lang="en-US" altLang="en-US" dirty="0" smtClean="0"/>
          </a:p>
        </p:txBody>
      </p:sp>
    </p:spTree>
    <p:extLst>
      <p:ext uri="{BB962C8B-B14F-4D97-AF65-F5344CB8AC3E}">
        <p14:creationId xmlns="" xmlns:p14="http://schemas.microsoft.com/office/powerpoint/2010/main" val="10988903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94292" y="204682"/>
            <a:ext cx="7849658" cy="512233"/>
          </a:xfrm>
        </p:spPr>
        <p:txBody>
          <a:bodyPr/>
          <a:lstStyle/>
          <a:p>
            <a:pPr eaLnBrk="1" hangingPunct="1"/>
            <a:r>
              <a:rPr lang="en-US" altLang="en-US" dirty="0" smtClean="0"/>
              <a:t>Virus Dropper</a:t>
            </a:r>
          </a:p>
        </p:txBody>
      </p:sp>
      <p:sp>
        <p:nvSpPr>
          <p:cNvPr id="11267" name="Rectangle 3"/>
          <p:cNvSpPr>
            <a:spLocks noGrp="1" noChangeArrowheads="1"/>
          </p:cNvSpPr>
          <p:nvPr>
            <p:ph type="body" idx="1"/>
          </p:nvPr>
        </p:nvSpPr>
        <p:spPr/>
        <p:txBody>
          <a:bodyPr/>
          <a:lstStyle/>
          <a:p>
            <a:pPr>
              <a:lnSpc>
                <a:spcPct val="90000"/>
              </a:lnSpc>
            </a:pPr>
            <a:r>
              <a:rPr lang="en-US" altLang="en-US" b="1" smtClean="0">
                <a:solidFill>
                  <a:srgbClr val="3366FF"/>
                </a:solidFill>
              </a:rPr>
              <a:t>Virus dropper</a:t>
            </a:r>
            <a:r>
              <a:rPr lang="en-US" altLang="en-US" smtClean="0">
                <a:solidFill>
                  <a:srgbClr val="3366FF"/>
                </a:solidFill>
              </a:rPr>
              <a:t> </a:t>
            </a:r>
            <a:r>
              <a:rPr lang="en-US" altLang="en-US" smtClean="0"/>
              <a:t>inserts virus onto the system</a:t>
            </a:r>
          </a:p>
          <a:p>
            <a:pPr>
              <a:lnSpc>
                <a:spcPct val="90000"/>
              </a:lnSpc>
            </a:pPr>
            <a:endParaRPr lang="en-US" altLang="en-US" smtClean="0"/>
          </a:p>
          <a:p>
            <a:pPr>
              <a:lnSpc>
                <a:spcPct val="90000"/>
              </a:lnSpc>
            </a:pPr>
            <a:r>
              <a:rPr lang="en-US" altLang="en-US" smtClean="0"/>
              <a:t>Many categories of viruses, literally many thousands of viruses</a:t>
            </a:r>
          </a:p>
          <a:p>
            <a:pPr lvl="1">
              <a:lnSpc>
                <a:spcPct val="90000"/>
              </a:lnSpc>
            </a:pPr>
            <a:r>
              <a:rPr lang="en-US" altLang="en-US" smtClean="0"/>
              <a:t>File / parasitic</a:t>
            </a:r>
          </a:p>
          <a:p>
            <a:pPr lvl="1">
              <a:lnSpc>
                <a:spcPct val="90000"/>
              </a:lnSpc>
            </a:pPr>
            <a:r>
              <a:rPr lang="en-US" altLang="en-US" smtClean="0"/>
              <a:t>Boot / memory</a:t>
            </a:r>
          </a:p>
          <a:p>
            <a:pPr lvl="1">
              <a:lnSpc>
                <a:spcPct val="90000"/>
              </a:lnSpc>
            </a:pPr>
            <a:r>
              <a:rPr lang="en-US" altLang="en-US" smtClean="0"/>
              <a:t>Macro</a:t>
            </a:r>
          </a:p>
          <a:p>
            <a:pPr lvl="1">
              <a:lnSpc>
                <a:spcPct val="90000"/>
              </a:lnSpc>
            </a:pPr>
            <a:r>
              <a:rPr lang="en-US" altLang="en-US" smtClean="0"/>
              <a:t>Source code</a:t>
            </a:r>
          </a:p>
          <a:p>
            <a:pPr lvl="1">
              <a:lnSpc>
                <a:spcPct val="90000"/>
              </a:lnSpc>
            </a:pPr>
            <a:r>
              <a:rPr lang="en-US" altLang="en-US" smtClean="0"/>
              <a:t>Polymorphic to avoid having a </a:t>
            </a:r>
            <a:r>
              <a:rPr lang="en-US" altLang="en-US" b="1" smtClean="0">
                <a:solidFill>
                  <a:srgbClr val="3366FF"/>
                </a:solidFill>
              </a:rPr>
              <a:t>virus signature</a:t>
            </a:r>
          </a:p>
          <a:p>
            <a:pPr lvl="1">
              <a:lnSpc>
                <a:spcPct val="90000"/>
              </a:lnSpc>
            </a:pPr>
            <a:r>
              <a:rPr lang="en-US" altLang="en-US" smtClean="0"/>
              <a:t>Encrypted</a:t>
            </a:r>
          </a:p>
          <a:p>
            <a:pPr lvl="1">
              <a:lnSpc>
                <a:spcPct val="90000"/>
              </a:lnSpc>
            </a:pPr>
            <a:r>
              <a:rPr lang="en-US" altLang="en-US" smtClean="0"/>
              <a:t>Stealth</a:t>
            </a:r>
          </a:p>
          <a:p>
            <a:pPr lvl="1">
              <a:lnSpc>
                <a:spcPct val="90000"/>
              </a:lnSpc>
            </a:pPr>
            <a:r>
              <a:rPr lang="en-US" altLang="en-US" smtClean="0"/>
              <a:t>Tunneling</a:t>
            </a:r>
          </a:p>
          <a:p>
            <a:pPr lvl="1">
              <a:lnSpc>
                <a:spcPct val="90000"/>
              </a:lnSpc>
            </a:pPr>
            <a:r>
              <a:rPr lang="en-US" altLang="en-US" smtClean="0"/>
              <a:t>Multipartite</a:t>
            </a:r>
          </a:p>
          <a:p>
            <a:pPr lvl="1">
              <a:lnSpc>
                <a:spcPct val="90000"/>
              </a:lnSpc>
            </a:pPr>
            <a:r>
              <a:rPr lang="en-US" altLang="en-US" smtClean="0"/>
              <a:t>Armored</a:t>
            </a:r>
          </a:p>
          <a:p>
            <a:pPr>
              <a:lnSpc>
                <a:spcPct val="90000"/>
              </a:lnSpc>
            </a:pPr>
            <a:endParaRPr lang="en-US" altLang="en-US" smtClean="0"/>
          </a:p>
          <a:p>
            <a:pPr lvl="1">
              <a:lnSpc>
                <a:spcPct val="90000"/>
              </a:lnSpc>
            </a:pPr>
            <a:endParaRPr lang="en-US" altLang="en-US" smtClean="0"/>
          </a:p>
          <a:p>
            <a:pPr lvl="1">
              <a:lnSpc>
                <a:spcPct val="90000"/>
              </a:lnSpc>
            </a:pPr>
            <a:endParaRPr lang="en-US" altLang="en-US" smtClean="0"/>
          </a:p>
        </p:txBody>
      </p:sp>
    </p:spTree>
    <p:extLst>
      <p:ext uri="{BB962C8B-B14F-4D97-AF65-F5344CB8AC3E}">
        <p14:creationId xmlns="" xmlns:p14="http://schemas.microsoft.com/office/powerpoint/2010/main" val="839678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smtClean="0"/>
              <a:t>Keystroke logger</a:t>
            </a:r>
          </a:p>
        </p:txBody>
      </p:sp>
      <p:sp>
        <p:nvSpPr>
          <p:cNvPr id="13315" name="Content Placeholder 2"/>
          <p:cNvSpPr>
            <a:spLocks noGrp="1"/>
          </p:cNvSpPr>
          <p:nvPr>
            <p:ph idx="1"/>
          </p:nvPr>
        </p:nvSpPr>
        <p:spPr/>
        <p:txBody>
          <a:bodyPr/>
          <a:lstStyle/>
          <a:p>
            <a:r>
              <a:rPr lang="en-US" altLang="en-US" dirty="0" smtClean="0"/>
              <a:t>Attacks still common, still occurring</a:t>
            </a:r>
          </a:p>
          <a:p>
            <a:r>
              <a:rPr lang="en-US" altLang="en-US" dirty="0" smtClean="0"/>
              <a:t>Attacks moved over time from science experiments to tools of organized crime</a:t>
            </a:r>
          </a:p>
          <a:p>
            <a:pPr lvl="1"/>
            <a:r>
              <a:rPr lang="en-US" altLang="en-US" dirty="0" smtClean="0"/>
              <a:t>Targeting specific companies</a:t>
            </a:r>
          </a:p>
          <a:p>
            <a:pPr lvl="1"/>
            <a:r>
              <a:rPr lang="en-US" altLang="en-US" dirty="0" smtClean="0"/>
              <a:t>Creating botnets to use as tool for spam and DDOS delivery</a:t>
            </a:r>
          </a:p>
          <a:p>
            <a:pPr lvl="1"/>
            <a:r>
              <a:rPr lang="en-US" altLang="en-US" b="1" dirty="0" smtClean="0">
                <a:solidFill>
                  <a:srgbClr val="3366FF"/>
                </a:solidFill>
              </a:rPr>
              <a:t>Keystroke logger </a:t>
            </a:r>
            <a:r>
              <a:rPr lang="en-US" altLang="en-US" dirty="0" smtClean="0"/>
              <a:t>to grab passwords, credit card numbers</a:t>
            </a:r>
          </a:p>
          <a:p>
            <a:pPr lvl="1"/>
            <a:endParaRPr lang="en-US" altLang="en-US" dirty="0" smtClean="0"/>
          </a:p>
          <a:p>
            <a:r>
              <a:rPr lang="en-US" altLang="en-US" dirty="0" smtClean="0"/>
              <a:t>Why is Windows the target for most attacks?</a:t>
            </a:r>
          </a:p>
          <a:p>
            <a:pPr lvl="1"/>
            <a:r>
              <a:rPr lang="en-US" altLang="en-US" dirty="0" smtClean="0"/>
              <a:t>Most common</a:t>
            </a:r>
          </a:p>
          <a:p>
            <a:pPr lvl="1"/>
            <a:r>
              <a:rPr lang="en-US" altLang="en-US" dirty="0" smtClean="0"/>
              <a:t>Everyone is an administrator</a:t>
            </a:r>
          </a:p>
          <a:p>
            <a:pPr lvl="2"/>
            <a:r>
              <a:rPr lang="en-US" altLang="en-US" dirty="0" smtClean="0"/>
              <a:t>Licensing required?</a:t>
            </a:r>
          </a:p>
          <a:p>
            <a:pPr lvl="1"/>
            <a:r>
              <a:rPr lang="en-US" altLang="en-US" dirty="0" smtClean="0"/>
              <a:t>Monoculture considered harmful</a:t>
            </a:r>
          </a:p>
          <a:p>
            <a:pPr lvl="1"/>
            <a:endParaRPr lang="en-US" altLang="en-US" dirty="0" smtClean="0"/>
          </a:p>
        </p:txBody>
      </p:sp>
    </p:spTree>
    <p:extLst>
      <p:ext uri="{BB962C8B-B14F-4D97-AF65-F5344CB8AC3E}">
        <p14:creationId xmlns="" xmlns:p14="http://schemas.microsoft.com/office/powerpoint/2010/main" val="30889719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algn="r" eaLnBrk="1" hangingPunct="1"/>
            <a:r>
              <a:rPr lang="de-AT" altLang="en-US" sz="3600" smtClean="0"/>
              <a:t>Definitions of DoS and DDoS attacks</a:t>
            </a:r>
          </a:p>
        </p:txBody>
      </p:sp>
      <p:sp>
        <p:nvSpPr>
          <p:cNvPr id="4100" name="Rectangle 3"/>
          <p:cNvSpPr>
            <a:spLocks noGrp="1" noChangeArrowheads="1"/>
          </p:cNvSpPr>
          <p:nvPr>
            <p:ph type="body" idx="1"/>
          </p:nvPr>
        </p:nvSpPr>
        <p:spPr>
          <a:xfrm>
            <a:off x="457200" y="1722438"/>
            <a:ext cx="8305800" cy="3535362"/>
          </a:xfrm>
        </p:spPr>
        <p:txBody>
          <a:bodyPr/>
          <a:lstStyle/>
          <a:p>
            <a:pPr eaLnBrk="1" hangingPunct="1">
              <a:lnSpc>
                <a:spcPct val="90000"/>
              </a:lnSpc>
            </a:pPr>
            <a:r>
              <a:rPr lang="de-AT" altLang="en-US" sz="2400" smtClean="0"/>
              <a:t>A DoS (Denial of Service) attack aims at preventing, for </a:t>
            </a:r>
            <a:r>
              <a:rPr lang="de-AT" altLang="en-US" sz="2400" i="1" smtClean="0"/>
              <a:t>legitimate </a:t>
            </a:r>
            <a:r>
              <a:rPr lang="de-AT" altLang="en-US" sz="2400" smtClean="0"/>
              <a:t>users, authorised access to a system resource or the delaying of system operations and functions</a:t>
            </a:r>
          </a:p>
          <a:p>
            <a:pPr eaLnBrk="1" hangingPunct="1">
              <a:lnSpc>
                <a:spcPct val="90000"/>
              </a:lnSpc>
              <a:buFontTx/>
              <a:buNone/>
            </a:pPr>
            <a:endParaRPr lang="de-AT" altLang="en-US" sz="2400" smtClean="0"/>
          </a:p>
          <a:p>
            <a:pPr eaLnBrk="1" hangingPunct="1">
              <a:lnSpc>
                <a:spcPct val="90000"/>
              </a:lnSpc>
              <a:buFontTx/>
              <a:buNone/>
            </a:pPr>
            <a:endParaRPr lang="de-AT" altLang="en-US" sz="800" smtClean="0"/>
          </a:p>
          <a:p>
            <a:pPr eaLnBrk="1" hangingPunct="1">
              <a:lnSpc>
                <a:spcPct val="90000"/>
              </a:lnSpc>
            </a:pPr>
            <a:r>
              <a:rPr lang="de-AT" altLang="en-US" sz="2400" smtClean="0"/>
              <a:t>DDoS are </a:t>
            </a:r>
            <a:r>
              <a:rPr lang="de-AT" altLang="en-US" sz="2400" i="1" smtClean="0"/>
              <a:t>distributed </a:t>
            </a:r>
            <a:r>
              <a:rPr lang="de-AT" altLang="en-US" sz="2400" smtClean="0"/>
              <a:t>Denial of Service attacks that achieve larger magnitude by launching coordinated attacks by using a framework of “handlers” and “agents”. A DDoS is innovative in the form of coordination</a:t>
            </a:r>
            <a:r>
              <a:rPr lang="de-AT" altLang="en-US" sz="2400" i="1" smtClean="0"/>
              <a:t> </a:t>
            </a:r>
            <a:r>
              <a:rPr lang="de-AT" altLang="en-US" sz="2400" smtClean="0"/>
              <a:t>of the attack.</a:t>
            </a:r>
          </a:p>
        </p:txBody>
      </p:sp>
    </p:spTree>
    <p:extLst>
      <p:ext uri="{BB962C8B-B14F-4D97-AF65-F5344CB8AC3E}">
        <p14:creationId xmlns="" xmlns:p14="http://schemas.microsoft.com/office/powerpoint/2010/main" val="2610992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00">
                                            <p:txEl>
                                              <p:pRg st="3" end="3"/>
                                            </p:txEl>
                                          </p:spTgt>
                                        </p:tgtEl>
                                        <p:attrNameLst>
                                          <p:attrName>style.visibility</p:attrName>
                                        </p:attrNameLst>
                                      </p:cBhvr>
                                      <p:to>
                                        <p:strVal val="visible"/>
                                      </p:to>
                                    </p:set>
                                    <p:animEffect transition="in" filter="blinds(horizontal)">
                                      <p:cBhvr>
                                        <p:cTn id="7" dur="500"/>
                                        <p:tgtEl>
                                          <p:spTgt spid="41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4294967295"/>
          </p:nvPr>
        </p:nvSpPr>
        <p:spPr>
          <a:xfrm>
            <a:off x="6553200" y="6245225"/>
            <a:ext cx="2133600" cy="47625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65C15B-71F7-4791-BF39-C88ABD24B9E1}" type="slidenum">
              <a:rPr lang="de-AT" altLang="en-US"/>
              <a:pPr eaLnBrk="1" hangingPunct="1"/>
              <a:t>10</a:t>
            </a:fld>
            <a:endParaRPr lang="de-AT" altLang="en-US"/>
          </a:p>
        </p:txBody>
      </p:sp>
      <p:sp>
        <p:nvSpPr>
          <p:cNvPr id="5123" name="Rectangle 2"/>
          <p:cNvSpPr>
            <a:spLocks noGrp="1" noChangeArrowheads="1"/>
          </p:cNvSpPr>
          <p:nvPr>
            <p:ph type="title"/>
          </p:nvPr>
        </p:nvSpPr>
        <p:spPr>
          <a:xfrm>
            <a:off x="457200" y="76200"/>
            <a:ext cx="8229600" cy="838200"/>
          </a:xfrm>
        </p:spPr>
        <p:txBody>
          <a:bodyPr/>
          <a:lstStyle/>
          <a:p>
            <a:pPr eaLnBrk="1" hangingPunct="1"/>
            <a:r>
              <a:rPr lang="de-AT" altLang="en-US" sz="3600" smtClean="0"/>
              <a:t>DoS attacks in the news</a:t>
            </a:r>
          </a:p>
        </p:txBody>
      </p:sp>
      <p:sp>
        <p:nvSpPr>
          <p:cNvPr id="5124" name="Rectangle 3"/>
          <p:cNvSpPr>
            <a:spLocks noGrp="1" noChangeArrowheads="1"/>
          </p:cNvSpPr>
          <p:nvPr>
            <p:ph type="body" idx="1"/>
          </p:nvPr>
        </p:nvSpPr>
        <p:spPr>
          <a:xfrm>
            <a:off x="457200" y="838200"/>
            <a:ext cx="8229600" cy="1219200"/>
          </a:xfrm>
        </p:spPr>
        <p:txBody>
          <a:bodyPr/>
          <a:lstStyle/>
          <a:p>
            <a:pPr eaLnBrk="1" hangingPunct="1"/>
            <a:r>
              <a:rPr lang="de-AT" altLang="en-US" sz="2400" smtClean="0"/>
              <a:t>On February 2000, several serious DDoS attacks targeted some of the largest Internet web sites, including Yahoo, Buy.com, Amazon, CNN and eBay.</a:t>
            </a:r>
            <a:endParaRPr lang="de-AT" altLang="en-US" smtClean="0"/>
          </a:p>
        </p:txBody>
      </p:sp>
      <p:pic>
        <p:nvPicPr>
          <p:cNvPr id="5125"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68990" y="2099493"/>
            <a:ext cx="4635745" cy="45537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6"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075785" y="2060999"/>
            <a:ext cx="4587606" cy="4578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02912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81000" y="76200"/>
            <a:ext cx="8458200" cy="762000"/>
          </a:xfrm>
        </p:spPr>
        <p:txBody>
          <a:bodyPr/>
          <a:lstStyle/>
          <a:p>
            <a:pPr eaLnBrk="1" hangingPunct="1"/>
            <a:r>
              <a:rPr lang="de-AT" altLang="en-US" sz="3600" smtClean="0"/>
              <a:t>Costs of DoS attacks</a:t>
            </a:r>
          </a:p>
        </p:txBody>
      </p:sp>
      <p:sp>
        <p:nvSpPr>
          <p:cNvPr id="6148" name="Rectangle 3"/>
          <p:cNvSpPr>
            <a:spLocks noGrp="1" noChangeArrowheads="1"/>
          </p:cNvSpPr>
          <p:nvPr>
            <p:ph type="body" idx="1"/>
          </p:nvPr>
        </p:nvSpPr>
        <p:spPr>
          <a:xfrm>
            <a:off x="457200" y="914400"/>
            <a:ext cx="8229600" cy="838200"/>
          </a:xfrm>
        </p:spPr>
        <p:txBody>
          <a:bodyPr/>
          <a:lstStyle/>
          <a:p>
            <a:pPr eaLnBrk="1" hangingPunct="1"/>
            <a:r>
              <a:rPr lang="de-AT" altLang="en-US" sz="2400" smtClean="0"/>
              <a:t>Denial of Service is currently the most expensive computer crime for victim organisations:</a:t>
            </a:r>
          </a:p>
        </p:txBody>
      </p:sp>
      <p:pic>
        <p:nvPicPr>
          <p:cNvPr id="6149"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5400000">
            <a:off x="2286000" y="152400"/>
            <a:ext cx="4648200" cy="769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50" name="AutoShape 9"/>
          <p:cNvSpPr>
            <a:spLocks noChangeArrowheads="1"/>
          </p:cNvSpPr>
          <p:nvPr/>
        </p:nvSpPr>
        <p:spPr bwMode="auto">
          <a:xfrm>
            <a:off x="7467600" y="4800600"/>
            <a:ext cx="762000" cy="228600"/>
          </a:xfrm>
          <a:prstGeom prst="leftArrow">
            <a:avLst>
              <a:gd name="adj1" fmla="val 16667"/>
              <a:gd name="adj2" fmla="val 94136"/>
            </a:avLst>
          </a:prstGeom>
          <a:noFill/>
          <a:ln w="28575">
            <a:solidFill>
              <a:srgbClr val="FF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extLst>
      <p:ext uri="{BB962C8B-B14F-4D97-AF65-F5344CB8AC3E}">
        <p14:creationId xmlns="" xmlns:p14="http://schemas.microsoft.com/office/powerpoint/2010/main" val="36845363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76200"/>
            <a:ext cx="8229600" cy="762000"/>
          </a:xfrm>
        </p:spPr>
        <p:txBody>
          <a:bodyPr/>
          <a:lstStyle/>
          <a:p>
            <a:pPr eaLnBrk="1" hangingPunct="1"/>
            <a:r>
              <a:rPr lang="de-AT" altLang="en-US" sz="3600" smtClean="0"/>
              <a:t>Classification of DoS attacks</a:t>
            </a:r>
          </a:p>
        </p:txBody>
      </p:sp>
      <p:sp>
        <p:nvSpPr>
          <p:cNvPr id="7173" name="Rectangle 3"/>
          <p:cNvSpPr>
            <a:spLocks noGrp="1" noChangeArrowheads="1"/>
          </p:cNvSpPr>
          <p:nvPr>
            <p:ph type="body" idx="1"/>
          </p:nvPr>
        </p:nvSpPr>
        <p:spPr>
          <a:xfrm>
            <a:off x="457200" y="990600"/>
            <a:ext cx="8229600" cy="5486400"/>
          </a:xfrm>
        </p:spPr>
        <p:txBody>
          <a:bodyPr/>
          <a:lstStyle/>
          <a:p>
            <a:pPr marL="533400" indent="-533400" defTabSz="628650" eaLnBrk="1" hangingPunct="1">
              <a:lnSpc>
                <a:spcPct val="90000"/>
              </a:lnSpc>
              <a:buFontTx/>
              <a:buAutoNum type="arabicPeriod"/>
              <a:tabLst>
                <a:tab pos="363538" algn="l"/>
              </a:tabLst>
            </a:pPr>
            <a:r>
              <a:rPr lang="de-AT" altLang="en-US" sz="2800" dirty="0" smtClean="0"/>
              <a:t>Bandwidth consumption</a:t>
            </a:r>
          </a:p>
          <a:p>
            <a:pPr marL="533400" indent="-533400" defTabSz="628650" eaLnBrk="1" hangingPunct="1">
              <a:lnSpc>
                <a:spcPct val="90000"/>
              </a:lnSpc>
              <a:buFontTx/>
              <a:buNone/>
              <a:tabLst>
                <a:tab pos="363538" algn="l"/>
              </a:tabLst>
            </a:pPr>
            <a:r>
              <a:rPr lang="de-AT" altLang="en-US" sz="2800" dirty="0" smtClean="0"/>
              <a:t>	</a:t>
            </a:r>
            <a:r>
              <a:rPr lang="de-AT" altLang="en-US" sz="2400" dirty="0" smtClean="0"/>
              <a:t>	-	Attacks will consume all available network 			bandwidth</a:t>
            </a:r>
          </a:p>
          <a:p>
            <a:pPr marL="533400" indent="-533400" defTabSz="628650" eaLnBrk="1" hangingPunct="1">
              <a:lnSpc>
                <a:spcPct val="90000"/>
              </a:lnSpc>
              <a:buFontTx/>
              <a:buNone/>
              <a:tabLst>
                <a:tab pos="363538" algn="l"/>
              </a:tabLst>
            </a:pPr>
            <a:endParaRPr lang="de-AT" altLang="en-US" sz="2400" dirty="0" smtClean="0"/>
          </a:p>
          <a:p>
            <a:pPr marL="533400" indent="-533400" defTabSz="628650" eaLnBrk="1" hangingPunct="1">
              <a:lnSpc>
                <a:spcPct val="90000"/>
              </a:lnSpc>
              <a:buFontTx/>
              <a:buNone/>
              <a:tabLst>
                <a:tab pos="363538" algn="l"/>
              </a:tabLst>
            </a:pPr>
            <a:r>
              <a:rPr lang="de-AT" altLang="en-US" sz="2800" dirty="0" smtClean="0"/>
              <a:t>2. Resource starvation</a:t>
            </a:r>
          </a:p>
          <a:p>
            <a:pPr marL="533400" indent="-533400" defTabSz="628650" eaLnBrk="1" hangingPunct="1">
              <a:lnSpc>
                <a:spcPct val="90000"/>
              </a:lnSpc>
              <a:buFontTx/>
              <a:buNone/>
              <a:tabLst>
                <a:tab pos="363538" algn="l"/>
              </a:tabLst>
            </a:pPr>
            <a:r>
              <a:rPr lang="de-AT" altLang="en-US" sz="2400" dirty="0" smtClean="0"/>
              <a:t>		-	Attacks will consume system resources (mainly 		CPU, memory, storage space)</a:t>
            </a:r>
          </a:p>
          <a:p>
            <a:pPr marL="533400" indent="-533400" defTabSz="628650" eaLnBrk="1" hangingPunct="1">
              <a:lnSpc>
                <a:spcPct val="90000"/>
              </a:lnSpc>
              <a:buFontTx/>
              <a:buNone/>
              <a:tabLst>
                <a:tab pos="363538" algn="l"/>
              </a:tabLst>
            </a:pPr>
            <a:endParaRPr lang="de-AT" altLang="en-US" sz="2400" dirty="0" smtClean="0"/>
          </a:p>
          <a:p>
            <a:pPr marL="533400" indent="-533400" defTabSz="628650" eaLnBrk="1" hangingPunct="1">
              <a:lnSpc>
                <a:spcPct val="90000"/>
              </a:lnSpc>
              <a:buFontTx/>
              <a:buNone/>
              <a:tabLst>
                <a:tab pos="363538" algn="l"/>
              </a:tabLst>
            </a:pPr>
            <a:r>
              <a:rPr lang="de-AT" altLang="en-US" sz="2800" dirty="0" smtClean="0"/>
              <a:t>3. Programming flaws</a:t>
            </a:r>
          </a:p>
          <a:p>
            <a:pPr marL="914400" lvl="1" indent="-457200" defTabSz="628650" eaLnBrk="1" hangingPunct="1">
              <a:lnSpc>
                <a:spcPct val="90000"/>
              </a:lnSpc>
              <a:buFontTx/>
              <a:buNone/>
              <a:tabLst>
                <a:tab pos="363538" algn="l"/>
              </a:tabLst>
            </a:pPr>
            <a:r>
              <a:rPr lang="de-AT" altLang="en-US" sz="2400" dirty="0" smtClean="0"/>
              <a:t>-	Failures of applications or OS components to handle exceptional conditions (i.e. unintended or unexpected data is sent to a vulnerable component)</a:t>
            </a:r>
          </a:p>
          <a:p>
            <a:pPr marL="533400" indent="-533400" defTabSz="628650" eaLnBrk="1" hangingPunct="1">
              <a:lnSpc>
                <a:spcPct val="90000"/>
              </a:lnSpc>
              <a:buFontTx/>
              <a:buNone/>
              <a:tabLst>
                <a:tab pos="363538" algn="l"/>
              </a:tabLst>
            </a:pPr>
            <a:r>
              <a:rPr lang="de-AT" altLang="en-US" sz="2800" dirty="0" smtClean="0"/>
              <a:t>	</a:t>
            </a:r>
            <a:r>
              <a:rPr lang="de-AT" altLang="en-US" sz="2400" dirty="0" smtClean="0"/>
              <a:t>-		   OS components’ crash</a:t>
            </a:r>
          </a:p>
        </p:txBody>
      </p:sp>
    </p:spTree>
    <p:extLst>
      <p:ext uri="{BB962C8B-B14F-4D97-AF65-F5344CB8AC3E}">
        <p14:creationId xmlns="" xmlns:p14="http://schemas.microsoft.com/office/powerpoint/2010/main" val="1458481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173">
                                            <p:txEl>
                                              <p:pRg st="1" end="1"/>
                                            </p:txEl>
                                          </p:spTgt>
                                        </p:tgtEl>
                                        <p:attrNameLst>
                                          <p:attrName>style.visibility</p:attrName>
                                        </p:attrNameLst>
                                      </p:cBhvr>
                                      <p:to>
                                        <p:strVal val="visible"/>
                                      </p:to>
                                    </p:set>
                                    <p:animEffect transition="in" filter="blinds(horizontal)">
                                      <p:cBhvr>
                                        <p:cTn id="7" dur="500"/>
                                        <p:tgtEl>
                                          <p:spTgt spid="717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173">
                                            <p:txEl>
                                              <p:pRg st="4" end="4"/>
                                            </p:txEl>
                                          </p:spTgt>
                                        </p:tgtEl>
                                        <p:attrNameLst>
                                          <p:attrName>style.visibility</p:attrName>
                                        </p:attrNameLst>
                                      </p:cBhvr>
                                      <p:to>
                                        <p:strVal val="visible"/>
                                      </p:to>
                                    </p:set>
                                    <p:animEffect transition="in" filter="blinds(horizontal)">
                                      <p:cBhvr>
                                        <p:cTn id="12" dur="500"/>
                                        <p:tgtEl>
                                          <p:spTgt spid="7173">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173">
                                            <p:txEl>
                                              <p:pRg st="7" end="7"/>
                                            </p:txEl>
                                          </p:spTgt>
                                        </p:tgtEl>
                                        <p:attrNameLst>
                                          <p:attrName>style.visibility</p:attrName>
                                        </p:attrNameLst>
                                      </p:cBhvr>
                                      <p:to>
                                        <p:strVal val="visible"/>
                                      </p:to>
                                    </p:set>
                                    <p:animEffect transition="in" filter="blinds(horizontal)">
                                      <p:cBhvr>
                                        <p:cTn id="17" dur="500"/>
                                        <p:tgtEl>
                                          <p:spTgt spid="7173">
                                            <p:txEl>
                                              <p:pRg st="7" end="7"/>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7173">
                                            <p:txEl>
                                              <p:pRg st="8" end="8"/>
                                            </p:txEl>
                                          </p:spTgt>
                                        </p:tgtEl>
                                        <p:attrNameLst>
                                          <p:attrName>style.visibility</p:attrName>
                                        </p:attrNameLst>
                                      </p:cBhvr>
                                      <p:to>
                                        <p:strVal val="visible"/>
                                      </p:to>
                                    </p:set>
                                    <p:animEffect transition="in" filter="blinds(horizontal)">
                                      <p:cBhvr>
                                        <p:cTn id="20" dur="500"/>
                                        <p:tgtEl>
                                          <p:spTgt spid="717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de-AT" altLang="en-US" sz="3600" smtClean="0"/>
              <a:t>Modes of attacks</a:t>
            </a:r>
          </a:p>
        </p:txBody>
      </p:sp>
      <p:sp>
        <p:nvSpPr>
          <p:cNvPr id="8196" name="Rectangle 3"/>
          <p:cNvSpPr>
            <a:spLocks noGrp="1" noChangeArrowheads="1"/>
          </p:cNvSpPr>
          <p:nvPr>
            <p:ph type="body" idx="1"/>
          </p:nvPr>
        </p:nvSpPr>
        <p:spPr>
          <a:xfrm>
            <a:off x="457200" y="1447800"/>
            <a:ext cx="8229600" cy="4648200"/>
          </a:xfrm>
        </p:spPr>
        <p:txBody>
          <a:bodyPr/>
          <a:lstStyle/>
          <a:p>
            <a:pPr eaLnBrk="1" hangingPunct="1">
              <a:buFontTx/>
              <a:buNone/>
            </a:pPr>
            <a:r>
              <a:rPr lang="de-AT" altLang="en-US" sz="2800" smtClean="0"/>
              <a:t>1.	Network connectivity attacks</a:t>
            </a:r>
          </a:p>
          <a:p>
            <a:pPr lvl="1" eaLnBrk="1" hangingPunct="1"/>
            <a:r>
              <a:rPr lang="de-AT" altLang="en-US" sz="2400" smtClean="0"/>
              <a:t>Flooding</a:t>
            </a:r>
          </a:p>
          <a:p>
            <a:pPr lvl="1" eaLnBrk="1" hangingPunct="1"/>
            <a:r>
              <a:rPr lang="de-AT" altLang="en-US" sz="2400" smtClean="0"/>
              <a:t>malformed traffic</a:t>
            </a:r>
          </a:p>
          <a:p>
            <a:pPr eaLnBrk="1" hangingPunct="1">
              <a:buFontTx/>
              <a:buNone/>
            </a:pPr>
            <a:r>
              <a:rPr lang="de-AT" altLang="en-US" sz="2800" smtClean="0"/>
              <a:t>2. Consumption of resources</a:t>
            </a:r>
          </a:p>
          <a:p>
            <a:pPr lvl="1" eaLnBrk="1" hangingPunct="1"/>
            <a:r>
              <a:rPr lang="de-AT" altLang="en-US" sz="2400" smtClean="0"/>
              <a:t>Filling-up of data structures</a:t>
            </a:r>
          </a:p>
          <a:p>
            <a:pPr lvl="1" eaLnBrk="1" hangingPunct="1"/>
            <a:r>
              <a:rPr lang="de-AT" altLang="en-US" sz="2400" smtClean="0"/>
              <a:t>storage (i.e. intentionally generating errors that must be logged)</a:t>
            </a:r>
          </a:p>
          <a:p>
            <a:pPr lvl="1" eaLnBrk="1" hangingPunct="1"/>
            <a:r>
              <a:rPr lang="de-AT" altLang="en-US" sz="2400" smtClean="0"/>
              <a:t>side effect of other forms of attack </a:t>
            </a:r>
          </a:p>
          <a:p>
            <a:pPr lvl="1" eaLnBrk="1" hangingPunct="1"/>
            <a:r>
              <a:rPr lang="de-AT" altLang="en-US" sz="2400" smtClean="0"/>
              <a:t>from a virus (i.e. SQL slammer virus)</a:t>
            </a:r>
          </a:p>
          <a:p>
            <a:pPr lvl="1" eaLnBrk="1" hangingPunct="1"/>
            <a:r>
              <a:rPr lang="de-AT" altLang="en-US" sz="2400" smtClean="0"/>
              <a:t>accounts locked-out during a password cracking</a:t>
            </a:r>
          </a:p>
        </p:txBody>
      </p:sp>
    </p:spTree>
    <p:extLst>
      <p:ext uri="{BB962C8B-B14F-4D97-AF65-F5344CB8AC3E}">
        <p14:creationId xmlns="" xmlns:p14="http://schemas.microsoft.com/office/powerpoint/2010/main" val="33886376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de-AT" altLang="en-US" sz="3600" smtClean="0"/>
              <a:t>ICMP “echo” datagrams</a:t>
            </a:r>
          </a:p>
        </p:txBody>
      </p:sp>
      <p:sp>
        <p:nvSpPr>
          <p:cNvPr id="9220" name="Rectangle 3"/>
          <p:cNvSpPr>
            <a:spLocks noGrp="1" noChangeArrowheads="1"/>
          </p:cNvSpPr>
          <p:nvPr>
            <p:ph type="body" idx="1"/>
          </p:nvPr>
        </p:nvSpPr>
        <p:spPr/>
        <p:txBody>
          <a:bodyPr/>
          <a:lstStyle/>
          <a:p>
            <a:pPr eaLnBrk="1" hangingPunct="1"/>
            <a:r>
              <a:rPr lang="de-AT" altLang="en-US" sz="2800" smtClean="0"/>
              <a:t>ICMP “echo” datagrams are typically used to test network connectivity.</a:t>
            </a:r>
          </a:p>
          <a:p>
            <a:pPr eaLnBrk="1" hangingPunct="1">
              <a:buFontTx/>
              <a:buNone/>
            </a:pPr>
            <a:endParaRPr lang="de-AT" altLang="en-US" sz="2800" smtClean="0"/>
          </a:p>
          <a:p>
            <a:pPr eaLnBrk="1" hangingPunct="1"/>
            <a:r>
              <a:rPr lang="de-AT" altLang="en-US" sz="2800" smtClean="0"/>
              <a:t>A destination host is expected to respond with an</a:t>
            </a:r>
          </a:p>
          <a:p>
            <a:pPr lvl="1" eaLnBrk="1" hangingPunct="1"/>
            <a:r>
              <a:rPr lang="de-AT" altLang="en-US" sz="2400" smtClean="0"/>
              <a:t>ICMP ECHO_REPLY message when “pinged” with an ICMP ECHO_REQUEST message</a:t>
            </a:r>
          </a:p>
        </p:txBody>
      </p:sp>
    </p:spTree>
    <p:extLst>
      <p:ext uri="{BB962C8B-B14F-4D97-AF65-F5344CB8AC3E}">
        <p14:creationId xmlns="" xmlns:p14="http://schemas.microsoft.com/office/powerpoint/2010/main" val="34374550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0"/>
            <a:ext cx="8229600" cy="868362"/>
          </a:xfrm>
        </p:spPr>
        <p:txBody>
          <a:bodyPr/>
          <a:lstStyle/>
          <a:p>
            <a:pPr eaLnBrk="1" hangingPunct="1"/>
            <a:r>
              <a:rPr lang="de-AT" altLang="en-US" sz="3600" dirty="0" smtClean="0"/>
              <a:t>Ping of death</a:t>
            </a:r>
          </a:p>
        </p:txBody>
      </p:sp>
      <p:sp>
        <p:nvSpPr>
          <p:cNvPr id="10244" name="Rectangle 3"/>
          <p:cNvSpPr>
            <a:spLocks noGrp="1" noChangeArrowheads="1"/>
          </p:cNvSpPr>
          <p:nvPr>
            <p:ph type="body" idx="1"/>
          </p:nvPr>
        </p:nvSpPr>
        <p:spPr>
          <a:xfrm>
            <a:off x="457200" y="1600200"/>
            <a:ext cx="8229600" cy="4343400"/>
          </a:xfrm>
        </p:spPr>
        <p:txBody>
          <a:bodyPr/>
          <a:lstStyle/>
          <a:p>
            <a:pPr eaLnBrk="1" hangingPunct="1">
              <a:lnSpc>
                <a:spcPct val="90000"/>
              </a:lnSpc>
            </a:pPr>
            <a:r>
              <a:rPr lang="de-AT" altLang="en-US" sz="2400" smtClean="0"/>
              <a:t>In the IP specification, the maximum datagram size is 64 KB.</a:t>
            </a:r>
          </a:p>
          <a:p>
            <a:pPr eaLnBrk="1" hangingPunct="1">
              <a:lnSpc>
                <a:spcPct val="90000"/>
              </a:lnSpc>
              <a:buFontTx/>
              <a:buNone/>
            </a:pPr>
            <a:endParaRPr lang="de-AT" altLang="en-US" sz="2400" smtClean="0"/>
          </a:p>
          <a:p>
            <a:pPr eaLnBrk="1" hangingPunct="1">
              <a:lnSpc>
                <a:spcPct val="90000"/>
              </a:lnSpc>
            </a:pPr>
            <a:r>
              <a:rPr lang="de-AT" altLang="en-US" sz="2400" smtClean="0"/>
              <a:t>Some systems react in an unpredictable fashion when receiving oversized (&gt;64 KB) IP datagrams, causing systems crashing, freezing or rebooting, and resulting in a denial of service.</a:t>
            </a:r>
          </a:p>
          <a:p>
            <a:pPr eaLnBrk="1" hangingPunct="1">
              <a:lnSpc>
                <a:spcPct val="90000"/>
              </a:lnSpc>
              <a:buFontTx/>
              <a:buNone/>
            </a:pPr>
            <a:endParaRPr lang="de-AT" altLang="en-US" sz="2400" smtClean="0"/>
          </a:p>
          <a:p>
            <a:pPr eaLnBrk="1" hangingPunct="1">
              <a:lnSpc>
                <a:spcPct val="90000"/>
              </a:lnSpc>
            </a:pPr>
            <a:r>
              <a:rPr lang="de-AT" altLang="en-US" sz="2400" smtClean="0"/>
              <a:t>Example of a DoS that exploits a programming flaw: the IP implementation is unable to deal with the exceptional condition posed by the oversized datagram.</a:t>
            </a:r>
          </a:p>
        </p:txBody>
      </p:sp>
    </p:spTree>
    <p:extLst>
      <p:ext uri="{BB962C8B-B14F-4D97-AF65-F5344CB8AC3E}">
        <p14:creationId xmlns="" xmlns:p14="http://schemas.microsoft.com/office/powerpoint/2010/main" val="497845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457200" y="109182"/>
            <a:ext cx="8229600" cy="868316"/>
          </a:xfrm>
        </p:spPr>
        <p:txBody>
          <a:bodyPr/>
          <a:lstStyle/>
          <a:p>
            <a:pPr eaLnBrk="1" hangingPunct="1"/>
            <a:r>
              <a:rPr lang="de-AT" altLang="en-US" sz="3200" dirty="0" smtClean="0"/>
              <a:t>Yet another simple form of DoS: ICMP (ping) flood</a:t>
            </a:r>
          </a:p>
        </p:txBody>
      </p:sp>
      <p:sp>
        <p:nvSpPr>
          <p:cNvPr id="11269" name="Rectangle 3"/>
          <p:cNvSpPr>
            <a:spLocks noGrp="1" noChangeArrowheads="1"/>
          </p:cNvSpPr>
          <p:nvPr>
            <p:ph type="body" idx="1"/>
          </p:nvPr>
        </p:nvSpPr>
        <p:spPr>
          <a:xfrm>
            <a:off x="457200" y="1722438"/>
            <a:ext cx="8229600" cy="4525962"/>
          </a:xfrm>
        </p:spPr>
        <p:txBody>
          <a:bodyPr/>
          <a:lstStyle/>
          <a:p>
            <a:pPr eaLnBrk="1" hangingPunct="1">
              <a:lnSpc>
                <a:spcPct val="90000"/>
              </a:lnSpc>
            </a:pPr>
            <a:r>
              <a:rPr lang="de-AT" altLang="en-US" sz="2400" dirty="0" smtClean="0"/>
              <a:t>Attackers flood a network link with ICMP ECHO_REQUEST messages using the “ping” command</a:t>
            </a:r>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r>
              <a:rPr lang="de-AT" altLang="en-US" sz="2400" dirty="0" smtClean="0"/>
              <a:t>Exploits a characteristic of the IP layer, that answers with ICMP ECHO_REPLY messages upon reception of ICMP ECHO_REQUEST messages</a:t>
            </a:r>
          </a:p>
          <a:p>
            <a:pPr eaLnBrk="1" hangingPunct="1">
              <a:lnSpc>
                <a:spcPct val="90000"/>
              </a:lnSpc>
            </a:pPr>
            <a:endParaRPr lang="de-AT" altLang="en-US" sz="2400" dirty="0" smtClean="0"/>
          </a:p>
          <a:p>
            <a:pPr eaLnBrk="1" hangingPunct="1">
              <a:lnSpc>
                <a:spcPct val="90000"/>
              </a:lnSpc>
            </a:pPr>
            <a:endParaRPr lang="de-AT" altLang="en-US" dirty="0" smtClean="0"/>
          </a:p>
        </p:txBody>
      </p:sp>
      <p:pic>
        <p:nvPicPr>
          <p:cNvPr id="11270"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232654" y="2601311"/>
            <a:ext cx="7300434" cy="22886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556082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269">
                                            <p:txEl>
                                              <p:pRg st="6" end="6"/>
                                            </p:txEl>
                                          </p:spTgt>
                                        </p:tgtEl>
                                        <p:attrNameLst>
                                          <p:attrName>style.visibility</p:attrName>
                                        </p:attrNameLst>
                                      </p:cBhvr>
                                      <p:to>
                                        <p:strVal val="visible"/>
                                      </p:to>
                                    </p:set>
                                    <p:animEffect transition="in" filter="blinds(horizontal)">
                                      <p:cBhvr>
                                        <p:cTn id="7" dur="500"/>
                                        <p:tgtEl>
                                          <p:spTgt spid="1126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0"/>
            <a:ext cx="8229600" cy="838200"/>
          </a:xfrm>
        </p:spPr>
        <p:txBody>
          <a:bodyPr/>
          <a:lstStyle/>
          <a:p>
            <a:pPr eaLnBrk="1" hangingPunct="1"/>
            <a:r>
              <a:rPr lang="de-AT" altLang="en-US" sz="3600" dirty="0" smtClean="0"/>
              <a:t>Directed broadcast addresses</a:t>
            </a:r>
          </a:p>
        </p:txBody>
      </p:sp>
      <p:sp>
        <p:nvSpPr>
          <p:cNvPr id="12292" name="Rectangle 3"/>
          <p:cNvSpPr>
            <a:spLocks noGrp="1" noChangeArrowheads="1"/>
          </p:cNvSpPr>
          <p:nvPr>
            <p:ph type="body" idx="1"/>
          </p:nvPr>
        </p:nvSpPr>
        <p:spPr>
          <a:xfrm>
            <a:off x="457200" y="1447800"/>
            <a:ext cx="8229600" cy="4191000"/>
          </a:xfrm>
        </p:spPr>
        <p:txBody>
          <a:bodyPr/>
          <a:lstStyle/>
          <a:p>
            <a:pPr eaLnBrk="1" hangingPunct="1"/>
            <a:r>
              <a:rPr lang="de-AT" altLang="en-US" sz="2400" dirty="0" smtClean="0"/>
              <a:t>The d</a:t>
            </a:r>
            <a:r>
              <a:rPr lang="de-AT" altLang="en-US" sz="2400" i="1" dirty="0" smtClean="0"/>
              <a:t>irected broadcast address </a:t>
            </a:r>
            <a:r>
              <a:rPr lang="de-AT" altLang="en-US" sz="2400" dirty="0" smtClean="0"/>
              <a:t>is an IP address with all the host address set to </a:t>
            </a:r>
            <a:r>
              <a:rPr lang="de-AT" altLang="en-US" sz="2400" dirty="0" smtClean="0"/>
              <a:t>1s in host portion. </a:t>
            </a:r>
            <a:r>
              <a:rPr lang="de-AT" altLang="en-US" sz="2400" dirty="0" smtClean="0"/>
              <a:t>It is used to simultaneously address all hosts within the same network</a:t>
            </a:r>
            <a:r>
              <a:rPr lang="de-AT" altLang="en-US" sz="2400" dirty="0" smtClean="0"/>
              <a:t>.</a:t>
            </a:r>
            <a:endParaRPr lang="de-AT" altLang="en-US" sz="2400" dirty="0" smtClean="0"/>
          </a:p>
          <a:p>
            <a:pPr eaLnBrk="1" hangingPunct="1"/>
            <a:r>
              <a:rPr lang="de-AT" altLang="en-US" sz="2400" dirty="0" smtClean="0"/>
              <a:t>i.e., the directed broadcast address for the network class B 151.100.0.0 has IP address 151.100.255.255</a:t>
            </a:r>
          </a:p>
          <a:p>
            <a:pPr eaLnBrk="1" hangingPunct="1">
              <a:buFontTx/>
              <a:buNone/>
            </a:pPr>
            <a:endParaRPr lang="de-AT" altLang="en-US" sz="2400" dirty="0" smtClean="0"/>
          </a:p>
          <a:p>
            <a:pPr eaLnBrk="1" hangingPunct="1"/>
            <a:r>
              <a:rPr lang="de-AT" altLang="en-US" sz="2400" dirty="0" smtClean="0"/>
              <a:t>For subnetted networks, the directed broadcast address is an IP address with all the host address set to 1 within the same subnet.</a:t>
            </a:r>
            <a:endParaRPr lang="de-AT" altLang="en-US" dirty="0" smtClean="0"/>
          </a:p>
        </p:txBody>
      </p:sp>
    </p:spTree>
    <p:extLst>
      <p:ext uri="{BB962C8B-B14F-4D97-AF65-F5344CB8AC3E}">
        <p14:creationId xmlns="" xmlns:p14="http://schemas.microsoft.com/office/powerpoint/2010/main" val="34107860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457200" y="15082"/>
            <a:ext cx="8229600" cy="1020762"/>
          </a:xfrm>
        </p:spPr>
        <p:txBody>
          <a:bodyPr/>
          <a:lstStyle/>
          <a:p>
            <a:pPr eaLnBrk="1" hangingPunct="1"/>
            <a:r>
              <a:rPr lang="de-AT" altLang="en-US" sz="3600" dirty="0" smtClean="0"/>
              <a:t>“ping” to a directed broadcast address</a:t>
            </a:r>
          </a:p>
        </p:txBody>
      </p:sp>
      <p:sp>
        <p:nvSpPr>
          <p:cNvPr id="13317" name="Rectangle 3"/>
          <p:cNvSpPr>
            <a:spLocks noGrp="1" noChangeArrowheads="1"/>
          </p:cNvSpPr>
          <p:nvPr>
            <p:ph type="body" idx="1"/>
          </p:nvPr>
        </p:nvSpPr>
        <p:spPr>
          <a:xfrm>
            <a:off x="457200" y="1600200"/>
            <a:ext cx="8229600" cy="4876800"/>
          </a:xfrm>
        </p:spPr>
        <p:txBody>
          <a:bodyPr/>
          <a:lstStyle/>
          <a:p>
            <a:pPr eaLnBrk="1" hangingPunct="1"/>
            <a:r>
              <a:rPr lang="de-AT" altLang="en-US" sz="2400" dirty="0" smtClean="0"/>
              <a:t>All hosts in the broadcast domain answer back</a:t>
            </a:r>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r>
              <a:rPr lang="de-AT" altLang="en-US" sz="2400" dirty="0" smtClean="0"/>
              <a:t>Network traffic </a:t>
            </a:r>
            <a:r>
              <a:rPr lang="de-AT" altLang="en-US" sz="2400" i="1" dirty="0" smtClean="0"/>
              <a:t>“amplification”</a:t>
            </a:r>
            <a:r>
              <a:rPr lang="de-AT" altLang="en-US" sz="2400" dirty="0" smtClean="0"/>
              <a:t>: 1 datagram generates </a:t>
            </a:r>
            <a:r>
              <a:rPr lang="de-AT" altLang="en-US" sz="2400" i="1" dirty="0" smtClean="0"/>
              <a:t>n </a:t>
            </a:r>
            <a:r>
              <a:rPr lang="de-AT" altLang="en-US" sz="2400" dirty="0" smtClean="0"/>
              <a:t>datagrams in response (where </a:t>
            </a:r>
            <a:r>
              <a:rPr lang="de-AT" altLang="en-US" sz="2400" i="1" dirty="0" smtClean="0"/>
              <a:t>n </a:t>
            </a:r>
            <a:r>
              <a:rPr lang="de-AT" altLang="en-US" sz="2400" dirty="0" smtClean="0"/>
              <a:t>is the number of systems replying to a broadcast ICMP ECHO_REQUEST)</a:t>
            </a:r>
          </a:p>
        </p:txBody>
      </p:sp>
      <p:pic>
        <p:nvPicPr>
          <p:cNvPr id="13318"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98938" y="2130972"/>
            <a:ext cx="8031655" cy="24725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903140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17">
                                            <p:txEl>
                                              <p:pRg st="7" end="7"/>
                                            </p:txEl>
                                          </p:spTgt>
                                        </p:tgtEl>
                                        <p:attrNameLst>
                                          <p:attrName>style.visibility</p:attrName>
                                        </p:attrNameLst>
                                      </p:cBhvr>
                                      <p:to>
                                        <p:strVal val="visible"/>
                                      </p:to>
                                    </p:set>
                                    <p:animEffect transition="in" filter="blinds(horizontal)">
                                      <p:cBhvr>
                                        <p:cTn id="7" dur="500"/>
                                        <p:tgtEl>
                                          <p:spTgt spid="133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57200" y="97217"/>
            <a:ext cx="8229600" cy="792162"/>
          </a:xfrm>
        </p:spPr>
        <p:txBody>
          <a:bodyPr/>
          <a:lstStyle/>
          <a:p>
            <a:pPr eaLnBrk="1" hangingPunct="1"/>
            <a:r>
              <a:rPr lang="de-AT" altLang="en-US" sz="3600" dirty="0" smtClean="0"/>
              <a:t>Smurf attack</a:t>
            </a:r>
          </a:p>
        </p:txBody>
      </p:sp>
      <p:sp>
        <p:nvSpPr>
          <p:cNvPr id="14340" name="Rectangle 3"/>
          <p:cNvSpPr>
            <a:spLocks noGrp="1" noChangeArrowheads="1"/>
          </p:cNvSpPr>
          <p:nvPr>
            <p:ph type="body" idx="1"/>
          </p:nvPr>
        </p:nvSpPr>
        <p:spPr>
          <a:xfrm>
            <a:off x="457200" y="1219200"/>
            <a:ext cx="8229600" cy="1600200"/>
          </a:xfrm>
        </p:spPr>
        <p:txBody>
          <a:bodyPr/>
          <a:lstStyle/>
          <a:p>
            <a:pPr eaLnBrk="1" hangingPunct="1"/>
            <a:r>
              <a:rPr lang="de-AT" altLang="en-US" sz="2400" smtClean="0"/>
              <a:t>In a </a:t>
            </a:r>
            <a:r>
              <a:rPr lang="de-AT" altLang="en-US" sz="2400" i="1" smtClean="0"/>
              <a:t>Smurf </a:t>
            </a:r>
            <a:r>
              <a:rPr lang="de-AT" altLang="en-US" sz="2400" smtClean="0"/>
              <a:t>attack, the attacker sends ping requests to a broadcast address, with the source address of the IP datagram set to the address of the target system under attack (</a:t>
            </a:r>
            <a:r>
              <a:rPr lang="de-AT" altLang="en-US" sz="2400" i="1" smtClean="0"/>
              <a:t>spoofed </a:t>
            </a:r>
            <a:r>
              <a:rPr lang="de-AT" altLang="en-US" sz="2400" smtClean="0"/>
              <a:t>source address)</a:t>
            </a:r>
          </a:p>
        </p:txBody>
      </p:sp>
      <p:pic>
        <p:nvPicPr>
          <p:cNvPr id="14341"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83292" y="2942896"/>
            <a:ext cx="8426853" cy="37416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244204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7924800" y="609600"/>
            <a:ext cx="762000" cy="533400"/>
          </a:xfrm>
        </p:spPr>
        <p:txBody>
          <a:bodyPr/>
          <a:lstStyle/>
          <a:p>
            <a:pPr algn="r" eaLnBrk="1" hangingPunct="1"/>
            <a:r>
              <a:rPr lang="de-AT" altLang="en-US" sz="1800" smtClean="0"/>
              <a:t>Cont.</a:t>
            </a:r>
          </a:p>
        </p:txBody>
      </p:sp>
      <p:sp>
        <p:nvSpPr>
          <p:cNvPr id="15364" name="Rectangle 3"/>
          <p:cNvSpPr>
            <a:spLocks noGrp="1" noChangeArrowheads="1"/>
          </p:cNvSpPr>
          <p:nvPr>
            <p:ph type="body" idx="1"/>
          </p:nvPr>
        </p:nvSpPr>
        <p:spPr>
          <a:xfrm>
            <a:off x="457200" y="1219200"/>
            <a:ext cx="8229600" cy="1828800"/>
          </a:xfrm>
        </p:spPr>
        <p:txBody>
          <a:bodyPr/>
          <a:lstStyle/>
          <a:p>
            <a:pPr eaLnBrk="1" hangingPunct="1">
              <a:lnSpc>
                <a:spcPct val="90000"/>
              </a:lnSpc>
            </a:pPr>
            <a:r>
              <a:rPr lang="de-AT" altLang="en-US" sz="2400" smtClean="0"/>
              <a:t>All systems within the broadcast domain will answer back to the target address, thus flooding the target system with ICMP traffic and causing network congestion =&gt; little or no bandwidth left for legitimate users</a:t>
            </a:r>
          </a:p>
          <a:p>
            <a:pPr eaLnBrk="1" hangingPunct="1">
              <a:lnSpc>
                <a:spcPct val="90000"/>
              </a:lnSpc>
            </a:pPr>
            <a:endParaRPr lang="de-AT" altLang="en-US" sz="2400" smtClean="0"/>
          </a:p>
        </p:txBody>
      </p:sp>
      <p:sp>
        <p:nvSpPr>
          <p:cNvPr id="15365" name="Rectangle 5"/>
          <p:cNvSpPr>
            <a:spLocks noChangeArrowheads="1"/>
          </p:cNvSpPr>
          <p:nvPr/>
        </p:nvSpPr>
        <p:spPr bwMode="auto">
          <a:xfrm>
            <a:off x="1371600" y="0"/>
            <a:ext cx="64008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e-AT" altLang="en-US" sz="3600" dirty="0">
                <a:solidFill>
                  <a:schemeClr val="tx2"/>
                </a:solidFill>
              </a:rPr>
              <a:t>Smurf attack</a:t>
            </a:r>
            <a:endParaRPr lang="de-AT" altLang="en-US" dirty="0">
              <a:solidFill>
                <a:schemeClr val="tx2"/>
              </a:solidFill>
            </a:endParaRPr>
          </a:p>
        </p:txBody>
      </p:sp>
      <p:pic>
        <p:nvPicPr>
          <p:cNvPr id="15366" name="Picture 6"/>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62000" y="3048000"/>
            <a:ext cx="7696200" cy="3203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05311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115888"/>
            <a:ext cx="8229600" cy="762000"/>
          </a:xfrm>
        </p:spPr>
        <p:txBody>
          <a:bodyPr/>
          <a:lstStyle/>
          <a:p>
            <a:pPr eaLnBrk="1" hangingPunct="1"/>
            <a:r>
              <a:rPr lang="de-AT" altLang="en-US" sz="3600" dirty="0" smtClean="0"/>
              <a:t>Smurf attack protection</a:t>
            </a:r>
          </a:p>
        </p:txBody>
      </p:sp>
      <p:sp>
        <p:nvSpPr>
          <p:cNvPr id="16389" name="Rectangle 3"/>
          <p:cNvSpPr>
            <a:spLocks noGrp="1" noChangeArrowheads="1"/>
          </p:cNvSpPr>
          <p:nvPr>
            <p:ph type="body" idx="1"/>
          </p:nvPr>
        </p:nvSpPr>
        <p:spPr>
          <a:xfrm>
            <a:off x="457200" y="1371600"/>
            <a:ext cx="8229600" cy="4648200"/>
          </a:xfrm>
        </p:spPr>
        <p:txBody>
          <a:bodyPr/>
          <a:lstStyle/>
          <a:p>
            <a:pPr eaLnBrk="1" hangingPunct="1">
              <a:lnSpc>
                <a:spcPct val="90000"/>
              </a:lnSpc>
            </a:pPr>
            <a:r>
              <a:rPr lang="de-AT" altLang="en-US" sz="2400" smtClean="0"/>
              <a:t>Hosts can be configured not to respond to ICMP datagrams directed to IP broadcast addresses. Most OS have specific network settings to enable/disable the response to a broadcast ICMP ping message.</a:t>
            </a:r>
          </a:p>
          <a:p>
            <a:pPr eaLnBrk="1" hangingPunct="1">
              <a:lnSpc>
                <a:spcPct val="90000"/>
              </a:lnSpc>
              <a:buFontTx/>
              <a:buNone/>
            </a:pPr>
            <a:endParaRPr lang="de-AT" altLang="en-US" sz="2400" smtClean="0"/>
          </a:p>
          <a:p>
            <a:pPr eaLnBrk="1" hangingPunct="1">
              <a:lnSpc>
                <a:spcPct val="90000"/>
              </a:lnSpc>
            </a:pPr>
            <a:r>
              <a:rPr lang="de-AT" altLang="en-US" sz="2400" smtClean="0"/>
              <a:t>Disable IP-directed broadcasts at your leaf routers: to deny IP broadcast traffic onto your network from other networks (in particular from the Internet)</a:t>
            </a:r>
          </a:p>
          <a:p>
            <a:pPr eaLnBrk="1" hangingPunct="1">
              <a:lnSpc>
                <a:spcPct val="90000"/>
              </a:lnSpc>
              <a:buFontTx/>
              <a:buNone/>
            </a:pPr>
            <a:endParaRPr lang="de-AT" altLang="en-US" sz="2400" smtClean="0"/>
          </a:p>
          <a:p>
            <a:pPr eaLnBrk="1" hangingPunct="1">
              <a:lnSpc>
                <a:spcPct val="90000"/>
              </a:lnSpc>
            </a:pPr>
            <a:r>
              <a:rPr lang="de-AT" altLang="en-US" sz="2400" smtClean="0"/>
              <a:t>A forged source is required for the attack to succeed. Routers must filter outgoing packets that contain source addresses not belonging to local subnetworks.</a:t>
            </a:r>
          </a:p>
        </p:txBody>
      </p:sp>
    </p:spTree>
    <p:extLst>
      <p:ext uri="{BB962C8B-B14F-4D97-AF65-F5344CB8AC3E}">
        <p14:creationId xmlns="" xmlns:p14="http://schemas.microsoft.com/office/powerpoint/2010/main" val="9205015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9">
                                            <p:txEl>
                                              <p:pRg st="2" end="2"/>
                                            </p:txEl>
                                          </p:spTgt>
                                        </p:tgtEl>
                                        <p:attrNameLst>
                                          <p:attrName>style.visibility</p:attrName>
                                        </p:attrNameLst>
                                      </p:cBhvr>
                                      <p:to>
                                        <p:strVal val="visible"/>
                                      </p:to>
                                    </p:set>
                                    <p:animEffect transition="in" filter="blinds(horizontal)">
                                      <p:cBhvr>
                                        <p:cTn id="7" dur="500"/>
                                        <p:tgtEl>
                                          <p:spTgt spid="1638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389">
                                            <p:txEl>
                                              <p:pRg st="4" end="4"/>
                                            </p:txEl>
                                          </p:spTgt>
                                        </p:tgtEl>
                                        <p:attrNameLst>
                                          <p:attrName>style.visibility</p:attrName>
                                        </p:attrNameLst>
                                      </p:cBhvr>
                                      <p:to>
                                        <p:strVal val="visible"/>
                                      </p:to>
                                    </p:set>
                                    <p:animEffect transition="in" filter="blinds(horizontal)">
                                      <p:cBhvr>
                                        <p:cTn id="12" dur="500"/>
                                        <p:tgtEl>
                                          <p:spTgt spid="163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de-AT" altLang="en-US" smtClean="0"/>
              <a:t>RFC 2827</a:t>
            </a:r>
          </a:p>
        </p:txBody>
      </p:sp>
      <p:sp>
        <p:nvSpPr>
          <p:cNvPr id="17412" name="Rectangle 3"/>
          <p:cNvSpPr>
            <a:spLocks noGrp="1" noChangeArrowheads="1"/>
          </p:cNvSpPr>
          <p:nvPr>
            <p:ph type="body" idx="1"/>
          </p:nvPr>
        </p:nvSpPr>
        <p:spPr>
          <a:xfrm>
            <a:off x="683621" y="941497"/>
            <a:ext cx="8229600" cy="4530725"/>
          </a:xfrm>
        </p:spPr>
        <p:txBody>
          <a:bodyPr/>
          <a:lstStyle/>
          <a:p>
            <a:pPr eaLnBrk="1" hangingPunct="1">
              <a:lnSpc>
                <a:spcPct val="90000"/>
              </a:lnSpc>
            </a:pPr>
            <a:r>
              <a:rPr lang="de-AT" altLang="en-US" sz="2400" dirty="0" smtClean="0"/>
              <a:t>Defeating DoS which employ IP Spoofing</a:t>
            </a:r>
          </a:p>
          <a:p>
            <a:pPr eaLnBrk="1" hangingPunct="1">
              <a:lnSpc>
                <a:spcPct val="90000"/>
              </a:lnSpc>
            </a:pPr>
            <a:r>
              <a:rPr lang="de-AT" altLang="en-US" sz="2400" dirty="0" smtClean="0"/>
              <a:t>Router can check any traffic it is passsing for the valid source addres</a:t>
            </a:r>
          </a:p>
          <a:p>
            <a:pPr eaLnBrk="1" hangingPunct="1">
              <a:lnSpc>
                <a:spcPct val="90000"/>
              </a:lnSpc>
            </a:pPr>
            <a:r>
              <a:rPr lang="de-AT" altLang="en-US" sz="2400" dirty="0" smtClean="0"/>
              <a:t>Network administrator log information on packet which provide basis for monitoring and suspicious activity.</a:t>
            </a:r>
          </a:p>
        </p:txBody>
      </p:sp>
      <p:pic>
        <p:nvPicPr>
          <p:cNvPr id="17413" name="Picture 4" descr="MCj03984990000[1]"/>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410200" y="3352800"/>
            <a:ext cx="914400" cy="841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4" name="Picture 6" descr="MCj02500880000[1]"/>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162800" y="3352800"/>
            <a:ext cx="925513" cy="901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5" name="Line 8"/>
          <p:cNvSpPr>
            <a:spLocks noChangeShapeType="1"/>
          </p:cNvSpPr>
          <p:nvPr/>
        </p:nvSpPr>
        <p:spPr bwMode="auto">
          <a:xfrm flipH="1">
            <a:off x="6324600" y="3810000"/>
            <a:ext cx="838200" cy="0"/>
          </a:xfrm>
          <a:prstGeom prst="line">
            <a:avLst/>
          </a:prstGeom>
          <a:noFill/>
          <a:ln w="1905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7416" name="Line 9"/>
          <p:cNvSpPr>
            <a:spLocks noChangeShapeType="1"/>
          </p:cNvSpPr>
          <p:nvPr/>
        </p:nvSpPr>
        <p:spPr bwMode="auto">
          <a:xfrm flipH="1">
            <a:off x="4648200" y="3810000"/>
            <a:ext cx="838200" cy="0"/>
          </a:xfrm>
          <a:prstGeom prst="line">
            <a:avLst/>
          </a:prstGeom>
          <a:noFill/>
          <a:ln w="1905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a:p>
        </p:txBody>
      </p:sp>
      <p:grpSp>
        <p:nvGrpSpPr>
          <p:cNvPr id="17417" name="Group 11"/>
          <p:cNvGrpSpPr>
            <a:grpSpLocks noChangeAspect="1"/>
          </p:cNvGrpSpPr>
          <p:nvPr/>
        </p:nvGrpSpPr>
        <p:grpSpPr bwMode="auto">
          <a:xfrm>
            <a:off x="2286000" y="3124200"/>
            <a:ext cx="2332038" cy="1612900"/>
            <a:chOff x="1488" y="1968"/>
            <a:chExt cx="1469" cy="1016"/>
          </a:xfrm>
        </p:grpSpPr>
        <p:sp>
          <p:nvSpPr>
            <p:cNvPr id="17418" name="AutoShape 10"/>
            <p:cNvSpPr>
              <a:spLocks noChangeAspect="1" noChangeArrowheads="1" noTextEdit="1"/>
            </p:cNvSpPr>
            <p:nvPr/>
          </p:nvSpPr>
          <p:spPr bwMode="auto">
            <a:xfrm>
              <a:off x="1488" y="1968"/>
              <a:ext cx="1469" cy="101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7419" name="Freeform 12"/>
            <p:cNvSpPr>
              <a:spLocks/>
            </p:cNvSpPr>
            <p:nvPr/>
          </p:nvSpPr>
          <p:spPr bwMode="auto">
            <a:xfrm>
              <a:off x="1550" y="2030"/>
              <a:ext cx="1374" cy="921"/>
            </a:xfrm>
            <a:custGeom>
              <a:avLst/>
              <a:gdLst>
                <a:gd name="T0" fmla="*/ 76 w 1374"/>
                <a:gd name="T1" fmla="*/ 320 h 921"/>
                <a:gd name="T2" fmla="*/ 10 w 1374"/>
                <a:gd name="T3" fmla="*/ 386 h 921"/>
                <a:gd name="T4" fmla="*/ 0 w 1374"/>
                <a:gd name="T5" fmla="*/ 434 h 921"/>
                <a:gd name="T6" fmla="*/ 19 w 1374"/>
                <a:gd name="T7" fmla="*/ 496 h 921"/>
                <a:gd name="T8" fmla="*/ 67 w 1374"/>
                <a:gd name="T9" fmla="*/ 539 h 921"/>
                <a:gd name="T10" fmla="*/ 38 w 1374"/>
                <a:gd name="T11" fmla="*/ 582 h 921"/>
                <a:gd name="T12" fmla="*/ 29 w 1374"/>
                <a:gd name="T13" fmla="*/ 625 h 921"/>
                <a:gd name="T14" fmla="*/ 38 w 1374"/>
                <a:gd name="T15" fmla="*/ 677 h 921"/>
                <a:gd name="T16" fmla="*/ 114 w 1374"/>
                <a:gd name="T17" fmla="*/ 744 h 921"/>
                <a:gd name="T18" fmla="*/ 167 w 1374"/>
                <a:gd name="T19" fmla="*/ 754 h 921"/>
                <a:gd name="T20" fmla="*/ 186 w 1374"/>
                <a:gd name="T21" fmla="*/ 754 h 921"/>
                <a:gd name="T22" fmla="*/ 224 w 1374"/>
                <a:gd name="T23" fmla="*/ 801 h 921"/>
                <a:gd name="T24" fmla="*/ 334 w 1374"/>
                <a:gd name="T25" fmla="*/ 854 h 921"/>
                <a:gd name="T26" fmla="*/ 463 w 1374"/>
                <a:gd name="T27" fmla="*/ 859 h 921"/>
                <a:gd name="T28" fmla="*/ 525 w 1374"/>
                <a:gd name="T29" fmla="*/ 835 h 921"/>
                <a:gd name="T30" fmla="*/ 601 w 1374"/>
                <a:gd name="T31" fmla="*/ 897 h 921"/>
                <a:gd name="T32" fmla="*/ 701 w 1374"/>
                <a:gd name="T33" fmla="*/ 921 h 921"/>
                <a:gd name="T34" fmla="*/ 768 w 1374"/>
                <a:gd name="T35" fmla="*/ 911 h 921"/>
                <a:gd name="T36" fmla="*/ 878 w 1374"/>
                <a:gd name="T37" fmla="*/ 840 h 921"/>
                <a:gd name="T38" fmla="*/ 906 w 1374"/>
                <a:gd name="T39" fmla="*/ 782 h 921"/>
                <a:gd name="T40" fmla="*/ 954 w 1374"/>
                <a:gd name="T41" fmla="*/ 801 h 921"/>
                <a:gd name="T42" fmla="*/ 1045 w 1374"/>
                <a:gd name="T43" fmla="*/ 801 h 921"/>
                <a:gd name="T44" fmla="*/ 1107 w 1374"/>
                <a:gd name="T45" fmla="*/ 778 h 921"/>
                <a:gd name="T46" fmla="*/ 1159 w 1374"/>
                <a:gd name="T47" fmla="*/ 735 h 921"/>
                <a:gd name="T48" fmla="*/ 1183 w 1374"/>
                <a:gd name="T49" fmla="*/ 673 h 921"/>
                <a:gd name="T50" fmla="*/ 1188 w 1374"/>
                <a:gd name="T51" fmla="*/ 639 h 921"/>
                <a:gd name="T52" fmla="*/ 1259 w 1374"/>
                <a:gd name="T53" fmla="*/ 615 h 921"/>
                <a:gd name="T54" fmla="*/ 1321 w 1374"/>
                <a:gd name="T55" fmla="*/ 572 h 921"/>
                <a:gd name="T56" fmla="*/ 1359 w 1374"/>
                <a:gd name="T57" fmla="*/ 515 h 921"/>
                <a:gd name="T58" fmla="*/ 1374 w 1374"/>
                <a:gd name="T59" fmla="*/ 448 h 921"/>
                <a:gd name="T60" fmla="*/ 1364 w 1374"/>
                <a:gd name="T61" fmla="*/ 382 h 921"/>
                <a:gd name="T62" fmla="*/ 1331 w 1374"/>
                <a:gd name="T63" fmla="*/ 324 h 921"/>
                <a:gd name="T64" fmla="*/ 1335 w 1374"/>
                <a:gd name="T65" fmla="*/ 296 h 921"/>
                <a:gd name="T66" fmla="*/ 1331 w 1374"/>
                <a:gd name="T67" fmla="*/ 215 h 921"/>
                <a:gd name="T68" fmla="*/ 1269 w 1374"/>
                <a:gd name="T69" fmla="*/ 138 h 921"/>
                <a:gd name="T70" fmla="*/ 1216 w 1374"/>
                <a:gd name="T71" fmla="*/ 114 h 921"/>
                <a:gd name="T72" fmla="*/ 1197 w 1374"/>
                <a:gd name="T73" fmla="*/ 67 h 921"/>
                <a:gd name="T74" fmla="*/ 1121 w 1374"/>
                <a:gd name="T75" fmla="*/ 10 h 921"/>
                <a:gd name="T76" fmla="*/ 1030 w 1374"/>
                <a:gd name="T77" fmla="*/ 5 h 921"/>
                <a:gd name="T78" fmla="*/ 973 w 1374"/>
                <a:gd name="T79" fmla="*/ 29 h 921"/>
                <a:gd name="T80" fmla="*/ 949 w 1374"/>
                <a:gd name="T81" fmla="*/ 48 h 921"/>
                <a:gd name="T82" fmla="*/ 901 w 1374"/>
                <a:gd name="T83" fmla="*/ 14 h 921"/>
                <a:gd name="T84" fmla="*/ 839 w 1374"/>
                <a:gd name="T85" fmla="*/ 0 h 921"/>
                <a:gd name="T86" fmla="*/ 768 w 1374"/>
                <a:gd name="T87" fmla="*/ 19 h 921"/>
                <a:gd name="T88" fmla="*/ 715 w 1374"/>
                <a:gd name="T89" fmla="*/ 72 h 921"/>
                <a:gd name="T90" fmla="*/ 687 w 1374"/>
                <a:gd name="T91" fmla="*/ 52 h 921"/>
                <a:gd name="T92" fmla="*/ 630 w 1374"/>
                <a:gd name="T93" fmla="*/ 33 h 921"/>
                <a:gd name="T94" fmla="*/ 553 w 1374"/>
                <a:gd name="T95" fmla="*/ 33 h 921"/>
                <a:gd name="T96" fmla="*/ 472 w 1374"/>
                <a:gd name="T97" fmla="*/ 76 h 921"/>
                <a:gd name="T98" fmla="*/ 444 w 1374"/>
                <a:gd name="T99" fmla="*/ 110 h 921"/>
                <a:gd name="T100" fmla="*/ 339 w 1374"/>
                <a:gd name="T101" fmla="*/ 86 h 921"/>
                <a:gd name="T102" fmla="*/ 253 w 1374"/>
                <a:gd name="T103" fmla="*/ 100 h 921"/>
                <a:gd name="T104" fmla="*/ 186 w 1374"/>
                <a:gd name="T105" fmla="*/ 143 h 921"/>
                <a:gd name="T106" fmla="*/ 138 w 1374"/>
                <a:gd name="T107" fmla="*/ 205 h 921"/>
                <a:gd name="T108" fmla="*/ 119 w 1374"/>
                <a:gd name="T109" fmla="*/ 281 h 921"/>
                <a:gd name="T110" fmla="*/ 124 w 1374"/>
                <a:gd name="T111" fmla="*/ 305 h 92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74"/>
                <a:gd name="T169" fmla="*/ 0 h 921"/>
                <a:gd name="T170" fmla="*/ 1374 w 1374"/>
                <a:gd name="T171" fmla="*/ 921 h 92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74" h="921">
                  <a:moveTo>
                    <a:pt x="124" y="305"/>
                  </a:moveTo>
                  <a:lnTo>
                    <a:pt x="76" y="320"/>
                  </a:lnTo>
                  <a:lnTo>
                    <a:pt x="33" y="348"/>
                  </a:lnTo>
                  <a:lnTo>
                    <a:pt x="10" y="386"/>
                  </a:lnTo>
                  <a:lnTo>
                    <a:pt x="5" y="410"/>
                  </a:lnTo>
                  <a:lnTo>
                    <a:pt x="0" y="434"/>
                  </a:lnTo>
                  <a:lnTo>
                    <a:pt x="5" y="467"/>
                  </a:lnTo>
                  <a:lnTo>
                    <a:pt x="19" y="496"/>
                  </a:lnTo>
                  <a:lnTo>
                    <a:pt x="38" y="520"/>
                  </a:lnTo>
                  <a:lnTo>
                    <a:pt x="67" y="539"/>
                  </a:lnTo>
                  <a:lnTo>
                    <a:pt x="38" y="582"/>
                  </a:lnTo>
                  <a:lnTo>
                    <a:pt x="33" y="601"/>
                  </a:lnTo>
                  <a:lnTo>
                    <a:pt x="29" y="625"/>
                  </a:lnTo>
                  <a:lnTo>
                    <a:pt x="33" y="649"/>
                  </a:lnTo>
                  <a:lnTo>
                    <a:pt x="38" y="677"/>
                  </a:lnTo>
                  <a:lnTo>
                    <a:pt x="72" y="716"/>
                  </a:lnTo>
                  <a:lnTo>
                    <a:pt x="114" y="744"/>
                  </a:lnTo>
                  <a:lnTo>
                    <a:pt x="138" y="749"/>
                  </a:lnTo>
                  <a:lnTo>
                    <a:pt x="167" y="754"/>
                  </a:lnTo>
                  <a:lnTo>
                    <a:pt x="176" y="754"/>
                  </a:lnTo>
                  <a:lnTo>
                    <a:pt x="186" y="754"/>
                  </a:lnTo>
                  <a:lnTo>
                    <a:pt x="224" y="801"/>
                  </a:lnTo>
                  <a:lnTo>
                    <a:pt x="277" y="835"/>
                  </a:lnTo>
                  <a:lnTo>
                    <a:pt x="334" y="854"/>
                  </a:lnTo>
                  <a:lnTo>
                    <a:pt x="396" y="863"/>
                  </a:lnTo>
                  <a:lnTo>
                    <a:pt x="463" y="859"/>
                  </a:lnTo>
                  <a:lnTo>
                    <a:pt x="525" y="835"/>
                  </a:lnTo>
                  <a:lnTo>
                    <a:pt x="558" y="868"/>
                  </a:lnTo>
                  <a:lnTo>
                    <a:pt x="601" y="897"/>
                  </a:lnTo>
                  <a:lnTo>
                    <a:pt x="649" y="916"/>
                  </a:lnTo>
                  <a:lnTo>
                    <a:pt x="701" y="921"/>
                  </a:lnTo>
                  <a:lnTo>
                    <a:pt x="735" y="916"/>
                  </a:lnTo>
                  <a:lnTo>
                    <a:pt x="768" y="911"/>
                  </a:lnTo>
                  <a:lnTo>
                    <a:pt x="830" y="882"/>
                  </a:lnTo>
                  <a:lnTo>
                    <a:pt x="878" y="840"/>
                  </a:lnTo>
                  <a:lnTo>
                    <a:pt x="892" y="811"/>
                  </a:lnTo>
                  <a:lnTo>
                    <a:pt x="906" y="782"/>
                  </a:lnTo>
                  <a:lnTo>
                    <a:pt x="954" y="801"/>
                  </a:lnTo>
                  <a:lnTo>
                    <a:pt x="1006" y="806"/>
                  </a:lnTo>
                  <a:lnTo>
                    <a:pt x="1045" y="801"/>
                  </a:lnTo>
                  <a:lnTo>
                    <a:pt x="1078" y="792"/>
                  </a:lnTo>
                  <a:lnTo>
                    <a:pt x="1107" y="778"/>
                  </a:lnTo>
                  <a:lnTo>
                    <a:pt x="1135" y="758"/>
                  </a:lnTo>
                  <a:lnTo>
                    <a:pt x="1159" y="735"/>
                  </a:lnTo>
                  <a:lnTo>
                    <a:pt x="1173" y="706"/>
                  </a:lnTo>
                  <a:lnTo>
                    <a:pt x="1183" y="673"/>
                  </a:lnTo>
                  <a:lnTo>
                    <a:pt x="1188" y="639"/>
                  </a:lnTo>
                  <a:lnTo>
                    <a:pt x="1226" y="630"/>
                  </a:lnTo>
                  <a:lnTo>
                    <a:pt x="1259" y="615"/>
                  </a:lnTo>
                  <a:lnTo>
                    <a:pt x="1293" y="596"/>
                  </a:lnTo>
                  <a:lnTo>
                    <a:pt x="1321" y="572"/>
                  </a:lnTo>
                  <a:lnTo>
                    <a:pt x="1340" y="549"/>
                  </a:lnTo>
                  <a:lnTo>
                    <a:pt x="1359" y="515"/>
                  </a:lnTo>
                  <a:lnTo>
                    <a:pt x="1369" y="482"/>
                  </a:lnTo>
                  <a:lnTo>
                    <a:pt x="1374" y="448"/>
                  </a:lnTo>
                  <a:lnTo>
                    <a:pt x="1369" y="415"/>
                  </a:lnTo>
                  <a:lnTo>
                    <a:pt x="1364" y="382"/>
                  </a:lnTo>
                  <a:lnTo>
                    <a:pt x="1350" y="353"/>
                  </a:lnTo>
                  <a:lnTo>
                    <a:pt x="1331" y="324"/>
                  </a:lnTo>
                  <a:lnTo>
                    <a:pt x="1335" y="296"/>
                  </a:lnTo>
                  <a:lnTo>
                    <a:pt x="1340" y="267"/>
                  </a:lnTo>
                  <a:lnTo>
                    <a:pt x="1331" y="215"/>
                  </a:lnTo>
                  <a:lnTo>
                    <a:pt x="1307" y="172"/>
                  </a:lnTo>
                  <a:lnTo>
                    <a:pt x="1269" y="138"/>
                  </a:lnTo>
                  <a:lnTo>
                    <a:pt x="1216" y="114"/>
                  </a:lnTo>
                  <a:lnTo>
                    <a:pt x="1211" y="91"/>
                  </a:lnTo>
                  <a:lnTo>
                    <a:pt x="1197" y="67"/>
                  </a:lnTo>
                  <a:lnTo>
                    <a:pt x="1164" y="33"/>
                  </a:lnTo>
                  <a:lnTo>
                    <a:pt x="1121" y="10"/>
                  </a:lnTo>
                  <a:lnTo>
                    <a:pt x="1064" y="0"/>
                  </a:lnTo>
                  <a:lnTo>
                    <a:pt x="1030" y="5"/>
                  </a:lnTo>
                  <a:lnTo>
                    <a:pt x="1002" y="14"/>
                  </a:lnTo>
                  <a:lnTo>
                    <a:pt x="973" y="29"/>
                  </a:lnTo>
                  <a:lnTo>
                    <a:pt x="949" y="48"/>
                  </a:lnTo>
                  <a:lnTo>
                    <a:pt x="925" y="29"/>
                  </a:lnTo>
                  <a:lnTo>
                    <a:pt x="901" y="14"/>
                  </a:lnTo>
                  <a:lnTo>
                    <a:pt x="873" y="5"/>
                  </a:lnTo>
                  <a:lnTo>
                    <a:pt x="839" y="0"/>
                  </a:lnTo>
                  <a:lnTo>
                    <a:pt x="801" y="5"/>
                  </a:lnTo>
                  <a:lnTo>
                    <a:pt x="768" y="19"/>
                  </a:lnTo>
                  <a:lnTo>
                    <a:pt x="739" y="43"/>
                  </a:lnTo>
                  <a:lnTo>
                    <a:pt x="715" y="72"/>
                  </a:lnTo>
                  <a:lnTo>
                    <a:pt x="687" y="52"/>
                  </a:lnTo>
                  <a:lnTo>
                    <a:pt x="658" y="38"/>
                  </a:lnTo>
                  <a:lnTo>
                    <a:pt x="630" y="33"/>
                  </a:lnTo>
                  <a:lnTo>
                    <a:pt x="596" y="29"/>
                  </a:lnTo>
                  <a:lnTo>
                    <a:pt x="553" y="33"/>
                  </a:lnTo>
                  <a:lnTo>
                    <a:pt x="510" y="48"/>
                  </a:lnTo>
                  <a:lnTo>
                    <a:pt x="472" y="76"/>
                  </a:lnTo>
                  <a:lnTo>
                    <a:pt x="444" y="110"/>
                  </a:lnTo>
                  <a:lnTo>
                    <a:pt x="391" y="91"/>
                  </a:lnTo>
                  <a:lnTo>
                    <a:pt x="339" y="86"/>
                  </a:lnTo>
                  <a:lnTo>
                    <a:pt x="296" y="91"/>
                  </a:lnTo>
                  <a:lnTo>
                    <a:pt x="253" y="100"/>
                  </a:lnTo>
                  <a:lnTo>
                    <a:pt x="215" y="119"/>
                  </a:lnTo>
                  <a:lnTo>
                    <a:pt x="186" y="143"/>
                  </a:lnTo>
                  <a:lnTo>
                    <a:pt x="157" y="172"/>
                  </a:lnTo>
                  <a:lnTo>
                    <a:pt x="138" y="205"/>
                  </a:lnTo>
                  <a:lnTo>
                    <a:pt x="124" y="243"/>
                  </a:lnTo>
                  <a:lnTo>
                    <a:pt x="119" y="281"/>
                  </a:lnTo>
                  <a:lnTo>
                    <a:pt x="124" y="296"/>
                  </a:lnTo>
                  <a:lnTo>
                    <a:pt x="124" y="305"/>
                  </a:lnTo>
                  <a:close/>
                </a:path>
              </a:pathLst>
            </a:custGeom>
            <a:solidFill>
              <a:srgbClr val="80808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0" name="Freeform 13"/>
            <p:cNvSpPr>
              <a:spLocks/>
            </p:cNvSpPr>
            <p:nvPr/>
          </p:nvSpPr>
          <p:spPr bwMode="auto">
            <a:xfrm>
              <a:off x="1512" y="1992"/>
              <a:ext cx="1373" cy="920"/>
            </a:xfrm>
            <a:custGeom>
              <a:avLst/>
              <a:gdLst>
                <a:gd name="T0" fmla="*/ 76 w 1373"/>
                <a:gd name="T1" fmla="*/ 319 h 920"/>
                <a:gd name="T2" fmla="*/ 9 w 1373"/>
                <a:gd name="T3" fmla="*/ 386 h 920"/>
                <a:gd name="T4" fmla="*/ 0 w 1373"/>
                <a:gd name="T5" fmla="*/ 434 h 920"/>
                <a:gd name="T6" fmla="*/ 19 w 1373"/>
                <a:gd name="T7" fmla="*/ 496 h 920"/>
                <a:gd name="T8" fmla="*/ 67 w 1373"/>
                <a:gd name="T9" fmla="*/ 539 h 920"/>
                <a:gd name="T10" fmla="*/ 38 w 1373"/>
                <a:gd name="T11" fmla="*/ 582 h 920"/>
                <a:gd name="T12" fmla="*/ 28 w 1373"/>
                <a:gd name="T13" fmla="*/ 625 h 920"/>
                <a:gd name="T14" fmla="*/ 38 w 1373"/>
                <a:gd name="T15" fmla="*/ 677 h 920"/>
                <a:gd name="T16" fmla="*/ 114 w 1373"/>
                <a:gd name="T17" fmla="*/ 744 h 920"/>
                <a:gd name="T18" fmla="*/ 167 w 1373"/>
                <a:gd name="T19" fmla="*/ 754 h 920"/>
                <a:gd name="T20" fmla="*/ 186 w 1373"/>
                <a:gd name="T21" fmla="*/ 754 h 920"/>
                <a:gd name="T22" fmla="*/ 224 w 1373"/>
                <a:gd name="T23" fmla="*/ 801 h 920"/>
                <a:gd name="T24" fmla="*/ 334 w 1373"/>
                <a:gd name="T25" fmla="*/ 854 h 920"/>
                <a:gd name="T26" fmla="*/ 462 w 1373"/>
                <a:gd name="T27" fmla="*/ 858 h 920"/>
                <a:gd name="T28" fmla="*/ 524 w 1373"/>
                <a:gd name="T29" fmla="*/ 835 h 920"/>
                <a:gd name="T30" fmla="*/ 601 w 1373"/>
                <a:gd name="T31" fmla="*/ 897 h 920"/>
                <a:gd name="T32" fmla="*/ 701 w 1373"/>
                <a:gd name="T33" fmla="*/ 920 h 920"/>
                <a:gd name="T34" fmla="*/ 768 w 1373"/>
                <a:gd name="T35" fmla="*/ 911 h 920"/>
                <a:gd name="T36" fmla="*/ 877 w 1373"/>
                <a:gd name="T37" fmla="*/ 839 h 920"/>
                <a:gd name="T38" fmla="*/ 906 w 1373"/>
                <a:gd name="T39" fmla="*/ 782 h 920"/>
                <a:gd name="T40" fmla="*/ 954 w 1373"/>
                <a:gd name="T41" fmla="*/ 801 h 920"/>
                <a:gd name="T42" fmla="*/ 1044 w 1373"/>
                <a:gd name="T43" fmla="*/ 801 h 920"/>
                <a:gd name="T44" fmla="*/ 1106 w 1373"/>
                <a:gd name="T45" fmla="*/ 777 h 920"/>
                <a:gd name="T46" fmla="*/ 1159 w 1373"/>
                <a:gd name="T47" fmla="*/ 734 h 920"/>
                <a:gd name="T48" fmla="*/ 1183 w 1373"/>
                <a:gd name="T49" fmla="*/ 672 h 920"/>
                <a:gd name="T50" fmla="*/ 1187 w 1373"/>
                <a:gd name="T51" fmla="*/ 639 h 920"/>
                <a:gd name="T52" fmla="*/ 1259 w 1373"/>
                <a:gd name="T53" fmla="*/ 615 h 920"/>
                <a:gd name="T54" fmla="*/ 1321 w 1373"/>
                <a:gd name="T55" fmla="*/ 572 h 920"/>
                <a:gd name="T56" fmla="*/ 1359 w 1373"/>
                <a:gd name="T57" fmla="*/ 515 h 920"/>
                <a:gd name="T58" fmla="*/ 1373 w 1373"/>
                <a:gd name="T59" fmla="*/ 448 h 920"/>
                <a:gd name="T60" fmla="*/ 1364 w 1373"/>
                <a:gd name="T61" fmla="*/ 381 h 920"/>
                <a:gd name="T62" fmla="*/ 1331 w 1373"/>
                <a:gd name="T63" fmla="*/ 324 h 920"/>
                <a:gd name="T64" fmla="*/ 1335 w 1373"/>
                <a:gd name="T65" fmla="*/ 296 h 920"/>
                <a:gd name="T66" fmla="*/ 1331 w 1373"/>
                <a:gd name="T67" fmla="*/ 214 h 920"/>
                <a:gd name="T68" fmla="*/ 1269 w 1373"/>
                <a:gd name="T69" fmla="*/ 138 h 920"/>
                <a:gd name="T70" fmla="*/ 1216 w 1373"/>
                <a:gd name="T71" fmla="*/ 114 h 920"/>
                <a:gd name="T72" fmla="*/ 1197 w 1373"/>
                <a:gd name="T73" fmla="*/ 67 h 920"/>
                <a:gd name="T74" fmla="*/ 1121 w 1373"/>
                <a:gd name="T75" fmla="*/ 9 h 920"/>
                <a:gd name="T76" fmla="*/ 1030 w 1373"/>
                <a:gd name="T77" fmla="*/ 5 h 920"/>
                <a:gd name="T78" fmla="*/ 973 w 1373"/>
                <a:gd name="T79" fmla="*/ 28 h 920"/>
                <a:gd name="T80" fmla="*/ 949 w 1373"/>
                <a:gd name="T81" fmla="*/ 48 h 920"/>
                <a:gd name="T82" fmla="*/ 901 w 1373"/>
                <a:gd name="T83" fmla="*/ 14 h 920"/>
                <a:gd name="T84" fmla="*/ 839 w 1373"/>
                <a:gd name="T85" fmla="*/ 0 h 920"/>
                <a:gd name="T86" fmla="*/ 768 w 1373"/>
                <a:gd name="T87" fmla="*/ 19 h 920"/>
                <a:gd name="T88" fmla="*/ 715 w 1373"/>
                <a:gd name="T89" fmla="*/ 71 h 920"/>
                <a:gd name="T90" fmla="*/ 687 w 1373"/>
                <a:gd name="T91" fmla="*/ 52 h 920"/>
                <a:gd name="T92" fmla="*/ 629 w 1373"/>
                <a:gd name="T93" fmla="*/ 33 h 920"/>
                <a:gd name="T94" fmla="*/ 553 w 1373"/>
                <a:gd name="T95" fmla="*/ 33 h 920"/>
                <a:gd name="T96" fmla="*/ 472 w 1373"/>
                <a:gd name="T97" fmla="*/ 76 h 920"/>
                <a:gd name="T98" fmla="*/ 443 w 1373"/>
                <a:gd name="T99" fmla="*/ 110 h 920"/>
                <a:gd name="T100" fmla="*/ 338 w 1373"/>
                <a:gd name="T101" fmla="*/ 86 h 920"/>
                <a:gd name="T102" fmla="*/ 253 w 1373"/>
                <a:gd name="T103" fmla="*/ 100 h 920"/>
                <a:gd name="T104" fmla="*/ 186 w 1373"/>
                <a:gd name="T105" fmla="*/ 143 h 920"/>
                <a:gd name="T106" fmla="*/ 138 w 1373"/>
                <a:gd name="T107" fmla="*/ 205 h 920"/>
                <a:gd name="T108" fmla="*/ 119 w 1373"/>
                <a:gd name="T109" fmla="*/ 281 h 920"/>
                <a:gd name="T110" fmla="*/ 124 w 1373"/>
                <a:gd name="T111" fmla="*/ 305 h 92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73"/>
                <a:gd name="T169" fmla="*/ 0 h 920"/>
                <a:gd name="T170" fmla="*/ 1373 w 1373"/>
                <a:gd name="T171" fmla="*/ 920 h 92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73" h="920">
                  <a:moveTo>
                    <a:pt x="124" y="305"/>
                  </a:moveTo>
                  <a:lnTo>
                    <a:pt x="76" y="319"/>
                  </a:lnTo>
                  <a:lnTo>
                    <a:pt x="33" y="348"/>
                  </a:lnTo>
                  <a:lnTo>
                    <a:pt x="9" y="386"/>
                  </a:lnTo>
                  <a:lnTo>
                    <a:pt x="5" y="410"/>
                  </a:lnTo>
                  <a:lnTo>
                    <a:pt x="0" y="434"/>
                  </a:lnTo>
                  <a:lnTo>
                    <a:pt x="5" y="467"/>
                  </a:lnTo>
                  <a:lnTo>
                    <a:pt x="19" y="496"/>
                  </a:lnTo>
                  <a:lnTo>
                    <a:pt x="38" y="520"/>
                  </a:lnTo>
                  <a:lnTo>
                    <a:pt x="67" y="539"/>
                  </a:lnTo>
                  <a:lnTo>
                    <a:pt x="38" y="582"/>
                  </a:lnTo>
                  <a:lnTo>
                    <a:pt x="33" y="601"/>
                  </a:lnTo>
                  <a:lnTo>
                    <a:pt x="28" y="625"/>
                  </a:lnTo>
                  <a:lnTo>
                    <a:pt x="33" y="649"/>
                  </a:lnTo>
                  <a:lnTo>
                    <a:pt x="38" y="677"/>
                  </a:lnTo>
                  <a:lnTo>
                    <a:pt x="71" y="715"/>
                  </a:lnTo>
                  <a:lnTo>
                    <a:pt x="114" y="744"/>
                  </a:lnTo>
                  <a:lnTo>
                    <a:pt x="138" y="749"/>
                  </a:lnTo>
                  <a:lnTo>
                    <a:pt x="167" y="754"/>
                  </a:lnTo>
                  <a:lnTo>
                    <a:pt x="176" y="754"/>
                  </a:lnTo>
                  <a:lnTo>
                    <a:pt x="186" y="754"/>
                  </a:lnTo>
                  <a:lnTo>
                    <a:pt x="224" y="801"/>
                  </a:lnTo>
                  <a:lnTo>
                    <a:pt x="276" y="835"/>
                  </a:lnTo>
                  <a:lnTo>
                    <a:pt x="334" y="854"/>
                  </a:lnTo>
                  <a:lnTo>
                    <a:pt x="396" y="863"/>
                  </a:lnTo>
                  <a:lnTo>
                    <a:pt x="462" y="858"/>
                  </a:lnTo>
                  <a:lnTo>
                    <a:pt x="524" y="835"/>
                  </a:lnTo>
                  <a:lnTo>
                    <a:pt x="558" y="868"/>
                  </a:lnTo>
                  <a:lnTo>
                    <a:pt x="601" y="897"/>
                  </a:lnTo>
                  <a:lnTo>
                    <a:pt x="648" y="916"/>
                  </a:lnTo>
                  <a:lnTo>
                    <a:pt x="701" y="920"/>
                  </a:lnTo>
                  <a:lnTo>
                    <a:pt x="734" y="916"/>
                  </a:lnTo>
                  <a:lnTo>
                    <a:pt x="768" y="911"/>
                  </a:lnTo>
                  <a:lnTo>
                    <a:pt x="830" y="882"/>
                  </a:lnTo>
                  <a:lnTo>
                    <a:pt x="877" y="839"/>
                  </a:lnTo>
                  <a:lnTo>
                    <a:pt x="892" y="811"/>
                  </a:lnTo>
                  <a:lnTo>
                    <a:pt x="906" y="782"/>
                  </a:lnTo>
                  <a:lnTo>
                    <a:pt x="954" y="801"/>
                  </a:lnTo>
                  <a:lnTo>
                    <a:pt x="1006" y="806"/>
                  </a:lnTo>
                  <a:lnTo>
                    <a:pt x="1044" y="801"/>
                  </a:lnTo>
                  <a:lnTo>
                    <a:pt x="1078" y="792"/>
                  </a:lnTo>
                  <a:lnTo>
                    <a:pt x="1106" y="777"/>
                  </a:lnTo>
                  <a:lnTo>
                    <a:pt x="1135" y="758"/>
                  </a:lnTo>
                  <a:lnTo>
                    <a:pt x="1159" y="734"/>
                  </a:lnTo>
                  <a:lnTo>
                    <a:pt x="1173" y="706"/>
                  </a:lnTo>
                  <a:lnTo>
                    <a:pt x="1183" y="672"/>
                  </a:lnTo>
                  <a:lnTo>
                    <a:pt x="1187" y="639"/>
                  </a:lnTo>
                  <a:lnTo>
                    <a:pt x="1226" y="629"/>
                  </a:lnTo>
                  <a:lnTo>
                    <a:pt x="1259" y="615"/>
                  </a:lnTo>
                  <a:lnTo>
                    <a:pt x="1292" y="596"/>
                  </a:lnTo>
                  <a:lnTo>
                    <a:pt x="1321" y="572"/>
                  </a:lnTo>
                  <a:lnTo>
                    <a:pt x="1340" y="548"/>
                  </a:lnTo>
                  <a:lnTo>
                    <a:pt x="1359" y="515"/>
                  </a:lnTo>
                  <a:lnTo>
                    <a:pt x="1369" y="482"/>
                  </a:lnTo>
                  <a:lnTo>
                    <a:pt x="1373" y="448"/>
                  </a:lnTo>
                  <a:lnTo>
                    <a:pt x="1369" y="415"/>
                  </a:lnTo>
                  <a:lnTo>
                    <a:pt x="1364" y="381"/>
                  </a:lnTo>
                  <a:lnTo>
                    <a:pt x="1350" y="353"/>
                  </a:lnTo>
                  <a:lnTo>
                    <a:pt x="1331" y="324"/>
                  </a:lnTo>
                  <a:lnTo>
                    <a:pt x="1335" y="296"/>
                  </a:lnTo>
                  <a:lnTo>
                    <a:pt x="1340" y="267"/>
                  </a:lnTo>
                  <a:lnTo>
                    <a:pt x="1331" y="214"/>
                  </a:lnTo>
                  <a:lnTo>
                    <a:pt x="1307" y="172"/>
                  </a:lnTo>
                  <a:lnTo>
                    <a:pt x="1269" y="138"/>
                  </a:lnTo>
                  <a:lnTo>
                    <a:pt x="1216" y="114"/>
                  </a:lnTo>
                  <a:lnTo>
                    <a:pt x="1211" y="90"/>
                  </a:lnTo>
                  <a:lnTo>
                    <a:pt x="1197" y="67"/>
                  </a:lnTo>
                  <a:lnTo>
                    <a:pt x="1164" y="33"/>
                  </a:lnTo>
                  <a:lnTo>
                    <a:pt x="1121" y="9"/>
                  </a:lnTo>
                  <a:lnTo>
                    <a:pt x="1063" y="0"/>
                  </a:lnTo>
                  <a:lnTo>
                    <a:pt x="1030" y="5"/>
                  </a:lnTo>
                  <a:lnTo>
                    <a:pt x="1001" y="14"/>
                  </a:lnTo>
                  <a:lnTo>
                    <a:pt x="973" y="28"/>
                  </a:lnTo>
                  <a:lnTo>
                    <a:pt x="949" y="48"/>
                  </a:lnTo>
                  <a:lnTo>
                    <a:pt x="925" y="28"/>
                  </a:lnTo>
                  <a:lnTo>
                    <a:pt x="901" y="14"/>
                  </a:lnTo>
                  <a:lnTo>
                    <a:pt x="873" y="5"/>
                  </a:lnTo>
                  <a:lnTo>
                    <a:pt x="839" y="0"/>
                  </a:lnTo>
                  <a:lnTo>
                    <a:pt x="801" y="5"/>
                  </a:lnTo>
                  <a:lnTo>
                    <a:pt x="768" y="19"/>
                  </a:lnTo>
                  <a:lnTo>
                    <a:pt x="739" y="43"/>
                  </a:lnTo>
                  <a:lnTo>
                    <a:pt x="715" y="71"/>
                  </a:lnTo>
                  <a:lnTo>
                    <a:pt x="687" y="52"/>
                  </a:lnTo>
                  <a:lnTo>
                    <a:pt x="658" y="38"/>
                  </a:lnTo>
                  <a:lnTo>
                    <a:pt x="629" y="33"/>
                  </a:lnTo>
                  <a:lnTo>
                    <a:pt x="596" y="28"/>
                  </a:lnTo>
                  <a:lnTo>
                    <a:pt x="553" y="33"/>
                  </a:lnTo>
                  <a:lnTo>
                    <a:pt x="510" y="48"/>
                  </a:lnTo>
                  <a:lnTo>
                    <a:pt x="472" y="76"/>
                  </a:lnTo>
                  <a:lnTo>
                    <a:pt x="443" y="110"/>
                  </a:lnTo>
                  <a:lnTo>
                    <a:pt x="391" y="90"/>
                  </a:lnTo>
                  <a:lnTo>
                    <a:pt x="338" y="86"/>
                  </a:lnTo>
                  <a:lnTo>
                    <a:pt x="296" y="90"/>
                  </a:lnTo>
                  <a:lnTo>
                    <a:pt x="253" y="100"/>
                  </a:lnTo>
                  <a:lnTo>
                    <a:pt x="214" y="119"/>
                  </a:lnTo>
                  <a:lnTo>
                    <a:pt x="186" y="143"/>
                  </a:lnTo>
                  <a:lnTo>
                    <a:pt x="157" y="172"/>
                  </a:lnTo>
                  <a:lnTo>
                    <a:pt x="138" y="205"/>
                  </a:lnTo>
                  <a:lnTo>
                    <a:pt x="124" y="243"/>
                  </a:lnTo>
                  <a:lnTo>
                    <a:pt x="119" y="281"/>
                  </a:lnTo>
                  <a:lnTo>
                    <a:pt x="124" y="296"/>
                  </a:lnTo>
                  <a:lnTo>
                    <a:pt x="124" y="305"/>
                  </a:lnTo>
                  <a:close/>
                </a:path>
              </a:pathLst>
            </a:custGeom>
            <a:solidFill>
              <a:srgbClr val="FFBE7D"/>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1" name="Freeform 14"/>
            <p:cNvSpPr>
              <a:spLocks/>
            </p:cNvSpPr>
            <p:nvPr/>
          </p:nvSpPr>
          <p:spPr bwMode="auto">
            <a:xfrm>
              <a:off x="1512" y="1992"/>
              <a:ext cx="1373" cy="920"/>
            </a:xfrm>
            <a:custGeom>
              <a:avLst/>
              <a:gdLst>
                <a:gd name="T0" fmla="*/ 76 w 1373"/>
                <a:gd name="T1" fmla="*/ 319 h 920"/>
                <a:gd name="T2" fmla="*/ 9 w 1373"/>
                <a:gd name="T3" fmla="*/ 386 h 920"/>
                <a:gd name="T4" fmla="*/ 0 w 1373"/>
                <a:gd name="T5" fmla="*/ 434 h 920"/>
                <a:gd name="T6" fmla="*/ 19 w 1373"/>
                <a:gd name="T7" fmla="*/ 496 h 920"/>
                <a:gd name="T8" fmla="*/ 67 w 1373"/>
                <a:gd name="T9" fmla="*/ 539 h 920"/>
                <a:gd name="T10" fmla="*/ 38 w 1373"/>
                <a:gd name="T11" fmla="*/ 582 h 920"/>
                <a:gd name="T12" fmla="*/ 28 w 1373"/>
                <a:gd name="T13" fmla="*/ 625 h 920"/>
                <a:gd name="T14" fmla="*/ 38 w 1373"/>
                <a:gd name="T15" fmla="*/ 677 h 920"/>
                <a:gd name="T16" fmla="*/ 114 w 1373"/>
                <a:gd name="T17" fmla="*/ 744 h 920"/>
                <a:gd name="T18" fmla="*/ 167 w 1373"/>
                <a:gd name="T19" fmla="*/ 754 h 920"/>
                <a:gd name="T20" fmla="*/ 186 w 1373"/>
                <a:gd name="T21" fmla="*/ 754 h 920"/>
                <a:gd name="T22" fmla="*/ 224 w 1373"/>
                <a:gd name="T23" fmla="*/ 801 h 920"/>
                <a:gd name="T24" fmla="*/ 334 w 1373"/>
                <a:gd name="T25" fmla="*/ 854 h 920"/>
                <a:gd name="T26" fmla="*/ 462 w 1373"/>
                <a:gd name="T27" fmla="*/ 858 h 920"/>
                <a:gd name="T28" fmla="*/ 524 w 1373"/>
                <a:gd name="T29" fmla="*/ 835 h 920"/>
                <a:gd name="T30" fmla="*/ 601 w 1373"/>
                <a:gd name="T31" fmla="*/ 897 h 920"/>
                <a:gd name="T32" fmla="*/ 701 w 1373"/>
                <a:gd name="T33" fmla="*/ 920 h 920"/>
                <a:gd name="T34" fmla="*/ 768 w 1373"/>
                <a:gd name="T35" fmla="*/ 911 h 920"/>
                <a:gd name="T36" fmla="*/ 877 w 1373"/>
                <a:gd name="T37" fmla="*/ 839 h 920"/>
                <a:gd name="T38" fmla="*/ 906 w 1373"/>
                <a:gd name="T39" fmla="*/ 782 h 920"/>
                <a:gd name="T40" fmla="*/ 954 w 1373"/>
                <a:gd name="T41" fmla="*/ 801 h 920"/>
                <a:gd name="T42" fmla="*/ 1044 w 1373"/>
                <a:gd name="T43" fmla="*/ 801 h 920"/>
                <a:gd name="T44" fmla="*/ 1106 w 1373"/>
                <a:gd name="T45" fmla="*/ 777 h 920"/>
                <a:gd name="T46" fmla="*/ 1159 w 1373"/>
                <a:gd name="T47" fmla="*/ 734 h 920"/>
                <a:gd name="T48" fmla="*/ 1183 w 1373"/>
                <a:gd name="T49" fmla="*/ 672 h 920"/>
                <a:gd name="T50" fmla="*/ 1187 w 1373"/>
                <a:gd name="T51" fmla="*/ 639 h 920"/>
                <a:gd name="T52" fmla="*/ 1259 w 1373"/>
                <a:gd name="T53" fmla="*/ 615 h 920"/>
                <a:gd name="T54" fmla="*/ 1321 w 1373"/>
                <a:gd name="T55" fmla="*/ 572 h 920"/>
                <a:gd name="T56" fmla="*/ 1359 w 1373"/>
                <a:gd name="T57" fmla="*/ 515 h 920"/>
                <a:gd name="T58" fmla="*/ 1373 w 1373"/>
                <a:gd name="T59" fmla="*/ 448 h 920"/>
                <a:gd name="T60" fmla="*/ 1364 w 1373"/>
                <a:gd name="T61" fmla="*/ 381 h 920"/>
                <a:gd name="T62" fmla="*/ 1331 w 1373"/>
                <a:gd name="T63" fmla="*/ 324 h 920"/>
                <a:gd name="T64" fmla="*/ 1335 w 1373"/>
                <a:gd name="T65" fmla="*/ 296 h 920"/>
                <a:gd name="T66" fmla="*/ 1331 w 1373"/>
                <a:gd name="T67" fmla="*/ 214 h 920"/>
                <a:gd name="T68" fmla="*/ 1269 w 1373"/>
                <a:gd name="T69" fmla="*/ 138 h 920"/>
                <a:gd name="T70" fmla="*/ 1216 w 1373"/>
                <a:gd name="T71" fmla="*/ 114 h 920"/>
                <a:gd name="T72" fmla="*/ 1197 w 1373"/>
                <a:gd name="T73" fmla="*/ 67 h 920"/>
                <a:gd name="T74" fmla="*/ 1121 w 1373"/>
                <a:gd name="T75" fmla="*/ 9 h 920"/>
                <a:gd name="T76" fmla="*/ 1030 w 1373"/>
                <a:gd name="T77" fmla="*/ 5 h 920"/>
                <a:gd name="T78" fmla="*/ 973 w 1373"/>
                <a:gd name="T79" fmla="*/ 28 h 920"/>
                <a:gd name="T80" fmla="*/ 949 w 1373"/>
                <a:gd name="T81" fmla="*/ 48 h 920"/>
                <a:gd name="T82" fmla="*/ 901 w 1373"/>
                <a:gd name="T83" fmla="*/ 14 h 920"/>
                <a:gd name="T84" fmla="*/ 839 w 1373"/>
                <a:gd name="T85" fmla="*/ 0 h 920"/>
                <a:gd name="T86" fmla="*/ 768 w 1373"/>
                <a:gd name="T87" fmla="*/ 19 h 920"/>
                <a:gd name="T88" fmla="*/ 715 w 1373"/>
                <a:gd name="T89" fmla="*/ 71 h 920"/>
                <a:gd name="T90" fmla="*/ 687 w 1373"/>
                <a:gd name="T91" fmla="*/ 52 h 920"/>
                <a:gd name="T92" fmla="*/ 629 w 1373"/>
                <a:gd name="T93" fmla="*/ 33 h 920"/>
                <a:gd name="T94" fmla="*/ 553 w 1373"/>
                <a:gd name="T95" fmla="*/ 33 h 920"/>
                <a:gd name="T96" fmla="*/ 472 w 1373"/>
                <a:gd name="T97" fmla="*/ 76 h 920"/>
                <a:gd name="T98" fmla="*/ 443 w 1373"/>
                <a:gd name="T99" fmla="*/ 110 h 920"/>
                <a:gd name="T100" fmla="*/ 338 w 1373"/>
                <a:gd name="T101" fmla="*/ 86 h 920"/>
                <a:gd name="T102" fmla="*/ 253 w 1373"/>
                <a:gd name="T103" fmla="*/ 100 h 920"/>
                <a:gd name="T104" fmla="*/ 186 w 1373"/>
                <a:gd name="T105" fmla="*/ 143 h 920"/>
                <a:gd name="T106" fmla="*/ 138 w 1373"/>
                <a:gd name="T107" fmla="*/ 205 h 920"/>
                <a:gd name="T108" fmla="*/ 119 w 1373"/>
                <a:gd name="T109" fmla="*/ 281 h 920"/>
                <a:gd name="T110" fmla="*/ 124 w 1373"/>
                <a:gd name="T111" fmla="*/ 305 h 92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73"/>
                <a:gd name="T169" fmla="*/ 0 h 920"/>
                <a:gd name="T170" fmla="*/ 1373 w 1373"/>
                <a:gd name="T171" fmla="*/ 920 h 92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73" h="920">
                  <a:moveTo>
                    <a:pt x="124" y="305"/>
                  </a:moveTo>
                  <a:lnTo>
                    <a:pt x="76" y="319"/>
                  </a:lnTo>
                  <a:lnTo>
                    <a:pt x="33" y="348"/>
                  </a:lnTo>
                  <a:lnTo>
                    <a:pt x="9" y="386"/>
                  </a:lnTo>
                  <a:lnTo>
                    <a:pt x="5" y="410"/>
                  </a:lnTo>
                  <a:lnTo>
                    <a:pt x="0" y="434"/>
                  </a:lnTo>
                  <a:lnTo>
                    <a:pt x="5" y="467"/>
                  </a:lnTo>
                  <a:lnTo>
                    <a:pt x="19" y="496"/>
                  </a:lnTo>
                  <a:lnTo>
                    <a:pt x="38" y="520"/>
                  </a:lnTo>
                  <a:lnTo>
                    <a:pt x="67" y="539"/>
                  </a:lnTo>
                  <a:lnTo>
                    <a:pt x="38" y="582"/>
                  </a:lnTo>
                  <a:lnTo>
                    <a:pt x="33" y="601"/>
                  </a:lnTo>
                  <a:lnTo>
                    <a:pt x="28" y="625"/>
                  </a:lnTo>
                  <a:lnTo>
                    <a:pt x="33" y="649"/>
                  </a:lnTo>
                  <a:lnTo>
                    <a:pt x="38" y="677"/>
                  </a:lnTo>
                  <a:lnTo>
                    <a:pt x="71" y="715"/>
                  </a:lnTo>
                  <a:lnTo>
                    <a:pt x="114" y="744"/>
                  </a:lnTo>
                  <a:lnTo>
                    <a:pt x="138" y="749"/>
                  </a:lnTo>
                  <a:lnTo>
                    <a:pt x="167" y="754"/>
                  </a:lnTo>
                  <a:lnTo>
                    <a:pt x="176" y="754"/>
                  </a:lnTo>
                  <a:lnTo>
                    <a:pt x="186" y="754"/>
                  </a:lnTo>
                  <a:lnTo>
                    <a:pt x="224" y="801"/>
                  </a:lnTo>
                  <a:lnTo>
                    <a:pt x="276" y="835"/>
                  </a:lnTo>
                  <a:lnTo>
                    <a:pt x="334" y="854"/>
                  </a:lnTo>
                  <a:lnTo>
                    <a:pt x="396" y="863"/>
                  </a:lnTo>
                  <a:lnTo>
                    <a:pt x="462" y="858"/>
                  </a:lnTo>
                  <a:lnTo>
                    <a:pt x="524" y="835"/>
                  </a:lnTo>
                  <a:lnTo>
                    <a:pt x="558" y="868"/>
                  </a:lnTo>
                  <a:lnTo>
                    <a:pt x="601" y="897"/>
                  </a:lnTo>
                  <a:lnTo>
                    <a:pt x="648" y="916"/>
                  </a:lnTo>
                  <a:lnTo>
                    <a:pt x="701" y="920"/>
                  </a:lnTo>
                  <a:lnTo>
                    <a:pt x="734" y="916"/>
                  </a:lnTo>
                  <a:lnTo>
                    <a:pt x="768" y="911"/>
                  </a:lnTo>
                  <a:lnTo>
                    <a:pt x="830" y="882"/>
                  </a:lnTo>
                  <a:lnTo>
                    <a:pt x="877" y="839"/>
                  </a:lnTo>
                  <a:lnTo>
                    <a:pt x="892" y="811"/>
                  </a:lnTo>
                  <a:lnTo>
                    <a:pt x="906" y="782"/>
                  </a:lnTo>
                  <a:lnTo>
                    <a:pt x="954" y="801"/>
                  </a:lnTo>
                  <a:lnTo>
                    <a:pt x="1006" y="806"/>
                  </a:lnTo>
                  <a:lnTo>
                    <a:pt x="1044" y="801"/>
                  </a:lnTo>
                  <a:lnTo>
                    <a:pt x="1078" y="792"/>
                  </a:lnTo>
                  <a:lnTo>
                    <a:pt x="1106" y="777"/>
                  </a:lnTo>
                  <a:lnTo>
                    <a:pt x="1135" y="758"/>
                  </a:lnTo>
                  <a:lnTo>
                    <a:pt x="1159" y="734"/>
                  </a:lnTo>
                  <a:lnTo>
                    <a:pt x="1173" y="706"/>
                  </a:lnTo>
                  <a:lnTo>
                    <a:pt x="1183" y="672"/>
                  </a:lnTo>
                  <a:lnTo>
                    <a:pt x="1187" y="639"/>
                  </a:lnTo>
                  <a:lnTo>
                    <a:pt x="1226" y="629"/>
                  </a:lnTo>
                  <a:lnTo>
                    <a:pt x="1259" y="615"/>
                  </a:lnTo>
                  <a:lnTo>
                    <a:pt x="1292" y="596"/>
                  </a:lnTo>
                  <a:lnTo>
                    <a:pt x="1321" y="572"/>
                  </a:lnTo>
                  <a:lnTo>
                    <a:pt x="1340" y="548"/>
                  </a:lnTo>
                  <a:lnTo>
                    <a:pt x="1359" y="515"/>
                  </a:lnTo>
                  <a:lnTo>
                    <a:pt x="1369" y="482"/>
                  </a:lnTo>
                  <a:lnTo>
                    <a:pt x="1373" y="448"/>
                  </a:lnTo>
                  <a:lnTo>
                    <a:pt x="1369" y="415"/>
                  </a:lnTo>
                  <a:lnTo>
                    <a:pt x="1364" y="381"/>
                  </a:lnTo>
                  <a:lnTo>
                    <a:pt x="1350" y="353"/>
                  </a:lnTo>
                  <a:lnTo>
                    <a:pt x="1331" y="324"/>
                  </a:lnTo>
                  <a:lnTo>
                    <a:pt x="1335" y="296"/>
                  </a:lnTo>
                  <a:lnTo>
                    <a:pt x="1340" y="267"/>
                  </a:lnTo>
                  <a:lnTo>
                    <a:pt x="1331" y="214"/>
                  </a:lnTo>
                  <a:lnTo>
                    <a:pt x="1307" y="172"/>
                  </a:lnTo>
                  <a:lnTo>
                    <a:pt x="1269" y="138"/>
                  </a:lnTo>
                  <a:lnTo>
                    <a:pt x="1216" y="114"/>
                  </a:lnTo>
                  <a:lnTo>
                    <a:pt x="1211" y="90"/>
                  </a:lnTo>
                  <a:lnTo>
                    <a:pt x="1197" y="67"/>
                  </a:lnTo>
                  <a:lnTo>
                    <a:pt x="1164" y="33"/>
                  </a:lnTo>
                  <a:lnTo>
                    <a:pt x="1121" y="9"/>
                  </a:lnTo>
                  <a:lnTo>
                    <a:pt x="1063" y="0"/>
                  </a:lnTo>
                  <a:lnTo>
                    <a:pt x="1030" y="5"/>
                  </a:lnTo>
                  <a:lnTo>
                    <a:pt x="1001" y="14"/>
                  </a:lnTo>
                  <a:lnTo>
                    <a:pt x="973" y="28"/>
                  </a:lnTo>
                  <a:lnTo>
                    <a:pt x="949" y="48"/>
                  </a:lnTo>
                  <a:lnTo>
                    <a:pt x="925" y="28"/>
                  </a:lnTo>
                  <a:lnTo>
                    <a:pt x="901" y="14"/>
                  </a:lnTo>
                  <a:lnTo>
                    <a:pt x="873" y="5"/>
                  </a:lnTo>
                  <a:lnTo>
                    <a:pt x="839" y="0"/>
                  </a:lnTo>
                  <a:lnTo>
                    <a:pt x="801" y="5"/>
                  </a:lnTo>
                  <a:lnTo>
                    <a:pt x="768" y="19"/>
                  </a:lnTo>
                  <a:lnTo>
                    <a:pt x="739" y="43"/>
                  </a:lnTo>
                  <a:lnTo>
                    <a:pt x="715" y="71"/>
                  </a:lnTo>
                  <a:lnTo>
                    <a:pt x="687" y="52"/>
                  </a:lnTo>
                  <a:lnTo>
                    <a:pt x="658" y="38"/>
                  </a:lnTo>
                  <a:lnTo>
                    <a:pt x="629" y="33"/>
                  </a:lnTo>
                  <a:lnTo>
                    <a:pt x="596" y="28"/>
                  </a:lnTo>
                  <a:lnTo>
                    <a:pt x="553" y="33"/>
                  </a:lnTo>
                  <a:lnTo>
                    <a:pt x="510" y="48"/>
                  </a:lnTo>
                  <a:lnTo>
                    <a:pt x="472" y="76"/>
                  </a:lnTo>
                  <a:lnTo>
                    <a:pt x="443" y="110"/>
                  </a:lnTo>
                  <a:lnTo>
                    <a:pt x="391" y="90"/>
                  </a:lnTo>
                  <a:lnTo>
                    <a:pt x="338" y="86"/>
                  </a:lnTo>
                  <a:lnTo>
                    <a:pt x="296" y="90"/>
                  </a:lnTo>
                  <a:lnTo>
                    <a:pt x="253" y="100"/>
                  </a:lnTo>
                  <a:lnTo>
                    <a:pt x="214" y="119"/>
                  </a:lnTo>
                  <a:lnTo>
                    <a:pt x="186" y="143"/>
                  </a:lnTo>
                  <a:lnTo>
                    <a:pt x="157" y="172"/>
                  </a:lnTo>
                  <a:lnTo>
                    <a:pt x="138" y="205"/>
                  </a:lnTo>
                  <a:lnTo>
                    <a:pt x="124" y="243"/>
                  </a:lnTo>
                  <a:lnTo>
                    <a:pt x="119" y="281"/>
                  </a:lnTo>
                  <a:lnTo>
                    <a:pt x="124" y="296"/>
                  </a:lnTo>
                  <a:lnTo>
                    <a:pt x="124" y="305"/>
                  </a:lnTo>
                  <a:close/>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2" name="Freeform 15"/>
            <p:cNvSpPr>
              <a:spLocks/>
            </p:cNvSpPr>
            <p:nvPr/>
          </p:nvSpPr>
          <p:spPr bwMode="auto">
            <a:xfrm>
              <a:off x="1579" y="2531"/>
              <a:ext cx="81" cy="19"/>
            </a:xfrm>
            <a:custGeom>
              <a:avLst/>
              <a:gdLst>
                <a:gd name="T0" fmla="*/ 0 w 81"/>
                <a:gd name="T1" fmla="*/ 0 h 19"/>
                <a:gd name="T2" fmla="*/ 38 w 81"/>
                <a:gd name="T3" fmla="*/ 14 h 19"/>
                <a:gd name="T4" fmla="*/ 71 w 81"/>
                <a:gd name="T5" fmla="*/ 19 h 19"/>
                <a:gd name="T6" fmla="*/ 76 w 81"/>
                <a:gd name="T7" fmla="*/ 19 h 19"/>
                <a:gd name="T8" fmla="*/ 81 w 81"/>
                <a:gd name="T9" fmla="*/ 19 h 19"/>
                <a:gd name="T10" fmla="*/ 0 60000 65536"/>
                <a:gd name="T11" fmla="*/ 0 60000 65536"/>
                <a:gd name="T12" fmla="*/ 0 60000 65536"/>
                <a:gd name="T13" fmla="*/ 0 60000 65536"/>
                <a:gd name="T14" fmla="*/ 0 60000 65536"/>
                <a:gd name="T15" fmla="*/ 0 w 81"/>
                <a:gd name="T16" fmla="*/ 0 h 19"/>
                <a:gd name="T17" fmla="*/ 81 w 81"/>
                <a:gd name="T18" fmla="*/ 19 h 19"/>
              </a:gdLst>
              <a:ahLst/>
              <a:cxnLst>
                <a:cxn ang="T10">
                  <a:pos x="T0" y="T1"/>
                </a:cxn>
                <a:cxn ang="T11">
                  <a:pos x="T2" y="T3"/>
                </a:cxn>
                <a:cxn ang="T12">
                  <a:pos x="T4" y="T5"/>
                </a:cxn>
                <a:cxn ang="T13">
                  <a:pos x="T6" y="T7"/>
                </a:cxn>
                <a:cxn ang="T14">
                  <a:pos x="T8" y="T9"/>
                </a:cxn>
              </a:cxnLst>
              <a:rect l="T15" t="T16" r="T17" b="T18"/>
              <a:pathLst>
                <a:path w="81" h="19">
                  <a:moveTo>
                    <a:pt x="0" y="0"/>
                  </a:moveTo>
                  <a:lnTo>
                    <a:pt x="38" y="14"/>
                  </a:lnTo>
                  <a:lnTo>
                    <a:pt x="71" y="19"/>
                  </a:lnTo>
                  <a:lnTo>
                    <a:pt x="76" y="19"/>
                  </a:lnTo>
                  <a:lnTo>
                    <a:pt x="81" y="19"/>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3" name="Freeform 16"/>
            <p:cNvSpPr>
              <a:spLocks/>
            </p:cNvSpPr>
            <p:nvPr/>
          </p:nvSpPr>
          <p:spPr bwMode="auto">
            <a:xfrm>
              <a:off x="1698" y="2736"/>
              <a:ext cx="33" cy="10"/>
            </a:xfrm>
            <a:custGeom>
              <a:avLst/>
              <a:gdLst>
                <a:gd name="T0" fmla="*/ 0 w 33"/>
                <a:gd name="T1" fmla="*/ 10 h 10"/>
                <a:gd name="T2" fmla="*/ 19 w 33"/>
                <a:gd name="T3" fmla="*/ 5 h 10"/>
                <a:gd name="T4" fmla="*/ 33 w 33"/>
                <a:gd name="T5" fmla="*/ 0 h 10"/>
                <a:gd name="T6" fmla="*/ 0 60000 65536"/>
                <a:gd name="T7" fmla="*/ 0 60000 65536"/>
                <a:gd name="T8" fmla="*/ 0 60000 65536"/>
                <a:gd name="T9" fmla="*/ 0 w 33"/>
                <a:gd name="T10" fmla="*/ 0 h 10"/>
                <a:gd name="T11" fmla="*/ 33 w 33"/>
                <a:gd name="T12" fmla="*/ 10 h 10"/>
              </a:gdLst>
              <a:ahLst/>
              <a:cxnLst>
                <a:cxn ang="T6">
                  <a:pos x="T0" y="T1"/>
                </a:cxn>
                <a:cxn ang="T7">
                  <a:pos x="T2" y="T3"/>
                </a:cxn>
                <a:cxn ang="T8">
                  <a:pos x="T4" y="T5"/>
                </a:cxn>
              </a:cxnLst>
              <a:rect l="T9" t="T10" r="T11" b="T12"/>
              <a:pathLst>
                <a:path w="33" h="10">
                  <a:moveTo>
                    <a:pt x="0" y="10"/>
                  </a:moveTo>
                  <a:lnTo>
                    <a:pt x="19" y="5"/>
                  </a:lnTo>
                  <a:lnTo>
                    <a:pt x="33" y="0"/>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4" name="Freeform 17"/>
            <p:cNvSpPr>
              <a:spLocks/>
            </p:cNvSpPr>
            <p:nvPr/>
          </p:nvSpPr>
          <p:spPr bwMode="auto">
            <a:xfrm>
              <a:off x="2013" y="2788"/>
              <a:ext cx="23" cy="39"/>
            </a:xfrm>
            <a:custGeom>
              <a:avLst/>
              <a:gdLst>
                <a:gd name="T0" fmla="*/ 0 w 23"/>
                <a:gd name="T1" fmla="*/ 0 h 39"/>
                <a:gd name="T2" fmla="*/ 9 w 23"/>
                <a:gd name="T3" fmla="*/ 20 h 39"/>
                <a:gd name="T4" fmla="*/ 23 w 23"/>
                <a:gd name="T5" fmla="*/ 39 h 39"/>
                <a:gd name="T6" fmla="*/ 0 60000 65536"/>
                <a:gd name="T7" fmla="*/ 0 60000 65536"/>
                <a:gd name="T8" fmla="*/ 0 60000 65536"/>
                <a:gd name="T9" fmla="*/ 0 w 23"/>
                <a:gd name="T10" fmla="*/ 0 h 39"/>
                <a:gd name="T11" fmla="*/ 23 w 23"/>
                <a:gd name="T12" fmla="*/ 39 h 39"/>
              </a:gdLst>
              <a:ahLst/>
              <a:cxnLst>
                <a:cxn ang="T6">
                  <a:pos x="T0" y="T1"/>
                </a:cxn>
                <a:cxn ang="T7">
                  <a:pos x="T2" y="T3"/>
                </a:cxn>
                <a:cxn ang="T8">
                  <a:pos x="T4" y="T5"/>
                </a:cxn>
              </a:cxnLst>
              <a:rect l="T9" t="T10" r="T11" b="T12"/>
              <a:pathLst>
                <a:path w="23" h="39">
                  <a:moveTo>
                    <a:pt x="0" y="0"/>
                  </a:moveTo>
                  <a:lnTo>
                    <a:pt x="9" y="20"/>
                  </a:lnTo>
                  <a:lnTo>
                    <a:pt x="23" y="39"/>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5" name="Freeform 18"/>
            <p:cNvSpPr>
              <a:spLocks/>
            </p:cNvSpPr>
            <p:nvPr/>
          </p:nvSpPr>
          <p:spPr bwMode="auto">
            <a:xfrm>
              <a:off x="2418" y="2731"/>
              <a:ext cx="10" cy="43"/>
            </a:xfrm>
            <a:custGeom>
              <a:avLst/>
              <a:gdLst>
                <a:gd name="T0" fmla="*/ 0 w 10"/>
                <a:gd name="T1" fmla="*/ 43 h 43"/>
                <a:gd name="T2" fmla="*/ 5 w 10"/>
                <a:gd name="T3" fmla="*/ 24 h 43"/>
                <a:gd name="T4" fmla="*/ 10 w 10"/>
                <a:gd name="T5" fmla="*/ 0 h 43"/>
                <a:gd name="T6" fmla="*/ 0 60000 65536"/>
                <a:gd name="T7" fmla="*/ 0 60000 65536"/>
                <a:gd name="T8" fmla="*/ 0 60000 65536"/>
                <a:gd name="T9" fmla="*/ 0 w 10"/>
                <a:gd name="T10" fmla="*/ 0 h 43"/>
                <a:gd name="T11" fmla="*/ 10 w 10"/>
                <a:gd name="T12" fmla="*/ 43 h 43"/>
              </a:gdLst>
              <a:ahLst/>
              <a:cxnLst>
                <a:cxn ang="T6">
                  <a:pos x="T0" y="T1"/>
                </a:cxn>
                <a:cxn ang="T7">
                  <a:pos x="T2" y="T3"/>
                </a:cxn>
                <a:cxn ang="T8">
                  <a:pos x="T4" y="T5"/>
                </a:cxn>
              </a:cxnLst>
              <a:rect l="T9" t="T10" r="T11" b="T12"/>
              <a:pathLst>
                <a:path w="10" h="43">
                  <a:moveTo>
                    <a:pt x="0" y="43"/>
                  </a:moveTo>
                  <a:lnTo>
                    <a:pt x="5" y="24"/>
                  </a:lnTo>
                  <a:lnTo>
                    <a:pt x="10" y="0"/>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6" name="Freeform 19"/>
            <p:cNvSpPr>
              <a:spLocks/>
            </p:cNvSpPr>
            <p:nvPr/>
          </p:nvSpPr>
          <p:spPr bwMode="auto">
            <a:xfrm>
              <a:off x="2599" y="2483"/>
              <a:ext cx="100" cy="148"/>
            </a:xfrm>
            <a:custGeom>
              <a:avLst/>
              <a:gdLst>
                <a:gd name="T0" fmla="*/ 100 w 100"/>
                <a:gd name="T1" fmla="*/ 148 h 148"/>
                <a:gd name="T2" fmla="*/ 100 w 100"/>
                <a:gd name="T3" fmla="*/ 148 h 148"/>
                <a:gd name="T4" fmla="*/ 96 w 100"/>
                <a:gd name="T5" fmla="*/ 100 h 148"/>
                <a:gd name="T6" fmla="*/ 72 w 100"/>
                <a:gd name="T7" fmla="*/ 62 h 148"/>
                <a:gd name="T8" fmla="*/ 43 w 100"/>
                <a:gd name="T9" fmla="*/ 24 h 148"/>
                <a:gd name="T10" fmla="*/ 0 w 100"/>
                <a:gd name="T11" fmla="*/ 0 h 148"/>
                <a:gd name="T12" fmla="*/ 0 60000 65536"/>
                <a:gd name="T13" fmla="*/ 0 60000 65536"/>
                <a:gd name="T14" fmla="*/ 0 60000 65536"/>
                <a:gd name="T15" fmla="*/ 0 60000 65536"/>
                <a:gd name="T16" fmla="*/ 0 60000 65536"/>
                <a:gd name="T17" fmla="*/ 0 60000 65536"/>
                <a:gd name="T18" fmla="*/ 0 w 100"/>
                <a:gd name="T19" fmla="*/ 0 h 148"/>
                <a:gd name="T20" fmla="*/ 100 w 100"/>
                <a:gd name="T21" fmla="*/ 148 h 148"/>
              </a:gdLst>
              <a:ahLst/>
              <a:cxnLst>
                <a:cxn ang="T12">
                  <a:pos x="T0" y="T1"/>
                </a:cxn>
                <a:cxn ang="T13">
                  <a:pos x="T2" y="T3"/>
                </a:cxn>
                <a:cxn ang="T14">
                  <a:pos x="T4" y="T5"/>
                </a:cxn>
                <a:cxn ang="T15">
                  <a:pos x="T6" y="T7"/>
                </a:cxn>
                <a:cxn ang="T16">
                  <a:pos x="T8" y="T9"/>
                </a:cxn>
                <a:cxn ang="T17">
                  <a:pos x="T10" y="T11"/>
                </a:cxn>
              </a:cxnLst>
              <a:rect l="T18" t="T19" r="T20" b="T21"/>
              <a:pathLst>
                <a:path w="100" h="148">
                  <a:moveTo>
                    <a:pt x="100" y="148"/>
                  </a:moveTo>
                  <a:lnTo>
                    <a:pt x="100" y="148"/>
                  </a:lnTo>
                  <a:lnTo>
                    <a:pt x="96" y="100"/>
                  </a:lnTo>
                  <a:lnTo>
                    <a:pt x="72" y="62"/>
                  </a:lnTo>
                  <a:lnTo>
                    <a:pt x="43" y="24"/>
                  </a:lnTo>
                  <a:lnTo>
                    <a:pt x="0" y="0"/>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7" name="Freeform 20"/>
            <p:cNvSpPr>
              <a:spLocks/>
            </p:cNvSpPr>
            <p:nvPr/>
          </p:nvSpPr>
          <p:spPr bwMode="auto">
            <a:xfrm>
              <a:off x="2795" y="2316"/>
              <a:ext cx="48" cy="57"/>
            </a:xfrm>
            <a:custGeom>
              <a:avLst/>
              <a:gdLst>
                <a:gd name="T0" fmla="*/ 0 w 48"/>
                <a:gd name="T1" fmla="*/ 57 h 57"/>
                <a:gd name="T2" fmla="*/ 24 w 48"/>
                <a:gd name="T3" fmla="*/ 34 h 57"/>
                <a:gd name="T4" fmla="*/ 48 w 48"/>
                <a:gd name="T5" fmla="*/ 0 h 57"/>
                <a:gd name="T6" fmla="*/ 0 60000 65536"/>
                <a:gd name="T7" fmla="*/ 0 60000 65536"/>
                <a:gd name="T8" fmla="*/ 0 60000 65536"/>
                <a:gd name="T9" fmla="*/ 0 w 48"/>
                <a:gd name="T10" fmla="*/ 0 h 57"/>
                <a:gd name="T11" fmla="*/ 48 w 48"/>
                <a:gd name="T12" fmla="*/ 57 h 57"/>
              </a:gdLst>
              <a:ahLst/>
              <a:cxnLst>
                <a:cxn ang="T6">
                  <a:pos x="T0" y="T1"/>
                </a:cxn>
                <a:cxn ang="T7">
                  <a:pos x="T2" y="T3"/>
                </a:cxn>
                <a:cxn ang="T8">
                  <a:pos x="T4" y="T5"/>
                </a:cxn>
              </a:cxnLst>
              <a:rect l="T9" t="T10" r="T11" b="T12"/>
              <a:pathLst>
                <a:path w="48" h="57">
                  <a:moveTo>
                    <a:pt x="0" y="57"/>
                  </a:moveTo>
                  <a:lnTo>
                    <a:pt x="24" y="34"/>
                  </a:lnTo>
                  <a:lnTo>
                    <a:pt x="48" y="0"/>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8" name="Freeform 21"/>
            <p:cNvSpPr>
              <a:spLocks/>
            </p:cNvSpPr>
            <p:nvPr/>
          </p:nvSpPr>
          <p:spPr bwMode="auto">
            <a:xfrm>
              <a:off x="2728" y="2106"/>
              <a:ext cx="5" cy="29"/>
            </a:xfrm>
            <a:custGeom>
              <a:avLst/>
              <a:gdLst>
                <a:gd name="T0" fmla="*/ 5 w 5"/>
                <a:gd name="T1" fmla="*/ 29 h 29"/>
                <a:gd name="T2" fmla="*/ 5 w 5"/>
                <a:gd name="T3" fmla="*/ 29 h 29"/>
                <a:gd name="T4" fmla="*/ 5 w 5"/>
                <a:gd name="T5" fmla="*/ 24 h 29"/>
                <a:gd name="T6" fmla="*/ 5 w 5"/>
                <a:gd name="T7" fmla="*/ 15 h 29"/>
                <a:gd name="T8" fmla="*/ 0 w 5"/>
                <a:gd name="T9" fmla="*/ 0 h 29"/>
                <a:gd name="T10" fmla="*/ 0 60000 65536"/>
                <a:gd name="T11" fmla="*/ 0 60000 65536"/>
                <a:gd name="T12" fmla="*/ 0 60000 65536"/>
                <a:gd name="T13" fmla="*/ 0 60000 65536"/>
                <a:gd name="T14" fmla="*/ 0 60000 65536"/>
                <a:gd name="T15" fmla="*/ 0 w 5"/>
                <a:gd name="T16" fmla="*/ 0 h 29"/>
                <a:gd name="T17" fmla="*/ 5 w 5"/>
                <a:gd name="T18" fmla="*/ 29 h 29"/>
              </a:gdLst>
              <a:ahLst/>
              <a:cxnLst>
                <a:cxn ang="T10">
                  <a:pos x="T0" y="T1"/>
                </a:cxn>
                <a:cxn ang="T11">
                  <a:pos x="T2" y="T3"/>
                </a:cxn>
                <a:cxn ang="T12">
                  <a:pos x="T4" y="T5"/>
                </a:cxn>
                <a:cxn ang="T13">
                  <a:pos x="T6" y="T7"/>
                </a:cxn>
                <a:cxn ang="T14">
                  <a:pos x="T8" y="T9"/>
                </a:cxn>
              </a:cxnLst>
              <a:rect l="T15" t="T16" r="T17" b="T18"/>
              <a:pathLst>
                <a:path w="5" h="29">
                  <a:moveTo>
                    <a:pt x="5" y="29"/>
                  </a:moveTo>
                  <a:lnTo>
                    <a:pt x="5" y="29"/>
                  </a:lnTo>
                  <a:lnTo>
                    <a:pt x="5" y="24"/>
                  </a:lnTo>
                  <a:lnTo>
                    <a:pt x="5" y="15"/>
                  </a:lnTo>
                  <a:lnTo>
                    <a:pt x="0" y="0"/>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29" name="Freeform 22"/>
            <p:cNvSpPr>
              <a:spLocks/>
            </p:cNvSpPr>
            <p:nvPr/>
          </p:nvSpPr>
          <p:spPr bwMode="auto">
            <a:xfrm>
              <a:off x="2437" y="2040"/>
              <a:ext cx="24" cy="38"/>
            </a:xfrm>
            <a:custGeom>
              <a:avLst/>
              <a:gdLst>
                <a:gd name="T0" fmla="*/ 24 w 24"/>
                <a:gd name="T1" fmla="*/ 0 h 38"/>
                <a:gd name="T2" fmla="*/ 10 w 24"/>
                <a:gd name="T3" fmla="*/ 19 h 38"/>
                <a:gd name="T4" fmla="*/ 0 w 24"/>
                <a:gd name="T5" fmla="*/ 38 h 38"/>
                <a:gd name="T6" fmla="*/ 0 60000 65536"/>
                <a:gd name="T7" fmla="*/ 0 60000 65536"/>
                <a:gd name="T8" fmla="*/ 0 60000 65536"/>
                <a:gd name="T9" fmla="*/ 0 w 24"/>
                <a:gd name="T10" fmla="*/ 0 h 38"/>
                <a:gd name="T11" fmla="*/ 24 w 24"/>
                <a:gd name="T12" fmla="*/ 38 h 38"/>
              </a:gdLst>
              <a:ahLst/>
              <a:cxnLst>
                <a:cxn ang="T6">
                  <a:pos x="T0" y="T1"/>
                </a:cxn>
                <a:cxn ang="T7">
                  <a:pos x="T2" y="T3"/>
                </a:cxn>
                <a:cxn ang="T8">
                  <a:pos x="T4" y="T5"/>
                </a:cxn>
              </a:cxnLst>
              <a:rect l="T9" t="T10" r="T11" b="T12"/>
              <a:pathLst>
                <a:path w="24" h="38">
                  <a:moveTo>
                    <a:pt x="24" y="0"/>
                  </a:moveTo>
                  <a:lnTo>
                    <a:pt x="10" y="19"/>
                  </a:lnTo>
                  <a:lnTo>
                    <a:pt x="0" y="38"/>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7430" name="Line 23"/>
            <p:cNvSpPr>
              <a:spLocks noChangeShapeType="1"/>
            </p:cNvSpPr>
            <p:nvPr/>
          </p:nvSpPr>
          <p:spPr bwMode="auto">
            <a:xfrm flipH="1">
              <a:off x="2213" y="2063"/>
              <a:ext cx="14" cy="29"/>
            </a:xfrm>
            <a:prstGeom prst="line">
              <a:avLst/>
            </a:prstGeom>
            <a:noFill/>
            <a:ln w="793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7431" name="Line 24"/>
            <p:cNvSpPr>
              <a:spLocks noChangeShapeType="1"/>
            </p:cNvSpPr>
            <p:nvPr/>
          </p:nvSpPr>
          <p:spPr bwMode="auto">
            <a:xfrm flipH="1" flipV="1">
              <a:off x="1955" y="2102"/>
              <a:ext cx="43" cy="28"/>
            </a:xfrm>
            <a:prstGeom prst="line">
              <a:avLst/>
            </a:prstGeom>
            <a:noFill/>
            <a:ln w="793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7432" name="Freeform 25"/>
            <p:cNvSpPr>
              <a:spLocks/>
            </p:cNvSpPr>
            <p:nvPr/>
          </p:nvSpPr>
          <p:spPr bwMode="auto">
            <a:xfrm>
              <a:off x="1636" y="2297"/>
              <a:ext cx="5" cy="34"/>
            </a:xfrm>
            <a:custGeom>
              <a:avLst/>
              <a:gdLst>
                <a:gd name="T0" fmla="*/ 0 w 5"/>
                <a:gd name="T1" fmla="*/ 0 h 34"/>
                <a:gd name="T2" fmla="*/ 5 w 5"/>
                <a:gd name="T3" fmla="*/ 14 h 34"/>
                <a:gd name="T4" fmla="*/ 5 w 5"/>
                <a:gd name="T5" fmla="*/ 34 h 34"/>
                <a:gd name="T6" fmla="*/ 0 60000 65536"/>
                <a:gd name="T7" fmla="*/ 0 60000 65536"/>
                <a:gd name="T8" fmla="*/ 0 60000 65536"/>
                <a:gd name="T9" fmla="*/ 0 w 5"/>
                <a:gd name="T10" fmla="*/ 0 h 34"/>
                <a:gd name="T11" fmla="*/ 5 w 5"/>
                <a:gd name="T12" fmla="*/ 34 h 34"/>
              </a:gdLst>
              <a:ahLst/>
              <a:cxnLst>
                <a:cxn ang="T6">
                  <a:pos x="T0" y="T1"/>
                </a:cxn>
                <a:cxn ang="T7">
                  <a:pos x="T2" y="T3"/>
                </a:cxn>
                <a:cxn ang="T8">
                  <a:pos x="T4" y="T5"/>
                </a:cxn>
              </a:cxnLst>
              <a:rect l="T9" t="T10" r="T11" b="T12"/>
              <a:pathLst>
                <a:path w="5" h="34">
                  <a:moveTo>
                    <a:pt x="0" y="0"/>
                  </a:moveTo>
                  <a:lnTo>
                    <a:pt x="5" y="14"/>
                  </a:lnTo>
                  <a:lnTo>
                    <a:pt x="5" y="34"/>
                  </a:lnTo>
                </a:path>
              </a:pathLst>
            </a:custGeom>
            <a:noFill/>
            <a:ln w="793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spTree>
    <p:extLst>
      <p:ext uri="{BB962C8B-B14F-4D97-AF65-F5344CB8AC3E}">
        <p14:creationId xmlns="" xmlns:p14="http://schemas.microsoft.com/office/powerpoint/2010/main" val="29044216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457200" y="55563"/>
            <a:ext cx="8229600" cy="792162"/>
          </a:xfrm>
        </p:spPr>
        <p:txBody>
          <a:bodyPr/>
          <a:lstStyle/>
          <a:p>
            <a:pPr eaLnBrk="1" hangingPunct="1"/>
            <a:r>
              <a:rPr lang="de-AT" altLang="en-US" sz="3600" dirty="0" smtClean="0"/>
              <a:t>TCP’s three-way handshake</a:t>
            </a:r>
          </a:p>
        </p:txBody>
      </p:sp>
      <p:sp>
        <p:nvSpPr>
          <p:cNvPr id="18436" name="Rectangle 3"/>
          <p:cNvSpPr>
            <a:spLocks noGrp="1" noChangeArrowheads="1"/>
          </p:cNvSpPr>
          <p:nvPr>
            <p:ph type="body" idx="1"/>
          </p:nvPr>
        </p:nvSpPr>
        <p:spPr>
          <a:xfrm>
            <a:off x="457200" y="1524000"/>
            <a:ext cx="8229600" cy="762000"/>
          </a:xfrm>
        </p:spPr>
        <p:txBody>
          <a:bodyPr/>
          <a:lstStyle/>
          <a:p>
            <a:pPr eaLnBrk="1" hangingPunct="1">
              <a:lnSpc>
                <a:spcPct val="90000"/>
              </a:lnSpc>
            </a:pPr>
            <a:r>
              <a:rPr lang="de-AT" altLang="en-US" sz="2400" smtClean="0"/>
              <a:t>The "three-way handshake" is the procedure used to establish a connection.</a:t>
            </a:r>
          </a:p>
        </p:txBody>
      </p:sp>
      <p:pic>
        <p:nvPicPr>
          <p:cNvPr id="18437"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69474" y="2978040"/>
            <a:ext cx="8849563" cy="2382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205382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1028700" y="64294"/>
            <a:ext cx="7086600" cy="792162"/>
          </a:xfrm>
        </p:spPr>
        <p:txBody>
          <a:bodyPr/>
          <a:lstStyle/>
          <a:p>
            <a:pPr eaLnBrk="1" hangingPunct="1"/>
            <a:r>
              <a:rPr lang="de-AT" altLang="en-US" sz="3600" dirty="0" smtClean="0"/>
              <a:t>TCP’s three-way handshake</a:t>
            </a:r>
          </a:p>
        </p:txBody>
      </p:sp>
      <p:sp>
        <p:nvSpPr>
          <p:cNvPr id="19460" name="Rectangle 4"/>
          <p:cNvSpPr>
            <a:spLocks noChangeArrowheads="1"/>
          </p:cNvSpPr>
          <p:nvPr/>
        </p:nvSpPr>
        <p:spPr bwMode="auto">
          <a:xfrm>
            <a:off x="7696200" y="533400"/>
            <a:ext cx="8382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a:solidFill>
                  <a:schemeClr val="tx2"/>
                </a:solidFill>
              </a:rPr>
              <a:t>Cont.</a:t>
            </a:r>
          </a:p>
        </p:txBody>
      </p:sp>
      <p:pic>
        <p:nvPicPr>
          <p:cNvPr id="19461"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295400" y="1304925"/>
            <a:ext cx="6288088" cy="486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1881378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138161"/>
            <a:ext cx="8229600" cy="715962"/>
          </a:xfrm>
        </p:spPr>
        <p:txBody>
          <a:bodyPr/>
          <a:lstStyle/>
          <a:p>
            <a:pPr eaLnBrk="1" hangingPunct="1"/>
            <a:r>
              <a:rPr lang="de-AT" altLang="en-US" sz="3600" dirty="0" smtClean="0"/>
              <a:t>TCP SYN flood</a:t>
            </a:r>
          </a:p>
        </p:txBody>
      </p:sp>
      <p:sp>
        <p:nvSpPr>
          <p:cNvPr id="20484" name="Rectangle 3"/>
          <p:cNvSpPr>
            <a:spLocks noGrp="1" noChangeArrowheads="1"/>
          </p:cNvSpPr>
          <p:nvPr>
            <p:ph type="body" idx="1"/>
          </p:nvPr>
        </p:nvSpPr>
        <p:spPr>
          <a:xfrm>
            <a:off x="457200" y="1066800"/>
            <a:ext cx="8229600" cy="5562600"/>
          </a:xfrm>
        </p:spPr>
        <p:txBody>
          <a:bodyPr/>
          <a:lstStyle/>
          <a:p>
            <a:pPr eaLnBrk="1" hangingPunct="1">
              <a:lnSpc>
                <a:spcPct val="90000"/>
              </a:lnSpc>
            </a:pPr>
            <a:r>
              <a:rPr lang="de-AT" altLang="en-US" sz="2400" dirty="0" smtClean="0"/>
              <a:t>A TCP SYN flood is an attack based on bogus TCP connection requests, created with a spoofed source IP address, sent to the attacked system. </a:t>
            </a:r>
            <a:r>
              <a:rPr lang="de-AT" altLang="en-US" sz="2400" i="1" dirty="0" smtClean="0"/>
              <a:t>Connections are not completed</a:t>
            </a:r>
            <a:r>
              <a:rPr lang="de-AT" altLang="en-US" sz="2400" dirty="0" smtClean="0"/>
              <a:t>, thus soon it will fill up the connection request table of the attacked system, preventing it from accepting any further valid connection request.</a:t>
            </a:r>
          </a:p>
          <a:p>
            <a:pPr eaLnBrk="1" hangingPunct="1">
              <a:lnSpc>
                <a:spcPct val="90000"/>
              </a:lnSpc>
              <a:buFontTx/>
              <a:buNone/>
            </a:pPr>
            <a:endParaRPr lang="de-AT" altLang="en-US" sz="2400" dirty="0" smtClean="0"/>
          </a:p>
          <a:p>
            <a:pPr eaLnBrk="1" hangingPunct="1">
              <a:lnSpc>
                <a:spcPct val="90000"/>
              </a:lnSpc>
            </a:pPr>
            <a:r>
              <a:rPr lang="de-AT" altLang="en-US" sz="2400" dirty="0" smtClean="0"/>
              <a:t>The source host for the attack sends a SYN packet to the target host. The target hosts replies with a SYN/ACK </a:t>
            </a:r>
            <a:r>
              <a:rPr lang="de-AT" altLang="en-US" sz="2400" i="1" dirty="0" smtClean="0"/>
              <a:t>back to the legitimate user of the forged IP source address. </a:t>
            </a:r>
            <a:r>
              <a:rPr lang="de-AT" altLang="en-US" sz="2400" dirty="0" smtClean="0"/>
              <a:t>Since the spoofed source IP address is unreachable, the attacked system will never receive the corresponding ACK packets in return, and the connection request table on the attacked system will soon be filled up.</a:t>
            </a:r>
          </a:p>
        </p:txBody>
      </p:sp>
    </p:spTree>
    <p:extLst>
      <p:ext uri="{BB962C8B-B14F-4D97-AF65-F5344CB8AC3E}">
        <p14:creationId xmlns="" xmlns:p14="http://schemas.microsoft.com/office/powerpoint/2010/main" val="562081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137319"/>
            <a:ext cx="8229600" cy="792162"/>
          </a:xfrm>
        </p:spPr>
        <p:txBody>
          <a:bodyPr/>
          <a:lstStyle/>
          <a:p>
            <a:pPr eaLnBrk="1" hangingPunct="1"/>
            <a:r>
              <a:rPr lang="de-AT" altLang="en-US" sz="3600" dirty="0" smtClean="0"/>
              <a:t>TCP SYN flood</a:t>
            </a:r>
          </a:p>
        </p:txBody>
      </p:sp>
      <p:sp>
        <p:nvSpPr>
          <p:cNvPr id="21508" name="Rectangle 4"/>
          <p:cNvSpPr>
            <a:spLocks noChangeArrowheads="1"/>
          </p:cNvSpPr>
          <p:nvPr/>
        </p:nvSpPr>
        <p:spPr bwMode="auto">
          <a:xfrm>
            <a:off x="7696200" y="533400"/>
            <a:ext cx="8382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a:solidFill>
                  <a:schemeClr val="tx2"/>
                </a:solidFill>
              </a:rPr>
              <a:t>Cont.</a:t>
            </a:r>
          </a:p>
        </p:txBody>
      </p:sp>
      <p:pic>
        <p:nvPicPr>
          <p:cNvPr id="21509"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57250" y="1571625"/>
            <a:ext cx="7431088" cy="3714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3658618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457200" y="1219200"/>
            <a:ext cx="8229600" cy="5029200"/>
          </a:xfrm>
        </p:spPr>
        <p:txBody>
          <a:bodyPr/>
          <a:lstStyle/>
          <a:p>
            <a:pPr eaLnBrk="1" hangingPunct="1">
              <a:lnSpc>
                <a:spcPct val="90000"/>
              </a:lnSpc>
            </a:pPr>
            <a:r>
              <a:rPr lang="de-AT" altLang="en-US" sz="2400" smtClean="0"/>
              <a:t>The attack works if the spoofed source IP address is not reachable by the attacked system. If the spoofed </a:t>
            </a:r>
            <a:r>
              <a:rPr lang="de-AT" altLang="en-US" sz="2400" i="1" smtClean="0"/>
              <a:t>source IP address is reachable by the attacked system</a:t>
            </a:r>
            <a:r>
              <a:rPr lang="de-AT" altLang="en-US" sz="2400" smtClean="0"/>
              <a:t>, then the legitimate owner of the source IP address would respond with a RST packet back to the target host, closing the connection and defeating the attack.</a:t>
            </a:r>
          </a:p>
          <a:p>
            <a:pPr eaLnBrk="1" hangingPunct="1">
              <a:lnSpc>
                <a:spcPct val="90000"/>
              </a:lnSpc>
              <a:buFontTx/>
              <a:buNone/>
            </a:pPr>
            <a:endParaRPr lang="de-AT" altLang="en-US" sz="2400" smtClean="0"/>
          </a:p>
          <a:p>
            <a:pPr eaLnBrk="1" hangingPunct="1">
              <a:lnSpc>
                <a:spcPct val="90000"/>
              </a:lnSpc>
            </a:pPr>
            <a:r>
              <a:rPr lang="de-AT" altLang="en-US" sz="2400" smtClean="0"/>
              <a:t>TCP SYN flood is a denial of service attack that sends a host more TCP SYN packets than the protocol implementation can handle.</a:t>
            </a:r>
          </a:p>
          <a:p>
            <a:pPr eaLnBrk="1" hangingPunct="1">
              <a:lnSpc>
                <a:spcPct val="90000"/>
              </a:lnSpc>
              <a:buFontTx/>
              <a:buNone/>
            </a:pPr>
            <a:endParaRPr lang="de-AT" altLang="en-US" sz="2400" smtClean="0"/>
          </a:p>
          <a:p>
            <a:pPr eaLnBrk="1" hangingPunct="1">
              <a:lnSpc>
                <a:spcPct val="90000"/>
              </a:lnSpc>
            </a:pPr>
            <a:r>
              <a:rPr lang="de-AT" altLang="en-US" sz="2400" smtClean="0"/>
              <a:t>This is a resource starvation DoS attack because once the connection table is full, the server is unable to service legitimate requests.</a:t>
            </a:r>
          </a:p>
        </p:txBody>
      </p:sp>
      <p:sp>
        <p:nvSpPr>
          <p:cNvPr id="22532" name="Rectangle 4"/>
          <p:cNvSpPr>
            <a:spLocks noGrp="1" noChangeArrowheads="1"/>
          </p:cNvSpPr>
          <p:nvPr>
            <p:ph type="title"/>
          </p:nvPr>
        </p:nvSpPr>
        <p:spPr>
          <a:xfrm>
            <a:off x="457200" y="0"/>
            <a:ext cx="8229600" cy="792162"/>
          </a:xfrm>
          <a:noFill/>
        </p:spPr>
        <p:txBody>
          <a:bodyPr/>
          <a:lstStyle/>
          <a:p>
            <a:pPr eaLnBrk="1" hangingPunct="1"/>
            <a:r>
              <a:rPr lang="de-AT" altLang="en-US" sz="3600" dirty="0" smtClean="0"/>
              <a:t>TCP SYN flood</a:t>
            </a:r>
          </a:p>
        </p:txBody>
      </p:sp>
      <p:sp>
        <p:nvSpPr>
          <p:cNvPr id="22533" name="Rectangle 5"/>
          <p:cNvSpPr>
            <a:spLocks noChangeArrowheads="1"/>
          </p:cNvSpPr>
          <p:nvPr/>
        </p:nvSpPr>
        <p:spPr bwMode="auto">
          <a:xfrm>
            <a:off x="7696200" y="533400"/>
            <a:ext cx="8382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a:solidFill>
                  <a:schemeClr val="tx2"/>
                </a:solidFill>
              </a:rPr>
              <a:t>Cont.</a:t>
            </a:r>
          </a:p>
        </p:txBody>
      </p:sp>
    </p:spTree>
    <p:extLst>
      <p:ext uri="{BB962C8B-B14F-4D97-AF65-F5344CB8AC3E}">
        <p14:creationId xmlns="" xmlns:p14="http://schemas.microsoft.com/office/powerpoint/2010/main" val="17447137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57200" y="0"/>
            <a:ext cx="8229600" cy="762000"/>
          </a:xfrm>
        </p:spPr>
        <p:txBody>
          <a:bodyPr/>
          <a:lstStyle/>
          <a:p>
            <a:pPr eaLnBrk="1" hangingPunct="1"/>
            <a:r>
              <a:rPr lang="de-AT" altLang="en-US" sz="3600" dirty="0" smtClean="0"/>
              <a:t>TCP SYN flood protection</a:t>
            </a:r>
          </a:p>
        </p:txBody>
      </p:sp>
      <p:sp>
        <p:nvSpPr>
          <p:cNvPr id="23556" name="Rectangle 3"/>
          <p:cNvSpPr>
            <a:spLocks noGrp="1" noChangeArrowheads="1"/>
          </p:cNvSpPr>
          <p:nvPr>
            <p:ph type="body" idx="1"/>
          </p:nvPr>
        </p:nvSpPr>
        <p:spPr>
          <a:xfrm>
            <a:off x="457200" y="1143000"/>
            <a:ext cx="8229600" cy="4953000"/>
          </a:xfrm>
        </p:spPr>
        <p:txBody>
          <a:bodyPr/>
          <a:lstStyle/>
          <a:p>
            <a:pPr eaLnBrk="1" hangingPunct="1"/>
            <a:r>
              <a:rPr lang="de-AT" altLang="en-US" sz="2800" smtClean="0"/>
              <a:t>Apply Operating System fixes:</a:t>
            </a:r>
          </a:p>
          <a:p>
            <a:pPr lvl="1" eaLnBrk="1" hangingPunct="1"/>
            <a:r>
              <a:rPr lang="de-AT" altLang="en-US" sz="2400" smtClean="0"/>
              <a:t>Systems periodically check incomplete connection requests,and randomly clear connections that have not completed a three-way handshake. This will reduce the likelihood of a complete block due to a successful SYN attack, and allow legitimate client connections to proceed.</a:t>
            </a:r>
          </a:p>
          <a:p>
            <a:pPr lvl="1" eaLnBrk="1" hangingPunct="1">
              <a:buFontTx/>
              <a:buNone/>
            </a:pPr>
            <a:endParaRPr lang="de-AT" altLang="en-US" sz="1400" smtClean="0"/>
          </a:p>
          <a:p>
            <a:pPr eaLnBrk="1" hangingPunct="1"/>
            <a:r>
              <a:rPr lang="de-AT" altLang="en-US" sz="2800" smtClean="0"/>
              <a:t>Configure TCP SYN traffic rate limiting</a:t>
            </a:r>
          </a:p>
          <a:p>
            <a:pPr eaLnBrk="1" hangingPunct="1">
              <a:buFontTx/>
              <a:buNone/>
            </a:pPr>
            <a:endParaRPr lang="de-AT" altLang="en-US" sz="1400" smtClean="0"/>
          </a:p>
          <a:p>
            <a:pPr eaLnBrk="1" hangingPunct="1"/>
            <a:r>
              <a:rPr lang="de-AT" altLang="en-US" sz="2800" smtClean="0"/>
              <a:t>Install IDS (Intrusion Detection Systems) capable of detecting TCP SYN flood attacks.</a:t>
            </a:r>
          </a:p>
        </p:txBody>
      </p:sp>
    </p:spTree>
    <p:extLst>
      <p:ext uri="{BB962C8B-B14F-4D97-AF65-F5344CB8AC3E}">
        <p14:creationId xmlns="" xmlns:p14="http://schemas.microsoft.com/office/powerpoint/2010/main" val="7372104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152400" y="1066800"/>
            <a:ext cx="8610600" cy="5105400"/>
          </a:xfrm>
        </p:spPr>
        <p:txBody>
          <a:bodyPr/>
          <a:lstStyle/>
          <a:p>
            <a:pPr eaLnBrk="1" hangingPunct="1"/>
            <a:r>
              <a:rPr lang="de-AT" altLang="en-US" smtClean="0"/>
              <a:t>Filter network traffic:</a:t>
            </a:r>
          </a:p>
          <a:p>
            <a:pPr lvl="1" eaLnBrk="1" hangingPunct="1"/>
            <a:r>
              <a:rPr lang="de-AT" altLang="en-US" smtClean="0"/>
              <a:t>Static packet filtering – stateless IP filtering</a:t>
            </a:r>
          </a:p>
          <a:p>
            <a:pPr lvl="2" eaLnBrk="1" hangingPunct="1"/>
            <a:r>
              <a:rPr lang="en-US" altLang="en-US" smtClean="0"/>
              <a:t>Static packet filtering is a firewall and routing capability that provides network packet filtering based only on packet information in the current packet and administrator rules.</a:t>
            </a:r>
          </a:p>
          <a:p>
            <a:pPr lvl="2" eaLnBrk="1" hangingPunct="1"/>
            <a:r>
              <a:rPr lang="en-US" altLang="en-US" smtClean="0"/>
              <a:t>Stateless IP filters are very inexpensive</a:t>
            </a:r>
          </a:p>
          <a:p>
            <a:pPr lvl="2" eaLnBrk="1" hangingPunct="1"/>
            <a:r>
              <a:rPr lang="en-US" altLang="en-US" smtClean="0"/>
              <a:t>A static IP filter does little more than simply route traffic, it is very good for traffic management.</a:t>
            </a:r>
          </a:p>
          <a:p>
            <a:pPr lvl="2" eaLnBrk="1" hangingPunct="1"/>
            <a:r>
              <a:rPr lang="en-US" altLang="en-US" smtClean="0"/>
              <a:t>Static filters are vulnerable to IP spoofing attacks</a:t>
            </a:r>
          </a:p>
        </p:txBody>
      </p:sp>
      <p:sp>
        <p:nvSpPr>
          <p:cNvPr id="24580" name="Rectangle 4"/>
          <p:cNvSpPr>
            <a:spLocks noGrp="1" noChangeArrowheads="1"/>
          </p:cNvSpPr>
          <p:nvPr>
            <p:ph type="title"/>
          </p:nvPr>
        </p:nvSpPr>
        <p:spPr>
          <a:xfrm>
            <a:off x="457200" y="152400"/>
            <a:ext cx="8229600" cy="762000"/>
          </a:xfrm>
          <a:noFill/>
        </p:spPr>
        <p:txBody>
          <a:bodyPr/>
          <a:lstStyle/>
          <a:p>
            <a:pPr eaLnBrk="1" hangingPunct="1"/>
            <a:r>
              <a:rPr lang="de-AT" altLang="en-US" sz="3600" smtClean="0"/>
              <a:t>TCP SYN flood protection</a:t>
            </a:r>
          </a:p>
        </p:txBody>
      </p:sp>
      <p:sp>
        <p:nvSpPr>
          <p:cNvPr id="24581" name="Rectangle 5"/>
          <p:cNvSpPr>
            <a:spLocks noChangeArrowheads="1"/>
          </p:cNvSpPr>
          <p:nvPr/>
        </p:nvSpPr>
        <p:spPr bwMode="auto">
          <a:xfrm>
            <a:off x="7772400" y="457200"/>
            <a:ext cx="838200" cy="381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a:solidFill>
                  <a:schemeClr val="tx2"/>
                </a:solidFill>
              </a:rPr>
              <a:t>Cont.</a:t>
            </a:r>
          </a:p>
        </p:txBody>
      </p:sp>
    </p:spTree>
    <p:extLst>
      <p:ext uri="{BB962C8B-B14F-4D97-AF65-F5344CB8AC3E}">
        <p14:creationId xmlns="" xmlns:p14="http://schemas.microsoft.com/office/powerpoint/2010/main" val="12555601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sz="2400" dirty="0" smtClean="0"/>
              <a:t>In today’s lecture, we discussed in detail about </a:t>
            </a:r>
            <a:r>
              <a:rPr lang="en-US" sz="2400" dirty="0" err="1" smtClean="0"/>
              <a:t>DoS</a:t>
            </a:r>
            <a:r>
              <a:rPr lang="en-US" sz="2400" dirty="0" smtClean="0"/>
              <a:t> attacks and its classification.</a:t>
            </a:r>
          </a:p>
          <a:p>
            <a:r>
              <a:rPr lang="en-US" sz="2400" dirty="0" smtClean="0"/>
              <a:t>Ping of Death Attack</a:t>
            </a:r>
          </a:p>
          <a:p>
            <a:r>
              <a:rPr lang="en-US" sz="2400" dirty="0" smtClean="0"/>
              <a:t>TCP datagram attack through SYN floods</a:t>
            </a:r>
          </a:p>
        </p:txBody>
      </p:sp>
    </p:spTree>
    <p:extLst>
      <p:ext uri="{BB962C8B-B14F-4D97-AF65-F5344CB8AC3E}">
        <p14:creationId xmlns="" xmlns:p14="http://schemas.microsoft.com/office/powerpoint/2010/main" val="1652542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p:txBody>
          <a:bodyPr/>
          <a:lstStyle/>
          <a:p>
            <a:r>
              <a:rPr lang="en-US" sz="2400" dirty="0" smtClean="0"/>
              <a:t>How to secure a Wireless Network</a:t>
            </a:r>
          </a:p>
          <a:p>
            <a:r>
              <a:rPr lang="en-US" sz="2400" dirty="0" smtClean="0"/>
              <a:t>How different mechanisms could be used to ensure security in a wireless network</a:t>
            </a:r>
            <a:endParaRPr lang="en-US" sz="2400" dirty="0"/>
          </a:p>
        </p:txBody>
      </p:sp>
    </p:spTree>
    <p:extLst>
      <p:ext uri="{BB962C8B-B14F-4D97-AF65-F5344CB8AC3E}">
        <p14:creationId xmlns="" xmlns:p14="http://schemas.microsoft.com/office/powerpoint/2010/main" val="10065775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10419</TotalTime>
  <Words>1418</Words>
  <Application>Microsoft Office PowerPoint</Application>
  <PresentationFormat>On-screen Show (4:3)</PresentationFormat>
  <Paragraphs>191</Paragraphs>
  <Slides>32</Slides>
  <Notes>6</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os-8</vt:lpstr>
      <vt:lpstr>Slide 1</vt:lpstr>
      <vt:lpstr>Summary of the previous lecture</vt:lpstr>
      <vt:lpstr>Outlines</vt:lpstr>
      <vt:lpstr>Objectives</vt:lpstr>
      <vt:lpstr>Botnets</vt:lpstr>
      <vt:lpstr>Logic Bomb</vt:lpstr>
      <vt:lpstr>Virus Dropper</vt:lpstr>
      <vt:lpstr>Keystroke logger</vt:lpstr>
      <vt:lpstr>Definitions of DoS and DDoS attacks</vt:lpstr>
      <vt:lpstr>DoS attacks in the news</vt:lpstr>
      <vt:lpstr>Costs of DoS attacks</vt:lpstr>
      <vt:lpstr>Classification of DoS attacks</vt:lpstr>
      <vt:lpstr>Modes of attacks</vt:lpstr>
      <vt:lpstr>ICMP “echo” datagrams</vt:lpstr>
      <vt:lpstr>Ping of death</vt:lpstr>
      <vt:lpstr>Yet another simple form of DoS: ICMP (ping) flood</vt:lpstr>
      <vt:lpstr>Directed broadcast addresses</vt:lpstr>
      <vt:lpstr>“ping” to a directed broadcast address</vt:lpstr>
      <vt:lpstr>Smurf attack</vt:lpstr>
      <vt:lpstr>Cont.</vt:lpstr>
      <vt:lpstr>Smurf attack protection</vt:lpstr>
      <vt:lpstr>RFC 2827</vt:lpstr>
      <vt:lpstr>TCP’s three-way handshake</vt:lpstr>
      <vt:lpstr>TCP’s three-way handshake</vt:lpstr>
      <vt:lpstr>TCP SYN flood</vt:lpstr>
      <vt:lpstr>TCP SYN flood</vt:lpstr>
      <vt:lpstr>TCP SYN flood</vt:lpstr>
      <vt:lpstr>TCP SYN flood protection</vt:lpstr>
      <vt:lpstr>TCP SYN flood protection</vt:lpstr>
      <vt:lpstr>Summary of today’s lecture</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274</cp:revision>
  <cp:lastPrinted>2001-06-14T13:58:17Z</cp:lastPrinted>
  <dcterms:created xsi:type="dcterms:W3CDTF">2011-01-13T23:43:38Z</dcterms:created>
  <dcterms:modified xsi:type="dcterms:W3CDTF">2015-05-25T07:16:38Z</dcterms:modified>
</cp:coreProperties>
</file>