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1"/>
  </p:notesMasterIdLst>
  <p:handoutMasterIdLst>
    <p:handoutMasterId r:id="rId32"/>
  </p:handoutMasterIdLst>
  <p:sldIdLst>
    <p:sldId id="403" r:id="rId2"/>
    <p:sldId id="404" r:id="rId3"/>
    <p:sldId id="578" r:id="rId4"/>
    <p:sldId id="483" r:id="rId5"/>
    <p:sldId id="348" r:id="rId6"/>
    <p:sldId id="531" r:id="rId7"/>
    <p:sldId id="544" r:id="rId8"/>
    <p:sldId id="545" r:id="rId9"/>
    <p:sldId id="560" r:id="rId10"/>
    <p:sldId id="546" r:id="rId11"/>
    <p:sldId id="561" r:id="rId12"/>
    <p:sldId id="563" r:id="rId13"/>
    <p:sldId id="547" r:id="rId14"/>
    <p:sldId id="577" r:id="rId15"/>
    <p:sldId id="548" r:id="rId16"/>
    <p:sldId id="549" r:id="rId17"/>
    <p:sldId id="550" r:id="rId18"/>
    <p:sldId id="551" r:id="rId19"/>
    <p:sldId id="553" r:id="rId20"/>
    <p:sldId id="554" r:id="rId21"/>
    <p:sldId id="555" r:id="rId22"/>
    <p:sldId id="556" r:id="rId23"/>
    <p:sldId id="557" r:id="rId24"/>
    <p:sldId id="558" r:id="rId25"/>
    <p:sldId id="559" r:id="rId26"/>
    <p:sldId id="567" r:id="rId27"/>
    <p:sldId id="574" r:id="rId28"/>
    <p:sldId id="575" r:id="rId29"/>
    <p:sldId id="501" r:id="rId30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08" autoAdjust="0"/>
    <p:restoredTop sz="94660"/>
  </p:normalViewPr>
  <p:slideViewPr>
    <p:cSldViewPr snapToGrid="0">
      <p:cViewPr varScale="1">
        <p:scale>
          <a:sx n="62" d="100"/>
          <a:sy n="62" d="100"/>
        </p:scale>
        <p:origin x="-148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44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3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3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3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3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3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E46FBE9-79A0-4901-AFB8-21412FBFEDB8}" type="slidenum">
              <a:rPr lang="en-US" altLang="en-US" sz="1300">
                <a:latin typeface="Helvetica" panose="020B0604020202020204" pitchFamily="34" charset="0"/>
              </a:rPr>
              <a:pPr/>
              <a:t>12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5892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28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AE968A4-4798-4BAD-89A0-52DF622436A0}" type="slidenum">
              <a:rPr lang="en-US" altLang="en-US">
                <a:latin typeface="Calibri" panose="020F0502020204030204" pitchFamily="34" charset="0"/>
              </a:rPr>
              <a:pPr eaLnBrk="1" hangingPunct="1"/>
              <a:t>15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1795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Smurf Attack - When a perpetrator sends a large number of ICMP echo (ping) traffic at IP broadcast addresses, using a fake source address</a:t>
            </a:r>
          </a:p>
          <a:p>
            <a:r>
              <a:rPr lang="en-US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Ping of Death - When an attacker sends illegitimate, oversized ICMP (ping) packets. These attacks are targeted at specific TCP stacks that cannot handle this type of packet and overload the victim's servers.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D7292D7-E3FE-4659-B7EB-EC2212992F54}" type="slidenum">
              <a:rPr lang="en-US" altLang="en-US">
                <a:latin typeface="Calibri" panose="020F0502020204030204" pitchFamily="34" charset="0"/>
              </a:rPr>
              <a:pPr eaLnBrk="1" hangingPunct="1"/>
              <a:t>20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2547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F8B1E4D-ACC2-4535-844B-C1B744325C23}" type="slidenum">
              <a:rPr lang="en-US" altLang="en-US">
                <a:latin typeface="Calibri" panose="020F0502020204030204" pitchFamily="34" charset="0"/>
              </a:rPr>
              <a:pPr eaLnBrk="1" hangingPunct="1"/>
              <a:t>23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9305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5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en-US" dirty="0" smtClean="0"/>
              <a:t>Summary of the previous lecture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altLang="en-US" sz="2400" dirty="0" smtClean="0">
                <a:solidFill>
                  <a:schemeClr val="bg2">
                    <a:lumMod val="75000"/>
                  </a:schemeClr>
                </a:solidFill>
              </a:rPr>
              <a:t>In Previous lecture, we talked about security through obscurity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sz="2400" dirty="0" smtClean="0">
                <a:solidFill>
                  <a:schemeClr val="bg2">
                    <a:lumMod val="75000"/>
                  </a:schemeClr>
                </a:solidFill>
              </a:rPr>
              <a:t>We have seen the X.800 Security architecture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sz="2400" dirty="0" smtClean="0">
                <a:solidFill>
                  <a:schemeClr val="bg2">
                    <a:lumMod val="75000"/>
                  </a:schemeClr>
                </a:solidFill>
              </a:rPr>
              <a:t>We also learnt about active and passive attacks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sz="2400" dirty="0" smtClean="0">
                <a:solidFill>
                  <a:schemeClr val="bg2">
                    <a:lumMod val="75000"/>
                  </a:schemeClr>
                </a:solidFill>
              </a:rPr>
              <a:t>And importantly, we discussed the difference between Security and Protection. How access matrix is used to classify objects, Domains and access-rights</a:t>
            </a:r>
          </a:p>
          <a:p>
            <a:pPr marL="0" indent="0">
              <a:buFont typeface="Monotype Sorts" pitchFamily="-84" charset="2"/>
              <a:buNone/>
            </a:pPr>
            <a:endParaRPr lang="en-GB" altLang="en-US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427788"/>
            <a:ext cx="3275013" cy="4159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1938" y="6426200"/>
            <a:ext cx="3275012" cy="417513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10" y="1919288"/>
            <a:ext cx="8229600" cy="4530725"/>
          </a:xfrm>
        </p:spPr>
        <p:txBody>
          <a:bodyPr/>
          <a:lstStyle/>
          <a:p>
            <a:pPr algn="ctr">
              <a:buNone/>
            </a:pPr>
            <a:r>
              <a:rPr lang="en-GB" altLang="en-US" sz="3600" dirty="0" smtClean="0"/>
              <a:t>Part 2(a)</a:t>
            </a:r>
          </a:p>
          <a:p>
            <a:pPr algn="ctr">
              <a:buNone/>
            </a:pPr>
            <a:r>
              <a:rPr lang="en-GB" altLang="en-US" sz="3600" dirty="0" smtClean="0"/>
              <a:t> Analysis of the N/W Security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373348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altLang="en-US" sz="2400" kern="0" dirty="0" smtClean="0">
                <a:solidFill>
                  <a:schemeClr val="bg2">
                    <a:lumMod val="75000"/>
                  </a:schemeClr>
                </a:solidFill>
              </a:rPr>
              <a:t>Different types of security attacks in a computing environment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sz="2400" kern="0" dirty="0" smtClean="0">
                <a:solidFill>
                  <a:schemeClr val="bg2">
                    <a:lumMod val="75000"/>
                  </a:schemeClr>
                </a:solidFill>
              </a:rPr>
              <a:t>Viruses, Worms, Trojan Horses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sz="2400" kern="0" dirty="0" err="1" smtClean="0">
                <a:solidFill>
                  <a:schemeClr val="bg2">
                    <a:lumMod val="75000"/>
                  </a:schemeClr>
                </a:solidFill>
              </a:rPr>
              <a:t>DoS</a:t>
            </a:r>
            <a:r>
              <a:rPr lang="en-GB" altLang="en-US" sz="2400" kern="0" dirty="0" smtClean="0">
                <a:solidFill>
                  <a:schemeClr val="bg2">
                    <a:lumMod val="75000"/>
                  </a:schemeClr>
                </a:solidFill>
              </a:rPr>
              <a:t> attacks and its types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altLang="en-US" sz="2400" kern="0" dirty="0" smtClean="0">
              <a:solidFill>
                <a:schemeClr val="bg2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altLang="en-US" sz="2400" kern="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be able to distinguish between different types of security attacks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identify and classify which security attacks leads to which security breach category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Types of Attacks and Threats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Virus</a:t>
            </a:r>
          </a:p>
          <a:p>
            <a:r>
              <a:rPr lang="en-US" sz="2400" dirty="0" smtClean="0"/>
              <a:t>Worms</a:t>
            </a:r>
          </a:p>
          <a:p>
            <a:r>
              <a:rPr lang="en-US" sz="2400" dirty="0" smtClean="0"/>
              <a:t>Trojan Horse</a:t>
            </a:r>
          </a:p>
          <a:p>
            <a:r>
              <a:rPr lang="en-US" sz="2400" dirty="0" smtClean="0"/>
              <a:t>Botnet</a:t>
            </a:r>
          </a:p>
          <a:p>
            <a:r>
              <a:rPr lang="en-US" sz="2400" dirty="0" smtClean="0"/>
              <a:t>Trap doors</a:t>
            </a:r>
          </a:p>
          <a:p>
            <a:r>
              <a:rPr lang="en-US" sz="2400" dirty="0" smtClean="0"/>
              <a:t>Logic Bomb</a:t>
            </a:r>
          </a:p>
          <a:p>
            <a:r>
              <a:rPr lang="en-US" sz="2400" dirty="0" smtClean="0"/>
              <a:t>Spyware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74184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/>
          <a:lstStyle/>
          <a:p>
            <a:r>
              <a:rPr lang="en-US" altLang="en-US" smtClean="0"/>
              <a:t>Viruses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257800"/>
          </a:xfrm>
        </p:spPr>
        <p:txBody>
          <a:bodyPr/>
          <a:lstStyle/>
          <a:p>
            <a:r>
              <a:rPr lang="en-US" altLang="en-US" sz="2800" smtClean="0"/>
              <a:t>A Virus infects executable programs by appending its own code so that it is run every time the program runs.</a:t>
            </a:r>
          </a:p>
          <a:p>
            <a:r>
              <a:rPr lang="en-US" altLang="en-US" sz="2800" smtClean="0"/>
              <a:t>Viruses</a:t>
            </a:r>
          </a:p>
          <a:p>
            <a:pPr lvl="1"/>
            <a:r>
              <a:rPr lang="en-US" altLang="en-US" sz="2400" smtClean="0"/>
              <a:t>may be destructive (by destroying/altering data)</a:t>
            </a:r>
          </a:p>
          <a:p>
            <a:pPr lvl="1"/>
            <a:r>
              <a:rPr lang="en-US" altLang="en-US" sz="2400" smtClean="0"/>
              <a:t>may be designed to “spread” only</a:t>
            </a:r>
          </a:p>
          <a:p>
            <a:pPr lvl="2"/>
            <a:r>
              <a:rPr lang="en-US" altLang="en-US" smtClean="0"/>
              <a:t>Although they do not carry a dangerous “payload”, they consume resources and may cause malfunctions in programs if they are badly written and should therefore be considered dangerous!</a:t>
            </a:r>
          </a:p>
          <a:p>
            <a:r>
              <a:rPr lang="en-US" altLang="en-US" sz="2800" smtClean="0"/>
              <a:t>Viruses have been a major threat in the past decades but have nowadays been replaced by self-replicating worms, spyware and adware as the no. 1 threat!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59BC42C-4020-408B-B39D-3E36A0EA3D4C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86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/>
          <a:lstStyle/>
          <a:p>
            <a:r>
              <a:rPr lang="en-US" altLang="en-US" smtClean="0"/>
              <a:t>Virus Types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686800" cy="5181600"/>
          </a:xfrm>
        </p:spPr>
        <p:txBody>
          <a:bodyPr/>
          <a:lstStyle/>
          <a:p>
            <a:r>
              <a:rPr lang="en-US" altLang="en-US" sz="2800" dirty="0" smtClean="0"/>
              <a:t>Boot Sector Virus</a:t>
            </a:r>
          </a:p>
          <a:p>
            <a:pPr marL="458788" lvl="1"/>
            <a:r>
              <a:rPr lang="en-US" altLang="en-US" sz="2400" dirty="0" smtClean="0"/>
              <a:t>Spreads by passing of floppy disks</a:t>
            </a:r>
          </a:p>
          <a:p>
            <a:pPr marL="458788" lvl="1"/>
            <a:r>
              <a:rPr lang="en-US" altLang="en-US" sz="2400" dirty="0" smtClean="0"/>
              <a:t>Substitutes its code for DOS boot sector or Master Boot Record</a:t>
            </a:r>
          </a:p>
          <a:p>
            <a:pPr marL="458788" lvl="1"/>
            <a:r>
              <a:rPr lang="en-US" altLang="en-US" sz="2400" dirty="0" smtClean="0"/>
              <a:t>Used to be very common in 1980ies and 1990ies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18094A4-0B98-4647-BA77-41C68A444047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954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850" y="1004888"/>
            <a:ext cx="8229600" cy="4530725"/>
          </a:xfrm>
        </p:spPr>
        <p:txBody>
          <a:bodyPr/>
          <a:lstStyle/>
          <a:p>
            <a:r>
              <a:rPr lang="en-US" sz="2400" dirty="0" smtClean="0"/>
              <a:t>An Example of Boot Sector Virus</a:t>
            </a:r>
            <a:endParaRPr lang="en-US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870" y="1554823"/>
            <a:ext cx="6292549" cy="5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9572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00710" y="854075"/>
            <a:ext cx="8229600" cy="4530725"/>
          </a:xfrm>
        </p:spPr>
        <p:txBody>
          <a:bodyPr/>
          <a:lstStyle/>
          <a:p>
            <a:r>
              <a:rPr lang="en-US" altLang="en-US" sz="2800" dirty="0" smtClean="0"/>
              <a:t>Polymorphic Virus</a:t>
            </a:r>
          </a:p>
          <a:p>
            <a:pPr marL="458788" lvl="1"/>
            <a:r>
              <a:rPr lang="en-US" altLang="en-US" sz="2400" dirty="0" smtClean="0"/>
              <a:t>Virus that has the ability to “change” its own code to avoid detection by signature scanners</a:t>
            </a:r>
          </a:p>
          <a:p>
            <a:r>
              <a:rPr lang="en-US" altLang="en-US" sz="2800" dirty="0" smtClean="0"/>
              <a:t>Macro Virus</a:t>
            </a:r>
          </a:p>
          <a:p>
            <a:pPr marL="458788" lvl="1"/>
            <a:r>
              <a:rPr lang="en-US" altLang="en-US" sz="2400" dirty="0" smtClean="0"/>
              <a:t>Is based on a macro programming language of a popular application (e.g. MS Word/Excel, etc.)</a:t>
            </a:r>
          </a:p>
          <a:p>
            <a:r>
              <a:rPr lang="en-US" altLang="en-US" sz="2800" dirty="0"/>
              <a:t>Stealth Virus</a:t>
            </a:r>
          </a:p>
          <a:p>
            <a:pPr marL="458788" lvl="1"/>
            <a:r>
              <a:rPr lang="en-US" altLang="en-US" sz="2400" dirty="0"/>
              <a:t>Virus that has the ability to </a:t>
            </a:r>
            <a:r>
              <a:rPr lang="en-US" altLang="en-US" sz="2400" dirty="0" smtClean="0"/>
              <a:t>hide </a:t>
            </a:r>
            <a:r>
              <a:rPr lang="en-US" altLang="en-US" sz="2400" dirty="0"/>
              <a:t>its presence from the </a:t>
            </a:r>
            <a:r>
              <a:rPr lang="en-US" altLang="en-US" sz="2400" dirty="0" smtClean="0"/>
              <a:t>user. The </a:t>
            </a:r>
            <a:r>
              <a:rPr lang="en-US" altLang="en-US" sz="2400" dirty="0"/>
              <a:t>virus may maintain a copy of the original, uninfected data and monitor system </a:t>
            </a:r>
            <a:r>
              <a:rPr lang="en-US" altLang="en-US" sz="2400" dirty="0" smtClean="0"/>
              <a:t>activity</a:t>
            </a:r>
          </a:p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CFCCFEA-B995-478D-BC80-6A365F38AEC2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996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Macro Virus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Visual </a:t>
            </a:r>
            <a:r>
              <a:rPr lang="en-US" altLang="en-US" sz="2400" dirty="0"/>
              <a:t>Basic Macro to reformat hard drive</a:t>
            </a:r>
          </a:p>
          <a:p>
            <a:pPr lvl="3">
              <a:buFontTx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Sub AutoOpen()</a:t>
            </a:r>
          </a:p>
          <a:p>
            <a:pPr lvl="3">
              <a:buFontTx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Dim </a:t>
            </a:r>
            <a:r>
              <a:rPr lang="en-US" altLang="en-US" sz="2000" dirty="0" err="1">
                <a:latin typeface="Courier New" panose="02070309020205020404" pitchFamily="49" charset="0"/>
              </a:rPr>
              <a:t>oFS</a:t>
            </a:r>
            <a:endParaRPr lang="en-US" altLang="en-US" sz="2000" dirty="0">
              <a:latin typeface="Courier New" panose="02070309020205020404" pitchFamily="49" charset="0"/>
            </a:endParaRPr>
          </a:p>
          <a:p>
            <a:pPr lvl="3">
              <a:buFontTx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	Set </a:t>
            </a:r>
            <a:r>
              <a:rPr lang="en-US" altLang="en-US" sz="2000" dirty="0" err="1">
                <a:latin typeface="Courier New" panose="02070309020205020404" pitchFamily="49" charset="0"/>
              </a:rPr>
              <a:t>oFS</a:t>
            </a:r>
            <a:r>
              <a:rPr lang="en-US" altLang="en-US" sz="2000" dirty="0">
                <a:latin typeface="Courier New" panose="02070309020205020404" pitchFamily="49" charset="0"/>
              </a:rPr>
              <a:t> = </a:t>
            </a:r>
            <a:r>
              <a:rPr lang="en-US" altLang="en-US" sz="2000" dirty="0" err="1">
                <a:latin typeface="Courier New" panose="02070309020205020404" pitchFamily="49" charset="0"/>
              </a:rPr>
              <a:t>CreateObject</a:t>
            </a:r>
            <a:r>
              <a:rPr lang="en-US" altLang="en-US" sz="2000" dirty="0">
                <a:latin typeface="Courier New" panose="02070309020205020404" pitchFamily="49" charset="0"/>
              </a:rPr>
              <a:t>(’’</a:t>
            </a:r>
            <a:r>
              <a:rPr lang="en-US" altLang="en-US" sz="2000" dirty="0" err="1">
                <a:latin typeface="Courier New" panose="02070309020205020404" pitchFamily="49" charset="0"/>
              </a:rPr>
              <a:t>Scripting.FileSystemObject</a:t>
            </a:r>
            <a:r>
              <a:rPr lang="en-US" altLang="en-US" sz="2000" dirty="0">
                <a:latin typeface="Courier New" panose="02070309020205020404" pitchFamily="49" charset="0"/>
              </a:rPr>
              <a:t>’’)</a:t>
            </a:r>
          </a:p>
          <a:p>
            <a:pPr lvl="3">
              <a:buFontTx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	vs = Shell(’’</a:t>
            </a:r>
            <a:r>
              <a:rPr lang="en-US" altLang="en-US" sz="2000" dirty="0" err="1">
                <a:latin typeface="Courier New" panose="02070309020205020404" pitchFamily="49" charset="0"/>
              </a:rPr>
              <a:t>c:command.com</a:t>
            </a:r>
            <a:r>
              <a:rPr lang="en-US" altLang="en-US" sz="2000" dirty="0">
                <a:latin typeface="Courier New" panose="02070309020205020404" pitchFamily="49" charset="0"/>
              </a:rPr>
              <a:t> /k format c:’’,vbHide)</a:t>
            </a:r>
          </a:p>
          <a:p>
            <a:pPr lvl="3">
              <a:buFontTx/>
              <a:buNone/>
            </a:pPr>
            <a:r>
              <a:rPr lang="en-US" altLang="en-US" sz="2000" dirty="0">
                <a:latin typeface="Courier New" panose="02070309020205020404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2744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Trap Door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0140"/>
            <a:ext cx="8053917" cy="5068993"/>
          </a:xfrm>
        </p:spPr>
        <p:txBody>
          <a:bodyPr/>
          <a:lstStyle/>
          <a:p>
            <a:r>
              <a:rPr lang="en-US" altLang="en-US" sz="2400" b="1" dirty="0" smtClean="0">
                <a:solidFill>
                  <a:srgbClr val="000000"/>
                </a:solidFill>
              </a:rPr>
              <a:t>Trap Door</a:t>
            </a:r>
          </a:p>
          <a:p>
            <a:pPr lvl="2"/>
            <a:r>
              <a:rPr lang="en-US" sz="2400" dirty="0"/>
              <a:t>Trap doors, also referred to as </a:t>
            </a:r>
            <a:r>
              <a:rPr lang="en-US" sz="2400" b="1" dirty="0"/>
              <a:t>backdoors</a:t>
            </a:r>
            <a:r>
              <a:rPr lang="en-US" sz="2400" dirty="0"/>
              <a:t>, are bits of code embedded in programs by the programmer(s) to quickly gain access at a later </a:t>
            </a:r>
            <a:r>
              <a:rPr lang="en-US" sz="2400" dirty="0" smtClean="0"/>
              <a:t>time.</a:t>
            </a:r>
          </a:p>
          <a:p>
            <a:pPr lvl="2"/>
            <a:r>
              <a:rPr lang="en-US" sz="2400" dirty="0" smtClean="0"/>
              <a:t>A programmer may </a:t>
            </a:r>
            <a:r>
              <a:rPr lang="en-US" sz="2400" dirty="0"/>
              <a:t>purposely leaves this code in or simply forgets to remove it, a potential security hole is introduced. Hackers often plant a backdoor on previously compromised systems to gain later access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5388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3"/>
          </a:xfrm>
        </p:spPr>
        <p:txBody>
          <a:bodyPr/>
          <a:lstStyle/>
          <a:p>
            <a:r>
              <a:rPr lang="en-US" altLang="en-US" smtClean="0"/>
              <a:t>Worms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991600" cy="5791200"/>
          </a:xfrm>
        </p:spPr>
        <p:txBody>
          <a:bodyPr/>
          <a:lstStyle/>
          <a:p>
            <a:r>
              <a:rPr lang="en-US" altLang="en-US" sz="2800" dirty="0" smtClean="0"/>
              <a:t>A Worm is a piece of software that uses computer networks (and security flaws) to create copies of itself</a:t>
            </a:r>
          </a:p>
          <a:p>
            <a:r>
              <a:rPr lang="en-US" altLang="en-US" sz="2800" dirty="0" smtClean="0"/>
              <a:t>First Worm in 1988: “Internet Worm“</a:t>
            </a:r>
          </a:p>
          <a:p>
            <a:pPr lvl="1"/>
            <a:r>
              <a:rPr lang="en-US" altLang="en-US" sz="2400" dirty="0" smtClean="0"/>
              <a:t>propagated via exploitation of several BSD and </a:t>
            </a:r>
            <a:r>
              <a:rPr lang="en-US" altLang="en-US" sz="2400" dirty="0" err="1" smtClean="0"/>
              <a:t>sendmail</a:t>
            </a:r>
            <a:r>
              <a:rPr lang="en-US" altLang="en-US" sz="2400" dirty="0" smtClean="0"/>
              <a:t>-bugs</a:t>
            </a:r>
          </a:p>
          <a:p>
            <a:pPr lvl="1"/>
            <a:r>
              <a:rPr lang="en-US" altLang="en-US" sz="2400" dirty="0" smtClean="0"/>
              <a:t>infected large number of computers on the Internet</a:t>
            </a:r>
          </a:p>
          <a:p>
            <a:r>
              <a:rPr lang="en-US" altLang="en-US" sz="2800" dirty="0" smtClean="0"/>
              <a:t>Some “successful“ Worms</a:t>
            </a:r>
          </a:p>
          <a:p>
            <a:pPr lvl="1"/>
            <a:r>
              <a:rPr lang="en-US" altLang="en-US" sz="2400" dirty="0" smtClean="0"/>
              <a:t>Code Red in 2001</a:t>
            </a:r>
          </a:p>
          <a:p>
            <a:pPr lvl="2"/>
            <a:r>
              <a:rPr lang="en-US" altLang="en-US" dirty="0" smtClean="0"/>
              <a:t>Infected hundreds of thousands of systems by exploiting a vulnerability in Microsoft‘s Internet Information Server</a:t>
            </a:r>
          </a:p>
          <a:p>
            <a:pPr lvl="1"/>
            <a:r>
              <a:rPr lang="en-US" altLang="en-US" sz="2400" dirty="0" smtClean="0"/>
              <a:t>Blaster in 2003</a:t>
            </a:r>
          </a:p>
          <a:p>
            <a:pPr lvl="2"/>
            <a:r>
              <a:rPr lang="en-US" altLang="en-US" dirty="0" smtClean="0"/>
              <a:t>Infected hundreds of thousands of systems by exploiting a vulnerability in Microsoft‘s RPC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9C936DF-89B2-4E96-AEF8-71B2318A5DAB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860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Trojan Horse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p.production.patheos.com/blogs/1morefilmblog/files/2014/06/trojanhor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989515"/>
            <a:ext cx="7355361" cy="58684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98824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altLang="en-US" smtClean="0"/>
              <a:t>Trojan Horses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638800"/>
          </a:xfrm>
        </p:spPr>
        <p:txBody>
          <a:bodyPr/>
          <a:lstStyle/>
          <a:p>
            <a:r>
              <a:rPr lang="en-US" altLang="en-US" sz="2400" dirty="0" smtClean="0"/>
              <a:t>A Trojan is (non-self-replicating program) that appears to perform a desirable function for the user but instead facilitates unauthorized access to the user's computer system</a:t>
            </a:r>
          </a:p>
          <a:p>
            <a:r>
              <a:rPr lang="en-US" altLang="en-US" sz="2400" dirty="0" smtClean="0"/>
              <a:t>It is embedded within or disguised as legitimate software</a:t>
            </a:r>
          </a:p>
          <a:p>
            <a:r>
              <a:rPr lang="en-US" altLang="en-US" sz="2400" dirty="0" smtClean="0"/>
              <a:t>Trojans may look interesting to the unsuspecting user, but are harmful when actually executed</a:t>
            </a:r>
          </a:p>
          <a:p>
            <a:r>
              <a:rPr lang="en-US" altLang="en-US" sz="2400" dirty="0" smtClean="0"/>
              <a:t>Two types of Trojan Horses</a:t>
            </a:r>
          </a:p>
          <a:p>
            <a:pPr lvl="1"/>
            <a:r>
              <a:rPr lang="en-US" altLang="en-US" sz="2400" dirty="0" smtClean="0"/>
              <a:t>Useful software that has been corrupted by an attacker to execute malicious code when the program is run</a:t>
            </a:r>
          </a:p>
          <a:p>
            <a:pPr lvl="1"/>
            <a:r>
              <a:rPr lang="en-US" altLang="en-US" sz="2400" dirty="0" smtClean="0"/>
              <a:t>Standalone program that masquerades as something else (like a game, or a neat little utility) to trick the user into running it</a:t>
            </a:r>
          </a:p>
          <a:p>
            <a:r>
              <a:rPr lang="en-US" altLang="en-US" sz="2400" dirty="0" smtClean="0"/>
              <a:t>Trojan Horses do not operate autonomously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49010C7-1A6C-4F7D-B4EA-CB5E8ABF5EFB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590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5462"/>
          </a:xfrm>
        </p:spPr>
        <p:txBody>
          <a:bodyPr/>
          <a:lstStyle/>
          <a:p>
            <a:r>
              <a:rPr lang="en-US" altLang="en-US" dirty="0" smtClean="0"/>
              <a:t>Types of Trojan Horses (1/2)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/>
          <a:lstStyle/>
          <a:p>
            <a:r>
              <a:rPr lang="en-US" altLang="en-US" sz="2800" smtClean="0"/>
              <a:t>Remote Access Trojans / Remote Control Trojans</a:t>
            </a:r>
          </a:p>
          <a:p>
            <a:pPr lvl="1"/>
            <a:r>
              <a:rPr lang="en-US" altLang="en-US" sz="2400" smtClean="0"/>
              <a:t>Most dangerous types of trojans</a:t>
            </a:r>
          </a:p>
          <a:p>
            <a:pPr lvl="1"/>
            <a:r>
              <a:rPr lang="en-US" altLang="en-US" sz="2400" smtClean="0"/>
              <a:t>Enable the attacker to read every keystroke of the victim, recover passwords, etc.</a:t>
            </a:r>
          </a:p>
          <a:p>
            <a:pPr lvl="1"/>
            <a:r>
              <a:rPr lang="en-US" altLang="en-US" sz="2400" smtClean="0"/>
              <a:t>Examples: NetBus, Sub7, BackOrifice, BO2K, …</a:t>
            </a:r>
          </a:p>
          <a:p>
            <a:r>
              <a:rPr lang="en-US" altLang="en-US" sz="2800" smtClean="0"/>
              <a:t>Proxy Trojans</a:t>
            </a:r>
          </a:p>
          <a:p>
            <a:pPr lvl="1"/>
            <a:r>
              <a:rPr lang="en-US" altLang="en-US" sz="2400" smtClean="0"/>
              <a:t>Provide a relay for an attacker so that he is able to disguise the origin of his activities</a:t>
            </a:r>
          </a:p>
          <a:p>
            <a:r>
              <a:rPr lang="en-US" altLang="en-US" sz="2800" smtClean="0"/>
              <a:t>DDoS Zombies</a:t>
            </a:r>
          </a:p>
          <a:p>
            <a:pPr lvl="1"/>
            <a:r>
              <a:rPr lang="en-US" altLang="en-US" sz="2400" smtClean="0"/>
              <a:t>Are used for large-scale Distributed Denial of Service attacks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7C4EF03-90B4-410D-825F-1DDB0EB16B94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314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Types of Trojan Horses </a:t>
            </a:r>
            <a:r>
              <a:rPr lang="en-US" altLang="en-US" dirty="0" smtClean="0"/>
              <a:t>(2/2</a:t>
            </a:r>
            <a:r>
              <a:rPr lang="en-US" altLang="en-US" dirty="0"/>
              <a:t>)</a:t>
            </a:r>
            <a:endParaRPr lang="en-US" alt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smtClean="0"/>
              <a:t>Data-Sending Trojans</a:t>
            </a:r>
          </a:p>
          <a:p>
            <a:pPr lvl="1"/>
            <a:r>
              <a:rPr lang="en-US" altLang="en-US" sz="2400" smtClean="0"/>
              <a:t>Are used by attackers to gather certain data</a:t>
            </a:r>
          </a:p>
          <a:p>
            <a:pPr lvl="2"/>
            <a:r>
              <a:rPr lang="en-US" altLang="en-US" smtClean="0"/>
              <a:t>Passwords</a:t>
            </a:r>
          </a:p>
          <a:p>
            <a:pPr lvl="2"/>
            <a:r>
              <a:rPr lang="en-US" altLang="en-US" smtClean="0"/>
              <a:t>E-banking credentials</a:t>
            </a:r>
          </a:p>
          <a:p>
            <a:pPr lvl="1"/>
            <a:r>
              <a:rPr lang="en-US" altLang="en-US" sz="2400" smtClean="0"/>
              <a:t>Gathered data is often transferred to a location on the Internet where the attacker can harvest the data later on</a:t>
            </a:r>
          </a:p>
          <a:p>
            <a:r>
              <a:rPr lang="en-US" altLang="en-US" sz="2800" smtClean="0"/>
              <a:t>Destructive Trojans</a:t>
            </a:r>
          </a:p>
          <a:p>
            <a:pPr lvl="1"/>
            <a:r>
              <a:rPr lang="en-US" altLang="en-US" sz="2400" smtClean="0"/>
              <a:t>Trojans that perform directly harmful activity</a:t>
            </a:r>
          </a:p>
          <a:p>
            <a:pPr lvl="2"/>
            <a:r>
              <a:rPr lang="en-US" altLang="en-US" smtClean="0"/>
              <a:t>Altering data</a:t>
            </a:r>
          </a:p>
          <a:p>
            <a:pPr lvl="2"/>
            <a:r>
              <a:rPr lang="en-US" altLang="en-US" smtClean="0"/>
              <a:t>Encrypting files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0AB1BD3-B622-40BC-A5A4-36DED7A1D29F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311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01650"/>
          </a:xfrm>
        </p:spPr>
        <p:txBody>
          <a:bodyPr/>
          <a:lstStyle/>
          <a:p>
            <a:r>
              <a:rPr lang="en-US" altLang="en-US" dirty="0" smtClean="0"/>
              <a:t>Phishing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724400"/>
          </a:xfrm>
        </p:spPr>
        <p:txBody>
          <a:bodyPr/>
          <a:lstStyle/>
          <a:p>
            <a:pPr algn="just"/>
            <a:r>
              <a:rPr lang="en-US" altLang="en-US" sz="2800" dirty="0" smtClean="0"/>
              <a:t>It is process of attempting to acquire sensitive information such as usernames, password and credit card details by masquerading as a trustworthy entity in an electronic communication</a:t>
            </a:r>
          </a:p>
          <a:p>
            <a:pPr algn="just"/>
            <a:r>
              <a:rPr lang="en-US" altLang="en-US" sz="2800" dirty="0" smtClean="0"/>
              <a:t>Defenses Against Phishing</a:t>
            </a:r>
          </a:p>
          <a:p>
            <a:pPr lvl="1"/>
            <a:r>
              <a:rPr lang="en-US" altLang="en-US" dirty="0" smtClean="0"/>
              <a:t>Number one defense is raising user awareness and user education</a:t>
            </a:r>
          </a:p>
          <a:p>
            <a:pPr lvl="1"/>
            <a:r>
              <a:rPr lang="en-US" altLang="en-US" dirty="0" smtClean="0"/>
              <a:t>Very few effective technical countermeasures to completely stop phishing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AC89D8B-FFF2-48DD-8635-4C0445A2E0C7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116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Denial of Service (DoS) Attacks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4525963"/>
          </a:xfrm>
        </p:spPr>
        <p:txBody>
          <a:bodyPr/>
          <a:lstStyle/>
          <a:p>
            <a:r>
              <a:rPr lang="en-US" altLang="en-US" sz="2800" smtClean="0"/>
              <a:t>Denial of Service attacks are an attempt to make computer resources unavailable to their intended users</a:t>
            </a:r>
          </a:p>
          <a:p>
            <a:r>
              <a:rPr lang="en-US" altLang="en-US" sz="2800" smtClean="0"/>
              <a:t>DoS attacks are (normally) not highly sophisticated, but merely bothersome</a:t>
            </a:r>
          </a:p>
          <a:p>
            <a:pPr lvl="1"/>
            <a:r>
              <a:rPr lang="en-US" altLang="en-US" sz="2400" smtClean="0"/>
              <a:t>Force administrator to restart service or reboot machine</a:t>
            </a:r>
          </a:p>
          <a:p>
            <a:r>
              <a:rPr lang="en-US" altLang="en-US" sz="2800" smtClean="0"/>
              <a:t>DoS attacks are dangerous for businesses that rely on availability (e.g. Webshops, eGovernment platforms, 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3AEE478-CA53-4507-96DA-D72115C99CED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378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02870" y="254953"/>
            <a:ext cx="9041130" cy="576262"/>
          </a:xfrm>
        </p:spPr>
        <p:txBody>
          <a:bodyPr/>
          <a:lstStyle/>
          <a:p>
            <a:r>
              <a:rPr lang="en-US" altLang="en-US" sz="3600" dirty="0" smtClean="0"/>
              <a:t>Categories of Denial of Service Attacks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06852319"/>
              </p:ext>
            </p:extLst>
          </p:nvPr>
        </p:nvGraphicFramePr>
        <p:xfrm>
          <a:off x="533400" y="1828800"/>
          <a:ext cx="8427719" cy="3200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4290"/>
                <a:gridCol w="1625346"/>
                <a:gridCol w="2526284"/>
                <a:gridCol w="2971799"/>
              </a:tblGrid>
              <a:tr h="457302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30" marB="4573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30" marB="4573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Stopping services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30" marB="4573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Exhausting resources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30" marB="45730">
                    <a:noFill/>
                  </a:tcPr>
                </a:tc>
              </a:tr>
              <a:tr h="1554828">
                <a:tc rowSpan="2"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Attack is Launch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30" marB="4573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Locally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30" marB="4573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- Process killing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- System reconfiguring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30" marB="4573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- Forking process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to fill process table</a:t>
                      </a:r>
                    </a:p>
                    <a:p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- Filling up the file system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30" marB="45730">
                    <a:noFill/>
                  </a:tcPr>
                </a:tc>
              </a:tr>
              <a:tr h="82314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Remotely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30" marB="4573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- Malfunction packet attack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30" marB="4573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- Packet flood (e.g. SYN flood, Smurf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30" marB="45730"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3D6CFEF-81C7-4B6B-96C6-E02C7FC7897D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011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DoS: Stopping Services (locally)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smtClean="0"/>
              <a:t>Easy if an attacker has already gained root-access, he could simply …</a:t>
            </a:r>
          </a:p>
          <a:p>
            <a:pPr lvl="1"/>
            <a:r>
              <a:rPr lang="en-US" altLang="en-US" sz="2400" smtClean="0"/>
              <a:t>shutdown the service</a:t>
            </a:r>
          </a:p>
          <a:p>
            <a:pPr lvl="1"/>
            <a:r>
              <a:rPr lang="en-US" altLang="en-US" sz="2400" smtClean="0"/>
              <a:t>reconfigure the service</a:t>
            </a:r>
          </a:p>
          <a:p>
            <a:r>
              <a:rPr lang="en-US" altLang="en-US" sz="2800" smtClean="0"/>
              <a:t>If an attacker has a “normal“ account on the system, he could</a:t>
            </a:r>
          </a:p>
          <a:p>
            <a:pPr lvl="1"/>
            <a:r>
              <a:rPr lang="en-US" altLang="en-US" sz="2400" smtClean="0"/>
              <a:t>try to “become root“ using an exploit to perform any of the activities listed above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B77B85E-30AA-4687-9409-64EC405460FD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375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723900"/>
          </a:xfrm>
        </p:spPr>
        <p:txBody>
          <a:bodyPr/>
          <a:lstStyle/>
          <a:p>
            <a:r>
              <a:rPr lang="en-US" altLang="en-US" dirty="0" err="1" smtClean="0"/>
              <a:t>DoS</a:t>
            </a:r>
            <a:r>
              <a:rPr lang="en-US" altLang="en-US" dirty="0" smtClean="0"/>
              <a:t>: Exhausting Resources (Locally )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r>
              <a:rPr lang="en-US" altLang="en-US" sz="2800" smtClean="0"/>
              <a:t>An attacker might try to run a program that grabs resources on the target machine itself</a:t>
            </a:r>
          </a:p>
          <a:p>
            <a:pPr lvl="1"/>
            <a:r>
              <a:rPr lang="en-US" altLang="en-US" sz="2400" smtClean="0"/>
              <a:t>Most operating systems attempt to isolate users to prevent one user from grabbing all system resources</a:t>
            </a:r>
          </a:p>
          <a:p>
            <a:pPr lvl="1"/>
            <a:r>
              <a:rPr lang="en-US" altLang="en-US" sz="2400" smtClean="0"/>
              <a:t>Intruders often find ways around these attempts (or may try to “become root“ by using an exploit)</a:t>
            </a:r>
          </a:p>
          <a:p>
            <a:r>
              <a:rPr lang="en-US" altLang="en-US" sz="2800" smtClean="0"/>
              <a:t>Common methods of exhausting resources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800" smtClean="0"/>
              <a:t>	– Filling up the process table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800" smtClean="0"/>
              <a:t>	– Filling up the file system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800" smtClean="0"/>
              <a:t>	– Sending traffic that fills up the communications list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D30B3C2-248C-4D07-9539-94FAB38138E5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193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DoS: Stopping Services (Remotely)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Much more popular than local </a:t>
            </a:r>
            <a:r>
              <a:rPr lang="en-US" altLang="en-US" sz="2400" dirty="0" err="1" smtClean="0"/>
              <a:t>DoS</a:t>
            </a:r>
            <a:r>
              <a:rPr lang="en-US" altLang="en-US" sz="2400" dirty="0" smtClean="0"/>
              <a:t> attacks, because the attacker does not need a local account on the target machine</a:t>
            </a:r>
          </a:p>
          <a:p>
            <a:r>
              <a:rPr lang="en-US" altLang="en-US" sz="2400" dirty="0" smtClean="0"/>
              <a:t>Often a “malformed packet“ attack, that relies on errors in the TCP/IP stack or network protocol of an application and causes the remote machine (or just the application) to crash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8D6CD15-9ACC-41FB-A5A0-B08CC260403E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66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/>
          <a:p>
            <a:r>
              <a:rPr lang="en-US" altLang="en-US" sz="3600" smtClean="0"/>
              <a:t>DoS: Exhausting Resources (Remotely)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2800" smtClean="0"/>
              <a:t>An attacker tries tying up all resources of the target system (particularly the communications link)</a:t>
            </a:r>
          </a:p>
          <a:p>
            <a:r>
              <a:rPr lang="en-US" altLang="en-US" sz="2800" smtClean="0"/>
              <a:t>Popular example: SYN-Flood</a:t>
            </a:r>
          </a:p>
          <a:p>
            <a:pPr lvl="1"/>
            <a:r>
              <a:rPr lang="en-US" altLang="en-US" sz="2400" smtClean="0"/>
              <a:t>During a SYN-Flood an attacker will send a lot of SYN packets with a spoofed (and unresponsive) source address to the target and never complete the handshake to fill up the connection queue or the communication link (and cause a DoS)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5EE1AE-1D4B-44B6-8CD2-CD57091FD8F9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560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708660"/>
          </a:xfrm>
        </p:spPr>
        <p:txBody>
          <a:bodyPr/>
          <a:lstStyle/>
          <a:p>
            <a:r>
              <a:rPr lang="en-US" altLang="en-US" dirty="0" err="1" smtClean="0"/>
              <a:t>DDoS</a:t>
            </a:r>
            <a:endParaRPr lang="en-US" altLang="en-US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err="1" smtClean="0"/>
              <a:t>DDoS</a:t>
            </a:r>
            <a:r>
              <a:rPr lang="en-US" altLang="en-US" sz="2400" dirty="0" smtClean="0"/>
              <a:t> attack terminology</a:t>
            </a:r>
          </a:p>
          <a:p>
            <a:pPr lvl="1"/>
            <a:r>
              <a:rPr lang="en-US" altLang="en-US" sz="2400" dirty="0" smtClean="0"/>
              <a:t>Attacking machines are called </a:t>
            </a:r>
            <a:r>
              <a:rPr lang="en-US" altLang="en-US" sz="2400" i="1" dirty="0" smtClean="0"/>
              <a:t>daemons, slaves, zombies or agents.</a:t>
            </a:r>
          </a:p>
          <a:p>
            <a:pPr lvl="1"/>
            <a:r>
              <a:rPr lang="en-US" altLang="en-US" sz="2400" dirty="0" smtClean="0"/>
              <a:t>“Zombies” are usually poorly secured machines that are exploited (Also called agents)</a:t>
            </a:r>
          </a:p>
          <a:p>
            <a:pPr lvl="1"/>
            <a:r>
              <a:rPr lang="en-US" altLang="en-US" sz="2400" dirty="0" smtClean="0"/>
              <a:t>Machines that control and command the zombies are called </a:t>
            </a:r>
            <a:r>
              <a:rPr lang="en-US" altLang="en-US" sz="2400" i="1" dirty="0" smtClean="0"/>
              <a:t>masters or handlers.</a:t>
            </a:r>
          </a:p>
          <a:p>
            <a:pPr lvl="1"/>
            <a:r>
              <a:rPr lang="en-US" altLang="en-US" sz="2400" dirty="0" smtClean="0"/>
              <a:t>Attacker would like to hide trace: He hides himself behind machines that are called </a:t>
            </a:r>
            <a:r>
              <a:rPr lang="en-US" altLang="en-US" sz="2400" i="1" dirty="0" smtClean="0"/>
              <a:t>stepping stones.</a:t>
            </a:r>
            <a:endParaRPr lang="en-US" alt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A717E95-2252-4F03-B39B-9A1FC32137A7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544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Great Programming Required?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>
                <a:solidFill>
                  <a:schemeClr val="bg2">
                    <a:lumMod val="75000"/>
                  </a:schemeClr>
                </a:solidFill>
              </a:rPr>
              <a:t>Remember !!</a:t>
            </a:r>
          </a:p>
          <a:p>
            <a:pPr lvl="1"/>
            <a:r>
              <a:rPr lang="en-US" altLang="en-US" sz="2400" dirty="0" smtClean="0"/>
              <a:t>The hackers and attackers are expert level programmers</a:t>
            </a:r>
          </a:p>
          <a:p>
            <a:pPr lvl="1"/>
            <a:r>
              <a:rPr lang="en-US" altLang="en-US" sz="2400" dirty="0" smtClean="0"/>
              <a:t>They now most of the programming concepts</a:t>
            </a:r>
          </a:p>
          <a:p>
            <a:pPr lvl="1"/>
            <a:r>
              <a:rPr lang="en-US" altLang="en-US" sz="2400" dirty="0" smtClean="0"/>
              <a:t>They simply find the loopholes in the system to exploit the opportunity to break-in the system.</a:t>
            </a:r>
          </a:p>
          <a:p>
            <a:pPr lvl="1"/>
            <a:r>
              <a:rPr lang="en-US" altLang="en-US" sz="2400" dirty="0" smtClean="0"/>
              <a:t>To become resilient against threats and to know the programming level of attackers, and to determine the bug, </a:t>
            </a:r>
          </a:p>
          <a:p>
            <a:pPr marL="457200" lvl="1" indent="0">
              <a:buNone/>
            </a:pPr>
            <a:r>
              <a:rPr lang="en-US" altLang="en-US" sz="2400" dirty="0"/>
              <a:t>	</a:t>
            </a:r>
            <a:r>
              <a:rPr lang="en-US" altLang="en-US" sz="2400" dirty="0" smtClean="0"/>
              <a:t>	</a:t>
            </a:r>
            <a:r>
              <a:rPr lang="en-US" altLang="en-US" sz="2400" b="1" dirty="0" smtClean="0"/>
              <a:t>YES</a:t>
            </a:r>
            <a:r>
              <a:rPr lang="en-US" altLang="en-US" sz="2400" dirty="0" smtClean="0"/>
              <a:t> great programming is required. </a:t>
            </a:r>
          </a:p>
          <a:p>
            <a:pPr lvl="1"/>
            <a:endParaRPr lang="en-US" alt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09273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 today’s lecture, we discussed in detail about different types of security attacks that a computer system is/can be vulnerable to.</a:t>
            </a:r>
          </a:p>
          <a:p>
            <a:r>
              <a:rPr lang="en-US" sz="2400" dirty="0" smtClean="0"/>
              <a:t>Our discussion included some famous attacks such as virus, worms, </a:t>
            </a:r>
            <a:r>
              <a:rPr lang="en-US" sz="2400" dirty="0" err="1" smtClean="0"/>
              <a:t>DoS</a:t>
            </a:r>
            <a:r>
              <a:rPr lang="en-US" sz="2400" dirty="0" smtClean="0"/>
              <a:t>, Trojan horse etc.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65254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will have our discussion continued on </a:t>
            </a:r>
            <a:r>
              <a:rPr lang="en-US" sz="2400" dirty="0" err="1" smtClean="0"/>
              <a:t>DoS</a:t>
            </a:r>
            <a:r>
              <a:rPr lang="en-US" sz="2400" dirty="0" smtClean="0"/>
              <a:t> attacks.</a:t>
            </a:r>
          </a:p>
          <a:p>
            <a:r>
              <a:rPr lang="en-US" sz="2400" dirty="0" smtClean="0"/>
              <a:t>We will see how </a:t>
            </a:r>
            <a:r>
              <a:rPr lang="en-US" sz="2400" dirty="0" err="1" smtClean="0"/>
              <a:t>DoS</a:t>
            </a:r>
            <a:r>
              <a:rPr lang="en-US" sz="2400" dirty="0" smtClean="0"/>
              <a:t> attacks can cost million of $$$$ to a company</a:t>
            </a:r>
          </a:p>
          <a:p>
            <a:r>
              <a:rPr lang="en-US" sz="2400" dirty="0" smtClean="0"/>
              <a:t>We will explore more types and sub-types of </a:t>
            </a:r>
            <a:r>
              <a:rPr lang="en-US" sz="2400" dirty="0" err="1" smtClean="0"/>
              <a:t>DoS</a:t>
            </a:r>
            <a:r>
              <a:rPr lang="en-US" sz="2400" dirty="0" smtClean="0"/>
              <a:t> attacks.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10339</TotalTime>
  <Words>1412</Words>
  <Application>Microsoft Office PowerPoint</Application>
  <PresentationFormat>On-screen Show (4:3)</PresentationFormat>
  <Paragraphs>182</Paragraphs>
  <Slides>29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os-8</vt:lpstr>
      <vt:lpstr>Slide 1</vt:lpstr>
      <vt:lpstr>Summary of the previous lecture</vt:lpstr>
      <vt:lpstr>Slide 3</vt:lpstr>
      <vt:lpstr>Outlines</vt:lpstr>
      <vt:lpstr>Objectives</vt:lpstr>
      <vt:lpstr>Different Types of Attacks and Threats </vt:lpstr>
      <vt:lpstr>Viruses</vt:lpstr>
      <vt:lpstr>Virus Types</vt:lpstr>
      <vt:lpstr>Slide 9</vt:lpstr>
      <vt:lpstr>Slide 10</vt:lpstr>
      <vt:lpstr>Example of Macro Virus </vt:lpstr>
      <vt:lpstr>Trap Door</vt:lpstr>
      <vt:lpstr>Worms</vt:lpstr>
      <vt:lpstr>Trojan Horse</vt:lpstr>
      <vt:lpstr>Trojan Horses</vt:lpstr>
      <vt:lpstr>Types of Trojan Horses (1/2)</vt:lpstr>
      <vt:lpstr>Types of Trojan Horses (2/2)</vt:lpstr>
      <vt:lpstr>Phishing</vt:lpstr>
      <vt:lpstr>Denial of Service (DoS) Attacks</vt:lpstr>
      <vt:lpstr>Categories of Denial of Service Attacks</vt:lpstr>
      <vt:lpstr>DoS: Stopping Services (locally)</vt:lpstr>
      <vt:lpstr>DoS: Exhausting Resources (Locally )</vt:lpstr>
      <vt:lpstr>DoS: Stopping Services (Remotely)</vt:lpstr>
      <vt:lpstr>DoS: Exhausting Resources (Remotely)</vt:lpstr>
      <vt:lpstr>DDoS</vt:lpstr>
      <vt:lpstr>Great Programming Required?</vt:lpstr>
      <vt:lpstr>Summary of today’s lecture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253</cp:revision>
  <cp:lastPrinted>2001-06-14T13:58:17Z</cp:lastPrinted>
  <dcterms:created xsi:type="dcterms:W3CDTF">2011-01-13T23:43:38Z</dcterms:created>
  <dcterms:modified xsi:type="dcterms:W3CDTF">2015-05-25T06:04:02Z</dcterms:modified>
</cp:coreProperties>
</file>