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27"/>
  </p:notesMasterIdLst>
  <p:handoutMasterIdLst>
    <p:handoutMasterId r:id="rId28"/>
  </p:handoutMasterIdLst>
  <p:sldIdLst>
    <p:sldId id="403" r:id="rId2"/>
    <p:sldId id="404" r:id="rId3"/>
    <p:sldId id="483" r:id="rId4"/>
    <p:sldId id="348" r:id="rId5"/>
    <p:sldId id="633" r:id="rId6"/>
    <p:sldId id="584" r:id="rId7"/>
    <p:sldId id="612" r:id="rId8"/>
    <p:sldId id="618" r:id="rId9"/>
    <p:sldId id="613" r:id="rId10"/>
    <p:sldId id="614" r:id="rId11"/>
    <p:sldId id="615" r:id="rId12"/>
    <p:sldId id="637" r:id="rId13"/>
    <p:sldId id="638" r:id="rId14"/>
    <p:sldId id="639" r:id="rId15"/>
    <p:sldId id="616" r:id="rId16"/>
    <p:sldId id="620" r:id="rId17"/>
    <p:sldId id="623" r:id="rId18"/>
    <p:sldId id="624" r:id="rId19"/>
    <p:sldId id="635" r:id="rId20"/>
    <p:sldId id="626" r:id="rId21"/>
    <p:sldId id="627" r:id="rId22"/>
    <p:sldId id="632" r:id="rId23"/>
    <p:sldId id="602" r:id="rId24"/>
    <p:sldId id="603" r:id="rId25"/>
    <p:sldId id="501" r:id="rId26"/>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816">
          <p15:clr>
            <a:srgbClr val="A4A3A4"/>
          </p15:clr>
        </p15:guide>
        <p15:guide id="2" pos="440">
          <p15:clr>
            <a:srgbClr val="A4A3A4"/>
          </p15:clr>
        </p15:guide>
      </p15:sldGuideLst>
    </p:ext>
    <p:ext uri="{2D200454-40CA-4A62-9FC3-DE9A4176ACB9}">
      <p15:notesGuideLst xmlns:p15="http://schemas.microsoft.com/office/powerpoint/2012/main" xmlns="">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6600"/>
    <a:srgbClr val="FF0000"/>
    <a:srgbClr val="CCECFF"/>
    <a:srgbClr val="66CCFF"/>
    <a:srgbClr val="CCFFFF"/>
    <a:srgbClr val="F8F8F8"/>
    <a:srgbClr val="EAEA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445" autoAdjust="0"/>
    <p:restoredTop sz="94660"/>
  </p:normalViewPr>
  <p:slideViewPr>
    <p:cSldViewPr snapToGrid="0">
      <p:cViewPr varScale="1">
        <p:scale>
          <a:sx n="62" d="100"/>
          <a:sy n="62" d="100"/>
        </p:scale>
        <p:origin x="-1464" y="-90"/>
      </p:cViewPr>
      <p:guideLst>
        <p:guide orient="horz" pos="816"/>
        <p:guide pos="44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smtClean="0">
                <a:latin typeface="Helvetica" panose="020B0604020202020204" pitchFamily="34" charset="0"/>
              </a:defRPr>
            </a:lvl1pPr>
          </a:lstStyle>
          <a:p>
            <a:pPr>
              <a:defRPr/>
            </a:pPr>
            <a:fld id="{890DDA38-5E15-4458-AA02-5DB6EAB597AB}" type="slidenum">
              <a:rPr lang="en-US" altLang="en-US"/>
              <a:pPr>
                <a:defRPr/>
              </a:pPr>
              <a:t>‹#›</a:t>
            </a:fld>
            <a:endParaRPr lang="en-US" altLang="en-US"/>
          </a:p>
        </p:txBody>
      </p:sp>
    </p:spTree>
    <p:extLst>
      <p:ext uri="{BB962C8B-B14F-4D97-AF65-F5344CB8AC3E}">
        <p14:creationId xmlns:p14="http://schemas.microsoft.com/office/powerpoint/2010/main" xmlns="" val="197865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smtClean="0">
                <a:latin typeface="Times New Roman" panose="02020603050405020304" pitchFamily="18" charset="0"/>
              </a:defRPr>
            </a:lvl1pPr>
          </a:lstStyle>
          <a:p>
            <a:pPr>
              <a:defRPr/>
            </a:pPr>
            <a:fld id="{5B7D5C97-239A-4625-A264-D204ED0A6B82}" type="slidenum">
              <a:rPr lang="en-US" altLang="en-US"/>
              <a:pPr>
                <a:defRPr/>
              </a:pPr>
              <a:t>‹#›</a:t>
            </a:fld>
            <a:endParaRPr lang="en-US" altLang="en-US"/>
          </a:p>
        </p:txBody>
      </p:sp>
    </p:spTree>
    <p:extLst>
      <p:ext uri="{BB962C8B-B14F-4D97-AF65-F5344CB8AC3E}">
        <p14:creationId xmlns:p14="http://schemas.microsoft.com/office/powerpoint/2010/main" xmlns="" val="2256269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421441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E79C5F65-5830-41A0-8456-536F462C5A42}" type="slidenum">
              <a:rPr lang="en-US" altLang="en-US"/>
              <a:pPr/>
              <a:t>6</a:t>
            </a:fld>
            <a:endParaRPr lang="en-US" altLang="en-US"/>
          </a:p>
        </p:txBody>
      </p:sp>
      <p:sp>
        <p:nvSpPr>
          <p:cNvPr id="1087490"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p14="http://schemas.microsoft.com/office/powerpoint/2010/main" xmlns="" val="2707821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Times-Roman" charset="0"/>
              </a:rPr>
              <a:t>The OSI security architecture focuses on security attacks,mechanisms,and services. </a:t>
            </a:r>
            <a:endParaRPr lang="en-US" altLang="en-US" smtClean="0"/>
          </a:p>
        </p:txBody>
      </p:sp>
      <p:sp>
        <p:nvSpPr>
          <p:cNvPr id="2970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E0E164-02C3-41BE-840D-C684BAFF618F}" type="slidenum">
              <a:rPr lang="en-US" altLang="en-US">
                <a:latin typeface="Calibri" panose="020F0502020204030204" pitchFamily="34" charset="0"/>
              </a:rPr>
              <a:pPr eaLnBrk="1" hangingPunct="1"/>
              <a:t>7</a:t>
            </a:fld>
            <a:endParaRPr lang="en-US" altLang="en-US">
              <a:latin typeface="Calibri" panose="020F0502020204030204" pitchFamily="34" charset="0"/>
            </a:endParaRPr>
          </a:p>
        </p:txBody>
      </p:sp>
    </p:spTree>
    <p:extLst>
      <p:ext uri="{BB962C8B-B14F-4D97-AF65-F5344CB8AC3E}">
        <p14:creationId xmlns:p14="http://schemas.microsoft.com/office/powerpoint/2010/main" xmlns="" val="1957138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International telecommunication union (ITU) telecommunication standardization sector (ITU-T)</a:t>
            </a:r>
          </a:p>
        </p:txBody>
      </p:sp>
      <p:sp>
        <p:nvSpPr>
          <p:cNvPr id="2867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09ECC39-4969-409B-9F83-837E8C38CE21}" type="slidenum">
              <a:rPr lang="en-US" altLang="en-US">
                <a:latin typeface="Calibri" panose="020F0502020204030204" pitchFamily="34" charset="0"/>
              </a:rPr>
              <a:pPr eaLnBrk="1" hangingPunct="1"/>
              <a:t>8</a:t>
            </a:fld>
            <a:endParaRPr lang="en-US" altLang="en-US">
              <a:latin typeface="Calibri" panose="020F0502020204030204" pitchFamily="34" charset="0"/>
            </a:endParaRPr>
          </a:p>
        </p:txBody>
      </p:sp>
    </p:spTree>
    <p:extLst>
      <p:ext uri="{BB962C8B-B14F-4D97-AF65-F5344CB8AC3E}">
        <p14:creationId xmlns:p14="http://schemas.microsoft.com/office/powerpoint/2010/main" xmlns="" val="1036477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A threat is a possible potential danger that might exploit a vulnerability.</a:t>
            </a:r>
          </a:p>
          <a:p>
            <a:pPr eaLnBrk="1" hangingPunct="1">
              <a:spcBef>
                <a:spcPct val="0"/>
              </a:spcBef>
            </a:pPr>
            <a:endParaRPr lang="en-US" altLang="en-US" smtClean="0"/>
          </a:p>
          <a:p>
            <a:pPr eaLnBrk="1" hangingPunct="1">
              <a:spcBef>
                <a:spcPct val="0"/>
              </a:spcBef>
            </a:pPr>
            <a:r>
              <a:rPr lang="en-US" altLang="en-US" smtClean="0"/>
              <a:t>Is a sequence of commands that take advantage of a vulnerability in order to cause</a:t>
            </a:r>
          </a:p>
          <a:p>
            <a:pPr eaLnBrk="1" hangingPunct="1">
              <a:spcBef>
                <a:spcPct val="0"/>
              </a:spcBef>
            </a:pPr>
            <a:r>
              <a:rPr lang="en-US" altLang="en-US" b="1" smtClean="0"/>
              <a:t>vulnerability</a:t>
            </a:r>
            <a:r>
              <a:rPr lang="en-US" altLang="en-US" smtClean="0"/>
              <a:t> is applied to a weakness in a system which allows an attacker to violate the integrity of that system.</a:t>
            </a:r>
          </a:p>
        </p:txBody>
      </p:sp>
      <p:sp>
        <p:nvSpPr>
          <p:cNvPr id="307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8C85A4-B6BE-4598-A6CF-1B3287A49420}" type="slidenum">
              <a:rPr lang="en-US" altLang="en-US">
                <a:latin typeface="Calibri" panose="020F0502020204030204" pitchFamily="34" charset="0"/>
              </a:rPr>
              <a:pPr eaLnBrk="1" hangingPunct="1"/>
              <a:t>9</a:t>
            </a:fld>
            <a:endParaRPr lang="en-US" altLang="en-US">
              <a:latin typeface="Calibri" panose="020F0502020204030204" pitchFamily="34" charset="0"/>
            </a:endParaRPr>
          </a:p>
        </p:txBody>
      </p:sp>
    </p:spTree>
    <p:extLst>
      <p:ext uri="{BB962C8B-B14F-4D97-AF65-F5344CB8AC3E}">
        <p14:creationId xmlns:p14="http://schemas.microsoft.com/office/powerpoint/2010/main" xmlns="" val="3603006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Times-Roman" charset="0"/>
              </a:rPr>
              <a:t>Passive attacks attempt to learn or make use of information from the system but does not affect system resources.</a:t>
            </a:r>
          </a:p>
          <a:p>
            <a:pPr eaLnBrk="1" hangingPunct="1">
              <a:spcBef>
                <a:spcPct val="0"/>
              </a:spcBef>
            </a:pPr>
            <a:r>
              <a:rPr lang="en-US" altLang="en-US" smtClean="0">
                <a:latin typeface="Times-Roman" charset="0"/>
              </a:rPr>
              <a:t>By </a:t>
            </a:r>
            <a:r>
              <a:rPr lang="en-AU" altLang="en-US" smtClean="0"/>
              <a:t>eavesdropping on, or monitoring of, transmissions to:</a:t>
            </a:r>
          </a:p>
          <a:p>
            <a:pPr lvl="1" eaLnBrk="1" hangingPunct="1">
              <a:spcBef>
                <a:spcPct val="0"/>
              </a:spcBef>
            </a:pPr>
            <a:r>
              <a:rPr lang="en-US" altLang="en-US" smtClean="0"/>
              <a:t>+ obtain message contents or</a:t>
            </a:r>
          </a:p>
          <a:p>
            <a:pPr lvl="1" eaLnBrk="1" hangingPunct="1">
              <a:spcBef>
                <a:spcPct val="0"/>
              </a:spcBef>
            </a:pPr>
            <a:r>
              <a:rPr lang="en-US" altLang="en-US" smtClean="0"/>
              <a:t>+ monitor traffic flows ( … opponent could determine the frequency and length of messages being exchange this kind of information maybe helpful in determining the nature of communication that was taking place) </a:t>
            </a:r>
          </a:p>
          <a:p>
            <a:pPr eaLnBrk="1" hangingPunct="1">
              <a:spcBef>
                <a:spcPct val="0"/>
              </a:spcBef>
            </a:pPr>
            <a:r>
              <a:rPr lang="en-US" altLang="en-US" smtClean="0"/>
              <a:t>Are difficult to detect </a:t>
            </a:r>
            <a:r>
              <a:rPr lang="en-US" altLang="en-US" smtClean="0">
                <a:latin typeface="Times-Roman" charset="0"/>
              </a:rPr>
              <a:t>because they do not involve any alteration of the data.</a:t>
            </a:r>
            <a:endParaRPr lang="en-US" altLang="en-US" smtClean="0"/>
          </a:p>
          <a:p>
            <a:pPr eaLnBrk="1" hangingPunct="1">
              <a:spcBef>
                <a:spcPct val="0"/>
              </a:spcBef>
            </a:pPr>
            <a:endParaRPr lang="en-US" altLang="en-US" smtClean="0"/>
          </a:p>
        </p:txBody>
      </p:sp>
      <p:sp>
        <p:nvSpPr>
          <p:cNvPr id="3174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7DB7A25-75D0-493D-A13B-50F350919990}" type="slidenum">
              <a:rPr lang="en-US" altLang="en-US">
                <a:latin typeface="Calibri" panose="020F0502020204030204" pitchFamily="34" charset="0"/>
              </a:rPr>
              <a:pPr eaLnBrk="1" hangingPunct="1"/>
              <a:t>10</a:t>
            </a:fld>
            <a:endParaRPr lang="en-US" altLang="en-US">
              <a:latin typeface="Calibri" panose="020F0502020204030204" pitchFamily="34" charset="0"/>
            </a:endParaRPr>
          </a:p>
        </p:txBody>
      </p:sp>
    </p:spTree>
    <p:extLst>
      <p:ext uri="{BB962C8B-B14F-4D97-AF65-F5344CB8AC3E}">
        <p14:creationId xmlns:p14="http://schemas.microsoft.com/office/powerpoint/2010/main" xmlns="" val="693726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AU" altLang="en-US" sz="1100" smtClean="0"/>
              <a:t>Active attacks </a:t>
            </a:r>
            <a:r>
              <a:rPr lang="en-US" altLang="en-US" smtClean="0">
                <a:latin typeface="Times-Roman" charset="0"/>
              </a:rPr>
              <a:t>attempt to alter system resources or affect their operation.</a:t>
            </a:r>
          </a:p>
          <a:p>
            <a:pPr eaLnBrk="1" hangingPunct="1">
              <a:lnSpc>
                <a:spcPct val="90000"/>
              </a:lnSpc>
              <a:spcBef>
                <a:spcPct val="0"/>
              </a:spcBef>
            </a:pPr>
            <a:r>
              <a:rPr lang="en-US" altLang="en-US" smtClean="0">
                <a:latin typeface="Times-Roman" charset="0"/>
              </a:rPr>
              <a:t>By </a:t>
            </a:r>
            <a:r>
              <a:rPr lang="en-AU" altLang="en-US" sz="1100" smtClean="0"/>
              <a:t>modification of data stream to:</a:t>
            </a:r>
          </a:p>
          <a:p>
            <a:pPr lvl="1" eaLnBrk="1" hangingPunct="1">
              <a:lnSpc>
                <a:spcPct val="90000"/>
              </a:lnSpc>
              <a:spcBef>
                <a:spcPct val="0"/>
              </a:spcBef>
            </a:pPr>
            <a:r>
              <a:rPr lang="en-US" altLang="en-US" sz="1100" smtClean="0"/>
              <a:t>+ masquerade of one entity as some other</a:t>
            </a:r>
            <a:endParaRPr lang="en-AU" altLang="en-US" sz="1100" smtClean="0"/>
          </a:p>
          <a:p>
            <a:pPr lvl="1" eaLnBrk="1" hangingPunct="1">
              <a:lnSpc>
                <a:spcPct val="90000"/>
              </a:lnSpc>
              <a:spcBef>
                <a:spcPct val="0"/>
              </a:spcBef>
            </a:pPr>
            <a:r>
              <a:rPr lang="en-US" altLang="en-US" sz="1100" smtClean="0"/>
              <a:t>+ replay previous messages (as shown above in </a:t>
            </a:r>
            <a:r>
              <a:rPr lang="en-US" altLang="en-US" smtClean="0"/>
              <a:t>Stallings </a:t>
            </a:r>
            <a:r>
              <a:rPr lang="en-US" altLang="en-US" sz="1100" smtClean="0"/>
              <a:t>Figure 1.4b)</a:t>
            </a:r>
          </a:p>
          <a:p>
            <a:pPr lvl="1" eaLnBrk="1" hangingPunct="1">
              <a:lnSpc>
                <a:spcPct val="90000"/>
              </a:lnSpc>
              <a:spcBef>
                <a:spcPct val="0"/>
              </a:spcBef>
            </a:pPr>
            <a:r>
              <a:rPr lang="en-US" altLang="en-US" sz="1100" smtClean="0"/>
              <a:t>+ modify messages in transit</a:t>
            </a:r>
          </a:p>
          <a:p>
            <a:pPr lvl="1" eaLnBrk="1" hangingPunct="1">
              <a:lnSpc>
                <a:spcPct val="90000"/>
              </a:lnSpc>
              <a:spcBef>
                <a:spcPct val="0"/>
              </a:spcBef>
            </a:pPr>
            <a:r>
              <a:rPr lang="en-US" altLang="en-US" sz="1100" smtClean="0"/>
              <a:t>+ denial of service</a:t>
            </a:r>
            <a:endParaRPr lang="en-US" altLang="en-US" smtClean="0">
              <a:latin typeface="Times-Roman" charset="0"/>
            </a:endParaRPr>
          </a:p>
          <a:p>
            <a:pPr eaLnBrk="1" hangingPunct="1">
              <a:lnSpc>
                <a:spcPct val="90000"/>
              </a:lnSpc>
              <a:spcBef>
                <a:spcPct val="0"/>
              </a:spcBef>
            </a:pPr>
            <a:r>
              <a:rPr lang="en-US" altLang="en-US" smtClean="0">
                <a:latin typeface="Times-Roman" charset="0"/>
              </a:rPr>
              <a:t>Active attacks present the opposite characteristics of passive attacks. Whereas passive attacks are difficult to detect, measures are available to prevent their success. On the other hand, it is quite difficult to prevent active attacks absolutely, because of the wide variety of potential physical,software,and network vulnerabilities. Instead, the goal is to detect active attacks and to recover from any disruption or delays caused by them.</a:t>
            </a:r>
          </a:p>
          <a:p>
            <a:pPr eaLnBrk="1" hangingPunct="1">
              <a:spcBef>
                <a:spcPct val="0"/>
              </a:spcBef>
            </a:pPr>
            <a:endParaRPr lang="en-US" altLang="en-US" smtClean="0"/>
          </a:p>
        </p:txBody>
      </p:sp>
      <p:sp>
        <p:nvSpPr>
          <p:cNvPr id="3277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47A0B86-6CDF-4190-B744-33BF7647DE82}" type="slidenum">
              <a:rPr lang="en-US" altLang="en-US">
                <a:latin typeface="Calibri" panose="020F0502020204030204" pitchFamily="34" charset="0"/>
              </a:rPr>
              <a:pPr eaLnBrk="1" hangingPunct="1"/>
              <a:t>11</a:t>
            </a:fld>
            <a:endParaRPr lang="en-US" altLang="en-US">
              <a:latin typeface="Calibri" panose="020F0502020204030204" pitchFamily="34" charset="0"/>
            </a:endParaRPr>
          </a:p>
        </p:txBody>
      </p:sp>
    </p:spTree>
    <p:extLst>
      <p:ext uri="{BB962C8B-B14F-4D97-AF65-F5344CB8AC3E}">
        <p14:creationId xmlns:p14="http://schemas.microsoft.com/office/powerpoint/2010/main" xmlns="" val="2472400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3E95AD51-5532-4645-AC44-C2746C1744AF}" type="slidenum">
              <a:rPr lang="en-US" altLang="en-US" sz="1300">
                <a:latin typeface="Helvetica" panose="020B0604020202020204" pitchFamily="34" charset="0"/>
              </a:rPr>
              <a:pPr/>
              <a:t>16</a:t>
            </a:fld>
            <a:endParaRPr lang="en-US" altLang="en-US" sz="1300">
              <a:latin typeface="Helvetica" panose="020B0604020202020204" pitchFamily="34"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4022728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E59ADEAC-9D39-4F13-97F8-41C407BE9864}" type="slidenum">
              <a:rPr lang="en-US" altLang="en-US" sz="1300">
                <a:latin typeface="Helvetica" panose="020B0604020202020204" pitchFamily="34" charset="0"/>
              </a:rPr>
              <a:pPr/>
              <a:t>17</a:t>
            </a:fld>
            <a:endParaRPr lang="en-US" altLang="en-US" sz="1300">
              <a:latin typeface="Helvetica" panose="020B0604020202020204" pitchFamily="34"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2777157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0880E5B7-C1BA-4AEF-8910-57D4AE928DBC}" type="slidenum">
              <a:rPr lang="en-US" altLang="en-US" sz="1300">
                <a:latin typeface="Helvetica" panose="020B0604020202020204" pitchFamily="34" charset="0"/>
              </a:rPr>
              <a:pPr/>
              <a:t>18</a:t>
            </a:fld>
            <a:endParaRPr lang="en-US" altLang="en-US" sz="1300">
              <a:latin typeface="Helvetica" panose="020B0604020202020204" pitchFamily="34"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606720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9268C5F2-EF4C-49BD-8E55-98E49C31B1DE}" type="slidenum">
              <a:rPr lang="en-US" altLang="en-US" sz="1300">
                <a:latin typeface="Helvetica" panose="020B0604020202020204" pitchFamily="34" charset="0"/>
              </a:rPr>
              <a:pPr/>
              <a:t>20</a:t>
            </a:fld>
            <a:endParaRPr lang="en-US" altLang="en-US" sz="1300">
              <a:latin typeface="Helvetica" panose="020B0604020202020204" pitchFamily="34"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4267108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71EB55DD-80D6-414E-9C54-07E3167C0E39}" type="slidenum">
              <a:rPr lang="en-US" altLang="en-US" sz="1300">
                <a:latin typeface="Helvetica" panose="020B0604020202020204" pitchFamily="34" charset="0"/>
              </a:rPr>
              <a:pPr/>
              <a:t>21</a:t>
            </a:fld>
            <a:endParaRPr lang="en-US" altLang="en-US" sz="1300">
              <a:latin typeface="Helvetica" panose="020B0604020202020204" pitchFamily="34"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391684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02D07D5A-BF1B-45D6-A105-BBB6CCE4CCC2}" type="slidenum">
              <a:rPr lang="en-US" altLang="en-US" sz="1300">
                <a:latin typeface="Helvetica" panose="020B0604020202020204" pitchFamily="34" charset="0"/>
              </a:rPr>
              <a:pPr/>
              <a:t>22</a:t>
            </a:fld>
            <a:endParaRPr lang="en-US" altLang="en-US" sz="1300">
              <a:latin typeface="Helvetica" panose="020B0604020202020204"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2192347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2EBA187-3F9C-4A31-ABE2-454C7EF753BC}" type="slidenum">
              <a:rPr lang="en-US" altLang="en-US" sz="1300">
                <a:latin typeface="Helvetica" panose="020B0604020202020204" pitchFamily="34" charset="0"/>
              </a:rPr>
              <a:pPr>
                <a:spcBef>
                  <a:spcPct val="0"/>
                </a:spcBef>
              </a:pPr>
              <a:t>25</a:t>
            </a:fld>
            <a:endParaRPr lang="en-US" altLang="en-US" sz="130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20468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p14="http://schemas.microsoft.com/office/powerpoint/2010/main" xmlns="" val="88475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5985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74536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7162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3054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4839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447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85375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07382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2427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78833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pPr lvl="0"/>
            <a:endParaRPr lang="en-US" noProof="0" smtClean="0"/>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xfrm>
            <a:off x="6553200" y="6243638"/>
            <a:ext cx="2133600" cy="457200"/>
          </a:xfrm>
          <a:prstGeom prst="rect">
            <a:avLst/>
          </a:prstGeom>
          <a:ln/>
        </p:spPr>
        <p:txBody>
          <a:bodyPr/>
          <a:lstStyle>
            <a:lvl1pPr>
              <a:defRPr/>
            </a:lvl1pPr>
          </a:lstStyle>
          <a:p>
            <a:pPr>
              <a:defRPr/>
            </a:pPr>
            <a:fld id="{0CC402A5-7892-4331-B431-39F7C6C923FD}" type="slidenum">
              <a:rPr lang="en-US" altLang="en-US"/>
              <a:pPr>
                <a:defRPr/>
              </a:pPr>
              <a:t>‹#›</a:t>
            </a:fld>
            <a:endParaRPr lang="en-US" altLang="en-US"/>
          </a:p>
        </p:txBody>
      </p:sp>
    </p:spTree>
    <p:extLst>
      <p:ext uri="{BB962C8B-B14F-4D97-AF65-F5344CB8AC3E}">
        <p14:creationId xmlns:p14="http://schemas.microsoft.com/office/powerpoint/2010/main" xmlns="" val="1688228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1" r:id="rId12"/>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oleObject" Target="../embeddings/oleObject1.bin"/><Relationship Id="rId7" Type="http://schemas.openxmlformats.org/officeDocument/2006/relationships/image" Target="../media/image7.gi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4.bin"/><Relationship Id="rId11" Type="http://schemas.openxmlformats.org/officeDocument/2006/relationships/image" Target="../media/image11.gif"/><Relationship Id="rId5" Type="http://schemas.openxmlformats.org/officeDocument/2006/relationships/oleObject" Target="../embeddings/oleObject3.bin"/><Relationship Id="rId10" Type="http://schemas.openxmlformats.org/officeDocument/2006/relationships/image" Target="../media/image10.gif"/><Relationship Id="rId4" Type="http://schemas.openxmlformats.org/officeDocument/2006/relationships/oleObject" Target="../embeddings/oleObject2.bin"/><Relationship Id="rId9" Type="http://schemas.openxmlformats.org/officeDocument/2006/relationships/image" Target="../media/image9.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Network Security</a:t>
            </a:r>
          </a:p>
          <a:p>
            <a:pPr marL="0" indent="0" algn="ctr">
              <a:lnSpc>
                <a:spcPct val="150000"/>
              </a:lnSpc>
              <a:buFont typeface="Monotype Sorts" pitchFamily="-84" charset="2"/>
              <a:buNone/>
              <a:defRPr/>
            </a:pPr>
            <a:r>
              <a:rPr lang="en-GB" sz="4400" smtClean="0">
                <a:solidFill>
                  <a:schemeClr val="bg2">
                    <a:lumMod val="75000"/>
                  </a:schemeClr>
                </a:solidFill>
              </a:rPr>
              <a:t>Lecture 4</a:t>
            </a:r>
            <a:endParaRPr lang="en-GB" sz="4400" dirty="0" smtClean="0">
              <a:solidFill>
                <a:schemeClr val="bg2">
                  <a:lumMod val="75000"/>
                </a:schemeClr>
              </a:solidFill>
            </a:endParaRPr>
          </a:p>
          <a:p>
            <a:pPr marL="0" indent="0" algn="ctr">
              <a:lnSpc>
                <a:spcPct val="150000"/>
              </a:lnSpc>
              <a:buFont typeface="Monotype Sorts" pitchFamily="-84" charset="2"/>
              <a:buNone/>
              <a:defRPr/>
            </a:pPr>
            <a:endParaRPr lang="en-GB" sz="4400" dirty="0" smtClean="0">
              <a:solidFill>
                <a:schemeClr val="bg2">
                  <a:lumMod val="75000"/>
                </a:schemeClr>
              </a:solidFill>
            </a:endParaRPr>
          </a:p>
          <a:p>
            <a:pPr marL="0" indent="0" algn="ctr">
              <a:lnSpc>
                <a:spcPct val="150000"/>
              </a:lnSpc>
              <a:buFont typeface="Monotype Sorts" pitchFamily="-84" charset="2"/>
              <a:buNone/>
              <a:defRPr/>
            </a:pPr>
            <a:r>
              <a:rPr lang="en-GB" sz="2800" dirty="0" smtClean="0">
                <a:solidFill>
                  <a:schemeClr val="bg2">
                    <a:lumMod val="75000"/>
                  </a:schemeClr>
                </a:solidFill>
              </a:rPr>
              <a:t>Presented by: Dr. Munam Ali Shah </a:t>
            </a:r>
          </a:p>
          <a:p>
            <a:pPr marL="0" indent="0" algn="ctr">
              <a:lnSpc>
                <a:spcPct val="150000"/>
              </a:lnSpc>
              <a:buFont typeface="Monotype Sorts" pitchFamily="-84" charset="2"/>
              <a:buNone/>
              <a:defRPr/>
            </a:pP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cy-GB" altLang="en-US" dirty="0" smtClean="0"/>
              <a:t>Summary of the previous lecture</a:t>
            </a:r>
          </a:p>
        </p:txBody>
      </p:sp>
      <p:sp>
        <p:nvSpPr>
          <p:cNvPr id="6147" name="Content Placeholder 2"/>
          <p:cNvSpPr>
            <a:spLocks noGrp="1"/>
          </p:cNvSpPr>
          <p:nvPr>
            <p:ph idx="1"/>
          </p:nvPr>
        </p:nvSpPr>
        <p:spPr/>
        <p:txBody>
          <a:bodyPr/>
          <a:lstStyle/>
          <a:p>
            <a:pPr marL="0" indent="0">
              <a:buFont typeface="Monotype Sorts" pitchFamily="-84" charset="2"/>
              <a:buNone/>
            </a:pPr>
            <a:r>
              <a:rPr lang="en-GB" altLang="en-US" sz="2400" dirty="0" smtClean="0"/>
              <a:t>Prevention, Detection and Reaction</a:t>
            </a:r>
          </a:p>
          <a:p>
            <a:pPr marL="0" indent="0">
              <a:buFont typeface="Monotype Sorts" pitchFamily="-84" charset="2"/>
              <a:buNone/>
            </a:pPr>
            <a:r>
              <a:rPr lang="en-GB" altLang="en-US" sz="2400" dirty="0" smtClean="0"/>
              <a:t>How much security</a:t>
            </a:r>
          </a:p>
          <a:p>
            <a:pPr marL="0" indent="0">
              <a:buFont typeface="Monotype Sorts" pitchFamily="-84" charset="2"/>
              <a:buNone/>
            </a:pPr>
            <a:r>
              <a:rPr lang="en-GB" altLang="en-US" sz="2400" dirty="0" smtClean="0"/>
              <a:t>Security trade-offs (productivity, functionality)</a:t>
            </a:r>
          </a:p>
          <a:p>
            <a:pPr marL="0" indent="0">
              <a:buFont typeface="Monotype Sorts" pitchFamily="-84" charset="2"/>
              <a:buNone/>
            </a:pPr>
            <a:r>
              <a:rPr lang="en-GB" altLang="en-US" sz="2400" dirty="0" smtClean="0"/>
              <a:t>Penetration testing tool</a:t>
            </a:r>
          </a:p>
          <a:p>
            <a:pPr marL="0" indent="0">
              <a:buFont typeface="Monotype Sorts" pitchFamily="-84" charset="2"/>
              <a:buNone/>
            </a:pPr>
            <a:r>
              <a:rPr lang="en-GB" altLang="en-US" sz="2400" dirty="0" smtClean="0"/>
              <a:t>No free lunch</a:t>
            </a:r>
          </a:p>
          <a:p>
            <a:pPr marL="0" indent="0">
              <a:buFont typeface="Monotype Sorts" pitchFamily="-84" charset="2"/>
              <a:buNone/>
            </a:pPr>
            <a:endParaRPr lang="en-GB" altLang="en-US" dirty="0" smtClean="0"/>
          </a:p>
          <a:p>
            <a:pPr marL="0" indent="0">
              <a:buFont typeface="Monotype Sorts" pitchFamily="-84" charset="2"/>
              <a:buNone/>
            </a:pPr>
            <a:endParaRPr lang="en-GB" altLang="en-US" dirty="0" smtClean="0"/>
          </a:p>
          <a:p>
            <a:pPr marL="0" indent="0">
              <a:buFont typeface="Monotype Sorts" pitchFamily="-84" charset="2"/>
              <a:buNone/>
            </a:pPr>
            <a:endParaRPr lang="en-GB" altLang="en-US" dirty="0" smtClean="0"/>
          </a:p>
        </p:txBody>
      </p:sp>
      <p:sp>
        <p:nvSpPr>
          <p:cNvPr id="4" name="Rectangle 3"/>
          <p:cNvSpPr/>
          <p:nvPr/>
        </p:nvSpPr>
        <p:spPr bwMode="auto">
          <a:xfrm>
            <a:off x="5854700" y="6427788"/>
            <a:ext cx="3275013" cy="41592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61938" y="6426200"/>
            <a:ext cx="3275012" cy="417513"/>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GB" altLang="en-US" dirty="0" smtClean="0"/>
              <a:t>Outlines</a:t>
            </a:r>
            <a:endParaRPr lang="en-US" altLang="en-US" dirty="0" smtClean="0"/>
          </a:p>
        </p:txBody>
      </p:sp>
      <p:sp>
        <p:nvSpPr>
          <p:cNvPr id="3" name="Content Placeholder 2"/>
          <p:cNvSpPr>
            <a:spLocks noGrp="1"/>
          </p:cNvSpPr>
          <p:nvPr>
            <p:ph idx="1"/>
          </p:nvPr>
        </p:nvSpPr>
        <p:spPr>
          <a:xfrm>
            <a:off x="806450" y="1233488"/>
            <a:ext cx="7880350" cy="4530725"/>
          </a:xfrm>
        </p:spPr>
        <p:txBody>
          <a:bodyPr/>
          <a:lstStyle/>
          <a:p>
            <a:pPr>
              <a:defRPr/>
            </a:pPr>
            <a:r>
              <a:rPr lang="en-US" sz="2400" dirty="0" smtClean="0"/>
              <a:t>Security through obscurity</a:t>
            </a:r>
          </a:p>
          <a:p>
            <a:pPr>
              <a:defRPr/>
            </a:pPr>
            <a:r>
              <a:rPr lang="en-US" sz="2400" dirty="0" smtClean="0"/>
              <a:t>Aspects of Security</a:t>
            </a:r>
          </a:p>
          <a:p>
            <a:pPr>
              <a:defRPr/>
            </a:pPr>
            <a:r>
              <a:rPr lang="en-US" sz="2400" dirty="0" smtClean="0"/>
              <a:t>OSI Security architecture</a:t>
            </a:r>
          </a:p>
          <a:p>
            <a:pPr>
              <a:defRPr/>
            </a:pPr>
            <a:r>
              <a:rPr lang="en-US" sz="2400" dirty="0" smtClean="0"/>
              <a:t>Active and Passive attacks</a:t>
            </a:r>
          </a:p>
          <a:p>
            <a:pPr>
              <a:defRPr/>
            </a:pPr>
            <a:r>
              <a:rPr lang="en-US" sz="2400" dirty="0" smtClean="0"/>
              <a:t>Protection</a:t>
            </a:r>
            <a:r>
              <a:rPr lang="en-US" sz="2400" dirty="0"/>
              <a:t> </a:t>
            </a:r>
            <a:r>
              <a:rPr lang="en-US" sz="2400" dirty="0" smtClean="0"/>
              <a:t>and access rights</a:t>
            </a:r>
          </a:p>
          <a:p>
            <a:pPr>
              <a:defRPr/>
            </a:pPr>
            <a:endParaRPr lang="en-US" sz="2400" dirty="0" smtClean="0"/>
          </a:p>
          <a:p>
            <a:pPr>
              <a:defRPr/>
            </a:pP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smtClean="0"/>
              <a:t>Objectives</a:t>
            </a:r>
          </a:p>
        </p:txBody>
      </p:sp>
      <p:sp>
        <p:nvSpPr>
          <p:cNvPr id="26627" name="Rectangle 3"/>
          <p:cNvSpPr>
            <a:spLocks noGrp="1" noChangeArrowheads="1"/>
          </p:cNvSpPr>
          <p:nvPr>
            <p:ph type="body" idx="4294967295"/>
          </p:nvPr>
        </p:nvSpPr>
        <p:spPr/>
        <p:txBody>
          <a:bodyPr/>
          <a:lstStyle/>
          <a:p>
            <a:pPr>
              <a:lnSpc>
                <a:spcPct val="150000"/>
              </a:lnSpc>
            </a:pPr>
            <a:r>
              <a:rPr lang="en-US" altLang="en-US" sz="2400" dirty="0" smtClean="0"/>
              <a:t>To describe the difference between security and protection.</a:t>
            </a:r>
          </a:p>
          <a:p>
            <a:pPr>
              <a:lnSpc>
                <a:spcPct val="150000"/>
              </a:lnSpc>
            </a:pPr>
            <a:r>
              <a:rPr lang="en-US" altLang="en-US" sz="2400" dirty="0" smtClean="0"/>
              <a:t>To understand access privileges and create access right </a:t>
            </a:r>
            <a:r>
              <a:rPr lang="en-US" altLang="en-US" sz="2400" dirty="0" err="1" smtClean="0"/>
              <a:t>metrix</a:t>
            </a:r>
            <a:r>
              <a:rPr lang="en-US" altLang="en-US" sz="2400" dirty="0" smtClean="0"/>
              <a:t>. </a:t>
            </a:r>
          </a:p>
          <a:p>
            <a:pPr>
              <a:lnSpc>
                <a:spcPct val="150000"/>
              </a:lnSpc>
            </a:pPr>
            <a:r>
              <a:rPr lang="en-US" altLang="en-US" sz="2400" dirty="0" smtClean="0"/>
              <a:t>To understand how different security tools be used.</a:t>
            </a:r>
            <a:endParaRPr lang="en-US" alt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never a free lunch</a:t>
            </a:r>
            <a:endParaRPr lang="en-US" dirty="0"/>
          </a:p>
        </p:txBody>
      </p:sp>
      <p:sp>
        <p:nvSpPr>
          <p:cNvPr id="3" name="Content Placeholder 2"/>
          <p:cNvSpPr>
            <a:spLocks noGrp="1"/>
          </p:cNvSpPr>
          <p:nvPr>
            <p:ph idx="1"/>
          </p:nvPr>
        </p:nvSpPr>
        <p:spPr/>
        <p:txBody>
          <a:bodyPr/>
          <a:lstStyle/>
          <a:p>
            <a:r>
              <a:rPr lang="en-US" sz="2400" dirty="0" smtClean="0"/>
              <a:t>Means don’t go for free software, free wallpapers etc.</a:t>
            </a:r>
          </a:p>
          <a:p>
            <a:r>
              <a:rPr lang="en-US" sz="2400" dirty="0" smtClean="0"/>
              <a:t>No one is going to give you anything free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6466" name="Rectangle 2"/>
          <p:cNvSpPr>
            <a:spLocks noGrp="1" noChangeArrowheads="1"/>
          </p:cNvSpPr>
          <p:nvPr>
            <p:ph type="title"/>
          </p:nvPr>
        </p:nvSpPr>
        <p:spPr/>
        <p:txBody>
          <a:bodyPr/>
          <a:lstStyle/>
          <a:p>
            <a:r>
              <a:rPr lang="en-US" altLang="en-US" dirty="0"/>
              <a:t>Security through obscurity … ?</a:t>
            </a:r>
          </a:p>
        </p:txBody>
      </p:sp>
      <p:sp>
        <p:nvSpPr>
          <p:cNvPr id="1086467" name="Rectangle 3"/>
          <p:cNvSpPr>
            <a:spLocks noGrp="1" noChangeArrowheads="1"/>
          </p:cNvSpPr>
          <p:nvPr>
            <p:ph type="body" idx="1"/>
          </p:nvPr>
        </p:nvSpPr>
        <p:spPr>
          <a:xfrm>
            <a:off x="674370" y="1143000"/>
            <a:ext cx="8012430" cy="5017770"/>
          </a:xfrm>
        </p:spPr>
        <p:txBody>
          <a:bodyPr/>
          <a:lstStyle/>
          <a:p>
            <a:r>
              <a:rPr lang="en-US" altLang="en-US" sz="2000" i="1" dirty="0"/>
              <a:t>Security through obscurity</a:t>
            </a:r>
            <a:r>
              <a:rPr lang="en-US" altLang="en-US" sz="2000" dirty="0"/>
              <a:t> – hiding design </a:t>
            </a:r>
            <a:br>
              <a:rPr lang="en-US" altLang="en-US" sz="2000" dirty="0"/>
            </a:br>
            <a:r>
              <a:rPr lang="en-US" altLang="en-US" sz="2000" dirty="0"/>
              <a:t>or implementation details to gain security:</a:t>
            </a:r>
          </a:p>
          <a:p>
            <a:pPr lvl="1"/>
            <a:r>
              <a:rPr lang="en-US" altLang="en-US" sz="2000" dirty="0"/>
              <a:t>keeping secret not the key, but the encryption </a:t>
            </a:r>
            <a:br>
              <a:rPr lang="en-US" altLang="en-US" sz="2000" dirty="0"/>
            </a:br>
            <a:r>
              <a:rPr lang="en-US" altLang="en-US" sz="2000" dirty="0"/>
              <a:t>algorithm,</a:t>
            </a:r>
          </a:p>
          <a:p>
            <a:pPr lvl="1"/>
            <a:r>
              <a:rPr lang="en-US" altLang="en-US" sz="2000" dirty="0"/>
              <a:t>hiding a DB server under a name different from “</a:t>
            </a:r>
            <a:r>
              <a:rPr lang="en-US" altLang="en-US" sz="2000" dirty="0" err="1"/>
              <a:t>db</a:t>
            </a:r>
            <a:r>
              <a:rPr lang="en-US" altLang="en-US" sz="2000" dirty="0"/>
              <a:t>”, etc.</a:t>
            </a:r>
          </a:p>
          <a:p>
            <a:r>
              <a:rPr lang="en-US" altLang="en-US" sz="2000" dirty="0"/>
              <a:t>The idea </a:t>
            </a:r>
            <a:r>
              <a:rPr lang="en-US" altLang="en-US" sz="2000" dirty="0">
                <a:solidFill>
                  <a:srgbClr val="CC3300"/>
                </a:solidFill>
              </a:rPr>
              <a:t>doesn’t work</a:t>
            </a:r>
            <a:endParaRPr lang="en-US" altLang="en-US" sz="2000" dirty="0"/>
          </a:p>
          <a:p>
            <a:pPr lvl="1"/>
            <a:r>
              <a:rPr lang="en-US" altLang="en-US" sz="2000" dirty="0"/>
              <a:t>it’s difficult to keep </a:t>
            </a:r>
            <a:r>
              <a:rPr lang="en-US" altLang="en-US" sz="2000" dirty="0">
                <a:solidFill>
                  <a:srgbClr val="CC3300"/>
                </a:solidFill>
              </a:rPr>
              <a:t>secrets </a:t>
            </a:r>
            <a:r>
              <a:rPr lang="en-US" altLang="en-US" sz="2000" dirty="0"/>
              <a:t>(e.g. source code gets </a:t>
            </a:r>
            <a:r>
              <a:rPr lang="en-US" altLang="en-US" sz="2000" dirty="0">
                <a:solidFill>
                  <a:srgbClr val="CC3300"/>
                </a:solidFill>
              </a:rPr>
              <a:t>stolen</a:t>
            </a:r>
            <a:r>
              <a:rPr lang="en-US" altLang="en-US" sz="2000" dirty="0"/>
              <a:t>)</a:t>
            </a:r>
          </a:p>
          <a:p>
            <a:pPr lvl="1"/>
            <a:r>
              <a:rPr lang="en-US" altLang="en-US" sz="2000" dirty="0"/>
              <a:t>if security of a system depends on one secret, then, </a:t>
            </a:r>
            <a:br>
              <a:rPr lang="en-US" altLang="en-US" sz="2000" dirty="0"/>
            </a:br>
            <a:r>
              <a:rPr lang="en-US" altLang="en-US" sz="2000" dirty="0"/>
              <a:t>once it’s no longer a secret, the whole system is </a:t>
            </a:r>
            <a:r>
              <a:rPr lang="en-US" altLang="en-US" sz="2000" dirty="0">
                <a:solidFill>
                  <a:srgbClr val="CC3300"/>
                </a:solidFill>
              </a:rPr>
              <a:t>compromised</a:t>
            </a:r>
          </a:p>
          <a:p>
            <a:pPr lvl="1"/>
            <a:r>
              <a:rPr lang="en-US" altLang="en-US" sz="2000" dirty="0"/>
              <a:t>secret algorithms, protocols etc. will </a:t>
            </a:r>
            <a:r>
              <a:rPr lang="en-US" altLang="en-US" sz="2000" dirty="0">
                <a:solidFill>
                  <a:srgbClr val="CC3300"/>
                </a:solidFill>
              </a:rPr>
              <a:t>not</a:t>
            </a:r>
            <a:r>
              <a:rPr lang="en-US" altLang="en-US" sz="2000" dirty="0"/>
              <a:t> get </a:t>
            </a:r>
            <a:r>
              <a:rPr lang="en-US" altLang="en-US" sz="2000" dirty="0">
                <a:solidFill>
                  <a:srgbClr val="CC3300"/>
                </a:solidFill>
              </a:rPr>
              <a:t>reviewed</a:t>
            </a:r>
            <a:r>
              <a:rPr lang="en-US" altLang="en-US" sz="2000" dirty="0"/>
              <a:t> </a:t>
            </a:r>
            <a:r>
              <a:rPr lang="en-US" altLang="en-US" sz="2000" dirty="0">
                <a:sym typeface="Wingdings" panose="05000000000000000000" pitchFamily="2" charset="2"/>
              </a:rPr>
              <a:t></a:t>
            </a:r>
            <a:r>
              <a:rPr lang="en-US" altLang="en-US" sz="2000" dirty="0"/>
              <a:t> flaws won’t be spotted and fixed </a:t>
            </a:r>
            <a:r>
              <a:rPr lang="en-US" altLang="en-US" sz="2000" dirty="0">
                <a:sym typeface="Wingdings" panose="05000000000000000000" pitchFamily="2" charset="2"/>
              </a:rPr>
              <a:t> </a:t>
            </a:r>
            <a:r>
              <a:rPr lang="en-US" altLang="en-US" sz="2000" dirty="0">
                <a:solidFill>
                  <a:srgbClr val="CC3300"/>
                </a:solidFill>
                <a:sym typeface="Wingdings" panose="05000000000000000000" pitchFamily="2" charset="2"/>
              </a:rPr>
              <a:t>less security</a:t>
            </a:r>
            <a:endParaRPr lang="en-US" altLang="en-US" sz="2000" dirty="0">
              <a:solidFill>
                <a:srgbClr val="CC3300"/>
              </a:solidFill>
            </a:endParaRPr>
          </a:p>
          <a:p>
            <a:r>
              <a:rPr lang="en-US" altLang="en-US" sz="2000" dirty="0"/>
              <a:t>Systems should be secure </a:t>
            </a:r>
            <a:r>
              <a:rPr lang="en-US" altLang="en-US" sz="2000" dirty="0">
                <a:solidFill>
                  <a:srgbClr val="CC3300"/>
                </a:solidFill>
              </a:rPr>
              <a:t>by design</a:t>
            </a:r>
            <a:r>
              <a:rPr lang="en-US" altLang="en-US" sz="2000" dirty="0"/>
              <a:t>, not by obfuscation</a:t>
            </a:r>
          </a:p>
          <a:p>
            <a:pPr>
              <a:lnSpc>
                <a:spcPct val="210000"/>
              </a:lnSpc>
            </a:pPr>
            <a:r>
              <a:rPr lang="en-US" altLang="en-US" sz="2000" dirty="0"/>
              <a:t>Security </a:t>
            </a:r>
            <a:r>
              <a:rPr lang="en-US" altLang="en-US" sz="2000" dirty="0">
                <a:solidFill>
                  <a:srgbClr val="CC3300"/>
                </a:solidFill>
              </a:rPr>
              <a:t>AND</a:t>
            </a:r>
            <a:r>
              <a:rPr lang="en-US" altLang="en-US" sz="2000" dirty="0"/>
              <a:t> obscurity</a:t>
            </a:r>
          </a:p>
        </p:txBody>
      </p:sp>
    </p:spTree>
    <p:extLst>
      <p:ext uri="{BB962C8B-B14F-4D97-AF65-F5344CB8AC3E}">
        <p14:creationId xmlns:p14="http://schemas.microsoft.com/office/powerpoint/2010/main" xmlns="" val="42476963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altLang="en-US" smtClean="0"/>
              <a:t>Aspects of Security </a:t>
            </a:r>
          </a:p>
        </p:txBody>
      </p:sp>
      <p:sp>
        <p:nvSpPr>
          <p:cNvPr id="3" name="Content Placeholder 2"/>
          <p:cNvSpPr>
            <a:spLocks noGrp="1"/>
          </p:cNvSpPr>
          <p:nvPr>
            <p:ph idx="1"/>
          </p:nvPr>
        </p:nvSpPr>
        <p:spPr>
          <a:xfrm>
            <a:off x="354330" y="1014412"/>
            <a:ext cx="8229600" cy="5181600"/>
          </a:xfrm>
        </p:spPr>
        <p:txBody>
          <a:bodyPr rtlCol="0">
            <a:noAutofit/>
          </a:bodyPr>
          <a:lstStyle/>
          <a:p>
            <a:pPr eaLnBrk="1" fontAlgn="auto" hangingPunct="1">
              <a:spcAft>
                <a:spcPts val="0"/>
              </a:spcAft>
              <a:defRPr/>
            </a:pPr>
            <a:r>
              <a:rPr lang="en-US" sz="2400" dirty="0" smtClean="0">
                <a:solidFill>
                  <a:srgbClr val="FF0000"/>
                </a:solidFill>
              </a:rPr>
              <a:t>Security attack</a:t>
            </a:r>
          </a:p>
          <a:p>
            <a:pPr lvl="1" eaLnBrk="1" fontAlgn="auto" hangingPunct="1">
              <a:spcAft>
                <a:spcPts val="0"/>
              </a:spcAft>
              <a:buFont typeface="Arial" panose="020B0604020202020204" pitchFamily="34" charset="0"/>
              <a:buNone/>
              <a:defRPr/>
            </a:pPr>
            <a:r>
              <a:rPr lang="en-US" sz="2400" dirty="0" smtClean="0">
                <a:latin typeface="Times-Roman" charset="0"/>
              </a:rPr>
              <a:t>	Any action that compromises the security of information owned by an organization. </a:t>
            </a:r>
          </a:p>
          <a:p>
            <a:pPr eaLnBrk="1" fontAlgn="auto" hangingPunct="1">
              <a:spcAft>
                <a:spcPts val="0"/>
              </a:spcAft>
              <a:defRPr/>
            </a:pPr>
            <a:r>
              <a:rPr lang="en-US" sz="2400" dirty="0" smtClean="0">
                <a:solidFill>
                  <a:schemeClr val="bg2">
                    <a:lumMod val="75000"/>
                  </a:schemeClr>
                </a:solidFill>
              </a:rPr>
              <a:t>Security mechanism</a:t>
            </a:r>
          </a:p>
          <a:p>
            <a:pPr lvl="1" indent="0" eaLnBrk="1" fontAlgn="auto" hangingPunct="1">
              <a:spcAft>
                <a:spcPts val="0"/>
              </a:spcAft>
              <a:buNone/>
              <a:defRPr/>
            </a:pPr>
            <a:r>
              <a:rPr lang="en-US" sz="2400" dirty="0" smtClean="0"/>
              <a:t>A </a:t>
            </a:r>
            <a:r>
              <a:rPr lang="en-US" sz="2400" dirty="0"/>
              <a:t>process that is designed to detect, prevent or </a:t>
            </a:r>
            <a:r>
              <a:rPr lang="en-US" sz="2400" dirty="0" smtClean="0"/>
              <a:t>recover </a:t>
            </a:r>
            <a:r>
              <a:rPr lang="en-US" sz="2400" dirty="0"/>
              <a:t>from a security attack. </a:t>
            </a:r>
          </a:p>
          <a:p>
            <a:pPr eaLnBrk="1" fontAlgn="auto" hangingPunct="1">
              <a:spcAft>
                <a:spcPts val="0"/>
              </a:spcAft>
              <a:defRPr/>
            </a:pPr>
            <a:r>
              <a:rPr lang="en-US" sz="2400" dirty="0" smtClean="0">
                <a:solidFill>
                  <a:schemeClr val="accent1">
                    <a:lumMod val="50000"/>
                  </a:schemeClr>
                </a:solidFill>
              </a:rPr>
              <a:t>Security service</a:t>
            </a:r>
          </a:p>
          <a:p>
            <a:pPr lvl="1" eaLnBrk="1" fontAlgn="auto" hangingPunct="1">
              <a:spcAft>
                <a:spcPts val="0"/>
              </a:spcAft>
              <a:buFont typeface="Arial" panose="020B0604020202020204" pitchFamily="34" charset="0"/>
              <a:buNone/>
              <a:defRPr/>
            </a:pPr>
            <a:r>
              <a:rPr lang="en-US" sz="2400" dirty="0" smtClean="0">
                <a:latin typeface="Times-Roman" charset="0"/>
              </a:rPr>
              <a:t>   Services that enhances the security of the data processing systems and the information transfers of an organization. </a:t>
            </a:r>
          </a:p>
          <a:p>
            <a:pPr lvl="1" eaLnBrk="1" fontAlgn="auto" hangingPunct="1">
              <a:spcAft>
                <a:spcPts val="0"/>
              </a:spcAft>
              <a:buFont typeface="Arial" panose="020B0604020202020204" pitchFamily="34" charset="0"/>
              <a:buNone/>
              <a:defRPr/>
            </a:pPr>
            <a:r>
              <a:rPr lang="en-US" sz="2400" dirty="0">
                <a:latin typeface="Times-Roman" charset="0"/>
              </a:rPr>
              <a:t> </a:t>
            </a:r>
            <a:r>
              <a:rPr lang="en-US" sz="2400" dirty="0" smtClean="0">
                <a:latin typeface="Times-Roman" charset="0"/>
              </a:rPr>
              <a:t>  These services are intended to counter security attacks, and they make use of one or more security mechanisms to provide the service. </a:t>
            </a:r>
            <a:endParaRPr lang="en-US" sz="2400" dirty="0"/>
          </a:p>
        </p:txBody>
      </p:sp>
    </p:spTree>
    <p:extLst>
      <p:ext uri="{BB962C8B-B14F-4D97-AF65-F5344CB8AC3E}">
        <p14:creationId xmlns:p14="http://schemas.microsoft.com/office/powerpoint/2010/main" xmlns="" val="5542312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blinds(horizontal)">
                                      <p:cBhvr>
                                        <p:cTn id="1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ltLang="en-US" smtClean="0"/>
              <a:t>OSI Security Architecture</a:t>
            </a:r>
          </a:p>
        </p:txBody>
      </p:sp>
      <p:sp>
        <p:nvSpPr>
          <p:cNvPr id="11267" name="Content Placeholder 2"/>
          <p:cNvSpPr>
            <a:spLocks noGrp="1"/>
          </p:cNvSpPr>
          <p:nvPr>
            <p:ph idx="1"/>
          </p:nvPr>
        </p:nvSpPr>
        <p:spPr>
          <a:xfrm>
            <a:off x="457200" y="1600200"/>
            <a:ext cx="8332470" cy="4038600"/>
          </a:xfrm>
        </p:spPr>
        <p:txBody>
          <a:bodyPr/>
          <a:lstStyle/>
          <a:p>
            <a:pPr eaLnBrk="1" hangingPunct="1"/>
            <a:r>
              <a:rPr lang="en-US" sz="2400" dirty="0"/>
              <a:t> International Telecommunication </a:t>
            </a:r>
            <a:r>
              <a:rPr lang="en-US" sz="2400" dirty="0" smtClean="0"/>
              <a:t>Union (</a:t>
            </a:r>
            <a:r>
              <a:rPr lang="en-US" altLang="en-US" sz="2400" dirty="0" smtClean="0"/>
              <a:t>ITU-T) recommends X.800, the security architecture for OSI</a:t>
            </a:r>
          </a:p>
          <a:p>
            <a:pPr eaLnBrk="1" hangingPunct="1"/>
            <a:r>
              <a:rPr lang="en-US" altLang="en-US" sz="2400" dirty="0" smtClean="0"/>
              <a:t>Defines a systematic way of defining and providing security requirements</a:t>
            </a:r>
          </a:p>
        </p:txBody>
      </p:sp>
    </p:spTree>
    <p:extLst>
      <p:ext uri="{BB962C8B-B14F-4D97-AF65-F5344CB8AC3E}">
        <p14:creationId xmlns:p14="http://schemas.microsoft.com/office/powerpoint/2010/main" xmlns="" val="1366623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dirty="0" smtClean="0"/>
              <a:t>Security Attacks Classification</a:t>
            </a:r>
          </a:p>
        </p:txBody>
      </p:sp>
      <p:sp>
        <p:nvSpPr>
          <p:cNvPr id="14339" name="Content Placeholder 2"/>
          <p:cNvSpPr>
            <a:spLocks noGrp="1"/>
          </p:cNvSpPr>
          <p:nvPr>
            <p:ph idx="1"/>
          </p:nvPr>
        </p:nvSpPr>
        <p:spPr>
          <a:xfrm>
            <a:off x="457200" y="1570038"/>
            <a:ext cx="8229600" cy="4525962"/>
          </a:xfrm>
        </p:spPr>
        <p:txBody>
          <a:bodyPr/>
          <a:lstStyle/>
          <a:p>
            <a:pPr eaLnBrk="1" hangingPunct="1"/>
            <a:r>
              <a:rPr lang="en-AU" altLang="en-US" sz="2400" dirty="0" smtClean="0"/>
              <a:t>Any action that compromises the security of information owned by an organization</a:t>
            </a:r>
          </a:p>
          <a:p>
            <a:pPr eaLnBrk="1" hangingPunct="1"/>
            <a:r>
              <a:rPr lang="en-AU" altLang="en-US" sz="2400" dirty="0" smtClean="0"/>
              <a:t>Information security is about how to prevent attacks, or failing that, to detect attacks</a:t>
            </a:r>
          </a:p>
          <a:p>
            <a:pPr eaLnBrk="1" hangingPunct="1"/>
            <a:r>
              <a:rPr lang="en-US" altLang="en-US" sz="2400" dirty="0" smtClean="0"/>
              <a:t>Classification according to X.800</a:t>
            </a:r>
          </a:p>
          <a:p>
            <a:pPr lvl="1" eaLnBrk="1" hangingPunct="1"/>
            <a:r>
              <a:rPr lang="en-US" altLang="en-US" sz="2000" dirty="0" smtClean="0"/>
              <a:t>Passive attack</a:t>
            </a:r>
          </a:p>
          <a:p>
            <a:pPr lvl="1" eaLnBrk="1" hangingPunct="1"/>
            <a:r>
              <a:rPr lang="en-US" altLang="en-US" sz="2000" dirty="0" smtClean="0"/>
              <a:t>Active attack</a:t>
            </a:r>
          </a:p>
        </p:txBody>
      </p:sp>
    </p:spTree>
    <p:extLst>
      <p:ext uri="{BB962C8B-B14F-4D97-AF65-F5344CB8AC3E}">
        <p14:creationId xmlns:p14="http://schemas.microsoft.com/office/powerpoint/2010/main" xmlns="" val="29899402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sz="4000" smtClean="0"/>
              <a:t>Passive attack</a:t>
            </a:r>
          </a:p>
        </p:txBody>
      </p:sp>
      <p:grpSp>
        <p:nvGrpSpPr>
          <p:cNvPr id="15363" name="Group 6"/>
          <p:cNvGrpSpPr>
            <a:grpSpLocks/>
          </p:cNvGrpSpPr>
          <p:nvPr/>
        </p:nvGrpSpPr>
        <p:grpSpPr bwMode="auto">
          <a:xfrm>
            <a:off x="433388" y="2384425"/>
            <a:ext cx="8177212" cy="4321175"/>
            <a:chOff x="433387" y="2384425"/>
            <a:chExt cx="8177213" cy="4321175"/>
          </a:xfrm>
        </p:grpSpPr>
        <p:pic>
          <p:nvPicPr>
            <p:cNvPr id="15366" name="Picture 102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3387" y="2384425"/>
              <a:ext cx="8177213" cy="432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4724400" y="3886200"/>
              <a:ext cx="13716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5364" name="Content Placeholder 2"/>
          <p:cNvSpPr>
            <a:spLocks noGrp="1"/>
          </p:cNvSpPr>
          <p:nvPr>
            <p:ph idx="1"/>
          </p:nvPr>
        </p:nvSpPr>
        <p:spPr>
          <a:xfrm>
            <a:off x="457200" y="1447800"/>
            <a:ext cx="8001000" cy="1524000"/>
          </a:xfrm>
        </p:spPr>
        <p:txBody>
          <a:bodyPr/>
          <a:lstStyle/>
          <a:p>
            <a:pPr eaLnBrk="1" hangingPunct="1"/>
            <a:r>
              <a:rPr lang="en-US" altLang="en-US" smtClean="0"/>
              <a:t>Obtaining message content</a:t>
            </a:r>
          </a:p>
          <a:p>
            <a:pPr eaLnBrk="1" hangingPunct="1"/>
            <a:r>
              <a:rPr lang="en-US" altLang="en-US" smtClean="0"/>
              <a:t>Traffic analysis</a:t>
            </a:r>
          </a:p>
        </p:txBody>
      </p:sp>
    </p:spTree>
    <p:extLst>
      <p:ext uri="{BB962C8B-B14F-4D97-AF65-F5344CB8AC3E}">
        <p14:creationId xmlns:p14="http://schemas.microsoft.com/office/powerpoint/2010/main" xmlns="" val="23752237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sz="4000" smtClean="0"/>
              <a:t>Active attack</a:t>
            </a:r>
          </a:p>
        </p:txBody>
      </p:sp>
      <p:grpSp>
        <p:nvGrpSpPr>
          <p:cNvPr id="16387" name="Group 5"/>
          <p:cNvGrpSpPr>
            <a:grpSpLocks/>
          </p:cNvGrpSpPr>
          <p:nvPr/>
        </p:nvGrpSpPr>
        <p:grpSpPr bwMode="auto">
          <a:xfrm>
            <a:off x="457200" y="2478088"/>
            <a:ext cx="8205788" cy="4227512"/>
            <a:chOff x="457200" y="1828800"/>
            <a:chExt cx="8205788" cy="4227513"/>
          </a:xfrm>
        </p:grpSpPr>
        <p:pic>
          <p:nvPicPr>
            <p:cNvPr id="16390" name="Picture 103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1828800"/>
              <a:ext cx="8205788" cy="4227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p:nvPr/>
          </p:nvSpPr>
          <p:spPr>
            <a:xfrm>
              <a:off x="4724400" y="3429000"/>
              <a:ext cx="1905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 name="Content Placeholder 2"/>
          <p:cNvSpPr>
            <a:spLocks noGrp="1"/>
          </p:cNvSpPr>
          <p:nvPr>
            <p:ph idx="1"/>
          </p:nvPr>
        </p:nvSpPr>
        <p:spPr>
          <a:xfrm>
            <a:off x="457200" y="1295400"/>
            <a:ext cx="8001000" cy="1752600"/>
          </a:xfrm>
        </p:spPr>
        <p:txBody>
          <a:bodyPr rtlCol="0">
            <a:normAutofit/>
          </a:bodyPr>
          <a:lstStyle/>
          <a:p>
            <a:pPr eaLnBrk="1" fontAlgn="auto" hangingPunct="1">
              <a:spcAft>
                <a:spcPts val="0"/>
              </a:spcAft>
              <a:defRPr/>
            </a:pPr>
            <a:r>
              <a:rPr lang="en-US" dirty="0" smtClean="0"/>
              <a:t>Masquerade</a:t>
            </a:r>
            <a:endParaRPr lang="en-US" dirty="0"/>
          </a:p>
          <a:p>
            <a:pPr eaLnBrk="1" fontAlgn="auto" hangingPunct="1">
              <a:spcAft>
                <a:spcPts val="0"/>
              </a:spcAft>
              <a:defRPr/>
            </a:pPr>
            <a:r>
              <a:rPr lang="en-US" dirty="0"/>
              <a:t>R</a:t>
            </a:r>
            <a:r>
              <a:rPr lang="en-US" dirty="0" smtClean="0"/>
              <a:t>eplay </a:t>
            </a:r>
            <a:r>
              <a:rPr lang="en-US" dirty="0"/>
              <a:t>previous messages </a:t>
            </a:r>
            <a:endParaRPr lang="en-US" dirty="0" smtClean="0"/>
          </a:p>
          <a:p>
            <a:pPr eaLnBrk="1" fontAlgn="auto" hangingPunct="1">
              <a:spcAft>
                <a:spcPts val="0"/>
              </a:spcAft>
              <a:defRPr/>
            </a:pPr>
            <a:r>
              <a:rPr lang="en-US" dirty="0"/>
              <a:t>M</a:t>
            </a:r>
            <a:r>
              <a:rPr lang="en-US" dirty="0" smtClean="0"/>
              <a:t>odify </a:t>
            </a:r>
            <a:r>
              <a:rPr lang="en-US" dirty="0"/>
              <a:t>messages in </a:t>
            </a:r>
            <a:r>
              <a:rPr lang="en-US" dirty="0" smtClean="0"/>
              <a:t>transit</a:t>
            </a:r>
          </a:p>
          <a:p>
            <a:pPr eaLnBrk="1" fontAlgn="auto" hangingPunct="1">
              <a:spcAft>
                <a:spcPts val="0"/>
              </a:spcAft>
              <a:defRPr/>
            </a:pPr>
            <a:r>
              <a:rPr lang="en-US" dirty="0" smtClean="0"/>
              <a:t>Denial </a:t>
            </a:r>
            <a:r>
              <a:rPr lang="en-US" dirty="0"/>
              <a:t>of service</a:t>
            </a:r>
          </a:p>
        </p:txBody>
      </p:sp>
    </p:spTree>
    <p:extLst>
      <p:ext uri="{BB962C8B-B14F-4D97-AF65-F5344CB8AC3E}">
        <p14:creationId xmlns:p14="http://schemas.microsoft.com/office/powerpoint/2010/main" xmlns="" val="1169286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p:txBody>
          <a:bodyPr/>
          <a:lstStyle/>
          <a:p>
            <a:pPr eaLnBrk="1" hangingPunct="1"/>
            <a:r>
              <a:rPr lang="en-US" altLang="en-US" smtClean="0"/>
              <a:t>Security Attacks</a:t>
            </a:r>
          </a:p>
        </p:txBody>
      </p:sp>
      <p:sp>
        <p:nvSpPr>
          <p:cNvPr id="32772" name="Rectangle 3"/>
          <p:cNvSpPr>
            <a:spLocks noChangeArrowheads="1"/>
          </p:cNvSpPr>
          <p:nvPr/>
        </p:nvSpPr>
        <p:spPr bwMode="auto">
          <a:xfrm>
            <a:off x="3429000" y="1447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Security Attacks</a:t>
            </a:r>
          </a:p>
        </p:txBody>
      </p:sp>
      <p:sp>
        <p:nvSpPr>
          <p:cNvPr id="32774" name="Rectangle 5"/>
          <p:cNvSpPr>
            <a:spLocks noChangeArrowheads="1"/>
          </p:cNvSpPr>
          <p:nvPr/>
        </p:nvSpPr>
        <p:spPr bwMode="auto">
          <a:xfrm>
            <a:off x="1219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Traffic Analysis</a:t>
            </a:r>
          </a:p>
        </p:txBody>
      </p:sp>
      <p:sp>
        <p:nvSpPr>
          <p:cNvPr id="32775" name="Rectangle 6"/>
          <p:cNvSpPr>
            <a:spLocks noChangeArrowheads="1"/>
          </p:cNvSpPr>
          <p:nvPr/>
        </p:nvSpPr>
        <p:spPr bwMode="auto">
          <a:xfrm>
            <a:off x="3505200" y="26670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Modification</a:t>
            </a:r>
          </a:p>
        </p:txBody>
      </p:sp>
      <p:sp>
        <p:nvSpPr>
          <p:cNvPr id="32776" name="Rectangle 7"/>
          <p:cNvSpPr>
            <a:spLocks noChangeArrowheads="1"/>
          </p:cNvSpPr>
          <p:nvPr/>
        </p:nvSpPr>
        <p:spPr bwMode="auto">
          <a:xfrm>
            <a:off x="3505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Masquerading</a:t>
            </a:r>
          </a:p>
        </p:txBody>
      </p:sp>
      <p:sp>
        <p:nvSpPr>
          <p:cNvPr id="32777" name="Rectangle 8"/>
          <p:cNvSpPr>
            <a:spLocks noChangeArrowheads="1"/>
          </p:cNvSpPr>
          <p:nvPr/>
        </p:nvSpPr>
        <p:spPr bwMode="auto">
          <a:xfrm>
            <a:off x="3505200" y="40386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Replaying</a:t>
            </a:r>
          </a:p>
        </p:txBody>
      </p:sp>
      <p:sp>
        <p:nvSpPr>
          <p:cNvPr id="32778" name="Rectangle 9"/>
          <p:cNvSpPr>
            <a:spLocks noChangeArrowheads="1"/>
          </p:cNvSpPr>
          <p:nvPr/>
        </p:nvSpPr>
        <p:spPr bwMode="auto">
          <a:xfrm>
            <a:off x="3505200" y="47244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Repudiation</a:t>
            </a:r>
          </a:p>
        </p:txBody>
      </p:sp>
      <p:sp>
        <p:nvSpPr>
          <p:cNvPr id="32779" name="Line 10"/>
          <p:cNvSpPr>
            <a:spLocks noChangeShapeType="1"/>
          </p:cNvSpPr>
          <p:nvPr/>
        </p:nvSpPr>
        <p:spPr bwMode="auto">
          <a:xfrm>
            <a:off x="1981200" y="2286000"/>
            <a:ext cx="487680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780" name="Line 11"/>
          <p:cNvSpPr>
            <a:spLocks noChangeShapeType="1"/>
          </p:cNvSpPr>
          <p:nvPr/>
        </p:nvSpPr>
        <p:spPr bwMode="auto">
          <a:xfrm>
            <a:off x="4267200" y="2057400"/>
            <a:ext cx="0" cy="6096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781" name="Line 12"/>
          <p:cNvSpPr>
            <a:spLocks noChangeShapeType="1"/>
          </p:cNvSpPr>
          <p:nvPr/>
        </p:nvSpPr>
        <p:spPr bwMode="auto">
          <a:xfrm>
            <a:off x="19812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782" name="Line 13"/>
          <p:cNvSpPr>
            <a:spLocks noChangeShapeType="1"/>
          </p:cNvSpPr>
          <p:nvPr/>
        </p:nvSpPr>
        <p:spPr bwMode="auto">
          <a:xfrm>
            <a:off x="68580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783" name="Rectangle 14"/>
          <p:cNvSpPr>
            <a:spLocks noChangeArrowheads="1"/>
          </p:cNvSpPr>
          <p:nvPr/>
        </p:nvSpPr>
        <p:spPr bwMode="auto">
          <a:xfrm>
            <a:off x="1066800" y="2438400"/>
            <a:ext cx="2057400" cy="16764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784" name="Rectangle 15"/>
          <p:cNvSpPr>
            <a:spLocks noChangeArrowheads="1"/>
          </p:cNvSpPr>
          <p:nvPr/>
        </p:nvSpPr>
        <p:spPr bwMode="auto">
          <a:xfrm>
            <a:off x="3352800" y="2438400"/>
            <a:ext cx="2057400" cy="30480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785" name="Rectangle 16"/>
          <p:cNvSpPr>
            <a:spLocks noChangeArrowheads="1"/>
          </p:cNvSpPr>
          <p:nvPr/>
        </p:nvSpPr>
        <p:spPr bwMode="auto">
          <a:xfrm>
            <a:off x="5867400" y="2438400"/>
            <a:ext cx="2057400" cy="9906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786" name="Rectangle 17"/>
          <p:cNvSpPr>
            <a:spLocks noChangeArrowheads="1"/>
          </p:cNvSpPr>
          <p:nvPr/>
        </p:nvSpPr>
        <p:spPr bwMode="auto">
          <a:xfrm>
            <a:off x="1219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Traffic Analysis</a:t>
            </a:r>
          </a:p>
        </p:txBody>
      </p:sp>
      <p:sp>
        <p:nvSpPr>
          <p:cNvPr id="32787" name="Rectangle 18"/>
          <p:cNvSpPr>
            <a:spLocks noChangeArrowheads="1"/>
          </p:cNvSpPr>
          <p:nvPr/>
        </p:nvSpPr>
        <p:spPr bwMode="auto">
          <a:xfrm>
            <a:off x="1066800" y="2438400"/>
            <a:ext cx="2057400" cy="16764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788" name="Rectangle 19"/>
          <p:cNvSpPr>
            <a:spLocks noChangeArrowheads="1"/>
          </p:cNvSpPr>
          <p:nvPr/>
        </p:nvSpPr>
        <p:spPr bwMode="auto">
          <a:xfrm>
            <a:off x="1219200" y="26670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Snooping</a:t>
            </a:r>
          </a:p>
        </p:txBody>
      </p:sp>
      <p:sp>
        <p:nvSpPr>
          <p:cNvPr id="32789" name="Rectangle 20"/>
          <p:cNvSpPr>
            <a:spLocks noChangeArrowheads="1"/>
          </p:cNvSpPr>
          <p:nvPr/>
        </p:nvSpPr>
        <p:spPr bwMode="auto">
          <a:xfrm>
            <a:off x="1219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Traffic Analysis</a:t>
            </a:r>
          </a:p>
        </p:txBody>
      </p:sp>
      <p:sp>
        <p:nvSpPr>
          <p:cNvPr id="32790" name="Rectangle 21"/>
          <p:cNvSpPr>
            <a:spLocks noChangeArrowheads="1"/>
          </p:cNvSpPr>
          <p:nvPr/>
        </p:nvSpPr>
        <p:spPr bwMode="auto">
          <a:xfrm>
            <a:off x="1066800" y="2438400"/>
            <a:ext cx="2057400" cy="16764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791" name="Line 22"/>
          <p:cNvSpPr>
            <a:spLocks noChangeShapeType="1"/>
          </p:cNvSpPr>
          <p:nvPr/>
        </p:nvSpPr>
        <p:spPr bwMode="auto">
          <a:xfrm>
            <a:off x="19812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792" name="Rectangle 23"/>
          <p:cNvSpPr>
            <a:spLocks noChangeArrowheads="1"/>
          </p:cNvSpPr>
          <p:nvPr/>
        </p:nvSpPr>
        <p:spPr bwMode="auto">
          <a:xfrm>
            <a:off x="1219200" y="26670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Snooping</a:t>
            </a:r>
          </a:p>
        </p:txBody>
      </p:sp>
      <p:sp>
        <p:nvSpPr>
          <p:cNvPr id="32793" name="Rectangle 24"/>
          <p:cNvSpPr>
            <a:spLocks noChangeArrowheads="1"/>
          </p:cNvSpPr>
          <p:nvPr/>
        </p:nvSpPr>
        <p:spPr bwMode="auto">
          <a:xfrm>
            <a:off x="1219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Traffic Analysis</a:t>
            </a:r>
          </a:p>
        </p:txBody>
      </p:sp>
      <p:sp>
        <p:nvSpPr>
          <p:cNvPr id="32794" name="Rectangle 25"/>
          <p:cNvSpPr>
            <a:spLocks noChangeArrowheads="1"/>
          </p:cNvSpPr>
          <p:nvPr/>
        </p:nvSpPr>
        <p:spPr bwMode="auto">
          <a:xfrm>
            <a:off x="1066800" y="2438400"/>
            <a:ext cx="2057400" cy="16764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795" name="Line 26"/>
          <p:cNvSpPr>
            <a:spLocks noChangeShapeType="1"/>
          </p:cNvSpPr>
          <p:nvPr/>
        </p:nvSpPr>
        <p:spPr bwMode="auto">
          <a:xfrm>
            <a:off x="1981200" y="2286000"/>
            <a:ext cx="487680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796" name="Line 27"/>
          <p:cNvSpPr>
            <a:spLocks noChangeShapeType="1"/>
          </p:cNvSpPr>
          <p:nvPr/>
        </p:nvSpPr>
        <p:spPr bwMode="auto">
          <a:xfrm>
            <a:off x="19812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797" name="Rectangle 28"/>
          <p:cNvSpPr>
            <a:spLocks noChangeArrowheads="1"/>
          </p:cNvSpPr>
          <p:nvPr/>
        </p:nvSpPr>
        <p:spPr bwMode="auto">
          <a:xfrm>
            <a:off x="1219200" y="26670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Snooping</a:t>
            </a:r>
          </a:p>
        </p:txBody>
      </p:sp>
      <p:sp>
        <p:nvSpPr>
          <p:cNvPr id="32798" name="Rectangle 29"/>
          <p:cNvSpPr>
            <a:spLocks noChangeArrowheads="1"/>
          </p:cNvSpPr>
          <p:nvPr/>
        </p:nvSpPr>
        <p:spPr bwMode="auto">
          <a:xfrm>
            <a:off x="1219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Traffic Analysis</a:t>
            </a:r>
          </a:p>
        </p:txBody>
      </p:sp>
      <p:sp>
        <p:nvSpPr>
          <p:cNvPr id="32799" name="Rectangle 30"/>
          <p:cNvSpPr>
            <a:spLocks noChangeArrowheads="1"/>
          </p:cNvSpPr>
          <p:nvPr/>
        </p:nvSpPr>
        <p:spPr bwMode="auto">
          <a:xfrm>
            <a:off x="1066800" y="2438400"/>
            <a:ext cx="2057400" cy="16764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00" name="Line 31"/>
          <p:cNvSpPr>
            <a:spLocks noChangeShapeType="1"/>
          </p:cNvSpPr>
          <p:nvPr/>
        </p:nvSpPr>
        <p:spPr bwMode="auto">
          <a:xfrm>
            <a:off x="4267200" y="2057400"/>
            <a:ext cx="0" cy="6096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01" name="Line 32"/>
          <p:cNvSpPr>
            <a:spLocks noChangeShapeType="1"/>
          </p:cNvSpPr>
          <p:nvPr/>
        </p:nvSpPr>
        <p:spPr bwMode="auto">
          <a:xfrm>
            <a:off x="1981200" y="2286000"/>
            <a:ext cx="487680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02" name="Line 33"/>
          <p:cNvSpPr>
            <a:spLocks noChangeShapeType="1"/>
          </p:cNvSpPr>
          <p:nvPr/>
        </p:nvSpPr>
        <p:spPr bwMode="auto">
          <a:xfrm>
            <a:off x="19812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03" name="Rectangle 34"/>
          <p:cNvSpPr>
            <a:spLocks noChangeArrowheads="1"/>
          </p:cNvSpPr>
          <p:nvPr/>
        </p:nvSpPr>
        <p:spPr bwMode="auto">
          <a:xfrm>
            <a:off x="1219200" y="26670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Snooping</a:t>
            </a:r>
          </a:p>
        </p:txBody>
      </p:sp>
      <p:sp>
        <p:nvSpPr>
          <p:cNvPr id="32804" name="Rectangle 35"/>
          <p:cNvSpPr>
            <a:spLocks noChangeArrowheads="1"/>
          </p:cNvSpPr>
          <p:nvPr/>
        </p:nvSpPr>
        <p:spPr bwMode="auto">
          <a:xfrm>
            <a:off x="1219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Traffic Analysis</a:t>
            </a:r>
          </a:p>
        </p:txBody>
      </p:sp>
      <p:sp>
        <p:nvSpPr>
          <p:cNvPr id="32805" name="Rectangle 36"/>
          <p:cNvSpPr>
            <a:spLocks noChangeArrowheads="1"/>
          </p:cNvSpPr>
          <p:nvPr/>
        </p:nvSpPr>
        <p:spPr bwMode="auto">
          <a:xfrm>
            <a:off x="1066800" y="2438400"/>
            <a:ext cx="2057400" cy="16764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06" name="Rectangle 37"/>
          <p:cNvSpPr>
            <a:spLocks noChangeArrowheads="1"/>
          </p:cNvSpPr>
          <p:nvPr/>
        </p:nvSpPr>
        <p:spPr bwMode="auto">
          <a:xfrm>
            <a:off x="3352800" y="2438400"/>
            <a:ext cx="2057400" cy="30480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07" name="Line 38"/>
          <p:cNvSpPr>
            <a:spLocks noChangeShapeType="1"/>
          </p:cNvSpPr>
          <p:nvPr/>
        </p:nvSpPr>
        <p:spPr bwMode="auto">
          <a:xfrm>
            <a:off x="4267200" y="2057400"/>
            <a:ext cx="0" cy="6096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08" name="Line 39"/>
          <p:cNvSpPr>
            <a:spLocks noChangeShapeType="1"/>
          </p:cNvSpPr>
          <p:nvPr/>
        </p:nvSpPr>
        <p:spPr bwMode="auto">
          <a:xfrm>
            <a:off x="1981200" y="2286000"/>
            <a:ext cx="487680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09" name="Line 40"/>
          <p:cNvSpPr>
            <a:spLocks noChangeShapeType="1"/>
          </p:cNvSpPr>
          <p:nvPr/>
        </p:nvSpPr>
        <p:spPr bwMode="auto">
          <a:xfrm>
            <a:off x="19812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11" name="Rectangle 42"/>
          <p:cNvSpPr>
            <a:spLocks noChangeArrowheads="1"/>
          </p:cNvSpPr>
          <p:nvPr/>
        </p:nvSpPr>
        <p:spPr bwMode="auto">
          <a:xfrm>
            <a:off x="1219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Traffic Analysis</a:t>
            </a:r>
          </a:p>
        </p:txBody>
      </p:sp>
      <p:sp>
        <p:nvSpPr>
          <p:cNvPr id="32812" name="Rectangle 43"/>
          <p:cNvSpPr>
            <a:spLocks noChangeArrowheads="1"/>
          </p:cNvSpPr>
          <p:nvPr/>
        </p:nvSpPr>
        <p:spPr bwMode="auto">
          <a:xfrm>
            <a:off x="1066800" y="2438400"/>
            <a:ext cx="2057400" cy="16764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13" name="Rectangle 44"/>
          <p:cNvSpPr>
            <a:spLocks noChangeArrowheads="1"/>
          </p:cNvSpPr>
          <p:nvPr/>
        </p:nvSpPr>
        <p:spPr bwMode="auto">
          <a:xfrm>
            <a:off x="3429000" y="1447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Security Attacks</a:t>
            </a:r>
          </a:p>
        </p:txBody>
      </p:sp>
      <p:sp>
        <p:nvSpPr>
          <p:cNvPr id="32814" name="Rectangle 45"/>
          <p:cNvSpPr>
            <a:spLocks noChangeArrowheads="1"/>
          </p:cNvSpPr>
          <p:nvPr/>
        </p:nvSpPr>
        <p:spPr bwMode="auto">
          <a:xfrm>
            <a:off x="3352800" y="2438400"/>
            <a:ext cx="2057400" cy="30480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15" name="Line 46"/>
          <p:cNvSpPr>
            <a:spLocks noChangeShapeType="1"/>
          </p:cNvSpPr>
          <p:nvPr/>
        </p:nvSpPr>
        <p:spPr bwMode="auto">
          <a:xfrm>
            <a:off x="4267200" y="2057400"/>
            <a:ext cx="0" cy="6096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16" name="Line 47"/>
          <p:cNvSpPr>
            <a:spLocks noChangeShapeType="1"/>
          </p:cNvSpPr>
          <p:nvPr/>
        </p:nvSpPr>
        <p:spPr bwMode="auto">
          <a:xfrm>
            <a:off x="1981200" y="2286000"/>
            <a:ext cx="487680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17" name="Line 48"/>
          <p:cNvSpPr>
            <a:spLocks noChangeShapeType="1"/>
          </p:cNvSpPr>
          <p:nvPr/>
        </p:nvSpPr>
        <p:spPr bwMode="auto">
          <a:xfrm>
            <a:off x="19812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19" name="Rectangle 50"/>
          <p:cNvSpPr>
            <a:spLocks noChangeArrowheads="1"/>
          </p:cNvSpPr>
          <p:nvPr/>
        </p:nvSpPr>
        <p:spPr bwMode="auto">
          <a:xfrm>
            <a:off x="1219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Traffic Analysis</a:t>
            </a:r>
          </a:p>
        </p:txBody>
      </p:sp>
      <p:sp>
        <p:nvSpPr>
          <p:cNvPr id="32820" name="Rectangle 51"/>
          <p:cNvSpPr>
            <a:spLocks noChangeArrowheads="1"/>
          </p:cNvSpPr>
          <p:nvPr/>
        </p:nvSpPr>
        <p:spPr bwMode="auto">
          <a:xfrm>
            <a:off x="1066800" y="2438400"/>
            <a:ext cx="2057400" cy="16764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21" name="Line 52"/>
          <p:cNvSpPr>
            <a:spLocks noChangeShapeType="1"/>
          </p:cNvSpPr>
          <p:nvPr/>
        </p:nvSpPr>
        <p:spPr bwMode="auto">
          <a:xfrm>
            <a:off x="68580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22" name="Rectangle 53"/>
          <p:cNvSpPr>
            <a:spLocks noChangeArrowheads="1"/>
          </p:cNvSpPr>
          <p:nvPr/>
        </p:nvSpPr>
        <p:spPr bwMode="auto">
          <a:xfrm>
            <a:off x="3429000" y="1447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Security Attacks</a:t>
            </a:r>
          </a:p>
        </p:txBody>
      </p:sp>
      <p:sp>
        <p:nvSpPr>
          <p:cNvPr id="32823" name="Rectangle 54"/>
          <p:cNvSpPr>
            <a:spLocks noChangeArrowheads="1"/>
          </p:cNvSpPr>
          <p:nvPr/>
        </p:nvSpPr>
        <p:spPr bwMode="auto">
          <a:xfrm>
            <a:off x="3352800" y="2438400"/>
            <a:ext cx="2057400" cy="30480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24" name="Line 55"/>
          <p:cNvSpPr>
            <a:spLocks noChangeShapeType="1"/>
          </p:cNvSpPr>
          <p:nvPr/>
        </p:nvSpPr>
        <p:spPr bwMode="auto">
          <a:xfrm>
            <a:off x="4267200" y="2057400"/>
            <a:ext cx="0" cy="6096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25" name="Line 56"/>
          <p:cNvSpPr>
            <a:spLocks noChangeShapeType="1"/>
          </p:cNvSpPr>
          <p:nvPr/>
        </p:nvSpPr>
        <p:spPr bwMode="auto">
          <a:xfrm>
            <a:off x="1981200" y="2286000"/>
            <a:ext cx="487680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26" name="Line 57"/>
          <p:cNvSpPr>
            <a:spLocks noChangeShapeType="1"/>
          </p:cNvSpPr>
          <p:nvPr/>
        </p:nvSpPr>
        <p:spPr bwMode="auto">
          <a:xfrm>
            <a:off x="19812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28" name="Rectangle 59"/>
          <p:cNvSpPr>
            <a:spLocks noChangeArrowheads="1"/>
          </p:cNvSpPr>
          <p:nvPr/>
        </p:nvSpPr>
        <p:spPr bwMode="auto">
          <a:xfrm>
            <a:off x="1219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Traffic Analysis</a:t>
            </a:r>
          </a:p>
        </p:txBody>
      </p:sp>
      <p:sp>
        <p:nvSpPr>
          <p:cNvPr id="32829" name="Rectangle 60"/>
          <p:cNvSpPr>
            <a:spLocks noChangeArrowheads="1"/>
          </p:cNvSpPr>
          <p:nvPr/>
        </p:nvSpPr>
        <p:spPr bwMode="auto">
          <a:xfrm>
            <a:off x="1066800" y="2438400"/>
            <a:ext cx="2057400" cy="16764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30" name="Rectangle 61"/>
          <p:cNvSpPr>
            <a:spLocks noChangeArrowheads="1"/>
          </p:cNvSpPr>
          <p:nvPr/>
        </p:nvSpPr>
        <p:spPr bwMode="auto">
          <a:xfrm>
            <a:off x="5867400" y="2438400"/>
            <a:ext cx="2057400" cy="9906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31" name="Line 62"/>
          <p:cNvSpPr>
            <a:spLocks noChangeShapeType="1"/>
          </p:cNvSpPr>
          <p:nvPr/>
        </p:nvSpPr>
        <p:spPr bwMode="auto">
          <a:xfrm>
            <a:off x="68580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32" name="Rectangle 63"/>
          <p:cNvSpPr>
            <a:spLocks noChangeArrowheads="1"/>
          </p:cNvSpPr>
          <p:nvPr/>
        </p:nvSpPr>
        <p:spPr bwMode="auto">
          <a:xfrm>
            <a:off x="3429000" y="1447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Security Attacks</a:t>
            </a:r>
          </a:p>
        </p:txBody>
      </p:sp>
      <p:sp>
        <p:nvSpPr>
          <p:cNvPr id="32833" name="Rectangle 64"/>
          <p:cNvSpPr>
            <a:spLocks noChangeArrowheads="1"/>
          </p:cNvSpPr>
          <p:nvPr/>
        </p:nvSpPr>
        <p:spPr bwMode="auto">
          <a:xfrm>
            <a:off x="3352800" y="2438400"/>
            <a:ext cx="2057400" cy="30480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34" name="Line 65"/>
          <p:cNvSpPr>
            <a:spLocks noChangeShapeType="1"/>
          </p:cNvSpPr>
          <p:nvPr/>
        </p:nvSpPr>
        <p:spPr bwMode="auto">
          <a:xfrm>
            <a:off x="4267200" y="2057400"/>
            <a:ext cx="0" cy="6096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35" name="Line 66"/>
          <p:cNvSpPr>
            <a:spLocks noChangeShapeType="1"/>
          </p:cNvSpPr>
          <p:nvPr/>
        </p:nvSpPr>
        <p:spPr bwMode="auto">
          <a:xfrm>
            <a:off x="1981200" y="2286000"/>
            <a:ext cx="487680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36" name="Line 67"/>
          <p:cNvSpPr>
            <a:spLocks noChangeShapeType="1"/>
          </p:cNvSpPr>
          <p:nvPr/>
        </p:nvSpPr>
        <p:spPr bwMode="auto">
          <a:xfrm>
            <a:off x="19812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38" name="Rectangle 69"/>
          <p:cNvSpPr>
            <a:spLocks noChangeArrowheads="1"/>
          </p:cNvSpPr>
          <p:nvPr/>
        </p:nvSpPr>
        <p:spPr bwMode="auto">
          <a:xfrm>
            <a:off x="1219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Traffic Analysis</a:t>
            </a:r>
          </a:p>
        </p:txBody>
      </p:sp>
      <p:sp>
        <p:nvSpPr>
          <p:cNvPr id="32839" name="Rectangle 70"/>
          <p:cNvSpPr>
            <a:spLocks noChangeArrowheads="1"/>
          </p:cNvSpPr>
          <p:nvPr/>
        </p:nvSpPr>
        <p:spPr bwMode="auto">
          <a:xfrm>
            <a:off x="1066800" y="2438400"/>
            <a:ext cx="2057400" cy="16764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40" name="Rectangle 71"/>
          <p:cNvSpPr>
            <a:spLocks noChangeArrowheads="1"/>
          </p:cNvSpPr>
          <p:nvPr/>
        </p:nvSpPr>
        <p:spPr bwMode="auto">
          <a:xfrm>
            <a:off x="5867400" y="2438400"/>
            <a:ext cx="2057400" cy="9906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41" name="Line 72"/>
          <p:cNvSpPr>
            <a:spLocks noChangeShapeType="1"/>
          </p:cNvSpPr>
          <p:nvPr/>
        </p:nvSpPr>
        <p:spPr bwMode="auto">
          <a:xfrm>
            <a:off x="68580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42" name="Rectangle 73"/>
          <p:cNvSpPr>
            <a:spLocks noChangeArrowheads="1"/>
          </p:cNvSpPr>
          <p:nvPr/>
        </p:nvSpPr>
        <p:spPr bwMode="auto">
          <a:xfrm>
            <a:off x="3429000" y="1447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Security Attacks</a:t>
            </a:r>
          </a:p>
        </p:txBody>
      </p:sp>
      <p:sp>
        <p:nvSpPr>
          <p:cNvPr id="32843" name="Rectangle 74"/>
          <p:cNvSpPr>
            <a:spLocks noChangeArrowheads="1"/>
          </p:cNvSpPr>
          <p:nvPr/>
        </p:nvSpPr>
        <p:spPr bwMode="auto">
          <a:xfrm>
            <a:off x="3352800" y="2438400"/>
            <a:ext cx="2057400" cy="30480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44" name="Line 75"/>
          <p:cNvSpPr>
            <a:spLocks noChangeShapeType="1"/>
          </p:cNvSpPr>
          <p:nvPr/>
        </p:nvSpPr>
        <p:spPr bwMode="auto">
          <a:xfrm>
            <a:off x="4267200" y="2057400"/>
            <a:ext cx="0" cy="6096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45" name="Line 76"/>
          <p:cNvSpPr>
            <a:spLocks noChangeShapeType="1"/>
          </p:cNvSpPr>
          <p:nvPr/>
        </p:nvSpPr>
        <p:spPr bwMode="auto">
          <a:xfrm>
            <a:off x="1981200" y="2286000"/>
            <a:ext cx="487680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46" name="Line 77"/>
          <p:cNvSpPr>
            <a:spLocks noChangeShapeType="1"/>
          </p:cNvSpPr>
          <p:nvPr/>
        </p:nvSpPr>
        <p:spPr bwMode="auto">
          <a:xfrm>
            <a:off x="19812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48" name="Rectangle 79"/>
          <p:cNvSpPr>
            <a:spLocks noChangeArrowheads="1"/>
          </p:cNvSpPr>
          <p:nvPr/>
        </p:nvSpPr>
        <p:spPr bwMode="auto">
          <a:xfrm>
            <a:off x="1219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Traffic Analysis</a:t>
            </a:r>
          </a:p>
        </p:txBody>
      </p:sp>
      <p:sp>
        <p:nvSpPr>
          <p:cNvPr id="32849" name="Rectangle 80"/>
          <p:cNvSpPr>
            <a:spLocks noChangeArrowheads="1"/>
          </p:cNvSpPr>
          <p:nvPr/>
        </p:nvSpPr>
        <p:spPr bwMode="auto">
          <a:xfrm>
            <a:off x="1066800" y="2438400"/>
            <a:ext cx="2057400" cy="16764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50" name="Rectangle 81"/>
          <p:cNvSpPr>
            <a:spLocks noChangeArrowheads="1"/>
          </p:cNvSpPr>
          <p:nvPr/>
        </p:nvSpPr>
        <p:spPr bwMode="auto">
          <a:xfrm>
            <a:off x="3505200" y="26670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Modification</a:t>
            </a:r>
          </a:p>
        </p:txBody>
      </p:sp>
      <p:sp>
        <p:nvSpPr>
          <p:cNvPr id="32851" name="Rectangle 82"/>
          <p:cNvSpPr>
            <a:spLocks noChangeArrowheads="1"/>
          </p:cNvSpPr>
          <p:nvPr/>
        </p:nvSpPr>
        <p:spPr bwMode="auto">
          <a:xfrm>
            <a:off x="5867400" y="2438400"/>
            <a:ext cx="2057400" cy="9906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52" name="Line 83"/>
          <p:cNvSpPr>
            <a:spLocks noChangeShapeType="1"/>
          </p:cNvSpPr>
          <p:nvPr/>
        </p:nvSpPr>
        <p:spPr bwMode="auto">
          <a:xfrm>
            <a:off x="68580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53" name="Rectangle 84"/>
          <p:cNvSpPr>
            <a:spLocks noChangeArrowheads="1"/>
          </p:cNvSpPr>
          <p:nvPr/>
        </p:nvSpPr>
        <p:spPr bwMode="auto">
          <a:xfrm>
            <a:off x="3429000" y="1447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Security Attacks</a:t>
            </a:r>
          </a:p>
        </p:txBody>
      </p:sp>
      <p:sp>
        <p:nvSpPr>
          <p:cNvPr id="32854" name="Rectangle 85"/>
          <p:cNvSpPr>
            <a:spLocks noChangeArrowheads="1"/>
          </p:cNvSpPr>
          <p:nvPr/>
        </p:nvSpPr>
        <p:spPr bwMode="auto">
          <a:xfrm>
            <a:off x="3352800" y="2438400"/>
            <a:ext cx="2057400" cy="30480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55" name="Line 86"/>
          <p:cNvSpPr>
            <a:spLocks noChangeShapeType="1"/>
          </p:cNvSpPr>
          <p:nvPr/>
        </p:nvSpPr>
        <p:spPr bwMode="auto">
          <a:xfrm>
            <a:off x="4267200" y="2057400"/>
            <a:ext cx="0" cy="6096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56" name="Line 87"/>
          <p:cNvSpPr>
            <a:spLocks noChangeShapeType="1"/>
          </p:cNvSpPr>
          <p:nvPr/>
        </p:nvSpPr>
        <p:spPr bwMode="auto">
          <a:xfrm>
            <a:off x="1981200" y="2286000"/>
            <a:ext cx="487680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57" name="Line 88"/>
          <p:cNvSpPr>
            <a:spLocks noChangeShapeType="1"/>
          </p:cNvSpPr>
          <p:nvPr/>
        </p:nvSpPr>
        <p:spPr bwMode="auto">
          <a:xfrm>
            <a:off x="19812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59" name="Rectangle 90"/>
          <p:cNvSpPr>
            <a:spLocks noChangeArrowheads="1"/>
          </p:cNvSpPr>
          <p:nvPr/>
        </p:nvSpPr>
        <p:spPr bwMode="auto">
          <a:xfrm>
            <a:off x="1219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Traffic Analysis</a:t>
            </a:r>
          </a:p>
        </p:txBody>
      </p:sp>
      <p:sp>
        <p:nvSpPr>
          <p:cNvPr id="32860" name="Rectangle 91"/>
          <p:cNvSpPr>
            <a:spLocks noChangeArrowheads="1"/>
          </p:cNvSpPr>
          <p:nvPr/>
        </p:nvSpPr>
        <p:spPr bwMode="auto">
          <a:xfrm>
            <a:off x="1066800" y="2438400"/>
            <a:ext cx="2057400" cy="16764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61" name="Rectangle 92"/>
          <p:cNvSpPr>
            <a:spLocks noChangeArrowheads="1"/>
          </p:cNvSpPr>
          <p:nvPr/>
        </p:nvSpPr>
        <p:spPr bwMode="auto">
          <a:xfrm>
            <a:off x="3505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Masquerading</a:t>
            </a:r>
          </a:p>
        </p:txBody>
      </p:sp>
      <p:sp>
        <p:nvSpPr>
          <p:cNvPr id="32862" name="Rectangle 93"/>
          <p:cNvSpPr>
            <a:spLocks noChangeArrowheads="1"/>
          </p:cNvSpPr>
          <p:nvPr/>
        </p:nvSpPr>
        <p:spPr bwMode="auto">
          <a:xfrm>
            <a:off x="3505200" y="26670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Modification</a:t>
            </a:r>
          </a:p>
        </p:txBody>
      </p:sp>
      <p:sp>
        <p:nvSpPr>
          <p:cNvPr id="32863" name="Rectangle 94"/>
          <p:cNvSpPr>
            <a:spLocks noChangeArrowheads="1"/>
          </p:cNvSpPr>
          <p:nvPr/>
        </p:nvSpPr>
        <p:spPr bwMode="auto">
          <a:xfrm>
            <a:off x="5867400" y="2438400"/>
            <a:ext cx="2057400" cy="9906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64" name="Line 95"/>
          <p:cNvSpPr>
            <a:spLocks noChangeShapeType="1"/>
          </p:cNvSpPr>
          <p:nvPr/>
        </p:nvSpPr>
        <p:spPr bwMode="auto">
          <a:xfrm>
            <a:off x="68580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65" name="Rectangle 96"/>
          <p:cNvSpPr>
            <a:spLocks noChangeArrowheads="1"/>
          </p:cNvSpPr>
          <p:nvPr/>
        </p:nvSpPr>
        <p:spPr bwMode="auto">
          <a:xfrm>
            <a:off x="3429000" y="1447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Security Attacks</a:t>
            </a:r>
          </a:p>
        </p:txBody>
      </p:sp>
      <p:sp>
        <p:nvSpPr>
          <p:cNvPr id="32866" name="Rectangle 97"/>
          <p:cNvSpPr>
            <a:spLocks noChangeArrowheads="1"/>
          </p:cNvSpPr>
          <p:nvPr/>
        </p:nvSpPr>
        <p:spPr bwMode="auto">
          <a:xfrm>
            <a:off x="3352800" y="2438400"/>
            <a:ext cx="2057400" cy="30480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67" name="Line 98"/>
          <p:cNvSpPr>
            <a:spLocks noChangeShapeType="1"/>
          </p:cNvSpPr>
          <p:nvPr/>
        </p:nvSpPr>
        <p:spPr bwMode="auto">
          <a:xfrm>
            <a:off x="4267200" y="2057400"/>
            <a:ext cx="0" cy="6096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68" name="Line 99"/>
          <p:cNvSpPr>
            <a:spLocks noChangeShapeType="1"/>
          </p:cNvSpPr>
          <p:nvPr/>
        </p:nvSpPr>
        <p:spPr bwMode="auto">
          <a:xfrm>
            <a:off x="1981200" y="2286000"/>
            <a:ext cx="487680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69" name="Line 100"/>
          <p:cNvSpPr>
            <a:spLocks noChangeShapeType="1"/>
          </p:cNvSpPr>
          <p:nvPr/>
        </p:nvSpPr>
        <p:spPr bwMode="auto">
          <a:xfrm>
            <a:off x="19812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71" name="Rectangle 102"/>
          <p:cNvSpPr>
            <a:spLocks noChangeArrowheads="1"/>
          </p:cNvSpPr>
          <p:nvPr/>
        </p:nvSpPr>
        <p:spPr bwMode="auto">
          <a:xfrm>
            <a:off x="1219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Traffic Analysis</a:t>
            </a:r>
          </a:p>
        </p:txBody>
      </p:sp>
      <p:sp>
        <p:nvSpPr>
          <p:cNvPr id="32872" name="Rectangle 103"/>
          <p:cNvSpPr>
            <a:spLocks noChangeArrowheads="1"/>
          </p:cNvSpPr>
          <p:nvPr/>
        </p:nvSpPr>
        <p:spPr bwMode="auto">
          <a:xfrm>
            <a:off x="1066800" y="2438400"/>
            <a:ext cx="2057400" cy="16764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73" name="Rectangle 104"/>
          <p:cNvSpPr>
            <a:spLocks noChangeArrowheads="1"/>
          </p:cNvSpPr>
          <p:nvPr/>
        </p:nvSpPr>
        <p:spPr bwMode="auto">
          <a:xfrm>
            <a:off x="3505200" y="40386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Replaying</a:t>
            </a:r>
          </a:p>
        </p:txBody>
      </p:sp>
      <p:sp>
        <p:nvSpPr>
          <p:cNvPr id="32874" name="Rectangle 105"/>
          <p:cNvSpPr>
            <a:spLocks noChangeArrowheads="1"/>
          </p:cNvSpPr>
          <p:nvPr/>
        </p:nvSpPr>
        <p:spPr bwMode="auto">
          <a:xfrm>
            <a:off x="3505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Masquerading</a:t>
            </a:r>
          </a:p>
        </p:txBody>
      </p:sp>
      <p:sp>
        <p:nvSpPr>
          <p:cNvPr id="32875" name="Rectangle 106"/>
          <p:cNvSpPr>
            <a:spLocks noChangeArrowheads="1"/>
          </p:cNvSpPr>
          <p:nvPr/>
        </p:nvSpPr>
        <p:spPr bwMode="auto">
          <a:xfrm>
            <a:off x="3505200" y="26670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Modification</a:t>
            </a:r>
          </a:p>
        </p:txBody>
      </p:sp>
      <p:sp>
        <p:nvSpPr>
          <p:cNvPr id="32876" name="Rectangle 107"/>
          <p:cNvSpPr>
            <a:spLocks noChangeArrowheads="1"/>
          </p:cNvSpPr>
          <p:nvPr/>
        </p:nvSpPr>
        <p:spPr bwMode="auto">
          <a:xfrm>
            <a:off x="5867400" y="2438400"/>
            <a:ext cx="2057400" cy="9906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77" name="Line 108"/>
          <p:cNvSpPr>
            <a:spLocks noChangeShapeType="1"/>
          </p:cNvSpPr>
          <p:nvPr/>
        </p:nvSpPr>
        <p:spPr bwMode="auto">
          <a:xfrm>
            <a:off x="68580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78" name="Rectangle 109"/>
          <p:cNvSpPr>
            <a:spLocks noChangeArrowheads="1"/>
          </p:cNvSpPr>
          <p:nvPr/>
        </p:nvSpPr>
        <p:spPr bwMode="auto">
          <a:xfrm>
            <a:off x="3429000" y="1447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Security Attacks</a:t>
            </a:r>
          </a:p>
        </p:txBody>
      </p:sp>
      <p:sp>
        <p:nvSpPr>
          <p:cNvPr id="32879" name="Rectangle 110"/>
          <p:cNvSpPr>
            <a:spLocks noChangeArrowheads="1"/>
          </p:cNvSpPr>
          <p:nvPr/>
        </p:nvSpPr>
        <p:spPr bwMode="auto">
          <a:xfrm>
            <a:off x="3352800" y="2438400"/>
            <a:ext cx="2057400" cy="30480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80" name="Line 111"/>
          <p:cNvSpPr>
            <a:spLocks noChangeShapeType="1"/>
          </p:cNvSpPr>
          <p:nvPr/>
        </p:nvSpPr>
        <p:spPr bwMode="auto">
          <a:xfrm>
            <a:off x="4267200" y="2057400"/>
            <a:ext cx="0" cy="6096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81" name="Line 112"/>
          <p:cNvSpPr>
            <a:spLocks noChangeShapeType="1"/>
          </p:cNvSpPr>
          <p:nvPr/>
        </p:nvSpPr>
        <p:spPr bwMode="auto">
          <a:xfrm>
            <a:off x="1981200" y="2286000"/>
            <a:ext cx="487680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82" name="Line 113"/>
          <p:cNvSpPr>
            <a:spLocks noChangeShapeType="1"/>
          </p:cNvSpPr>
          <p:nvPr/>
        </p:nvSpPr>
        <p:spPr bwMode="auto">
          <a:xfrm>
            <a:off x="1981200" y="2286000"/>
            <a:ext cx="0" cy="38100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84" name="Rectangle 115"/>
          <p:cNvSpPr>
            <a:spLocks noChangeArrowheads="1"/>
          </p:cNvSpPr>
          <p:nvPr/>
        </p:nvSpPr>
        <p:spPr bwMode="auto">
          <a:xfrm>
            <a:off x="1219200" y="33528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Traffic Analysis</a:t>
            </a:r>
          </a:p>
        </p:txBody>
      </p:sp>
      <p:sp>
        <p:nvSpPr>
          <p:cNvPr id="32885" name="Rectangle 116"/>
          <p:cNvSpPr>
            <a:spLocks noChangeArrowheads="1"/>
          </p:cNvSpPr>
          <p:nvPr/>
        </p:nvSpPr>
        <p:spPr bwMode="auto">
          <a:xfrm>
            <a:off x="1066800" y="2438400"/>
            <a:ext cx="2057400" cy="1676400"/>
          </a:xfrm>
          <a:prstGeom prst="rect">
            <a:avLst/>
          </a:prstGeom>
          <a:noFill/>
          <a:ln w="381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2886" name="Text Box 117"/>
          <p:cNvSpPr txBox="1">
            <a:spLocks noChangeArrowheads="1"/>
          </p:cNvSpPr>
          <p:nvPr/>
        </p:nvSpPr>
        <p:spPr bwMode="auto">
          <a:xfrm>
            <a:off x="914400" y="4191000"/>
            <a:ext cx="2819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sz="1600">
                <a:solidFill>
                  <a:srgbClr val="000000"/>
                </a:solidFill>
                <a:latin typeface="Tahoma" panose="020B0604030504040204" pitchFamily="34" charset="0"/>
              </a:rPr>
              <a:t>Threat to Confidentiality</a:t>
            </a:r>
          </a:p>
        </p:txBody>
      </p:sp>
      <p:sp>
        <p:nvSpPr>
          <p:cNvPr id="32887" name="Text Box 118"/>
          <p:cNvSpPr txBox="1">
            <a:spLocks noChangeArrowheads="1"/>
          </p:cNvSpPr>
          <p:nvPr/>
        </p:nvSpPr>
        <p:spPr bwMode="auto">
          <a:xfrm>
            <a:off x="5715000" y="3549650"/>
            <a:ext cx="2819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sz="1600">
                <a:solidFill>
                  <a:srgbClr val="000000"/>
                </a:solidFill>
                <a:latin typeface="Tahoma" panose="020B0604030504040204" pitchFamily="34" charset="0"/>
              </a:rPr>
              <a:t>Threat to Availability</a:t>
            </a:r>
          </a:p>
        </p:txBody>
      </p:sp>
      <p:sp>
        <p:nvSpPr>
          <p:cNvPr id="32888" name="Text Box 119"/>
          <p:cNvSpPr txBox="1">
            <a:spLocks noChangeArrowheads="1"/>
          </p:cNvSpPr>
          <p:nvPr/>
        </p:nvSpPr>
        <p:spPr bwMode="auto">
          <a:xfrm>
            <a:off x="3429000" y="5486400"/>
            <a:ext cx="2819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sz="1600">
                <a:solidFill>
                  <a:srgbClr val="000000"/>
                </a:solidFill>
                <a:latin typeface="Tahoma" panose="020B0604030504040204" pitchFamily="34" charset="0"/>
              </a:rPr>
              <a:t>Threat to Integrity</a:t>
            </a:r>
          </a:p>
        </p:txBody>
      </p:sp>
      <p:sp>
        <p:nvSpPr>
          <p:cNvPr id="32889" name="Rectangle 120"/>
          <p:cNvSpPr>
            <a:spLocks noChangeArrowheads="1"/>
          </p:cNvSpPr>
          <p:nvPr/>
        </p:nvSpPr>
        <p:spPr bwMode="auto">
          <a:xfrm>
            <a:off x="6019800" y="2667000"/>
            <a:ext cx="1752600" cy="609600"/>
          </a:xfrm>
          <a:prstGeom prst="rect">
            <a:avLst/>
          </a:prstGeom>
          <a:solidFill>
            <a:schemeClr val="accent1">
              <a:alpha val="41176"/>
            </a:schemeClr>
          </a:solid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600">
                <a:latin typeface="Tahoma" panose="020B0604030504040204" pitchFamily="34" charset="0"/>
              </a:rPr>
              <a:t>Denial of Service</a:t>
            </a:r>
          </a:p>
        </p:txBody>
      </p:sp>
    </p:spTree>
    <p:extLst>
      <p:ext uri="{BB962C8B-B14F-4D97-AF65-F5344CB8AC3E}">
        <p14:creationId xmlns:p14="http://schemas.microsoft.com/office/powerpoint/2010/main" xmlns="" val="946781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r>
              <a:rPr lang="en-US" altLang="ja-JP" smtClean="0">
                <a:ea typeface="MS PGothic" panose="020B0600070205080204" pitchFamily="34" charset="-128"/>
              </a:rPr>
              <a:t>Passive Versus Active Attacks</a:t>
            </a:r>
            <a:endParaRPr lang="en-US" altLang="en-US" smtClean="0"/>
          </a:p>
        </p:txBody>
      </p:sp>
      <p:sp>
        <p:nvSpPr>
          <p:cNvPr id="896003" name="Rectangle 3"/>
          <p:cNvSpPr>
            <a:spLocks noGrp="1" noChangeArrowheads="1"/>
          </p:cNvSpPr>
          <p:nvPr>
            <p:ph type="body" idx="1"/>
          </p:nvPr>
        </p:nvSpPr>
        <p:spPr>
          <a:xfrm>
            <a:off x="228600" y="3810000"/>
            <a:ext cx="8610600" cy="2819400"/>
          </a:xfrm>
        </p:spPr>
        <p:txBody>
          <a:bodyPr/>
          <a:lstStyle/>
          <a:p>
            <a:pPr eaLnBrk="1" hangingPunct="1"/>
            <a:r>
              <a:rPr lang="en-US" altLang="en-US" smtClean="0"/>
              <a:t>Alice and Bob want to </a:t>
            </a:r>
            <a:r>
              <a:rPr lang="en-US" altLang="ja-JP" smtClean="0">
                <a:ea typeface="MS PGothic" panose="020B0600070205080204" pitchFamily="34" charset="-128"/>
              </a:rPr>
              <a:t>communicate in presence of adversaries</a:t>
            </a:r>
          </a:p>
          <a:p>
            <a:pPr lvl="1" eaLnBrk="1" hangingPunct="1"/>
            <a:r>
              <a:rPr lang="en-US" altLang="ja-JP" smtClean="0">
                <a:ea typeface="MS PGothic" panose="020B0600070205080204" pitchFamily="34" charset="-128"/>
              </a:rPr>
              <a:t>Adversaries:</a:t>
            </a:r>
            <a:endParaRPr lang="en-US" altLang="en-US" smtClean="0"/>
          </a:p>
          <a:p>
            <a:pPr lvl="2" eaLnBrk="1" hangingPunct="1"/>
            <a:r>
              <a:rPr lang="en-US" altLang="en-US" smtClean="0"/>
              <a:t>Passive – just looking</a:t>
            </a:r>
          </a:p>
          <a:p>
            <a:pPr lvl="2" eaLnBrk="1" hangingPunct="1"/>
            <a:r>
              <a:rPr lang="en-US" altLang="en-US" smtClean="0"/>
              <a:t>Active – may change msgs</a:t>
            </a:r>
          </a:p>
        </p:txBody>
      </p:sp>
      <p:cxnSp>
        <p:nvCxnSpPr>
          <p:cNvPr id="896004" name="AutoShape 4"/>
          <p:cNvCxnSpPr>
            <a:cxnSpLocks noChangeShapeType="1"/>
          </p:cNvCxnSpPr>
          <p:nvPr/>
        </p:nvCxnSpPr>
        <p:spPr bwMode="auto">
          <a:xfrm flipV="1">
            <a:off x="2046288" y="2459038"/>
            <a:ext cx="4849812" cy="384175"/>
          </a:xfrm>
          <a:prstGeom prst="curvedConnector3">
            <a:avLst>
              <a:gd name="adj1" fmla="val 49981"/>
            </a:avLst>
          </a:prstGeom>
          <a:noFill/>
          <a:ln w="22225">
            <a:solidFill>
              <a:srgbClr val="333399"/>
            </a:solidFill>
            <a:round/>
            <a:headEnd type="triangle" w="lg" len="lg"/>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896005" name="Group 5"/>
          <p:cNvGrpSpPr>
            <a:grpSpLocks/>
          </p:cNvGrpSpPr>
          <p:nvPr/>
        </p:nvGrpSpPr>
        <p:grpSpPr bwMode="auto">
          <a:xfrm>
            <a:off x="1219200" y="1943100"/>
            <a:ext cx="903288" cy="1374775"/>
            <a:chOff x="768" y="936"/>
            <a:chExt cx="569" cy="866"/>
          </a:xfrm>
        </p:grpSpPr>
        <p:graphicFrame>
          <p:nvGraphicFramePr>
            <p:cNvPr id="33811" name="Object 6"/>
            <p:cNvGraphicFramePr>
              <a:graphicFrameLocks noChangeAspect="1"/>
            </p:cNvGraphicFramePr>
            <p:nvPr/>
          </p:nvGraphicFramePr>
          <p:xfrm>
            <a:off x="818" y="1204"/>
            <a:ext cx="471" cy="598"/>
          </p:xfrm>
          <a:graphic>
            <a:graphicData uri="http://schemas.openxmlformats.org/presentationml/2006/ole">
              <p:oleObj spid="_x0000_s1046" name="Clip" r:id="rId3" imgW="874166" imgH="1321308" progId="">
                <p:embed/>
              </p:oleObj>
            </a:graphicData>
          </a:graphic>
        </p:graphicFrame>
        <p:sp>
          <p:nvSpPr>
            <p:cNvPr id="896007" name="Text Box 7"/>
            <p:cNvSpPr txBox="1">
              <a:spLocks noChangeArrowheads="1"/>
            </p:cNvSpPr>
            <p:nvPr/>
          </p:nvSpPr>
          <p:spPr bwMode="auto">
            <a:xfrm>
              <a:off x="768" y="936"/>
              <a:ext cx="569"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en-US" sz="2400" b="1">
                  <a:solidFill>
                    <a:srgbClr val="A50021"/>
                  </a:solidFill>
                  <a:effectLst>
                    <a:outerShdw blurRad="38100" dist="38100" dir="2700000" algn="tl">
                      <a:srgbClr val="C0C0C0"/>
                    </a:outerShdw>
                  </a:effectLst>
                  <a:latin typeface="Comic Sans MS" panose="030F0702030302020204" pitchFamily="66" charset="0"/>
                </a:rPr>
                <a:t>Alice</a:t>
              </a:r>
              <a:endParaRPr lang="en-US" altLang="en-US" sz="2400">
                <a:latin typeface="Times New Roman" panose="02020603050405020304" pitchFamily="18" charset="0"/>
              </a:endParaRPr>
            </a:p>
          </p:txBody>
        </p:sp>
      </p:grpSp>
      <p:grpSp>
        <p:nvGrpSpPr>
          <p:cNvPr id="896008" name="Group 8"/>
          <p:cNvGrpSpPr>
            <a:grpSpLocks/>
          </p:cNvGrpSpPr>
          <p:nvPr/>
        </p:nvGrpSpPr>
        <p:grpSpPr bwMode="auto">
          <a:xfrm>
            <a:off x="6896100" y="1447800"/>
            <a:ext cx="1258888" cy="1635125"/>
            <a:chOff x="4629" y="1063"/>
            <a:chExt cx="793" cy="1030"/>
          </a:xfrm>
        </p:grpSpPr>
        <p:graphicFrame>
          <p:nvGraphicFramePr>
            <p:cNvPr id="33809" name="Object 9"/>
            <p:cNvGraphicFramePr>
              <a:graphicFrameLocks noChangeAspect="1"/>
            </p:cNvGraphicFramePr>
            <p:nvPr/>
          </p:nvGraphicFramePr>
          <p:xfrm>
            <a:off x="4629" y="1306"/>
            <a:ext cx="633" cy="787"/>
          </p:xfrm>
          <a:graphic>
            <a:graphicData uri="http://schemas.openxmlformats.org/presentationml/2006/ole">
              <p:oleObj spid="_x0000_s1047" name="Clip" r:id="rId4" imgW="1379830" imgH="1487729" progId="">
                <p:embed/>
              </p:oleObj>
            </a:graphicData>
          </a:graphic>
        </p:graphicFrame>
        <p:sp>
          <p:nvSpPr>
            <p:cNvPr id="896010" name="Text Box 10"/>
            <p:cNvSpPr txBox="1">
              <a:spLocks noChangeArrowheads="1"/>
            </p:cNvSpPr>
            <p:nvPr/>
          </p:nvSpPr>
          <p:spPr bwMode="auto">
            <a:xfrm>
              <a:off x="4970" y="1063"/>
              <a:ext cx="45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defRPr/>
              </a:pPr>
              <a:r>
                <a:rPr lang="en-US" altLang="en-US" sz="2400" b="1">
                  <a:solidFill>
                    <a:srgbClr val="663300"/>
                  </a:solidFill>
                  <a:effectLst>
                    <a:outerShdw blurRad="38100" dist="38100" dir="2700000" algn="tl">
                      <a:srgbClr val="C0C0C0"/>
                    </a:outerShdw>
                  </a:effectLst>
                  <a:latin typeface="Comic Sans MS" panose="030F0702030302020204" pitchFamily="66" charset="0"/>
                </a:rPr>
                <a:t>Bob</a:t>
              </a:r>
              <a:endParaRPr lang="en-US" altLang="en-US" sz="2400">
                <a:latin typeface="Times New Roman" panose="02020603050405020304" pitchFamily="18" charset="0"/>
              </a:endParaRPr>
            </a:p>
          </p:txBody>
        </p:sp>
      </p:grpSp>
      <p:graphicFrame>
        <p:nvGraphicFramePr>
          <p:cNvPr id="896011" name="Object 11">
            <a:hlinkClick r:id="" action="ppaction://ole?verb=0"/>
          </p:cNvPr>
          <p:cNvGraphicFramePr>
            <a:graphicFrameLocks/>
          </p:cNvGraphicFramePr>
          <p:nvPr/>
        </p:nvGraphicFramePr>
        <p:xfrm>
          <a:off x="3505200" y="1905000"/>
          <a:ext cx="749300" cy="806450"/>
        </p:xfrm>
        <a:graphic>
          <a:graphicData uri="http://schemas.openxmlformats.org/presentationml/2006/ole">
            <p:oleObj spid="_x0000_s1048" name="Microsoft ClipArt Gallery" r:id="rId5" imgW="3025775" imgH="3252788" progId="">
              <p:embed/>
            </p:oleObj>
          </a:graphicData>
        </a:graphic>
      </p:graphicFrame>
      <p:graphicFrame>
        <p:nvGraphicFramePr>
          <p:cNvPr id="896012" name="Object 12"/>
          <p:cNvGraphicFramePr>
            <a:graphicFrameLocks noChangeAspect="1"/>
          </p:cNvGraphicFramePr>
          <p:nvPr/>
        </p:nvGraphicFramePr>
        <p:xfrm>
          <a:off x="5087938" y="2525713"/>
          <a:ext cx="952500" cy="827087"/>
        </p:xfrm>
        <a:graphic>
          <a:graphicData uri="http://schemas.openxmlformats.org/presentationml/2006/ole">
            <p:oleObj spid="_x0000_s1049" name="Clip" r:id="rId6" imgW="952129" imgH="828352" progId="">
              <p:embed/>
            </p:oleObj>
          </a:graphicData>
        </a:graphic>
      </p:graphicFrame>
      <p:pic>
        <p:nvPicPr>
          <p:cNvPr id="896013" name="Picture 13" descr="j0236250"/>
          <p:cNvPicPr>
            <a:picLocks noChangeAspect="1" noChangeArrowheads="1" noCrop="1"/>
          </p:cNvPicPr>
          <p:nvPr/>
        </p:nvPicPr>
        <p:blipFill>
          <a:blip r:embed="rId7">
            <a:extLst>
              <a:ext uri="{28A0092B-C50C-407E-A947-70E740481C1C}">
                <a14:useLocalDpi xmlns:a14="http://schemas.microsoft.com/office/drawing/2010/main" xmlns="" val="0"/>
              </a:ext>
            </a:extLst>
          </a:blip>
          <a:srcRect/>
          <a:stretch>
            <a:fillRect/>
          </a:stretch>
        </p:blipFill>
        <p:spPr bwMode="auto">
          <a:xfrm>
            <a:off x="6553200" y="1905000"/>
            <a:ext cx="715963" cy="50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96014" name="Picture 14" descr="j0283481"/>
          <p:cNvPicPr>
            <a:picLocks noChangeAspect="1" noChangeArrowheads="1" noCrop="1"/>
          </p:cNvPicPr>
          <p:nvPr/>
        </p:nvPicPr>
        <p:blipFill>
          <a:blip r:embed="rId8">
            <a:extLst>
              <a:ext uri="{28A0092B-C50C-407E-A947-70E740481C1C}">
                <a14:useLocalDpi xmlns:a14="http://schemas.microsoft.com/office/drawing/2010/main" xmlns="" val="0"/>
              </a:ext>
            </a:extLst>
          </a:blip>
          <a:srcRect/>
          <a:stretch>
            <a:fillRect/>
          </a:stretch>
        </p:blipFill>
        <p:spPr bwMode="auto">
          <a:xfrm>
            <a:off x="1828800" y="2819400"/>
            <a:ext cx="971550" cy="561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96015" name="Picture 15" descr="j0283605"/>
          <p:cNvPicPr>
            <a:picLocks noChangeAspect="1" noChangeArrowheads="1" noCrop="1"/>
          </p:cNvPicPr>
          <p:nvPr/>
        </p:nvPicPr>
        <p:blipFill>
          <a:blip r:embed="rId9">
            <a:extLst>
              <a:ext uri="{28A0092B-C50C-407E-A947-70E740481C1C}">
                <a14:useLocalDpi xmlns:a14="http://schemas.microsoft.com/office/drawing/2010/main" xmlns="" val="0"/>
              </a:ext>
            </a:extLst>
          </a:blip>
          <a:srcRect/>
          <a:stretch>
            <a:fillRect/>
          </a:stretch>
        </p:blipFill>
        <p:spPr bwMode="auto">
          <a:xfrm>
            <a:off x="5029200" y="2667000"/>
            <a:ext cx="609600" cy="542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96016" name="Picture 16" descr="j0283074"/>
          <p:cNvPicPr>
            <a:picLocks noChangeAspect="1" noChangeArrowheads="1" noCrop="1"/>
          </p:cNvPicPr>
          <p:nvPr/>
        </p:nvPicPr>
        <p:blipFill>
          <a:blip r:embed="rId10">
            <a:extLst>
              <a:ext uri="{28A0092B-C50C-407E-A947-70E740481C1C}">
                <a14:useLocalDpi xmlns:a14="http://schemas.microsoft.com/office/drawing/2010/main" xmlns="" val="0"/>
              </a:ext>
            </a:extLst>
          </a:blip>
          <a:srcRect/>
          <a:stretch>
            <a:fillRect/>
          </a:stretch>
        </p:blipFill>
        <p:spPr bwMode="auto">
          <a:xfrm flipH="1">
            <a:off x="4953000" y="2819400"/>
            <a:ext cx="738188"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96017" name="Picture 17" descr="j0283481"/>
          <p:cNvPicPr>
            <a:picLocks noChangeAspect="1" noChangeArrowheads="1" noCrop="1"/>
          </p:cNvPicPr>
          <p:nvPr/>
        </p:nvPicPr>
        <p:blipFill>
          <a:blip r:embed="rId8">
            <a:extLst>
              <a:ext uri="{28A0092B-C50C-407E-A947-70E740481C1C}">
                <a14:useLocalDpi xmlns:a14="http://schemas.microsoft.com/office/drawing/2010/main" xmlns="" val="0"/>
              </a:ext>
            </a:extLst>
          </a:blip>
          <a:srcRect/>
          <a:stretch>
            <a:fillRect/>
          </a:stretch>
        </p:blipFill>
        <p:spPr bwMode="auto">
          <a:xfrm>
            <a:off x="5638800" y="5867400"/>
            <a:ext cx="971550" cy="561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96018" name="Picture 18" descr="j0283074"/>
          <p:cNvPicPr>
            <a:picLocks noChangeAspect="1" noChangeArrowheads="1" noCrop="1"/>
          </p:cNvPicPr>
          <p:nvPr/>
        </p:nvPicPr>
        <p:blipFill>
          <a:blip r:embed="rId10">
            <a:extLst>
              <a:ext uri="{28A0092B-C50C-407E-A947-70E740481C1C}">
                <a14:useLocalDpi xmlns:a14="http://schemas.microsoft.com/office/drawing/2010/main" xmlns="" val="0"/>
              </a:ext>
            </a:extLst>
          </a:blip>
          <a:srcRect/>
          <a:stretch>
            <a:fillRect/>
          </a:stretch>
        </p:blipFill>
        <p:spPr bwMode="auto">
          <a:xfrm flipH="1">
            <a:off x="7772400" y="5867400"/>
            <a:ext cx="738188"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96019" name="Picture 19" descr="MMj03957690000[1]"/>
          <p:cNvPicPr>
            <a:picLocks noChangeAspect="1" noChangeArrowheads="1" noCrop="1"/>
          </p:cNvPicPr>
          <p:nvPr/>
        </p:nvPicPr>
        <p:blipFill>
          <a:blip r:embed="rId11">
            <a:extLst>
              <a:ext uri="{28A0092B-C50C-407E-A947-70E740481C1C}">
                <a14:useLocalDpi xmlns:a14="http://schemas.microsoft.com/office/drawing/2010/main" xmlns="" val="0"/>
              </a:ext>
            </a:extLst>
          </a:blip>
          <a:srcRect/>
          <a:stretch>
            <a:fillRect/>
          </a:stretch>
        </p:blipFill>
        <p:spPr bwMode="auto">
          <a:xfrm>
            <a:off x="6942138" y="5600700"/>
            <a:ext cx="47625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21638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96003">
                                            <p:txEl>
                                              <p:pRg st="0" end="0"/>
                                            </p:txEl>
                                          </p:spTgt>
                                        </p:tgtEl>
                                        <p:attrNameLst>
                                          <p:attrName>style.visibility</p:attrName>
                                        </p:attrNameLst>
                                      </p:cBhvr>
                                      <p:to>
                                        <p:strVal val="visible"/>
                                      </p:to>
                                    </p:set>
                                    <p:animEffect transition="in" filter="wipe(left)">
                                      <p:cBhvr>
                                        <p:cTn id="7" dur="500"/>
                                        <p:tgtEl>
                                          <p:spTgt spid="8960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96003">
                                            <p:txEl>
                                              <p:pRg st="1" end="1"/>
                                            </p:txEl>
                                          </p:spTgt>
                                        </p:tgtEl>
                                        <p:attrNameLst>
                                          <p:attrName>style.visibility</p:attrName>
                                        </p:attrNameLst>
                                      </p:cBhvr>
                                      <p:to>
                                        <p:strVal val="visible"/>
                                      </p:to>
                                    </p:set>
                                    <p:animEffect transition="in" filter="wipe(left)">
                                      <p:cBhvr>
                                        <p:cTn id="12" dur="500"/>
                                        <p:tgtEl>
                                          <p:spTgt spid="8960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288" fill="hold" nodeType="clickEffect">
                                  <p:stCondLst>
                                    <p:cond delay="0"/>
                                  </p:stCondLst>
                                  <p:childTnLst>
                                    <p:set>
                                      <p:cBhvr>
                                        <p:cTn id="16" dur="1" fill="hold">
                                          <p:stCondLst>
                                            <p:cond delay="0"/>
                                          </p:stCondLst>
                                        </p:cTn>
                                        <p:tgtEl>
                                          <p:spTgt spid="896005"/>
                                        </p:tgtEl>
                                        <p:attrNameLst>
                                          <p:attrName>style.visibility</p:attrName>
                                        </p:attrNameLst>
                                      </p:cBhvr>
                                      <p:to>
                                        <p:strVal val="visible"/>
                                      </p:to>
                                    </p:set>
                                    <p:anim calcmode="lin" valueType="num">
                                      <p:cBhvr>
                                        <p:cTn id="17" dur="500" fill="hold"/>
                                        <p:tgtEl>
                                          <p:spTgt spid="896005"/>
                                        </p:tgtEl>
                                        <p:attrNameLst>
                                          <p:attrName>ppt_w</p:attrName>
                                        </p:attrNameLst>
                                      </p:cBhvr>
                                      <p:tavLst>
                                        <p:tav tm="0">
                                          <p:val>
                                            <p:strVal val="4/3*#ppt_w"/>
                                          </p:val>
                                        </p:tav>
                                        <p:tav tm="100000">
                                          <p:val>
                                            <p:strVal val="#ppt_w"/>
                                          </p:val>
                                        </p:tav>
                                      </p:tavLst>
                                    </p:anim>
                                    <p:anim calcmode="lin" valueType="num">
                                      <p:cBhvr>
                                        <p:cTn id="18" dur="500" fill="hold"/>
                                        <p:tgtEl>
                                          <p:spTgt spid="896005"/>
                                        </p:tgtEl>
                                        <p:attrNameLst>
                                          <p:attrName>ppt_h</p:attrName>
                                        </p:attrNameLst>
                                      </p:cBhvr>
                                      <p:tavLst>
                                        <p:tav tm="0">
                                          <p:val>
                                            <p:strVal val="4/3*#ppt_h"/>
                                          </p:val>
                                        </p:tav>
                                        <p:tav tm="100000">
                                          <p:val>
                                            <p:strVal val="#ppt_h"/>
                                          </p:val>
                                        </p:tav>
                                      </p:tavLst>
                                    </p:anim>
                                  </p:childTnLst>
                                </p:cTn>
                              </p:par>
                            </p:childTnLst>
                          </p:cTn>
                        </p:par>
                        <p:par>
                          <p:cTn id="19" fill="hold" nodeType="afterGroup">
                            <p:stCondLst>
                              <p:cond delay="500"/>
                            </p:stCondLst>
                            <p:childTnLst>
                              <p:par>
                                <p:cTn id="20" presetID="23" presetClass="entr" presetSubtype="272" fill="hold" nodeType="afterEffect">
                                  <p:stCondLst>
                                    <p:cond delay="0"/>
                                  </p:stCondLst>
                                  <p:childTnLst>
                                    <p:set>
                                      <p:cBhvr>
                                        <p:cTn id="21" dur="1" fill="hold">
                                          <p:stCondLst>
                                            <p:cond delay="0"/>
                                          </p:stCondLst>
                                        </p:cTn>
                                        <p:tgtEl>
                                          <p:spTgt spid="896008"/>
                                        </p:tgtEl>
                                        <p:attrNameLst>
                                          <p:attrName>style.visibility</p:attrName>
                                        </p:attrNameLst>
                                      </p:cBhvr>
                                      <p:to>
                                        <p:strVal val="visible"/>
                                      </p:to>
                                    </p:set>
                                    <p:anim calcmode="lin" valueType="num">
                                      <p:cBhvr>
                                        <p:cTn id="22" dur="500" fill="hold"/>
                                        <p:tgtEl>
                                          <p:spTgt spid="896008"/>
                                        </p:tgtEl>
                                        <p:attrNameLst>
                                          <p:attrName>ppt_w</p:attrName>
                                        </p:attrNameLst>
                                      </p:cBhvr>
                                      <p:tavLst>
                                        <p:tav tm="0">
                                          <p:val>
                                            <p:strVal val="2/3*#ppt_w"/>
                                          </p:val>
                                        </p:tav>
                                        <p:tav tm="100000">
                                          <p:val>
                                            <p:strVal val="#ppt_w"/>
                                          </p:val>
                                        </p:tav>
                                      </p:tavLst>
                                    </p:anim>
                                    <p:anim calcmode="lin" valueType="num">
                                      <p:cBhvr>
                                        <p:cTn id="23" dur="500" fill="hold"/>
                                        <p:tgtEl>
                                          <p:spTgt spid="896008"/>
                                        </p:tgtEl>
                                        <p:attrNameLst>
                                          <p:attrName>ppt_h</p:attrName>
                                        </p:attrNameLst>
                                      </p:cBhvr>
                                      <p:tavLst>
                                        <p:tav tm="0">
                                          <p:val>
                                            <p:strVal val="2/3*#ppt_h"/>
                                          </p:val>
                                        </p:tav>
                                        <p:tav tm="100000">
                                          <p:val>
                                            <p:strVal val="#ppt_h"/>
                                          </p:val>
                                        </p:tav>
                                      </p:tavLst>
                                    </p:anim>
                                  </p:childTnLst>
                                </p:cTn>
                              </p:par>
                            </p:childTnLst>
                          </p:cTn>
                        </p:par>
                        <p:par>
                          <p:cTn id="24" fill="hold" nodeType="afterGroup">
                            <p:stCondLst>
                              <p:cond delay="1000"/>
                            </p:stCondLst>
                            <p:childTnLst>
                              <p:par>
                                <p:cTn id="25" presetID="18" presetClass="entr" presetSubtype="6" fill="hold" nodeType="afterEffect">
                                  <p:stCondLst>
                                    <p:cond delay="0"/>
                                  </p:stCondLst>
                                  <p:childTnLst>
                                    <p:set>
                                      <p:cBhvr>
                                        <p:cTn id="26" dur="1" fill="hold">
                                          <p:stCondLst>
                                            <p:cond delay="0"/>
                                          </p:stCondLst>
                                        </p:cTn>
                                        <p:tgtEl>
                                          <p:spTgt spid="896004"/>
                                        </p:tgtEl>
                                        <p:attrNameLst>
                                          <p:attrName>style.visibility</p:attrName>
                                        </p:attrNameLst>
                                      </p:cBhvr>
                                      <p:to>
                                        <p:strVal val="visible"/>
                                      </p:to>
                                    </p:set>
                                    <p:animEffect transition="in" filter="strips(downRight)">
                                      <p:cBhvr>
                                        <p:cTn id="27" dur="500"/>
                                        <p:tgtEl>
                                          <p:spTgt spid="89600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96003">
                                            <p:txEl>
                                              <p:pRg st="2" end="2"/>
                                            </p:txEl>
                                          </p:spTgt>
                                        </p:tgtEl>
                                        <p:attrNameLst>
                                          <p:attrName>style.visibility</p:attrName>
                                        </p:attrNameLst>
                                      </p:cBhvr>
                                      <p:to>
                                        <p:strVal val="visible"/>
                                      </p:to>
                                    </p:set>
                                    <p:animEffect transition="in" filter="wipe(left)">
                                      <p:cBhvr>
                                        <p:cTn id="32" dur="500"/>
                                        <p:tgtEl>
                                          <p:spTgt spid="896003">
                                            <p:txEl>
                                              <p:pRg st="2" end="2"/>
                                            </p:txEl>
                                          </p:spTgt>
                                        </p:tgtEl>
                                      </p:cBhvr>
                                    </p:animEffect>
                                  </p:childTnLst>
                                </p:cTn>
                              </p:par>
                            </p:childTnLst>
                          </p:cTn>
                        </p:par>
                        <p:par>
                          <p:cTn id="33" fill="hold" nodeType="afterGroup">
                            <p:stCondLst>
                              <p:cond delay="500"/>
                            </p:stCondLst>
                            <p:childTnLst>
                              <p:par>
                                <p:cTn id="34" presetID="12" presetClass="entr" presetSubtype="4" fill="hold" nodeType="afterEffect">
                                  <p:stCondLst>
                                    <p:cond delay="0"/>
                                  </p:stCondLst>
                                  <p:childTnLst>
                                    <p:set>
                                      <p:cBhvr>
                                        <p:cTn id="35" dur="1" fill="hold">
                                          <p:stCondLst>
                                            <p:cond delay="0"/>
                                          </p:stCondLst>
                                        </p:cTn>
                                        <p:tgtEl>
                                          <p:spTgt spid="896011"/>
                                        </p:tgtEl>
                                        <p:attrNameLst>
                                          <p:attrName>style.visibility</p:attrName>
                                        </p:attrNameLst>
                                      </p:cBhvr>
                                      <p:to>
                                        <p:strVal val="visible"/>
                                      </p:to>
                                    </p:set>
                                    <p:animEffect transition="in" filter="slide(fromBottom)">
                                      <p:cBhvr>
                                        <p:cTn id="36" dur="500"/>
                                        <p:tgtEl>
                                          <p:spTgt spid="89601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3" presetClass="entr" presetSubtype="0" fill="hold" nodeType="clickEffect">
                                  <p:stCondLst>
                                    <p:cond delay="0"/>
                                  </p:stCondLst>
                                  <p:childTnLst>
                                    <p:set>
                                      <p:cBhvr>
                                        <p:cTn id="40" dur="1" fill="hold">
                                          <p:stCondLst>
                                            <p:cond delay="0"/>
                                          </p:stCondLst>
                                        </p:cTn>
                                        <p:tgtEl>
                                          <p:spTgt spid="896013"/>
                                        </p:tgtEl>
                                        <p:attrNameLst>
                                          <p:attrName>style.visibility</p:attrName>
                                        </p:attrNameLst>
                                      </p:cBhvr>
                                      <p:to>
                                        <p:strVal val="visible"/>
                                      </p:to>
                                    </p:set>
                                    <p:anim calcmode="lin" valueType="num">
                                      <p:cBhvr>
                                        <p:cTn id="41" dur="1000" fill="hold"/>
                                        <p:tgtEl>
                                          <p:spTgt spid="896013"/>
                                        </p:tgtEl>
                                        <p:attrNameLst>
                                          <p:attrName>ppt_w</p:attrName>
                                        </p:attrNameLst>
                                      </p:cBhvr>
                                      <p:tavLst>
                                        <p:tav tm="0">
                                          <p:val>
                                            <p:fltVal val="0"/>
                                          </p:val>
                                        </p:tav>
                                        <p:tav tm="100000">
                                          <p:val>
                                            <p:strVal val="#ppt_w"/>
                                          </p:val>
                                        </p:tav>
                                      </p:tavLst>
                                    </p:anim>
                                    <p:anim calcmode="lin" valueType="num">
                                      <p:cBhvr>
                                        <p:cTn id="42" dur="1000" fill="hold"/>
                                        <p:tgtEl>
                                          <p:spTgt spid="896013"/>
                                        </p:tgtEl>
                                        <p:attrNameLst>
                                          <p:attrName>ppt_h</p:attrName>
                                        </p:attrNameLst>
                                      </p:cBhvr>
                                      <p:tavLst>
                                        <p:tav tm="0">
                                          <p:val>
                                            <p:fltVal val="0"/>
                                          </p:val>
                                        </p:tav>
                                        <p:tav tm="100000">
                                          <p:val>
                                            <p:strVal val="#ppt_h"/>
                                          </p:val>
                                        </p:tav>
                                      </p:tavLst>
                                    </p:anim>
                                    <p:animEffect transition="in" filter="fade">
                                      <p:cBhvr>
                                        <p:cTn id="43" dur="1000"/>
                                        <p:tgtEl>
                                          <p:spTgt spid="896013"/>
                                        </p:tgtEl>
                                      </p:cBhvr>
                                    </p:animEffect>
                                  </p:childTnLst>
                                </p:cTn>
                              </p:par>
                            </p:childTnLst>
                          </p:cTn>
                        </p:par>
                        <p:par>
                          <p:cTn id="44" fill="hold" nodeType="afterGroup">
                            <p:stCondLst>
                              <p:cond delay="1000"/>
                            </p:stCondLst>
                            <p:childTnLst>
                              <p:par>
                                <p:cTn id="45" presetID="0" presetClass="path" presetSubtype="0" accel="50000" decel="50000" fill="hold" nodeType="afterEffect">
                                  <p:stCondLst>
                                    <p:cond delay="0"/>
                                  </p:stCondLst>
                                  <p:childTnLst>
                                    <p:animMotion origin="layout" path="M 0.00208 0.04031 C -0.09705 0.041 -0.19618 0.04193 -0.25052 0.04865 C -0.30486 0.05537 -0.29635 0.082 -0.32413 0.08108 C -0.35191 0.08015 -0.40972 0.06579 -0.41684 0.04309 C -0.42396 0.02039 -0.39167 -0.04563 -0.36736 -0.05513 C -0.34306 -0.06462 -0.28177 -0.0359 -0.27049 -0.01436 C -0.2592 0.00718 -0.25729 0.05583 -0.3 0.0739 C -0.34271 0.09197 -0.43507 0.09266 -0.52726 0.09359 " pathEditMode="fixed" ptsTypes="aaaaaaaA">
                                      <p:cBhvr>
                                        <p:cTn id="46" dur="3000" fill="hold"/>
                                        <p:tgtEl>
                                          <p:spTgt spid="896013"/>
                                        </p:tgtEl>
                                        <p:attrNameLst>
                                          <p:attrName>ppt_x</p:attrName>
                                          <p:attrName>ppt_y</p:attrName>
                                        </p:attrNameLst>
                                      </p:cBhvr>
                                    </p:animMotion>
                                  </p:childTnLst>
                                </p:cTn>
                              </p:par>
                            </p:childTnLst>
                          </p:cTn>
                        </p:par>
                        <p:par>
                          <p:cTn id="47" fill="hold" nodeType="afterGroup">
                            <p:stCondLst>
                              <p:cond delay="4000"/>
                            </p:stCondLst>
                            <p:childTnLst>
                              <p:par>
                                <p:cTn id="48" presetID="53" presetClass="exit" presetSubtype="0" fill="hold" nodeType="afterEffect">
                                  <p:stCondLst>
                                    <p:cond delay="0"/>
                                  </p:stCondLst>
                                  <p:childTnLst>
                                    <p:anim calcmode="lin" valueType="num">
                                      <p:cBhvr>
                                        <p:cTn id="49" dur="500"/>
                                        <p:tgtEl>
                                          <p:spTgt spid="896013"/>
                                        </p:tgtEl>
                                        <p:attrNameLst>
                                          <p:attrName>ppt_w</p:attrName>
                                        </p:attrNameLst>
                                      </p:cBhvr>
                                      <p:tavLst>
                                        <p:tav tm="0">
                                          <p:val>
                                            <p:strVal val="ppt_w"/>
                                          </p:val>
                                        </p:tav>
                                        <p:tav tm="100000">
                                          <p:val>
                                            <p:fltVal val="0"/>
                                          </p:val>
                                        </p:tav>
                                      </p:tavLst>
                                    </p:anim>
                                    <p:anim calcmode="lin" valueType="num">
                                      <p:cBhvr>
                                        <p:cTn id="50" dur="500"/>
                                        <p:tgtEl>
                                          <p:spTgt spid="896013"/>
                                        </p:tgtEl>
                                        <p:attrNameLst>
                                          <p:attrName>ppt_h</p:attrName>
                                        </p:attrNameLst>
                                      </p:cBhvr>
                                      <p:tavLst>
                                        <p:tav tm="0">
                                          <p:val>
                                            <p:strVal val="ppt_h"/>
                                          </p:val>
                                        </p:tav>
                                        <p:tav tm="100000">
                                          <p:val>
                                            <p:fltVal val="0"/>
                                          </p:val>
                                        </p:tav>
                                      </p:tavLst>
                                    </p:anim>
                                    <p:animEffect transition="out" filter="fade">
                                      <p:cBhvr>
                                        <p:cTn id="51" dur="500"/>
                                        <p:tgtEl>
                                          <p:spTgt spid="896013"/>
                                        </p:tgtEl>
                                      </p:cBhvr>
                                    </p:animEffect>
                                    <p:set>
                                      <p:cBhvr>
                                        <p:cTn id="52" dur="1" fill="hold">
                                          <p:stCondLst>
                                            <p:cond delay="499"/>
                                          </p:stCondLst>
                                        </p:cTn>
                                        <p:tgtEl>
                                          <p:spTgt spid="896013"/>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896003">
                                            <p:txEl>
                                              <p:pRg st="3" end="3"/>
                                            </p:txEl>
                                          </p:spTgt>
                                        </p:tgtEl>
                                        <p:attrNameLst>
                                          <p:attrName>style.visibility</p:attrName>
                                        </p:attrNameLst>
                                      </p:cBhvr>
                                      <p:to>
                                        <p:strVal val="visible"/>
                                      </p:to>
                                    </p:set>
                                    <p:animEffect transition="in" filter="wipe(left)">
                                      <p:cBhvr>
                                        <p:cTn id="57" dur="500"/>
                                        <p:tgtEl>
                                          <p:spTgt spid="896003">
                                            <p:txEl>
                                              <p:pRg st="3" end="3"/>
                                            </p:txEl>
                                          </p:spTgt>
                                        </p:tgtEl>
                                      </p:cBhvr>
                                    </p:animEffect>
                                  </p:childTnLst>
                                </p:cTn>
                              </p:par>
                            </p:childTnLst>
                          </p:cTn>
                        </p:par>
                        <p:par>
                          <p:cTn id="58" fill="hold" nodeType="afterGroup">
                            <p:stCondLst>
                              <p:cond delay="500"/>
                            </p:stCondLst>
                            <p:childTnLst>
                              <p:par>
                                <p:cTn id="59" presetID="15" presetClass="entr" presetSubtype="0" fill="hold" nodeType="afterEffect">
                                  <p:stCondLst>
                                    <p:cond delay="0"/>
                                  </p:stCondLst>
                                  <p:childTnLst>
                                    <p:set>
                                      <p:cBhvr>
                                        <p:cTn id="60" dur="1" fill="hold">
                                          <p:stCondLst>
                                            <p:cond delay="0"/>
                                          </p:stCondLst>
                                        </p:cTn>
                                        <p:tgtEl>
                                          <p:spTgt spid="896012"/>
                                        </p:tgtEl>
                                        <p:attrNameLst>
                                          <p:attrName>style.visibility</p:attrName>
                                        </p:attrNameLst>
                                      </p:cBhvr>
                                      <p:to>
                                        <p:strVal val="visible"/>
                                      </p:to>
                                    </p:set>
                                    <p:anim calcmode="lin" valueType="num">
                                      <p:cBhvr>
                                        <p:cTn id="61" dur="1000" fill="hold"/>
                                        <p:tgtEl>
                                          <p:spTgt spid="896012"/>
                                        </p:tgtEl>
                                        <p:attrNameLst>
                                          <p:attrName>ppt_w</p:attrName>
                                        </p:attrNameLst>
                                      </p:cBhvr>
                                      <p:tavLst>
                                        <p:tav tm="0">
                                          <p:val>
                                            <p:fltVal val="0"/>
                                          </p:val>
                                        </p:tav>
                                        <p:tav tm="100000">
                                          <p:val>
                                            <p:strVal val="#ppt_w"/>
                                          </p:val>
                                        </p:tav>
                                      </p:tavLst>
                                    </p:anim>
                                    <p:anim calcmode="lin" valueType="num">
                                      <p:cBhvr>
                                        <p:cTn id="62" dur="1000" fill="hold"/>
                                        <p:tgtEl>
                                          <p:spTgt spid="896012"/>
                                        </p:tgtEl>
                                        <p:attrNameLst>
                                          <p:attrName>ppt_h</p:attrName>
                                        </p:attrNameLst>
                                      </p:cBhvr>
                                      <p:tavLst>
                                        <p:tav tm="0">
                                          <p:val>
                                            <p:fltVal val="0"/>
                                          </p:val>
                                        </p:tav>
                                        <p:tav tm="100000">
                                          <p:val>
                                            <p:strVal val="#ppt_h"/>
                                          </p:val>
                                        </p:tav>
                                      </p:tavLst>
                                    </p:anim>
                                    <p:anim calcmode="lin" valueType="num">
                                      <p:cBhvr>
                                        <p:cTn id="63" dur="1000" fill="hold"/>
                                        <p:tgtEl>
                                          <p:spTgt spid="896012"/>
                                        </p:tgtEl>
                                        <p:attrNameLst>
                                          <p:attrName>ppt_x</p:attrName>
                                        </p:attrNameLst>
                                      </p:cBhvr>
                                      <p:tavLst>
                                        <p:tav tm="0" fmla="#ppt_x+(cos(-2*pi*(1-$))*-#ppt_x-sin(-2*pi*(1-$))*(1-#ppt_y))*(1-$)">
                                          <p:val>
                                            <p:fltVal val="0"/>
                                          </p:val>
                                        </p:tav>
                                        <p:tav tm="100000">
                                          <p:val>
                                            <p:fltVal val="1"/>
                                          </p:val>
                                        </p:tav>
                                      </p:tavLst>
                                    </p:anim>
                                    <p:anim calcmode="lin" valueType="num">
                                      <p:cBhvr>
                                        <p:cTn id="64" dur="1000" fill="hold"/>
                                        <p:tgtEl>
                                          <p:spTgt spid="896012"/>
                                        </p:tgtEl>
                                        <p:attrNameLst>
                                          <p:attrName>ppt_y</p:attrName>
                                        </p:attrNameLst>
                                      </p:cBhvr>
                                      <p:tavLst>
                                        <p:tav tm="0" fmla="#ppt_y+(sin(-2*pi*(1-$))*-#ppt_x+cos(-2*pi*(1-$))*(1-#ppt_y))*(1-$)">
                                          <p:val>
                                            <p:fltVal val="0"/>
                                          </p:val>
                                        </p:tav>
                                        <p:tav tm="100000">
                                          <p:val>
                                            <p:fltVal val="1"/>
                                          </p:val>
                                        </p:tav>
                                      </p:tavLst>
                                    </p:anim>
                                  </p:childTnLst>
                                </p:cTn>
                              </p:par>
                            </p:childTnLst>
                          </p:cTn>
                        </p:par>
                        <p:par>
                          <p:cTn id="65" fill="hold" nodeType="afterGroup">
                            <p:stCondLst>
                              <p:cond delay="1500"/>
                            </p:stCondLst>
                            <p:childTnLst>
                              <p:par>
                                <p:cTn id="66" presetID="53" presetClass="entr" presetSubtype="0" fill="hold" nodeType="afterEffect">
                                  <p:stCondLst>
                                    <p:cond delay="0"/>
                                  </p:stCondLst>
                                  <p:childTnLst>
                                    <p:set>
                                      <p:cBhvr>
                                        <p:cTn id="67" dur="1" fill="hold">
                                          <p:stCondLst>
                                            <p:cond delay="0"/>
                                          </p:stCondLst>
                                        </p:cTn>
                                        <p:tgtEl>
                                          <p:spTgt spid="896014"/>
                                        </p:tgtEl>
                                        <p:attrNameLst>
                                          <p:attrName>style.visibility</p:attrName>
                                        </p:attrNameLst>
                                      </p:cBhvr>
                                      <p:to>
                                        <p:strVal val="visible"/>
                                      </p:to>
                                    </p:set>
                                    <p:anim calcmode="lin" valueType="num">
                                      <p:cBhvr>
                                        <p:cTn id="68" dur="500" fill="hold"/>
                                        <p:tgtEl>
                                          <p:spTgt spid="896014"/>
                                        </p:tgtEl>
                                        <p:attrNameLst>
                                          <p:attrName>ppt_w</p:attrName>
                                        </p:attrNameLst>
                                      </p:cBhvr>
                                      <p:tavLst>
                                        <p:tav tm="0">
                                          <p:val>
                                            <p:fltVal val="0"/>
                                          </p:val>
                                        </p:tav>
                                        <p:tav tm="100000">
                                          <p:val>
                                            <p:strVal val="#ppt_w"/>
                                          </p:val>
                                        </p:tav>
                                      </p:tavLst>
                                    </p:anim>
                                    <p:anim calcmode="lin" valueType="num">
                                      <p:cBhvr>
                                        <p:cTn id="69" dur="500" fill="hold"/>
                                        <p:tgtEl>
                                          <p:spTgt spid="896014"/>
                                        </p:tgtEl>
                                        <p:attrNameLst>
                                          <p:attrName>ppt_h</p:attrName>
                                        </p:attrNameLst>
                                      </p:cBhvr>
                                      <p:tavLst>
                                        <p:tav tm="0">
                                          <p:val>
                                            <p:fltVal val="0"/>
                                          </p:val>
                                        </p:tav>
                                        <p:tav tm="100000">
                                          <p:val>
                                            <p:strVal val="#ppt_h"/>
                                          </p:val>
                                        </p:tav>
                                      </p:tavLst>
                                    </p:anim>
                                    <p:animEffect transition="in" filter="fade">
                                      <p:cBhvr>
                                        <p:cTn id="70" dur="500"/>
                                        <p:tgtEl>
                                          <p:spTgt spid="896014"/>
                                        </p:tgtEl>
                                      </p:cBhvr>
                                    </p:animEffect>
                                  </p:childTnLst>
                                </p:cTn>
                              </p:par>
                            </p:childTnLst>
                          </p:cTn>
                        </p:par>
                        <p:par>
                          <p:cTn id="71" fill="hold" nodeType="afterGroup">
                            <p:stCondLst>
                              <p:cond delay="2000"/>
                            </p:stCondLst>
                            <p:childTnLst>
                              <p:par>
                                <p:cTn id="72" presetID="0" presetClass="path" presetSubtype="0" accel="50000" decel="50000" fill="hold" nodeType="afterEffect">
                                  <p:stCondLst>
                                    <p:cond delay="0"/>
                                  </p:stCondLst>
                                  <p:childTnLst>
                                    <p:animMotion origin="layout" path="M 5.E-6 2.50174E-6 C 0.0823 0.00116 0.16476 0.00255 0.2106 -0.00139 C 0.25643 -0.00533 0.254 -0.01738 0.27466 -0.02386 C 0.29532 -0.03035 0.32865 -0.04147 0.33473 -0.04077 C 0.3408 -0.04008 0.31112 -0.02456 0.31112 -0.01992 C 0.31112 -0.01529 0.32987 -0.01413 0.33473 -0.01274 " pathEditMode="relative" rAng="0" ptsTypes="aaaaaa">
                                      <p:cBhvr>
                                        <p:cTn id="73" dur="3000" fill="hold"/>
                                        <p:tgtEl>
                                          <p:spTgt spid="896014"/>
                                        </p:tgtEl>
                                        <p:attrNameLst>
                                          <p:attrName>ppt_x</p:attrName>
                                          <p:attrName>ppt_y</p:attrName>
                                        </p:attrNameLst>
                                      </p:cBhvr>
                                      <p:rCtr x="17031" y="-1946"/>
                                    </p:animMotion>
                                  </p:childTnLst>
                                </p:cTn>
                              </p:par>
                            </p:childTnLst>
                          </p:cTn>
                        </p:par>
                        <p:par>
                          <p:cTn id="74" fill="hold" nodeType="afterGroup">
                            <p:stCondLst>
                              <p:cond delay="5000"/>
                            </p:stCondLst>
                            <p:childTnLst>
                              <p:par>
                                <p:cTn id="75" presetID="53" presetClass="exit" presetSubtype="0" fill="hold" nodeType="afterEffect">
                                  <p:stCondLst>
                                    <p:cond delay="0"/>
                                  </p:stCondLst>
                                  <p:childTnLst>
                                    <p:anim calcmode="lin" valueType="num">
                                      <p:cBhvr>
                                        <p:cTn id="76" dur="500"/>
                                        <p:tgtEl>
                                          <p:spTgt spid="896014"/>
                                        </p:tgtEl>
                                        <p:attrNameLst>
                                          <p:attrName>ppt_w</p:attrName>
                                        </p:attrNameLst>
                                      </p:cBhvr>
                                      <p:tavLst>
                                        <p:tav tm="0">
                                          <p:val>
                                            <p:strVal val="ppt_w"/>
                                          </p:val>
                                        </p:tav>
                                        <p:tav tm="100000">
                                          <p:val>
                                            <p:fltVal val="0"/>
                                          </p:val>
                                        </p:tav>
                                      </p:tavLst>
                                    </p:anim>
                                    <p:anim calcmode="lin" valueType="num">
                                      <p:cBhvr>
                                        <p:cTn id="77" dur="500"/>
                                        <p:tgtEl>
                                          <p:spTgt spid="896014"/>
                                        </p:tgtEl>
                                        <p:attrNameLst>
                                          <p:attrName>ppt_h</p:attrName>
                                        </p:attrNameLst>
                                      </p:cBhvr>
                                      <p:tavLst>
                                        <p:tav tm="0">
                                          <p:val>
                                            <p:strVal val="ppt_h"/>
                                          </p:val>
                                        </p:tav>
                                        <p:tav tm="100000">
                                          <p:val>
                                            <p:fltVal val="0"/>
                                          </p:val>
                                        </p:tav>
                                      </p:tavLst>
                                    </p:anim>
                                    <p:animEffect transition="out" filter="fade">
                                      <p:cBhvr>
                                        <p:cTn id="78" dur="500"/>
                                        <p:tgtEl>
                                          <p:spTgt spid="896014"/>
                                        </p:tgtEl>
                                      </p:cBhvr>
                                    </p:animEffect>
                                    <p:set>
                                      <p:cBhvr>
                                        <p:cTn id="79" dur="1" fill="hold">
                                          <p:stCondLst>
                                            <p:cond delay="499"/>
                                          </p:stCondLst>
                                        </p:cTn>
                                        <p:tgtEl>
                                          <p:spTgt spid="896014"/>
                                        </p:tgtEl>
                                        <p:attrNameLst>
                                          <p:attrName>style.visibility</p:attrName>
                                        </p:attrNameLst>
                                      </p:cBhvr>
                                      <p:to>
                                        <p:strVal val="hidden"/>
                                      </p:to>
                                    </p:set>
                                  </p:childTnLst>
                                </p:cTn>
                              </p:par>
                            </p:childTnLst>
                          </p:cTn>
                        </p:par>
                        <p:par>
                          <p:cTn id="80" fill="hold" nodeType="afterGroup">
                            <p:stCondLst>
                              <p:cond delay="5500"/>
                            </p:stCondLst>
                            <p:childTnLst>
                              <p:par>
                                <p:cTn id="81" presetID="53" presetClass="entr" presetSubtype="0" fill="hold" nodeType="afterEffect">
                                  <p:stCondLst>
                                    <p:cond delay="0"/>
                                  </p:stCondLst>
                                  <p:childTnLst>
                                    <p:set>
                                      <p:cBhvr>
                                        <p:cTn id="82" dur="1" fill="hold">
                                          <p:stCondLst>
                                            <p:cond delay="0"/>
                                          </p:stCondLst>
                                        </p:cTn>
                                        <p:tgtEl>
                                          <p:spTgt spid="896015"/>
                                        </p:tgtEl>
                                        <p:attrNameLst>
                                          <p:attrName>style.visibility</p:attrName>
                                        </p:attrNameLst>
                                      </p:cBhvr>
                                      <p:to>
                                        <p:strVal val="visible"/>
                                      </p:to>
                                    </p:set>
                                    <p:anim calcmode="lin" valueType="num">
                                      <p:cBhvr>
                                        <p:cTn id="83" dur="1000" fill="hold"/>
                                        <p:tgtEl>
                                          <p:spTgt spid="896015"/>
                                        </p:tgtEl>
                                        <p:attrNameLst>
                                          <p:attrName>ppt_w</p:attrName>
                                        </p:attrNameLst>
                                      </p:cBhvr>
                                      <p:tavLst>
                                        <p:tav tm="0">
                                          <p:val>
                                            <p:fltVal val="0"/>
                                          </p:val>
                                        </p:tav>
                                        <p:tav tm="100000">
                                          <p:val>
                                            <p:strVal val="#ppt_w"/>
                                          </p:val>
                                        </p:tav>
                                      </p:tavLst>
                                    </p:anim>
                                    <p:anim calcmode="lin" valueType="num">
                                      <p:cBhvr>
                                        <p:cTn id="84" dur="1000" fill="hold"/>
                                        <p:tgtEl>
                                          <p:spTgt spid="896015"/>
                                        </p:tgtEl>
                                        <p:attrNameLst>
                                          <p:attrName>ppt_h</p:attrName>
                                        </p:attrNameLst>
                                      </p:cBhvr>
                                      <p:tavLst>
                                        <p:tav tm="0">
                                          <p:val>
                                            <p:fltVal val="0"/>
                                          </p:val>
                                        </p:tav>
                                        <p:tav tm="100000">
                                          <p:val>
                                            <p:strVal val="#ppt_h"/>
                                          </p:val>
                                        </p:tav>
                                      </p:tavLst>
                                    </p:anim>
                                    <p:animEffect transition="in" filter="fade">
                                      <p:cBhvr>
                                        <p:cTn id="85" dur="1000"/>
                                        <p:tgtEl>
                                          <p:spTgt spid="896015"/>
                                        </p:tgtEl>
                                      </p:cBhvr>
                                    </p:animEffect>
                                  </p:childTnLst>
                                </p:cTn>
                              </p:par>
                            </p:childTnLst>
                          </p:cTn>
                        </p:par>
                        <p:par>
                          <p:cTn id="86" fill="hold" nodeType="afterGroup">
                            <p:stCondLst>
                              <p:cond delay="6500"/>
                            </p:stCondLst>
                            <p:childTnLst>
                              <p:par>
                                <p:cTn id="87" presetID="53" presetClass="exit" presetSubtype="0" fill="hold" nodeType="afterEffect">
                                  <p:stCondLst>
                                    <p:cond delay="500"/>
                                  </p:stCondLst>
                                  <p:childTnLst>
                                    <p:anim calcmode="lin" valueType="num">
                                      <p:cBhvr>
                                        <p:cTn id="88" dur="1000"/>
                                        <p:tgtEl>
                                          <p:spTgt spid="896015"/>
                                        </p:tgtEl>
                                        <p:attrNameLst>
                                          <p:attrName>ppt_w</p:attrName>
                                        </p:attrNameLst>
                                      </p:cBhvr>
                                      <p:tavLst>
                                        <p:tav tm="0">
                                          <p:val>
                                            <p:strVal val="ppt_w"/>
                                          </p:val>
                                        </p:tav>
                                        <p:tav tm="100000">
                                          <p:val>
                                            <p:fltVal val="0"/>
                                          </p:val>
                                        </p:tav>
                                      </p:tavLst>
                                    </p:anim>
                                    <p:anim calcmode="lin" valueType="num">
                                      <p:cBhvr>
                                        <p:cTn id="89" dur="1000"/>
                                        <p:tgtEl>
                                          <p:spTgt spid="896015"/>
                                        </p:tgtEl>
                                        <p:attrNameLst>
                                          <p:attrName>ppt_h</p:attrName>
                                        </p:attrNameLst>
                                      </p:cBhvr>
                                      <p:tavLst>
                                        <p:tav tm="0">
                                          <p:val>
                                            <p:strVal val="ppt_h"/>
                                          </p:val>
                                        </p:tav>
                                        <p:tav tm="100000">
                                          <p:val>
                                            <p:fltVal val="0"/>
                                          </p:val>
                                        </p:tav>
                                      </p:tavLst>
                                    </p:anim>
                                    <p:animEffect transition="out" filter="fade">
                                      <p:cBhvr>
                                        <p:cTn id="90" dur="1000"/>
                                        <p:tgtEl>
                                          <p:spTgt spid="896015"/>
                                        </p:tgtEl>
                                      </p:cBhvr>
                                    </p:animEffect>
                                    <p:set>
                                      <p:cBhvr>
                                        <p:cTn id="91" dur="1" fill="hold">
                                          <p:stCondLst>
                                            <p:cond delay="999"/>
                                          </p:stCondLst>
                                        </p:cTn>
                                        <p:tgtEl>
                                          <p:spTgt spid="896015"/>
                                        </p:tgtEl>
                                        <p:attrNameLst>
                                          <p:attrName>style.visibility</p:attrName>
                                        </p:attrNameLst>
                                      </p:cBhvr>
                                      <p:to>
                                        <p:strVal val="hidden"/>
                                      </p:to>
                                    </p:set>
                                  </p:childTnLst>
                                </p:cTn>
                              </p:par>
                            </p:childTnLst>
                          </p:cTn>
                        </p:par>
                      </p:childTnLst>
                    </p:cTn>
                  </p:par>
                  <p:par>
                    <p:cTn id="92" fill="hold" nodeType="clickPar">
                      <p:stCondLst>
                        <p:cond delay="indefinite"/>
                      </p:stCondLst>
                      <p:childTnLst>
                        <p:par>
                          <p:cTn id="93" fill="hold" nodeType="withGroup">
                            <p:stCondLst>
                              <p:cond delay="0"/>
                            </p:stCondLst>
                            <p:childTnLst>
                              <p:par>
                                <p:cTn id="94" presetID="53" presetClass="entr" presetSubtype="0" fill="hold" nodeType="clickEffect">
                                  <p:stCondLst>
                                    <p:cond delay="0"/>
                                  </p:stCondLst>
                                  <p:childTnLst>
                                    <p:set>
                                      <p:cBhvr>
                                        <p:cTn id="95" dur="1" fill="hold">
                                          <p:stCondLst>
                                            <p:cond delay="0"/>
                                          </p:stCondLst>
                                        </p:cTn>
                                        <p:tgtEl>
                                          <p:spTgt spid="896016"/>
                                        </p:tgtEl>
                                        <p:attrNameLst>
                                          <p:attrName>style.visibility</p:attrName>
                                        </p:attrNameLst>
                                      </p:cBhvr>
                                      <p:to>
                                        <p:strVal val="visible"/>
                                      </p:to>
                                    </p:set>
                                    <p:anim calcmode="lin" valueType="num">
                                      <p:cBhvr>
                                        <p:cTn id="96" dur="500" fill="hold"/>
                                        <p:tgtEl>
                                          <p:spTgt spid="896016"/>
                                        </p:tgtEl>
                                        <p:attrNameLst>
                                          <p:attrName>ppt_w</p:attrName>
                                        </p:attrNameLst>
                                      </p:cBhvr>
                                      <p:tavLst>
                                        <p:tav tm="0">
                                          <p:val>
                                            <p:fltVal val="0"/>
                                          </p:val>
                                        </p:tav>
                                        <p:tav tm="100000">
                                          <p:val>
                                            <p:strVal val="#ppt_w"/>
                                          </p:val>
                                        </p:tav>
                                      </p:tavLst>
                                    </p:anim>
                                    <p:anim calcmode="lin" valueType="num">
                                      <p:cBhvr>
                                        <p:cTn id="97" dur="500" fill="hold"/>
                                        <p:tgtEl>
                                          <p:spTgt spid="896016"/>
                                        </p:tgtEl>
                                        <p:attrNameLst>
                                          <p:attrName>ppt_h</p:attrName>
                                        </p:attrNameLst>
                                      </p:cBhvr>
                                      <p:tavLst>
                                        <p:tav tm="0">
                                          <p:val>
                                            <p:fltVal val="0"/>
                                          </p:val>
                                        </p:tav>
                                        <p:tav tm="100000">
                                          <p:val>
                                            <p:strVal val="#ppt_h"/>
                                          </p:val>
                                        </p:tav>
                                      </p:tavLst>
                                    </p:anim>
                                    <p:animEffect transition="in" filter="fade">
                                      <p:cBhvr>
                                        <p:cTn id="98" dur="500"/>
                                        <p:tgtEl>
                                          <p:spTgt spid="896016"/>
                                        </p:tgtEl>
                                      </p:cBhvr>
                                    </p:animEffect>
                                  </p:childTnLst>
                                </p:cTn>
                              </p:par>
                            </p:childTnLst>
                          </p:cTn>
                        </p:par>
                        <p:par>
                          <p:cTn id="99" fill="hold" nodeType="afterGroup">
                            <p:stCondLst>
                              <p:cond delay="500"/>
                            </p:stCondLst>
                            <p:childTnLst>
                              <p:par>
                                <p:cTn id="100" presetID="0" presetClass="path" presetSubtype="0" accel="50000" decel="50000" fill="hold" nodeType="afterEffect">
                                  <p:stCondLst>
                                    <p:cond delay="0"/>
                                  </p:stCondLst>
                                  <p:childTnLst>
                                    <p:animMotion origin="layout" path="M 0.00591 -0.01158 C 0.00678 0.01343 0.00799 0.03845 0.01598 0.05003 C 0.02396 0.06162 0.0441 0.06185 0.05417 0.0586 C 0.06424 0.05536 0.07032 0.04054 0.07587 0.03058 C 0.0816 0.02062 0.08438 0.01019 0.08837 -0.00185 C 0.09219 -0.0139 0.09792 -0.03058 0.09948 -0.04123 C 0.10139 -0.05189 0.0908 -0.06069 0.09862 -0.06648 C 0.10625 -0.07227 0.13039 -0.07552 0.14601 -0.07621 C 0.16164 -0.07691 0.18282 -0.08108 0.19254 -0.07065 C 0.20226 -0.06023 0.1974 -0.02757 0.204 -0.01436 C 0.21059 -0.00116 0.21667 0.00394 0.23195 0.00811 C 0.24705 0.01228 0.28143 0.02154 0.2948 0.01089 C 0.30799 0.00023 0.3099 -0.02386 0.31112 -0.05513 C 0.31233 -0.0864 0.31563 -0.15497 0.30209 -0.17744 C 0.28855 -0.19991 0.2441 -0.19713 0.23073 -0.18995 C 0.21737 -0.18277 0.22223 -0.1508 0.22223 -0.13389 C 0.22223 -0.11698 0.229 -0.09822 0.23073 -0.08895 " pathEditMode="fixed" rAng="0" ptsTypes="aaaaaaaaaaaaaaaaa">
                                      <p:cBhvr>
                                        <p:cTn id="101" dur="5000" fill="hold"/>
                                        <p:tgtEl>
                                          <p:spTgt spid="896016"/>
                                        </p:tgtEl>
                                        <p:attrNameLst>
                                          <p:attrName>ppt_x</p:attrName>
                                          <p:attrName>ppt_y</p:attrName>
                                        </p:attrNameLst>
                                      </p:cBhvr>
                                      <p:rCtr x="15486" y="-5745"/>
                                    </p:animMotion>
                                  </p:childTnLst>
                                </p:cTn>
                              </p:par>
                            </p:childTnLst>
                          </p:cTn>
                        </p:par>
                        <p:par>
                          <p:cTn id="102" fill="hold" nodeType="afterGroup">
                            <p:stCondLst>
                              <p:cond delay="5500"/>
                            </p:stCondLst>
                            <p:childTnLst>
                              <p:par>
                                <p:cTn id="103" presetID="53" presetClass="exit" presetSubtype="0" fill="hold" nodeType="afterEffect">
                                  <p:stCondLst>
                                    <p:cond delay="0"/>
                                  </p:stCondLst>
                                  <p:childTnLst>
                                    <p:anim calcmode="lin" valueType="num">
                                      <p:cBhvr>
                                        <p:cTn id="104" dur="500"/>
                                        <p:tgtEl>
                                          <p:spTgt spid="896016"/>
                                        </p:tgtEl>
                                        <p:attrNameLst>
                                          <p:attrName>ppt_w</p:attrName>
                                        </p:attrNameLst>
                                      </p:cBhvr>
                                      <p:tavLst>
                                        <p:tav tm="0">
                                          <p:val>
                                            <p:strVal val="ppt_w"/>
                                          </p:val>
                                        </p:tav>
                                        <p:tav tm="100000">
                                          <p:val>
                                            <p:fltVal val="0"/>
                                          </p:val>
                                        </p:tav>
                                      </p:tavLst>
                                    </p:anim>
                                    <p:anim calcmode="lin" valueType="num">
                                      <p:cBhvr>
                                        <p:cTn id="105" dur="500"/>
                                        <p:tgtEl>
                                          <p:spTgt spid="896016"/>
                                        </p:tgtEl>
                                        <p:attrNameLst>
                                          <p:attrName>ppt_h</p:attrName>
                                        </p:attrNameLst>
                                      </p:cBhvr>
                                      <p:tavLst>
                                        <p:tav tm="0">
                                          <p:val>
                                            <p:strVal val="ppt_h"/>
                                          </p:val>
                                        </p:tav>
                                        <p:tav tm="100000">
                                          <p:val>
                                            <p:fltVal val="0"/>
                                          </p:val>
                                        </p:tav>
                                      </p:tavLst>
                                    </p:anim>
                                    <p:animEffect transition="out" filter="fade">
                                      <p:cBhvr>
                                        <p:cTn id="106" dur="500"/>
                                        <p:tgtEl>
                                          <p:spTgt spid="896016"/>
                                        </p:tgtEl>
                                      </p:cBhvr>
                                    </p:animEffect>
                                    <p:set>
                                      <p:cBhvr>
                                        <p:cTn id="107" dur="1" fill="hold">
                                          <p:stCondLst>
                                            <p:cond delay="499"/>
                                          </p:stCondLst>
                                        </p:cTn>
                                        <p:tgtEl>
                                          <p:spTgt spid="896016"/>
                                        </p:tgtEl>
                                        <p:attrNameLst>
                                          <p:attrName>style.visibility</p:attrName>
                                        </p:attrNameLst>
                                      </p:cBhvr>
                                      <p:to>
                                        <p:strVal val="hidden"/>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6" presetClass="emph" presetSubtype="0" fill="hold" nodeType="clickEffect">
                                  <p:stCondLst>
                                    <p:cond delay="0"/>
                                  </p:stCondLst>
                                  <p:childTnLst>
                                    <p:animEffect transition="out" filter="fade">
                                      <p:cBhvr>
                                        <p:cTn id="111" dur="500" tmFilter="0, 0; .2, .5; .8, .5; 1, 0"/>
                                        <p:tgtEl>
                                          <p:spTgt spid="896003">
                                            <p:txEl>
                                              <p:pRg st="3" end="3"/>
                                            </p:txEl>
                                          </p:spTgt>
                                        </p:tgtEl>
                                      </p:cBhvr>
                                    </p:animEffect>
                                    <p:animScale>
                                      <p:cBhvr>
                                        <p:cTn id="112" dur="250" autoRev="1" fill="hold"/>
                                        <p:tgtEl>
                                          <p:spTgt spid="896003">
                                            <p:txEl>
                                              <p:pRg st="3" end="3"/>
                                            </p:txEl>
                                          </p:spTgt>
                                        </p:tgtEl>
                                      </p:cBhvr>
                                      <p:by x="105000" y="105000"/>
                                    </p:animScale>
                                  </p:childTnLst>
                                </p:cTn>
                              </p:par>
                            </p:childTnLst>
                          </p:cTn>
                        </p:par>
                        <p:par>
                          <p:cTn id="113" fill="hold" nodeType="afterGroup">
                            <p:stCondLst>
                              <p:cond delay="500"/>
                            </p:stCondLst>
                            <p:childTnLst>
                              <p:par>
                                <p:cTn id="114" presetID="23" presetClass="entr" presetSubtype="16" fill="hold" nodeType="afterEffect">
                                  <p:stCondLst>
                                    <p:cond delay="0"/>
                                  </p:stCondLst>
                                  <p:childTnLst>
                                    <p:set>
                                      <p:cBhvr>
                                        <p:cTn id="115" dur="1" fill="hold">
                                          <p:stCondLst>
                                            <p:cond delay="0"/>
                                          </p:stCondLst>
                                        </p:cTn>
                                        <p:tgtEl>
                                          <p:spTgt spid="896017"/>
                                        </p:tgtEl>
                                        <p:attrNameLst>
                                          <p:attrName>style.visibility</p:attrName>
                                        </p:attrNameLst>
                                      </p:cBhvr>
                                      <p:to>
                                        <p:strVal val="visible"/>
                                      </p:to>
                                    </p:set>
                                    <p:anim calcmode="lin" valueType="num">
                                      <p:cBhvr>
                                        <p:cTn id="116" dur="500" fill="hold"/>
                                        <p:tgtEl>
                                          <p:spTgt spid="896017"/>
                                        </p:tgtEl>
                                        <p:attrNameLst>
                                          <p:attrName>ppt_w</p:attrName>
                                        </p:attrNameLst>
                                      </p:cBhvr>
                                      <p:tavLst>
                                        <p:tav tm="0">
                                          <p:val>
                                            <p:fltVal val="0"/>
                                          </p:val>
                                        </p:tav>
                                        <p:tav tm="100000">
                                          <p:val>
                                            <p:strVal val="#ppt_w"/>
                                          </p:val>
                                        </p:tav>
                                      </p:tavLst>
                                    </p:anim>
                                    <p:anim calcmode="lin" valueType="num">
                                      <p:cBhvr>
                                        <p:cTn id="117" dur="500" fill="hold"/>
                                        <p:tgtEl>
                                          <p:spTgt spid="896017"/>
                                        </p:tgtEl>
                                        <p:attrNameLst>
                                          <p:attrName>ppt_h</p:attrName>
                                        </p:attrNameLst>
                                      </p:cBhvr>
                                      <p:tavLst>
                                        <p:tav tm="0">
                                          <p:val>
                                            <p:fltVal val="0"/>
                                          </p:val>
                                        </p:tav>
                                        <p:tav tm="100000">
                                          <p:val>
                                            <p:strVal val="#ppt_h"/>
                                          </p:val>
                                        </p:tav>
                                      </p:tavLst>
                                    </p:anim>
                                  </p:childTnLst>
                                </p:cTn>
                              </p:par>
                              <p:par>
                                <p:cTn id="118" presetID="23" presetClass="entr" presetSubtype="16" fill="hold" nodeType="withEffect">
                                  <p:stCondLst>
                                    <p:cond delay="0"/>
                                  </p:stCondLst>
                                  <p:childTnLst>
                                    <p:set>
                                      <p:cBhvr>
                                        <p:cTn id="119" dur="1" fill="hold">
                                          <p:stCondLst>
                                            <p:cond delay="0"/>
                                          </p:stCondLst>
                                        </p:cTn>
                                        <p:tgtEl>
                                          <p:spTgt spid="896018"/>
                                        </p:tgtEl>
                                        <p:attrNameLst>
                                          <p:attrName>style.visibility</p:attrName>
                                        </p:attrNameLst>
                                      </p:cBhvr>
                                      <p:to>
                                        <p:strVal val="visible"/>
                                      </p:to>
                                    </p:set>
                                    <p:anim calcmode="lin" valueType="num">
                                      <p:cBhvr>
                                        <p:cTn id="120" dur="500" fill="hold"/>
                                        <p:tgtEl>
                                          <p:spTgt spid="896018"/>
                                        </p:tgtEl>
                                        <p:attrNameLst>
                                          <p:attrName>ppt_w</p:attrName>
                                        </p:attrNameLst>
                                      </p:cBhvr>
                                      <p:tavLst>
                                        <p:tav tm="0">
                                          <p:val>
                                            <p:fltVal val="0"/>
                                          </p:val>
                                        </p:tav>
                                        <p:tav tm="100000">
                                          <p:val>
                                            <p:strVal val="#ppt_w"/>
                                          </p:val>
                                        </p:tav>
                                      </p:tavLst>
                                    </p:anim>
                                    <p:anim calcmode="lin" valueType="num">
                                      <p:cBhvr>
                                        <p:cTn id="121" dur="500" fill="hold"/>
                                        <p:tgtEl>
                                          <p:spTgt spid="896018"/>
                                        </p:tgtEl>
                                        <p:attrNameLst>
                                          <p:attrName>ppt_h</p:attrName>
                                        </p:attrNameLst>
                                      </p:cBhvr>
                                      <p:tavLst>
                                        <p:tav tm="0">
                                          <p:val>
                                            <p:fltVal val="0"/>
                                          </p:val>
                                        </p:tav>
                                        <p:tav tm="100000">
                                          <p:val>
                                            <p:strVal val="#ppt_h"/>
                                          </p:val>
                                        </p:tav>
                                      </p:tavLst>
                                    </p:anim>
                                  </p:childTnLst>
                                </p:cTn>
                              </p:par>
                            </p:childTnLst>
                          </p:cTn>
                        </p:par>
                        <p:par>
                          <p:cTn id="122" fill="hold" nodeType="afterGroup">
                            <p:stCondLst>
                              <p:cond delay="1000"/>
                            </p:stCondLst>
                            <p:childTnLst>
                              <p:par>
                                <p:cTn id="123" presetID="53" presetClass="entr" presetSubtype="0" fill="hold" nodeType="afterEffect">
                                  <p:stCondLst>
                                    <p:cond delay="0"/>
                                  </p:stCondLst>
                                  <p:childTnLst>
                                    <p:set>
                                      <p:cBhvr>
                                        <p:cTn id="124" dur="1" fill="hold">
                                          <p:stCondLst>
                                            <p:cond delay="0"/>
                                          </p:stCondLst>
                                        </p:cTn>
                                        <p:tgtEl>
                                          <p:spTgt spid="896019"/>
                                        </p:tgtEl>
                                        <p:attrNameLst>
                                          <p:attrName>style.visibility</p:attrName>
                                        </p:attrNameLst>
                                      </p:cBhvr>
                                      <p:to>
                                        <p:strVal val="visible"/>
                                      </p:to>
                                    </p:set>
                                    <p:anim calcmode="lin" valueType="num">
                                      <p:cBhvr>
                                        <p:cTn id="125" dur="500" fill="hold"/>
                                        <p:tgtEl>
                                          <p:spTgt spid="896019"/>
                                        </p:tgtEl>
                                        <p:attrNameLst>
                                          <p:attrName>ppt_w</p:attrName>
                                        </p:attrNameLst>
                                      </p:cBhvr>
                                      <p:tavLst>
                                        <p:tav tm="0">
                                          <p:val>
                                            <p:fltVal val="0"/>
                                          </p:val>
                                        </p:tav>
                                        <p:tav tm="100000">
                                          <p:val>
                                            <p:strVal val="#ppt_w"/>
                                          </p:val>
                                        </p:tav>
                                      </p:tavLst>
                                    </p:anim>
                                    <p:anim calcmode="lin" valueType="num">
                                      <p:cBhvr>
                                        <p:cTn id="126" dur="500" fill="hold"/>
                                        <p:tgtEl>
                                          <p:spTgt spid="896019"/>
                                        </p:tgtEl>
                                        <p:attrNameLst>
                                          <p:attrName>ppt_h</p:attrName>
                                        </p:attrNameLst>
                                      </p:cBhvr>
                                      <p:tavLst>
                                        <p:tav tm="0">
                                          <p:val>
                                            <p:fltVal val="0"/>
                                          </p:val>
                                        </p:tav>
                                        <p:tav tm="100000">
                                          <p:val>
                                            <p:strVal val="#ppt_h"/>
                                          </p:val>
                                        </p:tav>
                                      </p:tavLst>
                                    </p:anim>
                                    <p:animEffect transition="in" filter="fade">
                                      <p:cBhvr>
                                        <p:cTn id="127" dur="500"/>
                                        <p:tgtEl>
                                          <p:spTgt spid="8960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6003" grpId="0" build="p" bldLvl="3"/>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pPr eaLnBrk="1" hangingPunct="1"/>
            <a:r>
              <a:rPr lang="en-US" altLang="en-US" sz="3800" smtClean="0"/>
              <a:t>Categorization of passive and active attacks</a:t>
            </a:r>
          </a:p>
        </p:txBody>
      </p:sp>
      <p:graphicFrame>
        <p:nvGraphicFramePr>
          <p:cNvPr id="897027" name="Group 3"/>
          <p:cNvGraphicFramePr>
            <a:graphicFrameLocks noGrp="1"/>
          </p:cNvGraphicFramePr>
          <p:nvPr>
            <p:ph idx="1"/>
          </p:nvPr>
        </p:nvGraphicFramePr>
        <p:xfrm>
          <a:off x="228600" y="1376363"/>
          <a:ext cx="8540750" cy="4186238"/>
        </p:xfrm>
        <a:graphic>
          <a:graphicData uri="http://schemas.openxmlformats.org/drawingml/2006/table">
            <a:tbl>
              <a:tblPr/>
              <a:tblGrid>
                <a:gridCol w="2846388"/>
                <a:gridCol w="2847975"/>
                <a:gridCol w="2846387"/>
              </a:tblGrid>
              <a:tr h="512763">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indent="-112713">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indent="-242888">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indent="-347663">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indent="-487363">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Attacks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indent="-112713">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indent="-242888">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indent="-347663">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indent="-487363">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Passive/Active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indent="-112713">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indent="-242888">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indent="-347663">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indent="-487363">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Threatening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079500">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indent="-112713">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indent="-242888">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indent="-347663">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indent="-487363">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Snooping</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Traffic Analysis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indent="-112713">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indent="-242888">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indent="-347663">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indent="-487363">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Passive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indent="-112713">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indent="-242888">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indent="-347663">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indent="-487363">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Confidentiality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60575">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indent="-112713">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indent="-242888">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indent="-347663">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indent="-487363">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Modification</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Masquerading</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Replaying</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Repudiation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indent="-112713">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indent="-242888">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indent="-347663">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indent="-487363">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Active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indent="-112713">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indent="-242888">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indent="-347663">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indent="-487363">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Integrity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indent="-112713">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indent="-242888">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indent="-347663">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indent="-487363">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Denial of Service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indent="-112713">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indent="-242888">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indent="-347663">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indent="-487363">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Active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indent="-112713">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indent="-242888">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indent="-347663">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indent="-487363">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indent="-487363"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tabLst/>
                      </a:pPr>
                      <a:r>
                        <a:rPr kumimoji="0" lang="en-US" altLang="en-US" sz="23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Availability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117679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smtClean="0"/>
              <a:t>Security Service</a:t>
            </a:r>
          </a:p>
        </p:txBody>
      </p:sp>
      <p:sp>
        <p:nvSpPr>
          <p:cNvPr id="16387" name="Content Placeholder 2"/>
          <p:cNvSpPr>
            <a:spLocks noGrp="1"/>
          </p:cNvSpPr>
          <p:nvPr>
            <p:ph idx="1"/>
          </p:nvPr>
        </p:nvSpPr>
        <p:spPr>
          <a:xfrm>
            <a:off x="457200" y="1447800"/>
            <a:ext cx="8229600" cy="4876800"/>
          </a:xfrm>
        </p:spPr>
        <p:txBody>
          <a:bodyPr/>
          <a:lstStyle/>
          <a:p>
            <a:pPr eaLnBrk="1" hangingPunct="1"/>
            <a:r>
              <a:rPr lang="en-US" altLang="en-US" sz="2400" dirty="0" smtClean="0"/>
              <a:t>Enhance security of data processing systems and information transfers of an organization</a:t>
            </a:r>
          </a:p>
          <a:p>
            <a:pPr eaLnBrk="1" hangingPunct="1"/>
            <a:r>
              <a:rPr lang="en-US" altLang="en-US" sz="2400" dirty="0" smtClean="0"/>
              <a:t>Intended to counter security attacks</a:t>
            </a:r>
          </a:p>
          <a:p>
            <a:pPr eaLnBrk="1" hangingPunct="1"/>
            <a:r>
              <a:rPr lang="en-US" altLang="en-US" sz="2400" dirty="0" smtClean="0"/>
              <a:t>Using one or more security mechanisms </a:t>
            </a:r>
          </a:p>
          <a:p>
            <a:pPr eaLnBrk="1" hangingPunct="1"/>
            <a:r>
              <a:rPr lang="en-US" altLang="en-US" sz="2400" dirty="0" smtClean="0"/>
              <a:t>X.800 defines a security service as </a:t>
            </a:r>
          </a:p>
          <a:p>
            <a:pPr eaLnBrk="1" hangingPunct="1">
              <a:buFont typeface="Arial" panose="020B0604020202020204" pitchFamily="34" charset="0"/>
              <a:buNone/>
            </a:pPr>
            <a:r>
              <a:rPr lang="en-US" altLang="en-US" sz="2400" dirty="0" smtClean="0"/>
              <a:t>	“</a:t>
            </a:r>
            <a:r>
              <a:rPr lang="en-AU" altLang="en-US" sz="2400" dirty="0" smtClean="0"/>
              <a:t>a service provided by a protocol layer of communicating open systems, which ensures adequate security of the systems or of data transfers”</a:t>
            </a:r>
            <a:endParaRPr lang="en-US" altLang="en-US" sz="2400" dirty="0" smtClean="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588F940-6754-4F5C-BAF4-7AFAF1521F39}" type="slidenum">
              <a:rPr lang="en-US" altLang="en-US">
                <a:solidFill>
                  <a:srgbClr val="898989"/>
                </a:solidFill>
                <a:latin typeface="Calibri" panose="020F0502020204030204" pitchFamily="34" charset="0"/>
              </a:rPr>
              <a:pPr eaLnBrk="1" hangingPunct="1"/>
              <a:t>15</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xmlns="" val="5646555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Effect transition="in" filter="blinds(horizontal)">
                                      <p:cBhvr>
                                        <p:cTn id="7" dur="500"/>
                                        <p:tgtEl>
                                          <p:spTgt spid="1638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6387">
                                            <p:txEl>
                                              <p:pRg st="2" end="2"/>
                                            </p:txEl>
                                          </p:spTgt>
                                        </p:tgtEl>
                                        <p:attrNameLst>
                                          <p:attrName>style.visibility</p:attrName>
                                        </p:attrNameLst>
                                      </p:cBhvr>
                                      <p:to>
                                        <p:strVal val="visible"/>
                                      </p:to>
                                    </p:set>
                                    <p:animEffect transition="in" filter="blinds(horizontal)">
                                      <p:cBhvr>
                                        <p:cTn id="12" dur="500"/>
                                        <p:tgtEl>
                                          <p:spTgt spid="1638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6387">
                                            <p:txEl>
                                              <p:pRg st="3" end="3"/>
                                            </p:txEl>
                                          </p:spTgt>
                                        </p:tgtEl>
                                        <p:attrNameLst>
                                          <p:attrName>style.visibility</p:attrName>
                                        </p:attrNameLst>
                                      </p:cBhvr>
                                      <p:to>
                                        <p:strVal val="visible"/>
                                      </p:to>
                                    </p:set>
                                    <p:animEffect transition="in" filter="blinds(horizontal)">
                                      <p:cBhvr>
                                        <p:cTn id="17" dur="500"/>
                                        <p:tgtEl>
                                          <p:spTgt spid="16387">
                                            <p:txEl>
                                              <p:pRg st="3" end="3"/>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16387">
                                            <p:txEl>
                                              <p:pRg st="4" end="4"/>
                                            </p:txEl>
                                          </p:spTgt>
                                        </p:tgtEl>
                                        <p:attrNameLst>
                                          <p:attrName>style.visibility</p:attrName>
                                        </p:attrNameLst>
                                      </p:cBhvr>
                                      <p:to>
                                        <p:strVal val="visible"/>
                                      </p:to>
                                    </p:set>
                                    <p:animEffect transition="in" filter="blinds(horizontal)">
                                      <p:cBhvr>
                                        <p:cTn id="20" dur="500"/>
                                        <p:tgtEl>
                                          <p:spTgt spid="16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mtClean="0"/>
              <a:t> Protection</a:t>
            </a:r>
            <a:endParaRPr lang="en-US" altLang="en-US" b="0" smtClean="0"/>
          </a:p>
        </p:txBody>
      </p:sp>
      <p:sp>
        <p:nvSpPr>
          <p:cNvPr id="2" name="Content Placeholder 1"/>
          <p:cNvSpPr>
            <a:spLocks noGrp="1"/>
          </p:cNvSpPr>
          <p:nvPr>
            <p:ph idx="1"/>
          </p:nvPr>
        </p:nvSpPr>
        <p:spPr/>
        <p:txBody>
          <a:bodyPr/>
          <a:lstStyle/>
          <a:p>
            <a:r>
              <a:rPr lang="en-US" altLang="en-US" sz="2400" dirty="0"/>
              <a:t>In one protection model,  computer consists of a collection of objects, hardware or software</a:t>
            </a:r>
            <a:br>
              <a:rPr lang="en-US" altLang="en-US" sz="2400" dirty="0"/>
            </a:br>
            <a:endParaRPr lang="en-US" altLang="en-US" sz="2400" dirty="0"/>
          </a:p>
          <a:p>
            <a:r>
              <a:rPr lang="en-US" altLang="en-US" sz="2400" dirty="0"/>
              <a:t>Each object has a unique name and can be accessed through a well-defined set of operations</a:t>
            </a:r>
            <a:br>
              <a:rPr lang="en-US" altLang="en-US" sz="2400" dirty="0"/>
            </a:br>
            <a:endParaRPr lang="en-US" altLang="en-US" sz="2400" dirty="0"/>
          </a:p>
          <a:p>
            <a:r>
              <a:rPr lang="en-US" altLang="en-US" sz="2400" dirty="0"/>
              <a:t>Protection problem - ensure that each object is accessed correctly and only by those processes that are allowed to do so</a:t>
            </a:r>
            <a:endParaRPr lang="en-US" altLang="en-US" sz="2400" dirty="0">
              <a:latin typeface="Courier New" panose="02070309020205020404" pitchFamily="49" charset="0"/>
            </a:endParaRPr>
          </a:p>
          <a:p>
            <a:pPr marL="0" indent="0">
              <a:buNone/>
            </a:pPr>
            <a:endParaRPr lang="en-US" dirty="0"/>
          </a:p>
        </p:txBody>
      </p:sp>
    </p:spTree>
    <p:extLst>
      <p:ext uri="{BB962C8B-B14F-4D97-AF65-F5344CB8AC3E}">
        <p14:creationId xmlns:p14="http://schemas.microsoft.com/office/powerpoint/2010/main" xmlns="" val="34868210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935567" y="261832"/>
            <a:ext cx="7751233" cy="512233"/>
          </a:xfrm>
        </p:spPr>
        <p:txBody>
          <a:bodyPr/>
          <a:lstStyle/>
          <a:p>
            <a:pPr eaLnBrk="1" hangingPunct="1"/>
            <a:r>
              <a:rPr lang="en-US" altLang="en-US" dirty="0" smtClean="0"/>
              <a:t>Principles of Protection</a:t>
            </a:r>
          </a:p>
        </p:txBody>
      </p:sp>
      <p:sp>
        <p:nvSpPr>
          <p:cNvPr id="7171" name="Rectangle 3"/>
          <p:cNvSpPr>
            <a:spLocks noGrp="1" noChangeArrowheads="1"/>
          </p:cNvSpPr>
          <p:nvPr>
            <p:ph type="body" idx="1"/>
          </p:nvPr>
        </p:nvSpPr>
        <p:spPr>
          <a:xfrm>
            <a:off x="228600" y="937261"/>
            <a:ext cx="8915400" cy="4567132"/>
          </a:xfrm>
        </p:spPr>
        <p:txBody>
          <a:bodyPr/>
          <a:lstStyle/>
          <a:p>
            <a:r>
              <a:rPr lang="en-US" altLang="en-US" dirty="0" smtClean="0"/>
              <a:t>Guiding principle – </a:t>
            </a:r>
            <a:r>
              <a:rPr lang="en-US" altLang="en-US" b="1" dirty="0" smtClean="0">
                <a:solidFill>
                  <a:srgbClr val="3366FF"/>
                </a:solidFill>
              </a:rPr>
              <a:t>principle of least privilege</a:t>
            </a:r>
          </a:p>
          <a:p>
            <a:pPr lvl="1"/>
            <a:r>
              <a:rPr lang="en-US" altLang="en-US" dirty="0" smtClean="0"/>
              <a:t>Programs, users and systems should be given just enough </a:t>
            </a:r>
            <a:r>
              <a:rPr lang="en-US" altLang="en-US" b="1" dirty="0" smtClean="0">
                <a:solidFill>
                  <a:srgbClr val="3366FF"/>
                </a:solidFill>
              </a:rPr>
              <a:t>privileges </a:t>
            </a:r>
            <a:r>
              <a:rPr lang="en-US" altLang="en-US" dirty="0" smtClean="0"/>
              <a:t>to perform their tasks</a:t>
            </a:r>
          </a:p>
          <a:p>
            <a:pPr lvl="1"/>
            <a:r>
              <a:rPr lang="en-US" altLang="en-US" dirty="0" smtClean="0"/>
              <a:t>Limits damage if entity has a bug, gets abused</a:t>
            </a:r>
          </a:p>
          <a:p>
            <a:pPr lvl="1"/>
            <a:r>
              <a:rPr lang="en-US" altLang="en-US" dirty="0" smtClean="0"/>
              <a:t>Can be static (during life of system, during life of process) </a:t>
            </a:r>
          </a:p>
          <a:p>
            <a:pPr lvl="1"/>
            <a:r>
              <a:rPr lang="en-US" altLang="en-US" dirty="0" smtClean="0"/>
              <a:t>Or dynamic (changed by process as needed) – </a:t>
            </a:r>
            <a:r>
              <a:rPr lang="en-US" altLang="en-US" b="1" dirty="0" smtClean="0">
                <a:solidFill>
                  <a:srgbClr val="3366FF"/>
                </a:solidFill>
              </a:rPr>
              <a:t>domain switching</a:t>
            </a:r>
            <a:r>
              <a:rPr lang="en-US" altLang="en-US" dirty="0" smtClean="0"/>
              <a:t>, </a:t>
            </a:r>
            <a:r>
              <a:rPr lang="en-US" altLang="en-US" b="1" dirty="0" smtClean="0">
                <a:solidFill>
                  <a:srgbClr val="3366FF"/>
                </a:solidFill>
              </a:rPr>
              <a:t>privilege escalation</a:t>
            </a:r>
          </a:p>
          <a:p>
            <a:pPr lvl="1"/>
            <a:r>
              <a:rPr lang="en-US" altLang="en-US" dirty="0" smtClean="0"/>
              <a:t>“Need to know” a similar concept regarding access to data</a:t>
            </a:r>
          </a:p>
          <a:p>
            <a:r>
              <a:rPr lang="en-US" altLang="en-US" dirty="0" smtClean="0"/>
              <a:t>Must consider “grain” aspect</a:t>
            </a:r>
          </a:p>
          <a:p>
            <a:pPr lvl="1"/>
            <a:r>
              <a:rPr lang="en-US" altLang="en-US" dirty="0" smtClean="0"/>
              <a:t>Rough-grained  privilege management easier, simpler, but least privilege now done in large chunks</a:t>
            </a:r>
          </a:p>
          <a:p>
            <a:pPr lvl="1"/>
            <a:r>
              <a:rPr lang="en-US" altLang="en-US" dirty="0" smtClean="0"/>
              <a:t>Fine-grained management more complex, more overhead, but more protective</a:t>
            </a:r>
          </a:p>
          <a:p>
            <a:pPr lvl="2"/>
            <a:r>
              <a:rPr lang="en-US" altLang="en-US" dirty="0" smtClean="0"/>
              <a:t>File ACL lists, RBAC</a:t>
            </a:r>
          </a:p>
          <a:p>
            <a:r>
              <a:rPr lang="en-US" altLang="en-US" dirty="0" smtClean="0"/>
              <a:t>Domain can be user, process, procedure</a:t>
            </a:r>
          </a:p>
          <a:p>
            <a:pPr lvl="2"/>
            <a:endParaRPr lang="en-US" altLang="en-US" dirty="0" smtClean="0"/>
          </a:p>
          <a:p>
            <a:pPr lvl="2"/>
            <a:endParaRPr lang="en-US" altLang="en-US" dirty="0" smtClean="0"/>
          </a:p>
          <a:p>
            <a:pPr lvl="1">
              <a:buFont typeface="Monotype Sorts" pitchFamily="-84" charset="2"/>
              <a:buNone/>
            </a:pPr>
            <a:endParaRPr lang="en-US" altLang="en-US" dirty="0" smtClean="0"/>
          </a:p>
        </p:txBody>
      </p:sp>
    </p:spTree>
    <p:extLst>
      <p:ext uri="{BB962C8B-B14F-4D97-AF65-F5344CB8AC3E}">
        <p14:creationId xmlns:p14="http://schemas.microsoft.com/office/powerpoint/2010/main" xmlns="" val="25123457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mtClean="0"/>
              <a:t>Domain Structure</a:t>
            </a:r>
          </a:p>
        </p:txBody>
      </p:sp>
      <p:sp>
        <p:nvSpPr>
          <p:cNvPr id="8195" name="Rectangle 3"/>
          <p:cNvSpPr>
            <a:spLocks noGrp="1" noChangeArrowheads="1"/>
          </p:cNvSpPr>
          <p:nvPr>
            <p:ph type="body" idx="1"/>
          </p:nvPr>
        </p:nvSpPr>
        <p:spPr>
          <a:xfrm>
            <a:off x="806450" y="1477433"/>
            <a:ext cx="7685617" cy="4026959"/>
          </a:xfrm>
        </p:spPr>
        <p:txBody>
          <a:bodyPr/>
          <a:lstStyle/>
          <a:p>
            <a:r>
              <a:rPr lang="en-US" altLang="en-US" smtClean="0"/>
              <a:t>Access-right = &lt;</a:t>
            </a:r>
            <a:r>
              <a:rPr lang="en-US" altLang="en-US" i="1" smtClean="0"/>
              <a:t>object-name</a:t>
            </a:r>
            <a:r>
              <a:rPr lang="en-US" altLang="en-US" smtClean="0"/>
              <a:t>, </a:t>
            </a:r>
            <a:r>
              <a:rPr lang="en-US" altLang="en-US" i="1" smtClean="0"/>
              <a:t>rights-set</a:t>
            </a:r>
            <a:r>
              <a:rPr lang="en-US" altLang="en-US" smtClean="0"/>
              <a:t>&gt;</a:t>
            </a:r>
            <a:br>
              <a:rPr lang="en-US" altLang="en-US" smtClean="0"/>
            </a:br>
            <a:r>
              <a:rPr lang="en-US" altLang="en-US" smtClean="0"/>
              <a:t>where </a:t>
            </a:r>
            <a:r>
              <a:rPr lang="en-US" altLang="en-US" i="1" smtClean="0"/>
              <a:t>rights-set</a:t>
            </a:r>
            <a:r>
              <a:rPr lang="en-US" altLang="en-US" smtClean="0"/>
              <a:t> is a subset of all valid operations that can be performed on the object </a:t>
            </a:r>
            <a:br>
              <a:rPr lang="en-US" altLang="en-US" smtClean="0"/>
            </a:br>
            <a:endParaRPr lang="en-US" altLang="en-US" smtClean="0"/>
          </a:p>
          <a:p>
            <a:r>
              <a:rPr lang="en-US" altLang="en-US" smtClean="0"/>
              <a:t>Domain = set of access-rights </a:t>
            </a:r>
            <a:br>
              <a:rPr lang="en-US" altLang="en-US" smtClean="0"/>
            </a:br>
            <a:endParaRPr lang="en-US" altLang="en-US" smtClean="0"/>
          </a:p>
        </p:txBody>
      </p:sp>
      <p:pic>
        <p:nvPicPr>
          <p:cNvPr id="8196"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83217" y="3593042"/>
            <a:ext cx="7078133" cy="13853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096895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r" eaLnBrk="1" hangingPunct="1"/>
            <a:endParaRPr lang="en-US" altLang="en-US" dirty="0" smtClean="0"/>
          </a:p>
        </p:txBody>
      </p:sp>
      <p:sp>
        <p:nvSpPr>
          <p:cNvPr id="18435" name="Content Placeholder 2"/>
          <p:cNvSpPr>
            <a:spLocks noGrp="1"/>
          </p:cNvSpPr>
          <p:nvPr>
            <p:ph idx="1"/>
          </p:nvPr>
        </p:nvSpPr>
        <p:spPr/>
        <p:txBody>
          <a:bodyPr/>
          <a:lstStyle/>
          <a:p>
            <a:pPr eaLnBrk="1" hangingPunct="1">
              <a:buFont typeface="Arial" panose="020B0604020202020204" pitchFamily="34" charset="0"/>
              <a:buNone/>
            </a:pPr>
            <a:r>
              <a:rPr lang="en-US" altLang="en-US" sz="2400" b="1" dirty="0" smtClean="0">
                <a:solidFill>
                  <a:srgbClr val="002060"/>
                </a:solidFill>
              </a:rPr>
              <a:t>Access control</a:t>
            </a:r>
          </a:p>
          <a:p>
            <a:pPr eaLnBrk="1" hangingPunct="1">
              <a:buFont typeface="Arial" panose="020B0604020202020204" pitchFamily="34" charset="0"/>
              <a:buNone/>
            </a:pPr>
            <a:r>
              <a:rPr lang="en-US" altLang="en-US" sz="2400" dirty="0" smtClean="0"/>
              <a:t>    </a:t>
            </a:r>
            <a:r>
              <a:rPr lang="en-AU" altLang="en-US" sz="2400" dirty="0" smtClean="0"/>
              <a:t>prevention of the unauthorized use of a resource, that is this service controls</a:t>
            </a:r>
          </a:p>
          <a:p>
            <a:pPr eaLnBrk="1" hangingPunct="1">
              <a:buFont typeface="Arial" panose="020B0604020202020204" pitchFamily="34" charset="0"/>
              <a:buNone/>
            </a:pPr>
            <a:r>
              <a:rPr lang="en-AU" altLang="en-US" sz="2400" dirty="0" smtClean="0"/>
              <a:t>	-	who can have access to a resource</a:t>
            </a:r>
          </a:p>
          <a:p>
            <a:pPr eaLnBrk="1" hangingPunct="1">
              <a:buFont typeface="Arial" panose="020B0604020202020204" pitchFamily="34" charset="0"/>
              <a:buNone/>
            </a:pPr>
            <a:r>
              <a:rPr lang="en-AU" altLang="en-US" sz="2400" dirty="0" smtClean="0"/>
              <a:t>	-	under what condition access can occur</a:t>
            </a:r>
          </a:p>
          <a:p>
            <a:pPr eaLnBrk="1" hangingPunct="1">
              <a:buFont typeface="Arial" panose="020B0604020202020204" pitchFamily="34" charset="0"/>
              <a:buNone/>
            </a:pPr>
            <a:r>
              <a:rPr lang="en-AU" altLang="en-US" sz="2400" dirty="0" smtClean="0"/>
              <a:t>	-	what those accessing are allowed to do </a:t>
            </a:r>
            <a:endParaRPr lang="en-US" altLang="en-US" sz="2400" dirty="0" smtClean="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04EC3F3-CF16-4CC5-B1ED-3A3982E046BD}" type="slidenum">
              <a:rPr lang="en-US" altLang="en-US">
                <a:solidFill>
                  <a:srgbClr val="898989"/>
                </a:solidFill>
                <a:latin typeface="Calibri" panose="020F0502020204030204" pitchFamily="34" charset="0"/>
              </a:rPr>
              <a:pPr eaLnBrk="1" hangingPunct="1"/>
              <a:t>19</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xmlns="" val="10355919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8435">
                                            <p:txEl>
                                              <p:pRg st="2" end="2"/>
                                            </p:txEl>
                                          </p:spTgt>
                                        </p:tgtEl>
                                        <p:attrNameLst>
                                          <p:attrName>style.visibility</p:attrName>
                                        </p:attrNameLst>
                                      </p:cBhvr>
                                      <p:to>
                                        <p:strVal val="visible"/>
                                      </p:to>
                                    </p:set>
                                    <p:animEffect transition="in" filter="blinds(horizontal)">
                                      <p:cBhvr>
                                        <p:cTn id="7" dur="500"/>
                                        <p:tgtEl>
                                          <p:spTgt spid="18435">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8435">
                                            <p:txEl>
                                              <p:pRg st="3" end="3"/>
                                            </p:txEl>
                                          </p:spTgt>
                                        </p:tgtEl>
                                        <p:attrNameLst>
                                          <p:attrName>style.visibility</p:attrName>
                                        </p:attrNameLst>
                                      </p:cBhvr>
                                      <p:to>
                                        <p:strVal val="visible"/>
                                      </p:to>
                                    </p:set>
                                    <p:animEffect transition="in" filter="blinds(horizontal)">
                                      <p:cBhvr>
                                        <p:cTn id="12" dur="500"/>
                                        <p:tgtEl>
                                          <p:spTgt spid="18435">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8435">
                                            <p:txEl>
                                              <p:pRg st="4" end="4"/>
                                            </p:txEl>
                                          </p:spTgt>
                                        </p:tgtEl>
                                        <p:attrNameLst>
                                          <p:attrName>style.visibility</p:attrName>
                                        </p:attrNameLst>
                                      </p:cBhvr>
                                      <p:to>
                                        <p:strVal val="visible"/>
                                      </p:to>
                                    </p:set>
                                    <p:animEffect transition="in" filter="blinds(horizontal)">
                                      <p:cBhvr>
                                        <p:cTn id="17" dur="5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889847" y="250402"/>
            <a:ext cx="7751233" cy="512233"/>
          </a:xfrm>
        </p:spPr>
        <p:txBody>
          <a:bodyPr/>
          <a:lstStyle/>
          <a:p>
            <a:pPr eaLnBrk="1" hangingPunct="1"/>
            <a:r>
              <a:rPr lang="en-US" altLang="en-US" dirty="0" smtClean="0"/>
              <a:t>Access Matrix</a:t>
            </a:r>
          </a:p>
        </p:txBody>
      </p:sp>
      <p:sp>
        <p:nvSpPr>
          <p:cNvPr id="10243" name="Rectangle 3"/>
          <p:cNvSpPr>
            <a:spLocks noGrp="1" noChangeArrowheads="1"/>
          </p:cNvSpPr>
          <p:nvPr>
            <p:ph type="body" idx="1"/>
          </p:nvPr>
        </p:nvSpPr>
        <p:spPr>
          <a:xfrm>
            <a:off x="806450" y="1477433"/>
            <a:ext cx="7588250" cy="4026959"/>
          </a:xfrm>
        </p:spPr>
        <p:txBody>
          <a:bodyPr/>
          <a:lstStyle/>
          <a:p>
            <a:r>
              <a:rPr lang="en-US" altLang="en-US" smtClean="0"/>
              <a:t>View protection as a matrix (</a:t>
            </a:r>
            <a:r>
              <a:rPr lang="en-US" altLang="en-US" i="1" smtClean="0"/>
              <a:t>access matrix</a:t>
            </a:r>
            <a:r>
              <a:rPr lang="en-US" altLang="en-US" smtClean="0"/>
              <a:t>)</a:t>
            </a:r>
          </a:p>
          <a:p>
            <a:endParaRPr lang="en-US" altLang="en-US" smtClean="0"/>
          </a:p>
          <a:p>
            <a:r>
              <a:rPr lang="en-US" altLang="en-US" smtClean="0"/>
              <a:t>Rows represent domains</a:t>
            </a:r>
          </a:p>
          <a:p>
            <a:endParaRPr lang="en-US" altLang="en-US" smtClean="0"/>
          </a:p>
          <a:p>
            <a:r>
              <a:rPr lang="en-US" altLang="en-US" smtClean="0"/>
              <a:t>Columns represent objects</a:t>
            </a:r>
          </a:p>
          <a:p>
            <a:endParaRPr lang="en-US" altLang="en-US" smtClean="0"/>
          </a:p>
          <a:p>
            <a:r>
              <a:rPr lang="en-US" altLang="en-US" i="1" smtClean="0"/>
              <a:t>Access(i, j)</a:t>
            </a:r>
            <a:r>
              <a:rPr lang="en-US" altLang="en-US" smtClean="0"/>
              <a:t> is the set of operations that a process executing in Domain</a:t>
            </a:r>
            <a:r>
              <a:rPr lang="en-US" altLang="en-US" baseline="-25000" smtClean="0"/>
              <a:t>i</a:t>
            </a:r>
            <a:r>
              <a:rPr lang="en-US" altLang="en-US" smtClean="0"/>
              <a:t> can invoke on Object</a:t>
            </a:r>
            <a:r>
              <a:rPr lang="en-US" altLang="en-US" baseline="-25000" smtClean="0"/>
              <a:t>j</a:t>
            </a:r>
          </a:p>
        </p:txBody>
      </p:sp>
    </p:spTree>
    <p:extLst>
      <p:ext uri="{BB962C8B-B14F-4D97-AF65-F5344CB8AC3E}">
        <p14:creationId xmlns:p14="http://schemas.microsoft.com/office/powerpoint/2010/main" xmlns="" val="29745225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t>Access Matrix</a:t>
            </a:r>
          </a:p>
        </p:txBody>
      </p:sp>
      <p:pic>
        <p:nvPicPr>
          <p:cNvPr id="11267" name="Picture 1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84250" y="1660525"/>
            <a:ext cx="6904567" cy="3568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158234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945092" y="273262"/>
            <a:ext cx="7684558" cy="512233"/>
          </a:xfrm>
        </p:spPr>
        <p:txBody>
          <a:bodyPr/>
          <a:lstStyle/>
          <a:p>
            <a:pPr eaLnBrk="1" hangingPunct="1"/>
            <a:r>
              <a:rPr lang="en-US" altLang="en-US" sz="2867" dirty="0"/>
              <a:t>Role-based Access Control in Solaris 10</a:t>
            </a:r>
          </a:p>
        </p:txBody>
      </p:sp>
      <p:pic>
        <p:nvPicPr>
          <p:cNvPr id="1638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697693" y="1610784"/>
            <a:ext cx="3345391" cy="4162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871792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r>
              <a:rPr lang="en-US" sz="2400" dirty="0" smtClean="0"/>
              <a:t>In today’s lecture, we talked about security through obscurity</a:t>
            </a:r>
          </a:p>
          <a:p>
            <a:r>
              <a:rPr lang="en-US" sz="2400" dirty="0" smtClean="0"/>
              <a:t>We also learnt about different types of attacks such as Active and Passive attacks.</a:t>
            </a:r>
          </a:p>
          <a:p>
            <a:r>
              <a:rPr lang="en-US" sz="2400" dirty="0" smtClean="0"/>
              <a:t>We have developed an understanding about access rights and how to use access </a:t>
            </a:r>
            <a:r>
              <a:rPr lang="en-US" sz="2400" dirty="0" err="1" smtClean="0"/>
              <a:t>metrix</a:t>
            </a:r>
            <a:endParaRPr lang="en-US" sz="2400" dirty="0" smtClean="0"/>
          </a:p>
          <a:p>
            <a:pPr marL="0" indent="0">
              <a:buNone/>
            </a:pPr>
            <a:endParaRPr lang="en-US" dirty="0" smtClean="0"/>
          </a:p>
          <a:p>
            <a:endParaRPr lang="en-US" dirty="0"/>
          </a:p>
        </p:txBody>
      </p:sp>
    </p:spTree>
    <p:extLst>
      <p:ext uri="{BB962C8B-B14F-4D97-AF65-F5344CB8AC3E}">
        <p14:creationId xmlns:p14="http://schemas.microsoft.com/office/powerpoint/2010/main" xmlns="" val="22282612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 topics</a:t>
            </a:r>
            <a:endParaRPr lang="en-US" dirty="0"/>
          </a:p>
        </p:txBody>
      </p:sp>
      <p:sp>
        <p:nvSpPr>
          <p:cNvPr id="3" name="Content Placeholder 2"/>
          <p:cNvSpPr>
            <a:spLocks noGrp="1"/>
          </p:cNvSpPr>
          <p:nvPr>
            <p:ph idx="1"/>
          </p:nvPr>
        </p:nvSpPr>
        <p:spPr/>
        <p:txBody>
          <a:bodyPr/>
          <a:lstStyle/>
          <a:p>
            <a:r>
              <a:rPr lang="en-US" sz="2400" dirty="0" smtClean="0"/>
              <a:t>We will discuss different types of security attacks such as virus, worms, Trojan horse etc.</a:t>
            </a:r>
          </a:p>
          <a:p>
            <a:r>
              <a:rPr lang="en-US" sz="2400" dirty="0" err="1" smtClean="0"/>
              <a:t>DoS</a:t>
            </a:r>
            <a:r>
              <a:rPr lang="en-US" sz="2400" dirty="0" smtClean="0"/>
              <a:t> attacks, </a:t>
            </a:r>
            <a:r>
              <a:rPr lang="en-US" sz="2400" dirty="0" err="1" smtClean="0"/>
              <a:t>DDoS</a:t>
            </a:r>
            <a:r>
              <a:rPr lang="en-US" sz="2400" dirty="0" smtClean="0"/>
              <a:t> attacks and its different types</a:t>
            </a:r>
            <a:endParaRPr lang="en-US" sz="2400" dirty="0"/>
          </a:p>
        </p:txBody>
      </p:sp>
    </p:spTree>
    <p:extLst>
      <p:ext uri="{BB962C8B-B14F-4D97-AF65-F5344CB8AC3E}">
        <p14:creationId xmlns:p14="http://schemas.microsoft.com/office/powerpoint/2010/main" xmlns="" val="37897681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10393</TotalTime>
  <Words>921</Words>
  <Application>Microsoft Office PowerPoint</Application>
  <PresentationFormat>On-screen Show (4:3)</PresentationFormat>
  <Paragraphs>208</Paragraphs>
  <Slides>25</Slides>
  <Notes>14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25</vt:i4>
      </vt:variant>
    </vt:vector>
  </HeadingPairs>
  <TitlesOfParts>
    <vt:vector size="28" baseType="lpstr">
      <vt:lpstr>os-8</vt:lpstr>
      <vt:lpstr>Clip</vt:lpstr>
      <vt:lpstr>Microsoft ClipArt Gallery</vt:lpstr>
      <vt:lpstr>Slide 1</vt:lpstr>
      <vt:lpstr>Summary of the previous lecture</vt:lpstr>
      <vt:lpstr>Outlines</vt:lpstr>
      <vt:lpstr>Objectives</vt:lpstr>
      <vt:lpstr>There is never a free lunch</vt:lpstr>
      <vt:lpstr>Security through obscurity … ?</vt:lpstr>
      <vt:lpstr>Aspects of Security </vt:lpstr>
      <vt:lpstr>OSI Security Architecture</vt:lpstr>
      <vt:lpstr>Security Attacks Classification</vt:lpstr>
      <vt:lpstr>Passive attack</vt:lpstr>
      <vt:lpstr>Active attack</vt:lpstr>
      <vt:lpstr>Security Attacks</vt:lpstr>
      <vt:lpstr>Passive Versus Active Attacks</vt:lpstr>
      <vt:lpstr>Categorization of passive and active attacks</vt:lpstr>
      <vt:lpstr>Security Service</vt:lpstr>
      <vt:lpstr> Protection</vt:lpstr>
      <vt:lpstr>Principles of Protection</vt:lpstr>
      <vt:lpstr>Domain Structure</vt:lpstr>
      <vt:lpstr>Slide 19</vt:lpstr>
      <vt:lpstr>Access Matrix</vt:lpstr>
      <vt:lpstr>Access Matrix</vt:lpstr>
      <vt:lpstr>Role-based Access Control in Solaris 10</vt:lpstr>
      <vt:lpstr>Summary of today’s lecture</vt:lpstr>
      <vt:lpstr>Next lecture topics</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NTS</cp:lastModifiedBy>
  <cp:revision>267</cp:revision>
  <cp:lastPrinted>2001-06-14T13:58:17Z</cp:lastPrinted>
  <dcterms:created xsi:type="dcterms:W3CDTF">2011-01-13T23:43:38Z</dcterms:created>
  <dcterms:modified xsi:type="dcterms:W3CDTF">2015-05-22T05:53:45Z</dcterms:modified>
</cp:coreProperties>
</file>